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9"/>
  </p:notesMasterIdLst>
  <p:sldIdLst>
    <p:sldId id="256" r:id="rId2"/>
    <p:sldId id="3980" r:id="rId3"/>
    <p:sldId id="998" r:id="rId4"/>
    <p:sldId id="1060" r:id="rId5"/>
    <p:sldId id="1033" r:id="rId6"/>
    <p:sldId id="1035" r:id="rId7"/>
    <p:sldId id="1058" r:id="rId8"/>
    <p:sldId id="1036" r:id="rId9"/>
    <p:sldId id="1042" r:id="rId10"/>
    <p:sldId id="1007" r:id="rId11"/>
    <p:sldId id="1008" r:id="rId12"/>
    <p:sldId id="1012" r:id="rId13"/>
    <p:sldId id="1059" r:id="rId14"/>
    <p:sldId id="1062" r:id="rId15"/>
    <p:sldId id="1061" r:id="rId16"/>
    <p:sldId id="1063" r:id="rId17"/>
    <p:sldId id="1064" r:id="rId18"/>
    <p:sldId id="1048" r:id="rId19"/>
    <p:sldId id="999" r:id="rId20"/>
    <p:sldId id="1054" r:id="rId21"/>
    <p:sldId id="1044" r:id="rId22"/>
    <p:sldId id="300" r:id="rId23"/>
    <p:sldId id="302" r:id="rId24"/>
    <p:sldId id="306" r:id="rId25"/>
    <p:sldId id="1065" r:id="rId26"/>
    <p:sldId id="3979" r:id="rId27"/>
    <p:sldId id="10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2925" autoAdjust="0"/>
  </p:normalViewPr>
  <p:slideViewPr>
    <p:cSldViewPr snapToGrid="0" snapToObjects="1">
      <p:cViewPr varScale="1">
        <p:scale>
          <a:sx n="62" d="100"/>
          <a:sy n="62" d="100"/>
        </p:scale>
        <p:origin x="792" y="44"/>
      </p:cViewPr>
      <p:guideLst/>
    </p:cSldViewPr>
  </p:slideViewPr>
  <p:notesTextViewPr>
    <p:cViewPr>
      <p:scale>
        <a:sx n="1" d="1"/>
        <a:sy n="1" d="1"/>
      </p:scale>
      <p:origin x="0" y="0"/>
    </p:cViewPr>
  </p:notesTextViewPr>
  <p:sorterViewPr>
    <p:cViewPr>
      <p:scale>
        <a:sx n="100" d="100"/>
        <a:sy n="100" d="100"/>
      </p:scale>
      <p:origin x="0" y="-156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m, Kathleen" userId="c9ea74e1-d6ea-4c80-b191-b0504c7b9534" providerId="ADAL" clId="{4D568B1F-4636-488C-8402-2AC0972F224A}"/>
    <pc:docChg chg="custSel modSld">
      <pc:chgData name="Amm, Kathleen" userId="c9ea74e1-d6ea-4c80-b191-b0504c7b9534" providerId="ADAL" clId="{4D568B1F-4636-488C-8402-2AC0972F224A}" dt="2024-02-23T13:45:20.945" v="1" actId="478"/>
      <pc:docMkLst>
        <pc:docMk/>
      </pc:docMkLst>
      <pc:sldChg chg="delSp mod">
        <pc:chgData name="Amm, Kathleen" userId="c9ea74e1-d6ea-4c80-b191-b0504c7b9534" providerId="ADAL" clId="{4D568B1F-4636-488C-8402-2AC0972F224A}" dt="2024-02-23T13:45:20.945" v="1" actId="478"/>
        <pc:sldMkLst>
          <pc:docMk/>
          <pc:sldMk cId="2312475903" sldId="998"/>
        </pc:sldMkLst>
        <pc:spChg chg="del">
          <ac:chgData name="Amm, Kathleen" userId="c9ea74e1-d6ea-4c80-b191-b0504c7b9534" providerId="ADAL" clId="{4D568B1F-4636-488C-8402-2AC0972F224A}" dt="2024-02-23T13:45:17.483" v="0" actId="478"/>
          <ac:spMkLst>
            <pc:docMk/>
            <pc:sldMk cId="2312475903" sldId="998"/>
            <ac:spMk id="11" creationId="{5A445FFF-C1EC-A4E8-BAD8-D1461BE5C011}"/>
          </ac:spMkLst>
        </pc:spChg>
        <pc:spChg chg="del">
          <ac:chgData name="Amm, Kathleen" userId="c9ea74e1-d6ea-4c80-b191-b0504c7b9534" providerId="ADAL" clId="{4D568B1F-4636-488C-8402-2AC0972F224A}" dt="2024-02-23T13:45:20.945" v="1" actId="478"/>
          <ac:spMkLst>
            <pc:docMk/>
            <pc:sldMk cId="2312475903" sldId="998"/>
            <ac:spMk id="12" creationId="{758D08EC-42ED-A85C-42A0-B518B85263FC}"/>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2FC22D-7AE3-814C-9115-F7B785D5B874}" type="doc">
      <dgm:prSet loTypeId="urn:microsoft.com/office/officeart/2005/8/layout/bList2" loCatId="" qsTypeId="urn:microsoft.com/office/officeart/2005/8/quickstyle/simple4" qsCatId="simple" csTypeId="urn:microsoft.com/office/officeart/2005/8/colors/accent2_4" csCatId="accent2" phldr="1"/>
      <dgm:spPr/>
    </dgm:pt>
    <dgm:pt modelId="{7D685305-0F19-5A49-8DDF-2EC8987A0567}">
      <dgm:prSet phldrT="[Text]"/>
      <dgm:spPr/>
      <dgm:t>
        <a:bodyPr/>
        <a:lstStyle/>
        <a:p>
          <a:r>
            <a:rPr lang="en-US" dirty="0"/>
            <a:t>Muon Ionization </a:t>
          </a:r>
          <a:br>
            <a:rPr lang="en-US" dirty="0"/>
          </a:br>
          <a:r>
            <a:rPr lang="en-US" dirty="0"/>
            <a:t>6-Dimensional Cooling Channel</a:t>
          </a:r>
        </a:p>
      </dgm:t>
    </dgm:pt>
    <dgm:pt modelId="{B07F8E7C-B3BD-C24E-ADE4-EAF7B2B0DE0D}" type="parTrans" cxnId="{E935183D-9E28-3F43-860E-16A2C4270BEE}">
      <dgm:prSet/>
      <dgm:spPr/>
      <dgm:t>
        <a:bodyPr/>
        <a:lstStyle/>
        <a:p>
          <a:endParaRPr lang="en-US"/>
        </a:p>
      </dgm:t>
    </dgm:pt>
    <dgm:pt modelId="{ACF19BB7-BA56-3C4D-B56E-CBE964FDA4DD}" type="sibTrans" cxnId="{E935183D-9E28-3F43-860E-16A2C4270BEE}">
      <dgm:prSet/>
      <dgm:spPr/>
      <dgm:t>
        <a:bodyPr/>
        <a:lstStyle/>
        <a:p>
          <a:endParaRPr lang="en-US"/>
        </a:p>
      </dgm:t>
    </dgm:pt>
    <dgm:pt modelId="{ACDDD841-B0BB-CB40-91EC-13F497269057}">
      <dgm:prSet phldrT="[Text]"/>
      <dgm:spPr/>
      <dgm:t>
        <a:bodyPr/>
        <a:lstStyle/>
        <a:p>
          <a:r>
            <a:rPr lang="en-US" dirty="0"/>
            <a:t>Acceleration to the TeV Energy Scale for Muon Colliders </a:t>
          </a:r>
        </a:p>
      </dgm:t>
    </dgm:pt>
    <dgm:pt modelId="{7EF1EA40-B2F4-B74F-A2C8-26F13D9E6BB1}" type="parTrans" cxnId="{36DF3276-4620-424E-BB7D-2AC3C8A4233B}">
      <dgm:prSet/>
      <dgm:spPr/>
      <dgm:t>
        <a:bodyPr/>
        <a:lstStyle/>
        <a:p>
          <a:endParaRPr lang="en-US"/>
        </a:p>
      </dgm:t>
    </dgm:pt>
    <dgm:pt modelId="{FEBBFF64-F633-B749-8642-BCB29790D6A6}" type="sibTrans" cxnId="{36DF3276-4620-424E-BB7D-2AC3C8A4233B}">
      <dgm:prSet/>
      <dgm:spPr/>
      <dgm:t>
        <a:bodyPr/>
        <a:lstStyle/>
        <a:p>
          <a:endParaRPr lang="en-US"/>
        </a:p>
      </dgm:t>
    </dgm:pt>
    <dgm:pt modelId="{9AD35DF3-1569-574C-8BCA-0CD43497B66D}">
      <dgm:prSet phldrT="[Text]"/>
      <dgm:spPr/>
      <dgm:t>
        <a:bodyPr/>
        <a:lstStyle/>
        <a:p>
          <a:r>
            <a:rPr lang="en-US" dirty="0"/>
            <a:t>Muon Collider Magnet Needs</a:t>
          </a:r>
        </a:p>
      </dgm:t>
    </dgm:pt>
    <dgm:pt modelId="{22C730AF-D184-174D-8A8E-7ACBAE0FE191}" type="parTrans" cxnId="{8C71693E-4A19-0E4C-9C5B-164A1D6A812E}">
      <dgm:prSet/>
      <dgm:spPr/>
      <dgm:t>
        <a:bodyPr/>
        <a:lstStyle/>
        <a:p>
          <a:endParaRPr lang="en-US"/>
        </a:p>
      </dgm:t>
    </dgm:pt>
    <dgm:pt modelId="{8C4BF6FD-3F8C-E445-85D9-0014BA1BB1C3}" type="sibTrans" cxnId="{8C71693E-4A19-0E4C-9C5B-164A1D6A812E}">
      <dgm:prSet/>
      <dgm:spPr/>
      <dgm:t>
        <a:bodyPr/>
        <a:lstStyle/>
        <a:p>
          <a:endParaRPr lang="en-US"/>
        </a:p>
      </dgm:t>
    </dgm:pt>
    <dgm:pt modelId="{7D79BC84-9B77-0F4C-B244-F5C317C31621}">
      <dgm:prSet phldrT="[Text]"/>
      <dgm:spPr/>
      <dgm:t>
        <a:bodyPr/>
        <a:lstStyle/>
        <a:p>
          <a:r>
            <a:rPr lang="en-US" dirty="0"/>
            <a:t>Muon Ionization Final Cooling Channel</a:t>
          </a:r>
        </a:p>
      </dgm:t>
    </dgm:pt>
    <dgm:pt modelId="{D5FF83F7-F793-D340-911C-BC43AB2D9768}" type="parTrans" cxnId="{D24DA5DA-701F-5649-99E8-04F6170593A4}">
      <dgm:prSet/>
      <dgm:spPr/>
      <dgm:t>
        <a:bodyPr/>
        <a:lstStyle/>
        <a:p>
          <a:endParaRPr lang="en-US"/>
        </a:p>
      </dgm:t>
    </dgm:pt>
    <dgm:pt modelId="{BA48819D-F30A-1042-BF19-D158A73DAAF4}" type="sibTrans" cxnId="{D24DA5DA-701F-5649-99E8-04F6170593A4}">
      <dgm:prSet/>
      <dgm:spPr/>
      <dgm:t>
        <a:bodyPr/>
        <a:lstStyle/>
        <a:p>
          <a:endParaRPr lang="en-US"/>
        </a:p>
      </dgm:t>
    </dgm:pt>
    <dgm:pt modelId="{5C93551D-78C8-4E43-A56E-688764AC8822}">
      <dgm:prSet phldrT="[Text]"/>
      <dgm:spPr/>
      <dgm:t>
        <a:bodyPr/>
        <a:lstStyle/>
        <a:p>
          <a:r>
            <a:rPr lang="en-US" dirty="0"/>
            <a:t>HTS Magnet Development</a:t>
          </a:r>
        </a:p>
      </dgm:t>
    </dgm:pt>
    <dgm:pt modelId="{DD5BEC56-BA14-2246-A68C-5A41BF120BD0}" type="parTrans" cxnId="{D778A92A-9E4D-D641-9465-D34078DFE38D}">
      <dgm:prSet/>
      <dgm:spPr/>
      <dgm:t>
        <a:bodyPr/>
        <a:lstStyle/>
        <a:p>
          <a:endParaRPr lang="en-US"/>
        </a:p>
      </dgm:t>
    </dgm:pt>
    <dgm:pt modelId="{23F66417-77EF-9644-BD4C-EF15B8B1932C}" type="sibTrans" cxnId="{D778A92A-9E4D-D641-9465-D34078DFE38D}">
      <dgm:prSet/>
      <dgm:spPr/>
      <dgm:t>
        <a:bodyPr/>
        <a:lstStyle/>
        <a:p>
          <a:endParaRPr lang="en-US"/>
        </a:p>
      </dgm:t>
    </dgm:pt>
    <dgm:pt modelId="{9E79510F-F43F-AB4B-B8B1-A6AFF3E6829A}">
      <dgm:prSet phldrT="[Text]"/>
      <dgm:spPr/>
      <dgm:t>
        <a:bodyPr/>
        <a:lstStyle/>
        <a:p>
          <a:r>
            <a:rPr lang="en-US" dirty="0"/>
            <a:t>Capture Solenoid for Simultaneous mu+ &amp; mu- Beams</a:t>
          </a:r>
        </a:p>
      </dgm:t>
    </dgm:pt>
    <dgm:pt modelId="{BFC24F36-0BC0-B743-8C33-0C256DECCC5C}" type="parTrans" cxnId="{2A101F75-A4EF-EA44-82ED-45E507D2860C}">
      <dgm:prSet/>
      <dgm:spPr/>
      <dgm:t>
        <a:bodyPr/>
        <a:lstStyle/>
        <a:p>
          <a:endParaRPr lang="en-US"/>
        </a:p>
      </dgm:t>
    </dgm:pt>
    <dgm:pt modelId="{F0DEB29B-93B1-BE49-A6C1-8E00EA4EF622}" type="sibTrans" cxnId="{2A101F75-A4EF-EA44-82ED-45E507D2860C}">
      <dgm:prSet/>
      <dgm:spPr/>
      <dgm:t>
        <a:bodyPr/>
        <a:lstStyle/>
        <a:p>
          <a:endParaRPr lang="en-US"/>
        </a:p>
      </dgm:t>
    </dgm:pt>
    <dgm:pt modelId="{37361077-AD2A-7046-869A-539CE847ED30}">
      <dgm:prSet phldrT="[Text]" custT="1"/>
      <dgm:spPr/>
      <dgm:t>
        <a:bodyPr/>
        <a:lstStyle/>
        <a:p>
          <a:r>
            <a:rPr lang="en-US" sz="1300"/>
            <a:t>High field (15-20T)</a:t>
          </a:r>
          <a:endParaRPr lang="en-US" sz="1300" dirty="0"/>
        </a:p>
      </dgm:t>
    </dgm:pt>
    <dgm:pt modelId="{3D8158A2-D323-7540-AFF3-43E73840F272}" type="parTrans" cxnId="{10AB2E92-B8F0-9C44-B3FE-9B565C3EB6E0}">
      <dgm:prSet/>
      <dgm:spPr/>
      <dgm:t>
        <a:bodyPr/>
        <a:lstStyle/>
        <a:p>
          <a:endParaRPr lang="en-US"/>
        </a:p>
      </dgm:t>
    </dgm:pt>
    <dgm:pt modelId="{C53D4960-260F-1B49-AE40-D8A2F66DCAE8}" type="sibTrans" cxnId="{10AB2E92-B8F0-9C44-B3FE-9B565C3EB6E0}">
      <dgm:prSet/>
      <dgm:spPr/>
      <dgm:t>
        <a:bodyPr/>
        <a:lstStyle/>
        <a:p>
          <a:endParaRPr lang="en-US"/>
        </a:p>
      </dgm:t>
    </dgm:pt>
    <dgm:pt modelId="{AF053E16-16CD-B844-AFEA-D5786117650D}">
      <dgm:prSet phldrT="[Text]" custT="1"/>
      <dgm:spPr/>
      <dgm:t>
        <a:bodyPr/>
        <a:lstStyle/>
        <a:p>
          <a:r>
            <a:rPr lang="en-US" sz="1300"/>
            <a:t>Large bore (meter-scale)</a:t>
          </a:r>
          <a:endParaRPr lang="en-US" sz="1300" dirty="0"/>
        </a:p>
      </dgm:t>
    </dgm:pt>
    <dgm:pt modelId="{45C70C33-C6BB-694C-A853-FA9597224CEF}" type="parTrans" cxnId="{E885B08A-2B99-034D-9A95-DEEC42125FC7}">
      <dgm:prSet/>
      <dgm:spPr/>
      <dgm:t>
        <a:bodyPr/>
        <a:lstStyle/>
        <a:p>
          <a:endParaRPr lang="en-US"/>
        </a:p>
      </dgm:t>
    </dgm:pt>
    <dgm:pt modelId="{15ABCE6A-8FE2-3445-AFEB-1943F6CD8809}" type="sibTrans" cxnId="{E885B08A-2B99-034D-9A95-DEEC42125FC7}">
      <dgm:prSet/>
      <dgm:spPr/>
      <dgm:t>
        <a:bodyPr/>
        <a:lstStyle/>
        <a:p>
          <a:endParaRPr lang="en-US"/>
        </a:p>
      </dgm:t>
    </dgm:pt>
    <dgm:pt modelId="{84511AC9-F17D-FC41-824D-898EED1D194B}">
      <dgm:prSet phldrT="[Text]" custT="1"/>
      <dgm:spPr/>
      <dgm:t>
        <a:bodyPr/>
        <a:lstStyle/>
        <a:p>
          <a:r>
            <a:rPr lang="en-US" sz="1300" dirty="0"/>
            <a:t>Intense radiation environment – NC or HTS insert coil</a:t>
          </a:r>
        </a:p>
      </dgm:t>
    </dgm:pt>
    <dgm:pt modelId="{225E1ECB-95F8-3644-953E-642D1306B088}" type="parTrans" cxnId="{37934D9F-78EA-2845-9C23-A0EE7AB2796E}">
      <dgm:prSet/>
      <dgm:spPr/>
      <dgm:t>
        <a:bodyPr/>
        <a:lstStyle/>
        <a:p>
          <a:endParaRPr lang="en-US"/>
        </a:p>
      </dgm:t>
    </dgm:pt>
    <dgm:pt modelId="{35D41CCD-CBE1-FE4E-917F-11982697E07A}" type="sibTrans" cxnId="{37934D9F-78EA-2845-9C23-A0EE7AB2796E}">
      <dgm:prSet/>
      <dgm:spPr/>
      <dgm:t>
        <a:bodyPr/>
        <a:lstStyle/>
        <a:p>
          <a:endParaRPr lang="en-US"/>
        </a:p>
      </dgm:t>
    </dgm:pt>
    <dgm:pt modelId="{562C0427-917A-204F-AD1A-575CA100F7EC}">
      <dgm:prSet phldrT="[Text]" custT="1"/>
      <dgm:spPr/>
      <dgm:t>
        <a:bodyPr/>
        <a:lstStyle/>
        <a:p>
          <a:r>
            <a:rPr lang="en-US" sz="1300" dirty="0"/>
            <a:t>Characteristics:</a:t>
          </a:r>
        </a:p>
      </dgm:t>
    </dgm:pt>
    <dgm:pt modelId="{32AE14F0-04A4-F248-AE75-3855887D0E73}" type="parTrans" cxnId="{BC1C945D-E914-C249-91ED-E6FF4BA95F2C}">
      <dgm:prSet/>
      <dgm:spPr/>
      <dgm:t>
        <a:bodyPr/>
        <a:lstStyle/>
        <a:p>
          <a:endParaRPr lang="en-US"/>
        </a:p>
      </dgm:t>
    </dgm:pt>
    <dgm:pt modelId="{3328025E-B4E9-2B4A-B3E5-74DDC70B3770}" type="sibTrans" cxnId="{BC1C945D-E914-C249-91ED-E6FF4BA95F2C}">
      <dgm:prSet/>
      <dgm:spPr/>
      <dgm:t>
        <a:bodyPr/>
        <a:lstStyle/>
        <a:p>
          <a:endParaRPr lang="en-US"/>
        </a:p>
      </dgm:t>
    </dgm:pt>
    <dgm:pt modelId="{8A067EBC-CF24-1A47-8DAA-69E6490C3367}">
      <dgm:prSet phldrT="[Text]" custT="1"/>
      <dgm:spPr/>
      <dgm:t>
        <a:bodyPr/>
        <a:lstStyle/>
        <a:p>
          <a:r>
            <a:rPr lang="en-US" sz="1300" dirty="0"/>
            <a:t>Characteristics:</a:t>
          </a:r>
        </a:p>
      </dgm:t>
    </dgm:pt>
    <dgm:pt modelId="{C5BF6070-7A5A-4E46-AC8A-D13CE3398D69}" type="parTrans" cxnId="{34607707-C6AA-9541-ABEA-2BE4CAB3EADE}">
      <dgm:prSet/>
      <dgm:spPr/>
      <dgm:t>
        <a:bodyPr/>
        <a:lstStyle/>
        <a:p>
          <a:endParaRPr lang="en-US"/>
        </a:p>
      </dgm:t>
    </dgm:pt>
    <dgm:pt modelId="{1AF6E13F-F5D9-4849-BF80-3F95D87AA278}" type="sibTrans" cxnId="{34607707-C6AA-9541-ABEA-2BE4CAB3EADE}">
      <dgm:prSet/>
      <dgm:spPr/>
      <dgm:t>
        <a:bodyPr/>
        <a:lstStyle/>
        <a:p>
          <a:endParaRPr lang="en-US"/>
        </a:p>
      </dgm:t>
    </dgm:pt>
    <dgm:pt modelId="{9B7922A8-4702-964D-86A6-32AD77BC2A84}">
      <dgm:prSet phldrT="[Text]" custT="1"/>
      <dgm:spPr/>
      <dgm:t>
        <a:bodyPr/>
        <a:lstStyle/>
        <a:p>
          <a:r>
            <a:rPr lang="en-US" sz="1300"/>
            <a:t>Solenoid-based cooling channel (LH</a:t>
          </a:r>
          <a:r>
            <a:rPr lang="en-US" sz="1300" baseline="-25000"/>
            <a:t>2</a:t>
          </a:r>
          <a:r>
            <a:rPr lang="en-US" sz="1300" baseline="0"/>
            <a:t>/LiH absorbers)</a:t>
          </a:r>
          <a:endParaRPr lang="en-US" sz="1300" dirty="0"/>
        </a:p>
      </dgm:t>
    </dgm:pt>
    <dgm:pt modelId="{9124975A-E779-D34F-A70F-B7D2B3747A7E}" type="parTrans" cxnId="{77C9620A-4401-6F42-8BAC-4505356612E5}">
      <dgm:prSet/>
      <dgm:spPr/>
      <dgm:t>
        <a:bodyPr/>
        <a:lstStyle/>
        <a:p>
          <a:endParaRPr lang="en-US"/>
        </a:p>
      </dgm:t>
    </dgm:pt>
    <dgm:pt modelId="{DACA9B3E-ECCF-C84E-B5CF-4B64EE0DE5D6}" type="sibTrans" cxnId="{77C9620A-4401-6F42-8BAC-4505356612E5}">
      <dgm:prSet/>
      <dgm:spPr/>
      <dgm:t>
        <a:bodyPr/>
        <a:lstStyle/>
        <a:p>
          <a:endParaRPr lang="en-US"/>
        </a:p>
      </dgm:t>
    </dgm:pt>
    <dgm:pt modelId="{A0FD6C32-8A2D-B14F-AD04-F960FB81973C}">
      <dgm:prSet phldrT="[Text]" custT="1"/>
      <dgm:spPr/>
      <dgm:t>
        <a:bodyPr/>
        <a:lstStyle/>
        <a:p>
          <a:r>
            <a:rPr lang="en-US" sz="1300"/>
            <a:t>RF cavities integral to focusing channel</a:t>
          </a:r>
          <a:endParaRPr lang="en-US" sz="1300" dirty="0"/>
        </a:p>
      </dgm:t>
    </dgm:pt>
    <dgm:pt modelId="{733A99A2-B37C-544E-935A-FB5FE3F8C9AF}" type="parTrans" cxnId="{7CDFB103-C2ED-3241-9B1C-7BB9BC6330B1}">
      <dgm:prSet/>
      <dgm:spPr/>
      <dgm:t>
        <a:bodyPr/>
        <a:lstStyle/>
        <a:p>
          <a:endParaRPr lang="en-US"/>
        </a:p>
      </dgm:t>
    </dgm:pt>
    <dgm:pt modelId="{402DDB12-665C-5A4F-A56C-CD99C6A85B9F}" type="sibTrans" cxnId="{7CDFB103-C2ED-3241-9B1C-7BB9BC6330B1}">
      <dgm:prSet/>
      <dgm:spPr/>
      <dgm:t>
        <a:bodyPr/>
        <a:lstStyle/>
        <a:p>
          <a:endParaRPr lang="en-US"/>
        </a:p>
      </dgm:t>
    </dgm:pt>
    <dgm:pt modelId="{1D650062-1C37-BC45-A88E-1EE617034F55}">
      <dgm:prSet phldrT="[Text]" custT="1"/>
      <dgm:spPr/>
      <dgm:t>
        <a:bodyPr/>
        <a:lstStyle/>
        <a:p>
          <a:r>
            <a:rPr lang="en-US" sz="1300"/>
            <a:t>Fields ranging from LTS to HTS conductor regime</a:t>
          </a:r>
          <a:endParaRPr lang="en-US" sz="1300" dirty="0"/>
        </a:p>
      </dgm:t>
    </dgm:pt>
    <dgm:pt modelId="{48FD0BDF-A2F7-B549-B6C4-1506A60E111C}" type="parTrans" cxnId="{550AF672-AB53-BD4F-ABC6-C3F532C01BE3}">
      <dgm:prSet/>
      <dgm:spPr/>
      <dgm:t>
        <a:bodyPr/>
        <a:lstStyle/>
        <a:p>
          <a:endParaRPr lang="en-US"/>
        </a:p>
      </dgm:t>
    </dgm:pt>
    <dgm:pt modelId="{C90641A4-8B19-674C-9A95-72A436D1B44C}" type="sibTrans" cxnId="{550AF672-AB53-BD4F-ABC6-C3F532C01BE3}">
      <dgm:prSet/>
      <dgm:spPr/>
      <dgm:t>
        <a:bodyPr/>
        <a:lstStyle/>
        <a:p>
          <a:endParaRPr lang="en-US"/>
        </a:p>
      </dgm:t>
    </dgm:pt>
    <dgm:pt modelId="{A66EB37C-0665-BF4F-8AC0-A255E8CDB582}">
      <dgm:prSet custT="1"/>
      <dgm:spPr/>
      <dgm:t>
        <a:bodyPr/>
        <a:lstStyle/>
        <a:p>
          <a:r>
            <a:rPr lang="en-US" sz="1300" dirty="0"/>
            <a:t>Characteristics:</a:t>
          </a:r>
        </a:p>
      </dgm:t>
    </dgm:pt>
    <dgm:pt modelId="{C725A01F-EEF8-B944-8624-A50BB5468475}" type="parTrans" cxnId="{BFB2D4A8-A1BB-064D-9F71-0E6804BF35C4}">
      <dgm:prSet/>
      <dgm:spPr/>
      <dgm:t>
        <a:bodyPr/>
        <a:lstStyle/>
        <a:p>
          <a:endParaRPr lang="en-US"/>
        </a:p>
      </dgm:t>
    </dgm:pt>
    <dgm:pt modelId="{84D6E765-0A9C-1243-85D0-FE702AC9CBBF}" type="sibTrans" cxnId="{BFB2D4A8-A1BB-064D-9F71-0E6804BF35C4}">
      <dgm:prSet/>
      <dgm:spPr/>
      <dgm:t>
        <a:bodyPr/>
        <a:lstStyle/>
        <a:p>
          <a:endParaRPr lang="en-US"/>
        </a:p>
      </dgm:t>
    </dgm:pt>
    <dgm:pt modelId="{EF4EB097-7264-EE4A-A81D-DE46A982F45C}">
      <dgm:prSet custT="1"/>
      <dgm:spPr/>
      <dgm:t>
        <a:bodyPr/>
        <a:lstStyle/>
        <a:p>
          <a:r>
            <a:rPr lang="en-US" sz="1300"/>
            <a:t>Emittance exchange channel for TeV-scale colliders – </a:t>
          </a:r>
          <a:br>
            <a:rPr lang="en-US" sz="1300"/>
          </a:br>
          <a:r>
            <a:rPr lang="en-US" sz="1300"/>
            <a:t>trade increased longitudinal beam emittance for smaller transverse emittance</a:t>
          </a:r>
          <a:endParaRPr lang="en-US" sz="1300" dirty="0"/>
        </a:p>
      </dgm:t>
    </dgm:pt>
    <dgm:pt modelId="{BBDF2206-6528-FD4D-B4CC-D4FD74AA0667}" type="parTrans" cxnId="{05B84EEA-0372-174F-8338-E401A37EB42B}">
      <dgm:prSet/>
      <dgm:spPr/>
      <dgm:t>
        <a:bodyPr/>
        <a:lstStyle/>
        <a:p>
          <a:endParaRPr lang="en-US"/>
        </a:p>
      </dgm:t>
    </dgm:pt>
    <dgm:pt modelId="{9C0E49D8-E999-5347-ABE8-1D6EA7BF9B47}" type="sibTrans" cxnId="{05B84EEA-0372-174F-8338-E401A37EB42B}">
      <dgm:prSet/>
      <dgm:spPr/>
      <dgm:t>
        <a:bodyPr/>
        <a:lstStyle/>
        <a:p>
          <a:endParaRPr lang="en-US"/>
        </a:p>
      </dgm:t>
    </dgm:pt>
    <dgm:pt modelId="{5087268C-8A6B-2E4E-81F3-CB251E3FFFF4}">
      <dgm:prSet custT="1"/>
      <dgm:spPr/>
      <dgm:t>
        <a:bodyPr/>
        <a:lstStyle/>
        <a:p>
          <a:r>
            <a:rPr lang="en-US" sz="1300" dirty="0"/>
            <a:t>Goal:  40-60 T HTS solenoids with d ~ 50mm</a:t>
          </a:r>
        </a:p>
      </dgm:t>
    </dgm:pt>
    <dgm:pt modelId="{E31B738C-CE1E-C242-9B8B-DF743E0AFB5C}" type="parTrans" cxnId="{576CEFF2-94E1-EA44-AE4F-ACB457BD3F78}">
      <dgm:prSet/>
      <dgm:spPr/>
      <dgm:t>
        <a:bodyPr/>
        <a:lstStyle/>
        <a:p>
          <a:endParaRPr lang="en-US"/>
        </a:p>
      </dgm:t>
    </dgm:pt>
    <dgm:pt modelId="{D1D88EF0-56D1-1E4C-AEEA-8DD82F914F83}" type="sibTrans" cxnId="{576CEFF2-94E1-EA44-AE4F-ACB457BD3F78}">
      <dgm:prSet/>
      <dgm:spPr/>
      <dgm:t>
        <a:bodyPr/>
        <a:lstStyle/>
        <a:p>
          <a:endParaRPr lang="en-US"/>
        </a:p>
      </dgm:t>
    </dgm:pt>
    <dgm:pt modelId="{67C797C8-64F7-8C44-A542-CCD12E80F4D8}">
      <dgm:prSet phldrT="[Text]" custT="1"/>
      <dgm:spPr/>
      <dgm:t>
        <a:bodyPr/>
        <a:lstStyle/>
        <a:p>
          <a:r>
            <a:rPr lang="en-US" sz="1300" dirty="0"/>
            <a:t>Characteristics:</a:t>
          </a:r>
        </a:p>
      </dgm:t>
    </dgm:pt>
    <dgm:pt modelId="{A274EED1-DACA-5E48-8E86-61FBD3199F2C}" type="parTrans" cxnId="{65B67383-8167-1447-81D4-07FB3005D2EA}">
      <dgm:prSet/>
      <dgm:spPr/>
      <dgm:t>
        <a:bodyPr/>
        <a:lstStyle/>
        <a:p>
          <a:endParaRPr lang="en-US"/>
        </a:p>
      </dgm:t>
    </dgm:pt>
    <dgm:pt modelId="{FD6F950E-2B89-C64F-811D-C989F06A5D72}" type="sibTrans" cxnId="{65B67383-8167-1447-81D4-07FB3005D2EA}">
      <dgm:prSet/>
      <dgm:spPr/>
      <dgm:t>
        <a:bodyPr/>
        <a:lstStyle/>
        <a:p>
          <a:endParaRPr lang="en-US"/>
        </a:p>
      </dgm:t>
    </dgm:pt>
    <dgm:pt modelId="{A64A0718-4359-204E-9651-7D05B4739B43}">
      <dgm:prSet phldrT="[Text]" custT="1"/>
      <dgm:spPr/>
      <dgm:t>
        <a:bodyPr/>
        <a:lstStyle/>
        <a:p>
          <a:r>
            <a:rPr lang="en-US" sz="1300" dirty="0"/>
            <a:t>Present baseline based on the use of Rapid Cycling Synchrotrons</a:t>
          </a:r>
        </a:p>
      </dgm:t>
    </dgm:pt>
    <dgm:pt modelId="{E10F1798-B242-1444-866E-54FC0F8A0E66}" type="parTrans" cxnId="{4DDCB560-1C19-2E4E-A68A-E05E32AB1572}">
      <dgm:prSet/>
      <dgm:spPr/>
      <dgm:t>
        <a:bodyPr/>
        <a:lstStyle/>
        <a:p>
          <a:endParaRPr lang="en-US"/>
        </a:p>
      </dgm:t>
    </dgm:pt>
    <dgm:pt modelId="{711FCABC-297F-B94B-8F48-DBB742413DBA}" type="sibTrans" cxnId="{4DDCB560-1C19-2E4E-A68A-E05E32AB1572}">
      <dgm:prSet/>
      <dgm:spPr/>
      <dgm:t>
        <a:bodyPr/>
        <a:lstStyle/>
        <a:p>
          <a:endParaRPr lang="en-US"/>
        </a:p>
      </dgm:t>
    </dgm:pt>
    <dgm:pt modelId="{9B036814-3696-8440-8414-78C8ABB5CCC8}">
      <dgm:prSet phldrT="[Text]" custT="1"/>
      <dgm:spPr/>
      <dgm:t>
        <a:bodyPr/>
        <a:lstStyle/>
        <a:p>
          <a:r>
            <a:rPr lang="en-US" sz="1300" dirty="0"/>
            <a:t>Requires magnets capable of ~400Hz operation with B&gt;1.5T</a:t>
          </a:r>
        </a:p>
      </dgm:t>
    </dgm:pt>
    <dgm:pt modelId="{EB3EA659-767F-8D46-B67B-15A7562D8970}" type="parTrans" cxnId="{0E509EF1-2A79-E64E-87BC-459D49D9E4DA}">
      <dgm:prSet/>
      <dgm:spPr/>
      <dgm:t>
        <a:bodyPr/>
        <a:lstStyle/>
        <a:p>
          <a:endParaRPr lang="en-US"/>
        </a:p>
      </dgm:t>
    </dgm:pt>
    <dgm:pt modelId="{CDC088E6-7DF9-914D-BDD8-B0ACE5D89C1B}" type="sibTrans" cxnId="{0E509EF1-2A79-E64E-87BC-459D49D9E4DA}">
      <dgm:prSet/>
      <dgm:spPr/>
      <dgm:t>
        <a:bodyPr/>
        <a:lstStyle/>
        <a:p>
          <a:endParaRPr lang="en-US"/>
        </a:p>
      </dgm:t>
    </dgm:pt>
    <dgm:pt modelId="{D8105F94-C6C0-D241-AD16-CC44FCC65DD6}">
      <dgm:prSet phldrT="[Text]" custT="1"/>
      <dgm:spPr/>
      <dgm:t>
        <a:bodyPr/>
        <a:lstStyle/>
        <a:p>
          <a:pPr>
            <a:lnSpc>
              <a:spcPct val="80000"/>
            </a:lnSpc>
          </a:pPr>
          <a:r>
            <a:rPr lang="en-US" sz="1300" dirty="0"/>
            <a:t>Characteristics:</a:t>
          </a:r>
        </a:p>
      </dgm:t>
    </dgm:pt>
    <dgm:pt modelId="{F3B4DB31-30E6-D94C-9A12-F21AB9C5217F}" type="parTrans" cxnId="{478CD576-5030-1F41-9077-96093CB51140}">
      <dgm:prSet/>
      <dgm:spPr/>
      <dgm:t>
        <a:bodyPr/>
        <a:lstStyle/>
        <a:p>
          <a:endParaRPr lang="en-US"/>
        </a:p>
      </dgm:t>
    </dgm:pt>
    <dgm:pt modelId="{D182B4DA-A623-994D-99AE-6FA137353E52}" type="sibTrans" cxnId="{478CD576-5030-1F41-9077-96093CB51140}">
      <dgm:prSet/>
      <dgm:spPr/>
      <dgm:t>
        <a:bodyPr/>
        <a:lstStyle/>
        <a:p>
          <a:endParaRPr lang="en-US"/>
        </a:p>
      </dgm:t>
    </dgm:pt>
    <dgm:pt modelId="{8B57C0AB-3572-5648-BA24-BED8C0F7E7B0}">
      <dgm:prSet phldrT="[Text]" custT="1"/>
      <dgm:spPr/>
      <dgm:t>
        <a:bodyPr/>
        <a:lstStyle/>
        <a:p>
          <a:pPr>
            <a:lnSpc>
              <a:spcPct val="80000"/>
            </a:lnSpc>
          </a:pPr>
          <a:r>
            <a:rPr lang="en-US" sz="1300"/>
            <a:t>Decaying muon beams mean that luminosity is inversely proportional to circumference</a:t>
          </a:r>
          <a:endParaRPr lang="en-US" sz="1300" dirty="0"/>
        </a:p>
      </dgm:t>
    </dgm:pt>
    <dgm:pt modelId="{787D8F98-D8EB-7A4A-8D8F-621114D8AD43}" type="parTrans" cxnId="{DE094BF5-46AF-5043-92A7-70E68A37D244}">
      <dgm:prSet/>
      <dgm:spPr/>
      <dgm:t>
        <a:bodyPr/>
        <a:lstStyle/>
        <a:p>
          <a:endParaRPr lang="en-US"/>
        </a:p>
      </dgm:t>
    </dgm:pt>
    <dgm:pt modelId="{B7484420-287A-6646-8ECE-9B7AABB8DCB4}" type="sibTrans" cxnId="{DE094BF5-46AF-5043-92A7-70E68A37D244}">
      <dgm:prSet/>
      <dgm:spPr/>
      <dgm:t>
        <a:bodyPr/>
        <a:lstStyle/>
        <a:p>
          <a:endParaRPr lang="en-US"/>
        </a:p>
      </dgm:t>
    </dgm:pt>
    <dgm:pt modelId="{2EB3CE0A-AB23-BB42-BF8F-F98E1B87A661}">
      <dgm:prSet phldrT="[Text]" custT="1"/>
      <dgm:spPr/>
      <dgm:t>
        <a:bodyPr/>
        <a:lstStyle/>
        <a:p>
          <a:pPr>
            <a:lnSpc>
              <a:spcPct val="80000"/>
            </a:lnSpc>
          </a:pPr>
          <a:r>
            <a:rPr lang="en-US" sz="1300"/>
            <a:t>10T dipole </a:t>
          </a:r>
          <a:r>
            <a:rPr lang="en-US" sz="1300">
              <a:latin typeface="Wingdings 3" charset="2"/>
              <a:cs typeface="Wingdings 3" charset="2"/>
            </a:rPr>
            <a:t>a</a:t>
          </a:r>
          <a:r>
            <a:rPr lang="en-US" sz="1300">
              <a:latin typeface="+mn-lt"/>
              <a:cs typeface="Wingdings 3" charset="2"/>
            </a:rPr>
            <a:t> 15-20T dipoles improves luminosity</a:t>
          </a:r>
          <a:endParaRPr lang="en-US" sz="1300" dirty="0"/>
        </a:p>
      </dgm:t>
    </dgm:pt>
    <dgm:pt modelId="{86D5B9D1-70A7-BD4F-9B62-B77D34CAB61C}" type="parTrans" cxnId="{C93BE8DB-7690-9D4D-8B5F-B11946932415}">
      <dgm:prSet/>
      <dgm:spPr/>
      <dgm:t>
        <a:bodyPr/>
        <a:lstStyle/>
        <a:p>
          <a:endParaRPr lang="en-US"/>
        </a:p>
      </dgm:t>
    </dgm:pt>
    <dgm:pt modelId="{17BC1A76-6CF2-9C43-817B-33E9CACD77D2}" type="sibTrans" cxnId="{C93BE8DB-7690-9D4D-8B5F-B11946932415}">
      <dgm:prSet/>
      <dgm:spPr/>
      <dgm:t>
        <a:bodyPr/>
        <a:lstStyle/>
        <a:p>
          <a:endParaRPr lang="en-US"/>
        </a:p>
      </dgm:t>
    </dgm:pt>
    <dgm:pt modelId="{25DCC08B-6344-2041-AFE0-C461CB0D509E}">
      <dgm:prSet phldrT="[Text]" custT="1"/>
      <dgm:spPr/>
      <dgm:t>
        <a:bodyPr/>
        <a:lstStyle/>
        <a:p>
          <a:pPr>
            <a:lnSpc>
              <a:spcPct val="80000"/>
            </a:lnSpc>
          </a:pPr>
          <a:r>
            <a:rPr lang="en-US" sz="1300"/>
            <a:t>Radiation environment</a:t>
          </a:r>
          <a:endParaRPr lang="en-US" sz="1300" dirty="0"/>
        </a:p>
      </dgm:t>
    </dgm:pt>
    <dgm:pt modelId="{9C8DE72B-1538-9C48-852E-92095B6794E2}" type="parTrans" cxnId="{52064993-9A36-644B-98ED-DA95606E7423}">
      <dgm:prSet/>
      <dgm:spPr/>
      <dgm:t>
        <a:bodyPr/>
        <a:lstStyle/>
        <a:p>
          <a:endParaRPr lang="en-US"/>
        </a:p>
      </dgm:t>
    </dgm:pt>
    <dgm:pt modelId="{2C88AD35-E6E7-7443-9F0B-7A4303EBC61F}" type="sibTrans" cxnId="{52064993-9A36-644B-98ED-DA95606E7423}">
      <dgm:prSet/>
      <dgm:spPr/>
      <dgm:t>
        <a:bodyPr/>
        <a:lstStyle/>
        <a:p>
          <a:endParaRPr lang="en-US"/>
        </a:p>
      </dgm:t>
    </dgm:pt>
    <dgm:pt modelId="{E7AD54E9-9435-9F40-817F-DC845BEEC60D}">
      <dgm:prSet phldrT="[Text]" custT="1"/>
      <dgm:spPr/>
      <dgm:t>
        <a:bodyPr/>
        <a:lstStyle/>
        <a:p>
          <a:pPr>
            <a:lnSpc>
              <a:spcPct val="80000"/>
            </a:lnSpc>
          </a:pPr>
          <a:r>
            <a:rPr lang="en-US" sz="1300"/>
            <a:t>Challenging IR magnets</a:t>
          </a:r>
          <a:endParaRPr lang="en-US" sz="1300" dirty="0"/>
        </a:p>
      </dgm:t>
    </dgm:pt>
    <dgm:pt modelId="{D6B2608E-3277-3B40-AF8C-9D40EE14B1F1}" type="parTrans" cxnId="{7A27DE5A-5238-D84B-B482-54AA3FFA836B}">
      <dgm:prSet/>
      <dgm:spPr/>
      <dgm:t>
        <a:bodyPr/>
        <a:lstStyle/>
        <a:p>
          <a:endParaRPr lang="en-US"/>
        </a:p>
      </dgm:t>
    </dgm:pt>
    <dgm:pt modelId="{791F266F-1110-D74D-93E2-7D1716E1623A}" type="sibTrans" cxnId="{7A27DE5A-5238-D84B-B482-54AA3FFA836B}">
      <dgm:prSet/>
      <dgm:spPr/>
      <dgm:t>
        <a:bodyPr/>
        <a:lstStyle/>
        <a:p>
          <a:endParaRPr lang="en-US"/>
        </a:p>
      </dgm:t>
    </dgm:pt>
    <dgm:pt modelId="{911C804E-4785-FB47-A8C2-6DA9E392DFA3}">
      <dgm:prSet custT="1"/>
      <dgm:spPr/>
      <dgm:t>
        <a:bodyPr/>
        <a:lstStyle/>
        <a:p>
          <a:r>
            <a:rPr lang="en-US" sz="1300" dirty="0"/>
            <a:t>Characteristics:</a:t>
          </a:r>
        </a:p>
      </dgm:t>
    </dgm:pt>
    <dgm:pt modelId="{0E5A44B3-03A4-AA40-B1E3-104EC882431A}" type="parTrans" cxnId="{A202786D-74B4-774E-92D4-58AFA56E9873}">
      <dgm:prSet/>
      <dgm:spPr/>
      <dgm:t>
        <a:bodyPr/>
        <a:lstStyle/>
        <a:p>
          <a:endParaRPr lang="en-US"/>
        </a:p>
      </dgm:t>
    </dgm:pt>
    <dgm:pt modelId="{E0046D2D-AFDF-FC40-9904-87A46D776DAD}" type="sibTrans" cxnId="{A202786D-74B4-774E-92D4-58AFA56E9873}">
      <dgm:prSet/>
      <dgm:spPr/>
      <dgm:t>
        <a:bodyPr/>
        <a:lstStyle/>
        <a:p>
          <a:endParaRPr lang="en-US"/>
        </a:p>
      </dgm:t>
    </dgm:pt>
    <dgm:pt modelId="{C979710A-FD01-F44A-93C9-E21A855D0C00}">
      <dgm:prSet custT="1"/>
      <dgm:spPr/>
      <dgm:t>
        <a:bodyPr/>
        <a:lstStyle/>
        <a:p>
          <a:r>
            <a:rPr lang="en-US" sz="1300"/>
            <a:t>A MC (w/decaying beams) obtains the greatest performance enhancement of any HEP collider from HTS magnet technology</a:t>
          </a:r>
          <a:endParaRPr lang="en-US" sz="1300" dirty="0"/>
        </a:p>
      </dgm:t>
    </dgm:pt>
    <dgm:pt modelId="{F11277A9-CD91-7B41-8631-F61F654081E7}" type="parTrans" cxnId="{C1E887E4-2B91-7E4D-9C3D-C04A349A724B}">
      <dgm:prSet/>
      <dgm:spPr/>
      <dgm:t>
        <a:bodyPr/>
        <a:lstStyle/>
        <a:p>
          <a:endParaRPr lang="en-US"/>
        </a:p>
      </dgm:t>
    </dgm:pt>
    <dgm:pt modelId="{85AB2DE4-8D35-2446-8A88-68D647468819}" type="sibTrans" cxnId="{C1E887E4-2B91-7E4D-9C3D-C04A349A724B}">
      <dgm:prSet/>
      <dgm:spPr/>
      <dgm:t>
        <a:bodyPr/>
        <a:lstStyle/>
        <a:p>
          <a:endParaRPr lang="en-US"/>
        </a:p>
      </dgm:t>
    </dgm:pt>
    <dgm:pt modelId="{EC199336-9D0E-D840-81D5-D07439FBD782}">
      <dgm:prSet custT="1"/>
      <dgm:spPr/>
      <dgm:t>
        <a:bodyPr/>
        <a:lstStyle/>
        <a:p>
          <a:r>
            <a:rPr lang="en-US" sz="1300"/>
            <a:t>High quality HTS cables and magnets must be a priority</a:t>
          </a:r>
          <a:endParaRPr lang="en-US" sz="1300" dirty="0"/>
        </a:p>
      </dgm:t>
    </dgm:pt>
    <dgm:pt modelId="{DAA158BE-B8A6-C64C-A612-CE0855E3F1E5}" type="parTrans" cxnId="{FA793F8A-CFD4-0145-B820-670A749A81FF}">
      <dgm:prSet/>
      <dgm:spPr/>
      <dgm:t>
        <a:bodyPr/>
        <a:lstStyle/>
        <a:p>
          <a:endParaRPr lang="en-US"/>
        </a:p>
      </dgm:t>
    </dgm:pt>
    <dgm:pt modelId="{593BD0AF-7DFB-D142-AF79-C132C1D81811}" type="sibTrans" cxnId="{FA793F8A-CFD4-0145-B820-670A749A81FF}">
      <dgm:prSet/>
      <dgm:spPr/>
      <dgm:t>
        <a:bodyPr/>
        <a:lstStyle/>
        <a:p>
          <a:endParaRPr lang="en-US"/>
        </a:p>
      </dgm:t>
    </dgm:pt>
    <dgm:pt modelId="{CD59FE3B-945A-2643-889E-D2359185C7FB}">
      <dgm:prSet phldrT="[Text]" custT="1"/>
      <dgm:spPr/>
      <dgm:t>
        <a:bodyPr/>
        <a:lstStyle/>
        <a:p>
          <a:r>
            <a:rPr lang="en-US" sz="1300"/>
            <a:t> Novel magnets, suitable modeling, efficient power system</a:t>
          </a:r>
          <a:endParaRPr lang="en-US" sz="1300" dirty="0"/>
        </a:p>
      </dgm:t>
    </dgm:pt>
    <dgm:pt modelId="{B7C856CD-7D03-9946-A345-5F1FDF5A4D24}" type="parTrans" cxnId="{50BF556B-71FB-A142-B3F7-AD1FE4F6BD45}">
      <dgm:prSet/>
      <dgm:spPr/>
      <dgm:t>
        <a:bodyPr/>
        <a:lstStyle/>
        <a:p>
          <a:endParaRPr lang="en-US"/>
        </a:p>
      </dgm:t>
    </dgm:pt>
    <dgm:pt modelId="{2DA93B9F-C903-CD45-A47A-110CE8DD3832}" type="sibTrans" cxnId="{50BF556B-71FB-A142-B3F7-AD1FE4F6BD45}">
      <dgm:prSet/>
      <dgm:spPr/>
      <dgm:t>
        <a:bodyPr/>
        <a:lstStyle/>
        <a:p>
          <a:endParaRPr lang="en-US"/>
        </a:p>
      </dgm:t>
    </dgm:pt>
    <dgm:pt modelId="{3756F15B-B85C-7342-9517-E00055646181}" type="pres">
      <dgm:prSet presAssocID="{6C2FC22D-7AE3-814C-9115-F7B785D5B874}" presName="diagram" presStyleCnt="0">
        <dgm:presLayoutVars>
          <dgm:dir/>
          <dgm:animLvl val="lvl"/>
          <dgm:resizeHandles val="exact"/>
        </dgm:presLayoutVars>
      </dgm:prSet>
      <dgm:spPr/>
    </dgm:pt>
    <dgm:pt modelId="{90F8C39D-9996-1347-A3F2-3CD921863371}" type="pres">
      <dgm:prSet presAssocID="{9E79510F-F43F-AB4B-B8B1-A6AFF3E6829A}" presName="compNode" presStyleCnt="0"/>
      <dgm:spPr/>
    </dgm:pt>
    <dgm:pt modelId="{6223B885-1CAE-3F42-A190-1254A4611730}" type="pres">
      <dgm:prSet presAssocID="{9E79510F-F43F-AB4B-B8B1-A6AFF3E6829A}" presName="childRect" presStyleLbl="bgAcc1" presStyleIdx="0" presStyleCnt="6" custLinFactNeighborX="-14210">
        <dgm:presLayoutVars>
          <dgm:bulletEnabled val="1"/>
        </dgm:presLayoutVars>
      </dgm:prSet>
      <dgm:spPr/>
    </dgm:pt>
    <dgm:pt modelId="{44421435-EC70-4A49-880B-10C9F42E9256}" type="pres">
      <dgm:prSet presAssocID="{9E79510F-F43F-AB4B-B8B1-A6AFF3E6829A}" presName="parentText" presStyleLbl="node1" presStyleIdx="0" presStyleCnt="0">
        <dgm:presLayoutVars>
          <dgm:chMax val="0"/>
          <dgm:bulletEnabled val="1"/>
        </dgm:presLayoutVars>
      </dgm:prSet>
      <dgm:spPr/>
    </dgm:pt>
    <dgm:pt modelId="{229132C4-4143-4B45-9BED-CD5C127EFA5F}" type="pres">
      <dgm:prSet presAssocID="{9E79510F-F43F-AB4B-B8B1-A6AFF3E6829A}" presName="parentRect" presStyleLbl="alignNode1" presStyleIdx="0" presStyleCnt="6" custLinFactNeighborX="-14210"/>
      <dgm:spPr/>
    </dgm:pt>
    <dgm:pt modelId="{89EE3DB8-2059-7943-8EC1-2610A875C7BC}" type="pres">
      <dgm:prSet presAssocID="{9E79510F-F43F-AB4B-B8B1-A6AFF3E6829A}" presName="adorn" presStyleLbl="fgAccFollowNode1" presStyleIdx="0" presStyleCnt="6" custLinFactNeighborX="-40604"/>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92DA8CCF-4F89-1E42-834B-BD9E83E91A73}" type="pres">
      <dgm:prSet presAssocID="{F0DEB29B-93B1-BE49-A6C1-8E00EA4EF622}" presName="sibTrans" presStyleLbl="sibTrans2D1" presStyleIdx="0" presStyleCnt="0"/>
      <dgm:spPr/>
    </dgm:pt>
    <dgm:pt modelId="{A867D88F-2F50-E941-880B-08F8ADFBFFFE}" type="pres">
      <dgm:prSet presAssocID="{7D685305-0F19-5A49-8DDF-2EC8987A0567}" presName="compNode" presStyleCnt="0"/>
      <dgm:spPr/>
    </dgm:pt>
    <dgm:pt modelId="{A9AC153D-A071-304C-94B8-9C10B020132E}" type="pres">
      <dgm:prSet presAssocID="{7D685305-0F19-5A49-8DDF-2EC8987A0567}" presName="childRect" presStyleLbl="bgAcc1" presStyleIdx="1" presStyleCnt="6" custLinFactNeighborX="-4970">
        <dgm:presLayoutVars>
          <dgm:bulletEnabled val="1"/>
        </dgm:presLayoutVars>
      </dgm:prSet>
      <dgm:spPr/>
    </dgm:pt>
    <dgm:pt modelId="{ACE2390F-E40C-EF44-9444-06B24F1DDCA8}" type="pres">
      <dgm:prSet presAssocID="{7D685305-0F19-5A49-8DDF-2EC8987A0567}" presName="parentText" presStyleLbl="node1" presStyleIdx="0" presStyleCnt="0">
        <dgm:presLayoutVars>
          <dgm:chMax val="0"/>
          <dgm:bulletEnabled val="1"/>
        </dgm:presLayoutVars>
      </dgm:prSet>
      <dgm:spPr/>
    </dgm:pt>
    <dgm:pt modelId="{B518ECFF-388A-964C-B44C-A79413EFEB65}" type="pres">
      <dgm:prSet presAssocID="{7D685305-0F19-5A49-8DDF-2EC8987A0567}" presName="parentRect" presStyleLbl="alignNode1" presStyleIdx="1" presStyleCnt="6" custLinFactNeighborX="-4970"/>
      <dgm:spPr/>
    </dgm:pt>
    <dgm:pt modelId="{7C3EF4CF-D3B9-E240-A214-62658991D691}" type="pres">
      <dgm:prSet presAssocID="{7D685305-0F19-5A49-8DDF-2EC8987A0567}" presName="adorn" presStyleLbl="fgAccFollowNode1" presStyleIdx="1" presStyleCnt="6" custLinFactNeighborX="-14190"/>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459FE37B-F85A-F041-87C3-23A73C186647}" type="pres">
      <dgm:prSet presAssocID="{ACF19BB7-BA56-3C4D-B56E-CBE964FDA4DD}" presName="sibTrans" presStyleLbl="sibTrans2D1" presStyleIdx="0" presStyleCnt="0"/>
      <dgm:spPr/>
    </dgm:pt>
    <dgm:pt modelId="{C74E2A38-8C88-5142-BEF3-89D15A3B8993}" type="pres">
      <dgm:prSet presAssocID="{7D79BC84-9B77-0F4C-B244-F5C317C31621}" presName="compNode" presStyleCnt="0"/>
      <dgm:spPr/>
    </dgm:pt>
    <dgm:pt modelId="{2958C570-28DD-7E48-A24C-B359589A05B4}" type="pres">
      <dgm:prSet presAssocID="{7D79BC84-9B77-0F4C-B244-F5C317C31621}" presName="childRect" presStyleLbl="bgAcc1" presStyleIdx="2" presStyleCnt="6" custLinFactNeighborX="3780">
        <dgm:presLayoutVars>
          <dgm:bulletEnabled val="1"/>
        </dgm:presLayoutVars>
      </dgm:prSet>
      <dgm:spPr/>
    </dgm:pt>
    <dgm:pt modelId="{88D0B936-745D-754B-AD00-F980EC9769C2}" type="pres">
      <dgm:prSet presAssocID="{7D79BC84-9B77-0F4C-B244-F5C317C31621}" presName="parentText" presStyleLbl="node1" presStyleIdx="0" presStyleCnt="0">
        <dgm:presLayoutVars>
          <dgm:chMax val="0"/>
          <dgm:bulletEnabled val="1"/>
        </dgm:presLayoutVars>
      </dgm:prSet>
      <dgm:spPr/>
    </dgm:pt>
    <dgm:pt modelId="{F2FE7CBD-9942-EA43-9C97-03007FCD5294}" type="pres">
      <dgm:prSet presAssocID="{7D79BC84-9B77-0F4C-B244-F5C317C31621}" presName="parentRect" presStyleLbl="alignNode1" presStyleIdx="2" presStyleCnt="6" custLinFactNeighborX="3780"/>
      <dgm:spPr/>
    </dgm:pt>
    <dgm:pt modelId="{CDA94FC6-E076-4B46-B117-3FFFB228B5F1}" type="pres">
      <dgm:prSet presAssocID="{7D79BC84-9B77-0F4C-B244-F5C317C31621}" presName="adorn" presStyleLbl="fgAccFollowNode1" presStyleIdx="2" presStyleCnt="6" custLinFactNeighborX="10822"/>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DFB3F2EB-0E50-CF4A-9B71-9B3CDA2BA611}" type="pres">
      <dgm:prSet presAssocID="{BA48819D-F30A-1042-BF19-D158A73DAAF4}" presName="sibTrans" presStyleLbl="sibTrans2D1" presStyleIdx="0" presStyleCnt="0"/>
      <dgm:spPr/>
    </dgm:pt>
    <dgm:pt modelId="{CDE541A5-8268-F44C-A90E-36D9720B64A7}" type="pres">
      <dgm:prSet presAssocID="{ACDDD841-B0BB-CB40-91EC-13F497269057}" presName="compNode" presStyleCnt="0"/>
      <dgm:spPr/>
    </dgm:pt>
    <dgm:pt modelId="{CD14B982-2E31-3944-959E-29F0C2C19850}" type="pres">
      <dgm:prSet presAssocID="{ACDDD841-B0BB-CB40-91EC-13F497269057}" presName="childRect" presStyleLbl="bgAcc1" presStyleIdx="3" presStyleCnt="6" custLinFactNeighborX="-14210" custLinFactNeighborY="-21945">
        <dgm:presLayoutVars>
          <dgm:bulletEnabled val="1"/>
        </dgm:presLayoutVars>
      </dgm:prSet>
      <dgm:spPr/>
    </dgm:pt>
    <dgm:pt modelId="{973994C8-7BF8-4D4A-B500-A5E09E6A18F7}" type="pres">
      <dgm:prSet presAssocID="{ACDDD841-B0BB-CB40-91EC-13F497269057}" presName="parentText" presStyleLbl="node1" presStyleIdx="0" presStyleCnt="0">
        <dgm:presLayoutVars>
          <dgm:chMax val="0"/>
          <dgm:bulletEnabled val="1"/>
        </dgm:presLayoutVars>
      </dgm:prSet>
      <dgm:spPr/>
    </dgm:pt>
    <dgm:pt modelId="{6EB5384E-FE39-6841-AF22-25ABE6FAB5C0}" type="pres">
      <dgm:prSet presAssocID="{ACDDD841-B0BB-CB40-91EC-13F497269057}" presName="parentRect" presStyleLbl="alignNode1" presStyleIdx="3" presStyleCnt="6" custLinFactNeighborX="-14210" custLinFactNeighborY="-51084"/>
      <dgm:spPr/>
    </dgm:pt>
    <dgm:pt modelId="{59463ECE-F2DF-8344-845B-983E8A0FA358}" type="pres">
      <dgm:prSet presAssocID="{ACDDD841-B0BB-CB40-91EC-13F497269057}" presName="adorn" presStyleLbl="fgAccFollowNode1" presStyleIdx="3" presStyleCnt="6" custLinFactNeighborX="-40604" custLinFactNeighborY="-46827"/>
      <dgm:spPr>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 modelId="{CC5E4CED-89C9-F148-891B-E0FB587E5262}" type="pres">
      <dgm:prSet presAssocID="{FEBBFF64-F633-B749-8642-BCB29790D6A6}" presName="sibTrans" presStyleLbl="sibTrans2D1" presStyleIdx="0" presStyleCnt="0"/>
      <dgm:spPr/>
    </dgm:pt>
    <dgm:pt modelId="{AA33E6C7-2DFF-9B44-A761-5D6AC3A73DB0}" type="pres">
      <dgm:prSet presAssocID="{9AD35DF3-1569-574C-8BCA-0CD43497B66D}" presName="compNode" presStyleCnt="0"/>
      <dgm:spPr/>
    </dgm:pt>
    <dgm:pt modelId="{5EC22E73-C890-844A-A05C-F35BCFFE1E53}" type="pres">
      <dgm:prSet presAssocID="{9AD35DF3-1569-574C-8BCA-0CD43497B66D}" presName="childRect" presStyleLbl="bgAcc1" presStyleIdx="4" presStyleCnt="6" custLinFactNeighborX="-4970" custLinFactNeighborY="-21280">
        <dgm:presLayoutVars>
          <dgm:bulletEnabled val="1"/>
        </dgm:presLayoutVars>
      </dgm:prSet>
      <dgm:spPr/>
    </dgm:pt>
    <dgm:pt modelId="{D7E8D345-7008-A841-A596-C28902C0192F}" type="pres">
      <dgm:prSet presAssocID="{9AD35DF3-1569-574C-8BCA-0CD43497B66D}" presName="parentText" presStyleLbl="node1" presStyleIdx="0" presStyleCnt="0">
        <dgm:presLayoutVars>
          <dgm:chMax val="0"/>
          <dgm:bulletEnabled val="1"/>
        </dgm:presLayoutVars>
      </dgm:prSet>
      <dgm:spPr/>
    </dgm:pt>
    <dgm:pt modelId="{CCF0CFBE-11BF-6E40-B7D3-010AE419C6A2}" type="pres">
      <dgm:prSet presAssocID="{9AD35DF3-1569-574C-8BCA-0CD43497B66D}" presName="parentRect" presStyleLbl="alignNode1" presStyleIdx="4" presStyleCnt="6" custLinFactNeighborX="-4970" custLinFactNeighborY="-49536"/>
      <dgm:spPr/>
    </dgm:pt>
    <dgm:pt modelId="{95EA379E-F2F7-B241-AA2C-52B68BA8D987}" type="pres">
      <dgm:prSet presAssocID="{9AD35DF3-1569-574C-8BCA-0CD43497B66D}" presName="adorn" presStyleLbl="fgAccFollowNode1" presStyleIdx="4" presStyleCnt="6" custLinFactNeighborX="-14190" custLinFactNeighborY="-45408"/>
      <dgm:spPr>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dgm:spPr>
    </dgm:pt>
    <dgm:pt modelId="{8DEA39EE-F920-7E4C-8D6C-3BC390F89B08}" type="pres">
      <dgm:prSet presAssocID="{8C4BF6FD-3F8C-E445-85D9-0014BA1BB1C3}" presName="sibTrans" presStyleLbl="sibTrans2D1" presStyleIdx="0" presStyleCnt="0"/>
      <dgm:spPr/>
    </dgm:pt>
    <dgm:pt modelId="{8FE6C8ED-0B98-FE40-8CFE-E7A994FE19CD}" type="pres">
      <dgm:prSet presAssocID="{5C93551D-78C8-4E43-A56E-688764AC8822}" presName="compNode" presStyleCnt="0"/>
      <dgm:spPr/>
    </dgm:pt>
    <dgm:pt modelId="{05D1B317-9D17-7548-9FBC-8C5694E1718B}" type="pres">
      <dgm:prSet presAssocID="{5C93551D-78C8-4E43-A56E-688764AC8822}" presName="childRect" presStyleLbl="bgAcc1" presStyleIdx="5" presStyleCnt="6" custLinFactNeighborX="3780" custLinFactNeighborY="-21280">
        <dgm:presLayoutVars>
          <dgm:bulletEnabled val="1"/>
        </dgm:presLayoutVars>
      </dgm:prSet>
      <dgm:spPr/>
    </dgm:pt>
    <dgm:pt modelId="{DDBDABE3-F358-D44E-8F42-CE4B59B4A1FD}" type="pres">
      <dgm:prSet presAssocID="{5C93551D-78C8-4E43-A56E-688764AC8822}" presName="parentText" presStyleLbl="node1" presStyleIdx="0" presStyleCnt="0">
        <dgm:presLayoutVars>
          <dgm:chMax val="0"/>
          <dgm:bulletEnabled val="1"/>
        </dgm:presLayoutVars>
      </dgm:prSet>
      <dgm:spPr/>
    </dgm:pt>
    <dgm:pt modelId="{8A4C607C-6ABC-1541-AF0D-B5B4304A0930}" type="pres">
      <dgm:prSet presAssocID="{5C93551D-78C8-4E43-A56E-688764AC8822}" presName="parentRect" presStyleLbl="alignNode1" presStyleIdx="5" presStyleCnt="6" custLinFactNeighborX="4270" custLinFactNeighborY="-49536"/>
      <dgm:spPr/>
    </dgm:pt>
    <dgm:pt modelId="{AE6579CE-82CB-B84E-AF43-A20364FAF1F1}" type="pres">
      <dgm:prSet presAssocID="{5C93551D-78C8-4E43-A56E-688764AC8822}" presName="adorn" presStyleLbl="fgAccFollowNode1" presStyleIdx="5" presStyleCnt="6" custLinFactNeighborX="12222" custLinFactNeighborY="-45408"/>
      <dgm:spPr>
        <a:blipFill rotWithShape="1">
          <a:blip xmlns:r="http://schemas.openxmlformats.org/officeDocument/2006/relationships" r:embed="rId6"/>
          <a:stretch>
            <a:fillRect/>
          </a:stretch>
        </a:blipFill>
      </dgm:spPr>
    </dgm:pt>
  </dgm:ptLst>
  <dgm:cxnLst>
    <dgm:cxn modelId="{7CDFB103-C2ED-3241-9B1C-7BB9BC6330B1}" srcId="{8A067EBC-CF24-1A47-8DAA-69E6490C3367}" destId="{A0FD6C32-8A2D-B14F-AD04-F960FB81973C}" srcOrd="1" destOrd="0" parTransId="{733A99A2-B37C-544E-935A-FB5FE3F8C9AF}" sibTransId="{402DDB12-665C-5A4F-A56C-CD99C6A85B9F}"/>
    <dgm:cxn modelId="{7FBE1D07-52C3-C346-AA01-F3A45B14F9BE}" type="presOf" srcId="{5087268C-8A6B-2E4E-81F3-CB251E3FFFF4}" destId="{2958C570-28DD-7E48-A24C-B359589A05B4}" srcOrd="0" destOrd="2" presId="urn:microsoft.com/office/officeart/2005/8/layout/bList2"/>
    <dgm:cxn modelId="{34607707-C6AA-9541-ABEA-2BE4CAB3EADE}" srcId="{7D685305-0F19-5A49-8DDF-2EC8987A0567}" destId="{8A067EBC-CF24-1A47-8DAA-69E6490C3367}" srcOrd="0" destOrd="0" parTransId="{C5BF6070-7A5A-4E46-AC8A-D13CE3398D69}" sibTransId="{1AF6E13F-F5D9-4849-BF80-3F95D87AA278}"/>
    <dgm:cxn modelId="{77C9620A-4401-6F42-8BAC-4505356612E5}" srcId="{8A067EBC-CF24-1A47-8DAA-69E6490C3367}" destId="{9B7922A8-4702-964D-86A6-32AD77BC2A84}" srcOrd="0" destOrd="0" parTransId="{9124975A-E779-D34F-A70F-B7D2B3747A7E}" sibTransId="{DACA9B3E-ECCF-C84E-B5CF-4B64EE0DE5D6}"/>
    <dgm:cxn modelId="{80C1AA12-47B3-9949-AFB0-6677B4DBD88B}" type="presOf" srcId="{CD59FE3B-945A-2643-889E-D2359185C7FB}" destId="{CD14B982-2E31-3944-959E-29F0C2C19850}" srcOrd="0" destOrd="3" presId="urn:microsoft.com/office/officeart/2005/8/layout/bList2"/>
    <dgm:cxn modelId="{CDF1F512-46E3-D845-93E5-46D5CA82EDBF}" type="presOf" srcId="{D8105F94-C6C0-D241-AD16-CC44FCC65DD6}" destId="{5EC22E73-C890-844A-A05C-F35BCFFE1E53}" srcOrd="0" destOrd="0" presId="urn:microsoft.com/office/officeart/2005/8/layout/bList2"/>
    <dgm:cxn modelId="{815C941E-0A15-8148-8A8B-108AAC3BB1CA}" type="presOf" srcId="{ACDDD841-B0BB-CB40-91EC-13F497269057}" destId="{6EB5384E-FE39-6841-AF22-25ABE6FAB5C0}" srcOrd="1" destOrd="0" presId="urn:microsoft.com/office/officeart/2005/8/layout/bList2"/>
    <dgm:cxn modelId="{C337A924-85EA-9F4C-8035-E3959AE7DD6F}" type="presOf" srcId="{FEBBFF64-F633-B749-8642-BCB29790D6A6}" destId="{CC5E4CED-89C9-F148-891B-E0FB587E5262}" srcOrd="0" destOrd="0" presId="urn:microsoft.com/office/officeart/2005/8/layout/bList2"/>
    <dgm:cxn modelId="{8EC56425-7E5C-7A4F-BE12-EA2E1742284F}" type="presOf" srcId="{A0FD6C32-8A2D-B14F-AD04-F960FB81973C}" destId="{A9AC153D-A071-304C-94B8-9C10B020132E}" srcOrd="0" destOrd="2" presId="urn:microsoft.com/office/officeart/2005/8/layout/bList2"/>
    <dgm:cxn modelId="{D778A92A-9E4D-D641-9465-D34078DFE38D}" srcId="{6C2FC22D-7AE3-814C-9115-F7B785D5B874}" destId="{5C93551D-78C8-4E43-A56E-688764AC8822}" srcOrd="5" destOrd="0" parTransId="{DD5BEC56-BA14-2246-A68C-5A41BF120BD0}" sibTransId="{23F66417-77EF-9644-BD4C-EF15B8B1932C}"/>
    <dgm:cxn modelId="{0E93692E-4714-E34B-BB48-60A3BC2E0CFC}" type="presOf" srcId="{7D79BC84-9B77-0F4C-B244-F5C317C31621}" destId="{F2FE7CBD-9942-EA43-9C97-03007FCD5294}" srcOrd="1" destOrd="0" presId="urn:microsoft.com/office/officeart/2005/8/layout/bList2"/>
    <dgm:cxn modelId="{017CBE2E-D151-E14D-90D6-461E47194095}" type="presOf" srcId="{9AD35DF3-1569-574C-8BCA-0CD43497B66D}" destId="{CCF0CFBE-11BF-6E40-B7D3-010AE419C6A2}" srcOrd="1" destOrd="0" presId="urn:microsoft.com/office/officeart/2005/8/layout/bList2"/>
    <dgm:cxn modelId="{F555AC39-4D39-2045-8AA4-D399317484F8}" type="presOf" srcId="{9AD35DF3-1569-574C-8BCA-0CD43497B66D}" destId="{D7E8D345-7008-A841-A596-C28902C0192F}" srcOrd="0" destOrd="0" presId="urn:microsoft.com/office/officeart/2005/8/layout/bList2"/>
    <dgm:cxn modelId="{461A7B3B-0CC6-0C48-AD7D-2DF25B5946DE}" type="presOf" srcId="{9E79510F-F43F-AB4B-B8B1-A6AFF3E6829A}" destId="{44421435-EC70-4A49-880B-10C9F42E9256}" srcOrd="0" destOrd="0" presId="urn:microsoft.com/office/officeart/2005/8/layout/bList2"/>
    <dgm:cxn modelId="{E935183D-9E28-3F43-860E-16A2C4270BEE}" srcId="{6C2FC22D-7AE3-814C-9115-F7B785D5B874}" destId="{7D685305-0F19-5A49-8DDF-2EC8987A0567}" srcOrd="1" destOrd="0" parTransId="{B07F8E7C-B3BD-C24E-ADE4-EAF7B2B0DE0D}" sibTransId="{ACF19BB7-BA56-3C4D-B56E-CBE964FDA4DD}"/>
    <dgm:cxn modelId="{8C71693E-4A19-0E4C-9C5B-164A1D6A812E}" srcId="{6C2FC22D-7AE3-814C-9115-F7B785D5B874}" destId="{9AD35DF3-1569-574C-8BCA-0CD43497B66D}" srcOrd="4" destOrd="0" parTransId="{22C730AF-D184-174D-8A8E-7ACBAE0FE191}" sibTransId="{8C4BF6FD-3F8C-E445-85D9-0014BA1BB1C3}"/>
    <dgm:cxn modelId="{4376183F-4956-D245-8E21-0CE2C519FD82}" type="presOf" srcId="{37361077-AD2A-7046-869A-539CE847ED30}" destId="{6223B885-1CAE-3F42-A190-1254A4611730}" srcOrd="0" destOrd="1" presId="urn:microsoft.com/office/officeart/2005/8/layout/bList2"/>
    <dgm:cxn modelId="{8E86175D-CFBB-2B44-9827-BB072F00FBBB}" type="presOf" srcId="{9E79510F-F43F-AB4B-B8B1-A6AFF3E6829A}" destId="{229132C4-4143-4B45-9BED-CD5C127EFA5F}" srcOrd="1" destOrd="0" presId="urn:microsoft.com/office/officeart/2005/8/layout/bList2"/>
    <dgm:cxn modelId="{BC1C945D-E914-C249-91ED-E6FF4BA95F2C}" srcId="{9E79510F-F43F-AB4B-B8B1-A6AFF3E6829A}" destId="{562C0427-917A-204F-AD1A-575CA100F7EC}" srcOrd="0" destOrd="0" parTransId="{32AE14F0-04A4-F248-AE75-3855887D0E73}" sibTransId="{3328025E-B4E9-2B4A-B3E5-74DDC70B3770}"/>
    <dgm:cxn modelId="{4DDCB560-1C19-2E4E-A68A-E05E32AB1572}" srcId="{67C797C8-64F7-8C44-A542-CCD12E80F4D8}" destId="{A64A0718-4359-204E-9651-7D05B4739B43}" srcOrd="0" destOrd="0" parTransId="{E10F1798-B242-1444-866E-54FC0F8A0E66}" sibTransId="{711FCABC-297F-B94B-8F48-DBB742413DBA}"/>
    <dgm:cxn modelId="{10B49D61-9970-FC45-B7F6-4F3B2DC77F90}" type="presOf" srcId="{8A067EBC-CF24-1A47-8DAA-69E6490C3367}" destId="{A9AC153D-A071-304C-94B8-9C10B020132E}" srcOrd="0" destOrd="0" presId="urn:microsoft.com/office/officeart/2005/8/layout/bList2"/>
    <dgm:cxn modelId="{0B1F4342-84CB-064D-B98F-64711B809653}" type="presOf" srcId="{A66EB37C-0665-BF4F-8AC0-A255E8CDB582}" destId="{2958C570-28DD-7E48-A24C-B359589A05B4}" srcOrd="0" destOrd="0" presId="urn:microsoft.com/office/officeart/2005/8/layout/bList2"/>
    <dgm:cxn modelId="{50BF556B-71FB-A142-B3F7-AD1FE4F6BD45}" srcId="{67C797C8-64F7-8C44-A542-CCD12E80F4D8}" destId="{CD59FE3B-945A-2643-889E-D2359185C7FB}" srcOrd="2" destOrd="0" parTransId="{B7C856CD-7D03-9946-A345-5F1FDF5A4D24}" sibTransId="{2DA93B9F-C903-CD45-A47A-110CE8DD3832}"/>
    <dgm:cxn modelId="{A202786D-74B4-774E-92D4-58AFA56E9873}" srcId="{5C93551D-78C8-4E43-A56E-688764AC8822}" destId="{911C804E-4785-FB47-A8C2-6DA9E392DFA3}" srcOrd="0" destOrd="0" parTransId="{0E5A44B3-03A4-AA40-B1E3-104EC882431A}" sibTransId="{E0046D2D-AFDF-FC40-9904-87A46D776DAD}"/>
    <dgm:cxn modelId="{36C79F50-CF55-D74A-B919-82ED3DC77777}" type="presOf" srcId="{ACDDD841-B0BB-CB40-91EC-13F497269057}" destId="{973994C8-7BF8-4D4A-B500-A5E09E6A18F7}" srcOrd="0" destOrd="0" presId="urn:microsoft.com/office/officeart/2005/8/layout/bList2"/>
    <dgm:cxn modelId="{550AF672-AB53-BD4F-ABC6-C3F532C01BE3}" srcId="{8A067EBC-CF24-1A47-8DAA-69E6490C3367}" destId="{1D650062-1C37-BC45-A88E-1EE617034F55}" srcOrd="2" destOrd="0" parTransId="{48FD0BDF-A2F7-B549-B6C4-1506A60E111C}" sibTransId="{C90641A4-8B19-674C-9A95-72A436D1B44C}"/>
    <dgm:cxn modelId="{FDA62953-9E5D-FA42-B988-C1D8DDBA2155}" type="presOf" srcId="{8B57C0AB-3572-5648-BA24-BED8C0F7E7B0}" destId="{5EC22E73-C890-844A-A05C-F35BCFFE1E53}" srcOrd="0" destOrd="1" presId="urn:microsoft.com/office/officeart/2005/8/layout/bList2"/>
    <dgm:cxn modelId="{F9E6AF74-55FA-5F43-B96C-52D2A8E0D52F}" type="presOf" srcId="{6C2FC22D-7AE3-814C-9115-F7B785D5B874}" destId="{3756F15B-B85C-7342-9517-E00055646181}" srcOrd="0" destOrd="0" presId="urn:microsoft.com/office/officeart/2005/8/layout/bList2"/>
    <dgm:cxn modelId="{2A101F75-A4EF-EA44-82ED-45E507D2860C}" srcId="{6C2FC22D-7AE3-814C-9115-F7B785D5B874}" destId="{9E79510F-F43F-AB4B-B8B1-A6AFF3E6829A}" srcOrd="0" destOrd="0" parTransId="{BFC24F36-0BC0-B743-8C33-0C256DECCC5C}" sibTransId="{F0DEB29B-93B1-BE49-A6C1-8E00EA4EF622}"/>
    <dgm:cxn modelId="{36DF3276-4620-424E-BB7D-2AC3C8A4233B}" srcId="{6C2FC22D-7AE3-814C-9115-F7B785D5B874}" destId="{ACDDD841-B0BB-CB40-91EC-13F497269057}" srcOrd="3" destOrd="0" parTransId="{7EF1EA40-B2F4-B74F-A2C8-26F13D9E6BB1}" sibTransId="{FEBBFF64-F633-B749-8642-BCB29790D6A6}"/>
    <dgm:cxn modelId="{478CD576-5030-1F41-9077-96093CB51140}" srcId="{9AD35DF3-1569-574C-8BCA-0CD43497B66D}" destId="{D8105F94-C6C0-D241-AD16-CC44FCC65DD6}" srcOrd="0" destOrd="0" parTransId="{F3B4DB31-30E6-D94C-9A12-F21AB9C5217F}" sibTransId="{D182B4DA-A623-994D-99AE-6FA137353E52}"/>
    <dgm:cxn modelId="{7640F858-8D52-5048-AFB9-453EF4E55FFE}" type="presOf" srcId="{7D685305-0F19-5A49-8DDF-2EC8987A0567}" destId="{B518ECFF-388A-964C-B44C-A79413EFEB65}" srcOrd="1" destOrd="0" presId="urn:microsoft.com/office/officeart/2005/8/layout/bList2"/>
    <dgm:cxn modelId="{7A27DE5A-5238-D84B-B482-54AA3FFA836B}" srcId="{D8105F94-C6C0-D241-AD16-CC44FCC65DD6}" destId="{E7AD54E9-9435-9F40-817F-DC845BEEC60D}" srcOrd="3" destOrd="0" parTransId="{D6B2608E-3277-3B40-AF8C-9D40EE14B1F1}" sibTransId="{791F266F-1110-D74D-93E2-7D1716E1623A}"/>
    <dgm:cxn modelId="{366A1E7B-F134-A34B-85BB-87294BC6A913}" type="presOf" srcId="{8C4BF6FD-3F8C-E445-85D9-0014BA1BB1C3}" destId="{8DEA39EE-F920-7E4C-8D6C-3BC390F89B08}" srcOrd="0" destOrd="0" presId="urn:microsoft.com/office/officeart/2005/8/layout/bList2"/>
    <dgm:cxn modelId="{A2D7D57B-15E4-A54D-9383-E47777851D52}" type="presOf" srcId="{ACF19BB7-BA56-3C4D-B56E-CBE964FDA4DD}" destId="{459FE37B-F85A-F041-87C3-23A73C186647}" srcOrd="0" destOrd="0" presId="urn:microsoft.com/office/officeart/2005/8/layout/bList2"/>
    <dgm:cxn modelId="{9586747C-F01C-DA47-B356-5806EC185BF5}" type="presOf" srcId="{5C93551D-78C8-4E43-A56E-688764AC8822}" destId="{8A4C607C-6ABC-1541-AF0D-B5B4304A0930}" srcOrd="1" destOrd="0" presId="urn:microsoft.com/office/officeart/2005/8/layout/bList2"/>
    <dgm:cxn modelId="{65B67383-8167-1447-81D4-07FB3005D2EA}" srcId="{ACDDD841-B0BB-CB40-91EC-13F497269057}" destId="{67C797C8-64F7-8C44-A542-CCD12E80F4D8}" srcOrd="0" destOrd="0" parTransId="{A274EED1-DACA-5E48-8E86-61FBD3199F2C}" sibTransId="{FD6F950E-2B89-C64F-811D-C989F06A5D72}"/>
    <dgm:cxn modelId="{4795AD87-30B6-4041-9EAB-2523BC78EEEB}" type="presOf" srcId="{1D650062-1C37-BC45-A88E-1EE617034F55}" destId="{A9AC153D-A071-304C-94B8-9C10B020132E}" srcOrd="0" destOrd="3" presId="urn:microsoft.com/office/officeart/2005/8/layout/bList2"/>
    <dgm:cxn modelId="{87C04C88-9DDD-8848-B19B-CB0AB41E1F1F}" type="presOf" srcId="{9B7922A8-4702-964D-86A6-32AD77BC2A84}" destId="{A9AC153D-A071-304C-94B8-9C10B020132E}" srcOrd="0" destOrd="1" presId="urn:microsoft.com/office/officeart/2005/8/layout/bList2"/>
    <dgm:cxn modelId="{E819DA89-3649-C742-9C3A-6640C0F194E2}" type="presOf" srcId="{25DCC08B-6344-2041-AFE0-C461CB0D509E}" destId="{5EC22E73-C890-844A-A05C-F35BCFFE1E53}" srcOrd="0" destOrd="3" presId="urn:microsoft.com/office/officeart/2005/8/layout/bList2"/>
    <dgm:cxn modelId="{FA793F8A-CFD4-0145-B820-670A749A81FF}" srcId="{911C804E-4785-FB47-A8C2-6DA9E392DFA3}" destId="{EC199336-9D0E-D840-81D5-D07439FBD782}" srcOrd="1" destOrd="0" parTransId="{DAA158BE-B8A6-C64C-A612-CE0855E3F1E5}" sibTransId="{593BD0AF-7DFB-D142-AF79-C132C1D81811}"/>
    <dgm:cxn modelId="{1AB8988A-C33E-7D4B-8013-B3DB9E3B0957}" type="presOf" srcId="{EF4EB097-7264-EE4A-A81D-DE46A982F45C}" destId="{2958C570-28DD-7E48-A24C-B359589A05B4}" srcOrd="0" destOrd="1" presId="urn:microsoft.com/office/officeart/2005/8/layout/bList2"/>
    <dgm:cxn modelId="{E885B08A-2B99-034D-9A95-DEEC42125FC7}" srcId="{562C0427-917A-204F-AD1A-575CA100F7EC}" destId="{AF053E16-16CD-B844-AFEA-D5786117650D}" srcOrd="1" destOrd="0" parTransId="{45C70C33-C6BB-694C-A853-FA9597224CEF}" sibTransId="{15ABCE6A-8FE2-3445-AFEB-1943F6CD8809}"/>
    <dgm:cxn modelId="{A889CD8E-7246-C14E-834D-BF53D0F44BB6}" type="presOf" srcId="{BA48819D-F30A-1042-BF19-D158A73DAAF4}" destId="{DFB3F2EB-0E50-CF4A-9B71-9B3CDA2BA611}" srcOrd="0" destOrd="0" presId="urn:microsoft.com/office/officeart/2005/8/layout/bList2"/>
    <dgm:cxn modelId="{10AB2E92-B8F0-9C44-B3FE-9B565C3EB6E0}" srcId="{562C0427-917A-204F-AD1A-575CA100F7EC}" destId="{37361077-AD2A-7046-869A-539CE847ED30}" srcOrd="0" destOrd="0" parTransId="{3D8158A2-D323-7540-AFF3-43E73840F272}" sibTransId="{C53D4960-260F-1B49-AE40-D8A2F66DCAE8}"/>
    <dgm:cxn modelId="{52064993-9A36-644B-98ED-DA95606E7423}" srcId="{D8105F94-C6C0-D241-AD16-CC44FCC65DD6}" destId="{25DCC08B-6344-2041-AFE0-C461CB0D509E}" srcOrd="2" destOrd="0" parTransId="{9C8DE72B-1538-9C48-852E-92095B6794E2}" sibTransId="{2C88AD35-E6E7-7443-9F0B-7A4303EBC61F}"/>
    <dgm:cxn modelId="{C1AEA896-FE2D-ED40-8FC3-E039523F94E3}" type="presOf" srcId="{AF053E16-16CD-B844-AFEA-D5786117650D}" destId="{6223B885-1CAE-3F42-A190-1254A4611730}" srcOrd="0" destOrd="2" presId="urn:microsoft.com/office/officeart/2005/8/layout/bList2"/>
    <dgm:cxn modelId="{37934D9F-78EA-2845-9C23-A0EE7AB2796E}" srcId="{562C0427-917A-204F-AD1A-575CA100F7EC}" destId="{84511AC9-F17D-FC41-824D-898EED1D194B}" srcOrd="2" destOrd="0" parTransId="{225E1ECB-95F8-3644-953E-642D1306B088}" sibTransId="{35D41CCD-CBE1-FE4E-917F-11982697E07A}"/>
    <dgm:cxn modelId="{9CBD25A6-955F-744A-A7AC-F1D5660A484E}" type="presOf" srcId="{EC199336-9D0E-D840-81D5-D07439FBD782}" destId="{05D1B317-9D17-7548-9FBC-8C5694E1718B}" srcOrd="0" destOrd="2" presId="urn:microsoft.com/office/officeart/2005/8/layout/bList2"/>
    <dgm:cxn modelId="{BFB2D4A8-A1BB-064D-9F71-0E6804BF35C4}" srcId="{7D79BC84-9B77-0F4C-B244-F5C317C31621}" destId="{A66EB37C-0665-BF4F-8AC0-A255E8CDB582}" srcOrd="0" destOrd="0" parTransId="{C725A01F-EEF8-B944-8624-A50BB5468475}" sibTransId="{84D6E765-0A9C-1243-85D0-FE702AC9CBBF}"/>
    <dgm:cxn modelId="{BF72DAAA-5BAC-0D4B-8E02-967AE30CCBE9}" type="presOf" srcId="{E7AD54E9-9435-9F40-817F-DC845BEEC60D}" destId="{5EC22E73-C890-844A-A05C-F35BCFFE1E53}" srcOrd="0" destOrd="4" presId="urn:microsoft.com/office/officeart/2005/8/layout/bList2"/>
    <dgm:cxn modelId="{435F86B2-87B6-BB4F-8DA8-15E2EA324EDA}" type="presOf" srcId="{5C93551D-78C8-4E43-A56E-688764AC8822}" destId="{DDBDABE3-F358-D44E-8F42-CE4B59B4A1FD}" srcOrd="0" destOrd="0" presId="urn:microsoft.com/office/officeart/2005/8/layout/bList2"/>
    <dgm:cxn modelId="{AA3E68B4-96FA-BC41-B001-991643127DF4}" type="presOf" srcId="{F0DEB29B-93B1-BE49-A6C1-8E00EA4EF622}" destId="{92DA8CCF-4F89-1E42-834B-BD9E83E91A73}" srcOrd="0" destOrd="0" presId="urn:microsoft.com/office/officeart/2005/8/layout/bList2"/>
    <dgm:cxn modelId="{7D95BBBD-020B-C240-B20F-05AACD61A581}" type="presOf" srcId="{A64A0718-4359-204E-9651-7D05B4739B43}" destId="{CD14B982-2E31-3944-959E-29F0C2C19850}" srcOrd="0" destOrd="1" presId="urn:microsoft.com/office/officeart/2005/8/layout/bList2"/>
    <dgm:cxn modelId="{3E845FC2-4CD1-F549-835C-391E3FE9614E}" type="presOf" srcId="{C979710A-FD01-F44A-93C9-E21A855D0C00}" destId="{05D1B317-9D17-7548-9FBC-8C5694E1718B}" srcOrd="0" destOrd="1" presId="urn:microsoft.com/office/officeart/2005/8/layout/bList2"/>
    <dgm:cxn modelId="{2D32B9C2-9781-364F-B9AD-65AB9468CC85}" type="presOf" srcId="{7D79BC84-9B77-0F4C-B244-F5C317C31621}" destId="{88D0B936-745D-754B-AD00-F980EC9769C2}" srcOrd="0" destOrd="0" presId="urn:microsoft.com/office/officeart/2005/8/layout/bList2"/>
    <dgm:cxn modelId="{09B5B7CC-1BCF-D449-98FC-94BD39B0ADBE}" type="presOf" srcId="{7D685305-0F19-5A49-8DDF-2EC8987A0567}" destId="{ACE2390F-E40C-EF44-9444-06B24F1DDCA8}" srcOrd="0" destOrd="0" presId="urn:microsoft.com/office/officeart/2005/8/layout/bList2"/>
    <dgm:cxn modelId="{D24DA5DA-701F-5649-99E8-04F6170593A4}" srcId="{6C2FC22D-7AE3-814C-9115-F7B785D5B874}" destId="{7D79BC84-9B77-0F4C-B244-F5C317C31621}" srcOrd="2" destOrd="0" parTransId="{D5FF83F7-F793-D340-911C-BC43AB2D9768}" sibTransId="{BA48819D-F30A-1042-BF19-D158A73DAAF4}"/>
    <dgm:cxn modelId="{C93BE8DB-7690-9D4D-8B5F-B11946932415}" srcId="{D8105F94-C6C0-D241-AD16-CC44FCC65DD6}" destId="{2EB3CE0A-AB23-BB42-BF8F-F98E1B87A661}" srcOrd="1" destOrd="0" parTransId="{86D5B9D1-70A7-BD4F-9B62-B77D34CAB61C}" sibTransId="{17BC1A76-6CF2-9C43-817B-33E9CACD77D2}"/>
    <dgm:cxn modelId="{114351DF-BDBB-F943-8363-CBF0AC0FC39C}" type="presOf" srcId="{2EB3CE0A-AB23-BB42-BF8F-F98E1B87A661}" destId="{5EC22E73-C890-844A-A05C-F35BCFFE1E53}" srcOrd="0" destOrd="2" presId="urn:microsoft.com/office/officeart/2005/8/layout/bList2"/>
    <dgm:cxn modelId="{C1E887E4-2B91-7E4D-9C3D-C04A349A724B}" srcId="{911C804E-4785-FB47-A8C2-6DA9E392DFA3}" destId="{C979710A-FD01-F44A-93C9-E21A855D0C00}" srcOrd="0" destOrd="0" parTransId="{F11277A9-CD91-7B41-8631-F61F654081E7}" sibTransId="{85AB2DE4-8D35-2446-8A88-68D647468819}"/>
    <dgm:cxn modelId="{C4D55BE6-FDD7-C347-94A3-823DE86EED12}" type="presOf" srcId="{84511AC9-F17D-FC41-824D-898EED1D194B}" destId="{6223B885-1CAE-3F42-A190-1254A4611730}" srcOrd="0" destOrd="3" presId="urn:microsoft.com/office/officeart/2005/8/layout/bList2"/>
    <dgm:cxn modelId="{05B84EEA-0372-174F-8338-E401A37EB42B}" srcId="{A66EB37C-0665-BF4F-8AC0-A255E8CDB582}" destId="{EF4EB097-7264-EE4A-A81D-DE46A982F45C}" srcOrd="0" destOrd="0" parTransId="{BBDF2206-6528-FD4D-B4CC-D4FD74AA0667}" sibTransId="{9C0E49D8-E999-5347-ABE8-1D6EA7BF9B47}"/>
    <dgm:cxn modelId="{97B0F3ED-4BE6-254D-B7CF-50F666C84C7E}" type="presOf" srcId="{67C797C8-64F7-8C44-A542-CCD12E80F4D8}" destId="{CD14B982-2E31-3944-959E-29F0C2C19850}" srcOrd="0" destOrd="0" presId="urn:microsoft.com/office/officeart/2005/8/layout/bList2"/>
    <dgm:cxn modelId="{0E509EF1-2A79-E64E-87BC-459D49D9E4DA}" srcId="{67C797C8-64F7-8C44-A542-CCD12E80F4D8}" destId="{9B036814-3696-8440-8414-78C8ABB5CCC8}" srcOrd="1" destOrd="0" parTransId="{EB3EA659-767F-8D46-B67B-15A7562D8970}" sibTransId="{CDC088E6-7DF9-914D-BDD8-B0ACE5D89C1B}"/>
    <dgm:cxn modelId="{22BF27F2-46FB-F44D-BACB-B08695657E22}" type="presOf" srcId="{562C0427-917A-204F-AD1A-575CA100F7EC}" destId="{6223B885-1CAE-3F42-A190-1254A4611730}" srcOrd="0" destOrd="0" presId="urn:microsoft.com/office/officeart/2005/8/layout/bList2"/>
    <dgm:cxn modelId="{3DC350F2-CCDD-D140-AFBD-A1C9488797B6}" type="presOf" srcId="{9B036814-3696-8440-8414-78C8ABB5CCC8}" destId="{CD14B982-2E31-3944-959E-29F0C2C19850}" srcOrd="0" destOrd="2" presId="urn:microsoft.com/office/officeart/2005/8/layout/bList2"/>
    <dgm:cxn modelId="{576CEFF2-94E1-EA44-AE4F-ACB457BD3F78}" srcId="{A66EB37C-0665-BF4F-8AC0-A255E8CDB582}" destId="{5087268C-8A6B-2E4E-81F3-CB251E3FFFF4}" srcOrd="1" destOrd="0" parTransId="{E31B738C-CE1E-C242-9B8B-DF743E0AFB5C}" sibTransId="{D1D88EF0-56D1-1E4C-AEEA-8DD82F914F83}"/>
    <dgm:cxn modelId="{DE094BF5-46AF-5043-92A7-70E68A37D244}" srcId="{D8105F94-C6C0-D241-AD16-CC44FCC65DD6}" destId="{8B57C0AB-3572-5648-BA24-BED8C0F7E7B0}" srcOrd="0" destOrd="0" parTransId="{787D8F98-D8EB-7A4A-8D8F-621114D8AD43}" sibTransId="{B7484420-287A-6646-8ECE-9B7AABB8DCB4}"/>
    <dgm:cxn modelId="{2DE1B6F8-76BA-CD47-BBF2-BE10543989A0}" type="presOf" srcId="{911C804E-4785-FB47-A8C2-6DA9E392DFA3}" destId="{05D1B317-9D17-7548-9FBC-8C5694E1718B}" srcOrd="0" destOrd="0" presId="urn:microsoft.com/office/officeart/2005/8/layout/bList2"/>
    <dgm:cxn modelId="{ED662C3F-DA99-234C-9490-3AE104BEA07B}" type="presParOf" srcId="{3756F15B-B85C-7342-9517-E00055646181}" destId="{90F8C39D-9996-1347-A3F2-3CD921863371}" srcOrd="0" destOrd="0" presId="urn:microsoft.com/office/officeart/2005/8/layout/bList2"/>
    <dgm:cxn modelId="{AD4DD9FE-8467-AC42-9F28-0954FCB375B9}" type="presParOf" srcId="{90F8C39D-9996-1347-A3F2-3CD921863371}" destId="{6223B885-1CAE-3F42-A190-1254A4611730}" srcOrd="0" destOrd="0" presId="urn:microsoft.com/office/officeart/2005/8/layout/bList2"/>
    <dgm:cxn modelId="{C5BF3D50-CD3D-4B40-BCAC-A817B314A1D4}" type="presParOf" srcId="{90F8C39D-9996-1347-A3F2-3CD921863371}" destId="{44421435-EC70-4A49-880B-10C9F42E9256}" srcOrd="1" destOrd="0" presId="urn:microsoft.com/office/officeart/2005/8/layout/bList2"/>
    <dgm:cxn modelId="{9CE08E38-70BA-A04B-82E3-485F4903B616}" type="presParOf" srcId="{90F8C39D-9996-1347-A3F2-3CD921863371}" destId="{229132C4-4143-4B45-9BED-CD5C127EFA5F}" srcOrd="2" destOrd="0" presId="urn:microsoft.com/office/officeart/2005/8/layout/bList2"/>
    <dgm:cxn modelId="{B3D36C6C-ED54-8642-9030-412756E86845}" type="presParOf" srcId="{90F8C39D-9996-1347-A3F2-3CD921863371}" destId="{89EE3DB8-2059-7943-8EC1-2610A875C7BC}" srcOrd="3" destOrd="0" presId="urn:microsoft.com/office/officeart/2005/8/layout/bList2"/>
    <dgm:cxn modelId="{B7F60013-0FCA-5740-9A7D-01CFB8A07BC5}" type="presParOf" srcId="{3756F15B-B85C-7342-9517-E00055646181}" destId="{92DA8CCF-4F89-1E42-834B-BD9E83E91A73}" srcOrd="1" destOrd="0" presId="urn:microsoft.com/office/officeart/2005/8/layout/bList2"/>
    <dgm:cxn modelId="{9D00632B-C1B7-584E-9CBB-22CA65174F51}" type="presParOf" srcId="{3756F15B-B85C-7342-9517-E00055646181}" destId="{A867D88F-2F50-E941-880B-08F8ADFBFFFE}" srcOrd="2" destOrd="0" presId="urn:microsoft.com/office/officeart/2005/8/layout/bList2"/>
    <dgm:cxn modelId="{5E1AEF0E-2CAB-564B-B4BD-F7BD71C27826}" type="presParOf" srcId="{A867D88F-2F50-E941-880B-08F8ADFBFFFE}" destId="{A9AC153D-A071-304C-94B8-9C10B020132E}" srcOrd="0" destOrd="0" presId="urn:microsoft.com/office/officeart/2005/8/layout/bList2"/>
    <dgm:cxn modelId="{53C66153-3807-0143-9C89-546809440634}" type="presParOf" srcId="{A867D88F-2F50-E941-880B-08F8ADFBFFFE}" destId="{ACE2390F-E40C-EF44-9444-06B24F1DDCA8}" srcOrd="1" destOrd="0" presId="urn:microsoft.com/office/officeart/2005/8/layout/bList2"/>
    <dgm:cxn modelId="{7AF69A5A-9D58-AE4E-9220-3FF6ACAD88C5}" type="presParOf" srcId="{A867D88F-2F50-E941-880B-08F8ADFBFFFE}" destId="{B518ECFF-388A-964C-B44C-A79413EFEB65}" srcOrd="2" destOrd="0" presId="urn:microsoft.com/office/officeart/2005/8/layout/bList2"/>
    <dgm:cxn modelId="{AAA789D8-FAAF-2545-853A-D7DBCF369342}" type="presParOf" srcId="{A867D88F-2F50-E941-880B-08F8ADFBFFFE}" destId="{7C3EF4CF-D3B9-E240-A214-62658991D691}" srcOrd="3" destOrd="0" presId="urn:microsoft.com/office/officeart/2005/8/layout/bList2"/>
    <dgm:cxn modelId="{D0C3AD6C-BE59-BC45-BEB1-7E21CD61799B}" type="presParOf" srcId="{3756F15B-B85C-7342-9517-E00055646181}" destId="{459FE37B-F85A-F041-87C3-23A73C186647}" srcOrd="3" destOrd="0" presId="urn:microsoft.com/office/officeart/2005/8/layout/bList2"/>
    <dgm:cxn modelId="{4F122F87-F02C-A946-BF4E-8711BA0A9D25}" type="presParOf" srcId="{3756F15B-B85C-7342-9517-E00055646181}" destId="{C74E2A38-8C88-5142-BEF3-89D15A3B8993}" srcOrd="4" destOrd="0" presId="urn:microsoft.com/office/officeart/2005/8/layout/bList2"/>
    <dgm:cxn modelId="{1623C44D-DCBA-6143-913D-2D162CBAFAB7}" type="presParOf" srcId="{C74E2A38-8C88-5142-BEF3-89D15A3B8993}" destId="{2958C570-28DD-7E48-A24C-B359589A05B4}" srcOrd="0" destOrd="0" presId="urn:microsoft.com/office/officeart/2005/8/layout/bList2"/>
    <dgm:cxn modelId="{94173C1E-3D19-FA41-8216-995C738DAD78}" type="presParOf" srcId="{C74E2A38-8C88-5142-BEF3-89D15A3B8993}" destId="{88D0B936-745D-754B-AD00-F980EC9769C2}" srcOrd="1" destOrd="0" presId="urn:microsoft.com/office/officeart/2005/8/layout/bList2"/>
    <dgm:cxn modelId="{ED951E7F-23DF-9C4F-AE23-14F5DD171587}" type="presParOf" srcId="{C74E2A38-8C88-5142-BEF3-89D15A3B8993}" destId="{F2FE7CBD-9942-EA43-9C97-03007FCD5294}" srcOrd="2" destOrd="0" presId="urn:microsoft.com/office/officeart/2005/8/layout/bList2"/>
    <dgm:cxn modelId="{10F91B0C-565E-2A4F-AD9D-4B8B1FF971EA}" type="presParOf" srcId="{C74E2A38-8C88-5142-BEF3-89D15A3B8993}" destId="{CDA94FC6-E076-4B46-B117-3FFFB228B5F1}" srcOrd="3" destOrd="0" presId="urn:microsoft.com/office/officeart/2005/8/layout/bList2"/>
    <dgm:cxn modelId="{15F10F17-32E7-3447-A16E-37C6EF1520EC}" type="presParOf" srcId="{3756F15B-B85C-7342-9517-E00055646181}" destId="{DFB3F2EB-0E50-CF4A-9B71-9B3CDA2BA611}" srcOrd="5" destOrd="0" presId="urn:microsoft.com/office/officeart/2005/8/layout/bList2"/>
    <dgm:cxn modelId="{8105CE3A-20CD-A242-A6AE-ECEAD3F81282}" type="presParOf" srcId="{3756F15B-B85C-7342-9517-E00055646181}" destId="{CDE541A5-8268-F44C-A90E-36D9720B64A7}" srcOrd="6" destOrd="0" presId="urn:microsoft.com/office/officeart/2005/8/layout/bList2"/>
    <dgm:cxn modelId="{99E6CB35-0AC2-9446-9BF0-62A5EFA40CEE}" type="presParOf" srcId="{CDE541A5-8268-F44C-A90E-36D9720B64A7}" destId="{CD14B982-2E31-3944-959E-29F0C2C19850}" srcOrd="0" destOrd="0" presId="urn:microsoft.com/office/officeart/2005/8/layout/bList2"/>
    <dgm:cxn modelId="{D0D7D978-D961-144F-BF89-E1FC35F008E0}" type="presParOf" srcId="{CDE541A5-8268-F44C-A90E-36D9720B64A7}" destId="{973994C8-7BF8-4D4A-B500-A5E09E6A18F7}" srcOrd="1" destOrd="0" presId="urn:microsoft.com/office/officeart/2005/8/layout/bList2"/>
    <dgm:cxn modelId="{42C0129A-F654-6940-B457-D16A631B5F0B}" type="presParOf" srcId="{CDE541A5-8268-F44C-A90E-36D9720B64A7}" destId="{6EB5384E-FE39-6841-AF22-25ABE6FAB5C0}" srcOrd="2" destOrd="0" presId="urn:microsoft.com/office/officeart/2005/8/layout/bList2"/>
    <dgm:cxn modelId="{C76C109C-CB4A-EE40-8A4C-C1A9B6CDF25D}" type="presParOf" srcId="{CDE541A5-8268-F44C-A90E-36D9720B64A7}" destId="{59463ECE-F2DF-8344-845B-983E8A0FA358}" srcOrd="3" destOrd="0" presId="urn:microsoft.com/office/officeart/2005/8/layout/bList2"/>
    <dgm:cxn modelId="{401BBE73-654B-FB4A-ACA8-7EFF7CD88027}" type="presParOf" srcId="{3756F15B-B85C-7342-9517-E00055646181}" destId="{CC5E4CED-89C9-F148-891B-E0FB587E5262}" srcOrd="7" destOrd="0" presId="urn:microsoft.com/office/officeart/2005/8/layout/bList2"/>
    <dgm:cxn modelId="{27BFC171-394A-C44E-87DC-4B3BC709DE7E}" type="presParOf" srcId="{3756F15B-B85C-7342-9517-E00055646181}" destId="{AA33E6C7-2DFF-9B44-A761-5D6AC3A73DB0}" srcOrd="8" destOrd="0" presId="urn:microsoft.com/office/officeart/2005/8/layout/bList2"/>
    <dgm:cxn modelId="{933080FF-12B5-2E4F-9A66-3A2194CC56DE}" type="presParOf" srcId="{AA33E6C7-2DFF-9B44-A761-5D6AC3A73DB0}" destId="{5EC22E73-C890-844A-A05C-F35BCFFE1E53}" srcOrd="0" destOrd="0" presId="urn:microsoft.com/office/officeart/2005/8/layout/bList2"/>
    <dgm:cxn modelId="{0AF71440-0673-7A44-9848-38AC7E081851}" type="presParOf" srcId="{AA33E6C7-2DFF-9B44-A761-5D6AC3A73DB0}" destId="{D7E8D345-7008-A841-A596-C28902C0192F}" srcOrd="1" destOrd="0" presId="urn:microsoft.com/office/officeart/2005/8/layout/bList2"/>
    <dgm:cxn modelId="{BDF2E503-D431-0C4E-BBBC-FB5F5F640509}" type="presParOf" srcId="{AA33E6C7-2DFF-9B44-A761-5D6AC3A73DB0}" destId="{CCF0CFBE-11BF-6E40-B7D3-010AE419C6A2}" srcOrd="2" destOrd="0" presId="urn:microsoft.com/office/officeart/2005/8/layout/bList2"/>
    <dgm:cxn modelId="{40A591E3-DC41-C44D-B0A8-89344BC86759}" type="presParOf" srcId="{AA33E6C7-2DFF-9B44-A761-5D6AC3A73DB0}" destId="{95EA379E-F2F7-B241-AA2C-52B68BA8D987}" srcOrd="3" destOrd="0" presId="urn:microsoft.com/office/officeart/2005/8/layout/bList2"/>
    <dgm:cxn modelId="{943D8138-5ED1-9A4E-8A75-C5F902B081BE}" type="presParOf" srcId="{3756F15B-B85C-7342-9517-E00055646181}" destId="{8DEA39EE-F920-7E4C-8D6C-3BC390F89B08}" srcOrd="9" destOrd="0" presId="urn:microsoft.com/office/officeart/2005/8/layout/bList2"/>
    <dgm:cxn modelId="{C746D28E-ED7B-374F-A461-13F0B6D231C1}" type="presParOf" srcId="{3756F15B-B85C-7342-9517-E00055646181}" destId="{8FE6C8ED-0B98-FE40-8CFE-E7A994FE19CD}" srcOrd="10" destOrd="0" presId="urn:microsoft.com/office/officeart/2005/8/layout/bList2"/>
    <dgm:cxn modelId="{376BBF63-A7D8-8548-9EC6-B8E4246E81C9}" type="presParOf" srcId="{8FE6C8ED-0B98-FE40-8CFE-E7A994FE19CD}" destId="{05D1B317-9D17-7548-9FBC-8C5694E1718B}" srcOrd="0" destOrd="0" presId="urn:microsoft.com/office/officeart/2005/8/layout/bList2"/>
    <dgm:cxn modelId="{D0A0FE17-F524-C141-BEE2-84CB3DAE874F}" type="presParOf" srcId="{8FE6C8ED-0B98-FE40-8CFE-E7A994FE19CD}" destId="{DDBDABE3-F358-D44E-8F42-CE4B59B4A1FD}" srcOrd="1" destOrd="0" presId="urn:microsoft.com/office/officeart/2005/8/layout/bList2"/>
    <dgm:cxn modelId="{FE507614-8181-444F-8D10-959E63DA7539}" type="presParOf" srcId="{8FE6C8ED-0B98-FE40-8CFE-E7A994FE19CD}" destId="{8A4C607C-6ABC-1541-AF0D-B5B4304A0930}" srcOrd="2" destOrd="0" presId="urn:microsoft.com/office/officeart/2005/8/layout/bList2"/>
    <dgm:cxn modelId="{6A5C53B7-352B-6E43-8244-C1E8872FDC7E}" type="presParOf" srcId="{8FE6C8ED-0B98-FE40-8CFE-E7A994FE19CD}" destId="{AE6579CE-82CB-B84E-AF43-A20364FAF1F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3B885-1CAE-3F42-A190-1254A4611730}">
      <dsp:nvSpPr>
        <dsp:cNvPr id="0" name=""/>
        <dsp:cNvSpPr/>
      </dsp:nvSpPr>
      <dsp:spPr>
        <a:xfrm>
          <a:off x="966938" y="4343"/>
          <a:ext cx="2555619" cy="190771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Characteristics:</a:t>
          </a:r>
        </a:p>
        <a:p>
          <a:pPr marL="228600" lvl="2" indent="-114300" algn="l" defTabSz="577850">
            <a:lnSpc>
              <a:spcPct val="90000"/>
            </a:lnSpc>
            <a:spcBef>
              <a:spcPct val="0"/>
            </a:spcBef>
            <a:spcAft>
              <a:spcPct val="15000"/>
            </a:spcAft>
            <a:buChar char="•"/>
          </a:pPr>
          <a:r>
            <a:rPr lang="en-US" sz="1300" kern="1200"/>
            <a:t>High field (15-20T)</a:t>
          </a:r>
          <a:endParaRPr lang="en-US" sz="1300" kern="1200" dirty="0"/>
        </a:p>
        <a:p>
          <a:pPr marL="228600" lvl="2" indent="-114300" algn="l" defTabSz="577850">
            <a:lnSpc>
              <a:spcPct val="90000"/>
            </a:lnSpc>
            <a:spcBef>
              <a:spcPct val="0"/>
            </a:spcBef>
            <a:spcAft>
              <a:spcPct val="15000"/>
            </a:spcAft>
            <a:buChar char="•"/>
          </a:pPr>
          <a:r>
            <a:rPr lang="en-US" sz="1300" kern="1200"/>
            <a:t>Large bore (meter-scale)</a:t>
          </a:r>
          <a:endParaRPr lang="en-US" sz="1300" kern="1200" dirty="0"/>
        </a:p>
        <a:p>
          <a:pPr marL="228600" lvl="2" indent="-114300" algn="l" defTabSz="577850">
            <a:lnSpc>
              <a:spcPct val="90000"/>
            </a:lnSpc>
            <a:spcBef>
              <a:spcPct val="0"/>
            </a:spcBef>
            <a:spcAft>
              <a:spcPct val="15000"/>
            </a:spcAft>
            <a:buChar char="•"/>
          </a:pPr>
          <a:r>
            <a:rPr lang="en-US" sz="1300" kern="1200" dirty="0"/>
            <a:t>Intense radiation environment – NC or HTS insert coil</a:t>
          </a:r>
        </a:p>
      </dsp:txBody>
      <dsp:txXfrm>
        <a:off x="1011638" y="49043"/>
        <a:ext cx="2466219" cy="1863015"/>
      </dsp:txXfrm>
    </dsp:sp>
    <dsp:sp modelId="{229132C4-4143-4B45-9BED-CD5C127EFA5F}">
      <dsp:nvSpPr>
        <dsp:cNvPr id="0" name=""/>
        <dsp:cNvSpPr/>
      </dsp:nvSpPr>
      <dsp:spPr>
        <a:xfrm>
          <a:off x="966938" y="1912059"/>
          <a:ext cx="2555619" cy="820317"/>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t>Capture Solenoid for Simultaneous mu+ &amp; mu- Beams</a:t>
          </a:r>
        </a:p>
      </dsp:txBody>
      <dsp:txXfrm>
        <a:off x="966938" y="1912059"/>
        <a:ext cx="1799732" cy="820317"/>
      </dsp:txXfrm>
    </dsp:sp>
    <dsp:sp modelId="{89EE3DB8-2059-7943-8EC1-2610A875C7BC}">
      <dsp:nvSpPr>
        <dsp:cNvPr id="0" name=""/>
        <dsp:cNvSpPr/>
      </dsp:nvSpPr>
      <dsp:spPr>
        <a:xfrm>
          <a:off x="2838928" y="2042359"/>
          <a:ext cx="894466" cy="894466"/>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635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9AC153D-A071-304C-94B8-9C10B020132E}">
      <dsp:nvSpPr>
        <dsp:cNvPr id="0" name=""/>
        <dsp:cNvSpPr/>
      </dsp:nvSpPr>
      <dsp:spPr>
        <a:xfrm>
          <a:off x="4191169" y="4343"/>
          <a:ext cx="2555619" cy="190771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shade val="50000"/>
              <a:hueOff val="186082"/>
              <a:satOff val="-12976"/>
              <a:lumOff val="166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Characteristics:</a:t>
          </a:r>
        </a:p>
        <a:p>
          <a:pPr marL="228600" lvl="2" indent="-114300" algn="l" defTabSz="577850">
            <a:lnSpc>
              <a:spcPct val="90000"/>
            </a:lnSpc>
            <a:spcBef>
              <a:spcPct val="0"/>
            </a:spcBef>
            <a:spcAft>
              <a:spcPct val="15000"/>
            </a:spcAft>
            <a:buChar char="•"/>
          </a:pPr>
          <a:r>
            <a:rPr lang="en-US" sz="1300" kern="1200"/>
            <a:t>Solenoid-based cooling channel (LH</a:t>
          </a:r>
          <a:r>
            <a:rPr lang="en-US" sz="1300" kern="1200" baseline="-25000"/>
            <a:t>2</a:t>
          </a:r>
          <a:r>
            <a:rPr lang="en-US" sz="1300" kern="1200" baseline="0"/>
            <a:t>/LiH absorbers)</a:t>
          </a:r>
          <a:endParaRPr lang="en-US" sz="1300" kern="1200" dirty="0"/>
        </a:p>
        <a:p>
          <a:pPr marL="228600" lvl="2" indent="-114300" algn="l" defTabSz="577850">
            <a:lnSpc>
              <a:spcPct val="90000"/>
            </a:lnSpc>
            <a:spcBef>
              <a:spcPct val="0"/>
            </a:spcBef>
            <a:spcAft>
              <a:spcPct val="15000"/>
            </a:spcAft>
            <a:buChar char="•"/>
          </a:pPr>
          <a:r>
            <a:rPr lang="en-US" sz="1300" kern="1200"/>
            <a:t>RF cavities integral to focusing channel</a:t>
          </a:r>
          <a:endParaRPr lang="en-US" sz="1300" kern="1200" dirty="0"/>
        </a:p>
        <a:p>
          <a:pPr marL="228600" lvl="2" indent="-114300" algn="l" defTabSz="577850">
            <a:lnSpc>
              <a:spcPct val="90000"/>
            </a:lnSpc>
            <a:spcBef>
              <a:spcPct val="0"/>
            </a:spcBef>
            <a:spcAft>
              <a:spcPct val="15000"/>
            </a:spcAft>
            <a:buChar char="•"/>
          </a:pPr>
          <a:r>
            <a:rPr lang="en-US" sz="1300" kern="1200"/>
            <a:t>Fields ranging from LTS to HTS conductor regime</a:t>
          </a:r>
          <a:endParaRPr lang="en-US" sz="1300" kern="1200" dirty="0"/>
        </a:p>
      </dsp:txBody>
      <dsp:txXfrm>
        <a:off x="4235869" y="49043"/>
        <a:ext cx="2466219" cy="1863015"/>
      </dsp:txXfrm>
    </dsp:sp>
    <dsp:sp modelId="{B518ECFF-388A-964C-B44C-A79413EFEB65}">
      <dsp:nvSpPr>
        <dsp:cNvPr id="0" name=""/>
        <dsp:cNvSpPr/>
      </dsp:nvSpPr>
      <dsp:spPr>
        <a:xfrm>
          <a:off x="4191169" y="1912059"/>
          <a:ext cx="2555619" cy="820317"/>
        </a:xfrm>
        <a:prstGeom prst="rect">
          <a:avLst/>
        </a:prstGeom>
        <a:gradFill rotWithShape="0">
          <a:gsLst>
            <a:gs pos="0">
              <a:schemeClr val="accent2">
                <a:shade val="50000"/>
                <a:hueOff val="199250"/>
                <a:satOff val="-13395"/>
                <a:lumOff val="17939"/>
                <a:alphaOff val="0"/>
                <a:satMod val="103000"/>
                <a:lumMod val="102000"/>
                <a:tint val="94000"/>
              </a:schemeClr>
            </a:gs>
            <a:gs pos="50000">
              <a:schemeClr val="accent2">
                <a:shade val="50000"/>
                <a:hueOff val="199250"/>
                <a:satOff val="-13395"/>
                <a:lumOff val="17939"/>
                <a:alphaOff val="0"/>
                <a:satMod val="110000"/>
                <a:lumMod val="100000"/>
                <a:shade val="100000"/>
              </a:schemeClr>
            </a:gs>
            <a:gs pos="100000">
              <a:schemeClr val="accent2">
                <a:shade val="50000"/>
                <a:hueOff val="199250"/>
                <a:satOff val="-13395"/>
                <a:lumOff val="17939"/>
                <a:alphaOff val="0"/>
                <a:lumMod val="99000"/>
                <a:satMod val="120000"/>
                <a:shade val="78000"/>
              </a:schemeClr>
            </a:gs>
          </a:gsLst>
          <a:lin ang="5400000" scaled="0"/>
        </a:gradFill>
        <a:ln w="6350" cap="flat" cmpd="sng" algn="ctr">
          <a:solidFill>
            <a:schemeClr val="accent2">
              <a:shade val="50000"/>
              <a:hueOff val="199250"/>
              <a:satOff val="-13395"/>
              <a:lumOff val="1793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t>Muon Ionization </a:t>
          </a:r>
          <a:br>
            <a:rPr lang="en-US" sz="1600" kern="1200" dirty="0"/>
          </a:br>
          <a:r>
            <a:rPr lang="en-US" sz="1600" kern="1200" dirty="0"/>
            <a:t>6-Dimensional Cooling Channel</a:t>
          </a:r>
        </a:p>
      </dsp:txBody>
      <dsp:txXfrm>
        <a:off x="4191169" y="1912059"/>
        <a:ext cx="1799732" cy="820317"/>
      </dsp:txXfrm>
    </dsp:sp>
    <dsp:sp modelId="{7C3EF4CF-D3B9-E240-A214-62658991D691}">
      <dsp:nvSpPr>
        <dsp:cNvPr id="0" name=""/>
        <dsp:cNvSpPr/>
      </dsp:nvSpPr>
      <dsp:spPr>
        <a:xfrm>
          <a:off x="6063284" y="2042359"/>
          <a:ext cx="894466" cy="894466"/>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635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958C570-28DD-7E48-A24C-B359589A05B4}">
      <dsp:nvSpPr>
        <dsp:cNvPr id="0" name=""/>
        <dsp:cNvSpPr/>
      </dsp:nvSpPr>
      <dsp:spPr>
        <a:xfrm>
          <a:off x="7402877" y="4343"/>
          <a:ext cx="2555619" cy="190771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shade val="50000"/>
              <a:hueOff val="372164"/>
              <a:satOff val="-25951"/>
              <a:lumOff val="3322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Characteristics:</a:t>
          </a:r>
        </a:p>
        <a:p>
          <a:pPr marL="228600" lvl="2" indent="-114300" algn="l" defTabSz="577850">
            <a:lnSpc>
              <a:spcPct val="90000"/>
            </a:lnSpc>
            <a:spcBef>
              <a:spcPct val="0"/>
            </a:spcBef>
            <a:spcAft>
              <a:spcPct val="15000"/>
            </a:spcAft>
            <a:buChar char="•"/>
          </a:pPr>
          <a:r>
            <a:rPr lang="en-US" sz="1300" kern="1200"/>
            <a:t>Emittance exchange channel for TeV-scale colliders – </a:t>
          </a:r>
          <a:br>
            <a:rPr lang="en-US" sz="1300" kern="1200"/>
          </a:br>
          <a:r>
            <a:rPr lang="en-US" sz="1300" kern="1200"/>
            <a:t>trade increased longitudinal beam emittance for smaller transverse emittance</a:t>
          </a:r>
          <a:endParaRPr lang="en-US" sz="1300" kern="1200" dirty="0"/>
        </a:p>
        <a:p>
          <a:pPr marL="228600" lvl="2" indent="-114300" algn="l" defTabSz="577850">
            <a:lnSpc>
              <a:spcPct val="90000"/>
            </a:lnSpc>
            <a:spcBef>
              <a:spcPct val="0"/>
            </a:spcBef>
            <a:spcAft>
              <a:spcPct val="15000"/>
            </a:spcAft>
            <a:buChar char="•"/>
          </a:pPr>
          <a:r>
            <a:rPr lang="en-US" sz="1300" kern="1200" dirty="0"/>
            <a:t>Goal:  40-60 T HTS solenoids with d ~ 50mm</a:t>
          </a:r>
        </a:p>
      </dsp:txBody>
      <dsp:txXfrm>
        <a:off x="7447577" y="49043"/>
        <a:ext cx="2466219" cy="1863015"/>
      </dsp:txXfrm>
    </dsp:sp>
    <dsp:sp modelId="{F2FE7CBD-9942-EA43-9C97-03007FCD5294}">
      <dsp:nvSpPr>
        <dsp:cNvPr id="0" name=""/>
        <dsp:cNvSpPr/>
      </dsp:nvSpPr>
      <dsp:spPr>
        <a:xfrm>
          <a:off x="7402877" y="1912059"/>
          <a:ext cx="2555619" cy="820317"/>
        </a:xfrm>
        <a:prstGeom prst="rect">
          <a:avLst/>
        </a:prstGeom>
        <a:gradFill rotWithShape="0">
          <a:gsLst>
            <a:gs pos="0">
              <a:schemeClr val="accent2">
                <a:shade val="50000"/>
                <a:hueOff val="398500"/>
                <a:satOff val="-26790"/>
                <a:lumOff val="35878"/>
                <a:alphaOff val="0"/>
                <a:satMod val="103000"/>
                <a:lumMod val="102000"/>
                <a:tint val="94000"/>
              </a:schemeClr>
            </a:gs>
            <a:gs pos="50000">
              <a:schemeClr val="accent2">
                <a:shade val="50000"/>
                <a:hueOff val="398500"/>
                <a:satOff val="-26790"/>
                <a:lumOff val="35878"/>
                <a:alphaOff val="0"/>
                <a:satMod val="110000"/>
                <a:lumMod val="100000"/>
                <a:shade val="100000"/>
              </a:schemeClr>
            </a:gs>
            <a:gs pos="100000">
              <a:schemeClr val="accent2">
                <a:shade val="50000"/>
                <a:hueOff val="398500"/>
                <a:satOff val="-26790"/>
                <a:lumOff val="35878"/>
                <a:alphaOff val="0"/>
                <a:lumMod val="99000"/>
                <a:satMod val="120000"/>
                <a:shade val="78000"/>
              </a:schemeClr>
            </a:gs>
          </a:gsLst>
          <a:lin ang="5400000" scaled="0"/>
        </a:gradFill>
        <a:ln w="6350" cap="flat" cmpd="sng" algn="ctr">
          <a:solidFill>
            <a:schemeClr val="accent2">
              <a:shade val="50000"/>
              <a:hueOff val="398500"/>
              <a:satOff val="-26790"/>
              <a:lumOff val="3587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t>Muon Ionization Final Cooling Channel</a:t>
          </a:r>
        </a:p>
      </dsp:txBody>
      <dsp:txXfrm>
        <a:off x="7402877" y="1912059"/>
        <a:ext cx="1799732" cy="820317"/>
      </dsp:txXfrm>
    </dsp:sp>
    <dsp:sp modelId="{CDA94FC6-E076-4B46-B117-3FFFB228B5F1}">
      <dsp:nvSpPr>
        <dsp:cNvPr id="0" name=""/>
        <dsp:cNvSpPr/>
      </dsp:nvSpPr>
      <dsp:spPr>
        <a:xfrm>
          <a:off x="9275100" y="2042359"/>
          <a:ext cx="894466" cy="894466"/>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635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D14B982-2E31-3944-959E-29F0C2C19850}">
      <dsp:nvSpPr>
        <dsp:cNvPr id="0" name=""/>
        <dsp:cNvSpPr/>
      </dsp:nvSpPr>
      <dsp:spPr>
        <a:xfrm>
          <a:off x="966938" y="2961188"/>
          <a:ext cx="2555619" cy="190771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shade val="50000"/>
              <a:hueOff val="558246"/>
              <a:satOff val="-38927"/>
              <a:lumOff val="4983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Characteristics:</a:t>
          </a:r>
        </a:p>
        <a:p>
          <a:pPr marL="228600" lvl="2" indent="-114300" algn="l" defTabSz="577850">
            <a:lnSpc>
              <a:spcPct val="90000"/>
            </a:lnSpc>
            <a:spcBef>
              <a:spcPct val="0"/>
            </a:spcBef>
            <a:spcAft>
              <a:spcPct val="15000"/>
            </a:spcAft>
            <a:buChar char="•"/>
          </a:pPr>
          <a:r>
            <a:rPr lang="en-US" sz="1300" kern="1200" dirty="0"/>
            <a:t>Present baseline based on the use of Rapid Cycling Synchrotrons</a:t>
          </a:r>
        </a:p>
        <a:p>
          <a:pPr marL="228600" lvl="2" indent="-114300" algn="l" defTabSz="577850">
            <a:lnSpc>
              <a:spcPct val="90000"/>
            </a:lnSpc>
            <a:spcBef>
              <a:spcPct val="0"/>
            </a:spcBef>
            <a:spcAft>
              <a:spcPct val="15000"/>
            </a:spcAft>
            <a:buChar char="•"/>
          </a:pPr>
          <a:r>
            <a:rPr lang="en-US" sz="1300" kern="1200" dirty="0"/>
            <a:t>Requires magnets capable of ~400Hz operation with B&gt;1.5T</a:t>
          </a:r>
        </a:p>
        <a:p>
          <a:pPr marL="228600" lvl="2" indent="-114300" algn="l" defTabSz="577850">
            <a:lnSpc>
              <a:spcPct val="90000"/>
            </a:lnSpc>
            <a:spcBef>
              <a:spcPct val="0"/>
            </a:spcBef>
            <a:spcAft>
              <a:spcPct val="15000"/>
            </a:spcAft>
            <a:buChar char="•"/>
          </a:pPr>
          <a:r>
            <a:rPr lang="en-US" sz="1300" kern="1200"/>
            <a:t> Novel magnets, suitable modeling, efficient power system</a:t>
          </a:r>
          <a:endParaRPr lang="en-US" sz="1300" kern="1200" dirty="0"/>
        </a:p>
      </dsp:txBody>
      <dsp:txXfrm>
        <a:off x="1011638" y="3005888"/>
        <a:ext cx="2466219" cy="1863015"/>
      </dsp:txXfrm>
    </dsp:sp>
    <dsp:sp modelId="{6EB5384E-FE39-6841-AF22-25ABE6FAB5C0}">
      <dsp:nvSpPr>
        <dsp:cNvPr id="0" name=""/>
        <dsp:cNvSpPr/>
      </dsp:nvSpPr>
      <dsp:spPr>
        <a:xfrm>
          <a:off x="966938" y="4868501"/>
          <a:ext cx="2555619" cy="820317"/>
        </a:xfrm>
        <a:prstGeom prst="rect">
          <a:avLst/>
        </a:prstGeom>
        <a:gradFill rotWithShape="0">
          <a:gsLst>
            <a:gs pos="0">
              <a:schemeClr val="accent2">
                <a:shade val="50000"/>
                <a:hueOff val="597751"/>
                <a:satOff val="-40185"/>
                <a:lumOff val="53817"/>
                <a:alphaOff val="0"/>
                <a:satMod val="103000"/>
                <a:lumMod val="102000"/>
                <a:tint val="94000"/>
              </a:schemeClr>
            </a:gs>
            <a:gs pos="50000">
              <a:schemeClr val="accent2">
                <a:shade val="50000"/>
                <a:hueOff val="597751"/>
                <a:satOff val="-40185"/>
                <a:lumOff val="53817"/>
                <a:alphaOff val="0"/>
                <a:satMod val="110000"/>
                <a:lumMod val="100000"/>
                <a:shade val="100000"/>
              </a:schemeClr>
            </a:gs>
            <a:gs pos="100000">
              <a:schemeClr val="accent2">
                <a:shade val="50000"/>
                <a:hueOff val="597751"/>
                <a:satOff val="-40185"/>
                <a:lumOff val="53817"/>
                <a:alphaOff val="0"/>
                <a:lumMod val="99000"/>
                <a:satMod val="120000"/>
                <a:shade val="78000"/>
              </a:schemeClr>
            </a:gs>
          </a:gsLst>
          <a:lin ang="5400000" scaled="0"/>
        </a:gradFill>
        <a:ln w="6350" cap="flat" cmpd="sng" algn="ctr">
          <a:solidFill>
            <a:schemeClr val="accent2">
              <a:shade val="50000"/>
              <a:hueOff val="597751"/>
              <a:satOff val="-40185"/>
              <a:lumOff val="5381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t>Acceleration to the TeV Energy Scale for Muon Colliders </a:t>
          </a:r>
        </a:p>
      </dsp:txBody>
      <dsp:txXfrm>
        <a:off x="966938" y="4868501"/>
        <a:ext cx="1799732" cy="820317"/>
      </dsp:txXfrm>
    </dsp:sp>
    <dsp:sp modelId="{59463ECE-F2DF-8344-845B-983E8A0FA358}">
      <dsp:nvSpPr>
        <dsp:cNvPr id="0" name=""/>
        <dsp:cNvSpPr/>
      </dsp:nvSpPr>
      <dsp:spPr>
        <a:xfrm>
          <a:off x="2838928" y="4999000"/>
          <a:ext cx="894466" cy="894466"/>
        </a:xfrm>
        <a:prstGeom prst="ellipse">
          <a:avLst/>
        </a:prstGeom>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a:ln w="635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EC22E73-C890-844A-A05C-F35BCFFE1E53}">
      <dsp:nvSpPr>
        <dsp:cNvPr id="0" name=""/>
        <dsp:cNvSpPr/>
      </dsp:nvSpPr>
      <dsp:spPr>
        <a:xfrm>
          <a:off x="4191169" y="2973875"/>
          <a:ext cx="2555619" cy="190771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shade val="50000"/>
              <a:hueOff val="372164"/>
              <a:satOff val="-25951"/>
              <a:lumOff val="3322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80000"/>
            </a:lnSpc>
            <a:spcBef>
              <a:spcPct val="0"/>
            </a:spcBef>
            <a:spcAft>
              <a:spcPct val="15000"/>
            </a:spcAft>
            <a:buChar char="•"/>
          </a:pPr>
          <a:r>
            <a:rPr lang="en-US" sz="1300" kern="1200" dirty="0"/>
            <a:t>Characteristics:</a:t>
          </a:r>
        </a:p>
        <a:p>
          <a:pPr marL="228600" lvl="2" indent="-114300" algn="l" defTabSz="577850">
            <a:lnSpc>
              <a:spcPct val="80000"/>
            </a:lnSpc>
            <a:spcBef>
              <a:spcPct val="0"/>
            </a:spcBef>
            <a:spcAft>
              <a:spcPct val="15000"/>
            </a:spcAft>
            <a:buChar char="•"/>
          </a:pPr>
          <a:r>
            <a:rPr lang="en-US" sz="1300" kern="1200"/>
            <a:t>Decaying muon beams mean that luminosity is inversely proportional to circumference</a:t>
          </a:r>
          <a:endParaRPr lang="en-US" sz="1300" kern="1200" dirty="0"/>
        </a:p>
        <a:p>
          <a:pPr marL="228600" lvl="2" indent="-114300" algn="l" defTabSz="577850">
            <a:lnSpc>
              <a:spcPct val="80000"/>
            </a:lnSpc>
            <a:spcBef>
              <a:spcPct val="0"/>
            </a:spcBef>
            <a:spcAft>
              <a:spcPct val="15000"/>
            </a:spcAft>
            <a:buChar char="•"/>
          </a:pPr>
          <a:r>
            <a:rPr lang="en-US" sz="1300" kern="1200"/>
            <a:t>10T dipole </a:t>
          </a:r>
          <a:r>
            <a:rPr lang="en-US" sz="1300" kern="1200">
              <a:latin typeface="Wingdings 3" charset="2"/>
              <a:cs typeface="Wingdings 3" charset="2"/>
            </a:rPr>
            <a:t>a</a:t>
          </a:r>
          <a:r>
            <a:rPr lang="en-US" sz="1300" kern="1200">
              <a:latin typeface="+mn-lt"/>
              <a:cs typeface="Wingdings 3" charset="2"/>
            </a:rPr>
            <a:t> 15-20T dipoles improves luminosity</a:t>
          </a:r>
          <a:endParaRPr lang="en-US" sz="1300" kern="1200" dirty="0"/>
        </a:p>
        <a:p>
          <a:pPr marL="228600" lvl="2" indent="-114300" algn="l" defTabSz="577850">
            <a:lnSpc>
              <a:spcPct val="80000"/>
            </a:lnSpc>
            <a:spcBef>
              <a:spcPct val="0"/>
            </a:spcBef>
            <a:spcAft>
              <a:spcPct val="15000"/>
            </a:spcAft>
            <a:buChar char="•"/>
          </a:pPr>
          <a:r>
            <a:rPr lang="en-US" sz="1300" kern="1200"/>
            <a:t>Radiation environment</a:t>
          </a:r>
          <a:endParaRPr lang="en-US" sz="1300" kern="1200" dirty="0"/>
        </a:p>
        <a:p>
          <a:pPr marL="228600" lvl="2" indent="-114300" algn="l" defTabSz="577850">
            <a:lnSpc>
              <a:spcPct val="80000"/>
            </a:lnSpc>
            <a:spcBef>
              <a:spcPct val="0"/>
            </a:spcBef>
            <a:spcAft>
              <a:spcPct val="15000"/>
            </a:spcAft>
            <a:buChar char="•"/>
          </a:pPr>
          <a:r>
            <a:rPr lang="en-US" sz="1300" kern="1200"/>
            <a:t>Challenging IR magnets</a:t>
          </a:r>
          <a:endParaRPr lang="en-US" sz="1300" kern="1200" dirty="0"/>
        </a:p>
      </dsp:txBody>
      <dsp:txXfrm>
        <a:off x="4235869" y="3018575"/>
        <a:ext cx="2466219" cy="1863015"/>
      </dsp:txXfrm>
    </dsp:sp>
    <dsp:sp modelId="{CCF0CFBE-11BF-6E40-B7D3-010AE419C6A2}">
      <dsp:nvSpPr>
        <dsp:cNvPr id="0" name=""/>
        <dsp:cNvSpPr/>
      </dsp:nvSpPr>
      <dsp:spPr>
        <a:xfrm>
          <a:off x="4191169" y="4881200"/>
          <a:ext cx="2555619" cy="820317"/>
        </a:xfrm>
        <a:prstGeom prst="rect">
          <a:avLst/>
        </a:prstGeom>
        <a:gradFill rotWithShape="0">
          <a:gsLst>
            <a:gs pos="0">
              <a:schemeClr val="accent2">
                <a:shade val="50000"/>
                <a:hueOff val="398500"/>
                <a:satOff val="-26790"/>
                <a:lumOff val="35878"/>
                <a:alphaOff val="0"/>
                <a:satMod val="103000"/>
                <a:lumMod val="102000"/>
                <a:tint val="94000"/>
              </a:schemeClr>
            </a:gs>
            <a:gs pos="50000">
              <a:schemeClr val="accent2">
                <a:shade val="50000"/>
                <a:hueOff val="398500"/>
                <a:satOff val="-26790"/>
                <a:lumOff val="35878"/>
                <a:alphaOff val="0"/>
                <a:satMod val="110000"/>
                <a:lumMod val="100000"/>
                <a:shade val="100000"/>
              </a:schemeClr>
            </a:gs>
            <a:gs pos="100000">
              <a:schemeClr val="accent2">
                <a:shade val="50000"/>
                <a:hueOff val="398500"/>
                <a:satOff val="-26790"/>
                <a:lumOff val="35878"/>
                <a:alphaOff val="0"/>
                <a:lumMod val="99000"/>
                <a:satMod val="120000"/>
                <a:shade val="78000"/>
              </a:schemeClr>
            </a:gs>
          </a:gsLst>
          <a:lin ang="5400000" scaled="0"/>
        </a:gradFill>
        <a:ln w="6350" cap="flat" cmpd="sng" algn="ctr">
          <a:solidFill>
            <a:schemeClr val="accent2">
              <a:shade val="50000"/>
              <a:hueOff val="398500"/>
              <a:satOff val="-26790"/>
              <a:lumOff val="3587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t>Muon Collider Magnet Needs</a:t>
          </a:r>
        </a:p>
      </dsp:txBody>
      <dsp:txXfrm>
        <a:off x="4191169" y="4881200"/>
        <a:ext cx="1799732" cy="820317"/>
      </dsp:txXfrm>
    </dsp:sp>
    <dsp:sp modelId="{95EA379E-F2F7-B241-AA2C-52B68BA8D987}">
      <dsp:nvSpPr>
        <dsp:cNvPr id="0" name=""/>
        <dsp:cNvSpPr/>
      </dsp:nvSpPr>
      <dsp:spPr>
        <a:xfrm>
          <a:off x="6063284" y="5011693"/>
          <a:ext cx="894466" cy="894466"/>
        </a:xfrm>
        <a:prstGeom prst="ellipse">
          <a:avLst/>
        </a:prstGeom>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a:ln w="635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5D1B317-9D17-7548-9FBC-8C5694E1718B}">
      <dsp:nvSpPr>
        <dsp:cNvPr id="0" name=""/>
        <dsp:cNvSpPr/>
      </dsp:nvSpPr>
      <dsp:spPr>
        <a:xfrm>
          <a:off x="7402877" y="2973875"/>
          <a:ext cx="2555619" cy="1907715"/>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2">
              <a:shade val="50000"/>
              <a:hueOff val="186082"/>
              <a:satOff val="-12976"/>
              <a:lumOff val="166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Characteristics:</a:t>
          </a:r>
        </a:p>
        <a:p>
          <a:pPr marL="228600" lvl="2" indent="-114300" algn="l" defTabSz="577850">
            <a:lnSpc>
              <a:spcPct val="90000"/>
            </a:lnSpc>
            <a:spcBef>
              <a:spcPct val="0"/>
            </a:spcBef>
            <a:spcAft>
              <a:spcPct val="15000"/>
            </a:spcAft>
            <a:buChar char="•"/>
          </a:pPr>
          <a:r>
            <a:rPr lang="en-US" sz="1300" kern="1200"/>
            <a:t>A MC (w/decaying beams) obtains the greatest performance enhancement of any HEP collider from HTS magnet technology</a:t>
          </a:r>
          <a:endParaRPr lang="en-US" sz="1300" kern="1200" dirty="0"/>
        </a:p>
        <a:p>
          <a:pPr marL="228600" lvl="2" indent="-114300" algn="l" defTabSz="577850">
            <a:lnSpc>
              <a:spcPct val="90000"/>
            </a:lnSpc>
            <a:spcBef>
              <a:spcPct val="0"/>
            </a:spcBef>
            <a:spcAft>
              <a:spcPct val="15000"/>
            </a:spcAft>
            <a:buChar char="•"/>
          </a:pPr>
          <a:r>
            <a:rPr lang="en-US" sz="1300" kern="1200"/>
            <a:t>High quality HTS cables and magnets must be a priority</a:t>
          </a:r>
          <a:endParaRPr lang="en-US" sz="1300" kern="1200" dirty="0"/>
        </a:p>
      </dsp:txBody>
      <dsp:txXfrm>
        <a:off x="7447577" y="3018575"/>
        <a:ext cx="2466219" cy="1863015"/>
      </dsp:txXfrm>
    </dsp:sp>
    <dsp:sp modelId="{8A4C607C-6ABC-1541-AF0D-B5B4304A0930}">
      <dsp:nvSpPr>
        <dsp:cNvPr id="0" name=""/>
        <dsp:cNvSpPr/>
      </dsp:nvSpPr>
      <dsp:spPr>
        <a:xfrm>
          <a:off x="7415400" y="4881200"/>
          <a:ext cx="2555619" cy="820317"/>
        </a:xfrm>
        <a:prstGeom prst="rect">
          <a:avLst/>
        </a:prstGeom>
        <a:gradFill rotWithShape="0">
          <a:gsLst>
            <a:gs pos="0">
              <a:schemeClr val="accent2">
                <a:shade val="50000"/>
                <a:hueOff val="199250"/>
                <a:satOff val="-13395"/>
                <a:lumOff val="17939"/>
                <a:alphaOff val="0"/>
                <a:satMod val="103000"/>
                <a:lumMod val="102000"/>
                <a:tint val="94000"/>
              </a:schemeClr>
            </a:gs>
            <a:gs pos="50000">
              <a:schemeClr val="accent2">
                <a:shade val="50000"/>
                <a:hueOff val="199250"/>
                <a:satOff val="-13395"/>
                <a:lumOff val="17939"/>
                <a:alphaOff val="0"/>
                <a:satMod val="110000"/>
                <a:lumMod val="100000"/>
                <a:shade val="100000"/>
              </a:schemeClr>
            </a:gs>
            <a:gs pos="100000">
              <a:schemeClr val="accent2">
                <a:shade val="50000"/>
                <a:hueOff val="199250"/>
                <a:satOff val="-13395"/>
                <a:lumOff val="17939"/>
                <a:alphaOff val="0"/>
                <a:lumMod val="99000"/>
                <a:satMod val="120000"/>
                <a:shade val="78000"/>
              </a:schemeClr>
            </a:gs>
          </a:gsLst>
          <a:lin ang="5400000" scaled="0"/>
        </a:gradFill>
        <a:ln w="6350" cap="flat" cmpd="sng" algn="ctr">
          <a:solidFill>
            <a:schemeClr val="accent2">
              <a:shade val="50000"/>
              <a:hueOff val="199250"/>
              <a:satOff val="-13395"/>
              <a:lumOff val="1793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t>HTS Magnet Development</a:t>
          </a:r>
        </a:p>
      </dsp:txBody>
      <dsp:txXfrm>
        <a:off x="7415400" y="4881200"/>
        <a:ext cx="1799732" cy="820317"/>
      </dsp:txXfrm>
    </dsp:sp>
    <dsp:sp modelId="{AE6579CE-82CB-B84E-AF43-A20364FAF1F1}">
      <dsp:nvSpPr>
        <dsp:cNvPr id="0" name=""/>
        <dsp:cNvSpPr/>
      </dsp:nvSpPr>
      <dsp:spPr>
        <a:xfrm>
          <a:off x="9287623" y="5011693"/>
          <a:ext cx="894466" cy="894466"/>
        </a:xfrm>
        <a:prstGeom prst="ellipse">
          <a:avLst/>
        </a:prstGeom>
        <a:blipFill rotWithShape="1">
          <a:blip xmlns:r="http://schemas.openxmlformats.org/officeDocument/2006/relationships" r:embed="rId6"/>
          <a:stretch>
            <a:fillRect/>
          </a:stretch>
        </a:blipFill>
        <a:ln w="635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BC8CE38-B7BC-4120-ADF0-6723C9C7A4EE}" type="slidenum">
              <a:rPr lang="en-IE" smtClean="0"/>
              <a:t>5</a:t>
            </a:fld>
            <a:endParaRPr lang="en-IE"/>
          </a:p>
        </p:txBody>
      </p:sp>
    </p:spTree>
    <p:extLst>
      <p:ext uri="{BB962C8B-B14F-4D97-AF65-F5344CB8AC3E}">
        <p14:creationId xmlns:p14="http://schemas.microsoft.com/office/powerpoint/2010/main" val="603062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2050" name="Picture 2">
            <a:extLst>
              <a:ext uri="{FF2B5EF4-FFF2-40B4-BE49-F238E27FC236}">
                <a16:creationId xmlns:a16="http://schemas.microsoft.com/office/drawing/2014/main" id="{ADC471E9-900F-6A39-4C3D-033EEF0B85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69029" y="6171003"/>
            <a:ext cx="2144486" cy="45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415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7" name="Image 8" descr="MUON-Slide-graphBase-pagebottom.jpg">
            <a:extLst>
              <a:ext uri="{FF2B5EF4-FFF2-40B4-BE49-F238E27FC236}">
                <a16:creationId xmlns:a16="http://schemas.microsoft.com/office/drawing/2014/main" id="{7D778939-8B13-43AF-8AF7-8788191E9451}"/>
              </a:ext>
            </a:extLst>
          </p:cNvPr>
          <p:cNvPicPr>
            <a:picLocks noChangeAspect="1"/>
          </p:cNvPicPr>
          <p:nvPr userDrawn="1"/>
        </p:nvPicPr>
        <p:blipFill>
          <a:blip r:embed="rId2"/>
          <a:stretch>
            <a:fillRect/>
          </a:stretch>
        </p:blipFill>
        <p:spPr>
          <a:xfrm>
            <a:off x="249545" y="6197828"/>
            <a:ext cx="11951695" cy="663982"/>
          </a:xfrm>
          <a:prstGeom prst="rect">
            <a:avLst/>
          </a:prstGeom>
        </p:spPr>
      </p:pic>
      <p:sp>
        <p:nvSpPr>
          <p:cNvPr id="2" name="Titolo 1">
            <a:extLst>
              <a:ext uri="{FF2B5EF4-FFF2-40B4-BE49-F238E27FC236}">
                <a16:creationId xmlns:a16="http://schemas.microsoft.com/office/drawing/2014/main" id="{B639B343-3074-D172-8024-D25E93EA8457}"/>
              </a:ext>
            </a:extLst>
          </p:cNvPr>
          <p:cNvSpPr>
            <a:spLocks noGrp="1"/>
          </p:cNvSpPr>
          <p:nvPr>
            <p:ph type="title"/>
          </p:nvPr>
        </p:nvSpPr>
        <p:spPr/>
        <p:txBody>
          <a:bodyPr/>
          <a:lstStyle/>
          <a:p>
            <a:r>
              <a:rPr lang="it-IT"/>
              <a:t>Fare clic per modificare lo stile del titolo dello schema</a:t>
            </a:r>
            <a:endParaRPr lang="en-GB"/>
          </a:p>
        </p:txBody>
      </p:sp>
      <p:sp>
        <p:nvSpPr>
          <p:cNvPr id="4" name="Segnaposto data 3">
            <a:extLst>
              <a:ext uri="{FF2B5EF4-FFF2-40B4-BE49-F238E27FC236}">
                <a16:creationId xmlns:a16="http://schemas.microsoft.com/office/drawing/2014/main" id="{0F7F1C11-9F3F-A43F-E8C9-73B7A1D56B11}"/>
              </a:ext>
            </a:extLst>
          </p:cNvPr>
          <p:cNvSpPr>
            <a:spLocks noGrp="1"/>
          </p:cNvSpPr>
          <p:nvPr>
            <p:ph type="dt" sz="half" idx="10"/>
          </p:nvPr>
        </p:nvSpPr>
        <p:spPr>
          <a:xfrm>
            <a:off x="4724400" y="6356349"/>
            <a:ext cx="2743200" cy="365125"/>
          </a:xfrm>
        </p:spPr>
        <p:txBody>
          <a:bodyPr/>
          <a:lstStyle>
            <a:lvl1pPr algn="ctr">
              <a:defRPr sz="1600">
                <a:solidFill>
                  <a:schemeClr val="tx1"/>
                </a:solidFill>
              </a:defRPr>
            </a:lvl1pPr>
          </a:lstStyle>
          <a:p>
            <a:r>
              <a:rPr lang="en-US"/>
              <a:t>7/19/23</a:t>
            </a:r>
            <a:endParaRPr lang="en-GB" dirty="0"/>
          </a:p>
        </p:txBody>
      </p:sp>
      <p:sp>
        <p:nvSpPr>
          <p:cNvPr id="5" name="Segnaposto piè di pagina 4">
            <a:extLst>
              <a:ext uri="{FF2B5EF4-FFF2-40B4-BE49-F238E27FC236}">
                <a16:creationId xmlns:a16="http://schemas.microsoft.com/office/drawing/2014/main" id="{41F0CC3E-4FC7-E9EF-A590-9AA221729FEB}"/>
              </a:ext>
            </a:extLst>
          </p:cNvPr>
          <p:cNvSpPr>
            <a:spLocks noGrp="1"/>
          </p:cNvSpPr>
          <p:nvPr>
            <p:ph type="ftr" sz="quarter" idx="11"/>
          </p:nvPr>
        </p:nvSpPr>
        <p:spPr>
          <a:xfrm>
            <a:off x="838200" y="6356349"/>
            <a:ext cx="4114800" cy="365125"/>
          </a:xfrm>
        </p:spPr>
        <p:txBody>
          <a:bodyPr/>
          <a:lstStyle>
            <a:lvl1pPr algn="l">
              <a:defRPr sz="1600">
                <a:solidFill>
                  <a:schemeClr val="tx1"/>
                </a:solidFill>
              </a:defRPr>
            </a:lvl1p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83B90B0D-2EED-5B3C-C40D-5BF16174C6F0}"/>
              </a:ext>
            </a:extLst>
          </p:cNvPr>
          <p:cNvSpPr>
            <a:spLocks noGrp="1"/>
          </p:cNvSpPr>
          <p:nvPr>
            <p:ph type="sldNum" sz="quarter" idx="12"/>
          </p:nvPr>
        </p:nvSpPr>
        <p:spPr/>
        <p:txBody>
          <a:bodyPr/>
          <a:lstStyle>
            <a:lvl1pPr>
              <a:defRPr sz="1600">
                <a:solidFill>
                  <a:schemeClr val="bg1"/>
                </a:solidFill>
              </a:defRPr>
            </a:lvl1pPr>
          </a:lstStyle>
          <a:p>
            <a:fld id="{A16AB2F8-5338-F742-A59E-35F5B82165E6}" type="slidenum">
              <a:rPr lang="en-GB" smtClean="0"/>
              <a:pPr/>
              <a:t>‹#›</a:t>
            </a:fld>
            <a:endParaRPr lang="en-GB" dirty="0"/>
          </a:p>
        </p:txBody>
      </p:sp>
      <p:pic>
        <p:nvPicPr>
          <p:cNvPr id="8" name="Immagine 7">
            <a:extLst>
              <a:ext uri="{FF2B5EF4-FFF2-40B4-BE49-F238E27FC236}">
                <a16:creationId xmlns:a16="http://schemas.microsoft.com/office/drawing/2014/main" id="{64D05607-CB33-4972-B483-4FE8FFB0209F}"/>
              </a:ext>
            </a:extLst>
          </p:cNvPr>
          <p:cNvPicPr>
            <a:picLocks noChangeAspect="1"/>
          </p:cNvPicPr>
          <p:nvPr userDrawn="1"/>
        </p:nvPicPr>
        <p:blipFill>
          <a:blip r:embed="rId3"/>
          <a:stretch>
            <a:fillRect/>
          </a:stretch>
        </p:blipFill>
        <p:spPr>
          <a:xfrm>
            <a:off x="-59389" y="0"/>
            <a:ext cx="1838908" cy="1075530"/>
          </a:xfrm>
          <a:prstGeom prst="rect">
            <a:avLst/>
          </a:prstGeom>
        </p:spPr>
      </p:pic>
    </p:spTree>
    <p:extLst>
      <p:ext uri="{BB962C8B-B14F-4D97-AF65-F5344CB8AC3E}">
        <p14:creationId xmlns:p14="http://schemas.microsoft.com/office/powerpoint/2010/main" val="370398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 id="2147483675"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8.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fontScale="90000"/>
          </a:bodyPr>
          <a:lstStyle/>
          <a:p>
            <a:r>
              <a:rPr lang="en-US" dirty="0"/>
              <a:t>Magnet R&amp;D needs and Priorities for the next 3-5 years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2/23/2024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Kathleen Amm, Steven Gourlay, Mark Palmer </a:t>
            </a:r>
          </a:p>
        </p:txBody>
      </p:sp>
      <p:pic>
        <p:nvPicPr>
          <p:cNvPr id="1026" name="Picture 2">
            <a:extLst>
              <a:ext uri="{FF2B5EF4-FFF2-40B4-BE49-F238E27FC236}">
                <a16:creationId xmlns:a16="http://schemas.microsoft.com/office/drawing/2014/main" id="{10EEFA00-020E-6A86-8211-C496745BC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3949" y="0"/>
            <a:ext cx="3067051" cy="65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D628639-F153-4A89-CAB4-00D5DCD10B7B}"/>
              </a:ext>
            </a:extLst>
          </p:cNvPr>
          <p:cNvSpPr>
            <a:spLocks noGrp="1"/>
          </p:cNvSpPr>
          <p:nvPr>
            <p:ph idx="1"/>
          </p:nvPr>
        </p:nvSpPr>
        <p:spPr>
          <a:xfrm>
            <a:off x="302170" y="1270272"/>
            <a:ext cx="11563351" cy="5059363"/>
          </a:xfrm>
        </p:spPr>
        <p:txBody>
          <a:bodyPr>
            <a:normAutofit fontScale="92500" lnSpcReduction="10000"/>
          </a:bodyPr>
          <a:lstStyle/>
          <a:p>
            <a:r>
              <a:rPr lang="en-US" dirty="0"/>
              <a:t>12 unique stages:</a:t>
            </a:r>
          </a:p>
          <a:p>
            <a:pPr lvl="1"/>
            <a:r>
              <a:rPr lang="en-US" dirty="0"/>
              <a:t>4 cooling stages </a:t>
            </a:r>
            <a:r>
              <a:rPr lang="en-US" i="1" dirty="0"/>
              <a:t>before</a:t>
            </a:r>
            <a:r>
              <a:rPr lang="en-US" dirty="0"/>
              <a:t> bunch recombination (A1-A4)</a:t>
            </a:r>
          </a:p>
          <a:p>
            <a:pPr lvl="1"/>
            <a:r>
              <a:rPr lang="en-US" dirty="0"/>
              <a:t>8 cooling stages </a:t>
            </a:r>
            <a:r>
              <a:rPr lang="en-US" i="1" dirty="0"/>
              <a:t>after</a:t>
            </a:r>
            <a:r>
              <a:rPr lang="en-US" dirty="0"/>
              <a:t> bunch recombination (B1-B8)</a:t>
            </a:r>
          </a:p>
          <a:p>
            <a:r>
              <a:rPr lang="en-US" sz="2000" i="1" dirty="0"/>
              <a:t>Each stage has a repeating series of a cell type</a:t>
            </a:r>
            <a:endParaRPr lang="en-US" sz="2800" dirty="0"/>
          </a:p>
          <a:p>
            <a:r>
              <a:rPr lang="en-US" sz="2800" dirty="0"/>
              <a:t>High field, very compact solenoids</a:t>
            </a:r>
          </a:p>
          <a:p>
            <a:r>
              <a:rPr lang="en-US" sz="2800" dirty="0"/>
              <a:t>Each cell has symmetric solenoids of opposite polarity </a:t>
            </a:r>
          </a:p>
          <a:p>
            <a:pPr marL="0" indent="0">
              <a:buNone/>
            </a:pPr>
            <a:endParaRPr lang="en-US" sz="3200" dirty="0"/>
          </a:p>
          <a:p>
            <a:pPr marL="0" indent="0">
              <a:buNone/>
            </a:pPr>
            <a:r>
              <a:rPr lang="en-US" sz="3200" i="1" dirty="0"/>
              <a:t>Some stats:</a:t>
            </a:r>
          </a:p>
          <a:p>
            <a:r>
              <a:rPr lang="en-US" sz="2400" dirty="0"/>
              <a:t>Fields on axis: 2 to 14 T</a:t>
            </a:r>
          </a:p>
          <a:p>
            <a:r>
              <a:rPr lang="en-US" sz="2400" dirty="0"/>
              <a:t>Cell Lengths: 0.8 to 2.7 m</a:t>
            </a:r>
          </a:p>
          <a:p>
            <a:r>
              <a:rPr lang="en-US" sz="2400" dirty="0"/>
              <a:t>Total length of all Stages: ~ </a:t>
            </a:r>
            <a:r>
              <a:rPr lang="en-US" sz="2400" b="1" dirty="0"/>
              <a:t>1 km</a:t>
            </a:r>
          </a:p>
          <a:p>
            <a:r>
              <a:rPr lang="en-US" sz="2400" dirty="0"/>
              <a:t>Total number of solenoids: 2432</a:t>
            </a:r>
          </a:p>
          <a:p>
            <a:endParaRPr lang="it-IT" dirty="0"/>
          </a:p>
        </p:txBody>
      </p:sp>
      <p:sp>
        <p:nvSpPr>
          <p:cNvPr id="2" name="Titolo 1">
            <a:extLst>
              <a:ext uri="{FF2B5EF4-FFF2-40B4-BE49-F238E27FC236}">
                <a16:creationId xmlns:a16="http://schemas.microsoft.com/office/drawing/2014/main" id="{9B642708-D233-0A56-D90F-2D9F8B0F4762}"/>
              </a:ext>
            </a:extLst>
          </p:cNvPr>
          <p:cNvSpPr>
            <a:spLocks noGrp="1"/>
          </p:cNvSpPr>
          <p:nvPr>
            <p:ph type="title"/>
          </p:nvPr>
        </p:nvSpPr>
        <p:spPr/>
        <p:txBody>
          <a:bodyPr/>
          <a:lstStyle/>
          <a:p>
            <a:r>
              <a:rPr lang="it-IT" dirty="0" err="1"/>
              <a:t>Cooling</a:t>
            </a:r>
            <a:r>
              <a:rPr lang="it-IT" dirty="0"/>
              <a:t> Channel</a:t>
            </a:r>
          </a:p>
        </p:txBody>
      </p:sp>
      <p:pic>
        <p:nvPicPr>
          <p:cNvPr id="7" name="Picture 5">
            <a:extLst>
              <a:ext uri="{FF2B5EF4-FFF2-40B4-BE49-F238E27FC236}">
                <a16:creationId xmlns:a16="http://schemas.microsoft.com/office/drawing/2014/main" id="{B6CCB45B-DC83-A3A6-82F7-193ACF6A3AC8}"/>
              </a:ext>
            </a:extLst>
          </p:cNvPr>
          <p:cNvPicPr>
            <a:picLocks noChangeAspect="1"/>
          </p:cNvPicPr>
          <p:nvPr/>
        </p:nvPicPr>
        <p:blipFill>
          <a:blip r:embed="rId2"/>
          <a:stretch>
            <a:fillRect/>
          </a:stretch>
        </p:blipFill>
        <p:spPr>
          <a:xfrm>
            <a:off x="5636195" y="2567941"/>
            <a:ext cx="6106225" cy="3020283"/>
          </a:xfrm>
          <a:prstGeom prst="rect">
            <a:avLst/>
          </a:prstGeom>
        </p:spPr>
      </p:pic>
      <p:sp>
        <p:nvSpPr>
          <p:cNvPr id="8" name="CasellaDiTesto 7">
            <a:extLst>
              <a:ext uri="{FF2B5EF4-FFF2-40B4-BE49-F238E27FC236}">
                <a16:creationId xmlns:a16="http://schemas.microsoft.com/office/drawing/2014/main" id="{3F405DD5-EEF8-548C-061C-66EBCB8D0C6C}"/>
              </a:ext>
            </a:extLst>
          </p:cNvPr>
          <p:cNvSpPr txBox="1"/>
          <p:nvPr/>
        </p:nvSpPr>
        <p:spPr>
          <a:xfrm>
            <a:off x="255943" y="761639"/>
            <a:ext cx="11353800" cy="461665"/>
          </a:xfrm>
          <a:prstGeom prst="rect">
            <a:avLst/>
          </a:prstGeom>
          <a:noFill/>
        </p:spPr>
        <p:txBody>
          <a:bodyPr wrap="square" rtlCol="0">
            <a:spAutoFit/>
          </a:bodyPr>
          <a:lstStyle/>
          <a:p>
            <a:pPr algn="l"/>
            <a:r>
              <a:rPr lang="it-IT" sz="2400" dirty="0">
                <a:solidFill>
                  <a:schemeClr val="tx1">
                    <a:lumMod val="75000"/>
                    <a:lumOff val="25000"/>
                  </a:schemeClr>
                </a:solidFill>
                <a:latin typeface="Arial" panose="020B0604020202020204" pitchFamily="34" charset="0"/>
                <a:cs typeface="Arial" panose="020B0604020202020204" pitchFamily="34" charset="0"/>
              </a:rPr>
              <a:t>Full list </a:t>
            </a:r>
            <a:r>
              <a:rPr lang="it-IT" sz="2400" dirty="0" err="1">
                <a:solidFill>
                  <a:schemeClr val="tx1">
                    <a:lumMod val="75000"/>
                    <a:lumOff val="25000"/>
                  </a:schemeClr>
                </a:solidFill>
                <a:latin typeface="Arial" panose="020B0604020202020204" pitchFamily="34" charset="0"/>
                <a:cs typeface="Arial" panose="020B0604020202020204" pitchFamily="34" charset="0"/>
              </a:rPr>
              <a:t>based</a:t>
            </a:r>
            <a:r>
              <a:rPr lang="it-IT" sz="2400" dirty="0">
                <a:solidFill>
                  <a:schemeClr val="tx1">
                    <a:lumMod val="75000"/>
                    <a:lumOff val="25000"/>
                  </a:schemeClr>
                </a:solidFill>
                <a:latin typeface="Arial" panose="020B0604020202020204" pitchFamily="34" charset="0"/>
                <a:cs typeface="Arial" panose="020B0604020202020204" pitchFamily="34" charset="0"/>
              </a:rPr>
              <a:t> on </a:t>
            </a:r>
            <a:r>
              <a:rPr lang="it-IT" sz="2400" dirty="0" err="1">
                <a:solidFill>
                  <a:schemeClr val="tx1">
                    <a:lumMod val="75000"/>
                    <a:lumOff val="25000"/>
                  </a:schemeClr>
                </a:solidFill>
                <a:latin typeface="Arial" panose="020B0604020202020204" pitchFamily="34" charset="0"/>
                <a:cs typeface="Arial" panose="020B0604020202020204" pitchFamily="34" charset="0"/>
              </a:rPr>
              <a:t>original</a:t>
            </a:r>
            <a:r>
              <a:rPr lang="it-IT" sz="2400" dirty="0">
                <a:solidFill>
                  <a:schemeClr val="tx1">
                    <a:lumMod val="75000"/>
                    <a:lumOff val="25000"/>
                  </a:schemeClr>
                </a:solidFill>
                <a:latin typeface="Arial" panose="020B0604020202020204" pitchFamily="34" charset="0"/>
                <a:cs typeface="Arial" panose="020B0604020202020204" pitchFamily="34" charset="0"/>
              </a:rPr>
              <a:t> US MAP design (field on </a:t>
            </a:r>
            <a:r>
              <a:rPr lang="it-IT" sz="2400" dirty="0" err="1">
                <a:solidFill>
                  <a:schemeClr val="tx1">
                    <a:lumMod val="75000"/>
                    <a:lumOff val="25000"/>
                  </a:schemeClr>
                </a:solidFill>
                <a:latin typeface="Arial" panose="020B0604020202020204" pitchFamily="34" charset="0"/>
                <a:cs typeface="Arial" panose="020B0604020202020204" pitchFamily="34" charset="0"/>
              </a:rPr>
              <a:t>axis</a:t>
            </a:r>
            <a:r>
              <a:rPr lang="it-IT" sz="2400"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10" name="Connettore diritto 9">
            <a:extLst>
              <a:ext uri="{FF2B5EF4-FFF2-40B4-BE49-F238E27FC236}">
                <a16:creationId xmlns:a16="http://schemas.microsoft.com/office/drawing/2014/main" id="{1F939FA6-9FA6-7D35-1596-9A569CC95073}"/>
              </a:ext>
            </a:extLst>
          </p:cNvPr>
          <p:cNvCxnSpPr>
            <a:cxnSpLocks/>
          </p:cNvCxnSpPr>
          <p:nvPr/>
        </p:nvCxnSpPr>
        <p:spPr>
          <a:xfrm>
            <a:off x="6088380" y="4290060"/>
            <a:ext cx="5509260"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D253B242-2EFF-5C5A-A168-25EE1E2AF6D7}"/>
              </a:ext>
            </a:extLst>
          </p:cNvPr>
          <p:cNvCxnSpPr>
            <a:cxnSpLocks/>
          </p:cNvCxnSpPr>
          <p:nvPr/>
        </p:nvCxnSpPr>
        <p:spPr>
          <a:xfrm>
            <a:off x="6088380" y="3124200"/>
            <a:ext cx="54483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057365B7-F0D6-AA67-7724-CBFD382E9C92}"/>
              </a:ext>
            </a:extLst>
          </p:cNvPr>
          <p:cNvSpPr txBox="1"/>
          <p:nvPr/>
        </p:nvSpPr>
        <p:spPr>
          <a:xfrm rot="16200000">
            <a:off x="11269011" y="4630792"/>
            <a:ext cx="1143130" cy="461665"/>
          </a:xfrm>
          <a:prstGeom prst="rect">
            <a:avLst/>
          </a:prstGeom>
          <a:noFill/>
        </p:spPr>
        <p:txBody>
          <a:bodyPr wrap="square" rtlCol="0">
            <a:spAutoFit/>
          </a:bodyPr>
          <a:lstStyle/>
          <a:p>
            <a:pPr algn="l"/>
            <a:r>
              <a:rPr lang="it-IT" sz="2400" b="1" dirty="0" err="1">
                <a:solidFill>
                  <a:srgbClr val="00B050"/>
                </a:solidFill>
                <a:latin typeface="Arial" panose="020B0604020202020204" pitchFamily="34" charset="0"/>
                <a:cs typeface="Arial" panose="020B0604020202020204" pitchFamily="34" charset="0"/>
              </a:rPr>
              <a:t>NbTi</a:t>
            </a:r>
            <a:endParaRPr lang="it-IT" sz="2400" b="1" dirty="0">
              <a:solidFill>
                <a:srgbClr val="00B050"/>
              </a:solidFill>
              <a:latin typeface="Arial" panose="020B0604020202020204" pitchFamily="34" charset="0"/>
              <a:cs typeface="Arial" panose="020B0604020202020204" pitchFamily="34" charset="0"/>
            </a:endParaRPr>
          </a:p>
        </p:txBody>
      </p:sp>
      <p:sp>
        <p:nvSpPr>
          <p:cNvPr id="17" name="CasellaDiTesto 16">
            <a:extLst>
              <a:ext uri="{FF2B5EF4-FFF2-40B4-BE49-F238E27FC236}">
                <a16:creationId xmlns:a16="http://schemas.microsoft.com/office/drawing/2014/main" id="{FD5F7654-6457-8699-0B63-A7129AB8B3A1}"/>
              </a:ext>
            </a:extLst>
          </p:cNvPr>
          <p:cNvSpPr txBox="1"/>
          <p:nvPr/>
        </p:nvSpPr>
        <p:spPr>
          <a:xfrm rot="16200000">
            <a:off x="11181366" y="3455818"/>
            <a:ext cx="1303179" cy="461665"/>
          </a:xfrm>
          <a:prstGeom prst="rect">
            <a:avLst/>
          </a:prstGeom>
          <a:noFill/>
        </p:spPr>
        <p:txBody>
          <a:bodyPr wrap="square" rtlCol="0">
            <a:spAutoFit/>
          </a:bodyPr>
          <a:lstStyle/>
          <a:p>
            <a:pPr algn="l"/>
            <a:r>
              <a:rPr lang="it-IT" sz="2400" b="1" dirty="0">
                <a:solidFill>
                  <a:srgbClr val="FF0000"/>
                </a:solidFill>
                <a:latin typeface="Arial" panose="020B0604020202020204" pitchFamily="34" charset="0"/>
                <a:cs typeface="Arial" panose="020B0604020202020204" pitchFamily="34" charset="0"/>
              </a:rPr>
              <a:t>Nb</a:t>
            </a:r>
            <a:r>
              <a:rPr lang="it-IT" sz="2400" b="1" baseline="-25000" dirty="0">
                <a:solidFill>
                  <a:srgbClr val="FF0000"/>
                </a:solidFill>
                <a:latin typeface="Arial" panose="020B0604020202020204" pitchFamily="34" charset="0"/>
                <a:cs typeface="Arial" panose="020B0604020202020204" pitchFamily="34" charset="0"/>
              </a:rPr>
              <a:t>3</a:t>
            </a:r>
            <a:r>
              <a:rPr lang="it-IT" sz="2400" b="1" dirty="0">
                <a:solidFill>
                  <a:srgbClr val="FF0000"/>
                </a:solidFill>
                <a:latin typeface="Arial" panose="020B0604020202020204" pitchFamily="34" charset="0"/>
                <a:cs typeface="Arial" panose="020B0604020202020204" pitchFamily="34" charset="0"/>
              </a:rPr>
              <a:t>Sn</a:t>
            </a:r>
          </a:p>
        </p:txBody>
      </p:sp>
      <p:sp>
        <p:nvSpPr>
          <p:cNvPr id="18" name="CasellaDiTesto 17">
            <a:extLst>
              <a:ext uri="{FF2B5EF4-FFF2-40B4-BE49-F238E27FC236}">
                <a16:creationId xmlns:a16="http://schemas.microsoft.com/office/drawing/2014/main" id="{9120E857-AC44-EB8A-9F0F-1DAB06522552}"/>
              </a:ext>
            </a:extLst>
          </p:cNvPr>
          <p:cNvSpPr txBox="1"/>
          <p:nvPr/>
        </p:nvSpPr>
        <p:spPr>
          <a:xfrm rot="16200000">
            <a:off x="11321744" y="2215489"/>
            <a:ext cx="1013458" cy="461665"/>
          </a:xfrm>
          <a:prstGeom prst="rect">
            <a:avLst/>
          </a:prstGeom>
          <a:noFill/>
        </p:spPr>
        <p:txBody>
          <a:bodyPr wrap="square" rtlCol="0">
            <a:spAutoFit/>
          </a:bodyPr>
          <a:lstStyle/>
          <a:p>
            <a:pPr algn="l"/>
            <a:r>
              <a:rPr lang="it-IT" sz="2400" b="1" dirty="0">
                <a:solidFill>
                  <a:srgbClr val="0070C0"/>
                </a:solidFill>
                <a:latin typeface="Arial" panose="020B0604020202020204" pitchFamily="34" charset="0"/>
                <a:cs typeface="Arial" panose="020B0604020202020204" pitchFamily="34" charset="0"/>
              </a:rPr>
              <a:t>HTS</a:t>
            </a:r>
          </a:p>
        </p:txBody>
      </p:sp>
      <p:sp>
        <p:nvSpPr>
          <p:cNvPr id="11" name="CasellaDiTesto 10">
            <a:extLst>
              <a:ext uri="{FF2B5EF4-FFF2-40B4-BE49-F238E27FC236}">
                <a16:creationId xmlns:a16="http://schemas.microsoft.com/office/drawing/2014/main" id="{502765AA-E25C-1607-25E3-17762F72EEAC}"/>
              </a:ext>
            </a:extLst>
          </p:cNvPr>
          <p:cNvSpPr txBox="1"/>
          <p:nvPr/>
        </p:nvSpPr>
        <p:spPr>
          <a:xfrm>
            <a:off x="9872442" y="5726065"/>
            <a:ext cx="1664238" cy="246221"/>
          </a:xfrm>
          <a:prstGeom prst="rect">
            <a:avLst/>
          </a:prstGeom>
          <a:noFill/>
        </p:spPr>
        <p:txBody>
          <a:bodyPr wrap="none" rtlCol="0">
            <a:spAutoFit/>
          </a:bodyPr>
          <a:lstStyle/>
          <a:p>
            <a:pPr algn="l"/>
            <a:r>
              <a:rPr lang="it-IT" sz="1000" dirty="0">
                <a:solidFill>
                  <a:schemeClr val="tx1">
                    <a:lumMod val="75000"/>
                    <a:lumOff val="25000"/>
                  </a:schemeClr>
                </a:solidFill>
                <a:latin typeface="Arial" panose="020B0604020202020204" pitchFamily="34" charset="0"/>
                <a:cs typeface="Arial" panose="020B0604020202020204" pitchFamily="34" charset="0"/>
              </a:rPr>
              <a:t>By S. Fabbri and J. Pavan</a:t>
            </a:r>
          </a:p>
        </p:txBody>
      </p:sp>
    </p:spTree>
    <p:extLst>
      <p:ext uri="{BB962C8B-B14F-4D97-AF65-F5344CB8AC3E}">
        <p14:creationId xmlns:p14="http://schemas.microsoft.com/office/powerpoint/2010/main" val="97863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137D1D7-53C1-2DEB-9BF8-4FE524A80BC9}"/>
              </a:ext>
            </a:extLst>
          </p:cNvPr>
          <p:cNvSpPr>
            <a:spLocks noGrp="1"/>
          </p:cNvSpPr>
          <p:nvPr>
            <p:ph idx="1"/>
          </p:nvPr>
        </p:nvSpPr>
        <p:spPr/>
        <p:txBody>
          <a:bodyPr>
            <a:normAutofit/>
          </a:bodyPr>
          <a:lstStyle/>
          <a:p>
            <a:pPr marL="0" indent="0">
              <a:buNone/>
            </a:pPr>
            <a:r>
              <a:rPr lang="it-IT" dirty="0"/>
              <a:t>We are </a:t>
            </a:r>
            <a:r>
              <a:rPr lang="it-IT" dirty="0" err="1"/>
              <a:t>defining</a:t>
            </a:r>
            <a:r>
              <a:rPr lang="it-IT" dirty="0"/>
              <a:t> </a:t>
            </a:r>
            <a:r>
              <a:rPr lang="it-IT" dirty="0" err="1"/>
              <a:t>technologies</a:t>
            </a:r>
            <a:r>
              <a:rPr lang="it-IT" dirty="0"/>
              <a:t> </a:t>
            </a:r>
          </a:p>
          <a:p>
            <a:r>
              <a:rPr lang="it-IT" dirty="0" err="1"/>
              <a:t>Conductor</a:t>
            </a:r>
            <a:endParaRPr lang="it-IT" dirty="0"/>
          </a:p>
          <a:p>
            <a:r>
              <a:rPr lang="it-IT" dirty="0"/>
              <a:t>Operating </a:t>
            </a:r>
            <a:r>
              <a:rPr lang="it-IT" dirty="0" err="1"/>
              <a:t>conditions</a:t>
            </a:r>
            <a:r>
              <a:rPr lang="it-IT" dirty="0"/>
              <a:t>, i.e. temperature and </a:t>
            </a:r>
            <a:r>
              <a:rPr lang="it-IT" dirty="0" err="1"/>
              <a:t>cooling</a:t>
            </a:r>
            <a:r>
              <a:rPr lang="it-IT" dirty="0"/>
              <a:t> </a:t>
            </a:r>
            <a:r>
              <a:rPr lang="it-IT" dirty="0" err="1"/>
              <a:t>method</a:t>
            </a:r>
            <a:endParaRPr lang="it-IT" dirty="0"/>
          </a:p>
          <a:p>
            <a:endParaRPr lang="it-IT" dirty="0"/>
          </a:p>
          <a:p>
            <a:pPr marL="0" indent="0">
              <a:buNone/>
            </a:pPr>
            <a:r>
              <a:rPr lang="it-IT" dirty="0"/>
              <a:t>To be </a:t>
            </a:r>
            <a:r>
              <a:rPr lang="it-IT" dirty="0" err="1"/>
              <a:t>investigated</a:t>
            </a:r>
            <a:endParaRPr lang="it-IT" dirty="0"/>
          </a:p>
          <a:p>
            <a:r>
              <a:rPr lang="it-IT" dirty="0" err="1"/>
              <a:t>Conductor</a:t>
            </a:r>
            <a:r>
              <a:rPr lang="it-IT" dirty="0"/>
              <a:t> performance</a:t>
            </a:r>
          </a:p>
          <a:p>
            <a:r>
              <a:rPr lang="it-IT" dirty="0" err="1"/>
              <a:t>Conductor</a:t>
            </a:r>
            <a:r>
              <a:rPr lang="it-IT" dirty="0"/>
              <a:t> </a:t>
            </a:r>
            <a:r>
              <a:rPr lang="it-IT" dirty="0" err="1"/>
              <a:t>configuration</a:t>
            </a:r>
            <a:r>
              <a:rPr lang="it-IT" dirty="0"/>
              <a:t> </a:t>
            </a:r>
          </a:p>
          <a:p>
            <a:r>
              <a:rPr lang="it-IT" dirty="0"/>
              <a:t>Field </a:t>
            </a:r>
            <a:r>
              <a:rPr lang="it-IT" dirty="0" err="1"/>
              <a:t>quality</a:t>
            </a:r>
            <a:endParaRPr lang="it-IT" dirty="0"/>
          </a:p>
          <a:p>
            <a:r>
              <a:rPr lang="it-IT" dirty="0"/>
              <a:t>Thermal/</a:t>
            </a:r>
            <a:r>
              <a:rPr lang="it-IT" dirty="0" err="1"/>
              <a:t>mechanical</a:t>
            </a:r>
            <a:r>
              <a:rPr lang="it-IT" dirty="0"/>
              <a:t> </a:t>
            </a:r>
            <a:r>
              <a:rPr lang="it-IT" dirty="0" err="1"/>
              <a:t>configuration</a:t>
            </a:r>
            <a:endParaRPr lang="it-IT" dirty="0"/>
          </a:p>
        </p:txBody>
      </p:sp>
      <p:sp>
        <p:nvSpPr>
          <p:cNvPr id="2" name="Titolo 1">
            <a:extLst>
              <a:ext uri="{FF2B5EF4-FFF2-40B4-BE49-F238E27FC236}">
                <a16:creationId xmlns:a16="http://schemas.microsoft.com/office/drawing/2014/main" id="{C08ABF91-A9BF-767C-C288-492B646D8F86}"/>
              </a:ext>
            </a:extLst>
          </p:cNvPr>
          <p:cNvSpPr>
            <a:spLocks noGrp="1"/>
          </p:cNvSpPr>
          <p:nvPr>
            <p:ph type="title"/>
          </p:nvPr>
        </p:nvSpPr>
        <p:spPr/>
        <p:txBody>
          <a:bodyPr/>
          <a:lstStyle/>
          <a:p>
            <a:r>
              <a:rPr lang="it-IT" dirty="0"/>
              <a:t>To be </a:t>
            </a:r>
            <a:r>
              <a:rPr lang="it-IT" dirty="0" err="1"/>
              <a:t>investigated</a:t>
            </a:r>
            <a:endParaRPr lang="it-IT" dirty="0"/>
          </a:p>
        </p:txBody>
      </p:sp>
    </p:spTree>
    <p:extLst>
      <p:ext uri="{BB962C8B-B14F-4D97-AF65-F5344CB8AC3E}">
        <p14:creationId xmlns:p14="http://schemas.microsoft.com/office/powerpoint/2010/main" val="3966445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E734A363-9D50-2EE9-2E8A-9E2CD762A328}"/>
              </a:ext>
            </a:extLst>
          </p:cNvPr>
          <p:cNvGraphicFramePr>
            <a:graphicFrameLocks noGrp="1"/>
          </p:cNvGraphicFramePr>
          <p:nvPr>
            <p:ph idx="1"/>
            <p:extLst>
              <p:ext uri="{D42A27DB-BD31-4B8C-83A1-F6EECF244321}">
                <p14:modId xmlns:p14="http://schemas.microsoft.com/office/powerpoint/2010/main" val="2873725769"/>
              </p:ext>
            </p:extLst>
          </p:nvPr>
        </p:nvGraphicFramePr>
        <p:xfrm>
          <a:off x="304800" y="971550"/>
          <a:ext cx="11563348" cy="4471064"/>
        </p:xfrm>
        <a:graphic>
          <a:graphicData uri="http://schemas.openxmlformats.org/drawingml/2006/table">
            <a:tbl>
              <a:tblPr firstRow="1" bandRow="1">
                <a:tableStyleId>{5C22544A-7EE6-4342-B048-85BDC9FD1C3A}</a:tableStyleId>
              </a:tblPr>
              <a:tblGrid>
                <a:gridCol w="2433492">
                  <a:extLst>
                    <a:ext uri="{9D8B030D-6E8A-4147-A177-3AD203B41FA5}">
                      <a16:colId xmlns:a16="http://schemas.microsoft.com/office/drawing/2014/main" val="1780479763"/>
                    </a:ext>
                  </a:extLst>
                </a:gridCol>
                <a:gridCol w="5070936">
                  <a:extLst>
                    <a:ext uri="{9D8B030D-6E8A-4147-A177-3AD203B41FA5}">
                      <a16:colId xmlns:a16="http://schemas.microsoft.com/office/drawing/2014/main" val="469322868"/>
                    </a:ext>
                  </a:extLst>
                </a:gridCol>
                <a:gridCol w="4058920">
                  <a:extLst>
                    <a:ext uri="{9D8B030D-6E8A-4147-A177-3AD203B41FA5}">
                      <a16:colId xmlns:a16="http://schemas.microsoft.com/office/drawing/2014/main" val="1029315819"/>
                    </a:ext>
                  </a:extLst>
                </a:gridCol>
              </a:tblGrid>
              <a:tr h="277056">
                <a:tc>
                  <a:txBody>
                    <a:bodyPr/>
                    <a:lstStyle/>
                    <a:p>
                      <a:r>
                        <a:rPr lang="en-CH" sz="1600" dirty="0">
                          <a:solidFill>
                            <a:schemeClr val="tx1"/>
                          </a:solidFill>
                        </a:rPr>
                        <a:t>Technology</a:t>
                      </a:r>
                    </a:p>
                  </a:txBody>
                  <a:tcPr marL="83127" marR="83127" marT="41564" marB="41564"/>
                </a:tc>
                <a:tc>
                  <a:txBody>
                    <a:bodyPr/>
                    <a:lstStyle/>
                    <a:p>
                      <a:r>
                        <a:rPr lang="en-CH" sz="1600" dirty="0">
                          <a:solidFill>
                            <a:schemeClr val="tx1"/>
                          </a:solidFill>
                        </a:rPr>
                        <a:t>Pro’s</a:t>
                      </a:r>
                    </a:p>
                  </a:txBody>
                  <a:tcPr marL="83127" marR="83127" marT="41564" marB="41564"/>
                </a:tc>
                <a:tc>
                  <a:txBody>
                    <a:bodyPr/>
                    <a:lstStyle/>
                    <a:p>
                      <a:r>
                        <a:rPr lang="en-CH" sz="1600" dirty="0">
                          <a:solidFill>
                            <a:schemeClr val="tx1"/>
                          </a:solidFill>
                        </a:rPr>
                        <a:t>Con’s</a:t>
                      </a:r>
                    </a:p>
                  </a:txBody>
                  <a:tcPr marL="83127" marR="83127" marT="41564" marB="41564"/>
                </a:tc>
                <a:extLst>
                  <a:ext uri="{0D108BD9-81ED-4DB2-BD59-A6C34878D82A}">
                    <a16:rowId xmlns:a16="http://schemas.microsoft.com/office/drawing/2014/main" val="2792067444"/>
                  </a:ext>
                </a:extLst>
              </a:tr>
              <a:tr h="389512">
                <a:tc>
                  <a:txBody>
                    <a:bodyPr/>
                    <a:lstStyle/>
                    <a:p>
                      <a:r>
                        <a:rPr lang="en-CH" sz="1600" dirty="0">
                          <a:solidFill>
                            <a:schemeClr val="tx1"/>
                          </a:solidFill>
                        </a:rPr>
                        <a:t>LTS</a:t>
                      </a:r>
                      <a:r>
                        <a:rPr lang="it-IT" sz="1600" dirty="0">
                          <a:solidFill>
                            <a:schemeClr val="tx1"/>
                          </a:solidFill>
                        </a:rPr>
                        <a:t> </a:t>
                      </a:r>
                      <a:endParaRPr lang="en-CH" sz="1600" dirty="0">
                        <a:solidFill>
                          <a:schemeClr val="tx1"/>
                        </a:solidFill>
                      </a:endParaRPr>
                    </a:p>
                  </a:txBody>
                  <a:tcPr marL="83127" marR="83127" marT="41564" marB="41564"/>
                </a:tc>
                <a:tc>
                  <a:txBody>
                    <a:bodyPr/>
                    <a:lstStyle/>
                    <a:p>
                      <a:r>
                        <a:rPr lang="en-US" sz="1600" dirty="0">
                          <a:solidFill>
                            <a:schemeClr val="tx1"/>
                          </a:solidFill>
                        </a:rPr>
                        <a:t>K</a:t>
                      </a:r>
                      <a:r>
                        <a:rPr lang="en-CH" sz="1600" dirty="0">
                          <a:solidFill>
                            <a:schemeClr val="tx1"/>
                          </a:solidFill>
                        </a:rPr>
                        <a:t>nown technology (TRL 9)</a:t>
                      </a:r>
                    </a:p>
                  </a:txBody>
                  <a:tcPr marL="83127" marR="83127" marT="41564" marB="41564"/>
                </a:tc>
                <a:tc>
                  <a:txBody>
                    <a:bodyPr/>
                    <a:lstStyle/>
                    <a:p>
                      <a:r>
                        <a:rPr lang="it-IT" sz="1600" dirty="0">
                          <a:solidFill>
                            <a:schemeClr val="tx1"/>
                          </a:solidFill>
                        </a:rPr>
                        <a:t>Operating temperature</a:t>
                      </a:r>
                      <a:endParaRPr lang="en-CH" sz="1600" dirty="0">
                        <a:solidFill>
                          <a:schemeClr val="tx1"/>
                        </a:solidFill>
                      </a:endParaRPr>
                    </a:p>
                  </a:txBody>
                  <a:tcPr marL="83127" marR="83127" marT="41564" marB="41564"/>
                </a:tc>
                <a:extLst>
                  <a:ext uri="{0D108BD9-81ED-4DB2-BD59-A6C34878D82A}">
                    <a16:rowId xmlns:a16="http://schemas.microsoft.com/office/drawing/2014/main" val="4121233567"/>
                  </a:ext>
                </a:extLst>
              </a:tr>
              <a:tr h="890313">
                <a:tc>
                  <a:txBody>
                    <a:bodyPr/>
                    <a:lstStyle/>
                    <a:p>
                      <a:r>
                        <a:rPr lang="it-IT" sz="1600" dirty="0">
                          <a:solidFill>
                            <a:schemeClr val="tx1"/>
                          </a:solidFill>
                        </a:rPr>
                        <a:t>HTS </a:t>
                      </a:r>
                      <a:r>
                        <a:rPr lang="it-IT" sz="1600" dirty="0" err="1">
                          <a:solidFill>
                            <a:schemeClr val="tx1"/>
                          </a:solidFill>
                        </a:rPr>
                        <a:t>ReBCCO</a:t>
                      </a:r>
                      <a:endParaRPr lang="en-CH" sz="1600" dirty="0">
                        <a:solidFill>
                          <a:schemeClr val="tx1"/>
                        </a:solidFill>
                      </a:endParaRPr>
                    </a:p>
                    <a:p>
                      <a:r>
                        <a:rPr lang="en-US" sz="1600" dirty="0">
                          <a:solidFill>
                            <a:schemeClr val="tx1"/>
                          </a:solidFill>
                        </a:rPr>
                        <a:t>Ins</a:t>
                      </a:r>
                      <a:r>
                        <a:rPr lang="en-CH" sz="1600" dirty="0">
                          <a:solidFill>
                            <a:schemeClr val="tx1"/>
                          </a:solidFill>
                        </a:rPr>
                        <a:t>ulated</a:t>
                      </a:r>
                    </a:p>
                  </a:txBody>
                  <a:tcPr marL="83127" marR="83127" marT="41564" marB="41564"/>
                </a:tc>
                <a:tc>
                  <a:txBody>
                    <a:bodyPr/>
                    <a:lstStyle/>
                    <a:p>
                      <a:r>
                        <a:rPr lang="en-US" sz="1600" dirty="0">
                          <a:solidFill>
                            <a:schemeClr val="tx1"/>
                          </a:solidFill>
                        </a:rPr>
                        <a:t>M</a:t>
                      </a:r>
                      <a:r>
                        <a:rPr lang="en-CH" sz="1600" dirty="0">
                          <a:solidFill>
                            <a:schemeClr val="tx1"/>
                          </a:solidFill>
                        </a:rPr>
                        <a:t>ore compact than LTS/HTS</a:t>
                      </a:r>
                    </a:p>
                    <a:p>
                      <a:r>
                        <a:rPr lang="en-CH" sz="1600" dirty="0">
                          <a:solidFill>
                            <a:schemeClr val="tx1"/>
                          </a:solidFill>
                        </a:rPr>
                        <a:t>Allows for operation at higher temperature</a:t>
                      </a:r>
                      <a:endParaRPr lang="it-IT" sz="1600" dirty="0">
                        <a:solidFill>
                          <a:schemeClr val="tx1"/>
                        </a:solidFill>
                      </a:endParaRPr>
                    </a:p>
                    <a:p>
                      <a:r>
                        <a:rPr lang="it-IT" sz="1600" dirty="0">
                          <a:solidFill>
                            <a:schemeClr val="tx1"/>
                          </a:solidFill>
                        </a:rPr>
                        <a:t>Batch </a:t>
                      </a:r>
                      <a:r>
                        <a:rPr lang="it-IT" sz="1600" dirty="0" err="1">
                          <a:solidFill>
                            <a:schemeClr val="tx1"/>
                          </a:solidFill>
                        </a:rPr>
                        <a:t>above</a:t>
                      </a:r>
                      <a:r>
                        <a:rPr lang="it-IT" sz="1600" dirty="0">
                          <a:solidFill>
                            <a:schemeClr val="tx1"/>
                          </a:solidFill>
                        </a:rPr>
                        <a:t> 100 m </a:t>
                      </a:r>
                      <a:r>
                        <a:rPr lang="it-IT" sz="1600" dirty="0" err="1">
                          <a:solidFill>
                            <a:schemeClr val="tx1"/>
                          </a:solidFill>
                        </a:rPr>
                        <a:t>demonstrated</a:t>
                      </a:r>
                      <a:endParaRPr lang="en-CH" sz="1600" dirty="0">
                        <a:solidFill>
                          <a:schemeClr val="tx1"/>
                        </a:solidFill>
                      </a:endParaRP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CH" sz="1600" dirty="0">
                          <a:solidFill>
                            <a:schemeClr val="tx1"/>
                          </a:solidFill>
                        </a:rPr>
                        <a:t>R&amp;D at low readiness (TRL 4/5)</a:t>
                      </a:r>
                      <a:endParaRPr lang="it-IT" sz="1600" dirty="0">
                        <a:solidFill>
                          <a:schemeClr val="tx1"/>
                        </a:solidFill>
                      </a:endParaRPr>
                    </a:p>
                    <a:p>
                      <a:pPr marL="0" marR="0" lvl="0" indent="0" algn="l" defTabSz="501915" rtl="0" eaLnBrk="1" fontAlgn="auto" latinLnBrk="0" hangingPunct="1">
                        <a:lnSpc>
                          <a:spcPct val="100000"/>
                        </a:lnSpc>
                        <a:spcBef>
                          <a:spcPts val="0"/>
                        </a:spcBef>
                        <a:spcAft>
                          <a:spcPts val="0"/>
                        </a:spcAft>
                        <a:buClrTx/>
                        <a:buSzTx/>
                        <a:buFontTx/>
                        <a:buNone/>
                        <a:tabLst/>
                        <a:defRPr/>
                      </a:pPr>
                      <a:r>
                        <a:rPr lang="it-IT" sz="1600" dirty="0" err="1">
                          <a:solidFill>
                            <a:schemeClr val="tx1"/>
                          </a:solidFill>
                        </a:rPr>
                        <a:t>Quench</a:t>
                      </a:r>
                      <a:r>
                        <a:rPr lang="it-IT" sz="1600" dirty="0">
                          <a:solidFill>
                            <a:schemeClr val="tx1"/>
                          </a:solidFill>
                        </a:rPr>
                        <a:t> </a:t>
                      </a:r>
                      <a:r>
                        <a:rPr lang="it-IT" sz="1600" dirty="0" err="1">
                          <a:solidFill>
                            <a:schemeClr val="tx1"/>
                          </a:solidFill>
                        </a:rPr>
                        <a:t>detection</a:t>
                      </a:r>
                      <a:r>
                        <a:rPr lang="it-IT" sz="1600" dirty="0">
                          <a:solidFill>
                            <a:schemeClr val="tx1"/>
                          </a:solidFill>
                        </a:rPr>
                        <a:t> </a:t>
                      </a:r>
                      <a:r>
                        <a:rPr lang="it-IT" sz="1600" dirty="0" err="1">
                          <a:solidFill>
                            <a:schemeClr val="tx1"/>
                          </a:solidFill>
                        </a:rPr>
                        <a:t>protection</a:t>
                      </a:r>
                      <a:endParaRPr lang="it-IT" sz="1600" dirty="0">
                        <a:solidFill>
                          <a:schemeClr val="tx1"/>
                        </a:solidFill>
                      </a:endParaRPr>
                    </a:p>
                    <a:p>
                      <a:pPr marL="0" marR="0" lvl="0" indent="0" algn="l" defTabSz="501915" rtl="0" eaLnBrk="1" fontAlgn="auto" latinLnBrk="0" hangingPunct="1">
                        <a:lnSpc>
                          <a:spcPct val="100000"/>
                        </a:lnSpc>
                        <a:spcBef>
                          <a:spcPts val="0"/>
                        </a:spcBef>
                        <a:spcAft>
                          <a:spcPts val="0"/>
                        </a:spcAft>
                        <a:buClrTx/>
                        <a:buSzTx/>
                        <a:buFontTx/>
                        <a:buNone/>
                        <a:tabLst/>
                        <a:defRPr/>
                      </a:pPr>
                      <a:r>
                        <a:rPr lang="it-IT" sz="1600" dirty="0">
                          <a:solidFill>
                            <a:schemeClr val="tx1"/>
                          </a:solidFill>
                        </a:rPr>
                        <a:t>Production of km </a:t>
                      </a:r>
                      <a:r>
                        <a:rPr lang="it-IT" sz="1600" dirty="0" err="1">
                          <a:solidFill>
                            <a:schemeClr val="tx1"/>
                          </a:solidFill>
                        </a:rPr>
                        <a:t>batches</a:t>
                      </a:r>
                      <a:r>
                        <a:rPr lang="it-IT" sz="1600" dirty="0">
                          <a:solidFill>
                            <a:schemeClr val="tx1"/>
                          </a:solidFill>
                        </a:rPr>
                        <a:t> to be </a:t>
                      </a:r>
                      <a:r>
                        <a:rPr lang="it-IT" sz="1600" dirty="0" err="1">
                          <a:solidFill>
                            <a:schemeClr val="tx1"/>
                          </a:solidFill>
                        </a:rPr>
                        <a:t>demostrated</a:t>
                      </a:r>
                      <a:r>
                        <a:rPr lang="it-IT" sz="1600" dirty="0">
                          <a:solidFill>
                            <a:schemeClr val="tx1"/>
                          </a:solidFill>
                        </a:rPr>
                        <a:t> </a:t>
                      </a:r>
                      <a:endParaRPr lang="en-CH" sz="1600" dirty="0">
                        <a:solidFill>
                          <a:schemeClr val="tx1"/>
                        </a:solidFill>
                      </a:endParaRPr>
                    </a:p>
                  </a:txBody>
                  <a:tcPr marL="83127" marR="83127" marT="41564" marB="41564"/>
                </a:tc>
                <a:extLst>
                  <a:ext uri="{0D108BD9-81ED-4DB2-BD59-A6C34878D82A}">
                    <a16:rowId xmlns:a16="http://schemas.microsoft.com/office/drawing/2014/main" val="3062548269"/>
                  </a:ext>
                </a:extLst>
              </a:tr>
              <a:tr h="1310144">
                <a:tc>
                  <a:txBody>
                    <a:bodyPr/>
                    <a:lstStyle/>
                    <a:p>
                      <a:r>
                        <a:rPr lang="it-IT" sz="1600" dirty="0">
                          <a:solidFill>
                            <a:schemeClr val="tx1"/>
                          </a:solidFill>
                        </a:rPr>
                        <a:t>HTS </a:t>
                      </a:r>
                      <a:r>
                        <a:rPr lang="it-IT" sz="1600" dirty="0" err="1">
                          <a:solidFill>
                            <a:schemeClr val="tx1"/>
                          </a:solidFill>
                        </a:rPr>
                        <a:t>ReBCCO</a:t>
                      </a:r>
                      <a:endParaRPr lang="en-CH" sz="1600" dirty="0">
                        <a:solidFill>
                          <a:schemeClr val="tx1"/>
                        </a:solidFill>
                      </a:endParaRPr>
                    </a:p>
                    <a:p>
                      <a:r>
                        <a:rPr lang="en-US" sz="1600" dirty="0">
                          <a:solidFill>
                            <a:schemeClr val="tx1"/>
                          </a:solidFill>
                        </a:rPr>
                        <a:t>N</a:t>
                      </a:r>
                      <a:r>
                        <a:rPr lang="en-CH" sz="1600" dirty="0">
                          <a:solidFill>
                            <a:schemeClr val="tx1"/>
                          </a:solidFill>
                        </a:rPr>
                        <a:t>on-insulated</a:t>
                      </a:r>
                    </a:p>
                  </a:txBody>
                  <a:tcPr marL="83127" marR="83127" marT="41564" marB="41564"/>
                </a:tc>
                <a:tc>
                  <a:txBody>
                    <a:bodyPr/>
                    <a:lstStyle/>
                    <a:p>
                      <a:r>
                        <a:rPr lang="en-US" sz="1600" dirty="0">
                          <a:solidFill>
                            <a:schemeClr val="tx1"/>
                          </a:solidFill>
                        </a:rPr>
                        <a:t>M</a:t>
                      </a:r>
                      <a:r>
                        <a:rPr lang="en-CH" sz="1600" dirty="0">
                          <a:solidFill>
                            <a:schemeClr val="tx1"/>
                          </a:solidFill>
                        </a:rPr>
                        <a:t>ost compact magnet winding</a:t>
                      </a:r>
                    </a:p>
                    <a:p>
                      <a:r>
                        <a:rPr lang="en-US" sz="1600" dirty="0">
                          <a:solidFill>
                            <a:schemeClr val="tx1"/>
                          </a:solidFill>
                        </a:rPr>
                        <a:t>S</a:t>
                      </a:r>
                      <a:r>
                        <a:rPr lang="en-CH" sz="1600" dirty="0">
                          <a:solidFill>
                            <a:schemeClr val="tx1"/>
                          </a:solidFill>
                        </a:rPr>
                        <a:t>ynergies with other fields of science and societal applications</a:t>
                      </a:r>
                      <a:endParaRPr lang="it-IT" sz="16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Batch </a:t>
                      </a:r>
                      <a:r>
                        <a:rPr lang="it-IT" sz="1600" dirty="0" err="1">
                          <a:solidFill>
                            <a:schemeClr val="tx1"/>
                          </a:solidFill>
                        </a:rPr>
                        <a:t>above</a:t>
                      </a:r>
                      <a:r>
                        <a:rPr lang="it-IT" sz="1600" dirty="0">
                          <a:solidFill>
                            <a:schemeClr val="tx1"/>
                          </a:solidFill>
                        </a:rPr>
                        <a:t> 100 m </a:t>
                      </a:r>
                      <a:r>
                        <a:rPr lang="it-IT" sz="1600" dirty="0" err="1">
                          <a:solidFill>
                            <a:schemeClr val="tx1"/>
                          </a:solidFill>
                        </a:rPr>
                        <a:t>demonstrated</a:t>
                      </a:r>
                      <a:endParaRPr lang="en-CH" sz="1600" dirty="0">
                        <a:solidFill>
                          <a:schemeClr val="tx1"/>
                        </a:solidFill>
                      </a:endParaRPr>
                    </a:p>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Can profit from d</a:t>
                      </a:r>
                      <a:r>
                        <a:rPr lang="en-CH" sz="1600" dirty="0">
                          <a:solidFill>
                            <a:schemeClr val="tx1"/>
                          </a:solidFill>
                        </a:rPr>
                        <a:t>evelopment by others (e.g. NHMFL)</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CH" sz="1600" dirty="0">
                          <a:solidFill>
                            <a:schemeClr val="tx1"/>
                          </a:solidFill>
                        </a:rPr>
                        <a:t>R&amp;D at low readiness (TRL 3/4/5)</a:t>
                      </a:r>
                    </a:p>
                    <a:p>
                      <a:r>
                        <a:rPr lang="en-US" sz="1600" dirty="0">
                          <a:solidFill>
                            <a:schemeClr val="tx1"/>
                          </a:solidFill>
                        </a:rPr>
                        <a:t>R</a:t>
                      </a:r>
                      <a:r>
                        <a:rPr lang="en-CH" sz="1600" dirty="0">
                          <a:solidFill>
                            <a:schemeClr val="tx1"/>
                          </a:solidFill>
                        </a:rPr>
                        <a:t>amping time and field stability need to be demonstrated</a:t>
                      </a:r>
                      <a:endParaRPr lang="it-IT" sz="1600" dirty="0">
                        <a:solidFill>
                          <a:schemeClr val="tx1"/>
                        </a:solidFill>
                      </a:endParaRPr>
                    </a:p>
                    <a:p>
                      <a:r>
                        <a:rPr lang="it-IT" sz="1600" dirty="0" err="1">
                          <a:solidFill>
                            <a:schemeClr val="tx1"/>
                          </a:solidFill>
                        </a:rPr>
                        <a:t>Quench</a:t>
                      </a:r>
                      <a:r>
                        <a:rPr lang="it-IT" sz="1600" dirty="0">
                          <a:solidFill>
                            <a:schemeClr val="tx1"/>
                          </a:solidFill>
                        </a:rPr>
                        <a:t> </a:t>
                      </a:r>
                      <a:r>
                        <a:rPr lang="it-IT" sz="1600" dirty="0" err="1">
                          <a:solidFill>
                            <a:schemeClr val="tx1"/>
                          </a:solidFill>
                        </a:rPr>
                        <a:t>detection</a:t>
                      </a:r>
                      <a:r>
                        <a:rPr lang="it-IT" sz="1600" dirty="0">
                          <a:solidFill>
                            <a:schemeClr val="tx1"/>
                          </a:solidFill>
                        </a:rPr>
                        <a:t> and </a:t>
                      </a:r>
                      <a:r>
                        <a:rPr lang="it-IT" sz="1600" dirty="0" err="1">
                          <a:solidFill>
                            <a:schemeClr val="tx1"/>
                          </a:solidFill>
                        </a:rPr>
                        <a:t>protection</a:t>
                      </a:r>
                      <a:endParaRPr lang="it-IT" sz="16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Production of km </a:t>
                      </a:r>
                      <a:r>
                        <a:rPr lang="it-IT" sz="1600" dirty="0" err="1">
                          <a:solidFill>
                            <a:schemeClr val="tx1"/>
                          </a:solidFill>
                        </a:rPr>
                        <a:t>batches</a:t>
                      </a:r>
                      <a:r>
                        <a:rPr lang="it-IT" sz="1600" dirty="0">
                          <a:solidFill>
                            <a:schemeClr val="tx1"/>
                          </a:solidFill>
                        </a:rPr>
                        <a:t> to be </a:t>
                      </a:r>
                      <a:r>
                        <a:rPr lang="it-IT" sz="1600" dirty="0" err="1">
                          <a:solidFill>
                            <a:schemeClr val="tx1"/>
                          </a:solidFill>
                        </a:rPr>
                        <a:t>demostrated</a:t>
                      </a:r>
                      <a:r>
                        <a:rPr lang="it-IT" sz="1600" dirty="0">
                          <a:solidFill>
                            <a:schemeClr val="tx1"/>
                          </a:solidFill>
                        </a:rPr>
                        <a:t> </a:t>
                      </a:r>
                      <a:endParaRPr lang="en-CH" sz="1600" dirty="0">
                        <a:solidFill>
                          <a:schemeClr val="tx1"/>
                        </a:solidFill>
                      </a:endParaRPr>
                    </a:p>
                    <a:p>
                      <a:endParaRPr lang="en-CH" sz="1600" dirty="0">
                        <a:solidFill>
                          <a:schemeClr val="tx1"/>
                        </a:solidFill>
                      </a:endParaRPr>
                    </a:p>
                  </a:txBody>
                  <a:tcPr marL="83127" marR="83127" marT="41564" marB="41564"/>
                </a:tc>
                <a:extLst>
                  <a:ext uri="{0D108BD9-81ED-4DB2-BD59-A6C34878D82A}">
                    <a16:rowId xmlns:a16="http://schemas.microsoft.com/office/drawing/2014/main" val="3894564804"/>
                  </a:ext>
                </a:extLst>
              </a:tr>
              <a:tr h="890313">
                <a:tc>
                  <a:txBody>
                    <a:bodyPr/>
                    <a:lstStyle/>
                    <a:p>
                      <a:r>
                        <a:rPr lang="it-IT" dirty="0">
                          <a:solidFill>
                            <a:schemeClr val="tx1"/>
                          </a:solidFill>
                        </a:rPr>
                        <a:t>HTS </a:t>
                      </a:r>
                      <a:r>
                        <a:rPr lang="it-IT" dirty="0" err="1">
                          <a:solidFill>
                            <a:schemeClr val="tx1"/>
                          </a:solidFill>
                        </a:rPr>
                        <a:t>BiSSCO</a:t>
                      </a:r>
                      <a:r>
                        <a:rPr lang="it-IT" dirty="0">
                          <a:solidFill>
                            <a:schemeClr val="tx1"/>
                          </a:solidFill>
                        </a:rPr>
                        <a:t>/IBS</a:t>
                      </a:r>
                    </a:p>
                  </a:txBody>
                  <a:tcPr marL="83127" marR="83127" marT="41564" marB="41564"/>
                </a:tc>
                <a:tc>
                  <a:txBody>
                    <a:bodyPr/>
                    <a:lstStyle/>
                    <a:p>
                      <a:r>
                        <a:rPr lang="it-IT" dirty="0">
                          <a:solidFill>
                            <a:schemeClr val="tx1"/>
                          </a:solidFill>
                        </a:rPr>
                        <a:t>Round </a:t>
                      </a:r>
                      <a:r>
                        <a:rPr lang="it-IT" dirty="0" err="1">
                          <a:solidFill>
                            <a:schemeClr val="tx1"/>
                          </a:solidFill>
                        </a:rPr>
                        <a:t>wire</a:t>
                      </a:r>
                      <a:r>
                        <a:rPr lang="it-IT" dirty="0">
                          <a:solidFill>
                            <a:schemeClr val="tx1"/>
                          </a:solidFill>
                        </a:rPr>
                        <a:t> </a:t>
                      </a:r>
                      <a:r>
                        <a:rPr lang="it-IT" dirty="0" err="1">
                          <a:solidFill>
                            <a:schemeClr val="tx1"/>
                          </a:solidFill>
                        </a:rPr>
                        <a:t>demonstrated</a:t>
                      </a:r>
                      <a:r>
                        <a:rPr lang="it-IT" dirty="0">
                          <a:solidFill>
                            <a:schemeClr val="tx1"/>
                          </a:solidFill>
                        </a:rPr>
                        <a:t> for </a:t>
                      </a:r>
                      <a:r>
                        <a:rPr lang="it-IT" dirty="0" err="1">
                          <a:solidFill>
                            <a:schemeClr val="tx1"/>
                          </a:solidFill>
                        </a:rPr>
                        <a:t>BiSSCO</a:t>
                      </a:r>
                      <a:endParaRPr lang="it-IT" dirty="0">
                        <a:solidFill>
                          <a:schemeClr val="tx1"/>
                        </a:solidFill>
                      </a:endParaRPr>
                    </a:p>
                  </a:txBody>
                  <a:tcPr marL="83127" marR="83127" marT="41564" marB="415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800" dirty="0">
                          <a:solidFill>
                            <a:schemeClr val="tx1"/>
                          </a:solidFill>
                        </a:rPr>
                        <a:t>R&amp;D at low readiness (TRL 3/4)</a:t>
                      </a:r>
                      <a:r>
                        <a:rPr lang="it-IT" sz="1800" dirty="0">
                          <a:solidFill>
                            <a:schemeClr val="tx1"/>
                          </a:solidFill>
                        </a:rPr>
                        <a:t> for IBS</a:t>
                      </a:r>
                      <a:endParaRPr lang="en-CH" sz="1800" dirty="0">
                        <a:solidFill>
                          <a:schemeClr val="tx1"/>
                        </a:solidFill>
                      </a:endParaRPr>
                    </a:p>
                    <a:p>
                      <a:r>
                        <a:rPr lang="it-IT" dirty="0">
                          <a:solidFill>
                            <a:schemeClr val="tx1"/>
                          </a:solidFill>
                        </a:rPr>
                        <a:t>Production </a:t>
                      </a:r>
                      <a:r>
                        <a:rPr lang="it-IT" dirty="0" err="1">
                          <a:solidFill>
                            <a:schemeClr val="tx1"/>
                          </a:solidFill>
                        </a:rPr>
                        <a:t>lengths</a:t>
                      </a:r>
                      <a:r>
                        <a:rPr lang="it-IT" dirty="0">
                          <a:solidFill>
                            <a:schemeClr val="tx1"/>
                          </a:solidFill>
                        </a:rPr>
                        <a:t> (?)</a:t>
                      </a:r>
                    </a:p>
                  </a:txBody>
                  <a:tcPr marL="83127" marR="83127" marT="41564" marB="41564"/>
                </a:tc>
                <a:extLst>
                  <a:ext uri="{0D108BD9-81ED-4DB2-BD59-A6C34878D82A}">
                    <a16:rowId xmlns:a16="http://schemas.microsoft.com/office/drawing/2014/main" val="2770941312"/>
                  </a:ext>
                </a:extLst>
              </a:tr>
            </a:tbl>
          </a:graphicData>
        </a:graphic>
      </p:graphicFrame>
      <p:sp>
        <p:nvSpPr>
          <p:cNvPr id="2" name="Title 1"/>
          <p:cNvSpPr>
            <a:spLocks noGrp="1"/>
          </p:cNvSpPr>
          <p:nvPr>
            <p:ph type="title"/>
          </p:nvPr>
        </p:nvSpPr>
        <p:spPr/>
        <p:txBody>
          <a:bodyPr>
            <a:noAutofit/>
          </a:bodyPr>
          <a:lstStyle/>
          <a:p>
            <a:pPr lvl="0"/>
            <a:r>
              <a:rPr lang="en-US" dirty="0"/>
              <a:t>Technologies 6D cooling solenoids</a:t>
            </a:r>
          </a:p>
        </p:txBody>
      </p:sp>
    </p:spTree>
    <p:extLst>
      <p:ext uri="{BB962C8B-B14F-4D97-AF65-F5344CB8AC3E}">
        <p14:creationId xmlns:p14="http://schemas.microsoft.com/office/powerpoint/2010/main" val="87070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EC74D7-E3A1-0633-B10C-6DF0D0C97DCF}"/>
              </a:ext>
            </a:extLst>
          </p:cNvPr>
          <p:cNvSpPr>
            <a:spLocks noGrp="1"/>
          </p:cNvSpPr>
          <p:nvPr>
            <p:ph type="title"/>
          </p:nvPr>
        </p:nvSpPr>
        <p:spPr/>
        <p:txBody>
          <a:bodyPr/>
          <a:lstStyle/>
          <a:p>
            <a:r>
              <a:rPr lang="en-US" dirty="0"/>
              <a:t>Final Cooling Channel</a:t>
            </a:r>
          </a:p>
        </p:txBody>
      </p:sp>
      <p:pic>
        <p:nvPicPr>
          <p:cNvPr id="10" name="Picture 9" descr="p4.tiff">
            <a:extLst>
              <a:ext uri="{FF2B5EF4-FFF2-40B4-BE49-F238E27FC236}">
                <a16:creationId xmlns:a16="http://schemas.microsoft.com/office/drawing/2014/main" id="{8E4557E2-EE22-DCB2-8690-E9F9A4F6EC43}"/>
              </a:ext>
            </a:extLst>
          </p:cNvPr>
          <p:cNvPicPr>
            <a:picLocks noChangeAspect="1"/>
          </p:cNvPicPr>
          <p:nvPr/>
        </p:nvPicPr>
        <p:blipFill rotWithShape="1">
          <a:blip r:embed="rId2"/>
          <a:srcRect l="24483" b="50107"/>
          <a:stretch/>
        </p:blipFill>
        <p:spPr>
          <a:xfrm>
            <a:off x="348846" y="872966"/>
            <a:ext cx="11733406" cy="3843337"/>
          </a:xfrm>
          <a:prstGeom prst="rect">
            <a:avLst/>
          </a:prstGeom>
        </p:spPr>
      </p:pic>
      <p:sp>
        <p:nvSpPr>
          <p:cNvPr id="11" name="Rounded Rectangle 10">
            <a:extLst>
              <a:ext uri="{FF2B5EF4-FFF2-40B4-BE49-F238E27FC236}">
                <a16:creationId xmlns:a16="http://schemas.microsoft.com/office/drawing/2014/main" id="{F0BFCC34-CB71-8931-5665-0514425B0A52}"/>
              </a:ext>
            </a:extLst>
          </p:cNvPr>
          <p:cNvSpPr/>
          <p:nvPr/>
        </p:nvSpPr>
        <p:spPr>
          <a:xfrm>
            <a:off x="5029200" y="987265"/>
            <a:ext cx="885825" cy="361473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592EB7-78D8-50F0-130F-29C43339E669}"/>
              </a:ext>
            </a:extLst>
          </p:cNvPr>
          <p:cNvSpPr txBox="1"/>
          <p:nvPr/>
        </p:nvSpPr>
        <p:spPr>
          <a:xfrm>
            <a:off x="4299574" y="4716301"/>
            <a:ext cx="4506234" cy="1602746"/>
          </a:xfrm>
          <a:prstGeom prst="rect">
            <a:avLst/>
          </a:prstGeom>
          <a:noFill/>
        </p:spPr>
        <p:txBody>
          <a:bodyPr wrap="none" rtlCol="0">
            <a:spAutoFit/>
          </a:bodyPr>
          <a:lstStyle/>
          <a:p>
            <a:r>
              <a:rPr lang="en-US" sz="1636" dirty="0">
                <a:solidFill>
                  <a:srgbClr val="FF0000"/>
                </a:solidFill>
              </a:rPr>
              <a:t>Final Cooling solenoids</a:t>
            </a:r>
          </a:p>
          <a:p>
            <a:r>
              <a:rPr lang="en-US" sz="1636" dirty="0">
                <a:solidFill>
                  <a:srgbClr val="FF0000"/>
                </a:solidFill>
              </a:rPr>
              <a:t>Field: ≥30T (MAP), ≥40T (IMCC), ideally ≥50 T</a:t>
            </a:r>
          </a:p>
          <a:p>
            <a:r>
              <a:rPr lang="en-US" sz="1636" dirty="0">
                <a:solidFill>
                  <a:srgbClr val="FF0000"/>
                </a:solidFill>
              </a:rPr>
              <a:t>Bore: 50 mm</a:t>
            </a:r>
          </a:p>
          <a:p>
            <a:r>
              <a:rPr lang="en-US" sz="1636" dirty="0">
                <a:solidFill>
                  <a:srgbClr val="FF0000"/>
                </a:solidFill>
              </a:rPr>
              <a:t>Length: ≈ 500 mm (x 17)</a:t>
            </a:r>
          </a:p>
          <a:p>
            <a:r>
              <a:rPr lang="en-US" sz="1636" dirty="0">
                <a:solidFill>
                  <a:srgbClr val="FF0000"/>
                </a:solidFill>
              </a:rPr>
              <a:t>Radiation heat: TBD</a:t>
            </a:r>
          </a:p>
          <a:p>
            <a:r>
              <a:rPr lang="en-US" sz="1636" dirty="0">
                <a:solidFill>
                  <a:srgbClr val="FF0000"/>
                </a:solidFill>
              </a:rPr>
              <a:t>Radiation dose: TBD</a:t>
            </a:r>
          </a:p>
        </p:txBody>
      </p:sp>
    </p:spTree>
    <p:extLst>
      <p:ext uri="{BB962C8B-B14F-4D97-AF65-F5344CB8AC3E}">
        <p14:creationId xmlns:p14="http://schemas.microsoft.com/office/powerpoint/2010/main" val="1786638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BD19F4-9749-86D3-A516-1A3A9F34D154}"/>
              </a:ext>
            </a:extLst>
          </p:cNvPr>
          <p:cNvSpPr>
            <a:spLocks noGrp="1"/>
          </p:cNvSpPr>
          <p:nvPr>
            <p:ph idx="1"/>
          </p:nvPr>
        </p:nvSpPr>
        <p:spPr/>
        <p:txBody>
          <a:bodyPr/>
          <a:lstStyle/>
          <a:p>
            <a:r>
              <a:rPr lang="en-US" dirty="0"/>
              <a:t>16 Cells (MAP)</a:t>
            </a:r>
          </a:p>
          <a:p>
            <a:pPr lvl="1"/>
            <a:r>
              <a:rPr lang="en-US" dirty="0"/>
              <a:t>Set of eight superconducting coaxial coils </a:t>
            </a:r>
          </a:p>
          <a:p>
            <a:pPr lvl="1"/>
            <a:r>
              <a:rPr lang="en-US" dirty="0"/>
              <a:t>Peak field of </a:t>
            </a:r>
            <a:r>
              <a:rPr lang="en-US" b="1" dirty="0"/>
              <a:t>30T,</a:t>
            </a:r>
            <a:r>
              <a:rPr lang="en-US" dirty="0"/>
              <a:t> 50 mm diameter</a:t>
            </a:r>
          </a:p>
          <a:p>
            <a:pPr lvl="1"/>
            <a:r>
              <a:rPr lang="en-GB" sz="2000" dirty="0">
                <a:solidFill>
                  <a:schemeClr val="tx2">
                    <a:lumMod val="60000"/>
                    <a:lumOff val="40000"/>
                  </a:schemeClr>
                </a:solidFill>
                <a:effectLst/>
                <a:latin typeface="Helvetica" pitchFamily="2" charset="0"/>
              </a:rPr>
              <a:t>Sayed et al. </a:t>
            </a:r>
            <a:r>
              <a:rPr lang="en-GB" sz="2000" dirty="0">
                <a:solidFill>
                  <a:schemeClr val="tx2">
                    <a:lumMod val="60000"/>
                    <a:lumOff val="40000"/>
                  </a:schemeClr>
                </a:solidFill>
                <a:latin typeface="Proxima Nova"/>
              </a:rPr>
              <a:t> </a:t>
            </a:r>
            <a:r>
              <a:rPr lang="en-GB" sz="2000" b="0" i="0" u="none" strike="noStrike" dirty="0">
                <a:solidFill>
                  <a:schemeClr val="tx2">
                    <a:lumMod val="60000"/>
                    <a:lumOff val="40000"/>
                  </a:schemeClr>
                </a:solidFill>
                <a:effectLst/>
                <a:latin typeface="Proxima Nova"/>
              </a:rPr>
              <a:t>Phys. Rev. ST Accel. Beams </a:t>
            </a:r>
            <a:r>
              <a:rPr lang="en-GB" sz="2000" b="1" i="0" u="none" strike="noStrike" dirty="0">
                <a:solidFill>
                  <a:schemeClr val="tx2">
                    <a:lumMod val="60000"/>
                    <a:lumOff val="40000"/>
                  </a:schemeClr>
                </a:solidFill>
                <a:effectLst/>
                <a:latin typeface="Proxima Nova"/>
              </a:rPr>
              <a:t>18</a:t>
            </a:r>
            <a:r>
              <a:rPr lang="en-GB" sz="2000" b="0" i="0" u="none" strike="noStrike" dirty="0">
                <a:solidFill>
                  <a:schemeClr val="tx2">
                    <a:lumMod val="60000"/>
                    <a:lumOff val="40000"/>
                  </a:schemeClr>
                </a:solidFill>
                <a:effectLst/>
                <a:latin typeface="Proxima Nova"/>
              </a:rPr>
              <a:t>, 091001</a:t>
            </a:r>
            <a:endParaRPr lang="en-US" sz="2000" b="0" i="0" u="none" strike="noStrike" dirty="0">
              <a:solidFill>
                <a:schemeClr val="tx2">
                  <a:lumMod val="60000"/>
                  <a:lumOff val="40000"/>
                </a:schemeClr>
              </a:solidFill>
              <a:effectLst/>
              <a:latin typeface="Proxima Nova"/>
            </a:endParaRPr>
          </a:p>
          <a:p>
            <a:pPr lvl="1"/>
            <a:endParaRPr lang="en-US" sz="900" dirty="0">
              <a:latin typeface="Proxima Nova"/>
            </a:endParaRPr>
          </a:p>
          <a:p>
            <a:r>
              <a:rPr lang="en-US" dirty="0">
                <a:latin typeface="Proxima Nova"/>
              </a:rPr>
              <a:t>14 Cells (CERN-IMCC)</a:t>
            </a:r>
          </a:p>
          <a:p>
            <a:pPr lvl="1"/>
            <a:r>
              <a:rPr lang="en-US" dirty="0">
                <a:latin typeface="Proxima Nova"/>
              </a:rPr>
              <a:t>B &gt; 40T, 50 mm diameter</a:t>
            </a:r>
            <a:endParaRPr lang="en-US" dirty="0"/>
          </a:p>
        </p:txBody>
      </p:sp>
      <p:sp>
        <p:nvSpPr>
          <p:cNvPr id="3" name="Title 2">
            <a:extLst>
              <a:ext uri="{FF2B5EF4-FFF2-40B4-BE49-F238E27FC236}">
                <a16:creationId xmlns:a16="http://schemas.microsoft.com/office/drawing/2014/main" id="{D6D6336E-5B0C-D7AF-2DCF-4B4791DFF450}"/>
              </a:ext>
            </a:extLst>
          </p:cNvPr>
          <p:cNvSpPr>
            <a:spLocks noGrp="1"/>
          </p:cNvSpPr>
          <p:nvPr>
            <p:ph type="title"/>
          </p:nvPr>
        </p:nvSpPr>
        <p:spPr/>
        <p:txBody>
          <a:bodyPr/>
          <a:lstStyle/>
          <a:p>
            <a:r>
              <a:rPr lang="en-US" dirty="0"/>
              <a:t>Ionizing Cooling Cell</a:t>
            </a:r>
          </a:p>
        </p:txBody>
      </p:sp>
      <p:pic>
        <p:nvPicPr>
          <p:cNvPr id="7" name="Picture 2">
            <a:extLst>
              <a:ext uri="{FF2B5EF4-FFF2-40B4-BE49-F238E27FC236}">
                <a16:creationId xmlns:a16="http://schemas.microsoft.com/office/drawing/2014/main" id="{D704C734-69E2-9ECC-A5BE-7B73E6A2B2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2478600"/>
            <a:ext cx="5582266" cy="33092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FD3942-602D-596E-3EF2-95ACB2EA0CC8}"/>
              </a:ext>
            </a:extLst>
          </p:cNvPr>
          <p:cNvSpPr txBox="1"/>
          <p:nvPr/>
        </p:nvSpPr>
        <p:spPr>
          <a:xfrm>
            <a:off x="4178336" y="5953506"/>
            <a:ext cx="1774909" cy="369332"/>
          </a:xfrm>
          <a:prstGeom prst="rect">
            <a:avLst/>
          </a:prstGeom>
          <a:noFill/>
        </p:spPr>
        <p:txBody>
          <a:bodyPr wrap="none" rtlCol="0">
            <a:spAutoFit/>
          </a:bodyPr>
          <a:lstStyle/>
          <a:p>
            <a:r>
              <a:rPr lang="en-US" dirty="0"/>
              <a:t>R. Palmer, BNL</a:t>
            </a:r>
          </a:p>
        </p:txBody>
      </p:sp>
      <p:pic>
        <p:nvPicPr>
          <p:cNvPr id="10" name="Picture 9" descr="A diagram of a structure&#10;&#10;Description automatically generated">
            <a:extLst>
              <a:ext uri="{FF2B5EF4-FFF2-40B4-BE49-F238E27FC236}">
                <a16:creationId xmlns:a16="http://schemas.microsoft.com/office/drawing/2014/main" id="{4F2026D6-43B5-531E-9F92-16E4F16E1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33" y="3611301"/>
            <a:ext cx="5391069" cy="2419614"/>
          </a:xfrm>
          <a:prstGeom prst="rect">
            <a:avLst/>
          </a:prstGeom>
        </p:spPr>
      </p:pic>
      <p:sp>
        <p:nvSpPr>
          <p:cNvPr id="11" name="TextBox 10">
            <a:extLst>
              <a:ext uri="{FF2B5EF4-FFF2-40B4-BE49-F238E27FC236}">
                <a16:creationId xmlns:a16="http://schemas.microsoft.com/office/drawing/2014/main" id="{E99474E7-5408-49E5-2A70-D286728DDC27}"/>
              </a:ext>
            </a:extLst>
          </p:cNvPr>
          <p:cNvSpPr txBox="1"/>
          <p:nvPr/>
        </p:nvSpPr>
        <p:spPr>
          <a:xfrm>
            <a:off x="2638725" y="5720603"/>
            <a:ext cx="588559" cy="307777"/>
          </a:xfrm>
          <a:prstGeom prst="rect">
            <a:avLst/>
          </a:prstGeom>
          <a:noFill/>
        </p:spPr>
        <p:txBody>
          <a:bodyPr wrap="none" rtlCol="0">
            <a:spAutoFit/>
          </a:bodyPr>
          <a:lstStyle/>
          <a:p>
            <a:r>
              <a:rPr lang="en-US" sz="1400" dirty="0"/>
              <a:t>3.5 T</a:t>
            </a:r>
          </a:p>
        </p:txBody>
      </p:sp>
      <p:sp>
        <p:nvSpPr>
          <p:cNvPr id="4" name="Rounded Rectangle 3">
            <a:extLst>
              <a:ext uri="{FF2B5EF4-FFF2-40B4-BE49-F238E27FC236}">
                <a16:creationId xmlns:a16="http://schemas.microsoft.com/office/drawing/2014/main" id="{F4A1CCEA-6660-5EF3-CB33-409E48DD8CD3}"/>
              </a:ext>
            </a:extLst>
          </p:cNvPr>
          <p:cNvSpPr/>
          <p:nvPr/>
        </p:nvSpPr>
        <p:spPr>
          <a:xfrm rot="20189989">
            <a:off x="1218823" y="4620076"/>
            <a:ext cx="3546088" cy="557561"/>
          </a:xfrm>
          <a:prstGeom prst="roundRect">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Abandoned by MAP</a:t>
            </a:r>
          </a:p>
        </p:txBody>
      </p:sp>
      <p:sp>
        <p:nvSpPr>
          <p:cNvPr id="5" name="TextBox 4">
            <a:extLst>
              <a:ext uri="{FF2B5EF4-FFF2-40B4-BE49-F238E27FC236}">
                <a16:creationId xmlns:a16="http://schemas.microsoft.com/office/drawing/2014/main" id="{277519F4-0903-60F7-D40F-FC7952679E52}"/>
              </a:ext>
            </a:extLst>
          </p:cNvPr>
          <p:cNvSpPr txBox="1"/>
          <p:nvPr/>
        </p:nvSpPr>
        <p:spPr>
          <a:xfrm>
            <a:off x="7919077" y="5845784"/>
            <a:ext cx="3268395" cy="584775"/>
          </a:xfrm>
          <a:prstGeom prst="rect">
            <a:avLst/>
          </a:prstGeom>
          <a:noFill/>
        </p:spPr>
        <p:txBody>
          <a:bodyPr wrap="none" rtlCol="0">
            <a:spAutoFit/>
          </a:bodyPr>
          <a:lstStyle/>
          <a:p>
            <a:r>
              <a:rPr lang="en-US" sz="3200" dirty="0"/>
              <a:t>MAP 30T Design</a:t>
            </a:r>
          </a:p>
        </p:txBody>
      </p:sp>
    </p:spTree>
    <p:extLst>
      <p:ext uri="{BB962C8B-B14F-4D97-AF65-F5344CB8AC3E}">
        <p14:creationId xmlns:p14="http://schemas.microsoft.com/office/powerpoint/2010/main" val="1288868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FA5AB7-62B6-7FE1-F707-5E413236FDDE}"/>
              </a:ext>
            </a:extLst>
          </p:cNvPr>
          <p:cNvSpPr>
            <a:spLocks noGrp="1"/>
          </p:cNvSpPr>
          <p:nvPr>
            <p:ph type="title"/>
          </p:nvPr>
        </p:nvSpPr>
        <p:spPr/>
        <p:txBody>
          <a:bodyPr/>
          <a:lstStyle/>
          <a:p>
            <a:r>
              <a:rPr lang="en-US" dirty="0"/>
              <a:t>Not exactly starting from scratch on high field solenoids – but . . .</a:t>
            </a:r>
          </a:p>
        </p:txBody>
      </p:sp>
      <p:grpSp>
        <p:nvGrpSpPr>
          <p:cNvPr id="10" name="Group 9">
            <a:extLst>
              <a:ext uri="{FF2B5EF4-FFF2-40B4-BE49-F238E27FC236}">
                <a16:creationId xmlns:a16="http://schemas.microsoft.com/office/drawing/2014/main" id="{33FFF740-6091-C200-EE8A-5A7B770ED10F}"/>
              </a:ext>
            </a:extLst>
          </p:cNvPr>
          <p:cNvGrpSpPr/>
          <p:nvPr/>
        </p:nvGrpSpPr>
        <p:grpSpPr>
          <a:xfrm>
            <a:off x="212028" y="1311804"/>
            <a:ext cx="6830475" cy="4687583"/>
            <a:chOff x="-87950" y="1226398"/>
            <a:chExt cx="7441251" cy="5004216"/>
          </a:xfrm>
        </p:grpSpPr>
        <p:grpSp>
          <p:nvGrpSpPr>
            <p:cNvPr id="11" name="Group 10">
              <a:extLst>
                <a:ext uri="{FF2B5EF4-FFF2-40B4-BE49-F238E27FC236}">
                  <a16:creationId xmlns:a16="http://schemas.microsoft.com/office/drawing/2014/main" id="{079312F2-F61E-A8A2-C517-B19996BA961A}"/>
                </a:ext>
              </a:extLst>
            </p:cNvPr>
            <p:cNvGrpSpPr/>
            <p:nvPr/>
          </p:nvGrpSpPr>
          <p:grpSpPr>
            <a:xfrm>
              <a:off x="-87950" y="1477680"/>
              <a:ext cx="4656627" cy="4752934"/>
              <a:chOff x="-87950" y="1477680"/>
              <a:chExt cx="4656627" cy="4752934"/>
            </a:xfrm>
          </p:grpSpPr>
          <p:pic>
            <p:nvPicPr>
              <p:cNvPr id="13" name="Picture 6" descr="page8image55523344">
                <a:extLst>
                  <a:ext uri="{FF2B5EF4-FFF2-40B4-BE49-F238E27FC236}">
                    <a16:creationId xmlns:a16="http://schemas.microsoft.com/office/drawing/2014/main" id="{0759EB37-087D-FA06-B601-D1C651EFB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91" y="1477680"/>
                <a:ext cx="2819400" cy="33401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917672D-BBF2-E150-50A0-2D663028AD2B}"/>
                  </a:ext>
                </a:extLst>
              </p:cNvPr>
              <p:cNvSpPr txBox="1"/>
              <p:nvPr/>
            </p:nvSpPr>
            <p:spPr>
              <a:xfrm>
                <a:off x="-87950" y="4817780"/>
                <a:ext cx="4656627" cy="1412834"/>
              </a:xfrm>
              <a:prstGeom prst="rect">
                <a:avLst/>
              </a:prstGeom>
              <a:noFill/>
            </p:spPr>
            <p:txBody>
              <a:bodyPr wrap="square" rtlCol="0">
                <a:spAutoFit/>
              </a:bodyPr>
              <a:lstStyle/>
              <a:p>
                <a:pPr algn="ctr"/>
                <a:r>
                  <a:rPr lang="en-US" sz="1600" dirty="0"/>
                  <a:t>Cross section </a:t>
                </a:r>
                <a:r>
                  <a:rPr lang="en-CH" sz="1600" dirty="0"/>
                  <a:t>of </a:t>
                </a:r>
                <a:r>
                  <a:rPr lang="en-CH" sz="1600" dirty="0">
                    <a:solidFill>
                      <a:srgbClr val="FF0000"/>
                    </a:solidFill>
                  </a:rPr>
                  <a:t>45 T</a:t>
                </a:r>
                <a:r>
                  <a:rPr lang="en-CH" sz="1600" dirty="0"/>
                  <a:t>, </a:t>
                </a:r>
                <a:r>
                  <a:rPr lang="en-CH" sz="1600" b="1" dirty="0">
                    <a:solidFill>
                      <a:srgbClr val="FF0000"/>
                    </a:solidFill>
                  </a:rPr>
                  <a:t>32 mm </a:t>
                </a:r>
                <a:r>
                  <a:rPr lang="en-CH" sz="1600" b="1" dirty="0"/>
                  <a:t>NHFML</a:t>
                </a:r>
                <a:r>
                  <a:rPr lang="en-CH" sz="1600" b="1" dirty="0">
                    <a:solidFill>
                      <a:srgbClr val="FF0000"/>
                    </a:solidFill>
                  </a:rPr>
                  <a:t> </a:t>
                </a:r>
                <a:r>
                  <a:rPr lang="en-CH" sz="1600" dirty="0"/>
                  <a:t>user facility solenoid</a:t>
                </a:r>
              </a:p>
              <a:p>
                <a:pPr algn="ctr"/>
                <a:r>
                  <a:rPr lang="en-CH" sz="1600" dirty="0"/>
                  <a:t>Hybrid Magnet 33.5 T from resistive insert, 11.5 T by superconducting outsert</a:t>
                </a:r>
              </a:p>
              <a:p>
                <a:pPr algn="ctr"/>
                <a:r>
                  <a:rPr lang="en-CH" sz="1600" b="1" dirty="0">
                    <a:solidFill>
                      <a:srgbClr val="FF0000"/>
                    </a:solidFill>
                  </a:rPr>
                  <a:t>30 MW </a:t>
                </a:r>
                <a:r>
                  <a:rPr lang="en-CH" sz="1600" dirty="0"/>
                  <a:t>power comsumption</a:t>
                </a:r>
              </a:p>
            </p:txBody>
          </p:sp>
        </p:grpSp>
        <p:sp>
          <p:nvSpPr>
            <p:cNvPr id="12" name="TextBox 11">
              <a:extLst>
                <a:ext uri="{FF2B5EF4-FFF2-40B4-BE49-F238E27FC236}">
                  <a16:creationId xmlns:a16="http://schemas.microsoft.com/office/drawing/2014/main" id="{10134A22-489D-E343-12AA-491828B9994D}"/>
                </a:ext>
              </a:extLst>
            </p:cNvPr>
            <p:cNvSpPr txBox="1"/>
            <p:nvPr/>
          </p:nvSpPr>
          <p:spPr>
            <a:xfrm>
              <a:off x="0" y="1226398"/>
              <a:ext cx="7353301" cy="307777"/>
            </a:xfrm>
            <a:prstGeom prst="rect">
              <a:avLst/>
            </a:prstGeom>
            <a:noFill/>
          </p:spPr>
          <p:txBody>
            <a:bodyPr wrap="square">
              <a:spAutoFit/>
            </a:bodyPr>
            <a:lstStyle/>
            <a:p>
              <a:r>
                <a:rPr lang="en-US" sz="1400" dirty="0"/>
                <a:t>https://</a:t>
              </a:r>
              <a:r>
                <a:rPr lang="en-US" sz="1400" dirty="0" err="1"/>
                <a:t>nationalmaglab.org</a:t>
              </a:r>
              <a:r>
                <a:rPr lang="en-US" sz="1400" dirty="0"/>
                <a:t>/user-facilities/dc-field/magnets-instruments/</a:t>
              </a:r>
            </a:p>
          </p:txBody>
        </p:sp>
      </p:grpSp>
      <p:grpSp>
        <p:nvGrpSpPr>
          <p:cNvPr id="15" name="Group 14">
            <a:extLst>
              <a:ext uri="{FF2B5EF4-FFF2-40B4-BE49-F238E27FC236}">
                <a16:creationId xmlns:a16="http://schemas.microsoft.com/office/drawing/2014/main" id="{22087EB9-14D4-7F4A-F064-73472BBFA9B7}"/>
              </a:ext>
            </a:extLst>
          </p:cNvPr>
          <p:cNvGrpSpPr/>
          <p:nvPr/>
        </p:nvGrpSpPr>
        <p:grpSpPr>
          <a:xfrm>
            <a:off x="4571400" y="1671459"/>
            <a:ext cx="3578482" cy="4562857"/>
            <a:chOff x="3676650" y="1499846"/>
            <a:chExt cx="3868851" cy="4970265"/>
          </a:xfrm>
        </p:grpSpPr>
        <p:sp>
          <p:nvSpPr>
            <p:cNvPr id="16" name="TextBox 15">
              <a:extLst>
                <a:ext uri="{FF2B5EF4-FFF2-40B4-BE49-F238E27FC236}">
                  <a16:creationId xmlns:a16="http://schemas.microsoft.com/office/drawing/2014/main" id="{86BD557E-B72F-0216-E4FD-3AB9247C7001}"/>
                </a:ext>
              </a:extLst>
            </p:cNvPr>
            <p:cNvSpPr txBox="1"/>
            <p:nvPr/>
          </p:nvSpPr>
          <p:spPr>
            <a:xfrm>
              <a:off x="3676650" y="4760299"/>
              <a:ext cx="3868851" cy="1709812"/>
            </a:xfrm>
            <a:prstGeom prst="rect">
              <a:avLst/>
            </a:prstGeom>
            <a:noFill/>
          </p:spPr>
          <p:txBody>
            <a:bodyPr wrap="square" rtlCol="0">
              <a:spAutoFit/>
            </a:bodyPr>
            <a:lstStyle/>
            <a:p>
              <a:pPr algn="ctr"/>
              <a:r>
                <a:rPr lang="en-US" sz="1600" dirty="0"/>
                <a:t>Cross section </a:t>
              </a:r>
              <a:r>
                <a:rPr lang="en-CH" sz="1600" dirty="0"/>
                <a:t>of </a:t>
              </a:r>
              <a:r>
                <a:rPr lang="en-CH" sz="1600" b="1" dirty="0">
                  <a:solidFill>
                    <a:srgbClr val="FF0000"/>
                  </a:solidFill>
                </a:rPr>
                <a:t>36 T</a:t>
              </a:r>
              <a:r>
                <a:rPr lang="en-CH" sz="1600" dirty="0"/>
                <a:t>, </a:t>
              </a:r>
              <a:r>
                <a:rPr lang="en-CH" sz="1600" b="1" dirty="0">
                  <a:solidFill>
                    <a:srgbClr val="FF0000"/>
                  </a:solidFill>
                </a:rPr>
                <a:t>48 mm </a:t>
              </a:r>
              <a:r>
                <a:rPr lang="en-CH" sz="1600" b="1" dirty="0"/>
                <a:t>NHFML </a:t>
              </a:r>
              <a:r>
                <a:rPr lang="en-CH" sz="1600" dirty="0"/>
                <a:t>user facility (NMR) solenoid</a:t>
              </a:r>
            </a:p>
            <a:p>
              <a:pPr algn="ctr"/>
              <a:r>
                <a:rPr lang="en-CH" sz="1600" dirty="0"/>
                <a:t>Hybrid Magnet 23 T from resistive insert, 13 T by superconducting Nb</a:t>
              </a:r>
              <a:r>
                <a:rPr lang="en-CH" sz="1600" baseline="-25000" dirty="0"/>
                <a:t>3</a:t>
              </a:r>
              <a:r>
                <a:rPr lang="en-CH" sz="1600" dirty="0"/>
                <a:t>Sn CICC outsert</a:t>
              </a:r>
            </a:p>
            <a:p>
              <a:pPr algn="ctr"/>
              <a:r>
                <a:rPr lang="en-CH" sz="1600" b="1" dirty="0">
                  <a:solidFill>
                    <a:srgbClr val="FF0000"/>
                  </a:solidFill>
                </a:rPr>
                <a:t>14 MW </a:t>
              </a:r>
              <a:r>
                <a:rPr lang="en-CH" sz="1600" dirty="0"/>
                <a:t>power comsumption</a:t>
              </a:r>
            </a:p>
          </p:txBody>
        </p:sp>
        <p:pic>
          <p:nvPicPr>
            <p:cNvPr id="17" name="Picture 2">
              <a:extLst>
                <a:ext uri="{FF2B5EF4-FFF2-40B4-BE49-F238E27FC236}">
                  <a16:creationId xmlns:a16="http://schemas.microsoft.com/office/drawing/2014/main" id="{3EE156C4-96DD-1B1C-F70D-C84B34BDF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645" y="1499846"/>
              <a:ext cx="2769114" cy="3322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3A17B551-AD24-98F3-D2F2-8961EE61CFDA}"/>
              </a:ext>
            </a:extLst>
          </p:cNvPr>
          <p:cNvGrpSpPr/>
          <p:nvPr/>
        </p:nvGrpSpPr>
        <p:grpSpPr>
          <a:xfrm>
            <a:off x="6973055" y="1278960"/>
            <a:ext cx="5296110" cy="4938341"/>
            <a:chOff x="6933535" y="1226398"/>
            <a:chExt cx="5715317" cy="5157042"/>
          </a:xfrm>
        </p:grpSpPr>
        <p:grpSp>
          <p:nvGrpSpPr>
            <p:cNvPr id="19" name="Group 18">
              <a:extLst>
                <a:ext uri="{FF2B5EF4-FFF2-40B4-BE49-F238E27FC236}">
                  <a16:creationId xmlns:a16="http://schemas.microsoft.com/office/drawing/2014/main" id="{4662B0A9-C72A-62E4-7CAD-350BDE62442D}"/>
                </a:ext>
              </a:extLst>
            </p:cNvPr>
            <p:cNvGrpSpPr/>
            <p:nvPr/>
          </p:nvGrpSpPr>
          <p:grpSpPr>
            <a:xfrm>
              <a:off x="8125874" y="2025019"/>
              <a:ext cx="3981450" cy="4358421"/>
              <a:chOff x="8125874" y="2025019"/>
              <a:chExt cx="3981450" cy="4358421"/>
            </a:xfrm>
          </p:grpSpPr>
          <p:pic>
            <p:nvPicPr>
              <p:cNvPr id="21" name="Picture 20">
                <a:extLst>
                  <a:ext uri="{FF2B5EF4-FFF2-40B4-BE49-F238E27FC236}">
                    <a16:creationId xmlns:a16="http://schemas.microsoft.com/office/drawing/2014/main" id="{195A9E40-5972-4AF7-89AA-EDE66B8FDB3D}"/>
                  </a:ext>
                </a:extLst>
              </p:cNvPr>
              <p:cNvPicPr>
                <a:picLocks noChangeAspect="1"/>
              </p:cNvPicPr>
              <p:nvPr/>
            </p:nvPicPr>
            <p:blipFill>
              <a:blip r:embed="rId4"/>
              <a:stretch>
                <a:fillRect/>
              </a:stretch>
            </p:blipFill>
            <p:spPr>
              <a:xfrm>
                <a:off x="8815227" y="2025019"/>
                <a:ext cx="2602743" cy="2429925"/>
              </a:xfrm>
              <a:prstGeom prst="rect">
                <a:avLst/>
              </a:prstGeom>
            </p:spPr>
          </p:pic>
          <p:sp>
            <p:nvSpPr>
              <p:cNvPr id="22" name="TextBox 21">
                <a:extLst>
                  <a:ext uri="{FF2B5EF4-FFF2-40B4-BE49-F238E27FC236}">
                    <a16:creationId xmlns:a16="http://schemas.microsoft.com/office/drawing/2014/main" id="{35D1FB59-37A1-FC0F-B1D1-FAE483621A0E}"/>
                  </a:ext>
                </a:extLst>
              </p:cNvPr>
              <p:cNvSpPr txBox="1"/>
              <p:nvPr/>
            </p:nvSpPr>
            <p:spPr>
              <a:xfrm>
                <a:off x="8125874" y="4744266"/>
                <a:ext cx="3981450" cy="1639174"/>
              </a:xfrm>
              <a:prstGeom prst="rect">
                <a:avLst/>
              </a:prstGeom>
              <a:noFill/>
            </p:spPr>
            <p:txBody>
              <a:bodyPr wrap="square" rtlCol="0">
                <a:spAutoFit/>
              </a:bodyPr>
              <a:lstStyle/>
              <a:p>
                <a:pPr algn="ctr"/>
                <a:r>
                  <a:rPr lang="en-US" sz="1600" dirty="0"/>
                  <a:t>Cross section </a:t>
                </a:r>
                <a:r>
                  <a:rPr lang="en-CH" sz="1600" dirty="0"/>
                  <a:t>of </a:t>
                </a:r>
                <a:r>
                  <a:rPr lang="en-CH" sz="1600" b="1" dirty="0">
                    <a:solidFill>
                      <a:srgbClr val="FF0000"/>
                    </a:solidFill>
                  </a:rPr>
                  <a:t>40</a:t>
                </a:r>
                <a:r>
                  <a:rPr lang="en-CH" sz="1600" b="1" baseline="30000" dirty="0">
                    <a:solidFill>
                      <a:srgbClr val="FF0000"/>
                    </a:solidFill>
                  </a:rPr>
                  <a:t>*</a:t>
                </a:r>
                <a:r>
                  <a:rPr lang="en-CH" sz="1600" b="1" dirty="0">
                    <a:solidFill>
                      <a:srgbClr val="FF0000"/>
                    </a:solidFill>
                  </a:rPr>
                  <a:t>/37 T</a:t>
                </a:r>
                <a:r>
                  <a:rPr lang="en-CH" sz="1600" dirty="0"/>
                  <a:t>, </a:t>
                </a:r>
                <a:r>
                  <a:rPr lang="en-CH" sz="1600" b="1" dirty="0">
                    <a:solidFill>
                      <a:srgbClr val="FF0000"/>
                    </a:solidFill>
                  </a:rPr>
                  <a:t>32/50 mm </a:t>
                </a:r>
                <a:r>
                  <a:rPr lang="en-CH" sz="1600" b="1" dirty="0"/>
                  <a:t>CHMFL </a:t>
                </a:r>
                <a:r>
                  <a:rPr lang="en-CH" sz="1600" dirty="0"/>
                  <a:t>user facility solenoid</a:t>
                </a:r>
              </a:p>
              <a:p>
                <a:pPr algn="ctr"/>
                <a:r>
                  <a:rPr lang="en-CH" sz="1600" dirty="0"/>
                  <a:t>Hybrid Magnet 29/26 T from resistive insert, 11 T by superconducting Nb</a:t>
                </a:r>
                <a:r>
                  <a:rPr lang="en-CH" sz="1600" baseline="-25000" dirty="0"/>
                  <a:t>3</a:t>
                </a:r>
                <a:r>
                  <a:rPr lang="en-CH" sz="1600" dirty="0"/>
                  <a:t>Sn CICC outsert</a:t>
                </a:r>
              </a:p>
              <a:p>
                <a:pPr algn="ctr"/>
                <a:r>
                  <a:rPr lang="en-CH" sz="1600" b="1" dirty="0">
                    <a:solidFill>
                      <a:srgbClr val="FF0000"/>
                    </a:solidFill>
                  </a:rPr>
                  <a:t>20 MW </a:t>
                </a:r>
                <a:r>
                  <a:rPr lang="en-CH" sz="1600" dirty="0"/>
                  <a:t>power comsumption</a:t>
                </a:r>
              </a:p>
            </p:txBody>
          </p:sp>
        </p:grpSp>
        <p:sp>
          <p:nvSpPr>
            <p:cNvPr id="20" name="TextBox 19">
              <a:extLst>
                <a:ext uri="{FF2B5EF4-FFF2-40B4-BE49-F238E27FC236}">
                  <a16:creationId xmlns:a16="http://schemas.microsoft.com/office/drawing/2014/main" id="{4DA1E9D9-0E47-332A-B476-B8477A4213F7}"/>
                </a:ext>
              </a:extLst>
            </p:cNvPr>
            <p:cNvSpPr txBox="1"/>
            <p:nvPr/>
          </p:nvSpPr>
          <p:spPr>
            <a:xfrm>
              <a:off x="6933535" y="1226398"/>
              <a:ext cx="5715317" cy="321407"/>
            </a:xfrm>
            <a:prstGeom prst="rect">
              <a:avLst/>
            </a:prstGeom>
            <a:noFill/>
          </p:spPr>
          <p:txBody>
            <a:bodyPr wrap="square">
              <a:spAutoFit/>
            </a:bodyPr>
            <a:lstStyle/>
            <a:p>
              <a:r>
                <a:rPr lang="en-US" sz="1400" dirty="0"/>
                <a:t>http://</a:t>
              </a:r>
              <a:r>
                <a:rPr lang="en-US" sz="1400" dirty="0" err="1"/>
                <a:t>english.hmfl.cas.cn</a:t>
              </a:r>
              <a:r>
                <a:rPr lang="en-US" sz="1400" dirty="0"/>
                <a:t>/</a:t>
              </a:r>
              <a:r>
                <a:rPr lang="en-US" sz="1400" dirty="0" err="1"/>
                <a:t>uf</a:t>
              </a:r>
              <a:r>
                <a:rPr lang="en-US" sz="1400" dirty="0"/>
                <a:t>/</a:t>
              </a:r>
              <a:r>
                <a:rPr lang="en-US" sz="1400" dirty="0" err="1"/>
                <a:t>ms</a:t>
              </a:r>
              <a:r>
                <a:rPr lang="en-US" sz="1400" dirty="0"/>
                <a:t>/202202/t20220224_301451.html</a:t>
              </a:r>
            </a:p>
          </p:txBody>
        </p:sp>
      </p:grpSp>
    </p:spTree>
    <p:extLst>
      <p:ext uri="{BB962C8B-B14F-4D97-AF65-F5344CB8AC3E}">
        <p14:creationId xmlns:p14="http://schemas.microsoft.com/office/powerpoint/2010/main" val="261145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F6EDFB-73A6-6C5D-4A86-716F9482DCAE}"/>
              </a:ext>
            </a:extLst>
          </p:cNvPr>
          <p:cNvSpPr>
            <a:spLocks noGrp="1"/>
          </p:cNvSpPr>
          <p:nvPr>
            <p:ph type="title"/>
          </p:nvPr>
        </p:nvSpPr>
        <p:spPr/>
        <p:txBody>
          <a:bodyPr/>
          <a:lstStyle/>
          <a:p>
            <a:r>
              <a:rPr lang="en-US" dirty="0"/>
              <a:t>Getting closer</a:t>
            </a:r>
          </a:p>
        </p:txBody>
      </p:sp>
      <p:grpSp>
        <p:nvGrpSpPr>
          <p:cNvPr id="12" name="Group 11">
            <a:extLst>
              <a:ext uri="{FF2B5EF4-FFF2-40B4-BE49-F238E27FC236}">
                <a16:creationId xmlns:a16="http://schemas.microsoft.com/office/drawing/2014/main" id="{4BCA471A-94A4-CDB5-C6A2-46F3784676CC}"/>
              </a:ext>
            </a:extLst>
          </p:cNvPr>
          <p:cNvGrpSpPr/>
          <p:nvPr/>
        </p:nvGrpSpPr>
        <p:grpSpPr>
          <a:xfrm>
            <a:off x="982436" y="1027044"/>
            <a:ext cx="5731739" cy="5129755"/>
            <a:chOff x="124538" y="1352802"/>
            <a:chExt cx="5731739" cy="5129755"/>
          </a:xfrm>
        </p:grpSpPr>
        <p:pic>
          <p:nvPicPr>
            <p:cNvPr id="13" name="Picture 12">
              <a:extLst>
                <a:ext uri="{FF2B5EF4-FFF2-40B4-BE49-F238E27FC236}">
                  <a16:creationId xmlns:a16="http://schemas.microsoft.com/office/drawing/2014/main" id="{932EFFCA-724D-036E-8301-EE9F8DB7457D}"/>
                </a:ext>
              </a:extLst>
            </p:cNvPr>
            <p:cNvPicPr>
              <a:picLocks noChangeAspect="1"/>
            </p:cNvPicPr>
            <p:nvPr/>
          </p:nvPicPr>
          <p:blipFill rotWithShape="1">
            <a:blip r:embed="rId2"/>
            <a:srcRect r="50000"/>
            <a:stretch/>
          </p:blipFill>
          <p:spPr>
            <a:xfrm>
              <a:off x="124538" y="2713251"/>
              <a:ext cx="3441844" cy="3769306"/>
            </a:xfrm>
            <a:prstGeom prst="rect">
              <a:avLst/>
            </a:prstGeom>
          </p:spPr>
        </p:pic>
        <p:sp>
          <p:nvSpPr>
            <p:cNvPr id="14" name="TextBox 13">
              <a:extLst>
                <a:ext uri="{FF2B5EF4-FFF2-40B4-BE49-F238E27FC236}">
                  <a16:creationId xmlns:a16="http://schemas.microsoft.com/office/drawing/2014/main" id="{D6A49C0E-FEFF-33AF-0138-E903F3FB81D9}"/>
                </a:ext>
              </a:extLst>
            </p:cNvPr>
            <p:cNvSpPr txBox="1"/>
            <p:nvPr/>
          </p:nvSpPr>
          <p:spPr>
            <a:xfrm>
              <a:off x="134987" y="1352802"/>
              <a:ext cx="3750198" cy="1292662"/>
            </a:xfrm>
            <a:prstGeom prst="rect">
              <a:avLst/>
            </a:prstGeom>
            <a:noFill/>
          </p:spPr>
          <p:txBody>
            <a:bodyPr wrap="square" rtlCol="0">
              <a:spAutoFit/>
            </a:bodyPr>
            <a:lstStyle/>
            <a:p>
              <a:r>
                <a:rPr lang="en-US" dirty="0"/>
                <a:t>Cross section </a:t>
              </a:r>
              <a:r>
                <a:rPr lang="en-CH" dirty="0"/>
                <a:t>of </a:t>
              </a:r>
              <a:r>
                <a:rPr lang="en-CH" b="1" dirty="0">
                  <a:solidFill>
                    <a:srgbClr val="FF0000"/>
                  </a:solidFill>
                </a:rPr>
                <a:t>32 T </a:t>
              </a:r>
              <a:r>
                <a:rPr lang="en-CH" dirty="0"/>
                <a:t>(15 T LTS, 17 T two ReBCO double pancake coils), </a:t>
              </a:r>
              <a:r>
                <a:rPr lang="en-CH" b="1" dirty="0">
                  <a:solidFill>
                    <a:srgbClr val="FF0000"/>
                  </a:solidFill>
                </a:rPr>
                <a:t>32 mm</a:t>
              </a:r>
              <a:r>
                <a:rPr lang="en-CH" dirty="0"/>
                <a:t> user facility solenoid </a:t>
              </a:r>
              <a:r>
                <a:rPr lang="en-US" sz="1200" dirty="0"/>
                <a:t>https://</a:t>
              </a:r>
              <a:r>
                <a:rPr lang="en-US" sz="1200" dirty="0" err="1"/>
                <a:t>nationalmaglab.org</a:t>
              </a:r>
              <a:r>
                <a:rPr lang="en-US" sz="1200" dirty="0"/>
                <a:t>/user-facilities/dc-field/magnets-instruments/</a:t>
              </a:r>
            </a:p>
          </p:txBody>
        </p:sp>
        <p:pic>
          <p:nvPicPr>
            <p:cNvPr id="15" name="Picture 14" descr="32T.png">
              <a:extLst>
                <a:ext uri="{FF2B5EF4-FFF2-40B4-BE49-F238E27FC236}">
                  <a16:creationId xmlns:a16="http://schemas.microsoft.com/office/drawing/2014/main" id="{1862F81F-96CB-93C6-3715-99A348310DC3}"/>
                </a:ext>
              </a:extLst>
            </p:cNvPr>
            <p:cNvPicPr>
              <a:picLocks noChangeAspect="1"/>
            </p:cNvPicPr>
            <p:nvPr/>
          </p:nvPicPr>
          <p:blipFill rotWithShape="1">
            <a:blip r:embed="rId3">
              <a:extLst>
                <a:ext uri="{28A0092B-C50C-407E-A947-70E740481C1C}">
                  <a14:useLocalDpi xmlns:a14="http://schemas.microsoft.com/office/drawing/2010/main" val="0"/>
                </a:ext>
              </a:extLst>
            </a:blip>
            <a:srcRect r="51385"/>
            <a:stretch/>
          </p:blipFill>
          <p:spPr>
            <a:xfrm>
              <a:off x="4224738" y="2099492"/>
              <a:ext cx="1631539" cy="4275408"/>
            </a:xfrm>
            <a:prstGeom prst="rect">
              <a:avLst/>
            </a:prstGeom>
          </p:spPr>
        </p:pic>
      </p:grpSp>
      <p:sp>
        <p:nvSpPr>
          <p:cNvPr id="16" name="TextBox 15">
            <a:extLst>
              <a:ext uri="{FF2B5EF4-FFF2-40B4-BE49-F238E27FC236}">
                <a16:creationId xmlns:a16="http://schemas.microsoft.com/office/drawing/2014/main" id="{CC4D44E5-C55A-653C-BBCA-3EB5B1B92D6E}"/>
              </a:ext>
            </a:extLst>
          </p:cNvPr>
          <p:cNvSpPr txBox="1"/>
          <p:nvPr/>
        </p:nvSpPr>
        <p:spPr>
          <a:xfrm>
            <a:off x="7349924" y="3275635"/>
            <a:ext cx="3390672" cy="646331"/>
          </a:xfrm>
          <a:prstGeom prst="rect">
            <a:avLst/>
          </a:prstGeom>
          <a:noFill/>
        </p:spPr>
        <p:txBody>
          <a:bodyPr wrap="none" rtlCol="0">
            <a:spAutoFit/>
          </a:bodyPr>
          <a:lstStyle/>
          <a:p>
            <a:r>
              <a:rPr lang="en-US" dirty="0"/>
              <a:t>Just increase the field and bore</a:t>
            </a:r>
          </a:p>
          <a:p>
            <a:r>
              <a:rPr lang="en-US" dirty="0"/>
              <a:t>Operate REBCO coils at 20K?</a:t>
            </a:r>
          </a:p>
        </p:txBody>
      </p:sp>
      <p:sp>
        <p:nvSpPr>
          <p:cNvPr id="17" name="TextBox 16">
            <a:extLst>
              <a:ext uri="{FF2B5EF4-FFF2-40B4-BE49-F238E27FC236}">
                <a16:creationId xmlns:a16="http://schemas.microsoft.com/office/drawing/2014/main" id="{1E4965C0-243E-E085-EE8B-93974F4E4B3E}"/>
              </a:ext>
            </a:extLst>
          </p:cNvPr>
          <p:cNvSpPr txBox="1"/>
          <p:nvPr/>
        </p:nvSpPr>
        <p:spPr>
          <a:xfrm>
            <a:off x="7372531" y="4377040"/>
            <a:ext cx="3711272" cy="923330"/>
          </a:xfrm>
          <a:prstGeom prst="rect">
            <a:avLst/>
          </a:prstGeom>
          <a:noFill/>
        </p:spPr>
        <p:txBody>
          <a:bodyPr wrap="none" rtlCol="0">
            <a:spAutoFit/>
          </a:bodyPr>
          <a:lstStyle/>
          <a:p>
            <a:r>
              <a:rPr lang="en-US" dirty="0"/>
              <a:t>And then the 40T</a:t>
            </a:r>
          </a:p>
          <a:p>
            <a:r>
              <a:rPr lang="en-US" dirty="0"/>
              <a:t>But will nested coils work for MC?</a:t>
            </a:r>
          </a:p>
          <a:p>
            <a:r>
              <a:rPr lang="en-US" dirty="0"/>
              <a:t>Low J, mechanical challenges, QP</a:t>
            </a:r>
          </a:p>
        </p:txBody>
      </p:sp>
      <p:sp>
        <p:nvSpPr>
          <p:cNvPr id="18" name="TextBox 17">
            <a:extLst>
              <a:ext uri="{FF2B5EF4-FFF2-40B4-BE49-F238E27FC236}">
                <a16:creationId xmlns:a16="http://schemas.microsoft.com/office/drawing/2014/main" id="{5E5A525A-E0FC-265B-225F-E266452FFEFF}"/>
              </a:ext>
            </a:extLst>
          </p:cNvPr>
          <p:cNvSpPr txBox="1"/>
          <p:nvPr/>
        </p:nvSpPr>
        <p:spPr>
          <a:xfrm>
            <a:off x="8061657" y="5776510"/>
            <a:ext cx="1967205" cy="369332"/>
          </a:xfrm>
          <a:prstGeom prst="rect">
            <a:avLst/>
          </a:prstGeom>
          <a:noFill/>
        </p:spPr>
        <p:txBody>
          <a:bodyPr wrap="none" rtlCol="0">
            <a:spAutoFit/>
          </a:bodyPr>
          <a:lstStyle/>
          <a:p>
            <a:r>
              <a:rPr lang="en-US" dirty="0"/>
              <a:t>B. </a:t>
            </a:r>
            <a:r>
              <a:rPr lang="en-US" dirty="0" err="1"/>
              <a:t>Bordini</a:t>
            </a:r>
            <a:r>
              <a:rPr lang="en-US" dirty="0"/>
              <a:t>, CERN</a:t>
            </a:r>
          </a:p>
        </p:txBody>
      </p:sp>
    </p:spTree>
    <p:extLst>
      <p:ext uri="{BB962C8B-B14F-4D97-AF65-F5344CB8AC3E}">
        <p14:creationId xmlns:p14="http://schemas.microsoft.com/office/powerpoint/2010/main" val="38797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A01316-2DBF-BD84-B8B1-89B373A92CBC}"/>
              </a:ext>
            </a:extLst>
          </p:cNvPr>
          <p:cNvSpPr>
            <a:spLocks noGrp="1"/>
          </p:cNvSpPr>
          <p:nvPr>
            <p:ph idx="1"/>
          </p:nvPr>
        </p:nvSpPr>
        <p:spPr>
          <a:xfrm>
            <a:off x="85679" y="924748"/>
            <a:ext cx="5531707" cy="5059363"/>
          </a:xfrm>
        </p:spPr>
        <p:txBody>
          <a:bodyPr>
            <a:normAutofit lnSpcReduction="10000"/>
          </a:bodyPr>
          <a:lstStyle/>
          <a:p>
            <a:r>
              <a:rPr lang="en-US" sz="2000" dirty="0"/>
              <a:t>Single coil, high J</a:t>
            </a:r>
            <a:r>
              <a:rPr lang="en-US" sz="2000" baseline="-25000" dirty="0"/>
              <a:t>e</a:t>
            </a:r>
          </a:p>
          <a:p>
            <a:pPr lvl="1"/>
            <a:r>
              <a:rPr lang="en-US" sz="2000" dirty="0"/>
              <a:t>40T, 50 mm bore</a:t>
            </a:r>
          </a:p>
          <a:p>
            <a:endParaRPr lang="en-US" sz="800" baseline="-25000" dirty="0"/>
          </a:p>
          <a:p>
            <a:r>
              <a:rPr lang="en-US" sz="2000" dirty="0"/>
              <a:t>Need higher field – but higher tensile radial stress</a:t>
            </a:r>
          </a:p>
          <a:p>
            <a:endParaRPr lang="en-US" sz="800" dirty="0"/>
          </a:p>
          <a:p>
            <a:r>
              <a:rPr lang="en-US" sz="2000" dirty="0"/>
              <a:t>Apply precompression to all-HTS NI/MI single coil.</a:t>
            </a:r>
          </a:p>
          <a:p>
            <a:endParaRPr lang="en-US" sz="800" dirty="0"/>
          </a:p>
          <a:p>
            <a:r>
              <a:rPr lang="en-US" sz="2000" dirty="0"/>
              <a:t>High potential for future particle accelerators and other societal applications</a:t>
            </a:r>
          </a:p>
          <a:p>
            <a:endParaRPr lang="en-US" sz="800" dirty="0"/>
          </a:p>
          <a:p>
            <a:r>
              <a:rPr lang="en-US" sz="2000" dirty="0"/>
              <a:t>Substantial progress on design</a:t>
            </a:r>
          </a:p>
          <a:p>
            <a:endParaRPr lang="en-US" sz="800" dirty="0"/>
          </a:p>
          <a:p>
            <a:r>
              <a:rPr lang="en-US" sz="2000" dirty="0">
                <a:solidFill>
                  <a:srgbClr val="C00000"/>
                </a:solidFill>
              </a:rPr>
              <a:t>Challenges</a:t>
            </a:r>
          </a:p>
          <a:p>
            <a:pPr lvl="1"/>
            <a:r>
              <a:rPr lang="en-US" sz="1733" dirty="0">
                <a:solidFill>
                  <a:srgbClr val="C00000"/>
                </a:solidFill>
              </a:rPr>
              <a:t>High stresses</a:t>
            </a:r>
          </a:p>
          <a:p>
            <a:pPr lvl="1"/>
            <a:r>
              <a:rPr lang="en-US" sz="1733" dirty="0">
                <a:solidFill>
                  <a:srgbClr val="C00000"/>
                </a:solidFill>
              </a:rPr>
              <a:t>Magnet protection – transients to control</a:t>
            </a:r>
          </a:p>
          <a:p>
            <a:pPr lvl="1"/>
            <a:r>
              <a:rPr lang="en-US" sz="1733" dirty="0">
                <a:solidFill>
                  <a:srgbClr val="C00000"/>
                </a:solidFill>
              </a:rPr>
              <a:t>Charging time</a:t>
            </a:r>
          </a:p>
          <a:p>
            <a:endParaRPr lang="en-US" dirty="0"/>
          </a:p>
        </p:txBody>
      </p:sp>
      <p:sp>
        <p:nvSpPr>
          <p:cNvPr id="3" name="Title 2">
            <a:extLst>
              <a:ext uri="{FF2B5EF4-FFF2-40B4-BE49-F238E27FC236}">
                <a16:creationId xmlns:a16="http://schemas.microsoft.com/office/drawing/2014/main" id="{97B1A32E-0D06-1818-2F2D-0FFFEDB9A913}"/>
              </a:ext>
            </a:extLst>
          </p:cNvPr>
          <p:cNvSpPr>
            <a:spLocks noGrp="1"/>
          </p:cNvSpPr>
          <p:nvPr>
            <p:ph type="title"/>
          </p:nvPr>
        </p:nvSpPr>
        <p:spPr/>
        <p:txBody>
          <a:bodyPr/>
          <a:lstStyle/>
          <a:p>
            <a:r>
              <a:rPr lang="en-US" dirty="0"/>
              <a:t>CERN approach</a:t>
            </a:r>
          </a:p>
        </p:txBody>
      </p:sp>
      <p:grpSp>
        <p:nvGrpSpPr>
          <p:cNvPr id="7" name="Group 6">
            <a:extLst>
              <a:ext uri="{FF2B5EF4-FFF2-40B4-BE49-F238E27FC236}">
                <a16:creationId xmlns:a16="http://schemas.microsoft.com/office/drawing/2014/main" id="{4FF0C176-C2A8-4E17-B2DC-6FE7AFA1797A}"/>
              </a:ext>
            </a:extLst>
          </p:cNvPr>
          <p:cNvGrpSpPr/>
          <p:nvPr/>
        </p:nvGrpSpPr>
        <p:grpSpPr>
          <a:xfrm>
            <a:off x="5617386" y="465690"/>
            <a:ext cx="5123920" cy="5518421"/>
            <a:chOff x="8016664" y="1726780"/>
            <a:chExt cx="4236724" cy="4717981"/>
          </a:xfrm>
        </p:grpSpPr>
        <p:pic>
          <p:nvPicPr>
            <p:cNvPr id="8" name="Picture 2">
              <a:extLst>
                <a:ext uri="{FF2B5EF4-FFF2-40B4-BE49-F238E27FC236}">
                  <a16:creationId xmlns:a16="http://schemas.microsoft.com/office/drawing/2014/main" id="{9712AB96-5FCC-9FAB-877C-081933EB76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51"/>
            <a:stretch/>
          </p:blipFill>
          <p:spPr bwMode="auto">
            <a:xfrm>
              <a:off x="8197850" y="3204108"/>
              <a:ext cx="3984341" cy="2815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5F3134C-7514-8158-5711-AC953B10114F}"/>
                </a:ext>
              </a:extLst>
            </p:cNvPr>
            <p:cNvSpPr txBox="1"/>
            <p:nvPr/>
          </p:nvSpPr>
          <p:spPr>
            <a:xfrm>
              <a:off x="8107257" y="1726780"/>
              <a:ext cx="4146131" cy="1477328"/>
            </a:xfrm>
            <a:prstGeom prst="rect">
              <a:avLst/>
            </a:prstGeom>
            <a:noFill/>
          </p:spPr>
          <p:txBody>
            <a:bodyPr wrap="square" rtlCol="0">
              <a:spAutoFit/>
            </a:bodyPr>
            <a:lstStyle/>
            <a:p>
              <a:pPr algn="ctr"/>
              <a:r>
                <a:rPr lang="en-US" i="1" dirty="0" err="1"/>
                <a:t>Sunam</a:t>
              </a:r>
              <a:r>
                <a:rPr lang="en-US" i="1" dirty="0"/>
                <a:t> NI one-body </a:t>
              </a:r>
              <a:r>
                <a:rPr lang="en-US" i="1" dirty="0" err="1"/>
                <a:t>ReBCO</a:t>
              </a:r>
              <a:r>
                <a:rPr lang="en-US" i="1" dirty="0"/>
                <a:t> magnet </a:t>
              </a:r>
            </a:p>
            <a:p>
              <a:pPr algn="ctr"/>
              <a:r>
                <a:rPr lang="en-US" i="1" dirty="0"/>
                <a:t>26.4 T in 35 mm, J central pancake 404 A mm</a:t>
              </a:r>
              <a:r>
                <a:rPr lang="en-US" i="1" baseline="30000" dirty="0"/>
                <a:t>-2</a:t>
              </a:r>
              <a:r>
                <a:rPr lang="en-US" i="1" dirty="0"/>
                <a:t> (26.4 T HTS multi-width)</a:t>
              </a:r>
            </a:p>
            <a:p>
              <a:pPr algn="ctr"/>
              <a:r>
                <a:rPr lang="en-US" i="1" dirty="0"/>
                <a:t>overall diameter and height: 		172 and 327 mm</a:t>
              </a:r>
            </a:p>
          </p:txBody>
        </p:sp>
        <p:sp>
          <p:nvSpPr>
            <p:cNvPr id="10" name="TextBox 9">
              <a:extLst>
                <a:ext uri="{FF2B5EF4-FFF2-40B4-BE49-F238E27FC236}">
                  <a16:creationId xmlns:a16="http://schemas.microsoft.com/office/drawing/2014/main" id="{7DF98AC8-0AB7-1D1A-7341-7C73033FD2E1}"/>
                </a:ext>
              </a:extLst>
            </p:cNvPr>
            <p:cNvSpPr txBox="1"/>
            <p:nvPr/>
          </p:nvSpPr>
          <p:spPr>
            <a:xfrm>
              <a:off x="8016664" y="6167762"/>
              <a:ext cx="4146131" cy="276999"/>
            </a:xfrm>
            <a:prstGeom prst="rect">
              <a:avLst/>
            </a:prstGeom>
            <a:noFill/>
          </p:spPr>
          <p:txBody>
            <a:bodyPr wrap="square">
              <a:spAutoFit/>
            </a:bodyPr>
            <a:lstStyle/>
            <a:p>
              <a:r>
                <a:rPr lang="en-US" sz="1200" dirty="0"/>
                <a:t>S. Yoon et al. </a:t>
              </a:r>
              <a:r>
                <a:rPr lang="en-US" sz="1200" dirty="0" err="1"/>
                <a:t>Supercond</a:t>
              </a:r>
              <a:r>
                <a:rPr lang="en-US" sz="1200" dirty="0"/>
                <a:t>. Sci. Technol. 29 (2016) 04LT04</a:t>
              </a:r>
            </a:p>
          </p:txBody>
        </p:sp>
      </p:grpSp>
      <p:sp>
        <p:nvSpPr>
          <p:cNvPr id="11" name="TextBox 10">
            <a:extLst>
              <a:ext uri="{FF2B5EF4-FFF2-40B4-BE49-F238E27FC236}">
                <a16:creationId xmlns:a16="http://schemas.microsoft.com/office/drawing/2014/main" id="{DB293973-DA0A-3926-2067-107E12AE71B2}"/>
              </a:ext>
            </a:extLst>
          </p:cNvPr>
          <p:cNvSpPr txBox="1"/>
          <p:nvPr/>
        </p:nvSpPr>
        <p:spPr>
          <a:xfrm>
            <a:off x="3117422" y="5822114"/>
            <a:ext cx="1967205" cy="369332"/>
          </a:xfrm>
          <a:prstGeom prst="rect">
            <a:avLst/>
          </a:prstGeom>
          <a:noFill/>
        </p:spPr>
        <p:txBody>
          <a:bodyPr wrap="none" rtlCol="0">
            <a:spAutoFit/>
          </a:bodyPr>
          <a:lstStyle/>
          <a:p>
            <a:r>
              <a:rPr lang="en-US" dirty="0"/>
              <a:t>B. </a:t>
            </a:r>
            <a:r>
              <a:rPr lang="en-US" dirty="0" err="1"/>
              <a:t>Bordini</a:t>
            </a:r>
            <a:r>
              <a:rPr lang="en-US" dirty="0"/>
              <a:t>, CERN</a:t>
            </a:r>
          </a:p>
        </p:txBody>
      </p:sp>
    </p:spTree>
    <p:extLst>
      <p:ext uri="{BB962C8B-B14F-4D97-AF65-F5344CB8AC3E}">
        <p14:creationId xmlns:p14="http://schemas.microsoft.com/office/powerpoint/2010/main" val="1970642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4082-39D0-F51C-4BDB-0E94EA42F1CA}"/>
              </a:ext>
            </a:extLst>
          </p:cNvPr>
          <p:cNvSpPr>
            <a:spLocks noGrp="1"/>
          </p:cNvSpPr>
          <p:nvPr>
            <p:ph type="title"/>
          </p:nvPr>
        </p:nvSpPr>
        <p:spPr/>
        <p:txBody>
          <a:bodyPr/>
          <a:lstStyle/>
          <a:p>
            <a:r>
              <a:rPr lang="en-US" dirty="0"/>
              <a:t>Accelerator Ring</a:t>
            </a:r>
          </a:p>
        </p:txBody>
      </p:sp>
      <p:pic>
        <p:nvPicPr>
          <p:cNvPr id="8" name="Picture 7" descr="p4.tiff">
            <a:extLst>
              <a:ext uri="{FF2B5EF4-FFF2-40B4-BE49-F238E27FC236}">
                <a16:creationId xmlns:a16="http://schemas.microsoft.com/office/drawing/2014/main" id="{77C065AB-580E-75BD-80FE-BA38B6C5E98A}"/>
              </a:ext>
            </a:extLst>
          </p:cNvPr>
          <p:cNvPicPr>
            <a:picLocks noChangeAspect="1"/>
          </p:cNvPicPr>
          <p:nvPr/>
        </p:nvPicPr>
        <p:blipFill rotWithShape="1">
          <a:blip r:embed="rId2"/>
          <a:srcRect l="24483" b="50107"/>
          <a:stretch/>
        </p:blipFill>
        <p:spPr>
          <a:xfrm>
            <a:off x="253471" y="2256041"/>
            <a:ext cx="11733406" cy="3843337"/>
          </a:xfrm>
          <a:prstGeom prst="rect">
            <a:avLst/>
          </a:prstGeom>
        </p:spPr>
      </p:pic>
      <p:sp>
        <p:nvSpPr>
          <p:cNvPr id="9" name="Rounded Rectangle 8">
            <a:extLst>
              <a:ext uri="{FF2B5EF4-FFF2-40B4-BE49-F238E27FC236}">
                <a16:creationId xmlns:a16="http://schemas.microsoft.com/office/drawing/2014/main" id="{4F5BC4F1-1226-7A86-0FFF-FCE699D84513}"/>
              </a:ext>
            </a:extLst>
          </p:cNvPr>
          <p:cNvSpPr/>
          <p:nvPr/>
        </p:nvSpPr>
        <p:spPr>
          <a:xfrm>
            <a:off x="7158038" y="2914651"/>
            <a:ext cx="2343151" cy="2400300"/>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E9E37B-FFE9-8929-584F-031E4B1A4F5F}"/>
              </a:ext>
            </a:extLst>
          </p:cNvPr>
          <p:cNvSpPr txBox="1"/>
          <p:nvPr/>
        </p:nvSpPr>
        <p:spPr>
          <a:xfrm>
            <a:off x="6329849" y="314449"/>
            <a:ext cx="3029186" cy="1854482"/>
          </a:xfrm>
          <a:prstGeom prst="rect">
            <a:avLst/>
          </a:prstGeom>
          <a:noFill/>
        </p:spPr>
        <p:txBody>
          <a:bodyPr wrap="square" rtlCol="0">
            <a:spAutoFit/>
          </a:bodyPr>
          <a:lstStyle/>
          <a:p>
            <a:r>
              <a:rPr lang="en-US" sz="1636" dirty="0">
                <a:solidFill>
                  <a:srgbClr val="FF0000"/>
                </a:solidFill>
              </a:rPr>
              <a:t>Accelerator magnets</a:t>
            </a:r>
          </a:p>
          <a:p>
            <a:r>
              <a:rPr lang="en-US" sz="1636" dirty="0">
                <a:solidFill>
                  <a:srgbClr val="FF0000"/>
                </a:solidFill>
              </a:rPr>
              <a:t>Field: </a:t>
            </a:r>
            <a:r>
              <a:rPr lang="en-US" sz="1636" b="1" dirty="0">
                <a:solidFill>
                  <a:srgbClr val="FF0000"/>
                </a:solidFill>
              </a:rPr>
              <a:t>±1.8 T (NC), </a:t>
            </a:r>
            <a:r>
              <a:rPr lang="en-US" sz="1636" dirty="0">
                <a:solidFill>
                  <a:srgbClr val="FF0000"/>
                </a:solidFill>
              </a:rPr>
              <a:t>&lt; 10 T (SC)</a:t>
            </a:r>
          </a:p>
          <a:p>
            <a:r>
              <a:rPr lang="en-US" sz="1636" dirty="0">
                <a:solidFill>
                  <a:srgbClr val="FF0000"/>
                </a:solidFill>
              </a:rPr>
              <a:t>Rate: 400 Hz (NC), SS (SC)</a:t>
            </a:r>
          </a:p>
          <a:p>
            <a:r>
              <a:rPr lang="en-US" sz="1636" dirty="0">
                <a:solidFill>
                  <a:srgbClr val="FF0000"/>
                </a:solidFill>
              </a:rPr>
              <a:t>Bore: 100 mm(H) x 30 mm(V)</a:t>
            </a:r>
          </a:p>
          <a:p>
            <a:r>
              <a:rPr lang="en-US" sz="1636" dirty="0">
                <a:solidFill>
                  <a:srgbClr val="FF0000"/>
                </a:solidFill>
              </a:rPr>
              <a:t>Length: 3 m … 5 m (x 1500)</a:t>
            </a:r>
          </a:p>
          <a:p>
            <a:r>
              <a:rPr lang="en-US" sz="1636" dirty="0">
                <a:solidFill>
                  <a:srgbClr val="FF0000"/>
                </a:solidFill>
              </a:rPr>
              <a:t>Radiation heat: ≈ 3 W/m</a:t>
            </a:r>
          </a:p>
          <a:p>
            <a:r>
              <a:rPr lang="en-US" sz="1636" dirty="0">
                <a:solidFill>
                  <a:srgbClr val="FF0000"/>
                </a:solidFill>
              </a:rPr>
              <a:t>Radiation dose: TBD</a:t>
            </a:r>
          </a:p>
        </p:txBody>
      </p:sp>
      <p:sp>
        <p:nvSpPr>
          <p:cNvPr id="3" name="TextBox 2">
            <a:extLst>
              <a:ext uri="{FF2B5EF4-FFF2-40B4-BE49-F238E27FC236}">
                <a16:creationId xmlns:a16="http://schemas.microsoft.com/office/drawing/2014/main" id="{F1AB38EE-E3D1-692F-8E4D-0137C1E22B00}"/>
              </a:ext>
            </a:extLst>
          </p:cNvPr>
          <p:cNvSpPr txBox="1"/>
          <p:nvPr/>
        </p:nvSpPr>
        <p:spPr>
          <a:xfrm>
            <a:off x="10127673" y="789709"/>
            <a:ext cx="1677062" cy="1200329"/>
          </a:xfrm>
          <a:prstGeom prst="rect">
            <a:avLst/>
          </a:prstGeom>
          <a:noFill/>
          <a:ln>
            <a:solidFill>
              <a:srgbClr val="FF0000"/>
            </a:solidFill>
          </a:ln>
        </p:spPr>
        <p:txBody>
          <a:bodyPr wrap="none" rtlCol="0">
            <a:spAutoFit/>
          </a:bodyPr>
          <a:lstStyle/>
          <a:p>
            <a:pPr algn="ctr"/>
            <a:r>
              <a:rPr lang="en-US" dirty="0">
                <a:solidFill>
                  <a:srgbClr val="FF0000"/>
                </a:solidFill>
              </a:rPr>
              <a:t>NOTE: </a:t>
            </a:r>
            <a:r>
              <a:rPr lang="en-US" sz="1800" b="1" dirty="0">
                <a:solidFill>
                  <a:srgbClr val="FF0000"/>
                </a:solidFill>
              </a:rPr>
              <a:t>± &gt; 2T</a:t>
            </a:r>
            <a:r>
              <a:rPr lang="en-US" dirty="0">
                <a:solidFill>
                  <a:srgbClr val="FF0000"/>
                </a:solidFill>
              </a:rPr>
              <a:t> </a:t>
            </a:r>
            <a:br>
              <a:rPr lang="en-US" dirty="0">
                <a:solidFill>
                  <a:srgbClr val="FF0000"/>
                </a:solidFill>
              </a:rPr>
            </a:br>
            <a:r>
              <a:rPr lang="en-US" dirty="0">
                <a:solidFill>
                  <a:srgbClr val="FF0000"/>
                </a:solidFill>
              </a:rPr>
              <a:t>would greatly </a:t>
            </a:r>
            <a:br>
              <a:rPr lang="en-US" dirty="0">
                <a:solidFill>
                  <a:srgbClr val="FF0000"/>
                </a:solidFill>
              </a:rPr>
            </a:br>
            <a:r>
              <a:rPr lang="en-US" dirty="0">
                <a:solidFill>
                  <a:srgbClr val="FF0000"/>
                </a:solidFill>
              </a:rPr>
              <a:t>improve RCS </a:t>
            </a:r>
            <a:br>
              <a:rPr lang="en-US" dirty="0">
                <a:solidFill>
                  <a:srgbClr val="FF0000"/>
                </a:solidFill>
              </a:rPr>
            </a:br>
            <a:r>
              <a:rPr lang="en-US" dirty="0" err="1">
                <a:solidFill>
                  <a:srgbClr val="FF0000"/>
                </a:solidFill>
              </a:rPr>
              <a:t>perfomance</a:t>
            </a:r>
            <a:endParaRPr lang="en-US" dirty="0">
              <a:solidFill>
                <a:srgbClr val="FF0000"/>
              </a:solidFill>
            </a:endParaRPr>
          </a:p>
        </p:txBody>
      </p:sp>
    </p:spTree>
    <p:extLst>
      <p:ext uri="{BB962C8B-B14F-4D97-AF65-F5344CB8AC3E}">
        <p14:creationId xmlns:p14="http://schemas.microsoft.com/office/powerpoint/2010/main" val="2903189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0E50525B-5F07-BE3E-88B2-E588BC6E6DCE}"/>
              </a:ext>
            </a:extLst>
          </p:cNvPr>
          <p:cNvSpPr/>
          <p:nvPr/>
        </p:nvSpPr>
        <p:spPr>
          <a:xfrm>
            <a:off x="1686104" y="685857"/>
            <a:ext cx="3215507" cy="3128661"/>
          </a:xfrm>
          <a:prstGeom prst="roundRect">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6" dirty="0"/>
          </a:p>
        </p:txBody>
      </p:sp>
      <p:sp>
        <p:nvSpPr>
          <p:cNvPr id="28" name="Title 1">
            <a:extLst>
              <a:ext uri="{FF2B5EF4-FFF2-40B4-BE49-F238E27FC236}">
                <a16:creationId xmlns:a16="http://schemas.microsoft.com/office/drawing/2014/main" id="{4B712E82-7939-CCB5-AD83-7ECF826A97F2}"/>
              </a:ext>
            </a:extLst>
          </p:cNvPr>
          <p:cNvSpPr>
            <a:spLocks noGrp="1"/>
          </p:cNvSpPr>
          <p:nvPr>
            <p:ph type="title"/>
          </p:nvPr>
        </p:nvSpPr>
        <p:spPr/>
        <p:txBody>
          <a:bodyPr>
            <a:normAutofit fontScale="90000"/>
          </a:bodyPr>
          <a:lstStyle/>
          <a:p>
            <a:r>
              <a:rPr lang="en-US" sz="3636" dirty="0"/>
              <a:t>Critical systems and main- specifications</a:t>
            </a:r>
            <a:endParaRPr lang="en-US" i="1" dirty="0"/>
          </a:p>
        </p:txBody>
      </p:sp>
      <p:pic>
        <p:nvPicPr>
          <p:cNvPr id="8" name="Picture 7">
            <a:extLst>
              <a:ext uri="{FF2B5EF4-FFF2-40B4-BE49-F238E27FC236}">
                <a16:creationId xmlns:a16="http://schemas.microsoft.com/office/drawing/2014/main" id="{48A3298E-0292-9A0C-7156-4021D7457C6E}"/>
              </a:ext>
            </a:extLst>
          </p:cNvPr>
          <p:cNvPicPr>
            <a:picLocks noChangeAspect="1"/>
          </p:cNvPicPr>
          <p:nvPr/>
        </p:nvPicPr>
        <p:blipFill>
          <a:blip r:embed="rId2"/>
          <a:stretch>
            <a:fillRect/>
          </a:stretch>
        </p:blipFill>
        <p:spPr>
          <a:xfrm>
            <a:off x="1863419" y="2656865"/>
            <a:ext cx="2866064" cy="992031"/>
          </a:xfrm>
          <a:prstGeom prst="rect">
            <a:avLst/>
          </a:prstGeom>
        </p:spPr>
      </p:pic>
      <p:pic>
        <p:nvPicPr>
          <p:cNvPr id="9" name="Picture 8">
            <a:extLst>
              <a:ext uri="{FF2B5EF4-FFF2-40B4-BE49-F238E27FC236}">
                <a16:creationId xmlns:a16="http://schemas.microsoft.com/office/drawing/2014/main" id="{F30FA74A-6C36-A1E3-FDCC-9063F7444BAE}"/>
              </a:ext>
            </a:extLst>
          </p:cNvPr>
          <p:cNvPicPr>
            <a:picLocks noChangeAspect="1"/>
          </p:cNvPicPr>
          <p:nvPr/>
        </p:nvPicPr>
        <p:blipFill rotWithShape="1">
          <a:blip r:embed="rId3"/>
          <a:srcRect l="24483" b="50107"/>
          <a:stretch/>
        </p:blipFill>
        <p:spPr>
          <a:xfrm>
            <a:off x="1882927" y="3995587"/>
            <a:ext cx="6892205" cy="2257577"/>
          </a:xfrm>
          <a:prstGeom prst="rect">
            <a:avLst/>
          </a:prstGeom>
        </p:spPr>
      </p:pic>
      <p:sp>
        <p:nvSpPr>
          <p:cNvPr id="10" name="Oval 9">
            <a:extLst>
              <a:ext uri="{FF2B5EF4-FFF2-40B4-BE49-F238E27FC236}">
                <a16:creationId xmlns:a16="http://schemas.microsoft.com/office/drawing/2014/main" id="{BC16D9C5-6152-B2CD-D367-A8FA0C5E10C9}"/>
              </a:ext>
            </a:extLst>
          </p:cNvPr>
          <p:cNvSpPr/>
          <p:nvPr/>
        </p:nvSpPr>
        <p:spPr>
          <a:xfrm>
            <a:off x="6096000" y="4532424"/>
            <a:ext cx="359729" cy="252995"/>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6"/>
          </a:p>
        </p:txBody>
      </p:sp>
      <p:cxnSp>
        <p:nvCxnSpPr>
          <p:cNvPr id="13" name="Straight Connector 12">
            <a:extLst>
              <a:ext uri="{FF2B5EF4-FFF2-40B4-BE49-F238E27FC236}">
                <a16:creationId xmlns:a16="http://schemas.microsoft.com/office/drawing/2014/main" id="{8561AEFB-86C4-A05E-B450-41C875500FEB}"/>
              </a:ext>
            </a:extLst>
          </p:cNvPr>
          <p:cNvCxnSpPr>
            <a:cxnSpLocks/>
            <a:stCxn id="10" idx="0"/>
            <a:endCxn id="26" idx="2"/>
          </p:cNvCxnSpPr>
          <p:nvPr/>
        </p:nvCxnSpPr>
        <p:spPr>
          <a:xfrm flipH="1" flipV="1">
            <a:off x="3293858" y="3814518"/>
            <a:ext cx="2982007" cy="717906"/>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descr="A picture containing diagram, plan, line, technical drawing&#10;&#10;Description automatically generated">
            <a:extLst>
              <a:ext uri="{FF2B5EF4-FFF2-40B4-BE49-F238E27FC236}">
                <a16:creationId xmlns:a16="http://schemas.microsoft.com/office/drawing/2014/main" id="{281B73FA-5928-2F78-D3EC-DAEE7D945066}"/>
              </a:ext>
              <a:ext uri="{C183D7F6-B498-43B3-948B-1728B52AA6E4}">
                <adec:decorative xmlns:adec="http://schemas.microsoft.com/office/drawing/2017/decorative" val="0"/>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1746026" y="816383"/>
            <a:ext cx="2734769" cy="1541868"/>
          </a:xfrm>
          <a:prstGeom prst="rect">
            <a:avLst/>
          </a:prstGeom>
          <a:pattFill prst="pct5">
            <a:fgClr>
              <a:srgbClr val="FFFFFF"/>
            </a:fgClr>
            <a:bgClr>
              <a:schemeClr val="bg1"/>
            </a:bgClr>
          </a:pattFill>
        </p:spPr>
      </p:pic>
      <p:cxnSp>
        <p:nvCxnSpPr>
          <p:cNvPr id="20" name="Straight Connector 19">
            <a:extLst>
              <a:ext uri="{FF2B5EF4-FFF2-40B4-BE49-F238E27FC236}">
                <a16:creationId xmlns:a16="http://schemas.microsoft.com/office/drawing/2014/main" id="{FA13AEEF-E379-4F29-6FB6-DF4CCFF555D9}"/>
              </a:ext>
            </a:extLst>
          </p:cNvPr>
          <p:cNvCxnSpPr>
            <a:cxnSpLocks/>
            <a:stCxn id="18" idx="2"/>
          </p:cNvCxnSpPr>
          <p:nvPr/>
        </p:nvCxnSpPr>
        <p:spPr>
          <a:xfrm flipH="1">
            <a:off x="2961972" y="2358252"/>
            <a:ext cx="151439" cy="820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F7BF66-BB96-9060-70AF-2329EE5AA66D}"/>
              </a:ext>
            </a:extLst>
          </p:cNvPr>
          <p:cNvCxnSpPr>
            <a:cxnSpLocks/>
          </p:cNvCxnSpPr>
          <p:nvPr/>
        </p:nvCxnSpPr>
        <p:spPr>
          <a:xfrm>
            <a:off x="3552296" y="2251962"/>
            <a:ext cx="488767" cy="860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44A2798-9B8D-E2CB-B1B3-4350BD08DB51}"/>
              </a:ext>
            </a:extLst>
          </p:cNvPr>
          <p:cNvPicPr>
            <a:picLocks noChangeAspect="1"/>
          </p:cNvPicPr>
          <p:nvPr/>
        </p:nvPicPr>
        <p:blipFill>
          <a:blip r:embed="rId5"/>
          <a:stretch>
            <a:fillRect/>
          </a:stretch>
        </p:blipFill>
        <p:spPr>
          <a:xfrm>
            <a:off x="5018324" y="1491218"/>
            <a:ext cx="3124281" cy="2309014"/>
          </a:xfrm>
          <a:prstGeom prst="rect">
            <a:avLst/>
          </a:prstGeom>
        </p:spPr>
      </p:pic>
      <p:sp>
        <p:nvSpPr>
          <p:cNvPr id="4" name="TextBox 3">
            <a:extLst>
              <a:ext uri="{FF2B5EF4-FFF2-40B4-BE49-F238E27FC236}">
                <a16:creationId xmlns:a16="http://schemas.microsoft.com/office/drawing/2014/main" id="{4EF93E0F-D517-E0F1-919F-FBBAAB4C2219}"/>
              </a:ext>
            </a:extLst>
          </p:cNvPr>
          <p:cNvSpPr txBox="1"/>
          <p:nvPr/>
        </p:nvSpPr>
        <p:spPr>
          <a:xfrm>
            <a:off x="5132205" y="635078"/>
            <a:ext cx="4572000" cy="707886"/>
          </a:xfrm>
          <a:prstGeom prst="rect">
            <a:avLst/>
          </a:prstGeom>
          <a:noFill/>
        </p:spPr>
        <p:txBody>
          <a:bodyPr wrap="square">
            <a:spAutoFit/>
          </a:bodyPr>
          <a:lstStyle/>
          <a:p>
            <a:r>
              <a:rPr lang="en-GB" sz="2000" kern="100" dirty="0">
                <a:latin typeface="Calibri" panose="020F0502020204030204" pitchFamily="34" charset="0"/>
                <a:ea typeface="Calibri" panose="020F0502020204030204" pitchFamily="34" charset="0"/>
                <a:cs typeface="Arial" panose="020B0604020202020204" pitchFamily="34" charset="0"/>
              </a:rPr>
              <a:t>The powering system is very interlinked with the resistive magnets design </a:t>
            </a:r>
            <a:endParaRPr lang="en-GB" sz="2000" dirty="0"/>
          </a:p>
        </p:txBody>
      </p:sp>
      <p:sp>
        <p:nvSpPr>
          <p:cNvPr id="5" name="TextBox 4">
            <a:extLst>
              <a:ext uri="{FF2B5EF4-FFF2-40B4-BE49-F238E27FC236}">
                <a16:creationId xmlns:a16="http://schemas.microsoft.com/office/drawing/2014/main" id="{32DF4CCE-2D34-E114-6CEC-149AC043B977}"/>
              </a:ext>
            </a:extLst>
          </p:cNvPr>
          <p:cNvSpPr txBox="1"/>
          <p:nvPr/>
        </p:nvSpPr>
        <p:spPr>
          <a:xfrm>
            <a:off x="8142605" y="1414431"/>
            <a:ext cx="2521066" cy="2357953"/>
          </a:xfrm>
          <a:prstGeom prst="rect">
            <a:avLst/>
          </a:prstGeom>
          <a:noFill/>
        </p:spPr>
        <p:txBody>
          <a:bodyPr wrap="square">
            <a:spAutoFit/>
          </a:bodyPr>
          <a:lstStyle/>
          <a:p>
            <a:r>
              <a:rPr lang="en-GB" sz="1636" kern="100" dirty="0">
                <a:latin typeface="Calibri" panose="020F0502020204030204" pitchFamily="34" charset="0"/>
                <a:ea typeface="Calibri" panose="020F0502020204030204" pitchFamily="34" charset="0"/>
                <a:cs typeface="Arial" panose="020B0604020202020204" pitchFamily="34" charset="0"/>
              </a:rPr>
              <a:t>The key performance drivers are directly related to the total energy and power to be delivered to the magnets, but also to the tracking accuracy that will have to be guaranteed.</a:t>
            </a:r>
          </a:p>
          <a:p>
            <a:r>
              <a:rPr lang="en-GB" sz="1636" kern="100" dirty="0">
                <a:latin typeface="Calibri" panose="020F0502020204030204" pitchFamily="34" charset="0"/>
                <a:cs typeface="Arial" panose="020B0604020202020204" pitchFamily="34" charset="0"/>
              </a:rPr>
              <a:t>This input should come from the beam studies</a:t>
            </a:r>
            <a:endParaRPr lang="en-GB" sz="1636" dirty="0"/>
          </a:p>
        </p:txBody>
      </p:sp>
      <p:sp>
        <p:nvSpPr>
          <p:cNvPr id="6" name="TextBox 5">
            <a:extLst>
              <a:ext uri="{FF2B5EF4-FFF2-40B4-BE49-F238E27FC236}">
                <a16:creationId xmlns:a16="http://schemas.microsoft.com/office/drawing/2014/main" id="{A09CF953-9A48-0909-02C9-AC0F934DB150}"/>
              </a:ext>
            </a:extLst>
          </p:cNvPr>
          <p:cNvSpPr txBox="1"/>
          <p:nvPr/>
        </p:nvSpPr>
        <p:spPr>
          <a:xfrm>
            <a:off x="9496383" y="5486400"/>
            <a:ext cx="1112933" cy="369332"/>
          </a:xfrm>
          <a:prstGeom prst="rect">
            <a:avLst/>
          </a:prstGeom>
          <a:noFill/>
        </p:spPr>
        <p:txBody>
          <a:bodyPr wrap="none" rtlCol="0">
            <a:spAutoFit/>
          </a:bodyPr>
          <a:lstStyle/>
          <a:p>
            <a:r>
              <a:rPr lang="en-US" dirty="0"/>
              <a:t>F. </a:t>
            </a:r>
            <a:r>
              <a:rPr lang="en-US" dirty="0" err="1"/>
              <a:t>Boattini</a:t>
            </a:r>
            <a:endParaRPr lang="en-US" dirty="0"/>
          </a:p>
        </p:txBody>
      </p:sp>
    </p:spTree>
    <p:extLst>
      <p:ext uri="{BB962C8B-B14F-4D97-AF65-F5344CB8AC3E}">
        <p14:creationId xmlns:p14="http://schemas.microsoft.com/office/powerpoint/2010/main" val="352501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BE0302-100B-0CDE-95DE-D34B3D125CB9}"/>
              </a:ext>
            </a:extLst>
          </p:cNvPr>
          <p:cNvSpPr>
            <a:spLocks noGrp="1"/>
          </p:cNvSpPr>
          <p:nvPr>
            <p:ph idx="1"/>
          </p:nvPr>
        </p:nvSpPr>
        <p:spPr/>
        <p:txBody>
          <a:bodyPr/>
          <a:lstStyle/>
          <a:p>
            <a:r>
              <a:rPr lang="en-US" dirty="0"/>
              <a:t>Magnet needs for Muon colliders – based upon MAP and IMCC progress to date</a:t>
            </a:r>
          </a:p>
          <a:p>
            <a:pPr lvl="1"/>
            <a:r>
              <a:rPr lang="en-US" dirty="0"/>
              <a:t>Cover magnet needs for front end, cooling, acceleration and collider ring</a:t>
            </a:r>
          </a:p>
          <a:p>
            <a:pPr lvl="1"/>
            <a:r>
              <a:rPr lang="en-US" dirty="0"/>
              <a:t>Potential technologies </a:t>
            </a:r>
          </a:p>
          <a:p>
            <a:pPr lvl="1"/>
            <a:r>
              <a:rPr lang="en-US" dirty="0"/>
              <a:t>Challenges</a:t>
            </a:r>
          </a:p>
          <a:p>
            <a:r>
              <a:rPr lang="en-US" dirty="0"/>
              <a:t>Synergies</a:t>
            </a:r>
          </a:p>
          <a:p>
            <a:r>
              <a:rPr lang="en-US"/>
              <a:t>Summaries</a:t>
            </a:r>
          </a:p>
          <a:p>
            <a:endParaRPr lang="en-US" dirty="0"/>
          </a:p>
          <a:p>
            <a:endParaRPr lang="en-US" dirty="0"/>
          </a:p>
          <a:p>
            <a:endParaRPr lang="en-US" dirty="0"/>
          </a:p>
        </p:txBody>
      </p:sp>
      <p:sp>
        <p:nvSpPr>
          <p:cNvPr id="3" name="Title 2">
            <a:extLst>
              <a:ext uri="{FF2B5EF4-FFF2-40B4-BE49-F238E27FC236}">
                <a16:creationId xmlns:a16="http://schemas.microsoft.com/office/drawing/2014/main" id="{BFE74691-9999-E1E9-6383-828F5096B115}"/>
              </a:ext>
            </a:extLst>
          </p:cNvPr>
          <p:cNvSpPr>
            <a:spLocks noGrp="1"/>
          </p:cNvSpPr>
          <p:nvPr>
            <p:ph type="title"/>
          </p:nvPr>
        </p:nvSpPr>
        <p:spPr/>
        <p:txBody>
          <a:bodyPr/>
          <a:lstStyle/>
          <a:p>
            <a:r>
              <a:rPr lang="en-US" dirty="0"/>
              <a:t>Outline</a:t>
            </a:r>
          </a:p>
        </p:txBody>
      </p:sp>
      <p:sp>
        <p:nvSpPr>
          <p:cNvPr id="4" name="Slide Number Placeholder 3">
            <a:extLst>
              <a:ext uri="{FF2B5EF4-FFF2-40B4-BE49-F238E27FC236}">
                <a16:creationId xmlns:a16="http://schemas.microsoft.com/office/drawing/2014/main" id="{CC476577-A93E-063F-680B-43C25199AFB0}"/>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a:p>
        </p:txBody>
      </p:sp>
    </p:spTree>
    <p:extLst>
      <p:ext uri="{BB962C8B-B14F-4D97-AF65-F5344CB8AC3E}">
        <p14:creationId xmlns:p14="http://schemas.microsoft.com/office/powerpoint/2010/main" val="3376161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67" dirty="0">
                <a:latin typeface="Calibri" panose="020F0502020204030204" pitchFamily="34" charset="0"/>
                <a:cs typeface="Calibri" panose="020F0502020204030204" pitchFamily="34" charset="0"/>
              </a:rPr>
              <a:t>Fast-ramping Magnets</a:t>
            </a:r>
          </a:p>
        </p:txBody>
      </p:sp>
      <p:sp>
        <p:nvSpPr>
          <p:cNvPr id="36" name="Slide Number Placeholder 9">
            <a:extLst>
              <a:ext uri="{FF2B5EF4-FFF2-40B4-BE49-F238E27FC236}">
                <a16:creationId xmlns:a16="http://schemas.microsoft.com/office/drawing/2014/main" id="{9D0494C1-546A-C54A-A107-4CB70D3CFEB0}"/>
              </a:ext>
            </a:extLst>
          </p:cNvPr>
          <p:cNvSpPr>
            <a:spLocks noGrp="1"/>
          </p:cNvSpPr>
          <p:nvPr>
            <p:ph type="sldNum" sz="quarter" idx="4"/>
          </p:nvPr>
        </p:nvSpPr>
        <p:spPr>
          <a:prstGeom prst="rect">
            <a:avLst/>
          </a:prstGeom>
        </p:spPr>
        <p:txBody>
          <a:bodyPr vert="horz" lIns="100381" tIns="50191" rIns="100381" bIns="50191" rtlCol="0" anchor="ctr"/>
          <a:lstStyle>
            <a:defPPr>
              <a:defRPr lang="en-US"/>
            </a:defPPr>
            <a:lvl1pPr marL="0" algn="r" defTabSz="501902" rtl="0" eaLnBrk="1" latinLnBrk="0" hangingPunct="1">
              <a:defRPr sz="1300" kern="1200">
                <a:solidFill>
                  <a:schemeClr val="bg1"/>
                </a:solidFill>
                <a:latin typeface="+mn-lt"/>
                <a:ea typeface="+mn-ea"/>
                <a:cs typeface="+mn-cs"/>
              </a:defRPr>
            </a:lvl1pPr>
            <a:lvl2pPr marL="501902" algn="l" defTabSz="501902" rtl="0" eaLnBrk="1" latinLnBrk="0" hangingPunct="1">
              <a:defRPr sz="2000" kern="1200">
                <a:solidFill>
                  <a:schemeClr val="tx1"/>
                </a:solidFill>
                <a:latin typeface="+mn-lt"/>
                <a:ea typeface="+mn-ea"/>
                <a:cs typeface="+mn-cs"/>
              </a:defRPr>
            </a:lvl2pPr>
            <a:lvl3pPr marL="1003803" algn="l" defTabSz="501902" rtl="0" eaLnBrk="1" latinLnBrk="0" hangingPunct="1">
              <a:defRPr sz="2000" kern="1200">
                <a:solidFill>
                  <a:schemeClr val="tx1"/>
                </a:solidFill>
                <a:latin typeface="+mn-lt"/>
                <a:ea typeface="+mn-ea"/>
                <a:cs typeface="+mn-cs"/>
              </a:defRPr>
            </a:lvl3pPr>
            <a:lvl4pPr marL="1505706" algn="l" defTabSz="501902" rtl="0" eaLnBrk="1" latinLnBrk="0" hangingPunct="1">
              <a:defRPr sz="2000" kern="1200">
                <a:solidFill>
                  <a:schemeClr val="tx1"/>
                </a:solidFill>
                <a:latin typeface="+mn-lt"/>
                <a:ea typeface="+mn-ea"/>
                <a:cs typeface="+mn-cs"/>
              </a:defRPr>
            </a:lvl4pPr>
            <a:lvl5pPr marL="2007604" algn="l" defTabSz="501902" rtl="0" eaLnBrk="1" latinLnBrk="0" hangingPunct="1">
              <a:defRPr sz="2000" kern="1200">
                <a:solidFill>
                  <a:schemeClr val="tx1"/>
                </a:solidFill>
                <a:latin typeface="+mn-lt"/>
                <a:ea typeface="+mn-ea"/>
                <a:cs typeface="+mn-cs"/>
              </a:defRPr>
            </a:lvl5pPr>
            <a:lvl6pPr marL="2509504" algn="l" defTabSz="501902" rtl="0" eaLnBrk="1" latinLnBrk="0" hangingPunct="1">
              <a:defRPr sz="2000" kern="1200">
                <a:solidFill>
                  <a:schemeClr val="tx1"/>
                </a:solidFill>
                <a:latin typeface="+mn-lt"/>
                <a:ea typeface="+mn-ea"/>
                <a:cs typeface="+mn-cs"/>
              </a:defRPr>
            </a:lvl6pPr>
            <a:lvl7pPr marL="3011410" algn="l" defTabSz="501902" rtl="0" eaLnBrk="1" latinLnBrk="0" hangingPunct="1">
              <a:defRPr sz="2000" kern="1200">
                <a:solidFill>
                  <a:schemeClr val="tx1"/>
                </a:solidFill>
                <a:latin typeface="+mn-lt"/>
                <a:ea typeface="+mn-ea"/>
                <a:cs typeface="+mn-cs"/>
              </a:defRPr>
            </a:lvl7pPr>
            <a:lvl8pPr marL="3513309" algn="l" defTabSz="501902" rtl="0" eaLnBrk="1" latinLnBrk="0" hangingPunct="1">
              <a:defRPr sz="2000" kern="1200">
                <a:solidFill>
                  <a:schemeClr val="tx1"/>
                </a:solidFill>
                <a:latin typeface="+mn-lt"/>
                <a:ea typeface="+mn-ea"/>
                <a:cs typeface="+mn-cs"/>
              </a:defRPr>
            </a:lvl8pPr>
            <a:lvl9pPr marL="4015209" algn="l" defTabSz="501902" rtl="0" eaLnBrk="1" latinLnBrk="0" hangingPunct="1">
              <a:defRPr sz="2000" kern="1200">
                <a:solidFill>
                  <a:schemeClr val="tx1"/>
                </a:solidFill>
                <a:latin typeface="+mn-lt"/>
                <a:ea typeface="+mn-ea"/>
                <a:cs typeface="+mn-cs"/>
              </a:defRPr>
            </a:lvl9pPr>
          </a:lstStyle>
          <a:p>
            <a:fld id="{3478A56A-6164-B14D-A8F7-980D09C4DD92}" type="slidenum">
              <a:rPr lang="en-US" smtClean="0"/>
              <a:pPr/>
              <a:t>20</a:t>
            </a:fld>
            <a:endParaRPr lang="en-US"/>
          </a:p>
        </p:txBody>
      </p:sp>
      <p:sp>
        <p:nvSpPr>
          <p:cNvPr id="28" name="TextBox 27">
            <a:extLst>
              <a:ext uri="{FF2B5EF4-FFF2-40B4-BE49-F238E27FC236}">
                <a16:creationId xmlns:a16="http://schemas.microsoft.com/office/drawing/2014/main" id="{4B782662-8D37-F311-3E05-13943F774D69}"/>
              </a:ext>
            </a:extLst>
          </p:cNvPr>
          <p:cNvSpPr txBox="1"/>
          <p:nvPr/>
        </p:nvSpPr>
        <p:spPr>
          <a:xfrm>
            <a:off x="2857422" y="5793061"/>
            <a:ext cx="2805576" cy="254044"/>
          </a:xfrm>
          <a:prstGeom prst="rect">
            <a:avLst/>
          </a:prstGeom>
          <a:noFill/>
        </p:spPr>
        <p:txBody>
          <a:bodyPr wrap="none" rtlCol="0">
            <a:spAutoFit/>
          </a:bodyPr>
          <a:lstStyle/>
          <a:p>
            <a:r>
              <a:rPr lang="en-US" sz="1051" dirty="0">
                <a:solidFill>
                  <a:schemeClr val="accent6">
                    <a:lumMod val="50000"/>
                  </a:schemeClr>
                </a:solidFill>
                <a:latin typeface="Helvetica Light" panose="020B0403020202020204" pitchFamily="34" charset="0"/>
              </a:rPr>
              <a:t>R</a:t>
            </a:r>
            <a:r>
              <a:rPr lang="en-CH" sz="1051" dirty="0">
                <a:solidFill>
                  <a:schemeClr val="accent6">
                    <a:lumMod val="50000"/>
                  </a:schemeClr>
                </a:solidFill>
                <a:latin typeface="Helvetica Light" panose="020B0403020202020204" pitchFamily="34" charset="0"/>
              </a:rPr>
              <a:t>ectangular magnet bore 100 mm x 30 mm</a:t>
            </a:r>
          </a:p>
        </p:txBody>
      </p:sp>
      <p:grpSp>
        <p:nvGrpSpPr>
          <p:cNvPr id="16" name="Group 15">
            <a:extLst>
              <a:ext uri="{FF2B5EF4-FFF2-40B4-BE49-F238E27FC236}">
                <a16:creationId xmlns:a16="http://schemas.microsoft.com/office/drawing/2014/main" id="{E3E6C3BE-3D29-71A1-44CA-7045572F3B8F}"/>
              </a:ext>
            </a:extLst>
          </p:cNvPr>
          <p:cNvGrpSpPr/>
          <p:nvPr/>
        </p:nvGrpSpPr>
        <p:grpSpPr>
          <a:xfrm>
            <a:off x="211367" y="663214"/>
            <a:ext cx="5473901" cy="5025723"/>
            <a:chOff x="214101" y="1397717"/>
            <a:chExt cx="5473901" cy="5025723"/>
          </a:xfrm>
        </p:grpSpPr>
        <p:pic>
          <p:nvPicPr>
            <p:cNvPr id="8" name="Picture 7" descr="A picture containing text, sky&#10;&#10;Description automatically generated">
              <a:extLst>
                <a:ext uri="{FF2B5EF4-FFF2-40B4-BE49-F238E27FC236}">
                  <a16:creationId xmlns:a16="http://schemas.microsoft.com/office/drawing/2014/main" id="{DF4E25EA-6541-AC79-E09C-42F03603F631}"/>
                </a:ext>
              </a:extLst>
            </p:cNvPr>
            <p:cNvPicPr>
              <a:picLocks noChangeAspect="1"/>
            </p:cNvPicPr>
            <p:nvPr/>
          </p:nvPicPr>
          <p:blipFill>
            <a:blip r:embed="rId2"/>
            <a:stretch>
              <a:fillRect/>
            </a:stretch>
          </p:blipFill>
          <p:spPr>
            <a:xfrm>
              <a:off x="222254" y="1397717"/>
              <a:ext cx="1740349" cy="1260000"/>
            </a:xfrm>
            <a:prstGeom prst="rect">
              <a:avLst/>
            </a:prstGeom>
          </p:spPr>
        </p:pic>
        <p:pic>
          <p:nvPicPr>
            <p:cNvPr id="11" name="Picture 10" descr="Square&#10;&#10;Description automatically generated">
              <a:extLst>
                <a:ext uri="{FF2B5EF4-FFF2-40B4-BE49-F238E27FC236}">
                  <a16:creationId xmlns:a16="http://schemas.microsoft.com/office/drawing/2014/main" id="{2AD65E06-DB27-4B17-918D-8F49CBD77814}"/>
                </a:ext>
              </a:extLst>
            </p:cNvPr>
            <p:cNvPicPr>
              <a:picLocks noChangeAspect="1"/>
            </p:cNvPicPr>
            <p:nvPr/>
          </p:nvPicPr>
          <p:blipFill>
            <a:blip r:embed="rId3"/>
            <a:stretch>
              <a:fillRect/>
            </a:stretch>
          </p:blipFill>
          <p:spPr>
            <a:xfrm>
              <a:off x="3985747" y="1397717"/>
              <a:ext cx="1411893" cy="1260000"/>
            </a:xfrm>
            <a:prstGeom prst="rect">
              <a:avLst/>
            </a:prstGeom>
          </p:spPr>
        </p:pic>
        <p:pic>
          <p:nvPicPr>
            <p:cNvPr id="13" name="Picture 12" descr="Shape&#10;&#10;Description automatically generated">
              <a:extLst>
                <a:ext uri="{FF2B5EF4-FFF2-40B4-BE49-F238E27FC236}">
                  <a16:creationId xmlns:a16="http://schemas.microsoft.com/office/drawing/2014/main" id="{436DF87B-CC2E-E83F-9F96-7D4692070325}"/>
                </a:ext>
              </a:extLst>
            </p:cNvPr>
            <p:cNvPicPr>
              <a:picLocks noChangeAspect="1"/>
            </p:cNvPicPr>
            <p:nvPr/>
          </p:nvPicPr>
          <p:blipFill>
            <a:blip r:embed="rId4"/>
            <a:stretch>
              <a:fillRect/>
            </a:stretch>
          </p:blipFill>
          <p:spPr>
            <a:xfrm>
              <a:off x="2211710" y="1397717"/>
              <a:ext cx="1430369" cy="1260000"/>
            </a:xfrm>
            <a:prstGeom prst="rect">
              <a:avLst/>
            </a:prstGeom>
          </p:spPr>
        </p:pic>
        <p:sp>
          <p:nvSpPr>
            <p:cNvPr id="14" name="TextBox 13">
              <a:extLst>
                <a:ext uri="{FF2B5EF4-FFF2-40B4-BE49-F238E27FC236}">
                  <a16:creationId xmlns:a16="http://schemas.microsoft.com/office/drawing/2014/main" id="{D3ECBC2B-34BC-DA1E-3BA6-93D4F76CC90A}"/>
                </a:ext>
              </a:extLst>
            </p:cNvPr>
            <p:cNvSpPr txBox="1"/>
            <p:nvPr/>
          </p:nvSpPr>
          <p:spPr>
            <a:xfrm>
              <a:off x="645030" y="2728766"/>
              <a:ext cx="894797" cy="307777"/>
            </a:xfrm>
            <a:prstGeom prst="rect">
              <a:avLst/>
            </a:prstGeom>
            <a:noFill/>
          </p:spPr>
          <p:txBody>
            <a:bodyPr wrap="none" rtlCol="0">
              <a:spAutoFit/>
            </a:bodyPr>
            <a:lstStyle/>
            <a:p>
              <a:pPr algn="ctr"/>
              <a:r>
                <a:rPr lang="en-CH" sz="1400" dirty="0"/>
                <a:t>5.07 kJ/m</a:t>
              </a:r>
            </a:p>
          </p:txBody>
        </p:sp>
        <p:sp>
          <p:nvSpPr>
            <p:cNvPr id="17" name="TextBox 16">
              <a:extLst>
                <a:ext uri="{FF2B5EF4-FFF2-40B4-BE49-F238E27FC236}">
                  <a16:creationId xmlns:a16="http://schemas.microsoft.com/office/drawing/2014/main" id="{59700791-5BF0-F5F4-1971-3C8532DF4475}"/>
                </a:ext>
              </a:extLst>
            </p:cNvPr>
            <p:cNvSpPr txBox="1"/>
            <p:nvPr/>
          </p:nvSpPr>
          <p:spPr>
            <a:xfrm>
              <a:off x="2258280" y="2728766"/>
              <a:ext cx="1337226" cy="307777"/>
            </a:xfrm>
            <a:prstGeom prst="rect">
              <a:avLst/>
            </a:prstGeom>
            <a:noFill/>
          </p:spPr>
          <p:txBody>
            <a:bodyPr wrap="none" rtlCol="0">
              <a:spAutoFit/>
            </a:bodyPr>
            <a:lstStyle/>
            <a:p>
              <a:pPr algn="ctr"/>
              <a:r>
                <a:rPr lang="en-CH" sz="1400" dirty="0"/>
                <a:t>5.65…7.14 kJ/m</a:t>
              </a:r>
            </a:p>
          </p:txBody>
        </p:sp>
        <p:sp>
          <p:nvSpPr>
            <p:cNvPr id="19" name="TextBox 18">
              <a:extLst>
                <a:ext uri="{FF2B5EF4-FFF2-40B4-BE49-F238E27FC236}">
                  <a16:creationId xmlns:a16="http://schemas.microsoft.com/office/drawing/2014/main" id="{7C1C58C7-C040-3502-BF61-A9605F6B95DB}"/>
                </a:ext>
              </a:extLst>
            </p:cNvPr>
            <p:cNvSpPr txBox="1"/>
            <p:nvPr/>
          </p:nvSpPr>
          <p:spPr>
            <a:xfrm>
              <a:off x="4244295" y="2728766"/>
              <a:ext cx="894797" cy="307777"/>
            </a:xfrm>
            <a:prstGeom prst="rect">
              <a:avLst/>
            </a:prstGeom>
            <a:noFill/>
          </p:spPr>
          <p:txBody>
            <a:bodyPr wrap="none" rtlCol="0">
              <a:spAutoFit/>
            </a:bodyPr>
            <a:lstStyle/>
            <a:p>
              <a:pPr algn="ctr"/>
              <a:r>
                <a:rPr lang="en-CH" sz="1400" dirty="0"/>
                <a:t>5.89 kJ/m</a:t>
              </a:r>
            </a:p>
          </p:txBody>
        </p:sp>
        <p:sp>
          <p:nvSpPr>
            <p:cNvPr id="22" name="TextBox 21">
              <a:extLst>
                <a:ext uri="{FF2B5EF4-FFF2-40B4-BE49-F238E27FC236}">
                  <a16:creationId xmlns:a16="http://schemas.microsoft.com/office/drawing/2014/main" id="{D3E47731-85F3-5556-8A99-8CA3540414E7}"/>
                </a:ext>
              </a:extLst>
            </p:cNvPr>
            <p:cNvSpPr txBox="1"/>
            <p:nvPr/>
          </p:nvSpPr>
          <p:spPr>
            <a:xfrm>
              <a:off x="214101" y="3017275"/>
              <a:ext cx="5386060" cy="120032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t>
              </a:r>
              <a:r>
                <a:rPr lang="en-CH" dirty="0">
                  <a:latin typeface="Calibri" panose="020F0502020204030204" pitchFamily="34" charset="0"/>
                  <a:cs typeface="Calibri" panose="020F0502020204030204" pitchFamily="34" charset="0"/>
                </a:rPr>
                <a:t>ain challenge is management of the power in the resistive dipoles (</a:t>
              </a:r>
              <a:r>
                <a:rPr lang="en-CH" dirty="0">
                  <a:solidFill>
                    <a:srgbClr val="FF0000"/>
                  </a:solidFill>
                  <a:latin typeface="Calibri" panose="020F0502020204030204" pitchFamily="34" charset="0"/>
                  <a:cs typeface="Calibri" panose="020F0502020204030204" pitchFamily="34" charset="0"/>
                </a:rPr>
                <a:t>several tens of GW</a:t>
              </a:r>
              <a:r>
                <a:rPr lang="en-CH" dirty="0">
                  <a:latin typeface="Calibri" panose="020F0502020204030204" pitchFamily="34" charset="0"/>
                  <a:cs typeface="Calibri" panose="020F0502020204030204" pitchFamily="34" charset="0"/>
                </a:rPr>
                <a:t>):</a:t>
              </a:r>
            </a:p>
            <a:p>
              <a:pPr marL="285744" indent="-285744">
                <a:buFont typeface="Arial" panose="020B0604020202020204" pitchFamily="34" charset="0"/>
                <a:buChar char="•"/>
              </a:pPr>
              <a:r>
                <a:rPr lang="en-CH" dirty="0">
                  <a:latin typeface="Calibri" panose="020F0502020204030204" pitchFamily="34" charset="0"/>
                  <a:cs typeface="Calibri" panose="020F0502020204030204" pitchFamily="34" charset="0"/>
                </a:rPr>
                <a:t>Minimum stored magnetic energy</a:t>
              </a:r>
            </a:p>
            <a:p>
              <a:pPr marL="285744" indent="-285744">
                <a:buFont typeface="Arial" panose="020B0604020202020204" pitchFamily="34" charset="0"/>
                <a:buChar char="•"/>
              </a:pPr>
              <a:r>
                <a:rPr lang="en-US" dirty="0">
                  <a:latin typeface="Calibri" panose="020F0502020204030204" pitchFamily="34" charset="0"/>
                  <a:cs typeface="Calibri" panose="020F0502020204030204" pitchFamily="34" charset="0"/>
                </a:rPr>
                <a:t>H</a:t>
              </a:r>
              <a:r>
                <a:rPr lang="en-CH" dirty="0">
                  <a:latin typeface="Calibri" panose="020F0502020204030204" pitchFamily="34" charset="0"/>
                  <a:cs typeface="Calibri" panose="020F0502020204030204" pitchFamily="34" charset="0"/>
                </a:rPr>
                <a:t>ighly efficient energy storage and recovery</a:t>
              </a:r>
            </a:p>
          </p:txBody>
        </p:sp>
        <p:pic>
          <p:nvPicPr>
            <p:cNvPr id="24" name="Picture 23" descr="Diagram&#10;&#10;Description automatically generated">
              <a:extLst>
                <a:ext uri="{FF2B5EF4-FFF2-40B4-BE49-F238E27FC236}">
                  <a16:creationId xmlns:a16="http://schemas.microsoft.com/office/drawing/2014/main" id="{7A4D06B0-E473-8725-EF00-13E6C7B833AD}"/>
                </a:ext>
              </a:extLst>
            </p:cNvPr>
            <p:cNvPicPr>
              <a:picLocks noChangeAspect="1"/>
            </p:cNvPicPr>
            <p:nvPr/>
          </p:nvPicPr>
          <p:blipFill rotWithShape="1">
            <a:blip r:embed="rId5">
              <a:extLst>
                <a:ext uri="{28A0092B-C50C-407E-A947-70E740481C1C}">
                  <a14:useLocalDpi xmlns:a14="http://schemas.microsoft.com/office/drawing/2010/main" val="0"/>
                </a:ext>
              </a:extLst>
            </a:blip>
            <a:srcRect l="50832" t="2916" b="44748"/>
            <a:stretch/>
          </p:blipFill>
          <p:spPr>
            <a:xfrm>
              <a:off x="327091" y="4773150"/>
              <a:ext cx="2524509" cy="1477327"/>
            </a:xfrm>
            <a:prstGeom prst="rect">
              <a:avLst/>
            </a:prstGeom>
          </p:spPr>
        </p:pic>
        <p:pic>
          <p:nvPicPr>
            <p:cNvPr id="25" name="Picture 24">
              <a:extLst>
                <a:ext uri="{FF2B5EF4-FFF2-40B4-BE49-F238E27FC236}">
                  <a16:creationId xmlns:a16="http://schemas.microsoft.com/office/drawing/2014/main" id="{D67F0AC6-1ED7-DE5E-519F-6FA3E9E67B11}"/>
                </a:ext>
              </a:extLst>
            </p:cNvPr>
            <p:cNvPicPr>
              <a:picLocks noChangeAspect="1"/>
            </p:cNvPicPr>
            <p:nvPr/>
          </p:nvPicPr>
          <p:blipFill rotWithShape="1">
            <a:blip r:embed="rId6"/>
            <a:srcRect l="435" t="17165" r="-435" b="20333"/>
            <a:stretch/>
          </p:blipFill>
          <p:spPr>
            <a:xfrm>
              <a:off x="2769577" y="5015109"/>
              <a:ext cx="2918425" cy="1408331"/>
            </a:xfrm>
            <a:prstGeom prst="rect">
              <a:avLst/>
            </a:prstGeom>
          </p:spPr>
        </p:pic>
        <p:sp>
          <p:nvSpPr>
            <p:cNvPr id="26" name="TextBox 25">
              <a:extLst>
                <a:ext uri="{FF2B5EF4-FFF2-40B4-BE49-F238E27FC236}">
                  <a16:creationId xmlns:a16="http://schemas.microsoft.com/office/drawing/2014/main" id="{6F3F066E-CBC9-6F72-C500-4F7DB411A198}"/>
                </a:ext>
              </a:extLst>
            </p:cNvPr>
            <p:cNvSpPr txBox="1"/>
            <p:nvPr/>
          </p:nvSpPr>
          <p:spPr>
            <a:xfrm>
              <a:off x="1246098" y="5078823"/>
              <a:ext cx="1330814" cy="254044"/>
            </a:xfrm>
            <a:prstGeom prst="rect">
              <a:avLst/>
            </a:prstGeom>
            <a:noFill/>
          </p:spPr>
          <p:txBody>
            <a:bodyPr wrap="none" rtlCol="0">
              <a:spAutoFit/>
            </a:bodyPr>
            <a:lstStyle/>
            <a:p>
              <a:r>
                <a:rPr lang="en-CH" sz="1051" dirty="0">
                  <a:solidFill>
                    <a:schemeClr val="accent6">
                      <a:lumMod val="50000"/>
                    </a:schemeClr>
                  </a:solidFill>
                  <a:latin typeface="Helvetica Light" panose="020B0403020202020204" pitchFamily="34" charset="0"/>
                </a:rPr>
                <a:t>HTS flat racetracks</a:t>
              </a:r>
            </a:p>
          </p:txBody>
        </p:sp>
        <p:sp>
          <p:nvSpPr>
            <p:cNvPr id="31" name="TextBox 30">
              <a:extLst>
                <a:ext uri="{FF2B5EF4-FFF2-40B4-BE49-F238E27FC236}">
                  <a16:creationId xmlns:a16="http://schemas.microsoft.com/office/drawing/2014/main" id="{35962983-8236-A0F4-B355-A914F062C2B3}"/>
                </a:ext>
              </a:extLst>
            </p:cNvPr>
            <p:cNvSpPr txBox="1"/>
            <p:nvPr/>
          </p:nvSpPr>
          <p:spPr>
            <a:xfrm>
              <a:off x="222254" y="4293097"/>
              <a:ext cx="5303164" cy="646331"/>
            </a:xfrm>
            <a:prstGeom prst="rect">
              <a:avLst/>
            </a:prstGeom>
            <a:noFill/>
          </p:spPr>
          <p:txBody>
            <a:bodyPr wrap="square" rtlCol="0">
              <a:spAutoFit/>
            </a:bodyPr>
            <a:lstStyle/>
            <a:p>
              <a:r>
                <a:rPr lang="en-US" i="1" dirty="0">
                  <a:solidFill>
                    <a:srgbClr val="FF0000"/>
                  </a:solidFill>
                  <a:latin typeface="Calibri" panose="020F0502020204030204" pitchFamily="34" charset="0"/>
                  <a:cs typeface="Calibri" panose="020F0502020204030204" pitchFamily="34" charset="0"/>
                </a:rPr>
                <a:t>Simple</a:t>
              </a:r>
              <a:r>
                <a:rPr lang="en-US" dirty="0">
                  <a:solidFill>
                    <a:srgbClr val="FF0000"/>
                  </a:solidFill>
                  <a:latin typeface="Calibri" panose="020F0502020204030204" pitchFamily="34" charset="0"/>
                  <a:cs typeface="Calibri" panose="020F0502020204030204" pitchFamily="34" charset="0"/>
                </a:rPr>
                <a:t> HTS racetrack dipole </a:t>
              </a:r>
              <a:r>
                <a:rPr lang="en-US" dirty="0">
                  <a:latin typeface="Calibri" panose="020F0502020204030204" pitchFamily="34" charset="0"/>
                  <a:cs typeface="Calibri" panose="020F0502020204030204" pitchFamily="34" charset="0"/>
                </a:rPr>
                <a:t>could match the beam requirements and aperture</a:t>
              </a:r>
              <a:endParaRPr lang="en-CH" dirty="0">
                <a:latin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7D7F455B-603A-F427-6FDD-F87556D0EC97}"/>
              </a:ext>
            </a:extLst>
          </p:cNvPr>
          <p:cNvSpPr txBox="1"/>
          <p:nvPr/>
        </p:nvSpPr>
        <p:spPr>
          <a:xfrm>
            <a:off x="10721919" y="4480516"/>
            <a:ext cx="1351139" cy="316240"/>
          </a:xfrm>
          <a:prstGeom prst="rect">
            <a:avLst/>
          </a:prstGeom>
          <a:solidFill>
            <a:schemeClr val="bg2"/>
          </a:solidFill>
        </p:spPr>
        <p:txBody>
          <a:bodyPr wrap="none" rtlCol="0">
            <a:spAutoFit/>
          </a:bodyPr>
          <a:lstStyle/>
          <a:p>
            <a:r>
              <a:rPr lang="en-CH" sz="1455" dirty="0"/>
              <a:t>F. Boattini et al.</a:t>
            </a:r>
          </a:p>
        </p:txBody>
      </p:sp>
      <p:grpSp>
        <p:nvGrpSpPr>
          <p:cNvPr id="18" name="Group 17">
            <a:extLst>
              <a:ext uri="{FF2B5EF4-FFF2-40B4-BE49-F238E27FC236}">
                <a16:creationId xmlns:a16="http://schemas.microsoft.com/office/drawing/2014/main" id="{816ABD47-E790-7903-62AB-FB9D841F2970}"/>
              </a:ext>
            </a:extLst>
          </p:cNvPr>
          <p:cNvGrpSpPr/>
          <p:nvPr/>
        </p:nvGrpSpPr>
        <p:grpSpPr>
          <a:xfrm>
            <a:off x="6288021" y="639541"/>
            <a:ext cx="4914872" cy="5195952"/>
            <a:chOff x="6288021" y="1183551"/>
            <a:chExt cx="4914872" cy="5195952"/>
          </a:xfrm>
        </p:grpSpPr>
        <p:pic>
          <p:nvPicPr>
            <p:cNvPr id="4" name="Picture 3" descr="A diagram of a circuit&#10;&#10;Description automatically generated with low confidence">
              <a:extLst>
                <a:ext uri="{FF2B5EF4-FFF2-40B4-BE49-F238E27FC236}">
                  <a16:creationId xmlns:a16="http://schemas.microsoft.com/office/drawing/2014/main" id="{42352AB3-1ACF-1CE2-E5F1-2FB584AA9F6F}"/>
                </a:ext>
              </a:extLst>
            </p:cNvPr>
            <p:cNvPicPr>
              <a:picLocks noChangeAspect="1"/>
            </p:cNvPicPr>
            <p:nvPr/>
          </p:nvPicPr>
          <p:blipFill>
            <a:blip r:embed="rId7"/>
            <a:stretch>
              <a:fillRect/>
            </a:stretch>
          </p:blipFill>
          <p:spPr>
            <a:xfrm>
              <a:off x="6591842" y="1761362"/>
              <a:ext cx="3915433" cy="2246407"/>
            </a:xfrm>
            <a:prstGeom prst="rect">
              <a:avLst/>
            </a:prstGeom>
          </p:spPr>
        </p:pic>
        <p:pic>
          <p:nvPicPr>
            <p:cNvPr id="5" name="Picture 4" descr="A picture containing diagram, text, line, plan&#10;&#10;Description automatically generated">
              <a:extLst>
                <a:ext uri="{FF2B5EF4-FFF2-40B4-BE49-F238E27FC236}">
                  <a16:creationId xmlns:a16="http://schemas.microsoft.com/office/drawing/2014/main" id="{B2B2B51C-9ABA-3EB9-C065-278B348DFD8F}"/>
                </a:ext>
              </a:extLst>
            </p:cNvPr>
            <p:cNvPicPr>
              <a:picLocks noChangeAspect="1"/>
            </p:cNvPicPr>
            <p:nvPr/>
          </p:nvPicPr>
          <p:blipFill>
            <a:blip r:embed="rId8"/>
            <a:stretch>
              <a:fillRect/>
            </a:stretch>
          </p:blipFill>
          <p:spPr>
            <a:xfrm>
              <a:off x="6591844" y="4638636"/>
              <a:ext cx="3691385" cy="1740867"/>
            </a:xfrm>
            <a:prstGeom prst="rect">
              <a:avLst/>
            </a:prstGeom>
          </p:spPr>
        </p:pic>
        <p:sp>
          <p:nvSpPr>
            <p:cNvPr id="6" name="Content Placeholder 2">
              <a:extLst>
                <a:ext uri="{FF2B5EF4-FFF2-40B4-BE49-F238E27FC236}">
                  <a16:creationId xmlns:a16="http://schemas.microsoft.com/office/drawing/2014/main" id="{986E800E-09EB-0872-8B08-6E41C4A055F3}"/>
                </a:ext>
              </a:extLst>
            </p:cNvPr>
            <p:cNvSpPr txBox="1">
              <a:spLocks/>
            </p:cNvSpPr>
            <p:nvPr/>
          </p:nvSpPr>
          <p:spPr>
            <a:xfrm>
              <a:off x="6506733" y="1609792"/>
              <a:ext cx="3166731" cy="375697"/>
            </a:xfrm>
            <a:prstGeom prst="rect">
              <a:avLst/>
            </a:prstGeom>
          </p:spPr>
          <p:txBody>
            <a:bodyPr vert="horz" lIns="133841" tIns="66921" rIns="133841" bIns="66921" rtlCol="0">
              <a:noAutofit/>
            </a:bodyPr>
            <a:lstStyle>
              <a:lvl1pPr marL="376435" indent="-376435" algn="l" defTabSz="501915" rtl="0" eaLnBrk="1" latinLnBrk="0" hangingPunct="1">
                <a:spcBef>
                  <a:spcPct val="20000"/>
                </a:spcBef>
                <a:buFont typeface="Arial"/>
                <a:buChar char="•"/>
                <a:defRPr sz="3500" kern="1200">
                  <a:solidFill>
                    <a:schemeClr val="tx1"/>
                  </a:solidFill>
                  <a:latin typeface="+mn-lt"/>
                  <a:ea typeface="+mn-ea"/>
                  <a:cs typeface="+mn-cs"/>
                </a:defRPr>
              </a:lvl1pPr>
              <a:lvl2pPr marL="815610" indent="-313697" algn="l" defTabSz="501915" rtl="0" eaLnBrk="1" latinLnBrk="0" hangingPunct="1">
                <a:spcBef>
                  <a:spcPct val="20000"/>
                </a:spcBef>
                <a:buFont typeface="Arial"/>
                <a:buChar char="–"/>
                <a:defRPr sz="3100" kern="1200">
                  <a:solidFill>
                    <a:schemeClr val="tx1"/>
                  </a:solidFill>
                  <a:latin typeface="+mn-lt"/>
                  <a:ea typeface="+mn-ea"/>
                  <a:cs typeface="+mn-cs"/>
                </a:defRPr>
              </a:lvl2pPr>
              <a:lvl3pPr marL="1254782" indent="-250955" algn="l" defTabSz="501915" rtl="0" eaLnBrk="1" latinLnBrk="0" hangingPunct="1">
                <a:spcBef>
                  <a:spcPct val="20000"/>
                </a:spcBef>
                <a:buFont typeface="Arial"/>
                <a:buChar char="•"/>
                <a:defRPr sz="2600" kern="1200">
                  <a:solidFill>
                    <a:schemeClr val="tx1"/>
                  </a:solidFill>
                  <a:latin typeface="+mn-lt"/>
                  <a:ea typeface="+mn-ea"/>
                  <a:cs typeface="+mn-cs"/>
                </a:defRPr>
              </a:lvl3pPr>
              <a:lvl4pPr marL="1756699" indent="-250955" algn="l" defTabSz="501915" rtl="0" eaLnBrk="1" latinLnBrk="0" hangingPunct="1">
                <a:spcBef>
                  <a:spcPct val="20000"/>
                </a:spcBef>
                <a:buFont typeface="Arial"/>
                <a:buChar char="–"/>
                <a:defRPr sz="2200" kern="1200">
                  <a:solidFill>
                    <a:schemeClr val="tx1"/>
                  </a:solidFill>
                  <a:latin typeface="+mn-lt"/>
                  <a:ea typeface="+mn-ea"/>
                  <a:cs typeface="+mn-cs"/>
                </a:defRPr>
              </a:lvl4pPr>
              <a:lvl5pPr marL="2258613" indent="-250955" algn="l" defTabSz="501915" rtl="0" eaLnBrk="1" latinLnBrk="0" hangingPunct="1">
                <a:spcBef>
                  <a:spcPct val="20000"/>
                </a:spcBef>
                <a:buFont typeface="Arial"/>
                <a:buChar char="»"/>
                <a:defRPr sz="2200" kern="1200">
                  <a:solidFill>
                    <a:schemeClr val="tx1"/>
                  </a:solidFill>
                  <a:latin typeface="+mn-lt"/>
                  <a:ea typeface="+mn-ea"/>
                  <a:cs typeface="+mn-cs"/>
                </a:defRPr>
              </a:lvl5pPr>
              <a:lvl6pPr marL="2760518" indent="-250955" algn="l" defTabSz="501915" rtl="0" eaLnBrk="1" latinLnBrk="0" hangingPunct="1">
                <a:spcBef>
                  <a:spcPct val="20000"/>
                </a:spcBef>
                <a:buFont typeface="Arial"/>
                <a:buChar char="•"/>
                <a:defRPr sz="2200" kern="1200">
                  <a:solidFill>
                    <a:schemeClr val="tx1"/>
                  </a:solidFill>
                  <a:latin typeface="+mn-lt"/>
                  <a:ea typeface="+mn-ea"/>
                  <a:cs typeface="+mn-cs"/>
                </a:defRPr>
              </a:lvl6pPr>
              <a:lvl7pPr marL="3262441" indent="-250955" algn="l" defTabSz="501915" rtl="0" eaLnBrk="1" latinLnBrk="0" hangingPunct="1">
                <a:spcBef>
                  <a:spcPct val="20000"/>
                </a:spcBef>
                <a:buFont typeface="Arial"/>
                <a:buChar char="•"/>
                <a:defRPr sz="2200" kern="1200">
                  <a:solidFill>
                    <a:schemeClr val="tx1"/>
                  </a:solidFill>
                  <a:latin typeface="+mn-lt"/>
                  <a:ea typeface="+mn-ea"/>
                  <a:cs typeface="+mn-cs"/>
                </a:defRPr>
              </a:lvl7pPr>
              <a:lvl8pPr marL="3764352" indent="-250955" algn="l" defTabSz="501915" rtl="0" eaLnBrk="1" latinLnBrk="0" hangingPunct="1">
                <a:spcBef>
                  <a:spcPct val="20000"/>
                </a:spcBef>
                <a:buFont typeface="Arial"/>
                <a:buChar char="•"/>
                <a:defRPr sz="2200" kern="1200">
                  <a:solidFill>
                    <a:schemeClr val="tx1"/>
                  </a:solidFill>
                  <a:latin typeface="+mn-lt"/>
                  <a:ea typeface="+mn-ea"/>
                  <a:cs typeface="+mn-cs"/>
                </a:defRPr>
              </a:lvl8pPr>
              <a:lvl9pPr marL="4266261" indent="-250955" algn="l" defTabSz="501915"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sz="1600" b="1" dirty="0">
                  <a:latin typeface="Calibri" panose="020F0502020204030204" pitchFamily="34" charset="0"/>
                  <a:cs typeface="Calibri" panose="020F0502020204030204" pitchFamily="34" charset="0"/>
                </a:rPr>
                <a:t>Full wave resonance</a:t>
              </a:r>
            </a:p>
            <a:p>
              <a:pPr marL="0" indent="0">
                <a:buNone/>
              </a:pPr>
              <a:endParaRPr lang="en-US" sz="1600" b="1" dirty="0"/>
            </a:p>
          </p:txBody>
        </p:sp>
        <p:sp>
          <p:nvSpPr>
            <p:cNvPr id="7" name="Content Placeholder 2">
              <a:extLst>
                <a:ext uri="{FF2B5EF4-FFF2-40B4-BE49-F238E27FC236}">
                  <a16:creationId xmlns:a16="http://schemas.microsoft.com/office/drawing/2014/main" id="{F4031E76-3822-3AB6-A115-00BD498836B3}"/>
                </a:ext>
              </a:extLst>
            </p:cNvPr>
            <p:cNvSpPr txBox="1">
              <a:spLocks/>
            </p:cNvSpPr>
            <p:nvPr/>
          </p:nvSpPr>
          <p:spPr>
            <a:xfrm>
              <a:off x="6481664" y="4123549"/>
              <a:ext cx="3358752" cy="375697"/>
            </a:xfrm>
            <a:prstGeom prst="rect">
              <a:avLst/>
            </a:prstGeom>
          </p:spPr>
          <p:txBody>
            <a:bodyPr vert="horz" lIns="133841" tIns="66921" rIns="133841" bIns="66921" rtlCol="0">
              <a:noAutofit/>
            </a:bodyPr>
            <a:lstStyle>
              <a:lvl1pPr marL="376435" indent="-376435" algn="l" defTabSz="501915" rtl="0" eaLnBrk="1" latinLnBrk="0" hangingPunct="1">
                <a:spcBef>
                  <a:spcPct val="20000"/>
                </a:spcBef>
                <a:buFont typeface="Arial"/>
                <a:buChar char="•"/>
                <a:defRPr sz="3500" kern="1200">
                  <a:solidFill>
                    <a:schemeClr val="tx1"/>
                  </a:solidFill>
                  <a:latin typeface="+mn-lt"/>
                  <a:ea typeface="+mn-ea"/>
                  <a:cs typeface="+mn-cs"/>
                </a:defRPr>
              </a:lvl1pPr>
              <a:lvl2pPr marL="815610" indent="-313697" algn="l" defTabSz="501915" rtl="0" eaLnBrk="1" latinLnBrk="0" hangingPunct="1">
                <a:spcBef>
                  <a:spcPct val="20000"/>
                </a:spcBef>
                <a:buFont typeface="Arial"/>
                <a:buChar char="–"/>
                <a:defRPr sz="3100" kern="1200">
                  <a:solidFill>
                    <a:schemeClr val="tx1"/>
                  </a:solidFill>
                  <a:latin typeface="+mn-lt"/>
                  <a:ea typeface="+mn-ea"/>
                  <a:cs typeface="+mn-cs"/>
                </a:defRPr>
              </a:lvl2pPr>
              <a:lvl3pPr marL="1254782" indent="-250955" algn="l" defTabSz="501915" rtl="0" eaLnBrk="1" latinLnBrk="0" hangingPunct="1">
                <a:spcBef>
                  <a:spcPct val="20000"/>
                </a:spcBef>
                <a:buFont typeface="Arial"/>
                <a:buChar char="•"/>
                <a:defRPr sz="2600" kern="1200">
                  <a:solidFill>
                    <a:schemeClr val="tx1"/>
                  </a:solidFill>
                  <a:latin typeface="+mn-lt"/>
                  <a:ea typeface="+mn-ea"/>
                  <a:cs typeface="+mn-cs"/>
                </a:defRPr>
              </a:lvl3pPr>
              <a:lvl4pPr marL="1756699" indent="-250955" algn="l" defTabSz="501915" rtl="0" eaLnBrk="1" latinLnBrk="0" hangingPunct="1">
                <a:spcBef>
                  <a:spcPct val="20000"/>
                </a:spcBef>
                <a:buFont typeface="Arial"/>
                <a:buChar char="–"/>
                <a:defRPr sz="2200" kern="1200">
                  <a:solidFill>
                    <a:schemeClr val="tx1"/>
                  </a:solidFill>
                  <a:latin typeface="+mn-lt"/>
                  <a:ea typeface="+mn-ea"/>
                  <a:cs typeface="+mn-cs"/>
                </a:defRPr>
              </a:lvl4pPr>
              <a:lvl5pPr marL="2258613" indent="-250955" algn="l" defTabSz="501915" rtl="0" eaLnBrk="1" latinLnBrk="0" hangingPunct="1">
                <a:spcBef>
                  <a:spcPct val="20000"/>
                </a:spcBef>
                <a:buFont typeface="Arial"/>
                <a:buChar char="»"/>
                <a:defRPr sz="2200" kern="1200">
                  <a:solidFill>
                    <a:schemeClr val="tx1"/>
                  </a:solidFill>
                  <a:latin typeface="+mn-lt"/>
                  <a:ea typeface="+mn-ea"/>
                  <a:cs typeface="+mn-cs"/>
                </a:defRPr>
              </a:lvl5pPr>
              <a:lvl6pPr marL="2760518" indent="-250955" algn="l" defTabSz="501915" rtl="0" eaLnBrk="1" latinLnBrk="0" hangingPunct="1">
                <a:spcBef>
                  <a:spcPct val="20000"/>
                </a:spcBef>
                <a:buFont typeface="Arial"/>
                <a:buChar char="•"/>
                <a:defRPr sz="2200" kern="1200">
                  <a:solidFill>
                    <a:schemeClr val="tx1"/>
                  </a:solidFill>
                  <a:latin typeface="+mn-lt"/>
                  <a:ea typeface="+mn-ea"/>
                  <a:cs typeface="+mn-cs"/>
                </a:defRPr>
              </a:lvl6pPr>
              <a:lvl7pPr marL="3262441" indent="-250955" algn="l" defTabSz="501915" rtl="0" eaLnBrk="1" latinLnBrk="0" hangingPunct="1">
                <a:spcBef>
                  <a:spcPct val="20000"/>
                </a:spcBef>
                <a:buFont typeface="Arial"/>
                <a:buChar char="•"/>
                <a:defRPr sz="2200" kern="1200">
                  <a:solidFill>
                    <a:schemeClr val="tx1"/>
                  </a:solidFill>
                  <a:latin typeface="+mn-lt"/>
                  <a:ea typeface="+mn-ea"/>
                  <a:cs typeface="+mn-cs"/>
                </a:defRPr>
              </a:lvl7pPr>
              <a:lvl8pPr marL="3764352" indent="-250955" algn="l" defTabSz="501915" rtl="0" eaLnBrk="1" latinLnBrk="0" hangingPunct="1">
                <a:spcBef>
                  <a:spcPct val="20000"/>
                </a:spcBef>
                <a:buFont typeface="Arial"/>
                <a:buChar char="•"/>
                <a:defRPr sz="2200" kern="1200">
                  <a:solidFill>
                    <a:schemeClr val="tx1"/>
                  </a:solidFill>
                  <a:latin typeface="+mn-lt"/>
                  <a:ea typeface="+mn-ea"/>
                  <a:cs typeface="+mn-cs"/>
                </a:defRPr>
              </a:lvl8pPr>
              <a:lvl9pPr marL="4266261" indent="-250955" algn="l" defTabSz="501915"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sz="1600" b="1" dirty="0">
                  <a:latin typeface="Calibri" panose="020F0502020204030204" pitchFamily="34" charset="0"/>
                  <a:cs typeface="Calibri" panose="020F0502020204030204" pitchFamily="34" charset="0"/>
                </a:rPr>
                <a:t>Commutated resonance (</a:t>
              </a:r>
              <a:r>
                <a:rPr lang="en-US" sz="1600" b="1" dirty="0">
                  <a:highlight>
                    <a:srgbClr val="FFFF00"/>
                  </a:highlight>
                  <a:latin typeface="Calibri" panose="020F0502020204030204" pitchFamily="34" charset="0"/>
                  <a:cs typeface="Calibri" panose="020F0502020204030204" pitchFamily="34" charset="0"/>
                </a:rPr>
                <a:t>new</a:t>
              </a:r>
              <a:r>
                <a:rPr lang="en-US" sz="1600" b="1" dirty="0">
                  <a:latin typeface="Calibri" panose="020F0502020204030204" pitchFamily="34" charset="0"/>
                  <a:cs typeface="Calibri" panose="020F0502020204030204" pitchFamily="34" charset="0"/>
                </a:rPr>
                <a:t>)</a:t>
              </a:r>
            </a:p>
            <a:p>
              <a:pPr marL="0" indent="0">
                <a:buNone/>
              </a:pPr>
              <a:endParaRPr lang="en-US" sz="1600" b="1" dirty="0"/>
            </a:p>
          </p:txBody>
        </p:sp>
        <p:sp>
          <p:nvSpPr>
            <p:cNvPr id="9" name="TextBox 8">
              <a:extLst>
                <a:ext uri="{FF2B5EF4-FFF2-40B4-BE49-F238E27FC236}">
                  <a16:creationId xmlns:a16="http://schemas.microsoft.com/office/drawing/2014/main" id="{A19F3114-F31B-E378-526C-F742B8418FE8}"/>
                </a:ext>
              </a:extLst>
            </p:cNvPr>
            <p:cNvSpPr txBox="1"/>
            <p:nvPr/>
          </p:nvSpPr>
          <p:spPr>
            <a:xfrm>
              <a:off x="6288021" y="1183551"/>
              <a:ext cx="4914872" cy="379656"/>
            </a:xfrm>
            <a:prstGeom prst="rect">
              <a:avLst/>
            </a:prstGeom>
            <a:noFill/>
          </p:spPr>
          <p:txBody>
            <a:bodyPr wrap="none" rtlCol="0">
              <a:spAutoFit/>
            </a:bodyPr>
            <a:lstStyle/>
            <a:p>
              <a:r>
                <a:rPr lang="en-CH" sz="1867" dirty="0">
                  <a:latin typeface="Calibri" panose="020F0502020204030204" pitchFamily="34" charset="0"/>
                  <a:cs typeface="Calibri" panose="020F0502020204030204" pitchFamily="34" charset="0"/>
                </a:rPr>
                <a:t>Differerent power converter options investigated</a:t>
              </a:r>
            </a:p>
          </p:txBody>
        </p:sp>
      </p:grpSp>
      <p:sp>
        <p:nvSpPr>
          <p:cNvPr id="20" name="TextBox 19">
            <a:extLst>
              <a:ext uri="{FF2B5EF4-FFF2-40B4-BE49-F238E27FC236}">
                <a16:creationId xmlns:a16="http://schemas.microsoft.com/office/drawing/2014/main" id="{6AB598F7-1D06-80E4-A47E-9A56E1E6F700}"/>
              </a:ext>
            </a:extLst>
          </p:cNvPr>
          <p:cNvSpPr txBox="1"/>
          <p:nvPr/>
        </p:nvSpPr>
        <p:spPr>
          <a:xfrm>
            <a:off x="254474" y="5826690"/>
            <a:ext cx="2356414" cy="369332"/>
          </a:xfrm>
          <a:prstGeom prst="rect">
            <a:avLst/>
          </a:prstGeom>
          <a:noFill/>
        </p:spPr>
        <p:txBody>
          <a:bodyPr wrap="none" rtlCol="0">
            <a:spAutoFit/>
          </a:bodyPr>
          <a:lstStyle/>
          <a:p>
            <a:r>
              <a:rPr lang="en-US" dirty="0"/>
              <a:t>1.8T RC with 10T SC</a:t>
            </a:r>
          </a:p>
        </p:txBody>
      </p:sp>
    </p:spTree>
    <p:extLst>
      <p:ext uri="{BB962C8B-B14F-4D97-AF65-F5344CB8AC3E}">
        <p14:creationId xmlns:p14="http://schemas.microsoft.com/office/powerpoint/2010/main" val="2423480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428A-8327-C17D-D4B3-0BF8117AD8FA}"/>
              </a:ext>
            </a:extLst>
          </p:cNvPr>
          <p:cNvSpPr>
            <a:spLocks noGrp="1"/>
          </p:cNvSpPr>
          <p:nvPr>
            <p:ph type="title"/>
          </p:nvPr>
        </p:nvSpPr>
        <p:spPr/>
        <p:txBody>
          <a:bodyPr/>
          <a:lstStyle/>
          <a:p>
            <a:r>
              <a:rPr lang="en-US" dirty="0"/>
              <a:t>Collider Magnets</a:t>
            </a:r>
          </a:p>
        </p:txBody>
      </p:sp>
      <p:sp>
        <p:nvSpPr>
          <p:cNvPr id="4" name="Date Placeholder 3">
            <a:extLst>
              <a:ext uri="{FF2B5EF4-FFF2-40B4-BE49-F238E27FC236}">
                <a16:creationId xmlns:a16="http://schemas.microsoft.com/office/drawing/2014/main" id="{66EB6CA7-1FF4-020C-F516-5D4E16AC7B5D}"/>
              </a:ext>
            </a:extLst>
          </p:cNvPr>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7/19/23</a:t>
            </a:r>
          </a:p>
        </p:txBody>
      </p:sp>
      <p:sp>
        <p:nvSpPr>
          <p:cNvPr id="5" name="Footer Placeholder 4">
            <a:extLst>
              <a:ext uri="{FF2B5EF4-FFF2-40B4-BE49-F238E27FC236}">
                <a16:creationId xmlns:a16="http://schemas.microsoft.com/office/drawing/2014/main" id="{F67008FA-C852-6992-7449-0D4FF3CFD70B}"/>
              </a:ext>
            </a:extLst>
          </p:cNvPr>
          <p:cNvSpPr>
            <a:spLocks noGrp="1"/>
          </p:cNvSpPr>
          <p:nvPr>
            <p:ph type="ftr" sz="quarter" idx="3"/>
          </p:nvPr>
        </p:nvSpPr>
        <p:spPr>
          <a:xfrm>
            <a:off x="2040804" y="6504216"/>
            <a:ext cx="8349491"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 Gourlay IMCC Summary - MDP General Meeting</a:t>
            </a:r>
          </a:p>
        </p:txBody>
      </p:sp>
      <p:sp>
        <p:nvSpPr>
          <p:cNvPr id="6" name="Slide Number Placeholder 5">
            <a:extLst>
              <a:ext uri="{FF2B5EF4-FFF2-40B4-BE49-F238E27FC236}">
                <a16:creationId xmlns:a16="http://schemas.microsoft.com/office/drawing/2014/main" id="{D82C65B4-7FEC-FF7D-04A9-5890063382E4}"/>
              </a:ext>
            </a:extLst>
          </p:cNvPr>
          <p:cNvSpPr>
            <a:spLocks noGrp="1"/>
          </p:cNvSpPr>
          <p:nvPr>
            <p:ph type="sldNum" sz="quarter" idx="4"/>
          </p:nvPr>
        </p:nvSpPr>
        <p:spPr/>
        <p:txBody>
          <a:bodyPr/>
          <a:lstStyle/>
          <a:p>
            <a:fld id="{A94A62BF-AF33-4134-87FE-95D37BADEB55}" type="slidenum">
              <a:rPr lang="en-US" smtClean="0"/>
              <a:t>21</a:t>
            </a:fld>
            <a:endParaRPr lang="en-US"/>
          </a:p>
        </p:txBody>
      </p:sp>
      <p:pic>
        <p:nvPicPr>
          <p:cNvPr id="8" name="Picture 7" descr="p4.tiff">
            <a:extLst>
              <a:ext uri="{FF2B5EF4-FFF2-40B4-BE49-F238E27FC236}">
                <a16:creationId xmlns:a16="http://schemas.microsoft.com/office/drawing/2014/main" id="{E6EC1187-67F5-4DE8-B750-C93C6CF7D7CE}"/>
              </a:ext>
            </a:extLst>
          </p:cNvPr>
          <p:cNvPicPr>
            <a:picLocks noChangeAspect="1"/>
          </p:cNvPicPr>
          <p:nvPr/>
        </p:nvPicPr>
        <p:blipFill rotWithShape="1">
          <a:blip r:embed="rId2"/>
          <a:srcRect l="24483" b="50107"/>
          <a:stretch/>
        </p:blipFill>
        <p:spPr>
          <a:xfrm>
            <a:off x="253471" y="2256041"/>
            <a:ext cx="11733406" cy="3843337"/>
          </a:xfrm>
          <a:prstGeom prst="rect">
            <a:avLst/>
          </a:prstGeom>
        </p:spPr>
      </p:pic>
      <p:sp>
        <p:nvSpPr>
          <p:cNvPr id="9" name="Rounded Rectangle 8">
            <a:extLst>
              <a:ext uri="{FF2B5EF4-FFF2-40B4-BE49-F238E27FC236}">
                <a16:creationId xmlns:a16="http://schemas.microsoft.com/office/drawing/2014/main" id="{AF5E2F31-B3AE-D5D5-2225-00D1DF5CD5A5}"/>
              </a:ext>
            </a:extLst>
          </p:cNvPr>
          <p:cNvSpPr/>
          <p:nvPr/>
        </p:nvSpPr>
        <p:spPr>
          <a:xfrm>
            <a:off x="9658350" y="2370340"/>
            <a:ext cx="2228850" cy="361473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9">
            <a:extLst>
              <a:ext uri="{FF2B5EF4-FFF2-40B4-BE49-F238E27FC236}">
                <a16:creationId xmlns:a16="http://schemas.microsoft.com/office/drawing/2014/main" id="{B9E72819-5030-449B-A277-4DF1B4733532}"/>
              </a:ext>
            </a:extLst>
          </p:cNvPr>
          <p:cNvSpPr txBox="1"/>
          <p:nvPr/>
        </p:nvSpPr>
        <p:spPr>
          <a:xfrm>
            <a:off x="9054897" y="629232"/>
            <a:ext cx="2670796" cy="1569660"/>
          </a:xfrm>
          <a:prstGeom prst="rect">
            <a:avLst/>
          </a:prstGeom>
          <a:noFill/>
        </p:spPr>
        <p:txBody>
          <a:bodyPr wrap="none" rtlCol="0">
            <a:spAutoFit/>
          </a:bodyPr>
          <a:lstStyle/>
          <a:p>
            <a:r>
              <a:rPr lang="en-US" sz="1600" dirty="0">
                <a:solidFill>
                  <a:srgbClr val="FF0000"/>
                </a:solidFill>
              </a:rPr>
              <a:t>Collider ring magnets</a:t>
            </a:r>
          </a:p>
          <a:p>
            <a:r>
              <a:rPr lang="en-US" sz="1600" dirty="0">
                <a:solidFill>
                  <a:srgbClr val="FF0000"/>
                </a:solidFill>
              </a:rPr>
              <a:t>Field: 16 T peak (IR 20 T)</a:t>
            </a:r>
          </a:p>
          <a:p>
            <a:r>
              <a:rPr lang="en-US" sz="1600" dirty="0">
                <a:solidFill>
                  <a:srgbClr val="FF0000"/>
                </a:solidFill>
              </a:rPr>
              <a:t>Bore: 150 mm</a:t>
            </a:r>
          </a:p>
          <a:p>
            <a:r>
              <a:rPr lang="en-US" sz="1600" dirty="0">
                <a:solidFill>
                  <a:srgbClr val="FF0000"/>
                </a:solidFill>
              </a:rPr>
              <a:t>Length: 10 m … 15 m (x 700)</a:t>
            </a:r>
          </a:p>
          <a:p>
            <a:r>
              <a:rPr lang="en-US" sz="1600" dirty="0">
                <a:solidFill>
                  <a:srgbClr val="FF0000"/>
                </a:solidFill>
              </a:rPr>
              <a:t>Radiation heat load: ≈ 5 W/m</a:t>
            </a:r>
          </a:p>
          <a:p>
            <a:r>
              <a:rPr lang="en-US" sz="1600" dirty="0">
                <a:solidFill>
                  <a:srgbClr val="FF0000"/>
                </a:solidFill>
              </a:rPr>
              <a:t>Radiation dose: ≈ 20…40 </a:t>
            </a:r>
            <a:r>
              <a:rPr lang="en-US" sz="1600" dirty="0" err="1">
                <a:solidFill>
                  <a:srgbClr val="FF0000"/>
                </a:solidFill>
              </a:rPr>
              <a:t>MGy</a:t>
            </a:r>
            <a:endParaRPr lang="en-US" sz="1600" dirty="0">
              <a:solidFill>
                <a:srgbClr val="FF0000"/>
              </a:solidFill>
            </a:endParaRPr>
          </a:p>
        </p:txBody>
      </p:sp>
      <p:sp>
        <p:nvSpPr>
          <p:cNvPr id="3" name="TextBox 2">
            <a:extLst>
              <a:ext uri="{FF2B5EF4-FFF2-40B4-BE49-F238E27FC236}">
                <a16:creationId xmlns:a16="http://schemas.microsoft.com/office/drawing/2014/main" id="{EBA725EB-AD86-9D86-35C4-84D131EC2784}"/>
              </a:ext>
            </a:extLst>
          </p:cNvPr>
          <p:cNvSpPr txBox="1"/>
          <p:nvPr/>
        </p:nvSpPr>
        <p:spPr>
          <a:xfrm>
            <a:off x="6215549" y="1098503"/>
            <a:ext cx="2369367" cy="369332"/>
          </a:xfrm>
          <a:prstGeom prst="rect">
            <a:avLst/>
          </a:prstGeom>
          <a:noFill/>
        </p:spPr>
        <p:txBody>
          <a:bodyPr wrap="none" rtlCol="0">
            <a:spAutoFit/>
          </a:bodyPr>
          <a:lstStyle/>
          <a:p>
            <a:r>
              <a:rPr lang="en-US" dirty="0"/>
              <a:t>10 </a:t>
            </a:r>
            <a:r>
              <a:rPr lang="en-US" dirty="0" err="1"/>
              <a:t>TeV</a:t>
            </a:r>
            <a:r>
              <a:rPr lang="en-US" dirty="0"/>
              <a:t> IMCC Targets</a:t>
            </a:r>
          </a:p>
        </p:txBody>
      </p:sp>
    </p:spTree>
    <p:extLst>
      <p:ext uri="{BB962C8B-B14F-4D97-AF65-F5344CB8AC3E}">
        <p14:creationId xmlns:p14="http://schemas.microsoft.com/office/powerpoint/2010/main" val="2760778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p:txBody>
          <a:bodyPr>
            <a:noAutofit/>
          </a:bodyPr>
          <a:lstStyle/>
          <a:p>
            <a:pPr algn="ctr"/>
            <a:r>
              <a:rPr lang="en-GB" sz="3200" b="0" dirty="0">
                <a:cs typeface="Times New Roman" panose="02020603050405020304" pitchFamily="18" charset="0"/>
              </a:rPr>
              <a:t>Material Options</a:t>
            </a:r>
          </a:p>
        </p:txBody>
      </p:sp>
      <p:sp>
        <p:nvSpPr>
          <p:cNvPr id="14" name="Segnaposto numero diapositiva 13">
            <a:extLst>
              <a:ext uri="{FF2B5EF4-FFF2-40B4-BE49-F238E27FC236}">
                <a16:creationId xmlns:a16="http://schemas.microsoft.com/office/drawing/2014/main" id="{69D6A274-F86A-42A9-863E-8A74D3D7CB25}"/>
              </a:ext>
            </a:extLst>
          </p:cNvPr>
          <p:cNvSpPr>
            <a:spLocks noGrp="1"/>
          </p:cNvSpPr>
          <p:nvPr>
            <p:ph type="sldNum" sz="quarter" idx="4"/>
          </p:nvPr>
        </p:nvSpPr>
        <p:spPr/>
        <p:txBody>
          <a:bodyPr/>
          <a:lstStyle/>
          <a:p>
            <a:fld id="{A16AB2F8-5338-F742-A59E-35F5B82165E6}" type="slidenum">
              <a:rPr lang="en-GB" smtClean="0"/>
              <a:pPr/>
              <a:t>22</a:t>
            </a:fld>
            <a:endParaRPr lang="en-GB" dirty="0"/>
          </a:p>
        </p:txBody>
      </p:sp>
      <p:graphicFrame>
        <p:nvGraphicFramePr>
          <p:cNvPr id="4" name="Table 9">
            <a:extLst>
              <a:ext uri="{FF2B5EF4-FFF2-40B4-BE49-F238E27FC236}">
                <a16:creationId xmlns:a16="http://schemas.microsoft.com/office/drawing/2014/main" id="{6F0A7702-16AB-DC64-A42B-1352C0AE1B20}"/>
              </a:ext>
            </a:extLst>
          </p:cNvPr>
          <p:cNvGraphicFramePr>
            <a:graphicFrameLocks/>
          </p:cNvGraphicFramePr>
          <p:nvPr>
            <p:extLst>
              <p:ext uri="{D42A27DB-BD31-4B8C-83A1-F6EECF244321}">
                <p14:modId xmlns:p14="http://schemas.microsoft.com/office/powerpoint/2010/main" val="377727629"/>
              </p:ext>
            </p:extLst>
          </p:nvPr>
        </p:nvGraphicFramePr>
        <p:xfrm>
          <a:off x="589936" y="1042920"/>
          <a:ext cx="11090788" cy="5638800"/>
        </p:xfrm>
        <a:graphic>
          <a:graphicData uri="http://schemas.openxmlformats.org/drawingml/2006/table">
            <a:tbl>
              <a:tblPr firstRow="1" bandRow="1">
                <a:tableStyleId>{5C22544A-7EE6-4342-B048-85BDC9FD1C3A}</a:tableStyleId>
              </a:tblPr>
              <a:tblGrid>
                <a:gridCol w="972201">
                  <a:extLst>
                    <a:ext uri="{9D8B030D-6E8A-4147-A177-3AD203B41FA5}">
                      <a16:colId xmlns:a16="http://schemas.microsoft.com/office/drawing/2014/main" val="1780479763"/>
                    </a:ext>
                  </a:extLst>
                </a:gridCol>
                <a:gridCol w="1379212">
                  <a:extLst>
                    <a:ext uri="{9D8B030D-6E8A-4147-A177-3AD203B41FA5}">
                      <a16:colId xmlns:a16="http://schemas.microsoft.com/office/drawing/2014/main" val="2067113417"/>
                    </a:ext>
                  </a:extLst>
                </a:gridCol>
                <a:gridCol w="4846332">
                  <a:extLst>
                    <a:ext uri="{9D8B030D-6E8A-4147-A177-3AD203B41FA5}">
                      <a16:colId xmlns:a16="http://schemas.microsoft.com/office/drawing/2014/main" val="469322868"/>
                    </a:ext>
                  </a:extLst>
                </a:gridCol>
                <a:gridCol w="3893043">
                  <a:extLst>
                    <a:ext uri="{9D8B030D-6E8A-4147-A177-3AD203B41FA5}">
                      <a16:colId xmlns:a16="http://schemas.microsoft.com/office/drawing/2014/main" val="1029315819"/>
                    </a:ext>
                  </a:extLst>
                </a:gridCol>
              </a:tblGrid>
              <a:tr h="330068">
                <a:tc gridSpan="2">
                  <a:txBody>
                    <a:bodyPr/>
                    <a:lstStyle/>
                    <a:p>
                      <a:r>
                        <a:rPr lang="en-CH" sz="2000" dirty="0"/>
                        <a:t>Technology</a:t>
                      </a:r>
                    </a:p>
                  </a:txBody>
                  <a:tcPr/>
                </a:tc>
                <a:tc hMerge="1">
                  <a:txBody>
                    <a:bodyPr/>
                    <a:lstStyle/>
                    <a:p>
                      <a:endParaRPr lang="en-GB"/>
                    </a:p>
                  </a:txBody>
                  <a:tcPr/>
                </a:tc>
                <a:tc>
                  <a:txBody>
                    <a:bodyPr/>
                    <a:lstStyle/>
                    <a:p>
                      <a:r>
                        <a:rPr lang="en-CH" sz="2000" dirty="0"/>
                        <a:t>Pro’s</a:t>
                      </a:r>
                    </a:p>
                  </a:txBody>
                  <a:tcPr/>
                </a:tc>
                <a:tc>
                  <a:txBody>
                    <a:bodyPr/>
                    <a:lstStyle/>
                    <a:p>
                      <a:r>
                        <a:rPr lang="en-CH" sz="2000" dirty="0"/>
                        <a:t>Con’s</a:t>
                      </a:r>
                    </a:p>
                  </a:txBody>
                  <a:tcPr/>
                </a:tc>
                <a:extLst>
                  <a:ext uri="{0D108BD9-81ED-4DB2-BD59-A6C34878D82A}">
                    <a16:rowId xmlns:a16="http://schemas.microsoft.com/office/drawing/2014/main" val="2792067444"/>
                  </a:ext>
                </a:extLst>
              </a:tr>
              <a:tr h="583966">
                <a:tc gridSpan="2">
                  <a:txBody>
                    <a:bodyPr/>
                    <a:lstStyle/>
                    <a:p>
                      <a:r>
                        <a:rPr lang="en-CH" sz="2000" dirty="0"/>
                        <a:t>LTS (Nb-Ti)</a:t>
                      </a:r>
                    </a:p>
                  </a:txBody>
                  <a:tcPr/>
                </a:tc>
                <a:tc hMerge="1">
                  <a:txBody>
                    <a:bodyPr/>
                    <a:lstStyle/>
                    <a:p>
                      <a:endParaRPr lang="en-CH"/>
                    </a:p>
                  </a:txBody>
                  <a:tcPr/>
                </a:tc>
                <a:tc>
                  <a:txBody>
                    <a:bodyPr/>
                    <a:lstStyle/>
                    <a:p>
                      <a:pPr marL="342900" marR="0" lvl="0" indent="-34290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sz="2000" dirty="0">
                          <a:solidFill>
                            <a:schemeClr val="tx1"/>
                          </a:solidFill>
                        </a:rPr>
                        <a:t>Known and well developed technology (TRL 8)</a:t>
                      </a:r>
                    </a:p>
                  </a:txBody>
                  <a:tcP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err="1"/>
                        <a:t>Probably</a:t>
                      </a:r>
                      <a:r>
                        <a:rPr lang="it-IT" sz="2000" dirty="0"/>
                        <a:t> do </a:t>
                      </a:r>
                      <a:r>
                        <a:rPr lang="it-IT" sz="2000" dirty="0" err="1"/>
                        <a:t>not</a:t>
                      </a:r>
                      <a:r>
                        <a:rPr lang="it-IT" sz="2000" dirty="0"/>
                        <a:t> </a:t>
                      </a:r>
                      <a:r>
                        <a:rPr lang="it-IT" sz="2000" dirty="0" err="1"/>
                        <a:t>meet</a:t>
                      </a:r>
                      <a:r>
                        <a:rPr lang="it-IT" sz="2000" dirty="0"/>
                        <a:t> </a:t>
                      </a:r>
                      <a:r>
                        <a:rPr lang="it-IT" sz="2000" dirty="0" err="1"/>
                        <a:t>all</a:t>
                      </a:r>
                      <a:r>
                        <a:rPr lang="it-IT" sz="2000" dirty="0"/>
                        <a:t> </a:t>
                      </a:r>
                      <a:r>
                        <a:rPr lang="it-IT" sz="2000" dirty="0" err="1"/>
                        <a:t>magnet</a:t>
                      </a:r>
                      <a:r>
                        <a:rPr lang="it-IT" sz="2000" dirty="0"/>
                        <a:t> </a:t>
                      </a:r>
                      <a:r>
                        <a:rPr lang="it-IT" sz="2000" dirty="0" err="1"/>
                        <a:t>requirements</a:t>
                      </a:r>
                      <a:endParaRPr lang="it-IT" sz="2000" dirty="0"/>
                    </a:p>
                  </a:txBody>
                  <a:tcPr/>
                </a:tc>
                <a:extLst>
                  <a:ext uri="{0D108BD9-81ED-4DB2-BD59-A6C34878D82A}">
                    <a16:rowId xmlns:a16="http://schemas.microsoft.com/office/drawing/2014/main" val="2405247179"/>
                  </a:ext>
                </a:extLst>
              </a:tr>
              <a:tr h="837864">
                <a:tc gridSpan="2">
                  <a:txBody>
                    <a:bodyPr/>
                    <a:lstStyle/>
                    <a:p>
                      <a:r>
                        <a:rPr lang="it-IT" sz="2000" dirty="0"/>
                        <a:t>LTS (Nb</a:t>
                      </a:r>
                      <a:r>
                        <a:rPr lang="it-IT" sz="2000" baseline="-25000" dirty="0"/>
                        <a:t>3</a:t>
                      </a:r>
                      <a:r>
                        <a:rPr lang="it-IT" sz="2000" dirty="0"/>
                        <a:t>Sn)</a:t>
                      </a:r>
                      <a:endParaRPr lang="en-CH" sz="2000" dirty="0"/>
                    </a:p>
                  </a:txBody>
                  <a:tcPr/>
                </a:tc>
                <a:tc hMerge="1">
                  <a:txBody>
                    <a:bodyPr/>
                    <a:lstStyle/>
                    <a:p>
                      <a:endParaRPr lang="en-GB"/>
                    </a:p>
                  </a:txBody>
                  <a:tcPr/>
                </a:tc>
                <a:tc>
                  <a:txBody>
                    <a:bodyPr/>
                    <a:lstStyle/>
                    <a:p>
                      <a:pPr marL="342900" marR="0" lvl="0" indent="-34290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err="1">
                          <a:solidFill>
                            <a:schemeClr val="tx1"/>
                          </a:solidFill>
                        </a:rPr>
                        <a:t>Known</a:t>
                      </a:r>
                      <a:r>
                        <a:rPr lang="it-IT" sz="2000" dirty="0">
                          <a:solidFill>
                            <a:schemeClr val="tx1"/>
                          </a:solidFill>
                        </a:rPr>
                        <a:t> </a:t>
                      </a:r>
                      <a:r>
                        <a:rPr lang="it-IT" sz="2000" dirty="0" err="1">
                          <a:solidFill>
                            <a:schemeClr val="tx1"/>
                          </a:solidFill>
                        </a:rPr>
                        <a:t>technology</a:t>
                      </a:r>
                      <a:r>
                        <a:rPr lang="it-IT" sz="2000" dirty="0">
                          <a:solidFill>
                            <a:schemeClr val="tx1"/>
                          </a:solidFill>
                        </a:rPr>
                        <a:t>, </a:t>
                      </a:r>
                      <a:r>
                        <a:rPr lang="it-IT" sz="2000" dirty="0" err="1">
                          <a:solidFill>
                            <a:schemeClr val="tx1"/>
                          </a:solidFill>
                        </a:rPr>
                        <a:t>reaching</a:t>
                      </a:r>
                      <a:r>
                        <a:rPr lang="it-IT" sz="2000" dirty="0">
                          <a:solidFill>
                            <a:schemeClr val="tx1"/>
                          </a:solidFill>
                        </a:rPr>
                        <a:t> </a:t>
                      </a:r>
                      <a:r>
                        <a:rPr lang="it-IT" sz="2000" dirty="0" err="1">
                          <a:solidFill>
                            <a:schemeClr val="tx1"/>
                          </a:solidFill>
                        </a:rPr>
                        <a:t>demonstration</a:t>
                      </a:r>
                      <a:r>
                        <a:rPr lang="it-IT" sz="2000" dirty="0">
                          <a:solidFill>
                            <a:schemeClr val="tx1"/>
                          </a:solidFill>
                        </a:rPr>
                        <a:t> </a:t>
                      </a:r>
                      <a:r>
                        <a:rPr lang="it-IT" sz="2000" dirty="0" err="1">
                          <a:solidFill>
                            <a:schemeClr val="tx1"/>
                          </a:solidFill>
                        </a:rPr>
                        <a:t>level</a:t>
                      </a:r>
                      <a:r>
                        <a:rPr lang="it-IT" sz="2000" dirty="0">
                          <a:solidFill>
                            <a:schemeClr val="tx1"/>
                          </a:solidFill>
                        </a:rPr>
                        <a:t> in </a:t>
                      </a:r>
                      <a:r>
                        <a:rPr lang="it-IT" sz="2000" dirty="0" err="1">
                          <a:solidFill>
                            <a:schemeClr val="tx1"/>
                          </a:solidFill>
                        </a:rPr>
                        <a:t>accelerators</a:t>
                      </a:r>
                      <a:r>
                        <a:rPr lang="it-IT" sz="2000" dirty="0">
                          <a:solidFill>
                            <a:schemeClr val="tx1"/>
                          </a:solidFill>
                        </a:rPr>
                        <a:t> (TRL 6/7)</a:t>
                      </a:r>
                      <a:endParaRPr lang="en-CH" sz="2000" dirty="0">
                        <a:solidFill>
                          <a:schemeClr val="tx1"/>
                        </a:solidFill>
                      </a:endParaRPr>
                    </a:p>
                  </a:txBody>
                  <a:tcP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err="1"/>
                        <a:t>Probably</a:t>
                      </a:r>
                      <a:r>
                        <a:rPr lang="it-IT" sz="2000" dirty="0"/>
                        <a:t> do </a:t>
                      </a:r>
                      <a:r>
                        <a:rPr lang="it-IT" sz="2000" dirty="0" err="1"/>
                        <a:t>not</a:t>
                      </a:r>
                      <a:r>
                        <a:rPr lang="it-IT" sz="2000" dirty="0"/>
                        <a:t> </a:t>
                      </a:r>
                      <a:r>
                        <a:rPr lang="it-IT" sz="2000" dirty="0" err="1"/>
                        <a:t>meet</a:t>
                      </a:r>
                      <a:r>
                        <a:rPr lang="it-IT" sz="2000" dirty="0"/>
                        <a:t> </a:t>
                      </a:r>
                      <a:r>
                        <a:rPr lang="it-IT" sz="2000" dirty="0" err="1"/>
                        <a:t>all</a:t>
                      </a:r>
                      <a:r>
                        <a:rPr lang="it-IT" sz="2000" dirty="0"/>
                        <a:t> </a:t>
                      </a:r>
                      <a:r>
                        <a:rPr lang="it-IT" sz="2000" dirty="0" err="1"/>
                        <a:t>magnet</a:t>
                      </a:r>
                      <a:r>
                        <a:rPr lang="it-IT" sz="2000" dirty="0"/>
                        <a:t> </a:t>
                      </a:r>
                      <a:r>
                        <a:rPr lang="it-IT" sz="2000" dirty="0" err="1"/>
                        <a:t>requirements</a:t>
                      </a:r>
                      <a:endParaRPr lang="it-IT" sz="2000" dirty="0"/>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err="1"/>
                        <a:t>Brittle</a:t>
                      </a:r>
                      <a:r>
                        <a:rPr lang="it-IT" sz="2000" dirty="0"/>
                        <a:t>/stress limited</a:t>
                      </a:r>
                      <a:endParaRPr lang="en-CH" sz="2000" dirty="0"/>
                    </a:p>
                  </a:txBody>
                  <a:tcPr/>
                </a:tc>
                <a:extLst>
                  <a:ext uri="{0D108BD9-81ED-4DB2-BD59-A6C34878D82A}">
                    <a16:rowId xmlns:a16="http://schemas.microsoft.com/office/drawing/2014/main" val="3506912583"/>
                  </a:ext>
                </a:extLst>
              </a:tr>
              <a:tr h="1345660">
                <a:tc gridSpan="2">
                  <a:txBody>
                    <a:bodyPr/>
                    <a:lstStyle/>
                    <a:p>
                      <a:r>
                        <a:rPr lang="en-CH" sz="2000" dirty="0"/>
                        <a:t>Hybrid </a:t>
                      </a:r>
                      <a:endParaRPr lang="it-IT" sz="2000" dirty="0"/>
                    </a:p>
                    <a:p>
                      <a:r>
                        <a:rPr lang="en-CH" sz="2000" dirty="0"/>
                        <a:t>(LTS</a:t>
                      </a:r>
                      <a:r>
                        <a:rPr lang="it-IT" sz="2000" dirty="0"/>
                        <a:t>  Nb</a:t>
                      </a:r>
                      <a:r>
                        <a:rPr lang="it-IT" sz="2000" baseline="-25000" dirty="0"/>
                        <a:t>3</a:t>
                      </a:r>
                      <a:r>
                        <a:rPr lang="it-IT" sz="2000" dirty="0"/>
                        <a:t>Sn</a:t>
                      </a:r>
                      <a:r>
                        <a:rPr lang="en-CH" sz="2000" dirty="0"/>
                        <a:t>) + (HTS</a:t>
                      </a:r>
                      <a:r>
                        <a:rPr lang="it-IT" sz="2000" dirty="0"/>
                        <a:t>)</a:t>
                      </a:r>
                      <a:endParaRPr lang="en-CH" sz="2000" dirty="0"/>
                    </a:p>
                  </a:txBody>
                  <a:tcPr/>
                </a:tc>
                <a:tc hMerge="1">
                  <a:txBody>
                    <a:bodyPr/>
                    <a:lstStyle/>
                    <a:p>
                      <a:endParaRPr lang="en-GB"/>
                    </a:p>
                  </a:txBody>
                  <a:tcPr/>
                </a:tc>
                <a:tc>
                  <a:txBody>
                    <a:bodyPr/>
                    <a:lstStyle/>
                    <a:p>
                      <a:pPr marL="342900" indent="-342900">
                        <a:buFont typeface="Arial" panose="020B0604020202020204" pitchFamily="34" charset="0"/>
                        <a:buChar char="•"/>
                      </a:pPr>
                      <a:r>
                        <a:rPr lang="it-IT" sz="2000" dirty="0">
                          <a:solidFill>
                            <a:schemeClr val="tx1"/>
                          </a:solidFill>
                        </a:rPr>
                        <a:t>Lower cost</a:t>
                      </a:r>
                    </a:p>
                    <a:p>
                      <a:pPr marL="342900" indent="-342900">
                        <a:buFont typeface="Arial" panose="020B0604020202020204" pitchFamily="34" charset="0"/>
                        <a:buChar char="•"/>
                      </a:pPr>
                      <a:r>
                        <a:rPr lang="it-IT" sz="2000" dirty="0">
                          <a:solidFill>
                            <a:schemeClr val="tx1"/>
                          </a:solidFill>
                        </a:rPr>
                        <a:t>Exploit </a:t>
                      </a:r>
                      <a:r>
                        <a:rPr lang="it-IT" sz="2000" dirty="0" err="1">
                          <a:solidFill>
                            <a:schemeClr val="tx1"/>
                          </a:solidFill>
                        </a:rPr>
                        <a:t>potential</a:t>
                      </a:r>
                      <a:r>
                        <a:rPr lang="it-IT" sz="2000" dirty="0">
                          <a:solidFill>
                            <a:schemeClr val="tx1"/>
                          </a:solidFill>
                        </a:rPr>
                        <a:t> of </a:t>
                      </a:r>
                      <a:r>
                        <a:rPr lang="it-IT" sz="2000" dirty="0" err="1">
                          <a:solidFill>
                            <a:schemeClr val="tx1"/>
                          </a:solidFill>
                        </a:rPr>
                        <a:t>both</a:t>
                      </a:r>
                      <a:r>
                        <a:rPr lang="it-IT" sz="2000" dirty="0">
                          <a:solidFill>
                            <a:schemeClr val="tx1"/>
                          </a:solidFill>
                        </a:rPr>
                        <a:t> </a:t>
                      </a:r>
                      <a:r>
                        <a:rPr lang="it-IT" sz="2000" dirty="0" err="1">
                          <a:solidFill>
                            <a:schemeClr val="tx1"/>
                          </a:solidFill>
                        </a:rPr>
                        <a:t>materials</a:t>
                      </a:r>
                      <a:endParaRPr lang="en-CH" sz="2000" dirty="0">
                        <a:solidFill>
                          <a:schemeClr val="tx1"/>
                        </a:solidFill>
                      </a:endParaRPr>
                    </a:p>
                  </a:txBody>
                  <a:tcP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solidFill>
                            <a:schemeClr val="tx1"/>
                          </a:solidFill>
                        </a:rPr>
                        <a:t>Low </a:t>
                      </a:r>
                      <a:r>
                        <a:rPr lang="it-IT" sz="2000" dirty="0" err="1">
                          <a:solidFill>
                            <a:schemeClr val="tx1"/>
                          </a:solidFill>
                        </a:rPr>
                        <a:t>readiness</a:t>
                      </a:r>
                      <a:r>
                        <a:rPr lang="it-IT" sz="2000" dirty="0">
                          <a:solidFill>
                            <a:schemeClr val="tx1"/>
                          </a:solidFill>
                        </a:rPr>
                        <a:t> </a:t>
                      </a:r>
                      <a:r>
                        <a:rPr lang="it-IT" sz="2000" dirty="0" err="1">
                          <a:solidFill>
                            <a:schemeClr val="tx1"/>
                          </a:solidFill>
                        </a:rPr>
                        <a:t>level</a:t>
                      </a:r>
                      <a:r>
                        <a:rPr lang="it-IT" sz="2000" dirty="0">
                          <a:solidFill>
                            <a:schemeClr val="tx1"/>
                          </a:solidFill>
                        </a:rPr>
                        <a:t> for HTS </a:t>
                      </a:r>
                      <a:r>
                        <a:rPr lang="it-IT" sz="2000" dirty="0" err="1">
                          <a:solidFill>
                            <a:schemeClr val="tx1"/>
                          </a:solidFill>
                        </a:rPr>
                        <a:t>insert</a:t>
                      </a:r>
                      <a:r>
                        <a:rPr lang="it-IT" sz="2000" dirty="0">
                          <a:solidFill>
                            <a:schemeClr val="tx1"/>
                          </a:solidFill>
                        </a:rPr>
                        <a:t> (TRL 3/4)</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t>LTS/HTS joints and </a:t>
                      </a:r>
                      <a:r>
                        <a:rPr lang="it-IT" sz="2000" dirty="0" err="1"/>
                        <a:t>integration</a:t>
                      </a:r>
                      <a:r>
                        <a:rPr lang="it-IT" sz="2000" dirty="0"/>
                        <a:t> to be </a:t>
                      </a:r>
                      <a:r>
                        <a:rPr lang="it-IT" sz="2000" dirty="0" err="1"/>
                        <a:t>developed</a:t>
                      </a:r>
                      <a:r>
                        <a:rPr lang="it-IT" sz="2000" dirty="0"/>
                        <a:t> </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t>Temperature limited by LTS</a:t>
                      </a:r>
                    </a:p>
                  </a:txBody>
                  <a:tcPr/>
                </a:tc>
                <a:extLst>
                  <a:ext uri="{0D108BD9-81ED-4DB2-BD59-A6C34878D82A}">
                    <a16:rowId xmlns:a16="http://schemas.microsoft.com/office/drawing/2014/main" val="3062548269"/>
                  </a:ext>
                </a:extLst>
              </a:tr>
              <a:tr h="331540">
                <a:tc rowSpan="3">
                  <a:txBody>
                    <a:bodyPr/>
                    <a:lstStyle/>
                    <a:p>
                      <a:r>
                        <a:rPr lang="en-CH" sz="2000" dirty="0"/>
                        <a:t>All-SC (HTS)</a:t>
                      </a:r>
                      <a:endParaRPr lang="it-IT" sz="2000" dirty="0"/>
                    </a:p>
                  </a:txBody>
                  <a:tcPr/>
                </a:tc>
                <a:tc>
                  <a:txBody>
                    <a:bodyPr/>
                    <a:lstStyle/>
                    <a:p>
                      <a:pPr marL="0" indent="0">
                        <a:buFontTx/>
                        <a:buNone/>
                      </a:pPr>
                      <a:r>
                        <a:rPr lang="it-IT" sz="2000" dirty="0" err="1"/>
                        <a:t>Insulated</a:t>
                      </a:r>
                      <a:endParaRPr lang="it-IT" sz="2000" dirty="0"/>
                    </a:p>
                  </a:txBody>
                  <a:tcPr/>
                </a:tc>
                <a:tc rowSpan="3">
                  <a:txBody>
                    <a:bodyPr/>
                    <a:lstStyle/>
                    <a:p>
                      <a:pPr marL="342900" indent="-342900">
                        <a:buFont typeface="Arial" panose="020B0604020202020204" pitchFamily="34" charset="0"/>
                        <a:buChar char="•"/>
                      </a:pPr>
                      <a:r>
                        <a:rPr lang="en-CH" sz="2000" dirty="0"/>
                        <a:t>Most compact </a:t>
                      </a:r>
                      <a:r>
                        <a:rPr lang="it-IT" sz="2000" dirty="0" err="1"/>
                        <a:t>solution</a:t>
                      </a:r>
                      <a:endParaRPr lang="en-CH" sz="2000" dirty="0"/>
                    </a:p>
                    <a:p>
                      <a:pPr marL="342900" indent="-342900">
                        <a:buFont typeface="Arial" panose="020B0604020202020204" pitchFamily="34" charset="0"/>
                        <a:buChar char="•"/>
                      </a:pPr>
                      <a:r>
                        <a:rPr lang="en-CH" sz="2000" dirty="0"/>
                        <a:t>Allows operation at high temperature</a:t>
                      </a:r>
                      <a:endParaRPr lang="it-IT" sz="2000" dirty="0"/>
                    </a:p>
                    <a:p>
                      <a:pPr marL="342900" indent="-342900">
                        <a:buFont typeface="Arial" panose="020B0604020202020204" pitchFamily="34" charset="0"/>
                        <a:buChar char="•"/>
                      </a:pPr>
                      <a:r>
                        <a:rPr lang="it-IT" sz="2000" dirty="0"/>
                        <a:t>Profit from on-</a:t>
                      </a:r>
                      <a:r>
                        <a:rPr lang="it-IT" sz="2000" dirty="0" err="1"/>
                        <a:t>going</a:t>
                      </a:r>
                      <a:r>
                        <a:rPr lang="it-IT" sz="2000" dirty="0"/>
                        <a:t> R&amp;D activities on </a:t>
                      </a:r>
                      <a:r>
                        <a:rPr lang="it-IT" sz="2000" dirty="0" err="1"/>
                        <a:t>insulation</a:t>
                      </a:r>
                      <a:r>
                        <a:rPr lang="it-IT" sz="2000" dirty="0"/>
                        <a:t>/no-</a:t>
                      </a:r>
                      <a:r>
                        <a:rPr lang="it-IT" sz="2000" dirty="0" err="1"/>
                        <a:t>insulation</a:t>
                      </a:r>
                      <a:r>
                        <a:rPr lang="it-IT" sz="2000" dirty="0"/>
                        <a:t> </a:t>
                      </a:r>
                      <a:r>
                        <a:rPr lang="it-IT" sz="2000" dirty="0" err="1"/>
                        <a:t>windings</a:t>
                      </a:r>
                      <a:endParaRPr lang="en-CH" sz="2000" dirty="0"/>
                    </a:p>
                  </a:txBody>
                  <a:tcPr/>
                </a:tc>
                <a:tc rowSpan="3">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sz="2000" dirty="0"/>
                        <a:t>R&amp;D at low readiness (TRL 3/4)</a:t>
                      </a:r>
                    </a:p>
                    <a:p>
                      <a:pPr marL="285750" indent="-285750">
                        <a:buFont typeface="Arial" panose="020B0604020202020204" pitchFamily="34" charset="0"/>
                        <a:buChar char="•"/>
                      </a:pPr>
                      <a:r>
                        <a:rPr lang="it-IT" sz="2000" dirty="0"/>
                        <a:t>Quench </a:t>
                      </a:r>
                      <a:r>
                        <a:rPr lang="it-IT" sz="2000" dirty="0" err="1"/>
                        <a:t>protection</a:t>
                      </a:r>
                      <a:r>
                        <a:rPr lang="it-IT" sz="2000" dirty="0"/>
                        <a:t> to be </a:t>
                      </a:r>
                      <a:r>
                        <a:rPr lang="it-IT" sz="2000" dirty="0" err="1"/>
                        <a:t>demonstrated</a:t>
                      </a:r>
                      <a:endParaRPr lang="it-IT" sz="2000" dirty="0"/>
                    </a:p>
                    <a:p>
                      <a:pPr marL="285750" indent="-285750">
                        <a:buFont typeface="Arial" panose="020B0604020202020204" pitchFamily="34" charset="0"/>
                        <a:buChar char="•"/>
                      </a:pPr>
                      <a:r>
                        <a:rPr lang="it-IT" sz="2000" dirty="0"/>
                        <a:t>Field delay and field </a:t>
                      </a:r>
                      <a:r>
                        <a:rPr lang="it-IT" sz="2000" dirty="0" err="1"/>
                        <a:t>stability</a:t>
                      </a:r>
                      <a:r>
                        <a:rPr lang="it-IT" sz="2000" dirty="0"/>
                        <a:t> in case of NI </a:t>
                      </a:r>
                      <a:r>
                        <a:rPr lang="it-IT" sz="2000" dirty="0" err="1"/>
                        <a:t>winding</a:t>
                      </a:r>
                      <a:endParaRPr lang="en-CH" sz="2000" dirty="0"/>
                    </a:p>
                  </a:txBody>
                  <a:tcPr/>
                </a:tc>
                <a:extLst>
                  <a:ext uri="{0D108BD9-81ED-4DB2-BD59-A6C34878D82A}">
                    <a16:rowId xmlns:a16="http://schemas.microsoft.com/office/drawing/2014/main" val="3894564804"/>
                  </a:ext>
                </a:extLst>
              </a:tr>
              <a:tr h="583966">
                <a:tc vMerge="1">
                  <a:txBody>
                    <a:bodyPr/>
                    <a:lstStyle/>
                    <a:p>
                      <a:endParaRPr lang="en-GB"/>
                    </a:p>
                  </a:txBody>
                  <a:tcPr/>
                </a:tc>
                <a:tc>
                  <a:txBody>
                    <a:bodyPr/>
                    <a:lstStyle/>
                    <a:p>
                      <a:pPr marL="0" indent="0">
                        <a:buFontTx/>
                        <a:buNone/>
                      </a:pPr>
                      <a:r>
                        <a:rPr lang="it-IT" sz="2000" dirty="0" err="1"/>
                        <a:t>Controlled</a:t>
                      </a:r>
                      <a:r>
                        <a:rPr lang="it-IT" sz="2000" dirty="0"/>
                        <a:t> </a:t>
                      </a:r>
                      <a:r>
                        <a:rPr lang="it-IT" sz="2000" dirty="0" err="1"/>
                        <a:t>Insulated</a:t>
                      </a:r>
                      <a:endParaRPr lang="it-IT" sz="2000" dirty="0"/>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2131728"/>
                  </a:ext>
                </a:extLst>
              </a:tr>
              <a:tr h="583966">
                <a:tc vMerge="1">
                  <a:txBody>
                    <a:bodyPr/>
                    <a:lstStyle/>
                    <a:p>
                      <a:endParaRPr lang="en-GB"/>
                    </a:p>
                  </a:txBody>
                  <a:tcPr/>
                </a:tc>
                <a:tc>
                  <a:txBody>
                    <a:bodyPr/>
                    <a:lstStyle/>
                    <a:p>
                      <a:pPr marL="0" indent="0">
                        <a:buFontTx/>
                        <a:buNone/>
                      </a:pPr>
                      <a:r>
                        <a:rPr lang="it-IT" sz="2000" dirty="0"/>
                        <a:t>Non </a:t>
                      </a:r>
                      <a:r>
                        <a:rPr lang="it-IT" sz="2000" dirty="0" err="1"/>
                        <a:t>Insulated</a:t>
                      </a:r>
                      <a:endParaRPr lang="it-IT" sz="2000" dirty="0"/>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576645802"/>
                  </a:ext>
                </a:extLst>
              </a:tr>
            </a:tbl>
          </a:graphicData>
        </a:graphic>
      </p:graphicFrame>
    </p:spTree>
    <p:extLst>
      <p:ext uri="{BB962C8B-B14F-4D97-AF65-F5344CB8AC3E}">
        <p14:creationId xmlns:p14="http://schemas.microsoft.com/office/powerpoint/2010/main" val="2367223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p:txBody>
          <a:bodyPr>
            <a:noAutofit/>
          </a:bodyPr>
          <a:lstStyle/>
          <a:p>
            <a:r>
              <a:rPr lang="en-GB" sz="4000" dirty="0">
                <a:latin typeface="Calibri" panose="020F0502020204030204" pitchFamily="34" charset="0"/>
                <a:cs typeface="Calibri" panose="020F0502020204030204" pitchFamily="34" charset="0"/>
              </a:rPr>
              <a:t>Design Options (1/2)</a:t>
            </a:r>
          </a:p>
        </p:txBody>
      </p:sp>
      <p:grpSp>
        <p:nvGrpSpPr>
          <p:cNvPr id="7" name="Group 6">
            <a:extLst>
              <a:ext uri="{FF2B5EF4-FFF2-40B4-BE49-F238E27FC236}">
                <a16:creationId xmlns:a16="http://schemas.microsoft.com/office/drawing/2014/main" id="{2135836F-0E53-CDCB-0063-34FF07943FAB}"/>
              </a:ext>
            </a:extLst>
          </p:cNvPr>
          <p:cNvGrpSpPr/>
          <p:nvPr/>
        </p:nvGrpSpPr>
        <p:grpSpPr>
          <a:xfrm>
            <a:off x="1180617" y="1165862"/>
            <a:ext cx="1937181" cy="4959282"/>
            <a:chOff x="584617" y="686651"/>
            <a:chExt cx="2394286" cy="6078282"/>
          </a:xfrm>
        </p:grpSpPr>
        <p:pic>
          <p:nvPicPr>
            <p:cNvPr id="3" name="Immagine 2">
              <a:extLst>
                <a:ext uri="{FF2B5EF4-FFF2-40B4-BE49-F238E27FC236}">
                  <a16:creationId xmlns:a16="http://schemas.microsoft.com/office/drawing/2014/main" id="{40499B08-DB1C-A67D-CAF7-10B5941A5245}"/>
                </a:ext>
              </a:extLst>
            </p:cNvPr>
            <p:cNvPicPr>
              <a:picLocks noChangeAspect="1"/>
            </p:cNvPicPr>
            <p:nvPr/>
          </p:nvPicPr>
          <p:blipFill rotWithShape="1">
            <a:blip r:embed="rId2"/>
            <a:srcRect l="2534" r="46199" b="52731"/>
            <a:stretch/>
          </p:blipFill>
          <p:spPr>
            <a:xfrm>
              <a:off x="584617" y="686651"/>
              <a:ext cx="2394286" cy="2348670"/>
            </a:xfrm>
            <a:prstGeom prst="rect">
              <a:avLst/>
            </a:prstGeom>
          </p:spPr>
        </p:pic>
        <p:pic>
          <p:nvPicPr>
            <p:cNvPr id="2" name="Immagine 1">
              <a:extLst>
                <a:ext uri="{FF2B5EF4-FFF2-40B4-BE49-F238E27FC236}">
                  <a16:creationId xmlns:a16="http://schemas.microsoft.com/office/drawing/2014/main" id="{5C67CCAF-E92E-A148-F713-90D3E395E9EF}"/>
                </a:ext>
              </a:extLst>
            </p:cNvPr>
            <p:cNvPicPr>
              <a:picLocks noChangeAspect="1"/>
            </p:cNvPicPr>
            <p:nvPr/>
          </p:nvPicPr>
          <p:blipFill rotWithShape="1">
            <a:blip r:embed="rId2"/>
            <a:srcRect l="53643" t="636" r="1267" b="53798"/>
            <a:stretch/>
          </p:blipFill>
          <p:spPr>
            <a:xfrm>
              <a:off x="729436" y="2600333"/>
              <a:ext cx="2106000" cy="2264262"/>
            </a:xfrm>
            <a:prstGeom prst="rect">
              <a:avLst/>
            </a:prstGeom>
          </p:spPr>
        </p:pic>
        <p:pic>
          <p:nvPicPr>
            <p:cNvPr id="5" name="Immagine 4">
              <a:extLst>
                <a:ext uri="{FF2B5EF4-FFF2-40B4-BE49-F238E27FC236}">
                  <a16:creationId xmlns:a16="http://schemas.microsoft.com/office/drawing/2014/main" id="{9BE0EC05-8243-2A25-31D4-08034A243AA0}"/>
                </a:ext>
              </a:extLst>
            </p:cNvPr>
            <p:cNvPicPr>
              <a:picLocks noChangeAspect="1"/>
            </p:cNvPicPr>
            <p:nvPr/>
          </p:nvPicPr>
          <p:blipFill rotWithShape="1">
            <a:blip r:embed="rId2"/>
            <a:srcRect l="2534" t="46739" r="46199"/>
            <a:stretch/>
          </p:blipFill>
          <p:spPr>
            <a:xfrm>
              <a:off x="729436" y="4438685"/>
              <a:ext cx="2104648" cy="2326248"/>
            </a:xfrm>
            <a:prstGeom prst="rect">
              <a:avLst/>
            </a:prstGeom>
          </p:spPr>
        </p:pic>
      </p:grpSp>
      <p:graphicFrame>
        <p:nvGraphicFramePr>
          <p:cNvPr id="4" name="Table 9">
            <a:extLst>
              <a:ext uri="{FF2B5EF4-FFF2-40B4-BE49-F238E27FC236}">
                <a16:creationId xmlns:a16="http://schemas.microsoft.com/office/drawing/2014/main" id="{6F0A7702-16AB-DC64-A42B-1352C0AE1B20}"/>
              </a:ext>
            </a:extLst>
          </p:cNvPr>
          <p:cNvGraphicFramePr>
            <a:graphicFrameLocks/>
          </p:cNvGraphicFramePr>
          <p:nvPr/>
        </p:nvGraphicFramePr>
        <p:xfrm>
          <a:off x="3530278" y="1026113"/>
          <a:ext cx="8001734" cy="4785360"/>
        </p:xfrm>
        <a:graphic>
          <a:graphicData uri="http://schemas.openxmlformats.org/drawingml/2006/table">
            <a:tbl>
              <a:tblPr firstRow="1" bandRow="1">
                <a:tableStyleId>{5C22544A-7EE6-4342-B048-85BDC9FD1C3A}</a:tableStyleId>
              </a:tblPr>
              <a:tblGrid>
                <a:gridCol w="1683954">
                  <a:extLst>
                    <a:ext uri="{9D8B030D-6E8A-4147-A177-3AD203B41FA5}">
                      <a16:colId xmlns:a16="http://schemas.microsoft.com/office/drawing/2014/main" val="1780479763"/>
                    </a:ext>
                  </a:extLst>
                </a:gridCol>
                <a:gridCol w="3509044">
                  <a:extLst>
                    <a:ext uri="{9D8B030D-6E8A-4147-A177-3AD203B41FA5}">
                      <a16:colId xmlns:a16="http://schemas.microsoft.com/office/drawing/2014/main" val="469322868"/>
                    </a:ext>
                  </a:extLst>
                </a:gridCol>
                <a:gridCol w="2808736">
                  <a:extLst>
                    <a:ext uri="{9D8B030D-6E8A-4147-A177-3AD203B41FA5}">
                      <a16:colId xmlns:a16="http://schemas.microsoft.com/office/drawing/2014/main" val="1029315819"/>
                    </a:ext>
                  </a:extLst>
                </a:gridCol>
              </a:tblGrid>
              <a:tr h="329838">
                <a:tc>
                  <a:txBody>
                    <a:bodyPr/>
                    <a:lstStyle/>
                    <a:p>
                      <a:r>
                        <a:rPr lang="en-CH" sz="2000" dirty="0"/>
                        <a:t>Technology</a:t>
                      </a:r>
                    </a:p>
                  </a:txBody>
                  <a:tcPr/>
                </a:tc>
                <a:tc>
                  <a:txBody>
                    <a:bodyPr/>
                    <a:lstStyle/>
                    <a:p>
                      <a:r>
                        <a:rPr lang="en-CH" sz="2000" dirty="0"/>
                        <a:t>Pro’s</a:t>
                      </a:r>
                    </a:p>
                  </a:txBody>
                  <a:tcPr/>
                </a:tc>
                <a:tc>
                  <a:txBody>
                    <a:bodyPr/>
                    <a:lstStyle/>
                    <a:p>
                      <a:r>
                        <a:rPr lang="en-CH" sz="2000" dirty="0"/>
                        <a:t>Con’s</a:t>
                      </a:r>
                    </a:p>
                  </a:txBody>
                  <a:tcPr/>
                </a:tc>
                <a:extLst>
                  <a:ext uri="{0D108BD9-81ED-4DB2-BD59-A6C34878D82A}">
                    <a16:rowId xmlns:a16="http://schemas.microsoft.com/office/drawing/2014/main" val="2792067444"/>
                  </a:ext>
                </a:extLst>
              </a:tr>
              <a:tr h="1091003">
                <a:tc>
                  <a:txBody>
                    <a:bodyPr/>
                    <a:lstStyle/>
                    <a:p>
                      <a:pPr algn="ctr"/>
                      <a:r>
                        <a:rPr lang="it-IT" sz="1800" dirty="0"/>
                        <a:t>Cos-theta Design</a:t>
                      </a:r>
                      <a:endParaRPr lang="en-CH" sz="18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Well known design</a:t>
                      </a:r>
                      <a:endParaRPr lang="en-CH" sz="1800" dirty="0"/>
                    </a:p>
                    <a:p>
                      <a:pPr marL="285750" indent="-285750" algn="l">
                        <a:buFont typeface="Arial" panose="020B0604020202020204" pitchFamily="34" charset="0"/>
                        <a:buChar char="•"/>
                      </a:pPr>
                      <a:r>
                        <a:rPr lang="en-GB" sz="1800" dirty="0"/>
                        <a:t>Wound around a cylindrical mandrel, end shape already suitable for beam tube insertion</a:t>
                      </a:r>
                      <a:endParaRPr lang="en-CH" sz="1800" dirty="0"/>
                    </a:p>
                  </a:txBody>
                  <a:tcPr anchor="ctr"/>
                </a:tc>
                <a:tc>
                  <a:txBody>
                    <a:bodyPr/>
                    <a:lstStyle/>
                    <a:p>
                      <a:pPr marL="285750" indent="-285750" algn="l">
                        <a:buFont typeface="Arial" panose="020B0604020202020204" pitchFamily="34" charset="0"/>
                        <a:buChar char="•"/>
                      </a:pPr>
                      <a:r>
                        <a:rPr lang="en-GB" sz="1800" dirty="0"/>
                        <a:t>Mechanical structure can be complex </a:t>
                      </a:r>
                    </a:p>
                    <a:p>
                      <a:pPr marL="285750" indent="-285750" algn="l">
                        <a:buFont typeface="Arial" panose="020B0604020202020204" pitchFamily="34" charset="0"/>
                        <a:buChar char="•"/>
                      </a:pPr>
                      <a:r>
                        <a:rPr lang="it-IT" sz="1800" dirty="0"/>
                        <a:t>Not </a:t>
                      </a:r>
                      <a:r>
                        <a:rPr lang="it-IT" sz="1800" dirty="0" err="1"/>
                        <a:t>most</a:t>
                      </a:r>
                      <a:r>
                        <a:rPr lang="it-IT" sz="1800" dirty="0"/>
                        <a:t> easy </a:t>
                      </a:r>
                      <a:r>
                        <a:rPr lang="it-IT" sz="1800" dirty="0" err="1"/>
                        <a:t>winding</a:t>
                      </a:r>
                      <a:r>
                        <a:rPr lang="it-IT" sz="1800" dirty="0"/>
                        <a:t> </a:t>
                      </a:r>
                      <a:r>
                        <a:rPr lang="it-IT" sz="1800" dirty="0" err="1"/>
                        <a:t>geometry</a:t>
                      </a:r>
                      <a:r>
                        <a:rPr lang="it-IT" sz="1800" dirty="0"/>
                        <a:t> for HTS tapes</a:t>
                      </a:r>
                      <a:endParaRPr lang="en-CH" sz="1800" dirty="0"/>
                    </a:p>
                  </a:txBody>
                  <a:tcPr anchor="ctr"/>
                </a:tc>
                <a:extLst>
                  <a:ext uri="{0D108BD9-81ED-4DB2-BD59-A6C34878D82A}">
                    <a16:rowId xmlns:a16="http://schemas.microsoft.com/office/drawing/2014/main" val="4121233567"/>
                  </a:ext>
                </a:extLst>
              </a:tr>
              <a:tr h="1091003">
                <a:tc>
                  <a:txBody>
                    <a:bodyPr/>
                    <a:lstStyle/>
                    <a:p>
                      <a:pPr algn="ctr"/>
                      <a:r>
                        <a:rPr lang="it-IT" sz="1800" dirty="0"/>
                        <a:t>Block Coil Design</a:t>
                      </a:r>
                      <a:endParaRPr lang="en-CH" sz="18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Known design</a:t>
                      </a:r>
                      <a:r>
                        <a:rPr lang="en-CH" sz="1800" dirty="0"/>
                        <a:t> principles</a:t>
                      </a:r>
                    </a:p>
                    <a:p>
                      <a:pPr marL="285750" indent="-285750" algn="l">
                        <a:buFont typeface="Arial" panose="020B0604020202020204" pitchFamily="34" charset="0"/>
                        <a:buChar char="•"/>
                      </a:pPr>
                      <a:r>
                        <a:rPr lang="en-GB" sz="1800" dirty="0"/>
                        <a:t>Mechanical structure simplify stress management</a:t>
                      </a:r>
                    </a:p>
                    <a:p>
                      <a:pPr marL="285750" indent="-285750" algn="l">
                        <a:buFont typeface="Arial" panose="020B0604020202020204" pitchFamily="34" charset="0"/>
                        <a:buChar char="•"/>
                      </a:pPr>
                      <a:r>
                        <a:rPr lang="en-GB" sz="1800" dirty="0"/>
                        <a:t>Easier geometry for HTS-tapes</a:t>
                      </a:r>
                      <a:endParaRPr lang="en-CH" sz="18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Difficult stress management on coil ends </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Higher ratio conductor length/produced field</a:t>
                      </a:r>
                      <a:endParaRPr lang="en-CH" sz="1800" dirty="0"/>
                    </a:p>
                  </a:txBody>
                  <a:tcPr anchor="ctr"/>
                </a:tc>
                <a:extLst>
                  <a:ext uri="{0D108BD9-81ED-4DB2-BD59-A6C34878D82A}">
                    <a16:rowId xmlns:a16="http://schemas.microsoft.com/office/drawing/2014/main" val="3062548269"/>
                  </a:ext>
                </a:extLst>
              </a:tr>
              <a:tr h="1344724">
                <a:tc>
                  <a:txBody>
                    <a:bodyPr/>
                    <a:lstStyle/>
                    <a:p>
                      <a:pPr algn="ctr"/>
                      <a:r>
                        <a:rPr lang="it-IT" sz="1800" dirty="0" err="1"/>
                        <a:t>Canted</a:t>
                      </a:r>
                      <a:r>
                        <a:rPr lang="it-IT" sz="1800" dirty="0"/>
                        <a:t> Cos-theta Design</a:t>
                      </a:r>
                      <a:endParaRPr lang="en-CH" sz="1800" dirty="0"/>
                    </a:p>
                  </a:txBody>
                  <a:tcPr anchor="ctr"/>
                </a:tc>
                <a:tc>
                  <a:txBody>
                    <a:bodyPr/>
                    <a:lstStyle/>
                    <a:p>
                      <a:pPr marL="285750" indent="-285750" algn="l">
                        <a:buFont typeface="Arial" panose="020B0604020202020204" pitchFamily="34" charset="0"/>
                        <a:buChar char="•"/>
                      </a:pPr>
                      <a:r>
                        <a:rPr lang="en-GB" sz="1800" dirty="0"/>
                        <a:t>Intrinsic stress management</a:t>
                      </a:r>
                    </a:p>
                    <a:p>
                      <a:pPr marL="285750" indent="-285750" algn="l">
                        <a:buFont typeface="Arial" panose="020B0604020202020204" pitchFamily="34" charset="0"/>
                        <a:buChar char="•"/>
                      </a:pPr>
                      <a:r>
                        <a:rPr lang="en-GB" sz="1800" dirty="0"/>
                        <a:t>Low number of parts and tools</a:t>
                      </a:r>
                    </a:p>
                    <a:p>
                      <a:pPr marL="285750" indent="-285750" algn="l">
                        <a:buFont typeface="Arial" panose="020B0604020202020204" pitchFamily="34" charset="0"/>
                        <a:buChar char="•"/>
                      </a:pPr>
                      <a:r>
                        <a:rPr lang="it-IT" sz="1800" dirty="0"/>
                        <a:t>Easy </a:t>
                      </a:r>
                      <a:r>
                        <a:rPr lang="it-IT" sz="1800" dirty="0" err="1"/>
                        <a:t>winding</a:t>
                      </a:r>
                      <a:r>
                        <a:rPr lang="it-IT" sz="1800" dirty="0"/>
                        <a:t> procedure</a:t>
                      </a:r>
                      <a:endParaRPr lang="en-CH" sz="18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Requires more cable than the other layouts </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Quench protection more difficult</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R&amp;D needed</a:t>
                      </a:r>
                      <a:endParaRPr lang="en-CH" sz="1800" dirty="0"/>
                    </a:p>
                  </a:txBody>
                  <a:tcPr anchor="ctr"/>
                </a:tc>
                <a:extLst>
                  <a:ext uri="{0D108BD9-81ED-4DB2-BD59-A6C34878D82A}">
                    <a16:rowId xmlns:a16="http://schemas.microsoft.com/office/drawing/2014/main" val="3894564804"/>
                  </a:ext>
                </a:extLst>
              </a:tr>
            </a:tbl>
          </a:graphicData>
        </a:graphic>
      </p:graphicFrame>
    </p:spTree>
    <p:extLst>
      <p:ext uri="{BB962C8B-B14F-4D97-AF65-F5344CB8AC3E}">
        <p14:creationId xmlns:p14="http://schemas.microsoft.com/office/powerpoint/2010/main" val="375005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p:txBody>
          <a:bodyPr>
            <a:noAutofit/>
          </a:bodyPr>
          <a:lstStyle/>
          <a:p>
            <a:r>
              <a:rPr lang="en-GB" sz="4000" dirty="0">
                <a:latin typeface="Calibri" panose="020F0502020204030204" pitchFamily="34" charset="0"/>
                <a:cs typeface="Calibri" panose="020F0502020204030204" pitchFamily="34" charset="0"/>
              </a:rPr>
              <a:t>Design Options (2/2) Combined function</a:t>
            </a:r>
          </a:p>
        </p:txBody>
      </p:sp>
      <p:graphicFrame>
        <p:nvGraphicFramePr>
          <p:cNvPr id="4" name="Table 9">
            <a:extLst>
              <a:ext uri="{FF2B5EF4-FFF2-40B4-BE49-F238E27FC236}">
                <a16:creationId xmlns:a16="http://schemas.microsoft.com/office/drawing/2014/main" id="{6F0A7702-16AB-DC64-A42B-1352C0AE1B20}"/>
              </a:ext>
            </a:extLst>
          </p:cNvPr>
          <p:cNvGraphicFramePr>
            <a:graphicFrameLocks/>
          </p:cNvGraphicFramePr>
          <p:nvPr/>
        </p:nvGraphicFramePr>
        <p:xfrm>
          <a:off x="3998369" y="2126173"/>
          <a:ext cx="8040935" cy="2749710"/>
        </p:xfrm>
        <a:graphic>
          <a:graphicData uri="http://schemas.openxmlformats.org/drawingml/2006/table">
            <a:tbl>
              <a:tblPr firstRow="1" bandRow="1">
                <a:tableStyleId>{5C22544A-7EE6-4342-B048-85BDC9FD1C3A}</a:tableStyleId>
              </a:tblPr>
              <a:tblGrid>
                <a:gridCol w="1620287">
                  <a:extLst>
                    <a:ext uri="{9D8B030D-6E8A-4147-A177-3AD203B41FA5}">
                      <a16:colId xmlns:a16="http://schemas.microsoft.com/office/drawing/2014/main" val="1780479763"/>
                    </a:ext>
                  </a:extLst>
                </a:gridCol>
                <a:gridCol w="3321553">
                  <a:extLst>
                    <a:ext uri="{9D8B030D-6E8A-4147-A177-3AD203B41FA5}">
                      <a16:colId xmlns:a16="http://schemas.microsoft.com/office/drawing/2014/main" val="469322868"/>
                    </a:ext>
                  </a:extLst>
                </a:gridCol>
                <a:gridCol w="3099095">
                  <a:extLst>
                    <a:ext uri="{9D8B030D-6E8A-4147-A177-3AD203B41FA5}">
                      <a16:colId xmlns:a16="http://schemas.microsoft.com/office/drawing/2014/main" val="1029315819"/>
                    </a:ext>
                  </a:extLst>
                </a:gridCol>
              </a:tblGrid>
              <a:tr h="362072">
                <a:tc>
                  <a:txBody>
                    <a:bodyPr/>
                    <a:lstStyle/>
                    <a:p>
                      <a:pPr algn="ctr"/>
                      <a:r>
                        <a:rPr lang="en-CH" sz="2000" dirty="0"/>
                        <a:t>Technology</a:t>
                      </a:r>
                    </a:p>
                  </a:txBody>
                  <a:tcPr/>
                </a:tc>
                <a:tc>
                  <a:txBody>
                    <a:bodyPr/>
                    <a:lstStyle/>
                    <a:p>
                      <a:pPr algn="ctr"/>
                      <a:r>
                        <a:rPr lang="en-CH" sz="2000" dirty="0"/>
                        <a:t>Pro’s</a:t>
                      </a:r>
                    </a:p>
                  </a:txBody>
                  <a:tcPr/>
                </a:tc>
                <a:tc>
                  <a:txBody>
                    <a:bodyPr/>
                    <a:lstStyle/>
                    <a:p>
                      <a:pPr algn="ctr"/>
                      <a:r>
                        <a:rPr lang="en-CH" sz="2000" dirty="0"/>
                        <a:t>Con’s</a:t>
                      </a:r>
                    </a:p>
                  </a:txBody>
                  <a:tcPr/>
                </a:tc>
                <a:extLst>
                  <a:ext uri="{0D108BD9-81ED-4DB2-BD59-A6C34878D82A}">
                    <a16:rowId xmlns:a16="http://schemas.microsoft.com/office/drawing/2014/main" val="2792067444"/>
                  </a:ext>
                </a:extLst>
              </a:tr>
              <a:tr h="1176735">
                <a:tc>
                  <a:txBody>
                    <a:bodyPr/>
                    <a:lstStyle/>
                    <a:p>
                      <a:pPr algn="ctr"/>
                      <a:r>
                        <a:rPr lang="it-IT" sz="1400" dirty="0"/>
                        <a:t>NESTED </a:t>
                      </a:r>
                      <a:r>
                        <a:rPr lang="it-IT" sz="1400" dirty="0" err="1"/>
                        <a:t>Configuration</a:t>
                      </a:r>
                      <a:endParaRPr lang="en-CH" sz="14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Separate Powering Dipole/Quadrupole</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Inherit experience on Nb</a:t>
                      </a:r>
                      <a:r>
                        <a:rPr lang="en-GB" sz="1400" baseline="-25000" dirty="0"/>
                        <a:t>3</a:t>
                      </a:r>
                      <a:r>
                        <a:rPr lang="en-GB" sz="1400" dirty="0"/>
                        <a:t>Sn magnets for HiLumi and  LARP-US development program</a:t>
                      </a:r>
                    </a:p>
                  </a:txBody>
                  <a:tcPr anchor="ctr"/>
                </a:tc>
                <a:tc>
                  <a:txBody>
                    <a:bodyPr/>
                    <a:lstStyle/>
                    <a:p>
                      <a:pPr marL="285750" indent="-285750" algn="l">
                        <a:buFont typeface="Arial" panose="020B0604020202020204" pitchFamily="34" charset="0"/>
                        <a:buChar char="•"/>
                      </a:pPr>
                      <a:r>
                        <a:rPr lang="en-GB" sz="1400" dirty="0"/>
                        <a:t>High Stress on Internal Coil</a:t>
                      </a:r>
                    </a:p>
                    <a:p>
                      <a:pPr marL="285750" indent="-285750" algn="l">
                        <a:buFont typeface="Arial" panose="020B0604020202020204" pitchFamily="34" charset="0"/>
                        <a:buChar char="•"/>
                      </a:pPr>
                      <a:r>
                        <a:rPr lang="it-IT" sz="1400" dirty="0" err="1"/>
                        <a:t>Alignment</a:t>
                      </a:r>
                      <a:r>
                        <a:rPr lang="it-IT" sz="1400" dirty="0"/>
                        <a:t> </a:t>
                      </a:r>
                    </a:p>
                    <a:p>
                      <a:pPr marL="285750" indent="-285750" algn="l">
                        <a:buFont typeface="Arial" panose="020B0604020202020204" pitchFamily="34" charset="0"/>
                        <a:buChar char="•"/>
                      </a:pPr>
                      <a:r>
                        <a:rPr lang="en-GB" sz="1400" dirty="0"/>
                        <a:t>Higher Costs</a:t>
                      </a:r>
                      <a:endParaRPr lang="en-CH" sz="1400" dirty="0"/>
                    </a:p>
                  </a:txBody>
                  <a:tcPr anchor="ctr"/>
                </a:tc>
                <a:extLst>
                  <a:ext uri="{0D108BD9-81ED-4DB2-BD59-A6C34878D82A}">
                    <a16:rowId xmlns:a16="http://schemas.microsoft.com/office/drawing/2014/main" val="4121233567"/>
                  </a:ext>
                </a:extLst>
              </a:tr>
              <a:tr h="1176735">
                <a:tc>
                  <a:txBody>
                    <a:bodyPr/>
                    <a:lstStyle/>
                    <a:p>
                      <a:pPr algn="ctr"/>
                      <a:r>
                        <a:rPr lang="it-IT" sz="1400" dirty="0" err="1"/>
                        <a:t>Asymmetric</a:t>
                      </a:r>
                      <a:r>
                        <a:rPr lang="it-IT" sz="1400" dirty="0"/>
                        <a:t> Coil Design</a:t>
                      </a:r>
                      <a:endParaRPr lang="en-CH" sz="1400" dirty="0"/>
                    </a:p>
                  </a:txBody>
                  <a:tcPr anchor="ctr"/>
                </a:tc>
                <a:tc>
                  <a:txBody>
                    <a:bodyPr/>
                    <a:lstStyle/>
                    <a:p>
                      <a:pPr marL="285750" lvl="0" indent="-285750">
                        <a:buFont typeface="Arial" panose="020B0604020202020204" pitchFamily="34" charset="0"/>
                        <a:buChar char="•"/>
                      </a:pPr>
                      <a:r>
                        <a:rPr lang="en-GB" sz="1400" dirty="0"/>
                        <a:t>Single type of coil </a:t>
                      </a:r>
                    </a:p>
                    <a:p>
                      <a:pPr marL="285750" lvl="0" indent="-285750">
                        <a:buFont typeface="Arial" panose="020B0604020202020204" pitchFamily="34" charset="0"/>
                        <a:buChar char="•"/>
                      </a:pPr>
                      <a:r>
                        <a:rPr lang="en-GB" sz="1400" dirty="0"/>
                        <a:t>Optimized margin and field quality</a:t>
                      </a:r>
                    </a:p>
                  </a:txBody>
                  <a:tcPr anchor="ctr"/>
                </a:tc>
                <a:tc>
                  <a:txBody>
                    <a:bodyPr/>
                    <a:lstStyle/>
                    <a:p>
                      <a:pPr marL="285750" lvl="0" indent="-285750">
                        <a:buFont typeface="Arial" panose="020B0604020202020204" pitchFamily="34" charset="0"/>
                        <a:buChar char="•"/>
                      </a:pPr>
                      <a:r>
                        <a:rPr lang="it-IT" sz="1400" dirty="0" err="1"/>
                        <a:t>Fixed</a:t>
                      </a:r>
                      <a:r>
                        <a:rPr lang="it-IT" sz="1400" dirty="0"/>
                        <a:t> </a:t>
                      </a:r>
                      <a:r>
                        <a:rPr lang="it-IT" sz="1400" dirty="0" err="1"/>
                        <a:t>Dipole</a:t>
                      </a:r>
                      <a:r>
                        <a:rPr lang="it-IT" sz="1400" dirty="0"/>
                        <a:t>/Quadrupole ratio</a:t>
                      </a:r>
                    </a:p>
                    <a:p>
                      <a:pPr marL="342900" lvl="0" indent="-342900">
                        <a:buFont typeface="Arial" panose="020B0604020202020204" pitchFamily="34" charset="0"/>
                        <a:buChar char="•"/>
                      </a:pPr>
                      <a:r>
                        <a:rPr lang="it-IT" sz="1400" dirty="0"/>
                        <a:t>Stress on the </a:t>
                      </a:r>
                      <a:r>
                        <a:rPr lang="it-IT" sz="1400" dirty="0" err="1"/>
                        <a:t>supporting</a:t>
                      </a:r>
                      <a:r>
                        <a:rPr lang="it-IT" sz="1400" dirty="0"/>
                        <a:t> </a:t>
                      </a:r>
                      <a:r>
                        <a:rPr lang="it-IT" sz="1400" dirty="0" err="1"/>
                        <a:t>structure</a:t>
                      </a:r>
                      <a:r>
                        <a:rPr lang="it-IT" sz="1400" dirty="0"/>
                        <a:t> </a:t>
                      </a:r>
                      <a:r>
                        <a:rPr lang="it-IT" sz="1400" dirty="0" err="1"/>
                        <a:t>is</a:t>
                      </a:r>
                      <a:r>
                        <a:rPr lang="it-IT" sz="1400" dirty="0"/>
                        <a:t> </a:t>
                      </a:r>
                      <a:r>
                        <a:rPr lang="it-IT" sz="1400" dirty="0" err="1"/>
                        <a:t>not</a:t>
                      </a:r>
                      <a:r>
                        <a:rPr lang="it-IT" sz="1400" dirty="0"/>
                        <a:t> </a:t>
                      </a:r>
                      <a:r>
                        <a:rPr lang="it-IT" sz="1400" dirty="0" err="1"/>
                        <a:t>balanced</a:t>
                      </a:r>
                      <a:r>
                        <a:rPr lang="it-IT" sz="1400" dirty="0"/>
                        <a:t> </a:t>
                      </a:r>
                    </a:p>
                  </a:txBody>
                  <a:tcPr anchor="ctr"/>
                </a:tc>
                <a:extLst>
                  <a:ext uri="{0D108BD9-81ED-4DB2-BD59-A6C34878D82A}">
                    <a16:rowId xmlns:a16="http://schemas.microsoft.com/office/drawing/2014/main" val="3062548269"/>
                  </a:ext>
                </a:extLst>
              </a:tr>
            </a:tbl>
          </a:graphicData>
        </a:graphic>
      </p:graphicFrame>
      <p:grpSp>
        <p:nvGrpSpPr>
          <p:cNvPr id="11" name="Group 10">
            <a:extLst>
              <a:ext uri="{FF2B5EF4-FFF2-40B4-BE49-F238E27FC236}">
                <a16:creationId xmlns:a16="http://schemas.microsoft.com/office/drawing/2014/main" id="{FDF68BF6-8E13-4E6D-2264-2031C75A8383}"/>
              </a:ext>
            </a:extLst>
          </p:cNvPr>
          <p:cNvGrpSpPr/>
          <p:nvPr/>
        </p:nvGrpSpPr>
        <p:grpSpPr>
          <a:xfrm>
            <a:off x="296333" y="1315223"/>
            <a:ext cx="3641436" cy="4553398"/>
            <a:chOff x="838200" y="1353205"/>
            <a:chExt cx="3641436" cy="4553398"/>
          </a:xfrm>
        </p:grpSpPr>
        <p:pic>
          <p:nvPicPr>
            <p:cNvPr id="6" name="Immagine 5">
              <a:extLst>
                <a:ext uri="{FF2B5EF4-FFF2-40B4-BE49-F238E27FC236}">
                  <a16:creationId xmlns:a16="http://schemas.microsoft.com/office/drawing/2014/main" id="{AEF2468A-480F-D64D-8926-5EC814286759}"/>
                </a:ext>
              </a:extLst>
            </p:cNvPr>
            <p:cNvPicPr>
              <a:picLocks noChangeAspect="1"/>
            </p:cNvPicPr>
            <p:nvPr/>
          </p:nvPicPr>
          <p:blipFill>
            <a:blip r:embed="rId2"/>
            <a:stretch>
              <a:fillRect/>
            </a:stretch>
          </p:blipFill>
          <p:spPr>
            <a:xfrm>
              <a:off x="838200" y="1636643"/>
              <a:ext cx="1698950" cy="1648888"/>
            </a:xfrm>
            <a:prstGeom prst="rect">
              <a:avLst/>
            </a:prstGeom>
          </p:spPr>
        </p:pic>
        <p:pic>
          <p:nvPicPr>
            <p:cNvPr id="7" name="Immagine 6">
              <a:extLst>
                <a:ext uri="{FF2B5EF4-FFF2-40B4-BE49-F238E27FC236}">
                  <a16:creationId xmlns:a16="http://schemas.microsoft.com/office/drawing/2014/main" id="{693B706F-F64A-D174-0954-CCCE2F3B3F05}"/>
                </a:ext>
              </a:extLst>
            </p:cNvPr>
            <p:cNvPicPr>
              <a:picLocks noChangeAspect="1"/>
            </p:cNvPicPr>
            <p:nvPr/>
          </p:nvPicPr>
          <p:blipFill>
            <a:blip r:embed="rId3"/>
            <a:stretch>
              <a:fillRect/>
            </a:stretch>
          </p:blipFill>
          <p:spPr>
            <a:xfrm>
              <a:off x="2597750" y="1636643"/>
              <a:ext cx="1881886" cy="1648888"/>
            </a:xfrm>
            <a:prstGeom prst="rect">
              <a:avLst/>
            </a:prstGeom>
          </p:spPr>
        </p:pic>
        <p:pic>
          <p:nvPicPr>
            <p:cNvPr id="2" name="Picture 18" descr=" 2Dmod.pct                                                      00027962Macintosh HD                   B7472E7A:">
              <a:extLst>
                <a:ext uri="{FF2B5EF4-FFF2-40B4-BE49-F238E27FC236}">
                  <a16:creationId xmlns:a16="http://schemas.microsoft.com/office/drawing/2014/main" id="{EBBA4CC5-27CF-14AB-3552-2208F68CFF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17" t="30246" r="40792" b="30840"/>
            <a:stretch/>
          </p:blipFill>
          <p:spPr bwMode="auto">
            <a:xfrm>
              <a:off x="1558076" y="3678844"/>
              <a:ext cx="2079348" cy="220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2CFBEB5F-9B9F-4170-424F-C66520D3DFA3}"/>
                </a:ext>
              </a:extLst>
            </p:cNvPr>
            <p:cNvSpPr txBox="1"/>
            <p:nvPr/>
          </p:nvSpPr>
          <p:spPr>
            <a:xfrm>
              <a:off x="1893709" y="1353205"/>
              <a:ext cx="1013906" cy="307777"/>
            </a:xfrm>
            <a:prstGeom prst="rect">
              <a:avLst/>
            </a:prstGeom>
            <a:noFill/>
          </p:spPr>
          <p:txBody>
            <a:bodyPr wrap="square">
              <a:spAutoFit/>
            </a:bodyPr>
            <a:lstStyle/>
            <a:p>
              <a:r>
                <a:rPr lang="en-GB" sz="1400" i="1" dirty="0"/>
                <a:t>A. </a:t>
              </a:r>
              <a:r>
                <a:rPr lang="en-GB" sz="1400" i="1" dirty="0" err="1"/>
                <a:t>Zlobin</a:t>
              </a:r>
              <a:endParaRPr lang="it-CH" sz="1400" i="1" dirty="0"/>
            </a:p>
          </p:txBody>
        </p:sp>
        <p:sp>
          <p:nvSpPr>
            <p:cNvPr id="5" name="CasellaDiTesto 4">
              <a:extLst>
                <a:ext uri="{FF2B5EF4-FFF2-40B4-BE49-F238E27FC236}">
                  <a16:creationId xmlns:a16="http://schemas.microsoft.com/office/drawing/2014/main" id="{E43A1BDE-9477-0091-E750-5E4461D4CCD9}"/>
                </a:ext>
              </a:extLst>
            </p:cNvPr>
            <p:cNvSpPr txBox="1"/>
            <p:nvPr/>
          </p:nvSpPr>
          <p:spPr>
            <a:xfrm>
              <a:off x="1386756" y="5598826"/>
              <a:ext cx="1013906" cy="307777"/>
            </a:xfrm>
            <a:prstGeom prst="rect">
              <a:avLst/>
            </a:prstGeom>
            <a:noFill/>
          </p:spPr>
          <p:txBody>
            <a:bodyPr wrap="square">
              <a:spAutoFit/>
            </a:bodyPr>
            <a:lstStyle/>
            <a:p>
              <a:r>
                <a:rPr lang="en-GB" sz="1400" i="1" dirty="0"/>
                <a:t>T. </a:t>
              </a:r>
              <a:r>
                <a:rPr lang="en-GB" sz="1400" i="1" dirty="0" err="1"/>
                <a:t>Ogitsu</a:t>
              </a:r>
              <a:endParaRPr lang="en-GB" sz="1400" i="1" dirty="0"/>
            </a:p>
          </p:txBody>
        </p:sp>
      </p:grpSp>
      <p:sp>
        <p:nvSpPr>
          <p:cNvPr id="13" name="TextBox 12">
            <a:extLst>
              <a:ext uri="{FF2B5EF4-FFF2-40B4-BE49-F238E27FC236}">
                <a16:creationId xmlns:a16="http://schemas.microsoft.com/office/drawing/2014/main" id="{A60AAFDC-1600-DFE9-D39D-67553239C28B}"/>
              </a:ext>
            </a:extLst>
          </p:cNvPr>
          <p:cNvSpPr txBox="1"/>
          <p:nvPr/>
        </p:nvSpPr>
        <p:spPr>
          <a:xfrm>
            <a:off x="4606724" y="5069362"/>
            <a:ext cx="5391219" cy="923330"/>
          </a:xfrm>
          <a:prstGeom prst="rect">
            <a:avLst/>
          </a:prstGeom>
          <a:noFill/>
        </p:spPr>
        <p:txBody>
          <a:bodyPr wrap="none" rtlCol="0">
            <a:spAutoFit/>
          </a:bodyPr>
          <a:lstStyle/>
          <a:p>
            <a:r>
              <a:rPr lang="en-US" dirty="0"/>
              <a:t>Fields for 3 </a:t>
            </a:r>
            <a:r>
              <a:rPr lang="en-US" dirty="0" err="1"/>
              <a:t>TeV</a:t>
            </a:r>
            <a:r>
              <a:rPr lang="en-US" dirty="0"/>
              <a:t> are high, but 10 </a:t>
            </a:r>
            <a:r>
              <a:rPr lang="en-US" dirty="0" err="1"/>
              <a:t>TeV</a:t>
            </a:r>
            <a:r>
              <a:rPr lang="en-US" dirty="0"/>
              <a:t> very high!</a:t>
            </a:r>
          </a:p>
          <a:p>
            <a:endParaRPr lang="en-US" dirty="0"/>
          </a:p>
          <a:p>
            <a:r>
              <a:rPr lang="en-US" dirty="0"/>
              <a:t>Important negotiation point with machine designers</a:t>
            </a:r>
          </a:p>
        </p:txBody>
      </p:sp>
    </p:spTree>
    <p:extLst>
      <p:ext uri="{BB962C8B-B14F-4D97-AF65-F5344CB8AC3E}">
        <p14:creationId xmlns:p14="http://schemas.microsoft.com/office/powerpoint/2010/main" val="774186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557212"/>
            <a:ext cx="1758696" cy="28458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a:fld id="{9C390B5B-5839-424A-8863-D4784EBDD279}" type="slidenum">
              <a:rPr lang="en-US" smtClean="0"/>
              <a:pPr defTabSz="457189"/>
              <a:t>25</a:t>
            </a:fld>
            <a:endParaRPr lang="en-US" dirty="0">
              <a:solidFill>
                <a:prstClr val="black">
                  <a:tint val="75000"/>
                </a:prstClr>
              </a:solidFill>
              <a:latin typeface="Arial"/>
            </a:endParaRPr>
          </a:p>
        </p:txBody>
      </p:sp>
      <p:sp>
        <p:nvSpPr>
          <p:cNvPr id="7" name="Title 6"/>
          <p:cNvSpPr>
            <a:spLocks noGrp="1"/>
          </p:cNvSpPr>
          <p:nvPr>
            <p:ph type="title"/>
          </p:nvPr>
        </p:nvSpPr>
        <p:spPr>
          <a:xfrm>
            <a:off x="801666" y="20642"/>
            <a:ext cx="11180537" cy="622301"/>
          </a:xfrm>
        </p:spPr>
        <p:txBody>
          <a:bodyPr>
            <a:normAutofit fontScale="90000"/>
          </a:bodyPr>
          <a:lstStyle/>
          <a:p>
            <a:r>
              <a:rPr lang="en-US" dirty="0"/>
              <a:t>Summary of the Muon Collider Magnet Pull</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05907749"/>
              </p:ext>
            </p:extLst>
          </p:nvPr>
        </p:nvGraphicFramePr>
        <p:xfrm>
          <a:off x="789140" y="642941"/>
          <a:ext cx="11402860" cy="6316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blue and white logo&#10;&#10;Description automatically generated">
            <a:extLst>
              <a:ext uri="{FF2B5EF4-FFF2-40B4-BE49-F238E27FC236}">
                <a16:creationId xmlns:a16="http://schemas.microsoft.com/office/drawing/2014/main" id="{8DB17D93-60B6-29F8-ADC3-46055FA2FEEB}"/>
              </a:ext>
            </a:extLst>
          </p:cNvPr>
          <p:cNvPicPr>
            <a:picLocks noChangeAspect="1"/>
          </p:cNvPicPr>
          <p:nvPr/>
        </p:nvPicPr>
        <p:blipFill>
          <a:blip r:embed="rId7"/>
          <a:stretch>
            <a:fillRect/>
          </a:stretch>
        </p:blipFill>
        <p:spPr>
          <a:xfrm>
            <a:off x="2024009" y="6429605"/>
            <a:ext cx="1758696" cy="375921"/>
          </a:xfrm>
          <a:prstGeom prst="rect">
            <a:avLst/>
          </a:prstGeom>
        </p:spPr>
      </p:pic>
    </p:spTree>
    <p:extLst>
      <p:ext uri="{BB962C8B-B14F-4D97-AF65-F5344CB8AC3E}">
        <p14:creationId xmlns:p14="http://schemas.microsoft.com/office/powerpoint/2010/main" val="3195617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7604C4-0B9A-76E0-9FEB-D15EC41DC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546" y="3651991"/>
            <a:ext cx="1657396" cy="2182239"/>
          </a:xfrm>
          <a:prstGeom prst="rect">
            <a:avLst/>
          </a:prstGeom>
        </p:spPr>
      </p:pic>
      <p:sp>
        <p:nvSpPr>
          <p:cNvPr id="3" name="Title 2">
            <a:extLst>
              <a:ext uri="{FF2B5EF4-FFF2-40B4-BE49-F238E27FC236}">
                <a16:creationId xmlns:a16="http://schemas.microsoft.com/office/drawing/2014/main" id="{2379BD26-E3A2-DEBA-45A2-981D7A3619A1}"/>
              </a:ext>
            </a:extLst>
          </p:cNvPr>
          <p:cNvSpPr>
            <a:spLocks noGrp="1"/>
          </p:cNvSpPr>
          <p:nvPr>
            <p:ph type="title"/>
          </p:nvPr>
        </p:nvSpPr>
        <p:spPr/>
        <p:txBody>
          <a:bodyPr/>
          <a:lstStyle/>
          <a:p>
            <a:r>
              <a:rPr lang="en-US" dirty="0"/>
              <a:t>HEP-Driven Magnet Technology Chain</a:t>
            </a:r>
          </a:p>
        </p:txBody>
      </p:sp>
      <p:sp>
        <p:nvSpPr>
          <p:cNvPr id="4" name="Date Placeholder 3">
            <a:extLst>
              <a:ext uri="{FF2B5EF4-FFF2-40B4-BE49-F238E27FC236}">
                <a16:creationId xmlns:a16="http://schemas.microsoft.com/office/drawing/2014/main" id="{9C594DD5-C435-9353-7EC4-364ECB352531}"/>
              </a:ext>
            </a:extLst>
          </p:cNvPr>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8173D5D1-C40A-A64A-AD4C-697EB48642D8}" type="datetime1">
              <a:rPr lang="en-US" smtClean="0"/>
              <a:pPr>
                <a:defRPr/>
              </a:pPr>
              <a:t>2/23/2024</a:t>
            </a:fld>
            <a:endParaRPr lang="en-US" dirty="0"/>
          </a:p>
        </p:txBody>
      </p:sp>
      <p:sp>
        <p:nvSpPr>
          <p:cNvPr id="5" name="Footer Placeholder 4">
            <a:extLst>
              <a:ext uri="{FF2B5EF4-FFF2-40B4-BE49-F238E27FC236}">
                <a16:creationId xmlns:a16="http://schemas.microsoft.com/office/drawing/2014/main" id="{65A04E5D-7F51-4DC8-DD98-481356011E8F}"/>
              </a:ext>
            </a:extLst>
          </p:cNvPr>
          <p:cNvSpPr>
            <a:spLocks noGrp="1"/>
          </p:cNvSpPr>
          <p:nvPr>
            <p:ph type="ftr" sz="quarter" idx="3"/>
          </p:nvPr>
        </p:nvSpPr>
        <p:spPr>
          <a:xfrm>
            <a:off x="1530603" y="4878161"/>
            <a:ext cx="6262118"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b="1"/>
              <a:t>S. Gourlay EUCAS 9-23</a:t>
            </a:r>
            <a:endParaRPr lang="en-US" b="1" dirty="0"/>
          </a:p>
        </p:txBody>
      </p:sp>
      <p:sp>
        <p:nvSpPr>
          <p:cNvPr id="6" name="Slide Number Placeholder 5">
            <a:extLst>
              <a:ext uri="{FF2B5EF4-FFF2-40B4-BE49-F238E27FC236}">
                <a16:creationId xmlns:a16="http://schemas.microsoft.com/office/drawing/2014/main" id="{D0529D8D-7804-2B5A-6FD1-8EEC4940CA9D}"/>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10" name="TextBox 9">
            <a:extLst>
              <a:ext uri="{FF2B5EF4-FFF2-40B4-BE49-F238E27FC236}">
                <a16:creationId xmlns:a16="http://schemas.microsoft.com/office/drawing/2014/main" id="{82F125AA-1051-DAC7-9B6E-7DCBFA1A6124}"/>
              </a:ext>
            </a:extLst>
          </p:cNvPr>
          <p:cNvSpPr txBox="1"/>
          <p:nvPr/>
        </p:nvSpPr>
        <p:spPr>
          <a:xfrm>
            <a:off x="3274153" y="3207601"/>
            <a:ext cx="5390258" cy="461665"/>
          </a:xfrm>
          <a:prstGeom prst="rect">
            <a:avLst/>
          </a:prstGeom>
          <a:noFill/>
        </p:spPr>
        <p:txBody>
          <a:bodyPr wrap="none" rtlCol="0">
            <a:spAutoFit/>
          </a:bodyPr>
          <a:lstStyle/>
          <a:p>
            <a:r>
              <a:rPr lang="en-US" sz="2400" dirty="0"/>
              <a:t>Broader Applications/Societal Benefits</a:t>
            </a:r>
          </a:p>
        </p:txBody>
      </p:sp>
      <p:pic>
        <p:nvPicPr>
          <p:cNvPr id="2" name="Picture 2">
            <a:extLst>
              <a:ext uri="{FF2B5EF4-FFF2-40B4-BE49-F238E27FC236}">
                <a16:creationId xmlns:a16="http://schemas.microsoft.com/office/drawing/2014/main" id="{27C07C7C-2972-ABF3-4353-F87456FE2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25" y="3942788"/>
            <a:ext cx="4285340" cy="12214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arge metal container in a factory&#10;&#10;Description automatically generated with low confidence">
            <a:extLst>
              <a:ext uri="{FF2B5EF4-FFF2-40B4-BE49-F238E27FC236}">
                <a16:creationId xmlns:a16="http://schemas.microsoft.com/office/drawing/2014/main" id="{F11024A4-1C41-78E4-CF8E-A9A30E9F9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328" y="3972067"/>
            <a:ext cx="1969389" cy="1358200"/>
          </a:xfrm>
          <a:prstGeom prst="rect">
            <a:avLst/>
          </a:prstGeom>
        </p:spPr>
      </p:pic>
      <p:grpSp>
        <p:nvGrpSpPr>
          <p:cNvPr id="25" name="Group 24">
            <a:extLst>
              <a:ext uri="{FF2B5EF4-FFF2-40B4-BE49-F238E27FC236}">
                <a16:creationId xmlns:a16="http://schemas.microsoft.com/office/drawing/2014/main" id="{2A4F1BB3-E99C-73DC-21AA-FC34BB1E73BD}"/>
              </a:ext>
            </a:extLst>
          </p:cNvPr>
          <p:cNvGrpSpPr/>
          <p:nvPr/>
        </p:nvGrpSpPr>
        <p:grpSpPr>
          <a:xfrm>
            <a:off x="158012" y="1137298"/>
            <a:ext cx="7265244" cy="830997"/>
            <a:chOff x="365353" y="2248584"/>
            <a:chExt cx="5448933" cy="623248"/>
          </a:xfrm>
        </p:grpSpPr>
        <p:sp>
          <p:nvSpPr>
            <p:cNvPr id="7" name="TextBox 6">
              <a:extLst>
                <a:ext uri="{FF2B5EF4-FFF2-40B4-BE49-F238E27FC236}">
                  <a16:creationId xmlns:a16="http://schemas.microsoft.com/office/drawing/2014/main" id="{BD4811A5-0268-5422-CF53-2EE61E5164ED}"/>
                </a:ext>
              </a:extLst>
            </p:cNvPr>
            <p:cNvSpPr txBox="1"/>
            <p:nvPr/>
          </p:nvSpPr>
          <p:spPr>
            <a:xfrm>
              <a:off x="365353" y="2322926"/>
              <a:ext cx="934391" cy="346249"/>
            </a:xfrm>
            <a:prstGeom prst="rect">
              <a:avLst/>
            </a:prstGeom>
            <a:noFill/>
          </p:spPr>
          <p:txBody>
            <a:bodyPr wrap="none" rtlCol="0">
              <a:spAutoFit/>
            </a:bodyPr>
            <a:lstStyle/>
            <a:p>
              <a:r>
                <a:rPr lang="en-US" sz="2400" dirty="0"/>
                <a:t>Physics</a:t>
              </a:r>
            </a:p>
          </p:txBody>
        </p:sp>
        <p:sp>
          <p:nvSpPr>
            <p:cNvPr id="8" name="TextBox 7">
              <a:extLst>
                <a:ext uri="{FF2B5EF4-FFF2-40B4-BE49-F238E27FC236}">
                  <a16:creationId xmlns:a16="http://schemas.microsoft.com/office/drawing/2014/main" id="{A6BCF6C5-4668-F0BF-B78F-E39006474DD1}"/>
                </a:ext>
              </a:extLst>
            </p:cNvPr>
            <p:cNvSpPr txBox="1"/>
            <p:nvPr/>
          </p:nvSpPr>
          <p:spPr>
            <a:xfrm>
              <a:off x="2011081" y="2322927"/>
              <a:ext cx="1037784" cy="346249"/>
            </a:xfrm>
            <a:prstGeom prst="rect">
              <a:avLst/>
            </a:prstGeom>
            <a:noFill/>
          </p:spPr>
          <p:txBody>
            <a:bodyPr wrap="none" rtlCol="0">
              <a:spAutoFit/>
            </a:bodyPr>
            <a:lstStyle/>
            <a:p>
              <a:r>
                <a:rPr lang="en-US" sz="2400" dirty="0"/>
                <a:t>Facilities</a:t>
              </a:r>
            </a:p>
          </p:txBody>
        </p:sp>
        <p:sp>
          <p:nvSpPr>
            <p:cNvPr id="9" name="TextBox 8">
              <a:extLst>
                <a:ext uri="{FF2B5EF4-FFF2-40B4-BE49-F238E27FC236}">
                  <a16:creationId xmlns:a16="http://schemas.microsoft.com/office/drawing/2014/main" id="{92719BDF-BCFD-445F-0DEC-7280D551190C}"/>
                </a:ext>
              </a:extLst>
            </p:cNvPr>
            <p:cNvSpPr txBox="1"/>
            <p:nvPr/>
          </p:nvSpPr>
          <p:spPr>
            <a:xfrm>
              <a:off x="3509039" y="2248584"/>
              <a:ext cx="2305247" cy="623248"/>
            </a:xfrm>
            <a:prstGeom prst="rect">
              <a:avLst/>
            </a:prstGeom>
            <a:noFill/>
          </p:spPr>
          <p:txBody>
            <a:bodyPr wrap="none" rtlCol="0">
              <a:spAutoFit/>
            </a:bodyPr>
            <a:lstStyle/>
            <a:p>
              <a:pPr algn="ctr"/>
              <a:r>
                <a:rPr lang="en-US" sz="2400" dirty="0"/>
                <a:t>Magnet and </a:t>
              </a:r>
            </a:p>
            <a:p>
              <a:pPr algn="ctr"/>
              <a:r>
                <a:rPr lang="en-US" sz="2400" dirty="0"/>
                <a:t>Materials Technology</a:t>
              </a:r>
            </a:p>
          </p:txBody>
        </p:sp>
        <p:sp>
          <p:nvSpPr>
            <p:cNvPr id="11" name="Right Arrow 10">
              <a:extLst>
                <a:ext uri="{FF2B5EF4-FFF2-40B4-BE49-F238E27FC236}">
                  <a16:creationId xmlns:a16="http://schemas.microsoft.com/office/drawing/2014/main" id="{996A42B5-8771-EBC8-8AF7-B75863226B0C}"/>
                </a:ext>
              </a:extLst>
            </p:cNvPr>
            <p:cNvSpPr/>
            <p:nvPr/>
          </p:nvSpPr>
          <p:spPr>
            <a:xfrm>
              <a:off x="1384018" y="2384222"/>
              <a:ext cx="606408" cy="24673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Right Arrow 12">
              <a:extLst>
                <a:ext uri="{FF2B5EF4-FFF2-40B4-BE49-F238E27FC236}">
                  <a16:creationId xmlns:a16="http://schemas.microsoft.com/office/drawing/2014/main" id="{119089DB-6CFE-73CF-1FD6-475C1D355B0D}"/>
                </a:ext>
              </a:extLst>
            </p:cNvPr>
            <p:cNvSpPr/>
            <p:nvPr/>
          </p:nvSpPr>
          <p:spPr>
            <a:xfrm>
              <a:off x="3076011" y="2389760"/>
              <a:ext cx="606408" cy="24673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400" dirty="0"/>
            </a:p>
          </p:txBody>
        </p:sp>
      </p:grpSp>
      <p:grpSp>
        <p:nvGrpSpPr>
          <p:cNvPr id="18" name="Group 17">
            <a:extLst>
              <a:ext uri="{FF2B5EF4-FFF2-40B4-BE49-F238E27FC236}">
                <a16:creationId xmlns:a16="http://schemas.microsoft.com/office/drawing/2014/main" id="{1DD11D60-3ACC-A1C4-19AA-A57FE4A428A9}"/>
              </a:ext>
            </a:extLst>
          </p:cNvPr>
          <p:cNvGrpSpPr/>
          <p:nvPr/>
        </p:nvGrpSpPr>
        <p:grpSpPr>
          <a:xfrm>
            <a:off x="8931963" y="3796009"/>
            <a:ext cx="3137647" cy="1580547"/>
            <a:chOff x="64925" y="4551481"/>
            <a:chExt cx="2861952" cy="1321991"/>
          </a:xfrm>
        </p:grpSpPr>
        <p:pic>
          <p:nvPicPr>
            <p:cNvPr id="19" name="Picture 18" descr="A picture containing desk, office, toy&#10;&#10;Description automatically generated">
              <a:extLst>
                <a:ext uri="{FF2B5EF4-FFF2-40B4-BE49-F238E27FC236}">
                  <a16:creationId xmlns:a16="http://schemas.microsoft.com/office/drawing/2014/main" id="{1CD33850-B85B-2241-2CB5-1FE0CEC66C7F}"/>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25" y="4551481"/>
              <a:ext cx="1838795" cy="1321991"/>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DB434FB6-14EC-B827-4423-7FC2CC6970E8}"/>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6912" y="4652873"/>
              <a:ext cx="1119965" cy="306883"/>
            </a:xfrm>
            <a:prstGeom prst="rect">
              <a:avLst/>
            </a:prstGeom>
          </p:spPr>
        </p:pic>
      </p:grpSp>
      <p:sp>
        <p:nvSpPr>
          <p:cNvPr id="21" name="TextBox 20">
            <a:extLst>
              <a:ext uri="{FF2B5EF4-FFF2-40B4-BE49-F238E27FC236}">
                <a16:creationId xmlns:a16="http://schemas.microsoft.com/office/drawing/2014/main" id="{23207724-BC1D-475E-2E89-CCBEDC8EFD94}"/>
              </a:ext>
            </a:extLst>
          </p:cNvPr>
          <p:cNvSpPr txBox="1"/>
          <p:nvPr/>
        </p:nvSpPr>
        <p:spPr>
          <a:xfrm>
            <a:off x="7248058" y="5502456"/>
            <a:ext cx="2170659" cy="420564"/>
          </a:xfrm>
          <a:prstGeom prst="rect">
            <a:avLst/>
          </a:prstGeom>
          <a:noFill/>
        </p:spPr>
        <p:txBody>
          <a:bodyPr wrap="none" rtlCol="0">
            <a:spAutoFit/>
          </a:bodyPr>
          <a:lstStyle/>
          <a:p>
            <a:r>
              <a:rPr lang="en-US" sz="2133" dirty="0"/>
              <a:t>Particle Therapy</a:t>
            </a:r>
          </a:p>
        </p:txBody>
      </p:sp>
      <p:sp>
        <p:nvSpPr>
          <p:cNvPr id="22" name="TextBox 21">
            <a:extLst>
              <a:ext uri="{FF2B5EF4-FFF2-40B4-BE49-F238E27FC236}">
                <a16:creationId xmlns:a16="http://schemas.microsoft.com/office/drawing/2014/main" id="{1972E602-C500-1A8F-F2EF-9395F9FAF6E3}"/>
              </a:ext>
            </a:extLst>
          </p:cNvPr>
          <p:cNvSpPr txBox="1"/>
          <p:nvPr/>
        </p:nvSpPr>
        <p:spPr>
          <a:xfrm>
            <a:off x="4756675" y="5379845"/>
            <a:ext cx="2464136" cy="748795"/>
          </a:xfrm>
          <a:prstGeom prst="rect">
            <a:avLst/>
          </a:prstGeom>
          <a:noFill/>
        </p:spPr>
        <p:txBody>
          <a:bodyPr wrap="none" rtlCol="0">
            <a:spAutoFit/>
          </a:bodyPr>
          <a:lstStyle/>
          <a:p>
            <a:pPr algn="ctr"/>
            <a:r>
              <a:rPr lang="en-US" sz="2133" dirty="0"/>
              <a:t>MRI and </a:t>
            </a:r>
          </a:p>
          <a:p>
            <a:pPr algn="ctr"/>
            <a:r>
              <a:rPr lang="en-US" sz="2133" dirty="0"/>
              <a:t>High Field Science</a:t>
            </a:r>
          </a:p>
        </p:txBody>
      </p:sp>
      <p:sp>
        <p:nvSpPr>
          <p:cNvPr id="23" name="TextBox 22">
            <a:extLst>
              <a:ext uri="{FF2B5EF4-FFF2-40B4-BE49-F238E27FC236}">
                <a16:creationId xmlns:a16="http://schemas.microsoft.com/office/drawing/2014/main" id="{EA5026C5-CDAE-0E30-3A8F-52CCA4E3D70D}"/>
              </a:ext>
            </a:extLst>
          </p:cNvPr>
          <p:cNvSpPr txBox="1"/>
          <p:nvPr/>
        </p:nvSpPr>
        <p:spPr>
          <a:xfrm>
            <a:off x="1694942" y="5487457"/>
            <a:ext cx="1842171" cy="420564"/>
          </a:xfrm>
          <a:prstGeom prst="rect">
            <a:avLst/>
          </a:prstGeom>
          <a:noFill/>
        </p:spPr>
        <p:txBody>
          <a:bodyPr wrap="none" rtlCol="0">
            <a:spAutoFit/>
          </a:bodyPr>
          <a:lstStyle/>
          <a:p>
            <a:r>
              <a:rPr lang="en-US" sz="2133" dirty="0"/>
              <a:t>Clean Energy</a:t>
            </a:r>
          </a:p>
        </p:txBody>
      </p:sp>
      <p:sp>
        <p:nvSpPr>
          <p:cNvPr id="29" name="Up Arrow 28">
            <a:extLst>
              <a:ext uri="{FF2B5EF4-FFF2-40B4-BE49-F238E27FC236}">
                <a16:creationId xmlns:a16="http://schemas.microsoft.com/office/drawing/2014/main" id="{7C4B98B8-97FB-2E35-9185-00AD1D6A08AF}"/>
              </a:ext>
            </a:extLst>
          </p:cNvPr>
          <p:cNvSpPr/>
          <p:nvPr/>
        </p:nvSpPr>
        <p:spPr>
          <a:xfrm rot="10800000">
            <a:off x="5518306" y="2101440"/>
            <a:ext cx="454929" cy="1016067"/>
          </a:xfrm>
          <a:prstGeom prst="up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0" name="TextBox 29">
            <a:extLst>
              <a:ext uri="{FF2B5EF4-FFF2-40B4-BE49-F238E27FC236}">
                <a16:creationId xmlns:a16="http://schemas.microsoft.com/office/drawing/2014/main" id="{E0F1EFA2-5F59-DF21-0A23-304DF0E89350}"/>
              </a:ext>
            </a:extLst>
          </p:cNvPr>
          <p:cNvSpPr txBox="1"/>
          <p:nvPr/>
        </p:nvSpPr>
        <p:spPr>
          <a:xfrm>
            <a:off x="9234677" y="5507264"/>
            <a:ext cx="3342582" cy="420564"/>
          </a:xfrm>
          <a:prstGeom prst="rect">
            <a:avLst/>
          </a:prstGeom>
          <a:noFill/>
        </p:spPr>
        <p:txBody>
          <a:bodyPr wrap="none" rtlCol="0">
            <a:spAutoFit/>
          </a:bodyPr>
          <a:lstStyle/>
          <a:p>
            <a:r>
              <a:rPr lang="en-US" sz="2133" dirty="0"/>
              <a:t>Compact Fusion Reactors</a:t>
            </a:r>
          </a:p>
        </p:txBody>
      </p:sp>
      <p:cxnSp>
        <p:nvCxnSpPr>
          <p:cNvPr id="32" name="Straight Connector 31">
            <a:extLst>
              <a:ext uri="{FF2B5EF4-FFF2-40B4-BE49-F238E27FC236}">
                <a16:creationId xmlns:a16="http://schemas.microsoft.com/office/drawing/2014/main" id="{E2A0E81A-ABEF-05CF-70E7-CD5FC63351DB}"/>
              </a:ext>
            </a:extLst>
          </p:cNvPr>
          <p:cNvCxnSpPr/>
          <p:nvPr/>
        </p:nvCxnSpPr>
        <p:spPr>
          <a:xfrm>
            <a:off x="4642464" y="5480765"/>
            <a:ext cx="0" cy="516432"/>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880B359-7036-285A-B9BB-D988E669972E}"/>
              </a:ext>
            </a:extLst>
          </p:cNvPr>
          <p:cNvCxnSpPr/>
          <p:nvPr/>
        </p:nvCxnSpPr>
        <p:spPr>
          <a:xfrm>
            <a:off x="7188260" y="5483357"/>
            <a:ext cx="0" cy="51643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1095243-5E65-3F9D-1274-513026000E18}"/>
              </a:ext>
            </a:extLst>
          </p:cNvPr>
          <p:cNvCxnSpPr/>
          <p:nvPr/>
        </p:nvCxnSpPr>
        <p:spPr>
          <a:xfrm>
            <a:off x="9234677" y="5483357"/>
            <a:ext cx="0" cy="516432"/>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0BC8503-F39A-B6DE-7F6B-3F209684E2D8}"/>
              </a:ext>
            </a:extLst>
          </p:cNvPr>
          <p:cNvSpPr txBox="1"/>
          <p:nvPr/>
        </p:nvSpPr>
        <p:spPr>
          <a:xfrm>
            <a:off x="7408578" y="219470"/>
            <a:ext cx="4960012" cy="461665"/>
          </a:xfrm>
          <a:prstGeom prst="rect">
            <a:avLst/>
          </a:prstGeom>
          <a:noFill/>
        </p:spPr>
        <p:txBody>
          <a:bodyPr wrap="none" rtlCol="0">
            <a:spAutoFit/>
          </a:bodyPr>
          <a:lstStyle/>
          <a:p>
            <a:r>
              <a:rPr lang="en-US" sz="2400" dirty="0"/>
              <a:t>Benefits more than particle physics</a:t>
            </a:r>
          </a:p>
        </p:txBody>
      </p:sp>
      <p:sp>
        <p:nvSpPr>
          <p:cNvPr id="17" name="Right Arrow 16">
            <a:extLst>
              <a:ext uri="{FF2B5EF4-FFF2-40B4-BE49-F238E27FC236}">
                <a16:creationId xmlns:a16="http://schemas.microsoft.com/office/drawing/2014/main" id="{D84C91F3-4951-930D-684E-17D9FDAB072C}"/>
              </a:ext>
            </a:extLst>
          </p:cNvPr>
          <p:cNvSpPr/>
          <p:nvPr/>
        </p:nvSpPr>
        <p:spPr>
          <a:xfrm rot="13177413">
            <a:off x="7185597" y="2712217"/>
            <a:ext cx="2726929" cy="32898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24" name="U-Turn Arrow 23">
            <a:extLst>
              <a:ext uri="{FF2B5EF4-FFF2-40B4-BE49-F238E27FC236}">
                <a16:creationId xmlns:a16="http://schemas.microsoft.com/office/drawing/2014/main" id="{F83F181D-CAD0-C3B0-27BE-1777FC970530}"/>
              </a:ext>
            </a:extLst>
          </p:cNvPr>
          <p:cNvSpPr/>
          <p:nvPr/>
        </p:nvSpPr>
        <p:spPr>
          <a:xfrm rot="10800000">
            <a:off x="2731730" y="1926543"/>
            <a:ext cx="2310228" cy="910093"/>
          </a:xfrm>
          <a:prstGeom prst="uturnArrow">
            <a:avLst>
              <a:gd name="adj1" fmla="val 25983"/>
              <a:gd name="adj2" fmla="val 25000"/>
              <a:gd name="adj3" fmla="val 25000"/>
              <a:gd name="adj4" fmla="val 43750"/>
              <a:gd name="adj5" fmla="val 100000"/>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Tree>
    <p:extLst>
      <p:ext uri="{BB962C8B-B14F-4D97-AF65-F5344CB8AC3E}">
        <p14:creationId xmlns:p14="http://schemas.microsoft.com/office/powerpoint/2010/main" val="401635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A7E-7816-195B-9CC7-97F7C0BF7B6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EECBE6A-771C-8804-4E75-A605ACEACBC0}"/>
              </a:ext>
            </a:extLst>
          </p:cNvPr>
          <p:cNvSpPr>
            <a:spLocks noGrp="1"/>
          </p:cNvSpPr>
          <p:nvPr>
            <p:ph idx="1"/>
          </p:nvPr>
        </p:nvSpPr>
        <p:spPr/>
        <p:txBody>
          <a:bodyPr>
            <a:normAutofit fontScale="70000" lnSpcReduction="20000"/>
          </a:bodyPr>
          <a:lstStyle/>
          <a:p>
            <a:r>
              <a:rPr lang="en-US" dirty="0"/>
              <a:t>The accelerator and collider magnet goals for Muon colliders are aggressive but the fundamental machine requirements for a muon collider are more relaxed than those needed for the FCC-</a:t>
            </a:r>
            <a:r>
              <a:rPr lang="en-US" dirty="0" err="1"/>
              <a:t>hh</a:t>
            </a:r>
            <a:r>
              <a:rPr lang="en-US" dirty="0"/>
              <a:t> </a:t>
            </a:r>
          </a:p>
          <a:p>
            <a:r>
              <a:rPr lang="en-US" dirty="0"/>
              <a:t>Muon colliders will need significant advances in magnet design beyond currently available magnet technologies</a:t>
            </a:r>
          </a:p>
          <a:p>
            <a:r>
              <a:rPr lang="en-US" dirty="0"/>
              <a:t>Significant development will need to be made in the HTS magnet space </a:t>
            </a:r>
          </a:p>
          <a:p>
            <a:r>
              <a:rPr lang="en-US" dirty="0"/>
              <a:t>Synergies with compact fusion, high field science magnets help with this development and should be leveraged</a:t>
            </a:r>
          </a:p>
          <a:p>
            <a:r>
              <a:rPr lang="en-US" dirty="0"/>
              <a:t>Dialogue between machine designers and magnet folks is critical to explore the many trade offs</a:t>
            </a:r>
          </a:p>
          <a:p>
            <a:r>
              <a:rPr lang="en-US" dirty="0"/>
              <a:t>Current efforts in the US (MDP) and EU (HFM) are inadequate to support muon collider magnet needs in a reasonable timeframe – tradeoff studies needed to define approach</a:t>
            </a:r>
          </a:p>
          <a:p>
            <a:r>
              <a:rPr lang="en-US" dirty="0"/>
              <a:t>IMCC contends that a 3 </a:t>
            </a:r>
            <a:r>
              <a:rPr lang="en-US" dirty="0" err="1"/>
              <a:t>TeV</a:t>
            </a:r>
            <a:r>
              <a:rPr lang="en-US" dirty="0"/>
              <a:t> Muon Collider could be ready shortly after LHC shutdown in 2041. Technically limited schedule and will need substantial increase in resources on both sides of the Atlantic to be realized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DF7BFD6-9963-9B37-FD56-3A83A23A10F2}"/>
              </a:ext>
            </a:extLst>
          </p:cNvPr>
          <p:cNvSpPr>
            <a:spLocks noGrp="1"/>
          </p:cNvSpPr>
          <p:nvPr>
            <p:ph type="sldNum" sz="quarter" idx="4"/>
          </p:nvPr>
        </p:nvSpPr>
        <p:spPr/>
        <p:txBody>
          <a:bodyPr/>
          <a:lstStyle/>
          <a:p>
            <a:fld id="{933A556B-7C63-244D-9B7C-B0EA8042B330}" type="slidenum">
              <a:rPr lang="en-US" smtClean="0"/>
              <a:pPr/>
              <a:t>27</a:t>
            </a:fld>
            <a:endParaRPr lang="en-US" sz="1000" dirty="0"/>
          </a:p>
        </p:txBody>
      </p:sp>
    </p:spTree>
    <p:extLst>
      <p:ext uri="{BB962C8B-B14F-4D97-AF65-F5344CB8AC3E}">
        <p14:creationId xmlns:p14="http://schemas.microsoft.com/office/powerpoint/2010/main" val="4071172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118" y="3248"/>
            <a:ext cx="8214021" cy="602840"/>
          </a:xfrm>
        </p:spPr>
        <p:txBody>
          <a:bodyPr>
            <a:normAutofit fontScale="90000"/>
          </a:bodyPr>
          <a:lstStyle/>
          <a:p>
            <a:r>
              <a:rPr lang="en-US" dirty="0"/>
              <a:t>Muon Collider magnet “specs”</a:t>
            </a:r>
            <a:endParaRPr lang="en-US" i="1" dirty="0"/>
          </a:p>
        </p:txBody>
      </p:sp>
      <p:pic>
        <p:nvPicPr>
          <p:cNvPr id="4" name="Picture 3" descr="p4.tiff"/>
          <p:cNvPicPr>
            <a:picLocks noChangeAspect="1"/>
          </p:cNvPicPr>
          <p:nvPr/>
        </p:nvPicPr>
        <p:blipFill rotWithShape="1">
          <a:blip r:embed="rId2"/>
          <a:srcRect l="24483" b="50107"/>
          <a:stretch/>
        </p:blipFill>
        <p:spPr>
          <a:xfrm>
            <a:off x="2683476" y="2558612"/>
            <a:ext cx="6892205" cy="2257577"/>
          </a:xfrm>
          <a:prstGeom prst="rect">
            <a:avLst/>
          </a:prstGeom>
        </p:spPr>
      </p:pic>
      <p:grpSp>
        <p:nvGrpSpPr>
          <p:cNvPr id="58" name="Group 57">
            <a:extLst>
              <a:ext uri="{FF2B5EF4-FFF2-40B4-BE49-F238E27FC236}">
                <a16:creationId xmlns:a16="http://schemas.microsoft.com/office/drawing/2014/main" id="{76FA7BAB-F01B-8769-0F3D-FD41DEC240D3}"/>
              </a:ext>
            </a:extLst>
          </p:cNvPr>
          <p:cNvGrpSpPr/>
          <p:nvPr/>
        </p:nvGrpSpPr>
        <p:grpSpPr>
          <a:xfrm>
            <a:off x="3580571" y="3138640"/>
            <a:ext cx="4506234" cy="3302310"/>
            <a:chOff x="2054174" y="3138364"/>
            <a:chExt cx="4510500" cy="3305440"/>
          </a:xfrm>
        </p:grpSpPr>
        <p:sp>
          <p:nvSpPr>
            <p:cNvPr id="10" name="TextBox 9">
              <a:extLst>
                <a:ext uri="{FF2B5EF4-FFF2-40B4-BE49-F238E27FC236}">
                  <a16:creationId xmlns:a16="http://schemas.microsoft.com/office/drawing/2014/main" id="{249A4F8E-FF78-C56A-B0CC-98E65F5A11C3}"/>
                </a:ext>
              </a:extLst>
            </p:cNvPr>
            <p:cNvSpPr txBox="1"/>
            <p:nvPr/>
          </p:nvSpPr>
          <p:spPr>
            <a:xfrm>
              <a:off x="2054174" y="4839539"/>
              <a:ext cx="4510500" cy="1604265"/>
            </a:xfrm>
            <a:prstGeom prst="rect">
              <a:avLst/>
            </a:prstGeom>
            <a:noFill/>
          </p:spPr>
          <p:txBody>
            <a:bodyPr wrap="none" rtlCol="0">
              <a:spAutoFit/>
            </a:bodyPr>
            <a:lstStyle/>
            <a:p>
              <a:r>
                <a:rPr lang="en-US" sz="1636" dirty="0">
                  <a:solidFill>
                    <a:srgbClr val="FF0000"/>
                  </a:solidFill>
                </a:rPr>
                <a:t>Final Cooling solenoids</a:t>
              </a:r>
            </a:p>
            <a:p>
              <a:r>
                <a:rPr lang="en-US" sz="1636" dirty="0">
                  <a:solidFill>
                    <a:srgbClr val="FF0000"/>
                  </a:solidFill>
                </a:rPr>
                <a:t>Field: ≥30T (MAP), ≥40T (IMCC), ideally ≥50 T</a:t>
              </a:r>
            </a:p>
            <a:p>
              <a:r>
                <a:rPr lang="en-US" sz="1636" dirty="0">
                  <a:solidFill>
                    <a:srgbClr val="FF0000"/>
                  </a:solidFill>
                </a:rPr>
                <a:t>Bore: 50 mm</a:t>
              </a:r>
            </a:p>
            <a:p>
              <a:r>
                <a:rPr lang="en-US" sz="1636" dirty="0">
                  <a:solidFill>
                    <a:srgbClr val="FF0000"/>
                  </a:solidFill>
                </a:rPr>
                <a:t>Length: ≈ 500 mm (x 17)</a:t>
              </a:r>
            </a:p>
            <a:p>
              <a:r>
                <a:rPr lang="en-US" sz="1636" dirty="0">
                  <a:solidFill>
                    <a:srgbClr val="FF0000"/>
                  </a:solidFill>
                </a:rPr>
                <a:t>Radiation heat: TBD</a:t>
              </a:r>
            </a:p>
            <a:p>
              <a:r>
                <a:rPr lang="en-US" sz="1636" dirty="0">
                  <a:solidFill>
                    <a:srgbClr val="FF0000"/>
                  </a:solidFill>
                </a:rPr>
                <a:t>Radiation dose: TBD</a:t>
              </a:r>
            </a:p>
          </p:txBody>
        </p:sp>
        <p:sp>
          <p:nvSpPr>
            <p:cNvPr id="32" name="Rounded Rectangle 31">
              <a:extLst>
                <a:ext uri="{FF2B5EF4-FFF2-40B4-BE49-F238E27FC236}">
                  <a16:creationId xmlns:a16="http://schemas.microsoft.com/office/drawing/2014/main" id="{A3C874C2-8550-BF64-1AB4-5EF3E8CA076C}"/>
                </a:ext>
              </a:extLst>
            </p:cNvPr>
            <p:cNvSpPr/>
            <p:nvPr/>
          </p:nvSpPr>
          <p:spPr>
            <a:xfrm>
              <a:off x="3924548" y="3138364"/>
              <a:ext cx="426934"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sp>
        <p:nvSpPr>
          <p:cNvPr id="37" name="TextBox 36">
            <a:extLst>
              <a:ext uri="{FF2B5EF4-FFF2-40B4-BE49-F238E27FC236}">
                <a16:creationId xmlns:a16="http://schemas.microsoft.com/office/drawing/2014/main" id="{E272A51A-E3FA-B651-7B72-80AAD31E1381}"/>
              </a:ext>
            </a:extLst>
          </p:cNvPr>
          <p:cNvSpPr txBox="1"/>
          <p:nvPr/>
        </p:nvSpPr>
        <p:spPr>
          <a:xfrm>
            <a:off x="8258172" y="3560995"/>
            <a:ext cx="508473" cy="276871"/>
          </a:xfrm>
          <a:prstGeom prst="rect">
            <a:avLst/>
          </a:prstGeom>
          <a:noFill/>
        </p:spPr>
        <p:txBody>
          <a:bodyPr wrap="none" rtlCol="0">
            <a:spAutoFit/>
          </a:bodyPr>
          <a:lstStyle/>
          <a:p>
            <a:r>
              <a:rPr lang="en-CH" sz="1199" dirty="0">
                <a:solidFill>
                  <a:schemeClr val="accent6">
                    <a:lumMod val="50000"/>
                  </a:schemeClr>
                </a:solidFill>
                <a:latin typeface="Arial" panose="020B0604020202020204" pitchFamily="34" charset="0"/>
                <a:cs typeface="Arial" panose="020B0604020202020204" pitchFamily="34" charset="0"/>
              </a:rPr>
              <a:t>RCS</a:t>
            </a:r>
          </a:p>
        </p:txBody>
      </p:sp>
      <p:grpSp>
        <p:nvGrpSpPr>
          <p:cNvPr id="57" name="Group 56">
            <a:extLst>
              <a:ext uri="{FF2B5EF4-FFF2-40B4-BE49-F238E27FC236}">
                <a16:creationId xmlns:a16="http://schemas.microsoft.com/office/drawing/2014/main" id="{541A2FA8-D117-D4CE-2CC5-9F10AE6F67A6}"/>
              </a:ext>
            </a:extLst>
          </p:cNvPr>
          <p:cNvGrpSpPr/>
          <p:nvPr/>
        </p:nvGrpSpPr>
        <p:grpSpPr>
          <a:xfrm>
            <a:off x="1621483" y="809330"/>
            <a:ext cx="2480166" cy="4056905"/>
            <a:chOff x="93241" y="806846"/>
            <a:chExt cx="2482515" cy="4060752"/>
          </a:xfrm>
        </p:grpSpPr>
        <p:sp>
          <p:nvSpPr>
            <p:cNvPr id="23" name="TextBox 22">
              <a:extLst>
                <a:ext uri="{FF2B5EF4-FFF2-40B4-BE49-F238E27FC236}">
                  <a16:creationId xmlns:a16="http://schemas.microsoft.com/office/drawing/2014/main" id="{05915EDD-2AF8-1143-B6A9-83AA571C50B1}"/>
                </a:ext>
              </a:extLst>
            </p:cNvPr>
            <p:cNvSpPr txBox="1"/>
            <p:nvPr/>
          </p:nvSpPr>
          <p:spPr>
            <a:xfrm>
              <a:off x="93241" y="806846"/>
              <a:ext cx="2482515" cy="1604266"/>
            </a:xfrm>
            <a:prstGeom prst="rect">
              <a:avLst/>
            </a:prstGeom>
            <a:noFill/>
          </p:spPr>
          <p:txBody>
            <a:bodyPr wrap="none" rtlCol="0">
              <a:spAutoFit/>
            </a:bodyPr>
            <a:lstStyle/>
            <a:p>
              <a:r>
                <a:rPr lang="en-US" sz="1636" dirty="0">
                  <a:solidFill>
                    <a:srgbClr val="FF0000"/>
                  </a:solidFill>
                </a:rPr>
                <a:t>Target solenoids</a:t>
              </a:r>
            </a:p>
            <a:p>
              <a:r>
                <a:rPr lang="en-US" sz="1636" dirty="0">
                  <a:solidFill>
                    <a:srgbClr val="FF0000"/>
                  </a:solidFill>
                </a:rPr>
                <a:t>Field: ~20T (15T) … 2T</a:t>
              </a:r>
            </a:p>
            <a:p>
              <a:r>
                <a:rPr lang="en-US" sz="1636" dirty="0">
                  <a:solidFill>
                    <a:srgbClr val="FF0000"/>
                  </a:solidFill>
                </a:rPr>
                <a:t>Bore: 1200 mm</a:t>
              </a:r>
            </a:p>
            <a:p>
              <a:r>
                <a:rPr lang="en-US" sz="1636" dirty="0">
                  <a:solidFill>
                    <a:srgbClr val="FF0000"/>
                  </a:solidFill>
                </a:rPr>
                <a:t>Length: 18 m</a:t>
              </a:r>
            </a:p>
            <a:p>
              <a:r>
                <a:rPr lang="en-US" sz="1636" dirty="0">
                  <a:solidFill>
                    <a:srgbClr val="FF0000"/>
                  </a:solidFill>
                </a:rPr>
                <a:t>Radiation heat: ≈ 4.1 kW</a:t>
              </a:r>
            </a:p>
            <a:p>
              <a:r>
                <a:rPr lang="en-US" sz="1636" dirty="0">
                  <a:solidFill>
                    <a:srgbClr val="FF0000"/>
                  </a:solidFill>
                </a:rPr>
                <a:t>Radiation dose: 80 </a:t>
              </a:r>
              <a:r>
                <a:rPr lang="en-US" sz="1636" dirty="0" err="1">
                  <a:solidFill>
                    <a:srgbClr val="FF0000"/>
                  </a:solidFill>
                </a:rPr>
                <a:t>MGy</a:t>
              </a:r>
              <a:endParaRPr lang="en-US" sz="1636" dirty="0">
                <a:solidFill>
                  <a:srgbClr val="FF0000"/>
                </a:solidFill>
              </a:endParaRPr>
            </a:p>
          </p:txBody>
        </p:sp>
        <p:sp>
          <p:nvSpPr>
            <p:cNvPr id="34" name="Rounded Rectangle 33">
              <a:extLst>
                <a:ext uri="{FF2B5EF4-FFF2-40B4-BE49-F238E27FC236}">
                  <a16:creationId xmlns:a16="http://schemas.microsoft.com/office/drawing/2014/main" id="{E30D8E3E-C209-C27D-4B36-45EB06F8DF0B}"/>
                </a:ext>
              </a:extLst>
            </p:cNvPr>
            <p:cNvSpPr/>
            <p:nvPr/>
          </p:nvSpPr>
          <p:spPr>
            <a:xfrm>
              <a:off x="1127529" y="3158376"/>
              <a:ext cx="987078"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60" name="Group 59">
            <a:extLst>
              <a:ext uri="{FF2B5EF4-FFF2-40B4-BE49-F238E27FC236}">
                <a16:creationId xmlns:a16="http://schemas.microsoft.com/office/drawing/2014/main" id="{86A02423-BFC5-0FE4-2F78-4E51C62A4E67}"/>
              </a:ext>
            </a:extLst>
          </p:cNvPr>
          <p:cNvGrpSpPr/>
          <p:nvPr/>
        </p:nvGrpSpPr>
        <p:grpSpPr>
          <a:xfrm>
            <a:off x="8062576" y="2590798"/>
            <a:ext cx="3711272" cy="4071746"/>
            <a:chOff x="6540435" y="2590001"/>
            <a:chExt cx="3714791" cy="4075607"/>
          </a:xfrm>
        </p:grpSpPr>
        <p:sp>
          <p:nvSpPr>
            <p:cNvPr id="20" name="TextBox 19">
              <a:extLst>
                <a:ext uri="{FF2B5EF4-FFF2-40B4-BE49-F238E27FC236}">
                  <a16:creationId xmlns:a16="http://schemas.microsoft.com/office/drawing/2014/main" id="{5DF9F298-CC2C-2027-AA19-8D0F19711AFB}"/>
                </a:ext>
              </a:extLst>
            </p:cNvPr>
            <p:cNvSpPr txBox="1"/>
            <p:nvPr/>
          </p:nvSpPr>
          <p:spPr>
            <a:xfrm>
              <a:off x="6540435" y="4809368"/>
              <a:ext cx="3714791" cy="1856240"/>
            </a:xfrm>
            <a:prstGeom prst="rect">
              <a:avLst/>
            </a:prstGeom>
            <a:noFill/>
          </p:spPr>
          <p:txBody>
            <a:bodyPr wrap="none" rtlCol="0">
              <a:spAutoFit/>
            </a:bodyPr>
            <a:lstStyle/>
            <a:p>
              <a:r>
                <a:rPr lang="en-US" sz="1636" dirty="0">
                  <a:solidFill>
                    <a:srgbClr val="FF0000"/>
                  </a:solidFill>
                </a:rPr>
                <a:t>Collider ring magnets</a:t>
              </a:r>
            </a:p>
            <a:p>
              <a:r>
                <a:rPr lang="en-US" sz="1636" dirty="0">
                  <a:solidFill>
                    <a:srgbClr val="FF0000"/>
                  </a:solidFill>
                </a:rPr>
                <a:t>Field: 16 T peak (IR 20 T) – NOT a </a:t>
              </a:r>
              <a:br>
                <a:rPr lang="en-US" sz="1636" dirty="0">
                  <a:solidFill>
                    <a:srgbClr val="FF0000"/>
                  </a:solidFill>
                </a:rPr>
              </a:br>
              <a:r>
                <a:rPr lang="en-US" sz="1636" dirty="0">
                  <a:solidFill>
                    <a:srgbClr val="FF0000"/>
                  </a:solidFill>
                </a:rPr>
                <a:t>	hard requirement!  ℒ ∝ </a:t>
              </a:r>
              <a:r>
                <a:rPr lang="en-US" sz="1636" dirty="0" err="1">
                  <a:solidFill>
                    <a:srgbClr val="FF0000"/>
                  </a:solidFill>
                </a:rPr>
                <a:t>B</a:t>
              </a:r>
              <a:r>
                <a:rPr lang="en-US" sz="1636" baseline="-25000" dirty="0" err="1">
                  <a:solidFill>
                    <a:srgbClr val="FF0000"/>
                  </a:solidFill>
                </a:rPr>
                <a:t>dip</a:t>
              </a:r>
              <a:endParaRPr lang="en-US" sz="1636" dirty="0">
                <a:solidFill>
                  <a:srgbClr val="FF0000"/>
                </a:solidFill>
              </a:endParaRPr>
            </a:p>
            <a:p>
              <a:r>
                <a:rPr lang="en-US" sz="1636" dirty="0">
                  <a:solidFill>
                    <a:srgbClr val="FF0000"/>
                  </a:solidFill>
                </a:rPr>
                <a:t>Bore: 150 mm</a:t>
              </a:r>
            </a:p>
            <a:p>
              <a:r>
                <a:rPr lang="en-US" sz="1636" dirty="0">
                  <a:solidFill>
                    <a:srgbClr val="FF0000"/>
                  </a:solidFill>
                </a:rPr>
                <a:t>Length: 10 m … 15 m (x 700)</a:t>
              </a:r>
            </a:p>
            <a:p>
              <a:r>
                <a:rPr lang="en-US" sz="1636" dirty="0">
                  <a:solidFill>
                    <a:srgbClr val="FF0000"/>
                  </a:solidFill>
                </a:rPr>
                <a:t>Radiation heat load: ≈ 5 W/m</a:t>
              </a:r>
            </a:p>
            <a:p>
              <a:r>
                <a:rPr lang="en-US" sz="1636" dirty="0">
                  <a:solidFill>
                    <a:srgbClr val="FF0000"/>
                  </a:solidFill>
                </a:rPr>
                <a:t>Radiation dose: ≈ 20…40 </a:t>
              </a:r>
              <a:r>
                <a:rPr lang="en-US" sz="1636" dirty="0" err="1">
                  <a:solidFill>
                    <a:srgbClr val="FF0000"/>
                  </a:solidFill>
                </a:rPr>
                <a:t>MGy</a:t>
              </a:r>
              <a:endParaRPr lang="en-US" sz="1636" dirty="0">
                <a:solidFill>
                  <a:srgbClr val="FF0000"/>
                </a:solidFill>
              </a:endParaRPr>
            </a:p>
          </p:txBody>
        </p:sp>
        <p:sp>
          <p:nvSpPr>
            <p:cNvPr id="36" name="Rounded Rectangle 35">
              <a:extLst>
                <a:ext uri="{FF2B5EF4-FFF2-40B4-BE49-F238E27FC236}">
                  <a16:creationId xmlns:a16="http://schemas.microsoft.com/office/drawing/2014/main" id="{C82EBF49-B544-EF82-84B3-C4A3B49D8516}"/>
                </a:ext>
              </a:extLst>
            </p:cNvPr>
            <p:cNvSpPr/>
            <p:nvPr/>
          </p:nvSpPr>
          <p:spPr>
            <a:xfrm>
              <a:off x="6711050" y="2590001"/>
              <a:ext cx="1159572" cy="1926393"/>
            </a:xfrm>
            <a:prstGeom prst="roundRect">
              <a:avLst>
                <a:gd name="adj" fmla="val 9740"/>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59" name="Group 58">
            <a:extLst>
              <a:ext uri="{FF2B5EF4-FFF2-40B4-BE49-F238E27FC236}">
                <a16:creationId xmlns:a16="http://schemas.microsoft.com/office/drawing/2014/main" id="{E6CC2F0C-E829-1469-601F-1D0D62C40569}"/>
              </a:ext>
            </a:extLst>
          </p:cNvPr>
          <p:cNvGrpSpPr/>
          <p:nvPr/>
        </p:nvGrpSpPr>
        <p:grpSpPr>
          <a:xfrm>
            <a:off x="6588329" y="548954"/>
            <a:ext cx="3029186" cy="3774830"/>
            <a:chOff x="5064796" y="546221"/>
            <a:chExt cx="3032058" cy="3778411"/>
          </a:xfrm>
        </p:grpSpPr>
        <p:sp>
          <p:nvSpPr>
            <p:cNvPr id="13" name="TextBox 12">
              <a:extLst>
                <a:ext uri="{FF2B5EF4-FFF2-40B4-BE49-F238E27FC236}">
                  <a16:creationId xmlns:a16="http://schemas.microsoft.com/office/drawing/2014/main" id="{77EE40EA-6607-4399-A520-8A3E467E785E}"/>
                </a:ext>
              </a:extLst>
            </p:cNvPr>
            <p:cNvSpPr txBox="1"/>
            <p:nvPr/>
          </p:nvSpPr>
          <p:spPr>
            <a:xfrm>
              <a:off x="5064796" y="546221"/>
              <a:ext cx="3032058" cy="1856241"/>
            </a:xfrm>
            <a:prstGeom prst="rect">
              <a:avLst/>
            </a:prstGeom>
            <a:noFill/>
          </p:spPr>
          <p:txBody>
            <a:bodyPr wrap="square" rtlCol="0">
              <a:spAutoFit/>
            </a:bodyPr>
            <a:lstStyle/>
            <a:p>
              <a:r>
                <a:rPr lang="en-US" sz="1636" dirty="0">
                  <a:solidFill>
                    <a:srgbClr val="FF0000"/>
                  </a:solidFill>
                </a:rPr>
                <a:t>Accelerator magnets</a:t>
              </a:r>
            </a:p>
            <a:p>
              <a:r>
                <a:rPr lang="en-US" sz="1636" dirty="0">
                  <a:solidFill>
                    <a:srgbClr val="FF0000"/>
                  </a:solidFill>
                </a:rPr>
                <a:t>Field: ±1.8 T (NC), &lt; 10 T (SC)</a:t>
              </a:r>
            </a:p>
            <a:p>
              <a:r>
                <a:rPr lang="en-US" sz="1636" dirty="0">
                  <a:solidFill>
                    <a:srgbClr val="FF0000"/>
                  </a:solidFill>
                </a:rPr>
                <a:t>Rate: 400 Hz (NC), SS (SC)</a:t>
              </a:r>
            </a:p>
            <a:p>
              <a:r>
                <a:rPr lang="en-US" sz="1636" dirty="0">
                  <a:solidFill>
                    <a:srgbClr val="FF0000"/>
                  </a:solidFill>
                </a:rPr>
                <a:t>Bore: 100 mm(H) x 30 mm(V)</a:t>
              </a:r>
            </a:p>
            <a:p>
              <a:r>
                <a:rPr lang="en-US" sz="1636" dirty="0">
                  <a:solidFill>
                    <a:srgbClr val="FF0000"/>
                  </a:solidFill>
                </a:rPr>
                <a:t>Length: 3 m … 5 m (x 1500)</a:t>
              </a:r>
            </a:p>
            <a:p>
              <a:r>
                <a:rPr lang="en-US" sz="1636" dirty="0">
                  <a:solidFill>
                    <a:srgbClr val="FF0000"/>
                  </a:solidFill>
                </a:rPr>
                <a:t>Radiation heat: ≈ 3 W/m</a:t>
              </a:r>
            </a:p>
            <a:p>
              <a:r>
                <a:rPr lang="en-US" sz="1636" dirty="0">
                  <a:solidFill>
                    <a:srgbClr val="FF0000"/>
                  </a:solidFill>
                </a:rPr>
                <a:t>Radiation dose: TBD</a:t>
              </a:r>
            </a:p>
          </p:txBody>
        </p:sp>
        <p:sp>
          <p:nvSpPr>
            <p:cNvPr id="33" name="Rounded Rectangle 32">
              <a:extLst>
                <a:ext uri="{FF2B5EF4-FFF2-40B4-BE49-F238E27FC236}">
                  <a16:creationId xmlns:a16="http://schemas.microsoft.com/office/drawing/2014/main" id="{8B586E80-5FD6-105B-CC02-9D4805F1E393}"/>
                </a:ext>
              </a:extLst>
            </p:cNvPr>
            <p:cNvSpPr/>
            <p:nvPr/>
          </p:nvSpPr>
          <p:spPr>
            <a:xfrm>
              <a:off x="5204646" y="2965204"/>
              <a:ext cx="1366176" cy="135942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3" name="Group 2">
            <a:extLst>
              <a:ext uri="{FF2B5EF4-FFF2-40B4-BE49-F238E27FC236}">
                <a16:creationId xmlns:a16="http://schemas.microsoft.com/office/drawing/2014/main" id="{D6117F03-DCF3-5097-CA6D-E855B611E140}"/>
              </a:ext>
            </a:extLst>
          </p:cNvPr>
          <p:cNvGrpSpPr/>
          <p:nvPr/>
        </p:nvGrpSpPr>
        <p:grpSpPr>
          <a:xfrm>
            <a:off x="3675991" y="824573"/>
            <a:ext cx="2879624" cy="4013631"/>
            <a:chOff x="3110799" y="580559"/>
            <a:chExt cx="2882350" cy="4017435"/>
          </a:xfrm>
        </p:grpSpPr>
        <p:sp>
          <p:nvSpPr>
            <p:cNvPr id="6" name="TextBox 5">
              <a:extLst>
                <a:ext uri="{FF2B5EF4-FFF2-40B4-BE49-F238E27FC236}">
                  <a16:creationId xmlns:a16="http://schemas.microsoft.com/office/drawing/2014/main" id="{7E9B7E43-D0C6-2F1F-5F46-66E6081E59AA}"/>
                </a:ext>
              </a:extLst>
            </p:cNvPr>
            <p:cNvSpPr txBox="1"/>
            <p:nvPr/>
          </p:nvSpPr>
          <p:spPr>
            <a:xfrm>
              <a:off x="3715564" y="580559"/>
              <a:ext cx="2277585" cy="1604265"/>
            </a:xfrm>
            <a:prstGeom prst="rect">
              <a:avLst/>
            </a:prstGeom>
            <a:noFill/>
          </p:spPr>
          <p:txBody>
            <a:bodyPr wrap="none" rtlCol="0">
              <a:spAutoFit/>
            </a:bodyPr>
            <a:lstStyle/>
            <a:p>
              <a:r>
                <a:rPr lang="en-US" sz="1636" dirty="0">
                  <a:solidFill>
                    <a:srgbClr val="FF0000"/>
                  </a:solidFill>
                </a:rPr>
                <a:t>6D Cooling solenoids</a:t>
              </a:r>
            </a:p>
            <a:p>
              <a:r>
                <a:rPr lang="en-US" sz="1636" dirty="0">
                  <a:solidFill>
                    <a:srgbClr val="FF0000"/>
                  </a:solidFill>
                </a:rPr>
                <a:t>Field: 4 T … 19 T </a:t>
              </a:r>
            </a:p>
            <a:p>
              <a:r>
                <a:rPr lang="en-US" sz="1636" dirty="0">
                  <a:solidFill>
                    <a:srgbClr val="FF0000"/>
                  </a:solidFill>
                </a:rPr>
                <a:t>Bore: 90 mm … 600 mm </a:t>
              </a:r>
            </a:p>
            <a:p>
              <a:r>
                <a:rPr lang="en-US" sz="1636" dirty="0">
                  <a:solidFill>
                    <a:srgbClr val="FF0000"/>
                  </a:solidFill>
                </a:rPr>
                <a:t>Length: 1 km (x 2)</a:t>
              </a:r>
            </a:p>
            <a:p>
              <a:r>
                <a:rPr lang="en-US" sz="1636" dirty="0">
                  <a:solidFill>
                    <a:srgbClr val="FF0000"/>
                  </a:solidFill>
                </a:rPr>
                <a:t>Radiation heat: TBD</a:t>
              </a:r>
            </a:p>
            <a:p>
              <a:r>
                <a:rPr lang="en-US" sz="1636" dirty="0">
                  <a:solidFill>
                    <a:srgbClr val="FF0000"/>
                  </a:solidFill>
                </a:rPr>
                <a:t>Radiation dose: TBD</a:t>
              </a:r>
            </a:p>
          </p:txBody>
        </p:sp>
        <p:sp>
          <p:nvSpPr>
            <p:cNvPr id="7" name="Rounded Rectangle 6">
              <a:extLst>
                <a:ext uri="{FF2B5EF4-FFF2-40B4-BE49-F238E27FC236}">
                  <a16:creationId xmlns:a16="http://schemas.microsoft.com/office/drawing/2014/main" id="{1DF2FB7B-C49A-CA4B-1D60-40B53EE561AC}"/>
                </a:ext>
              </a:extLst>
            </p:cNvPr>
            <p:cNvSpPr/>
            <p:nvPr/>
          </p:nvSpPr>
          <p:spPr>
            <a:xfrm>
              <a:off x="3110799" y="2398861"/>
              <a:ext cx="1728983" cy="2199133"/>
            </a:xfrm>
            <a:prstGeom prst="roundRect">
              <a:avLst>
                <a:gd name="adj" fmla="val 8417"/>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sp>
        <p:nvSpPr>
          <p:cNvPr id="8" name="Slide Number Placeholder 9">
            <a:extLst>
              <a:ext uri="{FF2B5EF4-FFF2-40B4-BE49-F238E27FC236}">
                <a16:creationId xmlns:a16="http://schemas.microsoft.com/office/drawing/2014/main" id="{39575886-9A87-882E-9BBF-AC5CE101430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4A62BF-AF33-4134-87FE-95D37BADEB55}" type="slidenum">
              <a:rPr lang="en-US" smtClean="0"/>
              <a:pPr/>
              <a:t>3</a:t>
            </a:fld>
            <a:endParaRPr lang="en-US"/>
          </a:p>
        </p:txBody>
      </p:sp>
      <p:sp>
        <p:nvSpPr>
          <p:cNvPr id="9" name="Date Placeholder 8">
            <a:extLst>
              <a:ext uri="{FF2B5EF4-FFF2-40B4-BE49-F238E27FC236}">
                <a16:creationId xmlns:a16="http://schemas.microsoft.com/office/drawing/2014/main" id="{F095BEF1-34A6-7CEF-CF82-046778CCA25F}"/>
              </a:ext>
            </a:extLst>
          </p:cNvPr>
          <p:cNvSpPr>
            <a:spLocks noGrp="1"/>
          </p:cNvSpPr>
          <p:nvPr>
            <p:ph type="dt" sz="half" idx="10"/>
          </p:nvPr>
        </p:nvSpPr>
        <p:spPr>
          <a:xfrm>
            <a:off x="2142376" y="632629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7/19/23</a:t>
            </a:r>
          </a:p>
        </p:txBody>
      </p:sp>
    </p:spTree>
    <p:extLst>
      <p:ext uri="{BB962C8B-B14F-4D97-AF65-F5344CB8AC3E}">
        <p14:creationId xmlns:p14="http://schemas.microsoft.com/office/powerpoint/2010/main" val="231247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1F4304-BC85-6DB2-BF27-CCDE5FA051F1}"/>
              </a:ext>
            </a:extLst>
          </p:cNvPr>
          <p:cNvSpPr>
            <a:spLocks noGrp="1"/>
          </p:cNvSpPr>
          <p:nvPr>
            <p:ph type="title"/>
          </p:nvPr>
        </p:nvSpPr>
        <p:spPr/>
        <p:txBody>
          <a:bodyPr/>
          <a:lstStyle/>
          <a:p>
            <a:r>
              <a:rPr lang="en-US" dirty="0"/>
              <a:t>Target and Capture</a:t>
            </a:r>
          </a:p>
        </p:txBody>
      </p:sp>
      <p:pic>
        <p:nvPicPr>
          <p:cNvPr id="9" name="Picture 8" descr="p4.tiff">
            <a:extLst>
              <a:ext uri="{FF2B5EF4-FFF2-40B4-BE49-F238E27FC236}">
                <a16:creationId xmlns:a16="http://schemas.microsoft.com/office/drawing/2014/main" id="{5B2959C8-ECAF-E463-21FB-C46067A26DF3}"/>
              </a:ext>
            </a:extLst>
          </p:cNvPr>
          <p:cNvPicPr>
            <a:picLocks noChangeAspect="1"/>
          </p:cNvPicPr>
          <p:nvPr/>
        </p:nvPicPr>
        <p:blipFill rotWithShape="1">
          <a:blip r:embed="rId2"/>
          <a:srcRect l="24483" b="50107"/>
          <a:stretch/>
        </p:blipFill>
        <p:spPr>
          <a:xfrm>
            <a:off x="296333" y="2371725"/>
            <a:ext cx="11733406" cy="3843337"/>
          </a:xfrm>
          <a:prstGeom prst="rect">
            <a:avLst/>
          </a:prstGeom>
        </p:spPr>
      </p:pic>
      <p:sp>
        <p:nvSpPr>
          <p:cNvPr id="10" name="Rounded Rectangle 9">
            <a:extLst>
              <a:ext uri="{FF2B5EF4-FFF2-40B4-BE49-F238E27FC236}">
                <a16:creationId xmlns:a16="http://schemas.microsoft.com/office/drawing/2014/main" id="{883441FD-EF61-D397-91E0-9476AB086A1E}"/>
              </a:ext>
            </a:extLst>
          </p:cNvPr>
          <p:cNvSpPr/>
          <p:nvPr/>
        </p:nvSpPr>
        <p:spPr>
          <a:xfrm>
            <a:off x="261938" y="2470354"/>
            <a:ext cx="1736004" cy="361473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DC084CF-61D6-A1CA-1900-4E6C9DD4B130}"/>
              </a:ext>
            </a:extLst>
          </p:cNvPr>
          <p:cNvSpPr txBox="1"/>
          <p:nvPr/>
        </p:nvSpPr>
        <p:spPr>
          <a:xfrm>
            <a:off x="304800" y="666714"/>
            <a:ext cx="5482242" cy="1754326"/>
          </a:xfrm>
          <a:prstGeom prst="rect">
            <a:avLst/>
          </a:prstGeom>
          <a:noFill/>
        </p:spPr>
        <p:txBody>
          <a:bodyPr wrap="square" rtlCol="0">
            <a:spAutoFit/>
          </a:bodyPr>
          <a:lstStyle/>
          <a:p>
            <a:pPr algn="ctr" defTabSz="456291"/>
            <a:r>
              <a:rPr lang="en-US" b="1" dirty="0">
                <a:solidFill>
                  <a:srgbClr val="FF0000"/>
                </a:solidFill>
                <a:latin typeface="Calibri"/>
              </a:rPr>
              <a:t>MAGNET SPECS</a:t>
            </a:r>
          </a:p>
          <a:p>
            <a:pPr defTabSz="456291"/>
            <a:r>
              <a:rPr lang="en-US" b="1" dirty="0">
                <a:solidFill>
                  <a:srgbClr val="FF0000"/>
                </a:solidFill>
                <a:latin typeface="Calibri"/>
              </a:rPr>
              <a:t>Field: 20T (or 15T) … 2T</a:t>
            </a:r>
          </a:p>
          <a:p>
            <a:pPr defTabSz="456291"/>
            <a:r>
              <a:rPr lang="en-US" b="1" dirty="0">
                <a:solidFill>
                  <a:srgbClr val="FF0000"/>
                </a:solidFill>
                <a:latin typeface="Calibri"/>
              </a:rPr>
              <a:t>Bore: 1200 mm</a:t>
            </a:r>
          </a:p>
          <a:p>
            <a:pPr defTabSz="456291"/>
            <a:r>
              <a:rPr lang="en-US" b="1" dirty="0">
                <a:solidFill>
                  <a:srgbClr val="FF0000"/>
                </a:solidFill>
                <a:latin typeface="Calibri"/>
              </a:rPr>
              <a:t>Length: 18 m</a:t>
            </a:r>
          </a:p>
          <a:p>
            <a:pPr defTabSz="456291"/>
            <a:r>
              <a:rPr lang="en-US" b="1" dirty="0">
                <a:solidFill>
                  <a:srgbClr val="FF0000"/>
                </a:solidFill>
                <a:latin typeface="Calibri"/>
              </a:rPr>
              <a:t>Radiation heat load: ≈ 4.1 kW</a:t>
            </a:r>
          </a:p>
          <a:p>
            <a:pPr defTabSz="456291"/>
            <a:r>
              <a:rPr lang="en-US" b="1" dirty="0">
                <a:solidFill>
                  <a:srgbClr val="FF0000"/>
                </a:solidFill>
                <a:latin typeface="Calibri"/>
              </a:rPr>
              <a:t>Radiation dose: 80 </a:t>
            </a:r>
            <a:r>
              <a:rPr lang="en-US" b="1" dirty="0" err="1">
                <a:solidFill>
                  <a:srgbClr val="FF0000"/>
                </a:solidFill>
                <a:latin typeface="Calibri"/>
              </a:rPr>
              <a:t>MGy</a:t>
            </a:r>
            <a:endParaRPr lang="en-US" b="1" dirty="0">
              <a:solidFill>
                <a:srgbClr val="FF0000"/>
              </a:solidFill>
              <a:latin typeface="Calibri"/>
            </a:endParaRPr>
          </a:p>
        </p:txBody>
      </p:sp>
    </p:spTree>
    <p:extLst>
      <p:ext uri="{BB962C8B-B14F-4D97-AF65-F5344CB8AC3E}">
        <p14:creationId xmlns:p14="http://schemas.microsoft.com/office/powerpoint/2010/main" val="2375578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E734A363-9D50-2EE9-2E8A-9E2CD762A328}"/>
              </a:ext>
            </a:extLst>
          </p:cNvPr>
          <p:cNvGraphicFramePr>
            <a:graphicFrameLocks noGrp="1"/>
          </p:cNvGraphicFramePr>
          <p:nvPr>
            <p:ph idx="1"/>
            <p:extLst>
              <p:ext uri="{D42A27DB-BD31-4B8C-83A1-F6EECF244321}">
                <p14:modId xmlns:p14="http://schemas.microsoft.com/office/powerpoint/2010/main" val="1587720325"/>
              </p:ext>
            </p:extLst>
          </p:nvPr>
        </p:nvGraphicFramePr>
        <p:xfrm>
          <a:off x="304800" y="971550"/>
          <a:ext cx="11563348" cy="4935811"/>
        </p:xfrm>
        <a:graphic>
          <a:graphicData uri="http://schemas.openxmlformats.org/drawingml/2006/table">
            <a:tbl>
              <a:tblPr firstRow="1" bandRow="1">
                <a:tableStyleId>{5C22544A-7EE6-4342-B048-85BDC9FD1C3A}</a:tableStyleId>
              </a:tblPr>
              <a:tblGrid>
                <a:gridCol w="2433491">
                  <a:extLst>
                    <a:ext uri="{9D8B030D-6E8A-4147-A177-3AD203B41FA5}">
                      <a16:colId xmlns:a16="http://schemas.microsoft.com/office/drawing/2014/main" val="1780479763"/>
                    </a:ext>
                  </a:extLst>
                </a:gridCol>
                <a:gridCol w="4829737">
                  <a:extLst>
                    <a:ext uri="{9D8B030D-6E8A-4147-A177-3AD203B41FA5}">
                      <a16:colId xmlns:a16="http://schemas.microsoft.com/office/drawing/2014/main" val="469322868"/>
                    </a:ext>
                  </a:extLst>
                </a:gridCol>
                <a:gridCol w="4300120">
                  <a:extLst>
                    <a:ext uri="{9D8B030D-6E8A-4147-A177-3AD203B41FA5}">
                      <a16:colId xmlns:a16="http://schemas.microsoft.com/office/drawing/2014/main" val="1029315819"/>
                    </a:ext>
                  </a:extLst>
                </a:gridCol>
              </a:tblGrid>
              <a:tr h="395401">
                <a:tc>
                  <a:txBody>
                    <a:bodyPr/>
                    <a:lstStyle/>
                    <a:p>
                      <a:pPr algn="ctr"/>
                      <a:r>
                        <a:rPr lang="en-CH" sz="1600" dirty="0"/>
                        <a:t>Technology</a:t>
                      </a:r>
                    </a:p>
                  </a:txBody>
                  <a:tcPr marL="83127" marR="83127" marT="41564" marB="41564"/>
                </a:tc>
                <a:tc>
                  <a:txBody>
                    <a:bodyPr/>
                    <a:lstStyle/>
                    <a:p>
                      <a:pPr algn="ctr"/>
                      <a:r>
                        <a:rPr lang="en-CH" sz="1600" dirty="0"/>
                        <a:t>Pro’s</a:t>
                      </a:r>
                    </a:p>
                  </a:txBody>
                  <a:tcPr marL="83127" marR="83127" marT="41564" marB="41564"/>
                </a:tc>
                <a:tc>
                  <a:txBody>
                    <a:bodyPr/>
                    <a:lstStyle/>
                    <a:p>
                      <a:pPr algn="ctr"/>
                      <a:r>
                        <a:rPr lang="en-CH" sz="1600" dirty="0"/>
                        <a:t>Con’s</a:t>
                      </a:r>
                    </a:p>
                  </a:txBody>
                  <a:tcPr marL="83127" marR="83127" marT="41564" marB="41564"/>
                </a:tc>
                <a:extLst>
                  <a:ext uri="{0D108BD9-81ED-4DB2-BD59-A6C34878D82A}">
                    <a16:rowId xmlns:a16="http://schemas.microsoft.com/office/drawing/2014/main" val="2792067444"/>
                  </a:ext>
                </a:extLst>
              </a:tr>
              <a:tr h="682473">
                <a:tc>
                  <a:txBody>
                    <a:bodyPr/>
                    <a:lstStyle/>
                    <a:p>
                      <a:r>
                        <a:rPr lang="en-US" sz="1600" dirty="0"/>
                        <a:t>ALL R</a:t>
                      </a:r>
                      <a:r>
                        <a:rPr lang="en-CH" sz="1600" dirty="0"/>
                        <a:t>esistive</a:t>
                      </a:r>
                    </a:p>
                  </a:txBody>
                  <a:tcPr marL="83127" marR="83127" marT="41564" marB="41564"/>
                </a:tc>
                <a:tc>
                  <a:txBody>
                    <a:bodyPr/>
                    <a:lstStyle/>
                    <a:p>
                      <a:r>
                        <a:rPr lang="en-US" sz="1600" dirty="0"/>
                        <a:t>K</a:t>
                      </a:r>
                      <a:r>
                        <a:rPr lang="en-CH" sz="1600" dirty="0"/>
                        <a:t>nown technology (TRL 9)</a:t>
                      </a:r>
                    </a:p>
                  </a:txBody>
                  <a:tcPr marL="83127" marR="83127" marT="41564" marB="41564"/>
                </a:tc>
                <a:tc>
                  <a:txBody>
                    <a:bodyPr/>
                    <a:lstStyle/>
                    <a:p>
                      <a:r>
                        <a:rPr lang="en-US" sz="1600" dirty="0"/>
                        <a:t>L</a:t>
                      </a:r>
                      <a:r>
                        <a:rPr lang="en-CH" sz="1600" dirty="0"/>
                        <a:t>arge dimension and mass</a:t>
                      </a:r>
                    </a:p>
                    <a:p>
                      <a:r>
                        <a:rPr lang="en-US" sz="1600" dirty="0"/>
                        <a:t>Very large e</a:t>
                      </a:r>
                      <a:r>
                        <a:rPr lang="en-CH" sz="1600" dirty="0"/>
                        <a:t>lectric power consumption</a:t>
                      </a:r>
                      <a:r>
                        <a:rPr lang="en-US" sz="1600" dirty="0"/>
                        <a:t> o(100MW)</a:t>
                      </a:r>
                      <a:endParaRPr lang="en-CH" sz="1600" dirty="0"/>
                    </a:p>
                  </a:txBody>
                  <a:tcPr marL="83127" marR="83127" marT="41564" marB="41564"/>
                </a:tc>
                <a:extLst>
                  <a:ext uri="{0D108BD9-81ED-4DB2-BD59-A6C34878D82A}">
                    <a16:rowId xmlns:a16="http://schemas.microsoft.com/office/drawing/2014/main" val="2866011720"/>
                  </a:ext>
                </a:extLst>
              </a:tr>
              <a:tr h="682473">
                <a:tc>
                  <a:txBody>
                    <a:bodyPr/>
                    <a:lstStyle/>
                    <a:p>
                      <a:r>
                        <a:rPr lang="en-CH" sz="1600" dirty="0"/>
                        <a:t>LTS</a:t>
                      </a:r>
                      <a:r>
                        <a:rPr lang="en-US" sz="1600" dirty="0"/>
                        <a:t> </a:t>
                      </a:r>
                      <a:r>
                        <a:rPr lang="en-CH" sz="1600" dirty="0"/>
                        <a:t>+ </a:t>
                      </a:r>
                      <a:r>
                        <a:rPr lang="en-US" sz="1600" dirty="0"/>
                        <a:t>R</a:t>
                      </a:r>
                      <a:r>
                        <a:rPr lang="en-CH" sz="1600" dirty="0"/>
                        <a:t>esistive</a:t>
                      </a:r>
                    </a:p>
                  </a:txBody>
                  <a:tcPr marL="83127" marR="83127" marT="41564" marB="41564"/>
                </a:tc>
                <a:tc>
                  <a:txBody>
                    <a:bodyPr/>
                    <a:lstStyle/>
                    <a:p>
                      <a:r>
                        <a:rPr lang="en-US" sz="1600" dirty="0"/>
                        <a:t>K</a:t>
                      </a:r>
                      <a:r>
                        <a:rPr lang="en-CH" sz="1600" dirty="0"/>
                        <a:t>nown technology (TRL 9)</a:t>
                      </a:r>
                    </a:p>
                  </a:txBody>
                  <a:tcPr marL="83127" marR="83127" marT="41564" marB="41564"/>
                </a:tc>
                <a:tc>
                  <a:txBody>
                    <a:bodyPr/>
                    <a:lstStyle/>
                    <a:p>
                      <a:r>
                        <a:rPr lang="en-US" sz="1600" dirty="0"/>
                        <a:t>L</a:t>
                      </a:r>
                      <a:r>
                        <a:rPr lang="en-CH" sz="1600" dirty="0"/>
                        <a:t>arge dimension and mass</a:t>
                      </a:r>
                    </a:p>
                    <a:p>
                      <a:r>
                        <a:rPr lang="en-US" sz="1600" dirty="0"/>
                        <a:t>E</a:t>
                      </a:r>
                      <a:r>
                        <a:rPr lang="en-CH" sz="1600" dirty="0"/>
                        <a:t>lectric power consumption</a:t>
                      </a:r>
                      <a:r>
                        <a:rPr lang="en-US" sz="1600" dirty="0"/>
                        <a:t> </a:t>
                      </a:r>
                      <a:r>
                        <a:rPr lang="en-US" sz="1600" dirty="0">
                          <a:sym typeface="Symbol" panose="05050102010706020507" pitchFamily="18" charset="2"/>
                        </a:rPr>
                        <a:t>(10 MW)</a:t>
                      </a:r>
                      <a:endParaRPr lang="en-CH" sz="1600" dirty="0"/>
                    </a:p>
                  </a:txBody>
                  <a:tcPr marL="83127" marR="83127" marT="41564" marB="41564"/>
                </a:tc>
                <a:extLst>
                  <a:ext uri="{0D108BD9-81ED-4DB2-BD59-A6C34878D82A}">
                    <a16:rowId xmlns:a16="http://schemas.microsoft.com/office/drawing/2014/main" val="4121233567"/>
                  </a:ext>
                </a:extLst>
              </a:tr>
              <a:tr h="884490">
                <a:tc>
                  <a:txBody>
                    <a:bodyPr/>
                    <a:lstStyle/>
                    <a:p>
                      <a:r>
                        <a:rPr lang="en-CH" sz="1600" dirty="0"/>
                        <a:t>LTS + HTS</a:t>
                      </a:r>
                      <a:r>
                        <a:rPr lang="en-US" sz="1600" dirty="0"/>
                        <a:t>, </a:t>
                      </a:r>
                      <a:r>
                        <a:rPr lang="en-CH" sz="1600" dirty="0"/>
                        <a:t>Insulated</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t>Known design</a:t>
                      </a:r>
                      <a:r>
                        <a:rPr lang="en-CH" sz="1600" dirty="0"/>
                        <a:t> principles</a:t>
                      </a:r>
                    </a:p>
                    <a:p>
                      <a:r>
                        <a:rPr lang="en-US" sz="1600" dirty="0"/>
                        <a:t>S</a:t>
                      </a:r>
                      <a:r>
                        <a:rPr lang="en-CH" sz="1600" dirty="0"/>
                        <a:t>ynergy with other fields of science application</a:t>
                      </a:r>
                    </a:p>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t>Can profit from d</a:t>
                      </a:r>
                      <a:r>
                        <a:rPr lang="en-CH" sz="1600" dirty="0"/>
                        <a:t>evelopment by others (e.g. NHMFL)</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t>L</a:t>
                      </a:r>
                      <a:r>
                        <a:rPr lang="en-CH" sz="1600" dirty="0"/>
                        <a:t>arge dimension and mass</a:t>
                      </a:r>
                    </a:p>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t>D</a:t>
                      </a:r>
                      <a:r>
                        <a:rPr lang="en-CH" sz="1600" dirty="0"/>
                        <a:t>evelopmental technology (TRL 6/7)</a:t>
                      </a:r>
                    </a:p>
                  </a:txBody>
                  <a:tcPr marL="83127" marR="83127" marT="41564" marB="41564"/>
                </a:tc>
                <a:extLst>
                  <a:ext uri="{0D108BD9-81ED-4DB2-BD59-A6C34878D82A}">
                    <a16:rowId xmlns:a16="http://schemas.microsoft.com/office/drawing/2014/main" val="3062548269"/>
                  </a:ext>
                </a:extLst>
              </a:tr>
              <a:tr h="682473">
                <a:tc>
                  <a:txBody>
                    <a:bodyPr/>
                    <a:lstStyle/>
                    <a:p>
                      <a:r>
                        <a:rPr lang="en-CH" sz="1600" dirty="0">
                          <a:solidFill>
                            <a:srgbClr val="FF0000"/>
                          </a:solidFill>
                        </a:rPr>
                        <a:t>A</a:t>
                      </a:r>
                      <a:r>
                        <a:rPr lang="en-US" sz="1600" dirty="0">
                          <a:solidFill>
                            <a:srgbClr val="FF0000"/>
                          </a:solidFill>
                        </a:rPr>
                        <a:t>LL </a:t>
                      </a:r>
                      <a:r>
                        <a:rPr lang="en-CH" sz="1600" dirty="0">
                          <a:solidFill>
                            <a:srgbClr val="FF0000"/>
                          </a:solidFill>
                        </a:rPr>
                        <a:t>HTS</a:t>
                      </a:r>
                      <a:r>
                        <a:rPr lang="en-US" sz="1600" dirty="0">
                          <a:solidFill>
                            <a:srgbClr val="FF0000"/>
                          </a:solidFill>
                        </a:rPr>
                        <a:t>, Ins</a:t>
                      </a:r>
                      <a:r>
                        <a:rPr lang="en-CH" sz="1600" dirty="0">
                          <a:solidFill>
                            <a:srgbClr val="FF0000"/>
                          </a:solidFill>
                        </a:rPr>
                        <a:t>ulated</a:t>
                      </a:r>
                    </a:p>
                  </a:txBody>
                  <a:tcPr marL="83127" marR="83127" marT="41564" marB="41564"/>
                </a:tc>
                <a:tc>
                  <a:txBody>
                    <a:bodyPr/>
                    <a:lstStyle/>
                    <a:p>
                      <a:r>
                        <a:rPr lang="en-US" sz="1600" dirty="0">
                          <a:solidFill>
                            <a:srgbClr val="FF0000"/>
                          </a:solidFill>
                        </a:rPr>
                        <a:t>M</a:t>
                      </a:r>
                      <a:r>
                        <a:rPr lang="en-CH" sz="1600" dirty="0">
                          <a:solidFill>
                            <a:srgbClr val="FF0000"/>
                          </a:solidFill>
                        </a:rPr>
                        <a:t>ore compact than LTS/HTS</a:t>
                      </a:r>
                    </a:p>
                    <a:p>
                      <a:r>
                        <a:rPr lang="en-CH" sz="1600" dirty="0">
                          <a:solidFill>
                            <a:srgbClr val="FF0000"/>
                          </a:solidFill>
                        </a:rPr>
                        <a:t>Allows for operation at higher temperature</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CH" sz="1600" dirty="0">
                          <a:solidFill>
                            <a:srgbClr val="FF0000"/>
                          </a:solidFill>
                        </a:rPr>
                        <a:t>R&amp;D at low readiness (TRL 4/5)</a:t>
                      </a:r>
                    </a:p>
                    <a:p>
                      <a:endParaRPr lang="en-CH" sz="1600" dirty="0">
                        <a:solidFill>
                          <a:srgbClr val="FF0000"/>
                        </a:solidFill>
                      </a:endParaRPr>
                    </a:p>
                  </a:txBody>
                  <a:tcPr marL="83127" marR="83127" marT="41564" marB="41564"/>
                </a:tc>
                <a:extLst>
                  <a:ext uri="{0D108BD9-81ED-4DB2-BD59-A6C34878D82A}">
                    <a16:rowId xmlns:a16="http://schemas.microsoft.com/office/drawing/2014/main" val="3894564804"/>
                  </a:ext>
                </a:extLst>
              </a:tr>
              <a:tr h="888227">
                <a:tc>
                  <a:txBody>
                    <a:bodyPr/>
                    <a:lstStyle/>
                    <a:p>
                      <a:r>
                        <a:rPr lang="en-CH" sz="1600" dirty="0"/>
                        <a:t>A</a:t>
                      </a:r>
                      <a:r>
                        <a:rPr lang="en-US" sz="1600" dirty="0"/>
                        <a:t>LL </a:t>
                      </a:r>
                      <a:r>
                        <a:rPr lang="en-CH" sz="1600" dirty="0"/>
                        <a:t>HTS</a:t>
                      </a:r>
                      <a:r>
                        <a:rPr lang="en-US" sz="1600" dirty="0"/>
                        <a:t>, </a:t>
                      </a:r>
                      <a:r>
                        <a:rPr lang="en-US" sz="1600" dirty="0">
                          <a:solidFill>
                            <a:schemeClr val="tx1"/>
                          </a:solidFill>
                        </a:rPr>
                        <a:t>N</a:t>
                      </a:r>
                      <a:r>
                        <a:rPr lang="en-CH" sz="1600" dirty="0">
                          <a:solidFill>
                            <a:schemeClr val="tx1"/>
                          </a:solidFill>
                        </a:rPr>
                        <a:t>on-insulated</a:t>
                      </a:r>
                    </a:p>
                  </a:txBody>
                  <a:tcPr marL="83127" marR="83127" marT="41564" marB="41564"/>
                </a:tc>
                <a:tc>
                  <a:txBody>
                    <a:bodyPr/>
                    <a:lstStyle/>
                    <a:p>
                      <a:r>
                        <a:rPr lang="en-US" sz="1600" dirty="0">
                          <a:solidFill>
                            <a:schemeClr val="tx1"/>
                          </a:solidFill>
                        </a:rPr>
                        <a:t>M</a:t>
                      </a:r>
                      <a:r>
                        <a:rPr lang="en-CH" sz="1600" dirty="0">
                          <a:solidFill>
                            <a:schemeClr val="tx1"/>
                          </a:solidFill>
                        </a:rPr>
                        <a:t>ost compact magnet winding</a:t>
                      </a:r>
                    </a:p>
                    <a:p>
                      <a:r>
                        <a:rPr lang="en-US" sz="1600" dirty="0">
                          <a:solidFill>
                            <a:schemeClr val="tx1"/>
                          </a:solidFill>
                        </a:rPr>
                        <a:t>S</a:t>
                      </a:r>
                      <a:r>
                        <a:rPr lang="en-CH" sz="1600" dirty="0">
                          <a:solidFill>
                            <a:schemeClr val="tx1"/>
                          </a:solidFill>
                        </a:rPr>
                        <a:t>ynergies with other fields of science and societal applications</a:t>
                      </a:r>
                    </a:p>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Can profit from d</a:t>
                      </a:r>
                      <a:r>
                        <a:rPr lang="en-CH" sz="1600" dirty="0">
                          <a:solidFill>
                            <a:schemeClr val="tx1"/>
                          </a:solidFill>
                        </a:rPr>
                        <a:t>evelopment by others (e.g. NHMFL)</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CH" sz="1600" dirty="0">
                          <a:solidFill>
                            <a:schemeClr val="tx1"/>
                          </a:solidFill>
                        </a:rPr>
                        <a:t>R&amp;D at low readiness (TRL 3/4/5)</a:t>
                      </a:r>
                    </a:p>
                    <a:p>
                      <a:r>
                        <a:rPr lang="en-US" sz="1600" dirty="0">
                          <a:solidFill>
                            <a:schemeClr val="tx1"/>
                          </a:solidFill>
                        </a:rPr>
                        <a:t>R</a:t>
                      </a:r>
                      <a:r>
                        <a:rPr lang="en-CH" sz="1600" dirty="0">
                          <a:solidFill>
                            <a:schemeClr val="tx1"/>
                          </a:solidFill>
                        </a:rPr>
                        <a:t>amping time and field stability need to be demonstrated</a:t>
                      </a:r>
                    </a:p>
                  </a:txBody>
                  <a:tcPr marL="83127" marR="83127" marT="41564" marB="41564"/>
                </a:tc>
                <a:extLst>
                  <a:ext uri="{0D108BD9-81ED-4DB2-BD59-A6C34878D82A}">
                    <a16:rowId xmlns:a16="http://schemas.microsoft.com/office/drawing/2014/main" val="2770941312"/>
                  </a:ext>
                </a:extLst>
              </a:tr>
            </a:tbl>
          </a:graphicData>
        </a:graphic>
      </p:graphicFrame>
      <p:sp>
        <p:nvSpPr>
          <p:cNvPr id="5" name="Title 4">
            <a:extLst>
              <a:ext uri="{FF2B5EF4-FFF2-40B4-BE49-F238E27FC236}">
                <a16:creationId xmlns:a16="http://schemas.microsoft.com/office/drawing/2014/main" id="{FF9884B1-7223-AE52-398A-AAAA7B3A23FD}"/>
              </a:ext>
            </a:extLst>
          </p:cNvPr>
          <p:cNvSpPr>
            <a:spLocks noGrp="1"/>
          </p:cNvSpPr>
          <p:nvPr>
            <p:ph type="title"/>
          </p:nvPr>
        </p:nvSpPr>
        <p:spPr/>
        <p:txBody>
          <a:bodyPr/>
          <a:lstStyle/>
          <a:p>
            <a:endParaRPr lang="en-US"/>
          </a:p>
        </p:txBody>
      </p:sp>
      <p:sp>
        <p:nvSpPr>
          <p:cNvPr id="30" name="Slide Number Placeholder 9">
            <a:extLst>
              <a:ext uri="{FF2B5EF4-FFF2-40B4-BE49-F238E27FC236}">
                <a16:creationId xmlns:a16="http://schemas.microsoft.com/office/drawing/2014/main" id="{847BE45E-762B-FF46-BB5A-ACF9EF9A9290}"/>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6291"/>
            <a:fld id="{A94A62BF-AF33-4134-87FE-95D37BADEB55}" type="slidenum">
              <a:rPr lang="en-US" smtClean="0"/>
              <a:pPr defTabSz="456291"/>
              <a:t>5</a:t>
            </a:fld>
            <a:endParaRPr lang="en-US">
              <a:solidFill>
                <a:prstClr val="white"/>
              </a:solidFill>
              <a:latin typeface="Calibri"/>
            </a:endParaRPr>
          </a:p>
        </p:txBody>
      </p:sp>
      <p:sp>
        <p:nvSpPr>
          <p:cNvPr id="4" name="TextBox 3">
            <a:extLst>
              <a:ext uri="{FF2B5EF4-FFF2-40B4-BE49-F238E27FC236}">
                <a16:creationId xmlns:a16="http://schemas.microsoft.com/office/drawing/2014/main" id="{F9B4E6A9-A3DA-A676-072A-779B9DB70C7A}"/>
              </a:ext>
            </a:extLst>
          </p:cNvPr>
          <p:cNvSpPr txBox="1"/>
          <p:nvPr/>
        </p:nvSpPr>
        <p:spPr>
          <a:xfrm>
            <a:off x="0" y="36844"/>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Target and Capture: Magnet Technologies</a:t>
            </a:r>
          </a:p>
        </p:txBody>
      </p:sp>
    </p:spTree>
    <p:extLst>
      <p:ext uri="{BB962C8B-B14F-4D97-AF65-F5344CB8AC3E}">
        <p14:creationId xmlns:p14="http://schemas.microsoft.com/office/powerpoint/2010/main" val="3525404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6A95696-A42A-FF4C-5A50-44940CBE736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9454" t="6057" r="30780" b="3011"/>
          <a:stretch/>
        </p:blipFill>
        <p:spPr>
          <a:xfrm>
            <a:off x="1585791" y="1154553"/>
            <a:ext cx="6405189" cy="4623897"/>
          </a:xfrm>
          <a:prstGeom prst="rect">
            <a:avLst/>
          </a:prstGeom>
        </p:spPr>
      </p:pic>
      <p:sp>
        <p:nvSpPr>
          <p:cNvPr id="24" name="TextBox 23">
            <a:extLst>
              <a:ext uri="{FF2B5EF4-FFF2-40B4-BE49-F238E27FC236}">
                <a16:creationId xmlns:a16="http://schemas.microsoft.com/office/drawing/2014/main" id="{FA0A2C79-88D9-8FB2-FD83-005AD004B746}"/>
              </a:ext>
            </a:extLst>
          </p:cNvPr>
          <p:cNvSpPr txBox="1"/>
          <p:nvPr/>
        </p:nvSpPr>
        <p:spPr>
          <a:xfrm>
            <a:off x="5100253" y="2271838"/>
            <a:ext cx="1013419" cy="59580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36" b="0" i="0" u="none" strike="noStrike" kern="1200" cap="none" spc="0" normalizeH="0" baseline="0" noProof="0" dirty="0">
                <a:ln>
                  <a:noFill/>
                </a:ln>
                <a:solidFill>
                  <a:srgbClr val="0055A0"/>
                </a:solidFill>
                <a:effectLst/>
                <a:uLnTx/>
                <a:uFillTx/>
                <a:latin typeface="Arial"/>
                <a:ea typeface="+mn-ea"/>
                <a:cs typeface="+mn-cs"/>
              </a:rPr>
              <a:t>US-MAP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36" b="0" i="0" u="none" strike="noStrike" kern="1200" cap="none" spc="0" normalizeH="0" baseline="0" noProof="0" dirty="0">
                <a:ln>
                  <a:noFill/>
                </a:ln>
                <a:solidFill>
                  <a:srgbClr val="FF0000"/>
                </a:solidFill>
                <a:effectLst/>
                <a:uLnTx/>
                <a:uFillTx/>
                <a:latin typeface="Arial"/>
                <a:ea typeface="+mn-ea"/>
                <a:cs typeface="+mn-cs"/>
              </a:rPr>
              <a:t>Proposal</a:t>
            </a:r>
          </a:p>
        </p:txBody>
      </p:sp>
      <p:sp>
        <p:nvSpPr>
          <p:cNvPr id="13" name="TextBox 12">
            <a:extLst>
              <a:ext uri="{FF2B5EF4-FFF2-40B4-BE49-F238E27FC236}">
                <a16:creationId xmlns:a16="http://schemas.microsoft.com/office/drawing/2014/main" id="{A06564AA-2003-6075-577C-E121E98E1635}"/>
              </a:ext>
            </a:extLst>
          </p:cNvPr>
          <p:cNvSpPr txBox="1"/>
          <p:nvPr/>
        </p:nvSpPr>
        <p:spPr>
          <a:xfrm>
            <a:off x="10244944" y="565124"/>
            <a:ext cx="1923925" cy="1475725"/>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E</a:t>
            </a:r>
            <a:r>
              <a:rPr kumimoji="0" lang="en-CH" sz="1798" b="0" i="0" u="none" strike="noStrike" kern="1200" cap="none" spc="0" normalizeH="0" baseline="-25000" noProof="0" dirty="0">
                <a:ln>
                  <a:noFill/>
                </a:ln>
                <a:solidFill>
                  <a:srgbClr val="0055A0"/>
                </a:solidFill>
                <a:effectLst/>
                <a:uLnTx/>
                <a:uFillTx/>
                <a:latin typeface="Arial"/>
                <a:ea typeface="+mn-ea"/>
                <a:cs typeface="+mn-cs"/>
              </a:rPr>
              <a:t>M</a:t>
            </a:r>
            <a:r>
              <a:rPr kumimoji="0" lang="en-CH" sz="1798" b="0" i="0" u="none" strike="noStrike" kern="1200" cap="none" spc="0" normalizeH="0" baseline="0" noProof="0" dirty="0">
                <a:ln>
                  <a:noFill/>
                </a:ln>
                <a:solidFill>
                  <a:srgbClr val="0055A0"/>
                </a:solidFill>
                <a:effectLst/>
                <a:uLnTx/>
                <a:uFillTx/>
                <a:latin typeface="Arial"/>
                <a:ea typeface="+mn-ea"/>
                <a:cs typeface="+mn-cs"/>
              </a:rPr>
              <a:t> = 2.9 GJ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T</a:t>
            </a:r>
            <a:r>
              <a:rPr kumimoji="0" lang="en-CH" sz="1798" b="0" i="0" u="none" strike="noStrike" kern="1200" cap="none" spc="0" normalizeH="0" baseline="-25000" noProof="0" dirty="0">
                <a:ln>
                  <a:noFill/>
                </a:ln>
                <a:solidFill>
                  <a:srgbClr val="0055A0"/>
                </a:solidFill>
                <a:effectLst/>
                <a:uLnTx/>
                <a:uFillTx/>
                <a:latin typeface="Arial"/>
                <a:ea typeface="+mn-ea"/>
                <a:cs typeface="+mn-cs"/>
              </a:rPr>
              <a:t>op</a:t>
            </a:r>
            <a:r>
              <a:rPr kumimoji="0" lang="en-CH" sz="1798" b="0" i="0" u="none" strike="noStrike" kern="1200" cap="none" spc="0" normalizeH="0" baseline="0" noProof="0" dirty="0">
                <a:ln>
                  <a:noFill/>
                </a:ln>
                <a:solidFill>
                  <a:srgbClr val="0055A0"/>
                </a:solidFill>
                <a:effectLst/>
                <a:uLnTx/>
                <a:uFillTx/>
                <a:latin typeface="Arial"/>
                <a:ea typeface="+mn-ea"/>
                <a:cs typeface="+mn-cs"/>
              </a:rPr>
              <a:t> = 4.2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M</a:t>
            </a:r>
            <a:r>
              <a:rPr kumimoji="0" lang="en-CH" sz="1798" b="0" i="0" u="none" strike="noStrike" kern="1200" cap="none" spc="0" normalizeH="0" baseline="-25000" noProof="0" dirty="0">
                <a:ln>
                  <a:noFill/>
                </a:ln>
                <a:solidFill>
                  <a:srgbClr val="0055A0"/>
                </a:solidFill>
                <a:effectLst/>
                <a:uLnTx/>
                <a:uFillTx/>
                <a:latin typeface="Arial"/>
                <a:ea typeface="+mn-ea"/>
                <a:cs typeface="+mn-cs"/>
              </a:rPr>
              <a:t>coils</a:t>
            </a:r>
            <a:r>
              <a:rPr kumimoji="0" lang="en-CH" sz="1798" b="0" i="0" u="none" strike="noStrike" kern="1200" cap="none" spc="0" normalizeH="0" baseline="0" noProof="0" dirty="0">
                <a:ln>
                  <a:noFill/>
                </a:ln>
                <a:solidFill>
                  <a:srgbClr val="0055A0"/>
                </a:solidFill>
                <a:effectLst/>
                <a:uLnTx/>
                <a:uFillTx/>
                <a:latin typeface="Arial"/>
                <a:ea typeface="+mn-ea"/>
                <a:cs typeface="+mn-cs"/>
              </a:rPr>
              <a:t> = 200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M</a:t>
            </a:r>
            <a:r>
              <a:rPr kumimoji="0" lang="en-CH" sz="1798" b="0" i="0" u="none" strike="noStrike" kern="1200" cap="none" spc="0" normalizeH="0" baseline="-25000" noProof="0" dirty="0">
                <a:ln>
                  <a:noFill/>
                </a:ln>
                <a:solidFill>
                  <a:srgbClr val="0055A0"/>
                </a:solidFill>
                <a:effectLst/>
                <a:uLnTx/>
                <a:uFillTx/>
                <a:latin typeface="Arial"/>
                <a:ea typeface="+mn-ea"/>
                <a:cs typeface="+mn-cs"/>
              </a:rPr>
              <a:t>shield</a:t>
            </a:r>
            <a:r>
              <a:rPr kumimoji="0" lang="en-CH" sz="1798" b="0" i="0" u="none" strike="noStrike" kern="1200" cap="none" spc="0" normalizeH="0" baseline="0" noProof="0" dirty="0">
                <a:ln>
                  <a:noFill/>
                </a:ln>
                <a:solidFill>
                  <a:srgbClr val="0055A0"/>
                </a:solidFill>
                <a:effectLst/>
                <a:uLnTx/>
                <a:uFillTx/>
                <a:latin typeface="Arial"/>
                <a:ea typeface="+mn-ea"/>
                <a:cs typeface="+mn-cs"/>
              </a:rPr>
              <a:t> = 300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P = 12 MW</a:t>
            </a:r>
          </a:p>
        </p:txBody>
      </p:sp>
      <p:pic>
        <p:nvPicPr>
          <p:cNvPr id="10" name="Picture 9">
            <a:extLst>
              <a:ext uri="{FF2B5EF4-FFF2-40B4-BE49-F238E27FC236}">
                <a16:creationId xmlns:a16="http://schemas.microsoft.com/office/drawing/2014/main" id="{A51E048F-B1B4-7614-2399-42EF39B3A57F}"/>
              </a:ext>
            </a:extLst>
          </p:cNvPr>
          <p:cNvPicPr>
            <a:picLocks noChangeAspect="1"/>
          </p:cNvPicPr>
          <p:nvPr/>
        </p:nvPicPr>
        <p:blipFill rotWithShape="1">
          <a:blip r:embed="rId3">
            <a:clrChange>
              <a:clrFrom>
                <a:srgbClr val="FFFFFF"/>
              </a:clrFrom>
              <a:clrTo>
                <a:srgbClr val="FFFFFF">
                  <a:alpha val="0"/>
                </a:srgbClr>
              </a:clrTo>
            </a:clrChange>
          </a:blip>
          <a:srcRect t="4621" r="4314"/>
          <a:stretch/>
        </p:blipFill>
        <p:spPr>
          <a:xfrm>
            <a:off x="5964567" y="1743189"/>
            <a:ext cx="4511206" cy="1844808"/>
          </a:xfrm>
          <a:prstGeom prst="rect">
            <a:avLst/>
          </a:prstGeom>
        </p:spPr>
      </p:pic>
      <p:sp>
        <p:nvSpPr>
          <p:cNvPr id="16" name="TextBox 15">
            <a:extLst>
              <a:ext uri="{FF2B5EF4-FFF2-40B4-BE49-F238E27FC236}">
                <a16:creationId xmlns:a16="http://schemas.microsoft.com/office/drawing/2014/main" id="{9A3658A9-9154-F19B-CCF7-683A4166E399}"/>
              </a:ext>
            </a:extLst>
          </p:cNvPr>
          <p:cNvSpPr txBox="1"/>
          <p:nvPr/>
        </p:nvSpPr>
        <p:spPr>
          <a:xfrm>
            <a:off x="8551847" y="4678154"/>
            <a:ext cx="1923925" cy="1475725"/>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E</a:t>
            </a:r>
            <a:r>
              <a:rPr kumimoji="0" lang="en-CH" sz="1798" b="0" i="0" u="none" strike="noStrike" kern="1200" cap="none" spc="0" normalizeH="0" baseline="-25000" noProof="0" dirty="0">
                <a:ln>
                  <a:noFill/>
                </a:ln>
                <a:solidFill>
                  <a:srgbClr val="FF0000"/>
                </a:solidFill>
                <a:effectLst/>
                <a:uLnTx/>
                <a:uFillTx/>
                <a:latin typeface="Arial"/>
                <a:ea typeface="+mn-ea"/>
                <a:cs typeface="+mn-cs"/>
              </a:rPr>
              <a:t>M</a:t>
            </a:r>
            <a:r>
              <a:rPr kumimoji="0" lang="en-CH" sz="1798" b="0" i="0" u="none" strike="noStrike" kern="1200" cap="none" spc="0" normalizeH="0" baseline="0" noProof="0" dirty="0">
                <a:ln>
                  <a:noFill/>
                </a:ln>
                <a:solidFill>
                  <a:srgbClr val="FF0000"/>
                </a:solidFill>
                <a:effectLst/>
                <a:uLnTx/>
                <a:uFillTx/>
                <a:latin typeface="Arial"/>
                <a:ea typeface="+mn-ea"/>
                <a:cs typeface="+mn-cs"/>
              </a:rPr>
              <a:t> = 1 GJ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T</a:t>
            </a:r>
            <a:r>
              <a:rPr kumimoji="0" lang="en-CH" sz="1798" b="0" i="0" u="none" strike="noStrike" kern="1200" cap="none" spc="0" normalizeH="0" baseline="-25000" noProof="0" dirty="0">
                <a:ln>
                  <a:noFill/>
                </a:ln>
                <a:solidFill>
                  <a:srgbClr val="FF0000"/>
                </a:solidFill>
                <a:effectLst/>
                <a:uLnTx/>
                <a:uFillTx/>
                <a:latin typeface="Arial"/>
                <a:ea typeface="+mn-ea"/>
                <a:cs typeface="+mn-cs"/>
              </a:rPr>
              <a:t>op</a:t>
            </a:r>
            <a:r>
              <a:rPr kumimoji="0" lang="en-CH" sz="1798" b="0" i="0" u="none" strike="noStrike" kern="1200" cap="none" spc="0" normalizeH="0" baseline="0" noProof="0" dirty="0">
                <a:ln>
                  <a:noFill/>
                </a:ln>
                <a:solidFill>
                  <a:srgbClr val="FF0000"/>
                </a:solidFill>
                <a:effectLst/>
                <a:uLnTx/>
                <a:uFillTx/>
                <a:latin typeface="Arial"/>
                <a:ea typeface="+mn-ea"/>
                <a:cs typeface="+mn-cs"/>
              </a:rPr>
              <a:t> = 10…20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M</a:t>
            </a:r>
            <a:r>
              <a:rPr kumimoji="0" lang="en-CH" sz="1798" b="0" i="0" u="none" strike="noStrike" kern="1200" cap="none" spc="0" normalizeH="0" baseline="-25000" noProof="0" dirty="0">
                <a:ln>
                  <a:noFill/>
                </a:ln>
                <a:solidFill>
                  <a:srgbClr val="FF0000"/>
                </a:solidFill>
                <a:effectLst/>
                <a:uLnTx/>
                <a:uFillTx/>
                <a:latin typeface="Arial"/>
                <a:ea typeface="+mn-ea"/>
                <a:cs typeface="+mn-cs"/>
              </a:rPr>
              <a:t>coils</a:t>
            </a:r>
            <a:r>
              <a:rPr kumimoji="0" lang="en-CH" sz="1798" b="0" i="0" u="none" strike="noStrike" kern="1200" cap="none" spc="0" normalizeH="0" baseline="0" noProof="0" dirty="0">
                <a:ln>
                  <a:noFill/>
                </a:ln>
                <a:solidFill>
                  <a:srgbClr val="FF0000"/>
                </a:solidFill>
                <a:effectLst/>
                <a:uLnTx/>
                <a:uFillTx/>
                <a:latin typeface="Arial"/>
                <a:ea typeface="+mn-ea"/>
                <a:cs typeface="+mn-cs"/>
              </a:rPr>
              <a:t> = 110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M</a:t>
            </a:r>
            <a:r>
              <a:rPr kumimoji="0" lang="en-CH" sz="1798" b="0" i="0" u="none" strike="noStrike" kern="1200" cap="none" spc="0" normalizeH="0" baseline="-25000" noProof="0" dirty="0">
                <a:ln>
                  <a:noFill/>
                </a:ln>
                <a:solidFill>
                  <a:srgbClr val="FF0000"/>
                </a:solidFill>
                <a:effectLst/>
                <a:uLnTx/>
                <a:uFillTx/>
                <a:latin typeface="Arial"/>
                <a:ea typeface="+mn-ea"/>
                <a:cs typeface="+mn-cs"/>
              </a:rPr>
              <a:t>shield</a:t>
            </a:r>
            <a:r>
              <a:rPr kumimoji="0" lang="en-CH" sz="1798" b="0" i="0" u="none" strike="noStrike" kern="1200" cap="none" spc="0" normalizeH="0" baseline="0" noProof="0" dirty="0">
                <a:ln>
                  <a:noFill/>
                </a:ln>
                <a:solidFill>
                  <a:srgbClr val="FF0000"/>
                </a:solidFill>
                <a:effectLst/>
                <a:uLnTx/>
                <a:uFillTx/>
                <a:latin typeface="Arial"/>
                <a:ea typeface="+mn-ea"/>
                <a:cs typeface="+mn-cs"/>
              </a:rPr>
              <a:t> = 196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P = 1MW</a:t>
            </a:r>
          </a:p>
        </p:txBody>
      </p:sp>
      <p:pic>
        <p:nvPicPr>
          <p:cNvPr id="5" name="Picture 4">
            <a:extLst>
              <a:ext uri="{FF2B5EF4-FFF2-40B4-BE49-F238E27FC236}">
                <a16:creationId xmlns:a16="http://schemas.microsoft.com/office/drawing/2014/main" id="{821D8188-FEBF-4E5B-F338-F40671AF1590}"/>
              </a:ext>
            </a:extLst>
          </p:cNvPr>
          <p:cNvPicPr>
            <a:picLocks noChangeAspect="1"/>
          </p:cNvPicPr>
          <p:nvPr/>
        </p:nvPicPr>
        <p:blipFill rotWithShape="1">
          <a:blip r:embed="rId4">
            <a:clrChange>
              <a:clrFrom>
                <a:srgbClr val="FFFFFF"/>
              </a:clrFrom>
              <a:clrTo>
                <a:srgbClr val="FFFFFF">
                  <a:alpha val="0"/>
                </a:srgbClr>
              </a:clrTo>
            </a:clrChange>
          </a:blip>
          <a:srcRect l="-1" t="32822" r="-966" b="18508"/>
          <a:stretch/>
        </p:blipFill>
        <p:spPr>
          <a:xfrm>
            <a:off x="6077580" y="3791409"/>
            <a:ext cx="5419202" cy="1472693"/>
          </a:xfrm>
          <a:prstGeom prst="rect">
            <a:avLst/>
          </a:prstGeom>
        </p:spPr>
      </p:pic>
      <p:sp>
        <p:nvSpPr>
          <p:cNvPr id="4" name="Slide Number Placeholder 5">
            <a:extLst>
              <a:ext uri="{FF2B5EF4-FFF2-40B4-BE49-F238E27FC236}">
                <a16:creationId xmlns:a16="http://schemas.microsoft.com/office/drawing/2014/main" id="{76D940A2-DDA9-F6B1-1892-15BA0768BEE1}"/>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918391-D411-FE40-AAD7-861AE5233E0E}"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0055A0">
                  <a:tint val="75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35E20053-1B0C-49E4-A5D8-E1D306552C13}"/>
              </a:ext>
            </a:extLst>
          </p:cNvPr>
          <p:cNvSpPr txBox="1"/>
          <p:nvPr/>
        </p:nvSpPr>
        <p:spPr>
          <a:xfrm>
            <a:off x="5469447" y="3268263"/>
            <a:ext cx="6791283"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R</a:t>
            </a:r>
            <a:r>
              <a:rPr kumimoji="0" lang="en-CH" sz="1800" b="0" i="0" u="none" strike="noStrike" kern="1200" cap="none" spc="0" normalizeH="0" baseline="0" noProof="0" dirty="0">
                <a:ln>
                  <a:noFill/>
                </a:ln>
                <a:solidFill>
                  <a:srgbClr val="002060"/>
                </a:solidFill>
                <a:effectLst/>
                <a:uLnTx/>
                <a:uFillTx/>
                <a:latin typeface="Arial"/>
                <a:ea typeface="+mn-ea"/>
                <a:cs typeface="+mn-cs"/>
              </a:rPr>
              <a:t>emove resistive insert (10 MW)</a:t>
            </a:r>
            <a:r>
              <a:rPr lang="en-US" dirty="0">
                <a:solidFill>
                  <a:srgbClr val="002060"/>
                </a:solidFill>
                <a:latin typeface="Arial"/>
              </a:rPr>
              <a:t>, </a:t>
            </a:r>
            <a:r>
              <a:rPr kumimoji="0" lang="en-CH" sz="1800" b="0" i="0" u="none" strike="noStrike" kern="1200" cap="none" spc="0" normalizeH="0" baseline="0" noProof="0" dirty="0">
                <a:ln>
                  <a:noFill/>
                </a:ln>
                <a:solidFill>
                  <a:srgbClr val="002060"/>
                </a:solidFill>
                <a:effectLst/>
                <a:uLnTx/>
                <a:uFillTx/>
                <a:latin typeface="Arial"/>
                <a:ea typeface="+mn-ea"/>
                <a:cs typeface="+mn-cs"/>
              </a:rPr>
              <a:t>HTS to achieve field of 20 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R</a:t>
            </a:r>
            <a:r>
              <a:rPr kumimoji="0" lang="en-CH" sz="1800" b="0" i="0" u="none" strike="noStrike" kern="1200" cap="none" spc="0" normalizeH="0" baseline="0" noProof="0" dirty="0">
                <a:ln>
                  <a:noFill/>
                </a:ln>
                <a:solidFill>
                  <a:srgbClr val="002060"/>
                </a:solidFill>
                <a:effectLst/>
                <a:uLnTx/>
                <a:uFillTx/>
                <a:latin typeface="Arial"/>
                <a:ea typeface="+mn-ea"/>
                <a:cs typeface="+mn-cs"/>
              </a:rPr>
              <a:t>educe shield thicknes, accepting higher heat load at 20 K</a:t>
            </a:r>
          </a:p>
        </p:txBody>
      </p:sp>
      <p:sp>
        <p:nvSpPr>
          <p:cNvPr id="3" name="TextBox 2">
            <a:extLst>
              <a:ext uri="{FF2B5EF4-FFF2-40B4-BE49-F238E27FC236}">
                <a16:creationId xmlns:a16="http://schemas.microsoft.com/office/drawing/2014/main" id="{73215C89-F3F4-70AF-8020-05688B2A89FB}"/>
              </a:ext>
            </a:extLst>
          </p:cNvPr>
          <p:cNvSpPr txBox="1"/>
          <p:nvPr/>
        </p:nvSpPr>
        <p:spPr>
          <a:xfrm>
            <a:off x="1911941" y="1517124"/>
            <a:ext cx="64051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0055A0"/>
                </a:solidFill>
                <a:effectLst/>
                <a:uLnTx/>
                <a:uFillTx/>
                <a:latin typeface="Arial"/>
                <a:ea typeface="+mn-ea"/>
                <a:cs typeface="+mn-cs"/>
              </a:rPr>
              <a:t>F</a:t>
            </a:r>
            <a:r>
              <a:rPr kumimoji="0" lang="en-CH" b="1" i="1" u="none" strike="noStrike" kern="1200" cap="none" spc="0" normalizeH="0" baseline="0" noProof="0" dirty="0">
                <a:ln>
                  <a:noFill/>
                </a:ln>
                <a:solidFill>
                  <a:srgbClr val="0055A0"/>
                </a:solidFill>
                <a:effectLst/>
                <a:uLnTx/>
                <a:uFillTx/>
                <a:latin typeface="Arial"/>
                <a:ea typeface="+mn-ea"/>
                <a:cs typeface="+mn-cs"/>
              </a:rPr>
              <a:t>ield profile matches the requirements from beam optics</a:t>
            </a:r>
          </a:p>
        </p:txBody>
      </p:sp>
      <p:sp>
        <p:nvSpPr>
          <p:cNvPr id="9" name="TextBox 8">
            <a:extLst>
              <a:ext uri="{FF2B5EF4-FFF2-40B4-BE49-F238E27FC236}">
                <a16:creationId xmlns:a16="http://schemas.microsoft.com/office/drawing/2014/main" id="{56A77F31-DC99-4515-6881-3E3E53526CF4}"/>
              </a:ext>
            </a:extLst>
          </p:cNvPr>
          <p:cNvSpPr txBox="1"/>
          <p:nvPr/>
        </p:nvSpPr>
        <p:spPr>
          <a:xfrm>
            <a:off x="-489038" y="135317"/>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mn-cs"/>
              </a:rPr>
              <a:t>Target and Capture: Magnet specifications</a:t>
            </a:r>
          </a:p>
        </p:txBody>
      </p:sp>
    </p:spTree>
    <p:extLst>
      <p:ext uri="{BB962C8B-B14F-4D97-AF65-F5344CB8AC3E}">
        <p14:creationId xmlns:p14="http://schemas.microsoft.com/office/powerpoint/2010/main" val="84494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AFBF9B5-8EED-155C-3718-4BE0EE05B7E8}"/>
              </a:ext>
            </a:extLst>
          </p:cNvPr>
          <p:cNvSpPr>
            <a:spLocks noGrp="1"/>
          </p:cNvSpPr>
          <p:nvPr>
            <p:ph idx="1"/>
          </p:nvPr>
        </p:nvSpPr>
        <p:spPr/>
        <p:txBody>
          <a:bodyPr/>
          <a:lstStyle/>
          <a:p>
            <a:r>
              <a:rPr lang="en-US" dirty="0"/>
              <a:t>Main design drivers are power consumption and heat deposition</a:t>
            </a:r>
          </a:p>
          <a:p>
            <a:endParaRPr lang="en-US" dirty="0"/>
          </a:p>
          <a:p>
            <a:r>
              <a:rPr lang="en-US" dirty="0"/>
              <a:t>H</a:t>
            </a:r>
            <a:r>
              <a:rPr lang="en-US" sz="2400" dirty="0"/>
              <a:t>ybrid US-MAP (5 resistive coils and 19 SC coils, 2.4 m bore </a:t>
            </a:r>
            <a:r>
              <a:rPr lang="en-US" sz="2400" dirty="0">
                <a:sym typeface="Symbol" panose="05050102010706020507" pitchFamily="18" charset="2"/>
              </a:rPr>
              <a:t></a:t>
            </a:r>
            <a:r>
              <a:rPr lang="en-US" sz="2400" dirty="0"/>
              <a:t>) </a:t>
            </a:r>
            <a:r>
              <a:rPr lang="en-US" sz="2400" b="1" dirty="0"/>
              <a:t>OR</a:t>
            </a:r>
          </a:p>
          <a:p>
            <a:r>
              <a:rPr lang="en-US" dirty="0"/>
              <a:t>Alternative - All HTS, 1.2 m bore </a:t>
            </a:r>
            <a:r>
              <a:rPr lang="en-US" sz="2400" dirty="0">
                <a:sym typeface="Symbol" panose="05050102010706020507" pitchFamily="18" charset="2"/>
              </a:rPr>
              <a:t> and operating at 10 – 20K</a:t>
            </a:r>
          </a:p>
          <a:p>
            <a:pPr marL="457200" indent="-457200">
              <a:spcBef>
                <a:spcPts val="2400"/>
              </a:spcBef>
              <a:buFont typeface="Arial" panose="020B0604020202020204" pitchFamily="34" charset="0"/>
              <a:buChar char="•"/>
            </a:pPr>
            <a:r>
              <a:rPr lang="en-US" sz="2000" dirty="0"/>
              <a:t>Strong synergy with requirements on magnets for tokamak nuclear fusion devices </a:t>
            </a:r>
          </a:p>
          <a:p>
            <a:pPr marL="914400" lvl="1" indent="-457200">
              <a:spcBef>
                <a:spcPts val="600"/>
              </a:spcBef>
              <a:buFont typeface="Arial" panose="020B0604020202020204" pitchFamily="34" charset="0"/>
              <a:buChar char="•"/>
            </a:pPr>
            <a:r>
              <a:rPr lang="en-US" sz="2000" i="1" dirty="0"/>
              <a:t>Central Solenoid Coils: </a:t>
            </a:r>
            <a:r>
              <a:rPr lang="en-US" sz="2000" dirty="0"/>
              <a:t>Higher B</a:t>
            </a:r>
            <a:r>
              <a:rPr lang="en-US" sz="2000" baseline="-25000" dirty="0"/>
              <a:t>op</a:t>
            </a:r>
            <a:r>
              <a:rPr lang="en-US" sz="2000" dirty="0">
                <a:sym typeface="Wingdings" panose="05000000000000000000" pitchFamily="2" charset="2"/>
              </a:rPr>
              <a:t> higher flux  higher reactor availability factor</a:t>
            </a:r>
          </a:p>
          <a:p>
            <a:pPr marL="914400" lvl="1" indent="-457200">
              <a:spcBef>
                <a:spcPts val="600"/>
              </a:spcBef>
              <a:buFont typeface="Arial" panose="020B0604020202020204" pitchFamily="34" charset="0"/>
              <a:buChar char="•"/>
            </a:pPr>
            <a:r>
              <a:rPr lang="en-US" sz="2000" i="1" dirty="0">
                <a:sym typeface="Wingdings" panose="05000000000000000000" pitchFamily="2" charset="2"/>
              </a:rPr>
              <a:t>Toroidal Field Coils</a:t>
            </a:r>
            <a:r>
              <a:rPr lang="en-US" sz="2000" dirty="0">
                <a:sym typeface="Wingdings" panose="05000000000000000000" pitchFamily="2" charset="2"/>
              </a:rPr>
              <a:t>: Higher T</a:t>
            </a:r>
            <a:r>
              <a:rPr lang="en-US" sz="2000" baseline="-25000" dirty="0"/>
              <a:t>op</a:t>
            </a:r>
            <a:r>
              <a:rPr lang="en-US" sz="2000" dirty="0">
                <a:sym typeface="Wingdings" panose="05000000000000000000" pitchFamily="2" charset="2"/>
              </a:rPr>
              <a:t> larger acceptable heat load  compact shielding  cost</a:t>
            </a:r>
            <a:endParaRPr lang="en-US" sz="2000" dirty="0"/>
          </a:p>
          <a:p>
            <a:endParaRPr lang="en-US" dirty="0"/>
          </a:p>
        </p:txBody>
      </p:sp>
      <p:sp>
        <p:nvSpPr>
          <p:cNvPr id="8" name="Title 7">
            <a:extLst>
              <a:ext uri="{FF2B5EF4-FFF2-40B4-BE49-F238E27FC236}">
                <a16:creationId xmlns:a16="http://schemas.microsoft.com/office/drawing/2014/main" id="{E69C2ABD-A139-45C0-DCD7-4038EC4C4E7B}"/>
              </a:ext>
            </a:extLst>
          </p:cNvPr>
          <p:cNvSpPr>
            <a:spLocks noGrp="1"/>
          </p:cNvSpPr>
          <p:nvPr>
            <p:ph type="title"/>
          </p:nvPr>
        </p:nvSpPr>
        <p:spPr/>
        <p:txBody>
          <a:bodyPr>
            <a:noAutofit/>
          </a:bodyPr>
          <a:lstStyle/>
          <a:p>
            <a:r>
              <a:rPr lang="en-US" sz="3200" b="0" dirty="0"/>
              <a:t>Target and Capture Design Considerations</a:t>
            </a:r>
          </a:p>
        </p:txBody>
      </p:sp>
      <p:sp>
        <p:nvSpPr>
          <p:cNvPr id="5" name="Slide Number Placeholder 4">
            <a:extLst>
              <a:ext uri="{FF2B5EF4-FFF2-40B4-BE49-F238E27FC236}">
                <a16:creationId xmlns:a16="http://schemas.microsoft.com/office/drawing/2014/main" id="{AADC49F9-2D6D-DBDA-6721-BE2BFBE41649}"/>
              </a:ext>
            </a:extLst>
          </p:cNvPr>
          <p:cNvSpPr>
            <a:spLocks noGrp="1"/>
          </p:cNvSpPr>
          <p:nvPr>
            <p:ph type="sldNum" sz="quarter" idx="4"/>
          </p:nvPr>
        </p:nvSpPr>
        <p:spPr/>
        <p:txBody>
          <a:bodyPr/>
          <a:lstStyle/>
          <a:p>
            <a:fld id="{A94A62BF-AF33-4134-87FE-95D37BADEB55}" type="slidenum">
              <a:rPr lang="en-US" smtClean="0"/>
              <a:t>7</a:t>
            </a:fld>
            <a:endParaRPr lang="en-US"/>
          </a:p>
        </p:txBody>
      </p:sp>
      <p:pic>
        <p:nvPicPr>
          <p:cNvPr id="10" name="Picture 9">
            <a:extLst>
              <a:ext uri="{FF2B5EF4-FFF2-40B4-BE49-F238E27FC236}">
                <a16:creationId xmlns:a16="http://schemas.microsoft.com/office/drawing/2014/main" id="{8BD32A53-3429-D949-E38D-580C5C164851}"/>
              </a:ext>
            </a:extLst>
          </p:cNvPr>
          <p:cNvPicPr>
            <a:picLocks noChangeAspect="1"/>
          </p:cNvPicPr>
          <p:nvPr/>
        </p:nvPicPr>
        <p:blipFill rotWithShape="1">
          <a:blip r:embed="rId2">
            <a:clrChange>
              <a:clrFrom>
                <a:srgbClr val="FFFFFF"/>
              </a:clrFrom>
              <a:clrTo>
                <a:srgbClr val="FFFFFF">
                  <a:alpha val="0"/>
                </a:srgbClr>
              </a:clrTo>
            </a:clrChange>
          </a:blip>
          <a:srcRect l="3637" t="39495" b="41675"/>
          <a:stretch/>
        </p:blipFill>
        <p:spPr>
          <a:xfrm>
            <a:off x="428746" y="4208871"/>
            <a:ext cx="11527962" cy="1563279"/>
          </a:xfrm>
          <a:prstGeom prst="rect">
            <a:avLst/>
          </a:prstGeom>
        </p:spPr>
      </p:pic>
    </p:spTree>
    <p:extLst>
      <p:ext uri="{BB962C8B-B14F-4D97-AF65-F5344CB8AC3E}">
        <p14:creationId xmlns:p14="http://schemas.microsoft.com/office/powerpoint/2010/main" val="3099074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503F973-0201-488A-A65C-FE36AFEDC11B}"/>
                  </a:ext>
                </a:extLst>
              </p:cNvPr>
              <p:cNvSpPr txBox="1"/>
              <p:nvPr/>
            </p:nvSpPr>
            <p:spPr>
              <a:xfrm>
                <a:off x="304805" y="971552"/>
                <a:ext cx="11563351" cy="5059363"/>
              </a:xfrm>
              <a:prstGeom prst="rect">
                <a:avLst/>
              </a:prstGeom>
            </p:spPr>
            <p:txBody>
              <a:bodyPr vert="horz" lIns="0" tIns="0" rIns="0" bIns="0" rtlCol="0">
                <a:normAutofit/>
              </a:bodyPr>
              <a:lstStyle/>
              <a:p>
                <a:pPr marL="306910" indent="-306910">
                  <a:lnSpc>
                    <a:spcPct val="90000"/>
                  </a:lnSpc>
                  <a:spcBef>
                    <a:spcPts val="1000"/>
                  </a:spcBef>
                  <a:buFont typeface="Arial" panose="020B0604020202020204" pitchFamily="34" charset="0"/>
                  <a:buChar char="•"/>
                </a:pPr>
                <a:r>
                  <a:rPr lang="en-US" sz="2200" dirty="0">
                    <a:solidFill>
                      <a:srgbClr val="505050"/>
                    </a:solidFill>
                  </a:rPr>
                  <a:t>VIPER-like cable (HTS tapes, central cooling hole, steel jacket) with I</a:t>
                </a:r>
                <a:r>
                  <a:rPr lang="en-US" sz="2200" baseline="-25000" dirty="0">
                    <a:solidFill>
                      <a:srgbClr val="505050"/>
                    </a:solidFill>
                  </a:rPr>
                  <a:t>max</a:t>
                </a:r>
                <a14:m>
                  <m:oMath xmlns:m="http://schemas.openxmlformats.org/officeDocument/2006/math">
                    <m:r>
                      <a:rPr lang="en-US" sz="2200" i="1" smtClean="0">
                        <a:solidFill>
                          <a:srgbClr val="505050"/>
                        </a:solidFill>
                        <a:latin typeface="Cambria Math" panose="02040503050406030204" pitchFamily="18" charset="0"/>
                        <a:ea typeface="Cambria Math" panose="02040503050406030204" pitchFamily="18" charset="0"/>
                      </a:rPr>
                      <m:t>≈</m:t>
                    </m:r>
                  </m:oMath>
                </a14:m>
                <a:r>
                  <a:rPr lang="en-US" sz="2200" dirty="0">
                    <a:solidFill>
                      <a:srgbClr val="505050"/>
                    </a:solidFill>
                  </a:rPr>
                  <a:t> 61 kA</a:t>
                </a:r>
              </a:p>
              <a:p>
                <a:pPr marL="306910" indent="-306910">
                  <a:lnSpc>
                    <a:spcPct val="90000"/>
                  </a:lnSpc>
                  <a:spcBef>
                    <a:spcPts val="1000"/>
                  </a:spcBef>
                  <a:buFont typeface="Arial" panose="020B0604020202020204" pitchFamily="34" charset="0"/>
                  <a:buChar char="•"/>
                </a:pPr>
                <a:r>
                  <a:rPr lang="en-US" sz="2200" dirty="0">
                    <a:solidFill>
                      <a:srgbClr val="505050"/>
                    </a:solidFill>
                  </a:rPr>
                  <a:t>Set of 23 coils in 3 sections (300 mm gap between sections, 20 mm gap between coils)</a:t>
                </a:r>
              </a:p>
              <a:p>
                <a:pPr marL="306910" indent="-306910">
                  <a:lnSpc>
                    <a:spcPct val="90000"/>
                  </a:lnSpc>
                  <a:spcBef>
                    <a:spcPts val="1000"/>
                  </a:spcBef>
                  <a:buFont typeface="Arial" panose="020B0604020202020204" pitchFamily="34" charset="0"/>
                  <a:buChar char="•"/>
                </a:pPr>
                <a:r>
                  <a:rPr lang="en-US" sz="2200" dirty="0">
                    <a:solidFill>
                      <a:srgbClr val="505050"/>
                    </a:solidFill>
                  </a:rPr>
                  <a:t>Peak field B=20.9 T, magnetic energy 1.1 GJ, cable length </a:t>
                </a:r>
                <a14:m>
                  <m:oMath xmlns:m="http://schemas.openxmlformats.org/officeDocument/2006/math">
                    <m:r>
                      <a:rPr lang="en-US" sz="2200" i="1" smtClean="0">
                        <a:solidFill>
                          <a:srgbClr val="505050"/>
                        </a:solidFill>
                        <a:latin typeface="Cambria Math" panose="02040503050406030204" pitchFamily="18" charset="0"/>
                        <a:ea typeface="Cambria Math" panose="02040503050406030204" pitchFamily="18" charset="0"/>
                      </a:rPr>
                      <m:t>≈ </m:t>
                    </m:r>
                  </m:oMath>
                </a14:m>
                <a:r>
                  <a:rPr lang="en-US" sz="2200" dirty="0">
                    <a:solidFill>
                      <a:srgbClr val="505050"/>
                    </a:solidFill>
                  </a:rPr>
                  <a:t>8.7 km, winding mass </a:t>
                </a:r>
                <a14:m>
                  <m:oMath xmlns:m="http://schemas.openxmlformats.org/officeDocument/2006/math">
                    <m:r>
                      <a:rPr lang="en-US" sz="2200" i="1">
                        <a:solidFill>
                          <a:srgbClr val="505050"/>
                        </a:solidFill>
                        <a:latin typeface="Cambria Math" panose="02040503050406030204" pitchFamily="18" charset="0"/>
                        <a:ea typeface="Cambria Math" panose="02040503050406030204" pitchFamily="18" charset="0"/>
                      </a:rPr>
                      <m:t>≈</m:t>
                    </m:r>
                  </m:oMath>
                </a14:m>
                <a:r>
                  <a:rPr lang="en-US" sz="2200" dirty="0">
                    <a:solidFill>
                      <a:srgbClr val="505050"/>
                    </a:solidFill>
                  </a:rPr>
                  <a:t> 115 t</a:t>
                </a:r>
              </a:p>
              <a:p>
                <a:pPr marL="306910" indent="-306910">
                  <a:lnSpc>
                    <a:spcPct val="90000"/>
                  </a:lnSpc>
                  <a:spcBef>
                    <a:spcPts val="1000"/>
                  </a:spcBef>
                  <a:buFont typeface="Arial" panose="020B0604020202020204" pitchFamily="34" charset="0"/>
                  <a:buChar char="•"/>
                </a:pPr>
                <a:r>
                  <a:rPr lang="en-US" sz="2200" dirty="0">
                    <a:solidFill>
                      <a:srgbClr val="505050"/>
                    </a:solidFill>
                  </a:rPr>
                  <a:t>Field on axis within 4% accuracy of Sayed-Berg formula over 16 m channel length</a:t>
                </a:r>
              </a:p>
              <a:p>
                <a:pPr marL="306910" indent="-306910">
                  <a:lnSpc>
                    <a:spcPct val="90000"/>
                  </a:lnSpc>
                  <a:spcBef>
                    <a:spcPts val="1000"/>
                  </a:spcBef>
                  <a:buFont typeface="Arial" panose="020B0604020202020204" pitchFamily="34" charset="0"/>
                  <a:buChar char="•"/>
                </a:pPr>
                <a:r>
                  <a:rPr lang="en-US" sz="2200" dirty="0">
                    <a:solidFill>
                      <a:srgbClr val="505050"/>
                    </a:solidFill>
                  </a:rPr>
                  <a:t>Stresses in structural elements within 316 LN limits (</a:t>
                </a:r>
                <a:r>
                  <a:rPr lang="en-US" sz="2200" dirty="0" err="1">
                    <a:solidFill>
                      <a:srgbClr val="505050"/>
                    </a:solidFill>
                  </a:rPr>
                  <a:t>s</a:t>
                </a:r>
                <a:r>
                  <a:rPr lang="en-US" sz="2200" baseline="-25000" dirty="0" err="1">
                    <a:solidFill>
                      <a:srgbClr val="505050"/>
                    </a:solidFill>
                  </a:rPr>
                  <a:t>Y</a:t>
                </a:r>
                <a:r>
                  <a:rPr lang="en-US" sz="2200" baseline="-25000" dirty="0">
                    <a:solidFill>
                      <a:srgbClr val="505050"/>
                    </a:solidFill>
                  </a:rPr>
                  <a:t> </a:t>
                </a:r>
                <a:r>
                  <a:rPr lang="en-US" sz="2200" dirty="0">
                    <a:solidFill>
                      <a:srgbClr val="505050"/>
                    </a:solidFill>
                    <a:ea typeface="Cambria Math" panose="02040503050406030204" pitchFamily="18" charset="0"/>
                  </a:rPr>
                  <a:t> </a:t>
                </a:r>
                <a14:m>
                  <m:oMath xmlns:m="http://schemas.openxmlformats.org/officeDocument/2006/math">
                    <m:r>
                      <a:rPr lang="en-US" sz="2200" i="1" smtClean="0">
                        <a:solidFill>
                          <a:srgbClr val="505050"/>
                        </a:solidFill>
                        <a:latin typeface="Cambria Math" panose="02040503050406030204" pitchFamily="18" charset="0"/>
                        <a:ea typeface="Cambria Math" panose="02040503050406030204" pitchFamily="18" charset="0"/>
                      </a:rPr>
                      <m:t>≈ </m:t>
                    </m:r>
                  </m:oMath>
                </a14:m>
                <a:r>
                  <a:rPr lang="en-US" sz="2200" dirty="0">
                    <a:solidFill>
                      <a:srgbClr val="505050"/>
                    </a:solidFill>
                  </a:rPr>
                  <a:t>1000 MPa)</a:t>
                </a:r>
              </a:p>
              <a:p>
                <a:pPr marL="306910" indent="-306910">
                  <a:lnSpc>
                    <a:spcPct val="90000"/>
                  </a:lnSpc>
                  <a:spcBef>
                    <a:spcPts val="1000"/>
                  </a:spcBef>
                  <a:buFont typeface="Arial" panose="020B0604020202020204" pitchFamily="34" charset="0"/>
                  <a:buChar char="•"/>
                </a:pPr>
                <a:r>
                  <a:rPr lang="en-US" sz="2200" dirty="0">
                    <a:solidFill>
                      <a:srgbClr val="505050"/>
                    </a:solidFill>
                  </a:rPr>
                  <a:t>Stresses in tapes being investigated to be minimized (</a:t>
                </a:r>
                <a:r>
                  <a:rPr lang="en-US" sz="2200" dirty="0" err="1">
                    <a:solidFill>
                      <a:srgbClr val="505050"/>
                    </a:solidFill>
                  </a:rPr>
                  <a:t>t</a:t>
                </a:r>
                <a:r>
                  <a:rPr lang="en-US" sz="2200" baseline="-25000" dirty="0" err="1">
                    <a:solidFill>
                      <a:srgbClr val="505050"/>
                    </a:solidFill>
                  </a:rPr>
                  <a:t>xy</a:t>
                </a:r>
                <a:r>
                  <a:rPr lang="en-US" sz="2200" dirty="0">
                    <a:solidFill>
                      <a:srgbClr val="505050"/>
                    </a:solidFill>
                    <a:ea typeface="Cambria Math" panose="02040503050406030204" pitchFamily="18" charset="0"/>
                  </a:rPr>
                  <a:t> </a:t>
                </a:r>
                <a14:m>
                  <m:oMath xmlns:m="http://schemas.openxmlformats.org/officeDocument/2006/math">
                    <m:r>
                      <a:rPr lang="en-US" sz="2200" i="1" smtClean="0">
                        <a:solidFill>
                          <a:srgbClr val="505050"/>
                        </a:solidFill>
                        <a:latin typeface="Cambria Math" panose="02040503050406030204" pitchFamily="18" charset="0"/>
                        <a:ea typeface="Cambria Math" panose="02040503050406030204" pitchFamily="18" charset="0"/>
                      </a:rPr>
                      <m:t>≈ </m:t>
                    </m:r>
                  </m:oMath>
                </a14:m>
                <a:r>
                  <a:rPr lang="en-US" sz="2200" dirty="0">
                    <a:solidFill>
                      <a:srgbClr val="505050"/>
                    </a:solidFill>
                  </a:rPr>
                  <a:t>30 MPa)</a:t>
                </a:r>
              </a:p>
              <a:p>
                <a:pPr marL="306910" indent="-306910">
                  <a:lnSpc>
                    <a:spcPct val="90000"/>
                  </a:lnSpc>
                  <a:spcBef>
                    <a:spcPts val="1000"/>
                  </a:spcBef>
                  <a:buFont typeface="Arial" panose="020B0604020202020204" pitchFamily="34" charset="0"/>
                  <a:buChar char="•"/>
                </a:pPr>
                <a:r>
                  <a:rPr lang="en-US" sz="2200" dirty="0">
                    <a:solidFill>
                      <a:srgbClr val="505050"/>
                    </a:solidFill>
                  </a:rPr>
                  <a:t>Coils operating at 20 K, </a:t>
                </a:r>
                <a:r>
                  <a:rPr lang="en-US" sz="2200" dirty="0">
                    <a:solidFill>
                      <a:srgbClr val="505050"/>
                    </a:solidFill>
                    <a:ea typeface="Cambria Math" panose="02040503050406030204" pitchFamily="18" charset="0"/>
                  </a:rPr>
                  <a:t> </a:t>
                </a:r>
                <a14:m>
                  <m:oMath xmlns:m="http://schemas.openxmlformats.org/officeDocument/2006/math">
                    <m:r>
                      <a:rPr lang="en-US" sz="2200" i="1">
                        <a:solidFill>
                          <a:srgbClr val="505050"/>
                        </a:solidFill>
                        <a:latin typeface="Cambria Math" panose="02040503050406030204" pitchFamily="18" charset="0"/>
                        <a:ea typeface="Cambria Math" panose="02040503050406030204" pitchFamily="18" charset="0"/>
                      </a:rPr>
                      <m:t>≈ </m:t>
                    </m:r>
                  </m:oMath>
                </a14:m>
                <a:r>
                  <a:rPr lang="en-US" sz="2200" dirty="0">
                    <a:solidFill>
                      <a:srgbClr val="505050"/>
                    </a:solidFill>
                  </a:rPr>
                  <a:t>20 bar, </a:t>
                </a:r>
                <a:r>
                  <a:rPr lang="en-US" sz="2200" dirty="0">
                    <a:solidFill>
                      <a:srgbClr val="505050"/>
                    </a:solidFill>
                    <a:ea typeface="Cambria Math" panose="02040503050406030204" pitchFamily="18" charset="0"/>
                  </a:rPr>
                  <a:t> </a:t>
                </a:r>
                <a14:m>
                  <m:oMath xmlns:m="http://schemas.openxmlformats.org/officeDocument/2006/math">
                    <m:r>
                      <a:rPr lang="en-US" sz="2200" i="1">
                        <a:solidFill>
                          <a:srgbClr val="505050"/>
                        </a:solidFill>
                        <a:latin typeface="Cambria Math" panose="02040503050406030204" pitchFamily="18" charset="0"/>
                        <a:ea typeface="Cambria Math" panose="02040503050406030204" pitchFamily="18" charset="0"/>
                      </a:rPr>
                      <m:t>≈ </m:t>
                    </m:r>
                  </m:oMath>
                </a14:m>
                <a:r>
                  <a:rPr lang="en-US" sz="2200" dirty="0">
                    <a:solidFill>
                      <a:srgbClr val="505050"/>
                    </a:solidFill>
                  </a:rPr>
                  <a:t>15 W pumping power,</a:t>
                </a:r>
                <a:r>
                  <a:rPr lang="en-US" sz="2200" dirty="0">
                    <a:solidFill>
                      <a:srgbClr val="505050"/>
                    </a:solidFill>
                    <a:ea typeface="Cambria Math" panose="02040503050406030204" pitchFamily="18" charset="0"/>
                  </a:rPr>
                  <a:t> </a:t>
                </a:r>
                <a14:m>
                  <m:oMath xmlns:m="http://schemas.openxmlformats.org/officeDocument/2006/math">
                    <m:r>
                      <a:rPr lang="en-US" sz="2200" i="1" smtClean="0">
                        <a:solidFill>
                          <a:srgbClr val="505050"/>
                        </a:solidFill>
                        <a:latin typeface="Cambria Math" panose="02040503050406030204" pitchFamily="18" charset="0"/>
                        <a:ea typeface="Cambria Math" panose="02040503050406030204" pitchFamily="18" charset="0"/>
                      </a:rPr>
                      <m:t>≈ </m:t>
                    </m:r>
                  </m:oMath>
                </a14:m>
                <a:r>
                  <a:rPr lang="en-US" sz="2200" dirty="0">
                    <a:solidFill>
                      <a:srgbClr val="505050"/>
                    </a:solidFill>
                  </a:rPr>
                  <a:t>150 W heat removal</a:t>
                </a:r>
              </a:p>
              <a:p>
                <a:pPr marL="306910" indent="-306910">
                  <a:lnSpc>
                    <a:spcPct val="90000"/>
                  </a:lnSpc>
                  <a:spcBef>
                    <a:spcPts val="1000"/>
                  </a:spcBef>
                  <a:buFont typeface="Arial" panose="020B0604020202020204" pitchFamily="34" charset="0"/>
                  <a:buChar char="•"/>
                </a:pPr>
                <a:r>
                  <a:rPr lang="en-US" sz="2200" dirty="0">
                    <a:solidFill>
                      <a:srgbClr val="505050"/>
                    </a:solidFill>
                  </a:rPr>
                  <a:t>High conductor stability (DT≥10 K!)</a:t>
                </a:r>
              </a:p>
              <a:p>
                <a:pPr marL="306910" indent="-306910">
                  <a:lnSpc>
                    <a:spcPct val="90000"/>
                  </a:lnSpc>
                  <a:spcBef>
                    <a:spcPts val="1000"/>
                  </a:spcBef>
                  <a:buFont typeface="Arial" panose="020B0604020202020204" pitchFamily="34" charset="0"/>
                  <a:buChar char="•"/>
                </a:pPr>
                <a:r>
                  <a:rPr lang="en-US" sz="2200" dirty="0">
                    <a:solidFill>
                      <a:srgbClr val="505050"/>
                    </a:solidFill>
                  </a:rPr>
                  <a:t>Detection &amp; dump for quenches in low field/current most challenging (→l </a:t>
                </a:r>
                <a:r>
                  <a:rPr lang="en-US" sz="2200" dirty="0" err="1">
                    <a:solidFill>
                      <a:srgbClr val="505050"/>
                    </a:solidFill>
                  </a:rPr>
                  <a:t>ong</a:t>
                </a:r>
                <a:r>
                  <a:rPr lang="en-US" sz="2200" dirty="0">
                    <a:solidFill>
                      <a:srgbClr val="505050"/>
                    </a:solidFill>
                  </a:rPr>
                  <a:t> detection times) but seems compatible with hot-spot temperature limit (T</a:t>
                </a:r>
                <a:r>
                  <a:rPr lang="en-US" sz="2200" baseline="-25000" dirty="0">
                    <a:solidFill>
                      <a:srgbClr val="505050"/>
                    </a:solidFill>
                  </a:rPr>
                  <a:t>HS</a:t>
                </a:r>
                <a:r>
                  <a:rPr lang="en-US" sz="2200" dirty="0">
                    <a:solidFill>
                      <a:srgbClr val="505050"/>
                    </a:solidFill>
                    <a:ea typeface="Cambria Math" panose="02040503050406030204" pitchFamily="18" charset="0"/>
                  </a:rPr>
                  <a:t> </a:t>
                </a:r>
                <a14:m>
                  <m:oMath xmlns:m="http://schemas.openxmlformats.org/officeDocument/2006/math">
                    <m:r>
                      <a:rPr lang="en-US" sz="2200" i="1" smtClean="0">
                        <a:solidFill>
                          <a:srgbClr val="505050"/>
                        </a:solidFill>
                        <a:latin typeface="Cambria Math" panose="02040503050406030204" pitchFamily="18" charset="0"/>
                        <a:ea typeface="Cambria Math" panose="02040503050406030204" pitchFamily="18" charset="0"/>
                      </a:rPr>
                      <m:t>≈</m:t>
                    </m:r>
                  </m:oMath>
                </a14:m>
                <a:r>
                  <a:rPr lang="en-US" sz="2200" dirty="0">
                    <a:solidFill>
                      <a:srgbClr val="505050"/>
                    </a:solidFill>
                  </a:rPr>
                  <a:t> 150-200 K)</a:t>
                </a:r>
              </a:p>
            </p:txBody>
          </p:sp>
        </mc:Choice>
        <mc:Fallback xmlns="">
          <p:sp>
            <p:nvSpPr>
              <p:cNvPr id="3" name="TextBox 2">
                <a:extLst>
                  <a:ext uri="{FF2B5EF4-FFF2-40B4-BE49-F238E27FC236}">
                    <a16:creationId xmlns:a16="http://schemas.microsoft.com/office/drawing/2014/main" id="{5503F973-0201-488A-A65C-FE36AFEDC11B}"/>
                  </a:ext>
                </a:extLst>
              </p:cNvPr>
              <p:cNvSpPr txBox="1">
                <a:spLocks noRot="1" noChangeAspect="1" noMove="1" noResize="1" noEditPoints="1" noAdjustHandles="1" noChangeArrowheads="1" noChangeShapeType="1" noTextEdit="1"/>
              </p:cNvSpPr>
              <p:nvPr/>
            </p:nvSpPr>
            <p:spPr>
              <a:xfrm>
                <a:off x="304805" y="971552"/>
                <a:ext cx="11563351" cy="5059363"/>
              </a:xfrm>
              <a:prstGeom prst="rect">
                <a:avLst/>
              </a:prstGeom>
              <a:blipFill>
                <a:blip r:embed="rId2"/>
                <a:stretch>
                  <a:fillRect l="-1371" t="-2289" r="-100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9BEEDAE-8ED4-87AC-026B-A00955E3DF5B}"/>
              </a:ext>
            </a:extLst>
          </p:cNvPr>
          <p:cNvSpPr txBox="1"/>
          <p:nvPr/>
        </p:nvSpPr>
        <p:spPr>
          <a:xfrm>
            <a:off x="304800" y="251752"/>
            <a:ext cx="11582400" cy="427877"/>
          </a:xfrm>
          <a:prstGeom prst="rect">
            <a:avLst/>
          </a:prstGeom>
        </p:spPr>
        <p:txBody>
          <a:bodyPr vert="horz" lIns="0" tIns="0" rIns="0" bIns="0" rtlCol="0" anchor="b" anchorCtr="0">
            <a:normAutofit/>
          </a:bodyPr>
          <a:lstStyle/>
          <a:p>
            <a:pPr>
              <a:lnSpc>
                <a:spcPct val="90000"/>
              </a:lnSpc>
              <a:spcBef>
                <a:spcPct val="0"/>
              </a:spcBef>
              <a:spcAft>
                <a:spcPts val="600"/>
              </a:spcAft>
              <a:defRPr/>
            </a:pPr>
            <a:r>
              <a:rPr kumimoji="0" lang="en-US" sz="2933" b="1" i="0" u="none" strike="noStrike" kern="1200" cap="none" spc="0" normalizeH="0" baseline="0" noProof="0" dirty="0">
                <a:ln>
                  <a:noFill/>
                </a:ln>
                <a:solidFill>
                  <a:srgbClr val="004C97"/>
                </a:solidFill>
                <a:effectLst/>
                <a:uLnTx/>
                <a:uFillTx/>
                <a:latin typeface="+mn-lt"/>
                <a:ea typeface="+mj-ea"/>
                <a:cs typeface="+mj-cs"/>
              </a:rPr>
              <a:t>Target and Capture: Magnet </a:t>
            </a:r>
            <a:r>
              <a:rPr lang="en-US" sz="2933" b="1" kern="1200" dirty="0">
                <a:solidFill>
                  <a:srgbClr val="004C97"/>
                </a:solidFill>
                <a:latin typeface="+mn-lt"/>
                <a:ea typeface="+mj-ea"/>
                <a:cs typeface="+mj-cs"/>
              </a:rPr>
              <a:t>Design Highlights</a:t>
            </a:r>
          </a:p>
        </p:txBody>
      </p:sp>
      <p:sp>
        <p:nvSpPr>
          <p:cNvPr id="5" name="Slide Number Placeholder 4">
            <a:extLst>
              <a:ext uri="{FF2B5EF4-FFF2-40B4-BE49-F238E27FC236}">
                <a16:creationId xmlns:a16="http://schemas.microsoft.com/office/drawing/2014/main" id="{B0917148-DBC3-03B5-CB76-A179C8A9A000}"/>
              </a:ext>
            </a:extLst>
          </p:cNvPr>
          <p:cNvSpPr>
            <a:spLocks noGrp="1"/>
          </p:cNvSpPr>
          <p:nvPr>
            <p:ph type="sldNum" sz="quarter" idx="4"/>
          </p:nvPr>
        </p:nvSpPr>
        <p:spPr>
          <a:xfrm>
            <a:off x="296333" y="6504215"/>
            <a:ext cx="552451" cy="237285"/>
          </a:xfrm>
        </p:spPr>
        <p:txBody>
          <a:bodyPr vert="horz" wrap="square" lIns="0" tIns="0" rIns="0" bIns="0" numCol="1" rtlCol="0" anchor="t" anchorCtr="0" compatLnSpc="1">
            <a:prstTxWarp prst="textNoShape">
              <a:avLst/>
            </a:prstTxWarp>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A94A62BF-AF33-4134-87FE-95D37BADEB55}" type="slidenum">
              <a:rPr lang="en-US" smtClean="0">
                <a:solidFill>
                  <a:srgbClr val="004C97"/>
                </a:solidFill>
                <a:latin typeface="Helvetica" charset="0"/>
              </a:rPr>
              <a:pPr>
                <a:spcAft>
                  <a:spcPts val="600"/>
                </a:spcAft>
                <a:defRPr/>
              </a:pPr>
              <a:t>8</a:t>
            </a:fld>
            <a:endParaRPr lang="en-US">
              <a:solidFill>
                <a:srgbClr val="004C97"/>
              </a:solidFill>
              <a:latin typeface="Helvetica" charset="0"/>
            </a:endParaRPr>
          </a:p>
        </p:txBody>
      </p:sp>
    </p:spTree>
    <p:extLst>
      <p:ext uri="{BB962C8B-B14F-4D97-AF65-F5344CB8AC3E}">
        <p14:creationId xmlns:p14="http://schemas.microsoft.com/office/powerpoint/2010/main" val="417906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24B0-B985-A555-2378-53C8BEBC5AF3}"/>
              </a:ext>
            </a:extLst>
          </p:cNvPr>
          <p:cNvSpPr>
            <a:spLocks noGrp="1"/>
          </p:cNvSpPr>
          <p:nvPr>
            <p:ph type="title"/>
          </p:nvPr>
        </p:nvSpPr>
        <p:spPr/>
        <p:txBody>
          <a:bodyPr/>
          <a:lstStyle/>
          <a:p>
            <a:r>
              <a:rPr lang="en-US" dirty="0"/>
              <a:t>6D Cooling</a:t>
            </a:r>
          </a:p>
        </p:txBody>
      </p:sp>
      <p:pic>
        <p:nvPicPr>
          <p:cNvPr id="8" name="Picture 7" descr="p4.tiff">
            <a:extLst>
              <a:ext uri="{FF2B5EF4-FFF2-40B4-BE49-F238E27FC236}">
                <a16:creationId xmlns:a16="http://schemas.microsoft.com/office/drawing/2014/main" id="{69B337F9-EA39-1CCE-BDBA-8F4D2696A810}"/>
              </a:ext>
            </a:extLst>
          </p:cNvPr>
          <p:cNvPicPr>
            <a:picLocks noChangeAspect="1"/>
          </p:cNvPicPr>
          <p:nvPr/>
        </p:nvPicPr>
        <p:blipFill rotWithShape="1">
          <a:blip r:embed="rId2"/>
          <a:srcRect l="24483" b="50107"/>
          <a:stretch/>
        </p:blipFill>
        <p:spPr>
          <a:xfrm>
            <a:off x="296333" y="2371725"/>
            <a:ext cx="11733406" cy="3843337"/>
          </a:xfrm>
          <a:prstGeom prst="rect">
            <a:avLst/>
          </a:prstGeom>
        </p:spPr>
      </p:pic>
      <p:sp>
        <p:nvSpPr>
          <p:cNvPr id="9" name="Rounded Rectangle 8">
            <a:extLst>
              <a:ext uri="{FF2B5EF4-FFF2-40B4-BE49-F238E27FC236}">
                <a16:creationId xmlns:a16="http://schemas.microsoft.com/office/drawing/2014/main" id="{A6FC0FFF-0FF6-4649-BE3B-8105E126BA87}"/>
              </a:ext>
            </a:extLst>
          </p:cNvPr>
          <p:cNvSpPr/>
          <p:nvPr/>
        </p:nvSpPr>
        <p:spPr>
          <a:xfrm>
            <a:off x="2040803" y="2486024"/>
            <a:ext cx="2916959" cy="361473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FBE2F2-718A-2D28-9D2E-ECA2A4933A04}"/>
              </a:ext>
            </a:extLst>
          </p:cNvPr>
          <p:cNvSpPr txBox="1"/>
          <p:nvPr/>
        </p:nvSpPr>
        <p:spPr>
          <a:xfrm>
            <a:off x="2479959" y="751067"/>
            <a:ext cx="2275431" cy="1602746"/>
          </a:xfrm>
          <a:prstGeom prst="rect">
            <a:avLst/>
          </a:prstGeom>
          <a:noFill/>
        </p:spPr>
        <p:txBody>
          <a:bodyPr wrap="none" rtlCol="0">
            <a:spAutoFit/>
          </a:bodyPr>
          <a:lstStyle/>
          <a:p>
            <a:r>
              <a:rPr lang="en-US" sz="1636" dirty="0">
                <a:solidFill>
                  <a:srgbClr val="FF0000"/>
                </a:solidFill>
              </a:rPr>
              <a:t>6D Cooling solenoids</a:t>
            </a:r>
          </a:p>
          <a:p>
            <a:r>
              <a:rPr lang="en-US" sz="1636" dirty="0">
                <a:solidFill>
                  <a:srgbClr val="FF0000"/>
                </a:solidFill>
              </a:rPr>
              <a:t>Field: 4 T … 19 T </a:t>
            </a:r>
          </a:p>
          <a:p>
            <a:r>
              <a:rPr lang="en-US" sz="1636" dirty="0">
                <a:solidFill>
                  <a:srgbClr val="FF0000"/>
                </a:solidFill>
              </a:rPr>
              <a:t>Bore: 90 mm … 600 mm </a:t>
            </a:r>
          </a:p>
          <a:p>
            <a:r>
              <a:rPr lang="en-US" sz="1636" dirty="0">
                <a:solidFill>
                  <a:srgbClr val="FF0000"/>
                </a:solidFill>
              </a:rPr>
              <a:t>Length: 1 km (x 2)</a:t>
            </a:r>
          </a:p>
          <a:p>
            <a:r>
              <a:rPr lang="en-US" sz="1636" dirty="0">
                <a:solidFill>
                  <a:srgbClr val="FF0000"/>
                </a:solidFill>
              </a:rPr>
              <a:t>Radiation heat: TBD</a:t>
            </a:r>
          </a:p>
          <a:p>
            <a:r>
              <a:rPr lang="en-US" sz="1636" dirty="0">
                <a:solidFill>
                  <a:srgbClr val="FF0000"/>
                </a:solidFill>
              </a:rPr>
              <a:t>Radiation dose: TBD</a:t>
            </a:r>
          </a:p>
        </p:txBody>
      </p:sp>
    </p:spTree>
    <p:extLst>
      <p:ext uri="{BB962C8B-B14F-4D97-AF65-F5344CB8AC3E}">
        <p14:creationId xmlns:p14="http://schemas.microsoft.com/office/powerpoint/2010/main" val="3153047707"/>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 widescreen template" id="{EB52B2A6-48F4-42C9-942C-43458D8211B3}" vid="{AD726A9E-8FCF-4934-B002-53494609C3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 widescreen template</Template>
  <TotalTime>183</TotalTime>
  <Words>2633</Words>
  <Application>Microsoft Office PowerPoint</Application>
  <PresentationFormat>Widescreen</PresentationFormat>
  <Paragraphs>413</Paragraphs>
  <Slides>27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Cambria Math</vt:lpstr>
      <vt:lpstr>Helvetica</vt:lpstr>
      <vt:lpstr>Helvetica Light</vt:lpstr>
      <vt:lpstr>Proxima Nova</vt:lpstr>
      <vt:lpstr>Symbol</vt:lpstr>
      <vt:lpstr>Times New Roman</vt:lpstr>
      <vt:lpstr>Wingdings</vt:lpstr>
      <vt:lpstr>Wingdings 3</vt:lpstr>
      <vt:lpstr>BNL</vt:lpstr>
      <vt:lpstr>Magnet R&amp;D needs and Priorities for the next 3-5 years</vt:lpstr>
      <vt:lpstr>Outline</vt:lpstr>
      <vt:lpstr>Muon Collider magnet “specs”</vt:lpstr>
      <vt:lpstr>Target and Capture</vt:lpstr>
      <vt:lpstr>PowerPoint Presentation</vt:lpstr>
      <vt:lpstr>PowerPoint Presentation</vt:lpstr>
      <vt:lpstr>Target and Capture Design Considerations</vt:lpstr>
      <vt:lpstr>PowerPoint Presentation</vt:lpstr>
      <vt:lpstr>6D Cooling</vt:lpstr>
      <vt:lpstr>Cooling Channel</vt:lpstr>
      <vt:lpstr>To be investigated</vt:lpstr>
      <vt:lpstr>Technologies 6D cooling solenoids</vt:lpstr>
      <vt:lpstr>Final Cooling Channel</vt:lpstr>
      <vt:lpstr>Ionizing Cooling Cell</vt:lpstr>
      <vt:lpstr>Not exactly starting from scratch on high field solenoids – but . . .</vt:lpstr>
      <vt:lpstr>Getting closer</vt:lpstr>
      <vt:lpstr>CERN approach</vt:lpstr>
      <vt:lpstr>Accelerator Ring</vt:lpstr>
      <vt:lpstr>Critical systems and main- specifications</vt:lpstr>
      <vt:lpstr>Fast-ramping Magnets</vt:lpstr>
      <vt:lpstr>Collider Magnets</vt:lpstr>
      <vt:lpstr>Material Options</vt:lpstr>
      <vt:lpstr>Design Options (1/2)</vt:lpstr>
      <vt:lpstr>Design Options (2/2) Combined function</vt:lpstr>
      <vt:lpstr>Summary of the Muon Collider Magnet Pull</vt:lpstr>
      <vt:lpstr>HEP-Driven Magnet Technology Chain</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 R&amp;D needs and Priorities for the next 3-5 years</dc:title>
  <dc:subject/>
  <dc:creator>Amm, Kathleen</dc:creator>
  <cp:keywords/>
  <dc:description/>
  <cp:lastModifiedBy>Amm, Kathleen</cp:lastModifiedBy>
  <cp:revision>3</cp:revision>
  <dcterms:created xsi:type="dcterms:W3CDTF">2024-02-22T17:52:51Z</dcterms:created>
  <dcterms:modified xsi:type="dcterms:W3CDTF">2024-02-23T13:45:26Z</dcterms:modified>
  <cp:category/>
</cp:coreProperties>
</file>