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95" r:id="rId3"/>
    <p:sldId id="277" r:id="rId4"/>
    <p:sldId id="294" r:id="rId5"/>
    <p:sldId id="293" r:id="rId6"/>
    <p:sldId id="296" r:id="rId7"/>
    <p:sldId id="297" r:id="rId8"/>
    <p:sldId id="298" r:id="rId9"/>
    <p:sldId id="284" r:id="rId10"/>
    <p:sldId id="285" r:id="rId11"/>
    <p:sldId id="292" r:id="rId12"/>
    <p:sldId id="286" r:id="rId13"/>
    <p:sldId id="263" r:id="rId14"/>
    <p:sldId id="287" r:id="rId15"/>
    <p:sldId id="288" r:id="rId16"/>
    <p:sldId id="299" r:id="rId17"/>
    <p:sldId id="290" r:id="rId18"/>
    <p:sldId id="300" r:id="rId19"/>
    <p:sldId id="303" r:id="rId20"/>
    <p:sldId id="301" r:id="rId21"/>
    <p:sldId id="302" r:id="rId22"/>
    <p:sldId id="30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15" autoAdjust="0"/>
    <p:restoredTop sz="94694"/>
  </p:normalViewPr>
  <p:slideViewPr>
    <p:cSldViewPr snapToGrid="0" snapToObjects="1">
      <p:cViewPr varScale="1">
        <p:scale>
          <a:sx n="132" d="100"/>
          <a:sy n="132" d="100"/>
        </p:scale>
        <p:origin x="501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Ionization Cooling Prototyping and Demonstrator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Feb. 23,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J. Scott Berg</a:t>
            </a:r>
            <a:br>
              <a:rPr lang="en-US" dirty="0"/>
            </a:br>
            <a:r>
              <a:rPr lang="en-US" dirty="0"/>
              <a:t>Brookhaven National Laboratory</a:t>
            </a:r>
            <a:br>
              <a:rPr lang="en-US" dirty="0"/>
            </a:br>
            <a:r>
              <a:rPr lang="en-US" dirty="0"/>
              <a:t>Princeton Muon Collider Organizational Workshop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F2EA760-7A77-924E-49BE-042972D34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9417" y="2496566"/>
            <a:ext cx="4774384" cy="33110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9F66B2-74B0-B83E-23A4-E179D955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Demonstrating Ionization Cooling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B624D-9016-84E8-D659-09ABB027F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physics behind ionization cooling is well understood</a:t>
            </a:r>
          </a:p>
          <a:p>
            <a:pPr lvl="1"/>
            <a:r>
              <a:rPr lang="en-US" dirty="0"/>
              <a:t>Used regularly in the simulation of</a:t>
            </a:r>
            <a:br>
              <a:rPr lang="en-US" dirty="0"/>
            </a:br>
            <a:r>
              <a:rPr lang="en-US" dirty="0"/>
              <a:t>particle physics experiments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MICE experiment </a:t>
            </a:r>
            <a:br>
              <a:rPr lang="en-US" dirty="0"/>
            </a:br>
            <a:r>
              <a:rPr lang="en-US" dirty="0"/>
              <a:t>demonstrated that muon beam</a:t>
            </a:r>
            <a:br>
              <a:rPr lang="en-US" dirty="0"/>
            </a:br>
            <a:r>
              <a:rPr lang="en-US" dirty="0"/>
              <a:t>phase space density is increased</a:t>
            </a:r>
            <a:br>
              <a:rPr lang="en-US" dirty="0"/>
            </a:br>
            <a:r>
              <a:rPr lang="en-US" dirty="0"/>
              <a:t>by ionization cooling, and that</a:t>
            </a:r>
            <a:br>
              <a:rPr lang="en-US" dirty="0"/>
            </a:br>
            <a:r>
              <a:rPr lang="en-US" dirty="0"/>
              <a:t>the results are consistent with</a:t>
            </a:r>
            <a:br>
              <a:rPr lang="en-US" dirty="0"/>
            </a:br>
            <a:r>
              <a:rPr lang="en-US" dirty="0"/>
              <a:t>simulations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Not critical to demonstrate that</a:t>
            </a:r>
            <a:br>
              <a:rPr lang="en-US" dirty="0"/>
            </a:br>
            <a:r>
              <a:rPr lang="en-US" dirty="0"/>
              <a:t>ionization cooling works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CB057D-9CB2-36BE-C6C3-4EDDE02C40CF}"/>
              </a:ext>
            </a:extLst>
          </p:cNvPr>
          <p:cNvSpPr txBox="1"/>
          <p:nvPr/>
        </p:nvSpPr>
        <p:spPr>
          <a:xfrm>
            <a:off x="6579416" y="5807631"/>
            <a:ext cx="477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MICE Collaboration, Nature </a:t>
            </a:r>
            <a:r>
              <a:rPr lang="en-US" b="1" dirty="0"/>
              <a:t>578</a:t>
            </a:r>
            <a:r>
              <a:rPr lang="en-US" dirty="0"/>
              <a:t>, 53 (2020)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A22F0-0A6D-8644-0B93-61D9A2C05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16846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A6688-49AB-069A-6BA6-F012E8F12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Requirements for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001B3-122D-E756-DF9A-1775AD678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Generate a high angular divergence at the absorber</a:t>
            </a:r>
          </a:p>
          <a:p>
            <a:pPr marL="914400" lvl="1" indent="-457200"/>
            <a:r>
              <a:rPr lang="en-US" dirty="0"/>
              <a:t>High solenoid fields with rapid longitudinal variation</a:t>
            </a:r>
          </a:p>
          <a:p>
            <a:pPr marL="914400" lvl="1" indent="-457200"/>
            <a:r>
              <a:rPr lang="en-US" dirty="0"/>
              <a:t>Compact cells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High RF gradient</a:t>
            </a:r>
          </a:p>
          <a:p>
            <a:pPr marL="914400" lvl="1" indent="-457200"/>
            <a:r>
              <a:rPr lang="en-US" dirty="0"/>
              <a:t>Accelerating gradient proportional to cooling rate</a:t>
            </a:r>
          </a:p>
          <a:p>
            <a:pPr marL="914400" lvl="1" indent="-457200"/>
            <a:r>
              <a:rPr lang="en-US" dirty="0"/>
              <a:t>Need RF voltage to generate longitudinal focusing (bucket)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Magnets in close proximity to RF</a:t>
            </a:r>
          </a:p>
          <a:p>
            <a:pPr marL="914400" lvl="1" indent="-457200"/>
            <a:r>
              <a:rPr lang="en-US" dirty="0"/>
              <a:t>Breakdown in RF enhanced by magnetic fields</a:t>
            </a:r>
          </a:p>
          <a:p>
            <a:pPr marL="914400" lvl="1" indent="-457200"/>
            <a:r>
              <a:rPr lang="en-US" dirty="0"/>
              <a:t>Force, </a:t>
            </a:r>
            <a:r>
              <a:rPr lang="en-US" dirty="0" err="1"/>
              <a:t>cyrogenic</a:t>
            </a:r>
            <a:r>
              <a:rPr lang="en-US" dirty="0"/>
              <a:t>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882D1-FAA9-DD7D-6E6F-14ACB2FF4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72789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11D71-F11C-9629-73F7-915D360E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 Cooling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325A5-99C5-1AFA-9A93-7B2D8EF35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Simulated cooling down to ≈0.3 mm normalized trans. emittance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Gives “physics design” of cooling channel cells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Based on engineering input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F5621D-3B55-8606-1EBE-0EE334D32B74}"/>
              </a:ext>
            </a:extLst>
          </p:cNvPr>
          <p:cNvGrpSpPr/>
          <p:nvPr/>
        </p:nvGrpSpPr>
        <p:grpSpPr>
          <a:xfrm>
            <a:off x="1664618" y="3388771"/>
            <a:ext cx="8862765" cy="2792463"/>
            <a:chOff x="2255678" y="3388771"/>
            <a:chExt cx="8862765" cy="2792463"/>
          </a:xfrm>
        </p:grpSpPr>
        <p:pic>
          <p:nvPicPr>
            <p:cNvPr id="5" name="Picture 4" descr="A collage of diagrams&#10;&#10;Description automatically generated">
              <a:extLst>
                <a:ext uri="{FF2B5EF4-FFF2-40B4-BE49-F238E27FC236}">
                  <a16:creationId xmlns:a16="http://schemas.microsoft.com/office/drawing/2014/main" id="{21F9BECA-2077-F07D-1193-C6830D2D8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678" y="3388771"/>
              <a:ext cx="3643318" cy="2788192"/>
            </a:xfrm>
            <a:prstGeom prst="rect">
              <a:avLst/>
            </a:prstGeom>
          </p:spPr>
        </p:pic>
        <p:pic>
          <p:nvPicPr>
            <p:cNvPr id="7" name="Picture 6" descr="A collage of diagrams and graphs&#10;&#10;Description automatically generated">
              <a:extLst>
                <a:ext uri="{FF2B5EF4-FFF2-40B4-BE49-F238E27FC236}">
                  <a16:creationId xmlns:a16="http://schemas.microsoft.com/office/drawing/2014/main" id="{A8FFC44C-0D03-2F73-AEF2-73BAC494A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9057" y="3388990"/>
              <a:ext cx="3569386" cy="279224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A6E296C-FCBB-B0FE-782E-47D474B67B58}"/>
              </a:ext>
            </a:extLst>
          </p:cNvPr>
          <p:cNvSpPr txBox="1"/>
          <p:nvPr/>
        </p:nvSpPr>
        <p:spPr>
          <a:xfrm>
            <a:off x="6828101" y="3015387"/>
            <a:ext cx="369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Stratakis PRSTAB 18, 031003 (2015)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99681-F41A-DE4F-6C0D-46C976869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1905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B2BC-6FEE-9D88-BF96-C5E95EF58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Rectilinear Cell Reaching Lowest Emittance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37E27-C0BE-E8C3-5D01-260556C42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6 solenoids per cell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High solenoid fields: 15 T</a:t>
            </a:r>
            <a:br>
              <a:rPr lang="en-US" dirty="0"/>
            </a:br>
            <a:r>
              <a:rPr lang="en-US" dirty="0"/>
              <a:t>at coils</a:t>
            </a:r>
          </a:p>
          <a:p>
            <a:pPr marL="914400" lvl="1" indent="-457200"/>
            <a:r>
              <a:rPr lang="en-US" dirty="0"/>
              <a:t>There’s a </a:t>
            </a:r>
            <a:r>
              <a:rPr lang="en-US"/>
              <a:t>dipole field too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Superconducting coils very</a:t>
            </a:r>
            <a:br>
              <a:rPr lang="en-US" dirty="0"/>
            </a:br>
            <a:r>
              <a:rPr lang="en-US" dirty="0"/>
              <a:t>close to RF cavities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28 MV/m RF gradient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Magnet design studied, </a:t>
            </a:r>
            <a:br>
              <a:rPr lang="en-US" dirty="0"/>
            </a:br>
            <a:r>
              <a:rPr lang="en-US" dirty="0"/>
              <a:t>appears reasonable</a:t>
            </a:r>
            <a:br>
              <a:rPr lang="en-US" dirty="0"/>
            </a:br>
            <a:r>
              <a:rPr lang="en-US" dirty="0"/>
              <a:t>(Witte 2014).</a:t>
            </a:r>
          </a:p>
        </p:txBody>
      </p:sp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D9AAE8AA-5C68-4332-3FC1-D7E88634E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97" y="1825625"/>
            <a:ext cx="5937103" cy="43513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A4F27-5236-0B52-1D3E-7B15C2A66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46214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F7F47-8C80-2E2B-987E-C38712B4C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Prototype the most Difficult Cell?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D8157-356F-DA7D-1C23-9DFF505B0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Want to demonstrate the hardware that will create the minimum emittance we can achieve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Face the most challenging engineering issues</a:t>
            </a:r>
          </a:p>
          <a:p>
            <a:pPr lvl="1"/>
            <a:r>
              <a:rPr lang="en-US" dirty="0"/>
              <a:t>High field, large aperture solenoids</a:t>
            </a:r>
          </a:p>
          <a:p>
            <a:pPr lvl="1"/>
            <a:r>
              <a:rPr lang="en-US" dirty="0"/>
              <a:t>Force management within and between coils</a:t>
            </a:r>
          </a:p>
          <a:p>
            <a:pPr lvl="1"/>
            <a:r>
              <a:rPr lang="en-US" dirty="0"/>
              <a:t>Tight spacing between coils themselves and to RF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engineering design process will provide input to the physics design</a:t>
            </a:r>
          </a:p>
          <a:p>
            <a:pPr lvl="1"/>
            <a:r>
              <a:rPr lang="en-US" dirty="0"/>
              <a:t>Minimum spacing between components</a:t>
            </a:r>
          </a:p>
          <a:p>
            <a:pPr lvl="1"/>
            <a:r>
              <a:rPr lang="en-US" dirty="0"/>
              <a:t>Limits of magnets and design compromises needed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Success here is the real test showing we can achieve our emittances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4ECCC-3654-9FB5-E32D-A18CC1EC5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94413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device&#10;&#10;Description automatically generated">
            <a:extLst>
              <a:ext uri="{FF2B5EF4-FFF2-40B4-BE49-F238E27FC236}">
                <a16:creationId xmlns:a16="http://schemas.microsoft.com/office/drawing/2014/main" id="{50FFD020-7F59-8A8E-9E84-DC2D14354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6" y="3265798"/>
            <a:ext cx="5038724" cy="2767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D55EFD-1907-80BE-6FC7-F8C87F687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1.5 Cell Prototype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DC47C-D5B0-A69D-F49D-A8AC68938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 cells of magnets, one cell of RF</a:t>
            </a:r>
          </a:p>
          <a:p>
            <a:pPr lvl="1"/>
            <a:r>
              <a:rPr lang="en-US" dirty="0"/>
              <a:t>Magnets will see similar forces to full system</a:t>
            </a:r>
          </a:p>
          <a:p>
            <a:pPr lvl="1"/>
            <a:r>
              <a:rPr lang="en-US" dirty="0"/>
              <a:t>RF in magnetic field of full system</a:t>
            </a:r>
          </a:p>
          <a:p>
            <a:pPr lvl="1"/>
            <a:r>
              <a:rPr lang="en-US" dirty="0"/>
              <a:t>Not just solenoids: dipole component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Magnets powered to full current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RF powered to full voltage</a:t>
            </a:r>
          </a:p>
          <a:p>
            <a:pPr lvl="1"/>
            <a:r>
              <a:rPr lang="en-US" dirty="0"/>
              <a:t>Demonstrate required gradients</a:t>
            </a:r>
            <a:br>
              <a:rPr lang="en-US" dirty="0"/>
            </a:br>
            <a:r>
              <a:rPr lang="en-US" dirty="0"/>
              <a:t>in magnetic field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Simulate beam heating of</a:t>
            </a:r>
            <a:br>
              <a:rPr lang="en-US" dirty="0"/>
            </a:br>
            <a:r>
              <a:rPr lang="en-US" dirty="0"/>
              <a:t>absorber?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Vacuum, diagnostics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D4102-C167-71CB-B177-33E2EFFDF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75868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FA69F-3D2D-9DAA-8B20-7EB625729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Prototyping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F372B-6B23-925F-600F-E07A52A66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require component prototyping for both cooling demonstrator and cooling cell prototype</a:t>
            </a:r>
          </a:p>
          <a:p>
            <a:pPr lvl="1"/>
            <a:r>
              <a:rPr lang="en-US" dirty="0"/>
              <a:t>Demonstrator prototyping need only be sufficient for demonstrator</a:t>
            </a:r>
          </a:p>
          <a:p>
            <a:pPr lvl="1"/>
            <a:r>
              <a:rPr lang="en-US" dirty="0"/>
              <a:t>For cooling cell prototype, should meet/determine collider requirements</a:t>
            </a:r>
          </a:p>
          <a:p>
            <a:r>
              <a:rPr lang="en-US" dirty="0"/>
              <a:t>Solenoids</a:t>
            </a:r>
          </a:p>
          <a:p>
            <a:r>
              <a:rPr lang="en-US" dirty="0"/>
              <a:t>RF cavities</a:t>
            </a:r>
          </a:p>
          <a:p>
            <a:pPr lvl="1"/>
            <a:r>
              <a:rPr lang="en-US" dirty="0"/>
              <a:t>Cavity designs for demonstrator/prototype</a:t>
            </a:r>
          </a:p>
          <a:p>
            <a:pPr lvl="1"/>
            <a:r>
              <a:rPr lang="en-US" dirty="0"/>
              <a:t>Continued testing of RF in magnetic fields, cavity materials</a:t>
            </a:r>
          </a:p>
          <a:p>
            <a:pPr lvl="1"/>
            <a:r>
              <a:rPr lang="en-US" dirty="0"/>
              <a:t>RF power supplies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5D2B6-E28A-47DB-A509-753D25377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13881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6B3D3-A25B-9E6D-0857-1420FC6DD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MTA RF Gradient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EC353-F49A-4831-6AC3-FD3FD5F8C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Concern: RF cavity breakdown worse in high magnetic field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MTA demonstrated 50 MV/m RF gradients at 800 MHz in 3 T magnetic field (Bowring 2020) with Be walls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Safety concerns with 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Theory hints that Al may provide</a:t>
            </a:r>
            <a:br>
              <a:rPr lang="en-US" dirty="0"/>
            </a:br>
            <a:r>
              <a:rPr lang="en-US" dirty="0"/>
              <a:t>acceptable gradient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High frequency RF studies suggest </a:t>
            </a:r>
            <a:br>
              <a:rPr lang="en-US" dirty="0"/>
            </a:br>
            <a:r>
              <a:rPr lang="en-US" dirty="0"/>
              <a:t>other materials</a:t>
            </a:r>
          </a:p>
          <a:p>
            <a:pPr lvl="1"/>
            <a:r>
              <a:rPr lang="en-US" dirty="0"/>
              <a:t>Hard copper alloys</a:t>
            </a:r>
          </a:p>
          <a:p>
            <a:pPr lvl="1"/>
            <a:r>
              <a:rPr lang="en-US" dirty="0"/>
              <a:t>Copper at 77 K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615F7F2-F67F-3BB1-0832-ACE6A9A0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3620" y="2996143"/>
            <a:ext cx="3860180" cy="26673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9EA346-699A-E048-055E-6B177D98CD91}"/>
              </a:ext>
            </a:extLst>
          </p:cNvPr>
          <p:cNvSpPr txBox="1"/>
          <p:nvPr/>
        </p:nvSpPr>
        <p:spPr>
          <a:xfrm>
            <a:off x="7887723" y="5663478"/>
            <a:ext cx="346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Bowring, PRAB </a:t>
            </a:r>
            <a:r>
              <a:rPr lang="en-US" b="1" dirty="0"/>
              <a:t>23</a:t>
            </a:r>
            <a:r>
              <a:rPr lang="en-US" dirty="0"/>
              <a:t>, 072001 (2020)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06922-2D0E-4E59-74CE-403BA39B0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17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29930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machine&#10;&#10;Description automatically generated">
            <a:extLst>
              <a:ext uri="{FF2B5EF4-FFF2-40B4-BE49-F238E27FC236}">
                <a16:creationId xmlns:a16="http://schemas.microsoft.com/office/drawing/2014/main" id="{5DE4A60D-A96C-C3C7-6428-27E9BC5CE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810" y="2143760"/>
            <a:ext cx="5154690" cy="33404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5160AE-CE8F-0367-487A-BD412EED0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IMCC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6DB9D-3C9C-386E-E9F7-A393710B8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Initial proposals made by CEA and INFN</a:t>
            </a:r>
          </a:p>
          <a:p>
            <a:r>
              <a:rPr lang="en-US" dirty="0"/>
              <a:t>CEA has some 704 MHz</a:t>
            </a:r>
            <a:br>
              <a:rPr lang="en-US" dirty="0"/>
            </a:br>
            <a:r>
              <a:rPr lang="en-US" dirty="0"/>
              <a:t>klystrons available</a:t>
            </a:r>
          </a:p>
          <a:p>
            <a:r>
              <a:rPr lang="en-US" dirty="0"/>
              <a:t>INFN beginning a design for a</a:t>
            </a:r>
            <a:br>
              <a:rPr lang="en-US" dirty="0"/>
            </a:br>
            <a:r>
              <a:rPr lang="en-US" dirty="0"/>
              <a:t>3 GHz RF in magnetic field</a:t>
            </a:r>
            <a:br>
              <a:rPr lang="en-US" dirty="0"/>
            </a:br>
            <a:r>
              <a:rPr lang="en-US" dirty="0"/>
              <a:t>test setup</a:t>
            </a:r>
          </a:p>
          <a:p>
            <a:pPr lvl="1"/>
            <a:r>
              <a:rPr lang="en-US" dirty="0"/>
              <a:t>With a view to later testing of 704 MHz</a:t>
            </a:r>
          </a:p>
          <a:p>
            <a:r>
              <a:rPr lang="en-US" dirty="0"/>
              <a:t>Studies of powering scenario for cavity in</a:t>
            </a:r>
            <a:br>
              <a:rPr lang="en-US" dirty="0"/>
            </a:br>
            <a:r>
              <a:rPr lang="en-US" dirty="0"/>
              <a:t>demonstrator</a:t>
            </a:r>
          </a:p>
          <a:p>
            <a:pPr lvl="1"/>
            <a:r>
              <a:rPr lang="en-US" dirty="0"/>
              <a:t>Traveling/standing wave, pi mode or not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4A8FA-FF5E-0855-477D-16AD4843E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18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48934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E72B0-5621-2C86-4190-5159335C0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Solenoid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B580-3C34-6074-D267-6AF8F8AC5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Solenoids to be designed/prototyped for demonstrator</a:t>
            </a:r>
          </a:p>
          <a:p>
            <a:r>
              <a:rPr lang="en-US" dirty="0"/>
              <a:t>First as single solenoids</a:t>
            </a:r>
          </a:p>
          <a:p>
            <a:r>
              <a:rPr lang="en-US" dirty="0"/>
              <a:t>Then need to include neighboring solenoids</a:t>
            </a:r>
          </a:p>
          <a:p>
            <a:pPr lvl="1"/>
            <a:r>
              <a:rPr lang="en-US" dirty="0"/>
              <a:t>Insure with have a path for RF power</a:t>
            </a:r>
          </a:p>
          <a:p>
            <a:r>
              <a:rPr lang="en-US" dirty="0"/>
              <a:t>Earliest designs for demonstrator and for RF test program</a:t>
            </a:r>
          </a:p>
          <a:p>
            <a:r>
              <a:rPr lang="en-US" dirty="0"/>
              <a:t>How do we create the dipole field?</a:t>
            </a:r>
          </a:p>
          <a:p>
            <a:pPr lvl="1"/>
            <a:r>
              <a:rPr lang="en-US" dirty="0"/>
              <a:t>Tunability of dipole component is important, especially for the demonstrator</a:t>
            </a:r>
          </a:p>
          <a:p>
            <a:pPr lvl="1"/>
            <a:r>
              <a:rPr lang="en-US" dirty="0"/>
              <a:t>Layers, canted, with two opposite </a:t>
            </a:r>
            <a:r>
              <a:rPr lang="en-US" dirty="0" err="1"/>
              <a:t>cantings</a:t>
            </a:r>
            <a:r>
              <a:rPr lang="en-US" dirty="0"/>
              <a:t>, separate circuits?</a:t>
            </a:r>
          </a:p>
          <a:p>
            <a:r>
              <a:rPr lang="en-US" dirty="0"/>
              <a:t>Cryogenics, insulation, integration with RF, quench,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9A7D3-02A1-F56B-432B-0411B4C67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19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5322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96007-D135-39BB-6F5A-EA656A75E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7D59E-C79F-27B5-EF4F-130A5471B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Background: P5 and timelines</a:t>
            </a:r>
          </a:p>
          <a:p>
            <a:r>
              <a:rPr lang="en-US" dirty="0"/>
              <a:t>The cooling demonstrator</a:t>
            </a:r>
          </a:p>
          <a:p>
            <a:r>
              <a:rPr lang="en-US" dirty="0"/>
              <a:t>A cooling cell prototype</a:t>
            </a:r>
          </a:p>
          <a:p>
            <a:r>
              <a:rPr lang="en-US" dirty="0"/>
              <a:t>Component R&amp;D and prototyping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80067-D256-B23C-F978-BED91DA1E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04683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1CD1A-45B7-1F65-6341-E7DE15E85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Collider/Prototype Cavity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8DE82-2A35-1D6C-7159-2068C3437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Need to design/prototype cavity for demonstrator</a:t>
            </a:r>
          </a:p>
          <a:p>
            <a:pPr lvl="1"/>
            <a:r>
              <a:rPr lang="en-US" dirty="0"/>
              <a:t>Cavity design</a:t>
            </a:r>
          </a:p>
          <a:p>
            <a:pPr lvl="1"/>
            <a:r>
              <a:rPr lang="en-US" dirty="0"/>
              <a:t>Method to supply power (impacts cavity design)</a:t>
            </a:r>
          </a:p>
          <a:p>
            <a:r>
              <a:rPr lang="en-US" dirty="0"/>
              <a:t>Continue studies of RF cavity materials and achievable gradients</a:t>
            </a:r>
          </a:p>
          <a:p>
            <a:pPr lvl="1"/>
            <a:r>
              <a:rPr lang="en-US" dirty="0"/>
              <a:t>Hints the aluminum may provide good performance</a:t>
            </a:r>
          </a:p>
          <a:p>
            <a:pPr lvl="1"/>
            <a:r>
              <a:rPr lang="en-US" dirty="0"/>
              <a:t>Other materials to study (e.g., Cu/Au alloy)</a:t>
            </a:r>
          </a:p>
          <a:p>
            <a:pPr lvl="1"/>
            <a:r>
              <a:rPr lang="en-US" dirty="0"/>
              <a:t>Copper at 77K</a:t>
            </a:r>
          </a:p>
          <a:p>
            <a:pPr lvl="1"/>
            <a:r>
              <a:rPr lang="en-US" dirty="0"/>
              <a:t>Don’t want to be limited by power source: want to determine limits</a:t>
            </a:r>
          </a:p>
          <a:p>
            <a:pPr lvl="1"/>
            <a:r>
              <a:rPr lang="en-US" dirty="0"/>
              <a:t>Cavity frequency in correct range: 650–800 MHz</a:t>
            </a:r>
          </a:p>
          <a:p>
            <a:r>
              <a:rPr lang="en-US" dirty="0"/>
              <a:t>Flexible magnetic field configuration</a:t>
            </a:r>
          </a:p>
          <a:p>
            <a:pPr lvl="1"/>
            <a:r>
              <a:rPr lang="en-US" dirty="0"/>
              <a:t>Solenoid pair, independently powered</a:t>
            </a:r>
          </a:p>
          <a:p>
            <a:pPr lvl="1"/>
            <a:r>
              <a:rPr lang="en-US" dirty="0"/>
              <a:t>Use largest solenoids from cooling cell prototype design</a:t>
            </a:r>
          </a:p>
          <a:p>
            <a:pPr lvl="1"/>
            <a:r>
              <a:rPr lang="en-US" dirty="0"/>
              <a:t>High enough field to understand limits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534CC-A291-71CB-6A84-B136BC8E1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20</a:t>
            </a:fld>
            <a:endParaRPr lang="en-US" sz="1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B72240-1FE3-4FBB-D717-B15B68C0BFF6}"/>
              </a:ext>
            </a:extLst>
          </p:cNvPr>
          <p:cNvGrpSpPr/>
          <p:nvPr/>
        </p:nvGrpSpPr>
        <p:grpSpPr>
          <a:xfrm>
            <a:off x="10614660" y="3929217"/>
            <a:ext cx="1005840" cy="2103120"/>
            <a:chOff x="9144000" y="3657600"/>
            <a:chExt cx="1005840" cy="21031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EEF3F42-D5CD-2EE1-194A-A333F78E3F77}"/>
                </a:ext>
              </a:extLst>
            </p:cNvPr>
            <p:cNvSpPr/>
            <p:nvPr/>
          </p:nvSpPr>
          <p:spPr>
            <a:xfrm>
              <a:off x="9144000" y="3657600"/>
              <a:ext cx="320040" cy="320040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233C83-A3B3-1835-4BDB-9D346CE1F883}"/>
                </a:ext>
              </a:extLst>
            </p:cNvPr>
            <p:cNvSpPr/>
            <p:nvPr/>
          </p:nvSpPr>
          <p:spPr>
            <a:xfrm>
              <a:off x="9418320" y="4023360"/>
              <a:ext cx="457200" cy="1371600"/>
            </a:xfrm>
            <a:prstGeom prst="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DF7376-D80A-8BAB-C78F-4F88BA10E1E1}"/>
                </a:ext>
              </a:extLst>
            </p:cNvPr>
            <p:cNvSpPr/>
            <p:nvPr/>
          </p:nvSpPr>
          <p:spPr>
            <a:xfrm>
              <a:off x="9829800" y="3657600"/>
              <a:ext cx="320040" cy="320040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98DA35-70FB-8941-34CC-7E7C3A058CE9}"/>
                </a:ext>
              </a:extLst>
            </p:cNvPr>
            <p:cNvSpPr/>
            <p:nvPr/>
          </p:nvSpPr>
          <p:spPr>
            <a:xfrm>
              <a:off x="9144000" y="5440680"/>
              <a:ext cx="320040" cy="320040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−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D3A09AF-8FDE-0750-0A7F-9D9FA97BE536}"/>
                </a:ext>
              </a:extLst>
            </p:cNvPr>
            <p:cNvSpPr/>
            <p:nvPr/>
          </p:nvSpPr>
          <p:spPr>
            <a:xfrm>
              <a:off x="9829800" y="5440680"/>
              <a:ext cx="320040" cy="320040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−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36352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46F81-E849-A66F-1DF0-98BBE4AD2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 Prototype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F1EBE-6FD2-8DD8-36D1-96835F70B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Components for cavity material/limitation testing, design/build</a:t>
            </a:r>
          </a:p>
          <a:p>
            <a:pPr lvl="1"/>
            <a:r>
              <a:rPr lang="en-US" dirty="0"/>
              <a:t>Cavity and power supply</a:t>
            </a:r>
          </a:p>
          <a:p>
            <a:pPr lvl="1"/>
            <a:r>
              <a:rPr lang="en-US" dirty="0"/>
              <a:t>Solenoids to supply fields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RF experiments, continue 1.5 cell prototype design</a:t>
            </a:r>
          </a:p>
          <a:p>
            <a:pPr lvl="1"/>
            <a:r>
              <a:rPr lang="en-US" dirty="0"/>
              <a:t>Test cavity materials, determine gradient limits: choose technology</a:t>
            </a:r>
          </a:p>
          <a:p>
            <a:pPr lvl="1"/>
            <a:r>
              <a:rPr lang="en-US" dirty="0"/>
              <a:t>Design/test remaining solenoids, engineering for all together</a:t>
            </a:r>
          </a:p>
          <a:p>
            <a:pPr lvl="1"/>
            <a:r>
              <a:rPr lang="en-US" dirty="0"/>
              <a:t>Begin to address other integration issues (vacuum, </a:t>
            </a:r>
            <a:r>
              <a:rPr lang="en-US" dirty="0" err="1"/>
              <a:t>cryo</a:t>
            </a:r>
            <a:r>
              <a:rPr lang="en-US" dirty="0"/>
              <a:t>, absorber...)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Full cavity design, RF power supply, and integration of all components for 1.5 cell prototype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Build it and power it up...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C4AB1-D874-35F9-A72B-1D94AA4C3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21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94282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D1540-0523-EEB7-EF2B-78A8F53E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Last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BCC8B-EF33-35FB-5A67-2B03D67A2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There is broad interest in demonstrating a long cooling channel with beam</a:t>
            </a:r>
          </a:p>
          <a:p>
            <a:r>
              <a:rPr lang="en-US" dirty="0"/>
              <a:t>A cooling cell prototype for our most challenging cell could show we can meet the engineering specifications to achieve our desired emittances</a:t>
            </a:r>
          </a:p>
          <a:p>
            <a:r>
              <a:rPr lang="en-US" dirty="0"/>
              <a:t>All of these requires prototyping of individual components</a:t>
            </a:r>
          </a:p>
          <a:p>
            <a:r>
              <a:rPr lang="en-US" dirty="0"/>
              <a:t>High RF gradients and magnet fields are essential for performance</a:t>
            </a:r>
          </a:p>
          <a:p>
            <a:pPr lvl="1"/>
            <a:r>
              <a:rPr lang="en-US" dirty="0"/>
              <a:t>Need to learn the limits</a:t>
            </a:r>
          </a:p>
          <a:p>
            <a:pPr lvl="1"/>
            <a:r>
              <a:rPr lang="en-US" dirty="0"/>
              <a:t>Need input for our collider design</a:t>
            </a:r>
          </a:p>
          <a:p>
            <a:r>
              <a:rPr lang="en-US" dirty="0"/>
              <a:t>If we hope to even approach technically limited timescales for muon collider physics</a:t>
            </a:r>
          </a:p>
          <a:p>
            <a:pPr lvl="1"/>
            <a:r>
              <a:rPr lang="en-US" dirty="0"/>
              <a:t>Demonstrator and prototyping to test limits should occur in parallel</a:t>
            </a:r>
          </a:p>
          <a:p>
            <a:pPr lvl="1"/>
            <a:r>
              <a:rPr lang="en-US" dirty="0"/>
              <a:t>There are synergies in the component prototyping program</a:t>
            </a:r>
          </a:p>
          <a:p>
            <a:r>
              <a:rPr lang="en-US" dirty="0"/>
              <a:t>We need to work together with the IMCC, need everyone we </a:t>
            </a:r>
            <a:r>
              <a:rPr lang="en-US"/>
              <a:t>can get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DF456-B619-340A-67CF-B12684A19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9072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5DF1-2CC3-33B9-3E1A-2774F77A0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Colliders and P5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B3DEA-6092-F1DA-B021-FDD138C15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draft report:</a:t>
            </a:r>
          </a:p>
          <a:p>
            <a:pPr lvl="1"/>
            <a:r>
              <a:rPr lang="en-US" dirty="0"/>
              <a:t>“With a 10 </a:t>
            </a:r>
            <a:r>
              <a:rPr lang="en-US" dirty="0" err="1"/>
              <a:t>TeV</a:t>
            </a:r>
            <a:r>
              <a:rPr lang="en-US" dirty="0"/>
              <a:t> </a:t>
            </a:r>
            <a:r>
              <a:rPr lang="en-US" dirty="0" err="1"/>
              <a:t>pCM</a:t>
            </a:r>
            <a:r>
              <a:rPr lang="en-US" dirty="0"/>
              <a:t> muon collider at Fermilab as the long-term vision...”</a:t>
            </a:r>
          </a:p>
          <a:p>
            <a:pPr lvl="1"/>
            <a:r>
              <a:rPr lang="en-US" dirty="0"/>
              <a:t>“a goal of being ready to build major test facilities and demonstrator facilities within the next 10 years”</a:t>
            </a:r>
          </a:p>
          <a:p>
            <a:pPr lvl="1"/>
            <a:r>
              <a:rPr lang="en-US" dirty="0"/>
              <a:t>“The US should pursue a leading role in the muon collider design effort, in concert with the International Muon Collider Collaboration (IMCC)”</a:t>
            </a:r>
          </a:p>
          <a:p>
            <a:r>
              <a:rPr lang="en-US" dirty="0"/>
              <a:t>These are the boundary conditions for our ionization cooling prototyping and demonstration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AC1FB-6252-AD5C-C04C-06269F856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3626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DC781-A099-D274-9A8A-0888873F1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37E89-A0D8-7EFD-3961-C83838433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One aspect driving the physics</a:t>
            </a:r>
            <a:br>
              <a:rPr lang="en-US" dirty="0"/>
            </a:br>
            <a:r>
              <a:rPr lang="en-US" dirty="0"/>
              <a:t>motivation is that we could be doing </a:t>
            </a:r>
            <a:br>
              <a:rPr lang="en-US" dirty="0"/>
            </a:br>
            <a:r>
              <a:rPr lang="en-US" dirty="0"/>
              <a:t>energy frontier physics before FCC-</a:t>
            </a:r>
            <a:r>
              <a:rPr lang="en-US" dirty="0" err="1"/>
              <a:t>hh</a:t>
            </a:r>
            <a:br>
              <a:rPr lang="en-US" dirty="0"/>
            </a:br>
            <a:r>
              <a:rPr lang="en-US" dirty="0"/>
              <a:t>(circa 2070)</a:t>
            </a:r>
          </a:p>
          <a:p>
            <a:r>
              <a:rPr lang="en-US" dirty="0"/>
              <a:t>Timelines (“technically limited”) talk about</a:t>
            </a:r>
            <a:br>
              <a:rPr lang="en-US" dirty="0"/>
            </a:br>
            <a:r>
              <a:rPr lang="en-US" dirty="0"/>
              <a:t>first muon collider physics in 2045</a:t>
            </a:r>
          </a:p>
          <a:p>
            <a:r>
              <a:rPr lang="en-US" dirty="0"/>
              <a:t>This is not long. We need to</a:t>
            </a:r>
          </a:p>
          <a:p>
            <a:pPr lvl="1"/>
            <a:r>
              <a:rPr lang="en-US" dirty="0"/>
              <a:t>Prototype our most challenging components</a:t>
            </a:r>
          </a:p>
          <a:p>
            <a:pPr lvl="1"/>
            <a:r>
              <a:rPr lang="en-US" dirty="0"/>
              <a:t>Answer engineering questions to inform</a:t>
            </a:r>
            <a:br>
              <a:rPr lang="en-US" dirty="0"/>
            </a:br>
            <a:r>
              <a:rPr lang="en-US" dirty="0"/>
              <a:t>accelerator design</a:t>
            </a:r>
          </a:p>
          <a:p>
            <a:pPr lvl="1"/>
            <a:r>
              <a:rPr lang="en-US" dirty="0"/>
              <a:t>Finalize a machine design</a:t>
            </a:r>
          </a:p>
          <a:p>
            <a:pPr lvl="1"/>
            <a:r>
              <a:rPr lang="en-US" dirty="0"/>
              <a:t>Engineer and build/procure components</a:t>
            </a:r>
          </a:p>
          <a:p>
            <a:pPr lvl="1"/>
            <a:r>
              <a:rPr lang="en-US" dirty="0"/>
              <a:t>Build everything together into an accelerator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6B62-853E-474D-32E7-268C71B32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1EFB52C-2F2B-192D-1C18-7A0D89716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2820" y="1821706"/>
            <a:ext cx="4297680" cy="241744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08F7CA5-6048-1469-7A4C-8B7770CD0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22820" y="4239151"/>
            <a:ext cx="4297680" cy="13366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99C6BF-E596-A998-E524-3DFC46912FBD}"/>
              </a:ext>
            </a:extLst>
          </p:cNvPr>
          <p:cNvSpPr txBox="1"/>
          <p:nvPr/>
        </p:nvSpPr>
        <p:spPr>
          <a:xfrm>
            <a:off x="8289716" y="5667397"/>
            <a:ext cx="3330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Narain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, arXiv:2211.11084</a:t>
            </a:r>
          </a:p>
        </p:txBody>
      </p:sp>
    </p:spTree>
    <p:extLst>
      <p:ext uri="{BB962C8B-B14F-4D97-AF65-F5344CB8AC3E}">
        <p14:creationId xmlns:p14="http://schemas.microsoft.com/office/powerpoint/2010/main" val="214819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2C681-5845-20F8-C132-C17A1F06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Demonstrator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443CC-DA71-5B6C-907A-E70A5B5A5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Show significant cooling in a longer channel</a:t>
            </a:r>
          </a:p>
          <a:p>
            <a:pPr marL="914400" lvl="1" indent="-457200"/>
            <a:r>
              <a:rPr lang="en-US" dirty="0"/>
              <a:t>A longer channel washes out (some) initial condition dependencies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Face operational issues with a long string, such as</a:t>
            </a:r>
          </a:p>
          <a:p>
            <a:pPr marL="914400" lvl="1" indent="-457200"/>
            <a:r>
              <a:rPr lang="en-US" dirty="0"/>
              <a:t>RF phasing &amp; control</a:t>
            </a:r>
          </a:p>
          <a:p>
            <a:pPr marL="914400" lvl="1" indent="-457200"/>
            <a:r>
              <a:rPr lang="en-US" dirty="0"/>
              <a:t>Quench protection</a:t>
            </a:r>
          </a:p>
          <a:p>
            <a:pPr marL="914400" lvl="1" indent="-457200"/>
            <a:r>
              <a:rPr lang="en-US" dirty="0"/>
              <a:t>Diagnostics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Unlikely to really see intensity-dependent effects (the most difficult effects to simulate), at least not with muons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Build community confidence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A2A85-3E8B-CECE-D358-CB6721C00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1910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C310E-C174-2245-B4E0-4A2F12B4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Current IMCC Effort: </a:t>
            </a:r>
            <a:r>
              <a:rPr lang="en-US" dirty="0" err="1"/>
              <a:t>MuCol</a:t>
            </a:r>
            <a:r>
              <a:rPr lang="en-US" dirty="0"/>
              <a:t> WP8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1A4C5-EC39-4679-8EF2-715F4C631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Quoting from the </a:t>
            </a:r>
            <a:r>
              <a:rPr lang="en-US" dirty="0" err="1"/>
              <a:t>MuCol</a:t>
            </a:r>
            <a:r>
              <a:rPr lang="en-US" dirty="0"/>
              <a:t> proposal, WP8:</a:t>
            </a:r>
          </a:p>
          <a:p>
            <a:pPr lvl="1"/>
            <a:r>
              <a:rPr lang="en-US" b="1" i="1" dirty="0"/>
              <a:t>The first objective</a:t>
            </a:r>
            <a:r>
              <a:rPr lang="en-US" dirty="0"/>
              <a:t> of this </a:t>
            </a:r>
            <a:r>
              <a:rPr lang="en-US" dirty="0" err="1"/>
              <a:t>workpackage</a:t>
            </a:r>
            <a:r>
              <a:rPr lang="en-US" dirty="0"/>
              <a:t> is to select the technologies that are more suitable for a construction of a cooling cell that will demonstrate the feasibility of the concept including:</a:t>
            </a:r>
          </a:p>
          <a:p>
            <a:pPr lvl="2"/>
            <a:r>
              <a:rPr lang="en-US" b="1" dirty="0"/>
              <a:t>absorbers</a:t>
            </a:r>
            <a:r>
              <a:rPr lang="en-US" dirty="0"/>
              <a:t>...</a:t>
            </a:r>
          </a:p>
          <a:p>
            <a:pPr lvl="2"/>
            <a:r>
              <a:rPr lang="en-US" b="1" dirty="0"/>
              <a:t>Superconducting solenoids</a:t>
            </a:r>
            <a:r>
              <a:rPr lang="en-US" dirty="0"/>
              <a:t>...</a:t>
            </a:r>
            <a:endParaRPr lang="en-US" b="1" dirty="0"/>
          </a:p>
          <a:p>
            <a:pPr lvl="2"/>
            <a:r>
              <a:rPr lang="en-US" b="1" dirty="0" err="1"/>
              <a:t>RadioFrequency</a:t>
            </a:r>
            <a:r>
              <a:rPr lang="en-US" b="1" dirty="0"/>
              <a:t> Cavities</a:t>
            </a:r>
            <a:r>
              <a:rPr lang="en-US" dirty="0"/>
              <a:t>...</a:t>
            </a:r>
          </a:p>
          <a:p>
            <a:pPr lvl="1"/>
            <a:r>
              <a:rPr lang="en-US" b="1" i="1" dirty="0"/>
              <a:t>The second objective</a:t>
            </a:r>
            <a:r>
              <a:rPr lang="en-US" dirty="0"/>
              <a:t> is to design each component of the cooling cell and integrate them in a single assembly to demonstrate that there is no showstopper for such systems.</a:t>
            </a:r>
          </a:p>
          <a:p>
            <a:r>
              <a:rPr lang="en-US" dirty="0"/>
              <a:t>Note: this will likely be complete before we see significant funding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CD650-4D55-D85C-DE15-97430A4FF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9356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light bulb&#10;&#10;Description automatically generated">
            <a:extLst>
              <a:ext uri="{FF2B5EF4-FFF2-40B4-BE49-F238E27FC236}">
                <a16:creationId xmlns:a16="http://schemas.microsoft.com/office/drawing/2014/main" id="{821BC62A-F620-ADE6-67A1-A1F8E354A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260" y="1690689"/>
            <a:ext cx="6374239" cy="2240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49B8C7-F606-4151-E031-D3EEA032D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IMCC Demonstrator Layout and Lattice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EFFA5-F4DF-2CE4-0C08-37497C129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Chris Rogers proposed a</a:t>
            </a:r>
            <a:br>
              <a:rPr lang="en-US" dirty="0"/>
            </a:br>
            <a:r>
              <a:rPr lang="en-US" dirty="0"/>
              <a:t>demonstrator layout and</a:t>
            </a:r>
            <a:br>
              <a:rPr lang="en-US" dirty="0"/>
            </a:br>
            <a:r>
              <a:rPr lang="en-US" dirty="0"/>
              <a:t>a basic cooling cell to use</a:t>
            </a:r>
          </a:p>
          <a:p>
            <a:pPr lvl="1"/>
            <a:r>
              <a:rPr lang="en-US" dirty="0"/>
              <a:t>Cooling cell based on one of</a:t>
            </a:r>
            <a:br>
              <a:rPr lang="en-US" dirty="0"/>
            </a:br>
            <a:r>
              <a:rPr lang="en-US" dirty="0"/>
              <a:t>Diktys’ cells, operating in </a:t>
            </a:r>
            <a:br>
              <a:rPr lang="en-US" dirty="0"/>
            </a:br>
            <a:r>
              <a:rPr lang="en-US" dirty="0"/>
              <a:t>the 2nd passband</a:t>
            </a:r>
          </a:p>
          <a:p>
            <a:pPr lvl="1"/>
            <a:r>
              <a:rPr lang="en-US" dirty="0"/>
              <a:t>2 m cell length, 30 MV/m cavities</a:t>
            </a:r>
          </a:p>
          <a:p>
            <a:r>
              <a:rPr lang="en-US" dirty="0"/>
              <a:t>Cooling performance simulated, not quite as</a:t>
            </a:r>
            <a:br>
              <a:rPr lang="en-US" dirty="0"/>
            </a:br>
            <a:r>
              <a:rPr lang="en-US" dirty="0"/>
              <a:t>much as I would expect</a:t>
            </a:r>
          </a:p>
          <a:p>
            <a:pPr lvl="1"/>
            <a:r>
              <a:rPr lang="en-US" dirty="0"/>
              <a:t>Close to equilibrium? Improve capture acceptance</a:t>
            </a:r>
          </a:p>
          <a:p>
            <a:pPr lvl="1"/>
            <a:r>
              <a:rPr lang="en-US" dirty="0"/>
              <a:t>Work in progress, expect to improve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1B7A5-388E-B2F0-535F-DA26E971A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p:pic>
        <p:nvPicPr>
          <p:cNvPr id="8" name="Picture 7" descr="A graph of a graph of a person&#10;&#10;Description automatically generated with medium confidence">
            <a:extLst>
              <a:ext uri="{FF2B5EF4-FFF2-40B4-BE49-F238E27FC236}">
                <a16:creationId xmlns:a16="http://schemas.microsoft.com/office/drawing/2014/main" id="{F6FF2FE2-4EDC-2A6C-AC01-B232B9F9F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954" y="3926648"/>
            <a:ext cx="3109546" cy="212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33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DEA95-9B44-C9BD-680C-5BCDBF12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Beam and Diagnostics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08CA6-183F-B39F-9795-3B40A493F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IMCC layout currently only has diagnostics at beginning and end</a:t>
            </a:r>
          </a:p>
          <a:p>
            <a:r>
              <a:rPr lang="en-US" dirty="0"/>
              <a:t>What diagnostics will we need/have in the muon collider?</a:t>
            </a:r>
          </a:p>
          <a:p>
            <a:pPr lvl="1"/>
            <a:r>
              <a:rPr lang="en-US" dirty="0"/>
              <a:t>Can we build those diagnostics into the demonstrator at intermediate locations?</a:t>
            </a:r>
          </a:p>
          <a:p>
            <a:r>
              <a:rPr lang="en-US" dirty="0"/>
              <a:t>Conventional diagnostics typically want at least 10</a:t>
            </a:r>
            <a:r>
              <a:rPr lang="en-US" baseline="30000" dirty="0"/>
              <a:t>8</a:t>
            </a:r>
            <a:r>
              <a:rPr lang="en-US" dirty="0"/>
              <a:t> particles</a:t>
            </a:r>
          </a:p>
          <a:p>
            <a:pPr lvl="1"/>
            <a:r>
              <a:rPr lang="en-US" dirty="0"/>
              <a:t>Have a proton source with target producing sufficient muons</a:t>
            </a:r>
          </a:p>
          <a:p>
            <a:pPr lvl="1"/>
            <a:r>
              <a:rPr lang="en-US" dirty="0"/>
              <a:t>Get good capture efficiency → large phase space area captured</a:t>
            </a:r>
          </a:p>
          <a:p>
            <a:r>
              <a:rPr lang="en-US" dirty="0"/>
              <a:t>Solenoid (moderate field) capture and sign selection?</a:t>
            </a:r>
          </a:p>
          <a:p>
            <a:pPr lvl="1"/>
            <a:r>
              <a:rPr lang="en-US" dirty="0"/>
              <a:t>Up to 5 orders of magnitude fewer muons per pulse than collider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78C8E-D7D1-B056-579A-4B01F3D8E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21468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DE7C6-03CF-35D6-CF2C-20520DBA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Prototyping and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DFDF4-4B57-E42D-414D-692991C16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muon cooling demonstrator</a:t>
            </a:r>
          </a:p>
          <a:p>
            <a:pPr lvl="1"/>
            <a:r>
              <a:rPr lang="en-US" dirty="0"/>
              <a:t>Demonstrate significant ionization cooling</a:t>
            </a:r>
          </a:p>
          <a:p>
            <a:pPr lvl="1"/>
            <a:r>
              <a:rPr lang="en-US" dirty="0"/>
              <a:t>Requires multiple cells, each cell should have reasonable cost</a:t>
            </a:r>
          </a:p>
          <a:p>
            <a:pPr lvl="1"/>
            <a:r>
              <a:rPr lang="en-US" dirty="0"/>
              <a:t>Source will have large emittance, so should have large acceptance</a:t>
            </a:r>
          </a:p>
          <a:p>
            <a:pPr lvl="1"/>
            <a:r>
              <a:rPr lang="en-US" dirty="0"/>
              <a:t>Can (and should) achieve its purpose with easier to build cooling cells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cooling cell prototype</a:t>
            </a:r>
          </a:p>
          <a:p>
            <a:pPr lvl="1"/>
            <a:r>
              <a:rPr lang="en-US" dirty="0"/>
              <a:t>Design, build, and power the most challenging cooling cell</a:t>
            </a:r>
          </a:p>
          <a:p>
            <a:pPr lvl="1"/>
            <a:r>
              <a:rPr lang="en-US" dirty="0"/>
              <a:t>Should face all the challenging engineering issues</a:t>
            </a:r>
          </a:p>
          <a:p>
            <a:pPr lvl="1"/>
            <a:r>
              <a:rPr lang="en-US" dirty="0"/>
              <a:t>Convince the community (and us) that we can meet our specifications</a:t>
            </a:r>
          </a:p>
          <a:p>
            <a:pPr lvl="1"/>
            <a:r>
              <a:rPr lang="en-US" dirty="0"/>
              <a:t>Engineering design process will provide input to physics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86C29-05E2-8804-9E8C-45BE04950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50045139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1388</TotalTime>
  <Words>1564</Words>
  <Application>Microsoft Office PowerPoint</Application>
  <PresentationFormat>Widescreen</PresentationFormat>
  <Paragraphs>212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BNL</vt:lpstr>
      <vt:lpstr>Ionization Cooling Prototyping and Demonstrator Program</vt:lpstr>
      <vt:lpstr>Outline</vt:lpstr>
      <vt:lpstr>Muon Colliders and P5</vt:lpstr>
      <vt:lpstr>Timelines</vt:lpstr>
      <vt:lpstr>Cooling Demonstrator</vt:lpstr>
      <vt:lpstr>The Current IMCC Effort: MuCol WP8</vt:lpstr>
      <vt:lpstr>IMCC Demonstrator Layout and Lattice</vt:lpstr>
      <vt:lpstr>Muon Beam and Diagnostics</vt:lpstr>
      <vt:lpstr>Cooling Prototyping and Demonstration</vt:lpstr>
      <vt:lpstr>Demonstrating Ionization Cooling Physics</vt:lpstr>
      <vt:lpstr>Key Requirements for Performance</vt:lpstr>
      <vt:lpstr>Simulated  Cooling Channel</vt:lpstr>
      <vt:lpstr>Rectilinear Cell Reaching Lowest Emittance</vt:lpstr>
      <vt:lpstr>Why Prototype the most Difficult Cell?</vt:lpstr>
      <vt:lpstr>1.5 Cell Prototype</vt:lpstr>
      <vt:lpstr>Component Prototyping</vt:lpstr>
      <vt:lpstr>MTA RF Gradient Demonstration</vt:lpstr>
      <vt:lpstr>IMCC Efforts</vt:lpstr>
      <vt:lpstr>Solenoid Program</vt:lpstr>
      <vt:lpstr>Collider/Prototype Cavity Program</vt:lpstr>
      <vt:lpstr>Strawman Prototype Program</vt:lpstr>
      <vt:lpstr>Summary and Last Thoughts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Berg, J Scott</dc:creator>
  <cp:keywords/>
  <dc:description/>
  <cp:lastModifiedBy>Berg, J Scott</cp:lastModifiedBy>
  <cp:revision>39</cp:revision>
  <dcterms:created xsi:type="dcterms:W3CDTF">2023-02-28T19:33:15Z</dcterms:created>
  <dcterms:modified xsi:type="dcterms:W3CDTF">2024-02-21T14:11:02Z</dcterms:modified>
  <cp:category/>
</cp:coreProperties>
</file>