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64" r:id="rId5"/>
    <p:sldId id="263" r:id="rId6"/>
    <p:sldId id="265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94660"/>
  </p:normalViewPr>
  <p:slideViewPr>
    <p:cSldViewPr snapToGrid="0">
      <p:cViewPr varScale="1">
        <p:scale>
          <a:sx n="71" d="100"/>
          <a:sy n="71" d="100"/>
        </p:scale>
        <p:origin x="342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C29F1-1114-40FB-97FA-1DA0DB1243B8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FA042-6DD7-4999-B15B-00E3D4853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48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82DC-E673-5DD0-E85E-CC4290561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3184B1-AE39-3FF9-6EA6-58BB64C2D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8F1B6-0489-0F16-8F24-83BCDF9A5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A621B-FC07-D1F9-7D5B-3B9E983F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E8CF3-84D3-77B7-F690-AF1E8650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3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0D33-43D0-EBD0-73B6-F48AE754D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47E99-B5BA-EFF9-0B80-FB48543E8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EA49E-8A93-CFE4-8800-72E81AFD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C7529-A754-B860-6034-138F9E98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4AB53-83C9-1234-3124-8BB365DCD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5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57D736-5EA9-012B-8E77-3A69F2EC7B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FFBBDC-3A9E-380A-1E71-11F057EBB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CF157-E629-A5C0-5B61-58192600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5DFD5-3A1A-66FC-B15E-8952D912B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C686E-95B6-53A4-64C6-D250CF4D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B249-BA22-E8BF-5E8E-9F73876EC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2BF45-9B9F-3CB5-8DE7-BDB699CC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81963-203F-DAD0-29DE-208293D2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859AA-3935-1F06-62B4-9BDECAD09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DCA93-C5CD-58D5-9FEF-A00427AB1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8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8487B-D8BD-1825-B013-680973415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2F51E-0DBF-C1F0-BB37-EABB773DB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57161-748E-1147-DB52-1CD1303D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5C0AC-17D7-DE08-44B9-6E90B3C7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2CF0D-9098-AB3F-22C2-1F438762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6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F0C20-A463-2A44-890C-46B4E2BCB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E6E93-6CD2-525E-3A2E-DDCF0A4FC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2F93C-5B0E-F791-2254-F2F4B7AB2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E9824-CDA2-6FAE-F4C1-8A8CAAAA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61BDC-0FA8-2DC4-39FF-117E48979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88217-C6CF-B26E-ED3F-82071705D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F7271-4FB6-D29B-B202-184633322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9E235-839C-5112-642B-96173813E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D7A1F8-5D3E-47CE-1A36-22F2B3FA1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3DE3FE-4AB9-D0C7-88EC-41B59BDCD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EC68C8-970A-8953-8ED6-F22E88038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1ADDA2-769F-79E1-F71A-DC6706AF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FB5536-BB65-001E-F9CA-F56FDBDE2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379517-86A5-D536-4D16-CBF0EADC1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1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82180-1BDB-7E01-281B-C7BC160D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161F6-6BDD-C522-9A7C-CEDE3E6F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6D3A1-ECB9-3BA4-CF4B-A1924861D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F434F6-98F4-6FB9-4570-D60408BA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2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72F8A-D6FD-521C-6E48-4B9119F2C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97EE59-D170-85EE-7101-BB8AFF52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A7F7C-1169-797E-7E23-FE5D47FB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0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E9EAC-0CEF-8118-8547-7F8087D0A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4CBE8-E759-7945-8D09-FD81786DC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797F3-0413-8D1B-1C82-3F059C13F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3C9A3-496E-541D-4576-E150B3586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622EF-D7E8-A6DF-A1F1-FE8D41505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66413-63B7-26D1-6258-AE568758A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3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2C348-666B-2786-B2D2-6D8C8786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178739-213B-FF55-E620-5C5648762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845477-8FF2-C11E-6178-C3D248076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80C39-474C-3EC2-1765-5C4E4F1F3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E3F0C-95C7-CAA6-509E-3A4802756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4997A-5B31-34FD-36CB-76344CE0C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2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1BA33B-5004-C1A7-AD3B-E0E42E508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A83C8-43A2-0187-DB72-40D9F1E85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E972D-F95D-A343-5DE4-FC1C3382DF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4CE5C2-80D5-4DDA-BB41-BD5C824B02D6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B8619-296E-BFAF-8880-14D70073B0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A2984-C907-6D93-35C0-B9747B113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5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E717C-D39A-EFE1-22E1-AE41D0BC9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437" y="1122363"/>
            <a:ext cx="10819453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Accelerator R&amp;D : </a:t>
            </a:r>
            <a:r>
              <a:rPr lang="en-US" dirty="0" err="1">
                <a:solidFill>
                  <a:srgbClr val="C00000"/>
                </a:solidFill>
              </a:rPr>
              <a:t>MuCollider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Priorities and Plans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F2A87C-7C1D-214F-76B2-91BC53201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31067"/>
            <a:ext cx="9144000" cy="2675604"/>
          </a:xfrm>
        </p:spPr>
        <p:txBody>
          <a:bodyPr/>
          <a:lstStyle/>
          <a:p>
            <a:r>
              <a:rPr lang="en-US" dirty="0"/>
              <a:t>Princeton Workshop Discussion</a:t>
            </a:r>
          </a:p>
          <a:p>
            <a:r>
              <a:rPr lang="en-US" dirty="0"/>
              <a:t>Feb 23, 2024</a:t>
            </a:r>
          </a:p>
          <a:p>
            <a:endParaRPr lang="en-US" dirty="0"/>
          </a:p>
          <a:p>
            <a:r>
              <a:rPr lang="en-US" dirty="0" err="1"/>
              <a:t>K.Amm</a:t>
            </a:r>
            <a:r>
              <a:rPr lang="en-US" dirty="0"/>
              <a:t>, </a:t>
            </a:r>
            <a:r>
              <a:rPr lang="en-US" dirty="0" err="1"/>
              <a:t>S.Belomestnykh</a:t>
            </a:r>
            <a:r>
              <a:rPr lang="en-US" dirty="0"/>
              <a:t>, </a:t>
            </a:r>
            <a:r>
              <a:rPr lang="en-US" dirty="0" err="1"/>
              <a:t>S.Berg</a:t>
            </a:r>
            <a:r>
              <a:rPr lang="en-US" dirty="0"/>
              <a:t>, </a:t>
            </a:r>
            <a:r>
              <a:rPr lang="en-US" dirty="0" err="1"/>
              <a:t>C.Bhat</a:t>
            </a:r>
            <a:r>
              <a:rPr lang="en-US" dirty="0"/>
              <a:t>, </a:t>
            </a:r>
            <a:r>
              <a:rPr lang="en-US" dirty="0" err="1"/>
              <a:t>S.Cousineau</a:t>
            </a:r>
            <a:r>
              <a:rPr lang="en-US" dirty="0"/>
              <a:t>, </a:t>
            </a:r>
            <a:r>
              <a:rPr lang="en-US" dirty="0" err="1"/>
              <a:t>N.Evans</a:t>
            </a:r>
            <a:r>
              <a:rPr lang="en-US" dirty="0"/>
              <a:t>, </a:t>
            </a:r>
            <a:r>
              <a:rPr lang="en-US" dirty="0" err="1"/>
              <a:t>S.Gourlay</a:t>
            </a:r>
            <a:r>
              <a:rPr lang="en-US" dirty="0"/>
              <a:t>, </a:t>
            </a:r>
            <a:r>
              <a:rPr lang="en-US" dirty="0" err="1"/>
              <a:t>A.Hoover</a:t>
            </a:r>
            <a:r>
              <a:rPr lang="en-US" dirty="0"/>
              <a:t>,  </a:t>
            </a:r>
            <a:r>
              <a:rPr lang="en-US" dirty="0" err="1"/>
              <a:t>T.Luo</a:t>
            </a:r>
            <a:r>
              <a:rPr lang="en-US" dirty="0"/>
              <a:t>, </a:t>
            </a:r>
            <a:r>
              <a:rPr lang="en-US" dirty="0" err="1"/>
              <a:t>V.Morozov</a:t>
            </a:r>
            <a:r>
              <a:rPr lang="en-US" dirty="0"/>
              <a:t>, </a:t>
            </a:r>
            <a:r>
              <a:rPr lang="en-US" dirty="0" err="1"/>
              <a:t>M.Palmer</a:t>
            </a:r>
            <a:r>
              <a:rPr lang="en-US" dirty="0"/>
              <a:t>, </a:t>
            </a:r>
            <a:r>
              <a:rPr lang="en-US" dirty="0" err="1"/>
              <a:t>V.Shiltsev</a:t>
            </a:r>
            <a:r>
              <a:rPr lang="en-US" dirty="0"/>
              <a:t>, </a:t>
            </a:r>
            <a:r>
              <a:rPr lang="en-US" dirty="0" err="1"/>
              <a:t>D.Stratakis</a:t>
            </a:r>
            <a:r>
              <a:rPr lang="en-US" dirty="0"/>
              <a:t>,  </a:t>
            </a:r>
            <a:r>
              <a:rPr lang="en-US" dirty="0" err="1"/>
              <a:t>A.Valishev</a:t>
            </a:r>
            <a:r>
              <a:rPr lang="en-US" dirty="0"/>
              <a:t>, </a:t>
            </a:r>
            <a:r>
              <a:rPr lang="en-US" dirty="0" err="1"/>
              <a:t>K.Yonehara</a:t>
            </a:r>
            <a:r>
              <a:rPr lang="en-US" dirty="0"/>
              <a:t>, et al</a:t>
            </a:r>
          </a:p>
        </p:txBody>
      </p:sp>
    </p:spTree>
    <p:extLst>
      <p:ext uri="{BB962C8B-B14F-4D97-AF65-F5344CB8AC3E}">
        <p14:creationId xmlns:p14="http://schemas.microsoft.com/office/powerpoint/2010/main" val="1635905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7C7BA-DE3E-B02E-E8DE-43947BC7D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6D256-5416-C53C-F711-0128F2C4F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High Level Priorities (from Day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55BC2-A8DA-93A2-D26B-222E1F587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FF"/>
                </a:solidFill>
              </a:rPr>
              <a:t>Demonstrator design</a:t>
            </a:r>
          </a:p>
          <a:p>
            <a:r>
              <a:rPr lang="en-US" sz="4000" dirty="0"/>
              <a:t>Strengthen Physics case (Theory-Exp)</a:t>
            </a:r>
          </a:p>
          <a:p>
            <a:r>
              <a:rPr lang="en-US" sz="4000" dirty="0">
                <a:solidFill>
                  <a:srgbClr val="0000FF"/>
                </a:solidFill>
              </a:rPr>
              <a:t>Resurrect Accelerator expertise</a:t>
            </a:r>
          </a:p>
          <a:p>
            <a:r>
              <a:rPr lang="en-US" sz="4000" dirty="0">
                <a:solidFill>
                  <a:srgbClr val="0000FF"/>
                </a:solidFill>
              </a:rPr>
              <a:t>10 </a:t>
            </a:r>
            <a:r>
              <a:rPr lang="en-US" sz="4000" dirty="0" err="1">
                <a:solidFill>
                  <a:srgbClr val="0000FF"/>
                </a:solidFill>
              </a:rPr>
              <a:t>pCM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MuColl</a:t>
            </a:r>
            <a:r>
              <a:rPr lang="en-US" sz="4000" dirty="0">
                <a:solidFill>
                  <a:srgbClr val="0000FF"/>
                </a:solidFill>
              </a:rPr>
              <a:t> design with IMCC</a:t>
            </a:r>
          </a:p>
          <a:p>
            <a:r>
              <a:rPr lang="en-US" sz="4000" dirty="0"/>
              <a:t>(did I miss </a:t>
            </a:r>
            <a:r>
              <a:rPr lang="en-US" sz="4000" dirty="0" err="1"/>
              <a:t>smth</a:t>
            </a:r>
            <a:r>
              <a:rPr lang="en-US" sz="4000" dirty="0"/>
              <a:t>?) </a:t>
            </a:r>
          </a:p>
        </p:txBody>
      </p:sp>
    </p:spTree>
    <p:extLst>
      <p:ext uri="{BB962C8B-B14F-4D97-AF65-F5344CB8AC3E}">
        <p14:creationId xmlns:p14="http://schemas.microsoft.com/office/powerpoint/2010/main" val="61492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FA3B9-5D2D-FE86-6E40-F2C119C3C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46" y="138746"/>
            <a:ext cx="10515600" cy="66774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Targetry</a:t>
            </a:r>
            <a:r>
              <a:rPr lang="en-US" dirty="0">
                <a:solidFill>
                  <a:srgbClr val="C00000"/>
                </a:solidFill>
              </a:rPr>
              <a:t> R&amp;D (proto)Plan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4F1D044-1164-BAAA-7081-829DDD10B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263507"/>
              </p:ext>
            </p:extLst>
          </p:nvPr>
        </p:nvGraphicFramePr>
        <p:xfrm>
          <a:off x="616699" y="726976"/>
          <a:ext cx="10515600" cy="5958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2187698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614096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4162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03896925"/>
                    </a:ext>
                  </a:extLst>
                </a:gridCol>
              </a:tblGrid>
              <a:tr h="706499"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048269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sz="1600" dirty="0"/>
                        <a:t>Simulation 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Univ. in AI</a:t>
                      </a:r>
                    </a:p>
                    <a:p>
                      <a:r>
                        <a:rPr lang="en-US" sz="1600" dirty="0"/>
                        <a:t>Implement beam irradiation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Cont’d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Cont’d</a:t>
                      </a:r>
                    </a:p>
                    <a:p>
                      <a:r>
                        <a:rPr lang="en-US" sz="1600" dirty="0"/>
                        <a:t>Validate simulation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24093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600" dirty="0"/>
                        <a:t>Material 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Collaborate </a:t>
                      </a:r>
                      <a:r>
                        <a:rPr lang="en-US" sz="1600" dirty="0" err="1"/>
                        <a:t>RaDIATE</a:t>
                      </a:r>
                      <a:r>
                        <a:rPr lang="en-US" sz="1600" dirty="0"/>
                        <a:t> </a:t>
                      </a:r>
                    </a:p>
                    <a:p>
                      <a:r>
                        <a:rPr lang="en-US" sz="1600" dirty="0"/>
                        <a:t>Identify </a:t>
                      </a:r>
                      <a:r>
                        <a:rPr lang="en-US" sz="1600" dirty="0" err="1"/>
                        <a:t>MuC</a:t>
                      </a:r>
                      <a:r>
                        <a:rPr lang="en-US" sz="1600" dirty="0"/>
                        <a:t> specific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Cont’d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Beam irradiation + PIE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Cont’d</a:t>
                      </a:r>
                    </a:p>
                    <a:p>
                      <a:r>
                        <a:rPr lang="en-US" sz="1600" dirty="0"/>
                        <a:t>Preliminary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445475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sz="1600" dirty="0"/>
                        <a:t>Relevant beam/no beam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LDRD FNAL, US-Japan</a:t>
                      </a:r>
                    </a:p>
                    <a:p>
                      <a:r>
                        <a:rPr lang="en-US" sz="1600" dirty="0"/>
                        <a:t>GARD HPT</a:t>
                      </a:r>
                    </a:p>
                    <a:p>
                      <a:r>
                        <a:rPr lang="en-US" sz="1600" dirty="0"/>
                        <a:t>R&amp;D Plan at SNS 2</a:t>
                      </a:r>
                      <a:r>
                        <a:rPr lang="en-US" sz="1600" baseline="30000" dirty="0"/>
                        <a:t>nd</a:t>
                      </a:r>
                      <a:r>
                        <a:rPr lang="en-US" sz="1600" dirty="0"/>
                        <a:t> TGT for </a:t>
                      </a:r>
                      <a:r>
                        <a:rPr lang="en-US" sz="1600" dirty="0" err="1"/>
                        <a:t>MuC</a:t>
                      </a:r>
                      <a:r>
                        <a:rPr lang="en-US" sz="1600" dirty="0"/>
                        <a:t>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Cont’d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R&amp;D at SNS 2</a:t>
                      </a:r>
                      <a:r>
                        <a:rPr lang="en-US" sz="1600" baseline="30000" dirty="0"/>
                        <a:t>nd</a:t>
                      </a:r>
                      <a:r>
                        <a:rPr lang="en-US" sz="1600" dirty="0"/>
                        <a:t> TGT for </a:t>
                      </a:r>
                      <a:r>
                        <a:rPr lang="en-US" sz="1600" dirty="0" err="1"/>
                        <a:t>MuC</a:t>
                      </a:r>
                      <a:r>
                        <a:rPr lang="en-US" sz="1600" dirty="0"/>
                        <a:t> target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Cont’d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8629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600" dirty="0"/>
                        <a:t>Capture system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Simulate solenoid, horn, FODO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Cont’d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Down selection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8967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600" dirty="0"/>
                        <a:t>Design Demonstrator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Simulate IMCC type target </a:t>
                      </a:r>
                      <a:r>
                        <a:rPr lang="en-US" sz="1600"/>
                        <a:t>&amp; </a:t>
                      </a:r>
                      <a:r>
                        <a:rPr lang="en-US" sz="1600" dirty="0"/>
                        <a:t>E</a:t>
                      </a:r>
                      <a:r>
                        <a:rPr lang="en-US" sz="1600"/>
                        <a:t>valuate </a:t>
                      </a:r>
                      <a:r>
                        <a:rPr lang="en-US" sz="1600" dirty="0"/>
                        <a:t>other possible solution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Cont’d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Down selection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7780"/>
                  </a:ext>
                </a:extLst>
              </a:tr>
              <a:tr h="419588">
                <a:tc>
                  <a:txBody>
                    <a:bodyPr/>
                    <a:lstStyle/>
                    <a:p>
                      <a:r>
                        <a:rPr lang="en-US" sz="1600" dirty="0"/>
                        <a:t>Collider Design: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Collaborate IMCC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Collaborate IMCC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Collaborate IMCC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5015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Synergies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Neutrino target, Low energy muon target,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Neutrino target, Low energy muon target,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Neutrino target, Low energy muon target, SNS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5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984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D45382-4004-4E1E-D7F9-2683E90B3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98D5-D312-6BC5-54FC-9CCAAB639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46" y="138746"/>
            <a:ext cx="10515600" cy="66774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Magnet R&amp;D (proto)Plan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9CC32E-DBB1-CE92-F5CA-C92BECFEDD5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6253" y="806489"/>
          <a:ext cx="11983451" cy="5970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244">
                  <a:extLst>
                    <a:ext uri="{9D8B030D-6E8A-4147-A177-3AD203B41FA5}">
                      <a16:colId xmlns:a16="http://schemas.microsoft.com/office/drawing/2014/main" val="2218769814"/>
                    </a:ext>
                  </a:extLst>
                </a:gridCol>
                <a:gridCol w="2816244">
                  <a:extLst>
                    <a:ext uri="{9D8B030D-6E8A-4147-A177-3AD203B41FA5}">
                      <a16:colId xmlns:a16="http://schemas.microsoft.com/office/drawing/2014/main" val="1161409624"/>
                    </a:ext>
                  </a:extLst>
                </a:gridCol>
                <a:gridCol w="2816244">
                  <a:extLst>
                    <a:ext uri="{9D8B030D-6E8A-4147-A177-3AD203B41FA5}">
                      <a16:colId xmlns:a16="http://schemas.microsoft.com/office/drawing/2014/main" val="21416235"/>
                    </a:ext>
                  </a:extLst>
                </a:gridCol>
                <a:gridCol w="3534719">
                  <a:extLst>
                    <a:ext uri="{9D8B030D-6E8A-4147-A177-3AD203B41FA5}">
                      <a16:colId xmlns:a16="http://schemas.microsoft.com/office/drawing/2014/main" val="1203896925"/>
                    </a:ext>
                  </a:extLst>
                </a:gridCol>
              </a:tblGrid>
              <a:tr h="706499"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Yr</a:t>
                      </a:r>
                      <a:r>
                        <a:rPr lang="en-US" sz="32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Yr</a:t>
                      </a:r>
                      <a:r>
                        <a:rPr lang="en-US" sz="3200" dirty="0"/>
                        <a:t>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Yr</a:t>
                      </a:r>
                      <a:r>
                        <a:rPr lang="en-US" sz="3200" dirty="0"/>
                        <a:t>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048269"/>
                  </a:ext>
                </a:extLst>
              </a:tr>
              <a:tr h="513858">
                <a:tc>
                  <a:txBody>
                    <a:bodyPr/>
                    <a:lstStyle/>
                    <a:p>
                      <a:r>
                        <a:rPr lang="en-US" sz="1400" dirty="0"/>
                        <a:t>Solenoid design/prototyping for late 6D Cooling Stage 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Evaluate solenoid parameters, stress levels, and engineering constraints.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Deliver an R&amp;D prototype magnet design ready for construction.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Integrate solenoid test results into MC late 6D cell prototype.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24093"/>
                  </a:ext>
                </a:extLst>
              </a:tr>
              <a:tr h="534178">
                <a:tc>
                  <a:txBody>
                    <a:bodyPr/>
                    <a:lstStyle/>
                    <a:p>
                      <a:r>
                        <a:rPr lang="en-US" sz="1400" dirty="0"/>
                        <a:t>Solenoid quench protection requirements (late 6D, Final)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Preliminary stored energy and coil-to-coil coupling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Deliver a quench system conceptual design (6D)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Integrate 6D quench system results into MC late 6D cell prototype.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445475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r>
                        <a:rPr lang="en-US" sz="1400" dirty="0"/>
                        <a:t>Late 6D cryomodule (</a:t>
                      </a:r>
                      <a:r>
                        <a:rPr lang="en-US" sz="1400" dirty="0" err="1"/>
                        <a:t>RF+magnet</a:t>
                      </a:r>
                      <a:r>
                        <a:rPr lang="en-US" sz="1400" dirty="0"/>
                        <a:t>)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Conceptual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Technical design ready for prototyping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86292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r>
                        <a:rPr lang="en-US" sz="1400" dirty="0"/>
                        <a:t>Final cooling solenoid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Conceptual Design for 40-50T prototype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R&amp;D to support 40-50T prototype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8967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400" dirty="0"/>
                        <a:t>Design Demonstrator magnets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Based on performance requirements specify suitable Demonstrator (</a:t>
                      </a:r>
                      <a:r>
                        <a:rPr lang="en-US" sz="1400" dirty="0" err="1"/>
                        <a:t>RF+magnet</a:t>
                      </a:r>
                      <a:r>
                        <a:rPr lang="en-US" sz="1400" dirty="0"/>
                        <a:t>) stage.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Demonstrator Conceptual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Demonstrator Technical Design and Construction Proposal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7780"/>
                  </a:ext>
                </a:extLst>
              </a:tr>
              <a:tr h="546568">
                <a:tc>
                  <a:txBody>
                    <a:bodyPr/>
                    <a:lstStyle/>
                    <a:p>
                      <a:r>
                        <a:rPr lang="en-US" sz="1400" dirty="0"/>
                        <a:t>Accelerator Design:  Fast Ramping Magnets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Explore limits of peak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Fast Ramping Magnet Conceptual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Technical Design for Fast Ramp </a:t>
                      </a:r>
                      <a:r>
                        <a:rPr lang="en-US" sz="1400" dirty="0" err="1"/>
                        <a:t>Magnet+PS</a:t>
                      </a:r>
                      <a:r>
                        <a:rPr lang="en-US" sz="1400" dirty="0"/>
                        <a:t> demonstration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835438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400" dirty="0"/>
                        <a:t>Collider Design: magnets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Explore radiation shielding and combined function design options.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Conceptual Design of MC Dipole (Nb3Sn, HTS).  Identify detailed cable and magnet R&amp;D program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Technical Design of MC Dipole (perhaps initially Nb3Sn version only with HTS to follow).  Continue HTS conductor studies.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5015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Synergies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MDP, 40T NHFML design study, Compact fusion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5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151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746311" y="59233"/>
            <a:ext cx="10515600" cy="667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Play"/>
              <a:buNone/>
            </a:pPr>
            <a:r>
              <a:rPr lang="en-US" dirty="0">
                <a:solidFill>
                  <a:srgbClr val="C00000"/>
                </a:solidFill>
              </a:rPr>
              <a:t>RF R&amp;D (proto)Plan</a:t>
            </a:r>
            <a:endParaRPr dirty="0"/>
          </a:p>
        </p:txBody>
      </p:sp>
      <p:graphicFrame>
        <p:nvGraphicFramePr>
          <p:cNvPr id="109" name="Google Shape;109;p5"/>
          <p:cNvGraphicFramePr/>
          <p:nvPr>
            <p:extLst>
              <p:ext uri="{D42A27DB-BD31-4B8C-83A1-F6EECF244321}">
                <p14:modId xmlns:p14="http://schemas.microsoft.com/office/powerpoint/2010/main" val="739009324"/>
              </p:ext>
            </p:extLst>
          </p:nvPr>
        </p:nvGraphicFramePr>
        <p:xfrm>
          <a:off x="127746" y="726976"/>
          <a:ext cx="11936508" cy="60492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84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8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3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91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6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dirty="0"/>
                        <a:t> </a:t>
                      </a:r>
                      <a:r>
                        <a:rPr lang="en-US" sz="3600" dirty="0" err="1"/>
                        <a:t>Yr</a:t>
                      </a:r>
                      <a:r>
                        <a:rPr lang="en-US" sz="3600" dirty="0"/>
                        <a:t> 1</a:t>
                      </a:r>
                      <a:endParaRPr sz="16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dirty="0" err="1"/>
                        <a:t>Yr</a:t>
                      </a:r>
                      <a:r>
                        <a:rPr lang="en-US" sz="3600" dirty="0"/>
                        <a:t> 3</a:t>
                      </a:r>
                      <a:endParaRPr sz="16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dirty="0" err="1"/>
                        <a:t>Yr</a:t>
                      </a:r>
                      <a:r>
                        <a:rPr lang="en-US" sz="3600" dirty="0"/>
                        <a:t> 5</a:t>
                      </a:r>
                      <a:endParaRPr sz="16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750" dirty="0"/>
                        <a:t>1.5 cell Demonstrator RF</a:t>
                      </a:r>
                      <a:endParaRPr sz="175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>
                          <a:sym typeface="Arial"/>
                        </a:rPr>
                        <a:t>RF design of the 704 (?) MHz cavity</a:t>
                      </a:r>
                      <a:endParaRPr sz="175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RF and engineering design, with system integration considerations</a:t>
                      </a:r>
                      <a:endParaRPr sz="175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Hardware: key components  prototyping</a:t>
                      </a:r>
                      <a:endParaRPr sz="175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5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/>
                        <a:t>NCRF Breakdown study in strong B field </a:t>
                      </a:r>
                      <a:endParaRPr sz="175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Study the breakdown physics and the mitigation methods by analysis and simulation</a:t>
                      </a:r>
                      <a:endParaRPr sz="175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Explore testing opportunities with existing facilities and make testing plans, and explore possibility of building a dedicated facility</a:t>
                      </a:r>
                      <a:endParaRPr sz="175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Summarize the first testing results and provide input to Demonstrator design</a:t>
                      </a:r>
                      <a:endParaRPr sz="175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/>
                        <a:t>SRF development</a:t>
                      </a:r>
                      <a:endParaRPr sz="175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Initiate collaboration with CERN on Nb/Cu</a:t>
                      </a:r>
                      <a:endParaRPr sz="175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/>
                        <a:t>Develop SRF cavity concepts</a:t>
                      </a:r>
                      <a:endParaRPr sz="175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750" dirty="0"/>
                        <a:t>Prototype and test SRF cavities, demonstrate MC specs</a:t>
                      </a:r>
                      <a:endParaRPr sz="175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/>
                        <a:t>Design Demonstrator RF</a:t>
                      </a:r>
                      <a:endParaRPr sz="175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Initial concept of RF for demonstrator</a:t>
                      </a:r>
                      <a:endParaRPr sz="175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Demonstrator RF concept</a:t>
                      </a:r>
                      <a:endParaRPr sz="175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Final design of Demonstrator RF</a:t>
                      </a:r>
                      <a:endParaRPr sz="175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/>
                        <a:t>Collider Design: RF</a:t>
                      </a:r>
                      <a:endParaRPr sz="175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/>
                        <a:t>Initiate studies of beam-cavity interactions</a:t>
                      </a:r>
                      <a:endParaRPr sz="175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Provide input for SRF cavity concepts</a:t>
                      </a:r>
                      <a:endParaRPr sz="175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/>
                        <a:t>Develop RF system concepts</a:t>
                      </a:r>
                      <a:endParaRPr sz="175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>
                          <a:highlight>
                            <a:srgbClr val="FFFF00"/>
                          </a:highlight>
                        </a:rPr>
                        <a:t>Synergies</a:t>
                      </a:r>
                      <a:endParaRPr sz="175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>
                          <a:highlight>
                            <a:srgbClr val="FFFF00"/>
                          </a:highlight>
                        </a:rPr>
                        <a:t>GARD, FCC-</a:t>
                      </a:r>
                      <a:r>
                        <a:rPr lang="en-US" sz="1750" dirty="0" err="1">
                          <a:highlight>
                            <a:srgbClr val="FFFF00"/>
                          </a:highlight>
                        </a:rPr>
                        <a:t>ee</a:t>
                      </a:r>
                      <a:r>
                        <a:rPr lang="en-US" sz="1750" dirty="0">
                          <a:highlight>
                            <a:srgbClr val="FFFF00"/>
                          </a:highlight>
                        </a:rPr>
                        <a:t>, C3, IMCC</a:t>
                      </a:r>
                      <a:endParaRPr sz="1750" dirty="0">
                        <a:highlight>
                          <a:srgbClr val="FFFF00"/>
                        </a:highlight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>
                          <a:highlight>
                            <a:srgbClr val="FFFF00"/>
                          </a:highlight>
                        </a:rPr>
                        <a:t>GARD, FCC-</a:t>
                      </a:r>
                      <a:r>
                        <a:rPr lang="en-US" sz="1750" dirty="0" err="1">
                          <a:highlight>
                            <a:srgbClr val="FFFF00"/>
                          </a:highlight>
                        </a:rPr>
                        <a:t>ee</a:t>
                      </a:r>
                      <a:r>
                        <a:rPr lang="en-US" sz="1750" dirty="0">
                          <a:highlight>
                            <a:srgbClr val="FFFF00"/>
                          </a:highlight>
                        </a:rPr>
                        <a:t>, IMCC</a:t>
                      </a:r>
                      <a:endParaRPr sz="1750" dirty="0">
                        <a:highlight>
                          <a:srgbClr val="FFFF00"/>
                        </a:highlight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50" dirty="0">
                          <a:highlight>
                            <a:srgbClr val="FFFF00"/>
                          </a:highlight>
                        </a:rPr>
                        <a:t>IMCC</a:t>
                      </a:r>
                      <a:endParaRPr sz="1750" dirty="0">
                        <a:highlight>
                          <a:srgbClr val="FFFF00"/>
                        </a:highlight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7C057-8A04-85FF-0EAA-2132E8D5C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0BAAB-625D-F107-8EFB-0CA4A15CB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46" y="138746"/>
            <a:ext cx="10515600" cy="66774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Muon Cooling R&amp;D (proto)Plan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B8B2C5-F447-9B47-B5D8-27F2C9583D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385384"/>
              </p:ext>
            </p:extLst>
          </p:nvPr>
        </p:nvGraphicFramePr>
        <p:xfrm>
          <a:off x="616699" y="726976"/>
          <a:ext cx="10515600" cy="5764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2187698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614096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4162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03896925"/>
                    </a:ext>
                  </a:extLst>
                </a:gridCol>
              </a:tblGrid>
              <a:tr h="706499"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048269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Solenoid Prototyping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 First Solenoid with Dipole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Build first solenoid.</a:t>
                      </a:r>
                    </a:p>
                    <a:p>
                      <a:r>
                        <a:rPr lang="en-US" dirty="0"/>
                        <a:t>Design of demonstrator solenoid(s). Design prototype magnet package.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Build second solenoid for gradient testing.</a:t>
                      </a:r>
                    </a:p>
                    <a:p>
                      <a:r>
                        <a:rPr lang="en-US" dirty="0"/>
                        <a:t>Build solenoids for prototype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24093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RF Cavity Prototyping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 RF cavities for prototype and gradient tests. Power supply design.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 RF cavity for Demonstrator. Build gradient test cavity.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Begin gradient testing program.</a:t>
                      </a:r>
                    </a:p>
                    <a:p>
                      <a:r>
                        <a:rPr lang="en-US" dirty="0"/>
                        <a:t>Build cavity for prototype.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445475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Physics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 of demonstrator cooling cell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Finalize prototype cell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 Contribution to the Demonstrator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86292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Demonstrator cooling channel. Gradient test module.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Prototype cell.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Technical design of the Demonstrator 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9847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Synergies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IMCC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IMCC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highlight>
                            <a:srgbClr val="FFFF00"/>
                          </a:highlight>
                        </a:rPr>
                        <a:t>IMCC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5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34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BB841-6446-EA80-554B-06E19F2F7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6BD71-AD69-D018-CC30-411E5CAC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46" y="138746"/>
            <a:ext cx="10515600" cy="66774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Proton Driver R&amp;D (proto)Plan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DE8A71-A86C-62A9-79A8-BCBAEAE7B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011462"/>
              </p:ext>
            </p:extLst>
          </p:nvPr>
        </p:nvGraphicFramePr>
        <p:xfrm>
          <a:off x="616699" y="726976"/>
          <a:ext cx="10515600" cy="6017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2187698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614096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4162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03896925"/>
                    </a:ext>
                  </a:extLst>
                </a:gridCol>
              </a:tblGrid>
              <a:tr h="706499"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048269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Injection/painting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SNS </a:t>
                      </a:r>
                      <a:r>
                        <a:rPr lang="en-US" dirty="0" err="1"/>
                        <a:t>exp’t</a:t>
                      </a:r>
                      <a:r>
                        <a:rPr lang="en-US" dirty="0"/>
                        <a:t>: design?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SNS </a:t>
                      </a:r>
                      <a:r>
                        <a:rPr lang="en-US" dirty="0" err="1"/>
                        <a:t>exp’t</a:t>
                      </a:r>
                      <a:r>
                        <a:rPr lang="en-US" dirty="0"/>
                        <a:t>: hardware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Inj</a:t>
                      </a:r>
                      <a:r>
                        <a:rPr lang="en-US" dirty="0"/>
                        <a:t>/painting studies PIP-II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24093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Bunch compression &amp; beam dynamics studies;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beam halo collimation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SNS </a:t>
                      </a:r>
                      <a:r>
                        <a:rPr lang="en-US" dirty="0" err="1"/>
                        <a:t>exp’t</a:t>
                      </a:r>
                      <a:r>
                        <a:rPr lang="en-US" dirty="0"/>
                        <a:t>: design? // SC studies at FNAL Booster, SC IOTA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SNS </a:t>
                      </a:r>
                      <a:r>
                        <a:rPr lang="en-US" dirty="0" err="1"/>
                        <a:t>exp’t</a:t>
                      </a:r>
                      <a:r>
                        <a:rPr lang="en-US" dirty="0"/>
                        <a:t>: </a:t>
                      </a:r>
                      <a:r>
                        <a:rPr lang="en-US" dirty="0" err="1"/>
                        <a:t>hardw</a:t>
                      </a:r>
                      <a:r>
                        <a:rPr lang="en-US" dirty="0"/>
                        <a:t>.// SC studies at FNAL Booster;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SC IOTA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SNS exp shows ~10^14 compressed in 20-30 ns; </a:t>
                      </a:r>
                    </a:p>
                    <a:p>
                      <a:r>
                        <a:rPr lang="en-US" dirty="0"/>
                        <a:t>SC IOTA studies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445475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Stripping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 of LACE system at SNS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Constr. of LACE system at SNS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Demonstrate LACE system at SNS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8629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Benchmark models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modeling via GARD ? IOTA…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vs results of studies to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vs results of studies to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8967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Design Demonstrator: Proton Beam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Where? FNAL? Decide…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Join forces with FNAL ACE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Proton beamline and infrastructure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7780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Collider Design: 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Contribute  to IMCC PD;</a:t>
                      </a:r>
                    </a:p>
                    <a:p>
                      <a:r>
                        <a:rPr lang="en-US" dirty="0"/>
                        <a:t>Coordinate with ACE-TF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Contribute  to IMCC PD;</a:t>
                      </a:r>
                    </a:p>
                    <a:p>
                      <a:r>
                        <a:rPr lang="en-US" dirty="0"/>
                        <a:t>Coordinate with ACE-TF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Contribute  to IMCC PD;</a:t>
                      </a:r>
                    </a:p>
                    <a:p>
                      <a:r>
                        <a:rPr lang="en-US" dirty="0"/>
                        <a:t>Coordinate  with ACE-TF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5015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Synergies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highlight>
                            <a:srgbClr val="FFFF00"/>
                          </a:highlight>
                        </a:rPr>
                        <a:t>ACE-BR, SNS, ?, IMCC, future AMF, IOTA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highlight>
                            <a:srgbClr val="FFFF00"/>
                          </a:highlight>
                        </a:rPr>
                        <a:t>ACE-BR, SNS, ?, IMCC, future AMF, IOTA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highlight>
                            <a:srgbClr val="FFFF00"/>
                          </a:highlight>
                        </a:rPr>
                        <a:t>ACE-BR, SNS, ?, IMCC, future AMF, IOTA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5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467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999</Words>
  <Application>Microsoft Office PowerPoint</Application>
  <PresentationFormat>Widescreen</PresentationFormat>
  <Paragraphs>178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Play</vt:lpstr>
      <vt:lpstr>Office Theme</vt:lpstr>
      <vt:lpstr>Accelerator R&amp;D : MuCollider Priorities and Plans</vt:lpstr>
      <vt:lpstr>High Level Priorities (from Day 1)</vt:lpstr>
      <vt:lpstr>Targetry R&amp;D (proto)Plan</vt:lpstr>
      <vt:lpstr>Magnet R&amp;D (proto)Plan</vt:lpstr>
      <vt:lpstr>RF R&amp;D (proto)Plan</vt:lpstr>
      <vt:lpstr>Muon Cooling R&amp;D (proto)Plan</vt:lpstr>
      <vt:lpstr>Proton Driver R&amp;D (proto)Plan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Accelerator R&amp;D : MuColl Priorities and Plans</dc:title>
  <dc:creator>Vladimir Shiltsev</dc:creator>
  <cp:lastModifiedBy>Vladimir Shiltsev</cp:lastModifiedBy>
  <cp:revision>22</cp:revision>
  <dcterms:created xsi:type="dcterms:W3CDTF">2024-02-23T14:22:38Z</dcterms:created>
  <dcterms:modified xsi:type="dcterms:W3CDTF">2024-02-23T22:10:57Z</dcterms:modified>
</cp:coreProperties>
</file>