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439" r:id="rId3"/>
    <p:sldId id="440" r:id="rId4"/>
    <p:sldId id="441" r:id="rId5"/>
    <p:sldId id="424" r:id="rId6"/>
    <p:sldId id="426" r:id="rId7"/>
    <p:sldId id="427" r:id="rId8"/>
    <p:sldId id="1692" r:id="rId9"/>
    <p:sldId id="1693" r:id="rId10"/>
    <p:sldId id="428" r:id="rId11"/>
    <p:sldId id="433" r:id="rId12"/>
    <p:sldId id="423" r:id="rId13"/>
    <p:sldId id="1691" r:id="rId14"/>
    <p:sldId id="425" r:id="rId15"/>
    <p:sldId id="430" r:id="rId16"/>
    <p:sldId id="422" r:id="rId17"/>
    <p:sldId id="436" r:id="rId18"/>
    <p:sldId id="435" r:id="rId19"/>
    <p:sldId id="1690" r:id="rId20"/>
    <p:sldId id="438" r:id="rId21"/>
    <p:sldId id="437" r:id="rId22"/>
    <p:sldId id="353" r:id="rId23"/>
    <p:sldId id="331" r:id="rId24"/>
    <p:sldId id="405" r:id="rId25"/>
    <p:sldId id="337" r:id="rId26"/>
    <p:sldId id="330" r:id="rId27"/>
  </p:sldIdLst>
  <p:sldSz cx="9144000" cy="6858000" type="screen4x3"/>
  <p:notesSz cx="6858000" cy="9144000"/>
  <p:defaultTextStyle>
    <a:lvl1pPr algn="ctr" defTabSz="457200">
      <a:defRPr sz="1400">
        <a:solidFill>
          <a:srgbClr val="464653"/>
        </a:solidFill>
        <a:uFill>
          <a:solidFill>
            <a:srgbClr val="464653"/>
          </a:solidFill>
        </a:uFill>
        <a:latin typeface="+mn-lt"/>
        <a:ea typeface="+mn-ea"/>
        <a:cs typeface="+mn-cs"/>
        <a:sym typeface="Helvetica"/>
      </a:defRPr>
    </a:lvl1pPr>
    <a:lvl2pPr indent="457200" algn="ctr" defTabSz="457200">
      <a:defRPr sz="1400">
        <a:solidFill>
          <a:srgbClr val="464653"/>
        </a:solidFill>
        <a:uFill>
          <a:solidFill>
            <a:srgbClr val="464653"/>
          </a:solidFill>
        </a:uFill>
        <a:latin typeface="+mn-lt"/>
        <a:ea typeface="+mn-ea"/>
        <a:cs typeface="+mn-cs"/>
        <a:sym typeface="Helvetica"/>
      </a:defRPr>
    </a:lvl2pPr>
    <a:lvl3pPr indent="914400" algn="ctr" defTabSz="457200">
      <a:defRPr sz="1400">
        <a:solidFill>
          <a:srgbClr val="464653"/>
        </a:solidFill>
        <a:uFill>
          <a:solidFill>
            <a:srgbClr val="464653"/>
          </a:solidFill>
        </a:uFill>
        <a:latin typeface="+mn-lt"/>
        <a:ea typeface="+mn-ea"/>
        <a:cs typeface="+mn-cs"/>
        <a:sym typeface="Helvetica"/>
      </a:defRPr>
    </a:lvl3pPr>
    <a:lvl4pPr indent="1371600" algn="ctr" defTabSz="457200">
      <a:defRPr sz="1400">
        <a:solidFill>
          <a:srgbClr val="464653"/>
        </a:solidFill>
        <a:uFill>
          <a:solidFill>
            <a:srgbClr val="464653"/>
          </a:solidFill>
        </a:uFill>
        <a:latin typeface="+mn-lt"/>
        <a:ea typeface="+mn-ea"/>
        <a:cs typeface="+mn-cs"/>
        <a:sym typeface="Helvetica"/>
      </a:defRPr>
    </a:lvl4pPr>
    <a:lvl5pPr indent="1828800" algn="ctr" defTabSz="457200">
      <a:defRPr sz="1400">
        <a:solidFill>
          <a:srgbClr val="464653"/>
        </a:solidFill>
        <a:uFill>
          <a:solidFill>
            <a:srgbClr val="464653"/>
          </a:solidFill>
        </a:uFill>
        <a:latin typeface="+mn-lt"/>
        <a:ea typeface="+mn-ea"/>
        <a:cs typeface="+mn-cs"/>
        <a:sym typeface="Helvetica"/>
      </a:defRPr>
    </a:lvl5pPr>
    <a:lvl6pPr indent="2286000" algn="ctr" defTabSz="457200">
      <a:defRPr sz="1400">
        <a:solidFill>
          <a:srgbClr val="464653"/>
        </a:solidFill>
        <a:uFill>
          <a:solidFill>
            <a:srgbClr val="464653"/>
          </a:solidFill>
        </a:uFill>
        <a:latin typeface="+mn-lt"/>
        <a:ea typeface="+mn-ea"/>
        <a:cs typeface="+mn-cs"/>
        <a:sym typeface="Helvetica"/>
      </a:defRPr>
    </a:lvl6pPr>
    <a:lvl7pPr indent="2743200" algn="ctr" defTabSz="457200">
      <a:defRPr sz="1400">
        <a:solidFill>
          <a:srgbClr val="464653"/>
        </a:solidFill>
        <a:uFill>
          <a:solidFill>
            <a:srgbClr val="464653"/>
          </a:solidFill>
        </a:uFill>
        <a:latin typeface="+mn-lt"/>
        <a:ea typeface="+mn-ea"/>
        <a:cs typeface="+mn-cs"/>
        <a:sym typeface="Helvetica"/>
      </a:defRPr>
    </a:lvl7pPr>
    <a:lvl8pPr indent="3200400" algn="ctr" defTabSz="457200">
      <a:defRPr sz="1400">
        <a:solidFill>
          <a:srgbClr val="464653"/>
        </a:solidFill>
        <a:uFill>
          <a:solidFill>
            <a:srgbClr val="464653"/>
          </a:solidFill>
        </a:uFill>
        <a:latin typeface="+mn-lt"/>
        <a:ea typeface="+mn-ea"/>
        <a:cs typeface="+mn-cs"/>
        <a:sym typeface="Helvetica"/>
      </a:defRPr>
    </a:lvl8pPr>
    <a:lvl9pPr indent="3657600" algn="ctr" defTabSz="457200">
      <a:defRPr sz="1400">
        <a:solidFill>
          <a:srgbClr val="464653"/>
        </a:solidFill>
        <a:uFill>
          <a:solidFill>
            <a:srgbClr val="464653"/>
          </a:solidFill>
        </a:uFill>
        <a:latin typeface="+mn-lt"/>
        <a:ea typeface="+mn-ea"/>
        <a:cs typeface="+mn-cs"/>
        <a:sym typeface="Helvetica"/>
      </a:defRPr>
    </a:lvl9pPr>
  </p:defaultTextStyle>
  <p:extLst>
    <p:ext uri="{521415D9-36F7-43E2-AB2F-B90AF26B5E84}">
      <p14:sectionLst xmlns:p14="http://schemas.microsoft.com/office/powerpoint/2010/main">
        <p14:section name="Default Section" id="{92286C1C-1C35-C44E-8718-81C768FA92AF}">
          <p14:sldIdLst>
            <p14:sldId id="256"/>
            <p14:sldId id="439"/>
            <p14:sldId id="440"/>
            <p14:sldId id="441"/>
            <p14:sldId id="424"/>
            <p14:sldId id="426"/>
            <p14:sldId id="427"/>
            <p14:sldId id="1692"/>
            <p14:sldId id="1693"/>
            <p14:sldId id="428"/>
            <p14:sldId id="433"/>
            <p14:sldId id="423"/>
            <p14:sldId id="1691"/>
            <p14:sldId id="425"/>
            <p14:sldId id="430"/>
            <p14:sldId id="422"/>
            <p14:sldId id="436"/>
            <p14:sldId id="435"/>
            <p14:sldId id="1690"/>
            <p14:sldId id="438"/>
            <p14:sldId id="437"/>
            <p14:sldId id="353"/>
            <p14:sldId id="331"/>
            <p14:sldId id="405"/>
            <p14:sldId id="337"/>
            <p14:sldId id="330"/>
          </p14:sldIdLst>
        </p14:section>
        <p14:section name="Untitled Section" id="{8FEB895B-A548-784C-BF43-242FFCBE8F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32FF"/>
    <a:srgbClr val="D49BC1"/>
    <a:srgbClr val="12B7E8"/>
    <a:srgbClr val="D497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82"/>
    <p:restoredTop sz="82494"/>
  </p:normalViewPr>
  <p:slideViewPr>
    <p:cSldViewPr snapToGrid="0" snapToObjects="1">
      <p:cViewPr>
        <p:scale>
          <a:sx n="89" d="100"/>
          <a:sy n="89" d="100"/>
        </p:scale>
        <p:origin x="752" y="7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4" d="100"/>
          <a:sy n="104" d="100"/>
        </p:scale>
        <p:origin x="412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272E81-9710-704B-9971-DEE77C9AF624}" type="datetimeFigureOut">
              <a:rPr lang="en-US" smtClean="0"/>
              <a:t>2/18/24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E53ED9-736F-4846-9FCA-84C2E4762D08}" type="slidenum">
              <a:rPr lang="en-US" smtClean="0"/>
              <a:t>‹#›</a:t>
            </a:fld>
            <a:endParaRPr lang="en-US"/>
          </a:p>
        </p:txBody>
      </p:sp>
    </p:spTree>
    <p:extLst>
      <p:ext uri="{BB962C8B-B14F-4D97-AF65-F5344CB8AC3E}">
        <p14:creationId xmlns:p14="http://schemas.microsoft.com/office/powerpoint/2010/main" val="1915035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EEF998-4634-9B4E-8F6A-79F7613CEF17}" type="datetimeFigureOut">
              <a:rPr lang="en-US" smtClean="0"/>
              <a:pPr/>
              <a:t>2/18/24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418C6-DA5C-1340-A09B-FB441C4DDC62}" type="slidenum">
              <a:rPr lang="en-US" smtClean="0"/>
              <a:pPr/>
              <a:t>‹#›</a:t>
            </a:fld>
            <a:endParaRPr lang="en-US"/>
          </a:p>
        </p:txBody>
      </p:sp>
    </p:spTree>
    <p:extLst>
      <p:ext uri="{BB962C8B-B14F-4D97-AF65-F5344CB8AC3E}">
        <p14:creationId xmlns:p14="http://schemas.microsoft.com/office/powerpoint/2010/main" val="624140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1</a:t>
            </a:fld>
            <a:endParaRPr lang="en-US"/>
          </a:p>
        </p:txBody>
      </p:sp>
    </p:spTree>
    <p:extLst>
      <p:ext uri="{BB962C8B-B14F-4D97-AF65-F5344CB8AC3E}">
        <p14:creationId xmlns:p14="http://schemas.microsoft.com/office/powerpoint/2010/main" val="186032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A418C6-DA5C-1340-A09B-FB441C4DDC62}" type="slidenum">
              <a:rPr lang="en-US" smtClean="0"/>
              <a:pPr/>
              <a:t>13</a:t>
            </a:fld>
            <a:endParaRPr lang="en-US"/>
          </a:p>
        </p:txBody>
      </p:sp>
    </p:spTree>
    <p:extLst>
      <p:ext uri="{BB962C8B-B14F-4D97-AF65-F5344CB8AC3E}">
        <p14:creationId xmlns:p14="http://schemas.microsoft.com/office/powerpoint/2010/main" val="36217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A418C6-DA5C-1340-A09B-FB441C4DDC62}" type="slidenum">
              <a:rPr lang="en-US" smtClean="0"/>
              <a:pPr/>
              <a:t>19</a:t>
            </a:fld>
            <a:endParaRPr lang="en-US"/>
          </a:p>
        </p:txBody>
      </p:sp>
    </p:spTree>
    <p:extLst>
      <p:ext uri="{BB962C8B-B14F-4D97-AF65-F5344CB8AC3E}">
        <p14:creationId xmlns:p14="http://schemas.microsoft.com/office/powerpoint/2010/main" val="4220982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A418C6-DA5C-1340-A09B-FB441C4DDC62}" type="slidenum">
              <a:rPr lang="en-US" smtClean="0"/>
              <a:pPr/>
              <a:t>21</a:t>
            </a:fld>
            <a:endParaRPr lang="en-US"/>
          </a:p>
        </p:txBody>
      </p:sp>
    </p:spTree>
    <p:extLst>
      <p:ext uri="{BB962C8B-B14F-4D97-AF65-F5344CB8AC3E}">
        <p14:creationId xmlns:p14="http://schemas.microsoft.com/office/powerpoint/2010/main" val="1422343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vertical axis is a demonstration</a:t>
            </a:r>
            <a:r>
              <a:rPr lang="en-US" baseline="0" dirty="0"/>
              <a:t> by </a:t>
            </a:r>
            <a:r>
              <a:rPr lang="en-US" baseline="0" dirty="0" err="1"/>
              <a:t>Wigmans</a:t>
            </a:r>
            <a:r>
              <a:rPr lang="en-US" baseline="0" dirty="0"/>
              <a:t> of how to estimate the X%/</a:t>
            </a:r>
            <a:r>
              <a:rPr lang="en-US" baseline="0" dirty="0" err="1"/>
              <a:t>sqrt</a:t>
            </a:r>
            <a:r>
              <a:rPr lang="en-US" baseline="0" dirty="0"/>
              <a:t>(E) term for an electromagnetic calorimeter.</a:t>
            </a:r>
          </a:p>
          <a:p>
            <a:r>
              <a:rPr lang="en-US" baseline="0" dirty="0"/>
              <a:t>The current PFA concepts favor silicon (&gt;20%/</a:t>
            </a:r>
            <a:r>
              <a:rPr lang="en-US" baseline="0" dirty="0" err="1"/>
              <a:t>sqrt</a:t>
            </a:r>
            <a:r>
              <a:rPr lang="en-US" baseline="0" dirty="0"/>
              <a:t>(E)) </a:t>
            </a:r>
            <a:r>
              <a:rPr lang="mr-IN" baseline="0" dirty="0"/>
              <a:t>–</a:t>
            </a:r>
            <a:r>
              <a:rPr lang="en-US" baseline="0" dirty="0"/>
              <a:t> which have a sampling fraction of ~1/270 from the ratio of the radiation lengths of Si and W (27) and the relative thicknesses ~0.3mm of Silicon divided by 3mm of W (1/10).  The DREAM/fiber calorimeter hope to get 1-15%/</a:t>
            </a:r>
            <a:r>
              <a:rPr lang="en-US" baseline="0" dirty="0" err="1"/>
              <a:t>sqrt</a:t>
            </a:r>
            <a:r>
              <a:rPr lang="en-US" baseline="0" dirty="0"/>
              <a:t>(E).</a:t>
            </a:r>
          </a:p>
          <a:p>
            <a:r>
              <a:rPr lang="en-US" baseline="0" dirty="0"/>
              <a:t>We demonstrate in the next pages &lt; 5%/</a:t>
            </a:r>
            <a:r>
              <a:rPr lang="en-US" baseline="0" dirty="0" err="1"/>
              <a:t>sqrt</a:t>
            </a:r>
            <a:r>
              <a:rPr lang="en-US" baseline="0" dirty="0"/>
              <a:t>(E) for segmented crystals.</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23</a:t>
            </a:fld>
            <a:endParaRPr lang="en-US"/>
          </a:p>
        </p:txBody>
      </p:sp>
    </p:spTree>
    <p:extLst>
      <p:ext uri="{BB962C8B-B14F-4D97-AF65-F5344CB8AC3E}">
        <p14:creationId xmlns:p14="http://schemas.microsoft.com/office/powerpoint/2010/main" val="1395182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 added material I put in on </a:t>
            </a:r>
            <a:r>
              <a:rPr lang="en-US" dirty="0" err="1"/>
              <a:t>SiPM</a:t>
            </a:r>
            <a:r>
              <a:rPr lang="en-US" dirty="0"/>
              <a:t> customization</a:t>
            </a:r>
            <a:r>
              <a:rPr lang="en-US" baseline="0" dirty="0"/>
              <a:t> which we studied extensively for the HCAL Phase-I and the MTD detectors.</a:t>
            </a:r>
            <a:endParaRPr lang="en-US" dirty="0"/>
          </a:p>
          <a:p>
            <a:r>
              <a:rPr lang="en-US" dirty="0"/>
              <a:t>The</a:t>
            </a:r>
            <a:r>
              <a:rPr lang="en-US" baseline="0" dirty="0"/>
              <a:t> CEPC segmented crystal calorimeter would be significantly more total area of </a:t>
            </a:r>
            <a:r>
              <a:rPr lang="en-US" baseline="0" dirty="0" err="1"/>
              <a:t>SiPMs</a:t>
            </a:r>
            <a:r>
              <a:rPr lang="en-US" baseline="0" dirty="0"/>
              <a:t>.  One might worry, for instance, that the timing</a:t>
            </a:r>
          </a:p>
          <a:p>
            <a:r>
              <a:rPr lang="en-US" baseline="0" dirty="0"/>
              <a:t>Detector </a:t>
            </a:r>
            <a:r>
              <a:rPr lang="en-US" baseline="0" dirty="0" err="1"/>
              <a:t>SiPMs</a:t>
            </a:r>
            <a:r>
              <a:rPr lang="en-US" baseline="0" dirty="0"/>
              <a:t> will not have enough dynamic range for early showers.  Next slides on some ideas for further customization.</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25</a:t>
            </a:fld>
            <a:endParaRPr lang="en-US"/>
          </a:p>
        </p:txBody>
      </p:sp>
    </p:spTree>
    <p:extLst>
      <p:ext uri="{BB962C8B-B14F-4D97-AF65-F5344CB8AC3E}">
        <p14:creationId xmlns:p14="http://schemas.microsoft.com/office/powerpoint/2010/main" val="297011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ideas about how </a:t>
            </a:r>
            <a:r>
              <a:rPr lang="en-US" dirty="0" err="1"/>
              <a:t>SiPMs</a:t>
            </a:r>
            <a:r>
              <a:rPr lang="en-US" dirty="0"/>
              <a:t> could have multiple analog outputs to handle dynamic range.</a:t>
            </a:r>
          </a:p>
          <a:p>
            <a:r>
              <a:rPr lang="en-US" dirty="0"/>
              <a:t>Technological</a:t>
            </a:r>
            <a:r>
              <a:rPr lang="en-US" baseline="0" dirty="0"/>
              <a:t> development </a:t>
            </a:r>
            <a:r>
              <a:rPr lang="mr-IN" baseline="0" dirty="0"/>
              <a:t>–</a:t>
            </a:r>
            <a:r>
              <a:rPr lang="en-US" baseline="0" dirty="0"/>
              <a:t> when involving timing impacts</a:t>
            </a:r>
            <a:endParaRPr lang="en-US" dirty="0"/>
          </a:p>
          <a:p>
            <a:r>
              <a:rPr lang="en-US" dirty="0"/>
              <a:t>LIDAR</a:t>
            </a:r>
            <a:r>
              <a:rPr lang="en-US" baseline="0" dirty="0"/>
              <a:t> </a:t>
            </a:r>
            <a:r>
              <a:rPr lang="en-US" dirty="0"/>
              <a:t>and</a:t>
            </a:r>
            <a:r>
              <a:rPr lang="en-US" baseline="0" dirty="0"/>
              <a:t> TOFPET medical imaging</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26</a:t>
            </a:fld>
            <a:endParaRPr lang="en-US"/>
          </a:p>
        </p:txBody>
      </p:sp>
    </p:spTree>
    <p:extLst>
      <p:ext uri="{BB962C8B-B14F-4D97-AF65-F5344CB8AC3E}">
        <p14:creationId xmlns:p14="http://schemas.microsoft.com/office/powerpoint/2010/main" val="71184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13" name="Shape 13"/>
          <p:cNvSpPr>
            <a:spLocks noGrp="1"/>
          </p:cNvSpPr>
          <p:nvPr>
            <p:ph type="title"/>
          </p:nvPr>
        </p:nvSpPr>
        <p:spPr>
          <a:xfrm>
            <a:off x="1219200" y="3886200"/>
            <a:ext cx="6858000" cy="1238250"/>
          </a:xfrm>
          <a:prstGeom prst="rect">
            <a:avLst/>
          </a:prstGeom>
        </p:spPr>
        <p:txBody>
          <a:bodyPr anchor="t"/>
          <a:lstStyle>
            <a:lvl1pPr algn="r">
              <a:defRPr>
                <a:solidFill>
                  <a:srgbClr val="000000"/>
                </a:solidFill>
                <a:uFill>
                  <a:solidFill>
                    <a:srgbClr val="000000"/>
                  </a:solidFill>
                </a:uFill>
              </a:defRPr>
            </a:lvl1pPr>
          </a:lstStyle>
          <a:p>
            <a:pPr lvl="0">
              <a:defRPr sz="1800">
                <a:uFillTx/>
              </a:defRPr>
            </a:pPr>
            <a:r>
              <a:rPr lang="en-US" sz="3200">
                <a:uFill>
                  <a:solidFill/>
                </a:uFill>
              </a:rPr>
              <a:t>Click to edit Master title style</a:t>
            </a:r>
            <a:endParaRPr sz="3200">
              <a:uFill>
                <a:solidFill/>
              </a:uFill>
            </a:endParaRPr>
          </a:p>
        </p:txBody>
      </p:sp>
      <p:sp>
        <p:nvSpPr>
          <p:cNvPr id="14" name="Shape 14"/>
          <p:cNvSpPr>
            <a:spLocks noGrp="1"/>
          </p:cNvSpPr>
          <p:nvPr>
            <p:ph type="body" idx="1"/>
          </p:nvPr>
        </p:nvSpPr>
        <p:spPr>
          <a:xfrm>
            <a:off x="1219200" y="5124450"/>
            <a:ext cx="6858000" cy="1733550"/>
          </a:xfrm>
          <a:prstGeom prst="rect">
            <a:avLst/>
          </a:prstGeom>
        </p:spPr>
        <p:txBody>
          <a:bodyPr/>
          <a:lstStyle>
            <a:lvl1pPr marL="0" indent="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1pPr>
            <a:lvl2pPr marL="0" indent="45720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2pPr>
            <a:lvl3pPr marL="0" indent="91440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3pPr>
            <a:lvl4pPr marL="0" indent="137160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4pPr>
            <a:lvl5pPr marL="0" indent="182880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5pPr>
          </a:lstStyle>
          <a:p>
            <a:pPr lvl="0">
              <a:defRPr sz="1800">
                <a:solidFill>
                  <a:srgbClr val="000000"/>
                </a:solidFill>
                <a:uFillTx/>
              </a:defRPr>
            </a:pPr>
            <a:r>
              <a:rPr lang="en-US" sz="2400">
                <a:solidFill>
                  <a:srgbClr val="464653"/>
                </a:solidFill>
                <a:uFill>
                  <a:solidFill>
                    <a:srgbClr val="464653"/>
                  </a:solidFill>
                </a:uFill>
              </a:rPr>
              <a:t>Click to edit Master text styles</a:t>
            </a:r>
          </a:p>
          <a:p>
            <a:pPr lvl="1">
              <a:defRPr sz="1800">
                <a:solidFill>
                  <a:srgbClr val="000000"/>
                </a:solidFill>
                <a:uFillTx/>
              </a:defRPr>
            </a:pPr>
            <a:r>
              <a:rPr lang="en-US" sz="2400">
                <a:solidFill>
                  <a:srgbClr val="464653"/>
                </a:solidFill>
                <a:uFill>
                  <a:solidFill>
                    <a:srgbClr val="464653"/>
                  </a:solidFill>
                </a:uFill>
              </a:rPr>
              <a:t>Second level</a:t>
            </a:r>
          </a:p>
          <a:p>
            <a:pPr lvl="2">
              <a:defRPr sz="1800">
                <a:solidFill>
                  <a:srgbClr val="000000"/>
                </a:solidFill>
                <a:uFillTx/>
              </a:defRPr>
            </a:pPr>
            <a:r>
              <a:rPr lang="en-US" sz="2400">
                <a:solidFill>
                  <a:srgbClr val="464653"/>
                </a:solidFill>
                <a:uFill>
                  <a:solidFill>
                    <a:srgbClr val="464653"/>
                  </a:solidFill>
                </a:uFill>
              </a:rPr>
              <a:t>Third level</a:t>
            </a:r>
          </a:p>
          <a:p>
            <a:pPr lvl="3">
              <a:defRPr sz="1800">
                <a:solidFill>
                  <a:srgbClr val="000000"/>
                </a:solidFill>
                <a:uFillTx/>
              </a:defRPr>
            </a:pPr>
            <a:r>
              <a:rPr lang="en-US" sz="2400">
                <a:solidFill>
                  <a:srgbClr val="464653"/>
                </a:solidFill>
                <a:uFill>
                  <a:solidFill>
                    <a:srgbClr val="464653"/>
                  </a:solidFill>
                </a:uFill>
              </a:rPr>
              <a:t>Fourth level</a:t>
            </a:r>
          </a:p>
          <a:p>
            <a:pPr lvl="4">
              <a:defRPr sz="1800">
                <a:solidFill>
                  <a:srgbClr val="000000"/>
                </a:solidFill>
                <a:uFillTx/>
              </a:defRPr>
            </a:pPr>
            <a:r>
              <a:rPr lang="en-US" sz="2400">
                <a:solidFill>
                  <a:srgbClr val="464653"/>
                </a:solidFill>
                <a:uFill>
                  <a:solidFill>
                    <a:srgbClr val="464653"/>
                  </a:solidFill>
                </a:uFill>
              </a:rPr>
              <a:t>Fifth level</a:t>
            </a:r>
            <a:endParaRPr sz="2400">
              <a:solidFill>
                <a:srgbClr val="464653"/>
              </a:solidFill>
              <a:uFill>
                <a:solidFill>
                  <a:srgbClr val="464653"/>
                </a:solidFill>
              </a:uFill>
            </a:endParaRPr>
          </a:p>
        </p:txBody>
      </p:sp>
      <p:sp>
        <p:nvSpPr>
          <p:cNvPr id="15" name="Shape 15"/>
          <p:cNvSpPr>
            <a:spLocks noGrp="1"/>
          </p:cNvSpPr>
          <p:nvPr>
            <p:ph type="sldNum" sz="quarter" idx="2"/>
          </p:nvPr>
        </p:nvSpPr>
        <p:spPr>
          <a:xfrm>
            <a:off x="1216152" y="6355079"/>
            <a:ext cx="1219201" cy="307341"/>
          </a:xfrm>
          <a:prstGeom prst="rect">
            <a:avLst/>
          </a:prstGeom>
        </p:spPr>
        <p:txBody>
          <a:bodyPr/>
          <a:lstStyle/>
          <a:p>
            <a:pPr lvl="0"/>
            <a:fld id="{86CB4B4D-7CA3-9044-876B-883B54F8677D}" type="slidenum">
              <a:rPr/>
              <a:pPr lvl="0"/>
              <a:t>‹#›</a:t>
            </a:fld>
            <a:endParaRPr/>
          </a:p>
        </p:txBody>
      </p:sp>
      <p:sp>
        <p:nvSpPr>
          <p:cNvPr id="16" name="Shape 16"/>
          <p:cNvSpPr/>
          <p:nvPr/>
        </p:nvSpPr>
        <p:spPr>
          <a:xfrm>
            <a:off x="904875" y="3648075"/>
            <a:ext cx="7315200" cy="1280161"/>
          </a:xfrm>
          <a:prstGeom prst="rect">
            <a:avLst/>
          </a:prstGeom>
          <a:ln w="6350" cap="rnd">
            <a:solidFill>
              <a:srgbClr val="727CA3"/>
            </a:solidFill>
            <a:round/>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17" name="Shape 17"/>
          <p:cNvSpPr/>
          <p:nvPr/>
        </p:nvSpPr>
        <p:spPr>
          <a:xfrm>
            <a:off x="914400" y="5048250"/>
            <a:ext cx="7315200" cy="835224"/>
          </a:xfrm>
          <a:prstGeom prst="rect">
            <a:avLst/>
          </a:prstGeom>
          <a:ln w="6350" cap="rnd">
            <a:solidFill>
              <a:srgbClr val="9FB8CD"/>
            </a:solidFill>
            <a:round/>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18" name="Shape 18"/>
          <p:cNvSpPr/>
          <p:nvPr/>
        </p:nvSpPr>
        <p:spPr>
          <a:xfrm>
            <a:off x="904875" y="3648075"/>
            <a:ext cx="228600" cy="1280161"/>
          </a:xfrm>
          <a:prstGeom prst="rect">
            <a:avLst/>
          </a:prstGeom>
          <a:solidFill>
            <a:srgbClr val="727CA3"/>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19" name="Shape 19"/>
          <p:cNvSpPr/>
          <p:nvPr/>
        </p:nvSpPr>
        <p:spPr>
          <a:xfrm>
            <a:off x="914400" y="5048250"/>
            <a:ext cx="228600" cy="835224"/>
          </a:xfrm>
          <a:prstGeom prst="rect">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Vertical Title and Text">
    <p:spTree>
      <p:nvGrpSpPr>
        <p:cNvPr id="1" name=""/>
        <p:cNvGrpSpPr/>
        <p:nvPr/>
      </p:nvGrpSpPr>
      <p:grpSpPr>
        <a:xfrm>
          <a:off x="0" y="0"/>
          <a:ext cx="0" cy="0"/>
          <a:chOff x="0" y="0"/>
          <a:chExt cx="0" cy="0"/>
        </a:xfrm>
      </p:grpSpPr>
      <p:sp>
        <p:nvSpPr>
          <p:cNvPr id="92" name="Shape 92"/>
          <p:cNvSpPr>
            <a:spLocks noGrp="1"/>
          </p:cNvSpPr>
          <p:nvPr>
            <p:ph type="title"/>
          </p:nvPr>
        </p:nvSpPr>
        <p:spPr>
          <a:xfrm>
            <a:off x="6629400" y="0"/>
            <a:ext cx="2057400" cy="6126163"/>
          </a:xfrm>
          <a:prstGeom prst="rect">
            <a:avLst/>
          </a:prstGeom>
        </p:spPr>
        <p:txBody>
          <a:bodyPr/>
          <a:lstStyle/>
          <a:p>
            <a:pPr lvl="0">
              <a:defRPr sz="1800">
                <a:solidFill>
                  <a:srgbClr val="000000"/>
                </a:solidFill>
                <a:uFillTx/>
              </a:defRPr>
            </a:pPr>
            <a:r>
              <a:rPr lang="en-US" sz="3200">
                <a:solidFill>
                  <a:srgbClr val="464653"/>
                </a:solidFill>
                <a:uFill>
                  <a:solidFill>
                    <a:srgbClr val="464653"/>
                  </a:solidFill>
                </a:uFill>
              </a:rPr>
              <a:t>Click to edit Master title style</a:t>
            </a:r>
            <a:endParaRPr sz="3200">
              <a:solidFill>
                <a:srgbClr val="464653"/>
              </a:solidFill>
              <a:uFill>
                <a:solidFill>
                  <a:srgbClr val="464653"/>
                </a:solidFill>
              </a:uFill>
            </a:endParaRPr>
          </a:p>
        </p:txBody>
      </p:sp>
      <p:sp>
        <p:nvSpPr>
          <p:cNvPr id="93" name="Shape 93"/>
          <p:cNvSpPr>
            <a:spLocks noGrp="1"/>
          </p:cNvSpPr>
          <p:nvPr>
            <p:ph type="body" idx="1"/>
          </p:nvPr>
        </p:nvSpPr>
        <p:spPr>
          <a:xfrm>
            <a:off x="457200" y="274638"/>
            <a:ext cx="6019800" cy="6583363"/>
          </a:xfrm>
          <a:prstGeom prst="rect">
            <a:avLst/>
          </a:prstGeom>
        </p:spPr>
        <p:txBody>
          <a:bodyPr/>
          <a:lstStyle/>
          <a:p>
            <a:pPr lvl="0">
              <a:defRPr sz="1800">
                <a:uFillTx/>
              </a:defRPr>
            </a:pPr>
            <a:r>
              <a:rPr lang="en-US" sz="2600">
                <a:uFill>
                  <a:solidFill/>
                </a:uFill>
              </a:rPr>
              <a:t>Click to edit Master text styles</a:t>
            </a:r>
          </a:p>
          <a:p>
            <a:pPr lvl="1">
              <a:defRPr sz="1800">
                <a:uFillTx/>
              </a:defRPr>
            </a:pPr>
            <a:r>
              <a:rPr lang="en-US" sz="2600">
                <a:uFill>
                  <a:solidFill/>
                </a:uFill>
              </a:rPr>
              <a:t>Second level</a:t>
            </a:r>
          </a:p>
          <a:p>
            <a:pPr lvl="2">
              <a:defRPr sz="1800">
                <a:uFillTx/>
              </a:defRPr>
            </a:pPr>
            <a:r>
              <a:rPr lang="en-US" sz="2600">
                <a:uFill>
                  <a:solidFill/>
                </a:uFill>
              </a:rPr>
              <a:t>Third level</a:t>
            </a:r>
          </a:p>
          <a:p>
            <a:pPr lvl="3">
              <a:defRPr sz="1800">
                <a:uFillTx/>
              </a:defRPr>
            </a:pPr>
            <a:r>
              <a:rPr lang="en-US" sz="2600">
                <a:uFill>
                  <a:solidFill/>
                </a:uFill>
              </a:rPr>
              <a:t>Fourth level</a:t>
            </a:r>
          </a:p>
          <a:p>
            <a:pPr lvl="4">
              <a:defRPr sz="1800">
                <a:uFillTx/>
              </a:defRPr>
            </a:pPr>
            <a:r>
              <a:rPr lang="en-US" sz="2600">
                <a:uFill>
                  <a:solidFill/>
                </a:uFill>
              </a:rPr>
              <a:t>Fifth level</a:t>
            </a:r>
            <a:endParaRPr sz="2600">
              <a:uFill>
                <a:solidFill/>
              </a:uFill>
            </a:endParaRPr>
          </a:p>
        </p:txBody>
      </p:sp>
      <p:sp>
        <p:nvSpPr>
          <p:cNvPr id="94" name="Shape 94"/>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95" name="Shape 95"/>
          <p:cNvSpPr/>
          <p:nvPr/>
        </p:nvSpPr>
        <p:spPr>
          <a:xfrm>
            <a:off x="457200" y="6353175"/>
            <a:ext cx="8229600" cy="0"/>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96" name="Shape 96"/>
          <p:cNvSpPr/>
          <p:nvPr/>
        </p:nvSpPr>
        <p:spPr>
          <a:xfrm rot="5400000">
            <a:off x="419099" y="6467475"/>
            <a:ext cx="190850" cy="120315"/>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97" name="Shape 97"/>
          <p:cNvSpPr/>
          <p:nvPr/>
        </p:nvSpPr>
        <p:spPr>
          <a:xfrm flipH="1">
            <a:off x="6556322" y="276506"/>
            <a:ext cx="1" cy="5852162"/>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7B666-0005-D843-B37B-9851DF6282A0}" type="slidenum">
              <a:rPr lang="en-US"/>
              <a:pPr>
                <a:defRPr/>
              </a:pPr>
              <a:t>‹#›</a:t>
            </a:fld>
            <a:endParaRPr lang="en-US"/>
          </a:p>
        </p:txBody>
      </p:sp>
    </p:spTree>
    <p:extLst>
      <p:ext uri="{BB962C8B-B14F-4D97-AF65-F5344CB8AC3E}">
        <p14:creationId xmlns:p14="http://schemas.microsoft.com/office/powerpoint/2010/main" val="124194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fault - Title and Content">
    <p:spTree>
      <p:nvGrpSpPr>
        <p:cNvPr id="1" name=""/>
        <p:cNvGrpSpPr/>
        <p:nvPr/>
      </p:nvGrpSpPr>
      <p:grpSpPr>
        <a:xfrm>
          <a:off x="0" y="0"/>
          <a:ext cx="0" cy="0"/>
          <a:chOff x="0" y="0"/>
          <a:chExt cx="0" cy="0"/>
        </a:xfrm>
      </p:grpSpPr>
      <p:sp>
        <p:nvSpPr>
          <p:cNvPr id="39" name="Shape 39"/>
          <p:cNvSpPr>
            <a:spLocks noGrp="1"/>
          </p:cNvSpPr>
          <p:nvPr>
            <p:ph type="title"/>
          </p:nvPr>
        </p:nvSpPr>
        <p:spPr>
          <a:xfrm>
            <a:off x="457200" y="0"/>
            <a:ext cx="8603170" cy="990600"/>
          </a:xfrm>
          <a:prstGeom prst="rect">
            <a:avLst/>
          </a:prstGeom>
        </p:spPr>
        <p:txBody>
          <a:bodyPr/>
          <a:lstStyle>
            <a:lvl1pPr>
              <a:defRPr>
                <a:solidFill>
                  <a:srgbClr val="0000FF"/>
                </a:solidFill>
              </a:defRPr>
            </a:lvl1pPr>
          </a:lstStyle>
          <a:p>
            <a:pPr lvl="0">
              <a:defRPr sz="1800">
                <a:solidFill>
                  <a:srgbClr val="000000"/>
                </a:solidFill>
                <a:uFillTx/>
              </a:defRPr>
            </a:pPr>
            <a:r>
              <a:rPr lang="en-US" sz="3200" dirty="0">
                <a:solidFill>
                  <a:srgbClr val="941100"/>
                </a:solidFill>
                <a:uFill>
                  <a:solidFill>
                    <a:srgbClr val="464653"/>
                  </a:solidFill>
                </a:uFill>
              </a:rPr>
              <a:t>Click to edit Master title style</a:t>
            </a:r>
            <a:endParaRPr sz="3200" dirty="0">
              <a:solidFill>
                <a:srgbClr val="941100"/>
              </a:solidFill>
              <a:uFill>
                <a:solidFill>
                  <a:srgbClr val="464653"/>
                </a:solidFill>
              </a:uFill>
            </a:endParaRPr>
          </a:p>
        </p:txBody>
      </p:sp>
      <p:sp>
        <p:nvSpPr>
          <p:cNvPr id="40" name="Shape 40"/>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41" name="Shape 41"/>
          <p:cNvSpPr>
            <a:spLocks noGrp="1"/>
          </p:cNvSpPr>
          <p:nvPr>
            <p:ph type="body" idx="1"/>
          </p:nvPr>
        </p:nvSpPr>
        <p:spPr>
          <a:xfrm>
            <a:off x="457200" y="1064580"/>
            <a:ext cx="4294109" cy="5382203"/>
          </a:xfrm>
          <a:prstGeom prst="rect">
            <a:avLst/>
          </a:prstGeom>
        </p:spPr>
        <p:txBody>
          <a:bodyPr/>
          <a:lstStyle>
            <a:lvl1pPr>
              <a:defRPr b="1">
                <a:solidFill>
                  <a:srgbClr val="008F00"/>
                </a:solidFill>
              </a:defRPr>
            </a:lvl1pPr>
            <a:lvl2pPr marL="560566" indent="-286246">
              <a:defRPr sz="2400">
                <a:solidFill>
                  <a:srgbClr val="011993"/>
                </a:solidFill>
              </a:defRPr>
            </a:lvl2pPr>
            <a:lvl3pPr marL="868680" indent="-274320">
              <a:defRPr sz="2400"/>
            </a:lvl3pPr>
            <a:lvl4pPr marL="1173480" indent="-304800">
              <a:defRPr sz="2400"/>
            </a:lvl4pPr>
            <a:lvl5pPr marL="1485900" indent="-342900">
              <a:defRPr sz="2400"/>
            </a:lvl5pPr>
          </a:lstStyle>
          <a:p>
            <a:pPr lvl="0">
              <a:defRPr sz="1800" b="0">
                <a:solidFill>
                  <a:srgbClr val="000000"/>
                </a:solidFill>
                <a:uFillTx/>
              </a:defRPr>
            </a:pPr>
            <a:r>
              <a:rPr lang="en-US" sz="2600" b="1">
                <a:solidFill>
                  <a:srgbClr val="008F00"/>
                </a:solidFill>
                <a:uFill>
                  <a:solidFill/>
                </a:uFill>
              </a:rPr>
              <a:t>Click to edit Master text styles</a:t>
            </a:r>
          </a:p>
          <a:p>
            <a:pPr lvl="1">
              <a:defRPr sz="1800" b="0">
                <a:solidFill>
                  <a:srgbClr val="000000"/>
                </a:solidFill>
                <a:uFillTx/>
              </a:defRPr>
            </a:pPr>
            <a:r>
              <a:rPr lang="en-US" sz="2600" b="1">
                <a:solidFill>
                  <a:srgbClr val="008F00"/>
                </a:solidFill>
                <a:uFill>
                  <a:solidFill/>
                </a:uFill>
              </a:rPr>
              <a:t>Second level</a:t>
            </a:r>
          </a:p>
          <a:p>
            <a:pPr lvl="2">
              <a:defRPr sz="1800" b="0">
                <a:solidFill>
                  <a:srgbClr val="000000"/>
                </a:solidFill>
                <a:uFillTx/>
              </a:defRPr>
            </a:pPr>
            <a:r>
              <a:rPr lang="en-US" sz="2600" b="1">
                <a:solidFill>
                  <a:srgbClr val="008F00"/>
                </a:solidFill>
                <a:uFill>
                  <a:solidFill/>
                </a:uFill>
              </a:rPr>
              <a:t>Third level</a:t>
            </a:r>
          </a:p>
          <a:p>
            <a:pPr lvl="3">
              <a:defRPr sz="1800" b="0">
                <a:solidFill>
                  <a:srgbClr val="000000"/>
                </a:solidFill>
                <a:uFillTx/>
              </a:defRPr>
            </a:pPr>
            <a:r>
              <a:rPr lang="en-US" sz="2600" b="1">
                <a:solidFill>
                  <a:srgbClr val="008F00"/>
                </a:solidFill>
                <a:uFill>
                  <a:solidFill/>
                </a:uFill>
              </a:rPr>
              <a:t>Fourth level</a:t>
            </a:r>
          </a:p>
          <a:p>
            <a:pPr lvl="4">
              <a:defRPr sz="1800" b="0">
                <a:solidFill>
                  <a:srgbClr val="000000"/>
                </a:solidFill>
                <a:uFillTx/>
              </a:defRPr>
            </a:pPr>
            <a:r>
              <a:rPr lang="en-US" sz="2600" b="1">
                <a:solidFill>
                  <a:srgbClr val="008F00"/>
                </a:solidFill>
                <a:uFill>
                  <a:solidFill/>
                </a:uFill>
              </a:rPr>
              <a:t>Fifth level</a:t>
            </a:r>
            <a:endParaRPr sz="2400" dirty="0">
              <a:uFill>
                <a:solidFill/>
              </a:uFill>
            </a:endParaRPr>
          </a:p>
        </p:txBody>
      </p:sp>
      <p:sp>
        <p:nvSpPr>
          <p:cNvPr id="42" name="Shape 42"/>
          <p:cNvSpPr/>
          <p:nvPr/>
        </p:nvSpPr>
        <p:spPr>
          <a:xfrm>
            <a:off x="1985412" y="6498632"/>
            <a:ext cx="5173175" cy="307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43" name="Shape 43"/>
          <p:cNvSpPr/>
          <p:nvPr/>
        </p:nvSpPr>
        <p:spPr>
          <a:xfrm>
            <a:off x="7351200" y="6498632"/>
            <a:ext cx="1605309" cy="307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7" name="Shape 41"/>
          <p:cNvSpPr>
            <a:spLocks noGrp="1"/>
          </p:cNvSpPr>
          <p:nvPr>
            <p:ph type="body" idx="10"/>
          </p:nvPr>
        </p:nvSpPr>
        <p:spPr>
          <a:xfrm>
            <a:off x="4751309" y="1068156"/>
            <a:ext cx="4282778" cy="5382203"/>
          </a:xfrm>
          <a:prstGeom prst="rect">
            <a:avLst/>
          </a:prstGeom>
        </p:spPr>
        <p:txBody>
          <a:bodyPr/>
          <a:lstStyle>
            <a:lvl1pPr>
              <a:defRPr b="1">
                <a:solidFill>
                  <a:srgbClr val="008F00"/>
                </a:solidFill>
              </a:defRPr>
            </a:lvl1pPr>
            <a:lvl2pPr marL="560566" indent="-286246">
              <a:defRPr sz="2400">
                <a:solidFill>
                  <a:srgbClr val="011993"/>
                </a:solidFill>
              </a:defRPr>
            </a:lvl2pPr>
            <a:lvl3pPr marL="868680" indent="-274320">
              <a:defRPr sz="2400"/>
            </a:lvl3pPr>
            <a:lvl4pPr marL="1173480" indent="-304800">
              <a:defRPr sz="2400"/>
            </a:lvl4pPr>
            <a:lvl5pPr marL="1485900" indent="-342900">
              <a:defRPr sz="2400"/>
            </a:lvl5pPr>
          </a:lstStyle>
          <a:p>
            <a:pPr lvl="0">
              <a:defRPr sz="1800" b="0">
                <a:solidFill>
                  <a:srgbClr val="000000"/>
                </a:solidFill>
                <a:uFillTx/>
              </a:defRPr>
            </a:pPr>
            <a:r>
              <a:rPr lang="en-US" sz="2600" b="1">
                <a:solidFill>
                  <a:srgbClr val="008F00"/>
                </a:solidFill>
                <a:uFill>
                  <a:solidFill/>
                </a:uFill>
              </a:rPr>
              <a:t>Click to edit Master text styles</a:t>
            </a:r>
          </a:p>
          <a:p>
            <a:pPr lvl="1">
              <a:defRPr sz="1800" b="0">
                <a:solidFill>
                  <a:srgbClr val="000000"/>
                </a:solidFill>
                <a:uFillTx/>
              </a:defRPr>
            </a:pPr>
            <a:r>
              <a:rPr lang="en-US" sz="2600" b="1">
                <a:solidFill>
                  <a:srgbClr val="008F00"/>
                </a:solidFill>
                <a:uFill>
                  <a:solidFill/>
                </a:uFill>
              </a:rPr>
              <a:t>Second level</a:t>
            </a:r>
          </a:p>
          <a:p>
            <a:pPr lvl="2">
              <a:defRPr sz="1800" b="0">
                <a:solidFill>
                  <a:srgbClr val="000000"/>
                </a:solidFill>
                <a:uFillTx/>
              </a:defRPr>
            </a:pPr>
            <a:r>
              <a:rPr lang="en-US" sz="2600" b="1">
                <a:solidFill>
                  <a:srgbClr val="008F00"/>
                </a:solidFill>
                <a:uFill>
                  <a:solidFill/>
                </a:uFill>
              </a:rPr>
              <a:t>Third level</a:t>
            </a:r>
          </a:p>
          <a:p>
            <a:pPr lvl="3">
              <a:defRPr sz="1800" b="0">
                <a:solidFill>
                  <a:srgbClr val="000000"/>
                </a:solidFill>
                <a:uFillTx/>
              </a:defRPr>
            </a:pPr>
            <a:r>
              <a:rPr lang="en-US" sz="2600" b="1">
                <a:solidFill>
                  <a:srgbClr val="008F00"/>
                </a:solidFill>
                <a:uFill>
                  <a:solidFill/>
                </a:uFill>
              </a:rPr>
              <a:t>Fourth level</a:t>
            </a:r>
          </a:p>
          <a:p>
            <a:pPr lvl="4">
              <a:defRPr sz="1800" b="0">
                <a:solidFill>
                  <a:srgbClr val="000000"/>
                </a:solidFill>
                <a:uFillTx/>
              </a:defRPr>
            </a:pPr>
            <a:r>
              <a:rPr lang="en-US" sz="2600" b="1">
                <a:solidFill>
                  <a:srgbClr val="008F00"/>
                </a:solidFill>
                <a:uFill>
                  <a:solidFill/>
                </a:uFill>
              </a:rPr>
              <a:t>Fifth level</a:t>
            </a:r>
            <a:endParaRPr sz="2400" dirty="0">
              <a:uFill>
                <a:solidFill/>
              </a:uFill>
            </a:endParaRPr>
          </a:p>
        </p:txBody>
      </p:sp>
    </p:spTree>
    <p:extLst>
      <p:ext uri="{BB962C8B-B14F-4D97-AF65-F5344CB8AC3E}">
        <p14:creationId xmlns:p14="http://schemas.microsoft.com/office/powerpoint/2010/main" val="23782341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 Section Header">
    <p:bg>
      <p:bgPr>
        <a:solidFill>
          <a:srgbClr val="464653"/>
        </a:solidFill>
        <a:effectLst/>
      </p:bgPr>
    </p:bg>
    <p:spTree>
      <p:nvGrpSpPr>
        <p:cNvPr id="1" name=""/>
        <p:cNvGrpSpPr/>
        <p:nvPr/>
      </p:nvGrpSpPr>
      <p:grpSpPr>
        <a:xfrm>
          <a:off x="0" y="0"/>
          <a:ext cx="0" cy="0"/>
          <a:chOff x="0" y="0"/>
          <a:chExt cx="0" cy="0"/>
        </a:xfrm>
      </p:grpSpPr>
      <p:sp>
        <p:nvSpPr>
          <p:cNvPr id="45" name="Shape 45"/>
          <p:cNvSpPr>
            <a:spLocks noGrp="1"/>
          </p:cNvSpPr>
          <p:nvPr>
            <p:ph type="title"/>
          </p:nvPr>
        </p:nvSpPr>
        <p:spPr>
          <a:xfrm>
            <a:off x="1219200" y="2971800"/>
            <a:ext cx="6858000" cy="1295400"/>
          </a:xfrm>
          <a:prstGeom prst="rect">
            <a:avLst/>
          </a:prstGeom>
        </p:spPr>
        <p:txBody>
          <a:bodyPr anchor="t"/>
          <a:lstStyle>
            <a:lvl1pPr algn="r">
              <a:defRPr>
                <a:solidFill>
                  <a:srgbClr val="DDE9EC"/>
                </a:solidFill>
                <a:uFill>
                  <a:solidFill>
                    <a:srgbClr val="DDE9EC"/>
                  </a:solidFill>
                </a:uFill>
              </a:defRPr>
            </a:lvl1pPr>
          </a:lstStyle>
          <a:p>
            <a:pPr lvl="0">
              <a:defRPr sz="1800">
                <a:solidFill>
                  <a:srgbClr val="000000"/>
                </a:solidFill>
                <a:uFillTx/>
              </a:defRPr>
            </a:pPr>
            <a:r>
              <a:rPr lang="en-US" sz="3200">
                <a:solidFill>
                  <a:srgbClr val="DDE9EC"/>
                </a:solidFill>
                <a:uFill>
                  <a:solidFill>
                    <a:srgbClr val="DDE9EC"/>
                  </a:solidFill>
                </a:uFill>
              </a:rPr>
              <a:t>Click to edit Master title style</a:t>
            </a:r>
            <a:endParaRPr sz="3200">
              <a:solidFill>
                <a:srgbClr val="DDE9EC"/>
              </a:solidFill>
              <a:uFill>
                <a:solidFill>
                  <a:srgbClr val="DDE9EC"/>
                </a:solidFill>
              </a:uFill>
            </a:endParaRPr>
          </a:p>
        </p:txBody>
      </p:sp>
      <p:sp>
        <p:nvSpPr>
          <p:cNvPr id="46" name="Shape 46"/>
          <p:cNvSpPr>
            <a:spLocks noGrp="1"/>
          </p:cNvSpPr>
          <p:nvPr>
            <p:ph type="body" idx="1"/>
          </p:nvPr>
        </p:nvSpPr>
        <p:spPr>
          <a:xfrm>
            <a:off x="1295400" y="4267200"/>
            <a:ext cx="6781800" cy="2590800"/>
          </a:xfrm>
          <a:prstGeom prst="rect">
            <a:avLst/>
          </a:prstGeom>
        </p:spPr>
        <p:txBody>
          <a:bodyPr/>
          <a:lstStyle>
            <a:lvl1pPr marL="0" indent="0" algn="r">
              <a:buClrTx/>
              <a:buSzTx/>
              <a:buFontTx/>
              <a:buNone/>
              <a:defRPr sz="2000">
                <a:solidFill>
                  <a:srgbClr val="FFFFFF"/>
                </a:solidFill>
                <a:uFill>
                  <a:solidFill>
                    <a:srgbClr val="FFFFFF"/>
                  </a:solidFill>
                </a:uFill>
              </a:defRPr>
            </a:lvl1pPr>
            <a:lvl2pPr marL="0" indent="274320" algn="r">
              <a:buClrTx/>
              <a:buSzTx/>
              <a:buFontTx/>
              <a:buNone/>
              <a:defRPr sz="2000">
                <a:solidFill>
                  <a:srgbClr val="FFFFFF"/>
                </a:solidFill>
                <a:uFill>
                  <a:solidFill>
                    <a:srgbClr val="FFFFFF"/>
                  </a:solidFill>
                </a:uFill>
              </a:defRPr>
            </a:lvl2pPr>
            <a:lvl3pPr marL="0" indent="594359" algn="r">
              <a:buClrTx/>
              <a:buSzTx/>
              <a:buFontTx/>
              <a:buNone/>
              <a:defRPr sz="2000">
                <a:solidFill>
                  <a:srgbClr val="FFFFFF"/>
                </a:solidFill>
                <a:uFill>
                  <a:solidFill>
                    <a:srgbClr val="FFFFFF"/>
                  </a:solidFill>
                </a:uFill>
              </a:defRPr>
            </a:lvl3pPr>
            <a:lvl4pPr marL="0" indent="868680" algn="r">
              <a:buClrTx/>
              <a:buSzTx/>
              <a:buFontTx/>
              <a:buNone/>
              <a:defRPr sz="2000">
                <a:solidFill>
                  <a:srgbClr val="FFFFFF"/>
                </a:solidFill>
                <a:uFill>
                  <a:solidFill>
                    <a:srgbClr val="FFFFFF"/>
                  </a:solidFill>
                </a:uFill>
              </a:defRPr>
            </a:lvl4pPr>
            <a:lvl5pPr marL="0" indent="1143000" algn="r">
              <a:buClrTx/>
              <a:buSzTx/>
              <a:buFontTx/>
              <a:buNone/>
              <a:defRPr sz="2000">
                <a:solidFill>
                  <a:srgbClr val="FFFFFF"/>
                </a:solidFill>
                <a:uFill>
                  <a:solidFill>
                    <a:srgbClr val="FFFFFF"/>
                  </a:solidFill>
                </a:uFill>
              </a:defRPr>
            </a:lvl5pPr>
          </a:lstStyle>
          <a:p>
            <a:pPr lvl="0">
              <a:defRPr sz="1800">
                <a:solidFill>
                  <a:srgbClr val="000000"/>
                </a:solidFill>
                <a:uFillTx/>
              </a:defRPr>
            </a:pPr>
            <a:r>
              <a:rPr lang="en-US" sz="2000">
                <a:solidFill>
                  <a:srgbClr val="FFFFFF"/>
                </a:solidFill>
                <a:uFill>
                  <a:solidFill>
                    <a:srgbClr val="FFFFFF"/>
                  </a:solidFill>
                </a:uFill>
              </a:rPr>
              <a:t>Click to edit Master text styles</a:t>
            </a:r>
          </a:p>
          <a:p>
            <a:pPr lvl="1">
              <a:defRPr sz="1800">
                <a:solidFill>
                  <a:srgbClr val="000000"/>
                </a:solidFill>
                <a:uFillTx/>
              </a:defRPr>
            </a:pPr>
            <a:r>
              <a:rPr lang="en-US" sz="2000">
                <a:solidFill>
                  <a:srgbClr val="FFFFFF"/>
                </a:solidFill>
                <a:uFill>
                  <a:solidFill>
                    <a:srgbClr val="FFFFFF"/>
                  </a:solidFill>
                </a:uFill>
              </a:rPr>
              <a:t>Second level</a:t>
            </a:r>
          </a:p>
          <a:p>
            <a:pPr lvl="2">
              <a:defRPr sz="1800">
                <a:solidFill>
                  <a:srgbClr val="000000"/>
                </a:solidFill>
                <a:uFillTx/>
              </a:defRPr>
            </a:pPr>
            <a:r>
              <a:rPr lang="en-US" sz="2000">
                <a:solidFill>
                  <a:srgbClr val="FFFFFF"/>
                </a:solidFill>
                <a:uFill>
                  <a:solidFill>
                    <a:srgbClr val="FFFFFF"/>
                  </a:solidFill>
                </a:uFill>
              </a:rPr>
              <a:t>Third level</a:t>
            </a:r>
          </a:p>
          <a:p>
            <a:pPr lvl="3">
              <a:defRPr sz="1800">
                <a:solidFill>
                  <a:srgbClr val="000000"/>
                </a:solidFill>
                <a:uFillTx/>
              </a:defRPr>
            </a:pPr>
            <a:r>
              <a:rPr lang="en-US" sz="2000">
                <a:solidFill>
                  <a:srgbClr val="FFFFFF"/>
                </a:solidFill>
                <a:uFill>
                  <a:solidFill>
                    <a:srgbClr val="FFFFFF"/>
                  </a:solidFill>
                </a:uFill>
              </a:rPr>
              <a:t>Fourth level</a:t>
            </a:r>
          </a:p>
          <a:p>
            <a:pPr lvl="4">
              <a:defRPr sz="1800">
                <a:solidFill>
                  <a:srgbClr val="000000"/>
                </a:solidFill>
                <a:uFillTx/>
              </a:defRPr>
            </a:pPr>
            <a:r>
              <a:rPr lang="en-US" sz="2000">
                <a:solidFill>
                  <a:srgbClr val="FFFFFF"/>
                </a:solidFill>
                <a:uFill>
                  <a:solidFill>
                    <a:srgbClr val="FFFFFF"/>
                  </a:solidFill>
                </a:uFill>
              </a:rPr>
              <a:t>Fifth level</a:t>
            </a:r>
            <a:endParaRPr sz="2000">
              <a:solidFill>
                <a:srgbClr val="FFFFFF"/>
              </a:solidFill>
              <a:uFill>
                <a:solidFill>
                  <a:srgbClr val="FFFFFF"/>
                </a:solidFill>
              </a:uFill>
            </a:endParaRPr>
          </a:p>
        </p:txBody>
      </p:sp>
      <p:sp>
        <p:nvSpPr>
          <p:cNvPr id="47" name="Shape 47"/>
          <p:cNvSpPr>
            <a:spLocks noGrp="1"/>
          </p:cNvSpPr>
          <p:nvPr>
            <p:ph type="sldNum" sz="quarter" idx="2"/>
          </p:nvPr>
        </p:nvSpPr>
        <p:spPr>
          <a:xfrm>
            <a:off x="1069847" y="6355079"/>
            <a:ext cx="1520953" cy="307341"/>
          </a:xfrm>
          <a:prstGeom prst="rect">
            <a:avLst/>
          </a:prstGeom>
        </p:spPr>
        <p:txBody>
          <a:bodyPr/>
          <a:lstStyle>
            <a:lvl1pPr>
              <a:defRPr>
                <a:solidFill>
                  <a:srgbClr val="DDE9EC"/>
                </a:solidFill>
                <a:uFill>
                  <a:solidFill>
                    <a:srgbClr val="DDE9EC"/>
                  </a:solidFill>
                </a:uFill>
              </a:defRPr>
            </a:lvl1pPr>
          </a:lstStyle>
          <a:p>
            <a:pPr lvl="0"/>
            <a:fld id="{86CB4B4D-7CA3-9044-876B-883B54F8677D}" type="slidenum">
              <a:rPr/>
              <a:pPr lvl="0"/>
              <a:t>‹#›</a:t>
            </a:fld>
            <a:endParaRPr/>
          </a:p>
        </p:txBody>
      </p:sp>
      <p:sp>
        <p:nvSpPr>
          <p:cNvPr id="48" name="Shape 48"/>
          <p:cNvSpPr/>
          <p:nvPr/>
        </p:nvSpPr>
        <p:spPr>
          <a:xfrm>
            <a:off x="914400" y="2819400"/>
            <a:ext cx="7315200" cy="1280161"/>
          </a:xfrm>
          <a:prstGeom prst="rect">
            <a:avLst/>
          </a:prstGeom>
          <a:ln w="6350" cap="rnd">
            <a:solidFill>
              <a:srgbClr val="727CA3"/>
            </a:solidFill>
            <a:round/>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49" name="Shape 49"/>
          <p:cNvSpPr/>
          <p:nvPr/>
        </p:nvSpPr>
        <p:spPr>
          <a:xfrm>
            <a:off x="914400" y="2819400"/>
            <a:ext cx="228600" cy="1280161"/>
          </a:xfrm>
          <a:prstGeom prst="rect">
            <a:avLst/>
          </a:prstGeom>
          <a:solidFill>
            <a:srgbClr val="727CA3"/>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lvl1pPr>
              <a:defRPr>
                <a:solidFill>
                  <a:srgbClr val="800000"/>
                </a:solidFill>
              </a:defRPr>
            </a:lvl1pPr>
          </a:lstStyle>
          <a:p>
            <a:pPr lvl="0">
              <a:defRPr sz="1800">
                <a:solidFill>
                  <a:srgbClr val="000000"/>
                </a:solidFill>
                <a:uFillTx/>
              </a:defRPr>
            </a:pPr>
            <a:r>
              <a:rPr lang="en-US" sz="3200">
                <a:solidFill>
                  <a:srgbClr val="464653"/>
                </a:solidFill>
                <a:uFill>
                  <a:solidFill>
                    <a:srgbClr val="464653"/>
                  </a:solidFill>
                </a:uFill>
              </a:rPr>
              <a:t>Click to edit Master title style</a:t>
            </a:r>
            <a:endParaRPr sz="3200" dirty="0">
              <a:solidFill>
                <a:srgbClr val="464653"/>
              </a:solidFill>
              <a:uFill>
                <a:solidFill>
                  <a:srgbClr val="464653"/>
                </a:solidFill>
              </a:uFill>
            </a:endParaRPr>
          </a:p>
        </p:txBody>
      </p:sp>
      <p:sp>
        <p:nvSpPr>
          <p:cNvPr id="52" name="Shape 5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53" name="Shape 53"/>
          <p:cNvSpPr>
            <a:spLocks noGrp="1"/>
          </p:cNvSpPr>
          <p:nvPr>
            <p:ph type="body" idx="1"/>
          </p:nvPr>
        </p:nvSpPr>
        <p:spPr>
          <a:xfrm>
            <a:off x="457200" y="1219200"/>
            <a:ext cx="4041648" cy="5261819"/>
          </a:xfrm>
          <a:prstGeom prst="rect">
            <a:avLst/>
          </a:prstGeom>
        </p:spPr>
        <p:txBody>
          <a:bodyPr/>
          <a:lstStyle/>
          <a:p>
            <a:pPr lvl="0">
              <a:defRPr sz="1800">
                <a:uFillTx/>
              </a:defRPr>
            </a:pPr>
            <a:r>
              <a:rPr lang="en-US" sz="2600">
                <a:uFill>
                  <a:solidFill/>
                </a:uFill>
              </a:rPr>
              <a:t>Click to edit Master text styles</a:t>
            </a:r>
          </a:p>
          <a:p>
            <a:pPr lvl="1">
              <a:defRPr sz="1800">
                <a:uFillTx/>
              </a:defRPr>
            </a:pPr>
            <a:r>
              <a:rPr lang="en-US" sz="2600">
                <a:uFill>
                  <a:solidFill/>
                </a:uFill>
              </a:rPr>
              <a:t>Second level</a:t>
            </a:r>
          </a:p>
          <a:p>
            <a:pPr lvl="2">
              <a:defRPr sz="1800">
                <a:uFillTx/>
              </a:defRPr>
            </a:pPr>
            <a:r>
              <a:rPr lang="en-US" sz="2600">
                <a:uFill>
                  <a:solidFill/>
                </a:uFill>
              </a:rPr>
              <a:t>Third level</a:t>
            </a:r>
          </a:p>
          <a:p>
            <a:pPr lvl="3">
              <a:defRPr sz="1800">
                <a:uFillTx/>
              </a:defRPr>
            </a:pPr>
            <a:r>
              <a:rPr lang="en-US" sz="2600">
                <a:uFill>
                  <a:solidFill/>
                </a:uFill>
              </a:rPr>
              <a:t>Fourth level</a:t>
            </a:r>
          </a:p>
          <a:p>
            <a:pPr lvl="4">
              <a:defRPr sz="1800">
                <a:uFillTx/>
              </a:defRPr>
            </a:pPr>
            <a:r>
              <a:rPr lang="en-US" sz="2600">
                <a:uFill>
                  <a:solidFill/>
                </a:uFill>
              </a:rPr>
              <a:t>Fifth level</a:t>
            </a:r>
            <a:endParaRPr sz="2600" dirty="0">
              <a:uFill>
                <a:solidFill/>
              </a:uFill>
            </a:endParaRPr>
          </a:p>
        </p:txBody>
      </p:sp>
      <p:sp>
        <p:nvSpPr>
          <p:cNvPr id="54" name="Shape 54"/>
          <p:cNvSpPr/>
          <p:nvPr/>
        </p:nvSpPr>
        <p:spPr>
          <a:xfrm>
            <a:off x="1985412" y="6498632"/>
            <a:ext cx="5173175"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55" name="Shape 55"/>
          <p:cNvSpPr/>
          <p:nvPr/>
        </p:nvSpPr>
        <p:spPr>
          <a:xfrm>
            <a:off x="7351200" y="6498632"/>
            <a:ext cx="1605309"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457200" y="59681"/>
            <a:ext cx="8229600" cy="947438"/>
          </a:xfrm>
          <a:prstGeom prst="rect">
            <a:avLst/>
          </a:prstGeom>
        </p:spPr>
        <p:txBody>
          <a:bodyPr anchor="ctr"/>
          <a:lstStyle/>
          <a:p>
            <a:pPr lvl="0">
              <a:defRPr sz="1800">
                <a:solidFill>
                  <a:srgbClr val="000000"/>
                </a:solidFill>
                <a:uFillTx/>
              </a:defRPr>
            </a:pPr>
            <a:r>
              <a:rPr lang="en-US" sz="3200">
                <a:solidFill>
                  <a:srgbClr val="464653"/>
                </a:solidFill>
                <a:uFill>
                  <a:solidFill>
                    <a:srgbClr val="464653"/>
                  </a:solidFill>
                </a:uFill>
              </a:rPr>
              <a:t>Click to edit Master title style</a:t>
            </a:r>
            <a:endParaRPr sz="3200">
              <a:solidFill>
                <a:srgbClr val="464653"/>
              </a:solidFill>
              <a:uFill>
                <a:solidFill>
                  <a:srgbClr val="464653"/>
                </a:solidFill>
              </a:uFill>
            </a:endParaRPr>
          </a:p>
        </p:txBody>
      </p:sp>
      <p:sp>
        <p:nvSpPr>
          <p:cNvPr id="58" name="Shape 58"/>
          <p:cNvSpPr>
            <a:spLocks noGrp="1"/>
          </p:cNvSpPr>
          <p:nvPr>
            <p:ph type="body" idx="1"/>
          </p:nvPr>
        </p:nvSpPr>
        <p:spPr>
          <a:xfrm>
            <a:off x="457200" y="1007118"/>
            <a:ext cx="4040188" cy="964557"/>
          </a:xfrm>
          <a:prstGeom prst="rect">
            <a:avLst/>
          </a:prstGeom>
        </p:spPr>
        <p:txBody>
          <a:bodyPr anchor="b">
            <a:noAutofit/>
          </a:bodyPr>
          <a:lstStyle>
            <a:lvl1pPr marL="0" indent="0">
              <a:buClrTx/>
              <a:buSzTx/>
              <a:buFontTx/>
              <a:buNone/>
              <a:defRPr sz="2400" b="1">
                <a:solidFill>
                  <a:srgbClr val="9FB8CD"/>
                </a:solidFill>
                <a:uFill>
                  <a:solidFill>
                    <a:srgbClr val="9FB8CD"/>
                  </a:solidFill>
                </a:uFill>
                <a:latin typeface="Gill Sans MT"/>
                <a:ea typeface="Gill Sans MT"/>
                <a:cs typeface="Gill Sans MT"/>
                <a:sym typeface="Gill Sans MT"/>
              </a:defRPr>
            </a:lvl1pPr>
            <a:lvl2pPr marL="0" indent="274320">
              <a:buClrTx/>
              <a:buSzTx/>
              <a:buFontTx/>
              <a:buNone/>
              <a:defRPr sz="2400" b="1">
                <a:solidFill>
                  <a:srgbClr val="9FB8CD"/>
                </a:solidFill>
                <a:uFill>
                  <a:solidFill>
                    <a:srgbClr val="9FB8CD"/>
                  </a:solidFill>
                </a:uFill>
                <a:latin typeface="Gill Sans MT"/>
                <a:ea typeface="Gill Sans MT"/>
                <a:cs typeface="Gill Sans MT"/>
                <a:sym typeface="Gill Sans MT"/>
              </a:defRPr>
            </a:lvl2pPr>
            <a:lvl3pPr marL="0" indent="594359">
              <a:buClrTx/>
              <a:buSzTx/>
              <a:buFontTx/>
              <a:buNone/>
              <a:defRPr sz="2400" b="1">
                <a:solidFill>
                  <a:srgbClr val="9FB8CD"/>
                </a:solidFill>
                <a:uFill>
                  <a:solidFill>
                    <a:srgbClr val="9FB8CD"/>
                  </a:solidFill>
                </a:uFill>
                <a:latin typeface="Gill Sans MT"/>
                <a:ea typeface="Gill Sans MT"/>
                <a:cs typeface="Gill Sans MT"/>
                <a:sym typeface="Gill Sans MT"/>
              </a:defRPr>
            </a:lvl3pPr>
            <a:lvl4pPr marL="0" indent="868680">
              <a:buClrTx/>
              <a:buSzTx/>
              <a:buFontTx/>
              <a:buNone/>
              <a:defRPr sz="2400" b="1">
                <a:solidFill>
                  <a:srgbClr val="9FB8CD"/>
                </a:solidFill>
                <a:uFill>
                  <a:solidFill>
                    <a:srgbClr val="9FB8CD"/>
                  </a:solidFill>
                </a:uFill>
                <a:latin typeface="Gill Sans MT"/>
                <a:ea typeface="Gill Sans MT"/>
                <a:cs typeface="Gill Sans MT"/>
                <a:sym typeface="Gill Sans MT"/>
              </a:defRPr>
            </a:lvl4pPr>
            <a:lvl5pPr marL="0" indent="1143000">
              <a:buClrTx/>
              <a:buSzTx/>
              <a:buFontTx/>
              <a:buNone/>
              <a:defRPr sz="2400" b="1">
                <a:solidFill>
                  <a:srgbClr val="9FB8CD"/>
                </a:solidFill>
                <a:uFill>
                  <a:solidFill>
                    <a:srgbClr val="9FB8CD"/>
                  </a:solidFill>
                </a:uFill>
                <a:latin typeface="Gill Sans MT"/>
                <a:ea typeface="Gill Sans MT"/>
                <a:cs typeface="Gill Sans MT"/>
                <a:sym typeface="Gill Sans MT"/>
              </a:defRPr>
            </a:lvl5pPr>
          </a:lstStyle>
          <a:p>
            <a:pPr lvl="0">
              <a:defRPr sz="1800" b="0">
                <a:solidFill>
                  <a:srgbClr val="000000"/>
                </a:solidFill>
                <a:uFillTx/>
              </a:defRPr>
            </a:pPr>
            <a:r>
              <a:rPr lang="en-US" sz="2400" b="1">
                <a:solidFill>
                  <a:srgbClr val="9FB8CD"/>
                </a:solidFill>
                <a:uFill>
                  <a:solidFill>
                    <a:srgbClr val="9FB8CD"/>
                  </a:solidFill>
                </a:uFill>
              </a:rPr>
              <a:t>Click to edit Master text styles</a:t>
            </a:r>
          </a:p>
          <a:p>
            <a:pPr lvl="1">
              <a:defRPr sz="1800" b="0">
                <a:solidFill>
                  <a:srgbClr val="000000"/>
                </a:solidFill>
                <a:uFillTx/>
              </a:defRPr>
            </a:pPr>
            <a:r>
              <a:rPr lang="en-US" sz="2400" b="1">
                <a:solidFill>
                  <a:srgbClr val="9FB8CD"/>
                </a:solidFill>
                <a:uFill>
                  <a:solidFill>
                    <a:srgbClr val="9FB8CD"/>
                  </a:solidFill>
                </a:uFill>
              </a:rPr>
              <a:t>Second level</a:t>
            </a:r>
          </a:p>
          <a:p>
            <a:pPr lvl="2">
              <a:defRPr sz="1800" b="0">
                <a:solidFill>
                  <a:srgbClr val="000000"/>
                </a:solidFill>
                <a:uFillTx/>
              </a:defRPr>
            </a:pPr>
            <a:r>
              <a:rPr lang="en-US" sz="2400" b="1">
                <a:solidFill>
                  <a:srgbClr val="9FB8CD"/>
                </a:solidFill>
                <a:uFill>
                  <a:solidFill>
                    <a:srgbClr val="9FB8CD"/>
                  </a:solidFill>
                </a:uFill>
              </a:rPr>
              <a:t>Third level</a:t>
            </a:r>
          </a:p>
          <a:p>
            <a:pPr lvl="3">
              <a:defRPr sz="1800" b="0">
                <a:solidFill>
                  <a:srgbClr val="000000"/>
                </a:solidFill>
                <a:uFillTx/>
              </a:defRPr>
            </a:pPr>
            <a:r>
              <a:rPr lang="en-US" sz="2400" b="1">
                <a:solidFill>
                  <a:srgbClr val="9FB8CD"/>
                </a:solidFill>
                <a:uFill>
                  <a:solidFill>
                    <a:srgbClr val="9FB8CD"/>
                  </a:solidFill>
                </a:uFill>
              </a:rPr>
              <a:t>Fourth level</a:t>
            </a:r>
          </a:p>
          <a:p>
            <a:pPr lvl="4">
              <a:defRPr sz="1800" b="0">
                <a:solidFill>
                  <a:srgbClr val="000000"/>
                </a:solidFill>
                <a:uFillTx/>
              </a:defRPr>
            </a:pPr>
            <a:r>
              <a:rPr lang="en-US" sz="2400" b="1">
                <a:solidFill>
                  <a:srgbClr val="9FB8CD"/>
                </a:solidFill>
                <a:uFill>
                  <a:solidFill>
                    <a:srgbClr val="9FB8CD"/>
                  </a:solidFill>
                </a:uFill>
              </a:rPr>
              <a:t>Fifth level</a:t>
            </a:r>
            <a:endParaRPr sz="2400" b="1">
              <a:solidFill>
                <a:srgbClr val="9FB8CD"/>
              </a:solidFill>
              <a:uFill>
                <a:solidFill>
                  <a:srgbClr val="9FB8CD"/>
                </a:solidFill>
              </a:uFill>
            </a:endParaRPr>
          </a:p>
        </p:txBody>
      </p:sp>
      <p:sp>
        <p:nvSpPr>
          <p:cNvPr id="59" name="Shape 59"/>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60" name="Shape 60"/>
          <p:cNvSpPr/>
          <p:nvPr/>
        </p:nvSpPr>
        <p:spPr>
          <a:xfrm>
            <a:off x="1985412" y="6498632"/>
            <a:ext cx="5173175"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61" name="Shape 61"/>
          <p:cNvSpPr/>
          <p:nvPr/>
        </p:nvSpPr>
        <p:spPr>
          <a:xfrm>
            <a:off x="7351200" y="6498632"/>
            <a:ext cx="1605309"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68" name="Shape 68"/>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69" name="Shape 69"/>
          <p:cNvSpPr/>
          <p:nvPr/>
        </p:nvSpPr>
        <p:spPr>
          <a:xfrm>
            <a:off x="457200" y="6353175"/>
            <a:ext cx="8229600" cy="0"/>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70" name="Shape 70"/>
          <p:cNvSpPr/>
          <p:nvPr/>
        </p:nvSpPr>
        <p:spPr>
          <a:xfrm rot="5400000">
            <a:off x="419099" y="6467475"/>
            <a:ext cx="190850" cy="120315"/>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71" name="Shape 71"/>
          <p:cNvSpPr/>
          <p:nvPr/>
        </p:nvSpPr>
        <p:spPr>
          <a:xfrm>
            <a:off x="1985412" y="6498632"/>
            <a:ext cx="5173175"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72" name="Shape 72"/>
          <p:cNvSpPr/>
          <p:nvPr/>
        </p:nvSpPr>
        <p:spPr>
          <a:xfrm>
            <a:off x="7351200" y="6498632"/>
            <a:ext cx="1605309"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Content with Caption">
    <p:spTree>
      <p:nvGrpSpPr>
        <p:cNvPr id="1" name=""/>
        <p:cNvGrpSpPr/>
        <p:nvPr/>
      </p:nvGrpSpPr>
      <p:grpSpPr>
        <a:xfrm>
          <a:off x="0" y="0"/>
          <a:ext cx="0" cy="0"/>
          <a:chOff x="0" y="0"/>
          <a:chExt cx="0" cy="0"/>
        </a:xfrm>
      </p:grpSpPr>
      <p:sp>
        <p:nvSpPr>
          <p:cNvPr id="74" name="Shape 74"/>
          <p:cNvSpPr>
            <a:spLocks noGrp="1"/>
          </p:cNvSpPr>
          <p:nvPr>
            <p:ph type="title"/>
          </p:nvPr>
        </p:nvSpPr>
        <p:spPr>
          <a:xfrm>
            <a:off x="6324600" y="0"/>
            <a:ext cx="2514600" cy="1143000"/>
          </a:xfrm>
          <a:prstGeom prst="rect">
            <a:avLst/>
          </a:prstGeom>
        </p:spPr>
        <p:txBody>
          <a:bodyPr>
            <a:noAutofit/>
          </a:bodyPr>
          <a:lstStyle>
            <a:lvl1pPr>
              <a:defRPr sz="2000" b="1">
                <a:latin typeface="+mn-lt"/>
                <a:ea typeface="+mn-ea"/>
                <a:cs typeface="+mn-cs"/>
                <a:sym typeface="Helvetica"/>
              </a:defRPr>
            </a:lvl1pPr>
          </a:lstStyle>
          <a:p>
            <a:pPr lvl="0">
              <a:defRPr sz="1800" b="0">
                <a:solidFill>
                  <a:srgbClr val="000000"/>
                </a:solidFill>
                <a:uFillTx/>
              </a:defRPr>
            </a:pPr>
            <a:r>
              <a:rPr lang="en-US" sz="2000" b="1">
                <a:solidFill>
                  <a:srgbClr val="464653"/>
                </a:solidFill>
                <a:uFill>
                  <a:solidFill>
                    <a:srgbClr val="464653"/>
                  </a:solidFill>
                </a:uFill>
              </a:rPr>
              <a:t>Click to edit Master title style</a:t>
            </a:r>
            <a:endParaRPr sz="2000" b="1">
              <a:solidFill>
                <a:srgbClr val="464653"/>
              </a:solidFill>
              <a:uFill>
                <a:solidFill>
                  <a:srgbClr val="464653"/>
                </a:solidFill>
              </a:uFill>
            </a:endParaRPr>
          </a:p>
        </p:txBody>
      </p:sp>
      <p:sp>
        <p:nvSpPr>
          <p:cNvPr id="75" name="Shape 75"/>
          <p:cNvSpPr>
            <a:spLocks noGrp="1"/>
          </p:cNvSpPr>
          <p:nvPr>
            <p:ph type="body" idx="1"/>
          </p:nvPr>
        </p:nvSpPr>
        <p:spPr>
          <a:xfrm>
            <a:off x="6324600" y="1219200"/>
            <a:ext cx="2514600" cy="5638800"/>
          </a:xfrm>
          <a:prstGeom prst="rect">
            <a:avLst/>
          </a:prstGeom>
        </p:spPr>
        <p:txBody>
          <a:bodyPr/>
          <a:lstStyle>
            <a:lvl1pPr marL="0" indent="0">
              <a:lnSpc>
                <a:spcPts val="2200"/>
              </a:lnSpc>
              <a:spcBef>
                <a:spcPts val="1000"/>
              </a:spcBef>
              <a:buClrTx/>
              <a:buSzTx/>
              <a:buFontTx/>
              <a:buNone/>
              <a:defRPr sz="1600">
                <a:solidFill>
                  <a:srgbClr val="464653"/>
                </a:solidFill>
                <a:uFill>
                  <a:solidFill>
                    <a:srgbClr val="464653"/>
                  </a:solidFill>
                </a:uFill>
              </a:defRPr>
            </a:lvl1pPr>
            <a:lvl2pPr marL="0" indent="274320">
              <a:lnSpc>
                <a:spcPts val="2200"/>
              </a:lnSpc>
              <a:spcBef>
                <a:spcPts val="1000"/>
              </a:spcBef>
              <a:buClrTx/>
              <a:buSzTx/>
              <a:buFontTx/>
              <a:buNone/>
              <a:defRPr sz="1600">
                <a:solidFill>
                  <a:srgbClr val="464653"/>
                </a:solidFill>
                <a:uFill>
                  <a:solidFill>
                    <a:srgbClr val="464653"/>
                  </a:solidFill>
                </a:uFill>
              </a:defRPr>
            </a:lvl2pPr>
            <a:lvl3pPr marL="0" indent="594359">
              <a:lnSpc>
                <a:spcPts val="2200"/>
              </a:lnSpc>
              <a:spcBef>
                <a:spcPts val="1000"/>
              </a:spcBef>
              <a:buClrTx/>
              <a:buSzTx/>
              <a:buFontTx/>
              <a:buNone/>
              <a:defRPr sz="1600">
                <a:solidFill>
                  <a:srgbClr val="464653"/>
                </a:solidFill>
                <a:uFill>
                  <a:solidFill>
                    <a:srgbClr val="464653"/>
                  </a:solidFill>
                </a:uFill>
              </a:defRPr>
            </a:lvl3pPr>
            <a:lvl4pPr marL="0" indent="868680">
              <a:lnSpc>
                <a:spcPts val="2200"/>
              </a:lnSpc>
              <a:spcBef>
                <a:spcPts val="1000"/>
              </a:spcBef>
              <a:buClrTx/>
              <a:buSzTx/>
              <a:buFontTx/>
              <a:buNone/>
              <a:defRPr sz="1600">
                <a:solidFill>
                  <a:srgbClr val="464653"/>
                </a:solidFill>
                <a:uFill>
                  <a:solidFill>
                    <a:srgbClr val="464653"/>
                  </a:solidFill>
                </a:uFill>
              </a:defRPr>
            </a:lvl4pPr>
            <a:lvl5pPr marL="0" indent="1143000">
              <a:lnSpc>
                <a:spcPts val="2200"/>
              </a:lnSpc>
              <a:spcBef>
                <a:spcPts val="1000"/>
              </a:spcBef>
              <a:buClrTx/>
              <a:buSzTx/>
              <a:buFontTx/>
              <a:buNone/>
              <a:defRPr sz="1600">
                <a:solidFill>
                  <a:srgbClr val="464653"/>
                </a:solidFill>
                <a:uFill>
                  <a:solidFill>
                    <a:srgbClr val="464653"/>
                  </a:solidFill>
                </a:uFill>
              </a:defRPr>
            </a:lvl5pPr>
          </a:lstStyle>
          <a:p>
            <a:pPr lvl="0">
              <a:defRPr sz="1800">
                <a:solidFill>
                  <a:srgbClr val="000000"/>
                </a:solidFill>
                <a:uFillTx/>
              </a:defRPr>
            </a:pPr>
            <a:r>
              <a:rPr lang="en-US" sz="1600">
                <a:solidFill>
                  <a:srgbClr val="464653"/>
                </a:solidFill>
                <a:uFill>
                  <a:solidFill>
                    <a:srgbClr val="464653"/>
                  </a:solidFill>
                </a:uFill>
              </a:rPr>
              <a:t>Click to edit Master text styles</a:t>
            </a:r>
          </a:p>
          <a:p>
            <a:pPr lvl="1">
              <a:defRPr sz="1800">
                <a:solidFill>
                  <a:srgbClr val="000000"/>
                </a:solidFill>
                <a:uFillTx/>
              </a:defRPr>
            </a:pPr>
            <a:r>
              <a:rPr lang="en-US" sz="1600">
                <a:solidFill>
                  <a:srgbClr val="464653"/>
                </a:solidFill>
                <a:uFill>
                  <a:solidFill>
                    <a:srgbClr val="464653"/>
                  </a:solidFill>
                </a:uFill>
              </a:rPr>
              <a:t>Second level</a:t>
            </a:r>
          </a:p>
          <a:p>
            <a:pPr lvl="2">
              <a:defRPr sz="1800">
                <a:solidFill>
                  <a:srgbClr val="000000"/>
                </a:solidFill>
                <a:uFillTx/>
              </a:defRPr>
            </a:pPr>
            <a:r>
              <a:rPr lang="en-US" sz="1600">
                <a:solidFill>
                  <a:srgbClr val="464653"/>
                </a:solidFill>
                <a:uFill>
                  <a:solidFill>
                    <a:srgbClr val="464653"/>
                  </a:solidFill>
                </a:uFill>
              </a:rPr>
              <a:t>Third level</a:t>
            </a:r>
          </a:p>
          <a:p>
            <a:pPr lvl="3">
              <a:defRPr sz="1800">
                <a:solidFill>
                  <a:srgbClr val="000000"/>
                </a:solidFill>
                <a:uFillTx/>
              </a:defRPr>
            </a:pPr>
            <a:r>
              <a:rPr lang="en-US" sz="1600">
                <a:solidFill>
                  <a:srgbClr val="464653"/>
                </a:solidFill>
                <a:uFill>
                  <a:solidFill>
                    <a:srgbClr val="464653"/>
                  </a:solidFill>
                </a:uFill>
              </a:rPr>
              <a:t>Fourth level</a:t>
            </a:r>
          </a:p>
          <a:p>
            <a:pPr lvl="4">
              <a:defRPr sz="1800">
                <a:solidFill>
                  <a:srgbClr val="000000"/>
                </a:solidFill>
                <a:uFillTx/>
              </a:defRPr>
            </a:pPr>
            <a:r>
              <a:rPr lang="en-US" sz="1600">
                <a:solidFill>
                  <a:srgbClr val="464653"/>
                </a:solidFill>
                <a:uFill>
                  <a:solidFill>
                    <a:srgbClr val="464653"/>
                  </a:solidFill>
                </a:uFill>
              </a:rPr>
              <a:t>Fifth level</a:t>
            </a:r>
            <a:endParaRPr sz="1600">
              <a:solidFill>
                <a:srgbClr val="464653"/>
              </a:solidFill>
              <a:uFill>
                <a:solidFill>
                  <a:srgbClr val="464653"/>
                </a:solidFill>
              </a:uFill>
            </a:endParaRPr>
          </a:p>
        </p:txBody>
      </p:sp>
      <p:sp>
        <p:nvSpPr>
          <p:cNvPr id="76" name="Shape 76"/>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77" name="Shape 77"/>
          <p:cNvSpPr/>
          <p:nvPr/>
        </p:nvSpPr>
        <p:spPr>
          <a:xfrm>
            <a:off x="457200" y="6353175"/>
            <a:ext cx="8229600" cy="0"/>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78" name="Shape 78"/>
          <p:cNvSpPr/>
          <p:nvPr/>
        </p:nvSpPr>
        <p:spPr>
          <a:xfrm flipH="1">
            <a:off x="6178800" y="307339"/>
            <a:ext cx="1" cy="6035041"/>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79" name="Shape 79"/>
          <p:cNvSpPr/>
          <p:nvPr/>
        </p:nvSpPr>
        <p:spPr>
          <a:xfrm rot="5400000">
            <a:off x="419099" y="6467475"/>
            <a:ext cx="190850" cy="120315"/>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Picture with Caption">
    <p:bg>
      <p:bgPr>
        <a:solidFill>
          <a:srgbClr val="464653"/>
        </a:solidFill>
        <a:effectLst/>
      </p:bgPr>
    </p:bg>
    <p:spTree>
      <p:nvGrpSpPr>
        <p:cNvPr id="1" name=""/>
        <p:cNvGrpSpPr/>
        <p:nvPr/>
      </p:nvGrpSpPr>
      <p:grpSpPr>
        <a:xfrm>
          <a:off x="0" y="0"/>
          <a:ext cx="0" cy="0"/>
          <a:chOff x="0" y="0"/>
          <a:chExt cx="0" cy="0"/>
        </a:xfrm>
      </p:grpSpPr>
      <p:sp>
        <p:nvSpPr>
          <p:cNvPr id="81" name="Shape 81"/>
          <p:cNvSpPr>
            <a:spLocks noGrp="1"/>
          </p:cNvSpPr>
          <p:nvPr>
            <p:ph type="title"/>
          </p:nvPr>
        </p:nvSpPr>
        <p:spPr>
          <a:xfrm>
            <a:off x="457200" y="484756"/>
            <a:ext cx="8229600" cy="706888"/>
          </a:xfrm>
          <a:prstGeom prst="rect">
            <a:avLst/>
          </a:prstGeom>
          <a:ln w="9525">
            <a:solidFill>
              <a:srgbClr val="727CA3"/>
            </a:solidFill>
            <a:round/>
          </a:ln>
        </p:spPr>
        <p:txBody>
          <a:bodyPr anchor="ctr"/>
          <a:lstStyle>
            <a:lvl1pPr algn="r">
              <a:defRPr sz="2000">
                <a:solidFill>
                  <a:srgbClr val="FFFFFF"/>
                </a:solidFill>
                <a:uFill>
                  <a:solidFill>
                    <a:srgbClr val="FFFFFF"/>
                  </a:solidFill>
                </a:uFill>
              </a:defRPr>
            </a:lvl1pPr>
          </a:lstStyle>
          <a:p>
            <a:pPr lvl="0">
              <a:defRPr sz="1800">
                <a:solidFill>
                  <a:srgbClr val="000000"/>
                </a:solidFill>
                <a:uFillTx/>
              </a:defRPr>
            </a:pPr>
            <a:r>
              <a:rPr lang="en-US" sz="2000">
                <a:solidFill>
                  <a:srgbClr val="FFFFFF"/>
                </a:solidFill>
                <a:uFill>
                  <a:solidFill>
                    <a:srgbClr val="FFFFFF"/>
                  </a:solidFill>
                </a:uFill>
              </a:rPr>
              <a:t>Click to edit Master title style</a:t>
            </a:r>
            <a:endParaRPr sz="2000">
              <a:solidFill>
                <a:srgbClr val="FFFFFF"/>
              </a:solidFill>
              <a:uFill>
                <a:solidFill>
                  <a:srgbClr val="FFFFFF"/>
                </a:solidFill>
              </a:uFill>
            </a:endParaRPr>
          </a:p>
        </p:txBody>
      </p:sp>
      <p:sp>
        <p:nvSpPr>
          <p:cNvPr id="82" name="Shape 82"/>
          <p:cNvSpPr>
            <a:spLocks noGrp="1"/>
          </p:cNvSpPr>
          <p:nvPr>
            <p:ph type="body" idx="1"/>
          </p:nvPr>
        </p:nvSpPr>
        <p:spPr>
          <a:xfrm>
            <a:off x="457200" y="1191643"/>
            <a:ext cx="8229600" cy="588514"/>
          </a:xfrm>
          <a:prstGeom prst="rect">
            <a:avLst/>
          </a:prstGeom>
        </p:spPr>
        <p:txBody>
          <a:bodyPr anchor="ctr"/>
          <a:lstStyle>
            <a:lvl1pPr marL="0" indent="0">
              <a:buClrTx/>
              <a:buSzTx/>
              <a:buFontTx/>
              <a:buNone/>
              <a:defRPr sz="1400">
                <a:solidFill>
                  <a:srgbClr val="FFFFFF"/>
                </a:solidFill>
                <a:uFill>
                  <a:solidFill>
                    <a:srgbClr val="FFFFFF"/>
                  </a:solidFill>
                </a:uFill>
              </a:defRPr>
            </a:lvl1pPr>
            <a:lvl2pPr marL="594360" indent="-320040">
              <a:buClrTx/>
              <a:buFontTx/>
              <a:defRPr sz="1400">
                <a:solidFill>
                  <a:srgbClr val="FFFFFF"/>
                </a:solidFill>
                <a:uFill>
                  <a:solidFill>
                    <a:srgbClr val="FFFFFF"/>
                  </a:solidFill>
                </a:uFill>
              </a:defRPr>
            </a:lvl2pPr>
            <a:lvl3pPr marL="914400" indent="-320040">
              <a:buClrTx/>
              <a:buFontTx/>
              <a:defRPr sz="1400">
                <a:solidFill>
                  <a:srgbClr val="FFFFFF"/>
                </a:solidFill>
                <a:uFill>
                  <a:solidFill>
                    <a:srgbClr val="FFFFFF"/>
                  </a:solidFill>
                </a:uFill>
              </a:defRPr>
            </a:lvl3pPr>
            <a:lvl4pPr marL="1224280" indent="-355600">
              <a:buClrTx/>
              <a:buFontTx/>
              <a:defRPr sz="1400">
                <a:solidFill>
                  <a:srgbClr val="FFFFFF"/>
                </a:solidFill>
                <a:uFill>
                  <a:solidFill>
                    <a:srgbClr val="FFFFFF"/>
                  </a:solidFill>
                </a:uFill>
              </a:defRPr>
            </a:lvl4pPr>
            <a:lvl5pPr marL="1498600" indent="-355600">
              <a:buClrTx/>
              <a:buFontTx/>
              <a:defRPr sz="1400">
                <a:solidFill>
                  <a:srgbClr val="FFFFFF"/>
                </a:solidFill>
                <a:uFill>
                  <a:solidFill>
                    <a:srgbClr val="FFFFFF"/>
                  </a:solidFill>
                </a:uFill>
              </a:defRPr>
            </a:lvl5pPr>
          </a:lstStyle>
          <a:p>
            <a:pPr lvl="0">
              <a:defRPr sz="1800">
                <a:solidFill>
                  <a:srgbClr val="000000"/>
                </a:solidFill>
                <a:uFillTx/>
              </a:defRPr>
            </a:pPr>
            <a:r>
              <a:rPr lang="en-US" sz="1400">
                <a:solidFill>
                  <a:srgbClr val="FFFFFF"/>
                </a:solidFill>
                <a:uFill>
                  <a:solidFill>
                    <a:srgbClr val="FFFFFF"/>
                  </a:solidFill>
                </a:uFill>
              </a:rPr>
              <a:t>Click to edit Master text styles</a:t>
            </a:r>
          </a:p>
          <a:p>
            <a:pPr lvl="1">
              <a:defRPr sz="1800">
                <a:solidFill>
                  <a:srgbClr val="000000"/>
                </a:solidFill>
                <a:uFillTx/>
              </a:defRPr>
            </a:pPr>
            <a:r>
              <a:rPr lang="en-US" sz="1400">
                <a:solidFill>
                  <a:srgbClr val="FFFFFF"/>
                </a:solidFill>
                <a:uFill>
                  <a:solidFill>
                    <a:srgbClr val="FFFFFF"/>
                  </a:solidFill>
                </a:uFill>
              </a:rPr>
              <a:t>Second level</a:t>
            </a:r>
          </a:p>
          <a:p>
            <a:pPr lvl="2">
              <a:defRPr sz="1800">
                <a:solidFill>
                  <a:srgbClr val="000000"/>
                </a:solidFill>
                <a:uFillTx/>
              </a:defRPr>
            </a:pPr>
            <a:r>
              <a:rPr lang="en-US" sz="1400">
                <a:solidFill>
                  <a:srgbClr val="FFFFFF"/>
                </a:solidFill>
                <a:uFill>
                  <a:solidFill>
                    <a:srgbClr val="FFFFFF"/>
                  </a:solidFill>
                </a:uFill>
              </a:rPr>
              <a:t>Third level</a:t>
            </a:r>
          </a:p>
          <a:p>
            <a:pPr lvl="3">
              <a:defRPr sz="1800">
                <a:solidFill>
                  <a:srgbClr val="000000"/>
                </a:solidFill>
                <a:uFillTx/>
              </a:defRPr>
            </a:pPr>
            <a:r>
              <a:rPr lang="en-US" sz="1400">
                <a:solidFill>
                  <a:srgbClr val="FFFFFF"/>
                </a:solidFill>
                <a:uFill>
                  <a:solidFill>
                    <a:srgbClr val="FFFFFF"/>
                  </a:solidFill>
                </a:uFill>
              </a:rPr>
              <a:t>Fourth level</a:t>
            </a:r>
          </a:p>
          <a:p>
            <a:pPr lvl="4">
              <a:defRPr sz="1800">
                <a:solidFill>
                  <a:srgbClr val="000000"/>
                </a:solidFill>
                <a:uFillTx/>
              </a:defRPr>
            </a:pPr>
            <a:r>
              <a:rPr lang="en-US" sz="1400">
                <a:solidFill>
                  <a:srgbClr val="FFFFFF"/>
                </a:solidFill>
                <a:uFill>
                  <a:solidFill>
                    <a:srgbClr val="FFFFFF"/>
                  </a:solidFill>
                </a:uFill>
              </a:rPr>
              <a:t>Fifth level</a:t>
            </a:r>
            <a:endParaRPr sz="1400">
              <a:solidFill>
                <a:srgbClr val="FFFFFF"/>
              </a:solidFill>
              <a:uFill>
                <a:solidFill>
                  <a:srgbClr val="FFFFFF"/>
                </a:solidFill>
              </a:uFill>
            </a:endParaRPr>
          </a:p>
        </p:txBody>
      </p:sp>
      <p:sp>
        <p:nvSpPr>
          <p:cNvPr id="83" name="Shape 83"/>
          <p:cNvSpPr>
            <a:spLocks noGrp="1"/>
          </p:cNvSpPr>
          <p:nvPr>
            <p:ph type="sldNum" sz="quarter" idx="2"/>
          </p:nvPr>
        </p:nvSpPr>
        <p:spPr>
          <a:prstGeom prst="rect">
            <a:avLst/>
          </a:prstGeom>
        </p:spPr>
        <p:txBody>
          <a:bodyPr/>
          <a:lstStyle>
            <a:lvl1pPr>
              <a:defRPr>
                <a:solidFill>
                  <a:srgbClr val="DDE9EC"/>
                </a:solidFill>
                <a:uFill>
                  <a:solidFill>
                    <a:srgbClr val="DDE9EC"/>
                  </a:solidFill>
                </a:uFill>
              </a:defRPr>
            </a:lvl1pPr>
          </a:lstStyle>
          <a:p>
            <a:pPr lvl="0"/>
            <a:fld id="{86CB4B4D-7CA3-9044-876B-883B54F8677D}" type="slidenum">
              <a:rPr/>
              <a:pPr lvl="0"/>
              <a:t>‹#›</a:t>
            </a:fld>
            <a:endParaRPr/>
          </a:p>
        </p:txBody>
      </p:sp>
      <p:sp>
        <p:nvSpPr>
          <p:cNvPr id="84" name="Shape 84"/>
          <p:cNvSpPr/>
          <p:nvPr/>
        </p:nvSpPr>
        <p:spPr>
          <a:xfrm>
            <a:off x="457200" y="6353175"/>
            <a:ext cx="8229600" cy="0"/>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85" name="Shape 85"/>
          <p:cNvSpPr/>
          <p:nvPr/>
        </p:nvSpPr>
        <p:spPr>
          <a:xfrm rot="5400000">
            <a:off x="419099" y="6467475"/>
            <a:ext cx="190850" cy="120315"/>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86" name="Shape 86"/>
          <p:cNvSpPr/>
          <p:nvPr/>
        </p:nvSpPr>
        <p:spPr>
          <a:xfrm>
            <a:off x="457200" y="500856"/>
            <a:ext cx="182881" cy="685801"/>
          </a:xfrm>
          <a:prstGeom prst="rect">
            <a:avLst/>
          </a:prstGeom>
          <a:solidFill>
            <a:srgbClr val="727CA3"/>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Title and Vertical Text">
    <p:spTree>
      <p:nvGrpSpPr>
        <p:cNvPr id="1" name=""/>
        <p:cNvGrpSpPr/>
        <p:nvPr/>
      </p:nvGrpSpPr>
      <p:grpSpPr>
        <a:xfrm>
          <a:off x="0" y="0"/>
          <a:ext cx="0" cy="0"/>
          <a:chOff x="0" y="0"/>
          <a:chExt cx="0" cy="0"/>
        </a:xfrm>
      </p:grpSpPr>
      <p:sp>
        <p:nvSpPr>
          <p:cNvPr id="88" name="Shape 88"/>
          <p:cNvSpPr>
            <a:spLocks noGrp="1"/>
          </p:cNvSpPr>
          <p:nvPr>
            <p:ph type="title"/>
          </p:nvPr>
        </p:nvSpPr>
        <p:spPr>
          <a:prstGeom prst="rect">
            <a:avLst/>
          </a:prstGeom>
        </p:spPr>
        <p:txBody>
          <a:bodyPr/>
          <a:lstStyle/>
          <a:p>
            <a:pPr lvl="0">
              <a:defRPr sz="1800">
                <a:solidFill>
                  <a:srgbClr val="000000"/>
                </a:solidFill>
                <a:uFillTx/>
              </a:defRPr>
            </a:pPr>
            <a:r>
              <a:rPr lang="en-US" sz="3200">
                <a:solidFill>
                  <a:srgbClr val="464653"/>
                </a:solidFill>
                <a:uFill>
                  <a:solidFill>
                    <a:srgbClr val="464653"/>
                  </a:solidFill>
                </a:uFill>
              </a:rPr>
              <a:t>Click to edit Master title style</a:t>
            </a:r>
            <a:endParaRPr sz="3200">
              <a:solidFill>
                <a:srgbClr val="464653"/>
              </a:solidFill>
              <a:uFill>
                <a:solidFill>
                  <a:srgbClr val="464653"/>
                </a:solidFill>
              </a:uFill>
            </a:endParaRPr>
          </a:p>
        </p:txBody>
      </p:sp>
      <p:sp>
        <p:nvSpPr>
          <p:cNvPr id="89" name="Shape 89"/>
          <p:cNvSpPr>
            <a:spLocks noGrp="1"/>
          </p:cNvSpPr>
          <p:nvPr>
            <p:ph type="body" idx="1"/>
          </p:nvPr>
        </p:nvSpPr>
        <p:spPr>
          <a:prstGeom prst="rect">
            <a:avLst/>
          </a:prstGeom>
        </p:spPr>
        <p:txBody>
          <a:bodyPr/>
          <a:lstStyle/>
          <a:p>
            <a:pPr lvl="0">
              <a:defRPr sz="1800">
                <a:uFillTx/>
              </a:defRPr>
            </a:pPr>
            <a:r>
              <a:rPr lang="en-US" sz="2600">
                <a:uFill>
                  <a:solidFill/>
                </a:uFill>
              </a:rPr>
              <a:t>Click to edit Master text styles</a:t>
            </a:r>
          </a:p>
          <a:p>
            <a:pPr lvl="1">
              <a:defRPr sz="1800">
                <a:uFillTx/>
              </a:defRPr>
            </a:pPr>
            <a:r>
              <a:rPr lang="en-US" sz="2600">
                <a:uFill>
                  <a:solidFill/>
                </a:uFill>
              </a:rPr>
              <a:t>Second level</a:t>
            </a:r>
          </a:p>
          <a:p>
            <a:pPr lvl="2">
              <a:defRPr sz="1800">
                <a:uFillTx/>
              </a:defRPr>
            </a:pPr>
            <a:r>
              <a:rPr lang="en-US" sz="2600">
                <a:uFill>
                  <a:solidFill/>
                </a:uFill>
              </a:rPr>
              <a:t>Third level</a:t>
            </a:r>
          </a:p>
          <a:p>
            <a:pPr lvl="3">
              <a:defRPr sz="1800">
                <a:uFillTx/>
              </a:defRPr>
            </a:pPr>
            <a:r>
              <a:rPr lang="en-US" sz="2600">
                <a:uFill>
                  <a:solidFill/>
                </a:uFill>
              </a:rPr>
              <a:t>Fourth level</a:t>
            </a:r>
          </a:p>
          <a:p>
            <a:pPr lvl="4">
              <a:defRPr sz="1800">
                <a:uFillTx/>
              </a:defRPr>
            </a:pPr>
            <a:r>
              <a:rPr lang="en-US" sz="2600">
                <a:uFill>
                  <a:solidFill/>
                </a:uFill>
              </a:rPr>
              <a:t>Fifth level</a:t>
            </a:r>
            <a:endParaRPr sz="2600">
              <a:uFill>
                <a:solidFill/>
              </a:uFill>
            </a:endParaRPr>
          </a:p>
        </p:txBody>
      </p:sp>
      <p:sp>
        <p:nvSpPr>
          <p:cNvPr id="90" name="Shape 90"/>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 y="6440399"/>
            <a:ext cx="9180002" cy="1"/>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3" name="Shape 3"/>
          <p:cNvSpPr/>
          <p:nvPr/>
        </p:nvSpPr>
        <p:spPr>
          <a:xfrm>
            <a:off x="-1" y="1029600"/>
            <a:ext cx="9180002" cy="1"/>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4" name="Shape 4"/>
          <p:cNvSpPr/>
          <p:nvPr/>
        </p:nvSpPr>
        <p:spPr>
          <a:xfrm rot="5400000">
            <a:off x="498132" y="6592144"/>
            <a:ext cx="190850" cy="120316"/>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8" name="Shape 8"/>
          <p:cNvSpPr/>
          <p:nvPr/>
        </p:nvSpPr>
        <p:spPr>
          <a:xfrm flipH="1">
            <a:off x="416767" y="-1"/>
            <a:ext cx="45720" cy="6858002"/>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9" name="Shape 9"/>
          <p:cNvSpPr>
            <a:spLocks noGrp="1"/>
          </p:cNvSpPr>
          <p:nvPr>
            <p:ph type="title"/>
          </p:nvPr>
        </p:nvSpPr>
        <p:spPr>
          <a:xfrm>
            <a:off x="457200" y="0"/>
            <a:ext cx="8229600" cy="9906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p>
            <a:pPr lvl="0">
              <a:defRPr sz="1800">
                <a:solidFill>
                  <a:srgbClr val="000000"/>
                </a:solidFill>
                <a:uFillTx/>
              </a:defRPr>
            </a:pPr>
            <a:r>
              <a:rPr sz="3200" dirty="0">
                <a:solidFill>
                  <a:srgbClr val="464653"/>
                </a:solidFill>
                <a:uFill>
                  <a:solidFill>
                    <a:srgbClr val="464653"/>
                  </a:solidFill>
                </a:uFill>
              </a:rPr>
              <a:t>Title Text</a:t>
            </a:r>
          </a:p>
        </p:txBody>
      </p:sp>
      <p:sp>
        <p:nvSpPr>
          <p:cNvPr id="10" name="Shape 10"/>
          <p:cNvSpPr>
            <a:spLocks noGrp="1"/>
          </p:cNvSpPr>
          <p:nvPr>
            <p:ph type="body" idx="1"/>
          </p:nvPr>
        </p:nvSpPr>
        <p:spPr>
          <a:xfrm>
            <a:off x="457200" y="1066800"/>
            <a:ext cx="8229600" cy="57912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uFillTx/>
              </a:defRPr>
            </a:pPr>
            <a:r>
              <a:rPr sz="2600" dirty="0">
                <a:uFill>
                  <a:solidFill/>
                </a:uFill>
              </a:rPr>
              <a:t>Body Level One</a:t>
            </a:r>
          </a:p>
          <a:p>
            <a:pPr lvl="1">
              <a:defRPr sz="1800">
                <a:uFillTx/>
              </a:defRPr>
            </a:pPr>
            <a:r>
              <a:rPr sz="2600" dirty="0">
                <a:uFill>
                  <a:solidFill/>
                </a:uFill>
              </a:rPr>
              <a:t>Body Level Two</a:t>
            </a:r>
          </a:p>
          <a:p>
            <a:pPr lvl="2">
              <a:defRPr sz="1800">
                <a:uFillTx/>
              </a:defRPr>
            </a:pPr>
            <a:r>
              <a:rPr sz="2600" dirty="0">
                <a:uFill>
                  <a:solidFill/>
                </a:uFill>
              </a:rPr>
              <a:t>Body Level Three</a:t>
            </a:r>
          </a:p>
          <a:p>
            <a:pPr lvl="3">
              <a:defRPr sz="1800">
                <a:uFillTx/>
              </a:defRPr>
            </a:pPr>
            <a:r>
              <a:rPr sz="2600" dirty="0">
                <a:uFill>
                  <a:solidFill/>
                </a:uFill>
              </a:rPr>
              <a:t>Body Level Four</a:t>
            </a:r>
          </a:p>
          <a:p>
            <a:pPr lvl="4">
              <a:defRPr sz="1800">
                <a:uFillTx/>
              </a:defRPr>
            </a:pPr>
            <a:r>
              <a:rPr sz="2600" dirty="0">
                <a:uFill>
                  <a:solidFill/>
                </a:uFill>
              </a:rPr>
              <a:t>Body Level Five</a:t>
            </a:r>
          </a:p>
        </p:txBody>
      </p:sp>
      <p:sp>
        <p:nvSpPr>
          <p:cNvPr id="11" name="Shape 11"/>
          <p:cNvSpPr>
            <a:spLocks noGrp="1"/>
          </p:cNvSpPr>
          <p:nvPr>
            <p:ph type="sldNum" sz="quarter" idx="2"/>
          </p:nvPr>
        </p:nvSpPr>
        <p:spPr>
          <a:xfrm>
            <a:off x="685800" y="6481019"/>
            <a:ext cx="1143000" cy="307341"/>
          </a:xfrm>
          <a:prstGeom prst="rect">
            <a:avLst/>
          </a:prstGeom>
          <a:ln w="12700">
            <a:miter lim="400000"/>
          </a:ln>
        </p:spPr>
        <p:txBody>
          <a:bodyPr lIns="45719" rIns="45719">
            <a:spAutoFit/>
          </a:bodyPr>
          <a:lstStyle>
            <a:lvl1pPr algn="l"/>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63"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4" r:id="rId11"/>
  </p:sldLayoutIdLst>
  <p:transition spd="med"/>
  <p:hf hdr="0" ftr="0" dt="0"/>
  <p:txStyles>
    <p:titleStyle>
      <a:lvl1pPr eaLnBrk="1" hangingPunct="1">
        <a:defRPr sz="3200">
          <a:solidFill>
            <a:srgbClr val="800000"/>
          </a:solidFill>
          <a:uFill>
            <a:solidFill>
              <a:srgbClr val="464653"/>
            </a:solidFill>
          </a:uFill>
          <a:latin typeface="Bookman Old Style"/>
          <a:ea typeface="Bookman Old Style"/>
          <a:cs typeface="Bookman Old Style"/>
          <a:sym typeface="Bookman Old Style"/>
        </a:defRPr>
      </a:lvl1pPr>
      <a:lvl2pPr eaLnBrk="1" hangingPunct="1">
        <a:defRPr sz="3200">
          <a:solidFill>
            <a:srgbClr val="464653"/>
          </a:solidFill>
          <a:uFill>
            <a:solidFill>
              <a:srgbClr val="464653"/>
            </a:solidFill>
          </a:uFill>
          <a:latin typeface="Bookman Old Style"/>
          <a:ea typeface="Bookman Old Style"/>
          <a:cs typeface="Bookman Old Style"/>
          <a:sym typeface="Bookman Old Style"/>
        </a:defRPr>
      </a:lvl2pPr>
      <a:lvl3pPr eaLnBrk="1" hangingPunct="1">
        <a:defRPr sz="3200">
          <a:solidFill>
            <a:srgbClr val="464653"/>
          </a:solidFill>
          <a:uFill>
            <a:solidFill>
              <a:srgbClr val="464653"/>
            </a:solidFill>
          </a:uFill>
          <a:latin typeface="Bookman Old Style"/>
          <a:ea typeface="Bookman Old Style"/>
          <a:cs typeface="Bookman Old Style"/>
          <a:sym typeface="Bookman Old Style"/>
        </a:defRPr>
      </a:lvl3pPr>
      <a:lvl4pPr eaLnBrk="1" hangingPunct="1">
        <a:defRPr sz="3200">
          <a:solidFill>
            <a:srgbClr val="464653"/>
          </a:solidFill>
          <a:uFill>
            <a:solidFill>
              <a:srgbClr val="464653"/>
            </a:solidFill>
          </a:uFill>
          <a:latin typeface="Bookman Old Style"/>
          <a:ea typeface="Bookman Old Style"/>
          <a:cs typeface="Bookman Old Style"/>
          <a:sym typeface="Bookman Old Style"/>
        </a:defRPr>
      </a:lvl4pPr>
      <a:lvl5pPr eaLnBrk="1" hangingPunct="1">
        <a:defRPr sz="3200">
          <a:solidFill>
            <a:srgbClr val="464653"/>
          </a:solidFill>
          <a:uFill>
            <a:solidFill>
              <a:srgbClr val="464653"/>
            </a:solidFill>
          </a:uFill>
          <a:latin typeface="Bookman Old Style"/>
          <a:ea typeface="Bookman Old Style"/>
          <a:cs typeface="Bookman Old Style"/>
          <a:sym typeface="Bookman Old Style"/>
        </a:defRPr>
      </a:lvl5pPr>
      <a:lvl6pPr eaLnBrk="1" hangingPunct="1">
        <a:defRPr sz="3200">
          <a:solidFill>
            <a:srgbClr val="464653"/>
          </a:solidFill>
          <a:uFill>
            <a:solidFill>
              <a:srgbClr val="464653"/>
            </a:solidFill>
          </a:uFill>
          <a:latin typeface="Bookman Old Style"/>
          <a:ea typeface="Bookman Old Style"/>
          <a:cs typeface="Bookman Old Style"/>
          <a:sym typeface="Bookman Old Style"/>
        </a:defRPr>
      </a:lvl6pPr>
      <a:lvl7pPr eaLnBrk="1" hangingPunct="1">
        <a:defRPr sz="3200">
          <a:solidFill>
            <a:srgbClr val="464653"/>
          </a:solidFill>
          <a:uFill>
            <a:solidFill>
              <a:srgbClr val="464653"/>
            </a:solidFill>
          </a:uFill>
          <a:latin typeface="Bookman Old Style"/>
          <a:ea typeface="Bookman Old Style"/>
          <a:cs typeface="Bookman Old Style"/>
          <a:sym typeface="Bookman Old Style"/>
        </a:defRPr>
      </a:lvl7pPr>
      <a:lvl8pPr eaLnBrk="1" hangingPunct="1">
        <a:defRPr sz="3200">
          <a:solidFill>
            <a:srgbClr val="464653"/>
          </a:solidFill>
          <a:uFill>
            <a:solidFill>
              <a:srgbClr val="464653"/>
            </a:solidFill>
          </a:uFill>
          <a:latin typeface="Bookman Old Style"/>
          <a:ea typeface="Bookman Old Style"/>
          <a:cs typeface="Bookman Old Style"/>
          <a:sym typeface="Bookman Old Style"/>
        </a:defRPr>
      </a:lvl8pPr>
      <a:lvl9pPr eaLnBrk="1" hangingPunct="1">
        <a:defRPr sz="3200">
          <a:solidFill>
            <a:srgbClr val="464653"/>
          </a:solidFill>
          <a:uFill>
            <a:solidFill>
              <a:srgbClr val="464653"/>
            </a:solidFill>
          </a:uFill>
          <a:latin typeface="Bookman Old Style"/>
          <a:ea typeface="Bookman Old Style"/>
          <a:cs typeface="Bookman Old Style"/>
          <a:sym typeface="Bookman Old Style"/>
        </a:defRPr>
      </a:lvl9pPr>
    </p:titleStyle>
    <p:bodyStyle>
      <a:lvl1pPr marL="274320" indent="-274320" eaLnBrk="1" hangingPunct="1">
        <a:spcBef>
          <a:spcPts val="600"/>
        </a:spcBef>
        <a:buClr>
          <a:srgbClr val="727CA3"/>
        </a:buClr>
        <a:buSzPct val="76000"/>
        <a:buFont typeface="Wingdings 3"/>
        <a:buChar char=""/>
        <a:defRPr sz="2600" b="1">
          <a:solidFill>
            <a:srgbClr val="0432FF"/>
          </a:solidFill>
          <a:uFill>
            <a:solidFill/>
          </a:uFill>
          <a:latin typeface="+mn-lt"/>
          <a:ea typeface="+mn-ea"/>
          <a:cs typeface="+mn-cs"/>
          <a:sym typeface="Helvetica"/>
        </a:defRPr>
      </a:lvl1pPr>
      <a:lvl2pPr marL="584420" indent="-310100" eaLnBrk="1" hangingPunct="1">
        <a:spcBef>
          <a:spcPts val="600"/>
        </a:spcBef>
        <a:buClr>
          <a:srgbClr val="727CA3"/>
        </a:buClr>
        <a:buSzPct val="76000"/>
        <a:buFont typeface="Wingdings 3"/>
        <a:buChar char=""/>
        <a:defRPr sz="2400">
          <a:solidFill>
            <a:srgbClr val="000000"/>
          </a:solidFill>
          <a:uFill>
            <a:solidFill/>
          </a:uFill>
          <a:latin typeface="+mn-lt"/>
          <a:ea typeface="+mn-ea"/>
          <a:cs typeface="+mn-cs"/>
          <a:sym typeface="Helvetica"/>
        </a:defRPr>
      </a:lvl2pPr>
      <a:lvl3pPr marL="891540" indent="-297180" eaLnBrk="1" hangingPunct="1">
        <a:spcBef>
          <a:spcPts val="600"/>
        </a:spcBef>
        <a:buClr>
          <a:srgbClr val="727CA3"/>
        </a:buClr>
        <a:buSzPct val="76000"/>
        <a:buFont typeface="Wingdings 3"/>
        <a:buChar char=""/>
        <a:defRPr sz="2400">
          <a:solidFill>
            <a:schemeClr val="accent3">
              <a:lumMod val="50000"/>
            </a:schemeClr>
          </a:solidFill>
          <a:uFill>
            <a:solidFill/>
          </a:uFill>
          <a:latin typeface="+mn-lt"/>
          <a:ea typeface="+mn-ea"/>
          <a:cs typeface="+mn-cs"/>
          <a:sym typeface="Helvetica"/>
        </a:defRPr>
      </a:lvl3pPr>
      <a:lvl4pPr marL="1198880" indent="-330200" eaLnBrk="1" hangingPunct="1">
        <a:spcBef>
          <a:spcPts val="600"/>
        </a:spcBef>
        <a:buClr>
          <a:srgbClr val="727CA3"/>
        </a:buClr>
        <a:buSzPct val="70000"/>
        <a:buFont typeface="Wingdings 3"/>
        <a:buChar char="◻"/>
        <a:defRPr sz="2400">
          <a:uFill>
            <a:solidFill/>
          </a:uFill>
          <a:latin typeface="+mn-lt"/>
          <a:ea typeface="+mn-ea"/>
          <a:cs typeface="+mn-cs"/>
          <a:sym typeface="Helvetica"/>
        </a:defRPr>
      </a:lvl4pPr>
      <a:lvl5pPr marL="1514475" indent="-371475" eaLnBrk="1" hangingPunct="1">
        <a:spcBef>
          <a:spcPts val="600"/>
        </a:spcBef>
        <a:buClr>
          <a:srgbClr val="727CA3"/>
        </a:buClr>
        <a:buSzPct val="70000"/>
        <a:buFont typeface="Wingdings 3"/>
        <a:buChar char="◻"/>
        <a:defRPr sz="2400">
          <a:uFill>
            <a:solidFill/>
          </a:uFill>
          <a:latin typeface="+mn-lt"/>
          <a:ea typeface="+mn-ea"/>
          <a:cs typeface="+mn-cs"/>
          <a:sym typeface="Helvetica"/>
        </a:defRPr>
      </a:lvl5pPr>
      <a:lvl6pPr marL="1760220" indent="-297180" eaLnBrk="1" hangingPunct="1">
        <a:spcBef>
          <a:spcPts val="600"/>
        </a:spcBef>
        <a:buClr>
          <a:srgbClr val="727CA3"/>
        </a:buClr>
        <a:buSzPct val="75000"/>
        <a:buFont typeface="Wingdings 3"/>
        <a:buChar char=""/>
        <a:defRPr sz="2600">
          <a:uFill>
            <a:solidFill/>
          </a:uFill>
          <a:latin typeface="+mn-lt"/>
          <a:ea typeface="+mn-ea"/>
          <a:cs typeface="+mn-cs"/>
          <a:sym typeface="Helvetica"/>
        </a:defRPr>
      </a:lvl6pPr>
      <a:lvl7pPr marL="198555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7pPr>
      <a:lvl8pPr marL="216843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8pPr>
      <a:lvl9pPr marL="2407920" indent="-396240" eaLnBrk="1" hangingPunct="1">
        <a:spcBef>
          <a:spcPts val="600"/>
        </a:spcBef>
        <a:buClr>
          <a:srgbClr val="727CA3"/>
        </a:buClr>
        <a:buSzPct val="75000"/>
        <a:buFont typeface="Wingdings 3"/>
        <a:buChar char=""/>
        <a:defRPr sz="2600">
          <a:uFill>
            <a:solidFill/>
          </a:uFill>
          <a:latin typeface="+mn-lt"/>
          <a:ea typeface="+mn-ea"/>
          <a:cs typeface="+mn-cs"/>
          <a:sym typeface="Helvetica"/>
        </a:defRPr>
      </a:lvl9pPr>
    </p:bodyStyle>
    <p:otherStyle>
      <a:lvl1pPr defTabSz="457200" eaLnBrk="1" hangingPunct="1">
        <a:defRPr sz="1400">
          <a:solidFill>
            <a:schemeClr val="tx1"/>
          </a:solidFill>
          <a:uFill>
            <a:solidFill>
              <a:srgbClr val="464653"/>
            </a:solidFill>
          </a:uFill>
          <a:latin typeface="+mn-lt"/>
          <a:ea typeface="+mn-ea"/>
          <a:cs typeface="+mn-cs"/>
          <a:sym typeface="Helvetica"/>
        </a:defRPr>
      </a:lvl1pPr>
      <a:lvl2pPr indent="457200" defTabSz="457200" eaLnBrk="1" hangingPunct="1">
        <a:defRPr sz="1400">
          <a:solidFill>
            <a:schemeClr val="tx1"/>
          </a:solidFill>
          <a:uFill>
            <a:solidFill>
              <a:srgbClr val="464653"/>
            </a:solidFill>
          </a:uFill>
          <a:latin typeface="+mn-lt"/>
          <a:ea typeface="+mn-ea"/>
          <a:cs typeface="+mn-cs"/>
          <a:sym typeface="Helvetica"/>
        </a:defRPr>
      </a:lvl2pPr>
      <a:lvl3pPr indent="914400" defTabSz="457200" eaLnBrk="1" hangingPunct="1">
        <a:defRPr sz="1400">
          <a:solidFill>
            <a:schemeClr val="tx1"/>
          </a:solidFill>
          <a:uFill>
            <a:solidFill>
              <a:srgbClr val="464653"/>
            </a:solidFill>
          </a:uFill>
          <a:latin typeface="+mn-lt"/>
          <a:ea typeface="+mn-ea"/>
          <a:cs typeface="+mn-cs"/>
          <a:sym typeface="Helvetica"/>
        </a:defRPr>
      </a:lvl3pPr>
      <a:lvl4pPr indent="1371600" defTabSz="457200" eaLnBrk="1" hangingPunct="1">
        <a:defRPr sz="1400">
          <a:solidFill>
            <a:schemeClr val="tx1"/>
          </a:solidFill>
          <a:uFill>
            <a:solidFill>
              <a:srgbClr val="464653"/>
            </a:solidFill>
          </a:uFill>
          <a:latin typeface="+mn-lt"/>
          <a:ea typeface="+mn-ea"/>
          <a:cs typeface="+mn-cs"/>
          <a:sym typeface="Helvetica"/>
        </a:defRPr>
      </a:lvl4pPr>
      <a:lvl5pPr indent="1828800" defTabSz="457200" eaLnBrk="1" hangingPunct="1">
        <a:defRPr sz="1400">
          <a:solidFill>
            <a:schemeClr val="tx1"/>
          </a:solidFill>
          <a:uFill>
            <a:solidFill>
              <a:srgbClr val="464653"/>
            </a:solidFill>
          </a:uFill>
          <a:latin typeface="+mn-lt"/>
          <a:ea typeface="+mn-ea"/>
          <a:cs typeface="+mn-cs"/>
          <a:sym typeface="Helvetica"/>
        </a:defRPr>
      </a:lvl5pPr>
      <a:lvl6pPr indent="2286000" defTabSz="457200" eaLnBrk="1" hangingPunct="1">
        <a:defRPr sz="1400">
          <a:solidFill>
            <a:schemeClr val="tx1"/>
          </a:solidFill>
          <a:uFill>
            <a:solidFill>
              <a:srgbClr val="464653"/>
            </a:solidFill>
          </a:uFill>
          <a:latin typeface="+mn-lt"/>
          <a:ea typeface="+mn-ea"/>
          <a:cs typeface="+mn-cs"/>
          <a:sym typeface="Helvetica"/>
        </a:defRPr>
      </a:lvl6pPr>
      <a:lvl7pPr indent="2743200" defTabSz="457200" eaLnBrk="1" hangingPunct="1">
        <a:defRPr sz="1400">
          <a:solidFill>
            <a:schemeClr val="tx1"/>
          </a:solidFill>
          <a:uFill>
            <a:solidFill>
              <a:srgbClr val="464653"/>
            </a:solidFill>
          </a:uFill>
          <a:latin typeface="+mn-lt"/>
          <a:ea typeface="+mn-ea"/>
          <a:cs typeface="+mn-cs"/>
          <a:sym typeface="Helvetica"/>
        </a:defRPr>
      </a:lvl7pPr>
      <a:lvl8pPr indent="3200400" defTabSz="457200" eaLnBrk="1" hangingPunct="1">
        <a:defRPr sz="1400">
          <a:solidFill>
            <a:schemeClr val="tx1"/>
          </a:solidFill>
          <a:uFill>
            <a:solidFill>
              <a:srgbClr val="464653"/>
            </a:solidFill>
          </a:uFill>
          <a:latin typeface="+mn-lt"/>
          <a:ea typeface="+mn-ea"/>
          <a:cs typeface="+mn-cs"/>
          <a:sym typeface="Helvetica"/>
        </a:defRPr>
      </a:lvl8pPr>
      <a:lvl9pPr indent="3657600" defTabSz="457200" eaLnBrk="1" hangingPunct="1">
        <a:defRPr sz="1400">
          <a:solidFill>
            <a:schemeClr val="tx1"/>
          </a:solidFill>
          <a:uFill>
            <a:solidFill>
              <a:srgbClr val="464653"/>
            </a:solidFill>
          </a:uFill>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emf"/><Relationship Id="rId2" Type="http://schemas.openxmlformats.org/officeDocument/2006/relationships/image" Target="../media/image9.jp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hyperlink" Target="https://arxiv.org/abs/2109.00391" TargetMode="Externa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abs/2109.00391" TargetMode="External"/><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9.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oleObject" Target="../embeddings/oleObject1.bin"/><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9.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635" y="3663464"/>
            <a:ext cx="7169729" cy="1230744"/>
          </a:xfrm>
        </p:spPr>
        <p:txBody>
          <a:bodyPr>
            <a:normAutofit fontScale="90000"/>
          </a:bodyPr>
          <a:lstStyle/>
          <a:p>
            <a:pPr algn="ctr"/>
            <a:r>
              <a:rPr lang="en-US" sz="2800" dirty="0"/>
              <a:t>Calorimetry R&amp;D Directions</a:t>
            </a:r>
            <a:br>
              <a:rPr lang="en-US" sz="2800" dirty="0"/>
            </a:br>
            <a:r>
              <a:rPr lang="en-US" sz="2800" dirty="0"/>
              <a:t>Needs in the Next 3-5 Years</a:t>
            </a:r>
            <a:br>
              <a:rPr lang="en-US" sz="2800" dirty="0"/>
            </a:br>
            <a:r>
              <a:rPr lang="en-US" sz="2200" dirty="0"/>
              <a:t>Chris Tully (Princeton)</a:t>
            </a:r>
            <a:br>
              <a:rPr lang="en-US" sz="2800" dirty="0"/>
            </a:br>
            <a:br>
              <a:rPr lang="en-US" sz="2800" dirty="0"/>
            </a:br>
            <a:endParaRPr lang="en-US" sz="2800" dirty="0"/>
          </a:p>
        </p:txBody>
      </p:sp>
      <p:sp>
        <p:nvSpPr>
          <p:cNvPr id="3" name="Text Placeholder 2"/>
          <p:cNvSpPr>
            <a:spLocks noGrp="1"/>
          </p:cNvSpPr>
          <p:nvPr>
            <p:ph type="body" idx="1"/>
          </p:nvPr>
        </p:nvSpPr>
        <p:spPr>
          <a:xfrm>
            <a:off x="571426" y="5111750"/>
            <a:ext cx="7648938" cy="801788"/>
          </a:xfrm>
        </p:spPr>
        <p:txBody>
          <a:bodyPr>
            <a:normAutofit/>
          </a:bodyPr>
          <a:lstStyle/>
          <a:p>
            <a:r>
              <a:rPr lang="en-US" sz="1800" dirty="0">
                <a:latin typeface="Bookman Old Style" charset="0"/>
                <a:ea typeface="Bookman Old Style" charset="0"/>
                <a:cs typeface="Bookman Old Style" charset="0"/>
              </a:rPr>
              <a:t>February 23, 2024</a:t>
            </a:r>
          </a:p>
          <a:p>
            <a:r>
              <a:rPr lang="en-US" sz="2000" dirty="0">
                <a:latin typeface="Bookman Old Style" charset="0"/>
                <a:ea typeface="Bookman Old Style" charset="0"/>
                <a:cs typeface="Bookman Old Style" charset="0"/>
              </a:rPr>
              <a:t>Princeton Muon Collider Organizational Workshop</a:t>
            </a:r>
          </a:p>
          <a:p>
            <a:pPr algn="ctr"/>
            <a:endParaRPr lang="en-US" sz="2000" b="0" dirty="0"/>
          </a:p>
        </p:txBody>
      </p:sp>
    </p:spTree>
    <p:extLst>
      <p:ext uri="{BB962C8B-B14F-4D97-AF65-F5344CB8AC3E}">
        <p14:creationId xmlns:p14="http://schemas.microsoft.com/office/powerpoint/2010/main" val="231266425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1C36-F55D-B04C-B46C-BE18070DA1BA}"/>
              </a:ext>
            </a:extLst>
          </p:cNvPr>
          <p:cNvSpPr>
            <a:spLocks noGrp="1"/>
          </p:cNvSpPr>
          <p:nvPr>
            <p:ph type="title"/>
          </p:nvPr>
        </p:nvSpPr>
        <p:spPr/>
        <p:txBody>
          <a:bodyPr/>
          <a:lstStyle/>
          <a:p>
            <a:r>
              <a:rPr lang="en-US" dirty="0"/>
              <a:t>Muon Collider Calorimetry</a:t>
            </a:r>
          </a:p>
        </p:txBody>
      </p:sp>
      <p:sp>
        <p:nvSpPr>
          <p:cNvPr id="3" name="Text Placeholder 2">
            <a:extLst>
              <a:ext uri="{FF2B5EF4-FFF2-40B4-BE49-F238E27FC236}">
                <a16:creationId xmlns:a16="http://schemas.microsoft.com/office/drawing/2014/main" id="{D1E4F02F-DFDE-764C-A72A-A914673EA796}"/>
              </a:ext>
            </a:extLst>
          </p:cNvPr>
          <p:cNvSpPr>
            <a:spLocks noGrp="1"/>
          </p:cNvSpPr>
          <p:nvPr>
            <p:ph type="body" idx="1"/>
          </p:nvPr>
        </p:nvSpPr>
        <p:spPr>
          <a:xfrm>
            <a:off x="457200" y="1066800"/>
            <a:ext cx="8686800" cy="5791200"/>
          </a:xfrm>
        </p:spPr>
        <p:txBody>
          <a:bodyPr>
            <a:normAutofit lnSpcReduction="10000"/>
          </a:bodyPr>
          <a:lstStyle/>
          <a:p>
            <a:r>
              <a:rPr lang="en-US" dirty="0"/>
              <a:t>Need to drop some assumptions</a:t>
            </a:r>
          </a:p>
          <a:p>
            <a:pPr lvl="1"/>
            <a:r>
              <a:rPr lang="en-US" dirty="0"/>
              <a:t>Measure hit times along trajectories</a:t>
            </a:r>
          </a:p>
          <a:p>
            <a:pPr lvl="1"/>
            <a:r>
              <a:rPr lang="en-US" dirty="0"/>
              <a:t>Track from IP outward and from Beam Collimators inward</a:t>
            </a:r>
          </a:p>
          <a:p>
            <a:r>
              <a:rPr lang="en-US" dirty="0"/>
              <a:t>Standard geometries are designed to be hermetic and uniform – tunnel vision on IP</a:t>
            </a:r>
          </a:p>
          <a:p>
            <a:pPr lvl="1"/>
            <a:r>
              <a:rPr lang="en-US" dirty="0"/>
              <a:t>Locations of calorimeter surfaces influences the separation power on beam backgrounds</a:t>
            </a:r>
          </a:p>
          <a:p>
            <a:pPr lvl="1"/>
            <a:r>
              <a:rPr lang="en-US" dirty="0"/>
              <a:t>Prompt time of arrival distributions should not peak at background arrival times – and overlap should be suppressed by multiple times along trajectories leading up to calorimeter</a:t>
            </a:r>
          </a:p>
          <a:p>
            <a:pPr lvl="1"/>
            <a:r>
              <a:rPr lang="en-US" dirty="0"/>
              <a:t>Timing layers/walls should be arranged to efficiently catch beam backgrounds and maintain high event quality</a:t>
            </a:r>
          </a:p>
          <a:p>
            <a:pPr lvl="1"/>
            <a:r>
              <a:rPr lang="en-US" dirty="0"/>
              <a:t>Projective to the IP is for signal</a:t>
            </a:r>
          </a:p>
        </p:txBody>
      </p:sp>
      <p:sp>
        <p:nvSpPr>
          <p:cNvPr id="4" name="Slide Number Placeholder 3">
            <a:extLst>
              <a:ext uri="{FF2B5EF4-FFF2-40B4-BE49-F238E27FC236}">
                <a16:creationId xmlns:a16="http://schemas.microsoft.com/office/drawing/2014/main" id="{59B611C2-7072-F449-B4BD-80FEF6E42D02}"/>
              </a:ext>
            </a:extLst>
          </p:cNvPr>
          <p:cNvSpPr>
            <a:spLocks noGrp="1"/>
          </p:cNvSpPr>
          <p:nvPr>
            <p:ph type="sldNum" sz="quarter" idx="2"/>
          </p:nvPr>
        </p:nvSpPr>
        <p:spPr/>
        <p:txBody>
          <a:bodyPr/>
          <a:lstStyle/>
          <a:p>
            <a:pPr lvl="0"/>
            <a:fld id="{86CB4B4D-7CA3-9044-876B-883B54F8677D}" type="slidenum">
              <a:rPr lang="en-US" smtClean="0"/>
              <a:pPr lvl="0"/>
              <a:t>10</a:t>
            </a:fld>
            <a:endParaRPr lang="en-US"/>
          </a:p>
        </p:txBody>
      </p:sp>
    </p:spTree>
    <p:extLst>
      <p:ext uri="{BB962C8B-B14F-4D97-AF65-F5344CB8AC3E}">
        <p14:creationId xmlns:p14="http://schemas.microsoft.com/office/powerpoint/2010/main" val="41228435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B9EB-A53C-1B43-A4D3-220CA451984B}"/>
              </a:ext>
            </a:extLst>
          </p:cNvPr>
          <p:cNvSpPr>
            <a:spLocks noGrp="1"/>
          </p:cNvSpPr>
          <p:nvPr>
            <p:ph type="title"/>
          </p:nvPr>
        </p:nvSpPr>
        <p:spPr/>
        <p:txBody>
          <a:bodyPr/>
          <a:lstStyle/>
          <a:p>
            <a:r>
              <a:rPr lang="en-US" dirty="0"/>
              <a:t>Optimize w/ Simulation and Test Beam</a:t>
            </a:r>
          </a:p>
        </p:txBody>
      </p:sp>
      <p:sp>
        <p:nvSpPr>
          <p:cNvPr id="3" name="Text Placeholder 2">
            <a:extLst>
              <a:ext uri="{FF2B5EF4-FFF2-40B4-BE49-F238E27FC236}">
                <a16:creationId xmlns:a16="http://schemas.microsoft.com/office/drawing/2014/main" id="{A40825AF-6C71-E644-9519-DA5F2F2F0F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40B849-BB1F-D44D-9498-9ABFDE0FBCC9}"/>
              </a:ext>
            </a:extLst>
          </p:cNvPr>
          <p:cNvSpPr>
            <a:spLocks noGrp="1"/>
          </p:cNvSpPr>
          <p:nvPr>
            <p:ph type="sldNum" sz="quarter" idx="2"/>
          </p:nvPr>
        </p:nvSpPr>
        <p:spPr/>
        <p:txBody>
          <a:bodyPr/>
          <a:lstStyle/>
          <a:p>
            <a:pPr lvl="0"/>
            <a:fld id="{86CB4B4D-7CA3-9044-876B-883B54F8677D}" type="slidenum">
              <a:rPr lang="en-US" smtClean="0"/>
              <a:pPr lvl="0"/>
              <a:t>11</a:t>
            </a:fld>
            <a:endParaRPr lang="en-US"/>
          </a:p>
        </p:txBody>
      </p:sp>
      <p:pic>
        <p:nvPicPr>
          <p:cNvPr id="6" name="Picture 5">
            <a:extLst>
              <a:ext uri="{FF2B5EF4-FFF2-40B4-BE49-F238E27FC236}">
                <a16:creationId xmlns:a16="http://schemas.microsoft.com/office/drawing/2014/main" id="{17B5C1A1-B9AC-D64C-984D-44E5815E2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132" y="1031875"/>
            <a:ext cx="3361268" cy="2520951"/>
          </a:xfrm>
          <a:prstGeom prst="rect">
            <a:avLst/>
          </a:prstGeom>
        </p:spPr>
      </p:pic>
      <p:pic>
        <p:nvPicPr>
          <p:cNvPr id="8" name="Picture 7">
            <a:extLst>
              <a:ext uri="{FF2B5EF4-FFF2-40B4-BE49-F238E27FC236}">
                <a16:creationId xmlns:a16="http://schemas.microsoft.com/office/drawing/2014/main" id="{88C99D95-822D-2146-959F-341389A82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96" y="1066800"/>
            <a:ext cx="3229669" cy="3429000"/>
          </a:xfrm>
          <a:prstGeom prst="rect">
            <a:avLst/>
          </a:prstGeom>
        </p:spPr>
      </p:pic>
      <p:pic>
        <p:nvPicPr>
          <p:cNvPr id="10" name="Picture 9">
            <a:extLst>
              <a:ext uri="{FF2B5EF4-FFF2-40B4-BE49-F238E27FC236}">
                <a16:creationId xmlns:a16="http://schemas.microsoft.com/office/drawing/2014/main" id="{E7081B84-BDE9-4E43-A0CD-4283E3E95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400" y="1458472"/>
            <a:ext cx="3403600" cy="2645655"/>
          </a:xfrm>
          <a:prstGeom prst="rect">
            <a:avLst/>
          </a:prstGeom>
        </p:spPr>
      </p:pic>
      <p:sp>
        <p:nvSpPr>
          <p:cNvPr id="11" name="TextBox 10">
            <a:extLst>
              <a:ext uri="{FF2B5EF4-FFF2-40B4-BE49-F238E27FC236}">
                <a16:creationId xmlns:a16="http://schemas.microsoft.com/office/drawing/2014/main" id="{EB2D289A-C548-F749-99F4-C4E947CE0CE7}"/>
              </a:ext>
            </a:extLst>
          </p:cNvPr>
          <p:cNvSpPr txBox="1"/>
          <p:nvPr/>
        </p:nvSpPr>
        <p:spPr>
          <a:xfrm>
            <a:off x="5889840" y="1074497"/>
            <a:ext cx="264751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dirty="0">
                <a:hlinkClick r:id="rId5"/>
              </a:rPr>
              <a:t>https://arxiv.org/abs/2109.00391</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pic>
        <p:nvPicPr>
          <p:cNvPr id="13" name="Picture 12">
            <a:extLst>
              <a:ext uri="{FF2B5EF4-FFF2-40B4-BE49-F238E27FC236}">
                <a16:creationId xmlns:a16="http://schemas.microsoft.com/office/drawing/2014/main" id="{8225664B-40F3-5245-BB8E-CE75026AEB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1340" y="4307310"/>
            <a:ext cx="3848500" cy="2362200"/>
          </a:xfrm>
          <a:prstGeom prst="rect">
            <a:avLst/>
          </a:prstGeom>
        </p:spPr>
      </p:pic>
      <p:pic>
        <p:nvPicPr>
          <p:cNvPr id="15" name="Picture 14">
            <a:extLst>
              <a:ext uri="{FF2B5EF4-FFF2-40B4-BE49-F238E27FC236}">
                <a16:creationId xmlns:a16="http://schemas.microsoft.com/office/drawing/2014/main" id="{981066BD-B1F8-1B4E-A97D-63531B91C7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311048" y="4449060"/>
            <a:ext cx="2194267" cy="2611604"/>
          </a:xfrm>
          <a:prstGeom prst="rect">
            <a:avLst/>
          </a:prstGeom>
        </p:spPr>
      </p:pic>
      <p:sp>
        <p:nvSpPr>
          <p:cNvPr id="5" name="TextBox 4">
            <a:extLst>
              <a:ext uri="{FF2B5EF4-FFF2-40B4-BE49-F238E27FC236}">
                <a16:creationId xmlns:a16="http://schemas.microsoft.com/office/drawing/2014/main" id="{DAB1637D-B189-3B4F-BF66-9D5210F0D3B0}"/>
              </a:ext>
            </a:extLst>
          </p:cNvPr>
          <p:cNvSpPr txBox="1"/>
          <p:nvPr/>
        </p:nvSpPr>
        <p:spPr>
          <a:xfrm>
            <a:off x="807770" y="1815846"/>
            <a:ext cx="869788"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rPr>
              <a:t>Si-W</a:t>
            </a:r>
          </a:p>
        </p:txBody>
      </p:sp>
      <p:sp>
        <p:nvSpPr>
          <p:cNvPr id="12" name="TextBox 11">
            <a:extLst>
              <a:ext uri="{FF2B5EF4-FFF2-40B4-BE49-F238E27FC236}">
                <a16:creationId xmlns:a16="http://schemas.microsoft.com/office/drawing/2014/main" id="{C32F7157-34BE-A947-9A57-9EC3DAFC4A75}"/>
              </a:ext>
            </a:extLst>
          </p:cNvPr>
          <p:cNvSpPr txBox="1"/>
          <p:nvPr/>
        </p:nvSpPr>
        <p:spPr>
          <a:xfrm>
            <a:off x="6887710" y="3657109"/>
            <a:ext cx="651779"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rgbClr val="464653"/>
                </a:solidFill>
                <a:effectLst/>
                <a:uFill>
                  <a:solidFill>
                    <a:srgbClr val="464653"/>
                  </a:solidFill>
                </a:uFill>
                <a:latin typeface="+mn-lt"/>
                <a:ea typeface="+mn-ea"/>
                <a:cs typeface="+mn-cs"/>
                <a:sym typeface="Helvetica"/>
              </a:rPr>
              <a:t>LAr</a:t>
            </a:r>
            <a:endPar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14" name="TextBox 13">
            <a:extLst>
              <a:ext uri="{FF2B5EF4-FFF2-40B4-BE49-F238E27FC236}">
                <a16:creationId xmlns:a16="http://schemas.microsoft.com/office/drawing/2014/main" id="{992438FA-6AC1-4049-9223-F15068061C63}"/>
              </a:ext>
            </a:extLst>
          </p:cNvPr>
          <p:cNvSpPr txBox="1"/>
          <p:nvPr/>
        </p:nvSpPr>
        <p:spPr>
          <a:xfrm>
            <a:off x="2260862" y="4328436"/>
            <a:ext cx="2150006"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rPr>
              <a:t>DRO/Hybrid</a:t>
            </a:r>
          </a:p>
        </p:txBody>
      </p:sp>
      <p:sp>
        <p:nvSpPr>
          <p:cNvPr id="16" name="TextBox 15">
            <a:extLst>
              <a:ext uri="{FF2B5EF4-FFF2-40B4-BE49-F238E27FC236}">
                <a16:creationId xmlns:a16="http://schemas.microsoft.com/office/drawing/2014/main" id="{CCE36163-423A-FF4A-BC3B-CCC9C0C70E49}"/>
              </a:ext>
            </a:extLst>
          </p:cNvPr>
          <p:cNvSpPr txBox="1"/>
          <p:nvPr/>
        </p:nvSpPr>
        <p:spPr>
          <a:xfrm>
            <a:off x="3414892" y="3418220"/>
            <a:ext cx="2150006"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rPr>
              <a:t>Sandwich</a:t>
            </a:r>
          </a:p>
        </p:txBody>
      </p:sp>
      <p:sp>
        <p:nvSpPr>
          <p:cNvPr id="17" name="TextBox 16">
            <a:extLst>
              <a:ext uri="{FF2B5EF4-FFF2-40B4-BE49-F238E27FC236}">
                <a16:creationId xmlns:a16="http://schemas.microsoft.com/office/drawing/2014/main" id="{7646572B-12F8-0741-B73D-72474469DB77}"/>
              </a:ext>
            </a:extLst>
          </p:cNvPr>
          <p:cNvSpPr txBox="1"/>
          <p:nvPr/>
        </p:nvSpPr>
        <p:spPr>
          <a:xfrm>
            <a:off x="6292365" y="4390115"/>
            <a:ext cx="2392082"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rPr>
              <a:t>Benchmarking</a:t>
            </a:r>
          </a:p>
        </p:txBody>
      </p:sp>
      <p:sp>
        <p:nvSpPr>
          <p:cNvPr id="18" name="TextBox 17">
            <a:extLst>
              <a:ext uri="{FF2B5EF4-FFF2-40B4-BE49-F238E27FC236}">
                <a16:creationId xmlns:a16="http://schemas.microsoft.com/office/drawing/2014/main" id="{3E212EF7-005B-644B-9E16-70CD73869FBF}"/>
              </a:ext>
            </a:extLst>
          </p:cNvPr>
          <p:cNvSpPr txBox="1"/>
          <p:nvPr/>
        </p:nvSpPr>
        <p:spPr>
          <a:xfrm>
            <a:off x="7539489" y="5855746"/>
            <a:ext cx="352017"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rPr>
              <a:t>H</a:t>
            </a:r>
          </a:p>
        </p:txBody>
      </p:sp>
      <p:sp>
        <p:nvSpPr>
          <p:cNvPr id="19" name="TextBox 18">
            <a:extLst>
              <a:ext uri="{FF2B5EF4-FFF2-40B4-BE49-F238E27FC236}">
                <a16:creationId xmlns:a16="http://schemas.microsoft.com/office/drawing/2014/main" id="{181A3E58-3B7C-C247-8080-04E0A82641E8}"/>
              </a:ext>
            </a:extLst>
          </p:cNvPr>
          <p:cNvSpPr txBox="1"/>
          <p:nvPr/>
        </p:nvSpPr>
        <p:spPr>
          <a:xfrm>
            <a:off x="6542314" y="5854547"/>
            <a:ext cx="430565"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rPr>
              <a:t>W</a:t>
            </a:r>
          </a:p>
        </p:txBody>
      </p:sp>
      <p:sp>
        <p:nvSpPr>
          <p:cNvPr id="20" name="TextBox 19">
            <a:extLst>
              <a:ext uri="{FF2B5EF4-FFF2-40B4-BE49-F238E27FC236}">
                <a16:creationId xmlns:a16="http://schemas.microsoft.com/office/drawing/2014/main" id="{F8E2D328-7887-E347-8FCB-67CCC9AC67FC}"/>
              </a:ext>
            </a:extLst>
          </p:cNvPr>
          <p:cNvSpPr txBox="1"/>
          <p:nvPr/>
        </p:nvSpPr>
        <p:spPr>
          <a:xfrm>
            <a:off x="6873475" y="5848543"/>
            <a:ext cx="311943"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800" dirty="0"/>
              <a:t>Z</a:t>
            </a:r>
            <a:endPar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17243043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8ABE-71DC-C84B-9F85-2FACE7BFE27B}"/>
              </a:ext>
            </a:extLst>
          </p:cNvPr>
          <p:cNvSpPr>
            <a:spLocks noGrp="1"/>
          </p:cNvSpPr>
          <p:nvPr>
            <p:ph type="title"/>
          </p:nvPr>
        </p:nvSpPr>
        <p:spPr/>
        <p:txBody>
          <a:bodyPr/>
          <a:lstStyle/>
          <a:p>
            <a:r>
              <a:rPr lang="en-US" dirty="0"/>
              <a:t>Summary Table of Energy Resolutions</a:t>
            </a:r>
          </a:p>
        </p:txBody>
      </p:sp>
      <p:sp>
        <p:nvSpPr>
          <p:cNvPr id="4" name="Slide Number Placeholder 3">
            <a:extLst>
              <a:ext uri="{FF2B5EF4-FFF2-40B4-BE49-F238E27FC236}">
                <a16:creationId xmlns:a16="http://schemas.microsoft.com/office/drawing/2014/main" id="{11FCD1E0-1899-634D-BFD4-5900EF411C13}"/>
              </a:ext>
            </a:extLst>
          </p:cNvPr>
          <p:cNvSpPr>
            <a:spLocks noGrp="1"/>
          </p:cNvSpPr>
          <p:nvPr>
            <p:ph type="sldNum" sz="quarter" idx="2"/>
          </p:nvPr>
        </p:nvSpPr>
        <p:spPr>
          <a:xfrm>
            <a:off x="698500" y="6488560"/>
            <a:ext cx="1143000" cy="307341"/>
          </a:xfrm>
        </p:spPr>
        <p:txBody>
          <a:bodyPr/>
          <a:lstStyle/>
          <a:p>
            <a:pPr lvl="0"/>
            <a:fld id="{86CB4B4D-7CA3-9044-876B-883B54F8677D}" type="slidenum">
              <a:rPr lang="en-US" smtClean="0"/>
              <a:pPr lvl="0"/>
              <a:t>12</a:t>
            </a:fld>
            <a:endParaRPr lang="en-US"/>
          </a:p>
        </p:txBody>
      </p:sp>
      <p:pic>
        <p:nvPicPr>
          <p:cNvPr id="6" name="Picture 5">
            <a:extLst>
              <a:ext uri="{FF2B5EF4-FFF2-40B4-BE49-F238E27FC236}">
                <a16:creationId xmlns:a16="http://schemas.microsoft.com/office/drawing/2014/main" id="{4D020EFA-B102-0A41-805A-58E6C2D56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4091"/>
            <a:ext cx="9055100" cy="3212335"/>
          </a:xfrm>
          <a:prstGeom prst="rect">
            <a:avLst/>
          </a:prstGeom>
          <a:solidFill>
            <a:schemeClr val="bg1"/>
          </a:solidFill>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CEC0DF7-4622-DA45-91AC-99B39CED3999}"/>
              </a:ext>
            </a:extLst>
          </p:cNvPr>
          <p:cNvSpPr txBox="1"/>
          <p:nvPr/>
        </p:nvSpPr>
        <p:spPr>
          <a:xfrm>
            <a:off x="1828800" y="985622"/>
            <a:ext cx="264751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dirty="0">
                <a:hlinkClick r:id="rId3"/>
              </a:rPr>
              <a:t>https://arxiv.org/abs/2109.00391</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8" name="TextBox 7">
            <a:extLst>
              <a:ext uri="{FF2B5EF4-FFF2-40B4-BE49-F238E27FC236}">
                <a16:creationId xmlns:a16="http://schemas.microsoft.com/office/drawing/2014/main" id="{196DD4E7-6386-274B-8CE6-9D8E3056796F}"/>
              </a:ext>
            </a:extLst>
          </p:cNvPr>
          <p:cNvSpPr txBox="1"/>
          <p:nvPr/>
        </p:nvSpPr>
        <p:spPr>
          <a:xfrm>
            <a:off x="935781" y="4497226"/>
            <a:ext cx="7285135"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464653"/>
                </a:solidFill>
                <a:effectLst/>
                <a:uFill>
                  <a:solidFill>
                    <a:srgbClr val="464653"/>
                  </a:solidFill>
                </a:uFill>
                <a:latin typeface="+mn-lt"/>
                <a:ea typeface="+mn-ea"/>
                <a:cs typeface="+mn-cs"/>
                <a:sym typeface="Helvetica"/>
              </a:rPr>
              <a:t>If the focus is mainly jets, then high-granularity with PFA delivers 4% at 50 GeV – often called “PFA calorimetry”</a:t>
            </a:r>
            <a:endParaRPr lang="en-US" sz="1600" dirty="0"/>
          </a:p>
        </p:txBody>
      </p:sp>
      <p:sp>
        <p:nvSpPr>
          <p:cNvPr id="9" name="TextBox 8">
            <a:extLst>
              <a:ext uri="{FF2B5EF4-FFF2-40B4-BE49-F238E27FC236}">
                <a16:creationId xmlns:a16="http://schemas.microsoft.com/office/drawing/2014/main" id="{43DC4E0C-5013-B54A-961B-6F3772D7488F}"/>
              </a:ext>
            </a:extLst>
          </p:cNvPr>
          <p:cNvSpPr txBox="1"/>
          <p:nvPr/>
        </p:nvSpPr>
        <p:spPr>
          <a:xfrm>
            <a:off x="935780" y="5427790"/>
            <a:ext cx="7285135"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464653"/>
                </a:solidFill>
                <a:effectLst/>
                <a:uFill>
                  <a:solidFill>
                    <a:srgbClr val="464653"/>
                  </a:solidFill>
                </a:uFill>
                <a:latin typeface="+mn-lt"/>
                <a:ea typeface="+mn-ea"/>
                <a:cs typeface="+mn-cs"/>
                <a:sym typeface="Helvetica"/>
              </a:rPr>
              <a:t>Higher EM performance with Noble Liquid or Fibers – Highest with Crystals</a:t>
            </a:r>
            <a:endParaRPr lang="en-US" sz="1600" dirty="0"/>
          </a:p>
        </p:txBody>
      </p:sp>
      <p:sp>
        <p:nvSpPr>
          <p:cNvPr id="10" name="TextBox 9">
            <a:extLst>
              <a:ext uri="{FF2B5EF4-FFF2-40B4-BE49-F238E27FC236}">
                <a16:creationId xmlns:a16="http://schemas.microsoft.com/office/drawing/2014/main" id="{752ECAF0-C850-A243-91ED-3DCBA1DAD046}"/>
              </a:ext>
            </a:extLst>
          </p:cNvPr>
          <p:cNvSpPr txBox="1"/>
          <p:nvPr/>
        </p:nvSpPr>
        <p:spPr>
          <a:xfrm>
            <a:off x="935779" y="5744274"/>
            <a:ext cx="7285135"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464653"/>
                </a:solidFill>
                <a:effectLst/>
                <a:uFill>
                  <a:solidFill>
                    <a:srgbClr val="464653"/>
                  </a:solidFill>
                </a:uFill>
                <a:latin typeface="+mn-lt"/>
                <a:ea typeface="+mn-ea"/>
                <a:cs typeface="+mn-cs"/>
                <a:sym typeface="Helvetica"/>
              </a:rPr>
              <a:t>Best Intrinsic Hadron Performance with Dual-Readout Fibers</a:t>
            </a:r>
            <a:endParaRPr lang="en-US" sz="1600" dirty="0"/>
          </a:p>
        </p:txBody>
      </p:sp>
      <p:sp>
        <p:nvSpPr>
          <p:cNvPr id="11" name="TextBox 10">
            <a:extLst>
              <a:ext uri="{FF2B5EF4-FFF2-40B4-BE49-F238E27FC236}">
                <a16:creationId xmlns:a16="http://schemas.microsoft.com/office/drawing/2014/main" id="{D3156DF4-27BA-8048-96A6-8A0FACEA6082}"/>
              </a:ext>
            </a:extLst>
          </p:cNvPr>
          <p:cNvSpPr txBox="1"/>
          <p:nvPr/>
        </p:nvSpPr>
        <p:spPr>
          <a:xfrm>
            <a:off x="935780" y="5067300"/>
            <a:ext cx="7285135"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464653"/>
                </a:solidFill>
                <a:effectLst/>
                <a:uFill>
                  <a:solidFill>
                    <a:srgbClr val="464653"/>
                  </a:solidFill>
                </a:uFill>
                <a:latin typeface="+mn-lt"/>
                <a:ea typeface="+mn-ea"/>
                <a:cs typeface="+mn-cs"/>
                <a:sym typeface="Helvetica"/>
              </a:rPr>
              <a:t>Noble Liquid is a better calorimeter across the board, but needs PFA studies</a:t>
            </a:r>
            <a:endParaRPr lang="en-US" sz="1600" dirty="0"/>
          </a:p>
        </p:txBody>
      </p:sp>
      <p:sp>
        <p:nvSpPr>
          <p:cNvPr id="12" name="TextBox 11">
            <a:extLst>
              <a:ext uri="{FF2B5EF4-FFF2-40B4-BE49-F238E27FC236}">
                <a16:creationId xmlns:a16="http://schemas.microsoft.com/office/drawing/2014/main" id="{A1267B3C-8273-1B4E-ACD2-FDE69BCA1AE9}"/>
              </a:ext>
            </a:extLst>
          </p:cNvPr>
          <p:cNvSpPr txBox="1"/>
          <p:nvPr/>
        </p:nvSpPr>
        <p:spPr>
          <a:xfrm>
            <a:off x="935779" y="6060758"/>
            <a:ext cx="7285135"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464653"/>
                </a:solidFill>
                <a:effectLst/>
                <a:uFill>
                  <a:solidFill>
                    <a:srgbClr val="464653"/>
                  </a:solidFill>
                </a:uFill>
                <a:latin typeface="+mn-lt"/>
                <a:ea typeface="+mn-ea"/>
                <a:cs typeface="+mn-cs"/>
                <a:sym typeface="Helvetica"/>
              </a:rPr>
              <a:t>Hybrid Dual-Readout </a:t>
            </a:r>
            <a:r>
              <a:rPr kumimoji="0" lang="en-US" sz="1600" b="0" i="0" u="none" strike="noStrike" cap="none" spc="0" normalizeH="0" baseline="0" dirty="0" err="1">
                <a:ln>
                  <a:noFill/>
                </a:ln>
                <a:solidFill>
                  <a:srgbClr val="464653"/>
                </a:solidFill>
                <a:effectLst/>
                <a:uFill>
                  <a:solidFill>
                    <a:srgbClr val="464653"/>
                  </a:solidFill>
                </a:uFill>
                <a:latin typeface="+mn-lt"/>
                <a:ea typeface="+mn-ea"/>
                <a:cs typeface="+mn-cs"/>
                <a:sym typeface="Helvetica"/>
              </a:rPr>
              <a:t>Crystals+Fibers</a:t>
            </a:r>
            <a:r>
              <a:rPr kumimoji="0" lang="en-US" sz="1600" b="0" i="0" u="none" strike="noStrike" cap="none" spc="0" normalizeH="0" baseline="0" dirty="0">
                <a:ln>
                  <a:noFill/>
                </a:ln>
                <a:solidFill>
                  <a:srgbClr val="464653"/>
                </a:solidFill>
                <a:effectLst/>
                <a:uFill>
                  <a:solidFill>
                    <a:srgbClr val="464653"/>
                  </a:solidFill>
                </a:uFill>
                <a:latin typeface="+mn-lt"/>
                <a:ea typeface="+mn-ea"/>
                <a:cs typeface="+mn-cs"/>
                <a:sym typeface="Helvetica"/>
              </a:rPr>
              <a:t> attempts to maximize all performances</a:t>
            </a:r>
            <a:endParaRPr lang="en-US" sz="1600" dirty="0"/>
          </a:p>
        </p:txBody>
      </p:sp>
    </p:spTree>
    <p:extLst>
      <p:ext uri="{BB962C8B-B14F-4D97-AF65-F5344CB8AC3E}">
        <p14:creationId xmlns:p14="http://schemas.microsoft.com/office/powerpoint/2010/main" val="34867249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C3BF80-4FDD-B44E-AB6C-EB7F85F9CC9C}"/>
              </a:ext>
            </a:extLst>
          </p:cNvPr>
          <p:cNvSpPr>
            <a:spLocks noGrp="1"/>
          </p:cNvSpPr>
          <p:nvPr>
            <p:ph type="body" idx="1"/>
          </p:nvPr>
        </p:nvSpPr>
        <p:spPr/>
        <p:txBody>
          <a:bodyPr/>
          <a:lstStyle/>
          <a:p>
            <a:endParaRPr lang="en-US" dirty="0"/>
          </a:p>
        </p:txBody>
      </p:sp>
      <p:pic>
        <p:nvPicPr>
          <p:cNvPr id="8" name="Picture 7">
            <a:extLst>
              <a:ext uri="{FF2B5EF4-FFF2-40B4-BE49-F238E27FC236}">
                <a16:creationId xmlns:a16="http://schemas.microsoft.com/office/drawing/2014/main" id="{42618252-5CAF-7A43-8D7C-36803550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799"/>
            <a:ext cx="6007100" cy="1968500"/>
          </a:xfrm>
          <a:prstGeom prst="rect">
            <a:avLst/>
          </a:prstGeom>
        </p:spPr>
      </p:pic>
      <p:sp>
        <p:nvSpPr>
          <p:cNvPr id="2" name="Title 1">
            <a:extLst>
              <a:ext uri="{FF2B5EF4-FFF2-40B4-BE49-F238E27FC236}">
                <a16:creationId xmlns:a16="http://schemas.microsoft.com/office/drawing/2014/main" id="{ED950BFE-1043-6944-913B-B7ECD50C7C70}"/>
              </a:ext>
            </a:extLst>
          </p:cNvPr>
          <p:cNvSpPr>
            <a:spLocks noGrp="1"/>
          </p:cNvSpPr>
          <p:nvPr>
            <p:ph type="title"/>
          </p:nvPr>
        </p:nvSpPr>
        <p:spPr/>
        <p:txBody>
          <a:bodyPr/>
          <a:lstStyle/>
          <a:p>
            <a:r>
              <a:rPr lang="en-US" dirty="0"/>
              <a:t>Many small projects</a:t>
            </a:r>
          </a:p>
        </p:txBody>
      </p:sp>
      <p:sp>
        <p:nvSpPr>
          <p:cNvPr id="4" name="Slide Number Placeholder 3">
            <a:extLst>
              <a:ext uri="{FF2B5EF4-FFF2-40B4-BE49-F238E27FC236}">
                <a16:creationId xmlns:a16="http://schemas.microsoft.com/office/drawing/2014/main" id="{28E13579-7B0A-4143-9064-F9F9EDBCBF4C}"/>
              </a:ext>
            </a:extLst>
          </p:cNvPr>
          <p:cNvSpPr>
            <a:spLocks noGrp="1"/>
          </p:cNvSpPr>
          <p:nvPr>
            <p:ph type="sldNum" sz="quarter" idx="2"/>
          </p:nvPr>
        </p:nvSpPr>
        <p:spPr/>
        <p:txBody>
          <a:bodyPr/>
          <a:lstStyle/>
          <a:p>
            <a:pPr lvl="0"/>
            <a:fld id="{86CB4B4D-7CA3-9044-876B-883B54F8677D}" type="slidenum">
              <a:rPr lang="en-US" smtClean="0"/>
              <a:pPr lvl="0"/>
              <a:t>13</a:t>
            </a:fld>
            <a:endParaRPr lang="en-US"/>
          </a:p>
        </p:txBody>
      </p:sp>
      <p:pic>
        <p:nvPicPr>
          <p:cNvPr id="6" name="Picture 5">
            <a:extLst>
              <a:ext uri="{FF2B5EF4-FFF2-40B4-BE49-F238E27FC236}">
                <a16:creationId xmlns:a16="http://schemas.microsoft.com/office/drawing/2014/main" id="{EB15490C-6C19-EE48-88D2-82E7FF0A4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625" y="1651544"/>
            <a:ext cx="1782763" cy="4983145"/>
          </a:xfrm>
          <a:prstGeom prst="rect">
            <a:avLst/>
          </a:prstGeom>
          <a:ln w="38100">
            <a:solidFill>
              <a:srgbClr val="0432FF"/>
            </a:solidFill>
          </a:ln>
        </p:spPr>
      </p:pic>
      <p:cxnSp>
        <p:nvCxnSpPr>
          <p:cNvPr id="10" name="Straight Connector 9">
            <a:extLst>
              <a:ext uri="{FF2B5EF4-FFF2-40B4-BE49-F238E27FC236}">
                <a16:creationId xmlns:a16="http://schemas.microsoft.com/office/drawing/2014/main" id="{14CB8022-A1A4-2649-867C-A4EEDD0D969F}"/>
              </a:ext>
            </a:extLst>
          </p:cNvPr>
          <p:cNvCxnSpPr>
            <a:cxnSpLocks/>
          </p:cNvCxnSpPr>
          <p:nvPr/>
        </p:nvCxnSpPr>
        <p:spPr>
          <a:xfrm flipV="1">
            <a:off x="3257550" y="1651544"/>
            <a:ext cx="3013075" cy="705894"/>
          </a:xfrm>
          <a:prstGeom prst="line">
            <a:avLst/>
          </a:prstGeom>
          <a:noFill/>
          <a:ln w="44450" cap="flat">
            <a:solidFill>
              <a:srgbClr val="0432FF"/>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762178BF-750A-DC47-83C6-D784D290A997}"/>
              </a:ext>
            </a:extLst>
          </p:cNvPr>
          <p:cNvCxnSpPr>
            <a:cxnSpLocks/>
          </p:cNvCxnSpPr>
          <p:nvPr/>
        </p:nvCxnSpPr>
        <p:spPr>
          <a:xfrm>
            <a:off x="3257550" y="2357438"/>
            <a:ext cx="3013075" cy="4277251"/>
          </a:xfrm>
          <a:prstGeom prst="line">
            <a:avLst/>
          </a:prstGeom>
          <a:noFill/>
          <a:ln w="44450" cap="flat">
            <a:solidFill>
              <a:srgbClr val="0432FF"/>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345F13C4-1388-4342-9EDC-68246D3F1C56}"/>
              </a:ext>
            </a:extLst>
          </p:cNvPr>
          <p:cNvSpPr txBox="1"/>
          <p:nvPr/>
        </p:nvSpPr>
        <p:spPr>
          <a:xfrm>
            <a:off x="596551" y="3450000"/>
            <a:ext cx="5054949" cy="1384993"/>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rPr>
              <a:t>Limited full detector</a:t>
            </a:r>
          </a:p>
          <a:p>
            <a:pPr marL="0" marR="0" indent="0" algn="ctr" defTabSz="457200" rtl="0" fontAlgn="auto" latinLnBrk="1" hangingPunct="0">
              <a:lnSpc>
                <a:spcPct val="100000"/>
              </a:lnSpc>
              <a:spcBef>
                <a:spcPts val="0"/>
              </a:spcBef>
              <a:spcAft>
                <a:spcPts val="0"/>
              </a:spcAft>
              <a:buClrTx/>
              <a:buSzTx/>
              <a:buFontTx/>
              <a:buNone/>
              <a:tabLst/>
            </a:pPr>
            <a:r>
              <a:rPr lang="en-US" sz="2800" dirty="0"/>
              <a:t>optimization and performance benchmarking</a:t>
            </a:r>
            <a:endPar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133566436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019C-5D82-7E46-9379-B48D2B5C12C2}"/>
              </a:ext>
            </a:extLst>
          </p:cNvPr>
          <p:cNvSpPr>
            <a:spLocks noGrp="1"/>
          </p:cNvSpPr>
          <p:nvPr>
            <p:ph type="title"/>
          </p:nvPr>
        </p:nvSpPr>
        <p:spPr/>
        <p:txBody>
          <a:bodyPr/>
          <a:lstStyle/>
          <a:p>
            <a:r>
              <a:rPr lang="en-US" dirty="0"/>
              <a:t>Hybrid Dual-Readout </a:t>
            </a:r>
            <a:r>
              <a:rPr lang="en-US" dirty="0" err="1"/>
              <a:t>Crystals+Fibers</a:t>
            </a:r>
            <a:endParaRPr lang="en-US" dirty="0"/>
          </a:p>
        </p:txBody>
      </p:sp>
      <p:sp>
        <p:nvSpPr>
          <p:cNvPr id="4" name="Slide Number Placeholder 3">
            <a:extLst>
              <a:ext uri="{FF2B5EF4-FFF2-40B4-BE49-F238E27FC236}">
                <a16:creationId xmlns:a16="http://schemas.microsoft.com/office/drawing/2014/main" id="{912520A8-7AA1-9B44-8707-82AFD7CF8D6D}"/>
              </a:ext>
            </a:extLst>
          </p:cNvPr>
          <p:cNvSpPr>
            <a:spLocks noGrp="1"/>
          </p:cNvSpPr>
          <p:nvPr>
            <p:ph type="sldNum" sz="quarter" idx="2"/>
          </p:nvPr>
        </p:nvSpPr>
        <p:spPr/>
        <p:txBody>
          <a:bodyPr/>
          <a:lstStyle/>
          <a:p>
            <a:pPr lvl="0"/>
            <a:fld id="{86CB4B4D-7CA3-9044-876B-883B54F8677D}" type="slidenum">
              <a:rPr lang="en-US" smtClean="0"/>
              <a:pPr lvl="0"/>
              <a:t>14</a:t>
            </a:fld>
            <a:endParaRPr lang="en-US"/>
          </a:p>
        </p:txBody>
      </p:sp>
      <p:pic>
        <p:nvPicPr>
          <p:cNvPr id="6" name="Picture 5">
            <a:extLst>
              <a:ext uri="{FF2B5EF4-FFF2-40B4-BE49-F238E27FC236}">
                <a16:creationId xmlns:a16="http://schemas.microsoft.com/office/drawing/2014/main" id="{A7B0187E-D8B9-EF46-A9C7-18FD40CB2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55" y="1333500"/>
            <a:ext cx="8947945" cy="5033219"/>
          </a:xfrm>
          <a:prstGeom prst="rect">
            <a:avLst/>
          </a:prstGeom>
        </p:spPr>
      </p:pic>
      <p:sp>
        <p:nvSpPr>
          <p:cNvPr id="7" name="TextBox 6">
            <a:extLst>
              <a:ext uri="{FF2B5EF4-FFF2-40B4-BE49-F238E27FC236}">
                <a16:creationId xmlns:a16="http://schemas.microsoft.com/office/drawing/2014/main" id="{2E5C2FEC-9503-D844-9EC1-3AC32F65BE57}"/>
              </a:ext>
            </a:extLst>
          </p:cNvPr>
          <p:cNvSpPr txBox="1"/>
          <p:nvPr/>
        </p:nvSpPr>
        <p:spPr>
          <a:xfrm>
            <a:off x="593940" y="1122463"/>
            <a:ext cx="264751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dirty="0"/>
              <a:t>https://</a:t>
            </a:r>
            <a:r>
              <a:rPr lang="en-US" dirty="0" err="1"/>
              <a:t>arxiv.org</a:t>
            </a:r>
            <a:r>
              <a:rPr lang="en-US" dirty="0"/>
              <a:t>/abs/2008.00338</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8" name="TextBox 7">
            <a:extLst>
              <a:ext uri="{FF2B5EF4-FFF2-40B4-BE49-F238E27FC236}">
                <a16:creationId xmlns:a16="http://schemas.microsoft.com/office/drawing/2014/main" id="{9600F506-AB86-8047-99F8-2A692F51B2CF}"/>
              </a:ext>
            </a:extLst>
          </p:cNvPr>
          <p:cNvSpPr txBox="1"/>
          <p:nvPr/>
        </p:nvSpPr>
        <p:spPr>
          <a:xfrm>
            <a:off x="7171788" y="6116094"/>
            <a:ext cx="998028"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rPr>
              <a:t>M. </a:t>
            </a:r>
            <a:r>
              <a:rPr kumimoji="0" lang="en-US" sz="1400" b="0" i="0" u="none" strike="noStrike" cap="none" spc="0" normalizeH="0" baseline="0" dirty="0" err="1">
                <a:ln>
                  <a:noFill/>
                </a:ln>
                <a:solidFill>
                  <a:srgbClr val="464653"/>
                </a:solidFill>
                <a:effectLst/>
                <a:uFill>
                  <a:solidFill>
                    <a:srgbClr val="464653"/>
                  </a:solidFill>
                </a:uFill>
                <a:latin typeface="+mn-lt"/>
                <a:ea typeface="+mn-ea"/>
                <a:cs typeface="+mn-cs"/>
                <a:sym typeface="Helvetica"/>
              </a:rPr>
              <a:t>Lucchini</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380779448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F078-6446-F64F-AFD3-77F433007040}"/>
              </a:ext>
            </a:extLst>
          </p:cNvPr>
          <p:cNvSpPr>
            <a:spLocks noGrp="1"/>
          </p:cNvSpPr>
          <p:nvPr>
            <p:ph type="title"/>
          </p:nvPr>
        </p:nvSpPr>
        <p:spPr/>
        <p:txBody>
          <a:bodyPr/>
          <a:lstStyle/>
          <a:p>
            <a:r>
              <a:rPr lang="en-US" dirty="0"/>
              <a:t>Dual-Readout PFA</a:t>
            </a:r>
          </a:p>
        </p:txBody>
      </p:sp>
      <p:sp>
        <p:nvSpPr>
          <p:cNvPr id="3" name="Text Placeholder 2">
            <a:extLst>
              <a:ext uri="{FF2B5EF4-FFF2-40B4-BE49-F238E27FC236}">
                <a16:creationId xmlns:a16="http://schemas.microsoft.com/office/drawing/2014/main" id="{6228B0E3-49FB-614F-B2E1-A3440E0999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2F7CED-7A0E-1D46-BAF9-3B985BC93007}"/>
              </a:ext>
            </a:extLst>
          </p:cNvPr>
          <p:cNvSpPr>
            <a:spLocks noGrp="1"/>
          </p:cNvSpPr>
          <p:nvPr>
            <p:ph type="sldNum" sz="quarter" idx="2"/>
          </p:nvPr>
        </p:nvSpPr>
        <p:spPr/>
        <p:txBody>
          <a:bodyPr/>
          <a:lstStyle/>
          <a:p>
            <a:pPr lvl="0"/>
            <a:fld id="{86CB4B4D-7CA3-9044-876B-883B54F8677D}" type="slidenum">
              <a:rPr lang="en-US" smtClean="0"/>
              <a:pPr lvl="0"/>
              <a:t>15</a:t>
            </a:fld>
            <a:endParaRPr lang="en-US"/>
          </a:p>
        </p:txBody>
      </p:sp>
      <p:pic>
        <p:nvPicPr>
          <p:cNvPr id="6" name="Picture 5">
            <a:extLst>
              <a:ext uri="{FF2B5EF4-FFF2-40B4-BE49-F238E27FC236}">
                <a16:creationId xmlns:a16="http://schemas.microsoft.com/office/drawing/2014/main" id="{650C3C76-478F-EC41-A336-201411CA0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53817" y="1454883"/>
            <a:ext cx="4254500" cy="4418135"/>
          </a:xfrm>
          <a:prstGeom prst="rect">
            <a:avLst/>
          </a:prstGeom>
        </p:spPr>
      </p:pic>
      <p:pic>
        <p:nvPicPr>
          <p:cNvPr id="8" name="Picture 7">
            <a:extLst>
              <a:ext uri="{FF2B5EF4-FFF2-40B4-BE49-F238E27FC236}">
                <a16:creationId xmlns:a16="http://schemas.microsoft.com/office/drawing/2014/main" id="{0C3DC5C1-453A-654A-AE17-833BEA092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3610" y="1397789"/>
            <a:ext cx="4364457" cy="4532321"/>
          </a:xfrm>
          <a:prstGeom prst="rect">
            <a:avLst/>
          </a:prstGeom>
        </p:spPr>
      </p:pic>
      <p:sp>
        <p:nvSpPr>
          <p:cNvPr id="9" name="TextBox 8">
            <a:extLst>
              <a:ext uri="{FF2B5EF4-FFF2-40B4-BE49-F238E27FC236}">
                <a16:creationId xmlns:a16="http://schemas.microsoft.com/office/drawing/2014/main" id="{C7E28ECA-FBAC-7841-BD31-D15AA7A5C537}"/>
              </a:ext>
            </a:extLst>
          </p:cNvPr>
          <p:cNvSpPr txBox="1"/>
          <p:nvPr/>
        </p:nvSpPr>
        <p:spPr>
          <a:xfrm>
            <a:off x="7171788" y="6116094"/>
            <a:ext cx="998028"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rPr>
              <a:t>M. </a:t>
            </a:r>
            <a:r>
              <a:rPr kumimoji="0" lang="en-US" sz="1400" b="0" i="0" u="none" strike="noStrike" cap="none" spc="0" normalizeH="0" baseline="0" dirty="0" err="1">
                <a:ln>
                  <a:noFill/>
                </a:ln>
                <a:solidFill>
                  <a:srgbClr val="464653"/>
                </a:solidFill>
                <a:effectLst/>
                <a:uFill>
                  <a:solidFill>
                    <a:srgbClr val="464653"/>
                  </a:solidFill>
                </a:uFill>
                <a:latin typeface="+mn-lt"/>
                <a:ea typeface="+mn-ea"/>
                <a:cs typeface="+mn-cs"/>
                <a:sym typeface="Helvetica"/>
              </a:rPr>
              <a:t>Lucchini</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1505832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055A-251E-AE46-AAA8-58E5448C2D20}"/>
              </a:ext>
            </a:extLst>
          </p:cNvPr>
          <p:cNvSpPr>
            <a:spLocks noGrp="1"/>
          </p:cNvSpPr>
          <p:nvPr>
            <p:ph type="title"/>
          </p:nvPr>
        </p:nvSpPr>
        <p:spPr/>
        <p:txBody>
          <a:bodyPr>
            <a:normAutofit fontScale="90000"/>
          </a:bodyPr>
          <a:lstStyle/>
          <a:p>
            <a:r>
              <a:rPr lang="en-US" dirty="0"/>
              <a:t>Importance of Timing Layers </a:t>
            </a:r>
            <a:br>
              <a:rPr lang="en-US" dirty="0"/>
            </a:br>
            <a:r>
              <a:rPr lang="en-US" dirty="0"/>
              <a:t>(in front of calorimeter)</a:t>
            </a:r>
          </a:p>
        </p:txBody>
      </p:sp>
      <p:sp>
        <p:nvSpPr>
          <p:cNvPr id="3" name="Text Placeholder 2">
            <a:extLst>
              <a:ext uri="{FF2B5EF4-FFF2-40B4-BE49-F238E27FC236}">
                <a16:creationId xmlns:a16="http://schemas.microsoft.com/office/drawing/2014/main" id="{E1E2E511-CEF3-894C-970A-407C06ED4BF1}"/>
              </a:ext>
            </a:extLst>
          </p:cNvPr>
          <p:cNvSpPr>
            <a:spLocks noGrp="1"/>
          </p:cNvSpPr>
          <p:nvPr>
            <p:ph type="body" idx="1"/>
          </p:nvPr>
        </p:nvSpPr>
        <p:spPr>
          <a:xfrm>
            <a:off x="457200" y="1066800"/>
            <a:ext cx="8559800" cy="5791200"/>
          </a:xfrm>
        </p:spPr>
        <p:txBody>
          <a:bodyPr/>
          <a:lstStyle/>
          <a:p>
            <a:r>
              <a:rPr lang="en-US" dirty="0"/>
              <a:t>New era of MIP timing</a:t>
            </a:r>
          </a:p>
          <a:p>
            <a:pPr lvl="1"/>
            <a:r>
              <a:rPr lang="en-US" dirty="0"/>
              <a:t>~25ps resolution per hit (1/c = 33ps/cm)</a:t>
            </a:r>
          </a:p>
        </p:txBody>
      </p:sp>
      <p:sp>
        <p:nvSpPr>
          <p:cNvPr id="4" name="Slide Number Placeholder 3">
            <a:extLst>
              <a:ext uri="{FF2B5EF4-FFF2-40B4-BE49-F238E27FC236}">
                <a16:creationId xmlns:a16="http://schemas.microsoft.com/office/drawing/2014/main" id="{D47516E7-5612-A641-BB7E-F6989A8DE07F}"/>
              </a:ext>
            </a:extLst>
          </p:cNvPr>
          <p:cNvSpPr>
            <a:spLocks noGrp="1"/>
          </p:cNvSpPr>
          <p:nvPr>
            <p:ph type="sldNum" sz="quarter" idx="2"/>
          </p:nvPr>
        </p:nvSpPr>
        <p:spPr/>
        <p:txBody>
          <a:bodyPr/>
          <a:lstStyle/>
          <a:p>
            <a:pPr lvl="0"/>
            <a:fld id="{86CB4B4D-7CA3-9044-876B-883B54F8677D}" type="slidenum">
              <a:rPr lang="en-US" smtClean="0"/>
              <a:pPr lvl="0"/>
              <a:t>16</a:t>
            </a:fld>
            <a:endParaRPr lang="en-US"/>
          </a:p>
        </p:txBody>
      </p:sp>
      <p:pic>
        <p:nvPicPr>
          <p:cNvPr id="5" name="Picture 4">
            <a:extLst>
              <a:ext uri="{FF2B5EF4-FFF2-40B4-BE49-F238E27FC236}">
                <a16:creationId xmlns:a16="http://schemas.microsoft.com/office/drawing/2014/main" id="{CD3EE3DA-C67F-0C4B-B13D-47CBBC5DC558}"/>
              </a:ext>
            </a:extLst>
          </p:cNvPr>
          <p:cNvPicPr>
            <a:picLocks noChangeAspect="1"/>
          </p:cNvPicPr>
          <p:nvPr/>
        </p:nvPicPr>
        <p:blipFill rotWithShape="1">
          <a:blip r:embed="rId2">
            <a:extLst>
              <a:ext uri="{28A0092B-C50C-407E-A947-70E740481C1C}">
                <a14:useLocalDpi xmlns:a14="http://schemas.microsoft.com/office/drawing/2010/main" val="0"/>
              </a:ext>
            </a:extLst>
          </a:blip>
          <a:srcRect t="11219" b="12902"/>
          <a:stretch/>
        </p:blipFill>
        <p:spPr>
          <a:xfrm>
            <a:off x="621779" y="2127155"/>
            <a:ext cx="4294208" cy="2172929"/>
          </a:xfrm>
          <a:prstGeom prst="rect">
            <a:avLst/>
          </a:prstGeom>
        </p:spPr>
      </p:pic>
      <p:sp>
        <p:nvSpPr>
          <p:cNvPr id="6" name="TextBox 5">
            <a:extLst>
              <a:ext uri="{FF2B5EF4-FFF2-40B4-BE49-F238E27FC236}">
                <a16:creationId xmlns:a16="http://schemas.microsoft.com/office/drawing/2014/main" id="{814297F2-09CB-2B4E-9E0B-E526620FFAA3}"/>
              </a:ext>
            </a:extLst>
          </p:cNvPr>
          <p:cNvSpPr txBox="1"/>
          <p:nvPr/>
        </p:nvSpPr>
        <p:spPr>
          <a:xfrm>
            <a:off x="508000" y="4248886"/>
            <a:ext cx="845820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400" dirty="0">
                <a:solidFill>
                  <a:srgbClr val="000000"/>
                </a:solidFill>
              </a:rPr>
              <a:t>Low occupancy timing layer timing for ~0.3-1 X</a:t>
            </a:r>
            <a:r>
              <a:rPr lang="nb-NO" sz="2400" dirty="0">
                <a:solidFill>
                  <a:srgbClr val="000000"/>
                </a:solidFill>
              </a:rPr>
              <a:t>0</a:t>
            </a:r>
          </a:p>
          <a:p>
            <a:pPr algn="l" rtl="0" latinLnBrk="1" hangingPunct="0"/>
            <a:r>
              <a:rPr lang="nb-NO" sz="2400" dirty="0" err="1">
                <a:solidFill>
                  <a:srgbClr val="000000"/>
                </a:solidFill>
              </a:rPr>
              <a:t>Transverse</a:t>
            </a:r>
            <a:r>
              <a:rPr lang="nb-NO" sz="2400" dirty="0">
                <a:solidFill>
                  <a:srgbClr val="000000"/>
                </a:solidFill>
              </a:rPr>
              <a:t> </a:t>
            </a:r>
            <a:r>
              <a:rPr lang="nb-NO" sz="2400" dirty="0" err="1">
                <a:solidFill>
                  <a:srgbClr val="000000"/>
                </a:solidFill>
              </a:rPr>
              <a:t>orientation</a:t>
            </a:r>
            <a:r>
              <a:rPr lang="nb-NO" sz="2400" dirty="0">
                <a:solidFill>
                  <a:srgbClr val="000000"/>
                </a:solidFill>
              </a:rPr>
              <a:t> w/ stereo </a:t>
            </a:r>
            <a:r>
              <a:rPr lang="nb-NO" sz="2400" dirty="0" err="1">
                <a:solidFill>
                  <a:srgbClr val="000000"/>
                </a:solidFill>
              </a:rPr>
              <a:t>readout</a:t>
            </a:r>
            <a:endParaRPr lang="en-US" sz="2400" dirty="0">
              <a:solidFill>
                <a:srgbClr val="000000"/>
              </a:solidFill>
            </a:endParaRPr>
          </a:p>
        </p:txBody>
      </p:sp>
      <p:sp>
        <p:nvSpPr>
          <p:cNvPr id="7" name="TextBox 6">
            <a:extLst>
              <a:ext uri="{FF2B5EF4-FFF2-40B4-BE49-F238E27FC236}">
                <a16:creationId xmlns:a16="http://schemas.microsoft.com/office/drawing/2014/main" id="{232EC500-5661-C241-868D-0A83014F09BC}"/>
              </a:ext>
            </a:extLst>
          </p:cNvPr>
          <p:cNvSpPr txBox="1"/>
          <p:nvPr/>
        </p:nvSpPr>
        <p:spPr>
          <a:xfrm>
            <a:off x="814648" y="3469012"/>
            <a:ext cx="1034897"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dirty="0">
                <a:solidFill>
                  <a:schemeClr val="bg1"/>
                </a:solidFill>
              </a:rPr>
              <a:t>3x3x50mm</a:t>
            </a:r>
            <a:r>
              <a:rPr lang="en-US" baseline="30000" dirty="0">
                <a:solidFill>
                  <a:schemeClr val="bg1"/>
                </a:solidFill>
              </a:rPr>
              <a:t>3</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8" name="TextBox 7">
            <a:extLst>
              <a:ext uri="{FF2B5EF4-FFF2-40B4-BE49-F238E27FC236}">
                <a16:creationId xmlns:a16="http://schemas.microsoft.com/office/drawing/2014/main" id="{C9BE748E-167B-BC42-BC09-2F56AC94FC7A}"/>
              </a:ext>
            </a:extLst>
          </p:cNvPr>
          <p:cNvSpPr txBox="1"/>
          <p:nvPr/>
        </p:nvSpPr>
        <p:spPr>
          <a:xfrm>
            <a:off x="778308" y="3880034"/>
            <a:ext cx="359649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dirty="0">
                <a:solidFill>
                  <a:schemeClr val="bg1"/>
                </a:solidFill>
              </a:rPr>
              <a:t>Option A for CMS MIP Timing Detector TDR</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pic>
        <p:nvPicPr>
          <p:cNvPr id="9" name="Google Shape;67;p13">
            <a:extLst>
              <a:ext uri="{FF2B5EF4-FFF2-40B4-BE49-F238E27FC236}">
                <a16:creationId xmlns:a16="http://schemas.microsoft.com/office/drawing/2014/main" id="{3BEB79C5-4170-CF4D-8F1B-FEFA34E59453}"/>
              </a:ext>
            </a:extLst>
          </p:cNvPr>
          <p:cNvPicPr preferRelativeResize="0"/>
          <p:nvPr/>
        </p:nvPicPr>
        <p:blipFill rotWithShape="1">
          <a:blip r:embed="rId3">
            <a:alphaModFix/>
          </a:blip>
          <a:srcRect l="14329" t="35688" r="40383" b="46112"/>
          <a:stretch/>
        </p:blipFill>
        <p:spPr>
          <a:xfrm>
            <a:off x="5104055" y="2219144"/>
            <a:ext cx="3912945" cy="1179231"/>
          </a:xfrm>
          <a:prstGeom prst="rect">
            <a:avLst/>
          </a:prstGeom>
          <a:noFill/>
          <a:ln>
            <a:noFill/>
          </a:ln>
        </p:spPr>
      </p:pic>
      <p:sp>
        <p:nvSpPr>
          <p:cNvPr id="10" name="Google Shape;69;p13">
            <a:extLst>
              <a:ext uri="{FF2B5EF4-FFF2-40B4-BE49-F238E27FC236}">
                <a16:creationId xmlns:a16="http://schemas.microsoft.com/office/drawing/2014/main" id="{811B2709-6B63-9E4D-81FF-2AB75DCBB188}"/>
              </a:ext>
            </a:extLst>
          </p:cNvPr>
          <p:cNvSpPr txBox="1"/>
          <p:nvPr/>
        </p:nvSpPr>
        <p:spPr>
          <a:xfrm>
            <a:off x="5104055" y="1969844"/>
            <a:ext cx="3912900" cy="24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000" b="1"/>
              <a:t>Non-wrapped crystal bar with 2 SiPMs attached at each end</a:t>
            </a:r>
            <a:endParaRPr sz="1000" b="1" dirty="0"/>
          </a:p>
        </p:txBody>
      </p:sp>
      <p:sp>
        <p:nvSpPr>
          <p:cNvPr id="11" name="Google Shape;60;p13">
            <a:extLst>
              <a:ext uri="{FF2B5EF4-FFF2-40B4-BE49-F238E27FC236}">
                <a16:creationId xmlns:a16="http://schemas.microsoft.com/office/drawing/2014/main" id="{24BDD3D7-907B-964C-B19F-A495EB7D493C}"/>
              </a:ext>
            </a:extLst>
          </p:cNvPr>
          <p:cNvSpPr/>
          <p:nvPr/>
        </p:nvSpPr>
        <p:spPr>
          <a:xfrm>
            <a:off x="5603871" y="3607482"/>
            <a:ext cx="3069900" cy="158700"/>
          </a:xfrm>
          <a:prstGeom prst="rect">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 sz="900">
                <a:solidFill>
                  <a:srgbClr val="0B5394"/>
                </a:solidFill>
              </a:rPr>
              <a:t>crystal</a:t>
            </a:r>
            <a:endParaRPr sz="900">
              <a:solidFill>
                <a:srgbClr val="0B5394"/>
              </a:solidFill>
            </a:endParaRPr>
          </a:p>
        </p:txBody>
      </p:sp>
      <p:sp>
        <p:nvSpPr>
          <p:cNvPr id="12" name="Google Shape;61;p13">
            <a:extLst>
              <a:ext uri="{FF2B5EF4-FFF2-40B4-BE49-F238E27FC236}">
                <a16:creationId xmlns:a16="http://schemas.microsoft.com/office/drawing/2014/main" id="{56C62CB9-7029-9548-8C48-6C12B93BD9EE}"/>
              </a:ext>
            </a:extLst>
          </p:cNvPr>
          <p:cNvSpPr/>
          <p:nvPr/>
        </p:nvSpPr>
        <p:spPr>
          <a:xfrm>
            <a:off x="8673913" y="3606882"/>
            <a:ext cx="72900" cy="1587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2;p13">
            <a:extLst>
              <a:ext uri="{FF2B5EF4-FFF2-40B4-BE49-F238E27FC236}">
                <a16:creationId xmlns:a16="http://schemas.microsoft.com/office/drawing/2014/main" id="{62D5EDC6-F67E-3143-A8F4-3EC0515AD51D}"/>
              </a:ext>
            </a:extLst>
          </p:cNvPr>
          <p:cNvSpPr/>
          <p:nvPr/>
        </p:nvSpPr>
        <p:spPr>
          <a:xfrm>
            <a:off x="5529864" y="3606882"/>
            <a:ext cx="72900" cy="1587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63;p13">
            <a:extLst>
              <a:ext uri="{FF2B5EF4-FFF2-40B4-BE49-F238E27FC236}">
                <a16:creationId xmlns:a16="http://schemas.microsoft.com/office/drawing/2014/main" id="{56F62C62-34F1-834F-9587-D68658BB3D63}"/>
              </a:ext>
            </a:extLst>
          </p:cNvPr>
          <p:cNvCxnSpPr/>
          <p:nvPr/>
        </p:nvCxnSpPr>
        <p:spPr>
          <a:xfrm rot="10800000">
            <a:off x="6384621" y="3415942"/>
            <a:ext cx="0" cy="768900"/>
          </a:xfrm>
          <a:prstGeom prst="straightConnector1">
            <a:avLst/>
          </a:prstGeom>
          <a:noFill/>
          <a:ln w="9525" cap="flat" cmpd="sng">
            <a:solidFill>
              <a:srgbClr val="980000"/>
            </a:solidFill>
            <a:prstDash val="dash"/>
            <a:round/>
            <a:headEnd type="none" w="med" len="med"/>
            <a:tailEnd type="triangle" w="med" len="med"/>
          </a:ln>
        </p:spPr>
      </p:cxnSp>
      <p:sp>
        <p:nvSpPr>
          <p:cNvPr id="15" name="Google Shape;64;p13">
            <a:extLst>
              <a:ext uri="{FF2B5EF4-FFF2-40B4-BE49-F238E27FC236}">
                <a16:creationId xmlns:a16="http://schemas.microsoft.com/office/drawing/2014/main" id="{1083CA2A-4569-D540-B2BA-C9352CF45526}"/>
              </a:ext>
            </a:extLst>
          </p:cNvPr>
          <p:cNvSpPr txBox="1"/>
          <p:nvPr/>
        </p:nvSpPr>
        <p:spPr>
          <a:xfrm>
            <a:off x="6430921" y="3868533"/>
            <a:ext cx="1277100" cy="20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1000">
                <a:solidFill>
                  <a:srgbClr val="980000"/>
                </a:solidFill>
              </a:rPr>
              <a:t>incoming particles</a:t>
            </a:r>
            <a:endParaRPr sz="1000">
              <a:solidFill>
                <a:srgbClr val="980000"/>
              </a:solidFill>
            </a:endParaRPr>
          </a:p>
        </p:txBody>
      </p:sp>
      <p:pic>
        <p:nvPicPr>
          <p:cNvPr id="17" name="Picture 16">
            <a:extLst>
              <a:ext uri="{FF2B5EF4-FFF2-40B4-BE49-F238E27FC236}">
                <a16:creationId xmlns:a16="http://schemas.microsoft.com/office/drawing/2014/main" id="{1FEE40B2-FE95-5243-83C7-A0DD76AC6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7064" y="4991100"/>
            <a:ext cx="3403600" cy="1866900"/>
          </a:xfrm>
          <a:prstGeom prst="rect">
            <a:avLst/>
          </a:prstGeom>
        </p:spPr>
      </p:pic>
      <p:sp>
        <p:nvSpPr>
          <p:cNvPr id="16" name="TextBox 15">
            <a:extLst>
              <a:ext uri="{FF2B5EF4-FFF2-40B4-BE49-F238E27FC236}">
                <a16:creationId xmlns:a16="http://schemas.microsoft.com/office/drawing/2014/main" id="{C8EED0C7-3899-DB41-A5E7-69E312B9DE36}"/>
              </a:ext>
            </a:extLst>
          </p:cNvPr>
          <p:cNvSpPr txBox="1"/>
          <p:nvPr/>
        </p:nvSpPr>
        <p:spPr>
          <a:xfrm>
            <a:off x="457200" y="6052963"/>
            <a:ext cx="4943019"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rPr>
              <a:t>Hermetic 30 </a:t>
            </a:r>
            <a:r>
              <a:rPr kumimoji="0" lang="en-US" sz="2000" b="1" i="0" u="none" strike="noStrike" cap="none" spc="0" normalizeH="0" baseline="0" dirty="0" err="1">
                <a:ln>
                  <a:noFill/>
                </a:ln>
                <a:solidFill>
                  <a:srgbClr val="464653"/>
                </a:solidFill>
                <a:effectLst/>
                <a:uFill>
                  <a:solidFill>
                    <a:srgbClr val="464653"/>
                  </a:solidFill>
                </a:uFill>
                <a:latin typeface="+mn-lt"/>
                <a:ea typeface="+mn-ea"/>
                <a:cs typeface="+mn-cs"/>
                <a:sym typeface="Helvetica"/>
              </a:rPr>
              <a:t>ps</a:t>
            </a:r>
            <a:r>
              <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rPr>
              <a:t> timing layers a first-ever</a:t>
            </a:r>
          </a:p>
        </p:txBody>
      </p:sp>
    </p:spTree>
    <p:extLst>
      <p:ext uri="{BB962C8B-B14F-4D97-AF65-F5344CB8AC3E}">
        <p14:creationId xmlns:p14="http://schemas.microsoft.com/office/powerpoint/2010/main" val="34554155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055A-251E-AE46-AAA8-58E5448C2D20}"/>
              </a:ext>
            </a:extLst>
          </p:cNvPr>
          <p:cNvSpPr>
            <a:spLocks noGrp="1"/>
          </p:cNvSpPr>
          <p:nvPr>
            <p:ph type="title"/>
          </p:nvPr>
        </p:nvSpPr>
        <p:spPr/>
        <p:txBody>
          <a:bodyPr/>
          <a:lstStyle/>
          <a:p>
            <a:r>
              <a:rPr lang="en-US" dirty="0"/>
              <a:t>Importance of Timing Layers in tracker</a:t>
            </a:r>
          </a:p>
        </p:txBody>
      </p:sp>
      <p:sp>
        <p:nvSpPr>
          <p:cNvPr id="3" name="Text Placeholder 2">
            <a:extLst>
              <a:ext uri="{FF2B5EF4-FFF2-40B4-BE49-F238E27FC236}">
                <a16:creationId xmlns:a16="http://schemas.microsoft.com/office/drawing/2014/main" id="{E1E2E511-CEF3-894C-970A-407C06ED4BF1}"/>
              </a:ext>
            </a:extLst>
          </p:cNvPr>
          <p:cNvSpPr>
            <a:spLocks noGrp="1"/>
          </p:cNvSpPr>
          <p:nvPr>
            <p:ph type="body" idx="1"/>
          </p:nvPr>
        </p:nvSpPr>
        <p:spPr>
          <a:xfrm>
            <a:off x="457200" y="1066800"/>
            <a:ext cx="8559800" cy="5791200"/>
          </a:xfrm>
        </p:spPr>
        <p:txBody>
          <a:bodyPr/>
          <a:lstStyle/>
          <a:p>
            <a:r>
              <a:rPr lang="en-US" dirty="0"/>
              <a:t>New era of MIP timing</a:t>
            </a:r>
          </a:p>
          <a:p>
            <a:pPr lvl="1"/>
            <a:r>
              <a:rPr lang="en-US" dirty="0"/>
              <a:t>~40ps resolution per hit per layer</a:t>
            </a:r>
          </a:p>
        </p:txBody>
      </p:sp>
      <p:sp>
        <p:nvSpPr>
          <p:cNvPr id="4" name="Slide Number Placeholder 3">
            <a:extLst>
              <a:ext uri="{FF2B5EF4-FFF2-40B4-BE49-F238E27FC236}">
                <a16:creationId xmlns:a16="http://schemas.microsoft.com/office/drawing/2014/main" id="{D47516E7-5612-A641-BB7E-F6989A8DE07F}"/>
              </a:ext>
            </a:extLst>
          </p:cNvPr>
          <p:cNvSpPr>
            <a:spLocks noGrp="1"/>
          </p:cNvSpPr>
          <p:nvPr>
            <p:ph type="sldNum" sz="quarter" idx="2"/>
          </p:nvPr>
        </p:nvSpPr>
        <p:spPr/>
        <p:txBody>
          <a:bodyPr/>
          <a:lstStyle/>
          <a:p>
            <a:pPr lvl="0"/>
            <a:fld id="{86CB4B4D-7CA3-9044-876B-883B54F8677D}" type="slidenum">
              <a:rPr lang="en-US" smtClean="0"/>
              <a:pPr lvl="0"/>
              <a:t>17</a:t>
            </a:fld>
            <a:endParaRPr lang="en-US"/>
          </a:p>
        </p:txBody>
      </p:sp>
      <p:pic>
        <p:nvPicPr>
          <p:cNvPr id="18" name="Picture 17">
            <a:extLst>
              <a:ext uri="{FF2B5EF4-FFF2-40B4-BE49-F238E27FC236}">
                <a16:creationId xmlns:a16="http://schemas.microsoft.com/office/drawing/2014/main" id="{E0C25D93-3854-C144-801C-88085F8C5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2235200"/>
            <a:ext cx="4178300" cy="3886200"/>
          </a:xfrm>
          <a:prstGeom prst="rect">
            <a:avLst/>
          </a:prstGeom>
        </p:spPr>
      </p:pic>
      <p:pic>
        <p:nvPicPr>
          <p:cNvPr id="20" name="Picture 19">
            <a:extLst>
              <a:ext uri="{FF2B5EF4-FFF2-40B4-BE49-F238E27FC236}">
                <a16:creationId xmlns:a16="http://schemas.microsoft.com/office/drawing/2014/main" id="{FFB99A9A-5900-9F4B-A3C4-B9AD50C21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300" y="2190960"/>
            <a:ext cx="4305300" cy="4597400"/>
          </a:xfrm>
          <a:prstGeom prst="rect">
            <a:avLst/>
          </a:prstGeom>
        </p:spPr>
      </p:pic>
      <p:sp>
        <p:nvSpPr>
          <p:cNvPr id="7" name="TextBox 6">
            <a:extLst>
              <a:ext uri="{FF2B5EF4-FFF2-40B4-BE49-F238E27FC236}">
                <a16:creationId xmlns:a16="http://schemas.microsoft.com/office/drawing/2014/main" id="{BC4AD498-5D8B-9B45-A5D6-20F523493ABA}"/>
              </a:ext>
            </a:extLst>
          </p:cNvPr>
          <p:cNvSpPr txBox="1"/>
          <p:nvPr/>
        </p:nvSpPr>
        <p:spPr>
          <a:xfrm>
            <a:off x="5586412" y="911763"/>
            <a:ext cx="3557588"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rPr>
              <a:t>Future direction:</a:t>
            </a:r>
          </a:p>
          <a:p>
            <a:pPr marL="0" marR="0" indent="0" algn="ctr" defTabSz="457200" rtl="0" fontAlgn="auto" latinLnBrk="1" hangingPunct="0">
              <a:lnSpc>
                <a:spcPct val="100000"/>
              </a:lnSpc>
              <a:spcBef>
                <a:spcPts val="0"/>
              </a:spcBef>
              <a:spcAft>
                <a:spcPts val="0"/>
              </a:spcAft>
              <a:buClrTx/>
              <a:buSzTx/>
              <a:buFontTx/>
              <a:buNone/>
              <a:tabLst/>
            </a:pPr>
            <a:r>
              <a:rPr lang="en-US" sz="2000" b="1" dirty="0"/>
              <a:t>AC-Coupled with Doping </a:t>
            </a:r>
          </a:p>
          <a:p>
            <a:pPr marL="0" marR="0" indent="0" algn="ctr" defTabSz="457200" rtl="0" fontAlgn="auto" latinLnBrk="1" hangingPunct="0">
              <a:lnSpc>
                <a:spcPct val="100000"/>
              </a:lnSpc>
              <a:spcBef>
                <a:spcPts val="0"/>
              </a:spcBef>
              <a:spcAft>
                <a:spcPts val="0"/>
              </a:spcAft>
              <a:buClrTx/>
              <a:buSzTx/>
              <a:buFontTx/>
              <a:buNone/>
              <a:tabLst/>
            </a:pPr>
            <a:r>
              <a:rPr lang="en-US" sz="2000" b="1" dirty="0"/>
              <a:t>Concentration </a:t>
            </a:r>
            <a:r>
              <a:rPr lang="en-US" sz="2000" b="1" dirty="0" err="1"/>
              <a:t>RadHard</a:t>
            </a:r>
            <a:r>
              <a:rPr lang="en-US" sz="2000" b="1" dirty="0"/>
              <a:t> </a:t>
            </a:r>
          </a:p>
          <a:p>
            <a:pPr marL="0" marR="0" indent="0" algn="ctr" defTabSz="457200" rtl="0" fontAlgn="auto" latinLnBrk="1" hangingPunct="0">
              <a:lnSpc>
                <a:spcPct val="100000"/>
              </a:lnSpc>
              <a:spcBef>
                <a:spcPts val="0"/>
              </a:spcBef>
              <a:spcAft>
                <a:spcPts val="0"/>
              </a:spcAft>
              <a:buClrTx/>
              <a:buSzTx/>
              <a:buFontTx/>
              <a:buNone/>
              <a:tabLst/>
            </a:pPr>
            <a:r>
              <a:rPr lang="en-US" sz="2000" b="1" dirty="0"/>
              <a:t>Compensation</a:t>
            </a:r>
            <a:endPar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295316533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3728-DAA7-9A40-9BE4-194FC3BEF671}"/>
              </a:ext>
            </a:extLst>
          </p:cNvPr>
          <p:cNvSpPr>
            <a:spLocks noGrp="1"/>
          </p:cNvSpPr>
          <p:nvPr>
            <p:ph type="title"/>
          </p:nvPr>
        </p:nvSpPr>
        <p:spPr/>
        <p:txBody>
          <a:bodyPr/>
          <a:lstStyle/>
          <a:p>
            <a:r>
              <a:rPr lang="en-US" dirty="0"/>
              <a:t>Sparks of New Ideas</a:t>
            </a:r>
          </a:p>
        </p:txBody>
      </p:sp>
      <p:sp>
        <p:nvSpPr>
          <p:cNvPr id="3" name="Text Placeholder 2">
            <a:extLst>
              <a:ext uri="{FF2B5EF4-FFF2-40B4-BE49-F238E27FC236}">
                <a16:creationId xmlns:a16="http://schemas.microsoft.com/office/drawing/2014/main" id="{DB8D32BE-FD52-D94C-BD18-DF5FFC926870}"/>
              </a:ext>
            </a:extLst>
          </p:cNvPr>
          <p:cNvSpPr>
            <a:spLocks noGrp="1"/>
          </p:cNvSpPr>
          <p:nvPr>
            <p:ph type="body" idx="1"/>
          </p:nvPr>
        </p:nvSpPr>
        <p:spPr/>
        <p:txBody>
          <a:bodyPr/>
          <a:lstStyle/>
          <a:p>
            <a:r>
              <a:rPr lang="en-US" dirty="0"/>
              <a:t>Dual-Readout Blue Sky R&amp;D</a:t>
            </a:r>
          </a:p>
        </p:txBody>
      </p:sp>
      <p:sp>
        <p:nvSpPr>
          <p:cNvPr id="4" name="Slide Number Placeholder 3">
            <a:extLst>
              <a:ext uri="{FF2B5EF4-FFF2-40B4-BE49-F238E27FC236}">
                <a16:creationId xmlns:a16="http://schemas.microsoft.com/office/drawing/2014/main" id="{112E69B1-1A46-DD4E-B087-3A1610BCAD80}"/>
              </a:ext>
            </a:extLst>
          </p:cNvPr>
          <p:cNvSpPr>
            <a:spLocks noGrp="1"/>
          </p:cNvSpPr>
          <p:nvPr>
            <p:ph type="sldNum" sz="quarter" idx="2"/>
          </p:nvPr>
        </p:nvSpPr>
        <p:spPr/>
        <p:txBody>
          <a:bodyPr/>
          <a:lstStyle/>
          <a:p>
            <a:pPr lvl="0"/>
            <a:fld id="{86CB4B4D-7CA3-9044-876B-883B54F8677D}" type="slidenum">
              <a:rPr lang="en-US" smtClean="0"/>
              <a:pPr lvl="0"/>
              <a:t>18</a:t>
            </a:fld>
            <a:endParaRPr lang="en-US"/>
          </a:p>
        </p:txBody>
      </p:sp>
      <p:pic>
        <p:nvPicPr>
          <p:cNvPr id="6" name="Picture 5">
            <a:extLst>
              <a:ext uri="{FF2B5EF4-FFF2-40B4-BE49-F238E27FC236}">
                <a16:creationId xmlns:a16="http://schemas.microsoft.com/office/drawing/2014/main" id="{A94C028B-FCB8-9749-8A31-8A753517D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930400"/>
            <a:ext cx="8909930" cy="4474419"/>
          </a:xfrm>
          <a:prstGeom prst="rect">
            <a:avLst/>
          </a:prstGeom>
        </p:spPr>
      </p:pic>
      <p:sp>
        <p:nvSpPr>
          <p:cNvPr id="7" name="TextBox 6">
            <a:extLst>
              <a:ext uri="{FF2B5EF4-FFF2-40B4-BE49-F238E27FC236}">
                <a16:creationId xmlns:a16="http://schemas.microsoft.com/office/drawing/2014/main" id="{3571E614-6255-AE4E-8D1B-F7C5C613F1D0}"/>
              </a:ext>
            </a:extLst>
          </p:cNvPr>
          <p:cNvSpPr txBox="1"/>
          <p:nvPr/>
        </p:nvSpPr>
        <p:spPr>
          <a:xfrm>
            <a:off x="5807540" y="1562100"/>
            <a:ext cx="2761331"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rPr>
              <a:t>(</a:t>
            </a:r>
            <a:r>
              <a:rPr kumimoji="0" lang="en-US" sz="1400" b="0" i="0" u="none" strike="noStrike" cap="none" spc="0" normalizeH="0" baseline="0" dirty="0" err="1">
                <a:ln>
                  <a:noFill/>
                </a:ln>
                <a:solidFill>
                  <a:srgbClr val="464653"/>
                </a:solidFill>
                <a:effectLst/>
                <a:uFill>
                  <a:solidFill>
                    <a:srgbClr val="464653"/>
                  </a:solidFill>
                </a:uFill>
                <a:latin typeface="+mn-lt"/>
                <a:ea typeface="+mn-ea"/>
                <a:cs typeface="+mn-cs"/>
                <a:sym typeface="Helvetica"/>
              </a:rPr>
              <a:t>CalVision</a:t>
            </a:r>
            <a:r>
              <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rPr>
              <a:t> Proposal, H. Newman)</a:t>
            </a:r>
          </a:p>
        </p:txBody>
      </p:sp>
      <p:sp>
        <p:nvSpPr>
          <p:cNvPr id="8" name="TextBox 7">
            <a:extLst>
              <a:ext uri="{FF2B5EF4-FFF2-40B4-BE49-F238E27FC236}">
                <a16:creationId xmlns:a16="http://schemas.microsoft.com/office/drawing/2014/main" id="{D52A0C80-7235-7945-AA69-B40B978BE739}"/>
              </a:ext>
            </a:extLst>
          </p:cNvPr>
          <p:cNvSpPr txBox="1"/>
          <p:nvPr/>
        </p:nvSpPr>
        <p:spPr>
          <a:xfrm>
            <a:off x="685800" y="1562100"/>
            <a:ext cx="4672013"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rPr>
              <a:t>Look for these from all technologies</a:t>
            </a:r>
          </a:p>
        </p:txBody>
      </p:sp>
    </p:spTree>
    <p:extLst>
      <p:ext uri="{BB962C8B-B14F-4D97-AF65-F5344CB8AC3E}">
        <p14:creationId xmlns:p14="http://schemas.microsoft.com/office/powerpoint/2010/main" val="134793232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C9D1-9CAB-F44D-846A-68EFA0FC61FD}"/>
              </a:ext>
            </a:extLst>
          </p:cNvPr>
          <p:cNvSpPr>
            <a:spLocks noGrp="1"/>
          </p:cNvSpPr>
          <p:nvPr>
            <p:ph type="title"/>
          </p:nvPr>
        </p:nvSpPr>
        <p:spPr>
          <a:xfrm>
            <a:off x="371479" y="0"/>
            <a:ext cx="8829674" cy="990600"/>
          </a:xfrm>
        </p:spPr>
        <p:txBody>
          <a:bodyPr>
            <a:normAutofit fontScale="90000"/>
          </a:bodyPr>
          <a:lstStyle/>
          <a:p>
            <a:pPr algn="ctr"/>
            <a:r>
              <a:rPr lang="en-US" dirty="0"/>
              <a:t>10 </a:t>
            </a:r>
            <a:r>
              <a:rPr lang="en-US" dirty="0" err="1"/>
              <a:t>TeV</a:t>
            </a:r>
            <a:r>
              <a:rPr lang="en-US" dirty="0"/>
              <a:t> has to the potential to observe the </a:t>
            </a:r>
            <a:br>
              <a:rPr lang="en-US" dirty="0"/>
            </a:br>
            <a:r>
              <a:rPr lang="en-US" dirty="0"/>
              <a:t>“God Process” of matter creation in the Universe</a:t>
            </a:r>
          </a:p>
        </p:txBody>
      </p:sp>
      <p:pic>
        <p:nvPicPr>
          <p:cNvPr id="6" name="Content Placeholder 5">
            <a:extLst>
              <a:ext uri="{FF2B5EF4-FFF2-40B4-BE49-F238E27FC236}">
                <a16:creationId xmlns:a16="http://schemas.microsoft.com/office/drawing/2014/main" id="{8B677B2F-61ED-0A48-B4D1-1B6508A7325A}"/>
              </a:ext>
            </a:extLst>
          </p:cNvPr>
          <p:cNvPicPr>
            <a:picLocks noGrp="1" noChangeAspect="1"/>
          </p:cNvPicPr>
          <p:nvPr>
            <p:ph idx="1"/>
          </p:nvPr>
        </p:nvPicPr>
        <p:blipFill>
          <a:blip r:embed="rId3"/>
          <a:stretch>
            <a:fillRect/>
          </a:stretch>
        </p:blipFill>
        <p:spPr>
          <a:xfrm>
            <a:off x="666474" y="960441"/>
            <a:ext cx="7869208" cy="5901906"/>
          </a:xfrm>
        </p:spPr>
      </p:pic>
      <p:sp>
        <p:nvSpPr>
          <p:cNvPr id="4" name="Slide Number Placeholder 3">
            <a:extLst>
              <a:ext uri="{FF2B5EF4-FFF2-40B4-BE49-F238E27FC236}">
                <a16:creationId xmlns:a16="http://schemas.microsoft.com/office/drawing/2014/main" id="{497FC207-EEDA-BB42-AADC-83F830E9E142}"/>
              </a:ext>
            </a:extLst>
          </p:cNvPr>
          <p:cNvSpPr>
            <a:spLocks noGrp="1"/>
          </p:cNvSpPr>
          <p:nvPr>
            <p:ph type="sldNum" sz="quarter" idx="12"/>
          </p:nvPr>
        </p:nvSpPr>
        <p:spPr>
          <a:xfrm>
            <a:off x="8064736" y="6481483"/>
            <a:ext cx="374675" cy="307777"/>
          </a:xfrm>
          <a:solidFill>
            <a:schemeClr val="tx2">
              <a:lumMod val="40000"/>
              <a:lumOff val="60000"/>
            </a:schemeClr>
          </a:solidFill>
        </p:spPr>
        <p:txBody>
          <a:bodyPr/>
          <a:lstStyle/>
          <a:p>
            <a:pPr>
              <a:defRPr/>
            </a:pPr>
            <a:fld id="{EB07B666-0005-D843-B37B-9851DF6282A0}" type="slidenum">
              <a:rPr lang="en-US" smtClean="0"/>
              <a:pPr>
                <a:defRPr/>
              </a:pPr>
              <a:t>19</a:t>
            </a:fld>
            <a:endParaRPr lang="en-US" dirty="0"/>
          </a:p>
        </p:txBody>
      </p:sp>
      <p:grpSp>
        <p:nvGrpSpPr>
          <p:cNvPr id="29" name="Group 28">
            <a:extLst>
              <a:ext uri="{FF2B5EF4-FFF2-40B4-BE49-F238E27FC236}">
                <a16:creationId xmlns:a16="http://schemas.microsoft.com/office/drawing/2014/main" id="{D974E7D3-6342-AB4C-BA08-22D8A5536E62}"/>
              </a:ext>
            </a:extLst>
          </p:cNvPr>
          <p:cNvGrpSpPr/>
          <p:nvPr/>
        </p:nvGrpSpPr>
        <p:grpSpPr>
          <a:xfrm>
            <a:off x="3997296" y="4238228"/>
            <a:ext cx="2273009" cy="1217223"/>
            <a:chOff x="4377868" y="4803326"/>
            <a:chExt cx="2576076" cy="1379520"/>
          </a:xfrm>
        </p:grpSpPr>
        <p:sp>
          <p:nvSpPr>
            <p:cNvPr id="16" name="TextBox 15">
              <a:extLst>
                <a:ext uri="{FF2B5EF4-FFF2-40B4-BE49-F238E27FC236}">
                  <a16:creationId xmlns:a16="http://schemas.microsoft.com/office/drawing/2014/main" id="{489D6D4A-5961-4D4F-AA01-F0548726C877}"/>
                </a:ext>
              </a:extLst>
            </p:cNvPr>
            <p:cNvSpPr txBox="1"/>
            <p:nvPr/>
          </p:nvSpPr>
          <p:spPr>
            <a:xfrm>
              <a:off x="6544815" y="4803326"/>
              <a:ext cx="409129" cy="535574"/>
            </a:xfrm>
            <a:prstGeom prst="rect">
              <a:avLst/>
            </a:prstGeom>
            <a:noFill/>
          </p:spPr>
          <p:txBody>
            <a:bodyPr wrap="none" rtlCol="0">
              <a:spAutoFit/>
            </a:bodyPr>
            <a:lstStyle/>
            <a:p>
              <a:r>
                <a:rPr lang="en-US" sz="2471" dirty="0">
                  <a:solidFill>
                    <a:srgbClr val="00B050"/>
                  </a:solidFill>
                </a:rPr>
                <a:t>1</a:t>
              </a:r>
            </a:p>
          </p:txBody>
        </p:sp>
        <p:sp>
          <p:nvSpPr>
            <p:cNvPr id="17" name="TextBox 16">
              <a:extLst>
                <a:ext uri="{FF2B5EF4-FFF2-40B4-BE49-F238E27FC236}">
                  <a16:creationId xmlns:a16="http://schemas.microsoft.com/office/drawing/2014/main" id="{FEEF041B-C590-754C-B7EB-041B76E2B69C}"/>
                </a:ext>
              </a:extLst>
            </p:cNvPr>
            <p:cNvSpPr txBox="1"/>
            <p:nvPr/>
          </p:nvSpPr>
          <p:spPr>
            <a:xfrm>
              <a:off x="6095952" y="5428421"/>
              <a:ext cx="409129" cy="535574"/>
            </a:xfrm>
            <a:prstGeom prst="rect">
              <a:avLst/>
            </a:prstGeom>
            <a:noFill/>
          </p:spPr>
          <p:txBody>
            <a:bodyPr wrap="none" rtlCol="0">
              <a:spAutoFit/>
            </a:bodyPr>
            <a:lstStyle/>
            <a:p>
              <a:r>
                <a:rPr lang="en-US" sz="2471" dirty="0">
                  <a:solidFill>
                    <a:srgbClr val="00B050"/>
                  </a:solidFill>
                </a:rPr>
                <a:t>1</a:t>
              </a:r>
            </a:p>
          </p:txBody>
        </p:sp>
        <p:sp>
          <p:nvSpPr>
            <p:cNvPr id="18" name="TextBox 17">
              <a:extLst>
                <a:ext uri="{FF2B5EF4-FFF2-40B4-BE49-F238E27FC236}">
                  <a16:creationId xmlns:a16="http://schemas.microsoft.com/office/drawing/2014/main" id="{E17535E5-82B3-6F48-9E7C-7BFD73F27AF0}"/>
                </a:ext>
              </a:extLst>
            </p:cNvPr>
            <p:cNvSpPr txBox="1"/>
            <p:nvPr/>
          </p:nvSpPr>
          <p:spPr>
            <a:xfrm>
              <a:off x="5259579" y="5647272"/>
              <a:ext cx="409129" cy="535574"/>
            </a:xfrm>
            <a:prstGeom prst="rect">
              <a:avLst/>
            </a:prstGeom>
            <a:noFill/>
          </p:spPr>
          <p:txBody>
            <a:bodyPr wrap="none" rtlCol="0">
              <a:spAutoFit/>
            </a:bodyPr>
            <a:lstStyle/>
            <a:p>
              <a:r>
                <a:rPr lang="en-US" sz="2471" dirty="0">
                  <a:solidFill>
                    <a:srgbClr val="00B050"/>
                  </a:solidFill>
                </a:rPr>
                <a:t>1</a:t>
              </a:r>
            </a:p>
          </p:txBody>
        </p:sp>
        <p:sp>
          <p:nvSpPr>
            <p:cNvPr id="19" name="TextBox 18">
              <a:extLst>
                <a:ext uri="{FF2B5EF4-FFF2-40B4-BE49-F238E27FC236}">
                  <a16:creationId xmlns:a16="http://schemas.microsoft.com/office/drawing/2014/main" id="{777ABA1B-DB12-2042-94D3-283BAB6EDA78}"/>
                </a:ext>
              </a:extLst>
            </p:cNvPr>
            <p:cNvSpPr txBox="1"/>
            <p:nvPr/>
          </p:nvSpPr>
          <p:spPr>
            <a:xfrm>
              <a:off x="4377868" y="5647272"/>
              <a:ext cx="618054" cy="535574"/>
            </a:xfrm>
            <a:prstGeom prst="rect">
              <a:avLst/>
            </a:prstGeom>
            <a:noFill/>
          </p:spPr>
          <p:txBody>
            <a:bodyPr wrap="none" rtlCol="0">
              <a:spAutoFit/>
            </a:bodyPr>
            <a:lstStyle/>
            <a:p>
              <a:r>
                <a:rPr lang="en-US" sz="2471" dirty="0">
                  <a:solidFill>
                    <a:srgbClr val="00B050"/>
                  </a:solidFill>
                </a:rPr>
                <a:t>L=</a:t>
              </a:r>
            </a:p>
          </p:txBody>
        </p:sp>
      </p:grpSp>
      <p:grpSp>
        <p:nvGrpSpPr>
          <p:cNvPr id="28" name="Group 27">
            <a:extLst>
              <a:ext uri="{FF2B5EF4-FFF2-40B4-BE49-F238E27FC236}">
                <a16:creationId xmlns:a16="http://schemas.microsoft.com/office/drawing/2014/main" id="{6C067746-76A9-9C40-B375-AD5DD098F9B0}"/>
              </a:ext>
            </a:extLst>
          </p:cNvPr>
          <p:cNvGrpSpPr/>
          <p:nvPr/>
        </p:nvGrpSpPr>
        <p:grpSpPr>
          <a:xfrm>
            <a:off x="1852563" y="1886529"/>
            <a:ext cx="4823109" cy="3144987"/>
            <a:chOff x="1947171" y="2138066"/>
            <a:chExt cx="5466191" cy="3564319"/>
          </a:xfrm>
        </p:grpSpPr>
        <p:sp>
          <p:nvSpPr>
            <p:cNvPr id="7" name="TextBox 6">
              <a:extLst>
                <a:ext uri="{FF2B5EF4-FFF2-40B4-BE49-F238E27FC236}">
                  <a16:creationId xmlns:a16="http://schemas.microsoft.com/office/drawing/2014/main" id="{BA558570-1A1F-8E46-AE3E-DD77028BF20B}"/>
                </a:ext>
              </a:extLst>
            </p:cNvPr>
            <p:cNvSpPr txBox="1"/>
            <p:nvPr/>
          </p:nvSpPr>
          <p:spPr>
            <a:xfrm>
              <a:off x="1947171" y="3207657"/>
              <a:ext cx="658022" cy="535574"/>
            </a:xfrm>
            <a:prstGeom prst="rect">
              <a:avLst/>
            </a:prstGeom>
            <a:noFill/>
          </p:spPr>
          <p:txBody>
            <a:bodyPr wrap="none" rtlCol="0">
              <a:spAutoFit/>
            </a:bodyPr>
            <a:lstStyle/>
            <a:p>
              <a:r>
                <a:rPr lang="en-US" sz="2471" dirty="0">
                  <a:solidFill>
                    <a:srgbClr val="0000FF"/>
                  </a:solidFill>
                </a:rPr>
                <a:t>B=</a:t>
              </a:r>
            </a:p>
          </p:txBody>
        </p:sp>
        <p:sp>
          <p:nvSpPr>
            <p:cNvPr id="8" name="TextBox 7">
              <a:extLst>
                <a:ext uri="{FF2B5EF4-FFF2-40B4-BE49-F238E27FC236}">
                  <a16:creationId xmlns:a16="http://schemas.microsoft.com/office/drawing/2014/main" id="{12C8EA9F-3BC5-BF49-94D1-6B14942C725E}"/>
                </a:ext>
              </a:extLst>
            </p:cNvPr>
            <p:cNvSpPr txBox="1"/>
            <p:nvPr/>
          </p:nvSpPr>
          <p:spPr>
            <a:xfrm>
              <a:off x="2956128" y="2946047"/>
              <a:ext cx="708891" cy="535574"/>
            </a:xfrm>
            <a:prstGeom prst="rect">
              <a:avLst/>
            </a:prstGeom>
            <a:noFill/>
          </p:spPr>
          <p:txBody>
            <a:bodyPr wrap="none" rtlCol="0">
              <a:spAutoFit/>
            </a:bodyPr>
            <a:lstStyle/>
            <a:p>
              <a:r>
                <a:rPr lang="en-US" sz="2471" dirty="0">
                  <a:solidFill>
                    <a:srgbClr val="0000FF"/>
                  </a:solidFill>
                </a:rPr>
                <a:t>1/3</a:t>
              </a:r>
            </a:p>
          </p:txBody>
        </p:sp>
        <p:sp>
          <p:nvSpPr>
            <p:cNvPr id="9" name="TextBox 8">
              <a:extLst>
                <a:ext uri="{FF2B5EF4-FFF2-40B4-BE49-F238E27FC236}">
                  <a16:creationId xmlns:a16="http://schemas.microsoft.com/office/drawing/2014/main" id="{A85E7C6E-9658-1143-9455-D411C4A7E1FF}"/>
                </a:ext>
              </a:extLst>
            </p:cNvPr>
            <p:cNvSpPr txBox="1"/>
            <p:nvPr/>
          </p:nvSpPr>
          <p:spPr>
            <a:xfrm>
              <a:off x="3529443" y="2370648"/>
              <a:ext cx="708891" cy="535574"/>
            </a:xfrm>
            <a:prstGeom prst="rect">
              <a:avLst/>
            </a:prstGeom>
            <a:noFill/>
          </p:spPr>
          <p:txBody>
            <a:bodyPr wrap="none" rtlCol="0">
              <a:spAutoFit/>
            </a:bodyPr>
            <a:lstStyle/>
            <a:p>
              <a:r>
                <a:rPr lang="en-US" sz="2471" dirty="0">
                  <a:solidFill>
                    <a:srgbClr val="0000FF"/>
                  </a:solidFill>
                </a:rPr>
                <a:t>1/3</a:t>
              </a:r>
            </a:p>
          </p:txBody>
        </p:sp>
        <p:sp>
          <p:nvSpPr>
            <p:cNvPr id="10" name="TextBox 9">
              <a:extLst>
                <a:ext uri="{FF2B5EF4-FFF2-40B4-BE49-F238E27FC236}">
                  <a16:creationId xmlns:a16="http://schemas.microsoft.com/office/drawing/2014/main" id="{DA26A560-CA33-A447-8F74-CB0A7EEB89C7}"/>
                </a:ext>
              </a:extLst>
            </p:cNvPr>
            <p:cNvSpPr txBox="1"/>
            <p:nvPr/>
          </p:nvSpPr>
          <p:spPr>
            <a:xfrm>
              <a:off x="4396969" y="2138066"/>
              <a:ext cx="708891" cy="535574"/>
            </a:xfrm>
            <a:prstGeom prst="rect">
              <a:avLst/>
            </a:prstGeom>
            <a:noFill/>
          </p:spPr>
          <p:txBody>
            <a:bodyPr wrap="none" rtlCol="0">
              <a:spAutoFit/>
            </a:bodyPr>
            <a:lstStyle/>
            <a:p>
              <a:r>
                <a:rPr lang="en-US" sz="2471" dirty="0">
                  <a:solidFill>
                    <a:srgbClr val="0000FF"/>
                  </a:solidFill>
                </a:rPr>
                <a:t>1/3</a:t>
              </a:r>
            </a:p>
          </p:txBody>
        </p:sp>
        <p:sp>
          <p:nvSpPr>
            <p:cNvPr id="11" name="TextBox 10">
              <a:extLst>
                <a:ext uri="{FF2B5EF4-FFF2-40B4-BE49-F238E27FC236}">
                  <a16:creationId xmlns:a16="http://schemas.microsoft.com/office/drawing/2014/main" id="{78016E8D-CCFF-6D43-903C-163F8D2948CB}"/>
                </a:ext>
              </a:extLst>
            </p:cNvPr>
            <p:cNvSpPr txBox="1"/>
            <p:nvPr/>
          </p:nvSpPr>
          <p:spPr>
            <a:xfrm>
              <a:off x="5452100" y="2138066"/>
              <a:ext cx="708891" cy="535574"/>
            </a:xfrm>
            <a:prstGeom prst="rect">
              <a:avLst/>
            </a:prstGeom>
            <a:noFill/>
          </p:spPr>
          <p:txBody>
            <a:bodyPr wrap="none" rtlCol="0">
              <a:spAutoFit/>
            </a:bodyPr>
            <a:lstStyle/>
            <a:p>
              <a:r>
                <a:rPr lang="en-US" sz="2471" dirty="0">
                  <a:solidFill>
                    <a:srgbClr val="0000FF"/>
                  </a:solidFill>
                </a:rPr>
                <a:t>1/3</a:t>
              </a:r>
            </a:p>
          </p:txBody>
        </p:sp>
        <p:sp>
          <p:nvSpPr>
            <p:cNvPr id="12" name="TextBox 11">
              <a:extLst>
                <a:ext uri="{FF2B5EF4-FFF2-40B4-BE49-F238E27FC236}">
                  <a16:creationId xmlns:a16="http://schemas.microsoft.com/office/drawing/2014/main" id="{8F2CEAEE-FA44-EB49-ACBB-581801430ACA}"/>
                </a:ext>
              </a:extLst>
            </p:cNvPr>
            <p:cNvSpPr txBox="1"/>
            <p:nvPr/>
          </p:nvSpPr>
          <p:spPr>
            <a:xfrm>
              <a:off x="6288472" y="2716031"/>
              <a:ext cx="708891" cy="535574"/>
            </a:xfrm>
            <a:prstGeom prst="rect">
              <a:avLst/>
            </a:prstGeom>
            <a:noFill/>
          </p:spPr>
          <p:txBody>
            <a:bodyPr wrap="none" rtlCol="0">
              <a:spAutoFit/>
            </a:bodyPr>
            <a:lstStyle/>
            <a:p>
              <a:r>
                <a:rPr lang="en-US" sz="2471" dirty="0">
                  <a:solidFill>
                    <a:srgbClr val="0000FF"/>
                  </a:solidFill>
                </a:rPr>
                <a:t>1/3</a:t>
              </a:r>
            </a:p>
          </p:txBody>
        </p:sp>
        <p:sp>
          <p:nvSpPr>
            <p:cNvPr id="13" name="TextBox 12">
              <a:extLst>
                <a:ext uri="{FF2B5EF4-FFF2-40B4-BE49-F238E27FC236}">
                  <a16:creationId xmlns:a16="http://schemas.microsoft.com/office/drawing/2014/main" id="{0303BCE3-B9A2-E24C-90E1-49F5D63DD275}"/>
                </a:ext>
              </a:extLst>
            </p:cNvPr>
            <p:cNvSpPr txBox="1"/>
            <p:nvPr/>
          </p:nvSpPr>
          <p:spPr>
            <a:xfrm>
              <a:off x="2844640" y="3730877"/>
              <a:ext cx="708891" cy="535574"/>
            </a:xfrm>
            <a:prstGeom prst="rect">
              <a:avLst/>
            </a:prstGeom>
            <a:noFill/>
          </p:spPr>
          <p:txBody>
            <a:bodyPr wrap="none" rtlCol="0">
              <a:spAutoFit/>
            </a:bodyPr>
            <a:lstStyle/>
            <a:p>
              <a:r>
                <a:rPr lang="en-US" sz="2471" dirty="0">
                  <a:solidFill>
                    <a:srgbClr val="0000FF"/>
                  </a:solidFill>
                </a:rPr>
                <a:t>1/3</a:t>
              </a:r>
            </a:p>
          </p:txBody>
        </p:sp>
        <p:sp>
          <p:nvSpPr>
            <p:cNvPr id="14" name="TextBox 13">
              <a:extLst>
                <a:ext uri="{FF2B5EF4-FFF2-40B4-BE49-F238E27FC236}">
                  <a16:creationId xmlns:a16="http://schemas.microsoft.com/office/drawing/2014/main" id="{EE344DB9-E270-5C44-A415-C4E8AB476E21}"/>
                </a:ext>
              </a:extLst>
            </p:cNvPr>
            <p:cNvSpPr txBox="1"/>
            <p:nvPr/>
          </p:nvSpPr>
          <p:spPr>
            <a:xfrm>
              <a:off x="2956128" y="4489806"/>
              <a:ext cx="708891" cy="535574"/>
            </a:xfrm>
            <a:prstGeom prst="rect">
              <a:avLst/>
            </a:prstGeom>
            <a:noFill/>
          </p:spPr>
          <p:txBody>
            <a:bodyPr wrap="none" rtlCol="0">
              <a:spAutoFit/>
            </a:bodyPr>
            <a:lstStyle/>
            <a:p>
              <a:r>
                <a:rPr lang="en-US" sz="2471" dirty="0">
                  <a:solidFill>
                    <a:srgbClr val="0000FF"/>
                  </a:solidFill>
                </a:rPr>
                <a:t>1/3</a:t>
              </a:r>
            </a:p>
          </p:txBody>
        </p:sp>
        <p:sp>
          <p:nvSpPr>
            <p:cNvPr id="15" name="TextBox 14">
              <a:extLst>
                <a:ext uri="{FF2B5EF4-FFF2-40B4-BE49-F238E27FC236}">
                  <a16:creationId xmlns:a16="http://schemas.microsoft.com/office/drawing/2014/main" id="{232783D2-E85F-B64D-BEA1-A55FF97D286B}"/>
                </a:ext>
              </a:extLst>
            </p:cNvPr>
            <p:cNvSpPr txBox="1"/>
            <p:nvPr/>
          </p:nvSpPr>
          <p:spPr>
            <a:xfrm>
              <a:off x="3529442" y="5166811"/>
              <a:ext cx="708891" cy="535574"/>
            </a:xfrm>
            <a:prstGeom prst="rect">
              <a:avLst/>
            </a:prstGeom>
            <a:noFill/>
          </p:spPr>
          <p:txBody>
            <a:bodyPr wrap="none" rtlCol="0">
              <a:spAutoFit/>
            </a:bodyPr>
            <a:lstStyle/>
            <a:p>
              <a:r>
                <a:rPr lang="en-US" sz="2471" dirty="0">
                  <a:solidFill>
                    <a:srgbClr val="0000FF"/>
                  </a:solidFill>
                </a:rPr>
                <a:t>1/3</a:t>
              </a:r>
            </a:p>
          </p:txBody>
        </p:sp>
        <p:sp>
          <p:nvSpPr>
            <p:cNvPr id="20" name="TextBox 19">
              <a:extLst>
                <a:ext uri="{FF2B5EF4-FFF2-40B4-BE49-F238E27FC236}">
                  <a16:creationId xmlns:a16="http://schemas.microsoft.com/office/drawing/2014/main" id="{F316D102-FD3D-314C-BFD8-5A324533EE5F}"/>
                </a:ext>
              </a:extLst>
            </p:cNvPr>
            <p:cNvSpPr txBox="1"/>
            <p:nvPr/>
          </p:nvSpPr>
          <p:spPr>
            <a:xfrm>
              <a:off x="6704471" y="3602911"/>
              <a:ext cx="708891" cy="535574"/>
            </a:xfrm>
            <a:prstGeom prst="rect">
              <a:avLst/>
            </a:prstGeom>
            <a:noFill/>
          </p:spPr>
          <p:txBody>
            <a:bodyPr wrap="none" rtlCol="0">
              <a:spAutoFit/>
            </a:bodyPr>
            <a:lstStyle/>
            <a:p>
              <a:r>
                <a:rPr lang="en-US" sz="2471" dirty="0">
                  <a:solidFill>
                    <a:srgbClr val="0000FF"/>
                  </a:solidFill>
                </a:rPr>
                <a:t>1/3</a:t>
              </a:r>
            </a:p>
          </p:txBody>
        </p:sp>
      </p:grpSp>
      <p:grpSp>
        <p:nvGrpSpPr>
          <p:cNvPr id="3" name="Group 2">
            <a:extLst>
              <a:ext uri="{FF2B5EF4-FFF2-40B4-BE49-F238E27FC236}">
                <a16:creationId xmlns:a16="http://schemas.microsoft.com/office/drawing/2014/main" id="{A56DEEF5-F70F-C14B-B6EB-FED85E8D3762}"/>
              </a:ext>
            </a:extLst>
          </p:cNvPr>
          <p:cNvGrpSpPr/>
          <p:nvPr/>
        </p:nvGrpSpPr>
        <p:grpSpPr>
          <a:xfrm>
            <a:off x="724360" y="3563799"/>
            <a:ext cx="1936574" cy="781461"/>
            <a:chOff x="668540" y="4038973"/>
            <a:chExt cx="2194784" cy="885656"/>
          </a:xfrm>
        </p:grpSpPr>
        <p:sp>
          <p:nvSpPr>
            <p:cNvPr id="21" name="TextBox 20">
              <a:extLst>
                <a:ext uri="{FF2B5EF4-FFF2-40B4-BE49-F238E27FC236}">
                  <a16:creationId xmlns:a16="http://schemas.microsoft.com/office/drawing/2014/main" id="{2CC369D9-A2C6-554D-9534-85EDE047FE46}"/>
                </a:ext>
              </a:extLst>
            </p:cNvPr>
            <p:cNvSpPr txBox="1"/>
            <p:nvPr/>
          </p:nvSpPr>
          <p:spPr>
            <a:xfrm>
              <a:off x="1026238" y="4389055"/>
              <a:ext cx="1837086" cy="535574"/>
            </a:xfrm>
            <a:prstGeom prst="rect">
              <a:avLst/>
            </a:prstGeom>
            <a:noFill/>
          </p:spPr>
          <p:txBody>
            <a:bodyPr wrap="none" rtlCol="0">
              <a:spAutoFit/>
            </a:bodyPr>
            <a:lstStyle/>
            <a:p>
              <a:r>
                <a:rPr lang="en-US" sz="2471" dirty="0">
                  <a:latin typeface="Symbol" pitchFamily="2" charset="2"/>
                </a:rPr>
                <a:t>D</a:t>
              </a:r>
              <a:r>
                <a:rPr lang="en-US" sz="2471" dirty="0"/>
                <a:t>(B - L)=0</a:t>
              </a:r>
            </a:p>
          </p:txBody>
        </p:sp>
        <p:sp>
          <p:nvSpPr>
            <p:cNvPr id="25" name="TextBox 24">
              <a:extLst>
                <a:ext uri="{FF2B5EF4-FFF2-40B4-BE49-F238E27FC236}">
                  <a16:creationId xmlns:a16="http://schemas.microsoft.com/office/drawing/2014/main" id="{5ED1CA5B-D42B-124A-A4CF-F567DF6A2AE3}"/>
                </a:ext>
              </a:extLst>
            </p:cNvPr>
            <p:cNvSpPr txBox="1"/>
            <p:nvPr/>
          </p:nvSpPr>
          <p:spPr>
            <a:xfrm>
              <a:off x="668540" y="4038973"/>
              <a:ext cx="1695379" cy="474024"/>
            </a:xfrm>
            <a:prstGeom prst="rect">
              <a:avLst/>
            </a:prstGeom>
            <a:noFill/>
          </p:spPr>
          <p:txBody>
            <a:bodyPr wrap="none" rtlCol="0">
              <a:spAutoFit/>
            </a:bodyPr>
            <a:lstStyle/>
            <a:p>
              <a:r>
                <a:rPr lang="en-US" sz="2118" dirty="0"/>
                <a:t>Conserved</a:t>
              </a:r>
            </a:p>
          </p:txBody>
        </p:sp>
      </p:grpSp>
      <p:grpSp>
        <p:nvGrpSpPr>
          <p:cNvPr id="5" name="Group 4">
            <a:extLst>
              <a:ext uri="{FF2B5EF4-FFF2-40B4-BE49-F238E27FC236}">
                <a16:creationId xmlns:a16="http://schemas.microsoft.com/office/drawing/2014/main" id="{5DFF49FB-AFB3-B444-BF75-07BC55EC5BD8}"/>
              </a:ext>
            </a:extLst>
          </p:cNvPr>
          <p:cNvGrpSpPr/>
          <p:nvPr/>
        </p:nvGrpSpPr>
        <p:grpSpPr>
          <a:xfrm>
            <a:off x="723842" y="4356427"/>
            <a:ext cx="2587282" cy="785318"/>
            <a:chOff x="667953" y="4937286"/>
            <a:chExt cx="2932254" cy="890027"/>
          </a:xfrm>
        </p:grpSpPr>
        <p:sp>
          <p:nvSpPr>
            <p:cNvPr id="23" name="TextBox 22">
              <a:extLst>
                <a:ext uri="{FF2B5EF4-FFF2-40B4-BE49-F238E27FC236}">
                  <a16:creationId xmlns:a16="http://schemas.microsoft.com/office/drawing/2014/main" id="{F8A81386-3AEF-FB47-AFE4-B150DE32D822}"/>
                </a:ext>
              </a:extLst>
            </p:cNvPr>
            <p:cNvSpPr txBox="1"/>
            <p:nvPr/>
          </p:nvSpPr>
          <p:spPr>
            <a:xfrm>
              <a:off x="1023710" y="5291740"/>
              <a:ext cx="2576497" cy="535573"/>
            </a:xfrm>
            <a:prstGeom prst="rect">
              <a:avLst/>
            </a:prstGeom>
            <a:noFill/>
          </p:spPr>
          <p:txBody>
            <a:bodyPr wrap="none" rtlCol="0">
              <a:spAutoFit/>
            </a:bodyPr>
            <a:lstStyle/>
            <a:p>
              <a:r>
                <a:rPr lang="en-US" sz="2471" dirty="0">
                  <a:latin typeface="Symbol" pitchFamily="2" charset="2"/>
                </a:rPr>
                <a:t>D</a:t>
              </a:r>
              <a:r>
                <a:rPr lang="en-US" sz="2471" dirty="0"/>
                <a:t>(B - anti-B)&gt;0</a:t>
              </a:r>
            </a:p>
          </p:txBody>
        </p:sp>
        <p:sp>
          <p:nvSpPr>
            <p:cNvPr id="26" name="TextBox 25">
              <a:extLst>
                <a:ext uri="{FF2B5EF4-FFF2-40B4-BE49-F238E27FC236}">
                  <a16:creationId xmlns:a16="http://schemas.microsoft.com/office/drawing/2014/main" id="{912D4A7D-156C-CC4C-842C-17FD41016350}"/>
                </a:ext>
              </a:extLst>
            </p:cNvPr>
            <p:cNvSpPr txBox="1"/>
            <p:nvPr/>
          </p:nvSpPr>
          <p:spPr>
            <a:xfrm>
              <a:off x="667953" y="4937286"/>
              <a:ext cx="2073261" cy="474023"/>
            </a:xfrm>
            <a:prstGeom prst="rect">
              <a:avLst/>
            </a:prstGeom>
            <a:noFill/>
          </p:spPr>
          <p:txBody>
            <a:bodyPr wrap="none" rtlCol="0">
              <a:spAutoFit/>
            </a:bodyPr>
            <a:lstStyle/>
            <a:p>
              <a:r>
                <a:rPr lang="en-US" sz="2118" dirty="0" err="1"/>
                <a:t>Baryogenesis</a:t>
              </a:r>
              <a:endParaRPr lang="en-US" sz="2118" dirty="0"/>
            </a:p>
          </p:txBody>
        </p:sp>
      </p:grpSp>
      <p:grpSp>
        <p:nvGrpSpPr>
          <p:cNvPr id="22" name="Group 21">
            <a:extLst>
              <a:ext uri="{FF2B5EF4-FFF2-40B4-BE49-F238E27FC236}">
                <a16:creationId xmlns:a16="http://schemas.microsoft.com/office/drawing/2014/main" id="{2FE64DC9-8D9B-624F-9247-292E12D676B3}"/>
              </a:ext>
            </a:extLst>
          </p:cNvPr>
          <p:cNvGrpSpPr/>
          <p:nvPr/>
        </p:nvGrpSpPr>
        <p:grpSpPr>
          <a:xfrm>
            <a:off x="725634" y="5194695"/>
            <a:ext cx="2507397" cy="1093452"/>
            <a:chOff x="669984" y="5887321"/>
            <a:chExt cx="2841717" cy="1239246"/>
          </a:xfrm>
        </p:grpSpPr>
        <p:sp>
          <p:nvSpPr>
            <p:cNvPr id="24" name="TextBox 23">
              <a:extLst>
                <a:ext uri="{FF2B5EF4-FFF2-40B4-BE49-F238E27FC236}">
                  <a16:creationId xmlns:a16="http://schemas.microsoft.com/office/drawing/2014/main" id="{D216292A-DC17-1842-BD25-43800EA8B780}"/>
                </a:ext>
              </a:extLst>
            </p:cNvPr>
            <p:cNvSpPr txBox="1"/>
            <p:nvPr/>
          </p:nvSpPr>
          <p:spPr>
            <a:xfrm>
              <a:off x="1015141" y="6590993"/>
              <a:ext cx="2496560" cy="535574"/>
            </a:xfrm>
            <a:prstGeom prst="rect">
              <a:avLst/>
            </a:prstGeom>
            <a:noFill/>
          </p:spPr>
          <p:txBody>
            <a:bodyPr wrap="none" rtlCol="0">
              <a:spAutoFit/>
            </a:bodyPr>
            <a:lstStyle/>
            <a:p>
              <a:r>
                <a:rPr lang="en-US" sz="2471" dirty="0">
                  <a:latin typeface="Symbol" pitchFamily="2" charset="2"/>
                </a:rPr>
                <a:t>D(</a:t>
              </a:r>
              <a:r>
                <a:rPr lang="en-US" sz="2471" dirty="0"/>
                <a:t>L - anti-L)&gt;0</a:t>
              </a:r>
            </a:p>
          </p:txBody>
        </p:sp>
        <p:sp>
          <p:nvSpPr>
            <p:cNvPr id="27" name="TextBox 26">
              <a:extLst>
                <a:ext uri="{FF2B5EF4-FFF2-40B4-BE49-F238E27FC236}">
                  <a16:creationId xmlns:a16="http://schemas.microsoft.com/office/drawing/2014/main" id="{656BDB3B-9AF8-7945-930F-9EDCC94BD053}"/>
                </a:ext>
              </a:extLst>
            </p:cNvPr>
            <p:cNvSpPr txBox="1"/>
            <p:nvPr/>
          </p:nvSpPr>
          <p:spPr>
            <a:xfrm>
              <a:off x="669984" y="5887321"/>
              <a:ext cx="2720018" cy="843402"/>
            </a:xfrm>
            <a:prstGeom prst="rect">
              <a:avLst/>
            </a:prstGeom>
            <a:noFill/>
          </p:spPr>
          <p:txBody>
            <a:bodyPr wrap="none" rtlCol="0">
              <a:spAutoFit/>
            </a:bodyPr>
            <a:lstStyle/>
            <a:p>
              <a:r>
                <a:rPr lang="en-US" sz="2118" dirty="0"/>
                <a:t>Balance Drowned </a:t>
              </a:r>
            </a:p>
            <a:p>
              <a:r>
                <a:rPr lang="en-US" sz="2118" dirty="0"/>
                <a:t>in Relic Neutrinos</a:t>
              </a:r>
            </a:p>
          </p:txBody>
        </p:sp>
      </p:grpSp>
      <p:grpSp>
        <p:nvGrpSpPr>
          <p:cNvPr id="40" name="Group 39">
            <a:extLst>
              <a:ext uri="{FF2B5EF4-FFF2-40B4-BE49-F238E27FC236}">
                <a16:creationId xmlns:a16="http://schemas.microsoft.com/office/drawing/2014/main" id="{0CFE8559-8B6E-4C4F-A41B-0E0D6A3BBA0E}"/>
              </a:ext>
            </a:extLst>
          </p:cNvPr>
          <p:cNvGrpSpPr/>
          <p:nvPr/>
        </p:nvGrpSpPr>
        <p:grpSpPr>
          <a:xfrm>
            <a:off x="5030891" y="2084776"/>
            <a:ext cx="3384104" cy="4542328"/>
            <a:chOff x="5549276" y="2362746"/>
            <a:chExt cx="3835318" cy="5147972"/>
          </a:xfrm>
        </p:grpSpPr>
        <p:grpSp>
          <p:nvGrpSpPr>
            <p:cNvPr id="38" name="Group 37">
              <a:extLst>
                <a:ext uri="{FF2B5EF4-FFF2-40B4-BE49-F238E27FC236}">
                  <a16:creationId xmlns:a16="http://schemas.microsoft.com/office/drawing/2014/main" id="{2C60F4DE-C9CA-4544-86FB-767E3C614A1A}"/>
                </a:ext>
              </a:extLst>
            </p:cNvPr>
            <p:cNvGrpSpPr/>
            <p:nvPr/>
          </p:nvGrpSpPr>
          <p:grpSpPr>
            <a:xfrm>
              <a:off x="7620000" y="2362746"/>
              <a:ext cx="1764594" cy="5147972"/>
              <a:chOff x="7620000" y="2362746"/>
              <a:chExt cx="1764594" cy="5147972"/>
            </a:xfrm>
          </p:grpSpPr>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DC2AAB57-C84F-FB4B-BE84-F768CF7E196E}"/>
                      </a:ext>
                    </a:extLst>
                  </p:cNvPr>
                  <p:cNvSpPr txBox="1"/>
                  <p:nvPr/>
                </p:nvSpPr>
                <p:spPr>
                  <a:xfrm>
                    <a:off x="8029720" y="5897031"/>
                    <a:ext cx="1354873" cy="9447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3177" i="1">
                                  <a:solidFill>
                                    <a:schemeClr val="tx1"/>
                                  </a:solidFill>
                                  <a:latin typeface="Cambria Math" panose="02040503050406030204" pitchFamily="18" charset="0"/>
                                </a:rPr>
                              </m:ctrlPr>
                            </m:dPr>
                            <m:e>
                              <m:f>
                                <m:fPr>
                                  <m:type m:val="noBar"/>
                                  <m:ctrlPr>
                                    <a:rPr lang="en-US" sz="3177" i="1">
                                      <a:solidFill>
                                        <a:schemeClr val="tx1"/>
                                      </a:solidFill>
                                      <a:latin typeface="Cambria Math" panose="02040503050406030204" pitchFamily="18" charset="0"/>
                                    </a:rPr>
                                  </m:ctrlPr>
                                </m:fPr>
                                <m:num>
                                  <m:sSub>
                                    <m:sSubPr>
                                      <m:ctrlPr>
                                        <a:rPr lang="en-US" sz="3177" i="1">
                                          <a:solidFill>
                                            <a:schemeClr val="tx1"/>
                                          </a:solidFill>
                                          <a:latin typeface="Cambria Math" panose="02040503050406030204" pitchFamily="18" charset="0"/>
                                        </a:rPr>
                                      </m:ctrlPr>
                                    </m:sSubPr>
                                    <m:e>
                                      <m:r>
                                        <a:rPr lang="en-US" sz="3177" i="1">
                                          <a:solidFill>
                                            <a:schemeClr val="tx1"/>
                                          </a:solidFill>
                                          <a:latin typeface="Cambria Math" panose="02040503050406030204" pitchFamily="18" charset="0"/>
                                          <a:ea typeface="Cambria Math" panose="02040503050406030204" pitchFamily="18" charset="0"/>
                                        </a:rPr>
                                        <m:t>𝜈</m:t>
                                      </m:r>
                                    </m:e>
                                    <m:sub>
                                      <m:r>
                                        <a:rPr lang="en-US" sz="3177" i="1">
                                          <a:solidFill>
                                            <a:schemeClr val="tx1"/>
                                          </a:solidFill>
                                          <a:latin typeface="Cambria Math" panose="02040503050406030204" pitchFamily="18" charset="0"/>
                                        </a:rPr>
                                        <m:t>𝐿</m:t>
                                      </m:r>
                                    </m:sub>
                                  </m:sSub>
                                </m:num>
                                <m:den/>
                              </m:f>
                            </m:e>
                          </m:d>
                        </m:oMath>
                      </m:oMathPara>
                    </a14:m>
                    <a:endParaRPr lang="en-US" sz="3883" dirty="0">
                      <a:solidFill>
                        <a:schemeClr val="tx1"/>
                      </a:solidFill>
                    </a:endParaRPr>
                  </a:p>
                </p:txBody>
              </p:sp>
            </mc:Choice>
            <mc:Fallback>
              <p:sp>
                <p:nvSpPr>
                  <p:cNvPr id="30" name="TextBox 29">
                    <a:extLst>
                      <a:ext uri="{FF2B5EF4-FFF2-40B4-BE49-F238E27FC236}">
                        <a16:creationId xmlns:a16="http://schemas.microsoft.com/office/drawing/2014/main" id="{DC2AAB57-C84F-FB4B-BE84-F768CF7E196E}"/>
                      </a:ext>
                    </a:extLst>
                  </p:cNvPr>
                  <p:cNvSpPr txBox="1">
                    <a:spLocks noRot="1" noChangeAspect="1" noMove="1" noResize="1" noEditPoints="1" noAdjustHandles="1" noChangeArrowheads="1" noChangeShapeType="1" noTextEdit="1"/>
                  </p:cNvSpPr>
                  <p:nvPr/>
                </p:nvSpPr>
                <p:spPr>
                  <a:xfrm>
                    <a:off x="8029720" y="5897031"/>
                    <a:ext cx="1354873" cy="9447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630446E3-2C2F-B34C-970E-B47FA54DEB10}"/>
                      </a:ext>
                    </a:extLst>
                  </p:cNvPr>
                  <p:cNvSpPr txBox="1"/>
                  <p:nvPr/>
                </p:nvSpPr>
                <p:spPr>
                  <a:xfrm>
                    <a:off x="8029721" y="2362746"/>
                    <a:ext cx="1354873" cy="11540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824" i="1">
                                  <a:solidFill>
                                    <a:schemeClr val="tx1"/>
                                  </a:solidFill>
                                  <a:latin typeface="Cambria Math" panose="02040503050406030204" pitchFamily="18" charset="0"/>
                                </a:rPr>
                              </m:ctrlPr>
                            </m:dPr>
                            <m:e>
                              <m:f>
                                <m:fPr>
                                  <m:type m:val="noBar"/>
                                  <m:ctrlPr>
                                    <a:rPr lang="en-US" sz="2824" i="1">
                                      <a:solidFill>
                                        <a:schemeClr val="tx1"/>
                                      </a:solidFill>
                                      <a:latin typeface="Cambria Math" panose="02040503050406030204" pitchFamily="18" charset="0"/>
                                    </a:rPr>
                                  </m:ctrlPr>
                                </m:fPr>
                                <m:num>
                                  <m:sSubSup>
                                    <m:sSubSupPr>
                                      <m:ctrlPr>
                                        <a:rPr lang="en-US" sz="2824" i="1">
                                          <a:solidFill>
                                            <a:srgbClr val="FF0000"/>
                                          </a:solidFill>
                                          <a:latin typeface="Cambria Math" panose="02040503050406030204" pitchFamily="18" charset="0"/>
                                        </a:rPr>
                                      </m:ctrlPr>
                                    </m:sSubSupPr>
                                    <m:e>
                                      <m:r>
                                        <a:rPr lang="en-US" sz="2824" i="1">
                                          <a:solidFill>
                                            <a:srgbClr val="FF0000"/>
                                          </a:solidFill>
                                          <a:latin typeface="Cambria Math" panose="02040503050406030204" pitchFamily="18" charset="0"/>
                                        </a:rPr>
                                        <m:t>𝑢</m:t>
                                      </m:r>
                                    </m:e>
                                    <m:sub>
                                      <m:r>
                                        <a:rPr lang="en-US" sz="2824" i="1">
                                          <a:solidFill>
                                            <a:srgbClr val="FF0000"/>
                                          </a:solidFill>
                                          <a:latin typeface="Cambria Math" panose="02040503050406030204" pitchFamily="18" charset="0"/>
                                        </a:rPr>
                                        <m:t>𝐿</m:t>
                                      </m:r>
                                    </m:sub>
                                    <m:sup>
                                      <m:argPr>
                                        <m:argSz m:val="-1"/>
                                      </m:argPr>
                                      <m:r>
                                        <a:rPr lang="en-US" sz="2824" i="1">
                                          <a:solidFill>
                                            <a:srgbClr val="FF0000"/>
                                          </a:solidFill>
                                          <a:latin typeface="Cambria Math" panose="02040503050406030204" pitchFamily="18" charset="0"/>
                                        </a:rPr>
                                        <m:t>2/3</m:t>
                                      </m:r>
                                    </m:sup>
                                  </m:sSubSup>
                                </m:num>
                                <m:den/>
                              </m:f>
                            </m:e>
                          </m:d>
                        </m:oMath>
                      </m:oMathPara>
                    </a14:m>
                    <a:endParaRPr lang="en-US" sz="3883" dirty="0">
                      <a:solidFill>
                        <a:schemeClr val="bg1"/>
                      </a:solidFill>
                    </a:endParaRPr>
                  </a:p>
                </p:txBody>
              </p:sp>
            </mc:Choice>
            <mc:Fallback>
              <p:sp>
                <p:nvSpPr>
                  <p:cNvPr id="31" name="TextBox 30">
                    <a:extLst>
                      <a:ext uri="{FF2B5EF4-FFF2-40B4-BE49-F238E27FC236}">
                        <a16:creationId xmlns:a16="http://schemas.microsoft.com/office/drawing/2014/main" id="{630446E3-2C2F-B34C-970E-B47FA54DEB10}"/>
                      </a:ext>
                    </a:extLst>
                  </p:cNvPr>
                  <p:cNvSpPr txBox="1">
                    <a:spLocks noRot="1" noChangeAspect="1" noMove="1" noResize="1" noEditPoints="1" noAdjustHandles="1" noChangeArrowheads="1" noChangeShapeType="1" noTextEdit="1"/>
                  </p:cNvSpPr>
                  <p:nvPr/>
                </p:nvSpPr>
                <p:spPr>
                  <a:xfrm>
                    <a:off x="8029721" y="2362746"/>
                    <a:ext cx="1354873" cy="11540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1EC58A90-7D35-DB41-9C6B-387A8D7B9ABB}"/>
                      </a:ext>
                    </a:extLst>
                  </p:cNvPr>
                  <p:cNvSpPr txBox="1"/>
                  <p:nvPr/>
                </p:nvSpPr>
                <p:spPr>
                  <a:xfrm>
                    <a:off x="8015530" y="3469007"/>
                    <a:ext cx="1354873" cy="11066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824" i="1">
                                  <a:solidFill>
                                    <a:schemeClr val="tx1"/>
                                  </a:solidFill>
                                  <a:latin typeface="Cambria Math" panose="02040503050406030204" pitchFamily="18" charset="0"/>
                                </a:rPr>
                              </m:ctrlPr>
                            </m:dPr>
                            <m:e>
                              <m:f>
                                <m:fPr>
                                  <m:type m:val="noBar"/>
                                  <m:ctrlPr>
                                    <a:rPr lang="en-US" sz="2824" i="1">
                                      <a:solidFill>
                                        <a:schemeClr val="tx1"/>
                                      </a:solidFill>
                                      <a:latin typeface="Cambria Math" panose="02040503050406030204" pitchFamily="18" charset="0"/>
                                    </a:rPr>
                                  </m:ctrlPr>
                                </m:fPr>
                                <m:num/>
                                <m:den>
                                  <m:sSubSup>
                                    <m:sSubSupPr>
                                      <m:ctrlPr>
                                        <a:rPr lang="en-US" sz="2824" i="1">
                                          <a:solidFill>
                                            <a:srgbClr val="33CC33"/>
                                          </a:solidFill>
                                          <a:latin typeface="Cambria Math" panose="02040503050406030204" pitchFamily="18" charset="0"/>
                                        </a:rPr>
                                      </m:ctrlPr>
                                    </m:sSubSupPr>
                                    <m:e>
                                      <m:r>
                                        <a:rPr lang="en-US" sz="2824" i="1">
                                          <a:solidFill>
                                            <a:srgbClr val="33CC33"/>
                                          </a:solidFill>
                                          <a:latin typeface="Cambria Math" panose="02040503050406030204" pitchFamily="18" charset="0"/>
                                        </a:rPr>
                                        <m:t>𝑑</m:t>
                                      </m:r>
                                    </m:e>
                                    <m:sub>
                                      <m:r>
                                        <a:rPr lang="en-US" sz="2824" i="1">
                                          <a:solidFill>
                                            <a:srgbClr val="33CC33"/>
                                          </a:solidFill>
                                          <a:latin typeface="Cambria Math" panose="02040503050406030204" pitchFamily="18" charset="0"/>
                                        </a:rPr>
                                        <m:t>𝐿</m:t>
                                      </m:r>
                                    </m:sub>
                                    <m:sup>
                                      <m:argPr>
                                        <m:argSz m:val="-1"/>
                                      </m:argPr>
                                      <m:r>
                                        <a:rPr lang="en-US" sz="2824" i="1">
                                          <a:solidFill>
                                            <a:srgbClr val="33CC33"/>
                                          </a:solidFill>
                                          <a:latin typeface="Cambria Math" panose="02040503050406030204" pitchFamily="18" charset="0"/>
                                        </a:rPr>
                                        <m:t>−1/3</m:t>
                                      </m:r>
                                    </m:sup>
                                  </m:sSubSup>
                                </m:den>
                              </m:f>
                            </m:e>
                          </m:d>
                        </m:oMath>
                      </m:oMathPara>
                    </a14:m>
                    <a:endParaRPr lang="en-US" sz="3883" dirty="0">
                      <a:solidFill>
                        <a:schemeClr val="bg1"/>
                      </a:solidFill>
                    </a:endParaRPr>
                  </a:p>
                </p:txBody>
              </p:sp>
            </mc:Choice>
            <mc:Fallback>
              <p:sp>
                <p:nvSpPr>
                  <p:cNvPr id="32" name="TextBox 31">
                    <a:extLst>
                      <a:ext uri="{FF2B5EF4-FFF2-40B4-BE49-F238E27FC236}">
                        <a16:creationId xmlns:a16="http://schemas.microsoft.com/office/drawing/2014/main" id="{1EC58A90-7D35-DB41-9C6B-387A8D7B9ABB}"/>
                      </a:ext>
                    </a:extLst>
                  </p:cNvPr>
                  <p:cNvSpPr txBox="1">
                    <a:spLocks noRot="1" noChangeAspect="1" noMove="1" noResize="1" noEditPoints="1" noAdjustHandles="1" noChangeArrowheads="1" noChangeShapeType="1" noTextEdit="1"/>
                  </p:cNvSpPr>
                  <p:nvPr/>
                </p:nvSpPr>
                <p:spPr>
                  <a:xfrm>
                    <a:off x="8015530" y="3469007"/>
                    <a:ext cx="1354873" cy="1106684"/>
                  </a:xfrm>
                  <a:prstGeom prst="rect">
                    <a:avLst/>
                  </a:prstGeom>
                  <a:blipFill>
                    <a:blip r:embed="rId6"/>
                    <a:stretch>
                      <a:fillRect b="-64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A661E830-59D1-0E40-8CB4-CE016F1E3681}"/>
                      </a:ext>
                    </a:extLst>
                  </p:cNvPr>
                  <p:cNvSpPr txBox="1"/>
                  <p:nvPr/>
                </p:nvSpPr>
                <p:spPr>
                  <a:xfrm>
                    <a:off x="8011731" y="4672542"/>
                    <a:ext cx="1354873" cy="11066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824" i="1">
                                  <a:solidFill>
                                    <a:schemeClr val="tx1"/>
                                  </a:solidFill>
                                  <a:latin typeface="Cambria Math" panose="02040503050406030204" pitchFamily="18" charset="0"/>
                                </a:rPr>
                              </m:ctrlPr>
                            </m:dPr>
                            <m:e>
                              <m:f>
                                <m:fPr>
                                  <m:type m:val="noBar"/>
                                  <m:ctrlPr>
                                    <a:rPr lang="en-US" sz="2824" i="1">
                                      <a:solidFill>
                                        <a:schemeClr val="tx1"/>
                                      </a:solidFill>
                                      <a:latin typeface="Cambria Math" panose="02040503050406030204" pitchFamily="18" charset="0"/>
                                    </a:rPr>
                                  </m:ctrlPr>
                                </m:fPr>
                                <m:num/>
                                <m:den>
                                  <m:sSubSup>
                                    <m:sSubSupPr>
                                      <m:ctrlPr>
                                        <a:rPr lang="en-US" sz="2824" i="1">
                                          <a:solidFill>
                                            <a:srgbClr val="0000FF"/>
                                          </a:solidFill>
                                          <a:latin typeface="Cambria Math" panose="02040503050406030204" pitchFamily="18" charset="0"/>
                                        </a:rPr>
                                      </m:ctrlPr>
                                    </m:sSubSupPr>
                                    <m:e>
                                      <m:r>
                                        <a:rPr lang="en-US" sz="2824" i="1">
                                          <a:solidFill>
                                            <a:srgbClr val="0000FF"/>
                                          </a:solidFill>
                                          <a:latin typeface="Cambria Math" panose="02040503050406030204" pitchFamily="18" charset="0"/>
                                        </a:rPr>
                                        <m:t>𝑑</m:t>
                                      </m:r>
                                    </m:e>
                                    <m:sub>
                                      <m:r>
                                        <a:rPr lang="en-US" sz="2824" i="1">
                                          <a:solidFill>
                                            <a:srgbClr val="0000FF"/>
                                          </a:solidFill>
                                          <a:latin typeface="Cambria Math" panose="02040503050406030204" pitchFamily="18" charset="0"/>
                                        </a:rPr>
                                        <m:t>𝐿</m:t>
                                      </m:r>
                                    </m:sub>
                                    <m:sup>
                                      <m:argPr>
                                        <m:argSz m:val="-1"/>
                                      </m:argPr>
                                      <m:r>
                                        <a:rPr lang="en-US" sz="2824" i="1">
                                          <a:solidFill>
                                            <a:srgbClr val="0000FF"/>
                                          </a:solidFill>
                                          <a:latin typeface="Cambria Math" panose="02040503050406030204" pitchFamily="18" charset="0"/>
                                        </a:rPr>
                                        <m:t>−1/3</m:t>
                                      </m:r>
                                    </m:sup>
                                  </m:sSubSup>
                                </m:den>
                              </m:f>
                            </m:e>
                          </m:d>
                        </m:oMath>
                      </m:oMathPara>
                    </a14:m>
                    <a:endParaRPr lang="en-US" sz="3883" dirty="0">
                      <a:solidFill>
                        <a:schemeClr val="bg1"/>
                      </a:solidFill>
                    </a:endParaRPr>
                  </a:p>
                </p:txBody>
              </p:sp>
            </mc:Choice>
            <mc:Fallback>
              <p:sp>
                <p:nvSpPr>
                  <p:cNvPr id="33" name="TextBox 32">
                    <a:extLst>
                      <a:ext uri="{FF2B5EF4-FFF2-40B4-BE49-F238E27FC236}">
                        <a16:creationId xmlns:a16="http://schemas.microsoft.com/office/drawing/2014/main" id="{A661E830-59D1-0E40-8CB4-CE016F1E3681}"/>
                      </a:ext>
                    </a:extLst>
                  </p:cNvPr>
                  <p:cNvSpPr txBox="1">
                    <a:spLocks noRot="1" noChangeAspect="1" noMove="1" noResize="1" noEditPoints="1" noAdjustHandles="1" noChangeArrowheads="1" noChangeShapeType="1" noTextEdit="1"/>
                  </p:cNvSpPr>
                  <p:nvPr/>
                </p:nvSpPr>
                <p:spPr>
                  <a:xfrm>
                    <a:off x="8011731" y="4672542"/>
                    <a:ext cx="1354873" cy="1106684"/>
                  </a:xfrm>
                  <a:prstGeom prst="rect">
                    <a:avLst/>
                  </a:prstGeom>
                  <a:blipFill>
                    <a:blip r:embed="rId7"/>
                    <a:stretch>
                      <a:fillRect b="-6410"/>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B3040774-B7CB-2842-8B3E-0A2BF8BC68C3}"/>
                  </a:ext>
                </a:extLst>
              </p:cNvPr>
              <p:cNvCxnSpPr/>
              <p:nvPr/>
            </p:nvCxnSpPr>
            <p:spPr>
              <a:xfrm>
                <a:off x="7620000" y="6945086"/>
                <a:ext cx="174660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B2F57B7-738D-884A-AC4B-EB4FC5476529}"/>
                  </a:ext>
                </a:extLst>
              </p:cNvPr>
              <p:cNvSpPr txBox="1"/>
              <p:nvPr/>
            </p:nvSpPr>
            <p:spPr>
              <a:xfrm>
                <a:off x="7683833" y="6456708"/>
                <a:ext cx="418214" cy="535574"/>
              </a:xfrm>
              <a:prstGeom prst="rect">
                <a:avLst/>
              </a:prstGeom>
              <a:noFill/>
            </p:spPr>
            <p:txBody>
              <a:bodyPr wrap="none" rtlCol="0">
                <a:spAutoFit/>
              </a:bodyPr>
              <a:lstStyle/>
              <a:p>
                <a:r>
                  <a:rPr lang="en-US" sz="2471" dirty="0"/>
                  <a:t>+</a:t>
                </a:r>
              </a:p>
            </p:txBody>
          </p:sp>
          <p:sp>
            <p:nvSpPr>
              <p:cNvPr id="37" name="TextBox 36">
                <a:extLst>
                  <a:ext uri="{FF2B5EF4-FFF2-40B4-BE49-F238E27FC236}">
                    <a16:creationId xmlns:a16="http://schemas.microsoft.com/office/drawing/2014/main" id="{E7A0FD65-8D10-BA41-A56D-DC2C801B5E0A}"/>
                  </a:ext>
                </a:extLst>
              </p:cNvPr>
              <p:cNvSpPr txBox="1"/>
              <p:nvPr/>
            </p:nvSpPr>
            <p:spPr>
              <a:xfrm>
                <a:off x="8260459" y="6975144"/>
                <a:ext cx="717974" cy="535574"/>
              </a:xfrm>
              <a:prstGeom prst="rect">
                <a:avLst/>
              </a:prstGeom>
              <a:noFill/>
            </p:spPr>
            <p:txBody>
              <a:bodyPr wrap="none" rtlCol="0">
                <a:spAutoFit/>
              </a:bodyPr>
              <a:lstStyle/>
              <a:p>
                <a:r>
                  <a:rPr lang="en-US" sz="2471" dirty="0"/>
                  <a:t>= 0</a:t>
                </a:r>
              </a:p>
            </p:txBody>
          </p:sp>
        </p:grpSp>
        <p:sp>
          <p:nvSpPr>
            <p:cNvPr id="39" name="Freeform 38">
              <a:extLst>
                <a:ext uri="{FF2B5EF4-FFF2-40B4-BE49-F238E27FC236}">
                  <a16:creationId xmlns:a16="http://schemas.microsoft.com/office/drawing/2014/main" id="{A8DAB180-780E-134F-8702-661FC4D2DAF9}"/>
                </a:ext>
              </a:extLst>
            </p:cNvPr>
            <p:cNvSpPr/>
            <p:nvPr/>
          </p:nvSpPr>
          <p:spPr>
            <a:xfrm>
              <a:off x="5549276" y="2648291"/>
              <a:ext cx="1265836" cy="2588055"/>
            </a:xfrm>
            <a:custGeom>
              <a:avLst/>
              <a:gdLst>
                <a:gd name="connsiteX0" fmla="*/ 56867 w 1265836"/>
                <a:gd name="connsiteY0" fmla="*/ 236423 h 2588055"/>
                <a:gd name="connsiteX1" fmla="*/ 688238 w 1265836"/>
                <a:gd name="connsiteY1" fmla="*/ 758938 h 2588055"/>
                <a:gd name="connsiteX2" fmla="*/ 960381 w 1265836"/>
                <a:gd name="connsiteY2" fmla="*/ 1488280 h 2588055"/>
                <a:gd name="connsiteX3" fmla="*/ 818867 w 1265836"/>
                <a:gd name="connsiteY3" fmla="*/ 2174080 h 2588055"/>
                <a:gd name="connsiteX4" fmla="*/ 644695 w 1265836"/>
                <a:gd name="connsiteY4" fmla="*/ 2435338 h 2588055"/>
                <a:gd name="connsiteX5" fmla="*/ 742667 w 1265836"/>
                <a:gd name="connsiteY5" fmla="*/ 2544195 h 2588055"/>
                <a:gd name="connsiteX6" fmla="*/ 927724 w 1265836"/>
                <a:gd name="connsiteY6" fmla="*/ 2544195 h 2588055"/>
                <a:gd name="connsiteX7" fmla="*/ 1167210 w 1265836"/>
                <a:gd name="connsiteY7" fmla="*/ 2010795 h 2588055"/>
                <a:gd name="connsiteX8" fmla="*/ 1265181 w 1265836"/>
                <a:gd name="connsiteY8" fmla="*/ 1520938 h 2588055"/>
                <a:gd name="connsiteX9" fmla="*/ 1199867 w 1265836"/>
                <a:gd name="connsiteY9" fmla="*/ 1052852 h 2588055"/>
                <a:gd name="connsiteX10" fmla="*/ 1014810 w 1265836"/>
                <a:gd name="connsiteY10" fmla="*/ 682738 h 2588055"/>
                <a:gd name="connsiteX11" fmla="*/ 655581 w 1265836"/>
                <a:gd name="connsiteY11" fmla="*/ 323509 h 2588055"/>
                <a:gd name="connsiteX12" fmla="*/ 198381 w 1265836"/>
                <a:gd name="connsiteY12" fmla="*/ 7823 h 2588055"/>
                <a:gd name="connsiteX13" fmla="*/ 45981 w 1265836"/>
                <a:gd name="connsiteY13" fmla="*/ 105795 h 2588055"/>
                <a:gd name="connsiteX14" fmla="*/ 56867 w 1265836"/>
                <a:gd name="connsiteY14" fmla="*/ 236423 h 258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5836" h="2588055">
                  <a:moveTo>
                    <a:pt x="56867" y="236423"/>
                  </a:moveTo>
                  <a:cubicBezTo>
                    <a:pt x="163910" y="345280"/>
                    <a:pt x="537652" y="550295"/>
                    <a:pt x="688238" y="758938"/>
                  </a:cubicBezTo>
                  <a:cubicBezTo>
                    <a:pt x="838824" y="967581"/>
                    <a:pt x="938610" y="1252423"/>
                    <a:pt x="960381" y="1488280"/>
                  </a:cubicBezTo>
                  <a:cubicBezTo>
                    <a:pt x="982152" y="1724137"/>
                    <a:pt x="871481" y="2016237"/>
                    <a:pt x="818867" y="2174080"/>
                  </a:cubicBezTo>
                  <a:cubicBezTo>
                    <a:pt x="766253" y="2331923"/>
                    <a:pt x="657395" y="2373652"/>
                    <a:pt x="644695" y="2435338"/>
                  </a:cubicBezTo>
                  <a:cubicBezTo>
                    <a:pt x="631995" y="2497024"/>
                    <a:pt x="695495" y="2526052"/>
                    <a:pt x="742667" y="2544195"/>
                  </a:cubicBezTo>
                  <a:cubicBezTo>
                    <a:pt x="789839" y="2562338"/>
                    <a:pt x="856967" y="2633095"/>
                    <a:pt x="927724" y="2544195"/>
                  </a:cubicBezTo>
                  <a:cubicBezTo>
                    <a:pt x="998481" y="2455295"/>
                    <a:pt x="1110967" y="2181338"/>
                    <a:pt x="1167210" y="2010795"/>
                  </a:cubicBezTo>
                  <a:cubicBezTo>
                    <a:pt x="1223453" y="1840252"/>
                    <a:pt x="1259738" y="1680595"/>
                    <a:pt x="1265181" y="1520938"/>
                  </a:cubicBezTo>
                  <a:cubicBezTo>
                    <a:pt x="1270624" y="1361281"/>
                    <a:pt x="1241595" y="1192552"/>
                    <a:pt x="1199867" y="1052852"/>
                  </a:cubicBezTo>
                  <a:cubicBezTo>
                    <a:pt x="1158139" y="913152"/>
                    <a:pt x="1105524" y="804295"/>
                    <a:pt x="1014810" y="682738"/>
                  </a:cubicBezTo>
                  <a:cubicBezTo>
                    <a:pt x="924096" y="561181"/>
                    <a:pt x="791652" y="435995"/>
                    <a:pt x="655581" y="323509"/>
                  </a:cubicBezTo>
                  <a:cubicBezTo>
                    <a:pt x="519510" y="211023"/>
                    <a:pt x="299981" y="44109"/>
                    <a:pt x="198381" y="7823"/>
                  </a:cubicBezTo>
                  <a:cubicBezTo>
                    <a:pt x="96781" y="-28463"/>
                    <a:pt x="69567" y="71323"/>
                    <a:pt x="45981" y="105795"/>
                  </a:cubicBezTo>
                  <a:cubicBezTo>
                    <a:pt x="22395" y="140266"/>
                    <a:pt x="-50176" y="127566"/>
                    <a:pt x="56867" y="236423"/>
                  </a:cubicBezTo>
                  <a:close/>
                </a:path>
              </a:pathLst>
            </a:custGeom>
            <a:noFill/>
            <a:ln>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35" dirty="0"/>
            </a:p>
          </p:txBody>
        </p:sp>
      </p:grpSp>
      <p:sp>
        <p:nvSpPr>
          <p:cNvPr id="41" name="TextBox 40">
            <a:extLst>
              <a:ext uri="{FF2B5EF4-FFF2-40B4-BE49-F238E27FC236}">
                <a16:creationId xmlns:a16="http://schemas.microsoft.com/office/drawing/2014/main" id="{8CB951FB-9AC7-D542-97AD-04949CCA559F}"/>
              </a:ext>
            </a:extLst>
          </p:cNvPr>
          <p:cNvSpPr txBox="1"/>
          <p:nvPr/>
        </p:nvSpPr>
        <p:spPr>
          <a:xfrm>
            <a:off x="746476" y="6532751"/>
            <a:ext cx="7318260"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rPr>
              <a:t>Major </a:t>
            </a:r>
            <a:r>
              <a:rPr kumimoji="0" lang="en-US" sz="2000" b="1" i="0" u="none" strike="noStrike" cap="none" spc="0" normalizeH="0" baseline="0" dirty="0" err="1">
                <a:ln>
                  <a:noFill/>
                </a:ln>
                <a:solidFill>
                  <a:srgbClr val="464653"/>
                </a:solidFill>
                <a:effectLst/>
                <a:uFill>
                  <a:solidFill>
                    <a:srgbClr val="464653"/>
                  </a:solidFill>
                </a:uFill>
                <a:latin typeface="+mn-lt"/>
                <a:ea typeface="+mn-ea"/>
                <a:cs typeface="+mn-cs"/>
                <a:sym typeface="Helvetica"/>
              </a:rPr>
              <a:t>Calo</a:t>
            </a:r>
            <a:r>
              <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rPr>
              <a:t> Benchmark:  9 jets and 3 leptons (or neutrinos)</a:t>
            </a:r>
          </a:p>
        </p:txBody>
      </p:sp>
    </p:spTree>
    <p:extLst>
      <p:ext uri="{BB962C8B-B14F-4D97-AF65-F5344CB8AC3E}">
        <p14:creationId xmlns:p14="http://schemas.microsoft.com/office/powerpoint/2010/main" val="129261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DA12-91EC-774C-8BB7-644C68EDC690}"/>
              </a:ext>
            </a:extLst>
          </p:cNvPr>
          <p:cNvSpPr>
            <a:spLocks noGrp="1"/>
          </p:cNvSpPr>
          <p:nvPr>
            <p:ph type="title"/>
          </p:nvPr>
        </p:nvSpPr>
        <p:spPr/>
        <p:txBody>
          <a:bodyPr/>
          <a:lstStyle/>
          <a:p>
            <a:r>
              <a:rPr lang="en-US" dirty="0"/>
              <a:t>Importance of Order of Magnitude Leaps</a:t>
            </a:r>
          </a:p>
        </p:txBody>
      </p:sp>
      <p:sp>
        <p:nvSpPr>
          <p:cNvPr id="3" name="Text Placeholder 2">
            <a:extLst>
              <a:ext uri="{FF2B5EF4-FFF2-40B4-BE49-F238E27FC236}">
                <a16:creationId xmlns:a16="http://schemas.microsoft.com/office/drawing/2014/main" id="{21822096-30AC-1842-B540-52864364AC79}"/>
              </a:ext>
            </a:extLst>
          </p:cNvPr>
          <p:cNvSpPr>
            <a:spLocks noGrp="1"/>
          </p:cNvSpPr>
          <p:nvPr>
            <p:ph type="body" idx="1"/>
          </p:nvPr>
        </p:nvSpPr>
        <p:spPr>
          <a:xfrm>
            <a:off x="457200" y="984739"/>
            <a:ext cx="8229600" cy="5791200"/>
          </a:xfrm>
        </p:spPr>
        <p:txBody>
          <a:bodyPr>
            <a:normAutofit/>
          </a:bodyPr>
          <a:lstStyle/>
          <a:p>
            <a:r>
              <a:rPr lang="en-US" dirty="0"/>
              <a:t>Past Three Decades</a:t>
            </a:r>
          </a:p>
          <a:p>
            <a:pPr lvl="1"/>
            <a:r>
              <a:rPr lang="en-US" dirty="0"/>
              <a:t>Tens of microseconds to tens of nanoseconds</a:t>
            </a:r>
          </a:p>
          <a:p>
            <a:pPr lvl="1"/>
            <a:r>
              <a:rPr lang="en-US" dirty="0"/>
              <a:t>Thousands of channels to millions</a:t>
            </a:r>
          </a:p>
          <a:p>
            <a:pPr lvl="1"/>
            <a:r>
              <a:rPr lang="en-US" dirty="0" err="1"/>
              <a:t>kRad</a:t>
            </a:r>
            <a:r>
              <a:rPr lang="en-US" dirty="0"/>
              <a:t> to </a:t>
            </a:r>
            <a:r>
              <a:rPr lang="en-US" dirty="0" err="1"/>
              <a:t>MRad</a:t>
            </a:r>
            <a:r>
              <a:rPr lang="en-US" dirty="0"/>
              <a:t> tolerances</a:t>
            </a:r>
          </a:p>
          <a:p>
            <a:pPr lvl="1"/>
            <a:r>
              <a:rPr lang="en-US" dirty="0"/>
              <a:t>100kBytes to </a:t>
            </a:r>
            <a:r>
              <a:rPr lang="en-US" dirty="0" err="1"/>
              <a:t>GBytes</a:t>
            </a:r>
            <a:r>
              <a:rPr lang="en-US" dirty="0"/>
              <a:t> of per event data</a:t>
            </a:r>
          </a:p>
          <a:p>
            <a:pPr lvl="1"/>
            <a:r>
              <a:rPr lang="en-US" dirty="0"/>
              <a:t>Trigger based on a handful of scalar sums to thousands of individual particle tag quantities</a:t>
            </a:r>
          </a:p>
          <a:p>
            <a:pPr lvl="1"/>
            <a:r>
              <a:rPr lang="en-US" dirty="0"/>
              <a:t>…many firsts with every new calorimeter</a:t>
            </a:r>
          </a:p>
          <a:p>
            <a:r>
              <a:rPr lang="en-US" dirty="0"/>
              <a:t>With each leap, we create opportunities for invention and innovation in the physics program and deliver more events, max out resolution within constraints, high granularity, and lower backgrounds for more sensitivity to new physics</a:t>
            </a:r>
          </a:p>
        </p:txBody>
      </p:sp>
      <p:sp>
        <p:nvSpPr>
          <p:cNvPr id="4" name="Slide Number Placeholder 3">
            <a:extLst>
              <a:ext uri="{FF2B5EF4-FFF2-40B4-BE49-F238E27FC236}">
                <a16:creationId xmlns:a16="http://schemas.microsoft.com/office/drawing/2014/main" id="{D985CA7D-1582-CF41-B50E-7E730506F5AE}"/>
              </a:ext>
            </a:extLst>
          </p:cNvPr>
          <p:cNvSpPr>
            <a:spLocks noGrp="1"/>
          </p:cNvSpPr>
          <p:nvPr>
            <p:ph type="sldNum" sz="quarter" idx="2"/>
          </p:nvPr>
        </p:nvSpPr>
        <p:spPr/>
        <p:txBody>
          <a:bodyPr/>
          <a:lstStyle/>
          <a:p>
            <a:pPr lvl="0"/>
            <a:fld id="{86CB4B4D-7CA3-9044-876B-883B54F8677D}" type="slidenum">
              <a:rPr lang="en-US" smtClean="0"/>
              <a:pPr lvl="0"/>
              <a:t>2</a:t>
            </a:fld>
            <a:endParaRPr lang="en-US"/>
          </a:p>
        </p:txBody>
      </p:sp>
    </p:spTree>
    <p:extLst>
      <p:ext uri="{BB962C8B-B14F-4D97-AF65-F5344CB8AC3E}">
        <p14:creationId xmlns:p14="http://schemas.microsoft.com/office/powerpoint/2010/main" val="360421961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DA12-91EC-774C-8BB7-644C68EDC690}"/>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21822096-30AC-1842-B540-52864364AC79}"/>
              </a:ext>
            </a:extLst>
          </p:cNvPr>
          <p:cNvSpPr>
            <a:spLocks noGrp="1"/>
          </p:cNvSpPr>
          <p:nvPr>
            <p:ph type="body" idx="1"/>
          </p:nvPr>
        </p:nvSpPr>
        <p:spPr>
          <a:xfrm>
            <a:off x="314325" y="1066800"/>
            <a:ext cx="8829675" cy="5791200"/>
          </a:xfrm>
        </p:spPr>
        <p:txBody>
          <a:bodyPr/>
          <a:lstStyle/>
          <a:p>
            <a:r>
              <a:rPr lang="en-US" dirty="0"/>
              <a:t>Importance of Order of Magnitude Advancement</a:t>
            </a:r>
          </a:p>
          <a:p>
            <a:pPr lvl="1"/>
            <a:r>
              <a:rPr lang="en-US" dirty="0"/>
              <a:t>Sub-nanosecond for every corner of the calorimeter</a:t>
            </a:r>
          </a:p>
          <a:p>
            <a:pPr lvl="1"/>
            <a:r>
              <a:rPr lang="en-US" dirty="0"/>
              <a:t>Multi-signal evaluation concurrent with energy measurement</a:t>
            </a:r>
          </a:p>
          <a:p>
            <a:pPr lvl="1"/>
            <a:r>
              <a:rPr lang="en-US" dirty="0"/>
              <a:t>Real time-domain information</a:t>
            </a:r>
          </a:p>
          <a:p>
            <a:pPr lvl="1"/>
            <a:r>
              <a:rPr lang="en-US" dirty="0"/>
              <a:t>Energy flow in and out of calorimeter cells</a:t>
            </a:r>
          </a:p>
          <a:p>
            <a:pPr lvl="1"/>
            <a:r>
              <a:rPr lang="en-US" dirty="0"/>
              <a:t>On detector reconstruction from pulse shapes to multi-signal to regional and event reconstruction – the whole range of fast and precise on-detector evaluation</a:t>
            </a:r>
          </a:p>
          <a:p>
            <a:pPr lvl="1"/>
            <a:r>
              <a:rPr lang="en-US" dirty="0"/>
              <a:t>Orders of magnitude in cleanup and robustness against BIB</a:t>
            </a:r>
          </a:p>
          <a:p>
            <a:pPr lvl="1"/>
            <a:r>
              <a:rPr lang="en-US" dirty="0"/>
              <a:t>State-of-the-art New ASICs</a:t>
            </a:r>
          </a:p>
          <a:p>
            <a:pPr lvl="1"/>
            <a:r>
              <a:rPr lang="en-US" dirty="0"/>
              <a:t>First AI/ML optimized detector</a:t>
            </a:r>
          </a:p>
          <a:p>
            <a:pPr lvl="1"/>
            <a:endParaRPr lang="en-US" dirty="0"/>
          </a:p>
        </p:txBody>
      </p:sp>
      <p:sp>
        <p:nvSpPr>
          <p:cNvPr id="4" name="Slide Number Placeholder 3">
            <a:extLst>
              <a:ext uri="{FF2B5EF4-FFF2-40B4-BE49-F238E27FC236}">
                <a16:creationId xmlns:a16="http://schemas.microsoft.com/office/drawing/2014/main" id="{D985CA7D-1582-CF41-B50E-7E730506F5AE}"/>
              </a:ext>
            </a:extLst>
          </p:cNvPr>
          <p:cNvSpPr>
            <a:spLocks noGrp="1"/>
          </p:cNvSpPr>
          <p:nvPr>
            <p:ph type="sldNum" sz="quarter" idx="2"/>
          </p:nvPr>
        </p:nvSpPr>
        <p:spPr/>
        <p:txBody>
          <a:bodyPr/>
          <a:lstStyle/>
          <a:p>
            <a:pPr lvl="0"/>
            <a:fld id="{86CB4B4D-7CA3-9044-876B-883B54F8677D}" type="slidenum">
              <a:rPr lang="en-US" smtClean="0"/>
              <a:pPr lvl="0"/>
              <a:t>20</a:t>
            </a:fld>
            <a:endParaRPr lang="en-US"/>
          </a:p>
        </p:txBody>
      </p:sp>
    </p:spTree>
    <p:extLst>
      <p:ext uri="{BB962C8B-B14F-4D97-AF65-F5344CB8AC3E}">
        <p14:creationId xmlns:p14="http://schemas.microsoft.com/office/powerpoint/2010/main" val="258661617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55347-DA20-BA47-915A-C0A340A79589}"/>
              </a:ext>
            </a:extLst>
          </p:cNvPr>
          <p:cNvSpPr>
            <a:spLocks noGrp="1"/>
          </p:cNvSpPr>
          <p:nvPr>
            <p:ph type="title"/>
          </p:nvPr>
        </p:nvSpPr>
        <p:spPr/>
        <p:txBody>
          <a:bodyPr/>
          <a:lstStyle/>
          <a:p>
            <a:r>
              <a:rPr lang="en-US" dirty="0"/>
              <a:t>Final Remarks</a:t>
            </a:r>
          </a:p>
        </p:txBody>
      </p:sp>
      <p:sp>
        <p:nvSpPr>
          <p:cNvPr id="3" name="Text Placeholder 2">
            <a:extLst>
              <a:ext uri="{FF2B5EF4-FFF2-40B4-BE49-F238E27FC236}">
                <a16:creationId xmlns:a16="http://schemas.microsoft.com/office/drawing/2014/main" id="{E1B9C252-6A45-5C4C-B3DC-B1E05769D2A2}"/>
              </a:ext>
            </a:extLst>
          </p:cNvPr>
          <p:cNvSpPr>
            <a:spLocks noGrp="1"/>
          </p:cNvSpPr>
          <p:nvPr>
            <p:ph type="body" idx="1"/>
          </p:nvPr>
        </p:nvSpPr>
        <p:spPr/>
        <p:txBody>
          <a:bodyPr>
            <a:normAutofit fontScale="92500" lnSpcReduction="20000"/>
          </a:bodyPr>
          <a:lstStyle/>
          <a:p>
            <a:r>
              <a:rPr lang="en-US" dirty="0"/>
              <a:t>Simulation is absolutely central to optimizing the calorimeter in concert with PFA/PID performance</a:t>
            </a:r>
          </a:p>
          <a:p>
            <a:pPr lvl="1"/>
            <a:r>
              <a:rPr lang="en-US" dirty="0"/>
              <a:t>Many options are open, but the software needs to be able to cycle through them and compare</a:t>
            </a:r>
          </a:p>
          <a:p>
            <a:r>
              <a:rPr lang="en-US" dirty="0"/>
              <a:t>Timing layers at ~20-40ps resolution will quickly be indispensable</a:t>
            </a:r>
          </a:p>
          <a:p>
            <a:r>
              <a:rPr lang="en-US" dirty="0"/>
              <a:t>Physical self-cleaning demonstrator essential as a focus of Detector R&amp;D (CASTOR-table like </a:t>
            </a:r>
            <a:r>
              <a:rPr lang="en-US" dirty="0" err="1"/>
              <a:t>env</a:t>
            </a:r>
            <a:r>
              <a:rPr lang="en-US" dirty="0"/>
              <a:t>)</a:t>
            </a:r>
          </a:p>
          <a:p>
            <a:r>
              <a:rPr lang="en-US" dirty="0"/>
              <a:t>Calorimeter R&amp;D should continue to be impressing, pushing on ASICs, PID, and novel detector signals </a:t>
            </a:r>
            <a:r>
              <a:rPr lang="en-US" b="0" dirty="0">
                <a:solidFill>
                  <a:srgbClr val="000000"/>
                </a:solidFill>
              </a:rPr>
              <a:t>(look for very new ideas)</a:t>
            </a:r>
            <a:endParaRPr lang="en-US" dirty="0"/>
          </a:p>
          <a:p>
            <a:pPr lvl="1"/>
            <a:r>
              <a:rPr lang="en-US" dirty="0"/>
              <a:t>Once even proposed a SQUID sampling array to estimate electron longitudinal polarization from statistical sampling of the EM shower</a:t>
            </a:r>
          </a:p>
          <a:p>
            <a:pPr lvl="1"/>
            <a:r>
              <a:rPr lang="en-US" dirty="0"/>
              <a:t>Embedded spatially distributed arrays of entangled coherent states for correlated decoherence signals</a:t>
            </a:r>
          </a:p>
          <a:p>
            <a:pPr lvl="1"/>
            <a:r>
              <a:rPr lang="en-US" dirty="0"/>
              <a:t>…</a:t>
            </a:r>
          </a:p>
        </p:txBody>
      </p:sp>
      <p:sp>
        <p:nvSpPr>
          <p:cNvPr id="4" name="Slide Number Placeholder 3">
            <a:extLst>
              <a:ext uri="{FF2B5EF4-FFF2-40B4-BE49-F238E27FC236}">
                <a16:creationId xmlns:a16="http://schemas.microsoft.com/office/drawing/2014/main" id="{6764BE4F-B122-8E41-8E70-74C2D34EBD06}"/>
              </a:ext>
            </a:extLst>
          </p:cNvPr>
          <p:cNvSpPr>
            <a:spLocks noGrp="1"/>
          </p:cNvSpPr>
          <p:nvPr>
            <p:ph type="sldNum" sz="quarter" idx="2"/>
          </p:nvPr>
        </p:nvSpPr>
        <p:spPr/>
        <p:txBody>
          <a:bodyPr/>
          <a:lstStyle/>
          <a:p>
            <a:pPr lvl="0"/>
            <a:fld id="{86CB4B4D-7CA3-9044-876B-883B54F8677D}" type="slidenum">
              <a:rPr lang="en-US" smtClean="0"/>
              <a:pPr lvl="0"/>
              <a:t>21</a:t>
            </a:fld>
            <a:endParaRPr lang="en-US"/>
          </a:p>
        </p:txBody>
      </p:sp>
    </p:spTree>
    <p:extLst>
      <p:ext uri="{BB962C8B-B14F-4D97-AF65-F5344CB8AC3E}">
        <p14:creationId xmlns:p14="http://schemas.microsoft.com/office/powerpoint/2010/main" val="38235043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uk-UA" smtClean="0"/>
              <a:pPr lvl="0"/>
              <a:t>22</a:t>
            </a:fld>
            <a:endParaRPr lang="uk-UA"/>
          </a:p>
        </p:txBody>
      </p:sp>
      <p:sp>
        <p:nvSpPr>
          <p:cNvPr id="3" name="TextBox 2"/>
          <p:cNvSpPr txBox="1"/>
          <p:nvPr/>
        </p:nvSpPr>
        <p:spPr>
          <a:xfrm>
            <a:off x="987096" y="3611301"/>
            <a:ext cx="4171973"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464653"/>
                </a:solidFill>
                <a:effectLst/>
                <a:uFill>
                  <a:solidFill>
                    <a:srgbClr val="464653"/>
                  </a:solidFill>
                </a:uFill>
                <a:latin typeface="+mn-lt"/>
                <a:ea typeface="+mn-ea"/>
                <a:cs typeface="+mn-cs"/>
                <a:sym typeface="Helvetica"/>
              </a:rPr>
              <a:t>Additional slides</a:t>
            </a:r>
          </a:p>
        </p:txBody>
      </p:sp>
    </p:spTree>
    <p:extLst>
      <p:ext uri="{BB962C8B-B14F-4D97-AF65-F5344CB8AC3E}">
        <p14:creationId xmlns:p14="http://schemas.microsoft.com/office/powerpoint/2010/main" val="666569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Regimes of EM Resolution</a:t>
            </a:r>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23</a:t>
            </a:fld>
            <a:endParaRPr lang="uk-UA" dirty="0"/>
          </a:p>
        </p:txBody>
      </p:sp>
      <p:pic>
        <p:nvPicPr>
          <p:cNvPr id="5" name="Picture 6" descr="sampres.png"/>
          <p:cNvPicPr>
            <a:picLocks noChangeAspect="1"/>
          </p:cNvPicPr>
          <p:nvPr/>
        </p:nvPicPr>
        <p:blipFill>
          <a:blip r:embed="rId4"/>
          <a:srcRect l="1196" b="10332"/>
          <a:stretch>
            <a:fillRect/>
          </a:stretch>
        </p:blipFill>
        <p:spPr bwMode="auto">
          <a:xfrm>
            <a:off x="2209800" y="2601409"/>
            <a:ext cx="5205413" cy="3279775"/>
          </a:xfrm>
          <a:prstGeom prst="rect">
            <a:avLst/>
          </a:prstGeom>
          <a:noFill/>
          <a:ln w="9525">
            <a:noFill/>
            <a:miter lim="800000"/>
            <a:headEnd/>
            <a:tailEnd/>
          </a:ln>
        </p:spPr>
      </p:pic>
      <p:sp>
        <p:nvSpPr>
          <p:cNvPr id="7" name="Content Placeholder 2"/>
          <p:cNvSpPr txBox="1">
            <a:spLocks/>
          </p:cNvSpPr>
          <p:nvPr/>
        </p:nvSpPr>
        <p:spPr>
          <a:xfrm>
            <a:off x="457200" y="1143000"/>
            <a:ext cx="8229600" cy="20574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274320" indent="-274320" eaLnBrk="1" hangingPunct="1">
              <a:spcBef>
                <a:spcPts val="600"/>
              </a:spcBef>
              <a:buClr>
                <a:srgbClr val="727CA3"/>
              </a:buClr>
              <a:buSzPct val="76000"/>
              <a:buFont typeface="Wingdings 3"/>
              <a:buChar char=""/>
              <a:defRPr sz="2600" b="1">
                <a:solidFill>
                  <a:srgbClr val="008000"/>
                </a:solidFill>
                <a:uFill>
                  <a:solidFill/>
                </a:uFill>
                <a:latin typeface="+mn-lt"/>
                <a:ea typeface="+mn-ea"/>
                <a:cs typeface="+mn-cs"/>
                <a:sym typeface="Helvetica"/>
              </a:defRPr>
            </a:lvl1pPr>
            <a:lvl2pPr marL="584420" indent="-310100" eaLnBrk="1" hangingPunct="1">
              <a:spcBef>
                <a:spcPts val="600"/>
              </a:spcBef>
              <a:buClr>
                <a:srgbClr val="727CA3"/>
              </a:buClr>
              <a:buSzPct val="76000"/>
              <a:buFont typeface="Wingdings 3"/>
              <a:buChar char=""/>
              <a:defRPr sz="2400">
                <a:solidFill>
                  <a:srgbClr val="000090"/>
                </a:solidFill>
                <a:uFill>
                  <a:solidFill/>
                </a:uFill>
                <a:latin typeface="+mn-lt"/>
                <a:ea typeface="+mn-ea"/>
                <a:cs typeface="+mn-cs"/>
                <a:sym typeface="Helvetica"/>
              </a:defRPr>
            </a:lvl2pPr>
            <a:lvl3pPr marL="891540" indent="-297180" eaLnBrk="1" hangingPunct="1">
              <a:spcBef>
                <a:spcPts val="600"/>
              </a:spcBef>
              <a:buClr>
                <a:srgbClr val="727CA3"/>
              </a:buClr>
              <a:buSzPct val="76000"/>
              <a:buFont typeface="Wingdings 3"/>
              <a:buChar char=""/>
              <a:defRPr sz="2400">
                <a:uFill>
                  <a:solidFill/>
                </a:uFill>
                <a:latin typeface="+mn-lt"/>
                <a:ea typeface="+mn-ea"/>
                <a:cs typeface="+mn-cs"/>
                <a:sym typeface="Helvetica"/>
              </a:defRPr>
            </a:lvl3pPr>
            <a:lvl4pPr marL="1198880" indent="-330200" eaLnBrk="1" hangingPunct="1">
              <a:spcBef>
                <a:spcPts val="600"/>
              </a:spcBef>
              <a:buClr>
                <a:srgbClr val="727CA3"/>
              </a:buClr>
              <a:buSzPct val="70000"/>
              <a:buFont typeface="Wingdings 3"/>
              <a:buChar char="◻"/>
              <a:defRPr sz="2400">
                <a:uFill>
                  <a:solidFill/>
                </a:uFill>
                <a:latin typeface="+mn-lt"/>
                <a:ea typeface="+mn-ea"/>
                <a:cs typeface="+mn-cs"/>
                <a:sym typeface="Helvetica"/>
              </a:defRPr>
            </a:lvl4pPr>
            <a:lvl5pPr marL="1514475" indent="-371475" eaLnBrk="1" hangingPunct="1">
              <a:spcBef>
                <a:spcPts val="600"/>
              </a:spcBef>
              <a:buClr>
                <a:srgbClr val="727CA3"/>
              </a:buClr>
              <a:buSzPct val="70000"/>
              <a:buFont typeface="Wingdings 3"/>
              <a:buChar char="◻"/>
              <a:defRPr sz="2400">
                <a:uFill>
                  <a:solidFill/>
                </a:uFill>
                <a:latin typeface="+mn-lt"/>
                <a:ea typeface="+mn-ea"/>
                <a:cs typeface="+mn-cs"/>
                <a:sym typeface="Helvetica"/>
              </a:defRPr>
            </a:lvl5pPr>
            <a:lvl6pPr marL="1760220" indent="-297180" eaLnBrk="1" hangingPunct="1">
              <a:spcBef>
                <a:spcPts val="600"/>
              </a:spcBef>
              <a:buClr>
                <a:srgbClr val="727CA3"/>
              </a:buClr>
              <a:buSzPct val="75000"/>
              <a:buFont typeface="Wingdings 3"/>
              <a:buChar char=""/>
              <a:defRPr sz="2600">
                <a:uFill>
                  <a:solidFill/>
                </a:uFill>
                <a:latin typeface="+mn-lt"/>
                <a:ea typeface="+mn-ea"/>
                <a:cs typeface="+mn-cs"/>
                <a:sym typeface="Helvetica"/>
              </a:defRPr>
            </a:lvl6pPr>
            <a:lvl7pPr marL="198555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7pPr>
            <a:lvl8pPr marL="216843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8pPr>
            <a:lvl9pPr marL="2407920" indent="-396240" eaLnBrk="1" hangingPunct="1">
              <a:spcBef>
                <a:spcPts val="600"/>
              </a:spcBef>
              <a:buClr>
                <a:srgbClr val="727CA3"/>
              </a:buClr>
              <a:buSzPct val="75000"/>
              <a:buFont typeface="Wingdings 3"/>
              <a:buChar char=""/>
              <a:defRPr sz="2600">
                <a:uFill>
                  <a:solidFill/>
                </a:uFill>
                <a:latin typeface="+mn-lt"/>
                <a:ea typeface="+mn-ea"/>
                <a:cs typeface="+mn-cs"/>
                <a:sym typeface="Helvetica"/>
              </a:defRPr>
            </a:lvl9pPr>
          </a:lstStyle>
          <a:p>
            <a:pPr defTabSz="914400"/>
            <a:r>
              <a:rPr lang="en-US" sz="2400" dirty="0">
                <a:solidFill>
                  <a:srgbClr val="0000FF"/>
                </a:solidFill>
              </a:rPr>
              <a:t>For EM showers in a sampling calorimeter, the energy resolution is dominated by the sampling fluctuations:</a:t>
            </a:r>
          </a:p>
        </p:txBody>
      </p:sp>
      <p:graphicFrame>
        <p:nvGraphicFramePr>
          <p:cNvPr id="8" name="Object 2"/>
          <p:cNvGraphicFramePr>
            <a:graphicFrameLocks noChangeAspect="1"/>
          </p:cNvGraphicFramePr>
          <p:nvPr>
            <p:extLst>
              <p:ext uri="{D42A27DB-BD31-4B8C-83A1-F6EECF244321}">
                <p14:modId xmlns:p14="http://schemas.microsoft.com/office/powerpoint/2010/main" val="391856962"/>
              </p:ext>
            </p:extLst>
          </p:nvPr>
        </p:nvGraphicFramePr>
        <p:xfrm>
          <a:off x="685800" y="2068009"/>
          <a:ext cx="7939088" cy="627063"/>
        </p:xfrm>
        <a:graphic>
          <a:graphicData uri="http://schemas.openxmlformats.org/presentationml/2006/ole">
            <mc:AlternateContent xmlns:mc="http://schemas.openxmlformats.org/markup-compatibility/2006">
              <mc:Choice xmlns:v="urn:schemas-microsoft-com:vml" Requires="v">
                <p:oleObj spid="_x0000_s4590" name="Equation" r:id="rId5" imgW="3378200" imgH="266700" progId="Equation.3">
                  <p:embed/>
                </p:oleObj>
              </mc:Choice>
              <mc:Fallback>
                <p:oleObj name="Equation" r:id="rId5" imgW="3378200" imgH="266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068009"/>
                        <a:ext cx="7939088" cy="627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rot="10800000">
            <a:off x="2590800" y="5420809"/>
            <a:ext cx="1143000" cy="1588"/>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10" name="Object 3"/>
          <p:cNvGraphicFramePr>
            <a:graphicFrameLocks noChangeAspect="1"/>
          </p:cNvGraphicFramePr>
          <p:nvPr>
            <p:extLst>
              <p:ext uri="{D42A27DB-BD31-4B8C-83A1-F6EECF244321}">
                <p14:modId xmlns:p14="http://schemas.microsoft.com/office/powerpoint/2010/main" val="1755098632"/>
              </p:ext>
            </p:extLst>
          </p:nvPr>
        </p:nvGraphicFramePr>
        <p:xfrm>
          <a:off x="3657600" y="5878009"/>
          <a:ext cx="2362200" cy="508000"/>
        </p:xfrm>
        <a:graphic>
          <a:graphicData uri="http://schemas.openxmlformats.org/presentationml/2006/ole">
            <mc:AlternateContent xmlns:mc="http://schemas.openxmlformats.org/markup-compatibility/2006">
              <mc:Choice xmlns:v="urn:schemas-microsoft-com:vml" Requires="v">
                <p:oleObj spid="_x0000_s4591" name="Equation" r:id="rId7" imgW="1181100" imgH="254000" progId="Equation.3">
                  <p:embed/>
                </p:oleObj>
              </mc:Choice>
              <mc:Fallback>
                <p:oleObj name="Equation" r:id="rId7" imgW="11811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5878009"/>
                        <a:ext cx="23622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4"/>
          <p:cNvSpPr txBox="1">
            <a:spLocks noChangeArrowheads="1"/>
          </p:cNvSpPr>
          <p:nvPr/>
        </p:nvSpPr>
        <p:spPr bwMode="auto">
          <a:xfrm rot="16200000">
            <a:off x="441325" y="3988884"/>
            <a:ext cx="2932113" cy="461963"/>
          </a:xfrm>
          <a:prstGeom prst="rect">
            <a:avLst/>
          </a:prstGeom>
          <a:noFill/>
          <a:ln w="9525">
            <a:noFill/>
            <a:miter lim="800000"/>
            <a:headEnd/>
            <a:tailEnd/>
          </a:ln>
        </p:spPr>
        <p:txBody>
          <a:bodyPr wrap="none">
            <a:prstTxWarp prst="textNoShape">
              <a:avLst/>
            </a:prstTxWarp>
            <a:spAutoFit/>
          </a:bodyPr>
          <a:lstStyle/>
          <a:p>
            <a:r>
              <a:rPr lang="en-US" sz="2400"/>
              <a:t>(</a:t>
            </a:r>
            <a:r>
              <a:rPr lang="en-US" sz="2400">
                <a:latin typeface="Symbol" pitchFamily="-106" charset="2"/>
              </a:rPr>
              <a:t>s</a:t>
            </a:r>
            <a:r>
              <a:rPr lang="en-US" sz="2400" i="1" baseline="-25000">
                <a:latin typeface="Symbol" pitchFamily="-106" charset="2"/>
              </a:rPr>
              <a:t>E </a:t>
            </a:r>
            <a:r>
              <a:rPr lang="en-US" sz="2400"/>
              <a:t>/</a:t>
            </a:r>
            <a:r>
              <a:rPr lang="en-US" sz="2400" i="1"/>
              <a:t>E</a:t>
            </a:r>
            <a:r>
              <a:rPr lang="en-US" sz="2400"/>
              <a:t>)</a:t>
            </a:r>
            <a:r>
              <a:rPr lang="en-US" sz="2400" i="1" baseline="-25000"/>
              <a:t>EM</a:t>
            </a:r>
            <a:r>
              <a:rPr lang="en-US" sz="2400"/>
              <a:t> *√</a:t>
            </a:r>
            <a:r>
              <a:rPr lang="en-US" sz="2400" i="1"/>
              <a:t>E</a:t>
            </a:r>
            <a:r>
              <a:rPr lang="en-US" sz="2400"/>
              <a:t> [%]</a:t>
            </a:r>
          </a:p>
        </p:txBody>
      </p:sp>
      <p:sp>
        <p:nvSpPr>
          <p:cNvPr id="12" name="TextBox 6"/>
          <p:cNvSpPr txBox="1">
            <a:spLocks noChangeArrowheads="1"/>
          </p:cNvSpPr>
          <p:nvPr/>
        </p:nvSpPr>
        <p:spPr bwMode="auto">
          <a:xfrm>
            <a:off x="7315200" y="4277809"/>
            <a:ext cx="1828800" cy="646331"/>
          </a:xfrm>
          <a:prstGeom prst="rect">
            <a:avLst/>
          </a:prstGeom>
          <a:noFill/>
          <a:ln w="9525">
            <a:noFill/>
            <a:miter lim="800000"/>
            <a:headEnd/>
            <a:tailEnd/>
          </a:ln>
        </p:spPr>
        <p:txBody>
          <a:bodyPr wrap="square">
            <a:prstTxWarp prst="textNoShape">
              <a:avLst/>
            </a:prstTxWarp>
            <a:spAutoFit/>
          </a:bodyPr>
          <a:lstStyle/>
          <a:p>
            <a:r>
              <a:rPr lang="en-US" dirty="0"/>
              <a:t>(Courtesy of R. </a:t>
            </a:r>
            <a:r>
              <a:rPr lang="en-US" dirty="0" err="1"/>
              <a:t>Wigmans</a:t>
            </a:r>
            <a:r>
              <a:rPr lang="en-US" dirty="0"/>
              <a:t>)</a:t>
            </a:r>
          </a:p>
        </p:txBody>
      </p:sp>
      <p:sp>
        <p:nvSpPr>
          <p:cNvPr id="13" name="TextBox 12"/>
          <p:cNvSpPr txBox="1"/>
          <p:nvPr/>
        </p:nvSpPr>
        <p:spPr>
          <a:xfrm>
            <a:off x="6400800" y="2982409"/>
            <a:ext cx="2736446" cy="369332"/>
          </a:xfrm>
          <a:prstGeom prst="rect">
            <a:avLst/>
          </a:prstGeom>
          <a:noFill/>
        </p:spPr>
        <p:txBody>
          <a:bodyPr wrap="none" rtlCol="0">
            <a:spAutoFit/>
          </a:bodyPr>
          <a:lstStyle/>
          <a:p>
            <a:r>
              <a:rPr lang="en-US" dirty="0">
                <a:solidFill>
                  <a:srgbClr val="FF0000"/>
                </a:solidFill>
              </a:rPr>
              <a:t>* Si-W (</a:t>
            </a:r>
            <a:r>
              <a:rPr lang="en-US" dirty="0">
                <a:solidFill>
                  <a:srgbClr val="FF0000"/>
                </a:solidFill>
                <a:latin typeface="Symbol" charset="2"/>
                <a:cs typeface="Symbol" charset="2"/>
              </a:rPr>
              <a:t>300m</a:t>
            </a:r>
            <a:r>
              <a:rPr lang="en-US" dirty="0">
                <a:solidFill>
                  <a:srgbClr val="FF0000"/>
                </a:solidFill>
              </a:rPr>
              <a:t>m - HGC)</a:t>
            </a:r>
          </a:p>
        </p:txBody>
      </p:sp>
      <p:sp>
        <p:nvSpPr>
          <p:cNvPr id="14" name="TextBox 13"/>
          <p:cNvSpPr txBox="1"/>
          <p:nvPr/>
        </p:nvSpPr>
        <p:spPr>
          <a:xfrm>
            <a:off x="6525130" y="2601409"/>
            <a:ext cx="2736446" cy="369332"/>
          </a:xfrm>
          <a:prstGeom prst="rect">
            <a:avLst/>
          </a:prstGeom>
          <a:noFill/>
        </p:spPr>
        <p:txBody>
          <a:bodyPr wrap="none" rtlCol="0">
            <a:spAutoFit/>
          </a:bodyPr>
          <a:lstStyle/>
          <a:p>
            <a:r>
              <a:rPr lang="en-US" dirty="0">
                <a:solidFill>
                  <a:srgbClr val="FF0000"/>
                </a:solidFill>
              </a:rPr>
              <a:t>* Si-W (</a:t>
            </a:r>
            <a:r>
              <a:rPr lang="en-US" dirty="0">
                <a:solidFill>
                  <a:srgbClr val="FF0000"/>
                </a:solidFill>
                <a:latin typeface="Symbol" charset="2"/>
                <a:cs typeface="Symbol" charset="2"/>
              </a:rPr>
              <a:t>100m</a:t>
            </a:r>
            <a:r>
              <a:rPr lang="en-US" dirty="0">
                <a:solidFill>
                  <a:srgbClr val="FF0000"/>
                </a:solidFill>
              </a:rPr>
              <a:t>m - HGC)</a:t>
            </a:r>
          </a:p>
        </p:txBody>
      </p:sp>
      <p:sp>
        <p:nvSpPr>
          <p:cNvPr id="15" name="TextBox 14"/>
          <p:cNvSpPr txBox="1"/>
          <p:nvPr/>
        </p:nvSpPr>
        <p:spPr>
          <a:xfrm>
            <a:off x="3352800" y="5039809"/>
            <a:ext cx="1905000" cy="646331"/>
          </a:xfrm>
          <a:prstGeom prst="rect">
            <a:avLst/>
          </a:prstGeom>
          <a:noFill/>
        </p:spPr>
        <p:txBody>
          <a:bodyPr wrap="square" rtlCol="0">
            <a:spAutoFit/>
          </a:bodyPr>
          <a:lstStyle/>
          <a:p>
            <a:pPr algn="ctr"/>
            <a:r>
              <a:rPr lang="en-US" dirty="0">
                <a:solidFill>
                  <a:srgbClr val="3366FF"/>
                </a:solidFill>
              </a:rPr>
              <a:t>Homogeneous crystals</a:t>
            </a:r>
          </a:p>
        </p:txBody>
      </p:sp>
      <p:grpSp>
        <p:nvGrpSpPr>
          <p:cNvPr id="23" name="Group 22"/>
          <p:cNvGrpSpPr/>
          <p:nvPr/>
        </p:nvGrpSpPr>
        <p:grpSpPr>
          <a:xfrm>
            <a:off x="5522781" y="2416227"/>
            <a:ext cx="2361236" cy="891251"/>
            <a:chOff x="5522781" y="2416227"/>
            <a:chExt cx="2361236" cy="891251"/>
          </a:xfrm>
        </p:grpSpPr>
        <p:sp>
          <p:nvSpPr>
            <p:cNvPr id="16" name="Oval 15"/>
            <p:cNvSpPr/>
            <p:nvPr/>
          </p:nvSpPr>
          <p:spPr>
            <a:xfrm rot="19690475">
              <a:off x="5522781" y="2416227"/>
              <a:ext cx="2361236" cy="891251"/>
            </a:xfrm>
            <a:prstGeom prst="ellipse">
              <a:avLst/>
            </a:prstGeom>
            <a:noFill/>
            <a:ln w="19050" cap="flat">
              <a:solidFill>
                <a:srgbClr val="FF0000"/>
              </a:solid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
                  <a:solidFill>
                    <a:srgbClr val="000000"/>
                  </a:solidFill>
                </a:uFill>
                <a:latin typeface="Gill Sans MT"/>
                <a:ea typeface="Gill Sans MT"/>
                <a:cs typeface="Gill Sans MT"/>
                <a:sym typeface="Gill Sans MT"/>
              </a:endParaRPr>
            </a:p>
          </p:txBody>
        </p:sp>
        <p:sp>
          <p:nvSpPr>
            <p:cNvPr id="18" name="TextBox 17"/>
            <p:cNvSpPr txBox="1"/>
            <p:nvPr/>
          </p:nvSpPr>
          <p:spPr>
            <a:xfrm rot="19420818">
              <a:off x="6216773" y="2559207"/>
              <a:ext cx="100123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0000"/>
                  </a:solidFill>
                  <a:effectLst/>
                  <a:uFill>
                    <a:solidFill>
                      <a:srgbClr val="464653"/>
                    </a:solidFill>
                  </a:uFill>
                  <a:latin typeface="+mn-lt"/>
                  <a:ea typeface="+mn-ea"/>
                  <a:cs typeface="+mn-cs"/>
                  <a:sym typeface="Helvetica"/>
                </a:rPr>
                <a:t>Silicon</a:t>
              </a:r>
            </a:p>
          </p:txBody>
        </p:sp>
      </p:grpSp>
      <p:grpSp>
        <p:nvGrpSpPr>
          <p:cNvPr id="24" name="Group 23"/>
          <p:cNvGrpSpPr/>
          <p:nvPr/>
        </p:nvGrpSpPr>
        <p:grpSpPr>
          <a:xfrm>
            <a:off x="4143681" y="3309393"/>
            <a:ext cx="2815668" cy="1500422"/>
            <a:chOff x="4143681" y="3309393"/>
            <a:chExt cx="2815668" cy="1500422"/>
          </a:xfrm>
        </p:grpSpPr>
        <p:sp>
          <p:nvSpPr>
            <p:cNvPr id="19" name="Oval 18"/>
            <p:cNvSpPr/>
            <p:nvPr/>
          </p:nvSpPr>
          <p:spPr>
            <a:xfrm rot="19690475">
              <a:off x="4143681" y="3309393"/>
              <a:ext cx="2361236" cy="891251"/>
            </a:xfrm>
            <a:prstGeom prst="ellipse">
              <a:avLst/>
            </a:prstGeom>
            <a:noFill/>
            <a:ln w="19050" cap="flat">
              <a:solidFill>
                <a:srgbClr val="FFC000"/>
              </a:solid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
                  <a:solidFill>
                    <a:srgbClr val="000000"/>
                  </a:solidFill>
                </a:uFill>
                <a:latin typeface="Gill Sans MT"/>
                <a:ea typeface="Gill Sans MT"/>
                <a:cs typeface="Gill Sans MT"/>
                <a:sym typeface="Gill Sans MT"/>
              </a:endParaRPr>
            </a:p>
          </p:txBody>
        </p:sp>
        <p:sp>
          <p:nvSpPr>
            <p:cNvPr id="20" name="TextBox 19"/>
            <p:cNvSpPr txBox="1"/>
            <p:nvPr/>
          </p:nvSpPr>
          <p:spPr>
            <a:xfrm rot="19420818">
              <a:off x="4951429" y="3978820"/>
              <a:ext cx="200792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400" dirty="0">
                  <a:solidFill>
                    <a:srgbClr val="FFC000"/>
                  </a:solidFill>
                </a:rPr>
                <a:t>Plastic/Quartz</a:t>
              </a:r>
            </a:p>
            <a:p>
              <a:pPr marL="0" marR="0" indent="0" algn="ctr" defTabSz="457200" rtl="0" fontAlgn="auto" latinLnBrk="1" hangingPunct="0">
                <a:lnSpc>
                  <a:spcPct val="100000"/>
                </a:lnSpc>
                <a:spcBef>
                  <a:spcPts val="0"/>
                </a:spcBef>
                <a:spcAft>
                  <a:spcPts val="0"/>
                </a:spcAft>
                <a:buClrTx/>
                <a:buSzTx/>
                <a:buFontTx/>
                <a:buNone/>
                <a:tabLst/>
              </a:pPr>
              <a:r>
                <a:rPr lang="en-US" sz="2400" dirty="0">
                  <a:solidFill>
                    <a:srgbClr val="FFC000"/>
                  </a:solidFill>
                </a:rPr>
                <a:t>Fiber</a:t>
              </a:r>
              <a:endParaRPr kumimoji="0" lang="en-US" sz="2400" b="0" i="0" u="none" strike="noStrike" cap="none" spc="0" normalizeH="0" baseline="0" dirty="0">
                <a:ln>
                  <a:noFill/>
                </a:ln>
                <a:solidFill>
                  <a:srgbClr val="FFC000"/>
                </a:solidFill>
                <a:effectLst/>
                <a:uFill>
                  <a:solidFill>
                    <a:srgbClr val="464653"/>
                  </a:solidFill>
                </a:uFill>
                <a:sym typeface="Helvetica"/>
              </a:endParaRPr>
            </a:p>
          </p:txBody>
        </p:sp>
      </p:grpSp>
      <p:grpSp>
        <p:nvGrpSpPr>
          <p:cNvPr id="25" name="Group 24"/>
          <p:cNvGrpSpPr/>
          <p:nvPr/>
        </p:nvGrpSpPr>
        <p:grpSpPr>
          <a:xfrm>
            <a:off x="2501962" y="3708846"/>
            <a:ext cx="2538931" cy="1517646"/>
            <a:chOff x="2501962" y="3708846"/>
            <a:chExt cx="2538931" cy="1517646"/>
          </a:xfrm>
        </p:grpSpPr>
        <p:sp>
          <p:nvSpPr>
            <p:cNvPr id="21" name="Oval 20"/>
            <p:cNvSpPr/>
            <p:nvPr/>
          </p:nvSpPr>
          <p:spPr>
            <a:xfrm rot="19690475">
              <a:off x="2679657" y="4335241"/>
              <a:ext cx="2361236" cy="891251"/>
            </a:xfrm>
            <a:prstGeom prst="ellipse">
              <a:avLst/>
            </a:prstGeom>
            <a:noFill/>
            <a:ln w="19050" cap="flat">
              <a:solidFill>
                <a:srgbClr val="00B050"/>
              </a:solid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
                  <a:solidFill>
                    <a:srgbClr val="000000"/>
                  </a:solidFill>
                </a:uFill>
                <a:latin typeface="Gill Sans MT"/>
                <a:ea typeface="Gill Sans MT"/>
                <a:cs typeface="Gill Sans MT"/>
                <a:sym typeface="Gill Sans MT"/>
              </a:endParaRPr>
            </a:p>
          </p:txBody>
        </p:sp>
        <p:sp>
          <p:nvSpPr>
            <p:cNvPr id="22" name="TextBox 21"/>
            <p:cNvSpPr txBox="1"/>
            <p:nvPr/>
          </p:nvSpPr>
          <p:spPr>
            <a:xfrm rot="19420818">
              <a:off x="2501962" y="3708846"/>
              <a:ext cx="1668082"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400" dirty="0">
                  <a:solidFill>
                    <a:srgbClr val="00B050"/>
                  </a:solidFill>
                </a:rPr>
                <a:t>Segmented</a:t>
              </a:r>
            </a:p>
            <a:p>
              <a:pPr marL="0" marR="0" indent="0" algn="ctr" defTabSz="457200" rtl="0" fontAlgn="auto" latinLnBrk="1" hangingPunct="0">
                <a:lnSpc>
                  <a:spcPct val="100000"/>
                </a:lnSpc>
                <a:spcBef>
                  <a:spcPts val="0"/>
                </a:spcBef>
                <a:spcAft>
                  <a:spcPts val="0"/>
                </a:spcAft>
                <a:buClrTx/>
                <a:buSzTx/>
                <a:buFontTx/>
                <a:buNone/>
                <a:tabLst/>
              </a:pPr>
              <a:r>
                <a:rPr lang="en-US" sz="2400" dirty="0">
                  <a:solidFill>
                    <a:srgbClr val="00B050"/>
                  </a:solidFill>
                </a:rPr>
                <a:t>Crystal?</a:t>
              </a:r>
              <a:endParaRPr kumimoji="0" lang="en-US" sz="2400" b="0" i="0" u="none" strike="noStrike" cap="none" spc="0" normalizeH="0" baseline="0" dirty="0">
                <a:ln>
                  <a:noFill/>
                </a:ln>
                <a:solidFill>
                  <a:srgbClr val="00B050"/>
                </a:solidFill>
                <a:effectLst/>
                <a:uFill>
                  <a:solidFill>
                    <a:srgbClr val="464653"/>
                  </a:solidFill>
                </a:uFill>
                <a:sym typeface="Helvetica"/>
              </a:endParaRPr>
            </a:p>
          </p:txBody>
        </p:sp>
      </p:grpSp>
      <p:sp>
        <p:nvSpPr>
          <p:cNvPr id="26" name="TextBox 25"/>
          <p:cNvSpPr txBox="1"/>
          <p:nvPr/>
        </p:nvSpPr>
        <p:spPr>
          <a:xfrm>
            <a:off x="7166470" y="3243545"/>
            <a:ext cx="176907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800" b="1" dirty="0"/>
              <a:t>X</a:t>
            </a:r>
            <a:r>
              <a:rPr lang="en-US" sz="1800" b="1" baseline="-25000" dirty="0"/>
              <a:t>0</a:t>
            </a:r>
            <a:r>
              <a:rPr lang="en-US" sz="1800" b="1" dirty="0"/>
              <a:t>(Si)/X</a:t>
            </a:r>
            <a:r>
              <a:rPr lang="en-US" sz="1800" b="1" baseline="-25000" dirty="0"/>
              <a:t>0</a:t>
            </a:r>
            <a:r>
              <a:rPr lang="en-US" sz="1800" b="1" dirty="0"/>
              <a:t>(W)=27</a:t>
            </a:r>
            <a:endParaRPr kumimoji="0" lang="en-US" sz="1800" b="1" i="0" u="none" strike="noStrike" cap="none" spc="0" normalizeH="0" dirty="0">
              <a:ln>
                <a:noFill/>
              </a:ln>
              <a:solidFill>
                <a:srgbClr val="464653"/>
              </a:solidFill>
              <a:effectLst/>
              <a:uFill>
                <a:solidFill>
                  <a:srgbClr val="464653"/>
                </a:solidFill>
              </a:uFill>
              <a:sym typeface="Helvetica"/>
            </a:endParaRPr>
          </a:p>
        </p:txBody>
      </p:sp>
    </p:spTree>
    <p:extLst>
      <p:ext uri="{BB962C8B-B14F-4D97-AF65-F5344CB8AC3E}">
        <p14:creationId xmlns:p14="http://schemas.microsoft.com/office/powerpoint/2010/main" val="2840137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Recoil Analysis </a:t>
            </a:r>
            <a:r>
              <a:rPr lang="mr-IN" dirty="0"/>
              <a:t>–</a:t>
            </a:r>
            <a:r>
              <a:rPr lang="en-US" dirty="0"/>
              <a:t> Single Most Important Unbiased Sample of Higgs Boson Decays</a:t>
            </a:r>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24</a:t>
            </a:fld>
            <a:endParaRPr lang="uk-UA"/>
          </a:p>
        </p:txBody>
      </p:sp>
      <p:sp>
        <p:nvSpPr>
          <p:cNvPr id="5" name="Text Placeholder 3"/>
          <p:cNvSpPr>
            <a:spLocks noGrp="1"/>
          </p:cNvSpPr>
          <p:nvPr>
            <p:ph type="body" idx="1"/>
          </p:nvPr>
        </p:nvSpPr>
        <p:spPr>
          <a:xfrm>
            <a:off x="457200" y="1064580"/>
            <a:ext cx="4294109" cy="5382203"/>
          </a:xfrm>
        </p:spPr>
        <p:txBody>
          <a:bodyPr/>
          <a:lstStyle/>
          <a:p>
            <a:r>
              <a:rPr lang="en-US" dirty="0" err="1"/>
              <a:t>Z</a:t>
            </a:r>
            <a:r>
              <a:rPr lang="en-US" dirty="0" err="1">
                <a:sym typeface="Wingdings"/>
              </a:rPr>
              <a:t></a:t>
            </a:r>
            <a:r>
              <a:rPr lang="en-US" dirty="0" err="1">
                <a:latin typeface="Symbol" charset="2"/>
                <a:ea typeface="Symbol" charset="2"/>
                <a:cs typeface="Symbol" charset="2"/>
                <a:sym typeface="Wingdings"/>
              </a:rPr>
              <a:t>m</a:t>
            </a:r>
            <a:r>
              <a:rPr lang="en-US" baseline="30000" dirty="0" err="1">
                <a:latin typeface="Symbol" charset="2"/>
                <a:ea typeface="Symbol" charset="2"/>
                <a:cs typeface="Symbol" charset="2"/>
                <a:sym typeface="Wingdings"/>
              </a:rPr>
              <a:t>+</a:t>
            </a:r>
            <a:r>
              <a:rPr lang="en-US" dirty="0" err="1">
                <a:latin typeface="Symbol" charset="2"/>
                <a:ea typeface="Symbol" charset="2"/>
                <a:cs typeface="Symbol" charset="2"/>
                <a:sym typeface="Wingdings"/>
              </a:rPr>
              <a:t>m</a:t>
            </a:r>
            <a:r>
              <a:rPr lang="en-US" baseline="30000" dirty="0">
                <a:latin typeface="Symbol" charset="2"/>
                <a:ea typeface="Symbol" charset="2"/>
                <a:cs typeface="Symbol" charset="2"/>
                <a:sym typeface="Wingdings"/>
              </a:rPr>
              <a:t>-</a:t>
            </a:r>
            <a:r>
              <a:rPr lang="en-US" dirty="0"/>
              <a:t> Recoil</a:t>
            </a:r>
          </a:p>
        </p:txBody>
      </p:sp>
      <p:sp>
        <p:nvSpPr>
          <p:cNvPr id="6" name="Text Placeholder 4"/>
          <p:cNvSpPr txBox="1">
            <a:spLocks/>
          </p:cNvSpPr>
          <p:nvPr/>
        </p:nvSpPr>
        <p:spPr>
          <a:xfrm>
            <a:off x="4751309" y="1068156"/>
            <a:ext cx="4282778" cy="5382203"/>
          </a:xfrm>
          <a:prstGeom prst="rect">
            <a:avLst/>
          </a:prstGeom>
        </p:spPr>
        <p:txBody>
          <a:bodyPr/>
          <a:lstStyle>
            <a:lvl1pPr marL="274320" indent="-274320" eaLnBrk="1" hangingPunct="1">
              <a:spcBef>
                <a:spcPts val="600"/>
              </a:spcBef>
              <a:buClr>
                <a:srgbClr val="727CA3"/>
              </a:buClr>
              <a:buSzPct val="76000"/>
              <a:buFont typeface="Wingdings 3"/>
              <a:buChar char=""/>
              <a:defRPr sz="2600" b="1">
                <a:solidFill>
                  <a:srgbClr val="0432FF"/>
                </a:solidFill>
                <a:uFill>
                  <a:solidFill/>
                </a:uFill>
                <a:latin typeface="+mn-lt"/>
                <a:ea typeface="+mn-ea"/>
                <a:cs typeface="+mn-cs"/>
                <a:sym typeface="Helvetica"/>
              </a:defRPr>
            </a:lvl1pPr>
            <a:lvl2pPr marL="584420" indent="-310100" eaLnBrk="1" hangingPunct="1">
              <a:spcBef>
                <a:spcPts val="600"/>
              </a:spcBef>
              <a:buClr>
                <a:srgbClr val="727CA3"/>
              </a:buClr>
              <a:buSzPct val="76000"/>
              <a:buFont typeface="Wingdings 3"/>
              <a:buChar char=""/>
              <a:defRPr sz="2400">
                <a:solidFill>
                  <a:srgbClr val="000000"/>
                </a:solidFill>
                <a:uFill>
                  <a:solidFill/>
                </a:uFill>
                <a:latin typeface="+mn-lt"/>
                <a:ea typeface="+mn-ea"/>
                <a:cs typeface="+mn-cs"/>
                <a:sym typeface="Helvetica"/>
              </a:defRPr>
            </a:lvl2pPr>
            <a:lvl3pPr marL="891540" indent="-297180" eaLnBrk="1" hangingPunct="1">
              <a:spcBef>
                <a:spcPts val="600"/>
              </a:spcBef>
              <a:buClr>
                <a:srgbClr val="727CA3"/>
              </a:buClr>
              <a:buSzPct val="76000"/>
              <a:buFont typeface="Wingdings 3"/>
              <a:buChar char=""/>
              <a:defRPr sz="2400">
                <a:solidFill>
                  <a:schemeClr val="accent3">
                    <a:lumMod val="50000"/>
                  </a:schemeClr>
                </a:solidFill>
                <a:uFill>
                  <a:solidFill/>
                </a:uFill>
                <a:latin typeface="+mn-lt"/>
                <a:ea typeface="+mn-ea"/>
                <a:cs typeface="+mn-cs"/>
                <a:sym typeface="Helvetica"/>
              </a:defRPr>
            </a:lvl3pPr>
            <a:lvl4pPr marL="1198880" indent="-330200" eaLnBrk="1" hangingPunct="1">
              <a:spcBef>
                <a:spcPts val="600"/>
              </a:spcBef>
              <a:buClr>
                <a:srgbClr val="727CA3"/>
              </a:buClr>
              <a:buSzPct val="70000"/>
              <a:buFont typeface="Wingdings 3"/>
              <a:buChar char="◻"/>
              <a:defRPr sz="2400">
                <a:uFill>
                  <a:solidFill/>
                </a:uFill>
                <a:latin typeface="+mn-lt"/>
                <a:ea typeface="+mn-ea"/>
                <a:cs typeface="+mn-cs"/>
                <a:sym typeface="Helvetica"/>
              </a:defRPr>
            </a:lvl4pPr>
            <a:lvl5pPr marL="1514475" indent="-371475" eaLnBrk="1" hangingPunct="1">
              <a:spcBef>
                <a:spcPts val="600"/>
              </a:spcBef>
              <a:buClr>
                <a:srgbClr val="727CA3"/>
              </a:buClr>
              <a:buSzPct val="70000"/>
              <a:buFont typeface="Wingdings 3"/>
              <a:buChar char="◻"/>
              <a:defRPr sz="2400">
                <a:uFill>
                  <a:solidFill/>
                </a:uFill>
                <a:latin typeface="+mn-lt"/>
                <a:ea typeface="+mn-ea"/>
                <a:cs typeface="+mn-cs"/>
                <a:sym typeface="Helvetica"/>
              </a:defRPr>
            </a:lvl5pPr>
            <a:lvl6pPr marL="1760220" indent="-297180" eaLnBrk="1" hangingPunct="1">
              <a:spcBef>
                <a:spcPts val="600"/>
              </a:spcBef>
              <a:buClr>
                <a:srgbClr val="727CA3"/>
              </a:buClr>
              <a:buSzPct val="75000"/>
              <a:buFont typeface="Wingdings 3"/>
              <a:buChar char=""/>
              <a:defRPr sz="2600">
                <a:uFill>
                  <a:solidFill/>
                </a:uFill>
                <a:latin typeface="+mn-lt"/>
                <a:ea typeface="+mn-ea"/>
                <a:cs typeface="+mn-cs"/>
                <a:sym typeface="Helvetica"/>
              </a:defRPr>
            </a:lvl6pPr>
            <a:lvl7pPr marL="198555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7pPr>
            <a:lvl8pPr marL="216843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8pPr>
            <a:lvl9pPr marL="2407920" indent="-396240" eaLnBrk="1" hangingPunct="1">
              <a:spcBef>
                <a:spcPts val="600"/>
              </a:spcBef>
              <a:buClr>
                <a:srgbClr val="727CA3"/>
              </a:buClr>
              <a:buSzPct val="75000"/>
              <a:buFont typeface="Wingdings 3"/>
              <a:buChar char=""/>
              <a:defRPr sz="2600">
                <a:uFill>
                  <a:solidFill/>
                </a:uFill>
                <a:latin typeface="+mn-lt"/>
                <a:ea typeface="+mn-ea"/>
                <a:cs typeface="+mn-cs"/>
                <a:sym typeface="Helvetica"/>
              </a:defRPr>
            </a:lvl9pPr>
          </a:lstStyle>
          <a:p>
            <a:r>
              <a:rPr lang="en-US" dirty="0" err="1"/>
              <a:t>Z</a:t>
            </a:r>
            <a:r>
              <a:rPr lang="en-US" dirty="0" err="1">
                <a:sym typeface="Wingdings"/>
              </a:rPr>
              <a:t>e</a:t>
            </a:r>
            <a:r>
              <a:rPr lang="en-US" baseline="30000" dirty="0" err="1">
                <a:latin typeface="Symbol" charset="2"/>
                <a:ea typeface="Symbol" charset="2"/>
                <a:cs typeface="Symbol" charset="2"/>
                <a:sym typeface="Wingdings"/>
              </a:rPr>
              <a:t>+</a:t>
            </a:r>
            <a:r>
              <a:rPr lang="en-US" dirty="0" err="1">
                <a:sym typeface="Wingdings"/>
              </a:rPr>
              <a:t>e</a:t>
            </a:r>
            <a:r>
              <a:rPr lang="en-US" baseline="30000" dirty="0">
                <a:latin typeface="Symbol" charset="2"/>
                <a:ea typeface="Symbol" charset="2"/>
                <a:cs typeface="Symbol" charset="2"/>
                <a:sym typeface="Wingdings"/>
              </a:rPr>
              <a:t>- </a:t>
            </a:r>
            <a:r>
              <a:rPr lang="en-US" dirty="0"/>
              <a:t>Recoil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35" y="1628830"/>
            <a:ext cx="4075638" cy="395275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214" y="1628830"/>
            <a:ext cx="4075638" cy="3952754"/>
          </a:xfrm>
          <a:prstGeom prst="rect">
            <a:avLst/>
          </a:prstGeom>
        </p:spPr>
      </p:pic>
      <p:sp>
        <p:nvSpPr>
          <p:cNvPr id="9" name="TextBox 8"/>
          <p:cNvSpPr txBox="1"/>
          <p:nvPr/>
        </p:nvSpPr>
        <p:spPr>
          <a:xfrm>
            <a:off x="1698040" y="5515836"/>
            <a:ext cx="6448238" cy="954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dirty="0">
                <a:ln>
                  <a:noFill/>
                </a:ln>
                <a:solidFill>
                  <a:srgbClr val="000000"/>
                </a:solidFill>
                <a:effectLst/>
                <a:uFill>
                  <a:solidFill>
                    <a:srgbClr val="464653"/>
                  </a:solidFill>
                </a:uFill>
                <a:latin typeface="+mn-lt"/>
                <a:ea typeface="+mn-ea"/>
                <a:cs typeface="+mn-cs"/>
                <a:sym typeface="Wingdings"/>
              </a:rPr>
              <a:t>Example from CDR reference design</a:t>
            </a:r>
          </a:p>
          <a:p>
            <a:pPr marL="0" marR="0" indent="0" algn="ctr" defTabSz="457200" rtl="0" fontAlgn="auto" latinLnBrk="1" hangingPunct="0">
              <a:lnSpc>
                <a:spcPct val="100000"/>
              </a:lnSpc>
              <a:spcBef>
                <a:spcPts val="0"/>
              </a:spcBef>
              <a:spcAft>
                <a:spcPts val="0"/>
              </a:spcAft>
              <a:buClrTx/>
              <a:buSzTx/>
              <a:buFontTx/>
              <a:buNone/>
              <a:tabLst/>
            </a:pPr>
            <a:r>
              <a:rPr lang="en-US" sz="2800" baseline="0" dirty="0">
                <a:solidFill>
                  <a:srgbClr val="000000"/>
                </a:solidFill>
                <a:sym typeface="Wingdings"/>
              </a:rPr>
              <a:t>(electron </a:t>
            </a:r>
            <a:r>
              <a:rPr lang="en-US" sz="2800" dirty="0">
                <a:solidFill>
                  <a:srgbClr val="000000"/>
                </a:solidFill>
                <a:sym typeface="Wingdings"/>
              </a:rPr>
              <a:t>tracks with no</a:t>
            </a:r>
            <a:r>
              <a:rPr lang="en-US" sz="2800" baseline="0" dirty="0">
                <a:solidFill>
                  <a:srgbClr val="000000"/>
                </a:solidFill>
                <a:sym typeface="Wingdings"/>
              </a:rPr>
              <a:t> </a:t>
            </a:r>
            <a:r>
              <a:rPr lang="en-US" sz="2800" baseline="0" dirty="0" err="1">
                <a:solidFill>
                  <a:srgbClr val="000000"/>
                </a:solidFill>
                <a:sym typeface="Wingdings"/>
              </a:rPr>
              <a:t>Brem</a:t>
            </a:r>
            <a:r>
              <a:rPr lang="en-US" sz="2800" dirty="0">
                <a:solidFill>
                  <a:srgbClr val="000000"/>
                </a:solidFill>
                <a:sym typeface="Wingdings"/>
              </a:rPr>
              <a:t>. recovery)</a:t>
            </a:r>
          </a:p>
        </p:txBody>
      </p:sp>
      <p:sp>
        <p:nvSpPr>
          <p:cNvPr id="10" name="TextBox 9"/>
          <p:cNvSpPr txBox="1"/>
          <p:nvPr/>
        </p:nvSpPr>
        <p:spPr>
          <a:xfrm>
            <a:off x="2458590" y="2487381"/>
            <a:ext cx="145167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432FF"/>
                </a:solidFill>
                <a:effectLst/>
                <a:uFill>
                  <a:solidFill>
                    <a:srgbClr val="464653"/>
                  </a:solidFill>
                </a:uFill>
                <a:latin typeface="+mn-lt"/>
                <a:ea typeface="+mn-ea"/>
                <a:cs typeface="+mn-cs"/>
                <a:sym typeface="Helvetica"/>
              </a:rPr>
              <a:t>Muon Track </a:t>
            </a:r>
          </a:p>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err="1">
                <a:ln>
                  <a:noFill/>
                </a:ln>
                <a:solidFill>
                  <a:srgbClr val="0432FF"/>
                </a:solidFill>
                <a:effectLst/>
                <a:uFill>
                  <a:solidFill>
                    <a:srgbClr val="464653"/>
                  </a:solidFill>
                </a:uFill>
                <a:latin typeface="+mn-lt"/>
                <a:ea typeface="+mn-ea"/>
                <a:cs typeface="+mn-cs"/>
                <a:sym typeface="Helvetica"/>
              </a:rPr>
              <a:t>Δp</a:t>
            </a:r>
            <a:r>
              <a:rPr kumimoji="0" lang="en-US" sz="1800" b="1" i="0" u="none" strike="noStrike" cap="none" spc="0" normalizeH="0" baseline="0" dirty="0">
                <a:ln>
                  <a:noFill/>
                </a:ln>
                <a:solidFill>
                  <a:srgbClr val="0432FF"/>
                </a:solidFill>
                <a:effectLst/>
                <a:uFill>
                  <a:solidFill>
                    <a:srgbClr val="464653"/>
                  </a:solidFill>
                </a:uFill>
                <a:latin typeface="+mn-lt"/>
                <a:ea typeface="+mn-ea"/>
                <a:cs typeface="+mn-cs"/>
                <a:sym typeface="Helvetica"/>
              </a:rPr>
              <a:t>/p ~0.3%</a:t>
            </a:r>
          </a:p>
        </p:txBody>
      </p:sp>
      <p:sp>
        <p:nvSpPr>
          <p:cNvPr id="11" name="TextBox 10"/>
          <p:cNvSpPr txBox="1"/>
          <p:nvPr/>
        </p:nvSpPr>
        <p:spPr>
          <a:xfrm>
            <a:off x="6665906" y="2568405"/>
            <a:ext cx="1759454"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432FF"/>
                </a:solidFill>
                <a:effectLst/>
                <a:uFill>
                  <a:solidFill>
                    <a:srgbClr val="464653"/>
                  </a:solidFill>
                </a:uFill>
                <a:latin typeface="+mn-lt"/>
                <a:ea typeface="+mn-ea"/>
                <a:cs typeface="+mn-cs"/>
                <a:sym typeface="Helvetica"/>
              </a:rPr>
              <a:t>Electron Track </a:t>
            </a:r>
          </a:p>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err="1">
                <a:ln>
                  <a:noFill/>
                </a:ln>
                <a:solidFill>
                  <a:srgbClr val="0432FF"/>
                </a:solidFill>
                <a:effectLst/>
                <a:uFill>
                  <a:solidFill>
                    <a:srgbClr val="464653"/>
                  </a:solidFill>
                </a:uFill>
                <a:latin typeface="+mn-lt"/>
                <a:ea typeface="+mn-ea"/>
                <a:cs typeface="+mn-cs"/>
                <a:sym typeface="Helvetica"/>
              </a:rPr>
              <a:t>Δp</a:t>
            </a:r>
            <a:r>
              <a:rPr kumimoji="0" lang="en-US" sz="1800" b="1" i="0" u="none" strike="noStrike" cap="none" spc="0" normalizeH="0" baseline="0" dirty="0">
                <a:ln>
                  <a:noFill/>
                </a:ln>
                <a:solidFill>
                  <a:srgbClr val="0432FF"/>
                </a:solidFill>
                <a:effectLst/>
                <a:uFill>
                  <a:solidFill>
                    <a:srgbClr val="464653"/>
                  </a:solidFill>
                </a:uFill>
                <a:latin typeface="+mn-lt"/>
                <a:ea typeface="+mn-ea"/>
                <a:cs typeface="+mn-cs"/>
                <a:sym typeface="Helvetica"/>
              </a:rPr>
              <a:t>/p tail</a:t>
            </a:r>
            <a:r>
              <a:rPr kumimoji="0" lang="en-US" sz="1800" b="1" i="0" u="none" strike="noStrike" cap="none" spc="0" normalizeH="0" dirty="0">
                <a:ln>
                  <a:noFill/>
                </a:ln>
                <a:solidFill>
                  <a:srgbClr val="0432FF"/>
                </a:solidFill>
                <a:effectLst/>
                <a:uFill>
                  <a:solidFill>
                    <a:srgbClr val="464653"/>
                  </a:solidFill>
                </a:uFill>
                <a:latin typeface="+mn-lt"/>
                <a:ea typeface="+mn-ea"/>
                <a:cs typeface="+mn-cs"/>
                <a:sym typeface="Helvetica"/>
              </a:rPr>
              <a:t> ~1-2%</a:t>
            </a:r>
          </a:p>
          <a:p>
            <a:pPr marL="0" marR="0" indent="0" algn="ctr" defTabSz="457200" rtl="0" fontAlgn="auto" latinLnBrk="1" hangingPunct="0">
              <a:lnSpc>
                <a:spcPct val="100000"/>
              </a:lnSpc>
              <a:spcBef>
                <a:spcPts val="0"/>
              </a:spcBef>
              <a:spcAft>
                <a:spcPts val="0"/>
              </a:spcAft>
              <a:buClrTx/>
              <a:buSzTx/>
              <a:buFontTx/>
              <a:buNone/>
              <a:tabLst/>
            </a:pPr>
            <a:r>
              <a:rPr lang="en-US" sz="1800" b="1" baseline="0" dirty="0">
                <a:solidFill>
                  <a:srgbClr val="0432FF"/>
                </a:solidFill>
              </a:rPr>
              <a:t>(two track</a:t>
            </a:r>
            <a:r>
              <a:rPr lang="en-US" sz="1800" b="1" dirty="0">
                <a:solidFill>
                  <a:srgbClr val="0432FF"/>
                </a:solidFill>
              </a:rPr>
              <a:t>s)</a:t>
            </a:r>
            <a:endParaRPr kumimoji="0" lang="en-US" sz="1800" b="1" i="0" u="none" strike="noStrike" cap="none" spc="0" normalizeH="0" baseline="0" dirty="0">
              <a:ln>
                <a:noFill/>
              </a:ln>
              <a:solidFill>
                <a:srgbClr val="0432FF"/>
              </a:solidFill>
              <a:effectLst/>
              <a:uFill>
                <a:solidFill>
                  <a:srgbClr val="464653"/>
                </a:solidFill>
              </a:uFill>
              <a:latin typeface="+mn-lt"/>
              <a:ea typeface="+mn-ea"/>
              <a:cs typeface="+mn-cs"/>
              <a:sym typeface="Helvetica"/>
            </a:endParaRPr>
          </a:p>
        </p:txBody>
      </p:sp>
      <p:cxnSp>
        <p:nvCxnSpPr>
          <p:cNvPr id="12" name="Straight Connector 11"/>
          <p:cNvCxnSpPr/>
          <p:nvPr/>
        </p:nvCxnSpPr>
        <p:spPr>
          <a:xfrm>
            <a:off x="2083443" y="3032567"/>
            <a:ext cx="0" cy="2129742"/>
          </a:xfrm>
          <a:prstGeom prst="line">
            <a:avLst/>
          </a:prstGeom>
          <a:noFill/>
          <a:ln w="19050" cap="flat">
            <a:solidFill>
              <a:srgbClr val="727CA3"/>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13" name="Straight Connector 12"/>
          <p:cNvCxnSpPr/>
          <p:nvPr/>
        </p:nvCxnSpPr>
        <p:spPr>
          <a:xfrm>
            <a:off x="2083443" y="4026986"/>
            <a:ext cx="86906" cy="0"/>
          </a:xfrm>
          <a:prstGeom prst="line">
            <a:avLst/>
          </a:prstGeom>
          <a:noFill/>
          <a:ln w="19050" cap="flat">
            <a:solidFill>
              <a:srgbClr val="727CA3"/>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14" name="Straight Connector 13"/>
          <p:cNvCxnSpPr/>
          <p:nvPr/>
        </p:nvCxnSpPr>
        <p:spPr>
          <a:xfrm>
            <a:off x="6379580" y="4026986"/>
            <a:ext cx="0" cy="1095101"/>
          </a:xfrm>
          <a:prstGeom prst="line">
            <a:avLst/>
          </a:prstGeom>
          <a:noFill/>
          <a:ln w="19050" cap="flat">
            <a:solidFill>
              <a:srgbClr val="727CA3"/>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15" name="Straight Connector 14"/>
          <p:cNvCxnSpPr/>
          <p:nvPr/>
        </p:nvCxnSpPr>
        <p:spPr>
          <a:xfrm>
            <a:off x="6379580" y="4623376"/>
            <a:ext cx="263884" cy="6499"/>
          </a:xfrm>
          <a:prstGeom prst="line">
            <a:avLst/>
          </a:prstGeom>
          <a:noFill/>
          <a:ln w="19050" cap="flat">
            <a:solidFill>
              <a:srgbClr val="727CA3"/>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16" name="TextBox 15"/>
          <p:cNvSpPr txBox="1"/>
          <p:nvPr/>
        </p:nvSpPr>
        <p:spPr>
          <a:xfrm>
            <a:off x="1934922" y="6471564"/>
            <a:ext cx="5414302"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a:solidFill>
                  <a:schemeClr val="tx1"/>
                </a:solidFill>
                <a:sym typeface="Wingdings"/>
              </a:rPr>
              <a:t> </a:t>
            </a:r>
            <a:r>
              <a:rPr lang="en-US" sz="2000" b="1" dirty="0">
                <a:solidFill>
                  <a:schemeClr val="tx1"/>
                </a:solidFill>
              </a:rPr>
              <a:t>~80% of Resolution Recovery with 3</a:t>
            </a:r>
            <a:r>
              <a:rPr kumimoji="0" lang="en-US" sz="2000" b="1" i="0" u="none" strike="noStrike" cap="none" spc="0" normalizeH="0" baseline="0" dirty="0">
                <a:ln>
                  <a:noFill/>
                </a:ln>
                <a:solidFill>
                  <a:schemeClr val="tx1"/>
                </a:solidFill>
                <a:effectLst/>
                <a:uFill>
                  <a:solidFill>
                    <a:srgbClr val="464653"/>
                  </a:solidFill>
                </a:uFill>
                <a:latin typeface="+mn-lt"/>
                <a:ea typeface="+mn-ea"/>
                <a:cs typeface="+mn-cs"/>
                <a:sym typeface="Helvetica"/>
              </a:rPr>
              <a:t>%/√E</a:t>
            </a:r>
          </a:p>
        </p:txBody>
      </p:sp>
    </p:spTree>
    <p:extLst>
      <p:ext uri="{BB962C8B-B14F-4D97-AF65-F5344CB8AC3E}">
        <p14:creationId xmlns:p14="http://schemas.microsoft.com/office/powerpoint/2010/main" val="16362787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Silicon Photomultiplier (</a:t>
            </a:r>
            <a:r>
              <a:rPr lang="en-US" dirty="0" err="1"/>
              <a:t>SiPM</a:t>
            </a:r>
            <a:r>
              <a:rPr lang="en-US" dirty="0"/>
              <a:t>) Cells</a:t>
            </a:r>
          </a:p>
        </p:txBody>
      </p:sp>
      <p:sp>
        <p:nvSpPr>
          <p:cNvPr id="3" name="Text Placeholder 2"/>
          <p:cNvSpPr>
            <a:spLocks noGrp="1"/>
          </p:cNvSpPr>
          <p:nvPr>
            <p:ph type="body" idx="1"/>
          </p:nvPr>
        </p:nvSpPr>
        <p:spPr>
          <a:xfrm>
            <a:off x="457200" y="1066800"/>
            <a:ext cx="8490030" cy="5791200"/>
          </a:xfrm>
        </p:spPr>
        <p:txBody>
          <a:bodyPr/>
          <a:lstStyle/>
          <a:p>
            <a:r>
              <a:rPr lang="en-US" dirty="0"/>
              <a:t>Typical dynamic range customization for </a:t>
            </a:r>
            <a:r>
              <a:rPr lang="en-US" dirty="0" err="1"/>
              <a:t>SiPM</a:t>
            </a:r>
            <a:endParaRPr lang="en-US" dirty="0"/>
          </a:p>
          <a:p>
            <a:pPr lvl="1"/>
            <a:r>
              <a:rPr lang="en-US" dirty="0"/>
              <a:t>More (small) SPADS  to count more photons (50</a:t>
            </a:r>
            <a:r>
              <a:rPr lang="en-US" dirty="0">
                <a:sym typeface="Wingdings"/>
              </a:rPr>
              <a:t>15μm)</a:t>
            </a:r>
            <a:endParaRPr lang="en-US" dirty="0"/>
          </a:p>
          <a:p>
            <a:pPr lvl="1"/>
            <a:r>
              <a:rPr lang="en-US" dirty="0"/>
              <a:t>Bright crystal (LYSO, GAGG) and high </a:t>
            </a:r>
            <a:r>
              <a:rPr lang="en-US" dirty="0" err="1"/>
              <a:t>photodetection</a:t>
            </a:r>
            <a:r>
              <a:rPr lang="en-US" dirty="0"/>
              <a:t> efficiency (PDE) and light collection efficiency (LCE)</a:t>
            </a:r>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25</a:t>
            </a:fld>
            <a:endParaRPr lang="uk-U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073" y="2832250"/>
            <a:ext cx="5199927" cy="4025750"/>
          </a:xfrm>
          <a:prstGeom prst="rect">
            <a:avLst/>
          </a:prstGeom>
        </p:spPr>
      </p:pic>
      <p:sp>
        <p:nvSpPr>
          <p:cNvPr id="6" name="TextBox 5"/>
          <p:cNvSpPr txBox="1"/>
          <p:nvPr/>
        </p:nvSpPr>
        <p:spPr>
          <a:xfrm>
            <a:off x="530629" y="3266079"/>
            <a:ext cx="3340015" cy="28623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464653"/>
                </a:solidFill>
                <a:effectLst/>
                <a:uFill>
                  <a:solidFill>
                    <a:srgbClr val="464653"/>
                  </a:solidFill>
                </a:uFill>
                <a:latin typeface="+mn-lt"/>
                <a:ea typeface="+mn-ea"/>
                <a:cs typeface="+mn-cs"/>
                <a:sym typeface="Helvetica"/>
              </a:rPr>
              <a:t>Currently:</a:t>
            </a:r>
          </a:p>
          <a:p>
            <a:pPr marL="0" marR="0" indent="0" algn="l"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464653"/>
                </a:solidFill>
                <a:effectLst/>
                <a:uFill>
                  <a:solidFill>
                    <a:srgbClr val="464653"/>
                  </a:solidFill>
                </a:uFill>
                <a:latin typeface="+mn-lt"/>
                <a:ea typeface="+mn-ea"/>
                <a:cs typeface="+mn-cs"/>
                <a:sym typeface="Helvetica"/>
              </a:rPr>
              <a:t>Large</a:t>
            </a:r>
            <a:r>
              <a:rPr kumimoji="0" lang="en-US" sz="2000" b="0" i="0" u="none" strike="noStrike" cap="none" spc="0" normalizeH="0" dirty="0">
                <a:ln>
                  <a:noFill/>
                </a:ln>
                <a:solidFill>
                  <a:srgbClr val="464653"/>
                </a:solidFill>
                <a:effectLst/>
                <a:uFill>
                  <a:solidFill>
                    <a:srgbClr val="464653"/>
                  </a:solidFill>
                </a:uFill>
                <a:latin typeface="+mn-lt"/>
                <a:ea typeface="+mn-ea"/>
                <a:cs typeface="+mn-cs"/>
                <a:sym typeface="Helvetica"/>
              </a:rPr>
              <a:t> device ~6x6mm</a:t>
            </a:r>
            <a:r>
              <a:rPr kumimoji="0" lang="en-US" sz="2000" b="0" i="0" u="none" strike="noStrike" cap="none" spc="0" normalizeH="0" baseline="30000" dirty="0">
                <a:ln>
                  <a:noFill/>
                </a:ln>
                <a:solidFill>
                  <a:srgbClr val="464653"/>
                </a:solidFill>
                <a:effectLst/>
                <a:uFill>
                  <a:solidFill>
                    <a:srgbClr val="464653"/>
                  </a:solidFill>
                </a:uFill>
                <a:latin typeface="+mn-lt"/>
                <a:ea typeface="+mn-ea"/>
                <a:cs typeface="+mn-cs"/>
                <a:sym typeface="Helvetica"/>
              </a:rPr>
              <a:t>2</a:t>
            </a:r>
          </a:p>
          <a:p>
            <a:pPr marL="0" marR="0" indent="0" algn="l" defTabSz="457200" rtl="0" fontAlgn="auto" latinLnBrk="1" hangingPunct="0">
              <a:lnSpc>
                <a:spcPct val="100000"/>
              </a:lnSpc>
              <a:spcBef>
                <a:spcPts val="0"/>
              </a:spcBef>
              <a:spcAft>
                <a:spcPts val="0"/>
              </a:spcAft>
              <a:buClrTx/>
              <a:buSzTx/>
              <a:buFontTx/>
              <a:buNone/>
              <a:tabLst/>
            </a:pPr>
            <a:r>
              <a:rPr lang="en-US" sz="2000" dirty="0"/>
              <a:t>CMS MTD ~4.5 m</a:t>
            </a:r>
            <a:r>
              <a:rPr lang="en-US" sz="2000" baseline="30000" dirty="0"/>
              <a:t>2</a:t>
            </a:r>
            <a:r>
              <a:rPr lang="en-US" sz="2000" dirty="0"/>
              <a:t> of </a:t>
            </a:r>
            <a:r>
              <a:rPr lang="en-US" sz="2000" dirty="0" err="1"/>
              <a:t>SiPMs</a:t>
            </a:r>
            <a:endParaRPr lang="en-US" sz="2000" dirty="0"/>
          </a:p>
          <a:p>
            <a:pPr marL="0" marR="0" indent="0" algn="l" defTabSz="457200" rtl="0" fontAlgn="auto" latinLnBrk="1" hangingPunct="0">
              <a:lnSpc>
                <a:spcPct val="100000"/>
              </a:lnSpc>
              <a:spcBef>
                <a:spcPts val="0"/>
              </a:spcBef>
              <a:spcAft>
                <a:spcPts val="0"/>
              </a:spcAft>
              <a:buClrTx/>
              <a:buSzTx/>
              <a:buFontTx/>
              <a:buNone/>
              <a:tabLst/>
            </a:pPr>
            <a:r>
              <a:rPr lang="en-US" sz="2000" dirty="0"/>
              <a:t>(of 3x3mm</a:t>
            </a:r>
            <a:r>
              <a:rPr lang="en-US" sz="2000" baseline="30000" dirty="0"/>
              <a:t>2</a:t>
            </a:r>
            <a:r>
              <a:rPr lang="en-US" sz="2000" dirty="0"/>
              <a:t>)</a:t>
            </a:r>
          </a:p>
          <a:p>
            <a:pPr marL="0" marR="0" indent="0" algn="l" defTabSz="457200" rtl="0" fontAlgn="auto" latinLnBrk="1" hangingPunct="0">
              <a:lnSpc>
                <a:spcPct val="100000"/>
              </a:lnSpc>
              <a:spcBef>
                <a:spcPts val="0"/>
              </a:spcBef>
              <a:spcAft>
                <a:spcPts val="0"/>
              </a:spcAft>
              <a:buClrTx/>
              <a:buSzTx/>
              <a:buFontTx/>
              <a:buNone/>
              <a:tabLst/>
            </a:pPr>
            <a:endParaRPr lang="en-US" sz="2000" dirty="0"/>
          </a:p>
          <a:p>
            <a:pPr marL="0" marR="0" indent="0" algn="l" defTabSz="457200" rtl="0" fontAlgn="auto" latinLnBrk="1" hangingPunct="0">
              <a:lnSpc>
                <a:spcPct val="100000"/>
              </a:lnSpc>
              <a:spcBef>
                <a:spcPts val="0"/>
              </a:spcBef>
              <a:spcAft>
                <a:spcPts val="0"/>
              </a:spcAft>
              <a:buClrTx/>
              <a:buSzTx/>
              <a:buFontTx/>
              <a:buNone/>
              <a:tabLst/>
            </a:pPr>
            <a:r>
              <a:rPr lang="en-US" sz="2000" dirty="0"/>
              <a:t>Segmented Crystal ECAL:</a:t>
            </a:r>
          </a:p>
          <a:p>
            <a:pPr marL="0" marR="0" indent="0" algn="l" defTabSz="457200" rtl="0" fontAlgn="auto" latinLnBrk="1" hangingPunct="0">
              <a:lnSpc>
                <a:spcPct val="100000"/>
              </a:lnSpc>
              <a:spcBef>
                <a:spcPts val="0"/>
              </a:spcBef>
              <a:spcAft>
                <a:spcPts val="0"/>
              </a:spcAft>
              <a:buClrTx/>
              <a:buSzTx/>
              <a:buFontTx/>
              <a:buNone/>
              <a:tabLst/>
            </a:pPr>
            <a:r>
              <a:rPr lang="en-US" sz="2000" dirty="0"/>
              <a:t>~200 m</a:t>
            </a:r>
            <a:r>
              <a:rPr lang="en-US" sz="2000" baseline="30000" dirty="0"/>
              <a:t>2</a:t>
            </a:r>
            <a:r>
              <a:rPr lang="en-US" sz="2000" dirty="0"/>
              <a:t> of crystal surface</a:t>
            </a:r>
          </a:p>
          <a:p>
            <a:pPr marL="0" marR="0" indent="0" algn="l" defTabSz="457200" rtl="0" fontAlgn="auto" latinLnBrk="1" hangingPunct="0">
              <a:lnSpc>
                <a:spcPct val="100000"/>
              </a:lnSpc>
              <a:spcBef>
                <a:spcPts val="0"/>
              </a:spcBef>
              <a:spcAft>
                <a:spcPts val="0"/>
              </a:spcAft>
              <a:buClrTx/>
              <a:buSzTx/>
              <a:buFontTx/>
              <a:buNone/>
              <a:tabLst/>
            </a:pPr>
            <a:r>
              <a:rPr lang="en-US" sz="2000" dirty="0"/>
              <a:t>(3-4 layers)</a:t>
            </a:r>
          </a:p>
          <a:p>
            <a:pPr marL="0" marR="0" indent="0" algn="l" defTabSz="457200" rtl="0" fontAlgn="auto" latinLnBrk="1" hangingPunct="0">
              <a:lnSpc>
                <a:spcPct val="100000"/>
              </a:lnSpc>
              <a:spcBef>
                <a:spcPts val="0"/>
              </a:spcBef>
              <a:spcAft>
                <a:spcPts val="0"/>
              </a:spcAft>
              <a:buClrTx/>
              <a:buSzTx/>
              <a:buFontTx/>
              <a:buNone/>
              <a:tabLst/>
            </a:pPr>
            <a:r>
              <a:rPr lang="en-US" sz="2000" dirty="0"/>
              <a:t>Which </a:t>
            </a:r>
            <a:r>
              <a:rPr lang="en-US" sz="2000" dirty="0" err="1"/>
              <a:t>SiPM</a:t>
            </a:r>
            <a:r>
              <a:rPr lang="en-US" sz="2000" dirty="0"/>
              <a:t> device?</a:t>
            </a:r>
          </a:p>
        </p:txBody>
      </p:sp>
    </p:spTree>
    <p:extLst>
      <p:ext uri="{BB962C8B-B14F-4D97-AF65-F5344CB8AC3E}">
        <p14:creationId xmlns:p14="http://schemas.microsoft.com/office/powerpoint/2010/main" val="8996685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Further Possibilities for </a:t>
            </a:r>
            <a:r>
              <a:rPr lang="en-US" dirty="0" err="1"/>
              <a:t>SiPMs</a:t>
            </a:r>
            <a:r>
              <a:rPr lang="en-US" dirty="0"/>
              <a:t> with </a:t>
            </a:r>
            <a:br>
              <a:rPr lang="en-US" dirty="0"/>
            </a:br>
            <a:r>
              <a:rPr lang="en-US" dirty="0"/>
              <a:t>High Dynamic Range and Packing Density</a:t>
            </a:r>
          </a:p>
        </p:txBody>
      </p:sp>
      <p:sp>
        <p:nvSpPr>
          <p:cNvPr id="3" name="Text Placeholder 2"/>
          <p:cNvSpPr>
            <a:spLocks noGrp="1"/>
          </p:cNvSpPr>
          <p:nvPr>
            <p:ph type="body" idx="1"/>
          </p:nvPr>
        </p:nvSpPr>
        <p:spPr>
          <a:xfrm>
            <a:off x="457200" y="1066800"/>
            <a:ext cx="8686800" cy="5791200"/>
          </a:xfrm>
        </p:spPr>
        <p:txBody>
          <a:bodyPr/>
          <a:lstStyle/>
          <a:p>
            <a:r>
              <a:rPr lang="en-US" dirty="0"/>
              <a:t>Large pixel count w/ large gain leads to current output limitations for large area devices</a:t>
            </a:r>
          </a:p>
          <a:p>
            <a:pPr lvl="1"/>
            <a:r>
              <a:rPr lang="en-US" dirty="0"/>
              <a:t>Multiple analog outputs per device</a:t>
            </a:r>
          </a:p>
          <a:p>
            <a:pPr lvl="2"/>
            <a:r>
              <a:rPr lang="en-US" dirty="0"/>
              <a:t>Regional lumped analog sums - split output currents per region and sum (</a:t>
            </a:r>
            <a:r>
              <a:rPr lang="en-US" sz="2000" dirty="0"/>
              <a:t>1/128, 1/32,1/8,1/2</a:t>
            </a:r>
            <a:r>
              <a:rPr lang="en-US" dirty="0"/>
              <a:t>)</a:t>
            </a:r>
          </a:p>
          <a:p>
            <a:pPr lvl="2"/>
            <a:r>
              <a:rPr lang="en-US" dirty="0"/>
              <a:t>Multi-gain SPADs (</a:t>
            </a:r>
            <a:r>
              <a:rPr lang="en-US" sz="1800" dirty="0"/>
              <a:t>5, 15, 50μm</a:t>
            </a:r>
            <a:r>
              <a:rPr lang="en-US" dirty="0"/>
              <a:t>) for different cell sizes and fill factors </a:t>
            </a:r>
            <a:r>
              <a:rPr lang="mr-IN" dirty="0"/>
              <a:t>–</a:t>
            </a:r>
            <a:r>
              <a:rPr lang="en-US" dirty="0"/>
              <a:t> dynamic range built into SPAD layout</a:t>
            </a:r>
          </a:p>
          <a:p>
            <a:pPr lvl="1"/>
            <a:r>
              <a:rPr lang="en-US" dirty="0"/>
              <a:t>On-chip ADC with regional </a:t>
            </a:r>
            <a:r>
              <a:rPr lang="en-US" dirty="0" err="1"/>
              <a:t>serializers</a:t>
            </a:r>
            <a:endParaRPr lang="en-US" dirty="0"/>
          </a:p>
          <a:p>
            <a:pPr lvl="1"/>
            <a:r>
              <a:rPr lang="en-US" dirty="0"/>
              <a:t>Commercial market for LIDAR advances is growing rapidly </a:t>
            </a:r>
            <a:r>
              <a:rPr lang="mr-IN" dirty="0"/>
              <a:t>–</a:t>
            </a:r>
            <a:r>
              <a:rPr lang="en-US" dirty="0"/>
              <a:t> many new developments expected</a:t>
            </a:r>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26</a:t>
            </a:fld>
            <a:endParaRPr lang="uk-UA"/>
          </a:p>
        </p:txBody>
      </p:sp>
    </p:spTree>
    <p:extLst>
      <p:ext uri="{BB962C8B-B14F-4D97-AF65-F5344CB8AC3E}">
        <p14:creationId xmlns:p14="http://schemas.microsoft.com/office/powerpoint/2010/main" val="8992668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DA12-91EC-774C-8BB7-644C68EDC690}"/>
              </a:ext>
            </a:extLst>
          </p:cNvPr>
          <p:cNvSpPr>
            <a:spLocks noGrp="1"/>
          </p:cNvSpPr>
          <p:nvPr>
            <p:ph type="title"/>
          </p:nvPr>
        </p:nvSpPr>
        <p:spPr/>
        <p:txBody>
          <a:bodyPr/>
          <a:lstStyle/>
          <a:p>
            <a:r>
              <a:rPr lang="en-US" dirty="0"/>
              <a:t>Muon Collider Era</a:t>
            </a:r>
          </a:p>
        </p:txBody>
      </p:sp>
      <p:sp>
        <p:nvSpPr>
          <p:cNvPr id="3" name="Text Placeholder 2">
            <a:extLst>
              <a:ext uri="{FF2B5EF4-FFF2-40B4-BE49-F238E27FC236}">
                <a16:creationId xmlns:a16="http://schemas.microsoft.com/office/drawing/2014/main" id="{21822096-30AC-1842-B540-52864364AC79}"/>
              </a:ext>
            </a:extLst>
          </p:cNvPr>
          <p:cNvSpPr>
            <a:spLocks noGrp="1"/>
          </p:cNvSpPr>
          <p:nvPr>
            <p:ph type="body" idx="1"/>
          </p:nvPr>
        </p:nvSpPr>
        <p:spPr>
          <a:xfrm>
            <a:off x="457200" y="966784"/>
            <a:ext cx="8686799" cy="5791200"/>
          </a:xfrm>
        </p:spPr>
        <p:txBody>
          <a:bodyPr>
            <a:normAutofit/>
          </a:bodyPr>
          <a:lstStyle/>
          <a:p>
            <a:r>
              <a:rPr lang="en-US" dirty="0"/>
              <a:t>We have to be even more impressive than before</a:t>
            </a:r>
          </a:p>
          <a:p>
            <a:pPr lvl="1"/>
            <a:r>
              <a:rPr lang="en-US" dirty="0"/>
              <a:t>Sub-nanosecond tags for each individual particle region</a:t>
            </a:r>
          </a:p>
          <a:p>
            <a:pPr lvl="1"/>
            <a:r>
              <a:rPr lang="en-US" dirty="0"/>
              <a:t>Multi-signal/multi-dimensional discrimination to further particle identification for all particles</a:t>
            </a:r>
          </a:p>
          <a:p>
            <a:pPr lvl="1"/>
            <a:r>
              <a:rPr lang="en-US" dirty="0"/>
              <a:t>Tens to hundreds of millions of channels</a:t>
            </a:r>
          </a:p>
          <a:p>
            <a:pPr lvl="1"/>
            <a:r>
              <a:rPr lang="en-US" dirty="0"/>
              <a:t>Tens of </a:t>
            </a:r>
            <a:r>
              <a:rPr lang="en-US" dirty="0" err="1"/>
              <a:t>Mrad</a:t>
            </a:r>
            <a:r>
              <a:rPr lang="en-US" dirty="0"/>
              <a:t> tolerances</a:t>
            </a:r>
          </a:p>
          <a:p>
            <a:pPr lvl="1"/>
            <a:r>
              <a:rPr lang="en-US" dirty="0"/>
              <a:t>Tens of </a:t>
            </a:r>
            <a:r>
              <a:rPr lang="en-US" dirty="0" err="1"/>
              <a:t>GBytes</a:t>
            </a:r>
            <a:r>
              <a:rPr lang="en-US" dirty="0"/>
              <a:t> of per event data</a:t>
            </a:r>
          </a:p>
          <a:p>
            <a:pPr lvl="1"/>
            <a:r>
              <a:rPr lang="en-US" dirty="0"/>
              <a:t>Triggers based on all real-time </a:t>
            </a:r>
            <a:r>
              <a:rPr lang="en-US" dirty="0" err="1"/>
              <a:t>reco</a:t>
            </a:r>
            <a:r>
              <a:rPr lang="en-US" dirty="0"/>
              <a:t> particles in the event</a:t>
            </a:r>
          </a:p>
          <a:p>
            <a:pPr lvl="1"/>
            <a:r>
              <a:rPr lang="en-US" dirty="0"/>
              <a:t>First AI/ML fully optimized detector design</a:t>
            </a:r>
          </a:p>
          <a:p>
            <a:r>
              <a:rPr lang="en-US" dirty="0"/>
              <a:t>Above all, the great leap for the muon collider detector calorimeter is to deliver new order of magnitude advances across the board while fully cleaning each event of beam-induced-background</a:t>
            </a:r>
          </a:p>
        </p:txBody>
      </p:sp>
      <p:sp>
        <p:nvSpPr>
          <p:cNvPr id="4" name="Slide Number Placeholder 3">
            <a:extLst>
              <a:ext uri="{FF2B5EF4-FFF2-40B4-BE49-F238E27FC236}">
                <a16:creationId xmlns:a16="http://schemas.microsoft.com/office/drawing/2014/main" id="{D985CA7D-1582-CF41-B50E-7E730506F5AE}"/>
              </a:ext>
            </a:extLst>
          </p:cNvPr>
          <p:cNvSpPr>
            <a:spLocks noGrp="1"/>
          </p:cNvSpPr>
          <p:nvPr>
            <p:ph type="sldNum" sz="quarter" idx="2"/>
          </p:nvPr>
        </p:nvSpPr>
        <p:spPr/>
        <p:txBody>
          <a:bodyPr/>
          <a:lstStyle/>
          <a:p>
            <a:pPr lvl="0"/>
            <a:fld id="{86CB4B4D-7CA3-9044-876B-883B54F8677D}" type="slidenum">
              <a:rPr lang="en-US" smtClean="0"/>
              <a:pPr lvl="0"/>
              <a:t>3</a:t>
            </a:fld>
            <a:endParaRPr lang="en-US"/>
          </a:p>
        </p:txBody>
      </p:sp>
      <p:sp>
        <p:nvSpPr>
          <p:cNvPr id="5" name="TextBox 4">
            <a:extLst>
              <a:ext uri="{FF2B5EF4-FFF2-40B4-BE49-F238E27FC236}">
                <a16:creationId xmlns:a16="http://schemas.microsoft.com/office/drawing/2014/main" id="{3AB9BBE5-A485-6E46-B2A8-C6BF6FB2545F}"/>
              </a:ext>
            </a:extLst>
          </p:cNvPr>
          <p:cNvSpPr txBox="1"/>
          <p:nvPr/>
        </p:nvSpPr>
        <p:spPr>
          <a:xfrm>
            <a:off x="1257300" y="6519448"/>
            <a:ext cx="6057105"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464653"/>
                </a:solidFill>
                <a:effectLst/>
                <a:uFill>
                  <a:solidFill>
                    <a:srgbClr val="464653"/>
                  </a:solidFill>
                </a:uFill>
                <a:latin typeface="+mn-lt"/>
                <a:ea typeface="+mn-ea"/>
                <a:cs typeface="+mn-cs"/>
                <a:sym typeface="Helvetica"/>
              </a:rPr>
              <a:t>LPC success was grounded in excellent software/computing </a:t>
            </a:r>
          </a:p>
        </p:txBody>
      </p:sp>
    </p:spTree>
    <p:extLst>
      <p:ext uri="{BB962C8B-B14F-4D97-AF65-F5344CB8AC3E}">
        <p14:creationId xmlns:p14="http://schemas.microsoft.com/office/powerpoint/2010/main" val="32525511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5D5F-9C32-3544-B463-E7EDDD6F15CF}"/>
              </a:ext>
            </a:extLst>
          </p:cNvPr>
          <p:cNvSpPr>
            <a:spLocks noGrp="1"/>
          </p:cNvSpPr>
          <p:nvPr>
            <p:ph type="title"/>
          </p:nvPr>
        </p:nvSpPr>
        <p:spPr/>
        <p:txBody>
          <a:bodyPr/>
          <a:lstStyle/>
          <a:p>
            <a:r>
              <a:rPr lang="en-US" dirty="0"/>
              <a:t>Calorimeter R&amp;D Directions</a:t>
            </a:r>
          </a:p>
        </p:txBody>
      </p:sp>
      <p:sp>
        <p:nvSpPr>
          <p:cNvPr id="3" name="Text Placeholder 2">
            <a:extLst>
              <a:ext uri="{FF2B5EF4-FFF2-40B4-BE49-F238E27FC236}">
                <a16:creationId xmlns:a16="http://schemas.microsoft.com/office/drawing/2014/main" id="{64343B38-2AA8-FF49-B363-5466BA3E43B8}"/>
              </a:ext>
            </a:extLst>
          </p:cNvPr>
          <p:cNvSpPr>
            <a:spLocks noGrp="1"/>
          </p:cNvSpPr>
          <p:nvPr>
            <p:ph type="body" idx="1"/>
          </p:nvPr>
        </p:nvSpPr>
        <p:spPr/>
        <p:txBody>
          <a:bodyPr/>
          <a:lstStyle/>
          <a:p>
            <a:r>
              <a:rPr lang="en-US" dirty="0"/>
              <a:t>Complex landscape of potential technologies</a:t>
            </a:r>
          </a:p>
          <a:p>
            <a:pPr lvl="1"/>
            <a:r>
              <a:rPr lang="en-US" dirty="0"/>
              <a:t>Si-W based on-detector/MAPS readout</a:t>
            </a:r>
          </a:p>
          <a:p>
            <a:pPr lvl="1"/>
            <a:r>
              <a:rPr lang="en-US" dirty="0" err="1"/>
              <a:t>Cryo</a:t>
            </a:r>
            <a:r>
              <a:rPr lang="en-US" dirty="0"/>
              <a:t>/Noble Liquid/</a:t>
            </a:r>
            <a:r>
              <a:rPr lang="en-US" dirty="0" err="1"/>
              <a:t>LAr</a:t>
            </a:r>
            <a:r>
              <a:rPr lang="en-US" dirty="0"/>
              <a:t> high granularity with cold readout</a:t>
            </a:r>
          </a:p>
          <a:p>
            <a:pPr lvl="1"/>
            <a:r>
              <a:rPr lang="en-US" dirty="0"/>
              <a:t>Optical calorimetry with Dual-Readout/hybrid crystals</a:t>
            </a:r>
          </a:p>
          <a:p>
            <a:pPr lvl="1"/>
            <a:r>
              <a:rPr lang="en-US" dirty="0"/>
              <a:t>Emerging timing-centric approaches/Fast glass/</a:t>
            </a:r>
            <a:r>
              <a:rPr lang="en-US" dirty="0" err="1"/>
              <a:t>Crillin</a:t>
            </a:r>
            <a:endParaRPr lang="en-US" dirty="0"/>
          </a:p>
          <a:p>
            <a:r>
              <a:rPr lang="en-US" dirty="0"/>
              <a:t>Time-domain important and pervasive dimension</a:t>
            </a:r>
          </a:p>
          <a:p>
            <a:pPr lvl="1"/>
            <a:r>
              <a:rPr lang="en-US" dirty="0"/>
              <a:t>(AC-)LGAD/silicon</a:t>
            </a:r>
          </a:p>
          <a:p>
            <a:pPr lvl="1"/>
            <a:r>
              <a:rPr lang="en-US" dirty="0"/>
              <a:t>Fast glass/</a:t>
            </a:r>
            <a:r>
              <a:rPr lang="en-US" dirty="0" err="1"/>
              <a:t>Crillin</a:t>
            </a:r>
            <a:endParaRPr lang="en-US" dirty="0"/>
          </a:p>
          <a:p>
            <a:pPr lvl="1"/>
            <a:r>
              <a:rPr lang="en-US" dirty="0"/>
              <a:t>LYSO/Fast </a:t>
            </a:r>
            <a:r>
              <a:rPr lang="en-US" dirty="0" err="1"/>
              <a:t>Scint</a:t>
            </a:r>
            <a:r>
              <a:rPr lang="en-US" dirty="0"/>
              <a:t>/</a:t>
            </a:r>
            <a:r>
              <a:rPr lang="en-US" dirty="0" err="1"/>
              <a:t>SiPM</a:t>
            </a:r>
            <a:endParaRPr lang="en-US" dirty="0"/>
          </a:p>
          <a:p>
            <a:pPr lvl="1"/>
            <a:r>
              <a:rPr lang="en-US" dirty="0"/>
              <a:t>And several evolving 10’s to 100’s of picosecond leading-edge discrimination for many of the full-detector calorimeter technologies</a:t>
            </a:r>
          </a:p>
          <a:p>
            <a:pPr lvl="1"/>
            <a:endParaRPr lang="en-US" dirty="0"/>
          </a:p>
        </p:txBody>
      </p:sp>
      <p:sp>
        <p:nvSpPr>
          <p:cNvPr id="4" name="Slide Number Placeholder 3">
            <a:extLst>
              <a:ext uri="{FF2B5EF4-FFF2-40B4-BE49-F238E27FC236}">
                <a16:creationId xmlns:a16="http://schemas.microsoft.com/office/drawing/2014/main" id="{38D1033C-2E3C-DC44-8FD8-ED89CEE3EF22}"/>
              </a:ext>
            </a:extLst>
          </p:cNvPr>
          <p:cNvSpPr>
            <a:spLocks noGrp="1"/>
          </p:cNvSpPr>
          <p:nvPr>
            <p:ph type="sldNum" sz="quarter" idx="2"/>
          </p:nvPr>
        </p:nvSpPr>
        <p:spPr/>
        <p:txBody>
          <a:bodyPr/>
          <a:lstStyle/>
          <a:p>
            <a:pPr lvl="0"/>
            <a:fld id="{86CB4B4D-7CA3-9044-876B-883B54F8677D}" type="slidenum">
              <a:rPr lang="en-US" smtClean="0"/>
              <a:pPr lvl="0"/>
              <a:t>4</a:t>
            </a:fld>
            <a:endParaRPr lang="en-US"/>
          </a:p>
        </p:txBody>
      </p:sp>
    </p:spTree>
    <p:extLst>
      <p:ext uri="{BB962C8B-B14F-4D97-AF65-F5344CB8AC3E}">
        <p14:creationId xmlns:p14="http://schemas.microsoft.com/office/powerpoint/2010/main" val="12970451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CDCD-08C6-734F-BE5D-9FD0EC0271A1}"/>
              </a:ext>
            </a:extLst>
          </p:cNvPr>
          <p:cNvSpPr>
            <a:spLocks noGrp="1"/>
          </p:cNvSpPr>
          <p:nvPr>
            <p:ph type="title"/>
          </p:nvPr>
        </p:nvSpPr>
        <p:spPr/>
        <p:txBody>
          <a:bodyPr/>
          <a:lstStyle/>
          <a:p>
            <a:r>
              <a:rPr lang="en-US" dirty="0"/>
              <a:t>Calorimeter R&amp;D Future</a:t>
            </a:r>
          </a:p>
        </p:txBody>
      </p:sp>
      <p:sp>
        <p:nvSpPr>
          <p:cNvPr id="3" name="Text Placeholder 2">
            <a:extLst>
              <a:ext uri="{FF2B5EF4-FFF2-40B4-BE49-F238E27FC236}">
                <a16:creationId xmlns:a16="http://schemas.microsoft.com/office/drawing/2014/main" id="{0D8D181C-7BC9-4A45-8121-9300F96DE7EB}"/>
              </a:ext>
            </a:extLst>
          </p:cNvPr>
          <p:cNvSpPr>
            <a:spLocks noGrp="1"/>
          </p:cNvSpPr>
          <p:nvPr>
            <p:ph type="body" idx="1"/>
          </p:nvPr>
        </p:nvSpPr>
        <p:spPr>
          <a:xfrm>
            <a:off x="457200" y="1066800"/>
            <a:ext cx="8331200" cy="5791200"/>
          </a:xfrm>
        </p:spPr>
        <p:txBody>
          <a:bodyPr>
            <a:normAutofit fontScale="92500"/>
          </a:bodyPr>
          <a:lstStyle/>
          <a:p>
            <a:r>
              <a:rPr lang="en-US" dirty="0"/>
              <a:t>Maximize information content</a:t>
            </a:r>
          </a:p>
          <a:p>
            <a:pPr lvl="1"/>
            <a:r>
              <a:rPr lang="en-US" dirty="0"/>
              <a:t>Measure and identify particles and event - and parameters needed to maintain calibration and remove backgrounds</a:t>
            </a:r>
          </a:p>
          <a:p>
            <a:pPr lvl="1"/>
            <a:r>
              <a:rPr lang="en-US" dirty="0"/>
              <a:t>Dig deep: high quality local data, but save frugally/intelligently</a:t>
            </a:r>
          </a:p>
          <a:p>
            <a:r>
              <a:rPr lang="en-US" dirty="0"/>
              <a:t>A strong guiding paradigm is Particle-Flow, but previous incarnations were hardly well-implemented</a:t>
            </a:r>
          </a:p>
          <a:p>
            <a:pPr lvl="1"/>
            <a:r>
              <a:rPr lang="en-US" dirty="0"/>
              <a:t>In fact, PF is largely, at this time, based on a lot of assumptions</a:t>
            </a:r>
          </a:p>
          <a:p>
            <a:pPr lvl="1"/>
            <a:r>
              <a:rPr lang="en-US" dirty="0"/>
              <a:t>Energy “Flow”:  assumes time is measured at different points along the trajectories – few examples of that</a:t>
            </a:r>
          </a:p>
          <a:p>
            <a:pPr lvl="1"/>
            <a:r>
              <a:rPr lang="en-US" dirty="0"/>
              <a:t>Assembly of particles out of the parts collected from vertex/tracking/calorimeter/muon – not fail safe</a:t>
            </a:r>
          </a:p>
          <a:p>
            <a:pPr lvl="1"/>
            <a:r>
              <a:rPr lang="en-US" dirty="0"/>
              <a:t>Calorimetry – often downgraded to minimum performance, driving many of the mistakes made in the algorithm</a:t>
            </a:r>
          </a:p>
        </p:txBody>
      </p:sp>
      <p:sp>
        <p:nvSpPr>
          <p:cNvPr id="4" name="Slide Number Placeholder 3">
            <a:extLst>
              <a:ext uri="{FF2B5EF4-FFF2-40B4-BE49-F238E27FC236}">
                <a16:creationId xmlns:a16="http://schemas.microsoft.com/office/drawing/2014/main" id="{1533A2CF-6B30-2C4E-9219-C786DA912273}"/>
              </a:ext>
            </a:extLst>
          </p:cNvPr>
          <p:cNvSpPr>
            <a:spLocks noGrp="1"/>
          </p:cNvSpPr>
          <p:nvPr>
            <p:ph type="sldNum" sz="quarter" idx="2"/>
          </p:nvPr>
        </p:nvSpPr>
        <p:spPr/>
        <p:txBody>
          <a:bodyPr/>
          <a:lstStyle/>
          <a:p>
            <a:pPr lvl="0"/>
            <a:fld id="{86CB4B4D-7CA3-9044-876B-883B54F8677D}" type="slidenum">
              <a:rPr lang="en-US" smtClean="0"/>
              <a:pPr lvl="0"/>
              <a:t>5</a:t>
            </a:fld>
            <a:endParaRPr lang="en-US"/>
          </a:p>
        </p:txBody>
      </p:sp>
    </p:spTree>
    <p:extLst>
      <p:ext uri="{BB962C8B-B14F-4D97-AF65-F5344CB8AC3E}">
        <p14:creationId xmlns:p14="http://schemas.microsoft.com/office/powerpoint/2010/main" val="103996319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1F02E-601E-3544-9051-E498838D6902}"/>
              </a:ext>
            </a:extLst>
          </p:cNvPr>
          <p:cNvSpPr>
            <a:spLocks noGrp="1"/>
          </p:cNvSpPr>
          <p:nvPr>
            <p:ph type="title"/>
          </p:nvPr>
        </p:nvSpPr>
        <p:spPr>
          <a:xfrm>
            <a:off x="457200" y="13334"/>
            <a:ext cx="8229600" cy="990600"/>
          </a:xfrm>
        </p:spPr>
        <p:txBody>
          <a:bodyPr/>
          <a:lstStyle/>
          <a:p>
            <a:r>
              <a:rPr lang="en-US" dirty="0"/>
              <a:t>Example Muon Collider Outline</a:t>
            </a:r>
          </a:p>
        </p:txBody>
      </p:sp>
      <p:sp>
        <p:nvSpPr>
          <p:cNvPr id="4" name="Slide Number Placeholder 3">
            <a:extLst>
              <a:ext uri="{FF2B5EF4-FFF2-40B4-BE49-F238E27FC236}">
                <a16:creationId xmlns:a16="http://schemas.microsoft.com/office/drawing/2014/main" id="{A146DCED-4891-BB46-A804-2A20193FE072}"/>
              </a:ext>
            </a:extLst>
          </p:cNvPr>
          <p:cNvSpPr>
            <a:spLocks noGrp="1"/>
          </p:cNvSpPr>
          <p:nvPr>
            <p:ph type="sldNum" sz="quarter" idx="2"/>
          </p:nvPr>
        </p:nvSpPr>
        <p:spPr/>
        <p:txBody>
          <a:bodyPr/>
          <a:lstStyle/>
          <a:p>
            <a:pPr lvl="0"/>
            <a:fld id="{86CB4B4D-7CA3-9044-876B-883B54F8677D}" type="slidenum">
              <a:rPr lang="en-US" smtClean="0"/>
              <a:pPr lvl="0"/>
              <a:t>6</a:t>
            </a:fld>
            <a:endParaRPr lang="en-US"/>
          </a:p>
        </p:txBody>
      </p:sp>
      <p:pic>
        <p:nvPicPr>
          <p:cNvPr id="6" name="Picture 5">
            <a:extLst>
              <a:ext uri="{FF2B5EF4-FFF2-40B4-BE49-F238E27FC236}">
                <a16:creationId xmlns:a16="http://schemas.microsoft.com/office/drawing/2014/main" id="{22C4EF10-CE9F-7444-889A-B5D92A8A9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29293"/>
            <a:ext cx="5505450" cy="5413032"/>
          </a:xfrm>
          <a:prstGeom prst="rect">
            <a:avLst/>
          </a:prstGeom>
        </p:spPr>
      </p:pic>
      <p:sp>
        <p:nvSpPr>
          <p:cNvPr id="7" name="TextBox 6">
            <a:extLst>
              <a:ext uri="{FF2B5EF4-FFF2-40B4-BE49-F238E27FC236}">
                <a16:creationId xmlns:a16="http://schemas.microsoft.com/office/drawing/2014/main" id="{5120460B-B343-B44F-A9D4-90ED210E3CA2}"/>
              </a:ext>
            </a:extLst>
          </p:cNvPr>
          <p:cNvSpPr txBox="1"/>
          <p:nvPr/>
        </p:nvSpPr>
        <p:spPr>
          <a:xfrm>
            <a:off x="2730348" y="6485037"/>
            <a:ext cx="157510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rPr>
              <a:t>N. </a:t>
            </a:r>
            <a:r>
              <a:rPr kumimoji="0" lang="en-US" sz="1400" b="0" i="0" u="none" strike="noStrike" cap="none" spc="0" normalizeH="0" baseline="0" dirty="0" err="1">
                <a:ln>
                  <a:noFill/>
                </a:ln>
                <a:solidFill>
                  <a:srgbClr val="464653"/>
                </a:solidFill>
                <a:effectLst/>
                <a:uFill>
                  <a:solidFill>
                    <a:srgbClr val="464653"/>
                  </a:solidFill>
                </a:uFill>
                <a:latin typeface="+mn-lt"/>
                <a:ea typeface="+mn-ea"/>
                <a:cs typeface="+mn-cs"/>
                <a:sym typeface="Helvetica"/>
              </a:rPr>
              <a:t>Mokhov</a:t>
            </a:r>
            <a:r>
              <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rPr>
              <a:t> (FNAL)</a:t>
            </a:r>
          </a:p>
        </p:txBody>
      </p:sp>
      <p:pic>
        <p:nvPicPr>
          <p:cNvPr id="9" name="Picture 8">
            <a:extLst>
              <a:ext uri="{FF2B5EF4-FFF2-40B4-BE49-F238E27FC236}">
                <a16:creationId xmlns:a16="http://schemas.microsoft.com/office/drawing/2014/main" id="{07A6FE58-88E7-4A47-8A73-A1DC2A3C2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650" y="1029293"/>
            <a:ext cx="3079750" cy="1943100"/>
          </a:xfrm>
          <a:prstGeom prst="rect">
            <a:avLst/>
          </a:prstGeom>
        </p:spPr>
      </p:pic>
      <p:pic>
        <p:nvPicPr>
          <p:cNvPr id="10" name="Picture 9">
            <a:extLst>
              <a:ext uri="{FF2B5EF4-FFF2-40B4-BE49-F238E27FC236}">
                <a16:creationId xmlns:a16="http://schemas.microsoft.com/office/drawing/2014/main" id="{D7A75C52-0858-3B43-AD2E-2D4FE71E58E9}"/>
              </a:ext>
            </a:extLst>
          </p:cNvPr>
          <p:cNvPicPr>
            <a:picLocks noChangeAspect="1"/>
          </p:cNvPicPr>
          <p:nvPr/>
        </p:nvPicPr>
        <p:blipFill rotWithShape="1">
          <a:blip r:embed="rId4">
            <a:extLst>
              <a:ext uri="{28A0092B-C50C-407E-A947-70E740481C1C}">
                <a14:useLocalDpi xmlns:a14="http://schemas.microsoft.com/office/drawing/2010/main" val="0"/>
              </a:ext>
            </a:extLst>
          </a:blip>
          <a:srcRect l="32701" r="33650"/>
          <a:stretch/>
        </p:blipFill>
        <p:spPr>
          <a:xfrm>
            <a:off x="6064250" y="2928879"/>
            <a:ext cx="2882900" cy="3929121"/>
          </a:xfrm>
          <a:prstGeom prst="rect">
            <a:avLst/>
          </a:prstGeom>
        </p:spPr>
      </p:pic>
      <p:sp>
        <p:nvSpPr>
          <p:cNvPr id="11" name="TextBox 10">
            <a:extLst>
              <a:ext uri="{FF2B5EF4-FFF2-40B4-BE49-F238E27FC236}">
                <a16:creationId xmlns:a16="http://schemas.microsoft.com/office/drawing/2014/main" id="{463CA3F3-4592-8B4C-A715-7149DB193D74}"/>
              </a:ext>
            </a:extLst>
          </p:cNvPr>
          <p:cNvSpPr txBox="1"/>
          <p:nvPr/>
        </p:nvSpPr>
        <p:spPr>
          <a:xfrm>
            <a:off x="876301" y="5136971"/>
            <a:ext cx="3975099" cy="830995"/>
          </a:xfrm>
          <a:prstGeom prst="rect">
            <a:avLst/>
          </a:prstGeom>
          <a:noFill/>
          <a:ln w="25400" cap="flat">
            <a:solidFill>
              <a:srgbClr val="00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C000"/>
                </a:solidFill>
                <a:effectLst/>
                <a:uFill>
                  <a:solidFill>
                    <a:srgbClr val="464653"/>
                  </a:solidFill>
                </a:uFill>
                <a:latin typeface="+mn-lt"/>
                <a:ea typeface="+mn-ea"/>
                <a:cs typeface="+mn-cs"/>
                <a:sym typeface="Helvetica"/>
              </a:rPr>
              <a:t>Tungsten cones</a:t>
            </a:r>
          </a:p>
          <a:p>
            <a:pPr marL="0" marR="0" indent="0" algn="ctr" defTabSz="457200" rtl="0" fontAlgn="auto" latinLnBrk="1" hangingPunct="0">
              <a:lnSpc>
                <a:spcPct val="100000"/>
              </a:lnSpc>
              <a:spcBef>
                <a:spcPts val="0"/>
              </a:spcBef>
              <a:spcAft>
                <a:spcPts val="0"/>
              </a:spcAft>
              <a:buClrTx/>
              <a:buSzTx/>
              <a:buFontTx/>
              <a:buNone/>
              <a:tabLst/>
            </a:pPr>
            <a:r>
              <a:rPr lang="en-US" sz="2400" b="1" dirty="0">
                <a:solidFill>
                  <a:srgbClr val="FFC000"/>
                </a:solidFill>
              </a:rPr>
              <a:t>(5 sigma elliptic openings)</a:t>
            </a:r>
            <a:endParaRPr kumimoji="0" lang="en-US" sz="2400" b="1" i="0" u="none" strike="noStrike" cap="none" spc="0" normalizeH="0" baseline="0" dirty="0">
              <a:ln>
                <a:noFill/>
              </a:ln>
              <a:solidFill>
                <a:srgbClr val="FFC000"/>
              </a:solidFill>
              <a:effectLst/>
              <a:uFill>
                <a:solidFill>
                  <a:srgbClr val="464653"/>
                </a:solidFill>
              </a:uFill>
              <a:sym typeface="Helvetica"/>
            </a:endParaRPr>
          </a:p>
        </p:txBody>
      </p:sp>
      <p:cxnSp>
        <p:nvCxnSpPr>
          <p:cNvPr id="13" name="Straight Arrow Connector 12">
            <a:extLst>
              <a:ext uri="{FF2B5EF4-FFF2-40B4-BE49-F238E27FC236}">
                <a16:creationId xmlns:a16="http://schemas.microsoft.com/office/drawing/2014/main" id="{80D440A2-74C1-114B-BA20-B725F3DB0D9F}"/>
              </a:ext>
            </a:extLst>
          </p:cNvPr>
          <p:cNvCxnSpPr/>
          <p:nvPr/>
        </p:nvCxnSpPr>
        <p:spPr>
          <a:xfrm flipV="1">
            <a:off x="3517902" y="3962400"/>
            <a:ext cx="698498" cy="1270000"/>
          </a:xfrm>
          <a:prstGeom prst="straightConnector1">
            <a:avLst/>
          </a:prstGeom>
          <a:noFill/>
          <a:ln w="38100" cap="flat">
            <a:solidFill>
              <a:srgbClr val="FFC000"/>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659122E0-2942-9C4A-89B2-088785EA8DD3}"/>
              </a:ext>
            </a:extLst>
          </p:cNvPr>
          <p:cNvCxnSpPr/>
          <p:nvPr/>
        </p:nvCxnSpPr>
        <p:spPr>
          <a:xfrm flipH="1" flipV="1">
            <a:off x="1828800" y="3962400"/>
            <a:ext cx="660400" cy="1270000"/>
          </a:xfrm>
          <a:prstGeom prst="straightConnector1">
            <a:avLst/>
          </a:prstGeom>
          <a:noFill/>
          <a:ln w="38100" cap="flat">
            <a:solidFill>
              <a:srgbClr val="FFC000"/>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824BCAE3-8979-C346-811E-4430DDFB3C95}"/>
              </a:ext>
            </a:extLst>
          </p:cNvPr>
          <p:cNvSpPr txBox="1"/>
          <p:nvPr/>
        </p:nvSpPr>
        <p:spPr>
          <a:xfrm>
            <a:off x="6189787" y="3153457"/>
            <a:ext cx="249701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464653"/>
                </a:solidFill>
                <a:effectLst/>
                <a:uFill>
                  <a:solidFill>
                    <a:srgbClr val="464653"/>
                  </a:solidFill>
                </a:uFill>
                <a:latin typeface="+mn-lt"/>
                <a:ea typeface="+mn-ea"/>
                <a:cs typeface="+mn-cs"/>
                <a:sym typeface="Helvetica"/>
              </a:rPr>
              <a:t>Electron flux</a:t>
            </a:r>
          </a:p>
        </p:txBody>
      </p:sp>
      <p:sp>
        <p:nvSpPr>
          <p:cNvPr id="17" name="TextBox 16">
            <a:extLst>
              <a:ext uri="{FF2B5EF4-FFF2-40B4-BE49-F238E27FC236}">
                <a16:creationId xmlns:a16="http://schemas.microsoft.com/office/drawing/2014/main" id="{02280991-0026-7647-916B-F3A8B3E8DA79}"/>
              </a:ext>
            </a:extLst>
          </p:cNvPr>
          <p:cNvSpPr txBox="1"/>
          <p:nvPr/>
        </p:nvSpPr>
        <p:spPr>
          <a:xfrm>
            <a:off x="6189786" y="5001568"/>
            <a:ext cx="249701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400" b="1" dirty="0"/>
              <a:t>G</a:t>
            </a:r>
            <a:r>
              <a:rPr kumimoji="0" lang="en-US" sz="2400" b="1" i="0" u="none" strike="noStrike" cap="none" spc="0" normalizeH="0" baseline="0" dirty="0">
                <a:ln>
                  <a:noFill/>
                </a:ln>
                <a:solidFill>
                  <a:srgbClr val="464653"/>
                </a:solidFill>
                <a:effectLst/>
                <a:uFill>
                  <a:solidFill>
                    <a:srgbClr val="464653"/>
                  </a:solidFill>
                </a:uFill>
                <a:latin typeface="+mn-lt"/>
                <a:ea typeface="+mn-ea"/>
                <a:cs typeface="+mn-cs"/>
                <a:sym typeface="Helvetica"/>
              </a:rPr>
              <a:t>amma flux</a:t>
            </a:r>
          </a:p>
        </p:txBody>
      </p:sp>
      <p:sp>
        <p:nvSpPr>
          <p:cNvPr id="18" name="Rectangle 17">
            <a:extLst>
              <a:ext uri="{FF2B5EF4-FFF2-40B4-BE49-F238E27FC236}">
                <a16:creationId xmlns:a16="http://schemas.microsoft.com/office/drawing/2014/main" id="{2715BA5F-FCDF-824C-B99E-BB042E7FFEBE}"/>
              </a:ext>
            </a:extLst>
          </p:cNvPr>
          <p:cNvSpPr/>
          <p:nvPr/>
        </p:nvSpPr>
        <p:spPr>
          <a:xfrm>
            <a:off x="6478134" y="28292"/>
            <a:ext cx="2640466" cy="307777"/>
          </a:xfrm>
          <a:prstGeom prst="rect">
            <a:avLst/>
          </a:prstGeom>
        </p:spPr>
        <p:txBody>
          <a:bodyPr wrap="none">
            <a:spAutoFit/>
          </a:bodyPr>
          <a:lstStyle/>
          <a:p>
            <a:r>
              <a:rPr lang="en-US" dirty="0"/>
              <a:t>https://</a:t>
            </a:r>
            <a:r>
              <a:rPr lang="en-US" dirty="0" err="1"/>
              <a:t>arxiv.org</a:t>
            </a:r>
            <a:r>
              <a:rPr lang="en-US" dirty="0"/>
              <a:t>/abs/1204.5739</a:t>
            </a:r>
          </a:p>
        </p:txBody>
      </p:sp>
      <p:sp>
        <p:nvSpPr>
          <p:cNvPr id="19" name="Rectangle 18">
            <a:extLst>
              <a:ext uri="{FF2B5EF4-FFF2-40B4-BE49-F238E27FC236}">
                <a16:creationId xmlns:a16="http://schemas.microsoft.com/office/drawing/2014/main" id="{358AF56B-6770-4841-AEB5-CCA9FFC599E5}"/>
              </a:ext>
            </a:extLst>
          </p:cNvPr>
          <p:cNvSpPr/>
          <p:nvPr/>
        </p:nvSpPr>
        <p:spPr>
          <a:xfrm>
            <a:off x="3937000" y="255523"/>
            <a:ext cx="5022849" cy="307777"/>
          </a:xfrm>
          <a:prstGeom prst="rect">
            <a:avLst/>
          </a:prstGeom>
        </p:spPr>
        <p:txBody>
          <a:bodyPr wrap="square">
            <a:spAutoFit/>
          </a:bodyPr>
          <a:lstStyle/>
          <a:p>
            <a:r>
              <a:rPr lang="en-US" dirty="0"/>
              <a:t>https://</a:t>
            </a:r>
            <a:r>
              <a:rPr lang="en-US" dirty="0" err="1"/>
              <a:t>accelconf.web.cern.ch</a:t>
            </a:r>
            <a:r>
              <a:rPr lang="en-US" dirty="0"/>
              <a:t>/ipac2012/papers/moppc037.pdf</a:t>
            </a:r>
          </a:p>
        </p:txBody>
      </p:sp>
      <p:sp>
        <p:nvSpPr>
          <p:cNvPr id="20" name="TextBox 19">
            <a:extLst>
              <a:ext uri="{FF2B5EF4-FFF2-40B4-BE49-F238E27FC236}">
                <a16:creationId xmlns:a16="http://schemas.microsoft.com/office/drawing/2014/main" id="{73086D74-D9FD-E748-95BF-740D72D06FCD}"/>
              </a:ext>
            </a:extLst>
          </p:cNvPr>
          <p:cNvSpPr txBox="1"/>
          <p:nvPr/>
        </p:nvSpPr>
        <p:spPr>
          <a:xfrm>
            <a:off x="1828800" y="2445573"/>
            <a:ext cx="2209957"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rPr>
              <a:t>Calorimeter</a:t>
            </a:r>
          </a:p>
          <a:p>
            <a:pPr marL="0" marR="0" indent="0" algn="ctr" defTabSz="457200" rtl="0" fontAlgn="auto" latinLnBrk="1" hangingPunct="0">
              <a:lnSpc>
                <a:spcPct val="100000"/>
              </a:lnSpc>
              <a:spcBef>
                <a:spcPts val="0"/>
              </a:spcBef>
              <a:spcAft>
                <a:spcPts val="0"/>
              </a:spcAft>
              <a:buClrTx/>
              <a:buSzTx/>
              <a:buFontTx/>
              <a:buNone/>
              <a:tabLst/>
            </a:pPr>
            <a:r>
              <a:rPr lang="en-US" sz="2000" b="1" dirty="0"/>
              <a:t>Region</a:t>
            </a:r>
            <a:endParaRPr kumimoji="0" lang="en-US" sz="2000" b="1"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2609660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800C-64A2-1F42-98D2-90E7363F2187}"/>
              </a:ext>
            </a:extLst>
          </p:cNvPr>
          <p:cNvSpPr>
            <a:spLocks noGrp="1"/>
          </p:cNvSpPr>
          <p:nvPr>
            <p:ph type="title"/>
          </p:nvPr>
        </p:nvSpPr>
        <p:spPr/>
        <p:txBody>
          <a:bodyPr/>
          <a:lstStyle/>
          <a:p>
            <a:r>
              <a:rPr lang="en-US" dirty="0"/>
              <a:t>Expected Flux Through Calorimeters</a:t>
            </a:r>
          </a:p>
        </p:txBody>
      </p:sp>
      <p:sp>
        <p:nvSpPr>
          <p:cNvPr id="3" name="Text Placeholder 2">
            <a:extLst>
              <a:ext uri="{FF2B5EF4-FFF2-40B4-BE49-F238E27FC236}">
                <a16:creationId xmlns:a16="http://schemas.microsoft.com/office/drawing/2014/main" id="{EE532CBD-7038-B144-94A9-89D828D2AC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C16621-9164-F54A-AA0B-F176EEEBEF01}"/>
              </a:ext>
            </a:extLst>
          </p:cNvPr>
          <p:cNvSpPr>
            <a:spLocks noGrp="1"/>
          </p:cNvSpPr>
          <p:nvPr>
            <p:ph type="sldNum" sz="quarter" idx="2"/>
          </p:nvPr>
        </p:nvSpPr>
        <p:spPr/>
        <p:txBody>
          <a:bodyPr/>
          <a:lstStyle/>
          <a:p>
            <a:pPr lvl="0"/>
            <a:fld id="{86CB4B4D-7CA3-9044-876B-883B54F8677D}" type="slidenum">
              <a:rPr lang="en-US" smtClean="0"/>
              <a:pPr lvl="0"/>
              <a:t>7</a:t>
            </a:fld>
            <a:endParaRPr lang="en-US"/>
          </a:p>
        </p:txBody>
      </p:sp>
      <p:pic>
        <p:nvPicPr>
          <p:cNvPr id="6" name="Picture 5">
            <a:extLst>
              <a:ext uri="{FF2B5EF4-FFF2-40B4-BE49-F238E27FC236}">
                <a16:creationId xmlns:a16="http://schemas.microsoft.com/office/drawing/2014/main" id="{B56760F4-0044-014A-950B-E9F81A0E5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155700"/>
            <a:ext cx="9118600" cy="2413000"/>
          </a:xfrm>
          <a:prstGeom prst="rect">
            <a:avLst/>
          </a:prstGeom>
        </p:spPr>
      </p:pic>
      <p:sp>
        <p:nvSpPr>
          <p:cNvPr id="7" name="TextBox 6">
            <a:extLst>
              <a:ext uri="{FF2B5EF4-FFF2-40B4-BE49-F238E27FC236}">
                <a16:creationId xmlns:a16="http://schemas.microsoft.com/office/drawing/2014/main" id="{CC1D027B-A5D5-A443-A06C-6459D7D7EAB6}"/>
              </a:ext>
            </a:extLst>
          </p:cNvPr>
          <p:cNvSpPr txBox="1"/>
          <p:nvPr/>
        </p:nvSpPr>
        <p:spPr>
          <a:xfrm>
            <a:off x="5778500" y="2039035"/>
            <a:ext cx="220995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rPr>
              <a:t>Calorimeter</a:t>
            </a:r>
          </a:p>
          <a:p>
            <a:pPr marL="0" marR="0" indent="0" algn="ctr" defTabSz="457200" rtl="0" fontAlgn="auto" latinLnBrk="1" hangingPunct="0">
              <a:lnSpc>
                <a:spcPct val="100000"/>
              </a:lnSpc>
              <a:spcBef>
                <a:spcPts val="0"/>
              </a:spcBef>
              <a:spcAft>
                <a:spcPts val="0"/>
              </a:spcAft>
              <a:buClrTx/>
              <a:buSzTx/>
              <a:buFontTx/>
              <a:buNone/>
              <a:tabLst/>
            </a:pPr>
            <a:r>
              <a:rPr lang="en-US" sz="1800" b="1" dirty="0"/>
              <a:t>Region</a:t>
            </a:r>
            <a:endPar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8" name="TextBox 7">
            <a:extLst>
              <a:ext uri="{FF2B5EF4-FFF2-40B4-BE49-F238E27FC236}">
                <a16:creationId xmlns:a16="http://schemas.microsoft.com/office/drawing/2014/main" id="{6CFED426-F178-0C44-A6D5-5D19B34ABF2E}"/>
              </a:ext>
            </a:extLst>
          </p:cNvPr>
          <p:cNvSpPr txBox="1"/>
          <p:nvPr/>
        </p:nvSpPr>
        <p:spPr>
          <a:xfrm>
            <a:off x="1206500" y="2108062"/>
            <a:ext cx="220995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rPr>
              <a:t>Calorimeter</a:t>
            </a:r>
          </a:p>
          <a:p>
            <a:pPr marL="0" marR="0" indent="0" algn="ctr" defTabSz="457200" rtl="0" fontAlgn="auto" latinLnBrk="1" hangingPunct="0">
              <a:lnSpc>
                <a:spcPct val="100000"/>
              </a:lnSpc>
              <a:spcBef>
                <a:spcPts val="0"/>
              </a:spcBef>
              <a:spcAft>
                <a:spcPts val="0"/>
              </a:spcAft>
              <a:buClrTx/>
              <a:buSzTx/>
              <a:buFontTx/>
              <a:buNone/>
              <a:tabLst/>
            </a:pPr>
            <a:r>
              <a:rPr lang="en-US" sz="1800" b="1" dirty="0"/>
              <a:t>Region</a:t>
            </a:r>
            <a:endPar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pic>
        <p:nvPicPr>
          <p:cNvPr id="10" name="Picture 9">
            <a:extLst>
              <a:ext uri="{FF2B5EF4-FFF2-40B4-BE49-F238E27FC236}">
                <a16:creationId xmlns:a16="http://schemas.microsoft.com/office/drawing/2014/main" id="{9768DC34-A221-6D4D-AD9C-3FA29B190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3824778"/>
            <a:ext cx="9093200" cy="2400162"/>
          </a:xfrm>
          <a:prstGeom prst="rect">
            <a:avLst/>
          </a:prstGeom>
        </p:spPr>
      </p:pic>
      <p:sp>
        <p:nvSpPr>
          <p:cNvPr id="11" name="TextBox 10">
            <a:extLst>
              <a:ext uri="{FF2B5EF4-FFF2-40B4-BE49-F238E27FC236}">
                <a16:creationId xmlns:a16="http://schemas.microsoft.com/office/drawing/2014/main" id="{15837728-DA54-AB43-A3B8-E1A8292431A1}"/>
              </a:ext>
            </a:extLst>
          </p:cNvPr>
          <p:cNvSpPr txBox="1"/>
          <p:nvPr/>
        </p:nvSpPr>
        <p:spPr>
          <a:xfrm>
            <a:off x="1181100" y="4752494"/>
            <a:ext cx="220995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rPr>
              <a:t>Calorimeter</a:t>
            </a:r>
          </a:p>
          <a:p>
            <a:pPr marL="0" marR="0" indent="0" algn="ctr" defTabSz="457200" rtl="0" fontAlgn="auto" latinLnBrk="1" hangingPunct="0">
              <a:lnSpc>
                <a:spcPct val="100000"/>
              </a:lnSpc>
              <a:spcBef>
                <a:spcPts val="0"/>
              </a:spcBef>
              <a:spcAft>
                <a:spcPts val="0"/>
              </a:spcAft>
              <a:buClrTx/>
              <a:buSzTx/>
              <a:buFontTx/>
              <a:buNone/>
              <a:tabLst/>
            </a:pPr>
            <a:r>
              <a:rPr lang="en-US" sz="1800" b="1" dirty="0"/>
              <a:t>Region</a:t>
            </a:r>
            <a:endPar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12" name="TextBox 11">
            <a:extLst>
              <a:ext uri="{FF2B5EF4-FFF2-40B4-BE49-F238E27FC236}">
                <a16:creationId xmlns:a16="http://schemas.microsoft.com/office/drawing/2014/main" id="{7841499A-11E1-4E4E-9775-994AC737E75E}"/>
              </a:ext>
            </a:extLst>
          </p:cNvPr>
          <p:cNvSpPr txBox="1"/>
          <p:nvPr/>
        </p:nvSpPr>
        <p:spPr>
          <a:xfrm>
            <a:off x="5816600" y="4793995"/>
            <a:ext cx="220995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rPr>
              <a:t>Calorimeter</a:t>
            </a:r>
          </a:p>
          <a:p>
            <a:pPr marL="0" marR="0" indent="0" algn="ctr" defTabSz="457200" rtl="0" fontAlgn="auto" latinLnBrk="1" hangingPunct="0">
              <a:lnSpc>
                <a:spcPct val="100000"/>
              </a:lnSpc>
              <a:spcBef>
                <a:spcPts val="0"/>
              </a:spcBef>
              <a:spcAft>
                <a:spcPts val="0"/>
              </a:spcAft>
              <a:buClrTx/>
              <a:buSzTx/>
              <a:buFontTx/>
              <a:buNone/>
              <a:tabLst/>
            </a:pPr>
            <a:r>
              <a:rPr lang="en-US" sz="1800" b="1" dirty="0"/>
              <a:t>Region</a:t>
            </a:r>
            <a:endPar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13" name="TextBox 12">
            <a:extLst>
              <a:ext uri="{FF2B5EF4-FFF2-40B4-BE49-F238E27FC236}">
                <a16:creationId xmlns:a16="http://schemas.microsoft.com/office/drawing/2014/main" id="{F87656F2-2C10-B84C-90FD-5384131AFED0}"/>
              </a:ext>
            </a:extLst>
          </p:cNvPr>
          <p:cNvSpPr txBox="1"/>
          <p:nvPr/>
        </p:nvSpPr>
        <p:spPr>
          <a:xfrm>
            <a:off x="907893" y="1379183"/>
            <a:ext cx="220995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
                  <a:solidFill>
                    <a:srgbClr val="464653"/>
                  </a:solidFill>
                </a:uFill>
                <a:latin typeface="+mn-lt"/>
                <a:ea typeface="+mn-ea"/>
                <a:cs typeface="+mn-cs"/>
                <a:sym typeface="Helvetica"/>
              </a:rPr>
              <a:t>Muon Flux</a:t>
            </a:r>
          </a:p>
        </p:txBody>
      </p:sp>
      <p:sp>
        <p:nvSpPr>
          <p:cNvPr id="14" name="TextBox 13">
            <a:extLst>
              <a:ext uri="{FF2B5EF4-FFF2-40B4-BE49-F238E27FC236}">
                <a16:creationId xmlns:a16="http://schemas.microsoft.com/office/drawing/2014/main" id="{BE29F334-1922-BA4D-8AF6-F255E7196865}"/>
              </a:ext>
            </a:extLst>
          </p:cNvPr>
          <p:cNvSpPr txBox="1"/>
          <p:nvPr/>
        </p:nvSpPr>
        <p:spPr>
          <a:xfrm>
            <a:off x="5327493" y="1369563"/>
            <a:ext cx="266096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
                  <a:solidFill>
                    <a:srgbClr val="464653"/>
                  </a:solidFill>
                </a:uFill>
                <a:latin typeface="+mn-lt"/>
                <a:ea typeface="+mn-ea"/>
                <a:cs typeface="+mn-cs"/>
                <a:sym typeface="Helvetica"/>
              </a:rPr>
              <a:t>Charged Hadron Flux</a:t>
            </a:r>
          </a:p>
        </p:txBody>
      </p:sp>
      <p:sp>
        <p:nvSpPr>
          <p:cNvPr id="15" name="TextBox 14">
            <a:extLst>
              <a:ext uri="{FF2B5EF4-FFF2-40B4-BE49-F238E27FC236}">
                <a16:creationId xmlns:a16="http://schemas.microsoft.com/office/drawing/2014/main" id="{D58812D1-5F10-5F4B-90E7-07075F010830}"/>
              </a:ext>
            </a:extLst>
          </p:cNvPr>
          <p:cNvSpPr txBox="1"/>
          <p:nvPr/>
        </p:nvSpPr>
        <p:spPr>
          <a:xfrm>
            <a:off x="819071" y="4070460"/>
            <a:ext cx="220995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
                  <a:solidFill>
                    <a:srgbClr val="464653"/>
                  </a:solidFill>
                </a:uFill>
                <a:latin typeface="+mn-lt"/>
                <a:ea typeface="+mn-ea"/>
                <a:cs typeface="+mn-cs"/>
                <a:sym typeface="Helvetica"/>
              </a:rPr>
              <a:t>Neutron Flux</a:t>
            </a:r>
          </a:p>
        </p:txBody>
      </p:sp>
      <p:sp>
        <p:nvSpPr>
          <p:cNvPr id="16" name="TextBox 15">
            <a:extLst>
              <a:ext uri="{FF2B5EF4-FFF2-40B4-BE49-F238E27FC236}">
                <a16:creationId xmlns:a16="http://schemas.microsoft.com/office/drawing/2014/main" id="{78E90DED-4434-EE45-A668-A963C3E36521}"/>
              </a:ext>
            </a:extLst>
          </p:cNvPr>
          <p:cNvSpPr txBox="1"/>
          <p:nvPr/>
        </p:nvSpPr>
        <p:spPr>
          <a:xfrm>
            <a:off x="5441871" y="4044715"/>
            <a:ext cx="220995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
                  <a:solidFill>
                    <a:srgbClr val="464653"/>
                  </a:solidFill>
                </a:uFill>
                <a:latin typeface="+mn-lt"/>
                <a:ea typeface="+mn-ea"/>
                <a:cs typeface="+mn-cs"/>
                <a:sym typeface="Helvetica"/>
              </a:rPr>
              <a:t>Photon Flux</a:t>
            </a:r>
          </a:p>
        </p:txBody>
      </p:sp>
    </p:spTree>
    <p:extLst>
      <p:ext uri="{BB962C8B-B14F-4D97-AF65-F5344CB8AC3E}">
        <p14:creationId xmlns:p14="http://schemas.microsoft.com/office/powerpoint/2010/main" val="14758653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CF6D-0764-9241-9CFD-42F2AD713DEF}"/>
              </a:ext>
            </a:extLst>
          </p:cNvPr>
          <p:cNvSpPr>
            <a:spLocks noGrp="1"/>
          </p:cNvSpPr>
          <p:nvPr>
            <p:ph type="title"/>
          </p:nvPr>
        </p:nvSpPr>
        <p:spPr/>
        <p:txBody>
          <a:bodyPr>
            <a:normAutofit fontScale="90000"/>
          </a:bodyPr>
          <a:lstStyle/>
          <a:p>
            <a:r>
              <a:rPr lang="en-US" dirty="0"/>
              <a:t>Time-domain is different than </a:t>
            </a:r>
            <a:r>
              <a:rPr lang="en-US" dirty="0">
                <a:solidFill>
                  <a:srgbClr val="0432FF"/>
                </a:solidFill>
              </a:rPr>
              <a:t>HL-LHC</a:t>
            </a:r>
            <a:r>
              <a:rPr lang="en-US" dirty="0">
                <a:solidFill>
                  <a:schemeClr val="tx1"/>
                </a:solidFill>
              </a:rPr>
              <a:t>/</a:t>
            </a:r>
            <a:r>
              <a:rPr lang="en-US" dirty="0" err="1">
                <a:solidFill>
                  <a:srgbClr val="C00000"/>
                </a:solidFill>
              </a:rPr>
              <a:t>muC</a:t>
            </a:r>
            <a:endParaRPr lang="en-US" dirty="0">
              <a:solidFill>
                <a:srgbClr val="0432FF"/>
              </a:solidFill>
            </a:endParaRPr>
          </a:p>
        </p:txBody>
      </p:sp>
      <p:sp>
        <p:nvSpPr>
          <p:cNvPr id="3" name="Text Placeholder 2">
            <a:extLst>
              <a:ext uri="{FF2B5EF4-FFF2-40B4-BE49-F238E27FC236}">
                <a16:creationId xmlns:a16="http://schemas.microsoft.com/office/drawing/2014/main" id="{F21F4B60-1DCB-DE47-9456-DF6798138896}"/>
              </a:ext>
            </a:extLst>
          </p:cNvPr>
          <p:cNvSpPr>
            <a:spLocks noGrp="1"/>
          </p:cNvSpPr>
          <p:nvPr>
            <p:ph type="body" idx="1"/>
          </p:nvPr>
        </p:nvSpPr>
        <p:spPr/>
        <p:txBody>
          <a:bodyPr>
            <a:normAutofit lnSpcReduction="10000"/>
          </a:bodyPr>
          <a:lstStyle/>
          <a:p>
            <a:r>
              <a:rPr lang="en-US" dirty="0"/>
              <a:t>HL-LHC has a class of backgrounds that are from inelastic proton-proton interactions from the beam (sub-ns spread)</a:t>
            </a:r>
            <a:r>
              <a:rPr lang="en-US" dirty="0">
                <a:solidFill>
                  <a:srgbClr val="C00000"/>
                </a:solidFill>
              </a:rPr>
              <a:t> – Much less of this in </a:t>
            </a:r>
            <a:r>
              <a:rPr lang="en-US" dirty="0" err="1">
                <a:solidFill>
                  <a:srgbClr val="C00000"/>
                </a:solidFill>
              </a:rPr>
              <a:t>muC</a:t>
            </a:r>
            <a:endParaRPr lang="en-US" dirty="0"/>
          </a:p>
          <a:p>
            <a:r>
              <a:rPr lang="en-US" dirty="0"/>
              <a:t>There is significant ambient neutron flux from hadron interactions in neutron rich materials in the calorimeters (diffuse in time)</a:t>
            </a:r>
            <a:r>
              <a:rPr lang="en-US" dirty="0">
                <a:solidFill>
                  <a:srgbClr val="C00000"/>
                </a:solidFill>
              </a:rPr>
              <a:t> – More from collimators upstream and tungsten nose</a:t>
            </a:r>
          </a:p>
          <a:p>
            <a:r>
              <a:rPr lang="en-US" dirty="0">
                <a:solidFill>
                  <a:srgbClr val="C00000"/>
                </a:solidFill>
              </a:rPr>
              <a:t>Significant low energy flux from tungsten nose</a:t>
            </a:r>
            <a:endParaRPr lang="en-US" dirty="0"/>
          </a:p>
          <a:p>
            <a:r>
              <a:rPr lang="en-US" dirty="0"/>
              <a:t>Beam halos (muons produced in secondary lost  beam interactions)</a:t>
            </a:r>
            <a:r>
              <a:rPr lang="en-US" dirty="0">
                <a:solidFill>
                  <a:srgbClr val="C00000"/>
                </a:solidFill>
              </a:rPr>
              <a:t> – large flux from off-momentum electron-initiated showers upstream</a:t>
            </a:r>
            <a:endParaRPr lang="en-US" dirty="0"/>
          </a:p>
          <a:p>
            <a:r>
              <a:rPr lang="en-US" dirty="0" err="1"/>
              <a:t>Cosmics</a:t>
            </a:r>
            <a:r>
              <a:rPr lang="en-US" dirty="0"/>
              <a:t> (grow in rate when there is random overlap in broad time window for collecting events)</a:t>
            </a:r>
            <a:r>
              <a:rPr lang="en-US" dirty="0">
                <a:solidFill>
                  <a:srgbClr val="C00000"/>
                </a:solidFill>
              </a:rPr>
              <a:t> – narrower IP time windows help here</a:t>
            </a:r>
            <a:endParaRPr lang="en-US" dirty="0"/>
          </a:p>
        </p:txBody>
      </p:sp>
      <p:sp>
        <p:nvSpPr>
          <p:cNvPr id="4" name="Slide Number Placeholder 3">
            <a:extLst>
              <a:ext uri="{FF2B5EF4-FFF2-40B4-BE49-F238E27FC236}">
                <a16:creationId xmlns:a16="http://schemas.microsoft.com/office/drawing/2014/main" id="{FACE61CE-C42B-1F48-AE4B-FD8D3D51568A}"/>
              </a:ext>
            </a:extLst>
          </p:cNvPr>
          <p:cNvSpPr>
            <a:spLocks noGrp="1"/>
          </p:cNvSpPr>
          <p:nvPr>
            <p:ph type="sldNum" sz="quarter" idx="2"/>
          </p:nvPr>
        </p:nvSpPr>
        <p:spPr/>
        <p:txBody>
          <a:bodyPr/>
          <a:lstStyle/>
          <a:p>
            <a:pPr lvl="0"/>
            <a:fld id="{86CB4B4D-7CA3-9044-876B-883B54F8677D}" type="slidenum">
              <a:rPr lang="en-US" smtClean="0"/>
              <a:pPr lvl="0"/>
              <a:t>8</a:t>
            </a:fld>
            <a:endParaRPr lang="en-US"/>
          </a:p>
        </p:txBody>
      </p:sp>
    </p:spTree>
    <p:extLst>
      <p:ext uri="{BB962C8B-B14F-4D97-AF65-F5344CB8AC3E}">
        <p14:creationId xmlns:p14="http://schemas.microsoft.com/office/powerpoint/2010/main" val="14444729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BA051-C0A4-5743-BC39-51DA19C5925F}"/>
              </a:ext>
            </a:extLst>
          </p:cNvPr>
          <p:cNvSpPr>
            <a:spLocks noGrp="1"/>
          </p:cNvSpPr>
          <p:nvPr>
            <p:ph type="title"/>
          </p:nvPr>
        </p:nvSpPr>
        <p:spPr>
          <a:xfrm>
            <a:off x="457200" y="0"/>
            <a:ext cx="8686800" cy="990600"/>
          </a:xfrm>
        </p:spPr>
        <p:txBody>
          <a:bodyPr>
            <a:normAutofit fontScale="90000"/>
          </a:bodyPr>
          <a:lstStyle/>
          <a:p>
            <a:r>
              <a:rPr lang="en-US" dirty="0"/>
              <a:t>Example hadron calorimeter time-alignment</a:t>
            </a:r>
          </a:p>
        </p:txBody>
      </p:sp>
      <p:sp>
        <p:nvSpPr>
          <p:cNvPr id="3" name="Text Placeholder 2">
            <a:extLst>
              <a:ext uri="{FF2B5EF4-FFF2-40B4-BE49-F238E27FC236}">
                <a16:creationId xmlns:a16="http://schemas.microsoft.com/office/drawing/2014/main" id="{2C4144FE-FEBA-024D-A658-7645CF90DC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6A4B8A-1B10-2A4B-93ED-4B9303787406}"/>
              </a:ext>
            </a:extLst>
          </p:cNvPr>
          <p:cNvSpPr>
            <a:spLocks noGrp="1"/>
          </p:cNvSpPr>
          <p:nvPr>
            <p:ph type="sldNum" sz="quarter" idx="2"/>
          </p:nvPr>
        </p:nvSpPr>
        <p:spPr/>
        <p:txBody>
          <a:bodyPr/>
          <a:lstStyle/>
          <a:p>
            <a:pPr lvl="0"/>
            <a:fld id="{86CB4B4D-7CA3-9044-876B-883B54F8677D}" type="slidenum">
              <a:rPr lang="en-US" smtClean="0"/>
              <a:pPr lvl="0"/>
              <a:t>9</a:t>
            </a:fld>
            <a:endParaRPr lang="en-US"/>
          </a:p>
        </p:txBody>
      </p:sp>
      <p:pic>
        <p:nvPicPr>
          <p:cNvPr id="6" name="Picture 5">
            <a:extLst>
              <a:ext uri="{FF2B5EF4-FFF2-40B4-BE49-F238E27FC236}">
                <a16:creationId xmlns:a16="http://schemas.microsoft.com/office/drawing/2014/main" id="{CFA1FCDA-F3E5-4F45-BDE4-AC9E8A043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275289"/>
            <a:ext cx="5181600" cy="5359400"/>
          </a:xfrm>
          <a:prstGeom prst="rect">
            <a:avLst/>
          </a:prstGeom>
        </p:spPr>
      </p:pic>
      <p:pic>
        <p:nvPicPr>
          <p:cNvPr id="8" name="Picture 7">
            <a:extLst>
              <a:ext uri="{FF2B5EF4-FFF2-40B4-BE49-F238E27FC236}">
                <a16:creationId xmlns:a16="http://schemas.microsoft.com/office/drawing/2014/main" id="{88CAC3A2-8911-454B-B579-FB104A61A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87" y="1023936"/>
            <a:ext cx="3326001" cy="2300070"/>
          </a:xfrm>
          <a:prstGeom prst="rect">
            <a:avLst/>
          </a:prstGeom>
        </p:spPr>
      </p:pic>
      <p:pic>
        <p:nvPicPr>
          <p:cNvPr id="10" name="Picture 9">
            <a:extLst>
              <a:ext uri="{FF2B5EF4-FFF2-40B4-BE49-F238E27FC236}">
                <a16:creationId xmlns:a16="http://schemas.microsoft.com/office/drawing/2014/main" id="{9A5C4EAF-7096-1F41-9662-923C98CA9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00" y="3276600"/>
            <a:ext cx="3136900" cy="3581400"/>
          </a:xfrm>
          <a:prstGeom prst="rect">
            <a:avLst/>
          </a:prstGeom>
        </p:spPr>
      </p:pic>
      <p:sp>
        <p:nvSpPr>
          <p:cNvPr id="14" name="Oval 13">
            <a:extLst>
              <a:ext uri="{FF2B5EF4-FFF2-40B4-BE49-F238E27FC236}">
                <a16:creationId xmlns:a16="http://schemas.microsoft.com/office/drawing/2014/main" id="{1F464C9D-52FF-0448-AB3D-15D0E96A326B}"/>
              </a:ext>
            </a:extLst>
          </p:cNvPr>
          <p:cNvSpPr/>
          <p:nvPr/>
        </p:nvSpPr>
        <p:spPr>
          <a:xfrm>
            <a:off x="4171950" y="1111932"/>
            <a:ext cx="800100" cy="1128713"/>
          </a:xfrm>
          <a:prstGeom prst="ellipse">
            <a:avLst/>
          </a:prstGeom>
          <a:noFill/>
          <a:ln w="38100" cap="flat">
            <a:solidFill>
              <a:srgbClr val="FF0000"/>
            </a:solid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
                <a:solidFill>
                  <a:srgbClr val="000000"/>
                </a:solidFill>
              </a:uFill>
              <a:latin typeface="Gill Sans MT"/>
              <a:ea typeface="Gill Sans MT"/>
              <a:cs typeface="Gill Sans MT"/>
              <a:sym typeface="Gill Sans MT"/>
            </a:endParaRPr>
          </a:p>
        </p:txBody>
      </p:sp>
      <p:cxnSp>
        <p:nvCxnSpPr>
          <p:cNvPr id="16" name="Straight Arrow Connector 15">
            <a:extLst>
              <a:ext uri="{FF2B5EF4-FFF2-40B4-BE49-F238E27FC236}">
                <a16:creationId xmlns:a16="http://schemas.microsoft.com/office/drawing/2014/main" id="{FB50730A-DD47-1746-960F-23AEB9CC9DA3}"/>
              </a:ext>
            </a:extLst>
          </p:cNvPr>
          <p:cNvCxnSpPr/>
          <p:nvPr/>
        </p:nvCxnSpPr>
        <p:spPr>
          <a:xfrm flipH="1" flipV="1">
            <a:off x="3057525" y="1814513"/>
            <a:ext cx="1114425" cy="426132"/>
          </a:xfrm>
          <a:prstGeom prst="straightConnector1">
            <a:avLst/>
          </a:prstGeom>
          <a:noFill/>
          <a:ln w="38100" cap="flat">
            <a:solidFill>
              <a:schemeClr val="tx1"/>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C3E77F0E-28CA-F64F-B718-51AB2E2AD5DB}"/>
              </a:ext>
            </a:extLst>
          </p:cNvPr>
          <p:cNvSpPr txBox="1"/>
          <p:nvPr/>
        </p:nvSpPr>
        <p:spPr>
          <a:xfrm>
            <a:off x="3853410" y="2300066"/>
            <a:ext cx="757578"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464653"/>
                </a:solidFill>
                <a:effectLst/>
                <a:uFill>
                  <a:solidFill>
                    <a:srgbClr val="464653"/>
                  </a:solidFill>
                </a:uFill>
                <a:latin typeface="+mn-lt"/>
                <a:ea typeface="+mn-ea"/>
                <a:cs typeface="+mn-cs"/>
                <a:sym typeface="Helvetica"/>
              </a:rPr>
              <a:t>Depth-1</a:t>
            </a:r>
          </a:p>
        </p:txBody>
      </p:sp>
      <p:sp>
        <p:nvSpPr>
          <p:cNvPr id="18" name="TextBox 17">
            <a:extLst>
              <a:ext uri="{FF2B5EF4-FFF2-40B4-BE49-F238E27FC236}">
                <a16:creationId xmlns:a16="http://schemas.microsoft.com/office/drawing/2014/main" id="{03A5FFCA-00CE-744E-96E6-B1379A4F9ABD}"/>
              </a:ext>
            </a:extLst>
          </p:cNvPr>
          <p:cNvSpPr txBox="1"/>
          <p:nvPr/>
        </p:nvSpPr>
        <p:spPr>
          <a:xfrm>
            <a:off x="7491602" y="6531534"/>
            <a:ext cx="119519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464653"/>
                </a:solidFill>
                <a:effectLst/>
                <a:uFill>
                  <a:solidFill>
                    <a:srgbClr val="464653"/>
                  </a:solidFill>
                </a:uFill>
                <a:latin typeface="+mn-lt"/>
                <a:ea typeface="+mn-ea"/>
                <a:cs typeface="+mn-cs"/>
                <a:sym typeface="Helvetica"/>
              </a:rPr>
              <a:t>2007-2020</a:t>
            </a:r>
          </a:p>
        </p:txBody>
      </p:sp>
    </p:spTree>
    <p:extLst>
      <p:ext uri="{BB962C8B-B14F-4D97-AF65-F5344CB8AC3E}">
        <p14:creationId xmlns:p14="http://schemas.microsoft.com/office/powerpoint/2010/main" val="3195033402"/>
      </p:ext>
    </p:extLst>
  </p:cSld>
  <p:clrMapOvr>
    <a:masterClrMapping/>
  </p:clrMapOvr>
  <p:transition spd="med"/>
</p:sld>
</file>

<file path=ppt/theme/theme1.xml><?xml version="1.0" encoding="utf-8"?>
<a:theme xmlns:a="http://schemas.openxmlformats.org/drawingml/2006/main" name="Default Theme">
  <a:themeElements>
    <a:clrScheme name="Default">
      <a:dk1>
        <a:srgbClr val="464653"/>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430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outerShdw blurRad="381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rgbClr val="727CA3"/>
          </a:solidFill>
          <a:prstDash val="solid"/>
          <a:round/>
        </a:ln>
        <a:effectLst>
          <a:outerShdw blurRad="50800" dist="43000" dir="5400000" rotWithShape="0">
            <a:srgbClr val="000000">
              <a:alpha val="40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727CA3"/>
          </a:solidFill>
          <a:prstDash val="solid"/>
          <a:round/>
        </a:ln>
        <a:effectLst>
          <a:outerShdw blurRad="38100" dist="25400" dir="5400000" rotWithShape="0">
            <a:srgbClr val="000000">
              <a:alpha val="4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4572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464653"/>
            </a:solidFill>
            <a:effectLst/>
            <a:uFill>
              <a:solidFill>
                <a:srgbClr val="464653"/>
              </a:solidFill>
            </a:uFill>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33691</TotalTime>
  <Words>1816</Words>
  <Application>Microsoft Macintosh PowerPoint</Application>
  <PresentationFormat>On-screen Show (4:3)</PresentationFormat>
  <Paragraphs>265</Paragraphs>
  <Slides>26</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7" baseType="lpstr">
      <vt:lpstr>Bookman Old Style</vt:lpstr>
      <vt:lpstr>Calibri</vt:lpstr>
      <vt:lpstr>Cambria Math</vt:lpstr>
      <vt:lpstr>Gill Sans MT</vt:lpstr>
      <vt:lpstr>Helvetica</vt:lpstr>
      <vt:lpstr>Mangal</vt:lpstr>
      <vt:lpstr>Symbol</vt:lpstr>
      <vt:lpstr>Wingdings</vt:lpstr>
      <vt:lpstr>Wingdings 3</vt:lpstr>
      <vt:lpstr>Default Theme</vt:lpstr>
      <vt:lpstr>Equation</vt:lpstr>
      <vt:lpstr>Calorimetry R&amp;D Directions Needs in the Next 3-5 Years Chris Tully (Princeton)  </vt:lpstr>
      <vt:lpstr>Importance of Order of Magnitude Leaps</vt:lpstr>
      <vt:lpstr>Muon Collider Era</vt:lpstr>
      <vt:lpstr>Calorimeter R&amp;D Directions</vt:lpstr>
      <vt:lpstr>Calorimeter R&amp;D Future</vt:lpstr>
      <vt:lpstr>Example Muon Collider Outline</vt:lpstr>
      <vt:lpstr>Expected Flux Through Calorimeters</vt:lpstr>
      <vt:lpstr>Time-domain is different than HL-LHC/muC</vt:lpstr>
      <vt:lpstr>Example hadron calorimeter time-alignment</vt:lpstr>
      <vt:lpstr>Muon Collider Calorimetry</vt:lpstr>
      <vt:lpstr>Optimize w/ Simulation and Test Beam</vt:lpstr>
      <vt:lpstr>Summary Table of Energy Resolutions</vt:lpstr>
      <vt:lpstr>Many small projects</vt:lpstr>
      <vt:lpstr>Hybrid Dual-Readout Crystals+Fibers</vt:lpstr>
      <vt:lpstr>Dual-Readout PFA</vt:lpstr>
      <vt:lpstr>Importance of Timing Layers  (in front of calorimeter)</vt:lpstr>
      <vt:lpstr>Importance of Timing Layers in tracker</vt:lpstr>
      <vt:lpstr>Sparks of New Ideas</vt:lpstr>
      <vt:lpstr>10 TeV has to the potential to observe the  “God Process” of matter creation in the Universe</vt:lpstr>
      <vt:lpstr>Summary</vt:lpstr>
      <vt:lpstr>Final Remarks</vt:lpstr>
      <vt:lpstr>PowerPoint Presentation</vt:lpstr>
      <vt:lpstr>Three Regimes of EM Resolution</vt:lpstr>
      <vt:lpstr>Recoil Analysis – Single Most Important Unbiased Sample of Higgs Boson Decays</vt:lpstr>
      <vt:lpstr>Silicon Photomultiplier (SiPM) Cells</vt:lpstr>
      <vt:lpstr>Further Possibilities for SiPMs with  High Dynamic Range and Packing Density</vt:lpstr>
    </vt:vector>
  </TitlesOfParts>
  <Company>INFN and Università di Milano Bicocca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Beam Fast Timing</dc:title>
  <dc:creator>Tommaso Tabarelli de Fatis</dc:creator>
  <cp:lastModifiedBy>Microsoft Office User</cp:lastModifiedBy>
  <cp:revision>420</cp:revision>
  <cp:lastPrinted>2020-01-16T09:15:30Z</cp:lastPrinted>
  <dcterms:created xsi:type="dcterms:W3CDTF">2016-01-17T23:27:33Z</dcterms:created>
  <dcterms:modified xsi:type="dcterms:W3CDTF">2024-02-23T15:12:12Z</dcterms:modified>
</cp:coreProperties>
</file>