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7" r:id="rId2"/>
  </p:sldMasterIdLst>
  <p:notesMasterIdLst>
    <p:notesMasterId r:id="rId19"/>
  </p:notesMasterIdLst>
  <p:handoutMasterIdLst>
    <p:handoutMasterId r:id="rId20"/>
  </p:handoutMasterIdLst>
  <p:sldIdLst>
    <p:sldId id="256" r:id="rId3"/>
    <p:sldId id="672" r:id="rId4"/>
    <p:sldId id="673" r:id="rId5"/>
    <p:sldId id="669" r:id="rId6"/>
    <p:sldId id="671" r:id="rId7"/>
    <p:sldId id="674" r:id="rId8"/>
    <p:sldId id="675" r:id="rId9"/>
    <p:sldId id="680" r:id="rId10"/>
    <p:sldId id="677" r:id="rId11"/>
    <p:sldId id="676" r:id="rId12"/>
    <p:sldId id="681" r:id="rId13"/>
    <p:sldId id="682" r:id="rId14"/>
    <p:sldId id="683" r:id="rId15"/>
    <p:sldId id="670" r:id="rId16"/>
    <p:sldId id="529" r:id="rId17"/>
    <p:sldId id="588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rgbClr val="660066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CC"/>
    <a:srgbClr val="CD7E3D"/>
    <a:srgbClr val="FFFF00"/>
    <a:srgbClr val="FFFF99"/>
    <a:srgbClr val="E3BF24"/>
    <a:srgbClr val="81FC24"/>
    <a:srgbClr val="CCFF99"/>
    <a:srgbClr val="FBF376"/>
    <a:srgbClr val="FBF271"/>
    <a:srgbClr val="D9C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218" autoAdjust="0"/>
  </p:normalViewPr>
  <p:slideViewPr>
    <p:cSldViewPr snapToGrid="0">
      <p:cViewPr varScale="1">
        <p:scale>
          <a:sx n="120" d="100"/>
          <a:sy n="120" d="100"/>
        </p:scale>
        <p:origin x="936" y="192"/>
      </p:cViewPr>
      <p:guideLst>
        <p:guide orient="horz" pos="1152"/>
        <p:guide pos="2024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napToGrid="0">
      <p:cViewPr varScale="1">
        <p:scale>
          <a:sx n="84" d="100"/>
          <a:sy n="84" d="100"/>
        </p:scale>
        <p:origin x="-20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DE44D89-53CE-4C0F-9CE1-86871521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84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6300CC-95FE-448D-B733-EF801F3A5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01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4F515-6E61-4BC4-8410-ED0758C76DE5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does not include institutions registered in </a:t>
            </a:r>
            <a:r>
              <a:rPr lang="en-US" dirty="0" err="1"/>
              <a:t>gFactory</a:t>
            </a:r>
            <a:r>
              <a:rPr lang="en-US" dirty="0"/>
              <a:t> but not topology ….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300CC-95FE-448D-B733-EF801F3A5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0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PNRP = 2112167, </a:t>
            </a:r>
            <a:r>
              <a:rPr lang="en-US" dirty="0" err="1"/>
              <a:t>PATh</a:t>
            </a:r>
            <a:r>
              <a:rPr lang="en-US" dirty="0"/>
              <a:t> = 2030508, CESER award = 1841530, iris-hep = 1836650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300CC-95FE-448D-B733-EF801F3A53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1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886200"/>
            <a:ext cx="8128000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53998"/>
            <a:ext cx="1003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9BCDD-F90C-0242-92DB-05EBB3EDB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" y="7993"/>
            <a:ext cx="1246558" cy="830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99D45-81B3-2D43-8763-BA0FD34F8641}"/>
              </a:ext>
            </a:extLst>
          </p:cNvPr>
          <p:cNvSpPr txBox="1"/>
          <p:nvPr userDrawn="1"/>
        </p:nvSpPr>
        <p:spPr>
          <a:xfrm>
            <a:off x="110036" y="748725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AB2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OSG</a:t>
            </a:r>
            <a:endParaRPr lang="en-US" sz="2400" dirty="0">
              <a:solidFill>
                <a:srgbClr val="EAB200"/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2B14-0E5E-4727-BBCA-84210E85A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0"/>
            <a:ext cx="196532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4357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1BD5-1454-46E2-91F8-595FBCFA2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i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50825"/>
            <a:ext cx="1790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uofc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6462713"/>
            <a:ext cx="1460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7507288" y="6408738"/>
            <a:ext cx="1127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D9D9D9"/>
                </a:solidFill>
                <a:latin typeface="Calibri" charset="0"/>
              </a:rPr>
              <a:t>efi.uchicago.edu</a:t>
            </a:r>
          </a:p>
        </p:txBody>
      </p: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7512050" y="6572250"/>
            <a:ext cx="1074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D9D9D9"/>
                </a:solidFill>
                <a:latin typeface="Calibri" charset="0"/>
              </a:rPr>
              <a:t>ci.uchicago.edu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7215982" y="6638131"/>
            <a:ext cx="304800" cy="158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14" descr="radiateforwhite.eps"/>
          <p:cNvPicPr>
            <a:picLocks noChangeAspect="1"/>
          </p:cNvPicPr>
          <p:nvPr userDrawn="1"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838200"/>
            <a:ext cx="3530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atlas-logo-v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857500"/>
            <a:ext cx="11795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5943600" cy="917575"/>
          </a:xfrm>
          <a:prstGeom prst="rect">
            <a:avLst/>
          </a:prstGeom>
        </p:spPr>
        <p:txBody>
          <a:bodyPr lIns="91173" tIns="45588" rIns="91173" bIns="45588">
            <a:normAutofit/>
          </a:bodyPr>
          <a:lstStyle>
            <a:lvl1pPr algn="l"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6400800" cy="1752600"/>
          </a:xfrm>
          <a:prstGeom prst="rect">
            <a:avLst/>
          </a:prstGeom>
        </p:spPr>
        <p:txBody>
          <a:bodyPr lIns="91173" tIns="45588" rIns="91173" bIns="45588">
            <a:normAutofit/>
          </a:bodyPr>
          <a:lstStyle>
            <a:lvl1pPr marL="0" indent="0" algn="l">
              <a:buNone/>
              <a:defRPr sz="2000" b="0" i="0">
                <a:solidFill>
                  <a:schemeClr val="bg1">
                    <a:lumMod val="25000"/>
                    <a:lumOff val="75000"/>
                  </a:schemeClr>
                </a:solidFill>
                <a:latin typeface="Calibri"/>
                <a:cs typeface="Calibri"/>
              </a:defRPr>
            </a:lvl1pPr>
            <a:lvl2pPr marL="455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5719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168275" y="64214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13D13C3-1558-F644-9048-5ABD01772968}" type="slidenum">
              <a:rPr lang="en-US" sz="1200" smtClean="0">
                <a:solidFill>
                  <a:srgbClr val="F2F2F2"/>
                </a:solidFill>
                <a:latin typeface="Calibri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F2F2F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0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68275" y="64214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064665A-BF31-1845-A58F-A19B9EE47308}" type="slidenum">
              <a:rPr lang="en-US" sz="1200" smtClean="0">
                <a:solidFill>
                  <a:srgbClr val="F2F2F2"/>
                </a:solidFill>
                <a:latin typeface="Calibri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5943600" cy="1762312"/>
          </a:xfrm>
          <a:prstGeom prst="rect">
            <a:avLst/>
          </a:prstGeom>
        </p:spPr>
        <p:txBody>
          <a:bodyPr lIns="91173" tIns="45588" rIns="91173" bIns="45588">
            <a:noAutofit/>
          </a:bodyPr>
          <a:lstStyle>
            <a:lvl1pPr algn="l">
              <a:defRPr sz="4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7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68275" y="6421438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DD2672F-9969-D74C-AF07-CD9991E8D993}" type="slidenum">
              <a:rPr lang="en-US" sz="1200" smtClean="0">
                <a:solidFill>
                  <a:srgbClr val="F2F2F2"/>
                </a:solidFill>
                <a:latin typeface="Calibri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F2F2F2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0" y="274544"/>
            <a:ext cx="8229023" cy="1143000"/>
          </a:xfrm>
          <a:prstGeom prst="rect">
            <a:avLst/>
          </a:prstGeom>
        </p:spPr>
        <p:txBody>
          <a:bodyPr vert="horz" lIns="81863" tIns="40930" rIns="81863" bIns="4093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6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B4BC-D760-449D-A975-B1B41586F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75473-1628-F24F-BEC7-C053FE52B3D1}"/>
              </a:ext>
            </a:extLst>
          </p:cNvPr>
          <p:cNvSpPr/>
          <p:nvPr userDrawn="1"/>
        </p:nvSpPr>
        <p:spPr bwMode="auto">
          <a:xfrm>
            <a:off x="0" y="6581553"/>
            <a:ext cx="1127051" cy="2764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992-0C98-4927-B232-926C57067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33500"/>
            <a:ext cx="38100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ED43E-FFC6-4733-90B5-3F1EA8650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D153F-D5DD-4DE5-A296-14922A359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FEBC-FC0F-4EF3-B2AF-DFF52BFA3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46F8-69E3-4B95-A8B1-50095048C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B326-FF11-4895-AA10-E9E124789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0F711-BB7B-4F33-B099-48AF44E88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0036" y="0"/>
            <a:ext cx="6946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739" y="1333500"/>
            <a:ext cx="843721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-1266825" y="600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tx1"/>
              </a:solidFill>
              <a:ea typeface="+mn-ea"/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4008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FF8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EB139E0-FE9F-43AC-8937-774C1F00E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0902" name="Picture 16" descr="osg_logo_4c_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65100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22" name="Line 18"/>
          <p:cNvSpPr>
            <a:spLocks noChangeShapeType="1"/>
          </p:cNvSpPr>
          <p:nvPr userDrawn="1"/>
        </p:nvSpPr>
        <p:spPr bwMode="auto">
          <a:xfrm flipV="1">
            <a:off x="0" y="1155699"/>
            <a:ext cx="9144000" cy="14909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53998"/>
            <a:ext cx="1003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280B13-3242-7443-A9BA-3CFDCD254F4A}"/>
              </a:ext>
            </a:extLst>
          </p:cNvPr>
          <p:cNvSpPr/>
          <p:nvPr userDrawn="1"/>
        </p:nvSpPr>
        <p:spPr bwMode="auto">
          <a:xfrm>
            <a:off x="70338" y="165100"/>
            <a:ext cx="1323487" cy="8508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89D67-859D-0347-A887-F1C2AB9EBF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" y="7993"/>
            <a:ext cx="1246558" cy="830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4ED85-F223-B044-A1CB-4A1308F62950}"/>
              </a:ext>
            </a:extLst>
          </p:cNvPr>
          <p:cNvSpPr txBox="1"/>
          <p:nvPr userDrawn="1"/>
        </p:nvSpPr>
        <p:spPr>
          <a:xfrm>
            <a:off x="110036" y="748725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AB2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OSG</a:t>
            </a:r>
            <a:endParaRPr lang="en-US" sz="2400" dirty="0">
              <a:solidFill>
                <a:srgbClr val="EAB200"/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80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pitchFamily="16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/>
        <a:buChar char="•"/>
        <a:defRPr kumimoji="1" sz="32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pitchFamily="18" charset="2"/>
        <a:buChar char=""/>
        <a:defRPr kumimoji="1" sz="28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radiateforwhite.eps"/>
          <p:cNvPicPr>
            <a:picLocks noChangeAspect="1"/>
          </p:cNvPicPr>
          <p:nvPr/>
        </p:nvPicPr>
        <p:blipFill>
          <a:blip r:embed="rId6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838200"/>
            <a:ext cx="3530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atlas-logo-v1.png"/>
          <p:cNvPicPr>
            <a:picLocks noChangeAspect="1"/>
          </p:cNvPicPr>
          <p:nvPr userDrawn="1"/>
        </p:nvPicPr>
        <p:blipFill>
          <a:blip r:embed="rId7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857500"/>
            <a:ext cx="11795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294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uofclogo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6462713"/>
            <a:ext cx="1460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7507288" y="6408738"/>
            <a:ext cx="1127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E8E8ED"/>
                </a:solidFill>
                <a:latin typeface="Calibri" charset="0"/>
              </a:rPr>
              <a:t>efi.uchicago.edu</a:t>
            </a:r>
          </a:p>
        </p:txBody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7512050" y="6572250"/>
            <a:ext cx="1074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73" tIns="45588" rIns="91173" bIns="4558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dirty="0">
                <a:solidFill>
                  <a:srgbClr val="D9D9D9"/>
                </a:solidFill>
                <a:latin typeface="Calibri" charset="0"/>
              </a:rPr>
              <a:t>ci.uchicago.edu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215982" y="6638131"/>
            <a:ext cx="304800" cy="1587"/>
          </a:xfrm>
          <a:prstGeom prst="line">
            <a:avLst/>
          </a:prstGeom>
          <a:ln w="952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3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5868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1731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67597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3461" algn="ctr" defTabSz="4558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8238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5438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1050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07262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127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91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54" indent="-227940" algn="l" defTabSz="4558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8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31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7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61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27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91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59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922" algn="l" defTabSz="455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df.osg-htc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276725"/>
            <a:ext cx="8128000" cy="1412875"/>
          </a:xfrm>
        </p:spPr>
        <p:txBody>
          <a:bodyPr/>
          <a:lstStyle/>
          <a:p>
            <a:pPr eaLnBrk="1" hangingPunct="1">
              <a:buFont typeface="Times"/>
              <a:buNone/>
            </a:pPr>
            <a:endParaRPr lang="en-US" dirty="0"/>
          </a:p>
          <a:p>
            <a:pPr eaLnBrk="1" hangingPunct="1">
              <a:buFont typeface="Times"/>
              <a:buNone/>
            </a:pPr>
            <a:endParaRPr lang="en-US" sz="1800" dirty="0"/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62000" y="3961667"/>
            <a:ext cx="7772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kumimoji="1"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" pitchFamily="16" charset="0"/>
                <a:ea typeface="ＭＳ Ｐゴシック" pitchFamily="1" charset="-128"/>
                <a:cs typeface="+mn-cs"/>
              </a:rPr>
            </a:br>
            <a:endParaRPr kumimoji="1"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 pitchFamily="16" charset="0"/>
              <a:ea typeface="ＭＳ Ｐゴシック" pitchFamily="1" charset="-128"/>
              <a:cs typeface="+mn-cs"/>
            </a:endParaRPr>
          </a:p>
        </p:txBody>
      </p:sp>
      <p:sp>
        <p:nvSpPr>
          <p:cNvPr id="496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785461"/>
            <a:ext cx="9144000" cy="5310231"/>
          </a:xfrm>
        </p:spPr>
        <p:txBody>
          <a:bodyPr/>
          <a:lstStyle/>
          <a:p>
            <a:pPr eaLnBrk="1" hangingPunct="1">
              <a:defRPr/>
            </a:pPr>
            <a:br>
              <a:rPr lang="en-US" sz="2000" dirty="0">
                <a:cs typeface="+mj-cs"/>
              </a:rPr>
            </a:br>
            <a:r>
              <a:rPr lang="en-US" sz="4000" dirty="0">
                <a:cs typeface="+mj-cs"/>
              </a:rPr>
              <a:t>OSDF Deployment &amp; Use</a:t>
            </a:r>
            <a:br>
              <a:rPr lang="en-US" sz="2000" dirty="0">
                <a:cs typeface="+mj-cs"/>
              </a:rPr>
            </a:br>
            <a:br>
              <a:rPr lang="en-US" sz="2400" dirty="0">
                <a:cs typeface="+mj-cs"/>
              </a:rPr>
            </a:br>
            <a:r>
              <a:rPr lang="en-US" sz="2400" dirty="0"/>
              <a:t>Frank </a:t>
            </a:r>
            <a:r>
              <a:rPr lang="en-US" sz="2400" dirty="0" err="1"/>
              <a:t>Würthwein</a:t>
            </a:r>
            <a:br>
              <a:rPr lang="en-US" sz="2400" dirty="0"/>
            </a:br>
            <a:r>
              <a:rPr lang="en-US" sz="2400" dirty="0"/>
              <a:t>OSG Executive Director</a:t>
            </a:r>
            <a:br>
              <a:rPr lang="en-US" sz="2400" dirty="0"/>
            </a:br>
            <a:r>
              <a:rPr lang="en-US" sz="2400" dirty="0"/>
              <a:t>UCSD/SDSC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July 8</a:t>
            </a:r>
            <a:r>
              <a:rPr lang="en-US" sz="2400" baseline="30000" dirty="0"/>
              <a:t>th</a:t>
            </a:r>
            <a:r>
              <a:rPr lang="en-US" sz="2400" dirty="0"/>
              <a:t> 2024</a:t>
            </a:r>
            <a:br>
              <a:rPr lang="en-US" sz="2400" dirty="0"/>
            </a:br>
            <a:endParaRPr lang="en-US" sz="24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4F950-6D97-5A4B-BB0F-98F784F6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7726"/>
            <a:ext cx="3225605" cy="42027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8CBCD36-C86B-7D40-AC3B-4C2C2CF06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79" y="5775387"/>
            <a:ext cx="1090246" cy="1090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C046-2B85-3504-299A-2FC1D7F2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OSDF Usage Accounting by namespace</a:t>
            </a:r>
          </a:p>
        </p:txBody>
      </p:sp>
      <p:pic>
        <p:nvPicPr>
          <p:cNvPr id="6" name="Content Placeholder 5" descr="A graph of numbers and a number of names&#10;&#10;Description automatically generated">
            <a:extLst>
              <a:ext uri="{FF2B5EF4-FFF2-40B4-BE49-F238E27FC236}">
                <a16:creationId xmlns:a16="http://schemas.microsoft.com/office/drawing/2014/main" id="{BB8043E5-DB44-97D5-E65B-BF5618B18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68" y="1390993"/>
            <a:ext cx="4572000" cy="2717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5CA73-D83A-8455-093B-37E049C04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23CE3-4198-39C1-D2D1-3048D1E50DEA}"/>
              </a:ext>
            </a:extLst>
          </p:cNvPr>
          <p:cNvSpPr txBox="1"/>
          <p:nvPr/>
        </p:nvSpPr>
        <p:spPr>
          <a:xfrm>
            <a:off x="5308714" y="4050670"/>
            <a:ext cx="220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Working set size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A34107-726B-C78E-48D7-FCE542C476E8}"/>
              </a:ext>
            </a:extLst>
          </p:cNvPr>
          <p:cNvCxnSpPr/>
          <p:nvPr/>
        </p:nvCxnSpPr>
        <p:spPr bwMode="auto">
          <a:xfrm flipH="1">
            <a:off x="4486940" y="1967023"/>
            <a:ext cx="2700669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486AE4-38D2-7D2F-37F2-89BDADBDD803}"/>
              </a:ext>
            </a:extLst>
          </p:cNvPr>
          <p:cNvCxnSpPr/>
          <p:nvPr/>
        </p:nvCxnSpPr>
        <p:spPr bwMode="auto">
          <a:xfrm>
            <a:off x="7198242" y="1977656"/>
            <a:ext cx="0" cy="1722474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2AF4C2-EC5F-2EBD-58DE-FEA62B20371F}"/>
              </a:ext>
            </a:extLst>
          </p:cNvPr>
          <p:cNvSpPr txBox="1"/>
          <p:nvPr/>
        </p:nvSpPr>
        <p:spPr>
          <a:xfrm>
            <a:off x="4292692" y="2108956"/>
            <a:ext cx="291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100 namespaces with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more than 10GB of data</a:t>
            </a:r>
          </a:p>
        </p:txBody>
      </p:sp>
      <p:pic>
        <p:nvPicPr>
          <p:cNvPr id="14" name="Picture 13" descr="A graph with blue dots&#10;&#10;Description automatically generated">
            <a:extLst>
              <a:ext uri="{FF2B5EF4-FFF2-40B4-BE49-F238E27FC236}">
                <a16:creationId xmlns:a16="http://schemas.microsoft.com/office/drawing/2014/main" id="{438E9E62-4B52-3385-01A4-B24B3CAE3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" y="3938478"/>
            <a:ext cx="4584700" cy="276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293DA5-F731-60FF-62C1-FCF2E1028A7C}"/>
              </a:ext>
            </a:extLst>
          </p:cNvPr>
          <p:cNvSpPr txBox="1"/>
          <p:nvPr/>
        </p:nvSpPr>
        <p:spPr>
          <a:xfrm>
            <a:off x="1388844" y="6507023"/>
            <a:ext cx="220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Working set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D9659-1191-41F8-E042-4584E8489751}"/>
              </a:ext>
            </a:extLst>
          </p:cNvPr>
          <p:cNvSpPr txBox="1"/>
          <p:nvPr/>
        </p:nvSpPr>
        <p:spPr>
          <a:xfrm>
            <a:off x="43379" y="2315831"/>
            <a:ext cx="4046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Looking at the 100 namespaces</a:t>
            </a:r>
          </a:p>
          <a:p>
            <a:r>
              <a:rPr lang="en-US" b="1" dirty="0">
                <a:solidFill>
                  <a:srgbClr val="0070C0"/>
                </a:solidFill>
              </a:rPr>
              <a:t>with &gt;10GB of working set size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524939-0E2E-C51B-C013-493A2905F69B}"/>
              </a:ext>
            </a:extLst>
          </p:cNvPr>
          <p:cNvCxnSpPr>
            <a:stCxn id="16" idx="2"/>
          </p:cNvCxnSpPr>
          <p:nvPr/>
        </p:nvCxnSpPr>
        <p:spPr bwMode="auto">
          <a:xfrm flipH="1">
            <a:off x="2066529" y="3023717"/>
            <a:ext cx="1" cy="80400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56FFC73-4B83-B5EB-13A2-8070DA459E2E}"/>
              </a:ext>
            </a:extLst>
          </p:cNvPr>
          <p:cNvSpPr txBox="1"/>
          <p:nvPr/>
        </p:nvSpPr>
        <p:spPr>
          <a:xfrm>
            <a:off x="4883784" y="4862603"/>
            <a:ext cx="3826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TB datasets were read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between a few to 10,000 times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A121C-AE06-472D-BAE4-770FBF2260B0}"/>
              </a:ext>
            </a:extLst>
          </p:cNvPr>
          <p:cNvSpPr txBox="1"/>
          <p:nvPr/>
        </p:nvSpPr>
        <p:spPr>
          <a:xfrm>
            <a:off x="4658080" y="5721001"/>
            <a:ext cx="4375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Little correlation between size of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 namespace &amp; how often it’s read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FF5A74-6004-547D-7490-EEEEB0CFB1C4}"/>
              </a:ext>
            </a:extLst>
          </p:cNvPr>
          <p:cNvCxnSpPr>
            <a:cxnSpLocks/>
          </p:cNvCxnSpPr>
          <p:nvPr/>
        </p:nvCxnSpPr>
        <p:spPr bwMode="auto">
          <a:xfrm>
            <a:off x="2190306" y="4432107"/>
            <a:ext cx="0" cy="196869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BEA28D-0F35-E662-1C7A-A421C5BCCBAA}"/>
              </a:ext>
            </a:extLst>
          </p:cNvPr>
          <p:cNvCxnSpPr>
            <a:cxnSpLocks/>
          </p:cNvCxnSpPr>
          <p:nvPr/>
        </p:nvCxnSpPr>
        <p:spPr bwMode="auto">
          <a:xfrm>
            <a:off x="754912" y="5092996"/>
            <a:ext cx="3615069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3A569B-04B9-A833-A1D2-77A1FBAA0B2F}"/>
              </a:ext>
            </a:extLst>
          </p:cNvPr>
          <p:cNvCxnSpPr>
            <a:cxnSpLocks/>
          </p:cNvCxnSpPr>
          <p:nvPr/>
        </p:nvCxnSpPr>
        <p:spPr bwMode="auto">
          <a:xfrm>
            <a:off x="769083" y="6042842"/>
            <a:ext cx="3615069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0B9BA9-BABC-DCF1-D517-44FC29AC15D4}"/>
              </a:ext>
            </a:extLst>
          </p:cNvPr>
          <p:cNvSpPr txBox="1"/>
          <p:nvPr/>
        </p:nvSpPr>
        <p:spPr>
          <a:xfrm>
            <a:off x="3971549" y="56999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84FB7B-B0F0-6B14-8A2F-FDB5A6DCB42A}"/>
              </a:ext>
            </a:extLst>
          </p:cNvPr>
          <p:cNvSpPr txBox="1"/>
          <p:nvPr/>
        </p:nvSpPr>
        <p:spPr>
          <a:xfrm>
            <a:off x="3688012" y="474659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4A237-A100-353E-7F68-1713BCF5CBAA}"/>
              </a:ext>
            </a:extLst>
          </p:cNvPr>
          <p:cNvSpPr txBox="1"/>
          <p:nvPr/>
        </p:nvSpPr>
        <p:spPr>
          <a:xfrm>
            <a:off x="2161587" y="4390747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1TB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64BED5-7A3F-3980-19D1-D1105CD39ADB}"/>
              </a:ext>
            </a:extLst>
          </p:cNvPr>
          <p:cNvCxnSpPr>
            <a:cxnSpLocks/>
          </p:cNvCxnSpPr>
          <p:nvPr/>
        </p:nvCxnSpPr>
        <p:spPr bwMode="auto">
          <a:xfrm>
            <a:off x="2906231" y="4425013"/>
            <a:ext cx="0" cy="196869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C8F154-59AD-58E6-7FAD-293BB1C5132E}"/>
              </a:ext>
            </a:extLst>
          </p:cNvPr>
          <p:cNvSpPr txBox="1"/>
          <p:nvPr/>
        </p:nvSpPr>
        <p:spPr>
          <a:xfrm>
            <a:off x="2845619" y="439428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10TB</a:t>
            </a:r>
          </a:p>
        </p:txBody>
      </p:sp>
    </p:spTree>
    <p:extLst>
      <p:ext uri="{BB962C8B-B14F-4D97-AF65-F5344CB8AC3E}">
        <p14:creationId xmlns:p14="http://schemas.microsoft.com/office/powerpoint/2010/main" val="193296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1B19-8E8C-EB05-D0D4-DF21C6EC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two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5193E-8877-7638-0CC6-2C42CCBC8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A graph with blue dots&#10;&#10;Description automatically generated">
            <a:extLst>
              <a:ext uri="{FF2B5EF4-FFF2-40B4-BE49-F238E27FC236}">
                <a16:creationId xmlns:a16="http://schemas.microsoft.com/office/drawing/2014/main" id="{18A2CCD1-AB92-5459-97EC-901E144CA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8" y="1257619"/>
            <a:ext cx="7616934" cy="45616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BDF93C-6382-C90E-FFD6-0D633F7C3D02}"/>
              </a:ext>
            </a:extLst>
          </p:cNvPr>
          <p:cNvSpPr/>
          <p:nvPr/>
        </p:nvSpPr>
        <p:spPr bwMode="auto">
          <a:xfrm>
            <a:off x="6314012" y="4811950"/>
            <a:ext cx="864973" cy="64255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B27B3-5D96-56A2-BCFB-497E43734581}"/>
              </a:ext>
            </a:extLst>
          </p:cNvPr>
          <p:cNvSpPr txBox="1"/>
          <p:nvPr/>
        </p:nvSpPr>
        <p:spPr>
          <a:xfrm>
            <a:off x="5375956" y="5819292"/>
            <a:ext cx="2996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&gt;1 PB read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for &lt;50 GB unique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2B392-EB67-351E-8BB5-B03B338162A7}"/>
              </a:ext>
            </a:extLst>
          </p:cNvPr>
          <p:cNvSpPr txBox="1"/>
          <p:nvPr/>
        </p:nvSpPr>
        <p:spPr>
          <a:xfrm>
            <a:off x="-8121" y="5958459"/>
            <a:ext cx="5173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Each of these patterns comprise ~1/3 of 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the namespaces with &gt;1 PB read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5CEBD1-F031-4008-67B7-36A0BE2D192C}"/>
              </a:ext>
            </a:extLst>
          </p:cNvPr>
          <p:cNvSpPr/>
          <p:nvPr/>
        </p:nvSpPr>
        <p:spPr bwMode="auto">
          <a:xfrm>
            <a:off x="6314012" y="1998921"/>
            <a:ext cx="1569952" cy="189259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33E9B-1CF1-8311-6793-7F8416F517B7}"/>
              </a:ext>
            </a:extLst>
          </p:cNvPr>
          <p:cNvSpPr txBox="1"/>
          <p:nvPr/>
        </p:nvSpPr>
        <p:spPr>
          <a:xfrm>
            <a:off x="6357544" y="1264133"/>
            <a:ext cx="2741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&gt;1 PB read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for &gt;1TB unique data</a:t>
            </a:r>
          </a:p>
        </p:txBody>
      </p:sp>
    </p:spTree>
    <p:extLst>
      <p:ext uri="{BB962C8B-B14F-4D97-AF65-F5344CB8AC3E}">
        <p14:creationId xmlns:p14="http://schemas.microsoft.com/office/powerpoint/2010/main" val="185424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4598-9569-DA54-05EF-6C4170E3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&gt;PB read of a &gt;TB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F363A-3421-9B1D-E3E3-7FC4437B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39" y="1333500"/>
            <a:ext cx="8437218" cy="1696779"/>
          </a:xfrm>
        </p:spPr>
        <p:txBody>
          <a:bodyPr/>
          <a:lstStyle/>
          <a:p>
            <a:r>
              <a:rPr lang="en-US" dirty="0"/>
              <a:t>There are 9 namespaces like this, and all 9 belong to international collaborations</a:t>
            </a:r>
          </a:p>
          <a:p>
            <a:pPr marL="457200" lvl="1" indent="0">
              <a:buNone/>
            </a:pPr>
            <a:r>
              <a:rPr lang="en-US" dirty="0"/>
              <a:t>=&gt; See Panel Discussion Tuesday Afternoon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DDEC0-4245-D36F-C143-399DD6BAE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4C89EA-B6C8-F65D-A441-5F9C0A5FA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29326"/>
              </p:ext>
            </p:extLst>
          </p:nvPr>
        </p:nvGraphicFramePr>
        <p:xfrm>
          <a:off x="109871" y="3220779"/>
          <a:ext cx="42282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81">
                  <a:extLst>
                    <a:ext uri="{9D8B030D-6E8A-4147-A177-3AD203B41FA5}">
                      <a16:colId xmlns:a16="http://schemas.microsoft.com/office/drawing/2014/main" val="4147275415"/>
                    </a:ext>
                  </a:extLst>
                </a:gridCol>
                <a:gridCol w="958110">
                  <a:extLst>
                    <a:ext uri="{9D8B030D-6E8A-4147-A177-3AD203B41FA5}">
                      <a16:colId xmlns:a16="http://schemas.microsoft.com/office/drawing/2014/main" val="3618554812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3818923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9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LIGO IGWN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203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4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IceCube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9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LIGO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3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IGWN 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0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657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8B60DD-88A6-191A-0C89-E7CED1CE6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60404"/>
              </p:ext>
            </p:extLst>
          </p:nvPr>
        </p:nvGraphicFramePr>
        <p:xfrm>
          <a:off x="4738592" y="3224317"/>
          <a:ext cx="42282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81">
                  <a:extLst>
                    <a:ext uri="{9D8B030D-6E8A-4147-A177-3AD203B41FA5}">
                      <a16:colId xmlns:a16="http://schemas.microsoft.com/office/drawing/2014/main" val="4147275415"/>
                    </a:ext>
                  </a:extLst>
                </a:gridCol>
                <a:gridCol w="958110">
                  <a:extLst>
                    <a:ext uri="{9D8B030D-6E8A-4147-A177-3AD203B41FA5}">
                      <a16:colId xmlns:a16="http://schemas.microsoft.com/office/drawing/2014/main" val="3618554812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3818923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9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Einstein Telescope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4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9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MicroBoone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3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IGWN 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069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488F7D-84F8-5CE5-3681-A90295D2CD34}"/>
              </a:ext>
            </a:extLst>
          </p:cNvPr>
          <p:cNvSpPr txBox="1"/>
          <p:nvPr/>
        </p:nvSpPr>
        <p:spPr>
          <a:xfrm>
            <a:off x="0" y="56363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Gravitational Wave Observatories Community dominates unique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99152-1F01-4002-AC40-D8168272D170}"/>
              </a:ext>
            </a:extLst>
          </p:cNvPr>
          <p:cNvSpPr txBox="1"/>
          <p:nvPr/>
        </p:nvSpPr>
        <p:spPr>
          <a:xfrm>
            <a:off x="0" y="618814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Next come neutrino physics experiments (</a:t>
            </a:r>
            <a:r>
              <a:rPr lang="en-US" b="1" dirty="0" err="1">
                <a:solidFill>
                  <a:srgbClr val="0070C0"/>
                </a:solidFill>
              </a:rPr>
              <a:t>IceCube</a:t>
            </a:r>
            <a:r>
              <a:rPr lang="en-US" b="1" dirty="0">
                <a:solidFill>
                  <a:srgbClr val="0070C0"/>
                </a:solidFill>
              </a:rPr>
              <a:t>, Nova, </a:t>
            </a:r>
            <a:r>
              <a:rPr lang="en-US" b="1" dirty="0" err="1">
                <a:solidFill>
                  <a:srgbClr val="0070C0"/>
                </a:solidFill>
              </a:rPr>
              <a:t>MicroBoone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152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4598-9569-DA54-05EF-6C4170E3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&gt;PB read of a 10-50GB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F363A-3421-9B1D-E3E3-7FC4437B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39" y="1333500"/>
            <a:ext cx="8437218" cy="1143001"/>
          </a:xfrm>
        </p:spPr>
        <p:txBody>
          <a:bodyPr/>
          <a:lstStyle/>
          <a:p>
            <a:r>
              <a:rPr lang="en-US" dirty="0"/>
              <a:t>There are 7 namespaces like this, and all 7 belong to </a:t>
            </a:r>
            <a:r>
              <a:rPr lang="en-US" dirty="0" err="1"/>
              <a:t>OSPool</a:t>
            </a:r>
            <a:r>
              <a:rPr lang="en-US" dirty="0"/>
              <a:t> users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DDEC0-4245-D36F-C143-399DD6BAE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4C89EA-B6C8-F65D-A441-5F9C0A5FA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80874"/>
              </p:ext>
            </p:extLst>
          </p:nvPr>
        </p:nvGraphicFramePr>
        <p:xfrm>
          <a:off x="109871" y="2699780"/>
          <a:ext cx="42282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81">
                  <a:extLst>
                    <a:ext uri="{9D8B030D-6E8A-4147-A177-3AD203B41FA5}">
                      <a16:colId xmlns:a16="http://schemas.microsoft.com/office/drawing/2014/main" val="4147275415"/>
                    </a:ext>
                  </a:extLst>
                </a:gridCol>
                <a:gridCol w="958110">
                  <a:extLst>
                    <a:ext uri="{9D8B030D-6E8A-4147-A177-3AD203B41FA5}">
                      <a16:colId xmlns:a16="http://schemas.microsoft.com/office/drawing/2014/main" val="3618554812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3818923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9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J. Pixley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4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G. Thomson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9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 Shen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069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8B60DD-88A6-191A-0C89-E7CED1CE6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67889"/>
              </p:ext>
            </p:extLst>
          </p:nvPr>
        </p:nvGraphicFramePr>
        <p:xfrm>
          <a:off x="4738592" y="2713949"/>
          <a:ext cx="42282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81">
                  <a:extLst>
                    <a:ext uri="{9D8B030D-6E8A-4147-A177-3AD203B41FA5}">
                      <a16:colId xmlns:a16="http://schemas.microsoft.com/office/drawing/2014/main" val="4147275415"/>
                    </a:ext>
                  </a:extLst>
                </a:gridCol>
                <a:gridCol w="958110">
                  <a:extLst>
                    <a:ext uri="{9D8B030D-6E8A-4147-A177-3AD203B41FA5}">
                      <a16:colId xmlns:a16="http://schemas.microsoft.com/office/drawing/2014/main" val="3618554812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3818923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9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 Shen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4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 Shen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9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Paul Vaska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3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J. Pixley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069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D4B169-C075-DFB4-335C-98ACAFDFA572}"/>
              </a:ext>
            </a:extLst>
          </p:cNvPr>
          <p:cNvSpPr txBox="1"/>
          <p:nvPr/>
        </p:nvSpPr>
        <p:spPr>
          <a:xfrm>
            <a:off x="0" y="4816614"/>
            <a:ext cx="92266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J. Pixley: Condensed Matter Theory</a:t>
            </a:r>
          </a:p>
          <a:p>
            <a:r>
              <a:rPr lang="en-US" dirty="0">
                <a:solidFill>
                  <a:srgbClr val="0070C0"/>
                </a:solidFill>
              </a:rPr>
              <a:t>G. Thomson: </a:t>
            </a:r>
            <a:r>
              <a:rPr lang="en-US" b="0" i="0" u="none" strike="noStrike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  <a:t>Telescope Array (TA) is the largest cosmic ray detector in the </a:t>
            </a:r>
          </a:p>
          <a:p>
            <a:r>
              <a:rPr lang="en-US" b="0" i="0" u="none" strike="noStrike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Helvetica Neue" panose="02000503000000020004" pitchFamily="2" charset="0"/>
              </a:rPr>
              <a:t>Northern hemisphere, which is located in Millard county, Utah.</a:t>
            </a:r>
          </a:p>
          <a:p>
            <a:r>
              <a:rPr lang="en-US" dirty="0">
                <a:solidFill>
                  <a:srgbClr val="0070C0"/>
                </a:solidFill>
                <a:highlight>
                  <a:srgbClr val="FFFFFF"/>
                </a:highlight>
                <a:latin typeface="Helvetica Neue" panose="02000503000000020004" pitchFamily="2" charset="0"/>
              </a:rPr>
              <a:t>Ch. Shen: Nuclear Physics Theory</a:t>
            </a:r>
          </a:p>
          <a:p>
            <a:r>
              <a:rPr lang="en-US" dirty="0">
                <a:solidFill>
                  <a:srgbClr val="0070C0"/>
                </a:solidFill>
                <a:highlight>
                  <a:srgbClr val="FFFFFF"/>
                </a:highlight>
                <a:latin typeface="Helvetica Neue" panose="02000503000000020004" pitchFamily="2" charset="0"/>
              </a:rPr>
              <a:t>P. Vaska: MC simulation for better image reconstruction for biological sciences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3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7C13-EDEF-8FE8-5DD0-E317F3531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60694"/>
            <a:ext cx="7772400" cy="1143000"/>
          </a:xfrm>
        </p:spPr>
        <p:txBody>
          <a:bodyPr/>
          <a:lstStyle/>
          <a:p>
            <a:r>
              <a:rPr lang="en-US" dirty="0"/>
              <a:t>OSDF use from outside of OSG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A4C1C-5478-E23F-E31D-290EB250B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181" y="3460894"/>
            <a:ext cx="8761227" cy="1752600"/>
          </a:xfrm>
        </p:spPr>
        <p:txBody>
          <a:bodyPr/>
          <a:lstStyle/>
          <a:p>
            <a:r>
              <a:rPr lang="en-US" dirty="0"/>
              <a:t>10 namespaces in OSDF that belong to NRP communities</a:t>
            </a:r>
          </a:p>
          <a:p>
            <a:r>
              <a:rPr lang="en-US" dirty="0"/>
              <a:t>1.5 PB was read from 311 TB of unique data for these.</a:t>
            </a:r>
          </a:p>
          <a:p>
            <a:endParaRPr lang="en-US" dirty="0"/>
          </a:p>
          <a:p>
            <a:r>
              <a:rPr lang="en-US" dirty="0"/>
              <a:t>We assume that at least some of this reading was done via native NRP access mechanisms, i.e. from outside OSG.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1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77C57E4-7360-4745-9C73-BD3FE65F5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79" y="5775387"/>
            <a:ext cx="1090246" cy="1090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EE03D-EB95-304E-B8A7-6E6B77B8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07FA-541C-1D43-9700-FBBC877C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" y="1513018"/>
            <a:ext cx="8892540" cy="3993874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The Open Science Data Federation has seen a 7x increase of use within the last year.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At this point our caching saves &gt;75% of a 100G transnational network pipe.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Roughly 1/3 of all </a:t>
            </a:r>
            <a:r>
              <a:rPr lang="en-US" sz="2400" b="1" dirty="0" err="1">
                <a:solidFill>
                  <a:srgbClr val="0070C0"/>
                </a:solidFill>
              </a:rPr>
              <a:t>OSPool</a:t>
            </a:r>
            <a:r>
              <a:rPr lang="en-US" sz="2400" b="1" dirty="0">
                <a:solidFill>
                  <a:srgbClr val="0070C0"/>
                </a:solidFill>
              </a:rPr>
              <a:t> users now use OSDF</a:t>
            </a:r>
          </a:p>
          <a:p>
            <a:pPr lvl="1"/>
            <a:r>
              <a:rPr lang="en-US" sz="2000" dirty="0" err="1">
                <a:solidFill>
                  <a:srgbClr val="0070C0"/>
                </a:solidFill>
              </a:rPr>
              <a:t>OSPool</a:t>
            </a:r>
            <a:r>
              <a:rPr lang="en-US" sz="2000" dirty="0">
                <a:solidFill>
                  <a:srgbClr val="0070C0"/>
                </a:solidFill>
              </a:rPr>
              <a:t> users account for roughly 10% of the total reads.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The top projects by OSDF reads span Biology, Physics, Math, Chemistry, and Geological &amp; Earth Sciences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The usage pattern we observe from international collaborations and </a:t>
            </a:r>
            <a:r>
              <a:rPr lang="en-US" sz="2400" dirty="0" err="1">
                <a:solidFill>
                  <a:srgbClr val="0070C0"/>
                </a:solidFill>
              </a:rPr>
              <a:t>OSPool</a:t>
            </a:r>
            <a:r>
              <a:rPr lang="en-US" sz="2400" dirty="0">
                <a:solidFill>
                  <a:srgbClr val="0070C0"/>
                </a:solidFill>
              </a:rPr>
              <a:t> users are quire different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We start to see usage of OSDF from outside OSG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47E75-0C73-C941-A691-564FF712D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422F2-8E92-954E-B73F-62E04613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7726"/>
            <a:ext cx="3225605" cy="4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2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12E7-8068-0F49-B76A-34E43D0C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9E08-54F5-3847-8308-DA327AE1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partially supported by the NSF grants OAC-2112167, OAC-2030508, OAC-1841530, OAC-1836650, the CC* program, and in kind contributions by many institutions including </a:t>
            </a:r>
            <a:r>
              <a:rPr lang="en-US" dirty="0" err="1"/>
              <a:t>ESnet</a:t>
            </a:r>
            <a:r>
              <a:rPr lang="en-US" dirty="0"/>
              <a:t>, Internet2, and the Great Plains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12A78-B710-D544-AF91-BE6D8B166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6925E-445B-DA4D-B3EC-AFB649DB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476750"/>
            <a:ext cx="1924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AF457-8C83-8641-A785-8BAB34CCA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7726"/>
            <a:ext cx="3225605" cy="42027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A656A4D-C81A-8D4B-B15B-8DA017D7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79" y="5775387"/>
            <a:ext cx="1090246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DE68-DEBB-41B3-E438-43E68258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35 Institutions Contribute to OSDF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5D5F6-3D1B-7E9D-E4D9-1DD489C8E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6FEBC-FC0F-4EF3-B2AF-DFF52BFA3F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7E6FB-134C-551C-7148-09DB3777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959"/>
            <a:ext cx="9142988" cy="4800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8E54C-DCFA-2E5C-02EA-CB54B742A2C1}"/>
              </a:ext>
            </a:extLst>
          </p:cNvPr>
          <p:cNvSpPr txBox="1"/>
          <p:nvPr/>
        </p:nvSpPr>
        <p:spPr>
          <a:xfrm>
            <a:off x="1" y="6113716"/>
            <a:ext cx="914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17 Origins and 34 caches across 5 continents</a:t>
            </a:r>
          </a:p>
        </p:txBody>
      </p:sp>
    </p:spTree>
    <p:extLst>
      <p:ext uri="{BB962C8B-B14F-4D97-AF65-F5344CB8AC3E}">
        <p14:creationId xmlns:p14="http://schemas.microsoft.com/office/powerpoint/2010/main" val="276327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8837-2BC5-5C62-69F2-7A583EF3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Zoomed in on Continental USA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58DC0-FC9E-3E56-165D-AAC427AD8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86FEBC-FC0F-4EF3-B2AF-DFF52BFA3F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7A7FB-B757-18CF-15F3-C1F84B4CDBEE}"/>
              </a:ext>
            </a:extLst>
          </p:cNvPr>
          <p:cNvSpPr txBox="1"/>
          <p:nvPr/>
        </p:nvSpPr>
        <p:spPr>
          <a:xfrm>
            <a:off x="565484" y="3469575"/>
            <a:ext cx="29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stored on Origins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is accessed via Caches.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9820F-AABB-52FC-270D-C10B55633CBE}"/>
              </a:ext>
            </a:extLst>
          </p:cNvPr>
          <p:cNvSpPr txBox="1"/>
          <p:nvPr/>
        </p:nvSpPr>
        <p:spPr>
          <a:xfrm>
            <a:off x="1211789" y="5304011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114PB accessed in 12 months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On average 80 files per second</a:t>
            </a:r>
          </a:p>
        </p:txBody>
      </p:sp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76C66735-A6E2-C75E-B77F-8F77DC70F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619"/>
            <a:ext cx="9237738" cy="4813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AF0F0-44F5-0CF2-5CEB-514EBFB4BCDC}"/>
              </a:ext>
            </a:extLst>
          </p:cNvPr>
          <p:cNvSpPr txBox="1"/>
          <p:nvPr/>
        </p:nvSpPr>
        <p:spPr>
          <a:xfrm>
            <a:off x="925034" y="1695642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 stored on Origins </a:t>
            </a:r>
          </a:p>
          <a:p>
            <a:r>
              <a:rPr lang="en-US" b="1" dirty="0">
                <a:solidFill>
                  <a:schemeClr val="bg1"/>
                </a:solidFill>
              </a:rPr>
              <a:t>is accessed via caches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BE313-F90F-AE6E-3790-EB154B94F033}"/>
              </a:ext>
            </a:extLst>
          </p:cNvPr>
          <p:cNvSpPr txBox="1"/>
          <p:nvPr/>
        </p:nvSpPr>
        <p:spPr>
          <a:xfrm>
            <a:off x="2496888" y="3896812"/>
            <a:ext cx="3219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24.9 PB read in June 2024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on average: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10 Gigabytes/second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CF0F3-A2E1-2D6A-B596-1BE7A4C93391}"/>
              </a:ext>
            </a:extLst>
          </p:cNvPr>
          <p:cNvSpPr txBox="1"/>
          <p:nvPr/>
        </p:nvSpPr>
        <p:spPr>
          <a:xfrm>
            <a:off x="1" y="6081816"/>
            <a:ext cx="9143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80 Gigabit per second … that’s 80% of a 100G pipe</a:t>
            </a:r>
          </a:p>
          <a:p>
            <a:pPr algn="ctr"/>
            <a:r>
              <a:rPr lang="en-US" sz="1800" b="1" dirty="0">
                <a:solidFill>
                  <a:srgbClr val="0070C0"/>
                </a:solidFill>
              </a:rPr>
              <a:t>Observe &lt;3% cache misses =&gt; OSDF caches save &gt;75Gbps in network traffic</a:t>
            </a:r>
          </a:p>
        </p:txBody>
      </p:sp>
    </p:spTree>
    <p:extLst>
      <p:ext uri="{BB962C8B-B14F-4D97-AF65-F5344CB8AC3E}">
        <p14:creationId xmlns:p14="http://schemas.microsoft.com/office/powerpoint/2010/main" val="201961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7C13-EDEF-8FE8-5DD0-E317F3531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74" y="2286000"/>
            <a:ext cx="5002619" cy="1143000"/>
          </a:xfrm>
        </p:spPr>
        <p:txBody>
          <a:bodyPr/>
          <a:lstStyle/>
          <a:p>
            <a:r>
              <a:rPr lang="en-US" dirty="0"/>
              <a:t>OSDF by Numbers</a:t>
            </a:r>
          </a:p>
        </p:txBody>
      </p:sp>
      <p:pic>
        <p:nvPicPr>
          <p:cNvPr id="5" name="Picture 4" descr="A map of the earth with colored lines&#10;&#10;Description automatically generated">
            <a:extLst>
              <a:ext uri="{FF2B5EF4-FFF2-40B4-BE49-F238E27FC236}">
                <a16:creationId xmlns:a16="http://schemas.microsoft.com/office/drawing/2014/main" id="{1D7CB35D-6944-F258-FE5B-BCE6FFB65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48" y="1714500"/>
            <a:ext cx="3784478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97691-DE39-A000-3467-AE4ECEA63B3F}"/>
              </a:ext>
            </a:extLst>
          </p:cNvPr>
          <p:cNvSpPr txBox="1"/>
          <p:nvPr/>
        </p:nvSpPr>
        <p:spPr>
          <a:xfrm>
            <a:off x="754912" y="5231219"/>
            <a:ext cx="278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https://osdf.osg-htc.org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2DB56-D2B9-EB32-733D-87FBFCFEA844}"/>
              </a:ext>
            </a:extLst>
          </p:cNvPr>
          <p:cNvSpPr txBox="1"/>
          <p:nvPr/>
        </p:nvSpPr>
        <p:spPr>
          <a:xfrm>
            <a:off x="637091" y="4831109"/>
            <a:ext cx="3243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Realtime visualization at:</a:t>
            </a:r>
          </a:p>
        </p:txBody>
      </p:sp>
    </p:spTree>
    <p:extLst>
      <p:ext uri="{BB962C8B-B14F-4D97-AF65-F5344CB8AC3E}">
        <p14:creationId xmlns:p14="http://schemas.microsoft.com/office/powerpoint/2010/main" val="123574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65C3-EAA4-374B-4F05-F7BEDBE2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38B49-5B47-72BB-88E5-59657D935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 descr="A graph of a number of people with numbers and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F7630241-65DD-2205-D993-FC70983D1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6" y="1241511"/>
            <a:ext cx="4572000" cy="2768600"/>
          </a:xfrm>
          <a:prstGeom prst="rect">
            <a:avLst/>
          </a:prstGeom>
        </p:spPr>
      </p:pic>
      <p:pic>
        <p:nvPicPr>
          <p:cNvPr id="12" name="Picture 11" descr="A graph with blue and white lines&#10;&#10;Description automatically generated">
            <a:extLst>
              <a:ext uri="{FF2B5EF4-FFF2-40B4-BE49-F238E27FC236}">
                <a16:creationId xmlns:a16="http://schemas.microsoft.com/office/drawing/2014/main" id="{416DF46E-D398-A5A7-D865-2BB5CA2F9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3517900"/>
            <a:ext cx="4559300" cy="31115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CB0384-027E-3745-6F6E-DE2EC2D56037}"/>
              </a:ext>
            </a:extLst>
          </p:cNvPr>
          <p:cNvCxnSpPr>
            <a:cxnSpLocks/>
          </p:cNvCxnSpPr>
          <p:nvPr/>
        </p:nvCxnSpPr>
        <p:spPr bwMode="auto">
          <a:xfrm flipV="1">
            <a:off x="595423" y="1915125"/>
            <a:ext cx="3806456" cy="1115154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E456E8-A0D0-1CA1-AC76-9A2A4181C701}"/>
              </a:ext>
            </a:extLst>
          </p:cNvPr>
          <p:cNvSpPr txBox="1"/>
          <p:nvPr/>
        </p:nvSpPr>
        <p:spPr>
          <a:xfrm>
            <a:off x="5282680" y="1915125"/>
            <a:ext cx="33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~5 caches added per year</a:t>
            </a:r>
          </a:p>
          <a:p>
            <a:r>
              <a:rPr lang="en-US" b="1" dirty="0">
                <a:solidFill>
                  <a:srgbClr val="0070C0"/>
                </a:solidFill>
              </a:rPr>
              <a:t>~2 origins added per year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9E35BA-D73B-7A25-A522-030ED6ADB4FC}"/>
              </a:ext>
            </a:extLst>
          </p:cNvPr>
          <p:cNvCxnSpPr>
            <a:cxnSpLocks/>
          </p:cNvCxnSpPr>
          <p:nvPr/>
        </p:nvCxnSpPr>
        <p:spPr bwMode="auto">
          <a:xfrm flipV="1">
            <a:off x="747823" y="2636444"/>
            <a:ext cx="3824177" cy="556868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EBF876-D031-CCF4-0B00-60ACD44F72BF}"/>
              </a:ext>
            </a:extLst>
          </p:cNvPr>
          <p:cNvCxnSpPr/>
          <p:nvPr/>
        </p:nvCxnSpPr>
        <p:spPr bwMode="auto">
          <a:xfrm flipV="1">
            <a:off x="5486400" y="6039293"/>
            <a:ext cx="2828260" cy="233916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B97FF9-BF29-F601-6A53-3B17DFF1A6DA}"/>
              </a:ext>
            </a:extLst>
          </p:cNvPr>
          <p:cNvCxnSpPr/>
          <p:nvPr/>
        </p:nvCxnSpPr>
        <p:spPr bwMode="auto">
          <a:xfrm flipV="1">
            <a:off x="8346558" y="3934047"/>
            <a:ext cx="378342" cy="2105246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F02F5B-4DA9-CF8A-98C0-D4687D0D2BEB}"/>
              </a:ext>
            </a:extLst>
          </p:cNvPr>
          <p:cNvSpPr txBox="1"/>
          <p:nvPr/>
        </p:nvSpPr>
        <p:spPr>
          <a:xfrm>
            <a:off x="258572" y="4588245"/>
            <a:ext cx="4229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Data volume delivered per month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went from ~40% growth per year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between 2019 – 2023 to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7x growth in the last year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0D70CE-B3F8-89BF-8F36-8F8EDE58B073}"/>
              </a:ext>
            </a:extLst>
          </p:cNvPr>
          <p:cNvSpPr txBox="1"/>
          <p:nvPr/>
        </p:nvSpPr>
        <p:spPr>
          <a:xfrm>
            <a:off x="5592131" y="5356416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“Pelican Effect” 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E4156E-903C-516A-F63D-1DCB5F72A9E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37112" y="4461207"/>
            <a:ext cx="245948" cy="1050925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689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0F18-89F6-B281-7E35-D5E5C818C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 Facts for the Month of June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85A60-AA2C-787F-BA06-411F463DB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24.9 PB read total</a:t>
            </a:r>
          </a:p>
          <a:p>
            <a:r>
              <a:rPr lang="en-US" dirty="0"/>
              <a:t>10% of this is accounted for by the </a:t>
            </a:r>
            <a:r>
              <a:rPr lang="en-US" dirty="0" err="1"/>
              <a:t>OSPool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9D27-3066-0ED6-B978-730A03E6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2024 </a:t>
            </a:r>
            <a:r>
              <a:rPr lang="en-US" dirty="0" err="1"/>
              <a:t>OSPool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A019-AE14-C08D-EFAD-C47D125A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1247001"/>
            <a:ext cx="8714295" cy="2486799"/>
          </a:xfrm>
        </p:spPr>
        <p:txBody>
          <a:bodyPr/>
          <a:lstStyle/>
          <a:p>
            <a:r>
              <a:rPr lang="en-US" sz="2400" dirty="0"/>
              <a:t>61 out of 172 users used OSDF</a:t>
            </a:r>
          </a:p>
          <a:p>
            <a:r>
              <a:rPr lang="en-US" sz="2400" dirty="0"/>
              <a:t>31 out of 98 projects used OSDF</a:t>
            </a:r>
          </a:p>
          <a:p>
            <a:r>
              <a:rPr lang="en-US" sz="2400" dirty="0" err="1"/>
              <a:t>OSPool</a:t>
            </a:r>
            <a:r>
              <a:rPr lang="en-US" sz="2400" dirty="0"/>
              <a:t> users transfer small files with </a:t>
            </a:r>
            <a:r>
              <a:rPr lang="en-US" sz="2400" dirty="0" err="1"/>
              <a:t>HTCondor</a:t>
            </a:r>
            <a:r>
              <a:rPr lang="en-US" sz="2400" dirty="0"/>
              <a:t> and large files with OSDF:</a:t>
            </a:r>
          </a:p>
          <a:p>
            <a:pPr lvl="1"/>
            <a:r>
              <a:rPr lang="en-US" sz="2000" dirty="0"/>
              <a:t>43% of all bytes transferred by OSDF</a:t>
            </a:r>
          </a:p>
          <a:p>
            <a:pPr lvl="2"/>
            <a:r>
              <a:rPr lang="en-US" sz="1800" dirty="0"/>
              <a:t>But only 2.3% of all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B091-D168-DF40-FDA8-4F8115AD8E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 descr="A graph with blue dots&#10;&#10;Description automatically generated">
            <a:extLst>
              <a:ext uri="{FF2B5EF4-FFF2-40B4-BE49-F238E27FC236}">
                <a16:creationId xmlns:a16="http://schemas.microsoft.com/office/drawing/2014/main" id="{C7BCCF2F-27DA-9D4D-7FF8-40351B49B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86" y="3837801"/>
            <a:ext cx="4559300" cy="2667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3D93-3EEA-FFE2-DAD1-32E509381D6B}"/>
              </a:ext>
            </a:extLst>
          </p:cNvPr>
          <p:cNvCxnSpPr/>
          <p:nvPr/>
        </p:nvCxnSpPr>
        <p:spPr bwMode="auto">
          <a:xfrm>
            <a:off x="4944140" y="4603898"/>
            <a:ext cx="3413051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EB3F33-7429-3CC2-61CA-3875245A9F42}"/>
              </a:ext>
            </a:extLst>
          </p:cNvPr>
          <p:cNvSpPr txBox="1"/>
          <p:nvPr/>
        </p:nvSpPr>
        <p:spPr>
          <a:xfrm>
            <a:off x="3753310" y="4361311"/>
            <a:ext cx="12522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1M hours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914A0-6D73-6B9E-7FFC-5CF1706FD87E}"/>
              </a:ext>
            </a:extLst>
          </p:cNvPr>
          <p:cNvSpPr txBox="1"/>
          <p:nvPr/>
        </p:nvSpPr>
        <p:spPr>
          <a:xfrm>
            <a:off x="3661163" y="5034712"/>
            <a:ext cx="13099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10k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E04C1-43A7-A099-72ED-A7AED5623BBC}"/>
              </a:ext>
            </a:extLst>
          </p:cNvPr>
          <p:cNvSpPr txBox="1"/>
          <p:nvPr/>
        </p:nvSpPr>
        <p:spPr>
          <a:xfrm>
            <a:off x="3569014" y="5718746"/>
            <a:ext cx="13244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 hours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12D4F-DD31-02D6-64A0-418C82E14A6C}"/>
              </a:ext>
            </a:extLst>
          </p:cNvPr>
          <p:cNvCxnSpPr/>
          <p:nvPr/>
        </p:nvCxnSpPr>
        <p:spPr bwMode="auto">
          <a:xfrm>
            <a:off x="4947682" y="5245400"/>
            <a:ext cx="3413051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A66582-54F0-A296-BFFC-88446F16E6BF}"/>
              </a:ext>
            </a:extLst>
          </p:cNvPr>
          <p:cNvCxnSpPr/>
          <p:nvPr/>
        </p:nvCxnSpPr>
        <p:spPr bwMode="auto">
          <a:xfrm>
            <a:off x="4929954" y="5918796"/>
            <a:ext cx="3413051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AB7A6-F367-E6AD-62A9-4E2F2D57E759}"/>
              </a:ext>
            </a:extLst>
          </p:cNvPr>
          <p:cNvCxnSpPr>
            <a:cxnSpLocks/>
          </p:cNvCxnSpPr>
          <p:nvPr/>
        </p:nvCxnSpPr>
        <p:spPr bwMode="auto">
          <a:xfrm>
            <a:off x="5784111" y="4283251"/>
            <a:ext cx="0" cy="196869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B10C72-D4A9-4186-40A5-5B26C2F07EC4}"/>
              </a:ext>
            </a:extLst>
          </p:cNvPr>
          <p:cNvSpPr txBox="1"/>
          <p:nvPr/>
        </p:nvSpPr>
        <p:spPr>
          <a:xfrm>
            <a:off x="5382153" y="6278811"/>
            <a:ext cx="7986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10TB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4ACA1-4BE2-3F77-E46D-47C65571602D}"/>
              </a:ext>
            </a:extLst>
          </p:cNvPr>
          <p:cNvSpPr txBox="1"/>
          <p:nvPr/>
        </p:nvSpPr>
        <p:spPr>
          <a:xfrm>
            <a:off x="7150701" y="6271716"/>
            <a:ext cx="6703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1PB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DCC9DE-EBCF-DC25-0DC1-68AC46BA993C}"/>
              </a:ext>
            </a:extLst>
          </p:cNvPr>
          <p:cNvCxnSpPr>
            <a:cxnSpLocks/>
          </p:cNvCxnSpPr>
          <p:nvPr/>
        </p:nvCxnSpPr>
        <p:spPr bwMode="auto">
          <a:xfrm>
            <a:off x="7488861" y="4286795"/>
            <a:ext cx="0" cy="196869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A5DFEB2-B729-DAEF-797D-EEDF9843B0E4}"/>
              </a:ext>
            </a:extLst>
          </p:cNvPr>
          <p:cNvSpPr txBox="1"/>
          <p:nvPr/>
        </p:nvSpPr>
        <p:spPr>
          <a:xfrm>
            <a:off x="6215038" y="6261087"/>
            <a:ext cx="9412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100TB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D551B2-3F89-4743-E3BF-97D38486B436}"/>
              </a:ext>
            </a:extLst>
          </p:cNvPr>
          <p:cNvCxnSpPr>
            <a:cxnSpLocks/>
          </p:cNvCxnSpPr>
          <p:nvPr/>
        </p:nvCxnSpPr>
        <p:spPr bwMode="auto">
          <a:xfrm>
            <a:off x="6641799" y="4279704"/>
            <a:ext cx="0" cy="196869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C08D1A-2AB9-CCB6-DBA2-E5DDD8301B87}"/>
              </a:ext>
            </a:extLst>
          </p:cNvPr>
          <p:cNvCxnSpPr/>
          <p:nvPr/>
        </p:nvCxnSpPr>
        <p:spPr bwMode="auto">
          <a:xfrm>
            <a:off x="4937049" y="4915789"/>
            <a:ext cx="3413051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D8D04A2-EE76-87B5-A388-CF42C7E9D5DE}"/>
              </a:ext>
            </a:extLst>
          </p:cNvPr>
          <p:cNvSpPr txBox="1"/>
          <p:nvPr/>
        </p:nvSpPr>
        <p:spPr>
          <a:xfrm>
            <a:off x="3579645" y="4698010"/>
            <a:ext cx="14526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100k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206DB-5E9F-83CE-DF45-8F113065BD4F}"/>
              </a:ext>
            </a:extLst>
          </p:cNvPr>
          <p:cNvSpPr txBox="1"/>
          <p:nvPr/>
        </p:nvSpPr>
        <p:spPr>
          <a:xfrm>
            <a:off x="51421" y="4419159"/>
            <a:ext cx="3647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About a dozen projects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read 10TB to 1PB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consuming 10k to 1M CPU-h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during the month of June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EB86653-95CD-0A66-810A-1C5861EB0FEB}"/>
              </a:ext>
            </a:extLst>
          </p:cNvPr>
          <p:cNvSpPr/>
          <p:nvPr/>
        </p:nvSpPr>
        <p:spPr bwMode="auto">
          <a:xfrm>
            <a:off x="4884501" y="1297368"/>
            <a:ext cx="497652" cy="82634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660066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FA478-83C4-B9BE-C508-FE527C6E2043}"/>
              </a:ext>
            </a:extLst>
          </p:cNvPr>
          <p:cNvSpPr txBox="1"/>
          <p:nvPr/>
        </p:nvSpPr>
        <p:spPr>
          <a:xfrm>
            <a:off x="5382153" y="1510487"/>
            <a:ext cx="3834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~ 1/3 of </a:t>
            </a:r>
            <a:r>
              <a:rPr lang="en-US" b="1" dirty="0" err="1">
                <a:solidFill>
                  <a:srgbClr val="FF0000"/>
                </a:solidFill>
              </a:rPr>
              <a:t>OSPool</a:t>
            </a:r>
            <a:r>
              <a:rPr lang="en-US" b="1" dirty="0">
                <a:solidFill>
                  <a:srgbClr val="FF0000"/>
                </a:solidFill>
              </a:rPr>
              <a:t> uses OSDF 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285BB-9754-4B38-D207-D9E6B7B0430C}"/>
              </a:ext>
            </a:extLst>
          </p:cNvPr>
          <p:cNvSpPr txBox="1"/>
          <p:nvPr/>
        </p:nvSpPr>
        <p:spPr>
          <a:xfrm>
            <a:off x="15825" y="5978494"/>
            <a:ext cx="394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Data use is only very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loosly</a:t>
            </a:r>
            <a:r>
              <a:rPr lang="en-US" b="1" dirty="0">
                <a:solidFill>
                  <a:srgbClr val="FF0000"/>
                </a:solidFill>
              </a:rPr>
              <a:t> correlated with CPU use</a:t>
            </a:r>
          </a:p>
        </p:txBody>
      </p:sp>
    </p:spTree>
    <p:extLst>
      <p:ext uri="{BB962C8B-B14F-4D97-AF65-F5344CB8AC3E}">
        <p14:creationId xmlns:p14="http://schemas.microsoft.com/office/powerpoint/2010/main" val="118322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2D03-D74C-465F-B1BF-53390C78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</a:t>
            </a:r>
            <a:r>
              <a:rPr lang="en-US" dirty="0" err="1"/>
              <a:t>OSPool</a:t>
            </a:r>
            <a:r>
              <a:rPr lang="en-US" dirty="0"/>
              <a:t> Data Users </a:t>
            </a:r>
            <a:br>
              <a:rPr lang="en-US" dirty="0"/>
            </a:br>
            <a:r>
              <a:rPr lang="en-US" dirty="0"/>
              <a:t>in June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BEF6-1C35-8EE3-DB47-261CADF1B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AB4BC-D760-449D-A975-B1B41586F3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E66AC3-2791-6E83-50AE-6DC7B2B6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35514"/>
              </p:ext>
            </p:extLst>
          </p:nvPr>
        </p:nvGraphicFramePr>
        <p:xfrm>
          <a:off x="318976" y="1280037"/>
          <a:ext cx="866553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256">
                  <a:extLst>
                    <a:ext uri="{9D8B030D-6E8A-4147-A177-3AD203B41FA5}">
                      <a16:colId xmlns:a16="http://schemas.microsoft.com/office/drawing/2014/main" val="1124845149"/>
                    </a:ext>
                  </a:extLst>
                </a:gridCol>
                <a:gridCol w="1444256">
                  <a:extLst>
                    <a:ext uri="{9D8B030D-6E8A-4147-A177-3AD203B41FA5}">
                      <a16:colId xmlns:a16="http://schemas.microsoft.com/office/drawing/2014/main" val="1931319601"/>
                    </a:ext>
                  </a:extLst>
                </a:gridCol>
                <a:gridCol w="1119963">
                  <a:extLst>
                    <a:ext uri="{9D8B030D-6E8A-4147-A177-3AD203B41FA5}">
                      <a16:colId xmlns:a16="http://schemas.microsoft.com/office/drawing/2014/main" val="3442060684"/>
                    </a:ext>
                  </a:extLst>
                </a:gridCol>
                <a:gridCol w="3296093">
                  <a:extLst>
                    <a:ext uri="{9D8B030D-6E8A-4147-A177-3AD203B41FA5}">
                      <a16:colId xmlns:a16="http://schemas.microsoft.com/office/drawing/2014/main" val="4033991793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val="2103784707"/>
                    </a:ext>
                  </a:extLst>
                </a:gridCol>
                <a:gridCol w="691117">
                  <a:extLst>
                    <a:ext uri="{9D8B030D-6E8A-4147-A177-3AD203B41FA5}">
                      <a16:colId xmlns:a16="http://schemas.microsoft.com/office/drawing/2014/main" val="87667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TB’s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CPU-h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Chun Shen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Wayne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Nuclear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Dynamical Modelling of relativistic heavy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81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Paul Vaska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Stonybrook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MC for developing better image reconstruction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17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Jeffrey D. Jensen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Population genetics to study evolutionary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76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J. Pixley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Rutgers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Condensed Matter Theory incl. quantum phase transitions of many-body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1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D. Katz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CSU Northridge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Searchers for binary sequences with identical autocorrelation spectra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O. Isayev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QC &amp; ML insights into supra-molecular organization of molecular </a:t>
                      </a:r>
                      <a:r>
                        <a:rPr lang="en-US" sz="1400" dirty="0" err="1"/>
                        <a:t>Xtals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1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H. Fricker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UCSD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Geo &amp; Earth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Use </a:t>
                      </a:r>
                      <a:r>
                        <a:rPr lang="en-US" sz="1400" dirty="0"/>
                        <a:t>satellite remote sensing data to study processes that affect mass loss of Antarctic Ice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0122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0B10B8-4E79-5D48-73BC-3E780F9797AE}"/>
              </a:ext>
            </a:extLst>
          </p:cNvPr>
          <p:cNvSpPr txBox="1"/>
          <p:nvPr/>
        </p:nvSpPr>
        <p:spPr>
          <a:xfrm>
            <a:off x="0" y="589042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top data users span a wide range of sciences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… and institutions … and locations</a:t>
            </a:r>
          </a:p>
        </p:txBody>
      </p:sp>
    </p:spTree>
    <p:extLst>
      <p:ext uri="{BB962C8B-B14F-4D97-AF65-F5344CB8AC3E}">
        <p14:creationId xmlns:p14="http://schemas.microsoft.com/office/powerpoint/2010/main" val="130115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A639-6759-7461-40DF-D54887EE3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Fun Facts for the last year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9D097-D95F-EFEB-C176-ED26E06C5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Working set size = volume of unique data read last year</a:t>
            </a:r>
          </a:p>
          <a:p>
            <a:pPr algn="l"/>
            <a:r>
              <a:rPr lang="en-US" dirty="0"/>
              <a:t>Total read = volume of data read last year</a:t>
            </a:r>
          </a:p>
          <a:p>
            <a:pPr algn="l"/>
            <a:r>
              <a:rPr lang="en-US" dirty="0"/>
              <a:t>Re-use multiplier =  total read / working set size</a:t>
            </a:r>
          </a:p>
        </p:txBody>
      </p:sp>
    </p:spTree>
    <p:extLst>
      <p:ext uri="{BB962C8B-B14F-4D97-AF65-F5344CB8AC3E}">
        <p14:creationId xmlns:p14="http://schemas.microsoft.com/office/powerpoint/2010/main" val="2159416369"/>
      </p:ext>
    </p:extLst>
  </p:cSld>
  <p:clrMapOvr>
    <a:masterClrMapping/>
  </p:clrMapOvr>
</p:sld>
</file>

<file path=ppt/theme/theme1.xml><?xml version="1.0" encoding="utf-8"?>
<a:theme xmlns:a="http://schemas.openxmlformats.org/drawingml/2006/main" name="Japanese Art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_blue_template_V3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26505</TotalTime>
  <Words>1040</Words>
  <Application>Microsoft Macintosh PowerPoint</Application>
  <PresentationFormat>On-screen Show (4:3)</PresentationFormat>
  <Paragraphs>229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Futura</vt:lpstr>
      <vt:lpstr>Helvetica Neue</vt:lpstr>
      <vt:lpstr>Shruti</vt:lpstr>
      <vt:lpstr>Symbol</vt:lpstr>
      <vt:lpstr>Times</vt:lpstr>
      <vt:lpstr>Times New Roman</vt:lpstr>
      <vt:lpstr>Wingdings</vt:lpstr>
      <vt:lpstr>Japanese Art</vt:lpstr>
      <vt:lpstr>CI_blue_template_V3</vt:lpstr>
      <vt:lpstr> OSDF Deployment &amp; Use  Frank Würthwein OSG Executive Director UCSD/SDSC  July 8th 2024 </vt:lpstr>
      <vt:lpstr>35 Institutions Contribute to OSDF Today</vt:lpstr>
      <vt:lpstr>Zoomed in on Continental USA</vt:lpstr>
      <vt:lpstr>OSDF by Numbers</vt:lpstr>
      <vt:lpstr>Historic Perspective</vt:lpstr>
      <vt:lpstr>Fun Facts for the Month of June</vt:lpstr>
      <vt:lpstr>June 2024 OSPool Numbers</vt:lpstr>
      <vt:lpstr>Top OSPool Data Users  in June 2024</vt:lpstr>
      <vt:lpstr> Fun Facts for the last year </vt:lpstr>
      <vt:lpstr>OSDF Usage Accounting by namespace</vt:lpstr>
      <vt:lpstr>Let’s look at two patterns</vt:lpstr>
      <vt:lpstr>&gt;PB read of a &gt;TB dataset</vt:lpstr>
      <vt:lpstr>&gt;PB read of a 10-50GB dataset</vt:lpstr>
      <vt:lpstr>OSDF use from outside of OSG</vt:lpstr>
      <vt:lpstr>Summary &amp; Conclusion</vt:lpstr>
      <vt:lpstr>Acknowledgements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PjM Report for OSG Review Jan-2009</dc:title>
  <dc:creator>Chander Sehgal</dc:creator>
  <cp:lastModifiedBy>Wuerthwein, Frank</cp:lastModifiedBy>
  <cp:revision>1606</cp:revision>
  <cp:lastPrinted>2021-12-03T15:42:28Z</cp:lastPrinted>
  <dcterms:created xsi:type="dcterms:W3CDTF">2006-09-16T17:30:18Z</dcterms:created>
  <dcterms:modified xsi:type="dcterms:W3CDTF">2024-07-06T16:48:21Z</dcterms:modified>
</cp:coreProperties>
</file>