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4542" r:id="rId2"/>
  </p:sldMasterIdLst>
  <p:notesMasterIdLst>
    <p:notesMasterId r:id="rId13"/>
  </p:notesMasterIdLst>
  <p:handoutMasterIdLst>
    <p:handoutMasterId r:id="rId14"/>
  </p:handoutMasterIdLst>
  <p:sldIdLst>
    <p:sldId id="2145706461" r:id="rId3"/>
    <p:sldId id="857" r:id="rId4"/>
    <p:sldId id="2142533972" r:id="rId5"/>
    <p:sldId id="1203" r:id="rId6"/>
    <p:sldId id="1113" r:id="rId7"/>
    <p:sldId id="2145706458" r:id="rId8"/>
    <p:sldId id="2145706462" r:id="rId9"/>
    <p:sldId id="2145706463" r:id="rId10"/>
    <p:sldId id="2145706464" r:id="rId11"/>
    <p:sldId id="2145706465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99"/>
    <a:srgbClr val="CCFF66"/>
    <a:srgbClr val="FFFFCC"/>
    <a:srgbClr val="CC9900"/>
    <a:srgbClr val="9A470E"/>
    <a:srgbClr val="9047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176" autoAdjust="0"/>
  </p:normalViewPr>
  <p:slideViewPr>
    <p:cSldViewPr snapToGrid="0">
      <p:cViewPr varScale="1">
        <p:scale>
          <a:sx n="64" d="100"/>
          <a:sy n="64" d="100"/>
        </p:scale>
        <p:origin x="136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5766" y="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DCE0BE-FA93-491A-BAC5-E1F0929DB6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DAB3C4-ED59-480D-9B29-B129F5394C2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833AA-2DE6-462E-9233-F11D54F5EB53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5762BA-D4B4-4CF9-B413-CF483D9643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0A5BA0-3904-4D5A-A98C-E82DFB809F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F4523-AF64-40DA-956B-0004CE1AB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54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AE6EE-5489-4B7F-8F7D-963128CEF860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E85BC-8168-4CD6-8F32-AF70A5E7F9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51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447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43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1"/>
            <a:ext cx="8229600" cy="52578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3600" b="1"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9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231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>
            <a:lvl1pPr>
              <a:defRPr sz="66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852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054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927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603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235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57EB98-F04E-49DF-B083-EF045D5000FB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517900" y="6036281"/>
            <a:ext cx="2700944" cy="508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44B7CA-85ED-46B5-8832-5632C847D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/>
          <a:srcRect l="7455" r="10119"/>
          <a:stretch/>
        </p:blipFill>
        <p:spPr>
          <a:xfrm>
            <a:off x="6900862" y="5909053"/>
            <a:ext cx="1895475" cy="82655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6958737-4CFA-1594-C206-84FF71E696CD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57200" y="6018097"/>
            <a:ext cx="2533367" cy="47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4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86" r:id="rId3"/>
    <p:sldLayoutId id="2147483758" r:id="rId4"/>
    <p:sldLayoutId id="2147483757" r:id="rId5"/>
    <p:sldLayoutId id="2147483716" r:id="rId6"/>
    <p:sldLayoutId id="2147484568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39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DEC1BD-DB1A-8AB0-2A31-933239E1E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5000"/>
          </a:xfrm>
        </p:spPr>
        <p:txBody>
          <a:bodyPr anchor="t">
            <a:normAutofit/>
          </a:bodyPr>
          <a:lstStyle/>
          <a:p>
            <a:br>
              <a:rPr lang="en-US" dirty="0"/>
            </a:br>
            <a:r>
              <a:rPr lang="en-US" dirty="0"/>
              <a:t>Welcome to </a:t>
            </a:r>
            <a:br>
              <a:rPr lang="en-US" dirty="0"/>
            </a:br>
            <a:r>
              <a:rPr lang="en-US" sz="8800" dirty="0">
                <a:latin typeface="Aptos Black" panose="020F0502020204030204" pitchFamily="34" charset="0"/>
              </a:rPr>
              <a:t>HTC24</a:t>
            </a:r>
            <a:endParaRPr lang="en-US" dirty="0">
              <a:latin typeface="Aptos Black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80A551-A2B7-19E3-F863-1E42779F5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551" y="3705225"/>
            <a:ext cx="8205757" cy="1714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690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84A88EE-9F65-6205-E421-68070C360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9600" dirty="0"/>
              <a:t>OS</a:t>
            </a:r>
            <a:r>
              <a:rPr lang="en-US" sz="19900" dirty="0"/>
              <a:t>D</a:t>
            </a:r>
            <a:r>
              <a:rPr lang="en-US" sz="9600" dirty="0"/>
              <a:t>F-&gt;OS</a:t>
            </a:r>
            <a:r>
              <a:rPr lang="en-US" sz="19900" dirty="0">
                <a:solidFill>
                  <a:srgbClr val="0070C0"/>
                </a:solidFill>
              </a:rPr>
              <a:t>O</a:t>
            </a:r>
            <a:r>
              <a:rPr lang="en-US" sz="9600" dirty="0"/>
              <a:t>F? </a:t>
            </a:r>
          </a:p>
        </p:txBody>
      </p:sp>
    </p:spTree>
    <p:extLst>
      <p:ext uri="{BB962C8B-B14F-4D97-AF65-F5344CB8AC3E}">
        <p14:creationId xmlns:p14="http://schemas.microsoft.com/office/powerpoint/2010/main" val="3038989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-2" y="5397500"/>
            <a:ext cx="9144000" cy="1460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endParaRPr lang="en-US" altLang="en-US" sz="3200" b="1">
              <a:latin typeface="Comic Sans MS" pitchFamily="66" charset="0"/>
            </a:endParaRPr>
          </a:p>
        </p:txBody>
      </p:sp>
      <p:pic>
        <p:nvPicPr>
          <p:cNvPr id="40963" name="Picture 3" descr="VisitingFriendsKB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" t="12160" b="12629"/>
          <a:stretch/>
        </p:blipFill>
        <p:spPr bwMode="auto">
          <a:xfrm>
            <a:off x="457201" y="1201738"/>
            <a:ext cx="8299938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330200" y="377825"/>
            <a:ext cx="86677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en-US" sz="4800" b="1" dirty="0">
                <a:latin typeface="Comic Sans MS" pitchFamily="66" charset="0"/>
              </a:rPr>
              <a:t>Thank you joining us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256560" y="5358309"/>
            <a:ext cx="86308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altLang="en-US" sz="4000" b="1" dirty="0">
                <a:latin typeface="Comic Sans MS" pitchFamily="66" charset="0"/>
              </a:rPr>
              <a:t>Together building a thriving</a:t>
            </a:r>
          </a:p>
          <a:p>
            <a:pPr algn="ctr"/>
            <a:r>
              <a:rPr lang="en-US" altLang="en-US" sz="4000" b="1" dirty="0">
                <a:latin typeface="Comic Sans MS" pitchFamily="66" charset="0"/>
              </a:rPr>
              <a:t> Throughput Computing community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F3D18-908D-E708-FA4E-ED24CA9B0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1986</a:t>
            </a:r>
            <a:r>
              <a:rPr lang="en-US" dirty="0"/>
              <a:t> – First deployment of (HT)Condor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1996</a:t>
            </a:r>
            <a:r>
              <a:rPr lang="en-US" dirty="0"/>
              <a:t> – High Throughput Computing (HTC) 			formulated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1998 </a:t>
            </a:r>
            <a:r>
              <a:rPr lang="en-US" dirty="0"/>
              <a:t>– First (HT)Condor Week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2005</a:t>
            </a:r>
            <a:r>
              <a:rPr lang="en-US" dirty="0"/>
              <a:t> – OSG Consortium established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2006</a:t>
            </a:r>
            <a:r>
              <a:rPr lang="en-US" dirty="0"/>
              <a:t> – Center for High Throughput 						Computing (CHTC) established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2007</a:t>
            </a:r>
            <a:r>
              <a:rPr lang="en-US" dirty="0"/>
              <a:t> – First OSG AHM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2020</a:t>
            </a:r>
            <a:r>
              <a:rPr lang="en-US" dirty="0"/>
              <a:t> – Partnership for Advanced 							Throughput Computing (PATh) funded by NSF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2023</a:t>
            </a:r>
            <a:r>
              <a:rPr lang="en-US" dirty="0"/>
              <a:t> – First Throughput Computing 						event (HTC23)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2024</a:t>
            </a:r>
            <a:r>
              <a:rPr lang="en-US" dirty="0"/>
              <a:t> – </a:t>
            </a:r>
            <a:r>
              <a:rPr lang="en-US" sz="4600" dirty="0"/>
              <a:t>Pelican: Advancing the Open Science Data Federation Platform funded by NSF </a:t>
            </a:r>
            <a:endParaRPr lang="en-US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574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8E0F5-D80D-41E0-8C9D-35F536D8A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462" y="474308"/>
            <a:ext cx="8510587" cy="3297591"/>
          </a:xfrm>
        </p:spPr>
        <p:txBody>
          <a:bodyPr>
            <a:noAutofit/>
          </a:bodyPr>
          <a:lstStyle/>
          <a:p>
            <a:r>
              <a:rPr lang="en-US" sz="5400" b="1" dirty="0"/>
              <a:t>"Replace the D with an </a:t>
            </a:r>
            <a:r>
              <a:rPr lang="en-US" sz="5400" b="1" dirty="0">
                <a:solidFill>
                  <a:srgbClr val="0070C0"/>
                </a:solidFill>
              </a:rPr>
              <a:t>O</a:t>
            </a:r>
            <a:r>
              <a:rPr lang="en-US" sz="5400" b="1" dirty="0"/>
              <a:t>!" : </a:t>
            </a:r>
            <a:br>
              <a:rPr lang="en-US" sz="4000" b="1" dirty="0"/>
            </a:br>
            <a:r>
              <a:rPr lang="en-US" b="1" dirty="0"/>
              <a:t>No more </a:t>
            </a:r>
            <a:br>
              <a:rPr lang="en-US" sz="3600" b="1" dirty="0"/>
            </a:br>
            <a:r>
              <a:rPr lang="en-US" sz="3600" b="1" dirty="0"/>
              <a:t>"Data," "Directories," "Folders" and "Files." </a:t>
            </a:r>
            <a:br>
              <a:rPr lang="en-US" sz="4000" b="1" dirty="0"/>
            </a:br>
            <a:r>
              <a:rPr lang="en-US" sz="4800" b="1" dirty="0"/>
              <a:t>Only </a:t>
            </a:r>
            <a:br>
              <a:rPr lang="en-US" sz="4000" b="1" dirty="0"/>
            </a:br>
            <a:r>
              <a:rPr lang="en-US" sz="4000" b="1" dirty="0"/>
              <a:t>"Buckets" and "</a:t>
            </a:r>
            <a:r>
              <a:rPr lang="en-US" sz="4000" b="1" dirty="0">
                <a:solidFill>
                  <a:srgbClr val="0070C0"/>
                </a:solidFill>
              </a:rPr>
              <a:t>Objects</a:t>
            </a:r>
            <a:r>
              <a:rPr lang="en-US" sz="4000" b="1" dirty="0"/>
              <a:t>"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AFAF3A-5022-4CF6-A51D-7D04D55AA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276725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Miron Livny</a:t>
            </a:r>
          </a:p>
          <a:p>
            <a:r>
              <a:rPr lang="en-US" sz="2400" dirty="0"/>
              <a:t>Vilas Research Professor</a:t>
            </a:r>
          </a:p>
          <a:p>
            <a:r>
              <a:rPr lang="en-US" sz="2400" dirty="0"/>
              <a:t>John P. Morgridge Professor of Computer Science</a:t>
            </a:r>
          </a:p>
          <a:p>
            <a:r>
              <a:rPr lang="en-US" sz="2400" dirty="0"/>
              <a:t>Director UW Center for High Throughput Computing</a:t>
            </a:r>
          </a:p>
          <a:p>
            <a:r>
              <a:rPr lang="en-US" sz="2400" dirty="0"/>
              <a:t>Technical Director of the OSG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3700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1274"/>
            <a:ext cx="8370606" cy="4467120"/>
          </a:xfrm>
        </p:spPr>
        <p:txBody>
          <a:bodyPr>
            <a:normAutofit/>
          </a:bodyPr>
          <a:lstStyle/>
          <a:p>
            <a:pPr marL="400050" lvl="1" indent="0">
              <a:spcBef>
                <a:spcPts val="1200"/>
              </a:spcBef>
              <a:buNone/>
            </a:pPr>
            <a:r>
              <a:rPr lang="en-US" sz="3200" i="1" dirty="0"/>
              <a:t>“The Partnership to Advance Throughput Computing (PATh) project will expand Distributed High Throughput Computing (dHTC) technologies and methodologies through innovation, translational effort, and large-scale adoption to advance the Science &amp; Engineering goals of the broader community.”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507C94-82BC-8FA2-0822-20AA5D4B9F1A}"/>
              </a:ext>
            </a:extLst>
          </p:cNvPr>
          <p:cNvSpPr txBox="1"/>
          <p:nvPr/>
        </p:nvSpPr>
        <p:spPr>
          <a:xfrm>
            <a:off x="4340097" y="4592408"/>
            <a:ext cx="4706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PATh Proposal  04/21/2020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E61A81-68DF-9709-EDB4-C072CE11AA2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395" y="4330691"/>
            <a:ext cx="901587" cy="93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91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163E73-E0A3-5D84-B9E8-3574ACB9F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en-US" sz="7300" dirty="0"/>
              <a:t>We (the providers of dHTC technologies and services) are not (and should not) be in the </a:t>
            </a:r>
          </a:p>
          <a:p>
            <a:pPr algn="ctr"/>
            <a:r>
              <a:rPr lang="en-US" sz="7300" dirty="0"/>
              <a:t>“Data Business”</a:t>
            </a:r>
          </a:p>
          <a:p>
            <a:pPr marL="1314450" lvl="1" indent="-571500"/>
            <a:r>
              <a:rPr lang="en-US" sz="5400" b="1" dirty="0"/>
              <a:t>We do not understand data models or ontologies</a:t>
            </a:r>
            <a:endParaRPr lang="en-US" sz="5400" dirty="0"/>
          </a:p>
          <a:p>
            <a:pPr marL="1314450" lvl="1" indent="-571500"/>
            <a:r>
              <a:rPr lang="en-US" sz="5400" b="1" dirty="0"/>
              <a:t>We do not understand data structures</a:t>
            </a:r>
            <a:endParaRPr lang="en-US" sz="5400" dirty="0"/>
          </a:p>
          <a:p>
            <a:pPr marL="1314450" lvl="1" indent="-571500"/>
            <a:r>
              <a:rPr lang="en-US" sz="5400" b="1" dirty="0"/>
              <a:t>We do not understand “meta data”</a:t>
            </a:r>
          </a:p>
          <a:p>
            <a:pPr marL="1314450" lvl="1" indent="-571500"/>
            <a:r>
              <a:rPr lang="en-US" sz="5400" b="1" dirty="0"/>
              <a:t>We do not facilitate researcher to find input data for their applications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840347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163E73-E0A3-5D84-B9E8-3574ACB9F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r>
              <a:rPr lang="en-US" sz="6600" dirty="0"/>
              <a:t>All we must do is provide technologies and services that when given a name (</a:t>
            </a:r>
            <a:r>
              <a:rPr lang="en-US" sz="6600" dirty="0">
                <a:solidFill>
                  <a:srgbClr val="0070C0"/>
                </a:solidFill>
              </a:rPr>
              <a:t>Object store, bucket, object</a:t>
            </a:r>
            <a:r>
              <a:rPr lang="en-US" sz="6600" dirty="0"/>
              <a:t>) of an </a:t>
            </a:r>
            <a:r>
              <a:rPr lang="en-US" sz="6600" dirty="0">
                <a:solidFill>
                  <a:srgbClr val="0070C0"/>
                </a:solidFill>
              </a:rPr>
              <a:t>object</a:t>
            </a:r>
            <a:r>
              <a:rPr lang="en-US" sz="6600" dirty="0"/>
              <a:t> reliably and effectively place the object at the </a:t>
            </a:r>
          </a:p>
          <a:p>
            <a:pPr algn="ctr"/>
            <a:r>
              <a:rPr lang="en-US" sz="6600" dirty="0"/>
              <a:t>designated Execution Point (EP) </a:t>
            </a:r>
          </a:p>
          <a:p>
            <a:pPr marL="1314450" lvl="1" indent="-571500"/>
            <a:r>
              <a:rPr lang="en-US" sz="5400" b="1" dirty="0"/>
              <a:t>We need to understand and report why we failed to place the </a:t>
            </a:r>
            <a:r>
              <a:rPr lang="en-US" sz="5400" b="1" dirty="0">
                <a:solidFill>
                  <a:srgbClr val="0070C0"/>
                </a:solidFill>
              </a:rPr>
              <a:t>object</a:t>
            </a:r>
            <a:endParaRPr lang="en-US" sz="5400" dirty="0">
              <a:solidFill>
                <a:srgbClr val="0070C0"/>
              </a:solidFill>
            </a:endParaRPr>
          </a:p>
          <a:p>
            <a:pPr marL="1314450" lvl="1" indent="-571500"/>
            <a:r>
              <a:rPr lang="en-US" sz="5400" b="1" dirty="0"/>
              <a:t>We need to understand the “reuse profile” of an object</a:t>
            </a:r>
            <a:endParaRPr lang="en-US" sz="5400" dirty="0"/>
          </a:p>
          <a:p>
            <a:pPr marL="1314450" lvl="1" indent="-571500"/>
            <a:r>
              <a:rPr lang="en-US" sz="5400" b="1" dirty="0"/>
              <a:t>We need to facilitate </a:t>
            </a:r>
            <a:r>
              <a:rPr lang="en-US" sz="5400" b="1" dirty="0">
                <a:solidFill>
                  <a:srgbClr val="0070C0"/>
                </a:solidFill>
              </a:rPr>
              <a:t>object</a:t>
            </a:r>
            <a:r>
              <a:rPr lang="en-US" sz="5400" b="1" dirty="0"/>
              <a:t> access authorization</a:t>
            </a:r>
          </a:p>
          <a:p>
            <a:pPr marL="1314450" lvl="1" indent="-571500"/>
            <a:r>
              <a:rPr lang="en-US" sz="5400" b="1" dirty="0"/>
              <a:t>We need to monitor and report </a:t>
            </a:r>
            <a:r>
              <a:rPr lang="en-US" sz="5400" b="1" dirty="0">
                <a:solidFill>
                  <a:srgbClr val="0070C0"/>
                </a:solidFill>
              </a:rPr>
              <a:t>Object/Bucket/Object-Store </a:t>
            </a:r>
            <a:r>
              <a:rPr lang="en-US" sz="5400" b="1" dirty="0"/>
              <a:t>access patterns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528065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6588C4-43C1-9DA5-3B34-4BAD163DB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</a:rPr>
              <a:t>Objects</a:t>
            </a:r>
            <a:r>
              <a:rPr lang="en-US" sz="6000" dirty="0"/>
              <a:t> are immutable!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Names of Buckets and </a:t>
            </a:r>
            <a:r>
              <a:rPr lang="en-US" dirty="0">
                <a:solidFill>
                  <a:srgbClr val="0070C0"/>
                </a:solidFill>
              </a:rPr>
              <a:t>Objects</a:t>
            </a:r>
            <a:r>
              <a:rPr lang="en-US" dirty="0"/>
              <a:t> are managed (autonomously) by the Object Store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We need to manage the namespace (including authentication) of the </a:t>
            </a:r>
            <a:r>
              <a:rPr lang="en-US" dirty="0">
                <a:solidFill>
                  <a:srgbClr val="0070C0"/>
                </a:solidFill>
              </a:rPr>
              <a:t>Object</a:t>
            </a:r>
            <a:r>
              <a:rPr lang="en-US" dirty="0"/>
              <a:t> Stores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/>
              <a:t>Organizations may store multiple copies of the same </a:t>
            </a:r>
            <a:r>
              <a:rPr lang="en-US" dirty="0">
                <a:solidFill>
                  <a:srgbClr val="0070C0"/>
                </a:solidFill>
              </a:rPr>
              <a:t>object</a:t>
            </a:r>
            <a:r>
              <a:rPr lang="en-US" dirty="0"/>
              <a:t> (same name!) across multiple </a:t>
            </a:r>
            <a:r>
              <a:rPr lang="en-US" dirty="0">
                <a:solidFill>
                  <a:srgbClr val="0070C0"/>
                </a:solidFill>
              </a:rPr>
              <a:t>Object </a:t>
            </a:r>
            <a:r>
              <a:rPr lang="en-US" dirty="0"/>
              <a:t>Stores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461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BBCEBB-4911-4513-9007-6DD24433B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HTCondor Software Suite (HTCSS) continues to support placement of files and directories from/to the local file system of the Access Point</a:t>
            </a:r>
          </a:p>
          <a:p>
            <a:endParaRPr lang="en-US" dirty="0"/>
          </a:p>
          <a:p>
            <a:r>
              <a:rPr lang="en-US" dirty="0"/>
              <a:t>Research is responsible for impact of updates after placement of job and before completion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877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67061</TotalTime>
  <Words>464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 Black</vt:lpstr>
      <vt:lpstr>Arial</vt:lpstr>
      <vt:lpstr>Calibri</vt:lpstr>
      <vt:lpstr>Comic Sans MS</vt:lpstr>
      <vt:lpstr>1_Office Theme</vt:lpstr>
      <vt:lpstr>Custom Design</vt:lpstr>
      <vt:lpstr> Welcome to  HTC24</vt:lpstr>
      <vt:lpstr>PowerPoint Presentation</vt:lpstr>
      <vt:lpstr>PowerPoint Presentation</vt:lpstr>
      <vt:lpstr>"Replace the D with an O!" :  No more  "Data," "Directories," "Folders" and "Files."  Only  "Buckets" and "Objects"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OSDF-&gt;OSOF?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OSG Fabric of Services  and Cloud Resources</dc:title>
  <dc:creator>MIRON LIVNY</dc:creator>
  <cp:lastModifiedBy>Miron Livny</cp:lastModifiedBy>
  <cp:revision>317</cp:revision>
  <dcterms:created xsi:type="dcterms:W3CDTF">2021-04-04T14:48:05Z</dcterms:created>
  <dcterms:modified xsi:type="dcterms:W3CDTF">2024-07-07T14:35:14Z</dcterms:modified>
</cp:coreProperties>
</file>