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Proxima Nova"/>
      <p:regular r:id="rId21"/>
      <p:bold r:id="rId22"/>
      <p:italic r:id="rId23"/>
      <p:boldItalic r:id="rId24"/>
    </p:embeddedFont>
    <p:embeddedFont>
      <p:font typeface="Ubuntu Mono"/>
      <p:regular r:id="rId25"/>
      <p:bold r:id="rId26"/>
      <p:italic r:id="rId27"/>
      <p:boldItalic r:id="rId28"/>
    </p:embeddedFont>
    <p:embeddedFont>
      <p:font typeface="Gill Sans"/>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3984">
          <p15:clr>
            <a:srgbClr val="A4A3A4"/>
          </p15:clr>
        </p15:guide>
        <p15:guide id="3" orient="horz" pos="4320">
          <p15:clr>
            <a:srgbClr val="A4A3A4"/>
          </p15:clr>
        </p15:guide>
        <p15:guide id="4" orient="horz" pos="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3984"/>
        <p:guide pos="4320" orient="horz"/>
        <p:guide pos="50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UbuntuMono-bold.fntdata"/><Relationship Id="rId25" Type="http://schemas.openxmlformats.org/officeDocument/2006/relationships/font" Target="fonts/UbuntuMono-regular.fntdata"/><Relationship Id="rId28" Type="http://schemas.openxmlformats.org/officeDocument/2006/relationships/font" Target="fonts/UbuntuMono-boldItalic.fntdata"/><Relationship Id="rId27" Type="http://schemas.openxmlformats.org/officeDocument/2006/relationships/font" Target="fonts/UbuntuMon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ill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GillSans-bold.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b007b41a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eb007b41a8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eb007b41a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eb007b41a8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eb007b41a8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eb007b41a8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2b1aa7de1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2b1aa7de1e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eb6627ec7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eb6627ec7f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eb6627ec7f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eb6627ec7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1a0c53114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1a0c531143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b6627ec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eb6627ec7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b007b41a8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eb007b41a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b6627ec7f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b6627ec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6d710b3a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26d710b3a0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6d710b3a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26d710b3a0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b007b41a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eb007b41a8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b007b41a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eb007b41a8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6910" l="0" r="0" t="19957"/>
          <a:stretch/>
        </p:blipFill>
        <p:spPr>
          <a:xfrm>
            <a:off x="0" y="0"/>
            <a:ext cx="12192000" cy="5015401"/>
          </a:xfrm>
          <a:prstGeom prst="rect">
            <a:avLst/>
          </a:prstGeom>
          <a:noFill/>
          <a:ln>
            <a:noFill/>
          </a:ln>
        </p:spPr>
      </p:pic>
      <p:sp>
        <p:nvSpPr>
          <p:cNvPr id="10" name="Google Shape;10;p2"/>
          <p:cNvSpPr/>
          <p:nvPr/>
        </p:nvSpPr>
        <p:spPr>
          <a:xfrm>
            <a:off x="0" y="4782400"/>
            <a:ext cx="12785400" cy="20757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 name="Google Shape;11;p2"/>
          <p:cNvGrpSpPr/>
          <p:nvPr/>
        </p:nvGrpSpPr>
        <p:grpSpPr>
          <a:xfrm>
            <a:off x="0" y="4617924"/>
            <a:ext cx="13166816" cy="2239456"/>
            <a:chOff x="0" y="4617924"/>
            <a:chExt cx="13166816" cy="2239456"/>
          </a:xfrm>
        </p:grpSpPr>
        <p:sp>
          <p:nvSpPr>
            <p:cNvPr id="12" name="Google Shape;12;p2"/>
            <p:cNvSpPr/>
            <p:nvPr/>
          </p:nvSpPr>
          <p:spPr>
            <a:xfrm>
              <a:off x="0" y="4654400"/>
              <a:ext cx="13166816" cy="2202980"/>
            </a:xfrm>
            <a:custGeom>
              <a:rect b="b" l="l" r="r" t="t"/>
              <a:pathLst>
                <a:path extrusionOk="0" h="2312840" w="13504427">
                  <a:moveTo>
                    <a:pt x="1557" y="176543"/>
                  </a:moveTo>
                  <a:lnTo>
                    <a:pt x="2364432" y="22795"/>
                  </a:lnTo>
                  <a:lnTo>
                    <a:pt x="4031390" y="95623"/>
                  </a:lnTo>
                  <a:lnTo>
                    <a:pt x="6620841" y="265556"/>
                  </a:lnTo>
                  <a:cubicBezTo>
                    <a:pt x="8592600" y="179241"/>
                    <a:pt x="10540083" y="44374"/>
                    <a:pt x="12600855" y="14703"/>
                  </a:cubicBezTo>
                  <a:cubicBezTo>
                    <a:pt x="14507879" y="-171413"/>
                    <a:pt x="12773485" y="1455084"/>
                    <a:pt x="12964997" y="2312840"/>
                  </a:cubicBezTo>
                  <a:lnTo>
                    <a:pt x="1557" y="2272380"/>
                  </a:lnTo>
                  <a:cubicBezTo>
                    <a:pt x="-3838" y="1209626"/>
                    <a:pt x="6952" y="1239297"/>
                    <a:pt x="1557" y="176543"/>
                  </a:cubicBezTo>
                  <a:close/>
                </a:path>
              </a:pathLst>
            </a:custGeom>
            <a:solidFill>
              <a:srgbClr val="0623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 name="Google Shape;13;p2"/>
            <p:cNvPicPr preferRelativeResize="0"/>
            <p:nvPr/>
          </p:nvPicPr>
          <p:blipFill rotWithShape="1">
            <a:blip r:embed="rId3">
              <a:alphaModFix/>
            </a:blip>
            <a:srcRect b="0" l="0" r="0" t="0"/>
            <a:stretch/>
          </p:blipFill>
          <p:spPr>
            <a:xfrm>
              <a:off x="0" y="4617924"/>
              <a:ext cx="12192001" cy="349250"/>
            </a:xfrm>
            <a:prstGeom prst="rect">
              <a:avLst/>
            </a:prstGeom>
            <a:noFill/>
            <a:ln>
              <a:noFill/>
            </a:ln>
          </p:spPr>
        </p:pic>
      </p:grpSp>
      <p:pic>
        <p:nvPicPr>
          <p:cNvPr id="14" name="Google Shape;14;p2"/>
          <p:cNvPicPr preferRelativeResize="0"/>
          <p:nvPr/>
        </p:nvPicPr>
        <p:blipFill rotWithShape="1">
          <a:blip r:embed="rId4">
            <a:alphaModFix/>
          </a:blip>
          <a:srcRect b="0" l="0" r="0" t="0"/>
          <a:stretch/>
        </p:blipFill>
        <p:spPr>
          <a:xfrm>
            <a:off x="8565251" y="5608411"/>
            <a:ext cx="2955110" cy="600348"/>
          </a:xfrm>
          <a:prstGeom prst="rect">
            <a:avLst/>
          </a:prstGeom>
          <a:noFill/>
          <a:ln>
            <a:noFill/>
          </a:ln>
        </p:spPr>
      </p:pic>
      <p:sp>
        <p:nvSpPr>
          <p:cNvPr id="15" name="Google Shape;15;p2"/>
          <p:cNvSpPr txBox="1"/>
          <p:nvPr>
            <p:ph type="title"/>
          </p:nvPr>
        </p:nvSpPr>
        <p:spPr>
          <a:xfrm>
            <a:off x="625775" y="5015400"/>
            <a:ext cx="7842900" cy="9288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lt1"/>
              </a:buClr>
              <a:buSzPts val="4320"/>
              <a:buFont typeface="Proxima Nova"/>
              <a:buNone/>
              <a:defRPr sz="312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28775" y="5879575"/>
            <a:ext cx="5232300" cy="4449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0"/>
              </a:spcBef>
              <a:spcAft>
                <a:spcPts val="0"/>
              </a:spcAft>
              <a:buClr>
                <a:schemeClr val="lt1"/>
              </a:buClr>
              <a:buSzPts val="2400"/>
              <a:buFont typeface="Arial"/>
              <a:buNone/>
              <a:defRPr sz="140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p:nvPr/>
        </p:nvSpPr>
        <p:spPr>
          <a:xfrm>
            <a:off x="0" y="5974525"/>
            <a:ext cx="12192000" cy="883500"/>
          </a:xfrm>
          <a:prstGeom prst="rect">
            <a:avLst/>
          </a:prstGeom>
          <a:solidFill>
            <a:srgbClr val="0623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3"/>
          <p:cNvSpPr txBox="1"/>
          <p:nvPr>
            <p:ph type="title"/>
          </p:nvPr>
        </p:nvSpPr>
        <p:spPr>
          <a:xfrm>
            <a:off x="305375" y="14498"/>
            <a:ext cx="10515600" cy="1143600"/>
          </a:xfrm>
          <a:prstGeom prst="rect">
            <a:avLst/>
          </a:prstGeom>
          <a:noFill/>
          <a:ln>
            <a:noFill/>
          </a:ln>
        </p:spPr>
        <p:txBody>
          <a:bodyPr anchorCtr="0" anchor="ctr" bIns="45700" lIns="91425" spcFirstLastPara="1" rIns="91425" wrap="square" tIns="45700">
            <a:normAutofit/>
          </a:bodyPr>
          <a:lstStyle>
            <a:lvl1pPr indent="0" lvl="0" marL="0" marR="0" rtl="0" algn="l">
              <a:lnSpc>
                <a:spcPct val="90000"/>
              </a:lnSpc>
              <a:spcBef>
                <a:spcPts val="0"/>
              </a:spcBef>
              <a:spcAft>
                <a:spcPts val="0"/>
              </a:spcAft>
              <a:buClr>
                <a:srgbClr val="FFB549"/>
              </a:buClr>
              <a:buSzPts val="3100"/>
              <a:buFont typeface="Proxima Nova"/>
              <a:buNone/>
              <a:defRPr b="1" sz="3100">
                <a:solidFill>
                  <a:srgbClr val="FFB549"/>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3"/>
          <p:cNvPicPr preferRelativeResize="0"/>
          <p:nvPr/>
        </p:nvPicPr>
        <p:blipFill rotWithShape="1">
          <a:blip r:embed="rId2">
            <a:alphaModFix amt="0"/>
          </a:blip>
          <a:srcRect b="0" l="0" r="0" t="0"/>
          <a:stretch/>
        </p:blipFill>
        <p:spPr>
          <a:xfrm>
            <a:off x="-122729" y="5974516"/>
            <a:ext cx="9630868" cy="275885"/>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9508145" y="6311903"/>
            <a:ext cx="2097355" cy="426090"/>
          </a:xfrm>
          <a:prstGeom prst="rect">
            <a:avLst/>
          </a:prstGeom>
          <a:noFill/>
          <a:ln>
            <a:noFill/>
          </a:ln>
        </p:spPr>
      </p:pic>
      <p:pic>
        <p:nvPicPr>
          <p:cNvPr id="22" name="Google Shape;22;p3"/>
          <p:cNvPicPr preferRelativeResize="0"/>
          <p:nvPr/>
        </p:nvPicPr>
        <p:blipFill rotWithShape="1">
          <a:blip r:embed="rId2">
            <a:alphaModFix amt="80000"/>
          </a:blip>
          <a:srcRect b="0" l="0" r="0" t="0"/>
          <a:stretch/>
        </p:blipFill>
        <p:spPr>
          <a:xfrm>
            <a:off x="-49509" y="5946017"/>
            <a:ext cx="12281780" cy="351822"/>
          </a:xfrm>
          <a:prstGeom prst="rect">
            <a:avLst/>
          </a:prstGeom>
          <a:noFill/>
          <a:ln>
            <a:noFill/>
          </a:ln>
        </p:spPr>
      </p:pic>
      <p:sp>
        <p:nvSpPr>
          <p:cNvPr id="23" name="Google Shape;23;p3"/>
          <p:cNvSpPr txBox="1"/>
          <p:nvPr>
            <p:ph idx="2" type="title"/>
          </p:nvPr>
        </p:nvSpPr>
        <p:spPr>
          <a:xfrm>
            <a:off x="305375" y="6349000"/>
            <a:ext cx="8997300" cy="351900"/>
          </a:xfrm>
          <a:prstGeom prst="rect">
            <a:avLst/>
          </a:prstGeom>
        </p:spPr>
        <p:txBody>
          <a:bodyPr anchorCtr="0" anchor="b" bIns="45700" lIns="91425" spcFirstLastPara="1" rIns="91425" wrap="square" tIns="45700">
            <a:normAutofit/>
          </a:bodyPr>
          <a:lstStyle>
            <a:lvl1pPr indent="0" lvl="0" marL="0" marR="0" rtl="0" algn="l">
              <a:lnSpc>
                <a:spcPct val="90000"/>
              </a:lnSpc>
              <a:spcBef>
                <a:spcPts val="0"/>
              </a:spcBef>
              <a:spcAft>
                <a:spcPts val="0"/>
              </a:spcAft>
              <a:buClr>
                <a:schemeClr val="lt1"/>
              </a:buClr>
              <a:buSzPts val="1400"/>
              <a:buFont typeface="Proxima Nova"/>
              <a:buNone/>
              <a:defRPr sz="202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188" y="1690688"/>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Gill Sans"/>
              <a:buChar char="●"/>
              <a:defRPr i="0" sz="2800" u="none" cap="none" strike="noStrike">
                <a:solidFill>
                  <a:schemeClr val="dk1"/>
                </a:solidFill>
                <a:latin typeface="Gill Sans"/>
                <a:ea typeface="Gill Sans"/>
                <a:cs typeface="Gill Sans"/>
                <a:sym typeface="Gill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
          <p:cNvSpPr/>
          <p:nvPr/>
        </p:nvSpPr>
        <p:spPr>
          <a:xfrm>
            <a:off x="0" y="5974525"/>
            <a:ext cx="12192000" cy="883500"/>
          </a:xfrm>
          <a:prstGeom prst="rect">
            <a:avLst/>
          </a:prstGeom>
          <a:solidFill>
            <a:srgbClr val="0623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 name="Google Shape;27;p4"/>
          <p:cNvPicPr preferRelativeResize="0"/>
          <p:nvPr/>
        </p:nvPicPr>
        <p:blipFill rotWithShape="1">
          <a:blip r:embed="rId2">
            <a:alphaModFix amt="0"/>
          </a:blip>
          <a:srcRect b="0" l="0" r="0" t="0"/>
          <a:stretch/>
        </p:blipFill>
        <p:spPr>
          <a:xfrm>
            <a:off x="-122729" y="5974516"/>
            <a:ext cx="9630868" cy="275885"/>
          </a:xfrm>
          <a:prstGeom prst="rect">
            <a:avLst/>
          </a:prstGeom>
          <a:noFill/>
          <a:ln>
            <a:noFill/>
          </a:ln>
        </p:spPr>
      </p:pic>
      <p:pic>
        <p:nvPicPr>
          <p:cNvPr id="28" name="Google Shape;28;p4"/>
          <p:cNvPicPr preferRelativeResize="0"/>
          <p:nvPr/>
        </p:nvPicPr>
        <p:blipFill rotWithShape="1">
          <a:blip r:embed="rId3">
            <a:alphaModFix/>
          </a:blip>
          <a:srcRect b="0" l="0" r="0" t="0"/>
          <a:stretch/>
        </p:blipFill>
        <p:spPr>
          <a:xfrm>
            <a:off x="9508145" y="6311903"/>
            <a:ext cx="2097355" cy="426090"/>
          </a:xfrm>
          <a:prstGeom prst="rect">
            <a:avLst/>
          </a:prstGeom>
          <a:noFill/>
          <a:ln>
            <a:noFill/>
          </a:ln>
        </p:spPr>
      </p:pic>
      <p:pic>
        <p:nvPicPr>
          <p:cNvPr id="29" name="Google Shape;29;p4"/>
          <p:cNvPicPr preferRelativeResize="0"/>
          <p:nvPr/>
        </p:nvPicPr>
        <p:blipFill rotWithShape="1">
          <a:blip r:embed="rId2">
            <a:alphaModFix amt="80000"/>
          </a:blip>
          <a:srcRect b="0" l="0" r="0" t="0"/>
          <a:stretch/>
        </p:blipFill>
        <p:spPr>
          <a:xfrm>
            <a:off x="-49509" y="5946017"/>
            <a:ext cx="12281780" cy="351822"/>
          </a:xfrm>
          <a:prstGeom prst="rect">
            <a:avLst/>
          </a:prstGeom>
          <a:noFill/>
          <a:ln>
            <a:noFill/>
          </a:ln>
        </p:spPr>
      </p:pic>
      <p:sp>
        <p:nvSpPr>
          <p:cNvPr id="30" name="Google Shape;30;p4"/>
          <p:cNvSpPr txBox="1"/>
          <p:nvPr>
            <p:ph type="title"/>
          </p:nvPr>
        </p:nvSpPr>
        <p:spPr>
          <a:xfrm>
            <a:off x="305375" y="6349000"/>
            <a:ext cx="9009000" cy="351900"/>
          </a:xfrm>
          <a:prstGeom prst="rect">
            <a:avLst/>
          </a:prstGeom>
        </p:spPr>
        <p:txBody>
          <a:bodyPr anchorCtr="0" anchor="b" bIns="45700" lIns="91425" spcFirstLastPara="1" rIns="91425" wrap="square" tIns="45700">
            <a:normAutofit/>
          </a:bodyPr>
          <a:lstStyle>
            <a:lvl1pPr indent="0" lvl="0" marL="0" marR="0" rtl="0" algn="l">
              <a:lnSpc>
                <a:spcPct val="90000"/>
              </a:lnSpc>
              <a:spcBef>
                <a:spcPts val="0"/>
              </a:spcBef>
              <a:spcAft>
                <a:spcPts val="0"/>
              </a:spcAft>
              <a:buNone/>
              <a:defRPr sz="202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 name="Google Shape;31;p4"/>
          <p:cNvSpPr txBox="1"/>
          <p:nvPr>
            <p:ph idx="2" type="title"/>
          </p:nvPr>
        </p:nvSpPr>
        <p:spPr>
          <a:xfrm>
            <a:off x="305375" y="14500"/>
            <a:ext cx="10515600" cy="883500"/>
          </a:xfrm>
          <a:prstGeom prst="rect">
            <a:avLst/>
          </a:prstGeom>
          <a:noFill/>
          <a:ln>
            <a:noFill/>
          </a:ln>
        </p:spPr>
        <p:txBody>
          <a:bodyPr anchorCtr="0" anchor="ctr" bIns="45700" lIns="91425" spcFirstLastPara="1" rIns="91425" wrap="square" tIns="45700">
            <a:normAutofit/>
          </a:bodyPr>
          <a:lstStyle>
            <a:lvl1pPr indent="0" lvl="0" marL="0" marR="0" rtl="0" algn="l">
              <a:lnSpc>
                <a:spcPct val="90000"/>
              </a:lnSpc>
              <a:spcBef>
                <a:spcPts val="0"/>
              </a:spcBef>
              <a:spcAft>
                <a:spcPts val="0"/>
              </a:spcAft>
              <a:buNone/>
              <a:defRPr b="1" sz="3100">
                <a:solidFill>
                  <a:srgbClr val="FFB549"/>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tract">
  <p:cSld name="TITLE_ONLY_1">
    <p:spTree>
      <p:nvGrpSpPr>
        <p:cNvPr id="32" name="Shape 32"/>
        <p:cNvGrpSpPr/>
        <p:nvPr/>
      </p:nvGrpSpPr>
      <p:grpSpPr>
        <a:xfrm>
          <a:off x="0" y="0"/>
          <a:ext cx="0" cy="0"/>
          <a:chOff x="0" y="0"/>
          <a:chExt cx="0" cy="0"/>
        </a:xfrm>
      </p:grpSpPr>
      <p:sp>
        <p:nvSpPr>
          <p:cNvPr id="33" name="Google Shape;33;p5"/>
          <p:cNvSpPr/>
          <p:nvPr/>
        </p:nvSpPr>
        <p:spPr>
          <a:xfrm>
            <a:off x="0" y="5974525"/>
            <a:ext cx="12192000" cy="883500"/>
          </a:xfrm>
          <a:prstGeom prst="rect">
            <a:avLst/>
          </a:prstGeom>
          <a:solidFill>
            <a:srgbClr val="0623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4" name="Google Shape;34;p5"/>
          <p:cNvPicPr preferRelativeResize="0"/>
          <p:nvPr/>
        </p:nvPicPr>
        <p:blipFill rotWithShape="1">
          <a:blip r:embed="rId2">
            <a:alphaModFix amt="0"/>
          </a:blip>
          <a:srcRect b="0" l="0" r="0" t="0"/>
          <a:stretch/>
        </p:blipFill>
        <p:spPr>
          <a:xfrm>
            <a:off x="-122729" y="5974516"/>
            <a:ext cx="9630868" cy="275885"/>
          </a:xfrm>
          <a:prstGeom prst="rect">
            <a:avLst/>
          </a:prstGeom>
          <a:noFill/>
          <a:ln>
            <a:noFill/>
          </a:ln>
        </p:spPr>
      </p:pic>
      <p:pic>
        <p:nvPicPr>
          <p:cNvPr id="35" name="Google Shape;35;p5"/>
          <p:cNvPicPr preferRelativeResize="0"/>
          <p:nvPr/>
        </p:nvPicPr>
        <p:blipFill rotWithShape="1">
          <a:blip r:embed="rId3">
            <a:alphaModFix/>
          </a:blip>
          <a:srcRect b="0" l="0" r="0" t="0"/>
          <a:stretch/>
        </p:blipFill>
        <p:spPr>
          <a:xfrm>
            <a:off x="9508145" y="6311903"/>
            <a:ext cx="2097355" cy="426090"/>
          </a:xfrm>
          <a:prstGeom prst="rect">
            <a:avLst/>
          </a:prstGeom>
          <a:noFill/>
          <a:ln>
            <a:noFill/>
          </a:ln>
        </p:spPr>
      </p:pic>
      <p:pic>
        <p:nvPicPr>
          <p:cNvPr id="36" name="Google Shape;36;p5"/>
          <p:cNvPicPr preferRelativeResize="0"/>
          <p:nvPr/>
        </p:nvPicPr>
        <p:blipFill rotWithShape="1">
          <a:blip r:embed="rId2">
            <a:alphaModFix amt="80000"/>
          </a:blip>
          <a:srcRect b="0" l="0" r="0" t="0"/>
          <a:stretch/>
        </p:blipFill>
        <p:spPr>
          <a:xfrm>
            <a:off x="-49509" y="5946017"/>
            <a:ext cx="12281780" cy="351822"/>
          </a:xfrm>
          <a:prstGeom prst="rect">
            <a:avLst/>
          </a:prstGeom>
          <a:noFill/>
          <a:ln>
            <a:noFill/>
          </a:ln>
        </p:spPr>
      </p:pic>
      <p:sp>
        <p:nvSpPr>
          <p:cNvPr id="37" name="Google Shape;37;p5"/>
          <p:cNvSpPr txBox="1"/>
          <p:nvPr>
            <p:ph type="title"/>
          </p:nvPr>
        </p:nvSpPr>
        <p:spPr>
          <a:xfrm>
            <a:off x="305375" y="6349000"/>
            <a:ext cx="8985600" cy="351900"/>
          </a:xfrm>
          <a:prstGeom prst="rect">
            <a:avLst/>
          </a:prstGeom>
        </p:spPr>
        <p:txBody>
          <a:bodyPr anchorCtr="0" anchor="b" bIns="45700" lIns="91425" spcFirstLastPara="1" rIns="91425" wrap="square" tIns="45700">
            <a:normAutofit/>
          </a:bodyPr>
          <a:lstStyle>
            <a:lvl1pPr indent="0" lvl="0" marL="0" marR="0" rtl="0" algn="l">
              <a:lnSpc>
                <a:spcPct val="90000"/>
              </a:lnSpc>
              <a:spcBef>
                <a:spcPts val="0"/>
              </a:spcBef>
              <a:spcAft>
                <a:spcPts val="0"/>
              </a:spcAft>
              <a:buNone/>
              <a:defRPr sz="202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5"/>
          <p:cNvSpPr txBox="1"/>
          <p:nvPr/>
        </p:nvSpPr>
        <p:spPr>
          <a:xfrm>
            <a:off x="1580561" y="783395"/>
            <a:ext cx="2406600" cy="5895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062358"/>
              </a:buClr>
              <a:buSzPts val="3100"/>
              <a:buFont typeface="Proxima Nova"/>
              <a:buNone/>
            </a:pPr>
            <a:r>
              <a:rPr b="1" lang="en-US" sz="3100">
                <a:solidFill>
                  <a:srgbClr val="062358"/>
                </a:solidFill>
                <a:latin typeface="Proxima Nova"/>
                <a:ea typeface="Proxima Nova"/>
                <a:cs typeface="Proxima Nova"/>
                <a:sym typeface="Proxima Nova"/>
              </a:rPr>
              <a:t>Abstract</a:t>
            </a:r>
            <a:endParaRPr sz="2000">
              <a:solidFill>
                <a:srgbClr val="062358"/>
              </a:solidFill>
              <a:latin typeface="Proxima Nova"/>
              <a:ea typeface="Proxima Nova"/>
              <a:cs typeface="Proxima Nova"/>
              <a:sym typeface="Proxima Nova"/>
            </a:endParaRPr>
          </a:p>
        </p:txBody>
      </p:sp>
      <p:cxnSp>
        <p:nvCxnSpPr>
          <p:cNvPr id="39" name="Google Shape;39;p5"/>
          <p:cNvCxnSpPr/>
          <p:nvPr/>
        </p:nvCxnSpPr>
        <p:spPr>
          <a:xfrm>
            <a:off x="4167962" y="783395"/>
            <a:ext cx="0" cy="2364600"/>
          </a:xfrm>
          <a:prstGeom prst="straightConnector1">
            <a:avLst/>
          </a:prstGeom>
          <a:noFill/>
          <a:ln cap="flat" cmpd="sng" w="9525">
            <a:solidFill>
              <a:schemeClr val="accent1"/>
            </a:solidFill>
            <a:prstDash val="solid"/>
            <a:miter lim="800000"/>
            <a:headEnd len="sm" w="sm" type="none"/>
            <a:tailEnd len="sm" w="sm" type="none"/>
          </a:ln>
        </p:spPr>
      </p:cxnSp>
      <p:sp>
        <p:nvSpPr>
          <p:cNvPr id="40" name="Google Shape;40;p5"/>
          <p:cNvSpPr txBox="1"/>
          <p:nvPr>
            <p:ph idx="1" type="body"/>
          </p:nvPr>
        </p:nvSpPr>
        <p:spPr>
          <a:xfrm>
            <a:off x="4475100" y="751725"/>
            <a:ext cx="6648000" cy="26919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Char char="●"/>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p:nvPr>
            <p:ph idx="2" type="pic"/>
          </p:nvPr>
        </p:nvSpPr>
        <p:spPr>
          <a:xfrm>
            <a:off x="5183188" y="987425"/>
            <a:ext cx="6172200" cy="4873625"/>
          </a:xfrm>
          <a:prstGeom prst="rect">
            <a:avLst/>
          </a:prstGeom>
          <a:noFill/>
          <a:ln>
            <a:noFill/>
          </a:ln>
        </p:spPr>
      </p:sp>
      <p:sp>
        <p:nvSpPr>
          <p:cNvPr id="45" name="Google Shape;45;p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38188" y="1690688"/>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Gill Sans"/>
              <a:buChar char="●"/>
              <a:defRPr i="0" sz="2800" u="none" cap="none" strike="noStrike">
                <a:solidFill>
                  <a:schemeClr val="dk1"/>
                </a:solidFill>
                <a:latin typeface="Gill Sans"/>
                <a:ea typeface="Gill Sans"/>
                <a:cs typeface="Gill Sans"/>
                <a:sym typeface="Gill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 name="Google Shape;7;p1"/>
          <p:cNvSpPr txBox="1"/>
          <p:nvPr>
            <p:ph type="title"/>
          </p:nvPr>
        </p:nvSpPr>
        <p:spPr>
          <a:xfrm>
            <a:off x="305375" y="14498"/>
            <a:ext cx="10515600" cy="1143600"/>
          </a:xfrm>
          <a:prstGeom prst="rect">
            <a:avLst/>
          </a:prstGeom>
          <a:noFill/>
          <a:ln>
            <a:noFill/>
          </a:ln>
        </p:spPr>
        <p:txBody>
          <a:bodyPr anchorCtr="0" anchor="ctr" bIns="45700" lIns="91425" spcFirstLastPara="1" rIns="91425" wrap="square" tIns="45700">
            <a:normAutofit/>
          </a:bodyPr>
          <a:lstStyle>
            <a:lvl1pPr indent="0" lvl="0" marL="0" marR="0" rtl="0" algn="l">
              <a:lnSpc>
                <a:spcPct val="90000"/>
              </a:lnSpc>
              <a:spcBef>
                <a:spcPts val="0"/>
              </a:spcBef>
              <a:spcAft>
                <a:spcPts val="0"/>
              </a:spcAft>
              <a:buClr>
                <a:srgbClr val="FFB549"/>
              </a:buClr>
              <a:buSzPts val="3100"/>
              <a:buFont typeface="Proxima Nova"/>
              <a:buNone/>
              <a:defRPr b="1" sz="3100">
                <a:solidFill>
                  <a:srgbClr val="FFB549"/>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8"/>
          <p:cNvSpPr txBox="1"/>
          <p:nvPr>
            <p:ph type="title"/>
          </p:nvPr>
        </p:nvSpPr>
        <p:spPr>
          <a:xfrm>
            <a:off x="625775" y="5015400"/>
            <a:ext cx="7842900" cy="92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Implementation of NRAO’s imaging workflow in HTCondor</a:t>
            </a:r>
            <a:endParaRPr/>
          </a:p>
        </p:txBody>
      </p:sp>
      <p:sp>
        <p:nvSpPr>
          <p:cNvPr id="54" name="Google Shape;54;p8"/>
          <p:cNvSpPr txBox="1"/>
          <p:nvPr>
            <p:ph idx="1" type="subTitle"/>
          </p:nvPr>
        </p:nvSpPr>
        <p:spPr>
          <a:xfrm>
            <a:off x="628775" y="5879575"/>
            <a:ext cx="5232300" cy="4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Felipe R. H. Madsen - NRAO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7"/>
          <p:cNvSpPr txBox="1"/>
          <p:nvPr>
            <p:ph idx="2" type="title"/>
          </p:nvPr>
        </p:nvSpPr>
        <p:spPr>
          <a:xfrm>
            <a:off x="305375" y="14500"/>
            <a:ext cx="10515600" cy="883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B549"/>
              </a:buClr>
              <a:buSzPts val="3100"/>
              <a:buFont typeface="Proxima Nova"/>
              <a:buNone/>
            </a:pPr>
            <a:r>
              <a:rPr b="1" lang="en-US" sz="3100">
                <a:solidFill>
                  <a:srgbClr val="FFB549"/>
                </a:solidFill>
                <a:latin typeface="Proxima Nova"/>
                <a:ea typeface="Proxima Nova"/>
                <a:cs typeface="Proxima Nova"/>
                <a:sym typeface="Proxima Nova"/>
              </a:rPr>
              <a:t>HTC</a:t>
            </a:r>
            <a:r>
              <a:rPr lang="en-US"/>
              <a:t>lean</a:t>
            </a:r>
            <a:r>
              <a:rPr b="1" lang="en-US" sz="3100">
                <a:solidFill>
                  <a:srgbClr val="FFB549"/>
                </a:solidFill>
                <a:latin typeface="Proxima Nova"/>
                <a:ea typeface="Proxima Nova"/>
                <a:cs typeface="Proxima Nova"/>
                <a:sym typeface="Proxima Nova"/>
              </a:rPr>
              <a:t> implementation - </a:t>
            </a:r>
            <a:r>
              <a:rPr lang="en-US"/>
              <a:t>SUBDAG initial cycle</a:t>
            </a:r>
            <a:endParaRPr sz="2000">
              <a:solidFill>
                <a:srgbClr val="FFB549"/>
              </a:solidFill>
              <a:latin typeface="Proxima Nova"/>
              <a:ea typeface="Proxima Nova"/>
              <a:cs typeface="Proxima Nova"/>
              <a:sym typeface="Proxima Nova"/>
            </a:endParaRPr>
          </a:p>
        </p:txBody>
      </p:sp>
      <p:grpSp>
        <p:nvGrpSpPr>
          <p:cNvPr id="245" name="Google Shape;245;p17"/>
          <p:cNvGrpSpPr/>
          <p:nvPr/>
        </p:nvGrpSpPr>
        <p:grpSpPr>
          <a:xfrm>
            <a:off x="346250" y="916125"/>
            <a:ext cx="11499600" cy="1485600"/>
            <a:chOff x="346250" y="2440125"/>
            <a:chExt cx="11499600" cy="1485600"/>
          </a:xfrm>
        </p:grpSpPr>
        <p:sp>
          <p:nvSpPr>
            <p:cNvPr id="246" name="Google Shape;246;p17"/>
            <p:cNvSpPr/>
            <p:nvPr/>
          </p:nvSpPr>
          <p:spPr>
            <a:xfrm>
              <a:off x="346250" y="2440125"/>
              <a:ext cx="11499600" cy="14856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DAG htclean</a:t>
              </a:r>
              <a:endParaRPr sz="1000"/>
            </a:p>
          </p:txBody>
        </p:sp>
        <p:sp>
          <p:nvSpPr>
            <p:cNvPr id="247" name="Google Shape;247;p17"/>
            <p:cNvSpPr/>
            <p:nvPr/>
          </p:nvSpPr>
          <p:spPr>
            <a:xfrm>
              <a:off x="2368362" y="2780850"/>
              <a:ext cx="3666600" cy="1082400"/>
            </a:xfrm>
            <a:prstGeom prst="rect">
              <a:avLst/>
            </a:prstGeom>
            <a:noFill/>
            <a:ln cap="flat" cmpd="sng" w="19050">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Initial cycle</a:t>
              </a:r>
              <a:endParaRPr sz="1000"/>
            </a:p>
          </p:txBody>
        </p:sp>
        <p:grpSp>
          <p:nvGrpSpPr>
            <p:cNvPr id="248" name="Google Shape;248;p17"/>
            <p:cNvGrpSpPr/>
            <p:nvPr/>
          </p:nvGrpSpPr>
          <p:grpSpPr>
            <a:xfrm>
              <a:off x="2448589" y="3141648"/>
              <a:ext cx="1739972" cy="568075"/>
              <a:chOff x="3068109" y="2481350"/>
              <a:chExt cx="1343400" cy="438600"/>
            </a:xfrm>
          </p:grpSpPr>
          <p:grpSp>
            <p:nvGrpSpPr>
              <p:cNvPr id="249" name="Google Shape;249;p17"/>
              <p:cNvGrpSpPr/>
              <p:nvPr/>
            </p:nvGrpSpPr>
            <p:grpSpPr>
              <a:xfrm>
                <a:off x="3068109" y="2481350"/>
                <a:ext cx="1343400" cy="438600"/>
                <a:chOff x="3068109" y="2481350"/>
                <a:chExt cx="1343400" cy="438600"/>
              </a:xfrm>
            </p:grpSpPr>
            <p:sp>
              <p:nvSpPr>
                <p:cNvPr id="250" name="Google Shape;250;p17"/>
                <p:cNvSpPr/>
                <p:nvPr/>
              </p:nvSpPr>
              <p:spPr>
                <a:xfrm>
                  <a:off x="3068109"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7"/>
                <p:cNvSpPr/>
                <p:nvPr/>
              </p:nvSpPr>
              <p:spPr>
                <a:xfrm flipH="1" rot="10800000">
                  <a:off x="3068109"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 name="Google Shape;252;p17"/>
              <p:cNvSpPr txBox="1"/>
              <p:nvPr/>
            </p:nvSpPr>
            <p:spPr>
              <a:xfrm>
                <a:off x="3125924"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PSF</a:t>
                </a:r>
                <a:endParaRPr sz="900"/>
              </a:p>
              <a:p>
                <a:pPr indent="0" lvl="0" marL="0" rtl="0" algn="ctr">
                  <a:spcBef>
                    <a:spcPts val="0"/>
                  </a:spcBef>
                  <a:spcAft>
                    <a:spcPts val="0"/>
                  </a:spcAft>
                  <a:buNone/>
                </a:pPr>
                <a:r>
                  <a:rPr lang="en-US" sz="900"/>
                  <a:t>Multiple GPU gridders</a:t>
                </a:r>
                <a:endParaRPr sz="900"/>
              </a:p>
            </p:txBody>
          </p:sp>
        </p:grpSp>
        <p:grpSp>
          <p:nvGrpSpPr>
            <p:cNvPr id="253" name="Google Shape;253;p17"/>
            <p:cNvGrpSpPr/>
            <p:nvPr/>
          </p:nvGrpSpPr>
          <p:grpSpPr>
            <a:xfrm>
              <a:off x="4292160" y="3141648"/>
              <a:ext cx="1739972" cy="568075"/>
              <a:chOff x="1635025" y="2481350"/>
              <a:chExt cx="1343400" cy="438600"/>
            </a:xfrm>
          </p:grpSpPr>
          <p:grpSp>
            <p:nvGrpSpPr>
              <p:cNvPr id="254" name="Google Shape;254;p17"/>
              <p:cNvGrpSpPr/>
              <p:nvPr/>
            </p:nvGrpSpPr>
            <p:grpSpPr>
              <a:xfrm>
                <a:off x="1635025" y="2481350"/>
                <a:ext cx="1343400" cy="438600"/>
                <a:chOff x="1635025" y="2481350"/>
                <a:chExt cx="1343400" cy="438600"/>
              </a:xfrm>
            </p:grpSpPr>
            <p:sp>
              <p:nvSpPr>
                <p:cNvPr id="255" name="Google Shape;255;p17"/>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7"/>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17"/>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Dirty Image</a:t>
                </a:r>
                <a:endParaRPr sz="900"/>
              </a:p>
              <a:p>
                <a:pPr indent="0" lvl="0" marL="0" rtl="0" algn="ctr">
                  <a:spcBef>
                    <a:spcPts val="0"/>
                  </a:spcBef>
                  <a:spcAft>
                    <a:spcPts val="0"/>
                  </a:spcAft>
                  <a:buNone/>
                </a:pPr>
                <a:r>
                  <a:rPr lang="en-US" sz="900"/>
                  <a:t>Multiple GPU gridders</a:t>
                </a:r>
                <a:endParaRPr sz="900"/>
              </a:p>
            </p:txBody>
          </p:sp>
        </p:grpSp>
        <p:sp>
          <p:nvSpPr>
            <p:cNvPr id="258" name="Google Shape;258;p17"/>
            <p:cNvSpPr/>
            <p:nvPr/>
          </p:nvSpPr>
          <p:spPr>
            <a:xfrm>
              <a:off x="6082523" y="2780880"/>
              <a:ext cx="37035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Imaging Cycle</a:t>
              </a:r>
              <a:endParaRPr sz="1000"/>
            </a:p>
          </p:txBody>
        </p:sp>
        <p:grpSp>
          <p:nvGrpSpPr>
            <p:cNvPr id="259" name="Google Shape;259;p17"/>
            <p:cNvGrpSpPr/>
            <p:nvPr/>
          </p:nvGrpSpPr>
          <p:grpSpPr>
            <a:xfrm>
              <a:off x="6135673" y="3141648"/>
              <a:ext cx="1739972" cy="568075"/>
              <a:chOff x="1635025" y="2481350"/>
              <a:chExt cx="1343400" cy="438600"/>
            </a:xfrm>
          </p:grpSpPr>
          <p:grpSp>
            <p:nvGrpSpPr>
              <p:cNvPr id="260" name="Google Shape;260;p17"/>
              <p:cNvGrpSpPr/>
              <p:nvPr/>
            </p:nvGrpSpPr>
            <p:grpSpPr>
              <a:xfrm>
                <a:off x="1635025" y="2481350"/>
                <a:ext cx="1343400" cy="438600"/>
                <a:chOff x="1635025" y="2481350"/>
                <a:chExt cx="1343400" cy="438600"/>
              </a:xfrm>
            </p:grpSpPr>
            <p:sp>
              <p:nvSpPr>
                <p:cNvPr id="261" name="Google Shape;261;p17"/>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7"/>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17"/>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Model</a:t>
                </a:r>
                <a:endParaRPr sz="900"/>
              </a:p>
              <a:p>
                <a:pPr indent="0" lvl="0" marL="0" rtl="0" algn="ctr">
                  <a:spcBef>
                    <a:spcPts val="0"/>
                  </a:spcBef>
                  <a:spcAft>
                    <a:spcPts val="0"/>
                  </a:spcAft>
                  <a:buNone/>
                </a:pPr>
                <a:r>
                  <a:rPr lang="en-US" sz="900"/>
                  <a:t>CPU</a:t>
                </a:r>
                <a:endParaRPr sz="900"/>
              </a:p>
            </p:txBody>
          </p:sp>
        </p:grpSp>
        <p:grpSp>
          <p:nvGrpSpPr>
            <p:cNvPr id="264" name="Google Shape;264;p17"/>
            <p:cNvGrpSpPr/>
            <p:nvPr/>
          </p:nvGrpSpPr>
          <p:grpSpPr>
            <a:xfrm>
              <a:off x="8017202" y="3141648"/>
              <a:ext cx="1739972" cy="568075"/>
              <a:chOff x="1635025" y="2481350"/>
              <a:chExt cx="1343400" cy="438600"/>
            </a:xfrm>
          </p:grpSpPr>
          <p:grpSp>
            <p:nvGrpSpPr>
              <p:cNvPr id="265" name="Google Shape;265;p17"/>
              <p:cNvGrpSpPr/>
              <p:nvPr/>
            </p:nvGrpSpPr>
            <p:grpSpPr>
              <a:xfrm>
                <a:off x="1635025" y="2481350"/>
                <a:ext cx="1343400" cy="438600"/>
                <a:chOff x="1635025" y="2481350"/>
                <a:chExt cx="1343400" cy="438600"/>
              </a:xfrm>
            </p:grpSpPr>
            <p:sp>
              <p:nvSpPr>
                <p:cNvPr id="266" name="Google Shape;266;p17"/>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7"/>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17"/>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Residual</a:t>
                </a:r>
                <a:endParaRPr sz="900"/>
              </a:p>
              <a:p>
                <a:pPr indent="0" lvl="0" marL="0" rtl="0" algn="ctr">
                  <a:spcBef>
                    <a:spcPts val="0"/>
                  </a:spcBef>
                  <a:spcAft>
                    <a:spcPts val="0"/>
                  </a:spcAft>
                  <a:buNone/>
                </a:pPr>
                <a:r>
                  <a:rPr lang="en-US" sz="900"/>
                  <a:t>Multiple GPU gridders</a:t>
                </a:r>
                <a:endParaRPr sz="900"/>
              </a:p>
            </p:txBody>
          </p:sp>
        </p:grpSp>
        <p:grpSp>
          <p:nvGrpSpPr>
            <p:cNvPr id="269" name="Google Shape;269;p17"/>
            <p:cNvGrpSpPr/>
            <p:nvPr/>
          </p:nvGrpSpPr>
          <p:grpSpPr>
            <a:xfrm>
              <a:off x="9822698" y="3141648"/>
              <a:ext cx="1739972" cy="568075"/>
              <a:chOff x="1635025" y="2481350"/>
              <a:chExt cx="1343400" cy="438600"/>
            </a:xfrm>
          </p:grpSpPr>
          <p:grpSp>
            <p:nvGrpSpPr>
              <p:cNvPr id="270" name="Google Shape;270;p17"/>
              <p:cNvGrpSpPr/>
              <p:nvPr/>
            </p:nvGrpSpPr>
            <p:grpSpPr>
              <a:xfrm>
                <a:off x="1635025" y="2481350"/>
                <a:ext cx="1343400" cy="438600"/>
                <a:chOff x="1635025" y="2481350"/>
                <a:chExt cx="1343400" cy="438600"/>
              </a:xfrm>
            </p:grpSpPr>
            <p:sp>
              <p:nvSpPr>
                <p:cNvPr id="271" name="Google Shape;271;p17"/>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7"/>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 name="Google Shape;273;p17"/>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Restore</a:t>
                </a:r>
                <a:endParaRPr sz="900"/>
              </a:p>
              <a:p>
                <a:pPr indent="0" lvl="0" marL="0" rtl="0" algn="ctr">
                  <a:spcBef>
                    <a:spcPts val="0"/>
                  </a:spcBef>
                  <a:spcAft>
                    <a:spcPts val="0"/>
                  </a:spcAft>
                  <a:buNone/>
                </a:pPr>
                <a:r>
                  <a:rPr lang="en-US" sz="900"/>
                  <a:t>CPU</a:t>
                </a:r>
                <a:endParaRPr sz="900"/>
              </a:p>
            </p:txBody>
          </p:sp>
        </p:grpSp>
        <p:grpSp>
          <p:nvGrpSpPr>
            <p:cNvPr id="274" name="Google Shape;274;p17"/>
            <p:cNvGrpSpPr/>
            <p:nvPr/>
          </p:nvGrpSpPr>
          <p:grpSpPr>
            <a:xfrm>
              <a:off x="583348" y="3129498"/>
              <a:ext cx="1739972" cy="568075"/>
              <a:chOff x="1635025" y="2481350"/>
              <a:chExt cx="1343400" cy="438600"/>
            </a:xfrm>
          </p:grpSpPr>
          <p:grpSp>
            <p:nvGrpSpPr>
              <p:cNvPr id="275" name="Google Shape;275;p17"/>
              <p:cNvGrpSpPr/>
              <p:nvPr/>
            </p:nvGrpSpPr>
            <p:grpSpPr>
              <a:xfrm>
                <a:off x="1635025" y="2481350"/>
                <a:ext cx="1343400" cy="438600"/>
                <a:chOff x="1635025" y="2481350"/>
                <a:chExt cx="1343400" cy="438600"/>
              </a:xfrm>
            </p:grpSpPr>
            <p:sp>
              <p:nvSpPr>
                <p:cNvPr id="276" name="Google Shape;276;p17"/>
                <p:cNvSpPr/>
                <p:nvPr/>
              </p:nvSpPr>
              <p:spPr>
                <a:xfrm>
                  <a:off x="1635025" y="27006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p:nvPr/>
              </p:nvSpPr>
              <p:spPr>
                <a:xfrm flipH="1" rot="10800000">
                  <a:off x="1635025" y="24813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17"/>
              <p:cNvSpPr txBox="1"/>
              <p:nvPr/>
            </p:nvSpPr>
            <p:spPr>
              <a:xfrm>
                <a:off x="1697675" y="2544010"/>
                <a:ext cx="1218000" cy="3564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Partition</a:t>
                </a:r>
                <a:endParaRPr sz="900"/>
              </a:p>
              <a:p>
                <a:pPr indent="0" lvl="0" marL="0" rtl="0" algn="ctr">
                  <a:spcBef>
                    <a:spcPts val="0"/>
                  </a:spcBef>
                  <a:spcAft>
                    <a:spcPts val="0"/>
                  </a:spcAft>
                  <a:buNone/>
                </a:pPr>
                <a:r>
                  <a:rPr lang="en-US" sz="900"/>
                  <a:t>CPU</a:t>
                </a:r>
                <a:endParaRPr sz="900"/>
              </a:p>
            </p:txBody>
          </p:sp>
        </p:grpSp>
        <p:cxnSp>
          <p:nvCxnSpPr>
            <p:cNvPr id="279" name="Google Shape;279;p17"/>
            <p:cNvCxnSpPr/>
            <p:nvPr/>
          </p:nvCxnSpPr>
          <p:spPr>
            <a:xfrm>
              <a:off x="252347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80" name="Google Shape;280;p17"/>
            <p:cNvCxnSpPr/>
            <p:nvPr/>
          </p:nvCxnSpPr>
          <p:spPr>
            <a:xfrm>
              <a:off x="248357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81" name="Google Shape;281;p17"/>
            <p:cNvCxnSpPr/>
            <p:nvPr/>
          </p:nvCxnSpPr>
          <p:spPr>
            <a:xfrm>
              <a:off x="2488333"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82" name="Google Shape;282;p17"/>
            <p:cNvCxnSpPr/>
            <p:nvPr/>
          </p:nvCxnSpPr>
          <p:spPr>
            <a:xfrm>
              <a:off x="4366033"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83" name="Google Shape;283;p17"/>
            <p:cNvCxnSpPr/>
            <p:nvPr/>
          </p:nvCxnSpPr>
          <p:spPr>
            <a:xfrm>
              <a:off x="4326133"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84" name="Google Shape;284;p17"/>
            <p:cNvCxnSpPr/>
            <p:nvPr/>
          </p:nvCxnSpPr>
          <p:spPr>
            <a:xfrm>
              <a:off x="4330896"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85" name="Google Shape;285;p17"/>
            <p:cNvCxnSpPr/>
            <p:nvPr/>
          </p:nvCxnSpPr>
          <p:spPr>
            <a:xfrm>
              <a:off x="808772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86" name="Google Shape;286;p17"/>
            <p:cNvCxnSpPr/>
            <p:nvPr/>
          </p:nvCxnSpPr>
          <p:spPr>
            <a:xfrm>
              <a:off x="804782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87" name="Google Shape;287;p17"/>
            <p:cNvCxnSpPr/>
            <p:nvPr/>
          </p:nvCxnSpPr>
          <p:spPr>
            <a:xfrm>
              <a:off x="8052583" y="3282160"/>
              <a:ext cx="1667400" cy="3900"/>
            </a:xfrm>
            <a:prstGeom prst="straightConnector1">
              <a:avLst/>
            </a:prstGeom>
            <a:noFill/>
            <a:ln cap="flat" cmpd="sng" w="9525">
              <a:solidFill>
                <a:schemeClr val="dk2"/>
              </a:solidFill>
              <a:prstDash val="dash"/>
              <a:round/>
              <a:headEnd len="med" w="med" type="none"/>
              <a:tailEnd len="med" w="med" type="none"/>
            </a:ln>
          </p:spPr>
        </p:cxnSp>
      </p:grpSp>
      <p:sp>
        <p:nvSpPr>
          <p:cNvPr id="288" name="Google Shape;288;p17"/>
          <p:cNvSpPr txBox="1"/>
          <p:nvPr>
            <p:ph type="title"/>
          </p:nvPr>
        </p:nvSpPr>
        <p:spPr>
          <a:xfrm>
            <a:off x="305375" y="6349000"/>
            <a:ext cx="9009000" cy="35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1718"/>
              <a:t>Implementation of NRAO’s imaging workflow on HTCondor - F. R. H. Madsen - NRAO</a:t>
            </a:r>
            <a:endParaRPr/>
          </a:p>
        </p:txBody>
      </p:sp>
      <p:sp>
        <p:nvSpPr>
          <p:cNvPr id="289" name="Google Shape;289;p17"/>
          <p:cNvSpPr txBox="1"/>
          <p:nvPr/>
        </p:nvSpPr>
        <p:spPr>
          <a:xfrm>
            <a:off x="2556900" y="2594925"/>
            <a:ext cx="7078200" cy="3618600"/>
          </a:xfrm>
          <a:prstGeom prst="rect">
            <a:avLst/>
          </a:prstGeom>
          <a:solidFill>
            <a:schemeClr val="dk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SUBDAG EXTERNAL   makePSF            makePSF.dag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JOB               gatherPSF          gatherPSF.htc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SUBDAG EXTERNAL   makeDirtyImage     makeDirtyImage.dag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JOB               gather             gather.htc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SCRIPT PRE        makePSF            writeGriddingDAGs.sh libra_htclean.def</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SCRIPT PRE        gatherPSF          makeInputFileList.sh libra_htclean.def imcycle.htc psf</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SCRIPT PRE        gather             makeInputFileList.sh libra_htclean.def imcycle.htc dirty</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jobmode="$(JOB)"</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input_file="../bin/libra_htclean.def"</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partId="n"</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makePSF            CHILD gatherPSF</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makePSF            CHILD makeDirtyImage</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makeDirtyImage     CHILD gather</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gatherPSF          CHILD gather</a:t>
            </a:r>
            <a:endParaRPr sz="1150">
              <a:solidFill>
                <a:srgbClr val="F2F2F2"/>
              </a:solidFill>
              <a:latin typeface="Ubuntu Mono"/>
              <a:ea typeface="Ubuntu Mono"/>
              <a:cs typeface="Ubuntu Mono"/>
              <a:sym typeface="Ubuntu Mon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8"/>
          <p:cNvSpPr txBox="1"/>
          <p:nvPr>
            <p:ph idx="2" type="title"/>
          </p:nvPr>
        </p:nvSpPr>
        <p:spPr>
          <a:xfrm>
            <a:off x="305375" y="14500"/>
            <a:ext cx="10515600" cy="883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B549"/>
              </a:buClr>
              <a:buSzPts val="3100"/>
              <a:buFont typeface="Proxima Nova"/>
              <a:buNone/>
            </a:pPr>
            <a:r>
              <a:rPr b="1" lang="en-US" sz="3100">
                <a:solidFill>
                  <a:srgbClr val="FFB549"/>
                </a:solidFill>
                <a:latin typeface="Proxima Nova"/>
                <a:ea typeface="Proxima Nova"/>
                <a:cs typeface="Proxima Nova"/>
                <a:sym typeface="Proxima Nova"/>
              </a:rPr>
              <a:t>HTC</a:t>
            </a:r>
            <a:r>
              <a:rPr lang="en-US"/>
              <a:t>lean</a:t>
            </a:r>
            <a:r>
              <a:rPr b="1" lang="en-US" sz="3100">
                <a:solidFill>
                  <a:srgbClr val="FFB549"/>
                </a:solidFill>
                <a:latin typeface="Proxima Nova"/>
                <a:ea typeface="Proxima Nova"/>
                <a:cs typeface="Proxima Nova"/>
                <a:sym typeface="Proxima Nova"/>
              </a:rPr>
              <a:t> implementation - </a:t>
            </a:r>
            <a:r>
              <a:rPr lang="en-US"/>
              <a:t>SUBDAG imaging cycle</a:t>
            </a:r>
            <a:endParaRPr sz="2000">
              <a:solidFill>
                <a:srgbClr val="FFB549"/>
              </a:solidFill>
              <a:latin typeface="Proxima Nova"/>
              <a:ea typeface="Proxima Nova"/>
              <a:cs typeface="Proxima Nova"/>
              <a:sym typeface="Proxima Nova"/>
            </a:endParaRPr>
          </a:p>
        </p:txBody>
      </p:sp>
      <p:grpSp>
        <p:nvGrpSpPr>
          <p:cNvPr id="295" name="Google Shape;295;p18"/>
          <p:cNvGrpSpPr/>
          <p:nvPr/>
        </p:nvGrpSpPr>
        <p:grpSpPr>
          <a:xfrm>
            <a:off x="346250" y="916125"/>
            <a:ext cx="11499600" cy="1485600"/>
            <a:chOff x="346250" y="2440125"/>
            <a:chExt cx="11499600" cy="1485600"/>
          </a:xfrm>
        </p:grpSpPr>
        <p:sp>
          <p:nvSpPr>
            <p:cNvPr id="296" name="Google Shape;296;p18"/>
            <p:cNvSpPr/>
            <p:nvPr/>
          </p:nvSpPr>
          <p:spPr>
            <a:xfrm>
              <a:off x="346250" y="2440125"/>
              <a:ext cx="11499600" cy="14856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DAG htclean</a:t>
              </a:r>
              <a:endParaRPr sz="1000"/>
            </a:p>
          </p:txBody>
        </p:sp>
        <p:sp>
          <p:nvSpPr>
            <p:cNvPr id="297" name="Google Shape;297;p18"/>
            <p:cNvSpPr/>
            <p:nvPr/>
          </p:nvSpPr>
          <p:spPr>
            <a:xfrm>
              <a:off x="2368362" y="2780850"/>
              <a:ext cx="36666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Initial cycle</a:t>
              </a:r>
              <a:endParaRPr sz="1000"/>
            </a:p>
          </p:txBody>
        </p:sp>
        <p:grpSp>
          <p:nvGrpSpPr>
            <p:cNvPr id="298" name="Google Shape;298;p18"/>
            <p:cNvGrpSpPr/>
            <p:nvPr/>
          </p:nvGrpSpPr>
          <p:grpSpPr>
            <a:xfrm>
              <a:off x="2448589" y="3141648"/>
              <a:ext cx="1739972" cy="568075"/>
              <a:chOff x="3068109" y="2481350"/>
              <a:chExt cx="1343400" cy="438600"/>
            </a:xfrm>
          </p:grpSpPr>
          <p:grpSp>
            <p:nvGrpSpPr>
              <p:cNvPr id="299" name="Google Shape;299;p18"/>
              <p:cNvGrpSpPr/>
              <p:nvPr/>
            </p:nvGrpSpPr>
            <p:grpSpPr>
              <a:xfrm>
                <a:off x="3068109" y="2481350"/>
                <a:ext cx="1343400" cy="438600"/>
                <a:chOff x="3068109" y="2481350"/>
                <a:chExt cx="1343400" cy="438600"/>
              </a:xfrm>
            </p:grpSpPr>
            <p:sp>
              <p:nvSpPr>
                <p:cNvPr id="300" name="Google Shape;300;p18"/>
                <p:cNvSpPr/>
                <p:nvPr/>
              </p:nvSpPr>
              <p:spPr>
                <a:xfrm>
                  <a:off x="3068109"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8"/>
                <p:cNvSpPr/>
                <p:nvPr/>
              </p:nvSpPr>
              <p:spPr>
                <a:xfrm flipH="1" rot="10800000">
                  <a:off x="3068109"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18"/>
              <p:cNvSpPr txBox="1"/>
              <p:nvPr/>
            </p:nvSpPr>
            <p:spPr>
              <a:xfrm>
                <a:off x="3125924"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PSF</a:t>
                </a:r>
                <a:endParaRPr sz="900"/>
              </a:p>
              <a:p>
                <a:pPr indent="0" lvl="0" marL="0" rtl="0" algn="ctr">
                  <a:spcBef>
                    <a:spcPts val="0"/>
                  </a:spcBef>
                  <a:spcAft>
                    <a:spcPts val="0"/>
                  </a:spcAft>
                  <a:buNone/>
                </a:pPr>
                <a:r>
                  <a:rPr lang="en-US" sz="900"/>
                  <a:t>Multiple GPU gridders</a:t>
                </a:r>
                <a:endParaRPr sz="900"/>
              </a:p>
            </p:txBody>
          </p:sp>
        </p:grpSp>
        <p:grpSp>
          <p:nvGrpSpPr>
            <p:cNvPr id="303" name="Google Shape;303;p18"/>
            <p:cNvGrpSpPr/>
            <p:nvPr/>
          </p:nvGrpSpPr>
          <p:grpSpPr>
            <a:xfrm>
              <a:off x="4292160" y="3141648"/>
              <a:ext cx="1739972" cy="568075"/>
              <a:chOff x="1635025" y="2481350"/>
              <a:chExt cx="1343400" cy="438600"/>
            </a:xfrm>
          </p:grpSpPr>
          <p:grpSp>
            <p:nvGrpSpPr>
              <p:cNvPr id="304" name="Google Shape;304;p18"/>
              <p:cNvGrpSpPr/>
              <p:nvPr/>
            </p:nvGrpSpPr>
            <p:grpSpPr>
              <a:xfrm>
                <a:off x="1635025" y="2481350"/>
                <a:ext cx="1343400" cy="438600"/>
                <a:chOff x="1635025" y="2481350"/>
                <a:chExt cx="1343400" cy="438600"/>
              </a:xfrm>
            </p:grpSpPr>
            <p:sp>
              <p:nvSpPr>
                <p:cNvPr id="305" name="Google Shape;305;p18"/>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18"/>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Dirty Image</a:t>
                </a:r>
                <a:endParaRPr sz="900"/>
              </a:p>
              <a:p>
                <a:pPr indent="0" lvl="0" marL="0" rtl="0" algn="ctr">
                  <a:spcBef>
                    <a:spcPts val="0"/>
                  </a:spcBef>
                  <a:spcAft>
                    <a:spcPts val="0"/>
                  </a:spcAft>
                  <a:buNone/>
                </a:pPr>
                <a:r>
                  <a:rPr lang="en-US" sz="900"/>
                  <a:t>Multiple GPU gridders</a:t>
                </a:r>
                <a:endParaRPr sz="900"/>
              </a:p>
            </p:txBody>
          </p:sp>
        </p:grpSp>
        <p:sp>
          <p:nvSpPr>
            <p:cNvPr id="308" name="Google Shape;308;p18"/>
            <p:cNvSpPr/>
            <p:nvPr/>
          </p:nvSpPr>
          <p:spPr>
            <a:xfrm>
              <a:off x="6082523" y="2780880"/>
              <a:ext cx="3703500" cy="1082400"/>
            </a:xfrm>
            <a:prstGeom prst="rect">
              <a:avLst/>
            </a:prstGeom>
            <a:noFill/>
            <a:ln cap="flat" cmpd="sng" w="19050">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Imaging Cycle</a:t>
              </a:r>
              <a:endParaRPr sz="1000"/>
            </a:p>
          </p:txBody>
        </p:sp>
        <p:grpSp>
          <p:nvGrpSpPr>
            <p:cNvPr id="309" name="Google Shape;309;p18"/>
            <p:cNvGrpSpPr/>
            <p:nvPr/>
          </p:nvGrpSpPr>
          <p:grpSpPr>
            <a:xfrm>
              <a:off x="6135673" y="3141648"/>
              <a:ext cx="1739972" cy="568075"/>
              <a:chOff x="1635025" y="2481350"/>
              <a:chExt cx="1343400" cy="438600"/>
            </a:xfrm>
          </p:grpSpPr>
          <p:grpSp>
            <p:nvGrpSpPr>
              <p:cNvPr id="310" name="Google Shape;310;p18"/>
              <p:cNvGrpSpPr/>
              <p:nvPr/>
            </p:nvGrpSpPr>
            <p:grpSpPr>
              <a:xfrm>
                <a:off x="1635025" y="2481350"/>
                <a:ext cx="1343400" cy="438600"/>
                <a:chOff x="1635025" y="2481350"/>
                <a:chExt cx="1343400" cy="438600"/>
              </a:xfrm>
            </p:grpSpPr>
            <p:sp>
              <p:nvSpPr>
                <p:cNvPr id="311" name="Google Shape;311;p18"/>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8"/>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18"/>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Model</a:t>
                </a:r>
                <a:endParaRPr sz="900"/>
              </a:p>
              <a:p>
                <a:pPr indent="0" lvl="0" marL="0" rtl="0" algn="ctr">
                  <a:spcBef>
                    <a:spcPts val="0"/>
                  </a:spcBef>
                  <a:spcAft>
                    <a:spcPts val="0"/>
                  </a:spcAft>
                  <a:buNone/>
                </a:pPr>
                <a:r>
                  <a:rPr lang="en-US" sz="900"/>
                  <a:t>CPU</a:t>
                </a:r>
                <a:endParaRPr sz="900"/>
              </a:p>
            </p:txBody>
          </p:sp>
        </p:grpSp>
        <p:grpSp>
          <p:nvGrpSpPr>
            <p:cNvPr id="314" name="Google Shape;314;p18"/>
            <p:cNvGrpSpPr/>
            <p:nvPr/>
          </p:nvGrpSpPr>
          <p:grpSpPr>
            <a:xfrm>
              <a:off x="8017202" y="3141648"/>
              <a:ext cx="1739972" cy="568075"/>
              <a:chOff x="1635025" y="2481350"/>
              <a:chExt cx="1343400" cy="438600"/>
            </a:xfrm>
          </p:grpSpPr>
          <p:grpSp>
            <p:nvGrpSpPr>
              <p:cNvPr id="315" name="Google Shape;315;p18"/>
              <p:cNvGrpSpPr/>
              <p:nvPr/>
            </p:nvGrpSpPr>
            <p:grpSpPr>
              <a:xfrm>
                <a:off x="1635025" y="2481350"/>
                <a:ext cx="1343400" cy="438600"/>
                <a:chOff x="1635025" y="2481350"/>
                <a:chExt cx="1343400" cy="438600"/>
              </a:xfrm>
            </p:grpSpPr>
            <p:sp>
              <p:nvSpPr>
                <p:cNvPr id="316" name="Google Shape;316;p18"/>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8"/>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18"/>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Residual</a:t>
                </a:r>
                <a:endParaRPr sz="900"/>
              </a:p>
              <a:p>
                <a:pPr indent="0" lvl="0" marL="0" rtl="0" algn="ctr">
                  <a:spcBef>
                    <a:spcPts val="0"/>
                  </a:spcBef>
                  <a:spcAft>
                    <a:spcPts val="0"/>
                  </a:spcAft>
                  <a:buNone/>
                </a:pPr>
                <a:r>
                  <a:rPr lang="en-US" sz="900"/>
                  <a:t>Multiple GPU gridders</a:t>
                </a:r>
                <a:endParaRPr sz="900"/>
              </a:p>
            </p:txBody>
          </p:sp>
        </p:grpSp>
        <p:grpSp>
          <p:nvGrpSpPr>
            <p:cNvPr id="319" name="Google Shape;319;p18"/>
            <p:cNvGrpSpPr/>
            <p:nvPr/>
          </p:nvGrpSpPr>
          <p:grpSpPr>
            <a:xfrm>
              <a:off x="9822698" y="3141648"/>
              <a:ext cx="1739972" cy="568075"/>
              <a:chOff x="1635025" y="2481350"/>
              <a:chExt cx="1343400" cy="438600"/>
            </a:xfrm>
          </p:grpSpPr>
          <p:grpSp>
            <p:nvGrpSpPr>
              <p:cNvPr id="320" name="Google Shape;320;p18"/>
              <p:cNvGrpSpPr/>
              <p:nvPr/>
            </p:nvGrpSpPr>
            <p:grpSpPr>
              <a:xfrm>
                <a:off x="1635025" y="2481350"/>
                <a:ext cx="1343400" cy="438600"/>
                <a:chOff x="1635025" y="2481350"/>
                <a:chExt cx="1343400" cy="438600"/>
              </a:xfrm>
            </p:grpSpPr>
            <p:sp>
              <p:nvSpPr>
                <p:cNvPr id="321" name="Google Shape;321;p18"/>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18"/>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Restore</a:t>
                </a:r>
                <a:endParaRPr sz="900"/>
              </a:p>
              <a:p>
                <a:pPr indent="0" lvl="0" marL="0" rtl="0" algn="ctr">
                  <a:spcBef>
                    <a:spcPts val="0"/>
                  </a:spcBef>
                  <a:spcAft>
                    <a:spcPts val="0"/>
                  </a:spcAft>
                  <a:buNone/>
                </a:pPr>
                <a:r>
                  <a:rPr lang="en-US" sz="900"/>
                  <a:t>CPU</a:t>
                </a:r>
                <a:endParaRPr sz="900"/>
              </a:p>
            </p:txBody>
          </p:sp>
        </p:grpSp>
        <p:grpSp>
          <p:nvGrpSpPr>
            <p:cNvPr id="324" name="Google Shape;324;p18"/>
            <p:cNvGrpSpPr/>
            <p:nvPr/>
          </p:nvGrpSpPr>
          <p:grpSpPr>
            <a:xfrm>
              <a:off x="583348" y="3129498"/>
              <a:ext cx="1739972" cy="568075"/>
              <a:chOff x="1635025" y="2481350"/>
              <a:chExt cx="1343400" cy="438600"/>
            </a:xfrm>
          </p:grpSpPr>
          <p:grpSp>
            <p:nvGrpSpPr>
              <p:cNvPr id="325" name="Google Shape;325;p18"/>
              <p:cNvGrpSpPr/>
              <p:nvPr/>
            </p:nvGrpSpPr>
            <p:grpSpPr>
              <a:xfrm>
                <a:off x="1635025" y="2481350"/>
                <a:ext cx="1343400" cy="438600"/>
                <a:chOff x="1635025" y="2481350"/>
                <a:chExt cx="1343400" cy="438600"/>
              </a:xfrm>
            </p:grpSpPr>
            <p:sp>
              <p:nvSpPr>
                <p:cNvPr id="326" name="Google Shape;326;p18"/>
                <p:cNvSpPr/>
                <p:nvPr/>
              </p:nvSpPr>
              <p:spPr>
                <a:xfrm>
                  <a:off x="1635025" y="27006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p:nvPr/>
              </p:nvSpPr>
              <p:spPr>
                <a:xfrm flipH="1" rot="10800000">
                  <a:off x="1635025" y="24813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18"/>
              <p:cNvSpPr txBox="1"/>
              <p:nvPr/>
            </p:nvSpPr>
            <p:spPr>
              <a:xfrm>
                <a:off x="1697675" y="2544010"/>
                <a:ext cx="1218000" cy="3564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Partition</a:t>
                </a:r>
                <a:endParaRPr sz="900"/>
              </a:p>
              <a:p>
                <a:pPr indent="0" lvl="0" marL="0" rtl="0" algn="ctr">
                  <a:spcBef>
                    <a:spcPts val="0"/>
                  </a:spcBef>
                  <a:spcAft>
                    <a:spcPts val="0"/>
                  </a:spcAft>
                  <a:buNone/>
                </a:pPr>
                <a:r>
                  <a:rPr lang="en-US" sz="900"/>
                  <a:t>CPU</a:t>
                </a:r>
                <a:endParaRPr sz="900"/>
              </a:p>
            </p:txBody>
          </p:sp>
        </p:grpSp>
        <p:cxnSp>
          <p:nvCxnSpPr>
            <p:cNvPr id="329" name="Google Shape;329;p18"/>
            <p:cNvCxnSpPr/>
            <p:nvPr/>
          </p:nvCxnSpPr>
          <p:spPr>
            <a:xfrm>
              <a:off x="252347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30" name="Google Shape;330;p18"/>
            <p:cNvCxnSpPr/>
            <p:nvPr/>
          </p:nvCxnSpPr>
          <p:spPr>
            <a:xfrm>
              <a:off x="248357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31" name="Google Shape;331;p18"/>
            <p:cNvCxnSpPr/>
            <p:nvPr/>
          </p:nvCxnSpPr>
          <p:spPr>
            <a:xfrm>
              <a:off x="2488333"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32" name="Google Shape;332;p18"/>
            <p:cNvCxnSpPr/>
            <p:nvPr/>
          </p:nvCxnSpPr>
          <p:spPr>
            <a:xfrm>
              <a:off x="4366033"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33" name="Google Shape;333;p18"/>
            <p:cNvCxnSpPr/>
            <p:nvPr/>
          </p:nvCxnSpPr>
          <p:spPr>
            <a:xfrm>
              <a:off x="4326133"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34" name="Google Shape;334;p18"/>
            <p:cNvCxnSpPr/>
            <p:nvPr/>
          </p:nvCxnSpPr>
          <p:spPr>
            <a:xfrm>
              <a:off x="4330896"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35" name="Google Shape;335;p18"/>
            <p:cNvCxnSpPr/>
            <p:nvPr/>
          </p:nvCxnSpPr>
          <p:spPr>
            <a:xfrm>
              <a:off x="808772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36" name="Google Shape;336;p18"/>
            <p:cNvCxnSpPr/>
            <p:nvPr/>
          </p:nvCxnSpPr>
          <p:spPr>
            <a:xfrm>
              <a:off x="804782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37" name="Google Shape;337;p18"/>
            <p:cNvCxnSpPr/>
            <p:nvPr/>
          </p:nvCxnSpPr>
          <p:spPr>
            <a:xfrm>
              <a:off x="8052583" y="3282160"/>
              <a:ext cx="1667400" cy="3900"/>
            </a:xfrm>
            <a:prstGeom prst="straightConnector1">
              <a:avLst/>
            </a:prstGeom>
            <a:noFill/>
            <a:ln cap="flat" cmpd="sng" w="9525">
              <a:solidFill>
                <a:schemeClr val="dk2"/>
              </a:solidFill>
              <a:prstDash val="dash"/>
              <a:round/>
              <a:headEnd len="med" w="med" type="none"/>
              <a:tailEnd len="med" w="med" type="none"/>
            </a:ln>
          </p:spPr>
        </p:cxnSp>
      </p:grpSp>
      <p:sp>
        <p:nvSpPr>
          <p:cNvPr id="338" name="Google Shape;338;p18"/>
          <p:cNvSpPr txBox="1"/>
          <p:nvPr>
            <p:ph type="title"/>
          </p:nvPr>
        </p:nvSpPr>
        <p:spPr>
          <a:xfrm>
            <a:off x="305375" y="6349000"/>
            <a:ext cx="9009000" cy="35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1718"/>
              <a:t>Implementation of NRAO’s imaging workflow on HTCondor - F. R. H. Madsen - NRAO</a:t>
            </a:r>
            <a:endParaRPr/>
          </a:p>
        </p:txBody>
      </p:sp>
      <p:sp>
        <p:nvSpPr>
          <p:cNvPr id="339" name="Google Shape;339;p18"/>
          <p:cNvSpPr txBox="1"/>
          <p:nvPr/>
        </p:nvSpPr>
        <p:spPr>
          <a:xfrm>
            <a:off x="2334150" y="2664425"/>
            <a:ext cx="7523700" cy="3008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JOB               runModelCycle      runModelCycle.htc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SUBDAG EXTERNAL   runResidualCycle   runResidualCycle.dag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JOB               gather             gather.htc</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SCRIPT PRE        gather             makeInputFileList.sh libra_htclean.def imcycle.htc residual</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jobmode="$(JOB)"</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input_file="../bin/libra_htclean.def"</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partId="n"</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RETRY             runModelCycle      2</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runModelCycle      CHILD runResidualCycle</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runResidualCycle   CHILD gather</a:t>
            </a:r>
            <a:endParaRPr sz="1450">
              <a:solidFill>
                <a:srgbClr val="F2F2F2"/>
              </a:solidFill>
              <a:latin typeface="Ubuntu Mono"/>
              <a:ea typeface="Ubuntu Mono"/>
              <a:cs typeface="Ubuntu Mono"/>
              <a:sym typeface="Ubuntu Mon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9"/>
          <p:cNvSpPr txBox="1"/>
          <p:nvPr>
            <p:ph type="title"/>
          </p:nvPr>
        </p:nvSpPr>
        <p:spPr>
          <a:xfrm>
            <a:off x="305375" y="14499"/>
            <a:ext cx="10515600" cy="78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B549"/>
              </a:buClr>
              <a:buSzPts val="3100"/>
              <a:buFont typeface="Proxima Nova"/>
              <a:buNone/>
            </a:pPr>
            <a:r>
              <a:rPr b="1" lang="en-US" sz="3100">
                <a:solidFill>
                  <a:srgbClr val="FFB549"/>
                </a:solidFill>
                <a:latin typeface="Proxima Nova"/>
                <a:ea typeface="Proxima Nova"/>
                <a:cs typeface="Proxima Nova"/>
                <a:sym typeface="Proxima Nova"/>
              </a:rPr>
              <a:t>HTC</a:t>
            </a:r>
            <a:r>
              <a:rPr lang="en-US"/>
              <a:t>lean</a:t>
            </a:r>
            <a:r>
              <a:rPr b="1" lang="en-US" sz="3100">
                <a:solidFill>
                  <a:srgbClr val="FFB549"/>
                </a:solidFill>
                <a:latin typeface="Proxima Nova"/>
                <a:ea typeface="Proxima Nova"/>
                <a:cs typeface="Proxima Nova"/>
                <a:sym typeface="Proxima Nova"/>
              </a:rPr>
              <a:t> implementation - </a:t>
            </a:r>
            <a:r>
              <a:rPr lang="en-US"/>
              <a:t>Inner DAGs</a:t>
            </a:r>
            <a:endParaRPr sz="2000">
              <a:solidFill>
                <a:srgbClr val="FFB549"/>
              </a:solidFill>
              <a:latin typeface="Proxima Nova"/>
              <a:ea typeface="Proxima Nova"/>
              <a:cs typeface="Proxima Nova"/>
              <a:sym typeface="Proxima Nova"/>
            </a:endParaRPr>
          </a:p>
        </p:txBody>
      </p:sp>
      <p:grpSp>
        <p:nvGrpSpPr>
          <p:cNvPr id="345" name="Google Shape;345;p19"/>
          <p:cNvGrpSpPr/>
          <p:nvPr/>
        </p:nvGrpSpPr>
        <p:grpSpPr>
          <a:xfrm>
            <a:off x="346250" y="916125"/>
            <a:ext cx="11499600" cy="1485600"/>
            <a:chOff x="346250" y="2440125"/>
            <a:chExt cx="11499600" cy="1485600"/>
          </a:xfrm>
        </p:grpSpPr>
        <p:sp>
          <p:nvSpPr>
            <p:cNvPr id="346" name="Google Shape;346;p19"/>
            <p:cNvSpPr/>
            <p:nvPr/>
          </p:nvSpPr>
          <p:spPr>
            <a:xfrm>
              <a:off x="346250" y="2440125"/>
              <a:ext cx="11499600" cy="14856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DAG htclean</a:t>
              </a:r>
              <a:endParaRPr sz="1000"/>
            </a:p>
          </p:txBody>
        </p:sp>
        <p:sp>
          <p:nvSpPr>
            <p:cNvPr id="347" name="Google Shape;347;p19"/>
            <p:cNvSpPr/>
            <p:nvPr/>
          </p:nvSpPr>
          <p:spPr>
            <a:xfrm>
              <a:off x="2368362" y="2780850"/>
              <a:ext cx="36666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Initial cycle</a:t>
              </a:r>
              <a:endParaRPr sz="1000"/>
            </a:p>
          </p:txBody>
        </p:sp>
        <p:grpSp>
          <p:nvGrpSpPr>
            <p:cNvPr id="348" name="Google Shape;348;p19"/>
            <p:cNvGrpSpPr/>
            <p:nvPr/>
          </p:nvGrpSpPr>
          <p:grpSpPr>
            <a:xfrm>
              <a:off x="2448589" y="3141648"/>
              <a:ext cx="1739972" cy="568075"/>
              <a:chOff x="3068109" y="2481350"/>
              <a:chExt cx="1343400" cy="438600"/>
            </a:xfrm>
          </p:grpSpPr>
          <p:grpSp>
            <p:nvGrpSpPr>
              <p:cNvPr id="349" name="Google Shape;349;p19"/>
              <p:cNvGrpSpPr/>
              <p:nvPr/>
            </p:nvGrpSpPr>
            <p:grpSpPr>
              <a:xfrm>
                <a:off x="3068109" y="2481350"/>
                <a:ext cx="1343400" cy="438600"/>
                <a:chOff x="3068109" y="2481350"/>
                <a:chExt cx="1343400" cy="438600"/>
              </a:xfrm>
            </p:grpSpPr>
            <p:sp>
              <p:nvSpPr>
                <p:cNvPr id="350" name="Google Shape;350;p19"/>
                <p:cNvSpPr/>
                <p:nvPr/>
              </p:nvSpPr>
              <p:spPr>
                <a:xfrm>
                  <a:off x="3068109"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9"/>
                <p:cNvSpPr/>
                <p:nvPr/>
              </p:nvSpPr>
              <p:spPr>
                <a:xfrm flipH="1" rot="10800000">
                  <a:off x="3068109"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 name="Google Shape;352;p19"/>
              <p:cNvSpPr txBox="1"/>
              <p:nvPr/>
            </p:nvSpPr>
            <p:spPr>
              <a:xfrm>
                <a:off x="3125924"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PSF</a:t>
                </a:r>
                <a:endParaRPr sz="900"/>
              </a:p>
              <a:p>
                <a:pPr indent="0" lvl="0" marL="0" rtl="0" algn="ctr">
                  <a:spcBef>
                    <a:spcPts val="0"/>
                  </a:spcBef>
                  <a:spcAft>
                    <a:spcPts val="0"/>
                  </a:spcAft>
                  <a:buNone/>
                </a:pPr>
                <a:r>
                  <a:rPr lang="en-US" sz="900"/>
                  <a:t>Multiple GPU gridders</a:t>
                </a:r>
                <a:endParaRPr sz="900"/>
              </a:p>
            </p:txBody>
          </p:sp>
        </p:grpSp>
        <p:grpSp>
          <p:nvGrpSpPr>
            <p:cNvPr id="353" name="Google Shape;353;p19"/>
            <p:cNvGrpSpPr/>
            <p:nvPr/>
          </p:nvGrpSpPr>
          <p:grpSpPr>
            <a:xfrm>
              <a:off x="4292160" y="3141648"/>
              <a:ext cx="1739972" cy="568075"/>
              <a:chOff x="1635025" y="2481350"/>
              <a:chExt cx="1343400" cy="438600"/>
            </a:xfrm>
          </p:grpSpPr>
          <p:grpSp>
            <p:nvGrpSpPr>
              <p:cNvPr id="354" name="Google Shape;354;p19"/>
              <p:cNvGrpSpPr/>
              <p:nvPr/>
            </p:nvGrpSpPr>
            <p:grpSpPr>
              <a:xfrm>
                <a:off x="1635025" y="2481350"/>
                <a:ext cx="1343400" cy="438600"/>
                <a:chOff x="1635025" y="2481350"/>
                <a:chExt cx="1343400" cy="438600"/>
              </a:xfrm>
            </p:grpSpPr>
            <p:sp>
              <p:nvSpPr>
                <p:cNvPr id="355" name="Google Shape;355;p19"/>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9"/>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 name="Google Shape;357;p19"/>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Dirty Image</a:t>
                </a:r>
                <a:endParaRPr sz="900"/>
              </a:p>
              <a:p>
                <a:pPr indent="0" lvl="0" marL="0" rtl="0" algn="ctr">
                  <a:spcBef>
                    <a:spcPts val="0"/>
                  </a:spcBef>
                  <a:spcAft>
                    <a:spcPts val="0"/>
                  </a:spcAft>
                  <a:buNone/>
                </a:pPr>
                <a:r>
                  <a:rPr lang="en-US" sz="900"/>
                  <a:t>Multiple GPU gridders</a:t>
                </a:r>
                <a:endParaRPr sz="900"/>
              </a:p>
            </p:txBody>
          </p:sp>
        </p:grpSp>
        <p:sp>
          <p:nvSpPr>
            <p:cNvPr id="358" name="Google Shape;358;p19"/>
            <p:cNvSpPr/>
            <p:nvPr/>
          </p:nvSpPr>
          <p:spPr>
            <a:xfrm>
              <a:off x="6082523" y="2780880"/>
              <a:ext cx="3703500" cy="1082400"/>
            </a:xfrm>
            <a:prstGeom prst="rect">
              <a:avLst/>
            </a:prstGeom>
            <a:noFill/>
            <a:ln cap="flat" cmpd="sng" w="9525">
              <a:solidFill>
                <a:schemeClr val="dk1"/>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Imaging Cycle</a:t>
              </a:r>
              <a:endParaRPr sz="1000"/>
            </a:p>
          </p:txBody>
        </p:sp>
        <p:grpSp>
          <p:nvGrpSpPr>
            <p:cNvPr id="359" name="Google Shape;359;p19"/>
            <p:cNvGrpSpPr/>
            <p:nvPr/>
          </p:nvGrpSpPr>
          <p:grpSpPr>
            <a:xfrm>
              <a:off x="6135673" y="3141648"/>
              <a:ext cx="1739972" cy="568075"/>
              <a:chOff x="1635025" y="2481350"/>
              <a:chExt cx="1343400" cy="438600"/>
            </a:xfrm>
          </p:grpSpPr>
          <p:grpSp>
            <p:nvGrpSpPr>
              <p:cNvPr id="360" name="Google Shape;360;p19"/>
              <p:cNvGrpSpPr/>
              <p:nvPr/>
            </p:nvGrpSpPr>
            <p:grpSpPr>
              <a:xfrm>
                <a:off x="1635025" y="2481350"/>
                <a:ext cx="1343400" cy="438600"/>
                <a:chOff x="1635025" y="2481350"/>
                <a:chExt cx="1343400" cy="438600"/>
              </a:xfrm>
            </p:grpSpPr>
            <p:sp>
              <p:nvSpPr>
                <p:cNvPr id="361" name="Google Shape;361;p19"/>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9"/>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19"/>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Model</a:t>
                </a:r>
                <a:endParaRPr sz="900"/>
              </a:p>
              <a:p>
                <a:pPr indent="0" lvl="0" marL="0" rtl="0" algn="ctr">
                  <a:spcBef>
                    <a:spcPts val="0"/>
                  </a:spcBef>
                  <a:spcAft>
                    <a:spcPts val="0"/>
                  </a:spcAft>
                  <a:buNone/>
                </a:pPr>
                <a:r>
                  <a:rPr lang="en-US" sz="900"/>
                  <a:t>CPU</a:t>
                </a:r>
                <a:endParaRPr sz="900"/>
              </a:p>
            </p:txBody>
          </p:sp>
        </p:grpSp>
        <p:grpSp>
          <p:nvGrpSpPr>
            <p:cNvPr id="364" name="Google Shape;364;p19"/>
            <p:cNvGrpSpPr/>
            <p:nvPr/>
          </p:nvGrpSpPr>
          <p:grpSpPr>
            <a:xfrm>
              <a:off x="8017202" y="3141648"/>
              <a:ext cx="1739972" cy="568075"/>
              <a:chOff x="1635025" y="2481350"/>
              <a:chExt cx="1343400" cy="438600"/>
            </a:xfrm>
          </p:grpSpPr>
          <p:grpSp>
            <p:nvGrpSpPr>
              <p:cNvPr id="365" name="Google Shape;365;p19"/>
              <p:cNvGrpSpPr/>
              <p:nvPr/>
            </p:nvGrpSpPr>
            <p:grpSpPr>
              <a:xfrm>
                <a:off x="1635025" y="2481350"/>
                <a:ext cx="1343400" cy="438600"/>
                <a:chOff x="1635025" y="2481350"/>
                <a:chExt cx="1343400" cy="438600"/>
              </a:xfrm>
            </p:grpSpPr>
            <p:sp>
              <p:nvSpPr>
                <p:cNvPr id="366" name="Google Shape;366;p19"/>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9"/>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19"/>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Residual</a:t>
                </a:r>
                <a:endParaRPr sz="900"/>
              </a:p>
              <a:p>
                <a:pPr indent="0" lvl="0" marL="0" rtl="0" algn="ctr">
                  <a:spcBef>
                    <a:spcPts val="0"/>
                  </a:spcBef>
                  <a:spcAft>
                    <a:spcPts val="0"/>
                  </a:spcAft>
                  <a:buNone/>
                </a:pPr>
                <a:r>
                  <a:rPr lang="en-US" sz="900"/>
                  <a:t>Multiple GPU gridders</a:t>
                </a:r>
                <a:endParaRPr sz="900"/>
              </a:p>
            </p:txBody>
          </p:sp>
        </p:grpSp>
        <p:grpSp>
          <p:nvGrpSpPr>
            <p:cNvPr id="369" name="Google Shape;369;p19"/>
            <p:cNvGrpSpPr/>
            <p:nvPr/>
          </p:nvGrpSpPr>
          <p:grpSpPr>
            <a:xfrm>
              <a:off x="9822698" y="3141648"/>
              <a:ext cx="1739972" cy="568075"/>
              <a:chOff x="1635025" y="2481350"/>
              <a:chExt cx="1343400" cy="438600"/>
            </a:xfrm>
          </p:grpSpPr>
          <p:grpSp>
            <p:nvGrpSpPr>
              <p:cNvPr id="370" name="Google Shape;370;p19"/>
              <p:cNvGrpSpPr/>
              <p:nvPr/>
            </p:nvGrpSpPr>
            <p:grpSpPr>
              <a:xfrm>
                <a:off x="1635025" y="2481350"/>
                <a:ext cx="1343400" cy="438600"/>
                <a:chOff x="1635025" y="2481350"/>
                <a:chExt cx="1343400" cy="438600"/>
              </a:xfrm>
            </p:grpSpPr>
            <p:sp>
              <p:nvSpPr>
                <p:cNvPr id="371" name="Google Shape;371;p19"/>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9"/>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19"/>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Restore</a:t>
                </a:r>
                <a:endParaRPr sz="900"/>
              </a:p>
              <a:p>
                <a:pPr indent="0" lvl="0" marL="0" rtl="0" algn="ctr">
                  <a:spcBef>
                    <a:spcPts val="0"/>
                  </a:spcBef>
                  <a:spcAft>
                    <a:spcPts val="0"/>
                  </a:spcAft>
                  <a:buNone/>
                </a:pPr>
                <a:r>
                  <a:rPr lang="en-US" sz="900"/>
                  <a:t>CPU</a:t>
                </a:r>
                <a:endParaRPr sz="900"/>
              </a:p>
            </p:txBody>
          </p:sp>
        </p:grpSp>
        <p:grpSp>
          <p:nvGrpSpPr>
            <p:cNvPr id="374" name="Google Shape;374;p19"/>
            <p:cNvGrpSpPr/>
            <p:nvPr/>
          </p:nvGrpSpPr>
          <p:grpSpPr>
            <a:xfrm>
              <a:off x="583348" y="3129498"/>
              <a:ext cx="1739972" cy="568075"/>
              <a:chOff x="1635025" y="2481350"/>
              <a:chExt cx="1343400" cy="438600"/>
            </a:xfrm>
          </p:grpSpPr>
          <p:grpSp>
            <p:nvGrpSpPr>
              <p:cNvPr id="375" name="Google Shape;375;p19"/>
              <p:cNvGrpSpPr/>
              <p:nvPr/>
            </p:nvGrpSpPr>
            <p:grpSpPr>
              <a:xfrm>
                <a:off x="1635025" y="2481350"/>
                <a:ext cx="1343400" cy="438600"/>
                <a:chOff x="1635025" y="2481350"/>
                <a:chExt cx="1343400" cy="438600"/>
              </a:xfrm>
            </p:grpSpPr>
            <p:sp>
              <p:nvSpPr>
                <p:cNvPr id="376" name="Google Shape;376;p19"/>
                <p:cNvSpPr/>
                <p:nvPr/>
              </p:nvSpPr>
              <p:spPr>
                <a:xfrm>
                  <a:off x="1635025" y="27006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9"/>
                <p:cNvSpPr/>
                <p:nvPr/>
              </p:nvSpPr>
              <p:spPr>
                <a:xfrm flipH="1" rot="10800000">
                  <a:off x="1635025" y="24813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19"/>
              <p:cNvSpPr txBox="1"/>
              <p:nvPr/>
            </p:nvSpPr>
            <p:spPr>
              <a:xfrm>
                <a:off x="1697675" y="2544010"/>
                <a:ext cx="1218000" cy="3564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Partition</a:t>
                </a:r>
                <a:endParaRPr sz="900"/>
              </a:p>
              <a:p>
                <a:pPr indent="0" lvl="0" marL="0" rtl="0" algn="ctr">
                  <a:spcBef>
                    <a:spcPts val="0"/>
                  </a:spcBef>
                  <a:spcAft>
                    <a:spcPts val="0"/>
                  </a:spcAft>
                  <a:buNone/>
                </a:pPr>
                <a:r>
                  <a:rPr lang="en-US" sz="900"/>
                  <a:t>CPU</a:t>
                </a:r>
                <a:endParaRPr sz="900"/>
              </a:p>
            </p:txBody>
          </p:sp>
        </p:grpSp>
        <p:cxnSp>
          <p:nvCxnSpPr>
            <p:cNvPr id="379" name="Google Shape;379;p19"/>
            <p:cNvCxnSpPr/>
            <p:nvPr/>
          </p:nvCxnSpPr>
          <p:spPr>
            <a:xfrm>
              <a:off x="252347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80" name="Google Shape;380;p19"/>
            <p:cNvCxnSpPr/>
            <p:nvPr/>
          </p:nvCxnSpPr>
          <p:spPr>
            <a:xfrm>
              <a:off x="248357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81" name="Google Shape;381;p19"/>
            <p:cNvCxnSpPr/>
            <p:nvPr/>
          </p:nvCxnSpPr>
          <p:spPr>
            <a:xfrm>
              <a:off x="2488333"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82" name="Google Shape;382;p19"/>
            <p:cNvCxnSpPr/>
            <p:nvPr/>
          </p:nvCxnSpPr>
          <p:spPr>
            <a:xfrm>
              <a:off x="4366033"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83" name="Google Shape;383;p19"/>
            <p:cNvCxnSpPr/>
            <p:nvPr/>
          </p:nvCxnSpPr>
          <p:spPr>
            <a:xfrm>
              <a:off x="4326133"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84" name="Google Shape;384;p19"/>
            <p:cNvCxnSpPr/>
            <p:nvPr/>
          </p:nvCxnSpPr>
          <p:spPr>
            <a:xfrm>
              <a:off x="4330896"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85" name="Google Shape;385;p19"/>
            <p:cNvCxnSpPr/>
            <p:nvPr/>
          </p:nvCxnSpPr>
          <p:spPr>
            <a:xfrm>
              <a:off x="808772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86" name="Google Shape;386;p19"/>
            <p:cNvCxnSpPr/>
            <p:nvPr/>
          </p:nvCxnSpPr>
          <p:spPr>
            <a:xfrm>
              <a:off x="804782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387" name="Google Shape;387;p19"/>
            <p:cNvCxnSpPr/>
            <p:nvPr/>
          </p:nvCxnSpPr>
          <p:spPr>
            <a:xfrm>
              <a:off x="8052583" y="3282160"/>
              <a:ext cx="1667400" cy="3900"/>
            </a:xfrm>
            <a:prstGeom prst="straightConnector1">
              <a:avLst/>
            </a:prstGeom>
            <a:noFill/>
            <a:ln cap="flat" cmpd="sng" w="9525">
              <a:solidFill>
                <a:schemeClr val="dk2"/>
              </a:solidFill>
              <a:prstDash val="dash"/>
              <a:round/>
              <a:headEnd len="med" w="med" type="none"/>
              <a:tailEnd len="med" w="med" type="none"/>
            </a:ln>
          </p:spPr>
        </p:cxnSp>
      </p:grpSp>
      <p:sp>
        <p:nvSpPr>
          <p:cNvPr id="388" name="Google Shape;388;p19"/>
          <p:cNvSpPr txBox="1"/>
          <p:nvPr>
            <p:ph idx="2" type="title"/>
          </p:nvPr>
        </p:nvSpPr>
        <p:spPr>
          <a:xfrm>
            <a:off x="305375" y="6349000"/>
            <a:ext cx="8997300" cy="35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1718"/>
              <a:t>Implementation of NRAO’s imaging workflow on HTCondor - F. R. H. Madsen - NRAO</a:t>
            </a:r>
            <a:endParaRPr/>
          </a:p>
        </p:txBody>
      </p:sp>
      <p:sp>
        <p:nvSpPr>
          <p:cNvPr id="389" name="Google Shape;389;p19"/>
          <p:cNvSpPr/>
          <p:nvPr/>
        </p:nvSpPr>
        <p:spPr>
          <a:xfrm>
            <a:off x="2409575" y="1563900"/>
            <a:ext cx="1818900" cy="6834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 name="Google Shape;390;p19"/>
          <p:cNvSpPr/>
          <p:nvPr/>
        </p:nvSpPr>
        <p:spPr>
          <a:xfrm>
            <a:off x="4228475" y="1563900"/>
            <a:ext cx="1818900" cy="6834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19"/>
          <p:cNvSpPr/>
          <p:nvPr/>
        </p:nvSpPr>
        <p:spPr>
          <a:xfrm>
            <a:off x="7950550" y="1563900"/>
            <a:ext cx="1818900" cy="6834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 name="Google Shape;392;p19"/>
          <p:cNvSpPr txBox="1"/>
          <p:nvPr>
            <p:ph idx="1" type="body"/>
          </p:nvPr>
        </p:nvSpPr>
        <p:spPr>
          <a:xfrm>
            <a:off x="838200" y="2545700"/>
            <a:ext cx="10515600" cy="3327600"/>
          </a:xfrm>
          <a:prstGeom prst="rect">
            <a:avLst/>
          </a:prstGeom>
        </p:spPr>
        <p:txBody>
          <a:bodyPr anchorCtr="0" anchor="t" bIns="45700" lIns="91425" spcFirstLastPara="1" rIns="91425" wrap="square" tIns="45700">
            <a:normAutofit/>
          </a:bodyPr>
          <a:lstStyle/>
          <a:p>
            <a:pPr indent="-374650" lvl="0" marL="457200" rtl="0" algn="l">
              <a:spcBef>
                <a:spcPts val="1000"/>
              </a:spcBef>
              <a:spcAft>
                <a:spcPts val="0"/>
              </a:spcAft>
              <a:buSzPts val="2300"/>
              <a:buChar char="●"/>
            </a:pPr>
            <a:r>
              <a:rPr lang="en-US" sz="2300"/>
              <a:t>Inner DAGs are </a:t>
            </a:r>
            <a:r>
              <a:rPr lang="en-US" sz="2300"/>
              <a:t>written dynamically according to input parameters</a:t>
            </a:r>
            <a:endParaRPr sz="2300"/>
          </a:p>
          <a:p>
            <a:pPr indent="0" lvl="0" marL="0" rtl="0" algn="l">
              <a:spcBef>
                <a:spcPts val="1000"/>
              </a:spcBef>
              <a:spcAft>
                <a:spcPts val="0"/>
              </a:spcAft>
              <a:buNone/>
            </a:pPr>
            <a:r>
              <a:rPr lang="en-US" sz="2300"/>
              <a:t>from initialCycle.dag:</a:t>
            </a:r>
            <a:r>
              <a:rPr lang="en-US"/>
              <a:t> </a:t>
            </a:r>
            <a:endParaRPr/>
          </a:p>
          <a:p>
            <a:pPr indent="0" lvl="0" marL="0" rtl="0" algn="l">
              <a:spcBef>
                <a:spcPts val="1000"/>
              </a:spcBef>
              <a:spcAft>
                <a:spcPts val="0"/>
              </a:spcAft>
              <a:buNone/>
            </a:pPr>
            <a:r>
              <a:t/>
            </a:r>
            <a:endParaRPr/>
          </a:p>
        </p:txBody>
      </p:sp>
      <p:sp>
        <p:nvSpPr>
          <p:cNvPr id="393" name="Google Shape;393;p19"/>
          <p:cNvSpPr txBox="1"/>
          <p:nvPr/>
        </p:nvSpPr>
        <p:spPr>
          <a:xfrm>
            <a:off x="3568175" y="3011000"/>
            <a:ext cx="6150600" cy="361800"/>
          </a:xfrm>
          <a:prstGeom prst="rect">
            <a:avLst/>
          </a:prstGeom>
          <a:solidFill>
            <a:schemeClr val="dk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SCRIPT PRE        makePSF            writeGriddingDAGs.sh libra_htclean.def</a:t>
            </a:r>
            <a:endParaRPr/>
          </a:p>
        </p:txBody>
      </p:sp>
      <p:sp>
        <p:nvSpPr>
          <p:cNvPr id="394" name="Google Shape;394;p19"/>
          <p:cNvSpPr txBox="1"/>
          <p:nvPr/>
        </p:nvSpPr>
        <p:spPr>
          <a:xfrm>
            <a:off x="2473250" y="3438738"/>
            <a:ext cx="7245600" cy="2762400"/>
          </a:xfrm>
          <a:prstGeom prst="rect">
            <a:avLst/>
          </a:prstGeom>
          <a:solidFill>
            <a:schemeClr val="dk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for i in `seq 1 ${nparts}`</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do</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JOBtext+="JOB         ${DAG}_n${i}          ${DAG}.htc"$'\n'</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VARStext+="VARS        ${DAG}_n${i}          partId=\"n${i}\""$'\n'</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cfsize=`du -sh ${cfcachedir}/${cfcache}.tar | awk '{gsub(/G/, "", $1)}{print int($1)+1}'`</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mssize=`du -sh ${msdir}/${msname}_n${i}.ms.tar | awk '{gsub(/G/, "", $1)}{print int($1)+1}'`</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diskrq=$((2 * (cfsize + mssize) + 10))</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VARStext+="VARS        ${DAG}_n${i}          diskResidual=\"${diskrq} G\""$'\n'</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done</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VARStext+="VARS        ALL_NODES          jobmode=\"${jobmode}\""$'\n'</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VARStext+="VARS        ALL_NODES          input_file=\"../bin/${input_file}\""$'\n'</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VARStext+="RETRY       ALL_NODES          2"</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TEXT=${JOBtext}$'\n\n'${VARStext}</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    echo "${TEXT}" &gt; ${DAG}.dag</a:t>
            </a:r>
            <a:endParaRPr sz="1300">
              <a:solidFill>
                <a:schemeClr val="dk1"/>
              </a:solidFill>
              <a:latin typeface="Ubuntu Mono"/>
              <a:ea typeface="Ubuntu Mono"/>
              <a:cs typeface="Ubuntu Mono"/>
              <a:sym typeface="Ubuntu Mono"/>
            </a:endParaRPr>
          </a:p>
        </p:txBody>
      </p:sp>
      <p:sp>
        <p:nvSpPr>
          <p:cNvPr id="395" name="Google Shape;395;p19"/>
          <p:cNvSpPr/>
          <p:nvPr/>
        </p:nvSpPr>
        <p:spPr>
          <a:xfrm>
            <a:off x="2909800" y="4233875"/>
            <a:ext cx="6393000" cy="7857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96" name="Google Shape;396;p19"/>
          <p:cNvCxnSpPr>
            <a:stCxn id="395" idx="3"/>
          </p:cNvCxnSpPr>
          <p:nvPr/>
        </p:nvCxnSpPr>
        <p:spPr>
          <a:xfrm flipH="1" rot="10800000">
            <a:off x="9302800" y="4336325"/>
            <a:ext cx="841500" cy="290400"/>
          </a:xfrm>
          <a:prstGeom prst="straightConnector1">
            <a:avLst/>
          </a:prstGeom>
          <a:noFill/>
          <a:ln cap="flat" cmpd="sng" w="19050">
            <a:solidFill>
              <a:schemeClr val="accent4"/>
            </a:solidFill>
            <a:prstDash val="solid"/>
            <a:round/>
            <a:headEnd len="med" w="med" type="none"/>
            <a:tailEnd len="med" w="med" type="triangle"/>
          </a:ln>
        </p:spPr>
      </p:cxnSp>
      <p:sp>
        <p:nvSpPr>
          <p:cNvPr id="397" name="Google Shape;397;p19"/>
          <p:cNvSpPr txBox="1"/>
          <p:nvPr/>
        </p:nvSpPr>
        <p:spPr>
          <a:xfrm>
            <a:off x="10189950" y="3943325"/>
            <a:ext cx="1517700" cy="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Dynamic disk allocation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0"/>
          <p:cNvSpPr txBox="1"/>
          <p:nvPr>
            <p:ph type="title"/>
          </p:nvPr>
        </p:nvSpPr>
        <p:spPr>
          <a:xfrm>
            <a:off x="305375" y="14498"/>
            <a:ext cx="10515600" cy="11436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FB549"/>
              </a:buClr>
              <a:buSzPts val="3100"/>
              <a:buFont typeface="Proxima Nova"/>
              <a:buNone/>
            </a:pPr>
            <a:r>
              <a:rPr lang="en-US"/>
              <a:t>Other highlights of the current implementation</a:t>
            </a:r>
            <a:endParaRPr/>
          </a:p>
        </p:txBody>
      </p:sp>
      <p:sp>
        <p:nvSpPr>
          <p:cNvPr id="403" name="Google Shape;403;p20"/>
          <p:cNvSpPr txBox="1"/>
          <p:nvPr>
            <p:ph idx="1" type="body"/>
          </p:nvPr>
        </p:nvSpPr>
        <p:spPr>
          <a:xfrm>
            <a:off x="838188" y="1690688"/>
            <a:ext cx="10515600" cy="4351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a:t>Data transfers:</a:t>
            </a:r>
            <a:endParaRPr/>
          </a:p>
          <a:p>
            <a:pPr indent="-406400" lvl="0" marL="914400" rtl="0" algn="l">
              <a:spcBef>
                <a:spcPts val="1000"/>
              </a:spcBef>
              <a:spcAft>
                <a:spcPts val="0"/>
              </a:spcAft>
              <a:buSzPts val="2800"/>
              <a:buChar char="●"/>
            </a:pPr>
            <a:r>
              <a:rPr lang="en-US"/>
              <a:t>auto-expand input data tarballs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Job configuration:</a:t>
            </a:r>
            <a:endParaRPr/>
          </a:p>
          <a:p>
            <a:pPr indent="-406400" lvl="0" marL="914400" rtl="0" algn="l">
              <a:spcBef>
                <a:spcPts val="1000"/>
              </a:spcBef>
              <a:spcAft>
                <a:spcPts val="0"/>
              </a:spcAft>
              <a:buSzPts val="2800"/>
              <a:buChar char="●"/>
            </a:pPr>
            <a:r>
              <a:rPr lang="en-US"/>
              <a:t>detailed GPU requirements</a:t>
            </a:r>
            <a:endParaRPr/>
          </a:p>
          <a:p>
            <a:pPr indent="0" lvl="0" marL="914400" rtl="0" algn="l">
              <a:spcBef>
                <a:spcPts val="1000"/>
              </a:spcBef>
              <a:spcAft>
                <a:spcPts val="0"/>
              </a:spcAft>
              <a:buNone/>
            </a:pPr>
            <a:r>
              <a:t/>
            </a:r>
            <a:endParaRPr/>
          </a:p>
          <a:p>
            <a:pPr indent="-406400" lvl="0" marL="914400" rtl="0" algn="l">
              <a:spcBef>
                <a:spcPts val="1000"/>
              </a:spcBef>
              <a:spcAft>
                <a:spcPts val="0"/>
              </a:spcAft>
              <a:buSzPts val="2800"/>
              <a:buChar char="●"/>
            </a:pPr>
            <a:r>
              <a:rPr lang="en-US"/>
              <a:t>all jobs request singularity image </a:t>
            </a:r>
            <a:endParaRPr/>
          </a:p>
          <a:p>
            <a:pPr indent="0" lvl="0" marL="914400" rtl="0" algn="l">
              <a:spcBef>
                <a:spcPts val="1000"/>
              </a:spcBef>
              <a:spcAft>
                <a:spcPts val="0"/>
              </a:spcAft>
              <a:buNone/>
            </a:pPr>
            <a:r>
              <a:t/>
            </a:r>
            <a:endParaRPr/>
          </a:p>
          <a:p>
            <a:pPr indent="-406400" lvl="0" marL="914400" rtl="0" algn="l">
              <a:lnSpc>
                <a:spcPct val="115000"/>
              </a:lnSpc>
              <a:spcBef>
                <a:spcPts val="1000"/>
              </a:spcBef>
              <a:spcAft>
                <a:spcPts val="0"/>
              </a:spcAft>
              <a:buSzPts val="2800"/>
              <a:buChar char="●"/>
            </a:pPr>
            <a:r>
              <a:rPr lang="en-US"/>
              <a:t>unified parameter file for environment and imaging configuration</a:t>
            </a:r>
            <a:endParaRPr/>
          </a:p>
          <a:p>
            <a:pPr indent="-406400" lvl="0" marL="914400" rtl="0" algn="l">
              <a:spcBef>
                <a:spcPts val="0"/>
              </a:spcBef>
              <a:spcAft>
                <a:spcPts val="0"/>
              </a:spcAft>
              <a:buSzPts val="2800"/>
              <a:buChar char="●"/>
            </a:pPr>
            <a:r>
              <a:rPr lang="en-US"/>
              <a:t>all jobs use lightweight and specialized LibRA applications</a:t>
            </a:r>
            <a:r>
              <a:rPr lang="en-US"/>
              <a:t> </a:t>
            </a:r>
            <a:endParaRPr/>
          </a:p>
        </p:txBody>
      </p:sp>
      <p:sp>
        <p:nvSpPr>
          <p:cNvPr id="404" name="Google Shape;404;p20"/>
          <p:cNvSpPr txBox="1"/>
          <p:nvPr>
            <p:ph idx="2" type="title"/>
          </p:nvPr>
        </p:nvSpPr>
        <p:spPr>
          <a:xfrm>
            <a:off x="305375" y="6349000"/>
            <a:ext cx="8997300" cy="35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64027"/>
              <a:buFont typeface="Arial"/>
              <a:buNone/>
            </a:pPr>
            <a:r>
              <a:rPr lang="en-US" sz="1718"/>
              <a:t>Implementation of NRAO’s imaging workflow on HTCondor - F. R. H. Madsen - NRAO</a:t>
            </a:r>
            <a:endParaRPr/>
          </a:p>
        </p:txBody>
      </p:sp>
      <p:sp>
        <p:nvSpPr>
          <p:cNvPr id="405" name="Google Shape;405;p20"/>
          <p:cNvSpPr txBox="1"/>
          <p:nvPr/>
        </p:nvSpPr>
        <p:spPr>
          <a:xfrm>
            <a:off x="6412975" y="1939850"/>
            <a:ext cx="5637000" cy="8103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transfer_input_files = $(cfcachedir)/$(cfcache).tar?pack=auto, $(msdir)/$(msname)_$(partId).ms.tar?pack=auto, $(imagesdir)/$(imagename).divmodel.imcycle$(imcycle).tar?pack=auto</a:t>
            </a:r>
            <a:endParaRPr sz="1150">
              <a:solidFill>
                <a:srgbClr val="F2F2F2"/>
              </a:solidFill>
              <a:latin typeface="Ubuntu Mono"/>
              <a:ea typeface="Ubuntu Mono"/>
              <a:cs typeface="Ubuntu Mono"/>
              <a:sym typeface="Ubuntu Mono"/>
            </a:endParaRPr>
          </a:p>
          <a:p>
            <a:pPr indent="0" lvl="0" marL="0" rtl="0" algn="l">
              <a:spcBef>
                <a:spcPts val="0"/>
              </a:spcBef>
              <a:spcAft>
                <a:spcPts val="0"/>
              </a:spcAft>
              <a:buNone/>
            </a:pPr>
            <a:r>
              <a:t/>
            </a:r>
            <a:endParaRPr/>
          </a:p>
        </p:txBody>
      </p:sp>
      <p:sp>
        <p:nvSpPr>
          <p:cNvPr id="406" name="Google Shape;406;p20"/>
          <p:cNvSpPr txBox="1"/>
          <p:nvPr/>
        </p:nvSpPr>
        <p:spPr>
          <a:xfrm>
            <a:off x="6059275" y="2963575"/>
            <a:ext cx="5990700" cy="11436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050">
                <a:solidFill>
                  <a:srgbClr val="F2F2F2"/>
                </a:solidFill>
                <a:latin typeface="Ubuntu Mono"/>
                <a:ea typeface="Ubuntu Mono"/>
                <a:cs typeface="Ubuntu Mono"/>
                <a:sym typeface="Ubuntu Mono"/>
              </a:rPr>
              <a:t>+DESIRED_GPU_MIN_Capability = 8.0</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050">
                <a:solidFill>
                  <a:srgbClr val="F2F2F2"/>
                </a:solidFill>
                <a:latin typeface="Ubuntu Mono"/>
                <a:ea typeface="Ubuntu Mono"/>
                <a:cs typeface="Ubuntu Mono"/>
                <a:sym typeface="Ubuntu Mono"/>
              </a:rPr>
              <a:t>+DESIRED_GPU_MIN_GlobalMemoryMb = 24000</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050">
                <a:solidFill>
                  <a:srgbClr val="F2F2F2"/>
                </a:solidFill>
                <a:latin typeface="Ubuntu Mono"/>
                <a:ea typeface="Ubuntu Mono"/>
                <a:cs typeface="Ubuntu Mono"/>
                <a:sym typeface="Ubuntu Mono"/>
              </a:rPr>
              <a:t>+DESIRED_GPU_MIN_DriverVersion = 12.0</a:t>
            </a:r>
            <a:endParaRPr sz="10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050">
                <a:solidFill>
                  <a:srgbClr val="F2F2F2"/>
                </a:solidFill>
                <a:latin typeface="Ubuntu Mono"/>
                <a:ea typeface="Ubuntu Mono"/>
                <a:cs typeface="Ubuntu Mono"/>
                <a:sym typeface="Ubuntu Mono"/>
              </a:rPr>
              <a:t>RequireGPUs = (Capability &gt;= DESIRED_GPU_MIN_Capability) &amp;&amp; (GlobalMemoryMb &gt; DESIRED_GPU_MIN_GlobalMemoryMb) &amp;&amp; (DriverVersion &gt;= DESIRED_GPU_MIN_DriverVersion) </a:t>
            </a:r>
            <a:endParaRPr>
              <a:latin typeface="Ubuntu Mono"/>
              <a:ea typeface="Ubuntu Mono"/>
              <a:cs typeface="Ubuntu Mono"/>
              <a:sym typeface="Ubuntu Mono"/>
            </a:endParaRPr>
          </a:p>
        </p:txBody>
      </p:sp>
      <p:sp>
        <p:nvSpPr>
          <p:cNvPr id="407" name="Google Shape;407;p20"/>
          <p:cNvSpPr txBox="1"/>
          <p:nvPr/>
        </p:nvSpPr>
        <p:spPr>
          <a:xfrm>
            <a:off x="4906675" y="4675588"/>
            <a:ext cx="7143300" cy="3519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+SingularityImage = "/cvmfs/singularity.opensciencegrid.org/opensciencegrid/osgvo-el8:latest"</a:t>
            </a:r>
            <a:endParaRPr sz="1150">
              <a:solidFill>
                <a:srgbClr val="F2F2F2"/>
              </a:solidFill>
              <a:latin typeface="Ubuntu Mono"/>
              <a:ea typeface="Ubuntu Mono"/>
              <a:cs typeface="Ubuntu Mono"/>
              <a:sym typeface="Ubuntu Mono"/>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1"/>
          <p:cNvSpPr txBox="1"/>
          <p:nvPr>
            <p:ph type="title"/>
          </p:nvPr>
        </p:nvSpPr>
        <p:spPr>
          <a:xfrm>
            <a:off x="305375" y="14498"/>
            <a:ext cx="10515600" cy="11436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FB549"/>
              </a:buClr>
              <a:buSzPts val="3100"/>
              <a:buFont typeface="Proxima Nova"/>
              <a:buNone/>
            </a:pPr>
            <a:r>
              <a:rPr lang="en-US"/>
              <a:t>Other highlights of the current implementation</a:t>
            </a:r>
            <a:endParaRPr/>
          </a:p>
        </p:txBody>
      </p:sp>
      <p:sp>
        <p:nvSpPr>
          <p:cNvPr id="413" name="Google Shape;413;p21"/>
          <p:cNvSpPr txBox="1"/>
          <p:nvPr>
            <p:ph idx="1" type="body"/>
          </p:nvPr>
        </p:nvSpPr>
        <p:spPr>
          <a:xfrm>
            <a:off x="838188" y="1428238"/>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lang="en-US" sz="2400"/>
              <a:t>GPU software execution:</a:t>
            </a:r>
            <a:endParaRPr sz="2400"/>
          </a:p>
          <a:p>
            <a:pPr indent="-381000" lvl="0" marL="914400" rtl="0" algn="l">
              <a:lnSpc>
                <a:spcPct val="115000"/>
              </a:lnSpc>
              <a:spcBef>
                <a:spcPts val="1000"/>
              </a:spcBef>
              <a:spcAft>
                <a:spcPts val="0"/>
              </a:spcAft>
              <a:buSzPts val="2400"/>
              <a:buChar char="●"/>
            </a:pPr>
            <a:r>
              <a:rPr lang="en-US" sz="2400"/>
              <a:t>monitor GPU utilization</a:t>
            </a:r>
            <a:endParaRPr sz="2400"/>
          </a:p>
          <a:p>
            <a:pPr indent="0" lvl="0" marL="0" rtl="0" algn="l">
              <a:lnSpc>
                <a:spcPct val="115000"/>
              </a:lnSpc>
              <a:spcBef>
                <a:spcPts val="1000"/>
              </a:spcBef>
              <a:spcAft>
                <a:spcPts val="0"/>
              </a:spcAft>
              <a:buNone/>
            </a:pPr>
            <a:r>
              <a:t/>
            </a:r>
            <a:endParaRPr sz="2400"/>
          </a:p>
          <a:p>
            <a:pPr indent="-381000" lvl="0" marL="914400" rtl="0" algn="l">
              <a:lnSpc>
                <a:spcPct val="115000"/>
              </a:lnSpc>
              <a:spcBef>
                <a:spcPts val="1000"/>
              </a:spcBef>
              <a:spcAft>
                <a:spcPts val="0"/>
              </a:spcAft>
              <a:buSzPts val="2400"/>
              <a:buChar char="●"/>
            </a:pPr>
            <a:r>
              <a:rPr lang="en-US" sz="2400"/>
              <a:t>copy systems’s libcuda.so.1 into application bundle</a:t>
            </a:r>
            <a:endParaRPr sz="2400"/>
          </a:p>
          <a:p>
            <a:pPr indent="0" lvl="0" marL="0" rtl="0" algn="l">
              <a:lnSpc>
                <a:spcPct val="115000"/>
              </a:lnSpc>
              <a:spcBef>
                <a:spcPts val="1000"/>
              </a:spcBef>
              <a:spcAft>
                <a:spcPts val="0"/>
              </a:spcAft>
              <a:buNone/>
            </a:pPr>
            <a:r>
              <a:t/>
            </a:r>
            <a:endParaRPr/>
          </a:p>
          <a:p>
            <a:pPr indent="0" lvl="0" marL="0" rtl="0" algn="l">
              <a:lnSpc>
                <a:spcPct val="115000"/>
              </a:lnSpc>
              <a:spcBef>
                <a:spcPts val="1000"/>
              </a:spcBef>
              <a:spcAft>
                <a:spcPts val="0"/>
              </a:spcAft>
              <a:buNone/>
            </a:pPr>
            <a:r>
              <a:t/>
            </a:r>
            <a:endParaRPr/>
          </a:p>
        </p:txBody>
      </p:sp>
      <p:sp>
        <p:nvSpPr>
          <p:cNvPr id="414" name="Google Shape;414;p21"/>
          <p:cNvSpPr txBox="1"/>
          <p:nvPr>
            <p:ph idx="2" type="title"/>
          </p:nvPr>
        </p:nvSpPr>
        <p:spPr>
          <a:xfrm>
            <a:off x="305375" y="6349000"/>
            <a:ext cx="8997300" cy="35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1718"/>
              <a:t>Implementation of NRAO’s imaging workflow on HTCondor - F. R. H. Madsen - NRAO</a:t>
            </a:r>
            <a:endParaRPr/>
          </a:p>
        </p:txBody>
      </p:sp>
      <p:sp>
        <p:nvSpPr>
          <p:cNvPr id="415" name="Google Shape;415;p21"/>
          <p:cNvSpPr txBox="1"/>
          <p:nvPr/>
        </p:nvSpPr>
        <p:spPr>
          <a:xfrm>
            <a:off x="2944050" y="2453350"/>
            <a:ext cx="8889300" cy="5706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nvidia-smi --query-gpu=timestamp,name,utilization.memory,memory.used --format=csv -l 5 --id=${NVIDIA_VISIBLE_DEVICES} &gt; working/logs/nvidia.${jobmode}.${partId}.out &amp;</a:t>
            </a:r>
            <a:endParaRPr sz="1150">
              <a:solidFill>
                <a:srgbClr val="F2F2F2"/>
              </a:solidFill>
              <a:latin typeface="Ubuntu Mono"/>
              <a:ea typeface="Ubuntu Mono"/>
              <a:cs typeface="Ubuntu Mono"/>
              <a:sym typeface="Ubuntu Mono"/>
            </a:endParaRPr>
          </a:p>
        </p:txBody>
      </p:sp>
      <p:sp>
        <p:nvSpPr>
          <p:cNvPr id="416" name="Google Shape;416;p21"/>
          <p:cNvSpPr txBox="1"/>
          <p:nvPr/>
        </p:nvSpPr>
        <p:spPr>
          <a:xfrm>
            <a:off x="2944050" y="3515675"/>
            <a:ext cx="8889300" cy="26919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bundles_dir=`ls libra/bundles`</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echo "bundles_dir: $bundles_dir"</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if [ -e /.singularity.d/libs/libcuda.so.1 ]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then</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cp -f /.singularity.d/libs/libcuda.so.1 libra/bundles/${bundles_dir}/lib64</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else</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if [ -e /lib64/libcuda.so.1 ]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then</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cp -f /lib64/libcuda.so.1 libra/bundles/${bundles_dir}/lib64</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else</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echo "libcuda.so.1: File not found on knwon paths. Trying with packaged version"</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fi</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Clr>
                <a:schemeClr val="dk1"/>
              </a:buClr>
              <a:buSzPts val="1100"/>
              <a:buFont typeface="Arial"/>
              <a:buNone/>
            </a:pPr>
            <a:r>
              <a:rPr lang="en-US" sz="1150">
                <a:solidFill>
                  <a:srgbClr val="F2F2F2"/>
                </a:solidFill>
                <a:latin typeface="Ubuntu Mono"/>
                <a:ea typeface="Ubuntu Mono"/>
                <a:cs typeface="Ubuntu Mono"/>
                <a:sym typeface="Ubuntu Mono"/>
              </a:rPr>
              <a:t>    fi</a:t>
            </a:r>
            <a:endParaRPr>
              <a:solidFill>
                <a:schemeClr val="dk1"/>
              </a:solidFill>
              <a:latin typeface="Ubuntu Mono"/>
              <a:ea typeface="Ubuntu Mono"/>
              <a:cs typeface="Ubuntu Mono"/>
              <a:sym typeface="Ubuntu Mon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2"/>
          <p:cNvSpPr txBox="1"/>
          <p:nvPr>
            <p:ph type="title"/>
          </p:nvPr>
        </p:nvSpPr>
        <p:spPr>
          <a:xfrm>
            <a:off x="305375" y="14498"/>
            <a:ext cx="10515600" cy="1143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Future work / challenges</a:t>
            </a:r>
            <a:endParaRPr/>
          </a:p>
        </p:txBody>
      </p:sp>
      <p:sp>
        <p:nvSpPr>
          <p:cNvPr id="422" name="Google Shape;422;p22"/>
          <p:cNvSpPr txBox="1"/>
          <p:nvPr>
            <p:ph idx="2" type="title"/>
          </p:nvPr>
        </p:nvSpPr>
        <p:spPr>
          <a:xfrm>
            <a:off x="305375" y="6349000"/>
            <a:ext cx="8997300" cy="35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1718"/>
              <a:t>Implementation of NRAO’s imaging workflow on HTCondor - F. R. H. Madsen - NRAO</a:t>
            </a:r>
            <a:endParaRPr/>
          </a:p>
        </p:txBody>
      </p:sp>
      <p:sp>
        <p:nvSpPr>
          <p:cNvPr id="423" name="Google Shape;423;p22"/>
          <p:cNvSpPr txBox="1"/>
          <p:nvPr>
            <p:ph idx="1" type="body"/>
          </p:nvPr>
        </p:nvSpPr>
        <p:spPr>
          <a:xfrm>
            <a:off x="838188" y="1690688"/>
            <a:ext cx="10515600" cy="4351200"/>
          </a:xfrm>
          <a:prstGeom prst="rect">
            <a:avLst/>
          </a:prstGeom>
        </p:spPr>
        <p:txBody>
          <a:bodyPr anchorCtr="0" anchor="t" bIns="45700" lIns="91425" spcFirstLastPara="1" rIns="91425" wrap="square" tIns="45700">
            <a:normAutofit/>
          </a:bodyPr>
          <a:lstStyle/>
          <a:p>
            <a:pPr indent="-406400" lvl="0" marL="457200" rtl="0" algn="l">
              <a:lnSpc>
                <a:spcPct val="150000"/>
              </a:lnSpc>
              <a:spcBef>
                <a:spcPts val="1000"/>
              </a:spcBef>
              <a:spcAft>
                <a:spcPts val="0"/>
              </a:spcAft>
              <a:buSzPts val="2800"/>
              <a:buChar char="●"/>
            </a:pPr>
            <a:r>
              <a:rPr lang="en-US"/>
              <a:t>Improve automation / reduce need of human intervention in running workflows:</a:t>
            </a:r>
            <a:endParaRPr/>
          </a:p>
          <a:p>
            <a:pPr indent="-381000" lvl="1" marL="914400" rtl="0" algn="l">
              <a:lnSpc>
                <a:spcPct val="150000"/>
              </a:lnSpc>
              <a:spcBef>
                <a:spcPts val="0"/>
              </a:spcBef>
              <a:spcAft>
                <a:spcPts val="0"/>
              </a:spcAft>
              <a:buSzPts val="2400"/>
              <a:buChar char="○"/>
            </a:pPr>
            <a:r>
              <a:rPr lang="en-US"/>
              <a:t>Error: “Job credentials are not available” - fix deployed?</a:t>
            </a:r>
            <a:endParaRPr/>
          </a:p>
          <a:p>
            <a:pPr indent="-381000" lvl="1" marL="914400" rtl="0" algn="l">
              <a:lnSpc>
                <a:spcPct val="150000"/>
              </a:lnSpc>
              <a:spcBef>
                <a:spcPts val="0"/>
              </a:spcBef>
              <a:spcAft>
                <a:spcPts val="0"/>
              </a:spcAft>
              <a:buSzPts val="2400"/>
              <a:buChar char="○"/>
            </a:pPr>
            <a:r>
              <a:rPr lang="en-US"/>
              <a:t>Applications and convolution functions currently pre-staged manually - is it a good use case for a Pelican origin?</a:t>
            </a:r>
            <a:endParaRPr/>
          </a:p>
          <a:p>
            <a:pPr indent="-381000" lvl="1" marL="914400" rtl="0" algn="l">
              <a:lnSpc>
                <a:spcPct val="150000"/>
              </a:lnSpc>
              <a:spcBef>
                <a:spcPts val="0"/>
              </a:spcBef>
              <a:spcAft>
                <a:spcPts val="0"/>
              </a:spcAft>
              <a:buSzPts val="2400"/>
              <a:buChar char="○"/>
            </a:pPr>
            <a:r>
              <a:rPr lang="en-US"/>
              <a:t>Improve flexibility and scalability of data partition jobs</a:t>
            </a:r>
            <a:endParaRPr/>
          </a:p>
          <a:p>
            <a:pPr indent="-381000" lvl="1" marL="914400" rtl="0" algn="l">
              <a:lnSpc>
                <a:spcPct val="150000"/>
              </a:lnSpc>
              <a:spcBef>
                <a:spcPts val="0"/>
              </a:spcBef>
              <a:spcAft>
                <a:spcPts val="0"/>
              </a:spcAft>
              <a:buSzPts val="2400"/>
              <a:buChar char="○"/>
            </a:pPr>
            <a:r>
              <a:rPr lang="en-US"/>
              <a:t>Deploy / integrate LibRA container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9"/>
          <p:cNvSpPr txBox="1"/>
          <p:nvPr>
            <p:ph type="title"/>
          </p:nvPr>
        </p:nvSpPr>
        <p:spPr>
          <a:xfrm>
            <a:off x="305375" y="6349000"/>
            <a:ext cx="8985600" cy="35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SzPts val="990"/>
              <a:buNone/>
            </a:pPr>
            <a:r>
              <a:rPr lang="en-US" sz="1718"/>
              <a:t>Implementation of NRAO’s imaging workflow on HTCondor - F. R. H. Madsen - NRAO</a:t>
            </a:r>
            <a:endParaRPr sz="1718"/>
          </a:p>
        </p:txBody>
      </p:sp>
      <p:sp>
        <p:nvSpPr>
          <p:cNvPr id="60" name="Google Shape;60;p9"/>
          <p:cNvSpPr txBox="1"/>
          <p:nvPr>
            <p:ph idx="1" type="body"/>
          </p:nvPr>
        </p:nvSpPr>
        <p:spPr>
          <a:xfrm>
            <a:off x="4475100" y="751725"/>
            <a:ext cx="6648000" cy="269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Font typeface="Arial"/>
              <a:buNone/>
            </a:pPr>
            <a:r>
              <a:rPr lang="en-US" sz="1800"/>
              <a:t>A distributed workflow to make interferometric images was developed at NRAO and successfully deployed to nearly one hundred GPUs gathering resources from PATh and OSPool, to enable processing VLA data to make the deepest radio image of the Hubble Ultra Deep Field. We present the details of the HTCondor implementation of this workflow, as well as detailed results of performance metrics and how these results helped in identifying and prioritizing work on improvement opportunities.</a:t>
            </a:r>
            <a:endParaRPr sz="1800"/>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0"/>
          <p:cNvSpPr txBox="1"/>
          <p:nvPr>
            <p:ph idx="2" type="title"/>
          </p:nvPr>
        </p:nvSpPr>
        <p:spPr>
          <a:xfrm>
            <a:off x="305375" y="6349000"/>
            <a:ext cx="8997300" cy="35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SzPts val="990"/>
              <a:buNone/>
            </a:pPr>
            <a:r>
              <a:rPr lang="en-US" sz="1718"/>
              <a:t>Implementation of NRAO’s imaging workflow on HTCondor - F. R. H. Madsen - NRAO</a:t>
            </a:r>
            <a:endParaRPr sz="1718"/>
          </a:p>
        </p:txBody>
      </p:sp>
      <p:sp>
        <p:nvSpPr>
          <p:cNvPr id="66" name="Google Shape;66;p10"/>
          <p:cNvSpPr txBox="1"/>
          <p:nvPr>
            <p:ph idx="1" type="body"/>
          </p:nvPr>
        </p:nvSpPr>
        <p:spPr>
          <a:xfrm>
            <a:off x="838200" y="1690700"/>
            <a:ext cx="6240000" cy="4351200"/>
          </a:xfrm>
          <a:prstGeom prst="rect">
            <a:avLst/>
          </a:prstGeom>
        </p:spPr>
        <p:txBody>
          <a:bodyPr anchorCtr="0" anchor="t" bIns="45700" lIns="91425" spcFirstLastPara="1" rIns="91425" wrap="square" tIns="45700">
            <a:normAutofit/>
          </a:bodyPr>
          <a:lstStyle/>
          <a:p>
            <a:pPr indent="-368300" lvl="0" marL="457200" rtl="0" algn="l">
              <a:lnSpc>
                <a:spcPct val="115000"/>
              </a:lnSpc>
              <a:spcBef>
                <a:spcPts val="1000"/>
              </a:spcBef>
              <a:spcAft>
                <a:spcPts val="0"/>
              </a:spcAft>
              <a:buSzPts val="2200"/>
              <a:buChar char="●"/>
            </a:pPr>
            <a:r>
              <a:rPr lang="en-US" sz="2200"/>
              <a:t>Deepest radio image of the Hubble Ultra Deep Field</a:t>
            </a:r>
            <a:endParaRPr sz="2200"/>
          </a:p>
          <a:p>
            <a:pPr indent="-368300" lvl="0" marL="457200" rtl="0" algn="l">
              <a:lnSpc>
                <a:spcPct val="115000"/>
              </a:lnSpc>
              <a:spcBef>
                <a:spcPts val="0"/>
              </a:spcBef>
              <a:spcAft>
                <a:spcPts val="0"/>
              </a:spcAft>
              <a:buSzPts val="2200"/>
              <a:buChar char="●"/>
            </a:pPr>
            <a:r>
              <a:rPr lang="en-US" sz="2200"/>
              <a:t>76 concurrent GPU jobs (peak)</a:t>
            </a:r>
            <a:endParaRPr sz="2200"/>
          </a:p>
          <a:p>
            <a:pPr indent="-368300" lvl="0" marL="457200" rtl="0" algn="l">
              <a:lnSpc>
                <a:spcPct val="115000"/>
              </a:lnSpc>
              <a:spcBef>
                <a:spcPts val="0"/>
              </a:spcBef>
              <a:spcAft>
                <a:spcPts val="0"/>
              </a:spcAft>
              <a:buSzPts val="2200"/>
              <a:buChar char="●"/>
            </a:pPr>
            <a:r>
              <a:rPr lang="en-US" sz="2200"/>
              <a:t>2.7 jobs/minute, 1.5 TB/h (average of fastest cycle)</a:t>
            </a:r>
            <a:endParaRPr sz="2200"/>
          </a:p>
          <a:p>
            <a:pPr indent="-368300" lvl="0" marL="457200" rtl="0" algn="l">
              <a:lnSpc>
                <a:spcPct val="115000"/>
              </a:lnSpc>
              <a:spcBef>
                <a:spcPts val="0"/>
              </a:spcBef>
              <a:spcAft>
                <a:spcPts val="0"/>
              </a:spcAft>
              <a:buSzPts val="2200"/>
              <a:buChar char="●"/>
            </a:pPr>
            <a:r>
              <a:rPr lang="en-US" sz="2200"/>
              <a:t>~ 750 total GPU hours</a:t>
            </a:r>
            <a:endParaRPr sz="2200"/>
          </a:p>
          <a:p>
            <a:pPr indent="-368300" lvl="0" marL="457200" rtl="0" algn="l">
              <a:lnSpc>
                <a:spcPct val="115000"/>
              </a:lnSpc>
              <a:spcBef>
                <a:spcPts val="0"/>
              </a:spcBef>
              <a:spcAft>
                <a:spcPts val="0"/>
              </a:spcAft>
              <a:buSzPts val="2200"/>
              <a:buChar char="●"/>
            </a:pPr>
            <a:r>
              <a:rPr lang="en-US" sz="2200"/>
              <a:t>1650 jobs</a:t>
            </a:r>
            <a:endParaRPr sz="2200"/>
          </a:p>
          <a:p>
            <a:pPr indent="-368300" lvl="0" marL="457200" rtl="0" algn="l">
              <a:lnSpc>
                <a:spcPct val="115000"/>
              </a:lnSpc>
              <a:spcBef>
                <a:spcPts val="0"/>
              </a:spcBef>
              <a:spcAft>
                <a:spcPts val="0"/>
              </a:spcAft>
              <a:buSzPts val="2200"/>
              <a:buChar char="●"/>
            </a:pPr>
            <a:r>
              <a:rPr lang="en-US" sz="2200"/>
              <a:t>5 days wall clock time, ~ 24 hours aggregate processing time</a:t>
            </a:r>
            <a:endParaRPr sz="2200"/>
          </a:p>
        </p:txBody>
      </p:sp>
      <p:sp>
        <p:nvSpPr>
          <p:cNvPr id="67" name="Google Shape;67;p10"/>
          <p:cNvSpPr txBox="1"/>
          <p:nvPr>
            <p:ph type="title"/>
          </p:nvPr>
        </p:nvSpPr>
        <p:spPr>
          <a:xfrm>
            <a:off x="305375" y="14498"/>
            <a:ext cx="10515600" cy="1143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Some facts about December’s imaging run</a:t>
            </a:r>
            <a:endParaRPr/>
          </a:p>
        </p:txBody>
      </p:sp>
      <p:pic>
        <p:nvPicPr>
          <p:cNvPr id="68" name="Google Shape;68;p10"/>
          <p:cNvPicPr preferRelativeResize="0"/>
          <p:nvPr/>
        </p:nvPicPr>
        <p:blipFill rotWithShape="1">
          <a:blip r:embed="rId3">
            <a:alphaModFix/>
          </a:blip>
          <a:srcRect b="13521" l="2431" r="7833" t="11442"/>
          <a:stretch/>
        </p:blipFill>
        <p:spPr>
          <a:xfrm>
            <a:off x="7078088" y="853900"/>
            <a:ext cx="5039250" cy="2444300"/>
          </a:xfrm>
          <a:prstGeom prst="rect">
            <a:avLst/>
          </a:prstGeom>
          <a:noFill/>
          <a:ln>
            <a:noFill/>
          </a:ln>
        </p:spPr>
      </p:pic>
      <p:pic>
        <p:nvPicPr>
          <p:cNvPr id="69" name="Google Shape;69;p10"/>
          <p:cNvPicPr preferRelativeResize="0"/>
          <p:nvPr/>
        </p:nvPicPr>
        <p:blipFill rotWithShape="1">
          <a:blip r:embed="rId4">
            <a:alphaModFix/>
          </a:blip>
          <a:srcRect b="21722" l="0" r="0" t="0"/>
          <a:stretch/>
        </p:blipFill>
        <p:spPr>
          <a:xfrm>
            <a:off x="7516488" y="3298200"/>
            <a:ext cx="4162425" cy="2743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1"/>
          <p:cNvSpPr txBox="1"/>
          <p:nvPr>
            <p:ph type="title"/>
          </p:nvPr>
        </p:nvSpPr>
        <p:spPr>
          <a:xfrm>
            <a:off x="305375" y="6349000"/>
            <a:ext cx="9009000" cy="35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64027"/>
              <a:buFont typeface="Arial"/>
              <a:buNone/>
            </a:pPr>
            <a:r>
              <a:rPr lang="en-US" sz="1718"/>
              <a:t>Implementation of NRAO’s imaging workflow on HTCondor - F. R. H. Madsen - NRAO</a:t>
            </a:r>
            <a:endParaRPr/>
          </a:p>
        </p:txBody>
      </p:sp>
      <p:pic>
        <p:nvPicPr>
          <p:cNvPr id="75" name="Google Shape;75;p11"/>
          <p:cNvPicPr preferRelativeResize="0"/>
          <p:nvPr/>
        </p:nvPicPr>
        <p:blipFill>
          <a:blip r:embed="rId3">
            <a:alphaModFix/>
          </a:blip>
          <a:stretch>
            <a:fillRect/>
          </a:stretch>
        </p:blipFill>
        <p:spPr>
          <a:xfrm>
            <a:off x="1672501" y="800100"/>
            <a:ext cx="8847000" cy="5052876"/>
          </a:xfrm>
          <a:prstGeom prst="rect">
            <a:avLst/>
          </a:prstGeom>
          <a:noFill/>
          <a:ln>
            <a:noFill/>
          </a:ln>
        </p:spPr>
      </p:pic>
      <p:sp>
        <p:nvSpPr>
          <p:cNvPr id="76" name="Google Shape;76;p11"/>
          <p:cNvSpPr txBox="1"/>
          <p:nvPr>
            <p:ph idx="2" type="title"/>
          </p:nvPr>
        </p:nvSpPr>
        <p:spPr>
          <a:xfrm>
            <a:off x="305375" y="14500"/>
            <a:ext cx="10515600" cy="88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Concurrency plot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2"/>
          <p:cNvSpPr txBox="1"/>
          <p:nvPr>
            <p:ph idx="2" type="title"/>
          </p:nvPr>
        </p:nvSpPr>
        <p:spPr>
          <a:xfrm>
            <a:off x="305375" y="6349000"/>
            <a:ext cx="8997300" cy="35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57625"/>
              <a:buFont typeface="Arial"/>
              <a:buNone/>
            </a:pPr>
            <a:r>
              <a:rPr lang="en-US" sz="1718"/>
              <a:t>Implementation of NRAO’s imaging workflow on HTCondor - F. R. H. Madsen - NRAO</a:t>
            </a:r>
            <a:endParaRPr/>
          </a:p>
        </p:txBody>
      </p:sp>
      <p:sp>
        <p:nvSpPr>
          <p:cNvPr id="82" name="Google Shape;82;p12"/>
          <p:cNvSpPr txBox="1"/>
          <p:nvPr>
            <p:ph type="title"/>
          </p:nvPr>
        </p:nvSpPr>
        <p:spPr>
          <a:xfrm>
            <a:off x="305375" y="14498"/>
            <a:ext cx="10515600" cy="1143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Analysis of the concurrency plots helps identifying and prioritizing improvement opportunities </a:t>
            </a:r>
            <a:endParaRPr/>
          </a:p>
        </p:txBody>
      </p:sp>
      <p:sp>
        <p:nvSpPr>
          <p:cNvPr id="83" name="Google Shape;83;p12"/>
          <p:cNvSpPr txBox="1"/>
          <p:nvPr>
            <p:ph idx="1" type="body"/>
          </p:nvPr>
        </p:nvSpPr>
        <p:spPr>
          <a:xfrm>
            <a:off x="838188" y="1690688"/>
            <a:ext cx="10515600" cy="4351200"/>
          </a:xfrm>
          <a:prstGeom prst="rect">
            <a:avLst/>
          </a:prstGeom>
        </p:spPr>
        <p:txBody>
          <a:bodyPr anchorCtr="0" anchor="t" bIns="45700" lIns="91425" spcFirstLastPara="1" rIns="91425" wrap="square" tIns="45700">
            <a:normAutofit fontScale="77500" lnSpcReduction="10000"/>
          </a:bodyPr>
          <a:lstStyle/>
          <a:p>
            <a:pPr indent="0" lvl="0" marL="0" rtl="0" algn="l">
              <a:lnSpc>
                <a:spcPct val="100000"/>
              </a:lnSpc>
              <a:spcBef>
                <a:spcPts val="480"/>
              </a:spcBef>
              <a:spcAft>
                <a:spcPts val="0"/>
              </a:spcAft>
              <a:buNone/>
            </a:pPr>
            <a:r>
              <a:rPr lang="en-US" sz="2400">
                <a:latin typeface="Open Sans"/>
                <a:ea typeface="Open Sans"/>
                <a:cs typeface="Open Sans"/>
                <a:sym typeface="Open Sans"/>
              </a:rPr>
              <a:t>Future work / challenges from my talk on HTC23 (</a:t>
            </a:r>
            <a:r>
              <a:rPr lang="en-US" sz="2400">
                <a:solidFill>
                  <a:srgbClr val="FF0000"/>
                </a:solidFill>
                <a:latin typeface="Open Sans"/>
                <a:ea typeface="Open Sans"/>
                <a:cs typeface="Open Sans"/>
                <a:sym typeface="Open Sans"/>
              </a:rPr>
              <a:t>prioritized tasks completed/ongoing marked red</a:t>
            </a:r>
            <a:r>
              <a:rPr lang="en-US" sz="2400">
                <a:latin typeface="Open Sans"/>
                <a:ea typeface="Open Sans"/>
                <a:cs typeface="Open Sans"/>
                <a:sym typeface="Open Sans"/>
              </a:rPr>
              <a:t>)</a:t>
            </a:r>
            <a:endParaRPr sz="2400">
              <a:latin typeface="Open Sans"/>
              <a:ea typeface="Open Sans"/>
              <a:cs typeface="Open Sans"/>
              <a:sym typeface="Open Sans"/>
            </a:endParaRPr>
          </a:p>
          <a:p>
            <a:pPr indent="-346710" lvl="0" marL="457200" rtl="0" algn="l">
              <a:lnSpc>
                <a:spcPct val="100000"/>
              </a:lnSpc>
              <a:spcBef>
                <a:spcPts val="480"/>
              </a:spcBef>
              <a:spcAft>
                <a:spcPts val="0"/>
              </a:spcAft>
              <a:buClr>
                <a:srgbClr val="FF0000"/>
              </a:buClr>
              <a:buSzPct val="100000"/>
              <a:buFont typeface="Arial"/>
              <a:buChar char="•"/>
            </a:pPr>
            <a:r>
              <a:rPr lang="en-US" sz="2400">
                <a:solidFill>
                  <a:srgbClr val="FF0000"/>
                </a:solidFill>
                <a:latin typeface="Open Sans"/>
                <a:ea typeface="Open Sans"/>
                <a:cs typeface="Open Sans"/>
                <a:sym typeface="Open Sans"/>
              </a:rPr>
              <a:t>Improve IO efficiency of gridding jobs</a:t>
            </a:r>
            <a:endParaRPr sz="2400">
              <a:solidFill>
                <a:srgbClr val="FF0000"/>
              </a:solidFill>
              <a:latin typeface="Open Sans"/>
              <a:ea typeface="Open Sans"/>
              <a:cs typeface="Open Sans"/>
              <a:sym typeface="Open Sans"/>
            </a:endParaRPr>
          </a:p>
          <a:p>
            <a:pPr indent="-346710" lvl="0" marL="457200" rtl="0" algn="l">
              <a:lnSpc>
                <a:spcPct val="100000"/>
              </a:lnSpc>
              <a:spcBef>
                <a:spcPts val="480"/>
              </a:spcBef>
              <a:spcAft>
                <a:spcPts val="0"/>
              </a:spcAft>
              <a:buSzPct val="100000"/>
              <a:buFont typeface="Open Sans"/>
              <a:buChar char="•"/>
            </a:pPr>
            <a:r>
              <a:rPr lang="en-US" sz="2400">
                <a:latin typeface="Open Sans"/>
                <a:ea typeface="Open Sans"/>
                <a:cs typeface="Open Sans"/>
                <a:sym typeface="Open Sans"/>
              </a:rPr>
              <a:t>Further expand data partitioning to other axes</a:t>
            </a:r>
            <a:endParaRPr sz="2400">
              <a:latin typeface="Open Sans"/>
              <a:ea typeface="Open Sans"/>
              <a:cs typeface="Open Sans"/>
              <a:sym typeface="Open Sans"/>
            </a:endParaRPr>
          </a:p>
          <a:p>
            <a:pPr indent="-346710" lvl="0" marL="457200" rtl="0" algn="l">
              <a:lnSpc>
                <a:spcPct val="100000"/>
              </a:lnSpc>
              <a:spcBef>
                <a:spcPts val="480"/>
              </a:spcBef>
              <a:spcAft>
                <a:spcPts val="0"/>
              </a:spcAft>
              <a:buClr>
                <a:srgbClr val="FF0000"/>
              </a:buClr>
              <a:buSzPct val="100000"/>
              <a:buFont typeface="Open Sans"/>
              <a:buChar char="•"/>
            </a:pPr>
            <a:r>
              <a:rPr lang="en-US" sz="2400">
                <a:solidFill>
                  <a:srgbClr val="FF0000"/>
                </a:solidFill>
                <a:latin typeface="Open Sans"/>
                <a:ea typeface="Open Sans"/>
                <a:cs typeface="Open Sans"/>
                <a:sym typeface="Open Sans"/>
              </a:rPr>
              <a:t>Integrate/test new model cycle software module</a:t>
            </a:r>
            <a:endParaRPr sz="2400">
              <a:solidFill>
                <a:srgbClr val="FF0000"/>
              </a:solidFill>
              <a:latin typeface="Open Sans"/>
              <a:ea typeface="Open Sans"/>
              <a:cs typeface="Open Sans"/>
              <a:sym typeface="Open Sans"/>
            </a:endParaRPr>
          </a:p>
          <a:p>
            <a:pPr indent="-346710" lvl="0" marL="457200" rtl="0" algn="l">
              <a:lnSpc>
                <a:spcPct val="100000"/>
              </a:lnSpc>
              <a:spcBef>
                <a:spcPts val="480"/>
              </a:spcBef>
              <a:spcAft>
                <a:spcPts val="0"/>
              </a:spcAft>
              <a:buClr>
                <a:srgbClr val="FF0000"/>
              </a:buClr>
              <a:buSzPct val="100000"/>
              <a:buFont typeface="Open Sans"/>
              <a:buChar char="•"/>
            </a:pPr>
            <a:r>
              <a:rPr lang="en-US" sz="2400">
                <a:solidFill>
                  <a:srgbClr val="FF0000"/>
                </a:solidFill>
                <a:latin typeface="Open Sans"/>
                <a:ea typeface="Open Sans"/>
                <a:cs typeface="Open Sans"/>
                <a:sym typeface="Open Sans"/>
              </a:rPr>
              <a:t>“Gather barrier”</a:t>
            </a:r>
            <a:endParaRPr sz="2400">
              <a:solidFill>
                <a:srgbClr val="FF0000"/>
              </a:solidFill>
              <a:latin typeface="Open Sans"/>
              <a:ea typeface="Open Sans"/>
              <a:cs typeface="Open Sans"/>
              <a:sym typeface="Open Sans"/>
            </a:endParaRPr>
          </a:p>
          <a:p>
            <a:pPr indent="-346710" lvl="1" marL="914400" rtl="0" algn="l">
              <a:lnSpc>
                <a:spcPct val="100000"/>
              </a:lnSpc>
              <a:spcBef>
                <a:spcPts val="480"/>
              </a:spcBef>
              <a:spcAft>
                <a:spcPts val="0"/>
              </a:spcAft>
              <a:buClr>
                <a:srgbClr val="FF0000"/>
              </a:buClr>
              <a:buSzPct val="100000"/>
              <a:buFont typeface="Open Sans"/>
              <a:buChar char="○"/>
            </a:pPr>
            <a:r>
              <a:rPr lang="en-US">
                <a:solidFill>
                  <a:srgbClr val="FF0000"/>
                </a:solidFill>
                <a:latin typeface="Open Sans"/>
                <a:ea typeface="Open Sans"/>
                <a:cs typeface="Open Sans"/>
                <a:sym typeface="Open Sans"/>
              </a:rPr>
              <a:t>Optimize DAG design to minimize barrier</a:t>
            </a:r>
            <a:endParaRPr>
              <a:solidFill>
                <a:srgbClr val="FF0000"/>
              </a:solidFill>
              <a:latin typeface="Open Sans"/>
              <a:ea typeface="Open Sans"/>
              <a:cs typeface="Open Sans"/>
              <a:sym typeface="Open Sans"/>
            </a:endParaRPr>
          </a:p>
          <a:p>
            <a:pPr indent="-346710" lvl="1" marL="914400" rtl="0" algn="l">
              <a:lnSpc>
                <a:spcPct val="100000"/>
              </a:lnSpc>
              <a:spcBef>
                <a:spcPts val="480"/>
              </a:spcBef>
              <a:spcAft>
                <a:spcPts val="0"/>
              </a:spcAft>
              <a:buClr>
                <a:srgbClr val="FF0000"/>
              </a:buClr>
              <a:buSzPct val="100000"/>
              <a:buFont typeface="Open Sans"/>
              <a:buChar char="○"/>
            </a:pPr>
            <a:r>
              <a:rPr lang="en-US">
                <a:solidFill>
                  <a:srgbClr val="FF0000"/>
                </a:solidFill>
                <a:latin typeface="Open Sans"/>
                <a:ea typeface="Open Sans"/>
                <a:cs typeface="Open Sans"/>
                <a:sym typeface="Open Sans"/>
              </a:rPr>
              <a:t>Investigate scalable design solutions</a:t>
            </a:r>
            <a:endParaRPr>
              <a:solidFill>
                <a:srgbClr val="FF0000"/>
              </a:solidFill>
              <a:latin typeface="Open Sans"/>
              <a:ea typeface="Open Sans"/>
              <a:cs typeface="Open Sans"/>
              <a:sym typeface="Open Sans"/>
            </a:endParaRPr>
          </a:p>
          <a:p>
            <a:pPr indent="-346710" lvl="0" marL="457200" rtl="0" algn="l">
              <a:lnSpc>
                <a:spcPct val="100000"/>
              </a:lnSpc>
              <a:spcBef>
                <a:spcPts val="480"/>
              </a:spcBef>
              <a:spcAft>
                <a:spcPts val="0"/>
              </a:spcAft>
              <a:buSzPct val="100000"/>
              <a:buFont typeface="Open Sans"/>
              <a:buChar char="•"/>
            </a:pPr>
            <a:r>
              <a:rPr lang="en-US" sz="2400">
                <a:latin typeface="Open Sans"/>
                <a:ea typeface="Open Sans"/>
                <a:cs typeface="Open Sans"/>
                <a:sym typeface="Open Sans"/>
              </a:rPr>
              <a:t>Scale up residual cycle partitioning / distribution by at least 1-2 orders of magnitude - will need larger number of available GPUs, or hybrid distribution model (GPU/CPU)</a:t>
            </a:r>
            <a:endParaRPr sz="2400">
              <a:latin typeface="Open Sans"/>
              <a:ea typeface="Open Sans"/>
              <a:cs typeface="Open Sans"/>
              <a:sym typeface="Open Sans"/>
            </a:endParaRPr>
          </a:p>
          <a:p>
            <a:pPr indent="0" lvl="0" marL="0" rtl="0" algn="l">
              <a:lnSpc>
                <a:spcPct val="100000"/>
              </a:lnSpc>
              <a:spcBef>
                <a:spcPts val="480"/>
              </a:spcBef>
              <a:spcAft>
                <a:spcPts val="0"/>
              </a:spcAft>
              <a:buNone/>
            </a:pPr>
            <a:r>
              <a:t/>
            </a:r>
            <a:endParaRPr sz="2400">
              <a:latin typeface="Open Sans"/>
              <a:ea typeface="Open Sans"/>
              <a:cs typeface="Open Sans"/>
              <a:sym typeface="Open Sans"/>
            </a:endParaRPr>
          </a:p>
          <a:p>
            <a:pPr indent="0" lvl="0" marL="0" rtl="0" algn="l">
              <a:lnSpc>
                <a:spcPct val="100000"/>
              </a:lnSpc>
              <a:spcBef>
                <a:spcPts val="1000"/>
              </a:spcBef>
              <a:spcAft>
                <a:spcPts val="0"/>
              </a:spcAft>
              <a:buNone/>
            </a:pPr>
            <a:r>
              <a:rPr lang="en-US" sz="2400">
                <a:latin typeface="Open Sans"/>
                <a:ea typeface="Open Sans"/>
                <a:cs typeface="Open Sans"/>
                <a:sym typeface="Open Sans"/>
              </a:rPr>
              <a:t>From the infrastructure’s perspective, the concurrency plot can be a powerful tool to help identify sites or EPs with long transfer times, especially if combined with unit tests designed to monitor system performance.</a:t>
            </a:r>
            <a:endParaRPr sz="24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0" l="0" r="0" t="0"/>
          <a:stretch/>
        </p:blipFill>
        <p:spPr>
          <a:xfrm>
            <a:off x="2258275" y="1084413"/>
            <a:ext cx="2956000" cy="2769949"/>
          </a:xfrm>
          <a:prstGeom prst="rect">
            <a:avLst/>
          </a:prstGeom>
          <a:noFill/>
          <a:ln>
            <a:noFill/>
          </a:ln>
        </p:spPr>
      </p:pic>
      <p:pic>
        <p:nvPicPr>
          <p:cNvPr id="89" name="Google Shape;89;p13"/>
          <p:cNvPicPr preferRelativeResize="0"/>
          <p:nvPr/>
        </p:nvPicPr>
        <p:blipFill rotWithShape="1">
          <a:blip r:embed="rId4">
            <a:alphaModFix/>
          </a:blip>
          <a:srcRect b="1234" l="804" r="1050" t="0"/>
          <a:stretch/>
        </p:blipFill>
        <p:spPr>
          <a:xfrm>
            <a:off x="7403088" y="1084425"/>
            <a:ext cx="2838373" cy="2769925"/>
          </a:xfrm>
          <a:prstGeom prst="rect">
            <a:avLst/>
          </a:prstGeom>
          <a:noFill/>
          <a:ln>
            <a:noFill/>
          </a:ln>
        </p:spPr>
      </p:pic>
      <p:pic>
        <p:nvPicPr>
          <p:cNvPr id="90" name="Google Shape;90;p13"/>
          <p:cNvPicPr preferRelativeResize="0"/>
          <p:nvPr/>
        </p:nvPicPr>
        <p:blipFill rotWithShape="1">
          <a:blip r:embed="rId5">
            <a:alphaModFix/>
          </a:blip>
          <a:srcRect b="1346" l="766" r="2164" t="3821"/>
          <a:stretch/>
        </p:blipFill>
        <p:spPr>
          <a:xfrm>
            <a:off x="2138450" y="4101475"/>
            <a:ext cx="3195650" cy="1709750"/>
          </a:xfrm>
          <a:prstGeom prst="rect">
            <a:avLst/>
          </a:prstGeom>
          <a:noFill/>
          <a:ln>
            <a:noFill/>
          </a:ln>
        </p:spPr>
      </p:pic>
      <p:pic>
        <p:nvPicPr>
          <p:cNvPr id="91" name="Google Shape;91;p13"/>
          <p:cNvPicPr preferRelativeResize="0"/>
          <p:nvPr/>
        </p:nvPicPr>
        <p:blipFill rotWithShape="1">
          <a:blip r:embed="rId6">
            <a:alphaModFix/>
          </a:blip>
          <a:srcRect b="5164" l="2611" r="676" t="1612"/>
          <a:stretch/>
        </p:blipFill>
        <p:spPr>
          <a:xfrm>
            <a:off x="7054450" y="4071113"/>
            <a:ext cx="3535650" cy="1772175"/>
          </a:xfrm>
          <a:prstGeom prst="rect">
            <a:avLst/>
          </a:prstGeom>
          <a:noFill/>
          <a:ln>
            <a:noFill/>
          </a:ln>
        </p:spPr>
      </p:pic>
      <p:sp>
        <p:nvSpPr>
          <p:cNvPr id="92" name="Google Shape;92;p13"/>
          <p:cNvSpPr txBox="1"/>
          <p:nvPr/>
        </p:nvSpPr>
        <p:spPr>
          <a:xfrm>
            <a:off x="386575" y="1084425"/>
            <a:ext cx="1693500" cy="3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dk1"/>
                </a:solidFill>
                <a:latin typeface="Gill Sans"/>
                <a:ea typeface="Gill Sans"/>
                <a:cs typeface="Gill Sans"/>
                <a:sym typeface="Gill Sans"/>
              </a:rPr>
              <a:t>Antenna positions (VLA)</a:t>
            </a:r>
            <a:endParaRPr sz="1600">
              <a:solidFill>
                <a:schemeClr val="dk1"/>
              </a:solidFill>
              <a:latin typeface="Gill Sans"/>
              <a:ea typeface="Gill Sans"/>
              <a:cs typeface="Gill Sans"/>
              <a:sym typeface="Gill Sans"/>
            </a:endParaRPr>
          </a:p>
        </p:txBody>
      </p:sp>
      <p:sp>
        <p:nvSpPr>
          <p:cNvPr id="93" name="Google Shape;93;p13"/>
          <p:cNvSpPr txBox="1"/>
          <p:nvPr/>
        </p:nvSpPr>
        <p:spPr>
          <a:xfrm>
            <a:off x="905875" y="5459325"/>
            <a:ext cx="1174200" cy="3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dk1"/>
                </a:solidFill>
                <a:latin typeface="Gill Sans"/>
                <a:ea typeface="Gill Sans"/>
                <a:cs typeface="Gill Sans"/>
                <a:sym typeface="Gill Sans"/>
              </a:rPr>
              <a:t>Dirty Image</a:t>
            </a:r>
            <a:endParaRPr sz="1600">
              <a:solidFill>
                <a:schemeClr val="dk1"/>
              </a:solidFill>
              <a:latin typeface="Gill Sans"/>
              <a:ea typeface="Gill Sans"/>
              <a:cs typeface="Gill Sans"/>
              <a:sym typeface="Gill Sans"/>
            </a:endParaRPr>
          </a:p>
        </p:txBody>
      </p:sp>
      <p:sp>
        <p:nvSpPr>
          <p:cNvPr id="94" name="Google Shape;94;p13"/>
          <p:cNvSpPr txBox="1"/>
          <p:nvPr/>
        </p:nvSpPr>
        <p:spPr>
          <a:xfrm>
            <a:off x="10368950" y="1084425"/>
            <a:ext cx="1611900" cy="4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Gill Sans"/>
                <a:ea typeface="Gill Sans"/>
                <a:cs typeface="Gill Sans"/>
                <a:sym typeface="Gill Sans"/>
              </a:rPr>
              <a:t>Sampling function</a:t>
            </a:r>
            <a:endParaRPr sz="1600">
              <a:solidFill>
                <a:schemeClr val="dk1"/>
              </a:solidFill>
              <a:latin typeface="Gill Sans"/>
              <a:ea typeface="Gill Sans"/>
              <a:cs typeface="Gill Sans"/>
              <a:sym typeface="Gill Sans"/>
            </a:endParaRPr>
          </a:p>
        </p:txBody>
      </p:sp>
      <p:sp>
        <p:nvSpPr>
          <p:cNvPr id="95" name="Google Shape;95;p13"/>
          <p:cNvSpPr/>
          <p:nvPr/>
        </p:nvSpPr>
        <p:spPr>
          <a:xfrm>
            <a:off x="5755800" y="1941725"/>
            <a:ext cx="1059300" cy="513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10683750" y="5491375"/>
            <a:ext cx="13491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Gill Sans"/>
                <a:ea typeface="Gill Sans"/>
                <a:cs typeface="Gill Sans"/>
                <a:sym typeface="Gill Sans"/>
              </a:rPr>
              <a:t>Final Image</a:t>
            </a:r>
            <a:endParaRPr sz="1600">
              <a:solidFill>
                <a:schemeClr val="dk1"/>
              </a:solidFill>
              <a:latin typeface="Gill Sans"/>
              <a:ea typeface="Gill Sans"/>
              <a:cs typeface="Gill Sans"/>
              <a:sym typeface="Gill Sans"/>
            </a:endParaRPr>
          </a:p>
        </p:txBody>
      </p:sp>
      <p:sp>
        <p:nvSpPr>
          <p:cNvPr id="97" name="Google Shape;97;p13"/>
          <p:cNvSpPr txBox="1"/>
          <p:nvPr/>
        </p:nvSpPr>
        <p:spPr>
          <a:xfrm>
            <a:off x="5295300" y="1259625"/>
            <a:ext cx="1980300" cy="6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dk1"/>
                </a:solidFill>
                <a:latin typeface="Gill Sans"/>
                <a:ea typeface="Gill Sans"/>
                <a:cs typeface="Gill Sans"/>
                <a:sym typeface="Gill Sans"/>
              </a:rPr>
              <a:t>Distance, Orientation of all antenna pairs</a:t>
            </a:r>
            <a:endParaRPr sz="1600">
              <a:solidFill>
                <a:schemeClr val="dk1"/>
              </a:solidFill>
              <a:latin typeface="Gill Sans"/>
              <a:ea typeface="Gill Sans"/>
              <a:cs typeface="Gill Sans"/>
              <a:sym typeface="Gill Sans"/>
            </a:endParaRPr>
          </a:p>
        </p:txBody>
      </p:sp>
      <p:sp>
        <p:nvSpPr>
          <p:cNvPr id="98" name="Google Shape;98;p13"/>
          <p:cNvSpPr/>
          <p:nvPr/>
        </p:nvSpPr>
        <p:spPr>
          <a:xfrm>
            <a:off x="5755788" y="4783575"/>
            <a:ext cx="1059300" cy="513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nvSpPr>
        <p:spPr>
          <a:xfrm>
            <a:off x="5438700" y="4272650"/>
            <a:ext cx="1693500" cy="42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dk1"/>
                </a:solidFill>
                <a:latin typeface="Gill Sans"/>
                <a:ea typeface="Gill Sans"/>
                <a:cs typeface="Gill Sans"/>
                <a:sym typeface="Gill Sans"/>
              </a:rPr>
              <a:t>Post processing</a:t>
            </a:r>
            <a:endParaRPr sz="1600">
              <a:solidFill>
                <a:schemeClr val="dk1"/>
              </a:solidFill>
              <a:latin typeface="Gill Sans"/>
              <a:ea typeface="Gill Sans"/>
              <a:cs typeface="Gill Sans"/>
              <a:sym typeface="Gill Sans"/>
            </a:endParaRPr>
          </a:p>
        </p:txBody>
      </p:sp>
      <p:sp>
        <p:nvSpPr>
          <p:cNvPr id="100" name="Google Shape;100;p13"/>
          <p:cNvSpPr/>
          <p:nvPr/>
        </p:nvSpPr>
        <p:spPr>
          <a:xfrm rot="8999610">
            <a:off x="5755752" y="3569677"/>
            <a:ext cx="1059392" cy="51369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txBox="1"/>
          <p:nvPr/>
        </p:nvSpPr>
        <p:spPr>
          <a:xfrm>
            <a:off x="5438699" y="2875275"/>
            <a:ext cx="1693500" cy="6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dk1"/>
                </a:solidFill>
                <a:latin typeface="Gill Sans"/>
                <a:ea typeface="Gill Sans"/>
                <a:cs typeface="Gill Sans"/>
                <a:sym typeface="Gill Sans"/>
              </a:rPr>
              <a:t>Gridding + FFT</a:t>
            </a:r>
            <a:r>
              <a:rPr baseline="30000" lang="en-US" sz="1600">
                <a:solidFill>
                  <a:schemeClr val="dk1"/>
                </a:solidFill>
                <a:latin typeface="Gill Sans"/>
                <a:ea typeface="Gill Sans"/>
                <a:cs typeface="Gill Sans"/>
                <a:sym typeface="Gill Sans"/>
              </a:rPr>
              <a:t>-1</a:t>
            </a:r>
            <a:r>
              <a:rPr lang="en-US" sz="1600">
                <a:solidFill>
                  <a:schemeClr val="dk1"/>
                </a:solidFill>
                <a:latin typeface="Gill Sans"/>
                <a:ea typeface="Gill Sans"/>
                <a:cs typeface="Gill Sans"/>
                <a:sym typeface="Gill Sans"/>
              </a:rPr>
              <a:t> of measurements</a:t>
            </a:r>
            <a:endParaRPr sz="1600">
              <a:solidFill>
                <a:schemeClr val="dk1"/>
              </a:solidFill>
              <a:latin typeface="Gill Sans"/>
              <a:ea typeface="Gill Sans"/>
              <a:cs typeface="Gill Sans"/>
              <a:sym typeface="Gill Sans"/>
            </a:endParaRPr>
          </a:p>
        </p:txBody>
      </p:sp>
      <p:sp>
        <p:nvSpPr>
          <p:cNvPr id="102" name="Google Shape;102;p13"/>
          <p:cNvSpPr txBox="1"/>
          <p:nvPr>
            <p:ph idx="2" type="title"/>
          </p:nvPr>
        </p:nvSpPr>
        <p:spPr>
          <a:xfrm>
            <a:off x="305375" y="14500"/>
            <a:ext cx="10515600" cy="822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B549"/>
              </a:buClr>
              <a:buSzPts val="3100"/>
              <a:buFont typeface="Proxima Nova"/>
              <a:buNone/>
            </a:pPr>
            <a:r>
              <a:rPr b="1" lang="en-US" sz="3100">
                <a:solidFill>
                  <a:srgbClr val="FFB549"/>
                </a:solidFill>
                <a:latin typeface="Proxima Nova"/>
                <a:ea typeface="Proxima Nova"/>
                <a:cs typeface="Proxima Nova"/>
                <a:sym typeface="Proxima Nova"/>
              </a:rPr>
              <a:t>Interferometric Imaging is a Computational Problem</a:t>
            </a:r>
            <a:endParaRPr sz="2000">
              <a:solidFill>
                <a:srgbClr val="FFB549"/>
              </a:solidFill>
              <a:latin typeface="Proxima Nova"/>
              <a:ea typeface="Proxima Nova"/>
              <a:cs typeface="Proxima Nova"/>
              <a:sym typeface="Proxima Nova"/>
            </a:endParaRPr>
          </a:p>
        </p:txBody>
      </p:sp>
      <p:sp>
        <p:nvSpPr>
          <p:cNvPr id="103" name="Google Shape;103;p13"/>
          <p:cNvSpPr txBox="1"/>
          <p:nvPr>
            <p:ph type="title"/>
          </p:nvPr>
        </p:nvSpPr>
        <p:spPr>
          <a:xfrm>
            <a:off x="305375" y="6349000"/>
            <a:ext cx="9009000" cy="35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1718"/>
              <a:t>Implementation of NRAO’s imaging workflow on HTCondor - F. R. H. Madsen - NRAO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idx="2" type="title"/>
          </p:nvPr>
        </p:nvSpPr>
        <p:spPr>
          <a:xfrm>
            <a:off x="305375" y="14500"/>
            <a:ext cx="10515600" cy="883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B549"/>
              </a:buClr>
              <a:buSzPts val="3100"/>
              <a:buFont typeface="Proxima Nova"/>
              <a:buNone/>
            </a:pPr>
            <a:r>
              <a:rPr lang="en-US"/>
              <a:t>Interferometric imaging workflow (CLEAN method)</a:t>
            </a:r>
            <a:endParaRPr sz="2000">
              <a:solidFill>
                <a:srgbClr val="FFB549"/>
              </a:solidFill>
              <a:latin typeface="Proxima Nova"/>
              <a:ea typeface="Proxima Nova"/>
              <a:cs typeface="Proxima Nova"/>
              <a:sym typeface="Proxima Nova"/>
            </a:endParaRPr>
          </a:p>
        </p:txBody>
      </p:sp>
      <p:sp>
        <p:nvSpPr>
          <p:cNvPr id="109" name="Google Shape;109;p14"/>
          <p:cNvSpPr/>
          <p:nvPr/>
        </p:nvSpPr>
        <p:spPr>
          <a:xfrm>
            <a:off x="346250" y="2503550"/>
            <a:ext cx="11499600" cy="3195300"/>
          </a:xfrm>
          <a:prstGeom prst="rect">
            <a:avLst/>
          </a:prstGeom>
          <a:noFill/>
          <a:ln>
            <a:noFill/>
          </a:ln>
        </p:spPr>
        <p:txBody>
          <a:bodyPr anchorCtr="0" anchor="t" bIns="45700" lIns="91425" spcFirstLastPara="1" rIns="91425" wrap="square" tIns="45700">
            <a:noAutofit/>
          </a:bodyPr>
          <a:lstStyle/>
          <a:p>
            <a:pPr indent="-355600" lvl="0" marL="457200" rtl="0" algn="l">
              <a:spcBef>
                <a:spcPts val="480"/>
              </a:spcBef>
              <a:spcAft>
                <a:spcPts val="0"/>
              </a:spcAft>
              <a:buClr>
                <a:schemeClr val="dk1"/>
              </a:buClr>
              <a:buSzPts val="2000"/>
              <a:buChar char="•"/>
            </a:pPr>
            <a:r>
              <a:rPr lang="en-US" sz="2000">
                <a:latin typeface="Open Sans"/>
                <a:ea typeface="Open Sans"/>
                <a:cs typeface="Open Sans"/>
                <a:sym typeface="Open Sans"/>
              </a:rPr>
              <a:t>Initial cycle</a:t>
            </a:r>
            <a:endParaRPr sz="2000">
              <a:latin typeface="Open Sans"/>
              <a:ea typeface="Open Sans"/>
              <a:cs typeface="Open Sans"/>
              <a:sym typeface="Open Sans"/>
            </a:endParaRPr>
          </a:p>
          <a:p>
            <a:pPr indent="-355600" lvl="1" marL="914400" rtl="0" algn="l">
              <a:spcBef>
                <a:spcPts val="480"/>
              </a:spcBef>
              <a:spcAft>
                <a:spcPts val="0"/>
              </a:spcAft>
              <a:buSzPts val="2000"/>
              <a:buFont typeface="Open Sans"/>
              <a:buChar char="○"/>
            </a:pPr>
            <a:r>
              <a:rPr lang="en-US" sz="2000">
                <a:latin typeface="Open Sans"/>
                <a:ea typeface="Open Sans"/>
                <a:cs typeface="Open Sans"/>
                <a:sym typeface="Open Sans"/>
              </a:rPr>
              <a:t>compute individual data weights and point spread function (PSF) for image reconstruction</a:t>
            </a:r>
            <a:endParaRPr sz="2000">
              <a:latin typeface="Open Sans"/>
              <a:ea typeface="Open Sans"/>
              <a:cs typeface="Open Sans"/>
              <a:sym typeface="Open Sans"/>
            </a:endParaRPr>
          </a:p>
          <a:p>
            <a:pPr indent="-355600" lvl="1" marL="914400" rtl="0" algn="l">
              <a:spcBef>
                <a:spcPts val="480"/>
              </a:spcBef>
              <a:spcAft>
                <a:spcPts val="0"/>
              </a:spcAft>
              <a:buSzPts val="2000"/>
              <a:buFont typeface="Open Sans"/>
              <a:buChar char="○"/>
            </a:pPr>
            <a:r>
              <a:rPr lang="en-US" sz="2000">
                <a:latin typeface="Open Sans"/>
                <a:ea typeface="Open Sans"/>
                <a:cs typeface="Open Sans"/>
                <a:sym typeface="Open Sans"/>
              </a:rPr>
              <a:t>compute ‘dirty’ image</a:t>
            </a:r>
            <a:endParaRPr sz="2000">
              <a:latin typeface="Open Sans"/>
              <a:ea typeface="Open Sans"/>
              <a:cs typeface="Open Sans"/>
              <a:sym typeface="Open Sans"/>
            </a:endParaRPr>
          </a:p>
          <a:p>
            <a:pPr indent="-355600" lvl="0" marL="457200" rtl="0" algn="l">
              <a:spcBef>
                <a:spcPts val="480"/>
              </a:spcBef>
              <a:spcAft>
                <a:spcPts val="0"/>
              </a:spcAft>
              <a:buSzPts val="2000"/>
              <a:buFont typeface="Open Sans"/>
              <a:buChar char="•"/>
            </a:pPr>
            <a:r>
              <a:rPr lang="en-US" sz="2000">
                <a:latin typeface="Open Sans"/>
                <a:ea typeface="Open Sans"/>
                <a:cs typeface="Open Sans"/>
                <a:sym typeface="Open Sans"/>
              </a:rPr>
              <a:t>Imaging cycle - typically O(10) iterations</a:t>
            </a:r>
            <a:endParaRPr sz="2000">
              <a:latin typeface="Open Sans"/>
              <a:ea typeface="Open Sans"/>
              <a:cs typeface="Open Sans"/>
              <a:sym typeface="Open Sans"/>
            </a:endParaRPr>
          </a:p>
          <a:p>
            <a:pPr indent="-355600" lvl="1" marL="914400" rtl="0" algn="l">
              <a:spcBef>
                <a:spcPts val="480"/>
              </a:spcBef>
              <a:spcAft>
                <a:spcPts val="0"/>
              </a:spcAft>
              <a:buSzPts val="2000"/>
              <a:buFont typeface="Open Sans"/>
              <a:buChar char="○"/>
            </a:pPr>
            <a:r>
              <a:rPr lang="en-US" sz="2000">
                <a:latin typeface="Open Sans"/>
                <a:ea typeface="Open Sans"/>
                <a:cs typeface="Open Sans"/>
                <a:sym typeface="Open Sans"/>
              </a:rPr>
              <a:t>update Model: iteratively ‘deconvolve’ sampling function (PSF) and identify model components</a:t>
            </a:r>
            <a:endParaRPr sz="2000">
              <a:latin typeface="Open Sans"/>
              <a:ea typeface="Open Sans"/>
              <a:cs typeface="Open Sans"/>
              <a:sym typeface="Open Sans"/>
            </a:endParaRPr>
          </a:p>
          <a:p>
            <a:pPr indent="-355600" lvl="1" marL="914400" rtl="0" algn="l">
              <a:spcBef>
                <a:spcPts val="480"/>
              </a:spcBef>
              <a:spcAft>
                <a:spcPts val="0"/>
              </a:spcAft>
              <a:buSzPts val="2000"/>
              <a:buFont typeface="Open Sans"/>
              <a:buChar char="○"/>
            </a:pPr>
            <a:r>
              <a:rPr lang="en-US" sz="2000">
                <a:latin typeface="Open Sans"/>
                <a:ea typeface="Open Sans"/>
                <a:cs typeface="Open Sans"/>
                <a:sym typeface="Open Sans"/>
              </a:rPr>
              <a:t>update Residual: subtract model components from data and make new image</a:t>
            </a:r>
            <a:endParaRPr sz="2000">
              <a:latin typeface="Open Sans"/>
              <a:ea typeface="Open Sans"/>
              <a:cs typeface="Open Sans"/>
              <a:sym typeface="Open Sans"/>
            </a:endParaRPr>
          </a:p>
          <a:p>
            <a:pPr indent="-355600" lvl="0" marL="457200" rtl="0" algn="l">
              <a:spcBef>
                <a:spcPts val="480"/>
              </a:spcBef>
              <a:spcAft>
                <a:spcPts val="0"/>
              </a:spcAft>
              <a:buSzPts val="2000"/>
              <a:buFont typeface="Open Sans"/>
              <a:buChar char="•"/>
            </a:pPr>
            <a:r>
              <a:rPr lang="en-US" sz="2000">
                <a:latin typeface="Open Sans"/>
                <a:ea typeface="Open Sans"/>
                <a:cs typeface="Open Sans"/>
                <a:sym typeface="Open Sans"/>
              </a:rPr>
              <a:t>Restore: combine PSF, model and residual to generate final image</a:t>
            </a:r>
            <a:endParaRPr sz="2000">
              <a:latin typeface="Open Sans"/>
              <a:ea typeface="Open Sans"/>
              <a:cs typeface="Open Sans"/>
              <a:sym typeface="Open Sans"/>
            </a:endParaRPr>
          </a:p>
        </p:txBody>
      </p:sp>
      <p:sp>
        <p:nvSpPr>
          <p:cNvPr id="110" name="Google Shape;110;p14"/>
          <p:cNvSpPr/>
          <p:nvPr/>
        </p:nvSpPr>
        <p:spPr>
          <a:xfrm>
            <a:off x="2368362" y="1256850"/>
            <a:ext cx="36666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Initial cycle</a:t>
            </a:r>
            <a:endParaRPr sz="1000"/>
          </a:p>
        </p:txBody>
      </p:sp>
      <p:grpSp>
        <p:nvGrpSpPr>
          <p:cNvPr id="111" name="Google Shape;111;p14"/>
          <p:cNvGrpSpPr/>
          <p:nvPr/>
        </p:nvGrpSpPr>
        <p:grpSpPr>
          <a:xfrm>
            <a:off x="2448589" y="1617648"/>
            <a:ext cx="1739972" cy="568075"/>
            <a:chOff x="3068109" y="2481350"/>
            <a:chExt cx="1343400" cy="438600"/>
          </a:xfrm>
        </p:grpSpPr>
        <p:grpSp>
          <p:nvGrpSpPr>
            <p:cNvPr id="112" name="Google Shape;112;p14"/>
            <p:cNvGrpSpPr/>
            <p:nvPr/>
          </p:nvGrpSpPr>
          <p:grpSpPr>
            <a:xfrm>
              <a:off x="3068109" y="2481350"/>
              <a:ext cx="1343400" cy="438600"/>
              <a:chOff x="3068109" y="2481350"/>
              <a:chExt cx="1343400" cy="438600"/>
            </a:xfrm>
          </p:grpSpPr>
          <p:sp>
            <p:nvSpPr>
              <p:cNvPr id="113" name="Google Shape;113;p14"/>
              <p:cNvSpPr/>
              <p:nvPr/>
            </p:nvSpPr>
            <p:spPr>
              <a:xfrm>
                <a:off x="3068109"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flipH="1" rot="10800000">
                <a:off x="3068109"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14"/>
            <p:cNvSpPr txBox="1"/>
            <p:nvPr/>
          </p:nvSpPr>
          <p:spPr>
            <a:xfrm>
              <a:off x="3125924"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weight, PSF</a:t>
              </a:r>
              <a:endParaRPr sz="900"/>
            </a:p>
            <a:p>
              <a:pPr indent="0" lvl="0" marL="0" rtl="0" algn="ctr">
                <a:spcBef>
                  <a:spcPts val="0"/>
                </a:spcBef>
                <a:spcAft>
                  <a:spcPts val="0"/>
                </a:spcAft>
                <a:buNone/>
              </a:pPr>
              <a:r>
                <a:rPr lang="en-US" sz="900"/>
                <a:t>gridding + FFT</a:t>
              </a:r>
              <a:endParaRPr sz="900"/>
            </a:p>
          </p:txBody>
        </p:sp>
      </p:grpSp>
      <p:grpSp>
        <p:nvGrpSpPr>
          <p:cNvPr id="116" name="Google Shape;116;p14"/>
          <p:cNvGrpSpPr/>
          <p:nvPr/>
        </p:nvGrpSpPr>
        <p:grpSpPr>
          <a:xfrm>
            <a:off x="4292160" y="1617648"/>
            <a:ext cx="1739972" cy="568075"/>
            <a:chOff x="1635025" y="2481350"/>
            <a:chExt cx="1343400" cy="438600"/>
          </a:xfrm>
        </p:grpSpPr>
        <p:grpSp>
          <p:nvGrpSpPr>
            <p:cNvPr id="117" name="Google Shape;117;p14"/>
            <p:cNvGrpSpPr/>
            <p:nvPr/>
          </p:nvGrpSpPr>
          <p:grpSpPr>
            <a:xfrm>
              <a:off x="1635025" y="2481350"/>
              <a:ext cx="1343400" cy="438600"/>
              <a:chOff x="1635025" y="2481350"/>
              <a:chExt cx="1343400" cy="438600"/>
            </a:xfrm>
          </p:grpSpPr>
          <p:sp>
            <p:nvSpPr>
              <p:cNvPr id="118" name="Google Shape;118;p14"/>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4"/>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‘Dirty’ image</a:t>
              </a:r>
              <a:endParaRPr sz="900"/>
            </a:p>
            <a:p>
              <a:pPr indent="0" lvl="0" marL="0" rtl="0" algn="ctr">
                <a:spcBef>
                  <a:spcPts val="0"/>
                </a:spcBef>
                <a:spcAft>
                  <a:spcPts val="0"/>
                </a:spcAft>
                <a:buNone/>
              </a:pPr>
              <a:r>
                <a:rPr lang="en-US" sz="900"/>
                <a:t>gridding + FFT</a:t>
              </a:r>
              <a:endParaRPr sz="900"/>
            </a:p>
          </p:txBody>
        </p:sp>
      </p:grpSp>
      <p:sp>
        <p:nvSpPr>
          <p:cNvPr id="121" name="Google Shape;121;p14"/>
          <p:cNvSpPr/>
          <p:nvPr/>
        </p:nvSpPr>
        <p:spPr>
          <a:xfrm>
            <a:off x="6082523" y="1256880"/>
            <a:ext cx="37035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Imaging Cycle - O(10) iterations</a:t>
            </a:r>
            <a:endParaRPr sz="1000"/>
          </a:p>
        </p:txBody>
      </p:sp>
      <p:grpSp>
        <p:nvGrpSpPr>
          <p:cNvPr id="122" name="Google Shape;122;p14"/>
          <p:cNvGrpSpPr/>
          <p:nvPr/>
        </p:nvGrpSpPr>
        <p:grpSpPr>
          <a:xfrm>
            <a:off x="6135673" y="1617648"/>
            <a:ext cx="1739972" cy="568075"/>
            <a:chOff x="1635025" y="2481350"/>
            <a:chExt cx="1343400" cy="438600"/>
          </a:xfrm>
        </p:grpSpPr>
        <p:grpSp>
          <p:nvGrpSpPr>
            <p:cNvPr id="123" name="Google Shape;123;p14"/>
            <p:cNvGrpSpPr/>
            <p:nvPr/>
          </p:nvGrpSpPr>
          <p:grpSpPr>
            <a:xfrm>
              <a:off x="1635025" y="2481350"/>
              <a:ext cx="1343400" cy="438600"/>
              <a:chOff x="1635025" y="2481350"/>
              <a:chExt cx="1343400" cy="438600"/>
            </a:xfrm>
          </p:grpSpPr>
          <p:sp>
            <p:nvSpPr>
              <p:cNvPr id="124" name="Google Shape;124;p14"/>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14"/>
            <p:cNvSpPr txBox="1"/>
            <p:nvPr/>
          </p:nvSpPr>
          <p:spPr>
            <a:xfrm>
              <a:off x="1699335" y="2575859"/>
              <a:ext cx="1218000" cy="24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Model</a:t>
              </a:r>
              <a:endParaRPr sz="900"/>
            </a:p>
          </p:txBody>
        </p:sp>
      </p:grpSp>
      <p:grpSp>
        <p:nvGrpSpPr>
          <p:cNvPr id="127" name="Google Shape;127;p14"/>
          <p:cNvGrpSpPr/>
          <p:nvPr/>
        </p:nvGrpSpPr>
        <p:grpSpPr>
          <a:xfrm>
            <a:off x="8017202" y="1617648"/>
            <a:ext cx="1739972" cy="568075"/>
            <a:chOff x="1635025" y="2481350"/>
            <a:chExt cx="1343400" cy="438600"/>
          </a:xfrm>
        </p:grpSpPr>
        <p:grpSp>
          <p:nvGrpSpPr>
            <p:cNvPr id="128" name="Google Shape;128;p14"/>
            <p:cNvGrpSpPr/>
            <p:nvPr/>
          </p:nvGrpSpPr>
          <p:grpSpPr>
            <a:xfrm>
              <a:off x="1635025" y="2481350"/>
              <a:ext cx="1343400" cy="438600"/>
              <a:chOff x="1635025" y="2481350"/>
              <a:chExt cx="1343400" cy="438600"/>
            </a:xfrm>
          </p:grpSpPr>
          <p:sp>
            <p:nvSpPr>
              <p:cNvPr id="129" name="Google Shape;129;p14"/>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14"/>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Residual image</a:t>
              </a:r>
              <a:endParaRPr sz="900"/>
            </a:p>
            <a:p>
              <a:pPr indent="0" lvl="0" marL="0" rtl="0" algn="ctr">
                <a:spcBef>
                  <a:spcPts val="0"/>
                </a:spcBef>
                <a:spcAft>
                  <a:spcPts val="0"/>
                </a:spcAft>
                <a:buNone/>
              </a:pPr>
              <a:r>
                <a:rPr lang="en-US" sz="900"/>
                <a:t>gridding + FFT</a:t>
              </a:r>
              <a:endParaRPr sz="900"/>
            </a:p>
          </p:txBody>
        </p:sp>
      </p:grpSp>
      <p:grpSp>
        <p:nvGrpSpPr>
          <p:cNvPr id="132" name="Google Shape;132;p14"/>
          <p:cNvGrpSpPr/>
          <p:nvPr/>
        </p:nvGrpSpPr>
        <p:grpSpPr>
          <a:xfrm>
            <a:off x="9822698" y="1617648"/>
            <a:ext cx="1739972" cy="568075"/>
            <a:chOff x="1635025" y="2481350"/>
            <a:chExt cx="1343400" cy="438600"/>
          </a:xfrm>
        </p:grpSpPr>
        <p:grpSp>
          <p:nvGrpSpPr>
            <p:cNvPr id="133" name="Google Shape;133;p14"/>
            <p:cNvGrpSpPr/>
            <p:nvPr/>
          </p:nvGrpSpPr>
          <p:grpSpPr>
            <a:xfrm>
              <a:off x="1635025" y="2481350"/>
              <a:ext cx="1343400" cy="438600"/>
              <a:chOff x="1635025" y="2481350"/>
              <a:chExt cx="1343400" cy="438600"/>
            </a:xfrm>
          </p:grpSpPr>
          <p:sp>
            <p:nvSpPr>
              <p:cNvPr id="134" name="Google Shape;134;p14"/>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14"/>
            <p:cNvSpPr txBox="1"/>
            <p:nvPr/>
          </p:nvSpPr>
          <p:spPr>
            <a:xfrm>
              <a:off x="1693718" y="2575859"/>
              <a:ext cx="1218000" cy="24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Restore</a:t>
              </a:r>
              <a:endParaRPr sz="900"/>
            </a:p>
          </p:txBody>
        </p:sp>
      </p:grpSp>
      <p:sp>
        <p:nvSpPr>
          <p:cNvPr id="137" name="Google Shape;137;p14"/>
          <p:cNvSpPr txBox="1"/>
          <p:nvPr>
            <p:ph type="title"/>
          </p:nvPr>
        </p:nvSpPr>
        <p:spPr>
          <a:xfrm>
            <a:off x="305375" y="6349000"/>
            <a:ext cx="9009000" cy="35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64027"/>
              <a:buFont typeface="Arial"/>
              <a:buNone/>
            </a:pPr>
            <a:r>
              <a:rPr lang="en-US" sz="1718"/>
              <a:t>Implementation of NRAO’s imaging workflow on HTCondor - F. R. H. Madsen - NRAO</a:t>
            </a:r>
            <a:endParaRPr/>
          </a:p>
        </p:txBody>
      </p:sp>
      <p:pic>
        <p:nvPicPr>
          <p:cNvPr id="138" name="Google Shape;138;p14"/>
          <p:cNvPicPr preferRelativeResize="0"/>
          <p:nvPr/>
        </p:nvPicPr>
        <p:blipFill rotWithShape="1">
          <a:blip r:embed="rId3">
            <a:alphaModFix/>
          </a:blip>
          <a:srcRect b="1346" l="766" r="2164" t="3821"/>
          <a:stretch/>
        </p:blipFill>
        <p:spPr>
          <a:xfrm>
            <a:off x="4729121" y="1193296"/>
            <a:ext cx="982775" cy="525812"/>
          </a:xfrm>
          <a:prstGeom prst="rect">
            <a:avLst/>
          </a:prstGeom>
          <a:noFill/>
          <a:ln>
            <a:noFill/>
          </a:ln>
        </p:spPr>
      </p:pic>
      <p:pic>
        <p:nvPicPr>
          <p:cNvPr id="139" name="Google Shape;139;p14"/>
          <p:cNvPicPr preferRelativeResize="0"/>
          <p:nvPr/>
        </p:nvPicPr>
        <p:blipFill rotWithShape="1">
          <a:blip r:embed="rId4">
            <a:alphaModFix/>
          </a:blip>
          <a:srcRect b="5164" l="2611" r="676" t="1612"/>
          <a:stretch/>
        </p:blipFill>
        <p:spPr>
          <a:xfrm>
            <a:off x="10579893" y="1256873"/>
            <a:ext cx="982775" cy="4925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idx="2" type="title"/>
          </p:nvPr>
        </p:nvSpPr>
        <p:spPr>
          <a:xfrm>
            <a:off x="305375" y="14500"/>
            <a:ext cx="10515600" cy="883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B549"/>
              </a:buClr>
              <a:buSzPts val="3100"/>
              <a:buFont typeface="Proxima Nova"/>
              <a:buNone/>
            </a:pPr>
            <a:r>
              <a:rPr b="1" lang="en-US" sz="3100">
                <a:solidFill>
                  <a:srgbClr val="FFB549"/>
                </a:solidFill>
                <a:latin typeface="Proxima Nova"/>
                <a:ea typeface="Proxima Nova"/>
                <a:cs typeface="Proxima Nova"/>
                <a:sym typeface="Proxima Nova"/>
              </a:rPr>
              <a:t>HTC</a:t>
            </a:r>
            <a:r>
              <a:rPr lang="en-US"/>
              <a:t>lean</a:t>
            </a:r>
            <a:r>
              <a:rPr b="1" lang="en-US" sz="3100">
                <a:solidFill>
                  <a:srgbClr val="FFB549"/>
                </a:solidFill>
                <a:latin typeface="Proxima Nova"/>
                <a:ea typeface="Proxima Nova"/>
                <a:cs typeface="Proxima Nova"/>
                <a:sym typeface="Proxima Nova"/>
              </a:rPr>
              <a:t> implementation (HTCondor + CLEAN = HTClean)</a:t>
            </a:r>
            <a:endParaRPr sz="2000">
              <a:solidFill>
                <a:srgbClr val="FFB549"/>
              </a:solidFill>
              <a:latin typeface="Proxima Nova"/>
              <a:ea typeface="Proxima Nova"/>
              <a:cs typeface="Proxima Nova"/>
              <a:sym typeface="Proxima Nova"/>
            </a:endParaRPr>
          </a:p>
        </p:txBody>
      </p:sp>
      <p:sp>
        <p:nvSpPr>
          <p:cNvPr id="145" name="Google Shape;145;p15"/>
          <p:cNvSpPr/>
          <p:nvPr/>
        </p:nvSpPr>
        <p:spPr>
          <a:xfrm>
            <a:off x="346250" y="2503550"/>
            <a:ext cx="11499600" cy="3195300"/>
          </a:xfrm>
          <a:prstGeom prst="rect">
            <a:avLst/>
          </a:prstGeom>
          <a:noFill/>
          <a:ln>
            <a:noFill/>
          </a:ln>
        </p:spPr>
        <p:txBody>
          <a:bodyPr anchorCtr="0" anchor="t" bIns="45700" lIns="91425" spcFirstLastPara="1" rIns="91425" wrap="square" tIns="45700">
            <a:noAutofit/>
          </a:bodyPr>
          <a:lstStyle/>
          <a:p>
            <a:pPr indent="-361950" lvl="0" marL="457200" rtl="0" algn="l">
              <a:spcBef>
                <a:spcPts val="480"/>
              </a:spcBef>
              <a:spcAft>
                <a:spcPts val="0"/>
              </a:spcAft>
              <a:buSzPts val="2100"/>
              <a:buFont typeface="Open Sans"/>
              <a:buChar char="•"/>
            </a:pPr>
            <a:r>
              <a:rPr lang="en-US" sz="2100">
                <a:latin typeface="Open Sans"/>
                <a:ea typeface="Open Sans"/>
                <a:cs typeface="Open Sans"/>
                <a:sym typeface="Open Sans"/>
              </a:rPr>
              <a:t>early dev. 2020 (multiple CPU jobs) → 1st GPU job 2021 → multiple GPUs 2022 → deployment/development on PATh: late 2022 → Science run Dec 2023</a:t>
            </a:r>
            <a:endParaRPr sz="2100">
              <a:latin typeface="Open Sans"/>
              <a:ea typeface="Open Sans"/>
              <a:cs typeface="Open Sans"/>
              <a:sym typeface="Open Sans"/>
            </a:endParaRPr>
          </a:p>
          <a:p>
            <a:pPr indent="-361950" lvl="0" marL="457200" rtl="0" algn="l">
              <a:spcBef>
                <a:spcPts val="480"/>
              </a:spcBef>
              <a:spcAft>
                <a:spcPts val="0"/>
              </a:spcAft>
              <a:buSzPts val="2100"/>
              <a:buFont typeface="Open Sans"/>
              <a:buChar char="•"/>
            </a:pPr>
            <a:r>
              <a:rPr lang="en-US" sz="2100">
                <a:latin typeface="Open Sans"/>
                <a:ea typeface="Open Sans"/>
                <a:cs typeface="Open Sans"/>
                <a:sym typeface="Open Sans"/>
              </a:rPr>
              <a:t>Nested DAGs with a RETRY+POSTSCRIPT to control iterations</a:t>
            </a:r>
            <a:endParaRPr sz="2100">
              <a:latin typeface="Open Sans"/>
              <a:ea typeface="Open Sans"/>
              <a:cs typeface="Open Sans"/>
              <a:sym typeface="Open Sans"/>
            </a:endParaRPr>
          </a:p>
          <a:p>
            <a:pPr indent="-361950" lvl="0" marL="457200" rtl="0" algn="l">
              <a:spcBef>
                <a:spcPts val="480"/>
              </a:spcBef>
              <a:spcAft>
                <a:spcPts val="0"/>
              </a:spcAft>
              <a:buSzPts val="2100"/>
              <a:buFont typeface="Open Sans"/>
              <a:buChar char="•"/>
            </a:pPr>
            <a:r>
              <a:rPr lang="en-US" sz="2100">
                <a:latin typeface="Open Sans"/>
                <a:ea typeface="Open Sans"/>
                <a:cs typeface="Open Sans"/>
                <a:sym typeface="Open Sans"/>
              </a:rPr>
              <a:t>HTClean breaks down the imaging process in independent sessions that can be distributed</a:t>
            </a:r>
            <a:endParaRPr sz="2100">
              <a:latin typeface="Open Sans"/>
              <a:ea typeface="Open Sans"/>
              <a:cs typeface="Open Sans"/>
              <a:sym typeface="Open Sans"/>
            </a:endParaRPr>
          </a:p>
          <a:p>
            <a:pPr indent="-361950" lvl="1" marL="914400" rtl="0" algn="l">
              <a:spcBef>
                <a:spcPts val="480"/>
              </a:spcBef>
              <a:spcAft>
                <a:spcPts val="0"/>
              </a:spcAft>
              <a:buSzPts val="2100"/>
              <a:buFont typeface="Open Sans"/>
              <a:buChar char="○"/>
            </a:pPr>
            <a:r>
              <a:rPr lang="en-US" sz="2100">
                <a:latin typeface="Open Sans"/>
                <a:ea typeface="Open Sans"/>
                <a:cs typeface="Open Sans"/>
                <a:sym typeface="Open Sans"/>
              </a:rPr>
              <a:t>Addresses asymmetry in the two main stages of imaging:</a:t>
            </a:r>
            <a:endParaRPr sz="2100">
              <a:latin typeface="Open Sans"/>
              <a:ea typeface="Open Sans"/>
              <a:cs typeface="Open Sans"/>
              <a:sym typeface="Open Sans"/>
            </a:endParaRPr>
          </a:p>
          <a:p>
            <a:pPr indent="-349250" lvl="2" marL="1371600" rtl="0" algn="l">
              <a:spcBef>
                <a:spcPts val="480"/>
              </a:spcBef>
              <a:spcAft>
                <a:spcPts val="0"/>
              </a:spcAft>
              <a:buSzPts val="1900"/>
              <a:buFont typeface="Open Sans"/>
              <a:buChar char="■"/>
            </a:pPr>
            <a:r>
              <a:rPr lang="en-US" sz="1900">
                <a:latin typeface="Open Sans"/>
                <a:ea typeface="Open Sans"/>
                <a:cs typeface="Open Sans"/>
                <a:sym typeface="Open Sans"/>
              </a:rPr>
              <a:t>residual cycle: highly parallelizable, high FLOPS, visibility domain</a:t>
            </a:r>
            <a:endParaRPr sz="1900">
              <a:latin typeface="Open Sans"/>
              <a:ea typeface="Open Sans"/>
              <a:cs typeface="Open Sans"/>
              <a:sym typeface="Open Sans"/>
            </a:endParaRPr>
          </a:p>
          <a:p>
            <a:pPr indent="-349250" lvl="2" marL="1371600" rtl="0" algn="l">
              <a:spcBef>
                <a:spcPts val="480"/>
              </a:spcBef>
              <a:spcAft>
                <a:spcPts val="0"/>
              </a:spcAft>
              <a:buSzPts val="1900"/>
              <a:buFont typeface="Open Sans"/>
              <a:buChar char="■"/>
            </a:pPr>
            <a:r>
              <a:rPr lang="en-US" sz="1900">
                <a:latin typeface="Open Sans"/>
                <a:ea typeface="Open Sans"/>
                <a:cs typeface="Open Sans"/>
                <a:sym typeface="Open Sans"/>
              </a:rPr>
              <a:t>model cycle: serial (</a:t>
            </a:r>
            <a:r>
              <a:rPr i="1" lang="en-US" sz="1900">
                <a:latin typeface="Open Sans"/>
                <a:ea typeface="Open Sans"/>
                <a:cs typeface="Open Sans"/>
                <a:sym typeface="Open Sans"/>
              </a:rPr>
              <a:t>continuum </a:t>
            </a:r>
            <a:r>
              <a:rPr lang="en-US" sz="1900">
                <a:latin typeface="Open Sans"/>
                <a:ea typeface="Open Sans"/>
                <a:cs typeface="Open Sans"/>
                <a:sym typeface="Open Sans"/>
              </a:rPr>
              <a:t>imaging), low FLOPS, image domain</a:t>
            </a:r>
            <a:endParaRPr sz="2100">
              <a:solidFill>
                <a:schemeClr val="dk1"/>
              </a:solidFill>
              <a:latin typeface="Open Sans"/>
              <a:ea typeface="Open Sans"/>
              <a:cs typeface="Open Sans"/>
              <a:sym typeface="Open Sans"/>
            </a:endParaRPr>
          </a:p>
        </p:txBody>
      </p:sp>
      <p:grpSp>
        <p:nvGrpSpPr>
          <p:cNvPr id="146" name="Google Shape;146;p15"/>
          <p:cNvGrpSpPr/>
          <p:nvPr/>
        </p:nvGrpSpPr>
        <p:grpSpPr>
          <a:xfrm>
            <a:off x="346250" y="916125"/>
            <a:ext cx="11499600" cy="1485600"/>
            <a:chOff x="346250" y="2440125"/>
            <a:chExt cx="11499600" cy="1485600"/>
          </a:xfrm>
        </p:grpSpPr>
        <p:sp>
          <p:nvSpPr>
            <p:cNvPr id="147" name="Google Shape;147;p15"/>
            <p:cNvSpPr/>
            <p:nvPr/>
          </p:nvSpPr>
          <p:spPr>
            <a:xfrm>
              <a:off x="346250" y="2440125"/>
              <a:ext cx="11499600" cy="14856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DAG htclean</a:t>
              </a:r>
              <a:endParaRPr sz="1000"/>
            </a:p>
          </p:txBody>
        </p:sp>
        <p:sp>
          <p:nvSpPr>
            <p:cNvPr id="148" name="Google Shape;148;p15"/>
            <p:cNvSpPr/>
            <p:nvPr/>
          </p:nvSpPr>
          <p:spPr>
            <a:xfrm>
              <a:off x="2368362" y="2780850"/>
              <a:ext cx="36666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Initial cycle</a:t>
              </a:r>
              <a:endParaRPr sz="1000"/>
            </a:p>
          </p:txBody>
        </p:sp>
        <p:grpSp>
          <p:nvGrpSpPr>
            <p:cNvPr id="149" name="Google Shape;149;p15"/>
            <p:cNvGrpSpPr/>
            <p:nvPr/>
          </p:nvGrpSpPr>
          <p:grpSpPr>
            <a:xfrm>
              <a:off x="2448589" y="3141648"/>
              <a:ext cx="1739972" cy="568075"/>
              <a:chOff x="3068109" y="2481350"/>
              <a:chExt cx="1343400" cy="438600"/>
            </a:xfrm>
          </p:grpSpPr>
          <p:grpSp>
            <p:nvGrpSpPr>
              <p:cNvPr id="150" name="Google Shape;150;p15"/>
              <p:cNvGrpSpPr/>
              <p:nvPr/>
            </p:nvGrpSpPr>
            <p:grpSpPr>
              <a:xfrm>
                <a:off x="3068109" y="2481350"/>
                <a:ext cx="1343400" cy="438600"/>
                <a:chOff x="3068109" y="2481350"/>
                <a:chExt cx="1343400" cy="438600"/>
              </a:xfrm>
            </p:grpSpPr>
            <p:sp>
              <p:nvSpPr>
                <p:cNvPr id="151" name="Google Shape;151;p15"/>
                <p:cNvSpPr/>
                <p:nvPr/>
              </p:nvSpPr>
              <p:spPr>
                <a:xfrm>
                  <a:off x="3068109"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flipH="1" rot="10800000">
                  <a:off x="3068109"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15"/>
              <p:cNvSpPr txBox="1"/>
              <p:nvPr/>
            </p:nvSpPr>
            <p:spPr>
              <a:xfrm>
                <a:off x="3125924"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PSF</a:t>
                </a:r>
                <a:endParaRPr sz="900"/>
              </a:p>
              <a:p>
                <a:pPr indent="0" lvl="0" marL="0" rtl="0" algn="ctr">
                  <a:spcBef>
                    <a:spcPts val="0"/>
                  </a:spcBef>
                  <a:spcAft>
                    <a:spcPts val="0"/>
                  </a:spcAft>
                  <a:buNone/>
                </a:pPr>
                <a:r>
                  <a:rPr lang="en-US" sz="900"/>
                  <a:t>Multiple GPU gridders</a:t>
                </a:r>
                <a:endParaRPr sz="900"/>
              </a:p>
            </p:txBody>
          </p:sp>
        </p:grpSp>
        <p:grpSp>
          <p:nvGrpSpPr>
            <p:cNvPr id="154" name="Google Shape;154;p15"/>
            <p:cNvGrpSpPr/>
            <p:nvPr/>
          </p:nvGrpSpPr>
          <p:grpSpPr>
            <a:xfrm>
              <a:off x="4292160" y="3141648"/>
              <a:ext cx="1739972" cy="568075"/>
              <a:chOff x="1635025" y="2481350"/>
              <a:chExt cx="1343400" cy="438600"/>
            </a:xfrm>
          </p:grpSpPr>
          <p:grpSp>
            <p:nvGrpSpPr>
              <p:cNvPr id="155" name="Google Shape;155;p15"/>
              <p:cNvGrpSpPr/>
              <p:nvPr/>
            </p:nvGrpSpPr>
            <p:grpSpPr>
              <a:xfrm>
                <a:off x="1635025" y="2481350"/>
                <a:ext cx="1343400" cy="438600"/>
                <a:chOff x="1635025" y="2481350"/>
                <a:chExt cx="1343400" cy="438600"/>
              </a:xfrm>
            </p:grpSpPr>
            <p:sp>
              <p:nvSpPr>
                <p:cNvPr id="156" name="Google Shape;156;p15"/>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5"/>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Dirty Image</a:t>
                </a:r>
                <a:endParaRPr sz="900"/>
              </a:p>
              <a:p>
                <a:pPr indent="0" lvl="0" marL="0" rtl="0" algn="ctr">
                  <a:spcBef>
                    <a:spcPts val="0"/>
                  </a:spcBef>
                  <a:spcAft>
                    <a:spcPts val="0"/>
                  </a:spcAft>
                  <a:buNone/>
                </a:pPr>
                <a:r>
                  <a:rPr lang="en-US" sz="900"/>
                  <a:t>Multiple GPU gridders</a:t>
                </a:r>
                <a:endParaRPr sz="900"/>
              </a:p>
            </p:txBody>
          </p:sp>
        </p:grpSp>
        <p:sp>
          <p:nvSpPr>
            <p:cNvPr id="159" name="Google Shape;159;p15"/>
            <p:cNvSpPr/>
            <p:nvPr/>
          </p:nvSpPr>
          <p:spPr>
            <a:xfrm>
              <a:off x="6082523" y="2780880"/>
              <a:ext cx="37035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Imaging Cycle</a:t>
              </a:r>
              <a:endParaRPr sz="1000"/>
            </a:p>
          </p:txBody>
        </p:sp>
        <p:grpSp>
          <p:nvGrpSpPr>
            <p:cNvPr id="160" name="Google Shape;160;p15"/>
            <p:cNvGrpSpPr/>
            <p:nvPr/>
          </p:nvGrpSpPr>
          <p:grpSpPr>
            <a:xfrm>
              <a:off x="6135673" y="3141648"/>
              <a:ext cx="1739972" cy="568075"/>
              <a:chOff x="1635025" y="2481350"/>
              <a:chExt cx="1343400" cy="438600"/>
            </a:xfrm>
          </p:grpSpPr>
          <p:grpSp>
            <p:nvGrpSpPr>
              <p:cNvPr id="161" name="Google Shape;161;p15"/>
              <p:cNvGrpSpPr/>
              <p:nvPr/>
            </p:nvGrpSpPr>
            <p:grpSpPr>
              <a:xfrm>
                <a:off x="1635025" y="2481350"/>
                <a:ext cx="1343400" cy="438600"/>
                <a:chOff x="1635025" y="2481350"/>
                <a:chExt cx="1343400" cy="438600"/>
              </a:xfrm>
            </p:grpSpPr>
            <p:sp>
              <p:nvSpPr>
                <p:cNvPr id="162" name="Google Shape;162;p15"/>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5"/>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Model</a:t>
                </a:r>
                <a:endParaRPr sz="900"/>
              </a:p>
              <a:p>
                <a:pPr indent="0" lvl="0" marL="0" rtl="0" algn="ctr">
                  <a:spcBef>
                    <a:spcPts val="0"/>
                  </a:spcBef>
                  <a:spcAft>
                    <a:spcPts val="0"/>
                  </a:spcAft>
                  <a:buNone/>
                </a:pPr>
                <a:r>
                  <a:rPr lang="en-US" sz="900"/>
                  <a:t>CPU</a:t>
                </a:r>
                <a:endParaRPr sz="900"/>
              </a:p>
            </p:txBody>
          </p:sp>
        </p:grpSp>
        <p:grpSp>
          <p:nvGrpSpPr>
            <p:cNvPr id="165" name="Google Shape;165;p15"/>
            <p:cNvGrpSpPr/>
            <p:nvPr/>
          </p:nvGrpSpPr>
          <p:grpSpPr>
            <a:xfrm>
              <a:off x="8017202" y="3141648"/>
              <a:ext cx="1739972" cy="568075"/>
              <a:chOff x="1635025" y="2481350"/>
              <a:chExt cx="1343400" cy="438600"/>
            </a:xfrm>
          </p:grpSpPr>
          <p:grpSp>
            <p:nvGrpSpPr>
              <p:cNvPr id="166" name="Google Shape;166;p15"/>
              <p:cNvGrpSpPr/>
              <p:nvPr/>
            </p:nvGrpSpPr>
            <p:grpSpPr>
              <a:xfrm>
                <a:off x="1635025" y="2481350"/>
                <a:ext cx="1343400" cy="438600"/>
                <a:chOff x="1635025" y="2481350"/>
                <a:chExt cx="1343400" cy="438600"/>
              </a:xfrm>
            </p:grpSpPr>
            <p:sp>
              <p:nvSpPr>
                <p:cNvPr id="167" name="Google Shape;167;p15"/>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15"/>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Residual</a:t>
                </a:r>
                <a:endParaRPr sz="900"/>
              </a:p>
              <a:p>
                <a:pPr indent="0" lvl="0" marL="0" rtl="0" algn="ctr">
                  <a:spcBef>
                    <a:spcPts val="0"/>
                  </a:spcBef>
                  <a:spcAft>
                    <a:spcPts val="0"/>
                  </a:spcAft>
                  <a:buNone/>
                </a:pPr>
                <a:r>
                  <a:rPr lang="en-US" sz="900"/>
                  <a:t>Multiple GPU gridders</a:t>
                </a:r>
                <a:endParaRPr sz="900"/>
              </a:p>
            </p:txBody>
          </p:sp>
        </p:grpSp>
        <p:grpSp>
          <p:nvGrpSpPr>
            <p:cNvPr id="170" name="Google Shape;170;p15"/>
            <p:cNvGrpSpPr/>
            <p:nvPr/>
          </p:nvGrpSpPr>
          <p:grpSpPr>
            <a:xfrm>
              <a:off x="9822698" y="3141648"/>
              <a:ext cx="1739972" cy="568075"/>
              <a:chOff x="1635025" y="2481350"/>
              <a:chExt cx="1343400" cy="438600"/>
            </a:xfrm>
          </p:grpSpPr>
          <p:grpSp>
            <p:nvGrpSpPr>
              <p:cNvPr id="171" name="Google Shape;171;p15"/>
              <p:cNvGrpSpPr/>
              <p:nvPr/>
            </p:nvGrpSpPr>
            <p:grpSpPr>
              <a:xfrm>
                <a:off x="1635025" y="2481350"/>
                <a:ext cx="1343400" cy="438600"/>
                <a:chOff x="1635025" y="2481350"/>
                <a:chExt cx="1343400" cy="438600"/>
              </a:xfrm>
            </p:grpSpPr>
            <p:sp>
              <p:nvSpPr>
                <p:cNvPr id="172" name="Google Shape;172;p15"/>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15"/>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Restore</a:t>
                </a:r>
                <a:endParaRPr sz="900"/>
              </a:p>
              <a:p>
                <a:pPr indent="0" lvl="0" marL="0" rtl="0" algn="ctr">
                  <a:spcBef>
                    <a:spcPts val="0"/>
                  </a:spcBef>
                  <a:spcAft>
                    <a:spcPts val="0"/>
                  </a:spcAft>
                  <a:buNone/>
                </a:pPr>
                <a:r>
                  <a:rPr lang="en-US" sz="900"/>
                  <a:t>CPU</a:t>
                </a:r>
                <a:endParaRPr sz="900"/>
              </a:p>
            </p:txBody>
          </p:sp>
        </p:grpSp>
        <p:grpSp>
          <p:nvGrpSpPr>
            <p:cNvPr id="175" name="Google Shape;175;p15"/>
            <p:cNvGrpSpPr/>
            <p:nvPr/>
          </p:nvGrpSpPr>
          <p:grpSpPr>
            <a:xfrm>
              <a:off x="583348" y="3129498"/>
              <a:ext cx="1739972" cy="568075"/>
              <a:chOff x="1635025" y="2481350"/>
              <a:chExt cx="1343400" cy="438600"/>
            </a:xfrm>
          </p:grpSpPr>
          <p:grpSp>
            <p:nvGrpSpPr>
              <p:cNvPr id="176" name="Google Shape;176;p15"/>
              <p:cNvGrpSpPr/>
              <p:nvPr/>
            </p:nvGrpSpPr>
            <p:grpSpPr>
              <a:xfrm>
                <a:off x="1635025" y="2481350"/>
                <a:ext cx="1343400" cy="438600"/>
                <a:chOff x="1635025" y="2481350"/>
                <a:chExt cx="1343400" cy="438600"/>
              </a:xfrm>
            </p:grpSpPr>
            <p:sp>
              <p:nvSpPr>
                <p:cNvPr id="177" name="Google Shape;177;p15"/>
                <p:cNvSpPr/>
                <p:nvPr/>
              </p:nvSpPr>
              <p:spPr>
                <a:xfrm>
                  <a:off x="1635025" y="27006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flipH="1" rot="10800000">
                  <a:off x="1635025" y="24813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15"/>
              <p:cNvSpPr txBox="1"/>
              <p:nvPr/>
            </p:nvSpPr>
            <p:spPr>
              <a:xfrm>
                <a:off x="1697675" y="2544010"/>
                <a:ext cx="1218000" cy="3564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Partition</a:t>
                </a:r>
                <a:endParaRPr sz="900"/>
              </a:p>
              <a:p>
                <a:pPr indent="0" lvl="0" marL="0" rtl="0" algn="ctr">
                  <a:spcBef>
                    <a:spcPts val="0"/>
                  </a:spcBef>
                  <a:spcAft>
                    <a:spcPts val="0"/>
                  </a:spcAft>
                  <a:buNone/>
                </a:pPr>
                <a:r>
                  <a:rPr lang="en-US" sz="900"/>
                  <a:t>CPU</a:t>
                </a:r>
                <a:endParaRPr sz="900"/>
              </a:p>
            </p:txBody>
          </p:sp>
        </p:grpSp>
        <p:cxnSp>
          <p:nvCxnSpPr>
            <p:cNvPr id="180" name="Google Shape;180;p15"/>
            <p:cNvCxnSpPr/>
            <p:nvPr/>
          </p:nvCxnSpPr>
          <p:spPr>
            <a:xfrm>
              <a:off x="252347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181" name="Google Shape;181;p15"/>
            <p:cNvCxnSpPr/>
            <p:nvPr/>
          </p:nvCxnSpPr>
          <p:spPr>
            <a:xfrm>
              <a:off x="248357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182" name="Google Shape;182;p15"/>
            <p:cNvCxnSpPr/>
            <p:nvPr/>
          </p:nvCxnSpPr>
          <p:spPr>
            <a:xfrm>
              <a:off x="2488333"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183" name="Google Shape;183;p15"/>
            <p:cNvCxnSpPr/>
            <p:nvPr/>
          </p:nvCxnSpPr>
          <p:spPr>
            <a:xfrm>
              <a:off x="4366033"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184" name="Google Shape;184;p15"/>
            <p:cNvCxnSpPr/>
            <p:nvPr/>
          </p:nvCxnSpPr>
          <p:spPr>
            <a:xfrm>
              <a:off x="4326133"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185" name="Google Shape;185;p15"/>
            <p:cNvCxnSpPr/>
            <p:nvPr/>
          </p:nvCxnSpPr>
          <p:spPr>
            <a:xfrm>
              <a:off x="4330896"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186" name="Google Shape;186;p15"/>
            <p:cNvCxnSpPr/>
            <p:nvPr/>
          </p:nvCxnSpPr>
          <p:spPr>
            <a:xfrm>
              <a:off x="808772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187" name="Google Shape;187;p15"/>
            <p:cNvCxnSpPr/>
            <p:nvPr/>
          </p:nvCxnSpPr>
          <p:spPr>
            <a:xfrm>
              <a:off x="804782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188" name="Google Shape;188;p15"/>
            <p:cNvCxnSpPr/>
            <p:nvPr/>
          </p:nvCxnSpPr>
          <p:spPr>
            <a:xfrm>
              <a:off x="8052583" y="3282160"/>
              <a:ext cx="1667400" cy="3900"/>
            </a:xfrm>
            <a:prstGeom prst="straightConnector1">
              <a:avLst/>
            </a:prstGeom>
            <a:noFill/>
            <a:ln cap="flat" cmpd="sng" w="9525">
              <a:solidFill>
                <a:schemeClr val="dk2"/>
              </a:solidFill>
              <a:prstDash val="dash"/>
              <a:round/>
              <a:headEnd len="med" w="med" type="none"/>
              <a:tailEnd len="med" w="med" type="none"/>
            </a:ln>
          </p:spPr>
        </p:cxnSp>
      </p:grpSp>
      <p:sp>
        <p:nvSpPr>
          <p:cNvPr id="189" name="Google Shape;189;p15"/>
          <p:cNvSpPr txBox="1"/>
          <p:nvPr>
            <p:ph type="title"/>
          </p:nvPr>
        </p:nvSpPr>
        <p:spPr>
          <a:xfrm>
            <a:off x="305375" y="6349000"/>
            <a:ext cx="9009000" cy="35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1718"/>
              <a:t>Implementation of NRAO’s imaging workflow on HTCondor - F. R. H. Madsen - NRAO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idx="2" type="title"/>
          </p:nvPr>
        </p:nvSpPr>
        <p:spPr>
          <a:xfrm>
            <a:off x="305375" y="14500"/>
            <a:ext cx="10515600" cy="883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B549"/>
              </a:buClr>
              <a:buSzPts val="3100"/>
              <a:buFont typeface="Proxima Nova"/>
              <a:buNone/>
            </a:pPr>
            <a:r>
              <a:rPr b="1" lang="en-US" sz="3100">
                <a:solidFill>
                  <a:srgbClr val="FFB549"/>
                </a:solidFill>
                <a:latin typeface="Proxima Nova"/>
                <a:ea typeface="Proxima Nova"/>
                <a:cs typeface="Proxima Nova"/>
                <a:sym typeface="Proxima Nova"/>
              </a:rPr>
              <a:t>HTC</a:t>
            </a:r>
            <a:r>
              <a:rPr lang="en-US"/>
              <a:t>lean</a:t>
            </a:r>
            <a:r>
              <a:rPr b="1" lang="en-US" sz="3100">
                <a:solidFill>
                  <a:srgbClr val="FFB549"/>
                </a:solidFill>
                <a:latin typeface="Proxima Nova"/>
                <a:ea typeface="Proxima Nova"/>
                <a:cs typeface="Proxima Nova"/>
                <a:sym typeface="Proxima Nova"/>
              </a:rPr>
              <a:t> implementation - </a:t>
            </a:r>
            <a:r>
              <a:rPr lang="en-US"/>
              <a:t>main DAG</a:t>
            </a:r>
            <a:endParaRPr sz="2000">
              <a:solidFill>
                <a:srgbClr val="FFB549"/>
              </a:solidFill>
              <a:latin typeface="Proxima Nova"/>
              <a:ea typeface="Proxima Nova"/>
              <a:cs typeface="Proxima Nova"/>
              <a:sym typeface="Proxima Nova"/>
            </a:endParaRPr>
          </a:p>
        </p:txBody>
      </p:sp>
      <p:grpSp>
        <p:nvGrpSpPr>
          <p:cNvPr id="195" name="Google Shape;195;p16"/>
          <p:cNvGrpSpPr/>
          <p:nvPr/>
        </p:nvGrpSpPr>
        <p:grpSpPr>
          <a:xfrm>
            <a:off x="346250" y="916125"/>
            <a:ext cx="11499600" cy="1485600"/>
            <a:chOff x="346250" y="2440125"/>
            <a:chExt cx="11499600" cy="1485600"/>
          </a:xfrm>
        </p:grpSpPr>
        <p:sp>
          <p:nvSpPr>
            <p:cNvPr id="196" name="Google Shape;196;p16"/>
            <p:cNvSpPr/>
            <p:nvPr/>
          </p:nvSpPr>
          <p:spPr>
            <a:xfrm>
              <a:off x="346250" y="2440125"/>
              <a:ext cx="11499600" cy="1485600"/>
            </a:xfrm>
            <a:prstGeom prst="rect">
              <a:avLst/>
            </a:prstGeom>
            <a:noFill/>
            <a:ln cap="flat" cmpd="sng" w="19050">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DAG htclean</a:t>
              </a:r>
              <a:endParaRPr sz="1000"/>
            </a:p>
          </p:txBody>
        </p:sp>
        <p:sp>
          <p:nvSpPr>
            <p:cNvPr id="197" name="Google Shape;197;p16"/>
            <p:cNvSpPr/>
            <p:nvPr/>
          </p:nvSpPr>
          <p:spPr>
            <a:xfrm>
              <a:off x="2368362" y="2780850"/>
              <a:ext cx="36666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Initial cycle</a:t>
              </a:r>
              <a:endParaRPr sz="1000"/>
            </a:p>
          </p:txBody>
        </p:sp>
        <p:grpSp>
          <p:nvGrpSpPr>
            <p:cNvPr id="198" name="Google Shape;198;p16"/>
            <p:cNvGrpSpPr/>
            <p:nvPr/>
          </p:nvGrpSpPr>
          <p:grpSpPr>
            <a:xfrm>
              <a:off x="2448589" y="3141648"/>
              <a:ext cx="1739972" cy="568075"/>
              <a:chOff x="3068109" y="2481350"/>
              <a:chExt cx="1343400" cy="438600"/>
            </a:xfrm>
          </p:grpSpPr>
          <p:grpSp>
            <p:nvGrpSpPr>
              <p:cNvPr id="199" name="Google Shape;199;p16"/>
              <p:cNvGrpSpPr/>
              <p:nvPr/>
            </p:nvGrpSpPr>
            <p:grpSpPr>
              <a:xfrm>
                <a:off x="3068109" y="2481350"/>
                <a:ext cx="1343400" cy="438600"/>
                <a:chOff x="3068109" y="2481350"/>
                <a:chExt cx="1343400" cy="438600"/>
              </a:xfrm>
            </p:grpSpPr>
            <p:sp>
              <p:nvSpPr>
                <p:cNvPr id="200" name="Google Shape;200;p16"/>
                <p:cNvSpPr/>
                <p:nvPr/>
              </p:nvSpPr>
              <p:spPr>
                <a:xfrm>
                  <a:off x="3068109"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flipH="1" rot="10800000">
                  <a:off x="3068109"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16"/>
              <p:cNvSpPr txBox="1"/>
              <p:nvPr/>
            </p:nvSpPr>
            <p:spPr>
              <a:xfrm>
                <a:off x="3125924"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PSF</a:t>
                </a:r>
                <a:endParaRPr sz="900"/>
              </a:p>
              <a:p>
                <a:pPr indent="0" lvl="0" marL="0" rtl="0" algn="ctr">
                  <a:spcBef>
                    <a:spcPts val="0"/>
                  </a:spcBef>
                  <a:spcAft>
                    <a:spcPts val="0"/>
                  </a:spcAft>
                  <a:buNone/>
                </a:pPr>
                <a:r>
                  <a:rPr lang="en-US" sz="900"/>
                  <a:t>Multiple GPU gridders</a:t>
                </a:r>
                <a:endParaRPr sz="900"/>
              </a:p>
            </p:txBody>
          </p:sp>
        </p:grpSp>
        <p:grpSp>
          <p:nvGrpSpPr>
            <p:cNvPr id="203" name="Google Shape;203;p16"/>
            <p:cNvGrpSpPr/>
            <p:nvPr/>
          </p:nvGrpSpPr>
          <p:grpSpPr>
            <a:xfrm>
              <a:off x="4292160" y="3141648"/>
              <a:ext cx="1739972" cy="568075"/>
              <a:chOff x="1635025" y="2481350"/>
              <a:chExt cx="1343400" cy="438600"/>
            </a:xfrm>
          </p:grpSpPr>
          <p:grpSp>
            <p:nvGrpSpPr>
              <p:cNvPr id="204" name="Google Shape;204;p16"/>
              <p:cNvGrpSpPr/>
              <p:nvPr/>
            </p:nvGrpSpPr>
            <p:grpSpPr>
              <a:xfrm>
                <a:off x="1635025" y="2481350"/>
                <a:ext cx="1343400" cy="438600"/>
                <a:chOff x="1635025" y="2481350"/>
                <a:chExt cx="1343400" cy="438600"/>
              </a:xfrm>
            </p:grpSpPr>
            <p:sp>
              <p:nvSpPr>
                <p:cNvPr id="205" name="Google Shape;205;p16"/>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16"/>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Dirty Image</a:t>
                </a:r>
                <a:endParaRPr sz="900"/>
              </a:p>
              <a:p>
                <a:pPr indent="0" lvl="0" marL="0" rtl="0" algn="ctr">
                  <a:spcBef>
                    <a:spcPts val="0"/>
                  </a:spcBef>
                  <a:spcAft>
                    <a:spcPts val="0"/>
                  </a:spcAft>
                  <a:buNone/>
                </a:pPr>
                <a:r>
                  <a:rPr lang="en-US" sz="900"/>
                  <a:t>Multiple GPU gridders</a:t>
                </a:r>
                <a:endParaRPr sz="900"/>
              </a:p>
            </p:txBody>
          </p:sp>
        </p:grpSp>
        <p:sp>
          <p:nvSpPr>
            <p:cNvPr id="208" name="Google Shape;208;p16"/>
            <p:cNvSpPr/>
            <p:nvPr/>
          </p:nvSpPr>
          <p:spPr>
            <a:xfrm>
              <a:off x="6082523" y="2780880"/>
              <a:ext cx="3703500" cy="1082400"/>
            </a:xfrm>
            <a:prstGeom prst="rect">
              <a:avLst/>
            </a:prstGeom>
            <a:noFill/>
            <a:ln cap="flat" cmpd="sng" w="952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SUBDAG Imaging Cycle</a:t>
              </a:r>
              <a:endParaRPr sz="1000"/>
            </a:p>
          </p:txBody>
        </p:sp>
        <p:grpSp>
          <p:nvGrpSpPr>
            <p:cNvPr id="209" name="Google Shape;209;p16"/>
            <p:cNvGrpSpPr/>
            <p:nvPr/>
          </p:nvGrpSpPr>
          <p:grpSpPr>
            <a:xfrm>
              <a:off x="6135673" y="3141648"/>
              <a:ext cx="1739972" cy="568075"/>
              <a:chOff x="1635025" y="2481350"/>
              <a:chExt cx="1343400" cy="438600"/>
            </a:xfrm>
          </p:grpSpPr>
          <p:grpSp>
            <p:nvGrpSpPr>
              <p:cNvPr id="210" name="Google Shape;210;p16"/>
              <p:cNvGrpSpPr/>
              <p:nvPr/>
            </p:nvGrpSpPr>
            <p:grpSpPr>
              <a:xfrm>
                <a:off x="1635025" y="2481350"/>
                <a:ext cx="1343400" cy="438600"/>
                <a:chOff x="1635025" y="2481350"/>
                <a:chExt cx="1343400" cy="438600"/>
              </a:xfrm>
            </p:grpSpPr>
            <p:sp>
              <p:nvSpPr>
                <p:cNvPr id="211" name="Google Shape;211;p16"/>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16"/>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Model</a:t>
                </a:r>
                <a:endParaRPr sz="900"/>
              </a:p>
              <a:p>
                <a:pPr indent="0" lvl="0" marL="0" rtl="0" algn="ctr">
                  <a:spcBef>
                    <a:spcPts val="0"/>
                  </a:spcBef>
                  <a:spcAft>
                    <a:spcPts val="0"/>
                  </a:spcAft>
                  <a:buNone/>
                </a:pPr>
                <a:r>
                  <a:rPr lang="en-US" sz="900"/>
                  <a:t>CPU</a:t>
                </a:r>
                <a:endParaRPr sz="900"/>
              </a:p>
            </p:txBody>
          </p:sp>
        </p:grpSp>
        <p:grpSp>
          <p:nvGrpSpPr>
            <p:cNvPr id="214" name="Google Shape;214;p16"/>
            <p:cNvGrpSpPr/>
            <p:nvPr/>
          </p:nvGrpSpPr>
          <p:grpSpPr>
            <a:xfrm>
              <a:off x="8017202" y="3141648"/>
              <a:ext cx="1739972" cy="568075"/>
              <a:chOff x="1635025" y="2481350"/>
              <a:chExt cx="1343400" cy="438600"/>
            </a:xfrm>
          </p:grpSpPr>
          <p:grpSp>
            <p:nvGrpSpPr>
              <p:cNvPr id="215" name="Google Shape;215;p16"/>
              <p:cNvGrpSpPr/>
              <p:nvPr/>
            </p:nvGrpSpPr>
            <p:grpSpPr>
              <a:xfrm>
                <a:off x="1635025" y="2481350"/>
                <a:ext cx="1343400" cy="438600"/>
                <a:chOff x="1635025" y="2481350"/>
                <a:chExt cx="1343400" cy="438600"/>
              </a:xfrm>
            </p:grpSpPr>
            <p:sp>
              <p:nvSpPr>
                <p:cNvPr id="216" name="Google Shape;216;p16"/>
                <p:cNvSpPr/>
                <p:nvPr/>
              </p:nvSpPr>
              <p:spPr>
                <a:xfrm>
                  <a:off x="1635025" y="27006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flipH="1" rot="10800000">
                  <a:off x="1635025" y="2481350"/>
                  <a:ext cx="1343400" cy="219300"/>
                </a:xfrm>
                <a:prstGeom prst="parallelogram">
                  <a:avLst>
                    <a:gd fmla="val 25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16"/>
              <p:cNvSpPr txBox="1"/>
              <p:nvPr/>
            </p:nvSpPr>
            <p:spPr>
              <a:xfrm>
                <a:off x="1697675" y="2544010"/>
                <a:ext cx="1218000" cy="3564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SUBDAG Residual</a:t>
                </a:r>
                <a:endParaRPr sz="900"/>
              </a:p>
              <a:p>
                <a:pPr indent="0" lvl="0" marL="0" rtl="0" algn="ctr">
                  <a:spcBef>
                    <a:spcPts val="0"/>
                  </a:spcBef>
                  <a:spcAft>
                    <a:spcPts val="0"/>
                  </a:spcAft>
                  <a:buNone/>
                </a:pPr>
                <a:r>
                  <a:rPr lang="en-US" sz="900"/>
                  <a:t>Multiple GPU gridders</a:t>
                </a:r>
                <a:endParaRPr sz="900"/>
              </a:p>
            </p:txBody>
          </p:sp>
        </p:grpSp>
        <p:grpSp>
          <p:nvGrpSpPr>
            <p:cNvPr id="219" name="Google Shape;219;p16"/>
            <p:cNvGrpSpPr/>
            <p:nvPr/>
          </p:nvGrpSpPr>
          <p:grpSpPr>
            <a:xfrm>
              <a:off x="9822698" y="3141648"/>
              <a:ext cx="1739972" cy="568075"/>
              <a:chOff x="1635025" y="2481350"/>
              <a:chExt cx="1343400" cy="438600"/>
            </a:xfrm>
          </p:grpSpPr>
          <p:grpSp>
            <p:nvGrpSpPr>
              <p:cNvPr id="220" name="Google Shape;220;p16"/>
              <p:cNvGrpSpPr/>
              <p:nvPr/>
            </p:nvGrpSpPr>
            <p:grpSpPr>
              <a:xfrm>
                <a:off x="1635025" y="2481350"/>
                <a:ext cx="1343400" cy="438600"/>
                <a:chOff x="1635025" y="2481350"/>
                <a:chExt cx="1343400" cy="438600"/>
              </a:xfrm>
            </p:grpSpPr>
            <p:sp>
              <p:nvSpPr>
                <p:cNvPr id="221" name="Google Shape;221;p16"/>
                <p:cNvSpPr/>
                <p:nvPr/>
              </p:nvSpPr>
              <p:spPr>
                <a:xfrm>
                  <a:off x="1635025" y="27006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p:nvPr/>
              </p:nvSpPr>
              <p:spPr>
                <a:xfrm flipH="1" rot="10800000">
                  <a:off x="1635025" y="2481350"/>
                  <a:ext cx="1343400" cy="219300"/>
                </a:xfrm>
                <a:prstGeom prst="parallelogram">
                  <a:avLst>
                    <a:gd fmla="val 25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16"/>
              <p:cNvSpPr txBox="1"/>
              <p:nvPr/>
            </p:nvSpPr>
            <p:spPr>
              <a:xfrm>
                <a:off x="1697675" y="2544010"/>
                <a:ext cx="1218000" cy="35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Restore</a:t>
                </a:r>
                <a:endParaRPr sz="900"/>
              </a:p>
              <a:p>
                <a:pPr indent="0" lvl="0" marL="0" rtl="0" algn="ctr">
                  <a:spcBef>
                    <a:spcPts val="0"/>
                  </a:spcBef>
                  <a:spcAft>
                    <a:spcPts val="0"/>
                  </a:spcAft>
                  <a:buNone/>
                </a:pPr>
                <a:r>
                  <a:rPr lang="en-US" sz="900"/>
                  <a:t>CPU</a:t>
                </a:r>
                <a:endParaRPr sz="900"/>
              </a:p>
            </p:txBody>
          </p:sp>
        </p:grpSp>
        <p:grpSp>
          <p:nvGrpSpPr>
            <p:cNvPr id="224" name="Google Shape;224;p16"/>
            <p:cNvGrpSpPr/>
            <p:nvPr/>
          </p:nvGrpSpPr>
          <p:grpSpPr>
            <a:xfrm>
              <a:off x="583348" y="3129498"/>
              <a:ext cx="1739972" cy="568075"/>
              <a:chOff x="1635025" y="2481350"/>
              <a:chExt cx="1343400" cy="438600"/>
            </a:xfrm>
          </p:grpSpPr>
          <p:grpSp>
            <p:nvGrpSpPr>
              <p:cNvPr id="225" name="Google Shape;225;p16"/>
              <p:cNvGrpSpPr/>
              <p:nvPr/>
            </p:nvGrpSpPr>
            <p:grpSpPr>
              <a:xfrm>
                <a:off x="1635025" y="2481350"/>
                <a:ext cx="1343400" cy="438600"/>
                <a:chOff x="1635025" y="2481350"/>
                <a:chExt cx="1343400" cy="438600"/>
              </a:xfrm>
            </p:grpSpPr>
            <p:sp>
              <p:nvSpPr>
                <p:cNvPr id="226" name="Google Shape;226;p16"/>
                <p:cNvSpPr/>
                <p:nvPr/>
              </p:nvSpPr>
              <p:spPr>
                <a:xfrm>
                  <a:off x="1635025" y="27006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flipH="1" rot="10800000">
                  <a:off x="1635025" y="2481350"/>
                  <a:ext cx="1343400" cy="219300"/>
                </a:xfrm>
                <a:prstGeom prst="parallelogram">
                  <a:avLst>
                    <a:gd fmla="val 25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16"/>
              <p:cNvSpPr txBox="1"/>
              <p:nvPr/>
            </p:nvSpPr>
            <p:spPr>
              <a:xfrm>
                <a:off x="1697675" y="2544010"/>
                <a:ext cx="1218000" cy="3564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t>Partition</a:t>
                </a:r>
                <a:endParaRPr sz="900"/>
              </a:p>
              <a:p>
                <a:pPr indent="0" lvl="0" marL="0" rtl="0" algn="ctr">
                  <a:spcBef>
                    <a:spcPts val="0"/>
                  </a:spcBef>
                  <a:spcAft>
                    <a:spcPts val="0"/>
                  </a:spcAft>
                  <a:buNone/>
                </a:pPr>
                <a:r>
                  <a:rPr lang="en-US" sz="900"/>
                  <a:t>CPU</a:t>
                </a:r>
                <a:endParaRPr sz="900"/>
              </a:p>
            </p:txBody>
          </p:sp>
        </p:grpSp>
        <p:cxnSp>
          <p:nvCxnSpPr>
            <p:cNvPr id="229" name="Google Shape;229;p16"/>
            <p:cNvCxnSpPr/>
            <p:nvPr/>
          </p:nvCxnSpPr>
          <p:spPr>
            <a:xfrm>
              <a:off x="252347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30" name="Google Shape;230;p16"/>
            <p:cNvCxnSpPr/>
            <p:nvPr/>
          </p:nvCxnSpPr>
          <p:spPr>
            <a:xfrm>
              <a:off x="248357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31" name="Google Shape;231;p16"/>
            <p:cNvCxnSpPr/>
            <p:nvPr/>
          </p:nvCxnSpPr>
          <p:spPr>
            <a:xfrm>
              <a:off x="2488333"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32" name="Google Shape;232;p16"/>
            <p:cNvCxnSpPr/>
            <p:nvPr/>
          </p:nvCxnSpPr>
          <p:spPr>
            <a:xfrm>
              <a:off x="4366033"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33" name="Google Shape;233;p16"/>
            <p:cNvCxnSpPr/>
            <p:nvPr/>
          </p:nvCxnSpPr>
          <p:spPr>
            <a:xfrm>
              <a:off x="4326133"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34" name="Google Shape;234;p16"/>
            <p:cNvCxnSpPr/>
            <p:nvPr/>
          </p:nvCxnSpPr>
          <p:spPr>
            <a:xfrm>
              <a:off x="4330896" y="32821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35" name="Google Shape;235;p16"/>
            <p:cNvCxnSpPr/>
            <p:nvPr/>
          </p:nvCxnSpPr>
          <p:spPr>
            <a:xfrm>
              <a:off x="8087721" y="34345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36" name="Google Shape;236;p16"/>
            <p:cNvCxnSpPr/>
            <p:nvPr/>
          </p:nvCxnSpPr>
          <p:spPr>
            <a:xfrm>
              <a:off x="8047821" y="3586960"/>
              <a:ext cx="1667400" cy="3900"/>
            </a:xfrm>
            <a:prstGeom prst="straightConnector1">
              <a:avLst/>
            </a:prstGeom>
            <a:noFill/>
            <a:ln cap="flat" cmpd="sng" w="9525">
              <a:solidFill>
                <a:schemeClr val="dk2"/>
              </a:solidFill>
              <a:prstDash val="dash"/>
              <a:round/>
              <a:headEnd len="med" w="med" type="none"/>
              <a:tailEnd len="med" w="med" type="none"/>
            </a:ln>
          </p:spPr>
        </p:cxnSp>
        <p:cxnSp>
          <p:nvCxnSpPr>
            <p:cNvPr id="237" name="Google Shape;237;p16"/>
            <p:cNvCxnSpPr/>
            <p:nvPr/>
          </p:nvCxnSpPr>
          <p:spPr>
            <a:xfrm>
              <a:off x="8052583" y="3282160"/>
              <a:ext cx="1667400" cy="3900"/>
            </a:xfrm>
            <a:prstGeom prst="straightConnector1">
              <a:avLst/>
            </a:prstGeom>
            <a:noFill/>
            <a:ln cap="flat" cmpd="sng" w="9525">
              <a:solidFill>
                <a:schemeClr val="dk2"/>
              </a:solidFill>
              <a:prstDash val="dash"/>
              <a:round/>
              <a:headEnd len="med" w="med" type="none"/>
              <a:tailEnd len="med" w="med" type="none"/>
            </a:ln>
          </p:spPr>
        </p:cxnSp>
      </p:grpSp>
      <p:sp>
        <p:nvSpPr>
          <p:cNvPr id="238" name="Google Shape;238;p16"/>
          <p:cNvSpPr txBox="1"/>
          <p:nvPr>
            <p:ph type="title"/>
          </p:nvPr>
        </p:nvSpPr>
        <p:spPr>
          <a:xfrm>
            <a:off x="305375" y="6349000"/>
            <a:ext cx="9009000" cy="35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1718"/>
              <a:t>Implementation of NRAO’s imaging workflow on HTCondor - F. R. H. Madsen - NRAO</a:t>
            </a:r>
            <a:endParaRPr/>
          </a:p>
        </p:txBody>
      </p:sp>
      <p:sp>
        <p:nvSpPr>
          <p:cNvPr id="239" name="Google Shape;239;p16"/>
          <p:cNvSpPr txBox="1"/>
          <p:nvPr/>
        </p:nvSpPr>
        <p:spPr>
          <a:xfrm>
            <a:off x="2768900" y="2566063"/>
            <a:ext cx="6654300" cy="3618600"/>
          </a:xfrm>
          <a:prstGeom prst="rect">
            <a:avLst/>
          </a:prstGeom>
          <a:solidFill>
            <a:schemeClr val="dk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JOB                 MSpartition        MSpartition.htc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SUBDAG EXTERNAL     initialCycle       initialCycle.dag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SUBDAG EXTERNAL     imagingCycle       imagingCycle.dag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JOB                 makeFinalImages    makeFinalImages.htc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SCRIPT PRE          initialCycle       set_retry.sh -1</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SCRIPT PRE          imagingCycle       set_retry.sh $RETRY</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RETRY               imagingCycle       8</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SCRIPT POST         imagingCycle       stopIterations.sh</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MSpartition        CHILD                 initialCycle</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initialCycle       CHILD                 imagingCycle</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PARENT              imagingCycle       CHILD                 makeFinalImages</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jobmode="$(JOB)"</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input_file="../bin/libra_htclean.def"</a:t>
            </a:r>
            <a:endParaRPr sz="1150">
              <a:solidFill>
                <a:srgbClr val="F2F2F2"/>
              </a:solidFill>
              <a:latin typeface="Ubuntu Mono"/>
              <a:ea typeface="Ubuntu Mono"/>
              <a:cs typeface="Ubuntu Mono"/>
              <a:sym typeface="Ubuntu Mono"/>
            </a:endParaRPr>
          </a:p>
          <a:p>
            <a:pPr indent="0" lvl="0" marL="0" rtl="0" algn="l">
              <a:lnSpc>
                <a:spcPct val="115000"/>
              </a:lnSpc>
              <a:spcBef>
                <a:spcPts val="0"/>
              </a:spcBef>
              <a:spcAft>
                <a:spcPts val="0"/>
              </a:spcAft>
              <a:buNone/>
            </a:pPr>
            <a:r>
              <a:rPr lang="en-US" sz="1150">
                <a:solidFill>
                  <a:srgbClr val="F2F2F2"/>
                </a:solidFill>
                <a:latin typeface="Ubuntu Mono"/>
                <a:ea typeface="Ubuntu Mono"/>
                <a:cs typeface="Ubuntu Mono"/>
                <a:sym typeface="Ubuntu Mono"/>
              </a:rPr>
              <a:t>VARS                ALL_NODES          partId="n"</a:t>
            </a:r>
            <a:endParaRPr sz="1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