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Georgia" panose="02040502050405020303" pitchFamily="18" charset="0"/>
      <p:regular r:id="rId19"/>
      <p:bold r:id="rId20"/>
      <p:italic r:id="rId21"/>
      <p:boldItalic r:id="rId22"/>
    </p:embeddedFont>
    <p:embeddedFont>
      <p:font typeface="Roboto Black" panose="020F0502020204030204" pitchFamily="34" charset="0"/>
      <p:bold r:id="rId23"/>
      <p:italic r:id="rId24"/>
      <p:boldItalic r:id="rId25"/>
    </p:embeddedFont>
    <p:embeddedFont>
      <p:font typeface="Roboto Mono" pitchFamily="49"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88912"/>
  </p:normalViewPr>
  <p:slideViewPr>
    <p:cSldViewPr snapToGrid="0">
      <p:cViewPr varScale="1">
        <p:scale>
          <a:sx n="151" d="100"/>
          <a:sy n="151" d="100"/>
        </p:scale>
        <p:origin x="65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sg-htc.org/projects.html?project=NOAA_Bel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sg-htc.org/about/introductio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bouldercoloradousa.com/listings/national-center-for-atmospheric-research-%28ncar%29/37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e8b80e6bb9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e8b80e6bb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e946cd332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e946cd332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e946cd3323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e946cd332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946cd332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e946cd332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rgbClr val="212121"/>
                </a:solidFill>
                <a:highlight>
                  <a:schemeClr val="lt1"/>
                </a:highlight>
                <a:latin typeface="Calibri"/>
                <a:ea typeface="Calibri"/>
                <a:cs typeface="Calibri"/>
                <a:sym typeface="Calibri"/>
              </a:rPr>
              <a:t>Esri &amp; oracle map viewer</a:t>
            </a:r>
            <a:endParaRPr dirty="0">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None/>
            </a:pPr>
            <a:endParaRPr dirty="0">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None/>
            </a:pPr>
            <a:r>
              <a:rPr lang="en" dirty="0">
                <a:solidFill>
                  <a:srgbClr val="212121"/>
                </a:solidFill>
                <a:highlight>
                  <a:schemeClr val="lt1"/>
                </a:highlight>
                <a:latin typeface="Calibri"/>
                <a:ea typeface="Calibri"/>
                <a:cs typeface="Calibri"/>
                <a:sym typeface="Calibri"/>
              </a:rPr>
              <a:t>Northwest </a:t>
            </a:r>
            <a:r>
              <a:rPr lang="en" dirty="0" err="1">
                <a:solidFill>
                  <a:srgbClr val="212121"/>
                </a:solidFill>
                <a:highlight>
                  <a:schemeClr val="lt1"/>
                </a:highlight>
                <a:latin typeface="Calibri"/>
                <a:ea typeface="Calibri"/>
                <a:cs typeface="Calibri"/>
                <a:sym typeface="Calibri"/>
              </a:rPr>
              <a:t>atlantic</a:t>
            </a:r>
            <a:endParaRPr dirty="0">
              <a:solidFill>
                <a:srgbClr val="212121"/>
              </a:solidFill>
              <a:highlight>
                <a:schemeClr val="lt1"/>
              </a:highlight>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e946cd332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e946cd332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https://osg-htc.org/projects.html?project=NOAA_Bell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e946cd332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e946cd332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e946cd3323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e946cd332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e8b80e6bb9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e8b80e6bb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NOAA collects active acoustic sonar data for a variety of uses. Water column sonar data focus on the domain from the near surface of the ocean down to the seafloor. Some uses of this data include mapping of fish schools and other mid-water marine organisms including plankton, phytoplankton, and zooplankton; assessing biological abundance; species identification; and characterization of marine habitats. Other uses include mapping underwater gas seeps and remotely monitoring undersea oil spills.</a:t>
            </a:r>
            <a:endParaRPr sz="1450">
              <a:solidFill>
                <a:schemeClr val="dk1"/>
              </a:solidFill>
              <a:highlight>
                <a:srgbClr val="FFFFFF"/>
              </a:highlight>
            </a:endParaRPr>
          </a:p>
          <a:p>
            <a:pPr marL="0" lvl="0" indent="0" algn="l" rtl="0">
              <a:spcBef>
                <a:spcPts val="0"/>
              </a:spcBef>
              <a:spcAft>
                <a:spcPts val="0"/>
              </a:spcAft>
              <a:buNone/>
            </a:pPr>
            <a:endParaRPr sz="1450">
              <a:solidFill>
                <a:schemeClr val="dk1"/>
              </a:solidFill>
              <a:highlight>
                <a:srgbClr val="FFFFFF"/>
              </a:highlight>
            </a:endParaRPr>
          </a:p>
          <a:p>
            <a:pPr marL="0" lvl="0" indent="0" algn="l" rtl="0">
              <a:spcBef>
                <a:spcPts val="0"/>
              </a:spcBef>
              <a:spcAft>
                <a:spcPts val="0"/>
              </a:spcAft>
              <a:buNone/>
            </a:pPr>
            <a:r>
              <a:rPr lang="en"/>
              <a:t>We have about 300 TB of sonar water column data.</a:t>
            </a:r>
            <a:endParaRPr sz="1450">
              <a:solidFill>
                <a:schemeClr val="dk1"/>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e946cd332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e946cd332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212121"/>
                </a:solidFill>
                <a:highlight>
                  <a:schemeClr val="lt1"/>
                </a:highlight>
                <a:latin typeface="Calibri"/>
                <a:ea typeface="Calibri"/>
                <a:cs typeface="Calibri"/>
                <a:sym typeface="Calibri"/>
              </a:rPr>
              <a:t>Two NODD buckets</a:t>
            </a:r>
            <a:endParaRPr>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12121"/>
                </a:solidFill>
                <a:highlight>
                  <a:schemeClr val="lt1"/>
                </a:highlight>
                <a:latin typeface="Calibri"/>
                <a:ea typeface="Calibri"/>
                <a:cs typeface="Calibri"/>
                <a:sym typeface="Calibri"/>
              </a:rPr>
              <a:t>Using echopype to do conversion into cloud-native &amp; open data format.</a:t>
            </a:r>
            <a:endParaRPr>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rgbClr val="212121"/>
              </a:solidFill>
              <a:highlight>
                <a:schemeClr val="lt1"/>
              </a:highlight>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e8b80e6bb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e8b80e6bb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212121"/>
                </a:solidFill>
                <a:highlight>
                  <a:schemeClr val="lt1"/>
                </a:highlight>
                <a:latin typeface="Calibri"/>
                <a:ea typeface="Calibri"/>
                <a:cs typeface="Calibri"/>
                <a:sym typeface="Calibri"/>
              </a:rPr>
              <a:t>This is the sea surface, Time is increasing in the X direction, Depth is increasing in the Y direction</a:t>
            </a:r>
            <a:endParaRPr>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12121"/>
                </a:solidFill>
                <a:highlight>
                  <a:schemeClr val="lt1"/>
                </a:highlight>
                <a:latin typeface="Calibri"/>
                <a:ea typeface="Calibri"/>
                <a:cs typeface="Calibri"/>
                <a:sym typeface="Calibri"/>
              </a:rPr>
              <a:t>The map viewer shows the sonar backscattering strength, SV measured in decibels, dB.</a:t>
            </a:r>
            <a:endParaRPr>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rgbClr val="212121"/>
                </a:solidFill>
                <a:highlight>
                  <a:schemeClr val="lt1"/>
                </a:highlight>
                <a:latin typeface="Calibri"/>
                <a:ea typeface="Calibri"/>
                <a:cs typeface="Calibri"/>
                <a:sym typeface="Calibri"/>
              </a:rPr>
              <a:t>With the same data that users would use for their python, R, or matlab data science or machine learning, we are able to on the fly generate the data visualization.</a:t>
            </a:r>
            <a:endParaRPr>
              <a:solidFill>
                <a:srgbClr val="212121"/>
              </a:solidFill>
              <a:highlight>
                <a:schemeClr val="lt1"/>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rgbClr val="212121"/>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9cb0432dd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e9cb0432d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e8b80e6bb9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e8b80e6bb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Cloudformation Templates</a:t>
            </a:r>
            <a:endParaRPr/>
          </a:p>
          <a:p>
            <a:pPr marL="0" lvl="0" indent="0" algn="l" rtl="0">
              <a:spcBef>
                <a:spcPts val="0"/>
              </a:spcBef>
              <a:spcAft>
                <a:spcPts val="0"/>
              </a:spcAft>
              <a:buNone/>
            </a:pPr>
            <a:endParaRPr/>
          </a:p>
          <a:p>
            <a:pPr marL="0" lvl="0" indent="0" algn="l" rtl="0">
              <a:spcBef>
                <a:spcPts val="0"/>
              </a:spcBef>
              <a:spcAft>
                <a:spcPts val="0"/>
              </a:spcAft>
              <a:buNone/>
            </a:pPr>
            <a:r>
              <a:rPr lang="en"/>
              <a:t>Dynamodb → keeping record of processing status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Cost estimate &gt;$10,000 to process all the ek60 data</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e8b80e6bb9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e8b80e6bb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Scatter gather pattern:</a:t>
            </a:r>
            <a:endParaRPr/>
          </a:p>
          <a:p>
            <a:pPr marL="0" lvl="0" indent="0" algn="l" rtl="0">
              <a:spcBef>
                <a:spcPts val="0"/>
              </a:spcBef>
              <a:spcAft>
                <a:spcPts val="0"/>
              </a:spcAft>
              <a:buClr>
                <a:schemeClr val="dk1"/>
              </a:buClr>
              <a:buSzPts val="1100"/>
              <a:buFont typeface="Arial"/>
              <a:buNone/>
            </a:pPr>
            <a:r>
              <a:rPr lang="en"/>
              <a:t>https://www.enterpriseintegrationpatterns.com/patterns/messaging/BroadcastAggregate.html</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8b80e6bb9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e8b80e6bb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first learned about HTC in January 2024. My PI, Carrie Wall Bell helped organize a meeting between a CO-PI, Dr. Christine Lv (a CU computer science professor), my supervisor and senior software engineer, Chris Slater, and myself. We met with Douglas Schuster, the NCAR acting director for the Computational and Information Systems Laboratory, and Brian Bockelman, representing research computing from the Morgridge Institute and an OSG Services and Technology lead</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https://osg-htc.org/about/introduction/</a:t>
            </a:r>
            <a:endParaRPr/>
          </a:p>
          <a:p>
            <a:pPr marL="0" lvl="0" indent="0" algn="l" rtl="0">
              <a:spcBef>
                <a:spcPts val="0"/>
              </a:spcBef>
              <a:spcAft>
                <a:spcPts val="0"/>
              </a:spcAft>
              <a:buNone/>
            </a:pPr>
            <a:endParaRPr/>
          </a:p>
          <a:p>
            <a:pPr marL="0" lvl="0" indent="0" algn="l" rtl="0">
              <a:spcBef>
                <a:spcPts val="0"/>
              </a:spcBef>
              <a:spcAft>
                <a:spcPts val="0"/>
              </a:spcAft>
              <a:buNone/>
            </a:pPr>
            <a:r>
              <a:rPr lang="en"/>
              <a:t>Image attr: </a:t>
            </a:r>
            <a:r>
              <a:rPr lang="en" u="sng">
                <a:solidFill>
                  <a:schemeClr val="hlink"/>
                </a:solidFill>
                <a:hlinkClick r:id="rId4"/>
              </a:rPr>
              <a:t>https://www.bouldercoloradousa.com/listings/national-center-for-atmospheric-research-%28ncar%29/375/</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e946cd33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e946cd33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212121"/>
                </a:solidFill>
                <a:highlight>
                  <a:schemeClr val="lt1"/>
                </a:highlight>
                <a:latin typeface="Calibri"/>
                <a:ea typeface="Calibri"/>
                <a:cs typeface="Calibri"/>
                <a:sym typeface="Calibri"/>
              </a:rPr>
              <a:t>AWS lambda, 15 minute timeout, 10 GB memory, 6 vCPU</a:t>
            </a:r>
            <a:endParaRPr>
              <a:solidFill>
                <a:srgbClr val="212121"/>
              </a:solidFill>
              <a:highlight>
                <a:schemeClr val="lt1"/>
              </a:highlight>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sg-htc.org/services/open_science_pool.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github.com/OSGConnect/tutorial-ScalingUp-Python" TargetMode="External"/><Relationship Id="rId4" Type="http://schemas.openxmlformats.org/officeDocument/2006/relationships/hyperlink" Target="https://github.com/OSGConnect/tutorial-quickstar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www.ncei.noaa.gov/products/world-ocean-databa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osg-htc.org/projects.html?project=NOAA_Bell" TargetMode="External"/><Relationship Id="rId5" Type="http://schemas.openxmlformats.org/officeDocument/2006/relationships/hyperlink" Target="https://osg-htc.org/spotlights/noaa-on-the-ospool.html"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www.ncei.noaa.gov/products/water-column-sonar-data"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noaa-wcsd-pds.s3.amazonaws.com/index.html#data/raw/Henry_B._Bigelow/HB0706/EK60/" TargetMode="External"/><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noaa-wcsd-zarr-pds.s3.amazonaws.com/index.html#level_2/Henry_B._Bigelow/HB0706/EK60/" TargetMode="External"/><Relationship Id="rId5" Type="http://schemas.openxmlformats.org/officeDocument/2006/relationships/hyperlink" Target="https://noaa-wcsd-zarr-pds.s3.amazonaws.com/index.html#level_1/Henry_B._Bigelow/HB0706/EK60/" TargetMode="External"/><Relationship Id="rId4" Type="http://schemas.openxmlformats.org/officeDocument/2006/relationships/hyperlink" Target="https://echopype.readthedocs.io/en/stab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osg-htc.org/services/open_science_pool.html"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55000" y="950250"/>
            <a:ext cx="8520600" cy="3243000"/>
          </a:xfrm>
          <a:prstGeom prst="rect">
            <a:avLst/>
          </a:prstGeom>
          <a:noFill/>
        </p:spPr>
        <p:txBody>
          <a:bodyPr spcFirstLastPara="1" wrap="square" lIns="91425" tIns="91425" rIns="91425" bIns="91425" anchor="b" anchorCtr="0">
            <a:noAutofit/>
          </a:bodyPr>
          <a:lstStyle/>
          <a:p>
            <a:pPr marL="0" lvl="0" indent="0" algn="ctr" rtl="0">
              <a:spcBef>
                <a:spcPts val="0"/>
              </a:spcBef>
              <a:spcAft>
                <a:spcPts val="0"/>
              </a:spcAft>
              <a:buNone/>
            </a:pPr>
            <a:r>
              <a:rPr lang="en" sz="2500" b="1"/>
              <a:t>Large Scale Processing of Water Column Sonar Data</a:t>
            </a:r>
            <a:endParaRPr sz="2500" b="1"/>
          </a:p>
          <a:p>
            <a:pPr marL="0" lvl="0" indent="0" algn="ctr" rtl="0">
              <a:spcBef>
                <a:spcPts val="0"/>
              </a:spcBef>
              <a:spcAft>
                <a:spcPts val="0"/>
              </a:spcAft>
              <a:buNone/>
            </a:pPr>
            <a:r>
              <a:rPr lang="en" sz="2500" b="1"/>
              <a:t>to a Cloud Native Zarr Format</a:t>
            </a:r>
            <a:endParaRPr sz="2500" b="1"/>
          </a:p>
          <a:p>
            <a:pPr marL="0" lvl="0" indent="0" algn="ctr" rtl="0">
              <a:spcBef>
                <a:spcPts val="0"/>
              </a:spcBef>
              <a:spcAft>
                <a:spcPts val="0"/>
              </a:spcAft>
              <a:buNone/>
            </a:pPr>
            <a:endParaRPr sz="1200"/>
          </a:p>
          <a:p>
            <a:pPr marL="0" lvl="0" indent="0" algn="ctr" rtl="0">
              <a:spcBef>
                <a:spcPts val="0"/>
              </a:spcBef>
              <a:spcAft>
                <a:spcPts val="0"/>
              </a:spcAft>
              <a:buNone/>
            </a:pPr>
            <a:r>
              <a:rPr lang="en" sz="1300"/>
              <a:t>Rudy Klucik — Software Engineer, Associate Scientist II</a:t>
            </a:r>
            <a:endParaRPr sz="1300"/>
          </a:p>
          <a:p>
            <a:pPr marL="0" lvl="0" indent="0" algn="ctr" rtl="0">
              <a:spcBef>
                <a:spcPts val="0"/>
              </a:spcBef>
              <a:spcAft>
                <a:spcPts val="0"/>
              </a:spcAft>
              <a:buClr>
                <a:schemeClr val="dk1"/>
              </a:buClr>
              <a:buSzPts val="1100"/>
              <a:buFont typeface="Arial"/>
              <a:buNone/>
            </a:pPr>
            <a:r>
              <a:rPr lang="en" sz="1200" i="1"/>
              <a:t>rudy.klucik@noaa.gov</a:t>
            </a:r>
            <a:endParaRPr sz="1200" i="1"/>
          </a:p>
          <a:p>
            <a:pPr marL="0" lvl="0" indent="0" algn="ctr" rtl="0">
              <a:spcBef>
                <a:spcPts val="0"/>
              </a:spcBef>
              <a:spcAft>
                <a:spcPts val="0"/>
              </a:spcAft>
              <a:buClr>
                <a:schemeClr val="dk1"/>
              </a:buClr>
              <a:buSzPts val="1100"/>
              <a:buFont typeface="Arial"/>
              <a:buNone/>
            </a:pPr>
            <a:endParaRPr sz="1200"/>
          </a:p>
          <a:p>
            <a:pPr marL="0" lvl="0" indent="0" algn="ctr" rtl="0">
              <a:spcBef>
                <a:spcPts val="0"/>
              </a:spcBef>
              <a:spcAft>
                <a:spcPts val="0"/>
              </a:spcAft>
              <a:buNone/>
            </a:pPr>
            <a:r>
              <a:rPr lang="en" sz="1200" b="1"/>
              <a:t>Cooperative Institute for Research in Environmental Sciences at the University of Colorado Boulder</a:t>
            </a:r>
            <a:endParaRPr sz="1200" b="1"/>
          </a:p>
          <a:p>
            <a:pPr marL="0" lvl="0" indent="0" algn="ctr" rtl="0">
              <a:spcBef>
                <a:spcPts val="0"/>
              </a:spcBef>
              <a:spcAft>
                <a:spcPts val="0"/>
              </a:spcAft>
              <a:buNone/>
            </a:pPr>
            <a:r>
              <a:rPr lang="en" sz="1200"/>
              <a:t>and</a:t>
            </a:r>
            <a:endParaRPr sz="1200"/>
          </a:p>
          <a:p>
            <a:pPr marL="0" lvl="0" indent="0" algn="ctr" rtl="0">
              <a:spcBef>
                <a:spcPts val="0"/>
              </a:spcBef>
              <a:spcAft>
                <a:spcPts val="0"/>
              </a:spcAft>
              <a:buNone/>
            </a:pPr>
            <a:r>
              <a:rPr lang="en" sz="1200" b="1"/>
              <a:t>NOAA National Centers for Environmental Information</a:t>
            </a:r>
            <a:endParaRPr sz="1200" b="1"/>
          </a:p>
          <a:p>
            <a:pPr marL="0" lvl="0" indent="0" algn="ctr" rtl="0">
              <a:spcBef>
                <a:spcPts val="0"/>
              </a:spcBef>
              <a:spcAft>
                <a:spcPts val="0"/>
              </a:spcAft>
              <a:buNone/>
            </a:pPr>
            <a:endParaRPr sz="1200"/>
          </a:p>
          <a:p>
            <a:pPr marL="0" lvl="0" indent="0" algn="ctr" rtl="0">
              <a:spcBef>
                <a:spcPts val="0"/>
              </a:spcBef>
              <a:spcAft>
                <a:spcPts val="0"/>
              </a:spcAft>
              <a:buClr>
                <a:schemeClr val="dk1"/>
              </a:buClr>
              <a:buSzPts val="1100"/>
              <a:buFont typeface="Arial"/>
              <a:buNone/>
            </a:pPr>
            <a:r>
              <a:rPr lang="en" sz="1200" i="1"/>
              <a:t>Throughput Computing, July 8th, 2024</a:t>
            </a:r>
            <a:endParaRPr sz="1200" i="1"/>
          </a:p>
          <a:p>
            <a:pPr marL="0" lvl="0" indent="0" algn="ctr" rtl="0">
              <a:spcBef>
                <a:spcPts val="0"/>
              </a:spcBef>
              <a:spcAft>
                <a:spcPts val="0"/>
              </a:spcAft>
              <a:buNone/>
            </a:pPr>
            <a:endParaRPr sz="1200"/>
          </a:p>
        </p:txBody>
      </p:sp>
      <p:sp>
        <p:nvSpPr>
          <p:cNvPr id="55" name="Google Shape;55;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 sz="2466" b="1">
                <a:latin typeface="Calibri"/>
                <a:ea typeface="Calibri"/>
                <a:cs typeface="Calibri"/>
                <a:sym typeface="Calibri"/>
              </a:rPr>
              <a:t>Starting Point for Refactoring Code</a:t>
            </a:r>
            <a:endParaRPr sz="2466" b="1">
              <a:latin typeface="Calibri"/>
              <a:ea typeface="Calibri"/>
              <a:cs typeface="Calibri"/>
              <a:sym typeface="Calibri"/>
            </a:endParaRPr>
          </a:p>
          <a:p>
            <a:pPr marL="0" lvl="0" indent="0" algn="l" rtl="0">
              <a:lnSpc>
                <a:spcPct val="115000"/>
              </a:lnSpc>
              <a:spcBef>
                <a:spcPts val="0"/>
              </a:spcBef>
              <a:spcAft>
                <a:spcPts val="0"/>
              </a:spcAft>
              <a:buNone/>
            </a:pPr>
            <a:endParaRPr sz="3100"/>
          </a:p>
        </p:txBody>
      </p:sp>
      <p:sp>
        <p:nvSpPr>
          <p:cNvPr id="133" name="Google Shape;133;p22"/>
          <p:cNvSpPr txBox="1">
            <a:spLocks noGrp="1"/>
          </p:cNvSpPr>
          <p:nvPr>
            <p:ph type="body" idx="1"/>
          </p:nvPr>
        </p:nvSpPr>
        <p:spPr>
          <a:xfrm>
            <a:off x="311700" y="1152475"/>
            <a:ext cx="8520600" cy="38811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400" u="sng">
                <a:solidFill>
                  <a:schemeClr val="accent5"/>
                </a:solidFill>
                <a:highlight>
                  <a:schemeClr val="lt1"/>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https://osg-htc.org/services/open_science_pool.html</a:t>
            </a:r>
            <a:endParaRPr/>
          </a:p>
          <a:p>
            <a:pPr marL="0" lvl="0" indent="0" algn="l" rtl="0">
              <a:spcBef>
                <a:spcPts val="0"/>
              </a:spcBef>
              <a:spcAft>
                <a:spcPts val="0"/>
              </a:spcAft>
              <a:buClr>
                <a:schemeClr val="dk1"/>
              </a:buClr>
              <a:buSzPct val="61111"/>
              <a:buFont typeface="Arial"/>
              <a:buNone/>
            </a:pPr>
            <a:endParaRPr/>
          </a:p>
          <a:p>
            <a:pPr marL="0" lvl="0" indent="0" algn="l" rtl="0">
              <a:spcBef>
                <a:spcPts val="0"/>
              </a:spcBef>
              <a:spcAft>
                <a:spcPts val="0"/>
              </a:spcAft>
              <a:buNone/>
            </a:pPr>
            <a:r>
              <a:rPr lang="en" i="1"/>
              <a:t>“The hardest job will be your first one.”</a:t>
            </a:r>
            <a:r>
              <a:rPr lang="en"/>
              <a:t> — Rachel Lombardi</a:t>
            </a:r>
            <a:endParaRPr/>
          </a:p>
          <a:p>
            <a:pPr marL="0" lvl="0" indent="0" algn="l" rtl="0">
              <a:spcBef>
                <a:spcPts val="1200"/>
              </a:spcBef>
              <a:spcAft>
                <a:spcPts val="0"/>
              </a:spcAft>
              <a:buNone/>
            </a:pPr>
            <a:r>
              <a:rPr lang="en"/>
              <a:t>Github repos:</a:t>
            </a:r>
            <a:endParaRPr/>
          </a:p>
          <a:p>
            <a:pPr marL="0" lvl="0" indent="0" algn="l" rtl="0">
              <a:spcBef>
                <a:spcPts val="1200"/>
              </a:spcBef>
              <a:spcAft>
                <a:spcPts val="0"/>
              </a:spcAft>
              <a:buNone/>
            </a:pPr>
            <a:r>
              <a:rPr lang="en" u="sng">
                <a:solidFill>
                  <a:schemeClr val="hlink"/>
                </a:solidFill>
                <a:hlinkClick r:id="rId4"/>
              </a:rPr>
              <a:t>https://github.com/OSGConnect/tutorial-quickstart</a:t>
            </a:r>
            <a:endParaRPr/>
          </a:p>
          <a:p>
            <a:pPr marL="457200" lvl="0" indent="-334327" algn="l" rtl="0">
              <a:spcBef>
                <a:spcPts val="1200"/>
              </a:spcBef>
              <a:spcAft>
                <a:spcPts val="0"/>
              </a:spcAft>
              <a:buSzPct val="100000"/>
              <a:buChar char="●"/>
            </a:pPr>
            <a:r>
              <a:rPr lang="en"/>
              <a:t>Languages: R, Python, Julia, Matlab, Java, bash, etc.</a:t>
            </a:r>
            <a:endParaRPr/>
          </a:p>
          <a:p>
            <a:pPr marL="457200" lvl="0" indent="-334327" algn="l" rtl="0">
              <a:spcBef>
                <a:spcPts val="0"/>
              </a:spcBef>
              <a:spcAft>
                <a:spcPts val="0"/>
              </a:spcAft>
              <a:buSzPct val="100000"/>
              <a:buChar char="●"/>
            </a:pPr>
            <a:r>
              <a:rPr lang="en"/>
              <a:t>Debugger → Logging</a:t>
            </a:r>
            <a:endParaRPr/>
          </a:p>
          <a:p>
            <a:pPr marL="457200" lvl="0" indent="-334327" algn="l" rtl="0">
              <a:spcBef>
                <a:spcPts val="0"/>
              </a:spcBef>
              <a:spcAft>
                <a:spcPts val="0"/>
              </a:spcAft>
              <a:buSzPct val="100000"/>
              <a:buChar char="●"/>
            </a:pPr>
            <a:r>
              <a:rPr lang="en"/>
              <a:t>Important → Freedom to Fail → “</a:t>
            </a:r>
            <a:r>
              <a:rPr lang="en" sz="1500" i="1">
                <a:solidFill>
                  <a:srgbClr val="404040"/>
                </a:solidFill>
                <a:highlight>
                  <a:srgbClr val="FCFCFC"/>
                </a:highlight>
                <a:latin typeface="Georgia"/>
                <a:ea typeface="Georgia"/>
                <a:cs typeface="Georgia"/>
                <a:sym typeface="Georgia"/>
              </a:rPr>
              <a:t>condor_rm”</a:t>
            </a:r>
            <a:endParaRPr/>
          </a:p>
          <a:p>
            <a:pPr marL="457200" lvl="0" indent="-334327" algn="l" rtl="0">
              <a:spcBef>
                <a:spcPts val="0"/>
              </a:spcBef>
              <a:spcAft>
                <a:spcPts val="0"/>
              </a:spcAft>
              <a:buSzPct val="100000"/>
              <a:buChar char="●"/>
            </a:pPr>
            <a:r>
              <a:rPr lang="en"/>
              <a:t>Virtualizing environment with libraries including echopype</a:t>
            </a:r>
            <a:endParaRPr/>
          </a:p>
          <a:p>
            <a:pPr marL="457200" lvl="0" indent="-334327" algn="l" rtl="0">
              <a:spcBef>
                <a:spcPts val="0"/>
              </a:spcBef>
              <a:spcAft>
                <a:spcPts val="0"/>
              </a:spcAft>
              <a:buSzPct val="100000"/>
              <a:buChar char="●"/>
            </a:pPr>
            <a:r>
              <a:rPr lang="en"/>
              <a:t>Package installation &amp; Searching +SingularityImages</a:t>
            </a:r>
            <a:endParaRPr/>
          </a:p>
          <a:p>
            <a:pPr marL="0" lvl="0" indent="0" algn="l" rtl="0">
              <a:spcBef>
                <a:spcPts val="1200"/>
              </a:spcBef>
              <a:spcAft>
                <a:spcPts val="0"/>
              </a:spcAft>
              <a:buNone/>
            </a:pPr>
            <a:r>
              <a:rPr lang="en" u="sng">
                <a:solidFill>
                  <a:schemeClr val="hlink"/>
                </a:solidFill>
                <a:hlinkClick r:id="rId5"/>
              </a:rPr>
              <a:t>https://github.com/OSGConnect/tutorial-ScalingUp-Python</a:t>
            </a:r>
            <a:endParaRPr/>
          </a:p>
          <a:p>
            <a:pPr marL="0" lvl="0" indent="0" algn="l" rtl="0">
              <a:spcBef>
                <a:spcPts val="1200"/>
              </a:spcBef>
              <a:spcAft>
                <a:spcPts val="1200"/>
              </a:spcAft>
              <a:buNone/>
            </a:pPr>
            <a:endParaRPr/>
          </a:p>
        </p:txBody>
      </p:sp>
      <p:sp>
        <p:nvSpPr>
          <p:cNvPr id="134" name="Google Shape;13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3"/>
          <p:cNvPicPr preferRelativeResize="0"/>
          <p:nvPr/>
        </p:nvPicPr>
        <p:blipFill>
          <a:blip r:embed="rId3">
            <a:alphaModFix/>
          </a:blip>
          <a:stretch>
            <a:fillRect/>
          </a:stretch>
        </p:blipFill>
        <p:spPr>
          <a:xfrm>
            <a:off x="53189" y="47701"/>
            <a:ext cx="6508073" cy="3511425"/>
          </a:xfrm>
          <a:prstGeom prst="rect">
            <a:avLst/>
          </a:prstGeom>
          <a:noFill/>
          <a:ln>
            <a:noFill/>
          </a:ln>
        </p:spPr>
      </p:pic>
      <p:pic>
        <p:nvPicPr>
          <p:cNvPr id="140" name="Google Shape;140;p23"/>
          <p:cNvPicPr preferRelativeResize="0"/>
          <p:nvPr/>
        </p:nvPicPr>
        <p:blipFill>
          <a:blip r:embed="rId4">
            <a:alphaModFix/>
          </a:blip>
          <a:stretch>
            <a:fillRect/>
          </a:stretch>
        </p:blipFill>
        <p:spPr>
          <a:xfrm>
            <a:off x="4009007" y="2547938"/>
            <a:ext cx="5050774" cy="2451225"/>
          </a:xfrm>
          <a:prstGeom prst="rect">
            <a:avLst/>
          </a:prstGeom>
          <a:noFill/>
          <a:ln w="9525" cap="flat" cmpd="sng">
            <a:solidFill>
              <a:schemeClr val="dk2"/>
            </a:solidFill>
            <a:prstDash val="solid"/>
            <a:round/>
            <a:headEnd type="none" w="sm" len="sm"/>
            <a:tailEnd type="none" w="sm" len="sm"/>
          </a:ln>
        </p:spPr>
      </p:pic>
      <p:pic>
        <p:nvPicPr>
          <p:cNvPr id="141" name="Google Shape;141;p23"/>
          <p:cNvPicPr preferRelativeResize="0"/>
          <p:nvPr/>
        </p:nvPicPr>
        <p:blipFill>
          <a:blip r:embed="rId5">
            <a:alphaModFix/>
          </a:blip>
          <a:stretch>
            <a:fillRect/>
          </a:stretch>
        </p:blipFill>
        <p:spPr>
          <a:xfrm>
            <a:off x="87975" y="3646325"/>
            <a:ext cx="3823325" cy="1445975"/>
          </a:xfrm>
          <a:prstGeom prst="rect">
            <a:avLst/>
          </a:prstGeom>
          <a:noFill/>
          <a:ln>
            <a:noFill/>
          </a:ln>
        </p:spPr>
      </p:pic>
      <p:sp>
        <p:nvSpPr>
          <p:cNvPr id="142" name="Google Shape;14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98250" y="79075"/>
            <a:ext cx="8520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accent2"/>
                </a:solidFill>
                <a:highlight>
                  <a:schemeClr val="lt1"/>
                </a:highlight>
                <a:latin typeface="Calibri"/>
                <a:ea typeface="Calibri"/>
                <a:cs typeface="Calibri"/>
                <a:sym typeface="Calibri"/>
              </a:rPr>
              <a:t>Challenges</a:t>
            </a:r>
            <a:endParaRPr sz="3500" b="1"/>
          </a:p>
        </p:txBody>
      </p:sp>
      <p:sp>
        <p:nvSpPr>
          <p:cNvPr id="148" name="Google Shape;148;p24"/>
          <p:cNvSpPr txBox="1">
            <a:spLocks noGrp="1"/>
          </p:cNvSpPr>
          <p:nvPr>
            <p:ph type="body" idx="1"/>
          </p:nvPr>
        </p:nvSpPr>
        <p:spPr>
          <a:xfrm>
            <a:off x="311700" y="467675"/>
            <a:ext cx="8520600" cy="410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150">
                <a:solidFill>
                  <a:srgbClr val="0C0D0E"/>
                </a:solidFill>
                <a:highlight>
                  <a:srgbClr val="FFFFFF"/>
                </a:highlight>
              </a:rPr>
              <a:t>When submitting condor jobs, typically a few or more jobs can fail for reasons that are difficult to determine:</a:t>
            </a:r>
            <a:endParaRPr sz="1150">
              <a:solidFill>
                <a:srgbClr val="0C0D0E"/>
              </a:solidFill>
              <a:highlight>
                <a:srgbClr val="FFFFFF"/>
              </a:highlight>
            </a:endParaRPr>
          </a:p>
          <a:p>
            <a:pPr marL="457200" lvl="0" indent="-301625" algn="l" rtl="0">
              <a:spcBef>
                <a:spcPts val="1200"/>
              </a:spcBef>
              <a:spcAft>
                <a:spcPts val="0"/>
              </a:spcAft>
              <a:buClr>
                <a:srgbClr val="0C0D0E"/>
              </a:buClr>
              <a:buSzPts val="1150"/>
              <a:buChar char="●"/>
            </a:pPr>
            <a:r>
              <a:rPr lang="en" sz="1150">
                <a:solidFill>
                  <a:srgbClr val="0C0D0E"/>
                </a:solidFill>
                <a:highlight>
                  <a:srgbClr val="FFFFFF"/>
                </a:highlight>
              </a:rPr>
              <a:t>Large memory expansions during decompression</a:t>
            </a:r>
            <a:endParaRPr sz="1150">
              <a:solidFill>
                <a:srgbClr val="0C0D0E"/>
              </a:solidFill>
              <a:highlight>
                <a:srgbClr val="FFFFFF"/>
              </a:highlight>
            </a:endParaRPr>
          </a:p>
          <a:p>
            <a:pPr marL="457200" lvl="0" indent="-301625" algn="l" rtl="0">
              <a:spcBef>
                <a:spcPts val="0"/>
              </a:spcBef>
              <a:spcAft>
                <a:spcPts val="0"/>
              </a:spcAft>
              <a:buClr>
                <a:srgbClr val="0C0D0E"/>
              </a:buClr>
              <a:buSzPts val="1150"/>
              <a:buChar char="●"/>
            </a:pPr>
            <a:r>
              <a:rPr lang="en" sz="1150">
                <a:solidFill>
                  <a:srgbClr val="0C0D0E"/>
                </a:solidFill>
                <a:highlight>
                  <a:srgbClr val="FFFFFF"/>
                </a:highlight>
              </a:rPr>
              <a:t>Nodes randomly going offline → Tracking bash exit code w/ logging</a:t>
            </a:r>
            <a:endParaRPr sz="1150">
              <a:solidFill>
                <a:srgbClr val="0C0D0E"/>
              </a:solidFill>
              <a:highlight>
                <a:srgbClr val="FFFFFF"/>
              </a:highlight>
            </a:endParaRPr>
          </a:p>
          <a:p>
            <a:pPr marL="457200" lvl="0" indent="-301625" algn="l" rtl="0">
              <a:spcBef>
                <a:spcPts val="0"/>
              </a:spcBef>
              <a:spcAft>
                <a:spcPts val="0"/>
              </a:spcAft>
              <a:buClr>
                <a:srgbClr val="0C0D0E"/>
              </a:buClr>
              <a:buSzPts val="1150"/>
              <a:buChar char="●"/>
            </a:pPr>
            <a:r>
              <a:rPr lang="en" sz="1150">
                <a:solidFill>
                  <a:srgbClr val="0C0D0E"/>
                </a:solidFill>
                <a:highlight>
                  <a:srgbClr val="FFFFFF"/>
                </a:highlight>
              </a:rPr>
              <a:t>Older slower computing resources</a:t>
            </a:r>
            <a:endParaRPr sz="1150">
              <a:solidFill>
                <a:srgbClr val="0C0D0E"/>
              </a:solidFill>
              <a:highlight>
                <a:srgbClr val="FFFFFF"/>
              </a:highlight>
            </a:endParaRPr>
          </a:p>
          <a:p>
            <a:pPr marL="0" lvl="0" indent="0" algn="l" rtl="0">
              <a:spcBef>
                <a:spcPts val="1200"/>
              </a:spcBef>
              <a:spcAft>
                <a:spcPts val="0"/>
              </a:spcAft>
              <a:buNone/>
            </a:pPr>
            <a:r>
              <a:rPr lang="en" sz="1150">
                <a:solidFill>
                  <a:srgbClr val="0C0D0E"/>
                </a:solidFill>
                <a:highlight>
                  <a:srgbClr val="FFFFFF"/>
                </a:highlight>
              </a:rPr>
              <a:t>Security → dotenv &amp; canary tokens</a:t>
            </a:r>
            <a:endParaRPr sz="1150">
              <a:solidFill>
                <a:srgbClr val="0C0D0E"/>
              </a:solidFill>
              <a:highlight>
                <a:srgbClr val="FFFFFF"/>
              </a:highlight>
            </a:endParaRPr>
          </a:p>
          <a:p>
            <a:pPr marL="0" lvl="0" indent="0" algn="l" rtl="0">
              <a:spcBef>
                <a:spcPts val="1200"/>
              </a:spcBef>
              <a:spcAft>
                <a:spcPts val="0"/>
              </a:spcAft>
              <a:buNone/>
            </a:pPr>
            <a:r>
              <a:rPr lang="en" sz="1150">
                <a:solidFill>
                  <a:srgbClr val="0C0D0E"/>
                </a:solidFill>
                <a:highlight>
                  <a:srgbClr val="FFFFFF"/>
                </a:highlight>
              </a:rPr>
              <a:t>Jobs can be resubmitted. Still looking for the most efficient way of tracking &amp; resubmitting failed condor jobs</a:t>
            </a:r>
            <a:endParaRPr sz="1150">
              <a:solidFill>
                <a:srgbClr val="0C0D0E"/>
              </a:solidFill>
              <a:highlight>
                <a:srgbClr val="FFFFFF"/>
              </a:highlight>
            </a:endParaRPr>
          </a:p>
          <a:p>
            <a:pPr marL="0" lvl="0" indent="0" algn="l" rtl="0">
              <a:spcBef>
                <a:spcPts val="1200"/>
              </a:spcBef>
              <a:spcAft>
                <a:spcPts val="1200"/>
              </a:spcAft>
              <a:buNone/>
            </a:pPr>
            <a:endParaRPr sz="1150">
              <a:solidFill>
                <a:srgbClr val="0C0D0E"/>
              </a:solidFill>
              <a:highlight>
                <a:srgbClr val="FFFFFF"/>
              </a:highlight>
            </a:endParaRPr>
          </a:p>
        </p:txBody>
      </p:sp>
      <p:pic>
        <p:nvPicPr>
          <p:cNvPr id="149" name="Google Shape;149;p24"/>
          <p:cNvPicPr preferRelativeResize="0"/>
          <p:nvPr/>
        </p:nvPicPr>
        <p:blipFill>
          <a:blip r:embed="rId3">
            <a:alphaModFix/>
          </a:blip>
          <a:stretch>
            <a:fillRect/>
          </a:stretch>
        </p:blipFill>
        <p:spPr>
          <a:xfrm>
            <a:off x="1387500" y="2332550"/>
            <a:ext cx="7756501" cy="2762176"/>
          </a:xfrm>
          <a:prstGeom prst="rect">
            <a:avLst/>
          </a:prstGeom>
          <a:noFill/>
          <a:ln>
            <a:noFill/>
          </a:ln>
        </p:spPr>
      </p:pic>
      <p:sp>
        <p:nvSpPr>
          <p:cNvPr id="150" name="Google Shape;150;p24"/>
          <p:cNvSpPr/>
          <p:nvPr/>
        </p:nvSpPr>
        <p:spPr>
          <a:xfrm>
            <a:off x="2544000" y="3586900"/>
            <a:ext cx="1221300" cy="280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 name="Google Shape;151;p24"/>
          <p:cNvSpPr/>
          <p:nvPr/>
        </p:nvSpPr>
        <p:spPr>
          <a:xfrm>
            <a:off x="6041050" y="3486100"/>
            <a:ext cx="1221300" cy="381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4"/>
          <p:cNvSpPr/>
          <p:nvPr/>
        </p:nvSpPr>
        <p:spPr>
          <a:xfrm>
            <a:off x="4808400" y="2858575"/>
            <a:ext cx="930000" cy="3810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3" name="Google Shape;153;p24"/>
          <p:cNvPicPr preferRelativeResize="0"/>
          <p:nvPr/>
        </p:nvPicPr>
        <p:blipFill>
          <a:blip r:embed="rId4">
            <a:alphaModFix/>
          </a:blip>
          <a:stretch>
            <a:fillRect/>
          </a:stretch>
        </p:blipFill>
        <p:spPr>
          <a:xfrm>
            <a:off x="46550" y="4008100"/>
            <a:ext cx="4861902" cy="1086625"/>
          </a:xfrm>
          <a:prstGeom prst="rect">
            <a:avLst/>
          </a:prstGeom>
          <a:noFill/>
          <a:ln>
            <a:noFill/>
          </a:ln>
        </p:spPr>
      </p:pic>
      <p:sp>
        <p:nvSpPr>
          <p:cNvPr id="154" name="Google Shape;15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5"/>
          <p:cNvPicPr preferRelativeResize="0"/>
          <p:nvPr/>
        </p:nvPicPr>
        <p:blipFill>
          <a:blip r:embed="rId3">
            <a:alphaModFix/>
          </a:blip>
          <a:stretch>
            <a:fillRect/>
          </a:stretch>
        </p:blipFill>
        <p:spPr>
          <a:xfrm>
            <a:off x="3949437" y="1886675"/>
            <a:ext cx="4827325" cy="3134950"/>
          </a:xfrm>
          <a:prstGeom prst="rect">
            <a:avLst/>
          </a:prstGeom>
          <a:noFill/>
          <a:ln>
            <a:noFill/>
          </a:ln>
        </p:spPr>
      </p:pic>
      <p:sp>
        <p:nvSpPr>
          <p:cNvPr id="160" name="Google Shape;160;p25"/>
          <p:cNvSpPr txBox="1">
            <a:spLocks noGrp="1"/>
          </p:cNvSpPr>
          <p:nvPr>
            <p:ph type="body" idx="1"/>
          </p:nvPr>
        </p:nvSpPr>
        <p:spPr>
          <a:xfrm>
            <a:off x="121200" y="1215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latin typeface="Calibri"/>
                <a:ea typeface="Calibri"/>
                <a:cs typeface="Calibri"/>
                <a:sym typeface="Calibri"/>
              </a:rPr>
              <a:t>Successes</a:t>
            </a:r>
            <a:endParaRPr b="1">
              <a:latin typeface="Calibri"/>
              <a:ea typeface="Calibri"/>
              <a:cs typeface="Calibri"/>
              <a:sym typeface="Calibri"/>
            </a:endParaRPr>
          </a:p>
          <a:p>
            <a:pPr marL="457200" lvl="0" indent="-323850" algn="l" rtl="0">
              <a:spcBef>
                <a:spcPts val="0"/>
              </a:spcBef>
              <a:spcAft>
                <a:spcPts val="0"/>
              </a:spcAft>
              <a:buSzPts val="1500"/>
              <a:buAutoNum type="arabicPeriod"/>
            </a:pPr>
            <a:r>
              <a:rPr lang="en" sz="1500"/>
              <a:t>Have converted all EK60 data in our archive to Level 1 data</a:t>
            </a:r>
            <a:endParaRPr sz="1500"/>
          </a:p>
          <a:p>
            <a:pPr marL="457200" lvl="0" indent="-323850" algn="l" rtl="0">
              <a:spcBef>
                <a:spcPts val="0"/>
              </a:spcBef>
              <a:spcAft>
                <a:spcPts val="0"/>
              </a:spcAft>
              <a:buSzPts val="1500"/>
              <a:buAutoNum type="arabicPeriod"/>
            </a:pPr>
            <a:r>
              <a:rPr lang="en" sz="1500"/>
              <a:t>Have converted 52 of 54 EK60 cruises for the Henry Bigelow to Level 2 data</a:t>
            </a:r>
            <a:endParaRPr sz="1500"/>
          </a:p>
          <a:p>
            <a:pPr marL="457200" lvl="0" indent="-323850" algn="l" rtl="0">
              <a:spcBef>
                <a:spcPts val="0"/>
              </a:spcBef>
              <a:spcAft>
                <a:spcPts val="0"/>
              </a:spcAft>
              <a:buSzPts val="1500"/>
              <a:buAutoNum type="arabicPeriod"/>
            </a:pPr>
            <a:r>
              <a:rPr lang="en" sz="1500"/>
              <a:t>Created GeoJSON linestrings for all EK60 cruises → Consolidated into PMTiles</a:t>
            </a:r>
            <a:endParaRPr sz="1500"/>
          </a:p>
          <a:p>
            <a:pPr marL="457200" lvl="0" indent="-323850" algn="l" rtl="0">
              <a:spcBef>
                <a:spcPts val="0"/>
              </a:spcBef>
              <a:spcAft>
                <a:spcPts val="0"/>
              </a:spcAft>
              <a:buSzPts val="1500"/>
              <a:buAutoNum type="arabicPeriod"/>
            </a:pPr>
            <a:r>
              <a:rPr lang="en" sz="1500"/>
              <a:t>Prompted others to onboard into OSPool, Chris Slater → NOAA, World Ocean Database</a:t>
            </a:r>
            <a:endParaRPr sz="1500"/>
          </a:p>
          <a:p>
            <a:pPr marL="1371600" lvl="1" indent="-317500" algn="l" rtl="0">
              <a:spcBef>
                <a:spcPts val="0"/>
              </a:spcBef>
              <a:spcAft>
                <a:spcPts val="0"/>
              </a:spcAft>
              <a:buSzPts val="1400"/>
              <a:buAutoNum type="alphaLcPeriod"/>
            </a:pPr>
            <a:r>
              <a:rPr lang="en" u="sng">
                <a:solidFill>
                  <a:schemeClr val="hlink"/>
                </a:solidFill>
                <a:hlinkClick r:id="rId4"/>
              </a:rPr>
              <a:t>https://www.ncei.noaa.gov/products/world-ocean-database</a:t>
            </a:r>
            <a:endParaRPr/>
          </a:p>
          <a:p>
            <a:pPr marL="0" lvl="0" indent="0" algn="l" rtl="0">
              <a:spcBef>
                <a:spcPts val="0"/>
              </a:spcBef>
              <a:spcAft>
                <a:spcPts val="0"/>
              </a:spcAft>
              <a:buNone/>
            </a:pPr>
            <a:endParaRPr/>
          </a:p>
        </p:txBody>
      </p:sp>
      <p:pic>
        <p:nvPicPr>
          <p:cNvPr id="161" name="Google Shape;161;p25" title="Chart"/>
          <p:cNvPicPr preferRelativeResize="0"/>
          <p:nvPr/>
        </p:nvPicPr>
        <p:blipFill>
          <a:blip r:embed="rId5">
            <a:alphaModFix/>
          </a:blip>
          <a:stretch>
            <a:fillRect/>
          </a:stretch>
        </p:blipFill>
        <p:spPr>
          <a:xfrm>
            <a:off x="278952" y="2825147"/>
            <a:ext cx="3399651" cy="2100775"/>
          </a:xfrm>
          <a:prstGeom prst="rect">
            <a:avLst/>
          </a:prstGeom>
          <a:noFill/>
          <a:ln w="28575" cap="flat" cmpd="sng">
            <a:solidFill>
              <a:srgbClr val="424242"/>
            </a:solidFill>
            <a:prstDash val="solid"/>
            <a:round/>
            <a:headEnd type="none" w="sm" len="sm"/>
            <a:tailEnd type="none" w="sm" len="sm"/>
          </a:ln>
        </p:spPr>
      </p:pic>
      <p:sp>
        <p:nvSpPr>
          <p:cNvPr id="162" name="Google Shape;16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6"/>
          <p:cNvPicPr preferRelativeResize="0"/>
          <p:nvPr/>
        </p:nvPicPr>
        <p:blipFill>
          <a:blip r:embed="rId3">
            <a:alphaModFix/>
          </a:blip>
          <a:stretch>
            <a:fillRect/>
          </a:stretch>
        </p:blipFill>
        <p:spPr>
          <a:xfrm>
            <a:off x="-10" y="0"/>
            <a:ext cx="6012119" cy="5143500"/>
          </a:xfrm>
          <a:prstGeom prst="rect">
            <a:avLst/>
          </a:prstGeom>
          <a:noFill/>
          <a:ln w="19050" cap="flat" cmpd="sng">
            <a:solidFill>
              <a:schemeClr val="dk2"/>
            </a:solidFill>
            <a:prstDash val="solid"/>
            <a:round/>
            <a:headEnd type="none" w="sm" len="sm"/>
            <a:tailEnd type="none" w="sm" len="sm"/>
          </a:ln>
        </p:spPr>
      </p:pic>
      <p:pic>
        <p:nvPicPr>
          <p:cNvPr id="168" name="Google Shape;168;p26"/>
          <p:cNvPicPr preferRelativeResize="0"/>
          <p:nvPr/>
        </p:nvPicPr>
        <p:blipFill>
          <a:blip r:embed="rId4">
            <a:alphaModFix/>
          </a:blip>
          <a:stretch>
            <a:fillRect/>
          </a:stretch>
        </p:blipFill>
        <p:spPr>
          <a:xfrm>
            <a:off x="5700400" y="300938"/>
            <a:ext cx="3443600" cy="4541625"/>
          </a:xfrm>
          <a:prstGeom prst="rect">
            <a:avLst/>
          </a:prstGeom>
          <a:noFill/>
          <a:ln w="9525" cap="flat" cmpd="sng">
            <a:solidFill>
              <a:schemeClr val="dk2"/>
            </a:solidFill>
            <a:prstDash val="solid"/>
            <a:round/>
            <a:headEnd type="none" w="sm" len="sm"/>
            <a:tailEnd type="none" w="sm" len="sm"/>
          </a:ln>
        </p:spPr>
      </p:pic>
      <p:sp>
        <p:nvSpPr>
          <p:cNvPr id="169" name="Google Shape;169;p26"/>
          <p:cNvSpPr txBox="1"/>
          <p:nvPr/>
        </p:nvSpPr>
        <p:spPr>
          <a:xfrm>
            <a:off x="6061200" y="4878925"/>
            <a:ext cx="2960400" cy="26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u="sng">
                <a:solidFill>
                  <a:schemeClr val="hlink"/>
                </a:solidFill>
                <a:hlinkClick r:id="rId5"/>
              </a:rPr>
              <a:t>https://osg-htc.org/spotlights/noaa-on-the-ospool.html</a:t>
            </a:r>
            <a:endParaRPr sz="800">
              <a:solidFill>
                <a:schemeClr val="dk2"/>
              </a:solidFill>
            </a:endParaRPr>
          </a:p>
        </p:txBody>
      </p:sp>
      <p:sp>
        <p:nvSpPr>
          <p:cNvPr id="170" name="Google Shape;170;p26"/>
          <p:cNvSpPr txBox="1"/>
          <p:nvPr/>
        </p:nvSpPr>
        <p:spPr>
          <a:xfrm>
            <a:off x="42200" y="4564225"/>
            <a:ext cx="6058500" cy="5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u="sng">
                <a:solidFill>
                  <a:schemeClr val="hlink"/>
                </a:solidFill>
                <a:highlight>
                  <a:schemeClr val="lt2"/>
                </a:highlight>
                <a:hlinkClick r:id="rId6"/>
              </a:rPr>
              <a:t>https://osg-htc.org/projects.html?project=NOAA_Bell</a:t>
            </a:r>
            <a:endParaRPr sz="1800">
              <a:solidFill>
                <a:schemeClr val="dk2"/>
              </a:solidFill>
              <a:highlight>
                <a:schemeClr val="lt2"/>
              </a:highlight>
            </a:endParaRPr>
          </a:p>
          <a:p>
            <a:pPr marL="0" lvl="0" indent="0" algn="l" rtl="0">
              <a:spcBef>
                <a:spcPts val="0"/>
              </a:spcBef>
              <a:spcAft>
                <a:spcPts val="0"/>
              </a:spcAft>
              <a:buNone/>
            </a:pPr>
            <a:endParaRPr sz="1800">
              <a:solidFill>
                <a:schemeClr val="dk2"/>
              </a:solidFill>
            </a:endParaRPr>
          </a:p>
        </p:txBody>
      </p:sp>
      <p:sp>
        <p:nvSpPr>
          <p:cNvPr id="171" name="Google Shape;17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7"/>
          <p:cNvSpPr txBox="1">
            <a:spLocks noGrp="1"/>
          </p:cNvSpPr>
          <p:nvPr>
            <p:ph type="body" idx="1"/>
          </p:nvPr>
        </p:nvSpPr>
        <p:spPr>
          <a:xfrm>
            <a:off x="311700" y="510000"/>
            <a:ext cx="8520600" cy="40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Next Steps:</a:t>
            </a:r>
            <a:endParaRPr>
              <a:solidFill>
                <a:schemeClr val="dk1"/>
              </a:solidFill>
            </a:endParaRPr>
          </a:p>
          <a:p>
            <a:pPr marL="457200" lvl="0" indent="-317500" algn="l" rtl="0">
              <a:spcBef>
                <a:spcPts val="1200"/>
              </a:spcBef>
              <a:spcAft>
                <a:spcPts val="0"/>
              </a:spcAft>
              <a:buClr>
                <a:schemeClr val="dk1"/>
              </a:buClr>
              <a:buSzPts val="1400"/>
              <a:buChar char="●"/>
            </a:pPr>
            <a:r>
              <a:rPr lang="en" sz="1400">
                <a:solidFill>
                  <a:schemeClr val="dk1"/>
                </a:solidFill>
              </a:rPr>
              <a:t>DAGMAN → orchestrating multiple stages of a pipeline (similar to AWS Step Functions)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rgbClr val="0C0D0E"/>
                </a:solidFill>
                <a:highlight>
                  <a:schemeClr val="lt1"/>
                </a:highlight>
              </a:rPr>
              <a:t>Parallel Zarr writes → process synchronizer &amp; shared file system requirement</a:t>
            </a:r>
            <a:endParaRPr sz="1400">
              <a:solidFill>
                <a:schemeClr val="dk1"/>
              </a:solidFill>
            </a:endParaRPr>
          </a:p>
          <a:p>
            <a:pPr marL="0" lvl="0" indent="0" algn="l" rtl="0">
              <a:lnSpc>
                <a:spcPct val="100000"/>
              </a:lnSpc>
              <a:spcBef>
                <a:spcPts val="1200"/>
              </a:spcBef>
              <a:spcAft>
                <a:spcPts val="0"/>
              </a:spcAft>
              <a:buNone/>
            </a:pP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Thank you, Questions…</a:t>
            </a:r>
            <a:endParaRPr>
              <a:solidFill>
                <a:schemeClr val="dk1"/>
              </a:solidFill>
            </a:endParaRPr>
          </a:p>
          <a:p>
            <a:pPr marL="0" lvl="0" indent="0" algn="ctr" rtl="0">
              <a:lnSpc>
                <a:spcPct val="100000"/>
              </a:lnSpc>
              <a:spcBef>
                <a:spcPts val="0"/>
              </a:spcBef>
              <a:spcAft>
                <a:spcPts val="0"/>
              </a:spcAft>
              <a:buClr>
                <a:schemeClr val="dk1"/>
              </a:buClr>
              <a:buSzPts val="1100"/>
              <a:buFont typeface="Arial"/>
              <a:buNone/>
            </a:pPr>
            <a:endParaRPr sz="1100">
              <a:solidFill>
                <a:schemeClr val="dk1"/>
              </a:solidFill>
              <a:highlight>
                <a:schemeClr val="lt1"/>
              </a:highlight>
            </a:endParaRPr>
          </a:p>
          <a:p>
            <a:pPr marL="0" lvl="0" indent="0" algn="ctr" rtl="0">
              <a:lnSpc>
                <a:spcPct val="100000"/>
              </a:lnSpc>
              <a:spcBef>
                <a:spcPts val="0"/>
              </a:spcBef>
              <a:spcAft>
                <a:spcPts val="0"/>
              </a:spcAft>
              <a:buClr>
                <a:schemeClr val="dk1"/>
              </a:buClr>
              <a:buSzPts val="1100"/>
              <a:buFont typeface="Arial"/>
              <a:buNone/>
            </a:pPr>
            <a:endParaRPr sz="1100">
              <a:solidFill>
                <a:schemeClr val="dk1"/>
              </a:solidFill>
              <a:highlight>
                <a:schemeClr val="lt1"/>
              </a:highlight>
            </a:endParaRPr>
          </a:p>
          <a:p>
            <a:pPr marL="0" lvl="0" indent="0" algn="ctr" rtl="0">
              <a:lnSpc>
                <a:spcPct val="100000"/>
              </a:lnSpc>
              <a:spcBef>
                <a:spcPts val="0"/>
              </a:spcBef>
              <a:spcAft>
                <a:spcPts val="0"/>
              </a:spcAft>
              <a:buClr>
                <a:schemeClr val="dk1"/>
              </a:buClr>
              <a:buSzPts val="1100"/>
              <a:buFont typeface="Arial"/>
              <a:buNone/>
            </a:pPr>
            <a:r>
              <a:rPr lang="en" sz="1100">
                <a:solidFill>
                  <a:schemeClr val="dk1"/>
                </a:solidFill>
                <a:highlight>
                  <a:schemeClr val="lt1"/>
                </a:highlight>
              </a:rPr>
              <a:t>Rudy Klucik</a:t>
            </a:r>
            <a:endParaRPr sz="1100">
              <a:solidFill>
                <a:schemeClr val="dk1"/>
              </a:solidFill>
              <a:highlight>
                <a:schemeClr val="lt1"/>
              </a:highlight>
            </a:endParaRPr>
          </a:p>
          <a:p>
            <a:pPr marL="0" lvl="0" indent="0" algn="ctr" rtl="0">
              <a:lnSpc>
                <a:spcPct val="100000"/>
              </a:lnSpc>
              <a:spcBef>
                <a:spcPts val="0"/>
              </a:spcBef>
              <a:spcAft>
                <a:spcPts val="0"/>
              </a:spcAft>
              <a:buClr>
                <a:schemeClr val="dk1"/>
              </a:buClr>
              <a:buSzPts val="1100"/>
              <a:buFont typeface="Arial"/>
              <a:buNone/>
            </a:pPr>
            <a:r>
              <a:rPr lang="en" sz="1100">
                <a:solidFill>
                  <a:schemeClr val="dk1"/>
                </a:solidFill>
                <a:highlight>
                  <a:schemeClr val="lt1"/>
                </a:highlight>
              </a:rPr>
              <a:t>rudy.klucik@noaa.gov</a:t>
            </a:r>
            <a:endParaRPr sz="1100">
              <a:solidFill>
                <a:schemeClr val="dk1"/>
              </a:solidFill>
              <a:highlight>
                <a:schemeClr val="lt1"/>
              </a:highlight>
            </a:endParaRPr>
          </a:p>
          <a:p>
            <a:pPr marL="0" lvl="0" indent="0" algn="l" rtl="0">
              <a:lnSpc>
                <a:spcPct val="100000"/>
              </a:lnSpc>
              <a:spcBef>
                <a:spcPts val="0"/>
              </a:spcBef>
              <a:spcAft>
                <a:spcPts val="0"/>
              </a:spcAft>
              <a:buClr>
                <a:schemeClr val="dk1"/>
              </a:buClr>
              <a:buSzPts val="1100"/>
              <a:buFont typeface="Arial"/>
              <a:buNone/>
            </a:pPr>
            <a:endParaRPr sz="1100" b="1">
              <a:solidFill>
                <a:schemeClr val="dk1"/>
              </a:solidFill>
              <a:highlight>
                <a:schemeClr val="lt1"/>
              </a:highlight>
            </a:endParaRPr>
          </a:p>
          <a:p>
            <a:pPr marL="0" lvl="0" indent="0" algn="ctr" rtl="0">
              <a:lnSpc>
                <a:spcPct val="100000"/>
              </a:lnSpc>
              <a:spcBef>
                <a:spcPts val="0"/>
              </a:spcBef>
              <a:spcAft>
                <a:spcPts val="0"/>
              </a:spcAft>
              <a:buNone/>
            </a:pPr>
            <a:r>
              <a:rPr lang="en" sz="1100" b="1">
                <a:solidFill>
                  <a:schemeClr val="dk1"/>
                </a:solidFill>
                <a:highlight>
                  <a:schemeClr val="lt1"/>
                </a:highlight>
              </a:rPr>
              <a:t>CIRES, University of Colorado Boulder and NOAA National Centers for Environmental Information</a:t>
            </a:r>
            <a:endParaRPr>
              <a:solidFill>
                <a:schemeClr val="dk1"/>
              </a:solidFill>
            </a:endParaRPr>
          </a:p>
        </p:txBody>
      </p:sp>
      <p:sp>
        <p:nvSpPr>
          <p:cNvPr id="177" name="Google Shape;17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8"/>
          <p:cNvPicPr preferRelativeResize="0"/>
          <p:nvPr/>
        </p:nvPicPr>
        <p:blipFill>
          <a:blip r:embed="rId3">
            <a:alphaModFix/>
          </a:blip>
          <a:stretch>
            <a:fillRect/>
          </a:stretch>
        </p:blipFill>
        <p:spPr>
          <a:xfrm>
            <a:off x="0" y="-2"/>
            <a:ext cx="9144003" cy="5143502"/>
          </a:xfrm>
          <a:prstGeom prst="rect">
            <a:avLst/>
          </a:prstGeom>
          <a:noFill/>
          <a:ln>
            <a:noFill/>
          </a:ln>
        </p:spPr>
      </p:pic>
      <p:sp>
        <p:nvSpPr>
          <p:cNvPr id="183" name="Google Shape;183;p28"/>
          <p:cNvSpPr txBox="1">
            <a:spLocks noGrp="1"/>
          </p:cNvSpPr>
          <p:nvPr>
            <p:ph type="title"/>
          </p:nvPr>
        </p:nvSpPr>
        <p:spPr>
          <a:xfrm>
            <a:off x="311700" y="445025"/>
            <a:ext cx="8520600" cy="291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solidFill>
                  <a:schemeClr val="lt1"/>
                </a:solidFill>
              </a:rPr>
              <a:t>Additional:</a:t>
            </a:r>
            <a:endParaRPr sz="1800">
              <a:solidFill>
                <a:schemeClr val="lt1"/>
              </a:solidFill>
            </a:endParaRPr>
          </a:p>
          <a:p>
            <a:pPr marL="457200" lvl="0" indent="-342900" algn="l" rtl="0">
              <a:spcBef>
                <a:spcPts val="0"/>
              </a:spcBef>
              <a:spcAft>
                <a:spcPts val="0"/>
              </a:spcAft>
              <a:buClr>
                <a:schemeClr val="lt1"/>
              </a:buClr>
              <a:buSzPts val="1800"/>
              <a:buChar char="●"/>
            </a:pPr>
            <a:r>
              <a:rPr lang="en" sz="1800">
                <a:solidFill>
                  <a:schemeClr val="lt1"/>
                </a:solidFill>
              </a:rPr>
              <a:t>PMTiles</a:t>
            </a:r>
            <a:endParaRPr sz="1800">
              <a:solidFill>
                <a:schemeClr val="lt1"/>
              </a:solidFill>
            </a:endParaRPr>
          </a:p>
          <a:p>
            <a:pPr marL="0" lvl="0" indent="0" algn="l" rtl="0">
              <a:spcBef>
                <a:spcPts val="0"/>
              </a:spcBef>
              <a:spcAft>
                <a:spcPts val="0"/>
              </a:spcAft>
              <a:buNone/>
            </a:pPr>
            <a:endParaRPr>
              <a:solidFill>
                <a:schemeClr val="lt1"/>
              </a:solidFill>
            </a:endParaRPr>
          </a:p>
        </p:txBody>
      </p:sp>
      <p:sp>
        <p:nvSpPr>
          <p:cNvPr id="184" name="Google Shape;18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207888"/>
            <a:ext cx="9144003" cy="4594318"/>
          </a:xfrm>
          <a:prstGeom prst="rect">
            <a:avLst/>
          </a:prstGeom>
          <a:noFill/>
          <a:ln>
            <a:noFill/>
          </a:ln>
        </p:spPr>
      </p:pic>
      <p:sp>
        <p:nvSpPr>
          <p:cNvPr id="61" name="Google Shape;61;p14"/>
          <p:cNvSpPr txBox="1"/>
          <p:nvPr/>
        </p:nvSpPr>
        <p:spPr>
          <a:xfrm>
            <a:off x="1439400" y="4802200"/>
            <a:ext cx="6265200" cy="23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u="sng">
                <a:solidFill>
                  <a:schemeClr val="hlink"/>
                </a:solidFill>
                <a:latin typeface="Roboto Mono"/>
                <a:ea typeface="Roboto Mono"/>
                <a:cs typeface="Roboto Mono"/>
                <a:sym typeface="Roboto Mono"/>
                <a:hlinkClick r:id="rId4"/>
              </a:rPr>
              <a:t>www.ncei.noaa.gov/products/water-column-sonar-data</a:t>
            </a:r>
            <a:endParaRPr sz="1800">
              <a:solidFill>
                <a:schemeClr val="dk2"/>
              </a:solidFill>
              <a:latin typeface="Roboto Mono"/>
              <a:ea typeface="Roboto Mono"/>
              <a:cs typeface="Roboto Mono"/>
              <a:sym typeface="Roboto Mono"/>
            </a:endParaRPr>
          </a:p>
        </p:txBody>
      </p:sp>
      <p:pic>
        <p:nvPicPr>
          <p:cNvPr id="62" name="Google Shape;62;p14" title="Chart"/>
          <p:cNvPicPr preferRelativeResize="0"/>
          <p:nvPr/>
        </p:nvPicPr>
        <p:blipFill>
          <a:blip r:embed="rId5">
            <a:alphaModFix/>
          </a:blip>
          <a:stretch>
            <a:fillRect/>
          </a:stretch>
        </p:blipFill>
        <p:spPr>
          <a:xfrm>
            <a:off x="113302" y="2804447"/>
            <a:ext cx="3399651" cy="2100775"/>
          </a:xfrm>
          <a:prstGeom prst="rect">
            <a:avLst/>
          </a:prstGeom>
          <a:noFill/>
          <a:ln w="28575" cap="flat" cmpd="sng">
            <a:solidFill>
              <a:srgbClr val="424242"/>
            </a:solidFill>
            <a:prstDash val="solid"/>
            <a:round/>
            <a:headEnd type="none" w="sm" len="sm"/>
            <a:tailEnd type="none" w="sm" len="sm"/>
          </a:ln>
        </p:spPr>
      </p:pic>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body" idx="1"/>
          </p:nvPr>
        </p:nvSpPr>
        <p:spPr>
          <a:xfrm>
            <a:off x="311700" y="459375"/>
            <a:ext cx="8520600" cy="450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b="1" i="1" dirty="0">
                <a:solidFill>
                  <a:srgbClr val="404040"/>
                </a:solidFill>
                <a:highlight>
                  <a:srgbClr val="FCFCFC"/>
                </a:highlight>
                <a:latin typeface="Georgia"/>
                <a:ea typeface="Georgia"/>
                <a:cs typeface="Georgia"/>
                <a:sym typeface="Georgia"/>
              </a:rPr>
              <a:t>NOAA Open Data Dissemination (NODD):</a:t>
            </a:r>
            <a:endParaRPr sz="2100" b="1" i="1" dirty="0">
              <a:solidFill>
                <a:srgbClr val="404040"/>
              </a:solidFill>
              <a:highlight>
                <a:srgbClr val="FCFCFC"/>
              </a:highlight>
              <a:latin typeface="Georgia"/>
              <a:ea typeface="Georgia"/>
              <a:cs typeface="Georgia"/>
              <a:sym typeface="Georgia"/>
            </a:endParaRPr>
          </a:p>
          <a:p>
            <a:pPr marL="0" lvl="0" indent="0" algn="l" rtl="0">
              <a:spcBef>
                <a:spcPts val="1800"/>
              </a:spcBef>
              <a:spcAft>
                <a:spcPts val="0"/>
              </a:spcAft>
              <a:buNone/>
            </a:pPr>
            <a:r>
              <a:rPr lang="en" sz="1400" u="sng" dirty="0">
                <a:solidFill>
                  <a:schemeClr val="hlink"/>
                </a:solidFill>
                <a:hlinkClick r:id="rId3"/>
              </a:rPr>
              <a:t>https://</a:t>
            </a:r>
            <a:r>
              <a:rPr lang="en" sz="1400" b="1" u="sng" dirty="0">
                <a:solidFill>
                  <a:srgbClr val="9900FF"/>
                </a:solidFill>
                <a:hlinkClick r:id="rId3">
                  <a:extLst>
                    <a:ext uri="{A12FA001-AC4F-418D-AE19-62706E023703}">
                      <ahyp:hlinkClr xmlns:ahyp="http://schemas.microsoft.com/office/drawing/2018/hyperlinkcolor" val="tx"/>
                    </a:ext>
                  </a:extLst>
                </a:hlinkClick>
              </a:rPr>
              <a:t>noaa-wcsd-pds</a:t>
            </a:r>
            <a:r>
              <a:rPr lang="en" sz="1400" u="sng" dirty="0">
                <a:solidFill>
                  <a:schemeClr val="hlink"/>
                </a:solidFill>
                <a:hlinkClick r:id="rId3"/>
              </a:rPr>
              <a:t>.s3.amazonaws.com/index.html#data/</a:t>
            </a:r>
            <a:r>
              <a:rPr lang="en" sz="1400" b="1" u="sng" dirty="0">
                <a:solidFill>
                  <a:srgbClr val="FF00FF"/>
                </a:solidFill>
                <a:hlinkClick r:id="rId3">
                  <a:extLst>
                    <a:ext uri="{A12FA001-AC4F-418D-AE19-62706E023703}">
                      <ahyp:hlinkClr xmlns:ahyp="http://schemas.microsoft.com/office/drawing/2018/hyperlinkcolor" val="tx"/>
                    </a:ext>
                  </a:extLst>
                </a:hlinkClick>
              </a:rPr>
              <a:t>raw</a:t>
            </a:r>
            <a:r>
              <a:rPr lang="en" sz="1400" u="sng" dirty="0">
                <a:solidFill>
                  <a:schemeClr val="hlink"/>
                </a:solidFill>
                <a:hlinkClick r:id="rId3"/>
              </a:rPr>
              <a:t>/Henry_B._Bigelow/HB0706/EK60/</a:t>
            </a:r>
            <a:endParaRPr sz="1400" dirty="0"/>
          </a:p>
          <a:p>
            <a:pPr marL="0" lvl="0" indent="0" algn="r" rtl="0">
              <a:spcBef>
                <a:spcPts val="1200"/>
              </a:spcBef>
              <a:spcAft>
                <a:spcPts val="0"/>
              </a:spcAft>
              <a:buClr>
                <a:schemeClr val="dk1"/>
              </a:buClr>
              <a:buSzPts val="1100"/>
              <a:buFont typeface="Arial"/>
              <a:buNone/>
            </a:pPr>
            <a:r>
              <a:rPr lang="en" sz="1500" b="1" i="1" u="sng" dirty="0">
                <a:solidFill>
                  <a:schemeClr val="accent5"/>
                </a:solidFill>
                <a:hlinkClick r:id="rId4">
                  <a:extLst>
                    <a:ext uri="{A12FA001-AC4F-418D-AE19-62706E023703}">
                      <ahyp:hlinkClr xmlns:ahyp="http://schemas.microsoft.com/office/drawing/2018/hyperlinkcolor" val="tx"/>
                    </a:ext>
                  </a:extLst>
                </a:hlinkClick>
              </a:rPr>
              <a:t>https://echopype.readthedocs.io/en/stable/</a:t>
            </a:r>
            <a:endParaRPr dirty="0"/>
          </a:p>
          <a:p>
            <a:pPr marL="0" lvl="0" indent="0" algn="l" rtl="0">
              <a:spcBef>
                <a:spcPts val="1200"/>
              </a:spcBef>
              <a:spcAft>
                <a:spcPts val="0"/>
              </a:spcAft>
              <a:buNone/>
            </a:pPr>
            <a:r>
              <a:rPr lang="en" b="1" i="1" dirty="0">
                <a:latin typeface="Georgia"/>
                <a:ea typeface="Georgia"/>
                <a:cs typeface="Georgia"/>
                <a:sym typeface="Georgia"/>
              </a:rPr>
              <a:t>to this:</a:t>
            </a:r>
            <a:endParaRPr b="1" i="1" dirty="0">
              <a:latin typeface="Georgia"/>
              <a:ea typeface="Georgia"/>
              <a:cs typeface="Georgia"/>
              <a:sym typeface="Georgia"/>
            </a:endParaRPr>
          </a:p>
          <a:p>
            <a:pPr marL="0" lvl="0" indent="0" algn="l" rtl="0">
              <a:spcBef>
                <a:spcPts val="1200"/>
              </a:spcBef>
              <a:spcAft>
                <a:spcPts val="0"/>
              </a:spcAft>
              <a:buNone/>
            </a:pPr>
            <a:r>
              <a:rPr lang="en" sz="1400" u="sng" dirty="0">
                <a:solidFill>
                  <a:schemeClr val="hlink"/>
                </a:solidFill>
                <a:hlinkClick r:id="rId5"/>
              </a:rPr>
              <a:t>https://</a:t>
            </a:r>
            <a:r>
              <a:rPr lang="en" sz="1400" b="1" u="sng" dirty="0">
                <a:solidFill>
                  <a:srgbClr val="9900FF"/>
                </a:solidFill>
                <a:hlinkClick r:id="rId5">
                  <a:extLst>
                    <a:ext uri="{A12FA001-AC4F-418D-AE19-62706E023703}">
                      <ahyp:hlinkClr xmlns:ahyp="http://schemas.microsoft.com/office/drawing/2018/hyperlinkcolor" val="tx"/>
                    </a:ext>
                  </a:extLst>
                </a:hlinkClick>
              </a:rPr>
              <a:t>noaa-wcsd-zarr-pds</a:t>
            </a:r>
            <a:r>
              <a:rPr lang="en" sz="1400" u="sng" dirty="0">
                <a:solidFill>
                  <a:schemeClr val="hlink"/>
                </a:solidFill>
                <a:hlinkClick r:id="rId5"/>
              </a:rPr>
              <a:t>.s3.amazonaws.com/index.html#</a:t>
            </a:r>
            <a:r>
              <a:rPr lang="en" sz="1400" b="1" u="sng" dirty="0">
                <a:solidFill>
                  <a:srgbClr val="FF00FF"/>
                </a:solidFill>
                <a:hlinkClick r:id="rId5">
                  <a:extLst>
                    <a:ext uri="{A12FA001-AC4F-418D-AE19-62706E023703}">
                      <ahyp:hlinkClr xmlns:ahyp="http://schemas.microsoft.com/office/drawing/2018/hyperlinkcolor" val="tx"/>
                    </a:ext>
                  </a:extLst>
                </a:hlinkClick>
              </a:rPr>
              <a:t>level_1</a:t>
            </a:r>
            <a:r>
              <a:rPr lang="en" sz="1400" u="sng" dirty="0">
                <a:solidFill>
                  <a:schemeClr val="hlink"/>
                </a:solidFill>
                <a:hlinkClick r:id="rId5"/>
              </a:rPr>
              <a:t>/Henry_B._Bigelow/HB0706/EK60/</a:t>
            </a:r>
            <a:endParaRPr sz="1400" dirty="0"/>
          </a:p>
          <a:p>
            <a:pPr marL="0" lvl="0" indent="0" algn="l" rtl="0">
              <a:spcBef>
                <a:spcPts val="1200"/>
              </a:spcBef>
              <a:spcAft>
                <a:spcPts val="0"/>
              </a:spcAft>
              <a:buNone/>
            </a:pPr>
            <a:endParaRPr dirty="0"/>
          </a:p>
          <a:p>
            <a:pPr marL="0" lvl="0" indent="0" algn="l" rtl="0">
              <a:spcBef>
                <a:spcPts val="1200"/>
              </a:spcBef>
              <a:spcAft>
                <a:spcPts val="0"/>
              </a:spcAft>
              <a:buNone/>
            </a:pPr>
            <a:r>
              <a:rPr lang="en" b="1" i="1" dirty="0">
                <a:latin typeface="Georgia"/>
                <a:ea typeface="Georgia"/>
                <a:cs typeface="Georgia"/>
                <a:sym typeface="Georgia"/>
              </a:rPr>
              <a:t>and then consolidated into this:</a:t>
            </a:r>
            <a:endParaRPr b="1" i="1" dirty="0">
              <a:latin typeface="Georgia"/>
              <a:ea typeface="Georgia"/>
              <a:cs typeface="Georgia"/>
              <a:sym typeface="Georgia"/>
            </a:endParaRPr>
          </a:p>
          <a:p>
            <a:pPr marL="0" lvl="0" indent="0" algn="l" rtl="0">
              <a:spcBef>
                <a:spcPts val="1200"/>
              </a:spcBef>
              <a:spcAft>
                <a:spcPts val="1200"/>
              </a:spcAft>
              <a:buClr>
                <a:schemeClr val="dk1"/>
              </a:buClr>
              <a:buSzPts val="1100"/>
              <a:buFont typeface="Arial"/>
              <a:buNone/>
            </a:pPr>
            <a:r>
              <a:rPr lang="en" sz="1400" u="sng" dirty="0">
                <a:solidFill>
                  <a:schemeClr val="hlink"/>
                </a:solidFill>
                <a:hlinkClick r:id="rId6"/>
              </a:rPr>
              <a:t>https://</a:t>
            </a:r>
            <a:r>
              <a:rPr lang="en" sz="1400" b="1" u="sng" dirty="0">
                <a:solidFill>
                  <a:srgbClr val="9900FF"/>
                </a:solidFill>
                <a:hlinkClick r:id="rId6">
                  <a:extLst>
                    <a:ext uri="{A12FA001-AC4F-418D-AE19-62706E023703}">
                      <ahyp:hlinkClr xmlns:ahyp="http://schemas.microsoft.com/office/drawing/2018/hyperlinkcolor" val="tx"/>
                    </a:ext>
                  </a:extLst>
                </a:hlinkClick>
              </a:rPr>
              <a:t>noaa-wcsd-zarr</a:t>
            </a:r>
            <a:r>
              <a:rPr lang="en" sz="1400" b="1" u="sng" dirty="0">
                <a:solidFill>
                  <a:srgbClr val="9900FF"/>
                </a:solidFill>
                <a:hlinkClick r:id="rId6">
                  <a:extLst>
                    <a:ext uri="{A12FA001-AC4F-418D-AE19-62706E023703}">
                      <ahyp:hlinkClr xmlns:ahyp="http://schemas.microsoft.com/office/drawing/2018/hyperlinkcolor" val="tx"/>
                    </a:ext>
                  </a:extLst>
                </a:hlinkClick>
              </a:rPr>
              <a:t>-</a:t>
            </a:r>
            <a:r>
              <a:rPr lang="en" sz="1400" b="1" u="sng" dirty="0">
                <a:solidFill>
                  <a:srgbClr val="9900FF"/>
                </a:solidFill>
                <a:hlinkClick r:id="rId6">
                  <a:extLst>
                    <a:ext uri="{A12FA001-AC4F-418D-AE19-62706E023703}">
                      <ahyp:hlinkClr xmlns:ahyp="http://schemas.microsoft.com/office/drawing/2018/hyperlinkcolor" val="tx"/>
                    </a:ext>
                  </a:extLst>
                </a:hlinkClick>
              </a:rPr>
              <a:t>pds</a:t>
            </a:r>
            <a:r>
              <a:rPr lang="en" sz="1400" u="sng" dirty="0">
                <a:solidFill>
                  <a:schemeClr val="hlink"/>
                </a:solidFill>
                <a:hlinkClick r:id="rId6"/>
              </a:rPr>
              <a:t>.s3.amazonaws.com/index.html#</a:t>
            </a:r>
            <a:r>
              <a:rPr lang="en" sz="1400" b="1" u="sng" dirty="0">
                <a:solidFill>
                  <a:srgbClr val="FF00FF"/>
                </a:solidFill>
                <a:hlinkClick r:id="rId6">
                  <a:extLst>
                    <a:ext uri="{A12FA001-AC4F-418D-AE19-62706E023703}">
                      <ahyp:hlinkClr xmlns:ahyp="http://schemas.microsoft.com/office/drawing/2018/hyperlinkcolor" val="tx"/>
                    </a:ext>
                  </a:extLst>
                </a:hlinkClick>
              </a:rPr>
              <a:t>level_2</a:t>
            </a:r>
            <a:r>
              <a:rPr lang="en" sz="1400" u="sng" dirty="0">
                <a:solidFill>
                  <a:schemeClr val="hlink"/>
                </a:solidFill>
                <a:hlinkClick r:id="rId6"/>
              </a:rPr>
              <a:t>/Henry_B._Bigelow/HB0706/EK60/</a:t>
            </a:r>
            <a:endParaRPr sz="1400" b="1" i="1" dirty="0"/>
          </a:p>
        </p:txBody>
      </p:sp>
      <p:pic>
        <p:nvPicPr>
          <p:cNvPr id="69" name="Google Shape;69;p15"/>
          <p:cNvPicPr preferRelativeResize="0"/>
          <p:nvPr/>
        </p:nvPicPr>
        <p:blipFill>
          <a:blip r:embed="rId7">
            <a:alphaModFix/>
          </a:blip>
          <a:stretch>
            <a:fillRect/>
          </a:stretch>
        </p:blipFill>
        <p:spPr>
          <a:xfrm>
            <a:off x="3369749" y="1524196"/>
            <a:ext cx="1446748" cy="373000"/>
          </a:xfrm>
          <a:prstGeom prst="rect">
            <a:avLst/>
          </a:prstGeom>
          <a:noFill/>
          <a:ln w="9525" cap="flat" cmpd="sng">
            <a:solidFill>
              <a:schemeClr val="dk2"/>
            </a:solidFill>
            <a:prstDash val="solid"/>
            <a:round/>
            <a:headEnd type="none" w="sm" len="sm"/>
            <a:tailEnd type="none" w="sm" len="sm"/>
          </a:ln>
        </p:spPr>
      </p:pic>
      <p:sp>
        <p:nvSpPr>
          <p:cNvPr id="70" name="Google Shape;70;p15"/>
          <p:cNvSpPr txBox="1"/>
          <p:nvPr/>
        </p:nvSpPr>
        <p:spPr>
          <a:xfrm>
            <a:off x="6112950" y="2989520"/>
            <a:ext cx="1689600" cy="419700"/>
          </a:xfrm>
          <a:prstGeom prst="rect">
            <a:avLst/>
          </a:prstGeom>
          <a:noFill/>
          <a:ln w="9525" cap="flat" cmpd="sng">
            <a:solidFill>
              <a:srgbClr val="4A86E8"/>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err="1">
                <a:solidFill>
                  <a:schemeClr val="dk2"/>
                </a:solidFill>
                <a:latin typeface="Roboto Black"/>
                <a:ea typeface="Roboto Black"/>
                <a:cs typeface="Roboto Black"/>
                <a:sym typeface="Roboto Black"/>
              </a:rPr>
              <a:t>EchoFish</a:t>
            </a:r>
            <a:endParaRPr sz="1800" dirty="0">
              <a:solidFill>
                <a:schemeClr val="dk2"/>
              </a:solidFill>
              <a:latin typeface="Roboto Black"/>
              <a:ea typeface="Roboto Black"/>
              <a:cs typeface="Roboto Black"/>
              <a:sym typeface="Roboto Black"/>
            </a:endParaRPr>
          </a:p>
        </p:txBody>
      </p:sp>
      <p:cxnSp>
        <p:nvCxnSpPr>
          <p:cNvPr id="71" name="Google Shape;71;p15"/>
          <p:cNvCxnSpPr/>
          <p:nvPr/>
        </p:nvCxnSpPr>
        <p:spPr>
          <a:xfrm>
            <a:off x="6770525" y="1821658"/>
            <a:ext cx="0" cy="442200"/>
          </a:xfrm>
          <a:prstGeom prst="straightConnector1">
            <a:avLst/>
          </a:prstGeom>
          <a:noFill/>
          <a:ln w="9525" cap="flat" cmpd="sng">
            <a:solidFill>
              <a:schemeClr val="dk2"/>
            </a:solidFill>
            <a:prstDash val="solid"/>
            <a:round/>
            <a:headEnd type="none" w="med" len="med"/>
            <a:tailEnd type="triangle" w="med" len="med"/>
          </a:ln>
        </p:spPr>
      </p:cxnSp>
      <p:cxnSp>
        <p:nvCxnSpPr>
          <p:cNvPr id="72" name="Google Shape;72;p15"/>
          <p:cNvCxnSpPr>
            <a:cxnSpLocks/>
          </p:cNvCxnSpPr>
          <p:nvPr/>
        </p:nvCxnSpPr>
        <p:spPr>
          <a:xfrm>
            <a:off x="6957750" y="3409220"/>
            <a:ext cx="5700" cy="294600"/>
          </a:xfrm>
          <a:prstGeom prst="straightConnector1">
            <a:avLst/>
          </a:prstGeom>
          <a:noFill/>
          <a:ln w="9525" cap="flat" cmpd="sng">
            <a:solidFill>
              <a:schemeClr val="dk2"/>
            </a:solidFill>
            <a:prstDash val="solid"/>
            <a:round/>
            <a:headEnd type="none" w="med" len="med"/>
            <a:tailEnd type="triangle" w="med" len="med"/>
          </a:ln>
        </p:spPr>
      </p:cxnSp>
      <p:sp>
        <p:nvSpPr>
          <p:cNvPr id="73" name="Google Shape;7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801200" y="35375"/>
            <a:ext cx="7831926" cy="4784300"/>
          </a:xfrm>
          <a:prstGeom prst="rect">
            <a:avLst/>
          </a:prstGeom>
          <a:noFill/>
          <a:ln w="9525" cap="flat" cmpd="sng">
            <a:solidFill>
              <a:schemeClr val="dk2"/>
            </a:solidFill>
            <a:prstDash val="solid"/>
            <a:round/>
            <a:headEnd type="none" w="sm" len="sm"/>
            <a:tailEnd type="none" w="sm" len="sm"/>
          </a:ln>
        </p:spPr>
      </p:pic>
      <p:pic>
        <p:nvPicPr>
          <p:cNvPr id="79" name="Google Shape;79;p16"/>
          <p:cNvPicPr preferRelativeResize="0"/>
          <p:nvPr/>
        </p:nvPicPr>
        <p:blipFill>
          <a:blip r:embed="rId4">
            <a:alphaModFix/>
          </a:blip>
          <a:stretch>
            <a:fillRect/>
          </a:stretch>
        </p:blipFill>
        <p:spPr>
          <a:xfrm>
            <a:off x="139800" y="3752000"/>
            <a:ext cx="2452400" cy="1290725"/>
          </a:xfrm>
          <a:prstGeom prst="rect">
            <a:avLst/>
          </a:prstGeom>
          <a:noFill/>
          <a:ln w="19050" cap="flat" cmpd="sng">
            <a:solidFill>
              <a:srgbClr val="000000"/>
            </a:solidFill>
            <a:prstDash val="solid"/>
            <a:round/>
            <a:headEnd type="none" w="sm" len="sm"/>
            <a:tailEnd type="none" w="sm" len="sm"/>
          </a:ln>
        </p:spPr>
      </p:pic>
      <p:sp>
        <p:nvSpPr>
          <p:cNvPr id="80" name="Google Shape;80;p16"/>
          <p:cNvSpPr txBox="1"/>
          <p:nvPr/>
        </p:nvSpPr>
        <p:spPr>
          <a:xfrm>
            <a:off x="7025775" y="4767288"/>
            <a:ext cx="11667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Time →</a:t>
            </a:r>
            <a:endParaRPr sz="1800">
              <a:solidFill>
                <a:schemeClr val="dk2"/>
              </a:solidFill>
            </a:endParaRPr>
          </a:p>
        </p:txBody>
      </p:sp>
      <p:sp>
        <p:nvSpPr>
          <p:cNvPr id="81" name="Google Shape;81;p16"/>
          <p:cNvSpPr txBox="1"/>
          <p:nvPr/>
        </p:nvSpPr>
        <p:spPr>
          <a:xfrm rot="5400000">
            <a:off x="8042575" y="3802975"/>
            <a:ext cx="1583400" cy="4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Depth → </a:t>
            </a:r>
            <a:endParaRPr sz="1800">
              <a:solidFill>
                <a:schemeClr val="dk2"/>
              </a:solidFill>
            </a:endParaRPr>
          </a:p>
        </p:txBody>
      </p:sp>
      <p:sp>
        <p:nvSpPr>
          <p:cNvPr id="82" name="Google Shape;82;p16"/>
          <p:cNvSpPr txBox="1"/>
          <p:nvPr/>
        </p:nvSpPr>
        <p:spPr>
          <a:xfrm>
            <a:off x="4775493" y="451475"/>
            <a:ext cx="3036000" cy="3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 Ocean Surface →</a:t>
            </a:r>
            <a:endParaRPr sz="1800">
              <a:solidFill>
                <a:schemeClr val="dk2"/>
              </a:solidFill>
            </a:endParaRPr>
          </a:p>
        </p:txBody>
      </p:sp>
      <p:sp>
        <p:nvSpPr>
          <p:cNvPr id="83" name="Google Shape;83;p16"/>
          <p:cNvSpPr txBox="1"/>
          <p:nvPr/>
        </p:nvSpPr>
        <p:spPr>
          <a:xfrm>
            <a:off x="24900" y="751300"/>
            <a:ext cx="7143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rPr>
              <a:t>Map→</a:t>
            </a:r>
            <a:endParaRPr sz="1000">
              <a:solidFill>
                <a:schemeClr val="dk2"/>
              </a:solidFill>
            </a:endParaRPr>
          </a:p>
        </p:txBody>
      </p:sp>
      <p:sp>
        <p:nvSpPr>
          <p:cNvPr id="84" name="Google Shape;84;p16"/>
          <p:cNvSpPr txBox="1"/>
          <p:nvPr/>
        </p:nvSpPr>
        <p:spPr>
          <a:xfrm>
            <a:off x="13000" y="1596650"/>
            <a:ext cx="714300" cy="44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rPr>
              <a:t>Plot→</a:t>
            </a:r>
            <a:endParaRPr sz="1000">
              <a:solidFill>
                <a:schemeClr val="dk2"/>
              </a:solidFill>
            </a:endParaRPr>
          </a:p>
        </p:txBody>
      </p:sp>
      <p:sp>
        <p:nvSpPr>
          <p:cNvPr id="85" name="Google Shape;85;p16"/>
          <p:cNvSpPr txBox="1"/>
          <p:nvPr/>
        </p:nvSpPr>
        <p:spPr>
          <a:xfrm>
            <a:off x="24900" y="2501525"/>
            <a:ext cx="714300" cy="50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rPr>
              <a:t>Details→</a:t>
            </a:r>
            <a:endParaRPr sz="1000">
              <a:solidFill>
                <a:schemeClr val="dk2"/>
              </a:solidFill>
            </a:endParaRPr>
          </a:p>
        </p:txBody>
      </p:sp>
      <p:pic>
        <p:nvPicPr>
          <p:cNvPr id="86" name="Google Shape;86;p16"/>
          <p:cNvPicPr preferRelativeResize="0"/>
          <p:nvPr/>
        </p:nvPicPr>
        <p:blipFill>
          <a:blip r:embed="rId5">
            <a:alphaModFix/>
          </a:blip>
          <a:stretch>
            <a:fillRect/>
          </a:stretch>
        </p:blipFill>
        <p:spPr>
          <a:xfrm>
            <a:off x="7215150" y="95150"/>
            <a:ext cx="1857325" cy="1380225"/>
          </a:xfrm>
          <a:prstGeom prst="rect">
            <a:avLst/>
          </a:prstGeom>
          <a:noFill/>
          <a:ln>
            <a:noFill/>
          </a:ln>
        </p:spPr>
      </p:pic>
      <p:sp>
        <p:nvSpPr>
          <p:cNvPr id="87" name="Google Shape;87;p16"/>
          <p:cNvSpPr txBox="1"/>
          <p:nvPr/>
        </p:nvSpPr>
        <p:spPr>
          <a:xfrm>
            <a:off x="5011982" y="1527602"/>
            <a:ext cx="362400" cy="3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a:t>
            </a:r>
            <a:endParaRPr sz="1800">
              <a:solidFill>
                <a:schemeClr val="lt1"/>
              </a:solidFill>
            </a:endParaRPr>
          </a:p>
        </p:txBody>
      </p:sp>
      <p:sp>
        <p:nvSpPr>
          <p:cNvPr id="88" name="Google Shape;8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92"/>
        <p:cNvGrpSpPr/>
        <p:nvPr/>
      </p:nvGrpSpPr>
      <p:grpSpPr>
        <a:xfrm>
          <a:off x="0" y="0"/>
          <a:ext cx="0" cy="0"/>
          <a:chOff x="0" y="0"/>
          <a:chExt cx="0" cy="0"/>
        </a:xfrm>
      </p:grpSpPr>
      <p:pic>
        <p:nvPicPr>
          <p:cNvPr id="93" name="Google Shape;93;p17"/>
          <p:cNvPicPr preferRelativeResize="0"/>
          <p:nvPr/>
        </p:nvPicPr>
        <p:blipFill>
          <a:blip r:embed="rId3">
            <a:alphaModFix/>
          </a:blip>
          <a:stretch>
            <a:fillRect/>
          </a:stretch>
        </p:blipFill>
        <p:spPr>
          <a:xfrm>
            <a:off x="152400" y="1143150"/>
            <a:ext cx="8839204" cy="2857204"/>
          </a:xfrm>
          <a:prstGeom prst="rect">
            <a:avLst/>
          </a:prstGeom>
          <a:noFill/>
          <a:ln w="19050" cap="flat" cmpd="sng">
            <a:solidFill>
              <a:schemeClr val="dk2"/>
            </a:solidFill>
            <a:prstDash val="solid"/>
            <a:round/>
            <a:headEnd type="none" w="sm" len="sm"/>
            <a:tailEnd type="none" w="sm" len="sm"/>
          </a:ln>
        </p:spPr>
      </p:pic>
      <p:sp>
        <p:nvSpPr>
          <p:cNvPr id="94" name="Google Shape;94;p17"/>
          <p:cNvSpPr txBox="1"/>
          <p:nvPr/>
        </p:nvSpPr>
        <p:spPr>
          <a:xfrm>
            <a:off x="110300" y="256900"/>
            <a:ext cx="8940900" cy="4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Data Visualization Directly from the Zarr Store</a:t>
            </a:r>
            <a:endParaRPr sz="1800">
              <a:solidFill>
                <a:schemeClr val="dk2"/>
              </a:solidFill>
            </a:endParaRPr>
          </a:p>
        </p:txBody>
      </p:sp>
      <p:sp>
        <p:nvSpPr>
          <p:cNvPr id="95" name="Google Shape;9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114175" y="115825"/>
            <a:ext cx="8880900" cy="5727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Clr>
                <a:schemeClr val="dk1"/>
              </a:buClr>
              <a:buSzPct val="61111"/>
              <a:buFont typeface="Arial"/>
              <a:buNone/>
            </a:pPr>
            <a:r>
              <a:rPr lang="en" sz="1800" b="1">
                <a:solidFill>
                  <a:schemeClr val="accent2"/>
                </a:solidFill>
                <a:highlight>
                  <a:schemeClr val="lt1"/>
                </a:highlight>
                <a:latin typeface="Calibri"/>
                <a:ea typeface="Calibri"/>
                <a:cs typeface="Calibri"/>
                <a:sym typeface="Calibri"/>
              </a:rPr>
              <a:t>AWS Architecture → Efficient Computationally but Expensive</a:t>
            </a:r>
            <a:endParaRPr/>
          </a:p>
        </p:txBody>
      </p:sp>
      <p:pic>
        <p:nvPicPr>
          <p:cNvPr id="101" name="Google Shape;101;p18"/>
          <p:cNvPicPr preferRelativeResize="0"/>
          <p:nvPr/>
        </p:nvPicPr>
        <p:blipFill>
          <a:blip r:embed="rId3">
            <a:alphaModFix/>
          </a:blip>
          <a:stretch>
            <a:fillRect/>
          </a:stretch>
        </p:blipFill>
        <p:spPr>
          <a:xfrm>
            <a:off x="1033614" y="530875"/>
            <a:ext cx="7076776" cy="4391524"/>
          </a:xfrm>
          <a:prstGeom prst="rect">
            <a:avLst/>
          </a:prstGeom>
          <a:noFill/>
          <a:ln w="9525" cap="flat" cmpd="sng">
            <a:solidFill>
              <a:schemeClr val="dk2"/>
            </a:solidFill>
            <a:prstDash val="solid"/>
            <a:round/>
            <a:headEnd type="none" w="sm" len="sm"/>
            <a:tailEnd type="none" w="sm" len="sm"/>
          </a:ln>
        </p:spPr>
      </p:pic>
      <p:sp>
        <p:nvSpPr>
          <p:cNvPr id="102" name="Google Shape;10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06350" y="0"/>
            <a:ext cx="8214300" cy="572700"/>
          </a:xfrm>
          <a:prstGeom prst="rect">
            <a:avLst/>
          </a:prstGeom>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 sz="1800" b="1">
                <a:solidFill>
                  <a:schemeClr val="accent2"/>
                </a:solidFill>
                <a:highlight>
                  <a:srgbClr val="FFFFFF"/>
                </a:highlight>
                <a:latin typeface="Calibri"/>
                <a:ea typeface="Calibri"/>
                <a:cs typeface="Calibri"/>
                <a:sym typeface="Calibri"/>
              </a:rPr>
              <a:t>Simplified Pipeline</a:t>
            </a:r>
            <a:endParaRPr sz="1800" b="1">
              <a:solidFill>
                <a:schemeClr val="accent2"/>
              </a:solidFill>
              <a:highlight>
                <a:srgbClr val="FFFFFF"/>
              </a:highlight>
              <a:latin typeface="Calibri"/>
              <a:ea typeface="Calibri"/>
              <a:cs typeface="Calibri"/>
              <a:sym typeface="Calibri"/>
            </a:endParaRPr>
          </a:p>
        </p:txBody>
      </p:sp>
      <p:pic>
        <p:nvPicPr>
          <p:cNvPr id="108" name="Google Shape;108;p19"/>
          <p:cNvPicPr preferRelativeResize="0"/>
          <p:nvPr/>
        </p:nvPicPr>
        <p:blipFill>
          <a:blip r:embed="rId3">
            <a:alphaModFix/>
          </a:blip>
          <a:stretch>
            <a:fillRect/>
          </a:stretch>
        </p:blipFill>
        <p:spPr>
          <a:xfrm>
            <a:off x="1567311" y="432312"/>
            <a:ext cx="6009374" cy="4278876"/>
          </a:xfrm>
          <a:prstGeom prst="rect">
            <a:avLst/>
          </a:prstGeom>
          <a:noFill/>
          <a:ln>
            <a:noFill/>
          </a:ln>
        </p:spPr>
      </p:pic>
      <p:pic>
        <p:nvPicPr>
          <p:cNvPr id="109" name="Google Shape;109;p19"/>
          <p:cNvPicPr preferRelativeResize="0"/>
          <p:nvPr/>
        </p:nvPicPr>
        <p:blipFill>
          <a:blip r:embed="rId4">
            <a:alphaModFix/>
          </a:blip>
          <a:stretch>
            <a:fillRect/>
          </a:stretch>
        </p:blipFill>
        <p:spPr>
          <a:xfrm>
            <a:off x="306344" y="3501575"/>
            <a:ext cx="1096531" cy="1450425"/>
          </a:xfrm>
          <a:prstGeom prst="rect">
            <a:avLst/>
          </a:prstGeom>
          <a:noFill/>
          <a:ln>
            <a:noFill/>
          </a:ln>
        </p:spPr>
      </p:pic>
      <p:sp>
        <p:nvSpPr>
          <p:cNvPr id="110" name="Google Shape;11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p:nvPr/>
        </p:nvSpPr>
        <p:spPr>
          <a:xfrm>
            <a:off x="2780150" y="56150"/>
            <a:ext cx="6241800" cy="81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t>“Distributed High Throughput Computing — High-throughput computing (HTC) is the execution of computational work in the form of numerous, self-contained tasks to optimize their overall completion across available computing resources. Specialized by the OSG, distributed high-throughput computing (dHTC) involves the operation of HTC-optimized infrastructure across many independent, collaborating administrative domains.”</a:t>
            </a:r>
            <a:endParaRPr sz="1800">
              <a:solidFill>
                <a:schemeClr val="dk2"/>
              </a:solidFill>
            </a:endParaRPr>
          </a:p>
        </p:txBody>
      </p:sp>
      <p:pic>
        <p:nvPicPr>
          <p:cNvPr id="116" name="Google Shape;116;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7" name="Google Shape;117;p20"/>
          <p:cNvSpPr txBox="1"/>
          <p:nvPr/>
        </p:nvSpPr>
        <p:spPr>
          <a:xfrm>
            <a:off x="169650" y="152875"/>
            <a:ext cx="4781700" cy="52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rPr>
              <a:t>NCAR — Boulder, Colorado</a:t>
            </a:r>
            <a:endParaRPr sz="1800">
              <a:solidFill>
                <a:schemeClr val="lt1"/>
              </a:solidFill>
            </a:endParaRPr>
          </a:p>
        </p:txBody>
      </p:sp>
      <p:sp>
        <p:nvSpPr>
          <p:cNvPr id="118" name="Google Shape;11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body" idx="1"/>
          </p:nvPr>
        </p:nvSpPr>
        <p:spPr>
          <a:xfrm>
            <a:off x="311700" y="381075"/>
            <a:ext cx="8506200" cy="4423800"/>
          </a:xfrm>
          <a:prstGeom prst="rect">
            <a:avLst/>
          </a:prstGeom>
        </p:spPr>
        <p:txBody>
          <a:bodyPr spcFirstLastPara="1" wrap="square" lIns="91425" tIns="91425" rIns="91425" bIns="91425" anchor="t" anchorCtr="0">
            <a:normAutofit/>
          </a:bodyPr>
          <a:lstStyle/>
          <a:p>
            <a:pPr marL="0" lvl="0" indent="0" algn="l" rtl="0">
              <a:lnSpc>
                <a:spcPct val="120000"/>
              </a:lnSpc>
              <a:spcBef>
                <a:spcPts val="0"/>
              </a:spcBef>
              <a:spcAft>
                <a:spcPts val="0"/>
              </a:spcAft>
              <a:buNone/>
            </a:pPr>
            <a:r>
              <a:rPr lang="en" sz="1700" b="1">
                <a:solidFill>
                  <a:srgbClr val="5A5A5A"/>
                </a:solidFill>
                <a:highlight>
                  <a:srgbClr val="FFFFFF"/>
                </a:highlight>
              </a:rPr>
              <a:t>“What types of work run well on the OSPool”</a:t>
            </a:r>
            <a:endParaRPr sz="1700" b="1">
              <a:solidFill>
                <a:srgbClr val="5A5A5A"/>
              </a:solidFill>
              <a:highlight>
                <a:srgbClr val="FFFFFF"/>
              </a:highlight>
            </a:endParaRPr>
          </a:p>
          <a:p>
            <a:pPr marL="0" lvl="0" indent="0" algn="l" rtl="0">
              <a:lnSpc>
                <a:spcPct val="120000"/>
              </a:lnSpc>
              <a:spcBef>
                <a:spcPts val="400"/>
              </a:spcBef>
              <a:spcAft>
                <a:spcPts val="0"/>
              </a:spcAft>
              <a:buClr>
                <a:schemeClr val="dk1"/>
              </a:buClr>
              <a:buSzPts val="1100"/>
              <a:buFont typeface="Arial"/>
              <a:buNone/>
            </a:pPr>
            <a:r>
              <a:rPr lang="en" sz="1300" b="1" u="sng">
                <a:solidFill>
                  <a:schemeClr val="hlink"/>
                </a:solidFill>
                <a:highlight>
                  <a:srgbClr val="FFFFFF"/>
                </a:highlight>
                <a:hlinkClick r:id="rId3"/>
              </a:rPr>
              <a:t>https://osg-htc.org/services/open_science_pool.html</a:t>
            </a:r>
            <a:endParaRPr sz="1000" b="1">
              <a:solidFill>
                <a:srgbClr val="5A5A5A"/>
              </a:solidFill>
              <a:highlight>
                <a:srgbClr val="FFFFFF"/>
              </a:highlight>
            </a:endParaRPr>
          </a:p>
          <a:p>
            <a:pPr marL="0" lvl="0" indent="0" algn="l" rtl="0">
              <a:spcBef>
                <a:spcPts val="400"/>
              </a:spcBef>
              <a:spcAft>
                <a:spcPts val="0"/>
              </a:spcAft>
              <a:buClr>
                <a:schemeClr val="dk1"/>
              </a:buClr>
              <a:buSzPts val="1100"/>
              <a:buFont typeface="Arial"/>
              <a:buNone/>
            </a:pPr>
            <a:endParaRPr sz="1200">
              <a:solidFill>
                <a:srgbClr val="5A5A5A"/>
              </a:solidFill>
              <a:highlight>
                <a:srgbClr val="FFFFFF"/>
              </a:highlight>
            </a:endParaRPr>
          </a:p>
          <a:p>
            <a:pPr marL="0" lvl="0" indent="0" algn="l" rtl="0">
              <a:spcBef>
                <a:spcPts val="1200"/>
              </a:spcBef>
              <a:spcAft>
                <a:spcPts val="1200"/>
              </a:spcAft>
              <a:buNone/>
            </a:pPr>
            <a:endParaRPr/>
          </a:p>
        </p:txBody>
      </p:sp>
      <p:pic>
        <p:nvPicPr>
          <p:cNvPr id="124" name="Google Shape;124;p21"/>
          <p:cNvPicPr preferRelativeResize="0"/>
          <p:nvPr/>
        </p:nvPicPr>
        <p:blipFill>
          <a:blip r:embed="rId4">
            <a:alphaModFix/>
          </a:blip>
          <a:stretch>
            <a:fillRect/>
          </a:stretch>
        </p:blipFill>
        <p:spPr>
          <a:xfrm>
            <a:off x="4722922" y="1613950"/>
            <a:ext cx="4157701" cy="2282001"/>
          </a:xfrm>
          <a:prstGeom prst="rect">
            <a:avLst/>
          </a:prstGeom>
          <a:noFill/>
          <a:ln w="9525" cap="flat" cmpd="sng">
            <a:solidFill>
              <a:schemeClr val="dk2"/>
            </a:solidFill>
            <a:prstDash val="solid"/>
            <a:round/>
            <a:headEnd type="none" w="sm" len="sm"/>
            <a:tailEnd type="none" w="sm" len="sm"/>
          </a:ln>
        </p:spPr>
      </p:pic>
      <p:pic>
        <p:nvPicPr>
          <p:cNvPr id="125" name="Google Shape;125;p21"/>
          <p:cNvPicPr preferRelativeResize="0"/>
          <p:nvPr/>
        </p:nvPicPr>
        <p:blipFill>
          <a:blip r:embed="rId5">
            <a:alphaModFix/>
          </a:blip>
          <a:stretch>
            <a:fillRect/>
          </a:stretch>
        </p:blipFill>
        <p:spPr>
          <a:xfrm>
            <a:off x="382725" y="1937075"/>
            <a:ext cx="2709125" cy="1730825"/>
          </a:xfrm>
          <a:prstGeom prst="rect">
            <a:avLst/>
          </a:prstGeom>
          <a:noFill/>
          <a:ln w="9525" cap="flat" cmpd="sng">
            <a:solidFill>
              <a:schemeClr val="dk2"/>
            </a:solidFill>
            <a:prstDash val="solid"/>
            <a:round/>
            <a:headEnd type="none" w="sm" len="sm"/>
            <a:tailEnd type="none" w="sm" len="sm"/>
          </a:ln>
        </p:spPr>
      </p:pic>
      <p:cxnSp>
        <p:nvCxnSpPr>
          <p:cNvPr id="126" name="Google Shape;126;p21"/>
          <p:cNvCxnSpPr/>
          <p:nvPr/>
        </p:nvCxnSpPr>
        <p:spPr>
          <a:xfrm>
            <a:off x="3296325" y="2754950"/>
            <a:ext cx="1172700" cy="0"/>
          </a:xfrm>
          <a:prstGeom prst="straightConnector1">
            <a:avLst/>
          </a:prstGeom>
          <a:noFill/>
          <a:ln w="28575" cap="flat" cmpd="sng">
            <a:solidFill>
              <a:schemeClr val="dk2"/>
            </a:solidFill>
            <a:prstDash val="solid"/>
            <a:round/>
            <a:headEnd type="triangle" w="med" len="med"/>
            <a:tailEnd type="triangle" w="med" len="med"/>
          </a:ln>
        </p:spPr>
      </p:cxnSp>
      <p:sp>
        <p:nvSpPr>
          <p:cNvPr id="127" name="Google Shape;12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999</Words>
  <Application>Microsoft Macintosh PowerPoint</Application>
  <PresentationFormat>On-screen Show (16:9)</PresentationFormat>
  <Paragraphs>121</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Roboto Mono</vt:lpstr>
      <vt:lpstr>Calibri</vt:lpstr>
      <vt:lpstr>Roboto Black</vt:lpstr>
      <vt:lpstr>Arial</vt:lpstr>
      <vt:lpstr>Georgia</vt:lpstr>
      <vt:lpstr>Simple Light</vt:lpstr>
      <vt:lpstr>Large Scale Processing of Water Column Sonar Data to a Cloud Native Zarr Format  Rudy Klucik — Software Engineer, Associate Scientist II rudy.klucik@noaa.gov  Cooperative Institute for Research in Environmental Sciences at the University of Colorado Boulder and NOAA National Centers for Environmental Information  Throughput Computing, July 8th, 2024 </vt:lpstr>
      <vt:lpstr>PowerPoint Presentation</vt:lpstr>
      <vt:lpstr>PowerPoint Presentation</vt:lpstr>
      <vt:lpstr>PowerPoint Presentation</vt:lpstr>
      <vt:lpstr>PowerPoint Presentation</vt:lpstr>
      <vt:lpstr>AWS Architecture → Efficient Computationally but Expensive</vt:lpstr>
      <vt:lpstr>Simplified Pipeline</vt:lpstr>
      <vt:lpstr>PowerPoint Presentation</vt:lpstr>
      <vt:lpstr>PowerPoint Presentation</vt:lpstr>
      <vt:lpstr>Starting Point for Refactoring Code </vt:lpstr>
      <vt:lpstr>PowerPoint Presentation</vt:lpstr>
      <vt:lpstr>Challenges</vt:lpstr>
      <vt:lpstr>PowerPoint Presentation</vt:lpstr>
      <vt:lpstr>PowerPoint Presentation</vt:lpstr>
      <vt:lpstr>PowerPoint Presentation</vt:lpstr>
      <vt:lpstr>Additional: PMTiles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rudy</cp:lastModifiedBy>
  <cp:revision>5</cp:revision>
  <dcterms:modified xsi:type="dcterms:W3CDTF">2024-07-08T02:57:43Z</dcterms:modified>
</cp:coreProperties>
</file>