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1376" r:id="rId5"/>
    <p:sldId id="398" r:id="rId6"/>
    <p:sldId id="2145706524" r:id="rId7"/>
    <p:sldId id="2145706545" r:id="rId8"/>
    <p:sldId id="2145706546" r:id="rId9"/>
    <p:sldId id="2145706549" r:id="rId10"/>
    <p:sldId id="2147470283" r:id="rId11"/>
    <p:sldId id="2142533953" r:id="rId12"/>
    <p:sldId id="2147470284" r:id="rId13"/>
    <p:sldId id="2147470285" r:id="rId14"/>
    <p:sldId id="2147470287" r:id="rId15"/>
    <p:sldId id="2147470286" r:id="rId16"/>
    <p:sldId id="2147470288" r:id="rId17"/>
    <p:sldId id="257" r:id="rId18"/>
    <p:sldId id="2142534233" r:id="rId19"/>
    <p:sldId id="2147470279" r:id="rId20"/>
    <p:sldId id="2147470289" r:id="rId21"/>
    <p:sldId id="261" r:id="rId22"/>
    <p:sldId id="2147470290" r:id="rId23"/>
    <p:sldId id="1668" r:id="rId24"/>
  </p:sldIdLst>
  <p:sldSz cx="9144000" cy="6858000" type="screen4x3"/>
  <p:notesSz cx="7010400" cy="9296400"/>
  <p:defaultTextStyle>
    <a:defPPr>
      <a:defRPr lang="en-US"/>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90" algn="l" defTabSz="914127" rtl="0" eaLnBrk="1" latinLnBrk="0" hangingPunct="1">
      <a:defRPr sz="1800" kern="1200">
        <a:solidFill>
          <a:schemeClr val="tx1"/>
        </a:solidFill>
        <a:latin typeface="+mn-lt"/>
        <a:ea typeface="+mn-ea"/>
        <a:cs typeface="+mn-cs"/>
      </a:defRPr>
    </a:lvl4pPr>
    <a:lvl5pPr marL="1828254"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3" algn="l" defTabSz="9141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8">
          <p15:clr>
            <a:srgbClr val="A4A3A4"/>
          </p15:clr>
        </p15:guide>
        <p15:guide id="2" pos="28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zberg"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0D5CB9"/>
    <a:srgbClr val="DCE6F2"/>
    <a:srgbClr val="A4D4FF"/>
    <a:srgbClr val="282874"/>
    <a:srgbClr val="AFBD4B"/>
    <a:srgbClr val="BFCF52"/>
    <a:srgbClr val="DDEF5D"/>
    <a:srgbClr val="CA0000"/>
    <a:srgbClr val="B6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4" autoAdjust="0"/>
    <p:restoredTop sz="91246" autoAdjust="0"/>
  </p:normalViewPr>
  <p:slideViewPr>
    <p:cSldViewPr snapToGrid="0">
      <p:cViewPr varScale="1">
        <p:scale>
          <a:sx n="106" d="100"/>
          <a:sy n="106" d="100"/>
        </p:scale>
        <p:origin x="1528" y="176"/>
      </p:cViewPr>
      <p:guideLst>
        <p:guide orient="horz" pos="1958"/>
        <p:guide pos="2875"/>
      </p:guideLst>
    </p:cSldViewPr>
  </p:slideViewPr>
  <p:notesTextViewPr>
    <p:cViewPr>
      <p:scale>
        <a:sx n="100" d="100"/>
        <a:sy n="100" d="100"/>
      </p:scale>
      <p:origin x="0" y="0"/>
    </p:cViewPr>
  </p:notesTextViewPr>
  <p:sorterViewPr>
    <p:cViewPr>
      <p:scale>
        <a:sx n="44" d="100"/>
        <a:sy n="4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580"/>
          </a:xfrm>
          <a:prstGeom prst="rect">
            <a:avLst/>
          </a:prstGeom>
        </p:spPr>
        <p:txBody>
          <a:bodyPr vert="horz" lIns="92775" tIns="46387" rIns="92775" bIns="463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580"/>
          </a:xfrm>
          <a:prstGeom prst="rect">
            <a:avLst/>
          </a:prstGeom>
        </p:spPr>
        <p:txBody>
          <a:bodyPr vert="horz" lIns="92775" tIns="46387" rIns="92775" bIns="46387" rtlCol="0"/>
          <a:lstStyle>
            <a:lvl1pPr algn="r">
              <a:defRPr sz="1200"/>
            </a:lvl1pPr>
          </a:lstStyle>
          <a:p>
            <a:fld id="{74CD354E-93DA-411A-A245-EB7E3455F87F}" type="datetimeFigureOut">
              <a:rPr lang="en-US" smtClean="0"/>
              <a:pPr/>
              <a:t>7/6/24</a:t>
            </a:fld>
            <a:endParaRPr lang="en-US" dirty="0"/>
          </a:p>
        </p:txBody>
      </p:sp>
      <p:sp>
        <p:nvSpPr>
          <p:cNvPr id="4" name="Footer Placeholder 3"/>
          <p:cNvSpPr>
            <a:spLocks noGrp="1"/>
          </p:cNvSpPr>
          <p:nvPr>
            <p:ph type="ftr" sz="quarter" idx="2"/>
          </p:nvPr>
        </p:nvSpPr>
        <p:spPr>
          <a:xfrm>
            <a:off x="1" y="8830218"/>
            <a:ext cx="3037840" cy="464580"/>
          </a:xfrm>
          <a:prstGeom prst="rect">
            <a:avLst/>
          </a:prstGeom>
        </p:spPr>
        <p:txBody>
          <a:bodyPr vert="horz" lIns="92775" tIns="46387" rIns="92775" bIns="463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30218"/>
            <a:ext cx="3037840" cy="464580"/>
          </a:xfrm>
          <a:prstGeom prst="rect">
            <a:avLst/>
          </a:prstGeom>
        </p:spPr>
        <p:txBody>
          <a:bodyPr vert="horz" lIns="92775" tIns="46387" rIns="92775" bIns="46387" rtlCol="0" anchor="b"/>
          <a:lstStyle>
            <a:lvl1pPr algn="r">
              <a:defRPr sz="1200"/>
            </a:lvl1pPr>
          </a:lstStyle>
          <a:p>
            <a:fld id="{9444DE79-A8E5-443D-9B28-50F370EC2F58}" type="slidenum">
              <a:rPr lang="en-US" smtClean="0"/>
              <a:pPr/>
              <a:t>‹#›</a:t>
            </a:fld>
            <a:endParaRPr lang="en-US" dirty="0"/>
          </a:p>
        </p:txBody>
      </p:sp>
    </p:spTree>
    <p:extLst>
      <p:ext uri="{BB962C8B-B14F-4D97-AF65-F5344CB8AC3E}">
        <p14:creationId xmlns:p14="http://schemas.microsoft.com/office/powerpoint/2010/main" val="15909163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08T21:24:12.424"/>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7-08T21:24:30.719"/>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2775" tIns="46387" rIns="92775" bIns="46387"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775" tIns="46387" rIns="92775" bIns="46387" rtlCol="0"/>
          <a:lstStyle>
            <a:lvl1pPr algn="r">
              <a:defRPr sz="1200"/>
            </a:lvl1pPr>
          </a:lstStyle>
          <a:p>
            <a:fld id="{64F47E2D-5257-4184-9EEE-AC43BAD2E45B}" type="datetimeFigureOut">
              <a:rPr lang="en-US" smtClean="0"/>
              <a:pPr/>
              <a:t>7/6/24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775" tIns="46387" rIns="92775" bIns="463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75" tIns="46387" rIns="92775" bIns="463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775" tIns="46387" rIns="92775" bIns="463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75" tIns="46387" rIns="92775" bIns="46387" rtlCol="0" anchor="b"/>
          <a:lstStyle>
            <a:lvl1pPr algn="r">
              <a:defRPr sz="1200"/>
            </a:lvl1pPr>
          </a:lstStyle>
          <a:p>
            <a:fld id="{BEFD28B8-678F-4F26-B6AC-5DCEFDBC113C}" type="slidenum">
              <a:rPr lang="en-US" smtClean="0"/>
              <a:pPr/>
              <a:t>‹#›</a:t>
            </a:fld>
            <a:endParaRPr lang="en-US" dirty="0"/>
          </a:p>
        </p:txBody>
      </p:sp>
    </p:spTree>
    <p:extLst>
      <p:ext uri="{BB962C8B-B14F-4D97-AF65-F5344CB8AC3E}">
        <p14:creationId xmlns:p14="http://schemas.microsoft.com/office/powerpoint/2010/main" val="3668861276"/>
      </p:ext>
    </p:extLst>
  </p:cSld>
  <p:clrMap bg1="lt1" tx1="dk1" bg2="lt2" tx2="dk2" accent1="accent1" accent2="accent2" accent3="accent3" accent4="accent4" accent5="accent5" accent6="accent6" hlink="hlink" folHlink="folHlink"/>
  <p:notesStyle>
    <a:lvl1pPr marL="0" algn="l" defTabSz="914127" rtl="0" eaLnBrk="1" latinLnBrk="0" hangingPunct="1">
      <a:defRPr sz="1200" kern="1200">
        <a:solidFill>
          <a:schemeClr val="tx1"/>
        </a:solidFill>
        <a:latin typeface="+mn-lt"/>
        <a:ea typeface="+mn-ea"/>
        <a:cs typeface="+mn-cs"/>
      </a:defRPr>
    </a:lvl1pPr>
    <a:lvl2pPr marL="457062" algn="l" defTabSz="914127" rtl="0" eaLnBrk="1" latinLnBrk="0" hangingPunct="1">
      <a:defRPr sz="1200" kern="1200">
        <a:solidFill>
          <a:schemeClr val="tx1"/>
        </a:solidFill>
        <a:latin typeface="+mn-lt"/>
        <a:ea typeface="+mn-ea"/>
        <a:cs typeface="+mn-cs"/>
      </a:defRPr>
    </a:lvl2pPr>
    <a:lvl3pPr marL="914127" algn="l" defTabSz="914127" rtl="0" eaLnBrk="1" latinLnBrk="0" hangingPunct="1">
      <a:defRPr sz="1200" kern="1200">
        <a:solidFill>
          <a:schemeClr val="tx1"/>
        </a:solidFill>
        <a:latin typeface="+mn-lt"/>
        <a:ea typeface="+mn-ea"/>
        <a:cs typeface="+mn-cs"/>
      </a:defRPr>
    </a:lvl3pPr>
    <a:lvl4pPr marL="1371190" algn="l" defTabSz="914127" rtl="0" eaLnBrk="1" latinLnBrk="0" hangingPunct="1">
      <a:defRPr sz="1200" kern="1200">
        <a:solidFill>
          <a:schemeClr val="tx1"/>
        </a:solidFill>
        <a:latin typeface="+mn-lt"/>
        <a:ea typeface="+mn-ea"/>
        <a:cs typeface="+mn-cs"/>
      </a:defRPr>
    </a:lvl4pPr>
    <a:lvl5pPr marL="1828254" algn="l" defTabSz="914127" rtl="0" eaLnBrk="1" latinLnBrk="0" hangingPunct="1">
      <a:defRPr sz="1200" kern="1200">
        <a:solidFill>
          <a:schemeClr val="tx1"/>
        </a:solidFill>
        <a:latin typeface="+mn-lt"/>
        <a:ea typeface="+mn-ea"/>
        <a:cs typeface="+mn-cs"/>
      </a:defRPr>
    </a:lvl5pPr>
    <a:lvl6pPr marL="2285315" algn="l" defTabSz="914127" rtl="0" eaLnBrk="1" latinLnBrk="0" hangingPunct="1">
      <a:defRPr sz="1200" kern="1200">
        <a:solidFill>
          <a:schemeClr val="tx1"/>
        </a:solidFill>
        <a:latin typeface="+mn-lt"/>
        <a:ea typeface="+mn-ea"/>
        <a:cs typeface="+mn-cs"/>
      </a:defRPr>
    </a:lvl6pPr>
    <a:lvl7pPr marL="2742378" algn="l" defTabSz="914127" rtl="0" eaLnBrk="1" latinLnBrk="0" hangingPunct="1">
      <a:defRPr sz="1200" kern="1200">
        <a:solidFill>
          <a:schemeClr val="tx1"/>
        </a:solidFill>
        <a:latin typeface="+mn-lt"/>
        <a:ea typeface="+mn-ea"/>
        <a:cs typeface="+mn-cs"/>
      </a:defRPr>
    </a:lvl7pPr>
    <a:lvl8pPr marL="3199440" algn="l" defTabSz="914127" rtl="0" eaLnBrk="1" latinLnBrk="0" hangingPunct="1">
      <a:defRPr sz="1200" kern="1200">
        <a:solidFill>
          <a:schemeClr val="tx1"/>
        </a:solidFill>
        <a:latin typeface="+mn-lt"/>
        <a:ea typeface="+mn-ea"/>
        <a:cs typeface="+mn-cs"/>
      </a:defRPr>
    </a:lvl8pPr>
    <a:lvl9pPr marL="3656503" algn="l" defTabSz="9141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6D13950-DB01-492A-8362-BBB4A00DD939}" type="slidenum">
              <a:rPr lang="en-US" smtClean="0"/>
              <a:t>2</a:t>
            </a:fld>
            <a:endParaRPr lang="en-US"/>
          </a:p>
        </p:txBody>
      </p:sp>
    </p:spTree>
    <p:extLst>
      <p:ext uri="{BB962C8B-B14F-4D97-AF65-F5344CB8AC3E}">
        <p14:creationId xmlns:p14="http://schemas.microsoft.com/office/powerpoint/2010/main" val="84576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D28B8-678F-4F26-B6AC-5DCEFDBC113C}" type="slidenum">
              <a:rPr lang="en-US" smtClean="0"/>
              <a:pPr/>
              <a:t>8</a:t>
            </a:fld>
            <a:endParaRPr lang="en-US" dirty="0"/>
          </a:p>
        </p:txBody>
      </p:sp>
    </p:spTree>
    <p:extLst>
      <p:ext uri="{BB962C8B-B14F-4D97-AF65-F5344CB8AC3E}">
        <p14:creationId xmlns:p14="http://schemas.microsoft.com/office/powerpoint/2010/main" val="184753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D28B8-678F-4F26-B6AC-5DCEFDBC113C}" type="slidenum">
              <a:rPr lang="en-US" smtClean="0"/>
              <a:pPr/>
              <a:t>14</a:t>
            </a:fld>
            <a:endParaRPr lang="en-US" dirty="0"/>
          </a:p>
        </p:txBody>
      </p:sp>
    </p:spTree>
    <p:extLst>
      <p:ext uri="{BB962C8B-B14F-4D97-AF65-F5344CB8AC3E}">
        <p14:creationId xmlns:p14="http://schemas.microsoft.com/office/powerpoint/2010/main" val="353714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0348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20</a:t>
            </a:fld>
            <a:endParaRPr lang="en-US" dirty="0"/>
          </a:p>
        </p:txBody>
      </p:sp>
    </p:spTree>
    <p:extLst>
      <p:ext uri="{BB962C8B-B14F-4D97-AF65-F5344CB8AC3E}">
        <p14:creationId xmlns:p14="http://schemas.microsoft.com/office/powerpoint/2010/main" val="262315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lvl1pPr algn="ctr">
              <a:defRPr>
                <a:solidFill>
                  <a:srgbClr val="00009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2" indent="0" algn="ctr">
              <a:buNone/>
              <a:defRPr>
                <a:solidFill>
                  <a:schemeClr val="tx1">
                    <a:tint val="75000"/>
                  </a:schemeClr>
                </a:solidFill>
              </a:defRPr>
            </a:lvl2pPr>
            <a:lvl3pPr marL="914127" indent="0" algn="ctr">
              <a:buNone/>
              <a:defRPr>
                <a:solidFill>
                  <a:schemeClr val="tx1">
                    <a:tint val="75000"/>
                  </a:schemeClr>
                </a:solidFill>
              </a:defRPr>
            </a:lvl3pPr>
            <a:lvl4pPr marL="1371190" indent="0" algn="ctr">
              <a:buNone/>
              <a:defRPr>
                <a:solidFill>
                  <a:schemeClr val="tx1">
                    <a:tint val="75000"/>
                  </a:schemeClr>
                </a:solidFill>
              </a:defRPr>
            </a:lvl4pPr>
            <a:lvl5pPr marL="1828254" indent="0" algn="ctr">
              <a:buNone/>
              <a:defRPr>
                <a:solidFill>
                  <a:schemeClr val="tx1">
                    <a:tint val="75000"/>
                  </a:schemeClr>
                </a:solidFill>
              </a:defRPr>
            </a:lvl5pPr>
            <a:lvl6pPr marL="2285315" indent="0" algn="ctr">
              <a:buNone/>
              <a:defRPr>
                <a:solidFill>
                  <a:schemeClr val="tx1">
                    <a:tint val="75000"/>
                  </a:schemeClr>
                </a:solidFill>
              </a:defRPr>
            </a:lvl6pPr>
            <a:lvl7pPr marL="2742378"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62" indent="0">
              <a:buNone/>
              <a:defRPr sz="2800"/>
            </a:lvl2pPr>
            <a:lvl3pPr marL="914127" indent="0">
              <a:buNone/>
              <a:defRPr sz="2400"/>
            </a:lvl3pPr>
            <a:lvl4pPr marL="1371190" indent="0">
              <a:buNone/>
              <a:defRPr sz="2000"/>
            </a:lvl4pPr>
            <a:lvl5pPr marL="1828254" indent="0">
              <a:buNone/>
              <a:defRPr sz="2000"/>
            </a:lvl5pPr>
            <a:lvl6pPr marL="2285315" indent="0">
              <a:buNone/>
              <a:defRPr sz="2000"/>
            </a:lvl6pPr>
            <a:lvl7pPr marL="2742378" indent="0">
              <a:buNone/>
              <a:defRPr sz="2000"/>
            </a:lvl7pPr>
            <a:lvl8pPr marL="3199440" indent="0">
              <a:buNone/>
              <a:defRPr sz="2000"/>
            </a:lvl8pPr>
            <a:lvl9pPr marL="3656503"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062" indent="0">
              <a:buNone/>
              <a:defRPr sz="1200"/>
            </a:lvl2pPr>
            <a:lvl3pPr marL="914127" indent="0">
              <a:buNone/>
              <a:defRPr sz="1000"/>
            </a:lvl3pPr>
            <a:lvl4pPr marL="1371190" indent="0">
              <a:buNone/>
              <a:defRPr sz="900"/>
            </a:lvl4pPr>
            <a:lvl5pPr marL="1828254" indent="0">
              <a:buNone/>
              <a:defRPr sz="900"/>
            </a:lvl5pPr>
            <a:lvl6pPr marL="2285315" indent="0">
              <a:buNone/>
              <a:defRPr sz="900"/>
            </a:lvl6pPr>
            <a:lvl7pPr marL="2742378"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lIns="91412" tIns="45707" rIns="91412" bIns="45707"/>
          <a:lstStyle/>
          <a:p>
            <a:fld id="{56D2F222-6C0B-49AF-B1E2-B10E3A6CC090}" type="datetimeFigureOut">
              <a:rPr lang="en-US" smtClean="0"/>
              <a:pPr/>
              <a:t>7/6/24</a:t>
            </a:fld>
            <a:endParaRPr lang="en-US" dirty="0"/>
          </a:p>
        </p:txBody>
      </p:sp>
      <p:sp>
        <p:nvSpPr>
          <p:cNvPr id="6" name="Footer Placeholder 5"/>
          <p:cNvSpPr>
            <a:spLocks noGrp="1"/>
          </p:cNvSpPr>
          <p:nvPr>
            <p:ph type="ftr" sz="quarter" idx="11"/>
          </p:nvPr>
        </p:nvSpPr>
        <p:spPr>
          <a:xfrm>
            <a:off x="3124200" y="6356353"/>
            <a:ext cx="2895600" cy="365125"/>
          </a:xfrm>
          <a:prstGeom prst="rect">
            <a:avLst/>
          </a:prstGeom>
        </p:spPr>
        <p:txBody>
          <a:bodyPr lIns="91412" tIns="45707" rIns="91412" bIns="45707"/>
          <a:lstStyle/>
          <a:p>
            <a:endParaRPr lang="en-US" dirty="0"/>
          </a:p>
        </p:txBody>
      </p:sp>
      <p:sp>
        <p:nvSpPr>
          <p:cNvPr id="7" name="Slide Number Placeholder 6"/>
          <p:cNvSpPr>
            <a:spLocks noGrp="1"/>
          </p:cNvSpPr>
          <p:nvPr>
            <p:ph type="sldNum" sz="quarter" idx="12"/>
          </p:nvPr>
        </p:nvSpPr>
        <p:spPr>
          <a:xfrm>
            <a:off x="6553200" y="6356353"/>
            <a:ext cx="2133600" cy="365125"/>
          </a:xfrm>
          <a:prstGeom prst="rect">
            <a:avLst/>
          </a:prstGeom>
        </p:spPr>
        <p:txBody>
          <a:bodyPr lIns="91412" tIns="45707" rIns="91412" bIns="45707"/>
          <a:lstStyle/>
          <a:p>
            <a:fld id="{E1FF95FB-CBAD-4241-92EA-052A516708E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3"/>
            <a:ext cx="2133600" cy="365125"/>
          </a:xfrm>
          <a:prstGeom prst="rect">
            <a:avLst/>
          </a:prstGeom>
        </p:spPr>
        <p:txBody>
          <a:bodyPr lIns="91412" tIns="45707" rIns="91412" bIns="45707"/>
          <a:lstStyle/>
          <a:p>
            <a:fld id="{56D2F222-6C0B-49AF-B1E2-B10E3A6CC090}" type="datetimeFigureOut">
              <a:rPr lang="en-US" smtClean="0"/>
              <a:pPr/>
              <a:t>7/6/24</a:t>
            </a:fld>
            <a:endParaRPr lang="en-US" dirty="0"/>
          </a:p>
        </p:txBody>
      </p:sp>
      <p:sp>
        <p:nvSpPr>
          <p:cNvPr id="5" name="Footer Placeholder 4"/>
          <p:cNvSpPr>
            <a:spLocks noGrp="1"/>
          </p:cNvSpPr>
          <p:nvPr>
            <p:ph type="ftr" sz="quarter" idx="11"/>
          </p:nvPr>
        </p:nvSpPr>
        <p:spPr>
          <a:xfrm>
            <a:off x="3124200" y="6356353"/>
            <a:ext cx="2895600" cy="365125"/>
          </a:xfrm>
          <a:prstGeom prst="rect">
            <a:avLst/>
          </a:prstGeom>
        </p:spPr>
        <p:txBody>
          <a:bodyPr lIns="91412" tIns="45707" rIns="91412" bIns="45707"/>
          <a:lstStyle/>
          <a:p>
            <a:endParaRPr lang="en-US"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91412" tIns="45707" rIns="91412" bIns="45707"/>
          <a:lstStyle/>
          <a:p>
            <a:fld id="{E1FF95FB-CBAD-4241-92EA-052A516708E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3"/>
            <a:ext cx="2133600" cy="365125"/>
          </a:xfrm>
          <a:prstGeom prst="rect">
            <a:avLst/>
          </a:prstGeom>
        </p:spPr>
        <p:txBody>
          <a:bodyPr lIns="91412" tIns="45707" rIns="91412" bIns="45707"/>
          <a:lstStyle/>
          <a:p>
            <a:fld id="{56D2F222-6C0B-49AF-B1E2-B10E3A6CC090}" type="datetimeFigureOut">
              <a:rPr lang="en-US" smtClean="0"/>
              <a:pPr/>
              <a:t>7/6/24</a:t>
            </a:fld>
            <a:endParaRPr lang="en-US" dirty="0"/>
          </a:p>
        </p:txBody>
      </p:sp>
      <p:sp>
        <p:nvSpPr>
          <p:cNvPr id="5" name="Footer Placeholder 4"/>
          <p:cNvSpPr>
            <a:spLocks noGrp="1"/>
          </p:cNvSpPr>
          <p:nvPr>
            <p:ph type="ftr" sz="quarter" idx="11"/>
          </p:nvPr>
        </p:nvSpPr>
        <p:spPr>
          <a:xfrm>
            <a:off x="3124200" y="6356353"/>
            <a:ext cx="2895600" cy="365125"/>
          </a:xfrm>
          <a:prstGeom prst="rect">
            <a:avLst/>
          </a:prstGeom>
        </p:spPr>
        <p:txBody>
          <a:bodyPr lIns="91412" tIns="45707" rIns="91412" bIns="45707"/>
          <a:lstStyle/>
          <a:p>
            <a:endParaRPr lang="en-US"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91412" tIns="45707" rIns="91412" bIns="45707"/>
          <a:lstStyle/>
          <a:p>
            <a:fld id="{E1FF95FB-CBAD-4241-92EA-052A516708E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55189D-D92D-4A4A-BE90-7C7515E61167}"/>
              </a:ext>
            </a:extLst>
          </p:cNvPr>
          <p:cNvSpPr>
            <a:spLocks noGrp="1"/>
          </p:cNvSpPr>
          <p:nvPr>
            <p:ph type="title"/>
          </p:nvPr>
        </p:nvSpPr>
        <p:spPr>
          <a:xfrm>
            <a:off x="450376" y="389742"/>
            <a:ext cx="8064974" cy="858035"/>
          </a:xfrm>
          <a:prstGeom prst="rect">
            <a:avLst/>
          </a:prstGeom>
        </p:spPr>
        <p:txBody>
          <a:bodyPr>
            <a:normAutofit/>
          </a:bodyPr>
          <a:lstStyle>
            <a:lvl1pPr>
              <a:defRPr sz="3300" b="1">
                <a:solidFill>
                  <a:schemeClr val="tx2"/>
                </a:solidFill>
                <a:latin typeface="+mj-lt"/>
                <a:ea typeface="Open Sans Extrabold" pitchFamily="2" charset="0"/>
                <a:cs typeface="Open Sans Extrabold" pitchFamily="2" charset="0"/>
              </a:defRPr>
            </a:lvl1pPr>
          </a:lstStyle>
          <a:p>
            <a:r>
              <a:rPr lang="en-US"/>
              <a:t>Click to edit Master title style</a:t>
            </a:r>
          </a:p>
        </p:txBody>
      </p:sp>
      <p:sp>
        <p:nvSpPr>
          <p:cNvPr id="7" name="Text Placeholder 6">
            <a:extLst>
              <a:ext uri="{FF2B5EF4-FFF2-40B4-BE49-F238E27FC236}">
                <a16:creationId xmlns:a16="http://schemas.microsoft.com/office/drawing/2014/main" id="{8EDDF4B6-2010-423C-A7C9-48548D41EE4C}"/>
              </a:ext>
            </a:extLst>
          </p:cNvPr>
          <p:cNvSpPr>
            <a:spLocks noGrp="1"/>
          </p:cNvSpPr>
          <p:nvPr>
            <p:ph type="body" sz="quarter" idx="13"/>
          </p:nvPr>
        </p:nvSpPr>
        <p:spPr>
          <a:xfrm>
            <a:off x="450056" y="1466492"/>
            <a:ext cx="8065294" cy="4551722"/>
          </a:xfrm>
          <a:prstGeom prst="rect">
            <a:avLst/>
          </a:prstGeom>
        </p:spPr>
        <p:txBody>
          <a:bodyPr>
            <a:normAutofit/>
          </a:bodyPr>
          <a:lstStyle>
            <a:lvl1pPr marL="0" indent="0">
              <a:buNone/>
              <a:defRPr sz="1350">
                <a:latin typeface="Open Sans Light" pitchFamily="2" charset="0"/>
                <a:ea typeface="Open Sans Light" pitchFamily="2" charset="0"/>
                <a:cs typeface="Open Sans Light" pitchFamily="2" charset="0"/>
              </a:defRPr>
            </a:lvl1pPr>
            <a:lvl2pPr marL="342900" indent="0">
              <a:buNone/>
              <a:defRPr sz="1350">
                <a:latin typeface="Open Sans Light" pitchFamily="2" charset="0"/>
                <a:ea typeface="Open Sans Light" pitchFamily="2" charset="0"/>
                <a:cs typeface="Open Sans Light" pitchFamily="2" charset="0"/>
              </a:defRPr>
            </a:lvl2pPr>
            <a:lvl3pPr marL="685800" indent="0">
              <a:buNone/>
              <a:defRPr sz="1350">
                <a:latin typeface="Open Sans Light" pitchFamily="2" charset="0"/>
                <a:ea typeface="Open Sans Light" pitchFamily="2" charset="0"/>
                <a:cs typeface="Open Sans Light" pitchFamily="2" charset="0"/>
              </a:defRPr>
            </a:lvl3pPr>
            <a:lvl4pPr marL="1028700" indent="0">
              <a:buNone/>
              <a:defRPr sz="1350">
                <a:latin typeface="Open Sans Light" pitchFamily="2" charset="0"/>
                <a:ea typeface="Open Sans Light" pitchFamily="2" charset="0"/>
                <a:cs typeface="Open Sans Light" pitchFamily="2" charset="0"/>
              </a:defRPr>
            </a:lvl4pPr>
            <a:lvl5pPr marL="1371600" indent="0">
              <a:buNone/>
              <a:defRPr sz="135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BE296133-162F-4490-95F0-71D423AB7688}"/>
              </a:ext>
            </a:extLst>
          </p:cNvPr>
          <p:cNvSpPr>
            <a:spLocks noGrp="1"/>
          </p:cNvSpPr>
          <p:nvPr>
            <p:ph type="sldNum" sz="quarter" idx="12"/>
          </p:nvPr>
        </p:nvSpPr>
        <p:spPr>
          <a:xfrm>
            <a:off x="6457950" y="6356351"/>
            <a:ext cx="2057400" cy="365125"/>
          </a:xfrm>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0CC42706-3746-4E55-9311-B6B10992CA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4536" y="5834369"/>
            <a:ext cx="665330" cy="887107"/>
          </a:xfrm>
          <a:prstGeom prst="rect">
            <a:avLst/>
          </a:prstGeom>
        </p:spPr>
      </p:pic>
      <p:sp>
        <p:nvSpPr>
          <p:cNvPr id="2" name="hcSlideMaster.Custom LayoutHeader">
            <a:extLst>
              <a:ext uri="{FF2B5EF4-FFF2-40B4-BE49-F238E27FC236}">
                <a16:creationId xmlns:a16="http://schemas.microsoft.com/office/drawing/2014/main" id="{514D20C3-A5AF-A9FB-C3FB-D279A3824BF9}"/>
              </a:ext>
            </a:extLst>
          </p:cNvPr>
          <p:cNvSpPr txBox="1"/>
          <p:nvPr userDrawn="1"/>
        </p:nvSpPr>
        <p:spPr>
          <a:xfrm>
            <a:off x="0" y="0"/>
            <a:ext cx="9144000" cy="300082"/>
          </a:xfrm>
          <a:prstGeom prst="rect">
            <a:avLst/>
          </a:prstGeom>
          <a:noFill/>
        </p:spPr>
        <p:txBody>
          <a:bodyPr vert="horz" rtlCol="0">
            <a:spAutoFit/>
          </a:bodyPr>
          <a:lstStyle/>
          <a:p>
            <a:endParaRPr lang="en-US" sz="1350"/>
          </a:p>
        </p:txBody>
      </p:sp>
    </p:spTree>
    <p:extLst>
      <p:ext uri="{BB962C8B-B14F-4D97-AF65-F5344CB8AC3E}">
        <p14:creationId xmlns:p14="http://schemas.microsoft.com/office/powerpoint/2010/main" val="317424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0"/>
                </a:solidFill>
              </a:defRPr>
            </a:lvl1pPr>
          </a:lstStyle>
          <a:p>
            <a:r>
              <a:rPr lang="en-US" dirty="0"/>
              <a:t>Click to edit Master title style</a:t>
            </a:r>
          </a:p>
        </p:txBody>
      </p:sp>
      <p:sp>
        <p:nvSpPr>
          <p:cNvPr id="3" name="Content Placeholder 2"/>
          <p:cNvSpPr>
            <a:spLocks noGrp="1"/>
          </p:cNvSpPr>
          <p:nvPr>
            <p:ph idx="1"/>
          </p:nvPr>
        </p:nvSpPr>
        <p:spPr/>
        <p:txBody>
          <a:bodyPr/>
          <a:lstStyle>
            <a:lvl1pPr marL="342798" indent="-342798">
              <a:buClr>
                <a:srgbClr val="000090"/>
              </a:buClr>
              <a:buFont typeface="Wingdings" charset="2"/>
              <a:buChar char="§"/>
              <a:defRPr/>
            </a:lvl1pPr>
            <a:lvl2pPr marL="742728" indent="-285666">
              <a:buClr>
                <a:srgbClr val="000090"/>
              </a:buClr>
              <a:buFont typeface="Wingdings"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62" indent="0">
              <a:buNone/>
              <a:defRPr sz="1800">
                <a:solidFill>
                  <a:schemeClr val="tx1">
                    <a:tint val="75000"/>
                  </a:schemeClr>
                </a:solidFill>
              </a:defRPr>
            </a:lvl2pPr>
            <a:lvl3pPr marL="914127" indent="0">
              <a:buNone/>
              <a:defRPr sz="1600">
                <a:solidFill>
                  <a:schemeClr val="tx1">
                    <a:tint val="75000"/>
                  </a:schemeClr>
                </a:solidFill>
              </a:defRPr>
            </a:lvl3pPr>
            <a:lvl4pPr marL="1371190" indent="0">
              <a:buNone/>
              <a:defRPr sz="1400">
                <a:solidFill>
                  <a:schemeClr val="tx1">
                    <a:tint val="75000"/>
                  </a:schemeClr>
                </a:solidFill>
              </a:defRPr>
            </a:lvl4pPr>
            <a:lvl5pPr marL="1828254" indent="0">
              <a:buNone/>
              <a:defRPr sz="1400">
                <a:solidFill>
                  <a:schemeClr val="tx1">
                    <a:tint val="75000"/>
                  </a:schemeClr>
                </a:solidFill>
              </a:defRPr>
            </a:lvl5pPr>
            <a:lvl6pPr marL="2285315" indent="0">
              <a:buNone/>
              <a:defRPr sz="1400">
                <a:solidFill>
                  <a:schemeClr val="tx1">
                    <a:tint val="75000"/>
                  </a:schemeClr>
                </a:solidFill>
              </a:defRPr>
            </a:lvl6pPr>
            <a:lvl7pPr marL="2742378"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3"/>
            <a:ext cx="2133600" cy="365125"/>
          </a:xfrm>
          <a:prstGeom prst="rect">
            <a:avLst/>
          </a:prstGeom>
        </p:spPr>
        <p:txBody>
          <a:bodyPr lIns="91412" tIns="45707" rIns="91412" bIns="45707"/>
          <a:lstStyle/>
          <a:p>
            <a:fld id="{56D2F222-6C0B-49AF-B1E2-B10E3A6CC090}" type="datetimeFigureOut">
              <a:rPr lang="en-US" smtClean="0"/>
              <a:pPr/>
              <a:t>7/6/24</a:t>
            </a:fld>
            <a:endParaRPr lang="en-US" dirty="0"/>
          </a:p>
        </p:txBody>
      </p:sp>
      <p:sp>
        <p:nvSpPr>
          <p:cNvPr id="5" name="Footer Placeholder 4"/>
          <p:cNvSpPr>
            <a:spLocks noGrp="1"/>
          </p:cNvSpPr>
          <p:nvPr>
            <p:ph type="ftr" sz="quarter" idx="11"/>
          </p:nvPr>
        </p:nvSpPr>
        <p:spPr>
          <a:xfrm>
            <a:off x="3124200" y="6356353"/>
            <a:ext cx="2895600" cy="365125"/>
          </a:xfrm>
          <a:prstGeom prst="rect">
            <a:avLst/>
          </a:prstGeom>
        </p:spPr>
        <p:txBody>
          <a:bodyPr lIns="91412" tIns="45707" rIns="91412" bIns="45707"/>
          <a:lstStyle/>
          <a:p>
            <a:endParaRPr lang="en-US"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lIns="91412" tIns="45707" rIns="91412" bIns="45707"/>
          <a:lstStyle/>
          <a:p>
            <a:fld id="{E1FF95FB-CBAD-4241-92EA-052A516708E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3"/>
            <a:ext cx="2133600" cy="365125"/>
          </a:xfrm>
          <a:prstGeom prst="rect">
            <a:avLst/>
          </a:prstGeom>
        </p:spPr>
        <p:txBody>
          <a:bodyPr lIns="91412" tIns="45707" rIns="91412" bIns="45707"/>
          <a:lstStyle/>
          <a:p>
            <a:fld id="{56D2F222-6C0B-49AF-B1E2-B10E3A6CC090}" type="datetimeFigureOut">
              <a:rPr lang="en-US" smtClean="0"/>
              <a:pPr/>
              <a:t>7/6/24</a:t>
            </a:fld>
            <a:endParaRPr lang="en-US" dirty="0"/>
          </a:p>
        </p:txBody>
      </p:sp>
      <p:sp>
        <p:nvSpPr>
          <p:cNvPr id="6" name="Footer Placeholder 5"/>
          <p:cNvSpPr>
            <a:spLocks noGrp="1"/>
          </p:cNvSpPr>
          <p:nvPr>
            <p:ph type="ftr" sz="quarter" idx="11"/>
          </p:nvPr>
        </p:nvSpPr>
        <p:spPr>
          <a:xfrm>
            <a:off x="3124200" y="6356353"/>
            <a:ext cx="2895600" cy="365125"/>
          </a:xfrm>
          <a:prstGeom prst="rect">
            <a:avLst/>
          </a:prstGeom>
        </p:spPr>
        <p:txBody>
          <a:bodyPr lIns="91412" tIns="45707" rIns="91412" bIns="45707"/>
          <a:lstStyle/>
          <a:p>
            <a:endParaRPr lang="en-US" dirty="0"/>
          </a:p>
        </p:txBody>
      </p:sp>
      <p:sp>
        <p:nvSpPr>
          <p:cNvPr id="7" name="Slide Number Placeholder 6"/>
          <p:cNvSpPr>
            <a:spLocks noGrp="1"/>
          </p:cNvSpPr>
          <p:nvPr>
            <p:ph type="sldNum" sz="quarter" idx="12"/>
          </p:nvPr>
        </p:nvSpPr>
        <p:spPr>
          <a:xfrm>
            <a:off x="6553200" y="6356353"/>
            <a:ext cx="2133600" cy="365125"/>
          </a:xfrm>
          <a:prstGeom prst="rect">
            <a:avLst/>
          </a:prstGeom>
        </p:spPr>
        <p:txBody>
          <a:bodyPr lIns="91412" tIns="45707" rIns="91412" bIns="45707"/>
          <a:lstStyle/>
          <a:p>
            <a:fld id="{E1FF95FB-CBAD-4241-92EA-052A516708E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062" indent="0">
              <a:buNone/>
              <a:defRPr sz="2000" b="1"/>
            </a:lvl2pPr>
            <a:lvl3pPr marL="914127" indent="0">
              <a:buNone/>
              <a:defRPr sz="1800" b="1"/>
            </a:lvl3pPr>
            <a:lvl4pPr marL="1371190" indent="0">
              <a:buNone/>
              <a:defRPr sz="1600" b="1"/>
            </a:lvl4pPr>
            <a:lvl5pPr marL="1828254" indent="0">
              <a:buNone/>
              <a:defRPr sz="1600" b="1"/>
            </a:lvl5pPr>
            <a:lvl6pPr marL="2285315" indent="0">
              <a:buNone/>
              <a:defRPr sz="1600" b="1"/>
            </a:lvl6pPr>
            <a:lvl7pPr marL="2742378"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4"/>
            <a:ext cx="4041775" cy="639763"/>
          </a:xfrm>
        </p:spPr>
        <p:txBody>
          <a:bodyPr anchor="b"/>
          <a:lstStyle>
            <a:lvl1pPr marL="0" indent="0">
              <a:buNone/>
              <a:defRPr sz="2400" b="1"/>
            </a:lvl1pPr>
            <a:lvl2pPr marL="457062" indent="0">
              <a:buNone/>
              <a:defRPr sz="2000" b="1"/>
            </a:lvl2pPr>
            <a:lvl3pPr marL="914127" indent="0">
              <a:buNone/>
              <a:defRPr sz="1800" b="1"/>
            </a:lvl3pPr>
            <a:lvl4pPr marL="1371190" indent="0">
              <a:buNone/>
              <a:defRPr sz="1600" b="1"/>
            </a:lvl4pPr>
            <a:lvl5pPr marL="1828254" indent="0">
              <a:buNone/>
              <a:defRPr sz="1600" b="1"/>
            </a:lvl5pPr>
            <a:lvl6pPr marL="2285315" indent="0">
              <a:buNone/>
              <a:defRPr sz="1600" b="1"/>
            </a:lvl6pPr>
            <a:lvl7pPr marL="2742378"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3"/>
            <a:ext cx="2133600" cy="365125"/>
          </a:xfrm>
          <a:prstGeom prst="rect">
            <a:avLst/>
          </a:prstGeom>
        </p:spPr>
        <p:txBody>
          <a:bodyPr lIns="91412" tIns="45707" rIns="91412" bIns="45707"/>
          <a:lstStyle/>
          <a:p>
            <a:fld id="{56D2F222-6C0B-49AF-B1E2-B10E3A6CC090}" type="datetimeFigureOut">
              <a:rPr lang="en-US" smtClean="0"/>
              <a:pPr/>
              <a:t>7/6/24</a:t>
            </a:fld>
            <a:endParaRPr lang="en-US" dirty="0"/>
          </a:p>
        </p:txBody>
      </p:sp>
      <p:sp>
        <p:nvSpPr>
          <p:cNvPr id="8" name="Footer Placeholder 7"/>
          <p:cNvSpPr>
            <a:spLocks noGrp="1"/>
          </p:cNvSpPr>
          <p:nvPr>
            <p:ph type="ftr" sz="quarter" idx="11"/>
          </p:nvPr>
        </p:nvSpPr>
        <p:spPr>
          <a:xfrm>
            <a:off x="3124200" y="6356353"/>
            <a:ext cx="2895600" cy="365125"/>
          </a:xfrm>
          <a:prstGeom prst="rect">
            <a:avLst/>
          </a:prstGeom>
        </p:spPr>
        <p:txBody>
          <a:bodyPr lIns="91412" tIns="45707" rIns="91412" bIns="45707"/>
          <a:lstStyle/>
          <a:p>
            <a:endParaRPr lang="en-US" dirty="0"/>
          </a:p>
        </p:txBody>
      </p:sp>
      <p:sp>
        <p:nvSpPr>
          <p:cNvPr id="9" name="Slide Number Placeholder 8"/>
          <p:cNvSpPr>
            <a:spLocks noGrp="1"/>
          </p:cNvSpPr>
          <p:nvPr>
            <p:ph type="sldNum" sz="quarter" idx="12"/>
          </p:nvPr>
        </p:nvSpPr>
        <p:spPr>
          <a:xfrm>
            <a:off x="6553200" y="6356353"/>
            <a:ext cx="2133600" cy="365125"/>
          </a:xfrm>
          <a:prstGeom prst="rect">
            <a:avLst/>
          </a:prstGeom>
        </p:spPr>
        <p:txBody>
          <a:bodyPr lIns="91412" tIns="45707" rIns="91412" bIns="45707"/>
          <a:lstStyle/>
          <a:p>
            <a:fld id="{E1FF95FB-CBAD-4241-92EA-052A516708E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3"/>
            <a:ext cx="2133600" cy="365125"/>
          </a:xfrm>
          <a:prstGeom prst="rect">
            <a:avLst/>
          </a:prstGeom>
        </p:spPr>
        <p:txBody>
          <a:bodyPr lIns="91412" tIns="45707" rIns="91412" bIns="45707"/>
          <a:lstStyle/>
          <a:p>
            <a:fld id="{56D2F222-6C0B-49AF-B1E2-B10E3A6CC090}" type="datetimeFigureOut">
              <a:rPr lang="en-US" smtClean="0"/>
              <a:pPr/>
              <a:t>7/6/24</a:t>
            </a:fld>
            <a:endParaRPr lang="en-US" dirty="0"/>
          </a:p>
        </p:txBody>
      </p:sp>
      <p:sp>
        <p:nvSpPr>
          <p:cNvPr id="4" name="Footer Placeholder 3"/>
          <p:cNvSpPr>
            <a:spLocks noGrp="1"/>
          </p:cNvSpPr>
          <p:nvPr>
            <p:ph type="ftr" sz="quarter" idx="11"/>
          </p:nvPr>
        </p:nvSpPr>
        <p:spPr>
          <a:xfrm>
            <a:off x="3124200" y="6356353"/>
            <a:ext cx="2895600" cy="365125"/>
          </a:xfrm>
          <a:prstGeom prst="rect">
            <a:avLst/>
          </a:prstGeom>
        </p:spPr>
        <p:txBody>
          <a:bodyPr lIns="91412" tIns="45707" rIns="91412" bIns="45707"/>
          <a:lstStyle/>
          <a:p>
            <a:endParaRPr lang="en-US" dirty="0"/>
          </a:p>
        </p:txBody>
      </p:sp>
      <p:sp>
        <p:nvSpPr>
          <p:cNvPr id="5" name="Slide Number Placeholder 4"/>
          <p:cNvSpPr>
            <a:spLocks noGrp="1"/>
          </p:cNvSpPr>
          <p:nvPr>
            <p:ph type="sldNum" sz="quarter" idx="12"/>
          </p:nvPr>
        </p:nvSpPr>
        <p:spPr>
          <a:xfrm>
            <a:off x="6553200" y="6356353"/>
            <a:ext cx="2133600" cy="365125"/>
          </a:xfrm>
          <a:prstGeom prst="rect">
            <a:avLst/>
          </a:prstGeom>
        </p:spPr>
        <p:txBody>
          <a:bodyPr lIns="91412" tIns="45707" rIns="91412" bIns="45707"/>
          <a:lstStyle/>
          <a:p>
            <a:fld id="{E1FF95FB-CBAD-4241-92EA-052A516708E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lIns="91412" tIns="45707" rIns="91412" bIns="45707"/>
          <a:lstStyle/>
          <a:p>
            <a:fld id="{56D2F222-6C0B-49AF-B1E2-B10E3A6CC090}" type="datetimeFigureOut">
              <a:rPr lang="en-US" smtClean="0"/>
              <a:pPr/>
              <a:t>7/6/24</a:t>
            </a:fld>
            <a:endParaRPr lang="en-US" dirty="0"/>
          </a:p>
        </p:txBody>
      </p:sp>
      <p:sp>
        <p:nvSpPr>
          <p:cNvPr id="3" name="Footer Placeholder 2"/>
          <p:cNvSpPr>
            <a:spLocks noGrp="1"/>
          </p:cNvSpPr>
          <p:nvPr>
            <p:ph type="ftr" sz="quarter" idx="11"/>
          </p:nvPr>
        </p:nvSpPr>
        <p:spPr>
          <a:xfrm>
            <a:off x="3124200" y="6356353"/>
            <a:ext cx="2895600" cy="365125"/>
          </a:xfrm>
          <a:prstGeom prst="rect">
            <a:avLst/>
          </a:prstGeom>
        </p:spPr>
        <p:txBody>
          <a:bodyPr lIns="91412" tIns="45707" rIns="91412" bIns="45707"/>
          <a:lstStyle/>
          <a:p>
            <a:endParaRPr lang="en-US" dirty="0"/>
          </a:p>
        </p:txBody>
      </p:sp>
      <p:sp>
        <p:nvSpPr>
          <p:cNvPr id="4" name="Slide Number Placeholder 3"/>
          <p:cNvSpPr>
            <a:spLocks noGrp="1"/>
          </p:cNvSpPr>
          <p:nvPr>
            <p:ph type="sldNum" sz="quarter" idx="12"/>
          </p:nvPr>
        </p:nvSpPr>
        <p:spPr>
          <a:xfrm>
            <a:off x="6553200" y="6356353"/>
            <a:ext cx="2133600" cy="365125"/>
          </a:xfrm>
          <a:prstGeom prst="rect">
            <a:avLst/>
          </a:prstGeom>
        </p:spPr>
        <p:txBody>
          <a:bodyPr lIns="91412" tIns="45707" rIns="91412" bIns="45707"/>
          <a:lstStyle/>
          <a:p>
            <a:fld id="{E1FF95FB-CBAD-4241-92EA-052A516708E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5"/>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0" y="1435103"/>
            <a:ext cx="3008313" cy="4691063"/>
          </a:xfrm>
        </p:spPr>
        <p:txBody>
          <a:bodyPr/>
          <a:lstStyle>
            <a:lvl1pPr marL="0" indent="0">
              <a:buNone/>
              <a:defRPr sz="1400"/>
            </a:lvl1pPr>
            <a:lvl2pPr marL="457062" indent="0">
              <a:buNone/>
              <a:defRPr sz="1200"/>
            </a:lvl2pPr>
            <a:lvl3pPr marL="914127" indent="0">
              <a:buNone/>
              <a:defRPr sz="1000"/>
            </a:lvl3pPr>
            <a:lvl4pPr marL="1371190" indent="0">
              <a:buNone/>
              <a:defRPr sz="900"/>
            </a:lvl4pPr>
            <a:lvl5pPr marL="1828254" indent="0">
              <a:buNone/>
              <a:defRPr sz="900"/>
            </a:lvl5pPr>
            <a:lvl6pPr marL="2285315" indent="0">
              <a:buNone/>
              <a:defRPr sz="900"/>
            </a:lvl6pPr>
            <a:lvl7pPr marL="2742378"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3"/>
            <a:ext cx="2133600" cy="365125"/>
          </a:xfrm>
          <a:prstGeom prst="rect">
            <a:avLst/>
          </a:prstGeom>
        </p:spPr>
        <p:txBody>
          <a:bodyPr lIns="91412" tIns="45707" rIns="91412" bIns="45707"/>
          <a:lstStyle/>
          <a:p>
            <a:fld id="{56D2F222-6C0B-49AF-B1E2-B10E3A6CC090}" type="datetimeFigureOut">
              <a:rPr lang="en-US" smtClean="0"/>
              <a:pPr/>
              <a:t>7/6/24</a:t>
            </a:fld>
            <a:endParaRPr lang="en-US" dirty="0"/>
          </a:p>
        </p:txBody>
      </p:sp>
      <p:sp>
        <p:nvSpPr>
          <p:cNvPr id="6" name="Footer Placeholder 5"/>
          <p:cNvSpPr>
            <a:spLocks noGrp="1"/>
          </p:cNvSpPr>
          <p:nvPr>
            <p:ph type="ftr" sz="quarter" idx="11"/>
          </p:nvPr>
        </p:nvSpPr>
        <p:spPr>
          <a:xfrm>
            <a:off x="3124200" y="6356353"/>
            <a:ext cx="2895600" cy="365125"/>
          </a:xfrm>
          <a:prstGeom prst="rect">
            <a:avLst/>
          </a:prstGeom>
        </p:spPr>
        <p:txBody>
          <a:bodyPr lIns="91412" tIns="45707" rIns="91412" bIns="45707"/>
          <a:lstStyle/>
          <a:p>
            <a:endParaRPr lang="en-US" dirty="0"/>
          </a:p>
        </p:txBody>
      </p:sp>
      <p:sp>
        <p:nvSpPr>
          <p:cNvPr id="7" name="Slide Number Placeholder 6"/>
          <p:cNvSpPr>
            <a:spLocks noGrp="1"/>
          </p:cNvSpPr>
          <p:nvPr>
            <p:ph type="sldNum" sz="quarter" idx="12"/>
          </p:nvPr>
        </p:nvSpPr>
        <p:spPr>
          <a:xfrm>
            <a:off x="6553200" y="6356353"/>
            <a:ext cx="2133600" cy="365125"/>
          </a:xfrm>
          <a:prstGeom prst="rect">
            <a:avLst/>
          </a:prstGeom>
        </p:spPr>
        <p:txBody>
          <a:bodyPr lIns="91412" tIns="45707" rIns="91412" bIns="45707"/>
          <a:lstStyle/>
          <a:p>
            <a:fld id="{E1FF95FB-CBAD-4241-92EA-052A516708E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rgbClr val="FFFFF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12" tIns="45707" rIns="91412" bIns="45707" rtlCol="0" anchor="ctr">
            <a:normAutofit/>
          </a:bodyPr>
          <a:lstStyle/>
          <a:p>
            <a:r>
              <a:rPr lang="en-US" dirty="0"/>
              <a:t>Click to edit Master title style</a:t>
            </a:r>
          </a:p>
        </p:txBody>
      </p:sp>
      <p:sp>
        <p:nvSpPr>
          <p:cNvPr id="3" name="Text Placeholder 2"/>
          <p:cNvSpPr>
            <a:spLocks noGrp="1"/>
          </p:cNvSpPr>
          <p:nvPr>
            <p:ph type="body" idx="1"/>
          </p:nvPr>
        </p:nvSpPr>
        <p:spPr>
          <a:xfrm>
            <a:off x="457200" y="1341438"/>
            <a:ext cx="8229600" cy="4983163"/>
          </a:xfrm>
          <a:prstGeom prst="rect">
            <a:avLst/>
          </a:prstGeom>
        </p:spPr>
        <p:txBody>
          <a:bodyPr vert="horz" lIns="91412" tIns="45707" rIns="91412" bIns="4570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nsf1.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457762" y="6248402"/>
            <a:ext cx="610038" cy="6135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127" rtl="0" eaLnBrk="1" latinLnBrk="0" hangingPunct="1">
        <a:spcBef>
          <a:spcPct val="0"/>
        </a:spcBef>
        <a:buNone/>
        <a:defRPr sz="3600" b="1" kern="1200">
          <a:solidFill>
            <a:srgbClr val="000090"/>
          </a:solidFill>
          <a:latin typeface="Arial" pitchFamily="34" charset="0"/>
          <a:ea typeface="+mj-ea"/>
          <a:cs typeface="Arial" pitchFamily="34" charset="0"/>
        </a:defRPr>
      </a:lvl1pPr>
    </p:titleStyle>
    <p:bodyStyle>
      <a:lvl1pPr marL="342798" indent="-342798" algn="l" defTabSz="914127" rtl="0" eaLnBrk="1" latinLnBrk="0" hangingPunct="1">
        <a:spcBef>
          <a:spcPct val="20000"/>
        </a:spcBef>
        <a:buClr>
          <a:srgbClr val="000090"/>
        </a:buClr>
        <a:buFont typeface="Wingdings" charset="2"/>
        <a:buChar char="§"/>
        <a:defRPr sz="2600" kern="1200">
          <a:solidFill>
            <a:schemeClr val="tx1"/>
          </a:solidFill>
          <a:latin typeface="Arial" pitchFamily="34" charset="0"/>
          <a:ea typeface="+mn-ea"/>
          <a:cs typeface="Arial" pitchFamily="34" charset="0"/>
        </a:defRPr>
      </a:lvl1pPr>
      <a:lvl2pPr marL="742728" indent="-285666" algn="l" defTabSz="914127" rtl="0" eaLnBrk="1" latinLnBrk="0" hangingPunct="1">
        <a:spcBef>
          <a:spcPct val="20000"/>
        </a:spcBef>
        <a:buClr>
          <a:srgbClr val="000090"/>
        </a:buClr>
        <a:buFont typeface="Arial"/>
        <a:buChar char="•"/>
        <a:defRPr sz="2400" kern="1200">
          <a:solidFill>
            <a:schemeClr val="tx1"/>
          </a:solidFill>
          <a:latin typeface="Arial" pitchFamily="34" charset="0"/>
          <a:ea typeface="+mn-ea"/>
          <a:cs typeface="Arial" pitchFamily="34" charset="0"/>
        </a:defRPr>
      </a:lvl2pPr>
      <a:lvl3pPr marL="1142658" indent="-228530" algn="l" defTabSz="914127" rtl="0" eaLnBrk="1" latinLnBrk="0" hangingPunct="1">
        <a:spcBef>
          <a:spcPct val="20000"/>
        </a:spcBef>
        <a:buClr>
          <a:srgbClr val="000090"/>
        </a:buClr>
        <a:buFont typeface="Lucida Grande"/>
        <a:buChar char="-"/>
        <a:defRPr sz="2200" kern="1200">
          <a:solidFill>
            <a:schemeClr val="tx1"/>
          </a:solidFill>
          <a:latin typeface="Arial" pitchFamily="34" charset="0"/>
          <a:ea typeface="+mn-ea"/>
          <a:cs typeface="Arial" pitchFamily="34" charset="0"/>
        </a:defRPr>
      </a:lvl3pPr>
      <a:lvl4pPr marL="1599720" indent="-228530" algn="l" defTabSz="914127"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6782" indent="-228530" algn="l" defTabSz="914127"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3844" indent="-228530"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7" indent="-228530"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0"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5" indent="-228530"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90" algn="l" defTabSz="914127" rtl="0" eaLnBrk="1" latinLnBrk="0" hangingPunct="1">
        <a:defRPr sz="1800" kern="1200">
          <a:solidFill>
            <a:schemeClr val="tx1"/>
          </a:solidFill>
          <a:latin typeface="+mn-lt"/>
          <a:ea typeface="+mn-ea"/>
          <a:cs typeface="+mn-cs"/>
        </a:defRPr>
      </a:lvl4pPr>
      <a:lvl5pPr marL="1828254"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3" algn="l" defTabSz="9141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customXml" Target="../ink/ink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awapon@nsf.gov" TargetMode="External"/><Relationship Id="rId2" Type="http://schemas.openxmlformats.org/officeDocument/2006/relationships/hyperlink" Target="https://new.nsf.gov/funding/opportunities/campus-cyberinfrastructure-cc" TargetMode="External"/><Relationship Id="rId1" Type="http://schemas.openxmlformats.org/officeDocument/2006/relationships/slideLayout" Target="../slideLayouts/slideLayout13.xml"/><Relationship Id="rId4" Type="http://schemas.openxmlformats.org/officeDocument/2006/relationships/hyperlink" Target="mailto:kthompso@nsf.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9231" y="146957"/>
            <a:ext cx="8607040" cy="3228122"/>
          </a:xfrm>
        </p:spPr>
        <p:txBody>
          <a:bodyPr>
            <a:noAutofit/>
          </a:bodyPr>
          <a:lstStyle/>
          <a:p>
            <a:r>
              <a:rPr lang="en-US" sz="4000" b="0" i="1" dirty="0">
                <a:latin typeface="Arial"/>
                <a:cs typeface="Arial"/>
              </a:rPr>
              <a:t>NSF Campus Cyberinfrastructure Program (CC*) and </a:t>
            </a:r>
            <a:r>
              <a:rPr lang="en-US" sz="4000" b="0" i="1" dirty="0" err="1">
                <a:latin typeface="Arial"/>
                <a:cs typeface="Arial"/>
              </a:rPr>
              <a:t>OSPool</a:t>
            </a:r>
            <a:r>
              <a:rPr lang="en-US" sz="4000" b="0" i="1" dirty="0">
                <a:latin typeface="Arial"/>
                <a:cs typeface="Arial"/>
              </a:rPr>
              <a:t>/OSDF</a:t>
            </a:r>
            <a:br>
              <a:rPr lang="en-US" sz="4000" b="0" i="1" dirty="0">
                <a:latin typeface="Arial"/>
                <a:cs typeface="Arial"/>
              </a:rPr>
            </a:br>
            <a:r>
              <a:rPr lang="en-US" sz="2400" b="0" dirty="0">
                <a:solidFill>
                  <a:prstClr val="black"/>
                </a:solidFill>
                <a:latin typeface="Calibri"/>
              </a:rPr>
              <a:t>HTC’24</a:t>
            </a:r>
            <a:br>
              <a:rPr lang="en-US" sz="4000" b="0" dirty="0">
                <a:solidFill>
                  <a:prstClr val="black"/>
                </a:solidFill>
                <a:latin typeface="Calibri"/>
              </a:rPr>
            </a:br>
            <a:endParaRPr lang="en-US" sz="4000" b="0" i="1" strike="sngStrike" dirty="0">
              <a:solidFill>
                <a:srgbClr val="000090"/>
              </a:solidFill>
              <a:latin typeface="Arial"/>
              <a:cs typeface="Arial"/>
            </a:endParaRPr>
          </a:p>
        </p:txBody>
      </p:sp>
      <p:sp>
        <p:nvSpPr>
          <p:cNvPr id="3" name="Subtitle 2"/>
          <p:cNvSpPr>
            <a:spLocks noGrp="1"/>
          </p:cNvSpPr>
          <p:nvPr>
            <p:ph type="subTitle" idx="1"/>
          </p:nvPr>
        </p:nvSpPr>
        <p:spPr>
          <a:xfrm>
            <a:off x="1890178" y="4975279"/>
            <a:ext cx="5410199" cy="1143000"/>
          </a:xfrm>
        </p:spPr>
        <p:txBody>
          <a:bodyPr>
            <a:noAutofit/>
          </a:bodyPr>
          <a:lstStyle/>
          <a:p>
            <a:pPr algn="ctr">
              <a:buNone/>
            </a:pPr>
            <a:r>
              <a:rPr lang="en-US" sz="1600" b="1" dirty="0">
                <a:solidFill>
                  <a:schemeClr val="tx2"/>
                </a:solidFill>
                <a:latin typeface="Arial"/>
                <a:cs typeface="Arial"/>
              </a:rPr>
              <a:t>Kevin Thompson</a:t>
            </a:r>
          </a:p>
          <a:p>
            <a:pPr algn="ctr">
              <a:buNone/>
            </a:pPr>
            <a:r>
              <a:rPr lang="en-US" sz="1600" b="1" dirty="0">
                <a:solidFill>
                  <a:schemeClr val="tx2"/>
                </a:solidFill>
                <a:latin typeface="Arial"/>
                <a:cs typeface="Arial"/>
              </a:rPr>
              <a:t>Program Director, </a:t>
            </a:r>
            <a:r>
              <a:rPr lang="en-US" sz="1800" b="1" dirty="0" err="1">
                <a:solidFill>
                  <a:schemeClr val="tx2"/>
                </a:solidFill>
                <a:latin typeface="Arial"/>
                <a:cs typeface="Arial"/>
              </a:rPr>
              <a:t>kthompso@nsf.gov</a:t>
            </a:r>
            <a:endParaRPr lang="en-US" sz="1800" b="1" dirty="0">
              <a:solidFill>
                <a:schemeClr val="tx2"/>
              </a:solidFill>
              <a:latin typeface="Arial"/>
              <a:cs typeface="Arial"/>
            </a:endParaRPr>
          </a:p>
          <a:p>
            <a:pPr algn="ctr">
              <a:buNone/>
            </a:pPr>
            <a:r>
              <a:rPr lang="en-US" sz="1600" b="1" dirty="0">
                <a:solidFill>
                  <a:schemeClr val="tx2"/>
                </a:solidFill>
                <a:latin typeface="Arial"/>
                <a:cs typeface="Arial"/>
              </a:rPr>
              <a:t>Office of Advanced Cyberinfrastructure</a:t>
            </a:r>
          </a:p>
          <a:p>
            <a:pPr algn="ctr">
              <a:buNone/>
            </a:pPr>
            <a:r>
              <a:rPr lang="en-US" sz="1600" b="1" dirty="0">
                <a:solidFill>
                  <a:schemeClr val="tx2"/>
                </a:solidFill>
                <a:latin typeface="Arial"/>
                <a:cs typeface="Arial"/>
              </a:rPr>
              <a:t>Computer &amp; Information Science &amp; Engineering</a:t>
            </a:r>
          </a:p>
          <a:p>
            <a:endParaRPr lang="en-US" sz="1600" b="1" dirty="0">
              <a:solidFill>
                <a:schemeClr val="tx2"/>
              </a:solidFill>
              <a:latin typeface="Arial"/>
              <a:cs typeface="Arial"/>
            </a:endParaRPr>
          </a:p>
          <a:p>
            <a:r>
              <a:rPr lang="en-US" sz="1600" b="1" dirty="0">
                <a:solidFill>
                  <a:schemeClr val="tx2"/>
                </a:solidFill>
                <a:latin typeface="Arial"/>
                <a:cs typeface="Arial"/>
              </a:rPr>
              <a:t>July 9, 2024</a:t>
            </a:r>
            <a:endParaRPr lang="en-US" sz="1400" b="1" dirty="0">
              <a:solidFill>
                <a:schemeClr val="tx2"/>
              </a:solidFill>
              <a:latin typeface="Arial"/>
              <a:cs typeface="Arial"/>
            </a:endParaRPr>
          </a:p>
          <a:p>
            <a:pPr algn="ctr">
              <a:buNone/>
            </a:pPr>
            <a:endParaRPr lang="en-US" sz="1400" dirty="0">
              <a:solidFill>
                <a:srgbClr val="215968"/>
              </a:solidFill>
              <a:latin typeface="Arial"/>
              <a:cs typeface="Arial"/>
            </a:endParaRPr>
          </a:p>
        </p:txBody>
      </p:sp>
      <p:pic>
        <p:nvPicPr>
          <p:cNvPr id="6" name="Picture 5" descr="nsf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12490" y="3124118"/>
            <a:ext cx="1840522" cy="1851161"/>
          </a:xfrm>
          <a:prstGeom prst="rect">
            <a:avLst/>
          </a:prstGeom>
        </p:spPr>
      </p:pic>
    </p:spTree>
    <p:extLst>
      <p:ext uri="{BB962C8B-B14F-4D97-AF65-F5344CB8AC3E}">
        <p14:creationId xmlns:p14="http://schemas.microsoft.com/office/powerpoint/2010/main" val="258351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6291-DF11-4B29-594B-C05DB6609247}"/>
              </a:ext>
            </a:extLst>
          </p:cNvPr>
          <p:cNvSpPr>
            <a:spLocks noGrp="1"/>
          </p:cNvSpPr>
          <p:nvPr>
            <p:ph type="title"/>
          </p:nvPr>
        </p:nvSpPr>
        <p:spPr/>
        <p:txBody>
          <a:bodyPr>
            <a:normAutofit/>
          </a:bodyPr>
          <a:lstStyle/>
          <a:p>
            <a:r>
              <a:rPr lang="en-US" dirty="0"/>
              <a:t>Who Contributes?</a:t>
            </a:r>
            <a:br>
              <a:rPr lang="en-US" dirty="0"/>
            </a:br>
            <a:r>
              <a:rPr lang="en-US" sz="2000" dirty="0"/>
              <a:t>(https://</a:t>
            </a:r>
            <a:r>
              <a:rPr lang="en-US" sz="2000" dirty="0" err="1"/>
              <a:t>osg-htc.org</a:t>
            </a:r>
            <a:r>
              <a:rPr lang="en-US" sz="2000" dirty="0"/>
              <a:t>/services/</a:t>
            </a:r>
            <a:r>
              <a:rPr lang="en-US" sz="2000" dirty="0" err="1"/>
              <a:t>open_science_pool</a:t>
            </a:r>
            <a:r>
              <a:rPr lang="en-US" sz="2000" dirty="0"/>
              <a:t>/institutions)</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009D77B4-8BCA-11DE-3EC9-C0B6A55A19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0078" y="1054101"/>
            <a:ext cx="4621174" cy="5332417"/>
          </a:xfrm>
        </p:spPr>
      </p:pic>
      <p:pic>
        <p:nvPicPr>
          <p:cNvPr id="7" name="Picture 6">
            <a:extLst>
              <a:ext uri="{FF2B5EF4-FFF2-40B4-BE49-F238E27FC236}">
                <a16:creationId xmlns:a16="http://schemas.microsoft.com/office/drawing/2014/main" id="{F58AD0E0-EBDB-1326-E304-D5F57671D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6386519"/>
            <a:ext cx="7772400" cy="346295"/>
          </a:xfrm>
          <a:prstGeom prst="rect">
            <a:avLst/>
          </a:prstGeom>
        </p:spPr>
      </p:pic>
    </p:spTree>
    <p:extLst>
      <p:ext uri="{BB962C8B-B14F-4D97-AF65-F5344CB8AC3E}">
        <p14:creationId xmlns:p14="http://schemas.microsoft.com/office/powerpoint/2010/main" val="362454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C9C3-6643-E13E-909F-4736051D8BCB}"/>
              </a:ext>
            </a:extLst>
          </p:cNvPr>
          <p:cNvSpPr>
            <a:spLocks noGrp="1"/>
          </p:cNvSpPr>
          <p:nvPr>
            <p:ph type="title"/>
          </p:nvPr>
        </p:nvSpPr>
        <p:spPr>
          <a:xfrm>
            <a:off x="457200" y="76200"/>
            <a:ext cx="8229600" cy="573505"/>
          </a:xfrm>
        </p:spPr>
        <p:txBody>
          <a:bodyPr>
            <a:normAutofit fontScale="90000"/>
          </a:bodyPr>
          <a:lstStyle/>
          <a:p>
            <a:r>
              <a:rPr lang="en-US" dirty="0"/>
              <a:t>Institution drill down example</a:t>
            </a:r>
          </a:p>
        </p:txBody>
      </p:sp>
      <p:pic>
        <p:nvPicPr>
          <p:cNvPr id="5" name="Content Placeholder 4" descr="A screenshot of a computer&#10;&#10;Description automatically generated">
            <a:extLst>
              <a:ext uri="{FF2B5EF4-FFF2-40B4-BE49-F238E27FC236}">
                <a16:creationId xmlns:a16="http://schemas.microsoft.com/office/drawing/2014/main" id="{68BB8387-95AD-1E94-4970-070CA4E9F8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8683" y="581641"/>
            <a:ext cx="5986633" cy="6200159"/>
          </a:xfrm>
        </p:spPr>
      </p:pic>
    </p:spTree>
    <p:extLst>
      <p:ext uri="{BB962C8B-B14F-4D97-AF65-F5344CB8AC3E}">
        <p14:creationId xmlns:p14="http://schemas.microsoft.com/office/powerpoint/2010/main" val="353494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7FFA-ED7E-1354-5EEF-7B7F65BDB85E}"/>
              </a:ext>
            </a:extLst>
          </p:cNvPr>
          <p:cNvSpPr>
            <a:spLocks noGrp="1"/>
          </p:cNvSpPr>
          <p:nvPr>
            <p:ph type="title"/>
          </p:nvPr>
        </p:nvSpPr>
        <p:spPr/>
        <p:txBody>
          <a:bodyPr/>
          <a:lstStyle/>
          <a:p>
            <a:r>
              <a:rPr lang="en-US" dirty="0" err="1"/>
              <a:t>OSPool</a:t>
            </a:r>
            <a:r>
              <a:rPr lang="en-US" dirty="0"/>
              <a:t> Active Projects</a:t>
            </a:r>
          </a:p>
        </p:txBody>
      </p:sp>
      <p:pic>
        <p:nvPicPr>
          <p:cNvPr id="9" name="Content Placeholder 8" descr="A screenshot of a graph&#10;&#10;Description automatically generated">
            <a:extLst>
              <a:ext uri="{FF2B5EF4-FFF2-40B4-BE49-F238E27FC236}">
                <a16:creationId xmlns:a16="http://schemas.microsoft.com/office/drawing/2014/main" id="{E4107EFE-66DF-C090-75BF-E1256B36AF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4322" y="994887"/>
            <a:ext cx="6746362" cy="5786913"/>
          </a:xfrm>
        </p:spPr>
      </p:pic>
    </p:spTree>
    <p:extLst>
      <p:ext uri="{BB962C8B-B14F-4D97-AF65-F5344CB8AC3E}">
        <p14:creationId xmlns:p14="http://schemas.microsoft.com/office/powerpoint/2010/main" val="252456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DBCC3-F959-A102-9041-D3B01EE43A03}"/>
              </a:ext>
            </a:extLst>
          </p:cNvPr>
          <p:cNvSpPr>
            <a:spLocks noGrp="1"/>
          </p:cNvSpPr>
          <p:nvPr>
            <p:ph type="title"/>
          </p:nvPr>
        </p:nvSpPr>
        <p:spPr>
          <a:xfrm>
            <a:off x="106136" y="76199"/>
            <a:ext cx="8580664" cy="1848853"/>
          </a:xfrm>
        </p:spPr>
        <p:txBody>
          <a:bodyPr>
            <a:normAutofit fontScale="90000"/>
          </a:bodyPr>
          <a:lstStyle/>
          <a:p>
            <a:r>
              <a:rPr lang="en-US" dirty="0"/>
              <a:t>Most Recent Set of Awards in CC* Campus and Regional Computing from 23-526</a:t>
            </a:r>
            <a:br>
              <a:rPr lang="en-US" dirty="0"/>
            </a:br>
            <a:r>
              <a:rPr lang="en-US" sz="3100" dirty="0"/>
              <a:t>(Total active awards: ~20 campus, ~10 regional)</a:t>
            </a:r>
            <a:br>
              <a:rPr lang="en-US" sz="3100" dirty="0"/>
            </a:br>
            <a:endParaRPr lang="en-US" sz="3100" dirty="0"/>
          </a:p>
        </p:txBody>
      </p:sp>
      <p:pic>
        <p:nvPicPr>
          <p:cNvPr id="4" name="Picture 3">
            <a:extLst>
              <a:ext uri="{FF2B5EF4-FFF2-40B4-BE49-F238E27FC236}">
                <a16:creationId xmlns:a16="http://schemas.microsoft.com/office/drawing/2014/main" id="{172E44DF-68B2-3DF8-2666-718199FB8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68" y="2215106"/>
            <a:ext cx="7772400" cy="238036"/>
          </a:xfrm>
          <a:prstGeom prst="rect">
            <a:avLst/>
          </a:prstGeom>
        </p:spPr>
      </p:pic>
      <p:pic>
        <p:nvPicPr>
          <p:cNvPr id="8" name="Picture 7">
            <a:extLst>
              <a:ext uri="{FF2B5EF4-FFF2-40B4-BE49-F238E27FC236}">
                <a16:creationId xmlns:a16="http://schemas.microsoft.com/office/drawing/2014/main" id="{ACDEAB0F-D5A3-8FB2-4B7D-77C1A2FD5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68" y="4634081"/>
            <a:ext cx="7772400" cy="560359"/>
          </a:xfrm>
          <a:prstGeom prst="rect">
            <a:avLst/>
          </a:prstGeom>
        </p:spPr>
      </p:pic>
      <p:pic>
        <p:nvPicPr>
          <p:cNvPr id="14" name="Picture 13">
            <a:extLst>
              <a:ext uri="{FF2B5EF4-FFF2-40B4-BE49-F238E27FC236}">
                <a16:creationId xmlns:a16="http://schemas.microsoft.com/office/drawing/2014/main" id="{3581E5B7-C301-6D26-DED3-FB8659F6F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268" y="3934130"/>
            <a:ext cx="7772400" cy="413347"/>
          </a:xfrm>
          <a:prstGeom prst="rect">
            <a:avLst/>
          </a:prstGeom>
        </p:spPr>
      </p:pic>
      <p:pic>
        <p:nvPicPr>
          <p:cNvPr id="16" name="Picture 15">
            <a:extLst>
              <a:ext uri="{FF2B5EF4-FFF2-40B4-BE49-F238E27FC236}">
                <a16:creationId xmlns:a16="http://schemas.microsoft.com/office/drawing/2014/main" id="{32EED9AA-1177-14CA-3999-07B6863BA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268" y="5194440"/>
            <a:ext cx="7772400" cy="622384"/>
          </a:xfrm>
          <a:prstGeom prst="rect">
            <a:avLst/>
          </a:prstGeom>
        </p:spPr>
      </p:pic>
      <p:pic>
        <p:nvPicPr>
          <p:cNvPr id="18" name="Picture 17" descr="A close-up of a computer&#10;&#10;Description automatically generated">
            <a:extLst>
              <a:ext uri="{FF2B5EF4-FFF2-40B4-BE49-F238E27FC236}">
                <a16:creationId xmlns:a16="http://schemas.microsoft.com/office/drawing/2014/main" id="{CD128BA9-5783-8998-17A6-73E147B4C5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268" y="2613002"/>
            <a:ext cx="7772400" cy="1367942"/>
          </a:xfrm>
          <a:prstGeom prst="rect">
            <a:avLst/>
          </a:prstGeom>
        </p:spPr>
      </p:pic>
    </p:spTree>
    <p:extLst>
      <p:ext uri="{BB962C8B-B14F-4D97-AF65-F5344CB8AC3E}">
        <p14:creationId xmlns:p14="http://schemas.microsoft.com/office/powerpoint/2010/main" val="38367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network&#10;&#10;Description automatically generated">
            <a:extLst>
              <a:ext uri="{FF2B5EF4-FFF2-40B4-BE49-F238E27FC236}">
                <a16:creationId xmlns:a16="http://schemas.microsoft.com/office/drawing/2014/main" id="{48D668FC-7D7E-8A42-9066-8C33A7B80B75}"/>
              </a:ext>
            </a:extLst>
          </p:cNvPr>
          <p:cNvPicPr>
            <a:picLocks noChangeAspect="1"/>
          </p:cNvPicPr>
          <p:nvPr/>
        </p:nvPicPr>
        <p:blipFill>
          <a:blip r:embed="rId3"/>
          <a:stretch>
            <a:fillRect/>
          </a:stretch>
        </p:blipFill>
        <p:spPr>
          <a:xfrm>
            <a:off x="1" y="1473062"/>
            <a:ext cx="1997765" cy="1702178"/>
          </a:xfrm>
          <a:prstGeom prst="rect">
            <a:avLst/>
          </a:prstGeom>
        </p:spPr>
      </p:pic>
      <p:pic>
        <p:nvPicPr>
          <p:cNvPr id="8" name="Picture 7" descr="A diagram of a computer server&#10;&#10;Description automatically generated">
            <a:extLst>
              <a:ext uri="{FF2B5EF4-FFF2-40B4-BE49-F238E27FC236}">
                <a16:creationId xmlns:a16="http://schemas.microsoft.com/office/drawing/2014/main" id="{87EAC2F2-923E-C74B-871B-E88AB9BA11B5}"/>
              </a:ext>
            </a:extLst>
          </p:cNvPr>
          <p:cNvPicPr>
            <a:picLocks noChangeAspect="1"/>
          </p:cNvPicPr>
          <p:nvPr/>
        </p:nvPicPr>
        <p:blipFill>
          <a:blip r:embed="rId4"/>
          <a:stretch>
            <a:fillRect/>
          </a:stretch>
        </p:blipFill>
        <p:spPr>
          <a:xfrm>
            <a:off x="1878394" y="1398922"/>
            <a:ext cx="2523701" cy="2284937"/>
          </a:xfrm>
          <a:prstGeom prst="rect">
            <a:avLst/>
          </a:prstGeom>
        </p:spPr>
      </p:pic>
      <p:graphicFrame>
        <p:nvGraphicFramePr>
          <p:cNvPr id="2" name="Table 2">
            <a:extLst>
              <a:ext uri="{FF2B5EF4-FFF2-40B4-BE49-F238E27FC236}">
                <a16:creationId xmlns:a16="http://schemas.microsoft.com/office/drawing/2014/main" id="{B5D8B308-8564-BC4B-902E-F01F0B3D7B00}"/>
              </a:ext>
            </a:extLst>
          </p:cNvPr>
          <p:cNvGraphicFramePr>
            <a:graphicFrameLocks noGrp="1"/>
          </p:cNvGraphicFramePr>
          <p:nvPr>
            <p:extLst>
              <p:ext uri="{D42A27DB-BD31-4B8C-83A1-F6EECF244321}">
                <p14:modId xmlns:p14="http://schemas.microsoft.com/office/powerpoint/2010/main" val="2924876809"/>
              </p:ext>
            </p:extLst>
          </p:nvPr>
        </p:nvGraphicFramePr>
        <p:xfrm>
          <a:off x="0" y="857251"/>
          <a:ext cx="9146485" cy="6210300"/>
        </p:xfrm>
        <a:graphic>
          <a:graphicData uri="http://schemas.openxmlformats.org/drawingml/2006/table">
            <a:tbl>
              <a:tblPr firstRow="1" bandRow="1">
                <a:tableStyleId>{5C22544A-7EE6-4342-B048-85BDC9FD1C3A}</a:tableStyleId>
              </a:tblPr>
              <a:tblGrid>
                <a:gridCol w="4554607">
                  <a:extLst>
                    <a:ext uri="{9D8B030D-6E8A-4147-A177-3AD203B41FA5}">
                      <a16:colId xmlns:a16="http://schemas.microsoft.com/office/drawing/2014/main" val="2831122868"/>
                    </a:ext>
                  </a:extLst>
                </a:gridCol>
                <a:gridCol w="887067">
                  <a:extLst>
                    <a:ext uri="{9D8B030D-6E8A-4147-A177-3AD203B41FA5}">
                      <a16:colId xmlns:a16="http://schemas.microsoft.com/office/drawing/2014/main" val="3401133494"/>
                    </a:ext>
                  </a:extLst>
                </a:gridCol>
                <a:gridCol w="1408872">
                  <a:extLst>
                    <a:ext uri="{9D8B030D-6E8A-4147-A177-3AD203B41FA5}">
                      <a16:colId xmlns:a16="http://schemas.microsoft.com/office/drawing/2014/main" val="547028385"/>
                    </a:ext>
                  </a:extLst>
                </a:gridCol>
                <a:gridCol w="2295939">
                  <a:extLst>
                    <a:ext uri="{9D8B030D-6E8A-4147-A177-3AD203B41FA5}">
                      <a16:colId xmlns:a16="http://schemas.microsoft.com/office/drawing/2014/main" val="3550381863"/>
                    </a:ext>
                  </a:extLst>
                </a:gridCol>
              </a:tblGrid>
              <a:tr h="5486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rgbClr val="1B1B1B"/>
                          </a:solidFill>
                          <a:effectLst/>
                          <a:latin typeface="Verdana" panose="020B0604030504040204" pitchFamily="34" charset="0"/>
                        </a:rPr>
                        <a:t>CC* Campus Compute: UTEP Cyberinfrastructure for                        </a:t>
                      </a:r>
                      <a:endParaRPr lang="en-US" sz="1100" b="0" i="0" dirty="0">
                        <a:solidFill>
                          <a:srgbClr val="1B1B1B"/>
                        </a:solidFill>
                        <a:effectLst/>
                        <a:latin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rgbClr val="1B1B1B"/>
                          </a:solidFill>
                          <a:effectLst/>
                          <a:latin typeface="Verdana" panose="020B0604030504040204" pitchFamily="34" charset="0"/>
                        </a:rPr>
                        <a:t>Scientific and Machine Learning Applications                                   </a:t>
                      </a:r>
                      <a:endParaRPr lang="en-US" sz="1100" b="0" i="0" dirty="0">
                        <a:solidFill>
                          <a:srgbClr val="1B1B1B"/>
                        </a:solidFill>
                        <a:effectLst/>
                        <a:latin typeface="Verdana" panose="020B060403050404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Shirley Moore (PI), Deepak Tosh (Co-PI), Paras Mandal (Co-PI)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University of Texas at El </a:t>
                      </a:r>
                      <a:r>
                        <a:rPr lang="en-US" sz="1100" b="0">
                          <a:solidFill>
                            <a:schemeClr val="tx1"/>
                          </a:solidFill>
                        </a:rPr>
                        <a:t>Paso                NSF </a:t>
                      </a:r>
                      <a:r>
                        <a:rPr lang="en-US" sz="1100" b="0" dirty="0">
                          <a:solidFill>
                            <a:schemeClr val="tx1"/>
                          </a:solidFill>
                        </a:rPr>
                        <a:t>Award #: 234717</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Start date: April 1, 2024   End date (estimated): March 31, 2026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92246724"/>
                  </a:ext>
                </a:extLst>
              </a:tr>
              <a:tr h="2286000">
                <a:tc>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en-US" sz="1400" b="1" dirty="0">
                          <a:solidFill>
                            <a:schemeClr val="tx1"/>
                          </a:solidFill>
                        </a:rPr>
                        <a:t>Technical Approach</a:t>
                      </a:r>
                    </a:p>
                    <a:p>
                      <a:pPr marL="285750" indent="-285750">
                        <a:buFont typeface="Arial" panose="020B0604020202020204" pitchFamily="34" charset="0"/>
                        <a:buChar char="•"/>
                      </a:pPr>
                      <a:r>
                        <a:rPr lang="en-US" sz="1200" b="0" dirty="0">
                          <a:solidFill>
                            <a:schemeClr val="tx1"/>
                          </a:solidFill>
                        </a:rPr>
                        <a:t>Integrate new NVIDIA H100 DGX and HGX systems with existing campus HPC cluster</a:t>
                      </a:r>
                    </a:p>
                    <a:p>
                      <a:pPr marL="285750" indent="-285750">
                        <a:buFont typeface="Arial" panose="020B0604020202020204" pitchFamily="34" charset="0"/>
                        <a:buChar char="•"/>
                      </a:pPr>
                      <a:r>
                        <a:rPr lang="en-US" sz="1200" b="1" dirty="0">
                          <a:solidFill>
                            <a:schemeClr val="tx1"/>
                          </a:solidFill>
                        </a:rPr>
                        <a:t>Share GPU resources with the broader academic research community through participation in the Open Science Grid</a:t>
                      </a:r>
                    </a:p>
                    <a:p>
                      <a:pPr marL="285750" indent="-285750">
                        <a:buFont typeface="Arial" panose="020B0604020202020204" pitchFamily="34" charset="0"/>
                        <a:buChar char="•"/>
                      </a:pPr>
                      <a:r>
                        <a:rPr lang="en-US" sz="1200" b="0" dirty="0">
                          <a:solidFill>
                            <a:schemeClr val="tx1"/>
                          </a:solidFill>
                        </a:rPr>
                        <a:t>Implement sharing using SLURM and NVIDIA multi-instance GPU (MIG)</a:t>
                      </a:r>
                    </a:p>
                    <a:p>
                      <a:pPr marL="285750" indent="-285750">
                        <a:buFont typeface="Arial" panose="020B0604020202020204" pitchFamily="34" charset="0"/>
                        <a:buChar char="•"/>
                      </a:pPr>
                      <a:r>
                        <a:rPr lang="en-US" sz="1200" b="0" dirty="0">
                          <a:solidFill>
                            <a:schemeClr val="tx1"/>
                          </a:solidFill>
                        </a:rPr>
                        <a:t>Collaborate with UTEP Information Resources and CSTECH to provide application onboarding, tutorials, account management, and user support and to assess progress towards project goals</a:t>
                      </a:r>
                    </a:p>
                    <a:p>
                      <a:pPr marL="285750" indent="-285750">
                        <a:buFont typeface="Arial" panose="020B0604020202020204" pitchFamily="34" charset="0"/>
                        <a:buChar char="•"/>
                      </a:pPr>
                      <a:r>
                        <a:rPr lang="en-US" sz="1200" b="0" dirty="0">
                          <a:solidFill>
                            <a:schemeClr val="tx1"/>
                          </a:solidFill>
                        </a:rPr>
                        <a:t>Advisory Committee consisting of representatives from science drivers, colleges of science and engineering, and students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19110886"/>
                  </a:ext>
                </a:extLst>
              </a:tr>
              <a:tr h="2628900">
                <a:tc>
                  <a:txBody>
                    <a:bodyPr/>
                    <a:lstStyle/>
                    <a:p>
                      <a:r>
                        <a:rPr lang="en-US" sz="1400" b="1" dirty="0"/>
                        <a:t>Project Goals</a:t>
                      </a:r>
                    </a:p>
                    <a:p>
                      <a:pPr marL="285750" indent="-285750">
                        <a:buFont typeface="Arial" panose="020B0604020202020204" pitchFamily="34" charset="0"/>
                        <a:buChar char="•"/>
                      </a:pPr>
                      <a:r>
                        <a:rPr lang="en-US" sz="1200" kern="1200" dirty="0">
                          <a:solidFill>
                            <a:schemeClr val="dk1"/>
                          </a:solidFill>
                          <a:effectLst/>
                          <a:latin typeface="+mn-lt"/>
                          <a:ea typeface="+mn-ea"/>
                          <a:cs typeface="+mn-cs"/>
                        </a:rPr>
                        <a:t>Provide researchers in computational science and engineering fields with access to state-of-the-art GPU-accelerated hardware and software resources for scientific simulation and machine learning</a:t>
                      </a:r>
                    </a:p>
                    <a:p>
                      <a:pPr marL="285750" indent="-285750">
                        <a:buFont typeface="Arial" panose="020B0604020202020204" pitchFamily="34" charset="0"/>
                        <a:buChar char="•"/>
                      </a:pPr>
                      <a:r>
                        <a:rPr lang="en-US" sz="1200" kern="1200" dirty="0">
                          <a:solidFill>
                            <a:schemeClr val="dk1"/>
                          </a:solidFill>
                          <a:effectLst/>
                          <a:latin typeface="+mn-lt"/>
                          <a:ea typeface="+mn-ea"/>
                          <a:cs typeface="+mn-cs"/>
                        </a:rPr>
                        <a:t>Meet the requirements of science drivers that address important societal and national problems in the areas of renewable energy, advanced manufacturing, advanced materials, electric power systems, cybersecurity, and quantum computing</a:t>
                      </a:r>
                      <a:r>
                        <a:rPr lang="en-US" sz="1200" dirty="0">
                          <a:effectLst/>
                        </a:rPr>
                        <a:t> </a:t>
                      </a:r>
                    </a:p>
                    <a:p>
                      <a:pPr marL="285750" indent="-285750">
                        <a:buFont typeface="Arial" panose="020B0604020202020204" pitchFamily="34" charset="0"/>
                        <a:buChar char="•"/>
                      </a:pPr>
                      <a:r>
                        <a:rPr lang="en-US" sz="1200" b="0" dirty="0">
                          <a:effectLst/>
                        </a:rPr>
                        <a:t>Increase use of HPC and skills in using state-of-the-art HPC technologies across scientific disciplines</a:t>
                      </a:r>
                    </a:p>
                    <a:p>
                      <a:pPr marL="285750" indent="-285750">
                        <a:buFont typeface="Arial" panose="020B0604020202020204" pitchFamily="34" charset="0"/>
                        <a:buChar char="•"/>
                      </a:pPr>
                      <a:r>
                        <a:rPr lang="en-US" sz="1200" b="0" dirty="0">
                          <a:effectLst/>
                        </a:rPr>
                        <a:t>Equip students with skills and experience needed for future careers in HPC and large-scale machine learning</a:t>
                      </a:r>
                      <a:endParaRPr lang="en-US" sz="1200" b="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1200" b="1" dirty="0"/>
                        <a:t>Project Tasks </a:t>
                      </a:r>
                    </a:p>
                    <a:p>
                      <a:r>
                        <a:rPr lang="en-US" sz="1200" b="0" dirty="0"/>
                        <a:t>Year 1</a:t>
                      </a:r>
                    </a:p>
                    <a:p>
                      <a:pPr marL="285750" indent="-285750">
                        <a:buFont typeface="Arial" panose="020B0604020202020204" pitchFamily="34" charset="0"/>
                        <a:buChar char="•"/>
                      </a:pPr>
                      <a:r>
                        <a:rPr lang="en-US" sz="1200" b="0" dirty="0"/>
                        <a:t>Order/install/test equipment</a:t>
                      </a:r>
                    </a:p>
                    <a:p>
                      <a:pPr marL="285750" indent="-285750">
                        <a:buFont typeface="Arial" panose="020B0604020202020204" pitchFamily="34" charset="0"/>
                        <a:buChar char="•"/>
                      </a:pPr>
                      <a:r>
                        <a:rPr lang="en-US" sz="1200" b="0" dirty="0"/>
                        <a:t>Documentation and tutorials</a:t>
                      </a:r>
                    </a:p>
                    <a:p>
                      <a:pPr marL="285750" indent="-285750">
                        <a:buFont typeface="Arial" panose="020B0604020202020204" pitchFamily="34" charset="0"/>
                        <a:buChar char="•"/>
                      </a:pPr>
                      <a:r>
                        <a:rPr lang="en-US" sz="1200" b="0" dirty="0"/>
                        <a:t>Launch project/onboard science drivers/education users</a:t>
                      </a:r>
                    </a:p>
                    <a:p>
                      <a:pPr marL="285750" indent="-285750">
                        <a:buFont typeface="Arial" panose="020B0604020202020204" pitchFamily="34" charset="0"/>
                        <a:buChar char="•"/>
                      </a:pPr>
                      <a:r>
                        <a:rPr lang="en-US" sz="1200" b="0" dirty="0"/>
                        <a:t>Install/test </a:t>
                      </a:r>
                      <a:r>
                        <a:rPr lang="en-US" sz="1200" b="0" dirty="0" err="1"/>
                        <a:t>perfSONAR</a:t>
                      </a:r>
                      <a:r>
                        <a:rPr lang="en-US" sz="1200" b="0" dirty="0"/>
                        <a:t> servers</a:t>
                      </a:r>
                    </a:p>
                    <a:p>
                      <a:pPr marL="285750" indent="-285750">
                        <a:buFont typeface="Arial" panose="020B0604020202020204" pitchFamily="34" charset="0"/>
                        <a:buChar char="•"/>
                      </a:pPr>
                      <a:r>
                        <a:rPr lang="en-US" sz="1200" b="0" dirty="0"/>
                        <a:t>Connect UTEP cluster with OSG</a:t>
                      </a:r>
                    </a:p>
                    <a:p>
                      <a:pPr marL="285750" indent="-285750">
                        <a:buFont typeface="Arial" panose="020B0604020202020204" pitchFamily="34" charset="0"/>
                        <a:buChar char="•"/>
                      </a:pPr>
                      <a:r>
                        <a:rPr lang="en-US" sz="1200" b="0" dirty="0"/>
                        <a:t>Evaluate project launch and progress towards project goals</a:t>
                      </a:r>
                    </a:p>
                    <a:p>
                      <a:pPr marL="285750" indent="-285750">
                        <a:buFont typeface="Arial" panose="020B0604020202020204" pitchFamily="34" charset="0"/>
                        <a:buChar char="•"/>
                      </a:pPr>
                      <a:r>
                        <a:rPr lang="en-US" sz="1200" b="0" dirty="0"/>
                        <a:t>Analyze network monitoring/</a:t>
                      </a:r>
                      <a:r>
                        <a:rPr lang="en-US" sz="1200" b="0" dirty="0" err="1"/>
                        <a:t>perfSONAR</a:t>
                      </a:r>
                      <a:r>
                        <a:rPr lang="en-US" sz="1200" b="0" dirty="0"/>
                        <a:t> data</a:t>
                      </a:r>
                    </a:p>
                    <a:p>
                      <a:pPr marL="285750" indent="-285750">
                        <a:buFont typeface="Arial" panose="020B0604020202020204" pitchFamily="34" charset="0"/>
                        <a:buChar char="•"/>
                      </a:pPr>
                      <a:endParaRPr lang="en-US" sz="1200" b="0" dirty="0"/>
                    </a:p>
                    <a:p>
                      <a:endParaRPr lang="en-US" sz="12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r>
                        <a:rPr lang="en-US" sz="1400" b="1" dirty="0"/>
                        <a:t>Project Tasks</a:t>
                      </a:r>
                    </a:p>
                    <a:p>
                      <a:r>
                        <a:rPr lang="en-US" sz="1200" b="0" dirty="0"/>
                        <a:t>Year 2</a:t>
                      </a:r>
                    </a:p>
                    <a:p>
                      <a:pPr marL="285750" indent="-285750">
                        <a:buFont typeface="Arial" panose="020B0604020202020204" pitchFamily="34" charset="0"/>
                        <a:buChar char="•"/>
                      </a:pPr>
                      <a:r>
                        <a:rPr lang="en-US" sz="1200" b="0" dirty="0"/>
                        <a:t>Update software stack and network configuration based on data analysis</a:t>
                      </a:r>
                    </a:p>
                    <a:p>
                      <a:pPr marL="285750" indent="-285750">
                        <a:buFont typeface="Arial" panose="020B0604020202020204" pitchFamily="34" charset="0"/>
                        <a:buChar char="•"/>
                      </a:pPr>
                      <a:r>
                        <a:rPr lang="en-US" sz="1200" b="0" dirty="0"/>
                        <a:t>Revise documentation and tutorials</a:t>
                      </a:r>
                    </a:p>
                    <a:p>
                      <a:pPr marL="285750" indent="-285750">
                        <a:buFont typeface="Arial" panose="020B0604020202020204" pitchFamily="34" charset="0"/>
                        <a:buChar char="•"/>
                      </a:pPr>
                      <a:r>
                        <a:rPr lang="en-US" sz="1200" b="0" dirty="0"/>
                        <a:t>Participate in OSG All-hands meeting</a:t>
                      </a:r>
                    </a:p>
                    <a:p>
                      <a:pPr marL="285750" indent="-285750">
                        <a:buFont typeface="Arial" panose="020B0604020202020204" pitchFamily="34" charset="0"/>
                        <a:buChar char="•"/>
                      </a:pPr>
                      <a:r>
                        <a:rPr lang="en-US" sz="1200" b="0" dirty="0"/>
                        <a:t>Conduct quarterly surveys of NVIDIA cluster users</a:t>
                      </a:r>
                    </a:p>
                    <a:p>
                      <a:pPr marL="285750" indent="-285750">
                        <a:buFont typeface="Arial" panose="020B0604020202020204" pitchFamily="34" charset="0"/>
                        <a:buChar char="•"/>
                      </a:pPr>
                      <a:r>
                        <a:rPr lang="en-US" sz="1200" b="0" dirty="0"/>
                        <a:t>Collect data/write final report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9561664"/>
                  </a:ext>
                </a:extLst>
              </a:tr>
            </a:tbl>
          </a:graphicData>
        </a:graphic>
      </p:graphicFrame>
      <p:sp>
        <p:nvSpPr>
          <p:cNvPr id="5" name="TextBox 4">
            <a:extLst>
              <a:ext uri="{FF2B5EF4-FFF2-40B4-BE49-F238E27FC236}">
                <a16:creationId xmlns:a16="http://schemas.microsoft.com/office/drawing/2014/main" id="{F1A785CD-8F91-7C44-B35B-9923AF362BAE}"/>
              </a:ext>
            </a:extLst>
          </p:cNvPr>
          <p:cNvSpPr txBox="1"/>
          <p:nvPr/>
        </p:nvSpPr>
        <p:spPr>
          <a:xfrm>
            <a:off x="93133" y="3313583"/>
            <a:ext cx="1997765" cy="415498"/>
          </a:xfrm>
          <a:prstGeom prst="rect">
            <a:avLst/>
          </a:prstGeom>
          <a:noFill/>
        </p:spPr>
        <p:txBody>
          <a:bodyPr wrap="square" rtlCol="0">
            <a:spAutoFit/>
          </a:bodyPr>
          <a:lstStyle/>
          <a:p>
            <a:r>
              <a:rPr lang="en-US" sz="1050" b="1" dirty="0"/>
              <a:t>UTEP HPC+NVIDIA Cluster Design</a:t>
            </a:r>
          </a:p>
        </p:txBody>
      </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9B3D568D-D892-13C5-09B2-17A3A0C48D5F}"/>
                  </a:ext>
                </a:extLst>
              </p14:cNvPr>
              <p14:cNvContentPartPr/>
              <p14:nvPr/>
            </p14:nvContentPartPr>
            <p14:xfrm>
              <a:off x="-853712" y="597505"/>
              <a:ext cx="360" cy="360"/>
            </p14:xfrm>
          </p:contentPart>
        </mc:Choice>
        <mc:Fallback>
          <p:pic>
            <p:nvPicPr>
              <p:cNvPr id="6" name="Ink 5">
                <a:extLst>
                  <a:ext uri="{FF2B5EF4-FFF2-40B4-BE49-F238E27FC236}">
                    <a16:creationId xmlns:a16="http://schemas.microsoft.com/office/drawing/2014/main" id="{9B3D568D-D892-13C5-09B2-17A3A0C48D5F}"/>
                  </a:ext>
                </a:extLst>
              </p:cNvPr>
              <p:cNvPicPr/>
              <p:nvPr/>
            </p:nvPicPr>
            <p:blipFill>
              <a:blip r:embed="rId6"/>
              <a:stretch>
                <a:fillRect/>
              </a:stretch>
            </p:blipFill>
            <p:spPr>
              <a:xfrm>
                <a:off x="-862712" y="588865"/>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6D29991D-EFAA-7057-1CA0-1F5D99FC5919}"/>
                  </a:ext>
                </a:extLst>
              </p14:cNvPr>
              <p14:cNvContentPartPr/>
              <p14:nvPr/>
            </p14:nvContentPartPr>
            <p14:xfrm>
              <a:off x="-1039472" y="686065"/>
              <a:ext cx="360" cy="360"/>
            </p14:xfrm>
          </p:contentPart>
        </mc:Choice>
        <mc:Fallback>
          <p:pic>
            <p:nvPicPr>
              <p:cNvPr id="7" name="Ink 6">
                <a:extLst>
                  <a:ext uri="{FF2B5EF4-FFF2-40B4-BE49-F238E27FC236}">
                    <a16:creationId xmlns:a16="http://schemas.microsoft.com/office/drawing/2014/main" id="{6D29991D-EFAA-7057-1CA0-1F5D99FC5919}"/>
                  </a:ext>
                </a:extLst>
              </p:cNvPr>
              <p:cNvPicPr/>
              <p:nvPr/>
            </p:nvPicPr>
            <p:blipFill>
              <a:blip r:embed="rId6"/>
              <a:stretch>
                <a:fillRect/>
              </a:stretch>
            </p:blipFill>
            <p:spPr>
              <a:xfrm>
                <a:off x="-1048472" y="677065"/>
                <a:ext cx="18000" cy="18000"/>
              </a:xfrm>
              <a:prstGeom prst="rect">
                <a:avLst/>
              </a:prstGeom>
            </p:spPr>
          </p:pic>
        </mc:Fallback>
      </mc:AlternateContent>
      <p:sp>
        <p:nvSpPr>
          <p:cNvPr id="11" name="Right Arrow 10">
            <a:extLst>
              <a:ext uri="{FF2B5EF4-FFF2-40B4-BE49-F238E27FC236}">
                <a16:creationId xmlns:a16="http://schemas.microsoft.com/office/drawing/2014/main" id="{C75CAABB-6A4A-CD90-4522-9ACC1691C745}"/>
              </a:ext>
            </a:extLst>
          </p:cNvPr>
          <p:cNvSpPr/>
          <p:nvPr/>
        </p:nvSpPr>
        <p:spPr>
          <a:xfrm>
            <a:off x="4018547" y="5558590"/>
            <a:ext cx="822700" cy="2165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D4A8B1B2-B1E1-0C68-1045-117B43E3383B}"/>
              </a:ext>
            </a:extLst>
          </p:cNvPr>
          <p:cNvSpPr/>
          <p:nvPr/>
        </p:nvSpPr>
        <p:spPr>
          <a:xfrm>
            <a:off x="6324600" y="5450306"/>
            <a:ext cx="822700" cy="2165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85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906F-0AD7-FB42-9BB1-AFFA411EBC1E}"/>
              </a:ext>
            </a:extLst>
          </p:cNvPr>
          <p:cNvSpPr>
            <a:spLocks noGrp="1"/>
          </p:cNvSpPr>
          <p:nvPr>
            <p:ph type="title"/>
          </p:nvPr>
        </p:nvSpPr>
        <p:spPr>
          <a:xfrm>
            <a:off x="0" y="354724"/>
            <a:ext cx="9144000" cy="922283"/>
          </a:xfrm>
        </p:spPr>
        <p:txBody>
          <a:bodyPr>
            <a:normAutofit fontScale="90000"/>
          </a:bodyPr>
          <a:lstStyle/>
          <a:p>
            <a:br>
              <a:rPr lang="en-US" sz="3200" dirty="0"/>
            </a:br>
            <a:r>
              <a:rPr lang="en-US" sz="3200" dirty="0"/>
              <a:t>CC* Area#4 – Data Storage and Digital Archives for the Campus or Region</a:t>
            </a:r>
          </a:p>
        </p:txBody>
      </p:sp>
      <p:sp>
        <p:nvSpPr>
          <p:cNvPr id="3" name="Content Placeholder 2">
            <a:extLst>
              <a:ext uri="{FF2B5EF4-FFF2-40B4-BE49-F238E27FC236}">
                <a16:creationId xmlns:a16="http://schemas.microsoft.com/office/drawing/2014/main" id="{8157D112-7144-B34E-80E2-1081EDD9F12F}"/>
              </a:ext>
            </a:extLst>
          </p:cNvPr>
          <p:cNvSpPr>
            <a:spLocks noGrp="1"/>
          </p:cNvSpPr>
          <p:nvPr>
            <p:ph idx="1"/>
          </p:nvPr>
        </p:nvSpPr>
        <p:spPr>
          <a:xfrm>
            <a:off x="459988" y="1674421"/>
            <a:ext cx="8488865" cy="4619500"/>
          </a:xfrm>
        </p:spPr>
        <p:txBody>
          <a:bodyPr>
            <a:normAutofit lnSpcReduction="10000"/>
          </a:bodyPr>
          <a:lstStyle/>
          <a:p>
            <a:r>
              <a:rPr lang="en-US" sz="1600" b="1" dirty="0"/>
              <a:t>Campus Award size up to $700,000 </a:t>
            </a:r>
            <a:r>
              <a:rPr lang="en-US" sz="1600" dirty="0"/>
              <a:t>total for up to 2 years.</a:t>
            </a:r>
          </a:p>
          <a:p>
            <a:r>
              <a:rPr lang="en-US" sz="1600" dirty="0"/>
              <a:t>This program area promotes coordinated approaches in </a:t>
            </a:r>
            <a:r>
              <a:rPr lang="en-US" sz="1600" b="1" dirty="0"/>
              <a:t>scientific storage, data management, and digital archives and incentivizes multi-campus and national resource sharing.</a:t>
            </a:r>
            <a:r>
              <a:rPr lang="en-US" sz="1600" dirty="0"/>
              <a:t> Awards in this area reflect NSF principles and guidance in the community's stewardship of data from NSF funded research, and particularly aim at supporting the data lifecycle. As described below for the Data Management Plan, </a:t>
            </a:r>
            <a:r>
              <a:rPr lang="en-US" sz="1600" b="1" dirty="0"/>
              <a:t>proposals should adhere to the findable, accessible, interoperable, and reusable (FAIR) principles</a:t>
            </a:r>
            <a:r>
              <a:rPr lang="en-US" sz="1600" dirty="0"/>
              <a:t> and guidance from NSF described in the Dear Colleague Letter (DCL) on Effective Practices for Data: https://</a:t>
            </a:r>
            <a:r>
              <a:rPr lang="en-US" sz="1600" dirty="0" err="1"/>
              <a:t>www.nsf.gov</a:t>
            </a:r>
            <a:r>
              <a:rPr lang="en-US" sz="1600" dirty="0"/>
              <a:t>/publications/</a:t>
            </a:r>
            <a:r>
              <a:rPr lang="en-US" sz="1600" dirty="0" err="1"/>
              <a:t>pub_summ.jsp?ods_key</a:t>
            </a:r>
            <a:r>
              <a:rPr lang="en-US" sz="1600" dirty="0"/>
              <a:t>=nsf19069.</a:t>
            </a:r>
          </a:p>
          <a:p>
            <a:endParaRPr lang="en-US" sz="1600" dirty="0"/>
          </a:p>
          <a:p>
            <a:r>
              <a:rPr lang="en-US" sz="1600" dirty="0"/>
              <a:t>Storage proposals for the Campus </a:t>
            </a:r>
            <a:r>
              <a:rPr lang="en-US" sz="1600" b="1" dirty="0"/>
              <a:t>address campus-wide storage needs </a:t>
            </a:r>
            <a:r>
              <a:rPr lang="en-US" sz="1600" dirty="0"/>
              <a:t>in the proposal. A proposal focusing on a single science domain or project use will not be considered for funding.</a:t>
            </a:r>
          </a:p>
          <a:p>
            <a:endParaRPr lang="en-US" sz="1600" dirty="0"/>
          </a:p>
          <a:p>
            <a:r>
              <a:rPr lang="en-US" sz="1600" b="1" dirty="0"/>
              <a:t>New this year</a:t>
            </a:r>
            <a:r>
              <a:rPr lang="en-US" sz="1600" dirty="0"/>
              <a:t>: Storage proposals for the </a:t>
            </a:r>
            <a:r>
              <a:rPr lang="en-US" sz="1600" b="1" dirty="0"/>
              <a:t>Region (up to $1.4M) </a:t>
            </a:r>
            <a:r>
              <a:rPr lang="en-US" sz="1600" dirty="0"/>
              <a:t>adopt all the requirements and guidance of a campus storage proposal and target the research and education data needs spanning multiple small and under-resourced institutions in a region.</a:t>
            </a:r>
          </a:p>
          <a:p>
            <a:pPr marL="0" indent="0">
              <a:buNone/>
            </a:pPr>
            <a:endParaRPr lang="en-US" sz="1600" dirty="0"/>
          </a:p>
          <a:p>
            <a:pPr lvl="1"/>
            <a:endParaRPr lang="en-US" sz="1150" dirty="0"/>
          </a:p>
          <a:p>
            <a:pPr lvl="1"/>
            <a:endParaRPr lang="en-US" sz="1150" dirty="0"/>
          </a:p>
          <a:p>
            <a:endParaRPr lang="en-US" sz="1013" dirty="0"/>
          </a:p>
        </p:txBody>
      </p:sp>
    </p:spTree>
    <p:extLst>
      <p:ext uri="{BB962C8B-B14F-4D97-AF65-F5344CB8AC3E}">
        <p14:creationId xmlns:p14="http://schemas.microsoft.com/office/powerpoint/2010/main" val="397319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ABE9-A2D9-47C4-A711-5007391B16CF}"/>
              </a:ext>
            </a:extLst>
          </p:cNvPr>
          <p:cNvSpPr>
            <a:spLocks noGrp="1"/>
          </p:cNvSpPr>
          <p:nvPr>
            <p:ph type="title"/>
          </p:nvPr>
        </p:nvSpPr>
        <p:spPr/>
        <p:txBody>
          <a:bodyPr>
            <a:normAutofit fontScale="90000"/>
          </a:bodyPr>
          <a:lstStyle/>
          <a:p>
            <a:r>
              <a:rPr lang="en-US" dirty="0"/>
              <a:t>Sharing Storage Requirement in Area#4</a:t>
            </a:r>
          </a:p>
        </p:txBody>
      </p:sp>
      <p:sp>
        <p:nvSpPr>
          <p:cNvPr id="3" name="Content Placeholder 2">
            <a:extLst>
              <a:ext uri="{FF2B5EF4-FFF2-40B4-BE49-F238E27FC236}">
                <a16:creationId xmlns:a16="http://schemas.microsoft.com/office/drawing/2014/main" id="{DBC7F417-3031-E1F6-F6C8-FCFC75073F30}"/>
              </a:ext>
            </a:extLst>
          </p:cNvPr>
          <p:cNvSpPr>
            <a:spLocks noGrp="1"/>
          </p:cNvSpPr>
          <p:nvPr>
            <p:ph idx="1"/>
          </p:nvPr>
        </p:nvSpPr>
        <p:spPr/>
        <p:txBody>
          <a:bodyPr>
            <a:normAutofit/>
          </a:bodyPr>
          <a:lstStyle/>
          <a:p>
            <a:pPr marL="0" indent="0">
              <a:buNone/>
            </a:pPr>
            <a:endParaRPr lang="en-US" dirty="0"/>
          </a:p>
          <a:p>
            <a:r>
              <a:rPr lang="en-US" b="1" dirty="0"/>
              <a:t>All Area (4) proposals are required to have interoperability with a national and federated data sharing fabric </a:t>
            </a:r>
            <a:r>
              <a:rPr lang="en-US" dirty="0"/>
              <a:t>such as </a:t>
            </a:r>
            <a:r>
              <a:rPr lang="en-US" dirty="0" err="1"/>
              <a:t>PATh</a:t>
            </a:r>
            <a:r>
              <a:rPr lang="en-US" dirty="0"/>
              <a:t>/OSDF (see: http://</a:t>
            </a:r>
            <a:r>
              <a:rPr lang="en-US" dirty="0" err="1"/>
              <a:t>www.opensciencegrid.org</a:t>
            </a:r>
            <a:r>
              <a:rPr lang="en-US" dirty="0"/>
              <a:t>/about/</a:t>
            </a:r>
            <a:r>
              <a:rPr lang="en-US" dirty="0" err="1"/>
              <a:t>osdf</a:t>
            </a:r>
            <a:r>
              <a:rPr lang="en-US" dirty="0"/>
              <a:t>). At least 20% of the disk/storage space on the proposed storage system should be made available as part of the chosen federated data sharing fabric. Proposals should describe the interaction with data sharing fabric beyond simply naming it.</a:t>
            </a:r>
          </a:p>
          <a:p>
            <a:pPr marL="0" indent="0">
              <a:buNone/>
            </a:pPr>
            <a:endParaRPr lang="en-US" dirty="0"/>
          </a:p>
        </p:txBody>
      </p:sp>
    </p:spTree>
    <p:extLst>
      <p:ext uri="{BB962C8B-B14F-4D97-AF65-F5344CB8AC3E}">
        <p14:creationId xmlns:p14="http://schemas.microsoft.com/office/powerpoint/2010/main" val="347228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E88D-F4F9-D21B-BA28-3EC61E7EA5E0}"/>
              </a:ext>
            </a:extLst>
          </p:cNvPr>
          <p:cNvSpPr>
            <a:spLocks noGrp="1"/>
          </p:cNvSpPr>
          <p:nvPr>
            <p:ph type="title"/>
          </p:nvPr>
        </p:nvSpPr>
        <p:spPr>
          <a:xfrm>
            <a:off x="44267" y="76200"/>
            <a:ext cx="9055463" cy="1143000"/>
          </a:xfrm>
        </p:spPr>
        <p:txBody>
          <a:bodyPr>
            <a:normAutofit fontScale="90000"/>
          </a:bodyPr>
          <a:lstStyle/>
          <a:p>
            <a:r>
              <a:rPr lang="en-US" dirty="0"/>
              <a:t>Recent CC* Data Storage Awards from 23-526</a:t>
            </a:r>
            <a:br>
              <a:rPr lang="en-US" dirty="0"/>
            </a:br>
            <a:r>
              <a:rPr lang="en-US" dirty="0"/>
              <a:t>(~18 total active campus storage awards)</a:t>
            </a:r>
          </a:p>
        </p:txBody>
      </p:sp>
      <p:pic>
        <p:nvPicPr>
          <p:cNvPr id="5" name="Content Placeholder 4" descr="A screenshot of a computer&#10;&#10;Description automatically generated">
            <a:extLst>
              <a:ext uri="{FF2B5EF4-FFF2-40B4-BE49-F238E27FC236}">
                <a16:creationId xmlns:a16="http://schemas.microsoft.com/office/drawing/2014/main" id="{036CFE07-8195-7A64-F15A-0A48AB8A04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68" y="1930853"/>
            <a:ext cx="9055464" cy="2996293"/>
          </a:xfrm>
        </p:spPr>
      </p:pic>
    </p:spTree>
    <p:extLst>
      <p:ext uri="{BB962C8B-B14F-4D97-AF65-F5344CB8AC3E}">
        <p14:creationId xmlns:p14="http://schemas.microsoft.com/office/powerpoint/2010/main" val="43093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98798" y="179080"/>
            <a:ext cx="9144001" cy="628650"/>
          </a:xfrm>
          <a:noFill/>
        </p:spPr>
        <p:txBody>
          <a:bodyPr>
            <a:noAutofit/>
          </a:bodyPr>
          <a:lstStyle/>
          <a:p>
            <a:pPr algn="ctr"/>
            <a:r>
              <a:rPr lang="en-US" sz="1800" b="1" dirty="0">
                <a:ea typeface="+mj-lt"/>
                <a:cs typeface="+mj-lt"/>
              </a:rPr>
              <a:t>CC* Storage: </a:t>
            </a:r>
            <a:r>
              <a:rPr lang="en-US" sz="1800" b="1" dirty="0" err="1">
                <a:ea typeface="+mj-lt"/>
                <a:cs typeface="+mj-lt"/>
              </a:rPr>
              <a:t>EnviStor</a:t>
            </a:r>
            <a:r>
              <a:rPr lang="en-US" sz="1800" b="1" dirty="0">
                <a:ea typeface="+mj-lt"/>
                <a:cs typeface="+mj-lt"/>
              </a:rPr>
              <a:t>: A Repository for Supporting Collaborative Interdisciplinary Research on South Florida’s Built and Natural Environments</a:t>
            </a:r>
            <a:r>
              <a:rPr lang="en-US" sz="1800" b="1" dirty="0">
                <a:latin typeface="Palatino Linotype"/>
              </a:rPr>
              <a:t> </a:t>
            </a:r>
            <a:r>
              <a:rPr lang="en-US" sz="1800" b="1" dirty="0">
                <a:ea typeface="+mj-lt"/>
                <a:cs typeface="+mj-lt"/>
              </a:rPr>
              <a:t>(award # 2322308)</a:t>
            </a:r>
            <a:br>
              <a:rPr lang="en-US" sz="1800" b="1" dirty="0">
                <a:ea typeface="+mj-lt"/>
                <a:cs typeface="+mj-lt"/>
              </a:rPr>
            </a:br>
            <a:endParaRPr lang="en-US" sz="1800" b="1" dirty="0">
              <a:ea typeface="+mj-lt"/>
              <a:cs typeface="+mj-lt"/>
            </a:endParaRPr>
          </a:p>
        </p:txBody>
      </p:sp>
      <p:sp>
        <p:nvSpPr>
          <p:cNvPr id="3075" name="Line 3"/>
          <p:cNvSpPr>
            <a:spLocks noChangeShapeType="1"/>
          </p:cNvSpPr>
          <p:nvPr/>
        </p:nvSpPr>
        <p:spPr bwMode="auto">
          <a:xfrm>
            <a:off x="31958" y="3964736"/>
            <a:ext cx="9144000" cy="0"/>
          </a:xfrm>
          <a:prstGeom prst="line">
            <a:avLst/>
          </a:prstGeom>
          <a:noFill/>
          <a:ln w="12700">
            <a:solidFill>
              <a:schemeClr val="tx1"/>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3076" name="Line 4"/>
          <p:cNvSpPr>
            <a:spLocks noChangeShapeType="1"/>
          </p:cNvSpPr>
          <p:nvPr/>
        </p:nvSpPr>
        <p:spPr bwMode="auto">
          <a:xfrm>
            <a:off x="4487769" y="1158484"/>
            <a:ext cx="31041" cy="5713583"/>
          </a:xfrm>
          <a:prstGeom prst="line">
            <a:avLst/>
          </a:prstGeom>
          <a:noFill/>
          <a:ln w="12700">
            <a:solidFill>
              <a:schemeClr val="tx1"/>
            </a:solidFill>
            <a:round/>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3077" name="Text Box 5"/>
          <p:cNvSpPr txBox="1">
            <a:spLocks noChangeArrowheads="1"/>
          </p:cNvSpPr>
          <p:nvPr/>
        </p:nvSpPr>
        <p:spPr bwMode="auto">
          <a:xfrm>
            <a:off x="1786981" y="1273091"/>
            <a:ext cx="768159" cy="369332"/>
          </a:xfrm>
          <a:prstGeom prst="rect">
            <a:avLst/>
          </a:prstGeom>
          <a:noFill/>
          <a:ln w="9525">
            <a:noFill/>
            <a:miter lim="800000"/>
            <a:headEnd/>
            <a:tailEnd/>
          </a:ln>
        </p:spPr>
        <p:txBody>
          <a:bodyPr wrap="none">
            <a:spAutoFit/>
          </a:bodyPr>
          <a:lstStyle/>
          <a:p>
            <a:pPr lvl="0">
              <a:defRPr/>
            </a:pPr>
            <a:r>
              <a:rPr lang="en-US" u="sng" kern="0">
                <a:solidFill>
                  <a:sysClr val="windowText" lastClr="000000"/>
                </a:solidFill>
                <a:latin typeface="Palatino Linotype" panose="02040502050505030304" pitchFamily="18" charset="0"/>
              </a:rPr>
              <a:t>Goals</a:t>
            </a:r>
          </a:p>
        </p:txBody>
      </p:sp>
      <p:sp>
        <p:nvSpPr>
          <p:cNvPr id="3078" name="Text Box 6"/>
          <p:cNvSpPr txBox="1">
            <a:spLocks noChangeArrowheads="1"/>
          </p:cNvSpPr>
          <p:nvPr/>
        </p:nvSpPr>
        <p:spPr bwMode="auto">
          <a:xfrm>
            <a:off x="6226295" y="3960956"/>
            <a:ext cx="121379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a:ln>
                  <a:noFill/>
                </a:ln>
                <a:solidFill>
                  <a:sysClr val="windowText" lastClr="000000"/>
                </a:solidFill>
                <a:effectLst/>
                <a:uLnTx/>
                <a:uFillTx/>
                <a:latin typeface="Palatino Linotype" panose="02040502050505030304" pitchFamily="18" charset="0"/>
              </a:rPr>
              <a:t>Approach</a:t>
            </a:r>
          </a:p>
        </p:txBody>
      </p:sp>
      <p:sp>
        <p:nvSpPr>
          <p:cNvPr id="3079" name="Text Box 7"/>
          <p:cNvSpPr txBox="1">
            <a:spLocks noChangeArrowheads="1"/>
          </p:cNvSpPr>
          <p:nvPr/>
        </p:nvSpPr>
        <p:spPr bwMode="auto">
          <a:xfrm>
            <a:off x="5858406" y="1165301"/>
            <a:ext cx="1949573" cy="369332"/>
          </a:xfrm>
          <a:prstGeom prst="rect">
            <a:avLst/>
          </a:prstGeom>
          <a:noFill/>
          <a:ln w="9525">
            <a:noFill/>
            <a:miter lim="800000"/>
            <a:headEnd/>
            <a:tailEnd/>
          </a:ln>
        </p:spPr>
        <p:txBody>
          <a:bodyPr wrap="none">
            <a:spAutoFit/>
          </a:bodyPr>
          <a:lstStyle/>
          <a:p>
            <a:pPr lvl="0">
              <a:defRPr/>
            </a:pPr>
            <a:r>
              <a:rPr lang="en-US" u="sng" kern="0">
                <a:solidFill>
                  <a:sysClr val="windowText" lastClr="000000"/>
                </a:solidFill>
                <a:latin typeface="Palatino Linotype" panose="02040502050505030304" pitchFamily="18" charset="0"/>
              </a:rPr>
              <a:t>Intellectual Merit</a:t>
            </a:r>
          </a:p>
        </p:txBody>
      </p:sp>
      <p:sp>
        <p:nvSpPr>
          <p:cNvPr id="3080" name="Text Box 8"/>
          <p:cNvSpPr txBox="1">
            <a:spLocks noChangeArrowheads="1"/>
          </p:cNvSpPr>
          <p:nvPr/>
        </p:nvSpPr>
        <p:spPr bwMode="auto">
          <a:xfrm>
            <a:off x="1300287" y="3948287"/>
            <a:ext cx="1872629"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sng" strike="noStrike" kern="0" cap="none" spc="0" normalizeH="0" baseline="0" noProof="0">
                <a:ln>
                  <a:noFill/>
                </a:ln>
                <a:solidFill>
                  <a:sysClr val="windowText" lastClr="000000"/>
                </a:solidFill>
                <a:effectLst/>
                <a:uLnTx/>
                <a:uFillTx/>
                <a:latin typeface="Palatino Linotype" panose="02040502050505030304" pitchFamily="18" charset="0"/>
              </a:rPr>
              <a:t>Broader Impacts</a:t>
            </a:r>
          </a:p>
        </p:txBody>
      </p:sp>
      <p:sp>
        <p:nvSpPr>
          <p:cNvPr id="3082" name="Text Box 10"/>
          <p:cNvSpPr txBox="1">
            <a:spLocks noChangeArrowheads="1"/>
          </p:cNvSpPr>
          <p:nvPr/>
        </p:nvSpPr>
        <p:spPr bwMode="auto">
          <a:xfrm>
            <a:off x="1" y="4261198"/>
            <a:ext cx="4473202" cy="2492990"/>
          </a:xfrm>
          <a:prstGeom prst="rect">
            <a:avLst/>
          </a:prstGeom>
          <a:noFill/>
          <a:ln w="9525">
            <a:noFill/>
            <a:miter lim="800000"/>
            <a:headEnd/>
            <a:tailEnd/>
          </a:ln>
        </p:spPr>
        <p:txBody>
          <a:bodyPr wrap="square" lIns="91440" tIns="45720" rIns="91440" bIns="45720" anchor="t">
            <a:spAutoFit/>
          </a:bodyPr>
          <a:lstStyle/>
          <a:p>
            <a:pPr algn="just">
              <a:defRPr/>
            </a:pPr>
            <a:r>
              <a:rPr lang="en-US" sz="1200" b="1"/>
              <a:t>High-impact applications:</a:t>
            </a:r>
            <a:r>
              <a:rPr lang="en-US" sz="1200"/>
              <a:t> Scientific advances in this project will enable cost-effective data storage and sharing for many important  applications, including the assessment of reef ecosystem health, rising sea levels and flooding monitoring and modeling, harmful algae blooms, water contamination, and wildlife habit loss. </a:t>
            </a:r>
            <a:endParaRPr lang="en-US"/>
          </a:p>
          <a:p>
            <a:pPr algn="just">
              <a:defRPr/>
            </a:pPr>
            <a:r>
              <a:rPr lang="en-US" sz="1200" b="1"/>
              <a:t>Research Involvement from Underrepresented Groups:</a:t>
            </a:r>
            <a:r>
              <a:rPr lang="en-US" sz="1200"/>
              <a:t>.</a:t>
            </a:r>
            <a:r>
              <a:rPr lang="en-US" sz="1200" err="1"/>
              <a:t>EnviStor</a:t>
            </a:r>
            <a:r>
              <a:rPr lang="en-US" sz="1200"/>
              <a:t> will provide opportunity for students at FIU (75% of them coming from underrepresented groups in STEM)  to enhance their knowledge of database management and focus on interoperability</a:t>
            </a:r>
            <a:endParaRPr lang="en-US"/>
          </a:p>
          <a:p>
            <a:pPr algn="just">
              <a:defRPr/>
            </a:pPr>
            <a:r>
              <a:rPr lang="en-US" sz="1200" b="1"/>
              <a:t>Encouraging Inter and Trans-disciplinary research: </a:t>
            </a:r>
            <a:r>
              <a:rPr lang="en-US" sz="1200" err="1"/>
              <a:t>Envistor</a:t>
            </a:r>
            <a:r>
              <a:rPr lang="en-US" sz="1200"/>
              <a:t> will encourage researchers to use a centralized and secure location to store and share their data across. This will promote interoperability, convergence and accelerate innovation disciplines.</a:t>
            </a:r>
            <a:endParaRPr kumimoji="0" lang="en-US" sz="1200" b="0" i="0" u="none" strike="noStrike" kern="0" cap="none" spc="0" normalizeH="0" baseline="0" noProof="0">
              <a:ln>
                <a:noFill/>
              </a:ln>
              <a:solidFill>
                <a:sysClr val="windowText" lastClr="000000"/>
              </a:solidFill>
              <a:effectLst/>
              <a:uLnTx/>
              <a:uFillTx/>
              <a:latin typeface="Palatino Linotype" panose="02040502050505030304" pitchFamily="18" charset="0"/>
            </a:endParaRPr>
          </a:p>
        </p:txBody>
      </p:sp>
      <p:sp>
        <p:nvSpPr>
          <p:cNvPr id="3083" name="Text Box 12"/>
          <p:cNvSpPr txBox="1">
            <a:spLocks noChangeArrowheads="1"/>
          </p:cNvSpPr>
          <p:nvPr/>
        </p:nvSpPr>
        <p:spPr bwMode="auto">
          <a:xfrm>
            <a:off x="4585446" y="1506745"/>
            <a:ext cx="4495494" cy="2308324"/>
          </a:xfrm>
          <a:prstGeom prst="rect">
            <a:avLst/>
          </a:prstGeom>
          <a:noFill/>
          <a:ln w="9525">
            <a:noFill/>
            <a:miter lim="800000"/>
            <a:headEnd/>
            <a:tailEnd/>
          </a:ln>
        </p:spPr>
        <p:txBody>
          <a:bodyPr wrap="square" lIns="91440" tIns="45720" rIns="91440" bIns="45720" anchor="t">
            <a:spAutoFit/>
          </a:bodyPr>
          <a:lstStyle/>
          <a:p>
            <a:pPr algn="just">
              <a:defRPr/>
            </a:pPr>
            <a:r>
              <a:rPr lang="en-US" sz="1200" dirty="0" err="1"/>
              <a:t>EnviStor</a:t>
            </a:r>
            <a:r>
              <a:rPr lang="en-US" sz="1200" dirty="0"/>
              <a:t> will be transformative in facilitating multidisciplinary research by significantly reducing constraints when generating copious amounts  from research built and natural environments. It will facilitate inter and intra-campus capabilities augmenting the current FIU storage capabilities from the Terabyte to the Petabyte </a:t>
            </a:r>
            <a:r>
              <a:rPr lang="en-US" sz="1200"/>
              <a:t>scale.</a:t>
            </a:r>
          </a:p>
          <a:p>
            <a:pPr algn="just">
              <a:defRPr/>
            </a:pPr>
            <a:r>
              <a:rPr lang="en-US" sz="1200"/>
              <a:t> </a:t>
            </a:r>
            <a:r>
              <a:rPr lang="en-US" sz="1200" dirty="0"/>
              <a:t>The design and implementation will follow the FAIR principles to maximize reusability and interoperability. Our system will provide an unprecedented benefit to the research community in the region as a clearing house for environmental and engineering data products, with interoperability features that will help fundamental  research and multidisciplinary research. </a:t>
            </a:r>
          </a:p>
        </p:txBody>
      </p:sp>
      <p:sp>
        <p:nvSpPr>
          <p:cNvPr id="3086" name="Line 14"/>
          <p:cNvSpPr>
            <a:spLocks noChangeShapeType="1"/>
          </p:cNvSpPr>
          <p:nvPr/>
        </p:nvSpPr>
        <p:spPr bwMode="auto">
          <a:xfrm>
            <a:off x="1405288" y="1169034"/>
            <a:ext cx="6515100" cy="0"/>
          </a:xfrm>
          <a:prstGeom prst="line">
            <a:avLst/>
          </a:prstGeom>
          <a:noFill/>
          <a:ln w="28575">
            <a:solidFill>
              <a:schemeClr val="tx1"/>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14" name="Text Box 9"/>
          <p:cNvSpPr txBox="1">
            <a:spLocks noChangeArrowheads="1"/>
          </p:cNvSpPr>
          <p:nvPr/>
        </p:nvSpPr>
        <p:spPr bwMode="auto">
          <a:xfrm>
            <a:off x="-13322" y="1503356"/>
            <a:ext cx="4312404" cy="1384995"/>
          </a:xfrm>
          <a:prstGeom prst="rect">
            <a:avLst/>
          </a:prstGeom>
          <a:noFill/>
          <a:ln w="9525">
            <a:noFill/>
            <a:miter lim="800000"/>
            <a:headEnd/>
            <a:tailEnd/>
          </a:ln>
        </p:spPr>
        <p:txBody>
          <a:bodyPr wrap="square" lIns="91440" tIns="45720" rIns="91440" bIns="45720" anchor="t">
            <a:spAutoFit/>
          </a:bodyPr>
          <a:lstStyle/>
          <a:p>
            <a:pPr lvl="0"/>
            <a:endParaRPr lang="en-US" sz="1200" dirty="0"/>
          </a:p>
          <a:p>
            <a:pPr algn="just"/>
            <a:r>
              <a:rPr lang="en-US" sz="1200" dirty="0"/>
              <a:t>The goal is to build “</a:t>
            </a:r>
            <a:r>
              <a:rPr lang="en-US" sz="1200" dirty="0" err="1"/>
              <a:t>EnviStor</a:t>
            </a:r>
            <a:r>
              <a:rPr lang="en-US" sz="1200" dirty="0"/>
              <a:t>: A Repository for Supporting Collaborative Interdisciplinary Research on South Florida’s Built and Natural Environments.” which will provide a robust database management system (DBMS) with efficient integration essential for interdisciplinary modeling. </a:t>
            </a:r>
          </a:p>
          <a:p>
            <a:pPr lvl="0"/>
            <a:endParaRPr lang="en-US" sz="1200" dirty="0"/>
          </a:p>
        </p:txBody>
      </p:sp>
      <p:sp>
        <p:nvSpPr>
          <p:cNvPr id="16" name="Text Box 8">
            <a:extLst>
              <a:ext uri="{FF2B5EF4-FFF2-40B4-BE49-F238E27FC236}">
                <a16:creationId xmlns:a16="http://schemas.microsoft.com/office/drawing/2014/main" id="{C7AD51DE-DDDD-4503-BDDF-8CE1AD01E0F7}"/>
              </a:ext>
            </a:extLst>
          </p:cNvPr>
          <p:cNvSpPr txBox="1">
            <a:spLocks noChangeArrowheads="1"/>
          </p:cNvSpPr>
          <p:nvPr/>
        </p:nvSpPr>
        <p:spPr bwMode="auto">
          <a:xfrm>
            <a:off x="828351" y="745289"/>
            <a:ext cx="6665607" cy="307777"/>
          </a:xfrm>
          <a:prstGeom prst="rect">
            <a:avLst/>
          </a:prstGeom>
          <a:noFill/>
          <a:ln w="9525">
            <a:noFill/>
            <a:miter lim="800000"/>
            <a:headEnd/>
            <a:tailEnd/>
          </a:ln>
        </p:spPr>
        <p:txBody>
          <a:bodyPr wrap="none" lIns="91440" tIns="45720" rIns="91440" bIns="45720" anchor="t">
            <a:spAutoFit/>
          </a:bodyPr>
          <a:lstStyle/>
          <a:p>
            <a:pPr>
              <a:defRPr/>
            </a:pPr>
            <a:r>
              <a:rPr kumimoji="0" lang="en-US" sz="1400" i="0" strike="noStrike" kern="0" cap="none" spc="0" normalizeH="0" baseline="0" noProof="0">
                <a:ln>
                  <a:noFill/>
                </a:ln>
                <a:effectLst/>
                <a:uLnTx/>
                <a:uFillTx/>
                <a:latin typeface="Palatino Linotype"/>
              </a:rPr>
              <a:t>Leonardo Bobadilla</a:t>
            </a:r>
            <a:r>
              <a:rPr lang="en-US" sz="1400" kern="0">
                <a:latin typeface="Palatino Linotype"/>
              </a:rPr>
              <a:t>, </a:t>
            </a:r>
            <a:r>
              <a:rPr lang="en-US" sz="1400">
                <a:effectLst/>
                <a:latin typeface="Arial" panose="020B0604020202020204" pitchFamily="34" charset="0"/>
                <a:ea typeface="Times New Roman" panose="02020603050405020304" pitchFamily="18" charset="0"/>
                <a:cs typeface="Times New Roman" panose="02020603050405020304" pitchFamily="18" charset="0"/>
              </a:rPr>
              <a:t>Mike </a:t>
            </a:r>
            <a:r>
              <a:rPr lang="en-US" sz="1400" err="1">
                <a:effectLst/>
                <a:latin typeface="Arial" panose="020B0604020202020204" pitchFamily="34" charset="0"/>
                <a:ea typeface="Times New Roman" panose="02020603050405020304" pitchFamily="18" charset="0"/>
                <a:cs typeface="Times New Roman" panose="02020603050405020304" pitchFamily="18" charset="0"/>
              </a:rPr>
              <a:t>Kirgan</a:t>
            </a:r>
            <a:r>
              <a:rPr lang="en-US" sz="1400">
                <a:latin typeface="Arial" panose="020B0604020202020204" pitchFamily="34" charset="0"/>
                <a:ea typeface="Times New Roman" panose="02020603050405020304" pitchFamily="18" charset="0"/>
                <a:cs typeface="Times New Roman" panose="02020603050405020304" pitchFamily="18" charset="0"/>
              </a:rPr>
              <a:t>, </a:t>
            </a:r>
            <a:r>
              <a:rPr lang="en-US" sz="1400" kern="0">
                <a:latin typeface="Palatino Linotype"/>
              </a:rPr>
              <a:t>Julio Ibarra, </a:t>
            </a:r>
            <a:r>
              <a:rPr lang="en-US" sz="1400">
                <a:effectLst/>
                <a:latin typeface="Arial" panose="020B0604020202020204" pitchFamily="34" charset="0"/>
                <a:ea typeface="Times New Roman" panose="02020603050405020304" pitchFamily="18" charset="0"/>
                <a:cs typeface="Times New Roman" panose="02020603050405020304" pitchFamily="18" charset="0"/>
              </a:rPr>
              <a:t>Jason Liu, Jayantha Obeysekera  </a:t>
            </a:r>
            <a:r>
              <a:rPr lang="en-US" sz="1400" kern="0">
                <a:latin typeface="Palatino Linotype"/>
              </a:rPr>
              <a:t>  </a:t>
            </a:r>
            <a:endParaRPr kumimoji="0" lang="en-US" sz="1400" i="0" strike="noStrike" kern="0" cap="none" spc="0" normalizeH="0" baseline="0" noProof="0">
              <a:ln>
                <a:noFill/>
              </a:ln>
              <a:effectLst/>
              <a:uLnTx/>
              <a:uFillTx/>
              <a:latin typeface="Palatino Linotype"/>
            </a:endParaRPr>
          </a:p>
        </p:txBody>
      </p:sp>
      <p:pic>
        <p:nvPicPr>
          <p:cNvPr id="17" name="Picture 16">
            <a:extLst>
              <a:ext uri="{FF2B5EF4-FFF2-40B4-BE49-F238E27FC236}">
                <a16:creationId xmlns:a16="http://schemas.microsoft.com/office/drawing/2014/main" id="{15590F29-BDF1-474D-BFAF-5E3DF130A5A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886" y="726938"/>
            <a:ext cx="667092" cy="628650"/>
          </a:xfrm>
          <a:prstGeom prst="rect">
            <a:avLst/>
          </a:prstGeom>
        </p:spPr>
      </p:pic>
      <p:pic>
        <p:nvPicPr>
          <p:cNvPr id="1028" name="Picture 4" descr="FIU Institute of Environment - Posts | Facebook">
            <a:extLst>
              <a:ext uri="{FF2B5EF4-FFF2-40B4-BE49-F238E27FC236}">
                <a16:creationId xmlns:a16="http://schemas.microsoft.com/office/drawing/2014/main" id="{1EEE8BBA-8CF9-47D7-BFEE-37742E7065B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63624" y="628495"/>
            <a:ext cx="937783" cy="937783"/>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a:extLst>
              <a:ext uri="{FF2B5EF4-FFF2-40B4-BE49-F238E27FC236}">
                <a16:creationId xmlns:a16="http://schemas.microsoft.com/office/drawing/2014/main" id="{189329C9-1D8F-B410-EDA2-14EB57CCFC4C}"/>
              </a:ext>
            </a:extLst>
          </p:cNvPr>
          <p:cNvSpPr txBox="1"/>
          <p:nvPr/>
        </p:nvSpPr>
        <p:spPr>
          <a:xfrm>
            <a:off x="4555160" y="6631550"/>
            <a:ext cx="2476224" cy="15632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04000"/>
              </a:lnSpc>
              <a:spcBef>
                <a:spcPts val="0"/>
              </a:spcBef>
              <a:spcAft>
                <a:spcPts val="1000"/>
              </a:spcAft>
            </a:pPr>
            <a:endParaRPr lang="en-US" sz="900">
              <a:solidFill>
                <a:srgbClr val="44546A"/>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117C0CD-DBB5-FAA3-82EF-3A2E86BAE786}"/>
              </a:ext>
            </a:extLst>
          </p:cNvPr>
          <p:cNvPicPr>
            <a:picLocks noChangeAspect="1"/>
          </p:cNvPicPr>
          <p:nvPr/>
        </p:nvPicPr>
        <p:blipFill>
          <a:blip r:embed="rId4" cstate="email">
            <a:extLst>
              <a:ext uri="{28A0092B-C50C-407E-A947-70E740481C1C}">
                <a14:useLocalDpi xmlns:a14="http://schemas.microsoft.com/office/drawing/2010/main" val="0"/>
              </a:ext>
            </a:extLst>
          </a:blip>
          <a:srcRect l="6168" t="3722" b="7568"/>
          <a:stretch>
            <a:fillRect/>
          </a:stretch>
        </p:blipFill>
        <p:spPr>
          <a:xfrm>
            <a:off x="2354382" y="2551466"/>
            <a:ext cx="2014997" cy="1417605"/>
          </a:xfrm>
          <a:prstGeom prst="rect">
            <a:avLst/>
          </a:prstGeom>
        </p:spPr>
      </p:pic>
      <p:pic>
        <p:nvPicPr>
          <p:cNvPr id="4" name="Picture 3">
            <a:extLst>
              <a:ext uri="{FF2B5EF4-FFF2-40B4-BE49-F238E27FC236}">
                <a16:creationId xmlns:a16="http://schemas.microsoft.com/office/drawing/2014/main" id="{0D78448A-B4C0-FD01-3C9E-F0280CC219AC}"/>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48945" b="19828"/>
          <a:stretch/>
        </p:blipFill>
        <p:spPr bwMode="auto">
          <a:xfrm>
            <a:off x="4584129" y="4266626"/>
            <a:ext cx="4011831" cy="1785612"/>
          </a:xfrm>
          <a:prstGeom prst="rect">
            <a:avLst/>
          </a:prstGeom>
          <a:ln>
            <a:noFill/>
          </a:ln>
          <a:extLst>
            <a:ext uri="{53640926-AAD7-44D8-BBD7-CCE9431645EC}">
              <a14:shadowObscured xmlns:a14="http://schemas.microsoft.com/office/drawing/2010/main"/>
            </a:ext>
          </a:extLst>
        </p:spPr>
      </p:pic>
      <p:sp>
        <p:nvSpPr>
          <p:cNvPr id="5" name="Text Box 9">
            <a:extLst>
              <a:ext uri="{FF2B5EF4-FFF2-40B4-BE49-F238E27FC236}">
                <a16:creationId xmlns:a16="http://schemas.microsoft.com/office/drawing/2014/main" id="{0F09CF82-2335-B924-DD60-F4A5E05AD3A9}"/>
              </a:ext>
            </a:extLst>
          </p:cNvPr>
          <p:cNvSpPr txBox="1">
            <a:spLocks noChangeArrowheads="1"/>
          </p:cNvSpPr>
          <p:nvPr/>
        </p:nvSpPr>
        <p:spPr bwMode="auto">
          <a:xfrm>
            <a:off x="-2017" y="2687625"/>
            <a:ext cx="2403012" cy="1200329"/>
          </a:xfrm>
          <a:prstGeom prst="rect">
            <a:avLst/>
          </a:prstGeom>
          <a:noFill/>
          <a:ln w="9525">
            <a:noFill/>
            <a:miter lim="800000"/>
            <a:headEnd/>
            <a:tailEnd/>
          </a:ln>
        </p:spPr>
        <p:txBody>
          <a:bodyPr wrap="square" lIns="91440" tIns="45720" rIns="91440" bIns="45720" anchor="t">
            <a:spAutoFit/>
          </a:bodyPr>
          <a:lstStyle/>
          <a:p>
            <a:r>
              <a:rPr lang="en-US" sz="1200" dirty="0"/>
              <a:t>The system will receive data streams from various research activities including data from sensors, satellites, simulations, and high-resolution scientific instruments</a:t>
            </a:r>
            <a:endParaRPr lang="en-US" dirty="0"/>
          </a:p>
        </p:txBody>
      </p:sp>
      <p:pic>
        <p:nvPicPr>
          <p:cNvPr id="8" name="Picture 7">
            <a:extLst>
              <a:ext uri="{FF2B5EF4-FFF2-40B4-BE49-F238E27FC236}">
                <a16:creationId xmlns:a16="http://schemas.microsoft.com/office/drawing/2014/main" id="{64DC82CC-738B-3F2E-E30C-159B04597ED3}"/>
              </a:ext>
            </a:extLst>
          </p:cNvPr>
          <p:cNvPicPr>
            <a:picLocks noChangeAspect="1"/>
          </p:cNvPicPr>
          <p:nvPr/>
        </p:nvPicPr>
        <p:blipFill>
          <a:blip r:embed="rId6"/>
          <a:stretch>
            <a:fillRect/>
          </a:stretch>
        </p:blipFill>
        <p:spPr>
          <a:xfrm>
            <a:off x="7175454" y="588837"/>
            <a:ext cx="1237180" cy="477508"/>
          </a:xfrm>
          <a:prstGeom prst="rect">
            <a:avLst/>
          </a:prstGeom>
        </p:spPr>
      </p:pic>
      <p:sp>
        <p:nvSpPr>
          <p:cNvPr id="10" name="TextBox 9">
            <a:extLst>
              <a:ext uri="{FF2B5EF4-FFF2-40B4-BE49-F238E27FC236}">
                <a16:creationId xmlns:a16="http://schemas.microsoft.com/office/drawing/2014/main" id="{FBB25BC8-967E-B8D5-5F8D-19214EB0DF92}"/>
              </a:ext>
            </a:extLst>
          </p:cNvPr>
          <p:cNvSpPr txBox="1"/>
          <p:nvPr/>
        </p:nvSpPr>
        <p:spPr>
          <a:xfrm>
            <a:off x="4467157" y="5841307"/>
            <a:ext cx="4613783" cy="1015663"/>
          </a:xfrm>
          <a:prstGeom prst="rect">
            <a:avLst/>
          </a:prstGeom>
          <a:noFill/>
        </p:spPr>
        <p:txBody>
          <a:bodyPr wrap="square" lIns="91440" tIns="45720" rIns="91440" bIns="45720" anchor="t">
            <a:spAutoFit/>
          </a:bodyPr>
          <a:lstStyle/>
          <a:p>
            <a:endParaRPr lang="en-US" sz="1200" dirty="0"/>
          </a:p>
          <a:p>
            <a:pPr algn="just"/>
            <a:r>
              <a:rPr lang="en-US" sz="1200" dirty="0" err="1"/>
              <a:t>EnviStor</a:t>
            </a:r>
            <a:r>
              <a:rPr lang="en-US" sz="1200" dirty="0"/>
              <a:t> architecture will add a new high-capacity Petabyte-scale </a:t>
            </a:r>
            <a:r>
              <a:rPr lang="en-US" sz="1200" dirty="0" err="1"/>
              <a:t>Lustre</a:t>
            </a:r>
            <a:r>
              <a:rPr lang="en-US" sz="1200" dirty="0"/>
              <a:t> storage system to FIU’s storage environment. The </a:t>
            </a:r>
            <a:r>
              <a:rPr lang="en-US" sz="1200" dirty="0" err="1"/>
              <a:t>Lustre</a:t>
            </a:r>
            <a:r>
              <a:rPr lang="en-US" sz="1200" dirty="0"/>
              <a:t> file system provides low-latency, high-performance, and cost-effective architecture for computational resources that can scale to PBs of data. </a:t>
            </a:r>
            <a:endParaRPr lang="en-US" dirty="0">
              <a:latin typeface="Arial"/>
              <a:ea typeface="Calibri"/>
              <a:cs typeface="Arial"/>
            </a:endParaRPr>
          </a:p>
        </p:txBody>
      </p:sp>
    </p:spTree>
    <p:extLst>
      <p:ext uri="{BB962C8B-B14F-4D97-AF65-F5344CB8AC3E}">
        <p14:creationId xmlns:p14="http://schemas.microsoft.com/office/powerpoint/2010/main" val="77857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45E0-A7C2-42AF-F123-589DE17D2BD7}"/>
              </a:ext>
            </a:extLst>
          </p:cNvPr>
          <p:cNvSpPr>
            <a:spLocks noGrp="1"/>
          </p:cNvSpPr>
          <p:nvPr>
            <p:ph type="title"/>
          </p:nvPr>
        </p:nvSpPr>
        <p:spPr/>
        <p:txBody>
          <a:bodyPr/>
          <a:lstStyle/>
          <a:p>
            <a:r>
              <a:rPr lang="en-US" dirty="0"/>
              <a:t>CC* Futures</a:t>
            </a:r>
          </a:p>
        </p:txBody>
      </p:sp>
      <p:sp>
        <p:nvSpPr>
          <p:cNvPr id="3" name="Content Placeholder 2">
            <a:extLst>
              <a:ext uri="{FF2B5EF4-FFF2-40B4-BE49-F238E27FC236}">
                <a16:creationId xmlns:a16="http://schemas.microsoft.com/office/drawing/2014/main" id="{C213E7DB-46E4-8A19-B321-57299F681555}"/>
              </a:ext>
            </a:extLst>
          </p:cNvPr>
          <p:cNvSpPr>
            <a:spLocks noGrp="1"/>
          </p:cNvSpPr>
          <p:nvPr>
            <p:ph idx="1"/>
          </p:nvPr>
        </p:nvSpPr>
        <p:spPr/>
        <p:txBody>
          <a:bodyPr/>
          <a:lstStyle/>
          <a:p>
            <a:r>
              <a:rPr lang="en-US" dirty="0"/>
              <a:t>NSF CISE/OAC is likely to issue another CC* solicitation in FY25</a:t>
            </a:r>
          </a:p>
          <a:p>
            <a:pPr lvl="1"/>
            <a:r>
              <a:rPr lang="en-US" dirty="0"/>
              <a:t>TBD on 1 or 2 deadlines</a:t>
            </a:r>
          </a:p>
          <a:p>
            <a:pPr lvl="1"/>
            <a:r>
              <a:rPr lang="en-US" dirty="0"/>
              <a:t>Computing and Storage areas are popular…</a:t>
            </a:r>
          </a:p>
          <a:p>
            <a:pPr lvl="1"/>
            <a:r>
              <a:rPr lang="en-US" dirty="0"/>
              <a:t>CC* remains committed to campus level resource sharing</a:t>
            </a:r>
          </a:p>
          <a:p>
            <a:r>
              <a:rPr lang="en-US" dirty="0"/>
              <a:t>NSF always welcomes community feedback on its programs and solicitations</a:t>
            </a:r>
          </a:p>
        </p:txBody>
      </p:sp>
    </p:spTree>
    <p:extLst>
      <p:ext uri="{BB962C8B-B14F-4D97-AF65-F5344CB8AC3E}">
        <p14:creationId xmlns:p14="http://schemas.microsoft.com/office/powerpoint/2010/main" val="188717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F906F-0AD7-FB42-9BB1-AFFA411EBC1E}"/>
              </a:ext>
            </a:extLst>
          </p:cNvPr>
          <p:cNvSpPr>
            <a:spLocks noGrp="1"/>
          </p:cNvSpPr>
          <p:nvPr>
            <p:ph type="title"/>
          </p:nvPr>
        </p:nvSpPr>
        <p:spPr>
          <a:xfrm>
            <a:off x="152400" y="83127"/>
            <a:ext cx="8534400" cy="1104405"/>
          </a:xfrm>
        </p:spPr>
        <p:txBody>
          <a:bodyPr>
            <a:normAutofit/>
          </a:bodyPr>
          <a:lstStyle/>
          <a:p>
            <a:r>
              <a:rPr lang="en-US" sz="2800" dirty="0"/>
              <a:t>The Campus Cyberinfrastructure (CC*) Program</a:t>
            </a:r>
          </a:p>
        </p:txBody>
      </p:sp>
      <p:sp>
        <p:nvSpPr>
          <p:cNvPr id="3" name="Content Placeholder 2">
            <a:extLst>
              <a:ext uri="{FF2B5EF4-FFF2-40B4-BE49-F238E27FC236}">
                <a16:creationId xmlns:a16="http://schemas.microsoft.com/office/drawing/2014/main" id="{8157D112-7144-B34E-80E2-1081EDD9F12F}"/>
              </a:ext>
            </a:extLst>
          </p:cNvPr>
          <p:cNvSpPr>
            <a:spLocks noGrp="1"/>
          </p:cNvSpPr>
          <p:nvPr>
            <p:ph idx="1"/>
          </p:nvPr>
        </p:nvSpPr>
        <p:spPr>
          <a:xfrm>
            <a:off x="219923" y="1045030"/>
            <a:ext cx="8780641" cy="4915966"/>
          </a:xfrm>
        </p:spPr>
        <p:txBody>
          <a:bodyPr>
            <a:normAutofit/>
          </a:bodyPr>
          <a:lstStyle/>
          <a:p>
            <a:r>
              <a:rPr lang="en-US" sz="2000" dirty="0"/>
              <a:t>Networking as a fundamental layer and underpinning of Cyberinfrastructure, driven by scientific R&amp;E needs</a:t>
            </a:r>
          </a:p>
          <a:p>
            <a:r>
              <a:rPr lang="en-US" sz="2000" dirty="0"/>
              <a:t>Most awards go to 10/100+ Gbps Campus networking upgrades, external connectivity to the national R&amp;E fabric, and campus border redesign prioritizing science traffic. </a:t>
            </a:r>
          </a:p>
          <a:p>
            <a:r>
              <a:rPr lang="en-US" sz="2000" dirty="0"/>
              <a:t>&gt;500 awards totaling &gt;$100M have been made across 50 states and jurisdictions in CC* since 2012   </a:t>
            </a:r>
          </a:p>
          <a:p>
            <a:r>
              <a:rPr lang="en-US" sz="2000" dirty="0"/>
              <a:t>CC* emphasizes strong campus level partnerships between researchers/teachers and campus IT leadership</a:t>
            </a:r>
          </a:p>
          <a:p>
            <a:endParaRPr lang="en-US" sz="1800" dirty="0"/>
          </a:p>
        </p:txBody>
      </p:sp>
      <p:pic>
        <p:nvPicPr>
          <p:cNvPr id="5" name="Picture 4">
            <a:extLst>
              <a:ext uri="{FF2B5EF4-FFF2-40B4-BE49-F238E27FC236}">
                <a16:creationId xmlns:a16="http://schemas.microsoft.com/office/drawing/2014/main" id="{57D53D1D-0A03-364B-85E8-F8503FF34F6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923" y="4032982"/>
            <a:ext cx="5047015" cy="2825018"/>
          </a:xfrm>
          <a:prstGeom prst="rect">
            <a:avLst/>
          </a:prstGeom>
        </p:spPr>
      </p:pic>
      <p:pic>
        <p:nvPicPr>
          <p:cNvPr id="6" name="Content Placeholder 3" descr="esnet_dmz_web.tiff">
            <a:extLst>
              <a:ext uri="{FF2B5EF4-FFF2-40B4-BE49-F238E27FC236}">
                <a16:creationId xmlns:a16="http://schemas.microsoft.com/office/drawing/2014/main" id="{CD307BDF-237E-9C49-80EC-F869FCA4FE46}"/>
              </a:ext>
            </a:extLst>
          </p:cNvPr>
          <p:cNvPicPr>
            <a:picLocks noGrp="1" noChangeAspect="1"/>
          </p:cNvPicPr>
          <p:nvPr/>
        </p:nvPicPr>
        <p:blipFill>
          <a:blip r:embed="rId4">
            <a:extLst>
              <a:ext uri="{28A0092B-C50C-407E-A947-70E740481C1C}">
                <a14:useLocalDpi xmlns:a14="http://schemas.microsoft.com/office/drawing/2010/main"/>
              </a:ext>
            </a:extLst>
          </a:blip>
          <a:srcRect l="-34734" r="-34734"/>
          <a:stretch>
            <a:fillRect/>
          </a:stretch>
        </p:blipFill>
        <p:spPr>
          <a:xfrm>
            <a:off x="4214813" y="4178666"/>
            <a:ext cx="5286375" cy="2533650"/>
          </a:xfrm>
          <a:prstGeom prst="rect">
            <a:avLst/>
          </a:prstGeom>
        </p:spPr>
      </p:pic>
    </p:spTree>
    <p:extLst>
      <p:ext uri="{BB962C8B-B14F-4D97-AF65-F5344CB8AC3E}">
        <p14:creationId xmlns:p14="http://schemas.microsoft.com/office/powerpoint/2010/main" val="400674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2983" y="555679"/>
            <a:ext cx="6290733" cy="2819400"/>
          </a:xfrm>
        </p:spPr>
        <p:txBody>
          <a:bodyPr>
            <a:noAutofit/>
          </a:bodyPr>
          <a:lstStyle/>
          <a:p>
            <a:pPr algn="ctr"/>
            <a:r>
              <a:rPr lang="en-US" sz="4400" i="1" dirty="0"/>
              <a:t>Thanks!</a:t>
            </a:r>
            <a:endParaRPr lang="en-US" sz="4000" b="0" i="1" dirty="0">
              <a:solidFill>
                <a:srgbClr val="000090"/>
              </a:solidFill>
              <a:latin typeface="Arial"/>
              <a:cs typeface="Arial"/>
            </a:endParaRPr>
          </a:p>
        </p:txBody>
      </p:sp>
      <p:pic>
        <p:nvPicPr>
          <p:cNvPr id="6" name="Picture 5" descr="nsf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17732" y="2584063"/>
            <a:ext cx="2292661" cy="2305913"/>
          </a:xfrm>
          <a:prstGeom prst="rect">
            <a:avLst/>
          </a:prstGeom>
        </p:spPr>
      </p:pic>
    </p:spTree>
    <p:extLst>
      <p:ext uri="{BB962C8B-B14F-4D97-AF65-F5344CB8AC3E}">
        <p14:creationId xmlns:p14="http://schemas.microsoft.com/office/powerpoint/2010/main" val="107998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70B08-3042-CA3C-914F-E9BEA5F06E77}"/>
              </a:ext>
            </a:extLst>
          </p:cNvPr>
          <p:cNvSpPr>
            <a:spLocks noGrp="1"/>
          </p:cNvSpPr>
          <p:nvPr>
            <p:ph type="title"/>
          </p:nvPr>
        </p:nvSpPr>
        <p:spPr>
          <a:xfrm>
            <a:off x="508570" y="959644"/>
            <a:ext cx="8006780" cy="849209"/>
          </a:xfrm>
          <a:solidFill>
            <a:schemeClr val="tx2">
              <a:alpha val="51000"/>
            </a:schemeClr>
          </a:solidFill>
        </p:spPr>
        <p:txBody>
          <a:bodyPr>
            <a:noAutofit/>
          </a:bodyPr>
          <a:lstStyle/>
          <a:p>
            <a:pPr algn="ctr"/>
            <a:r>
              <a:rPr lang="en-US" sz="2400" dirty="0">
                <a:solidFill>
                  <a:schemeClr val="bg1"/>
                </a:solidFill>
                <a:effectLst>
                  <a:outerShdw blurRad="38100" dist="38100" dir="2700000" algn="tl">
                    <a:srgbClr val="000000">
                      <a:alpha val="43137"/>
                    </a:srgbClr>
                  </a:outerShdw>
                </a:effectLst>
              </a:rPr>
              <a:t>Campus Cyberinfrastructure (CC*)</a:t>
            </a:r>
            <a:br>
              <a:rPr lang="en-US" sz="1800" dirty="0">
                <a:solidFill>
                  <a:schemeClr val="bg1"/>
                </a:solidFill>
                <a:effectLst>
                  <a:outerShdw blurRad="38100" dist="38100" dir="2700000" algn="tl">
                    <a:srgbClr val="000000">
                      <a:alpha val="43137"/>
                    </a:srgbClr>
                  </a:outerShdw>
                </a:effectLst>
              </a:rPr>
            </a:br>
            <a:r>
              <a:rPr lang="en-US" sz="1200" u="sng" dirty="0">
                <a:solidFill>
                  <a:srgbClr val="000090"/>
                </a:solidFill>
              </a:rPr>
              <a:t>Must be </a:t>
            </a:r>
            <a:r>
              <a:rPr lang="en-US" sz="1200" u="sng" cap="all" dirty="0">
                <a:solidFill>
                  <a:srgbClr val="000090"/>
                </a:solidFill>
              </a:rPr>
              <a:t>science</a:t>
            </a:r>
            <a:r>
              <a:rPr lang="en-US" sz="1200" u="sng" dirty="0">
                <a:solidFill>
                  <a:srgbClr val="000090"/>
                </a:solidFill>
              </a:rPr>
              <a:t> </a:t>
            </a:r>
            <a:r>
              <a:rPr lang="en-US" sz="1200" u="sng" cap="all" dirty="0">
                <a:solidFill>
                  <a:srgbClr val="000090"/>
                </a:solidFill>
              </a:rPr>
              <a:t>driven</a:t>
            </a:r>
            <a:br>
              <a:rPr lang="en-US" sz="1200" dirty="0">
                <a:solidFill>
                  <a:srgbClr val="000090"/>
                </a:solidFill>
              </a:rPr>
            </a:br>
            <a:r>
              <a:rPr lang="en-US" sz="1200" dirty="0">
                <a:solidFill>
                  <a:srgbClr val="000090"/>
                </a:solidFill>
              </a:rPr>
              <a:t>Must have a campus Cyberinfrastructure Plan (except Strategy awards)</a:t>
            </a:r>
            <a:br>
              <a:rPr lang="en-US" sz="1200" dirty="0">
                <a:solidFill>
                  <a:srgbClr val="000090"/>
                </a:solidFill>
              </a:rPr>
            </a:br>
            <a:r>
              <a:rPr lang="en-US" sz="1200" dirty="0">
                <a:solidFill>
                  <a:srgbClr val="000090"/>
                </a:solidFill>
              </a:rPr>
              <a:t>Seek to create partnerships – researchers, educators, IT organization</a:t>
            </a:r>
          </a:p>
        </p:txBody>
      </p:sp>
      <p:sp>
        <p:nvSpPr>
          <p:cNvPr id="7" name="Rectangle: Rounded Corners 4">
            <a:extLst>
              <a:ext uri="{FF2B5EF4-FFF2-40B4-BE49-F238E27FC236}">
                <a16:creationId xmlns:a16="http://schemas.microsoft.com/office/drawing/2014/main" id="{8559DAA5-1378-26FA-215A-3907A2B5D8C6}"/>
              </a:ext>
            </a:extLst>
          </p:cNvPr>
          <p:cNvSpPr txBox="1"/>
          <p:nvPr/>
        </p:nvSpPr>
        <p:spPr>
          <a:xfrm>
            <a:off x="55569" y="959645"/>
            <a:ext cx="1326071" cy="419013"/>
          </a:xfrm>
          <a:prstGeom prst="rect">
            <a:avLst/>
          </a:prstGeom>
          <a:solidFill>
            <a:schemeClr val="tx2"/>
          </a:solidFill>
          <a:ln>
            <a:solidFill>
              <a:schemeClr val="tx1"/>
            </a:solidFill>
          </a:ln>
          <a:effectLst>
            <a:softEdge rad="31750"/>
          </a:effectLst>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ctr" defTabSz="800100">
              <a:lnSpc>
                <a:spcPct val="90000"/>
              </a:lnSpc>
              <a:spcBef>
                <a:spcPct val="0"/>
              </a:spcBef>
              <a:spcAft>
                <a:spcPct val="35000"/>
              </a:spcAft>
              <a:defRPr/>
            </a:pPr>
            <a:r>
              <a:rPr lang="en-US" sz="1350" dirty="0">
                <a:solidFill>
                  <a:srgbClr val="FFFFFF"/>
                </a:solidFill>
                <a:latin typeface="Open Sans Light"/>
              </a:rPr>
              <a:t>Networking &amp; Cybersecurity</a:t>
            </a:r>
          </a:p>
        </p:txBody>
      </p:sp>
      <p:sp>
        <p:nvSpPr>
          <p:cNvPr id="8" name="TextBox 7">
            <a:extLst>
              <a:ext uri="{FF2B5EF4-FFF2-40B4-BE49-F238E27FC236}">
                <a16:creationId xmlns:a16="http://schemas.microsoft.com/office/drawing/2014/main" id="{19F29AD0-D925-4705-3243-C4A01EEFB310}"/>
              </a:ext>
            </a:extLst>
          </p:cNvPr>
          <p:cNvSpPr txBox="1"/>
          <p:nvPr/>
        </p:nvSpPr>
        <p:spPr>
          <a:xfrm>
            <a:off x="128628" y="2046036"/>
            <a:ext cx="1688021" cy="2373565"/>
          </a:xfrm>
          <a:prstGeom prst="rect">
            <a:avLst/>
          </a:prstGeom>
          <a:solidFill>
            <a:schemeClr val="bg1"/>
          </a:solidFill>
        </p:spPr>
        <p:txBody>
          <a:bodyPr wrap="square" rtlCol="0">
            <a:noAutofit/>
          </a:bodyPr>
          <a:lstStyle/>
          <a:p>
            <a:pPr algn="ctr"/>
            <a:r>
              <a:rPr lang="en-US" sz="1500" b="1" dirty="0">
                <a:solidFill>
                  <a:schemeClr val="accent4"/>
                </a:solidFill>
              </a:rPr>
              <a:t>Area 1: Data Driven Networking Infrastructure</a:t>
            </a:r>
          </a:p>
          <a:p>
            <a:pPr algn="ctr"/>
            <a:endParaRPr lang="en-US" sz="1350" dirty="0">
              <a:solidFill>
                <a:schemeClr val="accent5"/>
              </a:solidFill>
            </a:endParaRPr>
          </a:p>
          <a:p>
            <a:pPr algn="ctr"/>
            <a:r>
              <a:rPr lang="en-US" sz="1200" b="1" dirty="0">
                <a:solidFill>
                  <a:schemeClr val="accent5"/>
                </a:solidFill>
              </a:rPr>
              <a:t>Campus up to $700K</a:t>
            </a:r>
            <a:r>
              <a:rPr lang="en-US" sz="1200" dirty="0">
                <a:solidFill>
                  <a:schemeClr val="accent5"/>
                </a:solidFill>
              </a:rPr>
              <a:t> </a:t>
            </a:r>
          </a:p>
          <a:p>
            <a:pPr algn="ctr"/>
            <a:r>
              <a:rPr lang="en-US" sz="1200" b="1" dirty="0">
                <a:solidFill>
                  <a:schemeClr val="accent5"/>
                </a:solidFill>
              </a:rPr>
              <a:t>Region up to $1.4M</a:t>
            </a:r>
            <a:r>
              <a:rPr lang="en-US" sz="1200" dirty="0">
                <a:solidFill>
                  <a:schemeClr val="accent5"/>
                </a:solidFill>
              </a:rPr>
              <a:t>  </a:t>
            </a:r>
          </a:p>
          <a:p>
            <a:pPr algn="ctr"/>
            <a:endParaRPr lang="en-US" sz="1050" dirty="0">
              <a:solidFill>
                <a:schemeClr val="accent5"/>
              </a:solidFill>
            </a:endParaRPr>
          </a:p>
          <a:p>
            <a:pPr algn="ctr"/>
            <a:r>
              <a:rPr lang="en-US" sz="1050" dirty="0"/>
              <a:t>Technical solution; network management plan and diagram; leverage community</a:t>
            </a:r>
          </a:p>
          <a:p>
            <a:pPr algn="ctr"/>
            <a:endParaRPr lang="en-US" sz="1350" dirty="0">
              <a:solidFill>
                <a:schemeClr val="accent5"/>
              </a:solidFill>
            </a:endParaRPr>
          </a:p>
        </p:txBody>
      </p:sp>
      <p:sp>
        <p:nvSpPr>
          <p:cNvPr id="9" name="TextBox 8">
            <a:extLst>
              <a:ext uri="{FF2B5EF4-FFF2-40B4-BE49-F238E27FC236}">
                <a16:creationId xmlns:a16="http://schemas.microsoft.com/office/drawing/2014/main" id="{47801978-AB8E-0D64-3E19-6E4ECC91DF99}"/>
              </a:ext>
            </a:extLst>
          </p:cNvPr>
          <p:cNvSpPr txBox="1"/>
          <p:nvPr/>
        </p:nvSpPr>
        <p:spPr>
          <a:xfrm>
            <a:off x="1909802" y="2046034"/>
            <a:ext cx="1687068" cy="2373565"/>
          </a:xfrm>
          <a:prstGeom prst="rect">
            <a:avLst/>
          </a:prstGeom>
          <a:solidFill>
            <a:schemeClr val="bg1"/>
          </a:solidFill>
        </p:spPr>
        <p:txBody>
          <a:bodyPr wrap="square" rtlCol="0">
            <a:noAutofit/>
          </a:bodyPr>
          <a:lstStyle/>
          <a:p>
            <a:pPr algn="ctr"/>
            <a:r>
              <a:rPr lang="en-US" sz="1500" b="1" dirty="0">
                <a:solidFill>
                  <a:schemeClr val="accent4"/>
                </a:solidFill>
              </a:rPr>
              <a:t>Area 2: Computing and the Computing Continuum</a:t>
            </a:r>
          </a:p>
          <a:p>
            <a:pPr algn="ctr"/>
            <a:endParaRPr lang="en-US" sz="1350" b="1" dirty="0">
              <a:solidFill>
                <a:schemeClr val="accent5"/>
              </a:solidFill>
            </a:endParaRPr>
          </a:p>
          <a:p>
            <a:pPr algn="ctr"/>
            <a:r>
              <a:rPr lang="en-US" sz="1200" b="1" dirty="0">
                <a:solidFill>
                  <a:schemeClr val="accent5"/>
                </a:solidFill>
              </a:rPr>
              <a:t>Campus up to $700K </a:t>
            </a:r>
          </a:p>
          <a:p>
            <a:pPr algn="ctr"/>
            <a:r>
              <a:rPr lang="en-US" sz="1200" b="1" dirty="0">
                <a:solidFill>
                  <a:schemeClr val="accent5"/>
                </a:solidFill>
              </a:rPr>
              <a:t>Region up to $1.4M</a:t>
            </a:r>
            <a:r>
              <a:rPr lang="en-US" sz="1350" dirty="0">
                <a:solidFill>
                  <a:schemeClr val="accent5"/>
                </a:solidFill>
              </a:rPr>
              <a:t>  </a:t>
            </a:r>
          </a:p>
          <a:p>
            <a:pPr algn="ctr"/>
            <a:endParaRPr lang="en-US" sz="1050" dirty="0"/>
          </a:p>
          <a:p>
            <a:pPr algn="ctr"/>
            <a:r>
              <a:rPr lang="en-US" sz="1050" dirty="0"/>
              <a:t>Multiple science drivers and needs; architecture; 20% is shared, typically through </a:t>
            </a:r>
            <a:r>
              <a:rPr lang="en-US" sz="1050" dirty="0" err="1"/>
              <a:t>PATh</a:t>
            </a:r>
            <a:endParaRPr lang="en-US" sz="1050" dirty="0"/>
          </a:p>
          <a:p>
            <a:pPr algn="ctr"/>
            <a:endParaRPr lang="en-US" sz="1350" dirty="0">
              <a:solidFill>
                <a:schemeClr val="accent5"/>
              </a:solidFill>
            </a:endParaRPr>
          </a:p>
        </p:txBody>
      </p:sp>
      <p:sp>
        <p:nvSpPr>
          <p:cNvPr id="10" name="TextBox 9">
            <a:extLst>
              <a:ext uri="{FF2B5EF4-FFF2-40B4-BE49-F238E27FC236}">
                <a16:creationId xmlns:a16="http://schemas.microsoft.com/office/drawing/2014/main" id="{A1666FC0-1D28-0562-AF1D-FEA70D9B89F7}"/>
              </a:ext>
            </a:extLst>
          </p:cNvPr>
          <p:cNvSpPr txBox="1"/>
          <p:nvPr/>
        </p:nvSpPr>
        <p:spPr>
          <a:xfrm>
            <a:off x="3690025" y="2046033"/>
            <a:ext cx="1688021" cy="2373565"/>
          </a:xfrm>
          <a:prstGeom prst="rect">
            <a:avLst/>
          </a:prstGeom>
          <a:solidFill>
            <a:schemeClr val="bg1"/>
          </a:solidFill>
        </p:spPr>
        <p:txBody>
          <a:bodyPr wrap="square" rtlCol="0">
            <a:noAutofit/>
          </a:bodyPr>
          <a:lstStyle/>
          <a:p>
            <a:pPr algn="ctr"/>
            <a:r>
              <a:rPr lang="en-US" sz="1500" b="1" dirty="0">
                <a:solidFill>
                  <a:schemeClr val="accent4"/>
                </a:solidFill>
              </a:rPr>
              <a:t>Area 3: Network Integration and Applied Innovation</a:t>
            </a:r>
          </a:p>
          <a:p>
            <a:pPr algn="ctr"/>
            <a:endParaRPr lang="en-US" sz="1350" dirty="0">
              <a:solidFill>
                <a:schemeClr val="accent5"/>
              </a:solidFill>
            </a:endParaRPr>
          </a:p>
          <a:p>
            <a:pPr algn="ctr"/>
            <a:r>
              <a:rPr lang="en-US" sz="1200" b="1" dirty="0">
                <a:solidFill>
                  <a:schemeClr val="accent5"/>
                </a:solidFill>
              </a:rPr>
              <a:t>Small up to $500K </a:t>
            </a:r>
          </a:p>
          <a:p>
            <a:pPr algn="ctr"/>
            <a:r>
              <a:rPr lang="en-US" sz="1200" b="1" dirty="0">
                <a:solidFill>
                  <a:schemeClr val="accent5"/>
                </a:solidFill>
              </a:rPr>
              <a:t>Large up to $1M  </a:t>
            </a:r>
          </a:p>
          <a:p>
            <a:pPr algn="ctr"/>
            <a:endParaRPr lang="en-US" sz="1050" dirty="0"/>
          </a:p>
          <a:p>
            <a:pPr algn="ctr"/>
            <a:r>
              <a:rPr lang="en-US" sz="1050" dirty="0"/>
              <a:t>Networking R&amp;D applied to the campus network with graduate student involvement</a:t>
            </a:r>
          </a:p>
          <a:p>
            <a:pPr algn="ctr"/>
            <a:endParaRPr lang="en-US" sz="1350" dirty="0">
              <a:solidFill>
                <a:schemeClr val="accent5"/>
              </a:solidFill>
            </a:endParaRPr>
          </a:p>
        </p:txBody>
      </p:sp>
      <p:sp>
        <p:nvSpPr>
          <p:cNvPr id="11" name="TextBox 10">
            <a:extLst>
              <a:ext uri="{FF2B5EF4-FFF2-40B4-BE49-F238E27FC236}">
                <a16:creationId xmlns:a16="http://schemas.microsoft.com/office/drawing/2014/main" id="{4C4C7855-BE45-12E8-A37C-A33492490E67}"/>
              </a:ext>
            </a:extLst>
          </p:cNvPr>
          <p:cNvSpPr txBox="1"/>
          <p:nvPr/>
        </p:nvSpPr>
        <p:spPr>
          <a:xfrm>
            <a:off x="5485843" y="2046034"/>
            <a:ext cx="1688021" cy="2373565"/>
          </a:xfrm>
          <a:prstGeom prst="rect">
            <a:avLst/>
          </a:prstGeom>
          <a:solidFill>
            <a:schemeClr val="bg1"/>
          </a:solidFill>
        </p:spPr>
        <p:txBody>
          <a:bodyPr wrap="square" rtlCol="0">
            <a:noAutofit/>
          </a:bodyPr>
          <a:lstStyle/>
          <a:p>
            <a:pPr algn="ctr"/>
            <a:r>
              <a:rPr lang="en-US" sz="1500" b="1" dirty="0">
                <a:solidFill>
                  <a:schemeClr val="accent4"/>
                </a:solidFill>
              </a:rPr>
              <a:t>Area 4:         Data Storage and Digital Archives</a:t>
            </a:r>
          </a:p>
          <a:p>
            <a:pPr algn="ctr"/>
            <a:endParaRPr lang="en-US" sz="1200" b="1" dirty="0">
              <a:solidFill>
                <a:schemeClr val="accent5"/>
              </a:solidFill>
            </a:endParaRPr>
          </a:p>
          <a:p>
            <a:pPr algn="ctr"/>
            <a:r>
              <a:rPr lang="en-US" sz="1200" b="1" dirty="0">
                <a:solidFill>
                  <a:schemeClr val="accent5"/>
                </a:solidFill>
              </a:rPr>
              <a:t>Campus up to $700K </a:t>
            </a:r>
          </a:p>
          <a:p>
            <a:pPr algn="ctr"/>
            <a:r>
              <a:rPr lang="en-US" sz="1200" b="1" dirty="0">
                <a:solidFill>
                  <a:schemeClr val="accent5"/>
                </a:solidFill>
              </a:rPr>
              <a:t>Region up to $1.4M  </a:t>
            </a:r>
          </a:p>
          <a:p>
            <a:pPr algn="ctr"/>
            <a:endParaRPr lang="en-US" sz="1050" dirty="0"/>
          </a:p>
          <a:p>
            <a:pPr algn="ctr"/>
            <a:r>
              <a:rPr lang="en-US" sz="1050" dirty="0"/>
              <a:t>Multiple science drivers and needs; architecture; 20% is shared, typically through OSDF </a:t>
            </a:r>
          </a:p>
          <a:p>
            <a:pPr algn="ctr"/>
            <a:endParaRPr lang="en-US" sz="1350" dirty="0">
              <a:solidFill>
                <a:schemeClr val="accent5"/>
              </a:solidFill>
            </a:endParaRPr>
          </a:p>
        </p:txBody>
      </p:sp>
      <p:sp>
        <p:nvSpPr>
          <p:cNvPr id="13" name="TextBox 12">
            <a:extLst>
              <a:ext uri="{FF2B5EF4-FFF2-40B4-BE49-F238E27FC236}">
                <a16:creationId xmlns:a16="http://schemas.microsoft.com/office/drawing/2014/main" id="{12DFA6E6-D1FC-1D6E-D98B-47D5CC83DAE4}"/>
              </a:ext>
            </a:extLst>
          </p:cNvPr>
          <p:cNvSpPr txBox="1"/>
          <p:nvPr/>
        </p:nvSpPr>
        <p:spPr>
          <a:xfrm>
            <a:off x="7284653" y="2046033"/>
            <a:ext cx="1688021" cy="2373565"/>
          </a:xfrm>
          <a:prstGeom prst="rect">
            <a:avLst/>
          </a:prstGeom>
          <a:solidFill>
            <a:schemeClr val="bg1"/>
          </a:solidFill>
        </p:spPr>
        <p:txBody>
          <a:bodyPr wrap="square" rtlCol="0">
            <a:noAutofit/>
          </a:bodyPr>
          <a:lstStyle/>
          <a:p>
            <a:pPr algn="ctr"/>
            <a:r>
              <a:rPr lang="en-US" sz="1500" b="1" dirty="0">
                <a:solidFill>
                  <a:schemeClr val="accent4"/>
                </a:solidFill>
              </a:rPr>
              <a:t>Area 5:   Strategy</a:t>
            </a:r>
          </a:p>
          <a:p>
            <a:pPr algn="ctr"/>
            <a:endParaRPr lang="en-US" sz="1200" b="1" dirty="0">
              <a:solidFill>
                <a:schemeClr val="accent5"/>
              </a:solidFill>
            </a:endParaRPr>
          </a:p>
          <a:p>
            <a:pPr algn="ctr"/>
            <a:r>
              <a:rPr lang="en-US" sz="1200" b="1" dirty="0">
                <a:solidFill>
                  <a:schemeClr val="accent5"/>
                </a:solidFill>
              </a:rPr>
              <a:t>Campus up to $100K </a:t>
            </a:r>
          </a:p>
          <a:p>
            <a:pPr algn="ctr"/>
            <a:r>
              <a:rPr lang="en-US" sz="1200" b="1" dirty="0">
                <a:solidFill>
                  <a:schemeClr val="accent5"/>
                </a:solidFill>
              </a:rPr>
              <a:t>Region up to $200K  </a:t>
            </a:r>
          </a:p>
          <a:p>
            <a:pPr algn="ctr"/>
            <a:r>
              <a:rPr lang="en-US" sz="1350" dirty="0">
                <a:solidFill>
                  <a:schemeClr val="accent5"/>
                </a:solidFill>
              </a:rPr>
              <a:t> </a:t>
            </a:r>
          </a:p>
          <a:p>
            <a:pPr algn="ctr"/>
            <a:r>
              <a:rPr lang="en-US" sz="1050" dirty="0"/>
              <a:t>A grant to help teams plan for a full proposal!</a:t>
            </a:r>
          </a:p>
          <a:p>
            <a:pPr algn="ctr"/>
            <a:r>
              <a:rPr lang="en-US" sz="1050" dirty="0"/>
              <a:t>No CI plan; Funds community building activities; No hardware </a:t>
            </a:r>
          </a:p>
          <a:p>
            <a:pPr algn="ctr"/>
            <a:endParaRPr lang="en-US" sz="1350" dirty="0">
              <a:solidFill>
                <a:schemeClr val="accent5"/>
              </a:solidFill>
            </a:endParaRPr>
          </a:p>
        </p:txBody>
      </p:sp>
      <p:sp>
        <p:nvSpPr>
          <p:cNvPr id="14" name="TextBox 13">
            <a:extLst>
              <a:ext uri="{FF2B5EF4-FFF2-40B4-BE49-F238E27FC236}">
                <a16:creationId xmlns:a16="http://schemas.microsoft.com/office/drawing/2014/main" id="{5330FADC-E973-C3E3-7D08-4B8BB5913C28}"/>
              </a:ext>
            </a:extLst>
          </p:cNvPr>
          <p:cNvSpPr txBox="1"/>
          <p:nvPr/>
        </p:nvSpPr>
        <p:spPr>
          <a:xfrm>
            <a:off x="668590" y="4491491"/>
            <a:ext cx="8181050" cy="1548361"/>
          </a:xfrm>
          <a:prstGeom prst="rect">
            <a:avLst/>
          </a:prstGeom>
          <a:noFill/>
        </p:spPr>
        <p:txBody>
          <a:bodyPr wrap="square" lIns="68580" tIns="34290" rIns="68580" bIns="34290" rtlCol="0" anchor="t">
            <a:noAutofit/>
          </a:bodyPr>
          <a:lstStyle/>
          <a:p>
            <a:pPr marL="214313" indent="-214313" defTabSz="685800">
              <a:buFont typeface="Arial" panose="020B0604020202020204" pitchFamily="34" charset="0"/>
              <a:buChar char="•"/>
              <a:defRPr/>
            </a:pPr>
            <a:r>
              <a:rPr lang="en-US" sz="1200" b="1" dirty="0">
                <a:solidFill>
                  <a:schemeClr val="bg1"/>
                </a:solidFill>
              </a:rPr>
              <a:t>Proposals for the Campus</a:t>
            </a:r>
            <a:r>
              <a:rPr lang="en-US" sz="1200" dirty="0">
                <a:solidFill>
                  <a:schemeClr val="bg1"/>
                </a:solidFill>
              </a:rPr>
              <a:t> must address campus-wide needs, not a single research project.</a:t>
            </a:r>
          </a:p>
          <a:p>
            <a:pPr marL="214313" indent="-214313" defTabSz="685800">
              <a:buFont typeface="Arial" panose="020B0604020202020204" pitchFamily="34" charset="0"/>
              <a:buChar char="•"/>
              <a:defRPr/>
            </a:pPr>
            <a:r>
              <a:rPr lang="en-US" sz="1200" b="1" dirty="0">
                <a:solidFill>
                  <a:schemeClr val="bg1"/>
                </a:solidFill>
              </a:rPr>
              <a:t>Proposals for the Region</a:t>
            </a:r>
            <a:r>
              <a:rPr lang="en-US" sz="1200" dirty="0">
                <a:solidFill>
                  <a:schemeClr val="bg1"/>
                </a:solidFill>
              </a:rPr>
              <a:t> must address needs of multiple small or under resourced institutions.  These can be led by a regional research lead organization.</a:t>
            </a:r>
          </a:p>
          <a:p>
            <a:pPr marL="214313" indent="-214313" defTabSz="685800">
              <a:buFont typeface="Arial" panose="020B0604020202020204" pitchFamily="34" charset="0"/>
              <a:buChar char="•"/>
              <a:defRPr/>
            </a:pPr>
            <a:r>
              <a:rPr lang="en-US" sz="1200" dirty="0">
                <a:solidFill>
                  <a:schemeClr val="bg1"/>
                </a:solidFill>
              </a:rPr>
              <a:t>$15-$20M in FY24 in expected funding</a:t>
            </a:r>
          </a:p>
          <a:p>
            <a:pPr marL="214313" indent="-214313" defTabSz="685800">
              <a:buFont typeface="Arial" panose="020B0604020202020204" pitchFamily="34" charset="0"/>
              <a:buChar char="•"/>
              <a:defRPr/>
            </a:pPr>
            <a:endParaRPr lang="en-US" sz="1200" dirty="0">
              <a:solidFill>
                <a:schemeClr val="bg1"/>
              </a:solidFill>
            </a:endParaRPr>
          </a:p>
          <a:p>
            <a:pPr algn="ctr" defTabSz="685800">
              <a:defRPr/>
            </a:pPr>
            <a:r>
              <a:rPr lang="en-US" sz="1350" b="1" dirty="0">
                <a:effectLst>
                  <a:outerShdw blurRad="38100" dist="38100" dir="2700000" algn="tl">
                    <a:srgbClr val="000000">
                      <a:alpha val="43137"/>
                    </a:srgbClr>
                  </a:outerShdw>
                </a:effectLst>
                <a:latin typeface="Open Sans ExtraBold"/>
                <a:ea typeface="Open Sans ExtraBold"/>
                <a:cs typeface="Open Sans ExtraBold"/>
              </a:rPr>
              <a:t>See </a:t>
            </a:r>
            <a:r>
              <a:rPr lang="en-US" sz="1350" b="1" dirty="0">
                <a:effectLst>
                  <a:outerShdw blurRad="38100" dist="38100" dir="2700000" algn="tl">
                    <a:srgbClr val="000000">
                      <a:alpha val="43137"/>
                    </a:srgbClr>
                  </a:outerShdw>
                </a:effectLst>
                <a:latin typeface="Open Sans ExtraBold"/>
                <a:ea typeface="Open Sans ExtraBold"/>
                <a:cs typeface="Open Sans ExtraBold"/>
                <a:hlinkClick r:id="rId2">
                  <a:extLst>
                    <a:ext uri="{A12FA001-AC4F-418D-AE19-62706E023703}">
                      <ahyp:hlinkClr xmlns:ahyp="http://schemas.microsoft.com/office/drawing/2018/hyperlinkcolor" val="tx"/>
                    </a:ext>
                  </a:extLst>
                </a:hlinkClick>
              </a:rPr>
              <a:t>NSF 24-530 </a:t>
            </a:r>
            <a:r>
              <a:rPr lang="en-US" sz="1350" b="1" dirty="0">
                <a:effectLst>
                  <a:outerShdw blurRad="38100" dist="38100" dir="2700000" algn="tl">
                    <a:srgbClr val="000000">
                      <a:alpha val="43137"/>
                    </a:srgbClr>
                  </a:outerShdw>
                </a:effectLst>
                <a:latin typeface="Open Sans ExtraBold"/>
                <a:ea typeface="Open Sans ExtraBold"/>
                <a:cs typeface="Open Sans ExtraBold"/>
              </a:rPr>
              <a:t>for details. Next deadline:  October 15, 2024.</a:t>
            </a:r>
          </a:p>
          <a:p>
            <a:pPr algn="ctr" defTabSz="685800">
              <a:defRPr/>
            </a:pPr>
            <a:r>
              <a:rPr lang="en-US" sz="1350" b="1" dirty="0">
                <a:effectLst>
                  <a:outerShdw blurRad="38100" dist="38100" dir="2700000" algn="tl">
                    <a:srgbClr val="000000">
                      <a:alpha val="43137"/>
                    </a:srgbClr>
                  </a:outerShdw>
                </a:effectLst>
                <a:latin typeface="Open Sans ExtraBold" pitchFamily="2" charset="0"/>
                <a:ea typeface="Open Sans ExtraBold" pitchFamily="2" charset="0"/>
                <a:cs typeface="Open Sans ExtraBold" pitchFamily="2" charset="0"/>
              </a:rPr>
              <a:t>Program Officers:  Amy Apon, </a:t>
            </a:r>
            <a:r>
              <a:rPr lang="en-US" sz="1350" b="1" dirty="0">
                <a:effectLst>
                  <a:outerShdw blurRad="38100" dist="38100" dir="2700000" algn="tl">
                    <a:srgbClr val="000000">
                      <a:alpha val="43137"/>
                    </a:srgbClr>
                  </a:outerShdw>
                </a:effectLst>
                <a:latin typeface="Open Sans ExtraBold" pitchFamily="2" charset="0"/>
                <a:ea typeface="Open Sans ExtraBold" pitchFamily="2" charset="0"/>
                <a:cs typeface="Open Sans ExtraBold" pitchFamily="2" charset="0"/>
                <a:hlinkClick r:id="rId3">
                  <a:extLst>
                    <a:ext uri="{A12FA001-AC4F-418D-AE19-62706E023703}">
                      <ahyp:hlinkClr xmlns:ahyp="http://schemas.microsoft.com/office/drawing/2018/hyperlinkcolor" val="tx"/>
                    </a:ext>
                  </a:extLst>
                </a:hlinkClick>
              </a:rPr>
              <a:t>awapon@nsf.gov</a:t>
            </a:r>
            <a:r>
              <a:rPr lang="en-US" sz="1350" b="1" dirty="0">
                <a:effectLst>
                  <a:outerShdw blurRad="38100" dist="38100" dir="2700000" algn="tl">
                    <a:srgbClr val="000000">
                      <a:alpha val="43137"/>
                    </a:srgbClr>
                  </a:outerShdw>
                </a:effectLst>
                <a:latin typeface="Open Sans ExtraBold" pitchFamily="2" charset="0"/>
                <a:ea typeface="Open Sans ExtraBold" pitchFamily="2" charset="0"/>
                <a:cs typeface="Open Sans ExtraBold" pitchFamily="2" charset="0"/>
              </a:rPr>
              <a:t> and Kevin Thompson, </a:t>
            </a:r>
            <a:r>
              <a:rPr lang="en-US" sz="1350" b="1" dirty="0">
                <a:effectLst>
                  <a:outerShdw blurRad="38100" dist="38100" dir="2700000" algn="tl">
                    <a:srgbClr val="000000">
                      <a:alpha val="43137"/>
                    </a:srgbClr>
                  </a:outerShdw>
                </a:effectLst>
                <a:latin typeface="Open Sans ExtraBold" pitchFamily="2" charset="0"/>
                <a:ea typeface="Open Sans ExtraBold" pitchFamily="2" charset="0"/>
                <a:cs typeface="Open Sans ExtraBold" pitchFamily="2" charset="0"/>
                <a:hlinkClick r:id="rId4">
                  <a:extLst>
                    <a:ext uri="{A12FA001-AC4F-418D-AE19-62706E023703}">
                      <ahyp:hlinkClr xmlns:ahyp="http://schemas.microsoft.com/office/drawing/2018/hyperlinkcolor" val="tx"/>
                    </a:ext>
                  </a:extLst>
                </a:hlinkClick>
              </a:rPr>
              <a:t>kthompso@nsf.gov</a:t>
            </a:r>
            <a:r>
              <a:rPr lang="en-US" sz="1350" b="1" dirty="0">
                <a:effectLst>
                  <a:outerShdw blurRad="38100" dist="38100" dir="2700000" algn="tl">
                    <a:srgbClr val="000000">
                      <a:alpha val="43137"/>
                    </a:srgbClr>
                  </a:outerShdw>
                </a:effectLst>
                <a:latin typeface="Open Sans ExtraBold" pitchFamily="2" charset="0"/>
                <a:ea typeface="Open Sans ExtraBold" pitchFamily="2" charset="0"/>
                <a:cs typeface="Open Sans ExtraBold" pitchFamily="2" charset="0"/>
              </a:rPr>
              <a:t> </a:t>
            </a:r>
          </a:p>
        </p:txBody>
      </p:sp>
    </p:spTree>
    <p:extLst>
      <p:ext uri="{BB962C8B-B14F-4D97-AF65-F5344CB8AC3E}">
        <p14:creationId xmlns:p14="http://schemas.microsoft.com/office/powerpoint/2010/main" val="409934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08709"/>
            <a:ext cx="8229600" cy="1143000"/>
          </a:xfrm>
        </p:spPr>
        <p:txBody>
          <a:bodyPr>
            <a:normAutofit fontScale="90000"/>
          </a:bodyPr>
          <a:lstStyle/>
          <a:p>
            <a:r>
              <a:rPr lang="en-US" sz="3100" dirty="0">
                <a:ea typeface="ＭＳ Ｐゴシック" charset="-128"/>
                <a:cs typeface="ＭＳ Ｐゴシック" charset="-128"/>
              </a:rPr>
              <a:t>CC* Area#2 - Computing and the Computing Continuum for the Campus or Region</a:t>
            </a:r>
            <a:br>
              <a:rPr lang="en-US" dirty="0">
                <a:ea typeface="ＭＳ Ｐゴシック" charset="-128"/>
                <a:cs typeface="ＭＳ Ｐゴシック" charset="-128"/>
              </a:rPr>
            </a:br>
            <a:br>
              <a:rPr lang="en-US" dirty="0">
                <a:ea typeface="ＭＳ Ｐゴシック" charset="-128"/>
                <a:cs typeface="ＭＳ Ｐゴシック" charset="-128"/>
              </a:rPr>
            </a:br>
            <a:endParaRPr lang="en-US" sz="2800" dirty="0">
              <a:ea typeface="ＭＳ Ｐゴシック" charset="-128"/>
              <a:cs typeface="ＭＳ Ｐゴシック" charset="-128"/>
            </a:endParaRPr>
          </a:p>
        </p:txBody>
      </p:sp>
      <p:sp>
        <p:nvSpPr>
          <p:cNvPr id="22531" name="Content Placeholder 2"/>
          <p:cNvSpPr>
            <a:spLocks noGrp="1"/>
          </p:cNvSpPr>
          <p:nvPr>
            <p:ph idx="1"/>
          </p:nvPr>
        </p:nvSpPr>
        <p:spPr>
          <a:xfrm>
            <a:off x="657225" y="1148080"/>
            <a:ext cx="8316913" cy="5557520"/>
          </a:xfrm>
        </p:spPr>
        <p:txBody>
          <a:bodyPr>
            <a:normAutofit fontScale="85000" lnSpcReduction="10000"/>
          </a:bodyPr>
          <a:lstStyle/>
          <a:p>
            <a:r>
              <a:rPr lang="en-US" sz="2400" b="1" dirty="0">
                <a:ea typeface="ＭＳ Ｐゴシック" charset="-128"/>
                <a:cs typeface="ＭＳ Ｐゴシック" charset="-128"/>
              </a:rPr>
              <a:t>Campus awards up to $700,000 </a:t>
            </a:r>
            <a:r>
              <a:rPr lang="en-US" sz="2400" dirty="0">
                <a:ea typeface="ＭＳ Ｐゴシック" charset="-128"/>
                <a:cs typeface="ＭＳ Ｐゴシック" charset="-128"/>
              </a:rPr>
              <a:t>total for up to 2 years</a:t>
            </a:r>
          </a:p>
          <a:p>
            <a:r>
              <a:rPr lang="en-US" sz="2400" b="1" dirty="0">
                <a:ea typeface="ＭＳ Ｐゴシック" charset="-128"/>
                <a:cs typeface="ＭＳ Ｐゴシック" charset="-128"/>
              </a:rPr>
              <a:t>NSF encourages campus-level proposals in this program area from under-resourced institutions and strong preference will be given to proposals demonstrating a compelling need for access to campus and distributed computing resources.</a:t>
            </a:r>
          </a:p>
          <a:p>
            <a:r>
              <a:rPr lang="en-US" sz="2400" dirty="0">
                <a:ea typeface="ＭＳ Ｐゴシック" charset="-128"/>
                <a:cs typeface="ＭＳ Ｐゴシック" charset="-128"/>
              </a:rPr>
              <a:t>Campus proposals may request funding for the acquisition of a shared, high-performance network-connected compute resource available to scientific computing users on campus and outside of campus.</a:t>
            </a:r>
          </a:p>
          <a:p>
            <a:r>
              <a:rPr lang="en-US" sz="2400" b="1" dirty="0">
                <a:ea typeface="ＭＳ Ｐゴシック" charset="-128"/>
                <a:cs typeface="ＭＳ Ｐゴシック" charset="-128"/>
              </a:rPr>
              <a:t>The program area promotes a coordinated approach incentivizing multi-campus and national resource sharing as enabled by the OSG Consortium, an NSF-supported fabric of distributed scientific computing services that federate computing capacity across more than 150 institutions that delivered 2.6 billion CPU hours of scientific computing in calendar year 2023.</a:t>
            </a:r>
          </a:p>
          <a:p>
            <a:r>
              <a:rPr lang="en-US" sz="2000" dirty="0"/>
              <a:t>Current and previous awardees in Campus area within the last 5 years are not eligible to apply to this area.</a:t>
            </a:r>
            <a:endParaRPr lang="en-US" sz="1800" dirty="0"/>
          </a:p>
          <a:p>
            <a:r>
              <a:rPr lang="en-US" sz="2000" dirty="0"/>
              <a:t>See solicitation for further guidance.</a:t>
            </a:r>
          </a:p>
          <a:p>
            <a:pPr lvl="1"/>
            <a:endParaRPr lang="en-US" sz="1800" dirty="0"/>
          </a:p>
        </p:txBody>
      </p:sp>
    </p:spTree>
    <p:extLst>
      <p:ext uri="{BB962C8B-B14F-4D97-AF65-F5344CB8AC3E}">
        <p14:creationId xmlns:p14="http://schemas.microsoft.com/office/powerpoint/2010/main" val="1722572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08709"/>
            <a:ext cx="8229600" cy="1143000"/>
          </a:xfrm>
        </p:spPr>
        <p:txBody>
          <a:bodyPr>
            <a:normAutofit fontScale="90000"/>
          </a:bodyPr>
          <a:lstStyle/>
          <a:p>
            <a:r>
              <a:rPr lang="en-US" sz="3100" dirty="0">
                <a:ea typeface="ＭＳ Ｐゴシック" charset="-128"/>
                <a:cs typeface="ＭＳ Ｐゴシック" charset="-128"/>
              </a:rPr>
              <a:t>CC* Area#2 - Computing and the Computing Continuum for the Campus or Region</a:t>
            </a:r>
            <a:br>
              <a:rPr lang="en-US" dirty="0">
                <a:ea typeface="ＭＳ Ｐゴシック" charset="-128"/>
                <a:cs typeface="ＭＳ Ｐゴシック" charset="-128"/>
              </a:rPr>
            </a:br>
            <a:br>
              <a:rPr lang="en-US" dirty="0">
                <a:ea typeface="ＭＳ Ｐゴシック" charset="-128"/>
                <a:cs typeface="ＭＳ Ｐゴシック" charset="-128"/>
              </a:rPr>
            </a:br>
            <a:endParaRPr lang="en-US" sz="2800" dirty="0">
              <a:ea typeface="ＭＳ Ｐゴシック" charset="-128"/>
              <a:cs typeface="ＭＳ Ｐゴシック" charset="-128"/>
            </a:endParaRPr>
          </a:p>
        </p:txBody>
      </p:sp>
      <p:sp>
        <p:nvSpPr>
          <p:cNvPr id="22531" name="Content Placeholder 2"/>
          <p:cNvSpPr>
            <a:spLocks noGrp="1"/>
          </p:cNvSpPr>
          <p:nvPr>
            <p:ph idx="1"/>
          </p:nvPr>
        </p:nvSpPr>
        <p:spPr>
          <a:xfrm>
            <a:off x="657225" y="1148080"/>
            <a:ext cx="8316913" cy="5557520"/>
          </a:xfrm>
        </p:spPr>
        <p:txBody>
          <a:bodyPr>
            <a:normAutofit fontScale="85000" lnSpcReduction="20000"/>
          </a:bodyPr>
          <a:lstStyle/>
          <a:p>
            <a:r>
              <a:rPr lang="en-US" sz="2400" b="1" dirty="0">
                <a:ea typeface="ＭＳ Ｐゴシック" charset="-128"/>
                <a:cs typeface="ＭＳ Ｐゴシック" charset="-128"/>
              </a:rPr>
              <a:t>Region awards up to $1,400,000 </a:t>
            </a:r>
            <a:r>
              <a:rPr lang="en-US" sz="2400" dirty="0">
                <a:ea typeface="ＭＳ Ｐゴシック" charset="-128"/>
                <a:cs typeface="ＭＳ Ｐゴシック" charset="-128"/>
              </a:rPr>
              <a:t>total for up to 2 years</a:t>
            </a:r>
          </a:p>
          <a:p>
            <a:r>
              <a:rPr lang="en-US" sz="2400" dirty="0">
                <a:ea typeface="ＭＳ Ｐゴシック" charset="-128"/>
                <a:cs typeface="ＭＳ Ｐゴシック" charset="-128"/>
              </a:rPr>
              <a:t>Proposals for the Region in this area include all of the guidance and requirements of campus-level proposals and expand the impact and usage of the compute resource on multiple small and under-resourced campuses identified in the proposal. Proposals for the Region:</a:t>
            </a:r>
          </a:p>
          <a:p>
            <a:pPr lvl="1"/>
            <a:r>
              <a:rPr lang="en-US" sz="2200" dirty="0">
                <a:ea typeface="ＭＳ Ｐゴシック" charset="-128"/>
                <a:cs typeface="ＭＳ Ｐゴシック" charset="-128"/>
              </a:rPr>
              <a:t>promote coordinated approaches in scientific computing resources serving scientific computing needs spanning a state's or region's small and under resourced institutions.</a:t>
            </a:r>
          </a:p>
          <a:p>
            <a:pPr lvl="1"/>
            <a:r>
              <a:rPr lang="en-US" sz="2200" dirty="0">
                <a:ea typeface="ＭＳ Ｐゴシック" charset="-128"/>
                <a:cs typeface="ＭＳ Ｐゴシック" charset="-128"/>
              </a:rPr>
              <a:t>are led by regional and state research and education leadership organizations.</a:t>
            </a:r>
          </a:p>
          <a:p>
            <a:pPr lvl="1"/>
            <a:r>
              <a:rPr lang="en-US" sz="2200" dirty="0">
                <a:ea typeface="ＭＳ Ｐゴシック" charset="-128"/>
                <a:cs typeface="ＭＳ Ｐゴシック" charset="-128"/>
              </a:rPr>
              <a:t>may request funding for the acquisition of a shared, high-performance network-connected compute resource available to scientific computing users across a defined set of campuses.</a:t>
            </a:r>
          </a:p>
          <a:p>
            <a:pPr lvl="1"/>
            <a:r>
              <a:rPr lang="en-US" sz="2200" dirty="0">
                <a:ea typeface="ＭＳ Ｐゴシック" charset="-128"/>
                <a:cs typeface="ＭＳ Ｐゴシック" charset="-128"/>
              </a:rPr>
              <a:t>are required to address computing needs spanning multiple under-resourced institutions. A proposal focusing on a single campus but submitted as a proposal for the Region will be returned without review.</a:t>
            </a:r>
          </a:p>
          <a:p>
            <a:pPr lvl="1"/>
            <a:r>
              <a:rPr lang="en-US" sz="2200" dirty="0">
                <a:ea typeface="ＭＳ Ｐゴシック" charset="-128"/>
                <a:cs typeface="ＭＳ Ｐゴシック" charset="-128"/>
              </a:rPr>
              <a:t>fund computing resources primarily used by the targeted small and under resourced institutions.</a:t>
            </a:r>
          </a:p>
        </p:txBody>
      </p:sp>
    </p:spTree>
    <p:extLst>
      <p:ext uri="{BB962C8B-B14F-4D97-AF65-F5344CB8AC3E}">
        <p14:creationId xmlns:p14="http://schemas.microsoft.com/office/powerpoint/2010/main" val="27595101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CC08-E970-319F-9492-B3A2A988C28B}"/>
              </a:ext>
            </a:extLst>
          </p:cNvPr>
          <p:cNvSpPr>
            <a:spLocks noGrp="1"/>
          </p:cNvSpPr>
          <p:nvPr>
            <p:ph type="title"/>
          </p:nvPr>
        </p:nvSpPr>
        <p:spPr/>
        <p:txBody>
          <a:bodyPr/>
          <a:lstStyle/>
          <a:p>
            <a:r>
              <a:rPr lang="en-US" dirty="0"/>
              <a:t>More on Area#2 – 20% Sharing</a:t>
            </a:r>
          </a:p>
        </p:txBody>
      </p:sp>
      <p:sp>
        <p:nvSpPr>
          <p:cNvPr id="3" name="Content Placeholder 2">
            <a:extLst>
              <a:ext uri="{FF2B5EF4-FFF2-40B4-BE49-F238E27FC236}">
                <a16:creationId xmlns:a16="http://schemas.microsoft.com/office/drawing/2014/main" id="{BA241724-A29C-204B-8299-51CFD4C35EC2}"/>
              </a:ext>
            </a:extLst>
          </p:cNvPr>
          <p:cNvSpPr>
            <a:spLocks noGrp="1"/>
          </p:cNvSpPr>
          <p:nvPr>
            <p:ph idx="1"/>
          </p:nvPr>
        </p:nvSpPr>
        <p:spPr/>
        <p:txBody>
          <a:bodyPr>
            <a:normAutofit fontScale="85000" lnSpcReduction="10000"/>
          </a:bodyPr>
          <a:lstStyle/>
          <a:p>
            <a:r>
              <a:rPr lang="en-US" dirty="0"/>
              <a:t>All Area (2) proposals should commit to a minimum of 20% shared time and describe their approach to making the computing resource available as a shared resource external to the state/region and the institution(s) being primarily served. </a:t>
            </a:r>
            <a:r>
              <a:rPr lang="en-US" b="1" dirty="0"/>
              <a:t>Proposals are strongly encouraged to address this requirement by joining the Partnerships to Advance Throughput Computing (</a:t>
            </a:r>
            <a:r>
              <a:rPr lang="en-US" b="1" dirty="0" err="1"/>
              <a:t>PATh</a:t>
            </a:r>
            <a:r>
              <a:rPr lang="en-US" b="1" dirty="0"/>
              <a:t>) </a:t>
            </a:r>
            <a:r>
              <a:rPr lang="en-US" dirty="0"/>
              <a:t>campus federation ( https://path-</a:t>
            </a:r>
            <a:r>
              <a:rPr lang="en-US" dirty="0" err="1"/>
              <a:t>cc.io</a:t>
            </a:r>
            <a:r>
              <a:rPr lang="en-US" dirty="0"/>
              <a:t>) and adopting an appropriate subset of </a:t>
            </a:r>
            <a:r>
              <a:rPr lang="en-US" dirty="0" err="1"/>
              <a:t>PATh</a:t>
            </a:r>
            <a:r>
              <a:rPr lang="en-US" dirty="0"/>
              <a:t> services to make the resource available to researchers on a national scale. </a:t>
            </a:r>
            <a:r>
              <a:rPr lang="en-US" b="1" dirty="0"/>
              <a:t>Proposals are encouraged to include a letter of collaboration from the selected platform and describe how they will track and report on meeting the 20% extramural usage goal each year.</a:t>
            </a:r>
            <a:r>
              <a:rPr lang="en-US" dirty="0"/>
              <a:t> Institutions in need of technical direction/expertise during their proposal development are encouraged to engage the NSF-funded </a:t>
            </a:r>
            <a:r>
              <a:rPr lang="en-US" dirty="0" err="1"/>
              <a:t>PATh</a:t>
            </a:r>
            <a:r>
              <a:rPr lang="en-US" dirty="0"/>
              <a:t> project at: https://path-</a:t>
            </a:r>
            <a:r>
              <a:rPr lang="en-US" dirty="0" err="1"/>
              <a:t>cc.io</a:t>
            </a:r>
            <a:r>
              <a:rPr lang="en-US" dirty="0"/>
              <a:t>.</a:t>
            </a:r>
          </a:p>
        </p:txBody>
      </p:sp>
    </p:spTree>
    <p:extLst>
      <p:ext uri="{BB962C8B-B14F-4D97-AF65-F5344CB8AC3E}">
        <p14:creationId xmlns:p14="http://schemas.microsoft.com/office/powerpoint/2010/main" val="10502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CCE7-0D23-CB13-CCDA-B84D2EC69305}"/>
              </a:ext>
            </a:extLst>
          </p:cNvPr>
          <p:cNvSpPr>
            <a:spLocks noGrp="1"/>
          </p:cNvSpPr>
          <p:nvPr>
            <p:ph type="title"/>
          </p:nvPr>
        </p:nvSpPr>
        <p:spPr/>
        <p:txBody>
          <a:bodyPr>
            <a:normAutofit fontScale="90000"/>
          </a:bodyPr>
          <a:lstStyle/>
          <a:p>
            <a:r>
              <a:rPr lang="en-US" dirty="0"/>
              <a:t>Path-</a:t>
            </a:r>
            <a:r>
              <a:rPr lang="en-US" dirty="0" err="1"/>
              <a:t>cc.io</a:t>
            </a:r>
            <a:r>
              <a:rPr lang="en-US" dirty="0"/>
              <a:t>/services/research-computing</a:t>
            </a:r>
          </a:p>
        </p:txBody>
      </p:sp>
      <p:pic>
        <p:nvPicPr>
          <p:cNvPr id="5" name="Content Placeholder 4" descr="A screenshot of a computer program&#10;&#10;Description automatically generated">
            <a:extLst>
              <a:ext uri="{FF2B5EF4-FFF2-40B4-BE49-F238E27FC236}">
                <a16:creationId xmlns:a16="http://schemas.microsoft.com/office/drawing/2014/main" id="{9DD72092-B5B6-35C7-A117-0B436122A0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864" y="898371"/>
            <a:ext cx="5155885" cy="5883429"/>
          </a:xfrm>
        </p:spPr>
      </p:pic>
    </p:spTree>
    <p:extLst>
      <p:ext uri="{BB962C8B-B14F-4D97-AF65-F5344CB8AC3E}">
        <p14:creationId xmlns:p14="http://schemas.microsoft.com/office/powerpoint/2010/main" val="63389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4DA561-7197-4F34-986B-F2A8D82E3AAE}"/>
              </a:ext>
            </a:extLst>
          </p:cNvPr>
          <p:cNvSpPr>
            <a:spLocks noGrp="1"/>
          </p:cNvSpPr>
          <p:nvPr>
            <p:ph type="title"/>
          </p:nvPr>
        </p:nvSpPr>
        <p:spPr/>
        <p:txBody>
          <a:bodyPr>
            <a:normAutofit/>
          </a:bodyPr>
          <a:lstStyle/>
          <a:p>
            <a:r>
              <a:rPr lang="en-US" dirty="0"/>
              <a:t>Sharing capacity with OSG services</a:t>
            </a:r>
          </a:p>
        </p:txBody>
      </p:sp>
      <p:sp>
        <p:nvSpPr>
          <p:cNvPr id="4" name="Content Placeholder 3">
            <a:extLst>
              <a:ext uri="{FF2B5EF4-FFF2-40B4-BE49-F238E27FC236}">
                <a16:creationId xmlns:a16="http://schemas.microsoft.com/office/drawing/2014/main" id="{BDA683ED-AC16-4EE6-9550-E1B7BFC5D251}"/>
              </a:ext>
            </a:extLst>
          </p:cNvPr>
          <p:cNvSpPr>
            <a:spLocks noGrp="1"/>
          </p:cNvSpPr>
          <p:nvPr>
            <p:ph idx="1"/>
          </p:nvPr>
        </p:nvSpPr>
        <p:spPr/>
        <p:txBody>
          <a:bodyPr>
            <a:normAutofit/>
          </a:bodyPr>
          <a:lstStyle/>
          <a:p>
            <a:pPr marL="0" indent="0">
              <a:buNone/>
            </a:pPr>
            <a:r>
              <a:rPr lang="en-US" dirty="0"/>
              <a:t>The fabric of distributed computing services provided by the </a:t>
            </a:r>
            <a:r>
              <a:rPr lang="en-US" b="1" dirty="0"/>
              <a:t>OSG</a:t>
            </a:r>
            <a:r>
              <a:rPr lang="en-US" dirty="0"/>
              <a:t> enables campuses to share their computing capacity with the national S&amp;E community via the Open Science Pool (</a:t>
            </a:r>
            <a:r>
              <a:rPr lang="en-US" b="1" dirty="0" err="1"/>
              <a:t>OSPool</a:t>
            </a:r>
            <a:r>
              <a:rPr lang="en-US" dirty="0"/>
              <a:t>)</a:t>
            </a:r>
          </a:p>
          <a:p>
            <a:pPr lvl="1"/>
            <a:r>
              <a:rPr lang="en-US" sz="2000" dirty="0"/>
              <a:t>Any researcher affiliated with a US research institution can harness the </a:t>
            </a:r>
            <a:r>
              <a:rPr lang="en-US" sz="2000" b="1" dirty="0" err="1"/>
              <a:t>OSPool</a:t>
            </a:r>
            <a:r>
              <a:rPr lang="en-US" sz="2000" dirty="0"/>
              <a:t> capacity via Access Points provided by the </a:t>
            </a:r>
            <a:r>
              <a:rPr lang="en-US" sz="2000" b="1" dirty="0"/>
              <a:t>PATh </a:t>
            </a:r>
            <a:r>
              <a:rPr lang="en-US" sz="2000" dirty="0"/>
              <a:t>NSF Project</a:t>
            </a:r>
          </a:p>
          <a:p>
            <a:pPr lvl="1"/>
            <a:r>
              <a:rPr lang="en-US" sz="2000" dirty="0"/>
              <a:t>Any US institution can contribute capacity to the </a:t>
            </a:r>
            <a:r>
              <a:rPr lang="en-US" sz="2000" b="1" dirty="0" err="1"/>
              <a:t>OSPool</a:t>
            </a:r>
            <a:r>
              <a:rPr lang="en-US" sz="2000" b="1" dirty="0"/>
              <a:t> </a:t>
            </a:r>
          </a:p>
          <a:p>
            <a:pPr lvl="1"/>
            <a:r>
              <a:rPr lang="en-US" sz="2000" b="1" dirty="0"/>
              <a:t>OSG</a:t>
            </a:r>
            <a:r>
              <a:rPr lang="en-US" sz="2000" dirty="0"/>
              <a:t> services enable science collaborations and campuses to           build and operate private distributed computing environments across &gt;130 sites that deliver over </a:t>
            </a:r>
            <a:r>
              <a:rPr lang="en-US" sz="2000" b="1" dirty="0"/>
              <a:t>2B</a:t>
            </a:r>
            <a:r>
              <a:rPr lang="en-US" sz="2000" dirty="0"/>
              <a:t> core hours annually</a:t>
            </a:r>
            <a:endParaRPr lang="en-US" sz="2000" b="1" dirty="0"/>
          </a:p>
          <a:p>
            <a:pPr lvl="1"/>
            <a:endParaRPr lang="en-US" dirty="0"/>
          </a:p>
        </p:txBody>
      </p:sp>
    </p:spTree>
    <p:extLst>
      <p:ext uri="{BB962C8B-B14F-4D97-AF65-F5344CB8AC3E}">
        <p14:creationId xmlns:p14="http://schemas.microsoft.com/office/powerpoint/2010/main" val="126074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9F875-09EE-7EED-C014-0D04E162D663}"/>
              </a:ext>
            </a:extLst>
          </p:cNvPr>
          <p:cNvSpPr>
            <a:spLocks noGrp="1"/>
          </p:cNvSpPr>
          <p:nvPr>
            <p:ph type="title"/>
          </p:nvPr>
        </p:nvSpPr>
        <p:spPr/>
        <p:txBody>
          <a:bodyPr>
            <a:normAutofit/>
          </a:bodyPr>
          <a:lstStyle/>
          <a:p>
            <a:r>
              <a:rPr lang="en-US" dirty="0" err="1"/>
              <a:t>OSPool</a:t>
            </a:r>
            <a:r>
              <a:rPr lang="en-US" dirty="0"/>
              <a:t> on July 5</a:t>
            </a:r>
            <a:br>
              <a:rPr lang="en-US" dirty="0"/>
            </a:br>
            <a:r>
              <a:rPr lang="en-US" sz="2400" dirty="0"/>
              <a:t>(</a:t>
            </a:r>
            <a:r>
              <a:rPr lang="en-US" sz="2400" dirty="0" err="1"/>
              <a:t>osg-htc.org</a:t>
            </a:r>
            <a:r>
              <a:rPr lang="en-US" sz="2400" dirty="0"/>
              <a:t>/services/</a:t>
            </a:r>
            <a:r>
              <a:rPr lang="en-US" sz="2400" dirty="0" err="1"/>
              <a:t>open_science_pool.html</a:t>
            </a:r>
            <a:r>
              <a:rPr lang="en-US" sz="2400" dirty="0"/>
              <a:t>)</a:t>
            </a:r>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3475B4F0-E076-7132-7C27-0CC44D4618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993" y="1119667"/>
            <a:ext cx="5437414" cy="5664867"/>
          </a:xfrm>
        </p:spPr>
      </p:pic>
    </p:spTree>
    <p:extLst>
      <p:ext uri="{BB962C8B-B14F-4D97-AF65-F5344CB8AC3E}">
        <p14:creationId xmlns:p14="http://schemas.microsoft.com/office/powerpoint/2010/main" val="2337014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13B830BE9964429C57C390578263CA" ma:contentTypeVersion="0" ma:contentTypeDescription="Create a new document." ma:contentTypeScope="" ma:versionID="ac9b8a41ca7b5dccd236a8b6e48af91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A0388B4-5C7D-42A6-A8AA-3C528E5F6D5F}">
  <ds:schemaRefs>
    <ds:schemaRef ds:uri="http://schemas.microsoft.com/sharepoint/v3/contenttype/forms"/>
  </ds:schemaRefs>
</ds:datastoreItem>
</file>

<file path=customXml/itemProps2.xml><?xml version="1.0" encoding="utf-8"?>
<ds:datastoreItem xmlns:ds="http://schemas.openxmlformats.org/officeDocument/2006/customXml" ds:itemID="{44682951-AC84-4C12-AD9F-5FB86252CF22}">
  <ds:schemaRef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2006/metadata/properties"/>
    <ds:schemaRef ds:uri="http://purl.org/dc/terms/"/>
    <ds:schemaRef ds:uri="http://www.w3.org/XML/1998/namespace"/>
  </ds:schemaRefs>
</ds:datastoreItem>
</file>

<file path=customXml/itemProps3.xml><?xml version="1.0" encoding="utf-8"?>
<ds:datastoreItem xmlns:ds="http://schemas.openxmlformats.org/officeDocument/2006/customXml" ds:itemID="{3825BBB5-8706-4132-94E3-AE609C801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87846</TotalTime>
  <Words>2173</Words>
  <Application>Microsoft Macintosh PowerPoint</Application>
  <PresentationFormat>On-screen Show (4:3)</PresentationFormat>
  <Paragraphs>153</Paragraphs>
  <Slides>20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Arial</vt:lpstr>
      <vt:lpstr>Calibri</vt:lpstr>
      <vt:lpstr>Lucida Grande</vt:lpstr>
      <vt:lpstr>Open Sans ExtraBold</vt:lpstr>
      <vt:lpstr>Open Sans Light</vt:lpstr>
      <vt:lpstr>Palatino Linotype</vt:lpstr>
      <vt:lpstr>Verdana</vt:lpstr>
      <vt:lpstr>Wingdings</vt:lpstr>
      <vt:lpstr>Office Theme</vt:lpstr>
      <vt:lpstr>NSF Campus Cyberinfrastructure Program (CC*) and OSPool/OSDF HTC’24 </vt:lpstr>
      <vt:lpstr>The Campus Cyberinfrastructure (CC*) Program</vt:lpstr>
      <vt:lpstr>Campus Cyberinfrastructure (CC*) Must be science driven Must have a campus Cyberinfrastructure Plan (except Strategy awards) Seek to create partnerships – researchers, educators, IT organization</vt:lpstr>
      <vt:lpstr>CC* Area#2 - Computing and the Computing Continuum for the Campus or Region  </vt:lpstr>
      <vt:lpstr>CC* Area#2 - Computing and the Computing Continuum for the Campus or Region  </vt:lpstr>
      <vt:lpstr>More on Area#2 – 20% Sharing</vt:lpstr>
      <vt:lpstr>Path-cc.io/services/research-computing</vt:lpstr>
      <vt:lpstr>Sharing capacity with OSG services</vt:lpstr>
      <vt:lpstr>OSPool on July 5 (osg-htc.org/services/open_science_pool.html)</vt:lpstr>
      <vt:lpstr>Who Contributes? (https://osg-htc.org/services/open_science_pool/institutions)</vt:lpstr>
      <vt:lpstr>Institution drill down example</vt:lpstr>
      <vt:lpstr>OSPool Active Projects</vt:lpstr>
      <vt:lpstr>Most Recent Set of Awards in CC* Campus and Regional Computing from 23-526 (Total active awards: ~20 campus, ~10 regional) </vt:lpstr>
      <vt:lpstr>PowerPoint Presentation</vt:lpstr>
      <vt:lpstr> CC* Area#4 – Data Storage and Digital Archives for the Campus or Region</vt:lpstr>
      <vt:lpstr>Sharing Storage Requirement in Area#4</vt:lpstr>
      <vt:lpstr>Recent CC* Data Storage Awards from 23-526 (~18 total active campus storage awards)</vt:lpstr>
      <vt:lpstr>CC* Storage: EnviStor: A Repository for Supporting Collaborative Interdisciplinary Research on South Florida’s Built and Natural Environments (award # 2322308) </vt:lpstr>
      <vt:lpstr>CC* Futures</vt:lpstr>
      <vt:lpstr>Thanks!</vt:lpstr>
    </vt:vector>
  </TitlesOfParts>
  <Company>National Science Foundation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CISE FY2012 Request to Congress</dc:title>
  <dc:creator>cwhitson</dc:creator>
  <cp:lastModifiedBy>Thompson, Kevin L.</cp:lastModifiedBy>
  <cp:revision>1382</cp:revision>
  <cp:lastPrinted>2021-11-15T22:08:47Z</cp:lastPrinted>
  <dcterms:created xsi:type="dcterms:W3CDTF">2011-05-26T04:23:17Z</dcterms:created>
  <dcterms:modified xsi:type="dcterms:W3CDTF">2024-07-09T12:29:17Z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0x0101006413B830BE9964429C57C390578263CA</vt:lpwstr>
  </property>
</Properties>
</file>