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7" r:id="rId4"/>
    <p:sldMasterId id="2147483698" r:id="rId5"/>
    <p:sldMasterId id="2147483699" r:id="rId6"/>
    <p:sldMasterId id="214748370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c4486eea90_0_1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c4486eea90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eaa490c896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eaa490c896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eaa490c896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eaa490c896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eaa490c896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eaa490c896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eaa490c896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eaa490c896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eaa490c896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eaa490c896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eaa490c896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eaa490c896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eaa490c896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eaa490c896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eaa490c896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eaa490c896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eaa490c896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eaa490c896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eaa490c896_0_1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eaa490c896_0_1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e4ea6a43c9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e4ea6a43c9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Imaging has been fundamental for many discoveries. </a:t>
            </a:r>
            <a:endParaRPr/>
          </a:p>
          <a:p>
            <a:pPr indent="0" lvl="0" marL="0" rtl="0" algn="l">
              <a:spcBef>
                <a:spcPts val="0"/>
              </a:spcBef>
              <a:spcAft>
                <a:spcPts val="0"/>
              </a:spcAft>
              <a:buNone/>
            </a:pPr>
            <a:r>
              <a:rPr lang="en"/>
              <a:t>Using microscopy imaging we can observe the cell cycle stages.</a:t>
            </a:r>
            <a:endParaRPr/>
          </a:p>
          <a:p>
            <a:pPr indent="0" lvl="0" marL="0" rtl="0" algn="l">
              <a:spcBef>
                <a:spcPts val="0"/>
              </a:spcBef>
              <a:spcAft>
                <a:spcPts val="0"/>
              </a:spcAft>
              <a:buNone/>
            </a:pPr>
            <a:r>
              <a:rPr lang="en"/>
              <a:t>We can also see the response of cells to chemical treatments. </a:t>
            </a:r>
            <a:endParaRPr/>
          </a:p>
          <a:p>
            <a:pPr indent="0" lvl="0" marL="0" rtl="0" algn="l">
              <a:spcBef>
                <a:spcPts val="0"/>
              </a:spcBef>
              <a:spcAft>
                <a:spcPts val="0"/>
              </a:spcAft>
              <a:buNone/>
            </a:pPr>
            <a:r>
              <a:rPr lang="en"/>
              <a:t>And we can recognize cell types due to their shapes.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Phenotypic variation can be observed in microscopy images. </a:t>
            </a:r>
            <a:endParaRPr/>
          </a:p>
          <a:p>
            <a:pPr indent="0" lvl="0" marL="0" rtl="0" algn="l">
              <a:spcBef>
                <a:spcPts val="0"/>
              </a:spcBef>
              <a:spcAft>
                <a:spcPts val="0"/>
              </a:spcAft>
              <a:buNone/>
            </a:pPr>
            <a:r>
              <a:rPr lang="en"/>
              <a:t>And the variation that we observe has been shown to be biologically meaningful.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eaa490c896_0_1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eaa490c896_0_1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Adapted from </a:t>
            </a:r>
            <a:br>
              <a:rPr lang="en" sz="1000">
                <a:solidFill>
                  <a:schemeClr val="dk1"/>
                </a:solidFill>
                <a:latin typeface="Proxima Nova"/>
                <a:ea typeface="Proxima Nova"/>
                <a:cs typeface="Proxima Nova"/>
                <a:sym typeface="Proxima Nova"/>
              </a:rPr>
            </a:br>
            <a:r>
              <a:rPr lang="en" sz="1000">
                <a:solidFill>
                  <a:schemeClr val="dk1"/>
                </a:solidFill>
                <a:latin typeface="Proxima Nova"/>
                <a:ea typeface="Proxima Nova"/>
                <a:cs typeface="Proxima Nova"/>
                <a:sym typeface="Proxima Nova"/>
              </a:rPr>
              <a:t>(a) https://bmcmolcellbiol.biomedcentral.com/articles/10.1186/1471-2121-9-42/ </a:t>
            </a:r>
            <a:br>
              <a:rPr lang="en" sz="1000">
                <a:solidFill>
                  <a:schemeClr val="dk1"/>
                </a:solidFill>
                <a:latin typeface="Proxima Nova"/>
                <a:ea typeface="Proxima Nova"/>
                <a:cs typeface="Proxima Nova"/>
                <a:sym typeface="Proxima Nova"/>
              </a:rPr>
            </a:br>
            <a:r>
              <a:rPr lang="en" sz="1000">
                <a:solidFill>
                  <a:schemeClr val="dk1"/>
                </a:solidFill>
                <a:latin typeface="Proxima Nova"/>
                <a:ea typeface="Proxima Nova"/>
                <a:cs typeface="Proxima Nova"/>
                <a:sym typeface="Proxima Nova"/>
              </a:rPr>
              <a:t>(b) https://www.kaggle.com/c/human-protein-atlas-image-classification/ </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(c) https://www.broadinstitute.org/ </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(d) https://www.nature.com/articles/s41587-019-0207-y/</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chemeClr val="dk1"/>
              </a:solidFill>
              <a:latin typeface="Proxima Nova"/>
              <a:ea typeface="Proxima Nova"/>
              <a:cs typeface="Proxima Nova"/>
              <a:sym typeface="Proxima Nov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eaa490c896_0_1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eaa490c896_0_1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Large datasets are required</a:t>
            </a:r>
            <a:endParaRPr sz="1200">
              <a:solidFill>
                <a:srgbClr val="595959"/>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Large scale computing power is necessary</a:t>
            </a:r>
            <a:endParaRPr sz="1200">
              <a:solidFill>
                <a:srgbClr val="595959"/>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200">
              <a:solidFill>
                <a:srgbClr val="595959"/>
              </a:solidFill>
              <a:latin typeface="Proxima Nova"/>
              <a:ea typeface="Proxima Nova"/>
              <a:cs typeface="Proxima Nova"/>
              <a:sym typeface="Proxima Nova"/>
            </a:endParaRPr>
          </a:p>
          <a:p>
            <a:pPr indent="-304800" lvl="0" marL="457200" rtl="0" algn="l">
              <a:lnSpc>
                <a:spcPct val="115000"/>
              </a:lnSpc>
              <a:spcBef>
                <a:spcPts val="120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The transition here: what are the challenges of HTC?</a:t>
            </a:r>
            <a:endParaRPr sz="1200">
              <a:solidFill>
                <a:srgbClr val="595959"/>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Make a transition to set up</a:t>
            </a:r>
            <a:endParaRPr sz="1200">
              <a:solidFill>
                <a:srgbClr val="595959"/>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The uniqueness of our institute: cutting edge biological research + advanced computing </a:t>
            </a:r>
            <a:endParaRPr sz="1200">
              <a:solidFill>
                <a:srgbClr val="595959"/>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Mention some of the repositories: example, we asked for all the studies in IDR.</a:t>
            </a:r>
            <a:endParaRPr sz="1200">
              <a:solidFill>
                <a:srgbClr val="595959"/>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595959"/>
              </a:buClr>
              <a:buSzPts val="1200"/>
              <a:buFont typeface="Proxima Nova"/>
              <a:buChar char="●"/>
            </a:pPr>
            <a:r>
              <a:rPr lang="en" sz="1200">
                <a:solidFill>
                  <a:srgbClr val="595959"/>
                </a:solidFill>
                <a:latin typeface="Proxima Nova"/>
                <a:ea typeface="Proxima Nova"/>
                <a:cs typeface="Proxima Nova"/>
                <a:sym typeface="Proxima Nova"/>
              </a:rPr>
              <a:t>I needed a place where this could be done: computing and foundational research</a:t>
            </a:r>
            <a:endParaRPr sz="1200">
              <a:solidFill>
                <a:srgbClr val="595959"/>
              </a:solidFill>
              <a:latin typeface="Proxima Nova"/>
              <a:ea typeface="Proxima Nova"/>
              <a:cs typeface="Proxima Nova"/>
              <a:sym typeface="Proxima Nov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eaa490c896_0_1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eaa490c896_0_1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eaa490c896_0_15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4" name="Google Shape;754;g2eaa490c896_0_15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eaa490c896_0_1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2eaa490c896_0_1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c4486eea90_0_17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5" name="Google Shape;885;g2c4486eea90_0_17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eaa490c896_0_18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9" name="Google Shape;919;g2eaa490c896_0_18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eaa490c89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eaa490c89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eaa490c896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g2eaa490c896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eaa490c896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eaa490c896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Scale</a:t>
            </a:r>
            <a:endParaRPr/>
          </a:p>
          <a:p>
            <a:pPr indent="-298450" lvl="0" marL="457200" rtl="0" algn="l">
              <a:spcBef>
                <a:spcPts val="0"/>
              </a:spcBef>
              <a:spcAft>
                <a:spcPts val="0"/>
              </a:spcAft>
              <a:buSzPts val="1100"/>
              <a:buChar char="●"/>
            </a:pPr>
            <a:r>
              <a:rPr lang="en"/>
              <a:t>Why nobody did it before?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eaa490c896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eaa490c896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eaa490c896_0_36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eaa490c896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problem of identifying single cells can be formulated as an image segmentation problem, where the goal is to identify regions of the image or groups of pixels that belong to the same object of interest. Single cells can be identified by their nuclei. And here is an example of how to segment an input image to generate the desired output, which is single nuclei identified with a different number or color in this case.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several classical algorithms for accomplishing this task, which can be configured and tuned to solve some cell segmentation problems. But in general, these have limitations and cannot produce the desired output correctly all the time. In this case, we see a simple thresholding algorithm failing to separate a few objects of interest correctly. The good news is this can be solved with machine learning algorihtms.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eaa490c896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eaa490c896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eaa490c896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eaa490c896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5.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5.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3"/>
          <p:cNvSpPr txBox="1"/>
          <p:nvPr>
            <p:ph type="title"/>
          </p:nvPr>
        </p:nvSpPr>
        <p:spPr>
          <a:xfrm>
            <a:off x="476250" y="269325"/>
            <a:ext cx="8244000" cy="530700"/>
          </a:xfrm>
          <a:prstGeom prst="rect">
            <a:avLst/>
          </a:prstGeom>
          <a:noFill/>
          <a:ln>
            <a:noFill/>
          </a:ln>
        </p:spPr>
        <p:txBody>
          <a:bodyPr anchorCtr="0" anchor="b" bIns="91425" lIns="91425" spcFirstLastPara="1" rIns="91425" wrap="square" tIns="91425">
            <a:normAutofit/>
          </a:bodyPr>
          <a:lstStyle>
            <a:lvl1pPr indent="0" lvl="0" marL="0" marR="0" rtl="0" algn="l">
              <a:lnSpc>
                <a:spcPct val="90000"/>
              </a:lnSpc>
              <a:spcBef>
                <a:spcPts val="0"/>
              </a:spcBef>
              <a:spcAft>
                <a:spcPts val="0"/>
              </a:spcAft>
              <a:buClr>
                <a:schemeClr val="accent1"/>
              </a:buClr>
              <a:buSzPts val="2800"/>
              <a:buFont typeface="Proxima Nova"/>
              <a:buNone/>
              <a:defRPr i="0" sz="3000" u="none" cap="none" strike="noStrike">
                <a:solidFill>
                  <a:schemeClr val="accent1"/>
                </a:solidFill>
                <a:latin typeface="Proxima Nova"/>
                <a:ea typeface="Proxima Nova"/>
                <a:cs typeface="Proxima Nova"/>
                <a:sym typeface="Proxima Nova"/>
              </a:defRPr>
            </a:lvl1pPr>
            <a:lvl2pPr indent="0" lvl="1" rtl="0">
              <a:spcBef>
                <a:spcPts val="0"/>
              </a:spcBef>
              <a:spcAft>
                <a:spcPts val="0"/>
              </a:spcAft>
              <a:buSzPts val="2800"/>
              <a:buFont typeface="Proxima Nova"/>
              <a:buNone/>
              <a:defRPr sz="1800">
                <a:latin typeface="Proxima Nova"/>
                <a:ea typeface="Proxima Nova"/>
                <a:cs typeface="Proxima Nova"/>
                <a:sym typeface="Proxima Nova"/>
              </a:defRPr>
            </a:lvl2pPr>
            <a:lvl3pPr indent="0" lvl="2" rtl="0">
              <a:spcBef>
                <a:spcPts val="0"/>
              </a:spcBef>
              <a:spcAft>
                <a:spcPts val="0"/>
              </a:spcAft>
              <a:buSzPts val="2800"/>
              <a:buFont typeface="Proxima Nova"/>
              <a:buNone/>
              <a:defRPr sz="1800">
                <a:latin typeface="Proxima Nova"/>
                <a:ea typeface="Proxima Nova"/>
                <a:cs typeface="Proxima Nova"/>
                <a:sym typeface="Proxima Nova"/>
              </a:defRPr>
            </a:lvl3pPr>
            <a:lvl4pPr indent="0" lvl="3" rtl="0">
              <a:spcBef>
                <a:spcPts val="0"/>
              </a:spcBef>
              <a:spcAft>
                <a:spcPts val="0"/>
              </a:spcAft>
              <a:buSzPts val="2800"/>
              <a:buFont typeface="Proxima Nova"/>
              <a:buNone/>
              <a:defRPr sz="1800">
                <a:latin typeface="Proxima Nova"/>
                <a:ea typeface="Proxima Nova"/>
                <a:cs typeface="Proxima Nova"/>
                <a:sym typeface="Proxima Nova"/>
              </a:defRPr>
            </a:lvl4pPr>
            <a:lvl5pPr indent="0" lvl="4" rtl="0">
              <a:spcBef>
                <a:spcPts val="0"/>
              </a:spcBef>
              <a:spcAft>
                <a:spcPts val="0"/>
              </a:spcAft>
              <a:buSzPts val="2800"/>
              <a:buFont typeface="Proxima Nova"/>
              <a:buNone/>
              <a:defRPr sz="1800">
                <a:latin typeface="Proxima Nova"/>
                <a:ea typeface="Proxima Nova"/>
                <a:cs typeface="Proxima Nova"/>
                <a:sym typeface="Proxima Nova"/>
              </a:defRPr>
            </a:lvl5pPr>
            <a:lvl6pPr indent="0" lvl="5" rtl="0">
              <a:spcBef>
                <a:spcPts val="0"/>
              </a:spcBef>
              <a:spcAft>
                <a:spcPts val="0"/>
              </a:spcAft>
              <a:buSzPts val="2800"/>
              <a:buFont typeface="Proxima Nova"/>
              <a:buNone/>
              <a:defRPr sz="1800">
                <a:latin typeface="Proxima Nova"/>
                <a:ea typeface="Proxima Nova"/>
                <a:cs typeface="Proxima Nova"/>
                <a:sym typeface="Proxima Nova"/>
              </a:defRPr>
            </a:lvl6pPr>
            <a:lvl7pPr indent="0" lvl="6" rtl="0">
              <a:spcBef>
                <a:spcPts val="0"/>
              </a:spcBef>
              <a:spcAft>
                <a:spcPts val="0"/>
              </a:spcAft>
              <a:buSzPts val="2800"/>
              <a:buFont typeface="Proxima Nova"/>
              <a:buNone/>
              <a:defRPr sz="1800">
                <a:latin typeface="Proxima Nova"/>
                <a:ea typeface="Proxima Nova"/>
                <a:cs typeface="Proxima Nova"/>
                <a:sym typeface="Proxima Nova"/>
              </a:defRPr>
            </a:lvl7pPr>
            <a:lvl8pPr indent="0" lvl="7" rtl="0">
              <a:spcBef>
                <a:spcPts val="0"/>
              </a:spcBef>
              <a:spcAft>
                <a:spcPts val="0"/>
              </a:spcAft>
              <a:buSzPts val="2800"/>
              <a:buFont typeface="Proxima Nova"/>
              <a:buNone/>
              <a:defRPr sz="1800">
                <a:latin typeface="Proxima Nova"/>
                <a:ea typeface="Proxima Nova"/>
                <a:cs typeface="Proxima Nova"/>
                <a:sym typeface="Proxima Nova"/>
              </a:defRPr>
            </a:lvl8pPr>
            <a:lvl9pPr indent="0" lvl="8" rtl="0">
              <a:spcBef>
                <a:spcPts val="0"/>
              </a:spcBef>
              <a:spcAft>
                <a:spcPts val="0"/>
              </a:spcAft>
              <a:buSzPts val="2800"/>
              <a:buFont typeface="Proxima Nova"/>
              <a:buNone/>
              <a:defRPr sz="1800">
                <a:latin typeface="Proxima Nova"/>
                <a:ea typeface="Proxima Nova"/>
                <a:cs typeface="Proxima Nova"/>
                <a:sym typeface="Proxima Nova"/>
              </a:defRPr>
            </a:lvl9pPr>
          </a:lstStyle>
          <a:p/>
        </p:txBody>
      </p:sp>
      <p:sp>
        <p:nvSpPr>
          <p:cNvPr id="57" name="Google Shape;57;p13"/>
          <p:cNvSpPr txBox="1"/>
          <p:nvPr>
            <p:ph idx="1" type="body"/>
          </p:nvPr>
        </p:nvSpPr>
        <p:spPr>
          <a:xfrm>
            <a:off x="476250" y="1066800"/>
            <a:ext cx="8244000" cy="3597300"/>
          </a:xfrm>
          <a:prstGeom prst="rect">
            <a:avLst/>
          </a:prstGeom>
          <a:noFill/>
          <a:ln>
            <a:noFill/>
          </a:ln>
        </p:spPr>
        <p:txBody>
          <a:bodyPr anchorCtr="0" anchor="t" bIns="91425" lIns="91425" spcFirstLastPara="1" rIns="91425" wrap="square" tIns="91425">
            <a:normAutofit/>
          </a:bodyPr>
          <a:lstStyle>
            <a:lvl1pPr indent="-381000" lvl="0" marL="457200" marR="0" rtl="0" algn="l">
              <a:lnSpc>
                <a:spcPct val="100000"/>
              </a:lnSpc>
              <a:spcBef>
                <a:spcPts val="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lnSpc>
                <a:spcPct val="100000"/>
              </a:lnSpc>
              <a:spcBef>
                <a:spcPts val="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lnSpc>
                <a:spcPct val="100000"/>
              </a:lnSpc>
              <a:spcBef>
                <a:spcPts val="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81000" lvl="3" marL="1828800" marR="0" rtl="0" algn="l">
              <a:lnSpc>
                <a:spcPct val="100000"/>
              </a:lnSpc>
              <a:spcBef>
                <a:spcPts val="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rtl="0" algn="l">
              <a:lnSpc>
                <a:spcPct val="100000"/>
              </a:lnSpc>
              <a:spcBef>
                <a:spcPts val="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1200"/>
              </a:spcBef>
              <a:spcAft>
                <a:spcPts val="12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58" name="Google Shape;58;p13"/>
          <p:cNvCxnSpPr/>
          <p:nvPr/>
        </p:nvCxnSpPr>
        <p:spPr>
          <a:xfrm>
            <a:off x="485775" y="895350"/>
            <a:ext cx="8234400" cy="0"/>
          </a:xfrm>
          <a:prstGeom prst="straightConnector1">
            <a:avLst/>
          </a:prstGeom>
          <a:noFill/>
          <a:ln cap="flat" cmpd="sng" w="15875">
            <a:solidFill>
              <a:schemeClr val="dk2"/>
            </a:solidFill>
            <a:prstDash val="solid"/>
            <a:miter lim="8000"/>
            <a:headEnd len="sm" w="sm" type="none"/>
            <a:tailEnd len="sm" w="sm" type="none"/>
          </a:ln>
        </p:spPr>
      </p:cxnSp>
      <p:sp>
        <p:nvSpPr>
          <p:cNvPr id="59" name="Google Shape;59;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red, no picture)" type="title">
  <p:cSld name="TITLE">
    <p:spTree>
      <p:nvGrpSpPr>
        <p:cNvPr id="64" name="Shape 64"/>
        <p:cNvGrpSpPr/>
        <p:nvPr/>
      </p:nvGrpSpPr>
      <p:grpSpPr>
        <a:xfrm>
          <a:off x="0" y="0"/>
          <a:ext cx="0" cy="0"/>
          <a:chOff x="0" y="0"/>
          <a:chExt cx="0" cy="0"/>
        </a:xfrm>
      </p:grpSpPr>
      <p:pic>
        <p:nvPicPr>
          <p:cNvPr descr="front cover bkgd.png" id="65" name="Google Shape;65;p1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66" name="Google Shape;66;p15"/>
          <p:cNvPicPr preferRelativeResize="0"/>
          <p:nvPr/>
        </p:nvPicPr>
        <p:blipFill rotWithShape="1">
          <a:blip r:embed="rId3">
            <a:alphaModFix/>
          </a:blip>
          <a:srcRect b="0" l="0" r="0" t="0"/>
          <a:stretch/>
        </p:blipFill>
        <p:spPr>
          <a:xfrm>
            <a:off x="6613986" y="4738697"/>
            <a:ext cx="2033778" cy="238868"/>
          </a:xfrm>
          <a:prstGeom prst="rect">
            <a:avLst/>
          </a:prstGeom>
          <a:noFill/>
          <a:ln>
            <a:noFill/>
          </a:ln>
        </p:spPr>
      </p:pic>
      <p:sp>
        <p:nvSpPr>
          <p:cNvPr id="67" name="Google Shape;67;p15"/>
          <p:cNvSpPr txBox="1"/>
          <p:nvPr>
            <p:ph idx="1" type="body"/>
          </p:nvPr>
        </p:nvSpPr>
        <p:spPr>
          <a:xfrm>
            <a:off x="452884" y="3545351"/>
            <a:ext cx="8238300" cy="239100"/>
          </a:xfrm>
          <a:prstGeom prst="rect">
            <a:avLst/>
          </a:prstGeom>
          <a:noFill/>
          <a:ln>
            <a:noFill/>
          </a:ln>
        </p:spPr>
        <p:txBody>
          <a:bodyPr anchorCtr="0" anchor="t" bIns="34275" lIns="34275" spcFirstLastPara="1" rIns="34275" wrap="square" tIns="34275">
            <a:normAutofit/>
          </a:bodyPr>
          <a:lstStyle>
            <a:lvl1pPr indent="-228600" lvl="0" marL="457200" rtl="0" algn="l">
              <a:lnSpc>
                <a:spcPct val="100000"/>
              </a:lnSpc>
              <a:spcBef>
                <a:spcPts val="0"/>
              </a:spcBef>
              <a:spcAft>
                <a:spcPts val="0"/>
              </a:spcAft>
              <a:buClr>
                <a:srgbClr val="FFFFFF"/>
              </a:buClr>
              <a:buSzPts val="1400"/>
              <a:buFont typeface="Helvetica Neue"/>
              <a:buNone/>
              <a:defRPr b="1" sz="1400">
                <a:solidFill>
                  <a:srgbClr val="FFFFFF"/>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68" name="Google Shape;68;p15"/>
          <p:cNvSpPr txBox="1"/>
          <p:nvPr>
            <p:ph idx="2" type="body"/>
          </p:nvPr>
        </p:nvSpPr>
        <p:spPr>
          <a:xfrm>
            <a:off x="452438" y="2374581"/>
            <a:ext cx="5596800" cy="394500"/>
          </a:xfrm>
          <a:prstGeom prst="rect">
            <a:avLst/>
          </a:prstGeom>
          <a:noFill/>
          <a:ln>
            <a:noFill/>
          </a:ln>
        </p:spPr>
        <p:txBody>
          <a:bodyPr anchorCtr="0" anchor="ctr" bIns="38100" lIns="38100" spcFirstLastPara="1" rIns="38100" wrap="square" tIns="38100">
            <a:spAutoFit/>
          </a:bodyPr>
          <a:lstStyle>
            <a:lvl1pPr indent="-228600" lvl="0" marL="457200" rtl="0" algn="l">
              <a:lnSpc>
                <a:spcPct val="100000"/>
              </a:lnSpc>
              <a:spcBef>
                <a:spcPts val="0"/>
              </a:spcBef>
              <a:spcAft>
                <a:spcPts val="0"/>
              </a:spcAft>
              <a:buClr>
                <a:srgbClr val="FFFFFF"/>
              </a:buClr>
              <a:buSzPts val="2100"/>
              <a:buFont typeface="Helvetica Neue"/>
              <a:buNone/>
              <a:defRPr b="1" sz="2100">
                <a:solidFill>
                  <a:srgbClr val="FFFFFF"/>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69" name="Google Shape;69;p15"/>
          <p:cNvSpPr txBox="1"/>
          <p:nvPr>
            <p:ph idx="3" type="body"/>
          </p:nvPr>
        </p:nvSpPr>
        <p:spPr>
          <a:xfrm>
            <a:off x="418163" y="948988"/>
            <a:ext cx="8239200" cy="1270500"/>
          </a:xfrm>
          <a:prstGeom prst="rect">
            <a:avLst/>
          </a:prstGeom>
          <a:noFill/>
          <a:ln>
            <a:noFill/>
          </a:ln>
        </p:spPr>
        <p:txBody>
          <a:bodyPr anchorCtr="0" anchor="b" bIns="38100" lIns="38100" spcFirstLastPara="1" rIns="38100" wrap="square" tIns="38100">
            <a:normAutofit/>
          </a:bodyPr>
          <a:lstStyle>
            <a:lvl1pPr indent="-228600" lvl="0" marL="457200" rtl="0" algn="l">
              <a:lnSpc>
                <a:spcPct val="80000"/>
              </a:lnSpc>
              <a:spcBef>
                <a:spcPts val="0"/>
              </a:spcBef>
              <a:spcAft>
                <a:spcPts val="0"/>
              </a:spcAft>
              <a:buClr>
                <a:srgbClr val="FFFFFF"/>
              </a:buClr>
              <a:buSzPts val="4400"/>
              <a:buFont typeface="Helvetica Neue"/>
              <a:buNone/>
              <a:defRPr b="1" sz="4400">
                <a:solidFill>
                  <a:srgbClr val="FFFFFF"/>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red top bar)" showMasterSp="0" type="tx">
  <p:cSld name="TITLE_AND_BODY">
    <p:spTree>
      <p:nvGrpSpPr>
        <p:cNvPr id="70" name="Shape 70"/>
        <p:cNvGrpSpPr/>
        <p:nvPr/>
      </p:nvGrpSpPr>
      <p:grpSpPr>
        <a:xfrm>
          <a:off x="0" y="0"/>
          <a:ext cx="0" cy="0"/>
          <a:chOff x="0" y="0"/>
          <a:chExt cx="0" cy="0"/>
        </a:xfrm>
      </p:grpSpPr>
      <p:sp>
        <p:nvSpPr>
          <p:cNvPr id="71" name="Google Shape;71;p16"/>
          <p:cNvSpPr txBox="1"/>
          <p:nvPr/>
        </p:nvSpPr>
        <p:spPr>
          <a:xfrm>
            <a:off x="452438" y="889861"/>
            <a:ext cx="8239200" cy="350700"/>
          </a:xfrm>
          <a:prstGeom prst="rect">
            <a:avLst/>
          </a:prstGeom>
          <a:noFill/>
          <a:ln>
            <a:noFill/>
          </a:ln>
        </p:spPr>
        <p:txBody>
          <a:bodyPr anchorCtr="0" anchor="t" bIns="34275" lIns="17150" spcFirstLastPara="1" rIns="17150" wrap="square" tIns="34275">
            <a:normAutofit lnSpcReduction="20000"/>
          </a:bodyPr>
          <a:lstStyle/>
          <a:p>
            <a:pPr indent="0" lvl="0" marL="0" marR="0" rtl="0" algn="l">
              <a:lnSpc>
                <a:spcPct val="100000"/>
              </a:lnSpc>
              <a:spcBef>
                <a:spcPts val="0"/>
              </a:spcBef>
              <a:spcAft>
                <a:spcPts val="0"/>
              </a:spcAft>
              <a:buNone/>
            </a:pPr>
            <a:r>
              <a:rPr b="0" i="0" lang="en" sz="2100" u="none" cap="none" strike="noStrike">
                <a:solidFill>
                  <a:srgbClr val="FFFFFF"/>
                </a:solidFill>
                <a:latin typeface="Helvetica Neue"/>
                <a:ea typeface="Helvetica Neue"/>
                <a:cs typeface="Helvetica Neue"/>
                <a:sym typeface="Helvetica Neue"/>
              </a:rPr>
              <a:t>Subtitle</a:t>
            </a:r>
            <a:endParaRPr sz="1100"/>
          </a:p>
        </p:txBody>
      </p:sp>
      <p:sp>
        <p:nvSpPr>
          <p:cNvPr id="72" name="Google Shape;72;p16"/>
          <p:cNvSpPr txBox="1"/>
          <p:nvPr>
            <p:ph idx="1" type="body"/>
          </p:nvPr>
        </p:nvSpPr>
        <p:spPr>
          <a:xfrm>
            <a:off x="95250" y="721520"/>
            <a:ext cx="8891700" cy="3669600"/>
          </a:xfrm>
          <a:prstGeom prst="rect">
            <a:avLst/>
          </a:prstGeom>
          <a:noFill/>
          <a:ln>
            <a:noFill/>
          </a:ln>
        </p:spPr>
        <p:txBody>
          <a:bodyPr anchorCtr="0" anchor="t" bIns="38100" lIns="38100" spcFirstLastPara="1" rIns="38100" wrap="square" tIns="38100">
            <a:normAutofit/>
          </a:bodyPr>
          <a:lstStyle>
            <a:lvl1pPr indent="-336550" lvl="0" marL="4572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1pPr>
            <a:lvl2pPr indent="-336550" lvl="1" marL="9144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2pPr>
            <a:lvl3pPr indent="-336550" lvl="2" marL="13716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3pPr>
            <a:lvl4pPr indent="-336550" lvl="3" marL="18288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4pPr>
            <a:lvl5pPr indent="-336550" lvl="4" marL="22860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pic>
        <p:nvPicPr>
          <p:cNvPr descr="Image" id="73" name="Google Shape;73;p16"/>
          <p:cNvPicPr preferRelativeResize="0"/>
          <p:nvPr/>
        </p:nvPicPr>
        <p:blipFill rotWithShape="1">
          <a:blip r:embed="rId2">
            <a:alphaModFix/>
          </a:blip>
          <a:srcRect b="0" l="0" r="0" t="0"/>
          <a:stretch/>
        </p:blipFill>
        <p:spPr>
          <a:xfrm>
            <a:off x="6141625" y="4561637"/>
            <a:ext cx="2515661" cy="295465"/>
          </a:xfrm>
          <a:prstGeom prst="rect">
            <a:avLst/>
          </a:prstGeom>
          <a:noFill/>
          <a:ln>
            <a:noFill/>
          </a:ln>
        </p:spPr>
      </p:pic>
      <p:pic>
        <p:nvPicPr>
          <p:cNvPr descr="line break.png" id="74" name="Google Shape;74;p16"/>
          <p:cNvPicPr preferRelativeResize="0"/>
          <p:nvPr/>
        </p:nvPicPr>
        <p:blipFill rotWithShape="1">
          <a:blip r:embed="rId3">
            <a:alphaModFix/>
          </a:blip>
          <a:srcRect b="0" l="0" r="0" t="0"/>
          <a:stretch/>
        </p:blipFill>
        <p:spPr>
          <a:xfrm>
            <a:off x="0" y="4542544"/>
            <a:ext cx="9144000" cy="28576"/>
          </a:xfrm>
          <a:prstGeom prst="rect">
            <a:avLst/>
          </a:prstGeom>
          <a:noFill/>
          <a:ln>
            <a:noFill/>
          </a:ln>
        </p:spPr>
      </p:pic>
      <p:pic>
        <p:nvPicPr>
          <p:cNvPr descr="header.png" id="75" name="Google Shape;75;p16"/>
          <p:cNvPicPr preferRelativeResize="0"/>
          <p:nvPr/>
        </p:nvPicPr>
        <p:blipFill rotWithShape="1">
          <a:blip r:embed="rId4">
            <a:alphaModFix/>
          </a:blip>
          <a:srcRect b="0" l="0" r="0" t="0"/>
          <a:stretch/>
        </p:blipFill>
        <p:spPr>
          <a:xfrm>
            <a:off x="-1" y="826"/>
            <a:ext cx="9144000" cy="571501"/>
          </a:xfrm>
          <a:prstGeom prst="rect">
            <a:avLst/>
          </a:prstGeom>
          <a:noFill/>
          <a:ln>
            <a:noFill/>
          </a:ln>
        </p:spPr>
      </p:pic>
      <p:pic>
        <p:nvPicPr>
          <p:cNvPr descr="footer.png" id="76" name="Google Shape;76;p16"/>
          <p:cNvPicPr preferRelativeResize="0"/>
          <p:nvPr/>
        </p:nvPicPr>
        <p:blipFill rotWithShape="1">
          <a:blip r:embed="rId5">
            <a:alphaModFix/>
          </a:blip>
          <a:srcRect b="0" l="0" r="0" t="0"/>
          <a:stretch/>
        </p:blipFill>
        <p:spPr>
          <a:xfrm>
            <a:off x="0" y="4572000"/>
            <a:ext cx="9144000" cy="571500"/>
          </a:xfrm>
          <a:prstGeom prst="rect">
            <a:avLst/>
          </a:prstGeom>
          <a:noFill/>
          <a:ln>
            <a:noFill/>
          </a:ln>
        </p:spPr>
      </p:pic>
      <p:sp>
        <p:nvSpPr>
          <p:cNvPr id="77" name="Google Shape;77;p16"/>
          <p:cNvSpPr txBox="1"/>
          <p:nvPr>
            <p:ph idx="12" type="sldNum"/>
          </p:nvPr>
        </p:nvSpPr>
        <p:spPr>
          <a:xfrm>
            <a:off x="8858919" y="4856717"/>
            <a:ext cx="275700" cy="277200"/>
          </a:xfrm>
          <a:prstGeom prst="rect">
            <a:avLst/>
          </a:prstGeom>
          <a:noFill/>
          <a:ln>
            <a:noFill/>
          </a:ln>
        </p:spPr>
        <p:txBody>
          <a:bodyPr anchorCtr="0" anchor="ctr" bIns="68575" lIns="68575" spcFirstLastPara="1" rIns="68575" wrap="square" tIns="68575">
            <a:spAutoFit/>
          </a:bodyPr>
          <a:lstStyle>
            <a:lvl1pPr indent="0" lvl="0" marL="0" rtl="0" algn="r">
              <a:lnSpc>
                <a:spcPct val="100000"/>
              </a:lnSpc>
              <a:spcBef>
                <a:spcPts val="0"/>
              </a:spcBef>
              <a:buNone/>
              <a:defRPr b="0" sz="900">
                <a:solidFill>
                  <a:srgbClr val="000000"/>
                </a:solidFill>
                <a:latin typeface="Gill Sans"/>
                <a:ea typeface="Gill Sans"/>
                <a:cs typeface="Gill Sans"/>
                <a:sym typeface="Gill Sans"/>
              </a:defRPr>
            </a:lvl1pPr>
            <a:lvl2pPr indent="0" lvl="1" marL="0" rtl="0" algn="r">
              <a:lnSpc>
                <a:spcPct val="100000"/>
              </a:lnSpc>
              <a:spcBef>
                <a:spcPts val="0"/>
              </a:spcBef>
              <a:buNone/>
              <a:defRPr b="0" sz="900">
                <a:solidFill>
                  <a:srgbClr val="000000"/>
                </a:solidFill>
                <a:latin typeface="Gill Sans"/>
                <a:ea typeface="Gill Sans"/>
                <a:cs typeface="Gill Sans"/>
                <a:sym typeface="Gill Sans"/>
              </a:defRPr>
            </a:lvl2pPr>
            <a:lvl3pPr indent="0" lvl="2" marL="0" rtl="0" algn="r">
              <a:lnSpc>
                <a:spcPct val="100000"/>
              </a:lnSpc>
              <a:spcBef>
                <a:spcPts val="0"/>
              </a:spcBef>
              <a:buNone/>
              <a:defRPr b="0" sz="900">
                <a:solidFill>
                  <a:srgbClr val="000000"/>
                </a:solidFill>
                <a:latin typeface="Gill Sans"/>
                <a:ea typeface="Gill Sans"/>
                <a:cs typeface="Gill Sans"/>
                <a:sym typeface="Gill Sans"/>
              </a:defRPr>
            </a:lvl3pPr>
            <a:lvl4pPr indent="0" lvl="3" marL="0" rtl="0" algn="r">
              <a:lnSpc>
                <a:spcPct val="100000"/>
              </a:lnSpc>
              <a:spcBef>
                <a:spcPts val="0"/>
              </a:spcBef>
              <a:buNone/>
              <a:defRPr b="0" sz="900">
                <a:solidFill>
                  <a:srgbClr val="000000"/>
                </a:solidFill>
                <a:latin typeface="Gill Sans"/>
                <a:ea typeface="Gill Sans"/>
                <a:cs typeface="Gill Sans"/>
                <a:sym typeface="Gill Sans"/>
              </a:defRPr>
            </a:lvl4pPr>
            <a:lvl5pPr indent="0" lvl="4" marL="0" rtl="0" algn="r">
              <a:lnSpc>
                <a:spcPct val="100000"/>
              </a:lnSpc>
              <a:spcBef>
                <a:spcPts val="0"/>
              </a:spcBef>
              <a:buNone/>
              <a:defRPr b="0" sz="900">
                <a:solidFill>
                  <a:srgbClr val="000000"/>
                </a:solidFill>
                <a:latin typeface="Gill Sans"/>
                <a:ea typeface="Gill Sans"/>
                <a:cs typeface="Gill Sans"/>
                <a:sym typeface="Gill Sans"/>
              </a:defRPr>
            </a:lvl5pPr>
            <a:lvl6pPr indent="0" lvl="5" marL="0" rtl="0" algn="r">
              <a:lnSpc>
                <a:spcPct val="100000"/>
              </a:lnSpc>
              <a:spcBef>
                <a:spcPts val="0"/>
              </a:spcBef>
              <a:buNone/>
              <a:defRPr b="0" sz="900">
                <a:solidFill>
                  <a:srgbClr val="000000"/>
                </a:solidFill>
                <a:latin typeface="Gill Sans"/>
                <a:ea typeface="Gill Sans"/>
                <a:cs typeface="Gill Sans"/>
                <a:sym typeface="Gill Sans"/>
              </a:defRPr>
            </a:lvl6pPr>
            <a:lvl7pPr indent="0" lvl="6" marL="0" rtl="0" algn="r">
              <a:lnSpc>
                <a:spcPct val="100000"/>
              </a:lnSpc>
              <a:spcBef>
                <a:spcPts val="0"/>
              </a:spcBef>
              <a:buNone/>
              <a:defRPr b="0" sz="900">
                <a:solidFill>
                  <a:srgbClr val="000000"/>
                </a:solidFill>
                <a:latin typeface="Gill Sans"/>
                <a:ea typeface="Gill Sans"/>
                <a:cs typeface="Gill Sans"/>
                <a:sym typeface="Gill Sans"/>
              </a:defRPr>
            </a:lvl7pPr>
            <a:lvl8pPr indent="0" lvl="7" marL="0" rtl="0" algn="r">
              <a:lnSpc>
                <a:spcPct val="100000"/>
              </a:lnSpc>
              <a:spcBef>
                <a:spcPts val="0"/>
              </a:spcBef>
              <a:buNone/>
              <a:defRPr b="0" sz="900">
                <a:solidFill>
                  <a:srgbClr val="000000"/>
                </a:solidFill>
                <a:latin typeface="Gill Sans"/>
                <a:ea typeface="Gill Sans"/>
                <a:cs typeface="Gill Sans"/>
                <a:sym typeface="Gill Sans"/>
              </a:defRPr>
            </a:lvl8pPr>
            <a:lvl9pPr indent="0" lvl="8" marL="0" rtl="0" algn="r">
              <a:lnSpc>
                <a:spcPct val="100000"/>
              </a:lnSpc>
              <a:spcBef>
                <a:spcPts val="0"/>
              </a:spcBef>
              <a:buNone/>
              <a:defRPr b="0" sz="900">
                <a:solidFill>
                  <a:srgbClr val="000000"/>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8" name="Google Shape;78;p16"/>
          <p:cNvSpPr txBox="1"/>
          <p:nvPr>
            <p:ph idx="2" type="body"/>
          </p:nvPr>
        </p:nvSpPr>
        <p:spPr>
          <a:xfrm>
            <a:off x="95250" y="34890"/>
            <a:ext cx="8239200" cy="537600"/>
          </a:xfrm>
          <a:prstGeom prst="rect">
            <a:avLst/>
          </a:prstGeom>
          <a:noFill/>
          <a:ln>
            <a:noFill/>
          </a:ln>
        </p:spPr>
        <p:txBody>
          <a:bodyPr anchorCtr="0" anchor="t" bIns="38100" lIns="38100" spcFirstLastPara="1" rIns="38100" wrap="square" tIns="38100">
            <a:normAutofit/>
          </a:bodyPr>
          <a:lstStyle>
            <a:lvl1pPr indent="-228600" lvl="0" marL="457200" rtl="0" algn="l">
              <a:lnSpc>
                <a:spcPct val="130000"/>
              </a:lnSpc>
              <a:spcBef>
                <a:spcPts val="0"/>
              </a:spcBef>
              <a:spcAft>
                <a:spcPts val="0"/>
              </a:spcAft>
              <a:buClr>
                <a:schemeClr val="dk1"/>
              </a:buClr>
              <a:buSzPts val="2700"/>
              <a:buFont typeface="Helvetica Neue"/>
              <a:buNone/>
              <a:defRPr b="1" sz="2700">
                <a:solidFill>
                  <a:schemeClr val="dk1"/>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79" name="Google Shape;79;p16"/>
          <p:cNvSpPr txBox="1"/>
          <p:nvPr/>
        </p:nvSpPr>
        <p:spPr>
          <a:xfrm>
            <a:off x="3716431" y="4718989"/>
            <a:ext cx="1711200" cy="276300"/>
          </a:xfrm>
          <a:prstGeom prst="rect">
            <a:avLst/>
          </a:prstGeom>
          <a:noFill/>
          <a:ln>
            <a:noFill/>
          </a:ln>
        </p:spPr>
        <p:txBody>
          <a:bodyPr anchorCtr="0" anchor="t" bIns="34275" lIns="17150" spcFirstLastPara="1" rIns="17150" wrap="square" tIns="34275">
            <a:normAutofit/>
          </a:bodyPr>
          <a:lstStyle/>
          <a:p>
            <a:pPr indent="0" lvl="0" marL="0" marR="0" rtl="0" algn="l">
              <a:lnSpc>
                <a:spcPct val="130000"/>
              </a:lnSpc>
              <a:spcBef>
                <a:spcPts val="0"/>
              </a:spcBef>
              <a:spcAft>
                <a:spcPts val="0"/>
              </a:spcAft>
              <a:buNone/>
            </a:pPr>
            <a:r>
              <a:rPr b="0" i="0" lang="en" sz="1200" u="none" cap="none" strike="noStrike">
                <a:solidFill>
                  <a:srgbClr val="C00000"/>
                </a:solidFill>
                <a:latin typeface="Helvetica Neue"/>
                <a:ea typeface="Helvetica Neue"/>
                <a:cs typeface="Helvetica Neue"/>
                <a:sym typeface="Helvetica Neue"/>
              </a:rPr>
              <a:t>morgridge.org</a:t>
            </a:r>
            <a:endParaRPr sz="11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ed top bar)" showMasterSp="0">
  <p:cSld name="Image (red top bar)">
    <p:spTree>
      <p:nvGrpSpPr>
        <p:cNvPr id="80" name="Shape 80"/>
        <p:cNvGrpSpPr/>
        <p:nvPr/>
      </p:nvGrpSpPr>
      <p:grpSpPr>
        <a:xfrm>
          <a:off x="0" y="0"/>
          <a:ext cx="0" cy="0"/>
          <a:chOff x="0" y="0"/>
          <a:chExt cx="0" cy="0"/>
        </a:xfrm>
      </p:grpSpPr>
      <p:pic>
        <p:nvPicPr>
          <p:cNvPr descr="footer.png" id="81" name="Google Shape;81;p17"/>
          <p:cNvPicPr preferRelativeResize="0"/>
          <p:nvPr/>
        </p:nvPicPr>
        <p:blipFill rotWithShape="1">
          <a:blip r:embed="rId2">
            <a:alphaModFix/>
          </a:blip>
          <a:srcRect b="0" l="0" r="0" t="0"/>
          <a:stretch/>
        </p:blipFill>
        <p:spPr>
          <a:xfrm>
            <a:off x="-9525" y="4537110"/>
            <a:ext cx="9144000" cy="571500"/>
          </a:xfrm>
          <a:prstGeom prst="rect">
            <a:avLst/>
          </a:prstGeom>
          <a:noFill/>
          <a:ln>
            <a:noFill/>
          </a:ln>
        </p:spPr>
      </p:pic>
      <p:pic>
        <p:nvPicPr>
          <p:cNvPr descr="header.png" id="82" name="Google Shape;82;p17"/>
          <p:cNvPicPr preferRelativeResize="0"/>
          <p:nvPr/>
        </p:nvPicPr>
        <p:blipFill rotWithShape="1">
          <a:blip r:embed="rId3">
            <a:alphaModFix/>
          </a:blip>
          <a:srcRect b="0" l="0" r="0" t="0"/>
          <a:stretch/>
        </p:blipFill>
        <p:spPr>
          <a:xfrm>
            <a:off x="0" y="-374"/>
            <a:ext cx="9144000" cy="571501"/>
          </a:xfrm>
          <a:prstGeom prst="rect">
            <a:avLst/>
          </a:prstGeom>
          <a:noFill/>
          <a:ln>
            <a:noFill/>
          </a:ln>
        </p:spPr>
      </p:pic>
      <p:sp>
        <p:nvSpPr>
          <p:cNvPr id="83" name="Google Shape;83;p17"/>
          <p:cNvSpPr/>
          <p:nvPr>
            <p:ph idx="2" type="pic"/>
          </p:nvPr>
        </p:nvSpPr>
        <p:spPr>
          <a:xfrm>
            <a:off x="95251" y="701550"/>
            <a:ext cx="8955900" cy="3720300"/>
          </a:xfrm>
          <a:prstGeom prst="rect">
            <a:avLst/>
          </a:prstGeom>
          <a:noFill/>
          <a:ln>
            <a:noFill/>
          </a:ln>
        </p:spPr>
      </p:sp>
      <p:pic>
        <p:nvPicPr>
          <p:cNvPr descr="line break.png" id="84" name="Google Shape;84;p17"/>
          <p:cNvPicPr preferRelativeResize="0"/>
          <p:nvPr/>
        </p:nvPicPr>
        <p:blipFill rotWithShape="1">
          <a:blip r:embed="rId4">
            <a:alphaModFix/>
          </a:blip>
          <a:srcRect b="0" l="0" r="0" t="0"/>
          <a:stretch/>
        </p:blipFill>
        <p:spPr>
          <a:xfrm>
            <a:off x="0" y="4542544"/>
            <a:ext cx="9144000" cy="28576"/>
          </a:xfrm>
          <a:prstGeom prst="rect">
            <a:avLst/>
          </a:prstGeom>
          <a:noFill/>
          <a:ln>
            <a:noFill/>
          </a:ln>
        </p:spPr>
      </p:pic>
      <p:sp>
        <p:nvSpPr>
          <p:cNvPr id="85" name="Google Shape;85;p17"/>
          <p:cNvSpPr txBox="1"/>
          <p:nvPr/>
        </p:nvSpPr>
        <p:spPr>
          <a:xfrm>
            <a:off x="8858919" y="4891340"/>
            <a:ext cx="275700" cy="207900"/>
          </a:xfrm>
          <a:prstGeom prst="rect">
            <a:avLst/>
          </a:prstGeom>
          <a:noFill/>
          <a:ln>
            <a:noFill/>
          </a:ln>
        </p:spPr>
        <p:txBody>
          <a:bodyPr anchorCtr="0" anchor="ctr" bIns="34275" lIns="68575" spcFirstLastPara="1" rIns="68575" wrap="square" tIns="34275">
            <a:spAutoFit/>
          </a:bodyPr>
          <a:lstStyle/>
          <a:p>
            <a:pPr indent="0" lvl="0" marL="0" marR="0" rtl="0" algn="r">
              <a:lnSpc>
                <a:spcPct val="100000"/>
              </a:lnSpc>
              <a:spcBef>
                <a:spcPts val="0"/>
              </a:spcBef>
              <a:spcAft>
                <a:spcPts val="0"/>
              </a:spcAft>
              <a:buClr>
                <a:srgbClr val="000000"/>
              </a:buClr>
              <a:buSzPts val="900"/>
              <a:buFont typeface="Gill Sans"/>
              <a:buNone/>
            </a:pPr>
            <a:fld id="{00000000-1234-1234-1234-123412341234}" type="slidenum">
              <a:rPr b="0" i="0" lang="en" sz="900" u="none" cap="none" strike="noStrike">
                <a:solidFill>
                  <a:srgbClr val="000000"/>
                </a:solidFill>
                <a:latin typeface="Gill Sans"/>
                <a:ea typeface="Gill Sans"/>
                <a:cs typeface="Gill Sans"/>
                <a:sym typeface="Gill Sans"/>
              </a:rPr>
              <a:t>‹#›</a:t>
            </a:fld>
            <a:endParaRPr b="0" i="0" sz="900" u="none" cap="none" strike="noStrike">
              <a:solidFill>
                <a:srgbClr val="000000"/>
              </a:solidFill>
              <a:latin typeface="Gill Sans"/>
              <a:ea typeface="Gill Sans"/>
              <a:cs typeface="Gill Sans"/>
              <a:sym typeface="Gill Sans"/>
            </a:endParaRPr>
          </a:p>
        </p:txBody>
      </p:sp>
      <p:sp>
        <p:nvSpPr>
          <p:cNvPr id="86" name="Google Shape;86;p17"/>
          <p:cNvSpPr txBox="1"/>
          <p:nvPr>
            <p:ph idx="1" type="body"/>
          </p:nvPr>
        </p:nvSpPr>
        <p:spPr>
          <a:xfrm>
            <a:off x="95250" y="34890"/>
            <a:ext cx="8239200" cy="537600"/>
          </a:xfrm>
          <a:prstGeom prst="rect">
            <a:avLst/>
          </a:prstGeom>
          <a:noFill/>
          <a:ln>
            <a:noFill/>
          </a:ln>
        </p:spPr>
        <p:txBody>
          <a:bodyPr anchorCtr="0" anchor="t" bIns="38100" lIns="38100" spcFirstLastPara="1" rIns="38100" wrap="square" tIns="38100">
            <a:normAutofit/>
          </a:bodyPr>
          <a:lstStyle>
            <a:lvl1pPr indent="-228600" lvl="0" marL="457200" rtl="0" algn="l">
              <a:lnSpc>
                <a:spcPct val="130000"/>
              </a:lnSpc>
              <a:spcBef>
                <a:spcPts val="0"/>
              </a:spcBef>
              <a:spcAft>
                <a:spcPts val="0"/>
              </a:spcAft>
              <a:buClr>
                <a:schemeClr val="dk1"/>
              </a:buClr>
              <a:buSzPts val="2700"/>
              <a:buFont typeface="Helvetica Neue"/>
              <a:buNone/>
              <a:defRPr b="1" sz="2700">
                <a:solidFill>
                  <a:schemeClr val="dk1"/>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87" name="Google Shape;87;p17"/>
          <p:cNvSpPr txBox="1"/>
          <p:nvPr/>
        </p:nvSpPr>
        <p:spPr>
          <a:xfrm>
            <a:off x="3716431" y="4718989"/>
            <a:ext cx="1711200" cy="276300"/>
          </a:xfrm>
          <a:prstGeom prst="rect">
            <a:avLst/>
          </a:prstGeom>
          <a:noFill/>
          <a:ln>
            <a:noFill/>
          </a:ln>
        </p:spPr>
        <p:txBody>
          <a:bodyPr anchorCtr="0" anchor="t" bIns="34275" lIns="17150" spcFirstLastPara="1" rIns="17150" wrap="square" tIns="34275">
            <a:normAutofit/>
          </a:bodyPr>
          <a:lstStyle/>
          <a:p>
            <a:pPr indent="0" lvl="0" marL="0" marR="0" rtl="0" algn="l">
              <a:lnSpc>
                <a:spcPct val="130000"/>
              </a:lnSpc>
              <a:spcBef>
                <a:spcPts val="0"/>
              </a:spcBef>
              <a:spcAft>
                <a:spcPts val="0"/>
              </a:spcAft>
              <a:buNone/>
            </a:pPr>
            <a:r>
              <a:rPr b="0" i="0" lang="en" sz="1200" u="none" cap="none" strike="noStrike">
                <a:solidFill>
                  <a:srgbClr val="C00000"/>
                </a:solidFill>
                <a:latin typeface="Helvetica Neue"/>
                <a:ea typeface="Helvetica Neue"/>
                <a:cs typeface="Helvetica Neue"/>
                <a:sym typeface="Helvetica Neue"/>
              </a:rPr>
              <a:t>morgridge.org</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red top bar)" showMasterSp="0">
  <p:cSld name="1_Image (red top bar)">
    <p:spTree>
      <p:nvGrpSpPr>
        <p:cNvPr id="88" name="Shape 88"/>
        <p:cNvGrpSpPr/>
        <p:nvPr/>
      </p:nvGrpSpPr>
      <p:grpSpPr>
        <a:xfrm>
          <a:off x="0" y="0"/>
          <a:ext cx="0" cy="0"/>
          <a:chOff x="0" y="0"/>
          <a:chExt cx="0" cy="0"/>
        </a:xfrm>
      </p:grpSpPr>
      <p:pic>
        <p:nvPicPr>
          <p:cNvPr descr="header.png" id="89" name="Google Shape;89;p18"/>
          <p:cNvPicPr preferRelativeResize="0"/>
          <p:nvPr/>
        </p:nvPicPr>
        <p:blipFill rotWithShape="1">
          <a:blip r:embed="rId2">
            <a:alphaModFix/>
          </a:blip>
          <a:srcRect b="0" l="0" r="0" t="0"/>
          <a:stretch/>
        </p:blipFill>
        <p:spPr>
          <a:xfrm>
            <a:off x="0" y="-374"/>
            <a:ext cx="9144000" cy="571501"/>
          </a:xfrm>
          <a:prstGeom prst="rect">
            <a:avLst/>
          </a:prstGeom>
          <a:noFill/>
          <a:ln>
            <a:noFill/>
          </a:ln>
        </p:spPr>
      </p:pic>
      <p:sp>
        <p:nvSpPr>
          <p:cNvPr id="90" name="Google Shape;90;p18"/>
          <p:cNvSpPr/>
          <p:nvPr>
            <p:ph idx="2" type="pic"/>
          </p:nvPr>
        </p:nvSpPr>
        <p:spPr>
          <a:xfrm>
            <a:off x="95251" y="701550"/>
            <a:ext cx="8955900" cy="3720300"/>
          </a:xfrm>
          <a:prstGeom prst="rect">
            <a:avLst/>
          </a:prstGeom>
          <a:noFill/>
          <a:ln>
            <a:noFill/>
          </a:ln>
        </p:spPr>
      </p:sp>
      <p:pic>
        <p:nvPicPr>
          <p:cNvPr descr="line break.png" id="91" name="Google Shape;91;p18"/>
          <p:cNvPicPr preferRelativeResize="0"/>
          <p:nvPr/>
        </p:nvPicPr>
        <p:blipFill rotWithShape="1">
          <a:blip r:embed="rId3">
            <a:alphaModFix/>
          </a:blip>
          <a:srcRect b="0" l="0" r="0" t="0"/>
          <a:stretch/>
        </p:blipFill>
        <p:spPr>
          <a:xfrm>
            <a:off x="0" y="4542544"/>
            <a:ext cx="9144000" cy="28576"/>
          </a:xfrm>
          <a:prstGeom prst="rect">
            <a:avLst/>
          </a:prstGeom>
          <a:noFill/>
          <a:ln>
            <a:noFill/>
          </a:ln>
        </p:spPr>
      </p:pic>
      <p:pic>
        <p:nvPicPr>
          <p:cNvPr descr="footer.png" id="92" name="Google Shape;92;p18"/>
          <p:cNvPicPr preferRelativeResize="0"/>
          <p:nvPr/>
        </p:nvPicPr>
        <p:blipFill rotWithShape="1">
          <a:blip r:embed="rId4">
            <a:alphaModFix/>
          </a:blip>
          <a:srcRect b="0" l="0" r="0" t="0"/>
          <a:stretch/>
        </p:blipFill>
        <p:spPr>
          <a:xfrm>
            <a:off x="0" y="4572000"/>
            <a:ext cx="9144000" cy="571500"/>
          </a:xfrm>
          <a:prstGeom prst="rect">
            <a:avLst/>
          </a:prstGeom>
          <a:noFill/>
          <a:ln>
            <a:noFill/>
          </a:ln>
        </p:spPr>
      </p:pic>
      <p:sp>
        <p:nvSpPr>
          <p:cNvPr id="93" name="Google Shape;93;p18"/>
          <p:cNvSpPr txBox="1"/>
          <p:nvPr/>
        </p:nvSpPr>
        <p:spPr>
          <a:xfrm>
            <a:off x="8858919" y="4891340"/>
            <a:ext cx="275700" cy="207900"/>
          </a:xfrm>
          <a:prstGeom prst="rect">
            <a:avLst/>
          </a:prstGeom>
          <a:noFill/>
          <a:ln>
            <a:noFill/>
          </a:ln>
        </p:spPr>
        <p:txBody>
          <a:bodyPr anchorCtr="0" anchor="ctr" bIns="34275" lIns="68575" spcFirstLastPara="1" rIns="68575" wrap="square" tIns="34275">
            <a:spAutoFit/>
          </a:bodyPr>
          <a:lstStyle/>
          <a:p>
            <a:pPr indent="0" lvl="0" marL="0" marR="0" rtl="0" algn="r">
              <a:lnSpc>
                <a:spcPct val="100000"/>
              </a:lnSpc>
              <a:spcBef>
                <a:spcPts val="0"/>
              </a:spcBef>
              <a:spcAft>
                <a:spcPts val="0"/>
              </a:spcAft>
              <a:buClr>
                <a:srgbClr val="000000"/>
              </a:buClr>
              <a:buSzPts val="900"/>
              <a:buFont typeface="Gill Sans"/>
              <a:buNone/>
            </a:pPr>
            <a:fld id="{00000000-1234-1234-1234-123412341234}" type="slidenum">
              <a:rPr b="0" i="0" lang="en" sz="900" u="none" cap="none" strike="noStrike">
                <a:solidFill>
                  <a:srgbClr val="000000"/>
                </a:solidFill>
                <a:latin typeface="Gill Sans"/>
                <a:ea typeface="Gill Sans"/>
                <a:cs typeface="Gill Sans"/>
                <a:sym typeface="Gill Sans"/>
              </a:rPr>
              <a:t>‹#›</a:t>
            </a:fld>
            <a:endParaRPr b="0" i="0" sz="900" u="none" cap="none" strike="noStrike">
              <a:solidFill>
                <a:srgbClr val="000000"/>
              </a:solidFill>
              <a:latin typeface="Gill Sans"/>
              <a:ea typeface="Gill Sans"/>
              <a:cs typeface="Gill Sans"/>
              <a:sym typeface="Gill Sans"/>
            </a:endParaRPr>
          </a:p>
        </p:txBody>
      </p:sp>
      <p:sp>
        <p:nvSpPr>
          <p:cNvPr id="94" name="Google Shape;94;p18"/>
          <p:cNvSpPr txBox="1"/>
          <p:nvPr>
            <p:ph idx="1" type="body"/>
          </p:nvPr>
        </p:nvSpPr>
        <p:spPr>
          <a:xfrm>
            <a:off x="95250" y="34890"/>
            <a:ext cx="8239200" cy="537600"/>
          </a:xfrm>
          <a:prstGeom prst="rect">
            <a:avLst/>
          </a:prstGeom>
          <a:noFill/>
          <a:ln>
            <a:noFill/>
          </a:ln>
        </p:spPr>
        <p:txBody>
          <a:bodyPr anchorCtr="0" anchor="t" bIns="38100" lIns="38100" spcFirstLastPara="1" rIns="38100" wrap="square" tIns="38100">
            <a:normAutofit/>
          </a:bodyPr>
          <a:lstStyle>
            <a:lvl1pPr indent="-228600" lvl="0" marL="457200" rtl="0" algn="l">
              <a:lnSpc>
                <a:spcPct val="130000"/>
              </a:lnSpc>
              <a:spcBef>
                <a:spcPts val="0"/>
              </a:spcBef>
              <a:spcAft>
                <a:spcPts val="0"/>
              </a:spcAft>
              <a:buClr>
                <a:schemeClr val="dk1"/>
              </a:buClr>
              <a:buSzPts val="2700"/>
              <a:buFont typeface="Helvetica Neue"/>
              <a:buNone/>
              <a:defRPr b="1" sz="2700">
                <a:solidFill>
                  <a:schemeClr val="dk1"/>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95" name="Google Shape;95;p18"/>
          <p:cNvSpPr txBox="1"/>
          <p:nvPr/>
        </p:nvSpPr>
        <p:spPr>
          <a:xfrm>
            <a:off x="3716431" y="4718989"/>
            <a:ext cx="1711200" cy="276300"/>
          </a:xfrm>
          <a:prstGeom prst="rect">
            <a:avLst/>
          </a:prstGeom>
          <a:noFill/>
          <a:ln>
            <a:noFill/>
          </a:ln>
        </p:spPr>
        <p:txBody>
          <a:bodyPr anchorCtr="0" anchor="t" bIns="34275" lIns="17150" spcFirstLastPara="1" rIns="17150" wrap="square" tIns="34275">
            <a:normAutofit/>
          </a:bodyPr>
          <a:lstStyle/>
          <a:p>
            <a:pPr indent="0" lvl="0" marL="0" marR="0" rtl="0" algn="l">
              <a:lnSpc>
                <a:spcPct val="130000"/>
              </a:lnSpc>
              <a:spcBef>
                <a:spcPts val="0"/>
              </a:spcBef>
              <a:spcAft>
                <a:spcPts val="0"/>
              </a:spcAft>
              <a:buNone/>
            </a:pPr>
            <a:r>
              <a:rPr lang="en" sz="1200">
                <a:solidFill>
                  <a:srgbClr val="C00000"/>
                </a:solidFill>
                <a:latin typeface="Helvetica Neue"/>
                <a:ea typeface="Helvetica Neue"/>
                <a:cs typeface="Helvetica Neue"/>
                <a:sym typeface="Helvetica Neue"/>
              </a:rPr>
              <a:t>morgridge.org</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showMasterSp="0">
  <p:cSld name="End Slide">
    <p:bg>
      <p:bgPr>
        <a:noFill/>
      </p:bgPr>
    </p:bg>
    <p:spTree>
      <p:nvGrpSpPr>
        <p:cNvPr id="96" name="Shape 96"/>
        <p:cNvGrpSpPr/>
        <p:nvPr/>
      </p:nvGrpSpPr>
      <p:grpSpPr>
        <a:xfrm>
          <a:off x="0" y="0"/>
          <a:ext cx="0" cy="0"/>
          <a:chOff x="0" y="0"/>
          <a:chExt cx="0" cy="0"/>
        </a:xfrm>
      </p:grpSpPr>
      <p:pic>
        <p:nvPicPr>
          <p:cNvPr descr="back cover bkgd.png" id="97" name="Google Shape;97;p19"/>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98" name="Google Shape;98;p19"/>
          <p:cNvPicPr preferRelativeResize="0"/>
          <p:nvPr/>
        </p:nvPicPr>
        <p:blipFill rotWithShape="1">
          <a:blip r:embed="rId3">
            <a:alphaModFix/>
          </a:blip>
          <a:srcRect b="0" l="0" r="0" t="0"/>
          <a:stretch/>
        </p:blipFill>
        <p:spPr>
          <a:xfrm>
            <a:off x="1081088" y="1997804"/>
            <a:ext cx="1666875" cy="770546"/>
          </a:xfrm>
          <a:prstGeom prst="rect">
            <a:avLst/>
          </a:prstGeom>
          <a:noFill/>
          <a:ln>
            <a:noFill/>
          </a:ln>
        </p:spPr>
      </p:pic>
      <p:sp>
        <p:nvSpPr>
          <p:cNvPr id="99" name="Google Shape;99;p19"/>
          <p:cNvSpPr txBox="1"/>
          <p:nvPr/>
        </p:nvSpPr>
        <p:spPr>
          <a:xfrm>
            <a:off x="1058956" y="3027630"/>
            <a:ext cx="1711200" cy="629400"/>
          </a:xfrm>
          <a:prstGeom prst="rect">
            <a:avLst/>
          </a:prstGeom>
          <a:noFill/>
          <a:ln>
            <a:noFill/>
          </a:ln>
        </p:spPr>
        <p:txBody>
          <a:bodyPr anchorCtr="0" anchor="t" bIns="34275" lIns="17150" spcFirstLastPara="1" rIns="17150" wrap="square" tIns="34275">
            <a:normAutofit/>
          </a:bodyPr>
          <a:lstStyle/>
          <a:p>
            <a:pPr indent="0" lvl="0" marL="0" marR="0" rtl="0" algn="l">
              <a:lnSpc>
                <a:spcPct val="130000"/>
              </a:lnSpc>
              <a:spcBef>
                <a:spcPts val="0"/>
              </a:spcBef>
              <a:spcAft>
                <a:spcPts val="0"/>
              </a:spcAft>
              <a:buNone/>
            </a:pPr>
            <a:r>
              <a:rPr lang="en" sz="1900">
                <a:solidFill>
                  <a:srgbClr val="FFFFFF"/>
                </a:solidFill>
                <a:latin typeface="Helvetica Neue"/>
                <a:ea typeface="Helvetica Neue"/>
                <a:cs typeface="Helvetica Neue"/>
                <a:sym typeface="Helvetica Neue"/>
              </a:rPr>
              <a:t>morgridge.org</a:t>
            </a:r>
            <a:endParaRPr sz="11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ive Cover Slide" showMasterSp="0">
  <p:cSld name="Alternative Cover Slide">
    <p:spTree>
      <p:nvGrpSpPr>
        <p:cNvPr id="100" name="Shape 100"/>
        <p:cNvGrpSpPr/>
        <p:nvPr/>
      </p:nvGrpSpPr>
      <p:grpSpPr>
        <a:xfrm>
          <a:off x="0" y="0"/>
          <a:ext cx="0" cy="0"/>
          <a:chOff x="0" y="0"/>
          <a:chExt cx="0" cy="0"/>
        </a:xfrm>
      </p:grpSpPr>
      <p:pic>
        <p:nvPicPr>
          <p:cNvPr descr="white cover detail-100.jpg" id="101" name="Google Shape;101;p20"/>
          <p:cNvPicPr preferRelativeResize="0"/>
          <p:nvPr/>
        </p:nvPicPr>
        <p:blipFill rotWithShape="1">
          <a:blip r:embed="rId2">
            <a:alphaModFix/>
          </a:blip>
          <a:srcRect b="0" l="0" r="0" t="0"/>
          <a:stretch/>
        </p:blipFill>
        <p:spPr>
          <a:xfrm>
            <a:off x="3681766" y="-1588"/>
            <a:ext cx="5457471" cy="3065997"/>
          </a:xfrm>
          <a:prstGeom prst="rect">
            <a:avLst/>
          </a:prstGeom>
          <a:noFill/>
          <a:ln>
            <a:noFill/>
          </a:ln>
        </p:spPr>
      </p:pic>
      <p:sp>
        <p:nvSpPr>
          <p:cNvPr id="102" name="Google Shape;102;p20"/>
          <p:cNvSpPr txBox="1"/>
          <p:nvPr>
            <p:ph idx="1" type="body"/>
          </p:nvPr>
        </p:nvSpPr>
        <p:spPr>
          <a:xfrm>
            <a:off x="452884" y="3545351"/>
            <a:ext cx="8238300" cy="239100"/>
          </a:xfrm>
          <a:prstGeom prst="rect">
            <a:avLst/>
          </a:prstGeom>
          <a:noFill/>
          <a:ln>
            <a:noFill/>
          </a:ln>
        </p:spPr>
        <p:txBody>
          <a:bodyPr anchorCtr="0" anchor="t" bIns="34275" lIns="34275" spcFirstLastPara="1" rIns="34275" wrap="square" tIns="34275">
            <a:normAutofit/>
          </a:bodyPr>
          <a:lstStyle>
            <a:lvl1pPr indent="-228600" lvl="0" marL="457200" rtl="0" algn="l">
              <a:lnSpc>
                <a:spcPct val="100000"/>
              </a:lnSpc>
              <a:spcBef>
                <a:spcPts val="0"/>
              </a:spcBef>
              <a:spcAft>
                <a:spcPts val="0"/>
              </a:spcAft>
              <a:buClr>
                <a:srgbClr val="000000"/>
              </a:buClr>
              <a:buSzPts val="1400"/>
              <a:buFont typeface="Helvetica Neue"/>
              <a:buNone/>
              <a:defRPr b="1" sz="1400">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03" name="Google Shape;103;p20"/>
          <p:cNvSpPr txBox="1"/>
          <p:nvPr>
            <p:ph idx="2" type="body"/>
          </p:nvPr>
        </p:nvSpPr>
        <p:spPr>
          <a:xfrm>
            <a:off x="452438" y="2374581"/>
            <a:ext cx="5596800" cy="394500"/>
          </a:xfrm>
          <a:prstGeom prst="rect">
            <a:avLst/>
          </a:prstGeom>
          <a:noFill/>
          <a:ln>
            <a:noFill/>
          </a:ln>
        </p:spPr>
        <p:txBody>
          <a:bodyPr anchorCtr="0" anchor="ctr" bIns="38100" lIns="38100" spcFirstLastPara="1" rIns="38100" wrap="square" tIns="38100">
            <a:spAutoFit/>
          </a:bodyPr>
          <a:lstStyle>
            <a:lvl1pPr indent="-228600" lvl="0" marL="457200" rtl="0" algn="l">
              <a:lnSpc>
                <a:spcPct val="100000"/>
              </a:lnSpc>
              <a:spcBef>
                <a:spcPts val="0"/>
              </a:spcBef>
              <a:spcAft>
                <a:spcPts val="0"/>
              </a:spcAft>
              <a:buClr>
                <a:srgbClr val="A92220"/>
              </a:buClr>
              <a:buSzPts val="2100"/>
              <a:buFont typeface="Helvetica Neue"/>
              <a:buNone/>
              <a:defRPr b="1" sz="2100">
                <a:solidFill>
                  <a:srgbClr val="A92220"/>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04" name="Google Shape;104;p20"/>
          <p:cNvSpPr txBox="1"/>
          <p:nvPr>
            <p:ph idx="3" type="body"/>
          </p:nvPr>
        </p:nvSpPr>
        <p:spPr>
          <a:xfrm>
            <a:off x="418163" y="948988"/>
            <a:ext cx="8239200" cy="1270500"/>
          </a:xfrm>
          <a:prstGeom prst="rect">
            <a:avLst/>
          </a:prstGeom>
          <a:noFill/>
          <a:ln>
            <a:noFill/>
          </a:ln>
        </p:spPr>
        <p:txBody>
          <a:bodyPr anchorCtr="0" anchor="b" bIns="38100" lIns="38100" spcFirstLastPara="1" rIns="38100" wrap="square" tIns="38100">
            <a:normAutofit/>
          </a:bodyPr>
          <a:lstStyle>
            <a:lvl1pPr indent="-228600" lvl="0" marL="457200" rtl="0" algn="l">
              <a:lnSpc>
                <a:spcPct val="80000"/>
              </a:lnSpc>
              <a:spcBef>
                <a:spcPts val="0"/>
              </a:spcBef>
              <a:spcAft>
                <a:spcPts val="0"/>
              </a:spcAft>
              <a:buClr>
                <a:srgbClr val="A92220"/>
              </a:buClr>
              <a:buSzPts val="4400"/>
              <a:buFont typeface="Helvetica Neue"/>
              <a:buNone/>
              <a:defRPr b="1" sz="4400">
                <a:solidFill>
                  <a:srgbClr val="A92220"/>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pic>
        <p:nvPicPr>
          <p:cNvPr descr="footer logo.png" id="105" name="Google Shape;105;p20"/>
          <p:cNvPicPr preferRelativeResize="0"/>
          <p:nvPr/>
        </p:nvPicPr>
        <p:blipFill rotWithShape="1">
          <a:blip r:embed="rId3">
            <a:alphaModFix/>
          </a:blip>
          <a:srcRect b="0" l="0" r="0" t="0"/>
          <a:stretch/>
        </p:blipFill>
        <p:spPr>
          <a:xfrm>
            <a:off x="6550819" y="4571119"/>
            <a:ext cx="2595563" cy="5715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blank for photo)">
  <p:cSld name="Title Slide (blank for photo)">
    <p:spTree>
      <p:nvGrpSpPr>
        <p:cNvPr id="106" name="Shape 106"/>
        <p:cNvGrpSpPr/>
        <p:nvPr/>
      </p:nvGrpSpPr>
      <p:grpSpPr>
        <a:xfrm>
          <a:off x="0" y="0"/>
          <a:ext cx="0" cy="0"/>
          <a:chOff x="0" y="0"/>
          <a:chExt cx="0" cy="0"/>
        </a:xfrm>
      </p:grpSpPr>
      <p:sp>
        <p:nvSpPr>
          <p:cNvPr id="107" name="Google Shape;107;p21"/>
          <p:cNvSpPr/>
          <p:nvPr/>
        </p:nvSpPr>
        <p:spPr>
          <a:xfrm>
            <a:off x="-74236" y="123727"/>
            <a:ext cx="8770500" cy="1554900"/>
          </a:xfrm>
          <a:prstGeom prst="rect">
            <a:avLst/>
          </a:prstGeom>
          <a:solidFill>
            <a:srgbClr val="F2F2F2"/>
          </a:solid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chemeClr val="lt1"/>
              </a:buClr>
              <a:buSzPts val="900"/>
              <a:buFont typeface="Helvetica Neue"/>
              <a:buNone/>
            </a:pPr>
            <a:r>
              <a:t/>
            </a:r>
            <a:endParaRPr b="0" i="0" sz="900" u="none" cap="none" strike="noStrike">
              <a:solidFill>
                <a:srgbClr val="000000"/>
              </a:solidFill>
              <a:latin typeface="Merriweather Sans"/>
              <a:ea typeface="Merriweather Sans"/>
              <a:cs typeface="Merriweather Sans"/>
              <a:sym typeface="Merriweather Sans"/>
            </a:endParaRPr>
          </a:p>
        </p:txBody>
      </p:sp>
      <p:sp>
        <p:nvSpPr>
          <p:cNvPr id="108" name="Google Shape;108;p21"/>
          <p:cNvSpPr txBox="1"/>
          <p:nvPr>
            <p:ph idx="1" type="body"/>
          </p:nvPr>
        </p:nvSpPr>
        <p:spPr>
          <a:xfrm>
            <a:off x="279269" y="1305086"/>
            <a:ext cx="2806800" cy="239100"/>
          </a:xfrm>
          <a:prstGeom prst="rect">
            <a:avLst/>
          </a:prstGeom>
          <a:noFill/>
          <a:ln>
            <a:noFill/>
          </a:ln>
        </p:spPr>
        <p:txBody>
          <a:bodyPr anchorCtr="0" anchor="t" bIns="34275" lIns="34275" spcFirstLastPara="1" rIns="34275" wrap="square" tIns="34275">
            <a:normAutofit/>
          </a:bodyPr>
          <a:lstStyle>
            <a:lvl1pPr indent="-228600" lvl="0" marL="457200" rtl="0" algn="l">
              <a:lnSpc>
                <a:spcPct val="100000"/>
              </a:lnSpc>
              <a:spcBef>
                <a:spcPts val="0"/>
              </a:spcBef>
              <a:spcAft>
                <a:spcPts val="0"/>
              </a:spcAft>
              <a:buClr>
                <a:srgbClr val="000000"/>
              </a:buClr>
              <a:buSzPts val="1400"/>
              <a:buFont typeface="Helvetica Neue"/>
              <a:buNone/>
              <a:defRPr b="1" sz="1400">
                <a:solidFill>
                  <a:srgbClr val="000000"/>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09" name="Google Shape;109;p21"/>
          <p:cNvSpPr txBox="1"/>
          <p:nvPr>
            <p:ph idx="2" type="body"/>
          </p:nvPr>
        </p:nvSpPr>
        <p:spPr>
          <a:xfrm>
            <a:off x="279269" y="911456"/>
            <a:ext cx="5596800" cy="394500"/>
          </a:xfrm>
          <a:prstGeom prst="rect">
            <a:avLst/>
          </a:prstGeom>
          <a:noFill/>
          <a:ln>
            <a:noFill/>
          </a:ln>
        </p:spPr>
        <p:txBody>
          <a:bodyPr anchorCtr="0" anchor="ctr" bIns="38100" lIns="38100" spcFirstLastPara="1" rIns="38100" wrap="square" tIns="38100">
            <a:spAutoFit/>
          </a:bodyPr>
          <a:lstStyle>
            <a:lvl1pPr indent="-228600" lvl="0" marL="457200" rtl="0" algn="l">
              <a:lnSpc>
                <a:spcPct val="100000"/>
              </a:lnSpc>
              <a:spcBef>
                <a:spcPts val="0"/>
              </a:spcBef>
              <a:spcAft>
                <a:spcPts val="0"/>
              </a:spcAft>
              <a:buClr>
                <a:srgbClr val="000000"/>
              </a:buClr>
              <a:buSzPts val="2100"/>
              <a:buFont typeface="Helvetica Neue"/>
              <a:buNone/>
              <a:defRPr b="1" sz="2100">
                <a:solidFill>
                  <a:srgbClr val="000000"/>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10" name="Google Shape;110;p21"/>
          <p:cNvSpPr txBox="1"/>
          <p:nvPr>
            <p:ph idx="3" type="body"/>
          </p:nvPr>
        </p:nvSpPr>
        <p:spPr>
          <a:xfrm>
            <a:off x="279269" y="165937"/>
            <a:ext cx="8239200" cy="765600"/>
          </a:xfrm>
          <a:prstGeom prst="rect">
            <a:avLst/>
          </a:prstGeom>
          <a:noFill/>
          <a:ln>
            <a:noFill/>
          </a:ln>
        </p:spPr>
        <p:txBody>
          <a:bodyPr anchorCtr="0" anchor="b" bIns="38100" lIns="38100" spcFirstLastPara="1" rIns="38100" wrap="square" tIns="38100">
            <a:normAutofit/>
          </a:bodyPr>
          <a:lstStyle>
            <a:lvl1pPr indent="-228600" lvl="0" marL="457200" rtl="0" algn="l">
              <a:lnSpc>
                <a:spcPct val="80000"/>
              </a:lnSpc>
              <a:spcBef>
                <a:spcPts val="0"/>
              </a:spcBef>
              <a:spcAft>
                <a:spcPts val="0"/>
              </a:spcAft>
              <a:buClr>
                <a:srgbClr val="000000"/>
              </a:buClr>
              <a:buSzPts val="4400"/>
              <a:buFont typeface="Helvetica Neue"/>
              <a:buNone/>
              <a:defRPr b="1" sz="4400">
                <a:solidFill>
                  <a:srgbClr val="000000"/>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pic>
        <p:nvPicPr>
          <p:cNvPr descr="Logo, company name&#10;&#10;Description automatically generated" id="111" name="Google Shape;111;p21"/>
          <p:cNvPicPr preferRelativeResize="0"/>
          <p:nvPr/>
        </p:nvPicPr>
        <p:blipFill rotWithShape="1">
          <a:blip r:embed="rId2">
            <a:alphaModFix/>
          </a:blip>
          <a:srcRect b="0" l="0" r="0" t="0"/>
          <a:stretch/>
        </p:blipFill>
        <p:spPr>
          <a:xfrm>
            <a:off x="6393656" y="4518116"/>
            <a:ext cx="2464006" cy="6795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spTree>
      <p:nvGrpSpPr>
        <p:cNvPr id="112" name="Shape 112"/>
        <p:cNvGrpSpPr/>
        <p:nvPr/>
      </p:nvGrpSpPr>
      <p:grpSpPr>
        <a:xfrm>
          <a:off x="0" y="0"/>
          <a:ext cx="0" cy="0"/>
          <a:chOff x="0" y="0"/>
          <a:chExt cx="0" cy="0"/>
        </a:xfrm>
      </p:grpSpPr>
      <p:pic>
        <p:nvPicPr>
          <p:cNvPr descr="section cover-100.jpg" id="113" name="Google Shape;113;p22"/>
          <p:cNvPicPr preferRelativeResize="0"/>
          <p:nvPr/>
        </p:nvPicPr>
        <p:blipFill rotWithShape="1">
          <a:blip r:embed="rId2">
            <a:alphaModFix/>
          </a:blip>
          <a:srcRect b="0" l="9" r="19" t="0"/>
          <a:stretch/>
        </p:blipFill>
        <p:spPr>
          <a:xfrm>
            <a:off x="0" y="1675447"/>
            <a:ext cx="9144000" cy="3468054"/>
          </a:xfrm>
          <a:prstGeom prst="rect">
            <a:avLst/>
          </a:prstGeom>
          <a:noFill/>
          <a:ln>
            <a:noFill/>
          </a:ln>
        </p:spPr>
      </p:pic>
      <p:sp>
        <p:nvSpPr>
          <p:cNvPr id="114" name="Google Shape;114;p22"/>
          <p:cNvSpPr txBox="1"/>
          <p:nvPr>
            <p:ph idx="1" type="body"/>
          </p:nvPr>
        </p:nvSpPr>
        <p:spPr>
          <a:xfrm>
            <a:off x="418163" y="57150"/>
            <a:ext cx="8239200" cy="1143300"/>
          </a:xfrm>
          <a:prstGeom prst="rect">
            <a:avLst/>
          </a:prstGeom>
          <a:noFill/>
          <a:ln>
            <a:noFill/>
          </a:ln>
        </p:spPr>
        <p:txBody>
          <a:bodyPr anchorCtr="0" anchor="b" bIns="38100" lIns="38100" spcFirstLastPara="1" rIns="38100" wrap="square" tIns="38100">
            <a:normAutofit/>
          </a:bodyPr>
          <a:lstStyle>
            <a:lvl1pPr indent="-228600" lvl="0" marL="457200" rtl="0" algn="l">
              <a:lnSpc>
                <a:spcPct val="80000"/>
              </a:lnSpc>
              <a:spcBef>
                <a:spcPts val="0"/>
              </a:spcBef>
              <a:spcAft>
                <a:spcPts val="0"/>
              </a:spcAft>
              <a:buClr>
                <a:srgbClr val="A92220"/>
              </a:buClr>
              <a:buSzPts val="4400"/>
              <a:buFont typeface="Helvetica Neue"/>
              <a:buNone/>
              <a:defRPr b="1" sz="4400">
                <a:solidFill>
                  <a:srgbClr val="A92220"/>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pic>
        <p:nvPicPr>
          <p:cNvPr descr="Image" id="115" name="Google Shape;115;p22"/>
          <p:cNvPicPr preferRelativeResize="0"/>
          <p:nvPr/>
        </p:nvPicPr>
        <p:blipFill rotWithShape="1">
          <a:blip r:embed="rId3">
            <a:alphaModFix/>
          </a:blip>
          <a:srcRect b="0" l="0" r="0" t="0"/>
          <a:stretch/>
        </p:blipFill>
        <p:spPr>
          <a:xfrm>
            <a:off x="6613986" y="4738697"/>
            <a:ext cx="2033778" cy="23886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hite top bar)" showMasterSp="0">
  <p:cSld name="Text (white top bar)">
    <p:spTree>
      <p:nvGrpSpPr>
        <p:cNvPr id="116" name="Shape 116"/>
        <p:cNvGrpSpPr/>
        <p:nvPr/>
      </p:nvGrpSpPr>
      <p:grpSpPr>
        <a:xfrm>
          <a:off x="0" y="0"/>
          <a:ext cx="0" cy="0"/>
          <a:chOff x="0" y="0"/>
          <a:chExt cx="0" cy="0"/>
        </a:xfrm>
      </p:grpSpPr>
      <p:pic>
        <p:nvPicPr>
          <p:cNvPr descr="white cover detail-100.jpg" id="117" name="Google Shape;117;p23"/>
          <p:cNvPicPr preferRelativeResize="0"/>
          <p:nvPr/>
        </p:nvPicPr>
        <p:blipFill rotWithShape="1">
          <a:blip r:embed="rId2">
            <a:alphaModFix/>
          </a:blip>
          <a:srcRect b="0" l="0" r="0" t="0"/>
          <a:stretch/>
        </p:blipFill>
        <p:spPr>
          <a:xfrm rot="5402904">
            <a:off x="5634188" y="1044034"/>
            <a:ext cx="4491813" cy="2533857"/>
          </a:xfrm>
          <a:prstGeom prst="rect">
            <a:avLst/>
          </a:prstGeom>
          <a:noFill/>
          <a:ln>
            <a:noFill/>
          </a:ln>
        </p:spPr>
      </p:pic>
      <p:pic>
        <p:nvPicPr>
          <p:cNvPr descr="line break.png" id="118" name="Google Shape;118;p23"/>
          <p:cNvPicPr preferRelativeResize="0"/>
          <p:nvPr/>
        </p:nvPicPr>
        <p:blipFill rotWithShape="1">
          <a:blip r:embed="rId3">
            <a:alphaModFix/>
          </a:blip>
          <a:srcRect b="0" l="0" r="0" t="0"/>
          <a:stretch/>
        </p:blipFill>
        <p:spPr>
          <a:xfrm>
            <a:off x="-1" y="556486"/>
            <a:ext cx="9144000" cy="28576"/>
          </a:xfrm>
          <a:prstGeom prst="rect">
            <a:avLst/>
          </a:prstGeom>
          <a:noFill/>
          <a:ln>
            <a:noFill/>
          </a:ln>
        </p:spPr>
      </p:pic>
      <p:pic>
        <p:nvPicPr>
          <p:cNvPr descr="line break.png" id="119" name="Google Shape;119;p23"/>
          <p:cNvPicPr preferRelativeResize="0"/>
          <p:nvPr/>
        </p:nvPicPr>
        <p:blipFill rotWithShape="1">
          <a:blip r:embed="rId3">
            <a:alphaModFix/>
          </a:blip>
          <a:srcRect b="0" l="0" r="0" t="0"/>
          <a:stretch/>
        </p:blipFill>
        <p:spPr>
          <a:xfrm>
            <a:off x="0" y="4542544"/>
            <a:ext cx="9144000" cy="28576"/>
          </a:xfrm>
          <a:prstGeom prst="rect">
            <a:avLst/>
          </a:prstGeom>
          <a:noFill/>
          <a:ln>
            <a:noFill/>
          </a:ln>
        </p:spPr>
      </p:pic>
      <p:pic>
        <p:nvPicPr>
          <p:cNvPr descr="footer.png" id="120" name="Google Shape;120;p23"/>
          <p:cNvPicPr preferRelativeResize="0"/>
          <p:nvPr/>
        </p:nvPicPr>
        <p:blipFill rotWithShape="1">
          <a:blip r:embed="rId4">
            <a:alphaModFix/>
          </a:blip>
          <a:srcRect b="0" l="0" r="0" t="0"/>
          <a:stretch/>
        </p:blipFill>
        <p:spPr>
          <a:xfrm>
            <a:off x="0" y="4572000"/>
            <a:ext cx="9144000" cy="571500"/>
          </a:xfrm>
          <a:prstGeom prst="rect">
            <a:avLst/>
          </a:prstGeom>
          <a:noFill/>
          <a:ln>
            <a:noFill/>
          </a:ln>
        </p:spPr>
      </p:pic>
      <p:sp>
        <p:nvSpPr>
          <p:cNvPr id="121" name="Google Shape;121;p23"/>
          <p:cNvSpPr txBox="1"/>
          <p:nvPr/>
        </p:nvSpPr>
        <p:spPr>
          <a:xfrm>
            <a:off x="8858919" y="4891340"/>
            <a:ext cx="275700" cy="207900"/>
          </a:xfrm>
          <a:prstGeom prst="rect">
            <a:avLst/>
          </a:prstGeom>
          <a:noFill/>
          <a:ln>
            <a:noFill/>
          </a:ln>
        </p:spPr>
        <p:txBody>
          <a:bodyPr anchorCtr="0" anchor="ctr" bIns="34275" lIns="68575" spcFirstLastPara="1" rIns="68575" wrap="square" tIns="34275">
            <a:spAutoFit/>
          </a:bodyPr>
          <a:lstStyle/>
          <a:p>
            <a:pPr indent="0" lvl="0" marL="0" marR="0" rtl="0" algn="r">
              <a:lnSpc>
                <a:spcPct val="100000"/>
              </a:lnSpc>
              <a:spcBef>
                <a:spcPts val="0"/>
              </a:spcBef>
              <a:spcAft>
                <a:spcPts val="0"/>
              </a:spcAft>
              <a:buClr>
                <a:srgbClr val="000000"/>
              </a:buClr>
              <a:buSzPts val="900"/>
              <a:buFont typeface="Gill Sans"/>
              <a:buNone/>
            </a:pPr>
            <a:fld id="{00000000-1234-1234-1234-123412341234}" type="slidenum">
              <a:rPr b="0" i="0" lang="en" sz="900" u="none" cap="none" strike="noStrike">
                <a:solidFill>
                  <a:srgbClr val="000000"/>
                </a:solidFill>
                <a:latin typeface="Gill Sans"/>
                <a:ea typeface="Gill Sans"/>
                <a:cs typeface="Gill Sans"/>
                <a:sym typeface="Gill Sans"/>
              </a:rPr>
              <a:t>‹#›</a:t>
            </a:fld>
            <a:endParaRPr b="0" i="0" sz="900" u="none" cap="none" strike="noStrike">
              <a:solidFill>
                <a:srgbClr val="000000"/>
              </a:solidFill>
              <a:latin typeface="Gill Sans"/>
              <a:ea typeface="Gill Sans"/>
              <a:cs typeface="Gill Sans"/>
              <a:sym typeface="Gill Sans"/>
            </a:endParaRPr>
          </a:p>
        </p:txBody>
      </p:sp>
      <p:sp>
        <p:nvSpPr>
          <p:cNvPr id="122" name="Google Shape;122;p23"/>
          <p:cNvSpPr txBox="1"/>
          <p:nvPr>
            <p:ph idx="1" type="body"/>
          </p:nvPr>
        </p:nvSpPr>
        <p:spPr>
          <a:xfrm>
            <a:off x="95250" y="721520"/>
            <a:ext cx="8891700" cy="3669600"/>
          </a:xfrm>
          <a:prstGeom prst="rect">
            <a:avLst/>
          </a:prstGeom>
          <a:noFill/>
          <a:ln>
            <a:noFill/>
          </a:ln>
        </p:spPr>
        <p:txBody>
          <a:bodyPr anchorCtr="0" anchor="t" bIns="38100" lIns="38100" spcFirstLastPara="1" rIns="38100" wrap="square" tIns="38100">
            <a:normAutofit/>
          </a:bodyPr>
          <a:lstStyle>
            <a:lvl1pPr indent="-336550" lvl="0" marL="4572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1pPr>
            <a:lvl2pPr indent="-336550" lvl="1" marL="9144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2pPr>
            <a:lvl3pPr indent="-336550" lvl="2" marL="13716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3pPr>
            <a:lvl4pPr indent="-336550" lvl="3" marL="18288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4pPr>
            <a:lvl5pPr indent="-336550" lvl="4" marL="22860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23" name="Google Shape;123;p23"/>
          <p:cNvSpPr txBox="1"/>
          <p:nvPr>
            <p:ph idx="2" type="body"/>
          </p:nvPr>
        </p:nvSpPr>
        <p:spPr>
          <a:xfrm>
            <a:off x="95250" y="34890"/>
            <a:ext cx="8239200" cy="537600"/>
          </a:xfrm>
          <a:prstGeom prst="rect">
            <a:avLst/>
          </a:prstGeom>
          <a:noFill/>
          <a:ln>
            <a:noFill/>
          </a:ln>
        </p:spPr>
        <p:txBody>
          <a:bodyPr anchorCtr="0" anchor="t" bIns="38100" lIns="38100" spcFirstLastPara="1" rIns="38100" wrap="square" tIns="38100">
            <a:normAutofit/>
          </a:bodyPr>
          <a:lstStyle>
            <a:lvl1pPr indent="-228600" lvl="0" marL="457200" rtl="0" algn="l">
              <a:lnSpc>
                <a:spcPct val="130000"/>
              </a:lnSpc>
              <a:spcBef>
                <a:spcPts val="0"/>
              </a:spcBef>
              <a:spcAft>
                <a:spcPts val="0"/>
              </a:spcAft>
              <a:buClr>
                <a:srgbClr val="C00000"/>
              </a:buClr>
              <a:buSzPts val="2700"/>
              <a:buFont typeface="Helvetica Neue"/>
              <a:buNone/>
              <a:defRPr b="1" sz="2700">
                <a:solidFill>
                  <a:srgbClr val="C00000"/>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24" name="Google Shape;124;p23"/>
          <p:cNvSpPr txBox="1"/>
          <p:nvPr/>
        </p:nvSpPr>
        <p:spPr>
          <a:xfrm>
            <a:off x="3716431" y="4718989"/>
            <a:ext cx="1711200" cy="276300"/>
          </a:xfrm>
          <a:prstGeom prst="rect">
            <a:avLst/>
          </a:prstGeom>
          <a:noFill/>
          <a:ln>
            <a:noFill/>
          </a:ln>
        </p:spPr>
        <p:txBody>
          <a:bodyPr anchorCtr="0" anchor="t" bIns="34275" lIns="17150" spcFirstLastPara="1" rIns="17150" wrap="square" tIns="34275">
            <a:normAutofit/>
          </a:bodyPr>
          <a:lstStyle/>
          <a:p>
            <a:pPr indent="0" lvl="0" marL="0" marR="0" rtl="0" algn="l">
              <a:lnSpc>
                <a:spcPct val="130000"/>
              </a:lnSpc>
              <a:spcBef>
                <a:spcPts val="0"/>
              </a:spcBef>
              <a:spcAft>
                <a:spcPts val="0"/>
              </a:spcAft>
              <a:buNone/>
            </a:pPr>
            <a:r>
              <a:rPr lang="en" sz="1200">
                <a:solidFill>
                  <a:srgbClr val="C00000"/>
                </a:solidFill>
                <a:latin typeface="Helvetica Neue"/>
                <a:ea typeface="Helvetica Neue"/>
                <a:cs typeface="Helvetica Neue"/>
                <a:sym typeface="Helvetica Neue"/>
              </a:rPr>
              <a:t>morgridge.org</a:t>
            </a:r>
            <a:endParaRPr sz="11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showMasterSp="0">
  <p:cSld name="Text and Photo">
    <p:spTree>
      <p:nvGrpSpPr>
        <p:cNvPr id="125" name="Shape 125"/>
        <p:cNvGrpSpPr/>
        <p:nvPr/>
      </p:nvGrpSpPr>
      <p:grpSpPr>
        <a:xfrm>
          <a:off x="0" y="0"/>
          <a:ext cx="0" cy="0"/>
          <a:chOff x="0" y="0"/>
          <a:chExt cx="0" cy="0"/>
        </a:xfrm>
      </p:grpSpPr>
      <p:pic>
        <p:nvPicPr>
          <p:cNvPr descr="lg circle photo styling-100.jpg" id="126" name="Google Shape;126;p24"/>
          <p:cNvPicPr preferRelativeResize="0"/>
          <p:nvPr/>
        </p:nvPicPr>
        <p:blipFill rotWithShape="1">
          <a:blip r:embed="rId2">
            <a:alphaModFix/>
          </a:blip>
          <a:srcRect b="0" l="0" r="0" t="0"/>
          <a:stretch/>
        </p:blipFill>
        <p:spPr>
          <a:xfrm>
            <a:off x="4196774" y="-1"/>
            <a:ext cx="4948238" cy="5143500"/>
          </a:xfrm>
          <a:prstGeom prst="rect">
            <a:avLst/>
          </a:prstGeom>
          <a:noFill/>
          <a:ln>
            <a:noFill/>
          </a:ln>
        </p:spPr>
      </p:pic>
      <p:sp>
        <p:nvSpPr>
          <p:cNvPr id="127" name="Google Shape;127;p24"/>
          <p:cNvSpPr/>
          <p:nvPr>
            <p:ph idx="2" type="pic"/>
          </p:nvPr>
        </p:nvSpPr>
        <p:spPr>
          <a:xfrm>
            <a:off x="4700588" y="721519"/>
            <a:ext cx="4348200" cy="3669600"/>
          </a:xfrm>
          <a:prstGeom prst="rect">
            <a:avLst/>
          </a:prstGeom>
          <a:noFill/>
          <a:ln>
            <a:noFill/>
          </a:ln>
        </p:spPr>
      </p:sp>
      <p:pic>
        <p:nvPicPr>
          <p:cNvPr descr="line break.png" id="128" name="Google Shape;128;p24"/>
          <p:cNvPicPr preferRelativeResize="0"/>
          <p:nvPr/>
        </p:nvPicPr>
        <p:blipFill rotWithShape="1">
          <a:blip r:embed="rId3">
            <a:alphaModFix/>
          </a:blip>
          <a:srcRect b="0" l="0" r="0" t="0"/>
          <a:stretch/>
        </p:blipFill>
        <p:spPr>
          <a:xfrm>
            <a:off x="-1" y="556486"/>
            <a:ext cx="9144000" cy="28576"/>
          </a:xfrm>
          <a:prstGeom prst="rect">
            <a:avLst/>
          </a:prstGeom>
          <a:noFill/>
          <a:ln>
            <a:noFill/>
          </a:ln>
        </p:spPr>
      </p:pic>
      <p:pic>
        <p:nvPicPr>
          <p:cNvPr descr="line break.png" id="129" name="Google Shape;129;p24"/>
          <p:cNvPicPr preferRelativeResize="0"/>
          <p:nvPr/>
        </p:nvPicPr>
        <p:blipFill rotWithShape="1">
          <a:blip r:embed="rId3">
            <a:alphaModFix/>
          </a:blip>
          <a:srcRect b="0" l="0" r="0" t="0"/>
          <a:stretch/>
        </p:blipFill>
        <p:spPr>
          <a:xfrm>
            <a:off x="0" y="4542544"/>
            <a:ext cx="9144000" cy="28576"/>
          </a:xfrm>
          <a:prstGeom prst="rect">
            <a:avLst/>
          </a:prstGeom>
          <a:noFill/>
          <a:ln>
            <a:noFill/>
          </a:ln>
        </p:spPr>
      </p:pic>
      <p:pic>
        <p:nvPicPr>
          <p:cNvPr descr="footer.png" id="130" name="Google Shape;130;p24"/>
          <p:cNvPicPr preferRelativeResize="0"/>
          <p:nvPr/>
        </p:nvPicPr>
        <p:blipFill rotWithShape="1">
          <a:blip r:embed="rId4">
            <a:alphaModFix/>
          </a:blip>
          <a:srcRect b="0" l="0" r="0" t="0"/>
          <a:stretch/>
        </p:blipFill>
        <p:spPr>
          <a:xfrm>
            <a:off x="0" y="4572000"/>
            <a:ext cx="9144000" cy="571500"/>
          </a:xfrm>
          <a:prstGeom prst="rect">
            <a:avLst/>
          </a:prstGeom>
          <a:noFill/>
          <a:ln>
            <a:noFill/>
          </a:ln>
        </p:spPr>
      </p:pic>
      <p:sp>
        <p:nvSpPr>
          <p:cNvPr id="131" name="Google Shape;131;p24"/>
          <p:cNvSpPr txBox="1"/>
          <p:nvPr/>
        </p:nvSpPr>
        <p:spPr>
          <a:xfrm>
            <a:off x="8858919" y="4891340"/>
            <a:ext cx="275700" cy="207900"/>
          </a:xfrm>
          <a:prstGeom prst="rect">
            <a:avLst/>
          </a:prstGeom>
          <a:noFill/>
          <a:ln>
            <a:noFill/>
          </a:ln>
        </p:spPr>
        <p:txBody>
          <a:bodyPr anchorCtr="0" anchor="ctr" bIns="34275" lIns="68575" spcFirstLastPara="1" rIns="68575" wrap="square" tIns="34275">
            <a:spAutoFit/>
          </a:bodyPr>
          <a:lstStyle/>
          <a:p>
            <a:pPr indent="0" lvl="0" marL="0" marR="0" rtl="0" algn="r">
              <a:lnSpc>
                <a:spcPct val="100000"/>
              </a:lnSpc>
              <a:spcBef>
                <a:spcPts val="0"/>
              </a:spcBef>
              <a:spcAft>
                <a:spcPts val="0"/>
              </a:spcAft>
              <a:buClr>
                <a:srgbClr val="000000"/>
              </a:buClr>
              <a:buSzPts val="900"/>
              <a:buFont typeface="Gill Sans"/>
              <a:buNone/>
            </a:pPr>
            <a:fld id="{00000000-1234-1234-1234-123412341234}" type="slidenum">
              <a:rPr b="0" i="0" lang="en" sz="900" u="none" cap="none" strike="noStrike">
                <a:solidFill>
                  <a:srgbClr val="000000"/>
                </a:solidFill>
                <a:latin typeface="Gill Sans"/>
                <a:ea typeface="Gill Sans"/>
                <a:cs typeface="Gill Sans"/>
                <a:sym typeface="Gill Sans"/>
              </a:rPr>
              <a:t>‹#›</a:t>
            </a:fld>
            <a:endParaRPr b="0" i="0" sz="900" u="none" cap="none" strike="noStrike">
              <a:solidFill>
                <a:srgbClr val="000000"/>
              </a:solidFill>
              <a:latin typeface="Gill Sans"/>
              <a:ea typeface="Gill Sans"/>
              <a:cs typeface="Gill Sans"/>
              <a:sym typeface="Gill Sans"/>
            </a:endParaRPr>
          </a:p>
        </p:txBody>
      </p:sp>
      <p:sp>
        <p:nvSpPr>
          <p:cNvPr id="132" name="Google Shape;132;p24"/>
          <p:cNvSpPr txBox="1"/>
          <p:nvPr>
            <p:ph idx="1" type="body"/>
          </p:nvPr>
        </p:nvSpPr>
        <p:spPr>
          <a:xfrm>
            <a:off x="95250" y="34890"/>
            <a:ext cx="8239200" cy="537600"/>
          </a:xfrm>
          <a:prstGeom prst="rect">
            <a:avLst/>
          </a:prstGeom>
          <a:noFill/>
          <a:ln>
            <a:noFill/>
          </a:ln>
        </p:spPr>
        <p:txBody>
          <a:bodyPr anchorCtr="0" anchor="t" bIns="38100" lIns="38100" spcFirstLastPara="1" rIns="38100" wrap="square" tIns="38100">
            <a:normAutofit/>
          </a:bodyPr>
          <a:lstStyle>
            <a:lvl1pPr indent="-228600" lvl="0" marL="457200" rtl="0" algn="l">
              <a:lnSpc>
                <a:spcPct val="130000"/>
              </a:lnSpc>
              <a:spcBef>
                <a:spcPts val="0"/>
              </a:spcBef>
              <a:spcAft>
                <a:spcPts val="0"/>
              </a:spcAft>
              <a:buClr>
                <a:srgbClr val="C00000"/>
              </a:buClr>
              <a:buSzPts val="2700"/>
              <a:buFont typeface="Helvetica Neue"/>
              <a:buNone/>
              <a:defRPr b="1" sz="2700">
                <a:solidFill>
                  <a:srgbClr val="C00000"/>
                </a:solidFill>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33" name="Google Shape;133;p24"/>
          <p:cNvSpPr txBox="1"/>
          <p:nvPr>
            <p:ph idx="3" type="body"/>
          </p:nvPr>
        </p:nvSpPr>
        <p:spPr>
          <a:xfrm>
            <a:off x="95250" y="721520"/>
            <a:ext cx="4348200" cy="3669600"/>
          </a:xfrm>
          <a:prstGeom prst="rect">
            <a:avLst/>
          </a:prstGeom>
          <a:noFill/>
          <a:ln>
            <a:noFill/>
          </a:ln>
        </p:spPr>
        <p:txBody>
          <a:bodyPr anchorCtr="0" anchor="t" bIns="38100" lIns="38100" spcFirstLastPara="1" rIns="38100" wrap="square" tIns="38100">
            <a:normAutofit/>
          </a:bodyPr>
          <a:lstStyle>
            <a:lvl1pPr indent="-336550" lvl="0" marL="4572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1pPr>
            <a:lvl2pPr indent="-336550" lvl="1" marL="9144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2pPr>
            <a:lvl3pPr indent="-336550" lvl="2" marL="13716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3pPr>
            <a:lvl4pPr indent="-336550" lvl="3" marL="18288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4pPr>
            <a:lvl5pPr indent="-336550" lvl="4" marL="2286000" rtl="0" algn="l">
              <a:lnSpc>
                <a:spcPct val="130000"/>
              </a:lnSpc>
              <a:spcBef>
                <a:spcPts val="0"/>
              </a:spcBef>
              <a:spcAft>
                <a:spcPts val="0"/>
              </a:spcAft>
              <a:buClr>
                <a:srgbClr val="A92220"/>
              </a:buClr>
              <a:buSzPts val="1700"/>
              <a:buFont typeface="Helvetica Neue"/>
              <a:buChar char="‣"/>
              <a:defRPr sz="1400">
                <a:latin typeface="Helvetica Neue"/>
                <a:ea typeface="Helvetica Neue"/>
                <a:cs typeface="Helvetica Neue"/>
                <a:sym typeface="Helvetica Neu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34" name="Google Shape;134;p24"/>
          <p:cNvSpPr txBox="1"/>
          <p:nvPr/>
        </p:nvSpPr>
        <p:spPr>
          <a:xfrm>
            <a:off x="3716431" y="4718989"/>
            <a:ext cx="1711200" cy="276300"/>
          </a:xfrm>
          <a:prstGeom prst="rect">
            <a:avLst/>
          </a:prstGeom>
          <a:noFill/>
          <a:ln>
            <a:noFill/>
          </a:ln>
        </p:spPr>
        <p:txBody>
          <a:bodyPr anchorCtr="0" anchor="t" bIns="34275" lIns="17150" spcFirstLastPara="1" rIns="17150" wrap="square" tIns="34275">
            <a:normAutofit/>
          </a:bodyPr>
          <a:lstStyle/>
          <a:p>
            <a:pPr indent="0" lvl="0" marL="0" marR="0" rtl="0" algn="l">
              <a:lnSpc>
                <a:spcPct val="130000"/>
              </a:lnSpc>
              <a:spcBef>
                <a:spcPts val="0"/>
              </a:spcBef>
              <a:spcAft>
                <a:spcPts val="0"/>
              </a:spcAft>
              <a:buNone/>
            </a:pPr>
            <a:r>
              <a:rPr lang="en" sz="1200">
                <a:solidFill>
                  <a:srgbClr val="C00000"/>
                </a:solidFill>
                <a:latin typeface="Helvetica Neue"/>
                <a:ea typeface="Helvetica Neue"/>
                <a:cs typeface="Helvetica Neue"/>
                <a:sym typeface="Helvetica Neue"/>
              </a:rPr>
              <a:t>morgridge.org</a:t>
            </a:r>
            <a:endParaRPr sz="11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d Text" showMasterSp="0">
  <p:cSld name="Quoted Text">
    <p:spTree>
      <p:nvGrpSpPr>
        <p:cNvPr id="135" name="Shape 135"/>
        <p:cNvGrpSpPr/>
        <p:nvPr/>
      </p:nvGrpSpPr>
      <p:grpSpPr>
        <a:xfrm>
          <a:off x="0" y="0"/>
          <a:ext cx="0" cy="0"/>
          <a:chOff x="0" y="0"/>
          <a:chExt cx="0" cy="0"/>
        </a:xfrm>
      </p:grpSpPr>
      <p:pic>
        <p:nvPicPr>
          <p:cNvPr descr="header.png" id="136" name="Google Shape;136;p25"/>
          <p:cNvPicPr preferRelativeResize="0"/>
          <p:nvPr/>
        </p:nvPicPr>
        <p:blipFill rotWithShape="1">
          <a:blip r:embed="rId2">
            <a:alphaModFix/>
          </a:blip>
          <a:srcRect b="0" l="0" r="0" t="0"/>
          <a:stretch/>
        </p:blipFill>
        <p:spPr>
          <a:xfrm>
            <a:off x="-1" y="826"/>
            <a:ext cx="9144000" cy="571501"/>
          </a:xfrm>
          <a:prstGeom prst="rect">
            <a:avLst/>
          </a:prstGeom>
          <a:noFill/>
          <a:ln>
            <a:noFill/>
          </a:ln>
        </p:spPr>
      </p:pic>
      <p:pic>
        <p:nvPicPr>
          <p:cNvPr descr="Image" id="137" name="Google Shape;137;p25"/>
          <p:cNvPicPr preferRelativeResize="0"/>
          <p:nvPr/>
        </p:nvPicPr>
        <p:blipFill rotWithShape="1">
          <a:blip r:embed="rId3">
            <a:alphaModFix/>
          </a:blip>
          <a:srcRect b="0" l="0" r="0" t="0"/>
          <a:stretch/>
        </p:blipFill>
        <p:spPr>
          <a:xfrm>
            <a:off x="657722" y="326300"/>
            <a:ext cx="871648" cy="865051"/>
          </a:xfrm>
          <a:prstGeom prst="rect">
            <a:avLst/>
          </a:prstGeom>
          <a:noFill/>
          <a:ln>
            <a:noFill/>
          </a:ln>
        </p:spPr>
      </p:pic>
      <p:sp>
        <p:nvSpPr>
          <p:cNvPr id="138" name="Google Shape;138;p25"/>
          <p:cNvSpPr txBox="1"/>
          <p:nvPr>
            <p:ph idx="1" type="body"/>
          </p:nvPr>
        </p:nvSpPr>
        <p:spPr>
          <a:xfrm>
            <a:off x="2648462" y="3270271"/>
            <a:ext cx="3847200" cy="471000"/>
          </a:xfrm>
          <a:prstGeom prst="rect">
            <a:avLst/>
          </a:prstGeom>
          <a:noFill/>
          <a:ln>
            <a:noFill/>
          </a:ln>
        </p:spPr>
        <p:txBody>
          <a:bodyPr anchorCtr="0" anchor="ctr" bIns="34275" lIns="34275" spcFirstLastPara="1" rIns="34275" wrap="square" tIns="34275">
            <a:normAutofit/>
          </a:bodyPr>
          <a:lstStyle>
            <a:lvl1pPr indent="-228600" lvl="0" marL="457200" rtl="0" algn="ctr">
              <a:lnSpc>
                <a:spcPct val="100000"/>
              </a:lnSpc>
              <a:spcBef>
                <a:spcPts val="0"/>
              </a:spcBef>
              <a:spcAft>
                <a:spcPts val="0"/>
              </a:spcAft>
              <a:buClr>
                <a:srgbClr val="A7A7A7"/>
              </a:buClr>
              <a:buSzPts val="1400"/>
              <a:buFont typeface="Helvetica Neue Light"/>
              <a:buNone/>
              <a:defRPr sz="1400">
                <a:solidFill>
                  <a:srgbClr val="A7A7A7"/>
                </a:solidFill>
                <a:latin typeface="Helvetica Neue Light"/>
                <a:ea typeface="Helvetica Neue Light"/>
                <a:cs typeface="Helvetica Neue Light"/>
                <a:sym typeface="Helvetica Neue Light"/>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39" name="Google Shape;139;p25"/>
          <p:cNvSpPr txBox="1"/>
          <p:nvPr>
            <p:ph idx="2" type="body"/>
          </p:nvPr>
        </p:nvSpPr>
        <p:spPr>
          <a:xfrm>
            <a:off x="1671638" y="1157292"/>
            <a:ext cx="5800800" cy="1820400"/>
          </a:xfrm>
          <a:prstGeom prst="rect">
            <a:avLst/>
          </a:prstGeom>
          <a:noFill/>
          <a:ln>
            <a:noFill/>
          </a:ln>
        </p:spPr>
        <p:txBody>
          <a:bodyPr anchorCtr="0" anchor="ctr" bIns="34275" lIns="34275" spcFirstLastPara="1" rIns="34275" wrap="square" tIns="34275">
            <a:normAutofit/>
          </a:bodyPr>
          <a:lstStyle>
            <a:lvl1pPr indent="-228600" lvl="0" marL="457200" rtl="0" algn="l">
              <a:lnSpc>
                <a:spcPct val="100000"/>
              </a:lnSpc>
              <a:spcBef>
                <a:spcPts val="500"/>
              </a:spcBef>
              <a:spcAft>
                <a:spcPts val="0"/>
              </a:spcAft>
              <a:buClr>
                <a:srgbClr val="000000"/>
              </a:buClr>
              <a:buSzPts val="1800"/>
              <a:buFont typeface="Merriweather Sans"/>
              <a:buNon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pic>
        <p:nvPicPr>
          <p:cNvPr descr="line break.png" id="140" name="Google Shape;140;p25"/>
          <p:cNvPicPr preferRelativeResize="0"/>
          <p:nvPr/>
        </p:nvPicPr>
        <p:blipFill rotWithShape="1">
          <a:blip r:embed="rId4">
            <a:alphaModFix/>
          </a:blip>
          <a:srcRect b="0" l="0" r="0" t="0"/>
          <a:stretch/>
        </p:blipFill>
        <p:spPr>
          <a:xfrm>
            <a:off x="0" y="4542544"/>
            <a:ext cx="9144000" cy="28576"/>
          </a:xfrm>
          <a:prstGeom prst="rect">
            <a:avLst/>
          </a:prstGeom>
          <a:noFill/>
          <a:ln>
            <a:noFill/>
          </a:ln>
        </p:spPr>
      </p:pic>
      <p:pic>
        <p:nvPicPr>
          <p:cNvPr descr="footer.png" id="141" name="Google Shape;141;p25"/>
          <p:cNvPicPr preferRelativeResize="0"/>
          <p:nvPr/>
        </p:nvPicPr>
        <p:blipFill rotWithShape="1">
          <a:blip r:embed="rId5">
            <a:alphaModFix/>
          </a:blip>
          <a:srcRect b="0" l="0" r="0" t="0"/>
          <a:stretch/>
        </p:blipFill>
        <p:spPr>
          <a:xfrm>
            <a:off x="0" y="4572000"/>
            <a:ext cx="9144000" cy="571500"/>
          </a:xfrm>
          <a:prstGeom prst="rect">
            <a:avLst/>
          </a:prstGeom>
          <a:noFill/>
          <a:ln>
            <a:noFill/>
          </a:ln>
        </p:spPr>
      </p:pic>
      <p:sp>
        <p:nvSpPr>
          <p:cNvPr id="142" name="Google Shape;142;p25"/>
          <p:cNvSpPr txBox="1"/>
          <p:nvPr/>
        </p:nvSpPr>
        <p:spPr>
          <a:xfrm>
            <a:off x="8858919" y="4891340"/>
            <a:ext cx="275700" cy="207900"/>
          </a:xfrm>
          <a:prstGeom prst="rect">
            <a:avLst/>
          </a:prstGeom>
          <a:noFill/>
          <a:ln>
            <a:noFill/>
          </a:ln>
        </p:spPr>
        <p:txBody>
          <a:bodyPr anchorCtr="0" anchor="ctr" bIns="34275" lIns="68575" spcFirstLastPara="1" rIns="68575" wrap="square" tIns="34275">
            <a:spAutoFit/>
          </a:bodyPr>
          <a:lstStyle/>
          <a:p>
            <a:pPr indent="0" lvl="0" marL="0" marR="0" rtl="0" algn="r">
              <a:lnSpc>
                <a:spcPct val="100000"/>
              </a:lnSpc>
              <a:spcBef>
                <a:spcPts val="0"/>
              </a:spcBef>
              <a:spcAft>
                <a:spcPts val="0"/>
              </a:spcAft>
              <a:buClr>
                <a:srgbClr val="000000"/>
              </a:buClr>
              <a:buSzPts val="900"/>
              <a:buFont typeface="Gill Sans"/>
              <a:buNone/>
            </a:pPr>
            <a:fld id="{00000000-1234-1234-1234-123412341234}" type="slidenum">
              <a:rPr b="0" i="0" lang="en" sz="900" u="none" cap="none" strike="noStrike">
                <a:solidFill>
                  <a:srgbClr val="000000"/>
                </a:solidFill>
                <a:latin typeface="Gill Sans"/>
                <a:ea typeface="Gill Sans"/>
                <a:cs typeface="Gill Sans"/>
                <a:sym typeface="Gill Sans"/>
              </a:rPr>
              <a:t>‹#›</a:t>
            </a:fld>
            <a:endParaRPr b="0" i="0" sz="900" u="none" cap="none" strike="noStrike">
              <a:solidFill>
                <a:srgbClr val="000000"/>
              </a:solidFill>
              <a:latin typeface="Gill Sans"/>
              <a:ea typeface="Gill Sans"/>
              <a:cs typeface="Gill Sans"/>
              <a:sym typeface="Gill Sans"/>
            </a:endParaRPr>
          </a:p>
        </p:txBody>
      </p:sp>
      <p:sp>
        <p:nvSpPr>
          <p:cNvPr id="143" name="Google Shape;143;p25"/>
          <p:cNvSpPr txBox="1"/>
          <p:nvPr/>
        </p:nvSpPr>
        <p:spPr>
          <a:xfrm>
            <a:off x="3716431" y="4718989"/>
            <a:ext cx="1711200" cy="276300"/>
          </a:xfrm>
          <a:prstGeom prst="rect">
            <a:avLst/>
          </a:prstGeom>
          <a:noFill/>
          <a:ln>
            <a:noFill/>
          </a:ln>
        </p:spPr>
        <p:txBody>
          <a:bodyPr anchorCtr="0" anchor="t" bIns="34275" lIns="17150" spcFirstLastPara="1" rIns="17150" wrap="square" tIns="34275">
            <a:normAutofit/>
          </a:bodyPr>
          <a:lstStyle/>
          <a:p>
            <a:pPr indent="0" lvl="0" marL="0" marR="0" rtl="0" algn="l">
              <a:lnSpc>
                <a:spcPct val="130000"/>
              </a:lnSpc>
              <a:spcBef>
                <a:spcPts val="0"/>
              </a:spcBef>
              <a:spcAft>
                <a:spcPts val="0"/>
              </a:spcAft>
              <a:buNone/>
            </a:pPr>
            <a:r>
              <a:rPr lang="en" sz="1200">
                <a:solidFill>
                  <a:srgbClr val="C00000"/>
                </a:solidFill>
                <a:latin typeface="Helvetica Neue"/>
                <a:ea typeface="Helvetica Neue"/>
                <a:cs typeface="Helvetica Neue"/>
                <a:sym typeface="Helvetica Neue"/>
              </a:rPr>
              <a:t>morgridge.org</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collage" showMasterSp="0">
  <p:cSld name="Image collage">
    <p:spTree>
      <p:nvGrpSpPr>
        <p:cNvPr id="144" name="Shape 144"/>
        <p:cNvGrpSpPr/>
        <p:nvPr/>
      </p:nvGrpSpPr>
      <p:grpSpPr>
        <a:xfrm>
          <a:off x="0" y="0"/>
          <a:ext cx="0" cy="0"/>
          <a:chOff x="0" y="0"/>
          <a:chExt cx="0" cy="0"/>
        </a:xfrm>
      </p:grpSpPr>
      <p:pic>
        <p:nvPicPr>
          <p:cNvPr descr="header.png" id="145" name="Google Shape;145;p26"/>
          <p:cNvPicPr preferRelativeResize="0"/>
          <p:nvPr/>
        </p:nvPicPr>
        <p:blipFill rotWithShape="1">
          <a:blip r:embed="rId2">
            <a:alphaModFix/>
          </a:blip>
          <a:srcRect b="0" l="0" r="0" t="0"/>
          <a:stretch/>
        </p:blipFill>
        <p:spPr>
          <a:xfrm>
            <a:off x="0" y="-374"/>
            <a:ext cx="9144000" cy="571501"/>
          </a:xfrm>
          <a:prstGeom prst="rect">
            <a:avLst/>
          </a:prstGeom>
          <a:noFill/>
          <a:ln>
            <a:noFill/>
          </a:ln>
        </p:spPr>
      </p:pic>
      <p:sp>
        <p:nvSpPr>
          <p:cNvPr id="146" name="Google Shape;146;p26"/>
          <p:cNvSpPr/>
          <p:nvPr>
            <p:ph idx="2" type="pic"/>
          </p:nvPr>
        </p:nvSpPr>
        <p:spPr>
          <a:xfrm>
            <a:off x="82311" y="93340"/>
            <a:ext cx="4432500" cy="4364400"/>
          </a:xfrm>
          <a:prstGeom prst="rect">
            <a:avLst/>
          </a:prstGeom>
          <a:noFill/>
          <a:ln>
            <a:noFill/>
          </a:ln>
        </p:spPr>
      </p:sp>
      <p:sp>
        <p:nvSpPr>
          <p:cNvPr id="147" name="Google Shape;147;p26"/>
          <p:cNvSpPr/>
          <p:nvPr>
            <p:ph idx="3" type="pic"/>
          </p:nvPr>
        </p:nvSpPr>
        <p:spPr>
          <a:xfrm>
            <a:off x="4597161" y="2735327"/>
            <a:ext cx="4432500" cy="1727700"/>
          </a:xfrm>
          <a:prstGeom prst="rect">
            <a:avLst/>
          </a:prstGeom>
          <a:noFill/>
          <a:ln>
            <a:noFill/>
          </a:ln>
        </p:spPr>
      </p:sp>
      <p:sp>
        <p:nvSpPr>
          <p:cNvPr id="148" name="Google Shape;148;p26"/>
          <p:cNvSpPr/>
          <p:nvPr>
            <p:ph idx="4" type="pic"/>
          </p:nvPr>
        </p:nvSpPr>
        <p:spPr>
          <a:xfrm>
            <a:off x="4597161" y="93340"/>
            <a:ext cx="4432500" cy="2557200"/>
          </a:xfrm>
          <a:prstGeom prst="rect">
            <a:avLst/>
          </a:prstGeom>
          <a:noFill/>
          <a:ln>
            <a:noFill/>
          </a:ln>
        </p:spPr>
      </p:sp>
      <p:pic>
        <p:nvPicPr>
          <p:cNvPr descr="line break.png" id="149" name="Google Shape;149;p26"/>
          <p:cNvPicPr preferRelativeResize="0"/>
          <p:nvPr/>
        </p:nvPicPr>
        <p:blipFill rotWithShape="1">
          <a:blip r:embed="rId3">
            <a:alphaModFix/>
          </a:blip>
          <a:srcRect b="0" l="0" r="0" t="0"/>
          <a:stretch/>
        </p:blipFill>
        <p:spPr>
          <a:xfrm>
            <a:off x="0" y="4542544"/>
            <a:ext cx="9144000" cy="28576"/>
          </a:xfrm>
          <a:prstGeom prst="rect">
            <a:avLst/>
          </a:prstGeom>
          <a:noFill/>
          <a:ln>
            <a:noFill/>
          </a:ln>
        </p:spPr>
      </p:pic>
      <p:pic>
        <p:nvPicPr>
          <p:cNvPr descr="footer.png" id="150" name="Google Shape;150;p26"/>
          <p:cNvPicPr preferRelativeResize="0"/>
          <p:nvPr/>
        </p:nvPicPr>
        <p:blipFill rotWithShape="1">
          <a:blip r:embed="rId4">
            <a:alphaModFix/>
          </a:blip>
          <a:srcRect b="0" l="0" r="0" t="0"/>
          <a:stretch/>
        </p:blipFill>
        <p:spPr>
          <a:xfrm>
            <a:off x="0" y="4572000"/>
            <a:ext cx="9144000" cy="571500"/>
          </a:xfrm>
          <a:prstGeom prst="rect">
            <a:avLst/>
          </a:prstGeom>
          <a:noFill/>
          <a:ln>
            <a:noFill/>
          </a:ln>
        </p:spPr>
      </p:pic>
      <p:sp>
        <p:nvSpPr>
          <p:cNvPr id="151" name="Google Shape;151;p26"/>
          <p:cNvSpPr txBox="1"/>
          <p:nvPr/>
        </p:nvSpPr>
        <p:spPr>
          <a:xfrm>
            <a:off x="8858919" y="4891340"/>
            <a:ext cx="275700" cy="207900"/>
          </a:xfrm>
          <a:prstGeom prst="rect">
            <a:avLst/>
          </a:prstGeom>
          <a:noFill/>
          <a:ln>
            <a:noFill/>
          </a:ln>
        </p:spPr>
        <p:txBody>
          <a:bodyPr anchorCtr="0" anchor="ctr" bIns="34275" lIns="68575" spcFirstLastPara="1" rIns="68575" wrap="square" tIns="34275">
            <a:spAutoFit/>
          </a:bodyPr>
          <a:lstStyle/>
          <a:p>
            <a:pPr indent="0" lvl="0" marL="0" marR="0" rtl="0" algn="r">
              <a:lnSpc>
                <a:spcPct val="100000"/>
              </a:lnSpc>
              <a:spcBef>
                <a:spcPts val="0"/>
              </a:spcBef>
              <a:spcAft>
                <a:spcPts val="0"/>
              </a:spcAft>
              <a:buClr>
                <a:srgbClr val="000000"/>
              </a:buClr>
              <a:buSzPts val="900"/>
              <a:buFont typeface="Gill Sans"/>
              <a:buNone/>
            </a:pPr>
            <a:fld id="{00000000-1234-1234-1234-123412341234}" type="slidenum">
              <a:rPr b="0" i="0" lang="en" sz="900" u="none" cap="none" strike="noStrike">
                <a:solidFill>
                  <a:srgbClr val="000000"/>
                </a:solidFill>
                <a:latin typeface="Gill Sans"/>
                <a:ea typeface="Gill Sans"/>
                <a:cs typeface="Gill Sans"/>
                <a:sym typeface="Gill Sans"/>
              </a:rPr>
              <a:t>‹#›</a:t>
            </a:fld>
            <a:endParaRPr b="0" i="0" sz="900" u="none" cap="none" strike="noStrike">
              <a:solidFill>
                <a:srgbClr val="000000"/>
              </a:solidFill>
              <a:latin typeface="Gill Sans"/>
              <a:ea typeface="Gill Sans"/>
              <a:cs typeface="Gill Sans"/>
              <a:sym typeface="Gill Sans"/>
            </a:endParaRPr>
          </a:p>
        </p:txBody>
      </p:sp>
      <p:sp>
        <p:nvSpPr>
          <p:cNvPr id="152" name="Google Shape;152;p26"/>
          <p:cNvSpPr txBox="1"/>
          <p:nvPr/>
        </p:nvSpPr>
        <p:spPr>
          <a:xfrm>
            <a:off x="3716431" y="4718989"/>
            <a:ext cx="1711200" cy="276300"/>
          </a:xfrm>
          <a:prstGeom prst="rect">
            <a:avLst/>
          </a:prstGeom>
          <a:noFill/>
          <a:ln>
            <a:noFill/>
          </a:ln>
        </p:spPr>
        <p:txBody>
          <a:bodyPr anchorCtr="0" anchor="t" bIns="34275" lIns="17150" spcFirstLastPara="1" rIns="17150" wrap="square" tIns="34275">
            <a:normAutofit/>
          </a:bodyPr>
          <a:lstStyle/>
          <a:p>
            <a:pPr indent="0" lvl="0" marL="0" marR="0" rtl="0" algn="l">
              <a:lnSpc>
                <a:spcPct val="130000"/>
              </a:lnSpc>
              <a:spcBef>
                <a:spcPts val="0"/>
              </a:spcBef>
              <a:spcAft>
                <a:spcPts val="0"/>
              </a:spcAft>
              <a:buNone/>
            </a:pPr>
            <a:r>
              <a:rPr lang="en" sz="1200">
                <a:solidFill>
                  <a:srgbClr val="C00000"/>
                </a:solidFill>
                <a:latin typeface="Helvetica Neue"/>
                <a:ea typeface="Helvetica Neue"/>
                <a:cs typeface="Helvetica Neue"/>
                <a:sym typeface="Helvetica Neue"/>
              </a:rPr>
              <a:t>morgridge.org</a:t>
            </a:r>
            <a:endParaRPr sz="11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s" showMasterSp="0">
  <p:cSld name="Big Facts">
    <p:spTree>
      <p:nvGrpSpPr>
        <p:cNvPr id="153" name="Shape 153"/>
        <p:cNvGrpSpPr/>
        <p:nvPr/>
      </p:nvGrpSpPr>
      <p:grpSpPr>
        <a:xfrm>
          <a:off x="0" y="0"/>
          <a:ext cx="0" cy="0"/>
          <a:chOff x="0" y="0"/>
          <a:chExt cx="0" cy="0"/>
        </a:xfrm>
      </p:grpSpPr>
      <p:pic>
        <p:nvPicPr>
          <p:cNvPr descr="header.png" id="154" name="Google Shape;154;p27"/>
          <p:cNvPicPr preferRelativeResize="0"/>
          <p:nvPr/>
        </p:nvPicPr>
        <p:blipFill rotWithShape="1">
          <a:blip r:embed="rId2">
            <a:alphaModFix/>
          </a:blip>
          <a:srcRect b="0" l="0" r="0" t="0"/>
          <a:stretch/>
        </p:blipFill>
        <p:spPr>
          <a:xfrm>
            <a:off x="0" y="-374"/>
            <a:ext cx="9144000" cy="571501"/>
          </a:xfrm>
          <a:prstGeom prst="rect">
            <a:avLst/>
          </a:prstGeom>
          <a:noFill/>
          <a:ln>
            <a:noFill/>
          </a:ln>
        </p:spPr>
      </p:pic>
      <p:sp>
        <p:nvSpPr>
          <p:cNvPr id="155" name="Google Shape;155;p27"/>
          <p:cNvSpPr txBox="1"/>
          <p:nvPr>
            <p:ph idx="1" type="body"/>
          </p:nvPr>
        </p:nvSpPr>
        <p:spPr>
          <a:xfrm>
            <a:off x="452438" y="3098318"/>
            <a:ext cx="8239200" cy="629400"/>
          </a:xfrm>
          <a:prstGeom prst="rect">
            <a:avLst/>
          </a:prstGeom>
          <a:noFill/>
          <a:ln>
            <a:noFill/>
          </a:ln>
        </p:spPr>
        <p:txBody>
          <a:bodyPr anchorCtr="0" anchor="t" bIns="34275" lIns="34275" spcFirstLastPara="1" rIns="34275" wrap="square" tIns="34275">
            <a:normAutofit/>
          </a:bodyPr>
          <a:lstStyle>
            <a:lvl1pPr indent="-228600" lvl="0" marL="457200" rtl="0" algn="ctr">
              <a:lnSpc>
                <a:spcPct val="100000"/>
              </a:lnSpc>
              <a:spcBef>
                <a:spcPts val="0"/>
              </a:spcBef>
              <a:spcAft>
                <a:spcPts val="0"/>
              </a:spcAft>
              <a:buClr>
                <a:srgbClr val="000000"/>
              </a:buClr>
              <a:buSzPts val="2100"/>
              <a:buFont typeface="Helvetica Neue"/>
              <a:buNone/>
              <a:defRPr b="1" sz="2100">
                <a:latin typeface="Helvetica Neue"/>
                <a:ea typeface="Helvetica Neue"/>
                <a:cs typeface="Helvetica Neue"/>
                <a:sym typeface="Helvetica Neu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56" name="Google Shape;156;p27"/>
          <p:cNvSpPr txBox="1"/>
          <p:nvPr>
            <p:ph idx="2" type="body"/>
          </p:nvPr>
        </p:nvSpPr>
        <p:spPr>
          <a:xfrm>
            <a:off x="452438" y="1088407"/>
            <a:ext cx="8239200" cy="1801800"/>
          </a:xfrm>
          <a:prstGeom prst="rect">
            <a:avLst/>
          </a:prstGeom>
          <a:noFill/>
          <a:ln>
            <a:noFill/>
          </a:ln>
        </p:spPr>
        <p:txBody>
          <a:bodyPr anchorCtr="0" anchor="b" bIns="38100" lIns="38100" spcFirstLastPara="1" rIns="38100" wrap="square" tIns="38100">
            <a:normAutofit/>
          </a:bodyPr>
          <a:lstStyle>
            <a:lvl1pPr indent="-228600" lvl="0" marL="457200" rtl="0" algn="l">
              <a:lnSpc>
                <a:spcPct val="100000"/>
              </a:lnSpc>
              <a:spcBef>
                <a:spcPts val="500"/>
              </a:spcBef>
              <a:spcAft>
                <a:spcPts val="0"/>
              </a:spcAft>
              <a:buClr>
                <a:srgbClr val="000000"/>
              </a:buClr>
              <a:buSzPts val="1800"/>
              <a:buFont typeface="Merriweather Sans"/>
              <a:buNon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pic>
        <p:nvPicPr>
          <p:cNvPr descr="line break.png" id="157" name="Google Shape;157;p27"/>
          <p:cNvPicPr preferRelativeResize="0"/>
          <p:nvPr/>
        </p:nvPicPr>
        <p:blipFill rotWithShape="1">
          <a:blip r:embed="rId3">
            <a:alphaModFix/>
          </a:blip>
          <a:srcRect b="0" l="0" r="0" t="0"/>
          <a:stretch/>
        </p:blipFill>
        <p:spPr>
          <a:xfrm>
            <a:off x="0" y="4542544"/>
            <a:ext cx="9144000" cy="28576"/>
          </a:xfrm>
          <a:prstGeom prst="rect">
            <a:avLst/>
          </a:prstGeom>
          <a:noFill/>
          <a:ln>
            <a:noFill/>
          </a:ln>
        </p:spPr>
      </p:pic>
      <p:pic>
        <p:nvPicPr>
          <p:cNvPr descr="footer.png" id="158" name="Google Shape;158;p27"/>
          <p:cNvPicPr preferRelativeResize="0"/>
          <p:nvPr/>
        </p:nvPicPr>
        <p:blipFill rotWithShape="1">
          <a:blip r:embed="rId4">
            <a:alphaModFix/>
          </a:blip>
          <a:srcRect b="0" l="0" r="0" t="0"/>
          <a:stretch/>
        </p:blipFill>
        <p:spPr>
          <a:xfrm>
            <a:off x="0" y="4572000"/>
            <a:ext cx="9144000" cy="571500"/>
          </a:xfrm>
          <a:prstGeom prst="rect">
            <a:avLst/>
          </a:prstGeom>
          <a:noFill/>
          <a:ln>
            <a:noFill/>
          </a:ln>
        </p:spPr>
      </p:pic>
      <p:sp>
        <p:nvSpPr>
          <p:cNvPr id="159" name="Google Shape;159;p27"/>
          <p:cNvSpPr txBox="1"/>
          <p:nvPr/>
        </p:nvSpPr>
        <p:spPr>
          <a:xfrm>
            <a:off x="8858919" y="4891340"/>
            <a:ext cx="275700" cy="207900"/>
          </a:xfrm>
          <a:prstGeom prst="rect">
            <a:avLst/>
          </a:prstGeom>
          <a:noFill/>
          <a:ln>
            <a:noFill/>
          </a:ln>
        </p:spPr>
        <p:txBody>
          <a:bodyPr anchorCtr="0" anchor="ctr" bIns="34275" lIns="68575" spcFirstLastPara="1" rIns="68575" wrap="square" tIns="34275">
            <a:spAutoFit/>
          </a:bodyPr>
          <a:lstStyle/>
          <a:p>
            <a:pPr indent="0" lvl="0" marL="0" marR="0" rtl="0" algn="r">
              <a:lnSpc>
                <a:spcPct val="100000"/>
              </a:lnSpc>
              <a:spcBef>
                <a:spcPts val="0"/>
              </a:spcBef>
              <a:spcAft>
                <a:spcPts val="0"/>
              </a:spcAft>
              <a:buClr>
                <a:srgbClr val="000000"/>
              </a:buClr>
              <a:buSzPts val="900"/>
              <a:buFont typeface="Gill Sans"/>
              <a:buNone/>
            </a:pPr>
            <a:fld id="{00000000-1234-1234-1234-123412341234}" type="slidenum">
              <a:rPr b="0" i="0" lang="en" sz="900" u="none" cap="none" strike="noStrike">
                <a:solidFill>
                  <a:srgbClr val="000000"/>
                </a:solidFill>
                <a:latin typeface="Gill Sans"/>
                <a:ea typeface="Gill Sans"/>
                <a:cs typeface="Gill Sans"/>
                <a:sym typeface="Gill Sans"/>
              </a:rPr>
              <a:t>‹#›</a:t>
            </a:fld>
            <a:endParaRPr b="0" i="0" sz="900" u="none" cap="none" strike="noStrike">
              <a:solidFill>
                <a:srgbClr val="000000"/>
              </a:solidFill>
              <a:latin typeface="Gill Sans"/>
              <a:ea typeface="Gill Sans"/>
              <a:cs typeface="Gill Sans"/>
              <a:sym typeface="Gill Sans"/>
            </a:endParaRPr>
          </a:p>
        </p:txBody>
      </p:sp>
      <p:sp>
        <p:nvSpPr>
          <p:cNvPr id="160" name="Google Shape;160;p27"/>
          <p:cNvSpPr txBox="1"/>
          <p:nvPr/>
        </p:nvSpPr>
        <p:spPr>
          <a:xfrm>
            <a:off x="3716431" y="4718989"/>
            <a:ext cx="1711200" cy="276300"/>
          </a:xfrm>
          <a:prstGeom prst="rect">
            <a:avLst/>
          </a:prstGeom>
          <a:noFill/>
          <a:ln>
            <a:noFill/>
          </a:ln>
        </p:spPr>
        <p:txBody>
          <a:bodyPr anchorCtr="0" anchor="t" bIns="34275" lIns="17150" spcFirstLastPara="1" rIns="17150" wrap="square" tIns="34275">
            <a:normAutofit/>
          </a:bodyPr>
          <a:lstStyle/>
          <a:p>
            <a:pPr indent="0" lvl="0" marL="0" marR="0" rtl="0" algn="l">
              <a:lnSpc>
                <a:spcPct val="130000"/>
              </a:lnSpc>
              <a:spcBef>
                <a:spcPts val="0"/>
              </a:spcBef>
              <a:spcAft>
                <a:spcPts val="0"/>
              </a:spcAft>
              <a:buNone/>
            </a:pPr>
            <a:r>
              <a:rPr lang="en" sz="1200">
                <a:solidFill>
                  <a:srgbClr val="C00000"/>
                </a:solidFill>
                <a:latin typeface="Helvetica Neue"/>
                <a:ea typeface="Helvetica Neue"/>
                <a:cs typeface="Helvetica Neue"/>
                <a:sym typeface="Helvetica Neue"/>
              </a:rPr>
              <a:t>morgridge.org</a:t>
            </a:r>
            <a:endParaRPr sz="11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28"/>
          <p:cNvSpPr txBox="1"/>
          <p:nvPr>
            <p:ph type="title"/>
          </p:nvPr>
        </p:nvSpPr>
        <p:spPr>
          <a:xfrm>
            <a:off x="311700" y="292625"/>
            <a:ext cx="8520600" cy="572700"/>
          </a:xfrm>
          <a:prstGeom prst="rect">
            <a:avLst/>
          </a:prstGeom>
          <a:noFill/>
          <a:ln>
            <a:noFill/>
          </a:ln>
        </p:spPr>
        <p:txBody>
          <a:bodyPr anchorCtr="0" anchor="t" bIns="68575" lIns="68575" spcFirstLastPara="1" rIns="68575" wrap="square" tIns="68575">
            <a:normAutofit/>
          </a:bodyPr>
          <a:lstStyle>
            <a:lvl1pPr lvl="0" rtl="0" algn="l">
              <a:lnSpc>
                <a:spcPct val="80000"/>
              </a:lnSpc>
              <a:spcBef>
                <a:spcPts val="0"/>
              </a:spcBef>
              <a:spcAft>
                <a:spcPts val="0"/>
              </a:spcAft>
              <a:buClr>
                <a:srgbClr val="A92220"/>
              </a:buClr>
              <a:buSzPts val="2100"/>
              <a:buFont typeface="Helvetica Neue"/>
              <a:buNone/>
              <a:defRPr/>
            </a:lvl1pPr>
            <a:lvl2pPr lvl="1" rtl="0" algn="l">
              <a:lnSpc>
                <a:spcPct val="80000"/>
              </a:lnSpc>
              <a:spcBef>
                <a:spcPts val="0"/>
              </a:spcBef>
              <a:spcAft>
                <a:spcPts val="0"/>
              </a:spcAft>
              <a:buClr>
                <a:srgbClr val="A92220"/>
              </a:buClr>
              <a:buSzPts val="2100"/>
              <a:buFont typeface="Helvetica Neue"/>
              <a:buNone/>
              <a:defRPr/>
            </a:lvl2pPr>
            <a:lvl3pPr lvl="2" rtl="0" algn="l">
              <a:lnSpc>
                <a:spcPct val="80000"/>
              </a:lnSpc>
              <a:spcBef>
                <a:spcPts val="0"/>
              </a:spcBef>
              <a:spcAft>
                <a:spcPts val="0"/>
              </a:spcAft>
              <a:buClr>
                <a:srgbClr val="A92220"/>
              </a:buClr>
              <a:buSzPts val="2100"/>
              <a:buFont typeface="Helvetica Neue"/>
              <a:buNone/>
              <a:defRPr/>
            </a:lvl3pPr>
            <a:lvl4pPr lvl="3" rtl="0" algn="l">
              <a:lnSpc>
                <a:spcPct val="80000"/>
              </a:lnSpc>
              <a:spcBef>
                <a:spcPts val="0"/>
              </a:spcBef>
              <a:spcAft>
                <a:spcPts val="0"/>
              </a:spcAft>
              <a:buClr>
                <a:srgbClr val="A92220"/>
              </a:buClr>
              <a:buSzPts val="2100"/>
              <a:buFont typeface="Helvetica Neue"/>
              <a:buNone/>
              <a:defRPr/>
            </a:lvl4pPr>
            <a:lvl5pPr lvl="4" rtl="0" algn="l">
              <a:lnSpc>
                <a:spcPct val="80000"/>
              </a:lnSpc>
              <a:spcBef>
                <a:spcPts val="0"/>
              </a:spcBef>
              <a:spcAft>
                <a:spcPts val="0"/>
              </a:spcAft>
              <a:buClr>
                <a:srgbClr val="A92220"/>
              </a:buClr>
              <a:buSzPts val="2100"/>
              <a:buFont typeface="Helvetica Neue"/>
              <a:buNone/>
              <a:defRPr/>
            </a:lvl5pPr>
            <a:lvl6pPr lvl="5" rtl="0" algn="l">
              <a:lnSpc>
                <a:spcPct val="80000"/>
              </a:lnSpc>
              <a:spcBef>
                <a:spcPts val="0"/>
              </a:spcBef>
              <a:spcAft>
                <a:spcPts val="0"/>
              </a:spcAft>
              <a:buClr>
                <a:srgbClr val="A92220"/>
              </a:buClr>
              <a:buSzPts val="2100"/>
              <a:buFont typeface="Helvetica Neue"/>
              <a:buNone/>
              <a:defRPr/>
            </a:lvl6pPr>
            <a:lvl7pPr lvl="6" rtl="0" algn="l">
              <a:lnSpc>
                <a:spcPct val="80000"/>
              </a:lnSpc>
              <a:spcBef>
                <a:spcPts val="0"/>
              </a:spcBef>
              <a:spcAft>
                <a:spcPts val="0"/>
              </a:spcAft>
              <a:buClr>
                <a:srgbClr val="A92220"/>
              </a:buClr>
              <a:buSzPts val="2100"/>
              <a:buFont typeface="Helvetica Neue"/>
              <a:buNone/>
              <a:defRPr/>
            </a:lvl7pPr>
            <a:lvl8pPr lvl="7" rtl="0" algn="l">
              <a:lnSpc>
                <a:spcPct val="80000"/>
              </a:lnSpc>
              <a:spcBef>
                <a:spcPts val="0"/>
              </a:spcBef>
              <a:spcAft>
                <a:spcPts val="0"/>
              </a:spcAft>
              <a:buClr>
                <a:srgbClr val="A92220"/>
              </a:buClr>
              <a:buSzPts val="2100"/>
              <a:buFont typeface="Helvetica Neue"/>
              <a:buNone/>
              <a:defRPr/>
            </a:lvl8pPr>
            <a:lvl9pPr lvl="8" rtl="0" algn="l">
              <a:lnSpc>
                <a:spcPct val="80000"/>
              </a:lnSpc>
              <a:spcBef>
                <a:spcPts val="0"/>
              </a:spcBef>
              <a:spcAft>
                <a:spcPts val="0"/>
              </a:spcAft>
              <a:buClr>
                <a:srgbClr val="A92220"/>
              </a:buClr>
              <a:buSzPts val="2100"/>
              <a:buFont typeface="Helvetica Neue"/>
              <a:buNone/>
              <a:defRPr/>
            </a:lvl9pPr>
          </a:lstStyle>
          <a:p/>
        </p:txBody>
      </p:sp>
      <p:sp>
        <p:nvSpPr>
          <p:cNvPr id="163" name="Google Shape;163;p28"/>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1pPr>
            <a:lvl2pPr indent="0" lvl="1"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2pPr>
            <a:lvl3pPr indent="0" lvl="2"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3pPr>
            <a:lvl4pPr indent="0" lvl="3"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4pPr>
            <a:lvl5pPr indent="0" lvl="4"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5pPr>
            <a:lvl6pPr indent="0" lvl="5"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6pPr>
            <a:lvl7pPr indent="0" lvl="6"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7pPr>
            <a:lvl8pPr indent="0" lvl="7"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8pPr>
            <a:lvl9pPr indent="0" lvl="8"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292625"/>
            <a:ext cx="8520600" cy="572700"/>
          </a:xfrm>
          <a:prstGeom prst="rect">
            <a:avLst/>
          </a:prstGeom>
          <a:noFill/>
          <a:ln>
            <a:noFill/>
          </a:ln>
        </p:spPr>
        <p:txBody>
          <a:bodyPr anchorCtr="0" anchor="t" bIns="68575" lIns="68575" spcFirstLastPara="1" rIns="68575" wrap="square" tIns="68575">
            <a:normAutofit/>
          </a:bodyPr>
          <a:lstStyle>
            <a:lvl1pPr lvl="0" rtl="0" algn="l">
              <a:lnSpc>
                <a:spcPct val="80000"/>
              </a:lnSpc>
              <a:spcBef>
                <a:spcPts val="0"/>
              </a:spcBef>
              <a:spcAft>
                <a:spcPts val="0"/>
              </a:spcAft>
              <a:buClr>
                <a:srgbClr val="A92220"/>
              </a:buClr>
              <a:buSzPts val="2100"/>
              <a:buFont typeface="Helvetica Neue"/>
              <a:buNone/>
              <a:defRPr/>
            </a:lvl1pPr>
            <a:lvl2pPr lvl="1" rtl="0" algn="l">
              <a:lnSpc>
                <a:spcPct val="80000"/>
              </a:lnSpc>
              <a:spcBef>
                <a:spcPts val="0"/>
              </a:spcBef>
              <a:spcAft>
                <a:spcPts val="0"/>
              </a:spcAft>
              <a:buClr>
                <a:srgbClr val="A92220"/>
              </a:buClr>
              <a:buSzPts val="2100"/>
              <a:buFont typeface="Helvetica Neue"/>
              <a:buNone/>
              <a:defRPr/>
            </a:lvl2pPr>
            <a:lvl3pPr lvl="2" rtl="0" algn="l">
              <a:lnSpc>
                <a:spcPct val="80000"/>
              </a:lnSpc>
              <a:spcBef>
                <a:spcPts val="0"/>
              </a:spcBef>
              <a:spcAft>
                <a:spcPts val="0"/>
              </a:spcAft>
              <a:buClr>
                <a:srgbClr val="A92220"/>
              </a:buClr>
              <a:buSzPts val="2100"/>
              <a:buFont typeface="Helvetica Neue"/>
              <a:buNone/>
              <a:defRPr/>
            </a:lvl3pPr>
            <a:lvl4pPr lvl="3" rtl="0" algn="l">
              <a:lnSpc>
                <a:spcPct val="80000"/>
              </a:lnSpc>
              <a:spcBef>
                <a:spcPts val="0"/>
              </a:spcBef>
              <a:spcAft>
                <a:spcPts val="0"/>
              </a:spcAft>
              <a:buClr>
                <a:srgbClr val="A92220"/>
              </a:buClr>
              <a:buSzPts val="2100"/>
              <a:buFont typeface="Helvetica Neue"/>
              <a:buNone/>
              <a:defRPr/>
            </a:lvl4pPr>
            <a:lvl5pPr lvl="4" rtl="0" algn="l">
              <a:lnSpc>
                <a:spcPct val="80000"/>
              </a:lnSpc>
              <a:spcBef>
                <a:spcPts val="0"/>
              </a:spcBef>
              <a:spcAft>
                <a:spcPts val="0"/>
              </a:spcAft>
              <a:buClr>
                <a:srgbClr val="A92220"/>
              </a:buClr>
              <a:buSzPts val="2100"/>
              <a:buFont typeface="Helvetica Neue"/>
              <a:buNone/>
              <a:defRPr/>
            </a:lvl5pPr>
            <a:lvl6pPr lvl="5" rtl="0" algn="l">
              <a:lnSpc>
                <a:spcPct val="80000"/>
              </a:lnSpc>
              <a:spcBef>
                <a:spcPts val="0"/>
              </a:spcBef>
              <a:spcAft>
                <a:spcPts val="0"/>
              </a:spcAft>
              <a:buClr>
                <a:srgbClr val="A92220"/>
              </a:buClr>
              <a:buSzPts val="2100"/>
              <a:buFont typeface="Helvetica Neue"/>
              <a:buNone/>
              <a:defRPr/>
            </a:lvl6pPr>
            <a:lvl7pPr lvl="6" rtl="0" algn="l">
              <a:lnSpc>
                <a:spcPct val="80000"/>
              </a:lnSpc>
              <a:spcBef>
                <a:spcPts val="0"/>
              </a:spcBef>
              <a:spcAft>
                <a:spcPts val="0"/>
              </a:spcAft>
              <a:buClr>
                <a:srgbClr val="A92220"/>
              </a:buClr>
              <a:buSzPts val="2100"/>
              <a:buFont typeface="Helvetica Neue"/>
              <a:buNone/>
              <a:defRPr/>
            </a:lvl7pPr>
            <a:lvl8pPr lvl="7" rtl="0" algn="l">
              <a:lnSpc>
                <a:spcPct val="80000"/>
              </a:lnSpc>
              <a:spcBef>
                <a:spcPts val="0"/>
              </a:spcBef>
              <a:spcAft>
                <a:spcPts val="0"/>
              </a:spcAft>
              <a:buClr>
                <a:srgbClr val="A92220"/>
              </a:buClr>
              <a:buSzPts val="2100"/>
              <a:buFont typeface="Helvetica Neue"/>
              <a:buNone/>
              <a:defRPr/>
            </a:lvl8pPr>
            <a:lvl9pPr lvl="8" rtl="0" algn="l">
              <a:lnSpc>
                <a:spcPct val="80000"/>
              </a:lnSpc>
              <a:spcBef>
                <a:spcPts val="0"/>
              </a:spcBef>
              <a:spcAft>
                <a:spcPts val="0"/>
              </a:spcAft>
              <a:buClr>
                <a:srgbClr val="A92220"/>
              </a:buClr>
              <a:buSzPts val="2100"/>
              <a:buFont typeface="Helvetica Neue"/>
              <a:buNone/>
              <a:defRPr/>
            </a:lvl9pPr>
          </a:lstStyle>
          <a:p/>
        </p:txBody>
      </p:sp>
      <p:sp>
        <p:nvSpPr>
          <p:cNvPr id="166" name="Google Shape;166;p29"/>
          <p:cNvSpPr txBox="1"/>
          <p:nvPr>
            <p:ph idx="1" type="body"/>
          </p:nvPr>
        </p:nvSpPr>
        <p:spPr>
          <a:xfrm>
            <a:off x="311700" y="1000075"/>
            <a:ext cx="8520600" cy="3603900"/>
          </a:xfrm>
          <a:prstGeom prst="rect">
            <a:avLst/>
          </a:prstGeom>
          <a:noFill/>
          <a:ln>
            <a:noFill/>
          </a:ln>
        </p:spPr>
        <p:txBody>
          <a:bodyPr anchorCtr="0" anchor="t" bIns="68575" lIns="68575" spcFirstLastPara="1" rIns="68575" wrap="square" tIns="68575">
            <a:normAutofit/>
          </a:bodyPr>
          <a:lstStyle>
            <a:lvl1pPr indent="-317500" lvl="0" marL="457200" rtl="0" algn="l">
              <a:lnSpc>
                <a:spcPct val="100000"/>
              </a:lnSpc>
              <a:spcBef>
                <a:spcPts val="0"/>
              </a:spcBef>
              <a:spcAft>
                <a:spcPts val="0"/>
              </a:spcAft>
              <a:buClr>
                <a:srgbClr val="000000"/>
              </a:buClr>
              <a:buSzPts val="1400"/>
              <a:buFont typeface="Merriweather Sans"/>
              <a:buChar char="●"/>
              <a:defRPr/>
            </a:lvl1pPr>
            <a:lvl2pPr indent="-298450" lvl="1" marL="914400" rtl="0" algn="l">
              <a:lnSpc>
                <a:spcPct val="100000"/>
              </a:lnSpc>
              <a:spcBef>
                <a:spcPts val="0"/>
              </a:spcBef>
              <a:spcAft>
                <a:spcPts val="0"/>
              </a:spcAft>
              <a:buClr>
                <a:srgbClr val="000000"/>
              </a:buClr>
              <a:buSzPts val="1100"/>
              <a:buFont typeface="Merriweather Sans"/>
              <a:buChar char="○"/>
              <a:defRPr/>
            </a:lvl2pPr>
            <a:lvl3pPr indent="-298450" lvl="2" marL="1371600" rtl="0" algn="l">
              <a:lnSpc>
                <a:spcPct val="100000"/>
              </a:lnSpc>
              <a:spcBef>
                <a:spcPts val="0"/>
              </a:spcBef>
              <a:spcAft>
                <a:spcPts val="0"/>
              </a:spcAft>
              <a:buClr>
                <a:srgbClr val="000000"/>
              </a:buClr>
              <a:buSzPts val="1100"/>
              <a:buFont typeface="Merriweather Sans"/>
              <a:buChar char="■"/>
              <a:defRPr/>
            </a:lvl3pPr>
            <a:lvl4pPr indent="-298450" lvl="3" marL="1828800" rtl="0" algn="l">
              <a:lnSpc>
                <a:spcPct val="100000"/>
              </a:lnSpc>
              <a:spcBef>
                <a:spcPts val="0"/>
              </a:spcBef>
              <a:spcAft>
                <a:spcPts val="0"/>
              </a:spcAft>
              <a:buClr>
                <a:srgbClr val="000000"/>
              </a:buClr>
              <a:buSzPts val="1100"/>
              <a:buFont typeface="Merriweather Sans"/>
              <a:buChar char="●"/>
              <a:defRPr/>
            </a:lvl4pPr>
            <a:lvl5pPr indent="-298450" lvl="4" marL="2286000" rtl="0" algn="l">
              <a:lnSpc>
                <a:spcPct val="100000"/>
              </a:lnSpc>
              <a:spcBef>
                <a:spcPts val="0"/>
              </a:spcBef>
              <a:spcAft>
                <a:spcPts val="0"/>
              </a:spcAft>
              <a:buClr>
                <a:srgbClr val="000000"/>
              </a:buClr>
              <a:buSzPts val="1100"/>
              <a:buFont typeface="Merriweather Sans"/>
              <a:buChar char="○"/>
              <a:defRPr/>
            </a:lvl5pPr>
            <a:lvl6pPr indent="-298450" lvl="5" marL="2743200" rtl="0" algn="l">
              <a:lnSpc>
                <a:spcPct val="100000"/>
              </a:lnSpc>
              <a:spcBef>
                <a:spcPts val="0"/>
              </a:spcBef>
              <a:spcAft>
                <a:spcPts val="0"/>
              </a:spcAft>
              <a:buClr>
                <a:srgbClr val="000000"/>
              </a:buClr>
              <a:buSzPts val="1100"/>
              <a:buFont typeface="Merriweather Sans"/>
              <a:buChar char="■"/>
              <a:defRPr/>
            </a:lvl6pPr>
            <a:lvl7pPr indent="-298450" lvl="6" marL="3200400" rtl="0" algn="l">
              <a:lnSpc>
                <a:spcPct val="100000"/>
              </a:lnSpc>
              <a:spcBef>
                <a:spcPts val="0"/>
              </a:spcBef>
              <a:spcAft>
                <a:spcPts val="0"/>
              </a:spcAft>
              <a:buClr>
                <a:srgbClr val="000000"/>
              </a:buClr>
              <a:buSzPts val="1100"/>
              <a:buFont typeface="Merriweather Sans"/>
              <a:buChar char="●"/>
              <a:defRPr/>
            </a:lvl7pPr>
            <a:lvl8pPr indent="-298450" lvl="7" marL="3657600" rtl="0" algn="l">
              <a:lnSpc>
                <a:spcPct val="100000"/>
              </a:lnSpc>
              <a:spcBef>
                <a:spcPts val="0"/>
              </a:spcBef>
              <a:spcAft>
                <a:spcPts val="0"/>
              </a:spcAft>
              <a:buClr>
                <a:srgbClr val="000000"/>
              </a:buClr>
              <a:buSzPts val="1100"/>
              <a:buFont typeface="Merriweather Sans"/>
              <a:buChar char="○"/>
              <a:defRPr/>
            </a:lvl8pPr>
            <a:lvl9pPr indent="-298450" lvl="8" marL="4114800" rtl="0" algn="l">
              <a:lnSpc>
                <a:spcPct val="100000"/>
              </a:lnSpc>
              <a:spcBef>
                <a:spcPts val="0"/>
              </a:spcBef>
              <a:spcAft>
                <a:spcPts val="0"/>
              </a:spcAft>
              <a:buClr>
                <a:srgbClr val="000000"/>
              </a:buClr>
              <a:buSzPts val="1100"/>
              <a:buFont typeface="Merriweather Sans"/>
              <a:buChar char="■"/>
              <a:defRPr/>
            </a:lvl9pPr>
          </a:lstStyle>
          <a:p/>
        </p:txBody>
      </p:sp>
      <p:sp>
        <p:nvSpPr>
          <p:cNvPr id="167" name="Google Shape;167;p29"/>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1pPr>
            <a:lvl2pPr indent="0" lvl="1"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2pPr>
            <a:lvl3pPr indent="0" lvl="2"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3pPr>
            <a:lvl4pPr indent="0" lvl="3"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4pPr>
            <a:lvl5pPr indent="0" lvl="4"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5pPr>
            <a:lvl6pPr indent="0" lvl="5"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6pPr>
            <a:lvl7pPr indent="0" lvl="6"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7pPr>
            <a:lvl8pPr indent="0" lvl="7"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8pPr>
            <a:lvl9pPr indent="0" lvl="8"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68" name="Shape 168"/>
        <p:cNvGrpSpPr/>
        <p:nvPr/>
      </p:nvGrpSpPr>
      <p:grpSpPr>
        <a:xfrm>
          <a:off x="0" y="0"/>
          <a:ext cx="0" cy="0"/>
          <a:chOff x="0" y="0"/>
          <a:chExt cx="0" cy="0"/>
        </a:xfrm>
      </p:grpSpPr>
      <p:sp>
        <p:nvSpPr>
          <p:cNvPr id="169" name="Google Shape;169;p30"/>
          <p:cNvSpPr txBox="1"/>
          <p:nvPr>
            <p:ph idx="1" type="body"/>
          </p:nvPr>
        </p:nvSpPr>
        <p:spPr>
          <a:xfrm>
            <a:off x="311700" y="4230575"/>
            <a:ext cx="5998800" cy="605100"/>
          </a:xfrm>
          <a:prstGeom prst="rect">
            <a:avLst/>
          </a:prstGeom>
          <a:noFill/>
          <a:ln>
            <a:noFill/>
          </a:ln>
        </p:spPr>
        <p:txBody>
          <a:bodyPr anchorCtr="0" anchor="ctr" bIns="68575" lIns="68575" spcFirstLastPara="1" rIns="68575" wrap="square" tIns="68575">
            <a:normAutofit/>
          </a:bodyPr>
          <a:lstStyle>
            <a:lvl1pPr indent="-228600" lvl="0" marL="457200" rtl="0" algn="l">
              <a:lnSpc>
                <a:spcPct val="100000"/>
              </a:lnSpc>
              <a:spcBef>
                <a:spcPts val="0"/>
              </a:spcBef>
              <a:spcAft>
                <a:spcPts val="0"/>
              </a:spcAft>
              <a:buClr>
                <a:srgbClr val="000000"/>
              </a:buClr>
              <a:buSzPts val="1400"/>
              <a:buFont typeface="Merriweather Sans"/>
              <a:buNone/>
              <a:defRPr/>
            </a:lvl1pPr>
            <a:lvl2pPr indent="-228600" lvl="1" marL="914400" rtl="0" algn="l">
              <a:lnSpc>
                <a:spcPct val="100000"/>
              </a:lnSpc>
              <a:spcBef>
                <a:spcPts val="500"/>
              </a:spcBef>
              <a:spcAft>
                <a:spcPts val="0"/>
              </a:spcAft>
              <a:buClr>
                <a:srgbClr val="000000"/>
              </a:buClr>
              <a:buSzPts val="1400"/>
              <a:buNone/>
              <a:defRPr/>
            </a:lvl2pPr>
            <a:lvl3pPr indent="-228600" lvl="2" marL="1371600" rtl="0" algn="l">
              <a:lnSpc>
                <a:spcPct val="100000"/>
              </a:lnSpc>
              <a:spcBef>
                <a:spcPts val="500"/>
              </a:spcBef>
              <a:spcAft>
                <a:spcPts val="0"/>
              </a:spcAft>
              <a:buClr>
                <a:srgbClr val="000000"/>
              </a:buClr>
              <a:buSzPts val="1400"/>
              <a:buNone/>
              <a:defRPr/>
            </a:lvl3pPr>
            <a:lvl4pPr indent="-228600" lvl="3" marL="1828800" rtl="0" algn="l">
              <a:lnSpc>
                <a:spcPct val="100000"/>
              </a:lnSpc>
              <a:spcBef>
                <a:spcPts val="500"/>
              </a:spcBef>
              <a:spcAft>
                <a:spcPts val="0"/>
              </a:spcAft>
              <a:buClr>
                <a:srgbClr val="000000"/>
              </a:buClr>
              <a:buSzPts val="1400"/>
              <a:buNone/>
              <a:defRPr/>
            </a:lvl4pPr>
            <a:lvl5pPr indent="-228600" lvl="4" marL="2286000" rtl="0" algn="l">
              <a:lnSpc>
                <a:spcPct val="100000"/>
              </a:lnSpc>
              <a:spcBef>
                <a:spcPts val="500"/>
              </a:spcBef>
              <a:spcAft>
                <a:spcPts val="0"/>
              </a:spcAft>
              <a:buClr>
                <a:srgbClr val="000000"/>
              </a:buClr>
              <a:buSzPts val="1400"/>
              <a:buNone/>
              <a:defRPr/>
            </a:lvl5pPr>
            <a:lvl6pPr indent="-228600" lvl="5" marL="2743200" rtl="0" algn="l">
              <a:lnSpc>
                <a:spcPct val="100000"/>
              </a:lnSpc>
              <a:spcBef>
                <a:spcPts val="500"/>
              </a:spcBef>
              <a:spcAft>
                <a:spcPts val="0"/>
              </a:spcAft>
              <a:buClr>
                <a:srgbClr val="000000"/>
              </a:buClr>
              <a:buSzPts val="1400"/>
              <a:buNone/>
              <a:defRPr/>
            </a:lvl6pPr>
            <a:lvl7pPr indent="-228600" lvl="6" marL="3200400" rtl="0" algn="l">
              <a:lnSpc>
                <a:spcPct val="100000"/>
              </a:lnSpc>
              <a:spcBef>
                <a:spcPts val="500"/>
              </a:spcBef>
              <a:spcAft>
                <a:spcPts val="0"/>
              </a:spcAft>
              <a:buClr>
                <a:srgbClr val="000000"/>
              </a:buClr>
              <a:buSzPts val="1400"/>
              <a:buNone/>
              <a:defRPr/>
            </a:lvl7pPr>
            <a:lvl8pPr indent="-228600" lvl="7" marL="3657600" rtl="0" algn="l">
              <a:lnSpc>
                <a:spcPct val="100000"/>
              </a:lnSpc>
              <a:spcBef>
                <a:spcPts val="500"/>
              </a:spcBef>
              <a:spcAft>
                <a:spcPts val="0"/>
              </a:spcAft>
              <a:buClr>
                <a:srgbClr val="000000"/>
              </a:buClr>
              <a:buSzPts val="1400"/>
              <a:buNone/>
              <a:defRPr/>
            </a:lvl8pPr>
            <a:lvl9pPr indent="-228600" lvl="8" marL="4114800" rtl="0" algn="l">
              <a:lnSpc>
                <a:spcPct val="100000"/>
              </a:lnSpc>
              <a:spcBef>
                <a:spcPts val="500"/>
              </a:spcBef>
              <a:spcAft>
                <a:spcPts val="0"/>
              </a:spcAft>
              <a:buClr>
                <a:srgbClr val="000000"/>
              </a:buClr>
              <a:buSzPts val="1400"/>
              <a:buNone/>
              <a:defRPr/>
            </a:lvl9pPr>
          </a:lstStyle>
          <a:p/>
        </p:txBody>
      </p:sp>
      <p:sp>
        <p:nvSpPr>
          <p:cNvPr id="170" name="Google Shape;170;p30"/>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1pPr>
            <a:lvl2pPr indent="0" lvl="1"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2pPr>
            <a:lvl3pPr indent="0" lvl="2"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3pPr>
            <a:lvl4pPr indent="0" lvl="3"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4pPr>
            <a:lvl5pPr indent="0" lvl="4"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5pPr>
            <a:lvl6pPr indent="0" lvl="5"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6pPr>
            <a:lvl7pPr indent="0" lvl="6"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7pPr>
            <a:lvl8pPr indent="0" lvl="7"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8pPr>
            <a:lvl9pPr indent="0" lvl="8"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31"/>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1pPr>
            <a:lvl2pPr indent="0" lvl="1"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2pPr>
            <a:lvl3pPr indent="0" lvl="2"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3pPr>
            <a:lvl4pPr indent="0" lvl="3"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4pPr>
            <a:lvl5pPr indent="0" lvl="4"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5pPr>
            <a:lvl6pPr indent="0" lvl="5"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6pPr>
            <a:lvl7pPr indent="0" lvl="6"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7pPr>
            <a:lvl8pPr indent="0" lvl="7"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8pPr>
            <a:lvl9pPr indent="0" lvl="8" marL="0" rtl="0" algn="r">
              <a:lnSpc>
                <a:spcPct val="100000"/>
              </a:lnSpc>
              <a:buClr>
                <a:srgbClr val="000000"/>
              </a:buClr>
              <a:buSzPts val="900"/>
              <a:buFont typeface="Gill Sans"/>
              <a:buNone/>
              <a:defRPr b="0" sz="900">
                <a:solidFill>
                  <a:srgbClr val="000000"/>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8" name="Shape 178"/>
        <p:cNvGrpSpPr/>
        <p:nvPr/>
      </p:nvGrpSpPr>
      <p:grpSpPr>
        <a:xfrm>
          <a:off x="0" y="0"/>
          <a:ext cx="0" cy="0"/>
          <a:chOff x="0" y="0"/>
          <a:chExt cx="0" cy="0"/>
        </a:xfrm>
      </p:grpSpPr>
      <p:sp>
        <p:nvSpPr>
          <p:cNvPr id="179" name="Google Shape;179;p3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006DB6"/>
              </a:buClr>
              <a:buSzPts val="2800"/>
              <a:buNone/>
              <a:defRPr>
                <a:solidFill>
                  <a:srgbClr val="006DB6"/>
                </a:solidFill>
              </a:defRPr>
            </a:lvl1pPr>
            <a:lvl2pPr lvl="1" rtl="0" algn="l">
              <a:lnSpc>
                <a:spcPct val="100000"/>
              </a:lnSpc>
              <a:spcBef>
                <a:spcPts val="0"/>
              </a:spcBef>
              <a:spcAft>
                <a:spcPts val="0"/>
              </a:spcAft>
              <a:buClr>
                <a:srgbClr val="006DB6"/>
              </a:buClr>
              <a:buSzPts val="2800"/>
              <a:buNone/>
              <a:defRPr>
                <a:solidFill>
                  <a:srgbClr val="006DB6"/>
                </a:solidFill>
              </a:defRPr>
            </a:lvl2pPr>
            <a:lvl3pPr lvl="2" rtl="0" algn="l">
              <a:lnSpc>
                <a:spcPct val="100000"/>
              </a:lnSpc>
              <a:spcBef>
                <a:spcPts val="0"/>
              </a:spcBef>
              <a:spcAft>
                <a:spcPts val="0"/>
              </a:spcAft>
              <a:buClr>
                <a:srgbClr val="006DB6"/>
              </a:buClr>
              <a:buSzPts val="2800"/>
              <a:buNone/>
              <a:defRPr>
                <a:solidFill>
                  <a:srgbClr val="006DB6"/>
                </a:solidFill>
              </a:defRPr>
            </a:lvl3pPr>
            <a:lvl4pPr lvl="3" rtl="0" algn="l">
              <a:lnSpc>
                <a:spcPct val="100000"/>
              </a:lnSpc>
              <a:spcBef>
                <a:spcPts val="0"/>
              </a:spcBef>
              <a:spcAft>
                <a:spcPts val="0"/>
              </a:spcAft>
              <a:buClr>
                <a:srgbClr val="006DB6"/>
              </a:buClr>
              <a:buSzPts val="2800"/>
              <a:buNone/>
              <a:defRPr>
                <a:solidFill>
                  <a:srgbClr val="006DB6"/>
                </a:solidFill>
              </a:defRPr>
            </a:lvl4pPr>
            <a:lvl5pPr lvl="4" rtl="0" algn="l">
              <a:lnSpc>
                <a:spcPct val="100000"/>
              </a:lnSpc>
              <a:spcBef>
                <a:spcPts val="0"/>
              </a:spcBef>
              <a:spcAft>
                <a:spcPts val="0"/>
              </a:spcAft>
              <a:buClr>
                <a:srgbClr val="006DB6"/>
              </a:buClr>
              <a:buSzPts val="2800"/>
              <a:buNone/>
              <a:defRPr>
                <a:solidFill>
                  <a:srgbClr val="006DB6"/>
                </a:solidFill>
              </a:defRPr>
            </a:lvl5pPr>
            <a:lvl6pPr lvl="5" rtl="0" algn="l">
              <a:lnSpc>
                <a:spcPct val="100000"/>
              </a:lnSpc>
              <a:spcBef>
                <a:spcPts val="0"/>
              </a:spcBef>
              <a:spcAft>
                <a:spcPts val="0"/>
              </a:spcAft>
              <a:buClr>
                <a:srgbClr val="006DB6"/>
              </a:buClr>
              <a:buSzPts val="2800"/>
              <a:buNone/>
              <a:defRPr>
                <a:solidFill>
                  <a:srgbClr val="006DB6"/>
                </a:solidFill>
              </a:defRPr>
            </a:lvl6pPr>
            <a:lvl7pPr lvl="6" rtl="0" algn="l">
              <a:lnSpc>
                <a:spcPct val="100000"/>
              </a:lnSpc>
              <a:spcBef>
                <a:spcPts val="0"/>
              </a:spcBef>
              <a:spcAft>
                <a:spcPts val="0"/>
              </a:spcAft>
              <a:buClr>
                <a:srgbClr val="006DB6"/>
              </a:buClr>
              <a:buSzPts val="2800"/>
              <a:buNone/>
              <a:defRPr>
                <a:solidFill>
                  <a:srgbClr val="006DB6"/>
                </a:solidFill>
              </a:defRPr>
            </a:lvl7pPr>
            <a:lvl8pPr lvl="7" rtl="0" algn="l">
              <a:lnSpc>
                <a:spcPct val="100000"/>
              </a:lnSpc>
              <a:spcBef>
                <a:spcPts val="0"/>
              </a:spcBef>
              <a:spcAft>
                <a:spcPts val="0"/>
              </a:spcAft>
              <a:buClr>
                <a:srgbClr val="006DB6"/>
              </a:buClr>
              <a:buSzPts val="2800"/>
              <a:buNone/>
              <a:defRPr>
                <a:solidFill>
                  <a:srgbClr val="006DB6"/>
                </a:solidFill>
              </a:defRPr>
            </a:lvl8pPr>
            <a:lvl9pPr lvl="8" rtl="0" algn="l">
              <a:lnSpc>
                <a:spcPct val="100000"/>
              </a:lnSpc>
              <a:spcBef>
                <a:spcPts val="0"/>
              </a:spcBef>
              <a:spcAft>
                <a:spcPts val="0"/>
              </a:spcAft>
              <a:buClr>
                <a:srgbClr val="006DB6"/>
              </a:buClr>
              <a:buSzPts val="2800"/>
              <a:buNone/>
              <a:defRPr>
                <a:solidFill>
                  <a:srgbClr val="006DB6"/>
                </a:solidFill>
              </a:defRPr>
            </a:lvl9pPr>
          </a:lstStyle>
          <a:p/>
        </p:txBody>
      </p:sp>
      <p:sp>
        <p:nvSpPr>
          <p:cNvPr id="180" name="Google Shape;180;p33"/>
          <p:cNvSpPr txBox="1"/>
          <p:nvPr>
            <p:ph idx="1" type="body"/>
          </p:nvPr>
        </p:nvSpPr>
        <p:spPr>
          <a:xfrm>
            <a:off x="311700" y="923875"/>
            <a:ext cx="8520600" cy="37395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81" name="Google Shape;181;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2" name="Shape 182"/>
        <p:cNvGrpSpPr/>
        <p:nvPr/>
      </p:nvGrpSpPr>
      <p:grpSpPr>
        <a:xfrm>
          <a:off x="0" y="0"/>
          <a:ext cx="0" cy="0"/>
          <a:chOff x="0" y="0"/>
          <a:chExt cx="0" cy="0"/>
        </a:xfrm>
      </p:grpSpPr>
      <p:sp>
        <p:nvSpPr>
          <p:cNvPr id="183" name="Google Shape;183;p3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84" name="Google Shape;18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5" name="Shape 185"/>
        <p:cNvGrpSpPr/>
        <p:nvPr/>
      </p:nvGrpSpPr>
      <p:grpSpPr>
        <a:xfrm>
          <a:off x="0" y="0"/>
          <a:ext cx="0" cy="0"/>
          <a:chOff x="0" y="0"/>
          <a:chExt cx="0" cy="0"/>
        </a:xfrm>
      </p:grpSpPr>
      <p:sp>
        <p:nvSpPr>
          <p:cNvPr id="186" name="Google Shape;186;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7" name="Shape 187"/>
        <p:cNvGrpSpPr/>
        <p:nvPr/>
      </p:nvGrpSpPr>
      <p:grpSpPr>
        <a:xfrm>
          <a:off x="0" y="0"/>
          <a:ext cx="0" cy="0"/>
          <a:chOff x="0" y="0"/>
          <a:chExt cx="0" cy="0"/>
        </a:xfrm>
      </p:grpSpPr>
      <p:sp>
        <p:nvSpPr>
          <p:cNvPr id="188" name="Google Shape;188;p3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2"/>
              </a:buClr>
              <a:buSzPts val="3600"/>
              <a:buNone/>
              <a:defRPr sz="3600">
                <a:solidFill>
                  <a:schemeClr val="dk2"/>
                </a:solidFill>
              </a:defRPr>
            </a:lvl1pPr>
            <a:lvl2pPr lvl="1" rtl="0" algn="ctr">
              <a:lnSpc>
                <a:spcPct val="100000"/>
              </a:lnSpc>
              <a:spcBef>
                <a:spcPts val="0"/>
              </a:spcBef>
              <a:spcAft>
                <a:spcPts val="0"/>
              </a:spcAft>
              <a:buClr>
                <a:schemeClr val="dk2"/>
              </a:buClr>
              <a:buSzPts val="3600"/>
              <a:buNone/>
              <a:defRPr sz="3600">
                <a:solidFill>
                  <a:schemeClr val="dk2"/>
                </a:solidFill>
              </a:defRPr>
            </a:lvl2pPr>
            <a:lvl3pPr lvl="2" rtl="0" algn="ctr">
              <a:lnSpc>
                <a:spcPct val="100000"/>
              </a:lnSpc>
              <a:spcBef>
                <a:spcPts val="0"/>
              </a:spcBef>
              <a:spcAft>
                <a:spcPts val="0"/>
              </a:spcAft>
              <a:buClr>
                <a:schemeClr val="dk2"/>
              </a:buClr>
              <a:buSzPts val="3600"/>
              <a:buNone/>
              <a:defRPr sz="3600">
                <a:solidFill>
                  <a:schemeClr val="dk2"/>
                </a:solidFill>
              </a:defRPr>
            </a:lvl3pPr>
            <a:lvl4pPr lvl="3" rtl="0" algn="ctr">
              <a:lnSpc>
                <a:spcPct val="100000"/>
              </a:lnSpc>
              <a:spcBef>
                <a:spcPts val="0"/>
              </a:spcBef>
              <a:spcAft>
                <a:spcPts val="0"/>
              </a:spcAft>
              <a:buClr>
                <a:schemeClr val="dk2"/>
              </a:buClr>
              <a:buSzPts val="3600"/>
              <a:buNone/>
              <a:defRPr sz="3600">
                <a:solidFill>
                  <a:schemeClr val="dk2"/>
                </a:solidFill>
              </a:defRPr>
            </a:lvl4pPr>
            <a:lvl5pPr lvl="4" rtl="0" algn="ctr">
              <a:lnSpc>
                <a:spcPct val="100000"/>
              </a:lnSpc>
              <a:spcBef>
                <a:spcPts val="0"/>
              </a:spcBef>
              <a:spcAft>
                <a:spcPts val="0"/>
              </a:spcAft>
              <a:buClr>
                <a:schemeClr val="dk2"/>
              </a:buClr>
              <a:buSzPts val="3600"/>
              <a:buNone/>
              <a:defRPr sz="3600">
                <a:solidFill>
                  <a:schemeClr val="dk2"/>
                </a:solidFill>
              </a:defRPr>
            </a:lvl5pPr>
            <a:lvl6pPr lvl="5" rtl="0" algn="ctr">
              <a:lnSpc>
                <a:spcPct val="100000"/>
              </a:lnSpc>
              <a:spcBef>
                <a:spcPts val="0"/>
              </a:spcBef>
              <a:spcAft>
                <a:spcPts val="0"/>
              </a:spcAft>
              <a:buClr>
                <a:schemeClr val="dk2"/>
              </a:buClr>
              <a:buSzPts val="3600"/>
              <a:buNone/>
              <a:defRPr sz="3600">
                <a:solidFill>
                  <a:schemeClr val="dk2"/>
                </a:solidFill>
              </a:defRPr>
            </a:lvl6pPr>
            <a:lvl7pPr lvl="6" rtl="0" algn="ctr">
              <a:lnSpc>
                <a:spcPct val="100000"/>
              </a:lnSpc>
              <a:spcBef>
                <a:spcPts val="0"/>
              </a:spcBef>
              <a:spcAft>
                <a:spcPts val="0"/>
              </a:spcAft>
              <a:buClr>
                <a:schemeClr val="dk2"/>
              </a:buClr>
              <a:buSzPts val="3600"/>
              <a:buNone/>
              <a:defRPr sz="3600">
                <a:solidFill>
                  <a:schemeClr val="dk2"/>
                </a:solidFill>
              </a:defRPr>
            </a:lvl7pPr>
            <a:lvl8pPr lvl="7" rtl="0" algn="ctr">
              <a:lnSpc>
                <a:spcPct val="100000"/>
              </a:lnSpc>
              <a:spcBef>
                <a:spcPts val="0"/>
              </a:spcBef>
              <a:spcAft>
                <a:spcPts val="0"/>
              </a:spcAft>
              <a:buClr>
                <a:schemeClr val="dk2"/>
              </a:buClr>
              <a:buSzPts val="3600"/>
              <a:buNone/>
              <a:defRPr sz="3600">
                <a:solidFill>
                  <a:schemeClr val="dk2"/>
                </a:solidFill>
              </a:defRPr>
            </a:lvl8pPr>
            <a:lvl9pPr lvl="8" rtl="0" algn="ctr">
              <a:lnSpc>
                <a:spcPct val="100000"/>
              </a:lnSpc>
              <a:spcBef>
                <a:spcPts val="0"/>
              </a:spcBef>
              <a:spcAft>
                <a:spcPts val="0"/>
              </a:spcAft>
              <a:buClr>
                <a:schemeClr val="dk2"/>
              </a:buClr>
              <a:buSzPts val="3600"/>
              <a:buNone/>
              <a:defRPr sz="3600">
                <a:solidFill>
                  <a:schemeClr val="dk2"/>
                </a:solidFill>
              </a:defRPr>
            </a:lvl9pPr>
          </a:lstStyle>
          <a:p/>
        </p:txBody>
      </p:sp>
      <p:sp>
        <p:nvSpPr>
          <p:cNvPr id="189" name="Google Shape;189;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0" name="Shape 190"/>
        <p:cNvGrpSpPr/>
        <p:nvPr/>
      </p:nvGrpSpPr>
      <p:grpSpPr>
        <a:xfrm>
          <a:off x="0" y="0"/>
          <a:ext cx="0" cy="0"/>
          <a:chOff x="0" y="0"/>
          <a:chExt cx="0" cy="0"/>
        </a:xfrm>
      </p:grpSpPr>
      <p:sp>
        <p:nvSpPr>
          <p:cNvPr id="191" name="Google Shape;191;p3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92" name="Google Shape;192;p3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93" name="Google Shape;19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4" name="Shape 194"/>
        <p:cNvGrpSpPr/>
        <p:nvPr/>
      </p:nvGrpSpPr>
      <p:grpSpPr>
        <a:xfrm>
          <a:off x="0" y="0"/>
          <a:ext cx="0" cy="0"/>
          <a:chOff x="0" y="0"/>
          <a:chExt cx="0" cy="0"/>
        </a:xfrm>
      </p:grpSpPr>
      <p:sp>
        <p:nvSpPr>
          <p:cNvPr id="195" name="Google Shape;195;p3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96" name="Google Shape;196;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7" name="Shape 197"/>
        <p:cNvGrpSpPr/>
        <p:nvPr/>
      </p:nvGrpSpPr>
      <p:grpSpPr>
        <a:xfrm>
          <a:off x="0" y="0"/>
          <a:ext cx="0" cy="0"/>
          <a:chOff x="0" y="0"/>
          <a:chExt cx="0" cy="0"/>
        </a:xfrm>
      </p:grpSpPr>
      <p:sp>
        <p:nvSpPr>
          <p:cNvPr id="198" name="Google Shape;198;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00" name="Google Shape;200;p3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1" name="Google Shape;201;p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202" name="Google Shape;20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3" name="Shape 203"/>
        <p:cNvGrpSpPr/>
        <p:nvPr/>
      </p:nvGrpSpPr>
      <p:grpSpPr>
        <a:xfrm>
          <a:off x="0" y="0"/>
          <a:ext cx="0" cy="0"/>
          <a:chOff x="0" y="0"/>
          <a:chExt cx="0" cy="0"/>
        </a:xfrm>
      </p:grpSpPr>
      <p:sp>
        <p:nvSpPr>
          <p:cNvPr id="204" name="Google Shape;204;p4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205" name="Google Shape;205;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6" name="Shape 206"/>
        <p:cNvGrpSpPr/>
        <p:nvPr/>
      </p:nvGrpSpPr>
      <p:grpSpPr>
        <a:xfrm>
          <a:off x="0" y="0"/>
          <a:ext cx="0" cy="0"/>
          <a:chOff x="0" y="0"/>
          <a:chExt cx="0" cy="0"/>
        </a:xfrm>
      </p:grpSpPr>
      <p:sp>
        <p:nvSpPr>
          <p:cNvPr id="207" name="Google Shape;207;p4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208" name="Google Shape;208;p4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209" name="Google Shape;209;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4" name="Shape 214"/>
        <p:cNvGrpSpPr/>
        <p:nvPr/>
      </p:nvGrpSpPr>
      <p:grpSpPr>
        <a:xfrm>
          <a:off x="0" y="0"/>
          <a:ext cx="0" cy="0"/>
          <a:chOff x="0" y="0"/>
          <a:chExt cx="0" cy="0"/>
        </a:xfrm>
      </p:grpSpPr>
      <p:sp>
        <p:nvSpPr>
          <p:cNvPr id="215" name="Google Shape;215;p4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6" name="Google Shape;216;p4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7" name="Google Shape;217;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8" name="Shape 218"/>
        <p:cNvGrpSpPr/>
        <p:nvPr/>
      </p:nvGrpSpPr>
      <p:grpSpPr>
        <a:xfrm>
          <a:off x="0" y="0"/>
          <a:ext cx="0" cy="0"/>
          <a:chOff x="0" y="0"/>
          <a:chExt cx="0" cy="0"/>
        </a:xfrm>
      </p:grpSpPr>
      <p:sp>
        <p:nvSpPr>
          <p:cNvPr id="219" name="Google Shape;219;p4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20" name="Google Shape;220;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1" name="Shape 221"/>
        <p:cNvGrpSpPr/>
        <p:nvPr/>
      </p:nvGrpSpPr>
      <p:grpSpPr>
        <a:xfrm>
          <a:off x="0" y="0"/>
          <a:ext cx="0" cy="0"/>
          <a:chOff x="0" y="0"/>
          <a:chExt cx="0" cy="0"/>
        </a:xfrm>
      </p:grpSpPr>
      <p:sp>
        <p:nvSpPr>
          <p:cNvPr id="222" name="Google Shape;222;p45"/>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3" name="Google Shape;223;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4" name="Google Shape;22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5" name="Shape 225"/>
        <p:cNvGrpSpPr/>
        <p:nvPr/>
      </p:nvGrpSpPr>
      <p:grpSpPr>
        <a:xfrm>
          <a:off x="0" y="0"/>
          <a:ext cx="0" cy="0"/>
          <a:chOff x="0" y="0"/>
          <a:chExt cx="0" cy="0"/>
        </a:xfrm>
      </p:grpSpPr>
      <p:sp>
        <p:nvSpPr>
          <p:cNvPr id="226" name="Google Shape;226;p46"/>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7" name="Google Shape;227;p4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8" name="Google Shape;228;p4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9" name="Google Shape;229;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0" name="Shape 230"/>
        <p:cNvGrpSpPr/>
        <p:nvPr/>
      </p:nvGrpSpPr>
      <p:grpSpPr>
        <a:xfrm>
          <a:off x="0" y="0"/>
          <a:ext cx="0" cy="0"/>
          <a:chOff x="0" y="0"/>
          <a:chExt cx="0" cy="0"/>
        </a:xfrm>
      </p:grpSpPr>
      <p:sp>
        <p:nvSpPr>
          <p:cNvPr id="231" name="Google Shape;231;p47"/>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2" name="Google Shape;232;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3" name="Shape 233"/>
        <p:cNvGrpSpPr/>
        <p:nvPr/>
      </p:nvGrpSpPr>
      <p:grpSpPr>
        <a:xfrm>
          <a:off x="0" y="0"/>
          <a:ext cx="0" cy="0"/>
          <a:chOff x="0" y="0"/>
          <a:chExt cx="0" cy="0"/>
        </a:xfrm>
      </p:grpSpPr>
      <p:sp>
        <p:nvSpPr>
          <p:cNvPr id="234" name="Google Shape;234;p4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5" name="Google Shape;235;p4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6" name="Google Shape;236;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7" name="Shape 237"/>
        <p:cNvGrpSpPr/>
        <p:nvPr/>
      </p:nvGrpSpPr>
      <p:grpSpPr>
        <a:xfrm>
          <a:off x="0" y="0"/>
          <a:ext cx="0" cy="0"/>
          <a:chOff x="0" y="0"/>
          <a:chExt cx="0" cy="0"/>
        </a:xfrm>
      </p:grpSpPr>
      <p:sp>
        <p:nvSpPr>
          <p:cNvPr id="238" name="Google Shape;238;p4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39" name="Google Shape;239;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0" name="Shape 240"/>
        <p:cNvGrpSpPr/>
        <p:nvPr/>
      </p:nvGrpSpPr>
      <p:grpSpPr>
        <a:xfrm>
          <a:off x="0" y="0"/>
          <a:ext cx="0" cy="0"/>
          <a:chOff x="0" y="0"/>
          <a:chExt cx="0" cy="0"/>
        </a:xfrm>
      </p:grpSpPr>
      <p:sp>
        <p:nvSpPr>
          <p:cNvPr id="241" name="Google Shape;241;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3" name="Google Shape;243;p5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4" name="Google Shape;244;p5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5" name="Google Shape;245;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6" name="Shape 246"/>
        <p:cNvGrpSpPr/>
        <p:nvPr/>
      </p:nvGrpSpPr>
      <p:grpSpPr>
        <a:xfrm>
          <a:off x="0" y="0"/>
          <a:ext cx="0" cy="0"/>
          <a:chOff x="0" y="0"/>
          <a:chExt cx="0" cy="0"/>
        </a:xfrm>
      </p:grpSpPr>
      <p:sp>
        <p:nvSpPr>
          <p:cNvPr id="247" name="Google Shape;247;p5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48" name="Google Shape;248;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9" name="Shape 249"/>
        <p:cNvGrpSpPr/>
        <p:nvPr/>
      </p:nvGrpSpPr>
      <p:grpSpPr>
        <a:xfrm>
          <a:off x="0" y="0"/>
          <a:ext cx="0" cy="0"/>
          <a:chOff x="0" y="0"/>
          <a:chExt cx="0" cy="0"/>
        </a:xfrm>
      </p:grpSpPr>
      <p:sp>
        <p:nvSpPr>
          <p:cNvPr id="250" name="Google Shape;250;p5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51" name="Google Shape;251;p5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52" name="Google Shape;252;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3" name="Shape 253"/>
        <p:cNvGrpSpPr/>
        <p:nvPr/>
      </p:nvGrpSpPr>
      <p:grpSpPr>
        <a:xfrm>
          <a:off x="0" y="0"/>
          <a:ext cx="0" cy="0"/>
          <a:chOff x="0" y="0"/>
          <a:chExt cx="0" cy="0"/>
        </a:xfrm>
      </p:grpSpPr>
      <p:sp>
        <p:nvSpPr>
          <p:cNvPr id="254" name="Google Shape;254;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6" Type="http://schemas.openxmlformats.org/officeDocument/2006/relationships/slideLayout" Target="../slideLayouts/slideLayout18.xml"/><Relationship Id="rId18" Type="http://schemas.openxmlformats.org/officeDocument/2006/relationships/theme" Target="../theme/theme2.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0" Type="http://schemas.openxmlformats.org/officeDocument/2006/relationships/theme" Target="../theme/theme4.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2" Type="http://schemas.openxmlformats.org/officeDocument/2006/relationships/theme" Target="../theme/theme1.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1485900" y="205978"/>
            <a:ext cx="6172200" cy="857400"/>
          </a:xfrm>
          <a:prstGeom prst="rect">
            <a:avLst/>
          </a:prstGeom>
          <a:noFill/>
          <a:ln>
            <a:noFill/>
          </a:ln>
        </p:spPr>
        <p:txBody>
          <a:bodyPr anchorCtr="0" anchor="t" bIns="68575" lIns="68575" spcFirstLastPara="1" rIns="68575" wrap="square" tIns="68575">
            <a:normAutofit/>
          </a:bodyPr>
          <a:lstStyle>
            <a:lvl1pPr lvl="0" marR="0" rtl="0" algn="l">
              <a:lnSpc>
                <a:spcPct val="80000"/>
              </a:lnSpc>
              <a:spcBef>
                <a:spcPts val="0"/>
              </a:spcBef>
              <a:spcAft>
                <a:spcPts val="0"/>
              </a:spcAft>
              <a:buClr>
                <a:srgbClr val="A92220"/>
              </a:buClr>
              <a:buSzPts val="4400"/>
              <a:buFont typeface="Helvetica Neue"/>
              <a:buNone/>
              <a:defRPr b="1" i="0" sz="4400" u="none" cap="none" strike="noStrike">
                <a:solidFill>
                  <a:srgbClr val="A9222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A92220"/>
              </a:buClr>
              <a:buSzPts val="4400"/>
              <a:buFont typeface="Helvetica Neue"/>
              <a:buNone/>
              <a:defRPr b="1" i="0" sz="4400" u="none" cap="none" strike="noStrike">
                <a:solidFill>
                  <a:srgbClr val="A9222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A92220"/>
              </a:buClr>
              <a:buSzPts val="4400"/>
              <a:buFont typeface="Helvetica Neue"/>
              <a:buNone/>
              <a:defRPr b="1" i="0" sz="4400" u="none" cap="none" strike="noStrike">
                <a:solidFill>
                  <a:srgbClr val="A9222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A92220"/>
              </a:buClr>
              <a:buSzPts val="4400"/>
              <a:buFont typeface="Helvetica Neue"/>
              <a:buNone/>
              <a:defRPr b="1" i="0" sz="4400" u="none" cap="none" strike="noStrike">
                <a:solidFill>
                  <a:srgbClr val="A9222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A92220"/>
              </a:buClr>
              <a:buSzPts val="4400"/>
              <a:buFont typeface="Helvetica Neue"/>
              <a:buNone/>
              <a:defRPr b="1" i="0" sz="4400" u="none" cap="none" strike="noStrike">
                <a:solidFill>
                  <a:srgbClr val="A9222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A92220"/>
              </a:buClr>
              <a:buSzPts val="4400"/>
              <a:buFont typeface="Helvetica Neue"/>
              <a:buNone/>
              <a:defRPr b="1" i="0" sz="4400" u="none" cap="none" strike="noStrike">
                <a:solidFill>
                  <a:srgbClr val="A9222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A92220"/>
              </a:buClr>
              <a:buSzPts val="4400"/>
              <a:buFont typeface="Helvetica Neue"/>
              <a:buNone/>
              <a:defRPr b="1" i="0" sz="4400" u="none" cap="none" strike="noStrike">
                <a:solidFill>
                  <a:srgbClr val="A9222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A92220"/>
              </a:buClr>
              <a:buSzPts val="4400"/>
              <a:buFont typeface="Helvetica Neue"/>
              <a:buNone/>
              <a:defRPr b="1" i="0" sz="4400" u="none" cap="none" strike="noStrike">
                <a:solidFill>
                  <a:srgbClr val="A9222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A92220"/>
              </a:buClr>
              <a:buSzPts val="4400"/>
              <a:buFont typeface="Helvetica Neue"/>
              <a:buNone/>
              <a:defRPr b="1" i="0" sz="4400" u="none" cap="none" strike="noStrike">
                <a:solidFill>
                  <a:srgbClr val="A92220"/>
                </a:solidFill>
                <a:latin typeface="Helvetica Neue"/>
                <a:ea typeface="Helvetica Neue"/>
                <a:cs typeface="Helvetica Neue"/>
                <a:sym typeface="Helvetica Neue"/>
              </a:defRPr>
            </a:lvl9pPr>
          </a:lstStyle>
          <a:p/>
        </p:txBody>
      </p:sp>
      <p:sp>
        <p:nvSpPr>
          <p:cNvPr id="62" name="Google Shape;62;p14"/>
          <p:cNvSpPr txBox="1"/>
          <p:nvPr>
            <p:ph idx="1" type="body"/>
          </p:nvPr>
        </p:nvSpPr>
        <p:spPr>
          <a:xfrm>
            <a:off x="1485900" y="1200150"/>
            <a:ext cx="6172200" cy="3394500"/>
          </a:xfrm>
          <a:prstGeom prst="rect">
            <a:avLst/>
          </a:prstGeom>
          <a:noFill/>
          <a:ln>
            <a:noFill/>
          </a:ln>
        </p:spPr>
        <p:txBody>
          <a:bodyPr anchorCtr="0" anchor="t" bIns="68575" lIns="68575" spcFirstLastPara="1" rIns="68575" wrap="square" tIns="68575">
            <a:normAutofit/>
          </a:bodyPr>
          <a:lstStyle>
            <a:lvl1pPr indent="-228600" lvl="0" marL="457200" marR="0" rtl="0" algn="l">
              <a:lnSpc>
                <a:spcPct val="100000"/>
              </a:lnSpc>
              <a:spcBef>
                <a:spcPts val="500"/>
              </a:spcBef>
              <a:spcAft>
                <a:spcPts val="0"/>
              </a:spcAft>
              <a:buClr>
                <a:srgbClr val="000000"/>
              </a:buClr>
              <a:buSzPts val="1800"/>
              <a:buFont typeface="Merriweather Sans"/>
              <a:buNone/>
              <a:defRPr b="0" i="0" sz="1800" u="none" cap="none" strike="noStrike">
                <a:solidFill>
                  <a:srgbClr val="000000"/>
                </a:solidFill>
                <a:latin typeface="Merriweather Sans"/>
                <a:ea typeface="Merriweather Sans"/>
                <a:cs typeface="Merriweather Sans"/>
                <a:sym typeface="Merriweather Sans"/>
              </a:defRPr>
            </a:lvl1pPr>
            <a:lvl2pPr indent="-228600" lvl="1" marL="914400" marR="0" rtl="0" algn="l">
              <a:lnSpc>
                <a:spcPct val="100000"/>
              </a:lnSpc>
              <a:spcBef>
                <a:spcPts val="500"/>
              </a:spcBef>
              <a:spcAft>
                <a:spcPts val="0"/>
              </a:spcAft>
              <a:buClr>
                <a:srgbClr val="000000"/>
              </a:buClr>
              <a:buSzPts val="1800"/>
              <a:buFont typeface="Merriweather Sans"/>
              <a:buNone/>
              <a:defRPr b="0" i="0" sz="1800" u="none" cap="none" strike="noStrike">
                <a:solidFill>
                  <a:srgbClr val="000000"/>
                </a:solidFill>
                <a:latin typeface="Merriweather Sans"/>
                <a:ea typeface="Merriweather Sans"/>
                <a:cs typeface="Merriweather Sans"/>
                <a:sym typeface="Merriweather Sans"/>
              </a:defRPr>
            </a:lvl2pPr>
            <a:lvl3pPr indent="-228600" lvl="2" marL="1371600" marR="0" rtl="0" algn="l">
              <a:lnSpc>
                <a:spcPct val="100000"/>
              </a:lnSpc>
              <a:spcBef>
                <a:spcPts val="500"/>
              </a:spcBef>
              <a:spcAft>
                <a:spcPts val="0"/>
              </a:spcAft>
              <a:buClr>
                <a:srgbClr val="000000"/>
              </a:buClr>
              <a:buSzPts val="1800"/>
              <a:buFont typeface="Merriweather Sans"/>
              <a:buNone/>
              <a:defRPr b="0" i="0" sz="1800" u="none" cap="none" strike="noStrike">
                <a:solidFill>
                  <a:srgbClr val="000000"/>
                </a:solidFill>
                <a:latin typeface="Merriweather Sans"/>
                <a:ea typeface="Merriweather Sans"/>
                <a:cs typeface="Merriweather Sans"/>
                <a:sym typeface="Merriweather Sans"/>
              </a:defRPr>
            </a:lvl3pPr>
            <a:lvl4pPr indent="-228600" lvl="3" marL="1828800" marR="0" rtl="0" algn="l">
              <a:lnSpc>
                <a:spcPct val="100000"/>
              </a:lnSpc>
              <a:spcBef>
                <a:spcPts val="500"/>
              </a:spcBef>
              <a:spcAft>
                <a:spcPts val="0"/>
              </a:spcAft>
              <a:buClr>
                <a:srgbClr val="000000"/>
              </a:buClr>
              <a:buSzPts val="1800"/>
              <a:buFont typeface="Merriweather Sans"/>
              <a:buNone/>
              <a:defRPr b="0" i="0" sz="1800" u="none" cap="none" strike="noStrike">
                <a:solidFill>
                  <a:srgbClr val="000000"/>
                </a:solidFill>
                <a:latin typeface="Merriweather Sans"/>
                <a:ea typeface="Merriweather Sans"/>
                <a:cs typeface="Merriweather Sans"/>
                <a:sym typeface="Merriweather Sans"/>
              </a:defRPr>
            </a:lvl4pPr>
            <a:lvl5pPr indent="-228600" lvl="4" marL="2286000" marR="0" rtl="0" algn="l">
              <a:lnSpc>
                <a:spcPct val="100000"/>
              </a:lnSpc>
              <a:spcBef>
                <a:spcPts val="500"/>
              </a:spcBef>
              <a:spcAft>
                <a:spcPts val="0"/>
              </a:spcAft>
              <a:buClr>
                <a:srgbClr val="000000"/>
              </a:buClr>
              <a:buSzPts val="1800"/>
              <a:buFont typeface="Merriweather Sans"/>
              <a:buNone/>
              <a:defRPr b="0" i="0" sz="1800" u="none" cap="none" strike="noStrike">
                <a:solidFill>
                  <a:srgbClr val="000000"/>
                </a:solidFill>
                <a:latin typeface="Merriweather Sans"/>
                <a:ea typeface="Merriweather Sans"/>
                <a:cs typeface="Merriweather Sans"/>
                <a:sym typeface="Merriweather Sans"/>
              </a:defRPr>
            </a:lvl5pPr>
            <a:lvl6pPr indent="-228600" lvl="5" marL="2743200" marR="0" rtl="0" algn="l">
              <a:lnSpc>
                <a:spcPct val="100000"/>
              </a:lnSpc>
              <a:spcBef>
                <a:spcPts val="500"/>
              </a:spcBef>
              <a:spcAft>
                <a:spcPts val="0"/>
              </a:spcAft>
              <a:buClr>
                <a:srgbClr val="000000"/>
              </a:buClr>
              <a:buSzPts val="1800"/>
              <a:buFont typeface="Merriweather Sans"/>
              <a:buNone/>
              <a:defRPr b="0" i="0" sz="1800" u="none" cap="none" strike="noStrike">
                <a:solidFill>
                  <a:srgbClr val="000000"/>
                </a:solidFill>
                <a:latin typeface="Merriweather Sans"/>
                <a:ea typeface="Merriweather Sans"/>
                <a:cs typeface="Merriweather Sans"/>
                <a:sym typeface="Merriweather Sans"/>
              </a:defRPr>
            </a:lvl6pPr>
            <a:lvl7pPr indent="-228600" lvl="6" marL="3200400" marR="0" rtl="0" algn="l">
              <a:lnSpc>
                <a:spcPct val="100000"/>
              </a:lnSpc>
              <a:spcBef>
                <a:spcPts val="500"/>
              </a:spcBef>
              <a:spcAft>
                <a:spcPts val="0"/>
              </a:spcAft>
              <a:buClr>
                <a:srgbClr val="000000"/>
              </a:buClr>
              <a:buSzPts val="1800"/>
              <a:buFont typeface="Merriweather Sans"/>
              <a:buNone/>
              <a:defRPr b="0" i="0" sz="1800" u="none" cap="none" strike="noStrike">
                <a:solidFill>
                  <a:srgbClr val="000000"/>
                </a:solidFill>
                <a:latin typeface="Merriweather Sans"/>
                <a:ea typeface="Merriweather Sans"/>
                <a:cs typeface="Merriweather Sans"/>
                <a:sym typeface="Merriweather Sans"/>
              </a:defRPr>
            </a:lvl7pPr>
            <a:lvl8pPr indent="-228600" lvl="7" marL="3657600" marR="0" rtl="0" algn="l">
              <a:lnSpc>
                <a:spcPct val="100000"/>
              </a:lnSpc>
              <a:spcBef>
                <a:spcPts val="500"/>
              </a:spcBef>
              <a:spcAft>
                <a:spcPts val="0"/>
              </a:spcAft>
              <a:buClr>
                <a:srgbClr val="000000"/>
              </a:buClr>
              <a:buSzPts val="1800"/>
              <a:buFont typeface="Merriweather Sans"/>
              <a:buNone/>
              <a:defRPr b="0" i="0" sz="1800" u="none" cap="none" strike="noStrike">
                <a:solidFill>
                  <a:srgbClr val="000000"/>
                </a:solidFill>
                <a:latin typeface="Merriweather Sans"/>
                <a:ea typeface="Merriweather Sans"/>
                <a:cs typeface="Merriweather Sans"/>
                <a:sym typeface="Merriweather Sans"/>
              </a:defRPr>
            </a:lvl8pPr>
            <a:lvl9pPr indent="-228600" lvl="8" marL="4114800" marR="0" rtl="0" algn="l">
              <a:lnSpc>
                <a:spcPct val="100000"/>
              </a:lnSpc>
              <a:spcBef>
                <a:spcPts val="500"/>
              </a:spcBef>
              <a:spcAft>
                <a:spcPts val="0"/>
              </a:spcAft>
              <a:buClr>
                <a:srgbClr val="000000"/>
              </a:buClr>
              <a:buSzPts val="1800"/>
              <a:buFont typeface="Merriweather Sans"/>
              <a:buNone/>
              <a:defRPr b="0" i="0" sz="1800" u="none" cap="none" strike="noStrike">
                <a:solidFill>
                  <a:srgbClr val="000000"/>
                </a:solidFill>
                <a:latin typeface="Merriweather Sans"/>
                <a:ea typeface="Merriweather Sans"/>
                <a:cs typeface="Merriweather Sans"/>
                <a:sym typeface="Merriweather Sans"/>
              </a:defRPr>
            </a:lvl9pPr>
          </a:lstStyle>
          <a:p/>
        </p:txBody>
      </p:sp>
      <p:sp>
        <p:nvSpPr>
          <p:cNvPr id="63" name="Google Shape;63;p14"/>
          <p:cNvSpPr txBox="1"/>
          <p:nvPr>
            <p:ph idx="12" type="sldNum"/>
          </p:nvPr>
        </p:nvSpPr>
        <p:spPr>
          <a:xfrm>
            <a:off x="5782344" y="4628765"/>
            <a:ext cx="275700" cy="277200"/>
          </a:xfrm>
          <a:prstGeom prst="rect">
            <a:avLst/>
          </a:prstGeom>
          <a:noFill/>
          <a:ln>
            <a:noFill/>
          </a:ln>
        </p:spPr>
        <p:txBody>
          <a:bodyPr anchorCtr="0" anchor="ctr" bIns="68575" lIns="68575" spcFirstLastPara="1" rIns="68575" wrap="square" tIns="68575">
            <a:spAutoFit/>
          </a:bodyPr>
          <a:lstStyle>
            <a:lvl1pPr indent="0" lvl="0" marL="0" marR="0" rtl="0" algn="r">
              <a:lnSpc>
                <a:spcPct val="100000"/>
              </a:lnSpc>
              <a:spcBef>
                <a:spcPts val="0"/>
              </a:spcBef>
              <a:buNone/>
              <a:defRPr b="0" i="0" sz="900" u="none" cap="none" strike="noStrike">
                <a:solidFill>
                  <a:srgbClr val="000000"/>
                </a:solidFill>
                <a:latin typeface="Gill Sans"/>
                <a:ea typeface="Gill Sans"/>
                <a:cs typeface="Gill Sans"/>
                <a:sym typeface="Gill Sans"/>
              </a:defRPr>
            </a:lvl1pPr>
            <a:lvl2pPr indent="0" lvl="1" marL="0" marR="0" rtl="0" algn="r">
              <a:lnSpc>
                <a:spcPct val="100000"/>
              </a:lnSpc>
              <a:spcBef>
                <a:spcPts val="0"/>
              </a:spcBef>
              <a:buNone/>
              <a:defRPr b="0" i="0" sz="900" u="none" cap="none" strike="noStrike">
                <a:solidFill>
                  <a:srgbClr val="000000"/>
                </a:solidFill>
                <a:latin typeface="Gill Sans"/>
                <a:ea typeface="Gill Sans"/>
                <a:cs typeface="Gill Sans"/>
                <a:sym typeface="Gill Sans"/>
              </a:defRPr>
            </a:lvl2pPr>
            <a:lvl3pPr indent="0" lvl="2" marL="0" marR="0" rtl="0" algn="r">
              <a:lnSpc>
                <a:spcPct val="100000"/>
              </a:lnSpc>
              <a:spcBef>
                <a:spcPts val="0"/>
              </a:spcBef>
              <a:buNone/>
              <a:defRPr b="0" i="0" sz="900" u="none" cap="none" strike="noStrike">
                <a:solidFill>
                  <a:srgbClr val="000000"/>
                </a:solidFill>
                <a:latin typeface="Gill Sans"/>
                <a:ea typeface="Gill Sans"/>
                <a:cs typeface="Gill Sans"/>
                <a:sym typeface="Gill Sans"/>
              </a:defRPr>
            </a:lvl3pPr>
            <a:lvl4pPr indent="0" lvl="3" marL="0" marR="0" rtl="0" algn="r">
              <a:lnSpc>
                <a:spcPct val="100000"/>
              </a:lnSpc>
              <a:spcBef>
                <a:spcPts val="0"/>
              </a:spcBef>
              <a:buNone/>
              <a:defRPr b="0" i="0" sz="900" u="none" cap="none" strike="noStrike">
                <a:solidFill>
                  <a:srgbClr val="000000"/>
                </a:solidFill>
                <a:latin typeface="Gill Sans"/>
                <a:ea typeface="Gill Sans"/>
                <a:cs typeface="Gill Sans"/>
                <a:sym typeface="Gill Sans"/>
              </a:defRPr>
            </a:lvl4pPr>
            <a:lvl5pPr indent="0" lvl="4" marL="0" marR="0" rtl="0" algn="r">
              <a:lnSpc>
                <a:spcPct val="100000"/>
              </a:lnSpc>
              <a:spcBef>
                <a:spcPts val="0"/>
              </a:spcBef>
              <a:buNone/>
              <a:defRPr b="0" i="0" sz="900" u="none" cap="none" strike="noStrike">
                <a:solidFill>
                  <a:srgbClr val="000000"/>
                </a:solidFill>
                <a:latin typeface="Gill Sans"/>
                <a:ea typeface="Gill Sans"/>
                <a:cs typeface="Gill Sans"/>
                <a:sym typeface="Gill Sans"/>
              </a:defRPr>
            </a:lvl5pPr>
            <a:lvl6pPr indent="0" lvl="5" marL="0" marR="0" rtl="0" algn="r">
              <a:lnSpc>
                <a:spcPct val="100000"/>
              </a:lnSpc>
              <a:spcBef>
                <a:spcPts val="0"/>
              </a:spcBef>
              <a:buNone/>
              <a:defRPr b="0" i="0" sz="900" u="none" cap="none" strike="noStrike">
                <a:solidFill>
                  <a:srgbClr val="000000"/>
                </a:solidFill>
                <a:latin typeface="Gill Sans"/>
                <a:ea typeface="Gill Sans"/>
                <a:cs typeface="Gill Sans"/>
                <a:sym typeface="Gill Sans"/>
              </a:defRPr>
            </a:lvl6pPr>
            <a:lvl7pPr indent="0" lvl="6" marL="0" marR="0" rtl="0" algn="r">
              <a:lnSpc>
                <a:spcPct val="100000"/>
              </a:lnSpc>
              <a:spcBef>
                <a:spcPts val="0"/>
              </a:spcBef>
              <a:buNone/>
              <a:defRPr b="0" i="0" sz="900" u="none" cap="none" strike="noStrike">
                <a:solidFill>
                  <a:srgbClr val="000000"/>
                </a:solidFill>
                <a:latin typeface="Gill Sans"/>
                <a:ea typeface="Gill Sans"/>
                <a:cs typeface="Gill Sans"/>
                <a:sym typeface="Gill Sans"/>
              </a:defRPr>
            </a:lvl7pPr>
            <a:lvl8pPr indent="0" lvl="7" marL="0" marR="0" rtl="0" algn="r">
              <a:lnSpc>
                <a:spcPct val="100000"/>
              </a:lnSpc>
              <a:spcBef>
                <a:spcPts val="0"/>
              </a:spcBef>
              <a:buNone/>
              <a:defRPr b="0" i="0" sz="900" u="none" cap="none" strike="noStrike">
                <a:solidFill>
                  <a:srgbClr val="000000"/>
                </a:solidFill>
                <a:latin typeface="Gill Sans"/>
                <a:ea typeface="Gill Sans"/>
                <a:cs typeface="Gill Sans"/>
                <a:sym typeface="Gill Sans"/>
              </a:defRPr>
            </a:lvl8pPr>
            <a:lvl9pPr indent="0" lvl="8" marL="0" marR="0" rtl="0" algn="r">
              <a:lnSpc>
                <a:spcPct val="100000"/>
              </a:lnSpc>
              <a:spcBef>
                <a:spcPts val="0"/>
              </a:spcBef>
              <a:buNone/>
              <a:defRPr b="0" i="0" sz="900" u="none" cap="none" strike="noStrike">
                <a:solidFill>
                  <a:srgbClr val="000000"/>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3" name="Shape 173"/>
        <p:cNvGrpSpPr/>
        <p:nvPr/>
      </p:nvGrpSpPr>
      <p:grpSpPr>
        <a:xfrm>
          <a:off x="0" y="0"/>
          <a:ext cx="0" cy="0"/>
          <a:chOff x="0" y="0"/>
          <a:chExt cx="0" cy="0"/>
        </a:xfrm>
      </p:grpSpPr>
      <p:sp>
        <p:nvSpPr>
          <p:cNvPr id="174" name="Google Shape;174;p3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06DB6"/>
              </a:buClr>
              <a:buSzPts val="2800"/>
              <a:buFont typeface="Proxima Nova"/>
              <a:buNone/>
              <a:defRPr b="1" i="0" sz="2800" u="none" cap="none" strike="noStrike">
                <a:solidFill>
                  <a:srgbClr val="006DB6"/>
                </a:solidFill>
                <a:latin typeface="Proxima Nova"/>
                <a:ea typeface="Proxima Nova"/>
                <a:cs typeface="Proxima Nova"/>
                <a:sym typeface="Proxima Nova"/>
              </a:defRPr>
            </a:lvl1pPr>
            <a:lvl2pPr lvl="1" marR="0" rtl="0" algn="l">
              <a:lnSpc>
                <a:spcPct val="100000"/>
              </a:lnSpc>
              <a:spcBef>
                <a:spcPts val="0"/>
              </a:spcBef>
              <a:spcAft>
                <a:spcPts val="0"/>
              </a:spcAft>
              <a:buClr>
                <a:srgbClr val="006DB6"/>
              </a:buClr>
              <a:buSzPts val="2800"/>
              <a:buFont typeface="Proxima Nova"/>
              <a:buNone/>
              <a:defRPr b="1" i="0" sz="2800" u="none" cap="none" strike="noStrike">
                <a:solidFill>
                  <a:srgbClr val="006DB6"/>
                </a:solidFill>
                <a:latin typeface="Proxima Nova"/>
                <a:ea typeface="Proxima Nova"/>
                <a:cs typeface="Proxima Nova"/>
                <a:sym typeface="Proxima Nova"/>
              </a:defRPr>
            </a:lvl2pPr>
            <a:lvl3pPr lvl="2" marR="0" rtl="0" algn="l">
              <a:lnSpc>
                <a:spcPct val="100000"/>
              </a:lnSpc>
              <a:spcBef>
                <a:spcPts val="0"/>
              </a:spcBef>
              <a:spcAft>
                <a:spcPts val="0"/>
              </a:spcAft>
              <a:buClr>
                <a:srgbClr val="006DB6"/>
              </a:buClr>
              <a:buSzPts val="2800"/>
              <a:buFont typeface="Proxima Nova"/>
              <a:buNone/>
              <a:defRPr b="1" i="0" sz="2800" u="none" cap="none" strike="noStrike">
                <a:solidFill>
                  <a:srgbClr val="006DB6"/>
                </a:solidFill>
                <a:latin typeface="Proxima Nova"/>
                <a:ea typeface="Proxima Nova"/>
                <a:cs typeface="Proxima Nova"/>
                <a:sym typeface="Proxima Nova"/>
              </a:defRPr>
            </a:lvl3pPr>
            <a:lvl4pPr lvl="3" marR="0" rtl="0" algn="l">
              <a:lnSpc>
                <a:spcPct val="100000"/>
              </a:lnSpc>
              <a:spcBef>
                <a:spcPts val="0"/>
              </a:spcBef>
              <a:spcAft>
                <a:spcPts val="0"/>
              </a:spcAft>
              <a:buClr>
                <a:srgbClr val="006DB6"/>
              </a:buClr>
              <a:buSzPts val="2800"/>
              <a:buFont typeface="Proxima Nova"/>
              <a:buNone/>
              <a:defRPr b="1" i="0" sz="2800" u="none" cap="none" strike="noStrike">
                <a:solidFill>
                  <a:srgbClr val="006DB6"/>
                </a:solidFill>
                <a:latin typeface="Proxima Nova"/>
                <a:ea typeface="Proxima Nova"/>
                <a:cs typeface="Proxima Nova"/>
                <a:sym typeface="Proxima Nova"/>
              </a:defRPr>
            </a:lvl4pPr>
            <a:lvl5pPr lvl="4" marR="0" rtl="0" algn="l">
              <a:lnSpc>
                <a:spcPct val="100000"/>
              </a:lnSpc>
              <a:spcBef>
                <a:spcPts val="0"/>
              </a:spcBef>
              <a:spcAft>
                <a:spcPts val="0"/>
              </a:spcAft>
              <a:buClr>
                <a:srgbClr val="006DB6"/>
              </a:buClr>
              <a:buSzPts val="2800"/>
              <a:buFont typeface="Proxima Nova"/>
              <a:buNone/>
              <a:defRPr b="1" i="0" sz="2800" u="none" cap="none" strike="noStrike">
                <a:solidFill>
                  <a:srgbClr val="006DB6"/>
                </a:solidFill>
                <a:latin typeface="Proxima Nova"/>
                <a:ea typeface="Proxima Nova"/>
                <a:cs typeface="Proxima Nova"/>
                <a:sym typeface="Proxima Nova"/>
              </a:defRPr>
            </a:lvl5pPr>
            <a:lvl6pPr lvl="5" marR="0" rtl="0" algn="l">
              <a:lnSpc>
                <a:spcPct val="100000"/>
              </a:lnSpc>
              <a:spcBef>
                <a:spcPts val="0"/>
              </a:spcBef>
              <a:spcAft>
                <a:spcPts val="0"/>
              </a:spcAft>
              <a:buClr>
                <a:srgbClr val="006DB6"/>
              </a:buClr>
              <a:buSzPts val="2800"/>
              <a:buFont typeface="Proxima Nova"/>
              <a:buNone/>
              <a:defRPr b="1" i="0" sz="2800" u="none" cap="none" strike="noStrike">
                <a:solidFill>
                  <a:srgbClr val="006DB6"/>
                </a:solidFill>
                <a:latin typeface="Proxima Nova"/>
                <a:ea typeface="Proxima Nova"/>
                <a:cs typeface="Proxima Nova"/>
                <a:sym typeface="Proxima Nova"/>
              </a:defRPr>
            </a:lvl6pPr>
            <a:lvl7pPr lvl="6" marR="0" rtl="0" algn="l">
              <a:lnSpc>
                <a:spcPct val="100000"/>
              </a:lnSpc>
              <a:spcBef>
                <a:spcPts val="0"/>
              </a:spcBef>
              <a:spcAft>
                <a:spcPts val="0"/>
              </a:spcAft>
              <a:buClr>
                <a:srgbClr val="006DB6"/>
              </a:buClr>
              <a:buSzPts val="2800"/>
              <a:buFont typeface="Proxima Nova"/>
              <a:buNone/>
              <a:defRPr b="1" i="0" sz="2800" u="none" cap="none" strike="noStrike">
                <a:solidFill>
                  <a:srgbClr val="006DB6"/>
                </a:solidFill>
                <a:latin typeface="Proxima Nova"/>
                <a:ea typeface="Proxima Nova"/>
                <a:cs typeface="Proxima Nova"/>
                <a:sym typeface="Proxima Nova"/>
              </a:defRPr>
            </a:lvl7pPr>
            <a:lvl8pPr lvl="7" marR="0" rtl="0" algn="l">
              <a:lnSpc>
                <a:spcPct val="100000"/>
              </a:lnSpc>
              <a:spcBef>
                <a:spcPts val="0"/>
              </a:spcBef>
              <a:spcAft>
                <a:spcPts val="0"/>
              </a:spcAft>
              <a:buClr>
                <a:srgbClr val="006DB6"/>
              </a:buClr>
              <a:buSzPts val="2800"/>
              <a:buFont typeface="Proxima Nova"/>
              <a:buNone/>
              <a:defRPr b="1" i="0" sz="2800" u="none" cap="none" strike="noStrike">
                <a:solidFill>
                  <a:srgbClr val="006DB6"/>
                </a:solidFill>
                <a:latin typeface="Proxima Nova"/>
                <a:ea typeface="Proxima Nova"/>
                <a:cs typeface="Proxima Nova"/>
                <a:sym typeface="Proxima Nova"/>
              </a:defRPr>
            </a:lvl8pPr>
            <a:lvl9pPr lvl="8" marR="0" rtl="0" algn="l">
              <a:lnSpc>
                <a:spcPct val="100000"/>
              </a:lnSpc>
              <a:spcBef>
                <a:spcPts val="0"/>
              </a:spcBef>
              <a:spcAft>
                <a:spcPts val="0"/>
              </a:spcAft>
              <a:buClr>
                <a:srgbClr val="006DB6"/>
              </a:buClr>
              <a:buSzPts val="2800"/>
              <a:buFont typeface="Proxima Nova"/>
              <a:buNone/>
              <a:defRPr b="1" i="0" sz="2800" u="none" cap="none" strike="noStrike">
                <a:solidFill>
                  <a:srgbClr val="006DB6"/>
                </a:solidFill>
                <a:latin typeface="Proxima Nova"/>
                <a:ea typeface="Proxima Nova"/>
                <a:cs typeface="Proxima Nova"/>
                <a:sym typeface="Proxima Nova"/>
              </a:defRPr>
            </a:lvl9pPr>
          </a:lstStyle>
          <a:p/>
        </p:txBody>
      </p:sp>
      <p:sp>
        <p:nvSpPr>
          <p:cNvPr id="175" name="Google Shape;175;p32"/>
          <p:cNvSpPr txBox="1"/>
          <p:nvPr>
            <p:ph idx="1" type="body"/>
          </p:nvPr>
        </p:nvSpPr>
        <p:spPr>
          <a:xfrm>
            <a:off x="311700" y="923875"/>
            <a:ext cx="8520600" cy="37395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176" name="Google Shape;176;p32"/>
          <p:cNvSpPr txBox="1"/>
          <p:nvPr/>
        </p:nvSpPr>
        <p:spPr>
          <a:xfrm>
            <a:off x="6393899" y="4845937"/>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dk1"/>
                </a:solidFill>
                <a:latin typeface="Open Sans"/>
                <a:ea typeface="Open Sans"/>
                <a:cs typeface="Open Sans"/>
                <a:sym typeface="Open Sans"/>
              </a:rPr>
              <a:t>‹#›</a:t>
            </a:fld>
            <a:endParaRPr b="1" i="0" sz="900" u="none" cap="none" strike="noStrike">
              <a:solidFill>
                <a:schemeClr val="dk1"/>
              </a:solidFill>
              <a:latin typeface="Open Sans"/>
              <a:ea typeface="Open Sans"/>
              <a:cs typeface="Open Sans"/>
              <a:sym typeface="Open Sans"/>
            </a:endParaRPr>
          </a:p>
        </p:txBody>
      </p:sp>
      <p:sp>
        <p:nvSpPr>
          <p:cNvPr id="177" name="Google Shape;177;p32"/>
          <p:cNvSpPr txBox="1"/>
          <p:nvPr/>
        </p:nvSpPr>
        <p:spPr>
          <a:xfrm>
            <a:off x="6901" y="4936167"/>
            <a:ext cx="60960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Open Sans"/>
                <a:ea typeface="Open Sans"/>
                <a:cs typeface="Open Sans"/>
                <a:sym typeface="Open Sans"/>
              </a:rPr>
              <a:t>© 2023 C</a:t>
            </a:r>
            <a:r>
              <a:rPr lang="en" sz="600">
                <a:solidFill>
                  <a:schemeClr val="dk1"/>
                </a:solidFill>
                <a:latin typeface="Open Sans"/>
                <a:ea typeface="Open Sans"/>
                <a:cs typeface="Open Sans"/>
                <a:sym typeface="Open Sans"/>
              </a:rPr>
              <a:t>a</a:t>
            </a:r>
            <a:r>
              <a:rPr b="0" i="0" lang="en" sz="600" u="none" cap="none" strike="noStrike">
                <a:solidFill>
                  <a:schemeClr val="dk1"/>
                </a:solidFill>
                <a:latin typeface="Open Sans"/>
                <a:ea typeface="Open Sans"/>
                <a:cs typeface="Open Sans"/>
                <a:sym typeface="Open Sans"/>
              </a:rPr>
              <a:t>icedo </a:t>
            </a:r>
            <a:r>
              <a:rPr lang="en" sz="600">
                <a:solidFill>
                  <a:schemeClr val="dk1"/>
                </a:solidFill>
                <a:latin typeface="Open Sans"/>
                <a:ea typeface="Open Sans"/>
                <a:cs typeface="Open Sans"/>
                <a:sym typeface="Open Sans"/>
              </a:rPr>
              <a:t>L</a:t>
            </a:r>
            <a:r>
              <a:rPr b="0" i="0" lang="en" sz="600" u="none" cap="none" strike="noStrike">
                <a:solidFill>
                  <a:schemeClr val="dk1"/>
                </a:solidFill>
                <a:latin typeface="Open Sans"/>
                <a:ea typeface="Open Sans"/>
                <a:cs typeface="Open Sans"/>
                <a:sym typeface="Open Sans"/>
              </a:rPr>
              <a:t>ab.</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0" name="Shape 210"/>
        <p:cNvGrpSpPr/>
        <p:nvPr/>
      </p:nvGrpSpPr>
      <p:grpSpPr>
        <a:xfrm>
          <a:off x="0" y="0"/>
          <a:ext cx="0" cy="0"/>
          <a:chOff x="0" y="0"/>
          <a:chExt cx="0" cy="0"/>
        </a:xfrm>
      </p:grpSpPr>
      <p:sp>
        <p:nvSpPr>
          <p:cNvPr id="211" name="Google Shape;211;p42"/>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212" name="Google Shape;212;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213" name="Google Shape;213;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82.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9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7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81.png"/><Relationship Id="rId4" Type="http://schemas.openxmlformats.org/officeDocument/2006/relationships/image" Target="../media/image92.png"/><Relationship Id="rId5" Type="http://schemas.openxmlformats.org/officeDocument/2006/relationships/image" Target="../media/image38.png"/><Relationship Id="rId6" Type="http://schemas.openxmlformats.org/officeDocument/2006/relationships/image" Target="../media/image72.png"/><Relationship Id="rId7"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0.xml"/><Relationship Id="rId3" Type="http://schemas.openxmlformats.org/officeDocument/2006/relationships/image" Target="../media/image87.png"/><Relationship Id="rId4" Type="http://schemas.openxmlformats.org/officeDocument/2006/relationships/image" Target="../media/image69.png"/><Relationship Id="rId5" Type="http://schemas.openxmlformats.org/officeDocument/2006/relationships/image" Target="../media/image91.png"/><Relationship Id="rId6" Type="http://schemas.openxmlformats.org/officeDocument/2006/relationships/image" Target="../media/image85.png"/><Relationship Id="rId7" Type="http://schemas.openxmlformats.org/officeDocument/2006/relationships/image" Target="../media/image83.png"/></Relationships>
</file>

<file path=ppt/slides/_rels/slide21.xml.rels><?xml version="1.0" encoding="UTF-8" standalone="yes"?><Relationships xmlns="http://schemas.openxmlformats.org/package/2006/relationships"><Relationship Id="rId20" Type="http://schemas.openxmlformats.org/officeDocument/2006/relationships/image" Target="../media/image102.png"/><Relationship Id="rId22" Type="http://schemas.openxmlformats.org/officeDocument/2006/relationships/image" Target="../media/image38.png"/><Relationship Id="rId21" Type="http://schemas.openxmlformats.org/officeDocument/2006/relationships/image" Target="../media/image92.png"/><Relationship Id="rId24" Type="http://schemas.openxmlformats.org/officeDocument/2006/relationships/image" Target="../media/image32.png"/><Relationship Id="rId23" Type="http://schemas.openxmlformats.org/officeDocument/2006/relationships/image" Target="../media/image72.png"/><Relationship Id="rId1" Type="http://schemas.openxmlformats.org/officeDocument/2006/relationships/slideLayout" Target="../slideLayouts/slideLayout43.xml"/><Relationship Id="rId2" Type="http://schemas.openxmlformats.org/officeDocument/2006/relationships/notesSlide" Target="../notesSlides/notesSlide21.xml"/><Relationship Id="rId3" Type="http://schemas.openxmlformats.org/officeDocument/2006/relationships/image" Target="../media/image79.png"/><Relationship Id="rId4" Type="http://schemas.openxmlformats.org/officeDocument/2006/relationships/image" Target="../media/image98.png"/><Relationship Id="rId9" Type="http://schemas.openxmlformats.org/officeDocument/2006/relationships/image" Target="../media/image94.png"/><Relationship Id="rId26" Type="http://schemas.openxmlformats.org/officeDocument/2006/relationships/image" Target="../media/image107.png"/><Relationship Id="rId25" Type="http://schemas.openxmlformats.org/officeDocument/2006/relationships/image" Target="../media/image112.png"/><Relationship Id="rId27" Type="http://schemas.openxmlformats.org/officeDocument/2006/relationships/image" Target="../media/image120.png"/><Relationship Id="rId5" Type="http://schemas.openxmlformats.org/officeDocument/2006/relationships/image" Target="../media/image95.png"/><Relationship Id="rId6" Type="http://schemas.openxmlformats.org/officeDocument/2006/relationships/image" Target="../media/image109.png"/><Relationship Id="rId7" Type="http://schemas.openxmlformats.org/officeDocument/2006/relationships/image" Target="../media/image86.png"/><Relationship Id="rId8" Type="http://schemas.openxmlformats.org/officeDocument/2006/relationships/image" Target="../media/image88.png"/><Relationship Id="rId11" Type="http://schemas.openxmlformats.org/officeDocument/2006/relationships/image" Target="../media/image93.png"/><Relationship Id="rId10" Type="http://schemas.openxmlformats.org/officeDocument/2006/relationships/image" Target="../media/image80.png"/><Relationship Id="rId13" Type="http://schemas.openxmlformats.org/officeDocument/2006/relationships/image" Target="../media/image97.png"/><Relationship Id="rId12" Type="http://schemas.openxmlformats.org/officeDocument/2006/relationships/image" Target="../media/image89.png"/><Relationship Id="rId15" Type="http://schemas.openxmlformats.org/officeDocument/2006/relationships/image" Target="../media/image101.png"/><Relationship Id="rId14" Type="http://schemas.openxmlformats.org/officeDocument/2006/relationships/image" Target="../media/image118.png"/><Relationship Id="rId17" Type="http://schemas.openxmlformats.org/officeDocument/2006/relationships/image" Target="../media/image105.png"/><Relationship Id="rId16" Type="http://schemas.openxmlformats.org/officeDocument/2006/relationships/image" Target="../media/image143.png"/><Relationship Id="rId19" Type="http://schemas.openxmlformats.org/officeDocument/2006/relationships/image" Target="../media/image108.png"/><Relationship Id="rId18" Type="http://schemas.openxmlformats.org/officeDocument/2006/relationships/image" Target="../media/image9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2.xml"/><Relationship Id="rId3" Type="http://schemas.openxmlformats.org/officeDocument/2006/relationships/image" Target="../media/image114.png"/><Relationship Id="rId4" Type="http://schemas.openxmlformats.org/officeDocument/2006/relationships/image" Target="../media/image99.png"/><Relationship Id="rId5" Type="http://schemas.openxmlformats.org/officeDocument/2006/relationships/image" Target="../media/image116.png"/><Relationship Id="rId6" Type="http://schemas.openxmlformats.org/officeDocument/2006/relationships/image" Target="../media/image1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77.png"/><Relationship Id="rId9" Type="http://schemas.openxmlformats.org/officeDocument/2006/relationships/image" Target="../media/image59.png"/><Relationship Id="rId5" Type="http://schemas.openxmlformats.org/officeDocument/2006/relationships/image" Target="../media/image56.png"/><Relationship Id="rId6" Type="http://schemas.openxmlformats.org/officeDocument/2006/relationships/image" Target="../media/image67.png"/><Relationship Id="rId7" Type="http://schemas.openxmlformats.org/officeDocument/2006/relationships/image" Target="../media/image64.png"/><Relationship Id="rId8" Type="http://schemas.openxmlformats.org/officeDocument/2006/relationships/image" Target="../media/image63.png"/><Relationship Id="rId11" Type="http://schemas.openxmlformats.org/officeDocument/2006/relationships/image" Target="../media/image78.png"/><Relationship Id="rId10" Type="http://schemas.openxmlformats.org/officeDocument/2006/relationships/image" Target="../media/image55.png"/><Relationship Id="rId13" Type="http://schemas.openxmlformats.org/officeDocument/2006/relationships/image" Target="../media/image61.png"/><Relationship Id="rId12" Type="http://schemas.openxmlformats.org/officeDocument/2006/relationships/image" Target="../media/image84.png"/><Relationship Id="rId14" Type="http://schemas.openxmlformats.org/officeDocument/2006/relationships/image" Target="../media/image1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4.xml"/><Relationship Id="rId3" Type="http://schemas.openxmlformats.org/officeDocument/2006/relationships/image" Target="../media/image139.png"/><Relationship Id="rId4" Type="http://schemas.openxmlformats.org/officeDocument/2006/relationships/image" Target="../media/image13.png"/><Relationship Id="rId5"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132.jpg"/><Relationship Id="rId4" Type="http://schemas.openxmlformats.org/officeDocument/2006/relationships/image" Target="../media/image137.png"/><Relationship Id="rId5" Type="http://schemas.openxmlformats.org/officeDocument/2006/relationships/image" Target="../media/image140.png"/><Relationship Id="rId6" Type="http://schemas.openxmlformats.org/officeDocument/2006/relationships/image" Target="../media/image131.png"/><Relationship Id="rId7" Type="http://schemas.openxmlformats.org/officeDocument/2006/relationships/image" Target="../media/image1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142.png"/><Relationship Id="rId4" Type="http://schemas.openxmlformats.org/officeDocument/2006/relationships/image" Target="../media/image135.png"/><Relationship Id="rId5" Type="http://schemas.openxmlformats.org/officeDocument/2006/relationships/image" Target="../media/image133.png"/><Relationship Id="rId6" Type="http://schemas.openxmlformats.org/officeDocument/2006/relationships/image" Target="../media/image136.png"/><Relationship Id="rId7" Type="http://schemas.openxmlformats.org/officeDocument/2006/relationships/image" Target="../media/image138.png"/><Relationship Id="rId8" Type="http://schemas.openxmlformats.org/officeDocument/2006/relationships/image" Target="../media/image1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18.png"/><Relationship Id="rId7" Type="http://schemas.openxmlformats.org/officeDocument/2006/relationships/image" Target="../media/image24.png"/><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20" Type="http://schemas.openxmlformats.org/officeDocument/2006/relationships/image" Target="../media/image40.png"/><Relationship Id="rId11" Type="http://schemas.openxmlformats.org/officeDocument/2006/relationships/image" Target="../media/image52.png"/><Relationship Id="rId10" Type="http://schemas.openxmlformats.org/officeDocument/2006/relationships/image" Target="../media/image46.png"/><Relationship Id="rId21" Type="http://schemas.openxmlformats.org/officeDocument/2006/relationships/image" Target="../media/image49.png"/><Relationship Id="rId13" Type="http://schemas.openxmlformats.org/officeDocument/2006/relationships/image" Target="../media/image57.png"/><Relationship Id="rId12" Type="http://schemas.openxmlformats.org/officeDocument/2006/relationships/image" Target="../media/image39.png"/><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7.png"/><Relationship Id="rId15" Type="http://schemas.openxmlformats.org/officeDocument/2006/relationships/image" Target="../media/image45.png"/><Relationship Id="rId14" Type="http://schemas.openxmlformats.org/officeDocument/2006/relationships/image" Target="../media/image50.png"/><Relationship Id="rId17" Type="http://schemas.openxmlformats.org/officeDocument/2006/relationships/image" Target="../media/image42.png"/><Relationship Id="rId16" Type="http://schemas.openxmlformats.org/officeDocument/2006/relationships/image" Target="../media/image43.png"/><Relationship Id="rId5" Type="http://schemas.openxmlformats.org/officeDocument/2006/relationships/image" Target="../media/image29.png"/><Relationship Id="rId19" Type="http://schemas.openxmlformats.org/officeDocument/2006/relationships/image" Target="../media/image41.png"/><Relationship Id="rId6" Type="http://schemas.openxmlformats.org/officeDocument/2006/relationships/image" Target="../media/image35.png"/><Relationship Id="rId18" Type="http://schemas.openxmlformats.org/officeDocument/2006/relationships/image" Target="../media/image47.png"/><Relationship Id="rId7" Type="http://schemas.openxmlformats.org/officeDocument/2006/relationships/image" Target="../media/image30.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1.png"/><Relationship Id="rId4" Type="http://schemas.openxmlformats.org/officeDocument/2006/relationships/image" Target="../media/image44.png"/><Relationship Id="rId5" Type="http://schemas.openxmlformats.org/officeDocument/2006/relationships/image" Target="../media/image70.png"/><Relationship Id="rId6" Type="http://schemas.openxmlformats.org/officeDocument/2006/relationships/image" Target="../media/image54.png"/><Relationship Id="rId7"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6.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11" Type="http://schemas.openxmlformats.org/officeDocument/2006/relationships/image" Target="../media/image78.png"/><Relationship Id="rId10" Type="http://schemas.openxmlformats.org/officeDocument/2006/relationships/image" Target="../media/image55.png"/><Relationship Id="rId13" Type="http://schemas.openxmlformats.org/officeDocument/2006/relationships/image" Target="../media/image61.png"/><Relationship Id="rId12" Type="http://schemas.openxmlformats.org/officeDocument/2006/relationships/image" Target="../media/image84.png"/><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77.png"/><Relationship Id="rId9" Type="http://schemas.openxmlformats.org/officeDocument/2006/relationships/image" Target="../media/image59.png"/><Relationship Id="rId14" Type="http://schemas.openxmlformats.org/officeDocument/2006/relationships/image" Target="../media/image60.png"/><Relationship Id="rId5" Type="http://schemas.openxmlformats.org/officeDocument/2006/relationships/image" Target="../media/image56.png"/><Relationship Id="rId6" Type="http://schemas.openxmlformats.org/officeDocument/2006/relationships/image" Target="../media/image67.png"/><Relationship Id="rId7" Type="http://schemas.openxmlformats.org/officeDocument/2006/relationships/image" Target="../media/image64.png"/><Relationship Id="rId8"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54"/>
          <p:cNvSpPr txBox="1"/>
          <p:nvPr>
            <p:ph idx="1" type="body"/>
          </p:nvPr>
        </p:nvSpPr>
        <p:spPr>
          <a:xfrm>
            <a:off x="452884" y="3545351"/>
            <a:ext cx="8238300" cy="711600"/>
          </a:xfrm>
          <a:prstGeom prst="rect">
            <a:avLst/>
          </a:prstGeom>
          <a:noFill/>
          <a:ln>
            <a:noFill/>
          </a:ln>
        </p:spPr>
        <p:txBody>
          <a:bodyPr anchorCtr="0" anchor="t" bIns="34275" lIns="34275" spcFirstLastPara="1" rIns="34275" wrap="square" tIns="34275">
            <a:normAutofit/>
          </a:bodyPr>
          <a:lstStyle/>
          <a:p>
            <a:pPr indent="0" lvl="0" marL="0" rtl="0" algn="l">
              <a:lnSpc>
                <a:spcPct val="100000"/>
              </a:lnSpc>
              <a:spcBef>
                <a:spcPts val="0"/>
              </a:spcBef>
              <a:spcAft>
                <a:spcPts val="0"/>
              </a:spcAft>
              <a:buClr>
                <a:srgbClr val="FFFFFF"/>
              </a:buClr>
              <a:buSzPts val="1400"/>
              <a:buFont typeface="Helvetica Neue"/>
              <a:buNone/>
            </a:pPr>
            <a:r>
              <a:rPr lang="en"/>
              <a:t>Juan C. Caicedo Ph.D.</a:t>
            </a:r>
            <a:endParaRPr/>
          </a:p>
          <a:p>
            <a:pPr indent="0" lvl="0" marL="0" rtl="0" algn="l">
              <a:spcBef>
                <a:spcPts val="0"/>
              </a:spcBef>
              <a:spcAft>
                <a:spcPts val="0"/>
              </a:spcAft>
              <a:buNone/>
            </a:pPr>
            <a:r>
              <a:rPr lang="en"/>
              <a:t>HTC 2024</a:t>
            </a:r>
            <a:endParaRPr/>
          </a:p>
          <a:p>
            <a:pPr indent="0" lvl="0" marL="0" rtl="0" algn="l">
              <a:lnSpc>
                <a:spcPct val="100000"/>
              </a:lnSpc>
              <a:spcBef>
                <a:spcPts val="0"/>
              </a:spcBef>
              <a:spcAft>
                <a:spcPts val="0"/>
              </a:spcAft>
              <a:buClr>
                <a:srgbClr val="FFFFFF"/>
              </a:buClr>
              <a:buSzPts val="1400"/>
              <a:buFont typeface="Helvetica Neue"/>
              <a:buNone/>
            </a:pPr>
            <a:r>
              <a:rPr lang="en"/>
              <a:t>Madison, WI, July 8 2024</a:t>
            </a:r>
            <a:endParaRPr/>
          </a:p>
        </p:txBody>
      </p:sp>
      <p:sp>
        <p:nvSpPr>
          <p:cNvPr id="260" name="Google Shape;260;p54"/>
          <p:cNvSpPr txBox="1"/>
          <p:nvPr>
            <p:ph idx="2" type="body"/>
          </p:nvPr>
        </p:nvSpPr>
        <p:spPr>
          <a:xfrm>
            <a:off x="452438" y="2215884"/>
            <a:ext cx="6253200" cy="723300"/>
          </a:xfrm>
          <a:prstGeom prst="rect">
            <a:avLst/>
          </a:prstGeom>
          <a:noFill/>
          <a:ln>
            <a:noFill/>
          </a:ln>
        </p:spPr>
        <p:txBody>
          <a:bodyPr anchorCtr="0" anchor="ctr" bIns="38100" lIns="38100" spcFirstLastPara="1" rIns="38100" wrap="square" tIns="38100">
            <a:spAutoFit/>
          </a:bodyPr>
          <a:lstStyle/>
          <a:p>
            <a:pPr indent="0" lvl="0" marL="0" rtl="0" algn="l">
              <a:lnSpc>
                <a:spcPct val="100000"/>
              </a:lnSpc>
              <a:spcBef>
                <a:spcPts val="0"/>
              </a:spcBef>
              <a:spcAft>
                <a:spcPts val="0"/>
              </a:spcAft>
              <a:buClr>
                <a:srgbClr val="FFFFFF"/>
              </a:buClr>
              <a:buSzPts val="2000"/>
              <a:buFont typeface="Helvetica Neue"/>
              <a:buNone/>
            </a:pPr>
            <a:r>
              <a:rPr lang="en"/>
              <a:t>Advancing Biology through </a:t>
            </a:r>
            <a:br>
              <a:rPr lang="en"/>
            </a:br>
            <a:r>
              <a:rPr lang="en"/>
              <a:t>High throughput computing</a:t>
            </a:r>
            <a:endParaRPr/>
          </a:p>
        </p:txBody>
      </p:sp>
      <p:sp>
        <p:nvSpPr>
          <p:cNvPr id="261" name="Google Shape;261;p54"/>
          <p:cNvSpPr txBox="1"/>
          <p:nvPr>
            <p:ph idx="3" type="body"/>
          </p:nvPr>
        </p:nvSpPr>
        <p:spPr>
          <a:xfrm>
            <a:off x="418163" y="948988"/>
            <a:ext cx="8239200" cy="1270500"/>
          </a:xfrm>
          <a:prstGeom prst="rect">
            <a:avLst/>
          </a:prstGeom>
          <a:noFill/>
          <a:ln>
            <a:noFill/>
          </a:ln>
        </p:spPr>
        <p:txBody>
          <a:bodyPr anchorCtr="0" anchor="b" bIns="38100" lIns="38100" spcFirstLastPara="1" rIns="38100" wrap="square" tIns="38100">
            <a:normAutofit/>
          </a:bodyPr>
          <a:lstStyle/>
          <a:p>
            <a:pPr indent="0" lvl="0" marL="0" rtl="0" algn="ctr">
              <a:spcBef>
                <a:spcPts val="0"/>
              </a:spcBef>
              <a:spcAft>
                <a:spcPts val="0"/>
              </a:spcAft>
              <a:buNone/>
            </a:pPr>
            <a:r>
              <a:rPr lang="en"/>
              <a:t>Modeling cellular morphology using machine learning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Experimental setup</a:t>
            </a:r>
            <a:endParaRPr b="1">
              <a:solidFill>
                <a:srgbClr val="C00000"/>
              </a:solidFill>
            </a:endParaRPr>
          </a:p>
        </p:txBody>
      </p:sp>
      <p:sp>
        <p:nvSpPr>
          <p:cNvPr id="585" name="Google Shape;585;p63"/>
          <p:cNvSpPr txBox="1"/>
          <p:nvPr/>
        </p:nvSpPr>
        <p:spPr>
          <a:xfrm>
            <a:off x="4277950" y="918775"/>
            <a:ext cx="5049600" cy="33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Proxima Nova"/>
                <a:ea typeface="Proxima Nova"/>
                <a:cs typeface="Proxima Nova"/>
                <a:sym typeface="Proxima Nova"/>
              </a:rPr>
              <a:t>18 manually annotated images</a:t>
            </a:r>
            <a:endParaRPr b="1"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Image size: 2,960x2,960 pixels</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Each image has ~80 objects of interest</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Randomly sample crops of 256x256 pixels</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b="1" lang="en" sz="1800">
                <a:solidFill>
                  <a:schemeClr val="accent3"/>
                </a:solidFill>
                <a:latin typeface="Proxima Nova"/>
                <a:ea typeface="Proxima Nova"/>
                <a:cs typeface="Proxima Nova"/>
                <a:sym typeface="Proxima Nova"/>
              </a:rPr>
              <a:t>Leave-one-out cross validation</a:t>
            </a:r>
            <a:endParaRPr b="1"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Train on 17 images</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Evaluate on held-out image</a:t>
            </a:r>
            <a:endParaRPr sz="1800">
              <a:solidFill>
                <a:schemeClr val="accent3"/>
              </a:solidFill>
              <a:latin typeface="Proxima Nova"/>
              <a:ea typeface="Proxima Nova"/>
              <a:cs typeface="Proxima Nova"/>
              <a:sym typeface="Proxima Nova"/>
            </a:endParaRPr>
          </a:p>
          <a:p>
            <a:pPr indent="-342900" lvl="1" marL="9144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Densely sample all crops of 256x256</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b="1" lang="en" sz="1800">
                <a:solidFill>
                  <a:schemeClr val="accent3"/>
                </a:solidFill>
                <a:latin typeface="Proxima Nova"/>
                <a:ea typeface="Proxima Nova"/>
                <a:cs typeface="Proxima Nova"/>
                <a:sym typeface="Proxima Nova"/>
              </a:rPr>
              <a:t>Explore hyper-parameters</a:t>
            </a:r>
            <a:endParaRPr b="1"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Architecture</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Training settings</a:t>
            </a:r>
            <a:endParaRPr sz="1800">
              <a:solidFill>
                <a:schemeClr val="accent3"/>
              </a:solidFill>
              <a:latin typeface="Proxima Nova"/>
              <a:ea typeface="Proxima Nova"/>
              <a:cs typeface="Proxima Nova"/>
              <a:sym typeface="Proxima Nova"/>
            </a:endParaRPr>
          </a:p>
        </p:txBody>
      </p:sp>
      <p:pic>
        <p:nvPicPr>
          <p:cNvPr id="586" name="Google Shape;586;p63"/>
          <p:cNvPicPr preferRelativeResize="0"/>
          <p:nvPr/>
        </p:nvPicPr>
        <p:blipFill rotWithShape="1">
          <a:blip r:embed="rId3">
            <a:alphaModFix/>
          </a:blip>
          <a:srcRect b="10638" l="12208" r="9125" t="11022"/>
          <a:stretch/>
        </p:blipFill>
        <p:spPr>
          <a:xfrm>
            <a:off x="155300" y="918775"/>
            <a:ext cx="4046449" cy="4029399"/>
          </a:xfrm>
          <a:prstGeom prst="rect">
            <a:avLst/>
          </a:prstGeom>
          <a:noFill/>
          <a:ln>
            <a:noFill/>
          </a:ln>
        </p:spPr>
      </p:pic>
      <p:pic>
        <p:nvPicPr>
          <p:cNvPr id="587" name="Google Shape;587;p63"/>
          <p:cNvPicPr preferRelativeResize="0"/>
          <p:nvPr/>
        </p:nvPicPr>
        <p:blipFill rotWithShape="1">
          <a:blip r:embed="rId4">
            <a:alphaModFix/>
          </a:blip>
          <a:srcRect b="7931" l="10893" r="1960" t="3838"/>
          <a:stretch/>
        </p:blipFill>
        <p:spPr>
          <a:xfrm>
            <a:off x="1750800" y="2288950"/>
            <a:ext cx="2118975" cy="2109900"/>
          </a:xfrm>
          <a:prstGeom prst="rect">
            <a:avLst/>
          </a:prstGeom>
          <a:noFill/>
          <a:ln cap="flat" cmpd="sng" w="9525">
            <a:solidFill>
              <a:srgbClr val="FF00FF"/>
            </a:solidFill>
            <a:prstDash val="solid"/>
            <a:round/>
            <a:headEnd len="sm" w="sm" type="none"/>
            <a:tailEnd len="sm" w="sm" type="none"/>
          </a:ln>
          <a:effectLst>
            <a:outerShdw blurRad="128588" rotWithShape="0" algn="bl" dir="2700000" dist="95250">
              <a:srgbClr val="000000">
                <a:alpha val="66000"/>
              </a:srgbClr>
            </a:outerShdw>
          </a:effectLst>
        </p:spPr>
      </p:pic>
      <p:sp>
        <p:nvSpPr>
          <p:cNvPr id="588" name="Google Shape;588;p63"/>
          <p:cNvSpPr/>
          <p:nvPr/>
        </p:nvSpPr>
        <p:spPr>
          <a:xfrm>
            <a:off x="279171" y="4434704"/>
            <a:ext cx="384900" cy="384900"/>
          </a:xfrm>
          <a:prstGeom prst="rect">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cxnSp>
        <p:nvCxnSpPr>
          <p:cNvPr id="589" name="Google Shape;589;p63"/>
          <p:cNvCxnSpPr/>
          <p:nvPr/>
        </p:nvCxnSpPr>
        <p:spPr>
          <a:xfrm flipH="1" rot="10800000">
            <a:off x="281000" y="2284700"/>
            <a:ext cx="1468500" cy="2148000"/>
          </a:xfrm>
          <a:prstGeom prst="straightConnector1">
            <a:avLst/>
          </a:prstGeom>
          <a:noFill/>
          <a:ln cap="flat" cmpd="sng" w="19050">
            <a:solidFill>
              <a:srgbClr val="FF00FF"/>
            </a:solidFill>
            <a:prstDash val="solid"/>
            <a:round/>
            <a:headEnd len="med" w="med" type="none"/>
            <a:tailEnd len="med" w="med" type="none"/>
          </a:ln>
        </p:spPr>
      </p:cxnSp>
      <p:cxnSp>
        <p:nvCxnSpPr>
          <p:cNvPr id="590" name="Google Shape;590;p63"/>
          <p:cNvCxnSpPr/>
          <p:nvPr/>
        </p:nvCxnSpPr>
        <p:spPr>
          <a:xfrm flipH="1" rot="10800000">
            <a:off x="663775" y="4402350"/>
            <a:ext cx="3213600" cy="416700"/>
          </a:xfrm>
          <a:prstGeom prst="straightConnector1">
            <a:avLst/>
          </a:prstGeom>
          <a:noFill/>
          <a:ln cap="flat" cmpd="sng" w="19050">
            <a:solidFill>
              <a:srgbClr val="FF00FF"/>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Baseline model</a:t>
            </a:r>
            <a:endParaRPr b="1">
              <a:solidFill>
                <a:srgbClr val="C00000"/>
              </a:solidFill>
            </a:endParaRPr>
          </a:p>
        </p:txBody>
      </p:sp>
      <p:pic>
        <p:nvPicPr>
          <p:cNvPr id="596" name="Google Shape;596;p64" title="Chart"/>
          <p:cNvPicPr preferRelativeResize="0"/>
          <p:nvPr/>
        </p:nvPicPr>
        <p:blipFill>
          <a:blip r:embed="rId3">
            <a:alphaModFix/>
          </a:blip>
          <a:stretch>
            <a:fillRect/>
          </a:stretch>
        </p:blipFill>
        <p:spPr>
          <a:xfrm>
            <a:off x="311696" y="1017725"/>
            <a:ext cx="4260302" cy="2632921"/>
          </a:xfrm>
          <a:prstGeom prst="rect">
            <a:avLst/>
          </a:prstGeom>
          <a:noFill/>
          <a:ln>
            <a:noFill/>
          </a:ln>
        </p:spPr>
      </p:pic>
      <p:sp>
        <p:nvSpPr>
          <p:cNvPr id="597" name="Google Shape;597;p64"/>
          <p:cNvSpPr txBox="1"/>
          <p:nvPr>
            <p:ph idx="4294967295"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i="1" lang="en" sz="1500">
                <a:solidFill>
                  <a:srgbClr val="0088FF"/>
                </a:solidFill>
                <a:latin typeface="Proxima Nova"/>
                <a:ea typeface="Proxima Nova"/>
                <a:cs typeface="Proxima Nova"/>
                <a:sym typeface="Proxima Nova"/>
              </a:rPr>
              <a:t>Precision: 0.81465	Recall: 0.42912</a:t>
            </a:r>
            <a:endParaRPr i="1" sz="1500">
              <a:solidFill>
                <a:srgbClr val="0088FF"/>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65" title="Chart"/>
          <p:cNvPicPr preferRelativeResize="0"/>
          <p:nvPr/>
        </p:nvPicPr>
        <p:blipFill>
          <a:blip r:embed="rId3">
            <a:alphaModFix/>
          </a:blip>
          <a:stretch>
            <a:fillRect/>
          </a:stretch>
        </p:blipFill>
        <p:spPr>
          <a:xfrm>
            <a:off x="311700" y="1017725"/>
            <a:ext cx="4260302" cy="2632925"/>
          </a:xfrm>
          <a:prstGeom prst="rect">
            <a:avLst/>
          </a:prstGeom>
          <a:noFill/>
          <a:ln>
            <a:noFill/>
          </a:ln>
        </p:spPr>
      </p:pic>
      <p:sp>
        <p:nvSpPr>
          <p:cNvPr id="603" name="Google Shape;603;p6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1500">
                <a:solidFill>
                  <a:srgbClr val="0088FF"/>
                </a:solidFill>
              </a:rPr>
              <a:t>Precision: 0.81465	Recall: 0.42912</a:t>
            </a:r>
            <a:endParaRPr i="1" sz="1500">
              <a:solidFill>
                <a:srgbClr val="0088FF"/>
              </a:solidFill>
            </a:endParaRPr>
          </a:p>
          <a:p>
            <a:pPr indent="0" lvl="0" marL="0" rtl="0" algn="l">
              <a:spcBef>
                <a:spcPts val="1200"/>
              </a:spcBef>
              <a:spcAft>
                <a:spcPts val="0"/>
              </a:spcAft>
              <a:buNone/>
            </a:pPr>
            <a:r>
              <a:rPr i="1" lang="en" sz="1500">
                <a:solidFill>
                  <a:srgbClr val="EA4336"/>
                </a:solidFill>
                <a:latin typeface="Proxima Nova"/>
                <a:ea typeface="Proxima Nova"/>
                <a:cs typeface="Proxima Nova"/>
                <a:sym typeface="Proxima Nova"/>
              </a:rPr>
              <a:t>Precision: 0.68104	Recall: 0.32303</a:t>
            </a:r>
            <a:endParaRPr i="1" sz="1500">
              <a:solidFill>
                <a:srgbClr val="EA4336"/>
              </a:solidFill>
              <a:latin typeface="Proxima Nova"/>
              <a:ea typeface="Proxima Nova"/>
              <a:cs typeface="Proxima Nova"/>
              <a:sym typeface="Proxima Nova"/>
            </a:endParaRPr>
          </a:p>
          <a:p>
            <a:pPr indent="0" lvl="0" marL="0" rtl="0" algn="l">
              <a:spcBef>
                <a:spcPts val="1200"/>
              </a:spcBef>
              <a:spcAft>
                <a:spcPts val="1200"/>
              </a:spcAft>
              <a:buNone/>
            </a:pPr>
            <a:r>
              <a:rPr i="1" lang="en" sz="1500">
                <a:solidFill>
                  <a:srgbClr val="EA4336"/>
                </a:solidFill>
                <a:latin typeface="Proxima Nova"/>
                <a:ea typeface="Proxima Nova"/>
                <a:cs typeface="Proxima Nova"/>
                <a:sym typeface="Proxima Nova"/>
              </a:rPr>
              <a:t>Precision: 0.42653	Recall: 0.64992</a:t>
            </a:r>
            <a:endParaRPr i="1" sz="1500">
              <a:solidFill>
                <a:srgbClr val="EA4336"/>
              </a:solidFill>
              <a:latin typeface="Proxima Nova"/>
              <a:ea typeface="Proxima Nova"/>
              <a:cs typeface="Proxima Nova"/>
              <a:sym typeface="Proxima Nova"/>
            </a:endParaRPr>
          </a:p>
        </p:txBody>
      </p:sp>
      <p:sp>
        <p:nvSpPr>
          <p:cNvPr id="604" name="Google Shape;604;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Experiments</a:t>
            </a:r>
            <a:endParaRPr b="1">
              <a:solidFill>
                <a:srgbClr val="C00000"/>
              </a:solidFill>
            </a:endParaRPr>
          </a:p>
        </p:txBody>
      </p:sp>
      <p:sp>
        <p:nvSpPr>
          <p:cNvPr id="605" name="Google Shape;605;p65"/>
          <p:cNvSpPr txBox="1"/>
          <p:nvPr/>
        </p:nvSpPr>
        <p:spPr>
          <a:xfrm>
            <a:off x="4908600" y="2957775"/>
            <a:ext cx="3870300" cy="16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A4336"/>
                </a:solidFill>
              </a:rPr>
              <a:t>A: Frozen backbone</a:t>
            </a:r>
            <a:endParaRPr sz="1600">
              <a:solidFill>
                <a:srgbClr val="EA4336"/>
              </a:solidFill>
            </a:endParaRPr>
          </a:p>
          <a:p>
            <a:pPr indent="0" lvl="0" marL="0" rtl="0" algn="l">
              <a:spcBef>
                <a:spcPts val="0"/>
              </a:spcBef>
              <a:spcAft>
                <a:spcPts val="0"/>
              </a:spcAft>
              <a:buNone/>
            </a:pPr>
            <a:r>
              <a:t/>
            </a:r>
            <a:endParaRPr sz="1600">
              <a:solidFill>
                <a:srgbClr val="46BEC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66" title="Chart"/>
          <p:cNvPicPr preferRelativeResize="0"/>
          <p:nvPr/>
        </p:nvPicPr>
        <p:blipFill>
          <a:blip r:embed="rId3">
            <a:alphaModFix/>
          </a:blip>
          <a:stretch>
            <a:fillRect/>
          </a:stretch>
        </p:blipFill>
        <p:spPr>
          <a:xfrm>
            <a:off x="311700" y="1017725"/>
            <a:ext cx="4260302" cy="2632925"/>
          </a:xfrm>
          <a:prstGeom prst="rect">
            <a:avLst/>
          </a:prstGeom>
          <a:noFill/>
          <a:ln>
            <a:noFill/>
          </a:ln>
        </p:spPr>
      </p:pic>
      <p:sp>
        <p:nvSpPr>
          <p:cNvPr id="611" name="Google Shape;611;p66"/>
          <p:cNvSpPr txBox="1"/>
          <p:nvPr>
            <p:ph idx="4294967295"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1500">
                <a:solidFill>
                  <a:srgbClr val="0088FF"/>
                </a:solidFill>
              </a:rPr>
              <a:t>Precision: 0.81465	Recall: 0.42912</a:t>
            </a:r>
            <a:endParaRPr i="1" sz="1500">
              <a:solidFill>
                <a:srgbClr val="0088FF"/>
              </a:solidFill>
            </a:endParaRPr>
          </a:p>
          <a:p>
            <a:pPr indent="0" lvl="0" marL="0" rtl="0" algn="l">
              <a:spcBef>
                <a:spcPts val="1200"/>
              </a:spcBef>
              <a:spcAft>
                <a:spcPts val="0"/>
              </a:spcAft>
              <a:buNone/>
            </a:pPr>
            <a:r>
              <a:rPr i="1" lang="en" sz="1500">
                <a:solidFill>
                  <a:srgbClr val="FBBD05"/>
                </a:solidFill>
                <a:latin typeface="Proxima Nova"/>
                <a:ea typeface="Proxima Nova"/>
                <a:cs typeface="Proxima Nova"/>
                <a:sym typeface="Proxima Nova"/>
              </a:rPr>
              <a:t>Precision: 0.8352	Recall: 0.3367</a:t>
            </a:r>
            <a:endParaRPr i="1" sz="1500">
              <a:solidFill>
                <a:srgbClr val="FBBD05"/>
              </a:solidFill>
              <a:latin typeface="Proxima Nova"/>
              <a:ea typeface="Proxima Nova"/>
              <a:cs typeface="Proxima Nova"/>
              <a:sym typeface="Proxima Nova"/>
            </a:endParaRPr>
          </a:p>
          <a:p>
            <a:pPr indent="0" lvl="0" marL="0" rtl="0" algn="l">
              <a:spcBef>
                <a:spcPts val="1200"/>
              </a:spcBef>
              <a:spcAft>
                <a:spcPts val="1200"/>
              </a:spcAft>
              <a:buNone/>
            </a:pPr>
            <a:r>
              <a:rPr i="1" lang="en" sz="1500">
                <a:solidFill>
                  <a:srgbClr val="FBBD05"/>
                </a:solidFill>
                <a:latin typeface="Proxima Nova"/>
                <a:ea typeface="Proxima Nova"/>
                <a:cs typeface="Proxima Nova"/>
                <a:sym typeface="Proxima Nova"/>
              </a:rPr>
              <a:t>Precision: 0.6884	Recall: 0.56416</a:t>
            </a:r>
            <a:endParaRPr i="1" sz="1500">
              <a:solidFill>
                <a:srgbClr val="FBBD05"/>
              </a:solidFill>
              <a:latin typeface="Proxima Nova"/>
              <a:ea typeface="Proxima Nova"/>
              <a:cs typeface="Proxima Nova"/>
              <a:sym typeface="Proxima Nova"/>
            </a:endParaRPr>
          </a:p>
        </p:txBody>
      </p:sp>
      <p:sp>
        <p:nvSpPr>
          <p:cNvPr id="612" name="Google Shape;612;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Experiments</a:t>
            </a:r>
            <a:endParaRPr b="1">
              <a:solidFill>
                <a:srgbClr val="C00000"/>
              </a:solidFill>
            </a:endParaRPr>
          </a:p>
        </p:txBody>
      </p:sp>
      <p:sp>
        <p:nvSpPr>
          <p:cNvPr id="613" name="Google Shape;613;p66"/>
          <p:cNvSpPr txBox="1"/>
          <p:nvPr/>
        </p:nvSpPr>
        <p:spPr>
          <a:xfrm>
            <a:off x="4908600" y="2957775"/>
            <a:ext cx="3870300" cy="16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A4336"/>
                </a:solidFill>
              </a:rPr>
              <a:t>A: Frozen backbone</a:t>
            </a:r>
            <a:endParaRPr sz="1600">
              <a:solidFill>
                <a:srgbClr val="EA4336"/>
              </a:solidFill>
            </a:endParaRPr>
          </a:p>
          <a:p>
            <a:pPr indent="0" lvl="0" marL="0" rtl="0" algn="l">
              <a:spcBef>
                <a:spcPts val="0"/>
              </a:spcBef>
              <a:spcAft>
                <a:spcPts val="0"/>
              </a:spcAft>
              <a:buNone/>
            </a:pPr>
            <a:r>
              <a:rPr lang="en" sz="1600">
                <a:solidFill>
                  <a:srgbClr val="FBBD05"/>
                </a:solidFill>
              </a:rPr>
              <a:t>B: Fine tuning transformer</a:t>
            </a:r>
            <a:endParaRPr sz="1600">
              <a:solidFill>
                <a:srgbClr val="FBBD05"/>
              </a:solidFill>
            </a:endParaRPr>
          </a:p>
          <a:p>
            <a:pPr indent="0" lvl="0" marL="0" rtl="0" algn="l">
              <a:spcBef>
                <a:spcPts val="0"/>
              </a:spcBef>
              <a:spcAft>
                <a:spcPts val="0"/>
              </a:spcAft>
              <a:buNone/>
            </a:pPr>
            <a:r>
              <a:t/>
            </a:r>
            <a:endParaRPr sz="1600">
              <a:solidFill>
                <a:srgbClr val="46BEC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67" title="Chart"/>
          <p:cNvPicPr preferRelativeResize="0"/>
          <p:nvPr/>
        </p:nvPicPr>
        <p:blipFill>
          <a:blip r:embed="rId3">
            <a:alphaModFix/>
          </a:blip>
          <a:stretch>
            <a:fillRect/>
          </a:stretch>
        </p:blipFill>
        <p:spPr>
          <a:xfrm>
            <a:off x="281875" y="1015175"/>
            <a:ext cx="4290125" cy="2651333"/>
          </a:xfrm>
          <a:prstGeom prst="rect">
            <a:avLst/>
          </a:prstGeom>
          <a:noFill/>
          <a:ln>
            <a:noFill/>
          </a:ln>
        </p:spPr>
      </p:pic>
      <p:sp>
        <p:nvSpPr>
          <p:cNvPr id="619" name="Google Shape;619;p67"/>
          <p:cNvSpPr txBox="1"/>
          <p:nvPr>
            <p:ph idx="4294967295"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1500">
                <a:solidFill>
                  <a:srgbClr val="0088FF"/>
                </a:solidFill>
              </a:rPr>
              <a:t>Precision: 0.81465	Recall: 0.42912</a:t>
            </a:r>
            <a:endParaRPr i="1" sz="1500">
              <a:solidFill>
                <a:srgbClr val="0088FF"/>
              </a:solidFill>
            </a:endParaRPr>
          </a:p>
          <a:p>
            <a:pPr indent="0" lvl="0" marL="0" rtl="0" algn="l">
              <a:spcBef>
                <a:spcPts val="1200"/>
              </a:spcBef>
              <a:spcAft>
                <a:spcPts val="0"/>
              </a:spcAft>
              <a:buNone/>
            </a:pPr>
            <a:r>
              <a:rPr i="1" lang="en" sz="1500">
                <a:solidFill>
                  <a:srgbClr val="34A853"/>
                </a:solidFill>
                <a:latin typeface="Proxima Nova"/>
                <a:ea typeface="Proxima Nova"/>
                <a:cs typeface="Proxima Nova"/>
                <a:sym typeface="Proxima Nova"/>
              </a:rPr>
              <a:t>Precision: 0.6922	Recall: 0.6525</a:t>
            </a:r>
            <a:endParaRPr i="1" sz="1500">
              <a:solidFill>
                <a:srgbClr val="34A853"/>
              </a:solidFill>
              <a:latin typeface="Proxima Nova"/>
              <a:ea typeface="Proxima Nova"/>
              <a:cs typeface="Proxima Nova"/>
              <a:sym typeface="Proxima Nova"/>
            </a:endParaRPr>
          </a:p>
          <a:p>
            <a:pPr indent="0" lvl="0" marL="0" rtl="0" algn="l">
              <a:spcBef>
                <a:spcPts val="1200"/>
              </a:spcBef>
              <a:spcAft>
                <a:spcPts val="1200"/>
              </a:spcAft>
              <a:buNone/>
            </a:pPr>
            <a:r>
              <a:rPr i="1" lang="en" sz="1500">
                <a:solidFill>
                  <a:srgbClr val="34A853"/>
                </a:solidFill>
                <a:latin typeface="Proxima Nova"/>
                <a:ea typeface="Proxima Nova"/>
                <a:cs typeface="Proxima Nova"/>
                <a:sym typeface="Proxima Nova"/>
              </a:rPr>
              <a:t>Precision: 0.7469	Recall: 0.591</a:t>
            </a:r>
            <a:endParaRPr i="1" sz="1500">
              <a:solidFill>
                <a:srgbClr val="34A853"/>
              </a:solidFill>
              <a:latin typeface="Proxima Nova"/>
              <a:ea typeface="Proxima Nova"/>
              <a:cs typeface="Proxima Nova"/>
              <a:sym typeface="Proxima Nova"/>
            </a:endParaRPr>
          </a:p>
        </p:txBody>
      </p:sp>
      <p:sp>
        <p:nvSpPr>
          <p:cNvPr id="620" name="Google Shape;620;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Experiments</a:t>
            </a:r>
            <a:endParaRPr b="1">
              <a:solidFill>
                <a:srgbClr val="C00000"/>
              </a:solidFill>
            </a:endParaRPr>
          </a:p>
        </p:txBody>
      </p:sp>
      <p:sp>
        <p:nvSpPr>
          <p:cNvPr id="621" name="Google Shape;621;p67"/>
          <p:cNvSpPr txBox="1"/>
          <p:nvPr/>
        </p:nvSpPr>
        <p:spPr>
          <a:xfrm>
            <a:off x="4908600" y="2957775"/>
            <a:ext cx="3870300" cy="16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A4336"/>
                </a:solidFill>
              </a:rPr>
              <a:t>A: Frozen backbone</a:t>
            </a:r>
            <a:endParaRPr sz="1600">
              <a:solidFill>
                <a:srgbClr val="EA4336"/>
              </a:solidFill>
            </a:endParaRPr>
          </a:p>
          <a:p>
            <a:pPr indent="0" lvl="0" marL="0" rtl="0" algn="l">
              <a:spcBef>
                <a:spcPts val="0"/>
              </a:spcBef>
              <a:spcAft>
                <a:spcPts val="0"/>
              </a:spcAft>
              <a:buNone/>
            </a:pPr>
            <a:r>
              <a:rPr lang="en" sz="1600">
                <a:solidFill>
                  <a:srgbClr val="FBBD05"/>
                </a:solidFill>
              </a:rPr>
              <a:t>B: Fine tuning transformer</a:t>
            </a:r>
            <a:endParaRPr sz="1600">
              <a:solidFill>
                <a:srgbClr val="FBBD05"/>
              </a:solidFill>
            </a:endParaRPr>
          </a:p>
          <a:p>
            <a:pPr indent="0" lvl="0" marL="0" rtl="0" algn="l">
              <a:spcBef>
                <a:spcPts val="0"/>
              </a:spcBef>
              <a:spcAft>
                <a:spcPts val="0"/>
              </a:spcAft>
              <a:buNone/>
            </a:pPr>
            <a:r>
              <a:rPr lang="en" sz="1600">
                <a:solidFill>
                  <a:srgbClr val="34A853"/>
                </a:solidFill>
              </a:rPr>
              <a:t>C: Output resolution 128</a:t>
            </a:r>
            <a:endParaRPr sz="1600">
              <a:solidFill>
                <a:srgbClr val="34A853"/>
              </a:solidFill>
            </a:endParaRPr>
          </a:p>
          <a:p>
            <a:pPr indent="0" lvl="0" marL="0" rtl="0" algn="l">
              <a:spcBef>
                <a:spcPts val="0"/>
              </a:spcBef>
              <a:spcAft>
                <a:spcPts val="0"/>
              </a:spcAft>
              <a:buNone/>
            </a:pPr>
            <a:r>
              <a:t/>
            </a:r>
            <a:endParaRPr sz="1600">
              <a:solidFill>
                <a:srgbClr val="46BEC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68" title="Chart"/>
          <p:cNvPicPr preferRelativeResize="0"/>
          <p:nvPr/>
        </p:nvPicPr>
        <p:blipFill>
          <a:blip r:embed="rId3">
            <a:alphaModFix/>
          </a:blip>
          <a:stretch>
            <a:fillRect/>
          </a:stretch>
        </p:blipFill>
        <p:spPr>
          <a:xfrm>
            <a:off x="311700" y="1017725"/>
            <a:ext cx="4260302" cy="2632925"/>
          </a:xfrm>
          <a:prstGeom prst="rect">
            <a:avLst/>
          </a:prstGeom>
          <a:noFill/>
          <a:ln>
            <a:noFill/>
          </a:ln>
        </p:spPr>
      </p:pic>
      <p:sp>
        <p:nvSpPr>
          <p:cNvPr id="627" name="Google Shape;627;p68"/>
          <p:cNvSpPr txBox="1"/>
          <p:nvPr>
            <p:ph idx="4294967295"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1500">
                <a:solidFill>
                  <a:srgbClr val="0088FF"/>
                </a:solidFill>
              </a:rPr>
              <a:t>Precision: 0.81465	Recall: 0.42912</a:t>
            </a:r>
            <a:endParaRPr i="1" sz="1500">
              <a:solidFill>
                <a:srgbClr val="0088FF"/>
              </a:solidFill>
            </a:endParaRPr>
          </a:p>
          <a:p>
            <a:pPr indent="0" lvl="0" marL="0" rtl="0" algn="l">
              <a:spcBef>
                <a:spcPts val="1200"/>
              </a:spcBef>
              <a:spcAft>
                <a:spcPts val="1200"/>
              </a:spcAft>
              <a:buNone/>
            </a:pPr>
            <a:r>
              <a:rPr i="1" lang="en" sz="1500">
                <a:solidFill>
                  <a:srgbClr val="9900FF"/>
                </a:solidFill>
                <a:latin typeface="Proxima Nova"/>
                <a:ea typeface="Proxima Nova"/>
                <a:cs typeface="Proxima Nova"/>
                <a:sym typeface="Proxima Nova"/>
              </a:rPr>
              <a:t>Precision: 0.7024	Recall: 0.71113</a:t>
            </a:r>
            <a:endParaRPr i="1" sz="1500">
              <a:solidFill>
                <a:srgbClr val="9900FF"/>
              </a:solidFill>
              <a:latin typeface="Proxima Nova"/>
              <a:ea typeface="Proxima Nova"/>
              <a:cs typeface="Proxima Nova"/>
              <a:sym typeface="Proxima Nova"/>
            </a:endParaRPr>
          </a:p>
        </p:txBody>
      </p:sp>
      <p:sp>
        <p:nvSpPr>
          <p:cNvPr id="628" name="Google Shape;628;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Experiments</a:t>
            </a:r>
            <a:endParaRPr b="1">
              <a:solidFill>
                <a:srgbClr val="C00000"/>
              </a:solidFill>
            </a:endParaRPr>
          </a:p>
        </p:txBody>
      </p:sp>
      <p:sp>
        <p:nvSpPr>
          <p:cNvPr id="629" name="Google Shape;629;p68"/>
          <p:cNvSpPr txBox="1"/>
          <p:nvPr/>
        </p:nvSpPr>
        <p:spPr>
          <a:xfrm>
            <a:off x="4908600" y="2957775"/>
            <a:ext cx="3870300" cy="16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A4336"/>
                </a:solidFill>
              </a:rPr>
              <a:t>A: Frozen backbone</a:t>
            </a:r>
            <a:endParaRPr sz="1600">
              <a:solidFill>
                <a:srgbClr val="EA4336"/>
              </a:solidFill>
            </a:endParaRPr>
          </a:p>
          <a:p>
            <a:pPr indent="0" lvl="0" marL="0" rtl="0" algn="l">
              <a:spcBef>
                <a:spcPts val="0"/>
              </a:spcBef>
              <a:spcAft>
                <a:spcPts val="0"/>
              </a:spcAft>
              <a:buNone/>
            </a:pPr>
            <a:r>
              <a:rPr lang="en" sz="1600">
                <a:solidFill>
                  <a:srgbClr val="FBBD05"/>
                </a:solidFill>
              </a:rPr>
              <a:t>B: Fine tuning transformer</a:t>
            </a:r>
            <a:endParaRPr sz="1600">
              <a:solidFill>
                <a:srgbClr val="FBBD05"/>
              </a:solidFill>
            </a:endParaRPr>
          </a:p>
          <a:p>
            <a:pPr indent="0" lvl="0" marL="0" rtl="0" algn="l">
              <a:spcBef>
                <a:spcPts val="0"/>
              </a:spcBef>
              <a:spcAft>
                <a:spcPts val="0"/>
              </a:spcAft>
              <a:buNone/>
            </a:pPr>
            <a:r>
              <a:rPr lang="en" sz="1600">
                <a:solidFill>
                  <a:srgbClr val="34A853"/>
                </a:solidFill>
              </a:rPr>
              <a:t>C: Output resolution 128</a:t>
            </a:r>
            <a:endParaRPr sz="1600">
              <a:solidFill>
                <a:srgbClr val="34A853"/>
              </a:solidFill>
            </a:endParaRPr>
          </a:p>
          <a:p>
            <a:pPr indent="0" lvl="0" marL="0" rtl="0" algn="l">
              <a:spcBef>
                <a:spcPts val="0"/>
              </a:spcBef>
              <a:spcAft>
                <a:spcPts val="0"/>
              </a:spcAft>
              <a:buNone/>
            </a:pPr>
            <a:r>
              <a:rPr lang="en" sz="1600">
                <a:solidFill>
                  <a:srgbClr val="9900FF"/>
                </a:solidFill>
              </a:rPr>
              <a:t>D: Training with more data</a:t>
            </a:r>
            <a:endParaRPr sz="1600">
              <a:solidFill>
                <a:srgbClr val="9900FF"/>
              </a:solidFill>
            </a:endParaRPr>
          </a:p>
          <a:p>
            <a:pPr indent="0" lvl="0" marL="0" rtl="0" algn="l">
              <a:spcBef>
                <a:spcPts val="0"/>
              </a:spcBef>
              <a:spcAft>
                <a:spcPts val="0"/>
              </a:spcAft>
              <a:buNone/>
            </a:pPr>
            <a:r>
              <a:t/>
            </a:r>
            <a:endParaRPr sz="1600">
              <a:solidFill>
                <a:srgbClr val="46BEC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69" title="Chart"/>
          <p:cNvPicPr preferRelativeResize="0"/>
          <p:nvPr/>
        </p:nvPicPr>
        <p:blipFill>
          <a:blip r:embed="rId3">
            <a:alphaModFix/>
          </a:blip>
          <a:stretch>
            <a:fillRect/>
          </a:stretch>
        </p:blipFill>
        <p:spPr>
          <a:xfrm>
            <a:off x="311700" y="1017725"/>
            <a:ext cx="4260302" cy="2632925"/>
          </a:xfrm>
          <a:prstGeom prst="rect">
            <a:avLst/>
          </a:prstGeom>
          <a:noFill/>
          <a:ln>
            <a:noFill/>
          </a:ln>
        </p:spPr>
      </p:pic>
      <p:sp>
        <p:nvSpPr>
          <p:cNvPr id="635" name="Google Shape;635;p69"/>
          <p:cNvSpPr txBox="1"/>
          <p:nvPr>
            <p:ph idx="4294967295"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1500">
                <a:solidFill>
                  <a:srgbClr val="0088FF"/>
                </a:solidFill>
              </a:rPr>
              <a:t>Precision: 0.81465	Recall: 0.42912</a:t>
            </a:r>
            <a:endParaRPr i="1" sz="1500">
              <a:solidFill>
                <a:srgbClr val="0088FF"/>
              </a:solidFill>
            </a:endParaRPr>
          </a:p>
          <a:p>
            <a:pPr indent="0" lvl="0" marL="0" rtl="0" algn="l">
              <a:spcBef>
                <a:spcPts val="1200"/>
              </a:spcBef>
              <a:spcAft>
                <a:spcPts val="0"/>
              </a:spcAft>
              <a:buNone/>
            </a:pPr>
            <a:r>
              <a:rPr i="1" lang="en" sz="1500">
                <a:solidFill>
                  <a:srgbClr val="FF00FF"/>
                </a:solidFill>
                <a:latin typeface="Proxima Nova"/>
                <a:ea typeface="Proxima Nova"/>
                <a:cs typeface="Proxima Nova"/>
                <a:sym typeface="Proxima Nova"/>
              </a:rPr>
              <a:t>Precision: 0.77526	Recall: 0.78932</a:t>
            </a:r>
            <a:endParaRPr i="1" sz="1500">
              <a:solidFill>
                <a:srgbClr val="FF00FF"/>
              </a:solidFill>
              <a:latin typeface="Proxima Nova"/>
              <a:ea typeface="Proxima Nova"/>
              <a:cs typeface="Proxima Nova"/>
              <a:sym typeface="Proxima Nova"/>
            </a:endParaRPr>
          </a:p>
          <a:p>
            <a:pPr indent="0" lvl="0" marL="0" rtl="0" algn="l">
              <a:spcBef>
                <a:spcPts val="1200"/>
              </a:spcBef>
              <a:spcAft>
                <a:spcPts val="1200"/>
              </a:spcAft>
              <a:buNone/>
            </a:pPr>
            <a:r>
              <a:t/>
            </a:r>
            <a:endParaRPr i="1" sz="1500">
              <a:solidFill>
                <a:schemeClr val="dk1"/>
              </a:solidFill>
              <a:latin typeface="Proxima Nova"/>
              <a:ea typeface="Proxima Nova"/>
              <a:cs typeface="Proxima Nova"/>
              <a:sym typeface="Proxima Nova"/>
            </a:endParaRPr>
          </a:p>
        </p:txBody>
      </p:sp>
      <p:sp>
        <p:nvSpPr>
          <p:cNvPr id="636" name="Google Shape;636;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Experiments</a:t>
            </a:r>
            <a:endParaRPr b="1">
              <a:solidFill>
                <a:srgbClr val="C00000"/>
              </a:solidFill>
            </a:endParaRPr>
          </a:p>
        </p:txBody>
      </p:sp>
      <p:sp>
        <p:nvSpPr>
          <p:cNvPr id="637" name="Google Shape;637;p69"/>
          <p:cNvSpPr txBox="1"/>
          <p:nvPr/>
        </p:nvSpPr>
        <p:spPr>
          <a:xfrm>
            <a:off x="4908600" y="2957775"/>
            <a:ext cx="3870300" cy="16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A4336"/>
                </a:solidFill>
              </a:rPr>
              <a:t>A: Frozen backbone</a:t>
            </a:r>
            <a:endParaRPr sz="1600">
              <a:solidFill>
                <a:srgbClr val="EA4336"/>
              </a:solidFill>
            </a:endParaRPr>
          </a:p>
          <a:p>
            <a:pPr indent="0" lvl="0" marL="0" rtl="0" algn="l">
              <a:spcBef>
                <a:spcPts val="0"/>
              </a:spcBef>
              <a:spcAft>
                <a:spcPts val="0"/>
              </a:spcAft>
              <a:buNone/>
            </a:pPr>
            <a:r>
              <a:rPr lang="en" sz="1600">
                <a:solidFill>
                  <a:srgbClr val="FBBD05"/>
                </a:solidFill>
              </a:rPr>
              <a:t>B: Fine tuning transformer</a:t>
            </a:r>
            <a:endParaRPr sz="1600">
              <a:solidFill>
                <a:srgbClr val="FBBD05"/>
              </a:solidFill>
            </a:endParaRPr>
          </a:p>
          <a:p>
            <a:pPr indent="0" lvl="0" marL="0" rtl="0" algn="l">
              <a:spcBef>
                <a:spcPts val="0"/>
              </a:spcBef>
              <a:spcAft>
                <a:spcPts val="0"/>
              </a:spcAft>
              <a:buNone/>
            </a:pPr>
            <a:r>
              <a:rPr lang="en" sz="1600">
                <a:solidFill>
                  <a:srgbClr val="34A853"/>
                </a:solidFill>
              </a:rPr>
              <a:t>C: Output resolution 128</a:t>
            </a:r>
            <a:endParaRPr sz="1600">
              <a:solidFill>
                <a:srgbClr val="34A853"/>
              </a:solidFill>
            </a:endParaRPr>
          </a:p>
          <a:p>
            <a:pPr indent="0" lvl="0" marL="0" rtl="0" algn="l">
              <a:spcBef>
                <a:spcPts val="0"/>
              </a:spcBef>
              <a:spcAft>
                <a:spcPts val="0"/>
              </a:spcAft>
              <a:buNone/>
            </a:pPr>
            <a:r>
              <a:rPr lang="en" sz="1600">
                <a:solidFill>
                  <a:srgbClr val="9900FF"/>
                </a:solidFill>
              </a:rPr>
              <a:t>D: Training with more data</a:t>
            </a:r>
            <a:endParaRPr sz="1600">
              <a:solidFill>
                <a:srgbClr val="9900FF"/>
              </a:solidFill>
            </a:endParaRPr>
          </a:p>
          <a:p>
            <a:pPr indent="0" lvl="0" marL="0" rtl="0" algn="l">
              <a:spcBef>
                <a:spcPts val="0"/>
              </a:spcBef>
              <a:spcAft>
                <a:spcPts val="0"/>
              </a:spcAft>
              <a:buNone/>
            </a:pPr>
            <a:r>
              <a:rPr lang="en" sz="1600">
                <a:solidFill>
                  <a:srgbClr val="FF00FF"/>
                </a:solidFill>
              </a:rPr>
              <a:t>E: Adding LayerNorm</a:t>
            </a:r>
            <a:endParaRPr sz="1600">
              <a:solidFill>
                <a:srgbClr val="FF00FF"/>
              </a:solidFill>
            </a:endParaRPr>
          </a:p>
          <a:p>
            <a:pPr indent="0" lvl="0" marL="0" rtl="0" algn="l">
              <a:spcBef>
                <a:spcPts val="0"/>
              </a:spcBef>
              <a:spcAft>
                <a:spcPts val="0"/>
              </a:spcAft>
              <a:buNone/>
            </a:pPr>
            <a:r>
              <a:t/>
            </a:r>
            <a:endParaRPr sz="1600">
              <a:solidFill>
                <a:srgbClr val="46BEC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70" title="Chart"/>
          <p:cNvPicPr preferRelativeResize="0"/>
          <p:nvPr/>
        </p:nvPicPr>
        <p:blipFill>
          <a:blip r:embed="rId3">
            <a:alphaModFix/>
          </a:blip>
          <a:stretch>
            <a:fillRect/>
          </a:stretch>
        </p:blipFill>
        <p:spPr>
          <a:xfrm>
            <a:off x="311700" y="1017725"/>
            <a:ext cx="4260302" cy="2632925"/>
          </a:xfrm>
          <a:prstGeom prst="rect">
            <a:avLst/>
          </a:prstGeom>
          <a:noFill/>
          <a:ln>
            <a:noFill/>
          </a:ln>
        </p:spPr>
      </p:pic>
      <p:sp>
        <p:nvSpPr>
          <p:cNvPr id="643" name="Google Shape;643;p70"/>
          <p:cNvSpPr txBox="1"/>
          <p:nvPr/>
        </p:nvSpPr>
        <p:spPr>
          <a:xfrm>
            <a:off x="4908600" y="2957775"/>
            <a:ext cx="3870300" cy="16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A4336"/>
                </a:solidFill>
              </a:rPr>
              <a:t>A: Frozen backbone</a:t>
            </a:r>
            <a:endParaRPr sz="1600">
              <a:solidFill>
                <a:srgbClr val="EA4336"/>
              </a:solidFill>
            </a:endParaRPr>
          </a:p>
          <a:p>
            <a:pPr indent="0" lvl="0" marL="0" rtl="0" algn="l">
              <a:spcBef>
                <a:spcPts val="0"/>
              </a:spcBef>
              <a:spcAft>
                <a:spcPts val="0"/>
              </a:spcAft>
              <a:buNone/>
            </a:pPr>
            <a:r>
              <a:rPr lang="en" sz="1600">
                <a:solidFill>
                  <a:srgbClr val="FBBD05"/>
                </a:solidFill>
              </a:rPr>
              <a:t>B: Fine tuning transformer</a:t>
            </a:r>
            <a:endParaRPr sz="1600">
              <a:solidFill>
                <a:srgbClr val="FBBD05"/>
              </a:solidFill>
            </a:endParaRPr>
          </a:p>
          <a:p>
            <a:pPr indent="0" lvl="0" marL="0" rtl="0" algn="l">
              <a:spcBef>
                <a:spcPts val="0"/>
              </a:spcBef>
              <a:spcAft>
                <a:spcPts val="0"/>
              </a:spcAft>
              <a:buNone/>
            </a:pPr>
            <a:r>
              <a:rPr lang="en" sz="1600">
                <a:solidFill>
                  <a:srgbClr val="34A853"/>
                </a:solidFill>
              </a:rPr>
              <a:t>C: Output resolution 128</a:t>
            </a:r>
            <a:endParaRPr sz="1600">
              <a:solidFill>
                <a:srgbClr val="34A853"/>
              </a:solidFill>
            </a:endParaRPr>
          </a:p>
          <a:p>
            <a:pPr indent="0" lvl="0" marL="0" rtl="0" algn="l">
              <a:spcBef>
                <a:spcPts val="0"/>
              </a:spcBef>
              <a:spcAft>
                <a:spcPts val="0"/>
              </a:spcAft>
              <a:buNone/>
            </a:pPr>
            <a:r>
              <a:rPr lang="en" sz="1600">
                <a:solidFill>
                  <a:srgbClr val="9900FF"/>
                </a:solidFill>
              </a:rPr>
              <a:t>D: Training with more data</a:t>
            </a:r>
            <a:endParaRPr sz="1600">
              <a:solidFill>
                <a:srgbClr val="9900FF"/>
              </a:solidFill>
            </a:endParaRPr>
          </a:p>
          <a:p>
            <a:pPr indent="0" lvl="0" marL="0" rtl="0" algn="l">
              <a:spcBef>
                <a:spcPts val="0"/>
              </a:spcBef>
              <a:spcAft>
                <a:spcPts val="0"/>
              </a:spcAft>
              <a:buNone/>
            </a:pPr>
            <a:r>
              <a:rPr lang="en" sz="1600">
                <a:solidFill>
                  <a:srgbClr val="FF00FF"/>
                </a:solidFill>
              </a:rPr>
              <a:t>E: Adding LayerNorm</a:t>
            </a:r>
            <a:endParaRPr sz="1600">
              <a:solidFill>
                <a:srgbClr val="FF00FF"/>
              </a:solidFill>
            </a:endParaRPr>
          </a:p>
          <a:p>
            <a:pPr indent="0" lvl="0" marL="0" rtl="0" algn="l">
              <a:spcBef>
                <a:spcPts val="0"/>
              </a:spcBef>
              <a:spcAft>
                <a:spcPts val="0"/>
              </a:spcAft>
              <a:buNone/>
            </a:pPr>
            <a:r>
              <a:rPr lang="en" sz="1600">
                <a:solidFill>
                  <a:srgbClr val="46BEC6"/>
                </a:solidFill>
              </a:rPr>
              <a:t>F: Screen images</a:t>
            </a:r>
            <a:endParaRPr sz="1600">
              <a:solidFill>
                <a:srgbClr val="46BEC6"/>
              </a:solidFill>
            </a:endParaRPr>
          </a:p>
        </p:txBody>
      </p:sp>
      <p:sp>
        <p:nvSpPr>
          <p:cNvPr id="644" name="Google Shape;644;p70"/>
          <p:cNvSpPr txBox="1"/>
          <p:nvPr>
            <p:ph idx="4294967295" type="body"/>
          </p:nvPr>
        </p:nvSpPr>
        <p:spPr>
          <a:xfrm>
            <a:off x="4832400" y="1152475"/>
            <a:ext cx="3999900" cy="173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1500">
                <a:solidFill>
                  <a:srgbClr val="0088FF"/>
                </a:solidFill>
              </a:rPr>
              <a:t>Precision: 0.81465	Recall: 0.42912</a:t>
            </a:r>
            <a:endParaRPr i="1" sz="1500">
              <a:solidFill>
                <a:srgbClr val="0088FF"/>
              </a:solidFill>
            </a:endParaRPr>
          </a:p>
          <a:p>
            <a:pPr indent="0" lvl="0" marL="0" rtl="0" algn="l">
              <a:spcBef>
                <a:spcPts val="1200"/>
              </a:spcBef>
              <a:spcAft>
                <a:spcPts val="1200"/>
              </a:spcAft>
              <a:buNone/>
            </a:pPr>
            <a:r>
              <a:rPr i="1" lang="en" sz="1500">
                <a:solidFill>
                  <a:srgbClr val="46BEC6"/>
                </a:solidFill>
                <a:latin typeface="Proxima Nova"/>
                <a:ea typeface="Proxima Nova"/>
                <a:cs typeface="Proxima Nova"/>
                <a:sym typeface="Proxima Nova"/>
              </a:rPr>
              <a:t>Precision:	0.8157	Recall:</a:t>
            </a:r>
            <a:r>
              <a:rPr i="1" lang="en" sz="1500">
                <a:solidFill>
                  <a:srgbClr val="46BEC6"/>
                </a:solidFill>
              </a:rPr>
              <a:t> </a:t>
            </a:r>
            <a:r>
              <a:rPr i="1" lang="en" sz="1500">
                <a:solidFill>
                  <a:srgbClr val="46BEC6"/>
                </a:solidFill>
                <a:latin typeface="Proxima Nova"/>
                <a:ea typeface="Proxima Nova"/>
                <a:cs typeface="Proxima Nova"/>
                <a:sym typeface="Proxima Nova"/>
              </a:rPr>
              <a:t>0.8352</a:t>
            </a:r>
            <a:endParaRPr i="1" sz="1500">
              <a:solidFill>
                <a:srgbClr val="46BEC6"/>
              </a:solidFill>
              <a:latin typeface="Proxima Nova"/>
              <a:ea typeface="Proxima Nova"/>
              <a:cs typeface="Proxima Nova"/>
              <a:sym typeface="Proxima Nova"/>
            </a:endParaRPr>
          </a:p>
        </p:txBody>
      </p:sp>
      <p:sp>
        <p:nvSpPr>
          <p:cNvPr id="645" name="Google Shape;645;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Final result</a:t>
            </a:r>
            <a:endParaRPr b="1">
              <a:solidFill>
                <a:srgbClr val="C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1"/>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Cell phenotyping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72"/>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marR="0" rtl="0" algn="ctr">
              <a:lnSpc>
                <a:spcPct val="100000"/>
              </a:lnSpc>
              <a:spcBef>
                <a:spcPts val="0"/>
              </a:spcBef>
              <a:spcAft>
                <a:spcPts val="0"/>
              </a:spcAft>
              <a:buNone/>
            </a:pPr>
            <a:r>
              <a:rPr b="1" lang="en">
                <a:solidFill>
                  <a:srgbClr val="C00000"/>
                </a:solidFill>
              </a:rPr>
              <a:t>Can we create a generalist bioimage analysis model?</a:t>
            </a:r>
            <a:endParaRPr b="1">
              <a:solidFill>
                <a:srgbClr val="C00000"/>
              </a:solidFill>
            </a:endParaRPr>
          </a:p>
          <a:p>
            <a:pPr indent="0" lvl="0" marL="0" marR="0" rtl="0" algn="ctr">
              <a:lnSpc>
                <a:spcPct val="100000"/>
              </a:lnSpc>
              <a:spcBef>
                <a:spcPts val="0"/>
              </a:spcBef>
              <a:spcAft>
                <a:spcPts val="0"/>
              </a:spcAft>
              <a:buNone/>
            </a:pPr>
            <a:r>
              <a:t/>
            </a:r>
            <a:endParaRPr b="1">
              <a:solidFill>
                <a:srgbClr val="C00000"/>
              </a:solidFill>
            </a:endParaRPr>
          </a:p>
          <a:p>
            <a:pPr indent="0" lvl="0" marL="0" marR="0" rtl="0" algn="ctr">
              <a:lnSpc>
                <a:spcPct val="100000"/>
              </a:lnSpc>
              <a:spcBef>
                <a:spcPts val="0"/>
              </a:spcBef>
              <a:spcAft>
                <a:spcPts val="0"/>
              </a:spcAft>
              <a:buNone/>
            </a:pPr>
            <a:r>
              <a:t/>
            </a:r>
            <a:endParaRPr b="1">
              <a:solidFill>
                <a:srgbClr val="C00000"/>
              </a:solidFill>
            </a:endParaRPr>
          </a:p>
        </p:txBody>
      </p:sp>
      <p:pic>
        <p:nvPicPr>
          <p:cNvPr id="656" name="Google Shape;656;p72"/>
          <p:cNvPicPr preferRelativeResize="0"/>
          <p:nvPr/>
        </p:nvPicPr>
        <p:blipFill>
          <a:blip r:embed="rId3">
            <a:alphaModFix/>
          </a:blip>
          <a:stretch>
            <a:fillRect/>
          </a:stretch>
        </p:blipFill>
        <p:spPr>
          <a:xfrm flipH="1">
            <a:off x="152400" y="1170125"/>
            <a:ext cx="8839200" cy="3540100"/>
          </a:xfrm>
          <a:prstGeom prst="rect">
            <a:avLst/>
          </a:prstGeom>
          <a:noFill/>
          <a:ln>
            <a:noFill/>
          </a:ln>
        </p:spPr>
      </p:pic>
      <p:pic>
        <p:nvPicPr>
          <p:cNvPr id="657" name="Google Shape;657;p72"/>
          <p:cNvPicPr preferRelativeResize="0"/>
          <p:nvPr/>
        </p:nvPicPr>
        <p:blipFill rotWithShape="1">
          <a:blip r:embed="rId4">
            <a:alphaModFix/>
          </a:blip>
          <a:srcRect b="0" l="6929" r="7629" t="0"/>
          <a:stretch/>
        </p:blipFill>
        <p:spPr>
          <a:xfrm>
            <a:off x="5478075" y="1475225"/>
            <a:ext cx="1359900" cy="1359900"/>
          </a:xfrm>
          <a:prstGeom prst="ellipse">
            <a:avLst/>
          </a:prstGeom>
          <a:noFill/>
          <a:ln>
            <a:noFill/>
          </a:ln>
          <a:effectLst>
            <a:outerShdw blurRad="57150" rotWithShape="0" algn="bl" dir="5400000" dist="19050">
              <a:srgbClr val="000000">
                <a:alpha val="50000"/>
              </a:srgbClr>
            </a:outerShdw>
          </a:effectLst>
        </p:spPr>
      </p:pic>
      <p:pic>
        <p:nvPicPr>
          <p:cNvPr id="658" name="Google Shape;658;p72"/>
          <p:cNvPicPr preferRelativeResize="0"/>
          <p:nvPr/>
        </p:nvPicPr>
        <p:blipFill rotWithShape="1">
          <a:blip r:embed="rId5">
            <a:alphaModFix/>
          </a:blip>
          <a:srcRect b="0" l="9253" r="12792" t="0"/>
          <a:stretch/>
        </p:blipFill>
        <p:spPr>
          <a:xfrm>
            <a:off x="5478075" y="2948525"/>
            <a:ext cx="1359900" cy="1359900"/>
          </a:xfrm>
          <a:prstGeom prst="ellipse">
            <a:avLst/>
          </a:prstGeom>
          <a:noFill/>
          <a:ln>
            <a:noFill/>
          </a:ln>
          <a:effectLst>
            <a:outerShdw blurRad="57150" rotWithShape="0" algn="bl" dir="5400000" dist="19050">
              <a:srgbClr val="000000">
                <a:alpha val="50000"/>
              </a:srgbClr>
            </a:outerShdw>
          </a:effectLst>
        </p:spPr>
      </p:pic>
      <p:pic>
        <p:nvPicPr>
          <p:cNvPr id="659" name="Google Shape;659;p72"/>
          <p:cNvPicPr preferRelativeResize="0"/>
          <p:nvPr/>
        </p:nvPicPr>
        <p:blipFill rotWithShape="1">
          <a:blip r:embed="rId6">
            <a:alphaModFix/>
          </a:blip>
          <a:srcRect b="0" l="0" r="29253" t="0"/>
          <a:stretch/>
        </p:blipFill>
        <p:spPr>
          <a:xfrm>
            <a:off x="7038150" y="2992000"/>
            <a:ext cx="1359900" cy="1359900"/>
          </a:xfrm>
          <a:prstGeom prst="ellipse">
            <a:avLst/>
          </a:prstGeom>
          <a:noFill/>
          <a:ln>
            <a:noFill/>
          </a:ln>
          <a:effectLst>
            <a:outerShdw blurRad="57150" rotWithShape="0" algn="bl" dir="5400000" dist="19050">
              <a:srgbClr val="000000">
                <a:alpha val="50000"/>
              </a:srgbClr>
            </a:outerShdw>
          </a:effectLst>
        </p:spPr>
      </p:pic>
      <p:pic>
        <p:nvPicPr>
          <p:cNvPr id="660" name="Google Shape;660;p72"/>
          <p:cNvPicPr preferRelativeResize="0"/>
          <p:nvPr/>
        </p:nvPicPr>
        <p:blipFill rotWithShape="1">
          <a:blip r:embed="rId7">
            <a:alphaModFix/>
          </a:blip>
          <a:srcRect b="0" l="9611" r="9140" t="0"/>
          <a:stretch/>
        </p:blipFill>
        <p:spPr>
          <a:xfrm>
            <a:off x="7038150" y="1475238"/>
            <a:ext cx="1359900" cy="1359900"/>
          </a:xfrm>
          <a:prstGeom prst="ellipse">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Imaging reveals cellular phenotypic variation</a:t>
            </a:r>
            <a:endParaRPr b="1">
              <a:solidFill>
                <a:srgbClr val="C00000"/>
              </a:solidFill>
            </a:endParaRPr>
          </a:p>
        </p:txBody>
      </p:sp>
      <p:pic>
        <p:nvPicPr>
          <p:cNvPr id="267" name="Google Shape;267;p55"/>
          <p:cNvPicPr preferRelativeResize="0"/>
          <p:nvPr/>
        </p:nvPicPr>
        <p:blipFill rotWithShape="1">
          <a:blip r:embed="rId3">
            <a:alphaModFix/>
          </a:blip>
          <a:srcRect b="0" l="0" r="0" t="5132"/>
          <a:stretch/>
        </p:blipFill>
        <p:spPr>
          <a:xfrm>
            <a:off x="311700" y="1396250"/>
            <a:ext cx="3546650" cy="2615150"/>
          </a:xfrm>
          <a:prstGeom prst="rect">
            <a:avLst/>
          </a:prstGeom>
          <a:noFill/>
          <a:ln>
            <a:noFill/>
          </a:ln>
        </p:spPr>
      </p:pic>
      <p:sp>
        <p:nvSpPr>
          <p:cNvPr id="268" name="Google Shape;268;p55"/>
          <p:cNvSpPr txBox="1"/>
          <p:nvPr/>
        </p:nvSpPr>
        <p:spPr>
          <a:xfrm>
            <a:off x="118063" y="4761050"/>
            <a:ext cx="3933900" cy="2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accent3"/>
                </a:solidFill>
                <a:latin typeface="Proxima Nova"/>
                <a:ea typeface="Proxima Nova"/>
                <a:cs typeface="Proxima Nova"/>
                <a:sym typeface="Proxima Nova"/>
              </a:rPr>
              <a:t>https://micro.magnet.fsu.edu/cells/fluorescencemitosis/index.html</a:t>
            </a:r>
            <a:endParaRPr sz="1000">
              <a:solidFill>
                <a:schemeClr val="accent3"/>
              </a:solidFill>
              <a:latin typeface="Proxima Nova"/>
              <a:ea typeface="Proxima Nova"/>
              <a:cs typeface="Proxima Nova"/>
              <a:sym typeface="Proxima Nova"/>
            </a:endParaRPr>
          </a:p>
        </p:txBody>
      </p:sp>
      <p:pic>
        <p:nvPicPr>
          <p:cNvPr id="269" name="Google Shape;269;p55"/>
          <p:cNvPicPr preferRelativeResize="0"/>
          <p:nvPr/>
        </p:nvPicPr>
        <p:blipFill rotWithShape="1">
          <a:blip r:embed="rId4">
            <a:alphaModFix/>
          </a:blip>
          <a:srcRect b="81805" l="10650" r="0" t="0"/>
          <a:stretch/>
        </p:blipFill>
        <p:spPr>
          <a:xfrm>
            <a:off x="4051987" y="1927781"/>
            <a:ext cx="4816364" cy="1410634"/>
          </a:xfrm>
          <a:prstGeom prst="rect">
            <a:avLst/>
          </a:prstGeom>
          <a:noFill/>
          <a:ln>
            <a:noFill/>
          </a:ln>
        </p:spPr>
      </p:pic>
      <p:sp>
        <p:nvSpPr>
          <p:cNvPr id="270" name="Google Shape;270;p55"/>
          <p:cNvSpPr txBox="1"/>
          <p:nvPr/>
        </p:nvSpPr>
        <p:spPr>
          <a:xfrm>
            <a:off x="4219525" y="4637900"/>
            <a:ext cx="4712400" cy="492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1000">
                <a:solidFill>
                  <a:schemeClr val="accent3"/>
                </a:solidFill>
                <a:latin typeface="Proxima Nova"/>
                <a:ea typeface="Proxima Nova"/>
                <a:cs typeface="Proxima Nova"/>
                <a:sym typeface="Proxima Nova"/>
              </a:rPr>
              <a:t>Eitaki, M., et al. Vincristine enhances amoeboid-like motility via GEF-H1 / RhoA / ROCK / Myosin light chain signaling in MKN45 cells. BMC Cancer 12, 469 (2012).</a:t>
            </a:r>
            <a:endParaRPr sz="1000">
              <a:solidFill>
                <a:schemeClr val="accent3"/>
              </a:solidFill>
              <a:latin typeface="Proxima Nova"/>
              <a:ea typeface="Proxima Nova"/>
              <a:cs typeface="Proxima Nova"/>
              <a:sym typeface="Proxima Nova"/>
            </a:endParaRPr>
          </a:p>
        </p:txBody>
      </p:sp>
      <p:sp>
        <p:nvSpPr>
          <p:cNvPr id="271" name="Google Shape;271;p55"/>
          <p:cNvSpPr txBox="1"/>
          <p:nvPr/>
        </p:nvSpPr>
        <p:spPr>
          <a:xfrm>
            <a:off x="4414575" y="1468100"/>
            <a:ext cx="4229700" cy="24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3"/>
                </a:solidFill>
                <a:latin typeface="Proxima Nova"/>
                <a:ea typeface="Proxima Nova"/>
                <a:cs typeface="Proxima Nova"/>
                <a:sym typeface="Proxima Nova"/>
              </a:rPr>
              <a:t>Compound treatments</a:t>
            </a:r>
            <a:endParaRPr sz="1600">
              <a:solidFill>
                <a:schemeClr val="accent3"/>
              </a:solidFill>
              <a:latin typeface="Proxima Nova"/>
              <a:ea typeface="Proxima Nova"/>
              <a:cs typeface="Proxima Nova"/>
              <a:sym typeface="Proxima Nova"/>
            </a:endParaRPr>
          </a:p>
        </p:txBody>
      </p:sp>
      <p:sp>
        <p:nvSpPr>
          <p:cNvPr id="272" name="Google Shape;272;p55"/>
          <p:cNvSpPr txBox="1"/>
          <p:nvPr/>
        </p:nvSpPr>
        <p:spPr>
          <a:xfrm>
            <a:off x="311725" y="1083850"/>
            <a:ext cx="3546600" cy="24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3"/>
                </a:solidFill>
                <a:latin typeface="Proxima Nova"/>
                <a:ea typeface="Proxima Nova"/>
                <a:cs typeface="Proxima Nova"/>
                <a:sym typeface="Proxima Nova"/>
              </a:rPr>
              <a:t>Cell-cycle stages</a:t>
            </a:r>
            <a:endParaRPr sz="1600">
              <a:solidFill>
                <a:schemeClr val="accent3"/>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3"/>
          <p:cNvSpPr/>
          <p:nvPr/>
        </p:nvSpPr>
        <p:spPr>
          <a:xfrm>
            <a:off x="5676500" y="257625"/>
            <a:ext cx="3153600" cy="2010000"/>
          </a:xfrm>
          <a:prstGeom prst="roundRect">
            <a:avLst>
              <a:gd fmla="val 7514"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6" name="Google Shape;666;p73"/>
          <p:cNvGrpSpPr/>
          <p:nvPr/>
        </p:nvGrpSpPr>
        <p:grpSpPr>
          <a:xfrm>
            <a:off x="227667" y="2771334"/>
            <a:ext cx="4416121" cy="643105"/>
            <a:chOff x="227667" y="2771334"/>
            <a:chExt cx="4416121" cy="643105"/>
          </a:xfrm>
        </p:grpSpPr>
        <p:pic>
          <p:nvPicPr>
            <p:cNvPr id="667" name="Google Shape;667;p73"/>
            <p:cNvPicPr preferRelativeResize="0"/>
            <p:nvPr/>
          </p:nvPicPr>
          <p:blipFill rotWithShape="1">
            <a:blip r:embed="rId3">
              <a:alphaModFix/>
            </a:blip>
            <a:srcRect b="50441" l="0" r="0" t="0"/>
            <a:stretch/>
          </p:blipFill>
          <p:spPr>
            <a:xfrm flipH="1" rot="10800000">
              <a:off x="227667" y="2771334"/>
              <a:ext cx="2626396" cy="643105"/>
            </a:xfrm>
            <a:prstGeom prst="rect">
              <a:avLst/>
            </a:prstGeom>
            <a:noFill/>
            <a:ln>
              <a:noFill/>
            </a:ln>
          </p:spPr>
        </p:pic>
        <p:pic>
          <p:nvPicPr>
            <p:cNvPr id="668" name="Google Shape;668;p73"/>
            <p:cNvPicPr preferRelativeResize="0"/>
            <p:nvPr/>
          </p:nvPicPr>
          <p:blipFill rotWithShape="1">
            <a:blip r:embed="rId3">
              <a:alphaModFix/>
            </a:blip>
            <a:srcRect b="-683" l="0" r="33190" t="51124"/>
            <a:stretch/>
          </p:blipFill>
          <p:spPr>
            <a:xfrm flipH="1" rot="10800000">
              <a:off x="2889118" y="2771334"/>
              <a:ext cx="1754670" cy="643105"/>
            </a:xfrm>
            <a:prstGeom prst="rect">
              <a:avLst/>
            </a:prstGeom>
            <a:noFill/>
            <a:ln>
              <a:noFill/>
            </a:ln>
          </p:spPr>
        </p:pic>
      </p:grpSp>
      <p:sp>
        <p:nvSpPr>
          <p:cNvPr id="669" name="Google Shape;669;p73"/>
          <p:cNvSpPr txBox="1"/>
          <p:nvPr/>
        </p:nvSpPr>
        <p:spPr>
          <a:xfrm>
            <a:off x="159302" y="4736858"/>
            <a:ext cx="878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Proxima Nova"/>
                <a:ea typeface="Proxima Nova"/>
                <a:cs typeface="Proxima Nova"/>
                <a:sym typeface="Proxima Nova"/>
              </a:rPr>
              <a:t>Adapted from 	(a) https://bmcmolcellbiol.biomedcentral.com/articles/10.1186/1471-2121-9-42/ 	(b) https://www.kaggle.com/c/human-protein-atlas-image-classification/ </a:t>
            </a:r>
            <a:br>
              <a:rPr lang="en" sz="800">
                <a:latin typeface="Proxima Nova"/>
                <a:ea typeface="Proxima Nova"/>
                <a:cs typeface="Proxima Nova"/>
                <a:sym typeface="Proxima Nova"/>
              </a:rPr>
            </a:br>
            <a:r>
              <a:rPr lang="en" sz="800">
                <a:latin typeface="Proxima Nova"/>
                <a:ea typeface="Proxima Nova"/>
                <a:cs typeface="Proxima Nova"/>
                <a:sym typeface="Proxima Nova"/>
              </a:rPr>
              <a:t>		(c) https://www.broadinstitute.org/  					(d) https://www.nature.com/articles/s41587-019-0207-y/</a:t>
            </a:r>
            <a:endParaRPr sz="800">
              <a:latin typeface="Proxima Nova"/>
              <a:ea typeface="Proxima Nova"/>
              <a:cs typeface="Proxima Nova"/>
              <a:sym typeface="Proxima Nova"/>
            </a:endParaRPr>
          </a:p>
        </p:txBody>
      </p:sp>
      <p:grpSp>
        <p:nvGrpSpPr>
          <p:cNvPr id="670" name="Google Shape;670;p73"/>
          <p:cNvGrpSpPr/>
          <p:nvPr/>
        </p:nvGrpSpPr>
        <p:grpSpPr>
          <a:xfrm>
            <a:off x="5931855" y="427208"/>
            <a:ext cx="2642890" cy="1042934"/>
            <a:chOff x="5978675" y="408025"/>
            <a:chExt cx="2642890" cy="1042934"/>
          </a:xfrm>
        </p:grpSpPr>
        <p:pic>
          <p:nvPicPr>
            <p:cNvPr id="671" name="Google Shape;671;p73"/>
            <p:cNvPicPr preferRelativeResize="0"/>
            <p:nvPr/>
          </p:nvPicPr>
          <p:blipFill rotWithShape="1">
            <a:blip r:embed="rId4">
              <a:alphaModFix/>
            </a:blip>
            <a:srcRect b="11661" l="0" r="66917" t="20817"/>
            <a:stretch/>
          </p:blipFill>
          <p:spPr>
            <a:xfrm>
              <a:off x="5979644" y="789995"/>
              <a:ext cx="850266" cy="660952"/>
            </a:xfrm>
            <a:prstGeom prst="rect">
              <a:avLst/>
            </a:prstGeom>
            <a:noFill/>
            <a:ln>
              <a:noFill/>
            </a:ln>
          </p:spPr>
        </p:pic>
        <p:pic>
          <p:nvPicPr>
            <p:cNvPr id="672" name="Google Shape;672;p73"/>
            <p:cNvPicPr preferRelativeResize="0"/>
            <p:nvPr/>
          </p:nvPicPr>
          <p:blipFill rotWithShape="1">
            <a:blip r:embed="rId4">
              <a:alphaModFix/>
            </a:blip>
            <a:srcRect b="11661" l="33628" r="33288" t="20817"/>
            <a:stretch/>
          </p:blipFill>
          <p:spPr>
            <a:xfrm>
              <a:off x="6871195" y="789995"/>
              <a:ext cx="850266" cy="660952"/>
            </a:xfrm>
            <a:prstGeom prst="rect">
              <a:avLst/>
            </a:prstGeom>
            <a:noFill/>
            <a:ln>
              <a:noFill/>
            </a:ln>
          </p:spPr>
        </p:pic>
        <p:pic>
          <p:nvPicPr>
            <p:cNvPr id="673" name="Google Shape;673;p73"/>
            <p:cNvPicPr preferRelativeResize="0"/>
            <p:nvPr/>
          </p:nvPicPr>
          <p:blipFill rotWithShape="1">
            <a:blip r:embed="rId4">
              <a:alphaModFix/>
            </a:blip>
            <a:srcRect b="11661" l="67620" r="-704" t="20817"/>
            <a:stretch/>
          </p:blipFill>
          <p:spPr>
            <a:xfrm>
              <a:off x="7771271" y="790006"/>
              <a:ext cx="850294" cy="660952"/>
            </a:xfrm>
            <a:prstGeom prst="rect">
              <a:avLst/>
            </a:prstGeom>
            <a:noFill/>
            <a:ln>
              <a:noFill/>
            </a:ln>
          </p:spPr>
        </p:pic>
        <p:sp>
          <p:nvSpPr>
            <p:cNvPr id="674" name="Google Shape;674;p73"/>
            <p:cNvSpPr txBox="1"/>
            <p:nvPr/>
          </p:nvSpPr>
          <p:spPr>
            <a:xfrm>
              <a:off x="5978675" y="408025"/>
              <a:ext cx="2626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Nunito"/>
                  <a:ea typeface="Nunito"/>
                  <a:cs typeface="Nunito"/>
                  <a:sym typeface="Nunito"/>
                </a:rPr>
                <a:t>RGB natural images</a:t>
              </a:r>
              <a:endParaRPr>
                <a:latin typeface="Nunito"/>
                <a:ea typeface="Nunito"/>
                <a:cs typeface="Nunito"/>
                <a:sym typeface="Nunito"/>
              </a:endParaRPr>
            </a:p>
          </p:txBody>
        </p:sp>
      </p:grpSp>
      <p:sp>
        <p:nvSpPr>
          <p:cNvPr id="675" name="Google Shape;675;p73"/>
          <p:cNvSpPr txBox="1"/>
          <p:nvPr/>
        </p:nvSpPr>
        <p:spPr>
          <a:xfrm>
            <a:off x="226250" y="2397489"/>
            <a:ext cx="43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Nunito"/>
                <a:ea typeface="Nunito"/>
                <a:cs typeface="Nunito"/>
                <a:sym typeface="Nunito"/>
              </a:rPr>
              <a:t>Cell Painting</a:t>
            </a:r>
            <a:r>
              <a:rPr baseline="30000" lang="en">
                <a:latin typeface="Nunito"/>
                <a:ea typeface="Nunito"/>
                <a:cs typeface="Nunito"/>
                <a:sym typeface="Nunito"/>
              </a:rPr>
              <a:t>(c)</a:t>
            </a:r>
            <a:endParaRPr baseline="30000">
              <a:latin typeface="Nunito"/>
              <a:ea typeface="Nunito"/>
              <a:cs typeface="Nunito"/>
              <a:sym typeface="Nunito"/>
            </a:endParaRPr>
          </a:p>
        </p:txBody>
      </p:sp>
      <p:sp>
        <p:nvSpPr>
          <p:cNvPr id="676" name="Google Shape;676;p73"/>
          <p:cNvSpPr txBox="1"/>
          <p:nvPr/>
        </p:nvSpPr>
        <p:spPr>
          <a:xfrm>
            <a:off x="226250" y="3485425"/>
            <a:ext cx="485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Nunito"/>
                <a:ea typeface="Nunito"/>
                <a:cs typeface="Nunito"/>
                <a:sym typeface="Nunito"/>
              </a:rPr>
              <a:t>Highly multiplexed immunofluorescence</a:t>
            </a:r>
            <a:r>
              <a:rPr baseline="30000" lang="en">
                <a:latin typeface="Nunito"/>
                <a:ea typeface="Nunito"/>
                <a:cs typeface="Nunito"/>
                <a:sym typeface="Nunito"/>
              </a:rPr>
              <a:t>(d)</a:t>
            </a:r>
            <a:endParaRPr baseline="30000">
              <a:latin typeface="Nunito"/>
              <a:ea typeface="Nunito"/>
              <a:cs typeface="Nunito"/>
              <a:sym typeface="Nunito"/>
            </a:endParaRPr>
          </a:p>
        </p:txBody>
      </p:sp>
      <p:pic>
        <p:nvPicPr>
          <p:cNvPr id="677" name="Google Shape;677;p73"/>
          <p:cNvPicPr preferRelativeResize="0"/>
          <p:nvPr/>
        </p:nvPicPr>
        <p:blipFill rotWithShape="1">
          <a:blip r:embed="rId5">
            <a:alphaModFix/>
          </a:blip>
          <a:srcRect b="72499" l="5429" r="7005" t="2959"/>
          <a:stretch/>
        </p:blipFill>
        <p:spPr>
          <a:xfrm>
            <a:off x="221125" y="1624583"/>
            <a:ext cx="3465500" cy="643100"/>
          </a:xfrm>
          <a:prstGeom prst="rect">
            <a:avLst/>
          </a:prstGeom>
          <a:noFill/>
          <a:ln>
            <a:noFill/>
          </a:ln>
        </p:spPr>
      </p:pic>
      <p:sp>
        <p:nvSpPr>
          <p:cNvPr id="678" name="Google Shape;678;p73"/>
          <p:cNvSpPr txBox="1"/>
          <p:nvPr/>
        </p:nvSpPr>
        <p:spPr>
          <a:xfrm>
            <a:off x="226250" y="1245764"/>
            <a:ext cx="375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Nunito"/>
                <a:ea typeface="Nunito"/>
                <a:cs typeface="Nunito"/>
                <a:sym typeface="Nunito"/>
              </a:rPr>
              <a:t>Human protein atlas</a:t>
            </a:r>
            <a:r>
              <a:rPr baseline="30000" lang="en">
                <a:solidFill>
                  <a:schemeClr val="dk1"/>
                </a:solidFill>
                <a:latin typeface="Nunito"/>
                <a:ea typeface="Nunito"/>
                <a:cs typeface="Nunito"/>
                <a:sym typeface="Nunito"/>
              </a:rPr>
              <a:t>(b)</a:t>
            </a:r>
            <a:endParaRPr baseline="30000">
              <a:latin typeface="Nunito"/>
              <a:ea typeface="Nunito"/>
              <a:cs typeface="Nunito"/>
              <a:sym typeface="Nunito"/>
            </a:endParaRPr>
          </a:p>
        </p:txBody>
      </p:sp>
      <p:pic>
        <p:nvPicPr>
          <p:cNvPr id="679" name="Google Shape;679;p73"/>
          <p:cNvPicPr preferRelativeResize="0"/>
          <p:nvPr/>
        </p:nvPicPr>
        <p:blipFill rotWithShape="1">
          <a:blip r:embed="rId6">
            <a:alphaModFix/>
          </a:blip>
          <a:srcRect b="2703" l="1237" r="25556" t="15856"/>
          <a:stretch/>
        </p:blipFill>
        <p:spPr>
          <a:xfrm>
            <a:off x="223271" y="446600"/>
            <a:ext cx="2589925" cy="660975"/>
          </a:xfrm>
          <a:prstGeom prst="rect">
            <a:avLst/>
          </a:prstGeom>
          <a:noFill/>
          <a:ln>
            <a:noFill/>
          </a:ln>
        </p:spPr>
      </p:pic>
      <p:sp>
        <p:nvSpPr>
          <p:cNvPr id="680" name="Google Shape;680;p73"/>
          <p:cNvSpPr txBox="1"/>
          <p:nvPr/>
        </p:nvSpPr>
        <p:spPr>
          <a:xfrm>
            <a:off x="226250" y="67324"/>
            <a:ext cx="295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Nunito"/>
                <a:ea typeface="Nunito"/>
                <a:cs typeface="Nunito"/>
                <a:sym typeface="Nunito"/>
              </a:rPr>
              <a:t>High-content screening</a:t>
            </a:r>
            <a:r>
              <a:rPr baseline="30000" lang="en">
                <a:latin typeface="Nunito"/>
                <a:ea typeface="Nunito"/>
                <a:cs typeface="Nunito"/>
                <a:sym typeface="Nunito"/>
              </a:rPr>
              <a:t>(a)</a:t>
            </a:r>
            <a:endParaRPr baseline="30000">
              <a:latin typeface="Nunito"/>
              <a:ea typeface="Nunito"/>
              <a:cs typeface="Nunito"/>
              <a:sym typeface="Nunito"/>
            </a:endParaRPr>
          </a:p>
        </p:txBody>
      </p:sp>
      <p:sp>
        <p:nvSpPr>
          <p:cNvPr id="681" name="Google Shape;681;p73"/>
          <p:cNvSpPr txBox="1"/>
          <p:nvPr/>
        </p:nvSpPr>
        <p:spPr>
          <a:xfrm>
            <a:off x="2795438" y="576987"/>
            <a:ext cx="1258200" cy="369300"/>
          </a:xfrm>
          <a:prstGeom prst="rect">
            <a:avLst/>
          </a:prstGeom>
          <a:gradFill>
            <a:gsLst>
              <a:gs pos="0">
                <a:srgbClr val="D4E5F5"/>
              </a:gs>
              <a:gs pos="100000">
                <a:srgbClr val="70A4D5"/>
              </a:gs>
            </a:gsLst>
            <a:lin ang="5400012" scaled="0"/>
          </a:gradFill>
          <a:ln>
            <a:noFill/>
          </a:ln>
          <a:effectLst>
            <a:outerShdw blurRad="57150" rotWithShape="0" algn="bl" dir="27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i="1" lang="en" sz="1200">
                <a:latin typeface="Proxima Nova"/>
                <a:ea typeface="Proxima Nova"/>
                <a:cs typeface="Proxima Nova"/>
                <a:sym typeface="Proxima Nova"/>
              </a:rPr>
              <a:t>3 channels</a:t>
            </a:r>
            <a:endParaRPr b="1" baseline="30000" i="1" sz="1200">
              <a:latin typeface="Proxima Nova"/>
              <a:ea typeface="Proxima Nova"/>
              <a:cs typeface="Proxima Nova"/>
              <a:sym typeface="Proxima Nova"/>
            </a:endParaRPr>
          </a:p>
        </p:txBody>
      </p:sp>
      <p:sp>
        <p:nvSpPr>
          <p:cNvPr id="682" name="Google Shape;682;p73"/>
          <p:cNvSpPr txBox="1"/>
          <p:nvPr/>
        </p:nvSpPr>
        <p:spPr>
          <a:xfrm>
            <a:off x="3686632" y="1746033"/>
            <a:ext cx="1076400" cy="369300"/>
          </a:xfrm>
          <a:prstGeom prst="rect">
            <a:avLst/>
          </a:prstGeom>
          <a:gradFill>
            <a:gsLst>
              <a:gs pos="0">
                <a:srgbClr val="DCECD5"/>
              </a:gs>
              <a:gs pos="100000">
                <a:srgbClr val="93BC81"/>
              </a:gs>
            </a:gsLst>
            <a:lin ang="5400012" scaled="0"/>
          </a:gradFill>
          <a:ln>
            <a:noFill/>
          </a:ln>
          <a:effectLst>
            <a:outerShdw blurRad="57150" rotWithShape="0" algn="bl" dir="27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i="1" lang="en" sz="1200">
                <a:latin typeface="Proxima Nova"/>
                <a:ea typeface="Proxima Nova"/>
                <a:cs typeface="Proxima Nova"/>
                <a:sym typeface="Proxima Nova"/>
              </a:rPr>
              <a:t>4 channels</a:t>
            </a:r>
            <a:endParaRPr b="1" baseline="30000" i="1" sz="1200">
              <a:latin typeface="Proxima Nova"/>
              <a:ea typeface="Proxima Nova"/>
              <a:cs typeface="Proxima Nova"/>
              <a:sym typeface="Proxima Nova"/>
            </a:endParaRPr>
          </a:p>
        </p:txBody>
      </p:sp>
      <p:sp>
        <p:nvSpPr>
          <p:cNvPr id="683" name="Google Shape;683;p73"/>
          <p:cNvSpPr txBox="1"/>
          <p:nvPr/>
        </p:nvSpPr>
        <p:spPr>
          <a:xfrm>
            <a:off x="4642588" y="2892783"/>
            <a:ext cx="1258200" cy="369300"/>
          </a:xfrm>
          <a:prstGeom prst="rect">
            <a:avLst/>
          </a:prstGeom>
          <a:gradFill>
            <a:gsLst>
              <a:gs pos="0">
                <a:srgbClr val="FFF6DB"/>
              </a:gs>
              <a:gs pos="100000">
                <a:srgbClr val="FAD25C"/>
              </a:gs>
            </a:gsLst>
            <a:lin ang="5400012" scaled="0"/>
          </a:gradFill>
          <a:ln>
            <a:noFill/>
          </a:ln>
          <a:effectLst>
            <a:outerShdw blurRad="57150" rotWithShape="0" algn="bl" dir="27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i="1" lang="en" sz="1200">
                <a:latin typeface="Proxima Nova"/>
                <a:ea typeface="Proxima Nova"/>
                <a:cs typeface="Proxima Nova"/>
                <a:sym typeface="Proxima Nova"/>
              </a:rPr>
              <a:t>5 channels</a:t>
            </a:r>
            <a:endParaRPr b="1" baseline="30000" i="1" sz="1200">
              <a:latin typeface="Proxima Nova"/>
              <a:ea typeface="Proxima Nova"/>
              <a:cs typeface="Proxima Nova"/>
              <a:sym typeface="Proxima Nova"/>
            </a:endParaRPr>
          </a:p>
        </p:txBody>
      </p:sp>
      <p:sp>
        <p:nvSpPr>
          <p:cNvPr id="684" name="Google Shape;684;p73"/>
          <p:cNvSpPr txBox="1"/>
          <p:nvPr/>
        </p:nvSpPr>
        <p:spPr>
          <a:xfrm>
            <a:off x="7784597" y="3458526"/>
            <a:ext cx="1255500" cy="369300"/>
          </a:xfrm>
          <a:prstGeom prst="rect">
            <a:avLst/>
          </a:prstGeom>
          <a:gradFill>
            <a:gsLst>
              <a:gs pos="0">
                <a:srgbClr val="F5D0D0"/>
              </a:gs>
              <a:gs pos="100000">
                <a:srgbClr val="D96868"/>
              </a:gs>
            </a:gsLst>
            <a:lin ang="5400012" scaled="0"/>
          </a:gradFill>
          <a:ln>
            <a:noFill/>
          </a:ln>
          <a:effectLst>
            <a:outerShdw blurRad="57150" rotWithShape="0" algn="bl" dir="27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i="1" lang="en" sz="1200">
                <a:latin typeface="Proxima Nova"/>
                <a:ea typeface="Proxima Nova"/>
                <a:cs typeface="Proxima Nova"/>
                <a:sym typeface="Proxima Nova"/>
              </a:rPr>
              <a:t>10+ channels</a:t>
            </a:r>
            <a:endParaRPr b="1" baseline="30000" i="1" sz="1200">
              <a:latin typeface="Proxima Nova"/>
              <a:ea typeface="Proxima Nova"/>
              <a:cs typeface="Proxima Nova"/>
              <a:sym typeface="Proxima Nova"/>
            </a:endParaRPr>
          </a:p>
        </p:txBody>
      </p:sp>
      <p:grpSp>
        <p:nvGrpSpPr>
          <p:cNvPr id="685" name="Google Shape;685;p73"/>
          <p:cNvGrpSpPr/>
          <p:nvPr/>
        </p:nvGrpSpPr>
        <p:grpSpPr>
          <a:xfrm>
            <a:off x="225650" y="3858717"/>
            <a:ext cx="8850576" cy="866683"/>
            <a:chOff x="225650" y="3858717"/>
            <a:chExt cx="8850576" cy="866683"/>
          </a:xfrm>
        </p:grpSpPr>
        <p:pic>
          <p:nvPicPr>
            <p:cNvPr id="686" name="Google Shape;686;p73"/>
            <p:cNvPicPr preferRelativeResize="0"/>
            <p:nvPr/>
          </p:nvPicPr>
          <p:blipFill rotWithShape="1">
            <a:blip r:embed="rId7">
              <a:alphaModFix/>
            </a:blip>
            <a:srcRect b="64462" l="0" r="18153" t="4004"/>
            <a:stretch/>
          </p:blipFill>
          <p:spPr>
            <a:xfrm>
              <a:off x="225650" y="3858717"/>
              <a:ext cx="4395300" cy="866675"/>
            </a:xfrm>
            <a:prstGeom prst="rect">
              <a:avLst/>
            </a:prstGeom>
            <a:noFill/>
            <a:ln>
              <a:noFill/>
            </a:ln>
          </p:spPr>
        </p:pic>
        <p:pic>
          <p:nvPicPr>
            <p:cNvPr id="687" name="Google Shape;687;p73"/>
            <p:cNvPicPr preferRelativeResize="0"/>
            <p:nvPr/>
          </p:nvPicPr>
          <p:blipFill rotWithShape="1">
            <a:blip r:embed="rId7">
              <a:alphaModFix/>
            </a:blip>
            <a:srcRect b="32034" l="0" r="51090" t="36433"/>
            <a:stretch/>
          </p:blipFill>
          <p:spPr>
            <a:xfrm>
              <a:off x="4658000" y="3858717"/>
              <a:ext cx="2626500" cy="866675"/>
            </a:xfrm>
            <a:prstGeom prst="rect">
              <a:avLst/>
            </a:prstGeom>
            <a:noFill/>
            <a:ln>
              <a:noFill/>
            </a:ln>
          </p:spPr>
        </p:pic>
        <p:pic>
          <p:nvPicPr>
            <p:cNvPr id="688" name="Google Shape;688;p73"/>
            <p:cNvPicPr preferRelativeResize="0"/>
            <p:nvPr/>
          </p:nvPicPr>
          <p:blipFill rotWithShape="1">
            <a:blip r:embed="rId7">
              <a:alphaModFix/>
            </a:blip>
            <a:srcRect b="-230" l="0" r="67325" t="68697"/>
            <a:stretch/>
          </p:blipFill>
          <p:spPr>
            <a:xfrm>
              <a:off x="7321550" y="3858726"/>
              <a:ext cx="1754676" cy="866675"/>
            </a:xfrm>
            <a:prstGeom prst="rect">
              <a:avLst/>
            </a:prstGeom>
            <a:noFill/>
            <a:ln>
              <a:noFill/>
            </a:ln>
          </p:spPr>
        </p:pic>
      </p:grpSp>
      <p:sp>
        <p:nvSpPr>
          <p:cNvPr id="689" name="Google Shape;689;p73"/>
          <p:cNvSpPr txBox="1"/>
          <p:nvPr/>
        </p:nvSpPr>
        <p:spPr>
          <a:xfrm>
            <a:off x="5676650" y="1540591"/>
            <a:ext cx="3153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Nunito"/>
                <a:ea typeface="Nunito"/>
                <a:cs typeface="Nunito"/>
                <a:sym typeface="Nunito"/>
              </a:rPr>
              <a:t>ImageNet pretrained models are designed for 3 channel, RGB images</a:t>
            </a:r>
            <a:endParaRPr>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74"/>
          <p:cNvSpPr/>
          <p:nvPr/>
        </p:nvSpPr>
        <p:spPr>
          <a:xfrm>
            <a:off x="166700" y="1308552"/>
            <a:ext cx="3237900" cy="2164500"/>
          </a:xfrm>
          <a:prstGeom prst="roundRect">
            <a:avLst>
              <a:gd fmla="val 14138" name="adj"/>
            </a:avLst>
          </a:prstGeom>
          <a:solidFill>
            <a:srgbClr val="031A2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695" name="Google Shape;695;p74"/>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Learning from images at scale</a:t>
            </a:r>
            <a:endParaRPr b="1">
              <a:solidFill>
                <a:srgbClr val="C00000"/>
              </a:solidFill>
            </a:endParaRPr>
          </a:p>
        </p:txBody>
      </p:sp>
      <p:pic>
        <p:nvPicPr>
          <p:cNvPr id="696" name="Google Shape;696;p74"/>
          <p:cNvPicPr preferRelativeResize="0"/>
          <p:nvPr/>
        </p:nvPicPr>
        <p:blipFill>
          <a:blip r:embed="rId3">
            <a:alphaModFix/>
          </a:blip>
          <a:stretch>
            <a:fillRect/>
          </a:stretch>
        </p:blipFill>
        <p:spPr>
          <a:xfrm>
            <a:off x="351860" y="1553346"/>
            <a:ext cx="571015" cy="379986"/>
          </a:xfrm>
          <a:prstGeom prst="rect">
            <a:avLst/>
          </a:prstGeom>
          <a:noFill/>
          <a:ln>
            <a:noFill/>
          </a:ln>
        </p:spPr>
      </p:pic>
      <p:pic>
        <p:nvPicPr>
          <p:cNvPr id="697" name="Google Shape;697;p74"/>
          <p:cNvPicPr preferRelativeResize="0"/>
          <p:nvPr/>
        </p:nvPicPr>
        <p:blipFill>
          <a:blip r:embed="rId4">
            <a:alphaModFix/>
          </a:blip>
          <a:stretch>
            <a:fillRect/>
          </a:stretch>
        </p:blipFill>
        <p:spPr>
          <a:xfrm>
            <a:off x="991787" y="1553346"/>
            <a:ext cx="531976" cy="379986"/>
          </a:xfrm>
          <a:prstGeom prst="rect">
            <a:avLst/>
          </a:prstGeom>
          <a:noFill/>
          <a:ln>
            <a:noFill/>
          </a:ln>
        </p:spPr>
      </p:pic>
      <p:pic>
        <p:nvPicPr>
          <p:cNvPr id="698" name="Google Shape;698;p74"/>
          <p:cNvPicPr preferRelativeResize="0"/>
          <p:nvPr/>
        </p:nvPicPr>
        <p:blipFill>
          <a:blip r:embed="rId5">
            <a:alphaModFix/>
          </a:blip>
          <a:stretch>
            <a:fillRect/>
          </a:stretch>
        </p:blipFill>
        <p:spPr>
          <a:xfrm>
            <a:off x="1587144" y="1553346"/>
            <a:ext cx="571015" cy="379987"/>
          </a:xfrm>
          <a:prstGeom prst="rect">
            <a:avLst/>
          </a:prstGeom>
          <a:noFill/>
          <a:ln>
            <a:noFill/>
          </a:ln>
        </p:spPr>
      </p:pic>
      <p:pic>
        <p:nvPicPr>
          <p:cNvPr id="699" name="Google Shape;699;p74"/>
          <p:cNvPicPr preferRelativeResize="0"/>
          <p:nvPr/>
        </p:nvPicPr>
        <p:blipFill>
          <a:blip r:embed="rId6">
            <a:alphaModFix/>
          </a:blip>
          <a:stretch>
            <a:fillRect/>
          </a:stretch>
        </p:blipFill>
        <p:spPr>
          <a:xfrm>
            <a:off x="2221540" y="1553346"/>
            <a:ext cx="342950" cy="379986"/>
          </a:xfrm>
          <a:prstGeom prst="rect">
            <a:avLst/>
          </a:prstGeom>
          <a:noFill/>
          <a:ln>
            <a:noFill/>
          </a:ln>
        </p:spPr>
      </p:pic>
      <p:pic>
        <p:nvPicPr>
          <p:cNvPr id="700" name="Google Shape;700;p74"/>
          <p:cNvPicPr preferRelativeResize="0"/>
          <p:nvPr/>
        </p:nvPicPr>
        <p:blipFill>
          <a:blip r:embed="rId7">
            <a:alphaModFix/>
          </a:blip>
          <a:stretch>
            <a:fillRect/>
          </a:stretch>
        </p:blipFill>
        <p:spPr>
          <a:xfrm>
            <a:off x="2627872" y="1546005"/>
            <a:ext cx="678541" cy="379986"/>
          </a:xfrm>
          <a:prstGeom prst="rect">
            <a:avLst/>
          </a:prstGeom>
          <a:noFill/>
          <a:ln>
            <a:noFill/>
          </a:ln>
        </p:spPr>
      </p:pic>
      <p:pic>
        <p:nvPicPr>
          <p:cNvPr id="701" name="Google Shape;701;p74"/>
          <p:cNvPicPr preferRelativeResize="0"/>
          <p:nvPr/>
        </p:nvPicPr>
        <p:blipFill>
          <a:blip r:embed="rId8">
            <a:alphaModFix/>
          </a:blip>
          <a:stretch>
            <a:fillRect/>
          </a:stretch>
        </p:blipFill>
        <p:spPr>
          <a:xfrm>
            <a:off x="383492" y="1968059"/>
            <a:ext cx="695873" cy="379986"/>
          </a:xfrm>
          <a:prstGeom prst="rect">
            <a:avLst/>
          </a:prstGeom>
          <a:noFill/>
          <a:ln>
            <a:noFill/>
          </a:ln>
        </p:spPr>
      </p:pic>
      <p:pic>
        <p:nvPicPr>
          <p:cNvPr id="702" name="Google Shape;702;p74"/>
          <p:cNvPicPr preferRelativeResize="0"/>
          <p:nvPr/>
        </p:nvPicPr>
        <p:blipFill>
          <a:blip r:embed="rId9">
            <a:alphaModFix/>
          </a:blip>
          <a:stretch>
            <a:fillRect/>
          </a:stretch>
        </p:blipFill>
        <p:spPr>
          <a:xfrm>
            <a:off x="403152" y="2859596"/>
            <a:ext cx="507299" cy="379984"/>
          </a:xfrm>
          <a:prstGeom prst="rect">
            <a:avLst/>
          </a:prstGeom>
          <a:noFill/>
          <a:ln>
            <a:noFill/>
          </a:ln>
        </p:spPr>
      </p:pic>
      <p:pic>
        <p:nvPicPr>
          <p:cNvPr id="703" name="Google Shape;703;p74"/>
          <p:cNvPicPr preferRelativeResize="0"/>
          <p:nvPr/>
        </p:nvPicPr>
        <p:blipFill>
          <a:blip r:embed="rId10">
            <a:alphaModFix/>
          </a:blip>
          <a:stretch>
            <a:fillRect/>
          </a:stretch>
        </p:blipFill>
        <p:spPr>
          <a:xfrm>
            <a:off x="1178577" y="1968059"/>
            <a:ext cx="571015" cy="379991"/>
          </a:xfrm>
          <a:prstGeom prst="rect">
            <a:avLst/>
          </a:prstGeom>
          <a:noFill/>
          <a:ln>
            <a:noFill/>
          </a:ln>
        </p:spPr>
      </p:pic>
      <p:pic>
        <p:nvPicPr>
          <p:cNvPr id="704" name="Google Shape;704;p74"/>
          <p:cNvPicPr preferRelativeResize="0"/>
          <p:nvPr/>
        </p:nvPicPr>
        <p:blipFill>
          <a:blip r:embed="rId11">
            <a:alphaModFix/>
          </a:blip>
          <a:stretch>
            <a:fillRect/>
          </a:stretch>
        </p:blipFill>
        <p:spPr>
          <a:xfrm>
            <a:off x="1801277" y="1968059"/>
            <a:ext cx="759967" cy="379986"/>
          </a:xfrm>
          <a:prstGeom prst="rect">
            <a:avLst/>
          </a:prstGeom>
          <a:noFill/>
          <a:ln>
            <a:noFill/>
          </a:ln>
        </p:spPr>
      </p:pic>
      <p:pic>
        <p:nvPicPr>
          <p:cNvPr id="705" name="Google Shape;705;p74"/>
          <p:cNvPicPr preferRelativeResize="0"/>
          <p:nvPr/>
        </p:nvPicPr>
        <p:blipFill>
          <a:blip r:embed="rId12">
            <a:alphaModFix/>
          </a:blip>
          <a:stretch>
            <a:fillRect/>
          </a:stretch>
        </p:blipFill>
        <p:spPr>
          <a:xfrm>
            <a:off x="2612926" y="1967425"/>
            <a:ext cx="678544" cy="381259"/>
          </a:xfrm>
          <a:prstGeom prst="rect">
            <a:avLst/>
          </a:prstGeom>
          <a:noFill/>
          <a:ln>
            <a:noFill/>
          </a:ln>
        </p:spPr>
      </p:pic>
      <p:pic>
        <p:nvPicPr>
          <p:cNvPr id="706" name="Google Shape;706;p74"/>
          <p:cNvPicPr preferRelativeResize="0"/>
          <p:nvPr/>
        </p:nvPicPr>
        <p:blipFill rotWithShape="1">
          <a:blip r:embed="rId13">
            <a:alphaModFix/>
          </a:blip>
          <a:srcRect b="10489" l="2863" r="81705" t="9988"/>
          <a:stretch/>
        </p:blipFill>
        <p:spPr>
          <a:xfrm>
            <a:off x="243910" y="2432376"/>
            <a:ext cx="381300" cy="381300"/>
          </a:xfrm>
          <a:prstGeom prst="rect">
            <a:avLst/>
          </a:prstGeom>
          <a:noFill/>
          <a:ln>
            <a:noFill/>
          </a:ln>
        </p:spPr>
      </p:pic>
      <p:pic>
        <p:nvPicPr>
          <p:cNvPr id="707" name="Google Shape;707;p74"/>
          <p:cNvPicPr preferRelativeResize="0"/>
          <p:nvPr/>
        </p:nvPicPr>
        <p:blipFill rotWithShape="1">
          <a:blip r:embed="rId14">
            <a:alphaModFix/>
          </a:blip>
          <a:srcRect b="10904" l="2864" r="83442" t="10018"/>
          <a:stretch/>
        </p:blipFill>
        <p:spPr>
          <a:xfrm>
            <a:off x="688564" y="2432376"/>
            <a:ext cx="381300" cy="381300"/>
          </a:xfrm>
          <a:prstGeom prst="rect">
            <a:avLst/>
          </a:prstGeom>
          <a:noFill/>
          <a:ln>
            <a:noFill/>
          </a:ln>
        </p:spPr>
      </p:pic>
      <p:pic>
        <p:nvPicPr>
          <p:cNvPr id="708" name="Google Shape;708;p74"/>
          <p:cNvPicPr preferRelativeResize="0"/>
          <p:nvPr/>
        </p:nvPicPr>
        <p:blipFill rotWithShape="1">
          <a:blip r:embed="rId15">
            <a:alphaModFix/>
          </a:blip>
          <a:srcRect b="9941" l="2981" r="81588" t="15531"/>
          <a:stretch/>
        </p:blipFill>
        <p:spPr>
          <a:xfrm>
            <a:off x="1577872" y="2442482"/>
            <a:ext cx="361200" cy="361200"/>
          </a:xfrm>
          <a:prstGeom prst="rect">
            <a:avLst/>
          </a:prstGeom>
          <a:noFill/>
          <a:ln>
            <a:noFill/>
          </a:ln>
        </p:spPr>
      </p:pic>
      <p:pic>
        <p:nvPicPr>
          <p:cNvPr id="709" name="Google Shape;709;p74"/>
          <p:cNvPicPr preferRelativeResize="0"/>
          <p:nvPr/>
        </p:nvPicPr>
        <p:blipFill rotWithShape="1">
          <a:blip r:embed="rId16">
            <a:alphaModFix/>
          </a:blip>
          <a:srcRect b="10512" l="2729" r="81839" t="20187"/>
          <a:stretch/>
        </p:blipFill>
        <p:spPr>
          <a:xfrm>
            <a:off x="1133218" y="2432376"/>
            <a:ext cx="381300" cy="381300"/>
          </a:xfrm>
          <a:prstGeom prst="rect">
            <a:avLst/>
          </a:prstGeom>
          <a:noFill/>
          <a:ln>
            <a:noFill/>
          </a:ln>
        </p:spPr>
      </p:pic>
      <p:pic>
        <p:nvPicPr>
          <p:cNvPr id="710" name="Google Shape;710;p74"/>
          <p:cNvPicPr preferRelativeResize="0"/>
          <p:nvPr/>
        </p:nvPicPr>
        <p:blipFill rotWithShape="1">
          <a:blip r:embed="rId17">
            <a:alphaModFix/>
          </a:blip>
          <a:srcRect b="27985" l="24079" r="19791" t="11650"/>
          <a:stretch/>
        </p:blipFill>
        <p:spPr>
          <a:xfrm>
            <a:off x="2002314" y="2442482"/>
            <a:ext cx="361200" cy="361200"/>
          </a:xfrm>
          <a:prstGeom prst="rect">
            <a:avLst/>
          </a:prstGeom>
          <a:noFill/>
          <a:ln>
            <a:noFill/>
          </a:ln>
        </p:spPr>
      </p:pic>
      <p:pic>
        <p:nvPicPr>
          <p:cNvPr id="711" name="Google Shape;711;p74"/>
          <p:cNvPicPr preferRelativeResize="0"/>
          <p:nvPr/>
        </p:nvPicPr>
        <p:blipFill>
          <a:blip r:embed="rId18">
            <a:alphaModFix/>
          </a:blip>
          <a:stretch>
            <a:fillRect/>
          </a:stretch>
        </p:blipFill>
        <p:spPr>
          <a:xfrm>
            <a:off x="2414210" y="2432376"/>
            <a:ext cx="400200" cy="381300"/>
          </a:xfrm>
          <a:prstGeom prst="rect">
            <a:avLst/>
          </a:prstGeom>
          <a:noFill/>
          <a:ln>
            <a:noFill/>
          </a:ln>
        </p:spPr>
      </p:pic>
      <p:pic>
        <p:nvPicPr>
          <p:cNvPr id="712" name="Google Shape;712;p74"/>
          <p:cNvPicPr preferRelativeResize="0"/>
          <p:nvPr/>
        </p:nvPicPr>
        <p:blipFill>
          <a:blip r:embed="rId19">
            <a:alphaModFix/>
          </a:blip>
          <a:stretch>
            <a:fillRect/>
          </a:stretch>
        </p:blipFill>
        <p:spPr>
          <a:xfrm>
            <a:off x="2877828" y="2432376"/>
            <a:ext cx="381300" cy="381300"/>
          </a:xfrm>
          <a:prstGeom prst="rect">
            <a:avLst/>
          </a:prstGeom>
          <a:noFill/>
          <a:ln>
            <a:noFill/>
          </a:ln>
        </p:spPr>
      </p:pic>
      <p:pic>
        <p:nvPicPr>
          <p:cNvPr id="713" name="Google Shape;713;p74"/>
          <p:cNvPicPr preferRelativeResize="0"/>
          <p:nvPr/>
        </p:nvPicPr>
        <p:blipFill rotWithShape="1">
          <a:blip r:embed="rId20">
            <a:alphaModFix/>
          </a:blip>
          <a:srcRect b="11226" l="29655" r="22248" t="3010"/>
          <a:stretch/>
        </p:blipFill>
        <p:spPr>
          <a:xfrm>
            <a:off x="969999" y="2877783"/>
            <a:ext cx="381300" cy="381300"/>
          </a:xfrm>
          <a:prstGeom prst="rect">
            <a:avLst/>
          </a:prstGeom>
          <a:noFill/>
          <a:ln>
            <a:noFill/>
          </a:ln>
        </p:spPr>
      </p:pic>
      <p:pic>
        <p:nvPicPr>
          <p:cNvPr id="714" name="Google Shape;714;p74"/>
          <p:cNvPicPr preferRelativeResize="0"/>
          <p:nvPr/>
        </p:nvPicPr>
        <p:blipFill rotWithShape="1">
          <a:blip r:embed="rId21">
            <a:alphaModFix/>
          </a:blip>
          <a:srcRect b="0" l="6929" r="7629" t="0"/>
          <a:stretch/>
        </p:blipFill>
        <p:spPr>
          <a:xfrm>
            <a:off x="1453289" y="2878781"/>
            <a:ext cx="379500" cy="379200"/>
          </a:xfrm>
          <a:prstGeom prst="rect">
            <a:avLst/>
          </a:prstGeom>
          <a:noFill/>
          <a:ln>
            <a:noFill/>
          </a:ln>
          <a:effectLst>
            <a:outerShdw blurRad="57150" rotWithShape="0" algn="bl" dir="5400000" dist="19050">
              <a:srgbClr val="000000">
                <a:alpha val="50000"/>
              </a:srgbClr>
            </a:outerShdw>
          </a:effectLst>
        </p:spPr>
      </p:pic>
      <p:pic>
        <p:nvPicPr>
          <p:cNvPr id="715" name="Google Shape;715;p74"/>
          <p:cNvPicPr preferRelativeResize="0"/>
          <p:nvPr/>
        </p:nvPicPr>
        <p:blipFill rotWithShape="1">
          <a:blip r:embed="rId22">
            <a:alphaModFix/>
          </a:blip>
          <a:srcRect b="0" l="9253" r="12792" t="0"/>
          <a:stretch/>
        </p:blipFill>
        <p:spPr>
          <a:xfrm>
            <a:off x="2394840" y="2878781"/>
            <a:ext cx="379500" cy="379200"/>
          </a:xfrm>
          <a:prstGeom prst="rect">
            <a:avLst/>
          </a:prstGeom>
          <a:noFill/>
          <a:ln>
            <a:noFill/>
          </a:ln>
          <a:effectLst>
            <a:outerShdw blurRad="57150" rotWithShape="0" algn="bl" dir="5400000" dist="19050">
              <a:srgbClr val="000000">
                <a:alpha val="50000"/>
              </a:srgbClr>
            </a:outerShdw>
          </a:effectLst>
        </p:spPr>
      </p:pic>
      <p:pic>
        <p:nvPicPr>
          <p:cNvPr id="716" name="Google Shape;716;p74"/>
          <p:cNvPicPr preferRelativeResize="0"/>
          <p:nvPr/>
        </p:nvPicPr>
        <p:blipFill rotWithShape="1">
          <a:blip r:embed="rId23">
            <a:alphaModFix/>
          </a:blip>
          <a:srcRect b="0" l="0" r="29253" t="0"/>
          <a:stretch/>
        </p:blipFill>
        <p:spPr>
          <a:xfrm>
            <a:off x="2865616" y="2878781"/>
            <a:ext cx="379500" cy="379200"/>
          </a:xfrm>
          <a:prstGeom prst="rect">
            <a:avLst/>
          </a:prstGeom>
          <a:noFill/>
          <a:ln>
            <a:noFill/>
          </a:ln>
          <a:effectLst>
            <a:outerShdw blurRad="57150" rotWithShape="0" algn="bl" dir="5400000" dist="19050">
              <a:srgbClr val="000000">
                <a:alpha val="50000"/>
              </a:srgbClr>
            </a:outerShdw>
          </a:effectLst>
        </p:spPr>
      </p:pic>
      <p:pic>
        <p:nvPicPr>
          <p:cNvPr id="717" name="Google Shape;717;p74"/>
          <p:cNvPicPr preferRelativeResize="0"/>
          <p:nvPr/>
        </p:nvPicPr>
        <p:blipFill rotWithShape="1">
          <a:blip r:embed="rId24">
            <a:alphaModFix/>
          </a:blip>
          <a:srcRect b="0" l="9611" r="9140" t="0"/>
          <a:stretch/>
        </p:blipFill>
        <p:spPr>
          <a:xfrm>
            <a:off x="1924065" y="2878781"/>
            <a:ext cx="379500" cy="379200"/>
          </a:xfrm>
          <a:prstGeom prst="rect">
            <a:avLst/>
          </a:prstGeom>
          <a:noFill/>
          <a:ln>
            <a:noFill/>
          </a:ln>
          <a:effectLst>
            <a:outerShdw blurRad="57150" rotWithShape="0" algn="bl" dir="5400000" dist="19050">
              <a:srgbClr val="000000">
                <a:alpha val="50000"/>
              </a:srgbClr>
            </a:outerShdw>
          </a:effectLst>
        </p:spPr>
      </p:pic>
      <p:sp>
        <p:nvSpPr>
          <p:cNvPr id="718" name="Google Shape;718;p74"/>
          <p:cNvSpPr txBox="1"/>
          <p:nvPr/>
        </p:nvSpPr>
        <p:spPr>
          <a:xfrm>
            <a:off x="716000" y="3784848"/>
            <a:ext cx="2313300" cy="50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Proxima Nova"/>
                <a:ea typeface="Proxima Nova"/>
                <a:cs typeface="Proxima Nova"/>
                <a:sym typeface="Proxima Nova"/>
              </a:rPr>
              <a:t>Millions of images</a:t>
            </a:r>
            <a:endParaRPr b="1" sz="1600">
              <a:solidFill>
                <a:schemeClr val="dk2"/>
              </a:solidFill>
              <a:latin typeface="Proxima Nova"/>
              <a:ea typeface="Proxima Nova"/>
              <a:cs typeface="Proxima Nova"/>
              <a:sym typeface="Proxima Nova"/>
            </a:endParaRPr>
          </a:p>
        </p:txBody>
      </p:sp>
      <p:grpSp>
        <p:nvGrpSpPr>
          <p:cNvPr id="719" name="Google Shape;719;p74"/>
          <p:cNvGrpSpPr/>
          <p:nvPr/>
        </p:nvGrpSpPr>
        <p:grpSpPr>
          <a:xfrm>
            <a:off x="3224225" y="1308552"/>
            <a:ext cx="3089350" cy="2983595"/>
            <a:chOff x="3224225" y="1308552"/>
            <a:chExt cx="3089350" cy="2983595"/>
          </a:xfrm>
        </p:grpSpPr>
        <p:sp>
          <p:nvSpPr>
            <p:cNvPr id="720" name="Google Shape;720;p74"/>
            <p:cNvSpPr/>
            <p:nvPr/>
          </p:nvSpPr>
          <p:spPr>
            <a:xfrm>
              <a:off x="3684075" y="1308552"/>
              <a:ext cx="2629500" cy="2164500"/>
            </a:xfrm>
            <a:prstGeom prst="roundRect">
              <a:avLst>
                <a:gd fmla="val 14138" name="adj"/>
              </a:avLst>
            </a:prstGeom>
            <a:solidFill>
              <a:schemeClr val="lt1"/>
            </a:solidFill>
            <a:ln cap="flat" cmpd="sng" w="9525">
              <a:solidFill>
                <a:srgbClr val="031A2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721" name="Google Shape;721;p74"/>
            <p:cNvPicPr preferRelativeResize="0"/>
            <p:nvPr/>
          </p:nvPicPr>
          <p:blipFill>
            <a:blip r:embed="rId25">
              <a:alphaModFix/>
            </a:blip>
            <a:stretch>
              <a:fillRect/>
            </a:stretch>
          </p:blipFill>
          <p:spPr>
            <a:xfrm>
              <a:off x="4159276" y="1411265"/>
              <a:ext cx="1692323" cy="1044674"/>
            </a:xfrm>
            <a:prstGeom prst="rect">
              <a:avLst/>
            </a:prstGeom>
            <a:noFill/>
            <a:ln>
              <a:noFill/>
            </a:ln>
          </p:spPr>
        </p:pic>
        <p:pic>
          <p:nvPicPr>
            <p:cNvPr id="722" name="Google Shape;722;p74"/>
            <p:cNvPicPr preferRelativeResize="0"/>
            <p:nvPr/>
          </p:nvPicPr>
          <p:blipFill rotWithShape="1">
            <a:blip r:embed="rId26">
              <a:alphaModFix/>
            </a:blip>
            <a:srcRect b="26305" l="4827" r="7407" t="29513"/>
            <a:stretch/>
          </p:blipFill>
          <p:spPr>
            <a:xfrm rot="-5400000">
              <a:off x="3798214" y="2704901"/>
              <a:ext cx="919175" cy="462727"/>
            </a:xfrm>
            <a:prstGeom prst="rect">
              <a:avLst/>
            </a:prstGeom>
            <a:noFill/>
            <a:ln>
              <a:noFill/>
            </a:ln>
          </p:spPr>
        </p:pic>
        <p:pic>
          <p:nvPicPr>
            <p:cNvPr id="723" name="Google Shape;723;p74"/>
            <p:cNvPicPr preferRelativeResize="0"/>
            <p:nvPr/>
          </p:nvPicPr>
          <p:blipFill rotWithShape="1">
            <a:blip r:embed="rId26">
              <a:alphaModFix/>
            </a:blip>
            <a:srcRect b="26305" l="4827" r="7407" t="29513"/>
            <a:stretch/>
          </p:blipFill>
          <p:spPr>
            <a:xfrm rot="-5400000">
              <a:off x="4308246" y="2704901"/>
              <a:ext cx="919175" cy="462727"/>
            </a:xfrm>
            <a:prstGeom prst="rect">
              <a:avLst/>
            </a:prstGeom>
            <a:noFill/>
            <a:ln>
              <a:noFill/>
            </a:ln>
          </p:spPr>
        </p:pic>
        <p:pic>
          <p:nvPicPr>
            <p:cNvPr id="724" name="Google Shape;724;p74"/>
            <p:cNvPicPr preferRelativeResize="0"/>
            <p:nvPr/>
          </p:nvPicPr>
          <p:blipFill rotWithShape="1">
            <a:blip r:embed="rId26">
              <a:alphaModFix/>
            </a:blip>
            <a:srcRect b="26305" l="4827" r="7407" t="29513"/>
            <a:stretch/>
          </p:blipFill>
          <p:spPr>
            <a:xfrm rot="-5400000">
              <a:off x="4818279" y="2704901"/>
              <a:ext cx="919175" cy="462727"/>
            </a:xfrm>
            <a:prstGeom prst="rect">
              <a:avLst/>
            </a:prstGeom>
            <a:noFill/>
            <a:ln>
              <a:noFill/>
            </a:ln>
          </p:spPr>
        </p:pic>
        <p:pic>
          <p:nvPicPr>
            <p:cNvPr id="725" name="Google Shape;725;p74"/>
            <p:cNvPicPr preferRelativeResize="0"/>
            <p:nvPr/>
          </p:nvPicPr>
          <p:blipFill rotWithShape="1">
            <a:blip r:embed="rId26">
              <a:alphaModFix/>
            </a:blip>
            <a:srcRect b="26305" l="4827" r="7407" t="29513"/>
            <a:stretch/>
          </p:blipFill>
          <p:spPr>
            <a:xfrm rot="-5400000">
              <a:off x="5328311" y="2704901"/>
              <a:ext cx="919175" cy="462727"/>
            </a:xfrm>
            <a:prstGeom prst="rect">
              <a:avLst/>
            </a:prstGeom>
            <a:noFill/>
            <a:ln>
              <a:noFill/>
            </a:ln>
          </p:spPr>
        </p:pic>
        <p:sp>
          <p:nvSpPr>
            <p:cNvPr id="726" name="Google Shape;726;p74"/>
            <p:cNvSpPr txBox="1"/>
            <p:nvPr/>
          </p:nvSpPr>
          <p:spPr>
            <a:xfrm>
              <a:off x="3989313" y="3784848"/>
              <a:ext cx="1911600" cy="50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Proxima Nova"/>
                  <a:ea typeface="Proxima Nova"/>
                  <a:cs typeface="Proxima Nova"/>
                  <a:sym typeface="Proxima Nova"/>
                </a:rPr>
                <a:t>High-throughput computing</a:t>
              </a:r>
              <a:endParaRPr b="1" sz="1600">
                <a:solidFill>
                  <a:schemeClr val="dk2"/>
                </a:solidFill>
                <a:latin typeface="Proxima Nova"/>
                <a:ea typeface="Proxima Nova"/>
                <a:cs typeface="Proxima Nova"/>
                <a:sym typeface="Proxima Nova"/>
              </a:endParaRPr>
            </a:p>
          </p:txBody>
        </p:sp>
        <p:sp>
          <p:nvSpPr>
            <p:cNvPr id="727" name="Google Shape;727;p74"/>
            <p:cNvSpPr/>
            <p:nvPr/>
          </p:nvSpPr>
          <p:spPr>
            <a:xfrm>
              <a:off x="3224225" y="3784848"/>
              <a:ext cx="507300" cy="507300"/>
            </a:xfrm>
            <a:prstGeom prst="mathPlus">
              <a:avLst>
                <a:gd fmla="val 23520" name="adj1"/>
              </a:avLst>
            </a:prstGeom>
            <a:solidFill>
              <a:srgbClr val="031A2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grpSp>
      <p:grpSp>
        <p:nvGrpSpPr>
          <p:cNvPr id="728" name="Google Shape;728;p74"/>
          <p:cNvGrpSpPr/>
          <p:nvPr/>
        </p:nvGrpSpPr>
        <p:grpSpPr>
          <a:xfrm>
            <a:off x="6202138" y="1308552"/>
            <a:ext cx="2691497" cy="2983595"/>
            <a:chOff x="6202138" y="1308552"/>
            <a:chExt cx="2691497" cy="2983595"/>
          </a:xfrm>
        </p:grpSpPr>
        <p:pic>
          <p:nvPicPr>
            <p:cNvPr id="729" name="Google Shape;729;p74"/>
            <p:cNvPicPr preferRelativeResize="0"/>
            <p:nvPr/>
          </p:nvPicPr>
          <p:blipFill rotWithShape="1">
            <a:blip r:embed="rId27">
              <a:alphaModFix/>
            </a:blip>
            <a:srcRect b="7261" l="882" r="0" t="0"/>
            <a:stretch/>
          </p:blipFill>
          <p:spPr>
            <a:xfrm>
              <a:off x="6580334" y="1308552"/>
              <a:ext cx="2313300" cy="2164500"/>
            </a:xfrm>
            <a:prstGeom prst="roundRect">
              <a:avLst>
                <a:gd fmla="val 16667" name="adj"/>
              </a:avLst>
            </a:prstGeom>
            <a:noFill/>
            <a:ln>
              <a:noFill/>
            </a:ln>
          </p:spPr>
        </p:pic>
        <p:sp>
          <p:nvSpPr>
            <p:cNvPr id="730" name="Google Shape;730;p74"/>
            <p:cNvSpPr/>
            <p:nvPr/>
          </p:nvSpPr>
          <p:spPr>
            <a:xfrm>
              <a:off x="6202138" y="3807198"/>
              <a:ext cx="462600" cy="462600"/>
            </a:xfrm>
            <a:prstGeom prst="mathEqual">
              <a:avLst>
                <a:gd fmla="val 23520" name="adj1"/>
                <a:gd fmla="val 11760" name="adj2"/>
              </a:avLst>
            </a:prstGeom>
            <a:solidFill>
              <a:srgbClr val="031A2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731" name="Google Shape;731;p74"/>
            <p:cNvSpPr txBox="1"/>
            <p:nvPr/>
          </p:nvSpPr>
          <p:spPr>
            <a:xfrm>
              <a:off x="6716975" y="3784848"/>
              <a:ext cx="2040000" cy="50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Proxima Nova"/>
                  <a:ea typeface="Proxima Nova"/>
                  <a:cs typeface="Proxima Nova"/>
                  <a:sym typeface="Proxima Nova"/>
                </a:rPr>
                <a:t>Image-based discoveries</a:t>
              </a:r>
              <a:endParaRPr b="1" sz="1600">
                <a:solidFill>
                  <a:schemeClr val="dk2"/>
                </a:solidFill>
                <a:latin typeface="Proxima Nova"/>
                <a:ea typeface="Proxima Nova"/>
                <a:cs typeface="Proxima Nova"/>
                <a:sym typeface="Proxima Nov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75"/>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Data sources</a:t>
            </a:r>
            <a:endParaRPr b="1">
              <a:solidFill>
                <a:srgbClr val="C00000"/>
              </a:solidFill>
            </a:endParaRPr>
          </a:p>
        </p:txBody>
      </p:sp>
      <p:pic>
        <p:nvPicPr>
          <p:cNvPr id="737" name="Google Shape;737;p75"/>
          <p:cNvPicPr preferRelativeResize="0"/>
          <p:nvPr/>
        </p:nvPicPr>
        <p:blipFill>
          <a:blip r:embed="rId3">
            <a:alphaModFix/>
          </a:blip>
          <a:stretch>
            <a:fillRect/>
          </a:stretch>
        </p:blipFill>
        <p:spPr>
          <a:xfrm>
            <a:off x="311688" y="3862322"/>
            <a:ext cx="3611887" cy="913035"/>
          </a:xfrm>
          <a:prstGeom prst="rect">
            <a:avLst/>
          </a:prstGeom>
          <a:noFill/>
          <a:ln>
            <a:noFill/>
          </a:ln>
        </p:spPr>
      </p:pic>
      <p:pic>
        <p:nvPicPr>
          <p:cNvPr id="738" name="Google Shape;738;p75"/>
          <p:cNvPicPr preferRelativeResize="0"/>
          <p:nvPr/>
        </p:nvPicPr>
        <p:blipFill rotWithShape="1">
          <a:blip r:embed="rId4">
            <a:alphaModFix/>
          </a:blip>
          <a:srcRect b="16562" l="0" r="0" t="18742"/>
          <a:stretch/>
        </p:blipFill>
        <p:spPr>
          <a:xfrm>
            <a:off x="1924542" y="1109375"/>
            <a:ext cx="1999033" cy="1293350"/>
          </a:xfrm>
          <a:prstGeom prst="rect">
            <a:avLst/>
          </a:prstGeom>
          <a:noFill/>
          <a:ln>
            <a:noFill/>
          </a:ln>
        </p:spPr>
      </p:pic>
      <p:pic>
        <p:nvPicPr>
          <p:cNvPr id="739" name="Google Shape;739;p75"/>
          <p:cNvPicPr preferRelativeResize="0"/>
          <p:nvPr/>
        </p:nvPicPr>
        <p:blipFill>
          <a:blip r:embed="rId5">
            <a:alphaModFix/>
          </a:blip>
          <a:stretch>
            <a:fillRect/>
          </a:stretch>
        </p:blipFill>
        <p:spPr>
          <a:xfrm>
            <a:off x="1751250" y="2710123"/>
            <a:ext cx="2172325" cy="844800"/>
          </a:xfrm>
          <a:prstGeom prst="rect">
            <a:avLst/>
          </a:prstGeom>
          <a:noFill/>
          <a:ln>
            <a:noFill/>
          </a:ln>
        </p:spPr>
      </p:pic>
      <p:sp>
        <p:nvSpPr>
          <p:cNvPr id="740" name="Google Shape;740;p75"/>
          <p:cNvSpPr/>
          <p:nvPr/>
        </p:nvSpPr>
        <p:spPr>
          <a:xfrm>
            <a:off x="4395025" y="4243500"/>
            <a:ext cx="4365600" cy="531000"/>
          </a:xfrm>
          <a:prstGeom prst="rect">
            <a:avLst/>
          </a:prstGeom>
          <a:gradFill>
            <a:gsLst>
              <a:gs pos="0">
                <a:srgbClr val="CFE2F3"/>
              </a:gs>
              <a:gs pos="100000">
                <a:srgbClr val="3D85C6"/>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741" name="Google Shape;741;p75"/>
          <p:cNvSpPr/>
          <p:nvPr/>
        </p:nvSpPr>
        <p:spPr>
          <a:xfrm>
            <a:off x="4395025" y="2947725"/>
            <a:ext cx="2851500" cy="531000"/>
          </a:xfrm>
          <a:prstGeom prst="rect">
            <a:avLst/>
          </a:prstGeom>
          <a:gradFill>
            <a:gsLst>
              <a:gs pos="0">
                <a:srgbClr val="CFE2F3"/>
              </a:gs>
              <a:gs pos="100000">
                <a:srgbClr val="3D85C6"/>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742" name="Google Shape;742;p75"/>
          <p:cNvSpPr/>
          <p:nvPr/>
        </p:nvSpPr>
        <p:spPr>
          <a:xfrm>
            <a:off x="4395025" y="1719325"/>
            <a:ext cx="737400" cy="531000"/>
          </a:xfrm>
          <a:prstGeom prst="rect">
            <a:avLst/>
          </a:prstGeom>
          <a:gradFill>
            <a:gsLst>
              <a:gs pos="0">
                <a:srgbClr val="CFE2F3"/>
              </a:gs>
              <a:gs pos="100000">
                <a:srgbClr val="3D85C6"/>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743" name="Google Shape;743;p75"/>
          <p:cNvSpPr txBox="1"/>
          <p:nvPr/>
        </p:nvSpPr>
        <p:spPr>
          <a:xfrm>
            <a:off x="4395025" y="1430599"/>
            <a:ext cx="2313300" cy="28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chemeClr val="dk2"/>
                </a:solidFill>
                <a:latin typeface="Proxima Nova"/>
                <a:ea typeface="Proxima Nova"/>
                <a:cs typeface="Proxima Nova"/>
                <a:sym typeface="Proxima Nova"/>
              </a:rPr>
              <a:t>30 studies ~5M images</a:t>
            </a:r>
            <a:endParaRPr b="1" sz="1600">
              <a:solidFill>
                <a:schemeClr val="dk2"/>
              </a:solidFill>
              <a:latin typeface="Proxima Nova"/>
              <a:ea typeface="Proxima Nova"/>
              <a:cs typeface="Proxima Nova"/>
              <a:sym typeface="Proxima Nova"/>
            </a:endParaRPr>
          </a:p>
        </p:txBody>
      </p:sp>
      <p:sp>
        <p:nvSpPr>
          <p:cNvPr id="744" name="Google Shape;744;p75"/>
          <p:cNvSpPr txBox="1"/>
          <p:nvPr/>
        </p:nvSpPr>
        <p:spPr>
          <a:xfrm>
            <a:off x="4395025" y="1731175"/>
            <a:ext cx="737400" cy="50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Proxima Nova"/>
                <a:ea typeface="Proxima Nova"/>
                <a:cs typeface="Proxima Nova"/>
                <a:sym typeface="Proxima Nova"/>
              </a:rPr>
              <a:t>10 TB</a:t>
            </a:r>
            <a:endParaRPr b="1" sz="1600">
              <a:solidFill>
                <a:schemeClr val="dk2"/>
              </a:solidFill>
              <a:latin typeface="Proxima Nova"/>
              <a:ea typeface="Proxima Nova"/>
              <a:cs typeface="Proxima Nova"/>
              <a:sym typeface="Proxima Nova"/>
            </a:endParaRPr>
          </a:p>
        </p:txBody>
      </p:sp>
      <p:sp>
        <p:nvSpPr>
          <p:cNvPr id="745" name="Google Shape;745;p75"/>
          <p:cNvSpPr txBox="1"/>
          <p:nvPr/>
        </p:nvSpPr>
        <p:spPr>
          <a:xfrm>
            <a:off x="4395025" y="2959575"/>
            <a:ext cx="737400" cy="50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Proxima Nova"/>
                <a:ea typeface="Proxima Nova"/>
                <a:cs typeface="Proxima Nova"/>
                <a:sym typeface="Proxima Nova"/>
              </a:rPr>
              <a:t>75 TB</a:t>
            </a:r>
            <a:endParaRPr b="1" sz="1600">
              <a:solidFill>
                <a:schemeClr val="dk2"/>
              </a:solidFill>
              <a:latin typeface="Proxima Nova"/>
              <a:ea typeface="Proxima Nova"/>
              <a:cs typeface="Proxima Nova"/>
              <a:sym typeface="Proxima Nova"/>
            </a:endParaRPr>
          </a:p>
        </p:txBody>
      </p:sp>
      <p:sp>
        <p:nvSpPr>
          <p:cNvPr id="746" name="Google Shape;746;p75"/>
          <p:cNvSpPr txBox="1"/>
          <p:nvPr/>
        </p:nvSpPr>
        <p:spPr>
          <a:xfrm>
            <a:off x="4395025" y="4255350"/>
            <a:ext cx="1002900" cy="50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Proxima Nova"/>
                <a:ea typeface="Proxima Nova"/>
                <a:cs typeface="Proxima Nova"/>
                <a:sym typeface="Proxima Nova"/>
              </a:rPr>
              <a:t>120 TB</a:t>
            </a:r>
            <a:endParaRPr b="1" sz="1600">
              <a:solidFill>
                <a:schemeClr val="dk2"/>
              </a:solidFill>
              <a:latin typeface="Proxima Nova"/>
              <a:ea typeface="Proxima Nova"/>
              <a:cs typeface="Proxima Nova"/>
              <a:sym typeface="Proxima Nova"/>
            </a:endParaRPr>
          </a:p>
        </p:txBody>
      </p:sp>
      <p:sp>
        <p:nvSpPr>
          <p:cNvPr id="747" name="Google Shape;747;p75"/>
          <p:cNvSpPr txBox="1"/>
          <p:nvPr/>
        </p:nvSpPr>
        <p:spPr>
          <a:xfrm>
            <a:off x="4395025" y="2651675"/>
            <a:ext cx="2851500" cy="28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chemeClr val="dk2"/>
                </a:solidFill>
                <a:latin typeface="Proxima Nova"/>
                <a:ea typeface="Proxima Nova"/>
                <a:cs typeface="Proxima Nova"/>
                <a:sym typeface="Proxima Nova"/>
              </a:rPr>
              <a:t>70 studies  ~20M images</a:t>
            </a:r>
            <a:endParaRPr b="1" sz="1600">
              <a:solidFill>
                <a:schemeClr val="dk2"/>
              </a:solidFill>
              <a:latin typeface="Proxima Nova"/>
              <a:ea typeface="Proxima Nova"/>
              <a:cs typeface="Proxima Nova"/>
              <a:sym typeface="Proxima Nova"/>
            </a:endParaRPr>
          </a:p>
        </p:txBody>
      </p:sp>
      <p:sp>
        <p:nvSpPr>
          <p:cNvPr id="748" name="Google Shape;748;p75"/>
          <p:cNvSpPr txBox="1"/>
          <p:nvPr/>
        </p:nvSpPr>
        <p:spPr>
          <a:xfrm>
            <a:off x="4395025" y="3954900"/>
            <a:ext cx="3205200" cy="28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chemeClr val="dk2"/>
                </a:solidFill>
                <a:latin typeface="Proxima Nova"/>
                <a:ea typeface="Proxima Nova"/>
                <a:cs typeface="Proxima Nova"/>
                <a:sym typeface="Proxima Nova"/>
              </a:rPr>
              <a:t>12 laboratories ~40M images</a:t>
            </a:r>
            <a:endParaRPr b="1" sz="1600">
              <a:solidFill>
                <a:schemeClr val="dk2"/>
              </a:solidFill>
              <a:latin typeface="Proxima Nova"/>
              <a:ea typeface="Proxima Nova"/>
              <a:cs typeface="Proxima Nova"/>
              <a:sym typeface="Proxima Nova"/>
            </a:endParaRPr>
          </a:p>
        </p:txBody>
      </p:sp>
      <p:cxnSp>
        <p:nvCxnSpPr>
          <p:cNvPr id="749" name="Google Shape;749;p75"/>
          <p:cNvCxnSpPr/>
          <p:nvPr/>
        </p:nvCxnSpPr>
        <p:spPr>
          <a:xfrm rot="10800000">
            <a:off x="4394954" y="934025"/>
            <a:ext cx="0" cy="4227900"/>
          </a:xfrm>
          <a:prstGeom prst="straightConnector1">
            <a:avLst/>
          </a:prstGeom>
          <a:noFill/>
          <a:ln cap="flat" cmpd="sng" w="9525">
            <a:solidFill>
              <a:srgbClr val="A7A7A7"/>
            </a:solidFill>
            <a:prstDash val="solid"/>
            <a:round/>
            <a:headEnd len="med" w="med" type="none"/>
            <a:tailEnd len="med" w="med" type="none"/>
          </a:ln>
        </p:spPr>
      </p:cxnSp>
      <p:pic>
        <p:nvPicPr>
          <p:cNvPr id="750" name="Google Shape;750;p75"/>
          <p:cNvPicPr preferRelativeResize="0"/>
          <p:nvPr/>
        </p:nvPicPr>
        <p:blipFill>
          <a:blip r:embed="rId6">
            <a:alphaModFix/>
          </a:blip>
          <a:stretch>
            <a:fillRect/>
          </a:stretch>
        </p:blipFill>
        <p:spPr>
          <a:xfrm>
            <a:off x="8093175" y="934025"/>
            <a:ext cx="798125" cy="244350"/>
          </a:xfrm>
          <a:prstGeom prst="rect">
            <a:avLst/>
          </a:prstGeom>
          <a:noFill/>
          <a:ln>
            <a:noFill/>
          </a:ln>
        </p:spPr>
      </p:pic>
      <p:sp>
        <p:nvSpPr>
          <p:cNvPr id="751" name="Google Shape;751;p75"/>
          <p:cNvSpPr txBox="1"/>
          <p:nvPr/>
        </p:nvSpPr>
        <p:spPr>
          <a:xfrm>
            <a:off x="8091950" y="764461"/>
            <a:ext cx="798000" cy="16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dk2"/>
                </a:solidFill>
                <a:latin typeface="Proxima Nova"/>
                <a:ea typeface="Proxima Nova"/>
                <a:cs typeface="Proxima Nova"/>
                <a:sym typeface="Proxima Nova"/>
              </a:rPr>
              <a:t>Powered by</a:t>
            </a:r>
            <a:endParaRPr b="1" sz="800">
              <a:solidFill>
                <a:schemeClr val="dk2"/>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76"/>
          <p:cNvSpPr/>
          <p:nvPr/>
        </p:nvSpPr>
        <p:spPr>
          <a:xfrm>
            <a:off x="0" y="0"/>
            <a:ext cx="9144000" cy="5143500"/>
          </a:xfrm>
          <a:prstGeom prst="rect">
            <a:avLst/>
          </a:prstGeom>
          <a:gradFill>
            <a:gsLst>
              <a:gs pos="0">
                <a:schemeClr val="lt1"/>
              </a:gs>
              <a:gs pos="5000">
                <a:schemeClr val="lt1"/>
              </a:gs>
              <a:gs pos="100000">
                <a:srgbClr val="91A1E7"/>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757" name="Google Shape;757;p76"/>
          <p:cNvSpPr txBox="1"/>
          <p:nvPr/>
        </p:nvSpPr>
        <p:spPr>
          <a:xfrm>
            <a:off x="198990" y="372673"/>
            <a:ext cx="87459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lang="en" sz="2800">
                <a:solidFill>
                  <a:srgbClr val="C00000"/>
                </a:solidFill>
                <a:latin typeface="Proxima Nova"/>
                <a:ea typeface="Proxima Nova"/>
                <a:cs typeface="Proxima Nova"/>
                <a:sym typeface="Proxima Nova"/>
              </a:rPr>
              <a:t>Self-supervised representation learning</a:t>
            </a:r>
            <a:endParaRPr b="1" sz="2800">
              <a:solidFill>
                <a:srgbClr val="C00000"/>
              </a:solidFill>
              <a:latin typeface="Proxima Nova"/>
              <a:ea typeface="Proxima Nova"/>
              <a:cs typeface="Proxima Nova"/>
              <a:sym typeface="Proxima Nova"/>
            </a:endParaRPr>
          </a:p>
        </p:txBody>
      </p:sp>
      <p:grpSp>
        <p:nvGrpSpPr>
          <p:cNvPr id="758" name="Google Shape;758;p76"/>
          <p:cNvGrpSpPr/>
          <p:nvPr/>
        </p:nvGrpSpPr>
        <p:grpSpPr>
          <a:xfrm>
            <a:off x="129838" y="1767959"/>
            <a:ext cx="3890261" cy="2787789"/>
            <a:chOff x="213580" y="617965"/>
            <a:chExt cx="4482900" cy="3349500"/>
          </a:xfrm>
        </p:grpSpPr>
        <p:sp>
          <p:nvSpPr>
            <p:cNvPr id="759" name="Google Shape;759;p76"/>
            <p:cNvSpPr/>
            <p:nvPr/>
          </p:nvSpPr>
          <p:spPr>
            <a:xfrm>
              <a:off x="213580" y="617965"/>
              <a:ext cx="4482900" cy="3349500"/>
            </a:xfrm>
            <a:prstGeom prst="roundRect">
              <a:avLst>
                <a:gd fmla="val 3314" name="adj"/>
              </a:avLst>
            </a:prstGeom>
            <a:solidFill>
              <a:schemeClr val="lt1">
                <a:alpha val="36470"/>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760" name="Google Shape;760;p76"/>
            <p:cNvSpPr/>
            <p:nvPr/>
          </p:nvSpPr>
          <p:spPr>
            <a:xfrm>
              <a:off x="1387385" y="1420888"/>
              <a:ext cx="3152700" cy="1727400"/>
            </a:xfrm>
            <a:prstGeom prst="rect">
              <a:avLst/>
            </a:prstGeom>
            <a:solidFill>
              <a:srgbClr val="F3F3F3"/>
            </a:solidFill>
            <a:ln cap="flat" cmpd="sng" w="9525">
              <a:solidFill>
                <a:srgbClr val="59595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1" name="Google Shape;761;p76"/>
            <p:cNvGrpSpPr/>
            <p:nvPr/>
          </p:nvGrpSpPr>
          <p:grpSpPr>
            <a:xfrm>
              <a:off x="1766485" y="2419838"/>
              <a:ext cx="2318283" cy="958875"/>
              <a:chOff x="6370300" y="1461125"/>
              <a:chExt cx="2318283" cy="958875"/>
            </a:xfrm>
          </p:grpSpPr>
          <p:cxnSp>
            <p:nvCxnSpPr>
              <p:cNvPr id="762" name="Google Shape;762;p76"/>
              <p:cNvCxnSpPr/>
              <p:nvPr/>
            </p:nvCxnSpPr>
            <p:spPr>
              <a:xfrm rot="10800000">
                <a:off x="6370300" y="1461125"/>
                <a:ext cx="0" cy="239700"/>
              </a:xfrm>
              <a:prstGeom prst="straightConnector1">
                <a:avLst/>
              </a:prstGeom>
              <a:noFill/>
              <a:ln cap="flat" cmpd="sng" w="9525">
                <a:solidFill>
                  <a:srgbClr val="595959"/>
                </a:solidFill>
                <a:prstDash val="solid"/>
                <a:round/>
                <a:headEnd len="med" w="med" type="none"/>
                <a:tailEnd len="med" w="med" type="triangle"/>
              </a:ln>
            </p:spPr>
          </p:cxnSp>
          <p:cxnSp>
            <p:nvCxnSpPr>
              <p:cNvPr id="763" name="Google Shape;763;p76"/>
              <p:cNvCxnSpPr/>
              <p:nvPr/>
            </p:nvCxnSpPr>
            <p:spPr>
              <a:xfrm rot="10800000">
                <a:off x="667509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764" name="Google Shape;764;p76"/>
              <p:cNvCxnSpPr/>
              <p:nvPr/>
            </p:nvCxnSpPr>
            <p:spPr>
              <a:xfrm rot="10800000">
                <a:off x="693110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765" name="Google Shape;765;p76"/>
              <p:cNvCxnSpPr/>
              <p:nvPr/>
            </p:nvCxnSpPr>
            <p:spPr>
              <a:xfrm rot="10800000">
                <a:off x="7181660"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766" name="Google Shape;766;p76"/>
              <p:cNvCxnSpPr/>
              <p:nvPr/>
            </p:nvCxnSpPr>
            <p:spPr>
              <a:xfrm rot="10800000">
                <a:off x="7422457"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767" name="Google Shape;767;p76"/>
              <p:cNvCxnSpPr/>
              <p:nvPr/>
            </p:nvCxnSpPr>
            <p:spPr>
              <a:xfrm rot="10800000">
                <a:off x="766569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768" name="Google Shape;768;p76"/>
              <p:cNvCxnSpPr/>
              <p:nvPr/>
            </p:nvCxnSpPr>
            <p:spPr>
              <a:xfrm rot="10800000">
                <a:off x="792170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769" name="Google Shape;769;p76"/>
              <p:cNvCxnSpPr/>
              <p:nvPr/>
            </p:nvCxnSpPr>
            <p:spPr>
              <a:xfrm rot="10800000">
                <a:off x="8172260"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770" name="Google Shape;770;p76"/>
              <p:cNvCxnSpPr/>
              <p:nvPr/>
            </p:nvCxnSpPr>
            <p:spPr>
              <a:xfrm rot="10800000">
                <a:off x="843013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771" name="Google Shape;771;p76"/>
              <p:cNvCxnSpPr/>
              <p:nvPr/>
            </p:nvCxnSpPr>
            <p:spPr>
              <a:xfrm rot="10800000">
                <a:off x="8688583" y="1461200"/>
                <a:ext cx="0" cy="958800"/>
              </a:xfrm>
              <a:prstGeom prst="straightConnector1">
                <a:avLst/>
              </a:prstGeom>
              <a:noFill/>
              <a:ln cap="flat" cmpd="sng" w="9525">
                <a:solidFill>
                  <a:srgbClr val="595959"/>
                </a:solidFill>
                <a:prstDash val="solid"/>
                <a:round/>
                <a:headEnd len="med" w="med" type="none"/>
                <a:tailEnd len="med" w="med" type="triangle"/>
              </a:ln>
            </p:spPr>
          </p:cxnSp>
        </p:grpSp>
        <p:pic>
          <p:nvPicPr>
            <p:cNvPr id="772" name="Google Shape;772;p76"/>
            <p:cNvPicPr preferRelativeResize="0"/>
            <p:nvPr/>
          </p:nvPicPr>
          <p:blipFill>
            <a:blip r:embed="rId3">
              <a:alphaModFix/>
            </a:blip>
            <a:stretch>
              <a:fillRect/>
            </a:stretch>
          </p:blipFill>
          <p:spPr>
            <a:xfrm>
              <a:off x="433385" y="1347988"/>
              <a:ext cx="784800" cy="784800"/>
            </a:xfrm>
            <a:prstGeom prst="rect">
              <a:avLst/>
            </a:prstGeom>
            <a:noFill/>
            <a:ln>
              <a:noFill/>
            </a:ln>
            <a:effectLst>
              <a:outerShdw blurRad="57150" rotWithShape="0" algn="bl" dir="2700000" dist="28575">
                <a:srgbClr val="000000">
                  <a:alpha val="50000"/>
                </a:srgbClr>
              </a:outerShdw>
            </a:effectLst>
          </p:spPr>
        </p:pic>
        <p:pic>
          <p:nvPicPr>
            <p:cNvPr id="773" name="Google Shape;773;p76"/>
            <p:cNvPicPr preferRelativeResize="0"/>
            <p:nvPr/>
          </p:nvPicPr>
          <p:blipFill>
            <a:blip r:embed="rId4">
              <a:alphaModFix/>
            </a:blip>
            <a:stretch>
              <a:fillRect/>
            </a:stretch>
          </p:blipFill>
          <p:spPr>
            <a:xfrm>
              <a:off x="433385" y="2553855"/>
              <a:ext cx="784799" cy="795587"/>
            </a:xfrm>
            <a:prstGeom prst="rect">
              <a:avLst/>
            </a:prstGeom>
            <a:noFill/>
            <a:ln>
              <a:noFill/>
            </a:ln>
          </p:spPr>
        </p:pic>
        <p:pic>
          <p:nvPicPr>
            <p:cNvPr id="774" name="Google Shape;774;p76"/>
            <p:cNvPicPr preferRelativeResize="0"/>
            <p:nvPr/>
          </p:nvPicPr>
          <p:blipFill rotWithShape="1">
            <a:blip r:embed="rId5">
              <a:alphaModFix/>
            </a:blip>
            <a:srcRect b="0" l="37743" r="6922" t="9"/>
            <a:stretch/>
          </p:blipFill>
          <p:spPr>
            <a:xfrm>
              <a:off x="1934609" y="3330838"/>
              <a:ext cx="2263376" cy="325800"/>
            </a:xfrm>
            <a:prstGeom prst="rect">
              <a:avLst/>
            </a:prstGeom>
            <a:noFill/>
            <a:ln>
              <a:noFill/>
            </a:ln>
          </p:spPr>
        </p:pic>
        <p:sp>
          <p:nvSpPr>
            <p:cNvPr id="775" name="Google Shape;775;p76"/>
            <p:cNvSpPr/>
            <p:nvPr/>
          </p:nvSpPr>
          <p:spPr>
            <a:xfrm>
              <a:off x="1929710" y="2926163"/>
              <a:ext cx="2263500" cy="325800"/>
            </a:xfrm>
            <a:prstGeom prst="roundRect">
              <a:avLst>
                <a:gd fmla="val 16667" name="adj"/>
              </a:avLst>
            </a:prstGeom>
            <a:solidFill>
              <a:srgbClr val="C9DAF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Linear projection of patches</a:t>
              </a:r>
              <a:endParaRPr sz="1000">
                <a:latin typeface="Proxima Nova"/>
                <a:ea typeface="Proxima Nova"/>
                <a:cs typeface="Proxima Nova"/>
                <a:sym typeface="Proxima Nova"/>
              </a:endParaRPr>
            </a:p>
          </p:txBody>
        </p:sp>
        <p:sp>
          <p:nvSpPr>
            <p:cNvPr id="776" name="Google Shape;776;p76"/>
            <p:cNvSpPr/>
            <p:nvPr/>
          </p:nvSpPr>
          <p:spPr>
            <a:xfrm>
              <a:off x="1488185" y="1602538"/>
              <a:ext cx="2887200" cy="8163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Proxima Nova"/>
                <a:ea typeface="Proxima Nova"/>
                <a:cs typeface="Proxima Nova"/>
                <a:sym typeface="Proxima Nova"/>
              </a:endParaRPr>
            </a:p>
          </p:txBody>
        </p:sp>
        <p:sp>
          <p:nvSpPr>
            <p:cNvPr id="777" name="Google Shape;777;p76"/>
            <p:cNvSpPr/>
            <p:nvPr/>
          </p:nvSpPr>
          <p:spPr>
            <a:xfrm>
              <a:off x="1577903" y="1331250"/>
              <a:ext cx="764700" cy="254100"/>
            </a:xfrm>
            <a:prstGeom prst="roundRect">
              <a:avLst>
                <a:gd fmla="val 50000" name="adj"/>
              </a:avLst>
            </a:prstGeom>
            <a:solidFill>
              <a:srgbClr val="D9EAD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Output</a:t>
              </a:r>
              <a:endParaRPr sz="1000">
                <a:latin typeface="Proxima Nova"/>
                <a:ea typeface="Proxima Nova"/>
                <a:cs typeface="Proxima Nova"/>
                <a:sym typeface="Proxima Nova"/>
              </a:endParaRPr>
            </a:p>
          </p:txBody>
        </p:sp>
        <p:sp>
          <p:nvSpPr>
            <p:cNvPr id="778" name="Google Shape;778;p76"/>
            <p:cNvSpPr/>
            <p:nvPr/>
          </p:nvSpPr>
          <p:spPr>
            <a:xfrm rot="5400000">
              <a:off x="2008285" y="2649888"/>
              <a:ext cx="139500" cy="990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6"/>
            <p:cNvSpPr/>
            <p:nvPr/>
          </p:nvSpPr>
          <p:spPr>
            <a:xfrm rot="-5400000">
              <a:off x="1909447" y="2649888"/>
              <a:ext cx="139500" cy="990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76"/>
            <p:cNvSpPr/>
            <p:nvPr/>
          </p:nvSpPr>
          <p:spPr>
            <a:xfrm rot="5400000">
              <a:off x="2265960" y="2650788"/>
              <a:ext cx="139500" cy="972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76"/>
            <p:cNvSpPr/>
            <p:nvPr/>
          </p:nvSpPr>
          <p:spPr>
            <a:xfrm rot="-5400000">
              <a:off x="2168660" y="2650788"/>
              <a:ext cx="139500" cy="972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76"/>
            <p:cNvSpPr/>
            <p:nvPr/>
          </p:nvSpPr>
          <p:spPr>
            <a:xfrm rot="5400000">
              <a:off x="2515410" y="2652588"/>
              <a:ext cx="139500" cy="936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76"/>
            <p:cNvSpPr/>
            <p:nvPr/>
          </p:nvSpPr>
          <p:spPr>
            <a:xfrm rot="-5400000">
              <a:off x="2421735" y="2652588"/>
              <a:ext cx="139500" cy="936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76"/>
            <p:cNvSpPr/>
            <p:nvPr/>
          </p:nvSpPr>
          <p:spPr>
            <a:xfrm rot="5400000">
              <a:off x="2762310" y="2651838"/>
              <a:ext cx="139500" cy="951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76"/>
            <p:cNvSpPr/>
            <p:nvPr/>
          </p:nvSpPr>
          <p:spPr>
            <a:xfrm rot="-5400000">
              <a:off x="2667135" y="2651838"/>
              <a:ext cx="139500" cy="951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6"/>
            <p:cNvSpPr/>
            <p:nvPr/>
          </p:nvSpPr>
          <p:spPr>
            <a:xfrm rot="5400000">
              <a:off x="3007860" y="2649738"/>
              <a:ext cx="139500" cy="993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76"/>
            <p:cNvSpPr/>
            <p:nvPr/>
          </p:nvSpPr>
          <p:spPr>
            <a:xfrm rot="-5400000">
              <a:off x="2908747" y="2649738"/>
              <a:ext cx="139500" cy="993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76"/>
            <p:cNvSpPr/>
            <p:nvPr/>
          </p:nvSpPr>
          <p:spPr>
            <a:xfrm rot="5400000">
              <a:off x="3262235" y="2651238"/>
              <a:ext cx="139500" cy="963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76"/>
            <p:cNvSpPr/>
            <p:nvPr/>
          </p:nvSpPr>
          <p:spPr>
            <a:xfrm rot="-5400000">
              <a:off x="3165710" y="2651238"/>
              <a:ext cx="139500" cy="963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6"/>
            <p:cNvSpPr/>
            <p:nvPr/>
          </p:nvSpPr>
          <p:spPr>
            <a:xfrm rot="5400000">
              <a:off x="3515510" y="2650338"/>
              <a:ext cx="139500" cy="981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76"/>
            <p:cNvSpPr/>
            <p:nvPr/>
          </p:nvSpPr>
          <p:spPr>
            <a:xfrm rot="-5400000">
              <a:off x="3417622" y="2650338"/>
              <a:ext cx="139500" cy="981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76"/>
            <p:cNvSpPr/>
            <p:nvPr/>
          </p:nvSpPr>
          <p:spPr>
            <a:xfrm rot="5400000">
              <a:off x="3768185" y="2648838"/>
              <a:ext cx="139500" cy="1011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76"/>
            <p:cNvSpPr/>
            <p:nvPr/>
          </p:nvSpPr>
          <p:spPr>
            <a:xfrm rot="-5400000">
              <a:off x="3667285" y="2648838"/>
              <a:ext cx="139500" cy="1011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76"/>
            <p:cNvSpPr/>
            <p:nvPr/>
          </p:nvSpPr>
          <p:spPr>
            <a:xfrm rot="5400000">
              <a:off x="4020610" y="2648388"/>
              <a:ext cx="139500" cy="1020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76"/>
            <p:cNvSpPr/>
            <p:nvPr/>
          </p:nvSpPr>
          <p:spPr>
            <a:xfrm rot="-5400000">
              <a:off x="3918885" y="2648388"/>
              <a:ext cx="139500" cy="1020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6"/>
            <p:cNvSpPr txBox="1"/>
            <p:nvPr/>
          </p:nvSpPr>
          <p:spPr>
            <a:xfrm>
              <a:off x="1859771"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1</a:t>
              </a:r>
              <a:endParaRPr sz="800">
                <a:latin typeface="Consolas"/>
                <a:ea typeface="Consolas"/>
                <a:cs typeface="Consolas"/>
                <a:sym typeface="Consolas"/>
              </a:endParaRPr>
            </a:p>
          </p:txBody>
        </p:sp>
        <p:sp>
          <p:nvSpPr>
            <p:cNvPr id="797" name="Google Shape;797;p76"/>
            <p:cNvSpPr txBox="1"/>
            <p:nvPr/>
          </p:nvSpPr>
          <p:spPr>
            <a:xfrm>
              <a:off x="2115241"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2</a:t>
              </a:r>
              <a:endParaRPr sz="800">
                <a:latin typeface="Consolas"/>
                <a:ea typeface="Consolas"/>
                <a:cs typeface="Consolas"/>
                <a:sym typeface="Consolas"/>
              </a:endParaRPr>
            </a:p>
          </p:txBody>
        </p:sp>
        <p:sp>
          <p:nvSpPr>
            <p:cNvPr id="798" name="Google Shape;798;p76"/>
            <p:cNvSpPr txBox="1"/>
            <p:nvPr/>
          </p:nvSpPr>
          <p:spPr>
            <a:xfrm>
              <a:off x="2363567"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3</a:t>
              </a:r>
              <a:endParaRPr sz="800">
                <a:latin typeface="Consolas"/>
                <a:ea typeface="Consolas"/>
                <a:cs typeface="Consolas"/>
                <a:sym typeface="Consolas"/>
              </a:endParaRPr>
            </a:p>
          </p:txBody>
        </p:sp>
        <p:sp>
          <p:nvSpPr>
            <p:cNvPr id="799" name="Google Shape;799;p76"/>
            <p:cNvSpPr txBox="1"/>
            <p:nvPr/>
          </p:nvSpPr>
          <p:spPr>
            <a:xfrm>
              <a:off x="2613315"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4</a:t>
              </a:r>
              <a:endParaRPr sz="800">
                <a:latin typeface="Consolas"/>
                <a:ea typeface="Consolas"/>
                <a:cs typeface="Consolas"/>
                <a:sym typeface="Consolas"/>
              </a:endParaRPr>
            </a:p>
          </p:txBody>
        </p:sp>
        <p:sp>
          <p:nvSpPr>
            <p:cNvPr id="800" name="Google Shape;800;p76"/>
            <p:cNvSpPr txBox="1"/>
            <p:nvPr/>
          </p:nvSpPr>
          <p:spPr>
            <a:xfrm>
              <a:off x="2852307"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5</a:t>
              </a:r>
              <a:endParaRPr sz="800">
                <a:latin typeface="Consolas"/>
                <a:ea typeface="Consolas"/>
                <a:cs typeface="Consolas"/>
                <a:sym typeface="Consolas"/>
              </a:endParaRPr>
            </a:p>
          </p:txBody>
        </p:sp>
        <p:sp>
          <p:nvSpPr>
            <p:cNvPr id="801" name="Google Shape;801;p76"/>
            <p:cNvSpPr txBox="1"/>
            <p:nvPr/>
          </p:nvSpPr>
          <p:spPr>
            <a:xfrm>
              <a:off x="3112268"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6</a:t>
              </a:r>
              <a:endParaRPr sz="800">
                <a:latin typeface="Consolas"/>
                <a:ea typeface="Consolas"/>
                <a:cs typeface="Consolas"/>
                <a:sym typeface="Consolas"/>
              </a:endParaRPr>
            </a:p>
          </p:txBody>
        </p:sp>
        <p:sp>
          <p:nvSpPr>
            <p:cNvPr id="802" name="Google Shape;802;p76"/>
            <p:cNvSpPr txBox="1"/>
            <p:nvPr/>
          </p:nvSpPr>
          <p:spPr>
            <a:xfrm>
              <a:off x="3356479"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7</a:t>
              </a:r>
              <a:endParaRPr sz="800">
                <a:latin typeface="Consolas"/>
                <a:ea typeface="Consolas"/>
                <a:cs typeface="Consolas"/>
                <a:sym typeface="Consolas"/>
              </a:endParaRPr>
            </a:p>
          </p:txBody>
        </p:sp>
        <p:sp>
          <p:nvSpPr>
            <p:cNvPr id="803" name="Google Shape;803;p76"/>
            <p:cNvSpPr txBox="1"/>
            <p:nvPr/>
          </p:nvSpPr>
          <p:spPr>
            <a:xfrm>
              <a:off x="3612480"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8</a:t>
              </a:r>
              <a:endParaRPr sz="800">
                <a:latin typeface="Consolas"/>
                <a:ea typeface="Consolas"/>
                <a:cs typeface="Consolas"/>
                <a:sym typeface="Consolas"/>
              </a:endParaRPr>
            </a:p>
          </p:txBody>
        </p:sp>
        <p:sp>
          <p:nvSpPr>
            <p:cNvPr id="804" name="Google Shape;804;p76"/>
            <p:cNvSpPr txBox="1"/>
            <p:nvPr/>
          </p:nvSpPr>
          <p:spPr>
            <a:xfrm>
              <a:off x="3864566"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9</a:t>
              </a:r>
              <a:endParaRPr sz="800">
                <a:latin typeface="Consolas"/>
                <a:ea typeface="Consolas"/>
                <a:cs typeface="Consolas"/>
                <a:sym typeface="Consolas"/>
              </a:endParaRPr>
            </a:p>
          </p:txBody>
        </p:sp>
        <p:sp>
          <p:nvSpPr>
            <p:cNvPr id="805" name="Google Shape;805;p76"/>
            <p:cNvSpPr/>
            <p:nvPr/>
          </p:nvSpPr>
          <p:spPr>
            <a:xfrm rot="5400000">
              <a:off x="1703485" y="2649888"/>
              <a:ext cx="139500" cy="990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76"/>
            <p:cNvSpPr/>
            <p:nvPr/>
          </p:nvSpPr>
          <p:spPr>
            <a:xfrm rot="-5400000">
              <a:off x="1604647" y="2649888"/>
              <a:ext cx="139500" cy="990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76"/>
            <p:cNvSpPr txBox="1"/>
            <p:nvPr/>
          </p:nvSpPr>
          <p:spPr>
            <a:xfrm>
              <a:off x="1554971" y="26185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0</a:t>
              </a:r>
              <a:endParaRPr sz="800">
                <a:latin typeface="Consolas"/>
                <a:ea typeface="Consolas"/>
                <a:cs typeface="Consolas"/>
                <a:sym typeface="Consolas"/>
              </a:endParaRPr>
            </a:p>
          </p:txBody>
        </p:sp>
        <p:sp>
          <p:nvSpPr>
            <p:cNvPr id="808" name="Google Shape;808;p76"/>
            <p:cNvSpPr txBox="1"/>
            <p:nvPr/>
          </p:nvSpPr>
          <p:spPr>
            <a:xfrm>
              <a:off x="716380" y="671254"/>
              <a:ext cx="3477300" cy="48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Proxima Nova"/>
                  <a:ea typeface="Proxima Nova"/>
                  <a:cs typeface="Proxima Nova"/>
                  <a:sym typeface="Proxima Nova"/>
                </a:rPr>
                <a:t>Vision Transformer Network</a:t>
              </a:r>
              <a:endParaRPr>
                <a:latin typeface="Proxima Nova"/>
                <a:ea typeface="Proxima Nova"/>
                <a:cs typeface="Proxima Nova"/>
                <a:sym typeface="Proxima Nova"/>
              </a:endParaRPr>
            </a:p>
          </p:txBody>
        </p:sp>
        <p:pic>
          <p:nvPicPr>
            <p:cNvPr id="809" name="Google Shape;809;p76"/>
            <p:cNvPicPr preferRelativeResize="0"/>
            <p:nvPr/>
          </p:nvPicPr>
          <p:blipFill>
            <a:blip r:embed="rId6">
              <a:alphaModFix/>
            </a:blip>
            <a:stretch>
              <a:fillRect/>
            </a:stretch>
          </p:blipFill>
          <p:spPr>
            <a:xfrm flipH="1" rot="-9900006">
              <a:off x="1309705" y="3277311"/>
              <a:ext cx="427151" cy="427151"/>
            </a:xfrm>
            <a:prstGeom prst="rect">
              <a:avLst/>
            </a:prstGeom>
            <a:noFill/>
            <a:ln>
              <a:noFill/>
            </a:ln>
          </p:spPr>
        </p:pic>
        <p:sp>
          <p:nvSpPr>
            <p:cNvPr id="810" name="Google Shape;810;p76"/>
            <p:cNvSpPr/>
            <p:nvPr/>
          </p:nvSpPr>
          <p:spPr>
            <a:xfrm>
              <a:off x="725285" y="2191281"/>
              <a:ext cx="201000" cy="303900"/>
            </a:xfrm>
            <a:prstGeom prst="downArrow">
              <a:avLst>
                <a:gd fmla="val 50000" name="adj1"/>
                <a:gd fmla="val 50000" name="adj2"/>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1" name="Google Shape;811;p76"/>
            <p:cNvGrpSpPr/>
            <p:nvPr/>
          </p:nvGrpSpPr>
          <p:grpSpPr>
            <a:xfrm>
              <a:off x="2363643" y="1673978"/>
              <a:ext cx="725428" cy="644393"/>
              <a:chOff x="6644150" y="819927"/>
              <a:chExt cx="847462" cy="752708"/>
            </a:xfrm>
          </p:grpSpPr>
          <p:pic>
            <p:nvPicPr>
              <p:cNvPr id="812" name="Google Shape;812;p76"/>
              <p:cNvPicPr preferRelativeResize="0"/>
              <p:nvPr/>
            </p:nvPicPr>
            <p:blipFill rotWithShape="1">
              <a:blip r:embed="rId7">
                <a:alphaModFix/>
              </a:blip>
              <a:srcRect b="4702" l="3791" r="3726" t="3814"/>
              <a:stretch/>
            </p:blipFill>
            <p:spPr>
              <a:xfrm>
                <a:off x="6850098" y="819927"/>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813" name="Google Shape;813;p76"/>
              <p:cNvPicPr preferRelativeResize="0"/>
              <p:nvPr/>
            </p:nvPicPr>
            <p:blipFill rotWithShape="1">
              <a:blip r:embed="rId8">
                <a:alphaModFix/>
              </a:blip>
              <a:srcRect b="3357" l="3459" r="3552" t="5168"/>
              <a:stretch/>
            </p:blipFill>
            <p:spPr>
              <a:xfrm>
                <a:off x="6644150" y="1103754"/>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814" name="Google Shape;814;p76"/>
              <p:cNvPicPr preferRelativeResize="0"/>
              <p:nvPr/>
            </p:nvPicPr>
            <p:blipFill rotWithShape="1">
              <a:blip r:embed="rId9">
                <a:alphaModFix/>
              </a:blip>
              <a:srcRect b="3357" l="3663" r="3347" t="5168"/>
              <a:stretch/>
            </p:blipFill>
            <p:spPr>
              <a:xfrm>
                <a:off x="6985795" y="1154654"/>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815" name="Google Shape;815;p76"/>
              <p:cNvPicPr preferRelativeResize="0"/>
              <p:nvPr/>
            </p:nvPicPr>
            <p:blipFill rotWithShape="1">
              <a:blip r:embed="rId10">
                <a:alphaModFix/>
              </a:blip>
              <a:srcRect b="5031" l="4017" r="2994" t="3494"/>
              <a:stretch/>
            </p:blipFill>
            <p:spPr>
              <a:xfrm>
                <a:off x="6833868" y="1386035"/>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816" name="Google Shape;816;p76"/>
              <p:cNvPicPr preferRelativeResize="0"/>
              <p:nvPr/>
            </p:nvPicPr>
            <p:blipFill rotWithShape="1">
              <a:blip r:embed="rId11">
                <a:alphaModFix/>
              </a:blip>
              <a:srcRect b="3357" l="3868" r="3143" t="5168"/>
              <a:stretch/>
            </p:blipFill>
            <p:spPr>
              <a:xfrm>
                <a:off x="7225631" y="884713"/>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817" name="Google Shape;817;p76"/>
              <p:cNvPicPr preferRelativeResize="0"/>
              <p:nvPr/>
            </p:nvPicPr>
            <p:blipFill rotWithShape="1">
              <a:blip r:embed="rId12">
                <a:alphaModFix/>
              </a:blip>
              <a:srcRect b="5031" l="4221" r="2789" t="3494"/>
              <a:stretch/>
            </p:blipFill>
            <p:spPr>
              <a:xfrm>
                <a:off x="7302012" y="1282687"/>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cxnSp>
            <p:nvCxnSpPr>
              <p:cNvPr id="818" name="Google Shape;818;p76"/>
              <p:cNvCxnSpPr>
                <a:stCxn id="812" idx="3"/>
                <a:endCxn id="813" idx="7"/>
              </p:cNvCxnSpPr>
              <p:nvPr/>
            </p:nvCxnSpPr>
            <p:spPr>
              <a:xfrm flipH="1">
                <a:off x="6805864" y="979200"/>
                <a:ext cx="72000" cy="151800"/>
              </a:xfrm>
              <a:prstGeom prst="straightConnector1">
                <a:avLst/>
              </a:prstGeom>
              <a:noFill/>
              <a:ln cap="flat" cmpd="sng" w="19050">
                <a:solidFill>
                  <a:srgbClr val="0000FF"/>
                </a:solidFill>
                <a:prstDash val="solid"/>
                <a:round/>
                <a:headEnd len="med" w="med" type="none"/>
                <a:tailEnd len="med" w="med" type="none"/>
              </a:ln>
            </p:spPr>
          </p:cxnSp>
          <p:cxnSp>
            <p:nvCxnSpPr>
              <p:cNvPr id="819" name="Google Shape;819;p76"/>
              <p:cNvCxnSpPr>
                <a:stCxn id="812" idx="6"/>
                <a:endCxn id="816" idx="2"/>
              </p:cNvCxnSpPr>
              <p:nvPr/>
            </p:nvCxnSpPr>
            <p:spPr>
              <a:xfrm>
                <a:off x="7039698" y="913227"/>
                <a:ext cx="186000" cy="64800"/>
              </a:xfrm>
              <a:prstGeom prst="straightConnector1">
                <a:avLst/>
              </a:prstGeom>
              <a:noFill/>
              <a:ln cap="flat" cmpd="sng" w="19050">
                <a:solidFill>
                  <a:srgbClr val="0000FF"/>
                </a:solidFill>
                <a:prstDash val="solid"/>
                <a:round/>
                <a:headEnd len="med" w="med" type="none"/>
                <a:tailEnd len="med" w="med" type="none"/>
              </a:ln>
            </p:spPr>
          </p:cxnSp>
          <p:cxnSp>
            <p:nvCxnSpPr>
              <p:cNvPr id="820" name="Google Shape;820;p76"/>
              <p:cNvCxnSpPr>
                <a:stCxn id="812" idx="4"/>
                <a:endCxn id="815" idx="0"/>
              </p:cNvCxnSpPr>
              <p:nvPr/>
            </p:nvCxnSpPr>
            <p:spPr>
              <a:xfrm flipH="1">
                <a:off x="6928698" y="1006527"/>
                <a:ext cx="16200" cy="379500"/>
              </a:xfrm>
              <a:prstGeom prst="straightConnector1">
                <a:avLst/>
              </a:prstGeom>
              <a:noFill/>
              <a:ln cap="flat" cmpd="sng" w="19050">
                <a:solidFill>
                  <a:srgbClr val="FF0000"/>
                </a:solidFill>
                <a:prstDash val="solid"/>
                <a:round/>
                <a:headEnd len="med" w="med" type="none"/>
                <a:tailEnd len="med" w="med" type="none"/>
              </a:ln>
            </p:spPr>
          </p:cxnSp>
          <p:cxnSp>
            <p:nvCxnSpPr>
              <p:cNvPr id="821" name="Google Shape;821;p76"/>
              <p:cNvCxnSpPr>
                <a:stCxn id="812" idx="5"/>
                <a:endCxn id="817" idx="1"/>
              </p:cNvCxnSpPr>
              <p:nvPr/>
            </p:nvCxnSpPr>
            <p:spPr>
              <a:xfrm>
                <a:off x="7011932" y="979200"/>
                <a:ext cx="317700" cy="330900"/>
              </a:xfrm>
              <a:prstGeom prst="straightConnector1">
                <a:avLst/>
              </a:prstGeom>
              <a:noFill/>
              <a:ln cap="flat" cmpd="sng" w="19050">
                <a:solidFill>
                  <a:srgbClr val="6FA8DC"/>
                </a:solidFill>
                <a:prstDash val="solid"/>
                <a:round/>
                <a:headEnd len="med" w="med" type="none"/>
                <a:tailEnd len="med" w="med" type="none"/>
              </a:ln>
            </p:spPr>
          </p:cxnSp>
          <p:cxnSp>
            <p:nvCxnSpPr>
              <p:cNvPr id="822" name="Google Shape;822;p76"/>
              <p:cNvCxnSpPr>
                <a:stCxn id="815" idx="6"/>
                <a:endCxn id="817" idx="2"/>
              </p:cNvCxnSpPr>
              <p:nvPr/>
            </p:nvCxnSpPr>
            <p:spPr>
              <a:xfrm flipH="1" rot="10800000">
                <a:off x="7023468" y="1376135"/>
                <a:ext cx="278400" cy="103200"/>
              </a:xfrm>
              <a:prstGeom prst="straightConnector1">
                <a:avLst/>
              </a:prstGeom>
              <a:noFill/>
              <a:ln cap="flat" cmpd="sng" w="19050">
                <a:solidFill>
                  <a:srgbClr val="0000FF"/>
                </a:solidFill>
                <a:prstDash val="solid"/>
                <a:round/>
                <a:headEnd len="med" w="med" type="none"/>
                <a:tailEnd len="med" w="med" type="none"/>
              </a:ln>
            </p:spPr>
          </p:cxnSp>
          <p:cxnSp>
            <p:nvCxnSpPr>
              <p:cNvPr id="823" name="Google Shape;823;p76"/>
              <p:cNvCxnSpPr>
                <a:stCxn id="816" idx="4"/>
                <a:endCxn id="814" idx="7"/>
              </p:cNvCxnSpPr>
              <p:nvPr/>
            </p:nvCxnSpPr>
            <p:spPr>
              <a:xfrm flipH="1">
                <a:off x="7147631" y="1071313"/>
                <a:ext cx="172800" cy="110700"/>
              </a:xfrm>
              <a:prstGeom prst="straightConnector1">
                <a:avLst/>
              </a:prstGeom>
              <a:noFill/>
              <a:ln cap="flat" cmpd="sng" w="19050">
                <a:solidFill>
                  <a:srgbClr val="EA9999"/>
                </a:solidFill>
                <a:prstDash val="solid"/>
                <a:round/>
                <a:headEnd len="med" w="med" type="none"/>
                <a:tailEnd len="med" w="med" type="none"/>
              </a:ln>
            </p:spPr>
          </p:cxnSp>
          <p:cxnSp>
            <p:nvCxnSpPr>
              <p:cNvPr id="824" name="Google Shape;824;p76"/>
              <p:cNvCxnSpPr>
                <a:stCxn id="813" idx="5"/>
                <a:endCxn id="815" idx="1"/>
              </p:cNvCxnSpPr>
              <p:nvPr/>
            </p:nvCxnSpPr>
            <p:spPr>
              <a:xfrm>
                <a:off x="6805984" y="1263027"/>
                <a:ext cx="55800" cy="150300"/>
              </a:xfrm>
              <a:prstGeom prst="straightConnector1">
                <a:avLst/>
              </a:prstGeom>
              <a:noFill/>
              <a:ln cap="flat" cmpd="sng" w="19050">
                <a:solidFill>
                  <a:srgbClr val="E06666"/>
                </a:solidFill>
                <a:prstDash val="solid"/>
                <a:round/>
                <a:headEnd len="med" w="med" type="none"/>
                <a:tailEnd len="med" w="med" type="none"/>
              </a:ln>
            </p:spPr>
          </p:cxnSp>
          <p:cxnSp>
            <p:nvCxnSpPr>
              <p:cNvPr id="825" name="Google Shape;825;p76"/>
              <p:cNvCxnSpPr>
                <a:stCxn id="814" idx="1"/>
                <a:endCxn id="812" idx="4"/>
              </p:cNvCxnSpPr>
              <p:nvPr/>
            </p:nvCxnSpPr>
            <p:spPr>
              <a:xfrm rot="10800000">
                <a:off x="6944861" y="1006481"/>
                <a:ext cx="68700" cy="175500"/>
              </a:xfrm>
              <a:prstGeom prst="straightConnector1">
                <a:avLst/>
              </a:prstGeom>
              <a:noFill/>
              <a:ln cap="flat" cmpd="sng" w="19050">
                <a:solidFill>
                  <a:srgbClr val="3C78D8"/>
                </a:solidFill>
                <a:prstDash val="solid"/>
                <a:round/>
                <a:headEnd len="med" w="med" type="none"/>
                <a:tailEnd len="med" w="med" type="none"/>
              </a:ln>
            </p:spPr>
          </p:cxnSp>
          <p:cxnSp>
            <p:nvCxnSpPr>
              <p:cNvPr id="826" name="Google Shape;826;p76"/>
              <p:cNvCxnSpPr>
                <a:stCxn id="816" idx="5"/>
                <a:endCxn id="817" idx="0"/>
              </p:cNvCxnSpPr>
              <p:nvPr/>
            </p:nvCxnSpPr>
            <p:spPr>
              <a:xfrm>
                <a:off x="7387465" y="1043986"/>
                <a:ext cx="9300" cy="238800"/>
              </a:xfrm>
              <a:prstGeom prst="straightConnector1">
                <a:avLst/>
              </a:prstGeom>
              <a:noFill/>
              <a:ln cap="flat" cmpd="sng" w="19050">
                <a:solidFill>
                  <a:srgbClr val="9FC5E8"/>
                </a:solidFill>
                <a:prstDash val="solid"/>
                <a:round/>
                <a:headEnd len="med" w="med" type="none"/>
                <a:tailEnd len="med" w="med" type="none"/>
              </a:ln>
            </p:spPr>
          </p:cxnSp>
          <p:cxnSp>
            <p:nvCxnSpPr>
              <p:cNvPr id="827" name="Google Shape;827;p76"/>
              <p:cNvCxnSpPr>
                <a:stCxn id="814" idx="5"/>
                <a:endCxn id="817" idx="2"/>
              </p:cNvCxnSpPr>
              <p:nvPr/>
            </p:nvCxnSpPr>
            <p:spPr>
              <a:xfrm>
                <a:off x="7147628" y="1313927"/>
                <a:ext cx="154500" cy="62100"/>
              </a:xfrm>
              <a:prstGeom prst="straightConnector1">
                <a:avLst/>
              </a:prstGeom>
              <a:noFill/>
              <a:ln cap="flat" cmpd="sng" w="19050">
                <a:solidFill>
                  <a:srgbClr val="6FA8DC"/>
                </a:solidFill>
                <a:prstDash val="solid"/>
                <a:round/>
                <a:headEnd len="med" w="med" type="none"/>
                <a:tailEnd len="med" w="med" type="none"/>
              </a:ln>
            </p:spPr>
          </p:cxnSp>
          <p:cxnSp>
            <p:nvCxnSpPr>
              <p:cNvPr id="828" name="Google Shape;828;p76"/>
              <p:cNvCxnSpPr>
                <a:stCxn id="815" idx="7"/>
                <a:endCxn id="814" idx="3"/>
              </p:cNvCxnSpPr>
              <p:nvPr/>
            </p:nvCxnSpPr>
            <p:spPr>
              <a:xfrm flipH="1" rot="10800000">
                <a:off x="6995702" y="1314062"/>
                <a:ext cx="18000" cy="99300"/>
              </a:xfrm>
              <a:prstGeom prst="straightConnector1">
                <a:avLst/>
              </a:prstGeom>
              <a:noFill/>
              <a:ln cap="flat" cmpd="sng" w="19050">
                <a:solidFill>
                  <a:srgbClr val="EA9999"/>
                </a:solidFill>
                <a:prstDash val="solid"/>
                <a:round/>
                <a:headEnd len="med" w="med" type="none"/>
                <a:tailEnd len="med" w="med" type="none"/>
              </a:ln>
            </p:spPr>
          </p:cxnSp>
        </p:grpSp>
        <p:pic>
          <p:nvPicPr>
            <p:cNvPr id="829" name="Google Shape;829;p76"/>
            <p:cNvPicPr preferRelativeResize="0"/>
            <p:nvPr/>
          </p:nvPicPr>
          <p:blipFill rotWithShape="1">
            <a:blip r:embed="rId13">
              <a:alphaModFix/>
            </a:blip>
            <a:srcRect b="4456" l="21683" r="26115" t="936"/>
            <a:stretch/>
          </p:blipFill>
          <p:spPr>
            <a:xfrm>
              <a:off x="1705254" y="1756606"/>
              <a:ext cx="475899" cy="479137"/>
            </a:xfrm>
            <a:prstGeom prst="rect">
              <a:avLst/>
            </a:prstGeom>
            <a:noFill/>
            <a:ln>
              <a:noFill/>
            </a:ln>
          </p:spPr>
        </p:pic>
        <p:sp>
          <p:nvSpPr>
            <p:cNvPr id="830" name="Google Shape;830;p76"/>
            <p:cNvSpPr txBox="1"/>
            <p:nvPr/>
          </p:nvSpPr>
          <p:spPr>
            <a:xfrm>
              <a:off x="3036476" y="1744324"/>
              <a:ext cx="1299600" cy="50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Self-attention layers</a:t>
              </a:r>
              <a:endParaRPr sz="1200">
                <a:latin typeface="Proxima Nova"/>
                <a:ea typeface="Proxima Nova"/>
                <a:cs typeface="Proxima Nova"/>
                <a:sym typeface="Proxima Nova"/>
              </a:endParaRPr>
            </a:p>
          </p:txBody>
        </p:sp>
        <p:sp>
          <p:nvSpPr>
            <p:cNvPr id="831" name="Google Shape;831;p76"/>
            <p:cNvSpPr txBox="1"/>
            <p:nvPr/>
          </p:nvSpPr>
          <p:spPr>
            <a:xfrm>
              <a:off x="425541" y="1089357"/>
              <a:ext cx="8304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Input cell</a:t>
              </a:r>
              <a:endParaRPr sz="1000">
                <a:latin typeface="Proxima Nova"/>
                <a:ea typeface="Proxima Nova"/>
                <a:cs typeface="Proxima Nova"/>
                <a:sym typeface="Proxima Nova"/>
              </a:endParaRPr>
            </a:p>
          </p:txBody>
        </p:sp>
        <p:sp>
          <p:nvSpPr>
            <p:cNvPr id="832" name="Google Shape;832;p76"/>
            <p:cNvSpPr txBox="1"/>
            <p:nvPr/>
          </p:nvSpPr>
          <p:spPr>
            <a:xfrm>
              <a:off x="369846" y="3369568"/>
              <a:ext cx="9249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Tokenized image</a:t>
              </a:r>
              <a:endParaRPr sz="1000">
                <a:latin typeface="Proxima Nova"/>
                <a:ea typeface="Proxima Nova"/>
                <a:cs typeface="Proxima Nova"/>
                <a:sym typeface="Proxima Nova"/>
              </a:endParaRPr>
            </a:p>
          </p:txBody>
        </p:sp>
        <p:sp>
          <p:nvSpPr>
            <p:cNvPr id="833" name="Google Shape;833;p76"/>
            <p:cNvSpPr txBox="1"/>
            <p:nvPr/>
          </p:nvSpPr>
          <p:spPr>
            <a:xfrm>
              <a:off x="2196535" y="3584638"/>
              <a:ext cx="1740000" cy="1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Sequence of patches</a:t>
              </a:r>
              <a:endParaRPr sz="1000">
                <a:latin typeface="Proxima Nova"/>
                <a:ea typeface="Proxima Nova"/>
                <a:cs typeface="Proxima Nova"/>
                <a:sym typeface="Proxima Nova"/>
              </a:endParaRPr>
            </a:p>
          </p:txBody>
        </p:sp>
      </p:grpSp>
      <p:sp>
        <p:nvSpPr>
          <p:cNvPr id="834" name="Google Shape;834;p76"/>
          <p:cNvSpPr txBox="1"/>
          <p:nvPr/>
        </p:nvSpPr>
        <p:spPr>
          <a:xfrm>
            <a:off x="492750" y="1033454"/>
            <a:ext cx="8158500" cy="61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800">
                <a:latin typeface="Proxima Nova"/>
                <a:ea typeface="Proxima Nova"/>
                <a:cs typeface="Proxima Nova"/>
                <a:sym typeface="Proxima Nova"/>
              </a:rPr>
              <a:t>Goal: discover biologically relevant cellular features without human supervision</a:t>
            </a:r>
            <a:endParaRPr i="1" sz="1800">
              <a:latin typeface="Proxima Nova"/>
              <a:ea typeface="Proxima Nova"/>
              <a:cs typeface="Proxima Nova"/>
              <a:sym typeface="Proxima Nova"/>
            </a:endParaRPr>
          </a:p>
        </p:txBody>
      </p:sp>
      <p:grpSp>
        <p:nvGrpSpPr>
          <p:cNvPr id="835" name="Google Shape;835;p76"/>
          <p:cNvGrpSpPr/>
          <p:nvPr/>
        </p:nvGrpSpPr>
        <p:grpSpPr>
          <a:xfrm>
            <a:off x="4148542" y="1766629"/>
            <a:ext cx="4898700" cy="2787900"/>
            <a:chOff x="4191825" y="1766629"/>
            <a:chExt cx="4898700" cy="2787900"/>
          </a:xfrm>
        </p:grpSpPr>
        <p:sp>
          <p:nvSpPr>
            <p:cNvPr id="836" name="Google Shape;836;p76"/>
            <p:cNvSpPr/>
            <p:nvPr/>
          </p:nvSpPr>
          <p:spPr>
            <a:xfrm>
              <a:off x="4191825" y="1766629"/>
              <a:ext cx="4898700" cy="2787900"/>
            </a:xfrm>
            <a:prstGeom prst="roundRect">
              <a:avLst>
                <a:gd fmla="val 3600" name="adj"/>
              </a:avLst>
            </a:prstGeom>
            <a:solidFill>
              <a:schemeClr val="accent4">
                <a:alpha val="18430"/>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pic>
          <p:nvPicPr>
            <p:cNvPr id="837" name="Google Shape;837;p76"/>
            <p:cNvPicPr preferRelativeResize="0"/>
            <p:nvPr/>
          </p:nvPicPr>
          <p:blipFill>
            <a:blip r:embed="rId14">
              <a:alphaModFix/>
            </a:blip>
            <a:stretch>
              <a:fillRect/>
            </a:stretch>
          </p:blipFill>
          <p:spPr>
            <a:xfrm>
              <a:off x="4372752" y="3014315"/>
              <a:ext cx="784800" cy="784800"/>
            </a:xfrm>
            <a:prstGeom prst="rect">
              <a:avLst/>
            </a:prstGeom>
            <a:noFill/>
            <a:ln>
              <a:noFill/>
            </a:ln>
            <a:effectLst>
              <a:outerShdw blurRad="57150" rotWithShape="0" algn="bl" dir="2700000" dist="28575">
                <a:srgbClr val="000000">
                  <a:alpha val="50000"/>
                </a:srgbClr>
              </a:outerShdw>
            </a:effectLst>
          </p:spPr>
        </p:pic>
        <p:sp>
          <p:nvSpPr>
            <p:cNvPr id="838" name="Google Shape;838;p76"/>
            <p:cNvSpPr/>
            <p:nvPr/>
          </p:nvSpPr>
          <p:spPr>
            <a:xfrm>
              <a:off x="6744979" y="2432440"/>
              <a:ext cx="1245600" cy="708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Teacher Network</a:t>
              </a:r>
              <a:endParaRPr sz="1200">
                <a:latin typeface="Proxima Nova"/>
                <a:ea typeface="Proxima Nova"/>
                <a:cs typeface="Proxima Nova"/>
                <a:sym typeface="Proxima Nova"/>
              </a:endParaRPr>
            </a:p>
          </p:txBody>
        </p:sp>
        <p:sp>
          <p:nvSpPr>
            <p:cNvPr id="839" name="Google Shape;839;p76"/>
            <p:cNvSpPr/>
            <p:nvPr/>
          </p:nvSpPr>
          <p:spPr>
            <a:xfrm>
              <a:off x="6744979" y="3635927"/>
              <a:ext cx="1245600" cy="708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Student Network</a:t>
              </a:r>
              <a:endParaRPr sz="1200">
                <a:latin typeface="Proxima Nova"/>
                <a:ea typeface="Proxima Nova"/>
                <a:cs typeface="Proxima Nova"/>
                <a:sym typeface="Proxima Nova"/>
              </a:endParaRPr>
            </a:p>
          </p:txBody>
        </p:sp>
        <p:sp>
          <p:nvSpPr>
            <p:cNvPr id="840" name="Google Shape;840;p76"/>
            <p:cNvSpPr/>
            <p:nvPr/>
          </p:nvSpPr>
          <p:spPr>
            <a:xfrm>
              <a:off x="7996867" y="2647682"/>
              <a:ext cx="764700" cy="254100"/>
            </a:xfrm>
            <a:prstGeom prst="roundRect">
              <a:avLst>
                <a:gd fmla="val 50000" name="adj"/>
              </a:avLst>
            </a:prstGeom>
            <a:solidFill>
              <a:srgbClr val="D9EAD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Features</a:t>
              </a:r>
              <a:endParaRPr sz="1000">
                <a:latin typeface="Proxima Nova"/>
                <a:ea typeface="Proxima Nova"/>
                <a:cs typeface="Proxima Nova"/>
                <a:sym typeface="Proxima Nova"/>
              </a:endParaRPr>
            </a:p>
          </p:txBody>
        </p:sp>
        <p:sp>
          <p:nvSpPr>
            <p:cNvPr id="841" name="Google Shape;841;p76"/>
            <p:cNvSpPr/>
            <p:nvPr/>
          </p:nvSpPr>
          <p:spPr>
            <a:xfrm>
              <a:off x="7996867" y="3891895"/>
              <a:ext cx="764700" cy="254100"/>
            </a:xfrm>
            <a:prstGeom prst="roundRect">
              <a:avLst>
                <a:gd fmla="val 50000" name="adj"/>
              </a:avLst>
            </a:prstGeom>
            <a:solidFill>
              <a:srgbClr val="D9EAD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Features</a:t>
              </a:r>
              <a:endParaRPr sz="1000">
                <a:latin typeface="Proxima Nova"/>
                <a:ea typeface="Proxima Nova"/>
                <a:cs typeface="Proxima Nova"/>
                <a:sym typeface="Proxima Nova"/>
              </a:endParaRPr>
            </a:p>
          </p:txBody>
        </p:sp>
        <p:grpSp>
          <p:nvGrpSpPr>
            <p:cNvPr id="842" name="Google Shape;842;p76"/>
            <p:cNvGrpSpPr/>
            <p:nvPr/>
          </p:nvGrpSpPr>
          <p:grpSpPr>
            <a:xfrm>
              <a:off x="5556456" y="2219076"/>
              <a:ext cx="924900" cy="1081554"/>
              <a:chOff x="1144650" y="401210"/>
              <a:chExt cx="924900" cy="1081554"/>
            </a:xfrm>
          </p:grpSpPr>
          <p:sp>
            <p:nvSpPr>
              <p:cNvPr id="843" name="Google Shape;843;p76"/>
              <p:cNvSpPr/>
              <p:nvPr/>
            </p:nvSpPr>
            <p:spPr>
              <a:xfrm>
                <a:off x="1223075" y="463065"/>
                <a:ext cx="763500" cy="1019700"/>
              </a:xfrm>
              <a:prstGeom prst="roundRect">
                <a:avLst>
                  <a:gd fmla="val 0" name="adj"/>
                </a:avLst>
              </a:prstGeom>
              <a:noFill/>
              <a:ln cap="flat" cmpd="sng" w="9525">
                <a:solidFill>
                  <a:srgbClr val="59595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4" name="Google Shape;844;p76"/>
              <p:cNvPicPr preferRelativeResize="0"/>
              <p:nvPr/>
            </p:nvPicPr>
            <p:blipFill>
              <a:blip r:embed="rId14">
                <a:alphaModFix/>
              </a:blip>
              <a:stretch>
                <a:fillRect/>
              </a:stretch>
            </p:blipFill>
            <p:spPr>
              <a:xfrm>
                <a:off x="1423500" y="674439"/>
                <a:ext cx="367200" cy="367200"/>
              </a:xfrm>
              <a:prstGeom prst="rect">
                <a:avLst/>
              </a:prstGeom>
              <a:noFill/>
              <a:ln>
                <a:noFill/>
              </a:ln>
            </p:spPr>
          </p:pic>
          <p:pic>
            <p:nvPicPr>
              <p:cNvPr id="845" name="Google Shape;845;p76"/>
              <p:cNvPicPr preferRelativeResize="0"/>
              <p:nvPr/>
            </p:nvPicPr>
            <p:blipFill rotWithShape="1">
              <a:blip r:embed="rId14">
                <a:alphaModFix/>
              </a:blip>
              <a:srcRect b="26530" l="0" r="26530" t="0"/>
              <a:stretch/>
            </p:blipFill>
            <p:spPr>
              <a:xfrm>
                <a:off x="1423500" y="1041639"/>
                <a:ext cx="367200" cy="367200"/>
              </a:xfrm>
              <a:prstGeom prst="rect">
                <a:avLst/>
              </a:prstGeom>
              <a:noFill/>
              <a:ln>
                <a:noFill/>
              </a:ln>
            </p:spPr>
          </p:pic>
          <p:sp>
            <p:nvSpPr>
              <p:cNvPr id="846" name="Google Shape;846;p76"/>
              <p:cNvSpPr txBox="1"/>
              <p:nvPr/>
            </p:nvSpPr>
            <p:spPr>
              <a:xfrm>
                <a:off x="1144650" y="401210"/>
                <a:ext cx="9249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Global views</a:t>
                </a:r>
                <a:endParaRPr sz="1000">
                  <a:latin typeface="Proxima Nova"/>
                  <a:ea typeface="Proxima Nova"/>
                  <a:cs typeface="Proxima Nova"/>
                  <a:sym typeface="Proxima Nova"/>
                </a:endParaRPr>
              </a:p>
            </p:txBody>
          </p:sp>
        </p:grpSp>
        <p:grpSp>
          <p:nvGrpSpPr>
            <p:cNvPr id="847" name="Google Shape;847;p76"/>
            <p:cNvGrpSpPr/>
            <p:nvPr/>
          </p:nvGrpSpPr>
          <p:grpSpPr>
            <a:xfrm>
              <a:off x="5556456" y="3424318"/>
              <a:ext cx="924900" cy="1077504"/>
              <a:chOff x="1144650" y="1620410"/>
              <a:chExt cx="924900" cy="1077504"/>
            </a:xfrm>
          </p:grpSpPr>
          <p:sp>
            <p:nvSpPr>
              <p:cNvPr id="848" name="Google Shape;848;p76"/>
              <p:cNvSpPr/>
              <p:nvPr/>
            </p:nvSpPr>
            <p:spPr>
              <a:xfrm>
                <a:off x="1223075" y="1678215"/>
                <a:ext cx="763500" cy="1019700"/>
              </a:xfrm>
              <a:prstGeom prst="roundRect">
                <a:avLst>
                  <a:gd fmla="val 0" name="adj"/>
                </a:avLst>
              </a:prstGeom>
              <a:noFill/>
              <a:ln cap="flat" cmpd="sng" w="9525">
                <a:solidFill>
                  <a:srgbClr val="59595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9" name="Google Shape;849;p76"/>
              <p:cNvGrpSpPr/>
              <p:nvPr/>
            </p:nvGrpSpPr>
            <p:grpSpPr>
              <a:xfrm>
                <a:off x="1419956" y="1889205"/>
                <a:ext cx="374289" cy="740948"/>
                <a:chOff x="1493640" y="1889205"/>
                <a:chExt cx="374289" cy="740948"/>
              </a:xfrm>
            </p:grpSpPr>
            <p:pic>
              <p:nvPicPr>
                <p:cNvPr id="850" name="Google Shape;850;p76"/>
                <p:cNvPicPr preferRelativeResize="0"/>
                <p:nvPr/>
              </p:nvPicPr>
              <p:blipFill rotWithShape="1">
                <a:blip r:embed="rId14">
                  <a:alphaModFix/>
                </a:blip>
                <a:srcRect b="37914" l="23111" r="37914" t="23111"/>
                <a:stretch/>
              </p:blipFill>
              <p:spPr>
                <a:xfrm flipH="1">
                  <a:off x="1694467" y="1889205"/>
                  <a:ext cx="173450" cy="173450"/>
                </a:xfrm>
                <a:prstGeom prst="rect">
                  <a:avLst/>
                </a:prstGeom>
                <a:noFill/>
                <a:ln>
                  <a:noFill/>
                </a:ln>
              </p:spPr>
            </p:pic>
            <p:pic>
              <p:nvPicPr>
                <p:cNvPr id="851" name="Google Shape;851;p76"/>
                <p:cNvPicPr preferRelativeResize="0"/>
                <p:nvPr/>
              </p:nvPicPr>
              <p:blipFill rotWithShape="1">
                <a:blip r:embed="rId14">
                  <a:alphaModFix/>
                </a:blip>
                <a:srcRect b="43309" l="44327" r="16697" t="17714"/>
                <a:stretch/>
              </p:blipFill>
              <p:spPr>
                <a:xfrm>
                  <a:off x="1493640" y="1889205"/>
                  <a:ext cx="173450" cy="173450"/>
                </a:xfrm>
                <a:prstGeom prst="rect">
                  <a:avLst/>
                </a:prstGeom>
                <a:noFill/>
                <a:ln>
                  <a:noFill/>
                </a:ln>
              </p:spPr>
            </p:pic>
            <p:pic>
              <p:nvPicPr>
                <p:cNvPr id="852" name="Google Shape;852;p76"/>
                <p:cNvPicPr preferRelativeResize="0"/>
                <p:nvPr/>
              </p:nvPicPr>
              <p:blipFill rotWithShape="1">
                <a:blip r:embed="rId14">
                  <a:alphaModFix/>
                </a:blip>
                <a:srcRect b="3690" l="56820" r="4205" t="57334"/>
                <a:stretch/>
              </p:blipFill>
              <p:spPr>
                <a:xfrm>
                  <a:off x="1694467" y="2077980"/>
                  <a:ext cx="173450" cy="173450"/>
                </a:xfrm>
                <a:prstGeom prst="rect">
                  <a:avLst/>
                </a:prstGeom>
                <a:noFill/>
                <a:ln>
                  <a:noFill/>
                </a:ln>
              </p:spPr>
            </p:pic>
            <p:pic>
              <p:nvPicPr>
                <p:cNvPr id="853" name="Google Shape;853;p76"/>
                <p:cNvPicPr preferRelativeResize="0"/>
                <p:nvPr/>
              </p:nvPicPr>
              <p:blipFill rotWithShape="1">
                <a:blip r:embed="rId14">
                  <a:alphaModFix/>
                </a:blip>
                <a:srcRect b="57613" l="5507" r="55517" t="3410"/>
                <a:stretch/>
              </p:blipFill>
              <p:spPr>
                <a:xfrm rot="5400000">
                  <a:off x="1493640" y="2077980"/>
                  <a:ext cx="173450" cy="173450"/>
                </a:xfrm>
                <a:prstGeom prst="rect">
                  <a:avLst/>
                </a:prstGeom>
                <a:noFill/>
                <a:ln>
                  <a:noFill/>
                </a:ln>
              </p:spPr>
            </p:pic>
            <p:pic>
              <p:nvPicPr>
                <p:cNvPr id="854" name="Google Shape;854;p76"/>
                <p:cNvPicPr preferRelativeResize="0"/>
                <p:nvPr/>
              </p:nvPicPr>
              <p:blipFill rotWithShape="1">
                <a:blip r:embed="rId14">
                  <a:alphaModFix/>
                </a:blip>
                <a:srcRect b="4641" l="25418" r="35606" t="56383"/>
                <a:stretch/>
              </p:blipFill>
              <p:spPr>
                <a:xfrm>
                  <a:off x="1694479" y="2267928"/>
                  <a:ext cx="173450" cy="173450"/>
                </a:xfrm>
                <a:prstGeom prst="rect">
                  <a:avLst/>
                </a:prstGeom>
                <a:noFill/>
                <a:ln>
                  <a:noFill/>
                </a:ln>
              </p:spPr>
            </p:pic>
            <p:pic>
              <p:nvPicPr>
                <p:cNvPr id="855" name="Google Shape;855;p76"/>
                <p:cNvPicPr preferRelativeResize="0"/>
                <p:nvPr/>
              </p:nvPicPr>
              <p:blipFill rotWithShape="1">
                <a:blip r:embed="rId14">
                  <a:alphaModFix/>
                </a:blip>
                <a:srcRect b="60447" l="29274" r="31749" t="576"/>
                <a:stretch/>
              </p:blipFill>
              <p:spPr>
                <a:xfrm>
                  <a:off x="1493653" y="2267928"/>
                  <a:ext cx="173450" cy="173450"/>
                </a:xfrm>
                <a:prstGeom prst="rect">
                  <a:avLst/>
                </a:prstGeom>
                <a:noFill/>
                <a:ln>
                  <a:noFill/>
                </a:ln>
              </p:spPr>
            </p:pic>
            <p:pic>
              <p:nvPicPr>
                <p:cNvPr id="856" name="Google Shape;856;p76"/>
                <p:cNvPicPr preferRelativeResize="0"/>
                <p:nvPr/>
              </p:nvPicPr>
              <p:blipFill rotWithShape="1">
                <a:blip r:embed="rId14">
                  <a:alphaModFix/>
                </a:blip>
                <a:srcRect b="55054" l="22577" r="38448" t="5970"/>
                <a:stretch/>
              </p:blipFill>
              <p:spPr>
                <a:xfrm>
                  <a:off x="1694479" y="2456703"/>
                  <a:ext cx="173450" cy="173450"/>
                </a:xfrm>
                <a:prstGeom prst="rect">
                  <a:avLst/>
                </a:prstGeom>
                <a:noFill/>
                <a:ln>
                  <a:noFill/>
                </a:ln>
              </p:spPr>
            </p:pic>
            <p:pic>
              <p:nvPicPr>
                <p:cNvPr id="857" name="Google Shape;857;p76"/>
                <p:cNvPicPr preferRelativeResize="0"/>
                <p:nvPr/>
              </p:nvPicPr>
              <p:blipFill rotWithShape="1">
                <a:blip r:embed="rId14">
                  <a:alphaModFix/>
                </a:blip>
                <a:srcRect b="5094" l="45913" r="15110" t="55930"/>
                <a:stretch/>
              </p:blipFill>
              <p:spPr>
                <a:xfrm rot="5400000">
                  <a:off x="1493653" y="2456703"/>
                  <a:ext cx="173450" cy="173450"/>
                </a:xfrm>
                <a:prstGeom prst="rect">
                  <a:avLst/>
                </a:prstGeom>
                <a:noFill/>
                <a:ln>
                  <a:noFill/>
                </a:ln>
              </p:spPr>
            </p:pic>
          </p:grpSp>
          <p:sp>
            <p:nvSpPr>
              <p:cNvPr id="858" name="Google Shape;858;p76"/>
              <p:cNvSpPr txBox="1"/>
              <p:nvPr/>
            </p:nvSpPr>
            <p:spPr>
              <a:xfrm>
                <a:off x="1144650" y="1620410"/>
                <a:ext cx="9249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Local views</a:t>
                </a:r>
                <a:endParaRPr sz="1000">
                  <a:latin typeface="Proxima Nova"/>
                  <a:ea typeface="Proxima Nova"/>
                  <a:cs typeface="Proxima Nova"/>
                  <a:sym typeface="Proxima Nova"/>
                </a:endParaRPr>
              </a:p>
            </p:txBody>
          </p:sp>
        </p:grpSp>
        <p:cxnSp>
          <p:nvCxnSpPr>
            <p:cNvPr id="859" name="Google Shape;859;p76"/>
            <p:cNvCxnSpPr>
              <a:stCxn id="837" idx="3"/>
              <a:endCxn id="843" idx="1"/>
            </p:cNvCxnSpPr>
            <p:nvPr/>
          </p:nvCxnSpPr>
          <p:spPr>
            <a:xfrm flipH="1" rot="10800000">
              <a:off x="5157551" y="2790815"/>
              <a:ext cx="477300" cy="615900"/>
            </a:xfrm>
            <a:prstGeom prst="bentConnector3">
              <a:avLst>
                <a:gd fmla="val 50002" name="adj1"/>
              </a:avLst>
            </a:prstGeom>
            <a:noFill/>
            <a:ln cap="flat" cmpd="sng" w="19050">
              <a:solidFill>
                <a:srgbClr val="595959"/>
              </a:solidFill>
              <a:prstDash val="solid"/>
              <a:round/>
              <a:headEnd len="med" w="med" type="none"/>
              <a:tailEnd len="med" w="med" type="stealth"/>
            </a:ln>
          </p:spPr>
        </p:cxnSp>
        <p:cxnSp>
          <p:nvCxnSpPr>
            <p:cNvPr id="860" name="Google Shape;860;p76"/>
            <p:cNvCxnSpPr>
              <a:stCxn id="837" idx="3"/>
              <a:endCxn id="848" idx="1"/>
            </p:cNvCxnSpPr>
            <p:nvPr/>
          </p:nvCxnSpPr>
          <p:spPr>
            <a:xfrm>
              <a:off x="5157551" y="3406715"/>
              <a:ext cx="477300" cy="585300"/>
            </a:xfrm>
            <a:prstGeom prst="bentConnector3">
              <a:avLst>
                <a:gd fmla="val 50002" name="adj1"/>
              </a:avLst>
            </a:prstGeom>
            <a:noFill/>
            <a:ln cap="flat" cmpd="sng" w="19050">
              <a:solidFill>
                <a:srgbClr val="595959"/>
              </a:solidFill>
              <a:prstDash val="solid"/>
              <a:round/>
              <a:headEnd len="med" w="med" type="none"/>
              <a:tailEnd len="med" w="med" type="stealth"/>
            </a:ln>
          </p:spPr>
        </p:cxnSp>
        <p:cxnSp>
          <p:nvCxnSpPr>
            <p:cNvPr id="861" name="Google Shape;861;p76"/>
            <p:cNvCxnSpPr>
              <a:stCxn id="848" idx="3"/>
              <a:endCxn id="839" idx="1"/>
            </p:cNvCxnSpPr>
            <p:nvPr/>
          </p:nvCxnSpPr>
          <p:spPr>
            <a:xfrm flipH="1" rot="10800000">
              <a:off x="6398381" y="3990172"/>
              <a:ext cx="346500" cy="1800"/>
            </a:xfrm>
            <a:prstGeom prst="straightConnector1">
              <a:avLst/>
            </a:prstGeom>
            <a:noFill/>
            <a:ln cap="flat" cmpd="sng" w="19050">
              <a:solidFill>
                <a:srgbClr val="595959"/>
              </a:solidFill>
              <a:prstDash val="solid"/>
              <a:round/>
              <a:headEnd len="med" w="med" type="none"/>
              <a:tailEnd len="med" w="med" type="triangle"/>
            </a:ln>
          </p:spPr>
        </p:cxnSp>
        <p:cxnSp>
          <p:nvCxnSpPr>
            <p:cNvPr id="862" name="Google Shape;862;p76"/>
            <p:cNvCxnSpPr>
              <a:stCxn id="843" idx="3"/>
              <a:endCxn id="838" idx="1"/>
            </p:cNvCxnSpPr>
            <p:nvPr/>
          </p:nvCxnSpPr>
          <p:spPr>
            <a:xfrm flipH="1" rot="10800000">
              <a:off x="6398381" y="2786580"/>
              <a:ext cx="346500" cy="4200"/>
            </a:xfrm>
            <a:prstGeom prst="straightConnector1">
              <a:avLst/>
            </a:prstGeom>
            <a:noFill/>
            <a:ln cap="flat" cmpd="sng" w="19050">
              <a:solidFill>
                <a:srgbClr val="595959"/>
              </a:solidFill>
              <a:prstDash val="solid"/>
              <a:round/>
              <a:headEnd len="med" w="med" type="none"/>
              <a:tailEnd len="med" w="med" type="triangle"/>
            </a:ln>
          </p:spPr>
        </p:cxnSp>
        <p:cxnSp>
          <p:nvCxnSpPr>
            <p:cNvPr id="863" name="Google Shape;863;p76"/>
            <p:cNvCxnSpPr>
              <a:stCxn id="840" idx="2"/>
              <a:endCxn id="841" idx="0"/>
            </p:cNvCxnSpPr>
            <p:nvPr/>
          </p:nvCxnSpPr>
          <p:spPr>
            <a:xfrm>
              <a:off x="8379217" y="2901782"/>
              <a:ext cx="0" cy="990000"/>
            </a:xfrm>
            <a:prstGeom prst="straightConnector1">
              <a:avLst/>
            </a:prstGeom>
            <a:noFill/>
            <a:ln cap="flat" cmpd="sng" w="19050">
              <a:solidFill>
                <a:srgbClr val="595959"/>
              </a:solidFill>
              <a:prstDash val="solid"/>
              <a:round/>
              <a:headEnd len="med" w="med" type="none"/>
              <a:tailEnd len="med" w="med" type="stealth"/>
            </a:ln>
          </p:spPr>
        </p:cxnSp>
        <p:sp>
          <p:nvSpPr>
            <p:cNvPr id="864" name="Google Shape;864;p76"/>
            <p:cNvSpPr txBox="1"/>
            <p:nvPr/>
          </p:nvSpPr>
          <p:spPr>
            <a:xfrm>
              <a:off x="7697256" y="3303432"/>
              <a:ext cx="1316400" cy="223500"/>
            </a:xfrm>
            <a:prstGeom prst="rect">
              <a:avLst/>
            </a:prstGeom>
            <a:solidFill>
              <a:srgbClr val="00D9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roxima Nova"/>
                  <a:ea typeface="Proxima Nova"/>
                  <a:cs typeface="Proxima Nova"/>
                  <a:sym typeface="Proxima Nova"/>
                </a:rPr>
                <a:t>Self-supervision</a:t>
              </a:r>
              <a:endParaRPr b="1" sz="1200">
                <a:latin typeface="Proxima Nova"/>
                <a:ea typeface="Proxima Nova"/>
                <a:cs typeface="Proxima Nova"/>
                <a:sym typeface="Proxima Nova"/>
              </a:endParaRPr>
            </a:p>
          </p:txBody>
        </p:sp>
        <p:sp>
          <p:nvSpPr>
            <p:cNvPr id="865" name="Google Shape;865;p76"/>
            <p:cNvSpPr txBox="1"/>
            <p:nvPr/>
          </p:nvSpPr>
          <p:spPr>
            <a:xfrm>
              <a:off x="4302702" y="2670955"/>
              <a:ext cx="9249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Single-cell </a:t>
              </a:r>
              <a:endParaRPr sz="1200">
                <a:latin typeface="Proxima Nova"/>
                <a:ea typeface="Proxima Nova"/>
                <a:cs typeface="Proxima Nova"/>
                <a:sym typeface="Proxima Nova"/>
              </a:endParaRPr>
            </a:p>
            <a:p>
              <a:pPr indent="0" lvl="0" marL="0" rtl="0" algn="ctr">
                <a:spcBef>
                  <a:spcPts val="0"/>
                </a:spcBef>
                <a:spcAft>
                  <a:spcPts val="0"/>
                </a:spcAft>
                <a:buNone/>
              </a:pPr>
              <a:r>
                <a:rPr lang="en" sz="1200">
                  <a:latin typeface="Proxima Nova"/>
                  <a:ea typeface="Proxima Nova"/>
                  <a:cs typeface="Proxima Nova"/>
                  <a:sym typeface="Proxima Nova"/>
                </a:rPr>
                <a:t>image</a:t>
              </a:r>
              <a:endParaRPr sz="1200">
                <a:latin typeface="Proxima Nova"/>
                <a:ea typeface="Proxima Nova"/>
                <a:cs typeface="Proxima Nova"/>
                <a:sym typeface="Proxima Nova"/>
              </a:endParaRPr>
            </a:p>
          </p:txBody>
        </p:sp>
        <p:sp>
          <p:nvSpPr>
            <p:cNvPr id="866" name="Google Shape;866;p76"/>
            <p:cNvSpPr txBox="1"/>
            <p:nvPr/>
          </p:nvSpPr>
          <p:spPr>
            <a:xfrm>
              <a:off x="5132325" y="1812312"/>
              <a:ext cx="301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Proxima Nova"/>
                  <a:ea typeface="Proxima Nova"/>
                  <a:cs typeface="Proxima Nova"/>
                  <a:sym typeface="Proxima Nova"/>
                </a:rPr>
                <a:t>Self-distillation with no labels</a:t>
              </a:r>
              <a:endParaRPr>
                <a:latin typeface="Proxima Nova"/>
                <a:ea typeface="Proxima Nova"/>
                <a:cs typeface="Proxima Nova"/>
                <a:sym typeface="Proxima Nova"/>
              </a:endParaRPr>
            </a:p>
          </p:txBody>
        </p:sp>
      </p:grpSp>
      <p:sp>
        <p:nvSpPr>
          <p:cNvPr id="867" name="Google Shape;867;p76"/>
          <p:cNvSpPr txBox="1"/>
          <p:nvPr/>
        </p:nvSpPr>
        <p:spPr>
          <a:xfrm>
            <a:off x="442500" y="4868599"/>
            <a:ext cx="8259000" cy="28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chemeClr val="lt1"/>
                </a:solidFill>
                <a:latin typeface="Proxima Nova"/>
                <a:ea typeface="Proxima Nova"/>
                <a:cs typeface="Proxima Nova"/>
                <a:sym typeface="Proxima Nova"/>
              </a:rPr>
              <a:t>Doron, et al. "Unbiased single-cell morphology with self-supervised vision transformers." bioRxiv (2023).</a:t>
            </a:r>
            <a:endParaRPr sz="1000">
              <a:solidFill>
                <a:schemeClr val="lt1"/>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77"/>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A single model to recapitulate all studies</a:t>
            </a:r>
            <a:endParaRPr b="1">
              <a:solidFill>
                <a:srgbClr val="C00000"/>
              </a:solidFill>
            </a:endParaRPr>
          </a:p>
        </p:txBody>
      </p:sp>
      <p:pic>
        <p:nvPicPr>
          <p:cNvPr id="873" name="Google Shape;873;p77"/>
          <p:cNvPicPr preferRelativeResize="0"/>
          <p:nvPr/>
        </p:nvPicPr>
        <p:blipFill>
          <a:blip r:embed="rId3">
            <a:alphaModFix/>
          </a:blip>
          <a:stretch>
            <a:fillRect/>
          </a:stretch>
        </p:blipFill>
        <p:spPr>
          <a:xfrm>
            <a:off x="3820475" y="1457387"/>
            <a:ext cx="2429570" cy="2919288"/>
          </a:xfrm>
          <a:prstGeom prst="rect">
            <a:avLst/>
          </a:prstGeom>
          <a:noFill/>
          <a:ln>
            <a:noFill/>
          </a:ln>
        </p:spPr>
      </p:pic>
      <p:pic>
        <p:nvPicPr>
          <p:cNvPr id="874" name="Google Shape;874;p77"/>
          <p:cNvPicPr preferRelativeResize="0"/>
          <p:nvPr/>
        </p:nvPicPr>
        <p:blipFill rotWithShape="1">
          <a:blip r:embed="rId4">
            <a:alphaModFix/>
          </a:blip>
          <a:srcRect b="0" l="0" r="0" t="6576"/>
          <a:stretch/>
        </p:blipFill>
        <p:spPr>
          <a:xfrm>
            <a:off x="6363818" y="1457389"/>
            <a:ext cx="2550135" cy="1851623"/>
          </a:xfrm>
          <a:prstGeom prst="rect">
            <a:avLst/>
          </a:prstGeom>
          <a:noFill/>
          <a:ln>
            <a:noFill/>
          </a:ln>
        </p:spPr>
      </p:pic>
      <p:pic>
        <p:nvPicPr>
          <p:cNvPr id="875" name="Google Shape;875;p77"/>
          <p:cNvPicPr preferRelativeResize="0"/>
          <p:nvPr/>
        </p:nvPicPr>
        <p:blipFill rotWithShape="1">
          <a:blip r:embed="rId5">
            <a:alphaModFix/>
          </a:blip>
          <a:srcRect b="82663" l="10650" r="0" t="0"/>
          <a:stretch/>
        </p:blipFill>
        <p:spPr>
          <a:xfrm>
            <a:off x="6363840" y="3664997"/>
            <a:ext cx="2550135" cy="711677"/>
          </a:xfrm>
          <a:prstGeom prst="rect">
            <a:avLst/>
          </a:prstGeom>
          <a:noFill/>
          <a:ln>
            <a:noFill/>
          </a:ln>
        </p:spPr>
      </p:pic>
      <p:sp>
        <p:nvSpPr>
          <p:cNvPr id="876" name="Google Shape;876;p77"/>
          <p:cNvSpPr txBox="1"/>
          <p:nvPr/>
        </p:nvSpPr>
        <p:spPr>
          <a:xfrm>
            <a:off x="6363840" y="3392680"/>
            <a:ext cx="2550000" cy="2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Compound treatments</a:t>
            </a:r>
            <a:endParaRPr>
              <a:solidFill>
                <a:schemeClr val="accent3"/>
              </a:solidFill>
              <a:latin typeface="Proxima Nova"/>
              <a:ea typeface="Proxima Nova"/>
              <a:cs typeface="Proxima Nova"/>
              <a:sym typeface="Proxima Nova"/>
            </a:endParaRPr>
          </a:p>
        </p:txBody>
      </p:sp>
      <p:sp>
        <p:nvSpPr>
          <p:cNvPr id="877" name="Google Shape;877;p77"/>
          <p:cNvSpPr txBox="1"/>
          <p:nvPr/>
        </p:nvSpPr>
        <p:spPr>
          <a:xfrm>
            <a:off x="6363840" y="1197300"/>
            <a:ext cx="2550000" cy="2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Cell-cycle stages</a:t>
            </a:r>
            <a:endParaRPr>
              <a:solidFill>
                <a:schemeClr val="accent3"/>
              </a:solidFill>
              <a:latin typeface="Proxima Nova"/>
              <a:ea typeface="Proxima Nova"/>
              <a:cs typeface="Proxima Nova"/>
              <a:sym typeface="Proxima Nova"/>
            </a:endParaRPr>
          </a:p>
        </p:txBody>
      </p:sp>
      <p:sp>
        <p:nvSpPr>
          <p:cNvPr id="878" name="Google Shape;878;p77"/>
          <p:cNvSpPr txBox="1"/>
          <p:nvPr/>
        </p:nvSpPr>
        <p:spPr>
          <a:xfrm>
            <a:off x="3820475" y="1197300"/>
            <a:ext cx="2429700" cy="2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Protein localization</a:t>
            </a:r>
            <a:endParaRPr>
              <a:solidFill>
                <a:schemeClr val="accent3"/>
              </a:solidFill>
              <a:latin typeface="Proxima Nova"/>
              <a:ea typeface="Proxima Nova"/>
              <a:cs typeface="Proxima Nova"/>
              <a:sym typeface="Proxima Nova"/>
            </a:endParaRPr>
          </a:p>
        </p:txBody>
      </p:sp>
      <p:sp>
        <p:nvSpPr>
          <p:cNvPr id="879" name="Google Shape;879;p77"/>
          <p:cNvSpPr/>
          <p:nvPr/>
        </p:nvSpPr>
        <p:spPr>
          <a:xfrm>
            <a:off x="470225" y="1416000"/>
            <a:ext cx="3103500" cy="1325700"/>
          </a:xfrm>
          <a:prstGeom prst="roundRect">
            <a:avLst>
              <a:gd fmla="val 5541" name="adj"/>
            </a:avLst>
          </a:prstGeom>
          <a:solidFill>
            <a:schemeClr val="lt1"/>
          </a:solidFill>
          <a:ln cap="flat" cmpd="sng" w="25400">
            <a:solidFill>
              <a:srgbClr val="0F5AD7"/>
            </a:solidFill>
            <a:prstDash val="solid"/>
            <a:round/>
            <a:headEnd len="sm" w="sm" type="none"/>
            <a:tailEnd len="sm" w="sm" type="none"/>
          </a:ln>
          <a:effectLst>
            <a:outerShdw blurRad="965200" sx="86000" rotWithShape="0" algn="ctr" sy="86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880" name="Google Shape;880;p77"/>
          <p:cNvSpPr txBox="1"/>
          <p:nvPr/>
        </p:nvSpPr>
        <p:spPr>
          <a:xfrm>
            <a:off x="521975" y="1617150"/>
            <a:ext cx="3000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Proxima Nova"/>
                <a:ea typeface="Proxima Nova"/>
                <a:cs typeface="Proxima Nova"/>
                <a:sym typeface="Proxima Nova"/>
              </a:rPr>
              <a:t>Replicate findings from about 100 publicly available imaging studies</a:t>
            </a:r>
            <a:endParaRPr sz="1600">
              <a:solidFill>
                <a:schemeClr val="dk1"/>
              </a:solidFill>
              <a:latin typeface="Proxima Nova"/>
              <a:ea typeface="Proxima Nova"/>
              <a:cs typeface="Proxima Nova"/>
              <a:sym typeface="Proxima Nova"/>
            </a:endParaRPr>
          </a:p>
        </p:txBody>
      </p:sp>
      <p:sp>
        <p:nvSpPr>
          <p:cNvPr id="881" name="Google Shape;881;p77"/>
          <p:cNvSpPr/>
          <p:nvPr/>
        </p:nvSpPr>
        <p:spPr>
          <a:xfrm>
            <a:off x="470225" y="3050975"/>
            <a:ext cx="3103500" cy="1325700"/>
          </a:xfrm>
          <a:prstGeom prst="roundRect">
            <a:avLst>
              <a:gd fmla="val 5541" name="adj"/>
            </a:avLst>
          </a:prstGeom>
          <a:solidFill>
            <a:schemeClr val="lt1"/>
          </a:solidFill>
          <a:ln cap="flat" cmpd="sng" w="25400">
            <a:solidFill>
              <a:srgbClr val="0F5AD7"/>
            </a:solidFill>
            <a:prstDash val="solid"/>
            <a:round/>
            <a:headEnd len="sm" w="sm" type="none"/>
            <a:tailEnd len="sm" w="sm" type="none"/>
          </a:ln>
          <a:effectLst>
            <a:outerShdw blurRad="965200" sx="86000" rotWithShape="0" algn="ctr" sy="86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882" name="Google Shape;882;p77"/>
          <p:cNvSpPr txBox="1"/>
          <p:nvPr/>
        </p:nvSpPr>
        <p:spPr>
          <a:xfrm>
            <a:off x="521975" y="3252125"/>
            <a:ext cx="3000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Proxima Nova"/>
                <a:ea typeface="Proxima Nova"/>
                <a:cs typeface="Proxima Nova"/>
                <a:sym typeface="Proxima Nova"/>
              </a:rPr>
              <a:t>Use the model to power biological discoveries at Morgridge and UW</a:t>
            </a:r>
            <a:endParaRPr sz="1600">
              <a:solidFill>
                <a:schemeClr val="dk1"/>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78"/>
          <p:cNvSpPr/>
          <p:nvPr/>
        </p:nvSpPr>
        <p:spPr>
          <a:xfrm>
            <a:off x="0" y="0"/>
            <a:ext cx="9144000" cy="5143500"/>
          </a:xfrm>
          <a:prstGeom prst="rect">
            <a:avLst/>
          </a:prstGeom>
          <a:gradFill>
            <a:gsLst>
              <a:gs pos="0">
                <a:srgbClr val="005A95"/>
              </a:gs>
              <a:gs pos="68000">
                <a:schemeClr val="dk1"/>
              </a:gs>
              <a:gs pos="100000">
                <a:schemeClr val="dk1"/>
              </a:gs>
            </a:gsLst>
            <a:lin ang="1350003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pic>
        <p:nvPicPr>
          <p:cNvPr id="888" name="Google Shape;888;p78"/>
          <p:cNvPicPr preferRelativeResize="0"/>
          <p:nvPr/>
        </p:nvPicPr>
        <p:blipFill rotWithShape="1">
          <a:blip r:embed="rId3">
            <a:alphaModFix amt="17000"/>
          </a:blip>
          <a:srcRect b="12445" l="0" r="0" t="12445"/>
          <a:stretch/>
        </p:blipFill>
        <p:spPr>
          <a:xfrm>
            <a:off x="0" y="0"/>
            <a:ext cx="9144000" cy="5151061"/>
          </a:xfrm>
          <a:prstGeom prst="rect">
            <a:avLst/>
          </a:prstGeom>
          <a:noFill/>
          <a:ln>
            <a:noFill/>
          </a:ln>
        </p:spPr>
      </p:pic>
      <p:sp>
        <p:nvSpPr>
          <p:cNvPr id="889" name="Google Shape;889;p78"/>
          <p:cNvSpPr txBox="1"/>
          <p:nvPr/>
        </p:nvSpPr>
        <p:spPr>
          <a:xfrm>
            <a:off x="198990" y="490178"/>
            <a:ext cx="8745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lang="en" sz="2800">
                <a:solidFill>
                  <a:schemeClr val="lt1"/>
                </a:solidFill>
                <a:latin typeface="Open Sans"/>
                <a:ea typeface="Open Sans"/>
                <a:cs typeface="Open Sans"/>
                <a:sym typeface="Open Sans"/>
              </a:rPr>
              <a:t>Summary</a:t>
            </a:r>
            <a:endParaRPr b="0" i="0" sz="2800" u="none" cap="none" strike="noStrike">
              <a:solidFill>
                <a:schemeClr val="lt1"/>
              </a:solidFill>
              <a:latin typeface="Open Sans"/>
              <a:ea typeface="Open Sans"/>
              <a:cs typeface="Open Sans"/>
              <a:sym typeface="Open Sans"/>
            </a:endParaRPr>
          </a:p>
        </p:txBody>
      </p:sp>
      <p:grpSp>
        <p:nvGrpSpPr>
          <p:cNvPr id="890" name="Google Shape;890;p78"/>
          <p:cNvGrpSpPr/>
          <p:nvPr/>
        </p:nvGrpSpPr>
        <p:grpSpPr>
          <a:xfrm>
            <a:off x="728676" y="1727965"/>
            <a:ext cx="1452000" cy="2578204"/>
            <a:chOff x="714784" y="1764522"/>
            <a:chExt cx="1452000" cy="2396100"/>
          </a:xfrm>
        </p:grpSpPr>
        <p:sp>
          <p:nvSpPr>
            <p:cNvPr id="891" name="Google Shape;891;p78"/>
            <p:cNvSpPr/>
            <p:nvPr/>
          </p:nvSpPr>
          <p:spPr>
            <a:xfrm>
              <a:off x="714784" y="1764522"/>
              <a:ext cx="1452000" cy="2396100"/>
            </a:xfrm>
            <a:prstGeom prst="roundRect">
              <a:avLst>
                <a:gd fmla="val 11868" name="adj"/>
              </a:avLst>
            </a:prstGeom>
            <a:solidFill>
              <a:schemeClr val="lt1">
                <a:alpha val="29409"/>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892" name="Google Shape;892;p78"/>
            <p:cNvSpPr txBox="1"/>
            <p:nvPr/>
          </p:nvSpPr>
          <p:spPr>
            <a:xfrm>
              <a:off x="856722" y="2754925"/>
              <a:ext cx="1168200" cy="2211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050"/>
                <a:buFont typeface="Arial"/>
                <a:buNone/>
              </a:pPr>
              <a:r>
                <a:rPr b="1" i="0" lang="en" sz="1050" u="none" cap="none" strike="noStrike">
                  <a:solidFill>
                    <a:schemeClr val="lt1"/>
                  </a:solidFill>
                  <a:latin typeface="Open Sans"/>
                  <a:ea typeface="Open Sans"/>
                  <a:cs typeface="Open Sans"/>
                  <a:sym typeface="Open Sans"/>
                </a:rPr>
                <a:t>Imaging</a:t>
              </a:r>
              <a:endParaRPr b="0" i="0" sz="1400" u="none" cap="none" strike="noStrike">
                <a:solidFill>
                  <a:srgbClr val="000000"/>
                </a:solidFill>
                <a:latin typeface="Arial"/>
                <a:ea typeface="Arial"/>
                <a:cs typeface="Arial"/>
                <a:sym typeface="Arial"/>
              </a:endParaRPr>
            </a:p>
          </p:txBody>
        </p:sp>
        <p:sp>
          <p:nvSpPr>
            <p:cNvPr id="893" name="Google Shape;893;p78"/>
            <p:cNvSpPr txBox="1"/>
            <p:nvPr/>
          </p:nvSpPr>
          <p:spPr>
            <a:xfrm>
              <a:off x="793073" y="2999081"/>
              <a:ext cx="1295400" cy="7038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900"/>
                <a:buFont typeface="Arial"/>
                <a:buNone/>
              </a:pPr>
              <a:r>
                <a:rPr b="0" i="0" lang="en" sz="1200" u="none" cap="none" strike="noStrike">
                  <a:solidFill>
                    <a:srgbClr val="D8D8D8"/>
                  </a:solidFill>
                  <a:latin typeface="Open Sans"/>
                  <a:ea typeface="Open Sans"/>
                  <a:cs typeface="Open Sans"/>
                  <a:sym typeface="Open Sans"/>
                </a:rPr>
                <a:t>Imaging encodes rich phenotypic information</a:t>
              </a:r>
              <a:endParaRPr b="0" i="0" sz="1200" u="none" cap="none" strike="noStrike">
                <a:solidFill>
                  <a:srgbClr val="000000"/>
                </a:solidFill>
                <a:latin typeface="Arial"/>
                <a:ea typeface="Arial"/>
                <a:cs typeface="Arial"/>
                <a:sym typeface="Arial"/>
              </a:endParaRPr>
            </a:p>
          </p:txBody>
        </p:sp>
        <p:sp>
          <p:nvSpPr>
            <p:cNvPr id="894" name="Google Shape;894;p78"/>
            <p:cNvSpPr/>
            <p:nvPr/>
          </p:nvSpPr>
          <p:spPr>
            <a:xfrm>
              <a:off x="1132747" y="2011492"/>
              <a:ext cx="615900" cy="615900"/>
            </a:xfrm>
            <a:prstGeom prst="ellipse">
              <a:avLst/>
            </a:prstGeom>
            <a:solidFill>
              <a:schemeClr val="dk1">
                <a:alpha val="325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Open Sans"/>
                <a:ea typeface="Open Sans"/>
                <a:cs typeface="Open Sans"/>
                <a:sym typeface="Open Sans"/>
              </a:endParaRPr>
            </a:p>
          </p:txBody>
        </p:sp>
      </p:grpSp>
      <p:grpSp>
        <p:nvGrpSpPr>
          <p:cNvPr id="895" name="Google Shape;895;p78"/>
          <p:cNvGrpSpPr/>
          <p:nvPr/>
        </p:nvGrpSpPr>
        <p:grpSpPr>
          <a:xfrm>
            <a:off x="2806923" y="1727965"/>
            <a:ext cx="1452000" cy="2578204"/>
            <a:chOff x="2830577" y="1764523"/>
            <a:chExt cx="1452000" cy="2396100"/>
          </a:xfrm>
        </p:grpSpPr>
        <p:sp>
          <p:nvSpPr>
            <p:cNvPr id="896" name="Google Shape;896;p78"/>
            <p:cNvSpPr/>
            <p:nvPr/>
          </p:nvSpPr>
          <p:spPr>
            <a:xfrm>
              <a:off x="2830577" y="1764523"/>
              <a:ext cx="1452000" cy="2396100"/>
            </a:xfrm>
            <a:prstGeom prst="roundRect">
              <a:avLst>
                <a:gd fmla="val 11868" name="adj"/>
              </a:avLst>
            </a:prstGeom>
            <a:solidFill>
              <a:schemeClr val="lt1">
                <a:alpha val="29409"/>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897" name="Google Shape;897;p78"/>
            <p:cNvSpPr txBox="1"/>
            <p:nvPr/>
          </p:nvSpPr>
          <p:spPr>
            <a:xfrm>
              <a:off x="2913578" y="2754925"/>
              <a:ext cx="1285800" cy="2211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050"/>
                <a:buFont typeface="Arial"/>
                <a:buNone/>
              </a:pPr>
              <a:r>
                <a:rPr b="1" i="0" lang="en" sz="1050" u="none" cap="none" strike="noStrike">
                  <a:solidFill>
                    <a:schemeClr val="lt1"/>
                  </a:solidFill>
                  <a:latin typeface="Open Sans"/>
                  <a:ea typeface="Open Sans"/>
                  <a:cs typeface="Open Sans"/>
                  <a:sym typeface="Open Sans"/>
                </a:rPr>
                <a:t>Representation</a:t>
              </a:r>
              <a:endParaRPr b="0" i="0" sz="1400" u="none" cap="none" strike="noStrike">
                <a:solidFill>
                  <a:srgbClr val="000000"/>
                </a:solidFill>
                <a:latin typeface="Arial"/>
                <a:ea typeface="Arial"/>
                <a:cs typeface="Arial"/>
                <a:sym typeface="Arial"/>
              </a:endParaRPr>
            </a:p>
          </p:txBody>
        </p:sp>
        <p:sp>
          <p:nvSpPr>
            <p:cNvPr id="898" name="Google Shape;898;p78"/>
            <p:cNvSpPr txBox="1"/>
            <p:nvPr/>
          </p:nvSpPr>
          <p:spPr>
            <a:xfrm>
              <a:off x="2908866" y="2999082"/>
              <a:ext cx="1295400" cy="10128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900"/>
                <a:buFont typeface="Arial"/>
                <a:buNone/>
              </a:pPr>
              <a:r>
                <a:rPr lang="en" sz="1200">
                  <a:solidFill>
                    <a:srgbClr val="D8D8D8"/>
                  </a:solidFill>
                  <a:latin typeface="Open Sans"/>
                  <a:ea typeface="Open Sans"/>
                  <a:cs typeface="Open Sans"/>
                  <a:sym typeface="Open Sans"/>
                </a:rPr>
                <a:t>Machine</a:t>
              </a:r>
              <a:r>
                <a:rPr b="0" i="0" lang="en" sz="1200" u="none" cap="none" strike="noStrike">
                  <a:solidFill>
                    <a:srgbClr val="D8D8D8"/>
                  </a:solidFill>
                  <a:latin typeface="Open Sans"/>
                  <a:ea typeface="Open Sans"/>
                  <a:cs typeface="Open Sans"/>
                  <a:sym typeface="Open Sans"/>
                </a:rPr>
                <a:t> learning identifies useful biological variation</a:t>
              </a:r>
              <a:endParaRPr b="0" i="0" sz="1200" u="none" cap="none" strike="noStrike">
                <a:solidFill>
                  <a:srgbClr val="000000"/>
                </a:solidFill>
                <a:latin typeface="Arial"/>
                <a:ea typeface="Arial"/>
                <a:cs typeface="Arial"/>
                <a:sym typeface="Arial"/>
              </a:endParaRPr>
            </a:p>
          </p:txBody>
        </p:sp>
        <p:sp>
          <p:nvSpPr>
            <p:cNvPr id="899" name="Google Shape;899;p78"/>
            <p:cNvSpPr/>
            <p:nvPr/>
          </p:nvSpPr>
          <p:spPr>
            <a:xfrm>
              <a:off x="3248540" y="2011492"/>
              <a:ext cx="615900" cy="615900"/>
            </a:xfrm>
            <a:prstGeom prst="ellipse">
              <a:avLst/>
            </a:prstGeom>
            <a:solidFill>
              <a:schemeClr val="dk1">
                <a:alpha val="325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Open Sans"/>
                <a:ea typeface="Open Sans"/>
                <a:cs typeface="Open Sans"/>
                <a:sym typeface="Open Sans"/>
              </a:endParaRPr>
            </a:p>
          </p:txBody>
        </p:sp>
      </p:grpSp>
      <p:grpSp>
        <p:nvGrpSpPr>
          <p:cNvPr id="900" name="Google Shape;900;p78"/>
          <p:cNvGrpSpPr/>
          <p:nvPr/>
        </p:nvGrpSpPr>
        <p:grpSpPr>
          <a:xfrm>
            <a:off x="4885169" y="1727965"/>
            <a:ext cx="1452000" cy="2578204"/>
            <a:chOff x="4934861" y="1764523"/>
            <a:chExt cx="1452000" cy="2396100"/>
          </a:xfrm>
        </p:grpSpPr>
        <p:sp>
          <p:nvSpPr>
            <p:cNvPr id="901" name="Google Shape;901;p78"/>
            <p:cNvSpPr/>
            <p:nvPr/>
          </p:nvSpPr>
          <p:spPr>
            <a:xfrm>
              <a:off x="4934861" y="1764523"/>
              <a:ext cx="1452000" cy="2396100"/>
            </a:xfrm>
            <a:prstGeom prst="roundRect">
              <a:avLst>
                <a:gd fmla="val 11868" name="adj"/>
              </a:avLst>
            </a:prstGeom>
            <a:solidFill>
              <a:schemeClr val="lt1">
                <a:alpha val="29409"/>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902" name="Google Shape;902;p78"/>
            <p:cNvSpPr txBox="1"/>
            <p:nvPr/>
          </p:nvSpPr>
          <p:spPr>
            <a:xfrm>
              <a:off x="5076799" y="2754925"/>
              <a:ext cx="1168200" cy="2211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050"/>
                <a:buFont typeface="Arial"/>
                <a:buNone/>
              </a:pPr>
              <a:r>
                <a:rPr b="1" lang="en" sz="1050">
                  <a:solidFill>
                    <a:schemeClr val="lt1"/>
                  </a:solidFill>
                  <a:latin typeface="Open Sans"/>
                  <a:ea typeface="Open Sans"/>
                  <a:cs typeface="Open Sans"/>
                  <a:sym typeface="Open Sans"/>
                </a:rPr>
                <a:t>Generalization</a:t>
              </a:r>
              <a:endParaRPr b="0" i="0" sz="1400" u="none" cap="none" strike="noStrike">
                <a:solidFill>
                  <a:srgbClr val="000000"/>
                </a:solidFill>
                <a:latin typeface="Arial"/>
                <a:ea typeface="Arial"/>
                <a:cs typeface="Arial"/>
                <a:sym typeface="Arial"/>
              </a:endParaRPr>
            </a:p>
          </p:txBody>
        </p:sp>
        <p:sp>
          <p:nvSpPr>
            <p:cNvPr id="903" name="Google Shape;903;p78"/>
            <p:cNvSpPr txBox="1"/>
            <p:nvPr/>
          </p:nvSpPr>
          <p:spPr>
            <a:xfrm>
              <a:off x="5013150" y="2999082"/>
              <a:ext cx="1295400" cy="858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900"/>
                <a:buFont typeface="Arial"/>
                <a:buNone/>
              </a:pPr>
              <a:r>
                <a:rPr lang="en" sz="1200">
                  <a:solidFill>
                    <a:schemeClr val="lt1"/>
                  </a:solidFill>
                  <a:latin typeface="Open Sans"/>
                  <a:ea typeface="Open Sans"/>
                  <a:cs typeface="Open Sans"/>
                  <a:sym typeface="Open Sans"/>
                </a:rPr>
                <a:t>From specialized methods to foundation model</a:t>
              </a:r>
              <a:endParaRPr b="0" i="0" sz="1200" u="none" cap="none" strike="noStrike">
                <a:solidFill>
                  <a:srgbClr val="000000"/>
                </a:solidFill>
                <a:latin typeface="Arial"/>
                <a:ea typeface="Arial"/>
                <a:cs typeface="Arial"/>
                <a:sym typeface="Arial"/>
              </a:endParaRPr>
            </a:p>
          </p:txBody>
        </p:sp>
        <p:sp>
          <p:nvSpPr>
            <p:cNvPr id="904" name="Google Shape;904;p78"/>
            <p:cNvSpPr/>
            <p:nvPr/>
          </p:nvSpPr>
          <p:spPr>
            <a:xfrm>
              <a:off x="5352824" y="2011492"/>
              <a:ext cx="615900" cy="615900"/>
            </a:xfrm>
            <a:prstGeom prst="ellipse">
              <a:avLst/>
            </a:prstGeom>
            <a:solidFill>
              <a:schemeClr val="dk1">
                <a:alpha val="325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Open Sans"/>
                <a:ea typeface="Open Sans"/>
                <a:cs typeface="Open Sans"/>
                <a:sym typeface="Open Sans"/>
              </a:endParaRPr>
            </a:p>
          </p:txBody>
        </p:sp>
      </p:grpSp>
      <p:grpSp>
        <p:nvGrpSpPr>
          <p:cNvPr id="905" name="Google Shape;905;p78"/>
          <p:cNvGrpSpPr/>
          <p:nvPr/>
        </p:nvGrpSpPr>
        <p:grpSpPr>
          <a:xfrm>
            <a:off x="6963413" y="1727965"/>
            <a:ext cx="1452000" cy="2578204"/>
            <a:chOff x="7040960" y="1764523"/>
            <a:chExt cx="1452000" cy="2396100"/>
          </a:xfrm>
        </p:grpSpPr>
        <p:sp>
          <p:nvSpPr>
            <p:cNvPr id="906" name="Google Shape;906;p78"/>
            <p:cNvSpPr/>
            <p:nvPr/>
          </p:nvSpPr>
          <p:spPr>
            <a:xfrm>
              <a:off x="7040960" y="1764523"/>
              <a:ext cx="1452000" cy="2396100"/>
            </a:xfrm>
            <a:prstGeom prst="roundRect">
              <a:avLst>
                <a:gd fmla="val 11868" name="adj"/>
              </a:avLst>
            </a:prstGeom>
            <a:solidFill>
              <a:schemeClr val="lt1">
                <a:alpha val="29409"/>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907" name="Google Shape;907;p78"/>
            <p:cNvSpPr txBox="1"/>
            <p:nvPr/>
          </p:nvSpPr>
          <p:spPr>
            <a:xfrm>
              <a:off x="7182898" y="2754925"/>
              <a:ext cx="1168200" cy="2211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050"/>
                <a:buFont typeface="Arial"/>
                <a:buNone/>
              </a:pPr>
              <a:r>
                <a:rPr b="1" i="0" lang="en" sz="1050" u="none" cap="none" strike="noStrike">
                  <a:solidFill>
                    <a:schemeClr val="lt1"/>
                  </a:solidFill>
                  <a:latin typeface="Open Sans"/>
                  <a:ea typeface="Open Sans"/>
                  <a:cs typeface="Open Sans"/>
                  <a:sym typeface="Open Sans"/>
                </a:rPr>
                <a:t>Applications</a:t>
              </a:r>
              <a:endParaRPr b="0" i="0" sz="1400" u="none" cap="none" strike="noStrike">
                <a:solidFill>
                  <a:srgbClr val="000000"/>
                </a:solidFill>
                <a:latin typeface="Arial"/>
                <a:ea typeface="Arial"/>
                <a:cs typeface="Arial"/>
                <a:sym typeface="Arial"/>
              </a:endParaRPr>
            </a:p>
          </p:txBody>
        </p:sp>
        <p:sp>
          <p:nvSpPr>
            <p:cNvPr id="908" name="Google Shape;908;p78"/>
            <p:cNvSpPr txBox="1"/>
            <p:nvPr/>
          </p:nvSpPr>
          <p:spPr>
            <a:xfrm>
              <a:off x="7119249" y="2999082"/>
              <a:ext cx="1295400" cy="858300"/>
            </a:xfrm>
            <a:prstGeom prst="rect">
              <a:avLst/>
            </a:prstGeom>
            <a:noFill/>
            <a:ln>
              <a:noFill/>
            </a:ln>
          </p:spPr>
          <p:txBody>
            <a:bodyPr anchorCtr="0" anchor="t" bIns="45700" lIns="91425" spcFirstLastPara="1" rIns="91425" wrap="square" tIns="45700">
              <a:spAutoFit/>
            </a:bodyPr>
            <a:lstStyle/>
            <a:p>
              <a:pPr indent="0" lvl="0" marL="56522" marR="0" rtl="0" algn="l">
                <a:lnSpc>
                  <a:spcPct val="90000"/>
                </a:lnSpc>
                <a:spcBef>
                  <a:spcPts val="0"/>
                </a:spcBef>
                <a:spcAft>
                  <a:spcPts val="0"/>
                </a:spcAft>
                <a:buClr>
                  <a:srgbClr val="000000"/>
                </a:buClr>
                <a:buSzPts val="900"/>
                <a:buFont typeface="Arial"/>
                <a:buNone/>
              </a:pPr>
              <a:r>
                <a:rPr b="0" i="0" lang="en" sz="1200" u="none" cap="none" strike="noStrike">
                  <a:solidFill>
                    <a:schemeClr val="lt1"/>
                  </a:solidFill>
                  <a:latin typeface="Open Sans"/>
                  <a:ea typeface="Open Sans"/>
                  <a:cs typeface="Open Sans"/>
                  <a:sym typeface="Open Sans"/>
                </a:rPr>
                <a:t>Unbiased </a:t>
              </a:r>
              <a:r>
                <a:rPr lang="en" sz="1200">
                  <a:solidFill>
                    <a:schemeClr val="lt1"/>
                  </a:solidFill>
                  <a:latin typeface="Open Sans"/>
                  <a:ea typeface="Open Sans"/>
                  <a:cs typeface="Open Sans"/>
                  <a:sym typeface="Open Sans"/>
                </a:rPr>
                <a:t>features</a:t>
              </a:r>
              <a:r>
                <a:rPr b="0" i="0" lang="en" sz="1200" u="none" cap="none" strike="noStrike">
                  <a:solidFill>
                    <a:schemeClr val="lt1"/>
                  </a:solidFill>
                  <a:latin typeface="Open Sans"/>
                  <a:ea typeface="Open Sans"/>
                  <a:cs typeface="Open Sans"/>
                  <a:sym typeface="Open Sans"/>
                </a:rPr>
                <a:t> have many biological applications</a:t>
              </a:r>
              <a:endParaRPr b="0" i="0" sz="1200" u="none" cap="none" strike="noStrike">
                <a:solidFill>
                  <a:srgbClr val="000000"/>
                </a:solidFill>
                <a:latin typeface="Arial"/>
                <a:ea typeface="Arial"/>
                <a:cs typeface="Arial"/>
                <a:sym typeface="Arial"/>
              </a:endParaRPr>
            </a:p>
          </p:txBody>
        </p:sp>
        <p:sp>
          <p:nvSpPr>
            <p:cNvPr id="909" name="Google Shape;909;p78"/>
            <p:cNvSpPr/>
            <p:nvPr/>
          </p:nvSpPr>
          <p:spPr>
            <a:xfrm>
              <a:off x="7458923" y="2011492"/>
              <a:ext cx="615900" cy="615900"/>
            </a:xfrm>
            <a:prstGeom prst="ellipse">
              <a:avLst/>
            </a:prstGeom>
            <a:solidFill>
              <a:schemeClr val="dk1">
                <a:alpha val="325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Open Sans"/>
                <a:ea typeface="Open Sans"/>
                <a:cs typeface="Open Sans"/>
                <a:sym typeface="Open Sans"/>
              </a:endParaRPr>
            </a:p>
          </p:txBody>
        </p:sp>
      </p:grpSp>
      <p:cxnSp>
        <p:nvCxnSpPr>
          <p:cNvPr id="910" name="Google Shape;910;p78"/>
          <p:cNvCxnSpPr/>
          <p:nvPr/>
        </p:nvCxnSpPr>
        <p:spPr>
          <a:xfrm>
            <a:off x="2318657" y="2939143"/>
            <a:ext cx="318300" cy="0"/>
          </a:xfrm>
          <a:prstGeom prst="straightConnector1">
            <a:avLst/>
          </a:prstGeom>
          <a:noFill/>
          <a:ln cap="flat" cmpd="sng" w="28575">
            <a:solidFill>
              <a:schemeClr val="accent4"/>
            </a:solidFill>
            <a:prstDash val="solid"/>
            <a:round/>
            <a:headEnd len="sm" w="sm" type="none"/>
            <a:tailEnd len="sm" w="sm" type="none"/>
          </a:ln>
        </p:spPr>
      </p:cxnSp>
      <p:cxnSp>
        <p:nvCxnSpPr>
          <p:cNvPr id="911" name="Google Shape;911;p78"/>
          <p:cNvCxnSpPr/>
          <p:nvPr/>
        </p:nvCxnSpPr>
        <p:spPr>
          <a:xfrm>
            <a:off x="4412796" y="2939143"/>
            <a:ext cx="318300" cy="0"/>
          </a:xfrm>
          <a:prstGeom prst="straightConnector1">
            <a:avLst/>
          </a:prstGeom>
          <a:noFill/>
          <a:ln cap="flat" cmpd="sng" w="28575">
            <a:solidFill>
              <a:schemeClr val="accent4"/>
            </a:solidFill>
            <a:prstDash val="solid"/>
            <a:round/>
            <a:headEnd len="sm" w="sm" type="none"/>
            <a:tailEnd len="sm" w="sm" type="none"/>
          </a:ln>
        </p:spPr>
      </p:cxnSp>
      <p:cxnSp>
        <p:nvCxnSpPr>
          <p:cNvPr id="912" name="Google Shape;912;p78"/>
          <p:cNvCxnSpPr/>
          <p:nvPr/>
        </p:nvCxnSpPr>
        <p:spPr>
          <a:xfrm>
            <a:off x="6467475" y="2939143"/>
            <a:ext cx="318300" cy="0"/>
          </a:xfrm>
          <a:prstGeom prst="straightConnector1">
            <a:avLst/>
          </a:prstGeom>
          <a:noFill/>
          <a:ln cap="flat" cmpd="sng" w="28575">
            <a:solidFill>
              <a:schemeClr val="accent4"/>
            </a:solidFill>
            <a:prstDash val="solid"/>
            <a:round/>
            <a:headEnd len="sm" w="sm" type="none"/>
            <a:tailEnd len="sm" w="sm" type="none"/>
          </a:ln>
        </p:spPr>
      </p:cxnSp>
      <p:pic>
        <p:nvPicPr>
          <p:cNvPr id="913" name="Google Shape;913;p78"/>
          <p:cNvPicPr preferRelativeResize="0"/>
          <p:nvPr/>
        </p:nvPicPr>
        <p:blipFill rotWithShape="1">
          <a:blip r:embed="rId4">
            <a:alphaModFix/>
          </a:blip>
          <a:srcRect b="0" l="0" r="0" t="0"/>
          <a:stretch/>
        </p:blipFill>
        <p:spPr>
          <a:xfrm>
            <a:off x="1283221" y="2111386"/>
            <a:ext cx="350597" cy="350597"/>
          </a:xfrm>
          <a:prstGeom prst="rect">
            <a:avLst/>
          </a:prstGeom>
          <a:noFill/>
          <a:ln>
            <a:noFill/>
          </a:ln>
        </p:spPr>
      </p:pic>
      <p:pic>
        <p:nvPicPr>
          <p:cNvPr id="914" name="Google Shape;914;p78"/>
          <p:cNvPicPr preferRelativeResize="0"/>
          <p:nvPr/>
        </p:nvPicPr>
        <p:blipFill rotWithShape="1">
          <a:blip r:embed="rId5">
            <a:alphaModFix/>
          </a:blip>
          <a:srcRect b="0" l="0" r="0" t="0"/>
          <a:stretch/>
        </p:blipFill>
        <p:spPr>
          <a:xfrm>
            <a:off x="3356835" y="2111386"/>
            <a:ext cx="350597" cy="350597"/>
          </a:xfrm>
          <a:prstGeom prst="rect">
            <a:avLst/>
          </a:prstGeom>
          <a:noFill/>
          <a:ln>
            <a:noFill/>
          </a:ln>
        </p:spPr>
      </p:pic>
      <p:pic>
        <p:nvPicPr>
          <p:cNvPr id="915" name="Google Shape;915;p78"/>
          <p:cNvPicPr preferRelativeResize="0"/>
          <p:nvPr/>
        </p:nvPicPr>
        <p:blipFill rotWithShape="1">
          <a:blip r:embed="rId6">
            <a:alphaModFix/>
          </a:blip>
          <a:srcRect b="0" l="0" r="0" t="0"/>
          <a:stretch/>
        </p:blipFill>
        <p:spPr>
          <a:xfrm>
            <a:off x="5402924" y="2084582"/>
            <a:ext cx="416400" cy="416400"/>
          </a:xfrm>
          <a:prstGeom prst="rect">
            <a:avLst/>
          </a:prstGeom>
          <a:noFill/>
          <a:ln>
            <a:noFill/>
          </a:ln>
        </p:spPr>
      </p:pic>
      <p:pic>
        <p:nvPicPr>
          <p:cNvPr id="916" name="Google Shape;916;p78"/>
          <p:cNvPicPr preferRelativeResize="0"/>
          <p:nvPr/>
        </p:nvPicPr>
        <p:blipFill rotWithShape="1">
          <a:blip r:embed="rId7">
            <a:alphaModFix/>
          </a:blip>
          <a:srcRect b="0" l="0" r="0" t="0"/>
          <a:stretch/>
        </p:blipFill>
        <p:spPr>
          <a:xfrm>
            <a:off x="7480179" y="2060531"/>
            <a:ext cx="424415" cy="4244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79"/>
          <p:cNvSpPr/>
          <p:nvPr/>
        </p:nvSpPr>
        <p:spPr>
          <a:xfrm>
            <a:off x="1" y="0"/>
            <a:ext cx="9144000" cy="5143500"/>
          </a:xfrm>
          <a:prstGeom prst="rect">
            <a:avLst/>
          </a:prstGeom>
          <a:gradFill>
            <a:gsLst>
              <a:gs pos="0">
                <a:srgbClr val="005A95"/>
              </a:gs>
              <a:gs pos="68000">
                <a:schemeClr val="dk1"/>
              </a:gs>
              <a:gs pos="100000">
                <a:schemeClr val="dk1"/>
              </a:gs>
            </a:gsLst>
            <a:lin ang="1350003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922" name="Google Shape;922;p79"/>
          <p:cNvGrpSpPr/>
          <p:nvPr/>
        </p:nvGrpSpPr>
        <p:grpSpPr>
          <a:xfrm>
            <a:off x="6959090" y="1297693"/>
            <a:ext cx="1525800" cy="1472100"/>
            <a:chOff x="3163315" y="1297693"/>
            <a:chExt cx="1525800" cy="1472100"/>
          </a:xfrm>
        </p:grpSpPr>
        <p:sp>
          <p:nvSpPr>
            <p:cNvPr id="923" name="Google Shape;923;p79"/>
            <p:cNvSpPr/>
            <p:nvPr/>
          </p:nvSpPr>
          <p:spPr>
            <a:xfrm>
              <a:off x="3163315" y="1297693"/>
              <a:ext cx="1525800" cy="1472100"/>
            </a:xfrm>
            <a:prstGeom prst="roundRect">
              <a:avLst>
                <a:gd fmla="val 4137" name="adj"/>
              </a:avLst>
            </a:prstGeom>
            <a:solidFill>
              <a:srgbClr val="00D9F0">
                <a:alpha val="23140"/>
              </a:srgb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4" name="Google Shape;924;p79"/>
            <p:cNvSpPr txBox="1"/>
            <p:nvPr/>
          </p:nvSpPr>
          <p:spPr>
            <a:xfrm>
              <a:off x="3174565" y="1420247"/>
              <a:ext cx="1503300" cy="128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chemeClr val="lt1"/>
                  </a:solidFill>
                  <a:latin typeface="Open Sans"/>
                  <a:ea typeface="Open Sans"/>
                  <a:cs typeface="Open Sans"/>
                  <a:sym typeface="Open Sans"/>
                </a:rPr>
                <a:t>Broad Institute</a:t>
              </a:r>
              <a:endParaRPr i="0" sz="1000" u="none" cap="none" strike="noStrike">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1000">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 sz="1000">
                  <a:solidFill>
                    <a:schemeClr val="lt1"/>
                  </a:solidFill>
                  <a:latin typeface="Open Sans"/>
                  <a:ea typeface="Open Sans"/>
                  <a:cs typeface="Open Sans"/>
                  <a:sym typeface="Open Sans"/>
                </a:rPr>
                <a:t>University of Helsinki</a:t>
              </a:r>
              <a:endParaRPr sz="1000">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1000">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 sz="1000">
                  <a:solidFill>
                    <a:schemeClr val="lt1"/>
                  </a:solidFill>
                  <a:latin typeface="Open Sans"/>
                  <a:ea typeface="Open Sans"/>
                  <a:cs typeface="Open Sans"/>
                  <a:sym typeface="Open Sans"/>
                </a:rPr>
                <a:t>Columbia University</a:t>
              </a:r>
              <a:endParaRPr sz="1000">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1000">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 sz="1000">
                  <a:solidFill>
                    <a:schemeClr val="lt1"/>
                  </a:solidFill>
                  <a:latin typeface="Open Sans"/>
                  <a:ea typeface="Open Sans"/>
                  <a:cs typeface="Open Sans"/>
                  <a:sym typeface="Open Sans"/>
                </a:rPr>
                <a:t>Meta AI</a:t>
              </a:r>
              <a:endParaRPr sz="1000">
                <a:solidFill>
                  <a:schemeClr val="lt1"/>
                </a:solidFill>
                <a:latin typeface="Open Sans"/>
                <a:ea typeface="Open Sans"/>
                <a:cs typeface="Open Sans"/>
                <a:sym typeface="Open Sans"/>
              </a:endParaRPr>
            </a:p>
          </p:txBody>
        </p:sp>
      </p:grpSp>
      <p:grpSp>
        <p:nvGrpSpPr>
          <p:cNvPr id="925" name="Google Shape;925;p79"/>
          <p:cNvGrpSpPr/>
          <p:nvPr/>
        </p:nvGrpSpPr>
        <p:grpSpPr>
          <a:xfrm>
            <a:off x="5291210" y="1297693"/>
            <a:ext cx="1525800" cy="1472100"/>
            <a:chOff x="4837939" y="1297693"/>
            <a:chExt cx="1525800" cy="1472100"/>
          </a:xfrm>
        </p:grpSpPr>
        <p:sp>
          <p:nvSpPr>
            <p:cNvPr id="926" name="Google Shape;926;p79"/>
            <p:cNvSpPr/>
            <p:nvPr/>
          </p:nvSpPr>
          <p:spPr>
            <a:xfrm>
              <a:off x="4837939" y="1297693"/>
              <a:ext cx="1525800" cy="1472100"/>
            </a:xfrm>
            <a:prstGeom prst="roundRect">
              <a:avLst>
                <a:gd fmla="val 4137" name="adj"/>
              </a:avLst>
            </a:prstGeom>
            <a:solidFill>
              <a:srgbClr val="00D9F0">
                <a:alpha val="23140"/>
              </a:srgb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7" name="Google Shape;927;p79"/>
            <p:cNvSpPr txBox="1"/>
            <p:nvPr/>
          </p:nvSpPr>
          <p:spPr>
            <a:xfrm>
              <a:off x="4837939" y="1420247"/>
              <a:ext cx="15258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lt1"/>
                  </a:solidFill>
                  <a:latin typeface="Open Sans"/>
                  <a:ea typeface="Open Sans"/>
                  <a:cs typeface="Open Sans"/>
                  <a:sym typeface="Open Sans"/>
                </a:rPr>
                <a:t>Morgridge Institute </a:t>
              </a:r>
              <a:endParaRPr sz="10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lang="en" sz="1000">
                  <a:solidFill>
                    <a:schemeClr val="lt1"/>
                  </a:solidFill>
                  <a:latin typeface="Open Sans"/>
                  <a:ea typeface="Open Sans"/>
                  <a:cs typeface="Open Sans"/>
                  <a:sym typeface="Open Sans"/>
                </a:rPr>
                <a:t>CHTC Team</a:t>
              </a:r>
              <a:endParaRPr sz="10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lang="en" sz="1000">
                  <a:solidFill>
                    <a:schemeClr val="lt1"/>
                  </a:solidFill>
                  <a:latin typeface="Open Sans"/>
                  <a:ea typeface="Open Sans"/>
                  <a:cs typeface="Open Sans"/>
                  <a:sym typeface="Open Sans"/>
                </a:rPr>
                <a:t>Biomedical Imaging</a:t>
              </a:r>
              <a:endParaRPr sz="10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lang="en" sz="1000">
                  <a:solidFill>
                    <a:schemeClr val="lt1"/>
                  </a:solidFill>
                  <a:latin typeface="Open Sans"/>
                  <a:ea typeface="Open Sans"/>
                  <a:cs typeface="Open Sans"/>
                  <a:sym typeface="Open Sans"/>
                </a:rPr>
                <a:t>Boston University</a:t>
              </a:r>
              <a:endParaRPr sz="1000">
                <a:solidFill>
                  <a:schemeClr val="lt1"/>
                </a:solidFill>
                <a:latin typeface="Open Sans"/>
                <a:ea typeface="Open Sans"/>
                <a:cs typeface="Open Sans"/>
                <a:sym typeface="Open Sans"/>
              </a:endParaRPr>
            </a:p>
          </p:txBody>
        </p:sp>
      </p:grpSp>
      <p:grpSp>
        <p:nvGrpSpPr>
          <p:cNvPr id="928" name="Google Shape;928;p79"/>
          <p:cNvGrpSpPr/>
          <p:nvPr/>
        </p:nvGrpSpPr>
        <p:grpSpPr>
          <a:xfrm>
            <a:off x="3546800" y="1297700"/>
            <a:ext cx="1614754" cy="1472100"/>
            <a:chOff x="6473787" y="1300135"/>
            <a:chExt cx="1525800" cy="1472100"/>
          </a:xfrm>
        </p:grpSpPr>
        <p:sp>
          <p:nvSpPr>
            <p:cNvPr id="929" name="Google Shape;929;p79"/>
            <p:cNvSpPr/>
            <p:nvPr/>
          </p:nvSpPr>
          <p:spPr>
            <a:xfrm>
              <a:off x="6473787" y="1300135"/>
              <a:ext cx="1525800" cy="1472100"/>
            </a:xfrm>
            <a:prstGeom prst="roundRect">
              <a:avLst>
                <a:gd fmla="val 4137" name="adj"/>
              </a:avLst>
            </a:prstGeom>
            <a:solidFill>
              <a:srgbClr val="00D9F0">
                <a:alpha val="23140"/>
              </a:srgb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0" name="Google Shape;930;p79"/>
            <p:cNvSpPr txBox="1"/>
            <p:nvPr/>
          </p:nvSpPr>
          <p:spPr>
            <a:xfrm>
              <a:off x="6507497" y="1420247"/>
              <a:ext cx="14658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lt1"/>
                  </a:solidFill>
                  <a:latin typeface="Open Sans"/>
                  <a:ea typeface="Open Sans"/>
                  <a:cs typeface="Open Sans"/>
                  <a:sym typeface="Open Sans"/>
                </a:rPr>
                <a:t>Research Computing</a:t>
              </a:r>
              <a:endParaRPr b="1" i="0" sz="10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10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lt1"/>
                  </a:solidFill>
                  <a:latin typeface="Open Sans"/>
                  <a:ea typeface="Open Sans"/>
                  <a:cs typeface="Open Sans"/>
                  <a:sym typeface="Open Sans"/>
                </a:rPr>
                <a:t>Brian Bockelman</a:t>
              </a:r>
              <a:br>
                <a:rPr lang="en" sz="1000">
                  <a:solidFill>
                    <a:schemeClr val="lt1"/>
                  </a:solidFill>
                  <a:latin typeface="Open Sans"/>
                  <a:ea typeface="Open Sans"/>
                  <a:cs typeface="Open Sans"/>
                  <a:sym typeface="Open Sans"/>
                </a:rPr>
              </a:br>
              <a:endParaRPr sz="10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 sz="1000">
                  <a:solidFill>
                    <a:schemeClr val="lt1"/>
                  </a:solidFill>
                  <a:latin typeface="Open Sans"/>
                  <a:ea typeface="Open Sans"/>
                  <a:cs typeface="Open Sans"/>
                  <a:sym typeface="Open Sans"/>
                </a:rPr>
                <a:t>Justin Hiemstra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lang="en" sz="1000">
                  <a:solidFill>
                    <a:schemeClr val="lt1"/>
                  </a:solidFill>
                  <a:latin typeface="Open Sans"/>
                  <a:ea typeface="Open Sans"/>
                  <a:cs typeface="Open Sans"/>
                  <a:sym typeface="Open Sans"/>
                </a:rPr>
              </a:br>
              <a:r>
                <a:rPr lang="en" sz="1000">
                  <a:solidFill>
                    <a:schemeClr val="lt1"/>
                  </a:solidFill>
                  <a:latin typeface="Open Sans"/>
                  <a:ea typeface="Open Sans"/>
                  <a:cs typeface="Open Sans"/>
                  <a:sym typeface="Open Sans"/>
                </a:rPr>
                <a:t>Andrew Maier </a:t>
              </a:r>
              <a:endParaRPr b="0" i="0" sz="1400" u="none" cap="none" strike="noStrike">
                <a:solidFill>
                  <a:srgbClr val="000000"/>
                </a:solidFill>
                <a:latin typeface="Arial"/>
                <a:ea typeface="Arial"/>
                <a:cs typeface="Arial"/>
                <a:sym typeface="Arial"/>
              </a:endParaRPr>
            </a:p>
          </p:txBody>
        </p:sp>
      </p:grpSp>
      <p:sp>
        <p:nvSpPr>
          <p:cNvPr id="931" name="Google Shape;931;p79"/>
          <p:cNvSpPr txBox="1"/>
          <p:nvPr/>
        </p:nvSpPr>
        <p:spPr>
          <a:xfrm>
            <a:off x="198990" y="490178"/>
            <a:ext cx="8745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Open Sans"/>
                <a:ea typeface="Open Sans"/>
                <a:cs typeface="Open Sans"/>
                <a:sym typeface="Open Sans"/>
              </a:rPr>
              <a:t>Gratitude</a:t>
            </a:r>
            <a:endParaRPr b="0" i="0" sz="2800" u="none" cap="none" strike="noStrike">
              <a:solidFill>
                <a:schemeClr val="lt1"/>
              </a:solidFill>
              <a:latin typeface="Open Sans"/>
              <a:ea typeface="Open Sans"/>
              <a:cs typeface="Open Sans"/>
              <a:sym typeface="Open Sans"/>
            </a:endParaRPr>
          </a:p>
        </p:txBody>
      </p:sp>
      <p:grpSp>
        <p:nvGrpSpPr>
          <p:cNvPr id="932" name="Google Shape;932;p79"/>
          <p:cNvGrpSpPr/>
          <p:nvPr/>
        </p:nvGrpSpPr>
        <p:grpSpPr>
          <a:xfrm>
            <a:off x="735269" y="1297700"/>
            <a:ext cx="2669700" cy="1502400"/>
            <a:chOff x="326124" y="1297700"/>
            <a:chExt cx="2669700" cy="1502400"/>
          </a:xfrm>
        </p:grpSpPr>
        <p:sp>
          <p:nvSpPr>
            <p:cNvPr id="933" name="Google Shape;933;p79"/>
            <p:cNvSpPr/>
            <p:nvPr/>
          </p:nvSpPr>
          <p:spPr>
            <a:xfrm>
              <a:off x="326124" y="1297700"/>
              <a:ext cx="2669700" cy="1502400"/>
            </a:xfrm>
            <a:prstGeom prst="roundRect">
              <a:avLst>
                <a:gd fmla="val 3314" name="adj"/>
              </a:avLst>
            </a:prstGeom>
            <a:solidFill>
              <a:schemeClr val="lt1">
                <a:alpha val="12549"/>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34" name="Google Shape;934;p79"/>
            <p:cNvPicPr preferRelativeResize="0"/>
            <p:nvPr/>
          </p:nvPicPr>
          <p:blipFill rotWithShape="1">
            <a:blip r:embed="rId3">
              <a:alphaModFix/>
            </a:blip>
            <a:srcRect b="0" l="0" r="0" t="0"/>
            <a:stretch/>
          </p:blipFill>
          <p:spPr>
            <a:xfrm>
              <a:off x="1833827" y="1554657"/>
              <a:ext cx="983538" cy="988474"/>
            </a:xfrm>
            <a:prstGeom prst="rect">
              <a:avLst/>
            </a:prstGeom>
            <a:noFill/>
            <a:ln>
              <a:noFill/>
            </a:ln>
          </p:spPr>
        </p:pic>
        <p:pic>
          <p:nvPicPr>
            <p:cNvPr id="935" name="Google Shape;935;p79"/>
            <p:cNvPicPr preferRelativeResize="0"/>
            <p:nvPr/>
          </p:nvPicPr>
          <p:blipFill rotWithShape="1">
            <a:blip r:embed="rId4">
              <a:alphaModFix/>
            </a:blip>
            <a:srcRect b="0" l="3988" r="51645" t="0"/>
            <a:stretch/>
          </p:blipFill>
          <p:spPr>
            <a:xfrm>
              <a:off x="507150" y="1632644"/>
              <a:ext cx="1292735" cy="832500"/>
            </a:xfrm>
            <a:prstGeom prst="rect">
              <a:avLst/>
            </a:prstGeom>
            <a:noFill/>
            <a:ln>
              <a:noFill/>
            </a:ln>
          </p:spPr>
        </p:pic>
      </p:grpSp>
      <p:sp>
        <p:nvSpPr>
          <p:cNvPr id="936" name="Google Shape;936;p79"/>
          <p:cNvSpPr/>
          <p:nvPr/>
        </p:nvSpPr>
        <p:spPr>
          <a:xfrm rot="5400000">
            <a:off x="3921469" y="361463"/>
            <a:ext cx="1675500" cy="6892800"/>
          </a:xfrm>
          <a:prstGeom prst="roundRect">
            <a:avLst>
              <a:gd fmla="val 8435" name="adj"/>
            </a:avLst>
          </a:prstGeom>
          <a:solidFill>
            <a:schemeClr val="lt1">
              <a:alpha val="12549"/>
            </a:schemeClr>
          </a:solidFill>
          <a:ln cap="flat" cmpd="sng" w="25400">
            <a:solidFill>
              <a:srgbClr val="00D9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7" name="Google Shape;937;p79"/>
          <p:cNvSpPr txBox="1"/>
          <p:nvPr/>
        </p:nvSpPr>
        <p:spPr>
          <a:xfrm>
            <a:off x="1476102" y="3573800"/>
            <a:ext cx="2378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Open Sans"/>
                <a:ea typeface="Open Sans"/>
                <a:cs typeface="Open Sans"/>
                <a:sym typeface="Open Sans"/>
              </a:rPr>
              <a:t>Caicedo Lab</a:t>
            </a:r>
            <a:endParaRPr b="0" i="0" sz="1400" u="none" cap="none" strike="noStrike">
              <a:solidFill>
                <a:srgbClr val="000000"/>
              </a:solidFill>
              <a:latin typeface="Arial"/>
              <a:ea typeface="Arial"/>
              <a:cs typeface="Arial"/>
              <a:sym typeface="Arial"/>
            </a:endParaRPr>
          </a:p>
        </p:txBody>
      </p:sp>
      <p:sp>
        <p:nvSpPr>
          <p:cNvPr id="938" name="Google Shape;938;p79"/>
          <p:cNvSpPr txBox="1"/>
          <p:nvPr/>
        </p:nvSpPr>
        <p:spPr>
          <a:xfrm>
            <a:off x="6931075" y="3294700"/>
            <a:ext cx="1164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 sz="800">
                <a:solidFill>
                  <a:schemeClr val="lt1"/>
                </a:solidFill>
                <a:latin typeface="Open Sans"/>
                <a:ea typeface="Open Sans"/>
                <a:cs typeface="Open Sans"/>
                <a:sym typeface="Open Sans"/>
              </a:rPr>
              <a:t>Nikita Moshkov</a:t>
            </a:r>
            <a:endParaRPr b="1" sz="800">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1" sz="800">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rPr b="1" lang="en" sz="800">
                <a:solidFill>
                  <a:schemeClr val="lt1"/>
                </a:solidFill>
                <a:latin typeface="Open Sans"/>
                <a:ea typeface="Open Sans"/>
                <a:cs typeface="Open Sans"/>
                <a:sym typeface="Open Sans"/>
              </a:rPr>
              <a:t>John Peters</a:t>
            </a:r>
            <a:endParaRPr b="1" sz="800">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1" sz="800">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None/>
            </a:pPr>
            <a:r>
              <a:rPr b="1" lang="en" sz="800">
                <a:solidFill>
                  <a:schemeClr val="lt1"/>
                </a:solidFill>
                <a:latin typeface="Open Sans"/>
                <a:ea typeface="Open Sans"/>
                <a:cs typeface="Open Sans"/>
                <a:sym typeface="Open Sans"/>
              </a:rPr>
              <a:t>Other past and future members</a:t>
            </a:r>
            <a:endParaRPr b="1" sz="800">
              <a:solidFill>
                <a:schemeClr val="lt1"/>
              </a:solidFill>
              <a:latin typeface="Open Sans"/>
              <a:ea typeface="Open Sans"/>
              <a:cs typeface="Open Sans"/>
              <a:sym typeface="Open Sans"/>
            </a:endParaRPr>
          </a:p>
        </p:txBody>
      </p:sp>
      <p:pic>
        <p:nvPicPr>
          <p:cNvPr id="939" name="Google Shape;939;p79"/>
          <p:cNvPicPr preferRelativeResize="0"/>
          <p:nvPr/>
        </p:nvPicPr>
        <p:blipFill>
          <a:blip r:embed="rId5">
            <a:alphaModFix/>
          </a:blip>
          <a:stretch>
            <a:fillRect/>
          </a:stretch>
        </p:blipFill>
        <p:spPr>
          <a:xfrm>
            <a:off x="5897150" y="3038853"/>
            <a:ext cx="776475" cy="1164700"/>
          </a:xfrm>
          <a:prstGeom prst="rect">
            <a:avLst/>
          </a:prstGeom>
          <a:gradFill>
            <a:gsLst>
              <a:gs pos="0">
                <a:srgbClr val="005A95"/>
              </a:gs>
              <a:gs pos="68000">
                <a:schemeClr val="dk1"/>
              </a:gs>
              <a:gs pos="100000">
                <a:schemeClr val="dk1"/>
              </a:gs>
            </a:gsLst>
            <a:lin ang="13500032" scaled="0"/>
          </a:gradFill>
          <a:ln>
            <a:noFill/>
          </a:ln>
        </p:spPr>
      </p:pic>
      <p:pic>
        <p:nvPicPr>
          <p:cNvPr id="940" name="Google Shape;940;p79"/>
          <p:cNvPicPr preferRelativeResize="0"/>
          <p:nvPr/>
        </p:nvPicPr>
        <p:blipFill>
          <a:blip r:embed="rId6">
            <a:alphaModFix/>
          </a:blip>
          <a:stretch>
            <a:fillRect/>
          </a:stretch>
        </p:blipFill>
        <p:spPr>
          <a:xfrm>
            <a:off x="3252575" y="3038840"/>
            <a:ext cx="776475" cy="1164712"/>
          </a:xfrm>
          <a:prstGeom prst="rect">
            <a:avLst/>
          </a:prstGeom>
          <a:noFill/>
          <a:ln>
            <a:noFill/>
          </a:ln>
        </p:spPr>
      </p:pic>
      <p:pic>
        <p:nvPicPr>
          <p:cNvPr id="941" name="Google Shape;941;p79"/>
          <p:cNvPicPr preferRelativeResize="0"/>
          <p:nvPr/>
        </p:nvPicPr>
        <p:blipFill>
          <a:blip r:embed="rId7">
            <a:alphaModFix/>
          </a:blip>
          <a:stretch>
            <a:fillRect/>
          </a:stretch>
        </p:blipFill>
        <p:spPr>
          <a:xfrm>
            <a:off x="5015625" y="3038840"/>
            <a:ext cx="776475" cy="1164712"/>
          </a:xfrm>
          <a:prstGeom prst="rect">
            <a:avLst/>
          </a:prstGeom>
          <a:gradFill>
            <a:gsLst>
              <a:gs pos="0">
                <a:srgbClr val="005A95"/>
              </a:gs>
              <a:gs pos="68000">
                <a:schemeClr val="dk1"/>
              </a:gs>
              <a:gs pos="100000">
                <a:schemeClr val="dk1"/>
              </a:gs>
            </a:gsLst>
            <a:lin ang="13500032" scaled="0"/>
          </a:gradFill>
          <a:ln>
            <a:noFill/>
          </a:ln>
        </p:spPr>
      </p:pic>
      <p:pic>
        <p:nvPicPr>
          <p:cNvPr id="942" name="Google Shape;942;p79"/>
          <p:cNvPicPr preferRelativeResize="0"/>
          <p:nvPr/>
        </p:nvPicPr>
        <p:blipFill>
          <a:blip r:embed="rId8">
            <a:alphaModFix/>
          </a:blip>
          <a:stretch>
            <a:fillRect/>
          </a:stretch>
        </p:blipFill>
        <p:spPr>
          <a:xfrm>
            <a:off x="4134100" y="3038840"/>
            <a:ext cx="776475" cy="1164712"/>
          </a:xfrm>
          <a:prstGeom prst="rect">
            <a:avLst/>
          </a:prstGeom>
          <a:gradFill>
            <a:gsLst>
              <a:gs pos="0">
                <a:srgbClr val="005A95"/>
              </a:gs>
              <a:gs pos="68000">
                <a:schemeClr val="dk1"/>
              </a:gs>
              <a:gs pos="100000">
                <a:schemeClr val="dk1"/>
              </a:gs>
            </a:gsLst>
            <a:lin ang="13500032" scaled="0"/>
          </a:gradFill>
          <a:ln>
            <a:noFill/>
          </a:ln>
        </p:spPr>
      </p:pic>
      <p:sp>
        <p:nvSpPr>
          <p:cNvPr id="943" name="Google Shape;943;p79"/>
          <p:cNvSpPr txBox="1"/>
          <p:nvPr/>
        </p:nvSpPr>
        <p:spPr>
          <a:xfrm>
            <a:off x="3252575" y="4232503"/>
            <a:ext cx="776400" cy="357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 sz="800">
                <a:solidFill>
                  <a:schemeClr val="lt1"/>
                </a:solidFill>
                <a:latin typeface="Open Sans"/>
                <a:ea typeface="Open Sans"/>
                <a:cs typeface="Open Sans"/>
                <a:sym typeface="Open Sans"/>
              </a:rPr>
              <a:t>Tyler Thompson</a:t>
            </a:r>
            <a:endParaRPr b="1" sz="800">
              <a:solidFill>
                <a:schemeClr val="lt1"/>
              </a:solidFill>
              <a:latin typeface="Open Sans"/>
              <a:ea typeface="Open Sans"/>
              <a:cs typeface="Open Sans"/>
              <a:sym typeface="Open Sans"/>
            </a:endParaRPr>
          </a:p>
        </p:txBody>
      </p:sp>
      <p:sp>
        <p:nvSpPr>
          <p:cNvPr id="944" name="Google Shape;944;p79"/>
          <p:cNvSpPr txBox="1"/>
          <p:nvPr/>
        </p:nvSpPr>
        <p:spPr>
          <a:xfrm>
            <a:off x="4134138" y="4232503"/>
            <a:ext cx="776400" cy="357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 sz="800">
                <a:solidFill>
                  <a:schemeClr val="lt1"/>
                </a:solidFill>
                <a:latin typeface="Open Sans"/>
                <a:ea typeface="Open Sans"/>
                <a:cs typeface="Open Sans"/>
                <a:sym typeface="Open Sans"/>
              </a:rPr>
              <a:t>Zayn </a:t>
            </a:r>
            <a:endParaRPr b="1" sz="800">
              <a:solidFill>
                <a:schemeClr val="lt1"/>
              </a:solidFill>
              <a:latin typeface="Open Sans"/>
              <a:ea typeface="Open Sans"/>
              <a:cs typeface="Open Sans"/>
              <a:sym typeface="Open Sans"/>
            </a:endParaRPr>
          </a:p>
          <a:p>
            <a:pPr indent="0" lvl="0" marL="0" marR="0" rtl="0" algn="ctr">
              <a:lnSpc>
                <a:spcPct val="115000"/>
              </a:lnSpc>
              <a:spcBef>
                <a:spcPts val="0"/>
              </a:spcBef>
              <a:spcAft>
                <a:spcPts val="0"/>
              </a:spcAft>
              <a:buNone/>
            </a:pPr>
            <a:r>
              <a:rPr b="1" lang="en" sz="800">
                <a:solidFill>
                  <a:schemeClr val="lt1"/>
                </a:solidFill>
                <a:latin typeface="Open Sans"/>
                <a:ea typeface="Open Sans"/>
                <a:cs typeface="Open Sans"/>
                <a:sym typeface="Open Sans"/>
              </a:rPr>
              <a:t>Kayali</a:t>
            </a:r>
            <a:endParaRPr b="1" sz="800">
              <a:solidFill>
                <a:schemeClr val="lt1"/>
              </a:solidFill>
              <a:latin typeface="Open Sans"/>
              <a:ea typeface="Open Sans"/>
              <a:cs typeface="Open Sans"/>
              <a:sym typeface="Open Sans"/>
            </a:endParaRPr>
          </a:p>
        </p:txBody>
      </p:sp>
      <p:sp>
        <p:nvSpPr>
          <p:cNvPr id="945" name="Google Shape;945;p79"/>
          <p:cNvSpPr txBox="1"/>
          <p:nvPr/>
        </p:nvSpPr>
        <p:spPr>
          <a:xfrm>
            <a:off x="5015713" y="4232503"/>
            <a:ext cx="776400" cy="357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 sz="800">
                <a:solidFill>
                  <a:schemeClr val="lt1"/>
                </a:solidFill>
                <a:latin typeface="Open Sans"/>
                <a:ea typeface="Open Sans"/>
                <a:cs typeface="Open Sans"/>
                <a:sym typeface="Open Sans"/>
              </a:rPr>
              <a:t>Yifan </a:t>
            </a:r>
            <a:endParaRPr b="1" sz="800">
              <a:solidFill>
                <a:schemeClr val="lt1"/>
              </a:solidFill>
              <a:latin typeface="Open Sans"/>
              <a:ea typeface="Open Sans"/>
              <a:cs typeface="Open Sans"/>
              <a:sym typeface="Open Sans"/>
            </a:endParaRPr>
          </a:p>
          <a:p>
            <a:pPr indent="0" lvl="0" marL="0" marR="0" rtl="0" algn="ctr">
              <a:lnSpc>
                <a:spcPct val="115000"/>
              </a:lnSpc>
              <a:spcBef>
                <a:spcPts val="0"/>
              </a:spcBef>
              <a:spcAft>
                <a:spcPts val="0"/>
              </a:spcAft>
              <a:buNone/>
            </a:pPr>
            <a:r>
              <a:rPr b="1" lang="en" sz="800">
                <a:solidFill>
                  <a:schemeClr val="lt1"/>
                </a:solidFill>
                <a:latin typeface="Open Sans"/>
                <a:ea typeface="Open Sans"/>
                <a:cs typeface="Open Sans"/>
                <a:sym typeface="Open Sans"/>
              </a:rPr>
              <a:t>Ren</a:t>
            </a:r>
            <a:endParaRPr b="1" sz="800">
              <a:solidFill>
                <a:schemeClr val="lt1"/>
              </a:solidFill>
              <a:latin typeface="Open Sans"/>
              <a:ea typeface="Open Sans"/>
              <a:cs typeface="Open Sans"/>
              <a:sym typeface="Open Sans"/>
            </a:endParaRPr>
          </a:p>
        </p:txBody>
      </p:sp>
      <p:sp>
        <p:nvSpPr>
          <p:cNvPr id="946" name="Google Shape;946;p79"/>
          <p:cNvSpPr txBox="1"/>
          <p:nvPr/>
        </p:nvSpPr>
        <p:spPr>
          <a:xfrm>
            <a:off x="5897288" y="4232503"/>
            <a:ext cx="776400" cy="357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 sz="800">
                <a:solidFill>
                  <a:schemeClr val="lt1"/>
                </a:solidFill>
                <a:latin typeface="Open Sans"/>
                <a:ea typeface="Open Sans"/>
                <a:cs typeface="Open Sans"/>
                <a:sym typeface="Open Sans"/>
              </a:rPr>
              <a:t>Aditya Pillai</a:t>
            </a:r>
            <a:endParaRPr b="1" sz="800">
              <a:solidFill>
                <a:schemeClr val="lt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Screen for specific phenotypes using images</a:t>
            </a:r>
            <a:endParaRPr b="1">
              <a:solidFill>
                <a:srgbClr val="C00000"/>
              </a:solidFill>
            </a:endParaRPr>
          </a:p>
        </p:txBody>
      </p:sp>
      <p:sp>
        <p:nvSpPr>
          <p:cNvPr id="278" name="Google Shape;278;p56"/>
          <p:cNvSpPr txBox="1"/>
          <p:nvPr/>
        </p:nvSpPr>
        <p:spPr>
          <a:xfrm>
            <a:off x="244500" y="4670325"/>
            <a:ext cx="8655000" cy="473100"/>
          </a:xfrm>
          <a:prstGeom prst="rect">
            <a:avLst/>
          </a:prstGeom>
          <a:noFill/>
          <a:ln>
            <a:noFill/>
          </a:ln>
        </p:spPr>
        <p:txBody>
          <a:bodyPr anchorCtr="0" anchor="ctr" bIns="121875" lIns="121875" spcFirstLastPara="1" rIns="121875" wrap="square" tIns="121875">
            <a:noAutofit/>
          </a:bodyPr>
          <a:lstStyle/>
          <a:p>
            <a:pPr indent="0" lvl="0" marL="0" rtl="0" algn="ctr">
              <a:lnSpc>
                <a:spcPct val="115000"/>
              </a:lnSpc>
              <a:spcBef>
                <a:spcPts val="0"/>
              </a:spcBef>
              <a:spcAft>
                <a:spcPts val="0"/>
              </a:spcAft>
              <a:buNone/>
            </a:pPr>
            <a:r>
              <a:rPr lang="en" sz="1200">
                <a:solidFill>
                  <a:srgbClr val="0F78A5"/>
                </a:solidFill>
                <a:latin typeface="Roboto Condensed"/>
                <a:ea typeface="Roboto Condensed"/>
                <a:cs typeface="Roboto Condensed"/>
                <a:sym typeface="Roboto Condensed"/>
              </a:rPr>
              <a:t>Clinical trials underway for Alisertib in adults with AMKL. </a:t>
            </a:r>
            <a:endParaRPr sz="1200">
              <a:solidFill>
                <a:srgbClr val="0F78A5"/>
              </a:solidFill>
              <a:latin typeface="Roboto Condensed"/>
              <a:ea typeface="Roboto Condensed"/>
              <a:cs typeface="Roboto Condensed"/>
              <a:sym typeface="Roboto Condensed"/>
            </a:endParaRPr>
          </a:p>
          <a:p>
            <a:pPr indent="0" lvl="0" marL="0" rtl="0" algn="ctr">
              <a:lnSpc>
                <a:spcPct val="115000"/>
              </a:lnSpc>
              <a:spcBef>
                <a:spcPts val="0"/>
              </a:spcBef>
              <a:spcAft>
                <a:spcPts val="0"/>
              </a:spcAft>
              <a:buNone/>
            </a:pPr>
            <a:r>
              <a:rPr lang="en" sz="1200">
                <a:solidFill>
                  <a:srgbClr val="0F78A5"/>
                </a:solidFill>
                <a:latin typeface="Roboto Condensed"/>
                <a:ea typeface="Roboto Condensed"/>
                <a:cs typeface="Roboto Condensed"/>
                <a:sym typeface="Roboto Condensed"/>
              </a:rPr>
              <a:t>Wen Q, et al. (2012). Cell 150(3):575-89</a:t>
            </a:r>
            <a:endParaRPr sz="1200">
              <a:solidFill>
                <a:srgbClr val="0F78A5"/>
              </a:solidFill>
              <a:latin typeface="Roboto Condensed"/>
              <a:ea typeface="Roboto Condensed"/>
              <a:cs typeface="Roboto Condensed"/>
              <a:sym typeface="Roboto Condensed"/>
            </a:endParaRPr>
          </a:p>
        </p:txBody>
      </p:sp>
      <p:pic>
        <p:nvPicPr>
          <p:cNvPr id="279" name="Google Shape;279;p56"/>
          <p:cNvPicPr preferRelativeResize="0"/>
          <p:nvPr/>
        </p:nvPicPr>
        <p:blipFill>
          <a:blip r:embed="rId3">
            <a:alphaModFix/>
          </a:blip>
          <a:stretch>
            <a:fillRect/>
          </a:stretch>
        </p:blipFill>
        <p:spPr>
          <a:xfrm>
            <a:off x="601202" y="1391775"/>
            <a:ext cx="2572675" cy="2572675"/>
          </a:xfrm>
          <a:prstGeom prst="rect">
            <a:avLst/>
          </a:prstGeom>
          <a:noFill/>
          <a:ln>
            <a:noFill/>
          </a:ln>
        </p:spPr>
      </p:pic>
      <p:pic>
        <p:nvPicPr>
          <p:cNvPr id="280" name="Google Shape;280;p56"/>
          <p:cNvPicPr preferRelativeResize="0"/>
          <p:nvPr/>
        </p:nvPicPr>
        <p:blipFill>
          <a:blip r:embed="rId4">
            <a:alphaModFix/>
          </a:blip>
          <a:stretch>
            <a:fillRect/>
          </a:stretch>
        </p:blipFill>
        <p:spPr>
          <a:xfrm>
            <a:off x="3324654" y="1391775"/>
            <a:ext cx="2572675" cy="2560234"/>
          </a:xfrm>
          <a:prstGeom prst="rect">
            <a:avLst/>
          </a:prstGeom>
          <a:noFill/>
          <a:ln>
            <a:noFill/>
          </a:ln>
        </p:spPr>
      </p:pic>
      <p:pic>
        <p:nvPicPr>
          <p:cNvPr id="281" name="Google Shape;281;p56"/>
          <p:cNvPicPr preferRelativeResize="0"/>
          <p:nvPr/>
        </p:nvPicPr>
        <p:blipFill>
          <a:blip r:embed="rId5">
            <a:alphaModFix/>
          </a:blip>
          <a:stretch>
            <a:fillRect/>
          </a:stretch>
        </p:blipFill>
        <p:spPr>
          <a:xfrm>
            <a:off x="6004953" y="1414126"/>
            <a:ext cx="2537846" cy="2537875"/>
          </a:xfrm>
          <a:prstGeom prst="rect">
            <a:avLst/>
          </a:prstGeom>
          <a:noFill/>
          <a:ln>
            <a:noFill/>
          </a:ln>
        </p:spPr>
      </p:pic>
      <p:sp>
        <p:nvSpPr>
          <p:cNvPr id="282" name="Google Shape;282;p56"/>
          <p:cNvSpPr txBox="1"/>
          <p:nvPr/>
        </p:nvSpPr>
        <p:spPr>
          <a:xfrm>
            <a:off x="601201" y="4004500"/>
            <a:ext cx="5296200" cy="572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7F7F7F"/>
                </a:solidFill>
              </a:rPr>
              <a:t>DNA stain with outlines identifying the nuclei </a:t>
            </a:r>
            <a:endParaRPr sz="1600">
              <a:solidFill>
                <a:srgbClr val="7F7F7F"/>
              </a:solidFill>
            </a:endParaRPr>
          </a:p>
        </p:txBody>
      </p:sp>
      <p:sp>
        <p:nvSpPr>
          <p:cNvPr id="283" name="Google Shape;283;p56"/>
          <p:cNvSpPr txBox="1"/>
          <p:nvPr/>
        </p:nvSpPr>
        <p:spPr>
          <a:xfrm>
            <a:off x="601201" y="1414125"/>
            <a:ext cx="873300" cy="423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0000"/>
                </a:solidFill>
              </a:rPr>
              <a:t>DMSO</a:t>
            </a:r>
            <a:endParaRPr sz="1600">
              <a:solidFill>
                <a:srgbClr val="FF0000"/>
              </a:solidFill>
            </a:endParaRPr>
          </a:p>
        </p:txBody>
      </p:sp>
      <p:sp>
        <p:nvSpPr>
          <p:cNvPr id="284" name="Google Shape;284;p56"/>
          <p:cNvSpPr txBox="1"/>
          <p:nvPr/>
        </p:nvSpPr>
        <p:spPr>
          <a:xfrm>
            <a:off x="3324662" y="1414135"/>
            <a:ext cx="1067400" cy="423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93CDDD"/>
                </a:solidFill>
              </a:rPr>
              <a:t>SU6656</a:t>
            </a:r>
            <a:endParaRPr sz="1600">
              <a:solidFill>
                <a:srgbClr val="FF0000"/>
              </a:solidFill>
            </a:endParaRPr>
          </a:p>
        </p:txBody>
      </p:sp>
      <p:sp>
        <p:nvSpPr>
          <p:cNvPr id="285" name="Google Shape;285;p56"/>
          <p:cNvSpPr txBox="1"/>
          <p:nvPr/>
        </p:nvSpPr>
        <p:spPr>
          <a:xfrm>
            <a:off x="2246700" y="941525"/>
            <a:ext cx="4650600" cy="43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2100"/>
              </a:spcAft>
              <a:buNone/>
            </a:pPr>
            <a:r>
              <a:rPr b="1" lang="en" sz="1600">
                <a:solidFill>
                  <a:srgbClr val="0F78A5"/>
                </a:solidFill>
                <a:latin typeface="Helvetica Neue"/>
                <a:ea typeface="Helvetica Neue"/>
                <a:cs typeface="Helvetica Neue"/>
                <a:sym typeface="Helvetica Neue"/>
              </a:rPr>
              <a:t>Treatment for AMKL (leukemia)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7"/>
          <p:cNvSpPr/>
          <p:nvPr/>
        </p:nvSpPr>
        <p:spPr>
          <a:xfrm>
            <a:off x="1" y="0"/>
            <a:ext cx="9144000" cy="5143500"/>
          </a:xfrm>
          <a:prstGeom prst="rect">
            <a:avLst/>
          </a:prstGeom>
          <a:gradFill>
            <a:gsLst>
              <a:gs pos="0">
                <a:srgbClr val="005A95"/>
              </a:gs>
              <a:gs pos="68000">
                <a:schemeClr val="dk1"/>
              </a:gs>
              <a:gs pos="100000">
                <a:schemeClr val="dk1"/>
              </a:gs>
            </a:gsLst>
            <a:lin ang="1350003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291" name="Google Shape;291;p57"/>
          <p:cNvSpPr/>
          <p:nvPr/>
        </p:nvSpPr>
        <p:spPr>
          <a:xfrm>
            <a:off x="2535569" y="1318385"/>
            <a:ext cx="1922400" cy="1752000"/>
          </a:xfrm>
          <a:prstGeom prst="roundRect">
            <a:avLst>
              <a:gd fmla="val 3600" name="adj"/>
            </a:avLst>
          </a:prstGeom>
          <a:solidFill>
            <a:schemeClr val="lt1">
              <a:alpha val="11370"/>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292" name="Google Shape;292;p57"/>
          <p:cNvSpPr/>
          <p:nvPr/>
        </p:nvSpPr>
        <p:spPr>
          <a:xfrm>
            <a:off x="422493" y="1301986"/>
            <a:ext cx="1922400" cy="1752000"/>
          </a:xfrm>
          <a:prstGeom prst="roundRect">
            <a:avLst>
              <a:gd fmla="val 5150" name="adj"/>
            </a:avLst>
          </a:prstGeom>
          <a:solidFill>
            <a:srgbClr val="00D9F0">
              <a:alpha val="33730"/>
            </a:srgbClr>
          </a:solidFill>
          <a:ln cap="flat" cmpd="sng" w="9525">
            <a:solidFill>
              <a:schemeClr val="lt1">
                <a:alpha val="73330"/>
              </a:schemeClr>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293" name="Google Shape;293;p57"/>
          <p:cNvSpPr txBox="1"/>
          <p:nvPr/>
        </p:nvSpPr>
        <p:spPr>
          <a:xfrm>
            <a:off x="617307" y="1425177"/>
            <a:ext cx="14982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Open Sans"/>
                <a:ea typeface="Open Sans"/>
                <a:cs typeface="Open Sans"/>
                <a:sym typeface="Open Sans"/>
              </a:rPr>
              <a:t>1. Raw images</a:t>
            </a:r>
            <a:endParaRPr b="1" i="0" sz="1000" u="none" cap="none" strike="noStrike">
              <a:solidFill>
                <a:schemeClr val="lt1"/>
              </a:solidFill>
              <a:latin typeface="Open Sans"/>
              <a:ea typeface="Open Sans"/>
              <a:cs typeface="Open Sans"/>
              <a:sym typeface="Open Sans"/>
            </a:endParaRPr>
          </a:p>
        </p:txBody>
      </p:sp>
      <p:sp>
        <p:nvSpPr>
          <p:cNvPr id="294" name="Google Shape;294;p57"/>
          <p:cNvSpPr txBox="1"/>
          <p:nvPr/>
        </p:nvSpPr>
        <p:spPr>
          <a:xfrm>
            <a:off x="2730374" y="1434590"/>
            <a:ext cx="16467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Open Sans"/>
                <a:ea typeface="Open Sans"/>
                <a:cs typeface="Open Sans"/>
                <a:sym typeface="Open Sans"/>
              </a:rPr>
              <a:t>2. Segmented images</a:t>
            </a:r>
            <a:endParaRPr b="1" i="0" sz="1000" u="none" cap="none" strike="noStrike">
              <a:solidFill>
                <a:schemeClr val="lt1"/>
              </a:solidFill>
              <a:latin typeface="Open Sans"/>
              <a:ea typeface="Open Sans"/>
              <a:cs typeface="Open Sans"/>
              <a:sym typeface="Open Sans"/>
            </a:endParaRPr>
          </a:p>
        </p:txBody>
      </p:sp>
      <p:sp>
        <p:nvSpPr>
          <p:cNvPr id="295" name="Google Shape;295;p57"/>
          <p:cNvSpPr/>
          <p:nvPr/>
        </p:nvSpPr>
        <p:spPr>
          <a:xfrm>
            <a:off x="4670065" y="1320750"/>
            <a:ext cx="1922400" cy="1752000"/>
          </a:xfrm>
          <a:prstGeom prst="roundRect">
            <a:avLst>
              <a:gd fmla="val 3600" name="adj"/>
            </a:avLst>
          </a:prstGeom>
          <a:solidFill>
            <a:schemeClr val="lt1">
              <a:alpha val="11370"/>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296" name="Google Shape;296;p57"/>
          <p:cNvSpPr txBox="1"/>
          <p:nvPr/>
        </p:nvSpPr>
        <p:spPr>
          <a:xfrm>
            <a:off x="4831100" y="1436940"/>
            <a:ext cx="16467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Open Sans"/>
                <a:ea typeface="Open Sans"/>
                <a:cs typeface="Open Sans"/>
                <a:sym typeface="Open Sans"/>
              </a:rPr>
              <a:t>3. Single-cell feature matrices </a:t>
            </a:r>
            <a:endParaRPr b="0" i="0" sz="1000" u="none" cap="none" strike="noStrike">
              <a:solidFill>
                <a:srgbClr val="000000"/>
              </a:solidFill>
              <a:latin typeface="Arial"/>
              <a:ea typeface="Arial"/>
              <a:cs typeface="Arial"/>
              <a:sym typeface="Arial"/>
            </a:endParaRPr>
          </a:p>
        </p:txBody>
      </p:sp>
      <p:sp>
        <p:nvSpPr>
          <p:cNvPr id="297" name="Google Shape;297;p57"/>
          <p:cNvSpPr/>
          <p:nvPr/>
        </p:nvSpPr>
        <p:spPr>
          <a:xfrm>
            <a:off x="6799154" y="1311342"/>
            <a:ext cx="1922400" cy="1752000"/>
          </a:xfrm>
          <a:prstGeom prst="roundRect">
            <a:avLst>
              <a:gd fmla="val 3600" name="adj"/>
            </a:avLst>
          </a:prstGeom>
          <a:solidFill>
            <a:schemeClr val="lt1">
              <a:alpha val="11370"/>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298" name="Google Shape;298;p57"/>
          <p:cNvSpPr txBox="1"/>
          <p:nvPr/>
        </p:nvSpPr>
        <p:spPr>
          <a:xfrm>
            <a:off x="6880125" y="1427540"/>
            <a:ext cx="17499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Open Sans"/>
                <a:ea typeface="Open Sans"/>
                <a:cs typeface="Open Sans"/>
                <a:sym typeface="Open Sans"/>
              </a:rPr>
              <a:t>4. Population profiles of treatments</a:t>
            </a:r>
            <a:endParaRPr b="0" i="0" sz="1000" u="none" cap="none" strike="noStrike">
              <a:solidFill>
                <a:srgbClr val="000000"/>
              </a:solidFill>
              <a:latin typeface="Arial"/>
              <a:ea typeface="Arial"/>
              <a:cs typeface="Arial"/>
              <a:sym typeface="Arial"/>
            </a:endParaRPr>
          </a:p>
        </p:txBody>
      </p:sp>
      <p:sp>
        <p:nvSpPr>
          <p:cNvPr id="299" name="Google Shape;299;p57"/>
          <p:cNvSpPr txBox="1"/>
          <p:nvPr/>
        </p:nvSpPr>
        <p:spPr>
          <a:xfrm>
            <a:off x="198990" y="490178"/>
            <a:ext cx="8745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Open Sans"/>
                <a:ea typeface="Open Sans"/>
                <a:cs typeface="Open Sans"/>
                <a:sym typeface="Open Sans"/>
              </a:rPr>
              <a:t>Image-based </a:t>
            </a:r>
            <a:r>
              <a:rPr b="1" i="0" lang="en" sz="2800" u="none" cap="none" strike="noStrike">
                <a:solidFill>
                  <a:schemeClr val="lt1"/>
                </a:solidFill>
                <a:latin typeface="Open Sans"/>
                <a:ea typeface="Open Sans"/>
                <a:cs typeface="Open Sans"/>
                <a:sym typeface="Open Sans"/>
              </a:rPr>
              <a:t>cell profiling</a:t>
            </a:r>
            <a:endParaRPr b="1" i="0" sz="2800" u="none" cap="none" strike="noStrike">
              <a:solidFill>
                <a:schemeClr val="lt1"/>
              </a:solidFill>
              <a:latin typeface="Open Sans"/>
              <a:ea typeface="Open Sans"/>
              <a:cs typeface="Open Sans"/>
              <a:sym typeface="Open Sans"/>
            </a:endParaRPr>
          </a:p>
        </p:txBody>
      </p:sp>
      <p:sp>
        <p:nvSpPr>
          <p:cNvPr id="300" name="Google Shape;300;p57"/>
          <p:cNvSpPr/>
          <p:nvPr/>
        </p:nvSpPr>
        <p:spPr>
          <a:xfrm>
            <a:off x="422500" y="3236422"/>
            <a:ext cx="8298900" cy="1158600"/>
          </a:xfrm>
          <a:prstGeom prst="roundRect">
            <a:avLst>
              <a:gd fmla="val 3600" name="adj"/>
            </a:avLst>
          </a:prstGeom>
          <a:solidFill>
            <a:schemeClr val="lt1">
              <a:alpha val="11370"/>
            </a:schemeClr>
          </a:solidFill>
          <a:ln cap="flat" cmpd="sng" w="25400">
            <a:solidFill>
              <a:schemeClr val="lt1">
                <a:alpha val="941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Open Sans"/>
              <a:ea typeface="Open Sans"/>
              <a:cs typeface="Open Sans"/>
              <a:sym typeface="Open Sans"/>
            </a:endParaRPr>
          </a:p>
        </p:txBody>
      </p:sp>
      <p:sp>
        <p:nvSpPr>
          <p:cNvPr id="301" name="Google Shape;301;p57"/>
          <p:cNvSpPr txBox="1"/>
          <p:nvPr/>
        </p:nvSpPr>
        <p:spPr>
          <a:xfrm>
            <a:off x="729140" y="3631362"/>
            <a:ext cx="1566600" cy="31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Open Sans"/>
                <a:ea typeface="Open Sans"/>
                <a:cs typeface="Open Sans"/>
                <a:sym typeface="Open Sans"/>
              </a:rPr>
              <a:t>5. Downstream statistical analysis </a:t>
            </a:r>
            <a:endParaRPr b="1" i="0" sz="1000" u="none" cap="none" strike="noStrike">
              <a:solidFill>
                <a:schemeClr val="lt1"/>
              </a:solidFill>
              <a:latin typeface="Open Sans"/>
              <a:ea typeface="Open Sans"/>
              <a:cs typeface="Open Sans"/>
              <a:sym typeface="Open Sans"/>
            </a:endParaRPr>
          </a:p>
        </p:txBody>
      </p:sp>
      <p:sp>
        <p:nvSpPr>
          <p:cNvPr id="302" name="Google Shape;302;p57"/>
          <p:cNvSpPr txBox="1"/>
          <p:nvPr/>
        </p:nvSpPr>
        <p:spPr>
          <a:xfrm>
            <a:off x="4767414" y="3439169"/>
            <a:ext cx="2710500" cy="71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Open Sans"/>
                <a:ea typeface="Open Sans"/>
                <a:cs typeface="Open Sans"/>
                <a:sym typeface="Open Sans"/>
              </a:rPr>
              <a:t>Are treatments </a:t>
            </a:r>
            <a:endParaRPr b="0" i="0" sz="12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Open Sans"/>
                <a:ea typeface="Open Sans"/>
                <a:cs typeface="Open Sans"/>
                <a:sym typeface="Open Sans"/>
              </a:rPr>
              <a:t>significantly different / effective? </a:t>
            </a:r>
            <a:endParaRPr b="0" i="0" sz="1200" u="none" cap="none" strike="noStrike">
              <a:solidFill>
                <a:schemeClr val="lt1"/>
              </a:solidFill>
              <a:latin typeface="Open Sans"/>
              <a:ea typeface="Open Sans"/>
              <a:cs typeface="Open Sans"/>
              <a:sym typeface="Open Sans"/>
            </a:endParaRPr>
          </a:p>
        </p:txBody>
      </p:sp>
      <p:sp>
        <p:nvSpPr>
          <p:cNvPr id="303" name="Google Shape;303;p57"/>
          <p:cNvSpPr/>
          <p:nvPr/>
        </p:nvSpPr>
        <p:spPr>
          <a:xfrm>
            <a:off x="4258862" y="3661604"/>
            <a:ext cx="378000" cy="316200"/>
          </a:xfrm>
          <a:prstGeom prst="rightArrow">
            <a:avLst>
              <a:gd fmla="val 50000" name="adj1"/>
              <a:gd fmla="val 50000" name="adj2"/>
            </a:avLst>
          </a:prstGeom>
          <a:solidFill>
            <a:schemeClr val="lt1"/>
          </a:solidFill>
          <a:ln>
            <a:noFill/>
          </a:ln>
          <a:effectLst>
            <a:outerShdw blurRad="57150" rotWithShape="0" algn="bl" dir="5400000" dist="19050">
              <a:srgbClr val="000000">
                <a:alpha val="494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grpSp>
        <p:nvGrpSpPr>
          <p:cNvPr id="304" name="Google Shape;304;p57"/>
          <p:cNvGrpSpPr/>
          <p:nvPr/>
        </p:nvGrpSpPr>
        <p:grpSpPr>
          <a:xfrm>
            <a:off x="2672074" y="2013304"/>
            <a:ext cx="1654793" cy="541481"/>
            <a:chOff x="2578808" y="1900768"/>
            <a:chExt cx="1845014" cy="603725"/>
          </a:xfrm>
        </p:grpSpPr>
        <p:grpSp>
          <p:nvGrpSpPr>
            <p:cNvPr id="305" name="Google Shape;305;p57"/>
            <p:cNvGrpSpPr/>
            <p:nvPr/>
          </p:nvGrpSpPr>
          <p:grpSpPr>
            <a:xfrm>
              <a:off x="2578808" y="1931540"/>
              <a:ext cx="557811" cy="572952"/>
              <a:chOff x="844840" y="2157714"/>
              <a:chExt cx="810300" cy="832296"/>
            </a:xfrm>
          </p:grpSpPr>
          <p:sp>
            <p:nvSpPr>
              <p:cNvPr id="306" name="Google Shape;306;p57"/>
              <p:cNvSpPr/>
              <p:nvPr/>
            </p:nvSpPr>
            <p:spPr>
              <a:xfrm>
                <a:off x="844840" y="2157714"/>
                <a:ext cx="810300" cy="810300"/>
              </a:xfrm>
              <a:prstGeom prst="rect">
                <a:avLst/>
              </a:prstGeom>
              <a:solidFill>
                <a:srgbClr val="000000"/>
              </a:solidFill>
              <a:ln cap="flat" cmpd="sng" w="28575">
                <a:solidFill>
                  <a:srgbClr val="B7B7B7"/>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307" name="Google Shape;307;p57"/>
              <p:cNvSpPr/>
              <p:nvPr/>
            </p:nvSpPr>
            <p:spPr>
              <a:xfrm>
                <a:off x="971353" y="2450327"/>
                <a:ext cx="234300" cy="4545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308" name="Google Shape;308;p57"/>
              <p:cNvSpPr/>
              <p:nvPr/>
            </p:nvSpPr>
            <p:spPr>
              <a:xfrm rot="1703275">
                <a:off x="1303330" y="2515257"/>
                <a:ext cx="240410" cy="444306"/>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309" name="Google Shape;309;p57"/>
              <p:cNvSpPr/>
              <p:nvPr/>
            </p:nvSpPr>
            <p:spPr>
              <a:xfrm rot="-5400000">
                <a:off x="1183167" y="2131003"/>
                <a:ext cx="267900" cy="3972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grpSp>
        <p:grpSp>
          <p:nvGrpSpPr>
            <p:cNvPr id="310" name="Google Shape;310;p57"/>
            <p:cNvGrpSpPr/>
            <p:nvPr/>
          </p:nvGrpSpPr>
          <p:grpSpPr>
            <a:xfrm>
              <a:off x="3224657" y="1900768"/>
              <a:ext cx="594936" cy="589601"/>
              <a:chOff x="1750877" y="2111534"/>
              <a:chExt cx="864231" cy="856480"/>
            </a:xfrm>
          </p:grpSpPr>
          <p:sp>
            <p:nvSpPr>
              <p:cNvPr id="311" name="Google Shape;311;p57"/>
              <p:cNvSpPr/>
              <p:nvPr/>
            </p:nvSpPr>
            <p:spPr>
              <a:xfrm>
                <a:off x="1750877" y="2157714"/>
                <a:ext cx="810300" cy="810300"/>
              </a:xfrm>
              <a:prstGeom prst="rect">
                <a:avLst/>
              </a:prstGeom>
              <a:solidFill>
                <a:srgbClr val="000000"/>
              </a:solidFill>
              <a:ln cap="flat" cmpd="sng" w="28575">
                <a:solidFill>
                  <a:srgbClr val="B7B7B7"/>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312" name="Google Shape;312;p57"/>
              <p:cNvSpPr/>
              <p:nvPr/>
            </p:nvSpPr>
            <p:spPr>
              <a:xfrm rot="-2004928">
                <a:off x="2128505" y="2185360"/>
                <a:ext cx="399306" cy="436748"/>
              </a:xfrm>
              <a:prstGeom prst="diamond">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313" name="Google Shape;313;p57"/>
              <p:cNvSpPr/>
              <p:nvPr/>
            </p:nvSpPr>
            <p:spPr>
              <a:xfrm rot="-1020507">
                <a:off x="1851904" y="2460168"/>
                <a:ext cx="388701" cy="446776"/>
              </a:xfrm>
              <a:prstGeom prst="diamond">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grpSp>
        <p:grpSp>
          <p:nvGrpSpPr>
            <p:cNvPr id="314" name="Google Shape;314;p57"/>
            <p:cNvGrpSpPr/>
            <p:nvPr/>
          </p:nvGrpSpPr>
          <p:grpSpPr>
            <a:xfrm>
              <a:off x="3866012" y="1932558"/>
              <a:ext cx="557811" cy="557811"/>
              <a:chOff x="2667802" y="2157714"/>
              <a:chExt cx="810300" cy="810300"/>
            </a:xfrm>
          </p:grpSpPr>
          <p:sp>
            <p:nvSpPr>
              <p:cNvPr id="315" name="Google Shape;315;p57"/>
              <p:cNvSpPr/>
              <p:nvPr/>
            </p:nvSpPr>
            <p:spPr>
              <a:xfrm>
                <a:off x="2667802" y="2157714"/>
                <a:ext cx="810300" cy="810300"/>
              </a:xfrm>
              <a:prstGeom prst="rect">
                <a:avLst/>
              </a:prstGeom>
              <a:solidFill>
                <a:srgbClr val="000000"/>
              </a:solidFill>
              <a:ln cap="flat" cmpd="sng" w="28575">
                <a:solidFill>
                  <a:srgbClr val="B7B7B7"/>
                </a:solidFill>
                <a:prstDash val="solid"/>
                <a:round/>
                <a:headEnd len="sm" w="sm" type="none"/>
                <a:tailEnd len="sm" w="sm" type="none"/>
              </a:ln>
              <a:effectLst>
                <a:outerShdw blurRad="57150" rotWithShape="0" algn="bl" dir="5400000" dist="19050">
                  <a:srgbClr val="000000">
                    <a:alpha val="494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316" name="Google Shape;316;p57"/>
              <p:cNvSpPr/>
              <p:nvPr/>
            </p:nvSpPr>
            <p:spPr>
              <a:xfrm rot="-3790157">
                <a:off x="2871097" y="2345466"/>
                <a:ext cx="434025" cy="406387"/>
              </a:xfrm>
              <a:prstGeom prst="teardrop">
                <a:avLst>
                  <a:gd fmla="val 100000" name="adj"/>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grpSp>
      </p:grpSp>
      <p:grpSp>
        <p:nvGrpSpPr>
          <p:cNvPr id="317" name="Google Shape;317;p57"/>
          <p:cNvGrpSpPr/>
          <p:nvPr/>
        </p:nvGrpSpPr>
        <p:grpSpPr>
          <a:xfrm>
            <a:off x="559941" y="2044654"/>
            <a:ext cx="1646761" cy="501000"/>
            <a:chOff x="479510" y="2021242"/>
            <a:chExt cx="1785687" cy="543266"/>
          </a:xfrm>
        </p:grpSpPr>
        <p:pic>
          <p:nvPicPr>
            <p:cNvPr id="318" name="Google Shape;318;p57"/>
            <p:cNvPicPr preferRelativeResize="0"/>
            <p:nvPr/>
          </p:nvPicPr>
          <p:blipFill rotWithShape="1">
            <a:blip r:embed="rId3">
              <a:alphaModFix/>
            </a:blip>
            <a:srcRect b="0" l="0" r="0" t="0"/>
            <a:stretch/>
          </p:blipFill>
          <p:spPr>
            <a:xfrm>
              <a:off x="1101064" y="2023474"/>
              <a:ext cx="541032" cy="541034"/>
            </a:xfrm>
            <a:prstGeom prst="rect">
              <a:avLst/>
            </a:prstGeom>
            <a:noFill/>
            <a:ln>
              <a:noFill/>
            </a:ln>
          </p:spPr>
        </p:pic>
        <p:pic>
          <p:nvPicPr>
            <p:cNvPr id="319" name="Google Shape;319;p57"/>
            <p:cNvPicPr preferRelativeResize="0"/>
            <p:nvPr/>
          </p:nvPicPr>
          <p:blipFill rotWithShape="1">
            <a:blip r:embed="rId4">
              <a:alphaModFix/>
            </a:blip>
            <a:srcRect b="0" l="0" r="0" t="0"/>
            <a:stretch/>
          </p:blipFill>
          <p:spPr>
            <a:xfrm>
              <a:off x="479510" y="2023474"/>
              <a:ext cx="541032" cy="541034"/>
            </a:xfrm>
            <a:prstGeom prst="rect">
              <a:avLst/>
            </a:prstGeom>
            <a:noFill/>
            <a:ln>
              <a:noFill/>
            </a:ln>
          </p:spPr>
        </p:pic>
        <p:pic>
          <p:nvPicPr>
            <p:cNvPr id="320" name="Google Shape;320;p57"/>
            <p:cNvPicPr preferRelativeResize="0"/>
            <p:nvPr/>
          </p:nvPicPr>
          <p:blipFill rotWithShape="1">
            <a:blip r:embed="rId5">
              <a:alphaModFix/>
            </a:blip>
            <a:srcRect b="0" l="0" r="0" t="0"/>
            <a:stretch/>
          </p:blipFill>
          <p:spPr>
            <a:xfrm>
              <a:off x="1722049" y="2021242"/>
              <a:ext cx="543148" cy="543146"/>
            </a:xfrm>
            <a:prstGeom prst="rect">
              <a:avLst/>
            </a:prstGeom>
            <a:noFill/>
            <a:ln>
              <a:noFill/>
            </a:ln>
          </p:spPr>
        </p:pic>
      </p:grpSp>
      <p:grpSp>
        <p:nvGrpSpPr>
          <p:cNvPr id="321" name="Google Shape;321;p57"/>
          <p:cNvGrpSpPr/>
          <p:nvPr/>
        </p:nvGrpSpPr>
        <p:grpSpPr>
          <a:xfrm>
            <a:off x="4807898" y="2040262"/>
            <a:ext cx="1646690" cy="501048"/>
            <a:chOff x="581666" y="2590833"/>
            <a:chExt cx="1646690" cy="501048"/>
          </a:xfrm>
        </p:grpSpPr>
        <p:pic>
          <p:nvPicPr>
            <p:cNvPr id="322" name="Google Shape;322;p57"/>
            <p:cNvPicPr preferRelativeResize="0"/>
            <p:nvPr/>
          </p:nvPicPr>
          <p:blipFill rotWithShape="1">
            <a:blip r:embed="rId6">
              <a:alphaModFix/>
            </a:blip>
            <a:srcRect b="2794" l="1756" r="16530" t="2785"/>
            <a:stretch/>
          </p:blipFill>
          <p:spPr>
            <a:xfrm>
              <a:off x="581666" y="2592961"/>
              <a:ext cx="498919" cy="498920"/>
            </a:xfrm>
            <a:prstGeom prst="rect">
              <a:avLst/>
            </a:prstGeom>
            <a:noFill/>
            <a:ln>
              <a:noFill/>
            </a:ln>
            <a:effectLst>
              <a:outerShdw blurRad="57150" rotWithShape="0" algn="bl" dir="5400000" dist="19050">
                <a:srgbClr val="000000">
                  <a:alpha val="49410"/>
                </a:srgbClr>
              </a:outerShdw>
            </a:effectLst>
          </p:spPr>
        </p:pic>
        <p:pic>
          <p:nvPicPr>
            <p:cNvPr id="323" name="Google Shape;323;p57"/>
            <p:cNvPicPr preferRelativeResize="0"/>
            <p:nvPr/>
          </p:nvPicPr>
          <p:blipFill rotWithShape="1">
            <a:blip r:embed="rId7">
              <a:alphaModFix/>
            </a:blip>
            <a:srcRect b="2571" l="1693" r="16500" t="2901"/>
            <a:stretch/>
          </p:blipFill>
          <p:spPr>
            <a:xfrm>
              <a:off x="1154839" y="2590943"/>
              <a:ext cx="500400" cy="500400"/>
            </a:xfrm>
            <a:prstGeom prst="rect">
              <a:avLst/>
            </a:prstGeom>
            <a:noFill/>
            <a:ln>
              <a:noFill/>
            </a:ln>
            <a:effectLst>
              <a:outerShdw blurRad="57150" rotWithShape="0" algn="bl" dir="5400000" dist="19050">
                <a:srgbClr val="000000">
                  <a:alpha val="49410"/>
                </a:srgbClr>
              </a:outerShdw>
            </a:effectLst>
          </p:spPr>
        </p:pic>
        <p:pic>
          <p:nvPicPr>
            <p:cNvPr id="324" name="Google Shape;324;p57"/>
            <p:cNvPicPr preferRelativeResize="0"/>
            <p:nvPr/>
          </p:nvPicPr>
          <p:blipFill rotWithShape="1">
            <a:blip r:embed="rId6">
              <a:alphaModFix/>
            </a:blip>
            <a:srcRect b="2794" l="1756" r="16530" t="2785"/>
            <a:stretch/>
          </p:blipFill>
          <p:spPr>
            <a:xfrm>
              <a:off x="1727956" y="2590833"/>
              <a:ext cx="500400" cy="500400"/>
            </a:xfrm>
            <a:prstGeom prst="rect">
              <a:avLst/>
            </a:prstGeom>
            <a:noFill/>
            <a:ln>
              <a:noFill/>
            </a:ln>
            <a:effectLst>
              <a:outerShdw blurRad="57150" rotWithShape="0" algn="bl" dir="5400000" dist="19050">
                <a:srgbClr val="000000">
                  <a:alpha val="49410"/>
                </a:srgbClr>
              </a:outerShdw>
            </a:effectLst>
          </p:spPr>
        </p:pic>
      </p:grpSp>
      <p:grpSp>
        <p:nvGrpSpPr>
          <p:cNvPr id="325" name="Google Shape;325;p57"/>
          <p:cNvGrpSpPr/>
          <p:nvPr/>
        </p:nvGrpSpPr>
        <p:grpSpPr>
          <a:xfrm>
            <a:off x="6944716" y="1901435"/>
            <a:ext cx="313848" cy="1000449"/>
            <a:chOff x="6930695" y="1930551"/>
            <a:chExt cx="403871" cy="1287414"/>
          </a:xfrm>
        </p:grpSpPr>
        <p:pic>
          <p:nvPicPr>
            <p:cNvPr id="326" name="Google Shape;326;p57"/>
            <p:cNvPicPr preferRelativeResize="0"/>
            <p:nvPr/>
          </p:nvPicPr>
          <p:blipFill rotWithShape="1">
            <a:blip r:embed="rId4">
              <a:alphaModFix/>
            </a:blip>
            <a:srcRect b="0" l="0" r="0" t="0"/>
            <a:stretch/>
          </p:blipFill>
          <p:spPr>
            <a:xfrm>
              <a:off x="6932266" y="1930551"/>
              <a:ext cx="402300" cy="402300"/>
            </a:xfrm>
            <a:prstGeom prst="flowChartConnector">
              <a:avLst/>
            </a:prstGeom>
            <a:noFill/>
            <a:ln>
              <a:noFill/>
            </a:ln>
          </p:spPr>
        </p:pic>
        <p:pic>
          <p:nvPicPr>
            <p:cNvPr id="327" name="Google Shape;327;p57"/>
            <p:cNvPicPr preferRelativeResize="0"/>
            <p:nvPr/>
          </p:nvPicPr>
          <p:blipFill rotWithShape="1">
            <a:blip r:embed="rId3">
              <a:alphaModFix/>
            </a:blip>
            <a:srcRect b="0" l="0" r="0" t="0"/>
            <a:stretch/>
          </p:blipFill>
          <p:spPr>
            <a:xfrm>
              <a:off x="6932266" y="2370252"/>
              <a:ext cx="402300" cy="402300"/>
            </a:xfrm>
            <a:prstGeom prst="flowChartConnector">
              <a:avLst/>
            </a:prstGeom>
            <a:noFill/>
            <a:ln>
              <a:noFill/>
            </a:ln>
          </p:spPr>
        </p:pic>
        <p:pic>
          <p:nvPicPr>
            <p:cNvPr id="328" name="Google Shape;328;p57"/>
            <p:cNvPicPr preferRelativeResize="0"/>
            <p:nvPr/>
          </p:nvPicPr>
          <p:blipFill rotWithShape="1">
            <a:blip r:embed="rId5">
              <a:alphaModFix/>
            </a:blip>
            <a:srcRect b="0" l="0" r="0" t="0"/>
            <a:stretch/>
          </p:blipFill>
          <p:spPr>
            <a:xfrm>
              <a:off x="6930695" y="2814165"/>
              <a:ext cx="403800" cy="403800"/>
            </a:xfrm>
            <a:prstGeom prst="flowChartConnector">
              <a:avLst/>
            </a:prstGeom>
            <a:noFill/>
            <a:ln>
              <a:noFill/>
            </a:ln>
          </p:spPr>
        </p:pic>
      </p:grpSp>
      <p:pic>
        <p:nvPicPr>
          <p:cNvPr id="329" name="Google Shape;329;p57"/>
          <p:cNvPicPr preferRelativeResize="0"/>
          <p:nvPr/>
        </p:nvPicPr>
        <p:blipFill rotWithShape="1">
          <a:blip r:embed="rId8">
            <a:alphaModFix/>
          </a:blip>
          <a:srcRect b="9590" l="2054" r="1466" t="14473"/>
          <a:stretch/>
        </p:blipFill>
        <p:spPr>
          <a:xfrm>
            <a:off x="7349731" y="2669894"/>
            <a:ext cx="1217154" cy="156038"/>
          </a:xfrm>
          <a:prstGeom prst="rect">
            <a:avLst/>
          </a:prstGeom>
          <a:noFill/>
          <a:ln>
            <a:noFill/>
          </a:ln>
          <a:effectLst>
            <a:outerShdw blurRad="57150" rotWithShape="0" algn="bl" dir="5400000" dist="19050">
              <a:srgbClr val="000000">
                <a:alpha val="49410"/>
              </a:srgbClr>
            </a:outerShdw>
          </a:effectLst>
        </p:spPr>
      </p:pic>
      <p:pic>
        <p:nvPicPr>
          <p:cNvPr id="330" name="Google Shape;330;p57"/>
          <p:cNvPicPr preferRelativeResize="0"/>
          <p:nvPr/>
        </p:nvPicPr>
        <p:blipFill rotWithShape="1">
          <a:blip r:embed="rId9">
            <a:alphaModFix/>
          </a:blip>
          <a:srcRect b="9598" l="1582" r="1939" t="14465"/>
          <a:stretch/>
        </p:blipFill>
        <p:spPr>
          <a:xfrm>
            <a:off x="7349731" y="2323800"/>
            <a:ext cx="1217154" cy="156038"/>
          </a:xfrm>
          <a:prstGeom prst="rect">
            <a:avLst/>
          </a:prstGeom>
          <a:noFill/>
          <a:ln>
            <a:noFill/>
          </a:ln>
          <a:effectLst>
            <a:outerShdw blurRad="57150" rotWithShape="0" algn="bl" dir="5400000" dist="19050">
              <a:srgbClr val="000000">
                <a:alpha val="49410"/>
              </a:srgbClr>
            </a:outerShdw>
          </a:effectLst>
        </p:spPr>
      </p:pic>
      <p:pic>
        <p:nvPicPr>
          <p:cNvPr id="331" name="Google Shape;331;p57"/>
          <p:cNvPicPr preferRelativeResize="0"/>
          <p:nvPr/>
        </p:nvPicPr>
        <p:blipFill rotWithShape="1">
          <a:blip r:embed="rId8">
            <a:alphaModFix/>
          </a:blip>
          <a:srcRect b="9590" l="2054" r="1466" t="14473"/>
          <a:stretch/>
        </p:blipFill>
        <p:spPr>
          <a:xfrm>
            <a:off x="7347971" y="1975235"/>
            <a:ext cx="1178725" cy="151111"/>
          </a:xfrm>
          <a:prstGeom prst="rect">
            <a:avLst/>
          </a:prstGeom>
          <a:noFill/>
          <a:ln>
            <a:noFill/>
          </a:ln>
          <a:effectLst>
            <a:outerShdw blurRad="57150" rotWithShape="0" algn="bl" dir="5400000" dist="19050">
              <a:srgbClr val="000000">
                <a:alpha val="49410"/>
              </a:srgbClr>
            </a:outerShdw>
          </a:effectLst>
        </p:spPr>
      </p:pic>
      <p:sp>
        <p:nvSpPr>
          <p:cNvPr id="332" name="Google Shape;332;p57"/>
          <p:cNvSpPr txBox="1"/>
          <p:nvPr/>
        </p:nvSpPr>
        <p:spPr>
          <a:xfrm>
            <a:off x="2605125" y="4826702"/>
            <a:ext cx="3705600" cy="2628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500"/>
              </a:spcAft>
              <a:buClr>
                <a:srgbClr val="000000"/>
              </a:buClr>
              <a:buSzPts val="1200"/>
              <a:buFont typeface="Arial"/>
              <a:buNone/>
            </a:pPr>
            <a:r>
              <a:rPr b="0" i="0" lang="en" sz="1200" u="none" cap="none" strike="noStrike">
                <a:solidFill>
                  <a:schemeClr val="lt1"/>
                </a:solidFill>
                <a:latin typeface="Open Sans"/>
                <a:ea typeface="Open Sans"/>
                <a:cs typeface="Open Sans"/>
                <a:sym typeface="Open Sans"/>
              </a:rPr>
              <a:t>Caicedo, et al. 2017 Nature Methods</a:t>
            </a:r>
            <a:endParaRPr b="0" i="0" sz="1200" u="none" cap="none" strike="noStrike">
              <a:solidFill>
                <a:schemeClr val="lt1"/>
              </a:solidFill>
              <a:latin typeface="Open Sans"/>
              <a:ea typeface="Open Sans"/>
              <a:cs typeface="Open Sans"/>
              <a:sym typeface="Open Sans"/>
            </a:endParaRPr>
          </a:p>
        </p:txBody>
      </p:sp>
      <p:grpSp>
        <p:nvGrpSpPr>
          <p:cNvPr id="333" name="Google Shape;333;p57"/>
          <p:cNvGrpSpPr/>
          <p:nvPr/>
        </p:nvGrpSpPr>
        <p:grpSpPr>
          <a:xfrm>
            <a:off x="3495415" y="3547867"/>
            <a:ext cx="653381" cy="714583"/>
            <a:chOff x="6655215" y="1577048"/>
            <a:chExt cx="1026360" cy="1035327"/>
          </a:xfrm>
        </p:grpSpPr>
        <p:sp>
          <p:nvSpPr>
            <p:cNvPr id="334" name="Google Shape;334;p57"/>
            <p:cNvSpPr/>
            <p:nvPr/>
          </p:nvSpPr>
          <p:spPr>
            <a:xfrm>
              <a:off x="6778875" y="1709675"/>
              <a:ext cx="216900" cy="2169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7"/>
            <p:cNvSpPr/>
            <p:nvPr/>
          </p:nvSpPr>
          <p:spPr>
            <a:xfrm>
              <a:off x="7007475" y="1709675"/>
              <a:ext cx="216900" cy="216900"/>
            </a:xfrm>
            <a:prstGeom prst="rect">
              <a:avLst/>
            </a:prstGeom>
            <a:solidFill>
              <a:srgbClr val="6FA8D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7"/>
            <p:cNvSpPr/>
            <p:nvPr/>
          </p:nvSpPr>
          <p:spPr>
            <a:xfrm>
              <a:off x="7236075" y="1709675"/>
              <a:ext cx="216900" cy="216900"/>
            </a:xfrm>
            <a:prstGeom prst="rect">
              <a:avLst/>
            </a:prstGeom>
            <a:solidFill>
              <a:srgbClr val="CC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7"/>
            <p:cNvSpPr/>
            <p:nvPr/>
          </p:nvSpPr>
          <p:spPr>
            <a:xfrm>
              <a:off x="7464675" y="1709675"/>
              <a:ext cx="216900" cy="216900"/>
            </a:xfrm>
            <a:prstGeom prst="rect">
              <a:avLst/>
            </a:prstGeom>
            <a:solidFill>
              <a:srgbClr val="E0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7"/>
            <p:cNvSpPr/>
            <p:nvPr/>
          </p:nvSpPr>
          <p:spPr>
            <a:xfrm>
              <a:off x="6778875" y="1938275"/>
              <a:ext cx="216900" cy="216900"/>
            </a:xfrm>
            <a:prstGeom prst="rect">
              <a:avLst/>
            </a:prstGeom>
            <a:solidFill>
              <a:srgbClr val="6FA8D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7"/>
            <p:cNvSpPr/>
            <p:nvPr/>
          </p:nvSpPr>
          <p:spPr>
            <a:xfrm>
              <a:off x="7007475" y="1938275"/>
              <a:ext cx="216900" cy="2169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7"/>
            <p:cNvSpPr/>
            <p:nvPr/>
          </p:nvSpPr>
          <p:spPr>
            <a:xfrm>
              <a:off x="7236075" y="1938275"/>
              <a:ext cx="216900" cy="216900"/>
            </a:xfrm>
            <a:prstGeom prst="rect">
              <a:avLst/>
            </a:prstGeom>
            <a:solidFill>
              <a:srgbClr val="CFE2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7"/>
            <p:cNvSpPr/>
            <p:nvPr/>
          </p:nvSpPr>
          <p:spPr>
            <a:xfrm>
              <a:off x="7464675" y="1938275"/>
              <a:ext cx="216900" cy="216900"/>
            </a:xfrm>
            <a:prstGeom prst="rect">
              <a:avLst/>
            </a:prstGeom>
            <a:solidFill>
              <a:srgbClr val="F4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7"/>
            <p:cNvSpPr/>
            <p:nvPr/>
          </p:nvSpPr>
          <p:spPr>
            <a:xfrm>
              <a:off x="6778875" y="2166875"/>
              <a:ext cx="216900" cy="216900"/>
            </a:xfrm>
            <a:prstGeom prst="rect">
              <a:avLst/>
            </a:prstGeom>
            <a:solidFill>
              <a:srgbClr val="F4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7"/>
            <p:cNvSpPr/>
            <p:nvPr/>
          </p:nvSpPr>
          <p:spPr>
            <a:xfrm>
              <a:off x="7007475" y="2166875"/>
              <a:ext cx="216900" cy="216900"/>
            </a:xfrm>
            <a:prstGeom prst="rect">
              <a:avLst/>
            </a:prstGeom>
            <a:solidFill>
              <a:srgbClr val="CFE2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7"/>
            <p:cNvSpPr/>
            <p:nvPr/>
          </p:nvSpPr>
          <p:spPr>
            <a:xfrm>
              <a:off x="7236075" y="2166875"/>
              <a:ext cx="216900" cy="2169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7"/>
            <p:cNvSpPr/>
            <p:nvPr/>
          </p:nvSpPr>
          <p:spPr>
            <a:xfrm>
              <a:off x="7464675" y="2166875"/>
              <a:ext cx="216900" cy="216900"/>
            </a:xfrm>
            <a:prstGeom prst="rect">
              <a:avLst/>
            </a:prstGeom>
            <a:solidFill>
              <a:srgbClr val="A4C2F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57"/>
            <p:cNvSpPr/>
            <p:nvPr/>
          </p:nvSpPr>
          <p:spPr>
            <a:xfrm>
              <a:off x="6778875" y="2395475"/>
              <a:ext cx="216900" cy="216900"/>
            </a:xfrm>
            <a:prstGeom prst="rect">
              <a:avLst/>
            </a:prstGeom>
            <a:solidFill>
              <a:srgbClr val="E0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57"/>
            <p:cNvSpPr/>
            <p:nvPr/>
          </p:nvSpPr>
          <p:spPr>
            <a:xfrm>
              <a:off x="7007475" y="2395475"/>
              <a:ext cx="216900" cy="216900"/>
            </a:xfrm>
            <a:prstGeom prst="rect">
              <a:avLst/>
            </a:prstGeom>
            <a:solidFill>
              <a:srgbClr val="CC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7"/>
            <p:cNvSpPr/>
            <p:nvPr/>
          </p:nvSpPr>
          <p:spPr>
            <a:xfrm>
              <a:off x="7236075" y="2395475"/>
              <a:ext cx="216900" cy="216900"/>
            </a:xfrm>
            <a:prstGeom prst="rect">
              <a:avLst/>
            </a:prstGeom>
            <a:solidFill>
              <a:srgbClr val="A4C2F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7"/>
            <p:cNvSpPr/>
            <p:nvPr/>
          </p:nvSpPr>
          <p:spPr>
            <a:xfrm>
              <a:off x="7464675" y="2395475"/>
              <a:ext cx="216900" cy="2169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0" name="Google Shape;350;p57"/>
            <p:cNvCxnSpPr>
              <a:stCxn id="334" idx="0"/>
              <a:endCxn id="335" idx="0"/>
            </p:cNvCxnSpPr>
            <p:nvPr/>
          </p:nvCxnSpPr>
          <p:spPr>
            <a:xfrm flipH="1" rot="-5400000">
              <a:off x="7001325" y="1595675"/>
              <a:ext cx="600" cy="228600"/>
            </a:xfrm>
            <a:prstGeom prst="bentConnector3">
              <a:avLst>
                <a:gd fmla="val -57501449" name="adj1"/>
              </a:avLst>
            </a:prstGeom>
            <a:noFill/>
            <a:ln cap="flat" cmpd="sng" w="9525">
              <a:solidFill>
                <a:srgbClr val="FFFFFF"/>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351" name="Google Shape;351;p57"/>
            <p:cNvCxnSpPr>
              <a:stCxn id="336" idx="0"/>
              <a:endCxn id="337" idx="0"/>
            </p:cNvCxnSpPr>
            <p:nvPr/>
          </p:nvCxnSpPr>
          <p:spPr>
            <a:xfrm flipH="1" rot="-5400000">
              <a:off x="7458525" y="1595675"/>
              <a:ext cx="600" cy="228600"/>
            </a:xfrm>
            <a:prstGeom prst="bentConnector3">
              <a:avLst>
                <a:gd fmla="val -57501449" name="adj1"/>
              </a:avLst>
            </a:prstGeom>
            <a:noFill/>
            <a:ln cap="flat" cmpd="sng" w="9525">
              <a:solidFill>
                <a:srgbClr val="FFFFFF"/>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352" name="Google Shape;352;p57"/>
            <p:cNvCxnSpPr>
              <a:stCxn id="334" idx="1"/>
              <a:endCxn id="338" idx="1"/>
            </p:cNvCxnSpPr>
            <p:nvPr/>
          </p:nvCxnSpPr>
          <p:spPr>
            <a:xfrm>
              <a:off x="6778875" y="1818125"/>
              <a:ext cx="900" cy="228600"/>
            </a:xfrm>
            <a:prstGeom prst="bentConnector3">
              <a:avLst>
                <a:gd fmla="val -41561944" name="adj1"/>
              </a:avLst>
            </a:prstGeom>
            <a:noFill/>
            <a:ln cap="flat" cmpd="sng" w="9525">
              <a:solidFill>
                <a:srgbClr val="FFFFFF"/>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353" name="Google Shape;353;p57"/>
            <p:cNvCxnSpPr>
              <a:stCxn id="342" idx="1"/>
              <a:endCxn id="346" idx="1"/>
            </p:cNvCxnSpPr>
            <p:nvPr/>
          </p:nvCxnSpPr>
          <p:spPr>
            <a:xfrm>
              <a:off x="6778875" y="2275325"/>
              <a:ext cx="900" cy="228600"/>
            </a:xfrm>
            <a:prstGeom prst="bentConnector3">
              <a:avLst>
                <a:gd fmla="val -41561944" name="adj1"/>
              </a:avLst>
            </a:prstGeom>
            <a:noFill/>
            <a:ln cap="flat" cmpd="sng" w="9525">
              <a:solidFill>
                <a:srgbClr val="FFFFFF"/>
              </a:solidFill>
              <a:prstDash val="solid"/>
              <a:round/>
              <a:headEnd len="med" w="med" type="none"/>
              <a:tailEnd len="med" w="med" type="none"/>
            </a:ln>
            <a:effectLst>
              <a:outerShdw blurRad="57150" rotWithShape="0" algn="bl" dir="5400000" dist="19050">
                <a:srgbClr val="000000">
                  <a:alpha val="50000"/>
                </a:srgbClr>
              </a:outerShdw>
            </a:effectLst>
          </p:spPr>
        </p:cxnSp>
        <p:sp>
          <p:nvSpPr>
            <p:cNvPr id="354" name="Google Shape;354;p57"/>
            <p:cNvSpPr/>
            <p:nvPr/>
          </p:nvSpPr>
          <p:spPr>
            <a:xfrm>
              <a:off x="6986390" y="1577048"/>
              <a:ext cx="34200" cy="34200"/>
            </a:xfrm>
            <a:prstGeom prst="flowChartConnector">
              <a:avLst/>
            </a:prstGeom>
            <a:solidFill>
              <a:srgbClr val="CFE2F3"/>
            </a:solidFill>
            <a:ln cap="flat" cmpd="sng" w="9525">
              <a:solidFill>
                <a:srgbClr val="66666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7"/>
            <p:cNvSpPr/>
            <p:nvPr/>
          </p:nvSpPr>
          <p:spPr>
            <a:xfrm>
              <a:off x="7443590" y="1577048"/>
              <a:ext cx="34200" cy="34200"/>
            </a:xfrm>
            <a:prstGeom prst="flowChartConnector">
              <a:avLst/>
            </a:prstGeom>
            <a:solidFill>
              <a:srgbClr val="CFE2F3"/>
            </a:solidFill>
            <a:ln cap="flat" cmpd="sng" w="9525">
              <a:solidFill>
                <a:srgbClr val="66666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6" name="Google Shape;356;p57"/>
            <p:cNvCxnSpPr>
              <a:stCxn id="354" idx="0"/>
              <a:endCxn id="355" idx="0"/>
            </p:cNvCxnSpPr>
            <p:nvPr/>
          </p:nvCxnSpPr>
          <p:spPr>
            <a:xfrm flipH="1" rot="-5400000">
              <a:off x="7231790" y="1348748"/>
              <a:ext cx="600" cy="457200"/>
            </a:xfrm>
            <a:prstGeom prst="bentConnector3">
              <a:avLst>
                <a:gd fmla="val -57501449" name="adj1"/>
              </a:avLst>
            </a:prstGeom>
            <a:noFill/>
            <a:ln cap="flat" cmpd="sng" w="9525">
              <a:solidFill>
                <a:srgbClr val="FFFFFF"/>
              </a:solidFill>
              <a:prstDash val="solid"/>
              <a:round/>
              <a:headEnd len="med" w="med" type="none"/>
              <a:tailEnd len="med" w="med" type="none"/>
            </a:ln>
            <a:effectLst>
              <a:outerShdw blurRad="57150" rotWithShape="0" algn="bl" dir="5400000" dist="19050">
                <a:srgbClr val="000000">
                  <a:alpha val="50000"/>
                </a:srgbClr>
              </a:outerShdw>
            </a:effectLst>
          </p:spPr>
        </p:cxnSp>
        <p:sp>
          <p:nvSpPr>
            <p:cNvPr id="357" name="Google Shape;357;p57"/>
            <p:cNvSpPr/>
            <p:nvPr/>
          </p:nvSpPr>
          <p:spPr>
            <a:xfrm>
              <a:off x="6655237" y="1915323"/>
              <a:ext cx="34200" cy="34200"/>
            </a:xfrm>
            <a:prstGeom prst="flowChartConnector">
              <a:avLst/>
            </a:prstGeom>
            <a:solidFill>
              <a:srgbClr val="CFE2F3"/>
            </a:solidFill>
            <a:ln cap="flat" cmpd="sng" w="9525">
              <a:solidFill>
                <a:srgbClr val="66666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7"/>
            <p:cNvSpPr/>
            <p:nvPr/>
          </p:nvSpPr>
          <p:spPr>
            <a:xfrm>
              <a:off x="6655215" y="2372523"/>
              <a:ext cx="34200" cy="34200"/>
            </a:xfrm>
            <a:prstGeom prst="flowChartConnector">
              <a:avLst/>
            </a:prstGeom>
            <a:solidFill>
              <a:srgbClr val="CFE2F3"/>
            </a:solidFill>
            <a:ln cap="flat" cmpd="sng" w="9525">
              <a:solidFill>
                <a:srgbClr val="66666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9" name="Google Shape;359;p57"/>
            <p:cNvCxnSpPr>
              <a:stCxn id="357" idx="2"/>
              <a:endCxn id="358" idx="2"/>
            </p:cNvCxnSpPr>
            <p:nvPr/>
          </p:nvCxnSpPr>
          <p:spPr>
            <a:xfrm>
              <a:off x="6655237" y="1932423"/>
              <a:ext cx="900" cy="457200"/>
            </a:xfrm>
            <a:prstGeom prst="bentConnector3">
              <a:avLst>
                <a:gd fmla="val -41564394" name="adj1"/>
              </a:avLst>
            </a:prstGeom>
            <a:noFill/>
            <a:ln cap="flat" cmpd="sng" w="9525">
              <a:solidFill>
                <a:srgbClr val="FFFFFF"/>
              </a:solidFill>
              <a:prstDash val="solid"/>
              <a:round/>
              <a:headEnd len="med" w="med" type="none"/>
              <a:tailEnd len="med" w="med" type="none"/>
            </a:ln>
            <a:effectLst>
              <a:outerShdw blurRad="57150" rotWithShape="0" algn="bl" dir="5400000" dist="19050">
                <a:srgbClr val="000000">
                  <a:alpha val="50000"/>
                </a:srgbClr>
              </a:outerShdw>
            </a:effectLst>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363" name="Shape 363"/>
        <p:cNvGrpSpPr/>
        <p:nvPr/>
      </p:nvGrpSpPr>
      <p:grpSpPr>
        <a:xfrm>
          <a:off x="0" y="0"/>
          <a:ext cx="0" cy="0"/>
          <a:chOff x="0" y="0"/>
          <a:chExt cx="0" cy="0"/>
        </a:xfrm>
      </p:grpSpPr>
      <p:sp>
        <p:nvSpPr>
          <p:cNvPr id="364" name="Google Shape;364;p58"/>
          <p:cNvSpPr/>
          <p:nvPr/>
        </p:nvSpPr>
        <p:spPr>
          <a:xfrm>
            <a:off x="3952500" y="1078175"/>
            <a:ext cx="4937400" cy="3787500"/>
          </a:xfrm>
          <a:prstGeom prst="roundRect">
            <a:avLst>
              <a:gd fmla="val 4906" name="adj"/>
            </a:avLst>
          </a:prstGeom>
          <a:solidFill>
            <a:srgbClr val="FFFFFF"/>
          </a:solidFill>
          <a:ln cap="flat" cmpd="sng" w="19050">
            <a:solidFill>
              <a:srgbClr val="5962BA"/>
            </a:solidFill>
            <a:prstDash val="solid"/>
            <a:round/>
            <a:headEnd len="sm" w="sm" type="none"/>
            <a:tailEnd len="sm" w="sm" type="none"/>
          </a:ln>
          <a:effectLst>
            <a:outerShdw blurRad="965200" sx="78000" rotWithShape="0" algn="t" dir="5400000" dist="1435100" sy="78000">
              <a:srgbClr val="000000">
                <a:alpha val="305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Open Sans"/>
              <a:ea typeface="Open Sans"/>
              <a:cs typeface="Open Sans"/>
              <a:sym typeface="Open Sans"/>
            </a:endParaRPr>
          </a:p>
        </p:txBody>
      </p:sp>
      <p:sp>
        <p:nvSpPr>
          <p:cNvPr id="365" name="Google Shape;365;p58"/>
          <p:cNvSpPr/>
          <p:nvPr/>
        </p:nvSpPr>
        <p:spPr>
          <a:xfrm>
            <a:off x="234324" y="1078175"/>
            <a:ext cx="3397500" cy="3787500"/>
          </a:xfrm>
          <a:prstGeom prst="roundRect">
            <a:avLst>
              <a:gd fmla="val 4906" name="adj"/>
            </a:avLst>
          </a:prstGeom>
          <a:solidFill>
            <a:srgbClr val="FFFFFF"/>
          </a:solidFill>
          <a:ln cap="flat" cmpd="sng" w="19050">
            <a:solidFill>
              <a:srgbClr val="5962BA"/>
            </a:solidFill>
            <a:prstDash val="solid"/>
            <a:round/>
            <a:headEnd len="sm" w="sm" type="none"/>
            <a:tailEnd len="sm" w="sm" type="none"/>
          </a:ln>
          <a:effectLst>
            <a:outerShdw blurRad="965200" sx="78000" rotWithShape="0" algn="t" dir="5400000" dist="1435100" sy="78000">
              <a:srgbClr val="000000">
                <a:alpha val="3059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Open Sans"/>
              <a:ea typeface="Open Sans"/>
              <a:cs typeface="Open Sans"/>
              <a:sym typeface="Open Sans"/>
            </a:endParaRPr>
          </a:p>
        </p:txBody>
      </p:sp>
      <p:sp>
        <p:nvSpPr>
          <p:cNvPr id="366" name="Google Shape;366;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Imaging data informs biomedical research</a:t>
            </a:r>
            <a:endParaRPr b="1">
              <a:solidFill>
                <a:srgbClr val="C00000"/>
              </a:solidFill>
            </a:endParaRPr>
          </a:p>
        </p:txBody>
      </p:sp>
      <p:grpSp>
        <p:nvGrpSpPr>
          <p:cNvPr id="367" name="Google Shape;367;p58"/>
          <p:cNvGrpSpPr/>
          <p:nvPr/>
        </p:nvGrpSpPr>
        <p:grpSpPr>
          <a:xfrm>
            <a:off x="442425" y="3168852"/>
            <a:ext cx="3133698" cy="1605594"/>
            <a:chOff x="345211" y="3402225"/>
            <a:chExt cx="3193740" cy="1564601"/>
          </a:xfrm>
        </p:grpSpPr>
        <p:pic>
          <p:nvPicPr>
            <p:cNvPr id="368" name="Google Shape;368;p58"/>
            <p:cNvPicPr preferRelativeResize="0"/>
            <p:nvPr/>
          </p:nvPicPr>
          <p:blipFill rotWithShape="1">
            <a:blip r:embed="rId3">
              <a:alphaModFix/>
            </a:blip>
            <a:srcRect b="-8" l="0" r="0" t="12573"/>
            <a:stretch/>
          </p:blipFill>
          <p:spPr>
            <a:xfrm>
              <a:off x="1697364" y="3506777"/>
              <a:ext cx="1158023" cy="842288"/>
            </a:xfrm>
            <a:prstGeom prst="rect">
              <a:avLst/>
            </a:prstGeom>
            <a:noFill/>
            <a:ln>
              <a:noFill/>
            </a:ln>
          </p:spPr>
        </p:pic>
        <p:sp>
          <p:nvSpPr>
            <p:cNvPr id="369" name="Google Shape;369;p58"/>
            <p:cNvSpPr txBox="1"/>
            <p:nvPr/>
          </p:nvSpPr>
          <p:spPr>
            <a:xfrm>
              <a:off x="345211" y="4516967"/>
              <a:ext cx="1242000" cy="21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700">
                  <a:latin typeface="Proxima Nova"/>
                  <a:ea typeface="Proxima Nova"/>
                  <a:cs typeface="Proxima Nova"/>
                  <a:sym typeface="Proxima Nova"/>
                </a:rPr>
                <a:t>Chemical structures (</a:t>
              </a:r>
              <a:r>
                <a:rPr b="1" lang="en" sz="700">
                  <a:latin typeface="Proxima Nova"/>
                  <a:ea typeface="Proxima Nova"/>
                  <a:cs typeface="Proxima Nova"/>
                  <a:sym typeface="Proxima Nova"/>
                </a:rPr>
                <a:t>CS</a:t>
              </a:r>
              <a:r>
                <a:rPr lang="en" sz="700">
                  <a:latin typeface="Proxima Nova"/>
                  <a:ea typeface="Proxima Nova"/>
                  <a:cs typeface="Proxima Nova"/>
                  <a:sym typeface="Proxima Nova"/>
                </a:rPr>
                <a:t>)</a:t>
              </a:r>
              <a:endParaRPr sz="700">
                <a:latin typeface="Proxima Nova"/>
                <a:ea typeface="Proxima Nova"/>
                <a:cs typeface="Proxima Nova"/>
                <a:sym typeface="Proxima Nova"/>
              </a:endParaRPr>
            </a:p>
          </p:txBody>
        </p:sp>
        <p:cxnSp>
          <p:nvCxnSpPr>
            <p:cNvPr id="370" name="Google Shape;370;p58"/>
            <p:cNvCxnSpPr>
              <a:stCxn id="371" idx="2"/>
              <a:endCxn id="369" idx="3"/>
            </p:cNvCxnSpPr>
            <p:nvPr/>
          </p:nvCxnSpPr>
          <p:spPr>
            <a:xfrm rot="5400000">
              <a:off x="1710869" y="4277294"/>
              <a:ext cx="225600" cy="473100"/>
            </a:xfrm>
            <a:prstGeom prst="bentConnector2">
              <a:avLst/>
            </a:prstGeom>
            <a:noFill/>
            <a:ln cap="flat" cmpd="sng" w="28575">
              <a:solidFill>
                <a:srgbClr val="FFD966"/>
              </a:solidFill>
              <a:prstDash val="solid"/>
              <a:round/>
              <a:headEnd len="med" w="med" type="oval"/>
              <a:tailEnd len="med" w="med" type="oval"/>
            </a:ln>
          </p:spPr>
        </p:cxnSp>
        <p:cxnSp>
          <p:nvCxnSpPr>
            <p:cNvPr id="372" name="Google Shape;372;p58"/>
            <p:cNvCxnSpPr/>
            <p:nvPr/>
          </p:nvCxnSpPr>
          <p:spPr>
            <a:xfrm flipH="1">
              <a:off x="1586952" y="4405443"/>
              <a:ext cx="819000" cy="353400"/>
            </a:xfrm>
            <a:prstGeom prst="bentConnector3">
              <a:avLst>
                <a:gd fmla="val 731" name="adj1"/>
              </a:avLst>
            </a:prstGeom>
            <a:noFill/>
            <a:ln cap="flat" cmpd="sng" w="28575">
              <a:solidFill>
                <a:srgbClr val="4A86E8"/>
              </a:solidFill>
              <a:prstDash val="solid"/>
              <a:round/>
              <a:headEnd len="med" w="med" type="oval"/>
              <a:tailEnd len="med" w="med" type="oval"/>
            </a:ln>
          </p:spPr>
        </p:cxnSp>
        <p:cxnSp>
          <p:nvCxnSpPr>
            <p:cNvPr id="373" name="Google Shape;373;p58"/>
            <p:cNvCxnSpPr/>
            <p:nvPr/>
          </p:nvCxnSpPr>
          <p:spPr>
            <a:xfrm flipH="1">
              <a:off x="1586738" y="4395660"/>
              <a:ext cx="1164300" cy="483900"/>
            </a:xfrm>
            <a:prstGeom prst="bentConnector3">
              <a:avLst>
                <a:gd fmla="val 276" name="adj1"/>
              </a:avLst>
            </a:prstGeom>
            <a:noFill/>
            <a:ln cap="flat" cmpd="sng" w="28575">
              <a:solidFill>
                <a:srgbClr val="6AA84F"/>
              </a:solidFill>
              <a:prstDash val="solid"/>
              <a:round/>
              <a:headEnd len="med" w="med" type="oval"/>
              <a:tailEnd len="med" w="med" type="oval"/>
            </a:ln>
          </p:spPr>
        </p:cxnSp>
        <p:sp>
          <p:nvSpPr>
            <p:cNvPr id="371" name="Google Shape;371;p58"/>
            <p:cNvSpPr/>
            <p:nvPr/>
          </p:nvSpPr>
          <p:spPr>
            <a:xfrm>
              <a:off x="1983119" y="4296044"/>
              <a:ext cx="154200" cy="1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4" name="Google Shape;374;p58"/>
            <p:cNvPicPr preferRelativeResize="0"/>
            <p:nvPr/>
          </p:nvPicPr>
          <p:blipFill rotWithShape="1">
            <a:blip r:embed="rId4">
              <a:alphaModFix/>
            </a:blip>
            <a:srcRect b="0" l="0" r="0" t="10338"/>
            <a:stretch/>
          </p:blipFill>
          <p:spPr>
            <a:xfrm>
              <a:off x="451152" y="3402225"/>
              <a:ext cx="1289696" cy="1156345"/>
            </a:xfrm>
            <a:prstGeom prst="rect">
              <a:avLst/>
            </a:prstGeom>
            <a:noFill/>
            <a:ln>
              <a:noFill/>
            </a:ln>
          </p:spPr>
        </p:pic>
        <p:grpSp>
          <p:nvGrpSpPr>
            <p:cNvPr id="375" name="Google Shape;375;p58"/>
            <p:cNvGrpSpPr/>
            <p:nvPr/>
          </p:nvGrpSpPr>
          <p:grpSpPr>
            <a:xfrm>
              <a:off x="2903976" y="3519506"/>
              <a:ext cx="634975" cy="695152"/>
              <a:chOff x="4359000" y="5137588"/>
              <a:chExt cx="938896" cy="1027875"/>
            </a:xfrm>
          </p:grpSpPr>
          <p:grpSp>
            <p:nvGrpSpPr>
              <p:cNvPr id="376" name="Google Shape;376;p58"/>
              <p:cNvGrpSpPr/>
              <p:nvPr/>
            </p:nvGrpSpPr>
            <p:grpSpPr>
              <a:xfrm>
                <a:off x="4360075" y="5137600"/>
                <a:ext cx="937821" cy="1027863"/>
                <a:chOff x="8326050" y="1163550"/>
                <a:chExt cx="937821" cy="1027863"/>
              </a:xfrm>
            </p:grpSpPr>
            <p:grpSp>
              <p:nvGrpSpPr>
                <p:cNvPr id="377" name="Google Shape;377;p58"/>
                <p:cNvGrpSpPr/>
                <p:nvPr/>
              </p:nvGrpSpPr>
              <p:grpSpPr>
                <a:xfrm>
                  <a:off x="8326050" y="1300562"/>
                  <a:ext cx="937821" cy="890850"/>
                  <a:chOff x="8326050" y="1170825"/>
                  <a:chExt cx="937821" cy="890850"/>
                </a:xfrm>
              </p:grpSpPr>
              <p:grpSp>
                <p:nvGrpSpPr>
                  <p:cNvPr id="378" name="Google Shape;378;p58"/>
                  <p:cNvGrpSpPr/>
                  <p:nvPr/>
                </p:nvGrpSpPr>
                <p:grpSpPr>
                  <a:xfrm>
                    <a:off x="8326050" y="1179125"/>
                    <a:ext cx="937821" cy="882550"/>
                    <a:chOff x="8319025" y="1158650"/>
                    <a:chExt cx="937821" cy="882550"/>
                  </a:xfrm>
                </p:grpSpPr>
                <p:grpSp>
                  <p:nvGrpSpPr>
                    <p:cNvPr id="379" name="Google Shape;379;p58"/>
                    <p:cNvGrpSpPr/>
                    <p:nvPr/>
                  </p:nvGrpSpPr>
                  <p:grpSpPr>
                    <a:xfrm>
                      <a:off x="8319029" y="1289100"/>
                      <a:ext cx="937818" cy="752100"/>
                      <a:chOff x="8319029" y="1212900"/>
                      <a:chExt cx="937818" cy="752100"/>
                    </a:xfrm>
                  </p:grpSpPr>
                  <p:sp>
                    <p:nvSpPr>
                      <p:cNvPr id="380" name="Google Shape;380;p58"/>
                      <p:cNvSpPr txBox="1"/>
                      <p:nvPr/>
                    </p:nvSpPr>
                    <p:spPr>
                      <a:xfrm>
                        <a:off x="8379629" y="1212900"/>
                        <a:ext cx="740100" cy="17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Yeast</a:t>
                        </a:r>
                        <a:endParaRPr sz="500">
                          <a:latin typeface="Proxima Nova"/>
                          <a:ea typeface="Proxima Nova"/>
                          <a:cs typeface="Proxima Nova"/>
                          <a:sym typeface="Proxima Nova"/>
                        </a:endParaRPr>
                      </a:p>
                    </p:txBody>
                  </p:sp>
                  <p:sp>
                    <p:nvSpPr>
                      <p:cNvPr id="381" name="Google Shape;381;p58"/>
                      <p:cNvSpPr txBox="1"/>
                      <p:nvPr/>
                    </p:nvSpPr>
                    <p:spPr>
                      <a:xfrm>
                        <a:off x="8379629" y="1362094"/>
                        <a:ext cx="740100" cy="17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Fungal</a:t>
                        </a:r>
                        <a:endParaRPr sz="500">
                          <a:latin typeface="Proxima Nova"/>
                          <a:ea typeface="Proxima Nova"/>
                          <a:cs typeface="Proxima Nova"/>
                          <a:sym typeface="Proxima Nova"/>
                        </a:endParaRPr>
                      </a:p>
                    </p:txBody>
                  </p:sp>
                  <p:sp>
                    <p:nvSpPr>
                      <p:cNvPr id="382" name="Google Shape;382;p58"/>
                      <p:cNvSpPr txBox="1"/>
                      <p:nvPr/>
                    </p:nvSpPr>
                    <p:spPr>
                      <a:xfrm>
                        <a:off x="8379629" y="1506137"/>
                        <a:ext cx="740100" cy="17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Cell-based</a:t>
                        </a:r>
                        <a:endParaRPr sz="500">
                          <a:latin typeface="Proxima Nova"/>
                          <a:ea typeface="Proxima Nova"/>
                          <a:cs typeface="Proxima Nova"/>
                          <a:sym typeface="Proxima Nova"/>
                        </a:endParaRPr>
                      </a:p>
                    </p:txBody>
                  </p:sp>
                  <p:sp>
                    <p:nvSpPr>
                      <p:cNvPr id="383" name="Google Shape;383;p58"/>
                      <p:cNvSpPr txBox="1"/>
                      <p:nvPr/>
                    </p:nvSpPr>
                    <p:spPr>
                      <a:xfrm>
                        <a:off x="8319029" y="1231639"/>
                        <a:ext cx="134700" cy="134700"/>
                      </a:xfrm>
                      <a:prstGeom prst="rect">
                        <a:avLst/>
                      </a:prstGeom>
                      <a:solidFill>
                        <a:srgbClr val="99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500">
                          <a:latin typeface="Proxima Nova"/>
                          <a:ea typeface="Proxima Nova"/>
                          <a:cs typeface="Proxima Nova"/>
                          <a:sym typeface="Proxima Nova"/>
                        </a:endParaRPr>
                      </a:p>
                    </p:txBody>
                  </p:sp>
                  <p:sp>
                    <p:nvSpPr>
                      <p:cNvPr id="384" name="Google Shape;384;p58"/>
                      <p:cNvSpPr txBox="1"/>
                      <p:nvPr/>
                    </p:nvSpPr>
                    <p:spPr>
                      <a:xfrm>
                        <a:off x="8319029" y="1380838"/>
                        <a:ext cx="134700" cy="134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latin typeface="Proxima Nova"/>
                          <a:ea typeface="Proxima Nova"/>
                          <a:cs typeface="Proxima Nova"/>
                          <a:sym typeface="Proxima Nova"/>
                        </a:endParaRPr>
                      </a:p>
                    </p:txBody>
                  </p:sp>
                  <p:sp>
                    <p:nvSpPr>
                      <p:cNvPr id="385" name="Google Shape;385;p58"/>
                      <p:cNvSpPr txBox="1"/>
                      <p:nvPr/>
                    </p:nvSpPr>
                    <p:spPr>
                      <a:xfrm>
                        <a:off x="8319029" y="1524883"/>
                        <a:ext cx="134700" cy="134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500">
                          <a:latin typeface="Proxima Nova"/>
                          <a:ea typeface="Proxima Nova"/>
                          <a:cs typeface="Proxima Nova"/>
                          <a:sym typeface="Proxima Nova"/>
                        </a:endParaRPr>
                      </a:p>
                    </p:txBody>
                  </p:sp>
                  <p:sp>
                    <p:nvSpPr>
                      <p:cNvPr id="386" name="Google Shape;386;p58"/>
                      <p:cNvSpPr txBox="1"/>
                      <p:nvPr/>
                    </p:nvSpPr>
                    <p:spPr>
                      <a:xfrm>
                        <a:off x="8379646" y="1650030"/>
                        <a:ext cx="877200" cy="17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Biochemical</a:t>
                        </a:r>
                        <a:endParaRPr sz="500">
                          <a:latin typeface="Proxima Nova"/>
                          <a:ea typeface="Proxima Nova"/>
                          <a:cs typeface="Proxima Nova"/>
                          <a:sym typeface="Proxima Nova"/>
                        </a:endParaRPr>
                      </a:p>
                    </p:txBody>
                  </p:sp>
                  <p:sp>
                    <p:nvSpPr>
                      <p:cNvPr id="387" name="Google Shape;387;p58"/>
                      <p:cNvSpPr txBox="1"/>
                      <p:nvPr/>
                    </p:nvSpPr>
                    <p:spPr>
                      <a:xfrm>
                        <a:off x="8379629" y="1792800"/>
                        <a:ext cx="740100" cy="17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Bacterial</a:t>
                        </a:r>
                        <a:endParaRPr sz="500">
                          <a:latin typeface="Proxima Nova"/>
                          <a:ea typeface="Proxima Nova"/>
                          <a:cs typeface="Proxima Nova"/>
                          <a:sym typeface="Proxima Nova"/>
                        </a:endParaRPr>
                      </a:p>
                    </p:txBody>
                  </p:sp>
                  <p:sp>
                    <p:nvSpPr>
                      <p:cNvPr id="388" name="Google Shape;388;p58"/>
                      <p:cNvSpPr txBox="1"/>
                      <p:nvPr/>
                    </p:nvSpPr>
                    <p:spPr>
                      <a:xfrm>
                        <a:off x="8319029" y="1668788"/>
                        <a:ext cx="134700" cy="1347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latin typeface="Proxima Nova"/>
                          <a:ea typeface="Proxima Nova"/>
                          <a:cs typeface="Proxima Nova"/>
                          <a:sym typeface="Proxima Nova"/>
                        </a:endParaRPr>
                      </a:p>
                    </p:txBody>
                  </p:sp>
                  <p:sp>
                    <p:nvSpPr>
                      <p:cNvPr id="389" name="Google Shape;389;p58"/>
                      <p:cNvSpPr txBox="1"/>
                      <p:nvPr/>
                    </p:nvSpPr>
                    <p:spPr>
                      <a:xfrm>
                        <a:off x="8319029" y="1811553"/>
                        <a:ext cx="134700" cy="134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500">
                          <a:latin typeface="Proxima Nova"/>
                          <a:ea typeface="Proxima Nova"/>
                          <a:cs typeface="Proxima Nova"/>
                          <a:sym typeface="Proxima Nova"/>
                        </a:endParaRPr>
                      </a:p>
                    </p:txBody>
                  </p:sp>
                </p:grpSp>
                <p:sp>
                  <p:nvSpPr>
                    <p:cNvPr id="390" name="Google Shape;390;p58"/>
                    <p:cNvSpPr txBox="1"/>
                    <p:nvPr/>
                  </p:nvSpPr>
                  <p:spPr>
                    <a:xfrm>
                      <a:off x="8319025" y="1158650"/>
                      <a:ext cx="134700" cy="134700"/>
                    </a:xfrm>
                    <a:prstGeom prst="rect">
                      <a:avLst/>
                    </a:prstGeom>
                    <a:solidFill>
                      <a:srgbClr val="46BD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latin typeface="Proxima Nova"/>
                        <a:ea typeface="Proxima Nova"/>
                        <a:cs typeface="Proxima Nova"/>
                        <a:sym typeface="Proxima Nova"/>
                      </a:endParaRPr>
                    </a:p>
                  </p:txBody>
                </p:sp>
              </p:grpSp>
              <p:sp>
                <p:nvSpPr>
                  <p:cNvPr id="391" name="Google Shape;391;p58"/>
                  <p:cNvSpPr txBox="1"/>
                  <p:nvPr/>
                </p:nvSpPr>
                <p:spPr>
                  <a:xfrm>
                    <a:off x="8386654" y="1170825"/>
                    <a:ext cx="740100" cy="17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Parasite</a:t>
                    </a:r>
                    <a:endParaRPr sz="500">
                      <a:latin typeface="Proxima Nova"/>
                      <a:ea typeface="Proxima Nova"/>
                      <a:cs typeface="Proxima Nova"/>
                      <a:sym typeface="Proxima Nova"/>
                    </a:endParaRPr>
                  </a:p>
                </p:txBody>
              </p:sp>
            </p:grpSp>
            <p:sp>
              <p:nvSpPr>
                <p:cNvPr id="392" name="Google Shape;392;p58"/>
                <p:cNvSpPr txBox="1"/>
                <p:nvPr/>
              </p:nvSpPr>
              <p:spPr>
                <a:xfrm>
                  <a:off x="8386654" y="1163550"/>
                  <a:ext cx="740100" cy="17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Worm</a:t>
                  </a:r>
                  <a:endParaRPr sz="500">
                    <a:latin typeface="Proxima Nova"/>
                    <a:ea typeface="Proxima Nova"/>
                    <a:cs typeface="Proxima Nova"/>
                    <a:sym typeface="Proxima Nova"/>
                  </a:endParaRPr>
                </a:p>
              </p:txBody>
            </p:sp>
          </p:grpSp>
          <p:sp>
            <p:nvSpPr>
              <p:cNvPr id="393" name="Google Shape;393;p58"/>
              <p:cNvSpPr txBox="1"/>
              <p:nvPr/>
            </p:nvSpPr>
            <p:spPr>
              <a:xfrm>
                <a:off x="4359000" y="5137588"/>
                <a:ext cx="134700" cy="134700"/>
              </a:xfrm>
              <a:prstGeom prst="rect">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latin typeface="Proxima Nova"/>
                  <a:ea typeface="Proxima Nova"/>
                  <a:cs typeface="Proxima Nova"/>
                  <a:sym typeface="Proxima Nova"/>
                </a:endParaRPr>
              </a:p>
            </p:txBody>
          </p:sp>
        </p:grpSp>
        <p:sp>
          <p:nvSpPr>
            <p:cNvPr id="394" name="Google Shape;394;p58"/>
            <p:cNvSpPr/>
            <p:nvPr/>
          </p:nvSpPr>
          <p:spPr>
            <a:xfrm>
              <a:off x="1034393" y="3568202"/>
              <a:ext cx="120600" cy="120600"/>
            </a:xfrm>
            <a:prstGeom prst="rect">
              <a:avLst/>
            </a:prstGeom>
            <a:solidFill>
              <a:srgbClr val="93C4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8"/>
            <p:cNvSpPr/>
            <p:nvPr/>
          </p:nvSpPr>
          <p:spPr>
            <a:xfrm>
              <a:off x="776650" y="3870287"/>
              <a:ext cx="120600" cy="120600"/>
            </a:xfrm>
            <a:prstGeom prst="rect">
              <a:avLst/>
            </a:prstGeom>
            <a:solidFill>
              <a:srgbClr val="C6C4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8"/>
            <p:cNvSpPr/>
            <p:nvPr/>
          </p:nvSpPr>
          <p:spPr>
            <a:xfrm>
              <a:off x="1216485" y="3824861"/>
              <a:ext cx="120600" cy="120600"/>
            </a:xfrm>
            <a:prstGeom prst="rect">
              <a:avLst/>
            </a:prstGeom>
            <a:solidFill>
              <a:srgbClr val="88B6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8"/>
            <p:cNvSpPr/>
            <p:nvPr/>
          </p:nvSpPr>
          <p:spPr>
            <a:xfrm>
              <a:off x="1035737" y="4004924"/>
              <a:ext cx="120600" cy="120600"/>
            </a:xfrm>
            <a:prstGeom prst="rect">
              <a:avLst/>
            </a:prstGeom>
            <a:solidFill>
              <a:srgbClr val="B4BA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8"/>
            <p:cNvSpPr/>
            <p:nvPr/>
          </p:nvSpPr>
          <p:spPr>
            <a:xfrm>
              <a:off x="1427441" y="4144084"/>
              <a:ext cx="120600" cy="120600"/>
            </a:xfrm>
            <a:prstGeom prst="rect">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8"/>
            <p:cNvSpPr/>
            <p:nvPr/>
          </p:nvSpPr>
          <p:spPr>
            <a:xfrm>
              <a:off x="1072877" y="4227312"/>
              <a:ext cx="65100" cy="74700"/>
            </a:xfrm>
            <a:prstGeom prst="rect">
              <a:avLst/>
            </a:prstGeom>
            <a:solidFill>
              <a:srgbClr val="C3B4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0" name="Google Shape;400;p58"/>
            <p:cNvGrpSpPr/>
            <p:nvPr/>
          </p:nvGrpSpPr>
          <p:grpSpPr>
            <a:xfrm>
              <a:off x="451951" y="3437044"/>
              <a:ext cx="1214690" cy="906980"/>
              <a:chOff x="667527" y="555225"/>
              <a:chExt cx="1796081" cy="1341092"/>
            </a:xfrm>
          </p:grpSpPr>
          <p:sp>
            <p:nvSpPr>
              <p:cNvPr id="401" name="Google Shape;401;p58"/>
              <p:cNvSpPr txBox="1"/>
              <p:nvPr/>
            </p:nvSpPr>
            <p:spPr>
              <a:xfrm>
                <a:off x="1149250" y="555225"/>
                <a:ext cx="571800" cy="37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MO</a:t>
                </a:r>
                <a:endParaRPr b="1" sz="700">
                  <a:latin typeface="Proxima Nova"/>
                  <a:ea typeface="Proxima Nova"/>
                  <a:cs typeface="Proxima Nova"/>
                  <a:sym typeface="Proxima Nova"/>
                </a:endParaRPr>
              </a:p>
            </p:txBody>
          </p:sp>
          <p:sp>
            <p:nvSpPr>
              <p:cNvPr id="402" name="Google Shape;402;p58"/>
              <p:cNvSpPr txBox="1"/>
              <p:nvPr/>
            </p:nvSpPr>
            <p:spPr>
              <a:xfrm>
                <a:off x="667527" y="1459034"/>
                <a:ext cx="502200" cy="32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CS</a:t>
                </a:r>
                <a:endParaRPr b="1" sz="700">
                  <a:latin typeface="Proxima Nova"/>
                  <a:ea typeface="Proxima Nova"/>
                  <a:cs typeface="Proxima Nova"/>
                  <a:sym typeface="Proxima Nova"/>
                </a:endParaRPr>
              </a:p>
            </p:txBody>
          </p:sp>
          <p:sp>
            <p:nvSpPr>
              <p:cNvPr id="403" name="Google Shape;403;p58"/>
              <p:cNvSpPr txBox="1"/>
              <p:nvPr/>
            </p:nvSpPr>
            <p:spPr>
              <a:xfrm>
                <a:off x="2022008" y="1257831"/>
                <a:ext cx="441600" cy="33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GE</a:t>
                </a:r>
                <a:endParaRPr b="1" sz="700">
                  <a:latin typeface="Proxima Nova"/>
                  <a:ea typeface="Proxima Nova"/>
                  <a:cs typeface="Proxima Nova"/>
                  <a:sym typeface="Proxima Nova"/>
                </a:endParaRPr>
              </a:p>
            </p:txBody>
          </p:sp>
          <p:sp>
            <p:nvSpPr>
              <p:cNvPr id="404" name="Google Shape;404;p58"/>
              <p:cNvSpPr txBox="1"/>
              <p:nvPr/>
            </p:nvSpPr>
            <p:spPr>
              <a:xfrm>
                <a:off x="1349950" y="862025"/>
                <a:ext cx="371100" cy="18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latin typeface="Proxima Nova"/>
                    <a:ea typeface="Proxima Nova"/>
                    <a:cs typeface="Proxima Nova"/>
                    <a:sym typeface="Proxima Nova"/>
                  </a:rPr>
                  <a:t>11</a:t>
                </a:r>
                <a:endParaRPr sz="600">
                  <a:latin typeface="Proxima Nova"/>
                  <a:ea typeface="Proxima Nova"/>
                  <a:cs typeface="Proxima Nova"/>
                  <a:sym typeface="Proxima Nova"/>
                </a:endParaRPr>
              </a:p>
            </p:txBody>
          </p:sp>
          <p:sp>
            <p:nvSpPr>
              <p:cNvPr id="405" name="Google Shape;405;p58"/>
              <p:cNvSpPr txBox="1"/>
              <p:nvPr/>
            </p:nvSpPr>
            <p:spPr>
              <a:xfrm>
                <a:off x="1926025" y="1712417"/>
                <a:ext cx="371100" cy="18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latin typeface="Proxima Nova"/>
                    <a:ea typeface="Proxima Nova"/>
                    <a:cs typeface="Proxima Nova"/>
                    <a:sym typeface="Proxima Nova"/>
                  </a:rPr>
                  <a:t>14</a:t>
                </a:r>
                <a:endParaRPr sz="600">
                  <a:latin typeface="Proxima Nova"/>
                  <a:ea typeface="Proxima Nova"/>
                  <a:cs typeface="Proxima Nova"/>
                  <a:sym typeface="Proxima Nova"/>
                </a:endParaRPr>
              </a:p>
            </p:txBody>
          </p:sp>
          <p:sp>
            <p:nvSpPr>
              <p:cNvPr id="406" name="Google Shape;406;p58"/>
              <p:cNvSpPr txBox="1"/>
              <p:nvPr/>
            </p:nvSpPr>
            <p:spPr>
              <a:xfrm>
                <a:off x="1098975" y="1266750"/>
                <a:ext cx="371100" cy="18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latin typeface="Proxima Nova"/>
                    <a:ea typeface="Proxima Nova"/>
                    <a:cs typeface="Proxima Nova"/>
                    <a:sym typeface="Proxima Nova"/>
                  </a:rPr>
                  <a:t>8</a:t>
                </a:r>
                <a:endParaRPr sz="600">
                  <a:latin typeface="Proxima Nova"/>
                  <a:ea typeface="Proxima Nova"/>
                  <a:cs typeface="Proxima Nova"/>
                  <a:sym typeface="Proxima Nova"/>
                </a:endParaRPr>
              </a:p>
            </p:txBody>
          </p:sp>
          <p:sp>
            <p:nvSpPr>
              <p:cNvPr id="407" name="Google Shape;407;p58"/>
              <p:cNvSpPr txBox="1"/>
              <p:nvPr/>
            </p:nvSpPr>
            <p:spPr>
              <a:xfrm>
                <a:off x="1747963" y="1193056"/>
                <a:ext cx="201600" cy="18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latin typeface="Proxima Nova"/>
                    <a:ea typeface="Proxima Nova"/>
                    <a:cs typeface="Proxima Nova"/>
                    <a:sym typeface="Proxima Nova"/>
                  </a:rPr>
                  <a:t>4</a:t>
                </a:r>
                <a:endParaRPr sz="600">
                  <a:latin typeface="Proxima Nova"/>
                  <a:ea typeface="Proxima Nova"/>
                  <a:cs typeface="Proxima Nova"/>
                  <a:sym typeface="Proxima Nova"/>
                </a:endParaRPr>
              </a:p>
            </p:txBody>
          </p:sp>
          <p:sp>
            <p:nvSpPr>
              <p:cNvPr id="408" name="Google Shape;408;p58"/>
              <p:cNvSpPr txBox="1"/>
              <p:nvPr/>
            </p:nvSpPr>
            <p:spPr>
              <a:xfrm>
                <a:off x="1497940" y="1385275"/>
                <a:ext cx="201600" cy="18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Proxima Nova"/>
                    <a:ea typeface="Proxima Nova"/>
                    <a:cs typeface="Proxima Nova"/>
                    <a:sym typeface="Proxima Nova"/>
                  </a:rPr>
                  <a:t>3</a:t>
                </a:r>
                <a:endParaRPr sz="600">
                  <a:latin typeface="Proxima Nova"/>
                  <a:ea typeface="Proxima Nova"/>
                  <a:cs typeface="Proxima Nova"/>
                  <a:sym typeface="Proxima Nova"/>
                </a:endParaRPr>
              </a:p>
            </p:txBody>
          </p:sp>
          <p:sp>
            <p:nvSpPr>
              <p:cNvPr id="409" name="Google Shape;409;p58"/>
              <p:cNvSpPr txBox="1"/>
              <p:nvPr/>
            </p:nvSpPr>
            <p:spPr>
              <a:xfrm>
                <a:off x="1501960" y="1706350"/>
                <a:ext cx="178200" cy="15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latin typeface="Proxima Nova"/>
                    <a:ea typeface="Proxima Nova"/>
                    <a:cs typeface="Proxima Nova"/>
                    <a:sym typeface="Proxima Nova"/>
                  </a:rPr>
                  <a:t>0</a:t>
                </a:r>
                <a:endParaRPr sz="600">
                  <a:latin typeface="Proxima Nova"/>
                  <a:ea typeface="Proxima Nova"/>
                  <a:cs typeface="Proxima Nova"/>
                  <a:sym typeface="Proxima Nova"/>
                </a:endParaRPr>
              </a:p>
            </p:txBody>
          </p:sp>
        </p:grpSp>
        <p:sp>
          <p:nvSpPr>
            <p:cNvPr id="410" name="Google Shape;410;p58"/>
            <p:cNvSpPr txBox="1"/>
            <p:nvPr/>
          </p:nvSpPr>
          <p:spPr>
            <a:xfrm>
              <a:off x="348013" y="4747526"/>
              <a:ext cx="1242000" cy="21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700">
                  <a:latin typeface="Proxima Nova"/>
                  <a:ea typeface="Proxima Nova"/>
                  <a:cs typeface="Proxima Nova"/>
                  <a:sym typeface="Proxima Nova"/>
                </a:rPr>
                <a:t>Morphology (</a:t>
              </a:r>
              <a:r>
                <a:rPr b="1" lang="en" sz="700">
                  <a:latin typeface="Proxima Nova"/>
                  <a:ea typeface="Proxima Nova"/>
                  <a:cs typeface="Proxima Nova"/>
                  <a:sym typeface="Proxima Nova"/>
                </a:rPr>
                <a:t>MO</a:t>
              </a:r>
              <a:r>
                <a:rPr lang="en" sz="700">
                  <a:latin typeface="Proxima Nova"/>
                  <a:ea typeface="Proxima Nova"/>
                  <a:cs typeface="Proxima Nova"/>
                  <a:sym typeface="Proxima Nova"/>
                </a:rPr>
                <a:t>)</a:t>
              </a:r>
              <a:endParaRPr sz="700">
                <a:latin typeface="Proxima Nova"/>
                <a:ea typeface="Proxima Nova"/>
                <a:cs typeface="Proxima Nova"/>
                <a:sym typeface="Proxima Nova"/>
              </a:endParaRPr>
            </a:p>
          </p:txBody>
        </p:sp>
        <p:sp>
          <p:nvSpPr>
            <p:cNvPr id="411" name="Google Shape;411;p58"/>
            <p:cNvSpPr txBox="1"/>
            <p:nvPr/>
          </p:nvSpPr>
          <p:spPr>
            <a:xfrm>
              <a:off x="348013" y="4640505"/>
              <a:ext cx="1242000" cy="21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700">
                  <a:latin typeface="Proxima Nova"/>
                  <a:ea typeface="Proxima Nova"/>
                  <a:cs typeface="Proxima Nova"/>
                  <a:sym typeface="Proxima Nova"/>
                </a:rPr>
                <a:t>Gene expression (</a:t>
              </a:r>
              <a:r>
                <a:rPr b="1" lang="en" sz="700">
                  <a:latin typeface="Proxima Nova"/>
                  <a:ea typeface="Proxima Nova"/>
                  <a:cs typeface="Proxima Nova"/>
                  <a:sym typeface="Proxima Nova"/>
                </a:rPr>
                <a:t>GE</a:t>
              </a:r>
              <a:r>
                <a:rPr lang="en" sz="700">
                  <a:latin typeface="Proxima Nova"/>
                  <a:ea typeface="Proxima Nova"/>
                  <a:cs typeface="Proxima Nova"/>
                  <a:sym typeface="Proxima Nova"/>
                </a:rPr>
                <a:t>)</a:t>
              </a:r>
              <a:endParaRPr sz="700">
                <a:latin typeface="Proxima Nova"/>
                <a:ea typeface="Proxima Nova"/>
                <a:cs typeface="Proxima Nova"/>
                <a:sym typeface="Proxima Nova"/>
              </a:endParaRPr>
            </a:p>
          </p:txBody>
        </p:sp>
      </p:grpSp>
      <p:grpSp>
        <p:nvGrpSpPr>
          <p:cNvPr id="412" name="Google Shape;412;p58"/>
          <p:cNvGrpSpPr/>
          <p:nvPr/>
        </p:nvGrpSpPr>
        <p:grpSpPr>
          <a:xfrm>
            <a:off x="4447136" y="3022561"/>
            <a:ext cx="2546049" cy="1605624"/>
            <a:chOff x="3602675" y="3274525"/>
            <a:chExt cx="2741224" cy="1788000"/>
          </a:xfrm>
        </p:grpSpPr>
        <p:pic>
          <p:nvPicPr>
            <p:cNvPr id="413" name="Google Shape;413;p58"/>
            <p:cNvPicPr preferRelativeResize="0"/>
            <p:nvPr/>
          </p:nvPicPr>
          <p:blipFill>
            <a:blip r:embed="rId5">
              <a:alphaModFix/>
            </a:blip>
            <a:stretch>
              <a:fillRect/>
            </a:stretch>
          </p:blipFill>
          <p:spPr>
            <a:xfrm>
              <a:off x="4497107" y="3274525"/>
              <a:ext cx="1846793" cy="1788000"/>
            </a:xfrm>
            <a:prstGeom prst="rect">
              <a:avLst/>
            </a:prstGeom>
            <a:noFill/>
            <a:ln>
              <a:noFill/>
            </a:ln>
          </p:spPr>
        </p:pic>
        <p:pic>
          <p:nvPicPr>
            <p:cNvPr id="414" name="Google Shape;414;p58"/>
            <p:cNvPicPr preferRelativeResize="0"/>
            <p:nvPr/>
          </p:nvPicPr>
          <p:blipFill>
            <a:blip r:embed="rId6">
              <a:alphaModFix/>
            </a:blip>
            <a:stretch>
              <a:fillRect/>
            </a:stretch>
          </p:blipFill>
          <p:spPr>
            <a:xfrm>
              <a:off x="3606975" y="3312883"/>
              <a:ext cx="890137" cy="861802"/>
            </a:xfrm>
            <a:prstGeom prst="rect">
              <a:avLst/>
            </a:prstGeom>
            <a:noFill/>
            <a:ln>
              <a:noFill/>
            </a:ln>
          </p:spPr>
        </p:pic>
        <p:pic>
          <p:nvPicPr>
            <p:cNvPr id="415" name="Google Shape;415;p58"/>
            <p:cNvPicPr preferRelativeResize="0"/>
            <p:nvPr/>
          </p:nvPicPr>
          <p:blipFill>
            <a:blip r:embed="rId7">
              <a:alphaModFix/>
            </a:blip>
            <a:stretch>
              <a:fillRect/>
            </a:stretch>
          </p:blipFill>
          <p:spPr>
            <a:xfrm>
              <a:off x="3602675" y="4200710"/>
              <a:ext cx="890137" cy="861808"/>
            </a:xfrm>
            <a:prstGeom prst="rect">
              <a:avLst/>
            </a:prstGeom>
            <a:noFill/>
            <a:ln>
              <a:noFill/>
            </a:ln>
          </p:spPr>
        </p:pic>
        <p:sp>
          <p:nvSpPr>
            <p:cNvPr id="416" name="Google Shape;416;p58"/>
            <p:cNvSpPr txBox="1"/>
            <p:nvPr/>
          </p:nvSpPr>
          <p:spPr>
            <a:xfrm>
              <a:off x="3616170" y="4895750"/>
              <a:ext cx="957000" cy="12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solidFill>
                    <a:srgbClr val="00FF00"/>
                  </a:solidFill>
                  <a:latin typeface="Proxima Nova"/>
                  <a:ea typeface="Proxima Nova"/>
                  <a:cs typeface="Proxima Nova"/>
                  <a:sym typeface="Proxima Nova"/>
                </a:rPr>
                <a:t>Gene Expression</a:t>
              </a:r>
              <a:endParaRPr sz="700">
                <a:solidFill>
                  <a:srgbClr val="00FF00"/>
                </a:solidFill>
                <a:latin typeface="Proxima Nova"/>
                <a:ea typeface="Proxima Nova"/>
                <a:cs typeface="Proxima Nova"/>
                <a:sym typeface="Proxima Nova"/>
              </a:endParaRPr>
            </a:p>
          </p:txBody>
        </p:sp>
        <p:sp>
          <p:nvSpPr>
            <p:cNvPr id="417" name="Google Shape;417;p58"/>
            <p:cNvSpPr txBox="1"/>
            <p:nvPr/>
          </p:nvSpPr>
          <p:spPr>
            <a:xfrm>
              <a:off x="3749678" y="4008600"/>
              <a:ext cx="735600" cy="12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solidFill>
                    <a:srgbClr val="0000FF"/>
                  </a:solidFill>
                  <a:latin typeface="Proxima Nova"/>
                  <a:ea typeface="Proxima Nova"/>
                  <a:cs typeface="Proxima Nova"/>
                  <a:sym typeface="Proxima Nova"/>
                </a:rPr>
                <a:t>Morphology</a:t>
              </a:r>
              <a:endParaRPr sz="700">
                <a:latin typeface="Proxima Nova"/>
                <a:ea typeface="Proxima Nova"/>
                <a:cs typeface="Proxima Nova"/>
                <a:sym typeface="Proxima Nova"/>
              </a:endParaRPr>
            </a:p>
          </p:txBody>
        </p:sp>
        <p:sp>
          <p:nvSpPr>
            <p:cNvPr id="418" name="Google Shape;418;p58"/>
            <p:cNvSpPr txBox="1"/>
            <p:nvPr/>
          </p:nvSpPr>
          <p:spPr>
            <a:xfrm>
              <a:off x="4634548" y="4850841"/>
              <a:ext cx="1686900" cy="12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solidFill>
                    <a:srgbClr val="FF0000"/>
                  </a:solidFill>
                  <a:latin typeface="Proxima Nova"/>
                  <a:ea typeface="Proxima Nova"/>
                  <a:cs typeface="Proxima Nova"/>
                  <a:sym typeface="Proxima Nova"/>
                </a:rPr>
                <a:t>Same allele across platforms</a:t>
              </a:r>
              <a:endParaRPr sz="700">
                <a:solidFill>
                  <a:srgbClr val="FF0000"/>
                </a:solidFill>
                <a:latin typeface="Proxima Nova"/>
                <a:ea typeface="Proxima Nova"/>
                <a:cs typeface="Proxima Nova"/>
                <a:sym typeface="Proxima Nova"/>
              </a:endParaRPr>
            </a:p>
          </p:txBody>
        </p:sp>
        <p:sp>
          <p:nvSpPr>
            <p:cNvPr id="419" name="Google Shape;419;p58"/>
            <p:cNvSpPr txBox="1"/>
            <p:nvPr/>
          </p:nvSpPr>
          <p:spPr>
            <a:xfrm>
              <a:off x="4823822" y="4369947"/>
              <a:ext cx="479100" cy="14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
                  <a:latin typeface="Proxima Nova"/>
                  <a:ea typeface="Proxima Nova"/>
                  <a:cs typeface="Proxima Nova"/>
                  <a:sym typeface="Proxima Nova"/>
                </a:rPr>
                <a:t>EGFR_p.S645C</a:t>
              </a:r>
              <a:endParaRPr sz="500">
                <a:latin typeface="Proxima Nova"/>
                <a:ea typeface="Proxima Nova"/>
                <a:cs typeface="Proxima Nova"/>
                <a:sym typeface="Proxima Nova"/>
              </a:endParaRPr>
            </a:p>
          </p:txBody>
        </p:sp>
        <p:sp>
          <p:nvSpPr>
            <p:cNvPr id="420" name="Google Shape;420;p58"/>
            <p:cNvSpPr txBox="1"/>
            <p:nvPr/>
          </p:nvSpPr>
          <p:spPr>
            <a:xfrm>
              <a:off x="5175354" y="3807096"/>
              <a:ext cx="479100" cy="14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
                  <a:latin typeface="Proxima Nova"/>
                  <a:ea typeface="Proxima Nova"/>
                  <a:cs typeface="Proxima Nova"/>
                  <a:sym typeface="Proxima Nova"/>
                </a:rPr>
                <a:t>KRAS_p.G12V</a:t>
              </a:r>
              <a:endParaRPr sz="500">
                <a:latin typeface="Proxima Nova"/>
                <a:ea typeface="Proxima Nova"/>
                <a:cs typeface="Proxima Nova"/>
                <a:sym typeface="Proxima Nova"/>
              </a:endParaRPr>
            </a:p>
          </p:txBody>
        </p:sp>
        <p:sp>
          <p:nvSpPr>
            <p:cNvPr id="421" name="Google Shape;421;p58"/>
            <p:cNvSpPr txBox="1"/>
            <p:nvPr/>
          </p:nvSpPr>
          <p:spPr>
            <a:xfrm>
              <a:off x="5570476" y="3299188"/>
              <a:ext cx="735600" cy="32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666666"/>
                  </a:solidFill>
                  <a:latin typeface="Proxima Nova"/>
                  <a:ea typeface="Proxima Nova"/>
                  <a:cs typeface="Proxima Nova"/>
                  <a:sym typeface="Proxima Nova"/>
                </a:rPr>
                <a:t>CCA space</a:t>
              </a:r>
              <a:endParaRPr b="1" sz="700">
                <a:solidFill>
                  <a:srgbClr val="666666"/>
                </a:solidFill>
                <a:latin typeface="Proxima Nova"/>
                <a:ea typeface="Proxima Nova"/>
                <a:cs typeface="Proxima Nova"/>
                <a:sym typeface="Proxima Nova"/>
              </a:endParaRPr>
            </a:p>
          </p:txBody>
        </p:sp>
      </p:grpSp>
      <p:grpSp>
        <p:nvGrpSpPr>
          <p:cNvPr id="422" name="Google Shape;422;p58"/>
          <p:cNvGrpSpPr/>
          <p:nvPr/>
        </p:nvGrpSpPr>
        <p:grpSpPr>
          <a:xfrm>
            <a:off x="7162403" y="2970313"/>
            <a:ext cx="1373242" cy="1703471"/>
            <a:chOff x="7331878" y="3172659"/>
            <a:chExt cx="1487641" cy="1845380"/>
          </a:xfrm>
        </p:grpSpPr>
        <p:pic>
          <p:nvPicPr>
            <p:cNvPr id="423" name="Google Shape;423;p58"/>
            <p:cNvPicPr preferRelativeResize="0"/>
            <p:nvPr/>
          </p:nvPicPr>
          <p:blipFill>
            <a:blip r:embed="rId8">
              <a:alphaModFix/>
            </a:blip>
            <a:stretch>
              <a:fillRect/>
            </a:stretch>
          </p:blipFill>
          <p:spPr>
            <a:xfrm rot="-5400000">
              <a:off x="7079336" y="4637447"/>
              <a:ext cx="611894" cy="106811"/>
            </a:xfrm>
            <a:prstGeom prst="rect">
              <a:avLst/>
            </a:prstGeom>
            <a:noFill/>
            <a:ln>
              <a:noFill/>
            </a:ln>
          </p:spPr>
        </p:pic>
        <p:sp>
          <p:nvSpPr>
            <p:cNvPr id="424" name="Google Shape;424;p58"/>
            <p:cNvSpPr txBox="1"/>
            <p:nvPr/>
          </p:nvSpPr>
          <p:spPr>
            <a:xfrm>
              <a:off x="7403650" y="4337725"/>
              <a:ext cx="306600" cy="1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1.0</a:t>
              </a:r>
              <a:endParaRPr sz="500">
                <a:latin typeface="Proxima Nova"/>
                <a:ea typeface="Proxima Nova"/>
                <a:cs typeface="Proxima Nova"/>
                <a:sym typeface="Proxima Nova"/>
              </a:endParaRPr>
            </a:p>
          </p:txBody>
        </p:sp>
        <p:sp>
          <p:nvSpPr>
            <p:cNvPr id="425" name="Google Shape;425;p58"/>
            <p:cNvSpPr txBox="1"/>
            <p:nvPr/>
          </p:nvSpPr>
          <p:spPr>
            <a:xfrm>
              <a:off x="7403650" y="4613088"/>
              <a:ext cx="306600" cy="1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0.4</a:t>
              </a:r>
              <a:endParaRPr sz="500">
                <a:latin typeface="Proxima Nova"/>
                <a:ea typeface="Proxima Nova"/>
                <a:cs typeface="Proxima Nova"/>
                <a:sym typeface="Proxima Nova"/>
              </a:endParaRPr>
            </a:p>
          </p:txBody>
        </p:sp>
        <p:sp>
          <p:nvSpPr>
            <p:cNvPr id="426" name="Google Shape;426;p58"/>
            <p:cNvSpPr txBox="1"/>
            <p:nvPr/>
          </p:nvSpPr>
          <p:spPr>
            <a:xfrm>
              <a:off x="7403641" y="4888439"/>
              <a:ext cx="401700" cy="1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Proxima Nova"/>
                  <a:ea typeface="Proxima Nova"/>
                  <a:cs typeface="Proxima Nova"/>
                  <a:sym typeface="Proxima Nova"/>
                </a:rPr>
                <a:t>-0.2</a:t>
              </a:r>
              <a:endParaRPr sz="500">
                <a:latin typeface="Proxima Nova"/>
                <a:ea typeface="Proxima Nova"/>
                <a:cs typeface="Proxima Nova"/>
                <a:sym typeface="Proxima Nova"/>
              </a:endParaRPr>
            </a:p>
          </p:txBody>
        </p:sp>
        <p:pic>
          <p:nvPicPr>
            <p:cNvPr id="427" name="Google Shape;427;p58"/>
            <p:cNvPicPr preferRelativeResize="0"/>
            <p:nvPr/>
          </p:nvPicPr>
          <p:blipFill>
            <a:blip r:embed="rId9">
              <a:alphaModFix/>
            </a:blip>
            <a:stretch>
              <a:fillRect/>
            </a:stretch>
          </p:blipFill>
          <p:spPr>
            <a:xfrm>
              <a:off x="8512919" y="3402225"/>
              <a:ext cx="306600" cy="383255"/>
            </a:xfrm>
            <a:prstGeom prst="rect">
              <a:avLst/>
            </a:prstGeom>
            <a:noFill/>
            <a:ln>
              <a:noFill/>
            </a:ln>
          </p:spPr>
        </p:pic>
        <p:pic>
          <p:nvPicPr>
            <p:cNvPr id="428" name="Google Shape;428;p58"/>
            <p:cNvPicPr preferRelativeResize="0"/>
            <p:nvPr/>
          </p:nvPicPr>
          <p:blipFill>
            <a:blip r:embed="rId10">
              <a:alphaModFix/>
            </a:blip>
            <a:stretch>
              <a:fillRect/>
            </a:stretch>
          </p:blipFill>
          <p:spPr>
            <a:xfrm>
              <a:off x="7656628" y="4183859"/>
              <a:ext cx="1083364" cy="827373"/>
            </a:xfrm>
            <a:prstGeom prst="rect">
              <a:avLst/>
            </a:prstGeom>
            <a:noFill/>
            <a:ln>
              <a:noFill/>
            </a:ln>
          </p:spPr>
        </p:pic>
        <p:pic>
          <p:nvPicPr>
            <p:cNvPr id="429" name="Google Shape;429;p58"/>
            <p:cNvPicPr preferRelativeResize="0"/>
            <p:nvPr/>
          </p:nvPicPr>
          <p:blipFill>
            <a:blip r:embed="rId11">
              <a:alphaModFix/>
            </a:blip>
            <a:stretch>
              <a:fillRect/>
            </a:stretch>
          </p:blipFill>
          <p:spPr>
            <a:xfrm>
              <a:off x="7474537" y="3172659"/>
              <a:ext cx="995380" cy="942374"/>
            </a:xfrm>
            <a:prstGeom prst="rect">
              <a:avLst/>
            </a:prstGeom>
            <a:noFill/>
            <a:ln>
              <a:noFill/>
            </a:ln>
          </p:spPr>
        </p:pic>
      </p:grpSp>
      <p:pic>
        <p:nvPicPr>
          <p:cNvPr id="430" name="Google Shape;430;p58"/>
          <p:cNvPicPr preferRelativeResize="0"/>
          <p:nvPr/>
        </p:nvPicPr>
        <p:blipFill rotWithShape="1">
          <a:blip r:embed="rId12">
            <a:alphaModFix/>
          </a:blip>
          <a:srcRect b="0" l="16738" r="17154" t="0"/>
          <a:stretch/>
        </p:blipFill>
        <p:spPr>
          <a:xfrm>
            <a:off x="769137" y="1460962"/>
            <a:ext cx="2327874" cy="1558688"/>
          </a:xfrm>
          <a:prstGeom prst="rect">
            <a:avLst/>
          </a:prstGeom>
          <a:noFill/>
          <a:ln>
            <a:noFill/>
          </a:ln>
        </p:spPr>
      </p:pic>
      <p:sp>
        <p:nvSpPr>
          <p:cNvPr id="431" name="Google Shape;431;p58"/>
          <p:cNvSpPr/>
          <p:nvPr/>
        </p:nvSpPr>
        <p:spPr>
          <a:xfrm>
            <a:off x="4191804" y="1637082"/>
            <a:ext cx="1416600" cy="1164600"/>
          </a:xfrm>
          <a:prstGeom prst="rect">
            <a:avLst/>
          </a:pr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8"/>
          <p:cNvSpPr/>
          <p:nvPr/>
        </p:nvSpPr>
        <p:spPr>
          <a:xfrm>
            <a:off x="5785433" y="1637082"/>
            <a:ext cx="1416600" cy="1159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8"/>
          <p:cNvSpPr/>
          <p:nvPr/>
        </p:nvSpPr>
        <p:spPr>
          <a:xfrm>
            <a:off x="7347735" y="1637078"/>
            <a:ext cx="1416600" cy="11595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 name="Google Shape;434;p58"/>
          <p:cNvPicPr preferRelativeResize="0"/>
          <p:nvPr/>
        </p:nvPicPr>
        <p:blipFill>
          <a:blip r:embed="rId13">
            <a:alphaModFix/>
          </a:blip>
          <a:stretch>
            <a:fillRect/>
          </a:stretch>
        </p:blipFill>
        <p:spPr>
          <a:xfrm>
            <a:off x="4266973" y="1684280"/>
            <a:ext cx="582098" cy="488224"/>
          </a:xfrm>
          <a:prstGeom prst="rect">
            <a:avLst/>
          </a:prstGeom>
          <a:noFill/>
          <a:ln>
            <a:noFill/>
          </a:ln>
        </p:spPr>
      </p:pic>
      <p:pic>
        <p:nvPicPr>
          <p:cNvPr id="435" name="Google Shape;435;p58"/>
          <p:cNvPicPr preferRelativeResize="0"/>
          <p:nvPr/>
        </p:nvPicPr>
        <p:blipFill>
          <a:blip r:embed="rId14">
            <a:alphaModFix/>
          </a:blip>
          <a:stretch>
            <a:fillRect/>
          </a:stretch>
        </p:blipFill>
        <p:spPr>
          <a:xfrm>
            <a:off x="4944107" y="1684280"/>
            <a:ext cx="582098" cy="488224"/>
          </a:xfrm>
          <a:prstGeom prst="rect">
            <a:avLst/>
          </a:prstGeom>
          <a:noFill/>
          <a:ln>
            <a:noFill/>
          </a:ln>
        </p:spPr>
      </p:pic>
      <p:pic>
        <p:nvPicPr>
          <p:cNvPr id="436" name="Google Shape;436;p58"/>
          <p:cNvPicPr preferRelativeResize="0"/>
          <p:nvPr/>
        </p:nvPicPr>
        <p:blipFill>
          <a:blip r:embed="rId15">
            <a:alphaModFix/>
          </a:blip>
          <a:stretch>
            <a:fillRect/>
          </a:stretch>
        </p:blipFill>
        <p:spPr>
          <a:xfrm>
            <a:off x="4266973" y="2260537"/>
            <a:ext cx="582098" cy="488224"/>
          </a:xfrm>
          <a:prstGeom prst="rect">
            <a:avLst/>
          </a:prstGeom>
          <a:noFill/>
          <a:ln>
            <a:noFill/>
          </a:ln>
        </p:spPr>
      </p:pic>
      <p:pic>
        <p:nvPicPr>
          <p:cNvPr id="437" name="Google Shape;437;p58"/>
          <p:cNvPicPr preferRelativeResize="0"/>
          <p:nvPr/>
        </p:nvPicPr>
        <p:blipFill>
          <a:blip r:embed="rId16">
            <a:alphaModFix/>
          </a:blip>
          <a:stretch>
            <a:fillRect/>
          </a:stretch>
        </p:blipFill>
        <p:spPr>
          <a:xfrm>
            <a:off x="4944107" y="2260537"/>
            <a:ext cx="582098" cy="488224"/>
          </a:xfrm>
          <a:prstGeom prst="rect">
            <a:avLst/>
          </a:prstGeom>
          <a:noFill/>
          <a:ln>
            <a:noFill/>
          </a:ln>
        </p:spPr>
      </p:pic>
      <p:pic>
        <p:nvPicPr>
          <p:cNvPr id="438" name="Google Shape;438;p58"/>
          <p:cNvPicPr preferRelativeResize="0"/>
          <p:nvPr/>
        </p:nvPicPr>
        <p:blipFill>
          <a:blip r:embed="rId17">
            <a:alphaModFix/>
          </a:blip>
          <a:stretch>
            <a:fillRect/>
          </a:stretch>
        </p:blipFill>
        <p:spPr>
          <a:xfrm>
            <a:off x="5871393" y="1700286"/>
            <a:ext cx="595285" cy="499278"/>
          </a:xfrm>
          <a:prstGeom prst="rect">
            <a:avLst/>
          </a:prstGeom>
          <a:noFill/>
          <a:ln>
            <a:noFill/>
          </a:ln>
        </p:spPr>
      </p:pic>
      <p:pic>
        <p:nvPicPr>
          <p:cNvPr id="439" name="Google Shape;439;p58"/>
          <p:cNvPicPr preferRelativeResize="0"/>
          <p:nvPr/>
        </p:nvPicPr>
        <p:blipFill>
          <a:blip r:embed="rId18">
            <a:alphaModFix/>
          </a:blip>
          <a:stretch>
            <a:fillRect/>
          </a:stretch>
        </p:blipFill>
        <p:spPr>
          <a:xfrm>
            <a:off x="5859244" y="2248038"/>
            <a:ext cx="595285" cy="499278"/>
          </a:xfrm>
          <a:prstGeom prst="rect">
            <a:avLst/>
          </a:prstGeom>
          <a:noFill/>
          <a:ln>
            <a:noFill/>
          </a:ln>
        </p:spPr>
      </p:pic>
      <p:pic>
        <p:nvPicPr>
          <p:cNvPr id="440" name="Google Shape;440;p58"/>
          <p:cNvPicPr preferRelativeResize="0"/>
          <p:nvPr/>
        </p:nvPicPr>
        <p:blipFill>
          <a:blip r:embed="rId19">
            <a:alphaModFix/>
          </a:blip>
          <a:stretch>
            <a:fillRect/>
          </a:stretch>
        </p:blipFill>
        <p:spPr>
          <a:xfrm>
            <a:off x="6535854" y="1700286"/>
            <a:ext cx="595285" cy="499278"/>
          </a:xfrm>
          <a:prstGeom prst="rect">
            <a:avLst/>
          </a:prstGeom>
          <a:noFill/>
          <a:ln>
            <a:noFill/>
          </a:ln>
        </p:spPr>
      </p:pic>
      <p:pic>
        <p:nvPicPr>
          <p:cNvPr id="441" name="Google Shape;441;p58"/>
          <p:cNvPicPr preferRelativeResize="0"/>
          <p:nvPr/>
        </p:nvPicPr>
        <p:blipFill>
          <a:blip r:embed="rId20">
            <a:alphaModFix/>
          </a:blip>
          <a:stretch>
            <a:fillRect/>
          </a:stretch>
        </p:blipFill>
        <p:spPr>
          <a:xfrm>
            <a:off x="6535854" y="2248036"/>
            <a:ext cx="595285" cy="499278"/>
          </a:xfrm>
          <a:prstGeom prst="rect">
            <a:avLst/>
          </a:prstGeom>
          <a:noFill/>
          <a:ln>
            <a:noFill/>
          </a:ln>
        </p:spPr>
      </p:pic>
      <p:sp>
        <p:nvSpPr>
          <p:cNvPr id="442" name="Google Shape;442;p58"/>
          <p:cNvSpPr txBox="1"/>
          <p:nvPr/>
        </p:nvSpPr>
        <p:spPr>
          <a:xfrm>
            <a:off x="5896741" y="1449323"/>
            <a:ext cx="1117800" cy="20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0000"/>
                </a:solidFill>
                <a:latin typeface="Proxima Nova"/>
                <a:ea typeface="Proxima Nova"/>
                <a:cs typeface="Proxima Nova"/>
                <a:sym typeface="Proxima Nova"/>
              </a:rPr>
              <a:t>EGFR Wild Type</a:t>
            </a:r>
            <a:endParaRPr sz="800">
              <a:solidFill>
                <a:srgbClr val="FF0000"/>
              </a:solidFill>
              <a:latin typeface="Proxima Nova"/>
              <a:ea typeface="Proxima Nova"/>
              <a:cs typeface="Proxima Nova"/>
              <a:sym typeface="Proxima Nova"/>
            </a:endParaRPr>
          </a:p>
        </p:txBody>
      </p:sp>
      <p:sp>
        <p:nvSpPr>
          <p:cNvPr id="443" name="Google Shape;443;p58"/>
          <p:cNvSpPr txBox="1"/>
          <p:nvPr/>
        </p:nvSpPr>
        <p:spPr>
          <a:xfrm>
            <a:off x="4365794" y="1449323"/>
            <a:ext cx="1090500" cy="20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38761D"/>
                </a:solidFill>
                <a:latin typeface="Proxima Nova"/>
                <a:ea typeface="Proxima Nova"/>
                <a:cs typeface="Proxima Nova"/>
                <a:sym typeface="Proxima Nova"/>
              </a:rPr>
              <a:t>Control</a:t>
            </a:r>
            <a:endParaRPr sz="800">
              <a:solidFill>
                <a:srgbClr val="38761D"/>
              </a:solidFill>
              <a:latin typeface="Proxima Nova"/>
              <a:ea typeface="Proxima Nova"/>
              <a:cs typeface="Proxima Nova"/>
              <a:sym typeface="Proxima Nova"/>
            </a:endParaRPr>
          </a:p>
        </p:txBody>
      </p:sp>
      <p:sp>
        <p:nvSpPr>
          <p:cNvPr id="444" name="Google Shape;444;p58"/>
          <p:cNvSpPr txBox="1"/>
          <p:nvPr/>
        </p:nvSpPr>
        <p:spPr>
          <a:xfrm>
            <a:off x="7489965" y="1449323"/>
            <a:ext cx="1090500" cy="20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0000FF"/>
                </a:solidFill>
                <a:latin typeface="Proxima Nova"/>
                <a:ea typeface="Proxima Nova"/>
                <a:cs typeface="Proxima Nova"/>
                <a:sym typeface="Proxima Nova"/>
              </a:rPr>
              <a:t>EGFR Mutant</a:t>
            </a:r>
            <a:endParaRPr sz="800">
              <a:solidFill>
                <a:srgbClr val="0000FF"/>
              </a:solidFill>
              <a:latin typeface="Proxima Nova"/>
              <a:ea typeface="Proxima Nova"/>
              <a:cs typeface="Proxima Nova"/>
              <a:sym typeface="Proxima Nova"/>
            </a:endParaRPr>
          </a:p>
        </p:txBody>
      </p:sp>
      <p:sp>
        <p:nvSpPr>
          <p:cNvPr id="445" name="Google Shape;445;p58"/>
          <p:cNvSpPr txBox="1"/>
          <p:nvPr/>
        </p:nvSpPr>
        <p:spPr>
          <a:xfrm>
            <a:off x="4191800" y="1124150"/>
            <a:ext cx="4572300" cy="254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latin typeface="Proxima Nova"/>
                <a:ea typeface="Proxima Nova"/>
                <a:cs typeface="Proxima Nova"/>
                <a:sym typeface="Proxima Nova"/>
              </a:rPr>
              <a:t>Functional Genomics Research</a:t>
            </a:r>
            <a:endParaRPr b="1" sz="1200">
              <a:solidFill>
                <a:srgbClr val="000000"/>
              </a:solidFill>
              <a:latin typeface="Proxima Nova"/>
              <a:ea typeface="Proxima Nova"/>
              <a:cs typeface="Proxima Nova"/>
              <a:sym typeface="Proxima Nova"/>
            </a:endParaRPr>
          </a:p>
        </p:txBody>
      </p:sp>
      <p:pic>
        <p:nvPicPr>
          <p:cNvPr id="446" name="Google Shape;446;p58"/>
          <p:cNvPicPr preferRelativeResize="0"/>
          <p:nvPr/>
        </p:nvPicPr>
        <p:blipFill rotWithShape="1">
          <a:blip r:embed="rId21">
            <a:alphaModFix/>
          </a:blip>
          <a:srcRect b="41252" l="31861" r="60386" t="50401"/>
          <a:stretch/>
        </p:blipFill>
        <p:spPr>
          <a:xfrm>
            <a:off x="7413204" y="2226119"/>
            <a:ext cx="594192" cy="521199"/>
          </a:xfrm>
          <a:prstGeom prst="rect">
            <a:avLst/>
          </a:prstGeom>
          <a:noFill/>
          <a:ln>
            <a:noFill/>
          </a:ln>
        </p:spPr>
      </p:pic>
      <p:pic>
        <p:nvPicPr>
          <p:cNvPr id="447" name="Google Shape;447;p58"/>
          <p:cNvPicPr preferRelativeResize="0"/>
          <p:nvPr/>
        </p:nvPicPr>
        <p:blipFill rotWithShape="1">
          <a:blip r:embed="rId21">
            <a:alphaModFix/>
          </a:blip>
          <a:srcRect b="41252" l="61787" r="30216" t="50401"/>
          <a:stretch/>
        </p:blipFill>
        <p:spPr>
          <a:xfrm>
            <a:off x="7421839" y="1701452"/>
            <a:ext cx="582104" cy="495054"/>
          </a:xfrm>
          <a:prstGeom prst="rect">
            <a:avLst/>
          </a:prstGeom>
          <a:noFill/>
          <a:ln>
            <a:noFill/>
          </a:ln>
        </p:spPr>
      </p:pic>
      <p:pic>
        <p:nvPicPr>
          <p:cNvPr id="448" name="Google Shape;448;p58"/>
          <p:cNvPicPr preferRelativeResize="0"/>
          <p:nvPr/>
        </p:nvPicPr>
        <p:blipFill rotWithShape="1">
          <a:blip r:embed="rId21">
            <a:alphaModFix/>
          </a:blip>
          <a:srcRect b="11826" l="42077" r="50170" t="80245"/>
          <a:stretch/>
        </p:blipFill>
        <p:spPr>
          <a:xfrm>
            <a:off x="8098336" y="1701452"/>
            <a:ext cx="594201" cy="495054"/>
          </a:xfrm>
          <a:prstGeom prst="rect">
            <a:avLst/>
          </a:prstGeom>
          <a:noFill/>
          <a:ln>
            <a:noFill/>
          </a:ln>
        </p:spPr>
      </p:pic>
      <p:pic>
        <p:nvPicPr>
          <p:cNvPr id="449" name="Google Shape;449;p58"/>
          <p:cNvPicPr preferRelativeResize="0"/>
          <p:nvPr/>
        </p:nvPicPr>
        <p:blipFill rotWithShape="1">
          <a:blip r:embed="rId21">
            <a:alphaModFix/>
          </a:blip>
          <a:srcRect b="41186" l="61843" r="30403" t="50467"/>
          <a:stretch/>
        </p:blipFill>
        <p:spPr>
          <a:xfrm>
            <a:off x="8098341" y="2226119"/>
            <a:ext cx="594192" cy="521199"/>
          </a:xfrm>
          <a:prstGeom prst="rect">
            <a:avLst/>
          </a:prstGeom>
          <a:noFill/>
          <a:ln>
            <a:noFill/>
          </a:ln>
        </p:spPr>
      </p:pic>
      <p:sp>
        <p:nvSpPr>
          <p:cNvPr id="450" name="Google Shape;450;p58"/>
          <p:cNvSpPr txBox="1"/>
          <p:nvPr/>
        </p:nvSpPr>
        <p:spPr>
          <a:xfrm>
            <a:off x="338724" y="1124150"/>
            <a:ext cx="3188700" cy="254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latin typeface="Proxima Nova"/>
                <a:ea typeface="Proxima Nova"/>
                <a:cs typeface="Proxima Nova"/>
                <a:sym typeface="Proxima Nova"/>
              </a:rPr>
              <a:t>Drug Discovery</a:t>
            </a:r>
            <a:endParaRPr b="1" sz="1200">
              <a:solidFill>
                <a:srgbClr val="000000"/>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9"/>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Cell segmentation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Nucleus segmentation problem</a:t>
            </a:r>
            <a:endParaRPr b="1">
              <a:solidFill>
                <a:srgbClr val="C00000"/>
              </a:solidFill>
            </a:endParaRPr>
          </a:p>
        </p:txBody>
      </p:sp>
      <p:pic>
        <p:nvPicPr>
          <p:cNvPr id="461" name="Google Shape;461;p60"/>
          <p:cNvPicPr preferRelativeResize="0"/>
          <p:nvPr/>
        </p:nvPicPr>
        <p:blipFill>
          <a:blip r:embed="rId3">
            <a:alphaModFix/>
          </a:blip>
          <a:stretch>
            <a:fillRect/>
          </a:stretch>
        </p:blipFill>
        <p:spPr>
          <a:xfrm>
            <a:off x="1628141" y="1145400"/>
            <a:ext cx="1790465" cy="1790474"/>
          </a:xfrm>
          <a:prstGeom prst="rect">
            <a:avLst/>
          </a:prstGeom>
          <a:noFill/>
          <a:ln>
            <a:noFill/>
          </a:ln>
        </p:spPr>
      </p:pic>
      <p:pic>
        <p:nvPicPr>
          <p:cNvPr id="462" name="Google Shape;462;p60"/>
          <p:cNvPicPr preferRelativeResize="0"/>
          <p:nvPr/>
        </p:nvPicPr>
        <p:blipFill>
          <a:blip r:embed="rId4">
            <a:alphaModFix/>
          </a:blip>
          <a:stretch>
            <a:fillRect/>
          </a:stretch>
        </p:blipFill>
        <p:spPr>
          <a:xfrm>
            <a:off x="5266562" y="1145400"/>
            <a:ext cx="1790465" cy="1790474"/>
          </a:xfrm>
          <a:prstGeom prst="rect">
            <a:avLst/>
          </a:prstGeom>
          <a:noFill/>
          <a:ln>
            <a:noFill/>
          </a:ln>
        </p:spPr>
      </p:pic>
      <p:sp>
        <p:nvSpPr>
          <p:cNvPr id="463" name="Google Shape;463;p60"/>
          <p:cNvSpPr/>
          <p:nvPr/>
        </p:nvSpPr>
        <p:spPr>
          <a:xfrm>
            <a:off x="3729326" y="1862804"/>
            <a:ext cx="1226400" cy="318000"/>
          </a:xfrm>
          <a:prstGeom prst="rightArrow">
            <a:avLst>
              <a:gd fmla="val 50000" name="adj1"/>
              <a:gd fmla="val 5000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0"/>
          <p:cNvSpPr txBox="1"/>
          <p:nvPr/>
        </p:nvSpPr>
        <p:spPr>
          <a:xfrm>
            <a:off x="3358184" y="2114006"/>
            <a:ext cx="1968900" cy="37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latin typeface="Proxima Nova"/>
                <a:ea typeface="Proxima Nova"/>
                <a:cs typeface="Proxima Nova"/>
                <a:sym typeface="Proxima Nova"/>
              </a:rPr>
              <a:t>Segmentation</a:t>
            </a:r>
            <a:endParaRPr>
              <a:solidFill>
                <a:srgbClr val="666666"/>
              </a:solidFill>
              <a:latin typeface="Proxima Nova"/>
              <a:ea typeface="Proxima Nova"/>
              <a:cs typeface="Proxima Nova"/>
              <a:sym typeface="Proxima Nova"/>
            </a:endParaRPr>
          </a:p>
        </p:txBody>
      </p:sp>
      <p:pic>
        <p:nvPicPr>
          <p:cNvPr id="465" name="Google Shape;465;p60"/>
          <p:cNvPicPr preferRelativeResize="0"/>
          <p:nvPr/>
        </p:nvPicPr>
        <p:blipFill rotWithShape="1">
          <a:blip r:embed="rId5">
            <a:alphaModFix/>
          </a:blip>
          <a:srcRect b="12699" l="20875" r="18422" t="12203"/>
          <a:stretch/>
        </p:blipFill>
        <p:spPr>
          <a:xfrm>
            <a:off x="3619913" y="3605775"/>
            <a:ext cx="1565636" cy="1291425"/>
          </a:xfrm>
          <a:prstGeom prst="rect">
            <a:avLst/>
          </a:prstGeom>
          <a:noFill/>
          <a:ln>
            <a:noFill/>
          </a:ln>
        </p:spPr>
      </p:pic>
      <p:pic>
        <p:nvPicPr>
          <p:cNvPr id="466" name="Google Shape;466;p60"/>
          <p:cNvPicPr preferRelativeResize="0"/>
          <p:nvPr/>
        </p:nvPicPr>
        <p:blipFill rotWithShape="1">
          <a:blip r:embed="rId6">
            <a:alphaModFix/>
          </a:blip>
          <a:srcRect b="12699" l="21279" r="18026" t="12203"/>
          <a:stretch/>
        </p:blipFill>
        <p:spPr>
          <a:xfrm>
            <a:off x="5890288" y="3605775"/>
            <a:ext cx="1565636" cy="1291425"/>
          </a:xfrm>
          <a:prstGeom prst="rect">
            <a:avLst/>
          </a:prstGeom>
          <a:noFill/>
          <a:ln>
            <a:noFill/>
          </a:ln>
        </p:spPr>
      </p:pic>
      <p:pic>
        <p:nvPicPr>
          <p:cNvPr id="467" name="Google Shape;467;p60"/>
          <p:cNvPicPr preferRelativeResize="0"/>
          <p:nvPr/>
        </p:nvPicPr>
        <p:blipFill rotWithShape="1">
          <a:blip r:embed="rId7">
            <a:alphaModFix/>
          </a:blip>
          <a:srcRect b="12699" l="20875" r="18422" t="12203"/>
          <a:stretch/>
        </p:blipFill>
        <p:spPr>
          <a:xfrm>
            <a:off x="1335525" y="3605775"/>
            <a:ext cx="1565636" cy="1291425"/>
          </a:xfrm>
          <a:prstGeom prst="rect">
            <a:avLst/>
          </a:prstGeom>
          <a:noFill/>
          <a:ln>
            <a:noFill/>
          </a:ln>
        </p:spPr>
      </p:pic>
      <p:sp>
        <p:nvSpPr>
          <p:cNvPr id="468" name="Google Shape;468;p60"/>
          <p:cNvSpPr txBox="1"/>
          <p:nvPr/>
        </p:nvSpPr>
        <p:spPr>
          <a:xfrm>
            <a:off x="3112478" y="3219726"/>
            <a:ext cx="2580600" cy="37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latin typeface="Proxima Nova"/>
                <a:ea typeface="Proxima Nova"/>
                <a:cs typeface="Proxima Nova"/>
                <a:sym typeface="Proxima Nova"/>
              </a:rPr>
              <a:t>Otsu’s thresholding method</a:t>
            </a:r>
            <a:endParaRPr>
              <a:solidFill>
                <a:srgbClr val="666666"/>
              </a:solidFill>
              <a:latin typeface="Proxima Nova"/>
              <a:ea typeface="Proxima Nova"/>
              <a:cs typeface="Proxima Nova"/>
              <a:sym typeface="Proxima Nova"/>
            </a:endParaRPr>
          </a:p>
        </p:txBody>
      </p:sp>
      <p:sp>
        <p:nvSpPr>
          <p:cNvPr id="469" name="Google Shape;469;p60"/>
          <p:cNvSpPr/>
          <p:nvPr/>
        </p:nvSpPr>
        <p:spPr>
          <a:xfrm>
            <a:off x="3004208" y="4141084"/>
            <a:ext cx="515400" cy="220800"/>
          </a:xfrm>
          <a:prstGeom prst="rightArrow">
            <a:avLst>
              <a:gd fmla="val 50000" name="adj1"/>
              <a:gd fmla="val 5000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0"/>
          <p:cNvSpPr/>
          <p:nvPr/>
        </p:nvSpPr>
        <p:spPr>
          <a:xfrm>
            <a:off x="5277086" y="4141084"/>
            <a:ext cx="515400" cy="220800"/>
          </a:xfrm>
          <a:prstGeom prst="rightArrow">
            <a:avLst>
              <a:gd fmla="val 50000" name="adj1"/>
              <a:gd fmla="val 5000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Problem: where are the micronuclei?</a:t>
            </a:r>
            <a:endParaRPr b="1">
              <a:solidFill>
                <a:srgbClr val="C00000"/>
              </a:solidFill>
            </a:endParaRPr>
          </a:p>
        </p:txBody>
      </p:sp>
      <p:pic>
        <p:nvPicPr>
          <p:cNvPr id="476" name="Google Shape;476;p61"/>
          <p:cNvPicPr preferRelativeResize="0"/>
          <p:nvPr/>
        </p:nvPicPr>
        <p:blipFill rotWithShape="1">
          <a:blip r:embed="rId3">
            <a:alphaModFix/>
          </a:blip>
          <a:srcRect b="69574" l="40238" r="17595" t="499"/>
          <a:stretch/>
        </p:blipFill>
        <p:spPr>
          <a:xfrm>
            <a:off x="397625" y="1121625"/>
            <a:ext cx="4947123" cy="3485624"/>
          </a:xfrm>
          <a:prstGeom prst="rect">
            <a:avLst/>
          </a:prstGeom>
          <a:noFill/>
          <a:ln>
            <a:noFill/>
          </a:ln>
        </p:spPr>
      </p:pic>
      <p:sp>
        <p:nvSpPr>
          <p:cNvPr id="477" name="Google Shape;477;p61"/>
          <p:cNvSpPr txBox="1"/>
          <p:nvPr/>
        </p:nvSpPr>
        <p:spPr>
          <a:xfrm>
            <a:off x="5527350" y="1008725"/>
            <a:ext cx="33837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Proxima Nova"/>
              <a:buChar char="●"/>
            </a:pPr>
            <a:r>
              <a:rPr lang="en" sz="1800">
                <a:latin typeface="Proxima Nova"/>
                <a:ea typeface="Proxima Nova"/>
                <a:cs typeface="Proxima Nova"/>
                <a:sym typeface="Proxima Nova"/>
              </a:rPr>
              <a:t>Very small compared to nucleus</a:t>
            </a:r>
            <a:endParaRPr sz="1800">
              <a:latin typeface="Proxima Nova"/>
              <a:ea typeface="Proxima Nova"/>
              <a:cs typeface="Proxima Nova"/>
              <a:sym typeface="Proxima Nova"/>
            </a:endParaRPr>
          </a:p>
          <a:p>
            <a:pPr indent="-342900" lvl="0" marL="457200" rtl="0" algn="l">
              <a:spcBef>
                <a:spcPts val="0"/>
              </a:spcBef>
              <a:spcAft>
                <a:spcPts val="0"/>
              </a:spcAft>
              <a:buSzPts val="1800"/>
              <a:buFont typeface="Proxima Nova"/>
              <a:buChar char="●"/>
            </a:pPr>
            <a:r>
              <a:rPr lang="en" sz="1800">
                <a:latin typeface="Proxima Nova"/>
                <a:ea typeface="Proxima Nova"/>
                <a:cs typeface="Proxima Nova"/>
                <a:sym typeface="Proxima Nova"/>
              </a:rPr>
              <a:t>Low intensity (dim)</a:t>
            </a:r>
            <a:endParaRPr sz="1800">
              <a:latin typeface="Proxima Nova"/>
              <a:ea typeface="Proxima Nova"/>
              <a:cs typeface="Proxima Nova"/>
              <a:sym typeface="Proxima Nova"/>
            </a:endParaRPr>
          </a:p>
          <a:p>
            <a:pPr indent="-342900" lvl="0" marL="457200" rtl="0" algn="l">
              <a:spcBef>
                <a:spcPts val="0"/>
              </a:spcBef>
              <a:spcAft>
                <a:spcPts val="0"/>
              </a:spcAft>
              <a:buSzPts val="1800"/>
              <a:buFont typeface="Proxima Nova"/>
              <a:buChar char="●"/>
            </a:pPr>
            <a:r>
              <a:rPr lang="en" sz="1800">
                <a:latin typeface="Proxima Nova"/>
                <a:ea typeface="Proxima Nova"/>
                <a:cs typeface="Proxima Nova"/>
                <a:sym typeface="Proxima Nova"/>
              </a:rPr>
              <a:t>Confused with noise</a:t>
            </a:r>
            <a:endParaRPr sz="1800">
              <a:latin typeface="Proxima Nova"/>
              <a:ea typeface="Proxima Nova"/>
              <a:cs typeface="Proxima Nova"/>
              <a:sym typeface="Proxima Nova"/>
            </a:endParaRPr>
          </a:p>
          <a:p>
            <a:pPr indent="-342900" lvl="0" marL="457200" rtl="0" algn="l">
              <a:spcBef>
                <a:spcPts val="0"/>
              </a:spcBef>
              <a:spcAft>
                <a:spcPts val="0"/>
              </a:spcAft>
              <a:buSzPts val="1800"/>
              <a:buFont typeface="Proxima Nova"/>
              <a:buChar char="●"/>
            </a:pPr>
            <a:r>
              <a:rPr lang="en" sz="1800">
                <a:latin typeface="Proxima Nova"/>
                <a:ea typeface="Proxima Nova"/>
                <a:cs typeface="Proxima Nova"/>
                <a:sym typeface="Proxima Nova"/>
              </a:rPr>
              <a:t>Difficult to detect by eye</a:t>
            </a:r>
            <a:endParaRPr sz="1800">
              <a:latin typeface="Proxima Nova"/>
              <a:ea typeface="Proxima Nova"/>
              <a:cs typeface="Proxima Nova"/>
              <a:sym typeface="Proxima Nova"/>
            </a:endParaRPr>
          </a:p>
          <a:p>
            <a:pPr indent="-342900" lvl="0" marL="457200" rtl="0" algn="l">
              <a:spcBef>
                <a:spcPts val="0"/>
              </a:spcBef>
              <a:spcAft>
                <a:spcPts val="0"/>
              </a:spcAft>
              <a:buSzPts val="1800"/>
              <a:buFont typeface="Proxima Nova"/>
              <a:buChar char="●"/>
            </a:pPr>
            <a:r>
              <a:rPr lang="en" sz="1800">
                <a:latin typeface="Proxima Nova"/>
                <a:ea typeface="Proxima Nova"/>
                <a:cs typeface="Proxima Nova"/>
                <a:sym typeface="Proxima Nova"/>
              </a:rPr>
              <a:t>Difficult to segment with existing tools</a:t>
            </a:r>
            <a:endParaRPr sz="1800">
              <a:latin typeface="Proxima Nova"/>
              <a:ea typeface="Proxima Nova"/>
              <a:cs typeface="Proxima Nova"/>
              <a:sym typeface="Proxima Nova"/>
            </a:endParaRPr>
          </a:p>
        </p:txBody>
      </p:sp>
      <p:sp>
        <p:nvSpPr>
          <p:cNvPr id="478" name="Google Shape;478;p61"/>
          <p:cNvSpPr txBox="1"/>
          <p:nvPr/>
        </p:nvSpPr>
        <p:spPr>
          <a:xfrm>
            <a:off x="3445925" y="3853975"/>
            <a:ext cx="944100" cy="22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FFFF"/>
                </a:solidFill>
                <a:latin typeface="Proxima Nova"/>
                <a:ea typeface="Proxima Nova"/>
                <a:cs typeface="Proxima Nova"/>
                <a:sym typeface="Proxima Nova"/>
              </a:rPr>
              <a:t>Nucleus</a:t>
            </a:r>
            <a:endParaRPr>
              <a:solidFill>
                <a:srgbClr val="00FFFF"/>
              </a:solidFill>
              <a:latin typeface="Proxima Nova"/>
              <a:ea typeface="Proxima Nova"/>
              <a:cs typeface="Proxima Nova"/>
              <a:sym typeface="Proxima Nova"/>
            </a:endParaRPr>
          </a:p>
        </p:txBody>
      </p:sp>
      <p:sp>
        <p:nvSpPr>
          <p:cNvPr id="479" name="Google Shape;479;p61"/>
          <p:cNvSpPr txBox="1"/>
          <p:nvPr/>
        </p:nvSpPr>
        <p:spPr>
          <a:xfrm>
            <a:off x="3296825" y="3549175"/>
            <a:ext cx="1242300" cy="22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0000"/>
                </a:solidFill>
                <a:latin typeface="Proxima Nova"/>
                <a:ea typeface="Proxima Nova"/>
                <a:cs typeface="Proxima Nova"/>
                <a:sym typeface="Proxima Nova"/>
              </a:rPr>
              <a:t>Micronucleus</a:t>
            </a:r>
            <a:endParaRPr>
              <a:solidFill>
                <a:srgbClr val="FF0000"/>
              </a:solidFill>
              <a:latin typeface="Proxima Nova"/>
              <a:ea typeface="Proxima Nova"/>
              <a:cs typeface="Proxima Nova"/>
              <a:sym typeface="Proxima Nova"/>
            </a:endParaRPr>
          </a:p>
        </p:txBody>
      </p:sp>
      <p:cxnSp>
        <p:nvCxnSpPr>
          <p:cNvPr id="480" name="Google Shape;480;p61"/>
          <p:cNvCxnSpPr>
            <a:stCxn id="478" idx="1"/>
          </p:cNvCxnSpPr>
          <p:nvPr/>
        </p:nvCxnSpPr>
        <p:spPr>
          <a:xfrm rot="10800000">
            <a:off x="2915525" y="3967225"/>
            <a:ext cx="530400" cy="0"/>
          </a:xfrm>
          <a:prstGeom prst="straightConnector1">
            <a:avLst/>
          </a:prstGeom>
          <a:noFill/>
          <a:ln cap="flat" cmpd="sng" w="9525">
            <a:solidFill>
              <a:srgbClr val="00FFFF"/>
            </a:solidFill>
            <a:prstDash val="solid"/>
            <a:round/>
            <a:headEnd len="med" w="med" type="none"/>
            <a:tailEnd len="med" w="med" type="stealth"/>
          </a:ln>
        </p:spPr>
      </p:cxnSp>
      <p:cxnSp>
        <p:nvCxnSpPr>
          <p:cNvPr id="481" name="Google Shape;481;p61"/>
          <p:cNvCxnSpPr>
            <a:stCxn id="479" idx="3"/>
          </p:cNvCxnSpPr>
          <p:nvPr/>
        </p:nvCxnSpPr>
        <p:spPr>
          <a:xfrm flipH="1" rot="10800000">
            <a:off x="4539125" y="2998525"/>
            <a:ext cx="355200" cy="663900"/>
          </a:xfrm>
          <a:prstGeom prst="straightConnector1">
            <a:avLst/>
          </a:prstGeom>
          <a:noFill/>
          <a:ln cap="flat" cmpd="sng" w="9525">
            <a:solidFill>
              <a:srgbClr val="FF0000"/>
            </a:solidFill>
            <a:prstDash val="solid"/>
            <a:round/>
            <a:headEnd len="med" w="med" type="none"/>
            <a:tailEnd len="med" w="med" type="stealth"/>
          </a:ln>
        </p:spPr>
      </p:cxnSp>
      <p:pic>
        <p:nvPicPr>
          <p:cNvPr id="482" name="Google Shape;482;p61"/>
          <p:cNvPicPr preferRelativeResize="0"/>
          <p:nvPr/>
        </p:nvPicPr>
        <p:blipFill rotWithShape="1">
          <a:blip r:embed="rId4">
            <a:alphaModFix/>
          </a:blip>
          <a:srcRect b="0" l="49461" r="0" t="0"/>
          <a:stretch/>
        </p:blipFill>
        <p:spPr>
          <a:xfrm flipH="1">
            <a:off x="5603550" y="3362236"/>
            <a:ext cx="3383700" cy="1647890"/>
          </a:xfrm>
          <a:prstGeom prst="rect">
            <a:avLst/>
          </a:prstGeom>
          <a:noFill/>
          <a:ln>
            <a:noFill/>
          </a:ln>
        </p:spPr>
      </p:pic>
      <p:sp>
        <p:nvSpPr>
          <p:cNvPr id="483" name="Google Shape;483;p61"/>
          <p:cNvSpPr/>
          <p:nvPr/>
        </p:nvSpPr>
        <p:spPr>
          <a:xfrm>
            <a:off x="6692017" y="4420446"/>
            <a:ext cx="201000" cy="206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484" name="Google Shape;484;p61"/>
          <p:cNvSpPr txBox="1"/>
          <p:nvPr/>
        </p:nvSpPr>
        <p:spPr>
          <a:xfrm>
            <a:off x="5703075" y="3104219"/>
            <a:ext cx="1435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Example input</a:t>
            </a:r>
            <a:endParaRPr>
              <a:latin typeface="Proxima Nova"/>
              <a:ea typeface="Proxima Nova"/>
              <a:cs typeface="Proxima Nova"/>
              <a:sym typeface="Proxima Nova"/>
            </a:endParaRPr>
          </a:p>
        </p:txBody>
      </p:sp>
      <p:sp>
        <p:nvSpPr>
          <p:cNvPr id="485" name="Google Shape;485;p61"/>
          <p:cNvSpPr txBox="1"/>
          <p:nvPr/>
        </p:nvSpPr>
        <p:spPr>
          <a:xfrm>
            <a:off x="7267191" y="3104225"/>
            <a:ext cx="169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Manual annotation</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2"/>
          <p:cNvSpPr/>
          <p:nvPr/>
        </p:nvSpPr>
        <p:spPr>
          <a:xfrm>
            <a:off x="5166575" y="1064475"/>
            <a:ext cx="3044400" cy="2442300"/>
          </a:xfrm>
          <a:prstGeom prst="roundRect">
            <a:avLst>
              <a:gd fmla="val 3314" name="adj"/>
            </a:avLst>
          </a:prstGeom>
          <a:solidFill>
            <a:schemeClr val="lt1"/>
          </a:solidFill>
          <a:ln cap="flat" cmpd="sng" w="25400">
            <a:solidFill>
              <a:srgbClr val="434343">
                <a:alpha val="941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Open Sans"/>
              <a:ea typeface="Open Sans"/>
              <a:cs typeface="Open Sans"/>
              <a:sym typeface="Open Sans"/>
            </a:endParaRPr>
          </a:p>
        </p:txBody>
      </p:sp>
      <p:sp>
        <p:nvSpPr>
          <p:cNvPr id="491" name="Google Shape;491;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C00000"/>
                </a:solidFill>
              </a:rPr>
              <a:t>A transformer-based segmentation model</a:t>
            </a:r>
            <a:endParaRPr b="1">
              <a:solidFill>
                <a:srgbClr val="C00000"/>
              </a:solidFill>
            </a:endParaRPr>
          </a:p>
        </p:txBody>
      </p:sp>
      <p:sp>
        <p:nvSpPr>
          <p:cNvPr id="492" name="Google Shape;492;p62"/>
          <p:cNvSpPr/>
          <p:nvPr/>
        </p:nvSpPr>
        <p:spPr>
          <a:xfrm>
            <a:off x="518380" y="1227565"/>
            <a:ext cx="4482900" cy="3349500"/>
          </a:xfrm>
          <a:prstGeom prst="roundRect">
            <a:avLst>
              <a:gd fmla="val 3314" name="adj"/>
            </a:avLst>
          </a:prstGeom>
          <a:solidFill>
            <a:srgbClr val="EFEFEF"/>
          </a:solidFill>
          <a:ln cap="flat" cmpd="sng" w="25400">
            <a:solidFill>
              <a:srgbClr val="FFFFFF">
                <a:alpha val="941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Open Sans"/>
              <a:ea typeface="Open Sans"/>
              <a:cs typeface="Open Sans"/>
              <a:sym typeface="Open Sans"/>
            </a:endParaRPr>
          </a:p>
        </p:txBody>
      </p:sp>
      <p:sp>
        <p:nvSpPr>
          <p:cNvPr id="493" name="Google Shape;493;p62"/>
          <p:cNvSpPr/>
          <p:nvPr/>
        </p:nvSpPr>
        <p:spPr>
          <a:xfrm>
            <a:off x="1692185" y="2030488"/>
            <a:ext cx="3152700" cy="1727400"/>
          </a:xfrm>
          <a:prstGeom prst="rect">
            <a:avLst/>
          </a:prstGeom>
          <a:solidFill>
            <a:srgbClr val="F3F3F3"/>
          </a:solidFill>
          <a:ln cap="flat" cmpd="sng" w="9525">
            <a:solidFill>
              <a:srgbClr val="59595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4" name="Google Shape;494;p62"/>
          <p:cNvGrpSpPr/>
          <p:nvPr/>
        </p:nvGrpSpPr>
        <p:grpSpPr>
          <a:xfrm>
            <a:off x="2071285" y="3029438"/>
            <a:ext cx="2318283" cy="958875"/>
            <a:chOff x="6370300" y="1461125"/>
            <a:chExt cx="2318283" cy="958875"/>
          </a:xfrm>
        </p:grpSpPr>
        <p:cxnSp>
          <p:nvCxnSpPr>
            <p:cNvPr id="495" name="Google Shape;495;p62"/>
            <p:cNvCxnSpPr/>
            <p:nvPr/>
          </p:nvCxnSpPr>
          <p:spPr>
            <a:xfrm rot="10800000">
              <a:off x="6370300" y="1461125"/>
              <a:ext cx="0" cy="239700"/>
            </a:xfrm>
            <a:prstGeom prst="straightConnector1">
              <a:avLst/>
            </a:prstGeom>
            <a:noFill/>
            <a:ln cap="flat" cmpd="sng" w="9525">
              <a:solidFill>
                <a:srgbClr val="595959"/>
              </a:solidFill>
              <a:prstDash val="solid"/>
              <a:round/>
              <a:headEnd len="med" w="med" type="none"/>
              <a:tailEnd len="med" w="med" type="triangle"/>
            </a:ln>
          </p:spPr>
        </p:cxnSp>
        <p:cxnSp>
          <p:nvCxnSpPr>
            <p:cNvPr id="496" name="Google Shape;496;p62"/>
            <p:cNvCxnSpPr/>
            <p:nvPr/>
          </p:nvCxnSpPr>
          <p:spPr>
            <a:xfrm rot="10800000">
              <a:off x="667509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497" name="Google Shape;497;p62"/>
            <p:cNvCxnSpPr/>
            <p:nvPr/>
          </p:nvCxnSpPr>
          <p:spPr>
            <a:xfrm rot="10800000">
              <a:off x="693110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498" name="Google Shape;498;p62"/>
            <p:cNvCxnSpPr/>
            <p:nvPr/>
          </p:nvCxnSpPr>
          <p:spPr>
            <a:xfrm rot="10800000">
              <a:off x="7181660"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499" name="Google Shape;499;p62"/>
            <p:cNvCxnSpPr/>
            <p:nvPr/>
          </p:nvCxnSpPr>
          <p:spPr>
            <a:xfrm rot="10800000">
              <a:off x="7422457"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500" name="Google Shape;500;p62"/>
            <p:cNvCxnSpPr/>
            <p:nvPr/>
          </p:nvCxnSpPr>
          <p:spPr>
            <a:xfrm rot="10800000">
              <a:off x="766569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501" name="Google Shape;501;p62"/>
            <p:cNvCxnSpPr/>
            <p:nvPr/>
          </p:nvCxnSpPr>
          <p:spPr>
            <a:xfrm rot="10800000">
              <a:off x="792170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502" name="Google Shape;502;p62"/>
            <p:cNvCxnSpPr/>
            <p:nvPr/>
          </p:nvCxnSpPr>
          <p:spPr>
            <a:xfrm rot="10800000">
              <a:off x="8172260"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503" name="Google Shape;503;p62"/>
            <p:cNvCxnSpPr/>
            <p:nvPr/>
          </p:nvCxnSpPr>
          <p:spPr>
            <a:xfrm rot="10800000">
              <a:off x="8430134" y="1461200"/>
              <a:ext cx="0" cy="958800"/>
            </a:xfrm>
            <a:prstGeom prst="straightConnector1">
              <a:avLst/>
            </a:prstGeom>
            <a:noFill/>
            <a:ln cap="flat" cmpd="sng" w="9525">
              <a:solidFill>
                <a:srgbClr val="595959"/>
              </a:solidFill>
              <a:prstDash val="solid"/>
              <a:round/>
              <a:headEnd len="med" w="med" type="none"/>
              <a:tailEnd len="med" w="med" type="triangle"/>
            </a:ln>
          </p:spPr>
        </p:cxnSp>
        <p:cxnSp>
          <p:nvCxnSpPr>
            <p:cNvPr id="504" name="Google Shape;504;p62"/>
            <p:cNvCxnSpPr/>
            <p:nvPr/>
          </p:nvCxnSpPr>
          <p:spPr>
            <a:xfrm rot="10800000">
              <a:off x="8688583" y="1461200"/>
              <a:ext cx="0" cy="958800"/>
            </a:xfrm>
            <a:prstGeom prst="straightConnector1">
              <a:avLst/>
            </a:prstGeom>
            <a:noFill/>
            <a:ln cap="flat" cmpd="sng" w="9525">
              <a:solidFill>
                <a:srgbClr val="595959"/>
              </a:solidFill>
              <a:prstDash val="solid"/>
              <a:round/>
              <a:headEnd len="med" w="med" type="none"/>
              <a:tailEnd len="med" w="med" type="triangle"/>
            </a:ln>
          </p:spPr>
        </p:cxnSp>
      </p:grpSp>
      <p:pic>
        <p:nvPicPr>
          <p:cNvPr id="505" name="Google Shape;505;p62"/>
          <p:cNvPicPr preferRelativeResize="0"/>
          <p:nvPr/>
        </p:nvPicPr>
        <p:blipFill>
          <a:blip r:embed="rId3">
            <a:alphaModFix/>
          </a:blip>
          <a:stretch>
            <a:fillRect/>
          </a:stretch>
        </p:blipFill>
        <p:spPr>
          <a:xfrm>
            <a:off x="738185" y="1957588"/>
            <a:ext cx="784800" cy="784800"/>
          </a:xfrm>
          <a:prstGeom prst="rect">
            <a:avLst/>
          </a:prstGeom>
          <a:noFill/>
          <a:ln>
            <a:noFill/>
          </a:ln>
          <a:effectLst>
            <a:outerShdw blurRad="57150" rotWithShape="0" algn="bl" dir="2700000" dist="28575">
              <a:srgbClr val="000000">
                <a:alpha val="50000"/>
              </a:srgbClr>
            </a:outerShdw>
          </a:effectLst>
        </p:spPr>
      </p:pic>
      <p:pic>
        <p:nvPicPr>
          <p:cNvPr id="506" name="Google Shape;506;p62"/>
          <p:cNvPicPr preferRelativeResize="0"/>
          <p:nvPr/>
        </p:nvPicPr>
        <p:blipFill>
          <a:blip r:embed="rId4">
            <a:alphaModFix/>
          </a:blip>
          <a:stretch>
            <a:fillRect/>
          </a:stretch>
        </p:blipFill>
        <p:spPr>
          <a:xfrm>
            <a:off x="738185" y="3163455"/>
            <a:ext cx="784799" cy="795587"/>
          </a:xfrm>
          <a:prstGeom prst="rect">
            <a:avLst/>
          </a:prstGeom>
          <a:noFill/>
          <a:ln>
            <a:noFill/>
          </a:ln>
        </p:spPr>
      </p:pic>
      <p:pic>
        <p:nvPicPr>
          <p:cNvPr id="507" name="Google Shape;507;p62"/>
          <p:cNvPicPr preferRelativeResize="0"/>
          <p:nvPr/>
        </p:nvPicPr>
        <p:blipFill rotWithShape="1">
          <a:blip r:embed="rId5">
            <a:alphaModFix/>
          </a:blip>
          <a:srcRect b="0" l="37743" r="6922" t="9"/>
          <a:stretch/>
        </p:blipFill>
        <p:spPr>
          <a:xfrm>
            <a:off x="2239409" y="3940438"/>
            <a:ext cx="2263376" cy="325800"/>
          </a:xfrm>
          <a:prstGeom prst="rect">
            <a:avLst/>
          </a:prstGeom>
          <a:noFill/>
          <a:ln>
            <a:noFill/>
          </a:ln>
        </p:spPr>
      </p:pic>
      <p:sp>
        <p:nvSpPr>
          <p:cNvPr id="508" name="Google Shape;508;p62"/>
          <p:cNvSpPr/>
          <p:nvPr/>
        </p:nvSpPr>
        <p:spPr>
          <a:xfrm>
            <a:off x="2234510" y="3535763"/>
            <a:ext cx="2263500" cy="325800"/>
          </a:xfrm>
          <a:prstGeom prst="roundRect">
            <a:avLst>
              <a:gd fmla="val 16667" name="adj"/>
            </a:avLst>
          </a:prstGeom>
          <a:solidFill>
            <a:srgbClr val="C9DAF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Linear projection of patches</a:t>
            </a:r>
            <a:endParaRPr sz="1200">
              <a:latin typeface="Proxima Nova"/>
              <a:ea typeface="Proxima Nova"/>
              <a:cs typeface="Proxima Nova"/>
              <a:sym typeface="Proxima Nova"/>
            </a:endParaRPr>
          </a:p>
        </p:txBody>
      </p:sp>
      <p:sp>
        <p:nvSpPr>
          <p:cNvPr id="509" name="Google Shape;509;p62"/>
          <p:cNvSpPr/>
          <p:nvPr/>
        </p:nvSpPr>
        <p:spPr>
          <a:xfrm>
            <a:off x="1792985" y="2212138"/>
            <a:ext cx="2887200" cy="8163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Proxima Nova"/>
              <a:ea typeface="Proxima Nova"/>
              <a:cs typeface="Proxima Nova"/>
              <a:sym typeface="Proxima Nova"/>
            </a:endParaRPr>
          </a:p>
        </p:txBody>
      </p:sp>
      <p:sp>
        <p:nvSpPr>
          <p:cNvPr id="510" name="Google Shape;510;p62"/>
          <p:cNvSpPr/>
          <p:nvPr/>
        </p:nvSpPr>
        <p:spPr>
          <a:xfrm>
            <a:off x="3492098" y="1940850"/>
            <a:ext cx="1136400" cy="254100"/>
          </a:xfrm>
          <a:prstGeom prst="roundRect">
            <a:avLst>
              <a:gd fmla="val 50000" name="adj"/>
            </a:avLst>
          </a:prstGeom>
          <a:solidFill>
            <a:srgbClr val="D9EAD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Output Tokens</a:t>
            </a:r>
            <a:endParaRPr sz="1000">
              <a:latin typeface="Proxima Nova"/>
              <a:ea typeface="Proxima Nova"/>
              <a:cs typeface="Proxima Nova"/>
              <a:sym typeface="Proxima Nova"/>
            </a:endParaRPr>
          </a:p>
        </p:txBody>
      </p:sp>
      <p:sp>
        <p:nvSpPr>
          <p:cNvPr id="511" name="Google Shape;511;p62"/>
          <p:cNvSpPr/>
          <p:nvPr/>
        </p:nvSpPr>
        <p:spPr>
          <a:xfrm rot="5400000">
            <a:off x="2313085" y="3259488"/>
            <a:ext cx="139500" cy="990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2"/>
          <p:cNvSpPr/>
          <p:nvPr/>
        </p:nvSpPr>
        <p:spPr>
          <a:xfrm rot="-5400000">
            <a:off x="2214247" y="3259488"/>
            <a:ext cx="139500" cy="990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2"/>
          <p:cNvSpPr/>
          <p:nvPr/>
        </p:nvSpPr>
        <p:spPr>
          <a:xfrm rot="5400000">
            <a:off x="2570760" y="3260388"/>
            <a:ext cx="139500" cy="972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2"/>
          <p:cNvSpPr/>
          <p:nvPr/>
        </p:nvSpPr>
        <p:spPr>
          <a:xfrm rot="-5400000">
            <a:off x="2473460" y="3260388"/>
            <a:ext cx="139500" cy="972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2"/>
          <p:cNvSpPr/>
          <p:nvPr/>
        </p:nvSpPr>
        <p:spPr>
          <a:xfrm rot="5400000">
            <a:off x="2820210" y="3262188"/>
            <a:ext cx="139500" cy="936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2"/>
          <p:cNvSpPr/>
          <p:nvPr/>
        </p:nvSpPr>
        <p:spPr>
          <a:xfrm rot="-5400000">
            <a:off x="2726535" y="3262188"/>
            <a:ext cx="139500" cy="936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2"/>
          <p:cNvSpPr/>
          <p:nvPr/>
        </p:nvSpPr>
        <p:spPr>
          <a:xfrm rot="5400000">
            <a:off x="3067110" y="3261438"/>
            <a:ext cx="139500" cy="951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2"/>
          <p:cNvSpPr/>
          <p:nvPr/>
        </p:nvSpPr>
        <p:spPr>
          <a:xfrm rot="-5400000">
            <a:off x="2971935" y="3261438"/>
            <a:ext cx="139500" cy="951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2"/>
          <p:cNvSpPr/>
          <p:nvPr/>
        </p:nvSpPr>
        <p:spPr>
          <a:xfrm rot="5400000">
            <a:off x="3312660" y="3259338"/>
            <a:ext cx="139500" cy="993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2"/>
          <p:cNvSpPr/>
          <p:nvPr/>
        </p:nvSpPr>
        <p:spPr>
          <a:xfrm rot="-5400000">
            <a:off x="3213547" y="3259338"/>
            <a:ext cx="139500" cy="993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2"/>
          <p:cNvSpPr/>
          <p:nvPr/>
        </p:nvSpPr>
        <p:spPr>
          <a:xfrm rot="5400000">
            <a:off x="3567035" y="3260838"/>
            <a:ext cx="139500" cy="963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62"/>
          <p:cNvSpPr/>
          <p:nvPr/>
        </p:nvSpPr>
        <p:spPr>
          <a:xfrm rot="-5400000">
            <a:off x="3470510" y="3260838"/>
            <a:ext cx="139500" cy="963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62"/>
          <p:cNvSpPr/>
          <p:nvPr/>
        </p:nvSpPr>
        <p:spPr>
          <a:xfrm rot="5400000">
            <a:off x="3820310" y="3259938"/>
            <a:ext cx="139500" cy="981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2"/>
          <p:cNvSpPr/>
          <p:nvPr/>
        </p:nvSpPr>
        <p:spPr>
          <a:xfrm rot="-5400000">
            <a:off x="3722422" y="3259938"/>
            <a:ext cx="139500" cy="981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2"/>
          <p:cNvSpPr/>
          <p:nvPr/>
        </p:nvSpPr>
        <p:spPr>
          <a:xfrm rot="5400000">
            <a:off x="4072985" y="3258438"/>
            <a:ext cx="139500" cy="1011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2"/>
          <p:cNvSpPr/>
          <p:nvPr/>
        </p:nvSpPr>
        <p:spPr>
          <a:xfrm rot="-5400000">
            <a:off x="3972085" y="3258438"/>
            <a:ext cx="139500" cy="1011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2"/>
          <p:cNvSpPr/>
          <p:nvPr/>
        </p:nvSpPr>
        <p:spPr>
          <a:xfrm rot="5400000">
            <a:off x="4325410" y="3257988"/>
            <a:ext cx="139500" cy="1020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2"/>
          <p:cNvSpPr/>
          <p:nvPr/>
        </p:nvSpPr>
        <p:spPr>
          <a:xfrm rot="-5400000">
            <a:off x="4223685" y="3257988"/>
            <a:ext cx="139500" cy="1020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2"/>
          <p:cNvSpPr txBox="1"/>
          <p:nvPr/>
        </p:nvSpPr>
        <p:spPr>
          <a:xfrm>
            <a:off x="2164571"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1</a:t>
            </a:r>
            <a:endParaRPr sz="800">
              <a:latin typeface="Consolas"/>
              <a:ea typeface="Consolas"/>
              <a:cs typeface="Consolas"/>
              <a:sym typeface="Consolas"/>
            </a:endParaRPr>
          </a:p>
        </p:txBody>
      </p:sp>
      <p:sp>
        <p:nvSpPr>
          <p:cNvPr id="530" name="Google Shape;530;p62"/>
          <p:cNvSpPr txBox="1"/>
          <p:nvPr/>
        </p:nvSpPr>
        <p:spPr>
          <a:xfrm>
            <a:off x="2420041"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2</a:t>
            </a:r>
            <a:endParaRPr sz="800">
              <a:latin typeface="Consolas"/>
              <a:ea typeface="Consolas"/>
              <a:cs typeface="Consolas"/>
              <a:sym typeface="Consolas"/>
            </a:endParaRPr>
          </a:p>
        </p:txBody>
      </p:sp>
      <p:sp>
        <p:nvSpPr>
          <p:cNvPr id="531" name="Google Shape;531;p62"/>
          <p:cNvSpPr txBox="1"/>
          <p:nvPr/>
        </p:nvSpPr>
        <p:spPr>
          <a:xfrm>
            <a:off x="2668367"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3</a:t>
            </a:r>
            <a:endParaRPr sz="800">
              <a:latin typeface="Consolas"/>
              <a:ea typeface="Consolas"/>
              <a:cs typeface="Consolas"/>
              <a:sym typeface="Consolas"/>
            </a:endParaRPr>
          </a:p>
        </p:txBody>
      </p:sp>
      <p:sp>
        <p:nvSpPr>
          <p:cNvPr id="532" name="Google Shape;532;p62"/>
          <p:cNvSpPr txBox="1"/>
          <p:nvPr/>
        </p:nvSpPr>
        <p:spPr>
          <a:xfrm>
            <a:off x="2918115"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4</a:t>
            </a:r>
            <a:endParaRPr sz="800">
              <a:latin typeface="Consolas"/>
              <a:ea typeface="Consolas"/>
              <a:cs typeface="Consolas"/>
              <a:sym typeface="Consolas"/>
            </a:endParaRPr>
          </a:p>
        </p:txBody>
      </p:sp>
      <p:sp>
        <p:nvSpPr>
          <p:cNvPr id="533" name="Google Shape;533;p62"/>
          <p:cNvSpPr txBox="1"/>
          <p:nvPr/>
        </p:nvSpPr>
        <p:spPr>
          <a:xfrm>
            <a:off x="3157107"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5</a:t>
            </a:r>
            <a:endParaRPr sz="800">
              <a:latin typeface="Consolas"/>
              <a:ea typeface="Consolas"/>
              <a:cs typeface="Consolas"/>
              <a:sym typeface="Consolas"/>
            </a:endParaRPr>
          </a:p>
        </p:txBody>
      </p:sp>
      <p:sp>
        <p:nvSpPr>
          <p:cNvPr id="534" name="Google Shape;534;p62"/>
          <p:cNvSpPr txBox="1"/>
          <p:nvPr/>
        </p:nvSpPr>
        <p:spPr>
          <a:xfrm>
            <a:off x="3417068"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6</a:t>
            </a:r>
            <a:endParaRPr sz="800">
              <a:latin typeface="Consolas"/>
              <a:ea typeface="Consolas"/>
              <a:cs typeface="Consolas"/>
              <a:sym typeface="Consolas"/>
            </a:endParaRPr>
          </a:p>
        </p:txBody>
      </p:sp>
      <p:sp>
        <p:nvSpPr>
          <p:cNvPr id="535" name="Google Shape;535;p62"/>
          <p:cNvSpPr txBox="1"/>
          <p:nvPr/>
        </p:nvSpPr>
        <p:spPr>
          <a:xfrm>
            <a:off x="3661279"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7</a:t>
            </a:r>
            <a:endParaRPr sz="800">
              <a:latin typeface="Consolas"/>
              <a:ea typeface="Consolas"/>
              <a:cs typeface="Consolas"/>
              <a:sym typeface="Consolas"/>
            </a:endParaRPr>
          </a:p>
        </p:txBody>
      </p:sp>
      <p:sp>
        <p:nvSpPr>
          <p:cNvPr id="536" name="Google Shape;536;p62"/>
          <p:cNvSpPr txBox="1"/>
          <p:nvPr/>
        </p:nvSpPr>
        <p:spPr>
          <a:xfrm>
            <a:off x="3917280"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8</a:t>
            </a:r>
            <a:endParaRPr sz="800">
              <a:latin typeface="Consolas"/>
              <a:ea typeface="Consolas"/>
              <a:cs typeface="Consolas"/>
              <a:sym typeface="Consolas"/>
            </a:endParaRPr>
          </a:p>
        </p:txBody>
      </p:sp>
      <p:sp>
        <p:nvSpPr>
          <p:cNvPr id="537" name="Google Shape;537;p62"/>
          <p:cNvSpPr txBox="1"/>
          <p:nvPr/>
        </p:nvSpPr>
        <p:spPr>
          <a:xfrm>
            <a:off x="4169366"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9</a:t>
            </a:r>
            <a:endParaRPr sz="800">
              <a:latin typeface="Consolas"/>
              <a:ea typeface="Consolas"/>
              <a:cs typeface="Consolas"/>
              <a:sym typeface="Consolas"/>
            </a:endParaRPr>
          </a:p>
        </p:txBody>
      </p:sp>
      <p:sp>
        <p:nvSpPr>
          <p:cNvPr id="538" name="Google Shape;538;p62"/>
          <p:cNvSpPr/>
          <p:nvPr/>
        </p:nvSpPr>
        <p:spPr>
          <a:xfrm rot="5400000">
            <a:off x="2008285" y="3259488"/>
            <a:ext cx="139500" cy="99000"/>
          </a:xfrm>
          <a:prstGeom prst="round2SameRect">
            <a:avLst>
              <a:gd fmla="val 16667" name="adj1"/>
              <a:gd fmla="val 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2"/>
          <p:cNvSpPr/>
          <p:nvPr/>
        </p:nvSpPr>
        <p:spPr>
          <a:xfrm rot="-5400000">
            <a:off x="1909447" y="3259488"/>
            <a:ext cx="139500" cy="99000"/>
          </a:xfrm>
          <a:prstGeom prst="round2SameRect">
            <a:avLst>
              <a:gd fmla="val 16667" name="adj1"/>
              <a:gd fmla="val 0" name="adj2"/>
            </a:avLst>
          </a:prstGeom>
          <a:solidFill>
            <a:srgbClr val="FFF2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2"/>
          <p:cNvSpPr txBox="1"/>
          <p:nvPr/>
        </p:nvSpPr>
        <p:spPr>
          <a:xfrm>
            <a:off x="1859771" y="3228138"/>
            <a:ext cx="201000" cy="1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onsolas"/>
                <a:ea typeface="Consolas"/>
                <a:cs typeface="Consolas"/>
                <a:sym typeface="Consolas"/>
              </a:rPr>
              <a:t>0</a:t>
            </a:r>
            <a:endParaRPr sz="800">
              <a:latin typeface="Consolas"/>
              <a:ea typeface="Consolas"/>
              <a:cs typeface="Consolas"/>
              <a:sym typeface="Consolas"/>
            </a:endParaRPr>
          </a:p>
        </p:txBody>
      </p:sp>
      <p:sp>
        <p:nvSpPr>
          <p:cNvPr id="541" name="Google Shape;541;p62"/>
          <p:cNvSpPr txBox="1"/>
          <p:nvPr/>
        </p:nvSpPr>
        <p:spPr>
          <a:xfrm>
            <a:off x="1021180" y="1339263"/>
            <a:ext cx="3477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Proxima Nova"/>
                <a:ea typeface="Proxima Nova"/>
                <a:cs typeface="Proxima Nova"/>
                <a:sym typeface="Proxima Nova"/>
              </a:rPr>
              <a:t>Vision Transformer Network</a:t>
            </a:r>
            <a:endParaRPr>
              <a:latin typeface="Proxima Nova"/>
              <a:ea typeface="Proxima Nova"/>
              <a:cs typeface="Proxima Nova"/>
              <a:sym typeface="Proxima Nova"/>
            </a:endParaRPr>
          </a:p>
        </p:txBody>
      </p:sp>
      <p:pic>
        <p:nvPicPr>
          <p:cNvPr id="542" name="Google Shape;542;p62"/>
          <p:cNvPicPr preferRelativeResize="0"/>
          <p:nvPr/>
        </p:nvPicPr>
        <p:blipFill>
          <a:blip r:embed="rId6">
            <a:alphaModFix/>
          </a:blip>
          <a:stretch>
            <a:fillRect/>
          </a:stretch>
        </p:blipFill>
        <p:spPr>
          <a:xfrm flipH="1" rot="-9900006">
            <a:off x="1614505" y="3886911"/>
            <a:ext cx="427151" cy="427151"/>
          </a:xfrm>
          <a:prstGeom prst="rect">
            <a:avLst/>
          </a:prstGeom>
          <a:noFill/>
          <a:ln>
            <a:noFill/>
          </a:ln>
        </p:spPr>
      </p:pic>
      <p:sp>
        <p:nvSpPr>
          <p:cNvPr id="543" name="Google Shape;543;p62"/>
          <p:cNvSpPr/>
          <p:nvPr/>
        </p:nvSpPr>
        <p:spPr>
          <a:xfrm>
            <a:off x="1030085" y="2800881"/>
            <a:ext cx="201000" cy="303900"/>
          </a:xfrm>
          <a:prstGeom prst="downArrow">
            <a:avLst>
              <a:gd fmla="val 50000" name="adj1"/>
              <a:gd fmla="val 50000" name="adj2"/>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4" name="Google Shape;544;p62"/>
          <p:cNvGrpSpPr/>
          <p:nvPr/>
        </p:nvGrpSpPr>
        <p:grpSpPr>
          <a:xfrm>
            <a:off x="2668443" y="2283578"/>
            <a:ext cx="725428" cy="644393"/>
            <a:chOff x="6644150" y="819927"/>
            <a:chExt cx="847462" cy="752708"/>
          </a:xfrm>
        </p:grpSpPr>
        <p:pic>
          <p:nvPicPr>
            <p:cNvPr id="545" name="Google Shape;545;p62"/>
            <p:cNvPicPr preferRelativeResize="0"/>
            <p:nvPr/>
          </p:nvPicPr>
          <p:blipFill rotWithShape="1">
            <a:blip r:embed="rId7">
              <a:alphaModFix/>
            </a:blip>
            <a:srcRect b="4702" l="3791" r="3726" t="3814"/>
            <a:stretch/>
          </p:blipFill>
          <p:spPr>
            <a:xfrm>
              <a:off x="6850098" y="819927"/>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546" name="Google Shape;546;p62"/>
            <p:cNvPicPr preferRelativeResize="0"/>
            <p:nvPr/>
          </p:nvPicPr>
          <p:blipFill rotWithShape="1">
            <a:blip r:embed="rId8">
              <a:alphaModFix/>
            </a:blip>
            <a:srcRect b="3357" l="3459" r="3552" t="5168"/>
            <a:stretch/>
          </p:blipFill>
          <p:spPr>
            <a:xfrm>
              <a:off x="6644150" y="1103754"/>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547" name="Google Shape;547;p62"/>
            <p:cNvPicPr preferRelativeResize="0"/>
            <p:nvPr/>
          </p:nvPicPr>
          <p:blipFill rotWithShape="1">
            <a:blip r:embed="rId9">
              <a:alphaModFix/>
            </a:blip>
            <a:srcRect b="3357" l="3663" r="3347" t="5168"/>
            <a:stretch/>
          </p:blipFill>
          <p:spPr>
            <a:xfrm>
              <a:off x="6985795" y="1154654"/>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548" name="Google Shape;548;p62"/>
            <p:cNvPicPr preferRelativeResize="0"/>
            <p:nvPr/>
          </p:nvPicPr>
          <p:blipFill rotWithShape="1">
            <a:blip r:embed="rId10">
              <a:alphaModFix/>
            </a:blip>
            <a:srcRect b="5031" l="4017" r="2994" t="3494"/>
            <a:stretch/>
          </p:blipFill>
          <p:spPr>
            <a:xfrm>
              <a:off x="6833868" y="1386035"/>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549" name="Google Shape;549;p62"/>
            <p:cNvPicPr preferRelativeResize="0"/>
            <p:nvPr/>
          </p:nvPicPr>
          <p:blipFill rotWithShape="1">
            <a:blip r:embed="rId11">
              <a:alphaModFix/>
            </a:blip>
            <a:srcRect b="3357" l="3868" r="3143" t="5168"/>
            <a:stretch/>
          </p:blipFill>
          <p:spPr>
            <a:xfrm>
              <a:off x="7225631" y="884713"/>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pic>
          <p:nvPicPr>
            <p:cNvPr id="550" name="Google Shape;550;p62"/>
            <p:cNvPicPr preferRelativeResize="0"/>
            <p:nvPr/>
          </p:nvPicPr>
          <p:blipFill rotWithShape="1">
            <a:blip r:embed="rId12">
              <a:alphaModFix/>
            </a:blip>
            <a:srcRect b="5031" l="4221" r="2789" t="3494"/>
            <a:stretch/>
          </p:blipFill>
          <p:spPr>
            <a:xfrm>
              <a:off x="7302012" y="1282687"/>
              <a:ext cx="189600" cy="186600"/>
            </a:xfrm>
            <a:prstGeom prst="ellipse">
              <a:avLst/>
            </a:prstGeom>
            <a:noFill/>
            <a:ln cap="flat" cmpd="sng" w="9525">
              <a:solidFill>
                <a:srgbClr val="999999"/>
              </a:solidFill>
              <a:prstDash val="solid"/>
              <a:round/>
              <a:headEnd len="sm" w="sm" type="none"/>
              <a:tailEnd len="sm" w="sm" type="none"/>
            </a:ln>
            <a:effectLst>
              <a:outerShdw blurRad="28575" rotWithShape="0" algn="bl" dir="2700000" dist="9525">
                <a:srgbClr val="000000">
                  <a:alpha val="50000"/>
                </a:srgbClr>
              </a:outerShdw>
            </a:effectLst>
          </p:spPr>
        </p:pic>
        <p:cxnSp>
          <p:nvCxnSpPr>
            <p:cNvPr id="551" name="Google Shape;551;p62"/>
            <p:cNvCxnSpPr>
              <a:stCxn id="545" idx="3"/>
              <a:endCxn id="546" idx="7"/>
            </p:cNvCxnSpPr>
            <p:nvPr/>
          </p:nvCxnSpPr>
          <p:spPr>
            <a:xfrm flipH="1">
              <a:off x="6805864" y="979200"/>
              <a:ext cx="72000" cy="151800"/>
            </a:xfrm>
            <a:prstGeom prst="straightConnector1">
              <a:avLst/>
            </a:prstGeom>
            <a:noFill/>
            <a:ln cap="flat" cmpd="sng" w="19050">
              <a:solidFill>
                <a:srgbClr val="0000FF"/>
              </a:solidFill>
              <a:prstDash val="solid"/>
              <a:round/>
              <a:headEnd len="med" w="med" type="none"/>
              <a:tailEnd len="med" w="med" type="none"/>
            </a:ln>
          </p:spPr>
        </p:cxnSp>
        <p:cxnSp>
          <p:nvCxnSpPr>
            <p:cNvPr id="552" name="Google Shape;552;p62"/>
            <p:cNvCxnSpPr>
              <a:stCxn id="545" idx="6"/>
              <a:endCxn id="549" idx="2"/>
            </p:cNvCxnSpPr>
            <p:nvPr/>
          </p:nvCxnSpPr>
          <p:spPr>
            <a:xfrm>
              <a:off x="7039698" y="913227"/>
              <a:ext cx="186000" cy="64800"/>
            </a:xfrm>
            <a:prstGeom prst="straightConnector1">
              <a:avLst/>
            </a:prstGeom>
            <a:noFill/>
            <a:ln cap="flat" cmpd="sng" w="19050">
              <a:solidFill>
                <a:srgbClr val="0000FF"/>
              </a:solidFill>
              <a:prstDash val="solid"/>
              <a:round/>
              <a:headEnd len="med" w="med" type="none"/>
              <a:tailEnd len="med" w="med" type="none"/>
            </a:ln>
          </p:spPr>
        </p:cxnSp>
        <p:cxnSp>
          <p:nvCxnSpPr>
            <p:cNvPr id="553" name="Google Shape;553;p62"/>
            <p:cNvCxnSpPr>
              <a:stCxn id="545" idx="4"/>
              <a:endCxn id="548" idx="0"/>
            </p:cNvCxnSpPr>
            <p:nvPr/>
          </p:nvCxnSpPr>
          <p:spPr>
            <a:xfrm flipH="1">
              <a:off x="6928698" y="1006527"/>
              <a:ext cx="16200" cy="379500"/>
            </a:xfrm>
            <a:prstGeom prst="straightConnector1">
              <a:avLst/>
            </a:prstGeom>
            <a:noFill/>
            <a:ln cap="flat" cmpd="sng" w="19050">
              <a:solidFill>
                <a:srgbClr val="FF0000"/>
              </a:solidFill>
              <a:prstDash val="solid"/>
              <a:round/>
              <a:headEnd len="med" w="med" type="none"/>
              <a:tailEnd len="med" w="med" type="none"/>
            </a:ln>
          </p:spPr>
        </p:cxnSp>
        <p:cxnSp>
          <p:nvCxnSpPr>
            <p:cNvPr id="554" name="Google Shape;554;p62"/>
            <p:cNvCxnSpPr>
              <a:stCxn id="545" idx="5"/>
              <a:endCxn id="550" idx="1"/>
            </p:cNvCxnSpPr>
            <p:nvPr/>
          </p:nvCxnSpPr>
          <p:spPr>
            <a:xfrm>
              <a:off x="7011932" y="979200"/>
              <a:ext cx="317700" cy="330900"/>
            </a:xfrm>
            <a:prstGeom prst="straightConnector1">
              <a:avLst/>
            </a:prstGeom>
            <a:noFill/>
            <a:ln cap="flat" cmpd="sng" w="19050">
              <a:solidFill>
                <a:srgbClr val="6FA8DC"/>
              </a:solidFill>
              <a:prstDash val="solid"/>
              <a:round/>
              <a:headEnd len="med" w="med" type="none"/>
              <a:tailEnd len="med" w="med" type="none"/>
            </a:ln>
          </p:spPr>
        </p:cxnSp>
        <p:cxnSp>
          <p:nvCxnSpPr>
            <p:cNvPr id="555" name="Google Shape;555;p62"/>
            <p:cNvCxnSpPr>
              <a:stCxn id="548" idx="6"/>
              <a:endCxn id="550" idx="2"/>
            </p:cNvCxnSpPr>
            <p:nvPr/>
          </p:nvCxnSpPr>
          <p:spPr>
            <a:xfrm flipH="1" rot="10800000">
              <a:off x="7023468" y="1376135"/>
              <a:ext cx="278400" cy="103200"/>
            </a:xfrm>
            <a:prstGeom prst="straightConnector1">
              <a:avLst/>
            </a:prstGeom>
            <a:noFill/>
            <a:ln cap="flat" cmpd="sng" w="19050">
              <a:solidFill>
                <a:srgbClr val="0000FF"/>
              </a:solidFill>
              <a:prstDash val="solid"/>
              <a:round/>
              <a:headEnd len="med" w="med" type="none"/>
              <a:tailEnd len="med" w="med" type="none"/>
            </a:ln>
          </p:spPr>
        </p:cxnSp>
        <p:cxnSp>
          <p:nvCxnSpPr>
            <p:cNvPr id="556" name="Google Shape;556;p62"/>
            <p:cNvCxnSpPr>
              <a:stCxn id="549" idx="4"/>
              <a:endCxn id="547" idx="7"/>
            </p:cNvCxnSpPr>
            <p:nvPr/>
          </p:nvCxnSpPr>
          <p:spPr>
            <a:xfrm flipH="1">
              <a:off x="7147631" y="1071313"/>
              <a:ext cx="172800" cy="110700"/>
            </a:xfrm>
            <a:prstGeom prst="straightConnector1">
              <a:avLst/>
            </a:prstGeom>
            <a:noFill/>
            <a:ln cap="flat" cmpd="sng" w="19050">
              <a:solidFill>
                <a:srgbClr val="EA9999"/>
              </a:solidFill>
              <a:prstDash val="solid"/>
              <a:round/>
              <a:headEnd len="med" w="med" type="none"/>
              <a:tailEnd len="med" w="med" type="none"/>
            </a:ln>
          </p:spPr>
        </p:cxnSp>
        <p:cxnSp>
          <p:nvCxnSpPr>
            <p:cNvPr id="557" name="Google Shape;557;p62"/>
            <p:cNvCxnSpPr>
              <a:stCxn id="546" idx="5"/>
              <a:endCxn id="548" idx="1"/>
            </p:cNvCxnSpPr>
            <p:nvPr/>
          </p:nvCxnSpPr>
          <p:spPr>
            <a:xfrm>
              <a:off x="6805984" y="1263027"/>
              <a:ext cx="55800" cy="150300"/>
            </a:xfrm>
            <a:prstGeom prst="straightConnector1">
              <a:avLst/>
            </a:prstGeom>
            <a:noFill/>
            <a:ln cap="flat" cmpd="sng" w="19050">
              <a:solidFill>
                <a:srgbClr val="E06666"/>
              </a:solidFill>
              <a:prstDash val="solid"/>
              <a:round/>
              <a:headEnd len="med" w="med" type="none"/>
              <a:tailEnd len="med" w="med" type="none"/>
            </a:ln>
          </p:spPr>
        </p:cxnSp>
        <p:cxnSp>
          <p:nvCxnSpPr>
            <p:cNvPr id="558" name="Google Shape;558;p62"/>
            <p:cNvCxnSpPr>
              <a:stCxn id="547" idx="1"/>
              <a:endCxn id="545" idx="4"/>
            </p:cNvCxnSpPr>
            <p:nvPr/>
          </p:nvCxnSpPr>
          <p:spPr>
            <a:xfrm rot="10800000">
              <a:off x="6944861" y="1006481"/>
              <a:ext cx="68700" cy="175500"/>
            </a:xfrm>
            <a:prstGeom prst="straightConnector1">
              <a:avLst/>
            </a:prstGeom>
            <a:noFill/>
            <a:ln cap="flat" cmpd="sng" w="19050">
              <a:solidFill>
                <a:srgbClr val="3C78D8"/>
              </a:solidFill>
              <a:prstDash val="solid"/>
              <a:round/>
              <a:headEnd len="med" w="med" type="none"/>
              <a:tailEnd len="med" w="med" type="none"/>
            </a:ln>
          </p:spPr>
        </p:cxnSp>
        <p:cxnSp>
          <p:nvCxnSpPr>
            <p:cNvPr id="559" name="Google Shape;559;p62"/>
            <p:cNvCxnSpPr>
              <a:stCxn id="549" idx="5"/>
              <a:endCxn id="550" idx="0"/>
            </p:cNvCxnSpPr>
            <p:nvPr/>
          </p:nvCxnSpPr>
          <p:spPr>
            <a:xfrm>
              <a:off x="7387465" y="1043986"/>
              <a:ext cx="9300" cy="238800"/>
            </a:xfrm>
            <a:prstGeom prst="straightConnector1">
              <a:avLst/>
            </a:prstGeom>
            <a:noFill/>
            <a:ln cap="flat" cmpd="sng" w="19050">
              <a:solidFill>
                <a:srgbClr val="9FC5E8"/>
              </a:solidFill>
              <a:prstDash val="solid"/>
              <a:round/>
              <a:headEnd len="med" w="med" type="none"/>
              <a:tailEnd len="med" w="med" type="none"/>
            </a:ln>
          </p:spPr>
        </p:cxnSp>
        <p:cxnSp>
          <p:nvCxnSpPr>
            <p:cNvPr id="560" name="Google Shape;560;p62"/>
            <p:cNvCxnSpPr>
              <a:stCxn id="547" idx="5"/>
              <a:endCxn id="550" idx="2"/>
            </p:cNvCxnSpPr>
            <p:nvPr/>
          </p:nvCxnSpPr>
          <p:spPr>
            <a:xfrm>
              <a:off x="7147628" y="1313927"/>
              <a:ext cx="154500" cy="62100"/>
            </a:xfrm>
            <a:prstGeom prst="straightConnector1">
              <a:avLst/>
            </a:prstGeom>
            <a:noFill/>
            <a:ln cap="flat" cmpd="sng" w="19050">
              <a:solidFill>
                <a:srgbClr val="6FA8DC"/>
              </a:solidFill>
              <a:prstDash val="solid"/>
              <a:round/>
              <a:headEnd len="med" w="med" type="none"/>
              <a:tailEnd len="med" w="med" type="none"/>
            </a:ln>
          </p:spPr>
        </p:cxnSp>
        <p:cxnSp>
          <p:nvCxnSpPr>
            <p:cNvPr id="561" name="Google Shape;561;p62"/>
            <p:cNvCxnSpPr>
              <a:stCxn id="548" idx="7"/>
              <a:endCxn id="547" idx="3"/>
            </p:cNvCxnSpPr>
            <p:nvPr/>
          </p:nvCxnSpPr>
          <p:spPr>
            <a:xfrm flipH="1" rot="10800000">
              <a:off x="6995702" y="1314062"/>
              <a:ext cx="18000" cy="99300"/>
            </a:xfrm>
            <a:prstGeom prst="straightConnector1">
              <a:avLst/>
            </a:prstGeom>
            <a:noFill/>
            <a:ln cap="flat" cmpd="sng" w="19050">
              <a:solidFill>
                <a:srgbClr val="EA9999"/>
              </a:solidFill>
              <a:prstDash val="solid"/>
              <a:round/>
              <a:headEnd len="med" w="med" type="none"/>
              <a:tailEnd len="med" w="med" type="none"/>
            </a:ln>
          </p:spPr>
        </p:cxnSp>
      </p:grpSp>
      <p:pic>
        <p:nvPicPr>
          <p:cNvPr id="562" name="Google Shape;562;p62"/>
          <p:cNvPicPr preferRelativeResize="0"/>
          <p:nvPr/>
        </p:nvPicPr>
        <p:blipFill rotWithShape="1">
          <a:blip r:embed="rId13">
            <a:alphaModFix/>
          </a:blip>
          <a:srcRect b="4456" l="21683" r="26115" t="936"/>
          <a:stretch/>
        </p:blipFill>
        <p:spPr>
          <a:xfrm>
            <a:off x="2010054" y="2366206"/>
            <a:ext cx="475899" cy="479137"/>
          </a:xfrm>
          <a:prstGeom prst="rect">
            <a:avLst/>
          </a:prstGeom>
          <a:noFill/>
          <a:ln>
            <a:noFill/>
          </a:ln>
        </p:spPr>
      </p:pic>
      <p:sp>
        <p:nvSpPr>
          <p:cNvPr id="563" name="Google Shape;563;p62"/>
          <p:cNvSpPr txBox="1"/>
          <p:nvPr/>
        </p:nvSpPr>
        <p:spPr>
          <a:xfrm>
            <a:off x="3341276" y="2353924"/>
            <a:ext cx="1299600" cy="50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Self-attention layers</a:t>
            </a:r>
            <a:endParaRPr sz="1200">
              <a:latin typeface="Proxima Nova"/>
              <a:ea typeface="Proxima Nova"/>
              <a:cs typeface="Proxima Nova"/>
              <a:sym typeface="Proxima Nova"/>
            </a:endParaRPr>
          </a:p>
        </p:txBody>
      </p:sp>
      <p:sp>
        <p:nvSpPr>
          <p:cNvPr id="564" name="Google Shape;564;p62"/>
          <p:cNvSpPr txBox="1"/>
          <p:nvPr/>
        </p:nvSpPr>
        <p:spPr>
          <a:xfrm>
            <a:off x="730341" y="1698957"/>
            <a:ext cx="8304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Input</a:t>
            </a:r>
            <a:endParaRPr sz="1200">
              <a:latin typeface="Proxima Nova"/>
              <a:ea typeface="Proxima Nova"/>
              <a:cs typeface="Proxima Nova"/>
              <a:sym typeface="Proxima Nova"/>
            </a:endParaRPr>
          </a:p>
        </p:txBody>
      </p:sp>
      <p:sp>
        <p:nvSpPr>
          <p:cNvPr id="565" name="Google Shape;565;p62"/>
          <p:cNvSpPr txBox="1"/>
          <p:nvPr/>
        </p:nvSpPr>
        <p:spPr>
          <a:xfrm>
            <a:off x="674646" y="3979168"/>
            <a:ext cx="9249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Tokenized image</a:t>
            </a:r>
            <a:endParaRPr sz="1200">
              <a:latin typeface="Proxima Nova"/>
              <a:ea typeface="Proxima Nova"/>
              <a:cs typeface="Proxima Nova"/>
              <a:sym typeface="Proxima Nova"/>
            </a:endParaRPr>
          </a:p>
        </p:txBody>
      </p:sp>
      <p:sp>
        <p:nvSpPr>
          <p:cNvPr id="566" name="Google Shape;566;p62"/>
          <p:cNvSpPr txBox="1"/>
          <p:nvPr/>
        </p:nvSpPr>
        <p:spPr>
          <a:xfrm>
            <a:off x="2501335" y="4194238"/>
            <a:ext cx="1740000" cy="1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Sequence of patches</a:t>
            </a:r>
            <a:endParaRPr sz="1000">
              <a:latin typeface="Proxima Nova"/>
              <a:ea typeface="Proxima Nova"/>
              <a:cs typeface="Proxima Nova"/>
              <a:sym typeface="Proxima Nova"/>
            </a:endParaRPr>
          </a:p>
        </p:txBody>
      </p:sp>
      <p:grpSp>
        <p:nvGrpSpPr>
          <p:cNvPr id="567" name="Google Shape;567;p62"/>
          <p:cNvGrpSpPr/>
          <p:nvPr/>
        </p:nvGrpSpPr>
        <p:grpSpPr>
          <a:xfrm>
            <a:off x="5719100" y="1194825"/>
            <a:ext cx="1625624" cy="1504593"/>
            <a:chOff x="6025101" y="2337325"/>
            <a:chExt cx="1288542" cy="1192607"/>
          </a:xfrm>
        </p:grpSpPr>
        <p:pic>
          <p:nvPicPr>
            <p:cNvPr id="568" name="Google Shape;568;p62"/>
            <p:cNvPicPr preferRelativeResize="0"/>
            <p:nvPr/>
          </p:nvPicPr>
          <p:blipFill rotWithShape="1">
            <a:blip r:embed="rId14">
              <a:alphaModFix/>
            </a:blip>
            <a:srcRect b="18087" l="58571" r="0" t="8625"/>
            <a:stretch/>
          </p:blipFill>
          <p:spPr>
            <a:xfrm>
              <a:off x="6025200" y="2360649"/>
              <a:ext cx="1288443" cy="1083346"/>
            </a:xfrm>
            <a:prstGeom prst="rect">
              <a:avLst/>
            </a:prstGeom>
            <a:noFill/>
            <a:ln>
              <a:noFill/>
            </a:ln>
          </p:spPr>
        </p:pic>
        <p:sp>
          <p:nvSpPr>
            <p:cNvPr id="569" name="Google Shape;569;p62"/>
            <p:cNvSpPr/>
            <p:nvPr/>
          </p:nvSpPr>
          <p:spPr>
            <a:xfrm>
              <a:off x="6193200" y="2337325"/>
              <a:ext cx="643800" cy="195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0" name="Google Shape;570;p62"/>
            <p:cNvSpPr/>
            <p:nvPr/>
          </p:nvSpPr>
          <p:spPr>
            <a:xfrm flipH="1">
              <a:off x="6025101" y="3390432"/>
              <a:ext cx="674700" cy="139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71" name="Google Shape;571;p62"/>
          <p:cNvSpPr/>
          <p:nvPr/>
        </p:nvSpPr>
        <p:spPr>
          <a:xfrm>
            <a:off x="4719804" y="1891050"/>
            <a:ext cx="924900" cy="303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2" name="Google Shape;572;p62"/>
          <p:cNvSpPr txBox="1"/>
          <p:nvPr/>
        </p:nvSpPr>
        <p:spPr>
          <a:xfrm>
            <a:off x="5747387" y="3104763"/>
            <a:ext cx="19227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Proxima Nova"/>
                <a:ea typeface="Proxima Nova"/>
                <a:cs typeface="Proxima Nova"/>
                <a:sym typeface="Proxima Nova"/>
              </a:rPr>
              <a:t>Segmentation head</a:t>
            </a:r>
            <a:endParaRPr sz="1200">
              <a:latin typeface="Proxima Nova"/>
              <a:ea typeface="Proxima Nova"/>
              <a:cs typeface="Proxima Nova"/>
              <a:sym typeface="Proxima Nova"/>
            </a:endParaRPr>
          </a:p>
        </p:txBody>
      </p:sp>
      <p:sp>
        <p:nvSpPr>
          <p:cNvPr id="573" name="Google Shape;573;p62"/>
          <p:cNvSpPr txBox="1"/>
          <p:nvPr/>
        </p:nvSpPr>
        <p:spPr>
          <a:xfrm>
            <a:off x="5559440" y="2377850"/>
            <a:ext cx="614400" cy="1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Proxima Nova"/>
                <a:ea typeface="Proxima Nova"/>
                <a:cs typeface="Proxima Nova"/>
                <a:sym typeface="Proxima Nova"/>
              </a:rPr>
              <a:t>32x32</a:t>
            </a:r>
            <a:endParaRPr sz="800">
              <a:latin typeface="Proxima Nova"/>
              <a:ea typeface="Proxima Nova"/>
              <a:cs typeface="Proxima Nova"/>
              <a:sym typeface="Proxima Nova"/>
            </a:endParaRPr>
          </a:p>
        </p:txBody>
      </p:sp>
      <p:sp>
        <p:nvSpPr>
          <p:cNvPr id="574" name="Google Shape;574;p62"/>
          <p:cNvSpPr txBox="1"/>
          <p:nvPr/>
        </p:nvSpPr>
        <p:spPr>
          <a:xfrm>
            <a:off x="5947437" y="2509516"/>
            <a:ext cx="614400" cy="1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Proxima Nova"/>
                <a:ea typeface="Proxima Nova"/>
                <a:cs typeface="Proxima Nova"/>
                <a:sym typeface="Proxima Nova"/>
              </a:rPr>
              <a:t>64x64</a:t>
            </a:r>
            <a:endParaRPr sz="800">
              <a:latin typeface="Proxima Nova"/>
              <a:ea typeface="Proxima Nova"/>
              <a:cs typeface="Proxima Nova"/>
              <a:sym typeface="Proxima Nova"/>
            </a:endParaRPr>
          </a:p>
        </p:txBody>
      </p:sp>
      <p:sp>
        <p:nvSpPr>
          <p:cNvPr id="575" name="Google Shape;575;p62"/>
          <p:cNvSpPr txBox="1"/>
          <p:nvPr/>
        </p:nvSpPr>
        <p:spPr>
          <a:xfrm>
            <a:off x="6252230" y="2641182"/>
            <a:ext cx="689100" cy="1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Proxima Nova"/>
                <a:ea typeface="Proxima Nova"/>
                <a:cs typeface="Proxima Nova"/>
                <a:sym typeface="Proxima Nova"/>
              </a:rPr>
              <a:t>128x128</a:t>
            </a:r>
            <a:endParaRPr sz="800">
              <a:latin typeface="Proxima Nova"/>
              <a:ea typeface="Proxima Nova"/>
              <a:cs typeface="Proxima Nova"/>
              <a:sym typeface="Proxima Nova"/>
            </a:endParaRPr>
          </a:p>
        </p:txBody>
      </p:sp>
      <p:sp>
        <p:nvSpPr>
          <p:cNvPr id="576" name="Google Shape;576;p62"/>
          <p:cNvSpPr txBox="1"/>
          <p:nvPr/>
        </p:nvSpPr>
        <p:spPr>
          <a:xfrm>
            <a:off x="6570238" y="2772848"/>
            <a:ext cx="784800" cy="1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Proxima Nova"/>
                <a:ea typeface="Proxima Nova"/>
                <a:cs typeface="Proxima Nova"/>
                <a:sym typeface="Proxima Nova"/>
              </a:rPr>
              <a:t>256x256</a:t>
            </a:r>
            <a:endParaRPr sz="800">
              <a:latin typeface="Proxima Nova"/>
              <a:ea typeface="Proxima Nova"/>
              <a:cs typeface="Proxima Nova"/>
              <a:sym typeface="Proxima Nova"/>
            </a:endParaRPr>
          </a:p>
        </p:txBody>
      </p:sp>
      <p:sp>
        <p:nvSpPr>
          <p:cNvPr id="577" name="Google Shape;577;p62"/>
          <p:cNvSpPr txBox="1"/>
          <p:nvPr/>
        </p:nvSpPr>
        <p:spPr>
          <a:xfrm>
            <a:off x="7190525" y="1784225"/>
            <a:ext cx="10203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Probability map</a:t>
            </a:r>
            <a:endParaRPr sz="1000">
              <a:latin typeface="Proxima Nova"/>
              <a:ea typeface="Proxima Nova"/>
              <a:cs typeface="Proxima Nova"/>
              <a:sym typeface="Proxima Nova"/>
            </a:endParaRPr>
          </a:p>
        </p:txBody>
      </p:sp>
      <p:sp>
        <p:nvSpPr>
          <p:cNvPr id="578" name="Google Shape;578;p62"/>
          <p:cNvSpPr txBox="1"/>
          <p:nvPr/>
        </p:nvSpPr>
        <p:spPr>
          <a:xfrm>
            <a:off x="829890" y="4303925"/>
            <a:ext cx="614400" cy="1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Proxima Nova"/>
                <a:ea typeface="Proxima Nova"/>
                <a:cs typeface="Proxima Nova"/>
                <a:sym typeface="Proxima Nova"/>
              </a:rPr>
              <a:t>32x32</a:t>
            </a:r>
            <a:endParaRPr sz="800">
              <a:latin typeface="Proxima Nova"/>
              <a:ea typeface="Proxima Nova"/>
              <a:cs typeface="Proxima Nova"/>
              <a:sym typeface="Proxima Nova"/>
            </a:endParaRPr>
          </a:p>
        </p:txBody>
      </p:sp>
      <p:sp>
        <p:nvSpPr>
          <p:cNvPr id="579" name="Google Shape;579;p62"/>
          <p:cNvSpPr txBox="1"/>
          <p:nvPr/>
        </p:nvSpPr>
        <p:spPr>
          <a:xfrm>
            <a:off x="738163" y="1634669"/>
            <a:ext cx="784800" cy="1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Proxima Nova"/>
                <a:ea typeface="Proxima Nova"/>
                <a:cs typeface="Proxima Nova"/>
                <a:sym typeface="Proxima Nova"/>
              </a:rPr>
              <a:t>256x256</a:t>
            </a:r>
            <a:endParaRPr sz="800">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tle">
  <a:themeElements>
    <a:clrScheme name="Title">
      <a:dk1>
        <a:srgbClr val="FFFFFF"/>
      </a:dk1>
      <a:lt1>
        <a:srgbClr val="B90014"/>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caicedo lab">
      <a:dk1>
        <a:srgbClr val="000000"/>
      </a:dk1>
      <a:lt1>
        <a:srgbClr val="FFFFFF"/>
      </a:lt1>
      <a:dk2>
        <a:srgbClr val="44546A"/>
      </a:dk2>
      <a:lt2>
        <a:srgbClr val="E7E6E6"/>
      </a:lt2>
      <a:accent1>
        <a:srgbClr val="0079C7"/>
      </a:accent1>
      <a:accent2>
        <a:srgbClr val="131621"/>
      </a:accent2>
      <a:accent3>
        <a:srgbClr val="2C3D57"/>
      </a:accent3>
      <a:accent4>
        <a:srgbClr val="00D9F0"/>
      </a:accent4>
      <a:accent5>
        <a:srgbClr val="1A5562"/>
      </a:accent5>
      <a:accent6>
        <a:srgbClr val="1495A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