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57" r:id="rId4"/>
    <p:sldId id="260" r:id="rId5"/>
    <p:sldId id="261" r:id="rId6"/>
    <p:sldId id="272" r:id="rId7"/>
    <p:sldId id="263" r:id="rId8"/>
    <p:sldId id="271" r:id="rId9"/>
    <p:sldId id="266" r:id="rId10"/>
    <p:sldId id="276" r:id="rId11"/>
    <p:sldId id="264" r:id="rId12"/>
    <p:sldId id="265" r:id="rId13"/>
    <p:sldId id="277" r:id="rId14"/>
    <p:sldId id="255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322" autoAdjust="0"/>
  </p:normalViewPr>
  <p:slideViewPr>
    <p:cSldViewPr snapToGrid="0">
      <p:cViewPr varScale="1">
        <p:scale>
          <a:sx n="62" d="100"/>
          <a:sy n="62" d="100"/>
        </p:scale>
        <p:origin x="2388" y="78"/>
      </p:cViewPr>
      <p:guideLst/>
    </p:cSldViewPr>
  </p:slideViewPr>
  <p:notesTextViewPr>
    <p:cViewPr>
      <p:scale>
        <a:sx n="1" d="1"/>
        <a:sy n="1" d="1"/>
      </p:scale>
      <p:origin x="0" y="-39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DF704-9649-4C7A-B116-0BEED2837C7A}" type="datetimeFigureOut">
              <a:rPr lang="en-US" smtClean="0"/>
              <a:t>7/7/2024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1B893-257A-4974-9376-85C6E71F9D87}" type="slidenum">
              <a:rPr lang="en-US" smtClean="0"/>
              <a:t>‹#›</a:t>
            </a:fld>
            <a:endParaRPr lang="en-US"/>
          </a:p>
        </p:txBody>
      </p:sp>
    </p:spTree>
    <p:extLst>
      <p:ext uri="{BB962C8B-B14F-4D97-AF65-F5344CB8AC3E}">
        <p14:creationId xmlns:p14="http://schemas.microsoft.com/office/powerpoint/2010/main" val="395863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C1B893-257A-4974-9376-85C6E71F9D87}" type="slidenum">
              <a:rPr lang="en-US" smtClean="0"/>
              <a:t>1</a:t>
            </a:fld>
            <a:endParaRPr lang="en-US"/>
          </a:p>
        </p:txBody>
      </p:sp>
    </p:spTree>
    <p:extLst>
      <p:ext uri="{BB962C8B-B14F-4D97-AF65-F5344CB8AC3E}">
        <p14:creationId xmlns:p14="http://schemas.microsoft.com/office/powerpoint/2010/main" val="318155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everything is put together, what that comes down to is with essentially 2 lines of code, I can run multiple jobs and process multiple videos at one time.</a:t>
            </a:r>
          </a:p>
          <a:p>
            <a:endParaRPr lang="en-US" dirty="0"/>
          </a:p>
          <a:p>
            <a:r>
              <a:rPr lang="en-US" dirty="0"/>
              <a:t>So to recap, 1 line of code send the videos form the mini pc to my access point, another line of code creates my list of videos and submits them, and the execution point takes care of the rest as the jobs are submitted, the executed is ran at each job site, and when all is said and done if there was an issue, I run my rerun script and send that job back through the cycle, and if there are no issues then I run my extraction script that unpacks every </a:t>
            </a:r>
            <a:r>
              <a:rPr lang="en-US" dirty="0" err="1"/>
              <a:t>tarball</a:t>
            </a:r>
            <a:r>
              <a:rPr lang="en-US" dirty="0"/>
              <a:t> in my home directory and each file is sent to whichever drug the videos were for.</a:t>
            </a:r>
          </a:p>
        </p:txBody>
      </p:sp>
      <p:sp>
        <p:nvSpPr>
          <p:cNvPr id="4" name="Slide Number Placeholder 3"/>
          <p:cNvSpPr>
            <a:spLocks noGrp="1"/>
          </p:cNvSpPr>
          <p:nvPr>
            <p:ph type="sldNum" sz="quarter" idx="5"/>
          </p:nvPr>
        </p:nvSpPr>
        <p:spPr/>
        <p:txBody>
          <a:bodyPr/>
          <a:lstStyle/>
          <a:p>
            <a:fld id="{E0C1B893-257A-4974-9376-85C6E71F9D87}" type="slidenum">
              <a:rPr lang="en-US" smtClean="0"/>
              <a:t>10</a:t>
            </a:fld>
            <a:endParaRPr lang="en-US"/>
          </a:p>
        </p:txBody>
      </p:sp>
    </p:spTree>
    <p:extLst>
      <p:ext uri="{BB962C8B-B14F-4D97-AF65-F5344CB8AC3E}">
        <p14:creationId xmlns:p14="http://schemas.microsoft.com/office/powerpoint/2010/main" val="1320854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why </a:t>
            </a:r>
            <a:r>
              <a:rPr lang="en-US" dirty="0" err="1"/>
              <a:t>HTCondor</a:t>
            </a:r>
            <a:r>
              <a:rPr lang="en-US" dirty="0"/>
              <a:t> has bee so incredibly useful is, as mentioned prior, with 60 chambers, 2 cohorts simultaneously for about 30 sessions each can result in up to 3600 videos. Our last 2 cohorts just completed a few weeks ago was 3641 videos. And at roughly 1hr a video that comes out to about 150 days, and this is if you can perfectly buttress each job back-to-back for that time.</a:t>
            </a:r>
          </a:p>
          <a:p>
            <a:endParaRPr lang="en-US" dirty="0"/>
          </a:p>
          <a:p>
            <a:r>
              <a:rPr lang="en-US" dirty="0"/>
              <a:t>But with the </a:t>
            </a:r>
            <a:r>
              <a:rPr lang="en-US" dirty="0" err="1"/>
              <a:t>HTCondor</a:t>
            </a:r>
            <a:r>
              <a:rPr lang="en-US" dirty="0"/>
              <a:t>, I have found that I can run about 240 videos and their resulting files, and that can take anywhere from a few hours to 3 days per job as a wide estimate as the execution points are only using CPU power, and that in the end comes out to about 4 to 45 days at the very most to complete all 3600 videos, and our cohorts last 45-50 days on average including weekends. Massive difference.</a:t>
            </a:r>
          </a:p>
          <a:p>
            <a:endParaRPr lang="en-US" dirty="0"/>
          </a:p>
          <a:p>
            <a:r>
              <a:rPr lang="en-US" dirty="0"/>
              <a:t>And this here is a snapshot of jobs I was just running the other day, and as you can see 178 are running at one time currently. Incredible difference.</a:t>
            </a:r>
          </a:p>
        </p:txBody>
      </p:sp>
      <p:sp>
        <p:nvSpPr>
          <p:cNvPr id="4" name="Slide Number Placeholder 3"/>
          <p:cNvSpPr>
            <a:spLocks noGrp="1"/>
          </p:cNvSpPr>
          <p:nvPr>
            <p:ph type="sldNum" sz="quarter" idx="5"/>
          </p:nvPr>
        </p:nvSpPr>
        <p:spPr/>
        <p:txBody>
          <a:bodyPr/>
          <a:lstStyle/>
          <a:p>
            <a:fld id="{E0C1B893-257A-4974-9376-85C6E71F9D87}" type="slidenum">
              <a:rPr lang="en-US" smtClean="0"/>
              <a:t>11</a:t>
            </a:fld>
            <a:endParaRPr lang="en-US"/>
          </a:p>
        </p:txBody>
      </p:sp>
    </p:spTree>
    <p:extLst>
      <p:ext uri="{BB962C8B-B14F-4D97-AF65-F5344CB8AC3E}">
        <p14:creationId xmlns:p14="http://schemas.microsoft.com/office/powerpoint/2010/main" val="286169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brings us now to how </a:t>
            </a:r>
            <a:r>
              <a:rPr lang="en-US" dirty="0" err="1"/>
              <a:t>HTCondor</a:t>
            </a:r>
            <a:r>
              <a:rPr lang="en-US" dirty="0"/>
              <a:t> is impacting our research.</a:t>
            </a:r>
          </a:p>
          <a:p>
            <a:endParaRPr lang="en-US" dirty="0"/>
          </a:p>
          <a:p>
            <a:r>
              <a:rPr lang="en-US" dirty="0"/>
              <a:t>So when it comes to addiction, many labs have devised ways to quantify addiction vulnerability. Along with that is the operationalization of the diagnosis of Substance Use Disorders found in the 5</a:t>
            </a:r>
            <a:r>
              <a:rPr lang="en-US" baseline="30000" dirty="0"/>
              <a:t>th</a:t>
            </a:r>
            <a:r>
              <a:rPr lang="en-US" dirty="0"/>
              <a:t> edition of the Diagnostics and Statistical Manual of Mental Disorders. SUDs are often characterized by 4 areas of impact with 11 different criteria and meeting a number of criteria leads to a diagnosis from mild to sever Substance Use Disorder. One big finding is the impact of long access sessions over short access sessions that will </a:t>
            </a:r>
            <a:r>
              <a:rPr lang="en-US" dirty="0" err="1"/>
              <a:t>thred</a:t>
            </a:r>
            <a:r>
              <a:rPr lang="en-US" dirty="0"/>
              <a:t> through many of these experiments. Short access tends to be sessions lasting up to 2hrs, while long access can something along the lines of 4+ </a:t>
            </a:r>
            <a:r>
              <a:rPr lang="en-US" dirty="0" err="1"/>
              <a:t>hrs</a:t>
            </a:r>
            <a:r>
              <a:rPr lang="en-US" dirty="0"/>
              <a:t>, ours specifically are for 6hrs for Cocaine and 12hrs for oxycodone.</a:t>
            </a:r>
          </a:p>
          <a:p>
            <a:endParaRPr lang="en-US" dirty="0"/>
          </a:p>
          <a:p>
            <a:r>
              <a:rPr lang="en-US" dirty="0"/>
              <a:t>So over the years, labs have conducted experiments focusing on certain criteria that show this occurring in animal models.</a:t>
            </a:r>
          </a:p>
          <a:p>
            <a:endParaRPr lang="en-US" dirty="0"/>
          </a:p>
          <a:p>
            <a:r>
              <a:rPr lang="en-US" dirty="0"/>
              <a:t>You have the Loss of Control subgroup, where use is escalating to larger amounts in faster time, failure to quit or motivation to use or craving, and lots of time thinking of or trying to use substances.</a:t>
            </a:r>
          </a:p>
          <a:p>
            <a:endParaRPr lang="en-US" dirty="0"/>
          </a:p>
          <a:p>
            <a:r>
              <a:rPr lang="en-US" dirty="0"/>
              <a:t>In terms of social impairment such as failures to meet responsibilities like school, work, or other requirements, interpersonal issues, or loss of interest in usual activities and preferring drugs.</a:t>
            </a:r>
          </a:p>
          <a:p>
            <a:endParaRPr lang="en-US" dirty="0"/>
          </a:p>
          <a:p>
            <a:r>
              <a:rPr lang="en-US" dirty="0"/>
              <a:t>Or risky type behaviors like hazardous use or resistance to adverse consequences such as a contingent foot shock.</a:t>
            </a:r>
          </a:p>
          <a:p>
            <a:endParaRPr lang="en-US" dirty="0"/>
          </a:p>
          <a:p>
            <a:r>
              <a:rPr lang="en-US" dirty="0"/>
              <a:t>And lastly pharmacological type criteria such as tolerance to the drug, or when stopping the drug you feel withdrawal effects. </a:t>
            </a:r>
          </a:p>
          <a:p>
            <a:endParaRPr lang="en-US" dirty="0"/>
          </a:p>
          <a:p>
            <a:r>
              <a:rPr lang="en-US" dirty="0"/>
              <a:t>Our lab specifically have used such information gather from our own experiments to calculate an Addiction Index score by z-scoring measures of escalation, motivation, and resistance to adverse consequences to identify vulnerable groups, showing such groupings can explain up to roughly 48% of the variability in the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to note before moving on is in relation to this locomotion study which specifically showed that rats given short access to drug for 1 </a:t>
            </a:r>
            <a:r>
              <a:rPr lang="en-US" dirty="0" err="1"/>
              <a:t>hr</a:t>
            </a:r>
            <a:r>
              <a:rPr lang="en-US" dirty="0"/>
              <a:t> after a period of abstinence saw a significant increase in locomotion to a cocaine injection, while those who had long access for 6hrs did not see such a response, implying tolerance. There is a lot of data on the locomotor response to novelty in rats and propensity for addiction. Essentially when a rat is placed in a new environment, how much they move around or explore the space is predictive of addiction-like behaviors. But, if presented with the area for consecutive days you see an eventual decrease of this effect as the animal is implied to have learned the area.</a:t>
            </a:r>
          </a:p>
        </p:txBody>
      </p:sp>
      <p:sp>
        <p:nvSpPr>
          <p:cNvPr id="4" name="Slide Number Placeholder 3"/>
          <p:cNvSpPr>
            <a:spLocks noGrp="1"/>
          </p:cNvSpPr>
          <p:nvPr>
            <p:ph type="sldNum" sz="quarter" idx="5"/>
          </p:nvPr>
        </p:nvSpPr>
        <p:spPr/>
        <p:txBody>
          <a:bodyPr/>
          <a:lstStyle/>
          <a:p>
            <a:fld id="{E0C1B893-257A-4974-9376-85C6E71F9D87}" type="slidenum">
              <a:rPr lang="en-US" smtClean="0"/>
              <a:t>12</a:t>
            </a:fld>
            <a:endParaRPr lang="en-US"/>
          </a:p>
        </p:txBody>
      </p:sp>
    </p:spTree>
    <p:extLst>
      <p:ext uri="{BB962C8B-B14F-4D97-AF65-F5344CB8AC3E}">
        <p14:creationId xmlns:p14="http://schemas.microsoft.com/office/powerpoint/2010/main" val="285904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brings us to the use of machine vision and SLEAP in conjunction with our </a:t>
            </a:r>
            <a:r>
              <a:rPr lang="en-US" dirty="0" err="1"/>
              <a:t>Addiciton</a:t>
            </a:r>
            <a:r>
              <a:rPr lang="en-US" dirty="0"/>
              <a:t> Index, and specifically, given all the experiments on the prior page are in-session effects, again our big question is can we predict vulnerability from pre-session activity of the rat as in behaviors of the rat before the levers extend to start the session, and the answer is YES.  But how soon can we predict it, what behaviors are occurring, what exactly is happening, etc. Are you seeing what is called a conditioned place preference where if a rat is put into a device of two joined chambers, and in one off the chambers they are given drug and when placed in the center to see where they go they often go to the chamber in which they received drug. </a:t>
            </a:r>
          </a:p>
          <a:p>
            <a:endParaRPr lang="en-US" dirty="0"/>
          </a:p>
          <a:p>
            <a:r>
              <a:rPr lang="en-US" dirty="0"/>
              <a:t>So for our experiments, after truncating csv files form different sessions over the experiment to be the same length, results shown here are video lengths of about 20 minutes, so about 10 mins each for pre lever and post lever data. So on the top left here for locomotor activity pre levers correlated with our addiction index measures, you see with this blue line that there is significance up until about Long access 1, showing a decrease in novelty to their chamber, as well as for the orange line showing post lever activity that it too is spotty with significance, implying some tolerance to the drug effects. And when you look at the means of each group over the experiment, the severely vulnerable rats in red here you see at about short access 8 a sharp drop off that then stays lower than short access 1 for almost the entire experiment. </a:t>
            </a:r>
          </a:p>
          <a:p>
            <a:endParaRPr lang="en-US" dirty="0"/>
          </a:p>
          <a:p>
            <a:r>
              <a:rPr lang="en-US" dirty="0"/>
              <a:t>So then trying to see what is occurring at this point in time, when you look at some measures in the post lever data, you see that for rewards that are occurring only in this 10minute block of time, that the number of rewards at the bottom here and the interval between rewards, as in the time between each lever press that results in an infusion, that at about Short access 8 you see the significance in correlation with the addiction index to start to occur. Similarly, if this is happening as such then what about the earliest reward, or what is termed as latency, how quickly are they beginning to press once the levers extend, and when you look at the 4 groups here you can see that over time the moderate in orange and severe in red see decreases in this latency around the same time. Something very interesting is at this point between Short access 10 and long access 1 is a progressive ratio session, and you see this led to an increase in latency for the resistant addiction group in green. Very interesting.</a:t>
            </a:r>
          </a:p>
          <a:p>
            <a:endParaRPr lang="en-US" dirty="0"/>
          </a:p>
          <a:p>
            <a:r>
              <a:rPr lang="en-US" dirty="0"/>
              <a:t>Along this same vein, is when you then look at the summation of total entrances the groups on average are making into the active lever area of </a:t>
            </a:r>
            <a:r>
              <a:rPr lang="en-US"/>
              <a:t>the chamber </a:t>
            </a:r>
            <a:r>
              <a:rPr lang="en-US" dirty="0"/>
              <a:t>than before the levers extend you see the more severe groups in orange and red start to break away for the other two groups right around this same time, showing further a learning of the system and anticipation of the drug. </a:t>
            </a:r>
          </a:p>
          <a:p>
            <a:endParaRPr lang="en-US" dirty="0"/>
          </a:p>
          <a:p>
            <a:r>
              <a:rPr lang="en-US" dirty="0"/>
              <a:t>And lastly, when you plug many of these measures onto the same graph and correlate them with the addiction index, you see that the time when all 4 are significant is right at sessions short access 9 and 10 and long access 1 before you see pre lever locomotion fall away and the other 3 measures continue to be significant. And the question is, what is occurring here? What behavioral shift are we seeing that we can measure and trace back to what session prior and is it predictive of even late experimental conditions.</a:t>
            </a:r>
          </a:p>
        </p:txBody>
      </p:sp>
      <p:sp>
        <p:nvSpPr>
          <p:cNvPr id="4" name="Slide Number Placeholder 3"/>
          <p:cNvSpPr>
            <a:spLocks noGrp="1"/>
          </p:cNvSpPr>
          <p:nvPr>
            <p:ph type="sldNum" sz="quarter" idx="5"/>
          </p:nvPr>
        </p:nvSpPr>
        <p:spPr/>
        <p:txBody>
          <a:bodyPr/>
          <a:lstStyle/>
          <a:p>
            <a:fld id="{E0C1B893-257A-4974-9376-85C6E71F9D87}" type="slidenum">
              <a:rPr lang="en-US" smtClean="0"/>
              <a:t>13</a:t>
            </a:fld>
            <a:endParaRPr lang="en-US"/>
          </a:p>
        </p:txBody>
      </p:sp>
    </p:spTree>
    <p:extLst>
      <p:ext uri="{BB962C8B-B14F-4D97-AF65-F5344CB8AC3E}">
        <p14:creationId xmlns:p14="http://schemas.microsoft.com/office/powerpoint/2010/main" val="69922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52325-FE54-AA4D-9941-9CEB7BE768A6}" type="slidenum">
              <a:rPr lang="en-US" smtClean="0"/>
              <a:t>14</a:t>
            </a:fld>
            <a:endParaRPr lang="en-US"/>
          </a:p>
        </p:txBody>
      </p:sp>
    </p:spTree>
    <p:extLst>
      <p:ext uri="{BB962C8B-B14F-4D97-AF65-F5344CB8AC3E}">
        <p14:creationId xmlns:p14="http://schemas.microsoft.com/office/powerpoint/2010/main" val="104598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Jarryd Ramborger, I am a Staff Research Associate in the Dr. Olivier George Lab at the UC San Diego School of Medicine Department of Psychiatry. We area also apart of the Preclinical Addiction Research Consortium at UCSD, a conglomerate of labs facilitating the development of experimental therapeutics for substance use disorders.</a:t>
            </a:r>
          </a:p>
          <a:p>
            <a:endParaRPr lang="en-US" dirty="0"/>
          </a:p>
          <a:p>
            <a:r>
              <a:rPr lang="en-US" dirty="0"/>
              <a:t>And the big question we currently have that I will show at the end of this talk is: Can we predict the future? Specifically, most research focuses on behavior during a self-administration session, so can we identify vulnerable populations from activity before a self-administration session? And the answer is (click next)</a:t>
            </a:r>
          </a:p>
        </p:txBody>
      </p:sp>
      <p:sp>
        <p:nvSpPr>
          <p:cNvPr id="4" name="Slide Number Placeholder 3"/>
          <p:cNvSpPr>
            <a:spLocks noGrp="1"/>
          </p:cNvSpPr>
          <p:nvPr>
            <p:ph type="sldNum" sz="quarter" idx="5"/>
          </p:nvPr>
        </p:nvSpPr>
        <p:spPr/>
        <p:txBody>
          <a:bodyPr/>
          <a:lstStyle/>
          <a:p>
            <a:fld id="{E0C1B893-257A-4974-9376-85C6E71F9D87}" type="slidenum">
              <a:rPr lang="en-US" smtClean="0"/>
              <a:t>2</a:t>
            </a:fld>
            <a:endParaRPr lang="en-US"/>
          </a:p>
        </p:txBody>
      </p:sp>
    </p:spTree>
    <p:extLst>
      <p:ext uri="{BB962C8B-B14F-4D97-AF65-F5344CB8AC3E}">
        <p14:creationId xmlns:p14="http://schemas.microsoft.com/office/powerpoint/2010/main" val="269755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as ill show you at the end.</a:t>
            </a:r>
          </a:p>
          <a:p>
            <a:endParaRPr lang="en-US" dirty="0"/>
          </a:p>
          <a:p>
            <a:r>
              <a:rPr lang="en-US" dirty="0"/>
              <a:t>We have 60 chambers where rats can lever press for drug known as self-administration, and we use these measures along with machine vision and videography to study the activity before the self-administration sessions to predict addiction.</a:t>
            </a:r>
          </a:p>
        </p:txBody>
      </p:sp>
      <p:sp>
        <p:nvSpPr>
          <p:cNvPr id="4" name="Slide Number Placeholder 3"/>
          <p:cNvSpPr>
            <a:spLocks noGrp="1"/>
          </p:cNvSpPr>
          <p:nvPr>
            <p:ph type="sldNum" sz="quarter" idx="5"/>
          </p:nvPr>
        </p:nvSpPr>
        <p:spPr/>
        <p:txBody>
          <a:bodyPr/>
          <a:lstStyle/>
          <a:p>
            <a:fld id="{E0C1B893-257A-4974-9376-85C6E71F9D87}" type="slidenum">
              <a:rPr lang="en-US" smtClean="0"/>
              <a:t>3</a:t>
            </a:fld>
            <a:endParaRPr lang="en-US"/>
          </a:p>
        </p:txBody>
      </p:sp>
    </p:spTree>
    <p:extLst>
      <p:ext uri="{BB962C8B-B14F-4D97-AF65-F5344CB8AC3E}">
        <p14:creationId xmlns:p14="http://schemas.microsoft.com/office/powerpoint/2010/main" val="337699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the question is, why do we need high-throughput computing?</a:t>
            </a:r>
          </a:p>
          <a:p>
            <a:endParaRPr lang="en-US" dirty="0"/>
          </a:p>
          <a:p>
            <a:r>
              <a:rPr lang="en-US" dirty="0"/>
              <a:t>Recent additions to the lab have been Raspberry </a:t>
            </a:r>
            <a:r>
              <a:rPr lang="en-US" dirty="0" err="1"/>
              <a:t>Pis</a:t>
            </a:r>
            <a:r>
              <a:rPr lang="en-US" dirty="0"/>
              <a:t> and their cameras. Raspberry </a:t>
            </a:r>
            <a:r>
              <a:rPr lang="en-US" dirty="0" err="1"/>
              <a:t>Pis</a:t>
            </a:r>
            <a:r>
              <a:rPr lang="en-US" dirty="0"/>
              <a:t> are credit card sized computers as you can see on the inside wall of this sound attenuated chamber in the right small image here, the ribbon cable running to the camera, and the different views of its installation on top of the operant chamber connected to a device we designed and laser cut from acrylic. And these cameras allow us to get images as the one you saw on the last slide and on this one to study the rat’s behavior apart from pre-defined measures.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we accomplish this is the implementation of </a:t>
            </a:r>
            <a:r>
              <a:rPr lang="en-US" sz="1200" dirty="0"/>
              <a:t>Social LEAP Estimates Animal Poses, better known as (SLEAP) as the fun title of this presentation points to. SLEAP is an open-sourced pose-estimation program that uses supervised machine learning and computer vision to track the animal by preset </a:t>
            </a:r>
            <a:r>
              <a:rPr lang="en-US" sz="1200" dirty="0" err="1"/>
              <a:t>keypoints</a:t>
            </a:r>
            <a:r>
              <a:rPr lang="en-US" sz="1200" dirty="0"/>
              <a:t> such as the base of the tail, the tip of the nose, </a:t>
            </a:r>
            <a:r>
              <a:rPr lang="en-US" sz="1200" dirty="0" err="1"/>
              <a:t>etc</a:t>
            </a:r>
            <a:r>
              <a:rPr lang="en-US" sz="1200" dirty="0"/>
              <a:t> as you can see in the image here, and all of this is done on their incredibly simple and user-friendly GUI as this image is a screenshot of. Also on their home page they have a step-by-step walkthrough as well as a very responsive and helpful discussion forum on their GitHub.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using SLEAP on personal computer with a GPU still analyzes one of our videos in roughly 1hr, which, as mentioned before, 60 chambers with 2 cohorts becomes about 120 videos a day for 30 days equals to a significant amount of processing time. Meaning, advanced means of processing and analysis are needed</a:t>
            </a:r>
          </a:p>
        </p:txBody>
      </p:sp>
      <p:sp>
        <p:nvSpPr>
          <p:cNvPr id="4" name="Slide Number Placeholder 3"/>
          <p:cNvSpPr>
            <a:spLocks noGrp="1"/>
          </p:cNvSpPr>
          <p:nvPr>
            <p:ph type="sldNum" sz="quarter" idx="5"/>
          </p:nvPr>
        </p:nvSpPr>
        <p:spPr/>
        <p:txBody>
          <a:bodyPr/>
          <a:lstStyle/>
          <a:p>
            <a:fld id="{E0C1B893-257A-4974-9376-85C6E71F9D87}" type="slidenum">
              <a:rPr lang="en-US" smtClean="0"/>
              <a:t>4</a:t>
            </a:fld>
            <a:endParaRPr lang="en-US"/>
          </a:p>
        </p:txBody>
      </p:sp>
    </p:spTree>
    <p:extLst>
      <p:ext uri="{BB962C8B-B14F-4D97-AF65-F5344CB8AC3E}">
        <p14:creationId xmlns:p14="http://schemas.microsoft.com/office/powerpoint/2010/main" val="152718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brings me to the </a:t>
            </a:r>
            <a:r>
              <a:rPr lang="en-US" dirty="0" err="1"/>
              <a:t>OSPool</a:t>
            </a:r>
            <a:r>
              <a:rPr lang="en-US" dirty="0"/>
              <a:t>. I heard about it from my Primary Investigator Dr. Olivier George. And after my meeting with </a:t>
            </a:r>
            <a:r>
              <a:rPr lang="en-US" dirty="0" err="1"/>
              <a:t>Showmic</a:t>
            </a:r>
            <a:r>
              <a:rPr lang="en-US" dirty="0"/>
              <a:t> on how the system roughly works, the resources useful to me are the documentation on the </a:t>
            </a:r>
            <a:r>
              <a:rPr lang="en-US" dirty="0" err="1"/>
              <a:t>OSPool</a:t>
            </a:r>
            <a:r>
              <a:rPr lang="en-US" dirty="0"/>
              <a:t> website such as submitting jobs and submitting multiple jobs and their videos and </a:t>
            </a:r>
            <a:r>
              <a:rPr lang="en-US" dirty="0" err="1"/>
              <a:t>powerpoints</a:t>
            </a:r>
            <a:r>
              <a:rPr lang="en-US" dirty="0"/>
              <a:t> were super useful, including the simple diagram you see in the top left picture here. But easily what has been the MOST beneficial is office hours. Office hours, office hours, office hours. These 3 gentleman have been incredibly informative, can pop in a the specified times on Tuesdays and Thursdays, and they will do their best to assist. Specifically Andrew, his creativity in on just about every bit of my workflow, able to take things I think up and put them into code for me to implement, but all in all, each have played a part at some point in the process that brings me here today.</a:t>
            </a:r>
          </a:p>
        </p:txBody>
      </p:sp>
      <p:sp>
        <p:nvSpPr>
          <p:cNvPr id="4" name="Slide Number Placeholder 3"/>
          <p:cNvSpPr>
            <a:spLocks noGrp="1"/>
          </p:cNvSpPr>
          <p:nvPr>
            <p:ph type="sldNum" sz="quarter" idx="5"/>
          </p:nvPr>
        </p:nvSpPr>
        <p:spPr/>
        <p:txBody>
          <a:bodyPr/>
          <a:lstStyle/>
          <a:p>
            <a:fld id="{E0C1B893-257A-4974-9376-85C6E71F9D87}" type="slidenum">
              <a:rPr lang="en-US" smtClean="0"/>
              <a:t>5</a:t>
            </a:fld>
            <a:endParaRPr lang="en-US"/>
          </a:p>
        </p:txBody>
      </p:sp>
    </p:spTree>
    <p:extLst>
      <p:ext uri="{BB962C8B-B14F-4D97-AF65-F5344CB8AC3E}">
        <p14:creationId xmlns:p14="http://schemas.microsoft.com/office/powerpoint/2010/main" val="135889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it all started was a little rough at first and I don’t have my old codes anymore since adapting the workflow, but what I use now is not very different from then aside form trimming some fat off some areas or more efficient methods.</a:t>
            </a:r>
          </a:p>
          <a:p>
            <a:endParaRPr lang="en-US" dirty="0"/>
          </a:p>
          <a:p>
            <a:r>
              <a:rPr lang="en-US" dirty="0"/>
              <a:t>But in general, we all operate with the elements in the yellow highlighted area here on our own access points and home directories. For those unfamiliar with the </a:t>
            </a:r>
            <a:r>
              <a:rPr lang="en-US" dirty="0" err="1"/>
              <a:t>OSPool</a:t>
            </a:r>
            <a:r>
              <a:rPr lang="en-US" dirty="0"/>
              <a:t>, essentially you have your submit file which tells the super pc what you want down and where to gather those elements from, your scripts to be carried out at each execution point, and where those files are to be taken from.</a:t>
            </a:r>
          </a:p>
          <a:p>
            <a:endParaRPr lang="en-US" dirty="0"/>
          </a:p>
          <a:p>
            <a:r>
              <a:rPr lang="en-US" dirty="0"/>
              <a:t>So using the example form the </a:t>
            </a:r>
            <a:r>
              <a:rPr lang="en-US" dirty="0" err="1"/>
              <a:t>OSPool</a:t>
            </a:r>
            <a:r>
              <a:rPr lang="en-US" dirty="0"/>
              <a:t> website, you submit your job to </a:t>
            </a:r>
            <a:r>
              <a:rPr lang="en-US" dirty="0" err="1"/>
              <a:t>HTCondor</a:t>
            </a:r>
            <a:r>
              <a:rPr lang="en-US" dirty="0"/>
              <a:t>, it says these arguments are to be taken in, these arguments are to be taken from this text file so in this example they are state and year, and as you can see from the text file you have state and year, and each one of these alone are sent to an execution point, thereby turning your 1 computer into many computers.</a:t>
            </a:r>
          </a:p>
        </p:txBody>
      </p:sp>
      <p:sp>
        <p:nvSpPr>
          <p:cNvPr id="4" name="Slide Number Placeholder 3"/>
          <p:cNvSpPr>
            <a:spLocks noGrp="1"/>
          </p:cNvSpPr>
          <p:nvPr>
            <p:ph type="sldNum" sz="quarter" idx="5"/>
          </p:nvPr>
        </p:nvSpPr>
        <p:spPr/>
        <p:txBody>
          <a:bodyPr/>
          <a:lstStyle/>
          <a:p>
            <a:fld id="{E0C1B893-257A-4974-9376-85C6E71F9D87}" type="slidenum">
              <a:rPr lang="en-US" smtClean="0"/>
              <a:t>6</a:t>
            </a:fld>
            <a:endParaRPr lang="en-US"/>
          </a:p>
        </p:txBody>
      </p:sp>
    </p:spTree>
    <p:extLst>
      <p:ext uri="{BB962C8B-B14F-4D97-AF65-F5344CB8AC3E}">
        <p14:creationId xmlns:p14="http://schemas.microsoft.com/office/powerpoint/2010/main" val="371561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myself, what does that look like?</a:t>
            </a:r>
          </a:p>
          <a:p>
            <a:endParaRPr lang="en-US" dirty="0"/>
          </a:p>
          <a:p>
            <a:r>
              <a:rPr lang="en-US" dirty="0"/>
              <a:t>As mentioned, we have 60 chambers in 4 rows, and each of these rows has a mini-computer that is connected to and operates all the Raspberry </a:t>
            </a:r>
            <a:r>
              <a:rPr lang="en-US" dirty="0" err="1"/>
              <a:t>Pis</a:t>
            </a:r>
            <a:r>
              <a:rPr lang="en-US" dirty="0"/>
              <a:t> in that row and handles the resulting videos. So what I need is a way to get those videos to the </a:t>
            </a:r>
            <a:r>
              <a:rPr lang="en-US" dirty="0" err="1"/>
              <a:t>OSPool</a:t>
            </a:r>
            <a:r>
              <a:rPr lang="en-US" dirty="0"/>
              <a:t>, so I wrote this code that allows me to pass arguments into it, so in this example it would be “Coc” for Cocaine, the cohort, and the session specifically for it to fetch those videos from my mini and sends them to the </a:t>
            </a:r>
            <a:r>
              <a:rPr lang="en-US" dirty="0" err="1"/>
              <a:t>OSPool</a:t>
            </a:r>
            <a:r>
              <a:rPr lang="en-US" dirty="0"/>
              <a:t> into where they should go in the videos directory. </a:t>
            </a:r>
          </a:p>
          <a:p>
            <a:endParaRPr lang="en-US" dirty="0"/>
          </a:p>
          <a:p>
            <a:r>
              <a:rPr lang="en-US" dirty="0"/>
              <a:t>Now once on my access point, as mentioned prior many times should be stored in a list of some kind that can be called to then fetch them to send to the different execution points instead of say submitting a job for each video individually. So This code here on the write is one that takes in arguments that then outputs a list file corresponding to the videos we just sent over and also as arguments later on each execution point. </a:t>
            </a:r>
          </a:p>
          <a:p>
            <a:endParaRPr lang="en-US" dirty="0"/>
          </a:p>
          <a:p>
            <a:r>
              <a:rPr lang="en-US" dirty="0"/>
              <a:t>So for the bottom left list file example, when executed with the many arguments, as you can see here you have video, folder, drug, cohort, session, row, </a:t>
            </a:r>
            <a:r>
              <a:rPr lang="en-US" dirty="0" err="1"/>
              <a:t>etc</a:t>
            </a:r>
            <a:r>
              <a:rPr lang="en-US" dirty="0"/>
              <a:t> corresponding to each video and subsequent actions later on the execution point</a:t>
            </a:r>
          </a:p>
          <a:p>
            <a:endParaRPr lang="en-US" dirty="0"/>
          </a:p>
          <a:p>
            <a:r>
              <a:rPr lang="en-US" dirty="0"/>
              <a:t>Something I highly advise as this yellow arrow suggests is that I added at the bottom of this code the job submission code to easily make my list and then submit the job file instead of once the list is made to then type this line of code afterwards. Saves some time and is super easy and ensures the right job is submitted instead of maybe making many lists and submitting each individually afterwards.</a:t>
            </a:r>
          </a:p>
        </p:txBody>
      </p:sp>
      <p:sp>
        <p:nvSpPr>
          <p:cNvPr id="4" name="Slide Number Placeholder 3"/>
          <p:cNvSpPr>
            <a:spLocks noGrp="1"/>
          </p:cNvSpPr>
          <p:nvPr>
            <p:ph type="sldNum" sz="quarter" idx="5"/>
          </p:nvPr>
        </p:nvSpPr>
        <p:spPr/>
        <p:txBody>
          <a:bodyPr/>
          <a:lstStyle/>
          <a:p>
            <a:fld id="{E0C1B893-257A-4974-9376-85C6E71F9D87}" type="slidenum">
              <a:rPr lang="en-US" smtClean="0"/>
              <a:t>7</a:t>
            </a:fld>
            <a:endParaRPr lang="en-US"/>
          </a:p>
        </p:txBody>
      </p:sp>
    </p:spTree>
    <p:extLst>
      <p:ext uri="{BB962C8B-B14F-4D97-AF65-F5344CB8AC3E}">
        <p14:creationId xmlns:p14="http://schemas.microsoft.com/office/powerpoint/2010/main" val="44237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terms of job submission, this snapshot on the left is of my submit file. So this is the form that you tell </a:t>
            </a:r>
            <a:r>
              <a:rPr lang="en-US" dirty="0" err="1"/>
              <a:t>HTCondor</a:t>
            </a:r>
            <a:r>
              <a:rPr lang="en-US" dirty="0"/>
              <a:t> to do, telling it where files should come from, where results should then go to, where your different individual jobs should come from as the bottom portion shows, and what these jobs may need so as to arrive on the proper execution point. </a:t>
            </a:r>
          </a:p>
          <a:p>
            <a:endParaRPr lang="en-US" dirty="0"/>
          </a:p>
          <a:p>
            <a:r>
              <a:rPr lang="en-US" dirty="0"/>
              <a:t>So the executable that then is sent to the execution point as shown at the top here is on the right side, and as shown the arguments from our list file, that specified in the sub file, are taken into this file to then run each individual job on the execution point. Mine here creates a folder to save the results in, runs my python script to then track the videos with SLEAP with its own arguments here, and then </a:t>
            </a:r>
            <a:r>
              <a:rPr lang="en-US" dirty="0" err="1"/>
              <a:t>tarballs</a:t>
            </a:r>
            <a:r>
              <a:rPr lang="en-US" dirty="0"/>
              <a:t> the results and sends them back to me.</a:t>
            </a:r>
          </a:p>
        </p:txBody>
      </p:sp>
      <p:sp>
        <p:nvSpPr>
          <p:cNvPr id="4" name="Slide Number Placeholder 3"/>
          <p:cNvSpPr>
            <a:spLocks noGrp="1"/>
          </p:cNvSpPr>
          <p:nvPr>
            <p:ph type="sldNum" sz="quarter" idx="5"/>
          </p:nvPr>
        </p:nvSpPr>
        <p:spPr/>
        <p:txBody>
          <a:bodyPr/>
          <a:lstStyle/>
          <a:p>
            <a:fld id="{E0C1B893-257A-4974-9376-85C6E71F9D87}" type="slidenum">
              <a:rPr lang="en-US" smtClean="0"/>
              <a:t>8</a:t>
            </a:fld>
            <a:endParaRPr lang="en-US"/>
          </a:p>
        </p:txBody>
      </p:sp>
    </p:spTree>
    <p:extLst>
      <p:ext uri="{BB962C8B-B14F-4D97-AF65-F5344CB8AC3E}">
        <p14:creationId xmlns:p14="http://schemas.microsoft.com/office/powerpoint/2010/main" val="3486797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was a quick overview of some of my files, and this here is how my home directory currently looks. As you can see in blue a couple of directories, specifically those for the different drugs results files to go and the video files directory.</a:t>
            </a:r>
          </a:p>
          <a:p>
            <a:endParaRPr lang="en-US" dirty="0"/>
          </a:p>
          <a:p>
            <a:r>
              <a:rPr lang="en-US" dirty="0"/>
              <a:t>The big changes and additions that have been super helpful have been this singularity that Andrew wrote up for me. Instead of </a:t>
            </a:r>
            <a:r>
              <a:rPr lang="en-US" dirty="0" err="1"/>
              <a:t>tarballing</a:t>
            </a:r>
            <a:r>
              <a:rPr lang="en-US" dirty="0"/>
              <a:t> the </a:t>
            </a:r>
            <a:r>
              <a:rPr lang="en-US" dirty="0" err="1"/>
              <a:t>sleap</a:t>
            </a:r>
            <a:r>
              <a:rPr lang="en-US" dirty="0"/>
              <a:t> environment and sending it to </a:t>
            </a:r>
            <a:r>
              <a:rPr lang="en-US" dirty="0" err="1"/>
              <a:t>en</a:t>
            </a:r>
            <a:r>
              <a:rPr lang="en-US" dirty="0"/>
              <a:t> execution point and it unpacking over there I now send over a singularity docker virtual environment that has limited issues of my jobs ending up on sites that don’t have certain requirements I need for my jobs to run. </a:t>
            </a:r>
          </a:p>
          <a:p>
            <a:endParaRPr lang="en-US" dirty="0"/>
          </a:p>
          <a:p>
            <a:r>
              <a:rPr lang="en-US" dirty="0"/>
              <a:t>Another as mentioned before was this simple line at the end of the list creation executable.</a:t>
            </a:r>
          </a:p>
          <a:p>
            <a:endParaRPr lang="en-US" dirty="0"/>
          </a:p>
          <a:p>
            <a:r>
              <a:rPr lang="en-US" dirty="0"/>
              <a:t>And also, given there can be issues that occur and needing to resubmit jobs, I wrote up this rerun script that, instead of having to resubmit all the jobs or going to the video folder and moving things around to submit just a single one of the videos, instead this script takes in the original list, I specify which of the videos needs to be reran, and it submits it all on its own and as “rerun” at the end of the list name. So If I have 16 jobs from a single list and 2 had issues, I can cancel those 2 while the others continue to run, and then resubmit those two without affecting the original job submission</a:t>
            </a:r>
          </a:p>
        </p:txBody>
      </p:sp>
      <p:sp>
        <p:nvSpPr>
          <p:cNvPr id="4" name="Slide Number Placeholder 3"/>
          <p:cNvSpPr>
            <a:spLocks noGrp="1"/>
          </p:cNvSpPr>
          <p:nvPr>
            <p:ph type="sldNum" sz="quarter" idx="5"/>
          </p:nvPr>
        </p:nvSpPr>
        <p:spPr/>
        <p:txBody>
          <a:bodyPr/>
          <a:lstStyle/>
          <a:p>
            <a:fld id="{E0C1B893-257A-4974-9376-85C6E71F9D87}" type="slidenum">
              <a:rPr lang="en-US" smtClean="0"/>
              <a:t>9</a:t>
            </a:fld>
            <a:endParaRPr lang="en-US"/>
          </a:p>
        </p:txBody>
      </p:sp>
    </p:spTree>
    <p:extLst>
      <p:ext uri="{BB962C8B-B14F-4D97-AF65-F5344CB8AC3E}">
        <p14:creationId xmlns:p14="http://schemas.microsoft.com/office/powerpoint/2010/main" val="261232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126070-560F-4B57-AE16-FC5D7C08FF76}" type="datetimeFigureOut">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356205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126070-560F-4B57-AE16-FC5D7C08FF76}" type="datetimeFigureOut">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76746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126070-560F-4B57-AE16-FC5D7C08FF76}" type="datetimeFigureOut">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279092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age">
    <p:bg>
      <p:bgPr>
        <a:solidFill>
          <a:srgbClr val="13294B"/>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D57EBB-BC11-BF4E-8DF3-B1730F06F9AC}"/>
              </a:ext>
            </a:extLst>
          </p:cNvPr>
          <p:cNvSpPr/>
          <p:nvPr userDrawn="1"/>
        </p:nvSpPr>
        <p:spPr>
          <a:xfrm>
            <a:off x="333632" y="6128951"/>
            <a:ext cx="2298357" cy="469557"/>
          </a:xfrm>
          <a:prstGeom prst="rect">
            <a:avLst/>
          </a:prstGeom>
          <a:solidFill>
            <a:srgbClr val="13294A"/>
          </a:solidFill>
          <a:ln>
            <a:solidFill>
              <a:srgbClr val="132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162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126070-560F-4B57-AE16-FC5D7C08FF76}" type="datetimeFigureOut">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224504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26070-560F-4B57-AE16-FC5D7C08FF76}" type="datetimeFigureOut">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287707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126070-560F-4B57-AE16-FC5D7C08FF76}" type="datetimeFigureOut">
              <a:rPr lang="en-US" smtClean="0"/>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35017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126070-560F-4B57-AE16-FC5D7C08FF76}" type="datetimeFigureOut">
              <a:rPr lang="en-US" smtClean="0"/>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64100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126070-560F-4B57-AE16-FC5D7C08FF76}" type="datetimeFigureOut">
              <a:rPr lang="en-US" smtClean="0"/>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174829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26070-560F-4B57-AE16-FC5D7C08FF76}" type="datetimeFigureOut">
              <a:rPr lang="en-US" smtClean="0"/>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157849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126070-560F-4B57-AE16-FC5D7C08FF76}" type="datetimeFigureOut">
              <a:rPr lang="en-US" smtClean="0"/>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305800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126070-560F-4B57-AE16-FC5D7C08FF76}" type="datetimeFigureOut">
              <a:rPr lang="en-US" smtClean="0"/>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18700-225E-49AF-9B95-6AB75D7D1E78}" type="slidenum">
              <a:rPr lang="en-US" smtClean="0"/>
              <a:t>‹#›</a:t>
            </a:fld>
            <a:endParaRPr lang="en-US"/>
          </a:p>
        </p:txBody>
      </p:sp>
    </p:spTree>
    <p:extLst>
      <p:ext uri="{BB962C8B-B14F-4D97-AF65-F5344CB8AC3E}">
        <p14:creationId xmlns:p14="http://schemas.microsoft.com/office/powerpoint/2010/main" val="146802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126070-560F-4B57-AE16-FC5D7C08FF76}" type="datetimeFigureOut">
              <a:rPr lang="en-US" smtClean="0"/>
              <a:t>7/7/2024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C18700-225E-49AF-9B95-6AB75D7D1E78}" type="slidenum">
              <a:rPr lang="en-US" smtClean="0"/>
              <a:t>‹#›</a:t>
            </a:fld>
            <a:endParaRPr lang="en-US"/>
          </a:p>
        </p:txBody>
      </p:sp>
    </p:spTree>
    <p:extLst>
      <p:ext uri="{BB962C8B-B14F-4D97-AF65-F5344CB8AC3E}">
        <p14:creationId xmlns:p14="http://schemas.microsoft.com/office/powerpoint/2010/main" val="3713570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12.xm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tiff"/><Relationship Id="rId13" Type="http://schemas.openxmlformats.org/officeDocument/2006/relationships/image" Target="../media/image61.png"/><Relationship Id="rId18" Type="http://schemas.openxmlformats.org/officeDocument/2006/relationships/image" Target="../media/image66.jpeg"/><Relationship Id="rId3" Type="http://schemas.openxmlformats.org/officeDocument/2006/relationships/image" Target="../media/image51.tiff"/><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jpeg"/><Relationship Id="rId2" Type="http://schemas.openxmlformats.org/officeDocument/2006/relationships/notesSlide" Target="../notesSlides/notesSlide14.xml"/><Relationship Id="rId16"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jpeg"/><Relationship Id="rId10" Type="http://schemas.openxmlformats.org/officeDocument/2006/relationships/image" Target="../media/image58.tiff"/><Relationship Id="rId4" Type="http://schemas.openxmlformats.org/officeDocument/2006/relationships/image" Target="../media/image52.tiff"/><Relationship Id="rId9" Type="http://schemas.openxmlformats.org/officeDocument/2006/relationships/image" Target="../media/image57.tiff"/><Relationship Id="rId1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github.com/talmolab/sleap/discussions" TargetMode="External"/><Relationship Id="rId4" Type="http://schemas.openxmlformats.org/officeDocument/2006/relationships/hyperlink" Target="https://sleap.ai/index.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portal.osg-htc.org/documentation/htc_workloads/workload_planning/htcondor_job_submiss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logo and text&#10;&#10;Description automatically generated with medium confidence">
            <a:extLst>
              <a:ext uri="{FF2B5EF4-FFF2-40B4-BE49-F238E27FC236}">
                <a16:creationId xmlns:a16="http://schemas.microsoft.com/office/drawing/2014/main" id="{315309AB-AD0D-D2E2-84EA-08A661D761B7}"/>
              </a:ext>
            </a:extLst>
          </p:cNvPr>
          <p:cNvPicPr>
            <a:picLocks noChangeAspect="1"/>
          </p:cNvPicPr>
          <p:nvPr/>
        </p:nvPicPr>
        <p:blipFill rotWithShape="1">
          <a:blip r:embed="rId3">
            <a:extLst>
              <a:ext uri="{28A0092B-C50C-407E-A947-70E740481C1C}">
                <a14:useLocalDpi xmlns:a14="http://schemas.microsoft.com/office/drawing/2010/main" val="0"/>
              </a:ext>
            </a:extLst>
          </a:blip>
          <a:srcRect l="34587" t="7122" r="34357" b="6543"/>
          <a:stretch/>
        </p:blipFill>
        <p:spPr>
          <a:xfrm>
            <a:off x="6214527" y="247650"/>
            <a:ext cx="5539369" cy="4619625"/>
          </a:xfrm>
          <a:prstGeom prst="rect">
            <a:avLst/>
          </a:prstGeom>
        </p:spPr>
      </p:pic>
      <p:pic>
        <p:nvPicPr>
          <p:cNvPr id="5" name="Picture 4" descr="A logo with orange lines&#10;&#10;Description automatically generated">
            <a:extLst>
              <a:ext uri="{FF2B5EF4-FFF2-40B4-BE49-F238E27FC236}">
                <a16:creationId xmlns:a16="http://schemas.microsoft.com/office/drawing/2014/main" id="{6C3E019A-2777-ABB3-D482-A70AE632DA4F}"/>
              </a:ext>
            </a:extLst>
          </p:cNvPr>
          <p:cNvPicPr>
            <a:picLocks noChangeAspect="1"/>
          </p:cNvPicPr>
          <p:nvPr/>
        </p:nvPicPr>
        <p:blipFill rotWithShape="1">
          <a:blip r:embed="rId4">
            <a:extLst>
              <a:ext uri="{28A0092B-C50C-407E-A947-70E740481C1C}">
                <a14:useLocalDpi xmlns:a14="http://schemas.microsoft.com/office/drawing/2010/main" val="0"/>
              </a:ext>
            </a:extLst>
          </a:blip>
          <a:srcRect b="21226"/>
          <a:stretch/>
        </p:blipFill>
        <p:spPr>
          <a:xfrm>
            <a:off x="168840" y="3429000"/>
            <a:ext cx="6091003" cy="3181350"/>
          </a:xfrm>
          <a:prstGeom prst="rect">
            <a:avLst/>
          </a:prstGeom>
        </p:spPr>
      </p:pic>
      <p:sp>
        <p:nvSpPr>
          <p:cNvPr id="2" name="Title 1">
            <a:extLst>
              <a:ext uri="{FF2B5EF4-FFF2-40B4-BE49-F238E27FC236}">
                <a16:creationId xmlns:a16="http://schemas.microsoft.com/office/drawing/2014/main" id="{B1ABD0BC-FD6D-892B-EC45-5C5526E01CA6}"/>
              </a:ext>
            </a:extLst>
          </p:cNvPr>
          <p:cNvSpPr>
            <a:spLocks noGrp="1"/>
          </p:cNvSpPr>
          <p:nvPr>
            <p:ph type="ctrTitle"/>
          </p:nvPr>
        </p:nvSpPr>
        <p:spPr>
          <a:xfrm>
            <a:off x="168840" y="2085778"/>
            <a:ext cx="5808635" cy="943367"/>
          </a:xfrm>
        </p:spPr>
        <p:txBody>
          <a:bodyPr/>
          <a:lstStyle/>
          <a:p>
            <a:r>
              <a:rPr lang="en-US" dirty="0"/>
              <a:t>Cache-</a:t>
            </a:r>
            <a:r>
              <a:rPr lang="en-US" dirty="0" err="1"/>
              <a:t>ing</a:t>
            </a:r>
            <a:r>
              <a:rPr lang="en-US" dirty="0"/>
              <a:t> in on</a:t>
            </a:r>
          </a:p>
        </p:txBody>
      </p:sp>
      <p:sp>
        <p:nvSpPr>
          <p:cNvPr id="3" name="Title 1">
            <a:extLst>
              <a:ext uri="{FF2B5EF4-FFF2-40B4-BE49-F238E27FC236}">
                <a16:creationId xmlns:a16="http://schemas.microsoft.com/office/drawing/2014/main" id="{E7F50AB4-1EBE-F142-A47F-BA699A7C755F}"/>
              </a:ext>
            </a:extLst>
          </p:cNvPr>
          <p:cNvSpPr txBox="1">
            <a:spLocks/>
          </p:cNvSpPr>
          <p:nvPr/>
        </p:nvSpPr>
        <p:spPr>
          <a:xfrm>
            <a:off x="8762162" y="6451042"/>
            <a:ext cx="3429837" cy="4069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t>Email: jkramborger@health.ucsd.edu</a:t>
            </a:r>
          </a:p>
        </p:txBody>
      </p:sp>
    </p:spTree>
    <p:extLst>
      <p:ext uri="{BB962C8B-B14F-4D97-AF65-F5344CB8AC3E}">
        <p14:creationId xmlns:p14="http://schemas.microsoft.com/office/powerpoint/2010/main" val="2706193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 program&#10;&#10;Description automatically generated">
            <a:extLst>
              <a:ext uri="{FF2B5EF4-FFF2-40B4-BE49-F238E27FC236}">
                <a16:creationId xmlns:a16="http://schemas.microsoft.com/office/drawing/2014/main" id="{CD5A6C11-FFC0-62A5-F518-EF26239AE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925" y="999317"/>
            <a:ext cx="3347956" cy="1105690"/>
          </a:xfrm>
          <a:prstGeom prst="rect">
            <a:avLst/>
          </a:prstGeom>
        </p:spPr>
      </p:pic>
      <p:sp>
        <p:nvSpPr>
          <p:cNvPr id="6" name="Title 1">
            <a:extLst>
              <a:ext uri="{FF2B5EF4-FFF2-40B4-BE49-F238E27FC236}">
                <a16:creationId xmlns:a16="http://schemas.microsoft.com/office/drawing/2014/main" id="{0A337FBE-4CE5-820C-A2BC-A7D6AB8305AB}"/>
              </a:ext>
            </a:extLst>
          </p:cNvPr>
          <p:cNvSpPr>
            <a:spLocks noGrp="1"/>
          </p:cNvSpPr>
          <p:nvPr>
            <p:ph type="title"/>
          </p:nvPr>
        </p:nvSpPr>
        <p:spPr>
          <a:xfrm>
            <a:off x="212134" y="1"/>
            <a:ext cx="9231014" cy="1026942"/>
          </a:xfrm>
        </p:spPr>
        <p:txBody>
          <a:bodyPr/>
          <a:lstStyle/>
          <a:p>
            <a:r>
              <a:rPr lang="en-US" dirty="0"/>
              <a:t>How it is Going: Two Lines, Multiple Jobs</a:t>
            </a:r>
          </a:p>
        </p:txBody>
      </p:sp>
      <p:pic>
        <p:nvPicPr>
          <p:cNvPr id="18" name="Picture 17" descr="A screen shot of a computer program&#10;&#10;Description automatically generated">
            <a:extLst>
              <a:ext uri="{FF2B5EF4-FFF2-40B4-BE49-F238E27FC236}">
                <a16:creationId xmlns:a16="http://schemas.microsoft.com/office/drawing/2014/main" id="{8B6FFADF-1258-81E1-FEC3-33442A83E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710" y="2824365"/>
            <a:ext cx="2422894" cy="163848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2C7E10A7-935F-128D-43E3-5F5BED0C66AA}"/>
              </a:ext>
            </a:extLst>
          </p:cNvPr>
          <p:cNvPicPr>
            <a:picLocks noChangeAspect="1"/>
          </p:cNvPicPr>
          <p:nvPr/>
        </p:nvPicPr>
        <p:blipFill rotWithShape="1">
          <a:blip r:embed="rId5">
            <a:extLst>
              <a:ext uri="{28A0092B-C50C-407E-A947-70E740481C1C}">
                <a14:useLocalDpi xmlns:a14="http://schemas.microsoft.com/office/drawing/2010/main" val="0"/>
              </a:ext>
            </a:extLst>
          </a:blip>
          <a:srcRect t="38671" r="8879" b="38538"/>
          <a:stretch/>
        </p:blipFill>
        <p:spPr>
          <a:xfrm>
            <a:off x="91701" y="4302001"/>
            <a:ext cx="3679928" cy="462539"/>
          </a:xfrm>
          <a:prstGeom prst="rect">
            <a:avLst/>
          </a:prstGeom>
        </p:spPr>
      </p:pic>
      <p:pic>
        <p:nvPicPr>
          <p:cNvPr id="17" name="Picture 16" descr="A screenshot of a computer program&#10;&#10;Description automatically generated">
            <a:extLst>
              <a:ext uri="{FF2B5EF4-FFF2-40B4-BE49-F238E27FC236}">
                <a16:creationId xmlns:a16="http://schemas.microsoft.com/office/drawing/2014/main" id="{88B69DBB-CC37-07B2-E5DB-523262D4E9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097" y="5142524"/>
            <a:ext cx="2162660" cy="1715475"/>
          </a:xfrm>
          <a:prstGeom prst="rect">
            <a:avLst/>
          </a:prstGeom>
        </p:spPr>
      </p:pic>
      <p:pic>
        <p:nvPicPr>
          <p:cNvPr id="22" name="Picture 21" descr="A computer screen shot of a program code&#10;&#10;Description automatically generated">
            <a:extLst>
              <a:ext uri="{FF2B5EF4-FFF2-40B4-BE49-F238E27FC236}">
                <a16:creationId xmlns:a16="http://schemas.microsoft.com/office/drawing/2014/main" id="{52EFFDEB-35AA-D591-CDE2-DB8DAEF87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998" y="4739170"/>
            <a:ext cx="1963055" cy="1953141"/>
          </a:xfrm>
          <a:prstGeom prst="rect">
            <a:avLst/>
          </a:prstGeom>
        </p:spPr>
      </p:pic>
      <p:sp>
        <p:nvSpPr>
          <p:cNvPr id="41" name="TextBox 40">
            <a:extLst>
              <a:ext uri="{FF2B5EF4-FFF2-40B4-BE49-F238E27FC236}">
                <a16:creationId xmlns:a16="http://schemas.microsoft.com/office/drawing/2014/main" id="{FF3C46B4-621B-7274-B7E5-CF6A7BB33552}"/>
              </a:ext>
            </a:extLst>
          </p:cNvPr>
          <p:cNvSpPr txBox="1"/>
          <p:nvPr/>
        </p:nvSpPr>
        <p:spPr>
          <a:xfrm>
            <a:off x="91701" y="2212686"/>
            <a:ext cx="2463806" cy="430887"/>
          </a:xfrm>
          <a:prstGeom prst="rect">
            <a:avLst/>
          </a:prstGeom>
          <a:noFill/>
          <a:ln>
            <a:solidFill>
              <a:schemeClr val="accent2"/>
            </a:solidFill>
          </a:ln>
        </p:spPr>
        <p:txBody>
          <a:bodyPr wrap="square" rtlCol="0">
            <a:spAutoFit/>
          </a:bodyPr>
          <a:lstStyle/>
          <a:p>
            <a:pPr algn="ctr"/>
            <a:r>
              <a:rPr lang="en-US" sz="2200" b="1" dirty="0"/>
              <a:t>2.</a:t>
            </a:r>
            <a:r>
              <a:rPr lang="en-US" sz="2200" dirty="0"/>
              <a:t> List Creation file</a:t>
            </a:r>
            <a:endParaRPr lang="en-US" sz="2200" b="1" dirty="0"/>
          </a:p>
        </p:txBody>
      </p:sp>
      <p:sp>
        <p:nvSpPr>
          <p:cNvPr id="42" name="TextBox 41">
            <a:extLst>
              <a:ext uri="{FF2B5EF4-FFF2-40B4-BE49-F238E27FC236}">
                <a16:creationId xmlns:a16="http://schemas.microsoft.com/office/drawing/2014/main" id="{5BCD6737-F7A2-0E82-EFAF-E82BFEF2CD87}"/>
              </a:ext>
            </a:extLst>
          </p:cNvPr>
          <p:cNvSpPr txBox="1"/>
          <p:nvPr/>
        </p:nvSpPr>
        <p:spPr>
          <a:xfrm>
            <a:off x="91701" y="4818350"/>
            <a:ext cx="2969551" cy="430887"/>
          </a:xfrm>
          <a:prstGeom prst="rect">
            <a:avLst/>
          </a:prstGeom>
          <a:noFill/>
          <a:ln>
            <a:solidFill>
              <a:schemeClr val="accent2"/>
            </a:solidFill>
          </a:ln>
        </p:spPr>
        <p:txBody>
          <a:bodyPr wrap="square" rtlCol="0">
            <a:spAutoFit/>
          </a:bodyPr>
          <a:lstStyle/>
          <a:p>
            <a:pPr algn="ctr"/>
            <a:r>
              <a:rPr lang="en-US" sz="2200" b="1" dirty="0"/>
              <a:t>3. </a:t>
            </a:r>
            <a:r>
              <a:rPr lang="en-US" sz="2200" dirty="0"/>
              <a:t>Creates list, submits</a:t>
            </a:r>
            <a:endParaRPr lang="en-US" sz="2200" b="1" dirty="0"/>
          </a:p>
        </p:txBody>
      </p:sp>
      <p:sp>
        <p:nvSpPr>
          <p:cNvPr id="43" name="TextBox 42">
            <a:extLst>
              <a:ext uri="{FF2B5EF4-FFF2-40B4-BE49-F238E27FC236}">
                <a16:creationId xmlns:a16="http://schemas.microsoft.com/office/drawing/2014/main" id="{8CE2CBD8-72CA-935D-F983-DEC2ADC91F0A}"/>
              </a:ext>
            </a:extLst>
          </p:cNvPr>
          <p:cNvSpPr txBox="1"/>
          <p:nvPr/>
        </p:nvSpPr>
        <p:spPr>
          <a:xfrm>
            <a:off x="4318862" y="4665211"/>
            <a:ext cx="2569130" cy="430887"/>
          </a:xfrm>
          <a:prstGeom prst="rect">
            <a:avLst/>
          </a:prstGeom>
          <a:noFill/>
          <a:ln>
            <a:solidFill>
              <a:schemeClr val="accent2"/>
            </a:solidFill>
          </a:ln>
        </p:spPr>
        <p:txBody>
          <a:bodyPr wrap="square" rtlCol="0">
            <a:spAutoFit/>
          </a:bodyPr>
          <a:lstStyle/>
          <a:p>
            <a:pPr algn="ctr"/>
            <a:r>
              <a:rPr lang="en-US" sz="2200" b="1" dirty="0"/>
              <a:t>4.</a:t>
            </a:r>
            <a:r>
              <a:rPr lang="en-US" sz="2200" dirty="0"/>
              <a:t> </a:t>
            </a:r>
            <a:r>
              <a:rPr lang="en-US" sz="2200" dirty="0" err="1"/>
              <a:t>job.sub</a:t>
            </a:r>
            <a:r>
              <a:rPr lang="en-US" sz="2200" dirty="0"/>
              <a:t> executed</a:t>
            </a:r>
            <a:endParaRPr lang="en-US" sz="2200" b="1" dirty="0"/>
          </a:p>
        </p:txBody>
      </p:sp>
      <p:sp>
        <p:nvSpPr>
          <p:cNvPr id="44" name="TextBox 43">
            <a:extLst>
              <a:ext uri="{FF2B5EF4-FFF2-40B4-BE49-F238E27FC236}">
                <a16:creationId xmlns:a16="http://schemas.microsoft.com/office/drawing/2014/main" id="{67332A6A-10FA-5D1B-9DE2-A226FAE50113}"/>
              </a:ext>
            </a:extLst>
          </p:cNvPr>
          <p:cNvSpPr txBox="1"/>
          <p:nvPr/>
        </p:nvSpPr>
        <p:spPr>
          <a:xfrm>
            <a:off x="7871349" y="4260473"/>
            <a:ext cx="2047992" cy="430887"/>
          </a:xfrm>
          <a:prstGeom prst="rect">
            <a:avLst/>
          </a:prstGeom>
          <a:noFill/>
          <a:ln>
            <a:solidFill>
              <a:schemeClr val="accent2"/>
            </a:solidFill>
          </a:ln>
        </p:spPr>
        <p:txBody>
          <a:bodyPr wrap="square" rtlCol="0">
            <a:spAutoFit/>
          </a:bodyPr>
          <a:lstStyle/>
          <a:p>
            <a:pPr algn="ctr"/>
            <a:r>
              <a:rPr lang="en-US" sz="2200" b="1" dirty="0"/>
              <a:t>5.</a:t>
            </a:r>
            <a:r>
              <a:rPr lang="en-US" sz="2200" dirty="0"/>
              <a:t> .</a:t>
            </a:r>
            <a:r>
              <a:rPr lang="en-US" sz="2200" dirty="0" err="1"/>
              <a:t>sh</a:t>
            </a:r>
            <a:r>
              <a:rPr lang="en-US" sz="2200" dirty="0"/>
              <a:t> executed</a:t>
            </a:r>
            <a:endParaRPr lang="en-US" sz="2200" b="1" dirty="0"/>
          </a:p>
        </p:txBody>
      </p:sp>
      <p:sp>
        <p:nvSpPr>
          <p:cNvPr id="45" name="TextBox 44">
            <a:extLst>
              <a:ext uri="{FF2B5EF4-FFF2-40B4-BE49-F238E27FC236}">
                <a16:creationId xmlns:a16="http://schemas.microsoft.com/office/drawing/2014/main" id="{E3FB0587-BC5E-FF32-164C-756FAD6129FF}"/>
              </a:ext>
            </a:extLst>
          </p:cNvPr>
          <p:cNvSpPr txBox="1"/>
          <p:nvPr/>
        </p:nvSpPr>
        <p:spPr>
          <a:xfrm>
            <a:off x="4458826" y="2305270"/>
            <a:ext cx="2422894" cy="477054"/>
          </a:xfrm>
          <a:prstGeom prst="rect">
            <a:avLst/>
          </a:prstGeom>
          <a:noFill/>
          <a:ln>
            <a:solidFill>
              <a:schemeClr val="accent2"/>
            </a:solidFill>
          </a:ln>
        </p:spPr>
        <p:txBody>
          <a:bodyPr wrap="square" rtlCol="0">
            <a:spAutoFit/>
          </a:bodyPr>
          <a:lstStyle/>
          <a:p>
            <a:pPr algn="ctr"/>
            <a:r>
              <a:rPr lang="en-US" sz="2500" dirty="0"/>
              <a:t>Extract </a:t>
            </a:r>
            <a:r>
              <a:rPr lang="en-US" sz="2500" dirty="0" err="1"/>
              <a:t>Tarballs</a:t>
            </a:r>
            <a:endParaRPr lang="en-US" sz="2500" b="1" dirty="0"/>
          </a:p>
        </p:txBody>
      </p:sp>
      <p:sp>
        <p:nvSpPr>
          <p:cNvPr id="46" name="TextBox 45">
            <a:extLst>
              <a:ext uri="{FF2B5EF4-FFF2-40B4-BE49-F238E27FC236}">
                <a16:creationId xmlns:a16="http://schemas.microsoft.com/office/drawing/2014/main" id="{98024C75-EC81-3EF1-EA27-6CEE67FC9215}"/>
              </a:ext>
            </a:extLst>
          </p:cNvPr>
          <p:cNvSpPr txBox="1"/>
          <p:nvPr/>
        </p:nvSpPr>
        <p:spPr>
          <a:xfrm>
            <a:off x="5209411" y="885332"/>
            <a:ext cx="1773178" cy="430887"/>
          </a:xfrm>
          <a:prstGeom prst="rect">
            <a:avLst/>
          </a:prstGeom>
          <a:noFill/>
          <a:ln>
            <a:solidFill>
              <a:schemeClr val="accent2"/>
            </a:solidFill>
          </a:ln>
        </p:spPr>
        <p:txBody>
          <a:bodyPr wrap="square" rtlCol="0">
            <a:spAutoFit/>
          </a:bodyPr>
          <a:lstStyle/>
          <a:p>
            <a:pPr algn="ctr"/>
            <a:r>
              <a:rPr lang="en-US" sz="2200" b="1" dirty="0"/>
              <a:t>1. </a:t>
            </a:r>
            <a:r>
              <a:rPr lang="en-US" sz="2200" dirty="0"/>
              <a:t>PC to Pool</a:t>
            </a:r>
          </a:p>
        </p:txBody>
      </p:sp>
      <p:pic>
        <p:nvPicPr>
          <p:cNvPr id="3" name="Picture 2" descr="A screenshot of a computer&#10;&#10;Description automatically generated">
            <a:extLst>
              <a:ext uri="{FF2B5EF4-FFF2-40B4-BE49-F238E27FC236}">
                <a16:creationId xmlns:a16="http://schemas.microsoft.com/office/drawing/2014/main" id="{F9106441-401E-DD2D-29C4-5BC629B45571}"/>
              </a:ext>
            </a:extLst>
          </p:cNvPr>
          <p:cNvPicPr>
            <a:picLocks noChangeAspect="1"/>
          </p:cNvPicPr>
          <p:nvPr/>
        </p:nvPicPr>
        <p:blipFill rotWithShape="1">
          <a:blip r:embed="rId5">
            <a:extLst>
              <a:ext uri="{28A0092B-C50C-407E-A947-70E740481C1C}">
                <a14:useLocalDpi xmlns:a14="http://schemas.microsoft.com/office/drawing/2010/main" val="0"/>
              </a:ext>
            </a:extLst>
          </a:blip>
          <a:srcRect l="45991" t="-1239" b="94237"/>
          <a:stretch/>
        </p:blipFill>
        <p:spPr>
          <a:xfrm>
            <a:off x="91701" y="2676703"/>
            <a:ext cx="4067876" cy="265003"/>
          </a:xfrm>
          <a:prstGeom prst="rect">
            <a:avLst/>
          </a:prstGeom>
        </p:spPr>
      </p:pic>
      <p:pic>
        <p:nvPicPr>
          <p:cNvPr id="5" name="Picture 4" descr="A computer screen shot of text&#10;&#10;Description automatically generated">
            <a:extLst>
              <a:ext uri="{FF2B5EF4-FFF2-40B4-BE49-F238E27FC236}">
                <a16:creationId xmlns:a16="http://schemas.microsoft.com/office/drawing/2014/main" id="{DD78758E-06E3-AFEA-D245-C43A91B39E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3372" y="841353"/>
            <a:ext cx="3391176" cy="1325288"/>
          </a:xfrm>
          <a:prstGeom prst="rect">
            <a:avLst/>
          </a:prstGeom>
        </p:spPr>
      </p:pic>
      <p:sp>
        <p:nvSpPr>
          <p:cNvPr id="7" name="TextBox 6">
            <a:extLst>
              <a:ext uri="{FF2B5EF4-FFF2-40B4-BE49-F238E27FC236}">
                <a16:creationId xmlns:a16="http://schemas.microsoft.com/office/drawing/2014/main" id="{4DE08D9A-43E3-A8AC-29EA-236D9EB994BC}"/>
              </a:ext>
            </a:extLst>
          </p:cNvPr>
          <p:cNvSpPr txBox="1"/>
          <p:nvPr/>
        </p:nvSpPr>
        <p:spPr>
          <a:xfrm>
            <a:off x="9919341" y="1260299"/>
            <a:ext cx="1826490" cy="369332"/>
          </a:xfrm>
          <a:prstGeom prst="rect">
            <a:avLst/>
          </a:prstGeom>
          <a:noFill/>
          <a:ln>
            <a:solidFill>
              <a:schemeClr val="accent2"/>
            </a:solidFill>
          </a:ln>
        </p:spPr>
        <p:txBody>
          <a:bodyPr wrap="square" rtlCol="0">
            <a:spAutoFit/>
          </a:bodyPr>
          <a:lstStyle/>
          <a:p>
            <a:r>
              <a:rPr lang="en-US" dirty="0">
                <a:solidFill>
                  <a:schemeClr val="bg1"/>
                </a:solidFill>
              </a:rPr>
              <a:t>Submit_rerun.sh</a:t>
            </a:r>
          </a:p>
        </p:txBody>
      </p:sp>
      <p:sp>
        <p:nvSpPr>
          <p:cNvPr id="11" name="TextBox 10">
            <a:extLst>
              <a:ext uri="{FF2B5EF4-FFF2-40B4-BE49-F238E27FC236}">
                <a16:creationId xmlns:a16="http://schemas.microsoft.com/office/drawing/2014/main" id="{1E3513BB-BDD3-3BD3-4D11-576EE93B6900}"/>
              </a:ext>
            </a:extLst>
          </p:cNvPr>
          <p:cNvSpPr txBox="1"/>
          <p:nvPr/>
        </p:nvSpPr>
        <p:spPr>
          <a:xfrm>
            <a:off x="9651730" y="3335718"/>
            <a:ext cx="1438302" cy="430887"/>
          </a:xfrm>
          <a:prstGeom prst="rect">
            <a:avLst/>
          </a:prstGeom>
          <a:solidFill>
            <a:srgbClr val="FFFF00"/>
          </a:solidFill>
          <a:ln>
            <a:solidFill>
              <a:schemeClr val="tx1"/>
            </a:solidFill>
          </a:ln>
        </p:spPr>
        <p:txBody>
          <a:bodyPr wrap="square" rtlCol="0">
            <a:spAutoFit/>
          </a:bodyPr>
          <a:lstStyle/>
          <a:p>
            <a:pPr algn="ctr"/>
            <a:r>
              <a:rPr lang="en-US" sz="2200" b="1" dirty="0"/>
              <a:t>6.</a:t>
            </a:r>
            <a:r>
              <a:rPr lang="en-US" sz="2200" dirty="0"/>
              <a:t> Issues?</a:t>
            </a:r>
            <a:endParaRPr lang="en-US" sz="2200" b="1" dirty="0"/>
          </a:p>
        </p:txBody>
      </p:sp>
      <p:sp>
        <p:nvSpPr>
          <p:cNvPr id="21" name="Arrow: Right 20">
            <a:extLst>
              <a:ext uri="{FF2B5EF4-FFF2-40B4-BE49-F238E27FC236}">
                <a16:creationId xmlns:a16="http://schemas.microsoft.com/office/drawing/2014/main" id="{CD1FE86B-B822-210F-4F7D-BF9484CC077A}"/>
              </a:ext>
            </a:extLst>
          </p:cNvPr>
          <p:cNvSpPr/>
          <p:nvPr/>
        </p:nvSpPr>
        <p:spPr>
          <a:xfrm rot="16200000">
            <a:off x="9724740" y="2323024"/>
            <a:ext cx="949182"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701EF1-4B22-EC0E-7F50-C610264D6366}"/>
              </a:ext>
            </a:extLst>
          </p:cNvPr>
          <p:cNvSpPr txBox="1"/>
          <p:nvPr/>
        </p:nvSpPr>
        <p:spPr>
          <a:xfrm>
            <a:off x="9934660" y="2729160"/>
            <a:ext cx="601947" cy="369332"/>
          </a:xfrm>
          <a:prstGeom prst="rect">
            <a:avLst/>
          </a:prstGeom>
          <a:noFill/>
          <a:ln>
            <a:noFill/>
          </a:ln>
        </p:spPr>
        <p:txBody>
          <a:bodyPr wrap="square" rtlCol="0">
            <a:spAutoFit/>
          </a:bodyPr>
          <a:lstStyle/>
          <a:p>
            <a:r>
              <a:rPr lang="en-US" b="1" dirty="0"/>
              <a:t>Yes</a:t>
            </a:r>
          </a:p>
        </p:txBody>
      </p:sp>
      <p:sp>
        <p:nvSpPr>
          <p:cNvPr id="23" name="Arrow: Right 22">
            <a:extLst>
              <a:ext uri="{FF2B5EF4-FFF2-40B4-BE49-F238E27FC236}">
                <a16:creationId xmlns:a16="http://schemas.microsoft.com/office/drawing/2014/main" id="{89FDCAC0-DE5D-9572-FB6A-D86B8485CC29}"/>
              </a:ext>
            </a:extLst>
          </p:cNvPr>
          <p:cNvSpPr/>
          <p:nvPr/>
        </p:nvSpPr>
        <p:spPr>
          <a:xfrm rot="16200000">
            <a:off x="9885240" y="3806527"/>
            <a:ext cx="628182"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6C232120-7690-9BF2-CAA7-E8019293B05B}"/>
              </a:ext>
            </a:extLst>
          </p:cNvPr>
          <p:cNvSpPr/>
          <p:nvPr/>
        </p:nvSpPr>
        <p:spPr>
          <a:xfrm rot="20802247">
            <a:off x="6902658" y="5204330"/>
            <a:ext cx="1248438"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FAE973B2-C75E-BDA4-C1FD-801A47705A23}"/>
              </a:ext>
            </a:extLst>
          </p:cNvPr>
          <p:cNvSpPr/>
          <p:nvPr/>
        </p:nvSpPr>
        <p:spPr>
          <a:xfrm rot="10800000">
            <a:off x="7174426" y="3153507"/>
            <a:ext cx="2286362"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4A78855-8DCB-DE9F-B39C-0E63C2AFF835}"/>
              </a:ext>
            </a:extLst>
          </p:cNvPr>
          <p:cNvSpPr txBox="1"/>
          <p:nvPr/>
        </p:nvSpPr>
        <p:spPr>
          <a:xfrm>
            <a:off x="7777905" y="3366496"/>
            <a:ext cx="514106" cy="369332"/>
          </a:xfrm>
          <a:prstGeom prst="rect">
            <a:avLst/>
          </a:prstGeom>
          <a:noFill/>
          <a:ln>
            <a:noFill/>
          </a:ln>
        </p:spPr>
        <p:txBody>
          <a:bodyPr wrap="square" rtlCol="0">
            <a:spAutoFit/>
          </a:bodyPr>
          <a:lstStyle/>
          <a:p>
            <a:r>
              <a:rPr lang="en-US" b="1" dirty="0"/>
              <a:t>No</a:t>
            </a:r>
          </a:p>
        </p:txBody>
      </p:sp>
      <p:sp>
        <p:nvSpPr>
          <p:cNvPr id="26" name="Arrow: Right 25">
            <a:extLst>
              <a:ext uri="{FF2B5EF4-FFF2-40B4-BE49-F238E27FC236}">
                <a16:creationId xmlns:a16="http://schemas.microsoft.com/office/drawing/2014/main" id="{C5FE91C6-7AE7-9DEF-8184-DCF206E307E6}"/>
              </a:ext>
            </a:extLst>
          </p:cNvPr>
          <p:cNvSpPr/>
          <p:nvPr/>
        </p:nvSpPr>
        <p:spPr>
          <a:xfrm rot="8591015">
            <a:off x="6905956" y="1777488"/>
            <a:ext cx="1496117" cy="33967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65A4337-E313-6CE7-615D-13AC3438227D}"/>
              </a:ext>
            </a:extLst>
          </p:cNvPr>
          <p:cNvSpPr/>
          <p:nvPr/>
        </p:nvSpPr>
        <p:spPr>
          <a:xfrm rot="1088985">
            <a:off x="3103672" y="5126419"/>
            <a:ext cx="1324872"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A93507CB-15A1-7663-0E90-916119B68859}"/>
              </a:ext>
            </a:extLst>
          </p:cNvPr>
          <p:cNvSpPr/>
          <p:nvPr/>
        </p:nvSpPr>
        <p:spPr>
          <a:xfrm rot="5400000">
            <a:off x="1758065" y="3215718"/>
            <a:ext cx="1134021"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56E81270-985C-B81E-E3AD-8A14849FD322}"/>
              </a:ext>
            </a:extLst>
          </p:cNvPr>
          <p:cNvSpPr/>
          <p:nvPr/>
        </p:nvSpPr>
        <p:spPr>
          <a:xfrm rot="8479202">
            <a:off x="2450128" y="1312919"/>
            <a:ext cx="944197" cy="81227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0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1315E-4281-7D37-DF07-1B8613ACC8A8}"/>
              </a:ext>
            </a:extLst>
          </p:cNvPr>
          <p:cNvSpPr>
            <a:spLocks noGrp="1"/>
          </p:cNvSpPr>
          <p:nvPr>
            <p:ph idx="1"/>
          </p:nvPr>
        </p:nvSpPr>
        <p:spPr>
          <a:xfrm>
            <a:off x="838200" y="1026943"/>
            <a:ext cx="10515600" cy="3058040"/>
          </a:xfrm>
        </p:spPr>
        <p:txBody>
          <a:bodyPr>
            <a:normAutofit lnSpcReduction="10000"/>
          </a:bodyPr>
          <a:lstStyle/>
          <a:p>
            <a:r>
              <a:rPr lang="en-US" dirty="0"/>
              <a:t>Before </a:t>
            </a:r>
            <a:r>
              <a:rPr lang="en-US" dirty="0">
                <a:solidFill>
                  <a:schemeClr val="accent2"/>
                </a:solidFill>
              </a:rPr>
              <a:t>HTC</a:t>
            </a:r>
            <a:r>
              <a:rPr lang="en-US" dirty="0"/>
              <a:t>:</a:t>
            </a:r>
          </a:p>
          <a:p>
            <a:pPr lvl="1"/>
            <a:r>
              <a:rPr lang="en-US" dirty="0"/>
              <a:t>60 Chambers, 2 cohorts simultaneously, ~30 sessions = ~3600 videos</a:t>
            </a:r>
          </a:p>
          <a:p>
            <a:pPr lvl="2"/>
            <a:r>
              <a:rPr lang="en-US" dirty="0"/>
              <a:t>Last 2 cohorts were a total of </a:t>
            </a:r>
            <a:r>
              <a:rPr lang="en-US" u="sng" dirty="0"/>
              <a:t>3641 videos</a:t>
            </a:r>
          </a:p>
          <a:p>
            <a:pPr lvl="1"/>
            <a:r>
              <a:rPr lang="en-US" dirty="0"/>
              <a:t>At ~1hr on PC = </a:t>
            </a:r>
            <a:r>
              <a:rPr lang="en-US" dirty="0">
                <a:highlight>
                  <a:srgbClr val="FF0000"/>
                </a:highlight>
              </a:rPr>
              <a:t>~150 days to completion </a:t>
            </a:r>
          </a:p>
          <a:p>
            <a:pPr lvl="1"/>
            <a:endParaRPr lang="en-US" dirty="0"/>
          </a:p>
          <a:p>
            <a:r>
              <a:rPr lang="en-US" dirty="0"/>
              <a:t>With </a:t>
            </a:r>
            <a:r>
              <a:rPr lang="en-US" dirty="0">
                <a:solidFill>
                  <a:schemeClr val="accent2"/>
                </a:solidFill>
              </a:rPr>
              <a:t>HTC</a:t>
            </a:r>
            <a:r>
              <a:rPr lang="en-US" dirty="0"/>
              <a:t>:</a:t>
            </a:r>
          </a:p>
          <a:p>
            <a:pPr lvl="1"/>
            <a:r>
              <a:rPr lang="en-US" dirty="0"/>
              <a:t>~240 videos at one time for ~6hrs to 3days = </a:t>
            </a:r>
            <a:r>
              <a:rPr lang="en-US" dirty="0">
                <a:highlight>
                  <a:srgbClr val="00FF00"/>
                </a:highlight>
              </a:rPr>
              <a:t>~4 - 45 days to completion </a:t>
            </a:r>
          </a:p>
          <a:p>
            <a:pPr lvl="1"/>
            <a:r>
              <a:rPr lang="en-US" dirty="0"/>
              <a:t>Cohorts last </a:t>
            </a:r>
            <a:r>
              <a:rPr lang="en-US" u="sng" dirty="0"/>
              <a:t>~45-50days </a:t>
            </a:r>
            <a:r>
              <a:rPr lang="en-US" dirty="0"/>
              <a:t>including weekends</a:t>
            </a:r>
          </a:p>
          <a:p>
            <a:pPr marL="0" indent="0">
              <a:buNone/>
            </a:pPr>
            <a:endParaRPr lang="en-US" dirty="0"/>
          </a:p>
        </p:txBody>
      </p:sp>
      <p:sp>
        <p:nvSpPr>
          <p:cNvPr id="4" name="Title 1">
            <a:extLst>
              <a:ext uri="{FF2B5EF4-FFF2-40B4-BE49-F238E27FC236}">
                <a16:creationId xmlns:a16="http://schemas.microsoft.com/office/drawing/2014/main" id="{49DA3224-7593-8082-94F5-69EFE8C8A306}"/>
              </a:ext>
            </a:extLst>
          </p:cNvPr>
          <p:cNvSpPr>
            <a:spLocks noGrp="1"/>
          </p:cNvSpPr>
          <p:nvPr>
            <p:ph type="title"/>
          </p:nvPr>
        </p:nvSpPr>
        <p:spPr>
          <a:xfrm>
            <a:off x="212134" y="1"/>
            <a:ext cx="6623006" cy="1026942"/>
          </a:xfrm>
        </p:spPr>
        <p:txBody>
          <a:bodyPr/>
          <a:lstStyle/>
          <a:p>
            <a:r>
              <a:rPr lang="en-US" dirty="0">
                <a:solidFill>
                  <a:schemeClr val="accent2"/>
                </a:solidFill>
              </a:rPr>
              <a:t>H</a:t>
            </a:r>
            <a:r>
              <a:rPr lang="en-US" dirty="0"/>
              <a:t>igh </a:t>
            </a:r>
            <a:r>
              <a:rPr lang="en-US" dirty="0">
                <a:solidFill>
                  <a:schemeClr val="accent2"/>
                </a:solidFill>
              </a:rPr>
              <a:t>T</a:t>
            </a:r>
            <a:r>
              <a:rPr lang="en-US" dirty="0"/>
              <a:t>hroughput </a:t>
            </a:r>
            <a:r>
              <a:rPr lang="en-US" dirty="0">
                <a:solidFill>
                  <a:schemeClr val="accent2"/>
                </a:solidFill>
              </a:rPr>
              <a:t>C</a:t>
            </a:r>
            <a:r>
              <a:rPr lang="en-US" dirty="0"/>
              <a:t>omputing</a:t>
            </a:r>
            <a:endParaRPr lang="en-US" dirty="0">
              <a:solidFill>
                <a:schemeClr val="accent2"/>
              </a:solidFill>
            </a:endParaRPr>
          </a:p>
        </p:txBody>
      </p:sp>
      <p:pic>
        <p:nvPicPr>
          <p:cNvPr id="6" name="Picture 5" descr="A screen shot of a computer&#10;&#10;Description automatically generated">
            <a:extLst>
              <a:ext uri="{FF2B5EF4-FFF2-40B4-BE49-F238E27FC236}">
                <a16:creationId xmlns:a16="http://schemas.microsoft.com/office/drawing/2014/main" id="{64218238-C1DC-47C9-E2A6-C6ECEADE9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84983"/>
            <a:ext cx="9144000" cy="2576717"/>
          </a:xfrm>
          <a:prstGeom prst="rect">
            <a:avLst/>
          </a:prstGeom>
        </p:spPr>
      </p:pic>
    </p:spTree>
    <p:extLst>
      <p:ext uri="{BB962C8B-B14F-4D97-AF65-F5344CB8AC3E}">
        <p14:creationId xmlns:p14="http://schemas.microsoft.com/office/powerpoint/2010/main" val="1560433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057C8B2-6556-E114-F7DF-5FF064A8F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0" y="3661435"/>
            <a:ext cx="5827593" cy="3149025"/>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128BEF9-D547-A5D2-12DD-EF062BC8EB5E}"/>
              </a:ext>
            </a:extLst>
          </p:cNvPr>
          <p:cNvSpPr>
            <a:spLocks noGrp="1"/>
          </p:cNvSpPr>
          <p:nvPr>
            <p:ph type="title"/>
          </p:nvPr>
        </p:nvSpPr>
        <p:spPr>
          <a:xfrm>
            <a:off x="212134" y="1"/>
            <a:ext cx="11654518" cy="698904"/>
          </a:xfrm>
        </p:spPr>
        <p:txBody>
          <a:bodyPr>
            <a:normAutofit fontScale="90000"/>
          </a:bodyPr>
          <a:lstStyle/>
          <a:p>
            <a:r>
              <a:rPr lang="en-US" dirty="0"/>
              <a:t>Addiction Index Characterization and DSM-5 Criteria</a:t>
            </a:r>
          </a:p>
        </p:txBody>
      </p:sp>
      <p:sp>
        <p:nvSpPr>
          <p:cNvPr id="55" name="Flowchart: Process 54">
            <a:extLst>
              <a:ext uri="{FF2B5EF4-FFF2-40B4-BE49-F238E27FC236}">
                <a16:creationId xmlns:a16="http://schemas.microsoft.com/office/drawing/2014/main" id="{3192D267-91BF-28C5-DDCC-E29CA6FC6932}"/>
              </a:ext>
            </a:extLst>
          </p:cNvPr>
          <p:cNvSpPr/>
          <p:nvPr/>
        </p:nvSpPr>
        <p:spPr>
          <a:xfrm>
            <a:off x="4122140" y="4570810"/>
            <a:ext cx="163237" cy="108302"/>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24" name="Group 2123">
            <a:extLst>
              <a:ext uri="{FF2B5EF4-FFF2-40B4-BE49-F238E27FC236}">
                <a16:creationId xmlns:a16="http://schemas.microsoft.com/office/drawing/2014/main" id="{809259C0-92D8-DA61-CCA3-BA5240D08F15}"/>
              </a:ext>
            </a:extLst>
          </p:cNvPr>
          <p:cNvGrpSpPr/>
          <p:nvPr/>
        </p:nvGrpSpPr>
        <p:grpSpPr>
          <a:xfrm>
            <a:off x="150947" y="675637"/>
            <a:ext cx="5355395" cy="2093527"/>
            <a:chOff x="23681" y="1560142"/>
            <a:chExt cx="5355395" cy="2093527"/>
          </a:xfrm>
        </p:grpSpPr>
        <p:grpSp>
          <p:nvGrpSpPr>
            <p:cNvPr id="18" name="Group 17">
              <a:extLst>
                <a:ext uri="{FF2B5EF4-FFF2-40B4-BE49-F238E27FC236}">
                  <a16:creationId xmlns:a16="http://schemas.microsoft.com/office/drawing/2014/main" id="{1FB0ADFD-21B2-66F0-C6C7-B1E3FE25FABF}"/>
                </a:ext>
              </a:extLst>
            </p:cNvPr>
            <p:cNvGrpSpPr/>
            <p:nvPr/>
          </p:nvGrpSpPr>
          <p:grpSpPr>
            <a:xfrm>
              <a:off x="3728087" y="2218010"/>
              <a:ext cx="1461276" cy="1283053"/>
              <a:chOff x="7457396" y="950257"/>
              <a:chExt cx="1461276" cy="1283053"/>
            </a:xfrm>
          </p:grpSpPr>
          <p:pic>
            <p:nvPicPr>
              <p:cNvPr id="2056" name="Picture 8">
                <a:extLst>
                  <a:ext uri="{FF2B5EF4-FFF2-40B4-BE49-F238E27FC236}">
                    <a16:creationId xmlns:a16="http://schemas.microsoft.com/office/drawing/2014/main" id="{AD3ED168-FA72-5864-2A67-C3A956FFF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396" y="1032098"/>
                <a:ext cx="1419153" cy="120121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7108D2B-2C33-8C4F-A430-A39ECE78A71C}"/>
                  </a:ext>
                </a:extLst>
              </p:cNvPr>
              <p:cNvSpPr/>
              <p:nvPr/>
            </p:nvSpPr>
            <p:spPr>
              <a:xfrm>
                <a:off x="8083249" y="950257"/>
                <a:ext cx="835423"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bg1"/>
                    </a:solidFill>
                  </a:rPr>
                  <a:t>Wee, 2008</a:t>
                </a:r>
              </a:p>
            </p:txBody>
          </p:sp>
        </p:grpSp>
        <p:grpSp>
          <p:nvGrpSpPr>
            <p:cNvPr id="2095" name="Group 2094">
              <a:extLst>
                <a:ext uri="{FF2B5EF4-FFF2-40B4-BE49-F238E27FC236}">
                  <a16:creationId xmlns:a16="http://schemas.microsoft.com/office/drawing/2014/main" id="{A748C7FB-C396-E592-9A4C-A2B33D7CF4F8}"/>
                </a:ext>
              </a:extLst>
            </p:cNvPr>
            <p:cNvGrpSpPr/>
            <p:nvPr/>
          </p:nvGrpSpPr>
          <p:grpSpPr>
            <a:xfrm>
              <a:off x="23681" y="1952413"/>
              <a:ext cx="2049048" cy="1495082"/>
              <a:chOff x="2250383" y="1170478"/>
              <a:chExt cx="2049048" cy="1495082"/>
            </a:xfrm>
          </p:grpSpPr>
          <p:grpSp>
            <p:nvGrpSpPr>
              <p:cNvPr id="15" name="Group 14">
                <a:extLst>
                  <a:ext uri="{FF2B5EF4-FFF2-40B4-BE49-F238E27FC236}">
                    <a16:creationId xmlns:a16="http://schemas.microsoft.com/office/drawing/2014/main" id="{2DC3A21C-24A9-D012-5E9E-EE5065D9F198}"/>
                  </a:ext>
                </a:extLst>
              </p:cNvPr>
              <p:cNvGrpSpPr/>
              <p:nvPr/>
            </p:nvGrpSpPr>
            <p:grpSpPr>
              <a:xfrm>
                <a:off x="2410111" y="1464348"/>
                <a:ext cx="1571886" cy="1201212"/>
                <a:chOff x="3583044" y="925830"/>
                <a:chExt cx="1571886" cy="1201212"/>
              </a:xfrm>
            </p:grpSpPr>
            <p:pic>
              <p:nvPicPr>
                <p:cNvPr id="2054" name="Picture 6">
                  <a:extLst>
                    <a:ext uri="{FF2B5EF4-FFF2-40B4-BE49-F238E27FC236}">
                      <a16:creationId xmlns:a16="http://schemas.microsoft.com/office/drawing/2014/main" id="{2CAE8935-149E-5026-FDEF-F4485ED533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74" b="12465"/>
                <a:stretch/>
              </p:blipFill>
              <p:spPr bwMode="auto">
                <a:xfrm>
                  <a:off x="3583044" y="925830"/>
                  <a:ext cx="1540329" cy="12012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7108D2B-2C33-8C4F-A430-A39ECE78A71C}"/>
                    </a:ext>
                  </a:extLst>
                </p:cNvPr>
                <p:cNvSpPr/>
                <p:nvPr/>
              </p:nvSpPr>
              <p:spPr>
                <a:xfrm>
                  <a:off x="4239295" y="1632704"/>
                  <a:ext cx="915635"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Ahmed, 1998</a:t>
                  </a:r>
                </a:p>
              </p:txBody>
            </p:sp>
            <p:sp>
              <p:nvSpPr>
                <p:cNvPr id="14" name="Flowchart: Process 13">
                  <a:extLst>
                    <a:ext uri="{FF2B5EF4-FFF2-40B4-BE49-F238E27FC236}">
                      <a16:creationId xmlns:a16="http://schemas.microsoft.com/office/drawing/2014/main" id="{4788A792-905D-3C88-B2CB-FF663208BD08}"/>
                    </a:ext>
                  </a:extLst>
                </p:cNvPr>
                <p:cNvSpPr/>
                <p:nvPr/>
              </p:nvSpPr>
              <p:spPr>
                <a:xfrm>
                  <a:off x="3726180" y="925830"/>
                  <a:ext cx="217170" cy="191769"/>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76" name="TextBox 2075">
                <a:extLst>
                  <a:ext uri="{FF2B5EF4-FFF2-40B4-BE49-F238E27FC236}">
                    <a16:creationId xmlns:a16="http://schemas.microsoft.com/office/drawing/2014/main" id="{6F6B3D07-A2AC-B3EA-AC33-54BEAAC143C4}"/>
                  </a:ext>
                </a:extLst>
              </p:cNvPr>
              <p:cNvSpPr txBox="1"/>
              <p:nvPr/>
            </p:nvSpPr>
            <p:spPr>
              <a:xfrm>
                <a:off x="2250383" y="1170478"/>
                <a:ext cx="2049048"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1. Use larger amount/faster </a:t>
                </a:r>
                <a:endParaRPr lang="en-US" sz="1200" b="1" dirty="0"/>
              </a:p>
            </p:txBody>
          </p:sp>
        </p:grpSp>
        <p:grpSp>
          <p:nvGrpSpPr>
            <p:cNvPr id="2096" name="Group 2095">
              <a:extLst>
                <a:ext uri="{FF2B5EF4-FFF2-40B4-BE49-F238E27FC236}">
                  <a16:creationId xmlns:a16="http://schemas.microsoft.com/office/drawing/2014/main" id="{D080B063-9EB7-6E6B-61FE-0B65D1959652}"/>
                </a:ext>
              </a:extLst>
            </p:cNvPr>
            <p:cNvGrpSpPr/>
            <p:nvPr/>
          </p:nvGrpSpPr>
          <p:grpSpPr>
            <a:xfrm>
              <a:off x="1956361" y="1941011"/>
              <a:ext cx="1540329" cy="1701826"/>
              <a:chOff x="4470767" y="1159666"/>
              <a:chExt cx="1540329" cy="1701826"/>
            </a:xfrm>
          </p:grpSpPr>
          <p:grpSp>
            <p:nvGrpSpPr>
              <p:cNvPr id="16" name="Group 15">
                <a:extLst>
                  <a:ext uri="{FF2B5EF4-FFF2-40B4-BE49-F238E27FC236}">
                    <a16:creationId xmlns:a16="http://schemas.microsoft.com/office/drawing/2014/main" id="{0D3284BE-7E60-EB14-0D04-57C667A3A32C}"/>
                  </a:ext>
                </a:extLst>
              </p:cNvPr>
              <p:cNvGrpSpPr/>
              <p:nvPr/>
            </p:nvGrpSpPr>
            <p:grpSpPr>
              <a:xfrm>
                <a:off x="4470767" y="1367712"/>
                <a:ext cx="1540329" cy="1493780"/>
                <a:chOff x="5436776" y="1008924"/>
                <a:chExt cx="1540329" cy="1493780"/>
              </a:xfrm>
            </p:grpSpPr>
            <p:pic>
              <p:nvPicPr>
                <p:cNvPr id="12" name="Picture 11">
                  <a:extLst>
                    <a:ext uri="{FF2B5EF4-FFF2-40B4-BE49-F238E27FC236}">
                      <a16:creationId xmlns:a16="http://schemas.microsoft.com/office/drawing/2014/main" id="{CD9FA77B-EB5A-2ECC-4A77-39BA8B03D845}"/>
                    </a:ext>
                  </a:extLst>
                </p:cNvPr>
                <p:cNvPicPr>
                  <a:picLocks noChangeAspect="1"/>
                </p:cNvPicPr>
                <p:nvPr/>
              </p:nvPicPr>
              <p:blipFill>
                <a:blip r:embed="rId6"/>
                <a:stretch>
                  <a:fillRect/>
                </a:stretch>
              </p:blipFill>
              <p:spPr>
                <a:xfrm>
                  <a:off x="5436776" y="1008924"/>
                  <a:ext cx="1540329" cy="1493780"/>
                </a:xfrm>
                <a:prstGeom prst="rect">
                  <a:avLst/>
                </a:prstGeom>
              </p:spPr>
            </p:pic>
            <p:sp>
              <p:nvSpPr>
                <p:cNvPr id="13" name="Rectangle 12">
                  <a:extLst>
                    <a:ext uri="{FF2B5EF4-FFF2-40B4-BE49-F238E27FC236}">
                      <a16:creationId xmlns:a16="http://schemas.microsoft.com/office/drawing/2014/main" id="{776E5076-6827-AAD1-3E55-B0D16E6379C2}"/>
                    </a:ext>
                  </a:extLst>
                </p:cNvPr>
                <p:cNvSpPr/>
                <p:nvPr/>
              </p:nvSpPr>
              <p:spPr>
                <a:xfrm>
                  <a:off x="5674757" y="1238260"/>
                  <a:ext cx="915635"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Ahmed, 2006</a:t>
                  </a:r>
                </a:p>
              </p:txBody>
            </p:sp>
          </p:grpSp>
          <p:sp>
            <p:nvSpPr>
              <p:cNvPr id="2077" name="TextBox 2076">
                <a:extLst>
                  <a:ext uri="{FF2B5EF4-FFF2-40B4-BE49-F238E27FC236}">
                    <a16:creationId xmlns:a16="http://schemas.microsoft.com/office/drawing/2014/main" id="{2DD6382A-EA1F-74E1-8B9E-9221502D29C0}"/>
                  </a:ext>
                </a:extLst>
              </p:cNvPr>
              <p:cNvSpPr txBox="1"/>
              <p:nvPr/>
            </p:nvSpPr>
            <p:spPr>
              <a:xfrm>
                <a:off x="4566035" y="1159666"/>
                <a:ext cx="1298120"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2. Failure to quit</a:t>
                </a:r>
                <a:endParaRPr lang="en-US" sz="1200" b="1" dirty="0"/>
              </a:p>
            </p:txBody>
          </p:sp>
        </p:grpSp>
        <p:sp>
          <p:nvSpPr>
            <p:cNvPr id="2078" name="TextBox 2077">
              <a:extLst>
                <a:ext uri="{FF2B5EF4-FFF2-40B4-BE49-F238E27FC236}">
                  <a16:creationId xmlns:a16="http://schemas.microsoft.com/office/drawing/2014/main" id="{7608C5C1-AEF9-2333-4A7D-A6D66E33EC1C}"/>
                </a:ext>
              </a:extLst>
            </p:cNvPr>
            <p:cNvSpPr txBox="1"/>
            <p:nvPr/>
          </p:nvSpPr>
          <p:spPr>
            <a:xfrm>
              <a:off x="3377701" y="1938961"/>
              <a:ext cx="1247955"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3. Lots of time </a:t>
              </a:r>
              <a:endParaRPr lang="en-US" sz="1200" b="1" dirty="0"/>
            </a:p>
          </p:txBody>
        </p:sp>
        <p:sp>
          <p:nvSpPr>
            <p:cNvPr id="2079" name="TextBox 2078">
              <a:extLst>
                <a:ext uri="{FF2B5EF4-FFF2-40B4-BE49-F238E27FC236}">
                  <a16:creationId xmlns:a16="http://schemas.microsoft.com/office/drawing/2014/main" id="{9AC3BD3C-9E59-BE8C-EF70-6215720FC24B}"/>
                </a:ext>
              </a:extLst>
            </p:cNvPr>
            <p:cNvSpPr txBox="1"/>
            <p:nvPr/>
          </p:nvSpPr>
          <p:spPr>
            <a:xfrm>
              <a:off x="4499562" y="1938961"/>
              <a:ext cx="879514"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4. Craving</a:t>
              </a:r>
            </a:p>
          </p:txBody>
        </p:sp>
        <p:sp>
          <p:nvSpPr>
            <p:cNvPr id="2080" name="TextBox 2079">
              <a:extLst>
                <a:ext uri="{FF2B5EF4-FFF2-40B4-BE49-F238E27FC236}">
                  <a16:creationId xmlns:a16="http://schemas.microsoft.com/office/drawing/2014/main" id="{58038B4B-9C76-5180-7E6E-C2621CD4FA09}"/>
                </a:ext>
              </a:extLst>
            </p:cNvPr>
            <p:cNvSpPr txBox="1"/>
            <p:nvPr/>
          </p:nvSpPr>
          <p:spPr>
            <a:xfrm>
              <a:off x="1738611" y="1585307"/>
              <a:ext cx="1823166" cy="400110"/>
            </a:xfrm>
            <a:prstGeom prst="rect">
              <a:avLst/>
            </a:prstGeom>
            <a:noFill/>
          </p:spPr>
          <p:txBody>
            <a:bodyPr wrap="square" rtlCol="0">
              <a:spAutoFit/>
            </a:bodyPr>
            <a:lstStyle/>
            <a:p>
              <a:pPr fontAlgn="base"/>
              <a:r>
                <a:rPr lang="en-US" sz="2000" b="1" dirty="0">
                  <a:solidFill>
                    <a:schemeClr val="accent2"/>
                  </a:solidFill>
                  <a:latin typeface="Times New Roman" panose="02020603050405020304" pitchFamily="18" charset="0"/>
                  <a:cs typeface="Times New Roman" panose="02020603050405020304" pitchFamily="18" charset="0"/>
                </a:rPr>
                <a:t>Loss of control​</a:t>
              </a:r>
            </a:p>
          </p:txBody>
        </p:sp>
        <p:sp>
          <p:nvSpPr>
            <p:cNvPr id="2104" name="Flowchart: Process 2103">
              <a:extLst>
                <a:ext uri="{FF2B5EF4-FFF2-40B4-BE49-F238E27FC236}">
                  <a16:creationId xmlns:a16="http://schemas.microsoft.com/office/drawing/2014/main" id="{224E5C74-5DEB-25AD-2984-ED55AD0E9EE4}"/>
                </a:ext>
              </a:extLst>
            </p:cNvPr>
            <p:cNvSpPr/>
            <p:nvPr/>
          </p:nvSpPr>
          <p:spPr>
            <a:xfrm>
              <a:off x="23681" y="1560142"/>
              <a:ext cx="5355395" cy="2093527"/>
            </a:xfrm>
            <a:prstGeom prst="flowChartProcess">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8" name="Group 2107">
            <a:extLst>
              <a:ext uri="{FF2B5EF4-FFF2-40B4-BE49-F238E27FC236}">
                <a16:creationId xmlns:a16="http://schemas.microsoft.com/office/drawing/2014/main" id="{A8C8976F-C729-E263-F598-FAEB9F614F40}"/>
              </a:ext>
            </a:extLst>
          </p:cNvPr>
          <p:cNvGrpSpPr/>
          <p:nvPr/>
        </p:nvGrpSpPr>
        <p:grpSpPr>
          <a:xfrm>
            <a:off x="150947" y="2851737"/>
            <a:ext cx="3372475" cy="1674630"/>
            <a:chOff x="5527610" y="1553220"/>
            <a:chExt cx="3372475" cy="1674630"/>
          </a:xfrm>
        </p:grpSpPr>
        <p:grpSp>
          <p:nvGrpSpPr>
            <p:cNvPr id="2107" name="Group 2106">
              <a:extLst>
                <a:ext uri="{FF2B5EF4-FFF2-40B4-BE49-F238E27FC236}">
                  <a16:creationId xmlns:a16="http://schemas.microsoft.com/office/drawing/2014/main" id="{EC5BBA7B-5ABD-83D8-EE69-B263EB145D72}"/>
                </a:ext>
              </a:extLst>
            </p:cNvPr>
            <p:cNvGrpSpPr/>
            <p:nvPr/>
          </p:nvGrpSpPr>
          <p:grpSpPr>
            <a:xfrm>
              <a:off x="5692094" y="1553220"/>
              <a:ext cx="3207991" cy="1575800"/>
              <a:chOff x="5727185" y="1553656"/>
              <a:chExt cx="3207991" cy="1575800"/>
            </a:xfrm>
          </p:grpSpPr>
          <p:grpSp>
            <p:nvGrpSpPr>
              <p:cNvPr id="2066" name="Group 2065">
                <a:extLst>
                  <a:ext uri="{FF2B5EF4-FFF2-40B4-BE49-F238E27FC236}">
                    <a16:creationId xmlns:a16="http://schemas.microsoft.com/office/drawing/2014/main" id="{CBF1A240-4EC8-8F2C-3B0F-D32D2A2A6DE1}"/>
                  </a:ext>
                </a:extLst>
              </p:cNvPr>
              <p:cNvGrpSpPr/>
              <p:nvPr/>
            </p:nvGrpSpPr>
            <p:grpSpPr>
              <a:xfrm>
                <a:off x="5728950" y="2150818"/>
                <a:ext cx="3038043" cy="978638"/>
                <a:chOff x="3322218" y="4636463"/>
                <a:chExt cx="3038043" cy="978638"/>
              </a:xfrm>
            </p:grpSpPr>
            <p:pic>
              <p:nvPicPr>
                <p:cNvPr id="2049" name="Picture 2048">
                  <a:extLst>
                    <a:ext uri="{FF2B5EF4-FFF2-40B4-BE49-F238E27FC236}">
                      <a16:creationId xmlns:a16="http://schemas.microsoft.com/office/drawing/2014/main" id="{529B15A6-8C77-3473-6888-FE994CD0C32F}"/>
                    </a:ext>
                  </a:extLst>
                </p:cNvPr>
                <p:cNvPicPr>
                  <a:picLocks noChangeAspect="1"/>
                </p:cNvPicPr>
                <p:nvPr/>
              </p:nvPicPr>
              <p:blipFill>
                <a:blip r:embed="rId7"/>
                <a:stretch>
                  <a:fillRect/>
                </a:stretch>
              </p:blipFill>
              <p:spPr>
                <a:xfrm>
                  <a:off x="3322218" y="4779657"/>
                  <a:ext cx="1384450" cy="835444"/>
                </a:xfrm>
                <a:prstGeom prst="rect">
                  <a:avLst/>
                </a:prstGeom>
              </p:spPr>
            </p:pic>
            <p:pic>
              <p:nvPicPr>
                <p:cNvPr id="2053" name="Picture 2052">
                  <a:extLst>
                    <a:ext uri="{FF2B5EF4-FFF2-40B4-BE49-F238E27FC236}">
                      <a16:creationId xmlns:a16="http://schemas.microsoft.com/office/drawing/2014/main" id="{7F7EBDC1-5CDF-0E0F-4556-02025B8688A6}"/>
                    </a:ext>
                  </a:extLst>
                </p:cNvPr>
                <p:cNvPicPr>
                  <a:picLocks noChangeAspect="1"/>
                </p:cNvPicPr>
                <p:nvPr/>
              </p:nvPicPr>
              <p:blipFill>
                <a:blip r:embed="rId8"/>
                <a:stretch>
                  <a:fillRect/>
                </a:stretch>
              </p:blipFill>
              <p:spPr>
                <a:xfrm>
                  <a:off x="4768205" y="4721959"/>
                  <a:ext cx="1384450" cy="892569"/>
                </a:xfrm>
                <a:prstGeom prst="rect">
                  <a:avLst/>
                </a:prstGeom>
              </p:spPr>
            </p:pic>
            <p:pic>
              <p:nvPicPr>
                <p:cNvPr id="2057" name="Picture 2056">
                  <a:extLst>
                    <a:ext uri="{FF2B5EF4-FFF2-40B4-BE49-F238E27FC236}">
                      <a16:creationId xmlns:a16="http://schemas.microsoft.com/office/drawing/2014/main" id="{2A1716D3-9E22-D211-7A7F-A984949F2541}"/>
                    </a:ext>
                  </a:extLst>
                </p:cNvPr>
                <p:cNvPicPr>
                  <a:picLocks noChangeAspect="1"/>
                </p:cNvPicPr>
                <p:nvPr/>
              </p:nvPicPr>
              <p:blipFill>
                <a:blip r:embed="rId9"/>
                <a:stretch>
                  <a:fillRect/>
                </a:stretch>
              </p:blipFill>
              <p:spPr>
                <a:xfrm>
                  <a:off x="3557258" y="4732111"/>
                  <a:ext cx="396280" cy="116888"/>
                </a:xfrm>
                <a:prstGeom prst="rect">
                  <a:avLst/>
                </a:prstGeom>
              </p:spPr>
            </p:pic>
            <p:pic>
              <p:nvPicPr>
                <p:cNvPr id="2061" name="Picture 2060">
                  <a:extLst>
                    <a:ext uri="{FF2B5EF4-FFF2-40B4-BE49-F238E27FC236}">
                      <a16:creationId xmlns:a16="http://schemas.microsoft.com/office/drawing/2014/main" id="{EC2D7ABA-2F16-B047-772F-F5709971E171}"/>
                    </a:ext>
                  </a:extLst>
                </p:cNvPr>
                <p:cNvPicPr>
                  <a:picLocks noChangeAspect="1"/>
                </p:cNvPicPr>
                <p:nvPr/>
              </p:nvPicPr>
              <p:blipFill>
                <a:blip r:embed="rId10"/>
                <a:stretch>
                  <a:fillRect/>
                </a:stretch>
              </p:blipFill>
              <p:spPr>
                <a:xfrm>
                  <a:off x="3943191" y="4733817"/>
                  <a:ext cx="510535" cy="115182"/>
                </a:xfrm>
                <a:prstGeom prst="rect">
                  <a:avLst/>
                </a:prstGeom>
              </p:spPr>
            </p:pic>
            <p:sp>
              <p:nvSpPr>
                <p:cNvPr id="2065" name="Rectangle 2064">
                  <a:extLst>
                    <a:ext uri="{FF2B5EF4-FFF2-40B4-BE49-F238E27FC236}">
                      <a16:creationId xmlns:a16="http://schemas.microsoft.com/office/drawing/2014/main" id="{6BDBA4DF-A03C-774D-D748-D056E7FCA5BD}"/>
                    </a:ext>
                  </a:extLst>
                </p:cNvPr>
                <p:cNvSpPr/>
                <p:nvPr/>
              </p:nvSpPr>
              <p:spPr>
                <a:xfrm>
                  <a:off x="4496705" y="4636463"/>
                  <a:ext cx="1863556" cy="246221"/>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Vanderschuren &amp; Everitt, 2004</a:t>
                  </a:r>
                </a:p>
              </p:txBody>
            </p:sp>
          </p:grpSp>
          <p:sp>
            <p:nvSpPr>
              <p:cNvPr id="2084" name="TextBox 2083">
                <a:extLst>
                  <a:ext uri="{FF2B5EF4-FFF2-40B4-BE49-F238E27FC236}">
                    <a16:creationId xmlns:a16="http://schemas.microsoft.com/office/drawing/2014/main" id="{476E906A-A359-9AAF-0D86-9DC72E955640}"/>
                  </a:ext>
                </a:extLst>
              </p:cNvPr>
              <p:cNvSpPr txBox="1"/>
              <p:nvPr/>
            </p:nvSpPr>
            <p:spPr>
              <a:xfrm>
                <a:off x="6775725" y="1553656"/>
                <a:ext cx="957637" cy="400110"/>
              </a:xfrm>
              <a:prstGeom prst="rect">
                <a:avLst/>
              </a:prstGeom>
              <a:noFill/>
            </p:spPr>
            <p:txBody>
              <a:bodyPr wrap="square" rtlCol="0">
                <a:spAutoFit/>
              </a:bodyPr>
              <a:lstStyle/>
              <a:p>
                <a:pPr fontAlgn="base"/>
                <a:r>
                  <a:rPr lang="en-US" sz="2000" b="1" dirty="0">
                    <a:solidFill>
                      <a:schemeClr val="accent2"/>
                    </a:solidFill>
                    <a:latin typeface="Times New Roman" panose="02020603050405020304" pitchFamily="18" charset="0"/>
                    <a:cs typeface="Times New Roman" panose="02020603050405020304" pitchFamily="18" charset="0"/>
                  </a:rPr>
                  <a:t>Risky</a:t>
                </a:r>
              </a:p>
            </p:txBody>
          </p:sp>
          <p:sp>
            <p:nvSpPr>
              <p:cNvPr id="2091" name="TextBox 2090">
                <a:extLst>
                  <a:ext uri="{FF2B5EF4-FFF2-40B4-BE49-F238E27FC236}">
                    <a16:creationId xmlns:a16="http://schemas.microsoft.com/office/drawing/2014/main" id="{9F440265-12D7-E070-CDF3-B86431E254D7}"/>
                  </a:ext>
                </a:extLst>
              </p:cNvPr>
              <p:cNvSpPr txBox="1"/>
              <p:nvPr/>
            </p:nvSpPr>
            <p:spPr>
              <a:xfrm>
                <a:off x="5727185" y="1861145"/>
                <a:ext cx="1384450"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8. Hazardous use</a:t>
                </a:r>
              </a:p>
            </p:txBody>
          </p:sp>
          <p:sp>
            <p:nvSpPr>
              <p:cNvPr id="2092" name="TextBox 2091">
                <a:extLst>
                  <a:ext uri="{FF2B5EF4-FFF2-40B4-BE49-F238E27FC236}">
                    <a16:creationId xmlns:a16="http://schemas.microsoft.com/office/drawing/2014/main" id="{61B02848-10DC-4968-96FE-28695D6E9D80}"/>
                  </a:ext>
                </a:extLst>
              </p:cNvPr>
              <p:cNvSpPr txBox="1"/>
              <p:nvPr/>
            </p:nvSpPr>
            <p:spPr>
              <a:xfrm>
                <a:off x="7071621" y="1865839"/>
                <a:ext cx="1863555"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9. Adverse consequences</a:t>
                </a:r>
              </a:p>
            </p:txBody>
          </p:sp>
        </p:grpSp>
        <p:sp>
          <p:nvSpPr>
            <p:cNvPr id="2105" name="Flowchart: Process 2104">
              <a:extLst>
                <a:ext uri="{FF2B5EF4-FFF2-40B4-BE49-F238E27FC236}">
                  <a16:creationId xmlns:a16="http://schemas.microsoft.com/office/drawing/2014/main" id="{5307B17F-694C-91DB-2644-6B9B72B3360A}"/>
                </a:ext>
              </a:extLst>
            </p:cNvPr>
            <p:cNvSpPr/>
            <p:nvPr/>
          </p:nvSpPr>
          <p:spPr>
            <a:xfrm>
              <a:off x="5527610" y="1556946"/>
              <a:ext cx="3292386" cy="1670904"/>
            </a:xfrm>
            <a:prstGeom prst="flowChartProcess">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3" name="Group 2122">
            <a:extLst>
              <a:ext uri="{FF2B5EF4-FFF2-40B4-BE49-F238E27FC236}">
                <a16:creationId xmlns:a16="http://schemas.microsoft.com/office/drawing/2014/main" id="{983F802B-07C6-A369-930E-57F34406D192}"/>
              </a:ext>
            </a:extLst>
          </p:cNvPr>
          <p:cNvGrpSpPr/>
          <p:nvPr/>
        </p:nvGrpSpPr>
        <p:grpSpPr>
          <a:xfrm>
            <a:off x="154351" y="4634689"/>
            <a:ext cx="4049407" cy="2052900"/>
            <a:chOff x="3395943" y="4678993"/>
            <a:chExt cx="4049407" cy="2052900"/>
          </a:xfrm>
        </p:grpSpPr>
        <p:grpSp>
          <p:nvGrpSpPr>
            <p:cNvPr id="2109" name="Group 2108">
              <a:extLst>
                <a:ext uri="{FF2B5EF4-FFF2-40B4-BE49-F238E27FC236}">
                  <a16:creationId xmlns:a16="http://schemas.microsoft.com/office/drawing/2014/main" id="{00192764-1718-BC07-FD7E-D6F943105E77}"/>
                </a:ext>
              </a:extLst>
            </p:cNvPr>
            <p:cNvGrpSpPr/>
            <p:nvPr/>
          </p:nvGrpSpPr>
          <p:grpSpPr>
            <a:xfrm>
              <a:off x="3537751" y="4690231"/>
              <a:ext cx="3821663" cy="2041662"/>
              <a:chOff x="3423141" y="4622402"/>
              <a:chExt cx="3821663" cy="2041662"/>
            </a:xfrm>
          </p:grpSpPr>
          <p:grpSp>
            <p:nvGrpSpPr>
              <p:cNvPr id="2070" name="Group 2069">
                <a:extLst>
                  <a:ext uri="{FF2B5EF4-FFF2-40B4-BE49-F238E27FC236}">
                    <a16:creationId xmlns:a16="http://schemas.microsoft.com/office/drawing/2014/main" id="{F091315F-088A-32E3-82FB-895749B9D73C}"/>
                  </a:ext>
                </a:extLst>
              </p:cNvPr>
              <p:cNvGrpSpPr/>
              <p:nvPr/>
            </p:nvGrpSpPr>
            <p:grpSpPr>
              <a:xfrm>
                <a:off x="3423141" y="5176055"/>
                <a:ext cx="2227845" cy="1390347"/>
                <a:chOff x="414882" y="5363170"/>
                <a:chExt cx="2227845" cy="1390347"/>
              </a:xfrm>
            </p:grpSpPr>
            <p:pic>
              <p:nvPicPr>
                <p:cNvPr id="2067" name="Picture 16">
                  <a:extLst>
                    <a:ext uri="{FF2B5EF4-FFF2-40B4-BE49-F238E27FC236}">
                      <a16:creationId xmlns:a16="http://schemas.microsoft.com/office/drawing/2014/main" id="{BDC95FA1-761B-AB80-5EC2-8A87D387F8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882" y="5363170"/>
                  <a:ext cx="2054700" cy="1390347"/>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a16="http://schemas.microsoft.com/office/drawing/2014/main" id="{E7108D2B-2C33-8C4F-A430-A39ECE78A71C}"/>
                    </a:ext>
                  </a:extLst>
                </p:cNvPr>
                <p:cNvSpPr/>
                <p:nvPr/>
              </p:nvSpPr>
              <p:spPr>
                <a:xfrm>
                  <a:off x="1467405" y="5376065"/>
                  <a:ext cx="1175322"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Ben-Shahar, 2005</a:t>
                  </a:r>
                </a:p>
              </p:txBody>
            </p:sp>
          </p:grpSp>
          <p:grpSp>
            <p:nvGrpSpPr>
              <p:cNvPr id="2075" name="Group 2074">
                <a:extLst>
                  <a:ext uri="{FF2B5EF4-FFF2-40B4-BE49-F238E27FC236}">
                    <a16:creationId xmlns:a16="http://schemas.microsoft.com/office/drawing/2014/main" id="{35796804-DA97-E13D-2E2E-AB5B58DD623A}"/>
                  </a:ext>
                </a:extLst>
              </p:cNvPr>
              <p:cNvGrpSpPr/>
              <p:nvPr/>
            </p:nvGrpSpPr>
            <p:grpSpPr>
              <a:xfrm>
                <a:off x="5477841" y="5148818"/>
                <a:ext cx="1766963" cy="1515246"/>
                <a:chOff x="5987170" y="5029599"/>
                <a:chExt cx="1766963" cy="1515246"/>
              </a:xfrm>
            </p:grpSpPr>
            <p:grpSp>
              <p:nvGrpSpPr>
                <p:cNvPr id="2073" name="Group 2072">
                  <a:extLst>
                    <a:ext uri="{FF2B5EF4-FFF2-40B4-BE49-F238E27FC236}">
                      <a16:creationId xmlns:a16="http://schemas.microsoft.com/office/drawing/2014/main" id="{708B0726-6D4A-EAF6-575D-694A716D129C}"/>
                    </a:ext>
                  </a:extLst>
                </p:cNvPr>
                <p:cNvGrpSpPr/>
                <p:nvPr/>
              </p:nvGrpSpPr>
              <p:grpSpPr>
                <a:xfrm>
                  <a:off x="5987170" y="5089271"/>
                  <a:ext cx="1766963" cy="1455574"/>
                  <a:chOff x="6170910" y="5443223"/>
                  <a:chExt cx="1766963" cy="1455574"/>
                </a:xfrm>
              </p:grpSpPr>
              <p:pic>
                <p:nvPicPr>
                  <p:cNvPr id="2071" name="Picture 20">
                    <a:extLst>
                      <a:ext uri="{FF2B5EF4-FFF2-40B4-BE49-F238E27FC236}">
                        <a16:creationId xmlns:a16="http://schemas.microsoft.com/office/drawing/2014/main" id="{122F7B58-574A-FB51-B411-D750B105A0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9755" y="5443223"/>
                    <a:ext cx="1658118" cy="1390347"/>
                  </a:xfrm>
                  <a:prstGeom prst="rect">
                    <a:avLst/>
                  </a:prstGeom>
                  <a:noFill/>
                  <a:extLst>
                    <a:ext uri="{909E8E84-426E-40DD-AFC4-6F175D3DCCD1}">
                      <a14:hiddenFill xmlns:a14="http://schemas.microsoft.com/office/drawing/2010/main">
                        <a:solidFill>
                          <a:srgbClr val="FFFFFF"/>
                        </a:solidFill>
                      </a14:hiddenFill>
                    </a:ext>
                  </a:extLst>
                </p:spPr>
              </p:pic>
              <p:sp>
                <p:nvSpPr>
                  <p:cNvPr id="2072" name="Rectangle 2071">
                    <a:extLst>
                      <a:ext uri="{FF2B5EF4-FFF2-40B4-BE49-F238E27FC236}">
                        <a16:creationId xmlns:a16="http://schemas.microsoft.com/office/drawing/2014/main" id="{E7108D2B-2C33-8C4F-A430-A39ECE78A71C}"/>
                      </a:ext>
                    </a:extLst>
                  </p:cNvPr>
                  <p:cNvSpPr/>
                  <p:nvPr/>
                </p:nvSpPr>
                <p:spPr>
                  <a:xfrm>
                    <a:off x="6170910" y="6652576"/>
                    <a:ext cx="915635" cy="246221"/>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Ahmed, 2002</a:t>
                    </a:r>
                  </a:p>
                </p:txBody>
              </p:sp>
            </p:grpSp>
            <p:sp>
              <p:nvSpPr>
                <p:cNvPr id="2074" name="Flowchart: Process 2073">
                  <a:extLst>
                    <a:ext uri="{FF2B5EF4-FFF2-40B4-BE49-F238E27FC236}">
                      <a16:creationId xmlns:a16="http://schemas.microsoft.com/office/drawing/2014/main" id="{AF66AC9C-A88D-CD4C-E5E4-11FC797F30D9}"/>
                    </a:ext>
                  </a:extLst>
                </p:cNvPr>
                <p:cNvSpPr/>
                <p:nvPr/>
              </p:nvSpPr>
              <p:spPr>
                <a:xfrm>
                  <a:off x="6096422" y="5029599"/>
                  <a:ext cx="217170" cy="191769"/>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85" name="TextBox 2084">
                <a:extLst>
                  <a:ext uri="{FF2B5EF4-FFF2-40B4-BE49-F238E27FC236}">
                    <a16:creationId xmlns:a16="http://schemas.microsoft.com/office/drawing/2014/main" id="{00165F59-911A-4130-6E13-2601B2202847}"/>
                  </a:ext>
                </a:extLst>
              </p:cNvPr>
              <p:cNvSpPr txBox="1"/>
              <p:nvPr/>
            </p:nvSpPr>
            <p:spPr>
              <a:xfrm>
                <a:off x="4416180" y="4622402"/>
                <a:ext cx="1779394" cy="400110"/>
              </a:xfrm>
              <a:prstGeom prst="rect">
                <a:avLst/>
              </a:prstGeom>
              <a:noFill/>
            </p:spPr>
            <p:txBody>
              <a:bodyPr wrap="square" rtlCol="0">
                <a:spAutoFit/>
              </a:bodyPr>
              <a:lstStyle/>
              <a:p>
                <a:pPr fontAlgn="base"/>
                <a:r>
                  <a:rPr lang="en-US" sz="2000" b="1" dirty="0">
                    <a:solidFill>
                      <a:schemeClr val="accent2"/>
                    </a:solidFill>
                    <a:latin typeface="Times New Roman" panose="02020603050405020304" pitchFamily="18" charset="0"/>
                    <a:cs typeface="Times New Roman" panose="02020603050405020304" pitchFamily="18" charset="0"/>
                  </a:rPr>
                  <a:t>Pharmacology</a:t>
                </a:r>
              </a:p>
            </p:txBody>
          </p:sp>
          <p:sp>
            <p:nvSpPr>
              <p:cNvPr id="2093" name="TextBox 2092">
                <a:extLst>
                  <a:ext uri="{FF2B5EF4-FFF2-40B4-BE49-F238E27FC236}">
                    <a16:creationId xmlns:a16="http://schemas.microsoft.com/office/drawing/2014/main" id="{5E3BBB7D-151F-4F70-F178-65287FA436DB}"/>
                  </a:ext>
                </a:extLst>
              </p:cNvPr>
              <p:cNvSpPr txBox="1"/>
              <p:nvPr/>
            </p:nvSpPr>
            <p:spPr>
              <a:xfrm>
                <a:off x="4203952" y="4944041"/>
                <a:ext cx="1052398"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10. Tolerance​</a:t>
                </a:r>
              </a:p>
            </p:txBody>
          </p:sp>
          <p:sp>
            <p:nvSpPr>
              <p:cNvPr id="2094" name="TextBox 2093">
                <a:extLst>
                  <a:ext uri="{FF2B5EF4-FFF2-40B4-BE49-F238E27FC236}">
                    <a16:creationId xmlns:a16="http://schemas.microsoft.com/office/drawing/2014/main" id="{837C5005-095F-D605-9503-B85F657C7AE9}"/>
                  </a:ext>
                </a:extLst>
              </p:cNvPr>
              <p:cNvSpPr txBox="1"/>
              <p:nvPr/>
            </p:nvSpPr>
            <p:spPr>
              <a:xfrm>
                <a:off x="5878511" y="4948904"/>
                <a:ext cx="1195834"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11. Withdrawal​</a:t>
                </a:r>
              </a:p>
            </p:txBody>
          </p:sp>
        </p:grpSp>
        <p:sp>
          <p:nvSpPr>
            <p:cNvPr id="2122" name="Flowchart: Process 2121">
              <a:extLst>
                <a:ext uri="{FF2B5EF4-FFF2-40B4-BE49-F238E27FC236}">
                  <a16:creationId xmlns:a16="http://schemas.microsoft.com/office/drawing/2014/main" id="{A9A8ED68-EF2C-81D1-14EA-D2BD4903A6A1}"/>
                </a:ext>
              </a:extLst>
            </p:cNvPr>
            <p:cNvSpPr/>
            <p:nvPr/>
          </p:nvSpPr>
          <p:spPr>
            <a:xfrm>
              <a:off x="3395943" y="4678993"/>
              <a:ext cx="4049407" cy="2033360"/>
            </a:xfrm>
            <a:prstGeom prst="flowChartProcess">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6" name="Connector: Elbow 2125">
            <a:extLst>
              <a:ext uri="{FF2B5EF4-FFF2-40B4-BE49-F238E27FC236}">
                <a16:creationId xmlns:a16="http://schemas.microsoft.com/office/drawing/2014/main" id="{5B15E3E8-D315-5F8B-DE5F-A7631E980FDA}"/>
              </a:ext>
            </a:extLst>
          </p:cNvPr>
          <p:cNvCxnSpPr>
            <a:cxnSpLocks/>
            <a:stCxn id="2105" idx="3"/>
            <a:endCxn id="2050" idx="1"/>
          </p:cNvCxnSpPr>
          <p:nvPr/>
        </p:nvCxnSpPr>
        <p:spPr>
          <a:xfrm>
            <a:off x="3443333" y="3690915"/>
            <a:ext cx="2395487" cy="1545033"/>
          </a:xfrm>
          <a:prstGeom prst="bentConnector3">
            <a:avLst>
              <a:gd name="adj1" fmla="val 63735"/>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52" name="Connector: Elbow 2151">
            <a:extLst>
              <a:ext uri="{FF2B5EF4-FFF2-40B4-BE49-F238E27FC236}">
                <a16:creationId xmlns:a16="http://schemas.microsoft.com/office/drawing/2014/main" id="{D8D70F19-20D6-82AC-C095-D43CAA7DF2F4}"/>
              </a:ext>
            </a:extLst>
          </p:cNvPr>
          <p:cNvCxnSpPr>
            <a:cxnSpLocks/>
            <a:stCxn id="2103" idx="1"/>
          </p:cNvCxnSpPr>
          <p:nvPr/>
        </p:nvCxnSpPr>
        <p:spPr>
          <a:xfrm rot="10800000" flipV="1">
            <a:off x="5608681" y="2114237"/>
            <a:ext cx="122893" cy="1576241"/>
          </a:xfrm>
          <a:prstGeom prst="bentConnector2">
            <a:avLst/>
          </a:prstGeom>
        </p:spPr>
        <p:style>
          <a:lnRef idx="3">
            <a:schemeClr val="accent2"/>
          </a:lnRef>
          <a:fillRef idx="0">
            <a:schemeClr val="accent2"/>
          </a:fillRef>
          <a:effectRef idx="2">
            <a:schemeClr val="accent2"/>
          </a:effectRef>
          <a:fontRef idx="minor">
            <a:schemeClr val="tx1"/>
          </a:fontRef>
        </p:style>
      </p:cxnSp>
      <p:cxnSp>
        <p:nvCxnSpPr>
          <p:cNvPr id="2154" name="Straight Connector 2153">
            <a:extLst>
              <a:ext uri="{FF2B5EF4-FFF2-40B4-BE49-F238E27FC236}">
                <a16:creationId xmlns:a16="http://schemas.microsoft.com/office/drawing/2014/main" id="{330B320E-4A7D-9273-6768-17FB0C923832}"/>
              </a:ext>
            </a:extLst>
          </p:cNvPr>
          <p:cNvCxnSpPr>
            <a:cxnSpLocks/>
            <a:endCxn id="2105" idx="3"/>
          </p:cNvCxnSpPr>
          <p:nvPr/>
        </p:nvCxnSpPr>
        <p:spPr>
          <a:xfrm flipH="1">
            <a:off x="3443333" y="3690481"/>
            <a:ext cx="2171786" cy="434"/>
          </a:xfrm>
          <a:prstGeom prst="line">
            <a:avLst/>
          </a:prstGeom>
        </p:spPr>
        <p:style>
          <a:lnRef idx="3">
            <a:schemeClr val="accent2"/>
          </a:lnRef>
          <a:fillRef idx="0">
            <a:schemeClr val="accent2"/>
          </a:fillRef>
          <a:effectRef idx="2">
            <a:schemeClr val="accent2"/>
          </a:effectRef>
          <a:fontRef idx="minor">
            <a:schemeClr val="tx1"/>
          </a:fontRef>
        </p:style>
      </p:cxnSp>
      <p:cxnSp>
        <p:nvCxnSpPr>
          <p:cNvPr id="2159" name="Straight Connector 2158">
            <a:extLst>
              <a:ext uri="{FF2B5EF4-FFF2-40B4-BE49-F238E27FC236}">
                <a16:creationId xmlns:a16="http://schemas.microsoft.com/office/drawing/2014/main" id="{8EFF682E-CEE8-DAB5-C130-CBCFECED5E57}"/>
              </a:ext>
            </a:extLst>
          </p:cNvPr>
          <p:cNvCxnSpPr>
            <a:cxnSpLocks/>
          </p:cNvCxnSpPr>
          <p:nvPr/>
        </p:nvCxnSpPr>
        <p:spPr>
          <a:xfrm flipV="1">
            <a:off x="4977628" y="2771560"/>
            <a:ext cx="0" cy="913906"/>
          </a:xfrm>
          <a:prstGeom prst="line">
            <a:avLst/>
          </a:prstGeom>
        </p:spPr>
        <p:style>
          <a:lnRef idx="3">
            <a:schemeClr val="accent2"/>
          </a:lnRef>
          <a:fillRef idx="0">
            <a:schemeClr val="accent2"/>
          </a:fillRef>
          <a:effectRef idx="2">
            <a:schemeClr val="accent2"/>
          </a:effectRef>
          <a:fontRef idx="minor">
            <a:schemeClr val="tx1"/>
          </a:fontRef>
        </p:style>
      </p:cxnSp>
      <p:cxnSp>
        <p:nvCxnSpPr>
          <p:cNvPr id="2167" name="Connector: Elbow 2166">
            <a:extLst>
              <a:ext uri="{FF2B5EF4-FFF2-40B4-BE49-F238E27FC236}">
                <a16:creationId xmlns:a16="http://schemas.microsoft.com/office/drawing/2014/main" id="{F0FC5FAF-977A-9402-3757-8B6E4562A741}"/>
              </a:ext>
            </a:extLst>
          </p:cNvPr>
          <p:cNvCxnSpPr>
            <a:cxnSpLocks/>
            <a:stCxn id="2122" idx="3"/>
          </p:cNvCxnSpPr>
          <p:nvPr/>
        </p:nvCxnSpPr>
        <p:spPr>
          <a:xfrm flipV="1">
            <a:off x="4203758" y="5232015"/>
            <a:ext cx="774449" cy="419354"/>
          </a:xfrm>
          <a:prstGeom prst="bentConnector3">
            <a:avLst>
              <a:gd name="adj1" fmla="val 100052"/>
            </a:avLst>
          </a:prstGeom>
        </p:spPr>
        <p:style>
          <a:lnRef idx="3">
            <a:schemeClr val="accent2"/>
          </a:lnRef>
          <a:fillRef idx="0">
            <a:schemeClr val="accent2"/>
          </a:fillRef>
          <a:effectRef idx="2">
            <a:schemeClr val="accent2"/>
          </a:effectRef>
          <a:fontRef idx="minor">
            <a:schemeClr val="tx1"/>
          </a:fontRef>
        </p:style>
      </p:cxnSp>
      <p:grpSp>
        <p:nvGrpSpPr>
          <p:cNvPr id="2172" name="Group 2171">
            <a:extLst>
              <a:ext uri="{FF2B5EF4-FFF2-40B4-BE49-F238E27FC236}">
                <a16:creationId xmlns:a16="http://schemas.microsoft.com/office/drawing/2014/main" id="{2AEAFB6B-ABE0-7736-87FD-17699E6047D3}"/>
              </a:ext>
            </a:extLst>
          </p:cNvPr>
          <p:cNvGrpSpPr/>
          <p:nvPr/>
        </p:nvGrpSpPr>
        <p:grpSpPr>
          <a:xfrm>
            <a:off x="5731573" y="675637"/>
            <a:ext cx="6269760" cy="2877201"/>
            <a:chOff x="5731573" y="675637"/>
            <a:chExt cx="6269760" cy="2877201"/>
          </a:xfrm>
        </p:grpSpPr>
        <p:grpSp>
          <p:nvGrpSpPr>
            <p:cNvPr id="2106" name="Group 2105">
              <a:extLst>
                <a:ext uri="{FF2B5EF4-FFF2-40B4-BE49-F238E27FC236}">
                  <a16:creationId xmlns:a16="http://schemas.microsoft.com/office/drawing/2014/main" id="{4395ABF1-DD0F-1824-582F-8DFF1CE644A6}"/>
                </a:ext>
              </a:extLst>
            </p:cNvPr>
            <p:cNvGrpSpPr/>
            <p:nvPr/>
          </p:nvGrpSpPr>
          <p:grpSpPr>
            <a:xfrm>
              <a:off x="5731573" y="675637"/>
              <a:ext cx="6269760" cy="2877201"/>
              <a:chOff x="46282" y="3933346"/>
              <a:chExt cx="6269760" cy="2877201"/>
            </a:xfrm>
          </p:grpSpPr>
          <p:grpSp>
            <p:nvGrpSpPr>
              <p:cNvPr id="48" name="Group 47">
                <a:extLst>
                  <a:ext uri="{FF2B5EF4-FFF2-40B4-BE49-F238E27FC236}">
                    <a16:creationId xmlns:a16="http://schemas.microsoft.com/office/drawing/2014/main" id="{F2A48E10-5EA8-C51F-31FD-C6B492B24EB0}"/>
                  </a:ext>
                </a:extLst>
              </p:cNvPr>
              <p:cNvGrpSpPr/>
              <p:nvPr/>
            </p:nvGrpSpPr>
            <p:grpSpPr>
              <a:xfrm>
                <a:off x="164097" y="4563478"/>
                <a:ext cx="1713829" cy="1873072"/>
                <a:chOff x="3654138" y="2959084"/>
                <a:chExt cx="1417357" cy="1493780"/>
              </a:xfrm>
            </p:grpSpPr>
            <p:grpSp>
              <p:nvGrpSpPr>
                <p:cNvPr id="46" name="Group 45">
                  <a:extLst>
                    <a:ext uri="{FF2B5EF4-FFF2-40B4-BE49-F238E27FC236}">
                      <a16:creationId xmlns:a16="http://schemas.microsoft.com/office/drawing/2014/main" id="{2045D0AC-25B4-4B80-5B7A-06C40395600A}"/>
                    </a:ext>
                  </a:extLst>
                </p:cNvPr>
                <p:cNvGrpSpPr/>
                <p:nvPr/>
              </p:nvGrpSpPr>
              <p:grpSpPr>
                <a:xfrm>
                  <a:off x="3654138" y="2959084"/>
                  <a:ext cx="1386603" cy="1493780"/>
                  <a:chOff x="3839423" y="2502706"/>
                  <a:chExt cx="3415727" cy="4315427"/>
                </a:xfrm>
              </p:grpSpPr>
              <p:pic>
                <p:nvPicPr>
                  <p:cNvPr id="42" name="Picture 41">
                    <a:extLst>
                      <a:ext uri="{FF2B5EF4-FFF2-40B4-BE49-F238E27FC236}">
                        <a16:creationId xmlns:a16="http://schemas.microsoft.com/office/drawing/2014/main" id="{E6DD79FA-4E4B-C7E1-7DF8-FF5B0B6C9500}"/>
                      </a:ext>
                    </a:extLst>
                  </p:cNvPr>
                  <p:cNvPicPr>
                    <a:picLocks noChangeAspect="1"/>
                  </p:cNvPicPr>
                  <p:nvPr/>
                </p:nvPicPr>
                <p:blipFill>
                  <a:blip r:embed="rId13"/>
                  <a:stretch>
                    <a:fillRect/>
                  </a:stretch>
                </p:blipFill>
                <p:spPr>
                  <a:xfrm>
                    <a:off x="3844726" y="2502706"/>
                    <a:ext cx="3410424" cy="4315427"/>
                  </a:xfrm>
                  <a:prstGeom prst="rect">
                    <a:avLst/>
                  </a:prstGeom>
                </p:spPr>
              </p:pic>
              <p:sp>
                <p:nvSpPr>
                  <p:cNvPr id="45" name="Flowchart: Process 44">
                    <a:extLst>
                      <a:ext uri="{FF2B5EF4-FFF2-40B4-BE49-F238E27FC236}">
                        <a16:creationId xmlns:a16="http://schemas.microsoft.com/office/drawing/2014/main" id="{CDB6FDF7-3764-B246-AEDD-EFCDBB8B6D9A}"/>
                      </a:ext>
                    </a:extLst>
                  </p:cNvPr>
                  <p:cNvSpPr/>
                  <p:nvPr/>
                </p:nvSpPr>
                <p:spPr>
                  <a:xfrm>
                    <a:off x="3839423" y="2654936"/>
                    <a:ext cx="217170" cy="191769"/>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Rectangle 46">
                  <a:extLst>
                    <a:ext uri="{FF2B5EF4-FFF2-40B4-BE49-F238E27FC236}">
                      <a16:creationId xmlns:a16="http://schemas.microsoft.com/office/drawing/2014/main" id="{C40F2AA8-B602-4037-19BF-FFC1DDFF7192}"/>
                    </a:ext>
                  </a:extLst>
                </p:cNvPr>
                <p:cNvSpPr/>
                <p:nvPr/>
              </p:nvSpPr>
              <p:spPr>
                <a:xfrm>
                  <a:off x="4279023" y="3258490"/>
                  <a:ext cx="792472" cy="19636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George, 2008</a:t>
                  </a:r>
                </a:p>
              </p:txBody>
            </p:sp>
          </p:grpSp>
          <p:grpSp>
            <p:nvGrpSpPr>
              <p:cNvPr id="2097" name="Group 2096">
                <a:extLst>
                  <a:ext uri="{FF2B5EF4-FFF2-40B4-BE49-F238E27FC236}">
                    <a16:creationId xmlns:a16="http://schemas.microsoft.com/office/drawing/2014/main" id="{1E97C290-F0F4-79E1-F0F6-0BAE38BD7DF3}"/>
                  </a:ext>
                </a:extLst>
              </p:cNvPr>
              <p:cNvGrpSpPr/>
              <p:nvPr/>
            </p:nvGrpSpPr>
            <p:grpSpPr>
              <a:xfrm>
                <a:off x="1917173" y="4618504"/>
                <a:ext cx="2174152" cy="1867718"/>
                <a:chOff x="5215415" y="3031398"/>
                <a:chExt cx="1873412" cy="1564344"/>
              </a:xfrm>
            </p:grpSpPr>
            <p:pic>
              <p:nvPicPr>
                <p:cNvPr id="2058" name="Picture 10">
                  <a:extLst>
                    <a:ext uri="{FF2B5EF4-FFF2-40B4-BE49-F238E27FC236}">
                      <a16:creationId xmlns:a16="http://schemas.microsoft.com/office/drawing/2014/main" id="{75E2A50F-F901-1B28-AE2A-88D4D5FB09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5273" y="3031398"/>
                  <a:ext cx="1863554" cy="139766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
                  <a:extLst>
                    <a:ext uri="{FF2B5EF4-FFF2-40B4-BE49-F238E27FC236}">
                      <a16:creationId xmlns:a16="http://schemas.microsoft.com/office/drawing/2014/main" id="{717EA88C-C196-F841-8A6C-A0625117C214}"/>
                    </a:ext>
                  </a:extLst>
                </p:cNvPr>
                <p:cNvSpPr txBox="1"/>
                <p:nvPr/>
              </p:nvSpPr>
              <p:spPr>
                <a:xfrm>
                  <a:off x="5215415" y="4389515"/>
                  <a:ext cx="1569660" cy="206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t>De Guglielmo et al., 2023</a:t>
                  </a:r>
                </a:p>
              </p:txBody>
            </p:sp>
          </p:grpSp>
          <p:grpSp>
            <p:nvGrpSpPr>
              <p:cNvPr id="2102" name="Group 2101">
                <a:extLst>
                  <a:ext uri="{FF2B5EF4-FFF2-40B4-BE49-F238E27FC236}">
                    <a16:creationId xmlns:a16="http://schemas.microsoft.com/office/drawing/2014/main" id="{5B40436B-4EAF-9C9A-947E-23C0DDF07A48}"/>
                  </a:ext>
                </a:extLst>
              </p:cNvPr>
              <p:cNvGrpSpPr/>
              <p:nvPr/>
            </p:nvGrpSpPr>
            <p:grpSpPr>
              <a:xfrm>
                <a:off x="3750357" y="4570810"/>
                <a:ext cx="2565685" cy="2194424"/>
                <a:chOff x="3978865" y="4642041"/>
                <a:chExt cx="2565685" cy="2194424"/>
              </a:xfrm>
            </p:grpSpPr>
            <p:grpSp>
              <p:nvGrpSpPr>
                <p:cNvPr id="2100" name="Group 2099">
                  <a:extLst>
                    <a:ext uri="{FF2B5EF4-FFF2-40B4-BE49-F238E27FC236}">
                      <a16:creationId xmlns:a16="http://schemas.microsoft.com/office/drawing/2014/main" id="{308253D6-10FE-DD0B-F2A3-10EC52DB8AB8}"/>
                    </a:ext>
                  </a:extLst>
                </p:cNvPr>
                <p:cNvGrpSpPr/>
                <p:nvPr/>
              </p:nvGrpSpPr>
              <p:grpSpPr>
                <a:xfrm>
                  <a:off x="4450951" y="4642041"/>
                  <a:ext cx="1308024" cy="1115419"/>
                  <a:chOff x="5479197" y="4723890"/>
                  <a:chExt cx="1742701" cy="1363215"/>
                </a:xfrm>
              </p:grpSpPr>
              <p:pic>
                <p:nvPicPr>
                  <p:cNvPr id="2060" name="Picture 12">
                    <a:extLst>
                      <a:ext uri="{FF2B5EF4-FFF2-40B4-BE49-F238E27FC236}">
                        <a16:creationId xmlns:a16="http://schemas.microsoft.com/office/drawing/2014/main" id="{059DD632-D5ED-27D9-1D8A-B64721DCDEA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 t="-1" r="3434" b="3781"/>
                  <a:stretch/>
                </p:blipFill>
                <p:spPr bwMode="auto">
                  <a:xfrm>
                    <a:off x="5479197" y="4723890"/>
                    <a:ext cx="1631739" cy="136321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14">
                    <a:extLst>
                      <a:ext uri="{FF2B5EF4-FFF2-40B4-BE49-F238E27FC236}">
                        <a16:creationId xmlns:a16="http://schemas.microsoft.com/office/drawing/2014/main" id="{BC8365D8-E877-404A-B47E-0542D8511490}"/>
                      </a:ext>
                    </a:extLst>
                  </p:cNvPr>
                  <p:cNvSpPr txBox="1"/>
                  <p:nvPr/>
                </p:nvSpPr>
                <p:spPr>
                  <a:xfrm>
                    <a:off x="5822801" y="4746321"/>
                    <a:ext cx="1399097" cy="3400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t>Canchy</a:t>
                    </a:r>
                    <a:r>
                      <a:rPr lang="en-US" sz="1000" dirty="0"/>
                      <a:t>, 2021</a:t>
                    </a:r>
                  </a:p>
                </p:txBody>
              </p:sp>
            </p:grpSp>
            <p:grpSp>
              <p:nvGrpSpPr>
                <p:cNvPr id="2101" name="Group 2100">
                  <a:extLst>
                    <a:ext uri="{FF2B5EF4-FFF2-40B4-BE49-F238E27FC236}">
                      <a16:creationId xmlns:a16="http://schemas.microsoft.com/office/drawing/2014/main" id="{F22ACFB9-698E-70DD-DB8B-D49FC94265C6}"/>
                    </a:ext>
                  </a:extLst>
                </p:cNvPr>
                <p:cNvGrpSpPr/>
                <p:nvPr/>
              </p:nvGrpSpPr>
              <p:grpSpPr>
                <a:xfrm>
                  <a:off x="3978865" y="5751511"/>
                  <a:ext cx="2565685" cy="1084954"/>
                  <a:chOff x="6467335" y="3002219"/>
                  <a:chExt cx="2681610" cy="1141372"/>
                </a:xfrm>
              </p:grpSpPr>
              <p:pic>
                <p:nvPicPr>
                  <p:cNvPr id="2062" name="Picture 14">
                    <a:extLst>
                      <a:ext uri="{FF2B5EF4-FFF2-40B4-BE49-F238E27FC236}">
                        <a16:creationId xmlns:a16="http://schemas.microsoft.com/office/drawing/2014/main" id="{F5D21142-B31E-49EC-1574-F517A46F38F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689" t="13870" r="1196" b="5675"/>
                  <a:stretch/>
                </p:blipFill>
                <p:spPr bwMode="auto">
                  <a:xfrm>
                    <a:off x="6467335" y="3019630"/>
                    <a:ext cx="2394726" cy="112396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E7108D2B-2C33-8C4F-A430-A39ECE78A71C}"/>
                      </a:ext>
                    </a:extLst>
                  </p:cNvPr>
                  <p:cNvSpPr/>
                  <p:nvPr/>
                </p:nvSpPr>
                <p:spPr>
                  <a:xfrm>
                    <a:off x="8016051" y="3002219"/>
                    <a:ext cx="1132894" cy="2590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err="1"/>
                      <a:t>Sedighim</a:t>
                    </a:r>
                    <a:r>
                      <a:rPr lang="en-US" sz="1000" i="1" dirty="0"/>
                      <a:t>, 2021</a:t>
                    </a:r>
                  </a:p>
                </p:txBody>
              </p:sp>
            </p:grpSp>
          </p:grpSp>
          <p:sp>
            <p:nvSpPr>
              <p:cNvPr id="2081" name="TextBox 2080">
                <a:extLst>
                  <a:ext uri="{FF2B5EF4-FFF2-40B4-BE49-F238E27FC236}">
                    <a16:creationId xmlns:a16="http://schemas.microsoft.com/office/drawing/2014/main" id="{255C6C0D-5932-A325-A7BE-A8DF03E82B46}"/>
                  </a:ext>
                </a:extLst>
              </p:cNvPr>
              <p:cNvSpPr txBox="1"/>
              <p:nvPr/>
            </p:nvSpPr>
            <p:spPr>
              <a:xfrm>
                <a:off x="2019497" y="3967346"/>
                <a:ext cx="2261889" cy="400110"/>
              </a:xfrm>
              <a:prstGeom prst="rect">
                <a:avLst/>
              </a:prstGeom>
              <a:noFill/>
            </p:spPr>
            <p:txBody>
              <a:bodyPr wrap="square" rtlCol="0">
                <a:spAutoFit/>
              </a:bodyPr>
              <a:lstStyle/>
              <a:p>
                <a:pPr fontAlgn="base"/>
                <a:r>
                  <a:rPr lang="en-US" sz="2000" b="1" dirty="0">
                    <a:solidFill>
                      <a:schemeClr val="accent2"/>
                    </a:solidFill>
                    <a:latin typeface="Times New Roman" panose="02020603050405020304" pitchFamily="18" charset="0"/>
                    <a:cs typeface="Times New Roman" panose="02020603050405020304" pitchFamily="18" charset="0"/>
                  </a:rPr>
                  <a:t>Social impairment​</a:t>
                </a:r>
              </a:p>
            </p:txBody>
          </p:sp>
          <p:sp>
            <p:nvSpPr>
              <p:cNvPr id="2086" name="TextBox 2085">
                <a:extLst>
                  <a:ext uri="{FF2B5EF4-FFF2-40B4-BE49-F238E27FC236}">
                    <a16:creationId xmlns:a16="http://schemas.microsoft.com/office/drawing/2014/main" id="{DECF9AFC-ECA2-30AA-20EB-C51A308BCE9C}"/>
                  </a:ext>
                </a:extLst>
              </p:cNvPr>
              <p:cNvSpPr txBox="1"/>
              <p:nvPr/>
            </p:nvSpPr>
            <p:spPr>
              <a:xfrm>
                <a:off x="92289" y="4322739"/>
                <a:ext cx="1836322"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5. Fail school/work/home​</a:t>
                </a:r>
              </a:p>
            </p:txBody>
          </p:sp>
          <p:sp>
            <p:nvSpPr>
              <p:cNvPr id="2087" name="TextBox 2086">
                <a:extLst>
                  <a:ext uri="{FF2B5EF4-FFF2-40B4-BE49-F238E27FC236}">
                    <a16:creationId xmlns:a16="http://schemas.microsoft.com/office/drawing/2014/main" id="{2B6E3DF2-B34D-EC2B-216B-D7C0E6443C4A}"/>
                  </a:ext>
                </a:extLst>
              </p:cNvPr>
              <p:cNvSpPr txBox="1"/>
              <p:nvPr/>
            </p:nvSpPr>
            <p:spPr>
              <a:xfrm>
                <a:off x="2148086" y="4323226"/>
                <a:ext cx="1652039"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6. Interpersonal issues​</a:t>
                </a:r>
              </a:p>
            </p:txBody>
          </p:sp>
          <p:sp>
            <p:nvSpPr>
              <p:cNvPr id="2088" name="TextBox 2087">
                <a:extLst>
                  <a:ext uri="{FF2B5EF4-FFF2-40B4-BE49-F238E27FC236}">
                    <a16:creationId xmlns:a16="http://schemas.microsoft.com/office/drawing/2014/main" id="{3FE8E33B-FFD1-2BD6-9D17-3192A33D8590}"/>
                  </a:ext>
                </a:extLst>
              </p:cNvPr>
              <p:cNvSpPr txBox="1"/>
              <p:nvPr/>
            </p:nvSpPr>
            <p:spPr>
              <a:xfrm>
                <a:off x="4091592" y="4318540"/>
                <a:ext cx="1512625" cy="276999"/>
              </a:xfrm>
              <a:prstGeom prst="rect">
                <a:avLst/>
              </a:prstGeom>
              <a:noFill/>
            </p:spPr>
            <p:txBody>
              <a:bodyPr wrap="square" rtlCol="0">
                <a:spAutoFit/>
              </a:bodyPr>
              <a:lstStyle/>
              <a:p>
                <a:pPr fontAlgn="base"/>
                <a:r>
                  <a:rPr lang="en-US" sz="1200" b="1" dirty="0">
                    <a:latin typeface="Times New Roman" panose="02020603050405020304" pitchFamily="18" charset="0"/>
                    <a:cs typeface="Times New Roman" panose="02020603050405020304" pitchFamily="18" charset="0"/>
                  </a:rPr>
                  <a:t>7. Loss of activities​</a:t>
                </a:r>
              </a:p>
            </p:txBody>
          </p:sp>
          <p:sp>
            <p:nvSpPr>
              <p:cNvPr id="2103" name="Flowchart: Process 2102">
                <a:extLst>
                  <a:ext uri="{FF2B5EF4-FFF2-40B4-BE49-F238E27FC236}">
                    <a16:creationId xmlns:a16="http://schemas.microsoft.com/office/drawing/2014/main" id="{0B29486F-C8C6-0F21-6931-D926770C03B2}"/>
                  </a:ext>
                </a:extLst>
              </p:cNvPr>
              <p:cNvSpPr/>
              <p:nvPr/>
            </p:nvSpPr>
            <p:spPr>
              <a:xfrm>
                <a:off x="46282" y="3933346"/>
                <a:ext cx="6172091" cy="2877201"/>
              </a:xfrm>
              <a:prstGeom prst="flowChartProcess">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1" name="TextBox 4">
              <a:extLst>
                <a:ext uri="{FF2B5EF4-FFF2-40B4-BE49-F238E27FC236}">
                  <a16:creationId xmlns:a16="http://schemas.microsoft.com/office/drawing/2014/main" id="{C22401AB-DE87-1FD1-8D3F-E7D1C87EB4AE}"/>
                </a:ext>
              </a:extLst>
            </p:cNvPr>
            <p:cNvSpPr txBox="1"/>
            <p:nvPr/>
          </p:nvSpPr>
          <p:spPr>
            <a:xfrm rot="16200000">
              <a:off x="6813608" y="2090416"/>
              <a:ext cx="1593706" cy="21544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Irritability Score (Diff. From BSL)</a:t>
              </a:r>
            </a:p>
          </p:txBody>
        </p:sp>
      </p:grpSp>
      <p:sp>
        <p:nvSpPr>
          <p:cNvPr id="2173" name="TextBox 4">
            <a:extLst>
              <a:ext uri="{FF2B5EF4-FFF2-40B4-BE49-F238E27FC236}">
                <a16:creationId xmlns:a16="http://schemas.microsoft.com/office/drawing/2014/main" id="{20B19366-D465-3FCB-DFAC-1E727F0F58CA}"/>
              </a:ext>
            </a:extLst>
          </p:cNvPr>
          <p:cNvSpPr txBox="1"/>
          <p:nvPr/>
        </p:nvSpPr>
        <p:spPr>
          <a:xfrm>
            <a:off x="7809903" y="1482952"/>
            <a:ext cx="604653" cy="21544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Irritability</a:t>
            </a:r>
          </a:p>
        </p:txBody>
      </p:sp>
    </p:spTree>
    <p:extLst>
      <p:ext uri="{BB962C8B-B14F-4D97-AF65-F5344CB8AC3E}">
        <p14:creationId xmlns:p14="http://schemas.microsoft.com/office/powerpoint/2010/main" val="189652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1CA8567-C061-B532-6E62-1BD3A0E2485B}"/>
              </a:ext>
            </a:extLst>
          </p:cNvPr>
          <p:cNvSpPr>
            <a:spLocks noGrp="1"/>
          </p:cNvSpPr>
          <p:nvPr>
            <p:ph type="title"/>
          </p:nvPr>
        </p:nvSpPr>
        <p:spPr>
          <a:xfrm>
            <a:off x="212134" y="1"/>
            <a:ext cx="8203583" cy="698904"/>
          </a:xfrm>
        </p:spPr>
        <p:txBody>
          <a:bodyPr>
            <a:normAutofit/>
          </a:bodyPr>
          <a:lstStyle/>
          <a:p>
            <a:r>
              <a:rPr lang="en-US" dirty="0"/>
              <a:t>Addiction Index and Machine Vision</a:t>
            </a:r>
          </a:p>
        </p:txBody>
      </p:sp>
      <p:sp>
        <p:nvSpPr>
          <p:cNvPr id="7" name="Title 1">
            <a:extLst>
              <a:ext uri="{FF2B5EF4-FFF2-40B4-BE49-F238E27FC236}">
                <a16:creationId xmlns:a16="http://schemas.microsoft.com/office/drawing/2014/main" id="{BB551399-FA22-7AAF-2526-7E7668A1655C}"/>
              </a:ext>
            </a:extLst>
          </p:cNvPr>
          <p:cNvSpPr txBox="1">
            <a:spLocks/>
          </p:cNvSpPr>
          <p:nvPr/>
        </p:nvSpPr>
        <p:spPr>
          <a:xfrm>
            <a:off x="171039" y="408802"/>
            <a:ext cx="8203583" cy="698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chemeClr val="accent2"/>
                </a:solidFill>
              </a:rPr>
              <a:t>Big Q:</a:t>
            </a:r>
            <a:r>
              <a:rPr lang="en-US" sz="2500" b="1" dirty="0"/>
              <a:t> </a:t>
            </a:r>
            <a:r>
              <a:rPr lang="en-US" sz="2500" dirty="0"/>
              <a:t>Can we predict vulnerability from </a:t>
            </a:r>
            <a:r>
              <a:rPr lang="en-US" sz="2500" b="1" i="1" u="sng" dirty="0">
                <a:solidFill>
                  <a:schemeClr val="accent2"/>
                </a:solidFill>
              </a:rPr>
              <a:t>PRE</a:t>
            </a:r>
            <a:r>
              <a:rPr lang="en-US" sz="2500" dirty="0"/>
              <a:t>-session activity?</a:t>
            </a:r>
          </a:p>
        </p:txBody>
      </p:sp>
      <p:grpSp>
        <p:nvGrpSpPr>
          <p:cNvPr id="62" name="Group 61">
            <a:extLst>
              <a:ext uri="{FF2B5EF4-FFF2-40B4-BE49-F238E27FC236}">
                <a16:creationId xmlns:a16="http://schemas.microsoft.com/office/drawing/2014/main" id="{D4693702-B439-4FD9-FAC4-DFCF495F1A1C}"/>
              </a:ext>
            </a:extLst>
          </p:cNvPr>
          <p:cNvGrpSpPr/>
          <p:nvPr/>
        </p:nvGrpSpPr>
        <p:grpSpPr>
          <a:xfrm>
            <a:off x="0" y="1175045"/>
            <a:ext cx="6426349" cy="1963813"/>
            <a:chOff x="159319" y="866321"/>
            <a:chExt cx="6426349" cy="1963813"/>
          </a:xfrm>
        </p:grpSpPr>
        <p:grpSp>
          <p:nvGrpSpPr>
            <p:cNvPr id="61" name="Group 60">
              <a:extLst>
                <a:ext uri="{FF2B5EF4-FFF2-40B4-BE49-F238E27FC236}">
                  <a16:creationId xmlns:a16="http://schemas.microsoft.com/office/drawing/2014/main" id="{18509E25-9F74-41E3-8756-B9DDBEC8359F}"/>
                </a:ext>
              </a:extLst>
            </p:cNvPr>
            <p:cNvGrpSpPr/>
            <p:nvPr/>
          </p:nvGrpSpPr>
          <p:grpSpPr>
            <a:xfrm>
              <a:off x="159319" y="1125086"/>
              <a:ext cx="6426349" cy="1705048"/>
              <a:chOff x="159319" y="1125086"/>
              <a:chExt cx="6426349" cy="1705048"/>
            </a:xfrm>
          </p:grpSpPr>
          <p:pic>
            <p:nvPicPr>
              <p:cNvPr id="52" name="Picture 51">
                <a:extLst>
                  <a:ext uri="{FF2B5EF4-FFF2-40B4-BE49-F238E27FC236}">
                    <a16:creationId xmlns:a16="http://schemas.microsoft.com/office/drawing/2014/main" id="{CC122E58-FFC5-A7C7-E870-14B978482F0B}"/>
                  </a:ext>
                </a:extLst>
              </p:cNvPr>
              <p:cNvPicPr>
                <a:picLocks noChangeAspect="1"/>
              </p:cNvPicPr>
              <p:nvPr/>
            </p:nvPicPr>
            <p:blipFill rotWithShape="1">
              <a:blip r:embed="rId3"/>
              <a:srcRect b="5696"/>
              <a:stretch/>
            </p:blipFill>
            <p:spPr>
              <a:xfrm>
                <a:off x="3783222" y="1125086"/>
                <a:ext cx="2802446" cy="1705048"/>
              </a:xfrm>
              <a:prstGeom prst="rect">
                <a:avLst/>
              </a:prstGeom>
            </p:spPr>
          </p:pic>
          <p:pic>
            <p:nvPicPr>
              <p:cNvPr id="15" name="Picture 14">
                <a:extLst>
                  <a:ext uri="{FF2B5EF4-FFF2-40B4-BE49-F238E27FC236}">
                    <a16:creationId xmlns:a16="http://schemas.microsoft.com/office/drawing/2014/main" id="{2A2191A3-E421-B1E0-8E96-ED1813C47693}"/>
                  </a:ext>
                </a:extLst>
              </p:cNvPr>
              <p:cNvPicPr>
                <a:picLocks noChangeAspect="1"/>
              </p:cNvPicPr>
              <p:nvPr/>
            </p:nvPicPr>
            <p:blipFill rotWithShape="1">
              <a:blip r:embed="rId4"/>
              <a:srcRect b="5776"/>
              <a:stretch/>
            </p:blipFill>
            <p:spPr>
              <a:xfrm>
                <a:off x="159319" y="1202565"/>
                <a:ext cx="3623903" cy="1607932"/>
              </a:xfrm>
              <a:prstGeom prst="rect">
                <a:avLst/>
              </a:prstGeom>
            </p:spPr>
          </p:pic>
        </p:grpSp>
        <p:sp>
          <p:nvSpPr>
            <p:cNvPr id="60" name="Title 1">
              <a:extLst>
                <a:ext uri="{FF2B5EF4-FFF2-40B4-BE49-F238E27FC236}">
                  <a16:creationId xmlns:a16="http://schemas.microsoft.com/office/drawing/2014/main" id="{A5A0C299-E8F1-78C7-9D23-A046D842D786}"/>
                </a:ext>
              </a:extLst>
            </p:cNvPr>
            <p:cNvSpPr txBox="1">
              <a:spLocks/>
            </p:cNvSpPr>
            <p:nvPr/>
          </p:nvSpPr>
          <p:spPr>
            <a:xfrm>
              <a:off x="1942601" y="866321"/>
              <a:ext cx="3374546" cy="25876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u="sng" dirty="0">
                  <a:solidFill>
                    <a:schemeClr val="accent2"/>
                  </a:solidFill>
                </a:rPr>
                <a:t>Locomotion</a:t>
              </a:r>
            </a:p>
          </p:txBody>
        </p:sp>
      </p:grpSp>
      <p:grpSp>
        <p:nvGrpSpPr>
          <p:cNvPr id="64" name="Group 63">
            <a:extLst>
              <a:ext uri="{FF2B5EF4-FFF2-40B4-BE49-F238E27FC236}">
                <a16:creationId xmlns:a16="http://schemas.microsoft.com/office/drawing/2014/main" id="{5CCEC84D-DFA0-2DF8-776B-2BF38B9B6BD4}"/>
              </a:ext>
            </a:extLst>
          </p:cNvPr>
          <p:cNvGrpSpPr/>
          <p:nvPr/>
        </p:nvGrpSpPr>
        <p:grpSpPr>
          <a:xfrm>
            <a:off x="-2078" y="3158494"/>
            <a:ext cx="6290092" cy="3390435"/>
            <a:chOff x="126487" y="2883472"/>
            <a:chExt cx="6290092" cy="3390435"/>
          </a:xfrm>
        </p:grpSpPr>
        <p:grpSp>
          <p:nvGrpSpPr>
            <p:cNvPr id="59" name="Group 58">
              <a:extLst>
                <a:ext uri="{FF2B5EF4-FFF2-40B4-BE49-F238E27FC236}">
                  <a16:creationId xmlns:a16="http://schemas.microsoft.com/office/drawing/2014/main" id="{E81C1DE7-97E5-28F0-0AE5-642B8DC9E474}"/>
                </a:ext>
              </a:extLst>
            </p:cNvPr>
            <p:cNvGrpSpPr/>
            <p:nvPr/>
          </p:nvGrpSpPr>
          <p:grpSpPr>
            <a:xfrm>
              <a:off x="126487" y="3241058"/>
              <a:ext cx="6290092" cy="3032849"/>
              <a:chOff x="206896" y="2753422"/>
              <a:chExt cx="6290092" cy="3032849"/>
            </a:xfrm>
          </p:grpSpPr>
          <p:grpSp>
            <p:nvGrpSpPr>
              <p:cNvPr id="21" name="Group 20">
                <a:extLst>
                  <a:ext uri="{FF2B5EF4-FFF2-40B4-BE49-F238E27FC236}">
                    <a16:creationId xmlns:a16="http://schemas.microsoft.com/office/drawing/2014/main" id="{5D855309-0188-2825-6B20-3DF1C5225BF9}"/>
                  </a:ext>
                </a:extLst>
              </p:cNvPr>
              <p:cNvGrpSpPr/>
              <p:nvPr/>
            </p:nvGrpSpPr>
            <p:grpSpPr>
              <a:xfrm>
                <a:off x="208973" y="2753422"/>
                <a:ext cx="3545586" cy="1695813"/>
                <a:chOff x="359821" y="3053525"/>
                <a:chExt cx="3387625" cy="1533742"/>
              </a:xfrm>
            </p:grpSpPr>
            <p:pic>
              <p:nvPicPr>
                <p:cNvPr id="19" name="Picture 18">
                  <a:extLst>
                    <a:ext uri="{FF2B5EF4-FFF2-40B4-BE49-F238E27FC236}">
                      <a16:creationId xmlns:a16="http://schemas.microsoft.com/office/drawing/2014/main" id="{567C34EB-6E51-3C0E-301F-0B7D068AD281}"/>
                    </a:ext>
                  </a:extLst>
                </p:cNvPr>
                <p:cNvPicPr>
                  <a:picLocks noChangeAspect="1"/>
                </p:cNvPicPr>
                <p:nvPr/>
              </p:nvPicPr>
              <p:blipFill>
                <a:blip r:embed="rId5"/>
                <a:stretch>
                  <a:fillRect/>
                </a:stretch>
              </p:blipFill>
              <p:spPr>
                <a:xfrm>
                  <a:off x="359821" y="3170541"/>
                  <a:ext cx="3330282" cy="1416726"/>
                </a:xfrm>
                <a:prstGeom prst="rect">
                  <a:avLst/>
                </a:prstGeom>
              </p:spPr>
            </p:pic>
            <p:sp>
              <p:nvSpPr>
                <p:cNvPr id="20" name="Title 1">
                  <a:extLst>
                    <a:ext uri="{FF2B5EF4-FFF2-40B4-BE49-F238E27FC236}">
                      <a16:creationId xmlns:a16="http://schemas.microsoft.com/office/drawing/2014/main" id="{767483E2-25C2-F263-3211-35627C9A045C}"/>
                    </a:ext>
                  </a:extLst>
                </p:cNvPr>
                <p:cNvSpPr txBox="1">
                  <a:spLocks/>
                </p:cNvSpPr>
                <p:nvPr/>
              </p:nvSpPr>
              <p:spPr>
                <a:xfrm>
                  <a:off x="523241" y="3053525"/>
                  <a:ext cx="3224205" cy="23403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t>AI Score and Reward Infusion Interval During Video</a:t>
                  </a:r>
                </a:p>
              </p:txBody>
            </p:sp>
          </p:grpSp>
          <p:grpSp>
            <p:nvGrpSpPr>
              <p:cNvPr id="25" name="Group 24">
                <a:extLst>
                  <a:ext uri="{FF2B5EF4-FFF2-40B4-BE49-F238E27FC236}">
                    <a16:creationId xmlns:a16="http://schemas.microsoft.com/office/drawing/2014/main" id="{6ECA048A-1D2C-8792-7D04-08A1B6182B47}"/>
                  </a:ext>
                </a:extLst>
              </p:cNvPr>
              <p:cNvGrpSpPr/>
              <p:nvPr/>
            </p:nvGrpSpPr>
            <p:grpSpPr>
              <a:xfrm>
                <a:off x="206896" y="4068656"/>
                <a:ext cx="3487646" cy="1686581"/>
                <a:chOff x="3731849" y="2920085"/>
                <a:chExt cx="3332266" cy="1534587"/>
              </a:xfrm>
            </p:grpSpPr>
            <p:pic>
              <p:nvPicPr>
                <p:cNvPr id="23" name="Picture 22">
                  <a:extLst>
                    <a:ext uri="{FF2B5EF4-FFF2-40B4-BE49-F238E27FC236}">
                      <a16:creationId xmlns:a16="http://schemas.microsoft.com/office/drawing/2014/main" id="{46F4269F-FFA1-19E1-2E13-BEB7646B862D}"/>
                    </a:ext>
                  </a:extLst>
                </p:cNvPr>
                <p:cNvPicPr>
                  <a:picLocks noChangeAspect="1"/>
                </p:cNvPicPr>
                <p:nvPr/>
              </p:nvPicPr>
              <p:blipFill>
                <a:blip r:embed="rId6"/>
                <a:stretch>
                  <a:fillRect/>
                </a:stretch>
              </p:blipFill>
              <p:spPr>
                <a:xfrm>
                  <a:off x="3731849" y="3037102"/>
                  <a:ext cx="3332266" cy="1417570"/>
                </a:xfrm>
                <a:prstGeom prst="rect">
                  <a:avLst/>
                </a:prstGeom>
              </p:spPr>
            </p:pic>
            <p:sp>
              <p:nvSpPr>
                <p:cNvPr id="24" name="Title 1">
                  <a:extLst>
                    <a:ext uri="{FF2B5EF4-FFF2-40B4-BE49-F238E27FC236}">
                      <a16:creationId xmlns:a16="http://schemas.microsoft.com/office/drawing/2014/main" id="{66002E38-5867-815F-AD6B-5AAD138CCEF3}"/>
                    </a:ext>
                  </a:extLst>
                </p:cNvPr>
                <p:cNvSpPr txBox="1">
                  <a:spLocks/>
                </p:cNvSpPr>
                <p:nvPr/>
              </p:nvSpPr>
              <p:spPr>
                <a:xfrm>
                  <a:off x="3902216" y="2920085"/>
                  <a:ext cx="3118129" cy="23403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t>AI Score and Rewards During Video</a:t>
                  </a:r>
                </a:p>
              </p:txBody>
            </p:sp>
          </p:grpSp>
          <p:pic>
            <p:nvPicPr>
              <p:cNvPr id="58" name="Picture 57">
                <a:extLst>
                  <a:ext uri="{FF2B5EF4-FFF2-40B4-BE49-F238E27FC236}">
                    <a16:creationId xmlns:a16="http://schemas.microsoft.com/office/drawing/2014/main" id="{B45CE373-FA4B-2229-19F6-E24E289CCBEC}"/>
                  </a:ext>
                </a:extLst>
              </p:cNvPr>
              <p:cNvPicPr>
                <a:picLocks noChangeAspect="1"/>
              </p:cNvPicPr>
              <p:nvPr/>
            </p:nvPicPr>
            <p:blipFill>
              <a:blip r:embed="rId7"/>
              <a:stretch>
                <a:fillRect/>
              </a:stretch>
            </p:blipFill>
            <p:spPr>
              <a:xfrm>
                <a:off x="3694542" y="2773059"/>
                <a:ext cx="2802446" cy="1705048"/>
              </a:xfrm>
              <a:prstGeom prst="rect">
                <a:avLst/>
              </a:prstGeom>
            </p:spPr>
          </p:pic>
          <p:pic>
            <p:nvPicPr>
              <p:cNvPr id="56" name="Picture 55">
                <a:extLst>
                  <a:ext uri="{FF2B5EF4-FFF2-40B4-BE49-F238E27FC236}">
                    <a16:creationId xmlns:a16="http://schemas.microsoft.com/office/drawing/2014/main" id="{31DF2A85-DD49-AA31-404A-6D42AAE1AA4E}"/>
                  </a:ext>
                </a:extLst>
              </p:cNvPr>
              <p:cNvPicPr>
                <a:picLocks noChangeAspect="1"/>
              </p:cNvPicPr>
              <p:nvPr/>
            </p:nvPicPr>
            <p:blipFill>
              <a:blip r:embed="rId8"/>
              <a:stretch>
                <a:fillRect/>
              </a:stretch>
            </p:blipFill>
            <p:spPr>
              <a:xfrm>
                <a:off x="3684842" y="4081223"/>
                <a:ext cx="2802446" cy="1705048"/>
              </a:xfrm>
              <a:prstGeom prst="rect">
                <a:avLst/>
              </a:prstGeom>
            </p:spPr>
          </p:pic>
        </p:grpSp>
        <p:sp>
          <p:nvSpPr>
            <p:cNvPr id="63" name="Title 1">
              <a:extLst>
                <a:ext uri="{FF2B5EF4-FFF2-40B4-BE49-F238E27FC236}">
                  <a16:creationId xmlns:a16="http://schemas.microsoft.com/office/drawing/2014/main" id="{3619CF66-5972-0E7C-01E1-8EDD037350BB}"/>
                </a:ext>
              </a:extLst>
            </p:cNvPr>
            <p:cNvSpPr txBox="1">
              <a:spLocks/>
            </p:cNvSpPr>
            <p:nvPr/>
          </p:nvSpPr>
          <p:spPr>
            <a:xfrm>
              <a:off x="2065195" y="2883472"/>
              <a:ext cx="3374546" cy="25876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u="sng" dirty="0">
                  <a:solidFill>
                    <a:schemeClr val="accent2"/>
                  </a:solidFill>
                </a:rPr>
                <a:t>Rewards During Video Measures</a:t>
              </a:r>
            </a:p>
          </p:txBody>
        </p:sp>
      </p:grpSp>
      <p:grpSp>
        <p:nvGrpSpPr>
          <p:cNvPr id="68" name="Group 67">
            <a:extLst>
              <a:ext uri="{FF2B5EF4-FFF2-40B4-BE49-F238E27FC236}">
                <a16:creationId xmlns:a16="http://schemas.microsoft.com/office/drawing/2014/main" id="{13C5F93B-4DC3-AA60-6EEF-9DD1C84DE373}"/>
              </a:ext>
            </a:extLst>
          </p:cNvPr>
          <p:cNvGrpSpPr/>
          <p:nvPr/>
        </p:nvGrpSpPr>
        <p:grpSpPr>
          <a:xfrm>
            <a:off x="6846015" y="1175045"/>
            <a:ext cx="5241892" cy="2056443"/>
            <a:chOff x="6950108" y="1227095"/>
            <a:chExt cx="5241892" cy="2056443"/>
          </a:xfrm>
        </p:grpSpPr>
        <p:pic>
          <p:nvPicPr>
            <p:cNvPr id="50" name="Picture 49">
              <a:extLst>
                <a:ext uri="{FF2B5EF4-FFF2-40B4-BE49-F238E27FC236}">
                  <a16:creationId xmlns:a16="http://schemas.microsoft.com/office/drawing/2014/main" id="{5A64895E-0F52-64B8-BEC1-9F8610DE77C7}"/>
                </a:ext>
              </a:extLst>
            </p:cNvPr>
            <p:cNvPicPr>
              <a:picLocks noChangeAspect="1"/>
            </p:cNvPicPr>
            <p:nvPr/>
          </p:nvPicPr>
          <p:blipFill>
            <a:blip r:embed="rId9"/>
            <a:stretch>
              <a:fillRect/>
            </a:stretch>
          </p:blipFill>
          <p:spPr>
            <a:xfrm>
              <a:off x="9360681" y="1578490"/>
              <a:ext cx="2805389" cy="1705048"/>
            </a:xfrm>
            <a:prstGeom prst="rect">
              <a:avLst/>
            </a:prstGeom>
          </p:spPr>
        </p:pic>
        <p:sp>
          <p:nvSpPr>
            <p:cNvPr id="66" name="Title 1">
              <a:extLst>
                <a:ext uri="{FF2B5EF4-FFF2-40B4-BE49-F238E27FC236}">
                  <a16:creationId xmlns:a16="http://schemas.microsoft.com/office/drawing/2014/main" id="{5372A873-8660-CC86-C95E-F6B9300E55A0}"/>
                </a:ext>
              </a:extLst>
            </p:cNvPr>
            <p:cNvSpPr txBox="1">
              <a:spLocks/>
            </p:cNvSpPr>
            <p:nvPr/>
          </p:nvSpPr>
          <p:spPr>
            <a:xfrm>
              <a:off x="6950108" y="1227095"/>
              <a:ext cx="2129807" cy="28851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u="sng" dirty="0">
                  <a:solidFill>
                    <a:schemeClr val="accent2"/>
                  </a:solidFill>
                </a:rPr>
                <a:t>Earliest Reward</a:t>
              </a:r>
            </a:p>
          </p:txBody>
        </p:sp>
        <p:sp>
          <p:nvSpPr>
            <p:cNvPr id="67" name="Title 1">
              <a:extLst>
                <a:ext uri="{FF2B5EF4-FFF2-40B4-BE49-F238E27FC236}">
                  <a16:creationId xmlns:a16="http://schemas.microsoft.com/office/drawing/2014/main" id="{B4E3113A-05B6-919F-49EA-4E7B6979735A}"/>
                </a:ext>
              </a:extLst>
            </p:cNvPr>
            <p:cNvSpPr txBox="1">
              <a:spLocks/>
            </p:cNvSpPr>
            <p:nvPr/>
          </p:nvSpPr>
          <p:spPr>
            <a:xfrm>
              <a:off x="9386611" y="1227095"/>
              <a:ext cx="2805389" cy="28851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u="sng" dirty="0">
                  <a:solidFill>
                    <a:schemeClr val="accent2"/>
                  </a:solidFill>
                </a:rPr>
                <a:t>Active Area Entrances</a:t>
              </a:r>
            </a:p>
          </p:txBody>
        </p:sp>
      </p:grpSp>
      <p:sp>
        <p:nvSpPr>
          <p:cNvPr id="70" name="Title 1">
            <a:extLst>
              <a:ext uri="{FF2B5EF4-FFF2-40B4-BE49-F238E27FC236}">
                <a16:creationId xmlns:a16="http://schemas.microsoft.com/office/drawing/2014/main" id="{AC2D1018-0B23-6B61-4CDB-1C423F8C3D57}"/>
              </a:ext>
            </a:extLst>
          </p:cNvPr>
          <p:cNvSpPr txBox="1">
            <a:spLocks/>
          </p:cNvSpPr>
          <p:nvPr/>
        </p:nvSpPr>
        <p:spPr>
          <a:xfrm>
            <a:off x="9115124" y="95246"/>
            <a:ext cx="2993789" cy="101245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Video Length = ~20mins</a:t>
            </a:r>
          </a:p>
          <a:p>
            <a:pPr algn="ctr"/>
            <a:r>
              <a:rPr lang="en-US" sz="2000" dirty="0"/>
              <a:t>Pre/Post Levers = ~10mins</a:t>
            </a:r>
          </a:p>
          <a:p>
            <a:pPr algn="ctr"/>
            <a:r>
              <a:rPr lang="en-US" sz="2000" dirty="0"/>
              <a:t>Short-Access = 2hrs</a:t>
            </a:r>
          </a:p>
          <a:p>
            <a:pPr algn="ctr"/>
            <a:r>
              <a:rPr lang="en-US" sz="2000" dirty="0"/>
              <a:t>Long-Access = 6hrs</a:t>
            </a:r>
          </a:p>
        </p:txBody>
      </p:sp>
      <p:pic>
        <p:nvPicPr>
          <p:cNvPr id="73" name="Picture 72">
            <a:extLst>
              <a:ext uri="{FF2B5EF4-FFF2-40B4-BE49-F238E27FC236}">
                <a16:creationId xmlns:a16="http://schemas.microsoft.com/office/drawing/2014/main" id="{7C5A8BE2-5AB2-EEA9-E983-F2006B26C6E1}"/>
              </a:ext>
            </a:extLst>
          </p:cNvPr>
          <p:cNvPicPr>
            <a:picLocks noChangeAspect="1"/>
          </p:cNvPicPr>
          <p:nvPr/>
        </p:nvPicPr>
        <p:blipFill>
          <a:blip r:embed="rId10"/>
          <a:stretch>
            <a:fillRect/>
          </a:stretch>
        </p:blipFill>
        <p:spPr>
          <a:xfrm>
            <a:off x="6424530" y="1524991"/>
            <a:ext cx="2807208" cy="1707945"/>
          </a:xfrm>
          <a:prstGeom prst="rect">
            <a:avLst/>
          </a:prstGeom>
        </p:spPr>
      </p:pic>
      <p:grpSp>
        <p:nvGrpSpPr>
          <p:cNvPr id="2" name="Group 1">
            <a:extLst>
              <a:ext uri="{FF2B5EF4-FFF2-40B4-BE49-F238E27FC236}">
                <a16:creationId xmlns:a16="http://schemas.microsoft.com/office/drawing/2014/main" id="{95853155-6974-7868-C560-FD4FF4111FCC}"/>
              </a:ext>
            </a:extLst>
          </p:cNvPr>
          <p:cNvGrpSpPr/>
          <p:nvPr/>
        </p:nvGrpSpPr>
        <p:grpSpPr>
          <a:xfrm>
            <a:off x="6460356" y="3427193"/>
            <a:ext cx="5555411" cy="3230156"/>
            <a:chOff x="6460356" y="3427193"/>
            <a:chExt cx="5555411" cy="3230156"/>
          </a:xfrm>
        </p:grpSpPr>
        <p:pic>
          <p:nvPicPr>
            <p:cNvPr id="77" name="Picture 76">
              <a:extLst>
                <a:ext uri="{FF2B5EF4-FFF2-40B4-BE49-F238E27FC236}">
                  <a16:creationId xmlns:a16="http://schemas.microsoft.com/office/drawing/2014/main" id="{3558ECF3-EAB8-08CA-787A-86BE13DC4FF4}"/>
                </a:ext>
              </a:extLst>
            </p:cNvPr>
            <p:cNvPicPr>
              <a:picLocks noChangeAspect="1"/>
            </p:cNvPicPr>
            <p:nvPr/>
          </p:nvPicPr>
          <p:blipFill>
            <a:blip r:embed="rId11"/>
            <a:stretch>
              <a:fillRect/>
            </a:stretch>
          </p:blipFill>
          <p:spPr>
            <a:xfrm>
              <a:off x="6460356" y="3427193"/>
              <a:ext cx="5555411" cy="3230156"/>
            </a:xfrm>
            <a:prstGeom prst="rect">
              <a:avLst/>
            </a:prstGeom>
            <a:ln>
              <a:solidFill>
                <a:schemeClr val="accent2"/>
              </a:solidFill>
            </a:ln>
          </p:spPr>
        </p:pic>
        <p:sp>
          <p:nvSpPr>
            <p:cNvPr id="69" name="Title 1">
              <a:extLst>
                <a:ext uri="{FF2B5EF4-FFF2-40B4-BE49-F238E27FC236}">
                  <a16:creationId xmlns:a16="http://schemas.microsoft.com/office/drawing/2014/main" id="{95217F1C-7037-DC7D-642D-30E864B0789B}"/>
                </a:ext>
              </a:extLst>
            </p:cNvPr>
            <p:cNvSpPr txBox="1">
              <a:spLocks/>
            </p:cNvSpPr>
            <p:nvPr/>
          </p:nvSpPr>
          <p:spPr>
            <a:xfrm>
              <a:off x="6860114" y="3453560"/>
              <a:ext cx="3374546" cy="25876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500" dirty="0"/>
                <a:t>Correlations with AI Score</a:t>
              </a:r>
            </a:p>
          </p:txBody>
        </p:sp>
      </p:grpSp>
    </p:spTree>
    <p:extLst>
      <p:ext uri="{BB962C8B-B14F-4D97-AF65-F5344CB8AC3E}">
        <p14:creationId xmlns:p14="http://schemas.microsoft.com/office/powerpoint/2010/main" val="418055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D5E3E59-18FB-5242-89D2-3089232A6FD7}"/>
              </a:ext>
            </a:extLst>
          </p:cNvPr>
          <p:cNvSpPr/>
          <p:nvPr/>
        </p:nvSpPr>
        <p:spPr>
          <a:xfrm>
            <a:off x="59189" y="968304"/>
            <a:ext cx="12192000" cy="5906963"/>
          </a:xfrm>
          <a:prstGeom prst="rect">
            <a:avLst/>
          </a:prstGeom>
          <a:solidFill>
            <a:srgbClr val="132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5DF9820-3125-2145-8426-7CF529E72DAA}"/>
              </a:ext>
            </a:extLst>
          </p:cNvPr>
          <p:cNvPicPr>
            <a:picLocks noChangeAspect="1"/>
          </p:cNvPicPr>
          <p:nvPr/>
        </p:nvPicPr>
        <p:blipFill rotWithShape="1">
          <a:blip r:embed="rId3"/>
          <a:srcRect l="2745" r="57599" b="356"/>
          <a:stretch/>
        </p:blipFill>
        <p:spPr>
          <a:xfrm>
            <a:off x="35163" y="6382643"/>
            <a:ext cx="2281984" cy="477826"/>
          </a:xfrm>
          <a:prstGeom prst="rect">
            <a:avLst/>
          </a:prstGeom>
        </p:spPr>
      </p:pic>
      <p:sp>
        <p:nvSpPr>
          <p:cNvPr id="5" name="Subtitle 2">
            <a:extLst>
              <a:ext uri="{FF2B5EF4-FFF2-40B4-BE49-F238E27FC236}">
                <a16:creationId xmlns:a16="http://schemas.microsoft.com/office/drawing/2014/main" id="{01712B7E-6073-4D40-A694-7FCEB966D855}"/>
              </a:ext>
            </a:extLst>
          </p:cNvPr>
          <p:cNvSpPr txBox="1">
            <a:spLocks/>
          </p:cNvSpPr>
          <p:nvPr/>
        </p:nvSpPr>
        <p:spPr>
          <a:xfrm>
            <a:off x="9780960" y="5349018"/>
            <a:ext cx="2323095" cy="810462"/>
          </a:xfrm>
          <a:prstGeom prst="rect">
            <a:avLst/>
          </a:prstGeom>
        </p:spPr>
        <p:txBody>
          <a:bodyPr vert="horz" lIns="0" tIns="0" rIns="0" bIns="0" rtlCol="0">
            <a:normAutofit fontScale="77500" lnSpcReduction="20000"/>
          </a:bodyPr>
          <a:lstStyle>
            <a:lvl1pPr marL="0" indent="0" algn="l" defTabSz="457139" rtl="0" eaLnBrk="1" latinLnBrk="0" hangingPunct="1">
              <a:spcBef>
                <a:spcPct val="20000"/>
              </a:spcBef>
              <a:buFont typeface="Arial"/>
              <a:buNone/>
              <a:defRPr sz="2000" kern="1200">
                <a:solidFill>
                  <a:schemeClr val="bg1"/>
                </a:solidFill>
                <a:latin typeface="Arial"/>
                <a:ea typeface="+mn-ea"/>
                <a:cs typeface="+mn-cs"/>
              </a:defRPr>
            </a:lvl1pPr>
            <a:lvl2pPr marL="457139" indent="0" algn="ctr" defTabSz="457139" rtl="0" eaLnBrk="1" latinLnBrk="0" hangingPunct="1">
              <a:spcBef>
                <a:spcPct val="20000"/>
              </a:spcBef>
              <a:buFont typeface="Arial"/>
              <a:buNone/>
              <a:defRPr sz="1600" kern="1200">
                <a:solidFill>
                  <a:schemeClr val="tx1">
                    <a:tint val="75000"/>
                  </a:schemeClr>
                </a:solidFill>
                <a:latin typeface="Arial"/>
                <a:ea typeface="+mn-ea"/>
                <a:cs typeface="+mn-cs"/>
              </a:defRPr>
            </a:lvl2pPr>
            <a:lvl3pPr marL="914280" indent="0" algn="ctr" defTabSz="457139" rtl="0" eaLnBrk="1" latinLnBrk="0" hangingPunct="1">
              <a:spcBef>
                <a:spcPct val="20000"/>
              </a:spcBef>
              <a:buFont typeface="Arial"/>
              <a:buNone/>
              <a:defRPr sz="1500" kern="1200">
                <a:solidFill>
                  <a:schemeClr val="tx1">
                    <a:tint val="75000"/>
                  </a:schemeClr>
                </a:solidFill>
                <a:latin typeface="Arial"/>
                <a:ea typeface="+mn-ea"/>
                <a:cs typeface="+mn-cs"/>
              </a:defRPr>
            </a:lvl3pPr>
            <a:lvl4pPr marL="1371420" indent="0" algn="ctr" defTabSz="457139" rtl="0" eaLnBrk="1" latinLnBrk="0" hangingPunct="1">
              <a:spcBef>
                <a:spcPct val="20000"/>
              </a:spcBef>
              <a:buFont typeface="Arial"/>
              <a:buNone/>
              <a:defRPr sz="1300" kern="1200">
                <a:solidFill>
                  <a:schemeClr val="tx1">
                    <a:tint val="75000"/>
                  </a:schemeClr>
                </a:solidFill>
                <a:latin typeface="Arial"/>
                <a:ea typeface="+mn-ea"/>
                <a:cs typeface="+mn-cs"/>
              </a:defRPr>
            </a:lvl4pPr>
            <a:lvl5pPr marL="1828561" indent="0" algn="ctr" defTabSz="457139" rtl="0" eaLnBrk="1" latinLnBrk="0" hangingPunct="1">
              <a:spcBef>
                <a:spcPct val="20000"/>
              </a:spcBef>
              <a:buFont typeface="Arial"/>
              <a:buNone/>
              <a:defRPr sz="1200" kern="1200">
                <a:solidFill>
                  <a:schemeClr val="tx1">
                    <a:tint val="75000"/>
                  </a:schemeClr>
                </a:solidFill>
                <a:latin typeface="Arial"/>
                <a:ea typeface="+mn-ea"/>
                <a:cs typeface="+mn-cs"/>
              </a:defRPr>
            </a:lvl5pPr>
            <a:lvl6pPr marL="228570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3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98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1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Jarryd Ramborger</a:t>
            </a:r>
          </a:p>
          <a:p>
            <a:pPr algn="r"/>
            <a:r>
              <a:rPr lang="en-US" sz="1600" dirty="0"/>
              <a:t>Staff Research Associate 1</a:t>
            </a:r>
          </a:p>
          <a:p>
            <a:pPr algn="r"/>
            <a:r>
              <a:rPr lang="en-US" sz="1600" dirty="0"/>
              <a:t>Department of Psychiatry</a:t>
            </a:r>
          </a:p>
          <a:p>
            <a:pPr algn="r"/>
            <a:r>
              <a:rPr lang="en-US" sz="1600" dirty="0"/>
              <a:t>jkramborger@health.ucsd.edu</a:t>
            </a:r>
          </a:p>
          <a:p>
            <a:pPr algn="r"/>
            <a:endParaRPr lang="en-US" sz="1600" dirty="0"/>
          </a:p>
          <a:p>
            <a:pPr algn="r"/>
            <a:endParaRPr lang="en-US" sz="2800" dirty="0"/>
          </a:p>
        </p:txBody>
      </p:sp>
      <p:pic>
        <p:nvPicPr>
          <p:cNvPr id="6" name="Picture 5">
            <a:extLst>
              <a:ext uri="{FF2B5EF4-FFF2-40B4-BE49-F238E27FC236}">
                <a16:creationId xmlns:a16="http://schemas.microsoft.com/office/drawing/2014/main" id="{8E1BD172-B584-8B4A-A2A6-BFBDB083A93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9012" y="5915614"/>
            <a:ext cx="362261" cy="294639"/>
          </a:xfrm>
          <a:prstGeom prst="rect">
            <a:avLst/>
          </a:prstGeom>
        </p:spPr>
      </p:pic>
      <p:pic>
        <p:nvPicPr>
          <p:cNvPr id="7" name="Picture 6">
            <a:extLst>
              <a:ext uri="{FF2B5EF4-FFF2-40B4-BE49-F238E27FC236}">
                <a16:creationId xmlns:a16="http://schemas.microsoft.com/office/drawing/2014/main" id="{81A929A7-8313-AD43-A3E9-4566451A01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31957" y="4050963"/>
            <a:ext cx="1066800" cy="1009714"/>
          </a:xfrm>
          <a:prstGeom prst="rect">
            <a:avLst/>
          </a:prstGeom>
        </p:spPr>
      </p:pic>
      <p:pic>
        <p:nvPicPr>
          <p:cNvPr id="13" name="Picture 12">
            <a:extLst>
              <a:ext uri="{FF2B5EF4-FFF2-40B4-BE49-F238E27FC236}">
                <a16:creationId xmlns:a16="http://schemas.microsoft.com/office/drawing/2014/main" id="{0AA41047-A20A-9740-A7A4-503B8B024B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97560" y="438468"/>
            <a:ext cx="3244335" cy="2895359"/>
          </a:xfrm>
          <a:prstGeom prst="rect">
            <a:avLst/>
          </a:prstGeom>
        </p:spPr>
      </p:pic>
      <p:sp>
        <p:nvSpPr>
          <p:cNvPr id="14" name="TextBox 13">
            <a:extLst>
              <a:ext uri="{FF2B5EF4-FFF2-40B4-BE49-F238E27FC236}">
                <a16:creationId xmlns:a16="http://schemas.microsoft.com/office/drawing/2014/main" id="{A0F5EC90-F059-204C-B799-03C95BF2782D}"/>
              </a:ext>
            </a:extLst>
          </p:cNvPr>
          <p:cNvSpPr txBox="1"/>
          <p:nvPr/>
        </p:nvSpPr>
        <p:spPr>
          <a:xfrm>
            <a:off x="4954873" y="4081283"/>
            <a:ext cx="3023550" cy="369332"/>
          </a:xfrm>
          <a:prstGeom prst="rect">
            <a:avLst/>
          </a:prstGeom>
          <a:noFill/>
        </p:spPr>
        <p:txBody>
          <a:bodyPr wrap="square" rtlCol="0">
            <a:spAutoFit/>
          </a:bodyPr>
          <a:lstStyle/>
          <a:p>
            <a:r>
              <a:rPr lang="en-US" b="1" dirty="0">
                <a:solidFill>
                  <a:schemeClr val="bg1"/>
                </a:solidFill>
              </a:rPr>
              <a:t>Research Assistants</a:t>
            </a:r>
          </a:p>
        </p:txBody>
      </p:sp>
      <p:sp>
        <p:nvSpPr>
          <p:cNvPr id="19" name="TextBox 18">
            <a:extLst>
              <a:ext uri="{FF2B5EF4-FFF2-40B4-BE49-F238E27FC236}">
                <a16:creationId xmlns:a16="http://schemas.microsoft.com/office/drawing/2014/main" id="{2791F70C-83E8-A945-9981-0E7F4552B400}"/>
              </a:ext>
            </a:extLst>
          </p:cNvPr>
          <p:cNvSpPr txBox="1"/>
          <p:nvPr/>
        </p:nvSpPr>
        <p:spPr>
          <a:xfrm>
            <a:off x="1521488" y="4071662"/>
            <a:ext cx="2281984" cy="923330"/>
          </a:xfrm>
          <a:prstGeom prst="rect">
            <a:avLst/>
          </a:prstGeom>
          <a:noFill/>
        </p:spPr>
        <p:txBody>
          <a:bodyPr wrap="square" rtlCol="0">
            <a:spAutoFit/>
          </a:bodyPr>
          <a:lstStyle/>
          <a:p>
            <a:r>
              <a:rPr lang="en-US" b="1" dirty="0">
                <a:solidFill>
                  <a:schemeClr val="bg1"/>
                </a:solidFill>
              </a:rPr>
              <a:t>Graduate Students</a:t>
            </a:r>
          </a:p>
          <a:p>
            <a:r>
              <a:rPr lang="en-US" dirty="0">
                <a:solidFill>
                  <a:schemeClr val="accent4">
                    <a:lumMod val="40000"/>
                    <a:lumOff val="60000"/>
                  </a:schemeClr>
                </a:solidFill>
              </a:rPr>
              <a:t>Selene Bonnet-Zahedi </a:t>
            </a:r>
            <a:r>
              <a:rPr lang="en-US" dirty="0">
                <a:solidFill>
                  <a:schemeClr val="accent1">
                    <a:lumMod val="60000"/>
                    <a:lumOff val="40000"/>
                  </a:schemeClr>
                </a:solidFill>
              </a:rPr>
              <a:t>Lauren Smith</a:t>
            </a:r>
          </a:p>
        </p:txBody>
      </p:sp>
      <p:sp>
        <p:nvSpPr>
          <p:cNvPr id="31" name="Rectangle 30">
            <a:extLst>
              <a:ext uri="{FF2B5EF4-FFF2-40B4-BE49-F238E27FC236}">
                <a16:creationId xmlns:a16="http://schemas.microsoft.com/office/drawing/2014/main" id="{3E958A67-0C84-9D40-A2B8-FEFA5B9FF652}"/>
              </a:ext>
            </a:extLst>
          </p:cNvPr>
          <p:cNvSpPr/>
          <p:nvPr/>
        </p:nvSpPr>
        <p:spPr>
          <a:xfrm>
            <a:off x="8717436" y="4045151"/>
            <a:ext cx="1588931" cy="1074953"/>
          </a:xfrm>
          <a:prstGeom prst="rect">
            <a:avLst/>
          </a:prstGeom>
        </p:spPr>
        <p:txBody>
          <a:bodyPr wrap="square" numCol="1">
            <a:noAutofit/>
          </a:bodyPr>
          <a:lstStyle/>
          <a:p>
            <a:r>
              <a:rPr lang="en-US" sz="1600" b="1" dirty="0">
                <a:solidFill>
                  <a:schemeClr val="bg1"/>
                </a:solidFill>
              </a:rPr>
              <a:t>Collaborators</a:t>
            </a:r>
          </a:p>
          <a:p>
            <a:r>
              <a:rPr lang="en-US" sz="1400" dirty="0">
                <a:solidFill>
                  <a:schemeClr val="accent6">
                    <a:lumMod val="20000"/>
                    <a:lumOff val="80000"/>
                  </a:schemeClr>
                </a:solidFill>
              </a:rPr>
              <a:t>Andres Collazo</a:t>
            </a:r>
          </a:p>
          <a:p>
            <a:r>
              <a:rPr lang="en-US" sz="1400" dirty="0">
                <a:solidFill>
                  <a:schemeClr val="accent6">
                    <a:lumMod val="20000"/>
                    <a:lumOff val="80000"/>
                  </a:schemeClr>
                </a:solidFill>
              </a:rPr>
              <a:t>Abe Palmer</a:t>
            </a:r>
          </a:p>
          <a:p>
            <a:r>
              <a:rPr lang="en-US" sz="1400" dirty="0">
                <a:solidFill>
                  <a:schemeClr val="accent6">
                    <a:lumMod val="20000"/>
                    <a:lumOff val="80000"/>
                  </a:schemeClr>
                </a:solidFill>
              </a:rPr>
              <a:t>Francesca </a:t>
            </a:r>
            <a:r>
              <a:rPr lang="en-US" sz="1400" dirty="0" err="1">
                <a:solidFill>
                  <a:schemeClr val="accent6">
                    <a:lumMod val="20000"/>
                    <a:lumOff val="80000"/>
                  </a:schemeClr>
                </a:solidFill>
              </a:rPr>
              <a:t>Telese</a:t>
            </a:r>
            <a:endParaRPr lang="en-US" sz="1400" dirty="0">
              <a:solidFill>
                <a:schemeClr val="accent6">
                  <a:lumMod val="20000"/>
                  <a:lumOff val="80000"/>
                </a:schemeClr>
              </a:solidFill>
            </a:endParaRPr>
          </a:p>
        </p:txBody>
      </p:sp>
      <p:sp>
        <p:nvSpPr>
          <p:cNvPr id="32" name="Rectangle 31">
            <a:extLst>
              <a:ext uri="{FF2B5EF4-FFF2-40B4-BE49-F238E27FC236}">
                <a16:creationId xmlns:a16="http://schemas.microsoft.com/office/drawing/2014/main" id="{6C16BF07-ADBC-014B-A0CE-10086998BA91}"/>
              </a:ext>
            </a:extLst>
          </p:cNvPr>
          <p:cNvSpPr/>
          <p:nvPr/>
        </p:nvSpPr>
        <p:spPr>
          <a:xfrm>
            <a:off x="59189" y="4349628"/>
            <a:ext cx="1557799" cy="1754326"/>
          </a:xfrm>
          <a:prstGeom prst="rect">
            <a:avLst/>
          </a:prstGeom>
        </p:spPr>
        <p:txBody>
          <a:bodyPr wrap="none">
            <a:spAutoFit/>
          </a:bodyPr>
          <a:lstStyle/>
          <a:p>
            <a:r>
              <a:rPr lang="en-US" b="1" dirty="0">
                <a:solidFill>
                  <a:schemeClr val="accent4">
                    <a:lumMod val="40000"/>
                    <a:lumOff val="60000"/>
                  </a:schemeClr>
                </a:solidFill>
              </a:rPr>
              <a:t>Dr. Shankar</a:t>
            </a:r>
          </a:p>
          <a:p>
            <a:r>
              <a:rPr lang="en-US" b="1" dirty="0">
                <a:solidFill>
                  <a:schemeClr val="accent4">
                    <a:lumMod val="40000"/>
                    <a:lumOff val="60000"/>
                  </a:schemeClr>
                </a:solidFill>
              </a:rPr>
              <a:t>Dr. Sneddon</a:t>
            </a:r>
          </a:p>
          <a:p>
            <a:r>
              <a:rPr lang="en-US" b="1" dirty="0">
                <a:solidFill>
                  <a:schemeClr val="accent4">
                    <a:lumMod val="40000"/>
                    <a:lumOff val="60000"/>
                  </a:schemeClr>
                </a:solidFill>
              </a:rPr>
              <a:t>Dr. </a:t>
            </a:r>
            <a:r>
              <a:rPr lang="en-US" b="1" dirty="0" err="1">
                <a:solidFill>
                  <a:schemeClr val="accent4">
                    <a:lumMod val="40000"/>
                    <a:lumOff val="60000"/>
                  </a:schemeClr>
                </a:solidFill>
              </a:rPr>
              <a:t>Plasil</a:t>
            </a:r>
            <a:endParaRPr lang="en-US" b="1" dirty="0">
              <a:solidFill>
                <a:schemeClr val="accent4">
                  <a:lumMod val="40000"/>
                  <a:lumOff val="60000"/>
                </a:schemeClr>
              </a:solidFill>
            </a:endParaRPr>
          </a:p>
          <a:p>
            <a:r>
              <a:rPr lang="en-US" b="1" dirty="0">
                <a:solidFill>
                  <a:schemeClr val="accent1">
                    <a:lumMod val="60000"/>
                    <a:lumOff val="40000"/>
                  </a:schemeClr>
                </a:solidFill>
              </a:rPr>
              <a:t>Dr. Avelar</a:t>
            </a:r>
          </a:p>
          <a:p>
            <a:r>
              <a:rPr lang="en-US" b="1" dirty="0">
                <a:solidFill>
                  <a:schemeClr val="accent1">
                    <a:lumMod val="60000"/>
                    <a:lumOff val="40000"/>
                  </a:schemeClr>
                </a:solidFill>
              </a:rPr>
              <a:t>Dr. Simpson</a:t>
            </a:r>
          </a:p>
          <a:p>
            <a:r>
              <a:rPr lang="en-US" b="1" dirty="0">
                <a:solidFill>
                  <a:schemeClr val="accent1">
                    <a:lumMod val="60000"/>
                    <a:lumOff val="40000"/>
                  </a:schemeClr>
                </a:solidFill>
              </a:rPr>
              <a:t>Dr. Kimbrough</a:t>
            </a:r>
          </a:p>
        </p:txBody>
      </p:sp>
      <p:pic>
        <p:nvPicPr>
          <p:cNvPr id="40" name="Picture 39" descr="A close up of a logo&#10;&#10;Description automatically generated">
            <a:extLst>
              <a:ext uri="{FF2B5EF4-FFF2-40B4-BE49-F238E27FC236}">
                <a16:creationId xmlns:a16="http://schemas.microsoft.com/office/drawing/2014/main" id="{0FC82814-7C2F-2445-9F58-261C4A4A2DDA}"/>
              </a:ext>
            </a:extLst>
          </p:cNvPr>
          <p:cNvPicPr>
            <a:picLocks noChangeAspect="1"/>
          </p:cNvPicPr>
          <p:nvPr/>
        </p:nvPicPr>
        <p:blipFill>
          <a:blip r:embed="rId7"/>
          <a:stretch>
            <a:fillRect/>
          </a:stretch>
        </p:blipFill>
        <p:spPr>
          <a:xfrm>
            <a:off x="-28139" y="3451926"/>
            <a:ext cx="12252107" cy="553404"/>
          </a:xfrm>
          <a:prstGeom prst="rect">
            <a:avLst/>
          </a:prstGeom>
        </p:spPr>
      </p:pic>
      <p:sp>
        <p:nvSpPr>
          <p:cNvPr id="43" name="TextBox 42">
            <a:extLst>
              <a:ext uri="{FF2B5EF4-FFF2-40B4-BE49-F238E27FC236}">
                <a16:creationId xmlns:a16="http://schemas.microsoft.com/office/drawing/2014/main" id="{71B42934-5E21-1847-A0F4-F0FBB7B57546}"/>
              </a:ext>
            </a:extLst>
          </p:cNvPr>
          <p:cNvSpPr txBox="1"/>
          <p:nvPr/>
        </p:nvSpPr>
        <p:spPr>
          <a:xfrm>
            <a:off x="70870" y="4075932"/>
            <a:ext cx="1183969" cy="369332"/>
          </a:xfrm>
          <a:prstGeom prst="rect">
            <a:avLst/>
          </a:prstGeom>
          <a:noFill/>
        </p:spPr>
        <p:txBody>
          <a:bodyPr wrap="square" rtlCol="0">
            <a:spAutoFit/>
          </a:bodyPr>
          <a:lstStyle/>
          <a:p>
            <a:r>
              <a:rPr lang="en-US" b="1" dirty="0">
                <a:solidFill>
                  <a:schemeClr val="bg1"/>
                </a:solidFill>
              </a:rPr>
              <a:t>Postdocs</a:t>
            </a:r>
          </a:p>
        </p:txBody>
      </p:sp>
      <p:pic>
        <p:nvPicPr>
          <p:cNvPr id="39" name="Picture 38">
            <a:extLst>
              <a:ext uri="{FF2B5EF4-FFF2-40B4-BE49-F238E27FC236}">
                <a16:creationId xmlns:a16="http://schemas.microsoft.com/office/drawing/2014/main" id="{FEF5FF16-0244-9E49-A468-D258F5877DFC}"/>
              </a:ext>
            </a:extLst>
          </p:cNvPr>
          <p:cNvPicPr>
            <a:picLocks noChangeAspect="1"/>
          </p:cNvPicPr>
          <p:nvPr/>
        </p:nvPicPr>
        <p:blipFill>
          <a:blip r:embed="rId8"/>
          <a:stretch>
            <a:fillRect/>
          </a:stretch>
        </p:blipFill>
        <p:spPr>
          <a:xfrm>
            <a:off x="6537878" y="6382643"/>
            <a:ext cx="4093876" cy="492624"/>
          </a:xfrm>
          <a:prstGeom prst="rect">
            <a:avLst/>
          </a:prstGeom>
        </p:spPr>
      </p:pic>
      <p:pic>
        <p:nvPicPr>
          <p:cNvPr id="8" name="Picture 7">
            <a:extLst>
              <a:ext uri="{FF2B5EF4-FFF2-40B4-BE49-F238E27FC236}">
                <a16:creationId xmlns:a16="http://schemas.microsoft.com/office/drawing/2014/main" id="{76D45EC4-44B0-AD43-94AC-6EFE868CC398}"/>
              </a:ext>
            </a:extLst>
          </p:cNvPr>
          <p:cNvPicPr>
            <a:picLocks noChangeAspect="1"/>
          </p:cNvPicPr>
          <p:nvPr/>
        </p:nvPicPr>
        <p:blipFill>
          <a:blip r:embed="rId9"/>
          <a:stretch>
            <a:fillRect/>
          </a:stretch>
        </p:blipFill>
        <p:spPr>
          <a:xfrm>
            <a:off x="2381813" y="6382643"/>
            <a:ext cx="2176674" cy="473747"/>
          </a:xfrm>
          <a:prstGeom prst="rect">
            <a:avLst/>
          </a:prstGeom>
        </p:spPr>
      </p:pic>
      <p:pic>
        <p:nvPicPr>
          <p:cNvPr id="9" name="Picture 8">
            <a:extLst>
              <a:ext uri="{FF2B5EF4-FFF2-40B4-BE49-F238E27FC236}">
                <a16:creationId xmlns:a16="http://schemas.microsoft.com/office/drawing/2014/main" id="{A8C79DEB-C13F-A546-8767-6C3B5DE7BE28}"/>
              </a:ext>
            </a:extLst>
          </p:cNvPr>
          <p:cNvPicPr>
            <a:picLocks noChangeAspect="1"/>
          </p:cNvPicPr>
          <p:nvPr/>
        </p:nvPicPr>
        <p:blipFill>
          <a:blip r:embed="rId10"/>
          <a:stretch>
            <a:fillRect/>
          </a:stretch>
        </p:blipFill>
        <p:spPr>
          <a:xfrm>
            <a:off x="4623153" y="6382643"/>
            <a:ext cx="1849520" cy="477025"/>
          </a:xfrm>
          <a:prstGeom prst="rect">
            <a:avLst/>
          </a:prstGeom>
        </p:spPr>
      </p:pic>
      <p:sp>
        <p:nvSpPr>
          <p:cNvPr id="36" name="TextBox 35">
            <a:extLst>
              <a:ext uri="{FF2B5EF4-FFF2-40B4-BE49-F238E27FC236}">
                <a16:creationId xmlns:a16="http://schemas.microsoft.com/office/drawing/2014/main" id="{B2693F10-1CCF-9D4B-8C13-AAB8F37FC687}"/>
              </a:ext>
            </a:extLst>
          </p:cNvPr>
          <p:cNvSpPr txBox="1"/>
          <p:nvPr/>
        </p:nvSpPr>
        <p:spPr>
          <a:xfrm>
            <a:off x="9661048" y="30597"/>
            <a:ext cx="2562920" cy="292388"/>
          </a:xfrm>
          <a:prstGeom prst="rect">
            <a:avLst/>
          </a:prstGeom>
          <a:noFill/>
        </p:spPr>
        <p:txBody>
          <a:bodyPr wrap="square" rtlCol="0">
            <a:spAutoFit/>
          </a:bodyPr>
          <a:lstStyle/>
          <a:p>
            <a:r>
              <a:rPr lang="en-US" sz="1300" b="1" dirty="0">
                <a:solidFill>
                  <a:schemeClr val="bg1"/>
                </a:solidFill>
                <a:latin typeface="Arial" panose="020B0604020202020204" pitchFamily="34" charset="0"/>
                <a:cs typeface="Arial" panose="020B0604020202020204" pitchFamily="34" charset="0"/>
              </a:rPr>
              <a:t>WWW.BRAINADDICTION.ORG</a:t>
            </a:r>
          </a:p>
        </p:txBody>
      </p:sp>
      <p:sp>
        <p:nvSpPr>
          <p:cNvPr id="37" name="Rectangle 36">
            <a:extLst>
              <a:ext uri="{FF2B5EF4-FFF2-40B4-BE49-F238E27FC236}">
                <a16:creationId xmlns:a16="http://schemas.microsoft.com/office/drawing/2014/main" id="{BD00C496-0E59-F848-BA2C-1DF8DFF149B1}"/>
              </a:ext>
            </a:extLst>
          </p:cNvPr>
          <p:cNvSpPr/>
          <p:nvPr/>
        </p:nvSpPr>
        <p:spPr>
          <a:xfrm>
            <a:off x="4747568" y="41771"/>
            <a:ext cx="3091116" cy="292388"/>
          </a:xfrm>
          <a:prstGeom prst="rect">
            <a:avLst/>
          </a:prstGeom>
        </p:spPr>
        <p:txBody>
          <a:bodyPr wrap="square">
            <a:spAutoFit/>
          </a:bodyPr>
          <a:lstStyle/>
          <a:p>
            <a:r>
              <a:rPr lang="en-US" sz="1300" b="1" dirty="0">
                <a:solidFill>
                  <a:schemeClr val="bg1"/>
                </a:solidFill>
                <a:latin typeface="Arial" panose="020B0604020202020204" pitchFamily="34" charset="0"/>
                <a:cs typeface="Arial" panose="020B0604020202020204" pitchFamily="34" charset="0"/>
              </a:rPr>
              <a:t>WWW.ADDICTIONBIOBANK.ORG </a:t>
            </a:r>
            <a:endParaRPr lang="en-US" sz="1300" dirty="0"/>
          </a:p>
        </p:txBody>
      </p:sp>
      <p:sp>
        <p:nvSpPr>
          <p:cNvPr id="10" name="Rectangle 9">
            <a:extLst>
              <a:ext uri="{FF2B5EF4-FFF2-40B4-BE49-F238E27FC236}">
                <a16:creationId xmlns:a16="http://schemas.microsoft.com/office/drawing/2014/main" id="{4D0A3D1B-8E43-9D4C-AA16-37F77D8EA1D9}"/>
              </a:ext>
            </a:extLst>
          </p:cNvPr>
          <p:cNvSpPr/>
          <p:nvPr/>
        </p:nvSpPr>
        <p:spPr>
          <a:xfrm>
            <a:off x="7328085" y="5832102"/>
            <a:ext cx="2307171" cy="461665"/>
          </a:xfrm>
          <a:prstGeom prst="rect">
            <a:avLst/>
          </a:prstGeom>
        </p:spPr>
        <p:txBody>
          <a:bodyPr wrap="none">
            <a:spAutoFit/>
          </a:bodyPr>
          <a:lstStyle/>
          <a:p>
            <a:pPr algn="r"/>
            <a:r>
              <a:rPr lang="en-US" sz="2400" dirty="0">
                <a:solidFill>
                  <a:srgbClr val="29A9E2"/>
                </a:solidFill>
              </a:rPr>
              <a:t>@</a:t>
            </a:r>
            <a:r>
              <a:rPr lang="en-US" sz="2400" dirty="0" err="1">
                <a:solidFill>
                  <a:srgbClr val="29A9E2"/>
                </a:solidFill>
              </a:rPr>
              <a:t>BrainAddiction</a:t>
            </a:r>
            <a:endParaRPr lang="en-US" sz="2400" dirty="0">
              <a:solidFill>
                <a:srgbClr val="29A9E2"/>
              </a:solidFill>
            </a:endParaRPr>
          </a:p>
        </p:txBody>
      </p:sp>
      <p:sp>
        <p:nvSpPr>
          <p:cNvPr id="47" name="TextBox 46">
            <a:extLst>
              <a:ext uri="{FF2B5EF4-FFF2-40B4-BE49-F238E27FC236}">
                <a16:creationId xmlns:a16="http://schemas.microsoft.com/office/drawing/2014/main" id="{12B7553A-C420-D147-94BF-85976F6B7D67}"/>
              </a:ext>
            </a:extLst>
          </p:cNvPr>
          <p:cNvSpPr txBox="1"/>
          <p:nvPr/>
        </p:nvSpPr>
        <p:spPr>
          <a:xfrm>
            <a:off x="17830" y="30597"/>
            <a:ext cx="3178090" cy="292388"/>
          </a:xfrm>
          <a:prstGeom prst="rect">
            <a:avLst/>
          </a:prstGeom>
          <a:noFill/>
        </p:spPr>
        <p:txBody>
          <a:bodyPr wrap="square" rtlCol="0">
            <a:spAutoFit/>
          </a:bodyPr>
          <a:lstStyle/>
          <a:p>
            <a:r>
              <a:rPr lang="en-US" sz="1300" b="1" dirty="0">
                <a:solidFill>
                  <a:schemeClr val="bg1"/>
                </a:solidFill>
                <a:latin typeface="Arial" panose="020B0604020202020204" pitchFamily="34" charset="0"/>
                <a:cs typeface="Arial" panose="020B0604020202020204" pitchFamily="34" charset="0"/>
              </a:rPr>
              <a:t>WWW.DRUGABUSERESEARCH.ORG</a:t>
            </a:r>
          </a:p>
        </p:txBody>
      </p:sp>
      <p:pic>
        <p:nvPicPr>
          <p:cNvPr id="48" name="Picture 47" descr="A picture containing yellow, red, track&#10;&#10;Description automatically generated">
            <a:extLst>
              <a:ext uri="{FF2B5EF4-FFF2-40B4-BE49-F238E27FC236}">
                <a16:creationId xmlns:a16="http://schemas.microsoft.com/office/drawing/2014/main" id="{A6276AA4-E2A8-C14D-AA99-870AE72B5416}"/>
              </a:ext>
            </a:extLst>
          </p:cNvPr>
          <p:cNvPicPr>
            <a:picLocks noChangeAspect="1"/>
          </p:cNvPicPr>
          <p:nvPr/>
        </p:nvPicPr>
        <p:blipFill>
          <a:blip r:embed="rId11"/>
          <a:stretch>
            <a:fillRect/>
          </a:stretch>
        </p:blipFill>
        <p:spPr>
          <a:xfrm>
            <a:off x="3731" y="359306"/>
            <a:ext cx="5106878" cy="774269"/>
          </a:xfrm>
          <a:prstGeom prst="rect">
            <a:avLst/>
          </a:prstGeom>
        </p:spPr>
      </p:pic>
      <p:sp>
        <p:nvSpPr>
          <p:cNvPr id="2" name="Rectangle 1">
            <a:extLst>
              <a:ext uri="{FF2B5EF4-FFF2-40B4-BE49-F238E27FC236}">
                <a16:creationId xmlns:a16="http://schemas.microsoft.com/office/drawing/2014/main" id="{C8FAE6AD-8E3E-E540-B29A-F402C66330A3}"/>
              </a:ext>
            </a:extLst>
          </p:cNvPr>
          <p:cNvSpPr/>
          <p:nvPr/>
        </p:nvSpPr>
        <p:spPr>
          <a:xfrm>
            <a:off x="4617767" y="4400751"/>
            <a:ext cx="3411132" cy="1441460"/>
          </a:xfrm>
          <a:prstGeom prst="rect">
            <a:avLst/>
          </a:prstGeom>
        </p:spPr>
        <p:txBody>
          <a:bodyPr wrap="square" numCol="2">
            <a:normAutofit/>
          </a:bodyPr>
          <a:lstStyle/>
          <a:p>
            <a:r>
              <a:rPr lang="en-US" sz="1400" dirty="0">
                <a:solidFill>
                  <a:schemeClr val="accent4">
                    <a:lumMod val="40000"/>
                    <a:lumOff val="60000"/>
                  </a:schemeClr>
                </a:solidFill>
              </a:rPr>
              <a:t>Molly Brennan</a:t>
            </a:r>
          </a:p>
          <a:p>
            <a:r>
              <a:rPr lang="en-US" sz="1400" dirty="0">
                <a:solidFill>
                  <a:schemeClr val="accent4">
                    <a:lumMod val="40000"/>
                    <a:lumOff val="60000"/>
                  </a:schemeClr>
                </a:solidFill>
              </a:rPr>
              <a:t>Ben </a:t>
            </a:r>
            <a:r>
              <a:rPr lang="en-US" sz="1400" dirty="0" err="1">
                <a:solidFill>
                  <a:schemeClr val="accent4">
                    <a:lumMod val="40000"/>
                    <a:lumOff val="60000"/>
                  </a:schemeClr>
                </a:solidFill>
              </a:rPr>
              <a:t>Sichel</a:t>
            </a:r>
            <a:endParaRPr lang="en-US" sz="1400" dirty="0">
              <a:solidFill>
                <a:schemeClr val="accent4">
                  <a:lumMod val="40000"/>
                  <a:lumOff val="60000"/>
                </a:schemeClr>
              </a:solidFill>
            </a:endParaRPr>
          </a:p>
          <a:p>
            <a:r>
              <a:rPr lang="en-US" sz="1400" dirty="0" err="1">
                <a:solidFill>
                  <a:schemeClr val="accent4">
                    <a:lumMod val="40000"/>
                    <a:lumOff val="60000"/>
                  </a:schemeClr>
                </a:solidFill>
              </a:rPr>
              <a:t>Dyar</a:t>
            </a:r>
            <a:r>
              <a:rPr lang="en-US" sz="1400" dirty="0">
                <a:solidFill>
                  <a:schemeClr val="accent4">
                    <a:lumMod val="40000"/>
                    <a:lumOff val="60000"/>
                  </a:schemeClr>
                </a:solidFill>
              </a:rPr>
              <a:t> Othman</a:t>
            </a:r>
          </a:p>
          <a:p>
            <a:r>
              <a:rPr lang="en-US" sz="1400" dirty="0">
                <a:solidFill>
                  <a:schemeClr val="accent4">
                    <a:lumMod val="40000"/>
                    <a:lumOff val="60000"/>
                  </a:schemeClr>
                </a:solidFill>
              </a:rPr>
              <a:t>Jarryd </a:t>
            </a:r>
            <a:r>
              <a:rPr lang="en-US" sz="1400" dirty="0" err="1">
                <a:solidFill>
                  <a:schemeClr val="accent4">
                    <a:lumMod val="40000"/>
                    <a:lumOff val="60000"/>
                  </a:schemeClr>
                </a:solidFill>
              </a:rPr>
              <a:t>Ramborger</a:t>
            </a:r>
            <a:endParaRPr lang="en-US" sz="1400" dirty="0">
              <a:solidFill>
                <a:schemeClr val="accent4">
                  <a:lumMod val="40000"/>
                  <a:lumOff val="60000"/>
                </a:schemeClr>
              </a:solidFill>
            </a:endParaRPr>
          </a:p>
          <a:p>
            <a:r>
              <a:rPr lang="en-US" sz="1400" dirty="0">
                <a:solidFill>
                  <a:schemeClr val="accent4">
                    <a:lumMod val="40000"/>
                    <a:lumOff val="60000"/>
                  </a:schemeClr>
                </a:solidFill>
              </a:rPr>
              <a:t>Angelica Martinez</a:t>
            </a:r>
          </a:p>
          <a:p>
            <a:r>
              <a:rPr lang="en-US" sz="1400" dirty="0">
                <a:solidFill>
                  <a:schemeClr val="accent4">
                    <a:lumMod val="40000"/>
                    <a:lumOff val="60000"/>
                  </a:schemeClr>
                </a:solidFill>
              </a:rPr>
              <a:t>Brent </a:t>
            </a:r>
            <a:r>
              <a:rPr lang="en-US" sz="1400" dirty="0" err="1">
                <a:solidFill>
                  <a:schemeClr val="accent4">
                    <a:lumMod val="40000"/>
                    <a:lumOff val="60000"/>
                  </a:schemeClr>
                </a:solidFill>
              </a:rPr>
              <a:t>Boomhower</a:t>
            </a:r>
            <a:endParaRPr lang="en-US" sz="1400" dirty="0">
              <a:solidFill>
                <a:schemeClr val="accent4">
                  <a:lumMod val="40000"/>
                  <a:lumOff val="60000"/>
                </a:schemeClr>
              </a:solidFill>
            </a:endParaRPr>
          </a:p>
          <a:p>
            <a:r>
              <a:rPr lang="en-US" sz="1400" dirty="0">
                <a:solidFill>
                  <a:schemeClr val="accent1">
                    <a:lumMod val="60000"/>
                    <a:lumOff val="40000"/>
                  </a:schemeClr>
                </a:solidFill>
              </a:rPr>
              <a:t>Lani Tieu</a:t>
            </a:r>
          </a:p>
          <a:p>
            <a:r>
              <a:rPr lang="en-US" sz="1400" dirty="0">
                <a:solidFill>
                  <a:schemeClr val="accent1">
                    <a:lumMod val="60000"/>
                    <a:lumOff val="40000"/>
                  </a:schemeClr>
                </a:solidFill>
              </a:rPr>
              <a:t>McKenzie </a:t>
            </a:r>
            <a:r>
              <a:rPr lang="en-US" sz="1400" dirty="0" err="1">
                <a:solidFill>
                  <a:schemeClr val="accent1">
                    <a:lumMod val="60000"/>
                    <a:lumOff val="40000"/>
                  </a:schemeClr>
                </a:solidFill>
              </a:rPr>
              <a:t>Pavlich</a:t>
            </a:r>
            <a:endParaRPr lang="en-US" sz="1400" dirty="0">
              <a:solidFill>
                <a:schemeClr val="accent1">
                  <a:lumMod val="60000"/>
                  <a:lumOff val="40000"/>
                </a:schemeClr>
              </a:solidFill>
            </a:endParaRPr>
          </a:p>
          <a:p>
            <a:r>
              <a:rPr lang="en-US" sz="1400" dirty="0" err="1">
                <a:solidFill>
                  <a:schemeClr val="accent1">
                    <a:lumMod val="60000"/>
                    <a:lumOff val="40000"/>
                  </a:schemeClr>
                </a:solidFill>
              </a:rPr>
              <a:t>Sharona</a:t>
            </a:r>
            <a:r>
              <a:rPr lang="en-US" sz="1400" dirty="0">
                <a:solidFill>
                  <a:schemeClr val="accent1">
                    <a:lumMod val="60000"/>
                    <a:lumOff val="40000"/>
                  </a:schemeClr>
                </a:solidFill>
              </a:rPr>
              <a:t> </a:t>
            </a:r>
            <a:r>
              <a:rPr lang="en-US" sz="1400" dirty="0" err="1">
                <a:solidFill>
                  <a:schemeClr val="accent1">
                    <a:lumMod val="60000"/>
                    <a:lumOff val="40000"/>
                  </a:schemeClr>
                </a:solidFill>
              </a:rPr>
              <a:t>Sedighim</a:t>
            </a:r>
            <a:endParaRPr lang="en-US" sz="1400" dirty="0">
              <a:solidFill>
                <a:schemeClr val="accent1">
                  <a:lumMod val="60000"/>
                  <a:lumOff val="40000"/>
                </a:schemeClr>
              </a:solidFill>
            </a:endParaRPr>
          </a:p>
          <a:p>
            <a:endParaRPr lang="en-US" sz="1400" dirty="0">
              <a:solidFill>
                <a:schemeClr val="accent1">
                  <a:lumMod val="75000"/>
                </a:schemeClr>
              </a:solidFill>
            </a:endParaRPr>
          </a:p>
          <a:p>
            <a:endParaRPr lang="en-US" sz="1400" dirty="0">
              <a:solidFill>
                <a:schemeClr val="accent4">
                  <a:lumMod val="40000"/>
                  <a:lumOff val="60000"/>
                </a:schemeClr>
              </a:solidFill>
            </a:endParaRPr>
          </a:p>
        </p:txBody>
      </p:sp>
      <p:sp>
        <p:nvSpPr>
          <p:cNvPr id="12" name="TextBox 11">
            <a:extLst>
              <a:ext uri="{FF2B5EF4-FFF2-40B4-BE49-F238E27FC236}">
                <a16:creationId xmlns:a16="http://schemas.microsoft.com/office/drawing/2014/main" id="{4CC6E39B-8B50-254F-96FD-682725FBAC2C}"/>
              </a:ext>
            </a:extLst>
          </p:cNvPr>
          <p:cNvSpPr txBox="1"/>
          <p:nvPr/>
        </p:nvSpPr>
        <p:spPr>
          <a:xfrm>
            <a:off x="5517142" y="319845"/>
            <a:ext cx="1929695" cy="523220"/>
          </a:xfrm>
          <a:prstGeom prst="rect">
            <a:avLst/>
          </a:prstGeom>
          <a:noFill/>
        </p:spPr>
        <p:txBody>
          <a:bodyPr wrap="none" rtlCol="0">
            <a:spAutoFit/>
          </a:bodyPr>
          <a:lstStyle/>
          <a:p>
            <a:r>
              <a:rPr lang="en-US" sz="2800" b="1" dirty="0">
                <a:solidFill>
                  <a:schemeClr val="bg1"/>
                </a:solidFill>
              </a:rPr>
              <a:t>Thank you! </a:t>
            </a:r>
          </a:p>
        </p:txBody>
      </p:sp>
      <p:pic>
        <p:nvPicPr>
          <p:cNvPr id="49" name="Picture 48" descr="A picture containing drawing, food&#10;&#10;Description automatically generated">
            <a:extLst>
              <a:ext uri="{FF2B5EF4-FFF2-40B4-BE49-F238E27FC236}">
                <a16:creationId xmlns:a16="http://schemas.microsoft.com/office/drawing/2014/main" id="{CDBC4654-5D59-A343-8A99-3606C2CCF508}"/>
              </a:ext>
            </a:extLst>
          </p:cNvPr>
          <p:cNvPicPr>
            <a:picLocks noChangeAspect="1"/>
          </p:cNvPicPr>
          <p:nvPr/>
        </p:nvPicPr>
        <p:blipFill>
          <a:blip r:embed="rId12"/>
          <a:stretch>
            <a:fillRect/>
          </a:stretch>
        </p:blipFill>
        <p:spPr>
          <a:xfrm>
            <a:off x="1712262" y="5164111"/>
            <a:ext cx="1091390" cy="1091390"/>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30B0AF90-94A8-5842-A312-2228D2479D27}"/>
              </a:ext>
            </a:extLst>
          </p:cNvPr>
          <p:cNvPicPr>
            <a:picLocks noChangeAspect="1"/>
          </p:cNvPicPr>
          <p:nvPr/>
        </p:nvPicPr>
        <p:blipFill>
          <a:blip r:embed="rId13"/>
          <a:stretch>
            <a:fillRect/>
          </a:stretch>
        </p:blipFill>
        <p:spPr>
          <a:xfrm>
            <a:off x="2868318" y="4921063"/>
            <a:ext cx="1577631" cy="1577631"/>
          </a:xfrm>
          <a:prstGeom prst="rect">
            <a:avLst/>
          </a:prstGeom>
        </p:spPr>
      </p:pic>
      <p:sp>
        <p:nvSpPr>
          <p:cNvPr id="46" name="Rectangle 45">
            <a:extLst>
              <a:ext uri="{FF2B5EF4-FFF2-40B4-BE49-F238E27FC236}">
                <a16:creationId xmlns:a16="http://schemas.microsoft.com/office/drawing/2014/main" id="{C68AD46B-0C11-E94F-AC4D-6A6D43545E92}"/>
              </a:ext>
            </a:extLst>
          </p:cNvPr>
          <p:cNvSpPr/>
          <p:nvPr/>
        </p:nvSpPr>
        <p:spPr>
          <a:xfrm>
            <a:off x="-71183" y="1465606"/>
            <a:ext cx="1980370" cy="369332"/>
          </a:xfrm>
          <a:prstGeom prst="rect">
            <a:avLst/>
          </a:prstGeom>
        </p:spPr>
        <p:txBody>
          <a:bodyPr wrap="square">
            <a:spAutoFit/>
          </a:bodyPr>
          <a:lstStyle/>
          <a:p>
            <a:pPr algn="ctr"/>
            <a:r>
              <a:rPr lang="en-US" b="1" dirty="0">
                <a:solidFill>
                  <a:schemeClr val="bg1"/>
                </a:solidFill>
              </a:rPr>
              <a:t>Dr. de Guglielmo</a:t>
            </a:r>
          </a:p>
        </p:txBody>
      </p:sp>
      <p:sp>
        <p:nvSpPr>
          <p:cNvPr id="51" name="Rectangle 50">
            <a:extLst>
              <a:ext uri="{FF2B5EF4-FFF2-40B4-BE49-F238E27FC236}">
                <a16:creationId xmlns:a16="http://schemas.microsoft.com/office/drawing/2014/main" id="{3C744F41-8A60-7341-BB3F-EB231C9F4E00}"/>
              </a:ext>
            </a:extLst>
          </p:cNvPr>
          <p:cNvSpPr/>
          <p:nvPr/>
        </p:nvSpPr>
        <p:spPr>
          <a:xfrm>
            <a:off x="1836229" y="1474162"/>
            <a:ext cx="1268745" cy="369332"/>
          </a:xfrm>
          <a:prstGeom prst="rect">
            <a:avLst/>
          </a:prstGeom>
        </p:spPr>
        <p:txBody>
          <a:bodyPr wrap="none">
            <a:spAutoFit/>
          </a:bodyPr>
          <a:lstStyle/>
          <a:p>
            <a:pPr algn="ctr"/>
            <a:r>
              <a:rPr lang="en-US" b="1" dirty="0">
                <a:solidFill>
                  <a:schemeClr val="bg1"/>
                </a:solidFill>
              </a:rPr>
              <a:t>Dr. </a:t>
            </a:r>
            <a:r>
              <a:rPr lang="en-US" b="1" dirty="0" err="1">
                <a:solidFill>
                  <a:schemeClr val="bg1"/>
                </a:solidFill>
              </a:rPr>
              <a:t>Kallupi</a:t>
            </a:r>
            <a:endParaRPr lang="en-US" b="1" dirty="0">
              <a:solidFill>
                <a:schemeClr val="bg1"/>
              </a:solidFill>
            </a:endParaRPr>
          </a:p>
        </p:txBody>
      </p:sp>
      <p:sp>
        <p:nvSpPr>
          <p:cNvPr id="53" name="Rectangle 52">
            <a:extLst>
              <a:ext uri="{FF2B5EF4-FFF2-40B4-BE49-F238E27FC236}">
                <a16:creationId xmlns:a16="http://schemas.microsoft.com/office/drawing/2014/main" id="{69A347BA-6F6F-0241-AD14-7F785BCF37E8}"/>
              </a:ext>
            </a:extLst>
          </p:cNvPr>
          <p:cNvSpPr/>
          <p:nvPr/>
        </p:nvSpPr>
        <p:spPr>
          <a:xfrm>
            <a:off x="1616909" y="1143269"/>
            <a:ext cx="1146339" cy="369332"/>
          </a:xfrm>
          <a:prstGeom prst="rect">
            <a:avLst/>
          </a:prstGeom>
        </p:spPr>
        <p:txBody>
          <a:bodyPr wrap="none">
            <a:spAutoFit/>
          </a:bodyPr>
          <a:lstStyle/>
          <a:p>
            <a:r>
              <a:rPr lang="en-US" b="1" dirty="0">
                <a:solidFill>
                  <a:schemeClr val="accent2">
                    <a:lumMod val="20000"/>
                    <a:lumOff val="80000"/>
                  </a:schemeClr>
                </a:solidFill>
              </a:rPr>
              <a:t>Asst. Prof.</a:t>
            </a:r>
          </a:p>
        </p:txBody>
      </p:sp>
      <p:sp>
        <p:nvSpPr>
          <p:cNvPr id="54" name="Rectangle 53">
            <a:extLst>
              <a:ext uri="{FF2B5EF4-FFF2-40B4-BE49-F238E27FC236}">
                <a16:creationId xmlns:a16="http://schemas.microsoft.com/office/drawing/2014/main" id="{F9C08046-530D-D945-BD2C-4E496C8CA6A2}"/>
              </a:ext>
            </a:extLst>
          </p:cNvPr>
          <p:cNvSpPr/>
          <p:nvPr/>
        </p:nvSpPr>
        <p:spPr>
          <a:xfrm>
            <a:off x="5527119" y="1149745"/>
            <a:ext cx="2000419" cy="369332"/>
          </a:xfrm>
          <a:prstGeom prst="rect">
            <a:avLst/>
          </a:prstGeom>
        </p:spPr>
        <p:txBody>
          <a:bodyPr wrap="none">
            <a:spAutoFit/>
          </a:bodyPr>
          <a:lstStyle/>
          <a:p>
            <a:r>
              <a:rPr lang="en-US" b="1" dirty="0">
                <a:solidFill>
                  <a:schemeClr val="accent2">
                    <a:lumMod val="20000"/>
                    <a:lumOff val="80000"/>
                  </a:schemeClr>
                </a:solidFill>
              </a:rPr>
              <a:t>Asst. </a:t>
            </a:r>
            <a:r>
              <a:rPr lang="en-US" b="1" dirty="0" err="1">
                <a:solidFill>
                  <a:schemeClr val="accent2">
                    <a:lumMod val="20000"/>
                    <a:lumOff val="80000"/>
                  </a:schemeClr>
                </a:solidFill>
              </a:rPr>
              <a:t>Proj</a:t>
            </a:r>
            <a:r>
              <a:rPr lang="en-US" b="1" dirty="0">
                <a:solidFill>
                  <a:schemeClr val="accent2">
                    <a:lumMod val="20000"/>
                    <a:lumOff val="80000"/>
                  </a:schemeClr>
                </a:solidFill>
              </a:rPr>
              <a:t>. Scientist</a:t>
            </a:r>
          </a:p>
        </p:txBody>
      </p:sp>
      <p:sp>
        <p:nvSpPr>
          <p:cNvPr id="55" name="Rectangle 54">
            <a:extLst>
              <a:ext uri="{FF2B5EF4-FFF2-40B4-BE49-F238E27FC236}">
                <a16:creationId xmlns:a16="http://schemas.microsoft.com/office/drawing/2014/main" id="{ECEA0E89-09E5-9C48-8F77-115BD906A5B6}"/>
              </a:ext>
            </a:extLst>
          </p:cNvPr>
          <p:cNvSpPr/>
          <p:nvPr/>
        </p:nvSpPr>
        <p:spPr>
          <a:xfrm>
            <a:off x="3415013" y="1447324"/>
            <a:ext cx="1423274" cy="369332"/>
          </a:xfrm>
          <a:prstGeom prst="rect">
            <a:avLst/>
          </a:prstGeom>
        </p:spPr>
        <p:txBody>
          <a:bodyPr wrap="square">
            <a:spAutoFit/>
          </a:bodyPr>
          <a:lstStyle/>
          <a:p>
            <a:pPr algn="ctr"/>
            <a:r>
              <a:rPr lang="en-US" b="1" dirty="0">
                <a:solidFill>
                  <a:schemeClr val="bg1"/>
                </a:solidFill>
              </a:rPr>
              <a:t>Dr. </a:t>
            </a:r>
            <a:r>
              <a:rPr lang="en-US" b="1" dirty="0" err="1">
                <a:solidFill>
                  <a:schemeClr val="bg1"/>
                </a:solidFill>
              </a:rPr>
              <a:t>Carrette</a:t>
            </a:r>
            <a:endParaRPr lang="en-US" b="1" dirty="0">
              <a:solidFill>
                <a:schemeClr val="bg1"/>
              </a:solidFill>
            </a:endParaRPr>
          </a:p>
        </p:txBody>
      </p:sp>
      <p:pic>
        <p:nvPicPr>
          <p:cNvPr id="56" name="Picture 55" descr="4.jpg">
            <a:extLst>
              <a:ext uri="{FF2B5EF4-FFF2-40B4-BE49-F238E27FC236}">
                <a16:creationId xmlns:a16="http://schemas.microsoft.com/office/drawing/2014/main" id="{DDECF331-C286-6A4B-9131-8F320C01B1D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43292" y="1865128"/>
            <a:ext cx="1351420" cy="1391480"/>
          </a:xfrm>
          <a:prstGeom prst="rect">
            <a:avLst/>
          </a:prstGeom>
          <a:ln w="38100">
            <a:solidFill>
              <a:srgbClr val="FFC000"/>
            </a:solidFill>
          </a:ln>
        </p:spPr>
      </p:pic>
      <p:pic>
        <p:nvPicPr>
          <p:cNvPr id="57" name="Picture 56" descr="1.jpg">
            <a:extLst>
              <a:ext uri="{FF2B5EF4-FFF2-40B4-BE49-F238E27FC236}">
                <a16:creationId xmlns:a16="http://schemas.microsoft.com/office/drawing/2014/main" id="{923BF855-09B9-9D4B-91A3-8386A667432E}"/>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916879" y="1856477"/>
            <a:ext cx="1287369" cy="1391480"/>
          </a:xfrm>
          <a:prstGeom prst="rect">
            <a:avLst/>
          </a:prstGeom>
          <a:ln w="38100">
            <a:solidFill>
              <a:srgbClr val="FFC000"/>
            </a:solidFill>
          </a:ln>
        </p:spPr>
      </p:pic>
      <p:pic>
        <p:nvPicPr>
          <p:cNvPr id="58" name="Picture 57">
            <a:extLst>
              <a:ext uri="{FF2B5EF4-FFF2-40B4-BE49-F238E27FC236}">
                <a16:creationId xmlns:a16="http://schemas.microsoft.com/office/drawing/2014/main" id="{025F6A65-B35F-744D-AB71-A732D5C62D3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3511795" y="1856477"/>
            <a:ext cx="1291936" cy="1391480"/>
          </a:xfrm>
          <a:prstGeom prst="rect">
            <a:avLst/>
          </a:prstGeom>
          <a:ln w="38100">
            <a:solidFill>
              <a:srgbClr val="FFC000"/>
            </a:solidFill>
          </a:ln>
        </p:spPr>
      </p:pic>
      <p:sp>
        <p:nvSpPr>
          <p:cNvPr id="59" name="Rectangle 58">
            <a:extLst>
              <a:ext uri="{FF2B5EF4-FFF2-40B4-BE49-F238E27FC236}">
                <a16:creationId xmlns:a16="http://schemas.microsoft.com/office/drawing/2014/main" id="{4853BB31-85A0-834A-AF92-0A2BB580CECE}"/>
              </a:ext>
            </a:extLst>
          </p:cNvPr>
          <p:cNvSpPr/>
          <p:nvPr/>
        </p:nvSpPr>
        <p:spPr>
          <a:xfrm>
            <a:off x="7676061" y="932482"/>
            <a:ext cx="1041375" cy="646331"/>
          </a:xfrm>
          <a:prstGeom prst="rect">
            <a:avLst/>
          </a:prstGeom>
        </p:spPr>
        <p:txBody>
          <a:bodyPr wrap="none">
            <a:spAutoFit/>
          </a:bodyPr>
          <a:lstStyle/>
          <a:p>
            <a:pPr algn="ctr"/>
            <a:r>
              <a:rPr lang="en-US" b="1" dirty="0">
                <a:solidFill>
                  <a:schemeClr val="accent2">
                    <a:lumMod val="20000"/>
                    <a:lumOff val="80000"/>
                  </a:schemeClr>
                </a:solidFill>
              </a:rPr>
              <a:t>Biobank</a:t>
            </a:r>
          </a:p>
          <a:p>
            <a:pPr algn="ctr"/>
            <a:r>
              <a:rPr lang="en-US" b="1" dirty="0">
                <a:solidFill>
                  <a:schemeClr val="accent2">
                    <a:lumMod val="20000"/>
                    <a:lumOff val="80000"/>
                  </a:schemeClr>
                </a:solidFill>
              </a:rPr>
              <a:t>Manager</a:t>
            </a:r>
          </a:p>
        </p:txBody>
      </p:sp>
      <p:sp>
        <p:nvSpPr>
          <p:cNvPr id="60" name="Rectangle 59">
            <a:extLst>
              <a:ext uri="{FF2B5EF4-FFF2-40B4-BE49-F238E27FC236}">
                <a16:creationId xmlns:a16="http://schemas.microsoft.com/office/drawing/2014/main" id="{AC47C9F8-ACC6-E04A-A345-1DD977902E70}"/>
              </a:ext>
            </a:extLst>
          </p:cNvPr>
          <p:cNvSpPr/>
          <p:nvPr/>
        </p:nvSpPr>
        <p:spPr>
          <a:xfrm>
            <a:off x="7478937" y="1465421"/>
            <a:ext cx="1375185" cy="369332"/>
          </a:xfrm>
          <a:prstGeom prst="rect">
            <a:avLst/>
          </a:prstGeom>
        </p:spPr>
        <p:txBody>
          <a:bodyPr wrap="none">
            <a:spAutoFit/>
          </a:bodyPr>
          <a:lstStyle/>
          <a:p>
            <a:r>
              <a:rPr lang="en-US" b="1" dirty="0">
                <a:solidFill>
                  <a:schemeClr val="bg1"/>
                </a:solidFill>
              </a:rPr>
              <a:t>Lisa Maturin</a:t>
            </a:r>
          </a:p>
        </p:txBody>
      </p:sp>
      <p:pic>
        <p:nvPicPr>
          <p:cNvPr id="61" name="Picture 60">
            <a:extLst>
              <a:ext uri="{FF2B5EF4-FFF2-40B4-BE49-F238E27FC236}">
                <a16:creationId xmlns:a16="http://schemas.microsoft.com/office/drawing/2014/main" id="{354769F7-C1ED-6C44-8608-B767437164F2}"/>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7504574" y="1823572"/>
            <a:ext cx="1351420" cy="1363683"/>
          </a:xfrm>
          <a:prstGeom prst="rect">
            <a:avLst/>
          </a:prstGeom>
        </p:spPr>
      </p:pic>
      <p:pic>
        <p:nvPicPr>
          <p:cNvPr id="63" name="Picture 2" descr="50+ perfiles de «Paul Schweitzer» | LinkedIn">
            <a:extLst>
              <a:ext uri="{FF2B5EF4-FFF2-40B4-BE49-F238E27FC236}">
                <a16:creationId xmlns:a16="http://schemas.microsoft.com/office/drawing/2014/main" id="{2BC4BD60-31B6-AB42-8D22-10930E0D21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53366" y="1810228"/>
            <a:ext cx="1363683" cy="1363683"/>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4ADCB6A0-C768-4741-BAF4-619EE92FD4AE}"/>
              </a:ext>
            </a:extLst>
          </p:cNvPr>
          <p:cNvSpPr/>
          <p:nvPr/>
        </p:nvSpPr>
        <p:spPr>
          <a:xfrm>
            <a:off x="5697495" y="1465060"/>
            <a:ext cx="1538306" cy="369332"/>
          </a:xfrm>
          <a:prstGeom prst="rect">
            <a:avLst/>
          </a:prstGeom>
        </p:spPr>
        <p:txBody>
          <a:bodyPr wrap="none">
            <a:spAutoFit/>
          </a:bodyPr>
          <a:lstStyle/>
          <a:p>
            <a:r>
              <a:rPr lang="en-US" b="1" dirty="0">
                <a:solidFill>
                  <a:schemeClr val="bg1"/>
                </a:solidFill>
              </a:rPr>
              <a:t>Dr. Schweitzer</a:t>
            </a:r>
          </a:p>
        </p:txBody>
      </p:sp>
    </p:spTree>
    <p:extLst>
      <p:ext uri="{BB962C8B-B14F-4D97-AF65-F5344CB8AC3E}">
        <p14:creationId xmlns:p14="http://schemas.microsoft.com/office/powerpoint/2010/main" val="19781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brain&#10;&#10;Description automatically generated">
            <a:extLst>
              <a:ext uri="{FF2B5EF4-FFF2-40B4-BE49-F238E27FC236}">
                <a16:creationId xmlns:a16="http://schemas.microsoft.com/office/drawing/2014/main" id="{C1E53B89-8D1A-64E8-A411-F6CFB5F06F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238" b="10996"/>
          <a:stretch/>
        </p:blipFill>
        <p:spPr>
          <a:xfrm>
            <a:off x="1" y="0"/>
            <a:ext cx="2420401" cy="2003269"/>
          </a:xfrm>
        </p:spPr>
      </p:pic>
      <p:sp>
        <p:nvSpPr>
          <p:cNvPr id="3" name="TextBox 2">
            <a:extLst>
              <a:ext uri="{FF2B5EF4-FFF2-40B4-BE49-F238E27FC236}">
                <a16:creationId xmlns:a16="http://schemas.microsoft.com/office/drawing/2014/main" id="{BBA640C2-399C-C6DD-F219-1176394F05CB}"/>
              </a:ext>
            </a:extLst>
          </p:cNvPr>
          <p:cNvSpPr txBox="1"/>
          <p:nvPr/>
        </p:nvSpPr>
        <p:spPr>
          <a:xfrm>
            <a:off x="2951963" y="183423"/>
            <a:ext cx="9069603" cy="5016758"/>
          </a:xfrm>
          <a:prstGeom prst="rect">
            <a:avLst/>
          </a:prstGeom>
          <a:noFill/>
        </p:spPr>
        <p:txBody>
          <a:bodyPr wrap="square">
            <a:spAutoFit/>
          </a:bodyPr>
          <a:lstStyle/>
          <a:p>
            <a:pPr algn="l">
              <a:spcBef>
                <a:spcPts val="0"/>
              </a:spcBef>
            </a:pPr>
            <a:r>
              <a:rPr lang="en-US" sz="3200" b="1" i="0" dirty="0">
                <a:solidFill>
                  <a:srgbClr val="212121"/>
                </a:solidFill>
                <a:effectLst/>
                <a:highlight>
                  <a:srgbClr val="FFFFFF"/>
                </a:highlight>
                <a:latin typeface="+mj-lt"/>
              </a:rPr>
              <a:t>Who Are We?</a:t>
            </a:r>
            <a:endParaRPr lang="en-US" sz="3200" dirty="0">
              <a:solidFill>
                <a:srgbClr val="212121"/>
              </a:solidFill>
              <a:highlight>
                <a:srgbClr val="FFFFFF"/>
              </a:highlight>
              <a:latin typeface="+mj-lt"/>
            </a:endParaRPr>
          </a:p>
          <a:p>
            <a:pPr lvl="1"/>
            <a:r>
              <a:rPr lang="en-US" sz="2200" b="0" i="0" dirty="0">
                <a:solidFill>
                  <a:srgbClr val="212121"/>
                </a:solidFill>
                <a:effectLst/>
                <a:highlight>
                  <a:srgbClr val="FFFFFF"/>
                </a:highlight>
                <a:latin typeface="+mj-lt"/>
              </a:rPr>
              <a:t>Addiction research laboratory at the UC San Diego in the School of Medicine Department of Psychiatry</a:t>
            </a:r>
            <a:r>
              <a:rPr lang="en-US" sz="2200" dirty="0">
                <a:solidFill>
                  <a:srgbClr val="212121"/>
                </a:solidFill>
                <a:highlight>
                  <a:srgbClr val="FFFFFF"/>
                </a:highlight>
                <a:latin typeface="+mj-lt"/>
              </a:rPr>
              <a:t> and member of the Preclinical Addiction Research Consortium.</a:t>
            </a:r>
            <a:endParaRPr lang="en-US" sz="1000" b="1" dirty="0">
              <a:highlight>
                <a:srgbClr val="FFFFFF"/>
              </a:highlight>
              <a:latin typeface="+mj-lt"/>
            </a:endParaRPr>
          </a:p>
          <a:p>
            <a:pPr>
              <a:spcBef>
                <a:spcPts val="1200"/>
              </a:spcBef>
            </a:pPr>
            <a:r>
              <a:rPr lang="en-US" sz="3200" b="1" dirty="0">
                <a:solidFill>
                  <a:srgbClr val="FF0000"/>
                </a:solidFill>
                <a:highlight>
                  <a:srgbClr val="FFFFFF"/>
                </a:highlight>
                <a:latin typeface="+mj-lt"/>
              </a:rPr>
              <a:t>Can We Predict the Future?</a:t>
            </a:r>
          </a:p>
          <a:p>
            <a:pPr lvl="1"/>
            <a:r>
              <a:rPr lang="en-US" sz="2200" dirty="0">
                <a:highlight>
                  <a:srgbClr val="FFFFFF"/>
                </a:highlight>
                <a:latin typeface="+mj-lt"/>
              </a:rPr>
              <a:t>Most research is during self-administration (SA), so can we identify vulnerable populations from activity and behavior before SA?</a:t>
            </a:r>
          </a:p>
          <a:p>
            <a:pPr marL="742950" lvl="1" indent="-285750">
              <a:spcBef>
                <a:spcPts val="1200"/>
              </a:spcBef>
              <a:buFont typeface="Arial" panose="020B0604020202020204" pitchFamily="34" charset="0"/>
              <a:buChar char="•"/>
            </a:pPr>
            <a:r>
              <a:rPr lang="en-US" sz="2500" dirty="0">
                <a:highlight>
                  <a:srgbClr val="FFFFFF"/>
                </a:highlight>
                <a:latin typeface="+mj-lt"/>
              </a:rPr>
              <a:t>Self-Administration Paradigms (60 Chambers)</a:t>
            </a:r>
          </a:p>
          <a:p>
            <a:pPr lvl="2"/>
            <a:r>
              <a:rPr lang="en-US" sz="2200" b="0" i="0" dirty="0">
                <a:effectLst/>
                <a:highlight>
                  <a:srgbClr val="FFFFFF"/>
                </a:highlight>
                <a:latin typeface="+mj-lt"/>
              </a:rPr>
              <a:t>Operant chambers (Bottom </a:t>
            </a:r>
            <a:r>
              <a:rPr lang="en-US" sz="2200" dirty="0">
                <a:highlight>
                  <a:srgbClr val="FFFFFF"/>
                </a:highlight>
                <a:latin typeface="+mj-lt"/>
              </a:rPr>
              <a:t>Left</a:t>
            </a:r>
            <a:r>
              <a:rPr lang="en-US" sz="2200" b="0" i="0" dirty="0">
                <a:effectLst/>
                <a:highlight>
                  <a:srgbClr val="FFFFFF"/>
                </a:highlight>
                <a:latin typeface="+mj-lt"/>
              </a:rPr>
              <a:t>) allow animals to “self-administer” drugs </a:t>
            </a:r>
            <a:r>
              <a:rPr lang="en-US" sz="2200" dirty="0">
                <a:highlight>
                  <a:srgbClr val="FFFFFF"/>
                </a:highlight>
                <a:latin typeface="+mj-lt"/>
              </a:rPr>
              <a:t>of abuse by pressing levers and how behaviors relate to addiction</a:t>
            </a:r>
            <a:endParaRPr lang="en-US" sz="2500" dirty="0">
              <a:highlight>
                <a:srgbClr val="FFFFFF"/>
              </a:highlight>
              <a:latin typeface="+mj-lt"/>
            </a:endParaRPr>
          </a:p>
          <a:p>
            <a:pPr marL="800100" lvl="1" indent="-342900">
              <a:spcBef>
                <a:spcPts val="1200"/>
              </a:spcBef>
              <a:buFont typeface="Arial" panose="020B0604020202020204" pitchFamily="34" charset="0"/>
              <a:buChar char="•"/>
            </a:pPr>
            <a:r>
              <a:rPr lang="en-US" sz="2500" dirty="0">
                <a:highlight>
                  <a:srgbClr val="FFFFFF"/>
                </a:highlight>
                <a:latin typeface="+mj-lt"/>
              </a:rPr>
              <a:t>Machine Vision and Videography</a:t>
            </a:r>
          </a:p>
          <a:p>
            <a:pPr lvl="2"/>
            <a:r>
              <a:rPr lang="en-US" sz="2200" dirty="0">
                <a:highlight>
                  <a:srgbClr val="FFFFFF"/>
                </a:highlight>
                <a:latin typeface="+mj-lt"/>
              </a:rPr>
              <a:t>Activity before SA predicting behavior during SA and addiction traits</a:t>
            </a:r>
          </a:p>
        </p:txBody>
      </p:sp>
      <p:pic>
        <p:nvPicPr>
          <p:cNvPr id="9" name="Picture 8" descr="A logo for a school of medicine&#10;&#10;Description automatically generated">
            <a:extLst>
              <a:ext uri="{FF2B5EF4-FFF2-40B4-BE49-F238E27FC236}">
                <a16:creationId xmlns:a16="http://schemas.microsoft.com/office/drawing/2014/main" id="{7F1AD2B2-4DDD-3592-95F2-602EFE5CC7AA}"/>
              </a:ext>
            </a:extLst>
          </p:cNvPr>
          <p:cNvPicPr>
            <a:picLocks noChangeAspect="1"/>
          </p:cNvPicPr>
          <p:nvPr/>
        </p:nvPicPr>
        <p:blipFill rotWithShape="1">
          <a:blip r:embed="rId4">
            <a:extLst>
              <a:ext uri="{28A0092B-C50C-407E-A947-70E740481C1C}">
                <a14:useLocalDpi xmlns:a14="http://schemas.microsoft.com/office/drawing/2010/main" val="0"/>
              </a:ext>
            </a:extLst>
          </a:blip>
          <a:srcRect l="6026" t="10162" r="5677" b="10414"/>
          <a:stretch/>
        </p:blipFill>
        <p:spPr>
          <a:xfrm>
            <a:off x="56984" y="2906019"/>
            <a:ext cx="2363418" cy="1259512"/>
          </a:xfrm>
          <a:prstGeom prst="rect">
            <a:avLst/>
          </a:prstGeom>
        </p:spPr>
      </p:pic>
      <p:pic>
        <p:nvPicPr>
          <p:cNvPr id="7" name="Picture 6" descr="A close-up of a sign&#10;&#10;Description automatically generated">
            <a:extLst>
              <a:ext uri="{FF2B5EF4-FFF2-40B4-BE49-F238E27FC236}">
                <a16:creationId xmlns:a16="http://schemas.microsoft.com/office/drawing/2014/main" id="{CA2AEC68-6D83-8A7D-A223-50844C0268F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909" y="5849519"/>
            <a:ext cx="6976193" cy="958498"/>
          </a:xfrm>
          <a:prstGeom prst="rect">
            <a:avLst/>
          </a:prstGeom>
          <a:noFill/>
          <a:ln>
            <a:noFill/>
          </a:ln>
        </p:spPr>
      </p:pic>
      <p:pic>
        <p:nvPicPr>
          <p:cNvPr id="2" name="Picture 1" descr="A mouse from a metal bar&#10;&#10;Description automatically generated">
            <a:extLst>
              <a:ext uri="{FF2B5EF4-FFF2-40B4-BE49-F238E27FC236}">
                <a16:creationId xmlns:a16="http://schemas.microsoft.com/office/drawing/2014/main" id="{BFB4DFC1-EA1E-5914-EB88-BB7578C04DB5}"/>
              </a:ext>
            </a:extLst>
          </p:cNvPr>
          <p:cNvPicPr>
            <a:picLocks noChangeAspect="1"/>
          </p:cNvPicPr>
          <p:nvPr/>
        </p:nvPicPr>
        <p:blipFill rotWithShape="1">
          <a:blip r:embed="rId6">
            <a:extLst>
              <a:ext uri="{28A0092B-C50C-407E-A947-70E740481C1C}">
                <a14:useLocalDpi xmlns:a14="http://schemas.microsoft.com/office/drawing/2010/main" val="0"/>
              </a:ext>
            </a:extLst>
          </a:blip>
          <a:srcRect l="26698" r="27365"/>
          <a:stretch/>
        </p:blipFill>
        <p:spPr>
          <a:xfrm>
            <a:off x="28491" y="4212476"/>
            <a:ext cx="2363418" cy="2595541"/>
          </a:xfrm>
          <a:prstGeom prst="rect">
            <a:avLst/>
          </a:prstGeom>
          <a:effectLst>
            <a:softEdge rad="63500"/>
          </a:effectLst>
        </p:spPr>
      </p:pic>
      <p:sp>
        <p:nvSpPr>
          <p:cNvPr id="6" name="Subtitle 2">
            <a:extLst>
              <a:ext uri="{FF2B5EF4-FFF2-40B4-BE49-F238E27FC236}">
                <a16:creationId xmlns:a16="http://schemas.microsoft.com/office/drawing/2014/main" id="{4D895163-5164-FCF4-63FB-E1864F6C045A}"/>
              </a:ext>
            </a:extLst>
          </p:cNvPr>
          <p:cNvSpPr txBox="1">
            <a:spLocks/>
          </p:cNvSpPr>
          <p:nvPr/>
        </p:nvSpPr>
        <p:spPr>
          <a:xfrm>
            <a:off x="56984" y="2034015"/>
            <a:ext cx="1902442" cy="825059"/>
          </a:xfrm>
          <a:prstGeom prst="rect">
            <a:avLst/>
          </a:prstGeom>
        </p:spPr>
        <p:txBody>
          <a:bodyPr vert="horz" lIns="0" tIns="0" rIns="0" bIns="0" rtlCol="0">
            <a:noAutofit/>
          </a:bodyPr>
          <a:lstStyle>
            <a:lvl1pPr marL="0" indent="0" algn="l" defTabSz="457139" rtl="0" eaLnBrk="1" latinLnBrk="0" hangingPunct="1">
              <a:spcBef>
                <a:spcPct val="20000"/>
              </a:spcBef>
              <a:buFont typeface="Arial"/>
              <a:buNone/>
              <a:defRPr sz="2000" kern="1200">
                <a:solidFill>
                  <a:schemeClr val="bg1"/>
                </a:solidFill>
                <a:latin typeface="Arial"/>
                <a:ea typeface="+mn-ea"/>
                <a:cs typeface="+mn-cs"/>
              </a:defRPr>
            </a:lvl1pPr>
            <a:lvl2pPr marL="457139" indent="0" algn="ctr" defTabSz="457139" rtl="0" eaLnBrk="1" latinLnBrk="0" hangingPunct="1">
              <a:spcBef>
                <a:spcPct val="20000"/>
              </a:spcBef>
              <a:buFont typeface="Arial"/>
              <a:buNone/>
              <a:defRPr sz="1600" kern="1200">
                <a:solidFill>
                  <a:schemeClr val="tx1">
                    <a:tint val="75000"/>
                  </a:schemeClr>
                </a:solidFill>
                <a:latin typeface="Arial"/>
                <a:ea typeface="+mn-ea"/>
                <a:cs typeface="+mn-cs"/>
              </a:defRPr>
            </a:lvl2pPr>
            <a:lvl3pPr marL="914280" indent="0" algn="ctr" defTabSz="457139" rtl="0" eaLnBrk="1" latinLnBrk="0" hangingPunct="1">
              <a:spcBef>
                <a:spcPct val="20000"/>
              </a:spcBef>
              <a:buFont typeface="Arial"/>
              <a:buNone/>
              <a:defRPr sz="1500" kern="1200">
                <a:solidFill>
                  <a:schemeClr val="tx1">
                    <a:tint val="75000"/>
                  </a:schemeClr>
                </a:solidFill>
                <a:latin typeface="Arial"/>
                <a:ea typeface="+mn-ea"/>
                <a:cs typeface="+mn-cs"/>
              </a:defRPr>
            </a:lvl3pPr>
            <a:lvl4pPr marL="1371420" indent="0" algn="ctr" defTabSz="457139" rtl="0" eaLnBrk="1" latinLnBrk="0" hangingPunct="1">
              <a:spcBef>
                <a:spcPct val="20000"/>
              </a:spcBef>
              <a:buFont typeface="Arial"/>
              <a:buNone/>
              <a:defRPr sz="1300" kern="1200">
                <a:solidFill>
                  <a:schemeClr val="tx1">
                    <a:tint val="75000"/>
                  </a:schemeClr>
                </a:solidFill>
                <a:latin typeface="Arial"/>
                <a:ea typeface="+mn-ea"/>
                <a:cs typeface="+mn-cs"/>
              </a:defRPr>
            </a:lvl4pPr>
            <a:lvl5pPr marL="1828561" indent="0" algn="ctr" defTabSz="457139" rtl="0" eaLnBrk="1" latinLnBrk="0" hangingPunct="1">
              <a:spcBef>
                <a:spcPct val="20000"/>
              </a:spcBef>
              <a:buFont typeface="Arial"/>
              <a:buNone/>
              <a:defRPr sz="1200" kern="1200">
                <a:solidFill>
                  <a:schemeClr val="tx1">
                    <a:tint val="75000"/>
                  </a:schemeClr>
                </a:solidFill>
                <a:latin typeface="Arial"/>
                <a:ea typeface="+mn-ea"/>
                <a:cs typeface="+mn-cs"/>
              </a:defRPr>
            </a:lvl5pPr>
            <a:lvl6pPr marL="228570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3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98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1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dirty="0">
                <a:solidFill>
                  <a:schemeClr val="tx1"/>
                </a:solidFill>
              </a:rPr>
              <a:t>Olivier George</a:t>
            </a:r>
          </a:p>
          <a:p>
            <a:r>
              <a:rPr lang="en-US" sz="1200" dirty="0">
                <a:solidFill>
                  <a:schemeClr val="tx1"/>
                </a:solidFill>
              </a:rPr>
              <a:t>Professor</a:t>
            </a:r>
          </a:p>
          <a:p>
            <a:r>
              <a:rPr lang="en-US" sz="1200" dirty="0">
                <a:solidFill>
                  <a:schemeClr val="tx1"/>
                </a:solidFill>
              </a:rPr>
              <a:t>Department of Psychiatry</a:t>
            </a:r>
          </a:p>
          <a:p>
            <a:r>
              <a:rPr lang="en-US" sz="1200" dirty="0" err="1">
                <a:solidFill>
                  <a:schemeClr val="tx1"/>
                </a:solidFill>
              </a:rPr>
              <a:t>olgeorge@health.ucsd.edu</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Tree>
    <p:extLst>
      <p:ext uri="{BB962C8B-B14F-4D97-AF65-F5344CB8AC3E}">
        <p14:creationId xmlns:p14="http://schemas.microsoft.com/office/powerpoint/2010/main" val="232923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brain&#10;&#10;Description automatically generated">
            <a:extLst>
              <a:ext uri="{FF2B5EF4-FFF2-40B4-BE49-F238E27FC236}">
                <a16:creationId xmlns:a16="http://schemas.microsoft.com/office/drawing/2014/main" id="{C1E53B89-8D1A-64E8-A411-F6CFB5F06F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238" b="10996"/>
          <a:stretch/>
        </p:blipFill>
        <p:spPr>
          <a:xfrm>
            <a:off x="1" y="0"/>
            <a:ext cx="2420401" cy="2003269"/>
          </a:xfrm>
        </p:spPr>
      </p:pic>
      <p:sp>
        <p:nvSpPr>
          <p:cNvPr id="3" name="TextBox 2">
            <a:extLst>
              <a:ext uri="{FF2B5EF4-FFF2-40B4-BE49-F238E27FC236}">
                <a16:creationId xmlns:a16="http://schemas.microsoft.com/office/drawing/2014/main" id="{BBA640C2-399C-C6DD-F219-1176394F05CB}"/>
              </a:ext>
            </a:extLst>
          </p:cNvPr>
          <p:cNvSpPr txBox="1"/>
          <p:nvPr/>
        </p:nvSpPr>
        <p:spPr>
          <a:xfrm>
            <a:off x="2951963" y="183423"/>
            <a:ext cx="9069603" cy="5016758"/>
          </a:xfrm>
          <a:prstGeom prst="rect">
            <a:avLst/>
          </a:prstGeom>
          <a:noFill/>
        </p:spPr>
        <p:txBody>
          <a:bodyPr wrap="square">
            <a:spAutoFit/>
          </a:bodyPr>
          <a:lstStyle/>
          <a:p>
            <a:pPr algn="l">
              <a:spcBef>
                <a:spcPts val="0"/>
              </a:spcBef>
            </a:pPr>
            <a:r>
              <a:rPr lang="en-US" sz="3200" b="1" i="0" dirty="0">
                <a:solidFill>
                  <a:srgbClr val="212121"/>
                </a:solidFill>
                <a:effectLst/>
                <a:highlight>
                  <a:srgbClr val="FFFFFF"/>
                </a:highlight>
                <a:latin typeface="+mj-lt"/>
              </a:rPr>
              <a:t>Who Are We?</a:t>
            </a:r>
            <a:endParaRPr lang="en-US" sz="3200" dirty="0">
              <a:solidFill>
                <a:srgbClr val="212121"/>
              </a:solidFill>
              <a:highlight>
                <a:srgbClr val="FFFFFF"/>
              </a:highlight>
              <a:latin typeface="+mj-lt"/>
            </a:endParaRPr>
          </a:p>
          <a:p>
            <a:pPr lvl="1"/>
            <a:r>
              <a:rPr lang="en-US" sz="2200" b="0" i="0" dirty="0">
                <a:solidFill>
                  <a:srgbClr val="212121"/>
                </a:solidFill>
                <a:effectLst/>
                <a:highlight>
                  <a:srgbClr val="FFFFFF"/>
                </a:highlight>
                <a:latin typeface="+mj-lt"/>
              </a:rPr>
              <a:t>Addiction research laboratory at the UC San Diego in the School of Medicine Department of Psychiatry</a:t>
            </a:r>
            <a:r>
              <a:rPr lang="en-US" sz="2200" dirty="0">
                <a:solidFill>
                  <a:srgbClr val="212121"/>
                </a:solidFill>
                <a:highlight>
                  <a:srgbClr val="FFFFFF"/>
                </a:highlight>
                <a:latin typeface="+mj-lt"/>
              </a:rPr>
              <a:t> and member of the Preclinical Addiction Research Consortium.</a:t>
            </a:r>
            <a:endParaRPr lang="en-US" sz="1000" b="1" dirty="0">
              <a:highlight>
                <a:srgbClr val="FFFFFF"/>
              </a:highlight>
              <a:latin typeface="+mj-lt"/>
            </a:endParaRPr>
          </a:p>
          <a:p>
            <a:pPr>
              <a:spcBef>
                <a:spcPts val="1200"/>
              </a:spcBef>
            </a:pPr>
            <a:r>
              <a:rPr lang="en-US" sz="3200" b="1" dirty="0">
                <a:solidFill>
                  <a:srgbClr val="FF0000"/>
                </a:solidFill>
                <a:highlight>
                  <a:srgbClr val="FFFFFF"/>
                </a:highlight>
                <a:latin typeface="+mj-lt"/>
              </a:rPr>
              <a:t>Can We Predict the Future?</a:t>
            </a:r>
          </a:p>
          <a:p>
            <a:pPr lvl="1"/>
            <a:r>
              <a:rPr lang="en-US" sz="2200" dirty="0">
                <a:highlight>
                  <a:srgbClr val="FFFFFF"/>
                </a:highlight>
                <a:latin typeface="+mj-lt"/>
              </a:rPr>
              <a:t>Most research is during self-administration (SA), so can we identify vulnerable populations from activity and behavior before SA?</a:t>
            </a:r>
          </a:p>
          <a:p>
            <a:pPr marL="742950" lvl="1" indent="-285750">
              <a:spcBef>
                <a:spcPts val="1200"/>
              </a:spcBef>
              <a:buFont typeface="Arial" panose="020B0604020202020204" pitchFamily="34" charset="0"/>
              <a:buChar char="•"/>
            </a:pPr>
            <a:r>
              <a:rPr lang="en-US" sz="2500" dirty="0">
                <a:highlight>
                  <a:srgbClr val="FFFFFF"/>
                </a:highlight>
                <a:latin typeface="+mj-lt"/>
              </a:rPr>
              <a:t>Self-Administration Paradigms (60 Chambers)</a:t>
            </a:r>
          </a:p>
          <a:p>
            <a:pPr lvl="2"/>
            <a:r>
              <a:rPr lang="en-US" sz="2200" b="0" i="0" dirty="0">
                <a:effectLst/>
                <a:highlight>
                  <a:srgbClr val="FFFFFF"/>
                </a:highlight>
                <a:latin typeface="+mj-lt"/>
              </a:rPr>
              <a:t>Operant chambers (Bottom </a:t>
            </a:r>
            <a:r>
              <a:rPr lang="en-US" sz="2200" dirty="0">
                <a:highlight>
                  <a:srgbClr val="FFFFFF"/>
                </a:highlight>
                <a:latin typeface="+mj-lt"/>
              </a:rPr>
              <a:t>Left</a:t>
            </a:r>
            <a:r>
              <a:rPr lang="en-US" sz="2200" b="0" i="0" dirty="0">
                <a:effectLst/>
                <a:highlight>
                  <a:srgbClr val="FFFFFF"/>
                </a:highlight>
                <a:latin typeface="+mj-lt"/>
              </a:rPr>
              <a:t>) allow animals to “self-administer” drugs </a:t>
            </a:r>
            <a:r>
              <a:rPr lang="en-US" sz="2200" dirty="0">
                <a:highlight>
                  <a:srgbClr val="FFFFFF"/>
                </a:highlight>
                <a:latin typeface="+mj-lt"/>
              </a:rPr>
              <a:t>of abuse by pressing levers and how behaviors relate to addiction</a:t>
            </a:r>
            <a:endParaRPr lang="en-US" sz="2500" dirty="0">
              <a:highlight>
                <a:srgbClr val="FFFFFF"/>
              </a:highlight>
              <a:latin typeface="+mj-lt"/>
            </a:endParaRPr>
          </a:p>
          <a:p>
            <a:pPr marL="800100" lvl="1" indent="-342900">
              <a:spcBef>
                <a:spcPts val="1200"/>
              </a:spcBef>
              <a:buFont typeface="Arial" panose="020B0604020202020204" pitchFamily="34" charset="0"/>
              <a:buChar char="•"/>
            </a:pPr>
            <a:r>
              <a:rPr lang="en-US" sz="2500" dirty="0">
                <a:highlight>
                  <a:srgbClr val="FFFFFF"/>
                </a:highlight>
                <a:latin typeface="+mj-lt"/>
              </a:rPr>
              <a:t>Machine Vision and Videography</a:t>
            </a:r>
          </a:p>
          <a:p>
            <a:pPr lvl="2"/>
            <a:r>
              <a:rPr lang="en-US" sz="2200" dirty="0">
                <a:highlight>
                  <a:srgbClr val="FFFFFF"/>
                </a:highlight>
                <a:latin typeface="+mj-lt"/>
              </a:rPr>
              <a:t>Activity before SA predicting behavior during SA and addiction traits</a:t>
            </a:r>
          </a:p>
        </p:txBody>
      </p:sp>
      <p:pic>
        <p:nvPicPr>
          <p:cNvPr id="9" name="Picture 8" descr="A logo for a school of medicine&#10;&#10;Description automatically generated">
            <a:extLst>
              <a:ext uri="{FF2B5EF4-FFF2-40B4-BE49-F238E27FC236}">
                <a16:creationId xmlns:a16="http://schemas.microsoft.com/office/drawing/2014/main" id="{7F1AD2B2-4DDD-3592-95F2-602EFE5CC7AA}"/>
              </a:ext>
            </a:extLst>
          </p:cNvPr>
          <p:cNvPicPr>
            <a:picLocks noChangeAspect="1"/>
          </p:cNvPicPr>
          <p:nvPr/>
        </p:nvPicPr>
        <p:blipFill rotWithShape="1">
          <a:blip r:embed="rId4">
            <a:extLst>
              <a:ext uri="{28A0092B-C50C-407E-A947-70E740481C1C}">
                <a14:useLocalDpi xmlns:a14="http://schemas.microsoft.com/office/drawing/2010/main" val="0"/>
              </a:ext>
            </a:extLst>
          </a:blip>
          <a:srcRect l="6026" t="10162" r="5677" b="10414"/>
          <a:stretch/>
        </p:blipFill>
        <p:spPr>
          <a:xfrm>
            <a:off x="56984" y="2906019"/>
            <a:ext cx="2363418" cy="1259512"/>
          </a:xfrm>
          <a:prstGeom prst="rect">
            <a:avLst/>
          </a:prstGeom>
        </p:spPr>
      </p:pic>
      <p:pic>
        <p:nvPicPr>
          <p:cNvPr id="7" name="Picture 6" descr="A close-up of a sign&#10;&#10;Description automatically generated">
            <a:extLst>
              <a:ext uri="{FF2B5EF4-FFF2-40B4-BE49-F238E27FC236}">
                <a16:creationId xmlns:a16="http://schemas.microsoft.com/office/drawing/2014/main" id="{CA2AEC68-6D83-8A7D-A223-50844C0268F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909" y="5849519"/>
            <a:ext cx="6976193" cy="958498"/>
          </a:xfrm>
          <a:prstGeom prst="rect">
            <a:avLst/>
          </a:prstGeom>
          <a:noFill/>
          <a:ln>
            <a:noFill/>
          </a:ln>
        </p:spPr>
      </p:pic>
      <p:pic>
        <p:nvPicPr>
          <p:cNvPr id="2" name="Picture 1" descr="A mouse from a metal bar&#10;&#10;Description automatically generated">
            <a:extLst>
              <a:ext uri="{FF2B5EF4-FFF2-40B4-BE49-F238E27FC236}">
                <a16:creationId xmlns:a16="http://schemas.microsoft.com/office/drawing/2014/main" id="{BFB4DFC1-EA1E-5914-EB88-BB7578C04DB5}"/>
              </a:ext>
            </a:extLst>
          </p:cNvPr>
          <p:cNvPicPr>
            <a:picLocks noChangeAspect="1"/>
          </p:cNvPicPr>
          <p:nvPr/>
        </p:nvPicPr>
        <p:blipFill rotWithShape="1">
          <a:blip r:embed="rId6">
            <a:extLst>
              <a:ext uri="{28A0092B-C50C-407E-A947-70E740481C1C}">
                <a14:useLocalDpi xmlns:a14="http://schemas.microsoft.com/office/drawing/2010/main" val="0"/>
              </a:ext>
            </a:extLst>
          </a:blip>
          <a:srcRect l="26698" r="27365"/>
          <a:stretch/>
        </p:blipFill>
        <p:spPr>
          <a:xfrm>
            <a:off x="28491" y="4212476"/>
            <a:ext cx="2363418" cy="2595541"/>
          </a:xfrm>
          <a:prstGeom prst="rect">
            <a:avLst/>
          </a:prstGeom>
          <a:effectLst>
            <a:softEdge rad="63500"/>
          </a:effectLst>
        </p:spPr>
      </p:pic>
      <p:sp>
        <p:nvSpPr>
          <p:cNvPr id="6" name="Subtitle 2">
            <a:extLst>
              <a:ext uri="{FF2B5EF4-FFF2-40B4-BE49-F238E27FC236}">
                <a16:creationId xmlns:a16="http://schemas.microsoft.com/office/drawing/2014/main" id="{4D895163-5164-FCF4-63FB-E1864F6C045A}"/>
              </a:ext>
            </a:extLst>
          </p:cNvPr>
          <p:cNvSpPr txBox="1">
            <a:spLocks/>
          </p:cNvSpPr>
          <p:nvPr/>
        </p:nvSpPr>
        <p:spPr>
          <a:xfrm>
            <a:off x="56984" y="2034015"/>
            <a:ext cx="1902442" cy="825059"/>
          </a:xfrm>
          <a:prstGeom prst="rect">
            <a:avLst/>
          </a:prstGeom>
        </p:spPr>
        <p:txBody>
          <a:bodyPr vert="horz" lIns="0" tIns="0" rIns="0" bIns="0" rtlCol="0">
            <a:noAutofit/>
          </a:bodyPr>
          <a:lstStyle>
            <a:lvl1pPr marL="0" indent="0" algn="l" defTabSz="457139" rtl="0" eaLnBrk="1" latinLnBrk="0" hangingPunct="1">
              <a:spcBef>
                <a:spcPct val="20000"/>
              </a:spcBef>
              <a:buFont typeface="Arial"/>
              <a:buNone/>
              <a:defRPr sz="2000" kern="1200">
                <a:solidFill>
                  <a:schemeClr val="bg1"/>
                </a:solidFill>
                <a:latin typeface="Arial"/>
                <a:ea typeface="+mn-ea"/>
                <a:cs typeface="+mn-cs"/>
              </a:defRPr>
            </a:lvl1pPr>
            <a:lvl2pPr marL="457139" indent="0" algn="ctr" defTabSz="457139" rtl="0" eaLnBrk="1" latinLnBrk="0" hangingPunct="1">
              <a:spcBef>
                <a:spcPct val="20000"/>
              </a:spcBef>
              <a:buFont typeface="Arial"/>
              <a:buNone/>
              <a:defRPr sz="1600" kern="1200">
                <a:solidFill>
                  <a:schemeClr val="tx1">
                    <a:tint val="75000"/>
                  </a:schemeClr>
                </a:solidFill>
                <a:latin typeface="Arial"/>
                <a:ea typeface="+mn-ea"/>
                <a:cs typeface="+mn-cs"/>
              </a:defRPr>
            </a:lvl2pPr>
            <a:lvl3pPr marL="914280" indent="0" algn="ctr" defTabSz="457139" rtl="0" eaLnBrk="1" latinLnBrk="0" hangingPunct="1">
              <a:spcBef>
                <a:spcPct val="20000"/>
              </a:spcBef>
              <a:buFont typeface="Arial"/>
              <a:buNone/>
              <a:defRPr sz="1500" kern="1200">
                <a:solidFill>
                  <a:schemeClr val="tx1">
                    <a:tint val="75000"/>
                  </a:schemeClr>
                </a:solidFill>
                <a:latin typeface="Arial"/>
                <a:ea typeface="+mn-ea"/>
                <a:cs typeface="+mn-cs"/>
              </a:defRPr>
            </a:lvl3pPr>
            <a:lvl4pPr marL="1371420" indent="0" algn="ctr" defTabSz="457139" rtl="0" eaLnBrk="1" latinLnBrk="0" hangingPunct="1">
              <a:spcBef>
                <a:spcPct val="20000"/>
              </a:spcBef>
              <a:buFont typeface="Arial"/>
              <a:buNone/>
              <a:defRPr sz="1300" kern="1200">
                <a:solidFill>
                  <a:schemeClr val="tx1">
                    <a:tint val="75000"/>
                  </a:schemeClr>
                </a:solidFill>
                <a:latin typeface="Arial"/>
                <a:ea typeface="+mn-ea"/>
                <a:cs typeface="+mn-cs"/>
              </a:defRPr>
            </a:lvl4pPr>
            <a:lvl5pPr marL="1828561" indent="0" algn="ctr" defTabSz="457139" rtl="0" eaLnBrk="1" latinLnBrk="0" hangingPunct="1">
              <a:spcBef>
                <a:spcPct val="20000"/>
              </a:spcBef>
              <a:buFont typeface="Arial"/>
              <a:buNone/>
              <a:defRPr sz="1200" kern="1200">
                <a:solidFill>
                  <a:schemeClr val="tx1">
                    <a:tint val="75000"/>
                  </a:schemeClr>
                </a:solidFill>
                <a:latin typeface="Arial"/>
                <a:ea typeface="+mn-ea"/>
                <a:cs typeface="+mn-cs"/>
              </a:defRPr>
            </a:lvl5pPr>
            <a:lvl6pPr marL="228570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3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980"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19" indent="0" algn="ctr" defTabSz="45713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dirty="0">
                <a:solidFill>
                  <a:schemeClr val="tx1"/>
                </a:solidFill>
              </a:rPr>
              <a:t>Olivier George</a:t>
            </a:r>
          </a:p>
          <a:p>
            <a:r>
              <a:rPr lang="en-US" sz="1200" dirty="0">
                <a:solidFill>
                  <a:schemeClr val="tx1"/>
                </a:solidFill>
              </a:rPr>
              <a:t>Professor</a:t>
            </a:r>
          </a:p>
          <a:p>
            <a:r>
              <a:rPr lang="en-US" sz="1200" dirty="0">
                <a:solidFill>
                  <a:schemeClr val="tx1"/>
                </a:solidFill>
              </a:rPr>
              <a:t>Department of Psychiatry</a:t>
            </a:r>
          </a:p>
          <a:p>
            <a:r>
              <a:rPr lang="en-US" sz="1200" dirty="0" err="1">
                <a:solidFill>
                  <a:schemeClr val="tx1"/>
                </a:solidFill>
              </a:rPr>
              <a:t>olgeorge@health.ucsd.edu</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8" name="TextBox 7">
            <a:extLst>
              <a:ext uri="{FF2B5EF4-FFF2-40B4-BE49-F238E27FC236}">
                <a16:creationId xmlns:a16="http://schemas.microsoft.com/office/drawing/2014/main" id="{4CE3C2F5-C3B0-D42A-340B-F989C191729C}"/>
              </a:ext>
            </a:extLst>
          </p:cNvPr>
          <p:cNvSpPr txBox="1"/>
          <p:nvPr/>
        </p:nvSpPr>
        <p:spPr>
          <a:xfrm>
            <a:off x="7640542" y="1060586"/>
            <a:ext cx="2736768" cy="1631216"/>
          </a:xfrm>
          <a:prstGeom prst="rect">
            <a:avLst/>
          </a:prstGeom>
          <a:noFill/>
        </p:spPr>
        <p:txBody>
          <a:bodyPr wrap="square">
            <a:spAutoFit/>
          </a:bodyPr>
          <a:lstStyle/>
          <a:p>
            <a:pPr algn="l">
              <a:spcBef>
                <a:spcPts val="0"/>
              </a:spcBef>
            </a:pPr>
            <a:r>
              <a:rPr lang="en-US" sz="10000" b="1" i="1" u="sng" dirty="0">
                <a:solidFill>
                  <a:schemeClr val="accent2"/>
                </a:solidFill>
                <a:effectLst/>
                <a:latin typeface="+mj-lt"/>
              </a:rPr>
              <a:t>YES!</a:t>
            </a:r>
            <a:endParaRPr lang="en-US" sz="10000" i="1" u="sng" dirty="0">
              <a:solidFill>
                <a:schemeClr val="accent2"/>
              </a:solidFill>
              <a:latin typeface="+mj-lt"/>
            </a:endParaRPr>
          </a:p>
        </p:txBody>
      </p:sp>
    </p:spTree>
    <p:extLst>
      <p:ext uri="{BB962C8B-B14F-4D97-AF65-F5344CB8AC3E}">
        <p14:creationId xmlns:p14="http://schemas.microsoft.com/office/powerpoint/2010/main" val="97812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video&#10;&#10;Description automatically generated">
            <a:extLst>
              <a:ext uri="{FF2B5EF4-FFF2-40B4-BE49-F238E27FC236}">
                <a16:creationId xmlns:a16="http://schemas.microsoft.com/office/drawing/2014/main" id="{D0EDEEAA-C24F-DAF9-F062-DF112717D55E}"/>
              </a:ext>
            </a:extLst>
          </p:cNvPr>
          <p:cNvPicPr>
            <a:picLocks noChangeAspect="1"/>
          </p:cNvPicPr>
          <p:nvPr/>
        </p:nvPicPr>
        <p:blipFill rotWithShape="1">
          <a:blip r:embed="rId3">
            <a:extLst>
              <a:ext uri="{28A0092B-C50C-407E-A947-70E740481C1C}">
                <a14:useLocalDpi xmlns:a14="http://schemas.microsoft.com/office/drawing/2010/main" val="0"/>
              </a:ext>
            </a:extLst>
          </a:blip>
          <a:srcRect r="24214" b="1"/>
          <a:stretch/>
        </p:blipFill>
        <p:spPr>
          <a:xfrm>
            <a:off x="0" y="1"/>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405856-975D-374B-233D-27C5D6C53627}"/>
              </a:ext>
            </a:extLst>
          </p:cNvPr>
          <p:cNvSpPr>
            <a:spLocks noGrp="1"/>
          </p:cNvSpPr>
          <p:nvPr>
            <p:ph idx="1"/>
          </p:nvPr>
        </p:nvSpPr>
        <p:spPr>
          <a:xfrm>
            <a:off x="7654197" y="274161"/>
            <a:ext cx="4534753" cy="6325931"/>
          </a:xfrm>
          <a:solidFill>
            <a:schemeClr val="bg1"/>
          </a:solidFill>
          <a:effectLst>
            <a:softEdge rad="63500"/>
          </a:effectLst>
        </p:spPr>
        <p:txBody>
          <a:bodyPr>
            <a:normAutofit fontScale="77500" lnSpcReduction="20000"/>
          </a:bodyPr>
          <a:lstStyle/>
          <a:p>
            <a:pPr marL="0" indent="0">
              <a:lnSpc>
                <a:spcPct val="100000"/>
              </a:lnSpc>
              <a:spcBef>
                <a:spcPts val="0"/>
              </a:spcBef>
              <a:buNone/>
            </a:pPr>
            <a:r>
              <a:rPr lang="en-US" sz="2900" b="1" dirty="0"/>
              <a:t>Why do we need </a:t>
            </a:r>
            <a:r>
              <a:rPr lang="en-US" sz="2900" b="1" dirty="0" err="1"/>
              <a:t>HTCondor</a:t>
            </a:r>
            <a:r>
              <a:rPr lang="en-US" sz="2900" b="1" dirty="0"/>
              <a:t>?</a:t>
            </a:r>
          </a:p>
          <a:p>
            <a:pPr marL="0" indent="0">
              <a:lnSpc>
                <a:spcPct val="100000"/>
              </a:lnSpc>
              <a:spcBef>
                <a:spcPts val="0"/>
              </a:spcBef>
              <a:buNone/>
            </a:pPr>
            <a:br>
              <a:rPr lang="en-US" sz="1000" dirty="0">
                <a:highlight>
                  <a:srgbClr val="FFFFFF"/>
                </a:highlight>
                <a:latin typeface="Aptos" panose="020B0004020202020204" pitchFamily="34" charset="0"/>
              </a:rPr>
            </a:br>
            <a:endParaRPr lang="en-US" sz="1000" dirty="0">
              <a:highlight>
                <a:srgbClr val="FFFFFF"/>
              </a:highlight>
              <a:latin typeface="Aptos" panose="020B0004020202020204" pitchFamily="34" charset="0"/>
            </a:endParaRPr>
          </a:p>
          <a:p>
            <a:pPr marL="0" indent="0">
              <a:lnSpc>
                <a:spcPct val="100000"/>
              </a:lnSpc>
              <a:spcBef>
                <a:spcPts val="0"/>
              </a:spcBef>
              <a:spcAft>
                <a:spcPts val="600"/>
              </a:spcAft>
              <a:buNone/>
            </a:pPr>
            <a:r>
              <a:rPr lang="en-US" sz="2100" dirty="0">
                <a:highlight>
                  <a:srgbClr val="FFFFFF"/>
                </a:highlight>
                <a:latin typeface="Aptos" panose="020B0004020202020204" pitchFamily="34" charset="0"/>
              </a:rPr>
              <a:t>Raspberry Pi Cameras using </a:t>
            </a:r>
            <a:r>
              <a:rPr lang="en-US" sz="2100" dirty="0" err="1">
                <a:highlight>
                  <a:srgbClr val="FFFFFF"/>
                </a:highlight>
                <a:latin typeface="Aptos" panose="020B0004020202020204" pitchFamily="34" charset="0"/>
              </a:rPr>
              <a:t>PiRATeMC</a:t>
            </a:r>
            <a:endParaRPr lang="en-US" sz="2100" dirty="0">
              <a:highlight>
                <a:srgbClr val="FFFFFF"/>
              </a:highlight>
              <a:latin typeface="Aptos" panose="020B0004020202020204" pitchFamily="34" charset="0"/>
            </a:endParaRPr>
          </a:p>
          <a:p>
            <a:pPr lvl="1">
              <a:lnSpc>
                <a:spcPct val="100000"/>
              </a:lnSpc>
              <a:spcBef>
                <a:spcPts val="0"/>
              </a:spcBef>
            </a:pPr>
            <a:r>
              <a:rPr lang="en-US" sz="1800" dirty="0">
                <a:highlight>
                  <a:srgbClr val="FFFFFF"/>
                </a:highlight>
                <a:latin typeface="Aptos" panose="020B0004020202020204" pitchFamily="34" charset="0"/>
              </a:rPr>
              <a:t>Cheap c</a:t>
            </a:r>
            <a:r>
              <a:rPr lang="en-US" sz="1800" b="0" i="0" dirty="0">
                <a:effectLst/>
                <a:highlight>
                  <a:srgbClr val="FFFFFF"/>
                </a:highlight>
                <a:latin typeface="Aptos" panose="020B0004020202020204" pitchFamily="34" charset="0"/>
              </a:rPr>
              <a:t>redit card sized computers capable of attaching small cameras to for recording or still images (3 Small Frames too the Left)</a:t>
            </a:r>
          </a:p>
          <a:p>
            <a:pPr marL="457200" lvl="1" indent="0">
              <a:lnSpc>
                <a:spcPct val="100000"/>
              </a:lnSpc>
              <a:spcBef>
                <a:spcPts val="0"/>
              </a:spcBef>
              <a:buNone/>
            </a:pPr>
            <a:endParaRPr lang="en-US" sz="1700" dirty="0">
              <a:highlight>
                <a:srgbClr val="FFFFFF"/>
              </a:highlight>
              <a:latin typeface="Aptos" panose="020B0004020202020204" pitchFamily="34" charset="0"/>
            </a:endParaRPr>
          </a:p>
          <a:p>
            <a:pPr marL="0" indent="0" algn="l">
              <a:spcBef>
                <a:spcPts val="600"/>
              </a:spcBef>
              <a:spcAft>
                <a:spcPts val="600"/>
              </a:spcAft>
              <a:buNone/>
            </a:pPr>
            <a:r>
              <a:rPr lang="en-US" sz="2100" dirty="0"/>
              <a:t>Implementation of Social LEAP Estimates Animal Poses (SLEAP)</a:t>
            </a:r>
          </a:p>
          <a:p>
            <a:pPr lvl="1">
              <a:lnSpc>
                <a:spcPct val="100000"/>
              </a:lnSpc>
              <a:spcBef>
                <a:spcPts val="0"/>
              </a:spcBef>
              <a:spcAft>
                <a:spcPts val="600"/>
              </a:spcAft>
            </a:pPr>
            <a:r>
              <a:rPr lang="en-US" sz="1800" dirty="0">
                <a:highlight>
                  <a:srgbClr val="FFFFFF"/>
                </a:highlight>
                <a:latin typeface="Aptos" panose="020B0004020202020204" pitchFamily="34" charset="0"/>
              </a:rPr>
              <a:t>Use of machine learning and vision to train models to identify objects in a video</a:t>
            </a:r>
          </a:p>
          <a:p>
            <a:pPr lvl="1">
              <a:lnSpc>
                <a:spcPct val="100000"/>
              </a:lnSpc>
              <a:spcBef>
                <a:spcPts val="0"/>
              </a:spcBef>
              <a:spcAft>
                <a:spcPts val="600"/>
              </a:spcAft>
            </a:pPr>
            <a:r>
              <a:rPr lang="en-US" sz="1800" dirty="0">
                <a:highlight>
                  <a:srgbClr val="FFFFFF"/>
                </a:highlight>
                <a:latin typeface="Aptos" panose="020B0004020202020204" pitchFamily="34" charset="0"/>
              </a:rPr>
              <a:t>One of many open-sourced pose-estimation software developments for video-tracking animal models</a:t>
            </a:r>
          </a:p>
          <a:p>
            <a:pPr lvl="1">
              <a:lnSpc>
                <a:spcPct val="100000"/>
              </a:lnSpc>
              <a:spcBef>
                <a:spcPts val="0"/>
              </a:spcBef>
              <a:spcAft>
                <a:spcPts val="600"/>
              </a:spcAft>
            </a:pPr>
            <a:r>
              <a:rPr lang="en-US" sz="1800" b="0" i="0" dirty="0">
                <a:effectLst/>
                <a:highlight>
                  <a:srgbClr val="FFFFFF"/>
                </a:highlight>
                <a:latin typeface="Aptos" panose="020B0004020202020204" pitchFamily="34" charset="0"/>
              </a:rPr>
              <a:t>Simple GUI (Left) and comprehensive guides, as well as responsive d</a:t>
            </a:r>
            <a:r>
              <a:rPr lang="en-US" sz="1800" dirty="0">
                <a:highlight>
                  <a:srgbClr val="FFFFFF"/>
                </a:highlight>
                <a:latin typeface="Aptos" panose="020B0004020202020204" pitchFamily="34" charset="0"/>
              </a:rPr>
              <a:t>iscussion forum </a:t>
            </a:r>
          </a:p>
          <a:p>
            <a:pPr lvl="1">
              <a:lnSpc>
                <a:spcPct val="100000"/>
              </a:lnSpc>
              <a:spcBef>
                <a:spcPts val="0"/>
              </a:spcBef>
              <a:spcAft>
                <a:spcPts val="600"/>
              </a:spcAft>
            </a:pPr>
            <a:endParaRPr lang="en-US" sz="1800" dirty="0">
              <a:highlight>
                <a:srgbClr val="FFFFFF"/>
              </a:highlight>
              <a:latin typeface="Aptos" panose="020B0004020202020204" pitchFamily="34" charset="0"/>
            </a:endParaRPr>
          </a:p>
          <a:p>
            <a:pPr marL="457200" lvl="1" indent="0">
              <a:lnSpc>
                <a:spcPct val="100000"/>
              </a:lnSpc>
              <a:spcBef>
                <a:spcPts val="0"/>
              </a:spcBef>
              <a:spcAft>
                <a:spcPts val="600"/>
              </a:spcAft>
              <a:buNone/>
            </a:pPr>
            <a:r>
              <a:rPr lang="en-US" sz="1800" dirty="0">
                <a:highlight>
                  <a:srgbClr val="FFFFFF"/>
                </a:highlight>
                <a:latin typeface="Aptos" panose="020B0004020202020204" pitchFamily="34" charset="0"/>
              </a:rPr>
              <a:t>Home: </a:t>
            </a:r>
            <a:r>
              <a:rPr lang="en-US" sz="1800" dirty="0">
                <a:highlight>
                  <a:srgbClr val="FFFFFF"/>
                </a:highlight>
                <a:latin typeface="Aptos" panose="020B0004020202020204" pitchFamily="34" charset="0"/>
                <a:hlinkClick r:id="rId4"/>
              </a:rPr>
              <a:t>https://sleap.ai/index.html</a:t>
            </a:r>
            <a:br>
              <a:rPr lang="en-US" sz="1800" dirty="0">
                <a:highlight>
                  <a:srgbClr val="FFFFFF"/>
                </a:highlight>
                <a:latin typeface="Aptos" panose="020B0004020202020204" pitchFamily="34" charset="0"/>
              </a:rPr>
            </a:br>
            <a:endParaRPr lang="en-US" sz="1800" dirty="0">
              <a:highlight>
                <a:srgbClr val="FFFFFF"/>
              </a:highlight>
              <a:latin typeface="Aptos" panose="020B0004020202020204" pitchFamily="34" charset="0"/>
            </a:endParaRPr>
          </a:p>
          <a:p>
            <a:pPr marL="457200" lvl="1" indent="0">
              <a:lnSpc>
                <a:spcPct val="100000"/>
              </a:lnSpc>
              <a:spcBef>
                <a:spcPts val="0"/>
              </a:spcBef>
              <a:spcAft>
                <a:spcPts val="600"/>
              </a:spcAft>
              <a:buNone/>
            </a:pPr>
            <a:r>
              <a:rPr lang="en-US" sz="1800" dirty="0">
                <a:highlight>
                  <a:srgbClr val="FFFFFF"/>
                </a:highlight>
                <a:latin typeface="Aptos" panose="020B0004020202020204" pitchFamily="34" charset="0"/>
              </a:rPr>
              <a:t>Discussion Forum: </a:t>
            </a:r>
            <a:r>
              <a:rPr lang="en-US" sz="1800" dirty="0">
                <a:highlight>
                  <a:srgbClr val="FFFFFF"/>
                </a:highlight>
                <a:latin typeface="Aptos" panose="020B0004020202020204" pitchFamily="34" charset="0"/>
                <a:hlinkClick r:id="rId5"/>
              </a:rPr>
              <a:t>https://github.com/talmolab/sleap/discussions</a:t>
            </a:r>
            <a:br>
              <a:rPr lang="en-US" sz="1800" dirty="0">
                <a:highlight>
                  <a:srgbClr val="FFFFFF"/>
                </a:highlight>
                <a:latin typeface="Aptos" panose="020B0004020202020204" pitchFamily="34" charset="0"/>
              </a:rPr>
            </a:br>
            <a:br>
              <a:rPr lang="en-US" sz="1600" dirty="0">
                <a:highlight>
                  <a:srgbClr val="FFFFFF"/>
                </a:highlight>
                <a:latin typeface="Aptos" panose="020B0004020202020204" pitchFamily="34" charset="0"/>
              </a:rPr>
            </a:br>
            <a:endParaRPr lang="en-US" sz="1900" dirty="0">
              <a:highlight>
                <a:srgbClr val="FFFFFF"/>
              </a:highlight>
              <a:latin typeface="Aptos" panose="020B0004020202020204" pitchFamily="34" charset="0"/>
            </a:endParaRPr>
          </a:p>
          <a:p>
            <a:pPr algn="ctr">
              <a:lnSpc>
                <a:spcPct val="120000"/>
              </a:lnSpc>
              <a:spcBef>
                <a:spcPts val="0"/>
              </a:spcBef>
              <a:buFont typeface="Wingdings" panose="05000000000000000000" pitchFamily="2" charset="2"/>
              <a:buChar char="v"/>
            </a:pPr>
            <a:r>
              <a:rPr lang="en-US" sz="1800" dirty="0">
                <a:highlight>
                  <a:srgbClr val="FFFFFF"/>
                </a:highlight>
                <a:latin typeface="Aptos" panose="020B0004020202020204" pitchFamily="34" charset="0"/>
              </a:rPr>
              <a:t>With GPU PC, tracking takes ~1hour, therefore 120 videos a day for 30 sessions = </a:t>
            </a:r>
            <a:r>
              <a:rPr lang="en-US" sz="1800" b="1" u="sng" dirty="0">
                <a:highlight>
                  <a:srgbClr val="FFFFFF"/>
                </a:highlight>
                <a:latin typeface="Aptos" panose="020B0004020202020204" pitchFamily="34" charset="0"/>
              </a:rPr>
              <a:t>LONG TIME</a:t>
            </a:r>
          </a:p>
          <a:p>
            <a:pPr marL="0" indent="0" algn="ctr">
              <a:lnSpc>
                <a:spcPct val="100000"/>
              </a:lnSpc>
              <a:spcBef>
                <a:spcPts val="0"/>
              </a:spcBef>
              <a:buNone/>
            </a:pPr>
            <a:endParaRPr lang="en-US" sz="1800" dirty="0">
              <a:highlight>
                <a:srgbClr val="FFFFFF"/>
              </a:highlight>
              <a:latin typeface="Aptos" panose="020B0004020202020204" pitchFamily="34" charset="0"/>
            </a:endParaRPr>
          </a:p>
          <a:p>
            <a:pPr marL="0" indent="0" algn="ctr">
              <a:lnSpc>
                <a:spcPct val="100000"/>
              </a:lnSpc>
              <a:spcBef>
                <a:spcPts val="0"/>
              </a:spcBef>
              <a:buNone/>
            </a:pPr>
            <a:endParaRPr lang="en-US" sz="1800" b="1" u="sng" dirty="0">
              <a:highlight>
                <a:srgbClr val="FFFFFF"/>
              </a:highlight>
              <a:latin typeface="Aptos" panose="020B0004020202020204" pitchFamily="34" charset="0"/>
            </a:endParaRPr>
          </a:p>
          <a:p>
            <a:pPr marL="0" indent="0" algn="ctr">
              <a:lnSpc>
                <a:spcPct val="100000"/>
              </a:lnSpc>
              <a:spcBef>
                <a:spcPts val="0"/>
              </a:spcBef>
              <a:buNone/>
            </a:pPr>
            <a:r>
              <a:rPr lang="en-US" sz="2100" b="1" u="sng" dirty="0">
                <a:highlight>
                  <a:srgbClr val="FFFFFF"/>
                </a:highlight>
                <a:latin typeface="Aptos" panose="020B0004020202020204" pitchFamily="34" charset="0"/>
              </a:rPr>
              <a:t>Meaning</a:t>
            </a:r>
            <a:r>
              <a:rPr lang="en-US" sz="2100" b="1" dirty="0">
                <a:highlight>
                  <a:srgbClr val="FFFFFF"/>
                </a:highlight>
                <a:latin typeface="Aptos" panose="020B0004020202020204" pitchFamily="34" charset="0"/>
              </a:rPr>
              <a:t> </a:t>
            </a:r>
            <a:br>
              <a:rPr lang="en-US" sz="1800" dirty="0">
                <a:highlight>
                  <a:srgbClr val="FFFFFF"/>
                </a:highlight>
                <a:latin typeface="Aptos" panose="020B0004020202020204" pitchFamily="34" charset="0"/>
              </a:rPr>
            </a:br>
            <a:r>
              <a:rPr lang="en-US" sz="1800" dirty="0">
                <a:highlight>
                  <a:srgbClr val="FFFFFF"/>
                </a:highlight>
                <a:latin typeface="Aptos" panose="020B0004020202020204" pitchFamily="34" charset="0"/>
              </a:rPr>
              <a:t>Advanced computer and components for high-throughput processing and analyses</a:t>
            </a:r>
            <a:br>
              <a:rPr lang="en-US" sz="1800" dirty="0">
                <a:highlight>
                  <a:srgbClr val="FFFFFF"/>
                </a:highlight>
                <a:latin typeface="Aptos" panose="020B0004020202020204" pitchFamily="34" charset="0"/>
              </a:rPr>
            </a:br>
            <a:endParaRPr lang="en-US" sz="1800" dirty="0">
              <a:highlight>
                <a:srgbClr val="FFFFFF"/>
              </a:highlight>
              <a:latin typeface="Arial" panose="020B0604020202020204" pitchFamily="34" charset="0"/>
            </a:endParaRPr>
          </a:p>
        </p:txBody>
      </p:sp>
      <p:pic>
        <p:nvPicPr>
          <p:cNvPr id="6" name="Picture 5" descr="A close-up of a machine&#10;&#10;Description automatically generated">
            <a:extLst>
              <a:ext uri="{FF2B5EF4-FFF2-40B4-BE49-F238E27FC236}">
                <a16:creationId xmlns:a16="http://schemas.microsoft.com/office/drawing/2014/main" id="{CBE514FA-CB64-56BC-42BB-4834E1516096}"/>
              </a:ext>
            </a:extLst>
          </p:cNvPr>
          <p:cNvPicPr>
            <a:picLocks noChangeAspect="1"/>
          </p:cNvPicPr>
          <p:nvPr/>
        </p:nvPicPr>
        <p:blipFill rotWithShape="1">
          <a:blip r:embed="rId6">
            <a:extLst>
              <a:ext uri="{28A0092B-C50C-407E-A947-70E740481C1C}">
                <a14:useLocalDpi xmlns:a14="http://schemas.microsoft.com/office/drawing/2010/main" val="0"/>
              </a:ext>
            </a:extLst>
          </a:blip>
          <a:srcRect t="16461" b="9308"/>
          <a:stretch/>
        </p:blipFill>
        <p:spPr>
          <a:xfrm>
            <a:off x="4919309" y="1244091"/>
            <a:ext cx="2350332" cy="218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close-up of a machine&#10;&#10;Description automatically generated">
            <a:extLst>
              <a:ext uri="{FF2B5EF4-FFF2-40B4-BE49-F238E27FC236}">
                <a16:creationId xmlns:a16="http://schemas.microsoft.com/office/drawing/2014/main" id="{98B33B0A-03F6-0609-06CF-8FB02C3801E0}"/>
              </a:ext>
            </a:extLst>
          </p:cNvPr>
          <p:cNvPicPr>
            <a:picLocks noChangeAspect="1"/>
          </p:cNvPicPr>
          <p:nvPr/>
        </p:nvPicPr>
        <p:blipFill rotWithShape="1">
          <a:blip r:embed="rId7">
            <a:extLst>
              <a:ext uri="{28A0092B-C50C-407E-A947-70E740481C1C}">
                <a14:useLocalDpi xmlns:a14="http://schemas.microsoft.com/office/drawing/2010/main" val="0"/>
              </a:ext>
            </a:extLst>
          </a:blip>
          <a:srcRect t="5044" r="33584" b="11893"/>
          <a:stretch/>
        </p:blipFill>
        <p:spPr>
          <a:xfrm rot="5400000">
            <a:off x="2475757" y="341785"/>
            <a:ext cx="2180951" cy="2045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Close-up of a machine with a piece of metal&#10;&#10;Description automatically generated">
            <a:extLst>
              <a:ext uri="{FF2B5EF4-FFF2-40B4-BE49-F238E27FC236}">
                <a16:creationId xmlns:a16="http://schemas.microsoft.com/office/drawing/2014/main" id="{03A3B557-F2CE-E1FF-8A87-8DA58D475AA7}"/>
              </a:ext>
            </a:extLst>
          </p:cNvPr>
          <p:cNvPicPr>
            <a:picLocks noChangeAspect="1"/>
          </p:cNvPicPr>
          <p:nvPr/>
        </p:nvPicPr>
        <p:blipFill rotWithShape="1">
          <a:blip r:embed="rId8">
            <a:extLst>
              <a:ext uri="{28A0092B-C50C-407E-A947-70E740481C1C}">
                <a14:useLocalDpi xmlns:a14="http://schemas.microsoft.com/office/drawing/2010/main" val="0"/>
              </a:ext>
            </a:extLst>
          </a:blip>
          <a:srcRect l="7479" r="12816"/>
          <a:stretch/>
        </p:blipFill>
        <p:spPr>
          <a:xfrm rot="5400000">
            <a:off x="148670" y="959891"/>
            <a:ext cx="2174019" cy="2045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5145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B465-3FF5-A3BD-3E24-E1DCC62C7443}"/>
              </a:ext>
            </a:extLst>
          </p:cNvPr>
          <p:cNvSpPr>
            <a:spLocks noGrp="1"/>
          </p:cNvSpPr>
          <p:nvPr>
            <p:ph type="title"/>
          </p:nvPr>
        </p:nvSpPr>
        <p:spPr>
          <a:xfrm>
            <a:off x="7614478" y="3721874"/>
            <a:ext cx="4020056" cy="1325563"/>
          </a:xfrm>
        </p:spPr>
        <p:txBody>
          <a:bodyPr/>
          <a:lstStyle/>
          <a:p>
            <a:r>
              <a:rPr lang="en-US" b="1" u="sng" dirty="0"/>
              <a:t>Most</a:t>
            </a:r>
            <a:r>
              <a:rPr lang="en-US" dirty="0"/>
              <a:t> Beneficial?</a:t>
            </a:r>
          </a:p>
        </p:txBody>
      </p:sp>
      <p:sp>
        <p:nvSpPr>
          <p:cNvPr id="3" name="Content Placeholder 2">
            <a:extLst>
              <a:ext uri="{FF2B5EF4-FFF2-40B4-BE49-F238E27FC236}">
                <a16:creationId xmlns:a16="http://schemas.microsoft.com/office/drawing/2014/main" id="{5CE1932D-9553-44F9-B549-5D434F7CB6E2}"/>
              </a:ext>
            </a:extLst>
          </p:cNvPr>
          <p:cNvSpPr>
            <a:spLocks noGrp="1"/>
          </p:cNvSpPr>
          <p:nvPr>
            <p:ph idx="1"/>
          </p:nvPr>
        </p:nvSpPr>
        <p:spPr>
          <a:xfrm>
            <a:off x="8236332" y="4665033"/>
            <a:ext cx="2776347" cy="2012950"/>
          </a:xfrm>
        </p:spPr>
        <p:txBody>
          <a:bodyPr>
            <a:normAutofit/>
          </a:bodyPr>
          <a:lstStyle/>
          <a:p>
            <a:pPr algn="l">
              <a:spcBef>
                <a:spcPts val="0"/>
              </a:spcBef>
              <a:spcAft>
                <a:spcPts val="0"/>
              </a:spcAft>
              <a:buFont typeface="Arial" panose="020B0604020202020204" pitchFamily="34" charset="0"/>
              <a:buChar char="•"/>
            </a:pPr>
            <a:r>
              <a:rPr lang="en-US" sz="2800" b="0" i="0" dirty="0">
                <a:solidFill>
                  <a:srgbClr val="212121"/>
                </a:solidFill>
                <a:effectLst/>
                <a:highlight>
                  <a:srgbClr val="FFFFFF"/>
                </a:highlight>
                <a:latin typeface="Aptos" panose="020B0004020202020204" pitchFamily="34" charset="0"/>
              </a:rPr>
              <a:t>Office Hours</a:t>
            </a:r>
            <a:endParaRPr lang="en-US" sz="2800" dirty="0">
              <a:solidFill>
                <a:srgbClr val="212121"/>
              </a:solidFill>
              <a:highlight>
                <a:srgbClr val="FFFFFF"/>
              </a:highlight>
              <a:latin typeface="Arial" panose="020B0604020202020204" pitchFamily="34" charset="0"/>
            </a:endParaRPr>
          </a:p>
          <a:p>
            <a:pPr>
              <a:spcBef>
                <a:spcPts val="0"/>
              </a:spcBef>
            </a:pPr>
            <a:r>
              <a:rPr lang="en-US" sz="2800" b="0" i="0" dirty="0">
                <a:solidFill>
                  <a:srgbClr val="212121"/>
                </a:solidFill>
                <a:effectLst/>
                <a:highlight>
                  <a:srgbClr val="FFFFFF"/>
                </a:highlight>
                <a:latin typeface="Aptos" panose="020B0004020202020204" pitchFamily="34" charset="0"/>
              </a:rPr>
              <a:t>Office Hours</a:t>
            </a:r>
          </a:p>
          <a:p>
            <a:pPr>
              <a:spcBef>
                <a:spcPts val="0"/>
              </a:spcBef>
            </a:pPr>
            <a:r>
              <a:rPr lang="en-US" sz="2800" b="0" i="0" dirty="0">
                <a:solidFill>
                  <a:srgbClr val="212121"/>
                </a:solidFill>
                <a:effectLst/>
                <a:highlight>
                  <a:srgbClr val="FFFFFF"/>
                </a:highlight>
                <a:latin typeface="Aptos" panose="020B0004020202020204" pitchFamily="34" charset="0"/>
              </a:rPr>
              <a:t>Office Hours</a:t>
            </a:r>
          </a:p>
          <a:p>
            <a:pPr>
              <a:spcBef>
                <a:spcPts val="0"/>
              </a:spcBef>
            </a:pPr>
            <a:r>
              <a:rPr lang="en-US" sz="2800" b="0" i="0" dirty="0">
                <a:solidFill>
                  <a:srgbClr val="212121"/>
                </a:solidFill>
                <a:effectLst/>
                <a:highlight>
                  <a:srgbClr val="FFFFFF"/>
                </a:highlight>
                <a:latin typeface="Aptos" panose="020B0004020202020204" pitchFamily="34" charset="0"/>
              </a:rPr>
              <a:t>Office Hours</a:t>
            </a:r>
          </a:p>
          <a:p>
            <a:pPr>
              <a:spcBef>
                <a:spcPts val="0"/>
              </a:spcBef>
            </a:pPr>
            <a:r>
              <a:rPr lang="en-US" sz="2800" b="0" i="0" dirty="0">
                <a:solidFill>
                  <a:srgbClr val="212121"/>
                </a:solidFill>
                <a:effectLst/>
                <a:highlight>
                  <a:srgbClr val="FFFFFF"/>
                </a:highlight>
                <a:latin typeface="Aptos" panose="020B0004020202020204" pitchFamily="34" charset="0"/>
              </a:rPr>
              <a:t>Office Hours….</a:t>
            </a:r>
          </a:p>
          <a:p>
            <a:pPr algn="l">
              <a:spcBef>
                <a:spcPts val="0"/>
              </a:spcBef>
              <a:spcAft>
                <a:spcPts val="0"/>
              </a:spcAft>
              <a:buFont typeface="Arial" panose="020B0604020202020204" pitchFamily="34" charset="0"/>
              <a:buChar char="•"/>
            </a:pPr>
            <a:endParaRPr lang="en-US" sz="2800" b="0" i="0" dirty="0">
              <a:solidFill>
                <a:srgbClr val="212121"/>
              </a:solidFill>
              <a:effectLst/>
              <a:highlight>
                <a:srgbClr val="FFFFFF"/>
              </a:highlight>
              <a:latin typeface="Aptos" panose="020B0004020202020204" pitchFamily="34" charset="0"/>
            </a:endParaRPr>
          </a:p>
        </p:txBody>
      </p:sp>
      <p:pic>
        <p:nvPicPr>
          <p:cNvPr id="5" name="Picture 4" descr="A person with a beard and glasses&#10;&#10;Description automatically generated">
            <a:extLst>
              <a:ext uri="{FF2B5EF4-FFF2-40B4-BE49-F238E27FC236}">
                <a16:creationId xmlns:a16="http://schemas.microsoft.com/office/drawing/2014/main" id="{3AC86245-56CE-8993-90ED-712D7B500CE6}"/>
              </a:ext>
            </a:extLst>
          </p:cNvPr>
          <p:cNvPicPr>
            <a:picLocks noChangeAspect="1"/>
          </p:cNvPicPr>
          <p:nvPr/>
        </p:nvPicPr>
        <p:blipFill rotWithShape="1">
          <a:blip r:embed="rId3">
            <a:extLst>
              <a:ext uri="{28A0092B-C50C-407E-A947-70E740481C1C}">
                <a14:useLocalDpi xmlns:a14="http://schemas.microsoft.com/office/drawing/2010/main" val="0"/>
              </a:ext>
            </a:extLst>
          </a:blip>
          <a:srcRect b="28793"/>
          <a:stretch/>
        </p:blipFill>
        <p:spPr>
          <a:xfrm>
            <a:off x="2238240" y="3411526"/>
            <a:ext cx="1924319" cy="3215346"/>
          </a:xfrm>
          <a:prstGeom prst="rect">
            <a:avLst/>
          </a:prstGeom>
        </p:spPr>
      </p:pic>
      <p:pic>
        <p:nvPicPr>
          <p:cNvPr id="7" name="Picture 6" descr="A person with glasses smiling&#10;&#10;Description automatically generated">
            <a:extLst>
              <a:ext uri="{FF2B5EF4-FFF2-40B4-BE49-F238E27FC236}">
                <a16:creationId xmlns:a16="http://schemas.microsoft.com/office/drawing/2014/main" id="{400A579A-4CDC-0629-011F-C47A3FF61492}"/>
              </a:ext>
            </a:extLst>
          </p:cNvPr>
          <p:cNvPicPr>
            <a:picLocks noChangeAspect="1"/>
          </p:cNvPicPr>
          <p:nvPr/>
        </p:nvPicPr>
        <p:blipFill rotWithShape="1">
          <a:blip r:embed="rId4">
            <a:extLst>
              <a:ext uri="{28A0092B-C50C-407E-A947-70E740481C1C}">
                <a14:useLocalDpi xmlns:a14="http://schemas.microsoft.com/office/drawing/2010/main" val="0"/>
              </a:ext>
            </a:extLst>
          </a:blip>
          <a:srcRect b="32225"/>
          <a:stretch/>
        </p:blipFill>
        <p:spPr>
          <a:xfrm>
            <a:off x="4303971" y="3429000"/>
            <a:ext cx="1933845" cy="3215346"/>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5AFAC216-7E24-51F3-8101-1DDEA946C1B7}"/>
              </a:ext>
            </a:extLst>
          </p:cNvPr>
          <p:cNvPicPr>
            <a:picLocks noChangeAspect="1"/>
          </p:cNvPicPr>
          <p:nvPr/>
        </p:nvPicPr>
        <p:blipFill rotWithShape="1">
          <a:blip r:embed="rId5">
            <a:extLst>
              <a:ext uri="{28A0092B-C50C-407E-A947-70E740481C1C}">
                <a14:useLocalDpi xmlns:a14="http://schemas.microsoft.com/office/drawing/2010/main" val="0"/>
              </a:ext>
            </a:extLst>
          </a:blip>
          <a:srcRect b="31951"/>
          <a:stretch/>
        </p:blipFill>
        <p:spPr>
          <a:xfrm>
            <a:off x="162983" y="3411526"/>
            <a:ext cx="1933845" cy="3215346"/>
          </a:xfrm>
          <a:prstGeom prst="rect">
            <a:avLst/>
          </a:prstGeom>
        </p:spPr>
      </p:pic>
      <p:pic>
        <p:nvPicPr>
          <p:cNvPr id="11" name="Picture 10" descr="A diagram of a job output&#10;&#10;Description automatically generated">
            <a:extLst>
              <a:ext uri="{FF2B5EF4-FFF2-40B4-BE49-F238E27FC236}">
                <a16:creationId xmlns:a16="http://schemas.microsoft.com/office/drawing/2014/main" id="{1AA93032-2D01-64A0-4210-58F39C826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1128"/>
            <a:ext cx="6400800" cy="2818228"/>
          </a:xfrm>
          <a:prstGeom prst="rect">
            <a:avLst/>
          </a:prstGeom>
        </p:spPr>
      </p:pic>
      <p:sp>
        <p:nvSpPr>
          <p:cNvPr id="13" name="TextBox 12">
            <a:extLst>
              <a:ext uri="{FF2B5EF4-FFF2-40B4-BE49-F238E27FC236}">
                <a16:creationId xmlns:a16="http://schemas.microsoft.com/office/drawing/2014/main" id="{4B50942D-02A8-D329-B385-A08D409AEAE7}"/>
              </a:ext>
            </a:extLst>
          </p:cNvPr>
          <p:cNvSpPr txBox="1"/>
          <p:nvPr/>
        </p:nvSpPr>
        <p:spPr>
          <a:xfrm>
            <a:off x="6347810" y="195516"/>
            <a:ext cx="5844190" cy="3908762"/>
          </a:xfrm>
          <a:prstGeom prst="rect">
            <a:avLst/>
          </a:prstGeom>
          <a:noFill/>
        </p:spPr>
        <p:txBody>
          <a:bodyPr wrap="square">
            <a:spAutoFit/>
          </a:bodyPr>
          <a:lstStyle/>
          <a:p>
            <a:pPr lvl="1" algn="ctr"/>
            <a:r>
              <a:rPr lang="en-US" sz="2500" b="1" i="0" dirty="0">
                <a:solidFill>
                  <a:srgbClr val="000000"/>
                </a:solidFill>
                <a:effectLst/>
                <a:highlight>
                  <a:srgbClr val="FFFFFF"/>
                </a:highlight>
                <a:latin typeface="+mj-lt"/>
              </a:rPr>
              <a:t>What Helped </a:t>
            </a:r>
            <a:r>
              <a:rPr lang="en-US" sz="2500" b="1" dirty="0">
                <a:solidFill>
                  <a:srgbClr val="000000"/>
                </a:solidFill>
                <a:highlight>
                  <a:srgbClr val="FFFFFF"/>
                </a:highlight>
                <a:latin typeface="+mj-lt"/>
              </a:rPr>
              <a:t>M</a:t>
            </a:r>
            <a:r>
              <a:rPr lang="en-US" sz="2500" b="1" i="0" dirty="0">
                <a:solidFill>
                  <a:srgbClr val="000000"/>
                </a:solidFill>
                <a:effectLst/>
                <a:highlight>
                  <a:srgbClr val="FFFFFF"/>
                </a:highlight>
                <a:latin typeface="+mj-lt"/>
              </a:rPr>
              <a:t>e?</a:t>
            </a:r>
          </a:p>
          <a:p>
            <a:endParaRPr lang="en-US" b="1" i="0" dirty="0">
              <a:solidFill>
                <a:srgbClr val="000000"/>
              </a:solidFill>
              <a:effectLst/>
              <a:highlight>
                <a:srgbClr val="FFFFFF"/>
              </a:highlight>
              <a:latin typeface="Helvetica Neue"/>
            </a:endParaRPr>
          </a:p>
          <a:p>
            <a:pPr algn="l"/>
            <a:r>
              <a:rPr lang="en-US" i="0" dirty="0">
                <a:solidFill>
                  <a:srgbClr val="000000"/>
                </a:solidFill>
                <a:effectLst/>
                <a:highlight>
                  <a:srgbClr val="FFFFFF"/>
                </a:highlight>
                <a:latin typeface="Helvetica Neue"/>
              </a:rPr>
              <a:t>Webpage “Submit High Throughput Computing (HTC) Workloads (OSG Documentation)”</a:t>
            </a:r>
          </a:p>
          <a:p>
            <a:pPr algn="l"/>
            <a:endParaRPr lang="en-US" b="0" i="0" u="none" strike="noStrike" dirty="0">
              <a:solidFill>
                <a:srgbClr val="467886"/>
              </a:solidFill>
              <a:effectLst/>
              <a:highlight>
                <a:srgbClr val="FFFFFF"/>
              </a:highlight>
              <a:latin typeface="Helvetica Neue"/>
              <a:hlinkClick r:id="rId7">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en-US" dirty="0"/>
              <a:t> Overview: Submit Jobs to </a:t>
            </a:r>
            <a:r>
              <a:rPr lang="en-US" dirty="0" err="1"/>
              <a:t>OSPool</a:t>
            </a:r>
            <a:r>
              <a:rPr lang="en-US" dirty="0"/>
              <a:t> using </a:t>
            </a:r>
            <a:r>
              <a:rPr lang="en-US" dirty="0" err="1"/>
              <a:t>HTCondor</a:t>
            </a:r>
            <a:endParaRPr lang="en-US" dirty="0"/>
          </a:p>
          <a:p>
            <a:pPr lvl="1">
              <a:buFont typeface="Arial" panose="020B0604020202020204" pitchFamily="34" charset="0"/>
              <a:buChar char="•"/>
            </a:pPr>
            <a:r>
              <a:rPr lang="en-US" dirty="0"/>
              <a:t>My submit file is a copy of the one found on this page just edited for my project</a:t>
            </a:r>
          </a:p>
          <a:p>
            <a:pPr lvl="1"/>
            <a:endParaRPr lang="en-US" dirty="0"/>
          </a:p>
          <a:p>
            <a:pPr>
              <a:buFont typeface="Arial" panose="020B0604020202020204" pitchFamily="34" charset="0"/>
              <a:buChar char="•"/>
            </a:pPr>
            <a:r>
              <a:rPr lang="en-US" dirty="0"/>
              <a:t>Easily Submit Multiple Jobs</a:t>
            </a:r>
          </a:p>
          <a:p>
            <a:pPr lvl="1">
              <a:buFont typeface="Arial" panose="020B0604020202020204" pitchFamily="34" charset="0"/>
              <a:buChar char="•"/>
            </a:pPr>
            <a:r>
              <a:rPr lang="en-US" dirty="0">
                <a:solidFill>
                  <a:srgbClr val="000000"/>
                </a:solidFill>
                <a:highlight>
                  <a:srgbClr val="FFFFFF"/>
                </a:highlight>
                <a:latin typeface="Helvetica Neue"/>
              </a:rPr>
              <a:t> The video available on this page helped understand the multiple job logic and flow </a:t>
            </a:r>
            <a:r>
              <a:rPr lang="en-US" b="0" i="0" dirty="0">
                <a:solidFill>
                  <a:srgbClr val="000000"/>
                </a:solidFill>
                <a:effectLst/>
                <a:highlight>
                  <a:srgbClr val="FFFFFF"/>
                </a:highlight>
                <a:latin typeface="Helvetica Neue"/>
              </a:rPr>
              <a:t>https://www.youtube.com/watch?v=m7dQChJH5LU</a:t>
            </a:r>
          </a:p>
        </p:txBody>
      </p:sp>
      <p:sp>
        <p:nvSpPr>
          <p:cNvPr id="14" name="Arrow: Left 13">
            <a:extLst>
              <a:ext uri="{FF2B5EF4-FFF2-40B4-BE49-F238E27FC236}">
                <a16:creationId xmlns:a16="http://schemas.microsoft.com/office/drawing/2014/main" id="{C54CA37E-7008-66C8-6FEB-BBA248CE76D0}"/>
              </a:ext>
            </a:extLst>
          </p:cNvPr>
          <p:cNvSpPr/>
          <p:nvPr/>
        </p:nvSpPr>
        <p:spPr>
          <a:xfrm>
            <a:off x="6802867" y="5139201"/>
            <a:ext cx="978408" cy="484632"/>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97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F907-0C5C-A893-2F0F-6234A2189C8B}"/>
              </a:ext>
            </a:extLst>
          </p:cNvPr>
          <p:cNvSpPr>
            <a:spLocks noGrp="1"/>
          </p:cNvSpPr>
          <p:nvPr>
            <p:ph type="title"/>
          </p:nvPr>
        </p:nvSpPr>
        <p:spPr>
          <a:xfrm>
            <a:off x="178905" y="0"/>
            <a:ext cx="8567530" cy="1325563"/>
          </a:xfrm>
        </p:spPr>
        <p:txBody>
          <a:bodyPr/>
          <a:lstStyle/>
          <a:p>
            <a:r>
              <a:rPr lang="en-US" dirty="0"/>
              <a:t>How it Started: Overview</a:t>
            </a:r>
          </a:p>
        </p:txBody>
      </p:sp>
      <p:pic>
        <p:nvPicPr>
          <p:cNvPr id="4" name="Picture 3" descr="A diagram of a job output&#10;&#10;Description automatically generated">
            <a:extLst>
              <a:ext uri="{FF2B5EF4-FFF2-40B4-BE49-F238E27FC236}">
                <a16:creationId xmlns:a16="http://schemas.microsoft.com/office/drawing/2014/main" id="{F7D8A54A-F2A3-FC4C-E318-6190EC25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324" y="1419887"/>
            <a:ext cx="9969352" cy="4389437"/>
          </a:xfrm>
          <a:prstGeom prst="rect">
            <a:avLst/>
          </a:prstGeom>
        </p:spPr>
      </p:pic>
      <p:sp>
        <p:nvSpPr>
          <p:cNvPr id="5" name="Rectangle 4">
            <a:extLst>
              <a:ext uri="{FF2B5EF4-FFF2-40B4-BE49-F238E27FC236}">
                <a16:creationId xmlns:a16="http://schemas.microsoft.com/office/drawing/2014/main" id="{FBAB9790-DADB-2256-E0C3-774A702BBCA5}"/>
              </a:ext>
            </a:extLst>
          </p:cNvPr>
          <p:cNvSpPr/>
          <p:nvPr/>
        </p:nvSpPr>
        <p:spPr>
          <a:xfrm>
            <a:off x="1391615" y="3011557"/>
            <a:ext cx="3329472" cy="1560443"/>
          </a:xfrm>
          <a:prstGeom prst="rect">
            <a:avLst/>
          </a:prstGeom>
          <a:solidFill>
            <a:srgbClr val="FFFF00">
              <a:alpha val="1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35E5414-0698-FF90-43C2-7F0113F87439}"/>
              </a:ext>
            </a:extLst>
          </p:cNvPr>
          <p:cNvPicPr>
            <a:picLocks noChangeAspect="1"/>
          </p:cNvPicPr>
          <p:nvPr/>
        </p:nvPicPr>
        <p:blipFill>
          <a:blip r:embed="rId4"/>
          <a:stretch>
            <a:fillRect/>
          </a:stretch>
        </p:blipFill>
        <p:spPr>
          <a:xfrm>
            <a:off x="4942883" y="3011557"/>
            <a:ext cx="2397721" cy="1212573"/>
          </a:xfrm>
          <a:prstGeom prst="rect">
            <a:avLst/>
          </a:prstGeom>
          <a:ln w="28575">
            <a:solidFill>
              <a:schemeClr val="accent2"/>
            </a:solidFill>
          </a:ln>
        </p:spPr>
      </p:pic>
      <p:pic>
        <p:nvPicPr>
          <p:cNvPr id="11" name="Picture 10">
            <a:extLst>
              <a:ext uri="{FF2B5EF4-FFF2-40B4-BE49-F238E27FC236}">
                <a16:creationId xmlns:a16="http://schemas.microsoft.com/office/drawing/2014/main" id="{19238920-48A7-E3C2-C50C-FD5A33421574}"/>
              </a:ext>
            </a:extLst>
          </p:cNvPr>
          <p:cNvPicPr>
            <a:picLocks noChangeAspect="1"/>
          </p:cNvPicPr>
          <p:nvPr/>
        </p:nvPicPr>
        <p:blipFill>
          <a:blip r:embed="rId5"/>
          <a:stretch>
            <a:fillRect/>
          </a:stretch>
        </p:blipFill>
        <p:spPr>
          <a:xfrm>
            <a:off x="3096823" y="3516610"/>
            <a:ext cx="1487007" cy="938874"/>
          </a:xfrm>
          <a:prstGeom prst="rect">
            <a:avLst/>
          </a:prstGeom>
          <a:ln w="28575">
            <a:solidFill>
              <a:schemeClr val="accent2"/>
            </a:solidFill>
          </a:ln>
        </p:spPr>
      </p:pic>
      <p:pic>
        <p:nvPicPr>
          <p:cNvPr id="17" name="Picture 16">
            <a:extLst>
              <a:ext uri="{FF2B5EF4-FFF2-40B4-BE49-F238E27FC236}">
                <a16:creationId xmlns:a16="http://schemas.microsoft.com/office/drawing/2014/main" id="{B908EEA2-B988-487B-0E6A-EEE80CF36137}"/>
              </a:ext>
            </a:extLst>
          </p:cNvPr>
          <p:cNvPicPr>
            <a:picLocks noChangeAspect="1"/>
          </p:cNvPicPr>
          <p:nvPr/>
        </p:nvPicPr>
        <p:blipFill rotWithShape="1">
          <a:blip r:embed="rId4"/>
          <a:srcRect t="14822" r="47349" b="71159"/>
          <a:stretch/>
        </p:blipFill>
        <p:spPr>
          <a:xfrm rot="19485207">
            <a:off x="7548781" y="2827590"/>
            <a:ext cx="1082461" cy="128707"/>
          </a:xfrm>
          <a:prstGeom prst="rect">
            <a:avLst/>
          </a:prstGeom>
          <a:ln w="28575">
            <a:solidFill>
              <a:schemeClr val="accent2"/>
            </a:solidFill>
          </a:ln>
        </p:spPr>
      </p:pic>
      <p:pic>
        <p:nvPicPr>
          <p:cNvPr id="20" name="Picture 19">
            <a:extLst>
              <a:ext uri="{FF2B5EF4-FFF2-40B4-BE49-F238E27FC236}">
                <a16:creationId xmlns:a16="http://schemas.microsoft.com/office/drawing/2014/main" id="{8CDAFD46-5986-9849-901B-4070A48FE9C8}"/>
              </a:ext>
            </a:extLst>
          </p:cNvPr>
          <p:cNvPicPr>
            <a:picLocks noChangeAspect="1"/>
          </p:cNvPicPr>
          <p:nvPr/>
        </p:nvPicPr>
        <p:blipFill rotWithShape="1">
          <a:blip r:embed="rId4"/>
          <a:srcRect t="80927" r="43591"/>
          <a:stretch/>
        </p:blipFill>
        <p:spPr>
          <a:xfrm rot="19859540">
            <a:off x="7616991" y="3527050"/>
            <a:ext cx="1159727" cy="175110"/>
          </a:xfrm>
          <a:prstGeom prst="rect">
            <a:avLst/>
          </a:prstGeom>
          <a:ln w="28575">
            <a:solidFill>
              <a:schemeClr val="accent2"/>
            </a:solidFill>
          </a:ln>
        </p:spPr>
      </p:pic>
      <p:pic>
        <p:nvPicPr>
          <p:cNvPr id="21" name="Picture 20">
            <a:extLst>
              <a:ext uri="{FF2B5EF4-FFF2-40B4-BE49-F238E27FC236}">
                <a16:creationId xmlns:a16="http://schemas.microsoft.com/office/drawing/2014/main" id="{995EB115-8AC3-0360-2795-62D1AA7D05BB}"/>
              </a:ext>
            </a:extLst>
          </p:cNvPr>
          <p:cNvPicPr>
            <a:picLocks noChangeAspect="1"/>
          </p:cNvPicPr>
          <p:nvPr/>
        </p:nvPicPr>
        <p:blipFill rotWithShape="1">
          <a:blip r:embed="rId4"/>
          <a:srcRect t="44053" r="43591" b="43202"/>
          <a:stretch/>
        </p:blipFill>
        <p:spPr>
          <a:xfrm rot="2062683">
            <a:off x="8886652" y="2780163"/>
            <a:ext cx="1159717" cy="117006"/>
          </a:xfrm>
          <a:prstGeom prst="rect">
            <a:avLst/>
          </a:prstGeom>
          <a:ln w="28575">
            <a:solidFill>
              <a:schemeClr val="accent2"/>
            </a:solidFill>
          </a:ln>
        </p:spPr>
      </p:pic>
      <p:pic>
        <p:nvPicPr>
          <p:cNvPr id="22" name="Picture 21">
            <a:extLst>
              <a:ext uri="{FF2B5EF4-FFF2-40B4-BE49-F238E27FC236}">
                <a16:creationId xmlns:a16="http://schemas.microsoft.com/office/drawing/2014/main" id="{B644D0C4-5292-89CA-F6B0-5F989BAF2C99}"/>
              </a:ext>
            </a:extLst>
          </p:cNvPr>
          <p:cNvPicPr>
            <a:picLocks noChangeAspect="1"/>
          </p:cNvPicPr>
          <p:nvPr/>
        </p:nvPicPr>
        <p:blipFill rotWithShape="1">
          <a:blip r:embed="rId4"/>
          <a:srcRect t="54590" r="43591" b="28205"/>
          <a:stretch/>
        </p:blipFill>
        <p:spPr>
          <a:xfrm rot="2015948">
            <a:off x="8871571" y="3520400"/>
            <a:ext cx="1159720" cy="157959"/>
          </a:xfrm>
          <a:prstGeom prst="rect">
            <a:avLst/>
          </a:prstGeom>
          <a:ln w="28575">
            <a:solidFill>
              <a:schemeClr val="accent2"/>
            </a:solidFill>
          </a:ln>
        </p:spPr>
      </p:pic>
    </p:spTree>
    <p:extLst>
      <p:ext uri="{BB962C8B-B14F-4D97-AF65-F5344CB8AC3E}">
        <p14:creationId xmlns:p14="http://schemas.microsoft.com/office/powerpoint/2010/main" val="2374995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AC9C4412-C8A6-C806-ED0B-2BF45FD5C04C}"/>
              </a:ext>
            </a:extLst>
          </p:cNvPr>
          <p:cNvSpPr>
            <a:spLocks noGrp="1"/>
          </p:cNvSpPr>
          <p:nvPr>
            <p:ph type="title"/>
          </p:nvPr>
        </p:nvSpPr>
        <p:spPr>
          <a:xfrm>
            <a:off x="212134" y="0"/>
            <a:ext cx="8567530" cy="1172817"/>
          </a:xfrm>
        </p:spPr>
        <p:txBody>
          <a:bodyPr/>
          <a:lstStyle/>
          <a:p>
            <a:r>
              <a:rPr lang="en-US" dirty="0"/>
              <a:t>How it Started: Data Preparation</a:t>
            </a:r>
          </a:p>
        </p:txBody>
      </p:sp>
      <p:grpSp>
        <p:nvGrpSpPr>
          <p:cNvPr id="53" name="Group 52">
            <a:extLst>
              <a:ext uri="{FF2B5EF4-FFF2-40B4-BE49-F238E27FC236}">
                <a16:creationId xmlns:a16="http://schemas.microsoft.com/office/drawing/2014/main" id="{1DF8CE4F-4E26-808C-A274-A2794B564115}"/>
              </a:ext>
            </a:extLst>
          </p:cNvPr>
          <p:cNvGrpSpPr/>
          <p:nvPr/>
        </p:nvGrpSpPr>
        <p:grpSpPr>
          <a:xfrm>
            <a:off x="212134" y="1013381"/>
            <a:ext cx="5723971" cy="2439847"/>
            <a:chOff x="58590" y="1530698"/>
            <a:chExt cx="5723971" cy="2439847"/>
          </a:xfrm>
        </p:grpSpPr>
        <p:pic>
          <p:nvPicPr>
            <p:cNvPr id="33" name="Picture 32" descr="A screenshot of a computer program&#10;&#10;Description automatically generated">
              <a:extLst>
                <a:ext uri="{FF2B5EF4-FFF2-40B4-BE49-F238E27FC236}">
                  <a16:creationId xmlns:a16="http://schemas.microsoft.com/office/drawing/2014/main" id="{9CEED3AF-3C74-E349-3D8C-B98FE9987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 y="2080157"/>
              <a:ext cx="5723971" cy="1890388"/>
            </a:xfrm>
            <a:prstGeom prst="rect">
              <a:avLst/>
            </a:prstGeom>
          </p:spPr>
        </p:pic>
        <p:sp>
          <p:nvSpPr>
            <p:cNvPr id="48" name="TextBox 47">
              <a:extLst>
                <a:ext uri="{FF2B5EF4-FFF2-40B4-BE49-F238E27FC236}">
                  <a16:creationId xmlns:a16="http://schemas.microsoft.com/office/drawing/2014/main" id="{E36373A3-C825-C63D-0CFD-FBE2D434C0A9}"/>
                </a:ext>
              </a:extLst>
            </p:cNvPr>
            <p:cNvSpPr txBox="1"/>
            <p:nvPr/>
          </p:nvSpPr>
          <p:spPr>
            <a:xfrm>
              <a:off x="58590" y="1530698"/>
              <a:ext cx="4253949" cy="477054"/>
            </a:xfrm>
            <a:prstGeom prst="rect">
              <a:avLst/>
            </a:prstGeom>
            <a:noFill/>
            <a:ln>
              <a:solidFill>
                <a:schemeClr val="accent2"/>
              </a:solidFill>
            </a:ln>
          </p:spPr>
          <p:txBody>
            <a:bodyPr wrap="square" rtlCol="0">
              <a:spAutoFit/>
            </a:bodyPr>
            <a:lstStyle/>
            <a:p>
              <a:r>
                <a:rPr lang="en-US" sz="2500" dirty="0"/>
                <a:t>How My Data gets to the Pool</a:t>
              </a:r>
            </a:p>
          </p:txBody>
        </p:sp>
      </p:grpSp>
      <p:grpSp>
        <p:nvGrpSpPr>
          <p:cNvPr id="63" name="Group 62">
            <a:extLst>
              <a:ext uri="{FF2B5EF4-FFF2-40B4-BE49-F238E27FC236}">
                <a16:creationId xmlns:a16="http://schemas.microsoft.com/office/drawing/2014/main" id="{CD0A0215-8068-8629-BE92-0CA851989B5D}"/>
              </a:ext>
            </a:extLst>
          </p:cNvPr>
          <p:cNvGrpSpPr/>
          <p:nvPr/>
        </p:nvGrpSpPr>
        <p:grpSpPr>
          <a:xfrm>
            <a:off x="268326" y="4144353"/>
            <a:ext cx="5719126" cy="2450523"/>
            <a:chOff x="6265586" y="1631637"/>
            <a:chExt cx="5719126" cy="2450523"/>
          </a:xfrm>
        </p:grpSpPr>
        <p:pic>
          <p:nvPicPr>
            <p:cNvPr id="51" name="Picture 50" descr="A screenshot of a computer&#10;&#10;Description automatically generated">
              <a:extLst>
                <a:ext uri="{FF2B5EF4-FFF2-40B4-BE49-F238E27FC236}">
                  <a16:creationId xmlns:a16="http://schemas.microsoft.com/office/drawing/2014/main" id="{5BE81479-527C-7E8A-F583-44F55AC06B02}"/>
                </a:ext>
              </a:extLst>
            </p:cNvPr>
            <p:cNvPicPr>
              <a:picLocks noChangeAspect="1"/>
            </p:cNvPicPr>
            <p:nvPr/>
          </p:nvPicPr>
          <p:blipFill rotWithShape="1">
            <a:blip r:embed="rId4">
              <a:extLst>
                <a:ext uri="{28A0092B-C50C-407E-A947-70E740481C1C}">
                  <a14:useLocalDpi xmlns:a14="http://schemas.microsoft.com/office/drawing/2010/main" val="0"/>
                </a:ext>
              </a:extLst>
            </a:blip>
            <a:srcRect b="34225"/>
            <a:stretch/>
          </p:blipFill>
          <p:spPr>
            <a:xfrm>
              <a:off x="6265586" y="2191771"/>
              <a:ext cx="5719126" cy="1890389"/>
            </a:xfrm>
            <a:prstGeom prst="rect">
              <a:avLst/>
            </a:prstGeom>
          </p:spPr>
        </p:pic>
        <p:sp>
          <p:nvSpPr>
            <p:cNvPr id="52" name="TextBox 51">
              <a:extLst>
                <a:ext uri="{FF2B5EF4-FFF2-40B4-BE49-F238E27FC236}">
                  <a16:creationId xmlns:a16="http://schemas.microsoft.com/office/drawing/2014/main" id="{57A44ACC-8B90-DED2-3EE9-A0816EFB0041}"/>
                </a:ext>
              </a:extLst>
            </p:cNvPr>
            <p:cNvSpPr txBox="1"/>
            <p:nvPr/>
          </p:nvSpPr>
          <p:spPr>
            <a:xfrm>
              <a:off x="6265586" y="1631637"/>
              <a:ext cx="4253949" cy="477054"/>
            </a:xfrm>
            <a:prstGeom prst="rect">
              <a:avLst/>
            </a:prstGeom>
            <a:noFill/>
            <a:ln>
              <a:solidFill>
                <a:schemeClr val="accent2"/>
              </a:solidFill>
            </a:ln>
          </p:spPr>
          <p:txBody>
            <a:bodyPr wrap="square" rtlCol="0">
              <a:spAutoFit/>
            </a:bodyPr>
            <a:lstStyle/>
            <a:p>
              <a:r>
                <a:rPr lang="en-US" sz="2500" dirty="0"/>
                <a:t>Execution of list file</a:t>
              </a:r>
            </a:p>
          </p:txBody>
        </p:sp>
      </p:grpSp>
      <p:grpSp>
        <p:nvGrpSpPr>
          <p:cNvPr id="64" name="Group 63">
            <a:extLst>
              <a:ext uri="{FF2B5EF4-FFF2-40B4-BE49-F238E27FC236}">
                <a16:creationId xmlns:a16="http://schemas.microsoft.com/office/drawing/2014/main" id="{870169AC-7EEF-9F55-0BC3-5AC23ED9E7B1}"/>
              </a:ext>
            </a:extLst>
          </p:cNvPr>
          <p:cNvGrpSpPr/>
          <p:nvPr/>
        </p:nvGrpSpPr>
        <p:grpSpPr>
          <a:xfrm>
            <a:off x="6096000" y="1402599"/>
            <a:ext cx="5988642" cy="3967016"/>
            <a:chOff x="7233661" y="-707555"/>
            <a:chExt cx="5988642" cy="3967016"/>
          </a:xfrm>
        </p:grpSpPr>
        <p:grpSp>
          <p:nvGrpSpPr>
            <p:cNvPr id="54" name="Group 53">
              <a:extLst>
                <a:ext uri="{FF2B5EF4-FFF2-40B4-BE49-F238E27FC236}">
                  <a16:creationId xmlns:a16="http://schemas.microsoft.com/office/drawing/2014/main" id="{FF9A917E-EF8F-C795-89BF-AFDA31EC8417}"/>
                </a:ext>
              </a:extLst>
            </p:cNvPr>
            <p:cNvGrpSpPr/>
            <p:nvPr/>
          </p:nvGrpSpPr>
          <p:grpSpPr>
            <a:xfrm>
              <a:off x="7233661" y="-707555"/>
              <a:ext cx="5988642" cy="3967016"/>
              <a:chOff x="212134" y="2781555"/>
              <a:chExt cx="5086731" cy="3380706"/>
            </a:xfrm>
          </p:grpSpPr>
          <p:pic>
            <p:nvPicPr>
              <p:cNvPr id="47" name="Picture 46" descr="A computer screen shot of a program code&#10;&#10;Description automatically generated">
                <a:extLst>
                  <a:ext uri="{FF2B5EF4-FFF2-40B4-BE49-F238E27FC236}">
                    <a16:creationId xmlns:a16="http://schemas.microsoft.com/office/drawing/2014/main" id="{047292D2-B38D-26CF-269E-FE119ADC0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34" y="3264512"/>
                <a:ext cx="5086731" cy="2897749"/>
              </a:xfrm>
              <a:prstGeom prst="rect">
                <a:avLst/>
              </a:prstGeom>
            </p:spPr>
          </p:pic>
          <p:sp>
            <p:nvSpPr>
              <p:cNvPr id="49" name="TextBox 48">
                <a:extLst>
                  <a:ext uri="{FF2B5EF4-FFF2-40B4-BE49-F238E27FC236}">
                    <a16:creationId xmlns:a16="http://schemas.microsoft.com/office/drawing/2014/main" id="{6A58B212-C6FE-0FC5-D573-AE9D2EF0F4E6}"/>
                  </a:ext>
                </a:extLst>
              </p:cNvPr>
              <p:cNvSpPr txBox="1"/>
              <p:nvPr/>
            </p:nvSpPr>
            <p:spPr>
              <a:xfrm>
                <a:off x="212134" y="2781555"/>
                <a:ext cx="3329469" cy="406547"/>
              </a:xfrm>
              <a:prstGeom prst="rect">
                <a:avLst/>
              </a:prstGeom>
              <a:noFill/>
              <a:ln>
                <a:solidFill>
                  <a:schemeClr val="accent2"/>
                </a:solidFill>
              </a:ln>
            </p:spPr>
            <p:txBody>
              <a:bodyPr wrap="square" rtlCol="0">
                <a:spAutoFit/>
              </a:bodyPr>
              <a:lstStyle/>
              <a:p>
                <a:r>
                  <a:rPr lang="en-US" sz="2500" dirty="0"/>
                  <a:t>How I create a list to iterate</a:t>
                </a:r>
              </a:p>
            </p:txBody>
          </p:sp>
        </p:grpSp>
        <p:sp>
          <p:nvSpPr>
            <p:cNvPr id="56" name="Arrow: Left 55">
              <a:extLst>
                <a:ext uri="{FF2B5EF4-FFF2-40B4-BE49-F238E27FC236}">
                  <a16:creationId xmlns:a16="http://schemas.microsoft.com/office/drawing/2014/main" id="{E371BDAB-AB84-20CC-8287-3F9216E4BDEE}"/>
                </a:ext>
              </a:extLst>
            </p:cNvPr>
            <p:cNvSpPr/>
            <p:nvPr/>
          </p:nvSpPr>
          <p:spPr>
            <a:xfrm rot="20828188">
              <a:off x="9546866" y="2838023"/>
              <a:ext cx="1152760" cy="296845"/>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1325E2E-C39D-2D8D-6359-3A7D5228323F}"/>
                </a:ext>
              </a:extLst>
            </p:cNvPr>
            <p:cNvSpPr txBox="1"/>
            <p:nvPr/>
          </p:nvSpPr>
          <p:spPr>
            <a:xfrm>
              <a:off x="10718204" y="2594333"/>
              <a:ext cx="2091872" cy="477054"/>
            </a:xfrm>
            <a:prstGeom prst="rect">
              <a:avLst/>
            </a:prstGeom>
            <a:noFill/>
          </p:spPr>
          <p:txBody>
            <a:bodyPr wrap="square" rtlCol="0">
              <a:spAutoFit/>
            </a:bodyPr>
            <a:lstStyle/>
            <a:p>
              <a:r>
                <a:rPr lang="en-US" sz="2500" dirty="0">
                  <a:solidFill>
                    <a:schemeClr val="bg1"/>
                  </a:solidFill>
                </a:rPr>
                <a:t>Highly advise!</a:t>
              </a:r>
            </a:p>
          </p:txBody>
        </p:sp>
      </p:grpSp>
      <p:cxnSp>
        <p:nvCxnSpPr>
          <p:cNvPr id="65" name="Straight Arrow Connector 64">
            <a:extLst>
              <a:ext uri="{FF2B5EF4-FFF2-40B4-BE49-F238E27FC236}">
                <a16:creationId xmlns:a16="http://schemas.microsoft.com/office/drawing/2014/main" id="{66D8B5E9-6B58-B215-B439-2A32E166C063}"/>
              </a:ext>
            </a:extLst>
          </p:cNvPr>
          <p:cNvCxnSpPr>
            <a:cxnSpLocks/>
            <a:stCxn id="48" idx="3"/>
            <a:endCxn id="49" idx="1"/>
          </p:cNvCxnSpPr>
          <p:nvPr/>
        </p:nvCxnSpPr>
        <p:spPr>
          <a:xfrm>
            <a:off x="4466083" y="1251908"/>
            <a:ext cx="1629917" cy="3892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8" name="Straight Arrow Connector 67">
            <a:extLst>
              <a:ext uri="{FF2B5EF4-FFF2-40B4-BE49-F238E27FC236}">
                <a16:creationId xmlns:a16="http://schemas.microsoft.com/office/drawing/2014/main" id="{E0459AD0-D8DB-B920-8967-9B46FC5806DA}"/>
              </a:ext>
            </a:extLst>
          </p:cNvPr>
          <p:cNvCxnSpPr>
            <a:cxnSpLocks/>
            <a:stCxn id="49" idx="2"/>
            <a:endCxn id="52" idx="3"/>
          </p:cNvCxnSpPr>
          <p:nvPr/>
        </p:nvCxnSpPr>
        <p:spPr>
          <a:xfrm flipH="1">
            <a:off x="4522275" y="1879653"/>
            <a:ext cx="3533628" cy="250322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5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9A3156-0E04-2D81-297C-73F577FA307D}"/>
              </a:ext>
            </a:extLst>
          </p:cNvPr>
          <p:cNvSpPr>
            <a:spLocks noGrp="1"/>
          </p:cNvSpPr>
          <p:nvPr>
            <p:ph type="title"/>
          </p:nvPr>
        </p:nvSpPr>
        <p:spPr>
          <a:xfrm>
            <a:off x="212134" y="1"/>
            <a:ext cx="8567530" cy="1026942"/>
          </a:xfrm>
        </p:spPr>
        <p:txBody>
          <a:bodyPr/>
          <a:lstStyle/>
          <a:p>
            <a:r>
              <a:rPr lang="en-US" dirty="0"/>
              <a:t>How it Started: Job Submission</a:t>
            </a:r>
          </a:p>
        </p:txBody>
      </p:sp>
      <p:grpSp>
        <p:nvGrpSpPr>
          <p:cNvPr id="11" name="Group 10">
            <a:extLst>
              <a:ext uri="{FF2B5EF4-FFF2-40B4-BE49-F238E27FC236}">
                <a16:creationId xmlns:a16="http://schemas.microsoft.com/office/drawing/2014/main" id="{D50E9FE4-95D7-58D8-3F90-6E99E5281739}"/>
              </a:ext>
            </a:extLst>
          </p:cNvPr>
          <p:cNvGrpSpPr/>
          <p:nvPr/>
        </p:nvGrpSpPr>
        <p:grpSpPr>
          <a:xfrm>
            <a:off x="393895" y="1475859"/>
            <a:ext cx="6091911" cy="4832252"/>
            <a:chOff x="393895" y="1475859"/>
            <a:chExt cx="6091911" cy="4832252"/>
          </a:xfrm>
        </p:grpSpPr>
        <p:pic>
          <p:nvPicPr>
            <p:cNvPr id="29" name="Picture 28" descr="A screenshot of a computer program&#10;&#10;Description automatically generated">
              <a:extLst>
                <a:ext uri="{FF2B5EF4-FFF2-40B4-BE49-F238E27FC236}">
                  <a16:creationId xmlns:a16="http://schemas.microsoft.com/office/drawing/2014/main" id="{5B0B36D7-36B9-67B7-D537-AA949C610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95" y="1475859"/>
              <a:ext cx="6091911" cy="4832252"/>
            </a:xfrm>
            <a:prstGeom prst="rect">
              <a:avLst/>
            </a:prstGeom>
          </p:spPr>
        </p:pic>
        <p:sp>
          <p:nvSpPr>
            <p:cNvPr id="8" name="TextBox 7">
              <a:extLst>
                <a:ext uri="{FF2B5EF4-FFF2-40B4-BE49-F238E27FC236}">
                  <a16:creationId xmlns:a16="http://schemas.microsoft.com/office/drawing/2014/main" id="{B7FDF0A1-E859-937E-D02A-8F861B7AA4C3}"/>
                </a:ext>
              </a:extLst>
            </p:cNvPr>
            <p:cNvSpPr txBox="1"/>
            <p:nvPr/>
          </p:nvSpPr>
          <p:spPr>
            <a:xfrm>
              <a:off x="3618755" y="5367334"/>
              <a:ext cx="2116124" cy="553998"/>
            </a:xfrm>
            <a:prstGeom prst="rect">
              <a:avLst/>
            </a:prstGeom>
            <a:noFill/>
            <a:ln>
              <a:solidFill>
                <a:schemeClr val="accent2"/>
              </a:solidFill>
            </a:ln>
          </p:spPr>
          <p:txBody>
            <a:bodyPr wrap="square" rtlCol="0">
              <a:spAutoFit/>
            </a:bodyPr>
            <a:lstStyle/>
            <a:p>
              <a:r>
                <a:rPr lang="en-US" sz="3000" dirty="0">
                  <a:solidFill>
                    <a:schemeClr val="bg1"/>
                  </a:solidFill>
                </a:rPr>
                <a:t>Submit File</a:t>
              </a:r>
            </a:p>
          </p:txBody>
        </p:sp>
      </p:grpSp>
      <p:grpSp>
        <p:nvGrpSpPr>
          <p:cNvPr id="10" name="Group 9">
            <a:extLst>
              <a:ext uri="{FF2B5EF4-FFF2-40B4-BE49-F238E27FC236}">
                <a16:creationId xmlns:a16="http://schemas.microsoft.com/office/drawing/2014/main" id="{78C6DC08-590D-745D-2B75-59FBDA30E032}"/>
              </a:ext>
            </a:extLst>
          </p:cNvPr>
          <p:cNvGrpSpPr/>
          <p:nvPr/>
        </p:nvGrpSpPr>
        <p:grpSpPr>
          <a:xfrm>
            <a:off x="6941323" y="1475859"/>
            <a:ext cx="4856782" cy="4832253"/>
            <a:chOff x="6941323" y="1547445"/>
            <a:chExt cx="4856782" cy="4832253"/>
          </a:xfrm>
        </p:grpSpPr>
        <p:pic>
          <p:nvPicPr>
            <p:cNvPr id="4" name="Picture 3" descr="A computer screen shot of a program code&#10;&#10;Description automatically generated">
              <a:extLst>
                <a:ext uri="{FF2B5EF4-FFF2-40B4-BE49-F238E27FC236}">
                  <a16:creationId xmlns:a16="http://schemas.microsoft.com/office/drawing/2014/main" id="{CBF36984-9FD7-3F54-7738-F6DD4BC17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323" y="1547445"/>
              <a:ext cx="4856782" cy="4832253"/>
            </a:xfrm>
            <a:prstGeom prst="rect">
              <a:avLst/>
            </a:prstGeom>
          </p:spPr>
        </p:pic>
        <p:sp>
          <p:nvSpPr>
            <p:cNvPr id="9" name="TextBox 8">
              <a:extLst>
                <a:ext uri="{FF2B5EF4-FFF2-40B4-BE49-F238E27FC236}">
                  <a16:creationId xmlns:a16="http://schemas.microsoft.com/office/drawing/2014/main" id="{3AE6C7EA-AF83-D44E-933B-43A781741C85}"/>
                </a:ext>
              </a:extLst>
            </p:cNvPr>
            <p:cNvSpPr txBox="1"/>
            <p:nvPr/>
          </p:nvSpPr>
          <p:spPr>
            <a:xfrm>
              <a:off x="8232366" y="2271602"/>
              <a:ext cx="2750374" cy="553998"/>
            </a:xfrm>
            <a:prstGeom prst="rect">
              <a:avLst/>
            </a:prstGeom>
            <a:noFill/>
            <a:ln>
              <a:solidFill>
                <a:schemeClr val="accent2"/>
              </a:solidFill>
            </a:ln>
          </p:spPr>
          <p:txBody>
            <a:bodyPr wrap="square" rtlCol="0">
              <a:spAutoFit/>
            </a:bodyPr>
            <a:lstStyle/>
            <a:p>
              <a:r>
                <a:rPr lang="en-US" sz="3000" dirty="0">
                  <a:solidFill>
                    <a:schemeClr val="bg1"/>
                  </a:solidFill>
                </a:rPr>
                <a:t>Executable File</a:t>
              </a:r>
            </a:p>
          </p:txBody>
        </p:sp>
      </p:grpSp>
    </p:spTree>
    <p:extLst>
      <p:ext uri="{BB962C8B-B14F-4D97-AF65-F5344CB8AC3E}">
        <p14:creationId xmlns:p14="http://schemas.microsoft.com/office/powerpoint/2010/main" val="3795850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11A4B56-24D2-13CA-2DDC-4CFF2953F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14" y="1054097"/>
            <a:ext cx="11159953" cy="886807"/>
          </a:xfrm>
          <a:prstGeom prst="rect">
            <a:avLst/>
          </a:prstGeom>
        </p:spPr>
      </p:pic>
      <p:sp>
        <p:nvSpPr>
          <p:cNvPr id="6" name="Title 1">
            <a:extLst>
              <a:ext uri="{FF2B5EF4-FFF2-40B4-BE49-F238E27FC236}">
                <a16:creationId xmlns:a16="http://schemas.microsoft.com/office/drawing/2014/main" id="{A814237A-0DA8-C9D8-85EA-1ED5934143E5}"/>
              </a:ext>
            </a:extLst>
          </p:cNvPr>
          <p:cNvSpPr>
            <a:spLocks noGrp="1"/>
          </p:cNvSpPr>
          <p:nvPr>
            <p:ph type="title"/>
          </p:nvPr>
        </p:nvSpPr>
        <p:spPr>
          <a:xfrm>
            <a:off x="212134" y="1"/>
            <a:ext cx="9231014" cy="1026942"/>
          </a:xfrm>
        </p:spPr>
        <p:txBody>
          <a:bodyPr/>
          <a:lstStyle/>
          <a:p>
            <a:r>
              <a:rPr lang="en-US" dirty="0"/>
              <a:t>How it is Going: Developments</a:t>
            </a:r>
          </a:p>
        </p:txBody>
      </p:sp>
      <p:grpSp>
        <p:nvGrpSpPr>
          <p:cNvPr id="16" name="Group 15">
            <a:extLst>
              <a:ext uri="{FF2B5EF4-FFF2-40B4-BE49-F238E27FC236}">
                <a16:creationId xmlns:a16="http://schemas.microsoft.com/office/drawing/2014/main" id="{C4211C1C-FADB-900D-84E9-9B9F2BC4C8ED}"/>
              </a:ext>
            </a:extLst>
          </p:cNvPr>
          <p:cNvGrpSpPr/>
          <p:nvPr/>
        </p:nvGrpSpPr>
        <p:grpSpPr>
          <a:xfrm>
            <a:off x="392628" y="3105083"/>
            <a:ext cx="4002056" cy="2130417"/>
            <a:chOff x="341206" y="1602880"/>
            <a:chExt cx="5883866" cy="2532932"/>
          </a:xfrm>
        </p:grpSpPr>
        <p:pic>
          <p:nvPicPr>
            <p:cNvPr id="8" name="Picture 7" descr="A computer screen with text on it&#10;&#10;Description automatically generated">
              <a:extLst>
                <a:ext uri="{FF2B5EF4-FFF2-40B4-BE49-F238E27FC236}">
                  <a16:creationId xmlns:a16="http://schemas.microsoft.com/office/drawing/2014/main" id="{BE3A374C-06E3-6BA5-1965-E26BFB400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06" y="1602880"/>
              <a:ext cx="5883866" cy="2532932"/>
            </a:xfrm>
            <a:prstGeom prst="rect">
              <a:avLst/>
            </a:prstGeom>
          </p:spPr>
        </p:pic>
        <p:sp>
          <p:nvSpPr>
            <p:cNvPr id="15" name="TextBox 14">
              <a:extLst>
                <a:ext uri="{FF2B5EF4-FFF2-40B4-BE49-F238E27FC236}">
                  <a16:creationId xmlns:a16="http://schemas.microsoft.com/office/drawing/2014/main" id="{8533F42A-298D-646B-2C5A-97F0E076A84E}"/>
                </a:ext>
              </a:extLst>
            </p:cNvPr>
            <p:cNvSpPr txBox="1"/>
            <p:nvPr/>
          </p:nvSpPr>
          <p:spPr>
            <a:xfrm>
              <a:off x="3672342" y="1662482"/>
              <a:ext cx="2389656" cy="1024595"/>
            </a:xfrm>
            <a:prstGeom prst="rect">
              <a:avLst/>
            </a:prstGeom>
            <a:noFill/>
            <a:ln>
              <a:solidFill>
                <a:schemeClr val="accent2"/>
              </a:solidFill>
            </a:ln>
          </p:spPr>
          <p:txBody>
            <a:bodyPr wrap="square" rtlCol="0">
              <a:spAutoFit/>
            </a:bodyPr>
            <a:lstStyle/>
            <a:p>
              <a:r>
                <a:rPr lang="en-US" sz="2500" dirty="0">
                  <a:solidFill>
                    <a:schemeClr val="bg1"/>
                  </a:solidFill>
                </a:rPr>
                <a:t>Singularity Docker</a:t>
              </a:r>
            </a:p>
          </p:txBody>
        </p:sp>
      </p:grpSp>
      <p:sp>
        <p:nvSpPr>
          <p:cNvPr id="19" name="TextBox 18">
            <a:extLst>
              <a:ext uri="{FF2B5EF4-FFF2-40B4-BE49-F238E27FC236}">
                <a16:creationId xmlns:a16="http://schemas.microsoft.com/office/drawing/2014/main" id="{5E96903F-F47D-E870-2775-E058B4B6BC6D}"/>
              </a:ext>
            </a:extLst>
          </p:cNvPr>
          <p:cNvSpPr txBox="1"/>
          <p:nvPr/>
        </p:nvSpPr>
        <p:spPr>
          <a:xfrm>
            <a:off x="0" y="1054097"/>
            <a:ext cx="896112" cy="861774"/>
          </a:xfrm>
          <a:prstGeom prst="rect">
            <a:avLst/>
          </a:prstGeom>
          <a:noFill/>
        </p:spPr>
        <p:txBody>
          <a:bodyPr wrap="square" rtlCol="0">
            <a:spAutoFit/>
          </a:bodyPr>
          <a:lstStyle/>
          <a:p>
            <a:r>
              <a:rPr lang="en-US" sz="5000" dirty="0"/>
              <a:t>~/</a:t>
            </a:r>
          </a:p>
        </p:txBody>
      </p:sp>
      <p:sp>
        <p:nvSpPr>
          <p:cNvPr id="22" name="TextBox 21">
            <a:extLst>
              <a:ext uri="{FF2B5EF4-FFF2-40B4-BE49-F238E27FC236}">
                <a16:creationId xmlns:a16="http://schemas.microsoft.com/office/drawing/2014/main" id="{95905E2A-5F19-0620-0F39-44A3D2A7235F}"/>
              </a:ext>
            </a:extLst>
          </p:cNvPr>
          <p:cNvSpPr txBox="1"/>
          <p:nvPr/>
        </p:nvSpPr>
        <p:spPr>
          <a:xfrm>
            <a:off x="282993" y="2363159"/>
            <a:ext cx="3495582" cy="477054"/>
          </a:xfrm>
          <a:prstGeom prst="rect">
            <a:avLst/>
          </a:prstGeom>
          <a:noFill/>
          <a:ln>
            <a:solidFill>
              <a:schemeClr val="accent2"/>
            </a:solidFill>
          </a:ln>
        </p:spPr>
        <p:txBody>
          <a:bodyPr wrap="square" rtlCol="0">
            <a:spAutoFit/>
          </a:bodyPr>
          <a:lstStyle/>
          <a:p>
            <a:r>
              <a:rPr lang="en-US" sz="2500" dirty="0"/>
              <a:t>Few Helpful Additions…</a:t>
            </a:r>
          </a:p>
        </p:txBody>
      </p:sp>
      <p:pic>
        <p:nvPicPr>
          <p:cNvPr id="25" name="Picture 24" descr="A screenshot of a computer program&#10;&#10;Description automatically generated">
            <a:extLst>
              <a:ext uri="{FF2B5EF4-FFF2-40B4-BE49-F238E27FC236}">
                <a16:creationId xmlns:a16="http://schemas.microsoft.com/office/drawing/2014/main" id="{ADE3A263-1DCC-9755-BAE4-AA9209103882}"/>
              </a:ext>
            </a:extLst>
          </p:cNvPr>
          <p:cNvPicPr>
            <a:picLocks noChangeAspect="1"/>
          </p:cNvPicPr>
          <p:nvPr/>
        </p:nvPicPr>
        <p:blipFill rotWithShape="1">
          <a:blip r:embed="rId5">
            <a:extLst>
              <a:ext uri="{28A0092B-C50C-407E-A947-70E740481C1C}">
                <a14:useLocalDpi xmlns:a14="http://schemas.microsoft.com/office/drawing/2010/main" val="0"/>
              </a:ext>
            </a:extLst>
          </a:blip>
          <a:srcRect r="42185" b="89590"/>
          <a:stretch/>
        </p:blipFill>
        <p:spPr>
          <a:xfrm>
            <a:off x="6457267" y="6021217"/>
            <a:ext cx="4758625" cy="687244"/>
          </a:xfrm>
          <a:prstGeom prst="rect">
            <a:avLst/>
          </a:prstGeom>
        </p:spPr>
      </p:pic>
      <p:pic>
        <p:nvPicPr>
          <p:cNvPr id="27" name="Picture 26" descr="A computer screen shot of text&#10;&#10;Description automatically generated">
            <a:extLst>
              <a:ext uri="{FF2B5EF4-FFF2-40B4-BE49-F238E27FC236}">
                <a16:creationId xmlns:a16="http://schemas.microsoft.com/office/drawing/2014/main" id="{FC5577A0-80E4-A8D7-30FF-DCAD1823D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343" y="3319588"/>
            <a:ext cx="5694474" cy="2225427"/>
          </a:xfrm>
          <a:prstGeom prst="rect">
            <a:avLst/>
          </a:prstGeom>
        </p:spPr>
      </p:pic>
      <p:pic>
        <p:nvPicPr>
          <p:cNvPr id="62" name="Picture 61" descr="A screenshot of a computer&#10;&#10;Description automatically generated">
            <a:extLst>
              <a:ext uri="{FF2B5EF4-FFF2-40B4-BE49-F238E27FC236}">
                <a16:creationId xmlns:a16="http://schemas.microsoft.com/office/drawing/2014/main" id="{D7B06C0F-8CCE-2BED-A696-B88B6A80BAFF}"/>
              </a:ext>
            </a:extLst>
          </p:cNvPr>
          <p:cNvPicPr>
            <a:picLocks noChangeAspect="1"/>
          </p:cNvPicPr>
          <p:nvPr/>
        </p:nvPicPr>
        <p:blipFill rotWithShape="1">
          <a:blip r:embed="rId7">
            <a:extLst>
              <a:ext uri="{28A0092B-C50C-407E-A947-70E740481C1C}">
                <a14:useLocalDpi xmlns:a14="http://schemas.microsoft.com/office/drawing/2010/main" val="0"/>
              </a:ext>
            </a:extLst>
          </a:blip>
          <a:srcRect l="51255" t="10696" r="27469" b="83733"/>
          <a:stretch/>
        </p:blipFill>
        <p:spPr>
          <a:xfrm>
            <a:off x="7602715" y="2537381"/>
            <a:ext cx="2467729" cy="324701"/>
          </a:xfrm>
          <a:prstGeom prst="rect">
            <a:avLst/>
          </a:prstGeom>
        </p:spPr>
      </p:pic>
      <p:grpSp>
        <p:nvGrpSpPr>
          <p:cNvPr id="41" name="Group 40">
            <a:extLst>
              <a:ext uri="{FF2B5EF4-FFF2-40B4-BE49-F238E27FC236}">
                <a16:creationId xmlns:a16="http://schemas.microsoft.com/office/drawing/2014/main" id="{DFEBFEB2-D251-4B5B-AC73-EDF772C37A37}"/>
              </a:ext>
            </a:extLst>
          </p:cNvPr>
          <p:cNvGrpSpPr/>
          <p:nvPr/>
        </p:nvGrpSpPr>
        <p:grpSpPr>
          <a:xfrm>
            <a:off x="351632" y="5705992"/>
            <a:ext cx="3812486" cy="828303"/>
            <a:chOff x="208528" y="3398210"/>
            <a:chExt cx="3812486" cy="828303"/>
          </a:xfrm>
        </p:grpSpPr>
        <p:pic>
          <p:nvPicPr>
            <p:cNvPr id="39" name="Picture 38" descr="A computer screen shot of a program code&#10;&#10;Description automatically generated">
              <a:extLst>
                <a:ext uri="{FF2B5EF4-FFF2-40B4-BE49-F238E27FC236}">
                  <a16:creationId xmlns:a16="http://schemas.microsoft.com/office/drawing/2014/main" id="{4BE1E47A-6459-A392-3A86-DFD98B8107B6}"/>
                </a:ext>
              </a:extLst>
            </p:cNvPr>
            <p:cNvPicPr>
              <a:picLocks noChangeAspect="1"/>
            </p:cNvPicPr>
            <p:nvPr/>
          </p:nvPicPr>
          <p:blipFill rotWithShape="1">
            <a:blip r:embed="rId8">
              <a:extLst>
                <a:ext uri="{28A0092B-C50C-407E-A947-70E740481C1C}">
                  <a14:useLocalDpi xmlns:a14="http://schemas.microsoft.com/office/drawing/2010/main" val="0"/>
                </a:ext>
              </a:extLst>
            </a:blip>
            <a:srcRect t="92369" r="60041" b="1133"/>
            <a:stretch/>
          </p:blipFill>
          <p:spPr>
            <a:xfrm>
              <a:off x="208528" y="3713437"/>
              <a:ext cx="3812485" cy="513076"/>
            </a:xfrm>
            <a:prstGeom prst="rect">
              <a:avLst/>
            </a:prstGeom>
          </p:spPr>
        </p:pic>
        <p:sp>
          <p:nvSpPr>
            <p:cNvPr id="40" name="TextBox 39">
              <a:extLst>
                <a:ext uri="{FF2B5EF4-FFF2-40B4-BE49-F238E27FC236}">
                  <a16:creationId xmlns:a16="http://schemas.microsoft.com/office/drawing/2014/main" id="{00F44067-2E16-23EB-4308-D4FCBAE71166}"/>
                </a:ext>
              </a:extLst>
            </p:cNvPr>
            <p:cNvSpPr txBox="1"/>
            <p:nvPr/>
          </p:nvSpPr>
          <p:spPr>
            <a:xfrm>
              <a:off x="208528" y="3398210"/>
              <a:ext cx="3812486" cy="430887"/>
            </a:xfrm>
            <a:prstGeom prst="rect">
              <a:avLst/>
            </a:prstGeom>
            <a:solidFill>
              <a:schemeClr val="tx1"/>
            </a:solidFill>
            <a:ln>
              <a:solidFill>
                <a:schemeClr val="accent2"/>
              </a:solidFill>
            </a:ln>
          </p:spPr>
          <p:txBody>
            <a:bodyPr wrap="square" rtlCol="0">
              <a:spAutoFit/>
            </a:bodyPr>
            <a:lstStyle/>
            <a:p>
              <a:r>
                <a:rPr lang="en-US" sz="2200" dirty="0">
                  <a:solidFill>
                    <a:schemeClr val="bg1"/>
                  </a:solidFill>
                </a:rPr>
                <a:t>From List Creation File</a:t>
              </a:r>
            </a:p>
          </p:txBody>
        </p:sp>
      </p:grpSp>
      <p:cxnSp>
        <p:nvCxnSpPr>
          <p:cNvPr id="43" name="Straight Arrow Connector 42">
            <a:extLst>
              <a:ext uri="{FF2B5EF4-FFF2-40B4-BE49-F238E27FC236}">
                <a16:creationId xmlns:a16="http://schemas.microsoft.com/office/drawing/2014/main" id="{018275D5-36FF-7F6F-998F-7E200117A2CA}"/>
              </a:ext>
            </a:extLst>
          </p:cNvPr>
          <p:cNvCxnSpPr>
            <a:cxnSpLocks/>
          </p:cNvCxnSpPr>
          <p:nvPr/>
        </p:nvCxnSpPr>
        <p:spPr>
          <a:xfrm flipV="1">
            <a:off x="4272229" y="1497500"/>
            <a:ext cx="4203556" cy="16577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5" name="Straight Connector 54">
            <a:extLst>
              <a:ext uri="{FF2B5EF4-FFF2-40B4-BE49-F238E27FC236}">
                <a16:creationId xmlns:a16="http://schemas.microsoft.com/office/drawing/2014/main" id="{D952FFDB-D4BD-AF8C-F756-57E8AF0C36CA}"/>
              </a:ext>
            </a:extLst>
          </p:cNvPr>
          <p:cNvCxnSpPr>
            <a:cxnSpLocks/>
          </p:cNvCxnSpPr>
          <p:nvPr/>
        </p:nvCxnSpPr>
        <p:spPr>
          <a:xfrm>
            <a:off x="11215892" y="1312985"/>
            <a:ext cx="0" cy="826243"/>
          </a:xfrm>
          <a:prstGeom prst="line">
            <a:avLst/>
          </a:prstGeom>
        </p:spPr>
        <p:style>
          <a:lnRef idx="3">
            <a:schemeClr val="accent2"/>
          </a:lnRef>
          <a:fillRef idx="0">
            <a:schemeClr val="accent2"/>
          </a:fillRef>
          <a:effectRef idx="2">
            <a:schemeClr val="accent2"/>
          </a:effectRef>
          <a:fontRef idx="minor">
            <a:schemeClr val="tx1"/>
          </a:fontRef>
        </p:style>
      </p:cxnSp>
      <p:cxnSp>
        <p:nvCxnSpPr>
          <p:cNvPr id="57" name="Connector: Elbow 56">
            <a:extLst>
              <a:ext uri="{FF2B5EF4-FFF2-40B4-BE49-F238E27FC236}">
                <a16:creationId xmlns:a16="http://schemas.microsoft.com/office/drawing/2014/main" id="{7D65C31A-826C-06F6-F8D5-57CEA4D0E4D6}"/>
              </a:ext>
            </a:extLst>
          </p:cNvPr>
          <p:cNvCxnSpPr>
            <a:endCxn id="62" idx="0"/>
          </p:cNvCxnSpPr>
          <p:nvPr/>
        </p:nvCxnSpPr>
        <p:spPr>
          <a:xfrm rot="10800000" flipV="1">
            <a:off x="8836581" y="2139229"/>
            <a:ext cx="2379313" cy="398151"/>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9" name="Straight Arrow Connector 58">
            <a:extLst>
              <a:ext uri="{FF2B5EF4-FFF2-40B4-BE49-F238E27FC236}">
                <a16:creationId xmlns:a16="http://schemas.microsoft.com/office/drawing/2014/main" id="{05E686F5-6143-22B8-FA75-62E1BDBCB747}"/>
              </a:ext>
            </a:extLst>
          </p:cNvPr>
          <p:cNvCxnSpPr>
            <a:cxnSpLocks/>
            <a:stCxn id="62" idx="2"/>
            <a:endCxn id="27" idx="0"/>
          </p:cNvCxnSpPr>
          <p:nvPr/>
        </p:nvCxnSpPr>
        <p:spPr>
          <a:xfrm>
            <a:off x="8836580" y="2862082"/>
            <a:ext cx="0" cy="4575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3" name="Straight Arrow Connector 62">
            <a:extLst>
              <a:ext uri="{FF2B5EF4-FFF2-40B4-BE49-F238E27FC236}">
                <a16:creationId xmlns:a16="http://schemas.microsoft.com/office/drawing/2014/main" id="{C6ACFFCC-AD54-78AF-FD5B-7576AD3FB85E}"/>
              </a:ext>
            </a:extLst>
          </p:cNvPr>
          <p:cNvCxnSpPr>
            <a:cxnSpLocks/>
            <a:stCxn id="27" idx="2"/>
            <a:endCxn id="25" idx="0"/>
          </p:cNvCxnSpPr>
          <p:nvPr/>
        </p:nvCxnSpPr>
        <p:spPr>
          <a:xfrm>
            <a:off x="8836580" y="5545015"/>
            <a:ext cx="0" cy="4762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2" name="TextBox 71">
            <a:extLst>
              <a:ext uri="{FF2B5EF4-FFF2-40B4-BE49-F238E27FC236}">
                <a16:creationId xmlns:a16="http://schemas.microsoft.com/office/drawing/2014/main" id="{2B7C4607-E3F7-4953-0AC6-B69BA66CC095}"/>
              </a:ext>
            </a:extLst>
          </p:cNvPr>
          <p:cNvSpPr txBox="1"/>
          <p:nvPr/>
        </p:nvSpPr>
        <p:spPr>
          <a:xfrm>
            <a:off x="8939527" y="3931765"/>
            <a:ext cx="2490474" cy="477054"/>
          </a:xfrm>
          <a:prstGeom prst="rect">
            <a:avLst/>
          </a:prstGeom>
          <a:noFill/>
          <a:ln>
            <a:solidFill>
              <a:schemeClr val="accent2"/>
            </a:solidFill>
          </a:ln>
        </p:spPr>
        <p:txBody>
          <a:bodyPr wrap="square" rtlCol="0">
            <a:spAutoFit/>
          </a:bodyPr>
          <a:lstStyle/>
          <a:p>
            <a:r>
              <a:rPr lang="en-US" sz="2500" dirty="0">
                <a:solidFill>
                  <a:schemeClr val="bg1"/>
                </a:solidFill>
              </a:rPr>
              <a:t>Submit_rerun.sh</a:t>
            </a:r>
          </a:p>
        </p:txBody>
      </p:sp>
    </p:spTree>
    <p:extLst>
      <p:ext uri="{BB962C8B-B14F-4D97-AF65-F5344CB8AC3E}">
        <p14:creationId xmlns:p14="http://schemas.microsoft.com/office/powerpoint/2010/main" val="7563831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16929</TotalTime>
  <Words>4084</Words>
  <Application>Microsoft Office PowerPoint</Application>
  <PresentationFormat>Widescreen</PresentationFormat>
  <Paragraphs>261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Helvetica Neue</vt:lpstr>
      <vt:lpstr>Times New Roman</vt:lpstr>
      <vt:lpstr>Wingdings</vt:lpstr>
      <vt:lpstr>Office Theme</vt:lpstr>
      <vt:lpstr>Cache-ing in on</vt:lpstr>
      <vt:lpstr>PowerPoint Presentation</vt:lpstr>
      <vt:lpstr>PowerPoint Presentation</vt:lpstr>
      <vt:lpstr>PowerPoint Presentation</vt:lpstr>
      <vt:lpstr>Most Beneficial?</vt:lpstr>
      <vt:lpstr>How it Started: Overview</vt:lpstr>
      <vt:lpstr>How it Started: Data Preparation</vt:lpstr>
      <vt:lpstr>How it Started: Job Submission</vt:lpstr>
      <vt:lpstr>How it is Going: Developments</vt:lpstr>
      <vt:lpstr>How it is Going: Two Lines, Multiple Jobs</vt:lpstr>
      <vt:lpstr>High Throughput Computing</vt:lpstr>
      <vt:lpstr>Addiction Index Characterization and DSM-5 Criteria</vt:lpstr>
      <vt:lpstr>Addiction Index and Machine 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Ramborger, Jarryd</dc:creator>
  <cp:lastModifiedBy>Ramborger, Jarryd</cp:lastModifiedBy>
  <cp:revision>131</cp:revision>
  <dcterms:created xsi:type="dcterms:W3CDTF">2024-06-13T17:10:34Z</dcterms:created>
  <dcterms:modified xsi:type="dcterms:W3CDTF">2024-07-07T16:14:20Z</dcterms:modified>
</cp:coreProperties>
</file>