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77" r:id="rId11"/>
    <p:sldId id="281" r:id="rId12"/>
    <p:sldId id="266" r:id="rId13"/>
    <p:sldId id="269" r:id="rId14"/>
    <p:sldId id="278" r:id="rId15"/>
    <p:sldId id="271" r:id="rId16"/>
    <p:sldId id="264" r:id="rId17"/>
    <p:sldId id="280" r:id="rId18"/>
    <p:sldId id="284" r:id="rId19"/>
    <p:sldId id="279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2"/>
    <p:restoredTop sz="80959"/>
  </p:normalViewPr>
  <p:slideViewPr>
    <p:cSldViewPr snapToGrid="0">
      <p:cViewPr varScale="1">
        <p:scale>
          <a:sx n="98" d="100"/>
          <a:sy n="98" d="100"/>
        </p:scale>
        <p:origin x="1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E7CF-3444-604F-BC89-46250D22D2B6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4C4DD-1C17-2E4F-AE14-499885F22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3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* is replaced by the name of the DAG file submitted to </a:t>
            </a:r>
            <a:r>
              <a:rPr lang="en-US" dirty="0" err="1"/>
              <a:t>DAGMan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4C4DD-1C17-2E4F-AE14-499885F22B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5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-Script tasks should not be computationally heavy (consider making a node)</a:t>
            </a:r>
          </a:p>
          <a:p>
            <a:r>
              <a:rPr lang="en-US" dirty="0"/>
              <a:t>-Managed by </a:t>
            </a:r>
            <a:r>
              <a:rPr lang="en-US" dirty="0" err="1"/>
              <a:t>DAGMan</a:t>
            </a:r>
            <a:r>
              <a:rPr lang="en-US" dirty="0"/>
              <a:t> and not the AP</a:t>
            </a:r>
          </a:p>
          <a:p>
            <a:r>
              <a:rPr lang="en-US" dirty="0"/>
              <a:t>-Used to help cut down </a:t>
            </a:r>
            <a:r>
              <a:rPr lang="en-US" dirty="0" err="1"/>
              <a:t>unecessary</a:t>
            </a:r>
            <a:r>
              <a:rPr lang="en-US" dirty="0"/>
              <a:t> tasks that create lots of overhead if the job ran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4C4DD-1C17-2E4F-AE14-499885F22B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5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4C4DD-1C17-2E4F-AE14-499885F22B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2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4C4DD-1C17-2E4F-AE14-499885F22B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92F5-B0C2-20F3-5818-AC6A51DEA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117A36-7B12-AC99-0E28-AAD260A8D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90308-1F06-BE7E-2294-C99B922E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F82C-0016-9A43-8C49-7305854EE2A4}" type="datetime1">
              <a:rPr lang="en-US" smtClean="0"/>
              <a:t>7/9/24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C15E4-09C3-FC12-5DA4-3B7374C8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EC81D-C10E-56CA-B692-DAF5E6E4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4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F9A0-8690-58A5-A78A-9B58C5F1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BA97F-0E5D-F389-2616-BD850ED1F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8F865-84A6-2AA2-6A68-19A2A4086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EF4C-D5B1-1C4E-B88F-78DA58609AE2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B7FF1-0636-562A-A57F-77CA7909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0BA3-88E4-A012-940E-A41CEF65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5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6772C-9537-343C-21BF-06A5B9CD3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3BD47-9031-E356-5968-DE42C393E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44BB0-6E5D-8533-C1F9-2E5B4403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EDE2-5835-5D4B-BA62-DB08B427FCAF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1CCA3-5A75-4AB2-6BAB-08FD1498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365B1-4B2A-BE7F-1FA4-D5A033E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E1A0-5B2A-BEBE-8A24-E09D7EF0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02F69-FC46-4968-DB74-245A6DC1C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07262-DD3B-A4CC-A164-ABAEBD26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2994-1F82-6142-B808-CB746DAD5AC2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7C6BC-2669-DFB1-DE27-CFACCABE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36493-415F-4C80-CF3E-FBCF19CA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5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E849-01EF-3075-08A8-E6C224C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60D9C-D5DC-CA58-4D90-833225E0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8EA94-9662-E6E3-99C3-7AAF67A0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34929-3983-6346-AB39-98F43DE4FDC8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F6F32-CA17-87A8-BE4E-FA7CA5FC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1476B-AAE3-7B64-8266-A4266400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A2E4-F993-64CE-A1DE-123F4E3B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2E509-3EB1-E656-10E4-7DCA8F8F4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1BC10-36AE-CF7A-D3F1-7F9F1A0AD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41D3D-3AE3-CD83-3DFF-AACBA2DC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BE6-F081-B746-BCBF-62096153D533}" type="datetime1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ED209-7CAD-C376-BBE8-26E26FAE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97F95-8B34-6C54-0E06-8B97189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DDF1-F4F5-A4B8-D554-C65E3798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00926-CE1C-CB24-FE6E-8DC1260CC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0E3BC-6C54-A528-3DA9-C0131B05D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54301-DA86-C0C8-76FD-DD4E929F4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DCED9-6543-A0F5-5AE2-8FB5D7A97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8F877-A7B9-C4C0-088B-368D5FEF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86EB5-57F8-1D46-AC63-C9B2C6808FDD}" type="datetime1">
              <a:rPr lang="en-US" smtClean="0"/>
              <a:t>7/9/24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96104-D77B-07B7-4A62-65043515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9A538-0526-19CC-86FB-C768BF3E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7FA8-E700-E892-1221-743B16E7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18D5F-6B41-CDAF-DBCA-968071FA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9874-7339-9841-BDD2-0907BF9E158E}" type="datetime1">
              <a:rPr lang="en-US" smtClean="0"/>
              <a:t>7/9/24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61B15-EFFD-4E44-4CBE-01FB5686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46B82-E4C2-0B0B-7583-46B9068D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1B668-9F21-3CEE-DE86-133EB4AA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DAAE-788E-3646-8087-B4F7742FF86D}" type="datetime1">
              <a:rPr lang="en-US" smtClean="0"/>
              <a:t>7/9/24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7386C-A55C-194D-4872-06C4D219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C63BE-CC26-D00E-3D95-243A1B4D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8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174E-0736-2A72-BC01-0417CB60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13BB2-EFDA-BB68-C8A0-7D990CFE0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60534-428A-A115-C162-8A99482AE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76A5B-7D66-D2D6-05A2-A967BF27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4496-ED3D-5E49-ADF7-5A97A2A834D8}" type="datetime1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52553-F909-209A-7E2C-C63B3C94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9A9CF-933E-5623-FBA1-5A2FCCCA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7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C1EC-A162-97F0-FAE7-14475267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36C32-7093-AE9E-AF79-4FF30CC4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C9F1B-D676-2B4B-95A8-4F59D0BD7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84707-3A9D-A613-1A8B-AD883B26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7913-818A-DC4D-BE7B-FAEDA695C32D}" type="datetime1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AE1B8-0E7E-3D53-6187-B720538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C25D6-00AF-9A6E-70C9-99617795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5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814E6-D8A8-D3BA-630F-DED2D45B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8C33C-2645-F4E1-EA5A-5FCCEA32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D9D3-938C-AD6F-FE55-123268DB0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6280" y="6461689"/>
            <a:ext cx="1367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1293F601-3919-784D-B4AA-4D73C6754CA1}" type="datetime1">
              <a:rPr lang="en-US" smtClean="0"/>
              <a:t>7/9/24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EC76-FCB8-2E0C-4E79-A00A772CF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64194"/>
            <a:ext cx="314817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DC886-C840-743C-F447-42BBA58EE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6480" y="6461689"/>
            <a:ext cx="136731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FAE93352-D2C7-9A40-8018-22D224478B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2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latest/automated-workflows/dagman-introduction.html#scrip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latest/automated-workflows/dagman-completion.html#retrying-failed-nodes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latest/automated-workflows/dagman-advance-functionality.html#custom-job-macros-for-nod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latest/automated-workflows/dagman-using-other-dags.html#a-dag-within-a-dag-is-a-subda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latest/automated-workflows/dagman-using-other-dags.html#dag-splic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rected_acyclic_graph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tcondor.readthedocs.io/en/latest/automated-workflows/index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latest/man-pages/condor_submit_dag.html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F2CB5-85D6-98C2-1BF9-CAE6C021F1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to the Basics of </a:t>
            </a:r>
            <a:r>
              <a:rPr lang="en-US" dirty="0" err="1"/>
              <a:t>DAGMan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41B5A-6080-BFAA-5038-F1D9C6A3E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Automating Workflows via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DAGMan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By: Cole Bollig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Software Developer for CHTC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Throughput Computing 2024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6A808-A2D7-779C-3476-F3D485ED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9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2DB1-3715-28A3-4908-498381A2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65" y="352768"/>
            <a:ext cx="10515600" cy="1325563"/>
          </a:xfrm>
        </p:spPr>
        <p:txBody>
          <a:bodyPr/>
          <a:lstStyle/>
          <a:p>
            <a:r>
              <a:rPr lang="en-US" dirty="0"/>
              <a:t>Checking a DAGs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6A5A4-1685-65A9-C345-A2BFA327972A}"/>
              </a:ext>
            </a:extLst>
          </p:cNvPr>
          <p:cNvSpPr txBox="1"/>
          <p:nvPr/>
        </p:nvSpPr>
        <p:spPr>
          <a:xfrm>
            <a:off x="362465" y="2015508"/>
            <a:ext cx="11467070" cy="40626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[cabollig@ap2002 ~]$ </a:t>
            </a:r>
            <a:r>
              <a:rPr lang="en-US" sz="16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htcondor</a:t>
            </a:r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dag</a:t>
            </a:r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status 1746219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DAG 1746219 [</a:t>
            </a:r>
            <a:r>
              <a:rPr lang="en-US" sz="160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science.dag</a:t>
            </a:r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] has been running for 09:33:35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DAG has submitted 184 job(s), of which: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         41 are held.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        138 have completed.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          5 have failed.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DAG contains 328 node(s) total, of which: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   [#] 138 have completed.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   [=]  41 are running: 41 jobs.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   [</a:t>
            </a:r>
            <a:r>
              <a:rPr lang="en-US" sz="1600" b="1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-</a:t>
            </a:r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] 121 are waiting on other nodes to finish.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   [!]  23 will never run.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    [!]   5 have failed.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DAG had at least one node fail. Only 91.46% of the DAG can complete.</a:t>
            </a:r>
          </a:p>
          <a:p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[#####################################===========</a:t>
            </a:r>
            <a:r>
              <a:rPr lang="en-US" sz="1600" b="1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--------------------------------</a:t>
            </a:r>
            <a:r>
              <a:rPr lang="en-US" sz="16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T Mono" panose="02060509020205020204" pitchFamily="49" charset="77"/>
              </a:rPr>
              <a:t>!!!!!!!!!] DAG is 42.07% complete.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78FEF-19A6-CDA8-5AFB-0E20FEE7469F}"/>
              </a:ext>
            </a:extLst>
          </p:cNvPr>
          <p:cNvSpPr txBox="1"/>
          <p:nvPr/>
        </p:nvSpPr>
        <p:spPr>
          <a:xfrm>
            <a:off x="362465" y="1455905"/>
            <a:ext cx="732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htcondor</a:t>
            </a:r>
            <a:r>
              <a:rPr lang="en-US" sz="2800" b="1" dirty="0"/>
              <a:t> </a:t>
            </a:r>
            <a:r>
              <a:rPr lang="en-US" sz="2800" b="1" dirty="0" err="1"/>
              <a:t>dag</a:t>
            </a:r>
            <a:r>
              <a:rPr lang="en-US" sz="2800" b="1" dirty="0"/>
              <a:t> status &lt;Job-Id&gt;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B3C48-4D44-DD00-6976-9EE5DCC7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8DEC-8810-9888-94DF-8E4FB72B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Things Come to an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941DD-DC59-AE20-C4EE-DA771017C3B6}"/>
              </a:ext>
            </a:extLst>
          </p:cNvPr>
          <p:cNvSpPr txBox="1"/>
          <p:nvPr/>
        </p:nvSpPr>
        <p:spPr>
          <a:xfrm>
            <a:off x="838200" y="1364117"/>
            <a:ext cx="1043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Ideally everything runs smoothly, and the DAG completes successfully.</a:t>
            </a:r>
          </a:p>
          <a:p>
            <a:r>
              <a:rPr lang="en-US" sz="2800" dirty="0"/>
              <a:t>But just in case…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58F40-E3EE-817D-3561-C4F4F3F5BB72}"/>
              </a:ext>
            </a:extLst>
          </p:cNvPr>
          <p:cNvSpPr txBox="1"/>
          <p:nvPr/>
        </p:nvSpPr>
        <p:spPr>
          <a:xfrm>
            <a:off x="838200" y="2539228"/>
            <a:ext cx="45175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Node Failure = DAG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DAGMan</a:t>
            </a:r>
            <a:r>
              <a:rPr lang="en-US" sz="2400" dirty="0"/>
              <a:t> will try to make as much forward progress until no more nodes can be executed due to dependencies.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any of a nodes associated jobs fail (non-zero exit code) then the node is failed.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4454AB-04C6-31BB-2E14-081145EE4A6C}"/>
              </a:ext>
            </a:extLst>
          </p:cNvPr>
          <p:cNvSpPr/>
          <p:nvPr/>
        </p:nvSpPr>
        <p:spPr>
          <a:xfrm>
            <a:off x="8421294" y="2285134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A35DA4-4290-5A20-C9E4-755CC46C96CF}"/>
              </a:ext>
            </a:extLst>
          </p:cNvPr>
          <p:cNvSpPr/>
          <p:nvPr/>
        </p:nvSpPr>
        <p:spPr>
          <a:xfrm>
            <a:off x="7245975" y="3569808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E04D41-09F5-7DA8-E69B-B5C5E56DA347}"/>
              </a:ext>
            </a:extLst>
          </p:cNvPr>
          <p:cNvSpPr/>
          <p:nvPr/>
        </p:nvSpPr>
        <p:spPr>
          <a:xfrm>
            <a:off x="9574500" y="3575986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CC4EAE-3637-9A63-643A-9314AD0D583D}"/>
              </a:ext>
            </a:extLst>
          </p:cNvPr>
          <p:cNvSpPr/>
          <p:nvPr/>
        </p:nvSpPr>
        <p:spPr>
          <a:xfrm>
            <a:off x="8427586" y="4868469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9986B1-4F68-B5E1-BAB1-C0C7E33FBA2C}"/>
              </a:ext>
            </a:extLst>
          </p:cNvPr>
          <p:cNvCxnSpPr>
            <a:cxnSpLocks/>
            <a:stCxn id="8" idx="3"/>
            <a:endCxn id="9" idx="7"/>
          </p:cNvCxnSpPr>
          <p:nvPr/>
        </p:nvCxnSpPr>
        <p:spPr>
          <a:xfrm flipH="1">
            <a:off x="8026464" y="3065623"/>
            <a:ext cx="528741" cy="638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6F2A67-4D2F-0FF3-6832-75C3D1700751}"/>
              </a:ext>
            </a:extLst>
          </p:cNvPr>
          <p:cNvCxnSpPr>
            <a:cxnSpLocks/>
            <a:stCxn id="8" idx="5"/>
            <a:endCxn id="10" idx="1"/>
          </p:cNvCxnSpPr>
          <p:nvPr/>
        </p:nvCxnSpPr>
        <p:spPr>
          <a:xfrm>
            <a:off x="9201783" y="3065623"/>
            <a:ext cx="506628" cy="644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D10D7-759C-3BF1-5BDD-E231EDA3C313}"/>
              </a:ext>
            </a:extLst>
          </p:cNvPr>
          <p:cNvCxnSpPr>
            <a:stCxn id="9" idx="5"/>
            <a:endCxn id="11" idx="1"/>
          </p:cNvCxnSpPr>
          <p:nvPr/>
        </p:nvCxnSpPr>
        <p:spPr>
          <a:xfrm>
            <a:off x="8026464" y="4350297"/>
            <a:ext cx="535033" cy="652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6CB3A0-A247-3CEA-B66C-24B0810C9311}"/>
              </a:ext>
            </a:extLst>
          </p:cNvPr>
          <p:cNvCxnSpPr>
            <a:stCxn id="10" idx="3"/>
            <a:endCxn id="11" idx="7"/>
          </p:cNvCxnSpPr>
          <p:nvPr/>
        </p:nvCxnSpPr>
        <p:spPr>
          <a:xfrm flipH="1">
            <a:off x="9208075" y="4356475"/>
            <a:ext cx="500336" cy="645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B7255B-A196-0008-9A81-7976BF546886}"/>
              </a:ext>
            </a:extLst>
          </p:cNvPr>
          <p:cNvCxnSpPr>
            <a:cxnSpLocks/>
          </p:cNvCxnSpPr>
          <p:nvPr/>
        </p:nvCxnSpPr>
        <p:spPr>
          <a:xfrm>
            <a:off x="7379886" y="3703719"/>
            <a:ext cx="646578" cy="64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6DC94A-D423-C9B3-81E2-641EDF5058AE}"/>
              </a:ext>
            </a:extLst>
          </p:cNvPr>
          <p:cNvCxnSpPr>
            <a:cxnSpLocks/>
          </p:cNvCxnSpPr>
          <p:nvPr/>
        </p:nvCxnSpPr>
        <p:spPr>
          <a:xfrm flipV="1">
            <a:off x="7379886" y="3703719"/>
            <a:ext cx="646578" cy="64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57935-5F5D-F2E8-BE55-48399132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8DEC-8810-9888-94DF-8E4FB72B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Things Come to an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941DD-DC59-AE20-C4EE-DA771017C3B6}"/>
              </a:ext>
            </a:extLst>
          </p:cNvPr>
          <p:cNvSpPr txBox="1"/>
          <p:nvPr/>
        </p:nvSpPr>
        <p:spPr>
          <a:xfrm>
            <a:off x="838200" y="1364117"/>
            <a:ext cx="1043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Ideally everything runs smoothly, and the DAG completes successfully.</a:t>
            </a:r>
          </a:p>
          <a:p>
            <a:r>
              <a:rPr lang="en-US" sz="2800" dirty="0"/>
              <a:t>But just in case…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0945E-AB75-EA7A-65BA-2DDC2F750CC2}"/>
              </a:ext>
            </a:extLst>
          </p:cNvPr>
          <p:cNvSpPr txBox="1"/>
          <p:nvPr/>
        </p:nvSpPr>
        <p:spPr>
          <a:xfrm>
            <a:off x="830375" y="2539228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happens when a DAG fails?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DAGMan</a:t>
            </a:r>
            <a:r>
              <a:rPr lang="en-US" sz="2400" dirty="0"/>
              <a:t> produces a rescue file </a:t>
            </a:r>
            <a:r>
              <a:rPr lang="en-US" sz="2400" b="1" dirty="0"/>
              <a:t>*.rescue001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Simply fix any issues and resubmit the DAG. </a:t>
            </a:r>
            <a:r>
              <a:rPr lang="en-US" sz="2400" dirty="0" err="1"/>
              <a:t>DAGMan</a:t>
            </a:r>
            <a:r>
              <a:rPr lang="en-US" sz="2400" dirty="0"/>
              <a:t> will read the most recent rescue file to skip rerunning already successfully completed nodes.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4454AB-04C6-31BB-2E14-081145EE4A6C}"/>
              </a:ext>
            </a:extLst>
          </p:cNvPr>
          <p:cNvSpPr/>
          <p:nvPr/>
        </p:nvSpPr>
        <p:spPr>
          <a:xfrm>
            <a:off x="8421294" y="2285134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A35DA4-4290-5A20-C9E4-755CC46C96CF}"/>
              </a:ext>
            </a:extLst>
          </p:cNvPr>
          <p:cNvSpPr/>
          <p:nvPr/>
        </p:nvSpPr>
        <p:spPr>
          <a:xfrm>
            <a:off x="7245975" y="3569808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E04D41-09F5-7DA8-E69B-B5C5E56DA347}"/>
              </a:ext>
            </a:extLst>
          </p:cNvPr>
          <p:cNvSpPr/>
          <p:nvPr/>
        </p:nvSpPr>
        <p:spPr>
          <a:xfrm>
            <a:off x="9574500" y="3575986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CC4EAE-3637-9A63-643A-9314AD0D583D}"/>
              </a:ext>
            </a:extLst>
          </p:cNvPr>
          <p:cNvSpPr/>
          <p:nvPr/>
        </p:nvSpPr>
        <p:spPr>
          <a:xfrm>
            <a:off x="8427586" y="4868469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9986B1-4F68-B5E1-BAB1-C0C7E33FBA2C}"/>
              </a:ext>
            </a:extLst>
          </p:cNvPr>
          <p:cNvCxnSpPr>
            <a:cxnSpLocks/>
            <a:stCxn id="8" idx="3"/>
            <a:endCxn id="9" idx="7"/>
          </p:cNvCxnSpPr>
          <p:nvPr/>
        </p:nvCxnSpPr>
        <p:spPr>
          <a:xfrm flipH="1">
            <a:off x="8026464" y="3065623"/>
            <a:ext cx="528741" cy="638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6F2A67-4D2F-0FF3-6832-75C3D1700751}"/>
              </a:ext>
            </a:extLst>
          </p:cNvPr>
          <p:cNvCxnSpPr>
            <a:cxnSpLocks/>
            <a:stCxn id="8" idx="5"/>
            <a:endCxn id="10" idx="1"/>
          </p:cNvCxnSpPr>
          <p:nvPr/>
        </p:nvCxnSpPr>
        <p:spPr>
          <a:xfrm>
            <a:off x="9201783" y="3065623"/>
            <a:ext cx="506628" cy="644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D10D7-759C-3BF1-5BDD-E231EDA3C313}"/>
              </a:ext>
            </a:extLst>
          </p:cNvPr>
          <p:cNvCxnSpPr>
            <a:stCxn id="9" idx="5"/>
            <a:endCxn id="11" idx="1"/>
          </p:cNvCxnSpPr>
          <p:nvPr/>
        </p:nvCxnSpPr>
        <p:spPr>
          <a:xfrm>
            <a:off x="8026464" y="4350297"/>
            <a:ext cx="535033" cy="652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6CB3A0-A247-3CEA-B66C-24B0810C9311}"/>
              </a:ext>
            </a:extLst>
          </p:cNvPr>
          <p:cNvCxnSpPr>
            <a:stCxn id="10" idx="3"/>
            <a:endCxn id="11" idx="7"/>
          </p:cNvCxnSpPr>
          <p:nvPr/>
        </p:nvCxnSpPr>
        <p:spPr>
          <a:xfrm flipH="1">
            <a:off x="9208075" y="4356475"/>
            <a:ext cx="500336" cy="645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B7255B-A196-0008-9A81-7976BF546886}"/>
              </a:ext>
            </a:extLst>
          </p:cNvPr>
          <p:cNvCxnSpPr>
            <a:cxnSpLocks/>
          </p:cNvCxnSpPr>
          <p:nvPr/>
        </p:nvCxnSpPr>
        <p:spPr>
          <a:xfrm>
            <a:off x="7379886" y="3703719"/>
            <a:ext cx="646578" cy="64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6DC94A-D423-C9B3-81E2-641EDF5058AE}"/>
              </a:ext>
            </a:extLst>
          </p:cNvPr>
          <p:cNvCxnSpPr>
            <a:cxnSpLocks/>
          </p:cNvCxnSpPr>
          <p:nvPr/>
        </p:nvCxnSpPr>
        <p:spPr>
          <a:xfrm flipV="1">
            <a:off x="7379886" y="3703719"/>
            <a:ext cx="646578" cy="646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D77618-692D-1D4E-29C9-6F8F58F6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96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0132-35CC-4D64-8C57-B5BFF69C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Other </a:t>
            </a:r>
            <a:r>
              <a:rPr lang="en-US" dirty="0" err="1">
                <a:solidFill>
                  <a:srgbClr val="FF0000"/>
                </a:solidFill>
              </a:rPr>
              <a:t>DAGMan</a:t>
            </a:r>
            <a:r>
              <a:rPr lang="en-US" dirty="0">
                <a:solidFill>
                  <a:srgbClr val="FF0000"/>
                </a:solidFill>
              </a:rPr>
              <a:t>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4D8D9-597A-0BF5-F638-6C5D4814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7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6C4D-1A03-DFBD-BDD1-B937D35E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DAGMan</a:t>
            </a:r>
            <a:r>
              <a:rPr lang="en-US" dirty="0"/>
              <a:t> Node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CE1FD-D19B-D86F-39A0-DD7C4E12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534"/>
            <a:ext cx="10515600" cy="15289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Scripts provide a way to preform tasks at key points in a node’s lifetime. Each script type has different execution time. </a:t>
            </a:r>
          </a:p>
          <a:p>
            <a:pPr lvl="1"/>
            <a:r>
              <a:rPr lang="en-US" dirty="0"/>
              <a:t>Pre Scripts run before a Node’s jobs are submitted to the </a:t>
            </a:r>
            <a:r>
              <a:rPr lang="en-US" dirty="0" err="1"/>
              <a:t>Schedd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Post Scripts run after a node jobs have exited the </a:t>
            </a:r>
            <a:r>
              <a:rPr lang="en-US" dirty="0" err="1"/>
              <a:t>Schedd</a:t>
            </a:r>
            <a:r>
              <a:rPr lang="en-US" dirty="0"/>
              <a:t> queue.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FBA27-0FDA-80C4-D475-E97C6132F08F}"/>
              </a:ext>
            </a:extLst>
          </p:cNvPr>
          <p:cNvSpPr txBox="1"/>
          <p:nvPr/>
        </p:nvSpPr>
        <p:spPr>
          <a:xfrm>
            <a:off x="842098" y="2728928"/>
            <a:ext cx="6040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</a:t>
            </a:r>
            <a:r>
              <a:rPr lang="en-US" sz="2800" dirty="0" err="1"/>
              <a:t>DAGMan</a:t>
            </a:r>
            <a:r>
              <a:rPr lang="en-US" sz="2800" dirty="0"/>
              <a:t> scripts run on the Access Point (AP) and not the Execution Point (EP).</a:t>
            </a:r>
          </a:p>
          <a:p>
            <a:endParaRPr lang="en-US" sz="2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581528D-EB53-5D5C-7D4B-0C9656FCD488}"/>
              </a:ext>
            </a:extLst>
          </p:cNvPr>
          <p:cNvSpPr/>
          <p:nvPr/>
        </p:nvSpPr>
        <p:spPr>
          <a:xfrm>
            <a:off x="7574973" y="3520226"/>
            <a:ext cx="2660073" cy="260811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CF133-7D73-B87B-C2BE-472FF0FDB25E}"/>
              </a:ext>
            </a:extLst>
          </p:cNvPr>
          <p:cNvSpPr txBox="1"/>
          <p:nvPr/>
        </p:nvSpPr>
        <p:spPr>
          <a:xfrm>
            <a:off x="8081528" y="3686913"/>
            <a:ext cx="164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 Script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A338B-74DB-C795-9FF1-D9B41FC8F9D2}"/>
              </a:ext>
            </a:extLst>
          </p:cNvPr>
          <p:cNvSpPr txBox="1"/>
          <p:nvPr/>
        </p:nvSpPr>
        <p:spPr>
          <a:xfrm>
            <a:off x="7676965" y="4456141"/>
            <a:ext cx="246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List of Jobs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E8C02-82D8-6926-763B-0ADF522391BF}"/>
              </a:ext>
            </a:extLst>
          </p:cNvPr>
          <p:cNvSpPr txBox="1"/>
          <p:nvPr/>
        </p:nvSpPr>
        <p:spPr>
          <a:xfrm>
            <a:off x="7951641" y="5369257"/>
            <a:ext cx="190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POST Script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7D41B-DFBE-A85F-6D73-4EC7203C4B1A}"/>
              </a:ext>
            </a:extLst>
          </p:cNvPr>
          <p:cNvCxnSpPr>
            <a:cxnSpLocks/>
          </p:cNvCxnSpPr>
          <p:nvPr/>
        </p:nvCxnSpPr>
        <p:spPr>
          <a:xfrm>
            <a:off x="7699664" y="5402265"/>
            <a:ext cx="24003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D51EBA-D5D5-09C2-D462-C5261DF4503E}"/>
              </a:ext>
            </a:extLst>
          </p:cNvPr>
          <p:cNvCxnSpPr>
            <a:cxnSpLocks/>
          </p:cNvCxnSpPr>
          <p:nvPr/>
        </p:nvCxnSpPr>
        <p:spPr>
          <a:xfrm>
            <a:off x="7720446" y="4234475"/>
            <a:ext cx="2379518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98E99BE-22B0-A8FF-6493-5BE5B5897781}"/>
              </a:ext>
            </a:extLst>
          </p:cNvPr>
          <p:cNvSpPr txBox="1"/>
          <p:nvPr/>
        </p:nvSpPr>
        <p:spPr>
          <a:xfrm>
            <a:off x="8402348" y="3014228"/>
            <a:ext cx="99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78873B-5352-1FFB-F835-3D5ECEC3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A68F6D-69F2-D16F-5363-161DC1417611}"/>
              </a:ext>
            </a:extLst>
          </p:cNvPr>
          <p:cNvSpPr/>
          <p:nvPr/>
        </p:nvSpPr>
        <p:spPr>
          <a:xfrm>
            <a:off x="2892292" y="4543746"/>
            <a:ext cx="3449472" cy="1211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JOB A job1.sub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SCRIPT PRE A </a:t>
            </a:r>
            <a:r>
              <a:rPr lang="en-US" b="1" dirty="0" err="1">
                <a:solidFill>
                  <a:schemeClr val="tx1"/>
                </a:solidFill>
              </a:rPr>
              <a:t>verify.sh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SCRIPT POST A </a:t>
            </a:r>
            <a:r>
              <a:rPr lang="en-US" b="1" dirty="0" err="1">
                <a:solidFill>
                  <a:schemeClr val="tx1"/>
                </a:solidFill>
              </a:rPr>
              <a:t>check.sh</a:t>
            </a:r>
            <a:r>
              <a:rPr lang="en-US" b="1" dirty="0">
                <a:solidFill>
                  <a:schemeClr val="tx1"/>
                </a:solidFill>
              </a:rPr>
              <a:t> $RETURN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D6DEC-67D3-3D99-5919-6AB312D1E2E1}"/>
              </a:ext>
            </a:extLst>
          </p:cNvPr>
          <p:cNvSpPr txBox="1"/>
          <p:nvPr/>
        </p:nvSpPr>
        <p:spPr>
          <a:xfrm>
            <a:off x="2925388" y="4174414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example.dag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249A9-2F2A-18B5-6420-59210EB4DF2B}"/>
              </a:ext>
            </a:extLst>
          </p:cNvPr>
          <p:cNvSpPr txBox="1"/>
          <p:nvPr/>
        </p:nvSpPr>
        <p:spPr>
          <a:xfrm>
            <a:off x="596676" y="6457482"/>
            <a:ext cx="326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DAGMan Scripts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6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5308-635B-6EE8-A4F4-53CF1D89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Automatically Retry a Failed Node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CF806-A224-273B-83CE-DA770E407B70}"/>
              </a:ext>
            </a:extLst>
          </p:cNvPr>
          <p:cNvSpPr txBox="1"/>
          <p:nvPr/>
        </p:nvSpPr>
        <p:spPr>
          <a:xfrm>
            <a:off x="838200" y="1848357"/>
            <a:ext cx="525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Retry a node up to N times when said node has failed for any reason (PRE Script Failed, an associated job failed, POST Script failed)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retired all parts of the node are re-run. PRE Script, POST Script and the entire list of jobs (even those previously successful).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</a:t>
            </a:r>
            <a:r>
              <a:rPr lang="en-US" sz="2400" b="1" dirty="0"/>
              <a:t>UNLESS-EXIT</a:t>
            </a:r>
            <a:r>
              <a:rPr lang="en-US" sz="2400" dirty="0"/>
              <a:t> to short circuit retry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52348B-2CCE-2CD1-BEE1-F72B1634E370}"/>
              </a:ext>
            </a:extLst>
          </p:cNvPr>
          <p:cNvSpPr txBox="1"/>
          <p:nvPr/>
        </p:nvSpPr>
        <p:spPr>
          <a:xfrm>
            <a:off x="7759875" y="1848357"/>
            <a:ext cx="293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RETRY </a:t>
            </a:r>
            <a:r>
              <a:rPr lang="en-US" sz="2400" b="1" dirty="0" err="1">
                <a:solidFill>
                  <a:srgbClr val="FF0000"/>
                </a:solidFill>
              </a:rPr>
              <a:t>NodeName</a:t>
            </a:r>
            <a:r>
              <a:rPr lang="en-US" sz="2400" b="1" dirty="0">
                <a:solidFill>
                  <a:srgbClr val="FF0000"/>
                </a:solidFill>
              </a:rPr>
              <a:t> 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D8036-F5B4-F51B-AD88-740F6B86DAB6}"/>
              </a:ext>
            </a:extLst>
          </p:cNvPr>
          <p:cNvSpPr/>
          <p:nvPr/>
        </p:nvSpPr>
        <p:spPr>
          <a:xfrm>
            <a:off x="7861300" y="2278860"/>
            <a:ext cx="2746195" cy="2636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JOB A job1.sub</a:t>
            </a:r>
          </a:p>
          <a:p>
            <a:r>
              <a:rPr lang="en-US" dirty="0">
                <a:solidFill>
                  <a:schemeClr val="tx1"/>
                </a:solidFill>
              </a:rPr>
              <a:t>JOB B </a:t>
            </a:r>
            <a:r>
              <a:rPr lang="en-US" dirty="0" err="1">
                <a:solidFill>
                  <a:schemeClr val="tx1"/>
                </a:solidFill>
              </a:rPr>
              <a:t>same.sub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C </a:t>
            </a:r>
            <a:r>
              <a:rPr lang="en-US" dirty="0" err="1">
                <a:solidFill>
                  <a:schemeClr val="tx1"/>
                </a:solidFill>
              </a:rPr>
              <a:t>same.sub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D job4.sub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RETRY D 5 UNLESS-EXIT 3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PARENT A CHILD B C</a:t>
            </a:r>
          </a:p>
          <a:p>
            <a:r>
              <a:rPr lang="en-US" dirty="0">
                <a:solidFill>
                  <a:schemeClr val="tx1"/>
                </a:solidFill>
              </a:rPr>
              <a:t>PARENT B C CHILD 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86280-9C3B-F669-9DCB-E75DA2144D9E}"/>
              </a:ext>
            </a:extLst>
          </p:cNvPr>
          <p:cNvSpPr txBox="1"/>
          <p:nvPr/>
        </p:nvSpPr>
        <p:spPr>
          <a:xfrm>
            <a:off x="8083725" y="4915202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diamond.dag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77CD1-1D99-20A0-BF5A-5496CA6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F5439-E6E5-AAA5-13E1-228686E3B58D}"/>
              </a:ext>
            </a:extLst>
          </p:cNvPr>
          <p:cNvSpPr txBox="1"/>
          <p:nvPr/>
        </p:nvSpPr>
        <p:spPr>
          <a:xfrm>
            <a:off x="838200" y="6457482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DAGMan Retry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9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C78E-8750-19F6-CF50-747538BF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38" y="377482"/>
            <a:ext cx="10727724" cy="1325563"/>
          </a:xfrm>
        </p:spPr>
        <p:txBody>
          <a:bodyPr>
            <a:normAutofit/>
          </a:bodyPr>
          <a:lstStyle/>
          <a:p>
            <a:r>
              <a:rPr lang="en-US" dirty="0"/>
              <a:t>Reusing Components with VARS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AF9E7-F48A-A4B0-3DF3-2D1ACE551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467"/>
            <a:ext cx="10515600" cy="1603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the VARS command in the DAG description file creates macros to be used by the job submit description.</a:t>
            </a:r>
          </a:p>
          <a:p>
            <a:r>
              <a:rPr lang="en-US" dirty="0"/>
              <a:t>Allows one job submit description to be used for many DAG nodes.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F282E-A455-FCA1-AD82-B4AE1AA00711}"/>
              </a:ext>
            </a:extLst>
          </p:cNvPr>
          <p:cNvSpPr/>
          <p:nvPr/>
        </p:nvSpPr>
        <p:spPr>
          <a:xfrm>
            <a:off x="4484758" y="3302766"/>
            <a:ext cx="2746195" cy="2794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JOB A job1.sub</a:t>
            </a:r>
          </a:p>
          <a:p>
            <a:r>
              <a:rPr lang="en-US" dirty="0">
                <a:solidFill>
                  <a:schemeClr val="tx1"/>
                </a:solidFill>
              </a:rPr>
              <a:t>JOB B </a:t>
            </a:r>
            <a:r>
              <a:rPr lang="en-US" dirty="0" err="1">
                <a:solidFill>
                  <a:schemeClr val="tx1"/>
                </a:solidFill>
              </a:rPr>
              <a:t>same.sub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C </a:t>
            </a:r>
            <a:r>
              <a:rPr lang="en-US" dirty="0" err="1">
                <a:solidFill>
                  <a:schemeClr val="tx1"/>
                </a:solidFill>
              </a:rPr>
              <a:t>same.sub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D job4.sub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VARS B country=“USA”</a:t>
            </a:r>
          </a:p>
          <a:p>
            <a:r>
              <a:rPr lang="en-US" b="1" dirty="0">
                <a:solidFill>
                  <a:schemeClr val="tx1"/>
                </a:solidFill>
              </a:rPr>
              <a:t>VARS C country=“Canada”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PARENT A CHILD B C</a:t>
            </a:r>
          </a:p>
          <a:p>
            <a:r>
              <a:rPr lang="en-US" dirty="0">
                <a:solidFill>
                  <a:schemeClr val="tx1"/>
                </a:solidFill>
              </a:rPr>
              <a:t>PARENT B C CHILD 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93128-22AA-1243-4C20-92227A9D4838}"/>
              </a:ext>
            </a:extLst>
          </p:cNvPr>
          <p:cNvSpPr txBox="1"/>
          <p:nvPr/>
        </p:nvSpPr>
        <p:spPr>
          <a:xfrm>
            <a:off x="4707184" y="2877030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diamond.dag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05876-B1C8-7868-8068-FE299DEF240F}"/>
              </a:ext>
            </a:extLst>
          </p:cNvPr>
          <p:cNvSpPr/>
          <p:nvPr/>
        </p:nvSpPr>
        <p:spPr>
          <a:xfrm>
            <a:off x="7562896" y="3301297"/>
            <a:ext cx="3790904" cy="2072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executable = </a:t>
            </a:r>
            <a:r>
              <a:rPr lang="en-US" dirty="0" err="1">
                <a:solidFill>
                  <a:schemeClr val="tx1"/>
                </a:solidFill>
              </a:rPr>
              <a:t>my_script.sh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arguments = $(country)</a:t>
            </a:r>
          </a:p>
          <a:p>
            <a:r>
              <a:rPr lang="en-US" dirty="0">
                <a:solidFill>
                  <a:schemeClr val="tx1"/>
                </a:solidFill>
              </a:rPr>
              <a:t>log               = $(country)-$(cluster).log</a:t>
            </a:r>
          </a:p>
          <a:p>
            <a:r>
              <a:rPr lang="en-US" dirty="0">
                <a:solidFill>
                  <a:schemeClr val="tx1"/>
                </a:solidFill>
              </a:rPr>
              <a:t>error           = $(country)-$(cluster).err</a:t>
            </a:r>
          </a:p>
          <a:p>
            <a:r>
              <a:rPr lang="en-US" dirty="0">
                <a:solidFill>
                  <a:schemeClr val="tx1"/>
                </a:solidFill>
              </a:rPr>
              <a:t>output        = $(country)-$(cluster).out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queue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FAD9C-7C58-0BDB-7404-669A7B8F44C9}"/>
              </a:ext>
            </a:extLst>
          </p:cNvPr>
          <p:cNvSpPr txBox="1"/>
          <p:nvPr/>
        </p:nvSpPr>
        <p:spPr>
          <a:xfrm>
            <a:off x="8315348" y="2877030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same.sub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4998F-B28B-5DFA-026D-92EBA6360388}"/>
              </a:ext>
            </a:extLst>
          </p:cNvPr>
          <p:cNvSpPr txBox="1"/>
          <p:nvPr/>
        </p:nvSpPr>
        <p:spPr>
          <a:xfrm>
            <a:off x="845227" y="3014140"/>
            <a:ext cx="3473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pass custom Job Ad attributes to the node’s jobs using My. syntax.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has special macros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$(JOB) becomes node 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$(RETRY) becomes current retry attempt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9F6D4F-3C63-70B8-E0DB-0638D8F4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A0614-26B4-363A-E619-91BE11D325D2}"/>
              </a:ext>
            </a:extLst>
          </p:cNvPr>
          <p:cNvSpPr txBox="1"/>
          <p:nvPr/>
        </p:nvSpPr>
        <p:spPr>
          <a:xfrm>
            <a:off x="845227" y="6457482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DAGMan VARS Documenation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F2D69-178B-0153-B1B8-B1D2C18E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775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SUBDAG EXTERNAL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15F0-0ECB-CC59-83AB-9C967BC9D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87" y="1430770"/>
            <a:ext cx="5382840" cy="48349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 the parent DAG it is just a single node</a:t>
            </a:r>
          </a:p>
          <a:p>
            <a:pPr lvl="1"/>
            <a:r>
              <a:rPr lang="en-US" dirty="0"/>
              <a:t>Can use RETRY</a:t>
            </a:r>
          </a:p>
          <a:p>
            <a:pPr lvl="1"/>
            <a:r>
              <a:rPr lang="en-US" dirty="0"/>
              <a:t>Can have Pre and POST Script</a:t>
            </a:r>
          </a:p>
          <a:p>
            <a:r>
              <a:rPr lang="en-US" dirty="0"/>
              <a:t>Submits as another DAG to the </a:t>
            </a:r>
            <a:r>
              <a:rPr lang="en-US" dirty="0" err="1"/>
              <a:t>Schedd</a:t>
            </a:r>
            <a:r>
              <a:rPr lang="en-US" dirty="0"/>
              <a:t> that has its own </a:t>
            </a:r>
            <a:r>
              <a:rPr lang="en-US" dirty="0" err="1"/>
              <a:t>DAGMan</a:t>
            </a:r>
            <a:r>
              <a:rPr lang="en-US" dirty="0"/>
              <a:t> job process and output files.</a:t>
            </a:r>
          </a:p>
          <a:p>
            <a:r>
              <a:rPr lang="en-US" dirty="0"/>
              <a:t>DAG file and nodes don’t need to exist at submission time of parent DAG</a:t>
            </a:r>
          </a:p>
          <a:p>
            <a:r>
              <a:rPr lang="en-US" dirty="0"/>
              <a:t>Good for running sub-workflows where the number of jobs is not predefined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BA8F21-4650-6520-1E22-C2B12A43C374}"/>
              </a:ext>
            </a:extLst>
          </p:cNvPr>
          <p:cNvSpPr/>
          <p:nvPr/>
        </p:nvSpPr>
        <p:spPr>
          <a:xfrm>
            <a:off x="7639632" y="587879"/>
            <a:ext cx="3965277" cy="2677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JOB A </a:t>
            </a:r>
            <a:r>
              <a:rPr lang="en-US" dirty="0" err="1">
                <a:solidFill>
                  <a:schemeClr val="tx1"/>
                </a:solidFill>
              </a:rPr>
              <a:t>job.sub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SUBDAG EXTERNAL SIM </a:t>
            </a:r>
            <a:r>
              <a:rPr lang="en-US" b="1" dirty="0" err="1">
                <a:solidFill>
                  <a:schemeClr val="tx1"/>
                </a:solidFill>
              </a:rPr>
              <a:t>simulation.dag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C </a:t>
            </a:r>
            <a:r>
              <a:rPr lang="en-US" dirty="0" err="1">
                <a:solidFill>
                  <a:schemeClr val="tx1"/>
                </a:solidFill>
              </a:rPr>
              <a:t>job.sub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SCRIPT POST SIM …</a:t>
            </a:r>
          </a:p>
          <a:p>
            <a:r>
              <a:rPr lang="en-US" b="1" dirty="0">
                <a:solidFill>
                  <a:schemeClr val="tx1"/>
                </a:solidFill>
              </a:rPr>
              <a:t>RETRY 10 SIM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PARENT A CHILD SIM</a:t>
            </a:r>
          </a:p>
          <a:p>
            <a:r>
              <a:rPr lang="en-US" dirty="0">
                <a:solidFill>
                  <a:schemeClr val="tx1"/>
                </a:solidFill>
              </a:rPr>
              <a:t>PARENT SIM CHILD 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48E6C2-FB4A-E8A6-EBFF-6914CEB7A71D}"/>
              </a:ext>
            </a:extLst>
          </p:cNvPr>
          <p:cNvSpPr/>
          <p:nvPr/>
        </p:nvSpPr>
        <p:spPr>
          <a:xfrm>
            <a:off x="6408079" y="2311976"/>
            <a:ext cx="741218" cy="7308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8C0DB8-61DF-D6F7-71CB-EF06DF50893E}"/>
              </a:ext>
            </a:extLst>
          </p:cNvPr>
          <p:cNvSpPr/>
          <p:nvPr/>
        </p:nvSpPr>
        <p:spPr>
          <a:xfrm>
            <a:off x="6408079" y="3461903"/>
            <a:ext cx="741218" cy="7308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SIM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36A66D-35E7-6C00-F94A-F0DF7A622C6C}"/>
              </a:ext>
            </a:extLst>
          </p:cNvPr>
          <p:cNvSpPr/>
          <p:nvPr/>
        </p:nvSpPr>
        <p:spPr>
          <a:xfrm>
            <a:off x="6408079" y="4611831"/>
            <a:ext cx="741218" cy="7308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B4BF67-C9FE-CE0A-123F-6683D61610A8}"/>
              </a:ext>
            </a:extLst>
          </p:cNvPr>
          <p:cNvCxnSpPr>
            <a:stCxn id="5" idx="4"/>
            <a:endCxn id="6" idx="0"/>
          </p:cNvCxnSpPr>
          <p:nvPr/>
        </p:nvCxnSpPr>
        <p:spPr>
          <a:xfrm>
            <a:off x="6778688" y="3042804"/>
            <a:ext cx="0" cy="419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8B623C-8B28-AD83-F6E4-1819A5B9B7FC}"/>
              </a:ext>
            </a:extLst>
          </p:cNvPr>
          <p:cNvCxnSpPr>
            <a:stCxn id="6" idx="4"/>
            <a:endCxn id="7" idx="0"/>
          </p:cNvCxnSpPr>
          <p:nvPr/>
        </p:nvCxnSpPr>
        <p:spPr>
          <a:xfrm>
            <a:off x="6778688" y="4192731"/>
            <a:ext cx="0" cy="419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01391-43AB-5C8B-5755-4A0BEAEC2C6E}"/>
              </a:ext>
            </a:extLst>
          </p:cNvPr>
          <p:cNvSpPr/>
          <p:nvPr/>
        </p:nvSpPr>
        <p:spPr>
          <a:xfrm>
            <a:off x="7890742" y="3365933"/>
            <a:ext cx="3463059" cy="96462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SUBDAG That runs and manages its own DAG in the Queue to analyze some data.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4BB56-01CA-B7EF-1087-CF1194E3C1B1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7149297" y="3827317"/>
            <a:ext cx="741445" cy="692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68C3E440-86BC-4915-4836-7D7C8B15DE41}"/>
              </a:ext>
            </a:extLst>
          </p:cNvPr>
          <p:cNvCxnSpPr>
            <a:cxnSpLocks/>
            <a:stCxn id="6" idx="4"/>
            <a:endCxn id="6" idx="0"/>
          </p:cNvCxnSpPr>
          <p:nvPr/>
        </p:nvCxnSpPr>
        <p:spPr>
          <a:xfrm rot="5400000" flipH="1">
            <a:off x="6413274" y="3827317"/>
            <a:ext cx="730828" cy="12700"/>
          </a:xfrm>
          <a:prstGeom prst="curvedConnector5">
            <a:avLst>
              <a:gd name="adj1" fmla="val -31280"/>
              <a:gd name="adj2" fmla="val 7745449"/>
              <a:gd name="adj3" fmla="val 131280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FDAD32B-4EF4-0550-F804-E3373F9474EA}"/>
              </a:ext>
            </a:extLst>
          </p:cNvPr>
          <p:cNvSpPr txBox="1"/>
          <p:nvPr/>
        </p:nvSpPr>
        <p:spPr>
          <a:xfrm>
            <a:off x="8479270" y="21854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sample.dag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67D3D8-1BBF-6C15-812F-961105CC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6816F-AF57-D704-EB21-4F7467315155}"/>
              </a:ext>
            </a:extLst>
          </p:cNvPr>
          <p:cNvSpPr txBox="1"/>
          <p:nvPr/>
        </p:nvSpPr>
        <p:spPr>
          <a:xfrm>
            <a:off x="480602" y="6413840"/>
            <a:ext cx="352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DAGMan Sub-DAGs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2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41BE-24D4-FE4A-4257-75D9BD4A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Dynamically Run N Nodes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44BB3-2B61-589E-2A44-1D392F0FF312}"/>
              </a:ext>
            </a:extLst>
          </p:cNvPr>
          <p:cNvSpPr txBox="1"/>
          <p:nvPr/>
        </p:nvSpPr>
        <p:spPr>
          <a:xfrm>
            <a:off x="838200" y="1429078"/>
            <a:ext cx="1076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Useful for when the number of nodes is not known at submission time.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E5D0B-1455-86C5-3E07-9A80A7118935}"/>
              </a:ext>
            </a:extLst>
          </p:cNvPr>
          <p:cNvSpPr txBox="1"/>
          <p:nvPr/>
        </p:nvSpPr>
        <p:spPr>
          <a:xfrm>
            <a:off x="979714" y="2728638"/>
            <a:ext cx="3553097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JOB A </a:t>
            </a:r>
            <a:r>
              <a:rPr lang="en-US" dirty="0" err="1"/>
              <a:t>job.sub</a:t>
            </a:r>
            <a:endParaRPr lang="en-US" dirty="0"/>
          </a:p>
          <a:p>
            <a:r>
              <a:rPr lang="en-US" b="1" dirty="0"/>
              <a:t>SUBDAG EXTERNAL B </a:t>
            </a:r>
            <a:r>
              <a:rPr lang="en-US" b="1" dirty="0" err="1"/>
              <a:t>inner.dag</a:t>
            </a:r>
            <a:endParaRPr lang="en-US" b="1" dirty="0"/>
          </a:p>
          <a:p>
            <a:r>
              <a:rPr lang="en-US" dirty="0"/>
              <a:t>JOB C </a:t>
            </a:r>
            <a:r>
              <a:rPr lang="en-US" dirty="0" err="1"/>
              <a:t>job.sub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4DD17-5C3D-CB59-0EEF-B57BD49D0AA3}"/>
              </a:ext>
            </a:extLst>
          </p:cNvPr>
          <p:cNvSpPr txBox="1"/>
          <p:nvPr/>
        </p:nvSpPr>
        <p:spPr>
          <a:xfrm>
            <a:off x="979714" y="4428309"/>
            <a:ext cx="3487783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JOB B1 </a:t>
            </a:r>
            <a:r>
              <a:rPr lang="en-US" dirty="0" err="1"/>
              <a:t>job.sub</a:t>
            </a:r>
            <a:endParaRPr lang="en-US" dirty="0"/>
          </a:p>
          <a:p>
            <a:r>
              <a:rPr lang="en-US" dirty="0"/>
              <a:t>JOB B2 </a:t>
            </a:r>
            <a:r>
              <a:rPr lang="en-US" dirty="0" err="1"/>
              <a:t>job.sub</a:t>
            </a:r>
            <a:endParaRPr lang="en-US" dirty="0"/>
          </a:p>
          <a:p>
            <a:r>
              <a:rPr lang="en-US" dirty="0"/>
              <a:t>JOB B3 </a:t>
            </a:r>
            <a:r>
              <a:rPr lang="en-US" dirty="0" err="1"/>
              <a:t>job.sub</a:t>
            </a:r>
            <a:endParaRPr lang="en-US" dirty="0"/>
          </a:p>
          <a:p>
            <a:r>
              <a:rPr lang="en-US" dirty="0"/>
              <a:t>…</a:t>
            </a:r>
          </a:p>
          <a:p>
            <a:r>
              <a:rPr lang="en-US" dirty="0"/>
              <a:t>JOB B99 </a:t>
            </a:r>
            <a:r>
              <a:rPr lang="en-US" dirty="0" err="1"/>
              <a:t>job.sub</a:t>
            </a:r>
            <a:endParaRPr lang="en-US" dirty="0"/>
          </a:p>
          <a:p>
            <a:r>
              <a:rPr lang="en-US" dirty="0"/>
              <a:t>JOB B100 </a:t>
            </a:r>
            <a:r>
              <a:rPr lang="en-US" dirty="0" err="1"/>
              <a:t>job.sub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EFDEF-D47A-0AE9-C404-45BADF2E5707}"/>
              </a:ext>
            </a:extLst>
          </p:cNvPr>
          <p:cNvSpPr txBox="1"/>
          <p:nvPr/>
        </p:nvSpPr>
        <p:spPr>
          <a:xfrm>
            <a:off x="947056" y="3905088"/>
            <a:ext cx="355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inner.dag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B43DF-22BF-2171-AF42-8BD2FBFB8C5D}"/>
              </a:ext>
            </a:extLst>
          </p:cNvPr>
          <p:cNvSpPr txBox="1"/>
          <p:nvPr/>
        </p:nvSpPr>
        <p:spPr>
          <a:xfrm>
            <a:off x="979714" y="2205417"/>
            <a:ext cx="355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parent.dag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6B8B09-526D-6419-FA9A-0EAC706AB18E}"/>
              </a:ext>
            </a:extLst>
          </p:cNvPr>
          <p:cNvSpPr/>
          <p:nvPr/>
        </p:nvSpPr>
        <p:spPr>
          <a:xfrm>
            <a:off x="5638256" y="229744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5E655A-2AB3-09D0-690A-0F5D3AC057D2}"/>
              </a:ext>
            </a:extLst>
          </p:cNvPr>
          <p:cNvSpPr/>
          <p:nvPr/>
        </p:nvSpPr>
        <p:spPr>
          <a:xfrm>
            <a:off x="5638256" y="3646160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7E91FE-1D9A-3E81-D40C-BBBE554F9A9A}"/>
              </a:ext>
            </a:extLst>
          </p:cNvPr>
          <p:cNvSpPr/>
          <p:nvPr/>
        </p:nvSpPr>
        <p:spPr>
          <a:xfrm>
            <a:off x="5638256" y="4994879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B5F69E-BD98-65F6-619D-F7761CBAEE20}"/>
              </a:ext>
            </a:extLst>
          </p:cNvPr>
          <p:cNvSpPr/>
          <p:nvPr/>
        </p:nvSpPr>
        <p:spPr>
          <a:xfrm>
            <a:off x="7475764" y="255905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4B6586-7F0B-47FC-B2C6-4DD5F9D3D846}"/>
              </a:ext>
            </a:extLst>
          </p:cNvPr>
          <p:cNvSpPr/>
          <p:nvPr/>
        </p:nvSpPr>
        <p:spPr>
          <a:xfrm>
            <a:off x="8642713" y="255905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796D2D-B27D-FD42-23DF-3806B6E7A5E7}"/>
              </a:ext>
            </a:extLst>
          </p:cNvPr>
          <p:cNvSpPr/>
          <p:nvPr/>
        </p:nvSpPr>
        <p:spPr>
          <a:xfrm>
            <a:off x="9809662" y="257026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D4B552-E767-1B22-FB9A-9A95FAB32D16}"/>
              </a:ext>
            </a:extLst>
          </p:cNvPr>
          <p:cNvSpPr/>
          <p:nvPr/>
        </p:nvSpPr>
        <p:spPr>
          <a:xfrm>
            <a:off x="7488827" y="366673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42351-9CB1-538B-BAE2-8CD07CADB723}"/>
              </a:ext>
            </a:extLst>
          </p:cNvPr>
          <p:cNvSpPr/>
          <p:nvPr/>
        </p:nvSpPr>
        <p:spPr>
          <a:xfrm>
            <a:off x="8655776" y="366673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7F23FC-0189-DC65-7E48-BBC9B36E2E1F}"/>
              </a:ext>
            </a:extLst>
          </p:cNvPr>
          <p:cNvSpPr/>
          <p:nvPr/>
        </p:nvSpPr>
        <p:spPr>
          <a:xfrm>
            <a:off x="9822725" y="367794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E36935-D62A-D021-B92F-81666999E7F9}"/>
              </a:ext>
            </a:extLst>
          </p:cNvPr>
          <p:cNvSpPr/>
          <p:nvPr/>
        </p:nvSpPr>
        <p:spPr>
          <a:xfrm>
            <a:off x="7475764" y="478562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CC16C5-C3DF-0A43-8B9D-467726AB4831}"/>
              </a:ext>
            </a:extLst>
          </p:cNvPr>
          <p:cNvSpPr/>
          <p:nvPr/>
        </p:nvSpPr>
        <p:spPr>
          <a:xfrm>
            <a:off x="8642713" y="478562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0CDDF40-D0DB-37C1-C9A0-DB0388F0BE4B}"/>
              </a:ext>
            </a:extLst>
          </p:cNvPr>
          <p:cNvSpPr/>
          <p:nvPr/>
        </p:nvSpPr>
        <p:spPr>
          <a:xfrm>
            <a:off x="9809662" y="4796831"/>
            <a:ext cx="915488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01AED-F217-C181-84DE-086F244D82B0}"/>
              </a:ext>
            </a:extLst>
          </p:cNvPr>
          <p:cNvSpPr/>
          <p:nvPr/>
        </p:nvSpPr>
        <p:spPr>
          <a:xfrm>
            <a:off x="7210697" y="2297441"/>
            <a:ext cx="3879669" cy="361183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7D3E83-BC5B-BAD7-0FEE-EB52818FF0D6}"/>
              </a:ext>
            </a:extLst>
          </p:cNvPr>
          <p:cNvCxnSpPr>
            <a:stCxn id="9" idx="4"/>
            <a:endCxn id="10" idx="0"/>
          </p:cNvCxnSpPr>
          <p:nvPr/>
        </p:nvCxnSpPr>
        <p:spPr>
          <a:xfrm>
            <a:off x="6096000" y="3211841"/>
            <a:ext cx="0" cy="4343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A59ACF-B240-FCAC-E6DB-252C4C143A51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6096000" y="4560560"/>
            <a:ext cx="0" cy="4343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0C0A7E-26AE-32BF-B873-CBB43805C45F}"/>
              </a:ext>
            </a:extLst>
          </p:cNvPr>
          <p:cNvCxnSpPr>
            <a:stCxn id="10" idx="6"/>
            <a:endCxn id="21" idx="1"/>
          </p:cNvCxnSpPr>
          <p:nvPr/>
        </p:nvCxnSpPr>
        <p:spPr>
          <a:xfrm>
            <a:off x="6553744" y="4103360"/>
            <a:ext cx="656953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421810-B3EA-E465-B2D8-1A47238E9360}"/>
              </a:ext>
            </a:extLst>
          </p:cNvPr>
          <p:cNvSpPr txBox="1"/>
          <p:nvPr/>
        </p:nvSpPr>
        <p:spPr>
          <a:xfrm>
            <a:off x="7336971" y="1905026"/>
            <a:ext cx="355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inner.dag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64F9C-838E-3034-8617-D6E98B6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087E-5739-A3C2-315F-F563F510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746664" cy="1034474"/>
          </a:xfrm>
        </p:spPr>
        <p:txBody>
          <a:bodyPr/>
          <a:lstStyle/>
          <a:p>
            <a:r>
              <a:rPr lang="en-US" dirty="0"/>
              <a:t>SPLICE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242CA-E65D-B112-E0C7-71CCED1DC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9599"/>
            <a:ext cx="6019799" cy="338887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Splices have their nodes merged into the parent DAG</a:t>
            </a:r>
          </a:p>
          <a:p>
            <a:r>
              <a:rPr lang="en-US" dirty="0"/>
              <a:t>Allows easy reusability</a:t>
            </a:r>
          </a:p>
          <a:p>
            <a:r>
              <a:rPr lang="en-US" dirty="0"/>
              <a:t>Low strain on the Access Point (AP)</a:t>
            </a:r>
          </a:p>
          <a:p>
            <a:r>
              <a:rPr lang="en-US" dirty="0"/>
              <a:t>All splice files must exist at submit time</a:t>
            </a:r>
          </a:p>
          <a:p>
            <a:r>
              <a:rPr lang="en-US" dirty="0"/>
              <a:t>Pre and Post scripts cannot run on splices as a whole</a:t>
            </a:r>
          </a:p>
          <a:p>
            <a:r>
              <a:rPr lang="en-US" dirty="0"/>
              <a:t>Splices can not use the RETRY capability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87B47E-9246-D7BB-673D-B0A6014D5697}"/>
              </a:ext>
            </a:extLst>
          </p:cNvPr>
          <p:cNvSpPr/>
          <p:nvPr/>
        </p:nvSpPr>
        <p:spPr>
          <a:xfrm>
            <a:off x="8863445" y="365126"/>
            <a:ext cx="883227" cy="8416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658402-501E-2A81-2203-C432C16B865F}"/>
              </a:ext>
            </a:extLst>
          </p:cNvPr>
          <p:cNvSpPr/>
          <p:nvPr/>
        </p:nvSpPr>
        <p:spPr>
          <a:xfrm>
            <a:off x="8863445" y="5540085"/>
            <a:ext cx="883227" cy="8416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DC646-7A5C-14CD-DB2D-AA4F0FC06EC6}"/>
              </a:ext>
            </a:extLst>
          </p:cNvPr>
          <p:cNvSpPr/>
          <p:nvPr/>
        </p:nvSpPr>
        <p:spPr>
          <a:xfrm>
            <a:off x="7429499" y="1712768"/>
            <a:ext cx="3751118" cy="307570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SPLICE 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0F46DE-9E40-3C3D-BE06-D1384AD3A348}"/>
              </a:ext>
            </a:extLst>
          </p:cNvPr>
          <p:cNvSpPr/>
          <p:nvPr/>
        </p:nvSpPr>
        <p:spPr>
          <a:xfrm>
            <a:off x="7914408" y="2228849"/>
            <a:ext cx="741218" cy="730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X+A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386B2C-1686-AC4E-1407-FD1A86311ACC}"/>
              </a:ext>
            </a:extLst>
          </p:cNvPr>
          <p:cNvSpPr/>
          <p:nvPr/>
        </p:nvSpPr>
        <p:spPr>
          <a:xfrm>
            <a:off x="10009908" y="2228849"/>
            <a:ext cx="741218" cy="730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X+B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B1E9DF-4D60-9A50-74A9-C9EF1EA2DF63}"/>
              </a:ext>
            </a:extLst>
          </p:cNvPr>
          <p:cNvSpPr/>
          <p:nvPr/>
        </p:nvSpPr>
        <p:spPr>
          <a:xfrm>
            <a:off x="8962158" y="3061855"/>
            <a:ext cx="741218" cy="730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X+C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FC3824-6084-88CD-1097-A895F7E70E25}"/>
              </a:ext>
            </a:extLst>
          </p:cNvPr>
          <p:cNvSpPr/>
          <p:nvPr/>
        </p:nvSpPr>
        <p:spPr>
          <a:xfrm>
            <a:off x="10009908" y="3825588"/>
            <a:ext cx="741218" cy="730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X+E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591519-A928-C8C3-6446-B21A3F6810D6}"/>
              </a:ext>
            </a:extLst>
          </p:cNvPr>
          <p:cNvSpPr/>
          <p:nvPr/>
        </p:nvSpPr>
        <p:spPr>
          <a:xfrm>
            <a:off x="7914408" y="3825585"/>
            <a:ext cx="741218" cy="730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X+D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84296E-6AA6-AD07-AE72-06EBB8C2BAB2}"/>
              </a:ext>
            </a:extLst>
          </p:cNvPr>
          <p:cNvCxnSpPr>
            <a:stCxn id="4" idx="4"/>
            <a:endCxn id="7" idx="0"/>
          </p:cNvCxnSpPr>
          <p:nvPr/>
        </p:nvCxnSpPr>
        <p:spPr>
          <a:xfrm flipH="1">
            <a:off x="9305058" y="1206790"/>
            <a:ext cx="1" cy="50597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361BC8-F456-735F-3930-62D4C55D4970}"/>
              </a:ext>
            </a:extLst>
          </p:cNvPr>
          <p:cNvCxnSpPr>
            <a:cxnSpLocks/>
            <a:stCxn id="8" idx="5"/>
            <a:endCxn id="10" idx="1"/>
          </p:cNvCxnSpPr>
          <p:nvPr/>
        </p:nvCxnSpPr>
        <p:spPr>
          <a:xfrm>
            <a:off x="8547077" y="2852650"/>
            <a:ext cx="523630" cy="3162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D3CAB5-FE29-C206-D3C8-EEF9615673DF}"/>
              </a:ext>
            </a:extLst>
          </p:cNvPr>
          <p:cNvCxnSpPr>
            <a:cxnSpLocks/>
            <a:stCxn id="9" idx="3"/>
            <a:endCxn id="10" idx="7"/>
          </p:cNvCxnSpPr>
          <p:nvPr/>
        </p:nvCxnSpPr>
        <p:spPr>
          <a:xfrm flipH="1">
            <a:off x="9594827" y="2852650"/>
            <a:ext cx="523630" cy="3162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0EE93F-133B-46D7-C2A5-CD917556BB4F}"/>
              </a:ext>
            </a:extLst>
          </p:cNvPr>
          <p:cNvCxnSpPr>
            <a:stCxn id="10" idx="3"/>
            <a:endCxn id="12" idx="7"/>
          </p:cNvCxnSpPr>
          <p:nvPr/>
        </p:nvCxnSpPr>
        <p:spPr>
          <a:xfrm flipH="1">
            <a:off x="8547077" y="3685656"/>
            <a:ext cx="523630" cy="2469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9C65C4-4D0E-4015-0A1C-48610A7E57D5}"/>
              </a:ext>
            </a:extLst>
          </p:cNvPr>
          <p:cNvCxnSpPr>
            <a:stCxn id="10" idx="5"/>
            <a:endCxn id="11" idx="1"/>
          </p:cNvCxnSpPr>
          <p:nvPr/>
        </p:nvCxnSpPr>
        <p:spPr>
          <a:xfrm>
            <a:off x="9594827" y="3685656"/>
            <a:ext cx="523630" cy="2469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8A914C-D033-E417-2C47-2D756083EC75}"/>
              </a:ext>
            </a:extLst>
          </p:cNvPr>
          <p:cNvCxnSpPr>
            <a:stCxn id="7" idx="2"/>
            <a:endCxn id="5" idx="0"/>
          </p:cNvCxnSpPr>
          <p:nvPr/>
        </p:nvCxnSpPr>
        <p:spPr>
          <a:xfrm>
            <a:off x="9305058" y="4788477"/>
            <a:ext cx="1" cy="75160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CEB4CE-C152-9C4E-C63C-590C728E003E}"/>
              </a:ext>
            </a:extLst>
          </p:cNvPr>
          <p:cNvCxnSpPr>
            <a:cxnSpLocks/>
            <a:stCxn id="4" idx="3"/>
            <a:endCxn id="8" idx="0"/>
          </p:cNvCxnSpPr>
          <p:nvPr/>
        </p:nvCxnSpPr>
        <p:spPr>
          <a:xfrm flipH="1">
            <a:off x="8285017" y="1083531"/>
            <a:ext cx="707774" cy="1145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A2F8B9-5E80-7A87-D7B4-C4A43247E985}"/>
              </a:ext>
            </a:extLst>
          </p:cNvPr>
          <p:cNvCxnSpPr>
            <a:stCxn id="4" idx="5"/>
            <a:endCxn id="9" idx="0"/>
          </p:cNvCxnSpPr>
          <p:nvPr/>
        </p:nvCxnSpPr>
        <p:spPr>
          <a:xfrm>
            <a:off x="9617326" y="1083531"/>
            <a:ext cx="763191" cy="1145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606958-81BA-228A-2A8E-A6E609C43696}"/>
              </a:ext>
            </a:extLst>
          </p:cNvPr>
          <p:cNvCxnSpPr>
            <a:stCxn id="12" idx="4"/>
            <a:endCxn id="5" idx="1"/>
          </p:cNvCxnSpPr>
          <p:nvPr/>
        </p:nvCxnSpPr>
        <p:spPr>
          <a:xfrm>
            <a:off x="8285017" y="4556413"/>
            <a:ext cx="707774" cy="11069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87087A-F9AB-FC7B-CB01-ABD26E80C4F4}"/>
              </a:ext>
            </a:extLst>
          </p:cNvPr>
          <p:cNvCxnSpPr>
            <a:stCxn id="11" idx="4"/>
            <a:endCxn id="5" idx="7"/>
          </p:cNvCxnSpPr>
          <p:nvPr/>
        </p:nvCxnSpPr>
        <p:spPr>
          <a:xfrm flipH="1">
            <a:off x="9617326" y="4556416"/>
            <a:ext cx="763191" cy="11069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6B14F00-E5D5-BB16-8213-51AC144B6F78}"/>
              </a:ext>
            </a:extLst>
          </p:cNvPr>
          <p:cNvSpPr/>
          <p:nvPr/>
        </p:nvSpPr>
        <p:spPr>
          <a:xfrm>
            <a:off x="4301999" y="4448006"/>
            <a:ext cx="2746195" cy="1737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JOB A </a:t>
            </a:r>
            <a:r>
              <a:rPr lang="en-US" dirty="0" err="1">
                <a:solidFill>
                  <a:schemeClr val="tx1"/>
                </a:solidFill>
              </a:rPr>
              <a:t>job.sub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SPLICE X </a:t>
            </a:r>
            <a:r>
              <a:rPr lang="en-US" b="1" dirty="0" err="1">
                <a:solidFill>
                  <a:schemeClr val="tx1"/>
                </a:solidFill>
              </a:rPr>
              <a:t>cross.dag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JOB C </a:t>
            </a:r>
            <a:r>
              <a:rPr lang="en-US" dirty="0" err="1">
                <a:solidFill>
                  <a:schemeClr val="tx1"/>
                </a:solidFill>
              </a:rPr>
              <a:t>job.sub</a:t>
            </a: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PARENT A CHILD X</a:t>
            </a:r>
          </a:p>
          <a:p>
            <a:r>
              <a:rPr lang="en-US" dirty="0">
                <a:solidFill>
                  <a:schemeClr val="tx1"/>
                </a:solidFill>
              </a:rPr>
              <a:t>PARENT X CHILD 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7B10D8-3C41-E3F1-8747-04655D5490FF}"/>
              </a:ext>
            </a:extLst>
          </p:cNvPr>
          <p:cNvSpPr txBox="1"/>
          <p:nvPr/>
        </p:nvSpPr>
        <p:spPr>
          <a:xfrm>
            <a:off x="2358899" y="5085303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sample.dag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B747-CF21-8538-D938-2D7DDBBF8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19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14A40-49F9-82F6-A7B8-1A99E0BF2A78}"/>
              </a:ext>
            </a:extLst>
          </p:cNvPr>
          <p:cNvSpPr txBox="1"/>
          <p:nvPr/>
        </p:nvSpPr>
        <p:spPr>
          <a:xfrm>
            <a:off x="712060" y="6394812"/>
            <a:ext cx="329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DAGMan Splicing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1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5E9C-8211-9529-9CFF-D6BD85CC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</a:t>
            </a:r>
            <a:r>
              <a:rPr lang="en-US" dirty="0" err="1"/>
              <a:t>DAGMan</a:t>
            </a:r>
            <a:r>
              <a:rPr lang="en-US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4F81D-A1D0-21B9-DA64-B3B3195518DA}"/>
              </a:ext>
            </a:extLst>
          </p:cNvPr>
          <p:cNvSpPr txBox="1"/>
          <p:nvPr/>
        </p:nvSpPr>
        <p:spPr>
          <a:xfrm>
            <a:off x="838199" y="1397675"/>
            <a:ext cx="73369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DAGMan</a:t>
            </a:r>
            <a:r>
              <a:rPr lang="en-US" sz="2400" dirty="0"/>
              <a:t> provides a way for the researcher to organize </a:t>
            </a:r>
            <a:r>
              <a:rPr lang="en-US" sz="2400" dirty="0" err="1"/>
              <a:t>HTCondor</a:t>
            </a:r>
            <a:r>
              <a:rPr lang="en-US" sz="2400" dirty="0"/>
              <a:t> jobs into workflows to be automatically submitted.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DAGMan</a:t>
            </a:r>
            <a:r>
              <a:rPr lang="en-US" sz="2400" dirty="0"/>
              <a:t> guarantees jobs run in a particular order as described by the researcher.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is useful for jobs that require the output of another job as input.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B2E490-2EF3-397F-C2E3-90EC341E5F4C}"/>
              </a:ext>
            </a:extLst>
          </p:cNvPr>
          <p:cNvSpPr/>
          <p:nvPr/>
        </p:nvSpPr>
        <p:spPr>
          <a:xfrm>
            <a:off x="1132115" y="4609646"/>
            <a:ext cx="1328057" cy="13280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723B0-A820-28DB-85FE-6F26810FB8C1}"/>
              </a:ext>
            </a:extLst>
          </p:cNvPr>
          <p:cNvSpPr txBox="1"/>
          <p:nvPr/>
        </p:nvSpPr>
        <p:spPr>
          <a:xfrm>
            <a:off x="1132116" y="5089009"/>
            <a:ext cx="132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E937D6-1ADE-B8BB-0B85-EC0EE6525312}"/>
              </a:ext>
            </a:extLst>
          </p:cNvPr>
          <p:cNvSpPr/>
          <p:nvPr/>
        </p:nvSpPr>
        <p:spPr>
          <a:xfrm>
            <a:off x="5976258" y="4609646"/>
            <a:ext cx="1328057" cy="13280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7D148-A896-85E2-1669-33EFFEBF7005}"/>
              </a:ext>
            </a:extLst>
          </p:cNvPr>
          <p:cNvSpPr txBox="1"/>
          <p:nvPr/>
        </p:nvSpPr>
        <p:spPr>
          <a:xfrm>
            <a:off x="5976259" y="5089009"/>
            <a:ext cx="132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1AACCCB5-8E54-D348-7A00-D8D274EB6254}"/>
              </a:ext>
            </a:extLst>
          </p:cNvPr>
          <p:cNvSpPr/>
          <p:nvPr/>
        </p:nvSpPr>
        <p:spPr>
          <a:xfrm>
            <a:off x="3575960" y="4789456"/>
            <a:ext cx="1262743" cy="968438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34E0E-05E7-665C-A119-94AE873CDBFC}"/>
              </a:ext>
            </a:extLst>
          </p:cNvPr>
          <p:cNvSpPr txBox="1"/>
          <p:nvPr/>
        </p:nvSpPr>
        <p:spPr>
          <a:xfrm>
            <a:off x="3597727" y="5089009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Results.out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A9B3DD-9BE0-C0C9-09B1-1F0D247F297C}"/>
              </a:ext>
            </a:extLst>
          </p:cNvPr>
          <p:cNvCxnSpPr>
            <a:stCxn id="5" idx="6"/>
            <a:endCxn id="9" idx="1"/>
          </p:cNvCxnSpPr>
          <p:nvPr/>
        </p:nvCxnSpPr>
        <p:spPr>
          <a:xfrm>
            <a:off x="2460172" y="5273675"/>
            <a:ext cx="11157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0936E8-6190-37AA-71AB-D1FB2D52B84D}"/>
              </a:ext>
            </a:extLst>
          </p:cNvPr>
          <p:cNvCxnSpPr>
            <a:stCxn id="10" idx="3"/>
            <a:endCxn id="8" idx="1"/>
          </p:cNvCxnSpPr>
          <p:nvPr/>
        </p:nvCxnSpPr>
        <p:spPr>
          <a:xfrm>
            <a:off x="4860470" y="5273675"/>
            <a:ext cx="11157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CD05E7-CAE3-44AA-C866-4CC77BE6158C}"/>
              </a:ext>
            </a:extLst>
          </p:cNvPr>
          <p:cNvSpPr txBox="1"/>
          <p:nvPr/>
        </p:nvSpPr>
        <p:spPr>
          <a:xfrm>
            <a:off x="2588078" y="4904343"/>
            <a:ext cx="85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11994-5906-99C7-BB6A-39F93EDB16C5}"/>
              </a:ext>
            </a:extLst>
          </p:cNvPr>
          <p:cNvSpPr txBox="1"/>
          <p:nvPr/>
        </p:nvSpPr>
        <p:spPr>
          <a:xfrm>
            <a:off x="4985659" y="4904343"/>
            <a:ext cx="85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16841F-38D3-9BE2-195A-585478B42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826" y="787906"/>
            <a:ext cx="3250862" cy="32508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59749-AD47-D95C-9F11-F47479FA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41FB-BAB1-B235-2C88-48D76BD9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848D6C-BB84-127B-7C8D-8901ADDB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6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27F8-7014-85BA-232F-E49BC204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DAGMan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1C69B-BF68-4B9B-8C77-C8AFB72C3B35}"/>
              </a:ext>
            </a:extLst>
          </p:cNvPr>
          <p:cNvSpPr txBox="1"/>
          <p:nvPr/>
        </p:nvSpPr>
        <p:spPr>
          <a:xfrm>
            <a:off x="838200" y="1490633"/>
            <a:ext cx="745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DAGMan</a:t>
            </a:r>
            <a:r>
              <a:rPr lang="en-US" sz="2400" dirty="0"/>
              <a:t> stands for </a:t>
            </a:r>
            <a:r>
              <a:rPr lang="en-US" sz="2400" u="sng" dirty="0"/>
              <a:t>Directed Acyclic Graph (DAG) Manager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6AFF8-C436-6526-B861-87B10B53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943" y="2013228"/>
            <a:ext cx="3476625" cy="3476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1D805-45F2-FE3B-875D-BF5BB6465961}"/>
              </a:ext>
            </a:extLst>
          </p:cNvPr>
          <p:cNvSpPr txBox="1"/>
          <p:nvPr/>
        </p:nvSpPr>
        <p:spPr>
          <a:xfrm>
            <a:off x="1193347" y="2597379"/>
            <a:ext cx="5910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Directed Acyclic Graph (DAG):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topological ordering of vertices (“</a:t>
            </a:r>
            <a:r>
              <a:rPr lang="en-US" sz="2400" b="1" dirty="0">
                <a:solidFill>
                  <a:srgbClr val="00B0F0"/>
                </a:solidFill>
              </a:rPr>
              <a:t>nodes</a:t>
            </a:r>
            <a:r>
              <a:rPr lang="en-US" sz="2400" dirty="0"/>
              <a:t>”) established by directional connections (“</a:t>
            </a:r>
            <a:r>
              <a:rPr lang="en-US" sz="2400" b="1" dirty="0">
                <a:solidFill>
                  <a:srgbClr val="00B0F0"/>
                </a:solidFill>
              </a:rPr>
              <a:t>edges</a:t>
            </a:r>
            <a:r>
              <a:rPr lang="en-US" sz="2400" dirty="0"/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b="1" dirty="0"/>
              <a:t>acyclic</a:t>
            </a:r>
            <a:r>
              <a:rPr lang="en-US" sz="2400" dirty="0"/>
              <a:t> aspect requires a start and end with no looped repetition.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A4CB1-71B9-028A-2D92-554B7160703C}"/>
              </a:ext>
            </a:extLst>
          </p:cNvPr>
          <p:cNvSpPr txBox="1"/>
          <p:nvPr/>
        </p:nvSpPr>
        <p:spPr>
          <a:xfrm>
            <a:off x="7355341" y="5550783"/>
            <a:ext cx="363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Directed Acyclic Graph - Wikipedia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EFBBB-B036-E2F4-A216-DB7E8CE0DF53}"/>
              </a:ext>
            </a:extLst>
          </p:cNvPr>
          <p:cNvSpPr txBox="1"/>
          <p:nvPr/>
        </p:nvSpPr>
        <p:spPr>
          <a:xfrm>
            <a:off x="331199" y="6422422"/>
            <a:ext cx="363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HTCondor DAGMan Documentation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37F9C3-BD75-CC80-BD66-A1FE9FB3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3821-2372-0BBC-8C5A-F71894FC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DAGMan</a:t>
            </a:r>
            <a:r>
              <a:rPr lang="en-US" dirty="0"/>
              <a:t> Node?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5B0C05-0C19-61DF-028F-AC4421597F30}"/>
              </a:ext>
            </a:extLst>
          </p:cNvPr>
          <p:cNvSpPr/>
          <p:nvPr/>
        </p:nvSpPr>
        <p:spPr>
          <a:xfrm>
            <a:off x="8390906" y="1935076"/>
            <a:ext cx="2660073" cy="260811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F4E55-90AA-AE0F-2749-3CE38C4B0A38}"/>
              </a:ext>
            </a:extLst>
          </p:cNvPr>
          <p:cNvSpPr txBox="1"/>
          <p:nvPr/>
        </p:nvSpPr>
        <p:spPr>
          <a:xfrm>
            <a:off x="8897461" y="2101763"/>
            <a:ext cx="164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 Script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4C691-AFFA-5E0C-7E75-838A22EB9A6B}"/>
              </a:ext>
            </a:extLst>
          </p:cNvPr>
          <p:cNvSpPr txBox="1"/>
          <p:nvPr/>
        </p:nvSpPr>
        <p:spPr>
          <a:xfrm>
            <a:off x="8501031" y="2885192"/>
            <a:ext cx="2450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List of Jobs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7F3FE-E460-5D64-F5F1-B12561C99E08}"/>
              </a:ext>
            </a:extLst>
          </p:cNvPr>
          <p:cNvSpPr txBox="1"/>
          <p:nvPr/>
        </p:nvSpPr>
        <p:spPr>
          <a:xfrm>
            <a:off x="8767574" y="3784107"/>
            <a:ext cx="190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POST Script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A711B5-7D13-8361-E17F-109E5D90914B}"/>
              </a:ext>
            </a:extLst>
          </p:cNvPr>
          <p:cNvCxnSpPr>
            <a:cxnSpLocks/>
          </p:cNvCxnSpPr>
          <p:nvPr/>
        </p:nvCxnSpPr>
        <p:spPr>
          <a:xfrm>
            <a:off x="8515597" y="3817115"/>
            <a:ext cx="24003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C252D-5563-6750-1789-D27DFC2B349F}"/>
              </a:ext>
            </a:extLst>
          </p:cNvPr>
          <p:cNvCxnSpPr>
            <a:cxnSpLocks/>
          </p:cNvCxnSpPr>
          <p:nvPr/>
        </p:nvCxnSpPr>
        <p:spPr>
          <a:xfrm>
            <a:off x="8536379" y="2649325"/>
            <a:ext cx="2379518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F82BBE-0239-9668-2058-D12F6FC0DB5B}"/>
              </a:ext>
            </a:extLst>
          </p:cNvPr>
          <p:cNvSpPr txBox="1"/>
          <p:nvPr/>
        </p:nvSpPr>
        <p:spPr>
          <a:xfrm>
            <a:off x="9218281" y="1429078"/>
            <a:ext cx="99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C0337-761F-3510-DF76-CD403635E6AF}"/>
              </a:ext>
            </a:extLst>
          </p:cNvPr>
          <p:cNvSpPr txBox="1"/>
          <p:nvPr/>
        </p:nvSpPr>
        <p:spPr>
          <a:xfrm>
            <a:off x="957943" y="1690688"/>
            <a:ext cx="713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node is a unit of work comprising of up to three parts: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(Optional) A PRE Script.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(Required) A list of one or more jobs. The core of a node!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(Optional) A POST Script.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833B3-E3A4-9ABC-6318-7C258425B5B6}"/>
              </a:ext>
            </a:extLst>
          </p:cNvPr>
          <p:cNvSpPr txBox="1"/>
          <p:nvPr/>
        </p:nvSpPr>
        <p:spPr>
          <a:xfrm>
            <a:off x="4523014" y="3239135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Awesome-</a:t>
            </a:r>
            <a:r>
              <a:rPr lang="en-US" dirty="0" err="1"/>
              <a:t>Science.sub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C13DF3-DDCE-E3CC-6741-BD42E5902024}"/>
              </a:ext>
            </a:extLst>
          </p:cNvPr>
          <p:cNvSpPr txBox="1"/>
          <p:nvPr/>
        </p:nvSpPr>
        <p:spPr>
          <a:xfrm>
            <a:off x="4392385" y="3581593"/>
            <a:ext cx="305888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executable = ./</a:t>
            </a:r>
            <a:r>
              <a:rPr lang="en-US" dirty="0" err="1"/>
              <a:t>find_waldo.py</a:t>
            </a:r>
            <a:endParaRPr lang="en-US" dirty="0"/>
          </a:p>
          <a:p>
            <a:r>
              <a:rPr lang="en-US" dirty="0"/>
              <a:t>arguments = ”--scan --retry 3”</a:t>
            </a:r>
          </a:p>
          <a:p>
            <a:r>
              <a:rPr lang="en-US" dirty="0"/>
              <a:t>input           = “</a:t>
            </a:r>
            <a:r>
              <a:rPr lang="en-US" dirty="0" err="1"/>
              <a:t>book.png</a:t>
            </a:r>
            <a:r>
              <a:rPr lang="en-US" dirty="0"/>
              <a:t>”</a:t>
            </a:r>
          </a:p>
          <a:p>
            <a:r>
              <a:rPr lang="en-US" dirty="0"/>
              <a:t>output        = “</a:t>
            </a:r>
            <a:r>
              <a:rPr lang="en-US" dirty="0" err="1"/>
              <a:t>found.png</a:t>
            </a:r>
            <a:r>
              <a:rPr lang="en-US" dirty="0"/>
              <a:t>”</a:t>
            </a:r>
          </a:p>
          <a:p>
            <a:r>
              <a:rPr lang="en-US" dirty="0" err="1"/>
              <a:t>request_disk</a:t>
            </a:r>
            <a:r>
              <a:rPr lang="en-US" dirty="0"/>
              <a:t> = 3GB</a:t>
            </a:r>
          </a:p>
          <a:p>
            <a:r>
              <a:rPr lang="en-US" dirty="0" err="1"/>
              <a:t>request_cpus</a:t>
            </a:r>
            <a:r>
              <a:rPr lang="en-US" dirty="0"/>
              <a:t> = 4</a:t>
            </a:r>
          </a:p>
          <a:p>
            <a:endParaRPr lang="en-US" dirty="0"/>
          </a:p>
          <a:p>
            <a:r>
              <a:rPr lang="en-US" dirty="0"/>
              <a:t>queue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50EEAE-3296-C7F7-9239-25F887C704DB}"/>
              </a:ext>
            </a:extLst>
          </p:cNvPr>
          <p:cNvSpPr txBox="1"/>
          <p:nvPr/>
        </p:nvSpPr>
        <p:spPr>
          <a:xfrm>
            <a:off x="1083003" y="3966984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 dirty="0" err="1"/>
              <a:t>DAGMan</a:t>
            </a:r>
            <a:r>
              <a:rPr lang="en-US" dirty="0"/>
              <a:t> views a list of jobs as a single entity. Meaning all must succeed to be considered successful.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975886-6212-A5BC-29EA-1C90AD3EC4A1}"/>
              </a:ext>
            </a:extLst>
          </p:cNvPr>
          <p:cNvSpPr/>
          <p:nvPr/>
        </p:nvSpPr>
        <p:spPr>
          <a:xfrm>
            <a:off x="1470456" y="2026440"/>
            <a:ext cx="2594919" cy="259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F21CD-A8C9-3673-B7B0-BCDE36BCE52E}"/>
              </a:ext>
            </a:extLst>
          </p:cNvPr>
          <p:cNvSpPr/>
          <p:nvPr/>
        </p:nvSpPr>
        <p:spPr>
          <a:xfrm>
            <a:off x="1470456" y="2564423"/>
            <a:ext cx="2755555" cy="259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C7C54E-36D6-AC0A-C9AE-EEA156FC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  <p:bldP spid="6" grpId="0"/>
      <p:bldP spid="6" grpId="1"/>
      <p:bldP spid="9" grpId="0"/>
      <p:bldP spid="11" grpId="0"/>
      <p:bldP spid="17" grpId="0"/>
      <p:bldP spid="19" grpId="0" animBg="1"/>
      <p:bldP spid="21" grpId="0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4D96-E0EC-F17D-465A-27F97D13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3DC787-3EBF-002C-3775-3F8F6FF6BB39}"/>
              </a:ext>
            </a:extLst>
          </p:cNvPr>
          <p:cNvSpPr/>
          <p:nvPr/>
        </p:nvSpPr>
        <p:spPr>
          <a:xfrm>
            <a:off x="1559320" y="1971809"/>
            <a:ext cx="2984540" cy="2692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</a:rPr>
              <a:t>JOB A </a:t>
            </a:r>
            <a:r>
              <a:rPr lang="en-US" sz="2400" dirty="0" err="1">
                <a:solidFill>
                  <a:schemeClr val="tx1"/>
                </a:solidFill>
              </a:rPr>
              <a:t>A.sub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JOB B </a:t>
            </a:r>
            <a:r>
              <a:rPr lang="en-US" sz="2400" dirty="0" err="1">
                <a:solidFill>
                  <a:schemeClr val="tx1"/>
                </a:solidFill>
              </a:rPr>
              <a:t>B.sub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JOB C </a:t>
            </a:r>
            <a:r>
              <a:rPr lang="en-US" sz="2400" dirty="0" err="1">
                <a:solidFill>
                  <a:schemeClr val="tx1"/>
                </a:solidFill>
              </a:rPr>
              <a:t>C.sub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JOB D </a:t>
            </a:r>
            <a:r>
              <a:rPr lang="en-US" sz="2400" dirty="0" err="1">
                <a:solidFill>
                  <a:schemeClr val="tx1"/>
                </a:solidFill>
              </a:rPr>
              <a:t>D.sub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PARENT A CHILD B C</a:t>
            </a:r>
          </a:p>
          <a:p>
            <a:r>
              <a:rPr lang="en-US" sz="2400" dirty="0">
                <a:solidFill>
                  <a:schemeClr val="tx1"/>
                </a:solidFill>
              </a:rPr>
              <a:t>PARENT B C CHILD 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15253A-94DF-2708-EB7D-B567371D2557}"/>
              </a:ext>
            </a:extLst>
          </p:cNvPr>
          <p:cNvSpPr/>
          <p:nvPr/>
        </p:nvSpPr>
        <p:spPr>
          <a:xfrm>
            <a:off x="9259494" y="1964155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96D91C-6446-BF30-1B8D-95355E730D8D}"/>
              </a:ext>
            </a:extLst>
          </p:cNvPr>
          <p:cNvSpPr/>
          <p:nvPr/>
        </p:nvSpPr>
        <p:spPr>
          <a:xfrm>
            <a:off x="8084175" y="3248829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81494F-F45A-EE29-C923-A896F9FCD836}"/>
              </a:ext>
            </a:extLst>
          </p:cNvPr>
          <p:cNvSpPr/>
          <p:nvPr/>
        </p:nvSpPr>
        <p:spPr>
          <a:xfrm>
            <a:off x="10412700" y="3255007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39BC9A-F0E8-E41F-E378-03F070A54E40}"/>
              </a:ext>
            </a:extLst>
          </p:cNvPr>
          <p:cNvSpPr/>
          <p:nvPr/>
        </p:nvSpPr>
        <p:spPr>
          <a:xfrm>
            <a:off x="9265786" y="4547490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53A235-BC42-57B6-2530-6473D27F1763}"/>
              </a:ext>
            </a:extLst>
          </p:cNvPr>
          <p:cNvCxnSpPr>
            <a:cxnSpLocks/>
            <a:stCxn id="4" idx="3"/>
            <a:endCxn id="5" idx="7"/>
          </p:cNvCxnSpPr>
          <p:nvPr/>
        </p:nvCxnSpPr>
        <p:spPr>
          <a:xfrm flipH="1">
            <a:off x="8864664" y="2744644"/>
            <a:ext cx="528741" cy="638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52B5BD-A562-A05C-D5CD-CF842B9A1EA7}"/>
              </a:ext>
            </a:extLst>
          </p:cNvPr>
          <p:cNvCxnSpPr>
            <a:cxnSpLocks/>
            <a:stCxn id="4" idx="5"/>
            <a:endCxn id="6" idx="1"/>
          </p:cNvCxnSpPr>
          <p:nvPr/>
        </p:nvCxnSpPr>
        <p:spPr>
          <a:xfrm>
            <a:off x="10039983" y="2744644"/>
            <a:ext cx="506628" cy="644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CE2D77-FB18-8D55-12CE-EEB7DEEECF27}"/>
              </a:ext>
            </a:extLst>
          </p:cNvPr>
          <p:cNvCxnSpPr>
            <a:stCxn id="5" idx="5"/>
            <a:endCxn id="7" idx="1"/>
          </p:cNvCxnSpPr>
          <p:nvPr/>
        </p:nvCxnSpPr>
        <p:spPr>
          <a:xfrm>
            <a:off x="8864664" y="4029318"/>
            <a:ext cx="535033" cy="652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4C95CA-FABB-DC76-026E-C2B47EF75523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10046275" y="4035496"/>
            <a:ext cx="500336" cy="645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5EC6AF-FDBF-098C-A821-755339425F7D}"/>
              </a:ext>
            </a:extLst>
          </p:cNvPr>
          <p:cNvSpPr txBox="1"/>
          <p:nvPr/>
        </p:nvSpPr>
        <p:spPr>
          <a:xfrm>
            <a:off x="1908590" y="1451638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diamond.dag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0A991-BDE5-B208-D2D9-63586AB1FC1D}"/>
              </a:ext>
            </a:extLst>
          </p:cNvPr>
          <p:cNvSpPr txBox="1"/>
          <p:nvPr/>
        </p:nvSpPr>
        <p:spPr>
          <a:xfrm>
            <a:off x="7742589" y="1429078"/>
            <a:ext cx="394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Diamond DAG visualized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76243C-93ED-B82B-894D-10880BE2D047}"/>
              </a:ext>
            </a:extLst>
          </p:cNvPr>
          <p:cNvSpPr txBox="1"/>
          <p:nvPr/>
        </p:nvSpPr>
        <p:spPr>
          <a:xfrm>
            <a:off x="-36151" y="2208764"/>
            <a:ext cx="113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Creates</a:t>
            </a:r>
          </a:p>
          <a:p>
            <a:pPr algn="ctr"/>
            <a:r>
              <a:rPr lang="en-US" dirty="0"/>
              <a:t>Nodes</a:t>
            </a:r>
          </a:p>
          <a:p>
            <a:pPr algn="ctr"/>
            <a:r>
              <a:rPr lang="en-US" dirty="0"/>
              <a:t>(A,B,C,D)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B2D25B-3B01-9350-8DE5-DCE9323B97F9}"/>
              </a:ext>
            </a:extLst>
          </p:cNvPr>
          <p:cNvSpPr txBox="1"/>
          <p:nvPr/>
        </p:nvSpPr>
        <p:spPr>
          <a:xfrm>
            <a:off x="-10820" y="4002388"/>
            <a:ext cx="113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Creates</a:t>
            </a:r>
          </a:p>
          <a:p>
            <a:pPr algn="ctr"/>
            <a:r>
              <a:rPr lang="en-US" dirty="0"/>
              <a:t>Edges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B6C074A4-1829-7F76-286D-0225926E82AF}"/>
              </a:ext>
            </a:extLst>
          </p:cNvPr>
          <p:cNvSpPr/>
          <p:nvPr/>
        </p:nvSpPr>
        <p:spPr>
          <a:xfrm>
            <a:off x="904977" y="1971809"/>
            <a:ext cx="654343" cy="140862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19E7FFB4-74FD-B813-2568-0C96FBCB7662}"/>
              </a:ext>
            </a:extLst>
          </p:cNvPr>
          <p:cNvSpPr/>
          <p:nvPr/>
        </p:nvSpPr>
        <p:spPr>
          <a:xfrm>
            <a:off x="904977" y="3904735"/>
            <a:ext cx="654343" cy="749647"/>
          </a:xfrm>
          <a:prstGeom prst="leftBrace">
            <a:avLst>
              <a:gd name="adj1" fmla="val 8333"/>
              <a:gd name="adj2" fmla="val 5316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2F5F84-1D4D-73DB-92C0-B27CB76D3BB8}"/>
              </a:ext>
            </a:extLst>
          </p:cNvPr>
          <p:cNvSpPr txBox="1"/>
          <p:nvPr/>
        </p:nvSpPr>
        <p:spPr>
          <a:xfrm>
            <a:off x="2148022" y="5114698"/>
            <a:ext cx="523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All parts of the DAG (nodes, edges, modifications) must be declared in the DAG description file prior to submission.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DCCEB-1B3E-B621-08BC-FABA768D6898}"/>
              </a:ext>
            </a:extLst>
          </p:cNvPr>
          <p:cNvSpPr txBox="1"/>
          <p:nvPr/>
        </p:nvSpPr>
        <p:spPr>
          <a:xfrm>
            <a:off x="4767655" y="1974858"/>
            <a:ext cx="2751139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A.sub</a:t>
            </a:r>
            <a:r>
              <a:rPr lang="en-US" sz="2800" dirty="0"/>
              <a:t>       </a:t>
            </a:r>
            <a:r>
              <a:rPr lang="en-US" sz="2800" dirty="0" err="1"/>
              <a:t>B.sub</a:t>
            </a:r>
            <a:endParaRPr lang="en-US" sz="2800" dirty="0"/>
          </a:p>
          <a:p>
            <a:r>
              <a:rPr lang="en-US" sz="2800" dirty="0" err="1"/>
              <a:t>C.sub</a:t>
            </a:r>
            <a:r>
              <a:rPr lang="en-US" sz="2800" dirty="0"/>
              <a:t>       </a:t>
            </a:r>
            <a:r>
              <a:rPr lang="en-US" sz="2800" dirty="0" err="1"/>
              <a:t>D.sub</a:t>
            </a:r>
            <a:endParaRPr lang="en-US" sz="2800" dirty="0"/>
          </a:p>
          <a:p>
            <a:r>
              <a:rPr lang="en-US" sz="2800" dirty="0" err="1"/>
              <a:t>diamond.dag</a:t>
            </a:r>
            <a:endParaRPr lang="en-US" sz="2800" dirty="0"/>
          </a:p>
          <a:p>
            <a:r>
              <a:rPr lang="en-US" sz="2800" dirty="0"/>
              <a:t>(other job files)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2E7DD-CAD0-156A-F635-F7D5E64206BA}"/>
              </a:ext>
            </a:extLst>
          </p:cNvPr>
          <p:cNvSpPr txBox="1"/>
          <p:nvPr/>
        </p:nvSpPr>
        <p:spPr>
          <a:xfrm>
            <a:off x="4768231" y="1451638"/>
            <a:ext cx="1736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dag_dir</a:t>
            </a:r>
            <a:r>
              <a:rPr lang="en-US" sz="2800" dirty="0"/>
              <a:t>) /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798F027-E85C-D0D6-5FC3-F0B9B912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/>
      <p:bldP spid="52" grpId="0"/>
      <p:bldP spid="53" grpId="0"/>
      <p:bldP spid="56" grpId="0" animBg="1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E945-7ECA-BDDA-5FA8-949E8665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Running a DAG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CFBC1-A2C6-EEED-4A11-3FB40DA0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3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D31F-070C-179E-7493-309DFB0D8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 DAG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97994-C615-0F0E-5607-E3ABBEFBC066}"/>
              </a:ext>
            </a:extLst>
          </p:cNvPr>
          <p:cNvSpPr txBox="1"/>
          <p:nvPr/>
        </p:nvSpPr>
        <p:spPr>
          <a:xfrm>
            <a:off x="2326821" y="2708974"/>
            <a:ext cx="7538357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$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condor_submit_dag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 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-----------------------------------------------------------------------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File for submitting this DAG to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HTCondor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   :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diamond.dag.condor.sub</a:t>
            </a:r>
            <a:endParaRPr lang="en-US" sz="2000" dirty="0">
              <a:solidFill>
                <a:schemeClr val="bg1"/>
              </a:solidFill>
              <a:effectLst/>
              <a:highlight>
                <a:srgbClr val="000000"/>
              </a:highlight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Log of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DAGMan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debugging messages           :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diamond.dag.dagman.out</a:t>
            </a:r>
            <a:endParaRPr lang="en-US" sz="2000" dirty="0">
              <a:solidFill>
                <a:schemeClr val="bg1"/>
              </a:solidFill>
              <a:effectLst/>
              <a:highlight>
                <a:srgbClr val="000000"/>
              </a:highlight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Log of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HTCondor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library output                     :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diamond.dag.lib.out</a:t>
            </a:r>
            <a:endParaRPr lang="en-US" sz="2000" dirty="0">
              <a:solidFill>
                <a:schemeClr val="bg1"/>
              </a:solidFill>
              <a:effectLst/>
              <a:highlight>
                <a:srgbClr val="000000"/>
              </a:highlight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Log of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HTCondor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library error messages      :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diamond.dag.lib.err</a:t>
            </a:r>
            <a:endParaRPr lang="en-US" sz="2000" dirty="0">
              <a:solidFill>
                <a:schemeClr val="bg1"/>
              </a:solidFill>
              <a:effectLst/>
              <a:highlight>
                <a:srgbClr val="000000"/>
              </a:highlight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Log of the life of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condor_dagman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itself        :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diamond.dag.dagman.log</a:t>
            </a:r>
            <a:endParaRPr lang="en-US" sz="2000" dirty="0">
              <a:solidFill>
                <a:schemeClr val="bg1"/>
              </a:solidFill>
              <a:effectLst/>
              <a:highlight>
                <a:srgbClr val="000000"/>
              </a:highlight>
            </a:endParaRPr>
          </a:p>
          <a:p>
            <a:endParaRPr lang="en-US" sz="2000" dirty="0">
              <a:solidFill>
                <a:schemeClr val="bg1"/>
              </a:solidFill>
              <a:effectLst/>
              <a:highlight>
                <a:srgbClr val="000000"/>
              </a:highlight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Submitting job(s).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1 job(s) submitted to cluster 6.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-----------------------------------------------------------------------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43F65-BF20-3DC7-769F-7C45EA411CF9}"/>
              </a:ext>
            </a:extLst>
          </p:cNvPr>
          <p:cNvSpPr txBox="1"/>
          <p:nvPr/>
        </p:nvSpPr>
        <p:spPr>
          <a:xfrm>
            <a:off x="5856513" y="1575448"/>
            <a:ext cx="4008665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$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htcondor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dag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 submit </a:t>
            </a:r>
            <a:r>
              <a:rPr lang="en-US" sz="2000" dirty="0" err="1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diamond.dag</a:t>
            </a:r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 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highlight>
                  <a:srgbClr val="000000"/>
                </a:highlight>
              </a:rPr>
              <a:t>DAG 6 was submitted.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7C1DB-974C-DC14-FA67-674F9F967415}"/>
              </a:ext>
            </a:extLst>
          </p:cNvPr>
          <p:cNvSpPr txBox="1"/>
          <p:nvPr/>
        </p:nvSpPr>
        <p:spPr>
          <a:xfrm>
            <a:off x="838200" y="1236894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DAG Submission commands: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   </a:t>
            </a:r>
            <a:r>
              <a:rPr lang="en-US" sz="2800" b="1" dirty="0" err="1">
                <a:solidFill>
                  <a:srgbClr val="C00000"/>
                </a:solidFill>
              </a:rPr>
              <a:t>condor_submit_dag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dag_file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    </a:t>
            </a:r>
            <a:r>
              <a:rPr lang="en-US" sz="2800" b="1" dirty="0" err="1">
                <a:solidFill>
                  <a:srgbClr val="C00000"/>
                </a:solidFill>
              </a:rPr>
              <a:t>htcondor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dag</a:t>
            </a:r>
            <a:r>
              <a:rPr lang="en-US" sz="2800" b="1" dirty="0">
                <a:solidFill>
                  <a:srgbClr val="C00000"/>
                </a:solidFill>
              </a:rPr>
              <a:t> submit </a:t>
            </a:r>
            <a:r>
              <a:rPr lang="en-US" sz="2800" b="1" dirty="0" err="1">
                <a:solidFill>
                  <a:srgbClr val="C00000"/>
                </a:solidFill>
              </a:rPr>
              <a:t>dag_file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14A71D-3A7A-284F-87B0-043E2998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D5176-1691-99CA-EFA3-1A065D0B991D}"/>
              </a:ext>
            </a:extLst>
          </p:cNvPr>
          <p:cNvSpPr txBox="1"/>
          <p:nvPr/>
        </p:nvSpPr>
        <p:spPr>
          <a:xfrm>
            <a:off x="700495" y="6427823"/>
            <a:ext cx="325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condor_submit_dag Man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8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4AA6-3DB4-F4E9-B5F5-13A86DF1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AD403-E84C-728F-7E16-2218857A7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76011"/>
          </a:xfrm>
        </p:spPr>
        <p:txBody>
          <a:bodyPr>
            <a:normAutofit fontScale="92500"/>
          </a:bodyPr>
          <a:lstStyle/>
          <a:p>
            <a:r>
              <a:rPr lang="en-US" dirty="0"/>
              <a:t>Submitting a DAG to </a:t>
            </a:r>
            <a:r>
              <a:rPr lang="en-US" dirty="0" err="1"/>
              <a:t>HTCondor</a:t>
            </a:r>
            <a:r>
              <a:rPr lang="en-US" dirty="0"/>
              <a:t> produces an </a:t>
            </a:r>
            <a:r>
              <a:rPr lang="en-US" dirty="0" err="1"/>
              <a:t>HTCondor</a:t>
            </a:r>
            <a:r>
              <a:rPr lang="en-US" dirty="0"/>
              <a:t> scheduler universe job for the </a:t>
            </a:r>
            <a:r>
              <a:rPr lang="en-US" dirty="0" err="1"/>
              <a:t>DAGMan</a:t>
            </a:r>
            <a:r>
              <a:rPr lang="en-US" dirty="0"/>
              <a:t> process (</a:t>
            </a:r>
            <a:r>
              <a:rPr lang="en-US" dirty="0" err="1"/>
              <a:t>DAGMan</a:t>
            </a:r>
            <a:r>
              <a:rPr lang="en-US" dirty="0"/>
              <a:t> job proper).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3133F-0D87-C445-0298-2B85DD27BE17}"/>
              </a:ext>
            </a:extLst>
          </p:cNvPr>
          <p:cNvSpPr txBox="1"/>
          <p:nvPr/>
        </p:nvSpPr>
        <p:spPr>
          <a:xfrm>
            <a:off x="1918853" y="2836573"/>
            <a:ext cx="5257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Lots of files produced: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Informational DAG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</a:t>
            </a:r>
            <a:r>
              <a:rPr lang="en-US" dirty="0" err="1"/>
              <a:t>dagman.out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</a:t>
            </a:r>
            <a:r>
              <a:rPr lang="en-US" dirty="0" err="1"/>
              <a:t>nodes.log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*.metrics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DAGMan</a:t>
            </a:r>
            <a:r>
              <a:rPr lang="en-US" dirty="0"/>
              <a:t> job proper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</a:t>
            </a:r>
            <a:r>
              <a:rPr lang="en-US" dirty="0" err="1"/>
              <a:t>condor.sub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</a:t>
            </a:r>
            <a:r>
              <a:rPr lang="en-US" dirty="0" err="1"/>
              <a:t>dagman.log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</a:t>
            </a:r>
            <a:r>
              <a:rPr lang="en-US" dirty="0" err="1"/>
              <a:t>lib.err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*.</a:t>
            </a:r>
            <a:r>
              <a:rPr lang="en-US" dirty="0" err="1"/>
              <a:t>lib.out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65BAB-8AD8-3644-409F-66837BF9D85E}"/>
              </a:ext>
            </a:extLst>
          </p:cNvPr>
          <p:cNvSpPr txBox="1"/>
          <p:nvPr/>
        </p:nvSpPr>
        <p:spPr>
          <a:xfrm>
            <a:off x="3585851" y="3433045"/>
            <a:ext cx="5008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=  DAG progress/error output</a:t>
            </a:r>
          </a:p>
          <a:p>
            <a:pPr lvl="1"/>
            <a:r>
              <a:rPr lang="en-US" dirty="0"/>
              <a:t>=  Collective job event log (Heart of </a:t>
            </a:r>
            <a:r>
              <a:rPr lang="en-US" dirty="0" err="1"/>
              <a:t>DAGMan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=  JSON formatted DAG information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= Submit File</a:t>
            </a:r>
          </a:p>
          <a:p>
            <a:pPr lvl="1"/>
            <a:r>
              <a:rPr lang="en-US" dirty="0"/>
              <a:t>= Job Log</a:t>
            </a:r>
          </a:p>
          <a:p>
            <a:pPr lvl="1"/>
            <a:r>
              <a:rPr lang="en-US" dirty="0"/>
              <a:t>= Job Error</a:t>
            </a:r>
          </a:p>
          <a:p>
            <a:pPr lvl="1"/>
            <a:r>
              <a:rPr lang="en-US" dirty="0"/>
              <a:t>= Job Output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20CE9-0E03-E0BD-67FF-B9EF2E81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BB10-91E0-550B-725F-153193F6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DAG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2DE9F-0120-1DD1-A509-FC74F21F0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312" y="3037113"/>
            <a:ext cx="9739376" cy="3072270"/>
          </a:xfr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$ 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condor_q</a:t>
            </a:r>
            <a:endParaRPr lang="en-US" sz="6400" dirty="0">
              <a:solidFill>
                <a:schemeClr val="bg1"/>
              </a:solidFill>
              <a:effectLst/>
              <a:latin typeface="PT Mono" panose="02060509020205020204" pitchFamily="49" charset="77"/>
            </a:endParaRP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-- 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Schedd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: COLES_AP@ : &lt;127.0.0.1:49473?... @ 07/06/23 10:14:23</a:t>
            </a: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OWNER      BATCH_NAME        SUBMITTED   DONE   RUN    IDLE  TOTAL JOB_IDS</a:t>
            </a:r>
          </a:p>
          <a:p>
            <a:pPr marL="0" indent="0">
              <a:buNone/>
            </a:pPr>
            <a:r>
              <a:rPr lang="en-US" sz="6400" dirty="0" err="1">
                <a:solidFill>
                  <a:schemeClr val="bg1"/>
                </a:solidFill>
                <a:latin typeface="PT Mono" panose="02060509020205020204" pitchFamily="49" charset="77"/>
              </a:rPr>
              <a:t>c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ole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       diamond.dag+6    7/6  10:14      _      _      1      4 7.0</a:t>
            </a:r>
          </a:p>
          <a:p>
            <a:pPr marL="0" indent="0">
              <a:buNone/>
            </a:pPr>
            <a:endParaRPr lang="en-US" sz="6400" dirty="0">
              <a:solidFill>
                <a:schemeClr val="bg1"/>
              </a:solidFill>
              <a:effectLst/>
              <a:latin typeface="PT Mono" panose="02060509020205020204" pitchFamily="49" charset="77"/>
            </a:endParaRP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$ 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condor_q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 –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nobatch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 -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dag</a:t>
            </a:r>
            <a:endParaRPr lang="en-US" sz="6400" dirty="0">
              <a:solidFill>
                <a:schemeClr val="bg1"/>
              </a:solidFill>
              <a:effectLst/>
              <a:latin typeface="PT Mono" panose="02060509020205020204" pitchFamily="49" charset="77"/>
            </a:endParaRP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-- 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Schedd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: COLES_AP@ : &lt;127.0.0.1:49473?... @ 07/06/23 10:14:25</a:t>
            </a: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latin typeface="PT Mono" panose="02060509020205020204" pitchFamily="49" charset="77"/>
              </a:rPr>
              <a:t> 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ID      OWNER            SUBMITTED     RUN_TIME ST PRI SIZE CMD</a:t>
            </a: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   6.0   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cole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            7/6  09:18   0+00:00:11 R  0    0.5 </a:t>
            </a:r>
            <a:r>
              <a:rPr lang="en-US" sz="6400" dirty="0" err="1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condor_dagman</a:t>
            </a: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 ...</a:t>
            </a: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  <a:effectLst/>
                <a:latin typeface="PT Mono" panose="02060509020205020204" pitchFamily="49" charset="77"/>
              </a:rPr>
              <a:t>   7.0     |-A           7/6  09:18   0+00:00:00 I  0    0.1 /bin/sleep 15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81914-98A6-6657-E6BE-6A7542E6B36A}"/>
              </a:ext>
            </a:extLst>
          </p:cNvPr>
          <p:cNvSpPr txBox="1"/>
          <p:nvPr/>
        </p:nvSpPr>
        <p:spPr>
          <a:xfrm>
            <a:off x="838200" y="1316276"/>
            <a:ext cx="848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Simply use </a:t>
            </a:r>
            <a:r>
              <a:rPr lang="en-US" sz="2400" b="1" dirty="0" err="1"/>
              <a:t>condor_q</a:t>
            </a:r>
            <a:r>
              <a:rPr lang="en-US" sz="2400" dirty="0"/>
              <a:t> to view the DAG in queue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Use </a:t>
            </a:r>
            <a:r>
              <a:rPr lang="en-US" sz="2400" b="1" dirty="0"/>
              <a:t>–</a:t>
            </a:r>
            <a:r>
              <a:rPr lang="en-US" sz="2400" b="1" dirty="0" err="1"/>
              <a:t>nobatch</a:t>
            </a:r>
            <a:r>
              <a:rPr lang="en-US" sz="2400" b="1" dirty="0"/>
              <a:t> –</a:t>
            </a:r>
            <a:r>
              <a:rPr lang="en-US" sz="2400" b="1" dirty="0" err="1"/>
              <a:t>dag</a:t>
            </a:r>
            <a:r>
              <a:rPr lang="en-US" sz="2400" dirty="0"/>
              <a:t> to see a broken-out view of the DAG and running jobs (with associated node names).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even use </a:t>
            </a:r>
            <a:r>
              <a:rPr lang="en-US" sz="2400" b="1" dirty="0" err="1"/>
              <a:t>condor_watch_q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81C96-5718-EA69-A5B8-C63C02D4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93352-D2C7-9A40-8018-22D224478B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0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67428E7-7798-E146-88DC-3BF448476241}" vid="{DBDD74FA-C21E-E049-9D17-63903FDF3E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1511</TotalTime>
  <Words>1776</Words>
  <Application>Microsoft Macintosh PowerPoint</Application>
  <PresentationFormat>Widescreen</PresentationFormat>
  <Paragraphs>314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Helvetica Neue</vt:lpstr>
      <vt:lpstr>Helvetica Neue Light</vt:lpstr>
      <vt:lpstr>Helvetica Neue Medium</vt:lpstr>
      <vt:lpstr>PT Mono</vt:lpstr>
      <vt:lpstr>Office Theme</vt:lpstr>
      <vt:lpstr>Back to the Basics of DAGMan</vt:lpstr>
      <vt:lpstr>Why use DAGMan?</vt:lpstr>
      <vt:lpstr>What is DAGMan?</vt:lpstr>
      <vt:lpstr>What is a DAGMan Node?</vt:lpstr>
      <vt:lpstr>Simple Example</vt:lpstr>
      <vt:lpstr>Running a DAG</vt:lpstr>
      <vt:lpstr>Submitting a DAG</vt:lpstr>
      <vt:lpstr>What happens?</vt:lpstr>
      <vt:lpstr>Monitoring a DAG</vt:lpstr>
      <vt:lpstr>Checking a DAGs status</vt:lpstr>
      <vt:lpstr>All Things Come to an End</vt:lpstr>
      <vt:lpstr>All Things Come to an End</vt:lpstr>
      <vt:lpstr>Other DAGMan Features</vt:lpstr>
      <vt:lpstr>DAGMan Node Scripts</vt:lpstr>
      <vt:lpstr>Automatically Retry a Failed Node</vt:lpstr>
      <vt:lpstr>Reusing Components with VARS</vt:lpstr>
      <vt:lpstr>SUBDAG EXTERNAL</vt:lpstr>
      <vt:lpstr>Dynamically Run N Nodes</vt:lpstr>
      <vt:lpstr>SPLICE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Cole Bollig</dc:creator>
  <cp:lastModifiedBy>Cole Bollig</cp:lastModifiedBy>
  <cp:revision>27</cp:revision>
  <dcterms:created xsi:type="dcterms:W3CDTF">2024-07-03T14:24:23Z</dcterms:created>
  <dcterms:modified xsi:type="dcterms:W3CDTF">2024-07-09T13:25:04Z</dcterms:modified>
</cp:coreProperties>
</file>