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70" r:id="rId5"/>
    <p:sldId id="291" r:id="rId6"/>
    <p:sldId id="292" r:id="rId7"/>
    <p:sldId id="294" r:id="rId8"/>
    <p:sldId id="280" r:id="rId9"/>
    <p:sldId id="295" r:id="rId10"/>
    <p:sldId id="260" r:id="rId11"/>
    <p:sldId id="289" r:id="rId12"/>
    <p:sldId id="281" r:id="rId13"/>
    <p:sldId id="262" r:id="rId14"/>
    <p:sldId id="264" r:id="rId15"/>
    <p:sldId id="282" r:id="rId16"/>
    <p:sldId id="261" r:id="rId17"/>
    <p:sldId id="265" r:id="rId18"/>
    <p:sldId id="263" r:id="rId19"/>
    <p:sldId id="288" r:id="rId20"/>
    <p:sldId id="266" r:id="rId21"/>
    <p:sldId id="283" r:id="rId22"/>
    <p:sldId id="285" r:id="rId23"/>
    <p:sldId id="286" r:id="rId24"/>
    <p:sldId id="284" r:id="rId25"/>
    <p:sldId id="287" r:id="rId26"/>
    <p:sldId id="267" r:id="rId27"/>
    <p:sldId id="268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98"/>
    <p:restoredTop sz="94658"/>
  </p:normalViewPr>
  <p:slideViewPr>
    <p:cSldViewPr snapToGrid="0">
      <p:cViewPr varScale="1">
        <p:scale>
          <a:sx n="120" d="100"/>
          <a:sy n="120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B99AB-69DC-4849-9C1E-91D258D78A92}" type="datetimeFigureOut">
              <a:rPr lang="en-US" smtClean="0"/>
              <a:t>7/10/24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20D9C-73B2-F145-BB05-EE3BDC0A0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0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4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6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4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2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Text preprocessing (CPU) and paragraph embedding using a dense-passage retrieval model (GPU), deployed on sets of documents within CHTC</a:t>
            </a:r>
          </a:p>
          <a:p>
            <a:pPr lvl="1"/>
            <a:r>
              <a:rPr lang="en-US" sz="2000" dirty="0"/>
              <a:t>Input: Text; Output: vector representations of paragraphs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3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6D53-A283-1178-F034-2DA215263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71451"/>
            <a:ext cx="9144000" cy="2157549"/>
          </a:xfrm>
        </p:spPr>
        <p:txBody>
          <a:bodyPr anchor="b"/>
          <a:lstStyle>
            <a:lvl1pPr algn="ctr">
              <a:defRPr sz="6000"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r>
              <a:rPr lang="en-US" dirty="0"/>
              <a:t>This is a Test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16465-D089-5E77-D4B3-9B03811B1E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59629"/>
            <a:ext cx="9144000" cy="2026920"/>
          </a:xfrm>
        </p:spPr>
        <p:txBody>
          <a:bodyPr/>
          <a:lstStyle>
            <a:lvl1pPr marL="0" indent="0" algn="ctr">
              <a:buNone/>
              <a:defRPr sz="24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test footnote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2CDAF-FC4B-D3C3-BC11-345CF78C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A6802-4BCA-B88D-0D34-056CB2BD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Ross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5AA52-F86E-8330-1E61-08A76E64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8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6B05-4BBB-5E55-B390-B3FAF3EA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E93BA-61D4-41C5-D02E-C7BD9AB37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1AFA0-62D7-A777-E0E2-00D039BB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4B1DD-B9D5-ED96-F9D9-3EB4BB6A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Ross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47799-B685-B013-DC98-8A7289D1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6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8CD0A-A2DB-2EDA-434A-EA6AF1874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19DC9-4E3F-5866-90F8-69310EFED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06AF6-2D28-D9BE-A49D-23FB504F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3A20C-8326-674F-CB6D-8838B7C6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Ross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605D4-64EB-03E8-7ADE-BA52D0B3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8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B358-C177-8C60-1871-71780EF0B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 dirty="0"/>
              <a:t>Test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51B7B-176E-8436-C4BB-53B7288F7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B241-691E-6763-B6F3-5152A89B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638B7-A71E-CB43-5B7F-87617457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Ross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D483C-576C-CCE7-425A-16405B4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DEBC-A614-2495-99C6-06462748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3B245-791B-7BFB-8C2C-7550F45B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ED331-2B91-4F2F-A605-D69CF216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44D1F-4BE5-A78A-68DC-86F16FAB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Ross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2953E-C9C2-C56D-E1D9-00BB5007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8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9BD6-BB51-7E3D-55EB-7A0476A5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8010-DFB4-CF21-BC48-933867977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E2A71-FFED-66A4-8A3D-C659089B3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C02C0-F726-DECD-D10A-7CE2E195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746FDB0-D436-5F93-5DA4-28373286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12808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DA7A103-ED73-AA1E-893C-98B548A7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1008" y="6356350"/>
            <a:ext cx="2986268" cy="365125"/>
          </a:xfrm>
        </p:spPr>
        <p:txBody>
          <a:bodyPr/>
          <a:lstStyle/>
          <a:p>
            <a:r>
              <a:rPr lang="en-US"/>
              <a:t>Ian Ross</a:t>
            </a:r>
          </a:p>
        </p:txBody>
      </p:sp>
    </p:spTree>
    <p:extLst>
      <p:ext uri="{BB962C8B-B14F-4D97-AF65-F5344CB8AC3E}">
        <p14:creationId xmlns:p14="http://schemas.microsoft.com/office/powerpoint/2010/main" val="102255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A91B-52E0-01EE-233B-8FEF9630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28B8C-7856-6319-BF7D-79C8A9F7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E7F9A-E969-4EC5-0C8F-8AB32B324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F7D7F7-620A-2383-DCBC-11DE793A3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AC3D0-BB34-66D9-88E3-DDCA82CE8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613EA3-838B-F0EE-EB6A-A3DFEB26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93A71-8278-0DF3-BC2C-65D4B404D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Ross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891EC-85FA-95F6-70C7-8CE45B3F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9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3B83-AA58-7D56-EE67-7A8B5B94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75932-4EC7-99E1-49A7-34D78639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48677-A6CA-116F-0317-0375422C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Ross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9AF1D-154C-EFB4-2BE0-C3CC814F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1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26884-0F74-CB64-3834-48DDD28D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3269E-4867-4EB5-5AF0-2F7FFFB6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Ross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7F394-B5DC-5F4F-0466-0D91FDB8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8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33BF-980F-74C0-DA88-CF0DC289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5926C-8DE5-1C6B-137B-5DD6B47B5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8E572-A293-43AE-9817-01008A831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F653D-59C7-E610-5B1C-2E87FADD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CF38B-8BE7-DE89-B597-0C6A9AAF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Ross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2FED6-7810-842B-360E-7D502967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09C0-D025-6257-9DE6-F3D0F2F1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E65710-DDF9-A4E0-E32E-62AD7B634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8659B-7250-3FF8-47EC-E6674E04F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7046F-D317-A347-4C78-6B922D6A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F6143-F18D-4E1B-5056-05909A86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Ian Ross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3E89E-863D-D14A-7AF1-7B71FC13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4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58566-50F4-4449-904F-A313DB1F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7257C-7E21-7DBA-763E-4AD417682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F2B8F-FDA5-4183-0413-2D9251CD1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712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7/11/24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25F4D-EA2A-3EFA-363C-1FAB3A40C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1008" y="6356350"/>
            <a:ext cx="298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Ian Ross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28549-1A0B-4744-6377-270E26579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7D6B6BCA-0F02-1C4A-A7FD-5289AC363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6DB7E-C48E-4DB7-AFE6-5CFFA4F7FCCF}"/>
              </a:ext>
            </a:extLst>
          </p:cNvPr>
          <p:cNvSpPr/>
          <p:nvPr userDrawn="1"/>
        </p:nvSpPr>
        <p:spPr>
          <a:xfrm>
            <a:off x="4643377" y="6282471"/>
            <a:ext cx="2986268" cy="575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enter for High Throughput Computing (CHTC) on LinkedIn: How does CHTC and high  throughput computing relate to the Wisconsin Idea?…">
            <a:extLst>
              <a:ext uri="{FF2B5EF4-FFF2-40B4-BE49-F238E27FC236}">
                <a16:creationId xmlns:a16="http://schemas.microsoft.com/office/drawing/2014/main" id="{F58F73C6-C77D-8958-280E-2A7445085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11" y="6297469"/>
            <a:ext cx="2743200" cy="4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7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htc.cs.wisc.edu/uw-research-computing/machine-learning-htc" TargetMode="External"/><Relationship Id="rId2" Type="http://schemas.openxmlformats.org/officeDocument/2006/relationships/hyperlink" Target="https://github.com/CHTC/templates-GPU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81F7-4151-216C-A406-F2EE820B3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Throughput Machine Learning in CHTC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CF205-0878-BBE2-971A-539C7F7CC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Ian Ross</a:t>
            </a:r>
          </a:p>
          <a:p>
            <a:r>
              <a:rPr lang="en-US" dirty="0"/>
              <a:t>Data Engineer, Center for High Throughput Computing</a:t>
            </a:r>
          </a:p>
        </p:txBody>
      </p:sp>
    </p:spTree>
    <p:extLst>
      <p:ext uri="{BB962C8B-B14F-4D97-AF65-F5344CB8AC3E}">
        <p14:creationId xmlns:p14="http://schemas.microsoft.com/office/powerpoint/2010/main" val="63630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19E16A-573F-B90C-AE28-EF73829A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46461"/>
            <a:ext cx="10134600" cy="496507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C3BFFCE-6DF1-18C8-4C87-2FD8030D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F2ACB-D5CE-33C9-EE78-E911CAC5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815FC7-978C-E0CA-6053-0FEEEB9C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9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D7C8-2AF1-C363-F5E0-E35BDB53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Throughput machine learning in CHTC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D2F26-FD8F-05DC-2935-508807934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Throughput machine learning applies our tried and tested technologies to ML applications</a:t>
            </a:r>
          </a:p>
          <a:p>
            <a:pPr lvl="1"/>
            <a:r>
              <a:rPr lang="en-US" dirty="0"/>
              <a:t>Data movement… but at a much bigger scale (and potentially across nodes)</a:t>
            </a:r>
          </a:p>
          <a:p>
            <a:pPr lvl="1"/>
            <a:r>
              <a:rPr lang="en-US" dirty="0"/>
              <a:t>Checkpointing… but at an epoch boundary (and potentially across nodes)</a:t>
            </a:r>
          </a:p>
          <a:p>
            <a:pPr lvl="1"/>
            <a:r>
              <a:rPr lang="en-US" dirty="0" err="1"/>
              <a:t>DAGMan</a:t>
            </a:r>
            <a:r>
              <a:rPr lang="en-US" dirty="0"/>
              <a:t>… but with a few extra bells and whistles (and potentially across nodes)</a:t>
            </a:r>
          </a:p>
          <a:p>
            <a:r>
              <a:rPr lang="en-US" dirty="0"/>
              <a:t>Resources (GPUs) are a bit more “valuable” and policy is king</a:t>
            </a:r>
          </a:p>
          <a:p>
            <a:pPr lvl="1"/>
            <a:r>
              <a:rPr lang="en-US" dirty="0"/>
              <a:t>Prioritization, scheduling, pre-emption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Three use cases to highlight familiarity and new twists..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8729F-CC6F-6458-3BE9-6F854E87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7D289-7CD4-0FC9-96EB-6588F1BF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6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90D2-FED3-3908-4334-CF7625ED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Throughput machine learning – Use case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5AF4C-B2A4-4C61-5961-D23797242A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7EFF42A-AEB0-B181-BC8E-C32DFFE5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34" y="1950755"/>
            <a:ext cx="2828566" cy="39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30F953EC-6502-86AC-0C9F-DBD2077C040C}"/>
              </a:ext>
            </a:extLst>
          </p:cNvPr>
          <p:cNvSpPr/>
          <p:nvPr/>
        </p:nvSpPr>
        <p:spPr>
          <a:xfrm>
            <a:off x="1854200" y="2531533"/>
            <a:ext cx="4165600" cy="2954867"/>
          </a:xfrm>
          <a:prstGeom prst="wedgeEllipseCallout">
            <a:avLst>
              <a:gd name="adj1" fmla="val 96850"/>
              <a:gd name="adj2" fmla="val -48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 have 18 million scientific articles, and I want to search for, extract, and synthesize information across them! This is a high-throughput inference problem!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A9167-A51B-73A3-99A0-99FBE210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46ED6-6F8E-1B47-4C72-5BB07A9E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7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90D2-FED3-3908-4334-CF7625ED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7EFF42A-AEB0-B181-BC8E-C32DFFE5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879" y="938524"/>
            <a:ext cx="953092" cy="13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ad shot of Jason Lo">
            <a:extLst>
              <a:ext uri="{FF2B5EF4-FFF2-40B4-BE49-F238E27FC236}">
                <a16:creationId xmlns:a16="http://schemas.microsoft.com/office/drawing/2014/main" id="{8F57D169-F910-C0BA-C343-3CE581D8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77" y="2776538"/>
            <a:ext cx="2351900" cy="23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30F953EC-6502-86AC-0C9F-DBD2077C040C}"/>
              </a:ext>
            </a:extLst>
          </p:cNvPr>
          <p:cNvSpPr/>
          <p:nvPr/>
        </p:nvSpPr>
        <p:spPr>
          <a:xfrm>
            <a:off x="7862627" y="934508"/>
            <a:ext cx="2132036" cy="1512359"/>
          </a:xfrm>
          <a:prstGeom prst="wedgeEllipseCallout">
            <a:avLst>
              <a:gd name="adj1" fmla="val 96850"/>
              <a:gd name="adj2" fmla="val -48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/>
              <a:t>I have 18 million scientific articles, and I want to search for, extract, and synthesize information across them! This is a high-throughput inference problem!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D681DF65-1C30-CF65-3B08-DF93578183CD}"/>
              </a:ext>
            </a:extLst>
          </p:cNvPr>
          <p:cNvSpPr/>
          <p:nvPr/>
        </p:nvSpPr>
        <p:spPr>
          <a:xfrm>
            <a:off x="2278180" y="2581804"/>
            <a:ext cx="4318000" cy="2209800"/>
          </a:xfrm>
          <a:prstGeom prst="wedgeEllipseCallout">
            <a:avLst>
              <a:gd name="adj1" fmla="val 61968"/>
              <a:gd name="adj2" fmla="val 163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 can help with the LLM+RAG side of things!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1204C-470A-87FC-11B0-5F569C7A3E9F}"/>
              </a:ext>
            </a:extLst>
          </p:cNvPr>
          <p:cNvSpPr txBox="1"/>
          <p:nvPr/>
        </p:nvSpPr>
        <p:spPr>
          <a:xfrm>
            <a:off x="6573235" y="5098702"/>
            <a:ext cx="2578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Jason Lo, DSI collaborator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8554C-F555-39A5-36F3-D7BA55AF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C8FA5-B7C3-776C-5029-96A18578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5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91569-0C3F-8689-2A0C-5E0279A1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33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Throughput inference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4A12F-91A6-81C7-1ABD-3E49C5FC7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688547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Using existing models for inference in traditional high-throughput approaches (with or without GPUs)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Embedding</a:t>
            </a:r>
          </a:p>
          <a:p>
            <a:pPr lvl="2"/>
            <a:r>
              <a:rPr lang="en-US" sz="1800" dirty="0"/>
              <a:t>Vector or scalar representations of input data</a:t>
            </a:r>
          </a:p>
          <a:p>
            <a:pPr lvl="1"/>
            <a:r>
              <a:rPr lang="en-US" dirty="0"/>
              <a:t>Predictions</a:t>
            </a:r>
          </a:p>
          <a:p>
            <a:pPr lvl="1"/>
            <a:r>
              <a:rPr lang="en-US" dirty="0"/>
              <a:t>LLM security studies</a:t>
            </a:r>
          </a:p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6EC8EE2-F692-0CE4-4A60-53C19F728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1" y="1301439"/>
            <a:ext cx="5722349" cy="51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608A32-CC55-B30B-BB24-F1732F0A8F99}"/>
              </a:ext>
            </a:extLst>
          </p:cNvPr>
          <p:cNvSpPr/>
          <p:nvPr/>
        </p:nvSpPr>
        <p:spPr>
          <a:xfrm>
            <a:off x="5164667" y="2159000"/>
            <a:ext cx="1007533" cy="1397000"/>
          </a:xfrm>
          <a:prstGeom prst="rect">
            <a:avLst/>
          </a:prstGeom>
          <a:solidFill>
            <a:schemeClr val="accent4">
              <a:alpha val="49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6621F-BA48-E413-4AB3-CEB0E13D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D6761-429F-5FD8-F10D-6A60C006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9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3363-7681-2ED3-94E0-47318220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136D6-567F-0733-0CA6-F1A57420AC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E7C5D-7BF6-13EB-5C96-6EACB716E1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18B74-EFB6-F117-12D8-BF98A5E46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13" y="0"/>
            <a:ext cx="7515773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390CF-B90D-C0B5-8C1F-3CA70703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49325-48E9-C72E-D9A5-40EC9239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29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F10B-9544-A860-2F93-6C03937F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Throughput machine learning – Use case 2</a:t>
            </a:r>
          </a:p>
        </p:txBody>
      </p:sp>
      <p:pic>
        <p:nvPicPr>
          <p:cNvPr id="3074" name="Picture 2" descr="Anthony Gitter: Taking the statistical road less traveled - Morgridge  Institute for Research">
            <a:extLst>
              <a:ext uri="{FF2B5EF4-FFF2-40B4-BE49-F238E27FC236}">
                <a16:creationId xmlns:a16="http://schemas.microsoft.com/office/drawing/2014/main" id="{3CE974C0-F7FA-03AD-B475-F58B1A9E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87" y="2402237"/>
            <a:ext cx="6807150" cy="36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A2BAC7B1-732E-2A58-FAF5-9F7E67E371DC}"/>
              </a:ext>
            </a:extLst>
          </p:cNvPr>
          <p:cNvSpPr/>
          <p:nvPr/>
        </p:nvSpPr>
        <p:spPr>
          <a:xfrm>
            <a:off x="1854200" y="2531533"/>
            <a:ext cx="4165600" cy="2954867"/>
          </a:xfrm>
          <a:prstGeom prst="wedgeEllipseCallout">
            <a:avLst>
              <a:gd name="adj1" fmla="val 73878"/>
              <a:gd name="adj2" fmla="val -23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 want to train many models, empirically measure their predictive power, and use those models to drive scientific exploration.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688C0-30D8-60CC-648C-BD0F3CB1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17E83-EE32-FF20-B7BB-54D5C462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36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902-FD2A-2505-87CF-81513AC3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Throughput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316FE-38C2-34EA-E966-8A84CF11D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6273"/>
            <a:ext cx="5181600" cy="4351338"/>
          </a:xfrm>
        </p:spPr>
        <p:txBody>
          <a:bodyPr/>
          <a:lstStyle/>
          <a:p>
            <a:r>
              <a:rPr lang="en-US" dirty="0"/>
              <a:t>Training (potentially many) relatively small models to drive additional inference or science work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Hyperparameter optimization</a:t>
            </a:r>
          </a:p>
          <a:p>
            <a:pPr lvl="1"/>
            <a:r>
              <a:rPr lang="en-US" dirty="0"/>
              <a:t>Ensemble learning</a:t>
            </a:r>
          </a:p>
          <a:p>
            <a:pPr lvl="1"/>
            <a:r>
              <a:rPr lang="en-US" dirty="0"/>
              <a:t>Fine-tuning</a:t>
            </a:r>
          </a:p>
          <a:p>
            <a:pPr lvl="1"/>
            <a:r>
              <a:rPr lang="en-US" dirty="0"/>
              <a:t>Ablation studies</a:t>
            </a:r>
          </a:p>
          <a:p>
            <a:endParaRPr lang="en-US" dirty="0"/>
          </a:p>
        </p:txBody>
      </p:sp>
      <p:pic>
        <p:nvPicPr>
          <p:cNvPr id="1026" name="Picture 2" descr="Hyperparameter Tuning Visual">
            <a:extLst>
              <a:ext uri="{FF2B5EF4-FFF2-40B4-BE49-F238E27FC236}">
                <a16:creationId xmlns:a16="http://schemas.microsoft.com/office/drawing/2014/main" id="{499A59DC-2461-3591-026C-77C70CC4D0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65" y="1379616"/>
            <a:ext cx="5181600" cy="20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CCCB5-FA08-3BBA-D602-437B38F2EC5E}"/>
              </a:ext>
            </a:extLst>
          </p:cNvPr>
          <p:cNvSpPr txBox="1"/>
          <p:nvPr/>
        </p:nvSpPr>
        <p:spPr>
          <a:xfrm>
            <a:off x="7421997" y="3302042"/>
            <a:ext cx="3809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 https://</a:t>
            </a:r>
            <a:r>
              <a:rPr lang="en-US" sz="1050" dirty="0" err="1"/>
              <a:t>docs.ultralytics.com</a:t>
            </a:r>
            <a:r>
              <a:rPr lang="en-US" sz="1050" dirty="0"/>
              <a:t>/guides/hyperparameter-tuning/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7A6A7B-1BBC-E788-3CDB-446CDB122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439" y="3544197"/>
            <a:ext cx="2884171" cy="2714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A5230C-5814-43C0-FEDC-99ED5204ED3F}"/>
              </a:ext>
            </a:extLst>
          </p:cNvPr>
          <p:cNvSpPr txBox="1"/>
          <p:nvPr/>
        </p:nvSpPr>
        <p:spPr>
          <a:xfrm>
            <a:off x="6706957" y="6100059"/>
            <a:ext cx="50690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LoRA</a:t>
            </a:r>
            <a:r>
              <a:rPr lang="en-US" sz="1050" dirty="0"/>
              <a:t>: Low-Rank Adaptation of Large Language Models (https://</a:t>
            </a:r>
            <a:r>
              <a:rPr lang="en-US" sz="1050" dirty="0" err="1"/>
              <a:t>arxiv.org</a:t>
            </a:r>
            <a:r>
              <a:rPr lang="en-US" sz="1050" dirty="0"/>
              <a:t>/pdf/2106.09685)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3614B-508D-143E-A0CA-94C70F8F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00966B-C163-DBB4-BB70-4A51157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6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E220-22DC-D1D9-7CD2-9038727847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3DCC8-900B-DC71-2C19-0A4B966AFC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Juan Caicedo">
            <a:extLst>
              <a:ext uri="{FF2B5EF4-FFF2-40B4-BE49-F238E27FC236}">
                <a16:creationId xmlns:a16="http://schemas.microsoft.com/office/drawing/2014/main" id="{D19C3202-EF07-603A-377F-FB1E4560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18" y="2243379"/>
            <a:ext cx="6094564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A2923633-A0EC-709F-07DC-FBAD952272CB}"/>
              </a:ext>
            </a:extLst>
          </p:cNvPr>
          <p:cNvSpPr/>
          <p:nvPr/>
        </p:nvSpPr>
        <p:spPr>
          <a:xfrm>
            <a:off x="1854200" y="2531533"/>
            <a:ext cx="4165600" cy="2954867"/>
          </a:xfrm>
          <a:prstGeom prst="wedgeEllipseCallout">
            <a:avLst>
              <a:gd name="adj1" fmla="val 101931"/>
              <a:gd name="adj2" fmla="val -154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 want to create a foundation model for bioimaging and want to scale training across multiple nodes!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A15037-649E-5C8B-E9D0-C2E38FF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Throughput machine learning – Use case 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5CB99-7A77-F3F2-B7BA-FBABE5F0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B3724-0B6E-9FCC-10CC-3192D72C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63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CF63-F604-84CE-5600-8E65FEAF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Multi-node training in CHTC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00F1-C4F0-2B8E-5E3C-22E32084F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508067" cy="4351338"/>
          </a:xfrm>
        </p:spPr>
        <p:txBody>
          <a:bodyPr/>
          <a:lstStyle/>
          <a:p>
            <a:r>
              <a:rPr lang="en-US" dirty="0"/>
              <a:t>Aka what can we do with existing tools?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Heterogeneous resources (solved with requirements)</a:t>
            </a:r>
          </a:p>
          <a:p>
            <a:pPr lvl="1"/>
            <a:r>
              <a:rPr lang="en-US" dirty="0"/>
              <a:t>Asynchronous resource acquisition (</a:t>
            </a:r>
            <a:r>
              <a:rPr lang="en-US" dirty="0" err="1"/>
              <a:t>pytorch</a:t>
            </a:r>
            <a:r>
              <a:rPr lang="en-US" dirty="0"/>
              <a:t> elastic)</a:t>
            </a:r>
          </a:p>
          <a:p>
            <a:pPr lvl="1"/>
            <a:r>
              <a:rPr lang="en-US" dirty="0"/>
              <a:t>Nodes involved need a rendezvous server address (solved with DAG)</a:t>
            </a:r>
          </a:p>
          <a:p>
            <a:pPr lvl="1"/>
            <a:r>
              <a:rPr lang="en-US" dirty="0"/>
              <a:t>Performance</a:t>
            </a:r>
          </a:p>
          <a:p>
            <a:pPr lvl="2"/>
            <a:r>
              <a:rPr lang="en-US" dirty="0"/>
              <a:t>TBD… but won’t compare to the big dogs in the LLM fight.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BBDD9-8B51-4FAB-B0BF-8E2CC5B3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C2111-5DF4-40F6-62D8-5B8C5833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9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1017-5AD2-4452-59FD-778C1D5F7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72CDA-7B99-7646-89B5-0A8E79312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Artificial Intelligence and Machine Learning – a too-brief overview</a:t>
            </a:r>
          </a:p>
          <a:p>
            <a:r>
              <a:rPr lang="en-US" dirty="0"/>
              <a:t>Throughput Machine Learning</a:t>
            </a:r>
          </a:p>
          <a:p>
            <a:r>
              <a:rPr lang="en-US" dirty="0"/>
              <a:t>Example use cases</a:t>
            </a:r>
          </a:p>
          <a:p>
            <a:r>
              <a:rPr lang="en-US" dirty="0"/>
              <a:t>ML workflows and usage in CHTC</a:t>
            </a:r>
          </a:p>
          <a:p>
            <a:r>
              <a:rPr lang="en-US" dirty="0"/>
              <a:t>Ongoing work</a:t>
            </a:r>
          </a:p>
          <a:p>
            <a:r>
              <a:rPr lang="en-US" dirty="0"/>
              <a:t>Future 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5811C-E457-FCA6-D86F-12223225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5BA56-B6D1-1AF9-B625-A672394B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79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1A57-9F38-34D5-55AE-66CEE3FF7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559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Multi-node training in CHTC (POC)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84BA-F9E2-F9CA-00A7-3E6EA753E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33" y="2248250"/>
            <a:ext cx="5181600" cy="1530562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executable = </a:t>
            </a:r>
            <a:r>
              <a:rPr lang="en-US" sz="1700" err="1">
                <a:latin typeface="Courier New" panose="02070309020205020404" pitchFamily="49" charset="0"/>
                <a:cs typeface="Courier New" panose="02070309020205020404" pitchFamily="49" charset="0"/>
              </a:rPr>
              <a:t>train.sh</a:t>
            </a:r>
            <a:endParaRPr lang="en-US" sz="1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arguments = rank0 9640</a:t>
            </a:r>
          </a:p>
          <a:p>
            <a:pPr marL="0" indent="0">
              <a:buNone/>
            </a:pPr>
            <a:r>
              <a:rPr lang="en-US" sz="1700" err="1">
                <a:latin typeface="Courier New" panose="02070309020205020404" pitchFamily="49" charset="0"/>
                <a:cs typeface="Courier New" panose="02070309020205020404" pitchFamily="49" charset="0"/>
              </a:rPr>
              <a:t>transfer_input_files</a:t>
            </a: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err="1">
                <a:latin typeface="Courier New" panose="02070309020205020404" pitchFamily="49" charset="0"/>
                <a:cs typeface="Courier New" panose="02070309020205020404" pitchFamily="49" charset="0"/>
              </a:rPr>
              <a:t>train.py</a:t>
            </a: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700" err="1">
                <a:latin typeface="Courier New" panose="02070309020205020404" pitchFamily="49" charset="0"/>
                <a:cs typeface="Courier New" panose="02070309020205020404" pitchFamily="49" charset="0"/>
              </a:rPr>
              <a:t>train.sh</a:t>
            </a: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, /</a:t>
            </a:r>
            <a:r>
              <a:rPr lang="en-US" sz="170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/lib64/python3.9/site-packages/</a:t>
            </a:r>
            <a:r>
              <a:rPr lang="en-US" sz="1700" err="1">
                <a:latin typeface="Courier New" panose="02070309020205020404" pitchFamily="49" charset="0"/>
                <a:cs typeface="Courier New" panose="02070309020205020404" pitchFamily="49" charset="0"/>
              </a:rPr>
              <a:t>htcondor</a:t>
            </a: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700" err="1">
                <a:latin typeface="Courier New" panose="02070309020205020404" pitchFamily="49" charset="0"/>
                <a:cs typeface="Courier New" panose="02070309020205020404" pitchFamily="49" charset="0"/>
              </a:rPr>
              <a:t>htchirp</a:t>
            </a: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700" err="1">
                <a:latin typeface="Courier New" panose="02070309020205020404" pitchFamily="49" charset="0"/>
                <a:cs typeface="Courier New" panose="02070309020205020404" pitchFamily="49" charset="0"/>
              </a:rPr>
              <a:t>htchirp.py</a:t>
            </a:r>
            <a:endParaRPr lang="en-US" sz="1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16FF4-9382-EF8B-1FE2-EB5E18A91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933" y="1167607"/>
            <a:ext cx="5027338" cy="779721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PROVISIONER RANK0 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gpu.sub</a:t>
            </a:r>
            <a:endParaRPr 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JOB WORKER 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gpuworker.sub</a:t>
            </a:r>
            <a:endParaRPr 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SCRIPT PRE WORKER injectRank0Name.sh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FCEEF6-D708-D379-23E6-091AC53A893F}"/>
              </a:ext>
            </a:extLst>
          </p:cNvPr>
          <p:cNvSpPr txBox="1">
            <a:spLocks/>
          </p:cNvSpPr>
          <p:nvPr/>
        </p:nvSpPr>
        <p:spPr>
          <a:xfrm>
            <a:off x="5479866" y="1252981"/>
            <a:ext cx="5181600" cy="200712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executable = 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train.sh</a:t>
            </a:r>
            <a:endParaRPr 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arguments = </a:t>
            </a:r>
            <a:r>
              <a:rPr lang="en-US" sz="110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SERVER_IP_ADDRESS_GOES_HERE SERVER_PORT_GOES_HERE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requirements = (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GPUS_MaxSupportedVersion</a:t>
            </a: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&gt; 12000) &amp;&amp; (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GPUs_GlobalMemoryMb</a:t>
            </a: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&gt;= 32000) &amp;&amp; machine != "</a:t>
            </a:r>
            <a:r>
              <a:rPr lang="en-US" sz="110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SERVER_IP_ADDRESS_GOES_HERE</a:t>
            </a: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62DFA-7A89-C98E-2BC8-F04ECC3C25FE}"/>
              </a:ext>
            </a:extLst>
          </p:cNvPr>
          <p:cNvSpPr txBox="1"/>
          <p:nvPr/>
        </p:nvSpPr>
        <p:spPr>
          <a:xfrm>
            <a:off x="143933" y="192864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gpu.sub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5BFE9-A904-0C91-24A1-A572B1BB5E0D}"/>
              </a:ext>
            </a:extLst>
          </p:cNvPr>
          <p:cNvSpPr txBox="1"/>
          <p:nvPr/>
        </p:nvSpPr>
        <p:spPr>
          <a:xfrm>
            <a:off x="5476992" y="950963"/>
            <a:ext cx="2543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gpuworker_sub.template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CA1FC-E273-E28A-E0C0-BD9D5ED9B82D}"/>
              </a:ext>
            </a:extLst>
          </p:cNvPr>
          <p:cNvSpPr txBox="1"/>
          <p:nvPr/>
        </p:nvSpPr>
        <p:spPr>
          <a:xfrm>
            <a:off x="5476992" y="3707078"/>
            <a:ext cx="6630341" cy="246221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#!/bin/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# A prescript for the workers to inject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# the address and port of the 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rdzv</a:t>
            </a: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server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# into their submit file.</a:t>
            </a:r>
          </a:p>
          <a:p>
            <a:endParaRPr 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# We assume this is in a file in the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named "rank0_contact"</a:t>
            </a:r>
          </a:p>
          <a:p>
            <a:endParaRPr 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read </a:t>
            </a:r>
            <a:r>
              <a:rPr lang="en-US" sz="110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name port</a:t>
            </a: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&lt; rank0_contact</a:t>
            </a:r>
          </a:p>
          <a:p>
            <a:endParaRPr 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sed -e "s/</a:t>
            </a:r>
            <a:r>
              <a:rPr lang="en-US" sz="110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SERVER_IP_ADDRESS_GOES_HERE</a:t>
            </a: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/${name}/g" \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	-e "s/</a:t>
            </a:r>
            <a:r>
              <a:rPr lang="en-US" sz="110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SERVER_PORT_GOES_HERE</a:t>
            </a: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/${port}/g" &lt; 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gpuworker.sub.template</a:t>
            </a: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	&gt; 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gpuworker.sub</a:t>
            </a:r>
            <a:endParaRPr 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AE0D34-8972-E579-041D-D6A31D50D65D}"/>
              </a:ext>
            </a:extLst>
          </p:cNvPr>
          <p:cNvSpPr txBox="1"/>
          <p:nvPr/>
        </p:nvSpPr>
        <p:spPr>
          <a:xfrm>
            <a:off x="143933" y="798275"/>
            <a:ext cx="102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train.dag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E7F580-0D34-425F-7280-00DCE3E56D08}"/>
              </a:ext>
            </a:extLst>
          </p:cNvPr>
          <p:cNvSpPr txBox="1"/>
          <p:nvPr/>
        </p:nvSpPr>
        <p:spPr>
          <a:xfrm>
            <a:off x="5476992" y="3362101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injectRank0Name.sh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49050-0AA6-F439-8244-B1CE1828491F}"/>
              </a:ext>
            </a:extLst>
          </p:cNvPr>
          <p:cNvSpPr txBox="1"/>
          <p:nvPr/>
        </p:nvSpPr>
        <p:spPr>
          <a:xfrm>
            <a:off x="178173" y="4017473"/>
            <a:ext cx="5147360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if [ "$1" = "rank0" ]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# rank0 port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h=$(hostname)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p=$2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echo "</a:t>
            </a:r>
            <a:r>
              <a:rPr lang="en-US" sz="110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$h $p</a:t>
            </a: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" &gt; 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contact_file</a:t>
            </a:r>
            <a:endParaRPr 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python3 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htchirp.py</a:t>
            </a: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put 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contact_file</a:t>
            </a:r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rank0_contact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rm </a:t>
            </a:r>
            <a:r>
              <a:rPr lang="en-US" sz="1100" err="1">
                <a:latin typeface="Courier New" panose="02070309020205020404" pitchFamily="49" charset="0"/>
                <a:cs typeface="Courier New" panose="02070309020205020404" pitchFamily="49" charset="0"/>
              </a:rPr>
              <a:t>contact_file</a:t>
            </a:r>
            <a:endParaRPr lang="en-US" sz="11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h=$1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        p=$2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</a:p>
          <a:p>
            <a:r>
              <a:rPr lang="en-US" sz="1100" err="1">
                <a:highlight>
                  <a:srgbClr val="D291FB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torchrun</a:t>
            </a:r>
            <a:r>
              <a:rPr lang="en-US" sz="1100">
                <a:highlight>
                  <a:srgbClr val="D291FB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US" sz="1100" err="1">
                <a:highlight>
                  <a:srgbClr val="D291FB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nnodes</a:t>
            </a:r>
            <a:r>
              <a:rPr lang="en-US" sz="1100">
                <a:highlight>
                  <a:srgbClr val="D291FB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1:2 --</a:t>
            </a:r>
            <a:r>
              <a:rPr lang="en-US" sz="1100" err="1">
                <a:highlight>
                  <a:srgbClr val="D291FB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nproc_per_node</a:t>
            </a:r>
            <a:r>
              <a:rPr lang="en-US" sz="1100">
                <a:highlight>
                  <a:srgbClr val="D291FB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1 --</a:t>
            </a:r>
            <a:r>
              <a:rPr lang="en-US" sz="1100" err="1">
                <a:highlight>
                  <a:srgbClr val="D291FB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rdzv_backend</a:t>
            </a:r>
            <a:r>
              <a:rPr lang="en-US" sz="1100">
                <a:highlight>
                  <a:srgbClr val="D291FB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c10d --</a:t>
            </a:r>
            <a:r>
              <a:rPr lang="en-US" sz="1100" err="1">
                <a:highlight>
                  <a:srgbClr val="D291FB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rdzv</a:t>
            </a:r>
            <a:r>
              <a:rPr lang="en-US" sz="1100">
                <a:highlight>
                  <a:srgbClr val="D291FB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-id 1 --</a:t>
            </a:r>
            <a:r>
              <a:rPr lang="en-US" sz="1100" err="1">
                <a:highlight>
                  <a:srgbClr val="D291FB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rdzv</a:t>
            </a:r>
            <a:r>
              <a:rPr lang="en-US" sz="1100">
                <a:highlight>
                  <a:srgbClr val="D291FB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-endpoint "$h:$p"</a:t>
            </a:r>
          </a:p>
          <a:p>
            <a:r>
              <a:rPr lang="en-US" sz="110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308650-96D4-0FEB-157C-3EB4D808406D}"/>
              </a:ext>
            </a:extLst>
          </p:cNvPr>
          <p:cNvSpPr txBox="1"/>
          <p:nvPr/>
        </p:nvSpPr>
        <p:spPr>
          <a:xfrm>
            <a:off x="143933" y="3716551"/>
            <a:ext cx="89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train.sh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A0899-1A1C-7734-E8EA-232E954A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EE110E9-E0E4-45A7-E3F3-DDEBBD13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5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F07EA5A-3CDF-3262-A5CB-60CA1FD262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1. Provisioner (rank0) node starts</a:t>
            </a:r>
            <a:br>
              <a:rPr lang="en-US" sz="2400"/>
            </a:b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4137C-C40A-ACDC-211B-7EC83A122CE8}"/>
              </a:ext>
            </a:extLst>
          </p:cNvPr>
          <p:cNvSpPr txBox="1"/>
          <p:nvPr/>
        </p:nvSpPr>
        <p:spPr>
          <a:xfrm>
            <a:off x="1011531" y="2691761"/>
            <a:ext cx="142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Access Point</a:t>
            </a:r>
          </a:p>
        </p:txBody>
      </p:sp>
      <p:sp>
        <p:nvSpPr>
          <p:cNvPr id="8" name="Vertical Scroll 7">
            <a:extLst>
              <a:ext uri="{FF2B5EF4-FFF2-40B4-BE49-F238E27FC236}">
                <a16:creationId xmlns:a16="http://schemas.microsoft.com/office/drawing/2014/main" id="{12558CDF-7ACC-4984-C682-636D165FBEE1}"/>
              </a:ext>
            </a:extLst>
          </p:cNvPr>
          <p:cNvSpPr/>
          <p:nvPr/>
        </p:nvSpPr>
        <p:spPr bwMode="auto">
          <a:xfrm>
            <a:off x="1989624" y="3888717"/>
            <a:ext cx="340093" cy="523220"/>
          </a:xfrm>
          <a:prstGeom prst="verticalScroll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3CD2B17-0331-1E49-9093-80CB85EB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76" y="2691761"/>
            <a:ext cx="595357" cy="10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gthain\AppData\Local\Microsoft\Windows\INetCache\IE\UX4WY9Z7\Server2_by_mimooh.svg[1].png">
            <a:extLst>
              <a:ext uri="{FF2B5EF4-FFF2-40B4-BE49-F238E27FC236}">
                <a16:creationId xmlns:a16="http://schemas.microsoft.com/office/drawing/2014/main" id="{D073D160-8AC4-CA75-BD8E-79074E7E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4" y="2893484"/>
            <a:ext cx="1158551" cy="16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B3D01CD-A246-568C-C1B2-0A99036F57E7}"/>
              </a:ext>
            </a:extLst>
          </p:cNvPr>
          <p:cNvSpPr txBox="1"/>
          <p:nvPr/>
        </p:nvSpPr>
        <p:spPr>
          <a:xfrm>
            <a:off x="3975934" y="2269454"/>
            <a:ext cx="156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Execute Point</a:t>
            </a:r>
          </a:p>
        </p:txBody>
      </p:sp>
      <p:sp>
        <p:nvSpPr>
          <p:cNvPr id="24" name="Vertical Scroll 23">
            <a:extLst>
              <a:ext uri="{FF2B5EF4-FFF2-40B4-BE49-F238E27FC236}">
                <a16:creationId xmlns:a16="http://schemas.microsoft.com/office/drawing/2014/main" id="{C63B7116-BD6C-E6E0-556F-44643083DEAB}"/>
              </a:ext>
            </a:extLst>
          </p:cNvPr>
          <p:cNvSpPr/>
          <p:nvPr/>
        </p:nvSpPr>
        <p:spPr bwMode="auto">
          <a:xfrm>
            <a:off x="4536174" y="3311410"/>
            <a:ext cx="340093" cy="52322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D410D4-7BC2-E6CE-1C1D-C289F97BB33E}"/>
              </a:ext>
            </a:extLst>
          </p:cNvPr>
          <p:cNvCxnSpPr>
            <a:stCxn id="15" idx="3"/>
            <a:endCxn id="9" idx="1"/>
          </p:cNvCxnSpPr>
          <p:nvPr/>
        </p:nvCxnSpPr>
        <p:spPr>
          <a:xfrm flipV="1">
            <a:off x="2204875" y="3205497"/>
            <a:ext cx="2322101" cy="5072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EA53D35D-91D8-1537-B0CB-0AA42642F291}"/>
              </a:ext>
            </a:extLst>
          </p:cNvPr>
          <p:cNvSpPr txBox="1">
            <a:spLocks/>
          </p:cNvSpPr>
          <p:nvPr/>
        </p:nvSpPr>
        <p:spPr>
          <a:xfrm>
            <a:off x="838200" y="-1655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Multi-node training in CHTC (POC)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A25A0-5912-ACDB-ADDD-A204136F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E30F9-FC4F-0514-6420-46E75C6B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F07EA5A-3CDF-3262-A5CB-60CA1FD262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>
                <a:solidFill>
                  <a:schemeClr val="bg2"/>
                </a:solidFill>
              </a:rPr>
              <a:t>Provisioner (rank0) node starts</a:t>
            </a:r>
          </a:p>
          <a:p>
            <a:pPr marL="457200" indent="-457200">
              <a:buAutoNum type="arabicPeriod"/>
            </a:pPr>
            <a:r>
              <a:rPr lang="en-US" sz="2400"/>
              <a:t>Provisioner node chirps back address and port</a:t>
            </a:r>
            <a:br>
              <a:rPr lang="en-US" sz="2400"/>
            </a:b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4137C-C40A-ACDC-211B-7EC83A122CE8}"/>
              </a:ext>
            </a:extLst>
          </p:cNvPr>
          <p:cNvSpPr txBox="1"/>
          <p:nvPr/>
        </p:nvSpPr>
        <p:spPr>
          <a:xfrm>
            <a:off x="1011531" y="2691761"/>
            <a:ext cx="142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Access Point</a:t>
            </a:r>
          </a:p>
        </p:txBody>
      </p:sp>
      <p:sp>
        <p:nvSpPr>
          <p:cNvPr id="8" name="Vertical Scroll 7">
            <a:extLst>
              <a:ext uri="{FF2B5EF4-FFF2-40B4-BE49-F238E27FC236}">
                <a16:creationId xmlns:a16="http://schemas.microsoft.com/office/drawing/2014/main" id="{12558CDF-7ACC-4984-C682-636D165FBEE1}"/>
              </a:ext>
            </a:extLst>
          </p:cNvPr>
          <p:cNvSpPr/>
          <p:nvPr/>
        </p:nvSpPr>
        <p:spPr bwMode="auto">
          <a:xfrm>
            <a:off x="1989624" y="3888717"/>
            <a:ext cx="340093" cy="523220"/>
          </a:xfrm>
          <a:prstGeom prst="verticalScroll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3CD2B17-0331-1E49-9093-80CB85EB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76" y="2691761"/>
            <a:ext cx="595357" cy="10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gthain\AppData\Local\Microsoft\Windows\INetCache\IE\UX4WY9Z7\Server2_by_mimooh.svg[1].png">
            <a:extLst>
              <a:ext uri="{FF2B5EF4-FFF2-40B4-BE49-F238E27FC236}">
                <a16:creationId xmlns:a16="http://schemas.microsoft.com/office/drawing/2014/main" id="{D073D160-8AC4-CA75-BD8E-79074E7E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4" y="2893484"/>
            <a:ext cx="1158551" cy="16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B3D01CD-A246-568C-C1B2-0A99036F57E7}"/>
              </a:ext>
            </a:extLst>
          </p:cNvPr>
          <p:cNvSpPr txBox="1"/>
          <p:nvPr/>
        </p:nvSpPr>
        <p:spPr>
          <a:xfrm>
            <a:off x="3975934" y="2269454"/>
            <a:ext cx="156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Execute Point</a:t>
            </a:r>
          </a:p>
        </p:txBody>
      </p:sp>
      <p:sp>
        <p:nvSpPr>
          <p:cNvPr id="24" name="Vertical Scroll 23">
            <a:extLst>
              <a:ext uri="{FF2B5EF4-FFF2-40B4-BE49-F238E27FC236}">
                <a16:creationId xmlns:a16="http://schemas.microsoft.com/office/drawing/2014/main" id="{C63B7116-BD6C-E6E0-556F-44643083DEAB}"/>
              </a:ext>
            </a:extLst>
          </p:cNvPr>
          <p:cNvSpPr/>
          <p:nvPr/>
        </p:nvSpPr>
        <p:spPr bwMode="auto">
          <a:xfrm>
            <a:off x="4536174" y="3311410"/>
            <a:ext cx="340093" cy="52322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1D410D4-7BC2-E6CE-1C1D-C289F97BB33E}"/>
              </a:ext>
            </a:extLst>
          </p:cNvPr>
          <p:cNvCxnSpPr>
            <a:cxnSpLocks/>
            <a:stCxn id="9" idx="1"/>
            <a:endCxn id="15" idx="3"/>
          </p:cNvCxnSpPr>
          <p:nvPr/>
        </p:nvCxnSpPr>
        <p:spPr>
          <a:xfrm flipH="1">
            <a:off x="2204875" y="3205497"/>
            <a:ext cx="2322101" cy="5072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CA6F48-3CDB-CECD-EA70-1D8B1A1D2FFE}"/>
              </a:ext>
            </a:extLst>
          </p:cNvPr>
          <p:cNvSpPr txBox="1">
            <a:spLocks/>
          </p:cNvSpPr>
          <p:nvPr/>
        </p:nvSpPr>
        <p:spPr>
          <a:xfrm>
            <a:off x="838200" y="-1655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Multi-node training in CHTC (POC)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82C56-74A6-00E3-6DF4-CDA90C6D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CCC04-BAEF-C236-B16A-95263A74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26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F07EA5A-3CDF-3262-A5CB-60CA1FD262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Provisioner (rank0) node starts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Provisioner node chirps back address and port</a:t>
            </a:r>
          </a:p>
          <a:p>
            <a:pPr marL="457200" lvl="1" indent="0">
              <a:buNone/>
            </a:pPr>
            <a:r>
              <a:rPr lang="en-US" sz="2000" dirty="0"/>
              <a:t>2a. rank0 </a:t>
            </a:r>
            <a:r>
              <a:rPr lang="en-US" sz="2000" dirty="0" err="1"/>
              <a:t>torchrun</a:t>
            </a:r>
            <a:r>
              <a:rPr lang="en-US" sz="2000" dirty="0"/>
              <a:t> starts (</a:t>
            </a:r>
            <a:r>
              <a:rPr lang="en-US" sz="1400" dirty="0"/>
              <a:t>🧮</a:t>
            </a:r>
            <a:r>
              <a:rPr lang="en-US" sz="2000" dirty="0"/>
              <a:t>)</a:t>
            </a:r>
            <a:br>
              <a:rPr lang="en-US" sz="2000" dirty="0">
                <a:solidFill>
                  <a:schemeClr val="bg2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4137C-C40A-ACDC-211B-7EC83A122CE8}"/>
              </a:ext>
            </a:extLst>
          </p:cNvPr>
          <p:cNvSpPr txBox="1"/>
          <p:nvPr/>
        </p:nvSpPr>
        <p:spPr>
          <a:xfrm>
            <a:off x="1011531" y="2691761"/>
            <a:ext cx="142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Access Point</a:t>
            </a:r>
          </a:p>
        </p:txBody>
      </p:sp>
      <p:sp>
        <p:nvSpPr>
          <p:cNvPr id="8" name="Vertical Scroll 7">
            <a:extLst>
              <a:ext uri="{FF2B5EF4-FFF2-40B4-BE49-F238E27FC236}">
                <a16:creationId xmlns:a16="http://schemas.microsoft.com/office/drawing/2014/main" id="{12558CDF-7ACC-4984-C682-636D165FBEE1}"/>
              </a:ext>
            </a:extLst>
          </p:cNvPr>
          <p:cNvSpPr/>
          <p:nvPr/>
        </p:nvSpPr>
        <p:spPr bwMode="auto">
          <a:xfrm>
            <a:off x="1989624" y="3888717"/>
            <a:ext cx="340093" cy="523220"/>
          </a:xfrm>
          <a:prstGeom prst="verticalScroll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3CD2B17-0331-1E49-9093-80CB85EB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76" y="2691761"/>
            <a:ext cx="595357" cy="10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gthain\AppData\Local\Microsoft\Windows\INetCache\IE\UX4WY9Z7\Server2_by_mimooh.svg[1].png">
            <a:extLst>
              <a:ext uri="{FF2B5EF4-FFF2-40B4-BE49-F238E27FC236}">
                <a16:creationId xmlns:a16="http://schemas.microsoft.com/office/drawing/2014/main" id="{D073D160-8AC4-CA75-BD8E-79074E7E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4" y="2893484"/>
            <a:ext cx="1158551" cy="16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B3D01CD-A246-568C-C1B2-0A99036F57E7}"/>
              </a:ext>
            </a:extLst>
          </p:cNvPr>
          <p:cNvSpPr txBox="1"/>
          <p:nvPr/>
        </p:nvSpPr>
        <p:spPr>
          <a:xfrm>
            <a:off x="3975934" y="2269454"/>
            <a:ext cx="156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Execute Point</a:t>
            </a:r>
          </a:p>
        </p:txBody>
      </p:sp>
      <p:sp>
        <p:nvSpPr>
          <p:cNvPr id="24" name="Vertical Scroll 23">
            <a:extLst>
              <a:ext uri="{FF2B5EF4-FFF2-40B4-BE49-F238E27FC236}">
                <a16:creationId xmlns:a16="http://schemas.microsoft.com/office/drawing/2014/main" id="{C63B7116-BD6C-E6E0-556F-44643083DEAB}"/>
              </a:ext>
            </a:extLst>
          </p:cNvPr>
          <p:cNvSpPr/>
          <p:nvPr/>
        </p:nvSpPr>
        <p:spPr bwMode="auto">
          <a:xfrm>
            <a:off x="4536174" y="3311410"/>
            <a:ext cx="340093" cy="52322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5520C0-09CA-86F6-10F3-7E7E8AF16594}"/>
              </a:ext>
            </a:extLst>
          </p:cNvPr>
          <p:cNvSpPr txBox="1"/>
          <p:nvPr/>
        </p:nvSpPr>
        <p:spPr>
          <a:xfrm>
            <a:off x="4290723" y="34403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🧮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58144C-B8FA-7E32-5F03-CCD4A2D014B5}"/>
              </a:ext>
            </a:extLst>
          </p:cNvPr>
          <p:cNvSpPr txBox="1">
            <a:spLocks/>
          </p:cNvSpPr>
          <p:nvPr/>
        </p:nvSpPr>
        <p:spPr>
          <a:xfrm>
            <a:off x="838200" y="-1655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Multi-node training in CHTC (POC)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7B8C1-6820-CB61-0B67-B980E94A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BA852-4AC4-9449-B213-6FF85799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23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F07EA5A-3CDF-3262-A5CB-60CA1FD262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Provisioner (rank0) node starts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Provisioner node chirps back address and port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2a. rank0 </a:t>
            </a:r>
            <a:r>
              <a:rPr lang="en-US" sz="2000" dirty="0" err="1">
                <a:solidFill>
                  <a:schemeClr val="bg2"/>
                </a:solidFill>
              </a:rPr>
              <a:t>torchrun</a:t>
            </a:r>
            <a:r>
              <a:rPr lang="en-US" sz="2000" dirty="0">
                <a:solidFill>
                  <a:schemeClr val="bg2"/>
                </a:solidFill>
              </a:rPr>
              <a:t> starts (</a:t>
            </a:r>
            <a:r>
              <a:rPr lang="en-US" sz="1400" dirty="0">
                <a:solidFill>
                  <a:schemeClr val="bg2"/>
                </a:solidFill>
              </a:rPr>
              <a:t>🧮</a:t>
            </a:r>
            <a:r>
              <a:rPr lang="en-US" sz="2000" dirty="0">
                <a:solidFill>
                  <a:schemeClr val="bg2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/>
              <a:t>3. Pre-script for worker node runs, injecting rank0 job address into  worker submit template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4137C-C40A-ACDC-211B-7EC83A122CE8}"/>
              </a:ext>
            </a:extLst>
          </p:cNvPr>
          <p:cNvSpPr txBox="1"/>
          <p:nvPr/>
        </p:nvSpPr>
        <p:spPr>
          <a:xfrm>
            <a:off x="1011531" y="2691761"/>
            <a:ext cx="142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Access Point</a:t>
            </a:r>
          </a:p>
        </p:txBody>
      </p:sp>
      <p:sp>
        <p:nvSpPr>
          <p:cNvPr id="8" name="Vertical Scroll 7">
            <a:extLst>
              <a:ext uri="{FF2B5EF4-FFF2-40B4-BE49-F238E27FC236}">
                <a16:creationId xmlns:a16="http://schemas.microsoft.com/office/drawing/2014/main" id="{12558CDF-7ACC-4984-C682-636D165FBEE1}"/>
              </a:ext>
            </a:extLst>
          </p:cNvPr>
          <p:cNvSpPr/>
          <p:nvPr/>
        </p:nvSpPr>
        <p:spPr bwMode="auto">
          <a:xfrm>
            <a:off x="1989624" y="3888717"/>
            <a:ext cx="340093" cy="523220"/>
          </a:xfrm>
          <a:prstGeom prst="verticalScroll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3CD2B17-0331-1E49-9093-80CB85EB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76" y="2691761"/>
            <a:ext cx="595357" cy="10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gthain\AppData\Local\Microsoft\Windows\INetCache\IE\UX4WY9Z7\Server2_by_mimooh.svg[1].png">
            <a:extLst>
              <a:ext uri="{FF2B5EF4-FFF2-40B4-BE49-F238E27FC236}">
                <a16:creationId xmlns:a16="http://schemas.microsoft.com/office/drawing/2014/main" id="{D073D160-8AC4-CA75-BD8E-79074E7E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4" y="2893484"/>
            <a:ext cx="1158551" cy="16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B3D01CD-A246-568C-C1B2-0A99036F57E7}"/>
              </a:ext>
            </a:extLst>
          </p:cNvPr>
          <p:cNvSpPr txBox="1"/>
          <p:nvPr/>
        </p:nvSpPr>
        <p:spPr>
          <a:xfrm>
            <a:off x="3975934" y="2269454"/>
            <a:ext cx="156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Execute Point</a:t>
            </a:r>
          </a:p>
        </p:txBody>
      </p:sp>
      <p:sp>
        <p:nvSpPr>
          <p:cNvPr id="24" name="Vertical Scroll 23">
            <a:extLst>
              <a:ext uri="{FF2B5EF4-FFF2-40B4-BE49-F238E27FC236}">
                <a16:creationId xmlns:a16="http://schemas.microsoft.com/office/drawing/2014/main" id="{C63B7116-BD6C-E6E0-556F-44643083DEAB}"/>
              </a:ext>
            </a:extLst>
          </p:cNvPr>
          <p:cNvSpPr/>
          <p:nvPr/>
        </p:nvSpPr>
        <p:spPr bwMode="auto">
          <a:xfrm>
            <a:off x="4536174" y="3311410"/>
            <a:ext cx="340093" cy="52322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60B5E9-4A82-A1EC-D2CC-054737F05B8D}"/>
              </a:ext>
            </a:extLst>
          </p:cNvPr>
          <p:cNvSpPr txBox="1"/>
          <p:nvPr/>
        </p:nvSpPr>
        <p:spPr>
          <a:xfrm>
            <a:off x="4290723" y="34403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🧮</a:t>
            </a:r>
          </a:p>
        </p:txBody>
      </p:sp>
      <p:sp>
        <p:nvSpPr>
          <p:cNvPr id="2" name="Vertical Scroll 1">
            <a:extLst>
              <a:ext uri="{FF2B5EF4-FFF2-40B4-BE49-F238E27FC236}">
                <a16:creationId xmlns:a16="http://schemas.microsoft.com/office/drawing/2014/main" id="{5DB8B3AB-DB0D-493A-1AE2-080FFC264700}"/>
              </a:ext>
            </a:extLst>
          </p:cNvPr>
          <p:cNvSpPr/>
          <p:nvPr/>
        </p:nvSpPr>
        <p:spPr bwMode="auto">
          <a:xfrm>
            <a:off x="1899575" y="4008878"/>
            <a:ext cx="340093" cy="523220"/>
          </a:xfrm>
          <a:prstGeom prst="verticalScroll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ED7326-858F-8155-07AB-1D78E18C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559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Multi-node training in CHTC (POC)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14B57-79CB-4F70-7CCC-6B2A45E6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D63D9-7732-8E72-29BD-B667AD15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5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F07EA5A-3CDF-3262-A5CB-60CA1FD262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Provisioner (rank0) node starts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Provisioner node chirps back address and port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2a. rank0 </a:t>
            </a:r>
            <a:r>
              <a:rPr lang="en-US" sz="2000" dirty="0" err="1">
                <a:solidFill>
                  <a:schemeClr val="bg2"/>
                </a:solidFill>
              </a:rPr>
              <a:t>torchrun</a:t>
            </a:r>
            <a:r>
              <a:rPr lang="en-US" sz="2000" dirty="0">
                <a:solidFill>
                  <a:schemeClr val="bg2"/>
                </a:solidFill>
              </a:rPr>
              <a:t> starts (</a:t>
            </a:r>
            <a:r>
              <a:rPr lang="en-US" sz="1400" dirty="0">
                <a:solidFill>
                  <a:schemeClr val="bg2"/>
                </a:solidFill>
              </a:rPr>
              <a:t>🧮</a:t>
            </a:r>
            <a:r>
              <a:rPr lang="en-US" sz="2000" dirty="0">
                <a:solidFill>
                  <a:schemeClr val="bg2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</a:rPr>
              <a:t>3. Pre-script for worker node runs, injecting rank0 job address into  worker submit template</a:t>
            </a:r>
            <a:br>
              <a:rPr lang="en-US" sz="2400" dirty="0"/>
            </a:br>
            <a:r>
              <a:rPr lang="en-US" sz="2400" dirty="0"/>
              <a:t>4. Worker node runs and </a:t>
            </a:r>
            <a:r>
              <a:rPr lang="en-US" sz="2400" dirty="0" err="1"/>
              <a:t>torchrun</a:t>
            </a:r>
            <a:r>
              <a:rPr lang="en-US" sz="2400" dirty="0"/>
              <a:t> starts (</a:t>
            </a:r>
            <a:r>
              <a:rPr lang="en-US" sz="1800" dirty="0"/>
              <a:t>🧮</a:t>
            </a:r>
            <a:r>
              <a:rPr lang="en-US" sz="2400" dirty="0"/>
              <a:t>)</a:t>
            </a:r>
            <a:r>
              <a:rPr lang="en-US" sz="3200" dirty="0"/>
              <a:t> </a:t>
            </a:r>
            <a:r>
              <a:rPr lang="en-US" sz="2400" dirty="0"/>
              <a:t>with rank0 node defined as rendezvous server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4137C-C40A-ACDC-211B-7EC83A122CE8}"/>
              </a:ext>
            </a:extLst>
          </p:cNvPr>
          <p:cNvSpPr txBox="1"/>
          <p:nvPr/>
        </p:nvSpPr>
        <p:spPr>
          <a:xfrm>
            <a:off x="1011531" y="2691761"/>
            <a:ext cx="142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Access Point</a:t>
            </a:r>
          </a:p>
        </p:txBody>
      </p:sp>
      <p:sp>
        <p:nvSpPr>
          <p:cNvPr id="8" name="Vertical Scroll 7">
            <a:extLst>
              <a:ext uri="{FF2B5EF4-FFF2-40B4-BE49-F238E27FC236}">
                <a16:creationId xmlns:a16="http://schemas.microsoft.com/office/drawing/2014/main" id="{12558CDF-7ACC-4984-C682-636D165FBEE1}"/>
              </a:ext>
            </a:extLst>
          </p:cNvPr>
          <p:cNvSpPr/>
          <p:nvPr/>
        </p:nvSpPr>
        <p:spPr bwMode="auto">
          <a:xfrm>
            <a:off x="1989624" y="3888717"/>
            <a:ext cx="340093" cy="523220"/>
          </a:xfrm>
          <a:prstGeom prst="verticalScroll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3CD2B17-0331-1E49-9093-80CB85EB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76" y="2691761"/>
            <a:ext cx="595357" cy="10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gthain\AppData\Local\Microsoft\Windows\INetCache\IE\UX4WY9Z7\Server2_by_mimooh.svg[1].png">
            <a:extLst>
              <a:ext uri="{FF2B5EF4-FFF2-40B4-BE49-F238E27FC236}">
                <a16:creationId xmlns:a16="http://schemas.microsoft.com/office/drawing/2014/main" id="{D073D160-8AC4-CA75-BD8E-79074E7E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4" y="2893484"/>
            <a:ext cx="1158551" cy="16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B3D01CD-A246-568C-C1B2-0A99036F57E7}"/>
              </a:ext>
            </a:extLst>
          </p:cNvPr>
          <p:cNvSpPr txBox="1"/>
          <p:nvPr/>
        </p:nvSpPr>
        <p:spPr>
          <a:xfrm>
            <a:off x="3975934" y="2269454"/>
            <a:ext cx="156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Execute Point</a:t>
            </a:r>
          </a:p>
        </p:txBody>
      </p:sp>
      <p:sp>
        <p:nvSpPr>
          <p:cNvPr id="24" name="Vertical Scroll 23">
            <a:extLst>
              <a:ext uri="{FF2B5EF4-FFF2-40B4-BE49-F238E27FC236}">
                <a16:creationId xmlns:a16="http://schemas.microsoft.com/office/drawing/2014/main" id="{C63B7116-BD6C-E6E0-556F-44643083DEAB}"/>
              </a:ext>
            </a:extLst>
          </p:cNvPr>
          <p:cNvSpPr/>
          <p:nvPr/>
        </p:nvSpPr>
        <p:spPr bwMode="auto">
          <a:xfrm>
            <a:off x="4536174" y="3311410"/>
            <a:ext cx="340093" cy="52322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60B5E9-4A82-A1EC-D2CC-054737F05B8D}"/>
              </a:ext>
            </a:extLst>
          </p:cNvPr>
          <p:cNvSpPr txBox="1"/>
          <p:nvPr/>
        </p:nvSpPr>
        <p:spPr>
          <a:xfrm>
            <a:off x="4290723" y="34403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🧮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868619D-2533-4400-3986-DB5D22C21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76" y="4122415"/>
            <a:ext cx="595357" cy="10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Vertical Scroll 28">
            <a:extLst>
              <a:ext uri="{FF2B5EF4-FFF2-40B4-BE49-F238E27FC236}">
                <a16:creationId xmlns:a16="http://schemas.microsoft.com/office/drawing/2014/main" id="{0E0474C1-9FCE-FE9E-B706-10455FBD2A54}"/>
              </a:ext>
            </a:extLst>
          </p:cNvPr>
          <p:cNvSpPr/>
          <p:nvPr/>
        </p:nvSpPr>
        <p:spPr bwMode="auto">
          <a:xfrm>
            <a:off x="4536174" y="4742064"/>
            <a:ext cx="340093" cy="52322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9F190-743A-0CA7-C5AA-4EC7E04FC20E}"/>
              </a:ext>
            </a:extLst>
          </p:cNvPr>
          <p:cNvSpPr txBox="1"/>
          <p:nvPr/>
        </p:nvSpPr>
        <p:spPr>
          <a:xfrm>
            <a:off x="4290723" y="48709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🧮</a:t>
            </a:r>
          </a:p>
        </p:txBody>
      </p:sp>
      <p:sp>
        <p:nvSpPr>
          <p:cNvPr id="2" name="Vertical Scroll 1">
            <a:extLst>
              <a:ext uri="{FF2B5EF4-FFF2-40B4-BE49-F238E27FC236}">
                <a16:creationId xmlns:a16="http://schemas.microsoft.com/office/drawing/2014/main" id="{5DB8B3AB-DB0D-493A-1AE2-080FFC264700}"/>
              </a:ext>
            </a:extLst>
          </p:cNvPr>
          <p:cNvSpPr/>
          <p:nvPr/>
        </p:nvSpPr>
        <p:spPr bwMode="auto">
          <a:xfrm>
            <a:off x="1899575" y="4008878"/>
            <a:ext cx="340093" cy="523220"/>
          </a:xfrm>
          <a:prstGeom prst="verticalScroll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58AE742-E477-A07F-60D9-2AA017454431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2204875" y="3712791"/>
            <a:ext cx="2322101" cy="9233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5E4739DD-EE9C-F90F-11BA-F2D2C846AFB9}"/>
              </a:ext>
            </a:extLst>
          </p:cNvPr>
          <p:cNvCxnSpPr>
            <a:cxnSpLocks/>
            <a:stCxn id="9" idx="3"/>
            <a:endCxn id="28" idx="3"/>
          </p:cNvCxnSpPr>
          <p:nvPr/>
        </p:nvCxnSpPr>
        <p:spPr>
          <a:xfrm>
            <a:off x="5122333" y="3205497"/>
            <a:ext cx="12700" cy="1430654"/>
          </a:xfrm>
          <a:prstGeom prst="curved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12929635-93D9-4A8F-2A52-7E9D80AB73F7}"/>
              </a:ext>
            </a:extLst>
          </p:cNvPr>
          <p:cNvSpPr txBox="1">
            <a:spLocks/>
          </p:cNvSpPr>
          <p:nvPr/>
        </p:nvSpPr>
        <p:spPr>
          <a:xfrm>
            <a:off x="838200" y="-1655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r>
              <a:rPr lang="en-US"/>
              <a:t>Multi-node training in CHTC (POC)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A71C4-1695-1BD8-4423-D21F2275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EE872-E603-F444-31AA-5714D8C9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7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E310-E011-64A9-4009-B9D7A6DF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ML workflows and usage in CHTC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B209B-D867-CA1E-C7FB-4E641870E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(very) unscientific survey</a:t>
            </a:r>
          </a:p>
          <a:p>
            <a:r>
              <a:rPr lang="en-US" dirty="0"/>
              <a:t>Training vs inference:</a:t>
            </a:r>
          </a:p>
          <a:p>
            <a:pPr lvl="1"/>
            <a:r>
              <a:rPr lang="en-US" dirty="0"/>
              <a:t>60/40 split training to inference</a:t>
            </a:r>
          </a:p>
          <a:p>
            <a:r>
              <a:rPr lang="en-US" dirty="0"/>
              <a:t>Software stack:</a:t>
            </a:r>
          </a:p>
          <a:p>
            <a:pPr lvl="1"/>
            <a:r>
              <a:rPr lang="en-US" dirty="0" err="1"/>
              <a:t>Pytorch</a:t>
            </a:r>
            <a:r>
              <a:rPr lang="en-US" dirty="0"/>
              <a:t> (~60%), </a:t>
            </a:r>
            <a:r>
              <a:rPr lang="en-US" dirty="0" err="1"/>
              <a:t>parabricks</a:t>
            </a:r>
            <a:r>
              <a:rPr lang="en-US" dirty="0"/>
              <a:t>, Lightning</a:t>
            </a:r>
          </a:p>
          <a:p>
            <a:r>
              <a:rPr lang="en-US" dirty="0"/>
              <a:t>Domains: Bioinformatics, LLMs, empirical ML (bias detection), …</a:t>
            </a:r>
          </a:p>
          <a:p>
            <a:r>
              <a:rPr lang="en-US" dirty="0"/>
              <a:t>Notable feedback:</a:t>
            </a:r>
          </a:p>
          <a:p>
            <a:pPr lvl="1"/>
            <a:r>
              <a:rPr lang="en-US" dirty="0"/>
              <a:t>“For what it’s worth, more physical </a:t>
            </a:r>
            <a:r>
              <a:rPr lang="en-US" dirty="0" err="1"/>
              <a:t>gpus</a:t>
            </a:r>
            <a:r>
              <a:rPr lang="en-US" dirty="0"/>
              <a:t> of moderate size (16GB memory) is much more preferable for my purposes than an H100 with 80GB memory.”</a:t>
            </a:r>
          </a:p>
          <a:p>
            <a:pPr lvl="1"/>
            <a:r>
              <a:rPr lang="en-US" dirty="0"/>
              <a:t>“We are super thankful for the the CHTC providing GPU support, as this research would not have been possible without it!”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D87CC-51DC-4A9E-853A-1B8ACF20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A4500-360E-D3D9-CCC4-8F6697AF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8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9B2B-2324-6133-FDEB-C2C3E1F7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Ongoing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B067F-00A9-0F47-D1F4-65ED7FAC7F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Pelican/</a:t>
            </a:r>
            <a:r>
              <a:rPr lang="en-US" dirty="0" err="1"/>
              <a:t>pytorch</a:t>
            </a:r>
            <a:r>
              <a:rPr lang="en-US" dirty="0"/>
              <a:t> integration</a:t>
            </a:r>
          </a:p>
          <a:p>
            <a:r>
              <a:rPr lang="en-US" dirty="0"/>
              <a:t>Tutorials, documentation, recipes</a:t>
            </a:r>
          </a:p>
          <a:p>
            <a:pPr lvl="1"/>
            <a:r>
              <a:rPr lang="en-US" dirty="0">
                <a:hlinkClick r:id="rId2"/>
              </a:rPr>
              <a:t>https://github.com/CHTC/templates-GPUs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https://chtc.cs.wisc.edu/uw-research-computing/machine-learning-htc</a:t>
            </a:r>
            <a:endParaRPr lang="en-US" dirty="0"/>
          </a:p>
          <a:p>
            <a:r>
              <a:rPr lang="en-US" dirty="0"/>
              <a:t>Additional DAG workflows</a:t>
            </a:r>
          </a:p>
          <a:p>
            <a:pPr lvl="1"/>
            <a:r>
              <a:rPr lang="en-US" dirty="0"/>
              <a:t>Evaluation + early abort</a:t>
            </a:r>
          </a:p>
          <a:p>
            <a:r>
              <a:rPr lang="en-US" dirty="0"/>
              <a:t>More surveys and resource understanding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7D0F4-D3A9-F41D-69CE-D7476EF2F7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B283FB-9840-30BB-3A13-02898EF54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832" y="1061210"/>
            <a:ext cx="4555134" cy="24622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01D4A2-E1D8-8A93-5F83-91BE0E4D9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311" y="4385284"/>
            <a:ext cx="3191377" cy="170611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5DCE1-EE27-C73B-5995-66FAB546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A52AD9-56F5-86CE-C8EA-C17A5C53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66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6EDD-A84F-9AFE-16E9-BDB2172D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2757B-AE2C-EC58-F191-FF23E1B2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Answers to:</a:t>
            </a:r>
          </a:p>
          <a:p>
            <a:pPr lvl="1"/>
            <a:r>
              <a:rPr lang="en-US" dirty="0"/>
              <a:t>How does the heterogeneity of resources and availability impact a checkpointed + restarted training process?</a:t>
            </a:r>
          </a:p>
          <a:p>
            <a:pPr lvl="1"/>
            <a:r>
              <a:rPr lang="en-US" dirty="0"/>
              <a:t>How do we effectively move datasets for training (and inference!)?</a:t>
            </a:r>
          </a:p>
          <a:p>
            <a:pPr lvl="1"/>
            <a:r>
              <a:rPr lang="en-US" dirty="0"/>
              <a:t>What, if any, gaps exist in enabling users to handle large ensemble trainings?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…and where-ever AI developments and this community take us.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2466B-516C-992E-C0E5-D5044A84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DC692-9A1A-E528-E8F1-F8E5E1CC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7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BC38439-4504-AA3F-29D9-6D6E987B6F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889" y="1206440"/>
            <a:ext cx="4397911" cy="5413803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3692349-7F44-E630-4E5D-99F39596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40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AI/ML – a too-brief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8AC168-314D-2977-DC16-67A9EF158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067"/>
            <a:ext cx="5257800" cy="4277533"/>
          </a:xfrm>
        </p:spPr>
        <p:txBody>
          <a:bodyPr>
            <a:normAutofit fontScale="92500"/>
          </a:bodyPr>
          <a:lstStyle/>
          <a:p>
            <a:r>
              <a:rPr lang="en-US" dirty="0"/>
              <a:t>Artificial intelligence – Methods and software to enable machines to </a:t>
            </a:r>
            <a:r>
              <a:rPr lang="en-US" i="1" dirty="0"/>
              <a:t>observe, identify, and react to stimuli to achieve a defined goal</a:t>
            </a:r>
          </a:p>
          <a:p>
            <a:r>
              <a:rPr lang="en-US" dirty="0"/>
              <a:t>Machine learning – Algorithms and practices to enable machines to recognize patterns in data and generalize to new data to achieve tasks </a:t>
            </a:r>
            <a:r>
              <a:rPr lang="en-US" i="1" dirty="0"/>
              <a:t>without instruction</a:t>
            </a:r>
          </a:p>
          <a:p>
            <a:pPr lvl="1"/>
            <a:r>
              <a:rPr lang="en-US" dirty="0"/>
              <a:t>Subset of AI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D8F1B-4239-D37C-38DB-17BF7D54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793830" cy="365125"/>
          </a:xfrm>
        </p:spPr>
        <p:txBody>
          <a:bodyPr/>
          <a:lstStyle/>
          <a:p>
            <a:r>
              <a:rPr lang="en-US"/>
              <a:t>7/11/24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D72FD5-C37F-4BE5-B245-AA9BF980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FBDE8DF-2F82-C024-9F19-182C75F5C4DA}"/>
              </a:ext>
            </a:extLst>
          </p:cNvPr>
          <p:cNvSpPr>
            <a:spLocks/>
          </p:cNvSpPr>
          <p:nvPr/>
        </p:nvSpPr>
        <p:spPr>
          <a:xfrm>
            <a:off x="3249998" y="538278"/>
            <a:ext cx="5427218" cy="54272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C1C2D3-D96D-6B9E-320F-C217B2EAB358}"/>
              </a:ext>
            </a:extLst>
          </p:cNvPr>
          <p:cNvSpPr/>
          <p:nvPr/>
        </p:nvSpPr>
        <p:spPr>
          <a:xfrm>
            <a:off x="4000662" y="1893988"/>
            <a:ext cx="3851023" cy="38510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D16904-F046-CC3B-57B4-0E1E7DFB6C99}"/>
              </a:ext>
            </a:extLst>
          </p:cNvPr>
          <p:cNvSpPr/>
          <p:nvPr/>
        </p:nvSpPr>
        <p:spPr>
          <a:xfrm>
            <a:off x="4922519" y="3266154"/>
            <a:ext cx="2009582" cy="20095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E57A0B-8F27-E6F0-55E9-D08F2432C1A6}"/>
              </a:ext>
            </a:extLst>
          </p:cNvPr>
          <p:cNvSpPr/>
          <p:nvPr/>
        </p:nvSpPr>
        <p:spPr>
          <a:xfrm>
            <a:off x="5441234" y="4296078"/>
            <a:ext cx="748010" cy="748010"/>
          </a:xfrm>
          <a:prstGeom prst="ellipse">
            <a:avLst/>
          </a:prstGeom>
          <a:solidFill>
            <a:srgbClr val="7030A0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E897BE-8592-24D8-2F9A-05C17A887F4D}"/>
              </a:ext>
            </a:extLst>
          </p:cNvPr>
          <p:cNvSpPr/>
          <p:nvPr/>
        </p:nvSpPr>
        <p:spPr>
          <a:xfrm>
            <a:off x="5681458" y="4296078"/>
            <a:ext cx="748010" cy="748010"/>
          </a:xfrm>
          <a:prstGeom prst="ellipse">
            <a:avLst/>
          </a:prstGeom>
          <a:solidFill>
            <a:srgbClr val="002060">
              <a:alpha val="5247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A5F83-6FB9-0DE3-68A7-DEB3E46DF78C}"/>
              </a:ext>
            </a:extLst>
          </p:cNvPr>
          <p:cNvSpPr txBox="1"/>
          <p:nvPr/>
        </p:nvSpPr>
        <p:spPr>
          <a:xfrm>
            <a:off x="4764374" y="1105843"/>
            <a:ext cx="210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D2D834-564F-57CF-DE2C-CFA4C78BCE59}"/>
              </a:ext>
            </a:extLst>
          </p:cNvPr>
          <p:cNvSpPr txBox="1"/>
          <p:nvPr/>
        </p:nvSpPr>
        <p:spPr>
          <a:xfrm>
            <a:off x="4882931" y="2552902"/>
            <a:ext cx="186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40A30A-1C23-06C5-645C-BD3E00AACB22}"/>
              </a:ext>
            </a:extLst>
          </p:cNvPr>
          <p:cNvSpPr txBox="1"/>
          <p:nvPr/>
        </p:nvSpPr>
        <p:spPr>
          <a:xfrm>
            <a:off x="630034" y="5091070"/>
            <a:ext cx="233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language models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BF99BD-7F76-9B8D-748D-255A7FFBF76A}"/>
              </a:ext>
            </a:extLst>
          </p:cNvPr>
          <p:cNvSpPr txBox="1"/>
          <p:nvPr/>
        </p:nvSpPr>
        <p:spPr>
          <a:xfrm>
            <a:off x="8917440" y="4670083"/>
            <a:ext cx="22061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Generative AI</a:t>
            </a:r>
          </a:p>
          <a:p>
            <a:r>
              <a:rPr lang="en-US" sz="1200" dirty="0"/>
              <a:t>Models trained to </a:t>
            </a:r>
            <a:r>
              <a:rPr lang="en-US" sz="1200" i="1" dirty="0"/>
              <a:t>generate</a:t>
            </a:r>
            <a:r>
              <a:rPr lang="en-US" sz="1200" dirty="0"/>
              <a:t> data</a:t>
            </a:r>
          </a:p>
          <a:p>
            <a:r>
              <a:rPr lang="en-US" sz="1200" dirty="0"/>
              <a:t>similar to that used to train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2372E9-C655-7CD2-0362-F306F0DDC32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933898" y="4670083"/>
            <a:ext cx="2507336" cy="6056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8A3D3A-45C2-47FC-E4B2-320A26729A37}"/>
              </a:ext>
            </a:extLst>
          </p:cNvPr>
          <p:cNvCxnSpPr>
            <a:cxnSpLocks/>
            <a:stCxn id="17" idx="1"/>
            <a:endCxn id="13" idx="6"/>
          </p:cNvCxnSpPr>
          <p:nvPr/>
        </p:nvCxnSpPr>
        <p:spPr>
          <a:xfrm flipH="1" flipV="1">
            <a:off x="6429468" y="4670083"/>
            <a:ext cx="2487972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EC5DDB9-2CE4-96CC-3681-4598E849DE45}"/>
              </a:ext>
            </a:extLst>
          </p:cNvPr>
          <p:cNvSpPr txBox="1"/>
          <p:nvPr/>
        </p:nvSpPr>
        <p:spPr>
          <a:xfrm>
            <a:off x="580647" y="3539629"/>
            <a:ext cx="2834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 learning</a:t>
            </a:r>
          </a:p>
          <a:p>
            <a:r>
              <a:rPr lang="en-US" sz="1200"/>
              <a:t>Using artificial neural networks to capture </a:t>
            </a:r>
            <a:br>
              <a:rPr lang="en-US" sz="1200"/>
            </a:br>
            <a:r>
              <a:rPr lang="en-US" sz="1200"/>
              <a:t>connections and strengths (weights)</a:t>
            </a:r>
          </a:p>
          <a:p>
            <a:r>
              <a:rPr lang="en-US" sz="1200"/>
              <a:t>between inputs and outputs</a:t>
            </a: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E2399D-9642-7F0F-0E29-008064CA6BE3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963750" y="3560450"/>
            <a:ext cx="2253065" cy="2720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8B6AB-BEDD-4966-E940-59681444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6428C9-9841-B192-BAD3-40790A7B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4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FBDE8DF-2F82-C024-9F19-182C75F5C4DA}"/>
              </a:ext>
            </a:extLst>
          </p:cNvPr>
          <p:cNvSpPr>
            <a:spLocks/>
          </p:cNvSpPr>
          <p:nvPr/>
        </p:nvSpPr>
        <p:spPr>
          <a:xfrm>
            <a:off x="3249998" y="538278"/>
            <a:ext cx="5427218" cy="54272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C1C2D3-D96D-6B9E-320F-C217B2EAB358}"/>
              </a:ext>
            </a:extLst>
          </p:cNvPr>
          <p:cNvSpPr/>
          <p:nvPr/>
        </p:nvSpPr>
        <p:spPr>
          <a:xfrm>
            <a:off x="4000662" y="1893988"/>
            <a:ext cx="3851023" cy="38510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D16904-F046-CC3B-57B4-0E1E7DFB6C99}"/>
              </a:ext>
            </a:extLst>
          </p:cNvPr>
          <p:cNvSpPr/>
          <p:nvPr/>
        </p:nvSpPr>
        <p:spPr>
          <a:xfrm>
            <a:off x="4922519" y="3266154"/>
            <a:ext cx="2009582" cy="20095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E57A0B-8F27-E6F0-55E9-D08F2432C1A6}"/>
              </a:ext>
            </a:extLst>
          </p:cNvPr>
          <p:cNvSpPr/>
          <p:nvPr/>
        </p:nvSpPr>
        <p:spPr>
          <a:xfrm>
            <a:off x="5441234" y="4296078"/>
            <a:ext cx="748010" cy="748010"/>
          </a:xfrm>
          <a:prstGeom prst="ellipse">
            <a:avLst/>
          </a:prstGeom>
          <a:solidFill>
            <a:srgbClr val="7030A0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E897BE-8592-24D8-2F9A-05C17A887F4D}"/>
              </a:ext>
            </a:extLst>
          </p:cNvPr>
          <p:cNvSpPr/>
          <p:nvPr/>
        </p:nvSpPr>
        <p:spPr>
          <a:xfrm>
            <a:off x="5681458" y="4296078"/>
            <a:ext cx="748010" cy="748010"/>
          </a:xfrm>
          <a:prstGeom prst="ellipse">
            <a:avLst/>
          </a:prstGeom>
          <a:solidFill>
            <a:srgbClr val="002060">
              <a:alpha val="5247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A5F83-6FB9-0DE3-68A7-DEB3E46DF78C}"/>
              </a:ext>
            </a:extLst>
          </p:cNvPr>
          <p:cNvSpPr txBox="1"/>
          <p:nvPr/>
        </p:nvSpPr>
        <p:spPr>
          <a:xfrm>
            <a:off x="4764374" y="1105843"/>
            <a:ext cx="210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D2D834-564F-57CF-DE2C-CFA4C78BCE59}"/>
              </a:ext>
            </a:extLst>
          </p:cNvPr>
          <p:cNvSpPr txBox="1"/>
          <p:nvPr/>
        </p:nvSpPr>
        <p:spPr>
          <a:xfrm>
            <a:off x="4882931" y="2552902"/>
            <a:ext cx="186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40A30A-1C23-06C5-645C-BD3E00AACB22}"/>
              </a:ext>
            </a:extLst>
          </p:cNvPr>
          <p:cNvSpPr txBox="1"/>
          <p:nvPr/>
        </p:nvSpPr>
        <p:spPr>
          <a:xfrm>
            <a:off x="630034" y="5091070"/>
            <a:ext cx="233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language models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BF99BD-7F76-9B8D-748D-255A7FFBF76A}"/>
              </a:ext>
            </a:extLst>
          </p:cNvPr>
          <p:cNvSpPr txBox="1"/>
          <p:nvPr/>
        </p:nvSpPr>
        <p:spPr>
          <a:xfrm>
            <a:off x="8917440" y="4670083"/>
            <a:ext cx="22061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Generative AI</a:t>
            </a:r>
          </a:p>
          <a:p>
            <a:r>
              <a:rPr lang="en-US" sz="1200" dirty="0"/>
              <a:t>Models trained to </a:t>
            </a:r>
            <a:r>
              <a:rPr lang="en-US" sz="1200" i="1" dirty="0"/>
              <a:t>generate</a:t>
            </a:r>
            <a:r>
              <a:rPr lang="en-US" sz="1200" dirty="0"/>
              <a:t> data</a:t>
            </a:r>
          </a:p>
          <a:p>
            <a:r>
              <a:rPr lang="en-US" sz="1200" dirty="0"/>
              <a:t>similar to that used to train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2372E9-C655-7CD2-0362-F306F0DDC32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933898" y="4670083"/>
            <a:ext cx="2507336" cy="6056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8A3D3A-45C2-47FC-E4B2-320A26729A37}"/>
              </a:ext>
            </a:extLst>
          </p:cNvPr>
          <p:cNvCxnSpPr>
            <a:cxnSpLocks/>
            <a:stCxn id="17" idx="1"/>
            <a:endCxn id="13" idx="6"/>
          </p:cNvCxnSpPr>
          <p:nvPr/>
        </p:nvCxnSpPr>
        <p:spPr>
          <a:xfrm flipH="1" flipV="1">
            <a:off x="6429468" y="4670083"/>
            <a:ext cx="2487972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EC5DDB9-2CE4-96CC-3681-4598E849DE45}"/>
              </a:ext>
            </a:extLst>
          </p:cNvPr>
          <p:cNvSpPr txBox="1"/>
          <p:nvPr/>
        </p:nvSpPr>
        <p:spPr>
          <a:xfrm>
            <a:off x="580647" y="3539629"/>
            <a:ext cx="2834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 learning</a:t>
            </a:r>
          </a:p>
          <a:p>
            <a:r>
              <a:rPr lang="en-US" sz="1200"/>
              <a:t>Using artificial neural networks to capture </a:t>
            </a:r>
            <a:br>
              <a:rPr lang="en-US" sz="1200"/>
            </a:br>
            <a:r>
              <a:rPr lang="en-US" sz="1200"/>
              <a:t>connections and strengths (weights)</a:t>
            </a:r>
          </a:p>
          <a:p>
            <a:r>
              <a:rPr lang="en-US" sz="1200"/>
              <a:t>between inputs and outputs</a:t>
            </a: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E2399D-9642-7F0F-0E29-008064CA6BE3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963750" y="3560450"/>
            <a:ext cx="2253065" cy="2720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4C07345-BC33-1216-481C-B8A212D3069D}"/>
              </a:ext>
            </a:extLst>
          </p:cNvPr>
          <p:cNvSpPr/>
          <p:nvPr/>
        </p:nvSpPr>
        <p:spPr>
          <a:xfrm>
            <a:off x="630034" y="245327"/>
            <a:ext cx="5313566" cy="5865541"/>
          </a:xfrm>
          <a:prstGeom prst="rect">
            <a:avLst/>
          </a:prstGeom>
          <a:solidFill>
            <a:srgbClr val="7030A0">
              <a:alpha val="7564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science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881680-14FB-59E4-A388-6784ED2D2EC7}"/>
              </a:ext>
            </a:extLst>
          </p:cNvPr>
          <p:cNvSpPr/>
          <p:nvPr/>
        </p:nvSpPr>
        <p:spPr>
          <a:xfrm>
            <a:off x="5441234" y="1475175"/>
            <a:ext cx="3476206" cy="4490321"/>
          </a:xfrm>
          <a:prstGeom prst="rect">
            <a:avLst/>
          </a:prstGeom>
          <a:solidFill>
            <a:srgbClr val="00B0F0">
              <a:alpha val="8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engineering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671D7-8A5E-2AFE-0E07-DCD87983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515F3-CD57-6CB4-B367-09A851FB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3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FBDE8DF-2F82-C024-9F19-182C75F5C4DA}"/>
              </a:ext>
            </a:extLst>
          </p:cNvPr>
          <p:cNvSpPr>
            <a:spLocks/>
          </p:cNvSpPr>
          <p:nvPr/>
        </p:nvSpPr>
        <p:spPr>
          <a:xfrm>
            <a:off x="3249998" y="538278"/>
            <a:ext cx="5427218" cy="54272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C1C2D3-D96D-6B9E-320F-C217B2EAB358}"/>
              </a:ext>
            </a:extLst>
          </p:cNvPr>
          <p:cNvSpPr/>
          <p:nvPr/>
        </p:nvSpPr>
        <p:spPr>
          <a:xfrm>
            <a:off x="4000662" y="1893988"/>
            <a:ext cx="3851023" cy="38510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D16904-F046-CC3B-57B4-0E1E7DFB6C99}"/>
              </a:ext>
            </a:extLst>
          </p:cNvPr>
          <p:cNvSpPr/>
          <p:nvPr/>
        </p:nvSpPr>
        <p:spPr>
          <a:xfrm>
            <a:off x="4922519" y="3266154"/>
            <a:ext cx="2009582" cy="20095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E57A0B-8F27-E6F0-55E9-D08F2432C1A6}"/>
              </a:ext>
            </a:extLst>
          </p:cNvPr>
          <p:cNvSpPr/>
          <p:nvPr/>
        </p:nvSpPr>
        <p:spPr>
          <a:xfrm>
            <a:off x="5441234" y="4296078"/>
            <a:ext cx="748010" cy="748010"/>
          </a:xfrm>
          <a:prstGeom prst="ellipse">
            <a:avLst/>
          </a:prstGeom>
          <a:solidFill>
            <a:srgbClr val="7030A0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E897BE-8592-24D8-2F9A-05C17A887F4D}"/>
              </a:ext>
            </a:extLst>
          </p:cNvPr>
          <p:cNvSpPr/>
          <p:nvPr/>
        </p:nvSpPr>
        <p:spPr>
          <a:xfrm>
            <a:off x="5681458" y="4296078"/>
            <a:ext cx="748010" cy="748010"/>
          </a:xfrm>
          <a:prstGeom prst="ellipse">
            <a:avLst/>
          </a:prstGeom>
          <a:solidFill>
            <a:srgbClr val="002060">
              <a:alpha val="5247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A5F83-6FB9-0DE3-68A7-DEB3E46DF78C}"/>
              </a:ext>
            </a:extLst>
          </p:cNvPr>
          <p:cNvSpPr txBox="1"/>
          <p:nvPr/>
        </p:nvSpPr>
        <p:spPr>
          <a:xfrm>
            <a:off x="4764374" y="1105843"/>
            <a:ext cx="210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D2D834-564F-57CF-DE2C-CFA4C78BCE59}"/>
              </a:ext>
            </a:extLst>
          </p:cNvPr>
          <p:cNvSpPr txBox="1"/>
          <p:nvPr/>
        </p:nvSpPr>
        <p:spPr>
          <a:xfrm>
            <a:off x="4882931" y="2552902"/>
            <a:ext cx="186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40A30A-1C23-06C5-645C-BD3E00AACB22}"/>
              </a:ext>
            </a:extLst>
          </p:cNvPr>
          <p:cNvSpPr txBox="1"/>
          <p:nvPr/>
        </p:nvSpPr>
        <p:spPr>
          <a:xfrm>
            <a:off x="630034" y="5091070"/>
            <a:ext cx="233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language models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BF99BD-7F76-9B8D-748D-255A7FFBF76A}"/>
              </a:ext>
            </a:extLst>
          </p:cNvPr>
          <p:cNvSpPr txBox="1"/>
          <p:nvPr/>
        </p:nvSpPr>
        <p:spPr>
          <a:xfrm>
            <a:off x="8917440" y="4670083"/>
            <a:ext cx="22061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Generative AI</a:t>
            </a:r>
          </a:p>
          <a:p>
            <a:r>
              <a:rPr lang="en-US" sz="1200" dirty="0"/>
              <a:t>Models trained to </a:t>
            </a:r>
            <a:r>
              <a:rPr lang="en-US" sz="1200" i="1" dirty="0"/>
              <a:t>generate</a:t>
            </a:r>
            <a:r>
              <a:rPr lang="en-US" sz="1200" dirty="0"/>
              <a:t> data</a:t>
            </a:r>
          </a:p>
          <a:p>
            <a:r>
              <a:rPr lang="en-US" sz="1200" dirty="0"/>
              <a:t>similar to that used to train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2372E9-C655-7CD2-0362-F306F0DDC32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933898" y="4670083"/>
            <a:ext cx="2507336" cy="6056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8A3D3A-45C2-47FC-E4B2-320A26729A37}"/>
              </a:ext>
            </a:extLst>
          </p:cNvPr>
          <p:cNvCxnSpPr>
            <a:cxnSpLocks/>
            <a:stCxn id="17" idx="1"/>
            <a:endCxn id="13" idx="6"/>
          </p:cNvCxnSpPr>
          <p:nvPr/>
        </p:nvCxnSpPr>
        <p:spPr>
          <a:xfrm flipH="1" flipV="1">
            <a:off x="6429468" y="4670083"/>
            <a:ext cx="2487972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EC5DDB9-2CE4-96CC-3681-4598E849DE45}"/>
              </a:ext>
            </a:extLst>
          </p:cNvPr>
          <p:cNvSpPr txBox="1"/>
          <p:nvPr/>
        </p:nvSpPr>
        <p:spPr>
          <a:xfrm>
            <a:off x="580647" y="3539629"/>
            <a:ext cx="2834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 learning</a:t>
            </a:r>
          </a:p>
          <a:p>
            <a:r>
              <a:rPr lang="en-US" sz="1200"/>
              <a:t>Using artificial neural networks to capture </a:t>
            </a:r>
            <a:br>
              <a:rPr lang="en-US" sz="1200"/>
            </a:br>
            <a:r>
              <a:rPr lang="en-US" sz="1200"/>
              <a:t>connections and strengths (weights)</a:t>
            </a:r>
          </a:p>
          <a:p>
            <a:r>
              <a:rPr lang="en-US" sz="1200"/>
              <a:t>between inputs and outputs</a:t>
            </a: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E2399D-9642-7F0F-0E29-008064CA6BE3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963750" y="3560450"/>
            <a:ext cx="2253065" cy="2720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4C07345-BC33-1216-481C-B8A212D3069D}"/>
              </a:ext>
            </a:extLst>
          </p:cNvPr>
          <p:cNvSpPr/>
          <p:nvPr/>
        </p:nvSpPr>
        <p:spPr>
          <a:xfrm>
            <a:off x="630034" y="245327"/>
            <a:ext cx="5313566" cy="5865541"/>
          </a:xfrm>
          <a:prstGeom prst="rect">
            <a:avLst/>
          </a:prstGeom>
          <a:solidFill>
            <a:srgbClr val="7030A0">
              <a:alpha val="7564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science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881680-14FB-59E4-A388-6784ED2D2EC7}"/>
              </a:ext>
            </a:extLst>
          </p:cNvPr>
          <p:cNvSpPr/>
          <p:nvPr/>
        </p:nvSpPr>
        <p:spPr>
          <a:xfrm>
            <a:off x="5441234" y="1475175"/>
            <a:ext cx="3476206" cy="4490321"/>
          </a:xfrm>
          <a:prstGeom prst="rect">
            <a:avLst/>
          </a:prstGeom>
          <a:solidFill>
            <a:srgbClr val="00B0F0">
              <a:alpha val="8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engineering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46DBDA-37B6-301E-C62E-74113C5762CB}"/>
              </a:ext>
            </a:extLst>
          </p:cNvPr>
          <p:cNvSpPr/>
          <p:nvPr/>
        </p:nvSpPr>
        <p:spPr>
          <a:xfrm>
            <a:off x="3530278" y="393539"/>
            <a:ext cx="4849793" cy="4409955"/>
          </a:xfrm>
          <a:prstGeom prst="rect">
            <a:avLst/>
          </a:prstGeom>
          <a:solidFill>
            <a:schemeClr val="accent6">
              <a:alpha val="8002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Statistics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E6AD7-FCA0-9DD7-2ABE-6F54A9F9B280}"/>
              </a:ext>
            </a:extLst>
          </p:cNvPr>
          <p:cNvSpPr/>
          <p:nvPr/>
        </p:nvSpPr>
        <p:spPr>
          <a:xfrm>
            <a:off x="2963750" y="3266154"/>
            <a:ext cx="6967328" cy="3250393"/>
          </a:xfrm>
          <a:prstGeom prst="rect">
            <a:avLst/>
          </a:prstGeom>
          <a:solidFill>
            <a:srgbClr val="C00000">
              <a:alpha val="8906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Bioinformatics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087739-37A2-2C91-D8FF-1BF18A30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FE106F-C545-A98B-3FE0-C7013A4B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FBDE8DF-2F82-C024-9F19-182C75F5C4DA}"/>
              </a:ext>
            </a:extLst>
          </p:cNvPr>
          <p:cNvSpPr>
            <a:spLocks/>
          </p:cNvSpPr>
          <p:nvPr/>
        </p:nvSpPr>
        <p:spPr>
          <a:xfrm>
            <a:off x="3249998" y="538278"/>
            <a:ext cx="5427218" cy="54272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C1C2D3-D96D-6B9E-320F-C217B2EAB358}"/>
              </a:ext>
            </a:extLst>
          </p:cNvPr>
          <p:cNvSpPr/>
          <p:nvPr/>
        </p:nvSpPr>
        <p:spPr>
          <a:xfrm>
            <a:off x="4000662" y="1893988"/>
            <a:ext cx="3851023" cy="38510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D16904-F046-CC3B-57B4-0E1E7DFB6C99}"/>
              </a:ext>
            </a:extLst>
          </p:cNvPr>
          <p:cNvSpPr/>
          <p:nvPr/>
        </p:nvSpPr>
        <p:spPr>
          <a:xfrm>
            <a:off x="4922519" y="3266154"/>
            <a:ext cx="2009582" cy="20095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E57A0B-8F27-E6F0-55E9-D08F2432C1A6}"/>
              </a:ext>
            </a:extLst>
          </p:cNvPr>
          <p:cNvSpPr/>
          <p:nvPr/>
        </p:nvSpPr>
        <p:spPr>
          <a:xfrm>
            <a:off x="5441234" y="4296078"/>
            <a:ext cx="748010" cy="748010"/>
          </a:xfrm>
          <a:prstGeom prst="ellipse">
            <a:avLst/>
          </a:prstGeom>
          <a:solidFill>
            <a:srgbClr val="7030A0">
              <a:alpha val="4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E897BE-8592-24D8-2F9A-05C17A887F4D}"/>
              </a:ext>
            </a:extLst>
          </p:cNvPr>
          <p:cNvSpPr/>
          <p:nvPr/>
        </p:nvSpPr>
        <p:spPr>
          <a:xfrm>
            <a:off x="5681458" y="4296078"/>
            <a:ext cx="748010" cy="748010"/>
          </a:xfrm>
          <a:prstGeom prst="ellipse">
            <a:avLst/>
          </a:prstGeom>
          <a:solidFill>
            <a:srgbClr val="002060">
              <a:alpha val="5247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A5F83-6FB9-0DE3-68A7-DEB3E46DF78C}"/>
              </a:ext>
            </a:extLst>
          </p:cNvPr>
          <p:cNvSpPr txBox="1"/>
          <p:nvPr/>
        </p:nvSpPr>
        <p:spPr>
          <a:xfrm>
            <a:off x="4764374" y="1105843"/>
            <a:ext cx="210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Artificial Intelligence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D2D834-564F-57CF-DE2C-CFA4C78BCE59}"/>
              </a:ext>
            </a:extLst>
          </p:cNvPr>
          <p:cNvSpPr txBox="1"/>
          <p:nvPr/>
        </p:nvSpPr>
        <p:spPr>
          <a:xfrm>
            <a:off x="4882931" y="2552902"/>
            <a:ext cx="186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 Learning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40A30A-1C23-06C5-645C-BD3E00AACB22}"/>
              </a:ext>
            </a:extLst>
          </p:cNvPr>
          <p:cNvSpPr txBox="1"/>
          <p:nvPr/>
        </p:nvSpPr>
        <p:spPr>
          <a:xfrm>
            <a:off x="630034" y="5091070"/>
            <a:ext cx="2333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language models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BF99BD-7F76-9B8D-748D-255A7FFBF76A}"/>
              </a:ext>
            </a:extLst>
          </p:cNvPr>
          <p:cNvSpPr txBox="1"/>
          <p:nvPr/>
        </p:nvSpPr>
        <p:spPr>
          <a:xfrm>
            <a:off x="8917440" y="4670083"/>
            <a:ext cx="22061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Generative AI</a:t>
            </a:r>
          </a:p>
          <a:p>
            <a:r>
              <a:rPr lang="en-US" sz="1200" dirty="0"/>
              <a:t>Models trained to </a:t>
            </a:r>
            <a:r>
              <a:rPr lang="en-US" sz="1200" i="1" dirty="0"/>
              <a:t>generate</a:t>
            </a:r>
            <a:r>
              <a:rPr lang="en-US" sz="1200" dirty="0"/>
              <a:t> data</a:t>
            </a:r>
          </a:p>
          <a:p>
            <a:r>
              <a:rPr lang="en-US" sz="1200" dirty="0"/>
              <a:t>similar to that used to train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2372E9-C655-7CD2-0362-F306F0DDC32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933898" y="4670083"/>
            <a:ext cx="2507336" cy="6056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8A3D3A-45C2-47FC-E4B2-320A26729A37}"/>
              </a:ext>
            </a:extLst>
          </p:cNvPr>
          <p:cNvCxnSpPr>
            <a:cxnSpLocks/>
            <a:stCxn id="17" idx="1"/>
            <a:endCxn id="13" idx="6"/>
          </p:cNvCxnSpPr>
          <p:nvPr/>
        </p:nvCxnSpPr>
        <p:spPr>
          <a:xfrm flipH="1" flipV="1">
            <a:off x="6429468" y="4670083"/>
            <a:ext cx="2487972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EC5DDB9-2CE4-96CC-3681-4598E849DE45}"/>
              </a:ext>
            </a:extLst>
          </p:cNvPr>
          <p:cNvSpPr txBox="1"/>
          <p:nvPr/>
        </p:nvSpPr>
        <p:spPr>
          <a:xfrm>
            <a:off x="580647" y="3539629"/>
            <a:ext cx="2834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 learning</a:t>
            </a:r>
          </a:p>
          <a:p>
            <a:r>
              <a:rPr lang="en-US" sz="1200"/>
              <a:t>Using artificial neural networks to capture </a:t>
            </a:r>
            <a:br>
              <a:rPr lang="en-US" sz="1200"/>
            </a:br>
            <a:r>
              <a:rPr lang="en-US" sz="1200"/>
              <a:t>connections and strengths (weights)</a:t>
            </a:r>
          </a:p>
          <a:p>
            <a:r>
              <a:rPr lang="en-US" sz="1200"/>
              <a:t>between inputs and outputs</a:t>
            </a: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E2399D-9642-7F0F-0E29-008064CA6BE3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963750" y="3560450"/>
            <a:ext cx="2253065" cy="2720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4C07345-BC33-1216-481C-B8A212D3069D}"/>
              </a:ext>
            </a:extLst>
          </p:cNvPr>
          <p:cNvSpPr/>
          <p:nvPr/>
        </p:nvSpPr>
        <p:spPr>
          <a:xfrm>
            <a:off x="630034" y="245327"/>
            <a:ext cx="5313566" cy="5865541"/>
          </a:xfrm>
          <a:prstGeom prst="rect">
            <a:avLst/>
          </a:prstGeom>
          <a:solidFill>
            <a:srgbClr val="7030A0">
              <a:alpha val="7564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science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881680-14FB-59E4-A388-6784ED2D2EC7}"/>
              </a:ext>
            </a:extLst>
          </p:cNvPr>
          <p:cNvSpPr/>
          <p:nvPr/>
        </p:nvSpPr>
        <p:spPr>
          <a:xfrm>
            <a:off x="5441234" y="1475175"/>
            <a:ext cx="3476206" cy="4490321"/>
          </a:xfrm>
          <a:prstGeom prst="rect">
            <a:avLst/>
          </a:prstGeom>
          <a:solidFill>
            <a:srgbClr val="00B0F0">
              <a:alpha val="8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engineering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46DBDA-37B6-301E-C62E-74113C5762CB}"/>
              </a:ext>
            </a:extLst>
          </p:cNvPr>
          <p:cNvSpPr/>
          <p:nvPr/>
        </p:nvSpPr>
        <p:spPr>
          <a:xfrm>
            <a:off x="3530278" y="393539"/>
            <a:ext cx="4849793" cy="4409955"/>
          </a:xfrm>
          <a:prstGeom prst="rect">
            <a:avLst/>
          </a:prstGeom>
          <a:solidFill>
            <a:schemeClr val="accent6">
              <a:alpha val="8002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Statistics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E6AD7-FCA0-9DD7-2ABE-6F54A9F9B280}"/>
              </a:ext>
            </a:extLst>
          </p:cNvPr>
          <p:cNvSpPr/>
          <p:nvPr/>
        </p:nvSpPr>
        <p:spPr>
          <a:xfrm>
            <a:off x="2963750" y="3266154"/>
            <a:ext cx="6967328" cy="3250393"/>
          </a:xfrm>
          <a:prstGeom prst="rect">
            <a:avLst/>
          </a:prstGeom>
          <a:solidFill>
            <a:srgbClr val="C00000">
              <a:alpha val="8906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Bioinformatics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52B43-3617-4375-0B5F-2FC3A4FBB15B}"/>
              </a:ext>
            </a:extLst>
          </p:cNvPr>
          <p:cNvSpPr/>
          <p:nvPr/>
        </p:nvSpPr>
        <p:spPr>
          <a:xfrm>
            <a:off x="474563" y="245327"/>
            <a:ext cx="11087403" cy="6271220"/>
          </a:xfrm>
          <a:prstGeom prst="rect">
            <a:avLst/>
          </a:prstGeom>
          <a:solidFill>
            <a:schemeClr val="tx1">
              <a:alpha val="92988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We care about these things primarily</a:t>
            </a:r>
            <a:br>
              <a:rPr lang="en-US" sz="2800" dirty="0"/>
            </a:br>
            <a:r>
              <a:rPr lang="en-US" sz="2800" dirty="0"/>
              <a:t>as tools and techniques that </a:t>
            </a:r>
          </a:p>
          <a:p>
            <a:pPr algn="ctr"/>
            <a:r>
              <a:rPr lang="en-US" sz="2800" dirty="0"/>
              <a:t>enable new and novel SCIENCE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…but there are complications</a:t>
            </a:r>
          </a:p>
          <a:p>
            <a:pPr algn="ctr"/>
            <a:endParaRPr lang="en-US" sz="28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02D038D-B1E1-2600-73E9-7D1A826DB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E7910BC-9890-F799-760F-F1DC99C1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1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BA8A-30B4-A0E9-5AF8-ED77E009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ML – inherent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4EFBA-AB5F-74D8-6300-B565BC79B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and computing needs can be immense</a:t>
            </a:r>
          </a:p>
          <a:p>
            <a:r>
              <a:rPr lang="en-US" dirty="0"/>
              <a:t>GPUs bring their own layer of complexity</a:t>
            </a:r>
          </a:p>
          <a:p>
            <a:pPr lvl="1"/>
            <a:r>
              <a:rPr lang="en-US" dirty="0"/>
              <a:t>Dropouts, user education, administration, cost, availability</a:t>
            </a:r>
          </a:p>
          <a:p>
            <a:r>
              <a:rPr lang="en-US" dirty="0"/>
              <a:t>Ecosystem moves </a:t>
            </a:r>
            <a:r>
              <a:rPr lang="en-US" i="1" dirty="0"/>
              <a:t>fast </a:t>
            </a:r>
            <a:r>
              <a:rPr lang="en-US" dirty="0"/>
              <a:t>and everybody wants to be first</a:t>
            </a:r>
            <a:endParaRPr lang="en-US" i="1" dirty="0"/>
          </a:p>
          <a:p>
            <a:pPr lvl="1"/>
            <a:r>
              <a:rPr lang="en-US" dirty="0"/>
              <a:t>Copy-paste recipes propagate faster than truly educational ones</a:t>
            </a:r>
          </a:p>
          <a:p>
            <a:pPr lvl="1"/>
            <a:r>
              <a:rPr lang="en-US" dirty="0"/>
              <a:t>Software stacks with similar, but not quite the same, interface (recipe challenges – more to come)</a:t>
            </a:r>
          </a:p>
          <a:p>
            <a:r>
              <a:rPr lang="en-US" dirty="0"/>
              <a:t>Training can be a long process</a:t>
            </a:r>
          </a:p>
          <a:p>
            <a:pPr lvl="1"/>
            <a:r>
              <a:rPr lang="en-US" dirty="0"/>
              <a:t>Checkpointing required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CB747-9CAD-EA45-18EE-344D9D23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F127E-2167-0C53-96DF-6DC1F261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BA8A-30B4-A0E9-5AF8-ED77E009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ML – inherent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4EFBA-AB5F-74D8-6300-B565BC79B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alpha val="12349"/>
                  </a:schemeClr>
                </a:solidFill>
              </a:rPr>
              <a:t>Data needs can be immense</a:t>
            </a:r>
          </a:p>
          <a:p>
            <a:r>
              <a:rPr lang="en-US" dirty="0">
                <a:solidFill>
                  <a:schemeClr val="tx1">
                    <a:alpha val="12349"/>
                  </a:schemeClr>
                </a:solidFill>
              </a:rPr>
              <a:t>Ecosystem moves </a:t>
            </a:r>
            <a:r>
              <a:rPr lang="en-US" i="1" dirty="0">
                <a:solidFill>
                  <a:schemeClr val="tx1">
                    <a:alpha val="12349"/>
                  </a:schemeClr>
                </a:solidFill>
              </a:rPr>
              <a:t>fast </a:t>
            </a:r>
            <a:r>
              <a:rPr lang="en-US" dirty="0">
                <a:solidFill>
                  <a:schemeClr val="tx1">
                    <a:alpha val="12349"/>
                  </a:schemeClr>
                </a:solidFill>
              </a:rPr>
              <a:t>and everybody wants to be first</a:t>
            </a:r>
            <a:endParaRPr lang="en-US" i="1" dirty="0">
              <a:solidFill>
                <a:schemeClr val="tx1">
                  <a:alpha val="12349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alpha val="12349"/>
                  </a:schemeClr>
                </a:solidFill>
              </a:rPr>
              <a:t>Copy-paste recipes propagate faster than truly educational ones</a:t>
            </a:r>
          </a:p>
          <a:p>
            <a:pPr lvl="1"/>
            <a:r>
              <a:rPr lang="en-US" dirty="0">
                <a:solidFill>
                  <a:schemeClr val="tx1">
                    <a:alpha val="12349"/>
                  </a:schemeClr>
                </a:solidFill>
              </a:rPr>
              <a:t>Software stacks with similar, but not quite the same, interface (recipe challenges – more to come</a:t>
            </a:r>
          </a:p>
          <a:p>
            <a:r>
              <a:rPr lang="en-US" dirty="0">
                <a:solidFill>
                  <a:schemeClr val="tx1">
                    <a:alpha val="12349"/>
                  </a:schemeClr>
                </a:solidFill>
              </a:rPr>
              <a:t>GPUs bring their own layer of complexity</a:t>
            </a:r>
          </a:p>
          <a:p>
            <a:pPr lvl="1"/>
            <a:r>
              <a:rPr lang="en-US" dirty="0">
                <a:solidFill>
                  <a:schemeClr val="tx1">
                    <a:alpha val="12349"/>
                  </a:schemeClr>
                </a:solidFill>
              </a:rPr>
              <a:t>Dropouts, user education, administration, cost, availability</a:t>
            </a:r>
          </a:p>
          <a:p>
            <a:r>
              <a:rPr lang="en-US" dirty="0">
                <a:solidFill>
                  <a:schemeClr val="tx1">
                    <a:alpha val="12349"/>
                  </a:schemeClr>
                </a:solidFill>
              </a:rPr>
              <a:t>Training can be a long process</a:t>
            </a:r>
          </a:p>
          <a:p>
            <a:pPr lvl="1"/>
            <a:r>
              <a:rPr lang="en-US" dirty="0">
                <a:solidFill>
                  <a:schemeClr val="tx1">
                    <a:alpha val="12349"/>
                  </a:schemeClr>
                </a:solidFill>
              </a:rPr>
              <a:t>Checkpointing required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74B49-0E7A-DDD4-16B0-4FF6128DB699}"/>
              </a:ext>
            </a:extLst>
          </p:cNvPr>
          <p:cNvSpPr txBox="1"/>
          <p:nvPr/>
        </p:nvSpPr>
        <p:spPr>
          <a:xfrm>
            <a:off x="1666755" y="1825625"/>
            <a:ext cx="9167149" cy="25545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These are not new challenges! User education, scheduling, data movement, workflow orchestration… “There is nothing new under the sun”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CDAA5-CAEC-3720-04C0-9D9E8FE6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7/11/24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2CEB9-8DD7-9887-8C77-5E6548E5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6BCA-0F02-1C4A-A7FD-5289AC363B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8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Th_Presentation_Template" id="{AE5A75E4-3A6F-E646-8179-69CBF559AB9B}" vid="{CD48FA26-F4A2-7947-8CA8-02194440AA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</TotalTime>
  <Words>1663</Words>
  <Application>Microsoft Macintosh PowerPoint</Application>
  <PresentationFormat>Widescreen</PresentationFormat>
  <Paragraphs>301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Helvetica Neue Condensed</vt:lpstr>
      <vt:lpstr>Helvetica Neue Light</vt:lpstr>
      <vt:lpstr>Helvetica Neue Medium</vt:lpstr>
      <vt:lpstr>Times New Roman</vt:lpstr>
      <vt:lpstr>Office Theme</vt:lpstr>
      <vt:lpstr>Throughput Machine Learning in CHTC</vt:lpstr>
      <vt:lpstr>Outline</vt:lpstr>
      <vt:lpstr>AI/ML – a too-brief overview</vt:lpstr>
      <vt:lpstr>PowerPoint Presentation</vt:lpstr>
      <vt:lpstr>PowerPoint Presentation</vt:lpstr>
      <vt:lpstr>PowerPoint Presentation</vt:lpstr>
      <vt:lpstr>PowerPoint Presentation</vt:lpstr>
      <vt:lpstr>AI and ML – inherent challenges </vt:lpstr>
      <vt:lpstr>AI and ML – inherent challenges </vt:lpstr>
      <vt:lpstr>PowerPoint Presentation</vt:lpstr>
      <vt:lpstr>Throughput machine learning in CHTC</vt:lpstr>
      <vt:lpstr>Throughput machine learning – Use case 1</vt:lpstr>
      <vt:lpstr>PowerPoint Presentation</vt:lpstr>
      <vt:lpstr>Throughput inference</vt:lpstr>
      <vt:lpstr>PowerPoint Presentation</vt:lpstr>
      <vt:lpstr>Throughput machine learning – Use case 2</vt:lpstr>
      <vt:lpstr>Throughput Training</vt:lpstr>
      <vt:lpstr>Throughput machine learning – Use case 3</vt:lpstr>
      <vt:lpstr>Multi-node training in CHTC</vt:lpstr>
      <vt:lpstr>Multi-node training in CHTC (POC)</vt:lpstr>
      <vt:lpstr>PowerPoint Presentation</vt:lpstr>
      <vt:lpstr>PowerPoint Presentation</vt:lpstr>
      <vt:lpstr>PowerPoint Presentation</vt:lpstr>
      <vt:lpstr>Multi-node training in CHTC (POC)</vt:lpstr>
      <vt:lpstr>PowerPoint Presentation</vt:lpstr>
      <vt:lpstr>ML workflows and usage in CHTC</vt:lpstr>
      <vt:lpstr>Ongoing work</vt:lpstr>
      <vt:lpstr>Future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Ross</dc:creator>
  <cp:lastModifiedBy>Ian Ross</cp:lastModifiedBy>
  <cp:revision>2</cp:revision>
  <dcterms:created xsi:type="dcterms:W3CDTF">2024-07-09T14:06:43Z</dcterms:created>
  <dcterms:modified xsi:type="dcterms:W3CDTF">2024-07-11T02:32:32Z</dcterms:modified>
</cp:coreProperties>
</file>