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ROBERT KLOCK"/>
  <p:cmAuthor clrIdx="1" id="1" initials="" lastIdx="2" name="Bujji Selagamsett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schemas.openxmlformats.org/officeDocument/2006/relationships/slide" Target="slides/slide17.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7-09T03:48:40.283">
    <p:pos x="1920" y="1299"/>
    <p:text>is it really 11 gigs of dependencies? I never realized that...</p:text>
  </p:cm>
  <p:cm authorId="1" idx="1" dt="2024-07-09T03:45:49.902">
    <p:pos x="1920" y="1299"/>
    <p:text>Actually, it's probably more. This is jus the size of the image (which is compressed). When the container is run, this is unpacked into a full virtual machine, but getting the runtime memory usage of the container isn't somethin we can monitor without root access.</p:text>
  </p:cm>
  <p:cm authorId="0" idx="2" dt="2024-07-09T03:48:40.283">
    <p:pos x="1920" y="1299"/>
    <p:text>gothca</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4-07-09T03:56:25.456">
    <p:pos x="216" y="757"/>
    <p:text>While reviewing some of the log files I see that tarball operations take anywhere from 1000 seconds to 6000, do you think thats a relevant point to include?</p:text>
  </p:cm>
  <p:cm authorId="1" idx="2" dt="2024-07-09T03:56:25.456">
    <p:pos x="216" y="757"/>
    <p:text>Yea I think that that is significant, and may indicate an issue with the filesystem their using.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76b9c4eece_0_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PHARM - </a:t>
            </a:r>
            <a:r>
              <a:rPr lang="en"/>
              <a:t>Predictive High-Performance Architecture Research Mavens</a:t>
            </a:r>
            <a:endParaRPr/>
          </a:p>
          <a:p>
            <a:pPr indent="0" lvl="0" marL="0" rtl="0" algn="l">
              <a:spcBef>
                <a:spcPts val="0"/>
              </a:spcBef>
              <a:spcAft>
                <a:spcPts val="0"/>
              </a:spcAft>
              <a:buNone/>
            </a:pPr>
            <a:r>
              <a:rPr lang="en"/>
              <a:t>STACS - SYSTEMS AND TECHNOLOGIES ACROSS THE COMPUTING STACK</a:t>
            </a:r>
            <a:endParaRPr/>
          </a:p>
        </p:txBody>
      </p:sp>
      <p:sp>
        <p:nvSpPr>
          <p:cNvPr id="114" name="Google Shape;114;g276b9c4eece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76b9c4eece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76b9c4eece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By using HTC, we are able to run large scale parameterization sweeps to identify important patterns. Here, we ran about 2500 simulations, each taking about an hour, to understand how the colocated positions of noise and signals affect the pinna’s ability to denoise a noisy signal. By using HTC we were able to cut this simulation time down from months to weeks and uncover a clear preference for having noise to the rear of the pinna and having signals to the front of the pinna.</a:t>
            </a:r>
            <a:endParaRPr>
              <a:solidFill>
                <a:schemeClr val="dk1"/>
              </a:solidFill>
            </a:endParaRPr>
          </a:p>
          <a:p>
            <a:pPr indent="0" lvl="0" marL="0" rtl="0" algn="l">
              <a:spcBef>
                <a:spcPts val="0"/>
              </a:spcBef>
              <a:spcAft>
                <a:spcPts val="0"/>
              </a:spcAft>
              <a:buNone/>
            </a:pPr>
            <a:r>
              <a:rPr lang="en">
                <a:solidFill>
                  <a:schemeClr val="dk1"/>
                </a:solidFill>
              </a:rPr>
              <a:t>Faster because they dont have to pass through the network. Any pair itself doesnt tell us much, but the macro patterns emerge and give us the result we expect – a good sanity check.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Make sure to spend some time here noting horizontal and vertical axes and the peaks and valleys **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None/>
            </a:pPr>
            <a:r>
              <a:rPr lang="en"/>
              <a:t>We are interested in using the positions of a noise and a signal in the denoising process. Real-world experiences rarely have a noise and a signal co-located, and we are curious about the ear’s ability to physically process non-co-located sounds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use CHTC resources to process this. Overtime, we have conducted hundreds of experiments exploring the changes in </a:t>
            </a:r>
            <a:r>
              <a:rPr lang="en"/>
              <a:t>performance</a:t>
            </a:r>
            <a:r>
              <a:rPr lang="en"/>
              <a:t> of denoising based on where signals and noises are coming from. You can see on the left a result suggesting that performance peaks when a signal is directly in front of an ear and the noise is directly behind it. It follows to </a:t>
            </a:r>
            <a:r>
              <a:rPr lang="en"/>
              <a:t>that</a:t>
            </a:r>
            <a:r>
              <a:rPr lang="en"/>
              <a:t> performance is worst when the positions are flipped.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slide: Denoising effect of the pinna, showing a clear preference for signal in front an noise in back </a:t>
            </a:r>
            <a:endParaRPr/>
          </a:p>
          <a:p>
            <a:pPr indent="0" lvl="0" marL="0" rtl="0" algn="l">
              <a:spcBef>
                <a:spcPts val="0"/>
              </a:spcBef>
              <a:spcAft>
                <a:spcPts val="0"/>
              </a:spcAft>
              <a:buNone/>
            </a:pPr>
            <a:r>
              <a:rPr lang="en"/>
              <a:t>Next Slide: Denoising effect of the pinna with an SNN. Makes sense because colocated noise and signal have similarly bad </a:t>
            </a:r>
            <a:r>
              <a:rPr lang="en"/>
              <a:t>performance</a:t>
            </a:r>
            <a:r>
              <a:rPr lang="en"/>
              <a:t> regardless of their shared location, but performance improves once they are seperated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6d0c6e8f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76d0c6e8f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ran a similar </a:t>
            </a:r>
            <a:r>
              <a:rPr lang="en"/>
              <a:t>experiment</a:t>
            </a:r>
            <a:r>
              <a:rPr lang="en"/>
              <a:t>, this time pairing a a spiking neural network with a pinna, to unveil a new surface of improved performance and a clear pattern of subpar results when </a:t>
            </a:r>
            <a:r>
              <a:rPr lang="en"/>
              <a:t>noise</a:t>
            </a:r>
            <a:r>
              <a:rPr lang="en"/>
              <a:t> and signals are co-located. Each pixel in this heatmap took around 4 hours and was completed in a matter of weeks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peak here is seen when the noise is to the rear and the signal is slightly above the pinna. We don’t know why but surmise it has something to do with the asymmetry of the ear. </a:t>
            </a:r>
            <a:endParaRPr/>
          </a:p>
          <a:p>
            <a:pPr indent="0" lvl="0" marL="0" rtl="0" algn="l">
              <a:spcBef>
                <a:spcPts val="0"/>
              </a:spcBef>
              <a:spcAft>
                <a:spcPts val="0"/>
              </a:spcAft>
              <a:buNone/>
            </a:pPr>
            <a:r>
              <a:rPr lang="en"/>
              <a:t>Need the </a:t>
            </a:r>
            <a:r>
              <a:rPr lang="en"/>
              <a:t>whole</a:t>
            </a:r>
            <a:r>
              <a:rPr lang="en"/>
              <a:t> landscape </a:t>
            </a:r>
            <a:endParaRPr/>
          </a:p>
          <a:p>
            <a:pPr indent="0" lvl="0" marL="0" rtl="0" algn="l">
              <a:spcBef>
                <a:spcPts val="0"/>
              </a:spcBef>
              <a:spcAft>
                <a:spcPts val="0"/>
              </a:spcAft>
              <a:buNone/>
            </a:pPr>
            <a:r>
              <a:rPr lang="en"/>
              <a:t>50 x 50 grid, 2500 different trials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We are interested in using the positions of a noise and a signal in the denoising process. Real-world experiences rarely have a noise and a signal co-located, and we are curious about the ear’s ability to physically process non-co-located sounds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use CHTC resources to process this. Overtime, we have conducted hundreds of experiments exploring the changes in performance of denoising based on where signals and noises are coming from. You can see on the left a result suggesting that performance peaks when a signal is directly in front of an ear and the noise is directly behind it. It follows to that performance is worst when the positions are flipped.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Left: Denoising effect of the pinna, showing a clear preference for signal in front an noise in back </a:t>
            </a:r>
            <a:endParaRPr/>
          </a:p>
          <a:p>
            <a:pPr indent="0" lvl="0" marL="0" rtl="0" algn="l">
              <a:spcBef>
                <a:spcPts val="0"/>
              </a:spcBef>
              <a:spcAft>
                <a:spcPts val="0"/>
              </a:spcAft>
              <a:buNone/>
            </a:pPr>
            <a:r>
              <a:rPr lang="en"/>
              <a:t>Right: Denoising effect of the pinna with an SNN. Makes sense because colocated noise and signal have similarly bad performance regardless of their shared location, but performance improves once they are seperated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6b9c4eece_0_3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76b9c4eece_0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76b9c4eece_0_3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276b9c4eece_0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76b9c4eece_0_3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276b9c4eece_0_3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76b9c4eece_0_3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76b9c4eece_0_3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76b9c4eece_0_3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76b9c4eece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76d0c6e8f0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76d0c6e8f0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76b9c4eece_0_1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Primer on what our groups are doing</a:t>
            </a:r>
            <a:endParaRPr/>
          </a:p>
          <a:p>
            <a:pPr indent="0" lvl="0" marL="0" rtl="0" algn="l">
              <a:spcBef>
                <a:spcPts val="0"/>
              </a:spcBef>
              <a:spcAft>
                <a:spcPts val="0"/>
              </a:spcAft>
              <a:buNone/>
            </a:pPr>
            <a:r>
              <a:rPr lang="en"/>
              <a:t>Touch on our two approaches: top down (SNN models for denoising) and </a:t>
            </a:r>
            <a:r>
              <a:rPr lang="en">
                <a:solidFill>
                  <a:schemeClr val="dk1"/>
                </a:solidFill>
              </a:rPr>
              <a:t>bottom up (stochastic workloads)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For us, neuromorphic computing is about bridging the gap between computers and brains</a:t>
            </a:r>
            <a:endParaRPr>
              <a:solidFill>
                <a:schemeClr val="dk1"/>
              </a:solidFill>
            </a:endParaRPr>
          </a:p>
        </p:txBody>
      </p:sp>
      <p:sp>
        <p:nvSpPr>
          <p:cNvPr id="123" name="Google Shape;123;g276b9c4eece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76b9c4eece_0_3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Brains and computer chips are each good at specific things, so we try to leverage the best of both worlds</a:t>
            </a:r>
            <a:endParaRPr>
              <a:solidFill>
                <a:schemeClr val="dk1"/>
              </a:solidFill>
            </a:endParaRPr>
          </a:p>
          <a:p>
            <a:pPr indent="0" lvl="0" marL="0" rtl="0" algn="l">
              <a:spcBef>
                <a:spcPts val="0"/>
              </a:spcBef>
              <a:spcAft>
                <a:spcPts val="0"/>
              </a:spcAft>
              <a:buNone/>
            </a:pPr>
            <a:r>
              <a:rPr lang="en"/>
              <a:t>When we say top-down, we mean that we try to understand the brain better and use that as inspiration for better computing</a:t>
            </a:r>
            <a:endParaRPr/>
          </a:p>
          <a:p>
            <a:pPr indent="0" lvl="0" marL="0" rtl="0" algn="l">
              <a:spcBef>
                <a:spcPts val="0"/>
              </a:spcBef>
              <a:spcAft>
                <a:spcPts val="0"/>
              </a:spcAft>
              <a:buNone/>
            </a:pPr>
            <a:r>
              <a:rPr lang="en"/>
              <a:t>When we say bottom up, we mean to accelerate conventional computing methods for understanding cognition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Boilerplate “here’s how chips have an advantage” and “here’s how brains have an advantage” </a:t>
            </a:r>
            <a:endParaRPr/>
          </a:p>
          <a:p>
            <a:pPr indent="0" lvl="0" marL="0" rtl="0" algn="l">
              <a:spcBef>
                <a:spcPts val="0"/>
              </a:spcBef>
              <a:spcAft>
                <a:spcPts val="0"/>
              </a:spcAft>
              <a:buNone/>
            </a:pPr>
            <a:r>
              <a:t/>
            </a:r>
            <a:endParaRPr/>
          </a:p>
        </p:txBody>
      </p:sp>
      <p:sp>
        <p:nvSpPr>
          <p:cNvPr id="130" name="Google Shape;130;g276b9c4eece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76d0c6e8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76d0c6e8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specific top-down problem is for speech denoising.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Microsoft introduced the Deep Noise Suppression Challenge</a:t>
            </a:r>
            <a:endParaRPr/>
          </a:p>
          <a:p>
            <a:pPr indent="0" lvl="0" marL="0" rtl="0" algn="l">
              <a:spcBef>
                <a:spcPts val="0"/>
              </a:spcBef>
              <a:spcAft>
                <a:spcPts val="0"/>
              </a:spcAft>
              <a:buNone/>
            </a:pPr>
            <a:r>
              <a:rPr lang="en"/>
              <a:t>Intel developed its own flavor with Neuromorphic computing as the focus</a:t>
            </a:r>
            <a:endParaRPr/>
          </a:p>
          <a:p>
            <a:pPr indent="0" lvl="0" marL="0" rtl="0" algn="l">
              <a:spcBef>
                <a:spcPts val="0"/>
              </a:spcBef>
              <a:spcAft>
                <a:spcPts val="0"/>
              </a:spcAft>
              <a:buNone/>
            </a:pPr>
            <a:r>
              <a:t/>
            </a:r>
            <a:endParaRPr/>
          </a:p>
          <a:p>
            <a:pPr indent="0" lvl="0" marL="0" rtl="0" algn="l">
              <a:lnSpc>
                <a:spcPct val="90000"/>
              </a:lnSpc>
              <a:spcBef>
                <a:spcPts val="0"/>
              </a:spcBef>
              <a:spcAft>
                <a:spcPts val="0"/>
              </a:spcAft>
              <a:buNone/>
            </a:pPr>
            <a:r>
              <a:rPr lang="en" sz="1200">
                <a:solidFill>
                  <a:srgbClr val="353535"/>
                </a:solidFill>
              </a:rPr>
              <a:t>While artificial neural networks struggle with this problem, an efficient, reasonably accurate solution exists in nature already: </a:t>
            </a:r>
            <a:endParaRPr sz="1200">
              <a:solidFill>
                <a:srgbClr val="353535"/>
              </a:solidFill>
            </a:endParaRPr>
          </a:p>
          <a:p>
            <a:pPr indent="0" lvl="0" marL="0" rtl="0" algn="l">
              <a:lnSpc>
                <a:spcPct val="90000"/>
              </a:lnSpc>
              <a:spcBef>
                <a:spcPts val="0"/>
              </a:spcBef>
              <a:spcAft>
                <a:spcPts val="0"/>
              </a:spcAft>
              <a:buNone/>
            </a:pPr>
            <a:r>
              <a:rPr lang="en" sz="1200">
                <a:solidFill>
                  <a:srgbClr val="353535"/>
                </a:solidFill>
              </a:rPr>
              <a:t>the ascending auditory pathway in humans</a:t>
            </a:r>
            <a:endParaRPr sz="1200"/>
          </a:p>
          <a:p>
            <a:pPr indent="0" lvl="0" marL="0" rtl="0" algn="l">
              <a:spcBef>
                <a:spcPts val="0"/>
              </a:spcBef>
              <a:spcAft>
                <a:spcPts val="0"/>
              </a:spcAft>
              <a:buNone/>
            </a:pPr>
            <a:r>
              <a:t/>
            </a:r>
            <a:endParaRPr/>
          </a:p>
          <a:p>
            <a:pPr indent="0" lvl="0" marL="0" rtl="0" algn="l">
              <a:spcBef>
                <a:spcPts val="0"/>
              </a:spcBef>
              <a:spcAft>
                <a:spcPts val="0"/>
              </a:spcAft>
              <a:buNone/>
            </a:pPr>
            <a:r>
              <a:rPr lang="en"/>
              <a:t>There are many techniques to </a:t>
            </a:r>
            <a:r>
              <a:rPr lang="en"/>
              <a:t>improve</a:t>
            </a:r>
            <a:r>
              <a:rPr lang="en"/>
              <a:t> audio quality, and mileage often varies by compute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have a signal - in our case a person speaking, and we have a noise. Noise can be stationary, like white noise, or non-stationary, like construction noise. We add non-stationary noise to our signal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eb13a71f7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eb13a71f7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the real world, sound enters our ear from all around us. Its pretty rare to have signal and noise come from the same place. For example, if you’re trying to hear your friend at a party, you may turn your towards them and away from the crowd.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wont dive into the details of anatomy, but I want you to notice that the auditory-vestibular nerve (point to it) is way far in from the outer ear. By the time its been processed into a neural signal, the sound has undergone many transformations. While we’ve grown accustomed to their looks, ears are pretty weirdly shaped. One effect of this is that sounds bounce around in all sorts of ways before they reach the auditory canal.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surfaces reflect sound waves and physically implement notch filters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believe this is has an effect on the brain’s ability to successfully recover a signal from the noise. And to test this, we used HTC resources to run a wealth of simulations to find if signal and noise locations affect the ability to recover a clean signal. We want to </a:t>
            </a:r>
            <a:r>
              <a:rPr lang="en"/>
              <a:t>simulate</a:t>
            </a:r>
            <a:r>
              <a:rPr lang="en"/>
              <a:t> all different orientations, and there’s clearly a lot of combinations.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76b9c4eece_0_3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we had it our way, our workflow would be this simple. Submit a training job to CHTC, let it run, and collect our data. However, we had to add some steps to everything working</a:t>
            </a:r>
            <a:endParaRPr/>
          </a:p>
        </p:txBody>
      </p:sp>
      <p:sp>
        <p:nvSpPr>
          <p:cNvPr id="170" name="Google Shape;170;g276b9c4eece_0_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76d0c6e8f0_0_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order to run our simulations, we use a host of tools provided by Intel to evaluate and train our system. In order to match their requirements, we had to develop and re-develop a docker image 47 times to get it to successfully run on CHTC. The size of the Docker Image itself is 11 gigs. Once unpacked, it becomes larger. </a:t>
            </a:r>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arrow is green, indicating that CHTC manages this portion of the job.</a:t>
            </a:r>
            <a:endParaRPr>
              <a:solidFill>
                <a:schemeClr val="dk1"/>
              </a:solidFill>
            </a:endParaRPr>
          </a:p>
          <a:p>
            <a:pPr indent="0" lvl="0" marL="0" rtl="0" algn="l">
              <a:spcBef>
                <a:spcPts val="0"/>
              </a:spcBef>
              <a:spcAft>
                <a:spcPts val="0"/>
              </a:spcAft>
              <a:buNone/>
            </a:pP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I would emphasize that this took many iterations to successfully build this docker image (currently on version 47). This isn’t a jab at CHTC, but rather at Intel for making their requirements unclear.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Showing results is ideal. The Pinna results (the heatmaps, each square takes ~15 hours and HTC cut down time from months to week(s))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Slide 1: Overall idea - denoising, bio-inspired computing</a:t>
            </a:r>
            <a:endParaRPr/>
          </a:p>
          <a:p>
            <a:pPr indent="0" lvl="0" marL="0" rtl="0" algn="l">
              <a:spcBef>
                <a:spcPts val="0"/>
              </a:spcBef>
              <a:spcAft>
                <a:spcPts val="0"/>
              </a:spcAft>
              <a:buNone/>
            </a:pPr>
            <a:r>
              <a:rPr lang="en"/>
              <a:t>Slide 2: HTC flow - clean up current slide </a:t>
            </a:r>
            <a:endParaRPr/>
          </a:p>
          <a:p>
            <a:pPr indent="0" lvl="0" marL="0" rtl="0" algn="l">
              <a:spcBef>
                <a:spcPts val="0"/>
              </a:spcBef>
              <a:spcAft>
                <a:spcPts val="0"/>
              </a:spcAft>
              <a:buNone/>
            </a:pPr>
            <a:r>
              <a:rPr lang="en"/>
              <a:t>Slide 3: Results</a:t>
            </a:r>
            <a:endParaRPr/>
          </a:p>
          <a:p>
            <a:pPr indent="0" lvl="0" marL="0" rtl="0" algn="l">
              <a:spcBef>
                <a:spcPts val="0"/>
              </a:spcBef>
              <a:spcAft>
                <a:spcPts val="0"/>
              </a:spcAft>
              <a:buNone/>
            </a:pPr>
            <a:r>
              <a:rPr lang="en"/>
              <a:t>Slide 4: Future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6-7 minutes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9" name="Google Shape;179;g276d0c6e8f0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6d0c6e8f0_0_17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we have our container set up we clone our github repository and its </a:t>
            </a:r>
            <a:r>
              <a:rPr lang="en"/>
              <a:t>requisite</a:t>
            </a:r>
            <a:r>
              <a:rPr lang="en"/>
              <a:t> submodules. This lets us develop on personal computers and silo off runs to CHTC</a:t>
            </a:r>
            <a:endParaRPr/>
          </a:p>
          <a:p>
            <a:pPr indent="0" lvl="0" marL="0" rtl="0" algn="l">
              <a:spcBef>
                <a:spcPts val="0"/>
              </a:spcBef>
              <a:spcAft>
                <a:spcPts val="0"/>
              </a:spcAft>
              <a:buNone/>
            </a:pPr>
            <a:r>
              <a:rPr lang="en"/>
              <a:t>We use pytorch in our development to simulate a spiking neural </a:t>
            </a:r>
            <a:r>
              <a:rPr lang="en"/>
              <a:t>network</a:t>
            </a:r>
            <a:r>
              <a:rPr lang="en"/>
              <a:t> </a:t>
            </a:r>
            <a:endParaRPr/>
          </a:p>
        </p:txBody>
      </p:sp>
      <p:sp>
        <p:nvSpPr>
          <p:cNvPr id="192" name="Google Shape;192;g276d0c6e8f0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76d0c6e8f0_0_1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then copy over our dataset of signals and noises, amounting to around 260 gigs, from a shared file system. This is one of the most time consuming parts of our workflow, while transferring the files is relatively quick, unpacking them takes a large amount of time.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Should also mention that arrows in blue are managed and coordinated by </a:t>
            </a:r>
            <a:r>
              <a:rPr b="1" i="1" lang="en" u="sng"/>
              <a:t>us</a:t>
            </a:r>
            <a:r>
              <a:rPr lang="en"/>
              <a:t>, but the arrow in green in taken care of by CHTC. </a:t>
            </a:r>
            <a:endParaRPr/>
          </a:p>
        </p:txBody>
      </p:sp>
      <p:sp>
        <p:nvSpPr>
          <p:cNvPr id="208" name="Google Shape;208;g276d0c6e8f0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4"/>
          <p:cNvSpPr txBox="1"/>
          <p:nvPr>
            <p:ph idx="11" type="ftr"/>
          </p:nvPr>
        </p:nvSpPr>
        <p:spPr>
          <a:xfrm>
            <a:off x="0" y="4896326"/>
            <a:ext cx="3345300" cy="258600"/>
          </a:xfrm>
          <a:prstGeom prst="rect">
            <a:avLst/>
          </a:prstGeom>
          <a:solidFill>
            <a:schemeClr val="accent1"/>
          </a:solidFill>
          <a:ln>
            <a:noFill/>
          </a:ln>
        </p:spPr>
        <p:txBody>
          <a:bodyPr anchorCtr="0" anchor="ctr" bIns="48000" lIns="205725" spcFirstLastPara="1" rIns="205725" wrap="square" tIns="48000">
            <a:sp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9" name="Google Shape;59;p14"/>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mt="50340"/>
          </a:blip>
          <a:stretch>
            <a:fillRect/>
          </a:stretch>
        </a:blipFill>
      </p:bgPr>
    </p:bg>
    <p:spTree>
      <p:nvGrpSpPr>
        <p:cNvPr id="60" name="Shape 60"/>
        <p:cNvGrpSpPr/>
        <p:nvPr/>
      </p:nvGrpSpPr>
      <p:grpSpPr>
        <a:xfrm>
          <a:off x="0" y="0"/>
          <a:ext cx="0" cy="0"/>
          <a:chOff x="0" y="0"/>
          <a:chExt cx="0" cy="0"/>
        </a:xfrm>
      </p:grpSpPr>
      <p:sp>
        <p:nvSpPr>
          <p:cNvPr id="61" name="Google Shape;61;p15"/>
          <p:cNvSpPr/>
          <p:nvPr/>
        </p:nvSpPr>
        <p:spPr>
          <a:xfrm>
            <a:off x="0" y="0"/>
            <a:ext cx="7848599" cy="5143500"/>
          </a:xfrm>
          <a:custGeom>
            <a:rect b="b" l="l" r="r" t="t"/>
            <a:pathLst>
              <a:path extrusionOk="0" h="6858000" w="10464798">
                <a:moveTo>
                  <a:pt x="0" y="0"/>
                </a:moveTo>
                <a:lnTo>
                  <a:pt x="406398" y="0"/>
                </a:lnTo>
                <a:lnTo>
                  <a:pt x="5498904" y="0"/>
                </a:lnTo>
                <a:lnTo>
                  <a:pt x="5850595" y="0"/>
                </a:lnTo>
                <a:lnTo>
                  <a:pt x="10464798" y="0"/>
                </a:lnTo>
                <a:lnTo>
                  <a:pt x="8809500" y="6858000"/>
                </a:lnTo>
                <a:lnTo>
                  <a:pt x="5850595" y="6858000"/>
                </a:lnTo>
                <a:lnTo>
                  <a:pt x="3843605" y="6858000"/>
                </a:lnTo>
                <a:lnTo>
                  <a:pt x="406398" y="6858000"/>
                </a:lnTo>
                <a:lnTo>
                  <a:pt x="0" y="6858000"/>
                </a:lnTo>
                <a:close/>
              </a:path>
            </a:pathLst>
          </a:cu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2" name="Google Shape;62;p15"/>
          <p:cNvSpPr txBox="1"/>
          <p:nvPr>
            <p:ph idx="1" type="body"/>
          </p:nvPr>
        </p:nvSpPr>
        <p:spPr>
          <a:xfrm>
            <a:off x="342900" y="1406225"/>
            <a:ext cx="5647800" cy="865500"/>
          </a:xfrm>
          <a:prstGeom prst="rect">
            <a:avLst/>
          </a:prstGeom>
          <a:noFill/>
          <a:ln>
            <a:noFill/>
          </a:ln>
        </p:spPr>
        <p:txBody>
          <a:bodyPr anchorCtr="0" anchor="b" bIns="0" lIns="0" spcFirstLastPara="1" rIns="137150" wrap="square" tIns="34275">
            <a:spAutoFit/>
          </a:bodyPr>
          <a:lstStyle>
            <a:lvl1pPr indent="-228600" lvl="0" marL="457200" rtl="0" algn="l">
              <a:lnSpc>
                <a:spcPct val="90000"/>
              </a:lnSpc>
              <a:spcBef>
                <a:spcPts val="800"/>
              </a:spcBef>
              <a:spcAft>
                <a:spcPts val="0"/>
              </a:spcAft>
              <a:buClr>
                <a:schemeClr val="lt1"/>
              </a:buClr>
              <a:buSzPts val="3000"/>
              <a:buNone/>
              <a:defRPr b="1" sz="3000">
                <a:solidFill>
                  <a:schemeClr val="lt1"/>
                </a:solidFill>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3" name="Google Shape;63;p15"/>
          <p:cNvSpPr txBox="1"/>
          <p:nvPr>
            <p:ph idx="2" type="body"/>
          </p:nvPr>
        </p:nvSpPr>
        <p:spPr>
          <a:xfrm>
            <a:off x="342900" y="2572031"/>
            <a:ext cx="4619700" cy="308400"/>
          </a:xfrm>
          <a:prstGeom prst="rect">
            <a:avLst/>
          </a:prstGeom>
          <a:noFill/>
          <a:ln>
            <a:noFill/>
          </a:ln>
        </p:spPr>
        <p:txBody>
          <a:bodyPr anchorCtr="0" anchor="t" bIns="34275" lIns="0" spcFirstLastPara="1" rIns="68575" wrap="square" tIns="34275">
            <a:spAutoFit/>
          </a:bodyPr>
          <a:lstStyle>
            <a:lvl1pPr indent="-228600" lvl="0" marL="457200" rtl="0" algn="l">
              <a:lnSpc>
                <a:spcPct val="90000"/>
              </a:lnSpc>
              <a:spcBef>
                <a:spcPts val="800"/>
              </a:spcBef>
              <a:spcAft>
                <a:spcPts val="0"/>
              </a:spcAft>
              <a:buClr>
                <a:srgbClr val="C7C7C7"/>
              </a:buClr>
              <a:buSzPts val="1700"/>
              <a:buNone/>
              <a:defRPr sz="1700">
                <a:solidFill>
                  <a:srgbClr val="C7C7C7"/>
                </a:solidFill>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4" name="Google Shape;64;p15"/>
          <p:cNvSpPr/>
          <p:nvPr/>
        </p:nvSpPr>
        <p:spPr>
          <a:xfrm>
            <a:off x="342900" y="2386686"/>
            <a:ext cx="353700" cy="70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5" name="Google Shape;65;p15"/>
          <p:cNvSpPr txBox="1"/>
          <p:nvPr>
            <p:ph idx="3" type="body"/>
          </p:nvPr>
        </p:nvSpPr>
        <p:spPr>
          <a:xfrm>
            <a:off x="342899" y="4673300"/>
            <a:ext cx="5647800" cy="221700"/>
          </a:xfrm>
          <a:prstGeom prst="rect">
            <a:avLst/>
          </a:prstGeom>
          <a:noFill/>
          <a:ln>
            <a:noFill/>
          </a:ln>
        </p:spPr>
        <p:txBody>
          <a:bodyPr anchorCtr="0" anchor="b" bIns="0" lIns="0" spcFirstLastPara="1" rIns="68575" wrap="square" tIns="34275">
            <a:spAutoFit/>
          </a:bodyPr>
          <a:lstStyle>
            <a:lvl1pPr indent="-228600" lvl="0" marL="457200" rtl="0" algn="l">
              <a:lnSpc>
                <a:spcPct val="90000"/>
              </a:lnSpc>
              <a:spcBef>
                <a:spcPts val="800"/>
              </a:spcBef>
              <a:spcAft>
                <a:spcPts val="0"/>
              </a:spcAft>
              <a:buClr>
                <a:srgbClr val="8F8F8F"/>
              </a:buClr>
              <a:buSzPts val="1400"/>
              <a:buNone/>
              <a:defRPr b="1" sz="1400">
                <a:solidFill>
                  <a:srgbClr val="8F8F8F"/>
                </a:solidFill>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5"/>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7" name="Shape 67"/>
        <p:cNvGrpSpPr/>
        <p:nvPr/>
      </p:nvGrpSpPr>
      <p:grpSpPr>
        <a:xfrm>
          <a:off x="0" y="0"/>
          <a:ext cx="0" cy="0"/>
          <a:chOff x="0" y="0"/>
          <a:chExt cx="0" cy="0"/>
        </a:xfrm>
      </p:grpSpPr>
      <p:sp>
        <p:nvSpPr>
          <p:cNvPr id="68" name="Google Shape;68;p16"/>
          <p:cNvSpPr/>
          <p:nvPr/>
        </p:nvSpPr>
        <p:spPr>
          <a:xfrm>
            <a:off x="342900" y="998934"/>
            <a:ext cx="353700" cy="70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9" name="Google Shape;69;p16"/>
          <p:cNvSpPr txBox="1"/>
          <p:nvPr>
            <p:ph idx="1" type="body"/>
          </p:nvPr>
        </p:nvSpPr>
        <p:spPr>
          <a:xfrm>
            <a:off x="342900" y="526601"/>
            <a:ext cx="8172600" cy="387900"/>
          </a:xfrm>
          <a:prstGeom prst="rect">
            <a:avLst/>
          </a:prstGeom>
          <a:noFill/>
          <a:ln>
            <a:noFill/>
          </a:ln>
        </p:spPr>
        <p:txBody>
          <a:bodyPr anchorCtr="0" anchor="b" bIns="0" lIns="0" spcFirstLastPara="1" rIns="68575" wrap="square" tIns="34275">
            <a:spAutoFit/>
          </a:bodyPr>
          <a:lstStyle>
            <a:lvl1pPr indent="-228600" lvl="0" marL="457200" rtl="0" algn="l">
              <a:lnSpc>
                <a:spcPct val="90000"/>
              </a:lnSpc>
              <a:spcBef>
                <a:spcPts val="800"/>
              </a:spcBef>
              <a:spcAft>
                <a:spcPts val="0"/>
              </a:spcAft>
              <a:buClr>
                <a:srgbClr val="353535"/>
              </a:buClr>
              <a:buSzPts val="2600"/>
              <a:buNone/>
              <a:defRPr b="1" sz="2600"/>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0" name="Google Shape;70;p16"/>
          <p:cNvSpPr txBox="1"/>
          <p:nvPr>
            <p:ph idx="2" type="body"/>
          </p:nvPr>
        </p:nvSpPr>
        <p:spPr>
          <a:xfrm>
            <a:off x="1143000" y="1143000"/>
            <a:ext cx="7372500" cy="3486300"/>
          </a:xfrm>
          <a:prstGeom prst="rect">
            <a:avLst/>
          </a:prstGeom>
          <a:noFill/>
          <a:ln>
            <a:noFill/>
          </a:ln>
        </p:spPr>
        <p:txBody>
          <a:bodyPr anchorCtr="0" anchor="t" bIns="34275" lIns="0" spcFirstLastPara="1" rIns="68575" wrap="square" tIns="34275">
            <a:spAutoFit/>
          </a:bodyPr>
          <a:lstStyle>
            <a:lvl1pPr indent="-317500" lvl="0" marL="457200" rtl="0" algn="l">
              <a:lnSpc>
                <a:spcPct val="90000"/>
              </a:lnSpc>
              <a:spcBef>
                <a:spcPts val="800"/>
              </a:spcBef>
              <a:spcAft>
                <a:spcPts val="0"/>
              </a:spcAft>
              <a:buClr>
                <a:srgbClr val="353535"/>
              </a:buClr>
              <a:buSzPts val="1400"/>
              <a:buChar char="•"/>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1" name="Google Shape;71;p16"/>
          <p:cNvSpPr txBox="1"/>
          <p:nvPr>
            <p:ph idx="3" type="body"/>
          </p:nvPr>
        </p:nvSpPr>
        <p:spPr>
          <a:xfrm>
            <a:off x="0" y="4900541"/>
            <a:ext cx="3345300" cy="242400"/>
          </a:xfrm>
          <a:prstGeom prst="rect">
            <a:avLst/>
          </a:prstGeom>
          <a:solidFill>
            <a:schemeClr val="accent1"/>
          </a:solidFill>
          <a:ln>
            <a:noFill/>
          </a:ln>
        </p:spPr>
        <p:txBody>
          <a:bodyPr anchorCtr="0" anchor="t" bIns="48000" lIns="205725" spcFirstLastPara="1" rIns="205725" wrap="square" tIns="48000">
            <a:spAutoFit/>
          </a:bodyPr>
          <a:lstStyle>
            <a:lvl1pPr indent="-228600" lvl="0" marL="457200" marR="0" rtl="0" algn="l">
              <a:lnSpc>
                <a:spcPct val="90000"/>
              </a:lnSpc>
              <a:spcBef>
                <a:spcPts val="800"/>
              </a:spcBef>
              <a:spcAft>
                <a:spcPts val="0"/>
              </a:spcAft>
              <a:buClr>
                <a:schemeClr val="lt1"/>
              </a:buClr>
              <a:buSzPts val="1100"/>
              <a:buFont typeface="Arial"/>
              <a:buNone/>
              <a:defRPr sz="1100">
                <a:solidFill>
                  <a:schemeClr val="lt1"/>
                </a:solidFill>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 name="Google Shape;72;p16"/>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3" name="Shape 73"/>
        <p:cNvGrpSpPr/>
        <p:nvPr/>
      </p:nvGrpSpPr>
      <p:grpSpPr>
        <a:xfrm>
          <a:off x="0" y="0"/>
          <a:ext cx="0" cy="0"/>
          <a:chOff x="0" y="0"/>
          <a:chExt cx="0" cy="0"/>
        </a:xfrm>
      </p:grpSpPr>
      <p:pic>
        <p:nvPicPr>
          <p:cNvPr descr="Shape&#10;&#10;Description automatically generated" id="74" name="Google Shape;74;p17"/>
          <p:cNvPicPr preferRelativeResize="0"/>
          <p:nvPr/>
        </p:nvPicPr>
        <p:blipFill rotWithShape="1">
          <a:blip r:embed="rId2">
            <a:alphaModFix/>
          </a:blip>
          <a:srcRect b="0" l="0" r="4479" t="0"/>
          <a:stretch/>
        </p:blipFill>
        <p:spPr>
          <a:xfrm>
            <a:off x="0" y="0"/>
            <a:ext cx="8734426" cy="5143500"/>
          </a:xfrm>
          <a:prstGeom prst="rect">
            <a:avLst/>
          </a:prstGeom>
          <a:noFill/>
          <a:ln>
            <a:noFill/>
          </a:ln>
        </p:spPr>
      </p:pic>
      <p:sp>
        <p:nvSpPr>
          <p:cNvPr id="75" name="Google Shape;75;p17"/>
          <p:cNvSpPr/>
          <p:nvPr/>
        </p:nvSpPr>
        <p:spPr>
          <a:xfrm>
            <a:off x="352425" y="828675"/>
            <a:ext cx="7658100" cy="34863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6" name="Google Shape;76;p17"/>
          <p:cNvSpPr txBox="1"/>
          <p:nvPr>
            <p:ph idx="1" type="body"/>
          </p:nvPr>
        </p:nvSpPr>
        <p:spPr>
          <a:xfrm>
            <a:off x="723900" y="2346689"/>
            <a:ext cx="6810300" cy="450300"/>
          </a:xfrm>
          <a:prstGeom prst="rect">
            <a:avLst/>
          </a:prstGeom>
          <a:noFill/>
          <a:ln>
            <a:noFill/>
          </a:ln>
        </p:spPr>
        <p:txBody>
          <a:bodyPr anchorCtr="0" anchor="ctr" bIns="0" lIns="0" spcFirstLastPara="1" rIns="68575" wrap="square" tIns="34275">
            <a:spAutoFit/>
          </a:bodyPr>
          <a:lstStyle>
            <a:lvl1pPr indent="-228600" lvl="0" marL="457200" rtl="0" algn="l">
              <a:lnSpc>
                <a:spcPct val="90000"/>
              </a:lnSpc>
              <a:spcBef>
                <a:spcPts val="800"/>
              </a:spcBef>
              <a:spcAft>
                <a:spcPts val="0"/>
              </a:spcAft>
              <a:buClr>
                <a:schemeClr val="lt1"/>
              </a:buClr>
              <a:buSzPts val="3000"/>
              <a:buNone/>
              <a:defRPr b="1" sz="3000">
                <a:solidFill>
                  <a:schemeClr val="lt1"/>
                </a:solidFill>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harts">
  <p:cSld name="2 charts">
    <p:spTree>
      <p:nvGrpSpPr>
        <p:cNvPr id="78" name="Shape 78"/>
        <p:cNvGrpSpPr/>
        <p:nvPr/>
      </p:nvGrpSpPr>
      <p:grpSpPr>
        <a:xfrm>
          <a:off x="0" y="0"/>
          <a:ext cx="0" cy="0"/>
          <a:chOff x="0" y="0"/>
          <a:chExt cx="0" cy="0"/>
        </a:xfrm>
      </p:grpSpPr>
      <p:sp>
        <p:nvSpPr>
          <p:cNvPr id="79" name="Google Shape;79;p18"/>
          <p:cNvSpPr/>
          <p:nvPr>
            <p:ph idx="2" type="chart"/>
          </p:nvPr>
        </p:nvSpPr>
        <p:spPr>
          <a:xfrm>
            <a:off x="342900" y="1147892"/>
            <a:ext cx="4072200" cy="3481200"/>
          </a:xfrm>
          <a:prstGeom prst="rect">
            <a:avLst/>
          </a:prstGeom>
          <a:noFill/>
          <a:ln>
            <a:noFill/>
          </a:ln>
        </p:spPr>
        <p:txBody>
          <a:bodyPr anchorCtr="0" anchor="t" bIns="34275" lIns="0" spcFirstLastPara="1" rIns="68575" wrap="square" tIns="34275">
            <a:noAutofit/>
          </a:bodyPr>
          <a:lstStyle>
            <a:lvl1pPr lvl="0" marR="0" rtl="0" algn="l">
              <a:lnSpc>
                <a:spcPct val="90000"/>
              </a:lnSpc>
              <a:spcBef>
                <a:spcPts val="800"/>
              </a:spcBef>
              <a:spcAft>
                <a:spcPts val="0"/>
              </a:spcAft>
              <a:buClr>
                <a:srgbClr val="353535"/>
              </a:buClr>
              <a:buSzPts val="1400"/>
              <a:buFont typeface="Arial"/>
              <a:buNone/>
              <a:defRPr b="0" i="0" sz="1400" u="none" cap="none" strike="noStrike">
                <a:solidFill>
                  <a:srgbClr val="353535"/>
                </a:solidFill>
                <a:latin typeface="Arial"/>
                <a:ea typeface="Arial"/>
                <a:cs typeface="Arial"/>
                <a:sym typeface="Arial"/>
              </a:defRPr>
            </a:lvl1pPr>
            <a:lvl2pPr lvl="1" marR="0" rtl="0" algn="l">
              <a:lnSpc>
                <a:spcPct val="90000"/>
              </a:lnSpc>
              <a:spcBef>
                <a:spcPts val="400"/>
              </a:spcBef>
              <a:spcAft>
                <a:spcPts val="0"/>
              </a:spcAft>
              <a:buClr>
                <a:srgbClr val="353535"/>
              </a:buClr>
              <a:buSzPts val="1600"/>
              <a:buFont typeface="Arial"/>
              <a:buChar char="•"/>
              <a:defRPr b="0" i="0" sz="1600" u="none" cap="none" strike="noStrike">
                <a:solidFill>
                  <a:srgbClr val="353535"/>
                </a:solidFill>
                <a:latin typeface="Arial"/>
                <a:ea typeface="Arial"/>
                <a:cs typeface="Arial"/>
                <a:sym typeface="Arial"/>
              </a:defRPr>
            </a:lvl2pPr>
            <a:lvl3pPr lvl="2" marR="0" rtl="0" algn="l">
              <a:lnSpc>
                <a:spcPct val="90000"/>
              </a:lnSpc>
              <a:spcBef>
                <a:spcPts val="400"/>
              </a:spcBef>
              <a:spcAft>
                <a:spcPts val="0"/>
              </a:spcAft>
              <a:buClr>
                <a:srgbClr val="353535"/>
              </a:buClr>
              <a:buSzPts val="1500"/>
              <a:buFont typeface="Arial"/>
              <a:buChar char="•"/>
              <a:defRPr b="0" i="0" sz="1500" u="none" cap="none" strike="noStrike">
                <a:solidFill>
                  <a:srgbClr val="353535"/>
                </a:solidFill>
                <a:latin typeface="Arial"/>
                <a:ea typeface="Arial"/>
                <a:cs typeface="Arial"/>
                <a:sym typeface="Arial"/>
              </a:defRPr>
            </a:lvl3pPr>
            <a:lvl4pPr lvl="3" marR="0" rtl="0" algn="l">
              <a:lnSpc>
                <a:spcPct val="90000"/>
              </a:lnSpc>
              <a:spcBef>
                <a:spcPts val="400"/>
              </a:spcBef>
              <a:spcAft>
                <a:spcPts val="0"/>
              </a:spcAft>
              <a:buClr>
                <a:srgbClr val="353535"/>
              </a:buClr>
              <a:buSzPts val="1400"/>
              <a:buFont typeface="Arial"/>
              <a:buChar char="•"/>
              <a:defRPr b="0" i="0" sz="1400" u="none" cap="none" strike="noStrike">
                <a:solidFill>
                  <a:srgbClr val="353535"/>
                </a:solidFill>
                <a:latin typeface="Arial"/>
                <a:ea typeface="Arial"/>
                <a:cs typeface="Arial"/>
                <a:sym typeface="Arial"/>
              </a:defRPr>
            </a:lvl4pPr>
            <a:lvl5pPr lvl="4" marR="0" rtl="0" algn="l">
              <a:lnSpc>
                <a:spcPct val="90000"/>
              </a:lnSpc>
              <a:spcBef>
                <a:spcPts val="400"/>
              </a:spcBef>
              <a:spcAft>
                <a:spcPts val="0"/>
              </a:spcAft>
              <a:buClr>
                <a:srgbClr val="353535"/>
              </a:buClr>
              <a:buSzPts val="1400"/>
              <a:buFont typeface="Arial"/>
              <a:buChar char="•"/>
              <a:defRPr b="0" i="0" sz="1400" u="none" cap="none" strike="noStrike">
                <a:solidFill>
                  <a:srgbClr val="353535"/>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0" name="Google Shape;80;p18"/>
          <p:cNvSpPr/>
          <p:nvPr>
            <p:ph idx="3" type="chart"/>
          </p:nvPr>
        </p:nvSpPr>
        <p:spPr>
          <a:xfrm>
            <a:off x="4829175" y="1147892"/>
            <a:ext cx="3686100" cy="3481200"/>
          </a:xfrm>
          <a:prstGeom prst="rect">
            <a:avLst/>
          </a:prstGeom>
          <a:noFill/>
          <a:ln>
            <a:noFill/>
          </a:ln>
        </p:spPr>
        <p:txBody>
          <a:bodyPr anchorCtr="0" anchor="t" bIns="34275" lIns="0" spcFirstLastPara="1" rIns="68575" wrap="square" tIns="34275">
            <a:noAutofit/>
          </a:bodyPr>
          <a:lstStyle>
            <a:lvl1pPr lvl="0" marR="0" rtl="0" algn="l">
              <a:lnSpc>
                <a:spcPct val="90000"/>
              </a:lnSpc>
              <a:spcBef>
                <a:spcPts val="800"/>
              </a:spcBef>
              <a:spcAft>
                <a:spcPts val="0"/>
              </a:spcAft>
              <a:buClr>
                <a:srgbClr val="353535"/>
              </a:buClr>
              <a:buSzPts val="1400"/>
              <a:buFont typeface="Arial"/>
              <a:buNone/>
              <a:defRPr b="0" i="0" sz="1400" u="none" cap="none" strike="noStrike">
                <a:solidFill>
                  <a:srgbClr val="353535"/>
                </a:solidFill>
                <a:latin typeface="Arial"/>
                <a:ea typeface="Arial"/>
                <a:cs typeface="Arial"/>
                <a:sym typeface="Arial"/>
              </a:defRPr>
            </a:lvl1pPr>
            <a:lvl2pPr lvl="1" marR="0" rtl="0" algn="l">
              <a:lnSpc>
                <a:spcPct val="90000"/>
              </a:lnSpc>
              <a:spcBef>
                <a:spcPts val="400"/>
              </a:spcBef>
              <a:spcAft>
                <a:spcPts val="0"/>
              </a:spcAft>
              <a:buClr>
                <a:srgbClr val="353535"/>
              </a:buClr>
              <a:buSzPts val="1600"/>
              <a:buFont typeface="Arial"/>
              <a:buChar char="•"/>
              <a:defRPr b="0" i="0" sz="1600" u="none" cap="none" strike="noStrike">
                <a:solidFill>
                  <a:srgbClr val="353535"/>
                </a:solidFill>
                <a:latin typeface="Arial"/>
                <a:ea typeface="Arial"/>
                <a:cs typeface="Arial"/>
                <a:sym typeface="Arial"/>
              </a:defRPr>
            </a:lvl2pPr>
            <a:lvl3pPr lvl="2" marR="0" rtl="0" algn="l">
              <a:lnSpc>
                <a:spcPct val="90000"/>
              </a:lnSpc>
              <a:spcBef>
                <a:spcPts val="400"/>
              </a:spcBef>
              <a:spcAft>
                <a:spcPts val="0"/>
              </a:spcAft>
              <a:buClr>
                <a:srgbClr val="353535"/>
              </a:buClr>
              <a:buSzPts val="1500"/>
              <a:buFont typeface="Arial"/>
              <a:buChar char="•"/>
              <a:defRPr b="0" i="0" sz="1500" u="none" cap="none" strike="noStrike">
                <a:solidFill>
                  <a:srgbClr val="353535"/>
                </a:solidFill>
                <a:latin typeface="Arial"/>
                <a:ea typeface="Arial"/>
                <a:cs typeface="Arial"/>
                <a:sym typeface="Arial"/>
              </a:defRPr>
            </a:lvl3pPr>
            <a:lvl4pPr lvl="3" marR="0" rtl="0" algn="l">
              <a:lnSpc>
                <a:spcPct val="90000"/>
              </a:lnSpc>
              <a:spcBef>
                <a:spcPts val="400"/>
              </a:spcBef>
              <a:spcAft>
                <a:spcPts val="0"/>
              </a:spcAft>
              <a:buClr>
                <a:srgbClr val="353535"/>
              </a:buClr>
              <a:buSzPts val="1400"/>
              <a:buFont typeface="Arial"/>
              <a:buChar char="•"/>
              <a:defRPr b="0" i="0" sz="1400" u="none" cap="none" strike="noStrike">
                <a:solidFill>
                  <a:srgbClr val="353535"/>
                </a:solidFill>
                <a:latin typeface="Arial"/>
                <a:ea typeface="Arial"/>
                <a:cs typeface="Arial"/>
                <a:sym typeface="Arial"/>
              </a:defRPr>
            </a:lvl4pPr>
            <a:lvl5pPr lvl="4" marR="0" rtl="0" algn="l">
              <a:lnSpc>
                <a:spcPct val="90000"/>
              </a:lnSpc>
              <a:spcBef>
                <a:spcPts val="400"/>
              </a:spcBef>
              <a:spcAft>
                <a:spcPts val="0"/>
              </a:spcAft>
              <a:buClr>
                <a:srgbClr val="353535"/>
              </a:buClr>
              <a:buSzPts val="1400"/>
              <a:buFont typeface="Arial"/>
              <a:buChar char="•"/>
              <a:defRPr b="0" i="0" sz="1400" u="none" cap="none" strike="noStrike">
                <a:solidFill>
                  <a:srgbClr val="353535"/>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1" name="Google Shape;81;p18"/>
          <p:cNvSpPr txBox="1"/>
          <p:nvPr>
            <p:ph idx="1" type="body"/>
          </p:nvPr>
        </p:nvSpPr>
        <p:spPr>
          <a:xfrm>
            <a:off x="342900" y="526601"/>
            <a:ext cx="8172600" cy="387900"/>
          </a:xfrm>
          <a:prstGeom prst="rect">
            <a:avLst/>
          </a:prstGeom>
          <a:noFill/>
          <a:ln>
            <a:noFill/>
          </a:ln>
        </p:spPr>
        <p:txBody>
          <a:bodyPr anchorCtr="0" anchor="b" bIns="0" lIns="0" spcFirstLastPara="1" rIns="68575" wrap="square" tIns="34275">
            <a:spAutoFit/>
          </a:bodyPr>
          <a:lstStyle>
            <a:lvl1pPr indent="-228600" lvl="0" marL="457200" rtl="0" algn="l">
              <a:lnSpc>
                <a:spcPct val="90000"/>
              </a:lnSpc>
              <a:spcBef>
                <a:spcPts val="800"/>
              </a:spcBef>
              <a:spcAft>
                <a:spcPts val="0"/>
              </a:spcAft>
              <a:buClr>
                <a:srgbClr val="353535"/>
              </a:buClr>
              <a:buSzPts val="2600"/>
              <a:buNone/>
              <a:defRPr b="1" sz="2600"/>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8"/>
          <p:cNvSpPr txBox="1"/>
          <p:nvPr>
            <p:ph idx="4" type="body"/>
          </p:nvPr>
        </p:nvSpPr>
        <p:spPr>
          <a:xfrm>
            <a:off x="0" y="4901126"/>
            <a:ext cx="3345300" cy="242400"/>
          </a:xfrm>
          <a:prstGeom prst="rect">
            <a:avLst/>
          </a:prstGeom>
          <a:solidFill>
            <a:schemeClr val="accent1"/>
          </a:solidFill>
          <a:ln>
            <a:noFill/>
          </a:ln>
        </p:spPr>
        <p:txBody>
          <a:bodyPr anchorCtr="0" anchor="t" bIns="48000" lIns="205725" spcFirstLastPara="1" rIns="205725" wrap="square" tIns="48000">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3" name="Google Shape;83;p18"/>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84" name="Shape 84"/>
        <p:cNvGrpSpPr/>
        <p:nvPr/>
      </p:nvGrpSpPr>
      <p:grpSpPr>
        <a:xfrm>
          <a:off x="0" y="0"/>
          <a:ext cx="0" cy="0"/>
          <a:chOff x="0" y="0"/>
          <a:chExt cx="0" cy="0"/>
        </a:xfrm>
      </p:grpSpPr>
      <p:sp>
        <p:nvSpPr>
          <p:cNvPr id="85" name="Google Shape;85;p19"/>
          <p:cNvSpPr txBox="1"/>
          <p:nvPr>
            <p:ph idx="1" type="body"/>
          </p:nvPr>
        </p:nvSpPr>
        <p:spPr>
          <a:xfrm>
            <a:off x="342900" y="526601"/>
            <a:ext cx="8172600" cy="387900"/>
          </a:xfrm>
          <a:prstGeom prst="rect">
            <a:avLst/>
          </a:prstGeom>
          <a:noFill/>
          <a:ln>
            <a:noFill/>
          </a:ln>
        </p:spPr>
        <p:txBody>
          <a:bodyPr anchorCtr="0" anchor="b" bIns="0" lIns="0" spcFirstLastPara="1" rIns="68575" wrap="square" tIns="34275">
            <a:spAutoFit/>
          </a:bodyPr>
          <a:lstStyle>
            <a:lvl1pPr indent="-228600" lvl="0" marL="457200" rtl="0" algn="l">
              <a:lnSpc>
                <a:spcPct val="90000"/>
              </a:lnSpc>
              <a:spcBef>
                <a:spcPts val="800"/>
              </a:spcBef>
              <a:spcAft>
                <a:spcPts val="0"/>
              </a:spcAft>
              <a:buClr>
                <a:srgbClr val="353535"/>
              </a:buClr>
              <a:buSzPts val="2600"/>
              <a:buNone/>
              <a:defRPr b="1" sz="2600"/>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19"/>
          <p:cNvSpPr txBox="1"/>
          <p:nvPr>
            <p:ph idx="2" type="body"/>
          </p:nvPr>
        </p:nvSpPr>
        <p:spPr>
          <a:xfrm>
            <a:off x="0" y="4901126"/>
            <a:ext cx="3345300" cy="242400"/>
          </a:xfrm>
          <a:prstGeom prst="rect">
            <a:avLst/>
          </a:prstGeom>
          <a:solidFill>
            <a:schemeClr val="accent1"/>
          </a:solidFill>
          <a:ln>
            <a:noFill/>
          </a:ln>
        </p:spPr>
        <p:txBody>
          <a:bodyPr anchorCtr="0" anchor="t" bIns="48000" lIns="205725" spcFirstLastPara="1" rIns="205725" wrap="square" tIns="48000">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9"/>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showMasterSp="0">
  <p:cSld name="1_Custom Layout">
    <p:spTree>
      <p:nvGrpSpPr>
        <p:cNvPr id="88" name="Shape 88"/>
        <p:cNvGrpSpPr/>
        <p:nvPr/>
      </p:nvGrpSpPr>
      <p:grpSpPr>
        <a:xfrm>
          <a:off x="0" y="0"/>
          <a:ext cx="0" cy="0"/>
          <a:chOff x="0" y="0"/>
          <a:chExt cx="0" cy="0"/>
        </a:xfrm>
      </p:grpSpPr>
      <p:sp>
        <p:nvSpPr>
          <p:cNvPr id="89" name="Google Shape;89;p20"/>
          <p:cNvSpPr/>
          <p:nvPr/>
        </p:nvSpPr>
        <p:spPr>
          <a:xfrm>
            <a:off x="0" y="-7454"/>
            <a:ext cx="9144000" cy="5143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Logo&#10;&#10;Description automatically generated" id="90" name="Google Shape;90;p20"/>
          <p:cNvPicPr preferRelativeResize="0"/>
          <p:nvPr/>
        </p:nvPicPr>
        <p:blipFill rotWithShape="1">
          <a:blip r:embed="rId2">
            <a:alphaModFix/>
          </a:blip>
          <a:srcRect b="0" l="0" r="0" t="0"/>
          <a:stretch/>
        </p:blipFill>
        <p:spPr>
          <a:xfrm>
            <a:off x="3417819" y="2183461"/>
            <a:ext cx="2308365" cy="776577"/>
          </a:xfrm>
          <a:prstGeom prst="rect">
            <a:avLst/>
          </a:prstGeom>
          <a:noFill/>
          <a:ln>
            <a:noFill/>
          </a:ln>
        </p:spPr>
      </p:pic>
      <p:sp>
        <p:nvSpPr>
          <p:cNvPr id="91" name="Google Shape;91;p20"/>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92" name="Shape 92"/>
        <p:cNvGrpSpPr/>
        <p:nvPr/>
      </p:nvGrpSpPr>
      <p:grpSpPr>
        <a:xfrm>
          <a:off x="0" y="0"/>
          <a:ext cx="0" cy="0"/>
          <a:chOff x="0" y="0"/>
          <a:chExt cx="0" cy="0"/>
        </a:xfrm>
      </p:grpSpPr>
      <p:sp>
        <p:nvSpPr>
          <p:cNvPr id="93" name="Google Shape;93;p21"/>
          <p:cNvSpPr/>
          <p:nvPr/>
        </p:nvSpPr>
        <p:spPr>
          <a:xfrm>
            <a:off x="342900" y="998934"/>
            <a:ext cx="353700" cy="70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4" name="Google Shape;94;p21"/>
          <p:cNvSpPr txBox="1"/>
          <p:nvPr>
            <p:ph idx="1" type="body"/>
          </p:nvPr>
        </p:nvSpPr>
        <p:spPr>
          <a:xfrm>
            <a:off x="342900" y="526601"/>
            <a:ext cx="8172600" cy="387900"/>
          </a:xfrm>
          <a:prstGeom prst="rect">
            <a:avLst/>
          </a:prstGeom>
          <a:noFill/>
          <a:ln>
            <a:noFill/>
          </a:ln>
        </p:spPr>
        <p:txBody>
          <a:bodyPr anchorCtr="0" anchor="b" bIns="0" lIns="0" spcFirstLastPara="1" rIns="68575" wrap="square" tIns="34275">
            <a:spAutoFit/>
          </a:bodyPr>
          <a:lstStyle>
            <a:lvl1pPr indent="-228600" lvl="0" marL="457200" rtl="0" algn="l">
              <a:lnSpc>
                <a:spcPct val="90000"/>
              </a:lnSpc>
              <a:spcBef>
                <a:spcPts val="800"/>
              </a:spcBef>
              <a:spcAft>
                <a:spcPts val="0"/>
              </a:spcAft>
              <a:buClr>
                <a:srgbClr val="353535"/>
              </a:buClr>
              <a:buSzPts val="2600"/>
              <a:buNone/>
              <a:defRPr b="1" sz="2600"/>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21"/>
          <p:cNvSpPr txBox="1"/>
          <p:nvPr>
            <p:ph idx="2" type="body"/>
          </p:nvPr>
        </p:nvSpPr>
        <p:spPr>
          <a:xfrm>
            <a:off x="1143000" y="1143000"/>
            <a:ext cx="3543300" cy="3486300"/>
          </a:xfrm>
          <a:prstGeom prst="rect">
            <a:avLst/>
          </a:prstGeom>
          <a:noFill/>
          <a:ln>
            <a:noFill/>
          </a:ln>
        </p:spPr>
        <p:txBody>
          <a:bodyPr anchorCtr="0" anchor="t" bIns="34275" lIns="0" spcFirstLastPara="1" rIns="68575" wrap="square" tIns="34275">
            <a:spAutoFit/>
          </a:bodyPr>
          <a:lstStyle>
            <a:lvl1pPr indent="-317500" lvl="0" marL="457200" rtl="0" algn="l">
              <a:lnSpc>
                <a:spcPct val="90000"/>
              </a:lnSpc>
              <a:spcBef>
                <a:spcPts val="800"/>
              </a:spcBef>
              <a:spcAft>
                <a:spcPts val="0"/>
              </a:spcAft>
              <a:buClr>
                <a:srgbClr val="353535"/>
              </a:buClr>
              <a:buSzPts val="1400"/>
              <a:buChar char="•"/>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1"/>
          <p:cNvSpPr txBox="1"/>
          <p:nvPr>
            <p:ph idx="3" type="body"/>
          </p:nvPr>
        </p:nvSpPr>
        <p:spPr>
          <a:xfrm>
            <a:off x="0" y="4900541"/>
            <a:ext cx="3345300" cy="242400"/>
          </a:xfrm>
          <a:prstGeom prst="rect">
            <a:avLst/>
          </a:prstGeom>
          <a:solidFill>
            <a:schemeClr val="accent1"/>
          </a:solidFill>
          <a:ln>
            <a:noFill/>
          </a:ln>
        </p:spPr>
        <p:txBody>
          <a:bodyPr anchorCtr="0" anchor="t" bIns="48000" lIns="205725" spcFirstLastPara="1" rIns="205725" wrap="square" tIns="48000">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1"/>
          <p:cNvSpPr txBox="1"/>
          <p:nvPr>
            <p:ph idx="4" type="body"/>
          </p:nvPr>
        </p:nvSpPr>
        <p:spPr>
          <a:xfrm>
            <a:off x="4829175" y="1143000"/>
            <a:ext cx="3686100" cy="3486300"/>
          </a:xfrm>
          <a:prstGeom prst="rect">
            <a:avLst/>
          </a:prstGeom>
          <a:noFill/>
          <a:ln>
            <a:noFill/>
          </a:ln>
        </p:spPr>
        <p:txBody>
          <a:bodyPr anchorCtr="0" anchor="t" bIns="34275" lIns="0" spcFirstLastPara="1" rIns="68575" wrap="square" tIns="34275">
            <a:spAutoFit/>
          </a:bodyPr>
          <a:lstStyle>
            <a:lvl1pPr indent="-317500" lvl="0" marL="457200" rtl="0" algn="l">
              <a:lnSpc>
                <a:spcPct val="90000"/>
              </a:lnSpc>
              <a:spcBef>
                <a:spcPts val="800"/>
              </a:spcBef>
              <a:spcAft>
                <a:spcPts val="0"/>
              </a:spcAft>
              <a:buClr>
                <a:srgbClr val="353535"/>
              </a:buClr>
              <a:buSzPts val="1400"/>
              <a:buChar char="•"/>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8" name="Google Shape;98;p21"/>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p:cSld name="Title and Chart">
    <p:spTree>
      <p:nvGrpSpPr>
        <p:cNvPr id="99" name="Shape 99"/>
        <p:cNvGrpSpPr/>
        <p:nvPr/>
      </p:nvGrpSpPr>
      <p:grpSpPr>
        <a:xfrm>
          <a:off x="0" y="0"/>
          <a:ext cx="0" cy="0"/>
          <a:chOff x="0" y="0"/>
          <a:chExt cx="0" cy="0"/>
        </a:xfrm>
      </p:grpSpPr>
      <p:sp>
        <p:nvSpPr>
          <p:cNvPr id="100" name="Google Shape;100;p22"/>
          <p:cNvSpPr txBox="1"/>
          <p:nvPr>
            <p:ph idx="1" type="body"/>
          </p:nvPr>
        </p:nvSpPr>
        <p:spPr>
          <a:xfrm>
            <a:off x="342900" y="526601"/>
            <a:ext cx="8172600" cy="387900"/>
          </a:xfrm>
          <a:prstGeom prst="rect">
            <a:avLst/>
          </a:prstGeom>
          <a:noFill/>
          <a:ln>
            <a:noFill/>
          </a:ln>
        </p:spPr>
        <p:txBody>
          <a:bodyPr anchorCtr="0" anchor="b" bIns="0" lIns="0" spcFirstLastPara="1" rIns="68575" wrap="square" tIns="34275">
            <a:spAutoFit/>
          </a:bodyPr>
          <a:lstStyle>
            <a:lvl1pPr indent="-228600" lvl="0" marL="457200" rtl="0" algn="l">
              <a:lnSpc>
                <a:spcPct val="90000"/>
              </a:lnSpc>
              <a:spcBef>
                <a:spcPts val="800"/>
              </a:spcBef>
              <a:spcAft>
                <a:spcPts val="0"/>
              </a:spcAft>
              <a:buClr>
                <a:srgbClr val="353535"/>
              </a:buClr>
              <a:buSzPts val="2600"/>
              <a:buNone/>
              <a:defRPr b="1" sz="2600"/>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1" name="Google Shape;101;p22"/>
          <p:cNvSpPr txBox="1"/>
          <p:nvPr>
            <p:ph idx="2" type="body"/>
          </p:nvPr>
        </p:nvSpPr>
        <p:spPr>
          <a:xfrm>
            <a:off x="0" y="4900541"/>
            <a:ext cx="3345300" cy="242400"/>
          </a:xfrm>
          <a:prstGeom prst="rect">
            <a:avLst/>
          </a:prstGeom>
          <a:solidFill>
            <a:schemeClr val="accent1"/>
          </a:solidFill>
          <a:ln>
            <a:noFill/>
          </a:ln>
        </p:spPr>
        <p:txBody>
          <a:bodyPr anchorCtr="0" anchor="t" bIns="48000" lIns="205725" spcFirstLastPara="1" rIns="205725" wrap="square" tIns="48000">
            <a:spAutoFit/>
          </a:bodyPr>
          <a:lstStyle>
            <a:lvl1pPr indent="-228600" lvl="0" marL="457200" rtl="0" algn="l">
              <a:lnSpc>
                <a:spcPct val="90000"/>
              </a:lnSpc>
              <a:spcBef>
                <a:spcPts val="800"/>
              </a:spcBef>
              <a:spcAft>
                <a:spcPts val="0"/>
              </a:spcAft>
              <a:buClr>
                <a:schemeClr val="lt1"/>
              </a:buClr>
              <a:buSzPts val="1100"/>
              <a:buNone/>
              <a:defRPr sz="1100">
                <a:solidFill>
                  <a:schemeClr val="lt1"/>
                </a:solidFill>
              </a:defRPr>
            </a:lvl1pPr>
            <a:lvl2pPr indent="-317500" lvl="1" marL="914400" rtl="0" algn="l">
              <a:lnSpc>
                <a:spcPct val="90000"/>
              </a:lnSpc>
              <a:spcBef>
                <a:spcPts val="400"/>
              </a:spcBef>
              <a:spcAft>
                <a:spcPts val="0"/>
              </a:spcAft>
              <a:buClr>
                <a:srgbClr val="353535"/>
              </a:buClr>
              <a:buSzPts val="1400"/>
              <a:buChar char="•"/>
              <a:defRPr/>
            </a:lvl2pPr>
            <a:lvl3pPr indent="-317500" lvl="2" marL="1371600" rtl="0" algn="l">
              <a:lnSpc>
                <a:spcPct val="90000"/>
              </a:lnSpc>
              <a:spcBef>
                <a:spcPts val="400"/>
              </a:spcBef>
              <a:spcAft>
                <a:spcPts val="0"/>
              </a:spcAft>
              <a:buClr>
                <a:srgbClr val="353535"/>
              </a:buClr>
              <a:buSzPts val="1400"/>
              <a:buChar char="•"/>
              <a:defRPr/>
            </a:lvl3pPr>
            <a:lvl4pPr indent="-317500" lvl="3" marL="1828800" rtl="0" algn="l">
              <a:lnSpc>
                <a:spcPct val="90000"/>
              </a:lnSpc>
              <a:spcBef>
                <a:spcPts val="400"/>
              </a:spcBef>
              <a:spcAft>
                <a:spcPts val="0"/>
              </a:spcAft>
              <a:buClr>
                <a:srgbClr val="353535"/>
              </a:buClr>
              <a:buSzPts val="1400"/>
              <a:buChar char="•"/>
              <a:defRPr/>
            </a:lvl4pPr>
            <a:lvl5pPr indent="-317500" lvl="4" marL="2286000" rtl="0" algn="l">
              <a:lnSpc>
                <a:spcPct val="90000"/>
              </a:lnSpc>
              <a:spcBef>
                <a:spcPts val="400"/>
              </a:spcBef>
              <a:spcAft>
                <a:spcPts val="0"/>
              </a:spcAft>
              <a:buClr>
                <a:srgbClr val="353535"/>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2" name="Google Shape;102;p22"/>
          <p:cNvSpPr/>
          <p:nvPr>
            <p:ph idx="3" type="chart"/>
          </p:nvPr>
        </p:nvSpPr>
        <p:spPr>
          <a:xfrm>
            <a:off x="1143000" y="1142999"/>
            <a:ext cx="7372500" cy="3474000"/>
          </a:xfrm>
          <a:prstGeom prst="rect">
            <a:avLst/>
          </a:prstGeom>
          <a:noFill/>
          <a:ln>
            <a:noFill/>
          </a:ln>
        </p:spPr>
        <p:txBody>
          <a:bodyPr anchorCtr="0" anchor="t" bIns="34275" lIns="0" spcFirstLastPara="1" rIns="68575" wrap="square" tIns="34275">
            <a:noAutofit/>
          </a:bodyPr>
          <a:lstStyle>
            <a:lvl1pPr lvl="0" marR="0" rtl="0" algn="l">
              <a:lnSpc>
                <a:spcPct val="90000"/>
              </a:lnSpc>
              <a:spcBef>
                <a:spcPts val="800"/>
              </a:spcBef>
              <a:spcAft>
                <a:spcPts val="0"/>
              </a:spcAft>
              <a:buClr>
                <a:srgbClr val="353535"/>
              </a:buClr>
              <a:buSzPts val="1400"/>
              <a:buFont typeface="Arial"/>
              <a:buNone/>
              <a:defRPr b="0" i="0" sz="1400" u="none" cap="none" strike="noStrike">
                <a:solidFill>
                  <a:srgbClr val="353535"/>
                </a:solidFill>
                <a:latin typeface="Arial"/>
                <a:ea typeface="Arial"/>
                <a:cs typeface="Arial"/>
                <a:sym typeface="Arial"/>
              </a:defRPr>
            </a:lvl1pPr>
            <a:lvl2pPr lvl="1" marR="0" rtl="0" algn="l">
              <a:lnSpc>
                <a:spcPct val="90000"/>
              </a:lnSpc>
              <a:spcBef>
                <a:spcPts val="400"/>
              </a:spcBef>
              <a:spcAft>
                <a:spcPts val="0"/>
              </a:spcAft>
              <a:buClr>
                <a:srgbClr val="353535"/>
              </a:buClr>
              <a:buSzPts val="1600"/>
              <a:buFont typeface="Arial"/>
              <a:buChar char="•"/>
              <a:defRPr b="0" i="0" sz="1600" u="none" cap="none" strike="noStrike">
                <a:solidFill>
                  <a:srgbClr val="353535"/>
                </a:solidFill>
                <a:latin typeface="Arial"/>
                <a:ea typeface="Arial"/>
                <a:cs typeface="Arial"/>
                <a:sym typeface="Arial"/>
              </a:defRPr>
            </a:lvl2pPr>
            <a:lvl3pPr lvl="2" marR="0" rtl="0" algn="l">
              <a:lnSpc>
                <a:spcPct val="90000"/>
              </a:lnSpc>
              <a:spcBef>
                <a:spcPts val="400"/>
              </a:spcBef>
              <a:spcAft>
                <a:spcPts val="0"/>
              </a:spcAft>
              <a:buClr>
                <a:srgbClr val="353535"/>
              </a:buClr>
              <a:buSzPts val="1500"/>
              <a:buFont typeface="Arial"/>
              <a:buChar char="•"/>
              <a:defRPr b="0" i="0" sz="1500" u="none" cap="none" strike="noStrike">
                <a:solidFill>
                  <a:srgbClr val="353535"/>
                </a:solidFill>
                <a:latin typeface="Arial"/>
                <a:ea typeface="Arial"/>
                <a:cs typeface="Arial"/>
                <a:sym typeface="Arial"/>
              </a:defRPr>
            </a:lvl3pPr>
            <a:lvl4pPr lvl="3" marR="0" rtl="0" algn="l">
              <a:lnSpc>
                <a:spcPct val="90000"/>
              </a:lnSpc>
              <a:spcBef>
                <a:spcPts val="400"/>
              </a:spcBef>
              <a:spcAft>
                <a:spcPts val="0"/>
              </a:spcAft>
              <a:buClr>
                <a:srgbClr val="353535"/>
              </a:buClr>
              <a:buSzPts val="1400"/>
              <a:buFont typeface="Arial"/>
              <a:buChar char="•"/>
              <a:defRPr b="0" i="0" sz="1400" u="none" cap="none" strike="noStrike">
                <a:solidFill>
                  <a:srgbClr val="353535"/>
                </a:solidFill>
                <a:latin typeface="Arial"/>
                <a:ea typeface="Arial"/>
                <a:cs typeface="Arial"/>
                <a:sym typeface="Arial"/>
              </a:defRPr>
            </a:lvl4pPr>
            <a:lvl5pPr lvl="4" marR="0" rtl="0" algn="l">
              <a:lnSpc>
                <a:spcPct val="90000"/>
              </a:lnSpc>
              <a:spcBef>
                <a:spcPts val="400"/>
              </a:spcBef>
              <a:spcAft>
                <a:spcPts val="0"/>
              </a:spcAft>
              <a:buClr>
                <a:srgbClr val="353535"/>
              </a:buClr>
              <a:buSzPts val="1400"/>
              <a:buFont typeface="Arial"/>
              <a:buChar char="•"/>
              <a:defRPr b="0" i="0" sz="1400" u="none" cap="none" strike="noStrike">
                <a:solidFill>
                  <a:srgbClr val="353535"/>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3" name="Google Shape;103;p22"/>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23"/>
          <p:cNvSpPr txBox="1"/>
          <p:nvPr>
            <p:ph type="title"/>
          </p:nvPr>
        </p:nvSpPr>
        <p:spPr>
          <a:xfrm>
            <a:off x="342900" y="510341"/>
            <a:ext cx="8172600" cy="387900"/>
          </a:xfrm>
          <a:prstGeom prst="rect">
            <a:avLst/>
          </a:prstGeom>
          <a:noFill/>
          <a:ln>
            <a:noFill/>
          </a:ln>
        </p:spPr>
        <p:txBody>
          <a:bodyPr anchorCtr="0" anchor="b" bIns="0" lIns="0" spcFirstLastPara="1" rIns="68575" wrap="square" tIns="34275">
            <a:spAutoFit/>
          </a:bodyPr>
          <a:lstStyle>
            <a:lvl1pPr lvl="0" rtl="0" algn="l">
              <a:lnSpc>
                <a:spcPct val="90000"/>
              </a:lnSpc>
              <a:spcBef>
                <a:spcPts val="0"/>
              </a:spcBef>
              <a:spcAft>
                <a:spcPts val="0"/>
              </a:spcAft>
              <a:buClr>
                <a:srgbClr val="353535"/>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6" name="Google Shape;106;p23"/>
          <p:cNvSpPr txBox="1"/>
          <p:nvPr>
            <p:ph idx="11" type="ftr"/>
          </p:nvPr>
        </p:nvSpPr>
        <p:spPr>
          <a:xfrm>
            <a:off x="0" y="4896326"/>
            <a:ext cx="3345300" cy="258600"/>
          </a:xfrm>
          <a:prstGeom prst="rect">
            <a:avLst/>
          </a:prstGeom>
          <a:solidFill>
            <a:schemeClr val="accent1"/>
          </a:solidFill>
          <a:ln>
            <a:noFill/>
          </a:ln>
        </p:spPr>
        <p:txBody>
          <a:bodyPr anchorCtr="0" anchor="ctr" bIns="48000" lIns="205725" spcFirstLastPara="1" rIns="205725" wrap="square" tIns="48000">
            <a:sp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23"/>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08" name="Shape 108"/>
        <p:cNvGrpSpPr/>
        <p:nvPr/>
      </p:nvGrpSpPr>
      <p:grpSpPr>
        <a:xfrm>
          <a:off x="0" y="0"/>
          <a:ext cx="0" cy="0"/>
          <a:chOff x="0" y="0"/>
          <a:chExt cx="0" cy="0"/>
        </a:xfrm>
      </p:grpSpPr>
      <p:sp>
        <p:nvSpPr>
          <p:cNvPr id="109" name="Google Shape;109;p24"/>
          <p:cNvSpPr/>
          <p:nvPr/>
        </p:nvSpPr>
        <p:spPr>
          <a:xfrm>
            <a:off x="0" y="-7454"/>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Logo&#10;&#10;Description automatically generated" id="110" name="Google Shape;110;p24"/>
          <p:cNvPicPr preferRelativeResize="0"/>
          <p:nvPr/>
        </p:nvPicPr>
        <p:blipFill rotWithShape="1">
          <a:blip r:embed="rId2">
            <a:alphaModFix/>
          </a:blip>
          <a:srcRect b="0" l="0" r="0" t="0"/>
          <a:stretch/>
        </p:blipFill>
        <p:spPr>
          <a:xfrm>
            <a:off x="3417819" y="2183461"/>
            <a:ext cx="2308365" cy="776577"/>
          </a:xfrm>
          <a:prstGeom prst="rect">
            <a:avLst/>
          </a:prstGeom>
          <a:noFill/>
          <a:ln>
            <a:noFill/>
          </a:ln>
        </p:spPr>
      </p:pic>
      <p:sp>
        <p:nvSpPr>
          <p:cNvPr id="111" name="Google Shape;111;p24"/>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42900" y="510341"/>
            <a:ext cx="8172600" cy="387900"/>
          </a:xfrm>
          <a:prstGeom prst="rect">
            <a:avLst/>
          </a:prstGeom>
          <a:noFill/>
          <a:ln>
            <a:noFill/>
          </a:ln>
        </p:spPr>
        <p:txBody>
          <a:bodyPr anchorCtr="0" anchor="b" bIns="0" lIns="0" spcFirstLastPara="1" rIns="68575" wrap="square" tIns="34275">
            <a:spAutoFit/>
          </a:bodyPr>
          <a:lstStyle>
            <a:lvl1pPr lvl="0" marR="0" rtl="0" algn="l">
              <a:lnSpc>
                <a:spcPct val="90000"/>
              </a:lnSpc>
              <a:spcBef>
                <a:spcPts val="0"/>
              </a:spcBef>
              <a:spcAft>
                <a:spcPts val="0"/>
              </a:spcAft>
              <a:buClr>
                <a:srgbClr val="353535"/>
              </a:buClr>
              <a:buSzPts val="2600"/>
              <a:buFont typeface="Arial"/>
              <a:buNone/>
              <a:defRPr b="1" i="0" sz="2600" u="none" cap="none" strike="noStrike">
                <a:solidFill>
                  <a:srgbClr val="353535"/>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2" name="Google Shape;52;p13"/>
          <p:cNvSpPr txBox="1"/>
          <p:nvPr>
            <p:ph idx="1" type="body"/>
          </p:nvPr>
        </p:nvSpPr>
        <p:spPr>
          <a:xfrm>
            <a:off x="342900" y="1143000"/>
            <a:ext cx="8172600" cy="1331700"/>
          </a:xfrm>
          <a:prstGeom prst="rect">
            <a:avLst/>
          </a:prstGeom>
          <a:noFill/>
          <a:ln>
            <a:noFill/>
          </a:ln>
        </p:spPr>
        <p:txBody>
          <a:bodyPr anchorCtr="0" anchor="t" bIns="34275" lIns="0" spcFirstLastPara="1" rIns="68575" wrap="square" tIns="34275">
            <a:spAutoFit/>
          </a:bodyPr>
          <a:lstStyle>
            <a:lvl1pPr indent="-355600" lvl="0" marL="457200" marR="0" rtl="0" algn="l">
              <a:lnSpc>
                <a:spcPct val="90000"/>
              </a:lnSpc>
              <a:spcBef>
                <a:spcPts val="800"/>
              </a:spcBef>
              <a:spcAft>
                <a:spcPts val="0"/>
              </a:spcAft>
              <a:buClr>
                <a:srgbClr val="353535"/>
              </a:buClr>
              <a:buSzPts val="2000"/>
              <a:buFont typeface="Arial"/>
              <a:buChar char="•"/>
              <a:defRPr b="0" i="0" sz="2000" u="none" cap="none" strike="noStrike">
                <a:solidFill>
                  <a:srgbClr val="353535"/>
                </a:solidFill>
                <a:latin typeface="Arial"/>
                <a:ea typeface="Arial"/>
                <a:cs typeface="Arial"/>
                <a:sym typeface="Arial"/>
              </a:defRPr>
            </a:lvl1pPr>
            <a:lvl2pPr indent="-330200" lvl="1" marL="914400" marR="0" rtl="0" algn="l">
              <a:lnSpc>
                <a:spcPct val="90000"/>
              </a:lnSpc>
              <a:spcBef>
                <a:spcPts val="400"/>
              </a:spcBef>
              <a:spcAft>
                <a:spcPts val="0"/>
              </a:spcAft>
              <a:buClr>
                <a:srgbClr val="353535"/>
              </a:buClr>
              <a:buSzPts val="1600"/>
              <a:buFont typeface="Arial"/>
              <a:buChar char="•"/>
              <a:defRPr b="0" i="0" sz="1600" u="none" cap="none" strike="noStrike">
                <a:solidFill>
                  <a:srgbClr val="353535"/>
                </a:solidFill>
                <a:latin typeface="Arial"/>
                <a:ea typeface="Arial"/>
                <a:cs typeface="Arial"/>
                <a:sym typeface="Arial"/>
              </a:defRPr>
            </a:lvl2pPr>
            <a:lvl3pPr indent="-323850" lvl="2" marL="1371600" marR="0" rtl="0" algn="l">
              <a:lnSpc>
                <a:spcPct val="90000"/>
              </a:lnSpc>
              <a:spcBef>
                <a:spcPts val="400"/>
              </a:spcBef>
              <a:spcAft>
                <a:spcPts val="0"/>
              </a:spcAft>
              <a:buClr>
                <a:srgbClr val="353535"/>
              </a:buClr>
              <a:buSzPts val="1500"/>
              <a:buFont typeface="Arial"/>
              <a:buChar char="•"/>
              <a:defRPr b="0" i="0" sz="1500" u="none" cap="none" strike="noStrike">
                <a:solidFill>
                  <a:srgbClr val="353535"/>
                </a:solidFill>
                <a:latin typeface="Arial"/>
                <a:ea typeface="Arial"/>
                <a:cs typeface="Arial"/>
                <a:sym typeface="Arial"/>
              </a:defRPr>
            </a:lvl3pPr>
            <a:lvl4pPr indent="-317500" lvl="3" marL="1828800" marR="0" rtl="0" algn="l">
              <a:lnSpc>
                <a:spcPct val="90000"/>
              </a:lnSpc>
              <a:spcBef>
                <a:spcPts val="400"/>
              </a:spcBef>
              <a:spcAft>
                <a:spcPts val="0"/>
              </a:spcAft>
              <a:buClr>
                <a:srgbClr val="353535"/>
              </a:buClr>
              <a:buSzPts val="1400"/>
              <a:buFont typeface="Arial"/>
              <a:buChar char="•"/>
              <a:defRPr b="0" i="0" sz="1400" u="none" cap="none" strike="noStrike">
                <a:solidFill>
                  <a:srgbClr val="353535"/>
                </a:solidFill>
                <a:latin typeface="Arial"/>
                <a:ea typeface="Arial"/>
                <a:cs typeface="Arial"/>
                <a:sym typeface="Arial"/>
              </a:defRPr>
            </a:lvl4pPr>
            <a:lvl5pPr indent="-317500" lvl="4" marL="2286000" marR="0" rtl="0" algn="l">
              <a:lnSpc>
                <a:spcPct val="90000"/>
              </a:lnSpc>
              <a:spcBef>
                <a:spcPts val="400"/>
              </a:spcBef>
              <a:spcAft>
                <a:spcPts val="0"/>
              </a:spcAft>
              <a:buClr>
                <a:srgbClr val="353535"/>
              </a:buClr>
              <a:buSzPts val="1400"/>
              <a:buFont typeface="Arial"/>
              <a:buChar char="•"/>
              <a:defRPr b="0" i="0" sz="1400" u="none" cap="none" strike="noStrike">
                <a:solidFill>
                  <a:srgbClr val="353535"/>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0" y="4907685"/>
            <a:ext cx="837000" cy="235800"/>
          </a:xfrm>
          <a:prstGeom prst="rect">
            <a:avLst/>
          </a:prstGeom>
          <a:solidFill>
            <a:schemeClr val="accent1"/>
          </a:solidFill>
          <a:ln>
            <a:noFill/>
          </a:ln>
        </p:spPr>
        <p:txBody>
          <a:bodyPr anchorCtr="0" anchor="ctr" bIns="34275" lIns="205725" spcFirstLastPara="1" rIns="205725" wrap="square" tIns="34275">
            <a:spAutoFit/>
          </a:bodyPr>
          <a:lstStyle>
            <a:lvl1pPr lvl="0" marR="0" rtl="0" algn="l">
              <a:spcBef>
                <a:spcPts val="0"/>
              </a:spcBef>
              <a:spcAft>
                <a:spcPts val="0"/>
              </a:spcAft>
              <a:buSzPts val="1100"/>
              <a:buNone/>
              <a:defRPr b="0" i="0" sz="1100" u="none" cap="none" strike="noStrike">
                <a:solidFill>
                  <a:schemeClr val="lt1"/>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p:nvPr/>
        </p:nvSpPr>
        <p:spPr>
          <a:xfrm>
            <a:off x="8735665" y="0"/>
            <a:ext cx="4281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Logo&#10;&#10;Description automatically generated" id="55" name="Google Shape;55;p13"/>
          <p:cNvPicPr preferRelativeResize="0"/>
          <p:nvPr/>
        </p:nvPicPr>
        <p:blipFill rotWithShape="1">
          <a:blip r:embed="rId1">
            <a:alphaModFix/>
          </a:blip>
          <a:srcRect b="0" l="0" r="0" t="0"/>
          <a:stretch/>
        </p:blipFill>
        <p:spPr>
          <a:xfrm>
            <a:off x="8778609" y="166669"/>
            <a:ext cx="342091" cy="537574"/>
          </a:xfrm>
          <a:prstGeom prst="rect">
            <a:avLst/>
          </a:prstGeom>
          <a:noFill/>
          <a:ln>
            <a:noFill/>
          </a:ln>
        </p:spPr>
      </p:pic>
      <p:sp>
        <p:nvSpPr>
          <p:cNvPr id="56" name="Google Shape;56;p13"/>
          <p:cNvSpPr txBox="1"/>
          <p:nvPr>
            <p:ph idx="12" type="sldNum"/>
          </p:nvPr>
        </p:nvSpPr>
        <p:spPr>
          <a:xfrm>
            <a:off x="8556784" y="4749851"/>
            <a:ext cx="548700" cy="393600"/>
          </a:xfrm>
          <a:prstGeom prst="rect">
            <a:avLst/>
          </a:prstGeom>
          <a:noFill/>
          <a:ln>
            <a:noFill/>
          </a:ln>
        </p:spPr>
        <p:txBody>
          <a:bodyPr anchorCtr="0" anchor="t" bIns="68575" lIns="68575" spcFirstLastPara="1" rIns="68575" wrap="square" tIns="68575">
            <a:noAutofit/>
          </a:bodyPr>
          <a:lstStyle>
            <a:lvl1pPr lvl="0" rtl="0" algn="r">
              <a:buNone/>
              <a:defRPr sz="1000">
                <a:solidFill>
                  <a:srgbClr val="353535"/>
                </a:solidFill>
              </a:defRPr>
            </a:lvl1pPr>
            <a:lvl2pPr lvl="1" rtl="0" algn="r">
              <a:buNone/>
              <a:defRPr sz="1000">
                <a:solidFill>
                  <a:srgbClr val="353535"/>
                </a:solidFill>
              </a:defRPr>
            </a:lvl2pPr>
            <a:lvl3pPr lvl="2" rtl="0" algn="r">
              <a:buNone/>
              <a:defRPr sz="1000">
                <a:solidFill>
                  <a:srgbClr val="353535"/>
                </a:solidFill>
              </a:defRPr>
            </a:lvl3pPr>
            <a:lvl4pPr lvl="3" rtl="0" algn="r">
              <a:buNone/>
              <a:defRPr sz="1000">
                <a:solidFill>
                  <a:srgbClr val="353535"/>
                </a:solidFill>
              </a:defRPr>
            </a:lvl4pPr>
            <a:lvl5pPr lvl="4" rtl="0" algn="r">
              <a:buNone/>
              <a:defRPr sz="1000">
                <a:solidFill>
                  <a:srgbClr val="353535"/>
                </a:solidFill>
              </a:defRPr>
            </a:lvl5pPr>
            <a:lvl6pPr lvl="5" rtl="0" algn="r">
              <a:buNone/>
              <a:defRPr sz="1000">
                <a:solidFill>
                  <a:srgbClr val="353535"/>
                </a:solidFill>
              </a:defRPr>
            </a:lvl6pPr>
            <a:lvl7pPr lvl="6" rtl="0" algn="r">
              <a:buNone/>
              <a:defRPr sz="1000">
                <a:solidFill>
                  <a:srgbClr val="353535"/>
                </a:solidFill>
              </a:defRPr>
            </a:lvl7pPr>
            <a:lvl8pPr lvl="7" rtl="0" algn="r">
              <a:buNone/>
              <a:defRPr sz="1000">
                <a:solidFill>
                  <a:srgbClr val="353535"/>
                </a:solidFill>
              </a:defRPr>
            </a:lvl8pPr>
            <a:lvl9pPr lvl="8" rtl="0" algn="r">
              <a:buNone/>
              <a:defRPr sz="1000">
                <a:solidFill>
                  <a:srgbClr val="353535"/>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4">
          <p15:clr>
            <a:srgbClr val="F26B43"/>
          </p15:clr>
        </p15:guide>
        <p15:guide id="2" pos="54">
          <p15:clr>
            <a:srgbClr val="F26B43"/>
          </p15:clr>
        </p15:guide>
        <p15:guide id="3" pos="5706">
          <p15:clr>
            <a:srgbClr val="F26B43"/>
          </p15:clr>
        </p15:guide>
        <p15:guide id="4" orient="horz" pos="3186">
          <p15:clr>
            <a:srgbClr val="F26B43"/>
          </p15:clr>
        </p15:guide>
        <p15:guide id="5" pos="216">
          <p15:clr>
            <a:srgbClr val="F26B43"/>
          </p15:clr>
        </p15:guide>
        <p15:guide id="6" orient="horz" pos="576">
          <p15:clr>
            <a:srgbClr val="F26B43"/>
          </p15:clr>
        </p15:guide>
        <p15:guide id="7" orient="horz" pos="720">
          <p15:clr>
            <a:srgbClr val="F26B43"/>
          </p15:clr>
        </p15:guide>
        <p15:guide id="8" orient="horz" pos="864">
          <p15:clr>
            <a:srgbClr val="F26B43"/>
          </p15:clr>
        </p15:guide>
        <p15:guide id="9" orient="horz" pos="2916">
          <p15:clr>
            <a:srgbClr val="F26B43"/>
          </p15:clr>
        </p15:guide>
        <p15:guide id="10" pos="7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5"/>
          <p:cNvSpPr txBox="1"/>
          <p:nvPr>
            <p:ph idx="1" type="body"/>
          </p:nvPr>
        </p:nvSpPr>
        <p:spPr>
          <a:xfrm>
            <a:off x="342900" y="683375"/>
            <a:ext cx="6493800" cy="1281300"/>
          </a:xfrm>
          <a:prstGeom prst="rect">
            <a:avLst/>
          </a:prstGeom>
          <a:noFill/>
          <a:ln>
            <a:noFill/>
          </a:ln>
        </p:spPr>
        <p:txBody>
          <a:bodyPr anchorCtr="0" anchor="b" bIns="0" lIns="0" spcFirstLastPara="1" rIns="137150" wrap="square" tIns="34275">
            <a:spAutoFit/>
          </a:bodyPr>
          <a:lstStyle/>
          <a:p>
            <a:pPr indent="0" lvl="0" marL="0" rtl="0" algn="ctr">
              <a:spcBef>
                <a:spcPts val="0"/>
              </a:spcBef>
              <a:spcAft>
                <a:spcPts val="0"/>
              </a:spcAft>
              <a:buNone/>
            </a:pPr>
            <a:r>
              <a:rPr lang="en"/>
              <a:t>Working from Both Ends to Bridge the Gap Between Silicon and Human Cognition</a:t>
            </a:r>
            <a:endParaRPr/>
          </a:p>
        </p:txBody>
      </p:sp>
      <p:sp>
        <p:nvSpPr>
          <p:cNvPr id="117" name="Google Shape;117;p25"/>
          <p:cNvSpPr txBox="1"/>
          <p:nvPr>
            <p:ph idx="2" type="body"/>
          </p:nvPr>
        </p:nvSpPr>
        <p:spPr>
          <a:xfrm>
            <a:off x="342900" y="2572031"/>
            <a:ext cx="4619700" cy="1482300"/>
          </a:xfrm>
          <a:prstGeom prst="rect">
            <a:avLst/>
          </a:prstGeom>
          <a:noFill/>
          <a:ln>
            <a:noFill/>
          </a:ln>
        </p:spPr>
        <p:txBody>
          <a:bodyPr anchorCtr="0" anchor="t" bIns="34275" lIns="0" spcFirstLastPara="1" rIns="68575" wrap="square" tIns="34275">
            <a:spAutoFit/>
          </a:bodyPr>
          <a:lstStyle/>
          <a:p>
            <a:pPr indent="0" lvl="0" marL="0" rtl="0" algn="l">
              <a:lnSpc>
                <a:spcPct val="90000"/>
              </a:lnSpc>
              <a:spcBef>
                <a:spcPts val="0"/>
              </a:spcBef>
              <a:spcAft>
                <a:spcPts val="0"/>
              </a:spcAft>
              <a:buClr>
                <a:srgbClr val="C7C7C7"/>
              </a:buClr>
              <a:buSzPts val="1700"/>
              <a:buNone/>
            </a:pPr>
            <a:r>
              <a:rPr lang="en"/>
              <a:t>High Throughput Computing - July 2024</a:t>
            </a:r>
            <a:endParaRPr/>
          </a:p>
          <a:p>
            <a:pPr indent="0" lvl="0" marL="0" rtl="0" algn="l">
              <a:lnSpc>
                <a:spcPct val="90000"/>
              </a:lnSpc>
              <a:spcBef>
                <a:spcPts val="0"/>
              </a:spcBef>
              <a:spcAft>
                <a:spcPts val="0"/>
              </a:spcAft>
              <a:buClr>
                <a:srgbClr val="C7C7C7"/>
              </a:buClr>
              <a:buSzPts val="1700"/>
              <a:buNone/>
            </a:pPr>
            <a:r>
              <a:t/>
            </a:r>
            <a:endParaRPr/>
          </a:p>
          <a:p>
            <a:pPr indent="0" lvl="0" marL="0" rtl="0" algn="l">
              <a:lnSpc>
                <a:spcPct val="90000"/>
              </a:lnSpc>
              <a:spcBef>
                <a:spcPts val="0"/>
              </a:spcBef>
              <a:spcAft>
                <a:spcPts val="0"/>
              </a:spcAft>
              <a:buClr>
                <a:srgbClr val="C7C7C7"/>
              </a:buClr>
              <a:buSzPts val="1700"/>
              <a:buNone/>
            </a:pPr>
            <a:r>
              <a:rPr lang="en"/>
              <a:t>Ranganath (Bujji) Selagamsetty</a:t>
            </a:r>
            <a:endParaRPr/>
          </a:p>
          <a:p>
            <a:pPr indent="0" lvl="0" marL="0" rtl="0" algn="l">
              <a:lnSpc>
                <a:spcPct val="90000"/>
              </a:lnSpc>
              <a:spcBef>
                <a:spcPts val="0"/>
              </a:spcBef>
              <a:spcAft>
                <a:spcPts val="0"/>
              </a:spcAft>
              <a:buClr>
                <a:srgbClr val="C7C7C7"/>
              </a:buClr>
              <a:buSzPts val="1700"/>
              <a:buNone/>
            </a:pPr>
            <a:r>
              <a:rPr lang="en"/>
              <a:t>Robert Klock</a:t>
            </a:r>
            <a:endParaRPr/>
          </a:p>
          <a:p>
            <a:pPr indent="0" lvl="0" marL="0" rtl="0" algn="l">
              <a:lnSpc>
                <a:spcPct val="90000"/>
              </a:lnSpc>
              <a:spcBef>
                <a:spcPts val="0"/>
              </a:spcBef>
              <a:spcAft>
                <a:spcPts val="0"/>
              </a:spcAft>
              <a:buClr>
                <a:srgbClr val="C7C7C7"/>
              </a:buClr>
              <a:buSzPts val="1700"/>
              <a:buNone/>
            </a:pPr>
            <a:r>
              <a:rPr lang="en"/>
              <a:t>Joshua San Miguel</a:t>
            </a:r>
            <a:endParaRPr/>
          </a:p>
          <a:p>
            <a:pPr indent="0" lvl="0" marL="0" rtl="0" algn="l">
              <a:lnSpc>
                <a:spcPct val="90000"/>
              </a:lnSpc>
              <a:spcBef>
                <a:spcPts val="0"/>
              </a:spcBef>
              <a:spcAft>
                <a:spcPts val="0"/>
              </a:spcAft>
              <a:buClr>
                <a:srgbClr val="C7C7C7"/>
              </a:buClr>
              <a:buSzPts val="1700"/>
              <a:buNone/>
            </a:pPr>
            <a:r>
              <a:rPr lang="en"/>
              <a:t>Mikko Lipasti</a:t>
            </a:r>
            <a:endParaRPr/>
          </a:p>
        </p:txBody>
      </p:sp>
      <p:sp>
        <p:nvSpPr>
          <p:cNvPr id="118" name="Google Shape;118;p25"/>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t>‹#›</a:t>
            </a:fld>
            <a:endParaRPr/>
          </a:p>
        </p:txBody>
      </p:sp>
      <p:pic>
        <p:nvPicPr>
          <p:cNvPr id="119" name="Google Shape;119;p25"/>
          <p:cNvPicPr preferRelativeResize="0"/>
          <p:nvPr/>
        </p:nvPicPr>
        <p:blipFill>
          <a:blip r:embed="rId3">
            <a:alphaModFix/>
          </a:blip>
          <a:stretch>
            <a:fillRect/>
          </a:stretch>
        </p:blipFill>
        <p:spPr>
          <a:xfrm>
            <a:off x="2465713" y="4054324"/>
            <a:ext cx="4099425" cy="890450"/>
          </a:xfrm>
          <a:prstGeom prst="rect">
            <a:avLst/>
          </a:prstGeom>
          <a:noFill/>
          <a:ln>
            <a:noFill/>
          </a:ln>
        </p:spPr>
      </p:pic>
      <p:pic>
        <p:nvPicPr>
          <p:cNvPr id="120" name="Google Shape;120;p25"/>
          <p:cNvPicPr preferRelativeResize="0"/>
          <p:nvPr/>
        </p:nvPicPr>
        <p:blipFill>
          <a:blip r:embed="rId4">
            <a:alphaModFix/>
          </a:blip>
          <a:stretch>
            <a:fillRect/>
          </a:stretch>
        </p:blipFill>
        <p:spPr>
          <a:xfrm>
            <a:off x="7137097" y="2753591"/>
            <a:ext cx="1484875" cy="2191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idx="1" type="body"/>
          </p:nvPr>
        </p:nvSpPr>
        <p:spPr>
          <a:xfrm>
            <a:off x="342900" y="526601"/>
            <a:ext cx="8172600" cy="394800"/>
          </a:xfrm>
          <a:prstGeom prst="rect">
            <a:avLst/>
          </a:prstGeom>
        </p:spPr>
        <p:txBody>
          <a:bodyPr anchorCtr="0" anchor="b" bIns="0" lIns="0" spcFirstLastPara="1" rIns="68575" wrap="square" tIns="34275">
            <a:spAutoFit/>
          </a:bodyPr>
          <a:lstStyle/>
          <a:p>
            <a:pPr indent="0" lvl="0" marL="0" rtl="0" algn="l">
              <a:spcBef>
                <a:spcPts val="800"/>
              </a:spcBef>
              <a:spcAft>
                <a:spcPts val="0"/>
              </a:spcAft>
              <a:buNone/>
            </a:pPr>
            <a:r>
              <a:rPr lang="en"/>
              <a:t>Pinna Results (Baseline)</a:t>
            </a:r>
            <a:endParaRPr/>
          </a:p>
        </p:txBody>
      </p:sp>
      <p:pic>
        <p:nvPicPr>
          <p:cNvPr id="232" name="Google Shape;232;p34"/>
          <p:cNvPicPr preferRelativeResize="0"/>
          <p:nvPr/>
        </p:nvPicPr>
        <p:blipFill>
          <a:blip r:embed="rId3">
            <a:alphaModFix/>
          </a:blip>
          <a:stretch>
            <a:fillRect/>
          </a:stretch>
        </p:blipFill>
        <p:spPr>
          <a:xfrm>
            <a:off x="2239038" y="921400"/>
            <a:ext cx="4665922" cy="4136024"/>
          </a:xfrm>
          <a:prstGeom prst="rect">
            <a:avLst/>
          </a:prstGeom>
          <a:noFill/>
          <a:ln>
            <a:noFill/>
          </a:ln>
        </p:spPr>
      </p:pic>
      <p:grpSp>
        <p:nvGrpSpPr>
          <p:cNvPr id="233" name="Google Shape;233;p34"/>
          <p:cNvGrpSpPr/>
          <p:nvPr/>
        </p:nvGrpSpPr>
        <p:grpSpPr>
          <a:xfrm>
            <a:off x="473175" y="2033975"/>
            <a:ext cx="2410225" cy="393600"/>
            <a:chOff x="458250" y="2033975"/>
            <a:chExt cx="2410225" cy="393600"/>
          </a:xfrm>
        </p:grpSpPr>
        <p:sp>
          <p:nvSpPr>
            <p:cNvPr id="234" name="Google Shape;234;p34"/>
            <p:cNvSpPr/>
            <p:nvPr/>
          </p:nvSpPr>
          <p:spPr>
            <a:xfrm>
              <a:off x="458250" y="2033975"/>
              <a:ext cx="14097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Each trial took ~ 1 hour</a:t>
              </a:r>
              <a:endParaRPr/>
            </a:p>
          </p:txBody>
        </p:sp>
        <p:cxnSp>
          <p:nvCxnSpPr>
            <p:cNvPr id="235" name="Google Shape;235;p34"/>
            <p:cNvCxnSpPr>
              <a:stCxn id="234" idx="3"/>
              <a:endCxn id="236" idx="1"/>
            </p:cNvCxnSpPr>
            <p:nvPr/>
          </p:nvCxnSpPr>
          <p:spPr>
            <a:xfrm>
              <a:off x="1867950" y="2230775"/>
              <a:ext cx="924600" cy="0"/>
            </a:xfrm>
            <a:prstGeom prst="straightConnector1">
              <a:avLst/>
            </a:prstGeom>
            <a:noFill/>
            <a:ln cap="flat" cmpd="sng" w="9525">
              <a:solidFill>
                <a:schemeClr val="dk2"/>
              </a:solidFill>
              <a:prstDash val="solid"/>
              <a:round/>
              <a:headEnd len="med" w="med" type="none"/>
              <a:tailEnd len="med" w="med" type="triangle"/>
            </a:ln>
          </p:spPr>
        </p:cxnSp>
        <p:sp>
          <p:nvSpPr>
            <p:cNvPr id="236" name="Google Shape;236;p34"/>
            <p:cNvSpPr/>
            <p:nvPr/>
          </p:nvSpPr>
          <p:spPr>
            <a:xfrm>
              <a:off x="2792575" y="2193275"/>
              <a:ext cx="75900" cy="7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37" name="Google Shape;237;p34"/>
          <p:cNvGrpSpPr/>
          <p:nvPr/>
        </p:nvGrpSpPr>
        <p:grpSpPr>
          <a:xfrm>
            <a:off x="2819025" y="1315600"/>
            <a:ext cx="5696475" cy="3275650"/>
            <a:chOff x="2819025" y="1315600"/>
            <a:chExt cx="5696475" cy="3275650"/>
          </a:xfrm>
        </p:grpSpPr>
        <p:sp>
          <p:nvSpPr>
            <p:cNvPr id="238" name="Google Shape;238;p34"/>
            <p:cNvSpPr/>
            <p:nvPr/>
          </p:nvSpPr>
          <p:spPr>
            <a:xfrm>
              <a:off x="2819025" y="1315600"/>
              <a:ext cx="981000" cy="940200"/>
            </a:xfrm>
            <a:prstGeom prst="ellipse">
              <a:avLst/>
            </a:prstGeom>
            <a:solidFill>
              <a:srgbClr val="7FFB75">
                <a:alpha val="547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34"/>
            <p:cNvSpPr/>
            <p:nvPr/>
          </p:nvSpPr>
          <p:spPr>
            <a:xfrm>
              <a:off x="7105800" y="1947500"/>
              <a:ext cx="1409700" cy="172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Macro scale patterns impossible to view without the computing scale that CHTC provides</a:t>
              </a:r>
              <a:endParaRPr/>
            </a:p>
          </p:txBody>
        </p:sp>
        <p:sp>
          <p:nvSpPr>
            <p:cNvPr id="240" name="Google Shape;240;p34"/>
            <p:cNvSpPr/>
            <p:nvPr/>
          </p:nvSpPr>
          <p:spPr>
            <a:xfrm>
              <a:off x="5154475" y="3651050"/>
              <a:ext cx="981000" cy="940200"/>
            </a:xfrm>
            <a:prstGeom prst="ellipse">
              <a:avLst/>
            </a:prstGeom>
            <a:solidFill>
              <a:srgbClr val="7FFB75">
                <a:alpha val="547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41" name="Google Shape;241;p34"/>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35"/>
          <p:cNvPicPr preferRelativeResize="0"/>
          <p:nvPr/>
        </p:nvPicPr>
        <p:blipFill>
          <a:blip r:embed="rId3">
            <a:alphaModFix/>
          </a:blip>
          <a:stretch>
            <a:fillRect/>
          </a:stretch>
        </p:blipFill>
        <p:spPr>
          <a:xfrm>
            <a:off x="2239050" y="914400"/>
            <a:ext cx="4800601" cy="4233226"/>
          </a:xfrm>
          <a:prstGeom prst="rect">
            <a:avLst/>
          </a:prstGeom>
          <a:noFill/>
          <a:ln>
            <a:noFill/>
          </a:ln>
        </p:spPr>
      </p:pic>
      <p:sp>
        <p:nvSpPr>
          <p:cNvPr id="247" name="Google Shape;247;p35"/>
          <p:cNvSpPr txBox="1"/>
          <p:nvPr>
            <p:ph idx="1" type="body"/>
          </p:nvPr>
        </p:nvSpPr>
        <p:spPr>
          <a:xfrm>
            <a:off x="342900" y="526601"/>
            <a:ext cx="8172600" cy="394800"/>
          </a:xfrm>
          <a:prstGeom prst="rect">
            <a:avLst/>
          </a:prstGeom>
        </p:spPr>
        <p:txBody>
          <a:bodyPr anchorCtr="0" anchor="b" bIns="0" lIns="0" spcFirstLastPara="1" rIns="68575" wrap="square" tIns="34275">
            <a:spAutoFit/>
          </a:bodyPr>
          <a:lstStyle/>
          <a:p>
            <a:pPr indent="0" lvl="0" marL="0" rtl="0" algn="l">
              <a:spcBef>
                <a:spcPts val="800"/>
              </a:spcBef>
              <a:spcAft>
                <a:spcPts val="0"/>
              </a:spcAft>
              <a:buNone/>
            </a:pPr>
            <a:r>
              <a:rPr lang="en"/>
              <a:t>SNN Results (Development)</a:t>
            </a:r>
            <a:endParaRPr/>
          </a:p>
        </p:txBody>
      </p:sp>
      <p:grpSp>
        <p:nvGrpSpPr>
          <p:cNvPr id="248" name="Google Shape;248;p35"/>
          <p:cNvGrpSpPr/>
          <p:nvPr/>
        </p:nvGrpSpPr>
        <p:grpSpPr>
          <a:xfrm>
            <a:off x="482500" y="2063800"/>
            <a:ext cx="2410225" cy="393600"/>
            <a:chOff x="458250" y="2033975"/>
            <a:chExt cx="2410225" cy="393600"/>
          </a:xfrm>
        </p:grpSpPr>
        <p:sp>
          <p:nvSpPr>
            <p:cNvPr id="249" name="Google Shape;249;p35"/>
            <p:cNvSpPr/>
            <p:nvPr/>
          </p:nvSpPr>
          <p:spPr>
            <a:xfrm>
              <a:off x="458250" y="2033975"/>
              <a:ext cx="14097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Each trial took ~ 4 hours</a:t>
              </a:r>
              <a:endParaRPr/>
            </a:p>
          </p:txBody>
        </p:sp>
        <p:cxnSp>
          <p:nvCxnSpPr>
            <p:cNvPr id="250" name="Google Shape;250;p35"/>
            <p:cNvCxnSpPr>
              <a:stCxn id="249" idx="3"/>
              <a:endCxn id="251" idx="1"/>
            </p:cNvCxnSpPr>
            <p:nvPr/>
          </p:nvCxnSpPr>
          <p:spPr>
            <a:xfrm>
              <a:off x="1867950" y="2230775"/>
              <a:ext cx="924600" cy="0"/>
            </a:xfrm>
            <a:prstGeom prst="straightConnector1">
              <a:avLst/>
            </a:prstGeom>
            <a:noFill/>
            <a:ln cap="flat" cmpd="sng" w="9525">
              <a:solidFill>
                <a:schemeClr val="dk2"/>
              </a:solidFill>
              <a:prstDash val="solid"/>
              <a:round/>
              <a:headEnd len="med" w="med" type="none"/>
              <a:tailEnd len="med" w="med" type="triangle"/>
            </a:ln>
          </p:spPr>
        </p:cxnSp>
        <p:sp>
          <p:nvSpPr>
            <p:cNvPr id="251" name="Google Shape;251;p35"/>
            <p:cNvSpPr/>
            <p:nvPr/>
          </p:nvSpPr>
          <p:spPr>
            <a:xfrm>
              <a:off x="2792575" y="2193275"/>
              <a:ext cx="75900" cy="7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52" name="Google Shape;252;p35"/>
          <p:cNvGrpSpPr/>
          <p:nvPr/>
        </p:nvGrpSpPr>
        <p:grpSpPr>
          <a:xfrm>
            <a:off x="2187884" y="651774"/>
            <a:ext cx="6327616" cy="4659000"/>
            <a:chOff x="2187884" y="651774"/>
            <a:chExt cx="6327616" cy="4659000"/>
          </a:xfrm>
        </p:grpSpPr>
        <p:sp>
          <p:nvSpPr>
            <p:cNvPr id="253" name="Google Shape;253;p35"/>
            <p:cNvSpPr/>
            <p:nvPr/>
          </p:nvSpPr>
          <p:spPr>
            <a:xfrm rot="2700000">
              <a:off x="4071907" y="132341"/>
              <a:ext cx="890955" cy="5697866"/>
            </a:xfrm>
            <a:prstGeom prst="ellipse">
              <a:avLst/>
            </a:prstGeom>
            <a:solidFill>
              <a:srgbClr val="7FFB75">
                <a:alpha val="547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4" name="Google Shape;254;p35"/>
            <p:cNvSpPr/>
            <p:nvPr/>
          </p:nvSpPr>
          <p:spPr>
            <a:xfrm>
              <a:off x="7105800" y="1947500"/>
              <a:ext cx="1409700" cy="172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Macro scale patterns impossible to view without the computing scale that CHTC provides</a:t>
              </a:r>
              <a:endParaRPr/>
            </a:p>
          </p:txBody>
        </p:sp>
      </p:grpSp>
      <p:sp>
        <p:nvSpPr>
          <p:cNvPr id="255" name="Google Shape;255;p35"/>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6"/>
          <p:cNvSpPr txBox="1"/>
          <p:nvPr>
            <p:ph idx="1" type="body"/>
          </p:nvPr>
        </p:nvSpPr>
        <p:spPr>
          <a:xfrm>
            <a:off x="257175" y="394950"/>
            <a:ext cx="8398200" cy="394800"/>
          </a:xfrm>
          <a:prstGeom prst="rect">
            <a:avLst/>
          </a:prstGeom>
          <a:noFill/>
          <a:ln>
            <a:noFill/>
          </a:ln>
        </p:spPr>
        <p:txBody>
          <a:bodyPr anchorCtr="0" anchor="b" bIns="0" lIns="0" spcFirstLastPara="1" rIns="68575" wrap="square" tIns="34275">
            <a:spAutoFit/>
          </a:bodyPr>
          <a:lstStyle/>
          <a:p>
            <a:pPr indent="0" lvl="0" marL="0" rtl="0" algn="l">
              <a:lnSpc>
                <a:spcPct val="90000"/>
              </a:lnSpc>
              <a:spcBef>
                <a:spcPts val="0"/>
              </a:spcBef>
              <a:spcAft>
                <a:spcPts val="0"/>
              </a:spcAft>
              <a:buClr>
                <a:srgbClr val="353535"/>
              </a:buClr>
              <a:buSzPts val="2600"/>
              <a:buNone/>
            </a:pPr>
            <a:r>
              <a:rPr lang="en"/>
              <a:t>Bottom-up: Neuromorphic Workloads are Stochastic</a:t>
            </a:r>
            <a:endParaRPr/>
          </a:p>
        </p:txBody>
      </p:sp>
      <p:sp>
        <p:nvSpPr>
          <p:cNvPr id="261" name="Google Shape;261;p36"/>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62" name="Google Shape;262;p36"/>
          <p:cNvSpPr txBox="1"/>
          <p:nvPr>
            <p:ph idx="2" type="body"/>
          </p:nvPr>
        </p:nvSpPr>
        <p:spPr>
          <a:xfrm>
            <a:off x="342900" y="1201950"/>
            <a:ext cx="7941600" cy="623400"/>
          </a:xfrm>
          <a:prstGeom prst="rect">
            <a:avLst/>
          </a:prstGeom>
          <a:noFill/>
          <a:ln>
            <a:noFill/>
          </a:ln>
        </p:spPr>
        <p:txBody>
          <a:bodyPr anchorCtr="0" anchor="t" bIns="34275" lIns="0" spcFirstLastPara="1" rIns="68575" wrap="square" tIns="34275">
            <a:spAutoFit/>
          </a:bodyPr>
          <a:lstStyle/>
          <a:p>
            <a:pPr indent="-254000" lvl="0" marL="342900" rtl="0" algn="l">
              <a:lnSpc>
                <a:spcPct val="90000"/>
              </a:lnSpc>
              <a:spcBef>
                <a:spcPts val="0"/>
              </a:spcBef>
              <a:spcAft>
                <a:spcPts val="0"/>
              </a:spcAft>
              <a:buSzPts val="1400"/>
              <a:buChar char="●"/>
            </a:pPr>
            <a:r>
              <a:rPr lang="en"/>
              <a:t>Key Insight: random number generation and downstream, dependent operations are expensive</a:t>
            </a:r>
            <a:endParaRPr/>
          </a:p>
        </p:txBody>
      </p:sp>
      <p:pic>
        <p:nvPicPr>
          <p:cNvPr id="263" name="Google Shape;263;p36"/>
          <p:cNvPicPr preferRelativeResize="0"/>
          <p:nvPr/>
        </p:nvPicPr>
        <p:blipFill>
          <a:blip r:embed="rId3">
            <a:alphaModFix/>
          </a:blip>
          <a:stretch>
            <a:fillRect/>
          </a:stretch>
        </p:blipFill>
        <p:spPr>
          <a:xfrm>
            <a:off x="2658175" y="1901550"/>
            <a:ext cx="3311076" cy="2314500"/>
          </a:xfrm>
          <a:prstGeom prst="rect">
            <a:avLst/>
          </a:prstGeom>
          <a:noFill/>
          <a:ln>
            <a:noFill/>
          </a:ln>
        </p:spPr>
      </p:pic>
      <p:sp>
        <p:nvSpPr>
          <p:cNvPr id="264" name="Google Shape;264;p36"/>
          <p:cNvSpPr txBox="1"/>
          <p:nvPr>
            <p:ph idx="2" type="body"/>
          </p:nvPr>
        </p:nvSpPr>
        <p:spPr>
          <a:xfrm>
            <a:off x="342913" y="4139850"/>
            <a:ext cx="7941600" cy="623400"/>
          </a:xfrm>
          <a:prstGeom prst="rect">
            <a:avLst/>
          </a:prstGeom>
          <a:noFill/>
          <a:ln>
            <a:noFill/>
          </a:ln>
        </p:spPr>
        <p:txBody>
          <a:bodyPr anchorCtr="0" anchor="t" bIns="34275" lIns="0" spcFirstLastPara="1" rIns="68575" wrap="square" tIns="34275">
            <a:spAutoFit/>
          </a:bodyPr>
          <a:lstStyle/>
          <a:p>
            <a:pPr indent="-254000" lvl="0" marL="342900" rtl="0" algn="l">
              <a:lnSpc>
                <a:spcPct val="90000"/>
              </a:lnSpc>
              <a:spcBef>
                <a:spcPts val="0"/>
              </a:spcBef>
              <a:spcAft>
                <a:spcPts val="0"/>
              </a:spcAft>
              <a:buSzPts val="1400"/>
              <a:buChar char="●"/>
            </a:pPr>
            <a:r>
              <a:rPr lang="en"/>
              <a:t>To develop StAccato, a hardware </a:t>
            </a:r>
            <a:r>
              <a:rPr b="1" i="1" lang="en"/>
              <a:t>acc</a:t>
            </a:r>
            <a:r>
              <a:rPr lang="en"/>
              <a:t>elerator for </a:t>
            </a:r>
            <a:r>
              <a:rPr b="1" i="1" lang="en"/>
              <a:t>st</a:t>
            </a:r>
            <a:r>
              <a:rPr lang="en"/>
              <a:t>och</a:t>
            </a:r>
            <a:r>
              <a:rPr lang="en"/>
              <a:t>astic workloads, how can we compare RNG quality?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7"/>
          <p:cNvSpPr txBox="1"/>
          <p:nvPr>
            <p:ph idx="1" type="body"/>
          </p:nvPr>
        </p:nvSpPr>
        <p:spPr>
          <a:xfrm>
            <a:off x="257175" y="394951"/>
            <a:ext cx="6129600" cy="394800"/>
          </a:xfrm>
          <a:prstGeom prst="rect">
            <a:avLst/>
          </a:prstGeom>
          <a:noFill/>
          <a:ln>
            <a:noFill/>
          </a:ln>
        </p:spPr>
        <p:txBody>
          <a:bodyPr anchorCtr="0" anchor="b" bIns="0" lIns="0" spcFirstLastPara="1" rIns="68575" wrap="square" tIns="34275">
            <a:spAutoFit/>
          </a:bodyPr>
          <a:lstStyle/>
          <a:p>
            <a:pPr indent="0" lvl="0" marL="0" rtl="0" algn="l">
              <a:lnSpc>
                <a:spcPct val="90000"/>
              </a:lnSpc>
              <a:spcBef>
                <a:spcPts val="0"/>
              </a:spcBef>
              <a:spcAft>
                <a:spcPts val="0"/>
              </a:spcAft>
              <a:buClr>
                <a:srgbClr val="353535"/>
              </a:buClr>
              <a:buSzPts val="2600"/>
              <a:buNone/>
            </a:pPr>
            <a:r>
              <a:rPr lang="en"/>
              <a:t>Dieharder</a:t>
            </a:r>
            <a:endParaRPr/>
          </a:p>
        </p:txBody>
      </p:sp>
      <p:sp>
        <p:nvSpPr>
          <p:cNvPr id="270" name="Google Shape;270;p37"/>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271" name="Google Shape;271;p37"/>
          <p:cNvPicPr preferRelativeResize="0"/>
          <p:nvPr/>
        </p:nvPicPr>
        <p:blipFill>
          <a:blip r:embed="rId3">
            <a:alphaModFix/>
          </a:blip>
          <a:stretch>
            <a:fillRect/>
          </a:stretch>
        </p:blipFill>
        <p:spPr>
          <a:xfrm>
            <a:off x="220788" y="1800225"/>
            <a:ext cx="8185836" cy="3257551"/>
          </a:xfrm>
          <a:prstGeom prst="rect">
            <a:avLst/>
          </a:prstGeom>
          <a:noFill/>
          <a:ln>
            <a:noFill/>
          </a:ln>
        </p:spPr>
      </p:pic>
      <p:sp>
        <p:nvSpPr>
          <p:cNvPr id="272" name="Google Shape;272;p37"/>
          <p:cNvSpPr txBox="1"/>
          <p:nvPr>
            <p:ph idx="2" type="body"/>
          </p:nvPr>
        </p:nvSpPr>
        <p:spPr>
          <a:xfrm>
            <a:off x="342900" y="1201950"/>
            <a:ext cx="7941600" cy="346200"/>
          </a:xfrm>
          <a:prstGeom prst="rect">
            <a:avLst/>
          </a:prstGeom>
          <a:noFill/>
          <a:ln>
            <a:noFill/>
          </a:ln>
        </p:spPr>
        <p:txBody>
          <a:bodyPr anchorCtr="0" anchor="t" bIns="34275" lIns="0" spcFirstLastPara="1" rIns="68575" wrap="square" tIns="34275">
            <a:spAutoFit/>
          </a:bodyPr>
          <a:lstStyle/>
          <a:p>
            <a:pPr indent="-254000" lvl="0" marL="342900" rtl="0" algn="l">
              <a:lnSpc>
                <a:spcPct val="90000"/>
              </a:lnSpc>
              <a:spcBef>
                <a:spcPts val="0"/>
              </a:spcBef>
              <a:spcAft>
                <a:spcPts val="0"/>
              </a:spcAft>
              <a:buSzPts val="1400"/>
              <a:buChar char="●"/>
            </a:pPr>
            <a:r>
              <a:rPr lang="en"/>
              <a:t>Great, StAccato is better than simple RNG, but by how much?</a:t>
            </a:r>
            <a:endParaRPr/>
          </a:p>
        </p:txBody>
      </p:sp>
      <p:grpSp>
        <p:nvGrpSpPr>
          <p:cNvPr id="273" name="Google Shape;273;p37"/>
          <p:cNvGrpSpPr/>
          <p:nvPr/>
        </p:nvGrpSpPr>
        <p:grpSpPr>
          <a:xfrm>
            <a:off x="5085450" y="2075600"/>
            <a:ext cx="2046600" cy="3056675"/>
            <a:chOff x="5085450" y="2075600"/>
            <a:chExt cx="2046600" cy="3056675"/>
          </a:xfrm>
        </p:grpSpPr>
        <p:sp>
          <p:nvSpPr>
            <p:cNvPr id="274" name="Google Shape;274;p37"/>
            <p:cNvSpPr/>
            <p:nvPr/>
          </p:nvSpPr>
          <p:spPr>
            <a:xfrm>
              <a:off x="5085450" y="4738675"/>
              <a:ext cx="14097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Each trial took ~ 6 hours</a:t>
              </a:r>
              <a:endParaRPr/>
            </a:p>
          </p:txBody>
        </p:sp>
        <p:cxnSp>
          <p:nvCxnSpPr>
            <p:cNvPr id="275" name="Google Shape;275;p37"/>
            <p:cNvCxnSpPr>
              <a:stCxn id="274" idx="3"/>
            </p:cNvCxnSpPr>
            <p:nvPr/>
          </p:nvCxnSpPr>
          <p:spPr>
            <a:xfrm flipH="1" rot="10800000">
              <a:off x="6495150" y="4829575"/>
              <a:ext cx="636900" cy="105900"/>
            </a:xfrm>
            <a:prstGeom prst="bentConnector3">
              <a:avLst>
                <a:gd fmla="val 97543" name="adj1"/>
              </a:avLst>
            </a:prstGeom>
            <a:noFill/>
            <a:ln cap="flat" cmpd="sng" w="9525">
              <a:solidFill>
                <a:schemeClr val="dk2"/>
              </a:solidFill>
              <a:prstDash val="solid"/>
              <a:round/>
              <a:headEnd len="med" w="med" type="none"/>
              <a:tailEnd len="med" w="med" type="none"/>
            </a:ln>
          </p:spPr>
        </p:cxnSp>
        <p:cxnSp>
          <p:nvCxnSpPr>
            <p:cNvPr id="276" name="Google Shape;276;p37"/>
            <p:cNvCxnSpPr/>
            <p:nvPr/>
          </p:nvCxnSpPr>
          <p:spPr>
            <a:xfrm rot="10800000">
              <a:off x="7116000" y="4763900"/>
              <a:ext cx="0" cy="151200"/>
            </a:xfrm>
            <a:prstGeom prst="straightConnector1">
              <a:avLst/>
            </a:prstGeom>
            <a:noFill/>
            <a:ln cap="flat" cmpd="sng" w="9525">
              <a:solidFill>
                <a:schemeClr val="dk2"/>
              </a:solidFill>
              <a:prstDash val="solid"/>
              <a:round/>
              <a:headEnd len="med" w="med" type="none"/>
              <a:tailEnd len="med" w="med" type="triangle"/>
            </a:ln>
          </p:spPr>
        </p:cxnSp>
        <p:sp>
          <p:nvSpPr>
            <p:cNvPr id="277" name="Google Shape;277;p37"/>
            <p:cNvSpPr/>
            <p:nvPr/>
          </p:nvSpPr>
          <p:spPr>
            <a:xfrm>
              <a:off x="7099950" y="2075600"/>
              <a:ext cx="32100" cy="268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78" name="Google Shape;278;p37"/>
          <p:cNvSpPr/>
          <p:nvPr/>
        </p:nvSpPr>
        <p:spPr>
          <a:xfrm>
            <a:off x="924025" y="1583650"/>
            <a:ext cx="2868300" cy="21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Simple</a:t>
            </a:r>
            <a:endParaRPr/>
          </a:p>
        </p:txBody>
      </p:sp>
      <p:sp>
        <p:nvSpPr>
          <p:cNvPr id="279" name="Google Shape;279;p37"/>
          <p:cNvSpPr/>
          <p:nvPr/>
        </p:nvSpPr>
        <p:spPr>
          <a:xfrm>
            <a:off x="4224825" y="1583650"/>
            <a:ext cx="953400" cy="21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Complex</a:t>
            </a:r>
            <a:endParaRPr/>
          </a:p>
        </p:txBody>
      </p:sp>
      <p:sp>
        <p:nvSpPr>
          <p:cNvPr id="280" name="Google Shape;280;p37"/>
          <p:cNvSpPr/>
          <p:nvPr/>
        </p:nvSpPr>
        <p:spPr>
          <a:xfrm>
            <a:off x="5474825" y="1583650"/>
            <a:ext cx="2046600" cy="216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In Between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8"/>
          <p:cNvSpPr txBox="1"/>
          <p:nvPr>
            <p:ph idx="1" type="body"/>
          </p:nvPr>
        </p:nvSpPr>
        <p:spPr>
          <a:xfrm>
            <a:off x="257175" y="394951"/>
            <a:ext cx="6129600" cy="394800"/>
          </a:xfrm>
          <a:prstGeom prst="rect">
            <a:avLst/>
          </a:prstGeom>
          <a:noFill/>
          <a:ln>
            <a:noFill/>
          </a:ln>
        </p:spPr>
        <p:txBody>
          <a:bodyPr anchorCtr="0" anchor="b" bIns="0" lIns="0" spcFirstLastPara="1" rIns="68575" wrap="square" tIns="34275">
            <a:spAutoFit/>
          </a:bodyPr>
          <a:lstStyle/>
          <a:p>
            <a:pPr indent="0" lvl="0" marL="0" rtl="0" algn="l">
              <a:lnSpc>
                <a:spcPct val="90000"/>
              </a:lnSpc>
              <a:spcBef>
                <a:spcPts val="0"/>
              </a:spcBef>
              <a:spcAft>
                <a:spcPts val="0"/>
              </a:spcAft>
              <a:buClr>
                <a:srgbClr val="353535"/>
              </a:buClr>
              <a:buSzPts val="2600"/>
              <a:buNone/>
            </a:pPr>
            <a:r>
              <a:rPr lang="en"/>
              <a:t>Scaling the Problem</a:t>
            </a:r>
            <a:endParaRPr/>
          </a:p>
        </p:txBody>
      </p:sp>
      <p:sp>
        <p:nvSpPr>
          <p:cNvPr id="286" name="Google Shape;286;p38"/>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87" name="Google Shape;287;p38"/>
          <p:cNvSpPr txBox="1"/>
          <p:nvPr>
            <p:ph idx="2" type="body"/>
          </p:nvPr>
        </p:nvSpPr>
        <p:spPr>
          <a:xfrm>
            <a:off x="342900" y="1201950"/>
            <a:ext cx="7941600" cy="2770500"/>
          </a:xfrm>
          <a:prstGeom prst="rect">
            <a:avLst/>
          </a:prstGeom>
          <a:noFill/>
          <a:ln>
            <a:noFill/>
          </a:ln>
        </p:spPr>
        <p:txBody>
          <a:bodyPr anchorCtr="0" anchor="t" bIns="34275" lIns="0" spcFirstLastPara="1" rIns="68575" wrap="square" tIns="34275">
            <a:spAutoFit/>
          </a:bodyPr>
          <a:lstStyle/>
          <a:p>
            <a:pPr indent="-254000" lvl="0" marL="342900" rtl="0" algn="l">
              <a:lnSpc>
                <a:spcPct val="90000"/>
              </a:lnSpc>
              <a:spcBef>
                <a:spcPts val="0"/>
              </a:spcBef>
              <a:spcAft>
                <a:spcPts val="0"/>
              </a:spcAft>
              <a:buSzPts val="1400"/>
              <a:buChar char="●"/>
            </a:pPr>
            <a:r>
              <a:rPr lang="en"/>
              <a:t>Throughput </a:t>
            </a:r>
            <a:r>
              <a:rPr lang="en"/>
              <a:t>problem demanding large amounts of CPU hours, but minimal restrictions:</a:t>
            </a:r>
            <a:endParaRPr/>
          </a:p>
          <a:p>
            <a:pPr indent="-254000" lvl="1" marL="685800" rtl="0" algn="l">
              <a:lnSpc>
                <a:spcPct val="90000"/>
              </a:lnSpc>
              <a:spcBef>
                <a:spcPts val="0"/>
              </a:spcBef>
              <a:spcAft>
                <a:spcPts val="0"/>
              </a:spcAft>
              <a:buSzPts val="1400"/>
              <a:buChar char="○"/>
            </a:pPr>
            <a:r>
              <a:rPr lang="en"/>
              <a:t>Lightweight docker image with Dieharder installed</a:t>
            </a:r>
            <a:endParaRPr/>
          </a:p>
          <a:p>
            <a:pPr indent="-254000" lvl="1" marL="685800" rtl="0" algn="l">
              <a:lnSpc>
                <a:spcPct val="90000"/>
              </a:lnSpc>
              <a:spcBef>
                <a:spcPts val="0"/>
              </a:spcBef>
              <a:spcAft>
                <a:spcPts val="0"/>
              </a:spcAft>
              <a:buSzPts val="1400"/>
              <a:buChar char="○"/>
            </a:pPr>
            <a:r>
              <a:rPr lang="en"/>
              <a:t>Single requested CPU, 512MB memory, 1MB storage</a:t>
            </a:r>
            <a:endParaRPr/>
          </a:p>
          <a:p>
            <a:pPr indent="-254000" lvl="1" marL="685800" rtl="0" algn="l">
              <a:lnSpc>
                <a:spcPct val="90000"/>
              </a:lnSpc>
              <a:spcBef>
                <a:spcPts val="0"/>
              </a:spcBef>
              <a:spcAft>
                <a:spcPts val="0"/>
              </a:spcAft>
              <a:buSzPts val="1400"/>
              <a:buChar char="○"/>
            </a:pPr>
            <a:r>
              <a:rPr lang="en"/>
              <a:t>~need CPUs past 2011</a:t>
            </a:r>
            <a:endParaRPr/>
          </a:p>
          <a:p>
            <a:pPr indent="0" lvl="0" marL="0" rtl="0" algn="l">
              <a:lnSpc>
                <a:spcPct val="90000"/>
              </a:lnSpc>
              <a:spcBef>
                <a:spcPts val="0"/>
              </a:spcBef>
              <a:spcAft>
                <a:spcPts val="0"/>
              </a:spcAft>
              <a:buNone/>
            </a:pPr>
            <a:r>
              <a:t/>
            </a:r>
            <a:endParaRPr/>
          </a:p>
          <a:p>
            <a:pPr indent="-254000" lvl="0" marL="342900" rtl="0" algn="l">
              <a:spcBef>
                <a:spcPts val="0"/>
              </a:spcBef>
              <a:spcAft>
                <a:spcPts val="0"/>
              </a:spcAft>
              <a:buSzPts val="1400"/>
              <a:buChar char="●"/>
            </a:pPr>
            <a:r>
              <a:rPr lang="en"/>
              <a:t>Workload is ideal for CHTC’s ~40K CPU cores</a:t>
            </a:r>
            <a:endParaRPr/>
          </a:p>
          <a:p>
            <a:pPr indent="-254000" lvl="1" marL="685800" rtl="0" algn="l">
              <a:spcBef>
                <a:spcPts val="0"/>
              </a:spcBef>
              <a:spcAft>
                <a:spcPts val="0"/>
              </a:spcAft>
              <a:buSzPts val="1400"/>
              <a:buChar char="○"/>
            </a:pPr>
            <a:r>
              <a:rPr lang="en"/>
              <a:t>Problem well defined in a single 34 line submit file (+config list)</a:t>
            </a:r>
            <a:endParaRPr/>
          </a:p>
          <a:p>
            <a:pPr indent="-254000" lvl="1" marL="685800" rtl="0" algn="l">
              <a:spcBef>
                <a:spcPts val="0"/>
              </a:spcBef>
              <a:spcAft>
                <a:spcPts val="0"/>
              </a:spcAft>
              <a:buSzPts val="1400"/>
              <a:buChar char="○"/>
            </a:pPr>
            <a:r>
              <a:rPr lang="en"/>
              <a:t>Launched 6 RNGs x 5 trials per rate x 100 different rates from </a:t>
            </a:r>
            <a:endParaRPr/>
          </a:p>
          <a:p>
            <a:pPr indent="-254000" lvl="2" marL="1028700" rtl="0" algn="l">
              <a:spcBef>
                <a:spcPts val="0"/>
              </a:spcBef>
              <a:spcAft>
                <a:spcPts val="0"/>
              </a:spcAft>
              <a:buSzPts val="1400"/>
              <a:buChar char="■"/>
            </a:pPr>
            <a:r>
              <a:rPr lang="en"/>
              <a:t>~2.1 compute years completed in ~3 weeks!</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39"/>
          <p:cNvPicPr preferRelativeResize="0"/>
          <p:nvPr/>
        </p:nvPicPr>
        <p:blipFill>
          <a:blip r:embed="rId3">
            <a:alphaModFix/>
          </a:blip>
          <a:stretch>
            <a:fillRect/>
          </a:stretch>
        </p:blipFill>
        <p:spPr>
          <a:xfrm>
            <a:off x="257175" y="1800225"/>
            <a:ext cx="8299602" cy="3257551"/>
          </a:xfrm>
          <a:prstGeom prst="rect">
            <a:avLst/>
          </a:prstGeom>
          <a:noFill/>
          <a:ln>
            <a:noFill/>
          </a:ln>
        </p:spPr>
      </p:pic>
      <p:sp>
        <p:nvSpPr>
          <p:cNvPr id="293" name="Google Shape;293;p39"/>
          <p:cNvSpPr txBox="1"/>
          <p:nvPr>
            <p:ph idx="1" type="body"/>
          </p:nvPr>
        </p:nvSpPr>
        <p:spPr>
          <a:xfrm>
            <a:off x="257175" y="394950"/>
            <a:ext cx="7356600" cy="394800"/>
          </a:xfrm>
          <a:prstGeom prst="rect">
            <a:avLst/>
          </a:prstGeom>
          <a:noFill/>
          <a:ln>
            <a:noFill/>
          </a:ln>
        </p:spPr>
        <p:txBody>
          <a:bodyPr anchorCtr="0" anchor="b" bIns="0" lIns="0" spcFirstLastPara="1" rIns="68575" wrap="square" tIns="34275">
            <a:spAutoFit/>
          </a:bodyPr>
          <a:lstStyle/>
          <a:p>
            <a:pPr indent="0" lvl="0" marL="0" rtl="0" algn="l">
              <a:lnSpc>
                <a:spcPct val="90000"/>
              </a:lnSpc>
              <a:spcBef>
                <a:spcPts val="0"/>
              </a:spcBef>
              <a:spcAft>
                <a:spcPts val="0"/>
              </a:spcAft>
              <a:buClr>
                <a:srgbClr val="353535"/>
              </a:buClr>
              <a:buSzPts val="2600"/>
              <a:buNone/>
            </a:pPr>
            <a:r>
              <a:rPr lang="en"/>
              <a:t>Comparative Dieharder Results</a:t>
            </a:r>
            <a:endParaRPr/>
          </a:p>
        </p:txBody>
      </p:sp>
      <p:sp>
        <p:nvSpPr>
          <p:cNvPr id="294" name="Google Shape;294;p39"/>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95" name="Google Shape;295;p39"/>
          <p:cNvSpPr txBox="1"/>
          <p:nvPr>
            <p:ph idx="2" type="body"/>
          </p:nvPr>
        </p:nvSpPr>
        <p:spPr>
          <a:xfrm>
            <a:off x="342900" y="1201950"/>
            <a:ext cx="7941600" cy="346200"/>
          </a:xfrm>
          <a:prstGeom prst="rect">
            <a:avLst/>
          </a:prstGeom>
          <a:noFill/>
          <a:ln>
            <a:noFill/>
          </a:ln>
        </p:spPr>
        <p:txBody>
          <a:bodyPr anchorCtr="0" anchor="t" bIns="34275" lIns="0" spcFirstLastPara="1" rIns="68575" wrap="square" tIns="34275">
            <a:spAutoFit/>
          </a:bodyPr>
          <a:lstStyle/>
          <a:p>
            <a:pPr indent="-254000" lvl="0" marL="342900" rtl="0" algn="l">
              <a:lnSpc>
                <a:spcPct val="90000"/>
              </a:lnSpc>
              <a:spcBef>
                <a:spcPts val="0"/>
              </a:spcBef>
              <a:spcAft>
                <a:spcPts val="0"/>
              </a:spcAft>
              <a:buSzPts val="1400"/>
              <a:buChar char="●"/>
            </a:pPr>
            <a:r>
              <a:rPr lang="en"/>
              <a:t>StAccato is as good as the best of them!</a:t>
            </a:r>
            <a:endParaRPr/>
          </a:p>
        </p:txBody>
      </p:sp>
      <p:sp>
        <p:nvSpPr>
          <p:cNvPr id="296" name="Google Shape;296;p39"/>
          <p:cNvSpPr/>
          <p:nvPr/>
        </p:nvSpPr>
        <p:spPr>
          <a:xfrm>
            <a:off x="5754925" y="914400"/>
            <a:ext cx="2427600" cy="68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The timeliness of this analysis was only possible via CHTC </a:t>
            </a:r>
            <a:endParaRPr/>
          </a:p>
        </p:txBody>
      </p:sp>
      <p:sp>
        <p:nvSpPr>
          <p:cNvPr id="297" name="Google Shape;297;p39"/>
          <p:cNvSpPr txBox="1"/>
          <p:nvPr/>
        </p:nvSpPr>
        <p:spPr>
          <a:xfrm>
            <a:off x="0" y="4866550"/>
            <a:ext cx="87273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rgbClr val="353535"/>
                </a:solidFill>
              </a:rPr>
              <a:t>* Submission is currently under review</a:t>
            </a:r>
            <a:endParaRPr sz="600">
              <a:solidFill>
                <a:srgbClr val="35353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0"/>
          <p:cNvSpPr txBox="1"/>
          <p:nvPr>
            <p:ph idx="1" type="body"/>
          </p:nvPr>
        </p:nvSpPr>
        <p:spPr>
          <a:xfrm>
            <a:off x="257175" y="394951"/>
            <a:ext cx="6129600" cy="394800"/>
          </a:xfrm>
          <a:prstGeom prst="rect">
            <a:avLst/>
          </a:prstGeom>
          <a:noFill/>
          <a:ln>
            <a:noFill/>
          </a:ln>
        </p:spPr>
        <p:txBody>
          <a:bodyPr anchorCtr="0" anchor="b" bIns="0" lIns="0" spcFirstLastPara="1" rIns="68575" wrap="square" tIns="34275">
            <a:spAutoFit/>
          </a:bodyPr>
          <a:lstStyle/>
          <a:p>
            <a:pPr indent="0" lvl="0" marL="0" rtl="0" algn="l">
              <a:lnSpc>
                <a:spcPct val="90000"/>
              </a:lnSpc>
              <a:spcBef>
                <a:spcPts val="0"/>
              </a:spcBef>
              <a:spcAft>
                <a:spcPts val="0"/>
              </a:spcAft>
              <a:buClr>
                <a:srgbClr val="353535"/>
              </a:buClr>
              <a:buSzPts val="2600"/>
              <a:buNone/>
            </a:pPr>
            <a:r>
              <a:rPr lang="en"/>
              <a:t>Current Outlook and Next Steps</a:t>
            </a:r>
            <a:endParaRPr/>
          </a:p>
        </p:txBody>
      </p:sp>
      <p:sp>
        <p:nvSpPr>
          <p:cNvPr id="303" name="Google Shape;303;p40"/>
          <p:cNvSpPr txBox="1"/>
          <p:nvPr>
            <p:ph idx="2" type="body"/>
          </p:nvPr>
        </p:nvSpPr>
        <p:spPr>
          <a:xfrm>
            <a:off x="342900" y="1201950"/>
            <a:ext cx="8256300" cy="3407700"/>
          </a:xfrm>
          <a:prstGeom prst="rect">
            <a:avLst/>
          </a:prstGeom>
          <a:noFill/>
          <a:ln>
            <a:noFill/>
          </a:ln>
        </p:spPr>
        <p:txBody>
          <a:bodyPr anchorCtr="0" anchor="t" bIns="34275" lIns="0" spcFirstLastPara="1" rIns="68575" wrap="square" tIns="34275">
            <a:spAutoFit/>
          </a:bodyPr>
          <a:lstStyle/>
          <a:p>
            <a:pPr indent="-254000" lvl="0" marL="342900" rtl="0" algn="l">
              <a:lnSpc>
                <a:spcPct val="90000"/>
              </a:lnSpc>
              <a:spcBef>
                <a:spcPts val="0"/>
              </a:spcBef>
              <a:spcAft>
                <a:spcPts val="0"/>
              </a:spcAft>
              <a:buSzPts val="1400"/>
              <a:buChar char="●"/>
            </a:pPr>
            <a:r>
              <a:rPr lang="en"/>
              <a:t>Current Outlook:</a:t>
            </a:r>
            <a:endParaRPr/>
          </a:p>
          <a:p>
            <a:pPr indent="-254000" lvl="1" marL="685800" rtl="0" algn="l">
              <a:lnSpc>
                <a:spcPct val="90000"/>
              </a:lnSpc>
              <a:spcBef>
                <a:spcPts val="0"/>
              </a:spcBef>
              <a:spcAft>
                <a:spcPts val="0"/>
              </a:spcAft>
              <a:buSzPts val="1400"/>
              <a:buChar char="○"/>
            </a:pPr>
            <a:r>
              <a:rPr lang="en"/>
              <a:t>CHTC fairly easy to use and very flexible for a wide variety of studies</a:t>
            </a:r>
            <a:endParaRPr/>
          </a:p>
          <a:p>
            <a:pPr indent="-254000" lvl="1" marL="685800" rtl="0" algn="l">
              <a:lnSpc>
                <a:spcPct val="90000"/>
              </a:lnSpc>
              <a:spcBef>
                <a:spcPts val="0"/>
              </a:spcBef>
              <a:spcAft>
                <a:spcPts val="0"/>
              </a:spcAft>
              <a:buSzPts val="1400"/>
              <a:buChar char="○"/>
            </a:pPr>
            <a:r>
              <a:rPr lang="en"/>
              <a:t>Minor pain points using the GPU system</a:t>
            </a:r>
            <a:endParaRPr/>
          </a:p>
          <a:p>
            <a:pPr indent="-254000" lvl="2" marL="1028700" rtl="0" algn="l">
              <a:lnSpc>
                <a:spcPct val="90000"/>
              </a:lnSpc>
              <a:spcBef>
                <a:spcPts val="0"/>
              </a:spcBef>
              <a:spcAft>
                <a:spcPts val="0"/>
              </a:spcAft>
              <a:buSzPts val="1400"/>
              <a:buChar char="■"/>
            </a:pPr>
            <a:r>
              <a:rPr lang="en"/>
              <a:t>simultaneous profiling during GPU sim (resolved in an update)</a:t>
            </a:r>
            <a:endParaRPr/>
          </a:p>
          <a:p>
            <a:pPr indent="-254000" lvl="2" marL="1028700" rtl="0" algn="l">
              <a:lnSpc>
                <a:spcPct val="90000"/>
              </a:lnSpc>
              <a:spcBef>
                <a:spcPts val="0"/>
              </a:spcBef>
              <a:spcAft>
                <a:spcPts val="0"/>
              </a:spcAft>
              <a:buSzPts val="1400"/>
              <a:buChar char="■"/>
            </a:pPr>
            <a:r>
              <a:rPr lang="en"/>
              <a:t>non-deterministic crashes (only in &lt; 6% of runs)</a:t>
            </a:r>
            <a:endParaRPr/>
          </a:p>
          <a:p>
            <a:pPr indent="-254000" lvl="2" marL="1028700" rtl="0" algn="l">
              <a:lnSpc>
                <a:spcPct val="90000"/>
              </a:lnSpc>
              <a:spcBef>
                <a:spcPts val="0"/>
              </a:spcBef>
              <a:spcAft>
                <a:spcPts val="0"/>
              </a:spcAft>
              <a:buSzPts val="1400"/>
              <a:buChar char="■"/>
            </a:pPr>
            <a:r>
              <a:rPr lang="en"/>
              <a:t>runtime variability for repeat tasks</a:t>
            </a:r>
            <a:endParaRPr/>
          </a:p>
          <a:p>
            <a:pPr indent="0" lvl="0" marL="0" rtl="0" algn="l">
              <a:lnSpc>
                <a:spcPct val="90000"/>
              </a:lnSpc>
              <a:spcBef>
                <a:spcPts val="0"/>
              </a:spcBef>
              <a:spcAft>
                <a:spcPts val="0"/>
              </a:spcAft>
              <a:buNone/>
            </a:pPr>
            <a:r>
              <a:t/>
            </a:r>
            <a:endParaRPr/>
          </a:p>
          <a:p>
            <a:pPr indent="-254000" lvl="0" marL="342900" rtl="0" algn="l">
              <a:lnSpc>
                <a:spcPct val="90000"/>
              </a:lnSpc>
              <a:spcBef>
                <a:spcPts val="0"/>
              </a:spcBef>
              <a:spcAft>
                <a:spcPts val="0"/>
              </a:spcAft>
              <a:buSzPts val="1400"/>
              <a:buChar char="●"/>
            </a:pPr>
            <a:r>
              <a:rPr lang="en"/>
              <a:t>Next CHTC features to explore</a:t>
            </a:r>
            <a:endParaRPr/>
          </a:p>
          <a:p>
            <a:pPr indent="-254000" lvl="1" marL="685800" rtl="0" algn="l">
              <a:lnSpc>
                <a:spcPct val="90000"/>
              </a:lnSpc>
              <a:spcBef>
                <a:spcPts val="0"/>
              </a:spcBef>
              <a:spcAft>
                <a:spcPts val="0"/>
              </a:spcAft>
              <a:buSzPts val="1400"/>
              <a:buChar char="○"/>
            </a:pPr>
            <a:r>
              <a:rPr lang="en"/>
              <a:t>Checkpointing to support long running GPU sims (&gt; a week)</a:t>
            </a:r>
            <a:endParaRPr/>
          </a:p>
          <a:p>
            <a:pPr indent="-254000" lvl="1" marL="685800" rtl="0" algn="l">
              <a:lnSpc>
                <a:spcPct val="90000"/>
              </a:lnSpc>
              <a:spcBef>
                <a:spcPts val="0"/>
              </a:spcBef>
              <a:spcAft>
                <a:spcPts val="0"/>
              </a:spcAft>
              <a:buSzPts val="1400"/>
              <a:buChar char="○"/>
            </a:pPr>
            <a:r>
              <a:rPr lang="en"/>
              <a:t>Thorough sweep of model hyper-parameters (width, depth, fft bins, etc.)</a:t>
            </a:r>
            <a:endParaRPr/>
          </a:p>
          <a:p>
            <a:pPr indent="-254000" lvl="1" marL="685800" rtl="0" algn="l">
              <a:lnSpc>
                <a:spcPct val="90000"/>
              </a:lnSpc>
              <a:spcBef>
                <a:spcPts val="0"/>
              </a:spcBef>
              <a:spcAft>
                <a:spcPts val="0"/>
              </a:spcAft>
              <a:buSzPts val="1400"/>
              <a:buChar char="○"/>
            </a:pPr>
            <a:r>
              <a:rPr lang="en"/>
              <a:t>Better coordination of job resources in allocation request and during runtime</a:t>
            </a:r>
            <a:endParaRPr/>
          </a:p>
          <a:p>
            <a:pPr indent="0" lvl="0" marL="0" rtl="0" algn="l">
              <a:lnSpc>
                <a:spcPct val="90000"/>
              </a:lnSpc>
              <a:spcBef>
                <a:spcPts val="0"/>
              </a:spcBef>
              <a:spcAft>
                <a:spcPts val="0"/>
              </a:spcAft>
              <a:buNone/>
            </a:pPr>
            <a:r>
              <a:t/>
            </a:r>
            <a:endParaRPr/>
          </a:p>
          <a:p>
            <a:pPr indent="-254000" lvl="0" marL="342900" rtl="0" algn="l">
              <a:lnSpc>
                <a:spcPct val="90000"/>
              </a:lnSpc>
              <a:spcBef>
                <a:spcPts val="0"/>
              </a:spcBef>
              <a:spcAft>
                <a:spcPts val="0"/>
              </a:spcAft>
              <a:buSzPts val="1400"/>
              <a:buChar char="●"/>
            </a:pPr>
            <a:r>
              <a:rPr lang="en"/>
              <a:t>Desirable features from CHTC in the future</a:t>
            </a:r>
            <a:endParaRPr/>
          </a:p>
          <a:p>
            <a:pPr indent="-254000" lvl="1" marL="685800" rtl="0" algn="l">
              <a:lnSpc>
                <a:spcPct val="90000"/>
              </a:lnSpc>
              <a:spcBef>
                <a:spcPts val="0"/>
              </a:spcBef>
              <a:spcAft>
                <a:spcPts val="0"/>
              </a:spcAft>
              <a:buSzPts val="1400"/>
              <a:buChar char="○"/>
            </a:pPr>
            <a:r>
              <a:rPr lang="en"/>
              <a:t>Vendor variety (</a:t>
            </a:r>
            <a:r>
              <a:rPr lang="en"/>
              <a:t>AMD GPUs)</a:t>
            </a:r>
            <a:endParaRPr/>
          </a:p>
        </p:txBody>
      </p:sp>
      <p:sp>
        <p:nvSpPr>
          <p:cNvPr id="304" name="Google Shape;304;p40"/>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1"/>
          <p:cNvSpPr txBox="1"/>
          <p:nvPr/>
        </p:nvSpPr>
        <p:spPr>
          <a:xfrm>
            <a:off x="2119950" y="3628625"/>
            <a:ext cx="49041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100">
                <a:solidFill>
                  <a:schemeClr val="lt1"/>
                </a:solidFill>
                <a:latin typeface="Times New Roman"/>
                <a:ea typeface="Times New Roman"/>
                <a:cs typeface="Times New Roman"/>
                <a:sym typeface="Times New Roman"/>
              </a:rPr>
              <a:t>Thank You!</a:t>
            </a:r>
            <a:endParaRPr sz="4100">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6"/>
          <p:cNvSpPr txBox="1"/>
          <p:nvPr>
            <p:ph idx="2" type="body"/>
          </p:nvPr>
        </p:nvSpPr>
        <p:spPr>
          <a:xfrm>
            <a:off x="342900" y="1201950"/>
            <a:ext cx="7941600" cy="3560100"/>
          </a:xfrm>
          <a:prstGeom prst="rect">
            <a:avLst/>
          </a:prstGeom>
          <a:noFill/>
          <a:ln>
            <a:noFill/>
          </a:ln>
        </p:spPr>
        <p:txBody>
          <a:bodyPr anchorCtr="0" anchor="t" bIns="34275" lIns="0" spcFirstLastPara="1" rIns="68575" wrap="square" tIns="34275">
            <a:spAutoFit/>
          </a:bodyPr>
          <a:lstStyle/>
          <a:p>
            <a:pPr indent="-254000" lvl="0" marL="342900" rtl="0" algn="l">
              <a:lnSpc>
                <a:spcPct val="90000"/>
              </a:lnSpc>
              <a:spcBef>
                <a:spcPts val="0"/>
              </a:spcBef>
              <a:spcAft>
                <a:spcPts val="0"/>
              </a:spcAft>
              <a:buSzPts val="1400"/>
              <a:buChar char="●"/>
            </a:pPr>
            <a:r>
              <a:rPr lang="en"/>
              <a:t>Neuromorphic computing: the bridge between silicon and biology</a:t>
            </a:r>
            <a:endParaRPr/>
          </a:p>
          <a:p>
            <a:pPr indent="0" lvl="0" marL="0" rtl="0" algn="l">
              <a:lnSpc>
                <a:spcPct val="90000"/>
              </a:lnSpc>
              <a:spcBef>
                <a:spcPts val="0"/>
              </a:spcBef>
              <a:spcAft>
                <a:spcPts val="0"/>
              </a:spcAft>
              <a:buNone/>
            </a:pPr>
            <a:r>
              <a:t/>
            </a:r>
            <a:endParaRPr/>
          </a:p>
          <a:p>
            <a:pPr indent="0" lvl="0" marL="342900" rtl="0" algn="l">
              <a:lnSpc>
                <a:spcPct val="90000"/>
              </a:lnSpc>
              <a:spcBef>
                <a:spcPts val="0"/>
              </a:spcBef>
              <a:spcAft>
                <a:spcPts val="0"/>
              </a:spcAft>
              <a:buNone/>
            </a:pPr>
            <a:r>
              <a:t/>
            </a:r>
            <a:endParaRPr/>
          </a:p>
          <a:p>
            <a:pPr indent="-254000" lvl="0" marL="342900" rtl="0" algn="l">
              <a:lnSpc>
                <a:spcPct val="90000"/>
              </a:lnSpc>
              <a:spcBef>
                <a:spcPts val="0"/>
              </a:spcBef>
              <a:spcAft>
                <a:spcPts val="0"/>
              </a:spcAft>
              <a:buSzPts val="1400"/>
              <a:buChar char="●"/>
            </a:pPr>
            <a:r>
              <a:rPr lang="en"/>
              <a:t>Top-down: Drawing inspiration from the auditory cortex for DNS</a:t>
            </a:r>
            <a:endParaRPr/>
          </a:p>
          <a:p>
            <a:pPr indent="-254000" lvl="1" marL="685800" rtl="0" algn="l">
              <a:lnSpc>
                <a:spcPct val="90000"/>
              </a:lnSpc>
              <a:spcBef>
                <a:spcPts val="0"/>
              </a:spcBef>
              <a:spcAft>
                <a:spcPts val="0"/>
              </a:spcAft>
              <a:buSzPts val="1400"/>
              <a:buChar char="○"/>
            </a:pPr>
            <a:r>
              <a:rPr lang="en"/>
              <a:t>B</a:t>
            </a:r>
            <a:r>
              <a:rPr lang="en" sz="1600"/>
              <a:t>road design exploration of </a:t>
            </a:r>
            <a:r>
              <a:rPr lang="en"/>
              <a:t>network</a:t>
            </a:r>
            <a:r>
              <a:rPr lang="en" sz="1600"/>
              <a:t> parameters</a:t>
            </a:r>
            <a:r>
              <a:rPr lang="en"/>
              <a:t> (CHTC GPUs)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254000" lvl="0" marL="342900" rtl="0" algn="l">
              <a:lnSpc>
                <a:spcPct val="90000"/>
              </a:lnSpc>
              <a:spcBef>
                <a:spcPts val="0"/>
              </a:spcBef>
              <a:spcAft>
                <a:spcPts val="0"/>
              </a:spcAft>
              <a:buSzPts val="1400"/>
              <a:buChar char="●"/>
            </a:pPr>
            <a:r>
              <a:rPr lang="en"/>
              <a:t>Bottom-up: Improving current CPU architectures for stochastic workloads</a:t>
            </a:r>
            <a:endParaRPr/>
          </a:p>
          <a:p>
            <a:pPr indent="-254000" lvl="1" marL="685800" rtl="0" algn="l">
              <a:lnSpc>
                <a:spcPct val="90000"/>
              </a:lnSpc>
              <a:spcBef>
                <a:spcPts val="0"/>
              </a:spcBef>
              <a:spcAft>
                <a:spcPts val="0"/>
              </a:spcAft>
              <a:buSzPts val="1400"/>
              <a:buChar char="○"/>
            </a:pPr>
            <a:r>
              <a:rPr lang="en"/>
              <a:t>Characterisation of Random Number Generation schemes (CHTC CPUs)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254000" lvl="0" marL="342900" rtl="0" algn="l">
              <a:lnSpc>
                <a:spcPct val="90000"/>
              </a:lnSpc>
              <a:spcBef>
                <a:spcPts val="0"/>
              </a:spcBef>
              <a:spcAft>
                <a:spcPts val="0"/>
              </a:spcAft>
              <a:buSzPts val="1400"/>
              <a:buChar char="●"/>
            </a:pPr>
            <a:r>
              <a:rPr lang="en"/>
              <a:t>Future Work and Opinions</a:t>
            </a:r>
            <a:endParaRPr/>
          </a:p>
        </p:txBody>
      </p:sp>
      <p:sp>
        <p:nvSpPr>
          <p:cNvPr id="126" name="Google Shape;126;p26"/>
          <p:cNvSpPr txBox="1"/>
          <p:nvPr>
            <p:ph idx="1" type="body"/>
          </p:nvPr>
        </p:nvSpPr>
        <p:spPr>
          <a:xfrm>
            <a:off x="257175" y="394951"/>
            <a:ext cx="6129600" cy="394800"/>
          </a:xfrm>
          <a:prstGeom prst="rect">
            <a:avLst/>
          </a:prstGeom>
          <a:noFill/>
          <a:ln>
            <a:noFill/>
          </a:ln>
        </p:spPr>
        <p:txBody>
          <a:bodyPr anchorCtr="0" anchor="b" bIns="0" lIns="0" spcFirstLastPara="1" rIns="68575" wrap="square" tIns="34275">
            <a:spAutoFit/>
          </a:bodyPr>
          <a:lstStyle/>
          <a:p>
            <a:pPr indent="0" lvl="0" marL="0" rtl="0" algn="l">
              <a:lnSpc>
                <a:spcPct val="90000"/>
              </a:lnSpc>
              <a:spcBef>
                <a:spcPts val="0"/>
              </a:spcBef>
              <a:spcAft>
                <a:spcPts val="0"/>
              </a:spcAft>
              <a:buClr>
                <a:srgbClr val="353535"/>
              </a:buClr>
              <a:buSzPts val="2600"/>
              <a:buNone/>
            </a:pPr>
            <a:r>
              <a:rPr lang="en"/>
              <a:t>Outline</a:t>
            </a:r>
            <a:endParaRPr/>
          </a:p>
        </p:txBody>
      </p:sp>
      <p:sp>
        <p:nvSpPr>
          <p:cNvPr id="127" name="Google Shape;127;p26"/>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ph idx="1" type="body"/>
          </p:nvPr>
        </p:nvSpPr>
        <p:spPr>
          <a:xfrm>
            <a:off x="257175" y="394951"/>
            <a:ext cx="6129600" cy="394800"/>
          </a:xfrm>
          <a:prstGeom prst="rect">
            <a:avLst/>
          </a:prstGeom>
          <a:noFill/>
          <a:ln>
            <a:noFill/>
          </a:ln>
        </p:spPr>
        <p:txBody>
          <a:bodyPr anchorCtr="0" anchor="b" bIns="0" lIns="0" spcFirstLastPara="1" rIns="68575" wrap="square" tIns="34275">
            <a:spAutoFit/>
          </a:bodyPr>
          <a:lstStyle/>
          <a:p>
            <a:pPr indent="0" lvl="0" marL="0" rtl="0" algn="l">
              <a:lnSpc>
                <a:spcPct val="90000"/>
              </a:lnSpc>
              <a:spcBef>
                <a:spcPts val="0"/>
              </a:spcBef>
              <a:spcAft>
                <a:spcPts val="0"/>
              </a:spcAft>
              <a:buClr>
                <a:srgbClr val="353535"/>
              </a:buClr>
              <a:buSzPts val="2600"/>
              <a:buNone/>
            </a:pPr>
            <a:r>
              <a:rPr lang="en"/>
              <a:t>Neuromorphic Computing</a:t>
            </a:r>
            <a:endParaRPr/>
          </a:p>
        </p:txBody>
      </p:sp>
      <p:sp>
        <p:nvSpPr>
          <p:cNvPr id="133" name="Google Shape;133;p27"/>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grpSp>
        <p:nvGrpSpPr>
          <p:cNvPr id="134" name="Google Shape;134;p27"/>
          <p:cNvGrpSpPr/>
          <p:nvPr/>
        </p:nvGrpSpPr>
        <p:grpSpPr>
          <a:xfrm>
            <a:off x="0" y="1201950"/>
            <a:ext cx="8727300" cy="3941500"/>
            <a:chOff x="0" y="1201950"/>
            <a:chExt cx="8727300" cy="3941500"/>
          </a:xfrm>
        </p:grpSpPr>
        <p:pic>
          <p:nvPicPr>
            <p:cNvPr id="135" name="Google Shape;135;p27"/>
            <p:cNvPicPr preferRelativeResize="0"/>
            <p:nvPr/>
          </p:nvPicPr>
          <p:blipFill>
            <a:blip r:embed="rId3">
              <a:alphaModFix/>
            </a:blip>
            <a:stretch>
              <a:fillRect/>
            </a:stretch>
          </p:blipFill>
          <p:spPr>
            <a:xfrm>
              <a:off x="3839225" y="1201950"/>
              <a:ext cx="4717549" cy="3376701"/>
            </a:xfrm>
            <a:prstGeom prst="rect">
              <a:avLst/>
            </a:prstGeom>
            <a:noFill/>
            <a:ln>
              <a:noFill/>
            </a:ln>
          </p:spPr>
        </p:pic>
        <p:sp>
          <p:nvSpPr>
            <p:cNvPr id="136" name="Google Shape;136;p27"/>
            <p:cNvSpPr txBox="1"/>
            <p:nvPr/>
          </p:nvSpPr>
          <p:spPr>
            <a:xfrm>
              <a:off x="0" y="4866550"/>
              <a:ext cx="87273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rgbClr val="353535"/>
                  </a:solidFill>
                </a:rPr>
                <a:t>* Table 1 from </a:t>
              </a:r>
              <a:r>
                <a:rPr lang="en" sz="600">
                  <a:solidFill>
                    <a:srgbClr val="353535"/>
                  </a:solidFill>
                </a:rPr>
                <a:t>Schuller, Ivan K., Stevens, Rick, Pino, Robinson, and Pechan, Michael. Neuromorphic Computing – From Materials Research to Systems Architecture Roundtable. United States: N. p., 2015. Web. doi:10.2172/1283147.</a:t>
              </a:r>
              <a:endParaRPr sz="600">
                <a:solidFill>
                  <a:srgbClr val="353535"/>
                </a:solidFill>
              </a:endParaRPr>
            </a:p>
          </p:txBody>
        </p:sp>
      </p:grpSp>
      <p:sp>
        <p:nvSpPr>
          <p:cNvPr id="137" name="Google Shape;137;p27"/>
          <p:cNvSpPr txBox="1"/>
          <p:nvPr>
            <p:ph idx="2" type="body"/>
          </p:nvPr>
        </p:nvSpPr>
        <p:spPr>
          <a:xfrm>
            <a:off x="342900" y="1201950"/>
            <a:ext cx="3496200" cy="900300"/>
          </a:xfrm>
          <a:prstGeom prst="rect">
            <a:avLst/>
          </a:prstGeom>
          <a:noFill/>
          <a:ln>
            <a:noFill/>
          </a:ln>
        </p:spPr>
        <p:txBody>
          <a:bodyPr anchorCtr="0" anchor="t" bIns="34275" lIns="0" spcFirstLastPara="1" rIns="68575" wrap="square" tIns="34275">
            <a:spAutoFit/>
          </a:bodyPr>
          <a:lstStyle/>
          <a:p>
            <a:pPr indent="-254000" lvl="0" marL="342900" rtl="0" algn="l">
              <a:lnSpc>
                <a:spcPct val="90000"/>
              </a:lnSpc>
              <a:spcBef>
                <a:spcPts val="0"/>
              </a:spcBef>
              <a:spcAft>
                <a:spcPts val="0"/>
              </a:spcAft>
              <a:buSzPts val="1400"/>
              <a:buChar char="●"/>
            </a:pPr>
            <a:r>
              <a:rPr lang="en"/>
              <a:t>“</a:t>
            </a:r>
            <a:r>
              <a:rPr lang="en"/>
              <a:t>The opportunity lies in combining the best of biology and silicon”</a:t>
            </a:r>
            <a:endParaRPr/>
          </a:p>
        </p:txBody>
      </p:sp>
      <p:sp>
        <p:nvSpPr>
          <p:cNvPr id="138" name="Google Shape;138;p27"/>
          <p:cNvSpPr txBox="1"/>
          <p:nvPr>
            <p:ph idx="2" type="body"/>
          </p:nvPr>
        </p:nvSpPr>
        <p:spPr>
          <a:xfrm>
            <a:off x="342900" y="2473700"/>
            <a:ext cx="3496200" cy="1731600"/>
          </a:xfrm>
          <a:prstGeom prst="rect">
            <a:avLst/>
          </a:prstGeom>
          <a:noFill/>
          <a:ln>
            <a:noFill/>
          </a:ln>
        </p:spPr>
        <p:txBody>
          <a:bodyPr anchorCtr="0" anchor="t" bIns="34275" lIns="0" spcFirstLastPara="1" rIns="68575" wrap="square" tIns="34275">
            <a:spAutoFit/>
          </a:bodyPr>
          <a:lstStyle/>
          <a:p>
            <a:pPr indent="-254000" lvl="0" marL="342900" rtl="0" algn="l">
              <a:lnSpc>
                <a:spcPct val="90000"/>
              </a:lnSpc>
              <a:spcBef>
                <a:spcPts val="0"/>
              </a:spcBef>
              <a:spcAft>
                <a:spcPts val="0"/>
              </a:spcAft>
              <a:buSzPts val="1400"/>
              <a:buChar char="●"/>
            </a:pPr>
            <a:r>
              <a:rPr lang="en"/>
              <a:t>Approaches from different directions:</a:t>
            </a:r>
            <a:endParaRPr/>
          </a:p>
          <a:p>
            <a:pPr indent="-254000" lvl="1" marL="685800" rtl="0" algn="l">
              <a:lnSpc>
                <a:spcPct val="90000"/>
              </a:lnSpc>
              <a:spcBef>
                <a:spcPts val="0"/>
              </a:spcBef>
              <a:spcAft>
                <a:spcPts val="0"/>
              </a:spcAft>
              <a:buSzPts val="1400"/>
              <a:buChar char="○"/>
            </a:pPr>
            <a:r>
              <a:rPr lang="en"/>
              <a:t>Top-down: understand the brain for better algorithms</a:t>
            </a:r>
            <a:endParaRPr/>
          </a:p>
          <a:p>
            <a:pPr indent="-254000" lvl="1" marL="685800" rtl="0" algn="l">
              <a:spcBef>
                <a:spcPts val="0"/>
              </a:spcBef>
              <a:spcAft>
                <a:spcPts val="0"/>
              </a:spcAft>
              <a:buSzPts val="1400"/>
              <a:buChar char="○"/>
            </a:pPr>
            <a:r>
              <a:rPr lang="en"/>
              <a:t>Bottom-up: accelerate existing computing systems for cognitive programs</a:t>
            </a:r>
            <a:endParaRPr/>
          </a:p>
        </p:txBody>
      </p:sp>
      <p:grpSp>
        <p:nvGrpSpPr>
          <p:cNvPr id="139" name="Google Shape;139;p27"/>
          <p:cNvGrpSpPr/>
          <p:nvPr/>
        </p:nvGrpSpPr>
        <p:grpSpPr>
          <a:xfrm>
            <a:off x="5536425" y="1460975"/>
            <a:ext cx="3002750" cy="2408875"/>
            <a:chOff x="5536425" y="1460975"/>
            <a:chExt cx="3002750" cy="2408875"/>
          </a:xfrm>
        </p:grpSpPr>
        <p:sp>
          <p:nvSpPr>
            <p:cNvPr id="140" name="Google Shape;140;p27"/>
            <p:cNvSpPr/>
            <p:nvPr/>
          </p:nvSpPr>
          <p:spPr>
            <a:xfrm>
              <a:off x="7140575" y="1460975"/>
              <a:ext cx="1398600" cy="211800"/>
            </a:xfrm>
            <a:prstGeom prst="rect">
              <a:avLst/>
            </a:prstGeom>
            <a:solidFill>
              <a:srgbClr val="7FFB75">
                <a:alpha val="547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27"/>
            <p:cNvSpPr/>
            <p:nvPr/>
          </p:nvSpPr>
          <p:spPr>
            <a:xfrm>
              <a:off x="7140575" y="2359950"/>
              <a:ext cx="1398600" cy="211800"/>
            </a:xfrm>
            <a:prstGeom prst="rect">
              <a:avLst/>
            </a:prstGeom>
            <a:solidFill>
              <a:srgbClr val="7FFB75">
                <a:alpha val="547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27"/>
            <p:cNvSpPr/>
            <p:nvPr/>
          </p:nvSpPr>
          <p:spPr>
            <a:xfrm>
              <a:off x="5536425" y="3348150"/>
              <a:ext cx="1590300" cy="254700"/>
            </a:xfrm>
            <a:prstGeom prst="rect">
              <a:avLst/>
            </a:prstGeom>
            <a:solidFill>
              <a:srgbClr val="7FFB75">
                <a:alpha val="547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27"/>
            <p:cNvSpPr/>
            <p:nvPr/>
          </p:nvSpPr>
          <p:spPr>
            <a:xfrm>
              <a:off x="5536425" y="3615150"/>
              <a:ext cx="1590300" cy="254700"/>
            </a:xfrm>
            <a:prstGeom prst="rect">
              <a:avLst/>
            </a:prstGeom>
            <a:solidFill>
              <a:srgbClr val="7FFB75">
                <a:alpha val="547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idx="2" type="body"/>
          </p:nvPr>
        </p:nvSpPr>
        <p:spPr>
          <a:xfrm>
            <a:off x="342900" y="1201950"/>
            <a:ext cx="7941600" cy="2562900"/>
          </a:xfrm>
          <a:prstGeom prst="rect">
            <a:avLst/>
          </a:prstGeom>
          <a:noFill/>
          <a:ln>
            <a:noFill/>
          </a:ln>
        </p:spPr>
        <p:txBody>
          <a:bodyPr anchorCtr="0" anchor="t" bIns="34275" lIns="0" spcFirstLastPara="1" rIns="68575" wrap="square" tIns="34275">
            <a:spAutoFit/>
          </a:bodyPr>
          <a:lstStyle/>
          <a:p>
            <a:pPr indent="-254000" lvl="0" marL="342900" rtl="0" algn="l">
              <a:spcBef>
                <a:spcPts val="0"/>
              </a:spcBef>
              <a:spcAft>
                <a:spcPts val="0"/>
              </a:spcAft>
              <a:buSzPts val="1400"/>
              <a:buChar char="●"/>
            </a:pPr>
            <a:r>
              <a:rPr lang="en"/>
              <a:t>Speech d</a:t>
            </a:r>
            <a:r>
              <a:rPr lang="en"/>
              <a:t>enoising is a non-trivial, popular task</a:t>
            </a:r>
            <a:endParaRPr/>
          </a:p>
          <a:p>
            <a:pPr indent="-254000" lvl="1" marL="685800" rtl="0" algn="l">
              <a:spcBef>
                <a:spcPts val="0"/>
              </a:spcBef>
              <a:spcAft>
                <a:spcPts val="0"/>
              </a:spcAft>
              <a:buSzPts val="1400"/>
              <a:buChar char="○"/>
            </a:pPr>
            <a:r>
              <a:rPr lang="en"/>
              <a:t>Microsoft DNS</a:t>
            </a:r>
            <a:endParaRPr/>
          </a:p>
          <a:p>
            <a:pPr indent="-254000" lvl="1" marL="685800" rtl="0" algn="l">
              <a:spcBef>
                <a:spcPts val="0"/>
              </a:spcBef>
              <a:spcAft>
                <a:spcPts val="0"/>
              </a:spcAft>
              <a:buSzPts val="1400"/>
              <a:buChar char="○"/>
            </a:pPr>
            <a:r>
              <a:rPr lang="en"/>
              <a:t>Intel N-DNS</a:t>
            </a:r>
            <a:endParaRPr/>
          </a:p>
          <a:p>
            <a:pPr indent="0" lvl="0" marL="0" rtl="0" algn="l">
              <a:spcBef>
                <a:spcPts val="0"/>
              </a:spcBef>
              <a:spcAft>
                <a:spcPts val="0"/>
              </a:spcAft>
              <a:buNone/>
            </a:pPr>
            <a:r>
              <a:t/>
            </a:r>
            <a:endParaRPr/>
          </a:p>
          <a:p>
            <a:pPr indent="-254000" lvl="0" marL="342900" rtl="0" algn="l">
              <a:spcBef>
                <a:spcPts val="0"/>
              </a:spcBef>
              <a:spcAft>
                <a:spcPts val="0"/>
              </a:spcAft>
              <a:buSzPts val="1400"/>
              <a:buChar char="●"/>
            </a:pPr>
            <a:r>
              <a:rPr lang="en"/>
              <a:t>ANNs struggle, ears are proficient</a:t>
            </a:r>
            <a:endParaRPr/>
          </a:p>
          <a:p>
            <a:pPr indent="-254000" lvl="1" marL="685800" rtl="0" algn="l">
              <a:spcBef>
                <a:spcPts val="0"/>
              </a:spcBef>
              <a:spcAft>
                <a:spcPts val="0"/>
              </a:spcAft>
              <a:buSzPts val="1400"/>
              <a:buChar char="○"/>
            </a:pPr>
            <a:r>
              <a:rPr lang="en"/>
              <a:t>Look to human anatomy for inspiration</a:t>
            </a:r>
            <a:endParaRPr/>
          </a:p>
          <a:p>
            <a:pPr indent="0" lvl="0" marL="0" rtl="0" algn="l">
              <a:spcBef>
                <a:spcPts val="0"/>
              </a:spcBef>
              <a:spcAft>
                <a:spcPts val="0"/>
              </a:spcAft>
              <a:buNone/>
            </a:pPr>
            <a:r>
              <a:t/>
            </a:r>
            <a:endParaRPr/>
          </a:p>
          <a:p>
            <a:pPr indent="-254000" lvl="0" marL="342900" rtl="0" algn="l">
              <a:spcBef>
                <a:spcPts val="0"/>
              </a:spcBef>
              <a:spcAft>
                <a:spcPts val="0"/>
              </a:spcAft>
              <a:buSzPts val="1400"/>
              <a:buChar char="●"/>
            </a:pPr>
            <a:r>
              <a:rPr lang="en"/>
              <a:t>What</a:t>
            </a:r>
            <a:r>
              <a:rPr lang="en"/>
              <a:t> inspiration can we glean from the brain?</a:t>
            </a:r>
            <a:endParaRPr/>
          </a:p>
          <a:p>
            <a:pPr indent="-254000" lvl="1" marL="685800" rtl="0" algn="l">
              <a:spcBef>
                <a:spcPts val="0"/>
              </a:spcBef>
              <a:spcAft>
                <a:spcPts val="0"/>
              </a:spcAft>
              <a:buSzPts val="1400"/>
              <a:buChar char="○"/>
            </a:pPr>
            <a:r>
              <a:rPr lang="en"/>
              <a:t>Rich data encoding from the pinna…</a:t>
            </a:r>
            <a:endParaRPr/>
          </a:p>
          <a:p>
            <a:pPr indent="-254000" lvl="1" marL="685800" rtl="0" algn="l">
              <a:spcBef>
                <a:spcPts val="0"/>
              </a:spcBef>
              <a:spcAft>
                <a:spcPts val="0"/>
              </a:spcAft>
              <a:buSzPts val="1400"/>
              <a:buChar char="○"/>
            </a:pPr>
            <a:r>
              <a:rPr lang="en"/>
              <a:t>Energy efficiency from temporal computing in spiking neural networks…</a:t>
            </a:r>
            <a:endParaRPr/>
          </a:p>
        </p:txBody>
      </p:sp>
      <p:sp>
        <p:nvSpPr>
          <p:cNvPr id="149" name="Google Shape;149;p28"/>
          <p:cNvSpPr txBox="1"/>
          <p:nvPr>
            <p:ph idx="1" type="body"/>
          </p:nvPr>
        </p:nvSpPr>
        <p:spPr>
          <a:xfrm>
            <a:off x="342900" y="526601"/>
            <a:ext cx="8172600" cy="394800"/>
          </a:xfrm>
          <a:prstGeom prst="rect">
            <a:avLst/>
          </a:prstGeom>
        </p:spPr>
        <p:txBody>
          <a:bodyPr anchorCtr="0" anchor="b" bIns="0" lIns="0" spcFirstLastPara="1" rIns="68575" wrap="square" tIns="34275">
            <a:spAutoFit/>
          </a:bodyPr>
          <a:lstStyle/>
          <a:p>
            <a:pPr indent="0" lvl="0" marL="0" rtl="0" algn="l">
              <a:spcBef>
                <a:spcPts val="800"/>
              </a:spcBef>
              <a:spcAft>
                <a:spcPts val="0"/>
              </a:spcAft>
              <a:buNone/>
            </a:pPr>
            <a:r>
              <a:rPr lang="en"/>
              <a:t>Top-down: Study Auditory Cortex for DNS</a:t>
            </a:r>
            <a:endParaRPr/>
          </a:p>
        </p:txBody>
      </p:sp>
      <p:sp>
        <p:nvSpPr>
          <p:cNvPr id="150" name="Google Shape;150;p28"/>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nvSpPr>
        <p:spPr>
          <a:xfrm>
            <a:off x="0" y="4866550"/>
            <a:ext cx="87273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solidFill>
                  <a:srgbClr val="353535"/>
                </a:solidFill>
              </a:rPr>
              <a:t>* Adapted from: Bear, Mark F. Neuroscience : Exploring the Brain — Fourth edition.</a:t>
            </a:r>
            <a:endParaRPr sz="600">
              <a:solidFill>
                <a:srgbClr val="353535"/>
              </a:solidFill>
            </a:endParaRPr>
          </a:p>
        </p:txBody>
      </p:sp>
      <p:sp>
        <p:nvSpPr>
          <p:cNvPr id="156" name="Google Shape;156;p29"/>
          <p:cNvSpPr txBox="1"/>
          <p:nvPr>
            <p:ph idx="1" type="body"/>
          </p:nvPr>
        </p:nvSpPr>
        <p:spPr>
          <a:xfrm>
            <a:off x="342900" y="526601"/>
            <a:ext cx="8172600" cy="394800"/>
          </a:xfrm>
          <a:prstGeom prst="rect">
            <a:avLst/>
          </a:prstGeom>
        </p:spPr>
        <p:txBody>
          <a:bodyPr anchorCtr="0" anchor="b" bIns="0" lIns="0" spcFirstLastPara="1" rIns="68575" wrap="square" tIns="34275">
            <a:spAutoFit/>
          </a:bodyPr>
          <a:lstStyle/>
          <a:p>
            <a:pPr indent="0" lvl="0" marL="0" rtl="0" algn="l">
              <a:spcBef>
                <a:spcPts val="800"/>
              </a:spcBef>
              <a:spcAft>
                <a:spcPts val="0"/>
              </a:spcAft>
              <a:buNone/>
            </a:pPr>
            <a:r>
              <a:rPr lang="en"/>
              <a:t>Speech &amp; Noise Position for Denoising</a:t>
            </a:r>
            <a:endParaRPr/>
          </a:p>
        </p:txBody>
      </p:sp>
      <p:sp>
        <p:nvSpPr>
          <p:cNvPr id="157" name="Google Shape;157;p29"/>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158" name="Google Shape;158;p29"/>
          <p:cNvPicPr preferRelativeResize="0"/>
          <p:nvPr/>
        </p:nvPicPr>
        <p:blipFill>
          <a:blip r:embed="rId3">
            <a:alphaModFix/>
          </a:blip>
          <a:stretch>
            <a:fillRect/>
          </a:stretch>
        </p:blipFill>
        <p:spPr>
          <a:xfrm>
            <a:off x="1086787" y="1436579"/>
            <a:ext cx="3825996" cy="3125490"/>
          </a:xfrm>
          <a:prstGeom prst="rect">
            <a:avLst/>
          </a:prstGeom>
          <a:noFill/>
          <a:ln>
            <a:noFill/>
          </a:ln>
        </p:spPr>
      </p:pic>
      <p:cxnSp>
        <p:nvCxnSpPr>
          <p:cNvPr id="159" name="Google Shape;159;p29"/>
          <p:cNvCxnSpPr>
            <a:stCxn id="160" idx="0"/>
          </p:cNvCxnSpPr>
          <p:nvPr/>
        </p:nvCxnSpPr>
        <p:spPr>
          <a:xfrm flipH="1" rot="10800000">
            <a:off x="741700" y="2837050"/>
            <a:ext cx="857100" cy="1283100"/>
          </a:xfrm>
          <a:prstGeom prst="straightConnector1">
            <a:avLst/>
          </a:prstGeom>
          <a:noFill/>
          <a:ln cap="flat" cmpd="sng" w="9525">
            <a:solidFill>
              <a:schemeClr val="dk2"/>
            </a:solidFill>
            <a:prstDash val="solid"/>
            <a:round/>
            <a:headEnd len="med" w="med" type="none"/>
            <a:tailEnd len="med" w="med" type="triangle"/>
          </a:ln>
        </p:spPr>
      </p:cxnSp>
      <p:sp>
        <p:nvSpPr>
          <p:cNvPr id="160" name="Google Shape;160;p29"/>
          <p:cNvSpPr txBox="1"/>
          <p:nvPr/>
        </p:nvSpPr>
        <p:spPr>
          <a:xfrm>
            <a:off x="406000" y="4120150"/>
            <a:ext cx="671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rgbClr val="353535"/>
                </a:solidFill>
              </a:rPr>
              <a:t>Speech</a:t>
            </a:r>
            <a:endParaRPr sz="1100">
              <a:solidFill>
                <a:srgbClr val="353535"/>
              </a:solidFill>
            </a:endParaRPr>
          </a:p>
        </p:txBody>
      </p:sp>
      <p:cxnSp>
        <p:nvCxnSpPr>
          <p:cNvPr id="161" name="Google Shape;161;p29"/>
          <p:cNvCxnSpPr/>
          <p:nvPr/>
        </p:nvCxnSpPr>
        <p:spPr>
          <a:xfrm>
            <a:off x="1649132" y="2879175"/>
            <a:ext cx="384392" cy="622027"/>
          </a:xfrm>
          <a:prstGeom prst="straightConnector1">
            <a:avLst/>
          </a:prstGeom>
          <a:noFill/>
          <a:ln cap="flat" cmpd="sng" w="9525">
            <a:solidFill>
              <a:schemeClr val="dk2"/>
            </a:solidFill>
            <a:prstDash val="solid"/>
            <a:round/>
            <a:headEnd len="med" w="med" type="none"/>
            <a:tailEnd len="med" w="med" type="triangle"/>
          </a:ln>
        </p:spPr>
      </p:cxnSp>
      <p:cxnSp>
        <p:nvCxnSpPr>
          <p:cNvPr id="162" name="Google Shape;162;p29"/>
          <p:cNvCxnSpPr>
            <a:stCxn id="163" idx="2"/>
          </p:cNvCxnSpPr>
          <p:nvPr/>
        </p:nvCxnSpPr>
        <p:spPr>
          <a:xfrm>
            <a:off x="721234" y="2060061"/>
            <a:ext cx="1281900" cy="1521600"/>
          </a:xfrm>
          <a:prstGeom prst="straightConnector1">
            <a:avLst/>
          </a:prstGeom>
          <a:noFill/>
          <a:ln cap="flat" cmpd="sng" w="9525">
            <a:solidFill>
              <a:schemeClr val="accent1"/>
            </a:solidFill>
            <a:prstDash val="solid"/>
            <a:round/>
            <a:headEnd len="med" w="med" type="none"/>
            <a:tailEnd len="med" w="med" type="triangle"/>
          </a:ln>
        </p:spPr>
      </p:cxnSp>
      <p:sp>
        <p:nvSpPr>
          <p:cNvPr id="163" name="Google Shape;163;p29"/>
          <p:cNvSpPr txBox="1"/>
          <p:nvPr/>
        </p:nvSpPr>
        <p:spPr>
          <a:xfrm>
            <a:off x="385534" y="1706061"/>
            <a:ext cx="671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accent1"/>
                </a:solidFill>
              </a:rPr>
              <a:t>Noise</a:t>
            </a:r>
            <a:endParaRPr sz="1100">
              <a:solidFill>
                <a:schemeClr val="accent1"/>
              </a:solidFill>
            </a:endParaRPr>
          </a:p>
        </p:txBody>
      </p:sp>
      <p:cxnSp>
        <p:nvCxnSpPr>
          <p:cNvPr id="164" name="Google Shape;164;p29"/>
          <p:cNvCxnSpPr/>
          <p:nvPr/>
        </p:nvCxnSpPr>
        <p:spPr>
          <a:xfrm flipH="1" rot="10800000">
            <a:off x="2010942" y="3274220"/>
            <a:ext cx="183585" cy="362990"/>
          </a:xfrm>
          <a:prstGeom prst="straightConnector1">
            <a:avLst/>
          </a:prstGeom>
          <a:noFill/>
          <a:ln cap="flat" cmpd="sng" w="9525">
            <a:solidFill>
              <a:schemeClr val="accent1"/>
            </a:solidFill>
            <a:prstDash val="solid"/>
            <a:round/>
            <a:headEnd len="med" w="med" type="none"/>
            <a:tailEnd len="med" w="med" type="triangle"/>
          </a:ln>
        </p:spPr>
      </p:cxnSp>
      <p:grpSp>
        <p:nvGrpSpPr>
          <p:cNvPr id="165" name="Google Shape;165;p29"/>
          <p:cNvGrpSpPr/>
          <p:nvPr/>
        </p:nvGrpSpPr>
        <p:grpSpPr>
          <a:xfrm>
            <a:off x="4861963" y="1043625"/>
            <a:ext cx="3694800" cy="3911400"/>
            <a:chOff x="4869913" y="976200"/>
            <a:chExt cx="3694800" cy="3911400"/>
          </a:xfrm>
        </p:grpSpPr>
        <p:pic>
          <p:nvPicPr>
            <p:cNvPr id="166" name="Google Shape;166;p29"/>
            <p:cNvPicPr preferRelativeResize="0"/>
            <p:nvPr/>
          </p:nvPicPr>
          <p:blipFill>
            <a:blip r:embed="rId4">
              <a:alphaModFix/>
            </a:blip>
            <a:stretch>
              <a:fillRect/>
            </a:stretch>
          </p:blipFill>
          <p:spPr>
            <a:xfrm>
              <a:off x="4964600" y="976200"/>
              <a:ext cx="3505425" cy="3571049"/>
            </a:xfrm>
            <a:prstGeom prst="rect">
              <a:avLst/>
            </a:prstGeom>
            <a:noFill/>
            <a:ln>
              <a:noFill/>
            </a:ln>
          </p:spPr>
        </p:pic>
        <p:sp>
          <p:nvSpPr>
            <p:cNvPr id="167" name="Google Shape;167;p29"/>
            <p:cNvSpPr/>
            <p:nvPr/>
          </p:nvSpPr>
          <p:spPr>
            <a:xfrm>
              <a:off x="4869913" y="4409100"/>
              <a:ext cx="3694800" cy="47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CIPIC dataset allowed us to analyze 1250 possible sound source orientations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idx="1" type="body"/>
          </p:nvPr>
        </p:nvSpPr>
        <p:spPr>
          <a:xfrm>
            <a:off x="257175" y="394951"/>
            <a:ext cx="6129600" cy="394800"/>
          </a:xfrm>
          <a:prstGeom prst="rect">
            <a:avLst/>
          </a:prstGeom>
          <a:noFill/>
          <a:ln>
            <a:noFill/>
          </a:ln>
        </p:spPr>
        <p:txBody>
          <a:bodyPr anchorCtr="0" anchor="b" bIns="0" lIns="0" spcFirstLastPara="1" rIns="68575" wrap="square" tIns="34275">
            <a:spAutoFit/>
          </a:bodyPr>
          <a:lstStyle/>
          <a:p>
            <a:pPr indent="0" lvl="0" marL="0" rtl="0" algn="l">
              <a:lnSpc>
                <a:spcPct val="90000"/>
              </a:lnSpc>
              <a:spcBef>
                <a:spcPts val="0"/>
              </a:spcBef>
              <a:spcAft>
                <a:spcPts val="0"/>
              </a:spcAft>
              <a:buClr>
                <a:srgbClr val="353535"/>
              </a:buClr>
              <a:buSzPts val="2600"/>
              <a:buNone/>
            </a:pPr>
            <a:r>
              <a:rPr lang="en"/>
              <a:t>Developing the GPU Workflow (1)</a:t>
            </a:r>
            <a:endParaRPr/>
          </a:p>
        </p:txBody>
      </p:sp>
      <p:sp>
        <p:nvSpPr>
          <p:cNvPr id="173" name="Google Shape;173;p30"/>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74" name="Google Shape;174;p30"/>
          <p:cNvSpPr/>
          <p:nvPr/>
        </p:nvSpPr>
        <p:spPr>
          <a:xfrm>
            <a:off x="426400" y="2592864"/>
            <a:ext cx="1358400" cy="643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CHTC </a:t>
            </a:r>
            <a:endParaRPr/>
          </a:p>
          <a:p>
            <a:pPr indent="0" lvl="0" marL="0" rtl="0" algn="ctr">
              <a:spcBef>
                <a:spcPts val="0"/>
              </a:spcBef>
              <a:spcAft>
                <a:spcPts val="0"/>
              </a:spcAft>
              <a:buNone/>
            </a:pPr>
            <a:r>
              <a:rPr lang="en"/>
              <a:t>Submit Server</a:t>
            </a:r>
            <a:endParaRPr/>
          </a:p>
        </p:txBody>
      </p:sp>
      <p:sp>
        <p:nvSpPr>
          <p:cNvPr id="175" name="Google Shape;175;p30"/>
          <p:cNvSpPr/>
          <p:nvPr/>
        </p:nvSpPr>
        <p:spPr>
          <a:xfrm>
            <a:off x="4751349" y="2068483"/>
            <a:ext cx="2778600" cy="1692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CHTC </a:t>
            </a:r>
            <a:endParaRPr/>
          </a:p>
          <a:p>
            <a:pPr indent="0" lvl="0" marL="0" rtl="0" algn="ctr">
              <a:spcBef>
                <a:spcPts val="0"/>
              </a:spcBef>
              <a:spcAft>
                <a:spcPts val="0"/>
              </a:spcAft>
              <a:buNone/>
            </a:pPr>
            <a:r>
              <a:rPr lang="en"/>
              <a:t>GPULab</a:t>
            </a:r>
            <a:endParaRPr/>
          </a:p>
        </p:txBody>
      </p:sp>
      <p:sp>
        <p:nvSpPr>
          <p:cNvPr id="176" name="Google Shape;176;p30"/>
          <p:cNvSpPr/>
          <p:nvPr/>
        </p:nvSpPr>
        <p:spPr>
          <a:xfrm>
            <a:off x="1784898" y="2626626"/>
            <a:ext cx="2966400" cy="575700"/>
          </a:xfrm>
          <a:prstGeom prst="rightArrow">
            <a:avLst>
              <a:gd fmla="val 50000" name="adj1"/>
              <a:gd fmla="val 50000" name="adj2"/>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 Submit training job</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idx="1" type="body"/>
          </p:nvPr>
        </p:nvSpPr>
        <p:spPr>
          <a:xfrm>
            <a:off x="257175" y="394951"/>
            <a:ext cx="6129600" cy="394800"/>
          </a:xfrm>
          <a:prstGeom prst="rect">
            <a:avLst/>
          </a:prstGeom>
          <a:noFill/>
          <a:ln>
            <a:noFill/>
          </a:ln>
        </p:spPr>
        <p:txBody>
          <a:bodyPr anchorCtr="0" anchor="b" bIns="0" lIns="0" spcFirstLastPara="1" rIns="68575" wrap="square" tIns="34275">
            <a:spAutoFit/>
          </a:bodyPr>
          <a:lstStyle/>
          <a:p>
            <a:pPr indent="0" lvl="0" marL="0" rtl="0" algn="l">
              <a:spcBef>
                <a:spcPts val="0"/>
              </a:spcBef>
              <a:spcAft>
                <a:spcPts val="0"/>
              </a:spcAft>
              <a:buClr>
                <a:srgbClr val="353535"/>
              </a:buClr>
              <a:buSzPts val="2600"/>
              <a:buNone/>
            </a:pPr>
            <a:r>
              <a:rPr lang="en"/>
              <a:t>Developing the GPU Workflow (2)</a:t>
            </a:r>
            <a:endParaRPr/>
          </a:p>
        </p:txBody>
      </p:sp>
      <p:sp>
        <p:nvSpPr>
          <p:cNvPr id="182" name="Google Shape;182;p31"/>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83" name="Google Shape;183;p31"/>
          <p:cNvSpPr/>
          <p:nvPr/>
        </p:nvSpPr>
        <p:spPr>
          <a:xfrm>
            <a:off x="1652575" y="1371600"/>
            <a:ext cx="2052900" cy="5277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DockerHub</a:t>
            </a:r>
            <a:endParaRPr/>
          </a:p>
          <a:p>
            <a:pPr indent="0" lvl="0" marL="0" rtl="0" algn="ctr">
              <a:spcBef>
                <a:spcPts val="0"/>
              </a:spcBef>
              <a:spcAft>
                <a:spcPts val="0"/>
              </a:spcAft>
              <a:buNone/>
            </a:pPr>
            <a:r>
              <a:rPr lang="en"/>
              <a:t>(ndns:</a:t>
            </a:r>
            <a:r>
              <a:rPr b="1" lang="en"/>
              <a:t>v47</a:t>
            </a:r>
            <a:r>
              <a:rPr lang="en"/>
              <a:t>_cuda12.1.1)</a:t>
            </a:r>
            <a:endParaRPr/>
          </a:p>
        </p:txBody>
      </p:sp>
      <p:sp>
        <p:nvSpPr>
          <p:cNvPr id="184" name="Google Shape;184;p31"/>
          <p:cNvSpPr/>
          <p:nvPr/>
        </p:nvSpPr>
        <p:spPr>
          <a:xfrm>
            <a:off x="426400" y="2592864"/>
            <a:ext cx="1358400" cy="643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CHTC </a:t>
            </a:r>
            <a:endParaRPr/>
          </a:p>
          <a:p>
            <a:pPr indent="0" lvl="0" marL="0" rtl="0" algn="ctr">
              <a:spcBef>
                <a:spcPts val="0"/>
              </a:spcBef>
              <a:spcAft>
                <a:spcPts val="0"/>
              </a:spcAft>
              <a:buNone/>
            </a:pPr>
            <a:r>
              <a:rPr lang="en"/>
              <a:t>Submit Server</a:t>
            </a:r>
            <a:endParaRPr/>
          </a:p>
        </p:txBody>
      </p:sp>
      <p:sp>
        <p:nvSpPr>
          <p:cNvPr id="185" name="Google Shape;185;p31"/>
          <p:cNvSpPr/>
          <p:nvPr/>
        </p:nvSpPr>
        <p:spPr>
          <a:xfrm>
            <a:off x="4751349" y="2068483"/>
            <a:ext cx="2778600" cy="1692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CHTC </a:t>
            </a:r>
            <a:endParaRPr/>
          </a:p>
          <a:p>
            <a:pPr indent="0" lvl="0" marL="0" rtl="0" algn="ctr">
              <a:spcBef>
                <a:spcPts val="0"/>
              </a:spcBef>
              <a:spcAft>
                <a:spcPts val="0"/>
              </a:spcAft>
              <a:buNone/>
            </a:pPr>
            <a:r>
              <a:rPr lang="en"/>
              <a:t>GPULab</a:t>
            </a:r>
            <a:endParaRPr/>
          </a:p>
        </p:txBody>
      </p:sp>
      <p:sp>
        <p:nvSpPr>
          <p:cNvPr id="186" name="Google Shape;186;p31"/>
          <p:cNvSpPr/>
          <p:nvPr/>
        </p:nvSpPr>
        <p:spPr>
          <a:xfrm>
            <a:off x="1784898" y="2626626"/>
            <a:ext cx="2966400" cy="575700"/>
          </a:xfrm>
          <a:prstGeom prst="rightArrow">
            <a:avLst>
              <a:gd fmla="val 50000" name="adj1"/>
              <a:gd fmla="val 50000" name="adj2"/>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 Submit training job</a:t>
            </a:r>
            <a:endParaRPr/>
          </a:p>
        </p:txBody>
      </p:sp>
      <p:sp>
        <p:nvSpPr>
          <p:cNvPr id="187" name="Google Shape;187;p31"/>
          <p:cNvSpPr/>
          <p:nvPr/>
        </p:nvSpPr>
        <p:spPr>
          <a:xfrm rot="5400000">
            <a:off x="3297500" y="1160099"/>
            <a:ext cx="702000" cy="2190000"/>
          </a:xfrm>
          <a:prstGeom prst="bentUpArrow">
            <a:avLst>
              <a:gd fmla="val 25000" name="adj1"/>
              <a:gd fmla="val 25000" name="adj2"/>
              <a:gd fmla="val 25000" name="adj3"/>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8" name="Google Shape;188;p31"/>
          <p:cNvSpPr txBox="1"/>
          <p:nvPr/>
        </p:nvSpPr>
        <p:spPr>
          <a:xfrm>
            <a:off x="2627005" y="2241732"/>
            <a:ext cx="18393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000000"/>
                </a:solidFill>
              </a:rPr>
              <a:t>2. NDNS Image pulled</a:t>
            </a:r>
            <a:endParaRPr sz="1300">
              <a:solidFill>
                <a:srgbClr val="000000"/>
              </a:solidFill>
            </a:endParaRPr>
          </a:p>
        </p:txBody>
      </p:sp>
      <p:sp>
        <p:nvSpPr>
          <p:cNvPr id="189" name="Google Shape;189;p31"/>
          <p:cNvSpPr txBox="1"/>
          <p:nvPr/>
        </p:nvSpPr>
        <p:spPr>
          <a:xfrm>
            <a:off x="3049401" y="2062650"/>
            <a:ext cx="9945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000000"/>
                </a:solidFill>
              </a:rPr>
              <a:t>11.19 GB</a:t>
            </a:r>
            <a:endParaRPr sz="13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idx="1" type="body"/>
          </p:nvPr>
        </p:nvSpPr>
        <p:spPr>
          <a:xfrm>
            <a:off x="257175" y="394951"/>
            <a:ext cx="6129600" cy="394800"/>
          </a:xfrm>
          <a:prstGeom prst="rect">
            <a:avLst/>
          </a:prstGeom>
          <a:noFill/>
          <a:ln>
            <a:noFill/>
          </a:ln>
        </p:spPr>
        <p:txBody>
          <a:bodyPr anchorCtr="0" anchor="b" bIns="0" lIns="0" spcFirstLastPara="1" rIns="68575" wrap="square" tIns="34275">
            <a:spAutoFit/>
          </a:bodyPr>
          <a:lstStyle/>
          <a:p>
            <a:pPr indent="0" lvl="0" marL="0" rtl="0" algn="l">
              <a:spcBef>
                <a:spcPts val="0"/>
              </a:spcBef>
              <a:spcAft>
                <a:spcPts val="0"/>
              </a:spcAft>
              <a:buClr>
                <a:srgbClr val="353535"/>
              </a:buClr>
              <a:buSzPts val="2600"/>
              <a:buNone/>
            </a:pPr>
            <a:r>
              <a:rPr lang="en"/>
              <a:t>Developing the GPU Workflow (3)</a:t>
            </a:r>
            <a:endParaRPr/>
          </a:p>
        </p:txBody>
      </p:sp>
      <p:sp>
        <p:nvSpPr>
          <p:cNvPr id="195" name="Google Shape;195;p32"/>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196" name="Google Shape;196;p32"/>
          <p:cNvSpPr/>
          <p:nvPr/>
        </p:nvSpPr>
        <p:spPr>
          <a:xfrm>
            <a:off x="5160750" y="1256175"/>
            <a:ext cx="2027700" cy="5526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GitHub</a:t>
            </a:r>
            <a:endParaRPr/>
          </a:p>
          <a:p>
            <a:pPr indent="0" lvl="0" marL="0" rtl="0" algn="ctr">
              <a:spcBef>
                <a:spcPts val="0"/>
              </a:spcBef>
              <a:spcAft>
                <a:spcPts val="0"/>
              </a:spcAft>
              <a:buNone/>
            </a:pPr>
            <a:r>
              <a:rPr lang="en"/>
              <a:t>IntelDNS forked repo</a:t>
            </a:r>
            <a:endParaRPr/>
          </a:p>
        </p:txBody>
      </p:sp>
      <p:sp>
        <p:nvSpPr>
          <p:cNvPr id="197" name="Google Shape;197;p32"/>
          <p:cNvSpPr/>
          <p:nvPr/>
        </p:nvSpPr>
        <p:spPr>
          <a:xfrm>
            <a:off x="426400" y="2592864"/>
            <a:ext cx="1358400" cy="643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CHTC </a:t>
            </a:r>
            <a:endParaRPr/>
          </a:p>
          <a:p>
            <a:pPr indent="0" lvl="0" marL="0" rtl="0" algn="ctr">
              <a:spcBef>
                <a:spcPts val="0"/>
              </a:spcBef>
              <a:spcAft>
                <a:spcPts val="0"/>
              </a:spcAft>
              <a:buNone/>
            </a:pPr>
            <a:r>
              <a:rPr lang="en"/>
              <a:t>Submit Server</a:t>
            </a:r>
            <a:endParaRPr/>
          </a:p>
        </p:txBody>
      </p:sp>
      <p:sp>
        <p:nvSpPr>
          <p:cNvPr id="198" name="Google Shape;198;p32"/>
          <p:cNvSpPr/>
          <p:nvPr/>
        </p:nvSpPr>
        <p:spPr>
          <a:xfrm>
            <a:off x="4751349" y="2068483"/>
            <a:ext cx="2778600" cy="1692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CHTC </a:t>
            </a:r>
            <a:endParaRPr/>
          </a:p>
          <a:p>
            <a:pPr indent="0" lvl="0" marL="0" rtl="0" algn="ctr">
              <a:spcBef>
                <a:spcPts val="0"/>
              </a:spcBef>
              <a:spcAft>
                <a:spcPts val="0"/>
              </a:spcAft>
              <a:buNone/>
            </a:pPr>
            <a:r>
              <a:rPr lang="en"/>
              <a:t>GPULab</a:t>
            </a:r>
            <a:endParaRPr/>
          </a:p>
        </p:txBody>
      </p:sp>
      <p:sp>
        <p:nvSpPr>
          <p:cNvPr id="199" name="Google Shape;199;p32"/>
          <p:cNvSpPr/>
          <p:nvPr/>
        </p:nvSpPr>
        <p:spPr>
          <a:xfrm>
            <a:off x="1784898" y="2626626"/>
            <a:ext cx="2966400" cy="575700"/>
          </a:xfrm>
          <a:prstGeom prst="rightArrow">
            <a:avLst>
              <a:gd fmla="val 50000" name="adj1"/>
              <a:gd fmla="val 50000" name="adj2"/>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 Submit training job</a:t>
            </a:r>
            <a:endParaRPr/>
          </a:p>
        </p:txBody>
      </p:sp>
      <p:sp>
        <p:nvSpPr>
          <p:cNvPr id="200" name="Google Shape;200;p32"/>
          <p:cNvSpPr/>
          <p:nvPr/>
        </p:nvSpPr>
        <p:spPr>
          <a:xfrm rot="5400000">
            <a:off x="3297500" y="1160099"/>
            <a:ext cx="702000" cy="2190000"/>
          </a:xfrm>
          <a:prstGeom prst="bentUpArrow">
            <a:avLst>
              <a:gd fmla="val 25000" name="adj1"/>
              <a:gd fmla="val 25000" name="adj2"/>
              <a:gd fmla="val 25000" name="adj3"/>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32"/>
          <p:cNvSpPr txBox="1"/>
          <p:nvPr/>
        </p:nvSpPr>
        <p:spPr>
          <a:xfrm>
            <a:off x="2627005" y="2241732"/>
            <a:ext cx="18393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000000"/>
                </a:solidFill>
              </a:rPr>
              <a:t>2. NDNS Image pulled</a:t>
            </a:r>
            <a:endParaRPr sz="1300">
              <a:solidFill>
                <a:srgbClr val="000000"/>
              </a:solidFill>
            </a:endParaRPr>
          </a:p>
        </p:txBody>
      </p:sp>
      <p:sp>
        <p:nvSpPr>
          <p:cNvPr id="202" name="Google Shape;202;p32"/>
          <p:cNvSpPr/>
          <p:nvPr/>
        </p:nvSpPr>
        <p:spPr>
          <a:xfrm rot="5400000">
            <a:off x="6049450" y="1642370"/>
            <a:ext cx="250200" cy="581400"/>
          </a:xfrm>
          <a:prstGeom prst="rightArrow">
            <a:avLst>
              <a:gd fmla="val 50000" name="adj1"/>
              <a:gd fmla="val 50000" name="adj2"/>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3" name="Google Shape;203;p32"/>
          <p:cNvSpPr txBox="1"/>
          <p:nvPr/>
        </p:nvSpPr>
        <p:spPr>
          <a:xfrm>
            <a:off x="6465241" y="1740614"/>
            <a:ext cx="1292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000000"/>
                </a:solidFill>
              </a:rPr>
              <a:t>3. Repo pulled</a:t>
            </a:r>
            <a:endParaRPr sz="1300">
              <a:solidFill>
                <a:srgbClr val="000000"/>
              </a:solidFill>
            </a:endParaRPr>
          </a:p>
        </p:txBody>
      </p:sp>
      <p:sp>
        <p:nvSpPr>
          <p:cNvPr id="204" name="Google Shape;204;p32"/>
          <p:cNvSpPr/>
          <p:nvPr/>
        </p:nvSpPr>
        <p:spPr>
          <a:xfrm>
            <a:off x="1652575" y="1371600"/>
            <a:ext cx="2052900" cy="5277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DockerHub</a:t>
            </a:r>
            <a:endParaRPr/>
          </a:p>
          <a:p>
            <a:pPr indent="0" lvl="0" marL="0" rtl="0" algn="ctr">
              <a:spcBef>
                <a:spcPts val="0"/>
              </a:spcBef>
              <a:spcAft>
                <a:spcPts val="0"/>
              </a:spcAft>
              <a:buNone/>
            </a:pPr>
            <a:r>
              <a:rPr lang="en"/>
              <a:t>(ndns:</a:t>
            </a:r>
            <a:r>
              <a:rPr lang="en"/>
              <a:t>v47</a:t>
            </a:r>
            <a:r>
              <a:rPr lang="en"/>
              <a:t>_cuda12.1.1)</a:t>
            </a:r>
            <a:endParaRPr/>
          </a:p>
        </p:txBody>
      </p:sp>
      <p:sp>
        <p:nvSpPr>
          <p:cNvPr id="205" name="Google Shape;205;p32"/>
          <p:cNvSpPr txBox="1"/>
          <p:nvPr/>
        </p:nvSpPr>
        <p:spPr>
          <a:xfrm>
            <a:off x="3049401" y="2062650"/>
            <a:ext cx="9945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000000"/>
                </a:solidFill>
              </a:rPr>
              <a:t>11.19 GB</a:t>
            </a:r>
            <a:endParaRPr sz="13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idx="1" type="body"/>
          </p:nvPr>
        </p:nvSpPr>
        <p:spPr>
          <a:xfrm>
            <a:off x="257175" y="394951"/>
            <a:ext cx="6129600" cy="394800"/>
          </a:xfrm>
          <a:prstGeom prst="rect">
            <a:avLst/>
          </a:prstGeom>
          <a:noFill/>
          <a:ln>
            <a:noFill/>
          </a:ln>
        </p:spPr>
        <p:txBody>
          <a:bodyPr anchorCtr="0" anchor="b" bIns="0" lIns="0" spcFirstLastPara="1" rIns="68575" wrap="square" tIns="34275">
            <a:spAutoFit/>
          </a:bodyPr>
          <a:lstStyle/>
          <a:p>
            <a:pPr indent="0" lvl="0" marL="0" rtl="0" algn="l">
              <a:spcBef>
                <a:spcPts val="0"/>
              </a:spcBef>
              <a:spcAft>
                <a:spcPts val="0"/>
              </a:spcAft>
              <a:buClr>
                <a:srgbClr val="353535"/>
              </a:buClr>
              <a:buSzPts val="2600"/>
              <a:buNone/>
            </a:pPr>
            <a:r>
              <a:rPr lang="en"/>
              <a:t>Developing the GPU Workflow (4)</a:t>
            </a:r>
            <a:endParaRPr/>
          </a:p>
        </p:txBody>
      </p:sp>
      <p:sp>
        <p:nvSpPr>
          <p:cNvPr id="211" name="Google Shape;211;p33"/>
          <p:cNvSpPr txBox="1"/>
          <p:nvPr>
            <p:ph idx="12" type="sldNum"/>
          </p:nvPr>
        </p:nvSpPr>
        <p:spPr>
          <a:xfrm>
            <a:off x="8556784" y="4749851"/>
            <a:ext cx="548700" cy="393600"/>
          </a:xfrm>
          <a:prstGeom prst="rect">
            <a:avLst/>
          </a:prstGeom>
        </p:spPr>
        <p:txBody>
          <a:bodyPr anchorCtr="0" anchor="t" bIns="68575" lIns="68575" spcFirstLastPara="1" rIns="68575" wrap="square" tIns="6857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
        <p:nvSpPr>
          <p:cNvPr id="212" name="Google Shape;212;p33"/>
          <p:cNvSpPr/>
          <p:nvPr/>
        </p:nvSpPr>
        <p:spPr>
          <a:xfrm>
            <a:off x="5160750" y="1256175"/>
            <a:ext cx="2027700" cy="5526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GitHub</a:t>
            </a:r>
            <a:endParaRPr/>
          </a:p>
          <a:p>
            <a:pPr indent="0" lvl="0" marL="0" rtl="0" algn="ctr">
              <a:spcBef>
                <a:spcPts val="0"/>
              </a:spcBef>
              <a:spcAft>
                <a:spcPts val="0"/>
              </a:spcAft>
              <a:buNone/>
            </a:pPr>
            <a:r>
              <a:rPr lang="en"/>
              <a:t>IntelDNS forked repo</a:t>
            </a:r>
            <a:endParaRPr/>
          </a:p>
        </p:txBody>
      </p:sp>
      <p:sp>
        <p:nvSpPr>
          <p:cNvPr id="213" name="Google Shape;213;p33"/>
          <p:cNvSpPr/>
          <p:nvPr/>
        </p:nvSpPr>
        <p:spPr>
          <a:xfrm>
            <a:off x="426400" y="2592864"/>
            <a:ext cx="1358400" cy="643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CHTC </a:t>
            </a:r>
            <a:endParaRPr/>
          </a:p>
          <a:p>
            <a:pPr indent="0" lvl="0" marL="0" rtl="0" algn="ctr">
              <a:spcBef>
                <a:spcPts val="0"/>
              </a:spcBef>
              <a:spcAft>
                <a:spcPts val="0"/>
              </a:spcAft>
              <a:buNone/>
            </a:pPr>
            <a:r>
              <a:rPr lang="en"/>
              <a:t>Submit Server</a:t>
            </a:r>
            <a:endParaRPr/>
          </a:p>
        </p:txBody>
      </p:sp>
      <p:sp>
        <p:nvSpPr>
          <p:cNvPr id="214" name="Google Shape;214;p33"/>
          <p:cNvSpPr/>
          <p:nvPr/>
        </p:nvSpPr>
        <p:spPr>
          <a:xfrm>
            <a:off x="635000" y="4315875"/>
            <a:ext cx="3326400" cy="6432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CHTC LFS System</a:t>
            </a:r>
            <a:endParaRPr/>
          </a:p>
          <a:p>
            <a:pPr indent="0" lvl="0" marL="0" rtl="0" algn="ctr">
              <a:spcBef>
                <a:spcPts val="0"/>
              </a:spcBef>
              <a:spcAft>
                <a:spcPts val="0"/>
              </a:spcAft>
              <a:buNone/>
            </a:pPr>
            <a:r>
              <a:rPr lang="en"/>
              <a:t>/staging/groups/lipasti_pharm_group</a:t>
            </a:r>
            <a:endParaRPr/>
          </a:p>
        </p:txBody>
      </p:sp>
      <p:sp>
        <p:nvSpPr>
          <p:cNvPr id="215" name="Google Shape;215;p33"/>
          <p:cNvSpPr/>
          <p:nvPr/>
        </p:nvSpPr>
        <p:spPr>
          <a:xfrm>
            <a:off x="4751349" y="2068483"/>
            <a:ext cx="2778600" cy="1692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CHTC </a:t>
            </a:r>
            <a:endParaRPr/>
          </a:p>
          <a:p>
            <a:pPr indent="0" lvl="0" marL="0" rtl="0" algn="ctr">
              <a:spcBef>
                <a:spcPts val="0"/>
              </a:spcBef>
              <a:spcAft>
                <a:spcPts val="0"/>
              </a:spcAft>
              <a:buNone/>
            </a:pPr>
            <a:r>
              <a:rPr lang="en"/>
              <a:t>GPULab</a:t>
            </a:r>
            <a:endParaRPr/>
          </a:p>
        </p:txBody>
      </p:sp>
      <p:sp>
        <p:nvSpPr>
          <p:cNvPr id="216" name="Google Shape;216;p33"/>
          <p:cNvSpPr/>
          <p:nvPr/>
        </p:nvSpPr>
        <p:spPr>
          <a:xfrm>
            <a:off x="1784898" y="2626626"/>
            <a:ext cx="2966400" cy="575700"/>
          </a:xfrm>
          <a:prstGeom prst="rightArrow">
            <a:avLst>
              <a:gd fmla="val 50000" name="adj1"/>
              <a:gd fmla="val 50000" name="adj2"/>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 Submit training job</a:t>
            </a:r>
            <a:endParaRPr/>
          </a:p>
        </p:txBody>
      </p:sp>
      <p:sp>
        <p:nvSpPr>
          <p:cNvPr id="217" name="Google Shape;217;p33"/>
          <p:cNvSpPr/>
          <p:nvPr/>
        </p:nvSpPr>
        <p:spPr>
          <a:xfrm rot="5400000">
            <a:off x="3297500" y="1160099"/>
            <a:ext cx="702000" cy="2190000"/>
          </a:xfrm>
          <a:prstGeom prst="bentUpArrow">
            <a:avLst>
              <a:gd fmla="val 25000" name="adj1"/>
              <a:gd fmla="val 25000" name="adj2"/>
              <a:gd fmla="val 25000" name="adj3"/>
            </a:avLst>
          </a:prstGeom>
          <a:solidFill>
            <a:srgbClr val="D9EAD3"/>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33"/>
          <p:cNvSpPr txBox="1"/>
          <p:nvPr/>
        </p:nvSpPr>
        <p:spPr>
          <a:xfrm>
            <a:off x="2627005" y="2241732"/>
            <a:ext cx="18393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000000"/>
                </a:solidFill>
              </a:rPr>
              <a:t>2. NDNS Image pulled</a:t>
            </a:r>
            <a:endParaRPr sz="1300">
              <a:solidFill>
                <a:srgbClr val="000000"/>
              </a:solidFill>
            </a:endParaRPr>
          </a:p>
        </p:txBody>
      </p:sp>
      <p:sp>
        <p:nvSpPr>
          <p:cNvPr id="219" name="Google Shape;219;p33"/>
          <p:cNvSpPr txBox="1"/>
          <p:nvPr/>
        </p:nvSpPr>
        <p:spPr>
          <a:xfrm>
            <a:off x="3049401" y="2062650"/>
            <a:ext cx="9945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000000"/>
                </a:solidFill>
              </a:rPr>
              <a:t>11.19 GB</a:t>
            </a:r>
            <a:endParaRPr sz="1300">
              <a:solidFill>
                <a:srgbClr val="000000"/>
              </a:solidFill>
            </a:endParaRPr>
          </a:p>
        </p:txBody>
      </p:sp>
      <p:sp>
        <p:nvSpPr>
          <p:cNvPr id="220" name="Google Shape;220;p33"/>
          <p:cNvSpPr/>
          <p:nvPr/>
        </p:nvSpPr>
        <p:spPr>
          <a:xfrm>
            <a:off x="3961263" y="3760592"/>
            <a:ext cx="2441700" cy="1023900"/>
          </a:xfrm>
          <a:prstGeom prst="bentUpArrow">
            <a:avLst>
              <a:gd fmla="val 25000" name="adj1"/>
              <a:gd fmla="val 25000" name="adj2"/>
              <a:gd fmla="val 25000" name="adj3"/>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33"/>
          <p:cNvSpPr txBox="1"/>
          <p:nvPr/>
        </p:nvSpPr>
        <p:spPr>
          <a:xfrm>
            <a:off x="4226780" y="4467011"/>
            <a:ext cx="18393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000000"/>
                </a:solidFill>
              </a:rPr>
              <a:t>4. Dataset copied over</a:t>
            </a:r>
            <a:endParaRPr sz="1300">
              <a:solidFill>
                <a:srgbClr val="000000"/>
              </a:solidFill>
            </a:endParaRPr>
          </a:p>
        </p:txBody>
      </p:sp>
      <p:sp>
        <p:nvSpPr>
          <p:cNvPr id="222" name="Google Shape;222;p33"/>
          <p:cNvSpPr txBox="1"/>
          <p:nvPr/>
        </p:nvSpPr>
        <p:spPr>
          <a:xfrm>
            <a:off x="4637694" y="4204854"/>
            <a:ext cx="845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000000"/>
                </a:solidFill>
              </a:rPr>
              <a:t>258 GB</a:t>
            </a:r>
            <a:endParaRPr sz="1300">
              <a:solidFill>
                <a:srgbClr val="000000"/>
              </a:solidFill>
            </a:endParaRPr>
          </a:p>
        </p:txBody>
      </p:sp>
      <p:sp>
        <p:nvSpPr>
          <p:cNvPr id="223" name="Google Shape;223;p33"/>
          <p:cNvSpPr txBox="1"/>
          <p:nvPr/>
        </p:nvSpPr>
        <p:spPr>
          <a:xfrm>
            <a:off x="5751903" y="3463986"/>
            <a:ext cx="845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000000"/>
                </a:solidFill>
              </a:rPr>
              <a:t>346 GB</a:t>
            </a:r>
            <a:endParaRPr sz="1300">
              <a:solidFill>
                <a:srgbClr val="000000"/>
              </a:solidFill>
            </a:endParaRPr>
          </a:p>
        </p:txBody>
      </p:sp>
      <p:sp>
        <p:nvSpPr>
          <p:cNvPr id="224" name="Google Shape;224;p33"/>
          <p:cNvSpPr/>
          <p:nvPr/>
        </p:nvSpPr>
        <p:spPr>
          <a:xfrm rot="5400000">
            <a:off x="6049450" y="1642370"/>
            <a:ext cx="250200" cy="581400"/>
          </a:xfrm>
          <a:prstGeom prst="rightArrow">
            <a:avLst>
              <a:gd fmla="val 50000" name="adj1"/>
              <a:gd fmla="val 50000" name="adj2"/>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p33"/>
          <p:cNvSpPr txBox="1"/>
          <p:nvPr/>
        </p:nvSpPr>
        <p:spPr>
          <a:xfrm>
            <a:off x="6465241" y="1740614"/>
            <a:ext cx="12927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000000"/>
                </a:solidFill>
              </a:rPr>
              <a:t>3. Repo pulled</a:t>
            </a:r>
            <a:endParaRPr sz="1300">
              <a:solidFill>
                <a:srgbClr val="000000"/>
              </a:solidFill>
            </a:endParaRPr>
          </a:p>
        </p:txBody>
      </p:sp>
      <p:sp>
        <p:nvSpPr>
          <p:cNvPr id="226" name="Google Shape;226;p33"/>
          <p:cNvSpPr/>
          <p:nvPr/>
        </p:nvSpPr>
        <p:spPr>
          <a:xfrm>
            <a:off x="1652575" y="1371600"/>
            <a:ext cx="2052900" cy="5277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DockerHub</a:t>
            </a:r>
            <a:endParaRPr/>
          </a:p>
          <a:p>
            <a:pPr indent="0" lvl="0" marL="0" rtl="0" algn="ctr">
              <a:spcBef>
                <a:spcPts val="0"/>
              </a:spcBef>
              <a:spcAft>
                <a:spcPts val="0"/>
              </a:spcAft>
              <a:buNone/>
            </a:pPr>
            <a:r>
              <a:rPr lang="en"/>
              <a:t>(ndns:v47_cuda12.1.1)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W-Madison 2">
      <a:dk1>
        <a:srgbClr val="202020"/>
      </a:dk1>
      <a:lt1>
        <a:srgbClr val="FFFFFF"/>
      </a:lt1>
      <a:dk2>
        <a:srgbClr val="101010"/>
      </a:dk2>
      <a:lt2>
        <a:srgbClr val="DADFE1"/>
      </a:lt2>
      <a:accent1>
        <a:srgbClr val="C5050C"/>
      </a:accent1>
      <a:accent2>
        <a:srgbClr val="8DD3CE"/>
      </a:accent2>
      <a:accent3>
        <a:srgbClr val="FCCB51"/>
      </a:accent3>
      <a:accent4>
        <a:srgbClr val="ADADAD"/>
      </a:accent4>
      <a:accent5>
        <a:srgbClr val="006992"/>
      </a:accent5>
      <a:accent6>
        <a:srgbClr val="432E4F"/>
      </a:accent6>
      <a:hlink>
        <a:srgbClr val="0479A8"/>
      </a:hlink>
      <a:folHlink>
        <a:srgbClr val="0479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