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  <p:sldMasterId id="2147483740" r:id="rId2"/>
  </p:sldMasterIdLst>
  <p:notesMasterIdLst>
    <p:notesMasterId r:id="rId21"/>
  </p:notesMasterIdLst>
  <p:sldIdLst>
    <p:sldId id="256" r:id="rId3"/>
    <p:sldId id="1201" r:id="rId4"/>
    <p:sldId id="1203" r:id="rId5"/>
    <p:sldId id="904" r:id="rId6"/>
    <p:sldId id="905" r:id="rId7"/>
    <p:sldId id="906" r:id="rId8"/>
    <p:sldId id="1202" r:id="rId9"/>
    <p:sldId id="907" r:id="rId10"/>
    <p:sldId id="1208" r:id="rId11"/>
    <p:sldId id="1204" r:id="rId12"/>
    <p:sldId id="1207" r:id="rId13"/>
    <p:sldId id="914" r:id="rId14"/>
    <p:sldId id="1205" r:id="rId15"/>
    <p:sldId id="260" r:id="rId16"/>
    <p:sldId id="261" r:id="rId17"/>
    <p:sldId id="1206" r:id="rId18"/>
    <p:sldId id="909" r:id="rId19"/>
    <p:sldId id="1102" r:id="rId2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50006"/>
    <a:srgbClr val="C60036"/>
    <a:srgbClr val="FF9933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5" autoAdjust="0"/>
    <p:restoredTop sz="73624" autoAdjust="0"/>
  </p:normalViewPr>
  <p:slideViewPr>
    <p:cSldViewPr snapToGrid="0">
      <p:cViewPr varScale="1">
        <p:scale>
          <a:sx n="55" d="100"/>
          <a:sy n="55" d="100"/>
        </p:scale>
        <p:origin x="918" y="66"/>
      </p:cViewPr>
      <p:guideLst/>
    </p:cSldViewPr>
  </p:slideViewPr>
  <p:outlineViewPr>
    <p:cViewPr>
      <p:scale>
        <a:sx n="33" d="100"/>
        <a:sy n="33" d="100"/>
      </p:scale>
      <p:origin x="0" y="-751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544"/>
    </p:cViewPr>
  </p:sorterViewPr>
  <p:notesViewPr>
    <p:cSldViewPr snapToGrid="0">
      <p:cViewPr>
        <p:scale>
          <a:sx n="100" d="100"/>
          <a:sy n="100" d="100"/>
        </p:scale>
        <p:origin x="2289" y="-30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C4B088-25E5-4B8D-8B65-4E4D5136B3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8" name="Google Shape;68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MS PGothic"/>
                <a:cs typeface="Calibri"/>
              </a:rPr>
              <a:t>The GPU properties that have the same value for all GPUs are reported using the Common attribute.</a:t>
            </a:r>
          </a:p>
          <a:p>
            <a:r>
              <a:rPr lang="en-US" dirty="0">
                <a:latin typeface="Calibri"/>
                <a:ea typeface="MS PGothic"/>
                <a:cs typeface="Calibri"/>
              </a:rPr>
              <a:t>Attributes that do not have the same values are reported using an attribute that is the GPU name with - replaced with _.  The value of</a:t>
            </a:r>
          </a:p>
          <a:p>
            <a:r>
              <a:rPr lang="en-US" dirty="0">
                <a:latin typeface="Calibri"/>
                <a:ea typeface="MS PGothic"/>
                <a:cs typeface="Calibri"/>
              </a:rPr>
              <a:t>that attribute will be the properties of the GPU</a:t>
            </a:r>
          </a:p>
          <a:p>
            <a:endParaRPr lang="en-US" dirty="0">
              <a:latin typeface="Calibri"/>
              <a:ea typeface="MS PGothic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AEE6F5-8B4E-485C-902F-563275D8E9C2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43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AEE6F5-8B4E-485C-902F-563275D8E9C2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15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MS PGothic"/>
                <a:cs typeface="Calibri"/>
              </a:rPr>
              <a:t>This is the partitionable slot ad, when one of the GPUs is assigned to a child slot.  The important thing to notice here is </a:t>
            </a:r>
            <a:r>
              <a:rPr lang="en-US" dirty="0" err="1">
                <a:latin typeface="Calibri"/>
                <a:ea typeface="MS PGothic"/>
                <a:cs typeface="Calibri"/>
              </a:rPr>
              <a:t>AssignedGPUs</a:t>
            </a:r>
            <a:r>
              <a:rPr lang="en-US" dirty="0">
                <a:latin typeface="Calibri"/>
                <a:ea typeface="MS PGothic"/>
                <a:cs typeface="Calibri"/>
              </a:rPr>
              <a:t> shows 2 </a:t>
            </a:r>
            <a:r>
              <a:rPr lang="en-US" dirty="0" err="1">
                <a:latin typeface="Calibri"/>
                <a:ea typeface="MS PGothic"/>
                <a:cs typeface="Calibri"/>
              </a:rPr>
              <a:t>gpu</a:t>
            </a:r>
            <a:r>
              <a:rPr lang="en-US" dirty="0">
                <a:latin typeface="Calibri"/>
                <a:ea typeface="MS PGothic"/>
                <a:cs typeface="Calibri"/>
              </a:rPr>
              <a:t> ids, but Available GPUs just has 1 GPU property set. </a:t>
            </a:r>
          </a:p>
          <a:p>
            <a:r>
              <a:rPr lang="en-US" dirty="0" err="1">
                <a:latin typeface="Calibri"/>
                <a:ea typeface="MS PGothic"/>
                <a:cs typeface="Calibri"/>
              </a:rPr>
              <a:t>AssignedGPUs</a:t>
            </a:r>
            <a:r>
              <a:rPr lang="en-US" dirty="0">
                <a:latin typeface="Calibri"/>
                <a:ea typeface="MS PGothic"/>
                <a:cs typeface="Calibri"/>
              </a:rPr>
              <a:t> is the GPUs permanently assigned to the slot and its children.   </a:t>
            </a:r>
            <a:r>
              <a:rPr lang="en-US" dirty="0" err="1">
                <a:latin typeface="Calibri"/>
                <a:ea typeface="MS PGothic"/>
                <a:cs typeface="Calibri"/>
              </a:rPr>
              <a:t>AvailableGPUs</a:t>
            </a:r>
            <a:r>
              <a:rPr lang="en-US" dirty="0">
                <a:latin typeface="Calibri"/>
                <a:ea typeface="MS PGothic"/>
                <a:cs typeface="Calibri"/>
              </a:rPr>
              <a:t> is the properties of the GPUs that are available for matchmaking.  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AEE6F5-8B4E-485C-902F-563275D8E9C2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50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single line form of SLOT_TYPE_1 is sensitive to spaces, so we added the multiline form to allow resource constraint expressions</a:t>
            </a:r>
          </a:p>
          <a:p>
            <a:r>
              <a:rPr lang="en-US" dirty="0"/>
              <a:t>without breaking backward compatibility.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B088-25E5-4B8D-8B65-4E4D5136B3A0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8299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this does not entirely work for Static slots because for historical reasons, static slots will match jobs that do not</a:t>
            </a:r>
          </a:p>
          <a:p>
            <a:r>
              <a:rPr lang="en-US" dirty="0"/>
              <a:t>have Request&lt;Res&gt; expressions, so static slots cannot depend on those job attributes existing.  In particular, the static slot</a:t>
            </a:r>
          </a:p>
          <a:p>
            <a:r>
              <a:rPr lang="en-US" dirty="0"/>
              <a:t>does not know if the job wants to use the GPU or not.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C4B088-25E5-4B8D-8B65-4E4D5136B3A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907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7412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9661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031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CHTC_logo_color_ver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8408" y="582613"/>
            <a:ext cx="2615184" cy="14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vmuser\Desktop\HTCondor_red_blk_nota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42688" y="2066989"/>
            <a:ext cx="2707695" cy="639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6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110107"/>
            <a:ext cx="10363200" cy="2438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953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F61365-E3D1-425E-BF49-DF7C7388E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73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6B4667-D209-4660-B5A2-173A01679E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212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ctrTitle"/>
          </p:nvPr>
        </p:nvSpPr>
        <p:spPr>
          <a:xfrm>
            <a:off x="914400" y="517219"/>
            <a:ext cx="10363200" cy="24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4495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1"/>
          </p:nvPr>
        </p:nvSpPr>
        <p:spPr>
          <a:xfrm>
            <a:off x="914400" y="1900238"/>
            <a:ext cx="5080000" cy="3738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41960" algn="l">
              <a:spcBef>
                <a:spcPts val="560"/>
              </a:spcBef>
              <a:spcAft>
                <a:spcPts val="0"/>
              </a:spcAft>
              <a:buSzPts val="3360"/>
              <a:buFont typeface="Helvetica Neue"/>
              <a:buChar char="›"/>
              <a:defRPr sz="2800"/>
            </a:lvl1pPr>
            <a:lvl2pPr marL="914400" lvl="1" indent="-36576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Char char="h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2"/>
          </p:nvPr>
        </p:nvSpPr>
        <p:spPr>
          <a:xfrm>
            <a:off x="6197600" y="1900238"/>
            <a:ext cx="5080000" cy="3738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41960" algn="l">
              <a:spcBef>
                <a:spcPts val="560"/>
              </a:spcBef>
              <a:spcAft>
                <a:spcPts val="0"/>
              </a:spcAft>
              <a:buSzPts val="3360"/>
              <a:buFont typeface="Helvetica Neue"/>
              <a:buChar char="›"/>
              <a:defRPr sz="2800"/>
            </a:lvl1pPr>
            <a:lvl2pPr marL="914400" lvl="1" indent="-36576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Char char="h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9956800" y="6248400"/>
            <a:ext cx="1320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8"/>
          <p:cNvSpPr txBox="1"/>
          <p:nvPr/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028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880"/>
              <a:buFont typeface="Helvetica Neue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11480" algn="l">
              <a:spcBef>
                <a:spcPts val="480"/>
              </a:spcBef>
              <a:spcAft>
                <a:spcPts val="0"/>
              </a:spcAft>
              <a:buSzPts val="2880"/>
              <a:buFont typeface="Helvetica Neue"/>
              <a:buChar char="›"/>
              <a:defRPr sz="2400"/>
            </a:lvl1pPr>
            <a:lvl2pPr marL="914400" lvl="1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h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880"/>
              <a:buFont typeface="Helvetica Neue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11480" algn="l">
              <a:spcBef>
                <a:spcPts val="480"/>
              </a:spcBef>
              <a:spcAft>
                <a:spcPts val="0"/>
              </a:spcAft>
              <a:buSzPts val="2880"/>
              <a:buFont typeface="Helvetica Neue"/>
              <a:buChar char="›"/>
              <a:defRPr sz="2400"/>
            </a:lvl1pPr>
            <a:lvl2pPr marL="914400" lvl="1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h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Helvetica Neue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Helvetica Neue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8132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327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72440" algn="l">
              <a:spcBef>
                <a:spcPts val="640"/>
              </a:spcBef>
              <a:spcAft>
                <a:spcPts val="0"/>
              </a:spcAft>
              <a:buSzPts val="3840"/>
              <a:buFont typeface="Helvetica Neue"/>
              <a:buChar char="›"/>
              <a:defRPr sz="3200"/>
            </a:lvl1pPr>
            <a:lvl2pPr marL="914400" lvl="1" indent="-388619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Char char="h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680"/>
              <a:buFont typeface="Helvetica Neue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2974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680"/>
              <a:buFont typeface="Helvetica Neue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Helvetica Neue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Helvetica Neue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9581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 rot="5400000">
            <a:off x="3915569" y="-2130159"/>
            <a:ext cx="4227513" cy="11199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5760" algn="l">
              <a:spcBef>
                <a:spcPts val="360"/>
              </a:spcBef>
              <a:spcAft>
                <a:spcPts val="0"/>
              </a:spcAft>
              <a:buSzPts val="2160"/>
              <a:buChar char="›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620"/>
              <a:buChar char="h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420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 rot="5400000">
            <a:off x="7467600" y="1828800"/>
            <a:ext cx="5029200" cy="2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 rot="5400000">
            <a:off x="2184400" y="-660400"/>
            <a:ext cx="5029200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5760" algn="l">
              <a:spcBef>
                <a:spcPts val="360"/>
              </a:spcBef>
              <a:spcAft>
                <a:spcPts val="0"/>
              </a:spcAft>
              <a:buSzPts val="2160"/>
              <a:buChar char="›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620"/>
              <a:buChar char="h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415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12ED7D-98F8-4F4F-A793-74ECB7F395D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51326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>
  <p:cSld name="Title, 2 Conte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609563" y="538449"/>
            <a:ext cx="10969943" cy="6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body" idx="1"/>
          </p:nvPr>
        </p:nvSpPr>
        <p:spPr>
          <a:xfrm>
            <a:off x="609564" y="1604399"/>
            <a:ext cx="1273985" cy="1895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65760" algn="l">
              <a:spcBef>
                <a:spcPts val="360"/>
              </a:spcBef>
              <a:spcAft>
                <a:spcPts val="0"/>
              </a:spcAft>
              <a:buSzPts val="2160"/>
              <a:buChar char="›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620"/>
              <a:buChar char="h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2"/>
          </p:nvPr>
        </p:nvSpPr>
        <p:spPr>
          <a:xfrm>
            <a:off x="1947552" y="1604399"/>
            <a:ext cx="1273985" cy="1895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65760" algn="l">
              <a:spcBef>
                <a:spcPts val="360"/>
              </a:spcBef>
              <a:spcAft>
                <a:spcPts val="0"/>
              </a:spcAft>
              <a:buSzPts val="2160"/>
              <a:buChar char="›"/>
              <a:defRPr/>
            </a:lvl1pPr>
            <a:lvl2pPr marL="914400" lvl="1" indent="-33146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620"/>
              <a:buChar char="h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379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0469D7-1015-4FED-8446-77ED6DA8F0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26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00238"/>
            <a:ext cx="5080000" cy="3738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0238"/>
            <a:ext cx="5080000" cy="3738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956800" y="6248400"/>
            <a:ext cx="1320800" cy="457200"/>
          </a:xfrm>
        </p:spPr>
        <p:txBody>
          <a:bodyPr/>
          <a:lstStyle>
            <a:lvl1pPr>
              <a:defRPr/>
            </a:lvl1pPr>
          </a:lstStyle>
          <a:p>
            <a:fld id="{59406ACC-1ABF-4FD7-A7C6-60EC0F1627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5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DA5ABD-C121-4FCB-ACC5-F1D637EDE9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40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6919AD-8CC6-4D3E-873A-09FDF85708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079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77B610-C23B-4654-9A9B-90E751C4D5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37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760E29-F06A-40D6-A318-8DED73A00E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97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68C85E-C72D-4615-9825-0A07FFE50E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029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4.jp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9685" y="1355726"/>
            <a:ext cx="11199283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0" y="6254750"/>
            <a:ext cx="12192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4673600" y="649288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fld id="{DCC3D3B6-6FB5-4946-B030-0DFF06AB173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9" name="Picture 1" descr="CHTC_logo_color_horiz.jpg">
            <a:extLst>
              <a:ext uri="{FF2B5EF4-FFF2-40B4-BE49-F238E27FC236}">
                <a16:creationId xmlns:a16="http://schemas.microsoft.com/office/drawing/2014/main" id="{55C38989-08EF-4F7B-8DB6-286349DC8BE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5388"/>
            <a:ext cx="27622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C:\Users\vmuser\Desktop\HTCondor_red_blk_notag.png">
            <a:extLst>
              <a:ext uri="{FF2B5EF4-FFF2-40B4-BE49-F238E27FC236}">
                <a16:creationId xmlns:a16="http://schemas.microsoft.com/office/drawing/2014/main" id="{BB7CC627-2E79-4CF7-BD67-DA017FFE8F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328" y="6181729"/>
            <a:ext cx="27082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9" r:id="rId2"/>
    <p:sldLayoutId id="2147483730" r:id="rId3"/>
    <p:sldLayoutId id="214748373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C60036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CC"/>
          </a:solidFill>
          <a:latin typeface="Comic Sans MS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08000"/>
        </a:buClr>
        <a:buSzPct val="120000"/>
        <a:buChar char="›"/>
        <a:defRPr sz="3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90000"/>
        <a:buFont typeface="Marlett" pitchFamily="2" charset="2"/>
        <a:buChar char="h"/>
        <a:defRPr sz="2800">
          <a:solidFill>
            <a:schemeClr val="tx1"/>
          </a:solidFill>
          <a:latin typeface="+mn-lt"/>
          <a:ea typeface="MS PGothic" pitchFamily="34" charset="-128"/>
          <a:cs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C6003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C6003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C6003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C6003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C6003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3333CC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29684" y="1355726"/>
            <a:ext cx="11199283" cy="4227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72440" algn="l" rtl="0">
              <a:spcBef>
                <a:spcPts val="640"/>
              </a:spcBef>
              <a:spcAft>
                <a:spcPts val="0"/>
              </a:spcAft>
              <a:buClr>
                <a:srgbClr val="808000"/>
              </a:buClr>
              <a:buSzPts val="3840"/>
              <a:buFont typeface="Helvetica Neue"/>
              <a:buChar char="›"/>
              <a:defRPr sz="32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8619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h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elvetica Neue"/>
              <a:buChar char="•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–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Helvetica Neue"/>
              <a:buChar char="»"/>
              <a:defRPr sz="20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" name="Google Shape;12;p4" descr="CHTC_logo_color_horiz.jp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24692" y="6328121"/>
            <a:ext cx="2729344" cy="52987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4"/>
          <p:cNvCxnSpPr/>
          <p:nvPr/>
        </p:nvCxnSpPr>
        <p:spPr>
          <a:xfrm>
            <a:off x="0" y="6334471"/>
            <a:ext cx="12192000" cy="0"/>
          </a:xfrm>
          <a:prstGeom prst="straightConnector1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4" descr="C:\Users\vmuser\Desktop\HTCondor_red_blk_notag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273" y="6254427"/>
            <a:ext cx="2521528" cy="567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9218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1" r:id="rId1"/>
    <p:sldLayoutId id="2147483744" r:id="rId2"/>
    <p:sldLayoutId id="2147483745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div/index.jsp?div=OAC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path-cc.io/" TargetMode="External"/><Relationship Id="rId4" Type="http://schemas.openxmlformats.org/officeDocument/2006/relationships/hyperlink" Target="https://www.nsf.gov/awardsearch/showAward?AWD_ID=203050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"/>
          <p:cNvSpPr txBox="1">
            <a:spLocks noGrp="1"/>
          </p:cNvSpPr>
          <p:nvPr>
            <p:ph type="ctrTitle"/>
          </p:nvPr>
        </p:nvSpPr>
        <p:spPr>
          <a:xfrm>
            <a:off x="986970" y="1133528"/>
            <a:ext cx="10305143" cy="25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dirty="0"/>
            </a:br>
            <a:r>
              <a:rPr lang="en-US" dirty="0"/>
              <a:t>Advanced HTCondor GPU</a:t>
            </a:r>
            <a:br>
              <a:rPr lang="en-US" dirty="0"/>
            </a:br>
            <a:r>
              <a:rPr lang="en-US" dirty="0"/>
              <a:t>configuration with backfill</a:t>
            </a:r>
            <a:br>
              <a:rPr lang="en-US" dirty="0"/>
            </a:br>
            <a:br>
              <a:rPr lang="en-US" sz="4000" dirty="0"/>
            </a:br>
            <a:br>
              <a:rPr lang="en-US" sz="4000" dirty="0"/>
            </a:br>
            <a:endParaRPr sz="4000" dirty="0"/>
          </a:p>
        </p:txBody>
      </p:sp>
      <p:sp>
        <p:nvSpPr>
          <p:cNvPr id="72" name="Google Shape;72;p1"/>
          <p:cNvSpPr txBox="1"/>
          <p:nvPr/>
        </p:nvSpPr>
        <p:spPr>
          <a:xfrm>
            <a:off x="2209799" y="3223011"/>
            <a:ext cx="7772400" cy="2032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John (TJ) Knoeller</a:t>
            </a:r>
            <a:endParaRPr kumimoji="0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73" name="Google Shape;7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57649" y="5452059"/>
            <a:ext cx="4076700" cy="128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" descr="A picture containing 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02757" y="6156446"/>
            <a:ext cx="3110947" cy="498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" descr="Text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78296" y="6094819"/>
            <a:ext cx="2922104" cy="560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5AE5F0-767D-492F-9CF4-300AFBEDA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GPU Ids listed in OFFLINE_GPUS will not be assigned</a:t>
            </a:r>
          </a:p>
          <a:p>
            <a:pPr marL="457200" lvl="1" indent="0">
              <a:buNone/>
            </a:pP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OFFLINE_GPUS =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GPU-6a96bd13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Takes effect on startup and on </a:t>
            </a:r>
            <a:r>
              <a:rPr lang="en-US" dirty="0" err="1"/>
              <a:t>reconfig</a:t>
            </a:r>
            <a:endParaRPr lang="en-US" dirty="0"/>
          </a:p>
          <a:p>
            <a:pPr lvl="1"/>
            <a:r>
              <a:rPr lang="en-US" dirty="0"/>
              <a:t>Prevents matching slots that have that GPU assigned</a:t>
            </a:r>
          </a:p>
          <a:p>
            <a:pPr lvl="1"/>
            <a:r>
              <a:rPr lang="en-US" dirty="0"/>
              <a:t>Prevents assignment of GPU to a new d-slot</a:t>
            </a:r>
          </a:p>
          <a:p>
            <a:pPr lvl="1"/>
            <a:r>
              <a:rPr lang="en-US" dirty="0"/>
              <a:t>Does NOT evict jobs that are currently running on that GPU.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0B4A76-AF74-4F69-A9AA-21FD7C39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 a GPU for non Condor 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29D47-13A8-4EF3-B4E4-174D0B22BE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18E4F-6306-4F7A-8038-52BAE968213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96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81873A-E073-FDEB-044C-E43368745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Part 2 : backfill slots (aka Bologna backfill)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263486-8291-4D22-4633-40701795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6B138-7AE2-5FD1-692C-D24B8EDC89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2ED7D-98F8-4F4F-A793-74ECB7F395DA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948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780B5C-B65B-4449-975A-7B2C5FE31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"Bologna" backfill strategy is</a:t>
            </a:r>
          </a:p>
          <a:p>
            <a:pPr lvl="1"/>
            <a:r>
              <a:rPr lang="en-US" dirty="0"/>
              <a:t>Tell the STARTD it is managing 2X resources than actual</a:t>
            </a:r>
          </a:p>
          <a:p>
            <a:pPr lvl="1"/>
            <a:r>
              <a:rPr lang="en-US" dirty="0"/>
              <a:t>Type A slots get 100% of actual resources</a:t>
            </a:r>
          </a:p>
          <a:p>
            <a:pPr lvl="1"/>
            <a:r>
              <a:rPr lang="en-US" dirty="0"/>
              <a:t>Type B *also* get 100% but evict jobs when type A is busy</a:t>
            </a:r>
          </a:p>
          <a:p>
            <a:r>
              <a:rPr lang="en-US" dirty="0"/>
              <a:t>All done with tricky START and PREEMPT expressions, cross-slot attribute advertising, and other config tricks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8BB96D-E359-494E-B857-11CD38CE3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"Bologna" Backfill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D0A5D-62A7-40CE-877C-F1DDEA93C8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18E4F-6306-4F7A-8038-52BAE968213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9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780B5C-B65B-4449-975A-7B2C5FE31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Pool "size" is doubled</a:t>
            </a:r>
          </a:p>
          <a:p>
            <a:r>
              <a:rPr lang="en-US" dirty="0"/>
              <a:t>Contention first, then eviction</a:t>
            </a:r>
          </a:p>
          <a:p>
            <a:r>
              <a:rPr lang="en-US" dirty="0"/>
              <a:t>Cross-slot advertising does not scale</a:t>
            </a:r>
          </a:p>
          <a:p>
            <a:r>
              <a:rPr lang="en-US" dirty="0"/>
              <a:t>Can't do GPU backfill</a:t>
            </a:r>
          </a:p>
          <a:p>
            <a:endParaRPr lang="en-US" dirty="0"/>
          </a:p>
          <a:p>
            <a:r>
              <a:rPr lang="en-US" dirty="0"/>
              <a:t>The new BACKFILL slots are "Bologna" without (most of) the flaws.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8BB96D-E359-494E-B857-11CD38CE3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Clever but flawed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D0A5D-62A7-40CE-877C-F1DDEA93C8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18E4F-6306-4F7A-8038-52BAE968213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22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76751A-9C8F-4F1C-8A33-8FE37AE91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9683" y="1170028"/>
            <a:ext cx="11123885" cy="4798285"/>
          </a:xfrm>
        </p:spPr>
        <p:txBody>
          <a:bodyPr/>
          <a:lstStyle/>
          <a:p>
            <a:r>
              <a:rPr lang="en-US" dirty="0"/>
              <a:t>A p-slot provisioned from a shadow set of resources that tracks contention with the primary set of resources</a:t>
            </a:r>
          </a:p>
          <a:p>
            <a:pPr marL="582931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SLOT_TYPE_2_BACKFILL = TRUE</a:t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sz="2800" dirty="0">
                <a:latin typeface="Consolas" panose="020B0609020204030204" pitchFamily="49" charset="0"/>
              </a:rPr>
              <a:t>SLOT_TYPE_2_PREEMPT = size(</a:t>
            </a:r>
            <a:r>
              <a:rPr lang="en-US" sz="2800" dirty="0" err="1">
                <a:latin typeface="Consolas" panose="020B0609020204030204" pitchFamily="49" charset="0"/>
              </a:rPr>
              <a:t>ResourceConflict</a:t>
            </a:r>
            <a:r>
              <a:rPr lang="en-US" sz="2800" dirty="0">
                <a:latin typeface="Consolas" panose="020B0609020204030204" pitchFamily="49" charset="0"/>
              </a:rPr>
              <a:t>?:"") &gt; 0</a:t>
            </a:r>
            <a:br>
              <a:rPr lang="en-US" sz="2800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BACKFILL slots have special attributes</a:t>
            </a:r>
          </a:p>
          <a:p>
            <a:pPr marL="582931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BackfillSlot</a:t>
            </a:r>
            <a:r>
              <a:rPr lang="en-US" dirty="0">
                <a:latin typeface="Consolas" panose="020B0609020204030204" pitchFamily="49" charset="0"/>
              </a:rPr>
              <a:t> = true</a:t>
            </a:r>
          </a:p>
          <a:p>
            <a:pPr marL="582931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ResourceConflict</a:t>
            </a:r>
            <a:r>
              <a:rPr lang="en-US" dirty="0">
                <a:latin typeface="Consolas" panose="020B0609020204030204" pitchFamily="49" charset="0"/>
              </a:rPr>
              <a:t> = "Memory, GPUs, GPU-</a:t>
            </a:r>
            <a:r>
              <a:rPr lang="en-US" dirty="0" err="1">
                <a:latin typeface="Consolas" panose="020B0609020204030204" pitchFamily="49" charset="0"/>
              </a:rPr>
              <a:t>aabbccdd</a:t>
            </a:r>
            <a:r>
              <a:rPr lang="en-US" dirty="0">
                <a:latin typeface="Consolas" panose="020B0609020204030204" pitchFamily="49" charset="0"/>
              </a:rPr>
              <a:t>"</a:t>
            </a:r>
          </a:p>
          <a:p>
            <a:pPr marL="9144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39A745-AB87-456B-86A6-6573EAEE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p-slots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82F84-0214-41F5-AEAC-B93F067C09E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82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39A745-AB87-456B-86A6-6573EAEE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Ex: Backfill the CPUs on a GPU node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82F84-0214-41F5-AEAC-B93F067C09E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90E3F8-CD2D-44F1-AFD2-1F803B14968A}"/>
              </a:ext>
            </a:extLst>
          </p:cNvPr>
          <p:cNvSpPr txBox="1"/>
          <p:nvPr/>
        </p:nvSpPr>
        <p:spPr>
          <a:xfrm>
            <a:off x="1165077" y="1768748"/>
            <a:ext cx="9861846" cy="3693319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nsolas" panose="020B0609020204030204" pitchFamily="49" charset="0"/>
              </a:rPr>
              <a:t># make a TYPE_1 primary P-slot and give it all of the resources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#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use FEATURE : GPUs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use FEATURE : </a:t>
            </a:r>
            <a:r>
              <a:rPr lang="en-US" sz="1800" dirty="0" err="1">
                <a:latin typeface="Consolas" panose="020B0609020204030204" pitchFamily="49" charset="0"/>
              </a:rPr>
              <a:t>PartitionableSlot</a:t>
            </a:r>
            <a:r>
              <a:rPr lang="en-US" sz="1800" dirty="0">
                <a:latin typeface="Consolas" panose="020B0609020204030204" pitchFamily="49" charset="0"/>
              </a:rPr>
              <a:t>(1, 100%)</a:t>
            </a:r>
          </a:p>
          <a:p>
            <a:endParaRPr lang="en-US" sz="1800" dirty="0">
              <a:latin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</a:rPr>
              <a:t># make a TYPE_2 backfill P-slot with 90% of the shadow resources and no GPUs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#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SLOT_TYPE_2_BACKFILL = true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use FEATURE : </a:t>
            </a:r>
            <a:r>
              <a:rPr lang="en-US" sz="1800" dirty="0" err="1">
                <a:latin typeface="Consolas" panose="020B0609020204030204" pitchFamily="49" charset="0"/>
              </a:rPr>
              <a:t>PartitionableSlot</a:t>
            </a:r>
            <a:r>
              <a:rPr lang="en-US" sz="1800" dirty="0">
                <a:latin typeface="Consolas" panose="020B0609020204030204" pitchFamily="49" charset="0"/>
              </a:rPr>
              <a:t>(2, 90%, GPUs=0)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SLOT_TYPE_2_PREEMPT = size(</a:t>
            </a:r>
            <a:r>
              <a:rPr lang="en-US" sz="1800" dirty="0" err="1">
                <a:latin typeface="Consolas" panose="020B0609020204030204" pitchFamily="49" charset="0"/>
              </a:rPr>
              <a:t>ResourceConflict</a:t>
            </a:r>
            <a:r>
              <a:rPr lang="en-US" sz="1800" dirty="0">
                <a:latin typeface="Consolas" panose="020B0609020204030204" pitchFamily="49" charset="0"/>
              </a:rPr>
              <a:t>?:"") &gt; 0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# The backfill slot should only run jobs that opt in as </a:t>
            </a:r>
            <a:r>
              <a:rPr lang="en-US" sz="1800" dirty="0" err="1">
                <a:latin typeface="Consolas" panose="020B0609020204030204" pitchFamily="49" charset="0"/>
              </a:rPr>
              <a:t>BackfillJob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SLOT_TYPE_2_START = </a:t>
            </a:r>
            <a:r>
              <a:rPr lang="en-US" sz="1800" dirty="0" err="1">
                <a:latin typeface="Consolas" panose="020B0609020204030204" pitchFamily="49" charset="0"/>
              </a:rPr>
              <a:t>TARGET.BackfillJob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4034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39A745-AB87-456B-86A6-6573EAEE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Ex: Backfill the GPUs on a GPU node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82F84-0214-41F5-AEAC-B93F067C09E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673600" y="6492876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90E3F8-CD2D-44F1-AFD2-1F803B14968A}"/>
              </a:ext>
            </a:extLst>
          </p:cNvPr>
          <p:cNvSpPr txBox="1"/>
          <p:nvPr/>
        </p:nvSpPr>
        <p:spPr>
          <a:xfrm>
            <a:off x="1165077" y="1768748"/>
            <a:ext cx="9861846" cy="397031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onsolas" panose="020B0609020204030204" pitchFamily="49" charset="0"/>
              </a:rPr>
              <a:t># make a TYPE_1 primary P-slot and give it all of the resources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#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use FEATURE : GPUs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use FEATURE : </a:t>
            </a:r>
            <a:r>
              <a:rPr lang="en-US" sz="1800" dirty="0" err="1">
                <a:latin typeface="Consolas" panose="020B0609020204030204" pitchFamily="49" charset="0"/>
              </a:rPr>
              <a:t>PartitionableSlot</a:t>
            </a:r>
            <a:r>
              <a:rPr lang="en-US" sz="1800" dirty="0">
                <a:latin typeface="Consolas" panose="020B0609020204030204" pitchFamily="49" charset="0"/>
              </a:rPr>
              <a:t>(1, 100%)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SLOT_TYPE_1_START = ! (</a:t>
            </a:r>
            <a:r>
              <a:rPr lang="en-US" sz="1800" dirty="0" err="1">
                <a:latin typeface="Consolas" panose="020B0609020204030204" pitchFamily="49" charset="0"/>
              </a:rPr>
              <a:t>TARGET.BackfillJob</a:t>
            </a:r>
            <a:r>
              <a:rPr lang="en-US" sz="1800" dirty="0">
                <a:latin typeface="Consolas" panose="020B0609020204030204" pitchFamily="49" charset="0"/>
              </a:rPr>
              <a:t>?:false) &amp;&amp; ...</a:t>
            </a:r>
          </a:p>
          <a:p>
            <a:endParaRPr lang="en-US" sz="1800" dirty="0">
              <a:latin typeface="Consolas" panose="020B0609020204030204" pitchFamily="49" charset="0"/>
            </a:endParaRPr>
          </a:p>
          <a:p>
            <a:r>
              <a:rPr lang="en-US" sz="1800" dirty="0">
                <a:latin typeface="Consolas" panose="020B0609020204030204" pitchFamily="49" charset="0"/>
              </a:rPr>
              <a:t># make a TYPE_2 backfill P-slot, also with </a:t>
            </a:r>
            <a:r>
              <a:rPr lang="en-US" sz="1800" b="1" dirty="0">
                <a:latin typeface="Consolas" panose="020B0609020204030204" pitchFamily="49" charset="0"/>
              </a:rPr>
              <a:t>all of the resources 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#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SLOT_TYPE_2_BACKFILL = true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use FEATURE : </a:t>
            </a:r>
            <a:r>
              <a:rPr lang="en-US" sz="1800" dirty="0" err="1">
                <a:latin typeface="Consolas" panose="020B0609020204030204" pitchFamily="49" charset="0"/>
              </a:rPr>
              <a:t>PartitionableSlot</a:t>
            </a:r>
            <a:r>
              <a:rPr lang="en-US" sz="1800" dirty="0">
                <a:latin typeface="Consolas" panose="020B0609020204030204" pitchFamily="49" charset="0"/>
              </a:rPr>
              <a:t>(2, 100% </a:t>
            </a:r>
            <a:r>
              <a:rPr lang="en-US" sz="1800" strike="sngStrike" dirty="0">
                <a:highlight>
                  <a:srgbClr val="FFFF00"/>
                </a:highlight>
                <a:latin typeface="Consolas" panose="020B0609020204030204" pitchFamily="49" charset="0"/>
              </a:rPr>
              <a:t>90%, GPUs=0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r>
              <a:rPr lang="en-US" sz="1800" dirty="0">
                <a:latin typeface="Consolas" panose="020B0609020204030204" pitchFamily="49" charset="0"/>
              </a:rPr>
              <a:t>SLOT_TYPE_2_PREEMPT = size(</a:t>
            </a:r>
            <a:r>
              <a:rPr lang="en-US" sz="1800" dirty="0" err="1">
                <a:latin typeface="Consolas" panose="020B0609020204030204" pitchFamily="49" charset="0"/>
              </a:rPr>
              <a:t>ResourceConflict</a:t>
            </a:r>
            <a:r>
              <a:rPr lang="en-US" sz="1800" dirty="0">
                <a:latin typeface="Consolas" panose="020B0609020204030204" pitchFamily="49" charset="0"/>
              </a:rPr>
              <a:t>?:"") &gt; 0</a:t>
            </a:r>
            <a:br>
              <a:rPr lang="en-US" sz="1800" dirty="0">
                <a:latin typeface="Consolas" panose="020B0609020204030204" pitchFamily="49" charset="0"/>
              </a:rPr>
            </a:b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# The backfill slot should only run jobs that opt in as </a:t>
            </a:r>
            <a:r>
              <a:rPr lang="en-US" sz="1800" dirty="0" err="1">
                <a:latin typeface="Consolas" panose="020B0609020204030204" pitchFamily="49" charset="0"/>
              </a:rPr>
              <a:t>BackfillJob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SLOT_TYPE_2_START = </a:t>
            </a:r>
            <a:r>
              <a:rPr lang="en-US" sz="1800" dirty="0" err="1">
                <a:latin typeface="Consolas" panose="020B0609020204030204" pitchFamily="49" charset="0"/>
              </a:rPr>
              <a:t>TARGET.BackfillJob</a:t>
            </a:r>
            <a:r>
              <a:rPr lang="en-US" sz="1800" dirty="0">
                <a:latin typeface="Consolas" panose="020B0609020204030204" pitchFamily="49" charset="0"/>
              </a:rPr>
              <a:t> &amp;&amp; ...</a:t>
            </a:r>
          </a:p>
        </p:txBody>
      </p:sp>
    </p:spTree>
    <p:extLst>
      <p:ext uri="{BB962C8B-B14F-4D97-AF65-F5344CB8AC3E}">
        <p14:creationId xmlns:p14="http://schemas.microsoft.com/office/powerpoint/2010/main" val="535679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4105E8-067F-42C5-B7C5-EC84311B1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request_gpus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require_gpus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gpus_minimum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_[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memory|capability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in the submit file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require_gpus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Capablity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7.0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or (new in 23.X)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gpus_minimum_capability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7.0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avolini" panose="020B0502040204020203" pitchFamily="66" charset="0"/>
              </a:rPr>
              <a:t>Both set the </a:t>
            </a:r>
            <a:r>
              <a:rPr lang="en-US" dirty="0" err="1">
                <a:latin typeface="Consolas" panose="020B0609020204030204" pitchFamily="49" charset="0"/>
                <a:cs typeface="Cavolini" panose="020B0502040204020203" pitchFamily="66" charset="0"/>
              </a:rPr>
              <a:t>RequireGPUs</a:t>
            </a:r>
            <a:r>
              <a:rPr lang="en-US" dirty="0">
                <a:cs typeface="Cavolini" panose="020B0502040204020203" pitchFamily="66" charset="0"/>
              </a:rPr>
              <a:t> job attribute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RequireGPUs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(Capability &gt; 7.0)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05B6C1-04A4-4F71-91B0-77165E1D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GPU submit keywords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B4687-9FFB-4823-A286-791A9CD51F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18E4F-6306-4F7A-8038-52BAE968213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98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Twitter Logo transparent PNG - StickPNG">
            <a:extLst>
              <a:ext uri="{FF2B5EF4-FFF2-40B4-BE49-F238E27FC236}">
                <a16:creationId xmlns:a16="http://schemas.microsoft.com/office/drawing/2014/main" id="{B5CB863E-279F-4D31-BDF8-2C7A8AEEF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753" y="2298844"/>
            <a:ext cx="1442729" cy="144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witter Logo transparent PNG - StickPNG">
            <a:extLst>
              <a:ext uri="{FF2B5EF4-FFF2-40B4-BE49-F238E27FC236}">
                <a16:creationId xmlns:a16="http://schemas.microsoft.com/office/drawing/2014/main" id="{DCE4900A-9569-421B-824A-9D28FEF87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112" y="2282566"/>
            <a:ext cx="1442729" cy="144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AC41DE-0002-4447-82AA-048BFD764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722197"/>
            <a:ext cx="9144000" cy="914400"/>
          </a:xfrm>
        </p:spPr>
        <p:txBody>
          <a:bodyPr wrap="square" anchor="ctr">
            <a:normAutofit fontScale="90000"/>
          </a:bodyPr>
          <a:lstStyle/>
          <a:p>
            <a:r>
              <a:rPr lang="en-US" dirty="0"/>
              <a:t>Thank you! </a:t>
            </a:r>
            <a:br>
              <a:rPr lang="en-US" dirty="0"/>
            </a:br>
            <a:br>
              <a:rPr lang="en-US" dirty="0"/>
            </a:br>
            <a:r>
              <a:rPr lang="en-US" sz="2000" dirty="0">
                <a:solidFill>
                  <a:schemeClr val="accent1"/>
                </a:solidFill>
              </a:rPr>
              <a:t>Follow us on Twitter!</a:t>
            </a:r>
            <a:br>
              <a:rPr lang="en-US" sz="2000" dirty="0">
                <a:solidFill>
                  <a:schemeClr val="accent1"/>
                </a:solidFill>
              </a:rPr>
            </a:br>
            <a:r>
              <a:rPr lang="en-US" sz="2000" dirty="0">
                <a:solidFill>
                  <a:schemeClr val="accent1"/>
                </a:solidFill>
              </a:rPr>
              <a:t>https://twitter.com/HTCondor</a:t>
            </a:r>
            <a:br>
              <a:rPr lang="en-US" sz="3100" dirty="0">
                <a:solidFill>
                  <a:schemeClr val="accent1"/>
                </a:solidFill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6C065-C10A-4A46-8E78-3D446FEAB7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029200" y="6492876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FC77776C-14D7-48C6-B1E3-FF145FC109AB}" type="slidenum">
              <a:rPr lang="en-US" smtClean="0"/>
              <a:pPr>
                <a:spcAft>
                  <a:spcPts val="600"/>
                </a:spcAft>
                <a:defRPr/>
              </a:pPr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B56CE2-F61D-43D0-83E6-F67C0BAAC1A2}"/>
              </a:ext>
            </a:extLst>
          </p:cNvPr>
          <p:cNvSpPr txBox="1"/>
          <p:nvPr/>
        </p:nvSpPr>
        <p:spPr>
          <a:xfrm>
            <a:off x="2129753" y="3629339"/>
            <a:ext cx="812984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This work is supported by </a:t>
            </a:r>
            <a:r>
              <a:rPr lang="en-US" sz="1600" dirty="0">
                <a:hlinkClick r:id="rId3"/>
              </a:rPr>
              <a:t>NSF</a:t>
            </a:r>
            <a:r>
              <a:rPr lang="en-US" sz="1600" dirty="0"/>
              <a:t> under Cooperative Agreement </a:t>
            </a:r>
            <a:r>
              <a:rPr lang="en-US" sz="1600" dirty="0">
                <a:hlinkClick r:id="rId4"/>
              </a:rPr>
              <a:t>OAC-2030508</a:t>
            </a:r>
            <a:r>
              <a:rPr lang="en-US" sz="1600" dirty="0"/>
              <a:t> as part of the </a:t>
            </a:r>
            <a:r>
              <a:rPr lang="en-US" sz="1600" dirty="0">
                <a:hlinkClick r:id="rId5"/>
              </a:rPr>
              <a:t>PATh Project</a:t>
            </a:r>
            <a:r>
              <a:rPr lang="en-US" sz="1600" dirty="0"/>
              <a:t>. </a:t>
            </a:r>
            <a:r>
              <a:rPr lang="en-US" sz="1600" b="0" i="0" dirty="0">
                <a:solidFill>
                  <a:srgbClr val="1D1C1D"/>
                </a:solidFill>
                <a:effectLst/>
                <a:latin typeface="Slack-Lato"/>
              </a:rPr>
              <a:t>Any opinions, findings, and conclusions or recommendations expressed in this material are those of the author(s) and do not necessarily reflect the views of the NSF</a:t>
            </a:r>
            <a:r>
              <a:rPr lang="en-US" sz="1600" dirty="0"/>
              <a:t> </a:t>
            </a:r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72B4ADAC-A307-473D-ACD2-7389B71BE2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0179" y="4666674"/>
            <a:ext cx="5848994" cy="152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5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BB1945-8E72-16FE-E129-E50D28E2F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have a machine with GPUs and I want to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Reserve some GPUs for interactive use</a:t>
            </a:r>
          </a:p>
          <a:p>
            <a:pPr lvl="1"/>
            <a:r>
              <a:rPr lang="en-US" dirty="0"/>
              <a:t>Give some projects full access to the GPUs</a:t>
            </a:r>
          </a:p>
          <a:p>
            <a:pPr lvl="1"/>
            <a:r>
              <a:rPr lang="en-US" dirty="0"/>
              <a:t>Give other projects preemptable access to the GPUs</a:t>
            </a:r>
          </a:p>
          <a:p>
            <a:pPr lvl="1"/>
            <a:r>
              <a:rPr lang="en-US" dirty="0"/>
              <a:t>Take a GPU away from a STARTD without restarting it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8D92AF-94CF-6824-AC34-F23AFF3F6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A9EF0-D1DD-1F5D-4A32-B34A86BFBB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2ED7D-98F8-4F4F-A793-74ECB7F395DA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900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BB1945-8E72-16FE-E129-E50D28E2F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Use multiple slot types</a:t>
            </a:r>
          </a:p>
          <a:p>
            <a:pPr marL="914400" lvl="1" indent="-514350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Control which GPUs are assigned to which p-slots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Take </a:t>
            </a:r>
            <a:r>
              <a:rPr lang="en-US" dirty="0" err="1"/>
              <a:t>gpus</a:t>
            </a:r>
            <a:r>
              <a:rPr lang="en-US" dirty="0"/>
              <a:t> OFFLINE to prevent STARTD from assigning them to new jobs.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8D92AF-94CF-6824-AC34-F23AFF3F6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A9EF0-D1DD-1F5D-4A32-B34A86BFBB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2ED7D-98F8-4F4F-A793-74ECB7F395DA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0431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CB0EC4-032A-4B57-95EB-71B094E00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84" y="1355726"/>
            <a:ext cx="11199283" cy="3916070"/>
          </a:xfrm>
        </p:spPr>
        <p:txBody>
          <a:bodyPr/>
          <a:lstStyle/>
          <a:p>
            <a:pPr>
              <a:buNone/>
            </a:pPr>
            <a:r>
              <a:rPr lang="en-US" sz="1800" b="1" dirty="0">
                <a:latin typeface="Courier New"/>
                <a:ea typeface="+mn-lt"/>
                <a:cs typeface="+mn-lt"/>
              </a:rPr>
              <a:t>$ </a:t>
            </a:r>
            <a:r>
              <a:rPr lang="en-US" sz="1800" b="1" dirty="0" err="1">
                <a:latin typeface="Courier New"/>
                <a:ea typeface="+mn-lt"/>
                <a:cs typeface="+mn-lt"/>
              </a:rPr>
              <a:t>condor_gpu_discovery</a:t>
            </a:r>
            <a:r>
              <a:rPr lang="en-US" sz="1800" b="1" dirty="0">
                <a:latin typeface="Courier New"/>
                <a:ea typeface="+mn-lt"/>
                <a:cs typeface="+mn-lt"/>
              </a:rPr>
              <a:t> –extra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DetectedGPUs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/>
                <a:ea typeface="+mn-lt"/>
                <a:cs typeface="Arial"/>
              </a:rPr>
              <a:t>GPU-c4a646d7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GPU-6a96bd13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"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Common= [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CoresPerCU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=64;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DriverVersion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=11.20;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MaxSupportedVersion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=11020; ]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GPU_6a96bd13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 [ Capability=7.5;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             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DeviceName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="TITAN RTX";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             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DeviceUuid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="6a96bd13-70bc-6494-6d62-1b77a9a7f29f";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             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GlobalMemoryMb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=24220;</a:t>
            </a:r>
            <a:r>
              <a:rPr lang="en-US" sz="1800" b="1" dirty="0">
                <a:solidFill>
                  <a:prstClr val="black"/>
                </a:solidFill>
                <a:latin typeface="Courier New"/>
                <a:ea typeface="+mn-lt"/>
                <a:cs typeface="Arial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]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GPU_c4a646d7 = [ Capability=7.0;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             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DeviceName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="Tesla V100-PCIE-16GB";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             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DeviceUuid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="c4a646d7-aa14-1dd1-f1b0-57288cda864d";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             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GlobalMemoryMb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=16160; ]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1000" b="1" dirty="0">
              <a:latin typeface="Courier New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5A2D9B-2DA9-420B-9891-0D893B659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S PGothic"/>
              </a:rPr>
              <a:t>What GPUs look like to Condor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AB6EE-ABE6-4636-922E-B8ECF5E006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18E4F-6306-4F7A-8038-52BAE968213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DB3A1C-50F7-4C0C-8CF2-E49A147995CC}"/>
              </a:ext>
            </a:extLst>
          </p:cNvPr>
          <p:cNvSpPr txBox="1"/>
          <p:nvPr/>
        </p:nvSpPr>
        <p:spPr>
          <a:xfrm>
            <a:off x="429684" y="5466522"/>
            <a:ext cx="11199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Common properties and per-GPU properties</a:t>
            </a:r>
          </a:p>
        </p:txBody>
      </p:sp>
    </p:spTree>
    <p:extLst>
      <p:ext uri="{BB962C8B-B14F-4D97-AF65-F5344CB8AC3E}">
        <p14:creationId xmlns:p14="http://schemas.microsoft.com/office/powerpoint/2010/main" val="108333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6F83A7-D0E8-48EF-8032-FF61AE628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84" y="1355726"/>
            <a:ext cx="11199283" cy="4227513"/>
          </a:xfrm>
        </p:spPr>
        <p:txBody>
          <a:bodyPr/>
          <a:lstStyle/>
          <a:p>
            <a:r>
              <a:rPr lang="en-US" dirty="0"/>
              <a:t>An internal property classad is stored for each GPU</a:t>
            </a:r>
          </a:p>
          <a:p>
            <a:pPr lvl="1"/>
            <a:r>
              <a:rPr lang="en-US" dirty="0"/>
              <a:t>Common + &lt;</a:t>
            </a:r>
            <a:r>
              <a:rPr lang="en-US" dirty="0" err="1"/>
              <a:t>gpu</a:t>
            </a:r>
            <a:r>
              <a:rPr lang="en-US" dirty="0"/>
              <a:t>-id&gt; ad are merged for each GPU</a:t>
            </a:r>
          </a:p>
          <a:p>
            <a:pPr lvl="1"/>
            <a:r>
              <a:rPr lang="en-US" dirty="0"/>
              <a:t>Each GPU in </a:t>
            </a:r>
            <a:r>
              <a:rPr lang="en-US" dirty="0" err="1">
                <a:latin typeface="Consolas" panose="020B0609020204030204" pitchFamily="49" charset="0"/>
              </a:rPr>
              <a:t>AssignedGPUs</a:t>
            </a:r>
            <a:r>
              <a:rPr lang="en-US" dirty="0"/>
              <a:t> is published to the slot</a:t>
            </a:r>
          </a:p>
          <a:p>
            <a:pPr lvl="1"/>
            <a:r>
              <a:rPr lang="en-US" dirty="0"/>
              <a:t>Properties of GPUs not assigned to the slot are omitted</a:t>
            </a:r>
          </a:p>
          <a:p>
            <a:r>
              <a:rPr lang="en-US" dirty="0"/>
              <a:t>For matchmaking : </a:t>
            </a:r>
            <a:r>
              <a:rPr lang="en-US" dirty="0" err="1">
                <a:latin typeface="Consolas" panose="020B0609020204030204" pitchFamily="49" charset="0"/>
              </a:rPr>
              <a:t>AvailableGPUs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/>
              <a:t>List of GPU property ads that are assigned to the slot and not assigned to a child slot and are not offline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13EF27-EB9A-4F3B-8785-36E6D3B94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</p:spPr>
        <p:txBody>
          <a:bodyPr/>
          <a:lstStyle/>
          <a:p>
            <a:r>
              <a:rPr lang="en-US" dirty="0"/>
              <a:t>STARTD has a property ad per GPU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4CA17F-810D-49C4-BBF3-FDD2861406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673600" y="6492876"/>
            <a:ext cx="2844800" cy="365125"/>
          </a:xfrm>
        </p:spPr>
        <p:txBody>
          <a:bodyPr/>
          <a:lstStyle/>
          <a:p>
            <a:fld id="{32518E4F-6306-4F7A-8038-52BAE9682138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5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CB0EC4-032A-4B57-95EB-71B094E00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84" y="1355726"/>
            <a:ext cx="11199283" cy="3916070"/>
          </a:xfr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GPUs = 1</a:t>
            </a:r>
          </a:p>
          <a:p>
            <a:pPr>
              <a:buNone/>
              <a:defRPr/>
            </a:pPr>
            <a:r>
              <a:rPr lang="en-US" sz="1600" b="1" dirty="0" err="1">
                <a:solidFill>
                  <a:prstClr val="black"/>
                </a:solidFill>
                <a:latin typeface="Courier New"/>
                <a:ea typeface="+mn-lt"/>
                <a:cs typeface="Arial"/>
              </a:rPr>
              <a:t>ToalSlot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GPUs =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AssignedGPUs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/>
                <a:ea typeface="+mn-lt"/>
                <a:cs typeface="Arial"/>
              </a:rPr>
              <a:t>GPU-c4a646d7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,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GPU-6a96bd13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"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AvailableGPUs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= {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/>
                <a:ea typeface="+mn-lt"/>
                <a:cs typeface="Arial"/>
              </a:rPr>
              <a:t>GPUs_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GPU_c4a646d7 }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GPUs_GPU_6a96bd13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 [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Capability=7.5;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Id = "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GPU-6a96bd13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/>
                <a:ea typeface="+mn-lt"/>
                <a:cs typeface="Arial"/>
              </a:rPr>
              <a:t>";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DeviceName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="TITAN RTX";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DeviceUuid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="6a96bd13-70bc-6494-6d62-1b77a9a7f29f";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GlobalMemoryMb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=24220; ]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/>
                <a:ea typeface="+mn-lt"/>
                <a:cs typeface="Arial"/>
              </a:rPr>
              <a:t>GPUs_GPU_c4a646d7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= [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8000"/>
              </a:buClr>
              <a:buSzPct val="12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   Capability=7.0;</a:t>
            </a: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</a:b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...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1000" b="1" dirty="0">
              <a:latin typeface="Courier New"/>
              <a:cs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5A2D9B-2DA9-420B-9891-0D893B659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S PGothic"/>
              </a:rPr>
              <a:t>STARTD attributes from discovery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AB6EE-ABE6-4636-922E-B8ECF5E006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18E4F-6306-4F7A-8038-52BAE968213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DB3A1C-50F7-4C0C-8CF2-E49A147995CC}"/>
              </a:ext>
            </a:extLst>
          </p:cNvPr>
          <p:cNvSpPr txBox="1"/>
          <p:nvPr/>
        </p:nvSpPr>
        <p:spPr>
          <a:xfrm>
            <a:off x="429684" y="5466522"/>
            <a:ext cx="11199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This is a p-slot where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GPU-6a96bd13 </a:t>
            </a:r>
            <a:r>
              <a:rPr lang="en-US" dirty="0">
                <a:latin typeface="+mn-lt"/>
              </a:rPr>
              <a:t>is assigned to a child d-slot</a:t>
            </a:r>
          </a:p>
        </p:txBody>
      </p:sp>
    </p:spTree>
    <p:extLst>
      <p:ext uri="{BB962C8B-B14F-4D97-AF65-F5344CB8AC3E}">
        <p14:creationId xmlns:p14="http://schemas.microsoft.com/office/powerpoint/2010/main" val="231018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5AE5F0-767D-492F-9CF4-300AFBEDA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Multi-line form of STARTD slot resource configuration</a:t>
            </a:r>
          </a:p>
          <a:p>
            <a:pPr marL="457200" lvl="1" indent="0">
              <a:buNone/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SLOT_TYPE_1 @=slot1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CPUs 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Memory = 25%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GPUs = 2 </a:t>
            </a:r>
            <a:r>
              <a:rPr lang="en-US" b="1" i="0" dirty="0"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Capability &gt; 7.0</a:t>
            </a:r>
            <a:br>
              <a:rPr lang="en-US" b="1" i="0" dirty="0"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@slot1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GPUs expression evaluated against each GPU property ad</a:t>
            </a:r>
          </a:p>
          <a:p>
            <a:pPr lvl="1"/>
            <a:r>
              <a:rPr lang="en-US" dirty="0"/>
              <a:t>Affects binding of GPUs into static slots and p-slots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0B4A76-AF74-4F69-A9AA-21FD7C39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Targeted binding of GPUs to slots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29D47-13A8-4EF3-B4E4-174D0B22BE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18E4F-6306-4F7A-8038-52BAE968213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8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5AE5F0-767D-492F-9CF4-300AFBEDA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GPU binding constraint can be a string GPU id.</a:t>
            </a:r>
          </a:p>
          <a:p>
            <a:pPr marL="457200" lvl="1" indent="0">
              <a:buNone/>
            </a:pP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SLOT_TYPE_1 @=slot1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CPUs = 50%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Memory = 50%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GPUs = 1 </a:t>
            </a:r>
            <a:r>
              <a:rPr lang="en-US" b="1" i="0" dirty="0">
                <a:solidFill>
                  <a:srgbClr val="0070C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"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  <a:t>GPU-6a96bd13"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/>
                <a:ea typeface="+mn-lt"/>
                <a:cs typeface="Arial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@slot1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Compared to the </a:t>
            </a:r>
            <a:r>
              <a:rPr lang="en-US" dirty="0">
                <a:latin typeface="Consolas" panose="020B0609020204030204" pitchFamily="49" charset="0"/>
              </a:rPr>
              <a:t>Id</a:t>
            </a:r>
            <a:r>
              <a:rPr lang="en-US" dirty="0"/>
              <a:t> field of each GPU property ad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0B4A76-AF74-4F69-A9AA-21FD7C39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 a specific GPU to a slot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29D47-13A8-4EF3-B4E4-174D0B22BE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18E4F-6306-4F7A-8038-52BAE968213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68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5AE5F0-767D-492F-9CF4-300AFBEDA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STARTD policy knobs can be per slot type</a:t>
            </a:r>
          </a:p>
          <a:p>
            <a:pPr marL="457200" lvl="1" indent="0">
              <a:buNone/>
            </a:pP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STARTD_ATTRS = $(STARTD_ATTRS)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InteractiveSlot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InteractiveSlot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SLOT_TYPE_1_START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TARGET.User</a:t>
            </a: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"bob"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SLOT_TYPE_2_START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TARGET.InteractiveJob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SLOT_TYPE_2_InteractiveSlot = true</a:t>
            </a:r>
            <a:b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SLOT_TYPE_3_START = </a:t>
            </a:r>
            <a:r>
              <a:rPr lang="en-US" b="1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TARGET.BackfillJob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0B4A76-AF74-4F69-A9AA-21FD7C394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per slot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29D47-13A8-4EF3-B4E4-174D0B22BE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18E4F-6306-4F7A-8038-52BAE968213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48819"/>
      </p:ext>
    </p:extLst>
  </p:cSld>
  <p:clrMapOvr>
    <a:masterClrMapping/>
  </p:clrMapOvr>
</p:sld>
</file>

<file path=ppt/theme/theme1.xml><?xml version="1.0" encoding="utf-8"?>
<a:theme xmlns:a="http://schemas.openxmlformats.org/drawingml/2006/main" name="CHTC-Presentation-Template-4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3_Condor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ndorNe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ndorN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92BCFF8A-D583-48D3-8EC2-AC44EF61673E}" vid="{A8C4F4E2-BF22-4E24-9079-5B7539DC4B04}"/>
    </a:ext>
  </a:extLst>
</a:theme>
</file>

<file path=ppt/theme/theme2.xml><?xml version="1.0" encoding="utf-8"?>
<a:theme xmlns:a="http://schemas.openxmlformats.org/drawingml/2006/main" name="tannenba_whatsnew_cw2013_v3">
  <a:themeElements>
    <a:clrScheme name="Spectrum">
      <a:dk1>
        <a:srgbClr val="000000"/>
      </a:dk1>
      <a:lt1>
        <a:srgbClr val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HTCondor_Template</Template>
  <TotalTime>27979</TotalTime>
  <Words>1413</Words>
  <Application>Microsoft Office PowerPoint</Application>
  <PresentationFormat>Widescreen</PresentationFormat>
  <Paragraphs>150</Paragraphs>
  <Slides>18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MS PGothic</vt:lpstr>
      <vt:lpstr>Arial</vt:lpstr>
      <vt:lpstr>Calibri</vt:lpstr>
      <vt:lpstr>Cavolini</vt:lpstr>
      <vt:lpstr>Comic Sans MS</vt:lpstr>
      <vt:lpstr>Consolas</vt:lpstr>
      <vt:lpstr>Courier New</vt:lpstr>
      <vt:lpstr>Helvetica Neue</vt:lpstr>
      <vt:lpstr>Marlett</vt:lpstr>
      <vt:lpstr>Slack-Lato</vt:lpstr>
      <vt:lpstr>Times New Roman</vt:lpstr>
      <vt:lpstr>CHTC-Presentation-Template-4</vt:lpstr>
      <vt:lpstr>tannenba_whatsnew_cw2013_v3</vt:lpstr>
      <vt:lpstr> Advanced HTCondor GPU configuration with backfill   </vt:lpstr>
      <vt:lpstr>Motivation</vt:lpstr>
      <vt:lpstr>Overview</vt:lpstr>
      <vt:lpstr>What GPUs look like to Condor</vt:lpstr>
      <vt:lpstr>STARTD has a property ad per GPU</vt:lpstr>
      <vt:lpstr>STARTD attributes from discovery</vt:lpstr>
      <vt:lpstr>Targeted binding of GPUs to slots</vt:lpstr>
      <vt:lpstr>Bind a specific GPU to a slot</vt:lpstr>
      <vt:lpstr>Policy per slot type</vt:lpstr>
      <vt:lpstr>Reserve a GPU for non Condor use</vt:lpstr>
      <vt:lpstr>PowerPoint Presentation</vt:lpstr>
      <vt:lpstr>What is "Bologna" Backfill</vt:lpstr>
      <vt:lpstr>Clever but flawed</vt:lpstr>
      <vt:lpstr>Backfill p-slots</vt:lpstr>
      <vt:lpstr>Ex: Backfill the CPUs on a GPU node</vt:lpstr>
      <vt:lpstr>Ex: Backfill the GPUs on a GPU node</vt:lpstr>
      <vt:lpstr>GPU submit keywords</vt:lpstr>
      <vt:lpstr>Thank you!   Follow us on Twitter! https://twitter.com/HTCondor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IDTokens Tutorial</dc:title>
  <dc:creator>Todd Tannenbaum</dc:creator>
  <cp:lastModifiedBy>John M Knoeller</cp:lastModifiedBy>
  <cp:revision>129</cp:revision>
  <dcterms:created xsi:type="dcterms:W3CDTF">2021-09-21T22:36:35Z</dcterms:created>
  <dcterms:modified xsi:type="dcterms:W3CDTF">2024-07-05T21:21:56Z</dcterms:modified>
</cp:coreProperties>
</file>