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48"/>
  </p:notesMasterIdLst>
  <p:sldIdLst>
    <p:sldId id="256" r:id="rId2"/>
    <p:sldId id="327" r:id="rId3"/>
    <p:sldId id="332" r:id="rId4"/>
    <p:sldId id="331" r:id="rId5"/>
    <p:sldId id="333" r:id="rId6"/>
    <p:sldId id="334" r:id="rId7"/>
    <p:sldId id="335" r:id="rId8"/>
    <p:sldId id="355" r:id="rId9"/>
    <p:sldId id="372" r:id="rId10"/>
    <p:sldId id="340" r:id="rId11"/>
    <p:sldId id="336" r:id="rId12"/>
    <p:sldId id="337" r:id="rId13"/>
    <p:sldId id="341" r:id="rId14"/>
    <p:sldId id="342" r:id="rId15"/>
    <p:sldId id="357" r:id="rId16"/>
    <p:sldId id="358" r:id="rId17"/>
    <p:sldId id="338" r:id="rId18"/>
    <p:sldId id="339" r:id="rId19"/>
    <p:sldId id="343" r:id="rId20"/>
    <p:sldId id="344" r:id="rId21"/>
    <p:sldId id="345" r:id="rId22"/>
    <p:sldId id="346" r:id="rId23"/>
    <p:sldId id="347" r:id="rId24"/>
    <p:sldId id="349" r:id="rId25"/>
    <p:sldId id="350" r:id="rId26"/>
    <p:sldId id="351" r:id="rId27"/>
    <p:sldId id="352" r:id="rId28"/>
    <p:sldId id="353" r:id="rId29"/>
    <p:sldId id="356" r:id="rId30"/>
    <p:sldId id="368" r:id="rId31"/>
    <p:sldId id="359" r:id="rId32"/>
    <p:sldId id="364" r:id="rId33"/>
    <p:sldId id="361" r:id="rId34"/>
    <p:sldId id="365" r:id="rId35"/>
    <p:sldId id="366" r:id="rId36"/>
    <p:sldId id="367" r:id="rId37"/>
    <p:sldId id="370" r:id="rId38"/>
    <p:sldId id="371" r:id="rId39"/>
    <p:sldId id="373" r:id="rId40"/>
    <p:sldId id="374" r:id="rId41"/>
    <p:sldId id="375" r:id="rId42"/>
    <p:sldId id="377" r:id="rId43"/>
    <p:sldId id="328" r:id="rId44"/>
    <p:sldId id="354" r:id="rId45"/>
    <p:sldId id="369" r:id="rId46"/>
    <p:sldId id="330" r:id="rId4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95E518F-54E1-4A5F-A067-9F9AAE3D2725}">
          <p14:sldIdLst>
            <p14:sldId id="256"/>
            <p14:sldId id="327"/>
            <p14:sldId id="332"/>
            <p14:sldId id="331"/>
            <p14:sldId id="333"/>
            <p14:sldId id="334"/>
            <p14:sldId id="335"/>
            <p14:sldId id="355"/>
            <p14:sldId id="372"/>
            <p14:sldId id="340"/>
            <p14:sldId id="336"/>
            <p14:sldId id="337"/>
            <p14:sldId id="341"/>
            <p14:sldId id="342"/>
            <p14:sldId id="357"/>
            <p14:sldId id="358"/>
            <p14:sldId id="338"/>
            <p14:sldId id="339"/>
            <p14:sldId id="343"/>
            <p14:sldId id="344"/>
            <p14:sldId id="345"/>
            <p14:sldId id="346"/>
            <p14:sldId id="347"/>
            <p14:sldId id="349"/>
            <p14:sldId id="350"/>
            <p14:sldId id="351"/>
            <p14:sldId id="352"/>
            <p14:sldId id="353"/>
            <p14:sldId id="356"/>
            <p14:sldId id="368"/>
            <p14:sldId id="359"/>
            <p14:sldId id="364"/>
            <p14:sldId id="361"/>
            <p14:sldId id="365"/>
            <p14:sldId id="366"/>
            <p14:sldId id="367"/>
            <p14:sldId id="370"/>
            <p14:sldId id="371"/>
            <p14:sldId id="373"/>
            <p14:sldId id="374"/>
            <p14:sldId id="375"/>
            <p14:sldId id="377"/>
            <p14:sldId id="328"/>
            <p14:sldId id="354"/>
            <p14:sldId id="369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4A6E"/>
    <a:srgbClr val="66CCFF"/>
    <a:srgbClr val="034C74"/>
    <a:srgbClr val="FED106"/>
    <a:srgbClr val="C0C0C0"/>
    <a:srgbClr val="F3F7F8"/>
    <a:srgbClr val="00A9EA"/>
    <a:srgbClr val="9B0B0B"/>
    <a:srgbClr val="F1D3AE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274" autoAdjust="0"/>
  </p:normalViewPr>
  <p:slideViewPr>
    <p:cSldViewPr snapToGrid="0">
      <p:cViewPr varScale="1">
        <p:scale>
          <a:sx n="100" d="100"/>
          <a:sy n="100" d="100"/>
        </p:scale>
        <p:origin x="1392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74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DDE668-1C34-46D8-8C87-45DBD7915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7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04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DE668-1C34-46D8-8C87-45DBD7915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900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7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DE668-1C34-46D8-8C87-45DBD7915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4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5CFA-B035-E33C-8681-4B9E4DBF8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2EF81-61C1-BE99-D103-F5298E1D37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02A58-263E-F03E-2504-FD30A05A2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714E1-11DB-89E9-078F-630A0BBD9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39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2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DE668-1C34-46D8-8C87-45DBD7915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2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DE668-1C34-46D8-8C87-45DBD7915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061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5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9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9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HTC_logo_color_v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4" y="436960"/>
            <a:ext cx="2211387" cy="9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6" y="1494235"/>
            <a:ext cx="2708275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33258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30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7B0B7-E75A-45E6-8334-DC3A57A25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3771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3771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E83DE-4924-4CEB-B587-40D68EDCB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42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228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60934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BF044-77D7-4194-95AC-E462B665E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7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25178"/>
            <a:ext cx="3810000" cy="28039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5178"/>
            <a:ext cx="3810000" cy="28039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67600" y="4686300"/>
            <a:ext cx="990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DFF8D-01C6-456E-8402-4011AB2E7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6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8208D-0250-4ED8-9CAC-6A438104E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4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16ACA-F66D-42EC-9687-31F200158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3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1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91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016794"/>
            <a:ext cx="8399462" cy="31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9" r:id="rId2"/>
    <p:sldLayoutId id="2147483730" r:id="rId3"/>
    <p:sldLayoutId id="2147483739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0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ea typeface="MS PGothic" pitchFamily="34" charset="-128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7" title="Waving blue water with sunbeams">
            <a:hlinkClick r:id="" action="ppaction://media"/>
            <a:extLst>
              <a:ext uri="{FF2B5EF4-FFF2-40B4-BE49-F238E27FC236}">
                <a16:creationId xmlns:a16="http://schemas.microsoft.com/office/drawing/2014/main" id="{D6B7D2EF-0BEB-A20F-5017-FEFD4B878E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145" y="1854290"/>
            <a:ext cx="4618272" cy="120809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C0C0C0"/>
                </a:solidFill>
                <a:latin typeface="Arial Black" panose="020B0A04020102020204" pitchFamily="34" charset="0"/>
              </a:rPr>
              <a:t>cgroupV2</a:t>
            </a:r>
            <a:br>
              <a:rPr lang="en-US" dirty="0">
                <a:solidFill>
                  <a:srgbClr val="C0C0C0"/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rgbClr val="C0C0C0"/>
                </a:solidFill>
                <a:latin typeface="Arial Black" panose="020B0A04020102020204" pitchFamily="34" charset="0"/>
              </a:rPr>
              <a:t>What lies beneath?</a:t>
            </a:r>
            <a:br>
              <a:rPr lang="en-US" sz="2400" dirty="0">
                <a:solidFill>
                  <a:srgbClr val="C0C0C0"/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rgbClr val="C0C0C0"/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rgbClr val="C0C0C0"/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rgbClr val="C0C0C0"/>
                </a:solidFill>
                <a:latin typeface="Arial Black" panose="020B0A04020102020204" pitchFamily="34" charset="0"/>
              </a:rPr>
              <a:t>Greg Thain</a:t>
            </a:r>
          </a:p>
        </p:txBody>
      </p:sp>
    </p:spTree>
    <p:extLst>
      <p:ext uri="{BB962C8B-B14F-4D97-AF65-F5344CB8AC3E}">
        <p14:creationId xmlns:p14="http://schemas.microsoft.com/office/powerpoint/2010/main" val="140976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74787-91AB-F25F-3C02-054C110B5D17}"/>
              </a:ext>
            </a:extLst>
          </p:cNvPr>
          <p:cNvSpPr txBox="1"/>
          <p:nvPr/>
        </p:nvSpPr>
        <p:spPr>
          <a:xfrm>
            <a:off x="914401" y="2154477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Linux File System Layout</a:t>
            </a:r>
          </a:p>
        </p:txBody>
      </p:sp>
    </p:spTree>
    <p:extLst>
      <p:ext uri="{BB962C8B-B14F-4D97-AF65-F5344CB8AC3E}">
        <p14:creationId xmlns:p14="http://schemas.microsoft.com/office/powerpoint/2010/main" val="5582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C68730-9622-A08F-2FE3-29BD4966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79" y="162839"/>
            <a:ext cx="1720241" cy="12901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3EA1FE-FF1B-1056-45E4-468C20AA6553}"/>
              </a:ext>
            </a:extLst>
          </p:cNvPr>
          <p:cNvSpPr/>
          <p:nvPr/>
        </p:nvSpPr>
        <p:spPr bwMode="auto">
          <a:xfrm>
            <a:off x="32358" y="1832714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 dev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DD9060-36C6-3E13-F2C1-435267821EC5}"/>
              </a:ext>
            </a:extLst>
          </p:cNvPr>
          <p:cNvSpPr/>
          <p:nvPr/>
        </p:nvSpPr>
        <p:spPr bwMode="auto">
          <a:xfrm>
            <a:off x="1725981" y="1824102"/>
            <a:ext cx="1951973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+mn-lt"/>
                <a:ea typeface="ＭＳ Ｐゴシック" charset="0"/>
              </a:rPr>
              <a:t>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home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3929FB-422E-00CD-2285-D9DB69D08F01}"/>
              </a:ext>
            </a:extLst>
          </p:cNvPr>
          <p:cNvSpPr/>
          <p:nvPr/>
        </p:nvSpPr>
        <p:spPr bwMode="auto">
          <a:xfrm>
            <a:off x="7791189" y="1832714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tmp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182899-39CC-6CE8-8D1B-327E20607CB7}"/>
              </a:ext>
            </a:extLst>
          </p:cNvPr>
          <p:cNvSpPr/>
          <p:nvPr/>
        </p:nvSpPr>
        <p:spPr bwMode="auto">
          <a:xfrm>
            <a:off x="4079309" y="1832714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+mn-lt"/>
                <a:ea typeface="ＭＳ Ｐゴシック" charset="0"/>
              </a:rPr>
              <a:t>proc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4F709D-3D7D-103F-74AF-CEC2E4961D53}"/>
              </a:ext>
            </a:extLst>
          </p:cNvPr>
          <p:cNvSpPr/>
          <p:nvPr/>
        </p:nvSpPr>
        <p:spPr bwMode="auto">
          <a:xfrm>
            <a:off x="5772932" y="1832714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+mn-lt"/>
                <a:ea typeface="ＭＳ Ｐゴシック" charset="0"/>
              </a:rPr>
              <a:t>sys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A832CE-CAA5-B0F1-1D00-355AC2F8E1D4}"/>
              </a:ext>
            </a:extLst>
          </p:cNvPr>
          <p:cNvSpPr/>
          <p:nvPr/>
        </p:nvSpPr>
        <p:spPr bwMode="auto">
          <a:xfrm>
            <a:off x="1759906" y="3068877"/>
            <a:ext cx="1951973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+mn-lt"/>
                <a:ea typeface="ＭＳ Ｐゴシック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gthain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F5A4D-C050-0206-D47F-31231F7F16FB}"/>
              </a:ext>
            </a:extLst>
          </p:cNvPr>
          <p:cNvSpPr/>
          <p:nvPr/>
        </p:nvSpPr>
        <p:spPr bwMode="auto">
          <a:xfrm>
            <a:off x="32358" y="3839228"/>
            <a:ext cx="944672" cy="6388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null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CDFFCB-6C9F-4F2B-8FD6-A680D812E628}"/>
              </a:ext>
            </a:extLst>
          </p:cNvPr>
          <p:cNvSpPr/>
          <p:nvPr/>
        </p:nvSpPr>
        <p:spPr bwMode="auto">
          <a:xfrm>
            <a:off x="2204578" y="4349661"/>
            <a:ext cx="1720241" cy="6388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latin typeface="+mn-lt"/>
                <a:ea typeface="ＭＳ Ｐゴシック" charset="0"/>
              </a:rPr>
              <a:t>s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ome_file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E53B45-D855-B62C-98E4-AB76A971BB95}"/>
              </a:ext>
            </a:extLst>
          </p:cNvPr>
          <p:cNvCxnSpPr/>
          <p:nvPr/>
        </p:nvCxnSpPr>
        <p:spPr bwMode="auto">
          <a:xfrm flipV="1">
            <a:off x="508347" y="2660019"/>
            <a:ext cx="96555" cy="109093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27F86D-FA7F-1088-1E00-268574702C5B}"/>
              </a:ext>
            </a:extLst>
          </p:cNvPr>
          <p:cNvCxnSpPr>
            <a:stCxn id="3" idx="0"/>
          </p:cNvCxnSpPr>
          <p:nvPr/>
        </p:nvCxnSpPr>
        <p:spPr bwMode="auto">
          <a:xfrm flipV="1">
            <a:off x="708764" y="1097398"/>
            <a:ext cx="3107496" cy="7353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003DEA-104E-9E63-AB28-C957F5576BB3}"/>
              </a:ext>
            </a:extLst>
          </p:cNvPr>
          <p:cNvCxnSpPr>
            <a:stCxn id="4" idx="0"/>
          </p:cNvCxnSpPr>
          <p:nvPr/>
        </p:nvCxnSpPr>
        <p:spPr bwMode="auto">
          <a:xfrm flipV="1">
            <a:off x="2701968" y="1249798"/>
            <a:ext cx="1266692" cy="57430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0920BE-6D7F-B81E-04D0-68A2470CE4DC}"/>
              </a:ext>
            </a:extLst>
          </p:cNvPr>
          <p:cNvCxnSpPr>
            <a:stCxn id="6" idx="0"/>
          </p:cNvCxnSpPr>
          <p:nvPr/>
        </p:nvCxnSpPr>
        <p:spPr bwMode="auto">
          <a:xfrm flipH="1" flipV="1">
            <a:off x="4584261" y="1366447"/>
            <a:ext cx="171454" cy="46626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9F3CD8-105A-FF23-657E-EE9B286ED221}"/>
              </a:ext>
            </a:extLst>
          </p:cNvPr>
          <p:cNvCxnSpPr>
            <a:stCxn id="7" idx="0"/>
          </p:cNvCxnSpPr>
          <p:nvPr/>
        </p:nvCxnSpPr>
        <p:spPr bwMode="auto">
          <a:xfrm flipH="1" flipV="1">
            <a:off x="5107486" y="1097398"/>
            <a:ext cx="1341852" cy="7353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4594EF-C54F-FA5F-2892-AB0DAFF88CD4}"/>
              </a:ext>
            </a:extLst>
          </p:cNvPr>
          <p:cNvCxnSpPr/>
          <p:nvPr/>
        </p:nvCxnSpPr>
        <p:spPr bwMode="auto">
          <a:xfrm flipH="1" flipV="1">
            <a:off x="5259886" y="1016664"/>
            <a:ext cx="3082448" cy="81605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B6B12B-4EE1-E1AA-39E8-10EE5DF76603}"/>
              </a:ext>
            </a:extLst>
          </p:cNvPr>
          <p:cNvCxnSpPr>
            <a:stCxn id="8" idx="0"/>
          </p:cNvCxnSpPr>
          <p:nvPr/>
        </p:nvCxnSpPr>
        <p:spPr bwMode="auto">
          <a:xfrm flipH="1" flipV="1">
            <a:off x="2588450" y="2541412"/>
            <a:ext cx="147443" cy="52746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7247CC1-2841-5A0E-751B-6F75C1B67310}"/>
              </a:ext>
            </a:extLst>
          </p:cNvPr>
          <p:cNvCxnSpPr/>
          <p:nvPr/>
        </p:nvCxnSpPr>
        <p:spPr bwMode="auto">
          <a:xfrm flipH="1" flipV="1">
            <a:off x="2828532" y="3807913"/>
            <a:ext cx="147443" cy="52746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533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C68730-9622-A08F-2FE3-29BD4966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79" y="162839"/>
            <a:ext cx="1720241" cy="12901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3EA1FE-FF1B-1056-45E4-468C20AA6553}"/>
              </a:ext>
            </a:extLst>
          </p:cNvPr>
          <p:cNvSpPr/>
          <p:nvPr/>
        </p:nvSpPr>
        <p:spPr bwMode="auto">
          <a:xfrm>
            <a:off x="32358" y="1775759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dev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DD9060-36C6-3E13-F2C1-435267821EC5}"/>
              </a:ext>
            </a:extLst>
          </p:cNvPr>
          <p:cNvSpPr/>
          <p:nvPr/>
        </p:nvSpPr>
        <p:spPr bwMode="auto">
          <a:xfrm>
            <a:off x="1725981" y="1767147"/>
            <a:ext cx="1951973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home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3929FB-422E-00CD-2285-D9DB69D08F01}"/>
              </a:ext>
            </a:extLst>
          </p:cNvPr>
          <p:cNvSpPr/>
          <p:nvPr/>
        </p:nvSpPr>
        <p:spPr bwMode="auto">
          <a:xfrm>
            <a:off x="7791189" y="1775759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tmp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182899-39CC-6CE8-8D1B-327E20607CB7}"/>
              </a:ext>
            </a:extLst>
          </p:cNvPr>
          <p:cNvSpPr/>
          <p:nvPr/>
        </p:nvSpPr>
        <p:spPr bwMode="auto">
          <a:xfrm>
            <a:off x="4079309" y="1775759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proc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4F709D-3D7D-103F-74AF-CEC2E4961D53}"/>
              </a:ext>
            </a:extLst>
          </p:cNvPr>
          <p:cNvSpPr/>
          <p:nvPr/>
        </p:nvSpPr>
        <p:spPr bwMode="auto">
          <a:xfrm>
            <a:off x="5772932" y="1775759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sys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A832CE-CAA5-B0F1-1D00-355AC2F8E1D4}"/>
              </a:ext>
            </a:extLst>
          </p:cNvPr>
          <p:cNvSpPr/>
          <p:nvPr/>
        </p:nvSpPr>
        <p:spPr bwMode="auto">
          <a:xfrm>
            <a:off x="1759906" y="3011922"/>
            <a:ext cx="1951973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gthain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F5A4D-C050-0206-D47F-31231F7F16FB}"/>
              </a:ext>
            </a:extLst>
          </p:cNvPr>
          <p:cNvSpPr/>
          <p:nvPr/>
        </p:nvSpPr>
        <p:spPr bwMode="auto">
          <a:xfrm>
            <a:off x="32358" y="3839228"/>
            <a:ext cx="944672" cy="6388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null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CDFFCB-6C9F-4F2B-8FD6-A680D812E628}"/>
              </a:ext>
            </a:extLst>
          </p:cNvPr>
          <p:cNvSpPr/>
          <p:nvPr/>
        </p:nvSpPr>
        <p:spPr bwMode="auto">
          <a:xfrm>
            <a:off x="2204578" y="4349661"/>
            <a:ext cx="1720241" cy="6388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some_file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E53B45-D855-B62C-98E4-AB76A971BB95}"/>
              </a:ext>
            </a:extLst>
          </p:cNvPr>
          <p:cNvCxnSpPr/>
          <p:nvPr/>
        </p:nvCxnSpPr>
        <p:spPr bwMode="auto">
          <a:xfrm flipV="1">
            <a:off x="508347" y="2660019"/>
            <a:ext cx="96555" cy="109093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27F86D-FA7F-1088-1E00-268574702C5B}"/>
              </a:ext>
            </a:extLst>
          </p:cNvPr>
          <p:cNvCxnSpPr>
            <a:stCxn id="3" idx="0"/>
          </p:cNvCxnSpPr>
          <p:nvPr/>
        </p:nvCxnSpPr>
        <p:spPr bwMode="auto">
          <a:xfrm flipV="1">
            <a:off x="708764" y="1040443"/>
            <a:ext cx="3107496" cy="7353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003DEA-104E-9E63-AB28-C957F5576BB3}"/>
              </a:ext>
            </a:extLst>
          </p:cNvPr>
          <p:cNvCxnSpPr>
            <a:stCxn id="4" idx="0"/>
          </p:cNvCxnSpPr>
          <p:nvPr/>
        </p:nvCxnSpPr>
        <p:spPr bwMode="auto">
          <a:xfrm flipV="1">
            <a:off x="2701968" y="1192843"/>
            <a:ext cx="1266692" cy="57430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0920BE-6D7F-B81E-04D0-68A2470CE4DC}"/>
              </a:ext>
            </a:extLst>
          </p:cNvPr>
          <p:cNvCxnSpPr>
            <a:stCxn id="6" idx="0"/>
          </p:cNvCxnSpPr>
          <p:nvPr/>
        </p:nvCxnSpPr>
        <p:spPr bwMode="auto">
          <a:xfrm flipH="1" flipV="1">
            <a:off x="4584261" y="1309492"/>
            <a:ext cx="171454" cy="46626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9F3CD8-105A-FF23-657E-EE9B286ED221}"/>
              </a:ext>
            </a:extLst>
          </p:cNvPr>
          <p:cNvCxnSpPr>
            <a:stCxn id="7" idx="0"/>
          </p:cNvCxnSpPr>
          <p:nvPr/>
        </p:nvCxnSpPr>
        <p:spPr bwMode="auto">
          <a:xfrm flipH="1" flipV="1">
            <a:off x="5107486" y="1040443"/>
            <a:ext cx="1341852" cy="7353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4594EF-C54F-FA5F-2892-AB0DAFF88CD4}"/>
              </a:ext>
            </a:extLst>
          </p:cNvPr>
          <p:cNvCxnSpPr/>
          <p:nvPr/>
        </p:nvCxnSpPr>
        <p:spPr bwMode="auto">
          <a:xfrm flipH="1" flipV="1">
            <a:off x="5259886" y="1016664"/>
            <a:ext cx="3082448" cy="81605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B6B12B-4EE1-E1AA-39E8-10EE5DF76603}"/>
              </a:ext>
            </a:extLst>
          </p:cNvPr>
          <p:cNvCxnSpPr>
            <a:stCxn id="8" idx="0"/>
          </p:cNvCxnSpPr>
          <p:nvPr/>
        </p:nvCxnSpPr>
        <p:spPr bwMode="auto">
          <a:xfrm flipH="1" flipV="1">
            <a:off x="2588450" y="2484457"/>
            <a:ext cx="147443" cy="52746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7247CC1-2841-5A0E-751B-6F75C1B67310}"/>
              </a:ext>
            </a:extLst>
          </p:cNvPr>
          <p:cNvCxnSpPr/>
          <p:nvPr/>
        </p:nvCxnSpPr>
        <p:spPr bwMode="auto">
          <a:xfrm flipH="1" flipV="1">
            <a:off x="2828532" y="3807913"/>
            <a:ext cx="147443" cy="52746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DEAC270-603C-F5F2-14A2-DF07A14EA49E}"/>
              </a:ext>
            </a:extLst>
          </p:cNvPr>
          <p:cNvSpPr/>
          <p:nvPr/>
        </p:nvSpPr>
        <p:spPr bwMode="auto">
          <a:xfrm>
            <a:off x="4755714" y="2880592"/>
            <a:ext cx="1820450" cy="1008151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   fs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93E51F-FB12-97F7-01AB-50278698B0E1}"/>
              </a:ext>
            </a:extLst>
          </p:cNvPr>
          <p:cNvCxnSpPr>
            <a:stCxn id="11" idx="0"/>
            <a:endCxn id="7" idx="4"/>
          </p:cNvCxnSpPr>
          <p:nvPr/>
        </p:nvCxnSpPr>
        <p:spPr bwMode="auto">
          <a:xfrm flipV="1">
            <a:off x="5665939" y="2514795"/>
            <a:ext cx="783399" cy="36579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C191AD4-F1CB-037E-B373-5AB5A1A91815}"/>
              </a:ext>
            </a:extLst>
          </p:cNvPr>
          <p:cNvSpPr/>
          <p:nvPr/>
        </p:nvSpPr>
        <p:spPr bwMode="auto">
          <a:xfrm>
            <a:off x="6689419" y="3833648"/>
            <a:ext cx="1906566" cy="81605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FAC1B5-D33D-FDBB-6D38-AC4E1EDA6A70}"/>
              </a:ext>
            </a:extLst>
          </p:cNvPr>
          <p:cNvCxnSpPr>
            <a:stCxn id="11" idx="4"/>
            <a:endCxn id="19" idx="2"/>
          </p:cNvCxnSpPr>
          <p:nvPr/>
        </p:nvCxnSpPr>
        <p:spPr bwMode="auto">
          <a:xfrm>
            <a:off x="5665939" y="3888743"/>
            <a:ext cx="1023480" cy="35293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73291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BE15764-5EF4-829D-93D2-476A139A5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500" l="40375" r="61625">
                        <a14:foregroundMark x1="61625" y1="16375" x2="61625" y2="16375"/>
                        <a14:foregroundMark x1="51250" y1="10625" x2="51250" y2="10625"/>
                        <a14:foregroundMark x1="55750" y1="12250" x2="55750" y2="12250"/>
                        <a14:foregroundMark x1="55750" y1="12250" x2="46000" y2="5500"/>
                        <a14:foregroundMark x1="44625" y1="3250" x2="45250" y2="625"/>
                        <a14:foregroundMark x1="44625" y1="4250" x2="40375" y2="5250"/>
                        <a14:foregroundMark x1="56375" y1="71000" x2="51375" y2="84750"/>
                        <a14:foregroundMark x1="51375" y1="84750" x2="53625" y2="92125"/>
                        <a14:foregroundMark x1="54375" y1="91625" x2="50500" y2="95875"/>
                        <a14:foregroundMark x1="50500" y1="97250" x2="50500" y2="99500"/>
                        <a14:foregroundMark x1="56125" y1="81875" x2="59625" y2="71625"/>
                        <a14:foregroundMark x1="59625" y1="71625" x2="57750" y2="67750"/>
                        <a14:foregroundMark x1="57750" y1="68750" x2="55750" y2="84875"/>
                        <a14:foregroundMark x1="55000" y1="16375" x2="56125" y2="20750"/>
                        <a14:foregroundMark x1="56125" y1="16875" x2="54625" y2="13250"/>
                        <a14:foregroundMark x1="55375" y1="21500" x2="52625" y2="10375"/>
                      </a14:backgroundRemoval>
                    </a14:imgEffect>
                  </a14:imgLayer>
                </a14:imgProps>
              </a:ext>
            </a:extLst>
          </a:blip>
          <a:srcRect l="40634" r="40604"/>
          <a:stretch/>
        </p:blipFill>
        <p:spPr>
          <a:xfrm flipH="1">
            <a:off x="8463290" y="10962"/>
            <a:ext cx="676405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C68730-9622-A08F-2FE3-29BD4966C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879" y="162839"/>
            <a:ext cx="1720241" cy="12901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3EA1FE-FF1B-1056-45E4-468C20AA6553}"/>
              </a:ext>
            </a:extLst>
          </p:cNvPr>
          <p:cNvSpPr/>
          <p:nvPr/>
        </p:nvSpPr>
        <p:spPr bwMode="auto">
          <a:xfrm>
            <a:off x="32358" y="1775759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dev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DD9060-36C6-3E13-F2C1-435267821EC5}"/>
              </a:ext>
            </a:extLst>
          </p:cNvPr>
          <p:cNvSpPr/>
          <p:nvPr/>
        </p:nvSpPr>
        <p:spPr bwMode="auto">
          <a:xfrm>
            <a:off x="1725981" y="1767147"/>
            <a:ext cx="1951973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home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3929FB-422E-00CD-2285-D9DB69D08F01}"/>
              </a:ext>
            </a:extLst>
          </p:cNvPr>
          <p:cNvSpPr/>
          <p:nvPr/>
        </p:nvSpPr>
        <p:spPr bwMode="auto">
          <a:xfrm>
            <a:off x="7791189" y="1775759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tmp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182899-39CC-6CE8-8D1B-327E20607CB7}"/>
              </a:ext>
            </a:extLst>
          </p:cNvPr>
          <p:cNvSpPr/>
          <p:nvPr/>
        </p:nvSpPr>
        <p:spPr bwMode="auto">
          <a:xfrm>
            <a:off x="4079309" y="1775759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proc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4F709D-3D7D-103F-74AF-CEC2E4961D53}"/>
              </a:ext>
            </a:extLst>
          </p:cNvPr>
          <p:cNvSpPr/>
          <p:nvPr/>
        </p:nvSpPr>
        <p:spPr bwMode="auto">
          <a:xfrm>
            <a:off x="5772932" y="1775759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sys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A832CE-CAA5-B0F1-1D00-355AC2F8E1D4}"/>
              </a:ext>
            </a:extLst>
          </p:cNvPr>
          <p:cNvSpPr/>
          <p:nvPr/>
        </p:nvSpPr>
        <p:spPr bwMode="auto">
          <a:xfrm>
            <a:off x="1759906" y="3011922"/>
            <a:ext cx="1951973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gthain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F5A4D-C050-0206-D47F-31231F7F16FB}"/>
              </a:ext>
            </a:extLst>
          </p:cNvPr>
          <p:cNvSpPr/>
          <p:nvPr/>
        </p:nvSpPr>
        <p:spPr bwMode="auto">
          <a:xfrm>
            <a:off x="32358" y="3839228"/>
            <a:ext cx="944672" cy="6388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null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CDFFCB-6C9F-4F2B-8FD6-A680D812E628}"/>
              </a:ext>
            </a:extLst>
          </p:cNvPr>
          <p:cNvSpPr/>
          <p:nvPr/>
        </p:nvSpPr>
        <p:spPr bwMode="auto">
          <a:xfrm>
            <a:off x="2204578" y="4349661"/>
            <a:ext cx="1720241" cy="6388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some_file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E53B45-D855-B62C-98E4-AB76A971BB95}"/>
              </a:ext>
            </a:extLst>
          </p:cNvPr>
          <p:cNvCxnSpPr/>
          <p:nvPr/>
        </p:nvCxnSpPr>
        <p:spPr bwMode="auto">
          <a:xfrm flipV="1">
            <a:off x="508347" y="2660019"/>
            <a:ext cx="96555" cy="109093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27F86D-FA7F-1088-1E00-268574702C5B}"/>
              </a:ext>
            </a:extLst>
          </p:cNvPr>
          <p:cNvCxnSpPr>
            <a:stCxn id="3" idx="0"/>
          </p:cNvCxnSpPr>
          <p:nvPr/>
        </p:nvCxnSpPr>
        <p:spPr bwMode="auto">
          <a:xfrm flipV="1">
            <a:off x="708764" y="1040443"/>
            <a:ext cx="3107496" cy="7353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003DEA-104E-9E63-AB28-C957F5576BB3}"/>
              </a:ext>
            </a:extLst>
          </p:cNvPr>
          <p:cNvCxnSpPr>
            <a:stCxn id="4" idx="0"/>
          </p:cNvCxnSpPr>
          <p:nvPr/>
        </p:nvCxnSpPr>
        <p:spPr bwMode="auto">
          <a:xfrm flipV="1">
            <a:off x="2701968" y="1192843"/>
            <a:ext cx="1266692" cy="57430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0920BE-6D7F-B81E-04D0-68A2470CE4DC}"/>
              </a:ext>
            </a:extLst>
          </p:cNvPr>
          <p:cNvCxnSpPr>
            <a:stCxn id="6" idx="0"/>
          </p:cNvCxnSpPr>
          <p:nvPr/>
        </p:nvCxnSpPr>
        <p:spPr bwMode="auto">
          <a:xfrm flipH="1" flipV="1">
            <a:off x="4584261" y="1309492"/>
            <a:ext cx="171454" cy="46626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9F3CD8-105A-FF23-657E-EE9B286ED221}"/>
              </a:ext>
            </a:extLst>
          </p:cNvPr>
          <p:cNvCxnSpPr>
            <a:stCxn id="7" idx="0"/>
          </p:cNvCxnSpPr>
          <p:nvPr/>
        </p:nvCxnSpPr>
        <p:spPr bwMode="auto">
          <a:xfrm flipH="1" flipV="1">
            <a:off x="5107486" y="1040443"/>
            <a:ext cx="1341852" cy="7353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4594EF-C54F-FA5F-2892-AB0DAFF88CD4}"/>
              </a:ext>
            </a:extLst>
          </p:cNvPr>
          <p:cNvCxnSpPr/>
          <p:nvPr/>
        </p:nvCxnSpPr>
        <p:spPr bwMode="auto">
          <a:xfrm flipH="1" flipV="1">
            <a:off x="5259886" y="1016664"/>
            <a:ext cx="3082448" cy="81605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B6B12B-4EE1-E1AA-39E8-10EE5DF76603}"/>
              </a:ext>
            </a:extLst>
          </p:cNvPr>
          <p:cNvCxnSpPr>
            <a:stCxn id="8" idx="0"/>
          </p:cNvCxnSpPr>
          <p:nvPr/>
        </p:nvCxnSpPr>
        <p:spPr bwMode="auto">
          <a:xfrm flipH="1" flipV="1">
            <a:off x="2588450" y="2484457"/>
            <a:ext cx="147443" cy="52746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7247CC1-2841-5A0E-751B-6F75C1B67310}"/>
              </a:ext>
            </a:extLst>
          </p:cNvPr>
          <p:cNvCxnSpPr/>
          <p:nvPr/>
        </p:nvCxnSpPr>
        <p:spPr bwMode="auto">
          <a:xfrm flipH="1" flipV="1">
            <a:off x="2828532" y="3807913"/>
            <a:ext cx="147443" cy="52746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DEAC270-603C-F5F2-14A2-DF07A14EA49E}"/>
              </a:ext>
            </a:extLst>
          </p:cNvPr>
          <p:cNvSpPr/>
          <p:nvPr/>
        </p:nvSpPr>
        <p:spPr bwMode="auto">
          <a:xfrm>
            <a:off x="4755714" y="2880592"/>
            <a:ext cx="1820450" cy="1008151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   fs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93E51F-FB12-97F7-01AB-50278698B0E1}"/>
              </a:ext>
            </a:extLst>
          </p:cNvPr>
          <p:cNvCxnSpPr>
            <a:stCxn id="11" idx="0"/>
            <a:endCxn id="7" idx="4"/>
          </p:cNvCxnSpPr>
          <p:nvPr/>
        </p:nvCxnSpPr>
        <p:spPr bwMode="auto">
          <a:xfrm flipV="1">
            <a:off x="5665939" y="2514795"/>
            <a:ext cx="783399" cy="36579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C191AD4-F1CB-037E-B373-5AB5A1A91815}"/>
              </a:ext>
            </a:extLst>
          </p:cNvPr>
          <p:cNvSpPr/>
          <p:nvPr/>
        </p:nvSpPr>
        <p:spPr bwMode="auto">
          <a:xfrm>
            <a:off x="6689419" y="3833648"/>
            <a:ext cx="1906566" cy="81605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FAC1B5-D33D-FDBB-6D38-AC4E1EDA6A70}"/>
              </a:ext>
            </a:extLst>
          </p:cNvPr>
          <p:cNvCxnSpPr>
            <a:stCxn id="11" idx="4"/>
            <a:endCxn id="19" idx="2"/>
          </p:cNvCxnSpPr>
          <p:nvPr/>
        </p:nvCxnSpPr>
        <p:spPr bwMode="auto">
          <a:xfrm>
            <a:off x="5665939" y="3888743"/>
            <a:ext cx="1023480" cy="35293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5C79146-6BBB-CE3B-89D8-9D4512AC5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500" l="40375" r="61625">
                        <a14:foregroundMark x1="61625" y1="16375" x2="61625" y2="16375"/>
                        <a14:foregroundMark x1="51250" y1="10625" x2="51250" y2="10625"/>
                        <a14:foregroundMark x1="55750" y1="12250" x2="55750" y2="12250"/>
                        <a14:foregroundMark x1="55750" y1="12250" x2="46000" y2="5500"/>
                        <a14:foregroundMark x1="44625" y1="3250" x2="45250" y2="625"/>
                        <a14:foregroundMark x1="44625" y1="4250" x2="40375" y2="5250"/>
                        <a14:foregroundMark x1="56375" y1="71000" x2="51375" y2="84750"/>
                        <a14:foregroundMark x1="51375" y1="84750" x2="53625" y2="92125"/>
                        <a14:foregroundMark x1="54375" y1="91625" x2="50500" y2="95875"/>
                        <a14:foregroundMark x1="50500" y1="97250" x2="50500" y2="99500"/>
                        <a14:foregroundMark x1="56125" y1="81875" x2="59625" y2="71625"/>
                        <a14:foregroundMark x1="59625" y1="71625" x2="57750" y2="67750"/>
                        <a14:foregroundMark x1="57750" y1="68750" x2="55750" y2="84875"/>
                        <a14:foregroundMark x1="55000" y1="16375" x2="56125" y2="20750"/>
                        <a14:foregroundMark x1="56125" y1="16875" x2="54625" y2="13250"/>
                        <a14:foregroundMark x1="55375" y1="21500" x2="52625" y2="10375"/>
                      </a14:backgroundRemoval>
                    </a14:imgEffect>
                  </a14:imgLayer>
                </a14:imgProps>
              </a:ext>
            </a:extLst>
          </a:blip>
          <a:srcRect l="40634" r="40604"/>
          <a:stretch/>
        </p:blipFill>
        <p:spPr>
          <a:xfrm flipH="1">
            <a:off x="556364" y="-56955"/>
            <a:ext cx="676405" cy="5143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1F53A1-DFA6-B12D-B13E-7DAD184C4E1E}"/>
              </a:ext>
            </a:extLst>
          </p:cNvPr>
          <p:cNvSpPr txBox="1"/>
          <p:nvPr/>
        </p:nvSpPr>
        <p:spPr>
          <a:xfrm>
            <a:off x="1253646" y="0"/>
            <a:ext cx="7890354" cy="526297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Unix Philosophy:                       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"Everything is a file"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60EF7B-4A5E-D793-887A-23C8F6CCD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72167" y1="16333" x2="81333" y2="11333"/>
                        <a14:backgroundMark x1="81333" y1="11333" x2="35833" y2="2667"/>
                        <a14:backgroundMark x1="35833" y1="2667" x2="5667" y2="22667"/>
                        <a14:backgroundMark x1="5667" y1="22667" x2="3500" y2="72667"/>
                        <a14:backgroundMark x1="3500" y1="72667" x2="39333" y2="97333"/>
                        <a14:backgroundMark x1="39333" y1="97333" x2="73833" y2="96000"/>
                        <a14:backgroundMark x1="73833" y1="96000" x2="90833" y2="66667"/>
                        <a14:backgroundMark x1="90833" y1="66667" x2="79667" y2="1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247" y="283432"/>
            <a:ext cx="1852030" cy="18520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1D3C193-AD68-7A3C-FD1D-6453326E8C1C}"/>
              </a:ext>
            </a:extLst>
          </p:cNvPr>
          <p:cNvSpPr txBox="1"/>
          <p:nvPr/>
        </p:nvSpPr>
        <p:spPr>
          <a:xfrm>
            <a:off x="1274523" y="2062009"/>
            <a:ext cx="7890354" cy="526297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Real Story: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"Every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*</a:t>
            </a:r>
            <a:r>
              <a:rPr lang="en-US" dirty="0">
                <a:latin typeface="+mn-lt"/>
              </a:rPr>
              <a:t> object has a </a:t>
            </a:r>
            <a:r>
              <a:rPr lang="en-US" b="1" dirty="0">
                <a:latin typeface="+mn-lt"/>
              </a:rPr>
              <a:t>name</a:t>
            </a:r>
            <a:r>
              <a:rPr lang="en-US" dirty="0">
                <a:latin typeface="+mn-lt"/>
              </a:rPr>
              <a:t> in the single global, hierarchical directed namespace"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(including </a:t>
            </a:r>
            <a:r>
              <a:rPr lang="en-US" dirty="0" err="1">
                <a:latin typeface="+mn-lt"/>
              </a:rPr>
              <a:t>cgroups</a:t>
            </a:r>
            <a:r>
              <a:rPr lang="en-US" dirty="0">
                <a:latin typeface="+mn-lt"/>
              </a:rPr>
              <a:t>)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7EFEF0-ACE5-4568-1F9A-D6420AA19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397" y="3381440"/>
            <a:ext cx="2270603" cy="17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FD5B-289C-275E-760B-0AE7EF39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Sidebar to the Sidebar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6805-3EE2-C660-8B83-E0EDAD19F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Tremendous power in single namespace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	One reason for the success of the www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Should HTCSS / </a:t>
            </a:r>
            <a:r>
              <a:rPr lang="en-US" dirty="0" err="1">
                <a:solidFill>
                  <a:schemeClr val="bg2"/>
                </a:solidFill>
              </a:rPr>
              <a:t>OSpool</a:t>
            </a:r>
            <a:r>
              <a:rPr lang="en-US" dirty="0">
                <a:solidFill>
                  <a:schemeClr val="bg2"/>
                </a:solidFill>
              </a:rPr>
              <a:t> have one?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	What would that look like?</a:t>
            </a:r>
          </a:p>
        </p:txBody>
      </p:sp>
    </p:spTree>
    <p:extLst>
      <p:ext uri="{BB962C8B-B14F-4D97-AF65-F5344CB8AC3E}">
        <p14:creationId xmlns:p14="http://schemas.microsoft.com/office/powerpoint/2010/main" val="188510682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A231C2-2592-CC5D-B638-408321BE2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/sys/fs/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cgroup</a:t>
            </a: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/test</a:t>
            </a:r>
            <a:b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cd /sys/fs/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cgroup</a:t>
            </a: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/test</a:t>
            </a:r>
            <a:b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ls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cat 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cgroup.procs</a:t>
            </a:r>
            <a:b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echo $$ &gt; /sys/fs/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cgroup</a:t>
            </a: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/test/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cgroup.procs</a:t>
            </a:r>
            <a:endParaRPr lang="en-US" sz="2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cat 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cgroup.procs</a:t>
            </a:r>
            <a:b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cat 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memory.current</a:t>
            </a:r>
            <a:endParaRPr lang="en-US" sz="2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7DBF6A-73B9-2D17-BBBF-80A3161B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Double reverse over the sidebar</a:t>
            </a:r>
          </a:p>
        </p:txBody>
      </p:sp>
    </p:spTree>
    <p:extLst>
      <p:ext uri="{BB962C8B-B14F-4D97-AF65-F5344CB8AC3E}">
        <p14:creationId xmlns:p14="http://schemas.microsoft.com/office/powerpoint/2010/main" val="33923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A231C2-2592-CC5D-B638-408321BE2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85800"/>
            <a:ext cx="9298378" cy="354333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systemd-cgtop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Control Group                              Tasks   %CPU   Memory  Input/s Output/s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                                           7723 9303.6   109.1G       0B    77.9K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system.slice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5158 9230.5   194.0G       0B    62.4K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system.slice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htcondor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1061 7816.9   115.9G       0B     7.8K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system.slice/htcondor/slot1_36@e4096.chtc     40  596.4   177.0M        -        -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system.slice/htcondor/slot1_8@e4096.chtc.wisc 40  596.3   178.2M        -        -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system.slice/htcondor/slot1_1@e4096.chtc.wisc 41  596.3   179.0M        -        -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system.slice/htcondor/slot1_32@e4096.chtc.w   40  596.3   180.6M        -        -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system.slice/htcondor/slot1_6@e4096.chtc.w    39  596.1   180.3M        -        -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system.slice/htcondor/slot1_35@e4096.chtc.    40  596.1   178.9M        -        -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7DBF6A-73B9-2D17-BBBF-80A3161B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Use sys tools: </a:t>
            </a:r>
            <a:r>
              <a:rPr lang="en-US" b="0" dirty="0" err="1">
                <a:solidFill>
                  <a:schemeClr val="bg1"/>
                </a:solidFill>
              </a:rPr>
              <a:t>systemd-cgtop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8716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C68730-9622-A08F-2FE3-29BD4966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79" y="162839"/>
            <a:ext cx="1720241" cy="12901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64F709D-3D7D-103F-74AF-CEC2E4961D53}"/>
              </a:ext>
            </a:extLst>
          </p:cNvPr>
          <p:cNvSpPr/>
          <p:nvPr/>
        </p:nvSpPr>
        <p:spPr bwMode="auto">
          <a:xfrm>
            <a:off x="5772932" y="1775759"/>
            <a:ext cx="135281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sys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9F3CD8-105A-FF23-657E-EE9B286ED221}"/>
              </a:ext>
            </a:extLst>
          </p:cNvPr>
          <p:cNvCxnSpPr>
            <a:stCxn id="7" idx="0"/>
          </p:cNvCxnSpPr>
          <p:nvPr/>
        </p:nvCxnSpPr>
        <p:spPr bwMode="auto">
          <a:xfrm flipH="1" flipV="1">
            <a:off x="5107486" y="1040443"/>
            <a:ext cx="1341852" cy="7353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DEAC270-603C-F5F2-14A2-DF07A14EA49E}"/>
              </a:ext>
            </a:extLst>
          </p:cNvPr>
          <p:cNvSpPr/>
          <p:nvPr/>
        </p:nvSpPr>
        <p:spPr bwMode="auto">
          <a:xfrm>
            <a:off x="4755714" y="2880592"/>
            <a:ext cx="1820450" cy="1008151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   fs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93E51F-FB12-97F7-01AB-50278698B0E1}"/>
              </a:ext>
            </a:extLst>
          </p:cNvPr>
          <p:cNvCxnSpPr>
            <a:stCxn id="11" idx="0"/>
            <a:endCxn id="7" idx="4"/>
          </p:cNvCxnSpPr>
          <p:nvPr/>
        </p:nvCxnSpPr>
        <p:spPr bwMode="auto">
          <a:xfrm flipV="1">
            <a:off x="5665939" y="2514795"/>
            <a:ext cx="783399" cy="36579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C191AD4-F1CB-037E-B373-5AB5A1A91815}"/>
              </a:ext>
            </a:extLst>
          </p:cNvPr>
          <p:cNvSpPr/>
          <p:nvPr/>
        </p:nvSpPr>
        <p:spPr bwMode="auto">
          <a:xfrm>
            <a:off x="6689419" y="3833648"/>
            <a:ext cx="1906566" cy="81605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FAC1B5-D33D-FDBB-6D38-AC4E1EDA6A70}"/>
              </a:ext>
            </a:extLst>
          </p:cNvPr>
          <p:cNvCxnSpPr>
            <a:stCxn id="11" idx="4"/>
            <a:endCxn id="19" idx="2"/>
          </p:cNvCxnSpPr>
          <p:nvPr/>
        </p:nvCxnSpPr>
        <p:spPr bwMode="auto">
          <a:xfrm>
            <a:off x="5665939" y="3888743"/>
            <a:ext cx="1023480" cy="35293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84542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322E59-5E28-B654-C4ED-B43BFB103D1D}"/>
              </a:ext>
            </a:extLst>
          </p:cNvPr>
          <p:cNvCxnSpPr>
            <a:stCxn id="9" idx="0"/>
          </p:cNvCxnSpPr>
          <p:nvPr/>
        </p:nvCxnSpPr>
        <p:spPr bwMode="auto">
          <a:xfrm flipV="1">
            <a:off x="1062368" y="990087"/>
            <a:ext cx="820456" cy="8228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E28886-DA96-AB53-575C-9CD7F92F3897}"/>
              </a:ext>
            </a:extLst>
          </p:cNvPr>
          <p:cNvCxnSpPr>
            <a:stCxn id="9" idx="4"/>
            <a:endCxn id="15" idx="0"/>
          </p:cNvCxnSpPr>
          <p:nvPr/>
        </p:nvCxnSpPr>
        <p:spPr bwMode="auto">
          <a:xfrm>
            <a:off x="1062368" y="2551939"/>
            <a:ext cx="108817" cy="131140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BC6F01-DA4C-B4A9-29D8-8BB0A36CAA47}"/>
              </a:ext>
            </a:extLst>
          </p:cNvPr>
          <p:cNvCxnSpPr>
            <a:stCxn id="9" idx="6"/>
            <a:endCxn id="14" idx="0"/>
          </p:cNvCxnSpPr>
          <p:nvPr/>
        </p:nvCxnSpPr>
        <p:spPr bwMode="auto">
          <a:xfrm>
            <a:off x="2083238" y="2182421"/>
            <a:ext cx="628648" cy="61247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ABD38AE-1827-D93B-5252-D081FC8C7AB4}"/>
              </a:ext>
            </a:extLst>
          </p:cNvPr>
          <p:cNvCxnSpPr>
            <a:stCxn id="14" idx="4"/>
            <a:endCxn id="16" idx="0"/>
          </p:cNvCxnSpPr>
          <p:nvPr/>
        </p:nvCxnSpPr>
        <p:spPr bwMode="auto">
          <a:xfrm>
            <a:off x="2711886" y="3533931"/>
            <a:ext cx="701456" cy="71764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C4930B9-59C3-EB0E-8278-4ED51CDCC345}"/>
              </a:ext>
            </a:extLst>
          </p:cNvPr>
          <p:cNvSpPr/>
          <p:nvPr/>
        </p:nvSpPr>
        <p:spPr bwMode="auto">
          <a:xfrm>
            <a:off x="1691015" y="2794895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4F709D-3D7D-103F-74AF-CEC2E4961D53}"/>
              </a:ext>
            </a:extLst>
          </p:cNvPr>
          <p:cNvSpPr/>
          <p:nvPr/>
        </p:nvSpPr>
        <p:spPr bwMode="auto">
          <a:xfrm>
            <a:off x="150314" y="256488"/>
            <a:ext cx="3382026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F096F-9C4B-C6FD-709C-0C6899410F32}"/>
              </a:ext>
            </a:extLst>
          </p:cNvPr>
          <p:cNvSpPr txBox="1"/>
          <p:nvPr/>
        </p:nvSpPr>
        <p:spPr>
          <a:xfrm>
            <a:off x="3732756" y="96523"/>
            <a:ext cx="52609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n-lt"/>
              </a:rPr>
              <a:t>Cgroups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: Two Abstractions</a:t>
            </a:r>
          </a:p>
          <a:p>
            <a:endParaRPr lang="en-US" dirty="0">
              <a:solidFill>
                <a:schemeClr val="bg2"/>
              </a:solidFill>
              <a:latin typeface="+mn-lt"/>
            </a:endParaRP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First is  "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cgroup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"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Appears as directory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With fs permission bits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Contains zero or more process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Tree-structured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	(no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symlinks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)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Created by users (or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systemd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)</a:t>
            </a:r>
            <a:br>
              <a:rPr lang="en-US" dirty="0">
                <a:solidFill>
                  <a:schemeClr val="bg2"/>
                </a:solidFill>
                <a:latin typeface="+mn-lt"/>
              </a:rPr>
            </a:br>
            <a:r>
              <a:rPr lang="en-US" dirty="0">
                <a:solidFill>
                  <a:schemeClr val="bg2"/>
                </a:solidFill>
                <a:latin typeface="+mn-lt"/>
              </a:rPr>
              <a:t>	You pick the name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09890C-9387-1BBE-C27F-D87738CF0999}"/>
              </a:ext>
            </a:extLst>
          </p:cNvPr>
          <p:cNvSpPr/>
          <p:nvPr/>
        </p:nvSpPr>
        <p:spPr bwMode="auto">
          <a:xfrm>
            <a:off x="41497" y="1812903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A5BD29-65C6-9521-4582-C3C446048AD2}"/>
              </a:ext>
            </a:extLst>
          </p:cNvPr>
          <p:cNvSpPr/>
          <p:nvPr/>
        </p:nvSpPr>
        <p:spPr bwMode="auto">
          <a:xfrm>
            <a:off x="150314" y="3863342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groupA1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1388AE-406D-0A5D-538F-93717CE3E6CD}"/>
              </a:ext>
            </a:extLst>
          </p:cNvPr>
          <p:cNvSpPr/>
          <p:nvPr/>
        </p:nvSpPr>
        <p:spPr bwMode="auto">
          <a:xfrm>
            <a:off x="2392471" y="4251571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groupB1</a:t>
            </a:r>
          </a:p>
        </p:txBody>
      </p:sp>
    </p:spTree>
    <p:extLst>
      <p:ext uri="{BB962C8B-B14F-4D97-AF65-F5344CB8AC3E}">
        <p14:creationId xmlns:p14="http://schemas.microsoft.com/office/powerpoint/2010/main" val="2415729192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3064825-2645-F4ED-89A1-EEEB8FEAE429}"/>
              </a:ext>
            </a:extLst>
          </p:cNvPr>
          <p:cNvCxnSpPr>
            <a:stCxn id="9" idx="4"/>
            <a:endCxn id="4" idx="0"/>
          </p:cNvCxnSpPr>
          <p:nvPr/>
        </p:nvCxnSpPr>
        <p:spPr bwMode="auto">
          <a:xfrm>
            <a:off x="1020871" y="2075949"/>
            <a:ext cx="1691014" cy="46061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322E59-5E28-B654-C4ED-B43BFB103D1D}"/>
              </a:ext>
            </a:extLst>
          </p:cNvPr>
          <p:cNvCxnSpPr>
            <a:stCxn id="9" idx="0"/>
            <a:endCxn id="7" idx="4"/>
          </p:cNvCxnSpPr>
          <p:nvPr/>
        </p:nvCxnSpPr>
        <p:spPr bwMode="auto">
          <a:xfrm flipV="1">
            <a:off x="1020871" y="995524"/>
            <a:ext cx="820456" cy="34138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64F709D-3D7D-103F-74AF-CEC2E4961D53}"/>
              </a:ext>
            </a:extLst>
          </p:cNvPr>
          <p:cNvSpPr/>
          <p:nvPr/>
        </p:nvSpPr>
        <p:spPr bwMode="auto">
          <a:xfrm>
            <a:off x="150314" y="256488"/>
            <a:ext cx="3382026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F096F-9C4B-C6FD-709C-0C6899410F32}"/>
              </a:ext>
            </a:extLst>
          </p:cNvPr>
          <p:cNvSpPr txBox="1"/>
          <p:nvPr/>
        </p:nvSpPr>
        <p:spPr>
          <a:xfrm>
            <a:off x="3732756" y="136146"/>
            <a:ext cx="52609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7E4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Second abstraction: "controller"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AE7E4"/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7E4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Appears as a file under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AE7E4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AE7E4"/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7E4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Created by kernel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AE7E4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(unremovable by users)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7E4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Names fixed by kernel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7E4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With fs permission bits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EAE7E4"/>
                </a:solidFill>
                <a:latin typeface="Arial"/>
              </a:rPr>
              <a:t>	Some read-only</a:t>
            </a:r>
            <a:br>
              <a:rPr lang="en-US" dirty="0">
                <a:solidFill>
                  <a:srgbClr val="EAE7E4"/>
                </a:solidFill>
                <a:latin typeface="Arial"/>
              </a:rPr>
            </a:br>
            <a:r>
              <a:rPr lang="en-US" dirty="0">
                <a:solidFill>
                  <a:srgbClr val="EAE7E4"/>
                </a:solidFill>
                <a:latin typeface="Arial"/>
              </a:rPr>
              <a:t>	Some write-only</a:t>
            </a:r>
            <a:br>
              <a:rPr lang="en-US" dirty="0">
                <a:solidFill>
                  <a:srgbClr val="EAE7E4"/>
                </a:solidFill>
                <a:latin typeface="Arial"/>
              </a:rPr>
            </a:br>
            <a:r>
              <a:rPr lang="en-US" dirty="0">
                <a:solidFill>
                  <a:srgbClr val="EAE7E4"/>
                </a:solidFill>
                <a:latin typeface="Arial"/>
              </a:rPr>
              <a:t>	Some read-write</a:t>
            </a:r>
            <a:br>
              <a:rPr lang="en-US" dirty="0">
                <a:solidFill>
                  <a:srgbClr val="EAE7E4"/>
                </a:solidFill>
                <a:latin typeface="Arial"/>
              </a:rPr>
            </a:br>
            <a:r>
              <a:rPr lang="en-US" dirty="0">
                <a:solidFill>
                  <a:srgbClr val="EAE7E4"/>
                </a:solidFill>
                <a:latin typeface="Arial"/>
              </a:rPr>
              <a:t>Monitor/Control group's process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7E4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Some hierarchical, others not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AE7E4"/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09890C-9387-1BBE-C27F-D87738CF0999}"/>
              </a:ext>
            </a:extLst>
          </p:cNvPr>
          <p:cNvSpPr/>
          <p:nvPr/>
        </p:nvSpPr>
        <p:spPr bwMode="auto">
          <a:xfrm>
            <a:off x="0" y="1336913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AE00DE-1CC1-409E-43AD-1616E7DC1C39}"/>
              </a:ext>
            </a:extLst>
          </p:cNvPr>
          <p:cNvSpPr/>
          <p:nvPr/>
        </p:nvSpPr>
        <p:spPr bwMode="auto">
          <a:xfrm>
            <a:off x="1691014" y="2536567"/>
            <a:ext cx="2041742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>
                <a:latin typeface="+mn-lt"/>
                <a:ea typeface="ＭＳ Ｐゴシック" charset="0"/>
              </a:rPr>
              <a:t>c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group.procs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9B9CBC-793E-A0B5-C2BF-51CBAF06E607}"/>
              </a:ext>
            </a:extLst>
          </p:cNvPr>
          <p:cNvSpPr/>
          <p:nvPr/>
        </p:nvSpPr>
        <p:spPr bwMode="auto">
          <a:xfrm>
            <a:off x="1348700" y="3719109"/>
            <a:ext cx="2301658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latin typeface="+mn-lt"/>
                <a:ea typeface="ＭＳ Ｐゴシック" charset="0"/>
              </a:rPr>
              <a:t>memory.current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F80497-4E93-914A-7FF5-8EDF760FA4DF}"/>
              </a:ext>
            </a:extLst>
          </p:cNvPr>
          <p:cNvCxnSpPr>
            <a:stCxn id="9" idx="4"/>
            <a:endCxn id="12" idx="0"/>
          </p:cNvCxnSpPr>
          <p:nvPr/>
        </p:nvCxnSpPr>
        <p:spPr bwMode="auto">
          <a:xfrm>
            <a:off x="1020871" y="2075949"/>
            <a:ext cx="1478658" cy="164316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17AB4D8-1FC0-9663-15EE-A1E4CBA38D8C}"/>
              </a:ext>
            </a:extLst>
          </p:cNvPr>
          <p:cNvSpPr/>
          <p:nvPr/>
        </p:nvSpPr>
        <p:spPr bwMode="auto">
          <a:xfrm>
            <a:off x="115474" y="4544273"/>
            <a:ext cx="2301658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latin typeface="+mn-lt"/>
                <a:ea typeface="ＭＳ Ｐゴシック" charset="0"/>
              </a:rPr>
              <a:t>cgroup.kill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DE2318-5A3A-8E85-392C-C6B6FDAC3DA9}"/>
              </a:ext>
            </a:extLst>
          </p:cNvPr>
          <p:cNvCxnSpPr>
            <a:stCxn id="9" idx="4"/>
            <a:endCxn id="20" idx="0"/>
          </p:cNvCxnSpPr>
          <p:nvPr/>
        </p:nvCxnSpPr>
        <p:spPr bwMode="auto">
          <a:xfrm>
            <a:off x="1020871" y="2075949"/>
            <a:ext cx="245432" cy="246832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756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F3FF4-1921-E983-CE92-B6948FFD7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90280-1B3F-74DE-95FF-F77D275BB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8955" r="29043" b="18955"/>
          <a:stretch/>
        </p:blipFill>
        <p:spPr>
          <a:xfrm>
            <a:off x="12879" y="-1240240"/>
            <a:ext cx="9131121" cy="6383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03862-CCEA-C30E-E997-D3496F1BA645}"/>
              </a:ext>
            </a:extLst>
          </p:cNvPr>
          <p:cNvSpPr txBox="1"/>
          <p:nvPr/>
        </p:nvSpPr>
        <p:spPr>
          <a:xfrm>
            <a:off x="4343177" y="41485"/>
            <a:ext cx="5305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Arial View of </a:t>
            </a:r>
          </a:p>
          <a:p>
            <a:r>
              <a:rPr lang="en-US" sz="4400" b="1" dirty="0">
                <a:latin typeface="+mj-lt"/>
              </a:rPr>
              <a:t>old Roman times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05D8C-87B0-4582-1397-F897EC28D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38" r="14115"/>
          <a:stretch/>
        </p:blipFill>
        <p:spPr>
          <a:xfrm>
            <a:off x="-91034" y="0"/>
            <a:ext cx="4509369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89E24-018F-3107-504D-6515D33239F0}"/>
              </a:ext>
            </a:extLst>
          </p:cNvPr>
          <p:cNvSpPr txBox="1"/>
          <p:nvPr/>
        </p:nvSpPr>
        <p:spPr>
          <a:xfrm>
            <a:off x="241698" y="0"/>
            <a:ext cx="4101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Times Roman View of new Ariel</a:t>
            </a:r>
          </a:p>
        </p:txBody>
      </p:sp>
    </p:spTree>
    <p:extLst>
      <p:ext uri="{BB962C8B-B14F-4D97-AF65-F5344CB8AC3E}">
        <p14:creationId xmlns:p14="http://schemas.microsoft.com/office/powerpoint/2010/main" val="4064025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BA312-AFB3-29C3-895B-29490D29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Three Tiers of rules for </a:t>
            </a:r>
            <a:r>
              <a:rPr lang="en-US" dirty="0" err="1">
                <a:solidFill>
                  <a:schemeClr val="bg1"/>
                </a:solidFill>
              </a:rPr>
              <a:t>cgroups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274970-29A9-C6EE-EDAB-DE56ACD3E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74" y="833081"/>
            <a:ext cx="1537196" cy="11528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A66B71-72AA-AF4D-43E1-BFFC81801DB2}"/>
              </a:ext>
            </a:extLst>
          </p:cNvPr>
          <p:cNvSpPr txBox="1"/>
          <p:nvPr/>
        </p:nvSpPr>
        <p:spPr>
          <a:xfrm>
            <a:off x="1853852" y="886310"/>
            <a:ext cx="70611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Every process is in exactly one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cgroup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	(inherited from parent process)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Process tree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not necessarily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cgroup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tree</a:t>
            </a:r>
            <a:endParaRPr lang="en-US" b="1" dirty="0">
              <a:solidFill>
                <a:schemeClr val="bg1"/>
              </a:solidFill>
              <a:latin typeface="+mn-lt"/>
            </a:endParaRPr>
          </a:p>
          <a:p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Only leaf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cgroups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hold processes!</a:t>
            </a:r>
          </a:p>
          <a:p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To move a process to new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cgroup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: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  Both target and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COMMON ANCESTOR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must be writeable (arch rule).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060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FE4E03-6B53-B749-5138-E4679DF9BD0A}"/>
              </a:ext>
            </a:extLst>
          </p:cNvPr>
          <p:cNvCxnSpPr>
            <a:stCxn id="11" idx="0"/>
          </p:cNvCxnSpPr>
          <p:nvPr/>
        </p:nvCxnSpPr>
        <p:spPr bwMode="auto">
          <a:xfrm flipV="1">
            <a:off x="1062368" y="990087"/>
            <a:ext cx="820456" cy="8228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EE155B-3301-E03A-6923-16F1165AAA5D}"/>
              </a:ext>
            </a:extLst>
          </p:cNvPr>
          <p:cNvCxnSpPr>
            <a:stCxn id="11" idx="4"/>
            <a:endCxn id="12" idx="0"/>
          </p:cNvCxnSpPr>
          <p:nvPr/>
        </p:nvCxnSpPr>
        <p:spPr bwMode="auto">
          <a:xfrm>
            <a:off x="1062368" y="2551939"/>
            <a:ext cx="108817" cy="131140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51B8B4-80D9-45BD-BD11-B9B1DFDF07F6}"/>
              </a:ext>
            </a:extLst>
          </p:cNvPr>
          <p:cNvCxnSpPr>
            <a:stCxn id="11" idx="6"/>
            <a:endCxn id="9" idx="0"/>
          </p:cNvCxnSpPr>
          <p:nvPr/>
        </p:nvCxnSpPr>
        <p:spPr bwMode="auto">
          <a:xfrm>
            <a:off x="2083238" y="2182421"/>
            <a:ext cx="628648" cy="61247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5E566B-2629-EEC0-2873-148F3024E251}"/>
              </a:ext>
            </a:extLst>
          </p:cNvPr>
          <p:cNvCxnSpPr>
            <a:stCxn id="9" idx="4"/>
            <a:endCxn id="13" idx="0"/>
          </p:cNvCxnSpPr>
          <p:nvPr/>
        </p:nvCxnSpPr>
        <p:spPr bwMode="auto">
          <a:xfrm>
            <a:off x="2711886" y="3533931"/>
            <a:ext cx="701456" cy="71764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82C10204-3AF4-4CCE-9642-E4C9B376E794}"/>
              </a:ext>
            </a:extLst>
          </p:cNvPr>
          <p:cNvSpPr/>
          <p:nvPr/>
        </p:nvSpPr>
        <p:spPr bwMode="auto">
          <a:xfrm>
            <a:off x="1691015" y="2794895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5A9DEB-A7F0-1B03-F660-8E3008B7C82F}"/>
              </a:ext>
            </a:extLst>
          </p:cNvPr>
          <p:cNvSpPr/>
          <p:nvPr/>
        </p:nvSpPr>
        <p:spPr bwMode="auto">
          <a:xfrm>
            <a:off x="150314" y="256488"/>
            <a:ext cx="3382026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A01821-35D1-14E4-3E1F-BA509584B1CE}"/>
              </a:ext>
            </a:extLst>
          </p:cNvPr>
          <p:cNvSpPr/>
          <p:nvPr/>
        </p:nvSpPr>
        <p:spPr bwMode="auto">
          <a:xfrm>
            <a:off x="41497" y="1812903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CF2246-8542-2296-605E-6C25056ED394}"/>
              </a:ext>
            </a:extLst>
          </p:cNvPr>
          <p:cNvSpPr/>
          <p:nvPr/>
        </p:nvSpPr>
        <p:spPr bwMode="auto">
          <a:xfrm>
            <a:off x="150314" y="3863342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groupA1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F850E4-8384-2081-7AC6-ED9597A89975}"/>
              </a:ext>
            </a:extLst>
          </p:cNvPr>
          <p:cNvSpPr/>
          <p:nvPr/>
        </p:nvSpPr>
        <p:spPr bwMode="auto">
          <a:xfrm>
            <a:off x="2392471" y="4251571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groupB1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550588-1B84-A9D9-FF81-DC24FD0D8769}"/>
              </a:ext>
            </a:extLst>
          </p:cNvPr>
          <p:cNvSpPr txBox="1"/>
          <p:nvPr/>
        </p:nvSpPr>
        <p:spPr>
          <a:xfrm>
            <a:off x="4954043" y="3207640"/>
            <a:ext cx="408348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Processes can live here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2F10E1-3759-4756-3EDB-A2ECA496B36C}"/>
              </a:ext>
            </a:extLst>
          </p:cNvPr>
          <p:cNvCxnSpPr>
            <a:stCxn id="21" idx="1"/>
            <a:endCxn id="9" idx="0"/>
          </p:cNvCxnSpPr>
          <p:nvPr/>
        </p:nvCxnSpPr>
        <p:spPr bwMode="auto">
          <a:xfrm flipH="1">
            <a:off x="2711886" y="1796161"/>
            <a:ext cx="1212679" cy="998734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C54F6A-97AE-F64E-2D0D-C794E460E7ED}"/>
              </a:ext>
            </a:extLst>
          </p:cNvPr>
          <p:cNvCxnSpPr>
            <a:stCxn id="21" idx="1"/>
            <a:endCxn id="11" idx="6"/>
          </p:cNvCxnSpPr>
          <p:nvPr/>
        </p:nvCxnSpPr>
        <p:spPr bwMode="auto">
          <a:xfrm flipH="1">
            <a:off x="2083238" y="1796161"/>
            <a:ext cx="1841327" cy="38626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FB84015-860A-F3A7-94A5-E1B072BA0AAA}"/>
              </a:ext>
            </a:extLst>
          </p:cNvPr>
          <p:cNvSpPr txBox="1"/>
          <p:nvPr/>
        </p:nvSpPr>
        <p:spPr>
          <a:xfrm>
            <a:off x="3924565" y="1534551"/>
            <a:ext cx="491881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Processes CANNOT live here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2BD7CB4-9FFB-2E8D-2B3B-DC7AA7296E0E}"/>
              </a:ext>
            </a:extLst>
          </p:cNvPr>
          <p:cNvCxnSpPr>
            <a:stCxn id="14" idx="1"/>
            <a:endCxn id="12" idx="6"/>
          </p:cNvCxnSpPr>
          <p:nvPr/>
        </p:nvCxnSpPr>
        <p:spPr bwMode="auto">
          <a:xfrm flipH="1">
            <a:off x="2192055" y="3469250"/>
            <a:ext cx="2761988" cy="76361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32AD4C-58A3-05FD-4FB3-0EF5B9465DDA}"/>
              </a:ext>
            </a:extLst>
          </p:cNvPr>
          <p:cNvCxnSpPr>
            <a:stCxn id="14" idx="1"/>
            <a:endCxn id="13" idx="7"/>
          </p:cNvCxnSpPr>
          <p:nvPr/>
        </p:nvCxnSpPr>
        <p:spPr bwMode="auto">
          <a:xfrm flipH="1">
            <a:off x="4135206" y="3469250"/>
            <a:ext cx="818837" cy="89055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22E8089-9BD7-DC32-F571-41ADFE457149}"/>
              </a:ext>
            </a:extLst>
          </p:cNvPr>
          <p:cNvSpPr txBox="1"/>
          <p:nvPr/>
        </p:nvSpPr>
        <p:spPr>
          <a:xfrm>
            <a:off x="5611662" y="138628"/>
            <a:ext cx="3115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Leaf rule example</a:t>
            </a:r>
          </a:p>
        </p:txBody>
      </p:sp>
    </p:spTree>
    <p:extLst>
      <p:ext uri="{BB962C8B-B14F-4D97-AF65-F5344CB8AC3E}">
        <p14:creationId xmlns:p14="http://schemas.microsoft.com/office/powerpoint/2010/main" val="2389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FE4E03-6B53-B749-5138-E4679DF9BD0A}"/>
              </a:ext>
            </a:extLst>
          </p:cNvPr>
          <p:cNvCxnSpPr>
            <a:stCxn id="11" idx="0"/>
          </p:cNvCxnSpPr>
          <p:nvPr/>
        </p:nvCxnSpPr>
        <p:spPr bwMode="auto">
          <a:xfrm flipV="1">
            <a:off x="1062368" y="990087"/>
            <a:ext cx="820456" cy="8228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EE155B-3301-E03A-6923-16F1165AAA5D}"/>
              </a:ext>
            </a:extLst>
          </p:cNvPr>
          <p:cNvCxnSpPr>
            <a:stCxn id="11" idx="4"/>
            <a:endCxn id="12" idx="0"/>
          </p:cNvCxnSpPr>
          <p:nvPr/>
        </p:nvCxnSpPr>
        <p:spPr bwMode="auto">
          <a:xfrm>
            <a:off x="1062368" y="2551939"/>
            <a:ext cx="62633" cy="9605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51B8B4-80D9-45BD-BD11-B9B1DFDF07F6}"/>
              </a:ext>
            </a:extLst>
          </p:cNvPr>
          <p:cNvCxnSpPr>
            <a:stCxn id="11" idx="6"/>
            <a:endCxn id="9" idx="1"/>
          </p:cNvCxnSpPr>
          <p:nvPr/>
        </p:nvCxnSpPr>
        <p:spPr bwMode="auto">
          <a:xfrm>
            <a:off x="2083238" y="2182421"/>
            <a:ext cx="668525" cy="47774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5E566B-2629-EEC0-2873-148F3024E251}"/>
              </a:ext>
            </a:extLst>
          </p:cNvPr>
          <p:cNvCxnSpPr>
            <a:stCxn id="9" idx="4"/>
            <a:endCxn id="13" idx="0"/>
          </p:cNvCxnSpPr>
          <p:nvPr/>
        </p:nvCxnSpPr>
        <p:spPr bwMode="auto">
          <a:xfrm>
            <a:off x="3473628" y="3290975"/>
            <a:ext cx="299006" cy="39981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82C10204-3AF4-4CCE-9642-E4C9B376E794}"/>
              </a:ext>
            </a:extLst>
          </p:cNvPr>
          <p:cNvSpPr/>
          <p:nvPr/>
        </p:nvSpPr>
        <p:spPr bwMode="auto">
          <a:xfrm>
            <a:off x="2452757" y="2551939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5A9DEB-A7F0-1B03-F660-8E3008B7C82F}"/>
              </a:ext>
            </a:extLst>
          </p:cNvPr>
          <p:cNvSpPr/>
          <p:nvPr/>
        </p:nvSpPr>
        <p:spPr bwMode="auto">
          <a:xfrm>
            <a:off x="150314" y="256488"/>
            <a:ext cx="3382026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A01821-35D1-14E4-3E1F-BA509584B1CE}"/>
              </a:ext>
            </a:extLst>
          </p:cNvPr>
          <p:cNvSpPr/>
          <p:nvPr/>
        </p:nvSpPr>
        <p:spPr bwMode="auto">
          <a:xfrm>
            <a:off x="41497" y="1812903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F850E4-8384-2081-7AC6-ED9597A89975}"/>
              </a:ext>
            </a:extLst>
          </p:cNvPr>
          <p:cNvSpPr/>
          <p:nvPr/>
        </p:nvSpPr>
        <p:spPr bwMode="auto">
          <a:xfrm>
            <a:off x="2751763" y="3690793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groupB1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2E8089-9BD7-DC32-F571-41ADFE457149}"/>
              </a:ext>
            </a:extLst>
          </p:cNvPr>
          <p:cNvSpPr txBox="1"/>
          <p:nvPr/>
        </p:nvSpPr>
        <p:spPr>
          <a:xfrm>
            <a:off x="5345486" y="138628"/>
            <a:ext cx="3382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"Arch" rule example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536091-4F89-F788-3CF1-6F7A20061250}"/>
              </a:ext>
            </a:extLst>
          </p:cNvPr>
          <p:cNvSpPr txBox="1"/>
          <p:nvPr/>
        </p:nvSpPr>
        <p:spPr>
          <a:xfrm>
            <a:off x="4572000" y="878275"/>
            <a:ext cx="44678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To move proc from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groupA2 to groupB2:</a:t>
            </a:r>
            <a:br>
              <a:rPr lang="en-US" dirty="0">
                <a:solidFill>
                  <a:prstClr val="white"/>
                </a:solidFill>
                <a:latin typeface="Arial"/>
              </a:rPr>
            </a:br>
            <a:br>
              <a:rPr lang="en-US" dirty="0">
                <a:solidFill>
                  <a:prstClr val="white"/>
                </a:solidFill>
                <a:latin typeface="Arial"/>
              </a:rPr>
            </a:br>
            <a:r>
              <a:rPr lang="en-US" dirty="0">
                <a:solidFill>
                  <a:prstClr val="white"/>
                </a:solidFill>
                <a:latin typeface="Arial"/>
              </a:rPr>
              <a:t>A1 must be writeable</a:t>
            </a:r>
            <a:br>
              <a:rPr lang="en-US" dirty="0">
                <a:solidFill>
                  <a:prstClr val="white"/>
                </a:solidFill>
                <a:latin typeface="Arial"/>
              </a:rPr>
            </a:br>
            <a:r>
              <a:rPr lang="en-US" dirty="0">
                <a:solidFill>
                  <a:prstClr val="white"/>
                </a:solidFill>
                <a:latin typeface="Arial"/>
              </a:rPr>
              <a:t>B1 must be writeable</a:t>
            </a:r>
            <a:br>
              <a:rPr lang="en-US" dirty="0">
                <a:solidFill>
                  <a:prstClr val="white"/>
                </a:solidFill>
                <a:latin typeface="Arial"/>
              </a:rPr>
            </a:br>
            <a:r>
              <a:rPr lang="en-US" dirty="0">
                <a:solidFill>
                  <a:prstClr val="white"/>
                </a:solidFill>
                <a:latin typeface="Arial"/>
              </a:rPr>
              <a:t>"common ancestor", also</a:t>
            </a:r>
            <a:br>
              <a:rPr lang="en-US" dirty="0">
                <a:solidFill>
                  <a:prstClr val="white"/>
                </a:solidFill>
                <a:latin typeface="Arial"/>
              </a:rPr>
            </a:br>
            <a:br>
              <a:rPr lang="en-US" dirty="0">
                <a:solidFill>
                  <a:prstClr val="white"/>
                </a:solidFill>
                <a:latin typeface="Arial"/>
              </a:rPr>
            </a:br>
            <a:r>
              <a:rPr lang="en-US" dirty="0" err="1">
                <a:solidFill>
                  <a:prstClr val="white"/>
                </a:solidFill>
                <a:latin typeface="Arial"/>
              </a:rPr>
              <a:t>e.g</a:t>
            </a:r>
            <a:r>
              <a:rPr lang="en-US" dirty="0">
                <a:solidFill>
                  <a:prstClr val="white"/>
                </a:solidFill>
                <a:latin typeface="Arial"/>
              </a:rPr>
              <a:t> Group A</a:t>
            </a:r>
            <a:br>
              <a:rPr lang="en-US" dirty="0">
                <a:solidFill>
                  <a:prstClr val="white"/>
                </a:solidFill>
                <a:latin typeface="Arial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65D075B5-3C43-5316-B4D0-73AE65479DA0}"/>
              </a:ext>
            </a:extLst>
          </p:cNvPr>
          <p:cNvSpPr/>
          <p:nvPr/>
        </p:nvSpPr>
        <p:spPr bwMode="auto">
          <a:xfrm>
            <a:off x="371818" y="2182420"/>
            <a:ext cx="3382026" cy="1750005"/>
          </a:xfrm>
          <a:prstGeom prst="curvedDownArrow">
            <a:avLst>
              <a:gd name="adj1" fmla="val 25000"/>
              <a:gd name="adj2" fmla="val 54371"/>
              <a:gd name="adj3" fmla="val 2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CF2246-8542-2296-605E-6C25056ED394}"/>
              </a:ext>
            </a:extLst>
          </p:cNvPr>
          <p:cNvSpPr/>
          <p:nvPr/>
        </p:nvSpPr>
        <p:spPr bwMode="auto">
          <a:xfrm>
            <a:off x="104130" y="3512535"/>
            <a:ext cx="204174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groupA1</a:t>
            </a:r>
          </a:p>
        </p:txBody>
      </p:sp>
    </p:spTree>
    <p:extLst>
      <p:ext uri="{BB962C8B-B14F-4D97-AF65-F5344CB8AC3E}">
        <p14:creationId xmlns:p14="http://schemas.microsoft.com/office/powerpoint/2010/main" val="36954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BA312-AFB3-29C3-895B-29490D29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Three Tiers of rules for </a:t>
            </a:r>
            <a:r>
              <a:rPr lang="en-US" dirty="0" err="1">
                <a:solidFill>
                  <a:schemeClr val="bg1"/>
                </a:solidFill>
              </a:rPr>
              <a:t>cgroups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66B71-72AA-AF4D-43E1-BFFC81801DB2}"/>
              </a:ext>
            </a:extLst>
          </p:cNvPr>
          <p:cNvSpPr txBox="1"/>
          <p:nvPr/>
        </p:nvSpPr>
        <p:spPr>
          <a:xfrm>
            <a:off x="1562474" y="886310"/>
            <a:ext cx="75815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Every subtree has one process allowed to write to it (one writer rule) ((default: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systemd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))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Systemd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cgroup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naming convention: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*.service – where service unit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pids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live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*.slice – interior nodes used for managing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*.scope – leaf nodes used for dynamic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49A00-4742-3F1B-BC5E-2C4AC142B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74" y="778483"/>
            <a:ext cx="1333500" cy="133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F5B6F3-3DA8-D5ED-15C5-7DFE85189947}"/>
              </a:ext>
            </a:extLst>
          </p:cNvPr>
          <p:cNvSpPr txBox="1"/>
          <p:nvPr/>
        </p:nvSpPr>
        <p:spPr>
          <a:xfrm>
            <a:off x="197364" y="2204666"/>
            <a:ext cx="1656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Pid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Eins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815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BA312-AFB3-29C3-895B-29490D29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HTCondor's</a:t>
            </a:r>
            <a:r>
              <a:rPr lang="en-US" dirty="0">
                <a:solidFill>
                  <a:schemeClr val="bg1"/>
                </a:solidFill>
              </a:rPr>
              <a:t> unit 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66B71-72AA-AF4D-43E1-BFFC81801DB2}"/>
              </a:ext>
            </a:extLst>
          </p:cNvPr>
          <p:cNvSpPr txBox="1"/>
          <p:nvPr/>
        </p:nvSpPr>
        <p:spPr>
          <a:xfrm>
            <a:off x="363255" y="1061674"/>
            <a:ext cx="8605381" cy="1815882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[Service]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EnvironmentFile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=-/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sysconfig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/condor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ExecStart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=/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sbin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condor_master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 -f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Delegate=true</a:t>
            </a:r>
          </a:p>
        </p:txBody>
      </p:sp>
    </p:spTree>
    <p:extLst>
      <p:ext uri="{BB962C8B-B14F-4D97-AF65-F5344CB8AC3E}">
        <p14:creationId xmlns:p14="http://schemas.microsoft.com/office/powerpoint/2010/main" val="168648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A66B71-72AA-AF4D-43E1-BFFC81801DB2}"/>
              </a:ext>
            </a:extLst>
          </p:cNvPr>
          <p:cNvSpPr txBox="1"/>
          <p:nvPr/>
        </p:nvSpPr>
        <p:spPr>
          <a:xfrm>
            <a:off x="4572000" y="822064"/>
            <a:ext cx="5073041" cy="1077218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[Service]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EnvironmentFile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=-/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etc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sysconfig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/condor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ExecStart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=/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usr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sbin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condor_master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 -f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Delegate=true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6EDD6A-324D-9462-9E40-BAFD546CABFB}"/>
              </a:ext>
            </a:extLst>
          </p:cNvPr>
          <p:cNvCxnSpPr>
            <a:stCxn id="14" idx="0"/>
            <a:endCxn id="9" idx="4"/>
          </p:cNvCxnSpPr>
          <p:nvPr/>
        </p:nvCxnSpPr>
        <p:spPr bwMode="auto">
          <a:xfrm flipV="1">
            <a:off x="1465546" y="995524"/>
            <a:ext cx="375781" cy="78204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04AE16-1084-45B9-7573-F762EF16723D}"/>
              </a:ext>
            </a:extLst>
          </p:cNvPr>
          <p:cNvCxnSpPr>
            <a:cxnSpLocks/>
            <a:stCxn id="14" idx="4"/>
            <a:endCxn id="10" idx="0"/>
          </p:cNvCxnSpPr>
          <p:nvPr/>
        </p:nvCxnSpPr>
        <p:spPr bwMode="auto">
          <a:xfrm>
            <a:off x="1465546" y="2530543"/>
            <a:ext cx="1565754" cy="55842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A21285F-E871-263E-4F0C-B7EB80F8B5D5}"/>
              </a:ext>
            </a:extLst>
          </p:cNvPr>
          <p:cNvSpPr/>
          <p:nvPr/>
        </p:nvSpPr>
        <p:spPr bwMode="auto">
          <a:xfrm>
            <a:off x="150314" y="256488"/>
            <a:ext cx="3382026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EEA4FA-99AA-9902-1564-D2F2E7819180}"/>
              </a:ext>
            </a:extLst>
          </p:cNvPr>
          <p:cNvSpPr/>
          <p:nvPr/>
        </p:nvSpPr>
        <p:spPr bwMode="auto">
          <a:xfrm>
            <a:off x="1490599" y="3088968"/>
            <a:ext cx="3081401" cy="73903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rial"/>
                <a:ea typeface="ＭＳ Ｐゴシック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ondor.service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BCE154-E4FC-090D-EDE4-8653B8AF226C}"/>
              </a:ext>
            </a:extLst>
          </p:cNvPr>
          <p:cNvSpPr/>
          <p:nvPr/>
        </p:nvSpPr>
        <p:spPr bwMode="auto">
          <a:xfrm>
            <a:off x="50105" y="1777565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rial"/>
                <a:ea typeface="ＭＳ Ｐゴシック" charset="0"/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ystem.slice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DDB299-9E67-510C-4B1F-4858F3339164}"/>
              </a:ext>
            </a:extLst>
          </p:cNvPr>
          <p:cNvGrpSpPr/>
          <p:nvPr/>
        </p:nvGrpSpPr>
        <p:grpSpPr>
          <a:xfrm>
            <a:off x="6434463" y="2530543"/>
            <a:ext cx="2487981" cy="2374327"/>
            <a:chOff x="6061548" y="2530543"/>
            <a:chExt cx="2487981" cy="237432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8C22706-46A3-2DA7-8AF7-1727FBDCF832}"/>
                </a:ext>
              </a:extLst>
            </p:cNvPr>
            <p:cNvSpPr/>
            <p:nvPr/>
          </p:nvSpPr>
          <p:spPr bwMode="auto">
            <a:xfrm>
              <a:off x="6682636" y="2530543"/>
              <a:ext cx="1083501" cy="55842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+mj-lt"/>
                  <a:ea typeface="ＭＳ Ｐゴシック" charset="0"/>
                </a:rPr>
                <a:t>master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C8E7BA-37A9-09D9-DBCE-C9787851FB8B}"/>
                </a:ext>
              </a:extLst>
            </p:cNvPr>
            <p:cNvSpPr/>
            <p:nvPr/>
          </p:nvSpPr>
          <p:spPr bwMode="auto">
            <a:xfrm>
              <a:off x="7466028" y="3548790"/>
              <a:ext cx="1083501" cy="55842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ea typeface="ＭＳ Ｐゴシック" charset="0"/>
                </a:rPr>
                <a:t>schedd</a:t>
              </a:r>
              <a:endParaRPr kumimoji="0" lang="en-US" sz="1400" b="0" i="0" u="none" strike="noStrike" cap="none" normalizeH="0" baseline="0" dirty="0">
                <a:ln>
                  <a:noFill/>
                </a:ln>
                <a:effectLst/>
                <a:latin typeface="+mj-lt"/>
                <a:ea typeface="ＭＳ Ｐゴシック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6C76FF-06EB-4B5D-1E9E-FB080B4F76E8}"/>
                </a:ext>
              </a:extLst>
            </p:cNvPr>
            <p:cNvCxnSpPr>
              <a:cxnSpLocks/>
              <a:stCxn id="22" idx="5"/>
              <a:endCxn id="23" idx="0"/>
            </p:cNvCxnSpPr>
            <p:nvPr/>
          </p:nvCxnSpPr>
          <p:spPr bwMode="auto">
            <a:xfrm>
              <a:off x="7607462" y="3007189"/>
              <a:ext cx="400317" cy="541601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FC5A81-BCF0-AB95-FA36-D0B1792C0323}"/>
                </a:ext>
              </a:extLst>
            </p:cNvPr>
            <p:cNvSpPr/>
            <p:nvPr/>
          </p:nvSpPr>
          <p:spPr bwMode="auto">
            <a:xfrm>
              <a:off x="6061548" y="3552714"/>
              <a:ext cx="1083501" cy="55842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+mj-lt"/>
                  <a:ea typeface="ＭＳ Ｐゴシック" charset="0"/>
                </a:rPr>
                <a:t>port</a:t>
              </a:r>
              <a:endParaRPr kumimoji="0" lang="en-US" sz="1400" b="0" i="0" u="none" strike="noStrike" cap="none" normalizeH="0" baseline="0" dirty="0">
                <a:ln>
                  <a:noFill/>
                </a:ln>
                <a:effectLst/>
                <a:latin typeface="+mj-lt"/>
                <a:ea typeface="ＭＳ Ｐゴシック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CBA4C2D-9E18-8E96-28B6-328628C2DC05}"/>
                </a:ext>
              </a:extLst>
            </p:cNvPr>
            <p:cNvCxnSpPr>
              <a:cxnSpLocks/>
              <a:stCxn id="22" idx="3"/>
              <a:endCxn id="27" idx="0"/>
            </p:cNvCxnSpPr>
            <p:nvPr/>
          </p:nvCxnSpPr>
          <p:spPr bwMode="auto">
            <a:xfrm flipH="1">
              <a:off x="6603299" y="3007189"/>
              <a:ext cx="238012" cy="545525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089D4C2-5DE9-E5B3-E819-A8E2BB539848}"/>
                </a:ext>
              </a:extLst>
            </p:cNvPr>
            <p:cNvSpPr/>
            <p:nvPr/>
          </p:nvSpPr>
          <p:spPr bwMode="auto">
            <a:xfrm>
              <a:off x="6682636" y="4346445"/>
              <a:ext cx="1195978" cy="55842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+mj-lt"/>
                  <a:ea typeface="ＭＳ Ｐゴシック" charset="0"/>
                </a:rPr>
                <a:t>shadow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0DA405E-1624-2214-EE6B-33F12241192D}"/>
                </a:ext>
              </a:extLst>
            </p:cNvPr>
            <p:cNvCxnSpPr>
              <a:cxnSpLocks/>
              <a:stCxn id="23" idx="4"/>
              <a:endCxn id="33" idx="7"/>
            </p:cNvCxnSpPr>
            <p:nvPr/>
          </p:nvCxnSpPr>
          <p:spPr bwMode="auto">
            <a:xfrm flipH="1">
              <a:off x="7703467" y="4107215"/>
              <a:ext cx="304312" cy="321009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54499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3827E-7 L -0.4368 0.000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6EDD6A-324D-9462-9E40-BAFD546CABFB}"/>
              </a:ext>
            </a:extLst>
          </p:cNvPr>
          <p:cNvCxnSpPr>
            <a:stCxn id="14" idx="0"/>
            <a:endCxn id="9" idx="4"/>
          </p:cNvCxnSpPr>
          <p:nvPr/>
        </p:nvCxnSpPr>
        <p:spPr bwMode="auto">
          <a:xfrm flipV="1">
            <a:off x="1465546" y="995524"/>
            <a:ext cx="375781" cy="78204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04AE16-1084-45B9-7573-F762EF16723D}"/>
              </a:ext>
            </a:extLst>
          </p:cNvPr>
          <p:cNvCxnSpPr>
            <a:cxnSpLocks/>
            <a:stCxn id="14" idx="4"/>
            <a:endCxn id="10" idx="0"/>
          </p:cNvCxnSpPr>
          <p:nvPr/>
        </p:nvCxnSpPr>
        <p:spPr bwMode="auto">
          <a:xfrm>
            <a:off x="1465546" y="2530543"/>
            <a:ext cx="1565754" cy="55842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A21285F-E871-263E-4F0C-B7EB80F8B5D5}"/>
              </a:ext>
            </a:extLst>
          </p:cNvPr>
          <p:cNvSpPr/>
          <p:nvPr/>
        </p:nvSpPr>
        <p:spPr bwMode="auto">
          <a:xfrm>
            <a:off x="150314" y="256488"/>
            <a:ext cx="3382026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EEA4FA-99AA-9902-1564-D2F2E7819180}"/>
              </a:ext>
            </a:extLst>
          </p:cNvPr>
          <p:cNvSpPr/>
          <p:nvPr/>
        </p:nvSpPr>
        <p:spPr bwMode="auto">
          <a:xfrm>
            <a:off x="1490599" y="3088968"/>
            <a:ext cx="3081401" cy="73903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ondor.service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BCE154-E4FC-090D-EDE4-8653B8AF226C}"/>
              </a:ext>
            </a:extLst>
          </p:cNvPr>
          <p:cNvSpPr/>
          <p:nvPr/>
        </p:nvSpPr>
        <p:spPr bwMode="auto">
          <a:xfrm>
            <a:off x="50105" y="1777565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ystem.slice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622A64-6289-4032-2419-737F961E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684" y="3533885"/>
            <a:ext cx="701052" cy="601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1DCDF-03EF-EBAE-904D-EBBAF86C1C1B}"/>
              </a:ext>
            </a:extLst>
          </p:cNvPr>
          <p:cNvSpPr txBox="1"/>
          <p:nvPr/>
        </p:nvSpPr>
        <p:spPr>
          <a:xfrm>
            <a:off x="4298869" y="102786"/>
            <a:ext cx="484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What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cgroup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to put jobs into?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068B2B-DEC2-6129-D8BA-8B3D7441F7A7}"/>
              </a:ext>
            </a:extLst>
          </p:cNvPr>
          <p:cNvSpPr/>
          <p:nvPr/>
        </p:nvSpPr>
        <p:spPr bwMode="auto">
          <a:xfrm>
            <a:off x="3432135" y="1480998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htcondor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8A3677-4A76-FDF4-25C0-ACD90101B17B}"/>
              </a:ext>
            </a:extLst>
          </p:cNvPr>
          <p:cNvCxnSpPr>
            <a:stCxn id="7" idx="0"/>
            <a:endCxn id="9" idx="4"/>
          </p:cNvCxnSpPr>
          <p:nvPr/>
        </p:nvCxnSpPr>
        <p:spPr bwMode="auto">
          <a:xfrm flipH="1" flipV="1">
            <a:off x="1841327" y="995524"/>
            <a:ext cx="3006249" cy="48547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B54A1662-FA7E-CE9E-02B9-8FD0104C7285}"/>
              </a:ext>
            </a:extLst>
          </p:cNvPr>
          <p:cNvSpPr/>
          <p:nvPr/>
        </p:nvSpPr>
        <p:spPr bwMode="auto">
          <a:xfrm>
            <a:off x="3256767" y="863263"/>
            <a:ext cx="2650155" cy="1914001"/>
          </a:xfrm>
          <a:prstGeom prst="noSmoking">
            <a:avLst>
              <a:gd name="adj" fmla="val 1068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C93B43-F22C-454E-6905-7D19AA184E94}"/>
              </a:ext>
            </a:extLst>
          </p:cNvPr>
          <p:cNvSpPr txBox="1"/>
          <p:nvPr/>
        </p:nvSpPr>
        <p:spPr>
          <a:xfrm>
            <a:off x="4421285" y="2719451"/>
            <a:ext cx="4845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Violates one writer rule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Should we all live under one?</a:t>
            </a:r>
          </a:p>
        </p:txBody>
      </p:sp>
    </p:spTree>
    <p:extLst>
      <p:ext uri="{BB962C8B-B14F-4D97-AF65-F5344CB8AC3E}">
        <p14:creationId xmlns:p14="http://schemas.microsoft.com/office/powerpoint/2010/main" val="1087743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3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32E6A1-FAB0-FBC5-B6AF-43554B8A2D5E}"/>
              </a:ext>
            </a:extLst>
          </p:cNvPr>
          <p:cNvCxnSpPr>
            <a:cxnSpLocks/>
          </p:cNvCxnSpPr>
          <p:nvPr/>
        </p:nvCxnSpPr>
        <p:spPr bwMode="auto">
          <a:xfrm>
            <a:off x="3006246" y="3841946"/>
            <a:ext cx="1454543" cy="73798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6EDD6A-324D-9462-9E40-BAFD546CABFB}"/>
              </a:ext>
            </a:extLst>
          </p:cNvPr>
          <p:cNvCxnSpPr>
            <a:stCxn id="14" idx="0"/>
            <a:endCxn id="9" idx="4"/>
          </p:cNvCxnSpPr>
          <p:nvPr/>
        </p:nvCxnSpPr>
        <p:spPr bwMode="auto">
          <a:xfrm flipV="1">
            <a:off x="1465546" y="995524"/>
            <a:ext cx="375781" cy="78204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04AE16-1084-45B9-7573-F762EF16723D}"/>
              </a:ext>
            </a:extLst>
          </p:cNvPr>
          <p:cNvCxnSpPr>
            <a:cxnSpLocks/>
            <a:stCxn id="14" idx="4"/>
            <a:endCxn id="10" idx="0"/>
          </p:cNvCxnSpPr>
          <p:nvPr/>
        </p:nvCxnSpPr>
        <p:spPr bwMode="auto">
          <a:xfrm>
            <a:off x="1465546" y="2530543"/>
            <a:ext cx="1565754" cy="55842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A21285F-E871-263E-4F0C-B7EB80F8B5D5}"/>
              </a:ext>
            </a:extLst>
          </p:cNvPr>
          <p:cNvSpPr/>
          <p:nvPr/>
        </p:nvSpPr>
        <p:spPr bwMode="auto">
          <a:xfrm>
            <a:off x="150314" y="256488"/>
            <a:ext cx="3382026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EEA4FA-99AA-9902-1564-D2F2E7819180}"/>
              </a:ext>
            </a:extLst>
          </p:cNvPr>
          <p:cNvSpPr/>
          <p:nvPr/>
        </p:nvSpPr>
        <p:spPr bwMode="auto">
          <a:xfrm>
            <a:off x="1490599" y="3088968"/>
            <a:ext cx="3081401" cy="73903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ondor.service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BCE154-E4FC-090D-EDE4-8653B8AF226C}"/>
              </a:ext>
            </a:extLst>
          </p:cNvPr>
          <p:cNvSpPr/>
          <p:nvPr/>
        </p:nvSpPr>
        <p:spPr bwMode="auto">
          <a:xfrm>
            <a:off x="50105" y="1777565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ystem.slice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622A64-6289-4032-2419-737F961E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684" y="3533885"/>
            <a:ext cx="701052" cy="601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1DCDF-03EF-EBAE-904D-EBBAF86C1C1B}"/>
              </a:ext>
            </a:extLst>
          </p:cNvPr>
          <p:cNvSpPr txBox="1"/>
          <p:nvPr/>
        </p:nvSpPr>
        <p:spPr>
          <a:xfrm>
            <a:off x="4298869" y="102786"/>
            <a:ext cx="484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What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cgroup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to put jobs into?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068B2B-DEC2-6129-D8BA-8B3D7441F7A7}"/>
              </a:ext>
            </a:extLst>
          </p:cNvPr>
          <p:cNvSpPr/>
          <p:nvPr/>
        </p:nvSpPr>
        <p:spPr bwMode="auto">
          <a:xfrm>
            <a:off x="3432135" y="1480998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htcondor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8A3677-4A76-FDF4-25C0-ACD90101B17B}"/>
              </a:ext>
            </a:extLst>
          </p:cNvPr>
          <p:cNvCxnSpPr>
            <a:stCxn id="7" idx="0"/>
            <a:endCxn id="9" idx="4"/>
          </p:cNvCxnSpPr>
          <p:nvPr/>
        </p:nvCxnSpPr>
        <p:spPr bwMode="auto">
          <a:xfrm flipH="1" flipV="1">
            <a:off x="1841327" y="995524"/>
            <a:ext cx="3006249" cy="48547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9C93B43-F22C-454E-6905-7D19AA184E94}"/>
              </a:ext>
            </a:extLst>
          </p:cNvPr>
          <p:cNvSpPr txBox="1"/>
          <p:nvPr/>
        </p:nvSpPr>
        <p:spPr>
          <a:xfrm>
            <a:off x="4779227" y="2395054"/>
            <a:ext cx="48451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One writer rule satisfied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Leaf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rule violated!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solidFill>
                <a:prstClr val="white"/>
              </a:solidFill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Bonus: supports recursion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77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0.03003 0.532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A66B71-72AA-AF4D-43E1-BFFC81801DB2}"/>
              </a:ext>
            </a:extLst>
          </p:cNvPr>
          <p:cNvSpPr txBox="1"/>
          <p:nvPr/>
        </p:nvSpPr>
        <p:spPr>
          <a:xfrm>
            <a:off x="4070959" y="57088"/>
            <a:ext cx="5073041" cy="1323439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[Service]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EnvironmentFile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=-/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etc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sysconfig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/condor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ExecStart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=/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usr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sbin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condor_master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 -f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Delegate=true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DelegateSubgroup</a:t>
            </a:r>
            <a:r>
              <a:rPr lang="en-US" sz="1600" b="1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=leaf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MS PGothic" pitchFamily="34" charset="-128"/>
              <a:cs typeface="Courier New" panose="02070309020205020404" pitchFamily="49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6EDD6A-324D-9462-9E40-BAFD546CABFB}"/>
              </a:ext>
            </a:extLst>
          </p:cNvPr>
          <p:cNvCxnSpPr>
            <a:stCxn id="14" idx="0"/>
            <a:endCxn id="9" idx="4"/>
          </p:cNvCxnSpPr>
          <p:nvPr/>
        </p:nvCxnSpPr>
        <p:spPr bwMode="auto">
          <a:xfrm flipV="1">
            <a:off x="1465546" y="995524"/>
            <a:ext cx="375781" cy="78204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04AE16-1084-45B9-7573-F762EF16723D}"/>
              </a:ext>
            </a:extLst>
          </p:cNvPr>
          <p:cNvCxnSpPr>
            <a:cxnSpLocks/>
            <a:stCxn id="14" idx="4"/>
            <a:endCxn id="10" idx="0"/>
          </p:cNvCxnSpPr>
          <p:nvPr/>
        </p:nvCxnSpPr>
        <p:spPr bwMode="auto">
          <a:xfrm>
            <a:off x="1465546" y="2530543"/>
            <a:ext cx="1565754" cy="55842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A21285F-E871-263E-4F0C-B7EB80F8B5D5}"/>
              </a:ext>
            </a:extLst>
          </p:cNvPr>
          <p:cNvSpPr/>
          <p:nvPr/>
        </p:nvSpPr>
        <p:spPr bwMode="auto">
          <a:xfrm>
            <a:off x="150314" y="256488"/>
            <a:ext cx="3382026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EEA4FA-99AA-9902-1564-D2F2E7819180}"/>
              </a:ext>
            </a:extLst>
          </p:cNvPr>
          <p:cNvSpPr/>
          <p:nvPr/>
        </p:nvSpPr>
        <p:spPr bwMode="auto">
          <a:xfrm>
            <a:off x="1490599" y="3088968"/>
            <a:ext cx="3081401" cy="73903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ondor.service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BCE154-E4FC-090D-EDE4-8653B8AF226C}"/>
              </a:ext>
            </a:extLst>
          </p:cNvPr>
          <p:cNvSpPr/>
          <p:nvPr/>
        </p:nvSpPr>
        <p:spPr bwMode="auto">
          <a:xfrm>
            <a:off x="50105" y="1777565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ystem.slice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FA371D-30D5-1095-EE6E-827E1495EE50}"/>
              </a:ext>
            </a:extLst>
          </p:cNvPr>
          <p:cNvSpPr/>
          <p:nvPr/>
        </p:nvSpPr>
        <p:spPr bwMode="auto">
          <a:xfrm>
            <a:off x="50105" y="4254469"/>
            <a:ext cx="3081401" cy="73903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leaf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334B2-D114-AEBC-AA45-A7ED72AF6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250" y="4518925"/>
            <a:ext cx="701101" cy="5974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0F2DBD-79A0-534A-4A2C-5E00F68516FD}"/>
              </a:ext>
            </a:extLst>
          </p:cNvPr>
          <p:cNvCxnSpPr>
            <a:cxnSpLocks/>
            <a:stCxn id="6" idx="0"/>
            <a:endCxn id="10" idx="4"/>
          </p:cNvCxnSpPr>
          <p:nvPr/>
        </p:nvCxnSpPr>
        <p:spPr bwMode="auto">
          <a:xfrm flipV="1">
            <a:off x="1590806" y="3828003"/>
            <a:ext cx="1440494" cy="42646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6AEE1FA-44AF-10B7-80D6-6904DE0BE5D6}"/>
              </a:ext>
            </a:extLst>
          </p:cNvPr>
          <p:cNvSpPr/>
          <p:nvPr/>
        </p:nvSpPr>
        <p:spPr bwMode="auto">
          <a:xfrm>
            <a:off x="3811210" y="4314117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htcondor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23BB44-6007-A2BD-F66D-9B73D8081525}"/>
              </a:ext>
            </a:extLst>
          </p:cNvPr>
          <p:cNvCxnSpPr>
            <a:stCxn id="12" idx="0"/>
            <a:endCxn id="10" idx="5"/>
          </p:cNvCxnSpPr>
          <p:nvPr/>
        </p:nvCxnSpPr>
        <p:spPr bwMode="auto">
          <a:xfrm flipH="1" flipV="1">
            <a:off x="4120739" y="3719774"/>
            <a:ext cx="1105912" cy="59434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8E42B4-8E9B-A00D-EA68-EF0A2D36CF03}"/>
              </a:ext>
            </a:extLst>
          </p:cNvPr>
          <p:cNvSpPr txBox="1"/>
          <p:nvPr/>
        </p:nvSpPr>
        <p:spPr>
          <a:xfrm>
            <a:off x="4779227" y="2395054"/>
            <a:ext cx="48451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One writer rule satisfied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Leaf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rule satisfied!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solidFill>
                <a:prstClr val="white"/>
              </a:solidFill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Bonus: supports recursion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651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A21285F-E871-263E-4F0C-B7EB80F8B5D5}"/>
              </a:ext>
            </a:extLst>
          </p:cNvPr>
          <p:cNvSpPr/>
          <p:nvPr/>
        </p:nvSpPr>
        <p:spPr bwMode="auto">
          <a:xfrm>
            <a:off x="41741" y="268363"/>
            <a:ext cx="7225957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system.slice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condor.service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334B2-D114-AEBC-AA45-A7ED72AF6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354" y="493190"/>
            <a:ext cx="701101" cy="5974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6145E82-828E-9BF3-BF71-18D87E9F6ABD}"/>
              </a:ext>
            </a:extLst>
          </p:cNvPr>
          <p:cNvSpPr/>
          <p:nvPr/>
        </p:nvSpPr>
        <p:spPr bwMode="auto">
          <a:xfrm>
            <a:off x="190172" y="1243491"/>
            <a:ext cx="2184894" cy="62093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htcondor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75AFB0-F552-1580-529A-06E53E6AFF09}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 bwMode="auto">
          <a:xfrm flipH="1">
            <a:off x="1282619" y="1007399"/>
            <a:ext cx="2372101" cy="23609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68E35EA-D158-2233-8945-C1CD8256C6CB}"/>
              </a:ext>
            </a:extLst>
          </p:cNvPr>
          <p:cNvSpPr/>
          <p:nvPr/>
        </p:nvSpPr>
        <p:spPr bwMode="auto">
          <a:xfrm>
            <a:off x="592943" y="2100518"/>
            <a:ext cx="1379352" cy="62093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slot1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EFC9B6-11C7-F5BC-343C-E3C49D01BAE2}"/>
              </a:ext>
            </a:extLst>
          </p:cNvPr>
          <p:cNvCxnSpPr>
            <a:cxnSpLocks/>
            <a:stCxn id="8" idx="4"/>
            <a:endCxn id="20" idx="0"/>
          </p:cNvCxnSpPr>
          <p:nvPr/>
        </p:nvCxnSpPr>
        <p:spPr bwMode="auto">
          <a:xfrm>
            <a:off x="1282619" y="1864426"/>
            <a:ext cx="0" cy="23609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5D063C-91BC-03D5-977D-B5AE804FB731}"/>
              </a:ext>
            </a:extLst>
          </p:cNvPr>
          <p:cNvGrpSpPr/>
          <p:nvPr/>
        </p:nvGrpSpPr>
        <p:grpSpPr>
          <a:xfrm>
            <a:off x="6493963" y="2334939"/>
            <a:ext cx="2448318" cy="2569931"/>
            <a:chOff x="6493963" y="2334939"/>
            <a:chExt cx="2448318" cy="256993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2AB15C-6D9B-D69F-F72A-673223D6371B}"/>
                </a:ext>
              </a:extLst>
            </p:cNvPr>
            <p:cNvSpPr/>
            <p:nvPr/>
          </p:nvSpPr>
          <p:spPr bwMode="auto">
            <a:xfrm>
              <a:off x="6493963" y="2334939"/>
              <a:ext cx="2448318" cy="25297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rPr>
                <a:t>Job Processes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4912F28-A5AC-9A08-E476-9002BA59F35C}"/>
                </a:ext>
              </a:extLst>
            </p:cNvPr>
            <p:cNvGrpSpPr/>
            <p:nvPr/>
          </p:nvGrpSpPr>
          <p:grpSpPr>
            <a:xfrm>
              <a:off x="6659492" y="2899572"/>
              <a:ext cx="2262952" cy="2005298"/>
              <a:chOff x="6286577" y="2899572"/>
              <a:chExt cx="2262952" cy="200529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EEA9C93-A786-295C-AE73-912DBFFB3785}"/>
                  </a:ext>
                </a:extLst>
              </p:cNvPr>
              <p:cNvSpPr/>
              <p:nvPr/>
            </p:nvSpPr>
            <p:spPr bwMode="auto">
              <a:xfrm>
                <a:off x="6286577" y="2899572"/>
                <a:ext cx="1325143" cy="55842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effectLst/>
                    <a:latin typeface="+mj-lt"/>
                    <a:ea typeface="ＭＳ Ｐゴシック" charset="0"/>
                  </a:rPr>
                  <a:t>Job Wrapper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1C473C8-A7E9-A6C9-3738-4006ACD4DAFF}"/>
                  </a:ext>
                </a:extLst>
              </p:cNvPr>
              <p:cNvSpPr/>
              <p:nvPr/>
            </p:nvSpPr>
            <p:spPr bwMode="auto">
              <a:xfrm>
                <a:off x="7466028" y="3548790"/>
                <a:ext cx="1083501" cy="55842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>
                    <a:ln>
                      <a:noFill/>
                    </a:ln>
                    <a:effectLst/>
                    <a:latin typeface="+mj-lt"/>
                    <a:ea typeface="ＭＳ Ｐゴシック" charset="0"/>
                  </a:rPr>
                  <a:t>matlab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+mj-lt"/>
                  <a:ea typeface="ＭＳ Ｐゴシック" charset="0"/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C77DCE1-F38C-683B-3F2C-1D1A502A7907}"/>
                  </a:ext>
                </a:extLst>
              </p:cNvPr>
              <p:cNvCxnSpPr>
                <a:cxnSpLocks/>
                <a:stCxn id="25" idx="5"/>
                <a:endCxn id="26" idx="0"/>
              </p:cNvCxnSpPr>
              <p:nvPr/>
            </p:nvCxnSpPr>
            <p:spPr bwMode="auto">
              <a:xfrm>
                <a:off x="7417657" y="3376218"/>
                <a:ext cx="590122" cy="172572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C524D26-4150-6062-D484-0D8999714ED1}"/>
                  </a:ext>
                </a:extLst>
              </p:cNvPr>
              <p:cNvSpPr/>
              <p:nvPr/>
            </p:nvSpPr>
            <p:spPr bwMode="auto">
              <a:xfrm>
                <a:off x="6682636" y="4346445"/>
                <a:ext cx="1195978" cy="55842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effectLst/>
                    <a:latin typeface="+mj-lt"/>
                    <a:ea typeface="ＭＳ Ｐゴシック" charset="0"/>
                  </a:rPr>
                  <a:t>grep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DF954EC-D2F7-198E-16EE-D24CB824B95D}"/>
                  </a:ext>
                </a:extLst>
              </p:cNvPr>
              <p:cNvCxnSpPr>
                <a:cxnSpLocks/>
                <a:stCxn id="26" idx="4"/>
                <a:endCxn id="30" idx="7"/>
              </p:cNvCxnSpPr>
              <p:nvPr/>
            </p:nvCxnSpPr>
            <p:spPr bwMode="auto">
              <a:xfrm flipH="1">
                <a:off x="7703467" y="4107215"/>
                <a:ext cx="304312" cy="321009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6E7E881-B26C-CE93-7D7C-37501ACFE01B}"/>
                </a:ext>
              </a:extLst>
            </p:cNvPr>
            <p:cNvCxnSpPr>
              <a:cxnSpLocks/>
              <a:endCxn id="26" idx="0"/>
            </p:cNvCxnSpPr>
            <p:nvPr/>
          </p:nvCxnSpPr>
          <p:spPr bwMode="auto">
            <a:xfrm>
              <a:off x="7322063" y="3457997"/>
              <a:ext cx="1058631" cy="90793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D13A81D-6181-08C5-F4B6-85E5BD3FEC73}"/>
                </a:ext>
              </a:extLst>
            </p:cNvPr>
            <p:cNvCxnSpPr>
              <a:cxnSpLocks/>
              <a:stCxn id="30" idx="0"/>
              <a:endCxn id="26" idx="4"/>
            </p:cNvCxnSpPr>
            <p:nvPr/>
          </p:nvCxnSpPr>
          <p:spPr bwMode="auto">
            <a:xfrm flipV="1">
              <a:off x="7653540" y="4107215"/>
              <a:ext cx="727154" cy="23923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0C9590C-0EE7-0A53-55D8-EBEFEA62CC05}"/>
              </a:ext>
            </a:extLst>
          </p:cNvPr>
          <p:cNvSpPr/>
          <p:nvPr/>
        </p:nvSpPr>
        <p:spPr bwMode="auto">
          <a:xfrm>
            <a:off x="2530258" y="1553100"/>
            <a:ext cx="2041742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>
                <a:latin typeface="+mn-lt"/>
                <a:ea typeface="ＭＳ Ｐゴシック" charset="0"/>
              </a:rPr>
              <a:t>c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group.procs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5839619-64C2-F733-AB7E-D9B33EC92E5D}"/>
              </a:ext>
            </a:extLst>
          </p:cNvPr>
          <p:cNvSpPr/>
          <p:nvPr/>
        </p:nvSpPr>
        <p:spPr bwMode="auto">
          <a:xfrm>
            <a:off x="2530258" y="2066859"/>
            <a:ext cx="2041742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>
                <a:latin typeface="+mn-lt"/>
                <a:ea typeface="ＭＳ Ｐゴシック" charset="0"/>
              </a:rPr>
              <a:t>c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group.kill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ACFDB6-02EE-08F9-B566-DDB92D93221B}"/>
              </a:ext>
            </a:extLst>
          </p:cNvPr>
          <p:cNvSpPr/>
          <p:nvPr/>
        </p:nvSpPr>
        <p:spPr bwMode="auto">
          <a:xfrm>
            <a:off x="2530258" y="3107778"/>
            <a:ext cx="2041742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cpu.stat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D6854A2-162D-67CA-8DBC-09705376BFD2}"/>
              </a:ext>
            </a:extLst>
          </p:cNvPr>
          <p:cNvSpPr/>
          <p:nvPr/>
        </p:nvSpPr>
        <p:spPr bwMode="auto">
          <a:xfrm>
            <a:off x="2541622" y="4124108"/>
            <a:ext cx="2041742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>
                <a:latin typeface="+mn-lt"/>
                <a:ea typeface="ＭＳ Ｐゴシック" charset="0"/>
              </a:rPr>
              <a:t>memory.peak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F8761A-AFB9-2037-F09D-3C343120B8B8}"/>
              </a:ext>
            </a:extLst>
          </p:cNvPr>
          <p:cNvSpPr/>
          <p:nvPr/>
        </p:nvSpPr>
        <p:spPr bwMode="auto">
          <a:xfrm>
            <a:off x="2530258" y="3605665"/>
            <a:ext cx="2041742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latin typeface="+mn-lt"/>
                <a:ea typeface="ＭＳ Ｐゴシック" charset="0"/>
              </a:rPr>
              <a:t>memory.max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2B3A918-72B5-2082-ABEB-9D1B3BAE3223}"/>
              </a:ext>
            </a:extLst>
          </p:cNvPr>
          <p:cNvSpPr/>
          <p:nvPr/>
        </p:nvSpPr>
        <p:spPr bwMode="auto">
          <a:xfrm>
            <a:off x="2541622" y="4635674"/>
            <a:ext cx="2053106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+mn-lt"/>
                <a:ea typeface="ＭＳ Ｐゴシック" charset="0"/>
              </a:rPr>
              <a:t>memory.events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AEDA9E-0F1C-B084-E07B-03EAAB8A30EB}"/>
              </a:ext>
            </a:extLst>
          </p:cNvPr>
          <p:cNvSpPr/>
          <p:nvPr/>
        </p:nvSpPr>
        <p:spPr bwMode="auto">
          <a:xfrm>
            <a:off x="2541622" y="2589335"/>
            <a:ext cx="2041742" cy="4446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cpu.weight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07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-0.66354 -0.220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77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53E8B7-854C-9A9E-A83D-107ADAAD9114}"/>
              </a:ext>
            </a:extLst>
          </p:cNvPr>
          <p:cNvSpPr txBox="1"/>
          <p:nvPr/>
        </p:nvSpPr>
        <p:spPr>
          <a:xfrm>
            <a:off x="413359" y="751562"/>
            <a:ext cx="845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11 Years ago…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cgroup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(v1) added to HTCondor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E81EC-090A-6D03-7DA0-F2D8CD058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1391563"/>
            <a:ext cx="4724399" cy="35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63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274F036-3B5B-AA78-1AF1-27FA776D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632" y="2016579"/>
            <a:ext cx="9144000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GPUs</a:t>
            </a:r>
          </a:p>
        </p:txBody>
      </p:sp>
    </p:spTree>
    <p:extLst>
      <p:ext uri="{BB962C8B-B14F-4D97-AF65-F5344CB8AC3E}">
        <p14:creationId xmlns:p14="http://schemas.microsoft.com/office/powerpoint/2010/main" val="495005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AD844E-563F-2C87-F626-50A70A40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9692" y1="23849" x2="41385" y2="5921"/>
                        <a14:backgroundMark x1="41385" y1="5921" x2="21692" y2="22533"/>
                        <a14:backgroundMark x1="76923" y1="79934" x2="76154" y2="80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9891" y="1143271"/>
            <a:ext cx="1744623" cy="16318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9DA464-5D62-2086-6704-5EB9A80C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Hiding GPUs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79775AA-AC94-2FF8-6D80-45AC51DAB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9692" y1="23849" x2="41385" y2="5921"/>
                        <a14:backgroundMark x1="41385" y1="5921" x2="21692" y2="22533"/>
                        <a14:backgroundMark x1="76923" y1="79934" x2="76154" y2="80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060405" y="-41312"/>
            <a:ext cx="1744623" cy="16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80F833-B9CB-6AAA-0767-F5EA7E2191E7}"/>
              </a:ext>
            </a:extLst>
          </p:cNvPr>
          <p:cNvSpPr txBox="1"/>
          <p:nvPr/>
        </p:nvSpPr>
        <p:spPr>
          <a:xfrm>
            <a:off x="0" y="729829"/>
            <a:ext cx="8723213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24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400" kern="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nvidia-smi</a:t>
            </a:r>
            <a:endParaRPr lang="en-US" sz="2400" kern="0" dirty="0">
              <a:solidFill>
                <a:prstClr val="white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endParaRPr lang="en-US" sz="2400" kern="0" dirty="0">
              <a:solidFill>
                <a:prstClr val="white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+-----------------------------------------------------------------------------------------+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NVIDIA-SMI 550.54.14              Driver Version: 550.54.14      CUDA Version: 12.4    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|-----------------------------------------+------------------------+----------------------+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GPU  Name                 Persistence-M | Bus-Id          </a:t>
            </a:r>
            <a:r>
              <a:rPr lang="en-US" sz="1200" kern="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Disp.A</a:t>
            </a: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| Volatile </a:t>
            </a:r>
            <a:r>
              <a:rPr lang="en-US" sz="1200" kern="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Uncorr</a:t>
            </a: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ECC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Fan  Temp   Perf          </a:t>
            </a:r>
            <a:r>
              <a:rPr lang="en-US" sz="1200" kern="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Pwr:Usage</a:t>
            </a: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/Cap |           Memory-Usage | GPU-Util  Compute M.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                                      |                        |               MIG M.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|=========================================+========================+======================|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0  Tesla P100-PCIE-16GB           On  |   00000000:3B:00.0 Off |                    0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N/A   37C    P0             33W /  250W |    1030MiB /  16384MiB |      1%      Default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                                      |                        |                  N/A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+-----------------------------------------+------------------------+----------------------+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1  Tesla P100-PCIE-16GB           On  |   00000000:D8:00.0 Off |                    0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N/A   33C    P0             31W /  250W |    4496MiB /  16384MiB |      0%      Default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                                      |                        |                  N/A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+-----------------------------------------+------------------------+----------------------+</a:t>
            </a:r>
          </a:p>
        </p:txBody>
      </p:sp>
    </p:spTree>
    <p:extLst>
      <p:ext uri="{BB962C8B-B14F-4D97-AF65-F5344CB8AC3E}">
        <p14:creationId xmlns:p14="http://schemas.microsoft.com/office/powerpoint/2010/main" val="34400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AD844E-563F-2C87-F626-50A70A40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9692" y1="23849" x2="41385" y2="5921"/>
                        <a14:backgroundMark x1="41385" y1="5921" x2="21692" y2="22533"/>
                        <a14:backgroundMark x1="76923" y1="79934" x2="76154" y2="80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9891" y="1143271"/>
            <a:ext cx="1744623" cy="16318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9DA464-5D62-2086-6704-5EB9A80C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1891" y="50252"/>
            <a:ext cx="9144000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GPUs have NO PROTECTION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79775AA-AC94-2FF8-6D80-45AC51DAB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9692" y1="23849" x2="41385" y2="5921"/>
                        <a14:backgroundMark x1="41385" y1="5921" x2="21692" y2="22533"/>
                        <a14:backgroundMark x1="76923" y1="79934" x2="76154" y2="80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060405" y="-41312"/>
            <a:ext cx="1744623" cy="16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80F833-B9CB-6AAA-0767-F5EA7E2191E7}"/>
              </a:ext>
            </a:extLst>
          </p:cNvPr>
          <p:cNvSpPr txBox="1"/>
          <p:nvPr/>
        </p:nvSpPr>
        <p:spPr>
          <a:xfrm>
            <a:off x="0" y="894347"/>
            <a:ext cx="7656354" cy="417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3200" kern="0" dirty="0">
                <a:solidFill>
                  <a:prstClr val="white"/>
                </a:solidFill>
                <a:latin typeface="+mj-lt"/>
                <a:cs typeface="Courier New" panose="02070309020205020404" pitchFamily="49" charset="0"/>
              </a:rPr>
              <a:t>Any job can read OR WRITE to</a:t>
            </a:r>
            <a:br>
              <a:rPr lang="en-US" sz="3200" kern="0" dirty="0">
                <a:solidFill>
                  <a:prstClr val="white"/>
                </a:solidFill>
                <a:latin typeface="+mj-lt"/>
                <a:cs typeface="Courier New" panose="02070309020205020404" pitchFamily="49" charset="0"/>
              </a:rPr>
            </a:br>
            <a:r>
              <a:rPr lang="en-US" sz="3200" kern="0" dirty="0">
                <a:solidFill>
                  <a:prstClr val="white"/>
                </a:solidFill>
                <a:latin typeface="+mj-lt"/>
                <a:cs typeface="Courier New" panose="02070309020205020404" pitchFamily="49" charset="0"/>
              </a:rPr>
              <a:t>    ANY </a:t>
            </a:r>
            <a:r>
              <a:rPr lang="en-US" sz="3200" kern="0" dirty="0" err="1">
                <a:solidFill>
                  <a:prstClr val="white"/>
                </a:solidFill>
                <a:latin typeface="+mj-lt"/>
                <a:cs typeface="Courier New" panose="02070309020205020404" pitchFamily="49" charset="0"/>
              </a:rPr>
              <a:t>gpu</a:t>
            </a:r>
            <a:r>
              <a:rPr lang="en-US" sz="3200" kern="0" dirty="0">
                <a:solidFill>
                  <a:prstClr val="white"/>
                </a:solidFill>
                <a:latin typeface="+mj-lt"/>
                <a:cs typeface="Courier New" panose="02070309020205020404" pitchFamily="49" charset="0"/>
              </a:rPr>
              <a:t> on the system!</a:t>
            </a:r>
            <a:br>
              <a:rPr lang="en-US" sz="3200" kern="0" dirty="0">
                <a:solidFill>
                  <a:prstClr val="white"/>
                </a:solidFill>
                <a:latin typeface="+mj-lt"/>
                <a:cs typeface="Courier New" panose="02070309020205020404" pitchFamily="49" charset="0"/>
              </a:rPr>
            </a:br>
            <a:br>
              <a:rPr lang="en-US" sz="3200" kern="0" dirty="0">
                <a:solidFill>
                  <a:prstClr val="white"/>
                </a:solidFill>
                <a:latin typeface="+mj-lt"/>
                <a:cs typeface="Courier New" panose="02070309020205020404" pitchFamily="49" charset="0"/>
              </a:rPr>
            </a:br>
            <a:r>
              <a:rPr lang="en-US" sz="3200" kern="0" dirty="0">
                <a:solidFill>
                  <a:prstClr val="white"/>
                </a:solidFill>
                <a:latin typeface="+mj-lt"/>
                <a:cs typeface="Courier New" panose="02070309020205020404" pitchFamily="49" charset="0"/>
              </a:rPr>
              <a:t>Cause of crashes, hangs, incorrect data in CHTC, elsewhere!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MS PGothic" pitchFamily="34" charset="-128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3200" kern="0" dirty="0">
                <a:solidFill>
                  <a:prstClr val="white"/>
                </a:solidFill>
                <a:latin typeface="+mj-lt"/>
                <a:cs typeface="Courier New" panose="02070309020205020404" pitchFamily="49" charset="0"/>
              </a:rPr>
              <a:t>Could be most common problem source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MS PGothic" pitchFamily="34" charset="-128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MS PGothic" pitchFamily="34" charset="-128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8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AD844E-563F-2C87-F626-50A70A40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9692" y1="23849" x2="41385" y2="5921"/>
                        <a14:backgroundMark x1="41385" y1="5921" x2="21692" y2="22533"/>
                        <a14:backgroundMark x1="76923" y1="79934" x2="76154" y2="80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9891" y="1143271"/>
            <a:ext cx="1744623" cy="16318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9DA464-5D62-2086-6704-5EB9A80C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Hiding GPUs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79775AA-AC94-2FF8-6D80-45AC51DAB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9692" y1="23849" x2="41385" y2="5921"/>
                        <a14:backgroundMark x1="41385" y1="5921" x2="21692" y2="22533"/>
                        <a14:backgroundMark x1="76923" y1="79934" x2="76154" y2="80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060405" y="-41312"/>
            <a:ext cx="1744623" cy="16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80F833-B9CB-6AAA-0767-F5EA7E2191E7}"/>
              </a:ext>
            </a:extLst>
          </p:cNvPr>
          <p:cNvSpPr txBox="1"/>
          <p:nvPr/>
        </p:nvSpPr>
        <p:spPr>
          <a:xfrm>
            <a:off x="0" y="820561"/>
            <a:ext cx="8566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$ export CUDA_VISIBLE_DEVICES=gpu-1234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187C6-3862-D742-B1BA-F7AC80C00030}"/>
              </a:ext>
            </a:extLst>
          </p:cNvPr>
          <p:cNvSpPr txBox="1"/>
          <p:nvPr/>
        </p:nvSpPr>
        <p:spPr>
          <a:xfrm>
            <a:off x="466565" y="3625818"/>
            <a:ext cx="5073041" cy="1323439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executable     = </a:t>
            </a:r>
            <a:r>
              <a:rPr lang="en-US" sz="160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gonkulate</a:t>
            </a:r>
            <a:b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Request_Memory</a:t>
            </a:r>
            <a: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1024</a:t>
            </a:r>
            <a:b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Request_Disk</a:t>
            </a:r>
            <a: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= 40960</a:t>
            </a:r>
            <a:b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Request_Cpus</a:t>
            </a:r>
            <a: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= 1</a:t>
            </a:r>
            <a:b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1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Request_GPUs</a:t>
            </a:r>
            <a:r>
              <a:rPr lang="en-US" sz="1600" b="1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= 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710D0-AF33-DF38-CDE9-E36E2CA8D533}"/>
              </a:ext>
            </a:extLst>
          </p:cNvPr>
          <p:cNvSpPr txBox="1"/>
          <p:nvPr/>
        </p:nvSpPr>
        <p:spPr>
          <a:xfrm>
            <a:off x="0" y="1297106"/>
            <a:ext cx="8566005" cy="315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nvidia-smi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Fri Jul  5 12:21:43 2024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+-----------------------------------------------------------------------------------------+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NVIDIA-SMI 550.54.14              Driver Version: 550.54.14      CUDA Version: 12.4    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|-----------------------------------------+------------------------+----------------------+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GPU  Name                 Persistence-M | Bus-Id          </a:t>
            </a:r>
            <a:r>
              <a:rPr lang="en-US" sz="1200" kern="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Disp.A</a:t>
            </a: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| Volatile </a:t>
            </a:r>
            <a:r>
              <a:rPr lang="en-US" sz="1200" kern="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Uncorr</a:t>
            </a: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ECC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Fan  Temp   Perf          </a:t>
            </a:r>
            <a:r>
              <a:rPr lang="en-US" sz="1200" kern="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Pwr:Usage</a:t>
            </a: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/Cap |           Memory-Usage | GPU-Util  Compute M.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                                      |                        |               MIG M.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|=========================================+========================+======================|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0  Tesla P100-PCIE-16GB           On  |   00000000:3B:00.0 Off |                    0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N/A   37C    P0             33W /  250W |    1030MiB /  16384MiB |      1%      Default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                                      |                        |                  N/A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+-----------------------------------------+------------------------+----------------------+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A75B665-4304-0A18-779B-1A87D4F716C2}"/>
              </a:ext>
            </a:extLst>
          </p:cNvPr>
          <p:cNvSpPr/>
          <p:nvPr/>
        </p:nvSpPr>
        <p:spPr bwMode="auto">
          <a:xfrm>
            <a:off x="3918858" y="3066113"/>
            <a:ext cx="3871356" cy="1782173"/>
          </a:xfrm>
          <a:prstGeom prst="wedgeRectCallout">
            <a:avLst>
              <a:gd name="adj1" fmla="val -64554"/>
              <a:gd name="adj2" fmla="val -154644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HTCondor sets this environment variable for the job to tell it which GPU to use</a:t>
            </a:r>
          </a:p>
        </p:txBody>
      </p:sp>
    </p:spTree>
    <p:extLst>
      <p:ext uri="{BB962C8B-B14F-4D97-AF65-F5344CB8AC3E}">
        <p14:creationId xmlns:p14="http://schemas.microsoft.com/office/powerpoint/2010/main" val="20080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8" grpId="0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AD844E-563F-2C87-F626-50A70A40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9692" y1="23849" x2="41385" y2="5921"/>
                        <a14:backgroundMark x1="41385" y1="5921" x2="21692" y2="22533"/>
                        <a14:backgroundMark x1="76923" y1="79934" x2="76154" y2="80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9891" y="1143271"/>
            <a:ext cx="1744623" cy="16318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9DA464-5D62-2086-6704-5EB9A80C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Hiding GPUs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79775AA-AC94-2FF8-6D80-45AC51DAB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9692" y1="23849" x2="41385" y2="5921"/>
                        <a14:backgroundMark x1="41385" y1="5921" x2="21692" y2="22533"/>
                        <a14:backgroundMark x1="76923" y1="79934" x2="76154" y2="80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060405" y="-41312"/>
            <a:ext cx="1744623" cy="16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80F833-B9CB-6AAA-0767-F5EA7E2191E7}"/>
              </a:ext>
            </a:extLst>
          </p:cNvPr>
          <p:cNvSpPr txBox="1"/>
          <p:nvPr/>
        </p:nvSpPr>
        <p:spPr>
          <a:xfrm>
            <a:off x="0" y="820561"/>
            <a:ext cx="8566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$ export CUDA_VISIBLE_DEVICES=gpu-1234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710D0-AF33-DF38-CDE9-E36E2CA8D533}"/>
              </a:ext>
            </a:extLst>
          </p:cNvPr>
          <p:cNvSpPr txBox="1"/>
          <p:nvPr/>
        </p:nvSpPr>
        <p:spPr>
          <a:xfrm>
            <a:off x="0" y="1282226"/>
            <a:ext cx="8566005" cy="426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$ unset CUDA_VISIBLE_DEVICES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$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nvidia-smi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MS PGothic" pitchFamily="34" charset="-128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Fri Jul  5 12:21:43 2024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+-----------------------------------------------------------------------------------------+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NVIDIA-SMI 550.54.14              Driver Version: 550.54.14      CUDA Version: 12.4    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|-----------------------------------------+------------------------+----------------------+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GPU  Name                 Persistence-M | Bus-Id         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Disp.A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 | Volatile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Uncorr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. ECC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Fan  Temp   Perf         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Pwr:Usage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/Cap |           Memory-Usage | GPU-Util  Compute M.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                                        |                        |               MIG M.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|=========================================+========================+======================|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  0  Tesla P100-PCIE-16GB           On  |   00000000:3B:00.0 Off |                    0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N/A   37C    P0             33W /  250W |    1030MiB /  16384MiB |      1%      Default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                                        |                        |                  N/A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+-----------------------------------------+------------------------+----------------------+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1  Tesla P100-PCIE-16GB           On  |   00000000:D8:00.0 Off |                    0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N/A   33C    P0             31W /  250W |    4496MiB /  16384MiB |      0%      Default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                                        |                        |                  N/A |</a:t>
            </a:r>
          </a:p>
          <a:p>
            <a:pPr lvl="0" eaLnBrk="1" hangingPunct="1">
              <a:spcBef>
                <a:spcPct val="20000"/>
              </a:spcBef>
              <a:buClr>
                <a:srgbClr val="808000"/>
              </a:buClr>
              <a:buSzPct val="120000"/>
              <a:defRPr/>
            </a:pPr>
            <a:r>
              <a:rPr lang="en-US" sz="1200" kern="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+-----------------------------------------+------------------------+----------------------+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MS PGothic" pitchFamily="34" charset="-128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MS PGothic" pitchFamily="34" charset="-128"/>
              <a:cs typeface="Courier New" panose="02070309020205020404" pitchFamily="49" charset="0"/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A75B665-4304-0A18-779B-1A87D4F716C2}"/>
              </a:ext>
            </a:extLst>
          </p:cNvPr>
          <p:cNvSpPr/>
          <p:nvPr/>
        </p:nvSpPr>
        <p:spPr bwMode="auto">
          <a:xfrm>
            <a:off x="4898903" y="3351731"/>
            <a:ext cx="3871356" cy="1782173"/>
          </a:xfrm>
          <a:prstGeom prst="wedgeRectCallout">
            <a:avLst>
              <a:gd name="adj1" fmla="val -104738"/>
              <a:gd name="adj2" fmla="val -157976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If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job sets this </a:t>
            </a:r>
            <a:b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environment variable…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A21285F-E871-263E-4F0C-B7EB80F8B5D5}"/>
              </a:ext>
            </a:extLst>
          </p:cNvPr>
          <p:cNvSpPr/>
          <p:nvPr/>
        </p:nvSpPr>
        <p:spPr bwMode="auto">
          <a:xfrm>
            <a:off x="469253" y="9872"/>
            <a:ext cx="7225957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system.slice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condor.service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334B2-D114-AEBC-AA45-A7ED72AF6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354" y="493190"/>
            <a:ext cx="701101" cy="5974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6145E82-828E-9BF3-BF71-18D87E9F6ABD}"/>
              </a:ext>
            </a:extLst>
          </p:cNvPr>
          <p:cNvSpPr/>
          <p:nvPr/>
        </p:nvSpPr>
        <p:spPr bwMode="auto">
          <a:xfrm>
            <a:off x="190172" y="1243491"/>
            <a:ext cx="2184894" cy="62093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htcondor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75AFB0-F552-1580-529A-06E53E6AFF09}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 bwMode="auto">
          <a:xfrm flipH="1">
            <a:off x="1282619" y="748908"/>
            <a:ext cx="2799613" cy="49458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68E35EA-D158-2233-8945-C1CD8256C6CB}"/>
              </a:ext>
            </a:extLst>
          </p:cNvPr>
          <p:cNvSpPr/>
          <p:nvPr/>
        </p:nvSpPr>
        <p:spPr bwMode="auto">
          <a:xfrm>
            <a:off x="592943" y="2100518"/>
            <a:ext cx="1379352" cy="62093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slot1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EFC9B6-11C7-F5BC-343C-E3C49D01BAE2}"/>
              </a:ext>
            </a:extLst>
          </p:cNvPr>
          <p:cNvCxnSpPr>
            <a:cxnSpLocks/>
            <a:stCxn id="8" idx="4"/>
            <a:endCxn id="20" idx="0"/>
          </p:cNvCxnSpPr>
          <p:nvPr/>
        </p:nvCxnSpPr>
        <p:spPr bwMode="auto">
          <a:xfrm>
            <a:off x="1282619" y="1864426"/>
            <a:ext cx="0" cy="23609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27B975B-D596-03E2-7712-A63132CCE79B}"/>
              </a:ext>
            </a:extLst>
          </p:cNvPr>
          <p:cNvSpPr txBox="1"/>
          <p:nvPr/>
        </p:nvSpPr>
        <p:spPr>
          <a:xfrm>
            <a:off x="190172" y="3673320"/>
            <a:ext cx="5073041" cy="1323439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executable     = </a:t>
            </a:r>
            <a:r>
              <a:rPr lang="en-US" sz="160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gonkulate</a:t>
            </a:r>
            <a:b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Request_Memory</a:t>
            </a:r>
            <a: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1024</a:t>
            </a:r>
            <a:b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Request_Disk</a:t>
            </a:r>
            <a: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= 40960</a:t>
            </a:r>
            <a:b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Request_Cpus</a:t>
            </a:r>
            <a: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= 1</a:t>
            </a:r>
            <a:br>
              <a:rPr lang="en-US" sz="1600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1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Request_GPUs</a:t>
            </a:r>
            <a:r>
              <a:rPr lang="en-US" sz="1600" b="1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= 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28EFA-B4C6-A33F-F364-84628F5E5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810" y="3077394"/>
            <a:ext cx="1952141" cy="10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96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9 0.08025 L -0.12309 -0.43858 C -0.14722 -0.55308 -0.19652 -0.63179 -0.25555 -0.65802 C -0.32343 -0.68796 -0.38507 -0.65802 -0.43628 -0.57747 L -0.67899 -0.21913 " pathEditMode="relative" rAng="84000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53" y="-4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9DA464-5D62-2086-6704-5EB9A80C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Hiding GPU with </a:t>
            </a:r>
            <a:r>
              <a:rPr lang="en-US" dirty="0" err="1">
                <a:solidFill>
                  <a:schemeClr val="bg1"/>
                </a:solidFill>
              </a:rPr>
              <a:t>eBPF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79775AA-AC94-2FF8-6D80-45AC51DAB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9692" y1="23849" x2="41385" y2="5921"/>
                        <a14:backgroundMark x1="41385" y1="5921" x2="21692" y2="22533"/>
                        <a14:backgroundMark x1="76923" y1="79934" x2="76154" y2="80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060405" y="-41312"/>
            <a:ext cx="1744623" cy="16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80F833-B9CB-6AAA-0767-F5EA7E2191E7}"/>
              </a:ext>
            </a:extLst>
          </p:cNvPr>
          <p:cNvSpPr txBox="1"/>
          <p:nvPr/>
        </p:nvSpPr>
        <p:spPr>
          <a:xfrm>
            <a:off x="81815" y="1053935"/>
            <a:ext cx="8723213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$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nvidia-smi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MS PGothic" pitchFamily="34" charset="-128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MS PGothic" pitchFamily="34" charset="-128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+-----------------------------------------------------------------------------------------+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NVIDIA-SMI 550.54.14              Driver Version: 550.54.14      CUDA Version: 12.4    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|-----------------------------------------+------------------------+----------------------+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GPU  Name                 Persistence-M | Bus-Id         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Disp.A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 | Volatile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Uncorr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. ECC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Fan  Temp   Perf         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Pwr:Usage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/Cap |           Memory-Usage | GPU-Util  Compute M.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                                        |                        |               MIG M.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|=========================================+========================+======================|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  0  Tesla P100-PCIE-16GB           On  |   00000000:3B:00.0 Off |                    0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N/A   37C    P0             33W /  250W |    1030MiB /  16384MiB |      1%      Default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|                                         |                        |                  N/A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+-----------------------------------------+------------------------+----------------------+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81E60-C8E9-6185-7BBC-214ABDC72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785" y="-41312"/>
            <a:ext cx="1573298" cy="757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DEE42C-82A9-0026-F84E-6DEE52739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690" y="851547"/>
            <a:ext cx="841169" cy="4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274F036-3B5B-AA78-1AF1-27FA776D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" y="188595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STARTER_HIDE_GPU_DEVICES = false</a:t>
            </a:r>
          </a:p>
        </p:txBody>
      </p:sp>
    </p:spTree>
    <p:extLst>
      <p:ext uri="{BB962C8B-B14F-4D97-AF65-F5344CB8AC3E}">
        <p14:creationId xmlns:p14="http://schemas.microsoft.com/office/powerpoint/2010/main" val="41393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274F036-3B5B-AA78-1AF1-27FA776D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632" y="2016579"/>
            <a:ext cx="9144000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Delegation</a:t>
            </a:r>
          </a:p>
        </p:txBody>
      </p:sp>
    </p:spTree>
    <p:extLst>
      <p:ext uri="{BB962C8B-B14F-4D97-AF65-F5344CB8AC3E}">
        <p14:creationId xmlns:p14="http://schemas.microsoft.com/office/powerpoint/2010/main" val="2467980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A21285F-E871-263E-4F0C-B7EB80F8B5D5}"/>
              </a:ext>
            </a:extLst>
          </p:cNvPr>
          <p:cNvSpPr/>
          <p:nvPr/>
        </p:nvSpPr>
        <p:spPr bwMode="auto">
          <a:xfrm>
            <a:off x="150313" y="256488"/>
            <a:ext cx="818406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sys.slice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cnd.service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AEE1FA-44AF-10B7-80D6-6904DE0BE5D6}"/>
              </a:ext>
            </a:extLst>
          </p:cNvPr>
          <p:cNvSpPr/>
          <p:nvPr/>
        </p:nvSpPr>
        <p:spPr bwMode="auto">
          <a:xfrm>
            <a:off x="200419" y="1315497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htcondor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23BB44-6007-A2BD-F66D-9B73D8081525}"/>
              </a:ext>
            </a:extLst>
          </p:cNvPr>
          <p:cNvCxnSpPr>
            <a:cxnSpLocks/>
            <a:stCxn id="12" idx="0"/>
            <a:endCxn id="9" idx="4"/>
          </p:cNvCxnSpPr>
          <p:nvPr/>
        </p:nvCxnSpPr>
        <p:spPr bwMode="auto">
          <a:xfrm flipV="1">
            <a:off x="1615860" y="995524"/>
            <a:ext cx="2626484" cy="31997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7B6872E-31A0-6C4C-1CA5-1EB297E0C0DC}"/>
              </a:ext>
            </a:extLst>
          </p:cNvPr>
          <p:cNvSpPr/>
          <p:nvPr/>
        </p:nvSpPr>
        <p:spPr bwMode="auto">
          <a:xfrm>
            <a:off x="200419" y="2483698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slot1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4BA7E6-484F-4121-C064-20F33ED181B7}"/>
              </a:ext>
            </a:extLst>
          </p:cNvPr>
          <p:cNvCxnSpPr>
            <a:cxnSpLocks/>
            <a:stCxn id="18" idx="0"/>
            <a:endCxn id="12" idx="4"/>
          </p:cNvCxnSpPr>
          <p:nvPr/>
        </p:nvCxnSpPr>
        <p:spPr bwMode="auto">
          <a:xfrm flipV="1">
            <a:off x="1615860" y="2068475"/>
            <a:ext cx="0" cy="41522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D5C7F3F-D01B-01B7-7781-31D2D8DF99D7}"/>
              </a:ext>
            </a:extLst>
          </p:cNvPr>
          <p:cNvSpPr txBox="1"/>
          <p:nvPr/>
        </p:nvSpPr>
        <p:spPr>
          <a:xfrm>
            <a:off x="3195180" y="2690910"/>
            <a:ext cx="3951957" cy="33855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600" b="1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chown</a:t>
            </a:r>
            <a:r>
              <a:rPr lang="en-US" sz="1600" b="1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slot1 </a:t>
            </a:r>
            <a:r>
              <a:rPr lang="en-US" sz="1600" b="1" dirty="0" err="1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job_unix_user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3A55F4B-62C8-9E52-4A92-DCA8B163E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56" y="2359887"/>
            <a:ext cx="1560444" cy="1171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53E8B7-854C-9A9E-A83D-107ADAAD9114}"/>
              </a:ext>
            </a:extLst>
          </p:cNvPr>
          <p:cNvSpPr txBox="1"/>
          <p:nvPr/>
        </p:nvSpPr>
        <p:spPr>
          <a:xfrm>
            <a:off x="413359" y="751562"/>
            <a:ext cx="845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52731">
                    <a:lumMod val="25000"/>
                    <a:lumOff val="75000"/>
                  </a:srgbClr>
                </a:solidFill>
                <a:latin typeface="Arial"/>
              </a:rPr>
              <a:t>11 Years ago… </a:t>
            </a:r>
            <a:r>
              <a:rPr lang="en-US" dirty="0" err="1">
                <a:solidFill>
                  <a:srgbClr val="252731">
                    <a:lumMod val="25000"/>
                    <a:lumOff val="75000"/>
                  </a:srgbClr>
                </a:solidFill>
                <a:latin typeface="Arial"/>
              </a:rPr>
              <a:t>cgroup</a:t>
            </a:r>
            <a:r>
              <a:rPr lang="en-US" dirty="0">
                <a:solidFill>
                  <a:srgbClr val="252731">
                    <a:lumMod val="25000"/>
                    <a:lumOff val="75000"/>
                  </a:srgbClr>
                </a:solidFill>
                <a:latin typeface="Arial"/>
              </a:rPr>
              <a:t> (v1) added to HTCondor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52731">
                  <a:lumMod val="25000"/>
                  <a:lumOff val="75000"/>
                </a:srgbClr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C5B5B3-8DE1-62C3-2F62-565061FA02F2}"/>
              </a:ext>
            </a:extLst>
          </p:cNvPr>
          <p:cNvGrpSpPr/>
          <p:nvPr/>
        </p:nvGrpSpPr>
        <p:grpSpPr>
          <a:xfrm>
            <a:off x="-32952906" y="2353089"/>
            <a:ext cx="32811340" cy="1178642"/>
            <a:chOff x="-27811957" y="2681080"/>
            <a:chExt cx="32811340" cy="117864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BE4A1F-D719-574D-8DCC-223F6EC2187D}"/>
                </a:ext>
              </a:extLst>
            </p:cNvPr>
            <p:cNvGrpSpPr/>
            <p:nvPr/>
          </p:nvGrpSpPr>
          <p:grpSpPr>
            <a:xfrm>
              <a:off x="-27811957" y="2681080"/>
              <a:ext cx="28100193" cy="1170335"/>
              <a:chOff x="-23249896" y="2671141"/>
              <a:chExt cx="28100193" cy="1170335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E35CC38-CD1B-CEDC-820C-47254C819AF8}"/>
                  </a:ext>
                </a:extLst>
              </p:cNvPr>
              <p:cNvGrpSpPr/>
              <p:nvPr/>
            </p:nvGrpSpPr>
            <p:grpSpPr>
              <a:xfrm>
                <a:off x="-23249896" y="2671141"/>
                <a:ext cx="23418861" cy="1162573"/>
                <a:chOff x="-18588443" y="2571750"/>
                <a:chExt cx="23418861" cy="1162573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2B8EFA5-082C-6CC6-1DA7-91B94793D37B}"/>
                    </a:ext>
                  </a:extLst>
                </p:cNvPr>
                <p:cNvGrpSpPr/>
                <p:nvPr/>
              </p:nvGrpSpPr>
              <p:grpSpPr>
                <a:xfrm>
                  <a:off x="-18588443" y="2571750"/>
                  <a:ext cx="18777286" cy="1162573"/>
                  <a:chOff x="-13827599" y="2629816"/>
                  <a:chExt cx="18777286" cy="11625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8A753E0C-D5FC-E7BD-2785-463DB0502CEC}"/>
                      </a:ext>
                    </a:extLst>
                  </p:cNvPr>
                  <p:cNvGrpSpPr/>
                  <p:nvPr/>
                </p:nvGrpSpPr>
                <p:grpSpPr>
                  <a:xfrm>
                    <a:off x="-13827599" y="2629816"/>
                    <a:ext cx="14155591" cy="1162573"/>
                    <a:chOff x="-8867973" y="2571750"/>
                    <a:chExt cx="14155591" cy="1162573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89E5766F-3E9E-1D74-4117-979B5CDD4F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8867973" y="2571750"/>
                      <a:ext cx="9505304" cy="1152674"/>
                      <a:chOff x="742752" y="2504271"/>
                      <a:chExt cx="9505304" cy="1152674"/>
                    </a:xfrm>
                  </p:grpSpPr>
                  <p:pic>
                    <p:nvPicPr>
                      <p:cNvPr id="2" name="Picture 1">
                        <a:extLst>
                          <a:ext uri="{FF2B5EF4-FFF2-40B4-BE49-F238E27FC236}">
                            <a16:creationId xmlns:a16="http://schemas.microsoft.com/office/drawing/2014/main" id="{54DBCFB8-3FAF-CD04-8449-25D8BA4EF1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2752" y="2504272"/>
                        <a:ext cx="1536897" cy="115267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" name="Picture 4">
                        <a:extLst>
                          <a:ext uri="{FF2B5EF4-FFF2-40B4-BE49-F238E27FC236}">
                            <a16:creationId xmlns:a16="http://schemas.microsoft.com/office/drawing/2014/main" id="{8F004F49-ADDF-3E54-A98C-09C7B5BA597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9650" y="2504272"/>
                        <a:ext cx="1536898" cy="1152673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8" name="Group 7">
                        <a:extLst>
                          <a:ext uri="{FF2B5EF4-FFF2-40B4-BE49-F238E27FC236}">
                            <a16:creationId xmlns:a16="http://schemas.microsoft.com/office/drawing/2014/main" id="{D43CF070-8002-66E1-5AB9-2100CA2EC0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16547" y="2504272"/>
                        <a:ext cx="3355777" cy="1152673"/>
                        <a:chOff x="2285802" y="857100"/>
                        <a:chExt cx="9144792" cy="3429298"/>
                      </a:xfrm>
                    </p:grpSpPr>
                    <p:pic>
                      <p:nvPicPr>
                        <p:cNvPr id="6" name="Picture 5">
                          <a:extLst>
                            <a:ext uri="{FF2B5EF4-FFF2-40B4-BE49-F238E27FC236}">
                              <a16:creationId xmlns:a16="http://schemas.microsoft.com/office/drawing/2014/main" id="{4903E2E5-952D-6DEE-A4AA-185F9A03A39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85802" y="857101"/>
                          <a:ext cx="4572396" cy="342929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" name="Picture 6">
                          <a:extLst>
                            <a:ext uri="{FF2B5EF4-FFF2-40B4-BE49-F238E27FC236}">
                              <a16:creationId xmlns:a16="http://schemas.microsoft.com/office/drawing/2014/main" id="{1460F5E2-91F7-E195-B634-184E2ADB33A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858198" y="857100"/>
                          <a:ext cx="4572396" cy="3429297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1" name="Group 10">
                        <a:extLst>
                          <a:ext uri="{FF2B5EF4-FFF2-40B4-BE49-F238E27FC236}">
                            <a16:creationId xmlns:a16="http://schemas.microsoft.com/office/drawing/2014/main" id="{6E8E9187-017B-EAE8-3EB7-70E0DEF98AC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72324" y="2504271"/>
                        <a:ext cx="3075732" cy="1152673"/>
                        <a:chOff x="0" y="1365959"/>
                        <a:chExt cx="9150548" cy="3429297"/>
                      </a:xfrm>
                    </p:grpSpPr>
                    <p:pic>
                      <p:nvPicPr>
                        <p:cNvPr id="9" name="Picture 8">
                          <a:extLst>
                            <a:ext uri="{FF2B5EF4-FFF2-40B4-BE49-F238E27FC236}">
                              <a16:creationId xmlns:a16="http://schemas.microsoft.com/office/drawing/2014/main" id="{BBC9FB1C-FC6D-EDF3-38B9-7EC813934ED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0" y="1365959"/>
                          <a:ext cx="4572396" cy="342929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0" name="Picture 9">
                          <a:extLst>
                            <a:ext uri="{FF2B5EF4-FFF2-40B4-BE49-F238E27FC236}">
                              <a16:creationId xmlns:a16="http://schemas.microsoft.com/office/drawing/2014/main" id="{E28D9BF1-FF89-18F3-2FB2-5A23B974A4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578152" y="1365959"/>
                          <a:ext cx="4572396" cy="3429297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6" name="Group 15">
                      <a:extLst>
                        <a:ext uri="{FF2B5EF4-FFF2-40B4-BE49-F238E27FC236}">
                          <a16:creationId xmlns:a16="http://schemas.microsoft.com/office/drawing/2014/main" id="{22C0E21C-061C-B267-25F9-FB4F5EC841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7332" y="2571751"/>
                      <a:ext cx="4650286" cy="1162572"/>
                      <a:chOff x="-4159037" y="1433436"/>
                      <a:chExt cx="13717188" cy="3429298"/>
                    </a:xfrm>
                  </p:grpSpPr>
                  <p:pic>
                    <p:nvPicPr>
                      <p:cNvPr id="13" name="Picture 12">
                        <a:extLst>
                          <a:ext uri="{FF2B5EF4-FFF2-40B4-BE49-F238E27FC236}">
                            <a16:creationId xmlns:a16="http://schemas.microsoft.com/office/drawing/2014/main" id="{EBBEEDF7-3902-2184-89D4-D6CEC1B082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4159037" y="1433437"/>
                        <a:ext cx="4572396" cy="342929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" name="Picture 13">
                        <a:extLst>
                          <a:ext uri="{FF2B5EF4-FFF2-40B4-BE49-F238E27FC236}">
                            <a16:creationId xmlns:a16="http://schemas.microsoft.com/office/drawing/2014/main" id="{1B02FEB8-88F6-6FA6-0EF8-E3CAA9134D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3359" y="1433437"/>
                        <a:ext cx="4572396" cy="342929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5" name="Picture 14">
                        <a:extLst>
                          <a:ext uri="{FF2B5EF4-FFF2-40B4-BE49-F238E27FC236}">
                            <a16:creationId xmlns:a16="http://schemas.microsoft.com/office/drawing/2014/main" id="{2BE88F2D-53E9-37BB-289B-A5BDB9483A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85755" y="1433436"/>
                        <a:ext cx="4572396" cy="3429297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947BA582-9558-CE56-BF3E-17AD7F812F2B}"/>
                      </a:ext>
                    </a:extLst>
                  </p:cNvPr>
                  <p:cNvGrpSpPr/>
                  <p:nvPr/>
                </p:nvGrpSpPr>
                <p:grpSpPr>
                  <a:xfrm>
                    <a:off x="303534" y="2629816"/>
                    <a:ext cx="4646153" cy="1161539"/>
                    <a:chOff x="-3796946" y="1491502"/>
                    <a:chExt cx="13717188" cy="3429298"/>
                  </a:xfrm>
                </p:grpSpPr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58601D41-67DD-D785-FD7A-A6B65D1F7B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-3796946" y="1491503"/>
                      <a:ext cx="4572396" cy="34292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Picture 18">
                      <a:extLst>
                        <a:ext uri="{FF2B5EF4-FFF2-40B4-BE49-F238E27FC236}">
                          <a16:creationId xmlns:a16="http://schemas.microsoft.com/office/drawing/2014/main" id="{2B9FA201-424B-ED09-9398-DB3FF3A1C1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775450" y="1491502"/>
                      <a:ext cx="4572396" cy="34292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19">
                      <a:extLst>
                        <a:ext uri="{FF2B5EF4-FFF2-40B4-BE49-F238E27FC236}">
                          <a16:creationId xmlns:a16="http://schemas.microsoft.com/office/drawing/2014/main" id="{7AD9DAAC-7924-63ED-489F-767C9934A54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5347846" y="1491502"/>
                      <a:ext cx="4572396" cy="3429297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513B2A6D-1478-C4BB-0FCD-A7EBE1702004}"/>
                    </a:ext>
                  </a:extLst>
                </p:cNvPr>
                <p:cNvGrpSpPr/>
                <p:nvPr/>
              </p:nvGrpSpPr>
              <p:grpSpPr>
                <a:xfrm>
                  <a:off x="188844" y="2571750"/>
                  <a:ext cx="4641574" cy="1160393"/>
                  <a:chOff x="-3387732" y="1274781"/>
                  <a:chExt cx="13717188" cy="3429298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B4DD8833-C804-4ADF-2534-1667F820BD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-3387732" y="1274782"/>
                    <a:ext cx="4572396" cy="3429297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27DF1B9D-A4E8-E5EF-E0D6-41F34E01F9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84664" y="1274782"/>
                    <a:ext cx="4572396" cy="3429297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02AC099B-B809-99C8-366E-094CB2E4E5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757060" y="1274781"/>
                    <a:ext cx="4572396" cy="3429297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ACE03A0-86CB-69F4-8637-38D724C5FF58}"/>
                  </a:ext>
                </a:extLst>
              </p:cNvPr>
              <p:cNvGrpSpPr/>
              <p:nvPr/>
            </p:nvGrpSpPr>
            <p:grpSpPr>
              <a:xfrm>
                <a:off x="168965" y="2671142"/>
                <a:ext cx="4681332" cy="1170334"/>
                <a:chOff x="-4085181" y="1532826"/>
                <a:chExt cx="13717188" cy="3429299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F47D02AE-F434-EC92-5E9F-DC485C3165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-4085181" y="1532828"/>
                  <a:ext cx="4572396" cy="3429297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7C0229A-8679-AF82-C6A2-3B94E2170E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7215" y="1532827"/>
                  <a:ext cx="4572396" cy="3429297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C71D9D62-1874-2F2B-D565-7B1AEA54A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059611" y="1532826"/>
                  <a:ext cx="4572396" cy="342929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B6410FC-F648-F004-AE5E-84E883CF7E74}"/>
                </a:ext>
              </a:extLst>
            </p:cNvPr>
            <p:cNvGrpSpPr/>
            <p:nvPr/>
          </p:nvGrpSpPr>
          <p:grpSpPr>
            <a:xfrm>
              <a:off x="288237" y="2681080"/>
              <a:ext cx="4711146" cy="1178642"/>
              <a:chOff x="-3950890" y="1443506"/>
              <a:chExt cx="13707248" cy="342929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C828B0-FE9E-706E-4610-3A4943951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3950890" y="1443508"/>
                <a:ext cx="4572396" cy="342929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11F7412-1F7D-2FD5-638C-2F1E6991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6536" y="1443507"/>
                <a:ext cx="4572396" cy="342929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4C15B8E-DCB5-4989-24A4-A6D0DE649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83962" y="1443506"/>
                <a:ext cx="4572396" cy="34292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54261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A21285F-E871-263E-4F0C-B7EB80F8B5D5}"/>
              </a:ext>
            </a:extLst>
          </p:cNvPr>
          <p:cNvSpPr/>
          <p:nvPr/>
        </p:nvSpPr>
        <p:spPr bwMode="auto">
          <a:xfrm>
            <a:off x="150313" y="256488"/>
            <a:ext cx="8184061" cy="739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/sys/fs/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cgroup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sys.slice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cnd.service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AEE1FA-44AF-10B7-80D6-6904DE0BE5D6}"/>
              </a:ext>
            </a:extLst>
          </p:cNvPr>
          <p:cNvSpPr/>
          <p:nvPr/>
        </p:nvSpPr>
        <p:spPr bwMode="auto">
          <a:xfrm>
            <a:off x="200419" y="1315497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htcondor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23BB44-6007-A2BD-F66D-9B73D8081525}"/>
              </a:ext>
            </a:extLst>
          </p:cNvPr>
          <p:cNvCxnSpPr>
            <a:cxnSpLocks/>
            <a:stCxn id="12" idx="0"/>
            <a:endCxn id="9" idx="4"/>
          </p:cNvCxnSpPr>
          <p:nvPr/>
        </p:nvCxnSpPr>
        <p:spPr bwMode="auto">
          <a:xfrm flipV="1">
            <a:off x="1615860" y="995524"/>
            <a:ext cx="2626484" cy="31997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7B6872E-31A0-6C4C-1CA5-1EB297E0C0DC}"/>
              </a:ext>
            </a:extLst>
          </p:cNvPr>
          <p:cNvSpPr/>
          <p:nvPr/>
        </p:nvSpPr>
        <p:spPr bwMode="auto">
          <a:xfrm>
            <a:off x="200419" y="2531826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rial"/>
                <a:ea typeface="ＭＳ Ｐゴシック" charset="0"/>
              </a:rPr>
              <a:t>slot1.scope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4BA7E6-484F-4121-C064-20F33ED181B7}"/>
              </a:ext>
            </a:extLst>
          </p:cNvPr>
          <p:cNvCxnSpPr>
            <a:cxnSpLocks/>
            <a:stCxn id="18" idx="0"/>
            <a:endCxn id="12" idx="4"/>
          </p:cNvCxnSpPr>
          <p:nvPr/>
        </p:nvCxnSpPr>
        <p:spPr bwMode="auto">
          <a:xfrm flipV="1">
            <a:off x="1615860" y="2068475"/>
            <a:ext cx="0" cy="46335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D5C7F3F-D01B-01B7-7781-31D2D8DF99D7}"/>
              </a:ext>
            </a:extLst>
          </p:cNvPr>
          <p:cNvSpPr txBox="1"/>
          <p:nvPr/>
        </p:nvSpPr>
        <p:spPr>
          <a:xfrm>
            <a:off x="3195180" y="2690910"/>
            <a:ext cx="4529595" cy="33855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$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chown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 slot1.scope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job_unix_user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MS PGothic" pitchFamily="34" charset="-128"/>
              <a:cs typeface="Courier New" panose="02070309020205020404" pitchFamily="49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EF53B5-7DB2-1C6B-25CB-2093B9DBFEF7}"/>
              </a:ext>
            </a:extLst>
          </p:cNvPr>
          <p:cNvSpPr/>
          <p:nvPr/>
        </p:nvSpPr>
        <p:spPr bwMode="auto">
          <a:xfrm>
            <a:off x="98221" y="3551001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slot1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C494EA-EFBF-4F95-031A-C732EF16F646}"/>
              </a:ext>
            </a:extLst>
          </p:cNvPr>
          <p:cNvCxnSpPr>
            <a:cxnSpLocks/>
            <a:stCxn id="3" idx="0"/>
            <a:endCxn id="18" idx="4"/>
          </p:cNvCxnSpPr>
          <p:nvPr/>
        </p:nvCxnSpPr>
        <p:spPr bwMode="auto">
          <a:xfrm flipV="1">
            <a:off x="1513662" y="3284804"/>
            <a:ext cx="102198" cy="26619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8D9D3A2-27EF-2900-CB67-C604764DB671}"/>
              </a:ext>
            </a:extLst>
          </p:cNvPr>
          <p:cNvSpPr/>
          <p:nvPr/>
        </p:nvSpPr>
        <p:spPr bwMode="auto">
          <a:xfrm>
            <a:off x="2929102" y="4147976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rial"/>
                <a:ea typeface="ＭＳ Ｐゴシック" charset="0"/>
              </a:rPr>
              <a:t>subjob1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F08F66-2353-0926-D708-6F99A47B5813}"/>
              </a:ext>
            </a:extLst>
          </p:cNvPr>
          <p:cNvCxnSpPr>
            <a:cxnSpLocks/>
            <a:stCxn id="2" idx="0"/>
            <a:endCxn id="18" idx="4"/>
          </p:cNvCxnSpPr>
          <p:nvPr/>
        </p:nvCxnSpPr>
        <p:spPr bwMode="auto">
          <a:xfrm flipH="1" flipV="1">
            <a:off x="1615860" y="3284804"/>
            <a:ext cx="2728683" cy="86317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CC09BC5-A1FC-8E65-CA03-081617B64FC6}"/>
              </a:ext>
            </a:extLst>
          </p:cNvPr>
          <p:cNvSpPr/>
          <p:nvPr/>
        </p:nvSpPr>
        <p:spPr bwMode="auto">
          <a:xfrm>
            <a:off x="5958052" y="4134034"/>
            <a:ext cx="2830881" cy="75297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rial"/>
                <a:ea typeface="ＭＳ Ｐゴシック" charset="0"/>
              </a:rPr>
              <a:t>subjob2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00554A-9E2D-E2B7-3C89-E9BC8A52C9D4}"/>
              </a:ext>
            </a:extLst>
          </p:cNvPr>
          <p:cNvCxnSpPr>
            <a:cxnSpLocks/>
            <a:stCxn id="14" idx="0"/>
            <a:endCxn id="18" idx="4"/>
          </p:cNvCxnSpPr>
          <p:nvPr/>
        </p:nvCxnSpPr>
        <p:spPr bwMode="auto">
          <a:xfrm flipH="1" flipV="1">
            <a:off x="1615860" y="3284804"/>
            <a:ext cx="5757633" cy="84923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462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917ED76-1B48-83D0-CB75-9EC97E45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854"/>
            <a:ext cx="9144000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Base batch &amp; </a:t>
            </a:r>
            <a:r>
              <a:rPr lang="en-US" dirty="0" err="1">
                <a:solidFill>
                  <a:schemeClr val="bg1"/>
                </a:solidFill>
              </a:rPr>
              <a:t>glidein</a:t>
            </a:r>
            <a:r>
              <a:rPr lang="en-US" dirty="0">
                <a:solidFill>
                  <a:schemeClr val="bg1"/>
                </a:solidFill>
              </a:rPr>
              <a:t> support needed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EAE5ACE-ACF3-925C-429C-8A4C786BC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808372"/>
              </p:ext>
            </p:extLst>
          </p:nvPr>
        </p:nvGraphicFramePr>
        <p:xfrm>
          <a:off x="781050" y="1987550"/>
          <a:ext cx="7848600" cy="18415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47825">
                  <a:extLst>
                    <a:ext uri="{9D8B030D-6E8A-4147-A177-3AD203B41FA5}">
                      <a16:colId xmlns:a16="http://schemas.microsoft.com/office/drawing/2014/main" val="1344684517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470174904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3508158707"/>
                    </a:ext>
                  </a:extLst>
                </a:gridCol>
                <a:gridCol w="1569720">
                  <a:extLst>
                    <a:ext uri="{9D8B030D-6E8A-4147-A177-3AD203B41FA5}">
                      <a16:colId xmlns:a16="http://schemas.microsoft.com/office/drawing/2014/main" val="2440180031"/>
                    </a:ext>
                  </a:extLst>
                </a:gridCol>
                <a:gridCol w="1569720">
                  <a:extLst>
                    <a:ext uri="{9D8B030D-6E8A-4147-A177-3AD203B41FA5}">
                      <a16:colId xmlns:a16="http://schemas.microsoft.com/office/drawing/2014/main" val="1456767115"/>
                    </a:ext>
                  </a:extLst>
                </a:gridCol>
              </a:tblGrid>
              <a:tr h="920750">
                <a:tc>
                  <a:txBody>
                    <a:bodyPr/>
                    <a:lstStyle/>
                    <a:p>
                      <a:r>
                        <a:rPr lang="en-US" dirty="0"/>
                        <a:t>Local Batch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HTCondor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Slurm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K8s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HTCondor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634696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r>
                        <a:rPr lang="en-US" dirty="0" err="1"/>
                        <a:t>Glidein</a:t>
                      </a:r>
                      <a:r>
                        <a:rPr lang="en-US" dirty="0"/>
                        <a:t>/Pilot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HTCondor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HTCondor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HTCondor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758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710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917ED76-1B48-83D0-CB75-9EC97E45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3204"/>
            <a:ext cx="9144000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Help me to enable delegation on </a:t>
            </a:r>
            <a:r>
              <a:rPr lang="en-US" dirty="0" err="1">
                <a:solidFill>
                  <a:schemeClr val="bg1"/>
                </a:solidFill>
              </a:rPr>
              <a:t>slurm</a:t>
            </a:r>
            <a:r>
              <a:rPr lang="en-US" dirty="0">
                <a:solidFill>
                  <a:schemeClr val="bg1"/>
                </a:solidFill>
              </a:rPr>
              <a:t> and k8s!</a:t>
            </a:r>
          </a:p>
        </p:txBody>
      </p:sp>
    </p:spTree>
    <p:extLst>
      <p:ext uri="{BB962C8B-B14F-4D97-AF65-F5344CB8AC3E}">
        <p14:creationId xmlns:p14="http://schemas.microsoft.com/office/powerpoint/2010/main" val="2148160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B08E4-8AED-EA01-DC31-CADA2305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7" title="Waving blue water with sunbeams">
            <a:hlinkClick r:id="" action="ppaction://media"/>
            <a:extLst>
              <a:ext uri="{FF2B5EF4-FFF2-40B4-BE49-F238E27FC236}">
                <a16:creationId xmlns:a16="http://schemas.microsoft.com/office/drawing/2014/main" id="{469D8F94-401C-1055-A3BD-12D15C179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9AEC2-2221-9617-763D-EE2964AA0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44" y="1854290"/>
            <a:ext cx="8989855" cy="120809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>
                    <a:alpha val="54000"/>
                  </a:schemeClr>
                </a:solidFill>
                <a:latin typeface="Arial Black" panose="020B0A04020102020204" pitchFamily="34" charset="0"/>
              </a:rPr>
              <a:t>cgroupV2</a:t>
            </a:r>
            <a:br>
              <a:rPr lang="en-US" dirty="0">
                <a:solidFill>
                  <a:schemeClr val="tx1">
                    <a:alpha val="54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chemeClr val="tx1">
                    <a:alpha val="54000"/>
                  </a:schemeClr>
                </a:solidFill>
                <a:latin typeface="Arial Black" panose="020B0A04020102020204" pitchFamily="34" charset="0"/>
              </a:rPr>
              <a:t>What lies beneath?</a:t>
            </a: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2400" dirty="0">
                <a:solidFill>
                  <a:schemeClr val="bg1">
                    <a:lumMod val="75000"/>
                    <a:alpha val="54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chemeClr val="tx1">
                    <a:alpha val="54000"/>
                  </a:schemeClr>
                </a:solidFill>
                <a:latin typeface="Arial Black" panose="020B0A04020102020204" pitchFamily="34" charset="0"/>
              </a:rPr>
              <a:t>Greg Thain // Center for High Throughput Computing</a:t>
            </a:r>
            <a:br>
              <a:rPr lang="en-US" sz="2400" dirty="0">
                <a:solidFill>
                  <a:schemeClr val="tx1">
                    <a:alpha val="54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chemeClr val="tx1">
                    <a:alpha val="54000"/>
                  </a:schemeClr>
                </a:solidFill>
                <a:latin typeface="Arial Black" panose="020B0A04020102020204" pitchFamily="34" charset="0"/>
              </a:rPr>
              <a:t>Funded by NSF Award Number: OAC-2030508 </a:t>
            </a:r>
          </a:p>
        </p:txBody>
      </p:sp>
    </p:spTree>
    <p:extLst>
      <p:ext uri="{BB962C8B-B14F-4D97-AF65-F5344CB8AC3E}">
        <p14:creationId xmlns:p14="http://schemas.microsoft.com/office/powerpoint/2010/main" val="13082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E91B2B-FDC8-3F7B-6A87-8E5E3369D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69" y="685800"/>
            <a:ext cx="8399462" cy="3170635"/>
          </a:xfrm>
        </p:spPr>
        <p:txBody>
          <a:bodyPr/>
          <a:lstStyle/>
          <a:p>
            <a:r>
              <a:rPr lang="en-US" dirty="0"/>
              <a:t>Memory limits and OOM</a:t>
            </a:r>
          </a:p>
          <a:p>
            <a:r>
              <a:rPr lang="en-US" dirty="0"/>
              <a:t>Inheriting memory limits</a:t>
            </a:r>
          </a:p>
          <a:p>
            <a:r>
              <a:rPr lang="en-US" dirty="0"/>
              <a:t>Left-transform</a:t>
            </a:r>
          </a:p>
          <a:p>
            <a:r>
              <a:rPr lang="en-US" dirty="0"/>
              <a:t>Problems with docker – jobs in own </a:t>
            </a:r>
            <a:r>
              <a:rPr lang="en-US" dirty="0" err="1"/>
              <a:t>cgroup</a:t>
            </a:r>
            <a:endParaRPr lang="en-US" dirty="0"/>
          </a:p>
          <a:p>
            <a:r>
              <a:rPr lang="en-US" dirty="0"/>
              <a:t>Ssh-to-job</a:t>
            </a:r>
          </a:p>
          <a:p>
            <a:r>
              <a:rPr lang="en-US" dirty="0"/>
              <a:t>starting condor via </a:t>
            </a:r>
            <a:r>
              <a:rPr lang="en-US" dirty="0" err="1"/>
              <a:t>sh</a:t>
            </a:r>
            <a:r>
              <a:rPr lang="en-US" dirty="0"/>
              <a:t> vs </a:t>
            </a:r>
            <a:r>
              <a:rPr lang="en-US" dirty="0" err="1"/>
              <a:t>systemd</a:t>
            </a:r>
            <a:endParaRPr lang="en-US" dirty="0"/>
          </a:p>
          <a:p>
            <a:r>
              <a:rPr lang="en-US" dirty="0"/>
              <a:t>Future </a:t>
            </a:r>
            <a:r>
              <a:rPr lang="en-US" dirty="0" err="1"/>
              <a:t>procd</a:t>
            </a:r>
            <a:r>
              <a:rPr lang="en-US" dirty="0"/>
              <a:t>-free world</a:t>
            </a:r>
          </a:p>
          <a:p>
            <a:r>
              <a:rPr lang="en-US" dirty="0"/>
              <a:t>Local universe jobs in </a:t>
            </a:r>
            <a:r>
              <a:rPr lang="en-US" dirty="0" err="1"/>
              <a:t>cgroup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A747DB-0306-1840-E133-8D956D6C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	</a:t>
            </a:r>
          </a:p>
        </p:txBody>
      </p:sp>
    </p:spTree>
    <p:extLst>
      <p:ext uri="{BB962C8B-B14F-4D97-AF65-F5344CB8AC3E}">
        <p14:creationId xmlns:p14="http://schemas.microsoft.com/office/powerpoint/2010/main" val="1062140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274F036-3B5B-AA78-1AF1-27FA776D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632" y="2016579"/>
            <a:ext cx="9144000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933848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5FCC1-59F0-546D-204B-B6B95F5BF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A11C73-9382-74A1-755E-F0F1E0C394D8}"/>
              </a:ext>
            </a:extLst>
          </p:cNvPr>
          <p:cNvGrpSpPr/>
          <p:nvPr/>
        </p:nvGrpSpPr>
        <p:grpSpPr>
          <a:xfrm>
            <a:off x="4734838" y="573848"/>
            <a:ext cx="3995803" cy="3995803"/>
            <a:chOff x="4734838" y="573848"/>
            <a:chExt cx="3995803" cy="39958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5FEF16-69F7-67DB-F9E2-38E98BDAE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4838" y="573848"/>
              <a:ext cx="3995803" cy="39958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60F3CE-C3D9-9EF9-F834-97E6E04A5EC5}"/>
                </a:ext>
              </a:extLst>
            </p:cNvPr>
            <p:cNvSpPr txBox="1"/>
            <p:nvPr/>
          </p:nvSpPr>
          <p:spPr>
            <a:xfrm>
              <a:off x="4979095" y="1129330"/>
              <a:ext cx="3507287" cy="646331"/>
            </a:xfrm>
            <a:prstGeom prst="rect">
              <a:avLst/>
            </a:prstGeom>
            <a:solidFill>
              <a:srgbClr val="FED106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C is for Control!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862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53E8B7-854C-9A9E-A83D-107ADAAD9114}"/>
              </a:ext>
            </a:extLst>
          </p:cNvPr>
          <p:cNvSpPr txBox="1"/>
          <p:nvPr/>
        </p:nvSpPr>
        <p:spPr>
          <a:xfrm>
            <a:off x="413359" y="751562"/>
            <a:ext cx="845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11 Years ago…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cgroup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(v1) added to HTCondor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9E5E445-9FD3-BE77-E512-691F658401EB}"/>
              </a:ext>
            </a:extLst>
          </p:cNvPr>
          <p:cNvGrpSpPr/>
          <p:nvPr/>
        </p:nvGrpSpPr>
        <p:grpSpPr>
          <a:xfrm>
            <a:off x="-1294359" y="2323271"/>
            <a:ext cx="32811340" cy="1178642"/>
            <a:chOff x="-27811957" y="2681080"/>
            <a:chExt cx="32811340" cy="117864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7CE7E86-0063-05D4-D62E-C9725CF3CB60}"/>
                </a:ext>
              </a:extLst>
            </p:cNvPr>
            <p:cNvGrpSpPr/>
            <p:nvPr/>
          </p:nvGrpSpPr>
          <p:grpSpPr>
            <a:xfrm>
              <a:off x="-27811957" y="2681080"/>
              <a:ext cx="28100193" cy="1170335"/>
              <a:chOff x="-23249896" y="2671141"/>
              <a:chExt cx="28100193" cy="1170335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93DD711-56B0-BA5E-4A48-BE9D51C61552}"/>
                  </a:ext>
                </a:extLst>
              </p:cNvPr>
              <p:cNvGrpSpPr/>
              <p:nvPr/>
            </p:nvGrpSpPr>
            <p:grpSpPr>
              <a:xfrm>
                <a:off x="-23249896" y="2671141"/>
                <a:ext cx="23418861" cy="1162573"/>
                <a:chOff x="-18588443" y="2571750"/>
                <a:chExt cx="23418861" cy="1162573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26F293E-8A9E-5185-F62B-E9AA58E1C237}"/>
                    </a:ext>
                  </a:extLst>
                </p:cNvPr>
                <p:cNvGrpSpPr/>
                <p:nvPr/>
              </p:nvGrpSpPr>
              <p:grpSpPr>
                <a:xfrm>
                  <a:off x="-18588443" y="2571750"/>
                  <a:ext cx="18777286" cy="1162573"/>
                  <a:chOff x="-13827599" y="2629816"/>
                  <a:chExt cx="18777286" cy="1162573"/>
                </a:xfrm>
              </p:grpSpPr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CC7967C4-451E-A8E7-FD72-A4B013FD1F05}"/>
                      </a:ext>
                    </a:extLst>
                  </p:cNvPr>
                  <p:cNvGrpSpPr/>
                  <p:nvPr/>
                </p:nvGrpSpPr>
                <p:grpSpPr>
                  <a:xfrm>
                    <a:off x="-13827599" y="2629816"/>
                    <a:ext cx="14155591" cy="1162573"/>
                    <a:chOff x="-8867973" y="2571750"/>
                    <a:chExt cx="14155591" cy="1162573"/>
                  </a:xfrm>
                </p:grpSpPr>
                <p:grpSp>
                  <p:nvGrpSpPr>
                    <p:cNvPr id="93" name="Group 92">
                      <a:extLst>
                        <a:ext uri="{FF2B5EF4-FFF2-40B4-BE49-F238E27FC236}">
                          <a16:creationId xmlns:a16="http://schemas.microsoft.com/office/drawing/2014/main" id="{3D9EA707-5E48-668B-07BC-9C66C753E1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8867973" y="2571750"/>
                      <a:ext cx="9505304" cy="1152674"/>
                      <a:chOff x="742752" y="2504271"/>
                      <a:chExt cx="9505304" cy="1152674"/>
                    </a:xfrm>
                  </p:grpSpPr>
                  <p:pic>
                    <p:nvPicPr>
                      <p:cNvPr id="98" name="Picture 97">
                        <a:extLst>
                          <a:ext uri="{FF2B5EF4-FFF2-40B4-BE49-F238E27FC236}">
                            <a16:creationId xmlns:a16="http://schemas.microsoft.com/office/drawing/2014/main" id="{CDC01EEA-27CF-C348-7FE6-46E79411FA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2752" y="2504272"/>
                        <a:ext cx="1536897" cy="115267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9" name="Picture 98">
                        <a:extLst>
                          <a:ext uri="{FF2B5EF4-FFF2-40B4-BE49-F238E27FC236}">
                            <a16:creationId xmlns:a16="http://schemas.microsoft.com/office/drawing/2014/main" id="{98A3966D-BA4D-2C35-7BD3-50BEE9CA39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9650" y="2504272"/>
                        <a:ext cx="1536898" cy="1152673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00" name="Group 99">
                        <a:extLst>
                          <a:ext uri="{FF2B5EF4-FFF2-40B4-BE49-F238E27FC236}">
                            <a16:creationId xmlns:a16="http://schemas.microsoft.com/office/drawing/2014/main" id="{C8002D66-4227-B6F7-5A91-213ACBC7F2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16547" y="2504272"/>
                        <a:ext cx="3355777" cy="1152673"/>
                        <a:chOff x="2285802" y="857100"/>
                        <a:chExt cx="9144792" cy="3429298"/>
                      </a:xfrm>
                    </p:grpSpPr>
                    <p:pic>
                      <p:nvPicPr>
                        <p:cNvPr id="104" name="Picture 103">
                          <a:extLst>
                            <a:ext uri="{FF2B5EF4-FFF2-40B4-BE49-F238E27FC236}">
                              <a16:creationId xmlns:a16="http://schemas.microsoft.com/office/drawing/2014/main" id="{DF124C55-61EE-5B84-F5A5-E3129513631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85802" y="857101"/>
                          <a:ext cx="4572396" cy="342929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05" name="Picture 104">
                          <a:extLst>
                            <a:ext uri="{FF2B5EF4-FFF2-40B4-BE49-F238E27FC236}">
                              <a16:creationId xmlns:a16="http://schemas.microsoft.com/office/drawing/2014/main" id="{F107293E-3265-D7A2-9D16-5628DEBE880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58198" y="857100"/>
                          <a:ext cx="4572396" cy="3429297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01" name="Group 100">
                        <a:extLst>
                          <a:ext uri="{FF2B5EF4-FFF2-40B4-BE49-F238E27FC236}">
                            <a16:creationId xmlns:a16="http://schemas.microsoft.com/office/drawing/2014/main" id="{0FC7D8A0-DEA2-E8DC-5F7C-63BAE4F07B7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72324" y="2504271"/>
                        <a:ext cx="3075732" cy="1152673"/>
                        <a:chOff x="0" y="1365959"/>
                        <a:chExt cx="9150548" cy="3429297"/>
                      </a:xfrm>
                    </p:grpSpPr>
                    <p:pic>
                      <p:nvPicPr>
                        <p:cNvPr id="102" name="Picture 101">
                          <a:extLst>
                            <a:ext uri="{FF2B5EF4-FFF2-40B4-BE49-F238E27FC236}">
                              <a16:creationId xmlns:a16="http://schemas.microsoft.com/office/drawing/2014/main" id="{8FC90EE6-63DA-2B3C-D365-12B6C9E3B06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0" y="1365959"/>
                          <a:ext cx="4572396" cy="342929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03" name="Picture 102">
                          <a:extLst>
                            <a:ext uri="{FF2B5EF4-FFF2-40B4-BE49-F238E27FC236}">
                              <a16:creationId xmlns:a16="http://schemas.microsoft.com/office/drawing/2014/main" id="{7C73C07C-783A-E256-E2BD-D217E6F2A2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578152" y="1365959"/>
                          <a:ext cx="4572396" cy="3429297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94" name="Group 93">
                      <a:extLst>
                        <a:ext uri="{FF2B5EF4-FFF2-40B4-BE49-F238E27FC236}">
                          <a16:creationId xmlns:a16="http://schemas.microsoft.com/office/drawing/2014/main" id="{CA1295BF-5557-FBA0-8AC9-76972C5591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7332" y="2571751"/>
                      <a:ext cx="4650286" cy="1162572"/>
                      <a:chOff x="-4159037" y="1433436"/>
                      <a:chExt cx="13717188" cy="3429298"/>
                    </a:xfrm>
                  </p:grpSpPr>
                  <p:pic>
                    <p:nvPicPr>
                      <p:cNvPr id="95" name="Picture 94">
                        <a:extLst>
                          <a:ext uri="{FF2B5EF4-FFF2-40B4-BE49-F238E27FC236}">
                            <a16:creationId xmlns:a16="http://schemas.microsoft.com/office/drawing/2014/main" id="{C0E6450C-47F9-5569-7CD0-1A343E37C5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4159037" y="1433437"/>
                        <a:ext cx="4572396" cy="342929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6" name="Picture 95">
                        <a:extLst>
                          <a:ext uri="{FF2B5EF4-FFF2-40B4-BE49-F238E27FC236}">
                            <a16:creationId xmlns:a16="http://schemas.microsoft.com/office/drawing/2014/main" id="{33316B33-A233-3FFD-2456-B57AC83ED8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3359" y="1433437"/>
                        <a:ext cx="4572396" cy="342929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7" name="Picture 96">
                        <a:extLst>
                          <a:ext uri="{FF2B5EF4-FFF2-40B4-BE49-F238E27FC236}">
                            <a16:creationId xmlns:a16="http://schemas.microsoft.com/office/drawing/2014/main" id="{3C77C48A-A9BB-88BE-C5C8-2C3665176D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85755" y="1433436"/>
                        <a:ext cx="4572396" cy="3429297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6A0E08F0-0557-334D-8896-1425839C0997}"/>
                      </a:ext>
                    </a:extLst>
                  </p:cNvPr>
                  <p:cNvGrpSpPr/>
                  <p:nvPr/>
                </p:nvGrpSpPr>
                <p:grpSpPr>
                  <a:xfrm>
                    <a:off x="303534" y="2629816"/>
                    <a:ext cx="4646153" cy="1161539"/>
                    <a:chOff x="-3796946" y="1491502"/>
                    <a:chExt cx="13717188" cy="3429298"/>
                  </a:xfrm>
                </p:grpSpPr>
                <p:pic>
                  <p:nvPicPr>
                    <p:cNvPr id="90" name="Picture 89">
                      <a:extLst>
                        <a:ext uri="{FF2B5EF4-FFF2-40B4-BE49-F238E27FC236}">
                          <a16:creationId xmlns:a16="http://schemas.microsoft.com/office/drawing/2014/main" id="{FBD12021-DB11-6101-C9DB-D32D5E4A452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-3796946" y="1491503"/>
                      <a:ext cx="4572396" cy="34292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1" name="Picture 90">
                      <a:extLst>
                        <a:ext uri="{FF2B5EF4-FFF2-40B4-BE49-F238E27FC236}">
                          <a16:creationId xmlns:a16="http://schemas.microsoft.com/office/drawing/2014/main" id="{24ECC6A0-857C-6FA3-AA11-B505388505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775450" y="1491502"/>
                      <a:ext cx="4572396" cy="34292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2" name="Picture 91">
                      <a:extLst>
                        <a:ext uri="{FF2B5EF4-FFF2-40B4-BE49-F238E27FC236}">
                          <a16:creationId xmlns:a16="http://schemas.microsoft.com/office/drawing/2014/main" id="{06CEB17B-A97C-0F5A-3061-9C2C3054FA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347846" y="1491502"/>
                      <a:ext cx="4572396" cy="3429297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DE3EC777-5891-A7E6-CE76-662EA8307737}"/>
                    </a:ext>
                  </a:extLst>
                </p:cNvPr>
                <p:cNvGrpSpPr/>
                <p:nvPr/>
              </p:nvGrpSpPr>
              <p:grpSpPr>
                <a:xfrm>
                  <a:off x="188844" y="2571750"/>
                  <a:ext cx="4641574" cy="1160393"/>
                  <a:chOff x="-3387732" y="1274781"/>
                  <a:chExt cx="13717188" cy="3429298"/>
                </a:xfrm>
              </p:grpSpPr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908D1718-6A2F-E139-4F3B-3A344B733B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-3387732" y="1274782"/>
                    <a:ext cx="4572396" cy="3429297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85">
                    <a:extLst>
                      <a:ext uri="{FF2B5EF4-FFF2-40B4-BE49-F238E27FC236}">
                        <a16:creationId xmlns:a16="http://schemas.microsoft.com/office/drawing/2014/main" id="{457E16B9-1D19-0C7D-076B-57AC7E11CB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184664" y="1274782"/>
                    <a:ext cx="4572396" cy="3429297"/>
                  </a:xfrm>
                  <a:prstGeom prst="rect">
                    <a:avLst/>
                  </a:prstGeom>
                </p:spPr>
              </p:pic>
              <p:pic>
                <p:nvPicPr>
                  <p:cNvPr id="87" name="Picture 86">
                    <a:extLst>
                      <a:ext uri="{FF2B5EF4-FFF2-40B4-BE49-F238E27FC236}">
                        <a16:creationId xmlns:a16="http://schemas.microsoft.com/office/drawing/2014/main" id="{167782BC-BCC6-CDBB-5894-A2A6975D6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757060" y="1274781"/>
                    <a:ext cx="4572396" cy="3429297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5A5C6E7-86F5-527A-BCC6-BA5CDA619CF0}"/>
                  </a:ext>
                </a:extLst>
              </p:cNvPr>
              <p:cNvGrpSpPr/>
              <p:nvPr/>
            </p:nvGrpSpPr>
            <p:grpSpPr>
              <a:xfrm>
                <a:off x="168965" y="2671142"/>
                <a:ext cx="4681332" cy="1170334"/>
                <a:chOff x="-4085181" y="1532826"/>
                <a:chExt cx="13717188" cy="3429299"/>
              </a:xfrm>
            </p:grpSpPr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0459E4DF-5E54-4469-9272-809C291D31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-4085181" y="1532828"/>
                  <a:ext cx="4572396" cy="3429297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E9F94089-CFE4-9B22-7714-82156071B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7215" y="1532827"/>
                  <a:ext cx="4572396" cy="3429297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1F4CBC7-A786-0E12-D879-3105458580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059611" y="1532826"/>
                  <a:ext cx="4572396" cy="342929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E1B728E-2647-DA0D-8167-2129AE8A99E7}"/>
                </a:ext>
              </a:extLst>
            </p:cNvPr>
            <p:cNvGrpSpPr/>
            <p:nvPr/>
          </p:nvGrpSpPr>
          <p:grpSpPr>
            <a:xfrm>
              <a:off x="288237" y="2681080"/>
              <a:ext cx="4711146" cy="1178642"/>
              <a:chOff x="-3950890" y="1443506"/>
              <a:chExt cx="13707248" cy="3429299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2C97FFB6-F878-4E22-EEED-74A41D2D6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-3950890" y="1443508"/>
                <a:ext cx="4572396" cy="3429297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2D0E1EA-53A1-85F6-857D-BB6BE86AA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6536" y="1443507"/>
                <a:ext cx="4572396" cy="3429297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2BC2BEE0-FC3E-29F7-B897-A2D0FE9B3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83962" y="1443506"/>
                <a:ext cx="4572396" cy="3429297"/>
              </a:xfrm>
              <a:prstGeom prst="rect">
                <a:avLst/>
              </a:prstGeom>
            </p:spPr>
          </p:pic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A3A7CA6-D4AD-3DD1-9348-CC4B6A869EAD}"/>
              </a:ext>
            </a:extLst>
          </p:cNvPr>
          <p:cNvSpPr/>
          <p:nvPr/>
        </p:nvSpPr>
        <p:spPr bwMode="auto">
          <a:xfrm>
            <a:off x="0" y="1649896"/>
            <a:ext cx="3455391" cy="2852530"/>
          </a:xfrm>
          <a:prstGeom prst="rect">
            <a:avLst/>
          </a:prstGeom>
          <a:solidFill>
            <a:srgbClr val="044A6E"/>
          </a:solidFill>
          <a:ln w="9525" cap="flat" cmpd="sng" algn="ctr">
            <a:solidFill>
              <a:srgbClr val="034C7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8A104D5-2295-17A3-B944-44B2891EE363}"/>
              </a:ext>
            </a:extLst>
          </p:cNvPr>
          <p:cNvSpPr/>
          <p:nvPr/>
        </p:nvSpPr>
        <p:spPr bwMode="auto">
          <a:xfrm>
            <a:off x="5194850" y="1649896"/>
            <a:ext cx="3949150" cy="3004930"/>
          </a:xfrm>
          <a:prstGeom prst="rect">
            <a:avLst/>
          </a:prstGeom>
          <a:solidFill>
            <a:srgbClr val="044A6E"/>
          </a:solidFill>
          <a:ln w="9525" cap="flat" cmpd="sng" algn="ctr">
            <a:solidFill>
              <a:srgbClr val="034C7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B6EDEDD8-6F26-A092-AE86-65EE87C26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965" y="116292"/>
            <a:ext cx="6547888" cy="4910916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AF6453F-0453-7934-5502-4722403FD0F4}"/>
              </a:ext>
            </a:extLst>
          </p:cNvPr>
          <p:cNvGrpSpPr/>
          <p:nvPr/>
        </p:nvGrpSpPr>
        <p:grpSpPr>
          <a:xfrm>
            <a:off x="4432673" y="1734299"/>
            <a:ext cx="448481" cy="632228"/>
            <a:chOff x="4472724" y="737067"/>
            <a:chExt cx="448481" cy="632228"/>
          </a:xfrm>
          <a:solidFill>
            <a:schemeClr val="accent4">
              <a:lumMod val="75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172EAD6-14A8-51AD-C569-B31079AA3D2A}"/>
                </a:ext>
              </a:extLst>
            </p:cNvPr>
            <p:cNvSpPr/>
            <p:nvPr/>
          </p:nvSpPr>
          <p:spPr bwMode="auto">
            <a:xfrm rot="1135375">
              <a:off x="4472724" y="1177001"/>
              <a:ext cx="336337" cy="12668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41E904E-AE60-BEC4-8479-205A63862B1A}"/>
                </a:ext>
              </a:extLst>
            </p:cNvPr>
            <p:cNvSpPr/>
            <p:nvPr/>
          </p:nvSpPr>
          <p:spPr bwMode="auto">
            <a:xfrm rot="17618621">
              <a:off x="4575070" y="1023160"/>
              <a:ext cx="632228" cy="600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DB9ECB6-C911-F122-42CE-077D56377E8B}"/>
              </a:ext>
            </a:extLst>
          </p:cNvPr>
          <p:cNvGrpSpPr/>
          <p:nvPr/>
        </p:nvGrpSpPr>
        <p:grpSpPr>
          <a:xfrm>
            <a:off x="4554101" y="2826044"/>
            <a:ext cx="448481" cy="632228"/>
            <a:chOff x="4472724" y="737067"/>
            <a:chExt cx="448481" cy="632228"/>
          </a:xfrm>
          <a:solidFill>
            <a:schemeClr val="accent4">
              <a:lumMod val="75000"/>
            </a:schemeClr>
          </a:solidFill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9E09320-A1B3-0373-0C2B-245BDBE6C3A0}"/>
                </a:ext>
              </a:extLst>
            </p:cNvPr>
            <p:cNvSpPr/>
            <p:nvPr/>
          </p:nvSpPr>
          <p:spPr bwMode="auto">
            <a:xfrm rot="1135375">
              <a:off x="4472724" y="1177001"/>
              <a:ext cx="336337" cy="12668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F16F36B-F2B6-8273-3FE8-B280C232BB2A}"/>
                </a:ext>
              </a:extLst>
            </p:cNvPr>
            <p:cNvSpPr/>
            <p:nvPr/>
          </p:nvSpPr>
          <p:spPr bwMode="auto">
            <a:xfrm rot="17618621">
              <a:off x="4575070" y="1023160"/>
              <a:ext cx="632228" cy="600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42B40CD-B243-2A68-586F-65A2A5350A9E}"/>
              </a:ext>
            </a:extLst>
          </p:cNvPr>
          <p:cNvGrpSpPr/>
          <p:nvPr/>
        </p:nvGrpSpPr>
        <p:grpSpPr>
          <a:xfrm>
            <a:off x="3402434" y="3275739"/>
            <a:ext cx="448481" cy="632228"/>
            <a:chOff x="4472724" y="737067"/>
            <a:chExt cx="448481" cy="632228"/>
          </a:xfrm>
          <a:solidFill>
            <a:schemeClr val="accent4">
              <a:lumMod val="75000"/>
            </a:schemeClr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F914711-6BC1-23DA-1EA5-36364EDCBC0A}"/>
                </a:ext>
              </a:extLst>
            </p:cNvPr>
            <p:cNvSpPr/>
            <p:nvPr/>
          </p:nvSpPr>
          <p:spPr bwMode="auto">
            <a:xfrm rot="1135375">
              <a:off x="4472724" y="1177001"/>
              <a:ext cx="336337" cy="12668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86464A1-14BD-F78D-AF10-E7FBE109DEAC}"/>
                </a:ext>
              </a:extLst>
            </p:cNvPr>
            <p:cNvSpPr/>
            <p:nvPr/>
          </p:nvSpPr>
          <p:spPr bwMode="auto">
            <a:xfrm rot="17618621">
              <a:off x="4575070" y="1023160"/>
              <a:ext cx="632228" cy="600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4F0C466-CFAE-8727-6355-79922599CE6B}"/>
              </a:ext>
            </a:extLst>
          </p:cNvPr>
          <p:cNvGrpSpPr/>
          <p:nvPr/>
        </p:nvGrpSpPr>
        <p:grpSpPr>
          <a:xfrm>
            <a:off x="3066407" y="3664559"/>
            <a:ext cx="448481" cy="632228"/>
            <a:chOff x="4472724" y="737067"/>
            <a:chExt cx="448481" cy="632228"/>
          </a:xfrm>
          <a:solidFill>
            <a:schemeClr val="accent4">
              <a:lumMod val="75000"/>
            </a:schemeClr>
          </a:solidFill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E322755-688A-4DB3-FD94-0AA34DBCF2A4}"/>
                </a:ext>
              </a:extLst>
            </p:cNvPr>
            <p:cNvSpPr/>
            <p:nvPr/>
          </p:nvSpPr>
          <p:spPr bwMode="auto">
            <a:xfrm rot="1135375">
              <a:off x="4472724" y="1177001"/>
              <a:ext cx="336337" cy="12668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F945A05-F93B-67E4-5413-49483A1711EC}"/>
                </a:ext>
              </a:extLst>
            </p:cNvPr>
            <p:cNvSpPr/>
            <p:nvPr/>
          </p:nvSpPr>
          <p:spPr bwMode="auto">
            <a:xfrm rot="17618621">
              <a:off x="4575070" y="1023160"/>
              <a:ext cx="632228" cy="6004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72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5FCC1-59F0-546D-204B-B6B95F5BF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95F97E-BA38-30CD-66B3-403A358F7243}"/>
              </a:ext>
            </a:extLst>
          </p:cNvPr>
          <p:cNvSpPr txBox="1"/>
          <p:nvPr/>
        </p:nvSpPr>
        <p:spPr>
          <a:xfrm>
            <a:off x="413359" y="751562"/>
            <a:ext cx="845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Cgroups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v1</a:t>
            </a:r>
            <a:r>
              <a:rPr lang="en-US" dirty="0">
                <a:solidFill>
                  <a:srgbClr val="252731">
                    <a:lumMod val="25000"/>
                    <a:lumOff val="75000"/>
                  </a:srgbClr>
                </a:solidFill>
                <a:latin typeface="Arial"/>
              </a:rPr>
              <a:t> up to EL8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13F065-C3AD-3B58-A232-D92FE4F2CB44}"/>
              </a:ext>
            </a:extLst>
          </p:cNvPr>
          <p:cNvGrpSpPr/>
          <p:nvPr/>
        </p:nvGrpSpPr>
        <p:grpSpPr>
          <a:xfrm rot="13531328">
            <a:off x="2992157" y="1554899"/>
            <a:ext cx="3722969" cy="3305175"/>
            <a:chOff x="620431" y="1552575"/>
            <a:chExt cx="3722969" cy="33051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6CFEABB-FF28-D2CF-A3DB-3E24E0BC3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4885" y="1942643"/>
              <a:ext cx="2545401" cy="2525038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4CAF6BA-2196-CD53-7BD4-7C62736BC57C}"/>
                </a:ext>
              </a:extLst>
            </p:cNvPr>
            <p:cNvSpPr/>
            <p:nvPr/>
          </p:nvSpPr>
          <p:spPr bwMode="auto">
            <a:xfrm>
              <a:off x="620431" y="1552575"/>
              <a:ext cx="3722969" cy="3305175"/>
            </a:xfrm>
            <a:custGeom>
              <a:avLst/>
              <a:gdLst>
                <a:gd name="connsiteX0" fmla="*/ 1786439 w 3722969"/>
                <a:gd name="connsiteY0" fmla="*/ 400046 h 3305175"/>
                <a:gd name="connsiteX1" fmla="*/ 565590 w 3722969"/>
                <a:gd name="connsiteY1" fmla="*/ 1604959 h 3305175"/>
                <a:gd name="connsiteX2" fmla="*/ 1786439 w 3722969"/>
                <a:gd name="connsiteY2" fmla="*/ 2809872 h 3305175"/>
                <a:gd name="connsiteX3" fmla="*/ 3007288 w 3722969"/>
                <a:gd name="connsiteY3" fmla="*/ 1604959 h 3305175"/>
                <a:gd name="connsiteX4" fmla="*/ 1786439 w 3722969"/>
                <a:gd name="connsiteY4" fmla="*/ 400046 h 3305175"/>
                <a:gd name="connsiteX5" fmla="*/ 0 w 3722969"/>
                <a:gd name="connsiteY5" fmla="*/ 0 h 3305175"/>
                <a:gd name="connsiteX6" fmla="*/ 3722969 w 3722969"/>
                <a:gd name="connsiteY6" fmla="*/ 0 h 3305175"/>
                <a:gd name="connsiteX7" fmla="*/ 3722969 w 3722969"/>
                <a:gd name="connsiteY7" fmla="*/ 3305175 h 3305175"/>
                <a:gd name="connsiteX8" fmla="*/ 0 w 3722969"/>
                <a:gd name="connsiteY8" fmla="*/ 3305175 h 330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2969" h="3305175">
                  <a:moveTo>
                    <a:pt x="1786439" y="400046"/>
                  </a:moveTo>
                  <a:cubicBezTo>
                    <a:pt x="1112183" y="400046"/>
                    <a:pt x="565590" y="939504"/>
                    <a:pt x="565590" y="1604959"/>
                  </a:cubicBezTo>
                  <a:cubicBezTo>
                    <a:pt x="565590" y="2270414"/>
                    <a:pt x="1112183" y="2809872"/>
                    <a:pt x="1786439" y="2809872"/>
                  </a:cubicBezTo>
                  <a:cubicBezTo>
                    <a:pt x="2460695" y="2809872"/>
                    <a:pt x="3007288" y="2270414"/>
                    <a:pt x="3007288" y="1604959"/>
                  </a:cubicBezTo>
                  <a:cubicBezTo>
                    <a:pt x="3007288" y="939504"/>
                    <a:pt x="2460695" y="400046"/>
                    <a:pt x="1786439" y="400046"/>
                  </a:cubicBezTo>
                  <a:close/>
                  <a:moveTo>
                    <a:pt x="0" y="0"/>
                  </a:moveTo>
                  <a:lnTo>
                    <a:pt x="3722969" y="0"/>
                  </a:lnTo>
                  <a:lnTo>
                    <a:pt x="3722969" y="3305175"/>
                  </a:lnTo>
                  <a:lnTo>
                    <a:pt x="0" y="3305175"/>
                  </a:lnTo>
                  <a:close/>
                </a:path>
              </a:pathLst>
            </a:custGeom>
            <a:solidFill>
              <a:srgbClr val="044A6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8F5ED1-FCDF-99A5-DEA1-988B61E28E19}"/>
              </a:ext>
            </a:extLst>
          </p:cNvPr>
          <p:cNvSpPr txBox="1"/>
          <p:nvPr/>
        </p:nvSpPr>
        <p:spPr>
          <a:xfrm>
            <a:off x="3261255" y="4005960"/>
            <a:ext cx="45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22A4C-8472-FDF8-7AC2-C2BE378557B8}"/>
              </a:ext>
            </a:extLst>
          </p:cNvPr>
          <p:cNvSpPr txBox="1"/>
          <p:nvPr/>
        </p:nvSpPr>
        <p:spPr>
          <a:xfrm>
            <a:off x="5978858" y="4020290"/>
            <a:ext cx="60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938458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5FCC1-59F0-546D-204B-B6B95F5BF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95F97E-BA38-30CD-66B3-403A358F7243}"/>
              </a:ext>
            </a:extLst>
          </p:cNvPr>
          <p:cNvSpPr txBox="1"/>
          <p:nvPr/>
        </p:nvSpPr>
        <p:spPr>
          <a:xfrm>
            <a:off x="413359" y="751562"/>
            <a:ext cx="845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Cgroups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52731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 v2: </a:t>
            </a:r>
            <a:r>
              <a:rPr lang="en-US" dirty="0">
                <a:solidFill>
                  <a:srgbClr val="252731">
                    <a:lumMod val="25000"/>
                    <a:lumOff val="75000"/>
                  </a:srgbClr>
                </a:solidFill>
                <a:latin typeface="Arial"/>
              </a:rPr>
              <a:t> EL9 (and </a:t>
            </a:r>
            <a:r>
              <a:rPr lang="en-US" dirty="0" err="1">
                <a:solidFill>
                  <a:srgbClr val="252731">
                    <a:lumMod val="25000"/>
                    <a:lumOff val="75000"/>
                  </a:srgbClr>
                </a:solidFill>
                <a:latin typeface="Arial"/>
              </a:rPr>
              <a:t>RHELatives</a:t>
            </a:r>
            <a:r>
              <a:rPr lang="en-US" dirty="0">
                <a:solidFill>
                  <a:srgbClr val="252731">
                    <a:lumMod val="25000"/>
                    <a:lumOff val="75000"/>
                  </a:srgbClr>
                </a:solidFill>
                <a:latin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52731">
                  <a:lumMod val="25000"/>
                  <a:lumOff val="75000"/>
                </a:srgbClr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13F065-C3AD-3B58-A232-D92FE4F2CB44}"/>
              </a:ext>
            </a:extLst>
          </p:cNvPr>
          <p:cNvGrpSpPr/>
          <p:nvPr/>
        </p:nvGrpSpPr>
        <p:grpSpPr>
          <a:xfrm rot="15871160">
            <a:off x="2992157" y="1554899"/>
            <a:ext cx="3722969" cy="3305175"/>
            <a:chOff x="620431" y="1552575"/>
            <a:chExt cx="3722969" cy="33051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6CFEABB-FF28-D2CF-A3DB-3E24E0BC3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4885" y="1942643"/>
              <a:ext cx="2545401" cy="2525038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4CAF6BA-2196-CD53-7BD4-7C62736BC57C}"/>
                </a:ext>
              </a:extLst>
            </p:cNvPr>
            <p:cNvSpPr/>
            <p:nvPr/>
          </p:nvSpPr>
          <p:spPr bwMode="auto">
            <a:xfrm>
              <a:off x="620431" y="1552575"/>
              <a:ext cx="3722969" cy="3305175"/>
            </a:xfrm>
            <a:custGeom>
              <a:avLst/>
              <a:gdLst>
                <a:gd name="connsiteX0" fmla="*/ 1786439 w 3722969"/>
                <a:gd name="connsiteY0" fmla="*/ 400046 h 3305175"/>
                <a:gd name="connsiteX1" fmla="*/ 565590 w 3722969"/>
                <a:gd name="connsiteY1" fmla="*/ 1604959 h 3305175"/>
                <a:gd name="connsiteX2" fmla="*/ 1786439 w 3722969"/>
                <a:gd name="connsiteY2" fmla="*/ 2809872 h 3305175"/>
                <a:gd name="connsiteX3" fmla="*/ 3007288 w 3722969"/>
                <a:gd name="connsiteY3" fmla="*/ 1604959 h 3305175"/>
                <a:gd name="connsiteX4" fmla="*/ 1786439 w 3722969"/>
                <a:gd name="connsiteY4" fmla="*/ 400046 h 3305175"/>
                <a:gd name="connsiteX5" fmla="*/ 0 w 3722969"/>
                <a:gd name="connsiteY5" fmla="*/ 0 h 3305175"/>
                <a:gd name="connsiteX6" fmla="*/ 3722969 w 3722969"/>
                <a:gd name="connsiteY6" fmla="*/ 0 h 3305175"/>
                <a:gd name="connsiteX7" fmla="*/ 3722969 w 3722969"/>
                <a:gd name="connsiteY7" fmla="*/ 3305175 h 3305175"/>
                <a:gd name="connsiteX8" fmla="*/ 0 w 3722969"/>
                <a:gd name="connsiteY8" fmla="*/ 3305175 h 330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2969" h="3305175">
                  <a:moveTo>
                    <a:pt x="1786439" y="400046"/>
                  </a:moveTo>
                  <a:cubicBezTo>
                    <a:pt x="1112183" y="400046"/>
                    <a:pt x="565590" y="939504"/>
                    <a:pt x="565590" y="1604959"/>
                  </a:cubicBezTo>
                  <a:cubicBezTo>
                    <a:pt x="565590" y="2270414"/>
                    <a:pt x="1112183" y="2809872"/>
                    <a:pt x="1786439" y="2809872"/>
                  </a:cubicBezTo>
                  <a:cubicBezTo>
                    <a:pt x="2460695" y="2809872"/>
                    <a:pt x="3007288" y="2270414"/>
                    <a:pt x="3007288" y="1604959"/>
                  </a:cubicBezTo>
                  <a:cubicBezTo>
                    <a:pt x="3007288" y="939504"/>
                    <a:pt x="2460695" y="400046"/>
                    <a:pt x="1786439" y="400046"/>
                  </a:cubicBezTo>
                  <a:close/>
                  <a:moveTo>
                    <a:pt x="0" y="0"/>
                  </a:moveTo>
                  <a:lnTo>
                    <a:pt x="3722969" y="0"/>
                  </a:lnTo>
                  <a:lnTo>
                    <a:pt x="3722969" y="3305175"/>
                  </a:lnTo>
                  <a:lnTo>
                    <a:pt x="0" y="3305175"/>
                  </a:lnTo>
                  <a:close/>
                </a:path>
              </a:pathLst>
            </a:custGeom>
            <a:solidFill>
              <a:srgbClr val="044A6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8F5ED1-FCDF-99A5-DEA1-988B61E28E19}"/>
              </a:ext>
            </a:extLst>
          </p:cNvPr>
          <p:cNvSpPr txBox="1"/>
          <p:nvPr/>
        </p:nvSpPr>
        <p:spPr>
          <a:xfrm>
            <a:off x="3030818" y="3423607"/>
            <a:ext cx="45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22A4C-8472-FDF8-7AC2-C2BE378557B8}"/>
              </a:ext>
            </a:extLst>
          </p:cNvPr>
          <p:cNvSpPr txBox="1"/>
          <p:nvPr/>
        </p:nvSpPr>
        <p:spPr>
          <a:xfrm>
            <a:off x="5978858" y="4020290"/>
            <a:ext cx="60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5320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0395B-212B-8D46-15BD-AD17BAD6C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34" y="838401"/>
            <a:ext cx="7527319" cy="43050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F4206B-5037-320B-A847-76B35CC22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>
                <a:solidFill>
                  <a:schemeClr val="bg1"/>
                </a:solidFill>
              </a:rPr>
              <a:t>cgroups</a:t>
            </a:r>
            <a:r>
              <a:rPr lang="en-US" b="0" dirty="0">
                <a:solidFill>
                  <a:schemeClr val="bg1"/>
                </a:solidFill>
              </a:rPr>
              <a:t>: a </a:t>
            </a:r>
            <a:r>
              <a:rPr lang="en-US" dirty="0">
                <a:solidFill>
                  <a:schemeClr val="bg1"/>
                </a:solidFill>
              </a:rPr>
              <a:t>kernel</a:t>
            </a:r>
            <a:r>
              <a:rPr lang="en-US" b="0" dirty="0">
                <a:solidFill>
                  <a:schemeClr val="bg1"/>
                </a:solidFill>
              </a:rPr>
              <a:t> feature</a:t>
            </a:r>
          </a:p>
        </p:txBody>
      </p:sp>
    </p:spTree>
    <p:extLst>
      <p:ext uri="{BB962C8B-B14F-4D97-AF65-F5344CB8AC3E}">
        <p14:creationId xmlns:p14="http://schemas.microsoft.com/office/powerpoint/2010/main" val="18683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AC086-81D3-5A0C-1F36-8A1251AD7766}"/>
              </a:ext>
            </a:extLst>
          </p:cNvPr>
          <p:cNvSpPr txBox="1"/>
          <p:nvPr/>
        </p:nvSpPr>
        <p:spPr>
          <a:xfrm>
            <a:off x="769122" y="3949668"/>
            <a:ext cx="8135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https://www.youtube.com/watch?v=8fi7uSYlOdc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7BB6379-5026-1A32-39FD-2356EC548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32" t="42535" r="29876" b="23210"/>
          <a:stretch/>
        </p:blipFill>
        <p:spPr>
          <a:xfrm>
            <a:off x="2879933" y="1563880"/>
            <a:ext cx="3153398" cy="1761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DF6B29-A5CE-DB6B-4986-87AAAFC9D7D5}"/>
              </a:ext>
            </a:extLst>
          </p:cNvPr>
          <p:cNvSpPr txBox="1"/>
          <p:nvPr/>
        </p:nvSpPr>
        <p:spPr>
          <a:xfrm>
            <a:off x="656602" y="4537904"/>
            <a:ext cx="8135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n-lt"/>
              </a:rPr>
              <a:t>Thanks,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TimC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4846409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HTCondor-Presentation-Templat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60160</TotalTime>
  <Words>1787</Words>
  <Application>Microsoft Office PowerPoint</Application>
  <PresentationFormat>On-screen Show (16:9)</PresentationFormat>
  <Paragraphs>330</Paragraphs>
  <Slides>46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Arial Black</vt:lpstr>
      <vt:lpstr>Comic Sans MS</vt:lpstr>
      <vt:lpstr>Courier New</vt:lpstr>
      <vt:lpstr>Marlett</vt:lpstr>
      <vt:lpstr>Times New Roman</vt:lpstr>
      <vt:lpstr>HTCondor-Presentation-Template</vt:lpstr>
      <vt:lpstr>cgroupV2 What lies beneath?           Greg Thain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cgroups: a kernel feature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Sidebar to the Sidebar</vt:lpstr>
      <vt:lpstr>Double reverse over the sidebar</vt:lpstr>
      <vt:lpstr>Use sys tools: systemd-cgtop</vt:lpstr>
      <vt:lpstr>PowerPoint Presentation</vt:lpstr>
      <vt:lpstr>PowerPoint Presentation</vt:lpstr>
      <vt:lpstr>PowerPoint Presentation</vt:lpstr>
      <vt:lpstr>Three Tiers of rules for cgroups</vt:lpstr>
      <vt:lpstr>PowerPoint Presentation</vt:lpstr>
      <vt:lpstr>PowerPoint Presentation</vt:lpstr>
      <vt:lpstr>Three Tiers of rules for cgroups</vt:lpstr>
      <vt:lpstr>HTCondor's unit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GPUs</vt:lpstr>
      <vt:lpstr>Hiding GPUs</vt:lpstr>
      <vt:lpstr>GPUs have NO PROTECTION</vt:lpstr>
      <vt:lpstr>Hiding GPUs</vt:lpstr>
      <vt:lpstr>Hiding GPUs</vt:lpstr>
      <vt:lpstr>PowerPoint Presentation</vt:lpstr>
      <vt:lpstr>Hiding GPU with eBPF</vt:lpstr>
      <vt:lpstr>STARTER_HIDE_GPU_DEVICES = false</vt:lpstr>
      <vt:lpstr>Delegation</vt:lpstr>
      <vt:lpstr>PowerPoint Presentation</vt:lpstr>
      <vt:lpstr>PowerPoint Presentation</vt:lpstr>
      <vt:lpstr>Base batch &amp; glidein support needed</vt:lpstr>
      <vt:lpstr>Help me to enable delegation on slurm and k8s!</vt:lpstr>
      <vt:lpstr>cgroupV2 What lies beneath?          Greg Thain // Center for High Throughput Computing Funded by NSF Award Number: OAC-2030508 </vt:lpstr>
      <vt:lpstr>BONUS </vt:lpstr>
      <vt:lpstr>Memory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High Throughput was my cluster?  Greg Thain  Center for High Throughput Computing</dc:title>
  <dc:creator>gthain</dc:creator>
  <cp:lastModifiedBy>Greg Thain</cp:lastModifiedBy>
  <cp:revision>506</cp:revision>
  <dcterms:created xsi:type="dcterms:W3CDTF">2014-04-23T21:43:38Z</dcterms:created>
  <dcterms:modified xsi:type="dcterms:W3CDTF">2024-07-11T03:22:06Z</dcterms:modified>
</cp:coreProperties>
</file>