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740" r:id="rId2"/>
    <p:sldMasterId id="2147483779" r:id="rId3"/>
    <p:sldMasterId id="2147483796" r:id="rId4"/>
  </p:sldMasterIdLst>
  <p:notesMasterIdLst>
    <p:notesMasterId r:id="rId63"/>
  </p:notesMasterIdLst>
  <p:sldIdLst>
    <p:sldId id="1232" r:id="rId5"/>
    <p:sldId id="1193" r:id="rId6"/>
    <p:sldId id="1245" r:id="rId7"/>
    <p:sldId id="1138" r:id="rId8"/>
    <p:sldId id="1215" r:id="rId9"/>
    <p:sldId id="259" r:id="rId10"/>
    <p:sldId id="1234" r:id="rId11"/>
    <p:sldId id="1233" r:id="rId12"/>
    <p:sldId id="1235" r:id="rId13"/>
    <p:sldId id="1236" r:id="rId14"/>
    <p:sldId id="1237" r:id="rId15"/>
    <p:sldId id="266" r:id="rId16"/>
    <p:sldId id="262" r:id="rId17"/>
    <p:sldId id="264" r:id="rId18"/>
    <p:sldId id="271" r:id="rId19"/>
    <p:sldId id="265" r:id="rId20"/>
    <p:sldId id="267" r:id="rId21"/>
    <p:sldId id="268" r:id="rId22"/>
    <p:sldId id="1238" r:id="rId23"/>
    <p:sldId id="1239" r:id="rId24"/>
    <p:sldId id="1241" r:id="rId25"/>
    <p:sldId id="1242" r:id="rId26"/>
    <p:sldId id="1243" r:id="rId27"/>
    <p:sldId id="1175" r:id="rId28"/>
    <p:sldId id="1187" r:id="rId29"/>
    <p:sldId id="1188" r:id="rId30"/>
    <p:sldId id="1199" r:id="rId31"/>
    <p:sldId id="1190" r:id="rId32"/>
    <p:sldId id="307" r:id="rId33"/>
    <p:sldId id="309" r:id="rId34"/>
    <p:sldId id="1185" r:id="rId35"/>
    <p:sldId id="1247" r:id="rId36"/>
    <p:sldId id="1209" r:id="rId37"/>
    <p:sldId id="1211" r:id="rId38"/>
    <p:sldId id="1167" r:id="rId39"/>
    <p:sldId id="1208" r:id="rId40"/>
    <p:sldId id="1084" r:id="rId41"/>
    <p:sldId id="1200" r:id="rId42"/>
    <p:sldId id="261" r:id="rId43"/>
    <p:sldId id="1197" r:id="rId44"/>
    <p:sldId id="1213" r:id="rId45"/>
    <p:sldId id="1226" r:id="rId46"/>
    <p:sldId id="1225" r:id="rId47"/>
    <p:sldId id="1249" r:id="rId48"/>
    <p:sldId id="1231" r:id="rId49"/>
    <p:sldId id="1244" r:id="rId50"/>
    <p:sldId id="1240" r:id="rId51"/>
    <p:sldId id="1246" r:id="rId52"/>
    <p:sldId id="1248" r:id="rId53"/>
    <p:sldId id="1251" r:id="rId54"/>
    <p:sldId id="1250" r:id="rId55"/>
    <p:sldId id="1227" r:id="rId56"/>
    <p:sldId id="1228" r:id="rId57"/>
    <p:sldId id="1229" r:id="rId58"/>
    <p:sldId id="1230" r:id="rId59"/>
    <p:sldId id="260" r:id="rId60"/>
    <p:sldId id="1252" r:id="rId61"/>
    <p:sldId id="1102" r:id="rId62"/>
  </p:sldIdLst>
  <p:sldSz cx="12192000" cy="6858000"/>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8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8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8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8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B50006"/>
    <a:srgbClr val="C60036"/>
    <a:srgbClr val="FF9933"/>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73624" autoAdjust="0"/>
  </p:normalViewPr>
  <p:slideViewPr>
    <p:cSldViewPr snapToGrid="0">
      <p:cViewPr varScale="1">
        <p:scale>
          <a:sx n="91" d="100"/>
          <a:sy n="91" d="100"/>
        </p:scale>
        <p:origin x="1368" y="62"/>
      </p:cViewPr>
      <p:guideLst/>
    </p:cSldViewPr>
  </p:slideViewPr>
  <p:outlineViewPr>
    <p:cViewPr>
      <p:scale>
        <a:sx n="33" d="100"/>
        <a:sy n="33" d="100"/>
      </p:scale>
      <p:origin x="0" y="-7518"/>
    </p:cViewPr>
  </p:outlineViewPr>
  <p:notesTextViewPr>
    <p:cViewPr>
      <p:scale>
        <a:sx n="1" d="1"/>
        <a:sy n="1" d="1"/>
      </p:scale>
      <p:origin x="0" y="0"/>
    </p:cViewPr>
  </p:notesTextViewPr>
  <p:sorterViewPr>
    <p:cViewPr varScale="1">
      <p:scale>
        <a:sx n="100" d="100"/>
        <a:sy n="100" d="100"/>
      </p:scale>
      <p:origin x="0" y="-11347"/>
    </p:cViewPr>
  </p:sorterViewPr>
  <p:notesViewPr>
    <p:cSldViewPr snapToGrid="0">
      <p:cViewPr>
        <p:scale>
          <a:sx n="100" d="100"/>
          <a:sy n="100" d="100"/>
        </p:scale>
        <p:origin x="2289" y="-30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03C4B088-25E5-4B8D-8B65-4E4D5136B3A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 name="Google Shape;68;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S PGothic" panose="020B0600070205080204" pitchFamily="34" charset="-128"/>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S PGothic" panose="020B0600070205080204" pitchFamily="34" charset="-128"/>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21</a:t>
            </a:fld>
            <a:endParaRPr lang="en-US" altLang="en-US"/>
          </a:p>
        </p:txBody>
      </p:sp>
    </p:spTree>
    <p:extLst>
      <p:ext uri="{BB962C8B-B14F-4D97-AF65-F5344CB8AC3E}">
        <p14:creationId xmlns:p14="http://schemas.microsoft.com/office/powerpoint/2010/main" val="168657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imes New Roman"/>
                <a:ea typeface="Times New Roman"/>
                <a:cs typeface="Times New Roman"/>
                <a:sym typeface="Times New Roman"/>
              </a:rPr>
              <a:t>22</a:t>
            </a:fld>
            <a:endParaRPr 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7585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a DAG to be restarted from a certain part of progress.</a:t>
            </a:r>
          </a:p>
          <a:p>
            <a:r>
              <a:rPr lang="en-US" dirty="0"/>
              <a:t>-Good for rerunning a DAG from a certain part in the DAG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4C4DD-1C17-2E4F-AE14-499885F22B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68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htcondor</a:t>
            </a:r>
            <a:r>
              <a:rPr lang="en-US" dirty="0"/>
              <a:t> job status gives information about a single job given a job id</a:t>
            </a:r>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24</a:t>
            </a:fld>
            <a:endParaRPr lang="en-US" altLang="en-US"/>
          </a:p>
        </p:txBody>
      </p:sp>
    </p:spTree>
    <p:extLst>
      <p:ext uri="{BB962C8B-B14F-4D97-AF65-F5344CB8AC3E}">
        <p14:creationId xmlns:p14="http://schemas.microsoft.com/office/powerpoint/2010/main" val="1644881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legacy tool "</a:t>
            </a:r>
            <a:r>
              <a:rPr lang="en-US" dirty="0" err="1"/>
              <a:t>condor_q</a:t>
            </a:r>
            <a:r>
              <a:rPr lang="en-US" dirty="0"/>
              <a:t>", this is what the output looks like when given a single job id</a:t>
            </a:r>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25</a:t>
            </a:fld>
            <a:endParaRPr lang="en-US" altLang="en-US"/>
          </a:p>
        </p:txBody>
      </p:sp>
    </p:spTree>
    <p:extLst>
      <p:ext uri="{BB962C8B-B14F-4D97-AF65-F5344CB8AC3E}">
        <p14:creationId xmlns:p14="http://schemas.microsoft.com/office/powerpoint/2010/main" val="3732269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see more information, most users resort to using the "-long" option which display all 150+ attributes about a job.  But which ones do most users care about? What are they named?  What units are the values (KBs, MBs, GBs, …) ?</a:t>
            </a:r>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26</a:t>
            </a:fld>
            <a:endParaRPr lang="en-US" altLang="en-US"/>
          </a:p>
        </p:txBody>
      </p:sp>
    </p:spTree>
    <p:extLst>
      <p:ext uri="{BB962C8B-B14F-4D97-AF65-F5344CB8AC3E}">
        <p14:creationId xmlns:p14="http://schemas.microsoft.com/office/powerpoint/2010/main" val="3981474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output using the new command-line tool.  The most common desired information is displayed in plain English.</a:t>
            </a:r>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27</a:t>
            </a:fld>
            <a:endParaRPr lang="en-US" altLang="en-US"/>
          </a:p>
        </p:txBody>
      </p:sp>
    </p:spTree>
    <p:extLst>
      <p:ext uri="{BB962C8B-B14F-4D97-AF65-F5344CB8AC3E}">
        <p14:creationId xmlns:p14="http://schemas.microsoft.com/office/powerpoint/2010/main" val="75542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output from "</a:t>
            </a:r>
            <a:r>
              <a:rPr lang="en-US" dirty="0" err="1"/>
              <a:t>htcondor</a:t>
            </a:r>
            <a:r>
              <a:rPr lang="en-US" dirty="0"/>
              <a:t> </a:t>
            </a:r>
            <a:r>
              <a:rPr lang="en-US" dirty="0" err="1"/>
              <a:t>dag</a:t>
            </a:r>
            <a:r>
              <a:rPr lang="en-US" dirty="0"/>
              <a:t> status", to see status about a DAGMan job….</a:t>
            </a:r>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28</a:t>
            </a:fld>
            <a:endParaRPr lang="en-US" altLang="en-US"/>
          </a:p>
        </p:txBody>
      </p:sp>
    </p:spTree>
    <p:extLst>
      <p:ext uri="{BB962C8B-B14F-4D97-AF65-F5344CB8AC3E}">
        <p14:creationId xmlns:p14="http://schemas.microsoft.com/office/powerpoint/2010/main" val="4260627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htcondor</a:t>
            </a:r>
            <a:r>
              <a:rPr lang="en-US" dirty="0"/>
              <a:t> </a:t>
            </a:r>
            <a:r>
              <a:rPr lang="en-US" dirty="0" err="1"/>
              <a:t>eventlog</a:t>
            </a:r>
            <a:r>
              <a:rPr lang="en-US" dirty="0"/>
              <a:t>" encapsulates tools to present the information in a job event log file</a:t>
            </a:r>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29</a:t>
            </a:fld>
            <a:endParaRPr lang="en-US" altLang="en-US"/>
          </a:p>
        </p:txBody>
      </p:sp>
    </p:spTree>
    <p:extLst>
      <p:ext uri="{BB962C8B-B14F-4D97-AF65-F5344CB8AC3E}">
        <p14:creationId xmlns:p14="http://schemas.microsoft.com/office/powerpoint/2010/main" val="3298674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30</a:t>
            </a:fld>
            <a:endParaRPr lang="en-US"/>
          </a:p>
        </p:txBody>
      </p:sp>
    </p:spTree>
    <p:extLst>
      <p:ext uri="{BB962C8B-B14F-4D97-AF65-F5344CB8AC3E}">
        <p14:creationId xmlns:p14="http://schemas.microsoft.com/office/powerpoint/2010/main" val="356674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2</a:t>
            </a:fld>
            <a:endParaRPr lang="en-US" altLang="en-US"/>
          </a:p>
        </p:txBody>
      </p:sp>
    </p:spTree>
    <p:extLst>
      <p:ext uri="{BB962C8B-B14F-4D97-AF65-F5344CB8AC3E}">
        <p14:creationId xmlns:p14="http://schemas.microsoft.com/office/powerpoint/2010/main" val="871747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33</a:t>
            </a:fld>
            <a:endParaRPr lang="en-US" altLang="en-US"/>
          </a:p>
        </p:txBody>
      </p:sp>
    </p:spTree>
    <p:extLst>
      <p:ext uri="{BB962C8B-B14F-4D97-AF65-F5344CB8AC3E}">
        <p14:creationId xmlns:p14="http://schemas.microsoft.com/office/powerpoint/2010/main" val="1686576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71717f8e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71717f8e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2978B1-D068-47E8-9D8F-DDBF907F7C11}" type="slidenum">
              <a:rPr lang="en-US" smtClean="0"/>
              <a:pPr>
                <a:defRPr/>
              </a:pPr>
              <a:t>37</a:t>
            </a:fld>
            <a:endParaRPr lang="en-US" dirty="0"/>
          </a:p>
        </p:txBody>
      </p:sp>
    </p:spTree>
    <p:extLst>
      <p:ext uri="{BB962C8B-B14F-4D97-AF65-F5344CB8AC3E}">
        <p14:creationId xmlns:p14="http://schemas.microsoft.com/office/powerpoint/2010/main" val="2647681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imes New Roman"/>
                <a:ea typeface="Times New Roman"/>
                <a:cs typeface="Times New Roman"/>
                <a:sym typeface="Times New Roman"/>
              </a:rPr>
              <a:t>38</a:t>
            </a:fld>
            <a:endParaRPr 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67412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imes New Roman"/>
                <a:ea typeface="Times New Roman"/>
                <a:cs typeface="Times New Roman"/>
                <a:sym typeface="Times New Roman"/>
              </a:rPr>
              <a:t>39</a:t>
            </a:fld>
            <a:endParaRPr 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89661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72B4D"/>
                </a:solidFill>
                <a:effectLst/>
                <a:latin typeface="-apple-system"/>
              </a:rPr>
              <a:t>ENABLE_STARTD_DAEMON_AD=true, false, or AUTO</a:t>
            </a:r>
          </a:p>
          <a:p>
            <a:pPr algn="l"/>
            <a:r>
              <a:rPr lang="en-US" b="0" i="0" dirty="0">
                <a:solidFill>
                  <a:srgbClr val="172B4D"/>
                </a:solidFill>
                <a:effectLst/>
                <a:latin typeface="-apple-system"/>
              </a:rPr>
              <a:t>    AUTO checks version of the collector, requires 23.8</a:t>
            </a:r>
          </a:p>
          <a:p>
            <a:pPr algn="l"/>
            <a:endParaRPr lang="en-US" b="0" i="0" dirty="0">
              <a:solidFill>
                <a:srgbClr val="172B4D"/>
              </a:solidFill>
              <a:effectLst/>
              <a:latin typeface="-apple-system"/>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imes New Roman"/>
                <a:ea typeface="Times New Roman"/>
                <a:cs typeface="Times New Roman"/>
                <a:sym typeface="Times New Roman"/>
              </a:rPr>
              <a:t>41</a:t>
            </a:fld>
            <a:endParaRPr lang="en-US"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67412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6724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687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71717f8e3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71717f8e3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8970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4B088-25E5-4B8D-8B65-4E4D5136B3A0}" type="slidenum">
              <a:rPr lang="en-US" altLang="en-US" smtClean="0"/>
              <a:pPr/>
              <a:t>48</a:t>
            </a:fld>
            <a:endParaRPr lang="en-US" altLang="en-US"/>
          </a:p>
        </p:txBody>
      </p:sp>
    </p:spTree>
    <p:extLst>
      <p:ext uri="{BB962C8B-B14F-4D97-AF65-F5344CB8AC3E}">
        <p14:creationId xmlns:p14="http://schemas.microsoft.com/office/powerpoint/2010/main" val="383257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manual was not well organized.  In fact, the order of subjects in the administrators' manual mainly reflected the order in which features were added to the system, not any order that a human should read them, or makes sense to find</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7</a:t>
            </a:fld>
            <a:endParaRPr lang="en-US"/>
          </a:p>
        </p:txBody>
      </p:sp>
    </p:spTree>
    <p:extLst>
      <p:ext uri="{BB962C8B-B14F-4D97-AF65-F5344CB8AC3E}">
        <p14:creationId xmlns:p14="http://schemas.microsoft.com/office/powerpoint/2010/main" val="896457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2725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769f3fb0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769f3fb02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2769f3fb02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769f3fb02c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769f3fb02c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2769f3fb02c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76a016884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76a016884e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276a016884e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76a016884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76a016884e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276a016884e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03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23.x we reorganized the admin manual around AP, EP and CM, with a handful of addition cross-cutting concerns (like logging, networking and security)</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9</a:t>
            </a:fld>
            <a:endParaRPr lang="en-US"/>
          </a:p>
        </p:txBody>
      </p:sp>
    </p:spTree>
    <p:extLst>
      <p:ext uri="{BB962C8B-B14F-4D97-AF65-F5344CB8AC3E}">
        <p14:creationId xmlns:p14="http://schemas.microsoft.com/office/powerpoint/2010/main" val="341360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added many diagrams to the manual, in a way that is easy to edit and add additional ones.</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10</a:t>
            </a:fld>
            <a:endParaRPr lang="en-US"/>
          </a:p>
        </p:txBody>
      </p:sp>
    </p:spTree>
    <p:extLst>
      <p:ext uri="{BB962C8B-B14F-4D97-AF65-F5344CB8AC3E}">
        <p14:creationId xmlns:p14="http://schemas.microsoft.com/office/powerpoint/2010/main" val="173916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13</a:t>
            </a:fld>
            <a:endParaRPr lang="en-US"/>
          </a:p>
        </p:txBody>
      </p:sp>
    </p:spTree>
    <p:extLst>
      <p:ext uri="{BB962C8B-B14F-4D97-AF65-F5344CB8AC3E}">
        <p14:creationId xmlns:p14="http://schemas.microsoft.com/office/powerpoint/2010/main" val="191285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 lot of how-to, FAQs and recipes off in an wiki that was hard to find, infrequently used, and often out of date.  We are now in the process of moving these to the manual proper, and cleaning them up.</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14</a:t>
            </a:fld>
            <a:endParaRPr lang="en-US"/>
          </a:p>
        </p:txBody>
      </p:sp>
    </p:spTree>
    <p:extLst>
      <p:ext uri="{BB962C8B-B14F-4D97-AF65-F5344CB8AC3E}">
        <p14:creationId xmlns:p14="http://schemas.microsoft.com/office/powerpoint/2010/main" val="2097364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we've made many  improvements to the index, including creating checkers that validate that every </a:t>
            </a:r>
            <a:r>
              <a:rPr lang="en-US" dirty="0" err="1"/>
              <a:t>classad</a:t>
            </a:r>
            <a:r>
              <a:rPr lang="en-US" dirty="0"/>
              <a:t> attribute, submit command and configuration knob has an index entry.  Please give it a try.</a:t>
            </a:r>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16</a:t>
            </a:fld>
            <a:endParaRPr lang="en-US"/>
          </a:p>
        </p:txBody>
      </p:sp>
    </p:spTree>
    <p:extLst>
      <p:ext uri="{BB962C8B-B14F-4D97-AF65-F5344CB8AC3E}">
        <p14:creationId xmlns:p14="http://schemas.microsoft.com/office/powerpoint/2010/main" val="74623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DDE668-1C34-46D8-8C87-45DBD7915FB8}" type="slidenum">
              <a:rPr lang="en-US" smtClean="0"/>
              <a:pPr>
                <a:defRPr/>
              </a:pPr>
              <a:t>18</a:t>
            </a:fld>
            <a:endParaRPr lang="en-US"/>
          </a:p>
        </p:txBody>
      </p:sp>
    </p:spTree>
    <p:extLst>
      <p:ext uri="{BB962C8B-B14F-4D97-AF65-F5344CB8AC3E}">
        <p14:creationId xmlns:p14="http://schemas.microsoft.com/office/powerpoint/2010/main" val="781703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7" descr="CHTC_logo_color_vert.jpg"/>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788408" y="582613"/>
            <a:ext cx="2615184" cy="14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Users\vmuser\Desktop\HTCondor_red_blk_notag.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2688" y="2066989"/>
            <a:ext cx="2707695" cy="63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2" name="Rectangle 2"/>
          <p:cNvSpPr>
            <a:spLocks noGrp="1" noChangeArrowheads="1"/>
          </p:cNvSpPr>
          <p:nvPr>
            <p:ph type="ctrTitle"/>
          </p:nvPr>
        </p:nvSpPr>
        <p:spPr>
          <a:xfrm>
            <a:off x="914400" y="3110107"/>
            <a:ext cx="10363200" cy="2438400"/>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261953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p:txBody>
          <a:bodyPr/>
          <a:lstStyle>
            <a:lvl1pPr>
              <a:defRPr/>
            </a:lvl1pPr>
          </a:lstStyle>
          <a:p>
            <a:fld id="{DFF61365-E3D1-425E-BF49-DF7C7388E7D3}" type="slidenum">
              <a:rPr lang="en-US" altLang="en-US"/>
              <a:pPr/>
              <a:t>‹#›</a:t>
            </a:fld>
            <a:endParaRPr lang="en-US" altLang="en-US"/>
          </a:p>
        </p:txBody>
      </p:sp>
    </p:spTree>
    <p:extLst>
      <p:ext uri="{BB962C8B-B14F-4D97-AF65-F5344CB8AC3E}">
        <p14:creationId xmlns:p14="http://schemas.microsoft.com/office/powerpoint/2010/main" val="230673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p:txBody>
          <a:bodyPr/>
          <a:lstStyle>
            <a:lvl1pPr>
              <a:defRPr/>
            </a:lvl1pPr>
          </a:lstStyle>
          <a:p>
            <a:fld id="{586B4667-D209-4660-B5A2-173A01679EA4}" type="slidenum">
              <a:rPr lang="en-US" altLang="en-US"/>
              <a:pPr/>
              <a:t>‹#›</a:t>
            </a:fld>
            <a:endParaRPr lang="en-US" altLang="en-US"/>
          </a:p>
        </p:txBody>
      </p:sp>
    </p:spTree>
    <p:extLst>
      <p:ext uri="{BB962C8B-B14F-4D97-AF65-F5344CB8AC3E}">
        <p14:creationId xmlns:p14="http://schemas.microsoft.com/office/powerpoint/2010/main" val="1661212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1354269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F7F7F"/>
              </a:buClr>
              <a:buSzPts val="2400"/>
              <a:buNone/>
              <a:defRPr sz="2400" b="0" i="0">
                <a:solidFill>
                  <a:srgbClr val="7F7F7F"/>
                </a:solidFill>
                <a:latin typeface="Helvetica Neue Light"/>
                <a:ea typeface="Helvetica Neue Light"/>
                <a:cs typeface="Helvetica Neue Light"/>
                <a:sym typeface="Helvetica Neue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41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6280" y="6461689"/>
            <a:ext cx="136732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838200" y="6464194"/>
            <a:ext cx="3148173"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9986480" y="6461689"/>
            <a:ext cx="1367319"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6767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8"/>
          <p:cNvSpPr txBox="1">
            <a:spLocks noGrp="1"/>
          </p:cNvSpPr>
          <p:nvPr>
            <p:ph type="body" idx="1"/>
          </p:nvPr>
        </p:nvSpPr>
        <p:spPr>
          <a:xfrm>
            <a:off x="914400" y="1900238"/>
            <a:ext cx="5080000" cy="3738562"/>
          </a:xfrm>
          <a:prstGeom prst="rect">
            <a:avLst/>
          </a:prstGeom>
          <a:noFill/>
          <a:ln>
            <a:noFill/>
          </a:ln>
        </p:spPr>
        <p:txBody>
          <a:bodyPr spcFirstLastPara="1" wrap="square" lIns="91425" tIns="45700" rIns="91425" bIns="45700" anchor="t" anchorCtr="0">
            <a:noAutofit/>
          </a:bodyPr>
          <a:lstStyle>
            <a:lvl1pPr marL="457200" lvl="0" indent="-441960" algn="l">
              <a:spcBef>
                <a:spcPts val="560"/>
              </a:spcBef>
              <a:spcAft>
                <a:spcPts val="0"/>
              </a:spcAft>
              <a:buSzPts val="3360"/>
              <a:buFont typeface="Helvetica Neue"/>
              <a:buChar char="›"/>
              <a:defRPr sz="2800"/>
            </a:lvl1pPr>
            <a:lvl2pPr marL="914400" lvl="1" indent="-365760" algn="l">
              <a:spcBef>
                <a:spcPts val="480"/>
              </a:spcBef>
              <a:spcAft>
                <a:spcPts val="0"/>
              </a:spcAft>
              <a:buClr>
                <a:schemeClr val="dk1"/>
              </a:buClr>
              <a:buSzPts val="2160"/>
              <a:buChar char="h"/>
              <a:defRPr sz="2400"/>
            </a:lvl2pPr>
            <a:lvl3pPr marL="1371600" lvl="2" indent="-355600" algn="l">
              <a:spcBef>
                <a:spcPts val="400"/>
              </a:spcBef>
              <a:spcAft>
                <a:spcPts val="0"/>
              </a:spcAft>
              <a:buClr>
                <a:schemeClr val="dk1"/>
              </a:buClr>
              <a:buSzPts val="2000"/>
              <a:buFont typeface="Helvetica Neue"/>
              <a:buChar char="•"/>
              <a:defRPr sz="2000"/>
            </a:lvl3pPr>
            <a:lvl4pPr marL="1828800" lvl="3" indent="-342900" algn="l">
              <a:spcBef>
                <a:spcPts val="360"/>
              </a:spcBef>
              <a:spcAft>
                <a:spcPts val="0"/>
              </a:spcAft>
              <a:buClr>
                <a:schemeClr val="dk1"/>
              </a:buClr>
              <a:buSzPts val="1800"/>
              <a:buFont typeface="Helvetica Neue"/>
              <a:buChar char="–"/>
              <a:defRPr sz="1800"/>
            </a:lvl4pPr>
            <a:lvl5pPr marL="2286000" lvl="4" indent="-342900" algn="l">
              <a:spcBef>
                <a:spcPts val="360"/>
              </a:spcBef>
              <a:spcAft>
                <a:spcPts val="0"/>
              </a:spcAft>
              <a:buClr>
                <a:schemeClr val="dk1"/>
              </a:buClr>
              <a:buSzPts val="1800"/>
              <a:buFont typeface="Helvetica Neue"/>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9" name="Google Shape;29;p8"/>
          <p:cNvSpPr txBox="1">
            <a:spLocks noGrp="1"/>
          </p:cNvSpPr>
          <p:nvPr>
            <p:ph type="body" idx="2"/>
          </p:nvPr>
        </p:nvSpPr>
        <p:spPr>
          <a:xfrm>
            <a:off x="6197600" y="1900238"/>
            <a:ext cx="5080000" cy="3738562"/>
          </a:xfrm>
          <a:prstGeom prst="rect">
            <a:avLst/>
          </a:prstGeom>
          <a:noFill/>
          <a:ln>
            <a:noFill/>
          </a:ln>
        </p:spPr>
        <p:txBody>
          <a:bodyPr spcFirstLastPara="1" wrap="square" lIns="91425" tIns="45700" rIns="91425" bIns="45700" anchor="t" anchorCtr="0">
            <a:noAutofit/>
          </a:bodyPr>
          <a:lstStyle>
            <a:lvl1pPr marL="457200" lvl="0" indent="-441960" algn="l">
              <a:spcBef>
                <a:spcPts val="560"/>
              </a:spcBef>
              <a:spcAft>
                <a:spcPts val="0"/>
              </a:spcAft>
              <a:buSzPts val="3360"/>
              <a:buFont typeface="Helvetica Neue"/>
              <a:buChar char="›"/>
              <a:defRPr sz="2800"/>
            </a:lvl1pPr>
            <a:lvl2pPr marL="914400" lvl="1" indent="-365760" algn="l">
              <a:spcBef>
                <a:spcPts val="480"/>
              </a:spcBef>
              <a:spcAft>
                <a:spcPts val="0"/>
              </a:spcAft>
              <a:buClr>
                <a:schemeClr val="dk1"/>
              </a:buClr>
              <a:buSzPts val="2160"/>
              <a:buChar char="h"/>
              <a:defRPr sz="2400"/>
            </a:lvl2pPr>
            <a:lvl3pPr marL="1371600" lvl="2" indent="-355600" algn="l">
              <a:spcBef>
                <a:spcPts val="400"/>
              </a:spcBef>
              <a:spcAft>
                <a:spcPts val="0"/>
              </a:spcAft>
              <a:buClr>
                <a:schemeClr val="dk1"/>
              </a:buClr>
              <a:buSzPts val="2000"/>
              <a:buFont typeface="Helvetica Neue"/>
              <a:buChar char="•"/>
              <a:defRPr sz="2000"/>
            </a:lvl3pPr>
            <a:lvl4pPr marL="1828800" lvl="3" indent="-342900" algn="l">
              <a:spcBef>
                <a:spcPts val="360"/>
              </a:spcBef>
              <a:spcAft>
                <a:spcPts val="0"/>
              </a:spcAft>
              <a:buClr>
                <a:schemeClr val="dk1"/>
              </a:buClr>
              <a:buSzPts val="1800"/>
              <a:buFont typeface="Helvetica Neue"/>
              <a:buChar char="–"/>
              <a:defRPr sz="1800"/>
            </a:lvl4pPr>
            <a:lvl5pPr marL="2286000" lvl="4" indent="-342900" algn="l">
              <a:spcBef>
                <a:spcPts val="360"/>
              </a:spcBef>
              <a:spcAft>
                <a:spcPts val="0"/>
              </a:spcAft>
              <a:buClr>
                <a:schemeClr val="dk1"/>
              </a:buClr>
              <a:buSzPts val="1800"/>
              <a:buFont typeface="Helvetica Neue"/>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0" name="Google Shape;30;p8"/>
          <p:cNvSpPr txBox="1">
            <a:spLocks noGrp="1"/>
          </p:cNvSpPr>
          <p:nvPr>
            <p:ph type="sldNum" idx="12"/>
          </p:nvPr>
        </p:nvSpPr>
        <p:spPr>
          <a:xfrm>
            <a:off x="9956800" y="6248400"/>
            <a:ext cx="1320800" cy="4572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1" name="Google Shape;31;p8"/>
          <p:cNvSpPr txBox="1"/>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a:t>
            </a:fld>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402028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2"/>
        <p:cNvGrpSpPr/>
        <p:nvPr/>
      </p:nvGrpSpPr>
      <p:grpSpPr>
        <a:xfrm>
          <a:off x="0" y="0"/>
          <a:ext cx="0" cy="0"/>
          <a:chOff x="0" y="0"/>
          <a:chExt cx="0" cy="0"/>
        </a:xfrm>
      </p:grpSpPr>
      <p:sp>
        <p:nvSpPr>
          <p:cNvPr id="33" name="Google Shape;33;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880"/>
              <a:buFont typeface="Helvetica Neue"/>
              <a:buNone/>
              <a:defRPr sz="2400" b="1"/>
            </a:lvl1pPr>
            <a:lvl2pPr marL="914400" lvl="1" indent="-228600" algn="l">
              <a:spcBef>
                <a:spcPts val="400"/>
              </a:spcBef>
              <a:spcAft>
                <a:spcPts val="0"/>
              </a:spcAft>
              <a:buClr>
                <a:schemeClr val="dk1"/>
              </a:buClr>
              <a:buSzPts val="1800"/>
              <a:buNone/>
              <a:defRPr sz="2000" b="1"/>
            </a:lvl2pPr>
            <a:lvl3pPr marL="1371600" lvl="2" indent="-228600" algn="l">
              <a:spcBef>
                <a:spcPts val="360"/>
              </a:spcBef>
              <a:spcAft>
                <a:spcPts val="0"/>
              </a:spcAft>
              <a:buClr>
                <a:schemeClr val="dk1"/>
              </a:buClr>
              <a:buSzPts val="1800"/>
              <a:buFont typeface="Helvetica Neue"/>
              <a:buNone/>
              <a:defRPr sz="1800" b="1"/>
            </a:lvl3pPr>
            <a:lvl4pPr marL="1828800" lvl="3" indent="-228600" algn="l">
              <a:spcBef>
                <a:spcPts val="320"/>
              </a:spcBef>
              <a:spcAft>
                <a:spcPts val="0"/>
              </a:spcAft>
              <a:buClr>
                <a:schemeClr val="dk1"/>
              </a:buClr>
              <a:buSzPts val="1600"/>
              <a:buFont typeface="Helvetica Neue"/>
              <a:buNone/>
              <a:defRPr sz="1600" b="1"/>
            </a:lvl4pPr>
            <a:lvl5pPr marL="2286000" lvl="4" indent="-228600" algn="l">
              <a:spcBef>
                <a:spcPts val="320"/>
              </a:spcBef>
              <a:spcAft>
                <a:spcPts val="0"/>
              </a:spcAft>
              <a:buClr>
                <a:schemeClr val="dk1"/>
              </a:buClr>
              <a:buSzPts val="1600"/>
              <a:buFont typeface="Helvetica Neue"/>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4" name="Google Shape;34;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411480" algn="l">
              <a:spcBef>
                <a:spcPts val="480"/>
              </a:spcBef>
              <a:spcAft>
                <a:spcPts val="0"/>
              </a:spcAft>
              <a:buSzPts val="2880"/>
              <a:buFont typeface="Helvetica Neue"/>
              <a:buChar char="›"/>
              <a:defRPr sz="2400"/>
            </a:lvl1pPr>
            <a:lvl2pPr marL="914400" lvl="1" indent="-342900" algn="l">
              <a:spcBef>
                <a:spcPts val="400"/>
              </a:spcBef>
              <a:spcAft>
                <a:spcPts val="0"/>
              </a:spcAft>
              <a:buClr>
                <a:schemeClr val="dk1"/>
              </a:buClr>
              <a:buSzPts val="1800"/>
              <a:buChar char="h"/>
              <a:defRPr sz="2000"/>
            </a:lvl2pPr>
            <a:lvl3pPr marL="1371600" lvl="2" indent="-342900" algn="l">
              <a:spcBef>
                <a:spcPts val="360"/>
              </a:spcBef>
              <a:spcAft>
                <a:spcPts val="0"/>
              </a:spcAft>
              <a:buClr>
                <a:schemeClr val="dk1"/>
              </a:buClr>
              <a:buSzPts val="1800"/>
              <a:buFont typeface="Helvetica Neue"/>
              <a:buChar char="•"/>
              <a:defRPr sz="1800"/>
            </a:lvl3pPr>
            <a:lvl4pPr marL="1828800" lvl="3" indent="-330200" algn="l">
              <a:spcBef>
                <a:spcPts val="320"/>
              </a:spcBef>
              <a:spcAft>
                <a:spcPts val="0"/>
              </a:spcAft>
              <a:buClr>
                <a:schemeClr val="dk1"/>
              </a:buClr>
              <a:buSzPts val="1600"/>
              <a:buFont typeface="Helvetica Neue"/>
              <a:buChar char="–"/>
              <a:defRPr sz="1600"/>
            </a:lvl4pPr>
            <a:lvl5pPr marL="2286000" lvl="4" indent="-330200" algn="l">
              <a:spcBef>
                <a:spcPts val="320"/>
              </a:spcBef>
              <a:spcAft>
                <a:spcPts val="0"/>
              </a:spcAft>
              <a:buClr>
                <a:schemeClr val="dk1"/>
              </a:buClr>
              <a:buSzPts val="1600"/>
              <a:buFont typeface="Helvetica Neue"/>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5" name="Google Shape;35;p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880"/>
              <a:buFont typeface="Helvetica Neue"/>
              <a:buNone/>
              <a:defRPr sz="2400" b="1"/>
            </a:lvl1pPr>
            <a:lvl2pPr marL="914400" lvl="1" indent="-228600" algn="l">
              <a:spcBef>
                <a:spcPts val="400"/>
              </a:spcBef>
              <a:spcAft>
                <a:spcPts val="0"/>
              </a:spcAft>
              <a:buClr>
                <a:schemeClr val="dk1"/>
              </a:buClr>
              <a:buSzPts val="1800"/>
              <a:buNone/>
              <a:defRPr sz="2000" b="1"/>
            </a:lvl2pPr>
            <a:lvl3pPr marL="1371600" lvl="2" indent="-228600" algn="l">
              <a:spcBef>
                <a:spcPts val="360"/>
              </a:spcBef>
              <a:spcAft>
                <a:spcPts val="0"/>
              </a:spcAft>
              <a:buClr>
                <a:schemeClr val="dk1"/>
              </a:buClr>
              <a:buSzPts val="1800"/>
              <a:buFont typeface="Helvetica Neue"/>
              <a:buNone/>
              <a:defRPr sz="1800" b="1"/>
            </a:lvl3pPr>
            <a:lvl4pPr marL="1828800" lvl="3" indent="-228600" algn="l">
              <a:spcBef>
                <a:spcPts val="320"/>
              </a:spcBef>
              <a:spcAft>
                <a:spcPts val="0"/>
              </a:spcAft>
              <a:buClr>
                <a:schemeClr val="dk1"/>
              </a:buClr>
              <a:buSzPts val="1600"/>
              <a:buFont typeface="Helvetica Neue"/>
              <a:buNone/>
              <a:defRPr sz="1600" b="1"/>
            </a:lvl4pPr>
            <a:lvl5pPr marL="2286000" lvl="4" indent="-228600" algn="l">
              <a:spcBef>
                <a:spcPts val="320"/>
              </a:spcBef>
              <a:spcAft>
                <a:spcPts val="0"/>
              </a:spcAft>
              <a:buClr>
                <a:schemeClr val="dk1"/>
              </a:buClr>
              <a:buSzPts val="1600"/>
              <a:buFont typeface="Helvetica Neue"/>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 name="Google Shape;36;p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411480" algn="l">
              <a:spcBef>
                <a:spcPts val="480"/>
              </a:spcBef>
              <a:spcAft>
                <a:spcPts val="0"/>
              </a:spcAft>
              <a:buSzPts val="2880"/>
              <a:buFont typeface="Helvetica Neue"/>
              <a:buChar char="›"/>
              <a:defRPr sz="2400"/>
            </a:lvl1pPr>
            <a:lvl2pPr marL="914400" lvl="1" indent="-342900" algn="l">
              <a:spcBef>
                <a:spcPts val="400"/>
              </a:spcBef>
              <a:spcAft>
                <a:spcPts val="0"/>
              </a:spcAft>
              <a:buClr>
                <a:schemeClr val="dk1"/>
              </a:buClr>
              <a:buSzPts val="1800"/>
              <a:buChar char="h"/>
              <a:defRPr sz="2000"/>
            </a:lvl2pPr>
            <a:lvl3pPr marL="1371600" lvl="2" indent="-342900" algn="l">
              <a:spcBef>
                <a:spcPts val="360"/>
              </a:spcBef>
              <a:spcAft>
                <a:spcPts val="0"/>
              </a:spcAft>
              <a:buClr>
                <a:schemeClr val="dk1"/>
              </a:buClr>
              <a:buSzPts val="1800"/>
              <a:buFont typeface="Helvetica Neue"/>
              <a:buChar char="•"/>
              <a:defRPr sz="1800"/>
            </a:lvl3pPr>
            <a:lvl4pPr marL="1828800" lvl="3" indent="-330200" algn="l">
              <a:spcBef>
                <a:spcPts val="320"/>
              </a:spcBef>
              <a:spcAft>
                <a:spcPts val="0"/>
              </a:spcAft>
              <a:buClr>
                <a:schemeClr val="dk1"/>
              </a:buClr>
              <a:buSzPts val="1600"/>
              <a:buFont typeface="Helvetica Neue"/>
              <a:buChar char="–"/>
              <a:defRPr sz="1600"/>
            </a:lvl4pPr>
            <a:lvl5pPr marL="2286000" lvl="4" indent="-330200" algn="l">
              <a:spcBef>
                <a:spcPts val="320"/>
              </a:spcBef>
              <a:spcAft>
                <a:spcPts val="0"/>
              </a:spcAft>
              <a:buClr>
                <a:schemeClr val="dk1"/>
              </a:buClr>
              <a:buSzPts val="1600"/>
              <a:buFont typeface="Helvetica Neue"/>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7" name="Google Shape;37;p9"/>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9"/>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8132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11"/>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3327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72440" algn="l">
              <a:spcBef>
                <a:spcPts val="640"/>
              </a:spcBef>
              <a:spcAft>
                <a:spcPts val="0"/>
              </a:spcAft>
              <a:buSzPts val="3840"/>
              <a:buFont typeface="Helvetica Neue"/>
              <a:buChar char="›"/>
              <a:defRPr sz="3200"/>
            </a:lvl1pPr>
            <a:lvl2pPr marL="914400" lvl="1" indent="-388619" algn="l">
              <a:spcBef>
                <a:spcPts val="560"/>
              </a:spcBef>
              <a:spcAft>
                <a:spcPts val="0"/>
              </a:spcAft>
              <a:buClr>
                <a:schemeClr val="dk1"/>
              </a:buClr>
              <a:buSzPts val="2520"/>
              <a:buChar char="h"/>
              <a:defRPr sz="2800"/>
            </a:lvl2pPr>
            <a:lvl3pPr marL="1371600" lvl="2" indent="-381000" algn="l">
              <a:spcBef>
                <a:spcPts val="480"/>
              </a:spcBef>
              <a:spcAft>
                <a:spcPts val="0"/>
              </a:spcAft>
              <a:buClr>
                <a:schemeClr val="dk1"/>
              </a:buClr>
              <a:buSzPts val="2400"/>
              <a:buFont typeface="Helvetica Neue"/>
              <a:buChar char="•"/>
              <a:defRPr sz="2400"/>
            </a:lvl3pPr>
            <a:lvl4pPr marL="1828800" lvl="3" indent="-355600" algn="l">
              <a:spcBef>
                <a:spcPts val="400"/>
              </a:spcBef>
              <a:spcAft>
                <a:spcPts val="0"/>
              </a:spcAft>
              <a:buClr>
                <a:schemeClr val="dk1"/>
              </a:buClr>
              <a:buSzPts val="2000"/>
              <a:buFont typeface="Helvetica Neue"/>
              <a:buChar char="–"/>
              <a:defRPr sz="2000"/>
            </a:lvl4pPr>
            <a:lvl5pPr marL="2286000" lvl="4" indent="-355600" algn="l">
              <a:spcBef>
                <a:spcPts val="400"/>
              </a:spcBef>
              <a:spcAft>
                <a:spcPts val="0"/>
              </a:spcAft>
              <a:buClr>
                <a:schemeClr val="dk1"/>
              </a:buClr>
              <a:buSzPts val="2000"/>
              <a:buFont typeface="Helvetica Neue"/>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7" name="Google Shape;47;p12"/>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680"/>
              <a:buFont typeface="Helvetica Neue"/>
              <a:buNone/>
              <a:defRPr sz="1400"/>
            </a:lvl1pPr>
            <a:lvl2pPr marL="914400" lvl="1" indent="-228600" algn="l">
              <a:spcBef>
                <a:spcPts val="240"/>
              </a:spcBef>
              <a:spcAft>
                <a:spcPts val="0"/>
              </a:spcAft>
              <a:buClr>
                <a:schemeClr val="dk1"/>
              </a:buClr>
              <a:buSzPts val="1080"/>
              <a:buNone/>
              <a:defRPr sz="1200"/>
            </a:lvl2pPr>
            <a:lvl3pPr marL="1371600" lvl="2" indent="-228600" algn="l">
              <a:spcBef>
                <a:spcPts val="200"/>
              </a:spcBef>
              <a:spcAft>
                <a:spcPts val="0"/>
              </a:spcAft>
              <a:buClr>
                <a:schemeClr val="dk1"/>
              </a:buClr>
              <a:buSzPts val="1000"/>
              <a:buFont typeface="Helvetica Neue"/>
              <a:buNone/>
              <a:defRPr sz="1000"/>
            </a:lvl3pPr>
            <a:lvl4pPr marL="1828800" lvl="3" indent="-228600" algn="l">
              <a:spcBef>
                <a:spcPts val="180"/>
              </a:spcBef>
              <a:spcAft>
                <a:spcPts val="0"/>
              </a:spcAft>
              <a:buClr>
                <a:schemeClr val="dk1"/>
              </a:buClr>
              <a:buSzPts val="900"/>
              <a:buFont typeface="Helvetica Neue"/>
              <a:buNone/>
              <a:defRPr sz="900"/>
            </a:lvl4pPr>
            <a:lvl5pPr marL="2286000" lvl="4" indent="-228600" algn="l">
              <a:spcBef>
                <a:spcPts val="180"/>
              </a:spcBef>
              <a:spcAft>
                <a:spcPts val="0"/>
              </a:spcAft>
              <a:buClr>
                <a:schemeClr val="dk1"/>
              </a:buClr>
              <a:buSzPts val="900"/>
              <a:buFont typeface="Helvetica Neue"/>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8" name="Google Shape;48;p12"/>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2974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13"/>
          <p:cNvSpPr>
            <a:spLocks noGrp="1"/>
          </p:cNvSpPr>
          <p:nvPr>
            <p:ph type="pic" idx="2"/>
          </p:nvPr>
        </p:nvSpPr>
        <p:spPr>
          <a:xfrm>
            <a:off x="2389717" y="612775"/>
            <a:ext cx="7315200" cy="4114800"/>
          </a:xfrm>
          <a:prstGeom prst="rect">
            <a:avLst/>
          </a:prstGeom>
          <a:noFill/>
          <a:ln>
            <a:noFill/>
          </a:ln>
        </p:spPr>
      </p:sp>
      <p:sp>
        <p:nvSpPr>
          <p:cNvPr id="52" name="Google Shape;52;p13"/>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680"/>
              <a:buFont typeface="Helvetica Neue"/>
              <a:buNone/>
              <a:defRPr sz="1400"/>
            </a:lvl1pPr>
            <a:lvl2pPr marL="914400" lvl="1" indent="-228600" algn="l">
              <a:spcBef>
                <a:spcPts val="240"/>
              </a:spcBef>
              <a:spcAft>
                <a:spcPts val="0"/>
              </a:spcAft>
              <a:buClr>
                <a:schemeClr val="dk1"/>
              </a:buClr>
              <a:buSzPts val="1080"/>
              <a:buNone/>
              <a:defRPr sz="1200"/>
            </a:lvl2pPr>
            <a:lvl3pPr marL="1371600" lvl="2" indent="-228600" algn="l">
              <a:spcBef>
                <a:spcPts val="200"/>
              </a:spcBef>
              <a:spcAft>
                <a:spcPts val="0"/>
              </a:spcAft>
              <a:buClr>
                <a:schemeClr val="dk1"/>
              </a:buClr>
              <a:buSzPts val="1000"/>
              <a:buFont typeface="Helvetica Neue"/>
              <a:buNone/>
              <a:defRPr sz="1000"/>
            </a:lvl3pPr>
            <a:lvl4pPr marL="1828800" lvl="3" indent="-228600" algn="l">
              <a:spcBef>
                <a:spcPts val="180"/>
              </a:spcBef>
              <a:spcAft>
                <a:spcPts val="0"/>
              </a:spcAft>
              <a:buClr>
                <a:schemeClr val="dk1"/>
              </a:buClr>
              <a:buSzPts val="900"/>
              <a:buFont typeface="Helvetica Neue"/>
              <a:buNone/>
              <a:defRPr sz="900"/>
            </a:lvl4pPr>
            <a:lvl5pPr marL="2286000" lvl="4" indent="-228600" algn="l">
              <a:spcBef>
                <a:spcPts val="180"/>
              </a:spcBef>
              <a:spcAft>
                <a:spcPts val="0"/>
              </a:spcAft>
              <a:buClr>
                <a:schemeClr val="dk1"/>
              </a:buClr>
              <a:buSzPts val="900"/>
              <a:buFont typeface="Helvetica Neue"/>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3" name="Google Shape;53;p13"/>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9581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dirty="0"/>
              <a:t>Click to edit Master title style</a:t>
            </a:r>
          </a:p>
        </p:txBody>
      </p:sp>
      <p:sp>
        <p:nvSpPr>
          <p:cNvPr id="4" name="Slide Number Placeholder 1"/>
          <p:cNvSpPr>
            <a:spLocks noGrp="1"/>
          </p:cNvSpPr>
          <p:nvPr>
            <p:ph type="sldNum" sz="quarter" idx="10"/>
          </p:nvPr>
        </p:nvSpPr>
        <p:spPr/>
        <p:txBody>
          <a:bodyPr/>
          <a:lstStyle>
            <a:lvl1pPr>
              <a:defRPr/>
            </a:lvl1pPr>
          </a:lstStyle>
          <a:p>
            <a:fld id="{A112ED7D-98F8-4F4F-A793-74ECB7F395DA}" type="slidenum">
              <a:rPr lang="en-US" altLang="en-US"/>
              <a:pPr/>
              <a:t>‹#›</a:t>
            </a:fld>
            <a:endParaRPr lang="en-US" altLang="en-US" dirty="0"/>
          </a:p>
        </p:txBody>
      </p:sp>
    </p:spTree>
    <p:extLst>
      <p:ext uri="{BB962C8B-B14F-4D97-AF65-F5344CB8AC3E}">
        <p14:creationId xmlns:p14="http://schemas.microsoft.com/office/powerpoint/2010/main" val="162513260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14"/>
          <p:cNvSpPr txBox="1">
            <a:spLocks noGrp="1"/>
          </p:cNvSpPr>
          <p:nvPr>
            <p:ph type="body" idx="1"/>
          </p:nvPr>
        </p:nvSpPr>
        <p:spPr>
          <a:xfrm rot="5400000">
            <a:off x="3915569" y="-2130159"/>
            <a:ext cx="4227513" cy="11199283"/>
          </a:xfrm>
          <a:prstGeom prst="rect">
            <a:avLst/>
          </a:prstGeom>
          <a:noFill/>
          <a:ln>
            <a:noFill/>
          </a:ln>
        </p:spPr>
        <p:txBody>
          <a:bodyPr spcFirstLastPara="1" wrap="square" lIns="91425" tIns="45700" rIns="91425" bIns="45700" anchor="t" anchorCtr="0">
            <a:noAutofit/>
          </a:bodyPr>
          <a:lstStyle>
            <a:lvl1pPr marL="457200" lvl="0" indent="-365760" algn="l">
              <a:spcBef>
                <a:spcPts val="360"/>
              </a:spcBef>
              <a:spcAft>
                <a:spcPts val="0"/>
              </a:spcAft>
              <a:buSzPts val="2160"/>
              <a:buChar char="›"/>
              <a:defRPr/>
            </a:lvl1pPr>
            <a:lvl2pPr marL="914400" lvl="1" indent="-331469" algn="l">
              <a:spcBef>
                <a:spcPts val="360"/>
              </a:spcBef>
              <a:spcAft>
                <a:spcPts val="0"/>
              </a:spcAft>
              <a:buClr>
                <a:schemeClr val="dk1"/>
              </a:buClr>
              <a:buSzPts val="1620"/>
              <a:buChar char="h"/>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14"/>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420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rot="5400000">
            <a:off x="7467600" y="1828800"/>
            <a:ext cx="50292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15"/>
          <p:cNvSpPr txBox="1">
            <a:spLocks noGrp="1"/>
          </p:cNvSpPr>
          <p:nvPr>
            <p:ph type="body" idx="1"/>
          </p:nvPr>
        </p:nvSpPr>
        <p:spPr>
          <a:xfrm rot="5400000">
            <a:off x="2184400" y="-660400"/>
            <a:ext cx="5029200" cy="7569200"/>
          </a:xfrm>
          <a:prstGeom prst="rect">
            <a:avLst/>
          </a:prstGeom>
          <a:noFill/>
          <a:ln>
            <a:noFill/>
          </a:ln>
        </p:spPr>
        <p:txBody>
          <a:bodyPr spcFirstLastPara="1" wrap="square" lIns="91425" tIns="45700" rIns="91425" bIns="45700" anchor="t" anchorCtr="0">
            <a:noAutofit/>
          </a:bodyPr>
          <a:lstStyle>
            <a:lvl1pPr marL="457200" lvl="0" indent="-365760" algn="l">
              <a:spcBef>
                <a:spcPts val="360"/>
              </a:spcBef>
              <a:spcAft>
                <a:spcPts val="0"/>
              </a:spcAft>
              <a:buSzPts val="2160"/>
              <a:buChar char="›"/>
              <a:defRPr/>
            </a:lvl1pPr>
            <a:lvl2pPr marL="914400" lvl="1" indent="-331469" algn="l">
              <a:spcBef>
                <a:spcPts val="360"/>
              </a:spcBef>
              <a:spcAft>
                <a:spcPts val="0"/>
              </a:spcAft>
              <a:buClr>
                <a:schemeClr val="dk1"/>
              </a:buClr>
              <a:buSzPts val="1620"/>
              <a:buChar char="h"/>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15"/>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4152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2 Content">
  <p:cSld name="Title, 2 Conten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563" y="538449"/>
            <a:ext cx="10969943" cy="614142"/>
          </a:xfrm>
          <a:prstGeom prst="rect">
            <a:avLst/>
          </a:prstGeom>
          <a:noFill/>
          <a:ln>
            <a:noFill/>
          </a:ln>
        </p:spPr>
        <p:txBody>
          <a:bodyPr spcFirstLastPara="1" wrap="square" lIns="0" tIns="0" rIns="0" bIns="0" anchor="ctr" anchorCtr="0">
            <a:sp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6"/>
          <p:cNvSpPr txBox="1">
            <a:spLocks noGrp="1"/>
          </p:cNvSpPr>
          <p:nvPr>
            <p:ph type="body" idx="1"/>
          </p:nvPr>
        </p:nvSpPr>
        <p:spPr>
          <a:xfrm>
            <a:off x="609564" y="1604399"/>
            <a:ext cx="1273985" cy="1895672"/>
          </a:xfrm>
          <a:prstGeom prst="rect">
            <a:avLst/>
          </a:prstGeom>
          <a:noFill/>
          <a:ln>
            <a:noFill/>
          </a:ln>
        </p:spPr>
        <p:txBody>
          <a:bodyPr spcFirstLastPara="1" wrap="square" lIns="0" tIns="0" rIns="0" bIns="0" anchor="t" anchorCtr="0">
            <a:normAutofit/>
          </a:bodyPr>
          <a:lstStyle>
            <a:lvl1pPr marL="457200" lvl="0" indent="-365760" algn="l">
              <a:spcBef>
                <a:spcPts val="360"/>
              </a:spcBef>
              <a:spcAft>
                <a:spcPts val="0"/>
              </a:spcAft>
              <a:buSzPts val="2160"/>
              <a:buChar char="›"/>
              <a:defRPr/>
            </a:lvl1pPr>
            <a:lvl2pPr marL="914400" lvl="1" indent="-331469" algn="l">
              <a:spcBef>
                <a:spcPts val="360"/>
              </a:spcBef>
              <a:spcAft>
                <a:spcPts val="0"/>
              </a:spcAft>
              <a:buClr>
                <a:schemeClr val="dk1"/>
              </a:buClr>
              <a:buSzPts val="1620"/>
              <a:buChar char="h"/>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body" idx="2"/>
          </p:nvPr>
        </p:nvSpPr>
        <p:spPr>
          <a:xfrm>
            <a:off x="1947552" y="1604399"/>
            <a:ext cx="1273985" cy="1895672"/>
          </a:xfrm>
          <a:prstGeom prst="rect">
            <a:avLst/>
          </a:prstGeom>
          <a:noFill/>
          <a:ln>
            <a:noFill/>
          </a:ln>
        </p:spPr>
        <p:txBody>
          <a:bodyPr spcFirstLastPara="1" wrap="square" lIns="0" tIns="0" rIns="0" bIns="0" anchor="t" anchorCtr="0">
            <a:normAutofit/>
          </a:bodyPr>
          <a:lstStyle>
            <a:lvl1pPr marL="457200" lvl="0" indent="-365760" algn="l">
              <a:spcBef>
                <a:spcPts val="360"/>
              </a:spcBef>
              <a:spcAft>
                <a:spcPts val="0"/>
              </a:spcAft>
              <a:buSzPts val="2160"/>
              <a:buChar char="›"/>
              <a:defRPr/>
            </a:lvl1pPr>
            <a:lvl2pPr marL="914400" lvl="1" indent="-331469" algn="l">
              <a:spcBef>
                <a:spcPts val="360"/>
              </a:spcBef>
              <a:spcAft>
                <a:spcPts val="0"/>
              </a:spcAft>
              <a:buClr>
                <a:schemeClr val="dk1"/>
              </a:buClr>
              <a:buSzPts val="1620"/>
              <a:buChar char="h"/>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93795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31A10-6B7E-E9D6-479E-CF325F95DC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452479-2CCC-CB28-C8C7-2117E93361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D4391-E23F-154C-1630-2B400E9016E8}"/>
              </a:ext>
            </a:extLst>
          </p:cNvPr>
          <p:cNvSpPr>
            <a:spLocks noGrp="1"/>
          </p:cNvSpPr>
          <p:nvPr>
            <p:ph type="dt" sz="half" idx="10"/>
          </p:nvPr>
        </p:nvSpPr>
        <p:spPr/>
        <p:txBody>
          <a:bodyPr/>
          <a:lstStyle/>
          <a:p>
            <a:fld id="{7A54C87B-8EED-064F-A693-1E21627C7AEF}" type="datetimeFigureOut">
              <a:rPr lang="en-US" smtClean="0"/>
              <a:t>7/11/2024</a:t>
            </a:fld>
            <a:endParaRPr lang="en-US"/>
          </a:p>
        </p:txBody>
      </p:sp>
      <p:sp>
        <p:nvSpPr>
          <p:cNvPr id="5" name="Footer Placeholder 4">
            <a:extLst>
              <a:ext uri="{FF2B5EF4-FFF2-40B4-BE49-F238E27FC236}">
                <a16:creationId xmlns:a16="http://schemas.microsoft.com/office/drawing/2014/main" id="{5C2A951B-B2E9-45BA-E04D-3D5F6286D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870DB-1DBF-C2DD-C373-35B6FA52E0D8}"/>
              </a:ext>
            </a:extLst>
          </p:cNvPr>
          <p:cNvSpPr>
            <a:spLocks noGrp="1"/>
          </p:cNvSpPr>
          <p:nvPr>
            <p:ph type="sldNum" sz="quarter" idx="12"/>
          </p:nvPr>
        </p:nvSpPr>
        <p:spPr/>
        <p:txBody>
          <a:bodyPr/>
          <a:lstStyle/>
          <a:p>
            <a:fld id="{15664EF2-36F7-9F40-B119-E9638662A4B1}" type="slidenum">
              <a:rPr lang="en-US" smtClean="0"/>
              <a:t>‹#›</a:t>
            </a:fld>
            <a:endParaRPr lang="en-US"/>
          </a:p>
        </p:txBody>
      </p:sp>
    </p:spTree>
    <p:extLst>
      <p:ext uri="{BB962C8B-B14F-4D97-AF65-F5344CB8AC3E}">
        <p14:creationId xmlns:p14="http://schemas.microsoft.com/office/powerpoint/2010/main" val="871382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86402" name="Rectangle 2"/>
          <p:cNvSpPr>
            <a:spLocks noGrp="1" noChangeArrowheads="1"/>
          </p:cNvSpPr>
          <p:nvPr>
            <p:ph type="ctrTitle"/>
          </p:nvPr>
        </p:nvSpPr>
        <p:spPr>
          <a:xfrm>
            <a:off x="914400" y="517219"/>
            <a:ext cx="10363200" cy="2438400"/>
          </a:xfrm>
        </p:spPr>
        <p:txBody>
          <a:bodyPr/>
          <a:lstStyle>
            <a:lvl1pPr>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3016869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4" name="Slide Number Placeholder 1"/>
          <p:cNvSpPr>
            <a:spLocks noGrp="1"/>
          </p:cNvSpPr>
          <p:nvPr>
            <p:ph type="sldNum" sz="quarter" idx="10"/>
          </p:nvPr>
        </p:nvSpPr>
        <p:spPr/>
        <p:txBody>
          <a:bodyPr/>
          <a:lstStyle>
            <a:lvl1pPr>
              <a:defRPr/>
            </a:lvl1pPr>
          </a:lstStyle>
          <a:p>
            <a:fld id="{FAE93352-D2C7-9A40-8018-22D224478B69}" type="slidenum">
              <a:rPr lang="en-US" smtClean="0"/>
              <a:t>‹#›</a:t>
            </a:fld>
            <a:endParaRPr lang="en-US"/>
          </a:p>
        </p:txBody>
      </p:sp>
    </p:spTree>
    <p:extLst>
      <p:ext uri="{BB962C8B-B14F-4D97-AF65-F5344CB8AC3E}">
        <p14:creationId xmlns:p14="http://schemas.microsoft.com/office/powerpoint/2010/main" val="2798714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10"/>
          </p:nvPr>
        </p:nvSpPr>
        <p:spPr/>
        <p:txBody>
          <a:bodyPr/>
          <a:lstStyle>
            <a:lvl1pPr>
              <a:defRPr/>
            </a:lvl1pPr>
          </a:lstStyle>
          <a:p>
            <a:fld id="{FAE93352-D2C7-9A40-8018-22D224478B69}" type="slidenum">
              <a:rPr lang="en-US" smtClean="0"/>
              <a:t>‹#›</a:t>
            </a:fld>
            <a:endParaRPr lang="en-US"/>
          </a:p>
        </p:txBody>
      </p:sp>
    </p:spTree>
    <p:extLst>
      <p:ext uri="{BB962C8B-B14F-4D97-AF65-F5344CB8AC3E}">
        <p14:creationId xmlns:p14="http://schemas.microsoft.com/office/powerpoint/2010/main" val="891823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00238"/>
            <a:ext cx="508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0238"/>
            <a:ext cx="508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9956800" y="6248400"/>
            <a:ext cx="1320800" cy="457200"/>
          </a:xfrm>
        </p:spPr>
        <p:txBody>
          <a:bodyPr/>
          <a:lstStyle>
            <a:lvl1pPr>
              <a:defRPr/>
            </a:lvl1pPr>
          </a:lstStyle>
          <a:p>
            <a:fld id="{FAE93352-D2C7-9A40-8018-22D224478B69}" type="slidenum">
              <a:rPr lang="en-US" smtClean="0"/>
              <a:t>‹#›</a:t>
            </a:fld>
            <a:endParaRPr lang="en-US"/>
          </a:p>
        </p:txBody>
      </p:sp>
      <p:sp>
        <p:nvSpPr>
          <p:cNvPr id="6" name="Slide Number Placeholder 1"/>
          <p:cNvSpPr txBox="1">
            <a:spLocks/>
          </p:cNvSpPr>
          <p:nvPr/>
        </p:nvSpPr>
        <p:spPr>
          <a:xfrm>
            <a:off x="4673600" y="6492876"/>
            <a:ext cx="284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smtClean="0">
                <a:solidFill>
                  <a:schemeClr val="tx1">
                    <a:tint val="75000"/>
                  </a:schemeClr>
                </a:solidFill>
                <a:latin typeface="+mn-lt"/>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a:defRPr/>
            </a:pPr>
            <a:fld id="{671F83BD-2119-406E-B847-CD3D3B269ABB}" type="slidenum">
              <a:rPr lang="en-US" sz="1200" smtClean="0"/>
              <a:pPr>
                <a:defRPr/>
              </a:pPr>
              <a:t>‹#›</a:t>
            </a:fld>
            <a:endParaRPr lang="en-US" sz="1200" dirty="0"/>
          </a:p>
        </p:txBody>
      </p:sp>
    </p:spTree>
    <p:extLst>
      <p:ext uri="{BB962C8B-B14F-4D97-AF65-F5344CB8AC3E}">
        <p14:creationId xmlns:p14="http://schemas.microsoft.com/office/powerpoint/2010/main" val="3639473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7" name="Slide Number Placeholder 1"/>
          <p:cNvSpPr>
            <a:spLocks noGrp="1"/>
          </p:cNvSpPr>
          <p:nvPr>
            <p:ph type="sldNum" sz="quarter" idx="10"/>
          </p:nvPr>
        </p:nvSpPr>
        <p:spPr/>
        <p:txBody>
          <a:bodyPr/>
          <a:lstStyle>
            <a:lvl1pPr>
              <a:defRPr/>
            </a:lvl1pPr>
          </a:lstStyle>
          <a:p>
            <a:fld id="{FAE93352-D2C7-9A40-8018-22D224478B69}" type="slidenum">
              <a:rPr lang="en-US" smtClean="0"/>
              <a:t>‹#›</a:t>
            </a:fld>
            <a:endParaRPr lang="en-US"/>
          </a:p>
        </p:txBody>
      </p:sp>
    </p:spTree>
    <p:extLst>
      <p:ext uri="{BB962C8B-B14F-4D97-AF65-F5344CB8AC3E}">
        <p14:creationId xmlns:p14="http://schemas.microsoft.com/office/powerpoint/2010/main" val="445875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fld id="{FAE93352-D2C7-9A40-8018-22D224478B69}" type="slidenum">
              <a:rPr lang="en-US" smtClean="0"/>
              <a:t>‹#›</a:t>
            </a:fld>
            <a:endParaRPr lang="en-US"/>
          </a:p>
        </p:txBody>
      </p:sp>
    </p:spTree>
    <p:extLst>
      <p:ext uri="{BB962C8B-B14F-4D97-AF65-F5344CB8AC3E}">
        <p14:creationId xmlns:p14="http://schemas.microsoft.com/office/powerpoint/2010/main" val="1460501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10"/>
          </p:nvPr>
        </p:nvSpPr>
        <p:spPr/>
        <p:txBody>
          <a:bodyPr/>
          <a:lstStyle>
            <a:lvl1pPr>
              <a:defRPr/>
            </a:lvl1pPr>
          </a:lstStyle>
          <a:p>
            <a:fld id="{D10469D7-1015-4FED-8446-77ED6DA8F092}" type="slidenum">
              <a:rPr lang="en-US" altLang="en-US"/>
              <a:pPr/>
              <a:t>‹#›</a:t>
            </a:fld>
            <a:endParaRPr lang="en-US" altLang="en-US"/>
          </a:p>
        </p:txBody>
      </p:sp>
    </p:spTree>
    <p:extLst>
      <p:ext uri="{BB962C8B-B14F-4D97-AF65-F5344CB8AC3E}">
        <p14:creationId xmlns:p14="http://schemas.microsoft.com/office/powerpoint/2010/main" val="3259263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E93352-D2C7-9A40-8018-22D224478B69}" type="slidenum">
              <a:rPr lang="en-US" smtClean="0"/>
              <a:t>‹#›</a:t>
            </a:fld>
            <a:endParaRPr lang="en-US"/>
          </a:p>
        </p:txBody>
      </p:sp>
    </p:spTree>
    <p:extLst>
      <p:ext uri="{BB962C8B-B14F-4D97-AF65-F5344CB8AC3E}">
        <p14:creationId xmlns:p14="http://schemas.microsoft.com/office/powerpoint/2010/main" val="103692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10"/>
          </p:nvPr>
        </p:nvSpPr>
        <p:spPr/>
        <p:txBody>
          <a:bodyPr/>
          <a:lstStyle>
            <a:lvl1pPr>
              <a:defRPr/>
            </a:lvl1pPr>
          </a:lstStyle>
          <a:p>
            <a:fld id="{FAE93352-D2C7-9A40-8018-22D224478B69}" type="slidenum">
              <a:rPr lang="en-US" smtClean="0"/>
              <a:t>‹#›</a:t>
            </a:fld>
            <a:endParaRPr lang="en-US"/>
          </a:p>
        </p:txBody>
      </p:sp>
    </p:spTree>
    <p:extLst>
      <p:ext uri="{BB962C8B-B14F-4D97-AF65-F5344CB8AC3E}">
        <p14:creationId xmlns:p14="http://schemas.microsoft.com/office/powerpoint/2010/main" val="1162934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10"/>
          </p:nvPr>
        </p:nvSpPr>
        <p:spPr/>
        <p:txBody>
          <a:bodyPr/>
          <a:lstStyle>
            <a:lvl1pPr>
              <a:defRPr/>
            </a:lvl1pPr>
          </a:lstStyle>
          <a:p>
            <a:fld id="{FAE93352-D2C7-9A40-8018-22D224478B69}" type="slidenum">
              <a:rPr lang="en-US" smtClean="0"/>
              <a:t>‹#›</a:t>
            </a:fld>
            <a:endParaRPr lang="en-US"/>
          </a:p>
        </p:txBody>
      </p:sp>
    </p:spTree>
    <p:extLst>
      <p:ext uri="{BB962C8B-B14F-4D97-AF65-F5344CB8AC3E}">
        <p14:creationId xmlns:p14="http://schemas.microsoft.com/office/powerpoint/2010/main" val="3853180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p:txBody>
          <a:bodyPr/>
          <a:lstStyle>
            <a:lvl1pPr>
              <a:defRPr/>
            </a:lvl1pPr>
          </a:lstStyle>
          <a:p>
            <a:fld id="{FAE93352-D2C7-9A40-8018-22D224478B69}" type="slidenum">
              <a:rPr lang="en-US" smtClean="0"/>
              <a:t>‹#›</a:t>
            </a:fld>
            <a:endParaRPr lang="en-US"/>
          </a:p>
        </p:txBody>
      </p:sp>
    </p:spTree>
    <p:extLst>
      <p:ext uri="{BB962C8B-B14F-4D97-AF65-F5344CB8AC3E}">
        <p14:creationId xmlns:p14="http://schemas.microsoft.com/office/powerpoint/2010/main" val="2456272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10"/>
          </p:nvPr>
        </p:nvSpPr>
        <p:spPr/>
        <p:txBody>
          <a:bodyPr/>
          <a:lstStyle>
            <a:lvl1pPr>
              <a:defRPr/>
            </a:lvl1pPr>
          </a:lstStyle>
          <a:p>
            <a:fld id="{FAE93352-D2C7-9A40-8018-22D224478B69}" type="slidenum">
              <a:rPr lang="en-US" smtClean="0"/>
              <a:t>‹#›</a:t>
            </a:fld>
            <a:endParaRPr lang="en-US"/>
          </a:p>
        </p:txBody>
      </p:sp>
    </p:spTree>
    <p:extLst>
      <p:ext uri="{BB962C8B-B14F-4D97-AF65-F5344CB8AC3E}">
        <p14:creationId xmlns:p14="http://schemas.microsoft.com/office/powerpoint/2010/main" val="2237216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3" y="538449"/>
            <a:ext cx="10969943" cy="614142"/>
          </a:xfrm>
          <a:prstGeom prst="rect">
            <a:avLst/>
          </a:prstGeom>
        </p:spPr>
        <p:txBody>
          <a:bodyPr lIns="0" tIns="0" rIns="0" bIns="0" anchor="ctr">
            <a:spAutoFit/>
          </a:bodyPr>
          <a:lstStyle/>
          <a:p>
            <a:pPr algn="ctr"/>
            <a:r>
              <a:rPr lang="en-US" sz="3991" b="0" strike="noStrike" spc="-1">
                <a:latin typeface="Arial"/>
              </a:rPr>
              <a:t>Click to edit Master title style</a:t>
            </a:r>
          </a:p>
        </p:txBody>
      </p:sp>
      <p:sp>
        <p:nvSpPr>
          <p:cNvPr id="8" name="PlaceHolder 2"/>
          <p:cNvSpPr>
            <a:spLocks noGrp="1"/>
          </p:cNvSpPr>
          <p:nvPr>
            <p:ph type="body"/>
          </p:nvPr>
        </p:nvSpPr>
        <p:spPr>
          <a:xfrm>
            <a:off x="609564" y="1604399"/>
            <a:ext cx="1273985" cy="1895672"/>
          </a:xfrm>
          <a:prstGeom prst="rect">
            <a:avLst/>
          </a:prstGeom>
        </p:spPr>
        <p:txBody>
          <a:bodyPr lIns="0" tIns="0" rIns="0" bIns="0">
            <a:normAutofit fontScale="34000"/>
          </a:bodyPr>
          <a:lstStyle/>
          <a:p>
            <a:pPr lvl="0"/>
            <a:r>
              <a:rPr lang="en-US" sz="2903" b="0" strike="noStrike" spc="-1">
                <a:latin typeface="Arial"/>
              </a:rPr>
              <a:t>Click to edit Master text styles</a:t>
            </a:r>
          </a:p>
        </p:txBody>
      </p:sp>
      <p:sp>
        <p:nvSpPr>
          <p:cNvPr id="9" name="PlaceHolder 3"/>
          <p:cNvSpPr>
            <a:spLocks noGrp="1"/>
          </p:cNvSpPr>
          <p:nvPr>
            <p:ph type="body"/>
          </p:nvPr>
        </p:nvSpPr>
        <p:spPr>
          <a:xfrm>
            <a:off x="1947552" y="1604399"/>
            <a:ext cx="1273985" cy="1895672"/>
          </a:xfrm>
          <a:prstGeom prst="rect">
            <a:avLst/>
          </a:prstGeom>
        </p:spPr>
        <p:txBody>
          <a:bodyPr lIns="0" tIns="0" rIns="0" bIns="0">
            <a:normAutofit fontScale="34000"/>
          </a:bodyPr>
          <a:lstStyle/>
          <a:p>
            <a:pPr lvl="0"/>
            <a:r>
              <a:rPr lang="en-US" sz="2903" b="0" strike="noStrike" spc="-1">
                <a:latin typeface="Arial"/>
              </a:rPr>
              <a:t>Click to edit Master text styles</a:t>
            </a:r>
          </a:p>
        </p:txBody>
      </p:sp>
    </p:spTree>
    <p:extLst>
      <p:ext uri="{BB962C8B-B14F-4D97-AF65-F5344CB8AC3E}">
        <p14:creationId xmlns:p14="http://schemas.microsoft.com/office/powerpoint/2010/main" val="708609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094592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6"/>
        <p:cNvGrpSpPr/>
        <p:nvPr/>
      </p:nvGrpSpPr>
      <p:grpSpPr>
        <a:xfrm>
          <a:off x="0" y="0"/>
          <a:ext cx="0" cy="0"/>
          <a:chOff x="0" y="0"/>
          <a:chExt cx="0" cy="0"/>
        </a:xfrm>
      </p:grpSpPr>
      <p:sp>
        <p:nvSpPr>
          <p:cNvPr id="17" name="Google Shape;17;p5"/>
          <p:cNvSpPr txBox="1">
            <a:spLocks noGrp="1"/>
          </p:cNvSpPr>
          <p:nvPr>
            <p:ph type="ctrTitle"/>
          </p:nvPr>
        </p:nvSpPr>
        <p:spPr>
          <a:xfrm>
            <a:off x="914400" y="517219"/>
            <a:ext cx="10363200" cy="2438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2788635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8"/>
          <p:cNvSpPr txBox="1">
            <a:spLocks noGrp="1"/>
          </p:cNvSpPr>
          <p:nvPr>
            <p:ph type="body" idx="1"/>
          </p:nvPr>
        </p:nvSpPr>
        <p:spPr>
          <a:xfrm>
            <a:off x="914400" y="1900238"/>
            <a:ext cx="5080000" cy="3738562"/>
          </a:xfrm>
          <a:prstGeom prst="rect">
            <a:avLst/>
          </a:prstGeom>
          <a:noFill/>
          <a:ln>
            <a:noFill/>
          </a:ln>
        </p:spPr>
        <p:txBody>
          <a:bodyPr spcFirstLastPara="1" wrap="square" lIns="91425" tIns="45700" rIns="91425" bIns="45700" anchor="t" anchorCtr="0">
            <a:noAutofit/>
          </a:bodyPr>
          <a:lstStyle>
            <a:lvl1pPr marL="457200" lvl="0" indent="-441960" algn="l">
              <a:spcBef>
                <a:spcPts val="560"/>
              </a:spcBef>
              <a:spcAft>
                <a:spcPts val="0"/>
              </a:spcAft>
              <a:buSzPts val="3360"/>
              <a:buFont typeface="Helvetica Neue"/>
              <a:buChar char="›"/>
              <a:defRPr sz="2800"/>
            </a:lvl1pPr>
            <a:lvl2pPr marL="914400" lvl="1" indent="-365760" algn="l">
              <a:spcBef>
                <a:spcPts val="480"/>
              </a:spcBef>
              <a:spcAft>
                <a:spcPts val="0"/>
              </a:spcAft>
              <a:buClr>
                <a:schemeClr val="dk1"/>
              </a:buClr>
              <a:buSzPts val="2160"/>
              <a:buChar char="h"/>
              <a:defRPr sz="2400"/>
            </a:lvl2pPr>
            <a:lvl3pPr marL="1371600" lvl="2" indent="-355600" algn="l">
              <a:spcBef>
                <a:spcPts val="400"/>
              </a:spcBef>
              <a:spcAft>
                <a:spcPts val="0"/>
              </a:spcAft>
              <a:buClr>
                <a:schemeClr val="dk1"/>
              </a:buClr>
              <a:buSzPts val="2000"/>
              <a:buFont typeface="Helvetica Neue"/>
              <a:buChar char="•"/>
              <a:defRPr sz="2000"/>
            </a:lvl3pPr>
            <a:lvl4pPr marL="1828800" lvl="3" indent="-342900" algn="l">
              <a:spcBef>
                <a:spcPts val="360"/>
              </a:spcBef>
              <a:spcAft>
                <a:spcPts val="0"/>
              </a:spcAft>
              <a:buClr>
                <a:schemeClr val="dk1"/>
              </a:buClr>
              <a:buSzPts val="1800"/>
              <a:buFont typeface="Helvetica Neue"/>
              <a:buChar char="–"/>
              <a:defRPr sz="1800"/>
            </a:lvl4pPr>
            <a:lvl5pPr marL="2286000" lvl="4" indent="-342900" algn="l">
              <a:spcBef>
                <a:spcPts val="360"/>
              </a:spcBef>
              <a:spcAft>
                <a:spcPts val="0"/>
              </a:spcAft>
              <a:buClr>
                <a:schemeClr val="dk1"/>
              </a:buClr>
              <a:buSzPts val="1800"/>
              <a:buFont typeface="Helvetica Neue"/>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9" name="Google Shape;29;p8"/>
          <p:cNvSpPr txBox="1">
            <a:spLocks noGrp="1"/>
          </p:cNvSpPr>
          <p:nvPr>
            <p:ph type="body" idx="2"/>
          </p:nvPr>
        </p:nvSpPr>
        <p:spPr>
          <a:xfrm>
            <a:off x="6197600" y="1900238"/>
            <a:ext cx="5080000" cy="3738562"/>
          </a:xfrm>
          <a:prstGeom prst="rect">
            <a:avLst/>
          </a:prstGeom>
          <a:noFill/>
          <a:ln>
            <a:noFill/>
          </a:ln>
        </p:spPr>
        <p:txBody>
          <a:bodyPr spcFirstLastPara="1" wrap="square" lIns="91425" tIns="45700" rIns="91425" bIns="45700" anchor="t" anchorCtr="0">
            <a:noAutofit/>
          </a:bodyPr>
          <a:lstStyle>
            <a:lvl1pPr marL="457200" lvl="0" indent="-441960" algn="l">
              <a:spcBef>
                <a:spcPts val="560"/>
              </a:spcBef>
              <a:spcAft>
                <a:spcPts val="0"/>
              </a:spcAft>
              <a:buSzPts val="3360"/>
              <a:buFont typeface="Helvetica Neue"/>
              <a:buChar char="›"/>
              <a:defRPr sz="2800"/>
            </a:lvl1pPr>
            <a:lvl2pPr marL="914400" lvl="1" indent="-365760" algn="l">
              <a:spcBef>
                <a:spcPts val="480"/>
              </a:spcBef>
              <a:spcAft>
                <a:spcPts val="0"/>
              </a:spcAft>
              <a:buClr>
                <a:schemeClr val="dk1"/>
              </a:buClr>
              <a:buSzPts val="2160"/>
              <a:buChar char="h"/>
              <a:defRPr sz="2400"/>
            </a:lvl2pPr>
            <a:lvl3pPr marL="1371600" lvl="2" indent="-355600" algn="l">
              <a:spcBef>
                <a:spcPts val="400"/>
              </a:spcBef>
              <a:spcAft>
                <a:spcPts val="0"/>
              </a:spcAft>
              <a:buClr>
                <a:schemeClr val="dk1"/>
              </a:buClr>
              <a:buSzPts val="2000"/>
              <a:buFont typeface="Helvetica Neue"/>
              <a:buChar char="•"/>
              <a:defRPr sz="2000"/>
            </a:lvl3pPr>
            <a:lvl4pPr marL="1828800" lvl="3" indent="-342900" algn="l">
              <a:spcBef>
                <a:spcPts val="360"/>
              </a:spcBef>
              <a:spcAft>
                <a:spcPts val="0"/>
              </a:spcAft>
              <a:buClr>
                <a:schemeClr val="dk1"/>
              </a:buClr>
              <a:buSzPts val="1800"/>
              <a:buFont typeface="Helvetica Neue"/>
              <a:buChar char="–"/>
              <a:defRPr sz="1800"/>
            </a:lvl4pPr>
            <a:lvl5pPr marL="2286000" lvl="4" indent="-342900" algn="l">
              <a:spcBef>
                <a:spcPts val="360"/>
              </a:spcBef>
              <a:spcAft>
                <a:spcPts val="0"/>
              </a:spcAft>
              <a:buClr>
                <a:schemeClr val="dk1"/>
              </a:buClr>
              <a:buSzPts val="1800"/>
              <a:buFont typeface="Helvetica Neue"/>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0" name="Google Shape;30;p8"/>
          <p:cNvSpPr txBox="1">
            <a:spLocks noGrp="1"/>
          </p:cNvSpPr>
          <p:nvPr>
            <p:ph type="sldNum" idx="12"/>
          </p:nvPr>
        </p:nvSpPr>
        <p:spPr>
          <a:xfrm>
            <a:off x="9956800" y="6248400"/>
            <a:ext cx="1320800" cy="4572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31" name="Google Shape;31;p8"/>
          <p:cNvSpPr txBox="1"/>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a:t>
            </a:fld>
            <a:endParaRPr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3617504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2"/>
        <p:cNvGrpSpPr/>
        <p:nvPr/>
      </p:nvGrpSpPr>
      <p:grpSpPr>
        <a:xfrm>
          <a:off x="0" y="0"/>
          <a:ext cx="0" cy="0"/>
          <a:chOff x="0" y="0"/>
          <a:chExt cx="0" cy="0"/>
        </a:xfrm>
      </p:grpSpPr>
      <p:sp>
        <p:nvSpPr>
          <p:cNvPr id="33" name="Google Shape;33;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880"/>
              <a:buFont typeface="Helvetica Neue"/>
              <a:buNone/>
              <a:defRPr sz="2400" b="1"/>
            </a:lvl1pPr>
            <a:lvl2pPr marL="914400" lvl="1" indent="-228600" algn="l">
              <a:spcBef>
                <a:spcPts val="400"/>
              </a:spcBef>
              <a:spcAft>
                <a:spcPts val="0"/>
              </a:spcAft>
              <a:buClr>
                <a:schemeClr val="dk1"/>
              </a:buClr>
              <a:buSzPts val="1800"/>
              <a:buNone/>
              <a:defRPr sz="2000" b="1"/>
            </a:lvl2pPr>
            <a:lvl3pPr marL="1371600" lvl="2" indent="-228600" algn="l">
              <a:spcBef>
                <a:spcPts val="360"/>
              </a:spcBef>
              <a:spcAft>
                <a:spcPts val="0"/>
              </a:spcAft>
              <a:buClr>
                <a:schemeClr val="dk1"/>
              </a:buClr>
              <a:buSzPts val="1800"/>
              <a:buFont typeface="Helvetica Neue"/>
              <a:buNone/>
              <a:defRPr sz="1800" b="1"/>
            </a:lvl3pPr>
            <a:lvl4pPr marL="1828800" lvl="3" indent="-228600" algn="l">
              <a:spcBef>
                <a:spcPts val="320"/>
              </a:spcBef>
              <a:spcAft>
                <a:spcPts val="0"/>
              </a:spcAft>
              <a:buClr>
                <a:schemeClr val="dk1"/>
              </a:buClr>
              <a:buSzPts val="1600"/>
              <a:buFont typeface="Helvetica Neue"/>
              <a:buNone/>
              <a:defRPr sz="1600" b="1"/>
            </a:lvl4pPr>
            <a:lvl5pPr marL="2286000" lvl="4" indent="-228600" algn="l">
              <a:spcBef>
                <a:spcPts val="320"/>
              </a:spcBef>
              <a:spcAft>
                <a:spcPts val="0"/>
              </a:spcAft>
              <a:buClr>
                <a:schemeClr val="dk1"/>
              </a:buClr>
              <a:buSzPts val="1600"/>
              <a:buFont typeface="Helvetica Neue"/>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4" name="Google Shape;34;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411480" algn="l">
              <a:spcBef>
                <a:spcPts val="480"/>
              </a:spcBef>
              <a:spcAft>
                <a:spcPts val="0"/>
              </a:spcAft>
              <a:buSzPts val="2880"/>
              <a:buFont typeface="Helvetica Neue"/>
              <a:buChar char="›"/>
              <a:defRPr sz="2400"/>
            </a:lvl1pPr>
            <a:lvl2pPr marL="914400" lvl="1" indent="-342900" algn="l">
              <a:spcBef>
                <a:spcPts val="400"/>
              </a:spcBef>
              <a:spcAft>
                <a:spcPts val="0"/>
              </a:spcAft>
              <a:buClr>
                <a:schemeClr val="dk1"/>
              </a:buClr>
              <a:buSzPts val="1800"/>
              <a:buChar char="h"/>
              <a:defRPr sz="2000"/>
            </a:lvl2pPr>
            <a:lvl3pPr marL="1371600" lvl="2" indent="-342900" algn="l">
              <a:spcBef>
                <a:spcPts val="360"/>
              </a:spcBef>
              <a:spcAft>
                <a:spcPts val="0"/>
              </a:spcAft>
              <a:buClr>
                <a:schemeClr val="dk1"/>
              </a:buClr>
              <a:buSzPts val="1800"/>
              <a:buFont typeface="Helvetica Neue"/>
              <a:buChar char="•"/>
              <a:defRPr sz="1800"/>
            </a:lvl3pPr>
            <a:lvl4pPr marL="1828800" lvl="3" indent="-330200" algn="l">
              <a:spcBef>
                <a:spcPts val="320"/>
              </a:spcBef>
              <a:spcAft>
                <a:spcPts val="0"/>
              </a:spcAft>
              <a:buClr>
                <a:schemeClr val="dk1"/>
              </a:buClr>
              <a:buSzPts val="1600"/>
              <a:buFont typeface="Helvetica Neue"/>
              <a:buChar char="–"/>
              <a:defRPr sz="1600"/>
            </a:lvl4pPr>
            <a:lvl5pPr marL="2286000" lvl="4" indent="-330200" algn="l">
              <a:spcBef>
                <a:spcPts val="320"/>
              </a:spcBef>
              <a:spcAft>
                <a:spcPts val="0"/>
              </a:spcAft>
              <a:buClr>
                <a:schemeClr val="dk1"/>
              </a:buClr>
              <a:buSzPts val="1600"/>
              <a:buFont typeface="Helvetica Neue"/>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5" name="Google Shape;35;p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880"/>
              <a:buFont typeface="Helvetica Neue"/>
              <a:buNone/>
              <a:defRPr sz="2400" b="1"/>
            </a:lvl1pPr>
            <a:lvl2pPr marL="914400" lvl="1" indent="-228600" algn="l">
              <a:spcBef>
                <a:spcPts val="400"/>
              </a:spcBef>
              <a:spcAft>
                <a:spcPts val="0"/>
              </a:spcAft>
              <a:buClr>
                <a:schemeClr val="dk1"/>
              </a:buClr>
              <a:buSzPts val="1800"/>
              <a:buNone/>
              <a:defRPr sz="2000" b="1"/>
            </a:lvl2pPr>
            <a:lvl3pPr marL="1371600" lvl="2" indent="-228600" algn="l">
              <a:spcBef>
                <a:spcPts val="360"/>
              </a:spcBef>
              <a:spcAft>
                <a:spcPts val="0"/>
              </a:spcAft>
              <a:buClr>
                <a:schemeClr val="dk1"/>
              </a:buClr>
              <a:buSzPts val="1800"/>
              <a:buFont typeface="Helvetica Neue"/>
              <a:buNone/>
              <a:defRPr sz="1800" b="1"/>
            </a:lvl3pPr>
            <a:lvl4pPr marL="1828800" lvl="3" indent="-228600" algn="l">
              <a:spcBef>
                <a:spcPts val="320"/>
              </a:spcBef>
              <a:spcAft>
                <a:spcPts val="0"/>
              </a:spcAft>
              <a:buClr>
                <a:schemeClr val="dk1"/>
              </a:buClr>
              <a:buSzPts val="1600"/>
              <a:buFont typeface="Helvetica Neue"/>
              <a:buNone/>
              <a:defRPr sz="1600" b="1"/>
            </a:lvl4pPr>
            <a:lvl5pPr marL="2286000" lvl="4" indent="-228600" algn="l">
              <a:spcBef>
                <a:spcPts val="320"/>
              </a:spcBef>
              <a:spcAft>
                <a:spcPts val="0"/>
              </a:spcAft>
              <a:buClr>
                <a:schemeClr val="dk1"/>
              </a:buClr>
              <a:buSzPts val="1600"/>
              <a:buFont typeface="Helvetica Neue"/>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6" name="Google Shape;36;p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411480" algn="l">
              <a:spcBef>
                <a:spcPts val="480"/>
              </a:spcBef>
              <a:spcAft>
                <a:spcPts val="0"/>
              </a:spcAft>
              <a:buSzPts val="2880"/>
              <a:buFont typeface="Helvetica Neue"/>
              <a:buChar char="›"/>
              <a:defRPr sz="2400"/>
            </a:lvl1pPr>
            <a:lvl2pPr marL="914400" lvl="1" indent="-342900" algn="l">
              <a:spcBef>
                <a:spcPts val="400"/>
              </a:spcBef>
              <a:spcAft>
                <a:spcPts val="0"/>
              </a:spcAft>
              <a:buClr>
                <a:schemeClr val="dk1"/>
              </a:buClr>
              <a:buSzPts val="1800"/>
              <a:buChar char="h"/>
              <a:defRPr sz="2000"/>
            </a:lvl2pPr>
            <a:lvl3pPr marL="1371600" lvl="2" indent="-342900" algn="l">
              <a:spcBef>
                <a:spcPts val="360"/>
              </a:spcBef>
              <a:spcAft>
                <a:spcPts val="0"/>
              </a:spcAft>
              <a:buClr>
                <a:schemeClr val="dk1"/>
              </a:buClr>
              <a:buSzPts val="1800"/>
              <a:buFont typeface="Helvetica Neue"/>
              <a:buChar char="•"/>
              <a:defRPr sz="1800"/>
            </a:lvl3pPr>
            <a:lvl4pPr marL="1828800" lvl="3" indent="-330200" algn="l">
              <a:spcBef>
                <a:spcPts val="320"/>
              </a:spcBef>
              <a:spcAft>
                <a:spcPts val="0"/>
              </a:spcAft>
              <a:buClr>
                <a:schemeClr val="dk1"/>
              </a:buClr>
              <a:buSzPts val="1600"/>
              <a:buFont typeface="Helvetica Neue"/>
              <a:buChar char="–"/>
              <a:defRPr sz="1600"/>
            </a:lvl4pPr>
            <a:lvl5pPr marL="2286000" lvl="4" indent="-330200" algn="l">
              <a:spcBef>
                <a:spcPts val="320"/>
              </a:spcBef>
              <a:spcAft>
                <a:spcPts val="0"/>
              </a:spcAft>
              <a:buClr>
                <a:schemeClr val="dk1"/>
              </a:buClr>
              <a:buSzPts val="1600"/>
              <a:buFont typeface="Helvetica Neue"/>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7" name="Google Shape;37;p9"/>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9"/>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689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00238"/>
            <a:ext cx="508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0238"/>
            <a:ext cx="5080000" cy="3738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9956800" y="6248400"/>
            <a:ext cx="1320800" cy="457200"/>
          </a:xfrm>
        </p:spPr>
        <p:txBody>
          <a:bodyPr/>
          <a:lstStyle>
            <a:lvl1pPr>
              <a:defRPr/>
            </a:lvl1pPr>
          </a:lstStyle>
          <a:p>
            <a:fld id="{59406ACC-1ABF-4FD7-A7C6-60EC0F162726}" type="slidenum">
              <a:rPr lang="en-US" altLang="en-US"/>
              <a:pPr/>
              <a:t>‹#›</a:t>
            </a:fld>
            <a:endParaRPr lang="en-US" altLang="en-US"/>
          </a:p>
        </p:txBody>
      </p:sp>
    </p:spTree>
    <p:extLst>
      <p:ext uri="{BB962C8B-B14F-4D97-AF65-F5344CB8AC3E}">
        <p14:creationId xmlns:p14="http://schemas.microsoft.com/office/powerpoint/2010/main" val="75154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10"/>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9867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11"/>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765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72440" algn="l">
              <a:spcBef>
                <a:spcPts val="640"/>
              </a:spcBef>
              <a:spcAft>
                <a:spcPts val="0"/>
              </a:spcAft>
              <a:buSzPts val="3840"/>
              <a:buFont typeface="Helvetica Neue"/>
              <a:buChar char="›"/>
              <a:defRPr sz="3200"/>
            </a:lvl1pPr>
            <a:lvl2pPr marL="914400" lvl="1" indent="-388619" algn="l">
              <a:spcBef>
                <a:spcPts val="560"/>
              </a:spcBef>
              <a:spcAft>
                <a:spcPts val="0"/>
              </a:spcAft>
              <a:buClr>
                <a:schemeClr val="dk1"/>
              </a:buClr>
              <a:buSzPts val="2520"/>
              <a:buChar char="h"/>
              <a:defRPr sz="2800"/>
            </a:lvl2pPr>
            <a:lvl3pPr marL="1371600" lvl="2" indent="-381000" algn="l">
              <a:spcBef>
                <a:spcPts val="480"/>
              </a:spcBef>
              <a:spcAft>
                <a:spcPts val="0"/>
              </a:spcAft>
              <a:buClr>
                <a:schemeClr val="dk1"/>
              </a:buClr>
              <a:buSzPts val="2400"/>
              <a:buFont typeface="Helvetica Neue"/>
              <a:buChar char="•"/>
              <a:defRPr sz="2400"/>
            </a:lvl3pPr>
            <a:lvl4pPr marL="1828800" lvl="3" indent="-355600" algn="l">
              <a:spcBef>
                <a:spcPts val="400"/>
              </a:spcBef>
              <a:spcAft>
                <a:spcPts val="0"/>
              </a:spcAft>
              <a:buClr>
                <a:schemeClr val="dk1"/>
              </a:buClr>
              <a:buSzPts val="2000"/>
              <a:buFont typeface="Helvetica Neue"/>
              <a:buChar char="–"/>
              <a:defRPr sz="2000"/>
            </a:lvl4pPr>
            <a:lvl5pPr marL="2286000" lvl="4" indent="-355600" algn="l">
              <a:spcBef>
                <a:spcPts val="400"/>
              </a:spcBef>
              <a:spcAft>
                <a:spcPts val="0"/>
              </a:spcAft>
              <a:buClr>
                <a:schemeClr val="dk1"/>
              </a:buClr>
              <a:buSzPts val="2000"/>
              <a:buFont typeface="Helvetica Neue"/>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7" name="Google Shape;47;p12"/>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680"/>
              <a:buFont typeface="Helvetica Neue"/>
              <a:buNone/>
              <a:defRPr sz="1400"/>
            </a:lvl1pPr>
            <a:lvl2pPr marL="914400" lvl="1" indent="-228600" algn="l">
              <a:spcBef>
                <a:spcPts val="240"/>
              </a:spcBef>
              <a:spcAft>
                <a:spcPts val="0"/>
              </a:spcAft>
              <a:buClr>
                <a:schemeClr val="dk1"/>
              </a:buClr>
              <a:buSzPts val="1080"/>
              <a:buNone/>
              <a:defRPr sz="1200"/>
            </a:lvl2pPr>
            <a:lvl3pPr marL="1371600" lvl="2" indent="-228600" algn="l">
              <a:spcBef>
                <a:spcPts val="200"/>
              </a:spcBef>
              <a:spcAft>
                <a:spcPts val="0"/>
              </a:spcAft>
              <a:buClr>
                <a:schemeClr val="dk1"/>
              </a:buClr>
              <a:buSzPts val="1000"/>
              <a:buFont typeface="Helvetica Neue"/>
              <a:buNone/>
              <a:defRPr sz="1000"/>
            </a:lvl3pPr>
            <a:lvl4pPr marL="1828800" lvl="3" indent="-228600" algn="l">
              <a:spcBef>
                <a:spcPts val="180"/>
              </a:spcBef>
              <a:spcAft>
                <a:spcPts val="0"/>
              </a:spcAft>
              <a:buClr>
                <a:schemeClr val="dk1"/>
              </a:buClr>
              <a:buSzPts val="900"/>
              <a:buFont typeface="Helvetica Neue"/>
              <a:buNone/>
              <a:defRPr sz="900"/>
            </a:lvl4pPr>
            <a:lvl5pPr marL="2286000" lvl="4" indent="-228600" algn="l">
              <a:spcBef>
                <a:spcPts val="180"/>
              </a:spcBef>
              <a:spcAft>
                <a:spcPts val="0"/>
              </a:spcAft>
              <a:buClr>
                <a:schemeClr val="dk1"/>
              </a:buClr>
              <a:buSzPts val="900"/>
              <a:buFont typeface="Helvetica Neue"/>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8" name="Google Shape;48;p12"/>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3920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13"/>
          <p:cNvSpPr>
            <a:spLocks noGrp="1"/>
          </p:cNvSpPr>
          <p:nvPr>
            <p:ph type="pic" idx="2"/>
          </p:nvPr>
        </p:nvSpPr>
        <p:spPr>
          <a:xfrm>
            <a:off x="2389717" y="612775"/>
            <a:ext cx="7315200" cy="4114800"/>
          </a:xfrm>
          <a:prstGeom prst="rect">
            <a:avLst/>
          </a:prstGeom>
          <a:noFill/>
          <a:ln>
            <a:noFill/>
          </a:ln>
        </p:spPr>
      </p:sp>
      <p:sp>
        <p:nvSpPr>
          <p:cNvPr id="52" name="Google Shape;52;p13"/>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680"/>
              <a:buFont typeface="Helvetica Neue"/>
              <a:buNone/>
              <a:defRPr sz="1400"/>
            </a:lvl1pPr>
            <a:lvl2pPr marL="914400" lvl="1" indent="-228600" algn="l">
              <a:spcBef>
                <a:spcPts val="240"/>
              </a:spcBef>
              <a:spcAft>
                <a:spcPts val="0"/>
              </a:spcAft>
              <a:buClr>
                <a:schemeClr val="dk1"/>
              </a:buClr>
              <a:buSzPts val="1080"/>
              <a:buNone/>
              <a:defRPr sz="1200"/>
            </a:lvl2pPr>
            <a:lvl3pPr marL="1371600" lvl="2" indent="-228600" algn="l">
              <a:spcBef>
                <a:spcPts val="200"/>
              </a:spcBef>
              <a:spcAft>
                <a:spcPts val="0"/>
              </a:spcAft>
              <a:buClr>
                <a:schemeClr val="dk1"/>
              </a:buClr>
              <a:buSzPts val="1000"/>
              <a:buFont typeface="Helvetica Neue"/>
              <a:buNone/>
              <a:defRPr sz="1000"/>
            </a:lvl3pPr>
            <a:lvl4pPr marL="1828800" lvl="3" indent="-228600" algn="l">
              <a:spcBef>
                <a:spcPts val="180"/>
              </a:spcBef>
              <a:spcAft>
                <a:spcPts val="0"/>
              </a:spcAft>
              <a:buClr>
                <a:schemeClr val="dk1"/>
              </a:buClr>
              <a:buSzPts val="900"/>
              <a:buFont typeface="Helvetica Neue"/>
              <a:buNone/>
              <a:defRPr sz="900"/>
            </a:lvl4pPr>
            <a:lvl5pPr marL="2286000" lvl="4" indent="-228600" algn="l">
              <a:spcBef>
                <a:spcPts val="180"/>
              </a:spcBef>
              <a:spcAft>
                <a:spcPts val="0"/>
              </a:spcAft>
              <a:buClr>
                <a:schemeClr val="dk1"/>
              </a:buClr>
              <a:buSzPts val="900"/>
              <a:buFont typeface="Helvetica Neue"/>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3" name="Google Shape;53;p13"/>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8867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14"/>
          <p:cNvSpPr txBox="1">
            <a:spLocks noGrp="1"/>
          </p:cNvSpPr>
          <p:nvPr>
            <p:ph type="body" idx="1"/>
          </p:nvPr>
        </p:nvSpPr>
        <p:spPr>
          <a:xfrm rot="5400000">
            <a:off x="3915569" y="-2130159"/>
            <a:ext cx="4227513" cy="11199283"/>
          </a:xfrm>
          <a:prstGeom prst="rect">
            <a:avLst/>
          </a:prstGeom>
          <a:noFill/>
          <a:ln>
            <a:noFill/>
          </a:ln>
        </p:spPr>
        <p:txBody>
          <a:bodyPr spcFirstLastPara="1" wrap="square" lIns="91425" tIns="45700" rIns="91425" bIns="45700" anchor="t" anchorCtr="0">
            <a:noAutofit/>
          </a:bodyPr>
          <a:lstStyle>
            <a:lvl1pPr marL="457200" lvl="0" indent="-365760" algn="l">
              <a:spcBef>
                <a:spcPts val="360"/>
              </a:spcBef>
              <a:spcAft>
                <a:spcPts val="0"/>
              </a:spcAft>
              <a:buSzPts val="2160"/>
              <a:buChar char="›"/>
              <a:defRPr/>
            </a:lvl1pPr>
            <a:lvl2pPr marL="914400" lvl="1" indent="-331469" algn="l">
              <a:spcBef>
                <a:spcPts val="360"/>
              </a:spcBef>
              <a:spcAft>
                <a:spcPts val="0"/>
              </a:spcAft>
              <a:buClr>
                <a:schemeClr val="dk1"/>
              </a:buClr>
              <a:buSzPts val="1620"/>
              <a:buChar char="h"/>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14"/>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609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rot="5400000">
            <a:off x="7467600" y="1828800"/>
            <a:ext cx="5029200" cy="25908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15"/>
          <p:cNvSpPr txBox="1">
            <a:spLocks noGrp="1"/>
          </p:cNvSpPr>
          <p:nvPr>
            <p:ph type="body" idx="1"/>
          </p:nvPr>
        </p:nvSpPr>
        <p:spPr>
          <a:xfrm rot="5400000">
            <a:off x="2184400" y="-660400"/>
            <a:ext cx="5029200" cy="7569200"/>
          </a:xfrm>
          <a:prstGeom prst="rect">
            <a:avLst/>
          </a:prstGeom>
          <a:noFill/>
          <a:ln>
            <a:noFill/>
          </a:ln>
        </p:spPr>
        <p:txBody>
          <a:bodyPr spcFirstLastPara="1" wrap="square" lIns="91425" tIns="45700" rIns="91425" bIns="45700" anchor="t" anchorCtr="0">
            <a:noAutofit/>
          </a:bodyPr>
          <a:lstStyle>
            <a:lvl1pPr marL="457200" lvl="0" indent="-365760" algn="l">
              <a:spcBef>
                <a:spcPts val="360"/>
              </a:spcBef>
              <a:spcAft>
                <a:spcPts val="0"/>
              </a:spcAft>
              <a:buSzPts val="2160"/>
              <a:buChar char="›"/>
              <a:defRPr/>
            </a:lvl1pPr>
            <a:lvl2pPr marL="914400" lvl="1" indent="-331469" algn="l">
              <a:spcBef>
                <a:spcPts val="360"/>
              </a:spcBef>
              <a:spcAft>
                <a:spcPts val="0"/>
              </a:spcAft>
              <a:buClr>
                <a:schemeClr val="dk1"/>
              </a:buClr>
              <a:buSzPts val="1620"/>
              <a:buChar char="h"/>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15"/>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088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2 Content">
  <p:cSld name="Title, 2 Conten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563" y="538449"/>
            <a:ext cx="10969943" cy="614142"/>
          </a:xfrm>
          <a:prstGeom prst="rect">
            <a:avLst/>
          </a:prstGeom>
          <a:noFill/>
          <a:ln>
            <a:noFill/>
          </a:ln>
        </p:spPr>
        <p:txBody>
          <a:bodyPr spcFirstLastPara="1" wrap="square" lIns="0" tIns="0" rIns="0" bIns="0" anchor="ctr" anchorCtr="0">
            <a:sp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6"/>
          <p:cNvSpPr txBox="1">
            <a:spLocks noGrp="1"/>
          </p:cNvSpPr>
          <p:nvPr>
            <p:ph type="body" idx="1"/>
          </p:nvPr>
        </p:nvSpPr>
        <p:spPr>
          <a:xfrm>
            <a:off x="609564" y="1604399"/>
            <a:ext cx="1273985" cy="1895672"/>
          </a:xfrm>
          <a:prstGeom prst="rect">
            <a:avLst/>
          </a:prstGeom>
          <a:noFill/>
          <a:ln>
            <a:noFill/>
          </a:ln>
        </p:spPr>
        <p:txBody>
          <a:bodyPr spcFirstLastPara="1" wrap="square" lIns="0" tIns="0" rIns="0" bIns="0" anchor="t" anchorCtr="0">
            <a:normAutofit/>
          </a:bodyPr>
          <a:lstStyle>
            <a:lvl1pPr marL="457200" lvl="0" indent="-365760" algn="l">
              <a:spcBef>
                <a:spcPts val="360"/>
              </a:spcBef>
              <a:spcAft>
                <a:spcPts val="0"/>
              </a:spcAft>
              <a:buSzPts val="2160"/>
              <a:buChar char="›"/>
              <a:defRPr/>
            </a:lvl1pPr>
            <a:lvl2pPr marL="914400" lvl="1" indent="-331469" algn="l">
              <a:spcBef>
                <a:spcPts val="360"/>
              </a:spcBef>
              <a:spcAft>
                <a:spcPts val="0"/>
              </a:spcAft>
              <a:buClr>
                <a:schemeClr val="dk1"/>
              </a:buClr>
              <a:buSzPts val="1620"/>
              <a:buChar char="h"/>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body" idx="2"/>
          </p:nvPr>
        </p:nvSpPr>
        <p:spPr>
          <a:xfrm>
            <a:off x="1947552" y="1604399"/>
            <a:ext cx="1273985" cy="1895672"/>
          </a:xfrm>
          <a:prstGeom prst="rect">
            <a:avLst/>
          </a:prstGeom>
          <a:noFill/>
          <a:ln>
            <a:noFill/>
          </a:ln>
        </p:spPr>
        <p:txBody>
          <a:bodyPr spcFirstLastPara="1" wrap="square" lIns="0" tIns="0" rIns="0" bIns="0" anchor="t" anchorCtr="0">
            <a:normAutofit/>
          </a:bodyPr>
          <a:lstStyle>
            <a:lvl1pPr marL="457200" lvl="0" indent="-365760" algn="l">
              <a:spcBef>
                <a:spcPts val="360"/>
              </a:spcBef>
              <a:spcAft>
                <a:spcPts val="0"/>
              </a:spcAft>
              <a:buSzPts val="2160"/>
              <a:buChar char="›"/>
              <a:defRPr/>
            </a:lvl1pPr>
            <a:lvl2pPr marL="914400" lvl="1" indent="-331469" algn="l">
              <a:spcBef>
                <a:spcPts val="360"/>
              </a:spcBef>
              <a:spcAft>
                <a:spcPts val="0"/>
              </a:spcAft>
              <a:buClr>
                <a:schemeClr val="dk1"/>
              </a:buClr>
              <a:buSzPts val="1620"/>
              <a:buChar char="h"/>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1307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7" name="Slide Number Placeholder 1"/>
          <p:cNvSpPr>
            <a:spLocks noGrp="1"/>
          </p:cNvSpPr>
          <p:nvPr>
            <p:ph type="sldNum" sz="quarter" idx="10"/>
          </p:nvPr>
        </p:nvSpPr>
        <p:spPr/>
        <p:txBody>
          <a:bodyPr/>
          <a:lstStyle>
            <a:lvl1pPr>
              <a:defRPr/>
            </a:lvl1pPr>
          </a:lstStyle>
          <a:p>
            <a:fld id="{0ADA5ABD-C121-4FCB-ACC5-F1D637EDE9BC}" type="slidenum">
              <a:rPr lang="en-US" altLang="en-US"/>
              <a:pPr/>
              <a:t>‹#›</a:t>
            </a:fld>
            <a:endParaRPr lang="en-US" altLang="en-US"/>
          </a:p>
        </p:txBody>
      </p:sp>
    </p:spTree>
    <p:extLst>
      <p:ext uri="{BB962C8B-B14F-4D97-AF65-F5344CB8AC3E}">
        <p14:creationId xmlns:p14="http://schemas.microsoft.com/office/powerpoint/2010/main" val="415840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fld id="{296919AD-8CC6-4D3E-873A-09FDF857086C}" type="slidenum">
              <a:rPr lang="en-US" altLang="en-US"/>
              <a:pPr/>
              <a:t>‹#›</a:t>
            </a:fld>
            <a:endParaRPr lang="en-US" altLang="en-US"/>
          </a:p>
        </p:txBody>
      </p:sp>
    </p:spTree>
    <p:extLst>
      <p:ext uri="{BB962C8B-B14F-4D97-AF65-F5344CB8AC3E}">
        <p14:creationId xmlns:p14="http://schemas.microsoft.com/office/powerpoint/2010/main" val="4070793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377B610-C23B-4654-9A9B-90E751C4D594}" type="slidenum">
              <a:rPr lang="en-US" altLang="en-US"/>
              <a:pPr/>
              <a:t>‹#›</a:t>
            </a:fld>
            <a:endParaRPr lang="en-US" altLang="en-US"/>
          </a:p>
        </p:txBody>
      </p:sp>
    </p:spTree>
    <p:extLst>
      <p:ext uri="{BB962C8B-B14F-4D97-AF65-F5344CB8AC3E}">
        <p14:creationId xmlns:p14="http://schemas.microsoft.com/office/powerpoint/2010/main" val="1011377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10"/>
          </p:nvPr>
        </p:nvSpPr>
        <p:spPr/>
        <p:txBody>
          <a:bodyPr/>
          <a:lstStyle>
            <a:lvl1pPr>
              <a:defRPr/>
            </a:lvl1pPr>
          </a:lstStyle>
          <a:p>
            <a:fld id="{9F760E29-F06A-40D6-A318-8DED73A00E81}" type="slidenum">
              <a:rPr lang="en-US" altLang="en-US"/>
              <a:pPr/>
              <a:t>‹#›</a:t>
            </a:fld>
            <a:endParaRPr lang="en-US" altLang="en-US"/>
          </a:p>
        </p:txBody>
      </p:sp>
    </p:spTree>
    <p:extLst>
      <p:ext uri="{BB962C8B-B14F-4D97-AF65-F5344CB8AC3E}">
        <p14:creationId xmlns:p14="http://schemas.microsoft.com/office/powerpoint/2010/main" val="273597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10"/>
          </p:nvPr>
        </p:nvSpPr>
        <p:spPr/>
        <p:txBody>
          <a:bodyPr/>
          <a:lstStyle>
            <a:lvl1pPr>
              <a:defRPr/>
            </a:lvl1pPr>
          </a:lstStyle>
          <a:p>
            <a:fld id="{1868C85E-C72D-4615-9825-0A07FFE50E82}" type="slidenum">
              <a:rPr lang="en-US" altLang="en-US"/>
              <a:pPr/>
              <a:t>‹#›</a:t>
            </a:fld>
            <a:endParaRPr lang="en-US" altLang="en-US"/>
          </a:p>
        </p:txBody>
      </p:sp>
    </p:spTree>
    <p:extLst>
      <p:ext uri="{BB962C8B-B14F-4D97-AF65-F5344CB8AC3E}">
        <p14:creationId xmlns:p14="http://schemas.microsoft.com/office/powerpoint/2010/main" val="2970293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4.jp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4.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0" y="0"/>
            <a:ext cx="1219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85379" name="Rectangle 3"/>
          <p:cNvSpPr>
            <a:spLocks noGrp="1" noChangeArrowheads="1"/>
          </p:cNvSpPr>
          <p:nvPr>
            <p:ph type="body" idx="1"/>
          </p:nvPr>
        </p:nvSpPr>
        <p:spPr bwMode="auto">
          <a:xfrm>
            <a:off x="429685" y="1355726"/>
            <a:ext cx="11199283" cy="422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0" y="6254750"/>
            <a:ext cx="1219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4"/>
          </p:nvPr>
        </p:nvSpPr>
        <p:spPr>
          <a:xfrm>
            <a:off x="4673600" y="6492880"/>
            <a:ext cx="2844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anose="020B0604020202020204" pitchFamily="34" charset="0"/>
              </a:defRPr>
            </a:lvl1pPr>
          </a:lstStyle>
          <a:p>
            <a:fld id="{DCC3D3B6-6FB5-4946-B030-0DFF06AB1739}" type="slidenum">
              <a:rPr lang="en-US" altLang="en-US"/>
              <a:pPr/>
              <a:t>‹#›</a:t>
            </a:fld>
            <a:endParaRPr lang="en-US" altLang="en-US"/>
          </a:p>
        </p:txBody>
      </p:sp>
      <p:pic>
        <p:nvPicPr>
          <p:cNvPr id="9" name="Picture 1" descr="CHTC_logo_color_horiz.jpg">
            <a:extLst>
              <a:ext uri="{FF2B5EF4-FFF2-40B4-BE49-F238E27FC236}">
                <a16:creationId xmlns:a16="http://schemas.microsoft.com/office/drawing/2014/main" id="{55C38989-08EF-4F7B-8DB6-286349DC8BE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275388"/>
            <a:ext cx="27622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Users\vmuser\Desktop\HTCondor_red_blk_notag.png">
            <a:extLst>
              <a:ext uri="{FF2B5EF4-FFF2-40B4-BE49-F238E27FC236}">
                <a16:creationId xmlns:a16="http://schemas.microsoft.com/office/drawing/2014/main" id="{BB7CC627-2E79-4CF7-BD67-DA017FFE8F16}"/>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9482328" y="6181729"/>
            <a:ext cx="27082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8" r:id="rId1"/>
    <p:sldLayoutId id="2147483729" r:id="rId2"/>
    <p:sldLayoutId id="2147483730" r:id="rId3"/>
    <p:sldLayoutId id="2147483739" r:id="rId4"/>
    <p:sldLayoutId id="2147483731" r:id="rId5"/>
    <p:sldLayoutId id="2147483732" r:id="rId6"/>
    <p:sldLayoutId id="2147483733" r:id="rId7"/>
    <p:sldLayoutId id="2147483734" r:id="rId8"/>
    <p:sldLayoutId id="2147483735" r:id="rId9"/>
    <p:sldLayoutId id="2147483736" r:id="rId10"/>
    <p:sldLayoutId id="2147483737" r:id="rId11"/>
    <p:sldLayoutId id="2147483793" r:id="rId12"/>
    <p:sldLayoutId id="2147483794" r:id="rId13"/>
    <p:sldLayoutId id="2147483795" r:id="rId14"/>
  </p:sldLayoutIdLst>
  <p:hf hdr="0" ftr="0" dt="0"/>
  <p:txStyles>
    <p:titleStyle>
      <a:lvl1pPr algn="ctr" rtl="0" eaLnBrk="1" fontAlgn="base" hangingPunct="1">
        <a:spcBef>
          <a:spcPct val="0"/>
        </a:spcBef>
        <a:spcAft>
          <a:spcPct val="0"/>
        </a:spcAft>
        <a:defRPr sz="4400" b="1">
          <a:solidFill>
            <a:srgbClr val="C60036"/>
          </a:solidFill>
          <a:latin typeface="+mj-lt"/>
          <a:ea typeface="MS PGothic" pitchFamily="34" charset="-128"/>
          <a:cs typeface="ＭＳ Ｐゴシック" charset="0"/>
        </a:defRPr>
      </a:lvl1pPr>
      <a:lvl2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2pPr>
      <a:lvl3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3pPr>
      <a:lvl4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4pPr>
      <a:lvl5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6pPr>
      <a:lvl7pPr marL="9144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7pPr>
      <a:lvl8pPr marL="13716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8pPr>
      <a:lvl9pPr marL="18288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9pPr>
    </p:titleStyle>
    <p:bodyStyle>
      <a:lvl1pPr marL="342900" indent="-342900" algn="l" rtl="0" eaLnBrk="1" fontAlgn="base" hangingPunct="1">
        <a:spcBef>
          <a:spcPct val="20000"/>
        </a:spcBef>
        <a:spcAft>
          <a:spcPct val="0"/>
        </a:spcAft>
        <a:buClr>
          <a:srgbClr val="808000"/>
        </a:buClr>
        <a:buSzPct val="120000"/>
        <a:buChar char="›"/>
        <a:defRPr sz="32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SzPct val="90000"/>
        <a:buFont typeface="Marlett" pitchFamily="2" charset="2"/>
        <a:buChar char="h"/>
        <a:defRPr sz="2800">
          <a:solidFill>
            <a:schemeClr val="tx1"/>
          </a:solidFill>
          <a:latin typeface="+mn-lt"/>
          <a:ea typeface="MS PGothic" pitchFamily="34" charset="-128"/>
          <a:cs typeface="Arial" charset="0"/>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1" i="0" u="none" strike="noStrike" cap="none">
                <a:solidFill>
                  <a:srgbClr val="C60036"/>
                </a:solidFill>
                <a:latin typeface="Helvetica Neue"/>
                <a:ea typeface="Helvetica Neue"/>
                <a:cs typeface="Helvetica Neue"/>
                <a:sym typeface="Helvetica Neue"/>
              </a:defRPr>
            </a:lvl1pPr>
            <a:lvl2pPr marR="0" lvl="1" algn="ctr" rtl="0">
              <a:spcBef>
                <a:spcPts val="0"/>
              </a:spcBef>
              <a:spcAft>
                <a:spcPts val="0"/>
              </a:spcAft>
              <a:buSzPts val="1400"/>
              <a:buNone/>
              <a:defRPr sz="4400" b="1" i="0" u="none" strike="noStrike" cap="none">
                <a:solidFill>
                  <a:srgbClr val="C60036"/>
                </a:solidFill>
                <a:latin typeface="Arial"/>
                <a:ea typeface="Arial"/>
                <a:cs typeface="Arial"/>
                <a:sym typeface="Arial"/>
              </a:defRPr>
            </a:lvl2pPr>
            <a:lvl3pPr marR="0" lvl="2" algn="ctr" rtl="0">
              <a:spcBef>
                <a:spcPts val="0"/>
              </a:spcBef>
              <a:spcAft>
                <a:spcPts val="0"/>
              </a:spcAft>
              <a:buSzPts val="1400"/>
              <a:buNone/>
              <a:defRPr sz="4400" b="1" i="0" u="none" strike="noStrike" cap="none">
                <a:solidFill>
                  <a:srgbClr val="C60036"/>
                </a:solidFill>
                <a:latin typeface="Arial"/>
                <a:ea typeface="Arial"/>
                <a:cs typeface="Arial"/>
                <a:sym typeface="Arial"/>
              </a:defRPr>
            </a:lvl3pPr>
            <a:lvl4pPr marR="0" lvl="3" algn="ctr" rtl="0">
              <a:spcBef>
                <a:spcPts val="0"/>
              </a:spcBef>
              <a:spcAft>
                <a:spcPts val="0"/>
              </a:spcAft>
              <a:buSzPts val="1400"/>
              <a:buNone/>
              <a:defRPr sz="4400" b="1" i="0" u="none" strike="noStrike" cap="none">
                <a:solidFill>
                  <a:srgbClr val="C60036"/>
                </a:solidFill>
                <a:latin typeface="Arial"/>
                <a:ea typeface="Arial"/>
                <a:cs typeface="Arial"/>
                <a:sym typeface="Arial"/>
              </a:defRPr>
            </a:lvl4pPr>
            <a:lvl5pPr marR="0" lvl="4" algn="ctr" rtl="0">
              <a:spcBef>
                <a:spcPts val="0"/>
              </a:spcBef>
              <a:spcAft>
                <a:spcPts val="0"/>
              </a:spcAft>
              <a:buSzPts val="1400"/>
              <a:buNone/>
              <a:defRPr sz="4400" b="1" i="0" u="none" strike="noStrike" cap="none">
                <a:solidFill>
                  <a:srgbClr val="C60036"/>
                </a:solidFill>
                <a:latin typeface="Arial"/>
                <a:ea typeface="Arial"/>
                <a:cs typeface="Arial"/>
                <a:sym typeface="Arial"/>
              </a:defRPr>
            </a:lvl5pPr>
            <a:lvl6pPr marR="0" lvl="5" algn="ctr" rtl="0">
              <a:spcBef>
                <a:spcPts val="0"/>
              </a:spcBef>
              <a:spcAft>
                <a:spcPts val="0"/>
              </a:spcAft>
              <a:buSzPts val="1400"/>
              <a:buNone/>
              <a:defRPr sz="4400" b="1" i="0" u="none" strike="noStrike" cap="none">
                <a:solidFill>
                  <a:srgbClr val="3333CC"/>
                </a:solidFill>
                <a:latin typeface="Comic Sans MS"/>
                <a:ea typeface="Comic Sans MS"/>
                <a:cs typeface="Comic Sans MS"/>
                <a:sym typeface="Comic Sans MS"/>
              </a:defRPr>
            </a:lvl6pPr>
            <a:lvl7pPr marR="0" lvl="6" algn="ctr" rtl="0">
              <a:spcBef>
                <a:spcPts val="0"/>
              </a:spcBef>
              <a:spcAft>
                <a:spcPts val="0"/>
              </a:spcAft>
              <a:buSzPts val="1400"/>
              <a:buNone/>
              <a:defRPr sz="4400" b="1" i="0" u="none" strike="noStrike" cap="none">
                <a:solidFill>
                  <a:srgbClr val="3333CC"/>
                </a:solidFill>
                <a:latin typeface="Comic Sans MS"/>
                <a:ea typeface="Comic Sans MS"/>
                <a:cs typeface="Comic Sans MS"/>
                <a:sym typeface="Comic Sans MS"/>
              </a:defRPr>
            </a:lvl7pPr>
            <a:lvl8pPr marR="0" lvl="7" algn="ctr" rtl="0">
              <a:spcBef>
                <a:spcPts val="0"/>
              </a:spcBef>
              <a:spcAft>
                <a:spcPts val="0"/>
              </a:spcAft>
              <a:buSzPts val="1400"/>
              <a:buNone/>
              <a:defRPr sz="4400" b="1" i="0" u="none" strike="noStrike" cap="none">
                <a:solidFill>
                  <a:srgbClr val="3333CC"/>
                </a:solidFill>
                <a:latin typeface="Comic Sans MS"/>
                <a:ea typeface="Comic Sans MS"/>
                <a:cs typeface="Comic Sans MS"/>
                <a:sym typeface="Comic Sans MS"/>
              </a:defRPr>
            </a:lvl8pPr>
            <a:lvl9pPr marR="0" lvl="8" algn="ctr" rtl="0">
              <a:spcBef>
                <a:spcPts val="0"/>
              </a:spcBef>
              <a:spcAft>
                <a:spcPts val="0"/>
              </a:spcAft>
              <a:buSzPts val="1400"/>
              <a:buNone/>
              <a:defRPr sz="4400" b="1" i="0" u="none" strike="noStrike" cap="none">
                <a:solidFill>
                  <a:srgbClr val="3333CC"/>
                </a:solidFill>
                <a:latin typeface="Comic Sans MS"/>
                <a:ea typeface="Comic Sans MS"/>
                <a:cs typeface="Comic Sans MS"/>
                <a:sym typeface="Comic Sans MS"/>
              </a:defRPr>
            </a:lvl9pPr>
          </a:lstStyle>
          <a:p>
            <a:endParaRPr/>
          </a:p>
        </p:txBody>
      </p:sp>
      <p:sp>
        <p:nvSpPr>
          <p:cNvPr id="11" name="Google Shape;11;p4"/>
          <p:cNvSpPr txBox="1">
            <a:spLocks noGrp="1"/>
          </p:cNvSpPr>
          <p:nvPr>
            <p:ph type="body" idx="1"/>
          </p:nvPr>
        </p:nvSpPr>
        <p:spPr>
          <a:xfrm>
            <a:off x="429684" y="1355726"/>
            <a:ext cx="11199283" cy="4227513"/>
          </a:xfrm>
          <a:prstGeom prst="rect">
            <a:avLst/>
          </a:prstGeom>
          <a:noFill/>
          <a:ln>
            <a:noFill/>
          </a:ln>
        </p:spPr>
        <p:txBody>
          <a:bodyPr spcFirstLastPara="1" wrap="square" lIns="91425" tIns="45700" rIns="91425" bIns="45700" anchor="t" anchorCtr="0">
            <a:noAutofit/>
          </a:bodyPr>
          <a:lstStyle>
            <a:lvl1pPr marL="457200" marR="0" lvl="0" indent="-472440" algn="l" rtl="0">
              <a:spcBef>
                <a:spcPts val="640"/>
              </a:spcBef>
              <a:spcAft>
                <a:spcPts val="0"/>
              </a:spcAft>
              <a:buClr>
                <a:srgbClr val="808000"/>
              </a:buClr>
              <a:buSzPts val="3840"/>
              <a:buFont typeface="Helvetica Neue"/>
              <a:buChar char="›"/>
              <a:defRPr sz="3200" b="0" i="0" u="none" strike="noStrike" cap="none">
                <a:solidFill>
                  <a:schemeClr val="dk1"/>
                </a:solidFill>
                <a:latin typeface="Helvetica Neue"/>
                <a:ea typeface="Helvetica Neue"/>
                <a:cs typeface="Helvetica Neue"/>
                <a:sym typeface="Helvetica Neue"/>
              </a:defRPr>
            </a:lvl1pPr>
            <a:lvl2pPr marL="914400" marR="0" lvl="1" indent="-388619" algn="l" rtl="0">
              <a:spcBef>
                <a:spcPts val="560"/>
              </a:spcBef>
              <a:spcAft>
                <a:spcPts val="0"/>
              </a:spcAft>
              <a:buClr>
                <a:schemeClr val="dk1"/>
              </a:buClr>
              <a:buSzPts val="2520"/>
              <a:buFont typeface="Arial"/>
              <a:buChar char="h"/>
              <a:defRPr sz="2800" b="0" i="0" u="none" strike="noStrike" cap="none">
                <a:solidFill>
                  <a:schemeClr val="dk1"/>
                </a:solidFill>
                <a:latin typeface="Helvetica Neue"/>
                <a:ea typeface="Helvetica Neue"/>
                <a:cs typeface="Helvetica Neue"/>
                <a:sym typeface="Helvetica Neue"/>
              </a:defRPr>
            </a:lvl2pPr>
            <a:lvl3pPr marL="1371600" marR="0" lvl="2" indent="-381000" algn="l" rtl="0">
              <a:spcBef>
                <a:spcPts val="480"/>
              </a:spcBef>
              <a:spcAft>
                <a:spcPts val="0"/>
              </a:spcAft>
              <a:buClr>
                <a:schemeClr val="dk1"/>
              </a:buClr>
              <a:buSzPts val="2400"/>
              <a:buFont typeface="Helvetica Neue"/>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spcBef>
                <a:spcPts val="400"/>
              </a:spcBef>
              <a:spcAft>
                <a:spcPts val="0"/>
              </a:spcAft>
              <a:buClr>
                <a:schemeClr val="dk1"/>
              </a:buClr>
              <a:buSzPts val="2000"/>
              <a:buFont typeface="Helvetica Neue"/>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spcBef>
                <a:spcPts val="400"/>
              </a:spcBef>
              <a:spcAft>
                <a:spcPts val="0"/>
              </a:spcAft>
              <a:buClr>
                <a:schemeClr val="dk1"/>
              </a:buClr>
              <a:buSzPts val="2000"/>
              <a:buFont typeface="Helvetica Neue"/>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2" name="Google Shape;12;p4" descr="CHTC_logo_color_horiz.jpg"/>
          <p:cNvPicPr preferRelativeResize="0"/>
          <p:nvPr/>
        </p:nvPicPr>
        <p:blipFill rotWithShape="1">
          <a:blip r:embed="rId11">
            <a:alphaModFix/>
          </a:blip>
          <a:srcRect/>
          <a:stretch/>
        </p:blipFill>
        <p:spPr>
          <a:xfrm>
            <a:off x="124692" y="6328121"/>
            <a:ext cx="2729344" cy="529878"/>
          </a:xfrm>
          <a:prstGeom prst="rect">
            <a:avLst/>
          </a:prstGeom>
          <a:noFill/>
          <a:ln>
            <a:noFill/>
          </a:ln>
        </p:spPr>
      </p:pic>
      <p:cxnSp>
        <p:nvCxnSpPr>
          <p:cNvPr id="13" name="Google Shape;13;p4"/>
          <p:cNvCxnSpPr/>
          <p:nvPr/>
        </p:nvCxnSpPr>
        <p:spPr>
          <a:xfrm>
            <a:off x="0" y="6334471"/>
            <a:ext cx="12192000" cy="0"/>
          </a:xfrm>
          <a:prstGeom prst="straightConnector1">
            <a:avLst/>
          </a:prstGeom>
          <a:solidFill>
            <a:schemeClr val="accent1"/>
          </a:solidFill>
          <a:ln w="28575" cap="flat" cmpd="sng">
            <a:solidFill>
              <a:schemeClr val="dk1"/>
            </a:solidFill>
            <a:prstDash val="solid"/>
            <a:round/>
            <a:headEnd type="none" w="sm" len="sm"/>
            <a:tailEnd type="none" w="sm" len="sm"/>
          </a:ln>
        </p:spPr>
      </p:cxnSp>
      <p:sp>
        <p:nvSpPr>
          <p:cNvPr id="14" name="Google Shape;14;p4"/>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15" name="Google Shape;15;p4" descr="C:\Users\vmuser\Desktop\HTCondor_red_blk_notag.png"/>
          <p:cNvPicPr preferRelativeResize="0"/>
          <p:nvPr/>
        </p:nvPicPr>
        <p:blipFill rotWithShape="1">
          <a:blip r:embed="rId12">
            <a:alphaModFix/>
          </a:blip>
          <a:srcRect/>
          <a:stretch/>
        </p:blipFill>
        <p:spPr>
          <a:xfrm>
            <a:off x="9594273" y="6254427"/>
            <a:ext cx="2521528" cy="567062"/>
          </a:xfrm>
          <a:prstGeom prst="rect">
            <a:avLst/>
          </a:prstGeom>
          <a:noFill/>
          <a:ln>
            <a:noFill/>
          </a:ln>
        </p:spPr>
      </p:pic>
    </p:spTree>
    <p:extLst>
      <p:ext uri="{BB962C8B-B14F-4D97-AF65-F5344CB8AC3E}">
        <p14:creationId xmlns:p14="http://schemas.microsoft.com/office/powerpoint/2010/main" val="1165921866"/>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7" r:id="rId3"/>
    <p:sldLayoutId id="2147483748" r:id="rId4"/>
    <p:sldLayoutId id="2147483749" r:id="rId5"/>
    <p:sldLayoutId id="2147483750" r:id="rId6"/>
    <p:sldLayoutId id="2147483751" r:id="rId7"/>
    <p:sldLayoutId id="2147483752" r:id="rId8"/>
    <p:sldLayoutId id="214748377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0" y="0"/>
            <a:ext cx="1219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85379" name="Rectangle 3"/>
          <p:cNvSpPr>
            <a:spLocks noGrp="1" noChangeArrowheads="1"/>
          </p:cNvSpPr>
          <p:nvPr>
            <p:ph type="body" idx="1"/>
          </p:nvPr>
        </p:nvSpPr>
        <p:spPr bwMode="auto">
          <a:xfrm>
            <a:off x="429684" y="1355726"/>
            <a:ext cx="11199283" cy="422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28" name="Picture 1" descr="CHTC_logo_color_horiz.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4692" y="6328121"/>
            <a:ext cx="2729344" cy="52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0" y="6334471"/>
            <a:ext cx="1219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4"/>
          </p:nvPr>
        </p:nvSpPr>
        <p:spPr>
          <a:xfrm>
            <a:off x="4673600" y="6492876"/>
            <a:ext cx="2844800" cy="365125"/>
          </a:xfrm>
          <a:prstGeom prst="rect">
            <a:avLst/>
          </a:prstGeom>
        </p:spPr>
        <p:txBody>
          <a:bodyPr vert="horz" lIns="91440" tIns="45720" rIns="91440" bIns="45720" rtlCol="0" anchor="ctr"/>
          <a:lstStyle>
            <a:lvl1pPr algn="ctr">
              <a:defRPr sz="1200" smtClean="0">
                <a:solidFill>
                  <a:schemeClr val="tx1">
                    <a:tint val="75000"/>
                  </a:schemeClr>
                </a:solidFill>
                <a:latin typeface="+mn-lt"/>
              </a:defRPr>
            </a:lvl1pPr>
          </a:lstStyle>
          <a:p>
            <a:fld id="{DCC3D3B6-6FB5-4946-B030-0DFF06AB1739}" type="slidenum">
              <a:rPr lang="en-US" altLang="en-US" smtClean="0"/>
              <a:pPr/>
              <a:t>‹#›</a:t>
            </a:fld>
            <a:endParaRPr lang="en-US" altLang="en-US"/>
          </a:p>
        </p:txBody>
      </p:sp>
      <p:pic>
        <p:nvPicPr>
          <p:cNvPr id="1031" name="Picture 8" descr="C:\Users\vmuser\Desktop\HTCondor_red_blk_notag.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94273" y="6254427"/>
            <a:ext cx="2521528" cy="5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61165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hf hdr="0" ftr="0" dt="0"/>
  <p:txStyles>
    <p:titleStyle>
      <a:lvl1pPr algn="ctr" rtl="0" eaLnBrk="1" fontAlgn="base" hangingPunct="1">
        <a:spcBef>
          <a:spcPct val="0"/>
        </a:spcBef>
        <a:spcAft>
          <a:spcPct val="0"/>
        </a:spcAft>
        <a:defRPr sz="4400" b="1">
          <a:solidFill>
            <a:srgbClr val="C60036"/>
          </a:solidFill>
          <a:latin typeface="+mj-lt"/>
          <a:ea typeface="MS PGothic" pitchFamily="34" charset="-128"/>
          <a:cs typeface="ＭＳ Ｐゴシック" charset="0"/>
        </a:defRPr>
      </a:lvl1pPr>
      <a:lvl2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2pPr>
      <a:lvl3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3pPr>
      <a:lvl4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4pPr>
      <a:lvl5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6pPr>
      <a:lvl7pPr marL="9144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7pPr>
      <a:lvl8pPr marL="13716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8pPr>
      <a:lvl9pPr marL="18288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9pPr>
    </p:titleStyle>
    <p:bodyStyle>
      <a:lvl1pPr marL="342900" indent="-342900" algn="l" rtl="0" eaLnBrk="1" fontAlgn="base" hangingPunct="1">
        <a:spcBef>
          <a:spcPct val="20000"/>
        </a:spcBef>
        <a:spcAft>
          <a:spcPct val="0"/>
        </a:spcAft>
        <a:buClr>
          <a:srgbClr val="808000"/>
        </a:buClr>
        <a:buSzPct val="120000"/>
        <a:buChar char="›"/>
        <a:defRPr sz="32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SzPct val="90000"/>
        <a:buFont typeface="Marlett" pitchFamily="2" charset="2"/>
        <a:buChar char="h"/>
        <a:defRPr sz="2800">
          <a:solidFill>
            <a:schemeClr val="tx1"/>
          </a:solidFill>
          <a:latin typeface="+mn-lt"/>
          <a:ea typeface="MS PGothic" pitchFamily="34" charset="-128"/>
          <a:cs typeface="Arial" charset="0"/>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0" y="0"/>
            <a:ext cx="12192000" cy="914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1" i="0" u="none" strike="noStrike" cap="none">
                <a:solidFill>
                  <a:srgbClr val="C60036"/>
                </a:solidFill>
                <a:latin typeface="Helvetica Neue"/>
                <a:ea typeface="Helvetica Neue"/>
                <a:cs typeface="Helvetica Neue"/>
                <a:sym typeface="Helvetica Neue"/>
              </a:defRPr>
            </a:lvl1pPr>
            <a:lvl2pPr marR="0" lvl="1" algn="ctr" rtl="0">
              <a:spcBef>
                <a:spcPts val="0"/>
              </a:spcBef>
              <a:spcAft>
                <a:spcPts val="0"/>
              </a:spcAft>
              <a:buSzPts val="1400"/>
              <a:buNone/>
              <a:defRPr sz="4400" b="1" i="0" u="none" strike="noStrike" cap="none">
                <a:solidFill>
                  <a:srgbClr val="C60036"/>
                </a:solidFill>
                <a:latin typeface="Arial"/>
                <a:ea typeface="Arial"/>
                <a:cs typeface="Arial"/>
                <a:sym typeface="Arial"/>
              </a:defRPr>
            </a:lvl2pPr>
            <a:lvl3pPr marR="0" lvl="2" algn="ctr" rtl="0">
              <a:spcBef>
                <a:spcPts val="0"/>
              </a:spcBef>
              <a:spcAft>
                <a:spcPts val="0"/>
              </a:spcAft>
              <a:buSzPts val="1400"/>
              <a:buNone/>
              <a:defRPr sz="4400" b="1" i="0" u="none" strike="noStrike" cap="none">
                <a:solidFill>
                  <a:srgbClr val="C60036"/>
                </a:solidFill>
                <a:latin typeface="Arial"/>
                <a:ea typeface="Arial"/>
                <a:cs typeface="Arial"/>
                <a:sym typeface="Arial"/>
              </a:defRPr>
            </a:lvl3pPr>
            <a:lvl4pPr marR="0" lvl="3" algn="ctr" rtl="0">
              <a:spcBef>
                <a:spcPts val="0"/>
              </a:spcBef>
              <a:spcAft>
                <a:spcPts val="0"/>
              </a:spcAft>
              <a:buSzPts val="1400"/>
              <a:buNone/>
              <a:defRPr sz="4400" b="1" i="0" u="none" strike="noStrike" cap="none">
                <a:solidFill>
                  <a:srgbClr val="C60036"/>
                </a:solidFill>
                <a:latin typeface="Arial"/>
                <a:ea typeface="Arial"/>
                <a:cs typeface="Arial"/>
                <a:sym typeface="Arial"/>
              </a:defRPr>
            </a:lvl4pPr>
            <a:lvl5pPr marR="0" lvl="4" algn="ctr" rtl="0">
              <a:spcBef>
                <a:spcPts val="0"/>
              </a:spcBef>
              <a:spcAft>
                <a:spcPts val="0"/>
              </a:spcAft>
              <a:buSzPts val="1400"/>
              <a:buNone/>
              <a:defRPr sz="4400" b="1" i="0" u="none" strike="noStrike" cap="none">
                <a:solidFill>
                  <a:srgbClr val="C60036"/>
                </a:solidFill>
                <a:latin typeface="Arial"/>
                <a:ea typeface="Arial"/>
                <a:cs typeface="Arial"/>
                <a:sym typeface="Arial"/>
              </a:defRPr>
            </a:lvl5pPr>
            <a:lvl6pPr marR="0" lvl="5" algn="ctr" rtl="0">
              <a:spcBef>
                <a:spcPts val="0"/>
              </a:spcBef>
              <a:spcAft>
                <a:spcPts val="0"/>
              </a:spcAft>
              <a:buSzPts val="1400"/>
              <a:buNone/>
              <a:defRPr sz="4400" b="1" i="0" u="none" strike="noStrike" cap="none">
                <a:solidFill>
                  <a:srgbClr val="3333CC"/>
                </a:solidFill>
                <a:latin typeface="Comic Sans MS"/>
                <a:ea typeface="Comic Sans MS"/>
                <a:cs typeface="Comic Sans MS"/>
                <a:sym typeface="Comic Sans MS"/>
              </a:defRPr>
            </a:lvl6pPr>
            <a:lvl7pPr marR="0" lvl="6" algn="ctr" rtl="0">
              <a:spcBef>
                <a:spcPts val="0"/>
              </a:spcBef>
              <a:spcAft>
                <a:spcPts val="0"/>
              </a:spcAft>
              <a:buSzPts val="1400"/>
              <a:buNone/>
              <a:defRPr sz="4400" b="1" i="0" u="none" strike="noStrike" cap="none">
                <a:solidFill>
                  <a:srgbClr val="3333CC"/>
                </a:solidFill>
                <a:latin typeface="Comic Sans MS"/>
                <a:ea typeface="Comic Sans MS"/>
                <a:cs typeface="Comic Sans MS"/>
                <a:sym typeface="Comic Sans MS"/>
              </a:defRPr>
            </a:lvl7pPr>
            <a:lvl8pPr marR="0" lvl="7" algn="ctr" rtl="0">
              <a:spcBef>
                <a:spcPts val="0"/>
              </a:spcBef>
              <a:spcAft>
                <a:spcPts val="0"/>
              </a:spcAft>
              <a:buSzPts val="1400"/>
              <a:buNone/>
              <a:defRPr sz="4400" b="1" i="0" u="none" strike="noStrike" cap="none">
                <a:solidFill>
                  <a:srgbClr val="3333CC"/>
                </a:solidFill>
                <a:latin typeface="Comic Sans MS"/>
                <a:ea typeface="Comic Sans MS"/>
                <a:cs typeface="Comic Sans MS"/>
                <a:sym typeface="Comic Sans MS"/>
              </a:defRPr>
            </a:lvl8pPr>
            <a:lvl9pPr marR="0" lvl="8" algn="ctr" rtl="0">
              <a:spcBef>
                <a:spcPts val="0"/>
              </a:spcBef>
              <a:spcAft>
                <a:spcPts val="0"/>
              </a:spcAft>
              <a:buSzPts val="1400"/>
              <a:buNone/>
              <a:defRPr sz="4400" b="1" i="0" u="none" strike="noStrike" cap="none">
                <a:solidFill>
                  <a:srgbClr val="3333CC"/>
                </a:solidFill>
                <a:latin typeface="Comic Sans MS"/>
                <a:ea typeface="Comic Sans MS"/>
                <a:cs typeface="Comic Sans MS"/>
                <a:sym typeface="Comic Sans MS"/>
              </a:defRPr>
            </a:lvl9pPr>
          </a:lstStyle>
          <a:p>
            <a:endParaRPr/>
          </a:p>
        </p:txBody>
      </p:sp>
      <p:sp>
        <p:nvSpPr>
          <p:cNvPr id="11" name="Google Shape;11;p4"/>
          <p:cNvSpPr txBox="1">
            <a:spLocks noGrp="1"/>
          </p:cNvSpPr>
          <p:nvPr>
            <p:ph type="body" idx="1"/>
          </p:nvPr>
        </p:nvSpPr>
        <p:spPr>
          <a:xfrm>
            <a:off x="429684" y="1355726"/>
            <a:ext cx="11199283" cy="4227513"/>
          </a:xfrm>
          <a:prstGeom prst="rect">
            <a:avLst/>
          </a:prstGeom>
          <a:noFill/>
          <a:ln>
            <a:noFill/>
          </a:ln>
        </p:spPr>
        <p:txBody>
          <a:bodyPr spcFirstLastPara="1" wrap="square" lIns="91425" tIns="45700" rIns="91425" bIns="45700" anchor="t" anchorCtr="0">
            <a:noAutofit/>
          </a:bodyPr>
          <a:lstStyle>
            <a:lvl1pPr marL="457200" marR="0" lvl="0" indent="-472440" algn="l" rtl="0">
              <a:spcBef>
                <a:spcPts val="640"/>
              </a:spcBef>
              <a:spcAft>
                <a:spcPts val="0"/>
              </a:spcAft>
              <a:buClr>
                <a:srgbClr val="808000"/>
              </a:buClr>
              <a:buSzPts val="3840"/>
              <a:buFont typeface="Helvetica Neue"/>
              <a:buChar char="›"/>
              <a:defRPr sz="3200" b="0" i="0" u="none" strike="noStrike" cap="none">
                <a:solidFill>
                  <a:schemeClr val="dk1"/>
                </a:solidFill>
                <a:latin typeface="Helvetica Neue"/>
                <a:ea typeface="Helvetica Neue"/>
                <a:cs typeface="Helvetica Neue"/>
                <a:sym typeface="Helvetica Neue"/>
              </a:defRPr>
            </a:lvl1pPr>
            <a:lvl2pPr marL="914400" marR="0" lvl="1" indent="-388619" algn="l" rtl="0">
              <a:spcBef>
                <a:spcPts val="560"/>
              </a:spcBef>
              <a:spcAft>
                <a:spcPts val="0"/>
              </a:spcAft>
              <a:buClr>
                <a:schemeClr val="dk1"/>
              </a:buClr>
              <a:buSzPts val="2520"/>
              <a:buFont typeface="Arial"/>
              <a:buChar char="h"/>
              <a:defRPr sz="2800" b="0" i="0" u="none" strike="noStrike" cap="none">
                <a:solidFill>
                  <a:schemeClr val="dk1"/>
                </a:solidFill>
                <a:latin typeface="Helvetica Neue"/>
                <a:ea typeface="Helvetica Neue"/>
                <a:cs typeface="Helvetica Neue"/>
                <a:sym typeface="Helvetica Neue"/>
              </a:defRPr>
            </a:lvl2pPr>
            <a:lvl3pPr marL="1371600" marR="0" lvl="2" indent="-381000" algn="l" rtl="0">
              <a:spcBef>
                <a:spcPts val="480"/>
              </a:spcBef>
              <a:spcAft>
                <a:spcPts val="0"/>
              </a:spcAft>
              <a:buClr>
                <a:schemeClr val="dk1"/>
              </a:buClr>
              <a:buSzPts val="2400"/>
              <a:buFont typeface="Helvetica Neue"/>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spcBef>
                <a:spcPts val="400"/>
              </a:spcBef>
              <a:spcAft>
                <a:spcPts val="0"/>
              </a:spcAft>
              <a:buClr>
                <a:schemeClr val="dk1"/>
              </a:buClr>
              <a:buSzPts val="2000"/>
              <a:buFont typeface="Helvetica Neue"/>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spcBef>
                <a:spcPts val="400"/>
              </a:spcBef>
              <a:spcAft>
                <a:spcPts val="0"/>
              </a:spcAft>
              <a:buClr>
                <a:schemeClr val="dk1"/>
              </a:buClr>
              <a:buSzPts val="2000"/>
              <a:buFont typeface="Helvetica Neue"/>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2" name="Google Shape;12;p4" descr="CHTC_logo_color_horiz.jpg"/>
          <p:cNvPicPr preferRelativeResize="0"/>
          <p:nvPr/>
        </p:nvPicPr>
        <p:blipFill rotWithShape="1">
          <a:blip r:embed="rId12">
            <a:alphaModFix/>
          </a:blip>
          <a:srcRect/>
          <a:stretch/>
        </p:blipFill>
        <p:spPr>
          <a:xfrm>
            <a:off x="124692" y="6328121"/>
            <a:ext cx="2729344" cy="529878"/>
          </a:xfrm>
          <a:prstGeom prst="rect">
            <a:avLst/>
          </a:prstGeom>
          <a:noFill/>
          <a:ln>
            <a:noFill/>
          </a:ln>
        </p:spPr>
      </p:pic>
      <p:cxnSp>
        <p:nvCxnSpPr>
          <p:cNvPr id="13" name="Google Shape;13;p4"/>
          <p:cNvCxnSpPr/>
          <p:nvPr/>
        </p:nvCxnSpPr>
        <p:spPr>
          <a:xfrm>
            <a:off x="0" y="6334471"/>
            <a:ext cx="12192000" cy="0"/>
          </a:xfrm>
          <a:prstGeom prst="straightConnector1">
            <a:avLst/>
          </a:prstGeom>
          <a:solidFill>
            <a:schemeClr val="accent1"/>
          </a:solidFill>
          <a:ln w="28575" cap="flat" cmpd="sng">
            <a:solidFill>
              <a:schemeClr val="dk1"/>
            </a:solidFill>
            <a:prstDash val="solid"/>
            <a:round/>
            <a:headEnd type="none" w="sm" len="sm"/>
            <a:tailEnd type="none" w="sm" len="sm"/>
          </a:ln>
        </p:spPr>
      </p:cxnSp>
      <p:sp>
        <p:nvSpPr>
          <p:cNvPr id="14" name="Google Shape;14;p4"/>
          <p:cNvSpPr txBox="1">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ct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ct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ct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ct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ct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ct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ct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ct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15" name="Google Shape;15;p4" descr="C:\Users\vmuser\Desktop\HTCondor_red_blk_notag.png"/>
          <p:cNvPicPr preferRelativeResize="0"/>
          <p:nvPr/>
        </p:nvPicPr>
        <p:blipFill rotWithShape="1">
          <a:blip r:embed="rId13">
            <a:alphaModFix/>
          </a:blip>
          <a:srcRect/>
          <a:stretch/>
        </p:blipFill>
        <p:spPr>
          <a:xfrm>
            <a:off x="9594273" y="6254427"/>
            <a:ext cx="2521528" cy="567062"/>
          </a:xfrm>
          <a:prstGeom prst="rect">
            <a:avLst/>
          </a:prstGeom>
          <a:noFill/>
          <a:ln>
            <a:noFill/>
          </a:ln>
        </p:spPr>
      </p:pic>
    </p:spTree>
    <p:extLst>
      <p:ext uri="{BB962C8B-B14F-4D97-AF65-F5344CB8AC3E}">
        <p14:creationId xmlns:p14="http://schemas.microsoft.com/office/powerpoint/2010/main" val="3516611145"/>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htcondor.readthedocs.io/en/latest/admin-manual/configuration-macros.html#JOB_EPOCH_HISTORY"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hyperlink" Target="https://htcondor.readthedocs.io/en/latest/automated-workflows/dagman-save-files.html"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openclipart.org/detail/245369/RELED-BOOK-LIGHT"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htcondor.readthedocs.io/en/latest/admin-manual/configuration-macros.html#JOB_EPOCH_HISTOR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pexels.com/photo/computer-gpu-graphics-card-nvidia-719215/"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openclipart.org/detail/245369/RELED-BOOK-LIGHT"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htcondor.readthedocs.io/en/latest/version-history/index.html" TargetMode="External"/><Relationship Id="rId2" Type="http://schemas.openxmlformats.org/officeDocument/2006/relationships/hyperlink" Target="https://htcondor.org/htcondor/release-highlights/" TargetMode="Externa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s://www.nsf.gov/awardsearch/showAward?AWD_ID=2030508" TargetMode="External"/><Relationship Id="rId2" Type="http://schemas.openxmlformats.org/officeDocument/2006/relationships/hyperlink" Target="https://www.nsf.gov/div/index.jsp?div=OAC"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path-cc.io/"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htcondor.readthedocs.io/en/latest/man-pages/condor_upgrade_check.html"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
          <p:cNvSpPr txBox="1">
            <a:spLocks noGrp="1"/>
          </p:cNvSpPr>
          <p:nvPr>
            <p:ph type="ctrTitle"/>
          </p:nvPr>
        </p:nvSpPr>
        <p:spPr>
          <a:xfrm>
            <a:off x="986970" y="1133528"/>
            <a:ext cx="10305143" cy="2599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What's new in the </a:t>
            </a:r>
            <a:br>
              <a:rPr lang="en-US" dirty="0"/>
            </a:br>
            <a:r>
              <a:rPr lang="en-US" dirty="0"/>
              <a:t>HTCondor Software Suite (HTCSS) ?</a:t>
            </a:r>
            <a:br>
              <a:rPr lang="en-US" dirty="0"/>
            </a:br>
            <a:r>
              <a:rPr lang="en-US" dirty="0"/>
              <a:t>What's coming up?</a:t>
            </a:r>
            <a:br>
              <a:rPr lang="en-US" dirty="0"/>
            </a:br>
            <a:br>
              <a:rPr lang="en-US" dirty="0"/>
            </a:br>
            <a:r>
              <a:rPr lang="en-US" sz="4000" dirty="0"/>
              <a:t>HTC 24 – Madison, WI</a:t>
            </a:r>
            <a:br>
              <a:rPr lang="en-US" sz="4000" dirty="0"/>
            </a:br>
            <a:br>
              <a:rPr lang="en-US" sz="4000" dirty="0"/>
            </a:br>
            <a:endParaRPr sz="4000" dirty="0"/>
          </a:p>
        </p:txBody>
      </p:sp>
      <p:sp>
        <p:nvSpPr>
          <p:cNvPr id="72" name="Google Shape;72;p1"/>
          <p:cNvSpPr txBox="1"/>
          <p:nvPr/>
        </p:nvSpPr>
        <p:spPr>
          <a:xfrm>
            <a:off x="2209799" y="3223011"/>
            <a:ext cx="7772400" cy="203234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Todd Tannenbaum</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Center for High Throughput Computing</a:t>
            </a:r>
            <a:endParaRPr kumimoji="0" sz="27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University of Wisconsin-Madison</a:t>
            </a:r>
            <a:endParaRPr kumimoji="0" sz="2700"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pic>
        <p:nvPicPr>
          <p:cNvPr id="73" name="Google Shape;73;p1"/>
          <p:cNvPicPr preferRelativeResize="0"/>
          <p:nvPr/>
        </p:nvPicPr>
        <p:blipFill rotWithShape="1">
          <a:blip r:embed="rId3">
            <a:alphaModFix/>
          </a:blip>
          <a:srcRect/>
          <a:stretch/>
        </p:blipFill>
        <p:spPr>
          <a:xfrm>
            <a:off x="4057649" y="5452059"/>
            <a:ext cx="4076700" cy="1285875"/>
          </a:xfrm>
          <a:prstGeom prst="rect">
            <a:avLst/>
          </a:prstGeom>
          <a:noFill/>
          <a:ln>
            <a:noFill/>
          </a:ln>
        </p:spPr>
      </p:pic>
      <p:pic>
        <p:nvPicPr>
          <p:cNvPr id="74" name="Google Shape;74;p1" descr="A picture containing logo&#10;&#10;Description automatically generated"/>
          <p:cNvPicPr preferRelativeResize="0"/>
          <p:nvPr/>
        </p:nvPicPr>
        <p:blipFill rotWithShape="1">
          <a:blip r:embed="rId4">
            <a:alphaModFix/>
          </a:blip>
          <a:srcRect/>
          <a:stretch/>
        </p:blipFill>
        <p:spPr>
          <a:xfrm>
            <a:off x="8802757" y="6156446"/>
            <a:ext cx="3110947" cy="498626"/>
          </a:xfrm>
          <a:prstGeom prst="rect">
            <a:avLst/>
          </a:prstGeom>
          <a:noFill/>
          <a:ln>
            <a:noFill/>
          </a:ln>
        </p:spPr>
      </p:pic>
      <p:pic>
        <p:nvPicPr>
          <p:cNvPr id="75" name="Google Shape;75;p1" descr="Text&#10;&#10;Description automatically generated"/>
          <p:cNvPicPr preferRelativeResize="0"/>
          <p:nvPr/>
        </p:nvPicPr>
        <p:blipFill rotWithShape="1">
          <a:blip r:embed="rId5">
            <a:alphaModFix/>
          </a:blip>
          <a:srcRect/>
          <a:stretch/>
        </p:blipFill>
        <p:spPr>
          <a:xfrm>
            <a:off x="278296" y="6094819"/>
            <a:ext cx="2922104" cy="5602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58DF02-0DBF-4942-1039-F0E8B4E336AD}"/>
              </a:ext>
            </a:extLst>
          </p:cNvPr>
          <p:cNvSpPr>
            <a:spLocks noGrp="1"/>
          </p:cNvSpPr>
          <p:nvPr>
            <p:ph type="title"/>
          </p:nvPr>
        </p:nvSpPr>
        <p:spPr/>
        <p:txBody>
          <a:bodyPr/>
          <a:lstStyle/>
          <a:p>
            <a:r>
              <a:rPr lang="en-US" dirty="0"/>
              <a:t>Added diagrams to manual</a:t>
            </a:r>
          </a:p>
        </p:txBody>
      </p:sp>
      <p:pic>
        <p:nvPicPr>
          <p:cNvPr id="5" name="Picture 4" descr="A screenshot of a computer">
            <a:extLst>
              <a:ext uri="{FF2B5EF4-FFF2-40B4-BE49-F238E27FC236}">
                <a16:creationId xmlns:a16="http://schemas.microsoft.com/office/drawing/2014/main" id="{75720DA5-6FF3-23EE-B39B-F40AEA1F113A}"/>
              </a:ext>
            </a:extLst>
          </p:cNvPr>
          <p:cNvPicPr>
            <a:picLocks noChangeAspect="1"/>
          </p:cNvPicPr>
          <p:nvPr/>
        </p:nvPicPr>
        <p:blipFill rotWithShape="1">
          <a:blip r:embed="rId3"/>
          <a:srcRect l="26275" t="17520" b="5442"/>
          <a:stretch/>
        </p:blipFill>
        <p:spPr>
          <a:xfrm>
            <a:off x="1731618" y="914401"/>
            <a:ext cx="8016329" cy="6536713"/>
          </a:xfrm>
          <a:prstGeom prst="rect">
            <a:avLst/>
          </a:prstGeom>
        </p:spPr>
      </p:pic>
    </p:spTree>
    <p:extLst>
      <p:ext uri="{BB962C8B-B14F-4D97-AF65-F5344CB8AC3E}">
        <p14:creationId xmlns:p14="http://schemas.microsoft.com/office/powerpoint/2010/main" val="134993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a:extLst>
              <a:ext uri="{FF2B5EF4-FFF2-40B4-BE49-F238E27FC236}">
                <a16:creationId xmlns:a16="http://schemas.microsoft.com/office/drawing/2014/main" id="{B4339C76-14D4-47AE-D939-99AD44248500}"/>
              </a:ext>
            </a:extLst>
          </p:cNvPr>
          <p:cNvPicPr>
            <a:picLocks noChangeAspect="1"/>
          </p:cNvPicPr>
          <p:nvPr/>
        </p:nvPicPr>
        <p:blipFill rotWithShape="1">
          <a:blip r:embed="rId2"/>
          <a:srcRect l="26878" t="13655" r="6369" b="23478"/>
          <a:stretch/>
        </p:blipFill>
        <p:spPr>
          <a:xfrm>
            <a:off x="1520314" y="67734"/>
            <a:ext cx="9151375" cy="6722533"/>
          </a:xfrm>
          <a:prstGeom prst="rect">
            <a:avLst/>
          </a:prstGeom>
          <a:noFill/>
        </p:spPr>
      </p:pic>
    </p:spTree>
    <p:extLst>
      <p:ext uri="{BB962C8B-B14F-4D97-AF65-F5344CB8AC3E}">
        <p14:creationId xmlns:p14="http://schemas.microsoft.com/office/powerpoint/2010/main" val="2327792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a:extLst>
              <a:ext uri="{FF2B5EF4-FFF2-40B4-BE49-F238E27FC236}">
                <a16:creationId xmlns:a16="http://schemas.microsoft.com/office/drawing/2014/main" id="{350C8D32-A113-027E-7178-C775D1C68F3B}"/>
              </a:ext>
            </a:extLst>
          </p:cNvPr>
          <p:cNvPicPr>
            <a:picLocks noChangeAspect="1"/>
          </p:cNvPicPr>
          <p:nvPr/>
        </p:nvPicPr>
        <p:blipFill rotWithShape="1">
          <a:blip r:embed="rId2"/>
          <a:srcRect l="26150" t="20870" r="6176" b="21932"/>
          <a:stretch/>
        </p:blipFill>
        <p:spPr>
          <a:xfrm>
            <a:off x="1342889" y="238149"/>
            <a:ext cx="9700591" cy="6352600"/>
          </a:xfrm>
          <a:prstGeom prst="rect">
            <a:avLst/>
          </a:prstGeom>
        </p:spPr>
      </p:pic>
    </p:spTree>
    <p:extLst>
      <p:ext uri="{BB962C8B-B14F-4D97-AF65-F5344CB8AC3E}">
        <p14:creationId xmlns:p14="http://schemas.microsoft.com/office/powerpoint/2010/main" val="2453326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a:extLst>
              <a:ext uri="{FF2B5EF4-FFF2-40B4-BE49-F238E27FC236}">
                <a16:creationId xmlns:a16="http://schemas.microsoft.com/office/drawing/2014/main" id="{1BAA66C2-520A-2659-120E-DD3520EC1A28}"/>
              </a:ext>
            </a:extLst>
          </p:cNvPr>
          <p:cNvPicPr>
            <a:picLocks noChangeAspect="1"/>
          </p:cNvPicPr>
          <p:nvPr/>
        </p:nvPicPr>
        <p:blipFill rotWithShape="1">
          <a:blip r:embed="rId3"/>
          <a:srcRect t="19223" r="2" b="8661"/>
          <a:stretch/>
        </p:blipFill>
        <p:spPr>
          <a:xfrm>
            <a:off x="120651" y="67734"/>
            <a:ext cx="11950700" cy="6722533"/>
          </a:xfrm>
          <a:prstGeom prst="rect">
            <a:avLst/>
          </a:prstGeom>
          <a:noFill/>
        </p:spPr>
      </p:pic>
    </p:spTree>
    <p:extLst>
      <p:ext uri="{BB962C8B-B14F-4D97-AF65-F5344CB8AC3E}">
        <p14:creationId xmlns:p14="http://schemas.microsoft.com/office/powerpoint/2010/main" val="251586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2A1996-5D8E-492C-FC70-519CEA71068A}"/>
              </a:ext>
            </a:extLst>
          </p:cNvPr>
          <p:cNvSpPr>
            <a:spLocks noGrp="1"/>
          </p:cNvSpPr>
          <p:nvPr>
            <p:ph type="title"/>
          </p:nvPr>
        </p:nvSpPr>
        <p:spPr/>
        <p:txBody>
          <a:bodyPr/>
          <a:lstStyle/>
          <a:p>
            <a:r>
              <a:rPr lang="en-US" dirty="0"/>
              <a:t>Moving recipes to manual</a:t>
            </a:r>
          </a:p>
        </p:txBody>
      </p:sp>
      <p:pic>
        <p:nvPicPr>
          <p:cNvPr id="5" name="Picture 4" descr="A screenshot of a computer&#10;&#10;Description automatically generated">
            <a:extLst>
              <a:ext uri="{FF2B5EF4-FFF2-40B4-BE49-F238E27FC236}">
                <a16:creationId xmlns:a16="http://schemas.microsoft.com/office/drawing/2014/main" id="{7E9C8EC8-42EB-968F-17B3-B4FE820451F6}"/>
              </a:ext>
            </a:extLst>
          </p:cNvPr>
          <p:cNvPicPr>
            <a:picLocks noChangeAspect="1"/>
          </p:cNvPicPr>
          <p:nvPr/>
        </p:nvPicPr>
        <p:blipFill rotWithShape="1">
          <a:blip r:embed="rId3"/>
          <a:srcRect l="-1" t="57527" r="61546" b="14855"/>
          <a:stretch/>
        </p:blipFill>
        <p:spPr>
          <a:xfrm>
            <a:off x="327149" y="1034221"/>
            <a:ext cx="11537703" cy="5635489"/>
          </a:xfrm>
          <a:prstGeom prst="rect">
            <a:avLst/>
          </a:prstGeom>
        </p:spPr>
      </p:pic>
      <p:sp>
        <p:nvSpPr>
          <p:cNvPr id="2" name="Frame 1">
            <a:extLst>
              <a:ext uri="{FF2B5EF4-FFF2-40B4-BE49-F238E27FC236}">
                <a16:creationId xmlns:a16="http://schemas.microsoft.com/office/drawing/2014/main" id="{5DC998BF-44C2-8EB7-1901-4E118A46D018}"/>
              </a:ext>
            </a:extLst>
          </p:cNvPr>
          <p:cNvSpPr/>
          <p:nvPr/>
        </p:nvSpPr>
        <p:spPr bwMode="auto">
          <a:xfrm>
            <a:off x="574523" y="3047564"/>
            <a:ext cx="7297531" cy="1448904"/>
          </a:xfrm>
          <a:prstGeom prst="frame">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spTree>
    <p:extLst>
      <p:ext uri="{BB962C8B-B14F-4D97-AF65-F5344CB8AC3E}">
        <p14:creationId xmlns:p14="http://schemas.microsoft.com/office/powerpoint/2010/main" val="2667912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6091D-44E2-1655-8DC9-BA136B7E5483}"/>
              </a:ext>
            </a:extLst>
          </p:cNvPr>
          <p:cNvPicPr>
            <a:picLocks noChangeAspect="1"/>
          </p:cNvPicPr>
          <p:nvPr/>
        </p:nvPicPr>
        <p:blipFill rotWithShape="1">
          <a:blip r:embed="rId2"/>
          <a:srcRect l="45862" t="40450" r="9710" b="43060"/>
          <a:stretch/>
        </p:blipFill>
        <p:spPr>
          <a:xfrm>
            <a:off x="552444" y="1114288"/>
            <a:ext cx="11087112" cy="2314712"/>
          </a:xfrm>
          <a:prstGeom prst="rect">
            <a:avLst/>
          </a:prstGeom>
        </p:spPr>
      </p:pic>
      <p:sp>
        <p:nvSpPr>
          <p:cNvPr id="7" name="Frame 6">
            <a:extLst>
              <a:ext uri="{FF2B5EF4-FFF2-40B4-BE49-F238E27FC236}">
                <a16:creationId xmlns:a16="http://schemas.microsoft.com/office/drawing/2014/main" id="{DB2DBF77-3392-04B8-2003-5611A48909DC}"/>
              </a:ext>
            </a:extLst>
          </p:cNvPr>
          <p:cNvSpPr/>
          <p:nvPr/>
        </p:nvSpPr>
        <p:spPr bwMode="auto">
          <a:xfrm>
            <a:off x="9859618" y="1821070"/>
            <a:ext cx="1537253" cy="901148"/>
          </a:xfrm>
          <a:prstGeom prst="fra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sp>
        <p:nvSpPr>
          <p:cNvPr id="8" name="TextBox 7">
            <a:extLst>
              <a:ext uri="{FF2B5EF4-FFF2-40B4-BE49-F238E27FC236}">
                <a16:creationId xmlns:a16="http://schemas.microsoft.com/office/drawing/2014/main" id="{11E57572-19D2-982D-1048-23FDA53CFF35}"/>
              </a:ext>
            </a:extLst>
          </p:cNvPr>
          <p:cNvSpPr txBox="1"/>
          <p:nvPr/>
        </p:nvSpPr>
        <p:spPr>
          <a:xfrm>
            <a:off x="5141845" y="4717774"/>
            <a:ext cx="3074504" cy="666786"/>
          </a:xfrm>
          <a:prstGeom prst="rect">
            <a:avLst/>
          </a:prstGeom>
          <a:noFill/>
          <a:ln>
            <a:solidFill>
              <a:schemeClr val="accent1"/>
            </a:solidFill>
          </a:ln>
        </p:spPr>
        <p:txBody>
          <a:bodyPr wrap="square" rtlCol="0">
            <a:spAutoFit/>
          </a:bodyPr>
          <a:lstStyle/>
          <a:p>
            <a:r>
              <a:rPr lang="en-US" sz="3733" dirty="0">
                <a:latin typeface="+mn-lt"/>
              </a:rPr>
              <a:t>Copy Button!</a:t>
            </a:r>
          </a:p>
        </p:txBody>
      </p:sp>
      <p:cxnSp>
        <p:nvCxnSpPr>
          <p:cNvPr id="10" name="Straight Arrow Connector 9">
            <a:extLst>
              <a:ext uri="{FF2B5EF4-FFF2-40B4-BE49-F238E27FC236}">
                <a16:creationId xmlns:a16="http://schemas.microsoft.com/office/drawing/2014/main" id="{94DD6961-7FD6-4B12-E61B-D2F10F109BE7}"/>
              </a:ext>
            </a:extLst>
          </p:cNvPr>
          <p:cNvCxnSpPr/>
          <p:nvPr/>
        </p:nvCxnSpPr>
        <p:spPr bwMode="auto">
          <a:xfrm flipV="1">
            <a:off x="8393044" y="2862470"/>
            <a:ext cx="1466573" cy="173161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506142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0E59F-0406-8908-F0FD-027B52D5920C}"/>
              </a:ext>
            </a:extLst>
          </p:cNvPr>
          <p:cNvSpPr>
            <a:spLocks noGrp="1"/>
          </p:cNvSpPr>
          <p:nvPr>
            <p:ph type="title"/>
          </p:nvPr>
        </p:nvSpPr>
        <p:spPr/>
        <p:txBody>
          <a:bodyPr/>
          <a:lstStyle/>
          <a:p>
            <a:r>
              <a:rPr lang="en-US" dirty="0"/>
              <a:t>Many improvements to index</a:t>
            </a:r>
          </a:p>
        </p:txBody>
      </p:sp>
      <p:pic>
        <p:nvPicPr>
          <p:cNvPr id="5" name="Picture 4" descr="A screenshot of a computer">
            <a:extLst>
              <a:ext uri="{FF2B5EF4-FFF2-40B4-BE49-F238E27FC236}">
                <a16:creationId xmlns:a16="http://schemas.microsoft.com/office/drawing/2014/main" id="{72B54526-5C44-F4B0-E658-FF731D8784FB}"/>
              </a:ext>
            </a:extLst>
          </p:cNvPr>
          <p:cNvPicPr>
            <a:picLocks noChangeAspect="1"/>
          </p:cNvPicPr>
          <p:nvPr/>
        </p:nvPicPr>
        <p:blipFill rotWithShape="1">
          <a:blip r:embed="rId3"/>
          <a:srcRect l="-1607" t="19646" r="9627" b="-9018"/>
          <a:stretch/>
        </p:blipFill>
        <p:spPr>
          <a:xfrm>
            <a:off x="2050228" y="1113183"/>
            <a:ext cx="8091544" cy="6129131"/>
          </a:xfrm>
          <a:prstGeom prst="rect">
            <a:avLst/>
          </a:prstGeom>
        </p:spPr>
      </p:pic>
    </p:spTree>
    <p:extLst>
      <p:ext uri="{BB962C8B-B14F-4D97-AF65-F5344CB8AC3E}">
        <p14:creationId xmlns:p14="http://schemas.microsoft.com/office/powerpoint/2010/main" val="2845229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629AB2-ECC7-2091-C7CB-17A66329367A}"/>
              </a:ext>
            </a:extLst>
          </p:cNvPr>
          <p:cNvSpPr>
            <a:spLocks noGrp="1"/>
          </p:cNvSpPr>
          <p:nvPr>
            <p:ph idx="1"/>
          </p:nvPr>
        </p:nvSpPr>
        <p:spPr/>
        <p:txBody>
          <a:bodyPr/>
          <a:lstStyle/>
          <a:p>
            <a:r>
              <a:rPr lang="en-US" sz="2667" dirty="0"/>
              <a:t>"</a:t>
            </a:r>
            <a:r>
              <a:rPr lang="en-US" sz="2667" dirty="0" err="1"/>
              <a:t>cgroups</a:t>
            </a:r>
            <a:r>
              <a:rPr lang="en-US" sz="2667" dirty="0"/>
              <a:t>" = Linux mechanism for placing a limit on resource usage of a job</a:t>
            </a:r>
          </a:p>
          <a:p>
            <a:r>
              <a:rPr lang="en-US" sz="2667" dirty="0"/>
              <a:t>Addition of </a:t>
            </a:r>
            <a:r>
              <a:rPr lang="en-US" sz="2667" dirty="0" err="1"/>
              <a:t>Cgroup</a:t>
            </a:r>
            <a:r>
              <a:rPr lang="en-US" sz="2667" dirty="0"/>
              <a:t> v2 support was Required for EL9 and Debian 12</a:t>
            </a:r>
          </a:p>
          <a:p>
            <a:r>
              <a:rPr lang="en-US" sz="2667" dirty="0"/>
              <a:t>HTCondor 23 gives jobs writeable "delegated" </a:t>
            </a:r>
            <a:r>
              <a:rPr lang="en-US" sz="2667" dirty="0" err="1"/>
              <a:t>cgroups</a:t>
            </a:r>
            <a:endParaRPr lang="en-US" sz="2667" dirty="0"/>
          </a:p>
          <a:p>
            <a:pPr marL="525781" lvl="1" indent="0">
              <a:buNone/>
            </a:pPr>
            <a:r>
              <a:rPr lang="en-US" sz="2267" dirty="0"/>
              <a:t>-&gt; Enables "The Dream":  </a:t>
            </a:r>
            <a:r>
              <a:rPr lang="en-US" sz="2267" dirty="0" err="1"/>
              <a:t>glideins</a:t>
            </a:r>
            <a:r>
              <a:rPr lang="en-US" sz="2267" dirty="0"/>
              <a:t> can then have better resource management!</a:t>
            </a:r>
          </a:p>
          <a:p>
            <a:r>
              <a:rPr lang="en-US" sz="2667" dirty="0"/>
              <a:t>Local universe jobs now in </a:t>
            </a:r>
            <a:r>
              <a:rPr lang="en-US" sz="2667" dirty="0" err="1"/>
              <a:t>cgroups</a:t>
            </a:r>
            <a:endParaRPr lang="en-US" sz="2667" dirty="0"/>
          </a:p>
          <a:p>
            <a:r>
              <a:rPr lang="en-US" sz="2667" dirty="0"/>
              <a:t>Set </a:t>
            </a:r>
            <a:r>
              <a:rPr lang="en-US" sz="2667" dirty="0" err="1"/>
              <a:t>startd</a:t>
            </a:r>
            <a:r>
              <a:rPr lang="en-US" sz="2667" dirty="0"/>
              <a:t> MEMORY to memory limit if it starts in a </a:t>
            </a:r>
            <a:r>
              <a:rPr lang="en-US" sz="2667" dirty="0" err="1"/>
              <a:t>cgroup</a:t>
            </a:r>
            <a:endParaRPr lang="en-US" sz="2667" dirty="0"/>
          </a:p>
          <a:p>
            <a:r>
              <a:rPr lang="en-US" sz="2667" dirty="0" err="1"/>
              <a:t>Cgroups</a:t>
            </a:r>
            <a:r>
              <a:rPr lang="en-US" sz="2667" dirty="0"/>
              <a:t> directly in proc, not via the </a:t>
            </a:r>
            <a:r>
              <a:rPr lang="en-US" sz="2667" dirty="0" err="1"/>
              <a:t>procd</a:t>
            </a:r>
            <a:endParaRPr lang="en-US" sz="2667" dirty="0"/>
          </a:p>
          <a:p>
            <a:pPr marL="525781" lvl="1" indent="0">
              <a:buNone/>
            </a:pPr>
            <a:r>
              <a:rPr lang="en-US" sz="2667" dirty="0">
                <a:sym typeface="Wingdings" panose="05000000000000000000" pitchFamily="2" charset="2"/>
              </a:rPr>
              <a:t> </a:t>
            </a:r>
            <a:r>
              <a:rPr lang="en-US" sz="2667" dirty="0"/>
              <a:t>Means we can scale &gt; 256 slots per </a:t>
            </a:r>
            <a:r>
              <a:rPr lang="en-US" sz="2667" dirty="0" err="1"/>
              <a:t>startd</a:t>
            </a:r>
            <a:r>
              <a:rPr lang="en-US" sz="2667" dirty="0"/>
              <a:t>  </a:t>
            </a:r>
            <a:r>
              <a:rPr lang="en-US" sz="2667" dirty="0">
                <a:sym typeface="Wingdings" panose="05000000000000000000" pitchFamily="2" charset="2"/>
              </a:rPr>
              <a:t></a:t>
            </a:r>
            <a:endParaRPr lang="en-US" sz="2667" dirty="0"/>
          </a:p>
          <a:p>
            <a:pPr marL="0" indent="0">
              <a:buNone/>
            </a:pPr>
            <a:endParaRPr lang="en-US" sz="2667" dirty="0"/>
          </a:p>
        </p:txBody>
      </p:sp>
      <p:sp>
        <p:nvSpPr>
          <p:cNvPr id="3" name="Title 2">
            <a:extLst>
              <a:ext uri="{FF2B5EF4-FFF2-40B4-BE49-F238E27FC236}">
                <a16:creationId xmlns:a16="http://schemas.microsoft.com/office/drawing/2014/main" id="{A12A8B40-AE67-66C9-0562-B84613A585B4}"/>
              </a:ext>
            </a:extLst>
          </p:cNvPr>
          <p:cNvSpPr>
            <a:spLocks noGrp="1"/>
          </p:cNvSpPr>
          <p:nvPr>
            <p:ph type="title"/>
          </p:nvPr>
        </p:nvSpPr>
        <p:spPr/>
        <p:txBody>
          <a:bodyPr/>
          <a:lstStyle/>
          <a:p>
            <a:r>
              <a:rPr lang="en-US" dirty="0" err="1"/>
              <a:t>Cgroup</a:t>
            </a:r>
            <a:r>
              <a:rPr lang="en-US" dirty="0"/>
              <a:t> v2 improvements</a:t>
            </a:r>
          </a:p>
        </p:txBody>
      </p:sp>
    </p:spTree>
    <p:extLst>
      <p:ext uri="{BB962C8B-B14F-4D97-AF65-F5344CB8AC3E}">
        <p14:creationId xmlns:p14="http://schemas.microsoft.com/office/powerpoint/2010/main" val="2679401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AEAB1F-D588-EFEC-4DB0-33676AD7A52E}"/>
              </a:ext>
            </a:extLst>
          </p:cNvPr>
          <p:cNvSpPr>
            <a:spLocks noGrp="1"/>
          </p:cNvSpPr>
          <p:nvPr>
            <p:ph type="title"/>
          </p:nvPr>
        </p:nvSpPr>
        <p:spPr>
          <a:xfrm>
            <a:off x="0" y="360361"/>
            <a:ext cx="12192000" cy="914400"/>
          </a:xfrm>
        </p:spPr>
        <p:txBody>
          <a:bodyPr/>
          <a:lstStyle/>
          <a:p>
            <a:r>
              <a:rPr lang="en-US" sz="3200" dirty="0"/>
              <a:t>Improvement in ClassAd</a:t>
            </a:r>
            <a:br>
              <a:rPr lang="en-US" sz="3200" dirty="0"/>
            </a:br>
            <a:r>
              <a:rPr lang="en-US" sz="3200" dirty="0"/>
              <a:t>memory and CPU usage </a:t>
            </a:r>
            <a:br>
              <a:rPr lang="en-US" sz="3200" dirty="0"/>
            </a:br>
            <a:r>
              <a:rPr lang="en-US" sz="3200" dirty="0"/>
              <a:t>(OSPool, ~80k slots)</a:t>
            </a:r>
          </a:p>
        </p:txBody>
      </p:sp>
      <p:pic>
        <p:nvPicPr>
          <p:cNvPr id="5" name="Picture 4">
            <a:extLst>
              <a:ext uri="{FF2B5EF4-FFF2-40B4-BE49-F238E27FC236}">
                <a16:creationId xmlns:a16="http://schemas.microsoft.com/office/drawing/2014/main" id="{395A7A65-143A-AD8D-FA0E-1A69750C38A2}"/>
              </a:ext>
            </a:extLst>
          </p:cNvPr>
          <p:cNvPicPr>
            <a:picLocks noChangeAspect="1"/>
          </p:cNvPicPr>
          <p:nvPr/>
        </p:nvPicPr>
        <p:blipFill>
          <a:blip r:embed="rId3"/>
          <a:stretch>
            <a:fillRect/>
          </a:stretch>
        </p:blipFill>
        <p:spPr>
          <a:xfrm>
            <a:off x="2314004" y="1822108"/>
            <a:ext cx="8075701" cy="4912205"/>
          </a:xfrm>
          <a:prstGeom prst="rect">
            <a:avLst/>
          </a:prstGeom>
        </p:spPr>
      </p:pic>
      <p:sp>
        <p:nvSpPr>
          <p:cNvPr id="6" name="TextBox 5">
            <a:extLst>
              <a:ext uri="{FF2B5EF4-FFF2-40B4-BE49-F238E27FC236}">
                <a16:creationId xmlns:a16="http://schemas.microsoft.com/office/drawing/2014/main" id="{A0881352-0D91-56C3-B30E-0EC1177528DA}"/>
              </a:ext>
            </a:extLst>
          </p:cNvPr>
          <p:cNvSpPr txBox="1"/>
          <p:nvPr/>
        </p:nvSpPr>
        <p:spPr>
          <a:xfrm flipH="1">
            <a:off x="0" y="2156857"/>
            <a:ext cx="2897808" cy="1241237"/>
          </a:xfrm>
          <a:prstGeom prst="rect">
            <a:avLst/>
          </a:prstGeom>
          <a:solidFill>
            <a:schemeClr val="bg1"/>
          </a:solidFill>
          <a:ln>
            <a:solidFill>
              <a:schemeClr val="accent1"/>
            </a:solidFill>
          </a:ln>
        </p:spPr>
        <p:txBody>
          <a:bodyPr wrap="square" rtlCol="0">
            <a:spAutoFit/>
          </a:bodyPr>
          <a:lstStyle/>
          <a:p>
            <a:r>
              <a:rPr lang="en-US" sz="3733" dirty="0">
                <a:latin typeface="+mn-lt"/>
              </a:rPr>
              <a:t>23.6 before</a:t>
            </a:r>
          </a:p>
          <a:p>
            <a:r>
              <a:rPr lang="en-US" sz="3733" dirty="0">
                <a:latin typeface="+mn-lt"/>
              </a:rPr>
              <a:t>red line</a:t>
            </a:r>
          </a:p>
        </p:txBody>
      </p:sp>
      <p:sp>
        <p:nvSpPr>
          <p:cNvPr id="7" name="TextBox 6">
            <a:extLst>
              <a:ext uri="{FF2B5EF4-FFF2-40B4-BE49-F238E27FC236}">
                <a16:creationId xmlns:a16="http://schemas.microsoft.com/office/drawing/2014/main" id="{C1F1DAAE-D030-51C4-9802-9FFD5F9D63E9}"/>
              </a:ext>
            </a:extLst>
          </p:cNvPr>
          <p:cNvSpPr txBox="1"/>
          <p:nvPr/>
        </p:nvSpPr>
        <p:spPr>
          <a:xfrm flipH="1">
            <a:off x="8940801" y="2792928"/>
            <a:ext cx="2897808" cy="1241237"/>
          </a:xfrm>
          <a:prstGeom prst="rect">
            <a:avLst/>
          </a:prstGeom>
          <a:solidFill>
            <a:schemeClr val="bg1"/>
          </a:solidFill>
          <a:ln>
            <a:solidFill>
              <a:schemeClr val="accent1"/>
            </a:solidFill>
          </a:ln>
        </p:spPr>
        <p:txBody>
          <a:bodyPr wrap="square" rtlCol="0">
            <a:spAutoFit/>
          </a:bodyPr>
          <a:lstStyle/>
          <a:p>
            <a:r>
              <a:rPr lang="en-US" sz="3733" dirty="0">
                <a:latin typeface="+mn-lt"/>
              </a:rPr>
              <a:t>23.7 after</a:t>
            </a:r>
          </a:p>
          <a:p>
            <a:r>
              <a:rPr lang="en-US" sz="3733" dirty="0">
                <a:latin typeface="+mn-lt"/>
              </a:rPr>
              <a:t>red line</a:t>
            </a:r>
          </a:p>
        </p:txBody>
      </p:sp>
    </p:spTree>
    <p:extLst>
      <p:ext uri="{BB962C8B-B14F-4D97-AF65-F5344CB8AC3E}">
        <p14:creationId xmlns:p14="http://schemas.microsoft.com/office/powerpoint/2010/main" val="4160130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6AEF-D087-176C-B36D-E5E6379A23B9}"/>
              </a:ext>
            </a:extLst>
          </p:cNvPr>
          <p:cNvSpPr>
            <a:spLocks noGrp="1"/>
          </p:cNvSpPr>
          <p:nvPr>
            <p:ph type="title"/>
          </p:nvPr>
        </p:nvSpPr>
        <p:spPr/>
        <p:txBody>
          <a:bodyPr/>
          <a:lstStyle/>
          <a:p>
            <a:r>
              <a:rPr lang="en-US" dirty="0"/>
              <a:t>Packaging Updates / New Platforms / OSes</a:t>
            </a:r>
          </a:p>
        </p:txBody>
      </p:sp>
      <p:sp>
        <p:nvSpPr>
          <p:cNvPr id="3" name="Content Placeholder 2">
            <a:extLst>
              <a:ext uri="{FF2B5EF4-FFF2-40B4-BE49-F238E27FC236}">
                <a16:creationId xmlns:a16="http://schemas.microsoft.com/office/drawing/2014/main" id="{2F5EFD08-2DAF-8868-DCC3-0119541CB07E}"/>
              </a:ext>
            </a:extLst>
          </p:cNvPr>
          <p:cNvSpPr>
            <a:spLocks noGrp="1"/>
          </p:cNvSpPr>
          <p:nvPr>
            <p:ph idx="1"/>
          </p:nvPr>
        </p:nvSpPr>
        <p:spPr>
          <a:xfrm>
            <a:off x="496358" y="760107"/>
            <a:ext cx="11199283" cy="4227513"/>
          </a:xfrm>
        </p:spPr>
        <p:txBody>
          <a:bodyPr/>
          <a:lstStyle/>
          <a:p>
            <a:r>
              <a:rPr lang="en-US" dirty="0"/>
              <a:t>Support for Debian 12 (Bookworm)</a:t>
            </a:r>
          </a:p>
          <a:p>
            <a:r>
              <a:rPr lang="en-US" dirty="0"/>
              <a:t>Support for Ubuntu 22.04 (Noble Numbat)</a:t>
            </a:r>
          </a:p>
          <a:p>
            <a:r>
              <a:rPr lang="en-US" dirty="0"/>
              <a:t>Support for </a:t>
            </a:r>
            <a:r>
              <a:rPr lang="en-US" dirty="0">
                <a:solidFill>
                  <a:srgbClr val="FF0000"/>
                </a:solidFill>
              </a:rPr>
              <a:t>openSUSE</a:t>
            </a:r>
            <a:r>
              <a:rPr lang="en-US" dirty="0"/>
              <a:t> LEAP 15</a:t>
            </a:r>
          </a:p>
          <a:p>
            <a:r>
              <a:rPr lang="en-US" dirty="0"/>
              <a:t>HTCondor Docker images are now based on Alma Linux 9</a:t>
            </a:r>
          </a:p>
          <a:p>
            <a:r>
              <a:rPr lang="en-US" dirty="0"/>
              <a:t>HTCondor Docker images are now available for the </a:t>
            </a:r>
            <a:r>
              <a:rPr lang="en-US" dirty="0">
                <a:solidFill>
                  <a:srgbClr val="FF0000"/>
                </a:solidFill>
              </a:rPr>
              <a:t>ARM64</a:t>
            </a:r>
            <a:r>
              <a:rPr lang="en-US" dirty="0"/>
              <a:t> CPU architecture</a:t>
            </a:r>
          </a:p>
          <a:p>
            <a:r>
              <a:rPr lang="en-US" dirty="0"/>
              <a:t>Python Bindings for </a:t>
            </a:r>
            <a:r>
              <a:rPr lang="en-US" dirty="0">
                <a:solidFill>
                  <a:srgbClr val="FF0000"/>
                </a:solidFill>
              </a:rPr>
              <a:t>ARM64</a:t>
            </a:r>
            <a:r>
              <a:rPr lang="en-US" dirty="0"/>
              <a:t> available with PIP</a:t>
            </a:r>
          </a:p>
          <a:p>
            <a:r>
              <a:rPr lang="en-US" dirty="0" err="1"/>
              <a:t>Apptainer</a:t>
            </a:r>
            <a:r>
              <a:rPr lang="en-US" dirty="0"/>
              <a:t> and Pelican included in the </a:t>
            </a:r>
            <a:r>
              <a:rPr lang="en-US" dirty="0" err="1"/>
              <a:t>tarballs</a:t>
            </a:r>
            <a:endParaRPr lang="en-US" dirty="0"/>
          </a:p>
          <a:p>
            <a:r>
              <a:rPr lang="en-US" dirty="0"/>
              <a:t>Debian and RPM packages line up (same names and structures) </a:t>
            </a:r>
          </a:p>
        </p:txBody>
      </p:sp>
      <p:sp>
        <p:nvSpPr>
          <p:cNvPr id="4" name="Slide Number Placeholder 3">
            <a:extLst>
              <a:ext uri="{FF2B5EF4-FFF2-40B4-BE49-F238E27FC236}">
                <a16:creationId xmlns:a16="http://schemas.microsoft.com/office/drawing/2014/main" id="{0D91371F-1BCA-1AA8-C344-0C45A773D3E6}"/>
              </a:ext>
            </a:extLst>
          </p:cNvPr>
          <p:cNvSpPr>
            <a:spLocks noGrp="1"/>
          </p:cNvSpPr>
          <p:nvPr>
            <p:ph type="sldNum" sz="quarter" idx="12"/>
          </p:nvPr>
        </p:nvSpPr>
        <p:spPr/>
        <p:txBody>
          <a:bodyPr/>
          <a:lstStyle/>
          <a:p>
            <a:fld id="{15664EF2-36F7-9F40-B119-E9638662A4B1}" type="slidenum">
              <a:rPr lang="en-US" smtClean="0"/>
              <a:t>19</a:t>
            </a:fld>
            <a:endParaRPr lang="en-US"/>
          </a:p>
        </p:txBody>
      </p:sp>
    </p:spTree>
    <p:extLst>
      <p:ext uri="{BB962C8B-B14F-4D97-AF65-F5344CB8AC3E}">
        <p14:creationId xmlns:p14="http://schemas.microsoft.com/office/powerpoint/2010/main" val="4126700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5DBF0-9A86-9DEE-8C1E-65EC32560E93}"/>
              </a:ext>
            </a:extLst>
          </p:cNvPr>
          <p:cNvSpPr>
            <a:spLocks noGrp="1"/>
          </p:cNvSpPr>
          <p:nvPr>
            <p:ph idx="1"/>
          </p:nvPr>
        </p:nvSpPr>
        <p:spPr>
          <a:xfrm>
            <a:off x="496358" y="737616"/>
            <a:ext cx="11199283" cy="4227513"/>
          </a:xfrm>
        </p:spPr>
        <p:txBody>
          <a:bodyPr/>
          <a:lstStyle/>
          <a:p>
            <a:r>
              <a:rPr lang="en-US" dirty="0"/>
              <a:t>New Major version each summer</a:t>
            </a:r>
          </a:p>
          <a:p>
            <a:r>
              <a:rPr lang="en-US" dirty="0"/>
              <a:t>Major Version number = year of release (23, 24, 25, …)</a:t>
            </a:r>
          </a:p>
          <a:p>
            <a:r>
              <a:rPr lang="en-US" dirty="0"/>
              <a:t>Two release series for each major version:</a:t>
            </a:r>
          </a:p>
          <a:p>
            <a:pPr lvl="1"/>
            <a:r>
              <a:rPr lang="en-US" dirty="0">
                <a:solidFill>
                  <a:srgbClr val="FF0000"/>
                </a:solidFill>
              </a:rPr>
              <a:t>LTS</a:t>
            </a:r>
            <a:r>
              <a:rPr lang="en-US" dirty="0"/>
              <a:t> ("Long Term Support") Channel: </a:t>
            </a:r>
            <a:r>
              <a:rPr lang="en-US" i="1" dirty="0"/>
              <a:t>only bug fixes, please! </a:t>
            </a:r>
          </a:p>
          <a:p>
            <a:pPr lvl="1"/>
            <a:r>
              <a:rPr lang="en-US" dirty="0">
                <a:solidFill>
                  <a:srgbClr val="FF0000"/>
                </a:solidFill>
              </a:rPr>
              <a:t>Feature</a:t>
            </a:r>
            <a:r>
              <a:rPr lang="en-US" dirty="0"/>
              <a:t> Channel: </a:t>
            </a:r>
            <a:r>
              <a:rPr lang="en-US" i="1" dirty="0"/>
              <a:t>gimme the latest greatest features!</a:t>
            </a:r>
          </a:p>
          <a:p>
            <a:r>
              <a:rPr lang="en-US" dirty="0"/>
              <a:t>The two most recent LTS series will be supported e.g. </a:t>
            </a:r>
          </a:p>
          <a:p>
            <a:pPr lvl="1"/>
            <a:r>
              <a:rPr lang="en-US" sz="2400" dirty="0"/>
              <a:t>Summer 2025: Version 25.0.0 will be released. Support for v24.0.x and v25.0.x; support for 23.0.x will end.</a:t>
            </a:r>
          </a:p>
          <a:p>
            <a:pPr lvl="1"/>
            <a:endParaRPr lang="en-US" dirty="0"/>
          </a:p>
        </p:txBody>
      </p:sp>
      <p:sp>
        <p:nvSpPr>
          <p:cNvPr id="3" name="Title 2">
            <a:extLst>
              <a:ext uri="{FF2B5EF4-FFF2-40B4-BE49-F238E27FC236}">
                <a16:creationId xmlns:a16="http://schemas.microsoft.com/office/drawing/2014/main" id="{E4B6C2E9-01FC-64D3-A922-44894693D393}"/>
              </a:ext>
            </a:extLst>
          </p:cNvPr>
          <p:cNvSpPr>
            <a:spLocks noGrp="1"/>
          </p:cNvSpPr>
          <p:nvPr>
            <p:ph type="title"/>
          </p:nvPr>
        </p:nvSpPr>
        <p:spPr/>
        <p:txBody>
          <a:bodyPr/>
          <a:lstStyle/>
          <a:p>
            <a:r>
              <a:rPr lang="en-US" dirty="0"/>
              <a:t>Release Numbering Scheme</a:t>
            </a:r>
          </a:p>
        </p:txBody>
      </p:sp>
      <p:sp>
        <p:nvSpPr>
          <p:cNvPr id="4" name="Slide Number Placeholder 3">
            <a:extLst>
              <a:ext uri="{FF2B5EF4-FFF2-40B4-BE49-F238E27FC236}">
                <a16:creationId xmlns:a16="http://schemas.microsoft.com/office/drawing/2014/main" id="{7949F20E-EE13-EBBA-8C70-63D8E8495A68}"/>
              </a:ext>
            </a:extLst>
          </p:cNvPr>
          <p:cNvSpPr>
            <a:spLocks noGrp="1"/>
          </p:cNvSpPr>
          <p:nvPr>
            <p:ph type="sldNum" sz="quarter" idx="10"/>
          </p:nvPr>
        </p:nvSpPr>
        <p:spPr/>
        <p:txBody>
          <a:bodyPr/>
          <a:lstStyle/>
          <a:p>
            <a:fld id="{A112ED7D-98F8-4F4F-A793-74ECB7F395DA}" type="slidenum">
              <a:rPr lang="en-US" altLang="en-US" smtClean="0"/>
              <a:pPr/>
              <a:t>2</a:t>
            </a:fld>
            <a:endParaRPr lang="en-US" altLang="en-US" dirty="0"/>
          </a:p>
        </p:txBody>
      </p:sp>
    </p:spTree>
    <p:extLst>
      <p:ext uri="{BB962C8B-B14F-4D97-AF65-F5344CB8AC3E}">
        <p14:creationId xmlns:p14="http://schemas.microsoft.com/office/powerpoint/2010/main" val="399639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0C4BCE-FE92-6557-9A7C-20449DACF9F7}"/>
              </a:ext>
            </a:extLst>
          </p:cNvPr>
          <p:cNvSpPr>
            <a:spLocks noGrp="1"/>
          </p:cNvSpPr>
          <p:nvPr>
            <p:ph idx="1"/>
          </p:nvPr>
        </p:nvSpPr>
        <p:spPr/>
        <p:txBody>
          <a:bodyPr/>
          <a:lstStyle/>
          <a:p>
            <a:r>
              <a:rPr lang="en-US" dirty="0"/>
              <a:t>Submit macro </a:t>
            </a:r>
            <a:r>
              <a:rPr lang="en-US" dirty="0" err="1">
                <a:solidFill>
                  <a:srgbClr val="FF0000"/>
                </a:solidFill>
              </a:rPr>
              <a:t>preserve_relative_paths</a:t>
            </a:r>
            <a:r>
              <a:rPr lang="en-US" dirty="0">
                <a:solidFill>
                  <a:srgbClr val="FF0000"/>
                </a:solidFill>
              </a:rPr>
              <a:t> = True</a:t>
            </a:r>
            <a:endParaRPr lang="en-US" dirty="0"/>
          </a:p>
          <a:p>
            <a:pPr marL="457200" lvl="1" indent="0">
              <a:buNone/>
            </a:pPr>
            <a:r>
              <a:rPr lang="en-US" dirty="0">
                <a:latin typeface="Courier New" panose="02070309020205020404" pitchFamily="49" charset="0"/>
                <a:cs typeface="Courier New" panose="02070309020205020404" pitchFamily="49" charset="0"/>
              </a:rPr>
              <a:t>   </a:t>
            </a:r>
            <a:r>
              <a:rPr lang="en-US" sz="3200" dirty="0" err="1">
                <a:latin typeface="Courier New" panose="02070309020205020404" pitchFamily="49" charset="0"/>
                <a:cs typeface="Courier New" panose="02070309020205020404" pitchFamily="49" charset="0"/>
              </a:rPr>
              <a:t>transfer_input_files</a:t>
            </a:r>
            <a:r>
              <a:rPr lang="en-US" sz="3200" dirty="0">
                <a:latin typeface="Courier New" panose="02070309020205020404" pitchFamily="49" charset="0"/>
                <a:cs typeface="Courier New" panose="02070309020205020404" pitchFamily="49" charset="0"/>
              </a:rPr>
              <a:t>  = </a:t>
            </a:r>
            <a:r>
              <a:rPr lang="en-US" sz="3200" dirty="0" err="1">
                <a:latin typeface="Courier New" panose="02070309020205020404" pitchFamily="49" charset="0"/>
                <a:cs typeface="Courier New" panose="02070309020205020404" pitchFamily="49" charset="0"/>
              </a:rPr>
              <a:t>result_data</a:t>
            </a:r>
            <a:r>
              <a:rPr lang="en-US" sz="3200" dirty="0">
                <a:latin typeface="Courier New" panose="02070309020205020404" pitchFamily="49" charset="0"/>
                <a:cs typeface="Courier New" panose="02070309020205020404" pitchFamily="49" charset="0"/>
              </a:rPr>
              <a:t>/x</a:t>
            </a:r>
          </a:p>
          <a:p>
            <a:pPr marL="457200" lvl="1" indent="0">
              <a:buNone/>
            </a:pPr>
            <a:r>
              <a:rPr lang="en-US" sz="3200" dirty="0"/>
              <a:t>ends up creating '</a:t>
            </a:r>
            <a:r>
              <a:rPr lang="en-US" sz="3200" dirty="0" err="1"/>
              <a:t>result_data</a:t>
            </a:r>
            <a:r>
              <a:rPr lang="en-US" sz="3200" dirty="0"/>
              <a:t>/x' on EP job sandbox, not 'x'.</a:t>
            </a:r>
          </a:p>
          <a:p>
            <a:r>
              <a:rPr lang="en-US" dirty="0">
                <a:solidFill>
                  <a:srgbClr val="FF0000"/>
                </a:solidFill>
              </a:rPr>
              <a:t>OSDF</a:t>
            </a:r>
            <a:r>
              <a:rPr lang="en-US" dirty="0"/>
              <a:t> (Pelican) File Transfer Client comes with HTCSS, so can use it out of the box</a:t>
            </a:r>
          </a:p>
          <a:p>
            <a:pPr marL="0" indent="0">
              <a:buNone/>
            </a:pPr>
            <a:r>
              <a:rPr lang="en-US" dirty="0"/>
              <a:t>      </a:t>
            </a:r>
            <a:r>
              <a:rPr lang="en-US" dirty="0" err="1">
                <a:latin typeface="Courier New" panose="02070309020205020404" pitchFamily="49" charset="0"/>
                <a:cs typeface="Courier New" panose="02070309020205020404" pitchFamily="49" charset="0"/>
              </a:rPr>
              <a:t>transfer_input_files</a:t>
            </a:r>
            <a:r>
              <a:rPr lang="en-US" dirty="0">
                <a:latin typeface="Courier New" panose="02070309020205020404" pitchFamily="49" charset="0"/>
                <a:cs typeface="Courier New" panose="02070309020205020404" pitchFamily="49" charset="0"/>
              </a:rPr>
              <a:t> = osdf:///foo/xxx/yyy</a:t>
            </a:r>
            <a:endParaRPr lang="en-US" dirty="0"/>
          </a:p>
          <a:p>
            <a:pPr marL="457200" lvl="1" indent="0">
              <a:buNone/>
            </a:pPr>
            <a:endParaRPr lang="en-US" dirty="0"/>
          </a:p>
          <a:p>
            <a:pPr marL="0" indent="0">
              <a:buNone/>
            </a:pPr>
            <a:endParaRPr lang="en-US" dirty="0"/>
          </a:p>
          <a:p>
            <a:pPr marL="457200" lvl="1" indent="0">
              <a:buNone/>
            </a:pPr>
            <a:endParaRPr lang="en-US" dirty="0"/>
          </a:p>
        </p:txBody>
      </p:sp>
      <p:sp>
        <p:nvSpPr>
          <p:cNvPr id="3" name="Title 2">
            <a:extLst>
              <a:ext uri="{FF2B5EF4-FFF2-40B4-BE49-F238E27FC236}">
                <a16:creationId xmlns:a16="http://schemas.microsoft.com/office/drawing/2014/main" id="{5581ABD3-3D40-6AC5-B694-9A7D3F877AF0}"/>
              </a:ext>
            </a:extLst>
          </p:cNvPr>
          <p:cNvSpPr>
            <a:spLocks noGrp="1"/>
          </p:cNvSpPr>
          <p:nvPr>
            <p:ph type="title"/>
          </p:nvPr>
        </p:nvSpPr>
        <p:spPr/>
        <p:txBody>
          <a:bodyPr/>
          <a:lstStyle/>
          <a:p>
            <a:r>
              <a:rPr lang="en-US" dirty="0"/>
              <a:t>File Transfer Enhancements</a:t>
            </a:r>
          </a:p>
        </p:txBody>
      </p:sp>
      <p:sp>
        <p:nvSpPr>
          <p:cNvPr id="4" name="Slide Number Placeholder 3">
            <a:extLst>
              <a:ext uri="{FF2B5EF4-FFF2-40B4-BE49-F238E27FC236}">
                <a16:creationId xmlns:a16="http://schemas.microsoft.com/office/drawing/2014/main" id="{AC5CB114-5A06-3E7D-4971-FA8BB7292CBD}"/>
              </a:ext>
            </a:extLst>
          </p:cNvPr>
          <p:cNvSpPr>
            <a:spLocks noGrp="1"/>
          </p:cNvSpPr>
          <p:nvPr>
            <p:ph type="sldNum" sz="quarter" idx="10"/>
          </p:nvPr>
        </p:nvSpPr>
        <p:spPr/>
        <p:txBody>
          <a:bodyPr/>
          <a:lstStyle/>
          <a:p>
            <a:fld id="{A112ED7D-98F8-4F4F-A793-74ECB7F395DA}" type="slidenum">
              <a:rPr lang="en-US" altLang="en-US" smtClean="0"/>
              <a:pPr/>
              <a:t>20</a:t>
            </a:fld>
            <a:endParaRPr lang="en-US" altLang="en-US" dirty="0"/>
          </a:p>
        </p:txBody>
      </p:sp>
    </p:spTree>
    <p:extLst>
      <p:ext uri="{BB962C8B-B14F-4D97-AF65-F5344CB8AC3E}">
        <p14:creationId xmlns:p14="http://schemas.microsoft.com/office/powerpoint/2010/main" val="2105275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59D7D-0FD4-D12A-43DC-C137E26D53E0}"/>
              </a:ext>
            </a:extLst>
          </p:cNvPr>
          <p:cNvSpPr>
            <a:spLocks noGrp="1"/>
          </p:cNvSpPr>
          <p:nvPr>
            <p:ph type="title"/>
          </p:nvPr>
        </p:nvSpPr>
        <p:spPr/>
        <p:txBody>
          <a:bodyPr/>
          <a:lstStyle/>
          <a:p>
            <a:r>
              <a:rPr lang="en-US" dirty="0"/>
              <a:t>Job Epoch History</a:t>
            </a:r>
          </a:p>
        </p:txBody>
      </p:sp>
      <p:sp>
        <p:nvSpPr>
          <p:cNvPr id="3" name="Content Placeholder 2">
            <a:extLst>
              <a:ext uri="{FF2B5EF4-FFF2-40B4-BE49-F238E27FC236}">
                <a16:creationId xmlns:a16="http://schemas.microsoft.com/office/drawing/2014/main" id="{9B5C7641-2B8C-A0CC-F079-7E3583D47EEF}"/>
              </a:ext>
            </a:extLst>
          </p:cNvPr>
          <p:cNvSpPr>
            <a:spLocks noGrp="1"/>
          </p:cNvSpPr>
          <p:nvPr>
            <p:ph idx="1"/>
          </p:nvPr>
        </p:nvSpPr>
        <p:spPr>
          <a:xfrm>
            <a:off x="496358" y="807086"/>
            <a:ext cx="11199283" cy="4227513"/>
          </a:xfrm>
        </p:spPr>
        <p:txBody>
          <a:bodyPr/>
          <a:lstStyle/>
          <a:p>
            <a:r>
              <a:rPr lang="en-US" dirty="0"/>
              <a:t>Write the current Job Ad for each run instance of a job to a specified history file.</a:t>
            </a:r>
          </a:p>
          <a:p>
            <a:r>
              <a:rPr lang="en-US" dirty="0"/>
              <a:t>Enable by setting </a:t>
            </a:r>
            <a:r>
              <a:rPr lang="en-US" dirty="0">
                <a:hlinkClick r:id="rId3"/>
              </a:rPr>
              <a:t>JOB_EPOCH_HISTORY</a:t>
            </a:r>
            <a:r>
              <a:rPr lang="en-US" dirty="0"/>
              <a:t>=/path/to/filename</a:t>
            </a:r>
          </a:p>
          <a:p>
            <a:r>
              <a:rPr lang="en-US" dirty="0"/>
              <a:t>Query all job epochs from from history via </a:t>
            </a:r>
            <a:br>
              <a:rPr lang="en-US" dirty="0"/>
            </a:br>
            <a:r>
              <a:rPr lang="en-US" dirty="0" err="1">
                <a:solidFill>
                  <a:srgbClr val="FF0000"/>
                </a:solidFill>
              </a:rPr>
              <a:t>condor_history</a:t>
            </a:r>
            <a:r>
              <a:rPr lang="en-US" dirty="0">
                <a:solidFill>
                  <a:srgbClr val="FF0000"/>
                </a:solidFill>
              </a:rPr>
              <a:t> -epochs</a:t>
            </a:r>
          </a:p>
          <a:p>
            <a:r>
              <a:rPr lang="en-US" dirty="0"/>
              <a:t>Query from the python bindings via </a:t>
            </a:r>
            <a:r>
              <a:rPr lang="en-US" dirty="0" err="1">
                <a:solidFill>
                  <a:srgbClr val="FF0000"/>
                </a:solidFill>
              </a:rPr>
              <a:t>jobEpochHistory</a:t>
            </a:r>
            <a:r>
              <a:rPr lang="en-US" dirty="0">
                <a:solidFill>
                  <a:srgbClr val="FF0000"/>
                </a:solidFill>
              </a:rPr>
              <a:t>() </a:t>
            </a:r>
          </a:p>
          <a:p>
            <a:r>
              <a:rPr lang="en-US" dirty="0" err="1">
                <a:solidFill>
                  <a:srgbClr val="FF0000"/>
                </a:solidFill>
              </a:rPr>
              <a:t>condor_adstash</a:t>
            </a:r>
            <a:r>
              <a:rPr lang="en-US" dirty="0"/>
              <a:t> can store job epoch ads in Elastic Search along with history ads</a:t>
            </a:r>
          </a:p>
          <a:p>
            <a:endParaRPr lang="en-US" dirty="0"/>
          </a:p>
          <a:p>
            <a:endParaRPr lang="en-US" dirty="0">
              <a:solidFill>
                <a:srgbClr val="FF0000"/>
              </a:solidFill>
            </a:endParaRPr>
          </a:p>
        </p:txBody>
      </p:sp>
    </p:spTree>
    <p:extLst>
      <p:ext uri="{BB962C8B-B14F-4D97-AF65-F5344CB8AC3E}">
        <p14:creationId xmlns:p14="http://schemas.microsoft.com/office/powerpoint/2010/main" val="3323900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76751A-9C8F-4F1C-8A33-8FE37AE915FE}"/>
              </a:ext>
            </a:extLst>
          </p:cNvPr>
          <p:cNvSpPr>
            <a:spLocks noGrp="1"/>
          </p:cNvSpPr>
          <p:nvPr>
            <p:ph type="body" idx="1"/>
          </p:nvPr>
        </p:nvSpPr>
        <p:spPr>
          <a:xfrm>
            <a:off x="429683" y="914400"/>
            <a:ext cx="11123885" cy="4798285"/>
          </a:xfrm>
        </p:spPr>
        <p:txBody>
          <a:bodyPr/>
          <a:lstStyle/>
          <a:p>
            <a:r>
              <a:rPr lang="en-US" dirty="0"/>
              <a:t>A user record must exist for each job owner</a:t>
            </a:r>
          </a:p>
          <a:p>
            <a:pPr lvl="1"/>
            <a:r>
              <a:rPr lang="en-US" dirty="0"/>
              <a:t>Created automatically by submitting a job</a:t>
            </a:r>
          </a:p>
          <a:p>
            <a:pPr lvl="2"/>
            <a:r>
              <a:rPr lang="en-US" dirty="0"/>
              <a:t>Default behavior, but can be turned off</a:t>
            </a:r>
          </a:p>
          <a:p>
            <a:pPr lvl="1"/>
            <a:r>
              <a:rPr lang="en-US" dirty="0"/>
              <a:t>Created by an admin running </a:t>
            </a:r>
            <a:r>
              <a:rPr lang="en-US" dirty="0" err="1"/>
              <a:t>condor_qusers</a:t>
            </a:r>
            <a:r>
              <a:rPr lang="en-US" dirty="0"/>
              <a:t> -add </a:t>
            </a:r>
          </a:p>
          <a:p>
            <a:r>
              <a:rPr lang="en-US" dirty="0"/>
              <a:t>New tool : </a:t>
            </a:r>
            <a:r>
              <a:rPr lang="en-US" dirty="0" err="1"/>
              <a:t>condor_qusers</a:t>
            </a:r>
            <a:endParaRPr lang="en-US" dirty="0"/>
          </a:p>
          <a:p>
            <a:pPr lvl="1"/>
            <a:r>
              <a:rPr lang="en-US" dirty="0"/>
              <a:t>Add, enable, disable and edit user records</a:t>
            </a:r>
          </a:p>
          <a:p>
            <a:pPr lvl="2"/>
            <a:r>
              <a:rPr lang="en-US" dirty="0"/>
              <a:t>Disabled users cannot submit new jobs</a:t>
            </a:r>
          </a:p>
          <a:p>
            <a:pPr lvl="1"/>
            <a:r>
              <a:rPr lang="en-US" dirty="0"/>
              <a:t>Also python bindings for these commands</a:t>
            </a:r>
          </a:p>
          <a:p>
            <a:r>
              <a:rPr lang="en-US" dirty="0"/>
              <a:t>Allows the schedd to separate who owns a job from who to impersonate when running the job. </a:t>
            </a:r>
          </a:p>
          <a:p>
            <a:pPr marL="91440" indent="0">
              <a:buNone/>
            </a:pPr>
            <a:endParaRPr lang="en-US" dirty="0"/>
          </a:p>
        </p:txBody>
      </p:sp>
      <p:sp>
        <p:nvSpPr>
          <p:cNvPr id="3" name="Title 2">
            <a:extLst>
              <a:ext uri="{FF2B5EF4-FFF2-40B4-BE49-F238E27FC236}">
                <a16:creationId xmlns:a16="http://schemas.microsoft.com/office/drawing/2014/main" id="{F139A745-AB87-456B-86A6-6573EAEEAD31}"/>
              </a:ext>
            </a:extLst>
          </p:cNvPr>
          <p:cNvSpPr>
            <a:spLocks noGrp="1"/>
          </p:cNvSpPr>
          <p:nvPr>
            <p:ph type="title"/>
          </p:nvPr>
        </p:nvSpPr>
        <p:spPr/>
        <p:txBody>
          <a:bodyPr/>
          <a:lstStyle/>
          <a:p>
            <a:r>
              <a:rPr lang="en-US" dirty="0"/>
              <a:t>Persistent User records in the schedd</a:t>
            </a:r>
          </a:p>
        </p:txBody>
      </p:sp>
      <p:sp>
        <p:nvSpPr>
          <p:cNvPr id="4" name="Slide Number Placeholder 3">
            <a:extLst>
              <a:ext uri="{FF2B5EF4-FFF2-40B4-BE49-F238E27FC236}">
                <a16:creationId xmlns:a16="http://schemas.microsoft.com/office/drawing/2014/main" id="{0D382F84-0214-41F5-AEAC-B93F067C09EE}"/>
              </a:ext>
            </a:extLst>
          </p:cNvPr>
          <p:cNvSpPr>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22</a:t>
            </a:fld>
            <a:endParaRPr lang="en-US"/>
          </a:p>
        </p:txBody>
      </p:sp>
    </p:spTree>
    <p:extLst>
      <p:ext uri="{BB962C8B-B14F-4D97-AF65-F5344CB8AC3E}">
        <p14:creationId xmlns:p14="http://schemas.microsoft.com/office/powerpoint/2010/main" val="223443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6114EB-DBC5-9801-A0D5-A8E991042978}"/>
              </a:ext>
            </a:extLst>
          </p:cNvPr>
          <p:cNvSpPr>
            <a:spLocks noGrp="1"/>
          </p:cNvSpPr>
          <p:nvPr>
            <p:ph idx="1"/>
          </p:nvPr>
        </p:nvSpPr>
        <p:spPr>
          <a:xfrm>
            <a:off x="490975" y="921685"/>
            <a:ext cx="10515600" cy="1831975"/>
          </a:xfrm>
        </p:spPr>
        <p:txBody>
          <a:bodyPr/>
          <a:lstStyle/>
          <a:p>
            <a:r>
              <a:rPr lang="en-US" dirty="0"/>
              <a:t>Added new saved progress file for a DAG in V10.5.0 that is kind of like a video game save</a:t>
            </a:r>
          </a:p>
          <a:p>
            <a:pPr lvl="1"/>
            <a:r>
              <a:rPr lang="en-US" dirty="0"/>
              <a:t>File is similar too a rescue file</a:t>
            </a:r>
          </a:p>
          <a:p>
            <a:pPr lvl="1"/>
            <a:r>
              <a:rPr lang="en-US" dirty="0"/>
              <a:t>Written at the first start of a specified node</a:t>
            </a:r>
          </a:p>
          <a:p>
            <a:endParaRPr lang="en-US" dirty="0"/>
          </a:p>
        </p:txBody>
      </p:sp>
      <p:sp>
        <p:nvSpPr>
          <p:cNvPr id="2" name="Title 1">
            <a:extLst>
              <a:ext uri="{FF2B5EF4-FFF2-40B4-BE49-F238E27FC236}">
                <a16:creationId xmlns:a16="http://schemas.microsoft.com/office/drawing/2014/main" id="{D3A6C960-DF21-FDB6-4358-79A43B14FD14}"/>
              </a:ext>
            </a:extLst>
          </p:cNvPr>
          <p:cNvSpPr>
            <a:spLocks noGrp="1"/>
          </p:cNvSpPr>
          <p:nvPr>
            <p:ph type="title"/>
          </p:nvPr>
        </p:nvSpPr>
        <p:spPr/>
        <p:txBody>
          <a:bodyPr/>
          <a:lstStyle/>
          <a:p>
            <a:r>
              <a:rPr lang="en-US" dirty="0"/>
              <a:t>Saved DAG Progress</a:t>
            </a:r>
          </a:p>
        </p:txBody>
      </p:sp>
      <p:sp>
        <p:nvSpPr>
          <p:cNvPr id="4" name="Rectangle 3">
            <a:extLst>
              <a:ext uri="{FF2B5EF4-FFF2-40B4-BE49-F238E27FC236}">
                <a16:creationId xmlns:a16="http://schemas.microsoft.com/office/drawing/2014/main" id="{E6D1E8B1-EFA4-54B4-D680-498F7F7F892F}"/>
              </a:ext>
            </a:extLst>
          </p:cNvPr>
          <p:cNvSpPr/>
          <p:nvPr/>
        </p:nvSpPr>
        <p:spPr>
          <a:xfrm>
            <a:off x="838200" y="3717253"/>
            <a:ext cx="4922295" cy="1831975"/>
          </a:xfrm>
          <a:prstGeom prst="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SAVE_POINT_FILE S1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SAVE_POINT_FILE S2 post_simulation1.save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SAVE_POINT_FILE S3 ./post_simulation2.save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SAVE_POINT_FILE S4 ../../foo/</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mid_analysis.save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F83412D1-8AB5-5E3F-7B10-8D0122061FB8}"/>
              </a:ext>
            </a:extLst>
          </p:cNvPr>
          <p:cNvSpPr txBox="1"/>
          <p:nvPr/>
        </p:nvSpPr>
        <p:spPr>
          <a:xfrm>
            <a:off x="2156347" y="3291516"/>
            <a:ext cx="2285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sample.dag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85266B8-4EB8-E49E-E72F-00287E56F8F8}"/>
              </a:ext>
            </a:extLst>
          </p:cNvPr>
          <p:cNvSpPr txBox="1"/>
          <p:nvPr/>
        </p:nvSpPr>
        <p:spPr>
          <a:xfrm>
            <a:off x="8300609" y="2264494"/>
            <a:ext cx="1672936" cy="369332"/>
          </a:xfrm>
          <a:prstGeom prst="rect">
            <a:avLst/>
          </a:prstGeom>
          <a:noFill/>
          <a:ln>
            <a:solidFill>
              <a:schemeClr val="tx1">
                <a:lumMod val="65000"/>
                <a:lumOff val="3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Setup</a:t>
            </a:r>
          </a:p>
        </p:txBody>
      </p:sp>
      <p:sp>
        <p:nvSpPr>
          <p:cNvPr id="7" name="TextBox 6">
            <a:extLst>
              <a:ext uri="{FF2B5EF4-FFF2-40B4-BE49-F238E27FC236}">
                <a16:creationId xmlns:a16="http://schemas.microsoft.com/office/drawing/2014/main" id="{D830C0A0-392A-6BFF-7183-629F0FC89CF1}"/>
              </a:ext>
            </a:extLst>
          </p:cNvPr>
          <p:cNvSpPr txBox="1"/>
          <p:nvPr/>
        </p:nvSpPr>
        <p:spPr>
          <a:xfrm>
            <a:off x="8300609" y="2997840"/>
            <a:ext cx="1672936" cy="369332"/>
          </a:xfrm>
          <a:prstGeom prst="rect">
            <a:avLst/>
          </a:prstGeom>
          <a:noFill/>
          <a:ln>
            <a:solidFill>
              <a:schemeClr val="tx1">
                <a:lumMod val="65000"/>
                <a:lumOff val="3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Simulation 1</a:t>
            </a:r>
          </a:p>
        </p:txBody>
      </p:sp>
      <p:sp>
        <p:nvSpPr>
          <p:cNvPr id="8" name="TextBox 7">
            <a:extLst>
              <a:ext uri="{FF2B5EF4-FFF2-40B4-BE49-F238E27FC236}">
                <a16:creationId xmlns:a16="http://schemas.microsoft.com/office/drawing/2014/main" id="{C78C3B6D-195E-868A-6F11-90F22DA1861B}"/>
              </a:ext>
            </a:extLst>
          </p:cNvPr>
          <p:cNvSpPr txBox="1"/>
          <p:nvPr/>
        </p:nvSpPr>
        <p:spPr>
          <a:xfrm>
            <a:off x="8300609" y="4452462"/>
            <a:ext cx="1672936" cy="369332"/>
          </a:xfrm>
          <a:prstGeom prst="rect">
            <a:avLst/>
          </a:prstGeom>
          <a:noFill/>
          <a:ln>
            <a:solidFill>
              <a:schemeClr val="tx1">
                <a:lumMod val="65000"/>
                <a:lumOff val="3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Analysis Part 1</a:t>
            </a:r>
          </a:p>
        </p:txBody>
      </p:sp>
      <p:sp>
        <p:nvSpPr>
          <p:cNvPr id="9" name="TextBox 8">
            <a:extLst>
              <a:ext uri="{FF2B5EF4-FFF2-40B4-BE49-F238E27FC236}">
                <a16:creationId xmlns:a16="http://schemas.microsoft.com/office/drawing/2014/main" id="{DEEF0B99-97CD-E85C-5714-C7F375B55B77}"/>
              </a:ext>
            </a:extLst>
          </p:cNvPr>
          <p:cNvSpPr txBox="1"/>
          <p:nvPr/>
        </p:nvSpPr>
        <p:spPr>
          <a:xfrm>
            <a:off x="8300609" y="5177787"/>
            <a:ext cx="1672936" cy="369332"/>
          </a:xfrm>
          <a:prstGeom prst="rect">
            <a:avLst/>
          </a:prstGeom>
          <a:noFill/>
          <a:ln>
            <a:solidFill>
              <a:schemeClr val="tx1">
                <a:lumMod val="65000"/>
                <a:lumOff val="3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Analysis Part 2</a:t>
            </a:r>
          </a:p>
        </p:txBody>
      </p:sp>
      <p:sp>
        <p:nvSpPr>
          <p:cNvPr id="10" name="Oval 9">
            <a:extLst>
              <a:ext uri="{FF2B5EF4-FFF2-40B4-BE49-F238E27FC236}">
                <a16:creationId xmlns:a16="http://schemas.microsoft.com/office/drawing/2014/main" id="{9A977130-7ABA-10EB-918D-405324A48B86}"/>
              </a:ext>
            </a:extLst>
          </p:cNvPr>
          <p:cNvSpPr/>
          <p:nvPr/>
        </p:nvSpPr>
        <p:spPr>
          <a:xfrm>
            <a:off x="7346728" y="3306690"/>
            <a:ext cx="592282" cy="595195"/>
          </a:xfrm>
          <a:prstGeom prst="ellipse">
            <a:avLst/>
          </a:prstGeom>
          <a:solidFill>
            <a:schemeClr val="accent1">
              <a:lumMod val="60000"/>
              <a:lumOff val="4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S2</a:t>
            </a:r>
          </a:p>
        </p:txBody>
      </p:sp>
      <p:sp>
        <p:nvSpPr>
          <p:cNvPr id="11" name="Oval 10">
            <a:extLst>
              <a:ext uri="{FF2B5EF4-FFF2-40B4-BE49-F238E27FC236}">
                <a16:creationId xmlns:a16="http://schemas.microsoft.com/office/drawing/2014/main" id="{A92F8304-4FFD-D5E5-F80E-CAE83C835721}"/>
              </a:ext>
            </a:extLst>
          </p:cNvPr>
          <p:cNvSpPr/>
          <p:nvPr/>
        </p:nvSpPr>
        <p:spPr>
          <a:xfrm>
            <a:off x="10414293" y="2565408"/>
            <a:ext cx="592282" cy="595195"/>
          </a:xfrm>
          <a:prstGeom prst="ellipse">
            <a:avLst/>
          </a:prstGeom>
          <a:solidFill>
            <a:schemeClr val="accent1">
              <a:lumMod val="60000"/>
              <a:lumOff val="4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S1</a:t>
            </a:r>
          </a:p>
        </p:txBody>
      </p:sp>
      <p:sp>
        <p:nvSpPr>
          <p:cNvPr id="12" name="Oval 11">
            <a:extLst>
              <a:ext uri="{FF2B5EF4-FFF2-40B4-BE49-F238E27FC236}">
                <a16:creationId xmlns:a16="http://schemas.microsoft.com/office/drawing/2014/main" id="{67B69D23-735E-3825-24DE-1D185850FE54}"/>
              </a:ext>
            </a:extLst>
          </p:cNvPr>
          <p:cNvSpPr/>
          <p:nvPr/>
        </p:nvSpPr>
        <p:spPr>
          <a:xfrm>
            <a:off x="10414293" y="4023977"/>
            <a:ext cx="592282" cy="595195"/>
          </a:xfrm>
          <a:prstGeom prst="ellipse">
            <a:avLst/>
          </a:prstGeom>
          <a:solidFill>
            <a:schemeClr val="accent1">
              <a:lumMod val="60000"/>
              <a:lumOff val="4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S3</a:t>
            </a:r>
          </a:p>
        </p:txBody>
      </p:sp>
      <p:sp>
        <p:nvSpPr>
          <p:cNvPr id="13" name="Oval 12">
            <a:extLst>
              <a:ext uri="{FF2B5EF4-FFF2-40B4-BE49-F238E27FC236}">
                <a16:creationId xmlns:a16="http://schemas.microsoft.com/office/drawing/2014/main" id="{50612110-3AAB-5A5D-CC80-E6DB293E5BBD}"/>
              </a:ext>
            </a:extLst>
          </p:cNvPr>
          <p:cNvSpPr/>
          <p:nvPr/>
        </p:nvSpPr>
        <p:spPr>
          <a:xfrm>
            <a:off x="7346728" y="4746476"/>
            <a:ext cx="592282" cy="595195"/>
          </a:xfrm>
          <a:prstGeom prst="ellipse">
            <a:avLst/>
          </a:prstGeom>
          <a:solidFill>
            <a:schemeClr val="accent1">
              <a:lumMod val="60000"/>
              <a:lumOff val="40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S4</a:t>
            </a:r>
          </a:p>
        </p:txBody>
      </p:sp>
      <p:sp>
        <p:nvSpPr>
          <p:cNvPr id="14" name="TextBox 13">
            <a:extLst>
              <a:ext uri="{FF2B5EF4-FFF2-40B4-BE49-F238E27FC236}">
                <a16:creationId xmlns:a16="http://schemas.microsoft.com/office/drawing/2014/main" id="{06892383-516D-47F0-264D-57BE808D12EF}"/>
              </a:ext>
            </a:extLst>
          </p:cNvPr>
          <p:cNvSpPr txBox="1"/>
          <p:nvPr/>
        </p:nvSpPr>
        <p:spPr>
          <a:xfrm>
            <a:off x="8300609" y="3727137"/>
            <a:ext cx="1672936" cy="369332"/>
          </a:xfrm>
          <a:prstGeom prst="rect">
            <a:avLst/>
          </a:prstGeom>
          <a:noFill/>
          <a:ln>
            <a:solidFill>
              <a:schemeClr val="tx1">
                <a:lumMod val="65000"/>
                <a:lumOff val="3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Simulation 2</a:t>
            </a:r>
          </a:p>
        </p:txBody>
      </p:sp>
      <p:cxnSp>
        <p:nvCxnSpPr>
          <p:cNvPr id="23" name="Elbow Connector 22">
            <a:extLst>
              <a:ext uri="{FF2B5EF4-FFF2-40B4-BE49-F238E27FC236}">
                <a16:creationId xmlns:a16="http://schemas.microsoft.com/office/drawing/2014/main" id="{7605D228-A9ED-36D0-844D-DA4046D02296}"/>
              </a:ext>
            </a:extLst>
          </p:cNvPr>
          <p:cNvCxnSpPr>
            <a:cxnSpLocks/>
            <a:stCxn id="6" idx="3"/>
            <a:endCxn id="11" idx="0"/>
          </p:cNvCxnSpPr>
          <p:nvPr/>
        </p:nvCxnSpPr>
        <p:spPr>
          <a:xfrm>
            <a:off x="9973545" y="2449160"/>
            <a:ext cx="736889" cy="116248"/>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0C906673-B196-E3CD-0DB2-447E9EBDE8B4}"/>
              </a:ext>
            </a:extLst>
          </p:cNvPr>
          <p:cNvCxnSpPr>
            <a:cxnSpLocks/>
            <a:stCxn id="11" idx="4"/>
            <a:endCxn id="7" idx="3"/>
          </p:cNvCxnSpPr>
          <p:nvPr/>
        </p:nvCxnSpPr>
        <p:spPr>
          <a:xfrm rot="5400000">
            <a:off x="10331039" y="2803110"/>
            <a:ext cx="21903" cy="736889"/>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AA90143D-D855-52D3-9924-DEEAF07745CA}"/>
              </a:ext>
            </a:extLst>
          </p:cNvPr>
          <p:cNvCxnSpPr>
            <a:cxnSpLocks/>
            <a:stCxn id="7" idx="1"/>
            <a:endCxn id="10" idx="0"/>
          </p:cNvCxnSpPr>
          <p:nvPr/>
        </p:nvCxnSpPr>
        <p:spPr>
          <a:xfrm rot="10800000" flipV="1">
            <a:off x="7642869" y="3182506"/>
            <a:ext cx="657740" cy="124184"/>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D1FB99E5-2685-F2FC-6A9F-97A5ABFAA6E2}"/>
              </a:ext>
            </a:extLst>
          </p:cNvPr>
          <p:cNvCxnSpPr>
            <a:cxnSpLocks/>
            <a:stCxn id="10" idx="4"/>
            <a:endCxn id="14" idx="1"/>
          </p:cNvCxnSpPr>
          <p:nvPr/>
        </p:nvCxnSpPr>
        <p:spPr>
          <a:xfrm rot="16200000" flipH="1">
            <a:off x="7966780" y="3577974"/>
            <a:ext cx="9918" cy="657740"/>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15149060-AD50-1609-C394-4A59873CA03E}"/>
              </a:ext>
            </a:extLst>
          </p:cNvPr>
          <p:cNvCxnSpPr>
            <a:cxnSpLocks/>
            <a:stCxn id="14" idx="3"/>
            <a:endCxn id="12" idx="0"/>
          </p:cNvCxnSpPr>
          <p:nvPr/>
        </p:nvCxnSpPr>
        <p:spPr>
          <a:xfrm>
            <a:off x="9973545" y="3911803"/>
            <a:ext cx="736889" cy="112174"/>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AD730711-9F29-4E96-CDA6-40E0B5DD0488}"/>
              </a:ext>
            </a:extLst>
          </p:cNvPr>
          <p:cNvCxnSpPr>
            <a:cxnSpLocks/>
            <a:stCxn id="12" idx="4"/>
            <a:endCxn id="8" idx="3"/>
          </p:cNvCxnSpPr>
          <p:nvPr/>
        </p:nvCxnSpPr>
        <p:spPr>
          <a:xfrm rot="5400000">
            <a:off x="10333012" y="4259706"/>
            <a:ext cx="17956" cy="736889"/>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CD543AC4-098D-41B0-3915-B1B794F7151D}"/>
              </a:ext>
            </a:extLst>
          </p:cNvPr>
          <p:cNvCxnSpPr>
            <a:cxnSpLocks/>
            <a:stCxn id="8" idx="1"/>
            <a:endCxn id="13" idx="0"/>
          </p:cNvCxnSpPr>
          <p:nvPr/>
        </p:nvCxnSpPr>
        <p:spPr>
          <a:xfrm rot="10800000" flipV="1">
            <a:off x="7642869" y="4637128"/>
            <a:ext cx="657740" cy="109348"/>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A24A2B47-3867-1380-3C8E-296DF2A08EC2}"/>
              </a:ext>
            </a:extLst>
          </p:cNvPr>
          <p:cNvCxnSpPr>
            <a:cxnSpLocks/>
            <a:stCxn id="13" idx="4"/>
            <a:endCxn id="9" idx="1"/>
          </p:cNvCxnSpPr>
          <p:nvPr/>
        </p:nvCxnSpPr>
        <p:spPr>
          <a:xfrm rot="16200000" flipH="1">
            <a:off x="7961348" y="5023192"/>
            <a:ext cx="20782" cy="657740"/>
          </a:xfrm>
          <a:prstGeom prst="bentConnector2">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E840524-4EB7-5838-2B8E-CFFB36BE6DCE}"/>
              </a:ext>
            </a:extLst>
          </p:cNvPr>
          <p:cNvSpPr txBox="1"/>
          <p:nvPr/>
        </p:nvSpPr>
        <p:spPr>
          <a:xfrm>
            <a:off x="7672136" y="1913052"/>
            <a:ext cx="29298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Example Workflow Visualized</a:t>
            </a:r>
          </a:p>
        </p:txBody>
      </p:sp>
      <p:sp>
        <p:nvSpPr>
          <p:cNvPr id="50" name="TextBox 49">
            <a:extLst>
              <a:ext uri="{FF2B5EF4-FFF2-40B4-BE49-F238E27FC236}">
                <a16:creationId xmlns:a16="http://schemas.microsoft.com/office/drawing/2014/main" id="{9D019A4C-E73C-9C74-097C-08950C86373A}"/>
              </a:ext>
            </a:extLst>
          </p:cNvPr>
          <p:cNvSpPr txBox="1"/>
          <p:nvPr/>
        </p:nvSpPr>
        <p:spPr>
          <a:xfrm>
            <a:off x="3769300" y="5926473"/>
            <a:ext cx="4653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Link to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DAGMan Save Point File Documentation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523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7AE555-D69B-45C6-8FD4-5B55AA0DF065}"/>
              </a:ext>
            </a:extLst>
          </p:cNvPr>
          <p:cNvSpPr>
            <a:spLocks noGrp="1"/>
          </p:cNvSpPr>
          <p:nvPr>
            <p:ph idx="1"/>
          </p:nvPr>
        </p:nvSpPr>
        <p:spPr>
          <a:xfrm>
            <a:off x="822960" y="1295400"/>
            <a:ext cx="10718800" cy="4267200"/>
          </a:xfrm>
        </p:spPr>
        <p:txBody>
          <a:bodyPr/>
          <a:lstStyle/>
          <a:p>
            <a:r>
              <a:rPr lang="en-US" sz="4400" i="1" dirty="0" err="1"/>
              <a:t>htcondor</a:t>
            </a:r>
            <a:r>
              <a:rPr lang="en-US" sz="4400" i="1" dirty="0"/>
              <a:t> &lt;noun&gt; &lt;verb&gt;</a:t>
            </a:r>
          </a:p>
          <a:p>
            <a:pPr lvl="1"/>
            <a:r>
              <a:rPr lang="en-US" sz="3200" i="1" dirty="0"/>
              <a:t>"</a:t>
            </a:r>
            <a:r>
              <a:rPr lang="en-US" sz="3200" i="1" dirty="0" err="1"/>
              <a:t>htcondor</a:t>
            </a:r>
            <a:r>
              <a:rPr lang="en-US" sz="3200" i="1" dirty="0"/>
              <a:t> job submit", "</a:t>
            </a:r>
            <a:r>
              <a:rPr lang="en-US" sz="3200" i="1" dirty="0" err="1"/>
              <a:t>htcondor</a:t>
            </a:r>
            <a:r>
              <a:rPr lang="en-US" sz="3200" i="1" dirty="0"/>
              <a:t> job status", …</a:t>
            </a:r>
          </a:p>
          <a:p>
            <a:pPr lvl="1"/>
            <a:r>
              <a:rPr lang="en-US" sz="3200" i="1" dirty="0"/>
              <a:t>"</a:t>
            </a:r>
            <a:r>
              <a:rPr lang="en-US" sz="3200" i="1" dirty="0" err="1"/>
              <a:t>htcondor</a:t>
            </a:r>
            <a:r>
              <a:rPr lang="en-US" sz="3200" i="1" dirty="0"/>
              <a:t> </a:t>
            </a:r>
            <a:r>
              <a:rPr lang="en-US" sz="3200" i="1" dirty="0" err="1"/>
              <a:t>dag</a:t>
            </a:r>
            <a:r>
              <a:rPr lang="en-US" sz="3200" i="1" dirty="0"/>
              <a:t> submit", "</a:t>
            </a:r>
            <a:r>
              <a:rPr lang="en-US" sz="3200" i="1" dirty="0" err="1"/>
              <a:t>htcondor</a:t>
            </a:r>
            <a:r>
              <a:rPr lang="en-US" sz="3200" i="1" dirty="0"/>
              <a:t> </a:t>
            </a:r>
            <a:r>
              <a:rPr lang="en-US" sz="3200" i="1" dirty="0" err="1"/>
              <a:t>dag</a:t>
            </a:r>
            <a:r>
              <a:rPr lang="en-US" sz="3200" i="1" dirty="0"/>
              <a:t> status", …</a:t>
            </a:r>
          </a:p>
          <a:p>
            <a:pPr lvl="1"/>
            <a:r>
              <a:rPr lang="en-US" sz="3200" i="1" dirty="0"/>
              <a:t>"</a:t>
            </a:r>
            <a:r>
              <a:rPr lang="en-US" sz="3200" i="1" dirty="0" err="1"/>
              <a:t>htcondor</a:t>
            </a:r>
            <a:r>
              <a:rPr lang="en-US" sz="3200" i="1" dirty="0"/>
              <a:t> </a:t>
            </a:r>
            <a:r>
              <a:rPr lang="en-US" sz="3200" i="1" dirty="0" err="1"/>
              <a:t>jobset</a:t>
            </a:r>
            <a:r>
              <a:rPr lang="en-US" sz="3200" i="1" dirty="0"/>
              <a:t> submit", "</a:t>
            </a:r>
            <a:r>
              <a:rPr lang="en-US" sz="3200" i="1" dirty="0" err="1"/>
              <a:t>htcondor</a:t>
            </a:r>
            <a:r>
              <a:rPr lang="en-US" sz="3200" i="1" dirty="0"/>
              <a:t> </a:t>
            </a:r>
            <a:r>
              <a:rPr lang="en-US" sz="3200" i="1" dirty="0" err="1"/>
              <a:t>jobset</a:t>
            </a:r>
            <a:r>
              <a:rPr lang="en-US" sz="3200" i="1" dirty="0"/>
              <a:t> status", …</a:t>
            </a:r>
          </a:p>
          <a:p>
            <a:pPr lvl="1"/>
            <a:r>
              <a:rPr lang="en-US" sz="3200" i="1" dirty="0"/>
              <a:t>"</a:t>
            </a:r>
            <a:r>
              <a:rPr lang="en-US" sz="3200" i="1" dirty="0" err="1"/>
              <a:t>htcondor</a:t>
            </a:r>
            <a:r>
              <a:rPr lang="en-US" sz="3200" i="1" dirty="0"/>
              <a:t> annex create", "</a:t>
            </a:r>
            <a:r>
              <a:rPr lang="en-US" sz="3200" i="1" dirty="0" err="1"/>
              <a:t>htcondor</a:t>
            </a:r>
            <a:r>
              <a:rPr lang="en-US" sz="3200" i="1" dirty="0"/>
              <a:t> annex status", …</a:t>
            </a:r>
          </a:p>
          <a:p>
            <a:pPr lvl="1"/>
            <a:r>
              <a:rPr lang="en-US" sz="3200" i="1" dirty="0"/>
              <a:t>"</a:t>
            </a:r>
            <a:r>
              <a:rPr lang="en-US" sz="3200" i="1" dirty="0" err="1"/>
              <a:t>htcondor</a:t>
            </a:r>
            <a:r>
              <a:rPr lang="en-US" sz="3200" i="1" dirty="0"/>
              <a:t> </a:t>
            </a:r>
            <a:r>
              <a:rPr lang="en-US" sz="3200" i="1" dirty="0" err="1"/>
              <a:t>eventlog</a:t>
            </a:r>
            <a:r>
              <a:rPr lang="en-US" sz="3200" i="1" dirty="0"/>
              <a:t> read"</a:t>
            </a:r>
            <a:endParaRPr lang="en-US" sz="3200" dirty="0"/>
          </a:p>
          <a:p>
            <a:r>
              <a:rPr lang="en-US" sz="3600" dirty="0"/>
              <a:t>Legacy tools (</a:t>
            </a:r>
            <a:r>
              <a:rPr lang="en-US" sz="3600" dirty="0" err="1"/>
              <a:t>condor_q</a:t>
            </a:r>
            <a:r>
              <a:rPr lang="en-US" sz="3600" dirty="0"/>
              <a:t>, </a:t>
            </a:r>
            <a:r>
              <a:rPr lang="en-US" sz="3600" dirty="0" err="1"/>
              <a:t>condor_submit</a:t>
            </a:r>
            <a:r>
              <a:rPr lang="en-US" sz="3600" dirty="0"/>
              <a:t>, </a:t>
            </a:r>
            <a:r>
              <a:rPr lang="en-US" sz="3600" dirty="0" err="1"/>
              <a:t>condor_history</a:t>
            </a:r>
            <a:r>
              <a:rPr lang="en-US" sz="3600" dirty="0"/>
              <a:t>, …) not going anywhere…</a:t>
            </a:r>
            <a:endParaRPr lang="en-US" sz="3600" i="1" dirty="0"/>
          </a:p>
          <a:p>
            <a:endParaRPr lang="en-US" sz="4000" dirty="0"/>
          </a:p>
        </p:txBody>
      </p:sp>
      <p:sp>
        <p:nvSpPr>
          <p:cNvPr id="3" name="Title 2">
            <a:extLst>
              <a:ext uri="{FF2B5EF4-FFF2-40B4-BE49-F238E27FC236}">
                <a16:creationId xmlns:a16="http://schemas.microsoft.com/office/drawing/2014/main" id="{76FF1974-034E-447D-88B0-09EE5DC2D1F4}"/>
              </a:ext>
            </a:extLst>
          </p:cNvPr>
          <p:cNvSpPr>
            <a:spLocks noGrp="1"/>
          </p:cNvSpPr>
          <p:nvPr>
            <p:ph type="title"/>
          </p:nvPr>
        </p:nvSpPr>
        <p:spPr>
          <a:xfrm>
            <a:off x="325120" y="405760"/>
            <a:ext cx="11541760" cy="914400"/>
          </a:xfrm>
        </p:spPr>
        <p:txBody>
          <a:bodyPr/>
          <a:lstStyle/>
          <a:p>
            <a:r>
              <a:rPr lang="en-US">
                <a:solidFill>
                  <a:srgbClr val="C00000"/>
                </a:solidFill>
              </a:rPr>
              <a:t>Evolving new command line user interface</a:t>
            </a:r>
            <a:endParaRPr lang="en-US" dirty="0">
              <a:solidFill>
                <a:srgbClr val="C00000"/>
              </a:solidFill>
            </a:endParaRPr>
          </a:p>
        </p:txBody>
      </p:sp>
      <p:sp>
        <p:nvSpPr>
          <p:cNvPr id="4" name="Slide Number Placeholder 3">
            <a:extLst>
              <a:ext uri="{FF2B5EF4-FFF2-40B4-BE49-F238E27FC236}">
                <a16:creationId xmlns:a16="http://schemas.microsoft.com/office/drawing/2014/main" id="{B3878F21-3752-4ADF-874B-FB2D857CE1A4}"/>
              </a:ext>
            </a:extLst>
          </p:cNvPr>
          <p:cNvSpPr>
            <a:spLocks noGrp="1"/>
          </p:cNvSpPr>
          <p:nvPr>
            <p:ph type="sldNum" sz="quarter" idx="10"/>
          </p:nvPr>
        </p:nvSpPr>
        <p:spPr/>
        <p:txBody>
          <a:bodyPr/>
          <a:lstStyle/>
          <a:p>
            <a:pPr>
              <a:defRPr/>
            </a:pPr>
            <a:fld id="{FC77776C-14D7-48C6-B1E3-FF145FC109AB}" type="slidenum">
              <a:rPr lang="en-US" smtClean="0"/>
              <a:pPr>
                <a:defRPr/>
              </a:pPr>
              <a:t>24</a:t>
            </a:fld>
            <a:endParaRPr lang="en-US" dirty="0"/>
          </a:p>
        </p:txBody>
      </p:sp>
    </p:spTree>
    <p:extLst>
      <p:ext uri="{BB962C8B-B14F-4D97-AF65-F5344CB8AC3E}">
        <p14:creationId xmlns:p14="http://schemas.microsoft.com/office/powerpoint/2010/main" val="3064422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E940-DA97-413C-82AF-E7A67D3C2C9A}"/>
              </a:ext>
            </a:extLst>
          </p:cNvPr>
          <p:cNvSpPr>
            <a:spLocks noGrp="1"/>
          </p:cNvSpPr>
          <p:nvPr>
            <p:ph type="title"/>
          </p:nvPr>
        </p:nvSpPr>
        <p:spPr/>
        <p:txBody>
          <a:bodyPr/>
          <a:lstStyle/>
          <a:p>
            <a:r>
              <a:rPr lang="en-US" dirty="0" err="1"/>
              <a:t>condor_q</a:t>
            </a:r>
            <a:r>
              <a:rPr lang="en-US" dirty="0"/>
              <a:t> - looking at one running job</a:t>
            </a:r>
          </a:p>
        </p:txBody>
      </p:sp>
      <p:sp>
        <p:nvSpPr>
          <p:cNvPr id="3" name="Slide Number Placeholder 2">
            <a:extLst>
              <a:ext uri="{FF2B5EF4-FFF2-40B4-BE49-F238E27FC236}">
                <a16:creationId xmlns:a16="http://schemas.microsoft.com/office/drawing/2014/main" id="{7D7141F2-162F-42C3-BD0F-D79A966898B1}"/>
              </a:ext>
            </a:extLst>
          </p:cNvPr>
          <p:cNvSpPr>
            <a:spLocks noGrp="1"/>
          </p:cNvSpPr>
          <p:nvPr>
            <p:ph type="sldNum" sz="quarter" idx="10"/>
          </p:nvPr>
        </p:nvSpPr>
        <p:spPr/>
        <p:txBody>
          <a:bodyPr/>
          <a:lstStyle/>
          <a:p>
            <a:pPr>
              <a:defRPr/>
            </a:pPr>
            <a:fld id="{7C47EE97-0F2E-4B87-BB55-F7FDEEB233A8}" type="slidenum">
              <a:rPr lang="en-US" smtClean="0"/>
              <a:pPr>
                <a:defRPr/>
              </a:pPr>
              <a:t>25</a:t>
            </a:fld>
            <a:endParaRPr lang="en-US" dirty="0"/>
          </a:p>
        </p:txBody>
      </p:sp>
      <p:sp>
        <p:nvSpPr>
          <p:cNvPr id="5" name="TextBox 4">
            <a:extLst>
              <a:ext uri="{FF2B5EF4-FFF2-40B4-BE49-F238E27FC236}">
                <a16:creationId xmlns:a16="http://schemas.microsoft.com/office/drawing/2014/main" id="{BF43451D-05AB-4791-9640-EF40AA824063}"/>
              </a:ext>
            </a:extLst>
          </p:cNvPr>
          <p:cNvSpPr txBox="1"/>
          <p:nvPr/>
        </p:nvSpPr>
        <p:spPr>
          <a:xfrm>
            <a:off x="338203" y="914400"/>
            <a:ext cx="11160689" cy="3539430"/>
          </a:xfrm>
          <a:prstGeom prst="rect">
            <a:avLst/>
          </a:prstGeom>
          <a:noFill/>
        </p:spPr>
        <p:txBody>
          <a:bodyPr wrap="square" rtlCol="0">
            <a:spAutoFit/>
          </a:bodyPr>
          <a:lstStyle/>
          <a:p>
            <a:r>
              <a:rPr lang="en-US" sz="3200" b="1" dirty="0"/>
              <a:t>$ </a:t>
            </a:r>
            <a:r>
              <a:rPr lang="en-US" sz="3200" b="1" dirty="0" err="1"/>
              <a:t>condor_q</a:t>
            </a:r>
            <a:r>
              <a:rPr lang="en-US" sz="3200" b="1" dirty="0"/>
              <a:t> 123.45 </a:t>
            </a:r>
            <a:br>
              <a:rPr lang="en-US" sz="3200" dirty="0"/>
            </a:br>
            <a:endParaRPr lang="en-US" sz="2000" dirty="0">
              <a:latin typeface="Courier New" panose="02070309020205020404" pitchFamily="49" charset="0"/>
              <a:cs typeface="Courier New" panose="02070309020205020404" pitchFamily="49" charset="0"/>
            </a:endParaRPr>
          </a:p>
          <a:p>
            <a:r>
              <a:rPr lang="en-US" sz="2000" dirty="0">
                <a:latin typeface="Courier New" panose="02070309020205020404" pitchFamily="49" charset="0"/>
                <a:cs typeface="Courier New" panose="02070309020205020404" pitchFamily="49" charset="0"/>
              </a:rPr>
              <a:t>-- Schedd: login04.osgconnect.net : &lt;192.170.231.217:9618?... @ 07/12/23 21:43:13</a:t>
            </a:r>
          </a:p>
          <a:p>
            <a:r>
              <a:rPr lang="en-US" sz="2000" dirty="0">
                <a:latin typeface="Courier New" panose="02070309020205020404" pitchFamily="49" charset="0"/>
                <a:cs typeface="Courier New" panose="02070309020205020404" pitchFamily="49" charset="0"/>
              </a:rPr>
              <a:t>OWNER  BATCH_NAME    SUBMITTED   DONE   RUN    IDLE  TOTAL JOB_IDS</a:t>
            </a:r>
          </a:p>
          <a:p>
            <a:r>
              <a:rPr lang="en-US" sz="2000" dirty="0" err="1">
                <a:latin typeface="Courier New" panose="02070309020205020404" pitchFamily="49" charset="0"/>
                <a:cs typeface="Courier New" panose="02070309020205020404" pitchFamily="49" charset="0"/>
              </a:rPr>
              <a:t>toddt</a:t>
            </a:r>
            <a:r>
              <a:rPr lang="en-US" sz="2000" dirty="0">
                <a:latin typeface="Courier New" panose="02070309020205020404" pitchFamily="49" charset="0"/>
                <a:cs typeface="Courier New" panose="02070309020205020404" pitchFamily="49" charset="0"/>
              </a:rPr>
              <a:t>  ID: 123       7/12 21:37    _      1      _   10000 123.45</a:t>
            </a:r>
          </a:p>
          <a:p>
            <a:endParaRPr lang="en-US" sz="2000" dirty="0">
              <a:latin typeface="Courier New" panose="02070309020205020404" pitchFamily="49" charset="0"/>
              <a:cs typeface="Courier New" panose="02070309020205020404" pitchFamily="49" charset="0"/>
            </a:endParaRPr>
          </a:p>
          <a:p>
            <a:r>
              <a:rPr lang="en-US" sz="2000" dirty="0">
                <a:latin typeface="Courier New" panose="02070309020205020404" pitchFamily="49" charset="0"/>
                <a:cs typeface="Courier New" panose="02070309020205020404" pitchFamily="49" charset="0"/>
              </a:rPr>
              <a:t>Total for query: 1 jobs; 0 completed, 0 removed, 0 idle, 1 running, 0 held, 0 suspended</a:t>
            </a:r>
            <a:br>
              <a:rPr lang="en-US" sz="3200" dirty="0"/>
            </a:br>
            <a:endParaRPr lang="en-US" sz="3200" dirty="0"/>
          </a:p>
        </p:txBody>
      </p:sp>
    </p:spTree>
    <p:extLst>
      <p:ext uri="{BB962C8B-B14F-4D97-AF65-F5344CB8AC3E}">
        <p14:creationId xmlns:p14="http://schemas.microsoft.com/office/powerpoint/2010/main" val="1445362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E940-DA97-413C-82AF-E7A67D3C2C9A}"/>
              </a:ext>
            </a:extLst>
          </p:cNvPr>
          <p:cNvSpPr>
            <a:spLocks noGrp="1"/>
          </p:cNvSpPr>
          <p:nvPr>
            <p:ph type="title"/>
          </p:nvPr>
        </p:nvSpPr>
        <p:spPr/>
        <p:txBody>
          <a:bodyPr/>
          <a:lstStyle/>
          <a:p>
            <a:r>
              <a:rPr lang="en-US" dirty="0" err="1"/>
              <a:t>condor_q</a:t>
            </a:r>
            <a:r>
              <a:rPr lang="en-US" dirty="0"/>
              <a:t> - looking at the details</a:t>
            </a:r>
          </a:p>
        </p:txBody>
      </p:sp>
      <p:sp>
        <p:nvSpPr>
          <p:cNvPr id="3" name="Slide Number Placeholder 2">
            <a:extLst>
              <a:ext uri="{FF2B5EF4-FFF2-40B4-BE49-F238E27FC236}">
                <a16:creationId xmlns:a16="http://schemas.microsoft.com/office/drawing/2014/main" id="{7D7141F2-162F-42C3-BD0F-D79A966898B1}"/>
              </a:ext>
            </a:extLst>
          </p:cNvPr>
          <p:cNvSpPr>
            <a:spLocks noGrp="1"/>
          </p:cNvSpPr>
          <p:nvPr>
            <p:ph type="sldNum" sz="quarter" idx="10"/>
          </p:nvPr>
        </p:nvSpPr>
        <p:spPr/>
        <p:txBody>
          <a:bodyPr/>
          <a:lstStyle/>
          <a:p>
            <a:pPr>
              <a:defRPr/>
            </a:pPr>
            <a:fld id="{7C47EE97-0F2E-4B87-BB55-F7FDEEB233A8}" type="slidenum">
              <a:rPr lang="en-US" smtClean="0"/>
              <a:pPr>
                <a:defRPr/>
              </a:pPr>
              <a:t>26</a:t>
            </a:fld>
            <a:endParaRPr lang="en-US" dirty="0"/>
          </a:p>
        </p:txBody>
      </p:sp>
      <p:sp>
        <p:nvSpPr>
          <p:cNvPr id="5" name="TextBox 4">
            <a:extLst>
              <a:ext uri="{FF2B5EF4-FFF2-40B4-BE49-F238E27FC236}">
                <a16:creationId xmlns:a16="http://schemas.microsoft.com/office/drawing/2014/main" id="{BF43451D-05AB-4791-9640-EF40AA824063}"/>
              </a:ext>
            </a:extLst>
          </p:cNvPr>
          <p:cNvSpPr txBox="1"/>
          <p:nvPr/>
        </p:nvSpPr>
        <p:spPr>
          <a:xfrm>
            <a:off x="338203" y="914400"/>
            <a:ext cx="11160689" cy="4770537"/>
          </a:xfrm>
          <a:prstGeom prst="rect">
            <a:avLst/>
          </a:prstGeom>
          <a:noFill/>
        </p:spPr>
        <p:txBody>
          <a:bodyPr wrap="square" rtlCol="0">
            <a:spAutoFit/>
          </a:bodyPr>
          <a:lstStyle/>
          <a:p>
            <a:r>
              <a:rPr lang="en-US" sz="3200" b="1" dirty="0"/>
              <a:t>$ </a:t>
            </a:r>
            <a:r>
              <a:rPr lang="en-US" sz="3200" b="1" dirty="0" err="1"/>
              <a:t>condor_q</a:t>
            </a:r>
            <a:r>
              <a:rPr lang="en-US" sz="3200" b="1" dirty="0"/>
              <a:t> –l 123.45 </a:t>
            </a:r>
            <a:br>
              <a:rPr lang="en-US" sz="3200" dirty="0"/>
            </a:br>
            <a:endParaRPr lang="en-US" sz="2000" dirty="0">
              <a:latin typeface="Courier New" panose="02070309020205020404" pitchFamily="49" charset="0"/>
              <a:cs typeface="Courier New" panose="02070309020205020404" pitchFamily="49" charset="0"/>
            </a:endParaRPr>
          </a:p>
          <a:p>
            <a:r>
              <a:rPr lang="en-US" sz="1400" dirty="0" err="1">
                <a:latin typeface="Courier New" panose="02070309020205020404" pitchFamily="49" charset="0"/>
                <a:cs typeface="Courier New" panose="02070309020205020404" pitchFamily="49" charset="0"/>
              </a:rPr>
              <a:t>AccountingGroup</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group_opportunistic.EvolSims.toddt</a:t>
            </a:r>
            <a:r>
              <a:rPr lang="en-US" sz="1400" dirty="0">
                <a:latin typeface="Courier New" panose="02070309020205020404" pitchFamily="49" charset="0"/>
                <a:cs typeface="Courier New" panose="02070309020205020404" pitchFamily="49" charset="0"/>
              </a:rPr>
              <a:t>"</a:t>
            </a:r>
          </a:p>
          <a:p>
            <a:r>
              <a:rPr lang="en-US" sz="1400" dirty="0" err="1">
                <a:latin typeface="Courier New" panose="02070309020205020404" pitchFamily="49" charset="0"/>
                <a:cs typeface="Courier New" panose="02070309020205020404" pitchFamily="49" charset="0"/>
              </a:rPr>
              <a:t>AcctGroup</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EvolSims</a:t>
            </a:r>
            <a:r>
              <a:rPr lang="en-US" sz="1400" dirty="0">
                <a:latin typeface="Courier New" panose="02070309020205020404" pitchFamily="49" charset="0"/>
                <a:cs typeface="Courier New" panose="02070309020205020404" pitchFamily="49" charset="0"/>
              </a:rPr>
              <a:t>"</a:t>
            </a:r>
          </a:p>
          <a:p>
            <a:r>
              <a:rPr lang="en-US" sz="1400" dirty="0" err="1">
                <a:latin typeface="Courier New" panose="02070309020205020404" pitchFamily="49" charset="0"/>
                <a:cs typeface="Courier New" panose="02070309020205020404" pitchFamily="49" charset="0"/>
              </a:rPr>
              <a:t>AcctGroupUser</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anushd</a:t>
            </a:r>
            <a:r>
              <a:rPr lang="en-US" sz="1400" dirty="0">
                <a:latin typeface="Courier New" panose="02070309020205020404" pitchFamily="49" charset="0"/>
                <a:cs typeface="Courier New" panose="02070309020205020404" pitchFamily="49" charset="0"/>
              </a:rPr>
              <a:t>"</a:t>
            </a:r>
          </a:p>
          <a:p>
            <a:r>
              <a:rPr lang="en-US" sz="1400" dirty="0" err="1">
                <a:latin typeface="Courier New" panose="02070309020205020404" pitchFamily="49" charset="0"/>
                <a:cs typeface="Courier New" panose="02070309020205020404" pitchFamily="49" charset="0"/>
              </a:rPr>
              <a:t>AllowedExecuteDuration</a:t>
            </a:r>
            <a:r>
              <a:rPr lang="en-US" sz="1400" dirty="0">
                <a:latin typeface="Courier New" panose="02070309020205020404" pitchFamily="49" charset="0"/>
                <a:cs typeface="Courier New" panose="02070309020205020404" pitchFamily="49" charset="0"/>
              </a:rPr>
              <a:t> = 72000</a:t>
            </a:r>
          </a:p>
          <a:p>
            <a:r>
              <a:rPr lang="en-US" sz="1400" dirty="0" err="1">
                <a:latin typeface="Courier New" panose="02070309020205020404" pitchFamily="49" charset="0"/>
                <a:cs typeface="Courier New" panose="02070309020205020404" pitchFamily="49" charset="0"/>
              </a:rPr>
              <a:t>Args</a:t>
            </a:r>
            <a:r>
              <a:rPr lang="en-US" sz="1400" dirty="0">
                <a:latin typeface="Courier New" panose="02070309020205020404" pitchFamily="49" charset="0"/>
                <a:cs typeface="Courier New" panose="02070309020205020404" pitchFamily="49" charset="0"/>
              </a:rPr>
              <a:t> = "44"</a:t>
            </a:r>
          </a:p>
          <a:p>
            <a:r>
              <a:rPr lang="en-US" sz="1400" dirty="0" err="1">
                <a:latin typeface="Courier New" panose="02070309020205020404" pitchFamily="49" charset="0"/>
                <a:cs typeface="Courier New" panose="02070309020205020404" pitchFamily="49" charset="0"/>
              </a:rPr>
              <a:t>AutoClusterId</a:t>
            </a:r>
            <a:r>
              <a:rPr lang="en-US" sz="1400" dirty="0">
                <a:latin typeface="Courier New" panose="02070309020205020404" pitchFamily="49" charset="0"/>
                <a:cs typeface="Courier New" panose="02070309020205020404" pitchFamily="49" charset="0"/>
              </a:rPr>
              <a:t> = 3232</a:t>
            </a:r>
          </a:p>
          <a:p>
            <a:r>
              <a:rPr lang="en-US" sz="1400" dirty="0" err="1">
                <a:latin typeface="Courier New" panose="02070309020205020404" pitchFamily="49" charset="0"/>
                <a:cs typeface="Courier New" panose="02070309020205020404" pitchFamily="49" charset="0"/>
              </a:rPr>
              <a:t>BytesRecvd</a:t>
            </a:r>
            <a:r>
              <a:rPr lang="en-US" sz="1400" dirty="0">
                <a:latin typeface="Courier New" panose="02070309020205020404" pitchFamily="49" charset="0"/>
                <a:cs typeface="Courier New" panose="02070309020205020404" pitchFamily="49" charset="0"/>
              </a:rPr>
              <a:t> = 0.0</a:t>
            </a:r>
          </a:p>
          <a:p>
            <a:r>
              <a:rPr lang="en-US" sz="1400" dirty="0" err="1">
                <a:latin typeface="Courier New" panose="02070309020205020404" pitchFamily="49" charset="0"/>
                <a:cs typeface="Courier New" panose="02070309020205020404" pitchFamily="49" charset="0"/>
              </a:rPr>
              <a:t>BytesSent</a:t>
            </a:r>
            <a:r>
              <a:rPr lang="en-US" sz="1400" dirty="0">
                <a:latin typeface="Courier New" panose="02070309020205020404" pitchFamily="49" charset="0"/>
                <a:cs typeface="Courier New" panose="02070309020205020404" pitchFamily="49" charset="0"/>
              </a:rPr>
              <a:t> = 0.0</a:t>
            </a:r>
          </a:p>
          <a:p>
            <a:r>
              <a:rPr lang="en-US" sz="1400" dirty="0" err="1">
                <a:latin typeface="Courier New" panose="02070309020205020404" pitchFamily="49" charset="0"/>
                <a:cs typeface="Courier New" panose="02070309020205020404" pitchFamily="49" charset="0"/>
              </a:rPr>
              <a:t>ClusterId</a:t>
            </a:r>
            <a:r>
              <a:rPr lang="en-US" sz="1400" dirty="0">
                <a:latin typeface="Courier New" panose="02070309020205020404" pitchFamily="49" charset="0"/>
                <a:cs typeface="Courier New" panose="02070309020205020404" pitchFamily="49" charset="0"/>
              </a:rPr>
              <a:t> = 36371245</a:t>
            </a:r>
          </a:p>
          <a:p>
            <a:r>
              <a:rPr lang="en-US" sz="1400" dirty="0" err="1">
                <a:latin typeface="Courier New" panose="02070309020205020404" pitchFamily="49" charset="0"/>
                <a:cs typeface="Courier New" panose="02070309020205020404" pitchFamily="49" charset="0"/>
              </a:rPr>
              <a:t>Cmd</a:t>
            </a:r>
            <a:r>
              <a:rPr lang="en-US" sz="1400" dirty="0">
                <a:latin typeface="Courier New" panose="02070309020205020404" pitchFamily="49" charset="0"/>
                <a:cs typeface="Courier New" panose="02070309020205020404" pitchFamily="49" charset="0"/>
              </a:rPr>
              <a:t> = "/home/</a:t>
            </a:r>
            <a:r>
              <a:rPr lang="en-US" sz="1400" dirty="0" err="1">
                <a:latin typeface="Courier New" panose="02070309020205020404" pitchFamily="49" charset="0"/>
                <a:cs typeface="Courier New" panose="02070309020205020404" pitchFamily="49" charset="0"/>
              </a:rPr>
              <a:t>anushd</a:t>
            </a:r>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cluster_code</a:t>
            </a:r>
            <a:r>
              <a:rPr lang="en-US" sz="1400" dirty="0">
                <a:latin typeface="Courier New" panose="02070309020205020404" pitchFamily="49" charset="0"/>
                <a:cs typeface="Courier New" panose="02070309020205020404" pitchFamily="49" charset="0"/>
              </a:rPr>
              <a:t>/cwrapper.sh"</a:t>
            </a:r>
          </a:p>
          <a:p>
            <a:r>
              <a:rPr lang="en-US" sz="1400" dirty="0" err="1">
                <a:latin typeface="Courier New" panose="02070309020205020404" pitchFamily="49" charset="0"/>
                <a:cs typeface="Courier New" panose="02070309020205020404" pitchFamily="49" charset="0"/>
              </a:rPr>
              <a:t>CommittedSlotTime</a:t>
            </a:r>
            <a:r>
              <a:rPr lang="en-US" sz="1400" dirty="0">
                <a:latin typeface="Courier New" panose="02070309020205020404" pitchFamily="49" charset="0"/>
                <a:cs typeface="Courier New" panose="02070309020205020404" pitchFamily="49" charset="0"/>
              </a:rPr>
              <a:t> = 0</a:t>
            </a:r>
          </a:p>
          <a:p>
            <a:r>
              <a:rPr lang="en-US" sz="1400" dirty="0" err="1">
                <a:latin typeface="Courier New" panose="02070309020205020404" pitchFamily="49" charset="0"/>
                <a:cs typeface="Courier New" panose="02070309020205020404" pitchFamily="49" charset="0"/>
              </a:rPr>
              <a:t>CommittedSuspensionTime</a:t>
            </a:r>
            <a:r>
              <a:rPr lang="en-US" sz="1400" dirty="0">
                <a:latin typeface="Courier New" panose="02070309020205020404" pitchFamily="49" charset="0"/>
                <a:cs typeface="Courier New" panose="02070309020205020404" pitchFamily="49" charset="0"/>
              </a:rPr>
              <a:t> = 0</a:t>
            </a:r>
          </a:p>
          <a:p>
            <a:r>
              <a:rPr lang="en-US" sz="1400" dirty="0" err="1">
                <a:latin typeface="Courier New" panose="02070309020205020404" pitchFamily="49" charset="0"/>
                <a:cs typeface="Courier New" panose="02070309020205020404" pitchFamily="49" charset="0"/>
              </a:rPr>
              <a:t>CommittedTime</a:t>
            </a:r>
            <a:r>
              <a:rPr lang="en-US" sz="1400" dirty="0">
                <a:latin typeface="Courier New" panose="02070309020205020404" pitchFamily="49" charset="0"/>
                <a:cs typeface="Courier New" panose="02070309020205020404" pitchFamily="49" charset="0"/>
              </a:rPr>
              <a:t> = 0</a:t>
            </a:r>
          </a:p>
          <a:p>
            <a:r>
              <a:rPr lang="en-US" sz="1400" dirty="0" err="1">
                <a:latin typeface="Courier New" panose="02070309020205020404" pitchFamily="49" charset="0"/>
                <a:cs typeface="Courier New" panose="02070309020205020404" pitchFamily="49" charset="0"/>
              </a:rPr>
              <a:t>CondorPlatform</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CondorPlatform</a:t>
            </a:r>
            <a:r>
              <a:rPr lang="en-US" sz="1400" dirty="0">
                <a:latin typeface="Courier New" panose="02070309020205020404" pitchFamily="49" charset="0"/>
                <a:cs typeface="Courier New" panose="02070309020205020404" pitchFamily="49" charset="0"/>
              </a:rPr>
              <a:t>: X86_64-CentOS_7.9 $"</a:t>
            </a:r>
          </a:p>
          <a:p>
            <a:r>
              <a:rPr lang="en-US" sz="1400" dirty="0" err="1">
                <a:latin typeface="Courier New" panose="02070309020205020404" pitchFamily="49" charset="0"/>
                <a:cs typeface="Courier New" panose="02070309020205020404" pitchFamily="49" charset="0"/>
              </a:rPr>
              <a:t>CondorVersion</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CondorVersion</a:t>
            </a:r>
            <a:r>
              <a:rPr lang="en-US" sz="1400" dirty="0">
                <a:latin typeface="Courier New" panose="02070309020205020404" pitchFamily="49" charset="0"/>
                <a:cs typeface="Courier New" panose="02070309020205020404" pitchFamily="49" charset="0"/>
              </a:rPr>
              <a:t>: 10.6.0 2023-06-26 </a:t>
            </a:r>
            <a:r>
              <a:rPr lang="en-US" sz="1400" dirty="0" err="1">
                <a:latin typeface="Courier New" panose="02070309020205020404" pitchFamily="49" charset="0"/>
                <a:cs typeface="Courier New" panose="02070309020205020404" pitchFamily="49" charset="0"/>
              </a:rPr>
              <a:t>PackageID</a:t>
            </a:r>
            <a:r>
              <a:rPr lang="en-US" sz="1400" dirty="0">
                <a:latin typeface="Courier New" panose="02070309020205020404" pitchFamily="49" charset="0"/>
                <a:cs typeface="Courier New" panose="02070309020205020404" pitchFamily="49" charset="0"/>
              </a:rPr>
              <a:t>: 10.6.0-0.656423 RC $"</a:t>
            </a:r>
          </a:p>
          <a:p>
            <a:r>
              <a:rPr lang="en-US" sz="1400" dirty="0" err="1">
                <a:latin typeface="Courier New" panose="02070309020205020404" pitchFamily="49" charset="0"/>
                <a:cs typeface="Courier New" panose="02070309020205020404" pitchFamily="49" charset="0"/>
              </a:rPr>
              <a:t>CoreSize</a:t>
            </a:r>
            <a:r>
              <a:rPr lang="en-US" sz="1400" dirty="0">
                <a:latin typeface="Courier New" panose="02070309020205020404" pitchFamily="49" charset="0"/>
                <a:cs typeface="Courier New" panose="02070309020205020404" pitchFamily="49" charset="0"/>
              </a:rPr>
              <a:t> = 0</a:t>
            </a:r>
          </a:p>
          <a:p>
            <a:r>
              <a:rPr lang="en-US" sz="1400" dirty="0" err="1">
                <a:latin typeface="Courier New" panose="02070309020205020404" pitchFamily="49" charset="0"/>
                <a:cs typeface="Courier New" panose="02070309020205020404" pitchFamily="49" charset="0"/>
              </a:rPr>
              <a:t>CpusProvisioned</a:t>
            </a:r>
            <a:r>
              <a:rPr lang="en-US" sz="1400" dirty="0">
                <a:latin typeface="Courier New" panose="02070309020205020404" pitchFamily="49" charset="0"/>
                <a:cs typeface="Courier New" panose="02070309020205020404" pitchFamily="49" charset="0"/>
              </a:rPr>
              <a:t> = 1</a:t>
            </a:r>
          </a:p>
          <a:p>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343157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E940-DA97-413C-82AF-E7A67D3C2C9A}"/>
              </a:ext>
            </a:extLst>
          </p:cNvPr>
          <p:cNvSpPr>
            <a:spLocks noGrp="1"/>
          </p:cNvSpPr>
          <p:nvPr>
            <p:ph type="title"/>
          </p:nvPr>
        </p:nvSpPr>
        <p:spPr/>
        <p:txBody>
          <a:bodyPr/>
          <a:lstStyle/>
          <a:p>
            <a:r>
              <a:rPr lang="en-US" dirty="0"/>
              <a:t>New Job Status</a:t>
            </a:r>
          </a:p>
        </p:txBody>
      </p:sp>
      <p:sp>
        <p:nvSpPr>
          <p:cNvPr id="3" name="Slide Number Placeholder 2">
            <a:extLst>
              <a:ext uri="{FF2B5EF4-FFF2-40B4-BE49-F238E27FC236}">
                <a16:creationId xmlns:a16="http://schemas.microsoft.com/office/drawing/2014/main" id="{7D7141F2-162F-42C3-BD0F-D79A966898B1}"/>
              </a:ext>
            </a:extLst>
          </p:cNvPr>
          <p:cNvSpPr>
            <a:spLocks noGrp="1"/>
          </p:cNvSpPr>
          <p:nvPr>
            <p:ph type="sldNum" sz="quarter" idx="10"/>
          </p:nvPr>
        </p:nvSpPr>
        <p:spPr/>
        <p:txBody>
          <a:bodyPr/>
          <a:lstStyle/>
          <a:p>
            <a:pPr>
              <a:defRPr/>
            </a:pPr>
            <a:fld id="{7C47EE97-0F2E-4B87-BB55-F7FDEEB233A8}" type="slidenum">
              <a:rPr lang="en-US" smtClean="0"/>
              <a:pPr>
                <a:defRPr/>
              </a:pPr>
              <a:t>27</a:t>
            </a:fld>
            <a:endParaRPr lang="en-US" dirty="0"/>
          </a:p>
        </p:txBody>
      </p:sp>
      <p:sp>
        <p:nvSpPr>
          <p:cNvPr id="5" name="TextBox 4">
            <a:extLst>
              <a:ext uri="{FF2B5EF4-FFF2-40B4-BE49-F238E27FC236}">
                <a16:creationId xmlns:a16="http://schemas.microsoft.com/office/drawing/2014/main" id="{BF43451D-05AB-4791-9640-EF40AA824063}"/>
              </a:ext>
            </a:extLst>
          </p:cNvPr>
          <p:cNvSpPr txBox="1"/>
          <p:nvPr/>
        </p:nvSpPr>
        <p:spPr>
          <a:xfrm>
            <a:off x="338203" y="914400"/>
            <a:ext cx="11160689" cy="5509200"/>
          </a:xfrm>
          <a:prstGeom prst="rect">
            <a:avLst/>
          </a:prstGeom>
          <a:noFill/>
        </p:spPr>
        <p:txBody>
          <a:bodyPr wrap="square" rtlCol="0">
            <a:spAutoFit/>
          </a:bodyPr>
          <a:lstStyle/>
          <a:p>
            <a:r>
              <a:rPr lang="en-US" sz="3200" b="1" dirty="0"/>
              <a:t>$ </a:t>
            </a:r>
            <a:r>
              <a:rPr lang="en-US" sz="3200" b="1" dirty="0" err="1"/>
              <a:t>htcondor</a:t>
            </a:r>
            <a:r>
              <a:rPr lang="en-US" sz="3200" b="1" dirty="0"/>
              <a:t> job status 123.45 </a:t>
            </a:r>
          </a:p>
          <a:p>
            <a:br>
              <a:rPr lang="en-US" sz="3200" dirty="0"/>
            </a:br>
            <a:r>
              <a:rPr lang="en-US" sz="3200" dirty="0"/>
              <a:t>Job 123.45 is currently running on host exec221.chtc.wisc.edu. </a:t>
            </a:r>
            <a:br>
              <a:rPr lang="en-US" sz="3200" dirty="0"/>
            </a:br>
            <a:r>
              <a:rPr lang="en-US" sz="3200" dirty="0"/>
              <a:t>It started running again 2.1 hours ago. </a:t>
            </a:r>
            <a:br>
              <a:rPr lang="en-US" sz="3200" dirty="0"/>
            </a:br>
            <a:r>
              <a:rPr lang="en-US" sz="3200" dirty="0"/>
              <a:t>It was submitted 3.6 hours ago. </a:t>
            </a:r>
            <a:br>
              <a:rPr lang="en-US" sz="3200" dirty="0"/>
            </a:br>
            <a:r>
              <a:rPr lang="en-US" sz="3200" dirty="0"/>
              <a:t>Its current memory usage is 2.5 GB out of 4.0 GB requested. </a:t>
            </a:r>
            <a:br>
              <a:rPr lang="en-US" sz="3200" dirty="0"/>
            </a:br>
            <a:r>
              <a:rPr lang="en-US" sz="3200" dirty="0"/>
              <a:t>Its current disk usage is 3.8 GB out of 5.5 GB requested. </a:t>
            </a:r>
            <a:br>
              <a:rPr lang="en-US" sz="3200" dirty="0"/>
            </a:br>
            <a:r>
              <a:rPr lang="en-US" sz="3200" dirty="0"/>
              <a:t>It has restarted 2 times.</a:t>
            </a:r>
          </a:p>
          <a:p>
            <a:r>
              <a:rPr lang="en-US" sz="3200" dirty="0"/>
              <a:t>Goodput is 80% (0.5 hours </a:t>
            </a:r>
            <a:r>
              <a:rPr lang="en-US" sz="3200" dirty="0" err="1"/>
              <a:t>badput</a:t>
            </a:r>
            <a:r>
              <a:rPr lang="en-US" sz="3200" dirty="0"/>
              <a:t>, 2.1 hours goodput).</a:t>
            </a:r>
            <a:br>
              <a:rPr lang="en-US" sz="3200" dirty="0"/>
            </a:br>
            <a:br>
              <a:rPr lang="en-US" sz="3200" dirty="0"/>
            </a:br>
            <a:endParaRPr lang="en-US" sz="3200" dirty="0"/>
          </a:p>
        </p:txBody>
      </p:sp>
    </p:spTree>
    <p:extLst>
      <p:ext uri="{BB962C8B-B14F-4D97-AF65-F5344CB8AC3E}">
        <p14:creationId xmlns:p14="http://schemas.microsoft.com/office/powerpoint/2010/main" val="580090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E940-DA97-413C-82AF-E7A67D3C2C9A}"/>
              </a:ext>
            </a:extLst>
          </p:cNvPr>
          <p:cNvSpPr>
            <a:spLocks noGrp="1"/>
          </p:cNvSpPr>
          <p:nvPr>
            <p:ph type="title"/>
          </p:nvPr>
        </p:nvSpPr>
        <p:spPr>
          <a:xfrm>
            <a:off x="0" y="-161365"/>
            <a:ext cx="12192000" cy="914400"/>
          </a:xfrm>
        </p:spPr>
        <p:txBody>
          <a:bodyPr/>
          <a:lstStyle/>
          <a:p>
            <a:r>
              <a:rPr lang="en-US" dirty="0"/>
              <a:t>What about a DAGMan workflow?</a:t>
            </a:r>
          </a:p>
        </p:txBody>
      </p:sp>
      <p:sp>
        <p:nvSpPr>
          <p:cNvPr id="3" name="Slide Number Placeholder 2">
            <a:extLst>
              <a:ext uri="{FF2B5EF4-FFF2-40B4-BE49-F238E27FC236}">
                <a16:creationId xmlns:a16="http://schemas.microsoft.com/office/drawing/2014/main" id="{7D7141F2-162F-42C3-BD0F-D79A966898B1}"/>
              </a:ext>
            </a:extLst>
          </p:cNvPr>
          <p:cNvSpPr>
            <a:spLocks noGrp="1"/>
          </p:cNvSpPr>
          <p:nvPr>
            <p:ph type="sldNum" sz="quarter" idx="10"/>
          </p:nvPr>
        </p:nvSpPr>
        <p:spPr/>
        <p:txBody>
          <a:bodyPr/>
          <a:lstStyle/>
          <a:p>
            <a:pPr>
              <a:defRPr/>
            </a:pPr>
            <a:fld id="{7C47EE97-0F2E-4B87-BB55-F7FDEEB233A8}" type="slidenum">
              <a:rPr lang="en-US" smtClean="0"/>
              <a:pPr>
                <a:defRPr/>
              </a:pPr>
              <a:t>28</a:t>
            </a:fld>
            <a:endParaRPr lang="en-US" dirty="0"/>
          </a:p>
        </p:txBody>
      </p:sp>
      <p:sp>
        <p:nvSpPr>
          <p:cNvPr id="5" name="TextBox 4">
            <a:extLst>
              <a:ext uri="{FF2B5EF4-FFF2-40B4-BE49-F238E27FC236}">
                <a16:creationId xmlns:a16="http://schemas.microsoft.com/office/drawing/2014/main" id="{BF43451D-05AB-4791-9640-EF40AA824063}"/>
              </a:ext>
            </a:extLst>
          </p:cNvPr>
          <p:cNvSpPr txBox="1"/>
          <p:nvPr/>
        </p:nvSpPr>
        <p:spPr>
          <a:xfrm>
            <a:off x="338203" y="591671"/>
            <a:ext cx="11160689" cy="6740307"/>
          </a:xfrm>
          <a:prstGeom prst="rect">
            <a:avLst/>
          </a:prstGeom>
          <a:noFill/>
        </p:spPr>
        <p:txBody>
          <a:bodyPr wrap="square" rtlCol="0">
            <a:spAutoFit/>
          </a:bodyPr>
          <a:lstStyle/>
          <a:p>
            <a:r>
              <a:rPr lang="en-US" sz="3200" b="1" dirty="0"/>
              <a:t>$ </a:t>
            </a:r>
            <a:r>
              <a:rPr lang="en-US" sz="3200" b="1" dirty="0" err="1"/>
              <a:t>htcondor</a:t>
            </a:r>
            <a:r>
              <a:rPr lang="en-US" sz="3200" b="1" dirty="0"/>
              <a:t> </a:t>
            </a:r>
            <a:r>
              <a:rPr lang="en-US" sz="3200" b="1" dirty="0" err="1"/>
              <a:t>dag</a:t>
            </a:r>
            <a:r>
              <a:rPr lang="en-US" sz="3200" b="1" dirty="0"/>
              <a:t> status 223</a:t>
            </a:r>
          </a:p>
          <a:p>
            <a:r>
              <a:rPr lang="en-US" dirty="0"/>
              <a:t>DAGMan Job 223.0 [</a:t>
            </a:r>
            <a:r>
              <a:rPr lang="en-US" dirty="0" err="1"/>
              <a:t>simple.dag</a:t>
            </a:r>
            <a:r>
              <a:rPr lang="en-US" dirty="0"/>
              <a:t>] has been running for 52 days 04:12:46.</a:t>
            </a:r>
          </a:p>
          <a:p>
            <a:r>
              <a:rPr lang="en-US" dirty="0"/>
              <a:t>DAG has submitted 382 individual job(s), of which:    </a:t>
            </a:r>
          </a:p>
          <a:p>
            <a:r>
              <a:rPr lang="en-US" dirty="0"/>
              <a:t>	45 are running.    </a:t>
            </a:r>
          </a:p>
          <a:p>
            <a:r>
              <a:rPr lang="en-US" dirty="0"/>
              <a:t>	10 are idle.    </a:t>
            </a:r>
          </a:p>
          <a:p>
            <a:r>
              <a:rPr lang="en-US" dirty="0"/>
              <a:t>	0 are held.    </a:t>
            </a:r>
          </a:p>
          <a:p>
            <a:r>
              <a:rPr lang="en-US" dirty="0"/>
              <a:t>	162 have completed successfully</a:t>
            </a:r>
          </a:p>
          <a:p>
            <a:r>
              <a:rPr lang="en-US" dirty="0"/>
              <a:t>DAG has failed nodes but will continue until all possible work is finished:    	5 nodes failed.</a:t>
            </a:r>
          </a:p>
          <a:p>
            <a:r>
              <a:rPr lang="en-US" dirty="0"/>
              <a:t>	10 nodes waiting to begin.</a:t>
            </a:r>
          </a:p>
          <a:p>
            <a:r>
              <a:rPr lang="en-US" dirty="0"/>
              <a:t>	24 nodes running.</a:t>
            </a:r>
          </a:p>
          <a:p>
            <a:r>
              <a:rPr lang="en-US" dirty="0"/>
              <a:t>	Goodput is 92%</a:t>
            </a:r>
          </a:p>
          <a:p>
            <a:r>
              <a:rPr lang="en-US" dirty="0"/>
              <a:t>[###########=======----------------] 34% complete.</a:t>
            </a:r>
            <a:endParaRPr lang="en-US" sz="3200" dirty="0"/>
          </a:p>
          <a:p>
            <a:br>
              <a:rPr lang="en-US" sz="3200" dirty="0"/>
            </a:br>
            <a:endParaRPr lang="en-US" sz="3200" dirty="0"/>
          </a:p>
        </p:txBody>
      </p:sp>
    </p:spTree>
    <p:extLst>
      <p:ext uri="{BB962C8B-B14F-4D97-AF65-F5344CB8AC3E}">
        <p14:creationId xmlns:p14="http://schemas.microsoft.com/office/powerpoint/2010/main" val="1228629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5628A-57B2-C908-3C33-510F2A011B95}"/>
              </a:ext>
            </a:extLst>
          </p:cNvPr>
          <p:cNvSpPr>
            <a:spLocks noGrp="1"/>
          </p:cNvSpPr>
          <p:nvPr>
            <p:ph idx="1"/>
          </p:nvPr>
        </p:nvSpPr>
        <p:spPr>
          <a:xfrm>
            <a:off x="-101600" y="2333787"/>
            <a:ext cx="12994512" cy="4524213"/>
          </a:xfrm>
        </p:spPr>
        <p:txBody>
          <a:bodyPr/>
          <a:lstStyle/>
          <a:p>
            <a:pPr marL="0" indent="0">
              <a:buNone/>
            </a:pPr>
            <a:r>
              <a:rPr lang="en-US" sz="2133" dirty="0">
                <a:latin typeface="Courier New" panose="02070309020205020404" pitchFamily="49" charset="0"/>
                <a:cs typeface="Courier New" panose="02070309020205020404" pitchFamily="49" charset="0"/>
              </a:rPr>
              <a:t>$ </a:t>
            </a:r>
            <a:r>
              <a:rPr lang="en-US" sz="2133" dirty="0" err="1">
                <a:latin typeface="Courier New" panose="02070309020205020404" pitchFamily="49" charset="0"/>
                <a:cs typeface="Courier New" panose="02070309020205020404" pitchFamily="49" charset="0"/>
              </a:rPr>
              <a:t>htcondor</a:t>
            </a:r>
            <a:r>
              <a:rPr lang="en-US" sz="2133" dirty="0">
                <a:latin typeface="Courier New" panose="02070309020205020404" pitchFamily="49" charset="0"/>
                <a:cs typeface="Courier New" panose="02070309020205020404" pitchFamily="49" charset="0"/>
              </a:rPr>
              <a:t> </a:t>
            </a:r>
            <a:r>
              <a:rPr lang="en-US" sz="2133" dirty="0" err="1">
                <a:latin typeface="Courier New" panose="02070309020205020404" pitchFamily="49" charset="0"/>
                <a:cs typeface="Courier New" panose="02070309020205020404" pitchFamily="49" charset="0"/>
              </a:rPr>
              <a:t>eventlog</a:t>
            </a:r>
            <a:r>
              <a:rPr lang="en-US" sz="2133" dirty="0">
                <a:latin typeface="Courier New" panose="02070309020205020404" pitchFamily="49" charset="0"/>
                <a:cs typeface="Courier New" panose="02070309020205020404" pitchFamily="49" charset="0"/>
              </a:rPr>
              <a:t> read </a:t>
            </a:r>
            <a:r>
              <a:rPr lang="en-US" sz="2133" dirty="0" err="1">
                <a:latin typeface="Courier New" panose="02070309020205020404" pitchFamily="49" charset="0"/>
                <a:cs typeface="Courier New" panose="02070309020205020404" pitchFamily="49" charset="0"/>
              </a:rPr>
              <a:t>my_log_file</a:t>
            </a:r>
            <a:endParaRPr lang="en-US" sz="2133" dirty="0">
              <a:latin typeface="Courier New" panose="02070309020205020404" pitchFamily="49" charset="0"/>
              <a:cs typeface="Courier New" panose="02070309020205020404" pitchFamily="49" charset="0"/>
            </a:endParaRPr>
          </a:p>
          <a:p>
            <a:pPr marL="0" indent="0">
              <a:buNone/>
            </a:pPr>
            <a:r>
              <a:rPr lang="en-US" sz="2133" dirty="0">
                <a:latin typeface="Courier New" panose="02070309020205020404" pitchFamily="49" charset="0"/>
                <a:cs typeface="Courier New" panose="02070309020205020404" pitchFamily="49" charset="0"/>
              </a:rPr>
              <a:t>Job    Host Start Time   Evict Time   Evictions   Wall Time     CPU Usage</a:t>
            </a:r>
          </a:p>
          <a:p>
            <a:pPr marL="0" indent="0">
              <a:buNone/>
            </a:pPr>
            <a:r>
              <a:rPr lang="en-US" sz="2133" dirty="0">
                <a:latin typeface="Courier New" panose="02070309020205020404" pitchFamily="49" charset="0"/>
                <a:cs typeface="Courier New" panose="02070309020205020404" pitchFamily="49" charset="0"/>
              </a:rPr>
              <a:t>79.0   foo  7/6 17:24    7/6 17:25    1           0+00:01:00    0+00:00:52</a:t>
            </a:r>
          </a:p>
          <a:p>
            <a:pPr marL="0" indent="0">
              <a:buNone/>
            </a:pPr>
            <a:r>
              <a:rPr lang="en-US" sz="2133" dirty="0">
                <a:latin typeface="Courier New" panose="02070309020205020404" pitchFamily="49" charset="0"/>
                <a:cs typeface="Courier New" panose="02070309020205020404" pitchFamily="49" charset="0"/>
              </a:rPr>
              <a:t>80.0   foo  7/6 17:35    7/6 17:36    1           0+00:01:00    0+00:00:52</a:t>
            </a:r>
          </a:p>
          <a:p>
            <a:pPr marL="0" indent="0">
              <a:buNone/>
            </a:pPr>
            <a:r>
              <a:rPr lang="en-US" sz="2133" dirty="0">
                <a:latin typeface="Courier New" panose="02070309020205020404" pitchFamily="49" charset="0"/>
                <a:cs typeface="Courier New" panose="02070309020205020404" pitchFamily="49" charset="0"/>
              </a:rPr>
              <a:t>81.0   foo  7/6 17:43    7/6 17:44    1           0+00:01:00    0+00:00:53</a:t>
            </a:r>
          </a:p>
        </p:txBody>
      </p:sp>
      <p:sp>
        <p:nvSpPr>
          <p:cNvPr id="3" name="Title 2">
            <a:extLst>
              <a:ext uri="{FF2B5EF4-FFF2-40B4-BE49-F238E27FC236}">
                <a16:creationId xmlns:a16="http://schemas.microsoft.com/office/drawing/2014/main" id="{C07261EA-06A6-7096-11F9-46C94D19E53B}"/>
              </a:ext>
            </a:extLst>
          </p:cNvPr>
          <p:cNvSpPr>
            <a:spLocks noGrp="1"/>
          </p:cNvSpPr>
          <p:nvPr>
            <p:ph type="title"/>
          </p:nvPr>
        </p:nvSpPr>
        <p:spPr/>
        <p:txBody>
          <a:bodyPr/>
          <a:lstStyle/>
          <a:p>
            <a:r>
              <a:rPr lang="en-US" dirty="0" err="1"/>
              <a:t>htcondor</a:t>
            </a:r>
            <a:r>
              <a:rPr lang="en-US" dirty="0"/>
              <a:t> </a:t>
            </a:r>
            <a:r>
              <a:rPr lang="en-US" dirty="0" err="1"/>
              <a:t>eventlog</a:t>
            </a:r>
            <a:r>
              <a:rPr lang="en-US" dirty="0"/>
              <a:t> read …</a:t>
            </a:r>
          </a:p>
        </p:txBody>
      </p:sp>
    </p:spTree>
    <p:extLst>
      <p:ext uri="{BB962C8B-B14F-4D97-AF65-F5344CB8AC3E}">
        <p14:creationId xmlns:p14="http://schemas.microsoft.com/office/powerpoint/2010/main" val="1803406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F8E479-A2AA-28F8-C066-0447BBE24967}"/>
              </a:ext>
            </a:extLst>
          </p:cNvPr>
          <p:cNvSpPr>
            <a:spLocks noGrp="1"/>
          </p:cNvSpPr>
          <p:nvPr>
            <p:ph idx="1"/>
          </p:nvPr>
        </p:nvSpPr>
        <p:spPr>
          <a:xfrm>
            <a:off x="6096000" y="3840295"/>
            <a:ext cx="4832058" cy="1236473"/>
          </a:xfrm>
        </p:spPr>
        <p:txBody>
          <a:bodyPr/>
          <a:lstStyle/>
          <a:p>
            <a:pPr marL="0" indent="0">
              <a:buNone/>
            </a:pPr>
            <a:r>
              <a:rPr lang="en-US" sz="4000" dirty="0"/>
              <a:t>What's Cooking?   </a:t>
            </a:r>
          </a:p>
        </p:txBody>
      </p:sp>
      <p:sp>
        <p:nvSpPr>
          <p:cNvPr id="3" name="Title 2">
            <a:extLst>
              <a:ext uri="{FF2B5EF4-FFF2-40B4-BE49-F238E27FC236}">
                <a16:creationId xmlns:a16="http://schemas.microsoft.com/office/drawing/2014/main" id="{A1546330-900D-131B-69B4-D07AD0723124}"/>
              </a:ext>
            </a:extLst>
          </p:cNvPr>
          <p:cNvSpPr>
            <a:spLocks noGrp="1"/>
          </p:cNvSpPr>
          <p:nvPr>
            <p:ph type="title"/>
          </p:nvPr>
        </p:nvSpPr>
        <p:spPr/>
        <p:txBody>
          <a:bodyPr/>
          <a:lstStyle/>
          <a:p>
            <a:r>
              <a:rPr lang="en-US" dirty="0"/>
              <a:t>Two Parts to this Talk</a:t>
            </a:r>
          </a:p>
        </p:txBody>
      </p:sp>
      <p:sp>
        <p:nvSpPr>
          <p:cNvPr id="4" name="Slide Number Placeholder 3">
            <a:extLst>
              <a:ext uri="{FF2B5EF4-FFF2-40B4-BE49-F238E27FC236}">
                <a16:creationId xmlns:a16="http://schemas.microsoft.com/office/drawing/2014/main" id="{711AD8E1-8305-28A6-7684-7FC13510CAE2}"/>
              </a:ext>
            </a:extLst>
          </p:cNvPr>
          <p:cNvSpPr>
            <a:spLocks noGrp="1"/>
          </p:cNvSpPr>
          <p:nvPr>
            <p:ph type="sldNum" sz="quarter" idx="10"/>
          </p:nvPr>
        </p:nvSpPr>
        <p:spPr/>
        <p:txBody>
          <a:bodyPr/>
          <a:lstStyle/>
          <a:p>
            <a:fld id="{A112ED7D-98F8-4F4F-A793-74ECB7F395DA}" type="slidenum">
              <a:rPr lang="en-US" altLang="en-US" smtClean="0"/>
              <a:pPr/>
              <a:t>3</a:t>
            </a:fld>
            <a:endParaRPr lang="en-US" altLang="en-US" dirty="0"/>
          </a:p>
        </p:txBody>
      </p:sp>
      <p:pic>
        <p:nvPicPr>
          <p:cNvPr id="5" name="Picture 4" descr="A black cauldron with green bubbles coming out of it&#10;&#10;Description automatically generated">
            <a:extLst>
              <a:ext uri="{FF2B5EF4-FFF2-40B4-BE49-F238E27FC236}">
                <a16:creationId xmlns:a16="http://schemas.microsoft.com/office/drawing/2014/main" id="{1A107B5D-A0F6-C3DF-D9EB-EC25F158D81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87818" y="3156346"/>
            <a:ext cx="2072080" cy="1920422"/>
          </a:xfrm>
          <a:prstGeom prst="rect">
            <a:avLst/>
          </a:prstGeom>
        </p:spPr>
      </p:pic>
      <p:grpSp>
        <p:nvGrpSpPr>
          <p:cNvPr id="9" name="Group 8">
            <a:extLst>
              <a:ext uri="{FF2B5EF4-FFF2-40B4-BE49-F238E27FC236}">
                <a16:creationId xmlns:a16="http://schemas.microsoft.com/office/drawing/2014/main" id="{E94BB568-0D19-1DDC-C31A-D07AC2250EAE}"/>
              </a:ext>
            </a:extLst>
          </p:cNvPr>
          <p:cNvGrpSpPr/>
          <p:nvPr/>
        </p:nvGrpSpPr>
        <p:grpSpPr>
          <a:xfrm>
            <a:off x="2420226" y="1001279"/>
            <a:ext cx="8442121" cy="2068188"/>
            <a:chOff x="1489047" y="914400"/>
            <a:chExt cx="8442121" cy="2068188"/>
          </a:xfrm>
        </p:grpSpPr>
        <p:pic>
          <p:nvPicPr>
            <p:cNvPr id="7" name="Picture 6" descr="Dirty laundry in a wicker basket on the floor">
              <a:extLst>
                <a:ext uri="{FF2B5EF4-FFF2-40B4-BE49-F238E27FC236}">
                  <a16:creationId xmlns:a16="http://schemas.microsoft.com/office/drawing/2014/main" id="{24FA8BFF-B3ED-8800-AE43-98C0D36B4BF8}"/>
                </a:ext>
              </a:extLst>
            </p:cNvPr>
            <p:cNvPicPr>
              <a:picLocks noChangeAspect="1"/>
            </p:cNvPicPr>
            <p:nvPr/>
          </p:nvPicPr>
          <p:blipFill rotWithShape="1">
            <a:blip r:embed="rId4"/>
            <a:srcRect l="15775" t="42324" r="24403"/>
            <a:stretch/>
          </p:blipFill>
          <p:spPr>
            <a:xfrm>
              <a:off x="1489047" y="914400"/>
              <a:ext cx="3355596" cy="2068188"/>
            </a:xfrm>
            <a:prstGeom prst="rect">
              <a:avLst/>
            </a:prstGeom>
          </p:spPr>
        </p:pic>
        <p:sp>
          <p:nvSpPr>
            <p:cNvPr id="8" name="Content Placeholder 1">
              <a:extLst>
                <a:ext uri="{FF2B5EF4-FFF2-40B4-BE49-F238E27FC236}">
                  <a16:creationId xmlns:a16="http://schemas.microsoft.com/office/drawing/2014/main" id="{7DAD407B-9EF1-BAD7-C8BB-58DF4DC3C99E}"/>
                </a:ext>
              </a:extLst>
            </p:cNvPr>
            <p:cNvSpPr txBox="1">
              <a:spLocks/>
            </p:cNvSpPr>
            <p:nvPr/>
          </p:nvSpPr>
          <p:spPr bwMode="auto">
            <a:xfrm>
              <a:off x="5099110" y="1702422"/>
              <a:ext cx="4832058" cy="123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808000"/>
                </a:buClr>
                <a:buSzPct val="120000"/>
                <a:buChar char="›"/>
                <a:defRPr sz="32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SzPct val="90000"/>
                <a:buFont typeface="Marlett" pitchFamily="2" charset="2"/>
                <a:buChar char="h"/>
                <a:defRPr sz="2800">
                  <a:solidFill>
                    <a:schemeClr val="tx1"/>
                  </a:solidFill>
                  <a:latin typeface="+mn-lt"/>
                  <a:ea typeface="MS PGothic" pitchFamily="34" charset="-128"/>
                  <a:cs typeface="Arial" charset="0"/>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a:lstStyle>
            <a:p>
              <a:pPr marL="0" indent="0">
                <a:buFontTx/>
                <a:buNone/>
              </a:pPr>
              <a:r>
                <a:rPr lang="en-US" sz="4000" kern="0" dirty="0"/>
                <a:t>The "Laundry List"   </a:t>
              </a:r>
            </a:p>
          </p:txBody>
        </p:sp>
      </p:grpSp>
      <p:sp>
        <p:nvSpPr>
          <p:cNvPr id="10" name="TextBox 9">
            <a:extLst>
              <a:ext uri="{FF2B5EF4-FFF2-40B4-BE49-F238E27FC236}">
                <a16:creationId xmlns:a16="http://schemas.microsoft.com/office/drawing/2014/main" id="{687C4F7A-3DA8-AB72-2515-4947E996FF77}"/>
              </a:ext>
            </a:extLst>
          </p:cNvPr>
          <p:cNvSpPr txBox="1"/>
          <p:nvPr/>
        </p:nvSpPr>
        <p:spPr>
          <a:xfrm>
            <a:off x="2692868" y="5369325"/>
            <a:ext cx="7172586" cy="830997"/>
          </a:xfrm>
          <a:prstGeom prst="rect">
            <a:avLst/>
          </a:prstGeom>
          <a:noFill/>
        </p:spPr>
        <p:txBody>
          <a:bodyPr wrap="square" rtlCol="0">
            <a:spAutoFit/>
          </a:bodyPr>
          <a:lstStyle/>
          <a:p>
            <a:r>
              <a:rPr lang="en-US" sz="4800" dirty="0"/>
              <a:t>http://survey.htcondor.com/</a:t>
            </a:r>
          </a:p>
        </p:txBody>
      </p:sp>
    </p:spTree>
    <p:extLst>
      <p:ext uri="{BB962C8B-B14F-4D97-AF65-F5344CB8AC3E}">
        <p14:creationId xmlns:p14="http://schemas.microsoft.com/office/powerpoint/2010/main" val="3473521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5628A-57B2-C908-3C33-510F2A011B95}"/>
              </a:ext>
            </a:extLst>
          </p:cNvPr>
          <p:cNvSpPr>
            <a:spLocks noGrp="1"/>
          </p:cNvSpPr>
          <p:nvPr>
            <p:ph idx="1"/>
          </p:nvPr>
        </p:nvSpPr>
        <p:spPr>
          <a:xfrm>
            <a:off x="0" y="2333787"/>
            <a:ext cx="12994512" cy="4524213"/>
          </a:xfrm>
        </p:spPr>
        <p:txBody>
          <a:bodyPr/>
          <a:lstStyle/>
          <a:p>
            <a:pPr marL="0" indent="0">
              <a:buNone/>
            </a:pPr>
            <a:r>
              <a:rPr lang="en-US" sz="2133" dirty="0">
                <a:latin typeface="Courier New" panose="02070309020205020404" pitchFamily="49" charset="0"/>
                <a:cs typeface="Courier New" panose="02070309020205020404" pitchFamily="49" charset="0"/>
              </a:rPr>
              <a:t>$ </a:t>
            </a:r>
            <a:r>
              <a:rPr lang="en-US" sz="2133" dirty="0" err="1">
                <a:latin typeface="Courier New" panose="02070309020205020404" pitchFamily="49" charset="0"/>
                <a:cs typeface="Courier New" panose="02070309020205020404" pitchFamily="49" charset="0"/>
              </a:rPr>
              <a:t>htcondor</a:t>
            </a:r>
            <a:r>
              <a:rPr lang="en-US" sz="2133" dirty="0">
                <a:latin typeface="Courier New" panose="02070309020205020404" pitchFamily="49" charset="0"/>
                <a:cs typeface="Courier New" panose="02070309020205020404" pitchFamily="49" charset="0"/>
              </a:rPr>
              <a:t> </a:t>
            </a:r>
            <a:r>
              <a:rPr lang="en-US" sz="2133" dirty="0" err="1">
                <a:latin typeface="Courier New" panose="02070309020205020404" pitchFamily="49" charset="0"/>
                <a:cs typeface="Courier New" panose="02070309020205020404" pitchFamily="49" charset="0"/>
              </a:rPr>
              <a:t>eventlog</a:t>
            </a:r>
            <a:r>
              <a:rPr lang="en-US" sz="2133" dirty="0">
                <a:latin typeface="Courier New" panose="02070309020205020404" pitchFamily="49" charset="0"/>
                <a:cs typeface="Courier New" panose="02070309020205020404" pitchFamily="49" charset="0"/>
              </a:rPr>
              <a:t> read –group-by </a:t>
            </a:r>
            <a:r>
              <a:rPr lang="en-US" sz="2133" dirty="0" err="1">
                <a:latin typeface="Courier New" panose="02070309020205020404" pitchFamily="49" charset="0"/>
                <a:cs typeface="Courier New" panose="02070309020205020404" pitchFamily="49" charset="0"/>
              </a:rPr>
              <a:t>GLIDEN_Site</a:t>
            </a:r>
            <a:r>
              <a:rPr lang="en-US" sz="2133" dirty="0">
                <a:latin typeface="Courier New" panose="02070309020205020404" pitchFamily="49" charset="0"/>
                <a:cs typeface="Courier New" panose="02070309020205020404" pitchFamily="49" charset="0"/>
              </a:rPr>
              <a:t> </a:t>
            </a:r>
            <a:r>
              <a:rPr lang="en-US" sz="2133" dirty="0" err="1">
                <a:latin typeface="Courier New" panose="02070309020205020404" pitchFamily="49" charset="0"/>
                <a:cs typeface="Courier New" panose="02070309020205020404" pitchFamily="49" charset="0"/>
              </a:rPr>
              <a:t>my_log_file</a:t>
            </a:r>
            <a:br>
              <a:rPr lang="en-US" sz="2133" dirty="0">
                <a:latin typeface="Courier New" panose="02070309020205020404" pitchFamily="49" charset="0"/>
                <a:cs typeface="Courier New" panose="02070309020205020404" pitchFamily="49" charset="0"/>
              </a:rPr>
            </a:br>
            <a:br>
              <a:rPr lang="en-US" sz="2133" dirty="0">
                <a:latin typeface="Courier New" panose="02070309020205020404" pitchFamily="49" charset="0"/>
                <a:cs typeface="Courier New" panose="02070309020205020404" pitchFamily="49" charset="0"/>
              </a:rPr>
            </a:br>
            <a:r>
              <a:rPr lang="en-US" sz="2133" dirty="0">
                <a:latin typeface="Courier New" panose="02070309020205020404" pitchFamily="49" charset="0"/>
                <a:cs typeface="Courier New" panose="02070309020205020404" pitchFamily="49" charset="0"/>
              </a:rPr>
              <a:t>Site              CPU Usage    Job Starts   Job Successes  Job Failures</a:t>
            </a:r>
          </a:p>
          <a:p>
            <a:pPr marL="0" indent="0">
              <a:buNone/>
            </a:pPr>
            <a:endParaRPr lang="en-US" sz="2133" dirty="0">
              <a:latin typeface="Courier New" panose="02070309020205020404" pitchFamily="49" charset="0"/>
              <a:cs typeface="Courier New" panose="02070309020205020404" pitchFamily="49" charset="0"/>
            </a:endParaRPr>
          </a:p>
          <a:p>
            <a:pPr marL="0" indent="0">
              <a:buNone/>
            </a:pPr>
            <a:r>
              <a:rPr lang="en-US" sz="2133" b="1" dirty="0">
                <a:latin typeface="Courier New" panose="02070309020205020404" pitchFamily="49" charset="0"/>
                <a:cs typeface="Courier New" panose="02070309020205020404" pitchFamily="49" charset="0"/>
              </a:rPr>
              <a:t>MWT2              0+01:13:00    59           57             2           </a:t>
            </a:r>
          </a:p>
          <a:p>
            <a:pPr marL="0" indent="0">
              <a:buNone/>
            </a:pPr>
            <a:r>
              <a:rPr lang="en-US" sz="2133" b="1" dirty="0">
                <a:latin typeface="Courier New" panose="02070309020205020404" pitchFamily="49" charset="0"/>
                <a:cs typeface="Courier New" panose="02070309020205020404" pitchFamily="49" charset="0"/>
              </a:rPr>
              <a:t>NWICG_NDCMS       0+00:50:20     2           1              0           </a:t>
            </a:r>
          </a:p>
          <a:p>
            <a:pPr marL="0" indent="0">
              <a:buNone/>
            </a:pPr>
            <a:r>
              <a:rPr lang="en-US" sz="2133" b="1" dirty="0">
                <a:latin typeface="Courier New" panose="02070309020205020404" pitchFamily="49" charset="0"/>
                <a:cs typeface="Courier New" panose="02070309020205020404" pitchFamily="49" charset="0"/>
              </a:rPr>
              <a:t>UConn-HPC         0+00:05:00     2           1              0           </a:t>
            </a:r>
          </a:p>
          <a:p>
            <a:pPr marL="0" indent="0">
              <a:buNone/>
            </a:pPr>
            <a:r>
              <a:rPr lang="en-US" sz="2133" b="1" dirty="0" err="1">
                <a:latin typeface="Courier New" panose="02070309020205020404" pitchFamily="49" charset="0"/>
                <a:cs typeface="Courier New" panose="02070309020205020404" pitchFamily="49" charset="0"/>
              </a:rPr>
              <a:t>UColorado_HEP</a:t>
            </a:r>
            <a:r>
              <a:rPr lang="en-US" sz="2133" b="1" dirty="0">
                <a:latin typeface="Courier New" panose="02070309020205020404" pitchFamily="49" charset="0"/>
                <a:cs typeface="Courier New" panose="02070309020205020404" pitchFamily="49" charset="0"/>
              </a:rPr>
              <a:t>     0+00:51:11     2           1              0           </a:t>
            </a:r>
          </a:p>
          <a:p>
            <a:pPr marL="0" indent="0">
              <a:buNone/>
            </a:pPr>
            <a:r>
              <a:rPr lang="en-US" sz="2133" b="1" dirty="0">
                <a:latin typeface="Courier New" panose="02070309020205020404" pitchFamily="49" charset="0"/>
                <a:cs typeface="Courier New" panose="02070309020205020404" pitchFamily="49" charset="0"/>
              </a:rPr>
              <a:t>NMSU-Discovery-CE 0+04:24:01     7           5              0 </a:t>
            </a:r>
          </a:p>
        </p:txBody>
      </p:sp>
      <p:sp>
        <p:nvSpPr>
          <p:cNvPr id="3" name="Title 2">
            <a:extLst>
              <a:ext uri="{FF2B5EF4-FFF2-40B4-BE49-F238E27FC236}">
                <a16:creationId xmlns:a16="http://schemas.microsoft.com/office/drawing/2014/main" id="{C07261EA-06A6-7096-11F9-46C94D19E53B}"/>
              </a:ext>
            </a:extLst>
          </p:cNvPr>
          <p:cNvSpPr>
            <a:spLocks noGrp="1"/>
          </p:cNvSpPr>
          <p:nvPr>
            <p:ph type="title"/>
          </p:nvPr>
        </p:nvSpPr>
        <p:spPr/>
        <p:txBody>
          <a:bodyPr/>
          <a:lstStyle/>
          <a:p>
            <a:r>
              <a:rPr lang="en-US" dirty="0"/>
              <a:t>And with group-by</a:t>
            </a:r>
          </a:p>
        </p:txBody>
      </p:sp>
    </p:spTree>
    <p:extLst>
      <p:ext uri="{BB962C8B-B14F-4D97-AF65-F5344CB8AC3E}">
        <p14:creationId xmlns:p14="http://schemas.microsoft.com/office/powerpoint/2010/main" val="3112935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0C4BCE-FE92-6557-9A7C-20449DACF9F7}"/>
              </a:ext>
            </a:extLst>
          </p:cNvPr>
          <p:cNvSpPr>
            <a:spLocks noGrp="1"/>
          </p:cNvSpPr>
          <p:nvPr>
            <p:ph idx="1"/>
          </p:nvPr>
        </p:nvSpPr>
        <p:spPr/>
        <p:txBody>
          <a:bodyPr/>
          <a:lstStyle/>
          <a:p>
            <a:r>
              <a:rPr lang="en-US" dirty="0"/>
              <a:t>Submit macro </a:t>
            </a:r>
            <a:r>
              <a:rPr lang="en-US" dirty="0" err="1">
                <a:solidFill>
                  <a:srgbClr val="FF0000"/>
                </a:solidFill>
              </a:rPr>
              <a:t>preserve_relative_paths</a:t>
            </a:r>
            <a:r>
              <a:rPr lang="en-US" dirty="0">
                <a:solidFill>
                  <a:srgbClr val="FF0000"/>
                </a:solidFill>
              </a:rPr>
              <a:t> = True</a:t>
            </a:r>
            <a:endParaRPr lang="en-US" dirty="0"/>
          </a:p>
          <a:p>
            <a:pPr marL="457200" lvl="1" indent="0">
              <a:buNone/>
            </a:pPr>
            <a:r>
              <a:rPr lang="en-US" dirty="0">
                <a:latin typeface="Courier New" panose="02070309020205020404" pitchFamily="49" charset="0"/>
                <a:cs typeface="Courier New" panose="02070309020205020404" pitchFamily="49" charset="0"/>
              </a:rPr>
              <a:t>   </a:t>
            </a:r>
            <a:r>
              <a:rPr lang="en-US" sz="3200" dirty="0" err="1">
                <a:latin typeface="Courier New" panose="02070309020205020404" pitchFamily="49" charset="0"/>
                <a:cs typeface="Courier New" panose="02070309020205020404" pitchFamily="49" charset="0"/>
              </a:rPr>
              <a:t>transfer_input_files</a:t>
            </a:r>
            <a:r>
              <a:rPr lang="en-US" sz="3200" dirty="0">
                <a:latin typeface="Courier New" panose="02070309020205020404" pitchFamily="49" charset="0"/>
                <a:cs typeface="Courier New" panose="02070309020205020404" pitchFamily="49" charset="0"/>
              </a:rPr>
              <a:t>  = </a:t>
            </a:r>
            <a:r>
              <a:rPr lang="en-US" sz="3200" dirty="0" err="1">
                <a:latin typeface="Courier New" panose="02070309020205020404" pitchFamily="49" charset="0"/>
                <a:cs typeface="Courier New" panose="02070309020205020404" pitchFamily="49" charset="0"/>
              </a:rPr>
              <a:t>result_data</a:t>
            </a:r>
            <a:r>
              <a:rPr lang="en-US" sz="3200" dirty="0">
                <a:latin typeface="Courier New" panose="02070309020205020404" pitchFamily="49" charset="0"/>
                <a:cs typeface="Courier New" panose="02070309020205020404" pitchFamily="49" charset="0"/>
              </a:rPr>
              <a:t>/x</a:t>
            </a:r>
          </a:p>
          <a:p>
            <a:pPr marL="457200" lvl="1" indent="0">
              <a:buNone/>
            </a:pPr>
            <a:r>
              <a:rPr lang="en-US" sz="3200" dirty="0"/>
              <a:t>ends up creating '</a:t>
            </a:r>
            <a:r>
              <a:rPr lang="en-US" sz="3200" dirty="0" err="1"/>
              <a:t>result_data</a:t>
            </a:r>
            <a:r>
              <a:rPr lang="en-US" sz="3200" dirty="0"/>
              <a:t>/x' on EP job sandbox, not 'x'.</a:t>
            </a:r>
          </a:p>
          <a:p>
            <a:r>
              <a:rPr lang="en-US" dirty="0"/>
              <a:t>OSDF (Pelican) File Transfer Client comes with HTCSS, so can use it out of the box</a:t>
            </a:r>
          </a:p>
          <a:p>
            <a:pPr marL="0" indent="0">
              <a:buNone/>
            </a:pPr>
            <a:r>
              <a:rPr lang="en-US" dirty="0"/>
              <a:t>      </a:t>
            </a:r>
            <a:r>
              <a:rPr lang="en-US" dirty="0" err="1">
                <a:latin typeface="Courier New" panose="02070309020205020404" pitchFamily="49" charset="0"/>
                <a:cs typeface="Courier New" panose="02070309020205020404" pitchFamily="49" charset="0"/>
              </a:rPr>
              <a:t>transfer_input_files</a:t>
            </a:r>
            <a:r>
              <a:rPr lang="en-US" dirty="0">
                <a:latin typeface="Courier New" panose="02070309020205020404" pitchFamily="49" charset="0"/>
                <a:cs typeface="Courier New" panose="02070309020205020404" pitchFamily="49" charset="0"/>
              </a:rPr>
              <a:t> = osdf:///foo/xxx/yyy</a:t>
            </a:r>
            <a:endParaRPr lang="en-US" dirty="0"/>
          </a:p>
          <a:p>
            <a:pPr marL="457200" lvl="1" indent="0">
              <a:buNone/>
            </a:pPr>
            <a:endParaRPr lang="en-US" dirty="0"/>
          </a:p>
          <a:p>
            <a:pPr marL="0" indent="0">
              <a:buNone/>
            </a:pPr>
            <a:endParaRPr lang="en-US" dirty="0"/>
          </a:p>
          <a:p>
            <a:pPr marL="457200" lvl="1" indent="0">
              <a:buNone/>
            </a:pPr>
            <a:endParaRPr lang="en-US" dirty="0"/>
          </a:p>
        </p:txBody>
      </p:sp>
      <p:sp>
        <p:nvSpPr>
          <p:cNvPr id="3" name="Title 2">
            <a:extLst>
              <a:ext uri="{FF2B5EF4-FFF2-40B4-BE49-F238E27FC236}">
                <a16:creationId xmlns:a16="http://schemas.microsoft.com/office/drawing/2014/main" id="{5581ABD3-3D40-6AC5-B694-9A7D3F877AF0}"/>
              </a:ext>
            </a:extLst>
          </p:cNvPr>
          <p:cNvSpPr>
            <a:spLocks noGrp="1"/>
          </p:cNvSpPr>
          <p:nvPr>
            <p:ph type="title"/>
          </p:nvPr>
        </p:nvSpPr>
        <p:spPr/>
        <p:txBody>
          <a:bodyPr/>
          <a:lstStyle/>
          <a:p>
            <a:r>
              <a:rPr lang="en-US" dirty="0"/>
              <a:t>File Transfer Enhancements</a:t>
            </a:r>
          </a:p>
        </p:txBody>
      </p:sp>
      <p:sp>
        <p:nvSpPr>
          <p:cNvPr id="4" name="Slide Number Placeholder 3">
            <a:extLst>
              <a:ext uri="{FF2B5EF4-FFF2-40B4-BE49-F238E27FC236}">
                <a16:creationId xmlns:a16="http://schemas.microsoft.com/office/drawing/2014/main" id="{AC5CB114-5A06-3E7D-4971-FA8BB7292CBD}"/>
              </a:ext>
            </a:extLst>
          </p:cNvPr>
          <p:cNvSpPr>
            <a:spLocks noGrp="1"/>
          </p:cNvSpPr>
          <p:nvPr>
            <p:ph type="sldNum" sz="quarter" idx="10"/>
          </p:nvPr>
        </p:nvSpPr>
        <p:spPr/>
        <p:txBody>
          <a:bodyPr/>
          <a:lstStyle/>
          <a:p>
            <a:fld id="{A112ED7D-98F8-4F4F-A793-74ECB7F395DA}" type="slidenum">
              <a:rPr lang="en-US" altLang="en-US" smtClean="0"/>
              <a:pPr/>
              <a:t>31</a:t>
            </a:fld>
            <a:endParaRPr lang="en-US" altLang="en-US" dirty="0"/>
          </a:p>
        </p:txBody>
      </p:sp>
    </p:spTree>
    <p:extLst>
      <p:ext uri="{BB962C8B-B14F-4D97-AF65-F5344CB8AC3E}">
        <p14:creationId xmlns:p14="http://schemas.microsoft.com/office/powerpoint/2010/main" val="3510927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04D5-CBE0-EB01-C295-604FCA8DC78E}"/>
              </a:ext>
            </a:extLst>
          </p:cNvPr>
          <p:cNvSpPr>
            <a:spLocks noGrp="1"/>
          </p:cNvSpPr>
          <p:nvPr>
            <p:ph type="title"/>
          </p:nvPr>
        </p:nvSpPr>
        <p:spPr>
          <a:xfrm>
            <a:off x="0" y="0"/>
            <a:ext cx="12192000" cy="914400"/>
          </a:xfrm>
        </p:spPr>
        <p:txBody>
          <a:bodyPr wrap="square" anchor="ctr">
            <a:normAutofit/>
          </a:bodyPr>
          <a:lstStyle/>
          <a:p>
            <a:r>
              <a:rPr lang="en-US" dirty="0"/>
              <a:t>EP Disk Reservation and Enforcement</a:t>
            </a:r>
          </a:p>
        </p:txBody>
      </p:sp>
      <p:pic>
        <p:nvPicPr>
          <p:cNvPr id="5" name="Picture 4" descr="A person and person sitting at a table">
            <a:extLst>
              <a:ext uri="{FF2B5EF4-FFF2-40B4-BE49-F238E27FC236}">
                <a16:creationId xmlns:a16="http://schemas.microsoft.com/office/drawing/2014/main" id="{41D1420D-EC46-2607-56BF-AEF02BC23333}"/>
              </a:ext>
            </a:extLst>
          </p:cNvPr>
          <p:cNvPicPr>
            <a:picLocks noChangeAspect="1"/>
          </p:cNvPicPr>
          <p:nvPr/>
        </p:nvPicPr>
        <p:blipFill>
          <a:blip r:embed="rId2"/>
          <a:stretch>
            <a:fillRect/>
          </a:stretch>
        </p:blipFill>
        <p:spPr>
          <a:xfrm>
            <a:off x="508845" y="1560352"/>
            <a:ext cx="5437930" cy="4078448"/>
          </a:xfrm>
          <a:prstGeom prst="rect">
            <a:avLst/>
          </a:prstGeom>
          <a:noFill/>
        </p:spPr>
      </p:pic>
      <p:sp>
        <p:nvSpPr>
          <p:cNvPr id="3" name="Content Placeholder 2">
            <a:extLst>
              <a:ext uri="{FF2B5EF4-FFF2-40B4-BE49-F238E27FC236}">
                <a16:creationId xmlns:a16="http://schemas.microsoft.com/office/drawing/2014/main" id="{01036CB3-D045-7A2E-E1C9-A6C47C220285}"/>
              </a:ext>
            </a:extLst>
          </p:cNvPr>
          <p:cNvSpPr>
            <a:spLocks noGrp="1"/>
          </p:cNvSpPr>
          <p:nvPr>
            <p:ph sz="half" idx="2"/>
          </p:nvPr>
        </p:nvSpPr>
        <p:spPr>
          <a:xfrm>
            <a:off x="6197600" y="973123"/>
            <a:ext cx="5253372" cy="4665677"/>
          </a:xfrm>
        </p:spPr>
        <p:txBody>
          <a:bodyPr wrap="square" anchor="t">
            <a:normAutofit/>
          </a:bodyPr>
          <a:lstStyle/>
          <a:p>
            <a:pPr marL="0" indent="0">
              <a:lnSpc>
                <a:spcPct val="90000"/>
              </a:lnSpc>
              <a:buNone/>
            </a:pPr>
            <a:r>
              <a:rPr lang="en-US" dirty="0"/>
              <a:t>Allows HTCondor to utilize the Linux Logical Volume Manager to provide isolated work environments and strong disk usage enforcement for jobs executing on EP’s.</a:t>
            </a:r>
          </a:p>
          <a:p>
            <a:pPr lvl="1">
              <a:lnSpc>
                <a:spcPct val="90000"/>
              </a:lnSpc>
            </a:pPr>
            <a:r>
              <a:rPr lang="en-US" dirty="0"/>
              <a:t>No LVM ?  EP will create a loopback filesystem on the fly!</a:t>
            </a:r>
          </a:p>
          <a:p>
            <a:pPr lvl="1">
              <a:lnSpc>
                <a:spcPct val="90000"/>
              </a:lnSpc>
            </a:pPr>
            <a:r>
              <a:rPr lang="en-US" dirty="0"/>
              <a:t>Introduced in v23.5.2</a:t>
            </a:r>
          </a:p>
          <a:p>
            <a:pPr lvl="1">
              <a:lnSpc>
                <a:spcPct val="90000"/>
              </a:lnSpc>
            </a:pPr>
            <a:r>
              <a:rPr lang="en-US" dirty="0"/>
              <a:t>Requires an HTCondor EP running on Linux as root</a:t>
            </a:r>
          </a:p>
        </p:txBody>
      </p:sp>
      <p:sp>
        <p:nvSpPr>
          <p:cNvPr id="10" name="Slide Number Placeholder 4">
            <a:extLst>
              <a:ext uri="{FF2B5EF4-FFF2-40B4-BE49-F238E27FC236}">
                <a16:creationId xmlns:a16="http://schemas.microsoft.com/office/drawing/2014/main" id="{38195C31-6CD9-88F9-A5F9-81C896186AC7}"/>
              </a:ext>
            </a:extLst>
          </p:cNvPr>
          <p:cNvSpPr>
            <a:spLocks noGrp="1"/>
          </p:cNvSpPr>
          <p:nvPr>
            <p:ph type="sldNum" sz="quarter" idx="10"/>
          </p:nvPr>
        </p:nvSpPr>
        <p:spPr>
          <a:xfrm>
            <a:off x="9956800" y="6248400"/>
            <a:ext cx="1320800" cy="457200"/>
          </a:xfrm>
        </p:spPr>
        <p:txBody>
          <a:bodyPr/>
          <a:lstStyle/>
          <a:p>
            <a:pPr>
              <a:spcAft>
                <a:spcPts val="600"/>
              </a:spcAft>
            </a:pPr>
            <a:fld id="{59406ACC-1ABF-4FD7-A7C6-60EC0F162726}" type="slidenum">
              <a:rPr lang="en-US" altLang="en-US"/>
              <a:pPr>
                <a:spcAft>
                  <a:spcPts val="600"/>
                </a:spcAft>
              </a:pPr>
              <a:t>32</a:t>
            </a:fld>
            <a:endParaRPr lang="en-US" altLang="en-US"/>
          </a:p>
        </p:txBody>
      </p:sp>
      <p:sp>
        <p:nvSpPr>
          <p:cNvPr id="4" name="TextBox 3">
            <a:extLst>
              <a:ext uri="{FF2B5EF4-FFF2-40B4-BE49-F238E27FC236}">
                <a16:creationId xmlns:a16="http://schemas.microsoft.com/office/drawing/2014/main" id="{75DD9A54-CF18-A451-1BE5-909FC4E910CC}"/>
              </a:ext>
            </a:extLst>
          </p:cNvPr>
          <p:cNvSpPr txBox="1"/>
          <p:nvPr/>
        </p:nvSpPr>
        <p:spPr>
          <a:xfrm>
            <a:off x="697825" y="5725180"/>
            <a:ext cx="10999550" cy="523220"/>
          </a:xfrm>
          <a:prstGeom prst="rect">
            <a:avLst/>
          </a:prstGeom>
          <a:noFill/>
        </p:spPr>
        <p:txBody>
          <a:bodyPr wrap="none" rtlCol="0">
            <a:spAutoFit/>
          </a:bodyPr>
          <a:lstStyle/>
          <a:p>
            <a:r>
              <a:rPr lang="en-US" sz="2800" dirty="0"/>
              <a:t>Look in the Manual for config knob </a:t>
            </a:r>
            <a:r>
              <a:rPr lang="en-US" sz="2800" dirty="0">
                <a:solidFill>
                  <a:srgbClr val="FF0000"/>
                </a:solidFill>
              </a:rPr>
              <a:t>STARTD_ENFORCE_DISK_LIMITS</a:t>
            </a:r>
            <a:endParaRPr lang="en-US" dirty="0"/>
          </a:p>
        </p:txBody>
      </p:sp>
    </p:spTree>
    <p:extLst>
      <p:ext uri="{BB962C8B-B14F-4D97-AF65-F5344CB8AC3E}">
        <p14:creationId xmlns:p14="http://schemas.microsoft.com/office/powerpoint/2010/main" val="4172935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59D7D-0FD4-D12A-43DC-C137E26D53E0}"/>
              </a:ext>
            </a:extLst>
          </p:cNvPr>
          <p:cNvSpPr>
            <a:spLocks noGrp="1"/>
          </p:cNvSpPr>
          <p:nvPr>
            <p:ph type="title"/>
          </p:nvPr>
        </p:nvSpPr>
        <p:spPr/>
        <p:txBody>
          <a:bodyPr/>
          <a:lstStyle/>
          <a:p>
            <a:r>
              <a:rPr lang="en-US" dirty="0"/>
              <a:t>Job Epoch History</a:t>
            </a:r>
          </a:p>
        </p:txBody>
      </p:sp>
      <p:sp>
        <p:nvSpPr>
          <p:cNvPr id="3" name="Content Placeholder 2">
            <a:extLst>
              <a:ext uri="{FF2B5EF4-FFF2-40B4-BE49-F238E27FC236}">
                <a16:creationId xmlns:a16="http://schemas.microsoft.com/office/drawing/2014/main" id="{9B5C7641-2B8C-A0CC-F079-7E3583D47EEF}"/>
              </a:ext>
            </a:extLst>
          </p:cNvPr>
          <p:cNvSpPr>
            <a:spLocks noGrp="1"/>
          </p:cNvSpPr>
          <p:nvPr>
            <p:ph idx="1"/>
          </p:nvPr>
        </p:nvSpPr>
        <p:spPr>
          <a:xfrm>
            <a:off x="496358" y="807086"/>
            <a:ext cx="11199283" cy="4227513"/>
          </a:xfrm>
        </p:spPr>
        <p:txBody>
          <a:bodyPr/>
          <a:lstStyle/>
          <a:p>
            <a:r>
              <a:rPr lang="en-US" dirty="0"/>
              <a:t>Introduced V10.3.0</a:t>
            </a:r>
          </a:p>
          <a:p>
            <a:r>
              <a:rPr lang="en-US" dirty="0"/>
              <a:t>Write the current Job Ad for each run instance of a job to a specified history file.</a:t>
            </a:r>
          </a:p>
          <a:p>
            <a:r>
              <a:rPr lang="en-US" dirty="0"/>
              <a:t>Enable by setting </a:t>
            </a:r>
            <a:r>
              <a:rPr lang="en-US" dirty="0">
                <a:hlinkClick r:id="rId3"/>
              </a:rPr>
              <a:t>JOB_EPOCH_HISTORY</a:t>
            </a:r>
            <a:r>
              <a:rPr lang="en-US" dirty="0"/>
              <a:t>=/path/to/filename</a:t>
            </a:r>
          </a:p>
          <a:p>
            <a:r>
              <a:rPr lang="en-US" dirty="0"/>
              <a:t>Query all job epochs from from history via </a:t>
            </a:r>
            <a:r>
              <a:rPr lang="en-US" dirty="0" err="1">
                <a:solidFill>
                  <a:srgbClr val="FF0000"/>
                </a:solidFill>
              </a:rPr>
              <a:t>condor_history</a:t>
            </a:r>
            <a:r>
              <a:rPr lang="en-US" dirty="0">
                <a:solidFill>
                  <a:srgbClr val="FF0000"/>
                </a:solidFill>
              </a:rPr>
              <a:t> -epochs</a:t>
            </a:r>
          </a:p>
          <a:p>
            <a:r>
              <a:rPr lang="en-US" dirty="0"/>
              <a:t>Query from the python bindings via </a:t>
            </a:r>
            <a:r>
              <a:rPr lang="en-US" dirty="0" err="1">
                <a:solidFill>
                  <a:srgbClr val="FF0000"/>
                </a:solidFill>
              </a:rPr>
              <a:t>jobEpochHistory</a:t>
            </a:r>
            <a:r>
              <a:rPr lang="en-US" dirty="0">
                <a:solidFill>
                  <a:srgbClr val="FF0000"/>
                </a:solidFill>
              </a:rPr>
              <a:t>() </a:t>
            </a:r>
          </a:p>
          <a:p>
            <a:r>
              <a:rPr lang="en-US" dirty="0"/>
              <a:t>Coming soon: </a:t>
            </a:r>
            <a:r>
              <a:rPr lang="en-US" dirty="0" err="1">
                <a:solidFill>
                  <a:srgbClr val="FF0000"/>
                </a:solidFill>
              </a:rPr>
              <a:t>condor_adstash</a:t>
            </a:r>
            <a:r>
              <a:rPr lang="en-US" dirty="0"/>
              <a:t> can store job epoch ads in Elastic Search along with history ads</a:t>
            </a:r>
          </a:p>
          <a:p>
            <a:endParaRPr lang="en-US" dirty="0"/>
          </a:p>
          <a:p>
            <a:endParaRPr lang="en-US" dirty="0">
              <a:solidFill>
                <a:srgbClr val="FF0000"/>
              </a:solidFill>
            </a:endParaRPr>
          </a:p>
        </p:txBody>
      </p:sp>
    </p:spTree>
    <p:extLst>
      <p:ext uri="{BB962C8B-B14F-4D97-AF65-F5344CB8AC3E}">
        <p14:creationId xmlns:p14="http://schemas.microsoft.com/office/powerpoint/2010/main" val="1536021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239799"/>
            <a:ext cx="11360800" cy="763600"/>
          </a:xfrm>
          <a:prstGeom prst="rect">
            <a:avLst/>
          </a:prstGeom>
        </p:spPr>
        <p:txBody>
          <a:bodyPr spcFirstLastPara="1" vert="horz" wrap="square" lIns="121900" tIns="121900" rIns="121900" bIns="121900" rtlCol="0" anchor="t" anchorCtr="0">
            <a:normAutofit fontScale="90000"/>
          </a:bodyPr>
          <a:lstStyle/>
          <a:p>
            <a:r>
              <a:rPr lang="en" dirty="0"/>
              <a:t>HTCondor Python Bindings Version 2</a:t>
            </a:r>
            <a:endParaRPr dirty="0"/>
          </a:p>
        </p:txBody>
      </p:sp>
      <p:sp>
        <p:nvSpPr>
          <p:cNvPr id="55" name="Google Shape;55;p13"/>
          <p:cNvSpPr txBox="1">
            <a:spLocks noGrp="1"/>
          </p:cNvSpPr>
          <p:nvPr>
            <p:ph type="body" idx="1"/>
          </p:nvPr>
        </p:nvSpPr>
        <p:spPr>
          <a:prstGeom prst="rect">
            <a:avLst/>
          </a:prstGeom>
        </p:spPr>
        <p:txBody>
          <a:bodyPr spcFirstLastPara="1" vert="horz" wrap="square" lIns="121900" tIns="121900" rIns="121900" bIns="121900" rtlCol="0" anchor="t" anchorCtr="0">
            <a:normAutofit fontScale="92500" lnSpcReduction="20000"/>
          </a:bodyPr>
          <a:lstStyle/>
          <a:p>
            <a:r>
              <a:rPr lang="en" dirty="0"/>
              <a:t>The version 1 bindings depend on an unsupported library (boost.python), so we needed to do something to make sure the bindings would remain available.</a:t>
            </a:r>
            <a:endParaRPr dirty="0"/>
          </a:p>
          <a:p>
            <a:r>
              <a:rPr lang="en" dirty="0"/>
              <a:t>Bindings are intended to be generally compatible; </a:t>
            </a:r>
            <a:r>
              <a:rPr lang="en" dirty="0">
                <a:solidFill>
                  <a:srgbClr val="188038"/>
                </a:solidFill>
                <a:latin typeface="Roboto Mono"/>
                <a:ea typeface="Roboto Mono"/>
                <a:cs typeface="Roboto Mono"/>
                <a:sym typeface="Roboto Mono"/>
              </a:rPr>
              <a:t>import htcondor2 as htcondor</a:t>
            </a:r>
            <a:r>
              <a:rPr lang="en" dirty="0"/>
              <a:t> should mostly just work.</a:t>
            </a:r>
            <a:endParaRPr dirty="0"/>
          </a:p>
          <a:p>
            <a:pPr lvl="1"/>
            <a:r>
              <a:rPr lang="en" dirty="0"/>
              <a:t>However: We removed some of the things marked as deprecated in the version 1 bindings, and will be deprecating a few other APIs that are not widely used</a:t>
            </a:r>
          </a:p>
          <a:p>
            <a:r>
              <a:rPr lang="en" dirty="0"/>
              <a:t>Win for users: Compared to version 1, the new version 2 bindings will be much less picky about the specific version of Python interpreter being used </a:t>
            </a:r>
            <a:r>
              <a:rPr lang="en" dirty="0">
                <a:sym typeface="Wingdings" panose="05000000000000000000" pitchFamily="2" charset="2"/>
              </a:rPr>
              <a:t></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a:extLst>
              <a:ext uri="{FF2B5EF4-FFF2-40B4-BE49-F238E27FC236}">
                <a16:creationId xmlns:a16="http://schemas.microsoft.com/office/drawing/2014/main" id="{EC3EC9D2-D07A-B8DB-B2DB-98BB5BCCBFC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732" b="7351"/>
          <a:stretch/>
        </p:blipFill>
        <p:spPr>
          <a:xfrm>
            <a:off x="8956219" y="1355725"/>
            <a:ext cx="3051292" cy="2929403"/>
          </a:xfrm>
          <a:prstGeom prst="rect">
            <a:avLst/>
          </a:prstGeom>
          <a:noFill/>
        </p:spPr>
      </p:pic>
      <p:sp>
        <p:nvSpPr>
          <p:cNvPr id="2" name="Title 1">
            <a:extLst>
              <a:ext uri="{FF2B5EF4-FFF2-40B4-BE49-F238E27FC236}">
                <a16:creationId xmlns:a16="http://schemas.microsoft.com/office/drawing/2014/main" id="{0D5AF6E8-2CA8-56F9-6093-37F0658B9C73}"/>
              </a:ext>
            </a:extLst>
          </p:cNvPr>
          <p:cNvSpPr>
            <a:spLocks noGrp="1"/>
          </p:cNvSpPr>
          <p:nvPr>
            <p:ph type="title"/>
          </p:nvPr>
        </p:nvSpPr>
        <p:spPr>
          <a:xfrm>
            <a:off x="0" y="0"/>
            <a:ext cx="12192000" cy="914400"/>
          </a:xfrm>
        </p:spPr>
        <p:txBody>
          <a:bodyPr wrap="square" anchor="ctr">
            <a:normAutofit/>
          </a:bodyPr>
          <a:lstStyle/>
          <a:p>
            <a:r>
              <a:rPr lang="en-US" dirty="0"/>
              <a:t>"Container Universe"</a:t>
            </a:r>
          </a:p>
        </p:txBody>
      </p:sp>
      <p:sp>
        <p:nvSpPr>
          <p:cNvPr id="3" name="Slide Number Placeholder 2">
            <a:extLst>
              <a:ext uri="{FF2B5EF4-FFF2-40B4-BE49-F238E27FC236}">
                <a16:creationId xmlns:a16="http://schemas.microsoft.com/office/drawing/2014/main" id="{DE9FC2FF-1972-44F9-41F7-12CDF659607E}"/>
              </a:ext>
            </a:extLst>
          </p:cNvPr>
          <p:cNvSpPr>
            <a:spLocks noGrp="1"/>
          </p:cNvSpPr>
          <p:nvPr>
            <p:ph type="sldNum" sz="quarter" idx="10"/>
          </p:nvPr>
        </p:nvSpPr>
        <p:spPr>
          <a:xfrm>
            <a:off x="4673600" y="6492880"/>
            <a:ext cx="2844800" cy="365125"/>
          </a:xfrm>
        </p:spPr>
        <p:txBody>
          <a:bodyPr wrap="square" anchor="ctr">
            <a:normAutofit/>
          </a:bodyPr>
          <a:lstStyle/>
          <a:p>
            <a:pPr>
              <a:spcAft>
                <a:spcPts val="600"/>
              </a:spcAft>
            </a:pPr>
            <a:fld id="{296919AD-8CC6-4D3E-873A-09FDF857086C}" type="slidenum">
              <a:rPr lang="en-US" altLang="en-US" smtClean="0"/>
              <a:pPr>
                <a:spcAft>
                  <a:spcPts val="600"/>
                </a:spcAft>
              </a:pPr>
              <a:t>35</a:t>
            </a:fld>
            <a:endParaRPr lang="en-US" altLang="en-US"/>
          </a:p>
        </p:txBody>
      </p:sp>
      <p:sp>
        <p:nvSpPr>
          <p:cNvPr id="7" name="Content Placeholder 1">
            <a:extLst>
              <a:ext uri="{FF2B5EF4-FFF2-40B4-BE49-F238E27FC236}">
                <a16:creationId xmlns:a16="http://schemas.microsoft.com/office/drawing/2014/main" id="{0BFCF77F-D059-4D2D-4B21-7A0A53EFD265}"/>
              </a:ext>
            </a:extLst>
          </p:cNvPr>
          <p:cNvSpPr>
            <a:spLocks noGrp="1"/>
          </p:cNvSpPr>
          <p:nvPr>
            <p:ph idx="1"/>
          </p:nvPr>
        </p:nvSpPr>
        <p:spPr>
          <a:xfrm>
            <a:off x="372269" y="792000"/>
            <a:ext cx="8583950" cy="791871"/>
          </a:xfrm>
        </p:spPr>
        <p:txBody>
          <a:bodyPr/>
          <a:lstStyle/>
          <a:p>
            <a:r>
              <a:rPr lang="en-US" sz="2800" dirty="0">
                <a:ea typeface="Times New Roman" panose="02020603050405020304" pitchFamily="18" charset="0"/>
              </a:rPr>
              <a:t>EP advertises container runtimes available, and uses whichever one can get the job done</a:t>
            </a:r>
          </a:p>
          <a:p>
            <a:r>
              <a:rPr lang="en-US" sz="2800" dirty="0">
                <a:solidFill>
                  <a:srgbClr val="FF0000"/>
                </a:solidFill>
                <a:ea typeface="Times New Roman" panose="02020603050405020304" pitchFamily="18" charset="0"/>
              </a:rPr>
              <a:t>Now EP does a lot of testing of container runtimes</a:t>
            </a:r>
          </a:p>
          <a:p>
            <a:pPr marL="0" indent="0">
              <a:buNone/>
            </a:pPr>
            <a:r>
              <a:rPr lang="en-US" sz="2800" dirty="0">
                <a:solidFill>
                  <a:srgbClr val="FF0000"/>
                </a:solidFill>
                <a:ea typeface="Times New Roman" panose="02020603050405020304" pitchFamily="18" charset="0"/>
              </a:rPr>
              <a:t>    and the container image to determine if errors</a:t>
            </a:r>
          </a:p>
          <a:p>
            <a:pPr marL="0" indent="0">
              <a:buNone/>
            </a:pPr>
            <a:r>
              <a:rPr lang="en-US" sz="2800" dirty="0">
                <a:solidFill>
                  <a:srgbClr val="FF0000"/>
                </a:solidFill>
                <a:ea typeface="Times New Roman" panose="02020603050405020304" pitchFamily="18" charset="0"/>
              </a:rPr>
              <a:t>    are the system's fault or the job's fault</a:t>
            </a:r>
            <a:br>
              <a:rPr lang="en-US" sz="2800" dirty="0">
                <a:ea typeface="Times New Roman" panose="02020603050405020304" pitchFamily="18" charset="0"/>
              </a:rPr>
            </a:br>
            <a:endParaRPr lang="en-US" sz="2800" dirty="0">
              <a:ea typeface="Times New Roman" panose="02020603050405020304" pitchFamily="18" charset="0"/>
            </a:endParaRPr>
          </a:p>
          <a:p>
            <a:r>
              <a:rPr lang="en-US" dirty="0"/>
              <a:t>New world order:</a:t>
            </a:r>
            <a:endParaRPr lang="en-US" sz="2400" dirty="0">
              <a:latin typeface="Courier New" panose="02070309020205020404" pitchFamily="49" charset="0"/>
              <a:cs typeface="Courier New" panose="02070309020205020404" pitchFamily="49" charset="0"/>
            </a:endParaRPr>
          </a:p>
          <a:p>
            <a:pPr marL="0" indent="0">
              <a:buNone/>
            </a:pPr>
            <a:r>
              <a:rPr lang="en-US" sz="2400" dirty="0">
                <a:latin typeface="Courier New" panose="02070309020205020404" pitchFamily="49" charset="0"/>
                <a:cs typeface="Courier New" panose="02070309020205020404" pitchFamily="49" charset="0"/>
              </a:rPr>
              <a:t>  </a:t>
            </a:r>
            <a:r>
              <a:rPr lang="en-US" sz="2400" dirty="0" err="1">
                <a:solidFill>
                  <a:srgbClr val="FF0000"/>
                </a:solidFill>
                <a:latin typeface="Courier New" panose="02070309020205020404" pitchFamily="49" charset="0"/>
                <a:cs typeface="Courier New" panose="02070309020205020404" pitchFamily="49" charset="0"/>
              </a:rPr>
              <a:t>container_image</a:t>
            </a:r>
            <a:r>
              <a:rPr lang="en-US" sz="2400" dirty="0">
                <a:solidFill>
                  <a:srgbClr val="FF0000"/>
                </a:solidFill>
                <a:latin typeface="Courier New" panose="02070309020205020404" pitchFamily="49" charset="0"/>
                <a:cs typeface="Courier New" panose="02070309020205020404" pitchFamily="49" charset="0"/>
              </a:rPr>
              <a:t> = /</a:t>
            </a:r>
            <a:r>
              <a:rPr lang="en-US" sz="2400" dirty="0" err="1">
                <a:solidFill>
                  <a:srgbClr val="FF0000"/>
                </a:solidFill>
                <a:latin typeface="Courier New" panose="02070309020205020404" pitchFamily="49" charset="0"/>
                <a:cs typeface="Courier New" panose="02070309020205020404" pitchFamily="49" charset="0"/>
              </a:rPr>
              <a:t>cvmfs</a:t>
            </a:r>
            <a:r>
              <a:rPr lang="en-US" sz="2400" dirty="0">
                <a:solidFill>
                  <a:srgbClr val="FF0000"/>
                </a:solidFill>
                <a:latin typeface="Courier New" panose="02070309020205020404" pitchFamily="49" charset="0"/>
                <a:cs typeface="Courier New" panose="02070309020205020404" pitchFamily="49" charset="0"/>
              </a:rPr>
              <a:t>/my/image/</a:t>
            </a:r>
            <a:r>
              <a:rPr lang="en-US" sz="2400" dirty="0" err="1">
                <a:solidFill>
                  <a:srgbClr val="FF0000"/>
                </a:solidFill>
                <a:latin typeface="Courier New" panose="02070309020205020404" pitchFamily="49" charset="0"/>
                <a:cs typeface="Courier New" panose="02070309020205020404" pitchFamily="49" charset="0"/>
              </a:rPr>
              <a:t>dir</a:t>
            </a:r>
            <a:r>
              <a:rPr lang="en-US" sz="2400" dirty="0">
                <a:solidFill>
                  <a:srgbClr val="FF0000"/>
                </a:solidFill>
                <a:latin typeface="Courier New" panose="02070309020205020404" pitchFamily="49" charset="0"/>
                <a:cs typeface="Courier New" panose="02070309020205020404" pitchFamily="49" charset="0"/>
              </a:rPr>
              <a:t>/</a:t>
            </a:r>
          </a:p>
          <a:p>
            <a:pPr marL="0" indent="0">
              <a:buNone/>
            </a:pPr>
            <a:r>
              <a:rPr lang="en-US" sz="2400" dirty="0">
                <a:latin typeface="Courier New" panose="02070309020205020404" pitchFamily="49" charset="0"/>
                <a:cs typeface="Courier New" panose="02070309020205020404" pitchFamily="49" charset="0"/>
              </a:rPr>
              <a:t>  # Or </a:t>
            </a:r>
            <a:r>
              <a:rPr lang="en-US" sz="2400" dirty="0" err="1">
                <a:latin typeface="Courier New" panose="02070309020205020404" pitchFamily="49" charset="0"/>
                <a:cs typeface="Courier New" panose="02070309020205020404" pitchFamily="49" charset="0"/>
              </a:rPr>
              <a:t>container_image</a:t>
            </a:r>
            <a:r>
              <a:rPr lang="en-US" sz="2400" dirty="0">
                <a:latin typeface="Courier New" panose="02070309020205020404" pitchFamily="49" charset="0"/>
                <a:cs typeface="Courier New" panose="02070309020205020404" pitchFamily="49" charset="0"/>
              </a:rPr>
              <a:t> = docker://Debian</a:t>
            </a:r>
          </a:p>
          <a:p>
            <a:pPr marL="0" indent="0">
              <a:buNone/>
            </a:pPr>
            <a:r>
              <a:rPr lang="en-US" sz="2400" dirty="0">
                <a:latin typeface="Courier New" panose="02070309020205020404" pitchFamily="49" charset="0"/>
                <a:cs typeface="Courier New" panose="02070309020205020404" pitchFamily="49" charset="0"/>
              </a:rPr>
              <a:t>  # Or </a:t>
            </a:r>
            <a:r>
              <a:rPr lang="en-US" sz="2400" dirty="0" err="1">
                <a:latin typeface="Courier New" panose="02070309020205020404" pitchFamily="49" charset="0"/>
                <a:cs typeface="Courier New" panose="02070309020205020404" pitchFamily="49" charset="0"/>
              </a:rPr>
              <a:t>container_image</a:t>
            </a:r>
            <a:r>
              <a:rPr lang="en-US" sz="2400" dirty="0">
                <a:latin typeface="Courier New" panose="02070309020205020404" pitchFamily="49" charset="0"/>
                <a:cs typeface="Courier New" panose="02070309020205020404" pitchFamily="49" charset="0"/>
              </a:rPr>
              <a:t> = </a:t>
            </a:r>
            <a:r>
              <a:rPr lang="en-US" sz="2400" dirty="0" err="1">
                <a:latin typeface="Courier New" panose="02070309020205020404" pitchFamily="49" charset="0"/>
                <a:cs typeface="Courier New" panose="02070309020205020404" pitchFamily="49" charset="0"/>
              </a:rPr>
              <a:t>myImage.sif</a:t>
            </a:r>
            <a:br>
              <a:rPr lang="en-US" sz="2400" dirty="0">
                <a:latin typeface="Courier New" panose="02070309020205020404" pitchFamily="49" charset="0"/>
                <a:cs typeface="Courier New" panose="02070309020205020404" pitchFamily="49" charset="0"/>
              </a:rPr>
            </a:br>
            <a:r>
              <a:rPr lang="en-US" sz="2400" dirty="0">
                <a:latin typeface="Courier New" panose="02070309020205020404" pitchFamily="49" charset="0"/>
                <a:cs typeface="Courier New" panose="02070309020205020404" pitchFamily="49" charset="0"/>
              </a:rPr>
              <a:t>  # Or </a:t>
            </a:r>
            <a:r>
              <a:rPr lang="en-US" sz="2400" dirty="0" err="1">
                <a:latin typeface="Courier New" panose="02070309020205020404" pitchFamily="49" charset="0"/>
                <a:cs typeface="Courier New" panose="02070309020205020404" pitchFamily="49" charset="0"/>
              </a:rPr>
              <a:t>container_image</a:t>
            </a:r>
            <a:r>
              <a:rPr lang="en-US" sz="2400" dirty="0">
                <a:latin typeface="Courier New" panose="02070309020205020404" pitchFamily="49" charset="0"/>
                <a:cs typeface="Courier New" panose="02070309020205020404" pitchFamily="49" charset="0"/>
              </a:rPr>
              <a:t> = http://xxx/image.sif</a:t>
            </a:r>
          </a:p>
          <a:p>
            <a:pPr marL="0" indent="0">
              <a:buNone/>
            </a:pPr>
            <a:endParaRPr lang="en-US" sz="2400" dirty="0">
              <a:latin typeface="Courier New" panose="02070309020205020404" pitchFamily="49" charset="0"/>
              <a:cs typeface="Courier New" panose="02070309020205020404" pitchFamily="49" charset="0"/>
            </a:endParaRPr>
          </a:p>
        </p:txBody>
      </p:sp>
      <p:pic>
        <p:nvPicPr>
          <p:cNvPr id="4" name="Picture 3" descr="A picture containing text, sign, vector graphics, clipart&#10;&#10;Description automatically generated">
            <a:extLst>
              <a:ext uri="{FF2B5EF4-FFF2-40B4-BE49-F238E27FC236}">
                <a16:creationId xmlns:a16="http://schemas.microsoft.com/office/drawing/2014/main" id="{304E11C1-58B4-4946-3A0E-FB0FFD1C67AF}"/>
              </a:ext>
            </a:extLst>
          </p:cNvPr>
          <p:cNvPicPr>
            <a:picLocks noChangeAspect="1"/>
          </p:cNvPicPr>
          <p:nvPr/>
        </p:nvPicPr>
        <p:blipFill>
          <a:blip r:embed="rId5"/>
          <a:stretch>
            <a:fillRect/>
          </a:stretch>
        </p:blipFill>
        <p:spPr>
          <a:xfrm>
            <a:off x="8805887" y="4359878"/>
            <a:ext cx="2703113" cy="1534438"/>
          </a:xfrm>
          <a:prstGeom prst="rect">
            <a:avLst/>
          </a:prstGeom>
        </p:spPr>
      </p:pic>
      <p:pic>
        <p:nvPicPr>
          <p:cNvPr id="5" name="Picture 2" descr="Image result for docker logo">
            <a:extLst>
              <a:ext uri="{FF2B5EF4-FFF2-40B4-BE49-F238E27FC236}">
                <a16:creationId xmlns:a16="http://schemas.microsoft.com/office/drawing/2014/main" id="{9FE6C999-B05E-1E7C-9781-671F2C8B64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4114" y="2820427"/>
            <a:ext cx="1210142" cy="103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0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C961D1-ED75-9F21-B520-F404666500CE}"/>
              </a:ext>
            </a:extLst>
          </p:cNvPr>
          <p:cNvSpPr>
            <a:spLocks noGrp="1"/>
          </p:cNvSpPr>
          <p:nvPr>
            <p:ph idx="1"/>
          </p:nvPr>
        </p:nvSpPr>
        <p:spPr/>
        <p:txBody>
          <a:bodyPr/>
          <a:lstStyle/>
          <a:p>
            <a:r>
              <a:rPr lang="en-US" dirty="0"/>
              <a:t>First class EP support for a default container image to use</a:t>
            </a:r>
          </a:p>
          <a:p>
            <a:pPr lvl="1"/>
            <a:r>
              <a:rPr lang="en-US" dirty="0"/>
              <a:t>EP can be configured by the administrator to always run jobs inside a specified container (unless the job brings along its own container)</a:t>
            </a:r>
          </a:p>
          <a:p>
            <a:r>
              <a:rPr lang="en-US" dirty="0" err="1"/>
              <a:t>Apptainer</a:t>
            </a:r>
            <a:r>
              <a:rPr lang="en-US" dirty="0"/>
              <a:t> is included/packed into HTCSS EP Product</a:t>
            </a:r>
          </a:p>
          <a:p>
            <a:pPr lvl="1"/>
            <a:r>
              <a:rPr lang="en-US" dirty="0"/>
              <a:t>Allows an EP to run containers without requiring the admin to install any additional software</a:t>
            </a:r>
          </a:p>
          <a:p>
            <a:r>
              <a:rPr lang="en-US" dirty="0"/>
              <a:t>Todo: Deal with Docker Hub banning</a:t>
            </a:r>
          </a:p>
          <a:p>
            <a:pPr marL="0" indent="0">
              <a:buNone/>
            </a:pPr>
            <a:endParaRPr lang="en-US" dirty="0"/>
          </a:p>
          <a:p>
            <a:endParaRPr lang="en-US" dirty="0"/>
          </a:p>
        </p:txBody>
      </p:sp>
      <p:sp>
        <p:nvSpPr>
          <p:cNvPr id="3" name="Title 2">
            <a:extLst>
              <a:ext uri="{FF2B5EF4-FFF2-40B4-BE49-F238E27FC236}">
                <a16:creationId xmlns:a16="http://schemas.microsoft.com/office/drawing/2014/main" id="{65523D2A-A6CB-975F-7261-FE1DD38D2D9D}"/>
              </a:ext>
            </a:extLst>
          </p:cNvPr>
          <p:cNvSpPr>
            <a:spLocks noGrp="1"/>
          </p:cNvSpPr>
          <p:nvPr>
            <p:ph type="title"/>
          </p:nvPr>
        </p:nvSpPr>
        <p:spPr/>
        <p:txBody>
          <a:bodyPr/>
          <a:lstStyle/>
          <a:p>
            <a:r>
              <a:rPr lang="en-US" dirty="0"/>
              <a:t>Containers, cont.</a:t>
            </a:r>
          </a:p>
        </p:txBody>
      </p:sp>
      <p:sp>
        <p:nvSpPr>
          <p:cNvPr id="4" name="Slide Number Placeholder 3">
            <a:extLst>
              <a:ext uri="{FF2B5EF4-FFF2-40B4-BE49-F238E27FC236}">
                <a16:creationId xmlns:a16="http://schemas.microsoft.com/office/drawing/2014/main" id="{9564F8CD-7FC7-BCDB-E333-04F1B639BDD7}"/>
              </a:ext>
            </a:extLst>
          </p:cNvPr>
          <p:cNvSpPr>
            <a:spLocks noGrp="1"/>
          </p:cNvSpPr>
          <p:nvPr>
            <p:ph type="sldNum" sz="quarter" idx="10"/>
          </p:nvPr>
        </p:nvSpPr>
        <p:spPr/>
        <p:txBody>
          <a:bodyPr/>
          <a:lstStyle/>
          <a:p>
            <a:fld id="{A112ED7D-98F8-4F4F-A793-74ECB7F395DA}" type="slidenum">
              <a:rPr lang="en-US" altLang="en-US" smtClean="0"/>
              <a:pPr/>
              <a:t>36</a:t>
            </a:fld>
            <a:endParaRPr lang="en-US" altLang="en-US" dirty="0"/>
          </a:p>
        </p:txBody>
      </p:sp>
    </p:spTree>
    <p:extLst>
      <p:ext uri="{BB962C8B-B14F-4D97-AF65-F5344CB8AC3E}">
        <p14:creationId xmlns:p14="http://schemas.microsoft.com/office/powerpoint/2010/main" val="719033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7512" y="561065"/>
            <a:ext cx="9144000" cy="4650808"/>
          </a:xfrm>
        </p:spPr>
        <p:txBody>
          <a:bodyPr/>
          <a:lstStyle/>
          <a:p>
            <a:r>
              <a:rPr lang="en-US" sz="2800" dirty="0"/>
              <a:t>HTCondor has long been able to </a:t>
            </a:r>
          </a:p>
          <a:p>
            <a:pPr lvl="1"/>
            <a:r>
              <a:rPr lang="en-US" sz="2400" dirty="0"/>
              <a:t>detect GPU devices and schedule GPU jobs</a:t>
            </a:r>
          </a:p>
          <a:p>
            <a:pPr lvl="1"/>
            <a:r>
              <a:rPr lang="en-US" sz="2400" dirty="0"/>
              <a:t>monitor/report job GPU utilization </a:t>
            </a:r>
          </a:p>
          <a:p>
            <a:r>
              <a:rPr lang="en-US" sz="2800" dirty="0">
                <a:solidFill>
                  <a:srgbClr val="FF0000"/>
                </a:solidFill>
              </a:rPr>
              <a:t>New: Support for heterogenous GPUs in one server</a:t>
            </a:r>
          </a:p>
          <a:p>
            <a:pPr lvl="1"/>
            <a:r>
              <a:rPr lang="en-US" sz="2000" dirty="0">
                <a:solidFill>
                  <a:srgbClr val="FF0000"/>
                </a:solidFill>
              </a:rPr>
              <a:t>E.g. a server with two different models of GPU cards </a:t>
            </a:r>
          </a:p>
          <a:p>
            <a:pPr lvl="1"/>
            <a:r>
              <a:rPr lang="en-US" sz="2400" dirty="0">
                <a:solidFill>
                  <a:srgbClr val="FF0000"/>
                </a:solidFill>
              </a:rPr>
              <a:t>NVIDIA Multi-Instance GPU (MIG) partitioning</a:t>
            </a:r>
          </a:p>
          <a:p>
            <a:r>
              <a:rPr lang="en-US" sz="2800" dirty="0">
                <a:solidFill>
                  <a:srgbClr val="FF0000"/>
                </a:solidFill>
              </a:rPr>
              <a:t>New: Jobs can only see the GPU devices </a:t>
            </a:r>
          </a:p>
          <a:p>
            <a:pPr marL="0" indent="0">
              <a:buNone/>
            </a:pPr>
            <a:r>
              <a:rPr lang="en-US" sz="2800" dirty="0">
                <a:solidFill>
                  <a:srgbClr val="FF0000"/>
                </a:solidFill>
              </a:rPr>
              <a:t>    assigned by the EP by using </a:t>
            </a:r>
            <a:r>
              <a:rPr lang="en-US" sz="2800" dirty="0" err="1">
                <a:solidFill>
                  <a:srgbClr val="FF0000"/>
                </a:solidFill>
              </a:rPr>
              <a:t>cgroup</a:t>
            </a:r>
            <a:endParaRPr lang="en-US" sz="2800" dirty="0">
              <a:solidFill>
                <a:srgbClr val="FF0000"/>
              </a:solidFill>
            </a:endParaRPr>
          </a:p>
          <a:p>
            <a:pPr marL="0" indent="0">
              <a:buNone/>
            </a:pPr>
            <a:r>
              <a:rPr lang="en-US" sz="2800" dirty="0">
                <a:solidFill>
                  <a:srgbClr val="FF0000"/>
                </a:solidFill>
              </a:rPr>
              <a:t>    device namespaces </a:t>
            </a:r>
          </a:p>
          <a:p>
            <a:r>
              <a:rPr lang="en-US" sz="2800" dirty="0">
                <a:solidFill>
                  <a:srgbClr val="FF0000"/>
                </a:solidFill>
              </a:rPr>
              <a:t>New: Support for AMD </a:t>
            </a:r>
            <a:r>
              <a:rPr lang="en-US" sz="2800" dirty="0" err="1">
                <a:solidFill>
                  <a:srgbClr val="FF0000"/>
                </a:solidFill>
              </a:rPr>
              <a:t>ROCm</a:t>
            </a:r>
            <a:endParaRPr lang="en-US" sz="2800" dirty="0">
              <a:solidFill>
                <a:srgbClr val="FF0000"/>
              </a:solidFill>
            </a:endParaRPr>
          </a:p>
          <a:p>
            <a:r>
              <a:rPr lang="en-US" sz="2800" dirty="0">
                <a:solidFill>
                  <a:srgbClr val="FF0000"/>
                </a:solidFill>
              </a:rPr>
              <a:t>More first-class keywords in submit file</a:t>
            </a:r>
          </a:p>
        </p:txBody>
      </p:sp>
      <p:sp>
        <p:nvSpPr>
          <p:cNvPr id="3" name="Title 2"/>
          <p:cNvSpPr>
            <a:spLocks noGrp="1"/>
          </p:cNvSpPr>
          <p:nvPr>
            <p:ph type="title"/>
          </p:nvPr>
        </p:nvSpPr>
        <p:spPr>
          <a:xfrm>
            <a:off x="1524000" y="0"/>
            <a:ext cx="9144000" cy="914400"/>
          </a:xfrm>
        </p:spPr>
        <p:txBody>
          <a:bodyPr/>
          <a:lstStyle/>
          <a:p>
            <a:r>
              <a:rPr lang="en-US" dirty="0"/>
              <a:t>GPU Scheduling Activities</a:t>
            </a:r>
          </a:p>
        </p:txBody>
      </p:sp>
      <p:sp>
        <p:nvSpPr>
          <p:cNvPr id="4" name="Slide Number Placeholder 3"/>
          <p:cNvSpPr>
            <a:spLocks noGrp="1"/>
          </p:cNvSpPr>
          <p:nvPr>
            <p:ph type="sldNum" sz="quarter" idx="10"/>
          </p:nvPr>
        </p:nvSpPr>
        <p:spPr/>
        <p:txBody>
          <a:bodyPr/>
          <a:lstStyle/>
          <a:p>
            <a:pPr>
              <a:defRPr/>
            </a:pPr>
            <a:fld id="{FC77776C-14D7-48C6-B1E3-FF145FC109AB}" type="slidenum">
              <a:rPr lang="en-US" smtClean="0"/>
              <a:pPr>
                <a:defRPr/>
              </a:pPr>
              <a:t>37</a:t>
            </a:fld>
            <a:endParaRPr lang="en-US" dirty="0"/>
          </a:p>
        </p:txBody>
      </p:sp>
      <p:sp>
        <p:nvSpPr>
          <p:cNvPr id="6" name="TextBox 5">
            <a:extLst>
              <a:ext uri="{FF2B5EF4-FFF2-40B4-BE49-F238E27FC236}">
                <a16:creationId xmlns:a16="http://schemas.microsoft.com/office/drawing/2014/main" id="{9F5C5201-4ADA-A1C3-FFB9-0318362243A6}"/>
              </a:ext>
            </a:extLst>
          </p:cNvPr>
          <p:cNvSpPr txBox="1"/>
          <p:nvPr/>
        </p:nvSpPr>
        <p:spPr>
          <a:xfrm>
            <a:off x="7139032" y="3657434"/>
            <a:ext cx="5159229" cy="2246769"/>
          </a:xfrm>
          <a:prstGeom prst="rect">
            <a:avLst/>
          </a:prstGeom>
          <a:noFill/>
        </p:spPr>
        <p:txBody>
          <a:bodyPr wrap="square" rtlCol="0">
            <a:spAutoFit/>
          </a:bodyPr>
          <a:lstStyle/>
          <a:p>
            <a:pPr marL="0" indent="0">
              <a:buNone/>
            </a:pPr>
            <a:r>
              <a:rPr lang="en-US" sz="2000" b="1" dirty="0">
                <a:latin typeface="Courier New" panose="02070309020205020404" pitchFamily="49" charset="0"/>
                <a:ea typeface="Times New Roman" panose="02020603050405020304" pitchFamily="18" charset="0"/>
                <a:cs typeface="Courier New" panose="02070309020205020404" pitchFamily="49" charset="0"/>
              </a:rPr>
              <a:t>Submit File Example:</a:t>
            </a:r>
          </a:p>
          <a:p>
            <a:pPr marL="0" indent="0">
              <a:buNone/>
            </a:pPr>
            <a:endParaRPr lang="en-US" sz="2000" dirty="0">
              <a:latin typeface="Courier New" panose="02070309020205020404" pitchFamily="49" charset="0"/>
              <a:ea typeface="Times New Roman" panose="02020603050405020304" pitchFamily="18" charset="0"/>
              <a:cs typeface="Courier New" panose="02070309020205020404" pitchFamily="49" charset="0"/>
            </a:endParaRPr>
          </a:p>
          <a:p>
            <a:pPr marL="0" indent="0">
              <a:buNone/>
            </a:pPr>
            <a:r>
              <a:rPr lang="en-US" sz="2000" dirty="0">
                <a:latin typeface="Courier New" panose="02070309020205020404" pitchFamily="49" charset="0"/>
                <a:ea typeface="Times New Roman" panose="02020603050405020304" pitchFamily="18" charset="0"/>
                <a:cs typeface="Courier New" panose="02070309020205020404" pitchFamily="49" charset="0"/>
              </a:rPr>
              <a:t>Executable = foo.exe</a:t>
            </a:r>
          </a:p>
          <a:p>
            <a:pPr marL="0" indent="0">
              <a:buNone/>
            </a:pPr>
            <a:r>
              <a:rPr lang="en-US" sz="2000" dirty="0" err="1">
                <a:solidFill>
                  <a:srgbClr val="FF0000"/>
                </a:solidFill>
                <a:latin typeface="Courier New" panose="02070309020205020404" pitchFamily="49" charset="0"/>
                <a:ea typeface="Times New Roman" panose="02020603050405020304" pitchFamily="18" charset="0"/>
                <a:cs typeface="Courier New" panose="02070309020205020404" pitchFamily="49" charset="0"/>
              </a:rPr>
              <a:t>RequestGPUs</a:t>
            </a:r>
            <a:r>
              <a:rPr lang="en-US" sz="2000" dirty="0">
                <a:solidFill>
                  <a:srgbClr val="FF0000"/>
                </a:solidFill>
                <a:latin typeface="Courier New" panose="02070309020205020404" pitchFamily="49" charset="0"/>
                <a:ea typeface="Times New Roman" panose="02020603050405020304" pitchFamily="18" charset="0"/>
                <a:cs typeface="Courier New" panose="02070309020205020404" pitchFamily="49" charset="0"/>
              </a:rPr>
              <a:t> = 1</a:t>
            </a:r>
          </a:p>
          <a:p>
            <a:pPr marL="0" indent="0">
              <a:buNone/>
            </a:pPr>
            <a:r>
              <a:rPr lang="en-US" sz="2000" dirty="0" err="1">
                <a:solidFill>
                  <a:srgbClr val="FF0000"/>
                </a:solidFill>
                <a:latin typeface="Courier New" panose="02070309020205020404" pitchFamily="49" charset="0"/>
                <a:ea typeface="Times New Roman" panose="02020603050405020304" pitchFamily="18" charset="0"/>
                <a:cs typeface="Courier New" panose="02070309020205020404" pitchFamily="49" charset="0"/>
              </a:rPr>
              <a:t>gpus_minimum_capability</a:t>
            </a:r>
            <a:r>
              <a:rPr lang="en-US" sz="2000" dirty="0">
                <a:solidFill>
                  <a:srgbClr val="FF0000"/>
                </a:solidFill>
                <a:latin typeface="Courier New" panose="02070309020205020404" pitchFamily="49" charset="0"/>
                <a:ea typeface="Times New Roman" panose="02020603050405020304" pitchFamily="18" charset="0"/>
                <a:cs typeface="Courier New" panose="02070309020205020404" pitchFamily="49" charset="0"/>
              </a:rPr>
              <a:t> = 7.0</a:t>
            </a:r>
          </a:p>
          <a:p>
            <a:pPr marL="0" indent="0">
              <a:buNone/>
            </a:pPr>
            <a:r>
              <a:rPr lang="en-US" sz="2000" dirty="0" err="1">
                <a:solidFill>
                  <a:srgbClr val="FF0000"/>
                </a:solidFill>
                <a:latin typeface="Courier New" panose="02070309020205020404" pitchFamily="49" charset="0"/>
                <a:ea typeface="Times New Roman" panose="02020603050405020304" pitchFamily="18" charset="0"/>
                <a:cs typeface="Courier New" panose="02070309020205020404" pitchFamily="49" charset="0"/>
              </a:rPr>
              <a:t>gpus_minimum_memory</a:t>
            </a:r>
            <a:r>
              <a:rPr lang="en-US" sz="2000" dirty="0">
                <a:solidFill>
                  <a:srgbClr val="FF0000"/>
                </a:solidFill>
                <a:latin typeface="Courier New" panose="02070309020205020404" pitchFamily="49" charset="0"/>
                <a:ea typeface="Times New Roman" panose="02020603050405020304" pitchFamily="18" charset="0"/>
                <a:cs typeface="Courier New" panose="02070309020205020404" pitchFamily="49" charset="0"/>
              </a:rPr>
              <a:t> = 16GB</a:t>
            </a:r>
          </a:p>
          <a:p>
            <a:pPr marL="0" indent="0">
              <a:buNone/>
            </a:pPr>
            <a:r>
              <a:rPr lang="en-US" sz="2000" dirty="0">
                <a:latin typeface="Courier New" panose="02070309020205020404" pitchFamily="49" charset="0"/>
                <a:ea typeface="Times New Roman" panose="02020603050405020304" pitchFamily="18" charset="0"/>
                <a:cs typeface="Courier New" panose="02070309020205020404" pitchFamily="49" charset="0"/>
              </a:rPr>
              <a:t>Queue</a:t>
            </a:r>
          </a:p>
        </p:txBody>
      </p:sp>
      <p:pic>
        <p:nvPicPr>
          <p:cNvPr id="8" name="Picture 7" descr="A picture containing text, indoor&#10;&#10;Description automatically generated">
            <a:extLst>
              <a:ext uri="{FF2B5EF4-FFF2-40B4-BE49-F238E27FC236}">
                <a16:creationId xmlns:a16="http://schemas.microsoft.com/office/drawing/2014/main" id="{979FEFB0-2194-08A2-FD61-CD58B28081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23866" y="776444"/>
            <a:ext cx="2960622" cy="2246769"/>
          </a:xfrm>
          <a:prstGeom prst="rect">
            <a:avLst/>
          </a:prstGeom>
        </p:spPr>
      </p:pic>
    </p:spTree>
    <p:extLst>
      <p:ext uri="{BB962C8B-B14F-4D97-AF65-F5344CB8AC3E}">
        <p14:creationId xmlns:p14="http://schemas.microsoft.com/office/powerpoint/2010/main" val="827227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76751A-9C8F-4F1C-8A33-8FE37AE915FE}"/>
              </a:ext>
            </a:extLst>
          </p:cNvPr>
          <p:cNvSpPr>
            <a:spLocks noGrp="1"/>
          </p:cNvSpPr>
          <p:nvPr>
            <p:ph type="body" idx="1"/>
          </p:nvPr>
        </p:nvSpPr>
        <p:spPr>
          <a:xfrm>
            <a:off x="429683" y="914400"/>
            <a:ext cx="11123885" cy="4798285"/>
          </a:xfrm>
        </p:spPr>
        <p:txBody>
          <a:bodyPr/>
          <a:lstStyle/>
          <a:p>
            <a:r>
              <a:rPr lang="en-US" dirty="0"/>
              <a:t>Motivating Scenario: I want my GPU rich server to give priority to GPU jobs, but backfill with CPU-only jobs</a:t>
            </a:r>
          </a:p>
          <a:p>
            <a:r>
              <a:rPr lang="en-US" dirty="0"/>
              <a:t>A p-slot provisioned from a shadow set of resources that tracks contention with the primary set of resources</a:t>
            </a:r>
          </a:p>
          <a:p>
            <a:pPr marL="582931" lvl="1" indent="0">
              <a:buNone/>
            </a:pPr>
            <a:r>
              <a:rPr lang="en-US" dirty="0">
                <a:latin typeface="Consolas" panose="020B0609020204030204" pitchFamily="49" charset="0"/>
              </a:rPr>
              <a:t>SLOT_TYPE_&lt;N&gt;_BACKFILL = TRUE</a:t>
            </a:r>
          </a:p>
          <a:p>
            <a:r>
              <a:rPr lang="en-US" dirty="0"/>
              <a:t>BACKFILL slots have special attributes</a:t>
            </a:r>
          </a:p>
          <a:p>
            <a:pPr marL="582931" lvl="1" indent="0">
              <a:buNone/>
            </a:pPr>
            <a:r>
              <a:rPr lang="en-US" dirty="0" err="1">
                <a:latin typeface="Consolas" panose="020B0609020204030204" pitchFamily="49" charset="0"/>
              </a:rPr>
              <a:t>BackfillSlot</a:t>
            </a:r>
            <a:r>
              <a:rPr lang="en-US" dirty="0">
                <a:latin typeface="Consolas" panose="020B0609020204030204" pitchFamily="49" charset="0"/>
              </a:rPr>
              <a:t> = true</a:t>
            </a:r>
          </a:p>
          <a:p>
            <a:pPr marL="582931" lvl="1" indent="0">
              <a:buNone/>
            </a:pPr>
            <a:r>
              <a:rPr lang="en-US" dirty="0" err="1">
                <a:latin typeface="Consolas" panose="020B0609020204030204" pitchFamily="49" charset="0"/>
              </a:rPr>
              <a:t>ResourceConflict</a:t>
            </a:r>
            <a:r>
              <a:rPr lang="en-US" dirty="0">
                <a:latin typeface="Consolas" panose="020B0609020204030204" pitchFamily="49" charset="0"/>
              </a:rPr>
              <a:t> = "Memory, GPUs, GPU-</a:t>
            </a:r>
            <a:r>
              <a:rPr lang="en-US" dirty="0" err="1">
                <a:latin typeface="Consolas" panose="020B0609020204030204" pitchFamily="49" charset="0"/>
              </a:rPr>
              <a:t>aabbccdd</a:t>
            </a:r>
            <a:r>
              <a:rPr lang="en-US" dirty="0">
                <a:latin typeface="Consolas" panose="020B0609020204030204" pitchFamily="49" charset="0"/>
              </a:rPr>
              <a:t>"</a:t>
            </a:r>
          </a:p>
          <a:p>
            <a:r>
              <a:rPr lang="en-US" dirty="0" err="1">
                <a:latin typeface="Consolas" panose="020B0609020204030204" pitchFamily="49" charset="0"/>
              </a:rPr>
              <a:t>ResourceConflict</a:t>
            </a:r>
            <a:r>
              <a:rPr lang="en-US" dirty="0"/>
              <a:t> given the names of the resources that contend with an active primary slot</a:t>
            </a:r>
          </a:p>
          <a:p>
            <a:pPr marL="91440" indent="0">
              <a:buNone/>
            </a:pPr>
            <a:endParaRPr lang="en-US" dirty="0"/>
          </a:p>
        </p:txBody>
      </p:sp>
      <p:sp>
        <p:nvSpPr>
          <p:cNvPr id="3" name="Title 2">
            <a:extLst>
              <a:ext uri="{FF2B5EF4-FFF2-40B4-BE49-F238E27FC236}">
                <a16:creationId xmlns:a16="http://schemas.microsoft.com/office/drawing/2014/main" id="{F139A745-AB87-456B-86A6-6573EAEEAD31}"/>
              </a:ext>
            </a:extLst>
          </p:cNvPr>
          <p:cNvSpPr>
            <a:spLocks noGrp="1"/>
          </p:cNvSpPr>
          <p:nvPr>
            <p:ph type="title"/>
          </p:nvPr>
        </p:nvSpPr>
        <p:spPr/>
        <p:txBody>
          <a:bodyPr/>
          <a:lstStyle/>
          <a:p>
            <a:r>
              <a:rPr lang="en-US" dirty="0"/>
              <a:t>First-class Backfill </a:t>
            </a:r>
            <a:r>
              <a:rPr lang="en-US" dirty="0" err="1"/>
              <a:t>pslots</a:t>
            </a:r>
            <a:endParaRPr lang="en-US" dirty="0"/>
          </a:p>
        </p:txBody>
      </p:sp>
      <p:sp>
        <p:nvSpPr>
          <p:cNvPr id="4" name="Slide Number Placeholder 3">
            <a:extLst>
              <a:ext uri="{FF2B5EF4-FFF2-40B4-BE49-F238E27FC236}">
                <a16:creationId xmlns:a16="http://schemas.microsoft.com/office/drawing/2014/main" id="{0D382F84-0214-41F5-AEAC-B93F067C09EE}"/>
              </a:ext>
            </a:extLst>
          </p:cNvPr>
          <p:cNvSpPr>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38</a:t>
            </a:fld>
            <a:endParaRPr lang="en-US"/>
          </a:p>
        </p:txBody>
      </p:sp>
    </p:spTree>
    <p:extLst>
      <p:ext uri="{BB962C8B-B14F-4D97-AF65-F5344CB8AC3E}">
        <p14:creationId xmlns:p14="http://schemas.microsoft.com/office/powerpoint/2010/main" val="3877704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9A745-AB87-456B-86A6-6573EAEEAD31}"/>
              </a:ext>
            </a:extLst>
          </p:cNvPr>
          <p:cNvSpPr>
            <a:spLocks noGrp="1"/>
          </p:cNvSpPr>
          <p:nvPr>
            <p:ph type="title"/>
          </p:nvPr>
        </p:nvSpPr>
        <p:spPr/>
        <p:txBody>
          <a:bodyPr/>
          <a:lstStyle/>
          <a:p>
            <a:r>
              <a:rPr lang="en-US" dirty="0"/>
              <a:t>Ex: Backfill the CPUs on a GPU node</a:t>
            </a:r>
          </a:p>
        </p:txBody>
      </p:sp>
      <p:sp>
        <p:nvSpPr>
          <p:cNvPr id="4" name="Slide Number Placeholder 3">
            <a:extLst>
              <a:ext uri="{FF2B5EF4-FFF2-40B4-BE49-F238E27FC236}">
                <a16:creationId xmlns:a16="http://schemas.microsoft.com/office/drawing/2014/main" id="{0D382F84-0214-41F5-AEAC-B93F067C09EE}"/>
              </a:ext>
            </a:extLst>
          </p:cNvPr>
          <p:cNvSpPr>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39</a:t>
            </a:fld>
            <a:endParaRPr lang="en-US"/>
          </a:p>
        </p:txBody>
      </p:sp>
      <p:sp>
        <p:nvSpPr>
          <p:cNvPr id="6" name="TextBox 5">
            <a:extLst>
              <a:ext uri="{FF2B5EF4-FFF2-40B4-BE49-F238E27FC236}">
                <a16:creationId xmlns:a16="http://schemas.microsoft.com/office/drawing/2014/main" id="{D390E3F8-CD2D-44F1-AFD2-1F803B14968A}"/>
              </a:ext>
            </a:extLst>
          </p:cNvPr>
          <p:cNvSpPr txBox="1"/>
          <p:nvPr/>
        </p:nvSpPr>
        <p:spPr>
          <a:xfrm>
            <a:off x="1165077" y="1122362"/>
            <a:ext cx="9861846" cy="3970318"/>
          </a:xfrm>
          <a:prstGeom prst="rect">
            <a:avLst/>
          </a:prstGeom>
          <a:noFill/>
          <a:ln>
            <a:solidFill>
              <a:schemeClr val="accent5"/>
            </a:solidFill>
          </a:ln>
        </p:spPr>
        <p:txBody>
          <a:bodyPr wrap="square" rtlCol="0">
            <a:spAutoFit/>
          </a:bodyPr>
          <a:lstStyle/>
          <a:p>
            <a:r>
              <a:rPr lang="en-US" sz="1800" dirty="0">
                <a:latin typeface="Consolas" panose="020B0609020204030204" pitchFamily="49" charset="0"/>
              </a:rPr>
              <a:t># make a TYPE_1 primary P-slot and give it all of the resources</a:t>
            </a:r>
            <a:br>
              <a:rPr lang="en-US" sz="1800" dirty="0">
                <a:latin typeface="Consolas" panose="020B0609020204030204" pitchFamily="49" charset="0"/>
              </a:rPr>
            </a:br>
            <a:r>
              <a:rPr lang="en-US" sz="1800" dirty="0">
                <a:latin typeface="Consolas" panose="020B0609020204030204" pitchFamily="49" charset="0"/>
              </a:rPr>
              <a:t>#</a:t>
            </a:r>
            <a:br>
              <a:rPr lang="en-US" sz="1800" dirty="0">
                <a:latin typeface="Consolas" panose="020B0609020204030204" pitchFamily="49" charset="0"/>
              </a:rPr>
            </a:br>
            <a:r>
              <a:rPr lang="en-US" sz="1800" dirty="0">
                <a:latin typeface="Consolas" panose="020B0609020204030204" pitchFamily="49" charset="0"/>
              </a:rPr>
              <a:t>use FEATURE : GPUs</a:t>
            </a:r>
          </a:p>
          <a:p>
            <a:r>
              <a:rPr lang="en-US" sz="1800" dirty="0">
                <a:latin typeface="Consolas" panose="020B0609020204030204" pitchFamily="49" charset="0"/>
              </a:rPr>
              <a:t>use FEATURE : </a:t>
            </a:r>
            <a:r>
              <a:rPr lang="en-US" sz="1800" dirty="0" err="1">
                <a:latin typeface="Consolas" panose="020B0609020204030204" pitchFamily="49" charset="0"/>
              </a:rPr>
              <a:t>PartitionableSlot</a:t>
            </a:r>
            <a:r>
              <a:rPr lang="en-US" sz="1800" dirty="0">
                <a:latin typeface="Consolas" panose="020B0609020204030204" pitchFamily="49" charset="0"/>
              </a:rPr>
              <a:t>(1, 100%)</a:t>
            </a:r>
          </a:p>
          <a:p>
            <a:r>
              <a:rPr lang="en-US" sz="1800" dirty="0">
                <a:latin typeface="Consolas" panose="020B0609020204030204" pitchFamily="49" charset="0"/>
              </a:rPr>
              <a:t>SLOT_TYPE_1_START = </a:t>
            </a:r>
            <a:r>
              <a:rPr lang="en-US" sz="1800" dirty="0" err="1">
                <a:latin typeface="Consolas" panose="020B0609020204030204" pitchFamily="49" charset="0"/>
              </a:rPr>
              <a:t>TARGET.RequestGpus</a:t>
            </a:r>
            <a:r>
              <a:rPr lang="en-US" sz="1800" dirty="0">
                <a:latin typeface="Consolas" panose="020B0609020204030204" pitchFamily="49" charset="0"/>
              </a:rPr>
              <a:t> &gt; 0</a:t>
            </a:r>
          </a:p>
          <a:p>
            <a:endParaRPr lang="en-US" sz="1800" dirty="0">
              <a:latin typeface="Consolas" panose="020B0609020204030204" pitchFamily="49" charset="0"/>
            </a:endParaRPr>
          </a:p>
          <a:p>
            <a:r>
              <a:rPr lang="en-US" sz="1800" dirty="0">
                <a:latin typeface="Consolas" panose="020B0609020204030204" pitchFamily="49" charset="0"/>
              </a:rPr>
              <a:t># make a TYPE_2 backfill P-slot with 90% of the shadow resources and no GPUs</a:t>
            </a:r>
          </a:p>
          <a:p>
            <a:r>
              <a:rPr lang="en-US" sz="1800" dirty="0">
                <a:latin typeface="Consolas" panose="020B0609020204030204" pitchFamily="49" charset="0"/>
              </a:rPr>
              <a:t>#</a:t>
            </a:r>
            <a:br>
              <a:rPr lang="en-US" sz="1800" dirty="0">
                <a:latin typeface="Consolas" panose="020B0609020204030204" pitchFamily="49" charset="0"/>
              </a:rPr>
            </a:br>
            <a:r>
              <a:rPr lang="en-US" sz="1800" dirty="0">
                <a:latin typeface="Consolas" panose="020B0609020204030204" pitchFamily="49" charset="0"/>
              </a:rPr>
              <a:t>SLOT_TYPE_2_BACKFILL = true</a:t>
            </a:r>
          </a:p>
          <a:p>
            <a:r>
              <a:rPr lang="en-US" sz="1800" dirty="0">
                <a:latin typeface="Consolas" panose="020B0609020204030204" pitchFamily="49" charset="0"/>
              </a:rPr>
              <a:t>use FEATURE : </a:t>
            </a:r>
            <a:r>
              <a:rPr lang="en-US" sz="1800" dirty="0" err="1">
                <a:latin typeface="Consolas" panose="020B0609020204030204" pitchFamily="49" charset="0"/>
              </a:rPr>
              <a:t>PartitionableSlot</a:t>
            </a:r>
            <a:r>
              <a:rPr lang="en-US" sz="1800" dirty="0">
                <a:latin typeface="Consolas" panose="020B0609020204030204" pitchFamily="49" charset="0"/>
              </a:rPr>
              <a:t>(2, 90%, GPUs=0)</a:t>
            </a:r>
          </a:p>
          <a:p>
            <a:r>
              <a:rPr lang="en-US" sz="1800" dirty="0">
                <a:latin typeface="Consolas" panose="020B0609020204030204" pitchFamily="49" charset="0"/>
              </a:rPr>
              <a:t>SLOT_TYPE_2_PREEMPT = size(</a:t>
            </a:r>
            <a:r>
              <a:rPr lang="en-US" sz="1800" dirty="0" err="1">
                <a:latin typeface="Consolas" panose="020B0609020204030204" pitchFamily="49" charset="0"/>
              </a:rPr>
              <a:t>ResourceConflict</a:t>
            </a:r>
            <a:r>
              <a:rPr lang="en-US" sz="1800" dirty="0">
                <a:latin typeface="Consolas" panose="020B0609020204030204" pitchFamily="49" charset="0"/>
              </a:rPr>
              <a:t>?:"") &gt; 0</a:t>
            </a:r>
            <a:br>
              <a:rPr lang="en-US" sz="1800" dirty="0">
                <a:latin typeface="Consolas" panose="020B0609020204030204" pitchFamily="49" charset="0"/>
              </a:rPr>
            </a:br>
            <a:br>
              <a:rPr lang="en-US" sz="1800" dirty="0">
                <a:latin typeface="Consolas" panose="020B0609020204030204" pitchFamily="49" charset="0"/>
              </a:rPr>
            </a:br>
            <a:r>
              <a:rPr lang="en-US" sz="1800" dirty="0">
                <a:latin typeface="Consolas" panose="020B0609020204030204" pitchFamily="49" charset="0"/>
              </a:rPr>
              <a:t># The backfill slot should only run jobs that opt in as </a:t>
            </a:r>
            <a:r>
              <a:rPr lang="en-US" sz="1800" dirty="0" err="1">
                <a:latin typeface="Consolas" panose="020B0609020204030204" pitchFamily="49" charset="0"/>
              </a:rPr>
              <a:t>BackfillJob</a:t>
            </a:r>
            <a:br>
              <a:rPr lang="en-US" sz="1800" dirty="0">
                <a:latin typeface="Consolas" panose="020B0609020204030204" pitchFamily="49" charset="0"/>
              </a:rPr>
            </a:br>
            <a:r>
              <a:rPr lang="en-US" sz="1800" dirty="0">
                <a:latin typeface="Consolas" panose="020B0609020204030204" pitchFamily="49" charset="0"/>
              </a:rPr>
              <a:t>SLOT_TYPE_2_START = </a:t>
            </a:r>
            <a:r>
              <a:rPr lang="en-US" sz="1800" dirty="0" err="1">
                <a:latin typeface="Consolas" panose="020B0609020204030204" pitchFamily="49" charset="0"/>
              </a:rPr>
              <a:t>TARGET.BackfillJob</a:t>
            </a:r>
            <a:r>
              <a:rPr lang="en-US" sz="1800" dirty="0">
                <a:latin typeface="Consolas" panose="020B0609020204030204" pitchFamily="49" charset="0"/>
              </a:rPr>
              <a:t> </a:t>
            </a:r>
          </a:p>
        </p:txBody>
      </p:sp>
      <p:sp>
        <p:nvSpPr>
          <p:cNvPr id="2" name="Title 2">
            <a:extLst>
              <a:ext uri="{FF2B5EF4-FFF2-40B4-BE49-F238E27FC236}">
                <a16:creationId xmlns:a16="http://schemas.microsoft.com/office/drawing/2014/main" id="{6ECE8E62-89A2-11A0-68E8-EB9E30ADA066}"/>
              </a:ext>
            </a:extLst>
          </p:cNvPr>
          <p:cNvSpPr txBox="1">
            <a:spLocks/>
          </p:cNvSpPr>
          <p:nvPr/>
        </p:nvSpPr>
        <p:spPr bwMode="auto">
          <a:xfrm>
            <a:off x="-257504" y="5010888"/>
            <a:ext cx="1219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rgbClr val="C60036"/>
                </a:solidFill>
                <a:latin typeface="+mj-lt"/>
                <a:ea typeface="MS PGothic" pitchFamily="34" charset="-128"/>
                <a:cs typeface="ＭＳ Ｐゴシック" charset="0"/>
              </a:defRPr>
            </a:lvl1pPr>
            <a:lvl2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2pPr>
            <a:lvl3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3pPr>
            <a:lvl4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4pPr>
            <a:lvl5pPr algn="ctr" rtl="0" eaLnBrk="1" fontAlgn="base" hangingPunct="1">
              <a:spcBef>
                <a:spcPct val="0"/>
              </a:spcBef>
              <a:spcAft>
                <a:spcPct val="0"/>
              </a:spcAft>
              <a:defRPr sz="4400" b="1">
                <a:solidFill>
                  <a:srgbClr val="C60036"/>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6pPr>
            <a:lvl7pPr marL="9144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7pPr>
            <a:lvl8pPr marL="13716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8pPr>
            <a:lvl9pPr marL="1828800" algn="ctr" rtl="0" eaLnBrk="1" fontAlgn="base" hangingPunct="1">
              <a:spcBef>
                <a:spcPct val="0"/>
              </a:spcBef>
              <a:spcAft>
                <a:spcPct val="0"/>
              </a:spcAft>
              <a:defRPr sz="4400" b="1">
                <a:solidFill>
                  <a:srgbClr val="3333CC"/>
                </a:solidFill>
                <a:latin typeface="Comic Sans MS" charset="0"/>
                <a:ea typeface="ＭＳ Ｐゴシック" charset="0"/>
                <a:cs typeface="Arial" charset="0"/>
              </a:defRPr>
            </a:lvl9pPr>
          </a:lstStyle>
          <a:p>
            <a:r>
              <a:rPr lang="en-US" sz="2800" kern="0" dirty="0"/>
              <a:t>Will likely expose ☝ as "use policy: </a:t>
            </a:r>
            <a:r>
              <a:rPr lang="en-US" sz="2800" kern="0" dirty="0" err="1"/>
              <a:t>PreferGPUJobs</a:t>
            </a:r>
            <a:r>
              <a:rPr lang="en-US" sz="2800" kern="0" dirty="0"/>
              <a:t>"</a:t>
            </a:r>
          </a:p>
        </p:txBody>
      </p:sp>
    </p:spTree>
    <p:extLst>
      <p:ext uri="{BB962C8B-B14F-4D97-AF65-F5344CB8AC3E}">
        <p14:creationId xmlns:p14="http://schemas.microsoft.com/office/powerpoint/2010/main" val="81403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fastening a seat belt&#10;&#10;Description automatically generated with medium confidence">
            <a:extLst>
              <a:ext uri="{FF2B5EF4-FFF2-40B4-BE49-F238E27FC236}">
                <a16:creationId xmlns:a16="http://schemas.microsoft.com/office/drawing/2014/main" id="{6B76C447-006C-AA87-67E2-E4B817D2D016}"/>
              </a:ext>
            </a:extLst>
          </p:cNvPr>
          <p:cNvPicPr>
            <a:picLocks noChangeAspect="1"/>
          </p:cNvPicPr>
          <p:nvPr/>
        </p:nvPicPr>
        <p:blipFill rotWithShape="1">
          <a:blip r:embed="rId2">
            <a:alphaModFix amt="50000"/>
          </a:blip>
          <a:srcRect t="1577" b="14153"/>
          <a:stretch/>
        </p:blipFill>
        <p:spPr>
          <a:xfrm>
            <a:off x="20" y="1"/>
            <a:ext cx="12191980" cy="6857999"/>
          </a:xfrm>
          <a:prstGeom prst="rect">
            <a:avLst/>
          </a:prstGeom>
        </p:spPr>
      </p:pic>
      <p:sp>
        <p:nvSpPr>
          <p:cNvPr id="2" name="Title 1">
            <a:extLst>
              <a:ext uri="{FF2B5EF4-FFF2-40B4-BE49-F238E27FC236}">
                <a16:creationId xmlns:a16="http://schemas.microsoft.com/office/drawing/2014/main" id="{F20FE5E2-E8E5-9E8B-EB97-6B4D560F837A}"/>
              </a:ext>
            </a:extLst>
          </p:cNvPr>
          <p:cNvSpPr>
            <a:spLocks noGrp="1"/>
          </p:cNvSpPr>
          <p:nvPr>
            <p:ph type="title"/>
          </p:nvPr>
        </p:nvSpPr>
        <p:spPr>
          <a:xfrm>
            <a:off x="1524000" y="2320098"/>
            <a:ext cx="9144000" cy="2900518"/>
          </a:xfrm>
        </p:spPr>
        <p:txBody>
          <a:bodyPr vert="horz" lIns="91440" tIns="45720" rIns="91440" bIns="45720" rtlCol="0" anchor="b">
            <a:normAutofit fontScale="90000"/>
          </a:bodyPr>
          <a:lstStyle/>
          <a:p>
            <a:r>
              <a:rPr lang="en-US" sz="5100" dirty="0">
                <a:solidFill>
                  <a:srgbClr val="FFFFFF"/>
                </a:solidFill>
                <a:latin typeface="+mj-lt"/>
                <a:ea typeface="+mj-ea"/>
                <a:cs typeface="+mj-cs"/>
              </a:rPr>
              <a:t>Since HTC 23, there were 11 LTS releases and </a:t>
            </a:r>
            <a:r>
              <a:rPr lang="en-US" sz="5100" dirty="0">
                <a:solidFill>
                  <a:srgbClr val="FFFFFF"/>
                </a:solidFill>
                <a:ea typeface="+mj-ea"/>
                <a:cs typeface="+mj-cs"/>
              </a:rPr>
              <a:t>13</a:t>
            </a:r>
            <a:r>
              <a:rPr lang="en-US" sz="5100" dirty="0">
                <a:solidFill>
                  <a:srgbClr val="FFFFFF"/>
                </a:solidFill>
                <a:latin typeface="+mj-lt"/>
                <a:ea typeface="+mj-ea"/>
                <a:cs typeface="+mj-cs"/>
              </a:rPr>
              <a:t> </a:t>
            </a:r>
            <a:r>
              <a:rPr lang="en-US" sz="5100" dirty="0">
                <a:solidFill>
                  <a:srgbClr val="FFFFFF"/>
                </a:solidFill>
                <a:ea typeface="+mj-ea"/>
                <a:cs typeface="+mj-cs"/>
              </a:rPr>
              <a:t>Feature releases incorporating 140 </a:t>
            </a:r>
            <a:r>
              <a:rPr lang="en-US" sz="5100" dirty="0">
                <a:solidFill>
                  <a:srgbClr val="FFFFFF"/>
                </a:solidFill>
                <a:latin typeface="+mj-lt"/>
                <a:ea typeface="+mj-ea"/>
                <a:cs typeface="+mj-cs"/>
              </a:rPr>
              <a:t>enhancements </a:t>
            </a:r>
            <a:br>
              <a:rPr lang="en-US" sz="5100" dirty="0">
                <a:solidFill>
                  <a:srgbClr val="FFFFFF"/>
                </a:solidFill>
                <a:latin typeface="+mj-lt"/>
                <a:ea typeface="+mj-ea"/>
                <a:cs typeface="+mj-cs"/>
              </a:rPr>
            </a:br>
            <a:r>
              <a:rPr lang="en-US" sz="5100" dirty="0">
                <a:solidFill>
                  <a:srgbClr val="FFFFFF"/>
                </a:solidFill>
                <a:latin typeface="+mj-lt"/>
                <a:ea typeface="+mj-ea"/>
                <a:cs typeface="+mj-cs"/>
              </a:rPr>
              <a:t>and 90 bug fixes.</a:t>
            </a:r>
          </a:p>
        </p:txBody>
      </p:sp>
      <p:sp>
        <p:nvSpPr>
          <p:cNvPr id="4" name="Slide Number Placeholder 3">
            <a:extLst>
              <a:ext uri="{FF2B5EF4-FFF2-40B4-BE49-F238E27FC236}">
                <a16:creationId xmlns:a16="http://schemas.microsoft.com/office/drawing/2014/main" id="{76EBE24D-248A-A5AC-E899-9C73D32BC97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0" i="0" kern="1200">
                <a:solidFill>
                  <a:schemeClr val="tx1"/>
                </a:solidFill>
                <a:latin typeface="Helvetica Neue Light" panose="02000403000000020004" pitchFamily="2" charset="0"/>
                <a:ea typeface="Helvetica Neue Light" panose="02000403000000020004"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7D6B6BCA-0F02-1C4A-A7FD-5289AC363B05}" type="slidenum">
              <a:rPr lang="en-US" smtClean="0"/>
              <a:pPr>
                <a:spcAft>
                  <a:spcPts val="600"/>
                </a:spcAft>
                <a:defRPr/>
              </a:pPr>
              <a:t>4</a:t>
            </a:fld>
            <a:endParaRPr lang="en-US">
              <a:solidFill>
                <a:srgbClr val="FFFFFF"/>
              </a:solidFill>
              <a:latin typeface="Calibri" panose="020F0502020204030204"/>
              <a:ea typeface="+mn-ea"/>
            </a:endParaRPr>
          </a:p>
        </p:txBody>
      </p:sp>
    </p:spTree>
    <p:extLst>
      <p:ext uri="{BB962C8B-B14F-4D97-AF65-F5344CB8AC3E}">
        <p14:creationId xmlns:p14="http://schemas.microsoft.com/office/powerpoint/2010/main" val="3101826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D332C8-D4E6-F050-1375-E345C95B4ACE}"/>
              </a:ext>
            </a:extLst>
          </p:cNvPr>
          <p:cNvSpPr>
            <a:spLocks noGrp="1"/>
          </p:cNvSpPr>
          <p:nvPr>
            <p:ph idx="1"/>
          </p:nvPr>
        </p:nvSpPr>
        <p:spPr>
          <a:xfrm>
            <a:off x="429685" y="914400"/>
            <a:ext cx="11199283" cy="2838769"/>
          </a:xfrm>
        </p:spPr>
        <p:txBody>
          <a:bodyPr/>
          <a:lstStyle/>
          <a:p>
            <a:r>
              <a:rPr lang="en-US" sz="2800" dirty="0"/>
              <a:t>EP can effectively isolate disk space across jobs</a:t>
            </a:r>
          </a:p>
          <a:p>
            <a:pPr lvl="1"/>
            <a:r>
              <a:rPr lang="en-US" sz="2400" dirty="0"/>
              <a:t>Look in the Manual for config knob </a:t>
            </a:r>
            <a:r>
              <a:rPr lang="en-US" sz="2400" dirty="0">
                <a:solidFill>
                  <a:srgbClr val="FF0000"/>
                </a:solidFill>
              </a:rPr>
              <a:t>STARTD_ENFORCE_DISK_LIMITS </a:t>
            </a:r>
          </a:p>
          <a:p>
            <a:pPr lvl="1"/>
            <a:r>
              <a:rPr lang="en-US" sz="2400" dirty="0"/>
              <a:t>Allows HTCondor to utilize the Linux Logical Volume Manager (LVM) to create an ephemeral file systems for the job's sandbox, providing an isolated work environment and strong disk usage enforcement for jobs executing on EP’s.</a:t>
            </a:r>
          </a:p>
          <a:p>
            <a:pPr lvl="2"/>
            <a:r>
              <a:rPr lang="en-US" sz="2000" dirty="0"/>
              <a:t>Uses LVM or makes a loop-back file system if LVM not setup</a:t>
            </a:r>
          </a:p>
          <a:p>
            <a:pPr lvl="1"/>
            <a:r>
              <a:rPr lang="en-US" sz="2400" dirty="0"/>
              <a:t>Reserves space on disk for the job</a:t>
            </a:r>
          </a:p>
          <a:p>
            <a:pPr lvl="1"/>
            <a:r>
              <a:rPr lang="en-US" sz="2400" dirty="0"/>
              <a:t>Enables EP to perform fast disk usage queries and cleanup.</a:t>
            </a:r>
          </a:p>
          <a:p>
            <a:pPr lvl="1"/>
            <a:r>
              <a:rPr lang="en-US" sz="2400" dirty="0"/>
              <a:t>Introduced in V23.5.2</a:t>
            </a:r>
          </a:p>
          <a:p>
            <a:pPr lvl="1"/>
            <a:r>
              <a:rPr lang="en-US" sz="2400" dirty="0"/>
              <a:t>Requires an HTCondor EP running on Linux as root</a:t>
            </a:r>
          </a:p>
          <a:p>
            <a:pPr lvl="1"/>
            <a:endParaRPr lang="en-US" sz="2400" dirty="0"/>
          </a:p>
          <a:p>
            <a:endParaRPr lang="en-US" sz="2800" dirty="0"/>
          </a:p>
        </p:txBody>
      </p:sp>
      <p:sp>
        <p:nvSpPr>
          <p:cNvPr id="3" name="Title 2">
            <a:extLst>
              <a:ext uri="{FF2B5EF4-FFF2-40B4-BE49-F238E27FC236}">
                <a16:creationId xmlns:a16="http://schemas.microsoft.com/office/drawing/2014/main" id="{7D560BB2-46DA-4500-5DD4-2EBBB1CE1288}"/>
              </a:ext>
            </a:extLst>
          </p:cNvPr>
          <p:cNvSpPr>
            <a:spLocks noGrp="1"/>
          </p:cNvSpPr>
          <p:nvPr>
            <p:ph type="title"/>
          </p:nvPr>
        </p:nvSpPr>
        <p:spPr/>
        <p:txBody>
          <a:bodyPr/>
          <a:lstStyle/>
          <a:p>
            <a:r>
              <a:rPr lang="en-US" dirty="0"/>
              <a:t>Better Job Disk Space Management </a:t>
            </a:r>
          </a:p>
        </p:txBody>
      </p:sp>
      <p:sp>
        <p:nvSpPr>
          <p:cNvPr id="4" name="Slide Number Placeholder 3">
            <a:extLst>
              <a:ext uri="{FF2B5EF4-FFF2-40B4-BE49-F238E27FC236}">
                <a16:creationId xmlns:a16="http://schemas.microsoft.com/office/drawing/2014/main" id="{61863236-9F7D-0647-FA66-9A5D12C81877}"/>
              </a:ext>
            </a:extLst>
          </p:cNvPr>
          <p:cNvSpPr>
            <a:spLocks noGrp="1"/>
          </p:cNvSpPr>
          <p:nvPr>
            <p:ph type="sldNum" sz="quarter" idx="10"/>
          </p:nvPr>
        </p:nvSpPr>
        <p:spPr/>
        <p:txBody>
          <a:bodyPr/>
          <a:lstStyle/>
          <a:p>
            <a:fld id="{A112ED7D-98F8-4F4F-A793-74ECB7F395DA}" type="slidenum">
              <a:rPr lang="en-US" altLang="en-US" smtClean="0"/>
              <a:pPr/>
              <a:t>40</a:t>
            </a:fld>
            <a:endParaRPr lang="en-US" altLang="en-US" dirty="0"/>
          </a:p>
        </p:txBody>
      </p:sp>
    </p:spTree>
    <p:extLst>
      <p:ext uri="{BB962C8B-B14F-4D97-AF65-F5344CB8AC3E}">
        <p14:creationId xmlns:p14="http://schemas.microsoft.com/office/powerpoint/2010/main" val="3514677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76751A-9C8F-4F1C-8A33-8FE37AE915FE}"/>
              </a:ext>
            </a:extLst>
          </p:cNvPr>
          <p:cNvSpPr>
            <a:spLocks noGrp="1"/>
          </p:cNvSpPr>
          <p:nvPr>
            <p:ph type="body" idx="1"/>
          </p:nvPr>
        </p:nvSpPr>
        <p:spPr>
          <a:xfrm>
            <a:off x="429683" y="914400"/>
            <a:ext cx="11123885" cy="4798285"/>
          </a:xfrm>
        </p:spPr>
        <p:txBody>
          <a:bodyPr/>
          <a:lstStyle/>
          <a:p>
            <a:r>
              <a:rPr lang="en-US" dirty="0"/>
              <a:t>Single ad for the STARTD as a whole</a:t>
            </a:r>
          </a:p>
          <a:p>
            <a:pPr lvl="1"/>
            <a:r>
              <a:rPr lang="en-US" dirty="0"/>
              <a:t>Not suitable for matchmaking. </a:t>
            </a:r>
          </a:p>
          <a:p>
            <a:r>
              <a:rPr lang="en-US" dirty="0"/>
              <a:t>For use in</a:t>
            </a:r>
          </a:p>
          <a:p>
            <a:pPr lvl="1"/>
            <a:r>
              <a:rPr lang="en-US" dirty="0"/>
              <a:t>Querying the STARTD address</a:t>
            </a:r>
          </a:p>
          <a:p>
            <a:pPr lvl="1"/>
            <a:r>
              <a:rPr lang="en-US" dirty="0"/>
              <a:t>Monitoring Overall health and usage of the EP</a:t>
            </a:r>
          </a:p>
          <a:p>
            <a:pPr lvl="1"/>
            <a:r>
              <a:rPr lang="en-US" dirty="0"/>
              <a:t>Detected/provisioned/in-use resources on the EP as a whole</a:t>
            </a:r>
          </a:p>
          <a:p>
            <a:r>
              <a:rPr lang="en-US" dirty="0"/>
              <a:t>Requires a newer </a:t>
            </a:r>
            <a:r>
              <a:rPr lang="en-US" dirty="0" err="1"/>
              <a:t>condor_collector</a:t>
            </a:r>
            <a:endParaRPr lang="en-US" dirty="0"/>
          </a:p>
          <a:p>
            <a:pPr lvl="1"/>
            <a:r>
              <a:rPr lang="en-US" dirty="0"/>
              <a:t>Collector version 23.2 or later to store these ads</a:t>
            </a:r>
          </a:p>
          <a:p>
            <a:pPr lvl="1"/>
            <a:r>
              <a:rPr lang="en-US" dirty="0"/>
              <a:t>Collector version 23.7 or later to query these ads </a:t>
            </a:r>
            <a:r>
              <a:rPr lang="en-US" sz="1400" dirty="0"/>
              <a:t>(without using -any)</a:t>
            </a:r>
          </a:p>
          <a:p>
            <a:pPr marL="91440" indent="0">
              <a:buNone/>
            </a:pPr>
            <a:endParaRPr lang="en-US" dirty="0"/>
          </a:p>
        </p:txBody>
      </p:sp>
      <p:sp>
        <p:nvSpPr>
          <p:cNvPr id="3" name="Title 2">
            <a:extLst>
              <a:ext uri="{FF2B5EF4-FFF2-40B4-BE49-F238E27FC236}">
                <a16:creationId xmlns:a16="http://schemas.microsoft.com/office/drawing/2014/main" id="{F139A745-AB87-456B-86A6-6573EAEEAD31}"/>
              </a:ext>
            </a:extLst>
          </p:cNvPr>
          <p:cNvSpPr>
            <a:spLocks noGrp="1"/>
          </p:cNvSpPr>
          <p:nvPr>
            <p:ph type="title"/>
          </p:nvPr>
        </p:nvSpPr>
        <p:spPr/>
        <p:txBody>
          <a:bodyPr/>
          <a:lstStyle/>
          <a:p>
            <a:r>
              <a:rPr lang="en-US" dirty="0"/>
              <a:t>New </a:t>
            </a:r>
            <a:r>
              <a:rPr lang="en-US" dirty="0" err="1"/>
              <a:t>ClassAd</a:t>
            </a:r>
            <a:r>
              <a:rPr lang="en-US" dirty="0"/>
              <a:t> for the EP</a:t>
            </a:r>
          </a:p>
        </p:txBody>
      </p:sp>
      <p:sp>
        <p:nvSpPr>
          <p:cNvPr id="4" name="Slide Number Placeholder 3">
            <a:extLst>
              <a:ext uri="{FF2B5EF4-FFF2-40B4-BE49-F238E27FC236}">
                <a16:creationId xmlns:a16="http://schemas.microsoft.com/office/drawing/2014/main" id="{0D382F84-0214-41F5-AEAC-B93F067C09EE}"/>
              </a:ext>
            </a:extLst>
          </p:cNvPr>
          <p:cNvSpPr>
            <a:spLocks noGrp="1"/>
          </p:cNvSpPr>
          <p:nvPr>
            <p:ph type="sldNum" idx="12"/>
          </p:nvPr>
        </p:nvSpPr>
        <p:spPr>
          <a:xfrm>
            <a:off x="4673600" y="6492876"/>
            <a:ext cx="284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41</a:t>
            </a:fld>
            <a:endParaRPr lang="en-US"/>
          </a:p>
        </p:txBody>
      </p:sp>
    </p:spTree>
    <p:extLst>
      <p:ext uri="{BB962C8B-B14F-4D97-AF65-F5344CB8AC3E}">
        <p14:creationId xmlns:p14="http://schemas.microsoft.com/office/powerpoint/2010/main" val="2253891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A40E76-56D8-1368-FCE5-DADD3AD54D69}"/>
              </a:ext>
            </a:extLst>
          </p:cNvPr>
          <p:cNvSpPr>
            <a:spLocks noGrp="1"/>
          </p:cNvSpPr>
          <p:nvPr>
            <p:ph idx="1"/>
          </p:nvPr>
        </p:nvSpPr>
        <p:spPr>
          <a:xfrm>
            <a:off x="496358" y="793663"/>
            <a:ext cx="11199283" cy="4227513"/>
          </a:xfrm>
        </p:spPr>
        <p:txBody>
          <a:bodyPr/>
          <a:lstStyle/>
          <a:p>
            <a:r>
              <a:rPr lang="en-US" dirty="0"/>
              <a:t>CE Dashboard (for hosted CE's at first…)</a:t>
            </a:r>
          </a:p>
          <a:p>
            <a:r>
              <a:rPr lang="en-US" dirty="0" err="1"/>
              <a:t>condor_ce_test_token</a:t>
            </a:r>
            <a:r>
              <a:rPr lang="en-US" dirty="0"/>
              <a:t>: new tool to generate short lived SciTokens to more easily test resource provisioning requests to the CE</a:t>
            </a:r>
          </a:p>
          <a:p>
            <a:r>
              <a:rPr lang="en-US" dirty="0" err="1"/>
              <a:t>condor_ce_upgrade_check</a:t>
            </a:r>
            <a:r>
              <a:rPr lang="en-US" dirty="0"/>
              <a:t>: new tool helps look for compatibility problems before upgrading your CE</a:t>
            </a:r>
          </a:p>
          <a:p>
            <a:r>
              <a:rPr lang="en-US" dirty="0" err="1"/>
              <a:t>condor_ce_trace</a:t>
            </a:r>
            <a:r>
              <a:rPr lang="en-US" dirty="0"/>
              <a:t>: can now test batch system integration without needing to have a SciToken</a:t>
            </a:r>
          </a:p>
          <a:p>
            <a:r>
              <a:rPr lang="en-US" dirty="0"/>
              <a:t>GPUS: Ensure that jobs requesting GPUs land on HTCondor EPs with GPUs</a:t>
            </a:r>
          </a:p>
          <a:p>
            <a:pPr lvl="1"/>
            <a:endParaRPr lang="en-US" dirty="0"/>
          </a:p>
        </p:txBody>
      </p:sp>
      <p:sp>
        <p:nvSpPr>
          <p:cNvPr id="3" name="Title 2">
            <a:extLst>
              <a:ext uri="{FF2B5EF4-FFF2-40B4-BE49-F238E27FC236}">
                <a16:creationId xmlns:a16="http://schemas.microsoft.com/office/drawing/2014/main" id="{721E376F-1655-53F5-30CD-367923EF9F00}"/>
              </a:ext>
            </a:extLst>
          </p:cNvPr>
          <p:cNvSpPr>
            <a:spLocks noGrp="1"/>
          </p:cNvSpPr>
          <p:nvPr>
            <p:ph type="title"/>
          </p:nvPr>
        </p:nvSpPr>
        <p:spPr/>
        <p:txBody>
          <a:bodyPr/>
          <a:lstStyle/>
          <a:p>
            <a:r>
              <a:rPr lang="en-US" dirty="0"/>
              <a:t>CE Improvements</a:t>
            </a:r>
          </a:p>
        </p:txBody>
      </p:sp>
      <p:sp>
        <p:nvSpPr>
          <p:cNvPr id="4" name="Slide Number Placeholder 3">
            <a:extLst>
              <a:ext uri="{FF2B5EF4-FFF2-40B4-BE49-F238E27FC236}">
                <a16:creationId xmlns:a16="http://schemas.microsoft.com/office/drawing/2014/main" id="{DD4E5A8C-C9BC-046D-AF86-938A71B6744F}"/>
              </a:ext>
            </a:extLst>
          </p:cNvPr>
          <p:cNvSpPr>
            <a:spLocks noGrp="1"/>
          </p:cNvSpPr>
          <p:nvPr>
            <p:ph type="sldNum" sz="quarter" idx="10"/>
          </p:nvPr>
        </p:nvSpPr>
        <p:spPr/>
        <p:txBody>
          <a:bodyPr/>
          <a:lstStyle/>
          <a:p>
            <a:fld id="{A112ED7D-98F8-4F4F-A793-74ECB7F395DA}" type="slidenum">
              <a:rPr lang="en-US" altLang="en-US" smtClean="0"/>
              <a:pPr/>
              <a:t>42</a:t>
            </a:fld>
            <a:endParaRPr lang="en-US" altLang="en-US" dirty="0"/>
          </a:p>
        </p:txBody>
      </p:sp>
    </p:spTree>
    <p:extLst>
      <p:ext uri="{BB962C8B-B14F-4D97-AF65-F5344CB8AC3E}">
        <p14:creationId xmlns:p14="http://schemas.microsoft.com/office/powerpoint/2010/main" val="2958744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A40E76-56D8-1368-FCE5-DADD3AD54D69}"/>
              </a:ext>
            </a:extLst>
          </p:cNvPr>
          <p:cNvSpPr>
            <a:spLocks noGrp="1"/>
          </p:cNvSpPr>
          <p:nvPr>
            <p:ph idx="1"/>
          </p:nvPr>
        </p:nvSpPr>
        <p:spPr>
          <a:xfrm>
            <a:off x="368725" y="853440"/>
            <a:ext cx="11199283" cy="4227513"/>
          </a:xfrm>
        </p:spPr>
        <p:txBody>
          <a:bodyPr/>
          <a:lstStyle/>
          <a:p>
            <a:r>
              <a:rPr lang="en-US" dirty="0"/>
              <a:t>There is a new, more powerful syntax for expressing job routes on your CE</a:t>
            </a:r>
          </a:p>
          <a:p>
            <a:pPr lvl="1"/>
            <a:r>
              <a:rPr lang="en-US" dirty="0"/>
              <a:t>Must use the new syntax in v24</a:t>
            </a:r>
          </a:p>
          <a:p>
            <a:pPr lvl="1"/>
            <a:r>
              <a:rPr lang="en-US" dirty="0"/>
              <a:t>Will include a tool to help you change your route syntax to the new style </a:t>
            </a:r>
          </a:p>
          <a:p>
            <a:pPr lvl="1"/>
            <a:r>
              <a:rPr lang="en-US" dirty="0"/>
              <a:t>Details at https://htcondor.com/htcondor-ce/v6/configuration/job-router-overview/#route-syntaxes</a:t>
            </a:r>
          </a:p>
          <a:p>
            <a:pPr lvl="1"/>
            <a:endParaRPr lang="en-US" dirty="0"/>
          </a:p>
        </p:txBody>
      </p:sp>
      <p:sp>
        <p:nvSpPr>
          <p:cNvPr id="3" name="Title 2">
            <a:extLst>
              <a:ext uri="{FF2B5EF4-FFF2-40B4-BE49-F238E27FC236}">
                <a16:creationId xmlns:a16="http://schemas.microsoft.com/office/drawing/2014/main" id="{721E376F-1655-53F5-30CD-367923EF9F00}"/>
              </a:ext>
            </a:extLst>
          </p:cNvPr>
          <p:cNvSpPr>
            <a:spLocks noGrp="1"/>
          </p:cNvSpPr>
          <p:nvPr>
            <p:ph type="title"/>
          </p:nvPr>
        </p:nvSpPr>
        <p:spPr/>
        <p:txBody>
          <a:bodyPr/>
          <a:lstStyle/>
          <a:p>
            <a:r>
              <a:rPr lang="en-US" dirty="0"/>
              <a:t>CE Upgrade to v24</a:t>
            </a:r>
          </a:p>
        </p:txBody>
      </p:sp>
      <p:sp>
        <p:nvSpPr>
          <p:cNvPr id="4" name="Slide Number Placeholder 3">
            <a:extLst>
              <a:ext uri="{FF2B5EF4-FFF2-40B4-BE49-F238E27FC236}">
                <a16:creationId xmlns:a16="http://schemas.microsoft.com/office/drawing/2014/main" id="{DD4E5A8C-C9BC-046D-AF86-938A71B6744F}"/>
              </a:ext>
            </a:extLst>
          </p:cNvPr>
          <p:cNvSpPr>
            <a:spLocks noGrp="1"/>
          </p:cNvSpPr>
          <p:nvPr>
            <p:ph type="sldNum" sz="quarter" idx="10"/>
          </p:nvPr>
        </p:nvSpPr>
        <p:spPr/>
        <p:txBody>
          <a:bodyPr/>
          <a:lstStyle/>
          <a:p>
            <a:fld id="{A112ED7D-98F8-4F4F-A793-74ECB7F395DA}" type="slidenum">
              <a:rPr lang="en-US" altLang="en-US" smtClean="0"/>
              <a:pPr/>
              <a:t>43</a:t>
            </a:fld>
            <a:endParaRPr lang="en-US" altLang="en-US" dirty="0"/>
          </a:p>
        </p:txBody>
      </p:sp>
    </p:spTree>
    <p:extLst>
      <p:ext uri="{BB962C8B-B14F-4D97-AF65-F5344CB8AC3E}">
        <p14:creationId xmlns:p14="http://schemas.microsoft.com/office/powerpoint/2010/main" val="1681894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F3AE84-56B9-3DFA-CA46-32A5A112E332}"/>
              </a:ext>
            </a:extLst>
          </p:cNvPr>
          <p:cNvSpPr>
            <a:spLocks noGrp="1"/>
          </p:cNvSpPr>
          <p:nvPr>
            <p:ph idx="1"/>
          </p:nvPr>
        </p:nvSpPr>
        <p:spPr>
          <a:xfrm>
            <a:off x="285227" y="1355726"/>
            <a:ext cx="11652308" cy="4227513"/>
          </a:xfrm>
        </p:spPr>
        <p:txBody>
          <a:bodyPr/>
          <a:lstStyle/>
          <a:p>
            <a:r>
              <a:rPr lang="en-US" dirty="0"/>
              <a:t>Dropping support for multiple queue statements in a single submit file </a:t>
            </a:r>
            <a:br>
              <a:rPr lang="en-US" dirty="0"/>
            </a:br>
            <a:r>
              <a:rPr lang="en-US" dirty="0"/>
              <a:t>      (Use queue foreach, etc.) </a:t>
            </a:r>
          </a:p>
          <a:p>
            <a:r>
              <a:rPr lang="en-US" dirty="0"/>
              <a:t>Partitionable Slots will be enabled by default (instead of static partitioning)</a:t>
            </a:r>
          </a:p>
          <a:p>
            <a:r>
              <a:rPr lang="en-US" dirty="0"/>
              <a:t>The job’s executable will no longer be renamed to ‘condor_exec.exe’ </a:t>
            </a:r>
          </a:p>
          <a:p>
            <a:r>
              <a:rPr lang="en-US" dirty="0"/>
              <a:t>GPU discovery is enabled on all Execution Points by default</a:t>
            </a:r>
          </a:p>
        </p:txBody>
      </p:sp>
      <p:sp>
        <p:nvSpPr>
          <p:cNvPr id="3" name="Title 2">
            <a:extLst>
              <a:ext uri="{FF2B5EF4-FFF2-40B4-BE49-F238E27FC236}">
                <a16:creationId xmlns:a16="http://schemas.microsoft.com/office/drawing/2014/main" id="{7E19FDB2-67B1-6A94-95A0-1F498CF94BD4}"/>
              </a:ext>
            </a:extLst>
          </p:cNvPr>
          <p:cNvSpPr>
            <a:spLocks noGrp="1"/>
          </p:cNvSpPr>
          <p:nvPr>
            <p:ph type="title"/>
          </p:nvPr>
        </p:nvSpPr>
        <p:spPr/>
        <p:txBody>
          <a:bodyPr/>
          <a:lstStyle/>
          <a:p>
            <a:r>
              <a:rPr lang="en-US" dirty="0"/>
              <a:t>New defaults – might be surprising</a:t>
            </a:r>
          </a:p>
        </p:txBody>
      </p:sp>
      <p:sp>
        <p:nvSpPr>
          <p:cNvPr id="4" name="Slide Number Placeholder 3">
            <a:extLst>
              <a:ext uri="{FF2B5EF4-FFF2-40B4-BE49-F238E27FC236}">
                <a16:creationId xmlns:a16="http://schemas.microsoft.com/office/drawing/2014/main" id="{7B4CD66C-623B-B5E6-72D7-9DB219AACBC0}"/>
              </a:ext>
            </a:extLst>
          </p:cNvPr>
          <p:cNvSpPr>
            <a:spLocks noGrp="1"/>
          </p:cNvSpPr>
          <p:nvPr>
            <p:ph type="sldNum" sz="quarter" idx="10"/>
          </p:nvPr>
        </p:nvSpPr>
        <p:spPr/>
        <p:txBody>
          <a:bodyPr/>
          <a:lstStyle/>
          <a:p>
            <a:fld id="{A112ED7D-98F8-4F4F-A793-74ECB7F395DA}" type="slidenum">
              <a:rPr lang="en-US" altLang="en-US" smtClean="0"/>
              <a:pPr/>
              <a:t>44</a:t>
            </a:fld>
            <a:endParaRPr lang="en-US" altLang="en-US" dirty="0"/>
          </a:p>
        </p:txBody>
      </p:sp>
    </p:spTree>
    <p:extLst>
      <p:ext uri="{BB962C8B-B14F-4D97-AF65-F5344CB8AC3E}">
        <p14:creationId xmlns:p14="http://schemas.microsoft.com/office/powerpoint/2010/main" val="2687033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524000" y="845526"/>
            <a:ext cx="9144000" cy="95810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6000"/>
              <a:buFont typeface="Helvetica Neue"/>
              <a:buNone/>
            </a:pPr>
            <a:r>
              <a:rPr lang="en-US" dirty="0"/>
              <a:t>What's Cooking in the Kitchen…</a:t>
            </a:r>
            <a:endParaRPr dirty="0"/>
          </a:p>
        </p:txBody>
      </p:sp>
      <p:pic>
        <p:nvPicPr>
          <p:cNvPr id="3" name="Picture 2" descr="A black cauldron with green bubbles coming out of it&#10;&#10;Description automatically generated">
            <a:extLst>
              <a:ext uri="{FF2B5EF4-FFF2-40B4-BE49-F238E27FC236}">
                <a16:creationId xmlns:a16="http://schemas.microsoft.com/office/drawing/2014/main" id="{B43B7D2C-DC27-7075-0041-CFDEFFD649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18871" y="1719458"/>
            <a:ext cx="3954258" cy="3664841"/>
          </a:xfrm>
          <a:prstGeom prst="rect">
            <a:avLst/>
          </a:prstGeom>
        </p:spPr>
      </p:pic>
      <p:sp>
        <p:nvSpPr>
          <p:cNvPr id="2" name="TextBox 1">
            <a:extLst>
              <a:ext uri="{FF2B5EF4-FFF2-40B4-BE49-F238E27FC236}">
                <a16:creationId xmlns:a16="http://schemas.microsoft.com/office/drawing/2014/main" id="{40CC71D6-4F9C-56C0-218D-9E2666837D29}"/>
              </a:ext>
            </a:extLst>
          </p:cNvPr>
          <p:cNvSpPr txBox="1"/>
          <p:nvPr/>
        </p:nvSpPr>
        <p:spPr>
          <a:xfrm>
            <a:off x="1027301" y="5283346"/>
            <a:ext cx="10137397" cy="830997"/>
          </a:xfrm>
          <a:prstGeom prst="rect">
            <a:avLst/>
          </a:prstGeom>
          <a:noFill/>
        </p:spPr>
        <p:txBody>
          <a:bodyPr wrap="square" rtlCol="0">
            <a:spAutoFit/>
          </a:bodyPr>
          <a:lstStyle/>
          <a:p>
            <a:pPr algn="ctr"/>
            <a:r>
              <a:rPr lang="en-US" sz="4800" dirty="0"/>
              <a:t>http://survey.htcondor.com/</a:t>
            </a:r>
          </a:p>
        </p:txBody>
      </p:sp>
    </p:spTree>
    <p:extLst>
      <p:ext uri="{BB962C8B-B14F-4D97-AF65-F5344CB8AC3E}">
        <p14:creationId xmlns:p14="http://schemas.microsoft.com/office/powerpoint/2010/main" val="1108966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Helvetica Neue"/>
              <a:buNone/>
            </a:pPr>
            <a:r>
              <a:rPr lang="en-US" dirty="0"/>
              <a:t>Tight Integration with </a:t>
            </a:r>
            <a:br>
              <a:rPr lang="en-US" dirty="0"/>
            </a:br>
            <a:r>
              <a:rPr lang="en-US" dirty="0"/>
              <a:t>Pelican (OSDF)</a:t>
            </a:r>
            <a:endParaRPr dirty="0"/>
          </a:p>
        </p:txBody>
      </p:sp>
    </p:spTree>
    <p:extLst>
      <p:ext uri="{BB962C8B-B14F-4D97-AF65-F5344CB8AC3E}">
        <p14:creationId xmlns:p14="http://schemas.microsoft.com/office/powerpoint/2010/main" val="1840552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225232"/>
            <a:ext cx="11360800" cy="763600"/>
          </a:xfrm>
          <a:prstGeom prst="rect">
            <a:avLst/>
          </a:prstGeom>
        </p:spPr>
        <p:txBody>
          <a:bodyPr spcFirstLastPara="1" vert="horz" wrap="square" lIns="121900" tIns="121900" rIns="121900" bIns="121900" numCol="1" anchor="t" anchorCtr="0" compatLnSpc="1">
            <a:prstTxWarp prst="textNoShape">
              <a:avLst/>
            </a:prstTxWarp>
            <a:normAutofit fontScale="90000"/>
          </a:bodyPr>
          <a:lstStyle/>
          <a:p>
            <a:r>
              <a:rPr lang="en" dirty="0"/>
              <a:t>Self-Checkpointing Applications</a:t>
            </a:r>
            <a:endParaRPr dirty="0"/>
          </a:p>
        </p:txBody>
      </p:sp>
      <p:sp>
        <p:nvSpPr>
          <p:cNvPr id="67" name="Google Shape;67;p15"/>
          <p:cNvSpPr txBox="1">
            <a:spLocks noGrp="1"/>
          </p:cNvSpPr>
          <p:nvPr>
            <p:ph type="body" idx="1"/>
          </p:nvPr>
        </p:nvSpPr>
        <p:spPr>
          <a:xfrm>
            <a:off x="415600" y="1151400"/>
            <a:ext cx="11360800" cy="4555200"/>
          </a:xfrm>
          <a:prstGeom prst="rect">
            <a:avLst/>
          </a:prstGeom>
        </p:spPr>
        <p:txBody>
          <a:bodyPr spcFirstLastPara="1" vert="horz" wrap="square" lIns="121900" tIns="121900" rIns="121900" bIns="121900" numCol="1" anchor="t" anchorCtr="0" compatLnSpc="1">
            <a:prstTxWarp prst="textNoShape">
              <a:avLst/>
            </a:prstTxWarp>
            <a:normAutofit fontScale="92500" lnSpcReduction="10000"/>
          </a:bodyPr>
          <a:lstStyle/>
          <a:p>
            <a:r>
              <a:rPr lang="en" dirty="0"/>
              <a:t>Self-checkpointing jobs have been a success, especially on the OS Pool, where runtimes are shorter and frequently interrupted.</a:t>
            </a:r>
            <a:endParaRPr dirty="0"/>
          </a:p>
          <a:p>
            <a:r>
              <a:rPr lang="en" dirty="0"/>
              <a:t>By default, self-checkpointing jobs store their checkpoints on the AP at which they were placed.  This adds a lot of file -transfer and -storage load on the AP.</a:t>
            </a:r>
            <a:endParaRPr dirty="0"/>
          </a:p>
          <a:p>
            <a:r>
              <a:rPr lang="en" dirty="0"/>
              <a:t>We've therefore been working on the ability to store checkpoints to third-party services including </a:t>
            </a:r>
            <a:r>
              <a:rPr lang="en" dirty="0">
                <a:solidFill>
                  <a:srgbClr val="FF0000"/>
                </a:solidFill>
              </a:rPr>
              <a:t>Pelican (OSDF)</a:t>
            </a:r>
            <a:r>
              <a:rPr lang="en" dirty="0"/>
              <a:t>.  We are current testing the initial implementation with OSPool users.</a:t>
            </a:r>
            <a:endParaRPr dirty="0"/>
          </a:p>
        </p:txBody>
      </p:sp>
    </p:spTree>
    <p:extLst>
      <p:ext uri="{BB962C8B-B14F-4D97-AF65-F5344CB8AC3E}">
        <p14:creationId xmlns:p14="http://schemas.microsoft.com/office/powerpoint/2010/main" val="1934001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D38C73-0960-7768-17C3-DD5E883E6B21}"/>
              </a:ext>
            </a:extLst>
          </p:cNvPr>
          <p:cNvSpPr>
            <a:spLocks noGrp="1"/>
          </p:cNvSpPr>
          <p:nvPr>
            <p:ph idx="1"/>
          </p:nvPr>
        </p:nvSpPr>
        <p:spPr>
          <a:xfrm>
            <a:off x="429685" y="1355727"/>
            <a:ext cx="11199283" cy="2073274"/>
          </a:xfrm>
        </p:spPr>
        <p:txBody>
          <a:bodyPr/>
          <a:lstStyle/>
          <a:p>
            <a:r>
              <a:rPr lang="en-US" dirty="0"/>
              <a:t>Cache files coming from OSDF (Pelican) on the EP</a:t>
            </a:r>
          </a:p>
          <a:p>
            <a:pPr marL="0" indent="0">
              <a:buNone/>
            </a:pPr>
            <a:r>
              <a:rPr lang="en-US" dirty="0"/>
              <a:t>      </a:t>
            </a:r>
            <a:r>
              <a:rPr lang="en-US" dirty="0">
                <a:latin typeface="Courier New" panose="02070309020205020404" pitchFamily="49" charset="0"/>
                <a:cs typeface="Courier New" panose="02070309020205020404" pitchFamily="49" charset="0"/>
              </a:rPr>
              <a:t>use </a:t>
            </a:r>
            <a:r>
              <a:rPr lang="en-US" dirty="0" err="1">
                <a:latin typeface="Courier New" panose="02070309020205020404" pitchFamily="49" charset="0"/>
                <a:cs typeface="Courier New" panose="02070309020205020404" pitchFamily="49" charset="0"/>
              </a:rPr>
              <a:t>feature:PelicanCache</a:t>
            </a:r>
            <a:endParaRPr lang="en-US" dirty="0">
              <a:latin typeface="Courier New" panose="02070309020205020404" pitchFamily="49" charset="0"/>
              <a:cs typeface="Courier New" panose="02070309020205020404" pitchFamily="49" charset="0"/>
            </a:endParaRPr>
          </a:p>
          <a:p>
            <a:pPr marL="0" indent="0">
              <a:buNone/>
            </a:pPr>
            <a:r>
              <a:rPr lang="en-US" dirty="0"/>
              <a:t>or   </a:t>
            </a:r>
            <a:r>
              <a:rPr lang="en-US" dirty="0">
                <a:latin typeface="Courier New" panose="02070309020205020404" pitchFamily="49" charset="0"/>
                <a:cs typeface="Courier New" panose="02070309020205020404" pitchFamily="49" charset="0"/>
              </a:rPr>
              <a:t>use </a:t>
            </a:r>
            <a:r>
              <a:rPr lang="en-US" dirty="0" err="1">
                <a:latin typeface="Courier New" panose="02070309020205020404" pitchFamily="49" charset="0"/>
                <a:cs typeface="Courier New" panose="02070309020205020404" pitchFamily="49" charset="0"/>
              </a:rPr>
              <a:t>feature:PelicanCache</a:t>
            </a:r>
            <a:r>
              <a:rPr lang="en-US" dirty="0">
                <a:latin typeface="Courier New" panose="02070309020205020404" pitchFamily="49" charset="0"/>
                <a:cs typeface="Courier New" panose="02070309020205020404" pitchFamily="49" charset="0"/>
              </a:rPr>
              <a:t>( size of cache )</a:t>
            </a:r>
          </a:p>
        </p:txBody>
      </p:sp>
      <p:sp>
        <p:nvSpPr>
          <p:cNvPr id="3" name="Title 2">
            <a:extLst>
              <a:ext uri="{FF2B5EF4-FFF2-40B4-BE49-F238E27FC236}">
                <a16:creationId xmlns:a16="http://schemas.microsoft.com/office/drawing/2014/main" id="{6865C4D2-8CA8-9D75-FD40-C17A339923E7}"/>
              </a:ext>
            </a:extLst>
          </p:cNvPr>
          <p:cNvSpPr>
            <a:spLocks noGrp="1"/>
          </p:cNvSpPr>
          <p:nvPr>
            <p:ph type="title"/>
          </p:nvPr>
        </p:nvSpPr>
        <p:spPr/>
        <p:txBody>
          <a:bodyPr/>
          <a:lstStyle/>
          <a:p>
            <a:r>
              <a:rPr lang="en-US" dirty="0"/>
              <a:t>Pelican Local Cache on the EP</a:t>
            </a:r>
          </a:p>
        </p:txBody>
      </p:sp>
      <p:sp>
        <p:nvSpPr>
          <p:cNvPr id="4" name="Slide Number Placeholder 3">
            <a:extLst>
              <a:ext uri="{FF2B5EF4-FFF2-40B4-BE49-F238E27FC236}">
                <a16:creationId xmlns:a16="http://schemas.microsoft.com/office/drawing/2014/main" id="{DA4D1D8F-9CA5-7526-0C21-9F72CF98D3D8}"/>
              </a:ext>
            </a:extLst>
          </p:cNvPr>
          <p:cNvSpPr>
            <a:spLocks noGrp="1"/>
          </p:cNvSpPr>
          <p:nvPr>
            <p:ph type="sldNum" sz="quarter" idx="10"/>
          </p:nvPr>
        </p:nvSpPr>
        <p:spPr/>
        <p:txBody>
          <a:bodyPr/>
          <a:lstStyle/>
          <a:p>
            <a:fld id="{A112ED7D-98F8-4F4F-A793-74ECB7F395DA}" type="slidenum">
              <a:rPr lang="en-US" altLang="en-US" smtClean="0"/>
              <a:pPr/>
              <a:t>48</a:t>
            </a:fld>
            <a:endParaRPr lang="en-US" altLang="en-US" dirty="0"/>
          </a:p>
        </p:txBody>
      </p:sp>
      <p:sp>
        <p:nvSpPr>
          <p:cNvPr id="5" name="Content Placeholder 1">
            <a:extLst>
              <a:ext uri="{FF2B5EF4-FFF2-40B4-BE49-F238E27FC236}">
                <a16:creationId xmlns:a16="http://schemas.microsoft.com/office/drawing/2014/main" id="{AC5959AB-DB6C-91B6-D104-170B28E3F754}"/>
              </a:ext>
            </a:extLst>
          </p:cNvPr>
          <p:cNvSpPr txBox="1">
            <a:spLocks/>
          </p:cNvSpPr>
          <p:nvPr/>
        </p:nvSpPr>
        <p:spPr bwMode="auto">
          <a:xfrm>
            <a:off x="563032" y="3294775"/>
            <a:ext cx="11199283" cy="207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808000"/>
              </a:buClr>
              <a:buSzPct val="120000"/>
              <a:buChar char="›"/>
              <a:defRPr sz="3200">
                <a:solidFill>
                  <a:schemeClr val="tx1"/>
                </a:solidFill>
                <a:latin typeface="+mn-lt"/>
                <a:ea typeface="MS PGothic" pitchFamily="34" charset="-128"/>
                <a:cs typeface="MS PGothic" pitchFamily="34" charset="-128"/>
              </a:defRPr>
            </a:lvl1pPr>
            <a:lvl2pPr marL="742950" indent="-285750" algn="l" rtl="0" eaLnBrk="1" fontAlgn="base" hangingPunct="1">
              <a:spcBef>
                <a:spcPct val="20000"/>
              </a:spcBef>
              <a:spcAft>
                <a:spcPct val="0"/>
              </a:spcAft>
              <a:buSzPct val="90000"/>
              <a:buFont typeface="Marlett" pitchFamily="2" charset="2"/>
              <a:buChar char="h"/>
              <a:defRPr sz="2800">
                <a:solidFill>
                  <a:schemeClr val="tx1"/>
                </a:solidFill>
                <a:latin typeface="+mn-lt"/>
                <a:ea typeface="MS PGothic" pitchFamily="34" charset="-128"/>
                <a:cs typeface="Arial" charset="0"/>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a:lstStyle>
          <a:p>
            <a:r>
              <a:rPr lang="en-US" kern="0" dirty="0"/>
              <a:t>Especially thinking about caching </a:t>
            </a:r>
            <a:r>
              <a:rPr lang="en-US" kern="0" dirty="0" err="1"/>
              <a:t>Apptainer</a:t>
            </a:r>
            <a:r>
              <a:rPr lang="en-US" kern="0" dirty="0"/>
              <a:t> container images (SIF files)!   (as a viable alternative to CVMFS?…)</a:t>
            </a:r>
          </a:p>
          <a:p>
            <a:pPr marL="0" indent="0">
              <a:buNone/>
            </a:pPr>
            <a:endParaRPr lang="en-US" kern="0" dirty="0"/>
          </a:p>
          <a:p>
            <a:r>
              <a:rPr lang="en-US" kern="0" dirty="0"/>
              <a:t>Up next: AP control over which files are cached on the AP or not</a:t>
            </a:r>
          </a:p>
        </p:txBody>
      </p:sp>
    </p:spTree>
    <p:extLst>
      <p:ext uri="{BB962C8B-B14F-4D97-AF65-F5344CB8AC3E}">
        <p14:creationId xmlns:p14="http://schemas.microsoft.com/office/powerpoint/2010/main" val="1325853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2B85D2-9E10-6EDA-39E8-977B43D29C2D}"/>
              </a:ext>
            </a:extLst>
          </p:cNvPr>
          <p:cNvSpPr>
            <a:spLocks noGrp="1"/>
          </p:cNvSpPr>
          <p:nvPr>
            <p:ph idx="1"/>
          </p:nvPr>
        </p:nvSpPr>
        <p:spPr/>
        <p:txBody>
          <a:bodyPr/>
          <a:lstStyle/>
          <a:p>
            <a:pPr marL="0" indent="0">
              <a:buNone/>
            </a:pPr>
            <a:r>
              <a:rPr lang="en-US" sz="1200" b="0" i="0" dirty="0">
                <a:solidFill>
                  <a:srgbClr val="1D1C1D"/>
                </a:solidFill>
                <a:effectLst/>
                <a:latin typeface="Times New Roman" panose="02020603050405020304" pitchFamily="18" charset="0"/>
                <a:cs typeface="Times New Roman" panose="02020603050405020304" pitchFamily="18" charset="0"/>
              </a:rPr>
              <a:t>Transfer input files failure at execution point slot1_1@node2228.cluster.ldas.cit while receiving files from access point condor-f5. Details: Error from slot1_1@node2228.cluster.ldas.cit: FILETRANSFER:1:non-zero exit (11) from /</a:t>
            </a:r>
            <a:r>
              <a:rPr lang="en-US" sz="1200" b="0" i="0" dirty="0" err="1">
                <a:solidFill>
                  <a:srgbClr val="1D1C1D"/>
                </a:solidFill>
                <a:effectLst/>
                <a:latin typeface="Times New Roman" panose="02020603050405020304" pitchFamily="18" charset="0"/>
                <a:cs typeface="Times New Roman" panose="02020603050405020304" pitchFamily="18" charset="0"/>
              </a:rPr>
              <a:t>usr</a:t>
            </a:r>
            <a:r>
              <a:rPr lang="en-US" sz="1200" b="0" i="0" dirty="0">
                <a:solidFill>
                  <a:srgbClr val="1D1C1D"/>
                </a:solidFill>
                <a:effectLst/>
                <a:latin typeface="Times New Roman" panose="02020603050405020304" pitchFamily="18" charset="0"/>
                <a:cs typeface="Times New Roman" panose="02020603050405020304" pitchFamily="18" charset="0"/>
              </a:rPr>
              <a:t>/</a:t>
            </a:r>
            <a:r>
              <a:rPr lang="en-US" sz="1200" b="0" i="0" dirty="0" err="1">
                <a:solidFill>
                  <a:srgbClr val="1D1C1D"/>
                </a:solidFill>
                <a:effectLst/>
                <a:latin typeface="Times New Roman" panose="02020603050405020304" pitchFamily="18" charset="0"/>
                <a:cs typeface="Times New Roman" panose="02020603050405020304" pitchFamily="18" charset="0"/>
              </a:rPr>
              <a:t>libexec</a:t>
            </a:r>
            <a:r>
              <a:rPr lang="en-US" sz="1200" b="0" i="0" dirty="0">
                <a:solidFill>
                  <a:srgbClr val="1D1C1D"/>
                </a:solidFill>
                <a:effectLst/>
                <a:latin typeface="Times New Roman" panose="02020603050405020304" pitchFamily="18" charset="0"/>
                <a:cs typeface="Times New Roman" panose="02020603050405020304" pitchFamily="18" charset="0"/>
              </a:rPr>
              <a:t>/condor/</a:t>
            </a:r>
            <a:r>
              <a:rPr lang="en-US" sz="1200" b="0" i="0" dirty="0" err="1">
                <a:solidFill>
                  <a:srgbClr val="1D1C1D"/>
                </a:solidFill>
                <a:effectLst/>
                <a:latin typeface="Times New Roman" panose="02020603050405020304" pitchFamily="18" charset="0"/>
                <a:cs typeface="Times New Roman" panose="02020603050405020304" pitchFamily="18" charset="0"/>
              </a:rPr>
              <a:t>stash_plugin</a:t>
            </a:r>
            <a:r>
              <a:rPr lang="en-US" sz="1200" b="0" i="0" dirty="0">
                <a:solidFill>
                  <a:srgbClr val="1D1C1D"/>
                </a:solidFill>
                <a:effectLst/>
                <a:latin typeface="Times New Roman" panose="02020603050405020304" pitchFamily="18" charset="0"/>
                <a:cs typeface="Times New Roman" panose="02020603050405020304" pitchFamily="18" charset="0"/>
              </a:rPr>
              <a:t>. |Error: (...Path...)P(...Path...)e(...Path...)l(...Path...)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(...Path...)c(...Path...)a(...Path...)n(...Path...) (...Path...)C(...Path...)l(...Path...)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(...Path...)e(...Path...)n(...Path...)t(...Path...) (...Path...)E(...Path...)r(...Path...)r(...Path...)o(...Path...)r(...Path...):(...Path...) (...Path...)P(...Path...)r(...Path...)o(...Path...)b(...Path...)l(...Path...)e(...Path...)m(...Path...) (...Path...)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(...Path...)n(...Path...)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(...Path...)t(...Path...)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(...Path...)a(...Path...)l(...Path...)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(...Path...)z(...Path...)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(...Path...)n(...Path...)g(...Path...) (...Path...)t(...Path...)h(...Path...)e(...Path...) (...Path...)P(...Path...)e(...Path...)l(...Path...)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(...Path...)c(...Path...)a(...Path...)n(...Path...) (...Path...)C(...Path...)l(...Path...)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(...Path...)e(...Path...)n(...Path...)t(...Path...) (...Path...)c(...Path...)o(...Path...)n(...Path...)f(...Path...)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(...Path...)g(...Path...)u(...Path...)r(...Path...)a(...Path...)t(...Path...)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(...Path...)o(...Path...)n(...Path...):(...Path...) (...Path...)I(...Path...)n(...Path...)v(...Path...)a(...Path...)l(...Path...)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(...Path...)d(...Path...) (...Path...)f(...Path...)e(...Path...)d(...Path...)e(...Path...)r(...Path...)a(...Path...)t(...Path...)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(...Path...)o(...Path...)n(...Path...) (...Path...)v(...Path...)a(...Path...)l(...Path...)u(...Path...)e(...Path...) (...Path...)o(...Path...)s(...Path...)g(...Path...)-(...Path...)h(...Path...)t(...Path...)c(...Path...).(...Path...)o(...Path...)r(...Path...)g(...Path...):(...Path...):(...Path...) (...Path...)T(...Path...)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(...Path...)m(...Path...)e(...Path...)o(...Path...)u(...Path...)t(...Path...) (...Path...)w(...Path...)h(...Path...)e(...Path...)n(...Path...) (...Path...)q(...Path...)u(...Path...)e(...Path...)r(...Path...)y(...Path...)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(...Path...)n(...Path...)g(...Path...) (...Path...)m(...Path...)e(...Path...)t(...Path...)a(...Path...)d(...Path...)a(...Path...)t(...Path...)a(...Path...):(...Path...) (...Path...)G(...Path...)e(...Path...)t(...Path...) (...Path...)"(...Path...)h(...Path...)t(...Path...)t(...Path...)p(...Path...)s(...Path...):(...Path...)/(...Path...)/(...Path...)o(...Path...)s(...Path...)g(...Path...)-(...Path...)h(...Path...)t(...Path...)c(...Path...).(...Path...)o(...Path...)r(...Path...)g(...Path...)/(...Path...).(...Path...)w(...Path...)e(...Path...)l(...Path...)l(...Path...)-(...Path...)k(...Path...)n(...Path...)o(...Path...)w(...Path...)n(...Path...)/(...Path...)p(...Path...)e(...Path...)l(...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(...Path...)c(...Path...)a(...Path...)n(...Path...)-(...Path...)c(...Path...)o(...Path...)n(...Path...)f(...Path...)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(...Path...)g(...Path...)u(...Path...)r(...Path...)a(...Path...)t(...Path...)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(...Path...)o(...Path...)n(...Path...)"(...Path...):(...Path...) (...Path...)c(...Path...)o(...Path...)n(...Path...)t(...Path...)e(...Path...)x(...Path...)t(...Path...) (...Path...)d(...Path...)e(...Path...)a(...Path...)d(...Path...)l(...Path...)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(...Path...)n(...Path...)e(...Path...) (...Path...)e(...Path...)x(...Path...)c(...Path...)e(...Path...)e(...Path...)d(...Path...)e(...Path...)d(...Path...) (...Path...)((...Path...)C(...Path...)l(...Path...)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(...Path...)e(...Path...)n(...Path...)t(...Path...).(...Path...)T(...Path...)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(...Path...)m(...Path...)e(...Path...)o(...Path...)u(...Path...)t(...Path...) (...Path...)e(...Path...)x(...Path...)c(...Path...)e(...Path...)e(...Path...)d(...Path...)e(...Path...)d(...Path...) (...Path...)w(...Path...)h(...Path...)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(...Path...)l(...Path...)e(...Path...) (...Path...)a(...Path...)w(...Path...)a(...Path...)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(...Path...)t(...Path...)</a:t>
            </a:r>
            <a:r>
              <a:rPr lang="en-US" sz="1200" b="0" i="0" dirty="0" err="1">
                <a:solidFill>
                  <a:srgbClr val="1D1C1D"/>
                </a:solidFill>
                <a:effectLst/>
                <a:latin typeface="Times New Roman" panose="02020603050405020304" pitchFamily="18" charset="0"/>
                <a:cs typeface="Times New Roman" panose="02020603050405020304" pitchFamily="18" charset="0"/>
              </a:rPr>
              <a:t>i</a:t>
            </a:r>
            <a:r>
              <a:rPr lang="en-US" sz="1200" b="0" i="0" dirty="0">
                <a:solidFill>
                  <a:srgbClr val="1D1C1D"/>
                </a:solidFill>
                <a:effectLst/>
                <a:latin typeface="Times New Roman" panose="02020603050405020304" pitchFamily="18" charset="0"/>
                <a:cs typeface="Times New Roman" panose="02020603050405020304" pitchFamily="18" charset="0"/>
              </a:rPr>
              <a:t>(...Path...)n(...Path...)g(...Path...) (...Path...)h(...Path...)e(...Path...)a(...Path...)d(...Path...)e(...Path...)r(...Path...)s(...Path...))(...Path...) (Version: 7.7.4) ( URL file = )|</a:t>
            </a:r>
            <a:endParaRPr lang="en-US" sz="12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589B0042-8AD0-D204-7F0E-EE4D7B3F2EB2}"/>
              </a:ext>
            </a:extLst>
          </p:cNvPr>
          <p:cNvSpPr>
            <a:spLocks noGrp="1"/>
          </p:cNvSpPr>
          <p:nvPr>
            <p:ph type="title"/>
          </p:nvPr>
        </p:nvSpPr>
        <p:spPr>
          <a:xfrm>
            <a:off x="0" y="251670"/>
            <a:ext cx="12192000" cy="914400"/>
          </a:xfrm>
        </p:spPr>
        <p:txBody>
          <a:bodyPr/>
          <a:lstStyle/>
          <a:p>
            <a:r>
              <a:rPr lang="en-US" dirty="0"/>
              <a:t>Propagation of Errors Pelican-&gt;HTCSS</a:t>
            </a:r>
            <a:br>
              <a:rPr lang="en-US" dirty="0"/>
            </a:br>
            <a:r>
              <a:rPr lang="en-US" dirty="0"/>
              <a:t>Really Bad…</a:t>
            </a:r>
          </a:p>
        </p:txBody>
      </p:sp>
      <p:sp>
        <p:nvSpPr>
          <p:cNvPr id="4" name="Slide Number Placeholder 3">
            <a:extLst>
              <a:ext uri="{FF2B5EF4-FFF2-40B4-BE49-F238E27FC236}">
                <a16:creationId xmlns:a16="http://schemas.microsoft.com/office/drawing/2014/main" id="{17A2BCAF-4FD4-5DD2-82AA-022E5BF67AEB}"/>
              </a:ext>
            </a:extLst>
          </p:cNvPr>
          <p:cNvSpPr>
            <a:spLocks noGrp="1"/>
          </p:cNvSpPr>
          <p:nvPr>
            <p:ph type="sldNum" sz="quarter" idx="10"/>
          </p:nvPr>
        </p:nvSpPr>
        <p:spPr/>
        <p:txBody>
          <a:bodyPr/>
          <a:lstStyle/>
          <a:p>
            <a:fld id="{A112ED7D-98F8-4F4F-A793-74ECB7F395DA}" type="slidenum">
              <a:rPr lang="en-US" altLang="en-US" smtClean="0"/>
              <a:pPr/>
              <a:t>49</a:t>
            </a:fld>
            <a:endParaRPr lang="en-US" altLang="en-US" dirty="0"/>
          </a:p>
        </p:txBody>
      </p:sp>
    </p:spTree>
    <p:extLst>
      <p:ext uri="{BB962C8B-B14F-4D97-AF65-F5344CB8AC3E}">
        <p14:creationId xmlns:p14="http://schemas.microsoft.com/office/powerpoint/2010/main" val="330545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30AB-252B-89F2-B687-6E8347F2ADAE}"/>
              </a:ext>
            </a:extLst>
          </p:cNvPr>
          <p:cNvSpPr>
            <a:spLocks noGrp="1"/>
          </p:cNvSpPr>
          <p:nvPr>
            <p:ph type="title"/>
          </p:nvPr>
        </p:nvSpPr>
        <p:spPr>
          <a:xfrm>
            <a:off x="0" y="152400"/>
            <a:ext cx="12192000" cy="914400"/>
          </a:xfrm>
        </p:spPr>
        <p:txBody>
          <a:bodyPr/>
          <a:lstStyle/>
          <a:p>
            <a:r>
              <a:rPr lang="en-US" dirty="0"/>
              <a:t>Highlights on the web, </a:t>
            </a:r>
            <a:br>
              <a:rPr lang="en-US" dirty="0"/>
            </a:br>
            <a:r>
              <a:rPr lang="en-US" dirty="0"/>
              <a:t>full details in the Manual</a:t>
            </a:r>
          </a:p>
        </p:txBody>
      </p:sp>
      <p:sp>
        <p:nvSpPr>
          <p:cNvPr id="4" name="Text Placeholder 3">
            <a:extLst>
              <a:ext uri="{FF2B5EF4-FFF2-40B4-BE49-F238E27FC236}">
                <a16:creationId xmlns:a16="http://schemas.microsoft.com/office/drawing/2014/main" id="{E18A1085-7965-487A-90E6-2F7B2EDCB9F4}"/>
              </a:ext>
            </a:extLst>
          </p:cNvPr>
          <p:cNvSpPr>
            <a:spLocks noGrp="1"/>
          </p:cNvSpPr>
          <p:nvPr>
            <p:ph type="body" idx="2"/>
          </p:nvPr>
        </p:nvSpPr>
        <p:spPr>
          <a:xfrm>
            <a:off x="1235456" y="1058990"/>
            <a:ext cx="10261600" cy="4915090"/>
          </a:xfrm>
        </p:spPr>
        <p:txBody>
          <a:bodyPr/>
          <a:lstStyle/>
          <a:p>
            <a:pPr marL="15240" indent="0">
              <a:buNone/>
            </a:pPr>
            <a:r>
              <a:rPr lang="en-US" dirty="0"/>
              <a:t>Highlights:</a:t>
            </a:r>
          </a:p>
          <a:p>
            <a:pPr marL="15240" indent="0">
              <a:buNone/>
            </a:pPr>
            <a:r>
              <a:rPr lang="en-US" dirty="0">
                <a:hlinkClick r:id="rId2"/>
              </a:rPr>
              <a:t>https://htcondor.org/htcondor/release-highlights/</a:t>
            </a:r>
            <a:endParaRPr lang="en-US" dirty="0"/>
          </a:p>
          <a:p>
            <a:pPr marL="15240" indent="0">
              <a:buNone/>
            </a:pPr>
            <a:r>
              <a:rPr lang="en-US" dirty="0"/>
              <a:t>Details:</a:t>
            </a:r>
          </a:p>
          <a:p>
            <a:pPr marL="15240" indent="0">
              <a:buNone/>
            </a:pPr>
            <a:r>
              <a:rPr lang="en-US" sz="2400" dirty="0">
                <a:hlinkClick r:id="rId3"/>
              </a:rPr>
              <a:t>https://htcondor.readthedocs.io/en/latest/version-history/index.html</a:t>
            </a:r>
            <a:endParaRPr lang="en-US" sz="2400" dirty="0"/>
          </a:p>
          <a:p>
            <a:pPr marL="15240" indent="0">
              <a:buNone/>
            </a:pPr>
            <a:endParaRPr lang="en-US" sz="2400" dirty="0"/>
          </a:p>
          <a:p>
            <a:pPr>
              <a:buFontTx/>
              <a:buChar char="-"/>
            </a:pPr>
            <a:r>
              <a:rPr lang="en-US" sz="2400" dirty="0"/>
              <a:t>Documented all the new features / mechanisms that have been added at each version</a:t>
            </a:r>
          </a:p>
          <a:p>
            <a:pPr>
              <a:buFontTx/>
              <a:buChar char="-"/>
            </a:pPr>
            <a:r>
              <a:rPr lang="en-US" sz="2400" dirty="0"/>
              <a:t>Notes about "gotchas" when upgrading from version X to Y</a:t>
            </a:r>
          </a:p>
          <a:p>
            <a:pPr marL="15240" indent="0">
              <a:buNone/>
            </a:pPr>
            <a:endParaRPr lang="en-US" sz="2400" dirty="0"/>
          </a:p>
          <a:p>
            <a:pPr marL="15240" indent="0">
              <a:buNone/>
            </a:pPr>
            <a:r>
              <a:rPr lang="en-US" sz="2400" dirty="0"/>
              <a:t>   </a:t>
            </a:r>
          </a:p>
          <a:p>
            <a:pPr marL="15240" indent="0">
              <a:buNone/>
            </a:pPr>
            <a:endParaRPr lang="en-US" sz="2400" dirty="0"/>
          </a:p>
          <a:p>
            <a:pPr marL="15240" indent="0">
              <a:buNone/>
            </a:pPr>
            <a:r>
              <a:rPr lang="en-US" sz="2400" dirty="0"/>
              <a:t>     </a:t>
            </a:r>
          </a:p>
        </p:txBody>
      </p:sp>
      <p:sp>
        <p:nvSpPr>
          <p:cNvPr id="5" name="Slide Number Placeholder 4">
            <a:extLst>
              <a:ext uri="{FF2B5EF4-FFF2-40B4-BE49-F238E27FC236}">
                <a16:creationId xmlns:a16="http://schemas.microsoft.com/office/drawing/2014/main" id="{1F0B0185-E115-2154-37F6-6A1F70A7C9A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2193052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2B85D2-9E10-6EDA-39E8-977B43D29C2D}"/>
              </a:ext>
            </a:extLst>
          </p:cNvPr>
          <p:cNvSpPr>
            <a:spLocks noGrp="1"/>
          </p:cNvSpPr>
          <p:nvPr>
            <p:ph idx="1"/>
          </p:nvPr>
        </p:nvSpPr>
        <p:spPr/>
        <p:txBody>
          <a:bodyPr/>
          <a:lstStyle/>
          <a:p>
            <a:pPr marL="0" indent="0">
              <a:buNone/>
            </a:pPr>
            <a:r>
              <a:rPr lang="en-US" sz="2400" b="0" i="0" dirty="0">
                <a:solidFill>
                  <a:srgbClr val="1D1C1D"/>
                </a:solidFill>
                <a:effectLst/>
                <a:latin typeface="Times New Roman" panose="02020603050405020304" pitchFamily="18" charset="0"/>
                <a:cs typeface="Times New Roman" panose="02020603050405020304" pitchFamily="18" charset="0"/>
              </a:rPr>
              <a:t>Transfer input files failure at execution point slot1_1@node2228.cluster.ldas.cit while receiving files from access point condor-f5. Details: </a:t>
            </a:r>
            <a:r>
              <a:rPr lang="en-US" sz="2400" b="0" i="0" dirty="0">
                <a:solidFill>
                  <a:srgbClr val="1D1C1D"/>
                </a:solidFill>
                <a:effectLst/>
                <a:latin typeface="Monaco"/>
              </a:rPr>
              <a:t>Pelican Client Error: Attempt #3: from dtn-pas.cinc.nrp.internet2.edu:8443: read </a:t>
            </a:r>
            <a:r>
              <a:rPr lang="en-US" sz="2400" b="0" i="0" dirty="0" err="1">
                <a:solidFill>
                  <a:srgbClr val="1D1C1D"/>
                </a:solidFill>
                <a:effectLst/>
                <a:latin typeface="Monaco"/>
              </a:rPr>
              <a:t>tcp</a:t>
            </a:r>
            <a:r>
              <a:rPr lang="en-US" sz="2400" b="0" i="0" dirty="0">
                <a:solidFill>
                  <a:srgbClr val="1D1C1D"/>
                </a:solidFill>
                <a:effectLst/>
                <a:latin typeface="Monaco"/>
              </a:rPr>
              <a:t> 172.16.33.4:45582-&gt;163.253.29.17:8443: read: connection reset by peer (0s elapsed, 0s since start); Attempt #2: from its-condor-xrootd1.syr.edu:8443: read </a:t>
            </a:r>
            <a:r>
              <a:rPr lang="en-US" sz="2400" b="0" i="0" dirty="0" err="1">
                <a:solidFill>
                  <a:srgbClr val="1D1C1D"/>
                </a:solidFill>
                <a:effectLst/>
                <a:latin typeface="Monaco"/>
              </a:rPr>
              <a:t>tcp</a:t>
            </a:r>
            <a:r>
              <a:rPr lang="en-US" sz="2400" b="0" i="0" dirty="0">
                <a:solidFill>
                  <a:srgbClr val="1D1C1D"/>
                </a:solidFill>
                <a:effectLst/>
                <a:latin typeface="Monaco"/>
              </a:rPr>
              <a:t> 172.16.33.4:39255-&gt;128.230.247.232:8443: read: connection reset by peer (0s elapsed, 0s since start); Attempt #1: from osg-new-york-stashcache.nrp.internet2.edu:8443: read </a:t>
            </a:r>
            <a:r>
              <a:rPr lang="en-US" sz="2400" b="0" i="0" dirty="0" err="1">
                <a:solidFill>
                  <a:srgbClr val="1D1C1D"/>
                </a:solidFill>
                <a:effectLst/>
                <a:latin typeface="Monaco"/>
              </a:rPr>
              <a:t>tcp</a:t>
            </a:r>
            <a:r>
              <a:rPr lang="en-US" sz="2400" b="0" i="0" dirty="0">
                <a:solidFill>
                  <a:srgbClr val="1D1C1D"/>
                </a:solidFill>
                <a:effectLst/>
                <a:latin typeface="Monaco"/>
              </a:rPr>
              <a:t> 172.16.33.4:37508-&gt;163.253.72.2:8443: read: connection reset by peer (0s since start) (Version: 7.9.2; Site: VU-AUGIE)</a:t>
            </a:r>
            <a:endParaRPr lang="en-US" sz="24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589B0042-8AD0-D204-7F0E-EE4D7B3F2EB2}"/>
              </a:ext>
            </a:extLst>
          </p:cNvPr>
          <p:cNvSpPr>
            <a:spLocks noGrp="1"/>
          </p:cNvSpPr>
          <p:nvPr>
            <p:ph type="title"/>
          </p:nvPr>
        </p:nvSpPr>
        <p:spPr>
          <a:xfrm>
            <a:off x="0" y="251670"/>
            <a:ext cx="12192000" cy="914400"/>
          </a:xfrm>
        </p:spPr>
        <p:txBody>
          <a:bodyPr/>
          <a:lstStyle/>
          <a:p>
            <a:r>
              <a:rPr lang="en-US" dirty="0"/>
              <a:t>Better… but not there yet…</a:t>
            </a:r>
          </a:p>
        </p:txBody>
      </p:sp>
      <p:sp>
        <p:nvSpPr>
          <p:cNvPr id="4" name="Slide Number Placeholder 3">
            <a:extLst>
              <a:ext uri="{FF2B5EF4-FFF2-40B4-BE49-F238E27FC236}">
                <a16:creationId xmlns:a16="http://schemas.microsoft.com/office/drawing/2014/main" id="{17A2BCAF-4FD4-5DD2-82AA-022E5BF67AEB}"/>
              </a:ext>
            </a:extLst>
          </p:cNvPr>
          <p:cNvSpPr>
            <a:spLocks noGrp="1"/>
          </p:cNvSpPr>
          <p:nvPr>
            <p:ph type="sldNum" sz="quarter" idx="10"/>
          </p:nvPr>
        </p:nvSpPr>
        <p:spPr/>
        <p:txBody>
          <a:bodyPr/>
          <a:lstStyle/>
          <a:p>
            <a:fld id="{A112ED7D-98F8-4F4F-A793-74ECB7F395DA}" type="slidenum">
              <a:rPr lang="en-US" altLang="en-US" smtClean="0"/>
              <a:pPr/>
              <a:t>50</a:t>
            </a:fld>
            <a:endParaRPr lang="en-US" altLang="en-US" dirty="0"/>
          </a:p>
        </p:txBody>
      </p:sp>
    </p:spTree>
    <p:extLst>
      <p:ext uri="{BB962C8B-B14F-4D97-AF65-F5344CB8AC3E}">
        <p14:creationId xmlns:p14="http://schemas.microsoft.com/office/powerpoint/2010/main" val="2610842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524000" y="2741438"/>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6000"/>
              <a:buFont typeface="Helvetica Neue"/>
              <a:buNone/>
            </a:pPr>
            <a:r>
              <a:rPr lang="en-US" dirty="0"/>
              <a:t>Simpler User Experience for jobs w/ Tokens:</a:t>
            </a:r>
            <a:br>
              <a:rPr lang="en-US" dirty="0"/>
            </a:br>
            <a:br>
              <a:rPr lang="en-US" dirty="0"/>
            </a:br>
            <a:r>
              <a:rPr lang="en-US" dirty="0"/>
              <a:t>Let the AP fetch tokens from issuers on behalf of the user</a:t>
            </a:r>
            <a:endParaRPr dirty="0"/>
          </a:p>
        </p:txBody>
      </p:sp>
    </p:spTree>
    <p:extLst>
      <p:ext uri="{BB962C8B-B14F-4D97-AF65-F5344CB8AC3E}">
        <p14:creationId xmlns:p14="http://schemas.microsoft.com/office/powerpoint/2010/main" val="1013012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Helvetica Neue"/>
              <a:buNone/>
            </a:pPr>
            <a:r>
              <a:rPr lang="en-US" dirty="0"/>
              <a:t>The "</a:t>
            </a:r>
            <a:r>
              <a:rPr lang="en-US" dirty="0" err="1"/>
              <a:t>Glidein</a:t>
            </a:r>
            <a:r>
              <a:rPr lang="en-US" dirty="0"/>
              <a:t> Manager" Activity</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444617" y="365125"/>
            <a:ext cx="11383859"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The </a:t>
            </a:r>
            <a:r>
              <a:rPr lang="en-US" dirty="0" err="1"/>
              <a:t>Glidein</a:t>
            </a:r>
            <a:r>
              <a:rPr lang="en-US" dirty="0"/>
              <a:t> Manager - Problem Statement</a:t>
            </a:r>
            <a:endParaRPr dirty="0"/>
          </a:p>
        </p:txBody>
      </p:sp>
      <p:sp>
        <p:nvSpPr>
          <p:cNvPr id="96" name="Google Shape;96;p14"/>
          <p:cNvSpPr txBox="1">
            <a:spLocks noGrp="1"/>
          </p:cNvSpPr>
          <p:nvPr>
            <p:ph type="body" idx="1"/>
          </p:nvPr>
        </p:nvSpPr>
        <p:spPr>
          <a:xfrm>
            <a:off x="838200" y="1690825"/>
            <a:ext cx="10515600" cy="4351200"/>
          </a:xfrm>
          <a:prstGeom prst="rect">
            <a:avLst/>
          </a:prstGeom>
        </p:spPr>
        <p:txBody>
          <a:bodyPr spcFirstLastPara="1" wrap="square" lIns="91425" tIns="45700" rIns="91425" bIns="45700" anchor="t" anchorCtr="0">
            <a:normAutofit lnSpcReduction="10000"/>
          </a:bodyPr>
          <a:lstStyle/>
          <a:p>
            <a:pPr marL="457200" lvl="0" indent="-342900" algn="l" rtl="0">
              <a:spcBef>
                <a:spcPts val="1000"/>
              </a:spcBef>
              <a:spcAft>
                <a:spcPts val="0"/>
              </a:spcAft>
              <a:buSzPts val="1800"/>
              <a:buChar char="•"/>
            </a:pPr>
            <a:r>
              <a:rPr lang="en-US" dirty="0"/>
              <a:t>Capacity in the OSPool is provisioned through input provided by multiple stakeholders</a:t>
            </a:r>
            <a:endParaRPr dirty="0"/>
          </a:p>
          <a:p>
            <a:pPr lvl="1">
              <a:spcBef>
                <a:spcPts val="0"/>
              </a:spcBef>
              <a:buFont typeface="Wingdings" panose="05000000000000000000" pitchFamily="2" charset="2"/>
              <a:buChar char="§"/>
            </a:pPr>
            <a:r>
              <a:rPr lang="en-US" dirty="0"/>
              <a:t>Centrally managed </a:t>
            </a:r>
            <a:r>
              <a:rPr lang="en-US" dirty="0" err="1"/>
              <a:t>Glidein</a:t>
            </a:r>
            <a:r>
              <a:rPr lang="en-US" dirty="0"/>
              <a:t> Factory specifies HTCondor and GlideinWMS binaries used across the entire pool</a:t>
            </a:r>
            <a:endParaRPr dirty="0"/>
          </a:p>
          <a:p>
            <a:pPr lvl="1">
              <a:spcBef>
                <a:spcPts val="0"/>
              </a:spcBef>
              <a:buFont typeface="Wingdings" panose="05000000000000000000" pitchFamily="2" charset="2"/>
              <a:buChar char="§"/>
            </a:pPr>
            <a:r>
              <a:rPr lang="en-US" dirty="0"/>
              <a:t>Research Organizations apply configuration to </a:t>
            </a:r>
            <a:r>
              <a:rPr lang="en-US" dirty="0" err="1"/>
              <a:t>Glideins</a:t>
            </a:r>
            <a:r>
              <a:rPr lang="en-US" dirty="0"/>
              <a:t> at runtime via the GlideinWMS Frontend</a:t>
            </a:r>
            <a:endParaRPr dirty="0"/>
          </a:p>
          <a:p>
            <a:pPr marL="457200" lvl="0" indent="-342900" algn="l" rtl="0">
              <a:spcBef>
                <a:spcPts val="0"/>
              </a:spcBef>
              <a:spcAft>
                <a:spcPts val="0"/>
              </a:spcAft>
              <a:buSzPts val="1800"/>
              <a:buChar char="•"/>
            </a:pPr>
            <a:r>
              <a:rPr lang="en-US" dirty="0"/>
              <a:t>This leads to complications in system observability and updatability</a:t>
            </a:r>
            <a:endParaRPr dirty="0"/>
          </a:p>
          <a:p>
            <a:pPr marL="457200" lvl="0" indent="-342900" algn="l" rtl="0">
              <a:spcBef>
                <a:spcPts val="0"/>
              </a:spcBef>
              <a:spcAft>
                <a:spcPts val="0"/>
              </a:spcAft>
              <a:buSzPts val="1800"/>
              <a:buChar char="•"/>
            </a:pPr>
            <a:r>
              <a:rPr lang="en-US" dirty="0"/>
              <a:t>The </a:t>
            </a:r>
            <a:r>
              <a:rPr lang="en-US" dirty="0" err="1"/>
              <a:t>Glidein</a:t>
            </a:r>
            <a:r>
              <a:rPr lang="en-US" dirty="0"/>
              <a:t> Manager will provide organizations a central location to specify both binaries and configuration for their </a:t>
            </a:r>
            <a:r>
              <a:rPr lang="en-US" dirty="0" err="1"/>
              <a:t>Glideins</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838200" y="180567"/>
            <a:ext cx="10515600" cy="868057"/>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The Glidein Manager</a:t>
            </a:r>
            <a:endParaRPr lang="en-US" dirty="0"/>
          </a:p>
        </p:txBody>
      </p:sp>
      <p:sp>
        <p:nvSpPr>
          <p:cNvPr id="103" name="Google Shape;103;p15"/>
          <p:cNvSpPr txBox="1">
            <a:spLocks noGrp="1"/>
          </p:cNvSpPr>
          <p:nvPr>
            <p:ph type="body" idx="1"/>
          </p:nvPr>
        </p:nvSpPr>
        <p:spPr>
          <a:xfrm>
            <a:off x="294454" y="1091495"/>
            <a:ext cx="5735973" cy="4848836"/>
          </a:xfrm>
          <a:prstGeom prst="rect">
            <a:avLst/>
          </a:prstGeom>
        </p:spPr>
        <p:txBody>
          <a:bodyPr spcFirstLastPara="1" wrap="square" lIns="91425" tIns="45700" rIns="91425" bIns="45700" anchor="t" anchorCtr="0">
            <a:normAutofit fontScale="70000" lnSpcReduction="20000"/>
          </a:bodyPr>
          <a:lstStyle/>
          <a:p>
            <a:pPr marL="457200" lvl="0" indent="-342900" algn="l" rtl="0">
              <a:spcBef>
                <a:spcPts val="1000"/>
              </a:spcBef>
              <a:spcAft>
                <a:spcPts val="0"/>
              </a:spcAft>
              <a:buSzPts val="1800"/>
              <a:buChar char="•"/>
            </a:pPr>
            <a:r>
              <a:rPr lang="en-US" dirty="0"/>
              <a:t>New service that provides Organizations a central location to specify executable versions and config for their </a:t>
            </a:r>
            <a:r>
              <a:rPr lang="en-US" dirty="0" err="1"/>
              <a:t>Glideins</a:t>
            </a:r>
            <a:r>
              <a:rPr lang="en-US" dirty="0"/>
              <a:t> </a:t>
            </a:r>
            <a:br>
              <a:rPr lang="en-US" dirty="0"/>
            </a:br>
            <a:endParaRPr lang="en-US" dirty="0"/>
          </a:p>
          <a:p>
            <a:pPr marL="457200" lvl="0" indent="-342900" algn="l" rtl="0">
              <a:spcBef>
                <a:spcPts val="1000"/>
              </a:spcBef>
              <a:spcAft>
                <a:spcPts val="0"/>
              </a:spcAft>
              <a:buSzPts val="1800"/>
              <a:buChar char="•"/>
            </a:pPr>
            <a:r>
              <a:rPr lang="en-US" dirty="0"/>
              <a:t>Git Server that mirrors an upstream repository</a:t>
            </a:r>
          </a:p>
          <a:p>
            <a:pPr marL="571500" lvl="1" indent="0">
              <a:spcBef>
                <a:spcPts val="1000"/>
              </a:spcBef>
              <a:buNone/>
            </a:pPr>
            <a:r>
              <a:rPr lang="en-US" dirty="0"/>
              <a:t>-  Utilize popular </a:t>
            </a:r>
            <a:r>
              <a:rPr lang="en-US" dirty="0" err="1"/>
              <a:t>GitOps</a:t>
            </a:r>
            <a:r>
              <a:rPr lang="en-US" dirty="0"/>
              <a:t> workflows</a:t>
            </a:r>
            <a:br>
              <a:rPr lang="en-US" dirty="0"/>
            </a:br>
            <a:endParaRPr lang="en-US" dirty="0"/>
          </a:p>
          <a:p>
            <a:pPr marL="457200" lvl="0" indent="-342900" algn="l" rtl="0">
              <a:spcBef>
                <a:spcPts val="1000"/>
              </a:spcBef>
              <a:spcAft>
                <a:spcPts val="0"/>
              </a:spcAft>
              <a:buSzPts val="1800"/>
              <a:buChar char="•"/>
            </a:pPr>
            <a:r>
              <a:rPr lang="en-US" dirty="0"/>
              <a:t>Hosts config files and executable </a:t>
            </a:r>
            <a:br>
              <a:rPr lang="en-US" dirty="0"/>
            </a:br>
            <a:r>
              <a:rPr lang="en-US" dirty="0"/>
              <a:t>specifications as structured text</a:t>
            </a:r>
            <a:br>
              <a:rPr lang="en-US" dirty="0"/>
            </a:br>
            <a:endParaRPr lang="en-US" dirty="0"/>
          </a:p>
          <a:p>
            <a:pPr marL="457200" lvl="0" indent="-342900" algn="l" rtl="0">
              <a:spcBef>
                <a:spcPts val="1000"/>
              </a:spcBef>
              <a:spcAft>
                <a:spcPts val="0"/>
              </a:spcAft>
              <a:buSzPts val="1800"/>
              <a:buChar char="•"/>
            </a:pPr>
            <a:r>
              <a:rPr lang="en-US" dirty="0"/>
              <a:t>Allows executables and config to be</a:t>
            </a:r>
            <a:br>
              <a:rPr lang="en-US" dirty="0"/>
            </a:br>
            <a:r>
              <a:rPr lang="en-US" dirty="0"/>
              <a:t>versioned in lockstep via Git commits</a:t>
            </a:r>
            <a:br>
              <a:rPr lang="en-US" dirty="0"/>
            </a:br>
            <a:endParaRPr lang="en-US" dirty="0"/>
          </a:p>
          <a:p>
            <a:pPr marL="457200" lvl="0" indent="-342900" algn="l" rtl="0">
              <a:spcBef>
                <a:spcPts val="1000"/>
              </a:spcBef>
              <a:spcAft>
                <a:spcPts val="0"/>
              </a:spcAft>
              <a:buSzPts val="1800"/>
              <a:buChar char="•"/>
            </a:pPr>
            <a:r>
              <a:rPr lang="en-US" dirty="0"/>
              <a:t>Collects usage metrics and generates </a:t>
            </a:r>
            <a:br>
              <a:rPr lang="en-US" dirty="0"/>
            </a:br>
            <a:r>
              <a:rPr lang="en-US" dirty="0"/>
              <a:t>reports</a:t>
            </a:r>
          </a:p>
        </p:txBody>
      </p:sp>
      <p:pic>
        <p:nvPicPr>
          <p:cNvPr id="104" name="Google Shape;104;p15"/>
          <p:cNvPicPr preferRelativeResize="0"/>
          <p:nvPr/>
        </p:nvPicPr>
        <p:blipFill>
          <a:blip r:embed="rId3">
            <a:alphaModFix/>
          </a:blip>
          <a:stretch>
            <a:fillRect/>
          </a:stretch>
        </p:blipFill>
        <p:spPr>
          <a:xfrm>
            <a:off x="5514911" y="917669"/>
            <a:ext cx="6465150" cy="484883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Side Lesson: Kubernetes Operators</a:t>
            </a:r>
            <a:endParaRPr dirty="0"/>
          </a:p>
        </p:txBody>
      </p:sp>
      <p:sp>
        <p:nvSpPr>
          <p:cNvPr id="111" name="Google Shape;111;p16"/>
          <p:cNvSpPr txBox="1">
            <a:spLocks noGrp="1"/>
          </p:cNvSpPr>
          <p:nvPr>
            <p:ph type="body" idx="1"/>
          </p:nvPr>
        </p:nvSpPr>
        <p:spPr>
          <a:xfrm>
            <a:off x="838200" y="1825625"/>
            <a:ext cx="8260200" cy="4351200"/>
          </a:xfrm>
          <a:prstGeom prst="rect">
            <a:avLst/>
          </a:prstGeom>
        </p:spPr>
        <p:txBody>
          <a:bodyPr spcFirstLastPara="1" wrap="square" lIns="91425" tIns="45700" rIns="91425" bIns="45700" anchor="t" anchorCtr="0">
            <a:normAutofit fontScale="85000" lnSpcReduction="20000"/>
          </a:bodyPr>
          <a:lstStyle/>
          <a:p>
            <a:pPr marL="457200" lvl="0" indent="-342900" algn="l" rtl="0">
              <a:spcBef>
                <a:spcPts val="1000"/>
              </a:spcBef>
              <a:spcAft>
                <a:spcPts val="0"/>
              </a:spcAft>
              <a:buSzPts val="1800"/>
              <a:buChar char="•"/>
            </a:pPr>
            <a:r>
              <a:rPr lang="en-US"/>
              <a:t>Kubernetes - Popular container orchestration service</a:t>
            </a:r>
            <a:br>
              <a:rPr lang="en-US"/>
            </a:br>
            <a:endParaRPr/>
          </a:p>
          <a:p>
            <a:pPr marL="457200" lvl="0" indent="-342900" algn="l" rtl="0">
              <a:spcBef>
                <a:spcPts val="0"/>
              </a:spcBef>
              <a:spcAft>
                <a:spcPts val="0"/>
              </a:spcAft>
              <a:buSzPts val="1800"/>
              <a:buChar char="•"/>
            </a:pPr>
            <a:r>
              <a:rPr lang="en-US"/>
              <a:t>Kubernetes Operator - Privileged container within a cluster that programmatically manages other containers</a:t>
            </a:r>
            <a:endParaRPr/>
          </a:p>
          <a:p>
            <a:pPr marL="914400" lvl="1" indent="-342900" algn="l" rtl="0">
              <a:spcBef>
                <a:spcPts val="0"/>
              </a:spcBef>
              <a:spcAft>
                <a:spcPts val="0"/>
              </a:spcAft>
              <a:buSzPts val="1800"/>
              <a:buChar char="•"/>
            </a:pPr>
            <a:r>
              <a:rPr lang="en-US"/>
              <a:t>Built in Go via several well-supported Open Source SDKs</a:t>
            </a:r>
            <a:br>
              <a:rPr lang="en-US"/>
            </a:br>
            <a:endParaRPr/>
          </a:p>
          <a:p>
            <a:pPr marL="457200" lvl="0" indent="-342900" algn="l" rtl="0">
              <a:spcBef>
                <a:spcPts val="0"/>
              </a:spcBef>
              <a:spcAft>
                <a:spcPts val="0"/>
              </a:spcAft>
              <a:buSzPts val="1800"/>
              <a:buChar char="•"/>
            </a:pPr>
            <a:r>
              <a:rPr lang="en-US"/>
              <a:t>Glideins can be run as containers within a Kubernetes Cluster</a:t>
            </a:r>
            <a:br>
              <a:rPr lang="en-US"/>
            </a:br>
            <a:endParaRPr/>
          </a:p>
          <a:p>
            <a:pPr marL="457200" lvl="0" indent="-342900" algn="l" rtl="0">
              <a:spcBef>
                <a:spcPts val="0"/>
              </a:spcBef>
              <a:spcAft>
                <a:spcPts val="0"/>
              </a:spcAft>
              <a:buSzPts val="1800"/>
              <a:buChar char="•"/>
            </a:pPr>
            <a:r>
              <a:rPr lang="en-US"/>
              <a:t>A Kubernetes Operator that creates Glidein containers can act as a Compute Entrypoint</a:t>
            </a:r>
            <a:endParaRPr/>
          </a:p>
        </p:txBody>
      </p:sp>
      <p:pic>
        <p:nvPicPr>
          <p:cNvPr id="112" name="Google Shape;112;p16" descr="operator_logo_sdk_color.png"/>
          <p:cNvPicPr preferRelativeResize="0"/>
          <p:nvPr/>
        </p:nvPicPr>
        <p:blipFill>
          <a:blip r:embed="rId3">
            <a:alphaModFix/>
          </a:blip>
          <a:stretch>
            <a:fillRect/>
          </a:stretch>
        </p:blipFill>
        <p:spPr>
          <a:xfrm>
            <a:off x="9268600" y="4134125"/>
            <a:ext cx="2609300" cy="1123325"/>
          </a:xfrm>
          <a:prstGeom prst="rect">
            <a:avLst/>
          </a:prstGeom>
          <a:noFill/>
          <a:ln>
            <a:noFill/>
          </a:ln>
        </p:spPr>
      </p:pic>
      <p:pic>
        <p:nvPicPr>
          <p:cNvPr id="113" name="Google Shape;113;p16" descr="kubernetes-stacked-all-blue-color.png"/>
          <p:cNvPicPr preferRelativeResize="0"/>
          <p:nvPr/>
        </p:nvPicPr>
        <p:blipFill>
          <a:blip r:embed="rId4">
            <a:alphaModFix/>
          </a:blip>
          <a:stretch>
            <a:fillRect/>
          </a:stretch>
        </p:blipFill>
        <p:spPr>
          <a:xfrm>
            <a:off x="9217712" y="1561975"/>
            <a:ext cx="2711076" cy="21102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444617" y="365125"/>
            <a:ext cx="11400638"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The </a:t>
            </a:r>
            <a:r>
              <a:rPr lang="en-US" dirty="0" err="1"/>
              <a:t>Glidein</a:t>
            </a:r>
            <a:r>
              <a:rPr lang="en-US" dirty="0"/>
              <a:t> Manager:</a:t>
            </a:r>
            <a:br>
              <a:rPr lang="en-US" dirty="0"/>
            </a:br>
            <a:r>
              <a:rPr lang="en-US" dirty="0"/>
              <a:t>Kubernetes Operator CE Edition</a:t>
            </a:r>
            <a:endParaRPr dirty="0"/>
          </a:p>
        </p:txBody>
      </p:sp>
      <p:sp>
        <p:nvSpPr>
          <p:cNvPr id="120" name="Google Shape;120;p17"/>
          <p:cNvSpPr txBox="1">
            <a:spLocks noGrp="1"/>
          </p:cNvSpPr>
          <p:nvPr>
            <p:ph type="body" idx="1"/>
          </p:nvPr>
        </p:nvSpPr>
        <p:spPr>
          <a:xfrm>
            <a:off x="346745" y="1690825"/>
            <a:ext cx="6003721" cy="4355400"/>
          </a:xfrm>
          <a:prstGeom prst="rect">
            <a:avLst/>
          </a:prstGeom>
        </p:spPr>
        <p:txBody>
          <a:bodyPr spcFirstLastPara="1" wrap="square" lIns="91425" tIns="45700" rIns="91425" bIns="45700" anchor="t" anchorCtr="0">
            <a:normAutofit fontScale="92500" lnSpcReduction="20000"/>
          </a:bodyPr>
          <a:lstStyle/>
          <a:p>
            <a:pPr marL="457200" lvl="0" indent="-334327" algn="l" rtl="0">
              <a:spcBef>
                <a:spcPts val="1000"/>
              </a:spcBef>
              <a:spcAft>
                <a:spcPts val="0"/>
              </a:spcAft>
              <a:buSzPct val="64285"/>
              <a:buChar char="•"/>
            </a:pPr>
            <a:r>
              <a:rPr lang="en-US" sz="2400" dirty="0"/>
              <a:t>Kubernetes Operator that acts as a Compute </a:t>
            </a:r>
            <a:r>
              <a:rPr lang="en-US" sz="2400" dirty="0" err="1"/>
              <a:t>Entrypoint</a:t>
            </a:r>
            <a:r>
              <a:rPr lang="en-US" sz="2400" dirty="0"/>
              <a:t> for a cluster, </a:t>
            </a:r>
          </a:p>
          <a:p>
            <a:pPr marL="122873" lvl="0" indent="0" algn="l" rtl="0">
              <a:spcBef>
                <a:spcPts val="1000"/>
              </a:spcBef>
              <a:spcAft>
                <a:spcPts val="0"/>
              </a:spcAft>
              <a:buSzPct val="64285"/>
              <a:buNone/>
            </a:pPr>
            <a:endParaRPr sz="2400" dirty="0"/>
          </a:p>
          <a:p>
            <a:pPr marL="457200" lvl="0" indent="-334327" algn="l" rtl="0">
              <a:spcBef>
                <a:spcPts val="0"/>
              </a:spcBef>
              <a:spcAft>
                <a:spcPts val="0"/>
              </a:spcAft>
              <a:buSzPct val="64285"/>
              <a:buChar char="•"/>
            </a:pPr>
            <a:r>
              <a:rPr lang="en-US" sz="2400" dirty="0"/>
              <a:t>Translates versioned config data from a </a:t>
            </a:r>
            <a:r>
              <a:rPr lang="en-US" sz="2400" dirty="0" err="1"/>
              <a:t>Glidein</a:t>
            </a:r>
            <a:r>
              <a:rPr lang="en-US" sz="2400" dirty="0"/>
              <a:t> Manager into </a:t>
            </a:r>
            <a:r>
              <a:rPr lang="en-US" sz="2400" dirty="0" err="1"/>
              <a:t>Glidein</a:t>
            </a:r>
            <a:r>
              <a:rPr lang="en-US" sz="2400" dirty="0"/>
              <a:t>-running resources in its cluster</a:t>
            </a:r>
          </a:p>
          <a:p>
            <a:pPr marL="922973" lvl="1">
              <a:spcBef>
                <a:spcPts val="0"/>
              </a:spcBef>
              <a:buSzPct val="64285"/>
              <a:buFontTx/>
              <a:buChar char="-"/>
            </a:pPr>
            <a:r>
              <a:rPr lang="en-US" sz="2000" dirty="0"/>
              <a:t>launching </a:t>
            </a:r>
            <a:r>
              <a:rPr lang="en-US" sz="2000" dirty="0" err="1"/>
              <a:t>Glideins</a:t>
            </a:r>
            <a:r>
              <a:rPr lang="en-US" sz="2000" dirty="0"/>
              <a:t> via autoscaling deployment </a:t>
            </a:r>
            <a:br>
              <a:rPr lang="en-US" sz="2000" dirty="0"/>
            </a:br>
            <a:endParaRPr sz="2000" dirty="0"/>
          </a:p>
          <a:p>
            <a:pPr marL="457200" lvl="0" indent="-334327" algn="l" rtl="0">
              <a:spcBef>
                <a:spcPts val="0"/>
              </a:spcBef>
              <a:spcAft>
                <a:spcPts val="0"/>
              </a:spcAft>
              <a:buSzPct val="64285"/>
              <a:buChar char="•"/>
            </a:pPr>
            <a:r>
              <a:rPr lang="en-US" sz="2400" dirty="0"/>
              <a:t>Updates resources within its cluster </a:t>
            </a:r>
            <a:br>
              <a:rPr lang="en-US" sz="2400" dirty="0"/>
            </a:br>
            <a:r>
              <a:rPr lang="en-US" sz="2400" dirty="0"/>
              <a:t>when new Git commits are pushed to </a:t>
            </a:r>
            <a:br>
              <a:rPr lang="en-US" sz="2400" dirty="0"/>
            </a:br>
            <a:r>
              <a:rPr lang="en-US" sz="2400" dirty="0"/>
              <a:t>the </a:t>
            </a:r>
            <a:r>
              <a:rPr lang="en-US" sz="2400" dirty="0" err="1"/>
              <a:t>Glidein</a:t>
            </a:r>
            <a:r>
              <a:rPr lang="en-US" sz="2400" dirty="0"/>
              <a:t> Manager</a:t>
            </a:r>
            <a:br>
              <a:rPr lang="en-US" sz="2400" dirty="0"/>
            </a:br>
            <a:endParaRPr sz="2400" dirty="0"/>
          </a:p>
          <a:p>
            <a:pPr marL="457200" lvl="0" indent="-334327" algn="l" rtl="0">
              <a:spcBef>
                <a:spcPts val="0"/>
              </a:spcBef>
              <a:spcAft>
                <a:spcPts val="0"/>
              </a:spcAft>
              <a:buSzPct val="64285"/>
              <a:buChar char="•"/>
            </a:pPr>
            <a:r>
              <a:rPr lang="en-US" sz="2400" dirty="0"/>
              <a:t>Lets cluster owners allocate resources </a:t>
            </a:r>
            <a:br>
              <a:rPr lang="en-US" sz="2400" dirty="0"/>
            </a:br>
            <a:r>
              <a:rPr lang="en-US" sz="2400" dirty="0"/>
              <a:t>to research organizations, and research organizations configure how those </a:t>
            </a:r>
            <a:br>
              <a:rPr lang="en-US" sz="2400" dirty="0"/>
            </a:br>
            <a:r>
              <a:rPr lang="en-US" sz="2400" dirty="0"/>
              <a:t>resources are used</a:t>
            </a:r>
            <a:endParaRPr sz="2400" dirty="0"/>
          </a:p>
        </p:txBody>
      </p:sp>
      <p:pic>
        <p:nvPicPr>
          <p:cNvPr id="121" name="Google Shape;121;p17"/>
          <p:cNvPicPr preferRelativeResize="0"/>
          <p:nvPr/>
        </p:nvPicPr>
        <p:blipFill>
          <a:blip r:embed="rId3">
            <a:alphaModFix/>
          </a:blip>
          <a:stretch>
            <a:fillRect/>
          </a:stretch>
        </p:blipFill>
        <p:spPr>
          <a:xfrm>
            <a:off x="5942781" y="1828799"/>
            <a:ext cx="6249219" cy="353525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524000" y="3739728"/>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Helvetica Neue"/>
              <a:buNone/>
            </a:pPr>
            <a:r>
              <a:rPr lang="en-US" sz="4800" dirty="0"/>
              <a:t>HPC Annex</a:t>
            </a:r>
            <a:br>
              <a:rPr lang="en-US" sz="4800" dirty="0"/>
            </a:br>
            <a:br>
              <a:rPr lang="en-US" sz="4800" dirty="0"/>
            </a:br>
            <a:r>
              <a:rPr lang="en-US" sz="4800" dirty="0"/>
              <a:t>Added Delta (at NCSA) and Perlmutter (NERSC)…</a:t>
            </a:r>
            <a:br>
              <a:rPr lang="en-US" sz="4800" dirty="0"/>
            </a:br>
            <a:br>
              <a:rPr lang="en-US" sz="4800" dirty="0"/>
            </a:br>
            <a:r>
              <a:rPr lang="en-US" sz="4800" dirty="0"/>
              <a:t>…looking at how to "template" adding an HPC site so you could add your own</a:t>
            </a:r>
            <a:endParaRPr sz="4800" dirty="0"/>
          </a:p>
        </p:txBody>
      </p:sp>
    </p:spTree>
    <p:extLst>
      <p:ext uri="{BB962C8B-B14F-4D97-AF65-F5344CB8AC3E}">
        <p14:creationId xmlns:p14="http://schemas.microsoft.com/office/powerpoint/2010/main" val="1826390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41DE-0002-4447-82AA-048BFD764955}"/>
              </a:ext>
            </a:extLst>
          </p:cNvPr>
          <p:cNvSpPr>
            <a:spLocks noGrp="1"/>
          </p:cNvSpPr>
          <p:nvPr>
            <p:ph type="title"/>
          </p:nvPr>
        </p:nvSpPr>
        <p:spPr>
          <a:xfrm>
            <a:off x="1524000" y="1864810"/>
            <a:ext cx="9144000" cy="914400"/>
          </a:xfrm>
        </p:spPr>
        <p:txBody>
          <a:bodyPr wrap="square" anchor="ctr">
            <a:normAutofit fontScale="90000"/>
          </a:bodyPr>
          <a:lstStyle/>
          <a:p>
            <a:r>
              <a:rPr lang="en-US" dirty="0"/>
              <a:t>Thank you!</a:t>
            </a:r>
            <a:br>
              <a:rPr lang="en-US" dirty="0"/>
            </a:br>
            <a:br>
              <a:rPr lang="en-US" dirty="0"/>
            </a:br>
            <a:r>
              <a:rPr lang="en-US" dirty="0"/>
              <a:t> </a:t>
            </a:r>
            <a:br>
              <a:rPr lang="en-US" dirty="0"/>
            </a:br>
            <a:br>
              <a:rPr lang="en-US" dirty="0"/>
            </a:br>
            <a:br>
              <a:rPr lang="en-US" sz="2000" dirty="0">
                <a:solidFill>
                  <a:schemeClr val="accent1"/>
                </a:solidFill>
              </a:rPr>
            </a:br>
            <a:r>
              <a:rPr lang="en-US" sz="2000" dirty="0">
                <a:solidFill>
                  <a:schemeClr val="accent1"/>
                </a:solidFill>
              </a:rPr>
              <a:t>https://htcondor.org</a:t>
            </a:r>
            <a:br>
              <a:rPr lang="en-US" dirty="0"/>
            </a:br>
            <a:endParaRPr lang="en-US" dirty="0"/>
          </a:p>
        </p:txBody>
      </p:sp>
      <p:sp>
        <p:nvSpPr>
          <p:cNvPr id="4" name="Slide Number Placeholder 3">
            <a:extLst>
              <a:ext uri="{FF2B5EF4-FFF2-40B4-BE49-F238E27FC236}">
                <a16:creationId xmlns:a16="http://schemas.microsoft.com/office/drawing/2014/main" id="{4CA6C065-C10A-4A46-8E78-3D446FEAB731}"/>
              </a:ext>
            </a:extLst>
          </p:cNvPr>
          <p:cNvSpPr>
            <a:spLocks noGrp="1"/>
          </p:cNvSpPr>
          <p:nvPr>
            <p:ph type="sldNum" sz="quarter" idx="10"/>
          </p:nvPr>
        </p:nvSpPr>
        <p:spPr>
          <a:xfrm>
            <a:off x="5029200" y="6492876"/>
            <a:ext cx="2133600" cy="365125"/>
          </a:xfrm>
        </p:spPr>
        <p:txBody>
          <a:bodyPr anchor="ctr">
            <a:normAutofit/>
          </a:bodyPr>
          <a:lstStyle/>
          <a:p>
            <a:pPr>
              <a:spcAft>
                <a:spcPts val="600"/>
              </a:spcAft>
              <a:defRPr/>
            </a:pPr>
            <a:fld id="{FC77776C-14D7-48C6-B1E3-FF145FC109AB}" type="slidenum">
              <a:rPr lang="en-US" smtClean="0"/>
              <a:pPr>
                <a:spcAft>
                  <a:spcPts val="600"/>
                </a:spcAft>
                <a:defRPr/>
              </a:pPr>
              <a:t>58</a:t>
            </a:fld>
            <a:endParaRPr lang="en-US"/>
          </a:p>
        </p:txBody>
      </p:sp>
      <p:sp>
        <p:nvSpPr>
          <p:cNvPr id="6" name="TextBox 5">
            <a:extLst>
              <a:ext uri="{FF2B5EF4-FFF2-40B4-BE49-F238E27FC236}">
                <a16:creationId xmlns:a16="http://schemas.microsoft.com/office/drawing/2014/main" id="{45B56CE2-F61D-43D0-83E6-F67C0BAAC1A2}"/>
              </a:ext>
            </a:extLst>
          </p:cNvPr>
          <p:cNvSpPr txBox="1"/>
          <p:nvPr/>
        </p:nvSpPr>
        <p:spPr>
          <a:xfrm>
            <a:off x="2129753" y="3629339"/>
            <a:ext cx="8129847" cy="830997"/>
          </a:xfrm>
          <a:prstGeom prst="rect">
            <a:avLst/>
          </a:prstGeom>
          <a:noFill/>
        </p:spPr>
        <p:txBody>
          <a:bodyPr wrap="square">
            <a:spAutoFit/>
          </a:bodyPr>
          <a:lstStyle/>
          <a:p>
            <a:pPr algn="ctr"/>
            <a:r>
              <a:rPr lang="en-US" sz="1600" dirty="0"/>
              <a:t>This work is supported by </a:t>
            </a:r>
            <a:r>
              <a:rPr lang="en-US" sz="1600" dirty="0">
                <a:hlinkClick r:id="rId2"/>
              </a:rPr>
              <a:t>NSF</a:t>
            </a:r>
            <a:r>
              <a:rPr lang="en-US" sz="1600" dirty="0"/>
              <a:t> under Cooperative Agreement </a:t>
            </a:r>
            <a:r>
              <a:rPr lang="en-US" sz="1600" dirty="0">
                <a:hlinkClick r:id="rId3"/>
              </a:rPr>
              <a:t>OAC-2030508</a:t>
            </a:r>
            <a:r>
              <a:rPr lang="en-US" sz="1600" dirty="0"/>
              <a:t> as part of the </a:t>
            </a:r>
            <a:r>
              <a:rPr lang="en-US" sz="1600" dirty="0">
                <a:hlinkClick r:id="rId4"/>
              </a:rPr>
              <a:t>PATh Project</a:t>
            </a:r>
            <a:r>
              <a:rPr lang="en-US" sz="1600" dirty="0"/>
              <a:t>. </a:t>
            </a:r>
            <a:r>
              <a:rPr lang="en-US" sz="1600" b="0" i="0" dirty="0">
                <a:solidFill>
                  <a:srgbClr val="1D1C1D"/>
                </a:solidFill>
                <a:effectLst/>
                <a:latin typeface="Slack-Lato"/>
              </a:rPr>
              <a:t>Any opinions, findings, and conclusions or recommendations expressed in this material are those of the author(s) and do not necessarily reflect the views of the NSF</a:t>
            </a:r>
            <a:r>
              <a:rPr lang="en-US" sz="1600" dirty="0"/>
              <a:t> </a:t>
            </a:r>
          </a:p>
        </p:txBody>
      </p:sp>
      <p:pic>
        <p:nvPicPr>
          <p:cNvPr id="10" name="Picture 9" descr="A picture containing logo&#10;&#10;Description automatically generated">
            <a:extLst>
              <a:ext uri="{FF2B5EF4-FFF2-40B4-BE49-F238E27FC236}">
                <a16:creationId xmlns:a16="http://schemas.microsoft.com/office/drawing/2014/main" id="{72B4ADAC-A307-473D-ACD2-7389B71BE28D}"/>
              </a:ext>
            </a:extLst>
          </p:cNvPr>
          <p:cNvPicPr>
            <a:picLocks noChangeAspect="1"/>
          </p:cNvPicPr>
          <p:nvPr/>
        </p:nvPicPr>
        <p:blipFill>
          <a:blip r:embed="rId5"/>
          <a:stretch>
            <a:fillRect/>
          </a:stretch>
        </p:blipFill>
        <p:spPr>
          <a:xfrm>
            <a:off x="3270179" y="4666674"/>
            <a:ext cx="5848994" cy="1522341"/>
          </a:xfrm>
          <a:prstGeom prst="rect">
            <a:avLst/>
          </a:prstGeom>
        </p:spPr>
      </p:pic>
      <p:sp>
        <p:nvSpPr>
          <p:cNvPr id="3" name="TextBox 2">
            <a:extLst>
              <a:ext uri="{FF2B5EF4-FFF2-40B4-BE49-F238E27FC236}">
                <a16:creationId xmlns:a16="http://schemas.microsoft.com/office/drawing/2014/main" id="{618B0227-FC4B-FD8B-B5BC-443414D52305}"/>
              </a:ext>
            </a:extLst>
          </p:cNvPr>
          <p:cNvSpPr txBox="1"/>
          <p:nvPr/>
        </p:nvSpPr>
        <p:spPr>
          <a:xfrm>
            <a:off x="234892" y="1658472"/>
            <a:ext cx="11727809" cy="1015663"/>
          </a:xfrm>
          <a:prstGeom prst="rect">
            <a:avLst/>
          </a:prstGeom>
          <a:noFill/>
        </p:spPr>
        <p:txBody>
          <a:bodyPr wrap="square" rtlCol="0">
            <a:spAutoFit/>
          </a:bodyPr>
          <a:lstStyle/>
          <a:p>
            <a:pPr algn="ctr"/>
            <a:r>
              <a:rPr lang="en-US" sz="6000" dirty="0"/>
              <a:t>http://survey.htcondor.com/</a:t>
            </a:r>
          </a:p>
        </p:txBody>
      </p:sp>
    </p:spTree>
    <p:extLst>
      <p:ext uri="{BB962C8B-B14F-4D97-AF65-F5344CB8AC3E}">
        <p14:creationId xmlns:p14="http://schemas.microsoft.com/office/powerpoint/2010/main" val="3419354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4AF6-D13D-9B11-31AC-42963E0EBC47}"/>
              </a:ext>
            </a:extLst>
          </p:cNvPr>
          <p:cNvSpPr>
            <a:spLocks noGrp="1"/>
          </p:cNvSpPr>
          <p:nvPr>
            <p:ph type="title"/>
          </p:nvPr>
        </p:nvSpPr>
        <p:spPr/>
        <p:txBody>
          <a:bodyPr/>
          <a:lstStyle/>
          <a:p>
            <a:r>
              <a:rPr lang="en-US" dirty="0"/>
              <a:t>Administrator Upgrade Help Script</a:t>
            </a:r>
          </a:p>
        </p:txBody>
      </p:sp>
      <p:sp>
        <p:nvSpPr>
          <p:cNvPr id="3" name="Content Placeholder 2">
            <a:extLst>
              <a:ext uri="{FF2B5EF4-FFF2-40B4-BE49-F238E27FC236}">
                <a16:creationId xmlns:a16="http://schemas.microsoft.com/office/drawing/2014/main" id="{AED24B16-2F73-2D14-6BF9-EC33A2E1F9FE}"/>
              </a:ext>
            </a:extLst>
          </p:cNvPr>
          <p:cNvSpPr>
            <a:spLocks noGrp="1"/>
          </p:cNvSpPr>
          <p:nvPr>
            <p:ph idx="1"/>
          </p:nvPr>
        </p:nvSpPr>
        <p:spPr/>
        <p:txBody>
          <a:bodyPr/>
          <a:lstStyle/>
          <a:p>
            <a:r>
              <a:rPr lang="en-US" sz="2800" dirty="0"/>
              <a:t>Besides information in the Manual about incompatibilities when upgrading versions, wouldn't it be great if a tool existed to help admin check the gotchas?   We listened…</a:t>
            </a:r>
          </a:p>
          <a:p>
            <a:r>
              <a:rPr lang="en-US" sz="2800" dirty="0"/>
              <a:t>New tool </a:t>
            </a:r>
            <a:r>
              <a:rPr lang="en-US" sz="2800" dirty="0">
                <a:hlinkClick r:id="rId2"/>
              </a:rPr>
              <a:t>condor_upgrade_check </a:t>
            </a:r>
            <a:r>
              <a:rPr lang="en-US" sz="2800" dirty="0"/>
              <a:t>assists administrators upgrading an HTCondor instillation between major version (i.e. V23 -&gt; V24)</a:t>
            </a:r>
          </a:p>
          <a:p>
            <a:r>
              <a:rPr lang="en-US" sz="2800" dirty="0"/>
              <a:t>Intended for use by those running LTS release of </a:t>
            </a:r>
            <a:r>
              <a:rPr lang="en-US" sz="2800" dirty="0" err="1"/>
              <a:t>HTCondor</a:t>
            </a:r>
            <a:r>
              <a:rPr lang="en-US" sz="2800" dirty="0"/>
              <a:t>.</a:t>
            </a:r>
          </a:p>
          <a:p>
            <a:r>
              <a:rPr lang="en-US" sz="2800" dirty="0"/>
              <a:t>Checks current installation and setup for well known incompatibilities and informs administrator of actions to take to resolve said issues.</a:t>
            </a:r>
          </a:p>
          <a:p>
            <a:endParaRPr lang="en-US" sz="2800" dirty="0"/>
          </a:p>
        </p:txBody>
      </p:sp>
    </p:spTree>
    <p:extLst>
      <p:ext uri="{BB962C8B-B14F-4D97-AF65-F5344CB8AC3E}">
        <p14:creationId xmlns:p14="http://schemas.microsoft.com/office/powerpoint/2010/main" val="2730468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a:extLst>
              <a:ext uri="{FF2B5EF4-FFF2-40B4-BE49-F238E27FC236}">
                <a16:creationId xmlns:a16="http://schemas.microsoft.com/office/drawing/2014/main" id="{634409BC-50B2-64BE-5E06-629CD0316836}"/>
              </a:ext>
            </a:extLst>
          </p:cNvPr>
          <p:cNvPicPr>
            <a:picLocks noChangeAspect="1"/>
          </p:cNvPicPr>
          <p:nvPr/>
        </p:nvPicPr>
        <p:blipFill rotWithShape="1">
          <a:blip r:embed="rId3"/>
          <a:srcRect l="326" t="10898" r="39405" b="24506"/>
          <a:stretch/>
        </p:blipFill>
        <p:spPr>
          <a:xfrm>
            <a:off x="1334072" y="512605"/>
            <a:ext cx="10085803" cy="7228043"/>
          </a:xfrm>
          <a:prstGeom prst="rect">
            <a:avLst/>
          </a:prstGeom>
        </p:spPr>
      </p:pic>
      <p:sp>
        <p:nvSpPr>
          <p:cNvPr id="3" name="Title 2">
            <a:extLst>
              <a:ext uri="{FF2B5EF4-FFF2-40B4-BE49-F238E27FC236}">
                <a16:creationId xmlns:a16="http://schemas.microsoft.com/office/drawing/2014/main" id="{63697087-AB68-5652-69D3-5B619C36F813}"/>
              </a:ext>
            </a:extLst>
          </p:cNvPr>
          <p:cNvSpPr>
            <a:spLocks noGrp="1"/>
          </p:cNvSpPr>
          <p:nvPr>
            <p:ph type="title"/>
          </p:nvPr>
        </p:nvSpPr>
        <p:spPr/>
        <p:txBody>
          <a:bodyPr/>
          <a:lstStyle/>
          <a:p>
            <a:r>
              <a:rPr lang="en-US" dirty="0"/>
              <a:t>Previously the Manual was..</a:t>
            </a:r>
          </a:p>
        </p:txBody>
      </p:sp>
      <p:sp>
        <p:nvSpPr>
          <p:cNvPr id="6" name="Frame 5">
            <a:extLst>
              <a:ext uri="{FF2B5EF4-FFF2-40B4-BE49-F238E27FC236}">
                <a16:creationId xmlns:a16="http://schemas.microsoft.com/office/drawing/2014/main" id="{1648161C-D2C3-3356-B6FB-9F3C1B9DD806}"/>
              </a:ext>
            </a:extLst>
          </p:cNvPr>
          <p:cNvSpPr/>
          <p:nvPr/>
        </p:nvSpPr>
        <p:spPr bwMode="auto">
          <a:xfrm>
            <a:off x="1519824" y="3123157"/>
            <a:ext cx="2154477" cy="305844"/>
          </a:xfrm>
          <a:prstGeom prst="fra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cxnSp>
        <p:nvCxnSpPr>
          <p:cNvPr id="10" name="Straight Arrow Connector 9">
            <a:extLst>
              <a:ext uri="{FF2B5EF4-FFF2-40B4-BE49-F238E27FC236}">
                <a16:creationId xmlns:a16="http://schemas.microsoft.com/office/drawing/2014/main" id="{F53787F6-1313-4E64-79C5-DB54892A3A11}"/>
              </a:ext>
            </a:extLst>
          </p:cNvPr>
          <p:cNvCxnSpPr/>
          <p:nvPr/>
        </p:nvCxnSpPr>
        <p:spPr bwMode="auto">
          <a:xfrm flipH="1">
            <a:off x="3674302" y="1853852"/>
            <a:ext cx="3056351" cy="126930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a:extLst>
              <a:ext uri="{FF2B5EF4-FFF2-40B4-BE49-F238E27FC236}">
                <a16:creationId xmlns:a16="http://schemas.microsoft.com/office/drawing/2014/main" id="{1568388F-D02F-8794-CFB5-6A06CCCAD30A}"/>
              </a:ext>
            </a:extLst>
          </p:cNvPr>
          <p:cNvSpPr txBox="1"/>
          <p:nvPr/>
        </p:nvSpPr>
        <p:spPr>
          <a:xfrm>
            <a:off x="6730652" y="1503474"/>
            <a:ext cx="3473885" cy="666786"/>
          </a:xfrm>
          <a:prstGeom prst="rect">
            <a:avLst/>
          </a:prstGeom>
          <a:noFill/>
          <a:ln>
            <a:solidFill>
              <a:schemeClr val="tx1"/>
            </a:solidFill>
          </a:ln>
        </p:spPr>
        <p:txBody>
          <a:bodyPr wrap="square" rtlCol="0">
            <a:spAutoFit/>
          </a:bodyPr>
          <a:lstStyle/>
          <a:p>
            <a:r>
              <a:rPr lang="en-US" sz="3733" dirty="0">
                <a:solidFill>
                  <a:srgbClr val="FF0000"/>
                </a:solidFill>
                <a:highlight>
                  <a:srgbClr val="F3F7F8"/>
                </a:highlight>
                <a:latin typeface="+mn-lt"/>
              </a:rPr>
              <a:t>Random Topic</a:t>
            </a:r>
          </a:p>
        </p:txBody>
      </p:sp>
      <p:sp>
        <p:nvSpPr>
          <p:cNvPr id="12" name="Frame 11">
            <a:extLst>
              <a:ext uri="{FF2B5EF4-FFF2-40B4-BE49-F238E27FC236}">
                <a16:creationId xmlns:a16="http://schemas.microsoft.com/office/drawing/2014/main" id="{CD43033E-8C07-5E8D-C2ED-A4765D42CC8F}"/>
              </a:ext>
            </a:extLst>
          </p:cNvPr>
          <p:cNvSpPr/>
          <p:nvPr/>
        </p:nvSpPr>
        <p:spPr bwMode="auto">
          <a:xfrm>
            <a:off x="1578279" y="3820783"/>
            <a:ext cx="2154477" cy="305844"/>
          </a:xfrm>
          <a:prstGeom prst="fra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cxnSp>
        <p:nvCxnSpPr>
          <p:cNvPr id="13" name="Straight Arrow Connector 12">
            <a:extLst>
              <a:ext uri="{FF2B5EF4-FFF2-40B4-BE49-F238E27FC236}">
                <a16:creationId xmlns:a16="http://schemas.microsoft.com/office/drawing/2014/main" id="{DFE2DF8A-E209-95E6-BEEB-4EA09F9B9F52}"/>
              </a:ext>
            </a:extLst>
          </p:cNvPr>
          <p:cNvCxnSpPr/>
          <p:nvPr/>
        </p:nvCxnSpPr>
        <p:spPr bwMode="auto">
          <a:xfrm flipH="1">
            <a:off x="3732757" y="2551479"/>
            <a:ext cx="3056351" cy="126930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B4BE1EA8-44B5-5333-1D21-F377F88FDE52}"/>
              </a:ext>
            </a:extLst>
          </p:cNvPr>
          <p:cNvSpPr txBox="1"/>
          <p:nvPr/>
        </p:nvSpPr>
        <p:spPr>
          <a:xfrm>
            <a:off x="6789107" y="2201101"/>
            <a:ext cx="3473885" cy="666786"/>
          </a:xfrm>
          <a:prstGeom prst="rect">
            <a:avLst/>
          </a:prstGeom>
          <a:noFill/>
          <a:ln>
            <a:solidFill>
              <a:schemeClr val="tx1"/>
            </a:solidFill>
          </a:ln>
        </p:spPr>
        <p:txBody>
          <a:bodyPr wrap="square" rtlCol="0">
            <a:spAutoFit/>
          </a:bodyPr>
          <a:lstStyle/>
          <a:p>
            <a:r>
              <a:rPr lang="en-US" sz="3733" dirty="0">
                <a:solidFill>
                  <a:srgbClr val="FF0000"/>
                </a:solidFill>
                <a:highlight>
                  <a:srgbClr val="F3F7F8"/>
                </a:highlight>
                <a:latin typeface="+mn-lt"/>
              </a:rPr>
              <a:t>Random Topic</a:t>
            </a:r>
          </a:p>
        </p:txBody>
      </p:sp>
      <p:sp>
        <p:nvSpPr>
          <p:cNvPr id="15" name="Frame 14">
            <a:extLst>
              <a:ext uri="{FF2B5EF4-FFF2-40B4-BE49-F238E27FC236}">
                <a16:creationId xmlns:a16="http://schemas.microsoft.com/office/drawing/2014/main" id="{18497F66-0557-9B06-8719-DD69AC0B70D9}"/>
              </a:ext>
            </a:extLst>
          </p:cNvPr>
          <p:cNvSpPr/>
          <p:nvPr/>
        </p:nvSpPr>
        <p:spPr bwMode="auto">
          <a:xfrm>
            <a:off x="1519824" y="5228579"/>
            <a:ext cx="2154477" cy="305844"/>
          </a:xfrm>
          <a:prstGeom prst="fra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cxnSp>
        <p:nvCxnSpPr>
          <p:cNvPr id="16" name="Straight Arrow Connector 15">
            <a:extLst>
              <a:ext uri="{FF2B5EF4-FFF2-40B4-BE49-F238E27FC236}">
                <a16:creationId xmlns:a16="http://schemas.microsoft.com/office/drawing/2014/main" id="{F5A78CC0-AFE5-D289-F7B1-F6A57BE5D610}"/>
              </a:ext>
            </a:extLst>
          </p:cNvPr>
          <p:cNvCxnSpPr/>
          <p:nvPr/>
        </p:nvCxnSpPr>
        <p:spPr bwMode="auto">
          <a:xfrm flipH="1">
            <a:off x="3674302" y="3959275"/>
            <a:ext cx="3056351" cy="126930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 name="TextBox 16">
            <a:extLst>
              <a:ext uri="{FF2B5EF4-FFF2-40B4-BE49-F238E27FC236}">
                <a16:creationId xmlns:a16="http://schemas.microsoft.com/office/drawing/2014/main" id="{59E92DAF-142F-94DE-C7CB-448D81732841}"/>
              </a:ext>
            </a:extLst>
          </p:cNvPr>
          <p:cNvSpPr txBox="1"/>
          <p:nvPr/>
        </p:nvSpPr>
        <p:spPr>
          <a:xfrm>
            <a:off x="6730652" y="3608897"/>
            <a:ext cx="3473885" cy="666786"/>
          </a:xfrm>
          <a:prstGeom prst="rect">
            <a:avLst/>
          </a:prstGeom>
          <a:noFill/>
          <a:ln>
            <a:solidFill>
              <a:schemeClr val="tx1"/>
            </a:solidFill>
          </a:ln>
        </p:spPr>
        <p:txBody>
          <a:bodyPr wrap="square" rtlCol="0">
            <a:spAutoFit/>
          </a:bodyPr>
          <a:lstStyle/>
          <a:p>
            <a:r>
              <a:rPr lang="en-US" sz="3733" dirty="0">
                <a:solidFill>
                  <a:srgbClr val="FF0000"/>
                </a:solidFill>
                <a:highlight>
                  <a:srgbClr val="F3F7F8"/>
                </a:highlight>
                <a:latin typeface="+mn-lt"/>
              </a:rPr>
              <a:t>Random Topic</a:t>
            </a:r>
          </a:p>
        </p:txBody>
      </p:sp>
      <p:sp>
        <p:nvSpPr>
          <p:cNvPr id="21" name="Frame 20">
            <a:extLst>
              <a:ext uri="{FF2B5EF4-FFF2-40B4-BE49-F238E27FC236}">
                <a16:creationId xmlns:a16="http://schemas.microsoft.com/office/drawing/2014/main" id="{BEB78E19-4AB4-FFCE-389D-E1E57B355DBA}"/>
              </a:ext>
            </a:extLst>
          </p:cNvPr>
          <p:cNvSpPr/>
          <p:nvPr/>
        </p:nvSpPr>
        <p:spPr bwMode="auto">
          <a:xfrm>
            <a:off x="1519824" y="5770657"/>
            <a:ext cx="2154477" cy="305844"/>
          </a:xfrm>
          <a:prstGeom prst="fra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cxnSp>
        <p:nvCxnSpPr>
          <p:cNvPr id="22" name="Straight Arrow Connector 21">
            <a:extLst>
              <a:ext uri="{FF2B5EF4-FFF2-40B4-BE49-F238E27FC236}">
                <a16:creationId xmlns:a16="http://schemas.microsoft.com/office/drawing/2014/main" id="{3500FE5F-FA9F-B7C8-556B-69A402D6F038}"/>
              </a:ext>
            </a:extLst>
          </p:cNvPr>
          <p:cNvCxnSpPr/>
          <p:nvPr/>
        </p:nvCxnSpPr>
        <p:spPr bwMode="auto">
          <a:xfrm flipH="1">
            <a:off x="3674302" y="4501352"/>
            <a:ext cx="3056351" cy="126930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a:extLst>
              <a:ext uri="{FF2B5EF4-FFF2-40B4-BE49-F238E27FC236}">
                <a16:creationId xmlns:a16="http://schemas.microsoft.com/office/drawing/2014/main" id="{B86DD6DB-A537-2BC6-C1FB-3609B7EE5B32}"/>
              </a:ext>
            </a:extLst>
          </p:cNvPr>
          <p:cNvSpPr txBox="1"/>
          <p:nvPr/>
        </p:nvSpPr>
        <p:spPr>
          <a:xfrm>
            <a:off x="6730652" y="4150974"/>
            <a:ext cx="3473885" cy="666786"/>
          </a:xfrm>
          <a:prstGeom prst="rect">
            <a:avLst/>
          </a:prstGeom>
          <a:noFill/>
          <a:ln>
            <a:solidFill>
              <a:schemeClr val="tx1"/>
            </a:solidFill>
          </a:ln>
        </p:spPr>
        <p:txBody>
          <a:bodyPr wrap="square" rtlCol="0">
            <a:spAutoFit/>
          </a:bodyPr>
          <a:lstStyle/>
          <a:p>
            <a:r>
              <a:rPr lang="en-US" sz="3733" dirty="0">
                <a:solidFill>
                  <a:srgbClr val="FF0000"/>
                </a:solidFill>
                <a:highlight>
                  <a:srgbClr val="F3F7F8"/>
                </a:highlight>
                <a:latin typeface="+mn-lt"/>
              </a:rPr>
              <a:t>Random Topic</a:t>
            </a:r>
          </a:p>
        </p:txBody>
      </p:sp>
    </p:spTree>
    <p:extLst>
      <p:ext uri="{BB962C8B-B14F-4D97-AF65-F5344CB8AC3E}">
        <p14:creationId xmlns:p14="http://schemas.microsoft.com/office/powerpoint/2010/main" val="83305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C3857E-8B50-1908-66C2-04A1E49112F6}"/>
              </a:ext>
            </a:extLst>
          </p:cNvPr>
          <p:cNvSpPr>
            <a:spLocks noGrp="1"/>
          </p:cNvSpPr>
          <p:nvPr>
            <p:ph idx="1"/>
          </p:nvPr>
        </p:nvSpPr>
        <p:spPr>
          <a:xfrm>
            <a:off x="429684" y="1355726"/>
            <a:ext cx="11199283" cy="2008259"/>
          </a:xfrm>
        </p:spPr>
        <p:txBody>
          <a:bodyPr/>
          <a:lstStyle/>
          <a:p>
            <a:pPr marL="0" indent="0">
              <a:buNone/>
            </a:pPr>
            <a:r>
              <a:rPr lang="en-US" dirty="0"/>
              <a:t>"We use the manual a lot"</a:t>
            </a:r>
          </a:p>
          <a:p>
            <a:pPr marL="0" indent="0">
              <a:buNone/>
            </a:pPr>
            <a:r>
              <a:rPr lang="en-US" dirty="0"/>
              <a:t>	- could you please improve it?</a:t>
            </a:r>
          </a:p>
          <a:p>
            <a:pPr marL="0" indent="0">
              <a:buNone/>
            </a:pPr>
            <a:r>
              <a:rPr lang="en-US" dirty="0"/>
              <a:t>"Especially the index, heavily used"</a:t>
            </a:r>
          </a:p>
        </p:txBody>
      </p:sp>
      <p:sp>
        <p:nvSpPr>
          <p:cNvPr id="3" name="Title 2">
            <a:extLst>
              <a:ext uri="{FF2B5EF4-FFF2-40B4-BE49-F238E27FC236}">
                <a16:creationId xmlns:a16="http://schemas.microsoft.com/office/drawing/2014/main" id="{D05EA059-93FB-8236-98B7-88EA7CC2C1BF}"/>
              </a:ext>
            </a:extLst>
          </p:cNvPr>
          <p:cNvSpPr>
            <a:spLocks noGrp="1"/>
          </p:cNvSpPr>
          <p:nvPr>
            <p:ph type="title"/>
          </p:nvPr>
        </p:nvSpPr>
        <p:spPr/>
        <p:txBody>
          <a:bodyPr/>
          <a:lstStyle/>
          <a:p>
            <a:r>
              <a:rPr lang="en-US" dirty="0"/>
              <a:t>Feedback from HTC 23:</a:t>
            </a:r>
          </a:p>
        </p:txBody>
      </p:sp>
      <p:sp>
        <p:nvSpPr>
          <p:cNvPr id="4" name="Title 2">
            <a:extLst>
              <a:ext uri="{FF2B5EF4-FFF2-40B4-BE49-F238E27FC236}">
                <a16:creationId xmlns:a16="http://schemas.microsoft.com/office/drawing/2014/main" id="{66801F16-A72F-1F00-A1C5-3B6AC2153B80}"/>
              </a:ext>
            </a:extLst>
          </p:cNvPr>
          <p:cNvSpPr txBox="1">
            <a:spLocks/>
          </p:cNvSpPr>
          <p:nvPr/>
        </p:nvSpPr>
        <p:spPr>
          <a:xfrm>
            <a:off x="-66675" y="3231159"/>
            <a:ext cx="12192000" cy="914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1" i="0" u="none" strike="noStrike" cap="none">
                <a:solidFill>
                  <a:srgbClr val="C60036"/>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400"/>
              <a:buFont typeface="Arial"/>
              <a:buNone/>
              <a:defRPr sz="4400" b="1" i="0" u="none" strike="noStrike" cap="none">
                <a:solidFill>
                  <a:srgbClr val="C60036"/>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1" i="0" u="none" strike="noStrike" cap="none">
                <a:solidFill>
                  <a:srgbClr val="C60036"/>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1" i="0" u="none" strike="noStrike" cap="none">
                <a:solidFill>
                  <a:srgbClr val="C60036"/>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1" i="0" u="none" strike="noStrike" cap="none">
                <a:solidFill>
                  <a:srgbClr val="C60036"/>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1" i="0" u="none" strike="noStrike" cap="none">
                <a:solidFill>
                  <a:srgbClr val="3333CC"/>
                </a:solidFill>
                <a:latin typeface="Comic Sans MS"/>
                <a:ea typeface="Comic Sans MS"/>
                <a:cs typeface="Comic Sans MS"/>
                <a:sym typeface="Comic Sans MS"/>
              </a:defRPr>
            </a:lvl6pPr>
            <a:lvl7pPr marR="0" lvl="6" algn="ctr" rtl="0">
              <a:lnSpc>
                <a:spcPct val="100000"/>
              </a:lnSpc>
              <a:spcBef>
                <a:spcPts val="0"/>
              </a:spcBef>
              <a:spcAft>
                <a:spcPts val="0"/>
              </a:spcAft>
              <a:buClr>
                <a:srgbClr val="000000"/>
              </a:buClr>
              <a:buSzPts val="1400"/>
              <a:buFont typeface="Arial"/>
              <a:buNone/>
              <a:defRPr sz="4400" b="1" i="0" u="none" strike="noStrike" cap="none">
                <a:solidFill>
                  <a:srgbClr val="3333CC"/>
                </a:solidFill>
                <a:latin typeface="Comic Sans MS"/>
                <a:ea typeface="Comic Sans MS"/>
                <a:cs typeface="Comic Sans MS"/>
                <a:sym typeface="Comic Sans MS"/>
              </a:defRPr>
            </a:lvl7pPr>
            <a:lvl8pPr marR="0" lvl="7" algn="ctr" rtl="0">
              <a:lnSpc>
                <a:spcPct val="100000"/>
              </a:lnSpc>
              <a:spcBef>
                <a:spcPts val="0"/>
              </a:spcBef>
              <a:spcAft>
                <a:spcPts val="0"/>
              </a:spcAft>
              <a:buClr>
                <a:srgbClr val="000000"/>
              </a:buClr>
              <a:buSzPts val="1400"/>
              <a:buFont typeface="Arial"/>
              <a:buNone/>
              <a:defRPr sz="4400" b="1" i="0" u="none" strike="noStrike" cap="none">
                <a:solidFill>
                  <a:srgbClr val="3333CC"/>
                </a:solidFill>
                <a:latin typeface="Comic Sans MS"/>
                <a:ea typeface="Comic Sans MS"/>
                <a:cs typeface="Comic Sans MS"/>
                <a:sym typeface="Comic Sans MS"/>
              </a:defRPr>
            </a:lvl8pPr>
            <a:lvl9pPr marR="0" lvl="8" algn="ctr" rtl="0">
              <a:lnSpc>
                <a:spcPct val="100000"/>
              </a:lnSpc>
              <a:spcBef>
                <a:spcPts val="0"/>
              </a:spcBef>
              <a:spcAft>
                <a:spcPts val="0"/>
              </a:spcAft>
              <a:buClr>
                <a:srgbClr val="000000"/>
              </a:buClr>
              <a:buSzPts val="1400"/>
              <a:buFont typeface="Arial"/>
              <a:buNone/>
              <a:defRPr sz="4400" b="1" i="0" u="none" strike="noStrike" cap="none">
                <a:solidFill>
                  <a:srgbClr val="3333CC"/>
                </a:solidFill>
                <a:latin typeface="Comic Sans MS"/>
                <a:ea typeface="Comic Sans MS"/>
                <a:cs typeface="Comic Sans MS"/>
                <a:sym typeface="Comic Sans MS"/>
              </a:defRPr>
            </a:lvl9pPr>
          </a:lstStyle>
          <a:p>
            <a:pPr eaLnBrk="1" fontAlgn="auto" hangingPunct="1"/>
            <a:r>
              <a:rPr lang="en-US" kern="0" dirty="0"/>
              <a:t>+ Dictum from Miron:</a:t>
            </a:r>
          </a:p>
        </p:txBody>
      </p:sp>
      <p:sp>
        <p:nvSpPr>
          <p:cNvPr id="5" name="Content Placeholder 1">
            <a:extLst>
              <a:ext uri="{FF2B5EF4-FFF2-40B4-BE49-F238E27FC236}">
                <a16:creationId xmlns:a16="http://schemas.microsoft.com/office/drawing/2014/main" id="{9278D702-6249-C4CC-ECA0-D3DB85F385B8}"/>
              </a:ext>
            </a:extLst>
          </p:cNvPr>
          <p:cNvSpPr txBox="1">
            <a:spLocks/>
          </p:cNvSpPr>
          <p:nvPr/>
        </p:nvSpPr>
        <p:spPr>
          <a:xfrm>
            <a:off x="733085" y="4498144"/>
            <a:ext cx="11199283" cy="200825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72440" algn="l" rtl="0">
              <a:lnSpc>
                <a:spcPct val="100000"/>
              </a:lnSpc>
              <a:spcBef>
                <a:spcPts val="640"/>
              </a:spcBef>
              <a:spcAft>
                <a:spcPts val="0"/>
              </a:spcAft>
              <a:buClr>
                <a:srgbClr val="808000"/>
              </a:buClr>
              <a:buSzPts val="3840"/>
              <a:buFont typeface="Helvetica Neue"/>
              <a:buChar char="›"/>
              <a:defRPr sz="3200" b="0" i="0" u="none" strike="noStrike" cap="none">
                <a:solidFill>
                  <a:schemeClr val="dk1"/>
                </a:solidFill>
                <a:latin typeface="Helvetica Neue"/>
                <a:ea typeface="Helvetica Neue"/>
                <a:cs typeface="Helvetica Neue"/>
                <a:sym typeface="Helvetica Neue"/>
              </a:defRPr>
            </a:lvl1pPr>
            <a:lvl2pPr marL="914400" marR="0" lvl="1" indent="-388619" algn="l" rtl="0">
              <a:lnSpc>
                <a:spcPct val="100000"/>
              </a:lnSpc>
              <a:spcBef>
                <a:spcPts val="560"/>
              </a:spcBef>
              <a:spcAft>
                <a:spcPts val="0"/>
              </a:spcAft>
              <a:buClr>
                <a:schemeClr val="dk1"/>
              </a:buClr>
              <a:buSzPts val="2520"/>
              <a:buFont typeface="Arial"/>
              <a:buChar char="h"/>
              <a:defRPr sz="2800" b="0" i="0" u="none" strike="noStrike" cap="none">
                <a:solidFill>
                  <a:schemeClr val="dk1"/>
                </a:solidFill>
                <a:latin typeface="Helvetica Neue"/>
                <a:ea typeface="Helvetica Neue"/>
                <a:cs typeface="Helvetica Neue"/>
                <a:sym typeface="Helvetica Neue"/>
              </a:defRPr>
            </a:lvl2pPr>
            <a:lvl3pPr marL="1371600" marR="0" lvl="2" indent="-381000" algn="l" rtl="0">
              <a:lnSpc>
                <a:spcPct val="100000"/>
              </a:lnSpc>
              <a:spcBef>
                <a:spcPts val="480"/>
              </a:spcBef>
              <a:spcAft>
                <a:spcPts val="0"/>
              </a:spcAft>
              <a:buClr>
                <a:schemeClr val="dk1"/>
              </a:buClr>
              <a:buSzPts val="2400"/>
              <a:buFont typeface="Helvetica Neue"/>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lnSpc>
                <a:spcPct val="100000"/>
              </a:lnSpc>
              <a:spcBef>
                <a:spcPts val="400"/>
              </a:spcBef>
              <a:spcAft>
                <a:spcPts val="0"/>
              </a:spcAft>
              <a:buClr>
                <a:schemeClr val="dk1"/>
              </a:buClr>
              <a:buSzPts val="2000"/>
              <a:buFont typeface="Helvetica Neue"/>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lnSpc>
                <a:spcPct val="100000"/>
              </a:lnSpc>
              <a:spcBef>
                <a:spcPts val="400"/>
              </a:spcBef>
              <a:spcAft>
                <a:spcPts val="0"/>
              </a:spcAft>
              <a:buClr>
                <a:schemeClr val="dk1"/>
              </a:buClr>
              <a:buSzPts val="2000"/>
              <a:buFont typeface="Helvetica Neue"/>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eaLnBrk="1" fontAlgn="auto" hangingPunct="1">
              <a:buFont typeface="Helvetica Neue"/>
              <a:buNone/>
            </a:pPr>
            <a:r>
              <a:rPr lang="en-US" kern="0" dirty="0"/>
              <a:t>"HTCondor is a Software Suite: AP, EP, CM are separate products"</a:t>
            </a:r>
          </a:p>
        </p:txBody>
      </p:sp>
    </p:spTree>
    <p:extLst>
      <p:ext uri="{BB962C8B-B14F-4D97-AF65-F5344CB8AC3E}">
        <p14:creationId xmlns:p14="http://schemas.microsoft.com/office/powerpoint/2010/main" val="1327559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
            <a:extLst>
              <a:ext uri="{FF2B5EF4-FFF2-40B4-BE49-F238E27FC236}">
                <a16:creationId xmlns:a16="http://schemas.microsoft.com/office/drawing/2014/main" id="{6AA533D4-D789-7C57-2B80-850A985E7BB4}"/>
              </a:ext>
            </a:extLst>
          </p:cNvPr>
          <p:cNvPicPr>
            <a:picLocks noChangeAspect="1"/>
          </p:cNvPicPr>
          <p:nvPr/>
        </p:nvPicPr>
        <p:blipFill rotWithShape="1">
          <a:blip r:embed="rId3"/>
          <a:srcRect t="12176" r="37790" b="37194"/>
          <a:stretch/>
        </p:blipFill>
        <p:spPr>
          <a:xfrm>
            <a:off x="942797" y="1068888"/>
            <a:ext cx="10640512" cy="5789113"/>
          </a:xfrm>
          <a:prstGeom prst="rect">
            <a:avLst/>
          </a:prstGeom>
        </p:spPr>
      </p:pic>
      <p:cxnSp>
        <p:nvCxnSpPr>
          <p:cNvPr id="14" name="Straight Arrow Connector 13">
            <a:extLst>
              <a:ext uri="{FF2B5EF4-FFF2-40B4-BE49-F238E27FC236}">
                <a16:creationId xmlns:a16="http://schemas.microsoft.com/office/drawing/2014/main" id="{7FB1E748-DA7B-8E59-2E46-6550E60EE0C2}"/>
              </a:ext>
            </a:extLst>
          </p:cNvPr>
          <p:cNvCxnSpPr>
            <a:cxnSpLocks/>
          </p:cNvCxnSpPr>
          <p:nvPr/>
        </p:nvCxnSpPr>
        <p:spPr bwMode="auto">
          <a:xfrm flipH="1">
            <a:off x="4099339" y="3218148"/>
            <a:ext cx="3675979" cy="365339"/>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a:extLst>
              <a:ext uri="{FF2B5EF4-FFF2-40B4-BE49-F238E27FC236}">
                <a16:creationId xmlns:a16="http://schemas.microsoft.com/office/drawing/2014/main" id="{DB16C269-B338-87C3-65C9-2F4A27662AD8}"/>
              </a:ext>
            </a:extLst>
          </p:cNvPr>
          <p:cNvSpPr txBox="1">
            <a:spLocks/>
          </p:cNvSpPr>
          <p:nvPr/>
        </p:nvSpPr>
        <p:spPr>
          <a:xfrm>
            <a:off x="7775318" y="2849930"/>
            <a:ext cx="3473885" cy="666786"/>
          </a:xfrm>
          <a:prstGeom prst="rect">
            <a:avLst/>
          </a:prstGeom>
          <a:noFill/>
          <a:ln>
            <a:solidFill>
              <a:schemeClr val="tx1"/>
            </a:solidFill>
          </a:ln>
        </p:spPr>
        <p:txBody>
          <a:bodyPr wrap="square" rtlCol="0">
            <a:spAutoFit/>
          </a:bodyPr>
          <a:lstStyle/>
          <a:p>
            <a:r>
              <a:rPr lang="en-US" sz="3733" dirty="0">
                <a:solidFill>
                  <a:srgbClr val="FF0000"/>
                </a:solidFill>
                <a:highlight>
                  <a:srgbClr val="F3F7F8"/>
                </a:highlight>
                <a:latin typeface="+mn-lt"/>
              </a:rPr>
              <a:t>AP Subsection</a:t>
            </a:r>
          </a:p>
        </p:txBody>
      </p:sp>
      <p:sp>
        <p:nvSpPr>
          <p:cNvPr id="3" name="Title 2">
            <a:extLst>
              <a:ext uri="{FF2B5EF4-FFF2-40B4-BE49-F238E27FC236}">
                <a16:creationId xmlns:a16="http://schemas.microsoft.com/office/drawing/2014/main" id="{7D818AAC-3763-EE2B-B593-30F1595367B6}"/>
              </a:ext>
            </a:extLst>
          </p:cNvPr>
          <p:cNvSpPr>
            <a:spLocks noGrp="1"/>
          </p:cNvSpPr>
          <p:nvPr>
            <p:ph type="title"/>
          </p:nvPr>
        </p:nvSpPr>
        <p:spPr/>
        <p:txBody>
          <a:bodyPr/>
          <a:lstStyle/>
          <a:p>
            <a:r>
              <a:rPr lang="en-US" dirty="0"/>
              <a:t>24.x Admin manual</a:t>
            </a:r>
          </a:p>
        </p:txBody>
      </p:sp>
      <p:sp>
        <p:nvSpPr>
          <p:cNvPr id="10" name="Frame 9">
            <a:extLst>
              <a:ext uri="{FF2B5EF4-FFF2-40B4-BE49-F238E27FC236}">
                <a16:creationId xmlns:a16="http://schemas.microsoft.com/office/drawing/2014/main" id="{16D323C9-3EDD-5202-C45E-E3E3063FDA62}"/>
              </a:ext>
            </a:extLst>
          </p:cNvPr>
          <p:cNvSpPr/>
          <p:nvPr/>
        </p:nvSpPr>
        <p:spPr bwMode="auto">
          <a:xfrm>
            <a:off x="1254539" y="2968488"/>
            <a:ext cx="2844800" cy="460513"/>
          </a:xfrm>
          <a:prstGeom prst="fra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cxnSp>
        <p:nvCxnSpPr>
          <p:cNvPr id="11" name="Straight Arrow Connector 10">
            <a:extLst>
              <a:ext uri="{FF2B5EF4-FFF2-40B4-BE49-F238E27FC236}">
                <a16:creationId xmlns:a16="http://schemas.microsoft.com/office/drawing/2014/main" id="{41E6C960-F501-C82C-59FF-246D320CBABE}"/>
              </a:ext>
            </a:extLst>
          </p:cNvPr>
          <p:cNvCxnSpPr/>
          <p:nvPr/>
        </p:nvCxnSpPr>
        <p:spPr bwMode="auto">
          <a:xfrm flipH="1">
            <a:off x="3674302" y="1853852"/>
            <a:ext cx="3056351" cy="126930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84D23B7D-41A9-B928-A004-1E5B864DBAC2}"/>
              </a:ext>
            </a:extLst>
          </p:cNvPr>
          <p:cNvSpPr txBox="1"/>
          <p:nvPr/>
        </p:nvSpPr>
        <p:spPr>
          <a:xfrm>
            <a:off x="6730652" y="1503474"/>
            <a:ext cx="3473885" cy="666786"/>
          </a:xfrm>
          <a:prstGeom prst="rect">
            <a:avLst/>
          </a:prstGeom>
          <a:noFill/>
          <a:ln>
            <a:solidFill>
              <a:schemeClr val="tx1"/>
            </a:solidFill>
          </a:ln>
        </p:spPr>
        <p:txBody>
          <a:bodyPr wrap="square" rtlCol="0">
            <a:spAutoFit/>
          </a:bodyPr>
          <a:lstStyle/>
          <a:p>
            <a:r>
              <a:rPr lang="en-US" sz="3733" dirty="0">
                <a:solidFill>
                  <a:srgbClr val="FF0000"/>
                </a:solidFill>
                <a:highlight>
                  <a:srgbClr val="F3F7F8"/>
                </a:highlight>
                <a:latin typeface="+mn-lt"/>
              </a:rPr>
              <a:t>EP Subsection</a:t>
            </a:r>
          </a:p>
        </p:txBody>
      </p:sp>
      <p:sp>
        <p:nvSpPr>
          <p:cNvPr id="13" name="Frame 12">
            <a:extLst>
              <a:ext uri="{FF2B5EF4-FFF2-40B4-BE49-F238E27FC236}">
                <a16:creationId xmlns:a16="http://schemas.microsoft.com/office/drawing/2014/main" id="{754FED72-CF0E-E9C2-92F5-0B9D8BB6E398}"/>
              </a:ext>
            </a:extLst>
          </p:cNvPr>
          <p:cNvSpPr/>
          <p:nvPr/>
        </p:nvSpPr>
        <p:spPr bwMode="auto">
          <a:xfrm>
            <a:off x="1228033" y="3452663"/>
            <a:ext cx="2844799" cy="344557"/>
          </a:xfrm>
          <a:prstGeom prst="fra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sp>
        <p:nvSpPr>
          <p:cNvPr id="16" name="Frame 15">
            <a:extLst>
              <a:ext uri="{FF2B5EF4-FFF2-40B4-BE49-F238E27FC236}">
                <a16:creationId xmlns:a16="http://schemas.microsoft.com/office/drawing/2014/main" id="{B055F440-5555-7898-C92A-9DE600455D11}"/>
              </a:ext>
            </a:extLst>
          </p:cNvPr>
          <p:cNvSpPr/>
          <p:nvPr/>
        </p:nvSpPr>
        <p:spPr bwMode="auto">
          <a:xfrm>
            <a:off x="3047999" y="8222296"/>
            <a:ext cx="2154477" cy="305844"/>
          </a:xfrm>
          <a:prstGeom prst="fra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cxnSp>
        <p:nvCxnSpPr>
          <p:cNvPr id="17" name="Straight Arrow Connector 16">
            <a:extLst>
              <a:ext uri="{FF2B5EF4-FFF2-40B4-BE49-F238E27FC236}">
                <a16:creationId xmlns:a16="http://schemas.microsoft.com/office/drawing/2014/main" id="{D54BB8EB-66B3-0517-8BE1-53CF7D322286}"/>
              </a:ext>
            </a:extLst>
          </p:cNvPr>
          <p:cNvCxnSpPr/>
          <p:nvPr/>
        </p:nvCxnSpPr>
        <p:spPr bwMode="auto">
          <a:xfrm flipH="1" flipV="1">
            <a:off x="4072830" y="4078179"/>
            <a:ext cx="2967397" cy="34708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a:extLst>
              <a:ext uri="{FF2B5EF4-FFF2-40B4-BE49-F238E27FC236}">
                <a16:creationId xmlns:a16="http://schemas.microsoft.com/office/drawing/2014/main" id="{3E2952F2-A9B1-6ACC-F98A-66566766E33E}"/>
              </a:ext>
            </a:extLst>
          </p:cNvPr>
          <p:cNvSpPr txBox="1"/>
          <p:nvPr/>
        </p:nvSpPr>
        <p:spPr>
          <a:xfrm>
            <a:off x="7092635" y="4251722"/>
            <a:ext cx="3473885" cy="666786"/>
          </a:xfrm>
          <a:prstGeom prst="rect">
            <a:avLst/>
          </a:prstGeom>
          <a:noFill/>
          <a:ln>
            <a:solidFill>
              <a:schemeClr val="tx1"/>
            </a:solidFill>
          </a:ln>
        </p:spPr>
        <p:txBody>
          <a:bodyPr wrap="square" rtlCol="0">
            <a:spAutoFit/>
          </a:bodyPr>
          <a:lstStyle/>
          <a:p>
            <a:r>
              <a:rPr lang="en-US" sz="3733" dirty="0">
                <a:solidFill>
                  <a:srgbClr val="FF0000"/>
                </a:solidFill>
                <a:highlight>
                  <a:srgbClr val="F3F7F8"/>
                </a:highlight>
                <a:latin typeface="+mn-lt"/>
              </a:rPr>
              <a:t>CM Subsection</a:t>
            </a:r>
          </a:p>
        </p:txBody>
      </p:sp>
      <p:sp>
        <p:nvSpPr>
          <p:cNvPr id="22" name="Frame 21">
            <a:extLst>
              <a:ext uri="{FF2B5EF4-FFF2-40B4-BE49-F238E27FC236}">
                <a16:creationId xmlns:a16="http://schemas.microsoft.com/office/drawing/2014/main" id="{D17A3431-45D1-CF32-56C5-C2F4A8E75D19}"/>
              </a:ext>
            </a:extLst>
          </p:cNvPr>
          <p:cNvSpPr/>
          <p:nvPr/>
        </p:nvSpPr>
        <p:spPr bwMode="auto">
          <a:xfrm>
            <a:off x="1228031" y="3797220"/>
            <a:ext cx="2844799" cy="344557"/>
          </a:xfrm>
          <a:prstGeom prst="fram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t" anchorCtr="0" compatLnSpc="1">
            <a:prstTxWarp prst="textNoShape">
              <a:avLst/>
            </a:prstTxWarp>
          </a:bodyPr>
          <a:lstStyle/>
          <a:p>
            <a:pPr defTabSz="1219170"/>
            <a:endParaRPr lang="en-US" sz="3733">
              <a:latin typeface="Times New Roman" charset="0"/>
              <a:ea typeface="ＭＳ Ｐゴシック" charset="0"/>
            </a:endParaRPr>
          </a:p>
        </p:txBody>
      </p:sp>
    </p:spTree>
    <p:extLst>
      <p:ext uri="{BB962C8B-B14F-4D97-AF65-F5344CB8AC3E}">
        <p14:creationId xmlns:p14="http://schemas.microsoft.com/office/powerpoint/2010/main" val="2885763557"/>
      </p:ext>
    </p:extLst>
  </p:cSld>
  <p:clrMapOvr>
    <a:masterClrMapping/>
  </p:clrMapOvr>
</p:sld>
</file>

<file path=ppt/theme/theme1.xml><?xml version="1.0" encoding="utf-8"?>
<a:theme xmlns:a="http://schemas.openxmlformats.org/drawingml/2006/main" name="CHTC-Presentation-Template-4">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CondorN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CondorN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CondorN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CondorN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CondorN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CondorN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92BCFF8A-D583-48D3-8EC2-AC44EF61673E}" vid="{A8C4F4E2-BF22-4E24-9079-5B7539DC4B04}"/>
    </a:ext>
  </a:extLst>
</a:theme>
</file>

<file path=ppt/theme/theme2.xml><?xml version="1.0" encoding="utf-8"?>
<a:theme xmlns:a="http://schemas.openxmlformats.org/drawingml/2006/main" name="tannenba_whatsnew_cw2013_v3">
  <a:themeElements>
    <a:clrScheme name="Spectrum">
      <a:dk1>
        <a:srgbClr val="000000"/>
      </a:dk1>
      <a:lt1>
        <a:srgbClr val="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annenba_whatsnew_cw2013_v3">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3_CondorN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CondorN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CondorN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CondorN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CondorN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CondorN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CondorN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tcondor_week_template.potx" id="{73E9223F-3762-45EC-BC36-7D76ED1E71FB}" vid="{EADA19FA-A213-43EF-BC56-64298158F34A}"/>
    </a:ext>
  </a:extLst>
</a:theme>
</file>

<file path=ppt/theme/theme4.xml><?xml version="1.0" encoding="utf-8"?>
<a:theme xmlns:a="http://schemas.openxmlformats.org/drawingml/2006/main" name="2_tannenba_whatsnew_cw2013_v3">
  <a:themeElements>
    <a:clrScheme name="Spectrum">
      <a:dk1>
        <a:srgbClr val="000000"/>
      </a:dk1>
      <a:lt1>
        <a:srgbClr val="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HTCondor_Template</Template>
  <TotalTime>16922</TotalTime>
  <Words>5069</Words>
  <Application>Microsoft Office PowerPoint</Application>
  <PresentationFormat>Widescreen</PresentationFormat>
  <Paragraphs>423</Paragraphs>
  <Slides>58</Slides>
  <Notes>36</Notes>
  <HiddenSlides>4</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58</vt:i4>
      </vt:variant>
    </vt:vector>
  </HeadingPairs>
  <TitlesOfParts>
    <vt:vector size="76" baseType="lpstr">
      <vt:lpstr>-apple-system</vt:lpstr>
      <vt:lpstr>Arial</vt:lpstr>
      <vt:lpstr>Calibri</vt:lpstr>
      <vt:lpstr>Comic Sans MS</vt:lpstr>
      <vt:lpstr>Consolas</vt:lpstr>
      <vt:lpstr>Courier New</vt:lpstr>
      <vt:lpstr>Helvetica Neue</vt:lpstr>
      <vt:lpstr>Helvetica Neue Light</vt:lpstr>
      <vt:lpstr>Marlett</vt:lpstr>
      <vt:lpstr>Monaco</vt:lpstr>
      <vt:lpstr>Roboto Mono</vt:lpstr>
      <vt:lpstr>Slack-Lato</vt:lpstr>
      <vt:lpstr>Times New Roman</vt:lpstr>
      <vt:lpstr>Wingdings</vt:lpstr>
      <vt:lpstr>CHTC-Presentation-Template-4</vt:lpstr>
      <vt:lpstr>tannenba_whatsnew_cw2013_v3</vt:lpstr>
      <vt:lpstr>1_tannenba_whatsnew_cw2013_v3</vt:lpstr>
      <vt:lpstr>2_tannenba_whatsnew_cw2013_v3</vt:lpstr>
      <vt:lpstr>What's new in the  HTCondor Software Suite (HTCSS) ? What's coming up?  HTC 24 – Madison, WI  </vt:lpstr>
      <vt:lpstr>Release Numbering Scheme</vt:lpstr>
      <vt:lpstr>Two Parts to this Talk</vt:lpstr>
      <vt:lpstr>Since HTC 23, there were 11 LTS releases and 13 Feature releases incorporating 140 enhancements  and 90 bug fixes.</vt:lpstr>
      <vt:lpstr>Highlights on the web,  full details in the Manual</vt:lpstr>
      <vt:lpstr>Administrator Upgrade Help Script</vt:lpstr>
      <vt:lpstr>Previously the Manual was..</vt:lpstr>
      <vt:lpstr>Feedback from HTC 23:</vt:lpstr>
      <vt:lpstr>24.x Admin manual</vt:lpstr>
      <vt:lpstr>Added diagrams to manual</vt:lpstr>
      <vt:lpstr>PowerPoint Presentation</vt:lpstr>
      <vt:lpstr>PowerPoint Presentation</vt:lpstr>
      <vt:lpstr>PowerPoint Presentation</vt:lpstr>
      <vt:lpstr>Moving recipes to manual</vt:lpstr>
      <vt:lpstr>PowerPoint Presentation</vt:lpstr>
      <vt:lpstr>Many improvements to index</vt:lpstr>
      <vt:lpstr>Cgroup v2 improvements</vt:lpstr>
      <vt:lpstr>Improvement in ClassAd memory and CPU usage  (OSPool, ~80k slots)</vt:lpstr>
      <vt:lpstr>Packaging Updates / New Platforms / OSes</vt:lpstr>
      <vt:lpstr>File Transfer Enhancements</vt:lpstr>
      <vt:lpstr>Job Epoch History</vt:lpstr>
      <vt:lpstr>Persistent User records in the schedd</vt:lpstr>
      <vt:lpstr>Saved DAG Progress</vt:lpstr>
      <vt:lpstr>Evolving new command line user interface</vt:lpstr>
      <vt:lpstr>condor_q - looking at one running job</vt:lpstr>
      <vt:lpstr>condor_q - looking at the details</vt:lpstr>
      <vt:lpstr>New Job Status</vt:lpstr>
      <vt:lpstr>What about a DAGMan workflow?</vt:lpstr>
      <vt:lpstr>htcondor eventlog read …</vt:lpstr>
      <vt:lpstr>And with group-by</vt:lpstr>
      <vt:lpstr>File Transfer Enhancements</vt:lpstr>
      <vt:lpstr>EP Disk Reservation and Enforcement</vt:lpstr>
      <vt:lpstr>Job Epoch History</vt:lpstr>
      <vt:lpstr>HTCondor Python Bindings Version 2</vt:lpstr>
      <vt:lpstr>"Container Universe"</vt:lpstr>
      <vt:lpstr>Containers, cont.</vt:lpstr>
      <vt:lpstr>GPU Scheduling Activities</vt:lpstr>
      <vt:lpstr>First-class Backfill pslots</vt:lpstr>
      <vt:lpstr>Ex: Backfill the CPUs on a GPU node</vt:lpstr>
      <vt:lpstr>Better Job Disk Space Management </vt:lpstr>
      <vt:lpstr>New ClassAd for the EP</vt:lpstr>
      <vt:lpstr>CE Improvements</vt:lpstr>
      <vt:lpstr>CE Upgrade to v24</vt:lpstr>
      <vt:lpstr>New defaults – might be surprising</vt:lpstr>
      <vt:lpstr>What's Cooking in the Kitchen…</vt:lpstr>
      <vt:lpstr>Tight Integration with  Pelican (OSDF)</vt:lpstr>
      <vt:lpstr>Self-Checkpointing Applications</vt:lpstr>
      <vt:lpstr>Pelican Local Cache on the EP</vt:lpstr>
      <vt:lpstr>Propagation of Errors Pelican-&gt;HTCSS Really Bad…</vt:lpstr>
      <vt:lpstr>Better… but not there yet…</vt:lpstr>
      <vt:lpstr>Simpler User Experience for jobs w/ Tokens:  Let the AP fetch tokens from issuers on behalf of the user</vt:lpstr>
      <vt:lpstr>The "Glidein Manager" Activity</vt:lpstr>
      <vt:lpstr>The Glidein Manager - Problem Statement</vt:lpstr>
      <vt:lpstr>The Glidein Manager</vt:lpstr>
      <vt:lpstr>Side Lesson: Kubernetes Operators</vt:lpstr>
      <vt:lpstr>The Glidein Manager: Kubernetes Operator CE Edition</vt:lpstr>
      <vt:lpstr>HPC Annex  Added Delta (at NCSA) and Perlmutter (NERSC)…  …looking at how to "template" adding an HPC site so you could add your own</vt:lpstr>
      <vt:lpstr>Thank you!      https://htcondor.org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IDTokens Tutorial</dc:title>
  <dc:creator>Todd Tannenbaum</dc:creator>
  <cp:lastModifiedBy>Todd Tannenbaum</cp:lastModifiedBy>
  <cp:revision>180</cp:revision>
  <dcterms:created xsi:type="dcterms:W3CDTF">2021-09-21T22:36:35Z</dcterms:created>
  <dcterms:modified xsi:type="dcterms:W3CDTF">2024-07-11T20:17:02Z</dcterms:modified>
</cp:coreProperties>
</file>