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e989160a62_0_3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2e989160a62_0_3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76cc5d4a37_0_1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276cc5d4a37_0_1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76cc5d4a37_0_1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76cc5d4a37_0_1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76cc5d4a37_0_1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276cc5d4a37_0_1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76cc5d4a37_0_1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276cc5d4a37_0_1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e989160a62_0_7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e989160a62_0_7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e989160a62_0_7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e989160a62_0_7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e989160a62_0_7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e989160a62_0_7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e989160a62_0_8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e989160a62_0_8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e989160a62_0_7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e989160a62_0_7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e989160a62_0_8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e989160a62_0_8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e989160a62_0_6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e989160a62_0_6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e989160a62_0_8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e989160a62_0_8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e989160a62_0_8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e989160a62_0_8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e989160a62_0_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e989160a62_0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e989160a62_0_5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e989160a62_0_5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e989160a62_0_8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e989160a62_0_8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76c52b203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76c52b203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e989160a62_0_7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e989160a62_0_7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76c52b203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76c52b203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e989160a62_0_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e989160a62_0_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76c52b203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76c52b203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e989160a62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e989160a62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e989160a62_0_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e989160a62_0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e989160a62_0_4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e989160a62_0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76c52b2035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76c52b2035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76cc5d4a37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76cc5d4a37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76cc5d4a37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76cc5d4a37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76cc5d4a37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276cc5d4a37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76cc5d4a37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276cc5d4a37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e989160a62_0_6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e989160a62_0_6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e989160a62_0_6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e989160a62_0_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e989160a62_0_7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e989160a62_0_7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76cc5d4a37_0_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276cc5d4a37_0_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76cc5d4a37_0_9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276cc5d4a37_0_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76cc5d4a37_0_10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276cc5d4a37_0_1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 amt="25570"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gradFill>
            <a:gsLst>
              <a:gs pos="0">
                <a:srgbClr val="F5F7FC">
                  <a:alpha val="52941"/>
                </a:srgbClr>
              </a:gs>
              <a:gs pos="100000">
                <a:srgbClr val="CFE4FF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>
              <a:spcBef>
                <a:spcPts val="80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72" name="Google Shape;72;p11"/>
          <p:cNvSpPr txBox="1"/>
          <p:nvPr/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to edit Master text styles</a:t>
            </a:r>
            <a:endParaRPr sz="11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 level</a:t>
            </a:r>
            <a:endParaRPr sz="1100"/>
          </a:p>
          <a:p>
            <a:pPr indent="-171450" lvl="2" marL="863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Third level</a:t>
            </a:r>
            <a:endParaRPr sz="1100"/>
          </a:p>
          <a:p>
            <a:pPr indent="-177800" lvl="3" marL="1206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Fourth level</a:t>
            </a:r>
            <a:endParaRPr sz="1100"/>
          </a:p>
          <a:p>
            <a:pPr indent="-177800" lvl="4" marL="1549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Fifth level</a:t>
            </a:r>
            <a:endParaRPr sz="1100"/>
          </a:p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628650" y="273844"/>
            <a:ext cx="5800800" cy="4359000"/>
          </a:xfrm>
          <a:prstGeom prst="rect">
            <a:avLst/>
          </a:prstGeom>
          <a:gradFill>
            <a:gsLst>
              <a:gs pos="0">
                <a:srgbClr val="F5F7FC">
                  <a:alpha val="52941"/>
                </a:srgbClr>
              </a:gs>
              <a:gs pos="100000">
                <a:srgbClr val="CFE4FF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>
              <a:spcBef>
                <a:spcPts val="80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79" name="Google Shape;79;p12"/>
          <p:cNvSpPr txBox="1"/>
          <p:nvPr/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to edit Master text styles</a:t>
            </a:r>
            <a:endParaRPr sz="11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 level</a:t>
            </a:r>
            <a:endParaRPr sz="1100"/>
          </a:p>
          <a:p>
            <a:pPr indent="-171450" lvl="2" marL="863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Third level</a:t>
            </a:r>
            <a:endParaRPr sz="1100"/>
          </a:p>
          <a:p>
            <a:pPr indent="-177800" lvl="3" marL="1206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Fourth level</a:t>
            </a:r>
            <a:endParaRPr sz="1100"/>
          </a:p>
          <a:p>
            <a:pPr indent="-177800" lvl="4" marL="1549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Fifth level</a:t>
            </a:r>
            <a:endParaRPr sz="1100"/>
          </a:p>
        </p:txBody>
      </p:sp>
      <p:sp>
        <p:nvSpPr>
          <p:cNvPr id="80" name="Google Shape;80;p1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">
  <p:cSld name="Conten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idx="1" type="body"/>
          </p:nvPr>
        </p:nvSpPr>
        <p:spPr>
          <a:xfrm>
            <a:off x="513468" y="352425"/>
            <a:ext cx="35538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0014"/>
              </a:buClr>
              <a:buSzPts val="2100"/>
              <a:buChar char="•"/>
              <a:defRPr>
                <a:solidFill>
                  <a:srgbClr val="B9001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4458843" y="4629150"/>
            <a:ext cx="342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rt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rt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rt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rt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rt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rt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rt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rt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3"/>
          <p:cNvSpPr txBox="1"/>
          <p:nvPr>
            <p:ph idx="2" type="body"/>
          </p:nvPr>
        </p:nvSpPr>
        <p:spPr>
          <a:xfrm>
            <a:off x="513755" y="1072753"/>
            <a:ext cx="8202900" cy="3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 amt="25570"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9" name="Google Shape;49;p8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1" name="Google Shape;51;p8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0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gradFill>
            <a:gsLst>
              <a:gs pos="0">
                <a:srgbClr val="F5F7FC">
                  <a:alpha val="52941"/>
                </a:srgbClr>
              </a:gs>
              <a:gs pos="100000">
                <a:srgbClr val="CFE4FF"/>
              </a:gs>
            </a:gsLst>
            <a:lin ang="0" scaled="0"/>
          </a:gradFill>
          <a:ln>
            <a:noFill/>
          </a:ln>
        </p:spPr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blue bird in a circle&#10;&#10;Description automatically generated"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225521"/>
            <a:ext cx="1103245" cy="109081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Relationship Id="rId4" Type="http://schemas.openxmlformats.org/officeDocument/2006/relationships/hyperlink" Target="http://go.wisc.edu/cfsl43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1.png"/><Relationship Id="rId8" Type="http://schemas.openxmlformats.org/officeDocument/2006/relationships/image" Target="../media/image1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5" Type="http://schemas.openxmlformats.org/officeDocument/2006/relationships/image" Target="../media/image1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png"/><Relationship Id="rId4" Type="http://schemas.openxmlformats.org/officeDocument/2006/relationships/hyperlink" Target="http://go.wisc.edu/cfsl43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ctrTitle"/>
          </p:nvPr>
        </p:nvSpPr>
        <p:spPr>
          <a:xfrm>
            <a:off x="1143000" y="841775"/>
            <a:ext cx="7505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sz="4400"/>
              <a:t>Connecting Pelican to Your Data</a:t>
            </a:r>
            <a:endParaRPr sz="4400"/>
          </a:p>
        </p:txBody>
      </p: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2794950" y="2942975"/>
            <a:ext cx="4201500" cy="15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Justin Hiemstra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Software Engineer &amp; Pelican Developer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July 9, 2024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/>
          <p:nvPr>
            <p:ph type="title"/>
          </p:nvPr>
        </p:nvSpPr>
        <p:spPr>
          <a:xfrm>
            <a:off x="1284900" y="462925"/>
            <a:ext cx="6574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1F3E"/>
              </a:buClr>
              <a:buSzPts val="2600"/>
              <a:buFont typeface="Libre Franklin Medium"/>
              <a:buNone/>
            </a:pPr>
            <a:r>
              <a:rPr lang="en"/>
              <a:t>Dataset Sharing Powers Open Science</a:t>
            </a:r>
            <a:endParaRPr/>
          </a:p>
        </p:txBody>
      </p:sp>
      <p:sp>
        <p:nvSpPr>
          <p:cNvPr id="185" name="Google Shape;185;p23"/>
          <p:cNvSpPr txBox="1"/>
          <p:nvPr>
            <p:ph idx="1" type="body"/>
          </p:nvPr>
        </p:nvSpPr>
        <p:spPr>
          <a:xfrm>
            <a:off x="885825" y="1063228"/>
            <a:ext cx="7715100" cy="3511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89" r="0" t="-1079"/>
            </a:stretch>
          </a:blipFill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None/>
            </a:pPr>
            <a:r>
              <a:rPr lang="en"/>
              <a:t> </a:t>
            </a:r>
            <a:endParaRPr/>
          </a:p>
        </p:txBody>
      </p:sp>
      <p:cxnSp>
        <p:nvCxnSpPr>
          <p:cNvPr id="186" name="Google Shape;186;p23"/>
          <p:cNvCxnSpPr>
            <a:endCxn id="187" idx="0"/>
          </p:cNvCxnSpPr>
          <p:nvPr/>
        </p:nvCxnSpPr>
        <p:spPr>
          <a:xfrm flipH="1">
            <a:off x="2012384" y="2253130"/>
            <a:ext cx="1958100" cy="744300"/>
          </a:xfrm>
          <a:prstGeom prst="straightConnector1">
            <a:avLst/>
          </a:prstGeom>
          <a:noFill/>
          <a:ln cap="flat" cmpd="sng" w="28575">
            <a:solidFill>
              <a:srgbClr val="0C1C1D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76200" rotWithShape="0" dir="5400000" dist="38100">
              <a:srgbClr val="000000">
                <a:alpha val="37650"/>
              </a:srgbClr>
            </a:outerShdw>
          </a:effectLst>
        </p:spPr>
      </p:cxnSp>
      <p:cxnSp>
        <p:nvCxnSpPr>
          <p:cNvPr id="188" name="Google Shape;188;p23"/>
          <p:cNvCxnSpPr/>
          <p:nvPr/>
        </p:nvCxnSpPr>
        <p:spPr>
          <a:xfrm>
            <a:off x="4448676" y="2252976"/>
            <a:ext cx="0" cy="706800"/>
          </a:xfrm>
          <a:prstGeom prst="straightConnector1">
            <a:avLst/>
          </a:prstGeom>
          <a:noFill/>
          <a:ln cap="flat" cmpd="sng" w="28575">
            <a:solidFill>
              <a:srgbClr val="0C1C1D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76200" rotWithShape="0" dir="5400000" dist="38100">
              <a:srgbClr val="000000">
                <a:alpha val="37650"/>
              </a:srgbClr>
            </a:outerShdw>
          </a:effectLst>
        </p:spPr>
      </p:cxnSp>
      <p:sp>
        <p:nvSpPr>
          <p:cNvPr id="187" name="Google Shape;187;p23"/>
          <p:cNvSpPr txBox="1"/>
          <p:nvPr/>
        </p:nvSpPr>
        <p:spPr>
          <a:xfrm>
            <a:off x="901484" y="2997430"/>
            <a:ext cx="22218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B90014"/>
              </a:buClr>
              <a:buSzPts val="1700"/>
              <a:buFont typeface="Libre Franklin Medium"/>
              <a:buNone/>
            </a:pPr>
            <a:r>
              <a:rPr b="0" i="0" lang="en" sz="1700" u="none" cap="none" strike="noStrike">
                <a:solidFill>
                  <a:srgbClr val="B9001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have some function or algorithm… </a:t>
            </a:r>
            <a:endParaRPr sz="500"/>
          </a:p>
        </p:txBody>
      </p:sp>
      <p:sp>
        <p:nvSpPr>
          <p:cNvPr id="189" name="Google Shape;189;p23"/>
          <p:cNvSpPr txBox="1"/>
          <p:nvPr/>
        </p:nvSpPr>
        <p:spPr>
          <a:xfrm>
            <a:off x="3337879" y="2997430"/>
            <a:ext cx="22218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B90014"/>
              </a:buClr>
              <a:buSzPts val="1700"/>
              <a:buFont typeface="Libre Franklin Medium"/>
              <a:buNone/>
            </a:pPr>
            <a:r>
              <a:rPr b="0" i="0" lang="en" sz="1700" u="none" cap="none" strike="noStrike">
                <a:solidFill>
                  <a:srgbClr val="B9001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that uses some kind of data…</a:t>
            </a:r>
            <a:endParaRPr b="0" i="0" sz="1700" u="none" cap="none" strike="noStrike">
              <a:solidFill>
                <a:srgbClr val="B90014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/>
          <p:nvPr>
            <p:ph type="title"/>
          </p:nvPr>
        </p:nvSpPr>
        <p:spPr>
          <a:xfrm>
            <a:off x="1284900" y="462925"/>
            <a:ext cx="6574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1F3E"/>
              </a:buClr>
              <a:buSzPts val="2600"/>
              <a:buFont typeface="Libre Franklin Medium"/>
              <a:buNone/>
            </a:pPr>
            <a:r>
              <a:rPr lang="en"/>
              <a:t>Dataset Sharing Powers Open Science</a:t>
            </a:r>
            <a:endParaRPr/>
          </a:p>
        </p:txBody>
      </p:sp>
      <p:sp>
        <p:nvSpPr>
          <p:cNvPr id="195" name="Google Shape;195;p24"/>
          <p:cNvSpPr txBox="1"/>
          <p:nvPr>
            <p:ph idx="1" type="body"/>
          </p:nvPr>
        </p:nvSpPr>
        <p:spPr>
          <a:xfrm>
            <a:off x="885825" y="1063228"/>
            <a:ext cx="7715100" cy="3511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89" r="0" t="-1079"/>
            </a:stretch>
          </a:blipFill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None/>
            </a:pPr>
            <a:r>
              <a:rPr lang="en"/>
              <a:t> </a:t>
            </a:r>
            <a:endParaRPr/>
          </a:p>
        </p:txBody>
      </p:sp>
      <p:cxnSp>
        <p:nvCxnSpPr>
          <p:cNvPr id="196" name="Google Shape;196;p24"/>
          <p:cNvCxnSpPr>
            <a:endCxn id="197" idx="0"/>
          </p:cNvCxnSpPr>
          <p:nvPr/>
        </p:nvCxnSpPr>
        <p:spPr>
          <a:xfrm flipH="1">
            <a:off x="2012384" y="2253130"/>
            <a:ext cx="1958100" cy="744300"/>
          </a:xfrm>
          <a:prstGeom prst="straightConnector1">
            <a:avLst/>
          </a:prstGeom>
          <a:noFill/>
          <a:ln cap="flat" cmpd="sng" w="28575">
            <a:solidFill>
              <a:srgbClr val="0C1C1D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76200" rotWithShape="0" dir="5400000" dist="38100">
              <a:srgbClr val="000000">
                <a:alpha val="37650"/>
              </a:srgbClr>
            </a:outerShdw>
          </a:effectLst>
        </p:spPr>
      </p:cxnSp>
      <p:cxnSp>
        <p:nvCxnSpPr>
          <p:cNvPr id="198" name="Google Shape;198;p24"/>
          <p:cNvCxnSpPr/>
          <p:nvPr/>
        </p:nvCxnSpPr>
        <p:spPr>
          <a:xfrm>
            <a:off x="4448676" y="2252976"/>
            <a:ext cx="0" cy="706800"/>
          </a:xfrm>
          <a:prstGeom prst="straightConnector1">
            <a:avLst/>
          </a:prstGeom>
          <a:noFill/>
          <a:ln cap="flat" cmpd="sng" w="28575">
            <a:solidFill>
              <a:srgbClr val="0C1C1D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76200" rotWithShape="0" dir="5400000" dist="38100">
              <a:srgbClr val="000000">
                <a:alpha val="37650"/>
              </a:srgbClr>
            </a:outerShdw>
          </a:effectLst>
        </p:spPr>
      </p:cxnSp>
      <p:cxnSp>
        <p:nvCxnSpPr>
          <p:cNvPr id="199" name="Google Shape;199;p24"/>
          <p:cNvCxnSpPr/>
          <p:nvPr/>
        </p:nvCxnSpPr>
        <p:spPr>
          <a:xfrm>
            <a:off x="5305926" y="2252976"/>
            <a:ext cx="1579200" cy="744300"/>
          </a:xfrm>
          <a:prstGeom prst="straightConnector1">
            <a:avLst/>
          </a:prstGeom>
          <a:noFill/>
          <a:ln cap="flat" cmpd="sng" w="28575">
            <a:solidFill>
              <a:srgbClr val="0C1C1D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76200" rotWithShape="0" dir="5400000" dist="38100">
              <a:srgbClr val="000000">
                <a:alpha val="37650"/>
              </a:srgbClr>
            </a:outerShdw>
          </a:effectLst>
        </p:spPr>
      </p:cxnSp>
      <p:sp>
        <p:nvSpPr>
          <p:cNvPr id="197" name="Google Shape;197;p24"/>
          <p:cNvSpPr txBox="1"/>
          <p:nvPr/>
        </p:nvSpPr>
        <p:spPr>
          <a:xfrm>
            <a:off x="901484" y="2997430"/>
            <a:ext cx="22218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B90014"/>
              </a:buClr>
              <a:buSzPts val="1700"/>
              <a:buFont typeface="Libre Franklin Medium"/>
              <a:buNone/>
            </a:pPr>
            <a:r>
              <a:rPr b="0" i="0" lang="en" sz="1700" u="none" cap="none" strike="noStrike">
                <a:solidFill>
                  <a:srgbClr val="B9001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have some function or algorithm… </a:t>
            </a:r>
            <a:endParaRPr sz="500"/>
          </a:p>
        </p:txBody>
      </p:sp>
      <p:sp>
        <p:nvSpPr>
          <p:cNvPr id="200" name="Google Shape;200;p24"/>
          <p:cNvSpPr txBox="1"/>
          <p:nvPr/>
        </p:nvSpPr>
        <p:spPr>
          <a:xfrm>
            <a:off x="3337879" y="2997430"/>
            <a:ext cx="22218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B90014"/>
              </a:buClr>
              <a:buSzPts val="1700"/>
              <a:buFont typeface="Libre Franklin Medium"/>
              <a:buNone/>
            </a:pPr>
            <a:r>
              <a:rPr b="0" i="0" lang="en" sz="1700" u="none" cap="none" strike="noStrike">
                <a:solidFill>
                  <a:srgbClr val="B9001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that uses some kind of data…</a:t>
            </a:r>
            <a:endParaRPr b="0" i="0" sz="1700" u="none" cap="none" strike="noStrike">
              <a:solidFill>
                <a:srgbClr val="B90014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1" name="Google Shape;201;p24"/>
          <p:cNvSpPr txBox="1"/>
          <p:nvPr/>
        </p:nvSpPr>
        <p:spPr>
          <a:xfrm>
            <a:off x="5774274" y="2997430"/>
            <a:ext cx="22218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B90014"/>
              </a:buClr>
              <a:buSzPts val="1500"/>
              <a:buFont typeface="Libre Franklin Medium"/>
              <a:buNone/>
            </a:pPr>
            <a:r>
              <a:rPr b="0" i="0" lang="en" sz="1500" u="none" cap="none" strike="noStrike">
                <a:solidFill>
                  <a:srgbClr val="B9001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to produce some kind of result we care about</a:t>
            </a:r>
            <a:endParaRPr b="0" i="0" sz="1500" u="none" cap="none" strike="noStrike">
              <a:solidFill>
                <a:srgbClr val="B90014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map of the north america&#10;&#10;Description automatically generated" id="206" name="Google Shape;206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25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5"/>
          <p:cNvSpPr txBox="1"/>
          <p:nvPr>
            <p:ph idx="12" type="sldNum"/>
          </p:nvPr>
        </p:nvSpPr>
        <p:spPr>
          <a:xfrm>
            <a:off x="2421731" y="1787723"/>
            <a:ext cx="7716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/>
          <p:nvPr>
            <p:ph idx="1" type="body"/>
          </p:nvPr>
        </p:nvSpPr>
        <p:spPr>
          <a:xfrm>
            <a:off x="1108145" y="1063228"/>
            <a:ext cx="6549900" cy="3531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449" r="0" t="-939"/>
            </a:stretch>
          </a:blipFill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None/>
            </a:pPr>
            <a:r>
              <a:rPr lang="en"/>
              <a:t> </a:t>
            </a:r>
            <a:endParaRPr/>
          </a:p>
        </p:txBody>
      </p:sp>
      <p:sp>
        <p:nvSpPr>
          <p:cNvPr id="213" name="Google Shape;213;p26"/>
          <p:cNvSpPr txBox="1"/>
          <p:nvPr>
            <p:ph type="title"/>
          </p:nvPr>
        </p:nvSpPr>
        <p:spPr>
          <a:xfrm>
            <a:off x="1284900" y="462925"/>
            <a:ext cx="6574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1F3E"/>
              </a:buClr>
              <a:buSzPts val="2600"/>
              <a:buFont typeface="Libre Franklin Medium"/>
              <a:buNone/>
            </a:pPr>
            <a:r>
              <a:rPr lang="en"/>
              <a:t>Dataset Sharing Powers Open Science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You Should Federate Your Data</a:t>
            </a:r>
            <a:endParaRPr/>
          </a:p>
        </p:txBody>
      </p:sp>
      <p:pic>
        <p:nvPicPr>
          <p:cNvPr id="219" name="Google Shape;21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5737" y="1226325"/>
            <a:ext cx="6812524" cy="317300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2857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You Should Federate Your Data</a:t>
            </a:r>
            <a:endParaRPr/>
          </a:p>
        </p:txBody>
      </p:sp>
      <p:pic>
        <p:nvPicPr>
          <p:cNvPr id="225" name="Google Shape;22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5737" y="1226325"/>
            <a:ext cx="6812524" cy="317300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28575">
              <a:srgbClr val="000000">
                <a:alpha val="50000"/>
              </a:srgbClr>
            </a:outerShdw>
          </a:effectLst>
        </p:spPr>
      </p:pic>
      <p:pic>
        <p:nvPicPr>
          <p:cNvPr id="226" name="Google Shape;22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375" y="2226650"/>
            <a:ext cx="7881226" cy="2472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38100">
              <a:srgbClr val="000000">
                <a:alpha val="50000"/>
              </a:srgbClr>
            </a:outerShdw>
          </a:effectLst>
        </p:spPr>
      </p:pic>
      <p:sp>
        <p:nvSpPr>
          <p:cNvPr id="227" name="Google Shape;227;p28"/>
          <p:cNvSpPr/>
          <p:nvPr/>
        </p:nvSpPr>
        <p:spPr>
          <a:xfrm>
            <a:off x="1756800" y="3320125"/>
            <a:ext cx="6105000" cy="462600"/>
          </a:xfrm>
          <a:prstGeom prst="rect">
            <a:avLst/>
          </a:prstGeom>
          <a:noFill/>
          <a:ln cap="flat" cmpd="sng" w="28575">
            <a:solidFill>
              <a:srgbClr val="B9001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You Should Federate Your Data</a:t>
            </a:r>
            <a:endParaRPr/>
          </a:p>
        </p:txBody>
      </p:sp>
      <p:pic>
        <p:nvPicPr>
          <p:cNvPr descr="Database with solid fill" id="233" name="Google Shape;23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949" y="1638200"/>
            <a:ext cx="769480" cy="7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9"/>
          <p:cNvSpPr txBox="1"/>
          <p:nvPr/>
        </p:nvSpPr>
        <p:spPr>
          <a:xfrm>
            <a:off x="64097" y="1344800"/>
            <a:ext cx="1615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B90014"/>
              </a:buClr>
              <a:buSzPts val="3800"/>
              <a:buFont typeface="Libre Franklin Medium"/>
              <a:buNone/>
            </a:pPr>
            <a:r>
              <a:rPr b="0" i="0" lang="en" sz="1600" u="none" cap="none" strike="noStrike">
                <a:solidFill>
                  <a:srgbClr val="B9001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Source 1</a:t>
            </a:r>
            <a:endParaRPr sz="1600"/>
          </a:p>
        </p:txBody>
      </p:sp>
      <p:sp>
        <p:nvSpPr>
          <p:cNvPr id="235" name="Google Shape;235;p29"/>
          <p:cNvSpPr/>
          <p:nvPr/>
        </p:nvSpPr>
        <p:spPr>
          <a:xfrm>
            <a:off x="1919575" y="2989350"/>
            <a:ext cx="629400" cy="34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508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014"/>
              </a:buClr>
              <a:buSzPts val="2400"/>
              <a:buFont typeface="Libre Franklin Medium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36" name="Google Shape;236;p29"/>
          <p:cNvSpPr/>
          <p:nvPr/>
        </p:nvSpPr>
        <p:spPr>
          <a:xfrm>
            <a:off x="1438975" y="1305000"/>
            <a:ext cx="384900" cy="3715200"/>
          </a:xfrm>
          <a:prstGeom prst="rightBrace">
            <a:avLst>
              <a:gd fmla="val 67173" name="adj1"/>
              <a:gd fmla="val 50000" name="adj2"/>
            </a:avLst>
          </a:prstGeom>
          <a:noFill/>
          <a:ln cap="flat" cmpd="sng" w="508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dir="5400000" dist="38100">
              <a:srgbClr val="000000">
                <a:alpha val="3765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014"/>
              </a:buClr>
              <a:buSzPts val="1800"/>
              <a:buFont typeface="Libre Franklin Medium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237" name="Google Shape;23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68033" y="3161268"/>
            <a:ext cx="1842835" cy="2605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68032" y="5891233"/>
            <a:ext cx="1842835" cy="2605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64399" y="8621198"/>
            <a:ext cx="1842835" cy="260573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9"/>
          <p:cNvSpPr txBox="1"/>
          <p:nvPr/>
        </p:nvSpPr>
        <p:spPr>
          <a:xfrm>
            <a:off x="2992813" y="982038"/>
            <a:ext cx="408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B90014"/>
              </a:buClr>
              <a:buSzPts val="3800"/>
              <a:buFont typeface="Libre Franklin Medium"/>
              <a:buNone/>
            </a:pPr>
            <a:r>
              <a:rPr lang="en" sz="2000">
                <a:solidFill>
                  <a:srgbClr val="B9001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Execution Endpoints</a:t>
            </a:r>
            <a:endParaRPr sz="2000"/>
          </a:p>
        </p:txBody>
      </p:sp>
      <p:sp>
        <p:nvSpPr>
          <p:cNvPr id="241" name="Google Shape;241;p29"/>
          <p:cNvSpPr/>
          <p:nvPr/>
        </p:nvSpPr>
        <p:spPr>
          <a:xfrm rot="10800000">
            <a:off x="4397588" y="1473150"/>
            <a:ext cx="435300" cy="3378900"/>
          </a:xfrm>
          <a:prstGeom prst="rightBrace">
            <a:avLst>
              <a:gd fmla="val 85004" name="adj1"/>
              <a:gd fmla="val 50000" name="adj2"/>
            </a:avLst>
          </a:prstGeom>
          <a:noFill/>
          <a:ln cap="flat" cmpd="sng" w="508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dir="5400000" dist="38100">
              <a:srgbClr val="000000">
                <a:alpha val="3765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014"/>
              </a:buClr>
              <a:buSzPts val="1800"/>
              <a:buFont typeface="Libre Franklin Medium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2" name="Google Shape;242;p29"/>
          <p:cNvSpPr/>
          <p:nvPr/>
        </p:nvSpPr>
        <p:spPr>
          <a:xfrm>
            <a:off x="18170315" y="6539519"/>
            <a:ext cx="1687800" cy="99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508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014"/>
              </a:buClr>
              <a:buSzPts val="2400"/>
              <a:buFont typeface="Libre Franklin Medium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43" name="Google Shape;243;p29"/>
          <p:cNvSpPr/>
          <p:nvPr/>
        </p:nvSpPr>
        <p:spPr>
          <a:xfrm>
            <a:off x="16510870" y="3116525"/>
            <a:ext cx="1179000" cy="78462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508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dir="5400000" dist="38100">
              <a:srgbClr val="000000">
                <a:alpha val="3765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014"/>
              </a:buClr>
              <a:buSzPts val="1800"/>
              <a:buFont typeface="Libre Franklin Medium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descr="Presentation with pie chart with solid fill" id="244" name="Google Shape;244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879903" y="5891233"/>
            <a:ext cx="3200940" cy="320094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9"/>
          <p:cNvSpPr txBox="1"/>
          <p:nvPr/>
        </p:nvSpPr>
        <p:spPr>
          <a:xfrm>
            <a:off x="19437007" y="5024393"/>
            <a:ext cx="4086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B90014"/>
              </a:buClr>
              <a:buSzPts val="3800"/>
              <a:buFont typeface="Libre Franklin Medium"/>
              <a:buNone/>
            </a:pPr>
            <a:r>
              <a:rPr b="0" i="0" lang="en" sz="3800" u="none" cap="none" strike="noStrike">
                <a:solidFill>
                  <a:srgbClr val="B9001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Results</a:t>
            </a:r>
            <a:endParaRPr/>
          </a:p>
        </p:txBody>
      </p:sp>
      <p:pic>
        <p:nvPicPr>
          <p:cNvPr descr="Database with solid fill" id="246" name="Google Shape;24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949" y="2777850"/>
            <a:ext cx="769480" cy="769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tabase with solid fill" id="247" name="Google Shape;24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962" y="4165025"/>
            <a:ext cx="769480" cy="7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9"/>
          <p:cNvSpPr txBox="1"/>
          <p:nvPr/>
        </p:nvSpPr>
        <p:spPr>
          <a:xfrm>
            <a:off x="64097" y="2470513"/>
            <a:ext cx="1615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B90014"/>
              </a:buClr>
              <a:buSzPts val="3800"/>
              <a:buFont typeface="Libre Franklin Medium"/>
              <a:buNone/>
            </a:pPr>
            <a:r>
              <a:rPr b="0" i="0" lang="en" sz="1600" u="none" cap="none" strike="noStrike">
                <a:solidFill>
                  <a:srgbClr val="B9001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Source </a:t>
            </a:r>
            <a:r>
              <a:rPr lang="en" sz="1600">
                <a:solidFill>
                  <a:srgbClr val="B9001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2</a:t>
            </a:r>
            <a:endParaRPr sz="1600"/>
          </a:p>
        </p:txBody>
      </p:sp>
      <p:sp>
        <p:nvSpPr>
          <p:cNvPr id="249" name="Google Shape;249;p29"/>
          <p:cNvSpPr txBox="1"/>
          <p:nvPr/>
        </p:nvSpPr>
        <p:spPr>
          <a:xfrm>
            <a:off x="64110" y="3874675"/>
            <a:ext cx="1615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B90014"/>
              </a:buClr>
              <a:buSzPts val="3800"/>
              <a:buFont typeface="Libre Franklin Medium"/>
              <a:buNone/>
            </a:pPr>
            <a:r>
              <a:rPr b="0" i="0" lang="en" sz="1600" u="none" cap="none" strike="noStrike">
                <a:solidFill>
                  <a:srgbClr val="B9001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Source </a:t>
            </a:r>
            <a:r>
              <a:rPr lang="en" sz="1600">
                <a:solidFill>
                  <a:srgbClr val="B9001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</a:t>
            </a:r>
            <a:endParaRPr sz="1600"/>
          </a:p>
        </p:txBody>
      </p:sp>
      <p:sp>
        <p:nvSpPr>
          <p:cNvPr id="250" name="Google Shape;250;p29"/>
          <p:cNvSpPr txBox="1"/>
          <p:nvPr/>
        </p:nvSpPr>
        <p:spPr>
          <a:xfrm>
            <a:off x="448988" y="3210600"/>
            <a:ext cx="845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ue bird in a circle&#10;&#10;Description automatically generated" id="251" name="Google Shape;251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05388" y="2662952"/>
            <a:ext cx="1010681" cy="9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1405" y="1474639"/>
            <a:ext cx="769473" cy="1088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1405" y="2562639"/>
            <a:ext cx="769473" cy="1088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1405" y="3762539"/>
            <a:ext cx="769473" cy="108801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9"/>
          <p:cNvSpPr/>
          <p:nvPr/>
        </p:nvSpPr>
        <p:spPr>
          <a:xfrm flipH="1" rot="10800000">
            <a:off x="5207650" y="1473150"/>
            <a:ext cx="435300" cy="3378900"/>
          </a:xfrm>
          <a:prstGeom prst="rightBrace">
            <a:avLst>
              <a:gd fmla="val 85004" name="adj1"/>
              <a:gd fmla="val 50000" name="adj2"/>
            </a:avLst>
          </a:prstGeom>
          <a:noFill/>
          <a:ln cap="flat" cmpd="sng" w="508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dir="5400000" dist="38100">
              <a:srgbClr val="000000">
                <a:alpha val="3765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014"/>
              </a:buClr>
              <a:buSzPts val="1800"/>
              <a:buFont typeface="Libre Franklin Medium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56" name="Google Shape;256;p29"/>
          <p:cNvSpPr txBox="1"/>
          <p:nvPr/>
        </p:nvSpPr>
        <p:spPr>
          <a:xfrm>
            <a:off x="4613425" y="3116525"/>
            <a:ext cx="845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9"/>
          <p:cNvSpPr/>
          <p:nvPr/>
        </p:nvSpPr>
        <p:spPr>
          <a:xfrm>
            <a:off x="3651788" y="2989350"/>
            <a:ext cx="629400" cy="34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508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014"/>
              </a:buClr>
              <a:buSzPts val="2400"/>
              <a:buFont typeface="Libre Franklin Medium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58" name="Google Shape;258;p29"/>
          <p:cNvSpPr/>
          <p:nvPr/>
        </p:nvSpPr>
        <p:spPr>
          <a:xfrm>
            <a:off x="5732250" y="2989350"/>
            <a:ext cx="629400" cy="34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508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014"/>
              </a:buClr>
              <a:buSzPts val="2400"/>
              <a:buFont typeface="Libre Franklin Medium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descr="A blue bird in a circle&#10;&#10;Description automatically generated" id="259" name="Google Shape;259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18063" y="2662952"/>
            <a:ext cx="1010681" cy="99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tabase with solid fill" id="260" name="Google Shape;26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4587" y="2777850"/>
            <a:ext cx="769480" cy="7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9"/>
          <p:cNvSpPr txBox="1"/>
          <p:nvPr/>
        </p:nvSpPr>
        <p:spPr>
          <a:xfrm>
            <a:off x="7691722" y="2356200"/>
            <a:ext cx="1615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B90014"/>
              </a:buClr>
              <a:buSzPts val="3800"/>
              <a:buFont typeface="Libre Franklin Medium"/>
              <a:buNone/>
            </a:pPr>
            <a:r>
              <a:rPr lang="en" sz="1600">
                <a:solidFill>
                  <a:srgbClr val="B9001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Output</a:t>
            </a:r>
            <a:endParaRPr sz="1600"/>
          </a:p>
        </p:txBody>
      </p:sp>
      <p:sp>
        <p:nvSpPr>
          <p:cNvPr id="262" name="Google Shape;262;p29"/>
          <p:cNvSpPr/>
          <p:nvPr/>
        </p:nvSpPr>
        <p:spPr>
          <a:xfrm>
            <a:off x="7485175" y="2989350"/>
            <a:ext cx="629400" cy="34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508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014"/>
              </a:buClr>
              <a:buSzPts val="2400"/>
              <a:buFont typeface="Libre Franklin Medium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3263" y="975400"/>
            <a:ext cx="5557476" cy="416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0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You Should Federate Your Data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You Should Federate Your Data</a:t>
            </a:r>
            <a:endParaRPr/>
          </a:p>
        </p:txBody>
      </p:sp>
      <p:pic>
        <p:nvPicPr>
          <p:cNvPr id="274" name="Google Shape;2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350" y="1373394"/>
            <a:ext cx="3131763" cy="357065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1"/>
          <p:cNvSpPr txBox="1"/>
          <p:nvPr/>
        </p:nvSpPr>
        <p:spPr>
          <a:xfrm>
            <a:off x="4245100" y="1305275"/>
            <a:ext cx="4433100" cy="3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Maybe you still want to control who has access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Maybe you only want to join the federation for a limited time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-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data lives in an uncommon repository that consumers might not be familiar with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2"/>
          <p:cNvSpPr txBox="1"/>
          <p:nvPr>
            <p:ph type="title"/>
          </p:nvPr>
        </p:nvSpPr>
        <p:spPr>
          <a:xfrm>
            <a:off x="865943" y="1365869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You've decided to federate your data…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🎉 great choice, by the way</a:t>
            </a:r>
            <a:r>
              <a:rPr lang="en"/>
              <a:t>!</a:t>
            </a:r>
            <a:r>
              <a:rPr lang="en"/>
              <a:t> 🎉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Serving Two Sides of the Same Coin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1103250" y="1175844"/>
            <a:ext cx="7886700" cy="3263400"/>
          </a:xfrm>
          <a:prstGeom prst="rect">
            <a:avLst/>
          </a:prstGeom>
          <a:noFill/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Pelican has two distinct types of users…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3"/>
          <p:cNvSpPr txBox="1"/>
          <p:nvPr>
            <p:ph type="title"/>
          </p:nvPr>
        </p:nvSpPr>
        <p:spPr>
          <a:xfrm>
            <a:off x="865943" y="1365869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You've decided to federate your data…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🎉 great choice, by the way! 🎉</a:t>
            </a:r>
            <a:endParaRPr/>
          </a:p>
        </p:txBody>
      </p:sp>
      <p:sp>
        <p:nvSpPr>
          <p:cNvPr id="286" name="Google Shape;286;p33"/>
          <p:cNvSpPr txBox="1"/>
          <p:nvPr>
            <p:ph type="title"/>
          </p:nvPr>
        </p:nvSpPr>
        <p:spPr>
          <a:xfrm>
            <a:off x="865943" y="2788269"/>
            <a:ext cx="7412100" cy="9942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process begins with </a:t>
            </a:r>
            <a:r>
              <a:rPr i="1" lang="en"/>
              <a:t>serving</a:t>
            </a:r>
            <a:r>
              <a:rPr lang="en"/>
              <a:t> an </a:t>
            </a:r>
            <a:r>
              <a:rPr lang="en">
                <a:solidFill>
                  <a:srgbClr val="B90014"/>
                </a:solidFill>
              </a:rPr>
              <a:t>Origin</a:t>
            </a:r>
            <a:endParaRPr>
              <a:solidFill>
                <a:srgbClr val="B90014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4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But First!</a:t>
            </a:r>
            <a:endParaRPr b="1"/>
          </a:p>
        </p:txBody>
      </p:sp>
      <p:sp>
        <p:nvSpPr>
          <p:cNvPr id="292" name="Google Shape;292;p34"/>
          <p:cNvSpPr txBox="1"/>
          <p:nvPr>
            <p:ph idx="1" type="body"/>
          </p:nvPr>
        </p:nvSpPr>
        <p:spPr>
          <a:xfrm>
            <a:off x="628650" y="1369225"/>
            <a:ext cx="39435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b="1" lang="en"/>
              <a:t>Data in Flight - Delivering Data with Pelican Tutorial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b="1" lang="en"/>
              <a:t>1:30 PM - 2:45 PM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b="1" i="1" lang="en"/>
              <a:t>To participate in the hands-on portion of the tutorial, you must register before </a:t>
            </a:r>
            <a:r>
              <a:rPr b="1" lang="en" u="sng"/>
              <a:t>end-of-day Tuesday</a:t>
            </a:r>
            <a:endParaRPr b="1" u="sng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en"/>
              <a:t>Registration link and more information is available in the "session details" page in the schedule.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3" name="Google Shape;29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-38525"/>
            <a:ext cx="4572001" cy="4572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4"/>
          <p:cNvSpPr txBox="1"/>
          <p:nvPr/>
        </p:nvSpPr>
        <p:spPr>
          <a:xfrm>
            <a:off x="5358000" y="4360175"/>
            <a:ext cx="30000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29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go.wisc.edu/cfsl43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5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What's an Origin for?</a:t>
            </a:r>
            <a:endParaRPr/>
          </a:p>
        </p:txBody>
      </p:sp>
      <p:sp>
        <p:nvSpPr>
          <p:cNvPr id="300" name="Google Shape;300;p35"/>
          <p:cNvSpPr txBox="1"/>
          <p:nvPr>
            <p:ph idx="1" type="body"/>
          </p:nvPr>
        </p:nvSpPr>
        <p:spPr>
          <a:xfrm>
            <a:off x="628650" y="1369225"/>
            <a:ext cx="4524900" cy="3558000"/>
          </a:xfrm>
          <a:prstGeom prst="rect">
            <a:avLst/>
          </a:prstGeom>
          <a:noFill/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Origins act as an adapter plug</a:t>
            </a:r>
            <a:endParaRPr/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SzPts val="1100"/>
              <a:buChar char="-"/>
            </a:pPr>
            <a:r>
              <a:rPr lang="en" sz="1800"/>
              <a:t>They </a:t>
            </a:r>
            <a:r>
              <a:rPr lang="en" sz="1800"/>
              <a:t>translate object requests between data repositories and the federation</a:t>
            </a:r>
            <a:endParaRPr sz="1800"/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SzPts val="1100"/>
              <a:buChar char="-"/>
            </a:pPr>
            <a:r>
              <a:rPr lang="en" sz="1800"/>
              <a:t>They homogenize data access – users don't need to know the backend technology</a:t>
            </a:r>
            <a:endParaRPr sz="1800"/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SzPts val="1100"/>
              <a:buChar char="-"/>
            </a:pPr>
            <a:r>
              <a:rPr lang="en" sz="1800"/>
              <a:t>They're </a:t>
            </a:r>
            <a:r>
              <a:rPr lang="en" sz="1800"/>
              <a:t>also </a:t>
            </a:r>
            <a:r>
              <a:rPr lang="en" sz="1800"/>
              <a:t>tasked with translating </a:t>
            </a:r>
            <a:r>
              <a:rPr lang="en" sz="1800"/>
              <a:t>access policies</a:t>
            </a:r>
            <a:r>
              <a:rPr lang="en" sz="1800"/>
              <a:t>/controls</a:t>
            </a:r>
            <a:endParaRPr sz="1800"/>
          </a:p>
          <a:p>
            <a:pPr indent="-298450" lvl="0" marL="457200" rtl="0" algn="l">
              <a:spcBef>
                <a:spcPts val="1000"/>
              </a:spcBef>
              <a:spcAft>
                <a:spcPts val="1000"/>
              </a:spcAft>
              <a:buSzPts val="1100"/>
              <a:buChar char="-"/>
            </a:pPr>
            <a:r>
              <a:rPr lang="en" sz="1800"/>
              <a:t>They </a:t>
            </a:r>
            <a:r>
              <a:rPr lang="en" sz="1800"/>
              <a:t>provide access to monitoring, so you know what's happening to your data</a:t>
            </a:r>
            <a:endParaRPr sz="1800"/>
          </a:p>
        </p:txBody>
      </p:sp>
      <p:pic>
        <p:nvPicPr>
          <p:cNvPr id="301" name="Google Shape;30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6275" y="1170750"/>
            <a:ext cx="3985851" cy="326620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5"/>
          <p:cNvSpPr txBox="1"/>
          <p:nvPr/>
        </p:nvSpPr>
        <p:spPr>
          <a:xfrm>
            <a:off x="628650" y="4378325"/>
            <a:ext cx="4350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5"/>
          <p:cNvSpPr txBox="1"/>
          <p:nvPr/>
        </p:nvSpPr>
        <p:spPr>
          <a:xfrm>
            <a:off x="955125" y="4436950"/>
            <a:ext cx="67674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Data is accessed </a:t>
            </a:r>
            <a:r>
              <a:rPr i="1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Origin, not </a:t>
            </a:r>
            <a:r>
              <a:rPr i="1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6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 Architecture</a:t>
            </a:r>
            <a:endParaRPr/>
          </a:p>
        </p:txBody>
      </p:sp>
      <p:sp>
        <p:nvSpPr>
          <p:cNvPr id="309" name="Google Shape;309;p36"/>
          <p:cNvSpPr txBox="1"/>
          <p:nvPr>
            <p:ph idx="1" type="body"/>
          </p:nvPr>
        </p:nvSpPr>
        <p:spPr>
          <a:xfrm>
            <a:off x="628650" y="1369225"/>
            <a:ext cx="33294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Pelican Origins join a Pelican Process: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Browser interface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Monitoring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Configuration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With an XRootD Process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Access/Authorization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Data movement</a:t>
            </a:r>
            <a:endParaRPr/>
          </a:p>
        </p:txBody>
      </p:sp>
      <p:pic>
        <p:nvPicPr>
          <p:cNvPr descr="Database with solid fill" id="310" name="Google Shape;31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7201" y="4049127"/>
            <a:ext cx="922200" cy="92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6"/>
          <p:cNvSpPr txBox="1"/>
          <p:nvPr/>
        </p:nvSpPr>
        <p:spPr>
          <a:xfrm>
            <a:off x="3245750" y="3870875"/>
            <a:ext cx="1325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Repo</a:t>
            </a:r>
            <a:endParaRPr>
              <a:solidFill>
                <a:srgbClr val="B90014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descr="Transfer with solid fill" id="312" name="Google Shape;31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5876" y="4340874"/>
            <a:ext cx="338700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6"/>
          <p:cNvSpPr/>
          <p:nvPr/>
        </p:nvSpPr>
        <p:spPr>
          <a:xfrm>
            <a:off x="6088575" y="3772950"/>
            <a:ext cx="2426700" cy="1206600"/>
          </a:xfrm>
          <a:prstGeom prst="rect">
            <a:avLst/>
          </a:prstGeom>
          <a:solidFill>
            <a:srgbClr val="FFFFFF"/>
          </a:solidFill>
          <a:ln cap="flat" cmpd="sng" w="508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2090D"/>
                </a:solidFill>
                <a:latin typeface="Play"/>
                <a:ea typeface="Play"/>
                <a:cs typeface="Play"/>
                <a:sym typeface="Play"/>
              </a:rPr>
              <a:t>Pelican Process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2090D"/>
                </a:solidFill>
                <a:latin typeface="Play"/>
                <a:ea typeface="Play"/>
                <a:cs typeface="Play"/>
                <a:sym typeface="Play"/>
              </a:rPr>
              <a:t>FederationPrefix: </a:t>
            </a:r>
            <a:r>
              <a:rPr lang="en">
                <a:solidFill>
                  <a:srgbClr val="02090D"/>
                </a:solidFill>
                <a:latin typeface="Courier New"/>
                <a:ea typeface="Courier New"/>
                <a:cs typeface="Courier New"/>
                <a:sym typeface="Courier New"/>
              </a:rPr>
              <a:t>/weather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2090D"/>
                </a:solidFill>
                <a:latin typeface="Play"/>
                <a:ea typeface="Play"/>
                <a:cs typeface="Play"/>
                <a:sym typeface="Play"/>
              </a:rPr>
              <a:t>StoragePrefix: </a:t>
            </a:r>
            <a:r>
              <a:rPr lang="en">
                <a:solidFill>
                  <a:srgbClr val="02090D"/>
                </a:solidFill>
                <a:latin typeface="Courier New"/>
                <a:ea typeface="Courier New"/>
                <a:cs typeface="Courier New"/>
                <a:sym typeface="Courier New"/>
              </a:rPr>
              <a:t>/my-bucket</a:t>
            </a:r>
            <a:endParaRPr>
              <a:solidFill>
                <a:srgbClr val="02090D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2090D"/>
                </a:solidFill>
                <a:latin typeface="Calibri"/>
                <a:ea typeface="Calibri"/>
                <a:cs typeface="Calibri"/>
                <a:sym typeface="Calibri"/>
              </a:rPr>
              <a:t>Hostname: </a:t>
            </a:r>
            <a:r>
              <a:rPr lang="en">
                <a:solidFill>
                  <a:srgbClr val="02090D"/>
                </a:solidFill>
                <a:latin typeface="Courier New"/>
                <a:ea typeface="Courier New"/>
                <a:cs typeface="Courier New"/>
                <a:sym typeface="Courier New"/>
              </a:rPr>
              <a:t>my-origin.com</a:t>
            </a:r>
            <a:endParaRPr>
              <a:solidFill>
                <a:srgbClr val="02090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2090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2090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6"/>
          <p:cNvSpPr/>
          <p:nvPr/>
        </p:nvSpPr>
        <p:spPr>
          <a:xfrm>
            <a:off x="4680375" y="3772950"/>
            <a:ext cx="1408200" cy="1206600"/>
          </a:xfrm>
          <a:prstGeom prst="rect">
            <a:avLst/>
          </a:prstGeom>
          <a:solidFill>
            <a:srgbClr val="FFFFFF"/>
          </a:solidFill>
          <a:ln cap="flat" cmpd="sng" w="508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2090D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2090D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2090D"/>
                </a:solidFill>
                <a:latin typeface="Play"/>
                <a:ea typeface="Play"/>
                <a:cs typeface="Play"/>
                <a:sym typeface="Play"/>
              </a:rPr>
              <a:t>XRootD Process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2090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2090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6"/>
          <p:cNvSpPr/>
          <p:nvPr/>
        </p:nvSpPr>
        <p:spPr>
          <a:xfrm>
            <a:off x="4680413" y="3362550"/>
            <a:ext cx="3834900" cy="410400"/>
          </a:xfrm>
          <a:prstGeom prst="rect">
            <a:avLst/>
          </a:prstGeom>
          <a:solidFill>
            <a:srgbClr val="FFFFFF"/>
          </a:solidFill>
          <a:ln cap="flat" cmpd="sng" w="508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2090D"/>
                </a:solidFill>
                <a:latin typeface="Play"/>
                <a:ea typeface="Play"/>
                <a:cs typeface="Play"/>
                <a:sym typeface="Play"/>
              </a:rPr>
              <a:t>Origin</a:t>
            </a:r>
            <a:endParaRPr sz="1400">
              <a:solidFill>
                <a:srgbClr val="02090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6"/>
          <p:cNvSpPr/>
          <p:nvPr/>
        </p:nvSpPr>
        <p:spPr>
          <a:xfrm>
            <a:off x="4680375" y="889900"/>
            <a:ext cx="3834972" cy="2003832"/>
          </a:xfrm>
          <a:prstGeom prst="cloud">
            <a:avLst/>
          </a:prstGeom>
          <a:solidFill>
            <a:srgbClr val="FFFFFF"/>
          </a:solidFill>
          <a:ln cap="flat" cmpd="sng" w="50800">
            <a:solidFill>
              <a:srgbClr val="1560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descr="A blue bird in a circle&#10;&#10;Description automatically generated" id="317" name="Google Shape;317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69864" y="327269"/>
            <a:ext cx="569050" cy="562633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6"/>
          <p:cNvSpPr txBox="1"/>
          <p:nvPr/>
        </p:nvSpPr>
        <p:spPr>
          <a:xfrm>
            <a:off x="5242334" y="1268051"/>
            <a:ext cx="2921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Federation Central Services</a:t>
            </a:r>
            <a:endParaRPr sz="1300"/>
          </a:p>
        </p:txBody>
      </p:sp>
      <p:sp>
        <p:nvSpPr>
          <p:cNvPr id="319" name="Google Shape;319;p36"/>
          <p:cNvSpPr/>
          <p:nvPr/>
        </p:nvSpPr>
        <p:spPr>
          <a:xfrm>
            <a:off x="5426998" y="1639249"/>
            <a:ext cx="855900" cy="783900"/>
          </a:xfrm>
          <a:prstGeom prst="rect">
            <a:avLst/>
          </a:prstGeom>
          <a:solidFill>
            <a:srgbClr val="FFFFFF"/>
          </a:solidFill>
          <a:ln cap="flat" cmpd="sng" w="508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Pelican Registry</a:t>
            </a:r>
            <a:endParaRPr/>
          </a:p>
        </p:txBody>
      </p:sp>
      <p:sp>
        <p:nvSpPr>
          <p:cNvPr id="320" name="Google Shape;320;p36"/>
          <p:cNvSpPr/>
          <p:nvPr/>
        </p:nvSpPr>
        <p:spPr>
          <a:xfrm>
            <a:off x="6838927" y="1639252"/>
            <a:ext cx="855900" cy="783900"/>
          </a:xfrm>
          <a:prstGeom prst="rect">
            <a:avLst/>
          </a:prstGeom>
          <a:solidFill>
            <a:srgbClr val="FFFFFF"/>
          </a:solidFill>
          <a:ln cap="flat" cmpd="sng" w="508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Pelican Director</a:t>
            </a:r>
            <a:endParaRPr/>
          </a:p>
        </p:txBody>
      </p:sp>
      <p:cxnSp>
        <p:nvCxnSpPr>
          <p:cNvPr id="321" name="Google Shape;321;p36"/>
          <p:cNvCxnSpPr>
            <a:stCxn id="315" idx="0"/>
            <a:endCxn id="319" idx="2"/>
          </p:cNvCxnSpPr>
          <p:nvPr/>
        </p:nvCxnSpPr>
        <p:spPr>
          <a:xfrm rot="10800000">
            <a:off x="5855063" y="2423250"/>
            <a:ext cx="742800" cy="939300"/>
          </a:xfrm>
          <a:prstGeom prst="straightConnector1">
            <a:avLst/>
          </a:prstGeom>
          <a:noFill/>
          <a:ln cap="flat" cmpd="sng" w="79375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76200" rotWithShape="0" dir="5400000" dist="38100">
              <a:srgbClr val="000000">
                <a:alpha val="0"/>
              </a:srgbClr>
            </a:outerShdw>
          </a:effectLst>
        </p:spPr>
      </p:cxnSp>
      <p:cxnSp>
        <p:nvCxnSpPr>
          <p:cNvPr id="322" name="Google Shape;322;p36"/>
          <p:cNvCxnSpPr>
            <a:stCxn id="315" idx="0"/>
            <a:endCxn id="320" idx="2"/>
          </p:cNvCxnSpPr>
          <p:nvPr/>
        </p:nvCxnSpPr>
        <p:spPr>
          <a:xfrm flipH="1" rot="10800000">
            <a:off x="6597863" y="2423250"/>
            <a:ext cx="669000" cy="939300"/>
          </a:xfrm>
          <a:prstGeom prst="straightConnector1">
            <a:avLst/>
          </a:prstGeom>
          <a:noFill/>
          <a:ln cap="flat" cmpd="sng" w="79375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76200" rotWithShape="0" dir="5400000" dist="38100">
              <a:srgbClr val="000000">
                <a:alpha val="0"/>
              </a:srgbClr>
            </a:outerShdw>
          </a:effectLst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7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to Know &amp; Choices to Make</a:t>
            </a:r>
            <a:endParaRPr/>
          </a:p>
        </p:txBody>
      </p:sp>
      <p:sp>
        <p:nvSpPr>
          <p:cNvPr id="328" name="Google Shape;328;p37"/>
          <p:cNvSpPr txBox="1"/>
          <p:nvPr>
            <p:ph idx="1" type="body"/>
          </p:nvPr>
        </p:nvSpPr>
        <p:spPr>
          <a:xfrm>
            <a:off x="325800" y="1369225"/>
            <a:ext cx="39654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Setting up an Origin requires knowing a few fundamentals: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Your federation's hostname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29" name="Google Shape;32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4850" y="1326475"/>
            <a:ext cx="4852126" cy="33488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7"/>
          <p:cNvSpPr/>
          <p:nvPr/>
        </p:nvSpPr>
        <p:spPr>
          <a:xfrm rot="-1276403">
            <a:off x="3827373" y="1947797"/>
            <a:ext cx="894662" cy="22462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8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to Know &amp; Choices to Make</a:t>
            </a:r>
            <a:endParaRPr/>
          </a:p>
        </p:txBody>
      </p:sp>
      <p:sp>
        <p:nvSpPr>
          <p:cNvPr id="336" name="Google Shape;336;p38"/>
          <p:cNvSpPr txBox="1"/>
          <p:nvPr>
            <p:ph idx="1" type="body"/>
          </p:nvPr>
        </p:nvSpPr>
        <p:spPr>
          <a:xfrm>
            <a:off x="325800" y="1369225"/>
            <a:ext cx="39654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Setting up an Origin requires knowing a few fundamentals: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Your federation's hostname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 federation prefix at which your data will be accessed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37" name="Google Shape;33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4850" y="1326475"/>
            <a:ext cx="4852126" cy="3348899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8"/>
          <p:cNvSpPr/>
          <p:nvPr/>
        </p:nvSpPr>
        <p:spPr>
          <a:xfrm rot="-3458">
            <a:off x="4035323" y="3583723"/>
            <a:ext cx="894600" cy="22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8"/>
          <p:cNvSpPr/>
          <p:nvPr/>
        </p:nvSpPr>
        <p:spPr>
          <a:xfrm rot="-3458">
            <a:off x="4035323" y="4172848"/>
            <a:ext cx="894600" cy="22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9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Namespacing with Federation Prefixes</a:t>
            </a:r>
            <a:endParaRPr/>
          </a:p>
        </p:txBody>
      </p:sp>
      <p:sp>
        <p:nvSpPr>
          <p:cNvPr id="345" name="Google Shape;345;p3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Federation prefixes (aka namespace prefixes) allow you to map objects from the data repository into the federation:</a:t>
            </a:r>
            <a:endParaRPr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/mnt/data1/foo </a:t>
            </a:r>
            <a:r>
              <a:rPr b="1" lang="en" sz="3600">
                <a:latin typeface="Courier New"/>
                <a:ea typeface="Courier New"/>
                <a:cs typeface="Courier New"/>
                <a:sym typeface="Courier New"/>
              </a:rPr>
              <a:t>→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/my-project/sensor1/foo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Rules: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POSIX-style filepaths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Restrictions on some special chars: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~ . $ * \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Paths must be absolute, e.g.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/some/path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/>
              <a:t>not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some/path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0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to Know &amp; Choices to Make</a:t>
            </a:r>
            <a:endParaRPr/>
          </a:p>
        </p:txBody>
      </p:sp>
      <p:sp>
        <p:nvSpPr>
          <p:cNvPr id="351" name="Google Shape;351;p40"/>
          <p:cNvSpPr txBox="1"/>
          <p:nvPr>
            <p:ph idx="1" type="body"/>
          </p:nvPr>
        </p:nvSpPr>
        <p:spPr>
          <a:xfrm>
            <a:off x="325800" y="1369225"/>
            <a:ext cx="39654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Setting up an Origin requires knowing a few fundamentals: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Your federation's hostname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 federation prefix at which your data will be accessed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 "capabilities" you give your Origin/prefix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52" name="Google Shape;35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4850" y="1326475"/>
            <a:ext cx="4852126" cy="3348899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0"/>
          <p:cNvSpPr/>
          <p:nvPr/>
        </p:nvSpPr>
        <p:spPr>
          <a:xfrm rot="-3458">
            <a:off x="4014523" y="3722348"/>
            <a:ext cx="894600" cy="22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40"/>
          <p:cNvSpPr/>
          <p:nvPr/>
        </p:nvSpPr>
        <p:spPr>
          <a:xfrm rot="-3458">
            <a:off x="4014523" y="4325323"/>
            <a:ext cx="894600" cy="22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1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Origin/Prefix "Capabilities"</a:t>
            </a:r>
            <a:endParaRPr/>
          </a:p>
        </p:txBody>
      </p:sp>
      <p:sp>
        <p:nvSpPr>
          <p:cNvPr id="360" name="Google Shape;360;p4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Origin administrators control how their data is accessed through the Origin/prefix's declared </a:t>
            </a:r>
            <a:r>
              <a:rPr b="1" lang="en"/>
              <a:t>capabilities</a:t>
            </a:r>
            <a:endParaRPr b="1"/>
          </a:p>
          <a:p>
            <a:pPr indent="-310832" lvl="0" marL="457200" rtl="0" algn="l">
              <a:spcBef>
                <a:spcPts val="800"/>
              </a:spcBef>
              <a:spcAft>
                <a:spcPts val="0"/>
              </a:spcAft>
              <a:buSzPct val="66666"/>
              <a:buChar char="-"/>
            </a:pPr>
            <a:r>
              <a:rPr b="1" lang="en"/>
              <a:t>Reads</a:t>
            </a:r>
            <a:r>
              <a:rPr lang="en"/>
              <a:t>: Objects can be read, but require an authorization token</a:t>
            </a:r>
            <a:endParaRPr/>
          </a:p>
          <a:p>
            <a:pPr indent="-310832" lvl="0" marL="457200" rtl="0" algn="l">
              <a:spcBef>
                <a:spcPts val="1000"/>
              </a:spcBef>
              <a:spcAft>
                <a:spcPts val="0"/>
              </a:spcAft>
              <a:buSzPct val="66666"/>
              <a:buChar char="-"/>
            </a:pPr>
            <a:r>
              <a:rPr b="1" lang="en"/>
              <a:t>PublicReads</a:t>
            </a:r>
            <a:r>
              <a:rPr lang="en"/>
              <a:t>: Objects can be read via the Origin by anyone.</a:t>
            </a:r>
            <a:endParaRPr/>
          </a:p>
          <a:p>
            <a:pPr indent="-310832" lvl="0" marL="457200" rtl="0" algn="l">
              <a:spcBef>
                <a:spcPts val="1000"/>
              </a:spcBef>
              <a:spcAft>
                <a:spcPts val="0"/>
              </a:spcAft>
              <a:buSzPct val="66666"/>
              <a:buChar char="-"/>
            </a:pPr>
            <a:r>
              <a:rPr b="1" lang="en"/>
              <a:t>Writes</a:t>
            </a:r>
            <a:r>
              <a:rPr lang="en"/>
              <a:t>: Objects can be written back to the data repository via the Origin. Always requires a token!</a:t>
            </a:r>
            <a:endParaRPr/>
          </a:p>
          <a:p>
            <a:pPr indent="-310832" lvl="0" marL="457200" rtl="0" algn="l">
              <a:spcBef>
                <a:spcPts val="1000"/>
              </a:spcBef>
              <a:spcAft>
                <a:spcPts val="0"/>
              </a:spcAft>
              <a:buSzPct val="66666"/>
              <a:buChar char="-"/>
            </a:pPr>
            <a:r>
              <a:rPr b="1" lang="en"/>
              <a:t>Listings</a:t>
            </a:r>
            <a:r>
              <a:rPr lang="en"/>
              <a:t>: Not yet supported by all Origin backends, this allows object discovery in a namespace (think "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ls</a:t>
            </a:r>
            <a:r>
              <a:rPr lang="en"/>
              <a:t>").</a:t>
            </a:r>
            <a:endParaRPr/>
          </a:p>
          <a:p>
            <a:pPr indent="-310832" lvl="0" marL="457200" rtl="0" algn="l">
              <a:spcBef>
                <a:spcPts val="1000"/>
              </a:spcBef>
              <a:spcAft>
                <a:spcPts val="0"/>
              </a:spcAft>
              <a:buSzPct val="66666"/>
              <a:buChar char="-"/>
            </a:pPr>
            <a:r>
              <a:rPr b="1" lang="en"/>
              <a:t>DirectReads</a:t>
            </a:r>
            <a:r>
              <a:rPr lang="en"/>
              <a:t>: The Origin is fine being contacted directly by clients, skipping any caching/staging.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2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to Know &amp; Choices to Make</a:t>
            </a:r>
            <a:endParaRPr/>
          </a:p>
        </p:txBody>
      </p:sp>
      <p:sp>
        <p:nvSpPr>
          <p:cNvPr id="366" name="Google Shape;366;p42"/>
          <p:cNvSpPr txBox="1"/>
          <p:nvPr>
            <p:ph idx="1" type="body"/>
          </p:nvPr>
        </p:nvSpPr>
        <p:spPr>
          <a:xfrm>
            <a:off x="325800" y="1369225"/>
            <a:ext cx="39654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Setting up an Origin requires knowing a few fundamentals: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Your federation's hostname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 federation prefix at which your data will be accessed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 "capabilities" you give your Origin/prefix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-"/>
            </a:pPr>
            <a:r>
              <a:rPr lang="en"/>
              <a:t>TLS credentials and a hostname (optional)</a:t>
            </a:r>
            <a:endParaRPr/>
          </a:p>
        </p:txBody>
      </p:sp>
      <p:pic>
        <p:nvPicPr>
          <p:cNvPr id="367" name="Google Shape;36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4850" y="1326475"/>
            <a:ext cx="4852126" cy="334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Serving Two Sides of the Same Coin</a:t>
            </a:r>
            <a:endParaRPr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1103250" y="1175844"/>
            <a:ext cx="7886700" cy="3263400"/>
          </a:xfrm>
          <a:prstGeom prst="rect">
            <a:avLst/>
          </a:prstGeom>
          <a:noFill/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Pelican has two distinct types of users…</a:t>
            </a:r>
            <a:endParaRPr/>
          </a:p>
        </p:txBody>
      </p:sp>
      <p:pic>
        <p:nvPicPr>
          <p:cNvPr descr="Smiling face with solid fill with solid fill" id="106" name="Google Shape;1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5946" y="2865029"/>
            <a:ext cx="1451275" cy="145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/>
          <p:nvPr/>
        </p:nvSpPr>
        <p:spPr>
          <a:xfrm>
            <a:off x="4879475" y="1632450"/>
            <a:ext cx="2102100" cy="1407900"/>
          </a:xfrm>
          <a:prstGeom prst="wedgeRectCallout">
            <a:avLst>
              <a:gd fmla="val 43026" name="adj1"/>
              <a:gd fmla="val 67494" name="adj2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want to access data!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4396175" y="3089675"/>
            <a:ext cx="2271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C1C1D"/>
              </a:buClr>
              <a:buSzPts val="2800"/>
              <a:buFont typeface="Libre Franklin Medium"/>
              <a:buNone/>
            </a:pPr>
            <a:r>
              <a:rPr b="0" i="0" lang="en" sz="1200" u="none" cap="none" strike="noStrike">
                <a:solidFill>
                  <a:srgbClr val="0C1C1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Data might </a:t>
            </a:r>
            <a:r>
              <a:rPr lang="en" sz="1200">
                <a:solidFill>
                  <a:srgbClr val="0C1C1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need to integrate with</a:t>
            </a:r>
            <a:r>
              <a:rPr b="0" i="0" lang="en" sz="1200" u="none" cap="none" strike="noStrike">
                <a:solidFill>
                  <a:srgbClr val="0C1C1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…</a:t>
            </a:r>
            <a:endParaRPr sz="1200"/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C1C1D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rgbClr val="0C1C1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HTC Workflows</a:t>
            </a:r>
            <a:endParaRPr sz="1200">
              <a:solidFill>
                <a:srgbClr val="0C1C1D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C1C1D"/>
              </a:buClr>
              <a:buSzPts val="1200"/>
              <a:buFont typeface="Libre Franklin Medium"/>
              <a:buChar char="•"/>
            </a:pPr>
            <a:r>
              <a:rPr lang="en" sz="1200">
                <a:solidFill>
                  <a:srgbClr val="0C1C1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PyTorch dataloaders</a:t>
            </a:r>
            <a:endParaRPr sz="1200">
              <a:solidFill>
                <a:srgbClr val="0C1C1D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C1C1D"/>
              </a:buClr>
              <a:buSzPts val="1200"/>
              <a:buFont typeface="Libre Franklin Medium"/>
              <a:buChar char="•"/>
            </a:pPr>
            <a:r>
              <a:rPr lang="en" sz="1200">
                <a:solidFill>
                  <a:srgbClr val="0C1C1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Visualization tools</a:t>
            </a:r>
            <a:endParaRPr sz="1200">
              <a:solidFill>
                <a:srgbClr val="0C1C1D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C1C1D"/>
              </a:buClr>
              <a:buSzPts val="1200"/>
              <a:buFont typeface="Libre Franklin Medium"/>
              <a:buChar char="•"/>
            </a:pPr>
            <a:r>
              <a:rPr lang="en" sz="1200">
                <a:solidFill>
                  <a:srgbClr val="0C1C1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Browser clients</a:t>
            </a:r>
            <a:endParaRPr sz="1200">
              <a:solidFill>
                <a:srgbClr val="0C1C1D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3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Supported Repository Backends</a:t>
            </a:r>
            <a:endParaRPr/>
          </a:p>
        </p:txBody>
      </p:sp>
      <p:sp>
        <p:nvSpPr>
          <p:cNvPr id="373" name="Google Shape;373;p4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POSIX – our bread and butter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S3 – The new kid on the block, quickly gaining popularity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HTTP – Generic HTTP servers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XRoot – Used to export origins that only speak root protocol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Globus – Experimental. Want to try it out for us?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Where should we go next?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4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JWTs, Scitokens, and WLCG Oh My!</a:t>
            </a:r>
            <a:endParaRPr/>
          </a:p>
        </p:txBody>
      </p:sp>
      <p:sp>
        <p:nvSpPr>
          <p:cNvPr id="379" name="Google Shape;379;p44"/>
          <p:cNvSpPr txBox="1"/>
          <p:nvPr>
            <p:ph idx="1" type="body"/>
          </p:nvPr>
        </p:nvSpPr>
        <p:spPr>
          <a:xfrm>
            <a:off x="628650" y="1369225"/>
            <a:ext cx="3943200" cy="879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Authorization in Pelican takes the form of JSON Web Tokens (JWTs)</a:t>
            </a:r>
            <a:endParaRPr/>
          </a:p>
        </p:txBody>
      </p:sp>
      <p:pic>
        <p:nvPicPr>
          <p:cNvPr id="380" name="Google Shape;38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8625" y="1090900"/>
            <a:ext cx="617801" cy="879877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4"/>
          <p:cNvSpPr/>
          <p:nvPr/>
        </p:nvSpPr>
        <p:spPr>
          <a:xfrm>
            <a:off x="7187075" y="1056235"/>
            <a:ext cx="1099200" cy="949200"/>
          </a:xfrm>
          <a:prstGeom prst="foldedCorner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Token Description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44"/>
          <p:cNvSpPr/>
          <p:nvPr/>
        </p:nvSpPr>
        <p:spPr>
          <a:xfrm>
            <a:off x="6537250" y="1457250"/>
            <a:ext cx="399000" cy="399000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44"/>
          <p:cNvSpPr/>
          <p:nvPr/>
        </p:nvSpPr>
        <p:spPr>
          <a:xfrm>
            <a:off x="6618700" y="1924375"/>
            <a:ext cx="236100" cy="509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4" name="Google Shape;38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2150" y="2501600"/>
            <a:ext cx="949200" cy="9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92792" y="3981614"/>
            <a:ext cx="769473" cy="1088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11342" y="3981614"/>
            <a:ext cx="769473" cy="1088013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4"/>
          <p:cNvSpPr txBox="1"/>
          <p:nvPr/>
        </p:nvSpPr>
        <p:spPr>
          <a:xfrm>
            <a:off x="5342588" y="3712250"/>
            <a:ext cx="12699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44"/>
          <p:cNvSpPr txBox="1"/>
          <p:nvPr/>
        </p:nvSpPr>
        <p:spPr>
          <a:xfrm>
            <a:off x="6961125" y="3712250"/>
            <a:ext cx="12699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9" name="Google Shape;389;p44"/>
          <p:cNvCxnSpPr>
            <a:stCxn id="384" idx="2"/>
          </p:cNvCxnSpPr>
          <p:nvPr/>
        </p:nvCxnSpPr>
        <p:spPr>
          <a:xfrm flipH="1">
            <a:off x="6146350" y="3450800"/>
            <a:ext cx="590400" cy="3591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0" name="Google Shape;390;p44"/>
          <p:cNvCxnSpPr>
            <a:stCxn id="384" idx="2"/>
          </p:cNvCxnSpPr>
          <p:nvPr/>
        </p:nvCxnSpPr>
        <p:spPr>
          <a:xfrm>
            <a:off x="6736750" y="3450800"/>
            <a:ext cx="585600" cy="3963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Database with solid fill" id="391" name="Google Shape;391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8488" y="2762625"/>
            <a:ext cx="949200" cy="94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iling face with solid fill with solid fill" id="392" name="Google Shape;392;p4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33198" y="2847802"/>
            <a:ext cx="778825" cy="77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2188" y="2693200"/>
            <a:ext cx="399000" cy="3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00705" y="2693202"/>
            <a:ext cx="769473" cy="1088013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44"/>
          <p:cNvSpPr txBox="1"/>
          <p:nvPr/>
        </p:nvSpPr>
        <p:spPr>
          <a:xfrm>
            <a:off x="2050488" y="2444550"/>
            <a:ext cx="12699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6" name="Google Shape;396;p44"/>
          <p:cNvCxnSpPr>
            <a:stCxn id="392" idx="1"/>
            <a:endCxn id="394" idx="3"/>
          </p:cNvCxnSpPr>
          <p:nvPr/>
        </p:nvCxnSpPr>
        <p:spPr>
          <a:xfrm rot="10800000">
            <a:off x="3070098" y="3237215"/>
            <a:ext cx="8631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A blue bird in a circle&#10;&#10;Description automatically generated" id="397" name="Google Shape;397;p4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28278" y="2350298"/>
            <a:ext cx="346825" cy="342897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4"/>
          <p:cNvSpPr/>
          <p:nvPr/>
        </p:nvSpPr>
        <p:spPr>
          <a:xfrm>
            <a:off x="1814375" y="3885025"/>
            <a:ext cx="863100" cy="8799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Repository Access Secrets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ransfer with solid fill" id="399" name="Google Shape;399;p4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2700000">
            <a:off x="2268626" y="3520949"/>
            <a:ext cx="338700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4"/>
          <p:cNvSpPr/>
          <p:nvPr/>
        </p:nvSpPr>
        <p:spPr>
          <a:xfrm>
            <a:off x="1531225" y="3264350"/>
            <a:ext cx="863060" cy="602625"/>
          </a:xfrm>
          <a:custGeom>
            <a:rect b="b" l="l" r="r" t="t"/>
            <a:pathLst>
              <a:path extrusionOk="0" h="24105" w="44322">
                <a:moveTo>
                  <a:pt x="0" y="985"/>
                </a:moveTo>
                <a:cubicBezTo>
                  <a:pt x="7273" y="1148"/>
                  <a:pt x="39186" y="-1891"/>
                  <a:pt x="43636" y="1962"/>
                </a:cubicBezTo>
                <a:cubicBezTo>
                  <a:pt x="48087" y="5815"/>
                  <a:pt x="29525" y="20415"/>
                  <a:pt x="26703" y="24105"/>
                </a:cubicBez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401" name="Google Shape;401;p44"/>
          <p:cNvCxnSpPr/>
          <p:nvPr/>
        </p:nvCxnSpPr>
        <p:spPr>
          <a:xfrm rot="10800000">
            <a:off x="1269625" y="3281275"/>
            <a:ext cx="261600" cy="81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02" name="Google Shape;402;p4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29700" y="2736701"/>
            <a:ext cx="478999" cy="47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30098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5"/>
          <p:cNvSpPr txBox="1"/>
          <p:nvPr/>
        </p:nvSpPr>
        <p:spPr>
          <a:xfrm>
            <a:off x="1224650" y="4509825"/>
            <a:ext cx="27021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</a:t>
            </a: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https://jwt.io/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6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4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5" name="Google Shape;41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7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your </a:t>
            </a:r>
            <a:r>
              <a:rPr lang="en" strike="sngStrike"/>
              <a:t>Engines</a:t>
            </a:r>
            <a:r>
              <a:rPr lang="en"/>
              <a:t> </a:t>
            </a:r>
            <a:r>
              <a:rPr lang="en"/>
              <a:t>Origins!</a:t>
            </a:r>
            <a:endParaRPr/>
          </a:p>
        </p:txBody>
      </p:sp>
      <p:pic>
        <p:nvPicPr>
          <p:cNvPr descr="A screenshot of a computer&#10;&#10;Description automatically generated" id="421" name="Google Shape;42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000" y="1243299"/>
            <a:ext cx="8512001" cy="390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8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4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8"/>
          <p:cNvSpPr/>
          <p:nvPr/>
        </p:nvSpPr>
        <p:spPr>
          <a:xfrm>
            <a:off x="-326850" y="-177425"/>
            <a:ext cx="10216200" cy="556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9" name="Google Shape;42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4475" y="34413"/>
            <a:ext cx="6023777" cy="252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8"/>
          <p:cNvPicPr preferRelativeResize="0"/>
          <p:nvPr/>
        </p:nvPicPr>
        <p:blipFill rotWithShape="1">
          <a:blip r:embed="rId4">
            <a:alphaModFix/>
          </a:blip>
          <a:srcRect b="0" l="447" r="0" t="0"/>
          <a:stretch/>
        </p:blipFill>
        <p:spPr>
          <a:xfrm>
            <a:off x="3890350" y="2561000"/>
            <a:ext cx="5999002" cy="2548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bird in a circle&#10;&#10;Description automatically generated" id="431" name="Google Shape;431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04510" y="-85994"/>
            <a:ext cx="1307750" cy="1292949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8"/>
          <p:cNvSpPr txBox="1"/>
          <p:nvPr/>
        </p:nvSpPr>
        <p:spPr>
          <a:xfrm>
            <a:off x="111650" y="1369225"/>
            <a:ext cx="3103200" cy="20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B61F3E"/>
                </a:solidFill>
                <a:latin typeface="Calibri"/>
                <a:ea typeface="Calibri"/>
                <a:cs typeface="Calibri"/>
                <a:sym typeface="Calibri"/>
              </a:rPr>
              <a:t>The Pelican Team looks forward to having an impact on your project!</a:t>
            </a:r>
            <a:endParaRPr b="1" sz="2900">
              <a:solidFill>
                <a:srgbClr val="B61F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48"/>
          <p:cNvSpPr txBox="1"/>
          <p:nvPr/>
        </p:nvSpPr>
        <p:spPr>
          <a:xfrm>
            <a:off x="93050" y="3467700"/>
            <a:ext cx="3568200" cy="17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This project is supported by the National Science Foundation under Cooperative Agreements OAC-2331480. Any opinions, findings, conclusions or recommendations expressed in this material are those of the authors and do not necessarily reflect the views of the National Science Foundation.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9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But Last!</a:t>
            </a:r>
            <a:endParaRPr b="1"/>
          </a:p>
        </p:txBody>
      </p:sp>
      <p:sp>
        <p:nvSpPr>
          <p:cNvPr id="439" name="Google Shape;439;p49"/>
          <p:cNvSpPr txBox="1"/>
          <p:nvPr>
            <p:ph idx="1" type="body"/>
          </p:nvPr>
        </p:nvSpPr>
        <p:spPr>
          <a:xfrm>
            <a:off x="628650" y="1369225"/>
            <a:ext cx="39435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b="1" lang="en"/>
              <a:t>Data in Flight - Delivering Data with Pelican Tutorial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b="1" lang="en"/>
              <a:t>1:30 PM - 2:45 PM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b="1" i="1" lang="en"/>
              <a:t>To participate in the hands-on portion of the tutorial, you must register before </a:t>
            </a:r>
            <a:r>
              <a:rPr b="1" lang="en" u="sng"/>
              <a:t>end-of-day Tuesday</a:t>
            </a:r>
            <a:endParaRPr b="1" u="sng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en"/>
              <a:t>Registration link and more information is available in the "session details" page in the schedule.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0" name="Google Shape;44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-38525"/>
            <a:ext cx="4572001" cy="4572001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49"/>
          <p:cNvSpPr txBox="1"/>
          <p:nvPr/>
        </p:nvSpPr>
        <p:spPr>
          <a:xfrm>
            <a:off x="5358000" y="4360175"/>
            <a:ext cx="30000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29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go.wisc.edu/cfsl43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Serving Two Sides of the Same Coin</a:t>
            </a: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1103250" y="1175844"/>
            <a:ext cx="7886700" cy="3263400"/>
          </a:xfrm>
          <a:prstGeom prst="rect">
            <a:avLst/>
          </a:prstGeom>
          <a:noFill/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Pelican has two distinct types of users…</a:t>
            </a:r>
            <a:endParaRPr/>
          </a:p>
        </p:txBody>
      </p:sp>
      <p:pic>
        <p:nvPicPr>
          <p:cNvPr descr="Smiling face with solid fill with solid fill" id="115" name="Google Shape;1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5946" y="2865029"/>
            <a:ext cx="1451275" cy="145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/>
          <p:nvPr/>
        </p:nvSpPr>
        <p:spPr>
          <a:xfrm>
            <a:off x="4879475" y="1632450"/>
            <a:ext cx="2102100" cy="1407900"/>
          </a:xfrm>
          <a:prstGeom prst="wedgeRectCallout">
            <a:avLst>
              <a:gd fmla="val 43026" name="adj1"/>
              <a:gd fmla="val 67494" name="adj2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want to access data!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miling face with solid fill with solid fill" id="117" name="Google Shape;1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0995" y="2571748"/>
            <a:ext cx="640080" cy="6396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17"/>
          <p:cNvCxnSpPr/>
          <p:nvPr/>
        </p:nvCxnSpPr>
        <p:spPr>
          <a:xfrm>
            <a:off x="1291200" y="3967541"/>
            <a:ext cx="403500" cy="680400"/>
          </a:xfrm>
          <a:prstGeom prst="straightConnector1">
            <a:avLst/>
          </a:prstGeom>
          <a:noFill/>
          <a:ln cap="flat" cmpd="sng" w="7620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" name="Google Shape;119;p17"/>
          <p:cNvCxnSpPr/>
          <p:nvPr/>
        </p:nvCxnSpPr>
        <p:spPr>
          <a:xfrm flipH="1">
            <a:off x="1536250" y="3189987"/>
            <a:ext cx="483300" cy="230100"/>
          </a:xfrm>
          <a:prstGeom prst="straightConnector1">
            <a:avLst/>
          </a:prstGeom>
          <a:noFill/>
          <a:ln cap="flat" cmpd="sng" w="7620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" name="Google Shape;120;p17"/>
          <p:cNvCxnSpPr/>
          <p:nvPr/>
        </p:nvCxnSpPr>
        <p:spPr>
          <a:xfrm>
            <a:off x="342525" y="3189987"/>
            <a:ext cx="483300" cy="230100"/>
          </a:xfrm>
          <a:prstGeom prst="straightConnector1">
            <a:avLst/>
          </a:prstGeom>
          <a:noFill/>
          <a:ln cap="flat" cmpd="sng" w="7620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17"/>
          <p:cNvCxnSpPr/>
          <p:nvPr/>
        </p:nvCxnSpPr>
        <p:spPr>
          <a:xfrm flipH="1">
            <a:off x="667375" y="3967541"/>
            <a:ext cx="403500" cy="680400"/>
          </a:xfrm>
          <a:prstGeom prst="straightConnector1">
            <a:avLst/>
          </a:prstGeom>
          <a:noFill/>
          <a:ln cap="flat" cmpd="sng" w="7620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Database with solid fill" id="122" name="Google Shape;12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910" y="3089685"/>
            <a:ext cx="1040256" cy="93629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/>
          <p:nvPr/>
        </p:nvSpPr>
        <p:spPr>
          <a:xfrm>
            <a:off x="2062663" y="1632450"/>
            <a:ext cx="2102100" cy="1407900"/>
          </a:xfrm>
          <a:prstGeom prst="wedgeRectCallout">
            <a:avLst>
              <a:gd fmla="val -73434" name="adj1"/>
              <a:gd fmla="val 39243" name="adj2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I want to share my data!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2125175" y="3089675"/>
            <a:ext cx="2271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C1C1D"/>
              </a:buClr>
              <a:buSzPts val="2800"/>
              <a:buFont typeface="Libre Franklin Medium"/>
              <a:buNone/>
            </a:pPr>
            <a:r>
              <a:rPr b="0" i="0" lang="en" sz="1200" u="none" cap="none" strike="noStrike">
                <a:solidFill>
                  <a:srgbClr val="0C1C1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Data might come from…</a:t>
            </a:r>
            <a:endParaRPr sz="1200"/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C1C1D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C1C1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hard drive in the lab</a:t>
            </a:r>
            <a:endParaRPr sz="1200"/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C1C1D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C1C1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AWS/S3</a:t>
            </a:r>
            <a:endParaRPr b="0" i="0" sz="1200" u="none" cap="none" strike="noStrike">
              <a:solidFill>
                <a:srgbClr val="0C1C1D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C1C1D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C1C1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An HTTP Server</a:t>
            </a:r>
            <a:endParaRPr sz="1200"/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C1C1D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C1C1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Wherever </a:t>
            </a:r>
            <a:r>
              <a:rPr b="1" i="0" lang="en" sz="1200" u="none" cap="none" strike="noStrike">
                <a:solidFill>
                  <a:srgbClr val="0C1C1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YOU</a:t>
            </a:r>
            <a:r>
              <a:rPr b="0" i="0" lang="en" sz="1200" u="none" cap="none" strike="noStrike">
                <a:solidFill>
                  <a:srgbClr val="0C1C1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keep your data!</a:t>
            </a:r>
            <a:endParaRPr b="0" i="0" sz="1200" u="none" cap="none" strike="noStrike">
              <a:solidFill>
                <a:srgbClr val="0C1C1D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4396175" y="3089675"/>
            <a:ext cx="2271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C1C1D"/>
              </a:buClr>
              <a:buSzPts val="2800"/>
              <a:buFont typeface="Libre Franklin Medium"/>
              <a:buNone/>
            </a:pPr>
            <a:r>
              <a:rPr b="0" i="0" lang="en" sz="1200" u="none" cap="none" strike="noStrike">
                <a:solidFill>
                  <a:srgbClr val="0C1C1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Data might </a:t>
            </a:r>
            <a:r>
              <a:rPr lang="en" sz="1200">
                <a:solidFill>
                  <a:srgbClr val="0C1C1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need to integrate with</a:t>
            </a:r>
            <a:r>
              <a:rPr b="0" i="0" lang="en" sz="1200" u="none" cap="none" strike="noStrike">
                <a:solidFill>
                  <a:srgbClr val="0C1C1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…</a:t>
            </a:r>
            <a:endParaRPr sz="1200"/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C1C1D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rgbClr val="0C1C1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HTC Workflows</a:t>
            </a:r>
            <a:endParaRPr sz="1200">
              <a:solidFill>
                <a:srgbClr val="0C1C1D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C1C1D"/>
              </a:buClr>
              <a:buSzPts val="1200"/>
              <a:buFont typeface="Libre Franklin Medium"/>
              <a:buChar char="•"/>
            </a:pPr>
            <a:r>
              <a:rPr lang="en" sz="1200">
                <a:solidFill>
                  <a:srgbClr val="0C1C1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PyTorch dataloaders</a:t>
            </a:r>
            <a:endParaRPr sz="1200">
              <a:solidFill>
                <a:srgbClr val="0C1C1D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C1C1D"/>
              </a:buClr>
              <a:buSzPts val="1200"/>
              <a:buFont typeface="Libre Franklin Medium"/>
              <a:buChar char="•"/>
            </a:pPr>
            <a:r>
              <a:rPr lang="en" sz="1200">
                <a:solidFill>
                  <a:srgbClr val="0C1C1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Visualization tools</a:t>
            </a:r>
            <a:endParaRPr sz="1200">
              <a:solidFill>
                <a:srgbClr val="0C1C1D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C1C1D"/>
              </a:buClr>
              <a:buSzPts val="1200"/>
              <a:buFont typeface="Libre Franklin Medium"/>
              <a:buChar char="•"/>
            </a:pPr>
            <a:r>
              <a:rPr lang="en" sz="1200">
                <a:solidFill>
                  <a:srgbClr val="0C1C1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Browser clients</a:t>
            </a:r>
            <a:endParaRPr sz="1200">
              <a:solidFill>
                <a:srgbClr val="0C1C1D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Serving Two Sides of the Same Coin</a:t>
            </a:r>
            <a:endParaRPr/>
          </a:p>
        </p:txBody>
      </p:sp>
      <p:sp>
        <p:nvSpPr>
          <p:cNvPr id="131" name="Google Shape;131;p18"/>
          <p:cNvSpPr txBox="1"/>
          <p:nvPr>
            <p:ph idx="1" type="body"/>
          </p:nvPr>
        </p:nvSpPr>
        <p:spPr>
          <a:xfrm>
            <a:off x="1103250" y="1175844"/>
            <a:ext cx="7886700" cy="3263400"/>
          </a:xfrm>
          <a:prstGeom prst="rect">
            <a:avLst/>
          </a:prstGeom>
          <a:noFill/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Pelican has two distinct types of users…</a:t>
            </a:r>
            <a:endParaRPr/>
          </a:p>
        </p:txBody>
      </p:sp>
      <p:pic>
        <p:nvPicPr>
          <p:cNvPr descr="Smiling face with solid fill with solid fill" id="132" name="Google Shape;13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5946" y="2865029"/>
            <a:ext cx="1451275" cy="1451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iling face with solid fill with solid fill" id="133" name="Google Shape;13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0995" y="2571748"/>
            <a:ext cx="640080" cy="6396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18"/>
          <p:cNvCxnSpPr/>
          <p:nvPr/>
        </p:nvCxnSpPr>
        <p:spPr>
          <a:xfrm>
            <a:off x="1291200" y="3967541"/>
            <a:ext cx="403500" cy="680400"/>
          </a:xfrm>
          <a:prstGeom prst="straightConnector1">
            <a:avLst/>
          </a:prstGeom>
          <a:noFill/>
          <a:ln cap="flat" cmpd="sng" w="7620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18"/>
          <p:cNvCxnSpPr/>
          <p:nvPr/>
        </p:nvCxnSpPr>
        <p:spPr>
          <a:xfrm flipH="1">
            <a:off x="1536250" y="3189987"/>
            <a:ext cx="483300" cy="230100"/>
          </a:xfrm>
          <a:prstGeom prst="straightConnector1">
            <a:avLst/>
          </a:prstGeom>
          <a:noFill/>
          <a:ln cap="flat" cmpd="sng" w="7620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18"/>
          <p:cNvCxnSpPr/>
          <p:nvPr/>
        </p:nvCxnSpPr>
        <p:spPr>
          <a:xfrm>
            <a:off x="342525" y="3189987"/>
            <a:ext cx="483300" cy="230100"/>
          </a:xfrm>
          <a:prstGeom prst="straightConnector1">
            <a:avLst/>
          </a:prstGeom>
          <a:noFill/>
          <a:ln cap="flat" cmpd="sng" w="7620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18"/>
          <p:cNvCxnSpPr/>
          <p:nvPr/>
        </p:nvCxnSpPr>
        <p:spPr>
          <a:xfrm flipH="1">
            <a:off x="667375" y="3967541"/>
            <a:ext cx="403500" cy="680400"/>
          </a:xfrm>
          <a:prstGeom prst="straightConnector1">
            <a:avLst/>
          </a:prstGeom>
          <a:noFill/>
          <a:ln cap="flat" cmpd="sng" w="7620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Database with solid fill" id="138" name="Google Shape;13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910" y="3089685"/>
            <a:ext cx="1040256" cy="93629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/>
          <p:nvPr/>
        </p:nvSpPr>
        <p:spPr>
          <a:xfrm>
            <a:off x="2158600" y="3256200"/>
            <a:ext cx="4398300" cy="2538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96B8E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6B8E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3141524" y="2644775"/>
            <a:ext cx="24324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Pelican's job: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3206673" y="3551925"/>
            <a:ext cx="2302200" cy="9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connect data providers with data consumers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Serving Two Sides of the Same Coin</a:t>
            </a:r>
            <a:endParaRPr/>
          </a:p>
        </p:txBody>
      </p:sp>
      <p:sp>
        <p:nvSpPr>
          <p:cNvPr id="147" name="Google Shape;147;p19"/>
          <p:cNvSpPr txBox="1"/>
          <p:nvPr>
            <p:ph idx="1" type="body"/>
          </p:nvPr>
        </p:nvSpPr>
        <p:spPr>
          <a:xfrm>
            <a:off x="1103250" y="1175844"/>
            <a:ext cx="7886700" cy="3263400"/>
          </a:xfrm>
          <a:prstGeom prst="rect">
            <a:avLst/>
          </a:prstGeom>
          <a:noFill/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But right now we're focused on this person</a:t>
            </a:r>
            <a:endParaRPr/>
          </a:p>
        </p:txBody>
      </p:sp>
      <p:pic>
        <p:nvPicPr>
          <p:cNvPr descr="Smiling face with solid fill with solid fill" id="148" name="Google Shape;14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5946" y="2865029"/>
            <a:ext cx="1451275" cy="1451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iling face with solid fill with solid fill" id="149" name="Google Shape;14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0995" y="2571748"/>
            <a:ext cx="640080" cy="6396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p19"/>
          <p:cNvCxnSpPr/>
          <p:nvPr/>
        </p:nvCxnSpPr>
        <p:spPr>
          <a:xfrm>
            <a:off x="1291200" y="3967541"/>
            <a:ext cx="403500" cy="680400"/>
          </a:xfrm>
          <a:prstGeom prst="straightConnector1">
            <a:avLst/>
          </a:prstGeom>
          <a:noFill/>
          <a:ln cap="flat" cmpd="sng" w="7620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" name="Google Shape;151;p19"/>
          <p:cNvCxnSpPr/>
          <p:nvPr/>
        </p:nvCxnSpPr>
        <p:spPr>
          <a:xfrm flipH="1">
            <a:off x="1536250" y="3189987"/>
            <a:ext cx="483300" cy="230100"/>
          </a:xfrm>
          <a:prstGeom prst="straightConnector1">
            <a:avLst/>
          </a:prstGeom>
          <a:noFill/>
          <a:ln cap="flat" cmpd="sng" w="7620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" name="Google Shape;152;p19"/>
          <p:cNvCxnSpPr/>
          <p:nvPr/>
        </p:nvCxnSpPr>
        <p:spPr>
          <a:xfrm>
            <a:off x="342525" y="3189987"/>
            <a:ext cx="483300" cy="230100"/>
          </a:xfrm>
          <a:prstGeom prst="straightConnector1">
            <a:avLst/>
          </a:prstGeom>
          <a:noFill/>
          <a:ln cap="flat" cmpd="sng" w="7620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" name="Google Shape;153;p19"/>
          <p:cNvCxnSpPr/>
          <p:nvPr/>
        </p:nvCxnSpPr>
        <p:spPr>
          <a:xfrm flipH="1">
            <a:off x="667375" y="3967541"/>
            <a:ext cx="403500" cy="680400"/>
          </a:xfrm>
          <a:prstGeom prst="straightConnector1">
            <a:avLst/>
          </a:prstGeom>
          <a:noFill/>
          <a:ln cap="flat" cmpd="sng" w="7620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Database with solid fill" id="154" name="Google Shape;15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910" y="3089685"/>
            <a:ext cx="1040256" cy="93629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/>
          <p:nvPr/>
        </p:nvSpPr>
        <p:spPr>
          <a:xfrm>
            <a:off x="2158600" y="3256200"/>
            <a:ext cx="4398300" cy="2538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96B8E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6B8E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3141524" y="2644775"/>
            <a:ext cx="24324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Pelican's job: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3206673" y="3551925"/>
            <a:ext cx="2302200" cy="9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connect data providers</a:t>
            </a:r>
            <a:r>
              <a:rPr b="0" i="0" lang="en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data consumers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9"/>
          <p:cNvSpPr/>
          <p:nvPr/>
        </p:nvSpPr>
        <p:spPr>
          <a:xfrm rot="3002644">
            <a:off x="1730140" y="1503785"/>
            <a:ext cx="439117" cy="1350153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9001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/>
          <p:nvPr>
            <p:ph type="title"/>
          </p:nvPr>
        </p:nvSpPr>
        <p:spPr>
          <a:xfrm>
            <a:off x="1284900" y="462925"/>
            <a:ext cx="6574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1F3E"/>
              </a:buClr>
              <a:buSzPts val="2600"/>
              <a:buFont typeface="Libre Franklin Medium"/>
              <a:buNone/>
            </a:pPr>
            <a:r>
              <a:rPr lang="en"/>
              <a:t>Dataset Sharing Powers Open Science</a:t>
            </a:r>
            <a:endParaRPr/>
          </a:p>
        </p:txBody>
      </p:sp>
      <p:sp>
        <p:nvSpPr>
          <p:cNvPr id="164" name="Google Shape;164;p20"/>
          <p:cNvSpPr txBox="1"/>
          <p:nvPr>
            <p:ph idx="1" type="body"/>
          </p:nvPr>
        </p:nvSpPr>
        <p:spPr>
          <a:xfrm>
            <a:off x="885825" y="1063228"/>
            <a:ext cx="7715100" cy="3511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89" r="0" t="-1079"/>
            </a:stretch>
          </a:blipFill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None/>
            </a:pPr>
            <a:r>
              <a:rPr lang="en"/>
              <a:t> </a:t>
            </a:r>
            <a:endParaRPr/>
          </a:p>
        </p:txBody>
      </p:sp>
      <p:sp>
        <p:nvSpPr>
          <p:cNvPr id="165" name="Google Shape;165;p20"/>
          <p:cNvSpPr/>
          <p:nvPr/>
        </p:nvSpPr>
        <p:spPr>
          <a:xfrm>
            <a:off x="3772650" y="1783600"/>
            <a:ext cx="1830300" cy="532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>
            <p:ph type="title"/>
          </p:nvPr>
        </p:nvSpPr>
        <p:spPr>
          <a:xfrm>
            <a:off x="1284900" y="462925"/>
            <a:ext cx="6574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1F3E"/>
              </a:buClr>
              <a:buSzPts val="2600"/>
              <a:buFont typeface="Libre Franklin Medium"/>
              <a:buNone/>
            </a:pPr>
            <a:r>
              <a:rPr lang="en"/>
              <a:t>Dataset Sharing Powers Open Science</a:t>
            </a:r>
            <a:endParaRPr/>
          </a:p>
        </p:txBody>
      </p:sp>
      <p:sp>
        <p:nvSpPr>
          <p:cNvPr id="171" name="Google Shape;171;p21"/>
          <p:cNvSpPr txBox="1"/>
          <p:nvPr>
            <p:ph idx="1" type="body"/>
          </p:nvPr>
        </p:nvSpPr>
        <p:spPr>
          <a:xfrm>
            <a:off x="885825" y="1063228"/>
            <a:ext cx="7715100" cy="3511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89" r="0" t="-1079"/>
            </a:stretch>
          </a:blipFill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None/>
            </a:pPr>
            <a:r>
              <a:rPr lang="en"/>
              <a:t> 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/>
          <p:nvPr>
            <p:ph type="title"/>
          </p:nvPr>
        </p:nvSpPr>
        <p:spPr>
          <a:xfrm>
            <a:off x="1284900" y="462925"/>
            <a:ext cx="6574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1F3E"/>
              </a:buClr>
              <a:buSzPts val="2600"/>
              <a:buFont typeface="Libre Franklin Medium"/>
              <a:buNone/>
            </a:pPr>
            <a:r>
              <a:rPr lang="en"/>
              <a:t>Dataset Sharing Powers Open Science</a:t>
            </a:r>
            <a:endParaRPr/>
          </a:p>
        </p:txBody>
      </p:sp>
      <p:sp>
        <p:nvSpPr>
          <p:cNvPr id="177" name="Google Shape;177;p22"/>
          <p:cNvSpPr txBox="1"/>
          <p:nvPr>
            <p:ph idx="1" type="body"/>
          </p:nvPr>
        </p:nvSpPr>
        <p:spPr>
          <a:xfrm>
            <a:off x="885825" y="1063228"/>
            <a:ext cx="7715100" cy="3511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89" r="0" t="-1079"/>
            </a:stretch>
          </a:blipFill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None/>
            </a:pPr>
            <a:r>
              <a:rPr lang="en"/>
              <a:t> </a:t>
            </a:r>
            <a:endParaRPr/>
          </a:p>
        </p:txBody>
      </p:sp>
      <p:cxnSp>
        <p:nvCxnSpPr>
          <p:cNvPr id="178" name="Google Shape;178;p22"/>
          <p:cNvCxnSpPr>
            <a:endCxn id="179" idx="0"/>
          </p:cNvCxnSpPr>
          <p:nvPr/>
        </p:nvCxnSpPr>
        <p:spPr>
          <a:xfrm flipH="1">
            <a:off x="2012384" y="2253130"/>
            <a:ext cx="1958100" cy="744300"/>
          </a:xfrm>
          <a:prstGeom prst="straightConnector1">
            <a:avLst/>
          </a:prstGeom>
          <a:noFill/>
          <a:ln cap="flat" cmpd="sng" w="28575">
            <a:solidFill>
              <a:srgbClr val="0C1C1D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76200" rotWithShape="0" dir="5400000" dist="38100">
              <a:srgbClr val="000000">
                <a:alpha val="37650"/>
              </a:srgbClr>
            </a:outerShdw>
          </a:effectLst>
        </p:spPr>
      </p:cxnSp>
      <p:sp>
        <p:nvSpPr>
          <p:cNvPr id="179" name="Google Shape;179;p22"/>
          <p:cNvSpPr txBox="1"/>
          <p:nvPr/>
        </p:nvSpPr>
        <p:spPr>
          <a:xfrm>
            <a:off x="901484" y="2997430"/>
            <a:ext cx="22218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B90014"/>
              </a:buClr>
              <a:buSzPts val="1700"/>
              <a:buFont typeface="Libre Franklin Medium"/>
              <a:buNone/>
            </a:pPr>
            <a:r>
              <a:rPr b="0" i="0" lang="en" sz="1700" u="none" cap="none" strike="noStrike">
                <a:solidFill>
                  <a:srgbClr val="B9001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have some function or algorithm… </a:t>
            </a:r>
            <a:endParaRPr sz="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