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32">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32"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genda.hep.wisc.edu/event/2175/sessions/3189/#2024071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u="sng">
                <a:solidFill>
                  <a:srgbClr val="1155CC"/>
                </a:solidFill>
                <a:hlinkClick r:id="rId2">
                  <a:extLst>
                    <a:ext uri="{A12FA001-AC4F-418D-AE19-62706E023703}">
                      <ahyp:hlinkClr val="tx"/>
                    </a:ext>
                  </a:extLst>
                </a:hlinkClick>
              </a:rPr>
              <a:t>https://agenda.hep.wisc.edu/event/2175/sessions/3189/#20240710</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73d333582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73d333582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OSDF total usage = 24.9 PB in June 2024 for continental USA. OSPool usage accounts for 10% of this total usage.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737cfbebbc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737cfbebbc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769df86da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769df86da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73d333582b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73d333582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69df86da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769df86d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511024350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751102435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511024350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7511024350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751102435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751102435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7511024350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751102435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73d333582b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73d333582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769df86da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769df86da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73d333582b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73d333582b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73d333582b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73d333582b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73d333582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73d333582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511024350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7511024350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737cfbebbc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737cfbebbc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ead6e0775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ead6e0775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737cfbebbc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737cfbebbc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ead6e0775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ead6e0775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737cfbebbc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737cfbebbc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73d333582b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73d333582b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737cfbebb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737cfbebb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75110243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275110243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751102435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751102435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73d333582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73d333582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737cfbebbc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2737cfbebbc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e8b5b705e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e8b5b705e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273d333582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273d333582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73d333582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273d333582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737cfbebbc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2737cfbebbc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74ff6eb1c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74ff6eb1c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the directory structure and how it relates to the Docker container</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73d333582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273d333582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737cfbebbc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737cfbebbc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73d333582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73d333582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74ff6eb1c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74ff6eb1c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Explain the directory structure and how it relates to the Docker container</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73d333582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73d333582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74ff6eb1c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74ff6eb1c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74ff6eb1c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274ff6eb1c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74ff6eb1c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74ff6eb1c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73d333582b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73d333582b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74ff6eb1c7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74ff6eb1c7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73d333582b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73d333582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737cfbebbc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737cfbebbc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737cfbebbc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737cfbebbc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2737cfbebbc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2737cfbebbc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74ff6eb1c7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274ff6eb1c7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73d333582b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273d333582b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73d333582b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273d333582b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73d333582b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73d333582b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273d333582b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273d333582b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regular transfer successfully downloads 'test.txt', because it was previously pulled via a cache.</a:t>
            </a:r>
            <a:br>
              <a:rPr lang="en"/>
            </a:br>
            <a:r>
              <a:rPr lang="en"/>
              <a:t>The directread fails because 'test.txt' no longer exists at the Origin (it is now 'renamed-test.txt')</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273d333582b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273d333582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73d333582b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273d333582b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74ff6eb1c7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74ff6eb1c7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73d333582b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73d333582b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737cfbebbc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737cfbebbc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273d333582b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273d333582b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73d333582b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273d333582b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73d333582b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73d333582b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751102435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751102435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27511024350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27511024350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751102435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751102435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mt="25566"/>
          </a:blip>
          <a:stretch>
            <a:fillRect/>
          </a:stretch>
        </a:blipFill>
      </p:bgPr>
    </p:bg>
    <p:spTree>
      <p:nvGrpSpPr>
        <p:cNvPr id="12" name="Shape 12"/>
        <p:cNvGrpSpPr/>
        <p:nvPr/>
      </p:nvGrpSpPr>
      <p:grpSpPr>
        <a:xfrm>
          <a:off x="0" y="0"/>
          <a:ext cx="0" cy="0"/>
          <a:chOff x="0" y="0"/>
          <a:chExt cx="0" cy="0"/>
        </a:xfrm>
      </p:grpSpPr>
      <p:sp>
        <p:nvSpPr>
          <p:cNvPr id="13" name="Google Shape;13;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 name="Google Shape;14;p2"/>
          <p:cNvSpPr txBox="1"/>
          <p:nvPr>
            <p:ph idx="1" type="subTitle"/>
          </p:nvPr>
        </p:nvSpPr>
        <p:spPr>
          <a:xfrm>
            <a:off x="1143000" y="2701529"/>
            <a:ext cx="6858000" cy="12417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 name="Google Shape;15;p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1" name="Shape 51"/>
        <p:cNvGrpSpPr/>
        <p:nvPr/>
      </p:nvGrpSpPr>
      <p:grpSpPr>
        <a:xfrm>
          <a:off x="0" y="0"/>
          <a:ext cx="0" cy="0"/>
          <a:chOff x="0" y="0"/>
          <a:chExt cx="0" cy="0"/>
        </a:xfrm>
      </p:grpSpPr>
      <p:sp>
        <p:nvSpPr>
          <p:cNvPr id="52" name="Google Shape;52;p11"/>
          <p:cNvSpPr txBox="1"/>
          <p:nvPr>
            <p:ph type="title"/>
          </p:nvPr>
        </p:nvSpPr>
        <p:spPr>
          <a:xfrm>
            <a:off x="1103243" y="273844"/>
            <a:ext cx="7412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3" name="Google Shape;53;p11"/>
          <p:cNvSpPr txBox="1"/>
          <p:nvPr>
            <p:ph idx="1" type="body"/>
          </p:nvPr>
        </p:nvSpPr>
        <p:spPr>
          <a:xfrm>
            <a:off x="628650" y="1369219"/>
            <a:ext cx="7886700" cy="32634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228600" lvl="0" marL="457200">
              <a:spcBef>
                <a:spcPts val="800"/>
              </a:spcBef>
              <a:spcAft>
                <a:spcPts val="0"/>
              </a:spcAft>
              <a:buNone/>
              <a:defRPr/>
            </a:lvl1pPr>
          </a:lstStyle>
          <a:p/>
        </p:txBody>
      </p:sp>
      <p:sp>
        <p:nvSpPr>
          <p:cNvPr id="54" name="Google Shape;54;p11"/>
          <p:cNvSpPr txBox="1"/>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Click to edit Master text styles</a:t>
            </a:r>
            <a:endParaRPr sz="1100"/>
          </a:p>
          <a:p>
            <a:pPr indent="-177800" lvl="1" marL="520700" marR="0" rtl="0" algn="l">
              <a:lnSpc>
                <a:spcPct val="9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Second level</a:t>
            </a:r>
            <a:endParaRPr sz="1100"/>
          </a:p>
          <a:p>
            <a:pPr indent="-171450" lvl="2" marL="863600" marR="0" rtl="0" algn="l">
              <a:lnSpc>
                <a:spcPct val="90000"/>
              </a:lnSpc>
              <a:spcBef>
                <a:spcPts val="4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Third level</a:t>
            </a:r>
            <a:endParaRPr sz="1100"/>
          </a:p>
          <a:p>
            <a:pPr indent="-177800" lvl="3" marL="12065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Fourth level</a:t>
            </a:r>
            <a:endParaRPr sz="1100"/>
          </a:p>
          <a:p>
            <a:pPr indent="-177800" lvl="4" marL="15494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Fifth level</a:t>
            </a:r>
            <a:endParaRPr sz="1100"/>
          </a:p>
        </p:txBody>
      </p:sp>
      <p:sp>
        <p:nvSpPr>
          <p:cNvPr id="55" name="Google Shape;55;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6" name="Shape 56"/>
        <p:cNvGrpSpPr/>
        <p:nvPr/>
      </p:nvGrpSpPr>
      <p:grpSpPr>
        <a:xfrm>
          <a:off x="0" y="0"/>
          <a:ext cx="0" cy="0"/>
          <a:chOff x="0" y="0"/>
          <a:chExt cx="0" cy="0"/>
        </a:xfrm>
      </p:grpSpPr>
      <p:sp>
        <p:nvSpPr>
          <p:cNvPr id="57" name="Google Shape;57;p12"/>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2"/>
          <p:cNvSpPr txBox="1"/>
          <p:nvPr>
            <p:ph idx="1" type="body"/>
          </p:nvPr>
        </p:nvSpPr>
        <p:spPr>
          <a:xfrm>
            <a:off x="628650" y="273844"/>
            <a:ext cx="5800800" cy="43590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228600" lvl="0" marL="457200">
              <a:spcBef>
                <a:spcPts val="800"/>
              </a:spcBef>
              <a:spcAft>
                <a:spcPts val="0"/>
              </a:spcAft>
              <a:buNone/>
              <a:defRPr/>
            </a:lvl1pPr>
          </a:lstStyle>
          <a:p/>
        </p:txBody>
      </p:sp>
      <p:sp>
        <p:nvSpPr>
          <p:cNvPr id="59" name="Google Shape;59;p12"/>
          <p:cNvSpPr txBox="1"/>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p>
            <a:pPr indent="-171450" lvl="0" marL="177800" marR="0" rtl="0" algn="l">
              <a:lnSpc>
                <a:spcPct val="90000"/>
              </a:lnSpc>
              <a:spcBef>
                <a:spcPts val="0"/>
              </a:spcBef>
              <a:spcAft>
                <a:spcPts val="0"/>
              </a:spcAft>
              <a:buClr>
                <a:schemeClr val="dk1"/>
              </a:buClr>
              <a:buSzPts val="2100"/>
              <a:buFont typeface="Arial"/>
              <a:buChar char="•"/>
            </a:pPr>
            <a:r>
              <a:rPr b="0" i="0" lang="en" sz="2100" u="none" cap="none" strike="noStrike">
                <a:solidFill>
                  <a:schemeClr val="dk1"/>
                </a:solidFill>
                <a:latin typeface="Calibri"/>
                <a:ea typeface="Calibri"/>
                <a:cs typeface="Calibri"/>
                <a:sym typeface="Calibri"/>
              </a:rPr>
              <a:t>Click to edit Master text styles</a:t>
            </a:r>
            <a:endParaRPr sz="1100"/>
          </a:p>
          <a:p>
            <a:pPr indent="-177800" lvl="1" marL="520700" marR="0" rtl="0" algn="l">
              <a:lnSpc>
                <a:spcPct val="90000"/>
              </a:lnSpc>
              <a:spcBef>
                <a:spcPts val="400"/>
              </a:spcBef>
              <a:spcAft>
                <a:spcPts val="0"/>
              </a:spcAft>
              <a:buClr>
                <a:schemeClr val="dk1"/>
              </a:buClr>
              <a:buSzPts val="1800"/>
              <a:buFont typeface="Arial"/>
              <a:buChar char="•"/>
            </a:pPr>
            <a:r>
              <a:rPr b="0" i="0" lang="en" sz="1800" u="none" cap="none" strike="noStrike">
                <a:solidFill>
                  <a:schemeClr val="dk1"/>
                </a:solidFill>
                <a:latin typeface="Calibri"/>
                <a:ea typeface="Calibri"/>
                <a:cs typeface="Calibri"/>
                <a:sym typeface="Calibri"/>
              </a:rPr>
              <a:t>Second level</a:t>
            </a:r>
            <a:endParaRPr sz="1100"/>
          </a:p>
          <a:p>
            <a:pPr indent="-171450" lvl="2" marL="863600" marR="0" rtl="0" algn="l">
              <a:lnSpc>
                <a:spcPct val="90000"/>
              </a:lnSpc>
              <a:spcBef>
                <a:spcPts val="400"/>
              </a:spcBef>
              <a:spcAft>
                <a:spcPts val="0"/>
              </a:spcAft>
              <a:buClr>
                <a:schemeClr val="dk1"/>
              </a:buClr>
              <a:buSzPts val="1500"/>
              <a:buFont typeface="Arial"/>
              <a:buChar char="•"/>
            </a:pPr>
            <a:r>
              <a:rPr b="0" i="0" lang="en" sz="1500" u="none" cap="none" strike="noStrike">
                <a:solidFill>
                  <a:schemeClr val="dk1"/>
                </a:solidFill>
                <a:latin typeface="Calibri"/>
                <a:ea typeface="Calibri"/>
                <a:cs typeface="Calibri"/>
                <a:sym typeface="Calibri"/>
              </a:rPr>
              <a:t>Third level</a:t>
            </a:r>
            <a:endParaRPr sz="1100"/>
          </a:p>
          <a:p>
            <a:pPr indent="-177800" lvl="3" marL="12065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Fourth level</a:t>
            </a:r>
            <a:endParaRPr sz="1100"/>
          </a:p>
          <a:p>
            <a:pPr indent="-177800" lvl="4" marL="1549400" marR="0" rtl="0" algn="l">
              <a:lnSpc>
                <a:spcPct val="90000"/>
              </a:lnSpc>
              <a:spcBef>
                <a:spcPts val="400"/>
              </a:spcBef>
              <a:spcAft>
                <a:spcPts val="0"/>
              </a:spcAft>
              <a:buClr>
                <a:schemeClr val="dk1"/>
              </a:buClr>
              <a:buSzPts val="1400"/>
              <a:buFont typeface="Arial"/>
              <a:buChar char="•"/>
            </a:pPr>
            <a:r>
              <a:rPr b="0" i="0" lang="en" sz="1400" u="none" cap="none" strike="noStrike">
                <a:solidFill>
                  <a:schemeClr val="dk1"/>
                </a:solidFill>
                <a:latin typeface="Calibri"/>
                <a:ea typeface="Calibri"/>
                <a:cs typeface="Calibri"/>
                <a:sym typeface="Calibri"/>
              </a:rPr>
              <a:t>Fifth level</a:t>
            </a:r>
            <a:endParaRPr sz="1100"/>
          </a:p>
        </p:txBody>
      </p:sp>
      <p:sp>
        <p:nvSpPr>
          <p:cNvPr id="60" name="Google Shape;60;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3"/>
          <p:cNvSpPr txBox="1"/>
          <p:nvPr>
            <p:ph idx="12" type="sldNum"/>
          </p:nvPr>
        </p:nvSpPr>
        <p:spPr>
          <a:xfrm>
            <a:off x="8363658" y="4643442"/>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3"/>
          <p:cNvSpPr txBox="1"/>
          <p:nvPr>
            <p:ph type="title"/>
          </p:nvPr>
        </p:nvSpPr>
        <p:spPr>
          <a:xfrm>
            <a:off x="1103243" y="273844"/>
            <a:ext cx="74121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4" name="Google Shape;64;p13"/>
          <p:cNvSpPr txBox="1"/>
          <p:nvPr>
            <p:ph idx="1" type="body"/>
          </p:nvPr>
        </p:nvSpPr>
        <p:spPr>
          <a:xfrm>
            <a:off x="628650" y="1369219"/>
            <a:ext cx="7886700" cy="32634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TITLE_1">
    <p:bg>
      <p:bgPr>
        <a:blipFill>
          <a:blip r:embed="rId2">
            <a:alphaModFix amt="25570"/>
          </a:blip>
          <a:stretch>
            <a:fillRect/>
          </a:stretch>
        </a:blipFill>
      </p:bgPr>
    </p:bg>
    <p:spTree>
      <p:nvGrpSpPr>
        <p:cNvPr id="16" name="Shape 16"/>
        <p:cNvGrpSpPr/>
        <p:nvPr/>
      </p:nvGrpSpPr>
      <p:grpSpPr>
        <a:xfrm>
          <a:off x="0" y="0"/>
          <a:ext cx="0" cy="0"/>
          <a:chOff x="0" y="0"/>
          <a:chExt cx="0" cy="0"/>
        </a:xfrm>
      </p:grpSpPr>
      <p:sp>
        <p:nvSpPr>
          <p:cNvPr id="17" name="Google Shape;17;p3"/>
          <p:cNvSpPr txBox="1"/>
          <p:nvPr>
            <p:ph type="ctrTitle"/>
          </p:nvPr>
        </p:nvSpPr>
        <p:spPr>
          <a:xfrm>
            <a:off x="623450" y="1638300"/>
            <a:ext cx="7891800" cy="1790700"/>
          </a:xfrm>
          <a:prstGeom prst="rect">
            <a:avLst/>
          </a:prstGeom>
          <a:noFill/>
          <a:ln>
            <a:noFill/>
          </a:ln>
        </p:spPr>
        <p:txBody>
          <a:bodyPr anchorCtr="0" anchor="b" bIns="34275" lIns="68575" spcFirstLastPara="1" rIns="68575" wrap="square" tIns="34275">
            <a:normAutofit/>
          </a:bodyPr>
          <a:lstStyle>
            <a:lvl1pPr lvl="0"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 name="Google Shape;18;p3"/>
          <p:cNvSpPr txBox="1"/>
          <p:nvPr>
            <p:ph idx="1" type="subTitle"/>
          </p:nvPr>
        </p:nvSpPr>
        <p:spPr>
          <a:xfrm>
            <a:off x="623450" y="3429000"/>
            <a:ext cx="7891800" cy="12417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lvl="0" rtl="0">
              <a:lnSpc>
                <a:spcPct val="90000"/>
              </a:lnSpc>
              <a:spcBef>
                <a:spcPts val="800"/>
              </a:spcBef>
              <a:spcAft>
                <a:spcPts val="0"/>
              </a:spcAft>
              <a:buClr>
                <a:schemeClr val="dk1"/>
              </a:buClr>
              <a:buSzPts val="1800"/>
              <a:buNone/>
              <a:defRPr sz="1800"/>
            </a:lvl1pPr>
            <a:lvl2pPr lvl="1" rtl="0">
              <a:lnSpc>
                <a:spcPct val="90000"/>
              </a:lnSpc>
              <a:spcBef>
                <a:spcPts val="400"/>
              </a:spcBef>
              <a:spcAft>
                <a:spcPts val="0"/>
              </a:spcAft>
              <a:buClr>
                <a:schemeClr val="dk1"/>
              </a:buClr>
              <a:buSzPts val="1500"/>
              <a:buNone/>
              <a:defRPr sz="1500"/>
            </a:lvl2pPr>
            <a:lvl3pPr lvl="2" rtl="0">
              <a:lnSpc>
                <a:spcPct val="90000"/>
              </a:lnSpc>
              <a:spcBef>
                <a:spcPts val="400"/>
              </a:spcBef>
              <a:spcAft>
                <a:spcPts val="0"/>
              </a:spcAft>
              <a:buClr>
                <a:schemeClr val="dk1"/>
              </a:buClr>
              <a:buSzPts val="1400"/>
              <a:buNone/>
              <a:defRPr sz="1400"/>
            </a:lvl3pPr>
            <a:lvl4pPr lvl="3" rtl="0">
              <a:lnSpc>
                <a:spcPct val="90000"/>
              </a:lnSpc>
              <a:spcBef>
                <a:spcPts val="400"/>
              </a:spcBef>
              <a:spcAft>
                <a:spcPts val="0"/>
              </a:spcAft>
              <a:buClr>
                <a:schemeClr val="dk1"/>
              </a:buClr>
              <a:buSzPts val="1200"/>
              <a:buNone/>
              <a:defRPr sz="1200"/>
            </a:lvl4pPr>
            <a:lvl5pPr lvl="4" rtl="0">
              <a:lnSpc>
                <a:spcPct val="90000"/>
              </a:lnSpc>
              <a:spcBef>
                <a:spcPts val="400"/>
              </a:spcBef>
              <a:spcAft>
                <a:spcPts val="0"/>
              </a:spcAft>
              <a:buClr>
                <a:schemeClr val="dk1"/>
              </a:buClr>
              <a:buSzPts val="1200"/>
              <a:buNone/>
              <a:defRPr sz="1200"/>
            </a:lvl5pPr>
            <a:lvl6pPr lvl="5" rtl="0">
              <a:lnSpc>
                <a:spcPct val="90000"/>
              </a:lnSpc>
              <a:spcBef>
                <a:spcPts val="400"/>
              </a:spcBef>
              <a:spcAft>
                <a:spcPts val="0"/>
              </a:spcAft>
              <a:buClr>
                <a:schemeClr val="dk1"/>
              </a:buClr>
              <a:buSzPts val="1200"/>
              <a:buNone/>
              <a:defRPr sz="1200"/>
            </a:lvl6pPr>
            <a:lvl7pPr lvl="6" rtl="0">
              <a:lnSpc>
                <a:spcPct val="90000"/>
              </a:lnSpc>
              <a:spcBef>
                <a:spcPts val="400"/>
              </a:spcBef>
              <a:spcAft>
                <a:spcPts val="0"/>
              </a:spcAft>
              <a:buClr>
                <a:schemeClr val="dk1"/>
              </a:buClr>
              <a:buSzPts val="1200"/>
              <a:buNone/>
              <a:defRPr sz="1200"/>
            </a:lvl7pPr>
            <a:lvl8pPr lvl="7" rtl="0">
              <a:lnSpc>
                <a:spcPct val="90000"/>
              </a:lnSpc>
              <a:spcBef>
                <a:spcPts val="400"/>
              </a:spcBef>
              <a:spcAft>
                <a:spcPts val="0"/>
              </a:spcAft>
              <a:buClr>
                <a:schemeClr val="dk1"/>
              </a:buClr>
              <a:buSzPts val="1200"/>
              <a:buNone/>
              <a:defRPr sz="1200"/>
            </a:lvl8pPr>
            <a:lvl9pPr lvl="8" rtl="0">
              <a:lnSpc>
                <a:spcPct val="90000"/>
              </a:lnSpc>
              <a:spcBef>
                <a:spcPts val="400"/>
              </a:spcBef>
              <a:spcAft>
                <a:spcPts val="0"/>
              </a:spcAft>
              <a:buClr>
                <a:schemeClr val="dk1"/>
              </a:buClr>
              <a:buSzPts val="1200"/>
              <a:buNone/>
              <a:defRPr sz="1200"/>
            </a:lvl9pPr>
          </a:lstStyle>
          <a:p/>
        </p:txBody>
      </p:sp>
      <p:sp>
        <p:nvSpPr>
          <p:cNvPr id="19" name="Google Shape;19;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2160">
          <p15:clr>
            <a:srgbClr val="E46962"/>
          </p15:clr>
        </p15:guide>
        <p15:guide id="2" pos="393">
          <p15:clr>
            <a:srgbClr val="E46962"/>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mt="25566"/>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1103243" y="273844"/>
            <a:ext cx="7412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 name="Google Shape;22;p4"/>
          <p:cNvSpPr txBox="1"/>
          <p:nvPr>
            <p:ph idx="1" type="body"/>
          </p:nvPr>
        </p:nvSpPr>
        <p:spPr>
          <a:xfrm>
            <a:off x="628650" y="1369219"/>
            <a:ext cx="7886700" cy="32634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 name="Shape 24"/>
        <p:cNvGrpSpPr/>
        <p:nvPr/>
      </p:nvGrpSpPr>
      <p:grpSpPr>
        <a:xfrm>
          <a:off x="0" y="0"/>
          <a:ext cx="0" cy="0"/>
          <a:chOff x="0" y="0"/>
          <a:chExt cx="0" cy="0"/>
        </a:xfrm>
      </p:grpSpPr>
      <p:sp>
        <p:nvSpPr>
          <p:cNvPr id="25" name="Google Shape;25;p5"/>
          <p:cNvSpPr txBox="1"/>
          <p:nvPr>
            <p:ph type="title"/>
          </p:nvPr>
        </p:nvSpPr>
        <p:spPr>
          <a:xfrm>
            <a:off x="1103243" y="273844"/>
            <a:ext cx="7412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6" name="Google Shape;26;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1103243" y="273844"/>
            <a:ext cx="74121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Google Shape;31;p7"/>
          <p:cNvSpPr txBox="1"/>
          <p:nvPr>
            <p:ph idx="1" type="body"/>
          </p:nvPr>
        </p:nvSpPr>
        <p:spPr>
          <a:xfrm>
            <a:off x="628650" y="1369219"/>
            <a:ext cx="3886200" cy="32634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2" name="Google Shape;32;p7"/>
          <p:cNvSpPr txBox="1"/>
          <p:nvPr>
            <p:ph idx="2" type="body"/>
          </p:nvPr>
        </p:nvSpPr>
        <p:spPr>
          <a:xfrm>
            <a:off x="4629150" y="1369219"/>
            <a:ext cx="3886200" cy="32634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8"/>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6" name="Google Shape;36;p8"/>
          <p:cNvSpPr txBox="1"/>
          <p:nvPr>
            <p:ph idx="1" type="body"/>
          </p:nvPr>
        </p:nvSpPr>
        <p:spPr>
          <a:xfrm>
            <a:off x="629841" y="1260872"/>
            <a:ext cx="3868200" cy="618000"/>
          </a:xfrm>
          <a:prstGeom prst="rect">
            <a:avLst/>
          </a:prstGeom>
          <a:gradFill>
            <a:gsLst>
              <a:gs pos="0">
                <a:srgbClr val="F5F7FC">
                  <a:alpha val="52941"/>
                </a:srgbClr>
              </a:gs>
              <a:gs pos="100000">
                <a:srgbClr val="CFE4FF"/>
              </a:gs>
            </a:gsLst>
            <a:lin ang="0" scaled="0"/>
          </a:grad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7" name="Google Shape;37;p8"/>
          <p:cNvSpPr txBox="1"/>
          <p:nvPr>
            <p:ph idx="2" type="body"/>
          </p:nvPr>
        </p:nvSpPr>
        <p:spPr>
          <a:xfrm>
            <a:off x="629841" y="1878806"/>
            <a:ext cx="3868200" cy="27633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8"/>
          <p:cNvSpPr txBox="1"/>
          <p:nvPr>
            <p:ph idx="3" type="body"/>
          </p:nvPr>
        </p:nvSpPr>
        <p:spPr>
          <a:xfrm>
            <a:off x="4629150" y="1260872"/>
            <a:ext cx="3887400" cy="618000"/>
          </a:xfrm>
          <a:prstGeom prst="rect">
            <a:avLst/>
          </a:prstGeom>
          <a:gradFill>
            <a:gsLst>
              <a:gs pos="0">
                <a:srgbClr val="F5F7FC">
                  <a:alpha val="52941"/>
                </a:srgbClr>
              </a:gs>
              <a:gs pos="100000">
                <a:srgbClr val="CFE4FF"/>
              </a:gs>
            </a:gsLst>
            <a:lin ang="0" scaled="0"/>
          </a:grad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39" name="Google Shape;39;p8"/>
          <p:cNvSpPr txBox="1"/>
          <p:nvPr>
            <p:ph idx="4" type="body"/>
          </p:nvPr>
        </p:nvSpPr>
        <p:spPr>
          <a:xfrm>
            <a:off x="4629150" y="1878806"/>
            <a:ext cx="3887400" cy="27633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0" name="Google Shape;40;p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9"/>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3" name="Google Shape;43;p9"/>
          <p:cNvSpPr txBox="1"/>
          <p:nvPr>
            <p:ph idx="1" type="body"/>
          </p:nvPr>
        </p:nvSpPr>
        <p:spPr>
          <a:xfrm>
            <a:off x="3887391" y="740569"/>
            <a:ext cx="4629300" cy="36552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44" name="Google Shape;44;p9"/>
          <p:cNvSpPr txBox="1"/>
          <p:nvPr>
            <p:ph idx="2" type="body"/>
          </p:nvPr>
        </p:nvSpPr>
        <p:spPr>
          <a:xfrm>
            <a:off x="629841" y="1543050"/>
            <a:ext cx="2949300" cy="28587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45" name="Google Shape;45;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6" name="Shape 46"/>
        <p:cNvGrpSpPr/>
        <p:nvPr/>
      </p:nvGrpSpPr>
      <p:grpSpPr>
        <a:xfrm>
          <a:off x="0" y="0"/>
          <a:ext cx="0" cy="0"/>
          <a:chOff x="0" y="0"/>
          <a:chExt cx="0" cy="0"/>
        </a:xfrm>
      </p:grpSpPr>
      <p:sp>
        <p:nvSpPr>
          <p:cNvPr id="47" name="Google Shape;47;p10"/>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8" name="Google Shape;48;p10"/>
          <p:cNvSpPr/>
          <p:nvPr>
            <p:ph idx="2" type="pic"/>
          </p:nvPr>
        </p:nvSpPr>
        <p:spPr>
          <a:xfrm>
            <a:off x="3887391" y="740569"/>
            <a:ext cx="4629300" cy="3655200"/>
          </a:xfrm>
          <a:prstGeom prst="rect">
            <a:avLst/>
          </a:prstGeom>
          <a:gradFill>
            <a:gsLst>
              <a:gs pos="0">
                <a:srgbClr val="F5F7FC">
                  <a:alpha val="52941"/>
                </a:srgbClr>
              </a:gs>
              <a:gs pos="100000">
                <a:srgbClr val="CFE4FF"/>
              </a:gs>
            </a:gsLst>
            <a:lin ang="0" scaled="0"/>
          </a:gradFill>
          <a:ln>
            <a:noFill/>
          </a:ln>
        </p:spPr>
      </p:sp>
      <p:sp>
        <p:nvSpPr>
          <p:cNvPr id="49" name="Google Shape;49;p10"/>
          <p:cNvSpPr txBox="1"/>
          <p:nvPr>
            <p:ph idx="1" type="body"/>
          </p:nvPr>
        </p:nvSpPr>
        <p:spPr>
          <a:xfrm>
            <a:off x="629841" y="1543050"/>
            <a:ext cx="2949300" cy="28587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0" name="Google Shape;50;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03243" y="273844"/>
            <a:ext cx="74121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gradFill>
            <a:gsLst>
              <a:gs pos="0">
                <a:srgbClr val="F5F7FC">
                  <a:alpha val="52941"/>
                </a:srgbClr>
              </a:gs>
              <a:gs pos="100000">
                <a:srgbClr val="CFE4FF"/>
              </a:gs>
            </a:gsLst>
            <a:lin ang="0" scaled="0"/>
          </a:grad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r>
              <a:rPr lang="en"/>
              <a:t> </a:t>
            </a:r>
            <a:fld id="{00000000-1234-1234-1234-123412341234}" type="slidenum">
              <a:rPr b="0" i="0" lang="en" u="none" cap="none" strike="noStrike"/>
              <a:t>‹#›</a:t>
            </a:fld>
            <a:endParaRPr b="0" i="0" u="none" cap="none" strike="noStrike"/>
          </a:p>
        </p:txBody>
      </p:sp>
      <p:pic>
        <p:nvPicPr>
          <p:cNvPr descr="A blue bird in a circle&#10;&#10;Description automatically generated" id="9" name="Google Shape;9;p1"/>
          <p:cNvPicPr preferRelativeResize="0"/>
          <p:nvPr/>
        </p:nvPicPr>
        <p:blipFill rotWithShape="1">
          <a:blip r:embed="rId1">
            <a:alphaModFix/>
          </a:blip>
          <a:srcRect b="0" l="0" r="0" t="0"/>
          <a:stretch/>
        </p:blipFill>
        <p:spPr>
          <a:xfrm>
            <a:off x="0" y="225521"/>
            <a:ext cx="1103245" cy="1090813"/>
          </a:xfrm>
          <a:prstGeom prst="rect">
            <a:avLst/>
          </a:prstGeom>
          <a:noFill/>
          <a:ln>
            <a:noFill/>
          </a:ln>
        </p:spPr>
      </p:pic>
      <p:sp>
        <p:nvSpPr>
          <p:cNvPr id="10" name="Google Shape;10;p1"/>
          <p:cNvSpPr txBox="1"/>
          <p:nvPr/>
        </p:nvSpPr>
        <p:spPr>
          <a:xfrm>
            <a:off x="410925" y="4767125"/>
            <a:ext cx="2897700" cy="273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rPr lang="en" sz="900">
                <a:solidFill>
                  <a:srgbClr val="888888"/>
                </a:solidFill>
                <a:latin typeface="Calibri"/>
                <a:ea typeface="Calibri"/>
                <a:cs typeface="Calibri"/>
                <a:sym typeface="Calibri"/>
              </a:rPr>
              <a:t>Slides at </a:t>
            </a:r>
            <a:r>
              <a:rPr lang="en" sz="900" u="sng">
                <a:solidFill>
                  <a:srgbClr val="888888"/>
                </a:solidFill>
                <a:latin typeface="Calibri"/>
                <a:ea typeface="Calibri"/>
                <a:cs typeface="Calibri"/>
                <a:sym typeface="Calibri"/>
              </a:rPr>
              <a:t>go.wisc.edu/19xe2e</a:t>
            </a:r>
            <a:endParaRPr sz="900" u="sng">
              <a:solidFill>
                <a:srgbClr val="888888"/>
              </a:solidFill>
              <a:latin typeface="Calibri"/>
              <a:ea typeface="Calibri"/>
              <a:cs typeface="Calibri"/>
              <a:sym typeface="Calibri"/>
            </a:endParaRPr>
          </a:p>
        </p:txBody>
      </p:sp>
      <p:sp>
        <p:nvSpPr>
          <p:cNvPr id="11" name="Google Shape;11;p1"/>
          <p:cNvSpPr txBox="1"/>
          <p:nvPr/>
        </p:nvSpPr>
        <p:spPr>
          <a:xfrm>
            <a:off x="3188125" y="4767125"/>
            <a:ext cx="2767800" cy="273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 sz="900">
                <a:solidFill>
                  <a:srgbClr val="888888"/>
                </a:solidFill>
                <a:latin typeface="Calibri"/>
                <a:ea typeface="Calibri"/>
                <a:cs typeface="Calibri"/>
                <a:sym typeface="Calibri"/>
              </a:rPr>
              <a:t>HTC24 | </a:t>
            </a:r>
            <a:r>
              <a:rPr lang="en" sz="900">
                <a:solidFill>
                  <a:srgbClr val="888888"/>
                </a:solidFill>
                <a:latin typeface="Calibri"/>
                <a:ea typeface="Calibri"/>
                <a:cs typeface="Calibri"/>
                <a:sym typeface="Calibri"/>
              </a:rPr>
              <a:t>Data in Flight: Delivering Data with Pelican</a:t>
            </a:r>
            <a:endParaRPr sz="900">
              <a:solidFill>
                <a:srgbClr val="888888"/>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agenda.hep.wisc.edu/event/2175/contributions/30968/"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pelicanplatform.or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agenda.hep.wisc.edu/event/2175/contributions/30967/"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osg-htc.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agenda.hep.wisc.edu/event/2175/contributions/3133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agenda.hep.wisc.edu/event/2175/contributions/3133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github.com/PelicanPlatform/training-origi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github.com/PelicanPlatform/training-origin"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github.com/PelicanPlatform/training-origi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docs.pelicanplatform.org/instal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pelicanplatform.org" TargetMode="External"/><Relationship Id="rId4" Type="http://schemas.openxmlformats.org/officeDocument/2006/relationships/hyperlink" Target="https://docs.pelicanplatform.org" TargetMode="External"/><Relationship Id="rId5" Type="http://schemas.openxmlformats.org/officeDocument/2006/relationships/hyperlink" Target="https://osg-htc.org/services/osdf.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agenda.hep.wisc.edu/event/2175/sessions/3189/#20240710" TargetMode="External"/><Relationship Id="rId4" Type="http://schemas.openxmlformats.org/officeDocument/2006/relationships/hyperlink" Target="https://agenda.hep.wisc.edu/event/2175/sessions/3189/#20240710" TargetMode="External"/><Relationship Id="rId5" Type="http://schemas.openxmlformats.org/officeDocument/2006/relationships/hyperlink" Target="https://agenda.hep.wisc.edu/event/2175/sessions/3189/#20240710" TargetMode="External"/><Relationship Id="rId6" Type="http://schemas.openxmlformats.org/officeDocument/2006/relationships/hyperlink" Target="https://web.cvent.com/event/f318e73c-2230-432a-a044-b75625020543/websitePage:afd80266-008e-414b-9f94-2fd9b4dd1924?session=5dcb0b3d-1e72-4696-ad36-a3653eccf5f0&amp;shareLink=true" TargetMode="External"/><Relationship Id="rId7" Type="http://schemas.openxmlformats.org/officeDocument/2006/relationships/hyperlink" Target="mailto:support@osg-htc.org" TargetMode="External"/><Relationship Id="rId8" Type="http://schemas.openxmlformats.org/officeDocument/2006/relationships/hyperlink" Target="mailto:help@pelicanplatform.org"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ctrTitle"/>
          </p:nvPr>
        </p:nvSpPr>
        <p:spPr>
          <a:xfrm>
            <a:off x="311700" y="744575"/>
            <a:ext cx="8520600" cy="17673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
              <a:t>Data in Flight:</a:t>
            </a:r>
            <a:endParaRPr/>
          </a:p>
          <a:p>
            <a:pPr indent="0" lvl="0" marL="0" rtl="0" algn="ctr">
              <a:spcBef>
                <a:spcPts val="0"/>
              </a:spcBef>
              <a:spcAft>
                <a:spcPts val="0"/>
              </a:spcAft>
              <a:buNone/>
            </a:pPr>
            <a:r>
              <a:rPr lang="en"/>
              <a:t>Delivering Data with Pelican</a:t>
            </a:r>
            <a:endParaRPr/>
          </a:p>
        </p:txBody>
      </p:sp>
      <p:sp>
        <p:nvSpPr>
          <p:cNvPr id="70" name="Google Shape;70;p14"/>
          <p:cNvSpPr txBox="1"/>
          <p:nvPr>
            <p:ph idx="1" type="subTitle"/>
          </p:nvPr>
        </p:nvSpPr>
        <p:spPr>
          <a:xfrm>
            <a:off x="311700" y="2529325"/>
            <a:ext cx="8520600" cy="792600"/>
          </a:xfrm>
          <a:prstGeom prst="rect">
            <a:avLst/>
          </a:prstGeom>
        </p:spPr>
        <p:txBody>
          <a:bodyPr anchorCtr="0" anchor="t" bIns="34275" lIns="68575" spcFirstLastPara="1" rIns="68575" wrap="square" tIns="34275">
            <a:normAutofit fontScale="85000" lnSpcReduction="20000"/>
          </a:bodyPr>
          <a:lstStyle/>
          <a:p>
            <a:pPr indent="0" lvl="0" marL="0" rtl="0" algn="ctr">
              <a:spcBef>
                <a:spcPts val="800"/>
              </a:spcBef>
              <a:spcAft>
                <a:spcPts val="0"/>
              </a:spcAft>
              <a:buClr>
                <a:schemeClr val="dk1"/>
              </a:buClr>
              <a:buSzPct val="61111"/>
              <a:buFont typeface="Arial"/>
              <a:buNone/>
            </a:pPr>
            <a:r>
              <a:rPr lang="en"/>
              <a:t>Andrew Owen, PhD</a:t>
            </a:r>
            <a:endParaRPr/>
          </a:p>
          <a:p>
            <a:pPr indent="0" lvl="0" marL="0" rtl="0" algn="ctr">
              <a:spcBef>
                <a:spcPts val="800"/>
              </a:spcBef>
              <a:spcAft>
                <a:spcPts val="0"/>
              </a:spcAft>
              <a:buNone/>
            </a:pPr>
            <a:r>
              <a:rPr lang="en"/>
              <a:t>Research Computing Facilitator</a:t>
            </a:r>
            <a:endParaRPr/>
          </a:p>
          <a:p>
            <a:pPr indent="0" lvl="0" marL="0" rtl="0" algn="ctr">
              <a:spcBef>
                <a:spcPts val="800"/>
              </a:spcBef>
              <a:spcAft>
                <a:spcPts val="0"/>
              </a:spcAft>
              <a:buNone/>
            </a:pPr>
            <a:r>
              <a:rPr lang="en"/>
              <a:t>CHTC/OSG</a:t>
            </a:r>
            <a:endParaRPr/>
          </a:p>
        </p:txBody>
      </p:sp>
      <p:sp>
        <p:nvSpPr>
          <p:cNvPr id="71" name="Google Shape;71;p1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OSPool and the Open Science Data Federation (OSDF)</a:t>
            </a:r>
            <a:endParaRPr sz="2600"/>
          </a:p>
        </p:txBody>
      </p:sp>
      <p:sp>
        <p:nvSpPr>
          <p:cNvPr id="158" name="Google Shape;158;p23"/>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
              <a:t>Total OSDF usage in the continental USA for June 2024 = 24.9 PB read</a:t>
            </a:r>
            <a:br>
              <a:rPr lang="en"/>
            </a:br>
            <a:r>
              <a:rPr lang="en"/>
              <a:t>	(OSPool usage accounts for 10% of this = 2.5 PB read)</a:t>
            </a:r>
            <a:endParaRPr/>
          </a:p>
          <a:p>
            <a:pPr indent="0" lvl="0" marL="0" rtl="0" algn="l">
              <a:spcBef>
                <a:spcPts val="800"/>
              </a:spcBef>
              <a:spcAft>
                <a:spcPts val="0"/>
              </a:spcAft>
              <a:buNone/>
            </a:pPr>
            <a:r>
              <a:rPr lang="en"/>
              <a:t>Corresponds to </a:t>
            </a:r>
            <a:r>
              <a:rPr lang="en"/>
              <a:t>10 GB/s (80 Gbps) - 80% of a 100G network pipe</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The cache system was used for &gt;97% of transfers</a:t>
            </a:r>
            <a:br>
              <a:rPr lang="en"/>
            </a:br>
            <a:r>
              <a:rPr lang="en"/>
              <a:t>	(saves &gt;75Gbps in network traffic)</a:t>
            </a:r>
            <a:endParaRPr/>
          </a:p>
          <a:p>
            <a:pPr indent="0" lvl="0" marL="0" rtl="0" algn="l">
              <a:spcBef>
                <a:spcPts val="800"/>
              </a:spcBef>
              <a:spcAft>
                <a:spcPts val="0"/>
              </a:spcAft>
              <a:buNone/>
            </a:pPr>
            <a:r>
              <a:t/>
            </a:r>
            <a:endParaRPr/>
          </a:p>
          <a:p>
            <a:pPr indent="0" lvl="0" marL="0" rtl="0" algn="ctr">
              <a:spcBef>
                <a:spcPts val="800"/>
              </a:spcBef>
              <a:spcAft>
                <a:spcPts val="0"/>
              </a:spcAft>
              <a:buNone/>
            </a:pPr>
            <a:r>
              <a:rPr i="1" lang="en"/>
              <a:t>More information in</a:t>
            </a:r>
            <a:br>
              <a:rPr i="1" lang="en"/>
            </a:br>
            <a:r>
              <a:rPr i="1" lang="en"/>
              <a:t>"Deployment Scale and Use of OSDF" session:</a:t>
            </a:r>
            <a:br>
              <a:rPr i="1" lang="en"/>
            </a:br>
            <a:r>
              <a:rPr i="1" lang="en" u="sng">
                <a:solidFill>
                  <a:schemeClr val="hlink"/>
                </a:solidFill>
                <a:hlinkClick r:id="rId3"/>
              </a:rPr>
              <a:t>https://agenda.hep.wisc.edu/event/2175/contributions/30968/</a:t>
            </a:r>
            <a:r>
              <a:rPr i="1" lang="en"/>
              <a:t> </a:t>
            </a:r>
            <a:endParaRPr i="1"/>
          </a:p>
        </p:txBody>
      </p:sp>
      <p:sp>
        <p:nvSpPr>
          <p:cNvPr id="159" name="Google Shape;159;p2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Pelican and the OSDF</a:t>
            </a:r>
            <a:endParaRPr/>
          </a:p>
        </p:txBody>
      </p:sp>
      <p:sp>
        <p:nvSpPr>
          <p:cNvPr id="165" name="Google Shape;165;p24"/>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Just like how </a:t>
            </a:r>
            <a:r>
              <a:rPr lang="en"/>
              <a:t>OSG uses </a:t>
            </a:r>
            <a:endParaRPr/>
          </a:p>
          <a:p>
            <a:pPr indent="0" lvl="0" marL="0" rtl="0" algn="ctr">
              <a:spcBef>
                <a:spcPts val="800"/>
              </a:spcBef>
              <a:spcAft>
                <a:spcPts val="0"/>
              </a:spcAft>
              <a:buNone/>
            </a:pPr>
            <a:r>
              <a:rPr b="1" lang="en"/>
              <a:t>HTCondor</a:t>
            </a:r>
            <a:r>
              <a:rPr lang="en"/>
              <a:t> as the </a:t>
            </a:r>
            <a:r>
              <a:rPr lang="en" u="sng"/>
              <a:t>software</a:t>
            </a:r>
            <a:r>
              <a:rPr lang="en"/>
              <a:t> that runs the </a:t>
            </a:r>
            <a:r>
              <a:rPr i="1" lang="en"/>
              <a:t>OSPool,</a:t>
            </a:r>
            <a:r>
              <a:rPr lang="en"/>
              <a:t> </a:t>
            </a:r>
            <a:endParaRPr/>
          </a:p>
          <a:p>
            <a:pPr indent="0" lvl="0" marL="0" rtl="0" algn="l">
              <a:spcBef>
                <a:spcPts val="800"/>
              </a:spcBef>
              <a:spcAft>
                <a:spcPts val="0"/>
              </a:spcAft>
              <a:buNone/>
            </a:pPr>
            <a:r>
              <a:rPr lang="en"/>
              <a:t>OSG is transitioning to use </a:t>
            </a:r>
            <a:endParaRPr/>
          </a:p>
          <a:p>
            <a:pPr indent="0" lvl="0" marL="0" rtl="0" algn="ctr">
              <a:spcBef>
                <a:spcPts val="800"/>
              </a:spcBef>
              <a:spcAft>
                <a:spcPts val="0"/>
              </a:spcAft>
              <a:buNone/>
            </a:pPr>
            <a:r>
              <a:rPr b="1" lang="en"/>
              <a:t>Pelican</a:t>
            </a:r>
            <a:r>
              <a:rPr lang="en"/>
              <a:t> as the </a:t>
            </a:r>
            <a:r>
              <a:rPr lang="en" u="sng"/>
              <a:t>software</a:t>
            </a:r>
            <a:r>
              <a:rPr lang="en"/>
              <a:t> that runs the </a:t>
            </a:r>
            <a:r>
              <a:rPr i="1" lang="en"/>
              <a:t>OSDF.</a:t>
            </a:r>
            <a:endParaRPr i="1"/>
          </a:p>
          <a:p>
            <a:pPr indent="0" lvl="0" marL="0" rtl="0" algn="l">
              <a:spcBef>
                <a:spcPts val="800"/>
              </a:spcBef>
              <a:spcAft>
                <a:spcPts val="0"/>
              </a:spcAft>
              <a:buNone/>
            </a:pPr>
            <a:r>
              <a:rPr lang="en"/>
              <a:t>The benefits for the OSDF (as the flagship instance of Pelican):</a:t>
            </a:r>
            <a:endParaRPr/>
          </a:p>
          <a:p>
            <a:pPr indent="-317500" lvl="0" marL="457200" rtl="0" algn="l">
              <a:spcBef>
                <a:spcPts val="800"/>
              </a:spcBef>
              <a:spcAft>
                <a:spcPts val="0"/>
              </a:spcAft>
              <a:buSzPts val="1400"/>
              <a:buChar char="●"/>
            </a:pPr>
            <a:r>
              <a:rPr lang="en"/>
              <a:t>More reliable, robust software stack</a:t>
            </a:r>
            <a:endParaRPr/>
          </a:p>
          <a:p>
            <a:pPr indent="-317500" lvl="0" marL="457200" rtl="0" algn="l">
              <a:spcBef>
                <a:spcPts val="0"/>
              </a:spcBef>
              <a:spcAft>
                <a:spcPts val="0"/>
              </a:spcAft>
              <a:buSzPts val="1400"/>
              <a:buChar char="●"/>
            </a:pPr>
            <a:r>
              <a:rPr lang="en"/>
              <a:t>Lots more room for new features, improvements</a:t>
            </a:r>
            <a:endParaRPr/>
          </a:p>
          <a:p>
            <a:pPr indent="-317500" lvl="0" marL="457200" rtl="0" algn="l">
              <a:spcBef>
                <a:spcPts val="0"/>
              </a:spcBef>
              <a:spcAft>
                <a:spcPts val="0"/>
              </a:spcAft>
              <a:buSzPts val="1400"/>
              <a:buChar char="●"/>
            </a:pPr>
            <a:r>
              <a:rPr lang="en"/>
              <a:t>More extensible to other contributors and data stores</a:t>
            </a:r>
            <a:endParaRPr/>
          </a:p>
        </p:txBody>
      </p:sp>
      <p:sp>
        <p:nvSpPr>
          <p:cNvPr id="166" name="Google Shape;166;p2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is Pelican?</a:t>
            </a:r>
            <a:endParaRPr/>
          </a:p>
        </p:txBody>
      </p:sp>
      <p:sp>
        <p:nvSpPr>
          <p:cNvPr id="172" name="Google Shape;172;p2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Pelican is a software platform for creating </a:t>
            </a:r>
            <a:r>
              <a:rPr b="1" lang="en"/>
              <a:t>data federations</a:t>
            </a:r>
            <a:r>
              <a:rPr lang="en"/>
              <a:t>, which serves to unite </a:t>
            </a:r>
            <a:r>
              <a:rPr b="1" lang="en"/>
              <a:t>data contributors</a:t>
            </a:r>
            <a:r>
              <a:rPr lang="en"/>
              <a:t> with </a:t>
            </a:r>
            <a:r>
              <a:rPr b="1" lang="en"/>
              <a:t>data consumers</a:t>
            </a:r>
            <a:r>
              <a:rPr lang="en"/>
              <a:t> under a single namespace.</a:t>
            </a:r>
            <a:endParaRPr/>
          </a:p>
          <a:p>
            <a:pPr indent="0" lvl="0" marL="0" rtl="0" algn="l">
              <a:spcBef>
                <a:spcPts val="800"/>
              </a:spcBef>
              <a:spcAft>
                <a:spcPts val="0"/>
              </a:spcAft>
              <a:buNone/>
            </a:pPr>
            <a:r>
              <a:rPr b="1" lang="en"/>
              <a:t>Data contributors</a:t>
            </a:r>
            <a:r>
              <a:rPr lang="en"/>
              <a:t> can connect existing datastores to a </a:t>
            </a:r>
            <a:r>
              <a:rPr b="1" lang="en"/>
              <a:t>data federation</a:t>
            </a:r>
            <a:r>
              <a:rPr lang="en"/>
              <a:t> while maintaining their access policies</a:t>
            </a:r>
            <a:endParaRPr/>
          </a:p>
          <a:p>
            <a:pPr indent="0" lvl="0" marL="0" rtl="0" algn="l">
              <a:spcBef>
                <a:spcPts val="800"/>
              </a:spcBef>
              <a:spcAft>
                <a:spcPts val="0"/>
              </a:spcAft>
              <a:buNone/>
            </a:pPr>
            <a:r>
              <a:rPr b="1" lang="en"/>
              <a:t>Data consumers</a:t>
            </a:r>
            <a:r>
              <a:rPr lang="en"/>
              <a:t> can easily access data objects in the </a:t>
            </a:r>
            <a:r>
              <a:rPr b="1" lang="en"/>
              <a:t>data federation</a:t>
            </a:r>
            <a:r>
              <a:rPr lang="en"/>
              <a:t> without needing to know anything about the underlying infrastructure</a:t>
            </a:r>
            <a:endParaRPr/>
          </a:p>
        </p:txBody>
      </p:sp>
      <p:sp>
        <p:nvSpPr>
          <p:cNvPr id="173" name="Google Shape;173;p2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What is Pelican?</a:t>
            </a:r>
            <a:endParaRPr/>
          </a:p>
        </p:txBody>
      </p:sp>
      <p:sp>
        <p:nvSpPr>
          <p:cNvPr id="179" name="Google Shape;179;p2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Like HTCSS, the Pelican Platform is an open-source software being developed at CHTC (Center for High Throughput Computing) at University of Wisconsin - Madison</a:t>
            </a:r>
            <a:endParaRPr/>
          </a:p>
          <a:p>
            <a:pPr indent="0" lvl="0" marL="0" rtl="0" algn="ctr">
              <a:spcBef>
                <a:spcPts val="800"/>
              </a:spcBef>
              <a:spcAft>
                <a:spcPts val="0"/>
              </a:spcAft>
              <a:buNone/>
            </a:pPr>
            <a:r>
              <a:rPr lang="en" u="sng">
                <a:solidFill>
                  <a:schemeClr val="hlink"/>
                </a:solidFill>
                <a:hlinkClick r:id="rId3"/>
              </a:rPr>
              <a:t>pelicanplatform.org</a:t>
            </a:r>
            <a:endParaRPr/>
          </a:p>
          <a:p>
            <a:pPr indent="0" lvl="0" marL="0" rtl="0" algn="l">
              <a:spcBef>
                <a:spcPts val="800"/>
              </a:spcBef>
              <a:spcAft>
                <a:spcPts val="0"/>
              </a:spcAft>
              <a:buNone/>
            </a:pPr>
            <a:r>
              <a:rPr lang="en"/>
              <a:t>Overall goals for Pelican development include</a:t>
            </a:r>
            <a:endParaRPr/>
          </a:p>
          <a:p>
            <a:pPr indent="-317500" lvl="0" marL="457200" rtl="0" algn="l">
              <a:spcBef>
                <a:spcPts val="800"/>
              </a:spcBef>
              <a:spcAft>
                <a:spcPts val="0"/>
              </a:spcAft>
              <a:buSzPts val="1400"/>
              <a:buChar char="●"/>
            </a:pPr>
            <a:r>
              <a:rPr lang="en"/>
              <a:t>empowering </a:t>
            </a:r>
            <a:r>
              <a:rPr lang="en"/>
              <a:t>infrastructure</a:t>
            </a:r>
            <a:r>
              <a:rPr lang="en"/>
              <a:t> for target domains, such as climate data</a:t>
            </a:r>
            <a:endParaRPr/>
          </a:p>
          <a:p>
            <a:pPr indent="-317500" lvl="0" marL="457200" rtl="0" algn="l">
              <a:spcBef>
                <a:spcPts val="0"/>
              </a:spcBef>
              <a:spcAft>
                <a:spcPts val="0"/>
              </a:spcAft>
              <a:buSzPts val="1400"/>
              <a:buChar char="●"/>
            </a:pPr>
            <a:r>
              <a:rPr lang="en"/>
              <a:t>supporting a wide range of storage backends to support user needs</a:t>
            </a:r>
            <a:endParaRPr/>
          </a:p>
          <a:p>
            <a:pPr indent="-317500" lvl="0" marL="457200" rtl="0" algn="l">
              <a:spcBef>
                <a:spcPts val="0"/>
              </a:spcBef>
              <a:spcAft>
                <a:spcPts val="0"/>
              </a:spcAft>
              <a:buSzPts val="1400"/>
              <a:buChar char="●"/>
            </a:pPr>
            <a:r>
              <a:rPr lang="en"/>
              <a:t>making the setup and use of Pelican services convenient and easy</a:t>
            </a:r>
            <a:endParaRPr/>
          </a:p>
        </p:txBody>
      </p:sp>
      <p:sp>
        <p:nvSpPr>
          <p:cNvPr id="180" name="Google Shape;180;p2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7"/>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Structure of a Pelican Data Federation</a:t>
            </a:r>
            <a:endParaRPr/>
          </a:p>
        </p:txBody>
      </p:sp>
      <p:sp>
        <p:nvSpPr>
          <p:cNvPr id="186" name="Google Shape;186;p27"/>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a:t>What is a Data Federation?</a:t>
            </a:r>
            <a:endParaRPr b="1"/>
          </a:p>
          <a:p>
            <a:pPr indent="0" lvl="0" marL="0" rtl="0" algn="l">
              <a:spcBef>
                <a:spcPts val="800"/>
              </a:spcBef>
              <a:spcAft>
                <a:spcPts val="0"/>
              </a:spcAft>
              <a:buNone/>
            </a:pPr>
            <a:r>
              <a:rPr lang="en"/>
              <a:t>A collection of decentralized, autonomous data repositories working together to make their data broadly available to other members of the federation under a minimally-centralized structure.</a:t>
            </a:r>
            <a:endParaRPr/>
          </a:p>
          <a:p>
            <a:pPr indent="0" lvl="0" marL="0" rtl="0" algn="l">
              <a:spcBef>
                <a:spcPts val="800"/>
              </a:spcBef>
              <a:spcAft>
                <a:spcPts val="0"/>
              </a:spcAft>
              <a:buNone/>
            </a:pPr>
            <a:r>
              <a:t/>
            </a:r>
            <a:endParaRPr/>
          </a:p>
          <a:p>
            <a:pPr indent="0" lvl="0" marL="0" rtl="0" algn="ctr">
              <a:spcBef>
                <a:spcPts val="800"/>
              </a:spcBef>
              <a:spcAft>
                <a:spcPts val="0"/>
              </a:spcAft>
              <a:buNone/>
            </a:pPr>
            <a:r>
              <a:rPr i="1" lang="en"/>
              <a:t>More information in</a:t>
            </a:r>
            <a:br>
              <a:rPr i="1" lang="en"/>
            </a:br>
            <a:r>
              <a:rPr i="1" lang="en"/>
              <a:t>"Introducing Pelican: Powering the OSDF": </a:t>
            </a:r>
            <a:r>
              <a:rPr i="1" lang="en" u="sng">
                <a:solidFill>
                  <a:schemeClr val="hlink"/>
                </a:solidFill>
                <a:hlinkClick r:id="rId3"/>
              </a:rPr>
              <a:t>https://agenda.hep.wisc.edu/event/2175/contributions/30967/</a:t>
            </a:r>
            <a:endParaRPr i="1"/>
          </a:p>
        </p:txBody>
      </p:sp>
      <p:sp>
        <p:nvSpPr>
          <p:cNvPr id="187" name="Google Shape;187;p2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Structure of a Pelican Data Federation</a:t>
            </a:r>
            <a:endParaRPr/>
          </a:p>
        </p:txBody>
      </p:sp>
      <p:sp>
        <p:nvSpPr>
          <p:cNvPr id="193" name="Google Shape;193;p2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a:t>How is data used?</a:t>
            </a:r>
            <a:endParaRPr b="1"/>
          </a:p>
          <a:p>
            <a:pPr indent="0" lvl="0" marL="0" rtl="0" algn="l">
              <a:spcBef>
                <a:spcPts val="800"/>
              </a:spcBef>
              <a:spcAft>
                <a:spcPts val="0"/>
              </a:spcAft>
              <a:buNone/>
            </a:pPr>
            <a:r>
              <a:rPr lang="en"/>
              <a:t>Data is accessed through a unified namespace regardless of where the data comes from or what type of storage is used to host it. Some or all of the contributed data can be restricted to specific, authenticated members of the federation</a:t>
            </a:r>
            <a:endParaRPr/>
          </a:p>
        </p:txBody>
      </p:sp>
      <p:sp>
        <p:nvSpPr>
          <p:cNvPr id="194" name="Google Shape;194;p2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9"/>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Structure of a Pelican Data Federation</a:t>
            </a:r>
            <a:endParaRPr/>
          </a:p>
        </p:txBody>
      </p:sp>
      <p:sp>
        <p:nvSpPr>
          <p:cNvPr id="200" name="Google Shape;200;p29"/>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a:t>How is a Pelican Data Federation identified?</a:t>
            </a:r>
            <a:endParaRPr b="1"/>
          </a:p>
          <a:p>
            <a:pPr indent="0" lvl="0" marL="0" rtl="0" algn="l">
              <a:spcBef>
                <a:spcPts val="800"/>
              </a:spcBef>
              <a:spcAft>
                <a:spcPts val="0"/>
              </a:spcAft>
              <a:buClr>
                <a:schemeClr val="dk1"/>
              </a:buClr>
              <a:buSzPts val="1100"/>
              <a:buFont typeface="Arial"/>
              <a:buNone/>
            </a:pPr>
            <a:r>
              <a:rPr lang="en"/>
              <a:t>A Pelican Data Federation is identified by its Federation URL.</a:t>
            </a:r>
            <a:endParaRPr/>
          </a:p>
          <a:p>
            <a:pPr indent="0" lvl="0" marL="0" rtl="0" algn="l">
              <a:spcBef>
                <a:spcPts val="800"/>
              </a:spcBef>
              <a:spcAft>
                <a:spcPts val="0"/>
              </a:spcAft>
              <a:buNone/>
            </a:pPr>
            <a:r>
              <a:rPr lang="en"/>
              <a:t>For example, the OSDF uses </a:t>
            </a:r>
            <a:r>
              <a:rPr lang="en" u="sng">
                <a:solidFill>
                  <a:schemeClr val="hlink"/>
                </a:solidFill>
                <a:hlinkClick r:id="rId3"/>
              </a:rPr>
              <a:t>osg-htc.org</a:t>
            </a:r>
            <a:r>
              <a:rPr lang="en"/>
              <a:t>.</a:t>
            </a:r>
            <a:endParaRPr/>
          </a:p>
          <a:p>
            <a:pPr indent="0" lvl="0" marL="0" rtl="0" algn="l">
              <a:spcBef>
                <a:spcPts val="800"/>
              </a:spcBef>
              <a:spcAft>
                <a:spcPts val="0"/>
              </a:spcAft>
              <a:buClr>
                <a:schemeClr val="dk1"/>
              </a:buClr>
              <a:buSzPts val="1100"/>
              <a:buFont typeface="Arial"/>
              <a:buNone/>
            </a:pPr>
            <a:r>
              <a:rPr lang="en"/>
              <a:t>This URL can be used by any Pelican component to find the necessary metadata to communicate to other components of the Federation</a:t>
            </a:r>
            <a:endParaRPr/>
          </a:p>
        </p:txBody>
      </p:sp>
      <p:sp>
        <p:nvSpPr>
          <p:cNvPr id="201" name="Google Shape;201;p2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Structure of a Pelican Data Federation</a:t>
            </a:r>
            <a:endParaRPr/>
          </a:p>
        </p:txBody>
      </p:sp>
      <p:sp>
        <p:nvSpPr>
          <p:cNvPr id="207" name="Google Shape;207;p3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20000"/>
          </a:bodyPr>
          <a:lstStyle/>
          <a:p>
            <a:pPr indent="0" lvl="0" marL="0" rtl="0" algn="l">
              <a:spcBef>
                <a:spcPts val="800"/>
              </a:spcBef>
              <a:spcAft>
                <a:spcPts val="0"/>
              </a:spcAft>
              <a:buNone/>
            </a:pPr>
            <a:r>
              <a:rPr b="1" lang="en"/>
              <a:t>What are the components of a Pelican Data Federation?</a:t>
            </a:r>
            <a:endParaRPr b="1"/>
          </a:p>
          <a:p>
            <a:pPr indent="0" lvl="0" marL="0" rtl="0" algn="l">
              <a:spcBef>
                <a:spcPts val="800"/>
              </a:spcBef>
              <a:spcAft>
                <a:spcPts val="0"/>
              </a:spcAft>
              <a:buNone/>
            </a:pPr>
            <a:r>
              <a:rPr lang="en"/>
              <a:t>A Pelican Data Federation (such as the OSDF) has the following components:</a:t>
            </a:r>
            <a:endParaRPr/>
          </a:p>
          <a:p>
            <a:pPr indent="0" lvl="0" marL="457200" rtl="0" algn="l">
              <a:spcBef>
                <a:spcPts val="800"/>
              </a:spcBef>
              <a:spcAft>
                <a:spcPts val="0"/>
              </a:spcAft>
              <a:buNone/>
            </a:pPr>
            <a:r>
              <a:rPr i="1" lang="en"/>
              <a:t>Client</a:t>
            </a:r>
            <a:r>
              <a:rPr lang="en"/>
              <a:t>	  used by the data consumers</a:t>
            </a:r>
            <a:endParaRPr/>
          </a:p>
          <a:p>
            <a:pPr indent="0" lvl="0" marL="457200" rtl="0" algn="l">
              <a:spcBef>
                <a:spcPts val="800"/>
              </a:spcBef>
              <a:spcAft>
                <a:spcPts val="0"/>
              </a:spcAft>
              <a:buNone/>
            </a:pPr>
            <a:r>
              <a:rPr i="1" lang="en"/>
              <a:t>Origin</a:t>
            </a:r>
            <a:r>
              <a:rPr lang="en"/>
              <a:t>	  run by the data contributors </a:t>
            </a:r>
            <a:endParaRPr/>
          </a:p>
          <a:p>
            <a:pPr indent="0" lvl="0" marL="457200" rtl="0" algn="l">
              <a:spcBef>
                <a:spcPts val="800"/>
              </a:spcBef>
              <a:spcAft>
                <a:spcPts val="0"/>
              </a:spcAft>
              <a:buNone/>
            </a:pPr>
            <a:r>
              <a:rPr i="1" lang="en"/>
              <a:t>Cache</a:t>
            </a:r>
            <a:r>
              <a:rPr lang="en"/>
              <a:t>	  run by contributors or federation owners to stage data</a:t>
            </a:r>
            <a:br>
              <a:rPr lang="en"/>
            </a:br>
            <a:r>
              <a:rPr lang="en"/>
              <a:t>		  "closer" to the destination</a:t>
            </a:r>
            <a:endParaRPr/>
          </a:p>
          <a:p>
            <a:pPr indent="0" lvl="0" marL="457200" rtl="0" algn="l">
              <a:spcBef>
                <a:spcPts val="800"/>
              </a:spcBef>
              <a:spcAft>
                <a:spcPts val="0"/>
              </a:spcAft>
              <a:buNone/>
            </a:pPr>
            <a:r>
              <a:rPr i="1" lang="en"/>
              <a:t>Director</a:t>
            </a:r>
            <a:r>
              <a:rPr lang="en"/>
              <a:t>	  run by federation "owner", directs access requests to</a:t>
            </a:r>
            <a:br>
              <a:rPr lang="en"/>
            </a:br>
            <a:r>
              <a:rPr lang="en"/>
              <a:t>		  the proper Origin/Cache</a:t>
            </a:r>
            <a:endParaRPr/>
          </a:p>
          <a:p>
            <a:pPr indent="0" lvl="0" marL="457200" rtl="0" algn="l">
              <a:spcBef>
                <a:spcPts val="800"/>
              </a:spcBef>
              <a:spcAft>
                <a:spcPts val="0"/>
              </a:spcAft>
              <a:buNone/>
            </a:pPr>
            <a:r>
              <a:rPr i="1" lang="en"/>
              <a:t>Registry</a:t>
            </a:r>
            <a:r>
              <a:rPr lang="en"/>
              <a:t>	  run by federation "owner", records identities of </a:t>
            </a:r>
            <a:br>
              <a:rPr lang="en"/>
            </a:br>
            <a:r>
              <a:rPr lang="en"/>
              <a:t>		  federation components</a:t>
            </a:r>
            <a:endParaRPr/>
          </a:p>
        </p:txBody>
      </p:sp>
      <p:sp>
        <p:nvSpPr>
          <p:cNvPr id="208" name="Google Shape;208;p3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09" name="Google Shape;209;p30"/>
          <p:cNvSpPr/>
          <p:nvPr/>
        </p:nvSpPr>
        <p:spPr>
          <a:xfrm>
            <a:off x="1016750" y="2250275"/>
            <a:ext cx="4373400" cy="598200"/>
          </a:xfrm>
          <a:prstGeom prst="roundRect">
            <a:avLst>
              <a:gd fmla="val 16667" name="adj"/>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Structure of a Pelican Data Federation</a:t>
            </a:r>
            <a:endParaRPr/>
          </a:p>
        </p:txBody>
      </p:sp>
      <p:sp>
        <p:nvSpPr>
          <p:cNvPr id="215" name="Google Shape;215;p3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sz="2400"/>
              <a:t>Client</a:t>
            </a:r>
            <a:endParaRPr b="1" sz="2400"/>
          </a:p>
          <a:p>
            <a:pPr indent="0" lvl="0" marL="0" rtl="0" algn="l">
              <a:spcBef>
                <a:spcPts val="800"/>
              </a:spcBef>
              <a:spcAft>
                <a:spcPts val="0"/>
              </a:spcAft>
              <a:buNone/>
            </a:pPr>
            <a:r>
              <a:rPr lang="en"/>
              <a:t>A user can access data in a Federation using the Pelican Client (CLI tool or other interface).</a:t>
            </a:r>
            <a:endParaRPr/>
          </a:p>
          <a:p>
            <a:pPr indent="0" lvl="0" marL="0" rtl="0" algn="l">
              <a:spcBef>
                <a:spcPts val="800"/>
              </a:spcBef>
              <a:spcAft>
                <a:spcPts val="0"/>
              </a:spcAft>
              <a:buNone/>
            </a:pPr>
            <a:r>
              <a:rPr lang="en"/>
              <a:t>In their access request, a user provides:</a:t>
            </a:r>
            <a:endParaRPr/>
          </a:p>
          <a:p>
            <a:pPr indent="-317500" lvl="0" marL="457200" rtl="0" algn="l">
              <a:spcBef>
                <a:spcPts val="800"/>
              </a:spcBef>
              <a:spcAft>
                <a:spcPts val="0"/>
              </a:spcAft>
              <a:buSzPts val="1400"/>
              <a:buChar char="●"/>
            </a:pPr>
            <a:r>
              <a:rPr lang="en"/>
              <a:t>The Federation URL</a:t>
            </a:r>
            <a:endParaRPr/>
          </a:p>
          <a:p>
            <a:pPr indent="-317500" lvl="0" marL="457200" rtl="0" algn="l">
              <a:spcBef>
                <a:spcPts val="0"/>
              </a:spcBef>
              <a:spcAft>
                <a:spcPts val="0"/>
              </a:spcAft>
              <a:buSzPts val="1400"/>
              <a:buChar char="●"/>
            </a:pPr>
            <a:r>
              <a:rPr lang="en"/>
              <a:t>The name of the desired object in the Federation's namespace</a:t>
            </a:r>
            <a:endParaRPr/>
          </a:p>
          <a:p>
            <a:pPr indent="-317500" lvl="0" marL="457200" rtl="0" algn="l">
              <a:spcBef>
                <a:spcPts val="0"/>
              </a:spcBef>
              <a:spcAft>
                <a:spcPts val="0"/>
              </a:spcAft>
              <a:buSzPts val="1400"/>
              <a:buChar char="●"/>
            </a:pPr>
            <a:r>
              <a:rPr lang="en"/>
              <a:t>Authorization token (if data access is restricted)</a:t>
            </a:r>
            <a:endParaRPr/>
          </a:p>
        </p:txBody>
      </p:sp>
      <p:sp>
        <p:nvSpPr>
          <p:cNvPr id="216" name="Google Shape;216;p3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Structure of a Pelican Data Federation</a:t>
            </a:r>
            <a:endParaRPr/>
          </a:p>
        </p:txBody>
      </p:sp>
      <p:sp>
        <p:nvSpPr>
          <p:cNvPr id="222" name="Google Shape;222;p3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sz="2400"/>
              <a:t>Origin</a:t>
            </a:r>
            <a:endParaRPr/>
          </a:p>
          <a:p>
            <a:pPr indent="0" lvl="0" marL="0" rtl="0" algn="l">
              <a:spcBef>
                <a:spcPts val="800"/>
              </a:spcBef>
              <a:spcAft>
                <a:spcPts val="0"/>
              </a:spcAft>
              <a:buNone/>
            </a:pPr>
            <a:r>
              <a:rPr lang="en"/>
              <a:t>The Origin is a service that runs in front of the data store by the data contributor, and is the interface between the data store and the Federation.</a:t>
            </a:r>
            <a:endParaRPr/>
          </a:p>
          <a:p>
            <a:pPr indent="0" lvl="0" marL="0" rtl="0" algn="l">
              <a:spcBef>
                <a:spcPts val="800"/>
              </a:spcBef>
              <a:spcAft>
                <a:spcPts val="0"/>
              </a:spcAft>
              <a:buNone/>
            </a:pPr>
            <a:r>
              <a:rPr lang="en"/>
              <a:t>The Origin </a:t>
            </a:r>
            <a:endParaRPr/>
          </a:p>
          <a:p>
            <a:pPr indent="-317500" lvl="0" marL="457200" rtl="0" algn="l">
              <a:spcBef>
                <a:spcPts val="800"/>
              </a:spcBef>
              <a:spcAft>
                <a:spcPts val="0"/>
              </a:spcAft>
              <a:buSzPts val="1400"/>
              <a:buChar char="●"/>
            </a:pPr>
            <a:r>
              <a:rPr lang="en"/>
              <a:t>provides a namespace prefix which denotes where in the Federation namespace its data can be found.</a:t>
            </a:r>
            <a:endParaRPr/>
          </a:p>
          <a:p>
            <a:pPr indent="-317500" lvl="0" marL="457200" rtl="0" algn="l">
              <a:spcBef>
                <a:spcPts val="0"/>
              </a:spcBef>
              <a:spcAft>
                <a:spcPts val="0"/>
              </a:spcAft>
              <a:buSzPts val="1400"/>
              <a:buChar char="●"/>
            </a:pPr>
            <a:r>
              <a:rPr lang="en"/>
              <a:t>is the adapter between the storage backend and the Federation</a:t>
            </a:r>
            <a:endParaRPr/>
          </a:p>
          <a:p>
            <a:pPr indent="-317500" lvl="0" marL="457200" rtl="0" algn="l">
              <a:spcBef>
                <a:spcPts val="0"/>
              </a:spcBef>
              <a:spcAft>
                <a:spcPts val="0"/>
              </a:spcAft>
              <a:buSzPts val="1400"/>
              <a:buChar char="●"/>
            </a:pPr>
            <a:r>
              <a:rPr lang="en"/>
              <a:t>provides fine-grained access control to the data store</a:t>
            </a:r>
            <a:endParaRPr/>
          </a:p>
        </p:txBody>
      </p:sp>
      <p:sp>
        <p:nvSpPr>
          <p:cNvPr id="223" name="Google Shape;223;p3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Goal</a:t>
            </a:r>
            <a:endParaRPr/>
          </a:p>
        </p:txBody>
      </p:sp>
      <p:sp>
        <p:nvSpPr>
          <p:cNvPr id="77" name="Google Shape;77;p1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78" name="Google Shape;78;p1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ctr">
              <a:lnSpc>
                <a:spcPct val="115000"/>
              </a:lnSpc>
              <a:spcBef>
                <a:spcPts val="800"/>
              </a:spcBef>
              <a:spcAft>
                <a:spcPts val="0"/>
              </a:spcAft>
              <a:buNone/>
            </a:pPr>
            <a:r>
              <a:rPr lang="en" sz="2600"/>
              <a:t>E</a:t>
            </a:r>
            <a:r>
              <a:rPr lang="en" sz="2600"/>
              <a:t>nable those interested in contributing to the OSDF (Open Science Data Federation) by introducing and guiding the use of the software that runs the OSDF (Pelican).</a:t>
            </a:r>
            <a:endParaRPr sz="2600"/>
          </a:p>
          <a:p>
            <a:pPr indent="0" lvl="0" marL="0" rtl="0" algn="ctr">
              <a:lnSpc>
                <a:spcPct val="115000"/>
              </a:lnSpc>
              <a:spcBef>
                <a:spcPts val="800"/>
              </a:spcBef>
              <a:spcAft>
                <a:spcPts val="0"/>
              </a:spcAft>
              <a:buNone/>
            </a:pPr>
            <a:r>
              <a:t/>
            </a:r>
            <a:endParaRPr sz="2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Structure of a Pelican Data Federation</a:t>
            </a:r>
            <a:endParaRPr/>
          </a:p>
        </p:txBody>
      </p:sp>
      <p:sp>
        <p:nvSpPr>
          <p:cNvPr id="229" name="Google Shape;229;p33"/>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sz="2400"/>
              <a:t>Cache</a:t>
            </a:r>
            <a:endParaRPr/>
          </a:p>
          <a:p>
            <a:pPr indent="0" lvl="0" marL="0" rtl="0" algn="l">
              <a:spcBef>
                <a:spcPts val="800"/>
              </a:spcBef>
              <a:spcAft>
                <a:spcPts val="0"/>
              </a:spcAft>
              <a:buNone/>
            </a:pPr>
            <a:r>
              <a:rPr lang="en"/>
              <a:t>The Cache service is run on a strategically placed server and acts as temporary data store for copies of data being transferred within a Federation.</a:t>
            </a:r>
            <a:endParaRPr/>
          </a:p>
          <a:p>
            <a:pPr indent="0" lvl="0" marL="0" rtl="0" algn="l">
              <a:spcBef>
                <a:spcPts val="800"/>
              </a:spcBef>
              <a:spcAft>
                <a:spcPts val="0"/>
              </a:spcAft>
              <a:buNone/>
            </a:pPr>
            <a:r>
              <a:rPr lang="en"/>
              <a:t>By default, data downloaded from a Federation is transferred via a Cache, which keeps a copy so that future downloads only need to transfer from the Cache server, and not via the Origin server</a:t>
            </a:r>
            <a:endParaRPr/>
          </a:p>
          <a:p>
            <a:pPr indent="0" lvl="0" marL="0" rtl="0" algn="l">
              <a:spcBef>
                <a:spcPts val="800"/>
              </a:spcBef>
              <a:spcAft>
                <a:spcPts val="0"/>
              </a:spcAft>
              <a:buNone/>
            </a:pPr>
            <a:r>
              <a:rPr lang="en"/>
              <a:t>The Cache maintains the same access restrictions as the Origin server the data came from</a:t>
            </a:r>
            <a:endParaRPr/>
          </a:p>
        </p:txBody>
      </p:sp>
      <p:sp>
        <p:nvSpPr>
          <p:cNvPr id="230" name="Google Shape;230;p3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Structure of a Pelican Data Federation</a:t>
            </a:r>
            <a:endParaRPr/>
          </a:p>
        </p:txBody>
      </p:sp>
      <p:sp>
        <p:nvSpPr>
          <p:cNvPr id="236" name="Google Shape;236;p34"/>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sz="2400"/>
              <a:t>Director</a:t>
            </a:r>
            <a:endParaRPr/>
          </a:p>
          <a:p>
            <a:pPr indent="0" lvl="0" marL="0" rtl="0" algn="l">
              <a:spcBef>
                <a:spcPts val="800"/>
              </a:spcBef>
              <a:spcAft>
                <a:spcPts val="0"/>
              </a:spcAft>
              <a:buNone/>
            </a:pPr>
            <a:r>
              <a:rPr lang="en"/>
              <a:t>The Director service is operated by the Federation "owner", and is responsible for tracking what (registered) components are online, redirects access requests to appropriate components.</a:t>
            </a:r>
            <a:endParaRPr/>
          </a:p>
          <a:p>
            <a:pPr indent="0" lvl="0" marL="0" rtl="0" algn="l">
              <a:spcBef>
                <a:spcPts val="800"/>
              </a:spcBef>
              <a:spcAft>
                <a:spcPts val="0"/>
              </a:spcAft>
              <a:buNone/>
            </a:pPr>
            <a:r>
              <a:rPr lang="en"/>
              <a:t>Data does not actually move through the Director.</a:t>
            </a:r>
            <a:endParaRPr/>
          </a:p>
        </p:txBody>
      </p:sp>
      <p:sp>
        <p:nvSpPr>
          <p:cNvPr id="237" name="Google Shape;237;p3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1" name="Shape 241"/>
        <p:cNvGrpSpPr/>
        <p:nvPr/>
      </p:nvGrpSpPr>
      <p:grpSpPr>
        <a:xfrm>
          <a:off x="0" y="0"/>
          <a:ext cx="0" cy="0"/>
          <a:chOff x="0" y="0"/>
          <a:chExt cx="0" cy="0"/>
        </a:xfrm>
      </p:grpSpPr>
      <p:sp>
        <p:nvSpPr>
          <p:cNvPr id="242" name="Google Shape;242;p35"/>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Structure of a Pelican Data Federation</a:t>
            </a:r>
            <a:endParaRPr/>
          </a:p>
        </p:txBody>
      </p:sp>
      <p:sp>
        <p:nvSpPr>
          <p:cNvPr id="243" name="Google Shape;243;p3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b="1" lang="en" sz="2400"/>
              <a:t>Registry</a:t>
            </a:r>
            <a:endParaRPr/>
          </a:p>
          <a:p>
            <a:pPr indent="0" lvl="0" marL="0" rtl="0" algn="l">
              <a:spcBef>
                <a:spcPts val="800"/>
              </a:spcBef>
              <a:spcAft>
                <a:spcPts val="0"/>
              </a:spcAft>
              <a:buNone/>
            </a:pPr>
            <a:r>
              <a:rPr lang="en"/>
              <a:t>The Registry service is operated by the Federation "owner", and is a list of the identities of components within the Federation.</a:t>
            </a:r>
            <a:endParaRPr/>
          </a:p>
          <a:p>
            <a:pPr indent="0" lvl="0" marL="0" rtl="0" algn="l">
              <a:spcBef>
                <a:spcPts val="800"/>
              </a:spcBef>
              <a:spcAft>
                <a:spcPts val="0"/>
              </a:spcAft>
              <a:buClr>
                <a:schemeClr val="dk1"/>
              </a:buClr>
              <a:buSzPts val="1100"/>
              <a:buFont typeface="Arial"/>
              <a:buNone/>
            </a:pPr>
            <a:r>
              <a:rPr lang="en"/>
              <a:t>When a new component is brought online, it registers its identity with this service. The Federation "owner" has ultimate control over this list, and thus who can be registered within the Federation.</a:t>
            </a:r>
            <a:endParaRPr/>
          </a:p>
          <a:p>
            <a:pPr indent="0" lvl="0" marL="0" rtl="0" algn="l">
              <a:spcBef>
                <a:spcPts val="800"/>
              </a:spcBef>
              <a:spcAft>
                <a:spcPts val="0"/>
              </a:spcAft>
              <a:buNone/>
            </a:pPr>
            <a:r>
              <a:rPr lang="en"/>
              <a:t>Clients do not have to be registered in order to access the Federation, though they may need to authenticate themselves with individual Origins.</a:t>
            </a:r>
            <a:endParaRPr/>
          </a:p>
        </p:txBody>
      </p:sp>
      <p:sp>
        <p:nvSpPr>
          <p:cNvPr id="244" name="Google Shape;244;p3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3">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6"/>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Data Access in a Pelican Data Federation</a:t>
            </a:r>
            <a:endParaRPr/>
          </a:p>
        </p:txBody>
      </p:sp>
      <p:sp>
        <p:nvSpPr>
          <p:cNvPr id="250" name="Google Shape;250;p3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A Pelican URL is used to specify object locations within a Data Federation:</a:t>
            </a:r>
            <a:endParaRPr/>
          </a:p>
        </p:txBody>
      </p:sp>
      <p:sp>
        <p:nvSpPr>
          <p:cNvPr id="251" name="Google Shape;251;p3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252" name="Google Shape;252;p36"/>
          <p:cNvSpPr/>
          <p:nvPr/>
        </p:nvSpPr>
        <p:spPr>
          <a:xfrm>
            <a:off x="1954951" y="2136525"/>
            <a:ext cx="1341900" cy="297600"/>
          </a:xfrm>
          <a:prstGeom prst="roundRect">
            <a:avLst>
              <a:gd fmla="val 16667" name="adj"/>
            </a:avLst>
          </a:prstGeom>
          <a:solidFill>
            <a:srgbClr val="CFE2F3"/>
          </a:solidFill>
          <a:ln cap="flat"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253" name="Google Shape;253;p36"/>
          <p:cNvSpPr/>
          <p:nvPr/>
        </p:nvSpPr>
        <p:spPr>
          <a:xfrm>
            <a:off x="3296925" y="2136525"/>
            <a:ext cx="1480500" cy="297600"/>
          </a:xfrm>
          <a:prstGeom prst="roundRect">
            <a:avLst>
              <a:gd fmla="val 16667" name="adj"/>
            </a:avLst>
          </a:prstGeom>
          <a:solidFill>
            <a:srgbClr val="FCE5CD"/>
          </a:solid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254" name="Google Shape;254;p36"/>
          <p:cNvSpPr/>
          <p:nvPr/>
        </p:nvSpPr>
        <p:spPr>
          <a:xfrm>
            <a:off x="4777174" y="2136525"/>
            <a:ext cx="2430900" cy="297600"/>
          </a:xfrm>
          <a:prstGeom prst="roundRect">
            <a:avLst>
              <a:gd fmla="val 16667" name="adj"/>
            </a:avLst>
          </a:prstGeom>
          <a:solidFill>
            <a:srgbClr val="D9EAD3"/>
          </a:solidFill>
          <a:ln cap="flat" cmpd="sng" w="9525">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255" name="Google Shape;255;p36"/>
          <p:cNvSpPr/>
          <p:nvPr/>
        </p:nvSpPr>
        <p:spPr>
          <a:xfrm>
            <a:off x="2866355" y="2672185"/>
            <a:ext cx="239400" cy="240900"/>
          </a:xfrm>
          <a:prstGeom prst="roundRect">
            <a:avLst>
              <a:gd fmla="val 16667" name="adj"/>
            </a:avLst>
          </a:prstGeom>
          <a:solidFill>
            <a:srgbClr val="CFE2F3"/>
          </a:solidFill>
          <a:ln cap="flat"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256" name="Google Shape;256;p36"/>
          <p:cNvSpPr/>
          <p:nvPr/>
        </p:nvSpPr>
        <p:spPr>
          <a:xfrm>
            <a:off x="2866355" y="2964401"/>
            <a:ext cx="239400" cy="240900"/>
          </a:xfrm>
          <a:prstGeom prst="roundRect">
            <a:avLst>
              <a:gd fmla="val 16667" name="adj"/>
            </a:avLst>
          </a:prstGeom>
          <a:solidFill>
            <a:srgbClr val="FCE5CD"/>
          </a:solid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257" name="Google Shape;257;p36"/>
          <p:cNvSpPr/>
          <p:nvPr/>
        </p:nvSpPr>
        <p:spPr>
          <a:xfrm>
            <a:off x="2866350" y="3256655"/>
            <a:ext cx="239400" cy="240900"/>
          </a:xfrm>
          <a:prstGeom prst="roundRect">
            <a:avLst>
              <a:gd fmla="val 16667" name="adj"/>
            </a:avLst>
          </a:prstGeom>
          <a:solidFill>
            <a:srgbClr val="D9EAD3"/>
          </a:solidFill>
          <a:ln cap="flat" cmpd="sng" w="9525">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258" name="Google Shape;258;p36"/>
          <p:cNvSpPr txBox="1"/>
          <p:nvPr/>
        </p:nvSpPr>
        <p:spPr>
          <a:xfrm>
            <a:off x="1751850" y="2061386"/>
            <a:ext cx="5640300" cy="44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b="1" lang="en" sz="1900">
                <a:solidFill>
                  <a:schemeClr val="dk1"/>
                </a:solidFill>
                <a:latin typeface="Consolas"/>
                <a:ea typeface="Consolas"/>
                <a:cs typeface="Consolas"/>
                <a:sym typeface="Consolas"/>
              </a:rPr>
              <a:t>pelican://osg-htc.org/weather/cloud.jpg</a:t>
            </a:r>
            <a:endParaRPr sz="1900">
              <a:latin typeface="Consolas"/>
              <a:ea typeface="Consolas"/>
              <a:cs typeface="Consolas"/>
              <a:sym typeface="Consolas"/>
            </a:endParaRPr>
          </a:p>
        </p:txBody>
      </p:sp>
      <p:sp>
        <p:nvSpPr>
          <p:cNvPr id="259" name="Google Shape;259;p36"/>
          <p:cNvSpPr txBox="1"/>
          <p:nvPr/>
        </p:nvSpPr>
        <p:spPr>
          <a:xfrm>
            <a:off x="3105750" y="2589525"/>
            <a:ext cx="31719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sz="1600">
                <a:solidFill>
                  <a:schemeClr val="dk1"/>
                </a:solidFill>
                <a:latin typeface="Calibri"/>
                <a:ea typeface="Calibri"/>
                <a:cs typeface="Calibri"/>
                <a:sym typeface="Calibri"/>
              </a:rPr>
              <a:t>Defines a metadata lookup protocol</a:t>
            </a:r>
            <a:endParaRPr/>
          </a:p>
        </p:txBody>
      </p:sp>
      <p:sp>
        <p:nvSpPr>
          <p:cNvPr id="260" name="Google Shape;260;p36"/>
          <p:cNvSpPr txBox="1"/>
          <p:nvPr/>
        </p:nvSpPr>
        <p:spPr>
          <a:xfrm>
            <a:off x="3105750" y="2881750"/>
            <a:ext cx="31719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sz="1600">
                <a:solidFill>
                  <a:schemeClr val="dk1"/>
                </a:solidFill>
                <a:latin typeface="Calibri"/>
                <a:ea typeface="Calibri"/>
                <a:cs typeface="Calibri"/>
                <a:sym typeface="Calibri"/>
              </a:rPr>
              <a:t>The federation’s hostname/root</a:t>
            </a:r>
            <a:endParaRPr sz="1600">
              <a:solidFill>
                <a:schemeClr val="dk1"/>
              </a:solidFill>
              <a:latin typeface="Calibri"/>
              <a:ea typeface="Calibri"/>
              <a:cs typeface="Calibri"/>
              <a:sym typeface="Calibri"/>
            </a:endParaRPr>
          </a:p>
        </p:txBody>
      </p:sp>
      <p:sp>
        <p:nvSpPr>
          <p:cNvPr id="261" name="Google Shape;261;p36"/>
          <p:cNvSpPr txBox="1"/>
          <p:nvPr/>
        </p:nvSpPr>
        <p:spPr>
          <a:xfrm>
            <a:off x="3105750" y="3174000"/>
            <a:ext cx="31719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1200"/>
              </a:spcAft>
              <a:buNone/>
            </a:pPr>
            <a:r>
              <a:rPr lang="en" sz="1600">
                <a:solidFill>
                  <a:schemeClr val="dk1"/>
                </a:solidFill>
                <a:latin typeface="Calibri"/>
                <a:ea typeface="Calibri"/>
                <a:cs typeface="Calibri"/>
                <a:sym typeface="Calibri"/>
              </a:rPr>
              <a:t>The desired object name</a:t>
            </a:r>
            <a:endParaRPr sz="1600">
              <a:solidFill>
                <a:schemeClr val="dk1"/>
              </a:solidFill>
              <a:latin typeface="Calibri"/>
              <a:ea typeface="Calibri"/>
              <a:cs typeface="Calibri"/>
              <a:sym typeface="Calibri"/>
            </a:endParaRPr>
          </a:p>
        </p:txBody>
      </p:sp>
      <p:sp>
        <p:nvSpPr>
          <p:cNvPr id="262" name="Google Shape;262;p36"/>
          <p:cNvSpPr txBox="1"/>
          <p:nvPr/>
        </p:nvSpPr>
        <p:spPr>
          <a:xfrm>
            <a:off x="3782106" y="3429720"/>
            <a:ext cx="927900" cy="475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sz="2100">
                <a:solidFill>
                  <a:schemeClr val="dk1"/>
                </a:solidFill>
                <a:latin typeface="Calibri"/>
                <a:ea typeface="Calibri"/>
                <a:cs typeface="Calibri"/>
                <a:sym typeface="Calibri"/>
              </a:rPr>
              <a:t>where</a:t>
            </a:r>
            <a:endParaRPr/>
          </a:p>
        </p:txBody>
      </p:sp>
      <p:sp>
        <p:nvSpPr>
          <p:cNvPr id="263" name="Google Shape;263;p36"/>
          <p:cNvSpPr txBox="1"/>
          <p:nvPr/>
        </p:nvSpPr>
        <p:spPr>
          <a:xfrm>
            <a:off x="2911950" y="3772395"/>
            <a:ext cx="26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b="1" lang="en" sz="1800">
                <a:solidFill>
                  <a:schemeClr val="dk1"/>
                </a:solidFill>
                <a:latin typeface="Consolas"/>
                <a:ea typeface="Consolas"/>
                <a:cs typeface="Consolas"/>
                <a:sym typeface="Consolas"/>
              </a:rPr>
              <a:t>/weather/cloud.jpg</a:t>
            </a:r>
            <a:endParaRPr sz="1800">
              <a:latin typeface="Consolas"/>
              <a:ea typeface="Consolas"/>
              <a:cs typeface="Consolas"/>
              <a:sym typeface="Consolas"/>
            </a:endParaRPr>
          </a:p>
        </p:txBody>
      </p:sp>
      <p:grpSp>
        <p:nvGrpSpPr>
          <p:cNvPr id="264" name="Google Shape;264;p36"/>
          <p:cNvGrpSpPr/>
          <p:nvPr/>
        </p:nvGrpSpPr>
        <p:grpSpPr>
          <a:xfrm>
            <a:off x="1494900" y="4118225"/>
            <a:ext cx="2661900" cy="569529"/>
            <a:chOff x="4365675" y="3326825"/>
            <a:chExt cx="2661900" cy="569529"/>
          </a:xfrm>
        </p:grpSpPr>
        <p:cxnSp>
          <p:nvCxnSpPr>
            <p:cNvPr id="265" name="Google Shape;265;p36"/>
            <p:cNvCxnSpPr/>
            <p:nvPr/>
          </p:nvCxnSpPr>
          <p:spPr>
            <a:xfrm>
              <a:off x="5958375" y="3326825"/>
              <a:ext cx="1069200" cy="0"/>
            </a:xfrm>
            <a:prstGeom prst="straightConnector1">
              <a:avLst/>
            </a:prstGeom>
            <a:noFill/>
            <a:ln cap="flat" cmpd="sng" w="28575">
              <a:solidFill>
                <a:srgbClr val="9900FF"/>
              </a:solidFill>
              <a:prstDash val="solid"/>
              <a:round/>
              <a:headEnd len="med" w="med" type="none"/>
              <a:tailEnd len="med" w="med" type="none"/>
            </a:ln>
          </p:spPr>
        </p:cxnSp>
        <p:cxnSp>
          <p:nvCxnSpPr>
            <p:cNvPr id="266" name="Google Shape;266;p36"/>
            <p:cNvCxnSpPr/>
            <p:nvPr/>
          </p:nvCxnSpPr>
          <p:spPr>
            <a:xfrm flipH="1">
              <a:off x="5315275" y="3335350"/>
              <a:ext cx="1173900" cy="208200"/>
            </a:xfrm>
            <a:prstGeom prst="straightConnector1">
              <a:avLst/>
            </a:prstGeom>
            <a:noFill/>
            <a:ln cap="flat" cmpd="sng" w="9525">
              <a:solidFill>
                <a:srgbClr val="9900FF"/>
              </a:solidFill>
              <a:prstDash val="solid"/>
              <a:round/>
              <a:headEnd len="med" w="med" type="none"/>
              <a:tailEnd len="med" w="med" type="none"/>
            </a:ln>
          </p:spPr>
        </p:cxnSp>
        <p:sp>
          <p:nvSpPr>
            <p:cNvPr id="267" name="Google Shape;267;p36"/>
            <p:cNvSpPr txBox="1"/>
            <p:nvPr/>
          </p:nvSpPr>
          <p:spPr>
            <a:xfrm>
              <a:off x="4365675" y="3397154"/>
              <a:ext cx="20574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9900FF"/>
                  </a:solidFill>
                  <a:latin typeface="Calibri"/>
                  <a:ea typeface="Calibri"/>
                  <a:cs typeface="Calibri"/>
                  <a:sym typeface="Calibri"/>
                </a:rPr>
                <a:t>Namespace</a:t>
              </a:r>
              <a:r>
                <a:rPr b="1" lang="en" sz="1900">
                  <a:solidFill>
                    <a:srgbClr val="9900FF"/>
                  </a:solidFill>
                  <a:latin typeface="Calibri"/>
                  <a:ea typeface="Calibri"/>
                  <a:cs typeface="Calibri"/>
                  <a:sym typeface="Calibri"/>
                </a:rPr>
                <a:t> Prefix</a:t>
              </a:r>
              <a:endParaRPr b="1" sz="1900">
                <a:solidFill>
                  <a:srgbClr val="9900FF"/>
                </a:solidFill>
                <a:latin typeface="Calibri"/>
                <a:ea typeface="Calibri"/>
                <a:cs typeface="Calibri"/>
                <a:sym typeface="Calibri"/>
              </a:endParaRPr>
            </a:p>
          </p:txBody>
        </p:sp>
      </p:grpSp>
      <p:grpSp>
        <p:nvGrpSpPr>
          <p:cNvPr id="268" name="Google Shape;268;p36"/>
          <p:cNvGrpSpPr/>
          <p:nvPr/>
        </p:nvGrpSpPr>
        <p:grpSpPr>
          <a:xfrm>
            <a:off x="4206100" y="4118225"/>
            <a:ext cx="3188927" cy="569529"/>
            <a:chOff x="7084350" y="3326825"/>
            <a:chExt cx="3188927" cy="569529"/>
          </a:xfrm>
        </p:grpSpPr>
        <p:cxnSp>
          <p:nvCxnSpPr>
            <p:cNvPr id="269" name="Google Shape;269;p36"/>
            <p:cNvCxnSpPr/>
            <p:nvPr/>
          </p:nvCxnSpPr>
          <p:spPr>
            <a:xfrm>
              <a:off x="7084350" y="3326825"/>
              <a:ext cx="1139400" cy="0"/>
            </a:xfrm>
            <a:prstGeom prst="straightConnector1">
              <a:avLst/>
            </a:prstGeom>
            <a:noFill/>
            <a:ln cap="flat" cmpd="sng" w="28575">
              <a:solidFill>
                <a:srgbClr val="FF0000"/>
              </a:solidFill>
              <a:prstDash val="solid"/>
              <a:round/>
              <a:headEnd len="med" w="med" type="none"/>
              <a:tailEnd len="med" w="med" type="none"/>
            </a:ln>
          </p:spPr>
        </p:cxnSp>
        <p:cxnSp>
          <p:nvCxnSpPr>
            <p:cNvPr id="270" name="Google Shape;270;p36"/>
            <p:cNvCxnSpPr/>
            <p:nvPr/>
          </p:nvCxnSpPr>
          <p:spPr>
            <a:xfrm>
              <a:off x="7647975" y="3334300"/>
              <a:ext cx="1285800" cy="165600"/>
            </a:xfrm>
            <a:prstGeom prst="straightConnector1">
              <a:avLst/>
            </a:prstGeom>
            <a:noFill/>
            <a:ln cap="flat" cmpd="sng" w="9525">
              <a:solidFill>
                <a:srgbClr val="FF0000"/>
              </a:solidFill>
              <a:prstDash val="solid"/>
              <a:round/>
              <a:headEnd len="med" w="med" type="none"/>
              <a:tailEnd len="med" w="med" type="none"/>
            </a:ln>
          </p:spPr>
        </p:cxnSp>
        <p:sp>
          <p:nvSpPr>
            <p:cNvPr id="271" name="Google Shape;271;p36"/>
            <p:cNvSpPr txBox="1"/>
            <p:nvPr/>
          </p:nvSpPr>
          <p:spPr>
            <a:xfrm>
              <a:off x="8215877" y="3397154"/>
              <a:ext cx="20574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0000"/>
                  </a:solidFill>
                  <a:latin typeface="Calibri"/>
                  <a:ea typeface="Calibri"/>
                  <a:cs typeface="Calibri"/>
                  <a:sym typeface="Calibri"/>
                </a:rPr>
                <a:t>Object name</a:t>
              </a:r>
              <a:endParaRPr b="1" sz="1900">
                <a:solidFill>
                  <a:srgbClr val="FF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7"/>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Data Access in a Pelican Data Federation</a:t>
            </a:r>
            <a:endParaRPr/>
          </a:p>
        </p:txBody>
      </p:sp>
      <p:sp>
        <p:nvSpPr>
          <p:cNvPr id="277" name="Google Shape;277;p3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pic>
        <p:nvPicPr>
          <p:cNvPr id="278" name="Google Shape;278;p37"/>
          <p:cNvPicPr preferRelativeResize="0"/>
          <p:nvPr/>
        </p:nvPicPr>
        <p:blipFill>
          <a:blip r:embed="rId3">
            <a:alphaModFix/>
          </a:blip>
          <a:stretch>
            <a:fillRect/>
          </a:stretch>
        </p:blipFill>
        <p:spPr>
          <a:xfrm>
            <a:off x="1184962" y="1017400"/>
            <a:ext cx="6774076" cy="3782200"/>
          </a:xfrm>
          <a:prstGeom prst="rect">
            <a:avLst/>
          </a:prstGeom>
          <a:noFill/>
          <a:ln cap="flat" cmpd="sng" w="9525">
            <a:solidFill>
              <a:srgbClr val="888888"/>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8"/>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Data Access in a Pelican Data Federation</a:t>
            </a:r>
            <a:endParaRPr/>
          </a:p>
        </p:txBody>
      </p:sp>
      <p:sp>
        <p:nvSpPr>
          <p:cNvPr id="284" name="Google Shape;284;p3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Clr>
                <a:schemeClr val="dk1"/>
              </a:buClr>
              <a:buSzPts val="1100"/>
              <a:buFont typeface="Arial"/>
              <a:buNone/>
            </a:pPr>
            <a:r>
              <a:rPr i="1" lang="en"/>
              <a:t>More information in</a:t>
            </a:r>
            <a:br>
              <a:rPr i="1" lang="en"/>
            </a:br>
            <a:r>
              <a:rPr i="1" lang="en"/>
              <a:t>"Pelican under the hood: how the data federation works":</a:t>
            </a:r>
            <a:br>
              <a:rPr i="1" lang="en"/>
            </a:br>
            <a:r>
              <a:rPr i="1" lang="en" u="sng">
                <a:solidFill>
                  <a:schemeClr val="hlink"/>
                </a:solidFill>
                <a:hlinkClick r:id="rId3"/>
              </a:rPr>
              <a:t>https://agenda.hep.wisc.edu/event/2175/contributions/31334/</a:t>
            </a:r>
            <a:r>
              <a:rPr i="1" lang="en"/>
              <a:t> </a:t>
            </a:r>
            <a:endParaRPr/>
          </a:p>
        </p:txBody>
      </p:sp>
      <p:sp>
        <p:nvSpPr>
          <p:cNvPr id="285" name="Google Shape;285;p3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9"/>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Contributing to a Pelican Data Federation</a:t>
            </a:r>
            <a:endParaRPr/>
          </a:p>
        </p:txBody>
      </p:sp>
      <p:sp>
        <p:nvSpPr>
          <p:cNvPr id="291" name="Google Shape;291;p39"/>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If serving public data,</a:t>
            </a:r>
            <a:endParaRPr/>
          </a:p>
          <a:p>
            <a:pPr indent="-317500" lvl="0" marL="457200" rtl="0" algn="l">
              <a:spcBef>
                <a:spcPts val="800"/>
              </a:spcBef>
              <a:spcAft>
                <a:spcPts val="0"/>
              </a:spcAft>
              <a:buSzPts val="1400"/>
              <a:buChar char="●"/>
            </a:pPr>
            <a:r>
              <a:rPr lang="en"/>
              <a:t>Have a server with a registered web domain, and connected to your data store</a:t>
            </a:r>
            <a:endParaRPr/>
          </a:p>
          <a:p>
            <a:pPr indent="-317500" lvl="0" marL="457200" rtl="0" algn="l">
              <a:spcBef>
                <a:spcPts val="0"/>
              </a:spcBef>
              <a:spcAft>
                <a:spcPts val="0"/>
              </a:spcAft>
              <a:buSzPts val="1400"/>
              <a:buChar char="●"/>
            </a:pPr>
            <a:r>
              <a:rPr lang="en"/>
              <a:t>Configure the Origin service to run on the server</a:t>
            </a:r>
            <a:endParaRPr/>
          </a:p>
          <a:p>
            <a:pPr indent="-317500" lvl="0" marL="457200" rtl="0" algn="l">
              <a:spcBef>
                <a:spcPts val="0"/>
              </a:spcBef>
              <a:spcAft>
                <a:spcPts val="0"/>
              </a:spcAft>
              <a:buSzPts val="1400"/>
              <a:buChar char="●"/>
            </a:pPr>
            <a:r>
              <a:rPr lang="en"/>
              <a:t>Run the Origin service </a:t>
            </a:r>
            <a:endParaRPr/>
          </a:p>
          <a:p>
            <a:pPr indent="-317500" lvl="0" marL="457200" rtl="0" algn="l">
              <a:spcBef>
                <a:spcPts val="0"/>
              </a:spcBef>
              <a:spcAft>
                <a:spcPts val="0"/>
              </a:spcAft>
              <a:buSzPts val="1400"/>
              <a:buChar char="●"/>
            </a:pPr>
            <a:r>
              <a:rPr lang="en"/>
              <a:t>Register the Origin service with the Federation "owner"</a:t>
            </a:r>
            <a:endParaRPr/>
          </a:p>
          <a:p>
            <a:pPr indent="0" lvl="0" marL="0" rtl="0" algn="l">
              <a:spcBef>
                <a:spcPts val="800"/>
              </a:spcBef>
              <a:spcAft>
                <a:spcPts val="0"/>
              </a:spcAft>
              <a:buNone/>
            </a:pPr>
            <a:r>
              <a:rPr lang="en"/>
              <a:t>If serving private data, or enabling write to your data store, the above </a:t>
            </a:r>
            <a:r>
              <a:rPr lang="en"/>
              <a:t>+</a:t>
            </a:r>
            <a:endParaRPr/>
          </a:p>
          <a:p>
            <a:pPr indent="-317500" lvl="0" marL="457200" rtl="0" algn="l">
              <a:spcBef>
                <a:spcPts val="800"/>
              </a:spcBef>
              <a:spcAft>
                <a:spcPts val="0"/>
              </a:spcAft>
              <a:buSzPts val="1400"/>
              <a:buChar char="●"/>
            </a:pPr>
            <a:r>
              <a:rPr lang="en"/>
              <a:t>Configure authentication services</a:t>
            </a:r>
            <a:endParaRPr/>
          </a:p>
          <a:p>
            <a:pPr indent="-317500" lvl="1" marL="914400" rtl="0" algn="l">
              <a:spcBef>
                <a:spcPts val="0"/>
              </a:spcBef>
              <a:spcAft>
                <a:spcPts val="0"/>
              </a:spcAft>
              <a:buSzPts val="1400"/>
              <a:buChar char="○"/>
            </a:pPr>
            <a:r>
              <a:rPr lang="en"/>
              <a:t>Be able to generate tokens for approved users to read/write from your store</a:t>
            </a:r>
            <a:endParaRPr/>
          </a:p>
        </p:txBody>
      </p:sp>
      <p:sp>
        <p:nvSpPr>
          <p:cNvPr id="292" name="Google Shape;292;p3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0"/>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Contributing to a Pelican Data Federation</a:t>
            </a:r>
            <a:endParaRPr/>
          </a:p>
        </p:txBody>
      </p:sp>
      <p:sp>
        <p:nvSpPr>
          <p:cNvPr id="298" name="Google Shape;298;p4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Clr>
                <a:schemeClr val="dk1"/>
              </a:buClr>
              <a:buSzPts val="1100"/>
              <a:buFont typeface="Arial"/>
              <a:buNone/>
            </a:pPr>
            <a:r>
              <a:rPr i="1" lang="en"/>
              <a:t>More information in</a:t>
            </a:r>
            <a:br>
              <a:rPr i="1" lang="en"/>
            </a:br>
            <a:r>
              <a:rPr i="1" lang="en"/>
              <a:t>"Connecting Pelican to your data":</a:t>
            </a:r>
            <a:br>
              <a:rPr i="1" lang="en"/>
            </a:br>
            <a:r>
              <a:rPr i="1" lang="en" u="sng">
                <a:solidFill>
                  <a:schemeClr val="hlink"/>
                </a:solidFill>
                <a:hlinkClick r:id="rId3"/>
              </a:rPr>
              <a:t>https://agenda.hep.wisc.edu/event/2175/contributions/31335/</a:t>
            </a:r>
            <a:r>
              <a:rPr i="1" lang="en"/>
              <a:t> </a:t>
            </a:r>
            <a:endParaRPr/>
          </a:p>
        </p:txBody>
      </p:sp>
      <p:sp>
        <p:nvSpPr>
          <p:cNvPr id="299" name="Google Shape;299;p4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1"/>
          <p:cNvSpPr txBox="1"/>
          <p:nvPr>
            <p:ph type="ctrTitle"/>
          </p:nvPr>
        </p:nvSpPr>
        <p:spPr>
          <a:xfrm>
            <a:off x="623450" y="1638300"/>
            <a:ext cx="7891800" cy="17907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Part 2: Hands-on Tutorial</a:t>
            </a:r>
            <a:endParaRPr/>
          </a:p>
        </p:txBody>
      </p:sp>
      <p:sp>
        <p:nvSpPr>
          <p:cNvPr id="305" name="Google Shape;305;p4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2"/>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Tutorial Setup</a:t>
            </a:r>
            <a:endParaRPr/>
          </a:p>
        </p:txBody>
      </p:sp>
      <p:sp>
        <p:nvSpPr>
          <p:cNvPr id="311" name="Google Shape;311;p4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You will be guided through how to run your own Origin to serve public data to an existing data federation using Pelican.</a:t>
            </a:r>
            <a:endParaRPr/>
          </a:p>
          <a:p>
            <a:pPr indent="0" lvl="0" marL="0" rtl="0" algn="l">
              <a:spcBef>
                <a:spcPts val="800"/>
              </a:spcBef>
              <a:spcAft>
                <a:spcPts val="0"/>
              </a:spcAft>
              <a:buNone/>
            </a:pPr>
            <a:r>
              <a:rPr lang="en"/>
              <a:t>We are providing you with a login to a virtual machine that has a registered domain name and where you can launch Docker containers.</a:t>
            </a:r>
            <a:endParaRPr/>
          </a:p>
          <a:p>
            <a:pPr indent="0" lvl="0" marL="0" rtl="0" algn="l">
              <a:spcBef>
                <a:spcPts val="800"/>
              </a:spcBef>
              <a:spcAft>
                <a:spcPts val="0"/>
              </a:spcAft>
              <a:buNone/>
            </a:pPr>
            <a:r>
              <a:rPr lang="en"/>
              <a:t>Materials are posted on GitHub:</a:t>
            </a:r>
            <a:endParaRPr/>
          </a:p>
          <a:p>
            <a:pPr indent="-317500" lvl="0" marL="457200" rtl="0" algn="l">
              <a:spcBef>
                <a:spcPts val="800"/>
              </a:spcBef>
              <a:spcAft>
                <a:spcPts val="0"/>
              </a:spcAft>
              <a:buSzPts val="1400"/>
              <a:buAutoNum type="arabicPeriod"/>
            </a:pPr>
            <a:r>
              <a:rPr lang="en"/>
              <a:t>Go to </a:t>
            </a:r>
            <a:r>
              <a:rPr lang="en" u="sng">
                <a:solidFill>
                  <a:schemeClr val="hlink"/>
                </a:solidFill>
                <a:hlinkClick r:id="rId3"/>
              </a:rPr>
              <a:t>github.com/PelicanPlatform/training-origin</a:t>
            </a:r>
            <a:r>
              <a:rPr lang="en"/>
              <a:t> </a:t>
            </a:r>
            <a:endParaRPr/>
          </a:p>
          <a:p>
            <a:pPr indent="-317500" lvl="0" marL="457200" rtl="0" algn="l">
              <a:spcBef>
                <a:spcPts val="0"/>
              </a:spcBef>
              <a:spcAft>
                <a:spcPts val="0"/>
              </a:spcAft>
              <a:buSzPts val="1400"/>
              <a:buAutoNum type="arabicPeriod"/>
            </a:pPr>
            <a:r>
              <a:rPr lang="en"/>
              <a:t>Commands used in this presentation are also provided in the README on GitHub</a:t>
            </a:r>
            <a:endParaRPr/>
          </a:p>
        </p:txBody>
      </p:sp>
      <p:sp>
        <p:nvSpPr>
          <p:cNvPr id="312" name="Google Shape;312;p4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Objectives</a:t>
            </a:r>
            <a:endParaRPr/>
          </a:p>
        </p:txBody>
      </p:sp>
      <p:sp>
        <p:nvSpPr>
          <p:cNvPr id="84" name="Google Shape;84;p1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85" name="Google Shape;85;p1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lang="en"/>
              <a:t>At the end of this training, participants will be able to:</a:t>
            </a:r>
            <a:endParaRPr/>
          </a:p>
          <a:p>
            <a:pPr indent="-317500" lvl="0" marL="457200" rtl="0" algn="l">
              <a:lnSpc>
                <a:spcPct val="115000"/>
              </a:lnSpc>
              <a:spcBef>
                <a:spcPts val="800"/>
              </a:spcBef>
              <a:spcAft>
                <a:spcPts val="0"/>
              </a:spcAft>
              <a:buSzPts val="1400"/>
              <a:buChar char="●"/>
            </a:pPr>
            <a:r>
              <a:rPr lang="en"/>
              <a:t>Describe what the Pelican Platform is able to do.</a:t>
            </a:r>
            <a:endParaRPr/>
          </a:p>
          <a:p>
            <a:pPr indent="-317500" lvl="0" marL="457200" rtl="0" algn="l">
              <a:lnSpc>
                <a:spcPct val="115000"/>
              </a:lnSpc>
              <a:spcBef>
                <a:spcPts val="0"/>
              </a:spcBef>
              <a:spcAft>
                <a:spcPts val="0"/>
              </a:spcAft>
              <a:buSzPts val="1400"/>
              <a:buChar char="●"/>
            </a:pPr>
            <a:r>
              <a:rPr lang="en"/>
              <a:t>Identify potential use cases for using the Pelican Platform.</a:t>
            </a:r>
            <a:endParaRPr/>
          </a:p>
          <a:p>
            <a:pPr indent="-317500" lvl="0" marL="457200" rtl="0" algn="l">
              <a:lnSpc>
                <a:spcPct val="115000"/>
              </a:lnSpc>
              <a:spcBef>
                <a:spcPts val="0"/>
              </a:spcBef>
              <a:spcAft>
                <a:spcPts val="0"/>
              </a:spcAft>
              <a:buSzPts val="1400"/>
              <a:buChar char="●"/>
            </a:pPr>
            <a:r>
              <a:rPr lang="en"/>
              <a:t>Define core concepts in the Pelican data federation architecture, including "origin" and "data federation".</a:t>
            </a:r>
            <a:endParaRPr/>
          </a:p>
          <a:p>
            <a:pPr indent="-317500" lvl="0" marL="457200" rtl="0" algn="l">
              <a:lnSpc>
                <a:spcPct val="115000"/>
              </a:lnSpc>
              <a:spcBef>
                <a:spcPts val="0"/>
              </a:spcBef>
              <a:spcAft>
                <a:spcPts val="0"/>
              </a:spcAft>
              <a:buSzPts val="1400"/>
              <a:buChar char="●"/>
            </a:pPr>
            <a:r>
              <a:rPr lang="en"/>
              <a:t>Access (public) data from a Pelican data federation.</a:t>
            </a:r>
            <a:endParaRPr/>
          </a:p>
          <a:p>
            <a:pPr indent="-317500" lvl="0" marL="457200" rtl="0" algn="l">
              <a:lnSpc>
                <a:spcPct val="115000"/>
              </a:lnSpc>
              <a:spcBef>
                <a:spcPts val="0"/>
              </a:spcBef>
              <a:spcAft>
                <a:spcPts val="0"/>
              </a:spcAft>
              <a:buSzPts val="1400"/>
              <a:buChar char="●"/>
            </a:pPr>
            <a:r>
              <a:rPr lang="en"/>
              <a:t>Walk through the steps needed to deploy a (public) Pelican data origin on top of an existing data repository.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3"/>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Tutorial Setup</a:t>
            </a:r>
            <a:endParaRPr/>
          </a:p>
        </p:txBody>
      </p:sp>
      <p:sp>
        <p:nvSpPr>
          <p:cNvPr id="318" name="Google Shape;318;p43"/>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2000"/>
              <a:t>*</a:t>
            </a:r>
            <a:r>
              <a:rPr lang="en" sz="2000"/>
              <a:t>You must have registered in advance to get access to a virtual machine</a:t>
            </a:r>
            <a:r>
              <a:rPr lang="en" sz="2000"/>
              <a:t>*</a:t>
            </a:r>
            <a:endParaRPr sz="2000"/>
          </a:p>
          <a:p>
            <a:pPr indent="-317500" lvl="0" marL="457200" rtl="0" algn="l">
              <a:spcBef>
                <a:spcPts val="800"/>
              </a:spcBef>
              <a:spcAft>
                <a:spcPts val="0"/>
              </a:spcAft>
              <a:buSzPts val="1400"/>
              <a:buAutoNum type="arabicPeriod"/>
            </a:pPr>
            <a:r>
              <a:rPr lang="en"/>
              <a:t>Use your COmanage username to login via SSH:</a:t>
            </a:r>
            <a:br>
              <a:rPr lang="en"/>
            </a:br>
            <a:r>
              <a:rPr lang="en" sz="2000">
                <a:solidFill>
                  <a:srgbClr val="0000FF"/>
                </a:solidFill>
                <a:latin typeface="Consolas"/>
                <a:ea typeface="Consolas"/>
                <a:cs typeface="Consolas"/>
                <a:sym typeface="Consolas"/>
              </a:rPr>
              <a:t>ssh &lt;comanage-username&gt;@pelican-train.chtc.wisc.edu</a:t>
            </a:r>
            <a:endParaRPr/>
          </a:p>
          <a:p>
            <a:pPr indent="-317500" lvl="0" marL="457200" rtl="0" algn="l">
              <a:spcBef>
                <a:spcPts val="0"/>
              </a:spcBef>
              <a:spcAft>
                <a:spcPts val="0"/>
              </a:spcAft>
              <a:buSzPts val="1400"/>
              <a:buAutoNum type="arabicPeriod"/>
            </a:pPr>
            <a:r>
              <a:rPr lang="en"/>
              <a:t>After logging in, this should redirect you to your virtual machine, named in the format </a:t>
            </a:r>
            <a:r>
              <a:rPr lang="en" sz="2000">
                <a:solidFill>
                  <a:srgbClr val="0000FF"/>
                </a:solidFill>
                <a:latin typeface="Consolas"/>
                <a:ea typeface="Consolas"/>
                <a:cs typeface="Consolas"/>
                <a:sym typeface="Consolas"/>
              </a:rPr>
              <a:t>"trainee@pelicantrain20##"</a:t>
            </a:r>
            <a:endParaRPr/>
          </a:p>
          <a:p>
            <a:pPr indent="-317500" lvl="0" marL="457200" rtl="0" algn="l">
              <a:spcBef>
                <a:spcPts val="0"/>
              </a:spcBef>
              <a:spcAft>
                <a:spcPts val="0"/>
              </a:spcAft>
              <a:buSzPts val="1400"/>
              <a:buAutoNum type="arabicPeriod"/>
            </a:pPr>
            <a:r>
              <a:rPr lang="en"/>
              <a:t>Login again using a second window</a:t>
            </a:r>
            <a:endParaRPr/>
          </a:p>
          <a:p>
            <a:pPr indent="0" lvl="0" marL="0" rtl="0" algn="l">
              <a:spcBef>
                <a:spcPts val="800"/>
              </a:spcBef>
              <a:spcAft>
                <a:spcPts val="0"/>
              </a:spcAft>
              <a:buNone/>
            </a:pPr>
            <a:r>
              <a:t/>
            </a:r>
            <a:endParaRPr/>
          </a:p>
          <a:p>
            <a:pPr indent="0" lvl="0" marL="0" rtl="0" algn="l">
              <a:spcBef>
                <a:spcPts val="800"/>
              </a:spcBef>
              <a:spcAft>
                <a:spcPts val="0"/>
              </a:spcAft>
              <a:buNone/>
            </a:pPr>
            <a:r>
              <a:rPr i="1" lang="en"/>
              <a:t>Full step-by-step instructions are provided in the GitHub README</a:t>
            </a:r>
            <a:endParaRPr i="1"/>
          </a:p>
        </p:txBody>
      </p:sp>
      <p:sp>
        <p:nvSpPr>
          <p:cNvPr id="319" name="Google Shape;319;p4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20" name="Google Shape;320;p43"/>
          <p:cNvSpPr txBox="1"/>
          <p:nvPr/>
        </p:nvSpPr>
        <p:spPr>
          <a:xfrm>
            <a:off x="4692914" y="580539"/>
            <a:ext cx="4261200" cy="46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700" u="sng">
                <a:solidFill>
                  <a:schemeClr val="hlink"/>
                </a:solidFill>
                <a:latin typeface="Calibri"/>
                <a:ea typeface="Calibri"/>
                <a:cs typeface="Calibri"/>
                <a:sym typeface="Calibri"/>
                <a:hlinkClick r:id="rId3"/>
              </a:rPr>
              <a:t>github.com/PelicanPlatform/training-origin</a:t>
            </a:r>
            <a:endParaRPr sz="17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4"/>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Tutorial Setup</a:t>
            </a:r>
            <a:endParaRPr/>
          </a:p>
        </p:txBody>
      </p:sp>
      <p:sp>
        <p:nvSpPr>
          <p:cNvPr id="326" name="Google Shape;326;p44"/>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Clone the tutorial materials to your virtual machine</a:t>
            </a:r>
            <a:endParaRPr/>
          </a:p>
          <a:p>
            <a:pPr indent="-317500" lvl="0" marL="457200" rtl="0" algn="l">
              <a:spcBef>
                <a:spcPts val="800"/>
              </a:spcBef>
              <a:spcAft>
                <a:spcPts val="0"/>
              </a:spcAft>
              <a:buSzPts val="1400"/>
              <a:buAutoNum type="arabicPeriod"/>
            </a:pPr>
            <a:r>
              <a:rPr lang="en"/>
              <a:t>Make sure you are in your home directory</a:t>
            </a:r>
            <a:br>
              <a:rPr lang="en"/>
            </a:br>
            <a:r>
              <a:rPr lang="en" sz="2000">
                <a:solidFill>
                  <a:srgbClr val="0000FF"/>
                </a:solidFill>
                <a:latin typeface="Consolas"/>
                <a:ea typeface="Consolas"/>
                <a:cs typeface="Consolas"/>
                <a:sym typeface="Consolas"/>
              </a:rPr>
              <a:t>cd $HOME</a:t>
            </a:r>
            <a:endParaRPr/>
          </a:p>
          <a:p>
            <a:pPr indent="-317500" lvl="0" marL="457200" rtl="0" algn="l">
              <a:spcBef>
                <a:spcPts val="0"/>
              </a:spcBef>
              <a:spcAft>
                <a:spcPts val="0"/>
              </a:spcAft>
              <a:buSzPts val="1400"/>
              <a:buAutoNum type="arabicPeriod"/>
            </a:pPr>
            <a:r>
              <a:rPr lang="en"/>
              <a:t>Clone the materials from GitHub</a:t>
            </a:r>
            <a:br>
              <a:rPr lang="en"/>
            </a:br>
            <a:r>
              <a:rPr lang="en" sz="1700">
                <a:solidFill>
                  <a:srgbClr val="0000FF"/>
                </a:solidFill>
                <a:latin typeface="Consolas"/>
                <a:ea typeface="Consolas"/>
                <a:cs typeface="Consolas"/>
                <a:sym typeface="Consolas"/>
              </a:rPr>
              <a:t>git clone </a:t>
            </a:r>
            <a:r>
              <a:rPr lang="en" sz="1700">
                <a:solidFill>
                  <a:srgbClr val="0000FF"/>
                </a:solidFill>
                <a:latin typeface="Consolas"/>
                <a:ea typeface="Consolas"/>
                <a:cs typeface="Consolas"/>
                <a:sym typeface="Consolas"/>
              </a:rPr>
              <a:t>https://github.com/PelicanPlatform/training-origin</a:t>
            </a:r>
            <a:endParaRPr sz="1800"/>
          </a:p>
        </p:txBody>
      </p:sp>
      <p:sp>
        <p:nvSpPr>
          <p:cNvPr id="327" name="Google Shape;327;p4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28" name="Google Shape;328;p44"/>
          <p:cNvSpPr txBox="1"/>
          <p:nvPr/>
        </p:nvSpPr>
        <p:spPr>
          <a:xfrm>
            <a:off x="4692914" y="580539"/>
            <a:ext cx="4261200" cy="46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700" u="sng">
                <a:solidFill>
                  <a:schemeClr val="hlink"/>
                </a:solidFill>
                <a:latin typeface="Calibri"/>
                <a:ea typeface="Calibri"/>
                <a:cs typeface="Calibri"/>
                <a:sym typeface="Calibri"/>
                <a:hlinkClick r:id="rId3"/>
              </a:rPr>
              <a:t>github.com/PelicanPlatform/training-origin</a:t>
            </a:r>
            <a:endParaRPr sz="17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45"/>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Using the Pelican Client to Transfer Data</a:t>
            </a:r>
            <a:endParaRPr/>
          </a:p>
        </p:txBody>
      </p:sp>
      <p:sp>
        <p:nvSpPr>
          <p:cNvPr id="334" name="Google Shape;334;p4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The Pelican Client can be used to get and put objects from an existing Data Federation</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Available as a standalone binary from the Pelican Platform website</a:t>
            </a:r>
            <a:endParaRPr/>
          </a:p>
          <a:p>
            <a:pPr indent="0" lvl="0" marL="0" rtl="0" algn="ctr">
              <a:spcBef>
                <a:spcPts val="800"/>
              </a:spcBef>
              <a:spcAft>
                <a:spcPts val="0"/>
              </a:spcAft>
              <a:buNone/>
            </a:pPr>
            <a:r>
              <a:rPr lang="en" u="sng">
                <a:solidFill>
                  <a:schemeClr val="hlink"/>
                </a:solidFill>
                <a:hlinkClick r:id="rId3"/>
              </a:rPr>
              <a:t>https://docs.pelicanplatform.org/install</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No installation required to use the Pelican Client!</a:t>
            </a:r>
            <a:endParaRPr/>
          </a:p>
          <a:p>
            <a:pPr indent="0" lvl="0" marL="0" rtl="0" algn="l">
              <a:spcBef>
                <a:spcPts val="800"/>
              </a:spcBef>
              <a:spcAft>
                <a:spcPts val="0"/>
              </a:spcAft>
              <a:buNone/>
            </a:pPr>
            <a:r>
              <a:t/>
            </a:r>
            <a:endParaRPr/>
          </a:p>
        </p:txBody>
      </p:sp>
      <p:sp>
        <p:nvSpPr>
          <p:cNvPr id="335" name="Google Shape;335;p4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6"/>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Using the Pelican Client to Transfer Data</a:t>
            </a:r>
            <a:endParaRPr/>
          </a:p>
        </p:txBody>
      </p:sp>
      <p:sp>
        <p:nvSpPr>
          <p:cNvPr id="341" name="Google Shape;341;p4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"Install" the Pelican client</a:t>
            </a:r>
            <a:endParaRPr/>
          </a:p>
          <a:p>
            <a:pPr indent="-317500" lvl="0" marL="457200" rtl="0" algn="l">
              <a:spcBef>
                <a:spcPts val="800"/>
              </a:spcBef>
              <a:spcAft>
                <a:spcPts val="0"/>
              </a:spcAft>
              <a:buSzPts val="1400"/>
              <a:buAutoNum type="arabicPeriod"/>
            </a:pPr>
            <a:r>
              <a:rPr lang="en"/>
              <a:t>Move into the provided </a:t>
            </a:r>
            <a:r>
              <a:rPr lang="en" sz="1900">
                <a:solidFill>
                  <a:srgbClr val="0000FF"/>
                </a:solidFill>
                <a:latin typeface="Consolas"/>
                <a:ea typeface="Consolas"/>
                <a:cs typeface="Consolas"/>
                <a:sym typeface="Consolas"/>
              </a:rPr>
              <a:t>pelican-client</a:t>
            </a:r>
            <a:r>
              <a:rPr lang="en"/>
              <a:t> directory</a:t>
            </a:r>
            <a:br>
              <a:rPr lang="en"/>
            </a:br>
            <a:r>
              <a:rPr lang="en" sz="2000">
                <a:solidFill>
                  <a:srgbClr val="0000FF"/>
                </a:solidFill>
                <a:latin typeface="Consolas"/>
                <a:ea typeface="Consolas"/>
                <a:cs typeface="Consolas"/>
                <a:sym typeface="Consolas"/>
              </a:rPr>
              <a:t>cd $HOME/training-origin/pelican-client</a:t>
            </a:r>
            <a:endParaRPr sz="2000">
              <a:solidFill>
                <a:srgbClr val="0000FF"/>
              </a:solidFill>
              <a:latin typeface="Consolas"/>
              <a:ea typeface="Consolas"/>
              <a:cs typeface="Consolas"/>
              <a:sym typeface="Consolas"/>
            </a:endParaRPr>
          </a:p>
          <a:p>
            <a:pPr indent="-317500" lvl="0" marL="457200" rtl="0" algn="l">
              <a:spcBef>
                <a:spcPts val="0"/>
              </a:spcBef>
              <a:spcAft>
                <a:spcPts val="0"/>
              </a:spcAft>
              <a:buSzPts val="1400"/>
              <a:buAutoNum type="arabicPeriod"/>
            </a:pPr>
            <a:r>
              <a:rPr lang="en"/>
              <a:t>D</a:t>
            </a:r>
            <a:r>
              <a:rPr lang="en"/>
              <a:t>ownload the Pelican client (link copied from Pelican website)</a:t>
            </a:r>
            <a:br>
              <a:rPr lang="en"/>
            </a:br>
            <a:r>
              <a:rPr lang="en" sz="2000">
                <a:solidFill>
                  <a:srgbClr val="0000FF"/>
                </a:solidFill>
                <a:latin typeface="Consolas"/>
                <a:ea typeface="Consolas"/>
                <a:cs typeface="Consolas"/>
                <a:sym typeface="Consolas"/>
              </a:rPr>
              <a:t>wget https://github.com/PelicanPlatform/pelican/releases/download/v7.9.2/pelican_Linux_x86_64.tar.gz</a:t>
            </a:r>
            <a:endParaRPr/>
          </a:p>
          <a:p>
            <a:pPr indent="-317500" lvl="0" marL="457200" rtl="0" algn="l">
              <a:spcBef>
                <a:spcPts val="0"/>
              </a:spcBef>
              <a:spcAft>
                <a:spcPts val="0"/>
              </a:spcAft>
              <a:buSzPts val="1400"/>
              <a:buAutoNum type="arabicPeriod"/>
            </a:pPr>
            <a:r>
              <a:rPr lang="en"/>
              <a:t>Decompress the client</a:t>
            </a:r>
            <a:br>
              <a:rPr lang="en"/>
            </a:br>
            <a:r>
              <a:rPr lang="en" sz="2000">
                <a:solidFill>
                  <a:srgbClr val="0000FF"/>
                </a:solidFill>
                <a:latin typeface="Consolas"/>
                <a:ea typeface="Consolas"/>
                <a:cs typeface="Consolas"/>
                <a:sym typeface="Consolas"/>
              </a:rPr>
              <a:t>tar -xzf pelican_Linux_x86_64.tar.gz</a:t>
            </a:r>
            <a:endParaRPr sz="2000">
              <a:solidFill>
                <a:srgbClr val="0000FF"/>
              </a:solidFill>
              <a:latin typeface="Consolas"/>
              <a:ea typeface="Consolas"/>
              <a:cs typeface="Consolas"/>
              <a:sym typeface="Consolas"/>
            </a:endParaRPr>
          </a:p>
          <a:p>
            <a:pPr indent="0" lvl="0" marL="0" rtl="0" algn="l">
              <a:spcBef>
                <a:spcPts val="800"/>
              </a:spcBef>
              <a:spcAft>
                <a:spcPts val="0"/>
              </a:spcAft>
              <a:buNone/>
            </a:pPr>
            <a:r>
              <a:rPr lang="en" sz="2000"/>
              <a:t>The </a:t>
            </a:r>
            <a:r>
              <a:rPr lang="en" sz="1500">
                <a:solidFill>
                  <a:srgbClr val="0000FF"/>
                </a:solidFill>
                <a:latin typeface="Consolas"/>
                <a:ea typeface="Consolas"/>
                <a:cs typeface="Consolas"/>
                <a:sym typeface="Consolas"/>
              </a:rPr>
              <a:t>pelican</a:t>
            </a:r>
            <a:r>
              <a:rPr lang="en" sz="2000"/>
              <a:t> binary is inside of the newly created </a:t>
            </a:r>
            <a:r>
              <a:rPr lang="en" sz="1500">
                <a:solidFill>
                  <a:srgbClr val="0000FF"/>
                </a:solidFill>
                <a:latin typeface="Consolas"/>
                <a:ea typeface="Consolas"/>
                <a:cs typeface="Consolas"/>
                <a:sym typeface="Consolas"/>
              </a:rPr>
              <a:t>pelican-7.9.2</a:t>
            </a:r>
            <a:r>
              <a:rPr lang="en" sz="2000"/>
              <a:t> directory</a:t>
            </a:r>
            <a:endParaRPr sz="1800">
              <a:solidFill>
                <a:srgbClr val="0000FF"/>
              </a:solidFill>
              <a:latin typeface="Consolas"/>
              <a:ea typeface="Consolas"/>
              <a:cs typeface="Consolas"/>
              <a:sym typeface="Consolas"/>
            </a:endParaRPr>
          </a:p>
        </p:txBody>
      </p:sp>
      <p:sp>
        <p:nvSpPr>
          <p:cNvPr id="342" name="Google Shape;342;p4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7"/>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Using the Pelican Client to Transfer Data</a:t>
            </a:r>
            <a:endParaRPr/>
          </a:p>
        </p:txBody>
      </p:sp>
      <p:sp>
        <p:nvSpPr>
          <p:cNvPr id="348" name="Google Shape;348;p47"/>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A Pelican URL is used to specify object locations within a Data Federation:</a:t>
            </a:r>
            <a:endParaRPr/>
          </a:p>
        </p:txBody>
      </p:sp>
      <p:sp>
        <p:nvSpPr>
          <p:cNvPr id="349" name="Google Shape;349;p4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50" name="Google Shape;350;p47"/>
          <p:cNvSpPr/>
          <p:nvPr/>
        </p:nvSpPr>
        <p:spPr>
          <a:xfrm>
            <a:off x="1954951" y="2136525"/>
            <a:ext cx="1341900" cy="297600"/>
          </a:xfrm>
          <a:prstGeom prst="roundRect">
            <a:avLst>
              <a:gd fmla="val 16667" name="adj"/>
            </a:avLst>
          </a:prstGeom>
          <a:solidFill>
            <a:srgbClr val="CFE2F3"/>
          </a:solidFill>
          <a:ln cap="flat"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351" name="Google Shape;351;p47"/>
          <p:cNvSpPr/>
          <p:nvPr/>
        </p:nvSpPr>
        <p:spPr>
          <a:xfrm>
            <a:off x="3296925" y="2136525"/>
            <a:ext cx="1480500" cy="297600"/>
          </a:xfrm>
          <a:prstGeom prst="roundRect">
            <a:avLst>
              <a:gd fmla="val 16667" name="adj"/>
            </a:avLst>
          </a:prstGeom>
          <a:solidFill>
            <a:srgbClr val="FCE5CD"/>
          </a:solid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352" name="Google Shape;352;p47"/>
          <p:cNvSpPr/>
          <p:nvPr/>
        </p:nvSpPr>
        <p:spPr>
          <a:xfrm>
            <a:off x="4777174" y="2136525"/>
            <a:ext cx="2430900" cy="297600"/>
          </a:xfrm>
          <a:prstGeom prst="roundRect">
            <a:avLst>
              <a:gd fmla="val 16667" name="adj"/>
            </a:avLst>
          </a:prstGeom>
          <a:solidFill>
            <a:srgbClr val="D9EAD3"/>
          </a:solidFill>
          <a:ln cap="flat" cmpd="sng" w="9525">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353" name="Google Shape;353;p47"/>
          <p:cNvSpPr/>
          <p:nvPr/>
        </p:nvSpPr>
        <p:spPr>
          <a:xfrm>
            <a:off x="2866355" y="2672185"/>
            <a:ext cx="239400" cy="240900"/>
          </a:xfrm>
          <a:prstGeom prst="roundRect">
            <a:avLst>
              <a:gd fmla="val 16667" name="adj"/>
            </a:avLst>
          </a:prstGeom>
          <a:solidFill>
            <a:srgbClr val="CFE2F3"/>
          </a:solidFill>
          <a:ln cap="flat"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354" name="Google Shape;354;p47"/>
          <p:cNvSpPr/>
          <p:nvPr/>
        </p:nvSpPr>
        <p:spPr>
          <a:xfrm>
            <a:off x="2866355" y="2964401"/>
            <a:ext cx="239400" cy="240900"/>
          </a:xfrm>
          <a:prstGeom prst="roundRect">
            <a:avLst>
              <a:gd fmla="val 16667" name="adj"/>
            </a:avLst>
          </a:prstGeom>
          <a:solidFill>
            <a:srgbClr val="FCE5CD"/>
          </a:solid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355" name="Google Shape;355;p47"/>
          <p:cNvSpPr/>
          <p:nvPr/>
        </p:nvSpPr>
        <p:spPr>
          <a:xfrm>
            <a:off x="2866350" y="3256655"/>
            <a:ext cx="239400" cy="240900"/>
          </a:xfrm>
          <a:prstGeom prst="roundRect">
            <a:avLst>
              <a:gd fmla="val 16667" name="adj"/>
            </a:avLst>
          </a:prstGeom>
          <a:solidFill>
            <a:srgbClr val="D9EAD3"/>
          </a:solidFill>
          <a:ln cap="flat" cmpd="sng" w="9525">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356" name="Google Shape;356;p47"/>
          <p:cNvSpPr txBox="1"/>
          <p:nvPr/>
        </p:nvSpPr>
        <p:spPr>
          <a:xfrm>
            <a:off x="1751850" y="2053899"/>
            <a:ext cx="5640300" cy="44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b="1" lang="en" sz="1900">
                <a:solidFill>
                  <a:schemeClr val="dk1"/>
                </a:solidFill>
                <a:latin typeface="Consolas"/>
                <a:ea typeface="Consolas"/>
                <a:cs typeface="Consolas"/>
                <a:sym typeface="Consolas"/>
              </a:rPr>
              <a:t>pelican://osg-htc.org/weather/cloud.jpg</a:t>
            </a:r>
            <a:endParaRPr sz="1900">
              <a:latin typeface="Consolas"/>
              <a:ea typeface="Consolas"/>
              <a:cs typeface="Consolas"/>
              <a:sym typeface="Consolas"/>
            </a:endParaRPr>
          </a:p>
        </p:txBody>
      </p:sp>
      <p:sp>
        <p:nvSpPr>
          <p:cNvPr id="357" name="Google Shape;357;p47"/>
          <p:cNvSpPr txBox="1"/>
          <p:nvPr/>
        </p:nvSpPr>
        <p:spPr>
          <a:xfrm>
            <a:off x="3105750" y="2589525"/>
            <a:ext cx="31719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sz="1600">
                <a:solidFill>
                  <a:schemeClr val="dk1"/>
                </a:solidFill>
                <a:latin typeface="Calibri"/>
                <a:ea typeface="Calibri"/>
                <a:cs typeface="Calibri"/>
                <a:sym typeface="Calibri"/>
              </a:rPr>
              <a:t>Defines a metadata lookup protocol</a:t>
            </a:r>
            <a:endParaRPr/>
          </a:p>
        </p:txBody>
      </p:sp>
      <p:sp>
        <p:nvSpPr>
          <p:cNvPr id="358" name="Google Shape;358;p47"/>
          <p:cNvSpPr txBox="1"/>
          <p:nvPr/>
        </p:nvSpPr>
        <p:spPr>
          <a:xfrm>
            <a:off x="3105750" y="2881750"/>
            <a:ext cx="31719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sz="1600">
                <a:solidFill>
                  <a:schemeClr val="dk1"/>
                </a:solidFill>
                <a:latin typeface="Calibri"/>
                <a:ea typeface="Calibri"/>
                <a:cs typeface="Calibri"/>
                <a:sym typeface="Calibri"/>
              </a:rPr>
              <a:t>The federation’s hostname/root</a:t>
            </a:r>
            <a:endParaRPr sz="1600">
              <a:solidFill>
                <a:schemeClr val="dk1"/>
              </a:solidFill>
              <a:latin typeface="Calibri"/>
              <a:ea typeface="Calibri"/>
              <a:cs typeface="Calibri"/>
              <a:sym typeface="Calibri"/>
            </a:endParaRPr>
          </a:p>
        </p:txBody>
      </p:sp>
      <p:sp>
        <p:nvSpPr>
          <p:cNvPr id="359" name="Google Shape;359;p47"/>
          <p:cNvSpPr txBox="1"/>
          <p:nvPr/>
        </p:nvSpPr>
        <p:spPr>
          <a:xfrm>
            <a:off x="3105750" y="3174000"/>
            <a:ext cx="31719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1200"/>
              </a:spcAft>
              <a:buNone/>
            </a:pPr>
            <a:r>
              <a:rPr lang="en" sz="1600">
                <a:solidFill>
                  <a:schemeClr val="dk1"/>
                </a:solidFill>
                <a:latin typeface="Calibri"/>
                <a:ea typeface="Calibri"/>
                <a:cs typeface="Calibri"/>
                <a:sym typeface="Calibri"/>
              </a:rPr>
              <a:t>The desired object name</a:t>
            </a:r>
            <a:endParaRPr sz="1600">
              <a:solidFill>
                <a:schemeClr val="dk1"/>
              </a:solidFill>
              <a:latin typeface="Calibri"/>
              <a:ea typeface="Calibri"/>
              <a:cs typeface="Calibri"/>
              <a:sym typeface="Calibri"/>
            </a:endParaRPr>
          </a:p>
        </p:txBody>
      </p:sp>
      <p:sp>
        <p:nvSpPr>
          <p:cNvPr id="360" name="Google Shape;360;p47"/>
          <p:cNvSpPr txBox="1"/>
          <p:nvPr/>
        </p:nvSpPr>
        <p:spPr>
          <a:xfrm>
            <a:off x="604782" y="3577066"/>
            <a:ext cx="7886700" cy="475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sz="2100">
                <a:solidFill>
                  <a:schemeClr val="dk1"/>
                </a:solidFill>
                <a:latin typeface="Calibri"/>
                <a:ea typeface="Calibri"/>
                <a:cs typeface="Calibri"/>
                <a:sym typeface="Calibri"/>
              </a:rPr>
              <a:t>To download an object using the client, use the command:</a:t>
            </a:r>
            <a:endParaRPr/>
          </a:p>
        </p:txBody>
      </p:sp>
      <p:sp>
        <p:nvSpPr>
          <p:cNvPr id="361" name="Google Shape;361;p47"/>
          <p:cNvSpPr txBox="1"/>
          <p:nvPr/>
        </p:nvSpPr>
        <p:spPr>
          <a:xfrm>
            <a:off x="628650" y="4069391"/>
            <a:ext cx="78627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800"/>
              </a:spcBef>
              <a:spcAft>
                <a:spcPts val="0"/>
              </a:spcAft>
              <a:buNone/>
            </a:pPr>
            <a:r>
              <a:rPr b="1" lang="en" sz="1800">
                <a:solidFill>
                  <a:schemeClr val="dk1"/>
                </a:solidFill>
                <a:latin typeface="Consolas"/>
                <a:ea typeface="Consolas"/>
                <a:cs typeface="Consolas"/>
                <a:sym typeface="Consolas"/>
              </a:rPr>
              <a:t>pelican object get &lt;Pelican URL&gt; &lt;desired name&gt;</a:t>
            </a:r>
            <a:endParaRPr sz="1800">
              <a:latin typeface="Consolas"/>
              <a:ea typeface="Consolas"/>
              <a:cs typeface="Consolas"/>
              <a:sym typeface="Consola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8"/>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Using the Pelican Client to Transfer Data</a:t>
            </a:r>
            <a:endParaRPr/>
          </a:p>
        </p:txBody>
      </p:sp>
      <p:sp>
        <p:nvSpPr>
          <p:cNvPr id="367" name="Google Shape;367;p4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Use the client to download this test object from the OSDF</a:t>
            </a:r>
            <a:endParaRPr/>
          </a:p>
          <a:p>
            <a:pPr indent="0" lvl="0" marL="0" rtl="0" algn="l">
              <a:spcBef>
                <a:spcPts val="800"/>
              </a:spcBef>
              <a:spcAft>
                <a:spcPts val="0"/>
              </a:spcAft>
              <a:buNone/>
            </a:pPr>
            <a:r>
              <a:rPr b="1" lang="en" sz="1400">
                <a:solidFill>
                  <a:srgbClr val="0000FF"/>
                </a:solidFill>
                <a:latin typeface="Consolas"/>
                <a:ea typeface="Consolas"/>
                <a:cs typeface="Consolas"/>
                <a:sym typeface="Consolas"/>
              </a:rPr>
              <a:t>&lt;Pelican URL&gt;</a:t>
            </a:r>
            <a:r>
              <a:rPr lang="en" sz="1400">
                <a:solidFill>
                  <a:srgbClr val="0000FF"/>
                </a:solidFill>
                <a:latin typeface="Consolas"/>
                <a:ea typeface="Consolas"/>
                <a:cs typeface="Consolas"/>
                <a:sym typeface="Consolas"/>
              </a:rPr>
              <a:t> =</a:t>
            </a:r>
            <a:br>
              <a:rPr lang="en" sz="1400">
                <a:solidFill>
                  <a:srgbClr val="0000FF"/>
                </a:solidFill>
                <a:latin typeface="Consolas"/>
                <a:ea typeface="Consolas"/>
                <a:cs typeface="Consolas"/>
                <a:sym typeface="Consolas"/>
              </a:rPr>
            </a:br>
            <a:r>
              <a:rPr lang="en" sz="1400">
                <a:solidFill>
                  <a:srgbClr val="0000FF"/>
                </a:solidFill>
                <a:latin typeface="Consolas"/>
                <a:ea typeface="Consolas"/>
                <a:cs typeface="Consolas"/>
                <a:sym typeface="Consolas"/>
              </a:rPr>
              <a:t>pelican://osg-htc.org/ospool/uc-shared/public/OSG-Staff/validation/test.txt</a:t>
            </a:r>
            <a:endParaRPr/>
          </a:p>
          <a:p>
            <a:pPr indent="-317500" lvl="0" marL="457200" rtl="0" algn="l">
              <a:spcBef>
                <a:spcPts val="800"/>
              </a:spcBef>
              <a:spcAft>
                <a:spcPts val="0"/>
              </a:spcAft>
              <a:buSzPts val="1400"/>
              <a:buAutoNum type="arabicPeriod"/>
            </a:pPr>
            <a:r>
              <a:rPr lang="en"/>
              <a:t>Move into the directory with the </a:t>
            </a:r>
            <a:r>
              <a:rPr lang="en" sz="1900">
                <a:solidFill>
                  <a:srgbClr val="0000FF"/>
                </a:solidFill>
                <a:latin typeface="Consolas"/>
                <a:ea typeface="Consolas"/>
                <a:cs typeface="Consolas"/>
                <a:sym typeface="Consolas"/>
              </a:rPr>
              <a:t>pelican</a:t>
            </a:r>
            <a:r>
              <a:rPr lang="en"/>
              <a:t> binary</a:t>
            </a:r>
            <a:br>
              <a:rPr lang="en"/>
            </a:br>
            <a:r>
              <a:rPr lang="en" sz="1900">
                <a:solidFill>
                  <a:srgbClr val="0000FF"/>
                </a:solidFill>
                <a:latin typeface="Consolas"/>
                <a:ea typeface="Consolas"/>
                <a:cs typeface="Consolas"/>
                <a:sym typeface="Consolas"/>
              </a:rPr>
              <a:t>cd $HOME/training-origin/pelican-client/pelican-7.9.2</a:t>
            </a:r>
            <a:endParaRPr sz="2000"/>
          </a:p>
          <a:p>
            <a:pPr indent="-317500" lvl="0" marL="457200" rtl="0" algn="l">
              <a:spcBef>
                <a:spcPts val="0"/>
              </a:spcBef>
              <a:spcAft>
                <a:spcPts val="0"/>
              </a:spcAft>
              <a:buSzPts val="1400"/>
              <a:buAutoNum type="arabicPeriod"/>
            </a:pPr>
            <a:r>
              <a:rPr lang="en"/>
              <a:t>Use the "</a:t>
            </a:r>
            <a:r>
              <a:rPr lang="en" sz="1900">
                <a:solidFill>
                  <a:srgbClr val="0000FF"/>
                </a:solidFill>
                <a:latin typeface="Consolas"/>
                <a:ea typeface="Consolas"/>
                <a:cs typeface="Consolas"/>
                <a:sym typeface="Consolas"/>
              </a:rPr>
              <a:t>pelican object get</a:t>
            </a:r>
            <a:r>
              <a:rPr lang="en"/>
              <a:t>" command to download the object</a:t>
            </a:r>
            <a:endParaRPr/>
          </a:p>
          <a:p>
            <a:pPr indent="0" lvl="0" marL="0" rtl="0" algn="l">
              <a:spcBef>
                <a:spcPts val="800"/>
              </a:spcBef>
              <a:spcAft>
                <a:spcPts val="0"/>
              </a:spcAft>
              <a:buNone/>
            </a:pPr>
            <a:r>
              <a:rPr lang="en" sz="1900">
                <a:solidFill>
                  <a:srgbClr val="0000FF"/>
                </a:solidFill>
                <a:latin typeface="Consolas"/>
                <a:ea typeface="Consolas"/>
                <a:cs typeface="Consolas"/>
                <a:sym typeface="Consolas"/>
              </a:rPr>
              <a:t>./pelican object get </a:t>
            </a:r>
            <a:r>
              <a:rPr b="1" lang="en" sz="1900">
                <a:solidFill>
                  <a:srgbClr val="0000FF"/>
                </a:solidFill>
                <a:latin typeface="Consolas"/>
                <a:ea typeface="Consolas"/>
                <a:cs typeface="Consolas"/>
                <a:sym typeface="Consolas"/>
              </a:rPr>
              <a:t>&lt;Pelican URL&gt;</a:t>
            </a:r>
            <a:r>
              <a:rPr lang="en" sz="1900">
                <a:solidFill>
                  <a:srgbClr val="0000FF"/>
                </a:solidFill>
                <a:latin typeface="Consolas"/>
                <a:ea typeface="Consolas"/>
                <a:cs typeface="Consolas"/>
                <a:sym typeface="Consolas"/>
              </a:rPr>
              <a:t> ./downloaded-test.txt</a:t>
            </a:r>
            <a:endParaRPr sz="1900">
              <a:solidFill>
                <a:srgbClr val="0000FF"/>
              </a:solidFill>
              <a:latin typeface="Consolas"/>
              <a:ea typeface="Consolas"/>
              <a:cs typeface="Consolas"/>
              <a:sym typeface="Consolas"/>
            </a:endParaRPr>
          </a:p>
          <a:p>
            <a:pPr indent="-317500" lvl="0" marL="457200" rtl="0" algn="l">
              <a:spcBef>
                <a:spcPts val="800"/>
              </a:spcBef>
              <a:spcAft>
                <a:spcPts val="0"/>
              </a:spcAft>
              <a:buSzPts val="1400"/>
              <a:buAutoNum type="arabicPeriod"/>
            </a:pPr>
            <a:r>
              <a:rPr lang="en"/>
              <a:t>Look at the contents of the file</a:t>
            </a:r>
            <a:br>
              <a:rPr lang="en" sz="2000">
                <a:solidFill>
                  <a:srgbClr val="0000FF"/>
                </a:solidFill>
                <a:latin typeface="Consolas"/>
                <a:ea typeface="Consolas"/>
                <a:cs typeface="Consolas"/>
                <a:sym typeface="Consolas"/>
              </a:rPr>
            </a:br>
            <a:r>
              <a:rPr lang="en" sz="2000">
                <a:solidFill>
                  <a:srgbClr val="0000FF"/>
                </a:solidFill>
                <a:latin typeface="Consolas"/>
                <a:ea typeface="Consolas"/>
                <a:cs typeface="Consolas"/>
                <a:sym typeface="Consolas"/>
              </a:rPr>
              <a:t>cat downloaded-test.txt</a:t>
            </a:r>
            <a:br>
              <a:rPr lang="en" sz="2000">
                <a:solidFill>
                  <a:srgbClr val="0000FF"/>
                </a:solidFill>
                <a:latin typeface="Consolas"/>
                <a:ea typeface="Consolas"/>
                <a:cs typeface="Consolas"/>
                <a:sym typeface="Consolas"/>
              </a:rPr>
            </a:br>
            <a:r>
              <a:rPr lang="en" sz="2000">
                <a:solidFill>
                  <a:srgbClr val="0000FF"/>
                </a:solidFill>
                <a:latin typeface="Consolas"/>
                <a:ea typeface="Consolas"/>
                <a:cs typeface="Consolas"/>
                <a:sym typeface="Consolas"/>
              </a:rPr>
              <a:t># Hello, World!</a:t>
            </a:r>
            <a:endParaRPr sz="1500"/>
          </a:p>
        </p:txBody>
      </p:sp>
      <p:sp>
        <p:nvSpPr>
          <p:cNvPr id="368" name="Google Shape;368;p4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9"/>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
              <a:t>To serve your own Origin, Pelican team recommends using their provided Docker container, but configured to run your Origin</a:t>
            </a:r>
            <a:endParaRPr/>
          </a:p>
          <a:p>
            <a:pPr indent="0" lvl="0" marL="0" rtl="0" algn="l">
              <a:spcBef>
                <a:spcPts val="800"/>
              </a:spcBef>
              <a:spcAft>
                <a:spcPts val="0"/>
              </a:spcAft>
              <a:buNone/>
            </a:pPr>
            <a:r>
              <a:rPr lang="en"/>
              <a:t>You'll need:</a:t>
            </a:r>
            <a:endParaRPr/>
          </a:p>
          <a:p>
            <a:pPr indent="-317500" lvl="0" marL="457200" rtl="0" algn="l">
              <a:spcBef>
                <a:spcPts val="800"/>
              </a:spcBef>
              <a:spcAft>
                <a:spcPts val="0"/>
              </a:spcAft>
              <a:buSzPts val="1400"/>
              <a:buChar char="●"/>
            </a:pPr>
            <a:r>
              <a:rPr lang="en"/>
              <a:t>web host certificates for the server running the Origin</a:t>
            </a:r>
            <a:endParaRPr/>
          </a:p>
          <a:p>
            <a:pPr indent="-317500" lvl="0" marL="457200" rtl="0" algn="l">
              <a:spcBef>
                <a:spcPts val="0"/>
              </a:spcBef>
              <a:spcAft>
                <a:spcPts val="0"/>
              </a:spcAft>
              <a:buSzPts val="1400"/>
              <a:buChar char="●"/>
            </a:pPr>
            <a:r>
              <a:rPr lang="en"/>
              <a:t>a set of "issuer" credentials (Pelican can generate)</a:t>
            </a:r>
            <a:endParaRPr/>
          </a:p>
          <a:p>
            <a:pPr indent="-317500" lvl="0" marL="457200" rtl="0" algn="l">
              <a:spcBef>
                <a:spcPts val="0"/>
              </a:spcBef>
              <a:spcAft>
                <a:spcPts val="0"/>
              </a:spcAft>
              <a:buSzPts val="1400"/>
              <a:buChar char="●"/>
            </a:pPr>
            <a:r>
              <a:rPr lang="en"/>
              <a:t>a couple of open ports</a:t>
            </a:r>
            <a:endParaRPr/>
          </a:p>
          <a:p>
            <a:pPr indent="-317500" lvl="0" marL="457200" rtl="0" algn="l">
              <a:spcBef>
                <a:spcPts val="0"/>
              </a:spcBef>
              <a:spcAft>
                <a:spcPts val="0"/>
              </a:spcAft>
              <a:buSzPts val="1400"/>
              <a:buChar char="●"/>
            </a:pPr>
            <a:r>
              <a:rPr lang="en"/>
              <a:t>Pelican specific configuration file describing the above and the location of the data being served</a:t>
            </a:r>
            <a:endParaRPr/>
          </a:p>
          <a:p>
            <a:pPr indent="0" lvl="0" marL="0" rtl="0" algn="l">
              <a:spcBef>
                <a:spcPts val="800"/>
              </a:spcBef>
              <a:spcAft>
                <a:spcPts val="0"/>
              </a:spcAft>
              <a:buNone/>
            </a:pPr>
            <a:r>
              <a:rPr lang="en"/>
              <a:t>By default, Pelican will look in </a:t>
            </a:r>
            <a:r>
              <a:rPr lang="en" sz="1900">
                <a:solidFill>
                  <a:srgbClr val="0000FF"/>
                </a:solidFill>
                <a:latin typeface="Consolas"/>
                <a:ea typeface="Consolas"/>
                <a:cs typeface="Consolas"/>
                <a:sym typeface="Consolas"/>
              </a:rPr>
              <a:t>/etc/pelican</a:t>
            </a:r>
            <a:r>
              <a:rPr lang="en"/>
              <a:t> for what it needs. We'll mount the </a:t>
            </a:r>
            <a:r>
              <a:rPr lang="en"/>
              <a:t>necessary</a:t>
            </a:r>
            <a:r>
              <a:rPr lang="en"/>
              <a:t> files into that location when running the Docker container</a:t>
            </a:r>
            <a:endParaRPr/>
          </a:p>
        </p:txBody>
      </p:sp>
      <p:sp>
        <p:nvSpPr>
          <p:cNvPr id="374" name="Google Shape;374;p4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75" name="Google Shape;375;p49"/>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Configuring Your Pelican Origin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3">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0"/>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Configuring Your Pelican Origin</a:t>
            </a:r>
            <a:endParaRPr/>
          </a:p>
        </p:txBody>
      </p:sp>
      <p:sp>
        <p:nvSpPr>
          <p:cNvPr id="381" name="Google Shape;381;p5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Prepare the Origin directories</a:t>
            </a:r>
            <a:endParaRPr/>
          </a:p>
          <a:p>
            <a:pPr indent="-317500" lvl="0" marL="457200" rtl="0" algn="l">
              <a:spcBef>
                <a:spcPts val="800"/>
              </a:spcBef>
              <a:spcAft>
                <a:spcPts val="0"/>
              </a:spcAft>
              <a:buSzPts val="1400"/>
              <a:buAutoNum type="arabicPeriod"/>
            </a:pPr>
            <a:r>
              <a:rPr lang="en"/>
              <a:t>Move to the provided pelican-origin directory</a:t>
            </a:r>
            <a:br>
              <a:rPr lang="en"/>
            </a:br>
            <a:r>
              <a:rPr lang="en" sz="2000">
                <a:solidFill>
                  <a:srgbClr val="0000FF"/>
                </a:solidFill>
                <a:latin typeface="Consolas"/>
                <a:ea typeface="Consolas"/>
                <a:cs typeface="Consolas"/>
                <a:sym typeface="Consolas"/>
              </a:rPr>
              <a:t>cd $HOME/training-origin/pelican-origin</a:t>
            </a:r>
            <a:endParaRPr/>
          </a:p>
          <a:p>
            <a:pPr indent="-317500" lvl="0" marL="457200" rtl="0" algn="l">
              <a:spcBef>
                <a:spcPts val="0"/>
              </a:spcBef>
              <a:spcAft>
                <a:spcPts val="0"/>
              </a:spcAft>
              <a:buSzPts val="1400"/>
              <a:buAutoNum type="arabicPeriod"/>
            </a:pPr>
            <a:r>
              <a:rPr lang="en"/>
              <a:t>Explore the file structure</a:t>
            </a:r>
            <a:br>
              <a:rPr lang="en" sz="2000">
                <a:solidFill>
                  <a:srgbClr val="0000FF"/>
                </a:solidFill>
                <a:latin typeface="Consolas"/>
                <a:ea typeface="Consolas"/>
                <a:cs typeface="Consolas"/>
                <a:sym typeface="Consolas"/>
              </a:rPr>
            </a:br>
            <a:r>
              <a:rPr lang="en" sz="2000">
                <a:solidFill>
                  <a:srgbClr val="0000FF"/>
                </a:solidFill>
                <a:latin typeface="Consolas"/>
                <a:ea typeface="Consolas"/>
                <a:cs typeface="Consolas"/>
                <a:sym typeface="Consolas"/>
              </a:rPr>
              <a:t>ls -R</a:t>
            </a:r>
            <a:endParaRPr/>
          </a:p>
          <a:p>
            <a:pPr indent="-317500" lvl="0" marL="457200" rtl="0" algn="l">
              <a:spcBef>
                <a:spcPts val="0"/>
              </a:spcBef>
              <a:spcAft>
                <a:spcPts val="0"/>
              </a:spcAft>
              <a:buSzPts val="1400"/>
              <a:buAutoNum type="arabicPeriod"/>
            </a:pPr>
            <a:r>
              <a:rPr lang="en"/>
              <a:t>[optional] Modify the contents of test.txt</a:t>
            </a:r>
            <a:br>
              <a:rPr lang="en"/>
            </a:br>
            <a:r>
              <a:rPr lang="en" sz="1900">
                <a:solidFill>
                  <a:srgbClr val="0000FF"/>
                </a:solidFill>
                <a:latin typeface="Consolas"/>
                <a:ea typeface="Consolas"/>
                <a:cs typeface="Consolas"/>
                <a:sym typeface="Consolas"/>
              </a:rPr>
              <a:t>vi </a:t>
            </a:r>
            <a:r>
              <a:rPr lang="en" sz="1900">
                <a:solidFill>
                  <a:srgbClr val="0000FF"/>
                </a:solidFill>
                <a:latin typeface="Consolas"/>
                <a:ea typeface="Consolas"/>
                <a:cs typeface="Consolas"/>
                <a:sym typeface="Consolas"/>
              </a:rPr>
              <a:t>$HOME/training-origin/pelican-origin/data/</a:t>
            </a:r>
            <a:r>
              <a:rPr lang="en" sz="1900">
                <a:solidFill>
                  <a:srgbClr val="0000FF"/>
                </a:solidFill>
                <a:latin typeface="Consolas"/>
                <a:ea typeface="Consolas"/>
                <a:cs typeface="Consolas"/>
                <a:sym typeface="Consolas"/>
              </a:rPr>
              <a:t>test.txt</a:t>
            </a:r>
            <a:endParaRPr sz="2000"/>
          </a:p>
        </p:txBody>
      </p:sp>
      <p:sp>
        <p:nvSpPr>
          <p:cNvPr id="382" name="Google Shape;382;p5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The prepared directory has the following structure:</a:t>
            </a:r>
            <a:endParaRPr/>
          </a:p>
          <a:p>
            <a:pPr indent="0" lvl="0" marL="457200" rtl="0" algn="l">
              <a:lnSpc>
                <a:spcPct val="100000"/>
              </a:lnSpc>
              <a:spcBef>
                <a:spcPts val="100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$HOME/training-origin/pelican-origin</a:t>
            </a:r>
            <a:endParaRPr sz="1800">
              <a:solidFill>
                <a:srgbClr val="0000FF"/>
              </a:solidFill>
              <a:latin typeface="Consolas"/>
              <a:ea typeface="Consolas"/>
              <a:cs typeface="Consolas"/>
              <a:sym typeface="Consolas"/>
            </a:endParaRPr>
          </a:p>
          <a:p>
            <a:pPr indent="0" lvl="0" marL="45720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 config</a:t>
            </a:r>
            <a:endParaRPr sz="1800">
              <a:solidFill>
                <a:srgbClr val="0000FF"/>
              </a:solidFill>
              <a:latin typeface="Consolas"/>
              <a:ea typeface="Consolas"/>
              <a:cs typeface="Consolas"/>
              <a:sym typeface="Consolas"/>
            </a:endParaRPr>
          </a:p>
          <a:p>
            <a:pPr indent="0" lvl="0" marL="45720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   </a:t>
            </a:r>
            <a:r>
              <a:rPr lang="en" sz="1800">
                <a:solidFill>
                  <a:srgbClr val="0000FF"/>
                </a:solidFill>
                <a:latin typeface="Consolas"/>
                <a:ea typeface="Consolas"/>
                <a:cs typeface="Consolas"/>
                <a:sym typeface="Consolas"/>
              </a:rPr>
              <a:t>└── </a:t>
            </a:r>
            <a:r>
              <a:rPr lang="en" sz="1800">
                <a:solidFill>
                  <a:srgbClr val="0000FF"/>
                </a:solidFill>
                <a:latin typeface="Consolas"/>
                <a:ea typeface="Consolas"/>
                <a:cs typeface="Consolas"/>
                <a:sym typeface="Consolas"/>
              </a:rPr>
              <a:t>pelican.yaml</a:t>
            </a:r>
            <a:endParaRPr sz="1800">
              <a:solidFill>
                <a:srgbClr val="0000FF"/>
              </a:solidFill>
              <a:latin typeface="Consolas"/>
              <a:ea typeface="Consolas"/>
              <a:cs typeface="Consolas"/>
              <a:sym typeface="Consolas"/>
            </a:endParaRPr>
          </a:p>
          <a:p>
            <a:pPr indent="0" lvl="0" marL="45720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 data</a:t>
            </a:r>
            <a:endParaRPr sz="1800">
              <a:solidFill>
                <a:srgbClr val="0000FF"/>
              </a:solidFill>
              <a:latin typeface="Consolas"/>
              <a:ea typeface="Consolas"/>
              <a:cs typeface="Consolas"/>
              <a:sym typeface="Consolas"/>
            </a:endParaRPr>
          </a:p>
          <a:p>
            <a:pPr indent="0" lvl="0" marL="45720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   └── test.txt</a:t>
            </a:r>
            <a:endParaRPr sz="1800">
              <a:solidFill>
                <a:srgbClr val="0000FF"/>
              </a:solidFill>
              <a:latin typeface="Consolas"/>
              <a:ea typeface="Consolas"/>
              <a:cs typeface="Consolas"/>
              <a:sym typeface="Consolas"/>
            </a:endParaRPr>
          </a:p>
          <a:p>
            <a:pPr indent="0" lvl="0" marL="45720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 start-origin.sh</a:t>
            </a:r>
            <a:endParaRPr sz="1900"/>
          </a:p>
          <a:p>
            <a:pPr indent="0" lvl="0" marL="0" rtl="0" algn="l">
              <a:spcBef>
                <a:spcPts val="800"/>
              </a:spcBef>
              <a:spcAft>
                <a:spcPts val="0"/>
              </a:spcAft>
              <a:buNone/>
            </a:pPr>
            <a:r>
              <a:rPr lang="en"/>
              <a:t>The </a:t>
            </a:r>
            <a:r>
              <a:rPr lang="en" sz="2000">
                <a:solidFill>
                  <a:srgbClr val="0000FF"/>
                </a:solidFill>
                <a:latin typeface="Consolas"/>
                <a:ea typeface="Consolas"/>
                <a:cs typeface="Consolas"/>
                <a:sym typeface="Consolas"/>
              </a:rPr>
              <a:t>pelican.yaml</a:t>
            </a:r>
            <a:r>
              <a:rPr lang="en"/>
              <a:t> file will be mounted into </a:t>
            </a:r>
            <a:r>
              <a:rPr lang="en" sz="2000">
                <a:solidFill>
                  <a:srgbClr val="0000FF"/>
                </a:solidFill>
                <a:latin typeface="Consolas"/>
                <a:ea typeface="Consolas"/>
                <a:cs typeface="Consolas"/>
                <a:sym typeface="Consolas"/>
              </a:rPr>
              <a:t>/etc/pelican</a:t>
            </a:r>
            <a:endParaRPr/>
          </a:p>
          <a:p>
            <a:pPr indent="0" lvl="0" marL="0" rtl="0" algn="l">
              <a:spcBef>
                <a:spcPts val="800"/>
              </a:spcBef>
              <a:spcAft>
                <a:spcPts val="0"/>
              </a:spcAft>
              <a:buNone/>
            </a:pPr>
            <a:r>
              <a:rPr lang="en"/>
              <a:t>The </a:t>
            </a:r>
            <a:r>
              <a:rPr lang="en" sz="2000">
                <a:solidFill>
                  <a:srgbClr val="0000FF"/>
                </a:solidFill>
                <a:latin typeface="Consolas"/>
                <a:ea typeface="Consolas"/>
                <a:cs typeface="Consolas"/>
                <a:sym typeface="Consolas"/>
              </a:rPr>
              <a:t>data</a:t>
            </a:r>
            <a:r>
              <a:rPr lang="en"/>
              <a:t> folder will be mounted as </a:t>
            </a:r>
            <a:r>
              <a:rPr lang="en" sz="2000">
                <a:solidFill>
                  <a:srgbClr val="0000FF"/>
                </a:solidFill>
                <a:latin typeface="Consolas"/>
                <a:ea typeface="Consolas"/>
                <a:cs typeface="Consolas"/>
                <a:sym typeface="Consolas"/>
              </a:rPr>
              <a:t>/data</a:t>
            </a:r>
            <a:endParaRPr/>
          </a:p>
        </p:txBody>
      </p:sp>
      <p:sp>
        <p:nvSpPr>
          <p:cNvPr id="388" name="Google Shape;388;p5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389" name="Google Shape;389;p51"/>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Configuring Your Pelican Origin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2"/>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Configuring Your Pelican Origin</a:t>
            </a:r>
            <a:endParaRPr/>
          </a:p>
        </p:txBody>
      </p:sp>
      <p:sp>
        <p:nvSpPr>
          <p:cNvPr id="395" name="Google Shape;395;p5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Pelican follows the OpenID Connect (OIDC) protocol for authentication.</a:t>
            </a:r>
            <a:endParaRPr/>
          </a:p>
          <a:p>
            <a:pPr indent="0" lvl="0" marL="0" rtl="0" algn="l">
              <a:spcBef>
                <a:spcPts val="800"/>
              </a:spcBef>
              <a:spcAft>
                <a:spcPts val="0"/>
              </a:spcAft>
              <a:buNone/>
            </a:pPr>
            <a:r>
              <a:rPr lang="en"/>
              <a:t>Your Origin needs an "issuer" key pair to authenticate itself with the federation, and to use for authenticating data access.</a:t>
            </a:r>
            <a:endParaRPr/>
          </a:p>
          <a:p>
            <a:pPr indent="0" lvl="0" marL="0" rtl="0" algn="l">
              <a:spcBef>
                <a:spcPts val="800"/>
              </a:spcBef>
              <a:spcAft>
                <a:spcPts val="0"/>
              </a:spcAft>
              <a:buNone/>
            </a:pPr>
            <a:r>
              <a:rPr lang="en"/>
              <a:t>When your Origin connects to a federation for the first time, the Registry of that federation associates the Origin's domain with the issuer key pair</a:t>
            </a:r>
            <a:endParaRPr/>
          </a:p>
          <a:p>
            <a:pPr indent="0" lvl="0" marL="0" rtl="0" algn="l">
              <a:spcBef>
                <a:spcPts val="800"/>
              </a:spcBef>
              <a:spcAft>
                <a:spcPts val="0"/>
              </a:spcAft>
              <a:buNone/>
            </a:pPr>
            <a:r>
              <a:rPr lang="en"/>
              <a:t>Recommend pre-generating the issuer key pair and providing the location in the Pelican config </a:t>
            </a:r>
            <a:r>
              <a:rPr lang="en"/>
              <a:t>(otherwise Pelican will automatically generate a new pair each time the service is started..)</a:t>
            </a:r>
            <a:endParaRPr/>
          </a:p>
        </p:txBody>
      </p:sp>
      <p:sp>
        <p:nvSpPr>
          <p:cNvPr id="396" name="Google Shape;396;p5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5">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Agenda</a:t>
            </a:r>
            <a:endParaRPr/>
          </a:p>
        </p:txBody>
      </p:sp>
      <p:sp>
        <p:nvSpPr>
          <p:cNvPr id="91" name="Google Shape;91;p17"/>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Part 1: Introduction (20 min)</a:t>
            </a:r>
            <a:endParaRPr/>
          </a:p>
          <a:p>
            <a:pPr indent="-317500" lvl="0" marL="457200" rtl="0" algn="l">
              <a:spcBef>
                <a:spcPts val="800"/>
              </a:spcBef>
              <a:spcAft>
                <a:spcPts val="0"/>
              </a:spcAft>
              <a:buSzPts val="1400"/>
              <a:buChar char="●"/>
            </a:pPr>
            <a:r>
              <a:rPr lang="en"/>
              <a:t>OSPool and the Open Science Data Federation (OSDF)</a:t>
            </a:r>
            <a:endParaRPr/>
          </a:p>
          <a:p>
            <a:pPr indent="-317500" lvl="0" marL="457200" rtl="0" algn="l">
              <a:spcBef>
                <a:spcPts val="0"/>
              </a:spcBef>
              <a:spcAft>
                <a:spcPts val="0"/>
              </a:spcAft>
              <a:buSzPts val="1400"/>
              <a:buChar char="●"/>
            </a:pPr>
            <a:r>
              <a:rPr lang="en"/>
              <a:t>Pelican and the OSDF</a:t>
            </a:r>
            <a:endParaRPr/>
          </a:p>
          <a:p>
            <a:pPr indent="-317500" lvl="0" marL="457200" rtl="0" algn="l">
              <a:spcBef>
                <a:spcPts val="0"/>
              </a:spcBef>
              <a:spcAft>
                <a:spcPts val="0"/>
              </a:spcAft>
              <a:buSzPts val="1400"/>
              <a:buChar char="●"/>
            </a:pPr>
            <a:r>
              <a:rPr lang="en"/>
              <a:t>Structure of a Pelican Data Federation</a:t>
            </a:r>
            <a:endParaRPr/>
          </a:p>
          <a:p>
            <a:pPr indent="-317500" lvl="0" marL="457200" rtl="0" algn="l">
              <a:spcBef>
                <a:spcPts val="0"/>
              </a:spcBef>
              <a:spcAft>
                <a:spcPts val="0"/>
              </a:spcAft>
              <a:buSzPts val="1400"/>
              <a:buChar char="●"/>
            </a:pPr>
            <a:r>
              <a:rPr lang="en"/>
              <a:t>Contributing to a Pelican Data Federation</a:t>
            </a:r>
            <a:endParaRPr/>
          </a:p>
          <a:p>
            <a:pPr indent="0" lvl="0" marL="0" rtl="0" algn="l">
              <a:spcBef>
                <a:spcPts val="800"/>
              </a:spcBef>
              <a:spcAft>
                <a:spcPts val="0"/>
              </a:spcAft>
              <a:buNone/>
            </a:pPr>
            <a:r>
              <a:rPr lang="en"/>
              <a:t>Part 2: Hands-on Tutorial (55 min)</a:t>
            </a:r>
            <a:endParaRPr/>
          </a:p>
          <a:p>
            <a:pPr indent="-317500" lvl="0" marL="457200" rtl="0" algn="l">
              <a:spcBef>
                <a:spcPts val="800"/>
              </a:spcBef>
              <a:spcAft>
                <a:spcPts val="0"/>
              </a:spcAft>
              <a:buSzPts val="1400"/>
              <a:buChar char="●"/>
            </a:pPr>
            <a:r>
              <a:rPr lang="en"/>
              <a:t>Using the Pelican Client to Transfer Data</a:t>
            </a:r>
            <a:endParaRPr/>
          </a:p>
          <a:p>
            <a:pPr indent="-317500" lvl="0" marL="457200" rtl="0" algn="l">
              <a:spcBef>
                <a:spcPts val="0"/>
              </a:spcBef>
              <a:spcAft>
                <a:spcPts val="0"/>
              </a:spcAft>
              <a:buSzPts val="1400"/>
              <a:buChar char="●"/>
            </a:pPr>
            <a:r>
              <a:rPr lang="en"/>
              <a:t>Configuring Your Pelican Origin</a:t>
            </a:r>
            <a:endParaRPr/>
          </a:p>
          <a:p>
            <a:pPr indent="-317500" lvl="0" marL="457200" rtl="0" algn="l">
              <a:spcBef>
                <a:spcPts val="0"/>
              </a:spcBef>
              <a:spcAft>
                <a:spcPts val="0"/>
              </a:spcAft>
              <a:buSzPts val="1400"/>
              <a:buChar char="●"/>
            </a:pPr>
            <a:r>
              <a:rPr lang="en"/>
              <a:t>Initialize and Serve Your Pelican Origin</a:t>
            </a:r>
            <a:endParaRPr/>
          </a:p>
          <a:p>
            <a:pPr indent="-317500" lvl="0" marL="457200" rtl="0" algn="l">
              <a:spcBef>
                <a:spcPts val="0"/>
              </a:spcBef>
              <a:spcAft>
                <a:spcPts val="0"/>
              </a:spcAft>
              <a:buSzPts val="1400"/>
              <a:buChar char="●"/>
            </a:pPr>
            <a:r>
              <a:rPr lang="en"/>
              <a:t>Transferring Data with Your Pelican Origin</a:t>
            </a:r>
            <a:endParaRPr/>
          </a:p>
        </p:txBody>
      </p:sp>
      <p:sp>
        <p:nvSpPr>
          <p:cNvPr id="92" name="Google Shape;92;p1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3"/>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Configuring Your Pelican Origin</a:t>
            </a:r>
            <a:endParaRPr/>
          </a:p>
        </p:txBody>
      </p:sp>
      <p:sp>
        <p:nvSpPr>
          <p:cNvPr id="402" name="Google Shape;402;p53"/>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Generate the Issuer JWK</a:t>
            </a:r>
            <a:endParaRPr/>
          </a:p>
          <a:p>
            <a:pPr indent="-317500" lvl="0" marL="457200" rtl="0" algn="l">
              <a:spcBef>
                <a:spcPts val="800"/>
              </a:spcBef>
              <a:spcAft>
                <a:spcPts val="0"/>
              </a:spcAft>
              <a:buSzPts val="1400"/>
              <a:buAutoNum type="arabicPeriod"/>
            </a:pPr>
            <a:r>
              <a:rPr lang="en"/>
              <a:t>Move to the Origin config directory</a:t>
            </a:r>
            <a:br>
              <a:rPr lang="en"/>
            </a:br>
            <a:r>
              <a:rPr lang="en" sz="2000">
                <a:solidFill>
                  <a:srgbClr val="0000FF"/>
                </a:solidFill>
                <a:latin typeface="Consolas"/>
                <a:ea typeface="Consolas"/>
                <a:cs typeface="Consolas"/>
                <a:sym typeface="Consolas"/>
              </a:rPr>
              <a:t>cd $HOME/training-origin/pelican-origin/config</a:t>
            </a:r>
            <a:endParaRPr/>
          </a:p>
          <a:p>
            <a:pPr indent="-317500" lvl="0" marL="457200" rtl="0" algn="l">
              <a:spcBef>
                <a:spcPts val="0"/>
              </a:spcBef>
              <a:spcAft>
                <a:spcPts val="0"/>
              </a:spcAft>
              <a:buSzPts val="1400"/>
              <a:buAutoNum type="arabicPeriod"/>
            </a:pPr>
            <a:r>
              <a:rPr lang="en"/>
              <a:t>Generate the issuer key pair using the Pelican binary</a:t>
            </a:r>
            <a:br>
              <a:rPr lang="en"/>
            </a:br>
            <a:r>
              <a:rPr lang="en" sz="1700">
                <a:solidFill>
                  <a:srgbClr val="0000FF"/>
                </a:solidFill>
                <a:latin typeface="Consolas"/>
                <a:ea typeface="Consolas"/>
                <a:cs typeface="Consolas"/>
                <a:sym typeface="Consolas"/>
              </a:rPr>
              <a:t>../../pelican-client/pelican-7.9.2/pelican generate keygen</a:t>
            </a:r>
            <a:endParaRPr sz="1800"/>
          </a:p>
          <a:p>
            <a:pPr indent="-317500" lvl="0" marL="457200" rtl="0" algn="l">
              <a:spcBef>
                <a:spcPts val="0"/>
              </a:spcBef>
              <a:spcAft>
                <a:spcPts val="0"/>
              </a:spcAft>
              <a:buSzPts val="1400"/>
              <a:buAutoNum type="arabicPeriod"/>
            </a:pPr>
            <a:r>
              <a:rPr lang="en"/>
              <a:t>Should now have the issuer key pair</a:t>
            </a:r>
            <a:br>
              <a:rPr lang="en"/>
            </a:br>
            <a:r>
              <a:rPr lang="en" sz="2000">
                <a:solidFill>
                  <a:srgbClr val="0000FF"/>
                </a:solidFill>
                <a:latin typeface="Consolas"/>
                <a:ea typeface="Consolas"/>
                <a:cs typeface="Consolas"/>
                <a:sym typeface="Consolas"/>
              </a:rPr>
              <a:t>[ config]$ ls</a:t>
            </a:r>
            <a:br>
              <a:rPr lang="en" sz="2000">
                <a:solidFill>
                  <a:srgbClr val="0000FF"/>
                </a:solidFill>
                <a:latin typeface="Consolas"/>
                <a:ea typeface="Consolas"/>
                <a:cs typeface="Consolas"/>
                <a:sym typeface="Consolas"/>
              </a:rPr>
            </a:br>
            <a:r>
              <a:rPr lang="en" sz="2000">
                <a:solidFill>
                  <a:srgbClr val="0000FF"/>
                </a:solidFill>
                <a:latin typeface="Consolas"/>
                <a:ea typeface="Consolas"/>
                <a:cs typeface="Consolas"/>
                <a:sym typeface="Consolas"/>
              </a:rPr>
              <a:t>issuer.jwk issuer-pub.jwks pelican.yaml</a:t>
            </a:r>
            <a:endParaRPr/>
          </a:p>
        </p:txBody>
      </p:sp>
      <p:sp>
        <p:nvSpPr>
          <p:cNvPr id="403" name="Google Shape;403;p5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4"/>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Your </a:t>
            </a:r>
            <a:r>
              <a:rPr lang="en"/>
              <a:t>directory should now have the following structure:</a:t>
            </a:r>
            <a:endParaRPr/>
          </a:p>
          <a:p>
            <a:pPr indent="0" lvl="0" marL="457200" marR="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$HOME/training-origin/pelican-origin</a:t>
            </a:r>
            <a:endParaRPr sz="1800">
              <a:solidFill>
                <a:srgbClr val="0000FF"/>
              </a:solidFill>
              <a:latin typeface="Consolas"/>
              <a:ea typeface="Consolas"/>
              <a:cs typeface="Consolas"/>
              <a:sym typeface="Consolas"/>
            </a:endParaRPr>
          </a:p>
          <a:p>
            <a:pPr indent="0" lvl="0" marL="457200" marR="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 config</a:t>
            </a:r>
            <a:endParaRPr sz="1800">
              <a:solidFill>
                <a:srgbClr val="0000FF"/>
              </a:solidFill>
              <a:latin typeface="Consolas"/>
              <a:ea typeface="Consolas"/>
              <a:cs typeface="Consolas"/>
              <a:sym typeface="Consolas"/>
            </a:endParaRPr>
          </a:p>
          <a:p>
            <a:pPr indent="0" lvl="0" marL="457200" marR="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   ├── issuer.jwk</a:t>
            </a:r>
            <a:endParaRPr sz="1800">
              <a:solidFill>
                <a:srgbClr val="0000FF"/>
              </a:solidFill>
              <a:latin typeface="Consolas"/>
              <a:ea typeface="Consolas"/>
              <a:cs typeface="Consolas"/>
              <a:sym typeface="Consolas"/>
            </a:endParaRPr>
          </a:p>
          <a:p>
            <a:pPr indent="0" lvl="0" marL="457200" marR="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   ├── issuer-pub.jwks</a:t>
            </a:r>
            <a:endParaRPr sz="1800">
              <a:solidFill>
                <a:srgbClr val="0000FF"/>
              </a:solidFill>
              <a:latin typeface="Consolas"/>
              <a:ea typeface="Consolas"/>
              <a:cs typeface="Consolas"/>
              <a:sym typeface="Consolas"/>
            </a:endParaRPr>
          </a:p>
          <a:p>
            <a:pPr indent="0" lvl="0" marL="457200" marR="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   └── pelican.yaml</a:t>
            </a:r>
            <a:endParaRPr sz="1800">
              <a:solidFill>
                <a:srgbClr val="0000FF"/>
              </a:solidFill>
              <a:latin typeface="Consolas"/>
              <a:ea typeface="Consolas"/>
              <a:cs typeface="Consolas"/>
              <a:sym typeface="Consolas"/>
            </a:endParaRPr>
          </a:p>
          <a:p>
            <a:pPr indent="0" lvl="0" marL="457200" marR="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 data</a:t>
            </a:r>
            <a:endParaRPr sz="1800">
              <a:solidFill>
                <a:srgbClr val="0000FF"/>
              </a:solidFill>
              <a:latin typeface="Consolas"/>
              <a:ea typeface="Consolas"/>
              <a:cs typeface="Consolas"/>
              <a:sym typeface="Consolas"/>
            </a:endParaRPr>
          </a:p>
          <a:p>
            <a:pPr indent="0" lvl="0" marL="457200" marR="0" rtl="0" algn="l">
              <a:lnSpc>
                <a:spcPct val="100000"/>
              </a:lnSpc>
              <a:spcBef>
                <a:spcPts val="0"/>
              </a:spcBef>
              <a:spcAft>
                <a:spcPts val="0"/>
              </a:spcAft>
              <a:buClr>
                <a:schemeClr val="dk1"/>
              </a:buClr>
              <a:buSzPts val="1100"/>
              <a:buFont typeface="Arial"/>
              <a:buNone/>
            </a:pPr>
            <a:r>
              <a:rPr lang="en" sz="1800">
                <a:solidFill>
                  <a:srgbClr val="0000FF"/>
                </a:solidFill>
                <a:latin typeface="Consolas"/>
                <a:ea typeface="Consolas"/>
                <a:cs typeface="Consolas"/>
                <a:sym typeface="Consolas"/>
              </a:rPr>
              <a:t>│   └── test.txt</a:t>
            </a:r>
            <a:br>
              <a:rPr lang="en" sz="1800">
                <a:solidFill>
                  <a:srgbClr val="0000FF"/>
                </a:solidFill>
                <a:latin typeface="Consolas"/>
                <a:ea typeface="Consolas"/>
                <a:cs typeface="Consolas"/>
                <a:sym typeface="Consolas"/>
              </a:rPr>
            </a:br>
            <a:r>
              <a:rPr lang="en" sz="1800">
                <a:solidFill>
                  <a:srgbClr val="0000FF"/>
                </a:solidFill>
                <a:latin typeface="Consolas"/>
                <a:ea typeface="Consolas"/>
                <a:cs typeface="Consolas"/>
                <a:sym typeface="Consolas"/>
              </a:rPr>
              <a:t>└── start-origin.sh</a:t>
            </a:r>
            <a:endParaRPr/>
          </a:p>
          <a:p>
            <a:pPr indent="0" lvl="0" marL="0" rtl="0" algn="l">
              <a:spcBef>
                <a:spcPts val="800"/>
              </a:spcBef>
              <a:spcAft>
                <a:spcPts val="0"/>
              </a:spcAft>
              <a:buNone/>
            </a:pPr>
            <a:r>
              <a:rPr lang="en"/>
              <a:t>The </a:t>
            </a:r>
            <a:r>
              <a:rPr lang="en" sz="2000">
                <a:solidFill>
                  <a:srgbClr val="0000FF"/>
                </a:solidFill>
                <a:latin typeface="Consolas"/>
                <a:ea typeface="Consolas"/>
                <a:cs typeface="Consolas"/>
                <a:sym typeface="Consolas"/>
              </a:rPr>
              <a:t>.jwk</a:t>
            </a:r>
            <a:r>
              <a:rPr lang="en"/>
              <a:t> </a:t>
            </a:r>
            <a:r>
              <a:rPr lang="en"/>
              <a:t>files will be mounted into </a:t>
            </a:r>
            <a:r>
              <a:rPr lang="en" sz="2000">
                <a:solidFill>
                  <a:srgbClr val="0000FF"/>
                </a:solidFill>
                <a:latin typeface="Consolas"/>
                <a:ea typeface="Consolas"/>
                <a:cs typeface="Consolas"/>
                <a:sym typeface="Consolas"/>
              </a:rPr>
              <a:t>/etc/pelican</a:t>
            </a:r>
            <a:endParaRPr/>
          </a:p>
        </p:txBody>
      </p:sp>
      <p:sp>
        <p:nvSpPr>
          <p:cNvPr id="409" name="Google Shape;409;p5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10" name="Google Shape;410;p54"/>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Configuring Your Pelican Origin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5"/>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Configuring Your Pelican Origin</a:t>
            </a:r>
            <a:endParaRPr/>
          </a:p>
        </p:txBody>
      </p:sp>
      <p:sp>
        <p:nvSpPr>
          <p:cNvPr id="416" name="Google Shape;416;p5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By default, Pelican looks at </a:t>
            </a:r>
            <a:r>
              <a:rPr lang="en" sz="2000">
                <a:solidFill>
                  <a:srgbClr val="0000FF"/>
                </a:solidFill>
                <a:latin typeface="Consolas"/>
                <a:ea typeface="Consolas"/>
                <a:cs typeface="Consolas"/>
                <a:sym typeface="Consolas"/>
              </a:rPr>
              <a:t>/etc/pelican/pelican.yaml</a:t>
            </a:r>
            <a:r>
              <a:rPr lang="en"/>
              <a:t> for its configuration.</a:t>
            </a:r>
            <a:endParaRPr/>
          </a:p>
          <a:p>
            <a:pPr indent="0" lvl="0" marL="0" rtl="0" algn="l">
              <a:spcBef>
                <a:spcPts val="800"/>
              </a:spcBef>
              <a:spcAft>
                <a:spcPts val="0"/>
              </a:spcAft>
              <a:buNone/>
            </a:pPr>
            <a:r>
              <a:rPr lang="en"/>
              <a:t>The prepared </a:t>
            </a:r>
            <a:r>
              <a:rPr lang="en" sz="1800">
                <a:solidFill>
                  <a:srgbClr val="0000FF"/>
                </a:solidFill>
                <a:latin typeface="Consolas"/>
                <a:ea typeface="Consolas"/>
                <a:cs typeface="Consolas"/>
                <a:sym typeface="Consolas"/>
              </a:rPr>
              <a:t>pelican.yaml</a:t>
            </a:r>
            <a:r>
              <a:rPr lang="en"/>
              <a:t> file is in </a:t>
            </a:r>
            <a:r>
              <a:rPr lang="en" sz="1800">
                <a:solidFill>
                  <a:srgbClr val="0000FF"/>
                </a:solidFill>
                <a:latin typeface="Consolas"/>
                <a:ea typeface="Consolas"/>
                <a:cs typeface="Consolas"/>
                <a:sym typeface="Consolas"/>
              </a:rPr>
              <a:t>$HOME/training-origin/pelican-origin/config/</a:t>
            </a:r>
            <a:endParaRPr sz="1900"/>
          </a:p>
          <a:p>
            <a:pPr indent="0" lvl="0" marL="0" rtl="0" algn="l">
              <a:spcBef>
                <a:spcPts val="800"/>
              </a:spcBef>
              <a:spcAft>
                <a:spcPts val="0"/>
              </a:spcAft>
              <a:buNone/>
            </a:pPr>
            <a:r>
              <a:rPr lang="en"/>
              <a:t>This will be mounted into the Docker </a:t>
            </a:r>
            <a:r>
              <a:rPr lang="en"/>
              <a:t>container</a:t>
            </a:r>
            <a:r>
              <a:rPr lang="en"/>
              <a:t> to the correct </a:t>
            </a:r>
            <a:r>
              <a:rPr lang="en"/>
              <a:t>location</a:t>
            </a:r>
            <a:r>
              <a:rPr lang="en"/>
              <a:t>.</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Let's look at the contents.</a:t>
            </a:r>
            <a:endParaRPr/>
          </a:p>
        </p:txBody>
      </p:sp>
      <p:sp>
        <p:nvSpPr>
          <p:cNvPr id="417" name="Google Shape;417;p5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6"/>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Configuring Your Pelican Origin</a:t>
            </a:r>
            <a:endParaRPr/>
          </a:p>
        </p:txBody>
      </p:sp>
      <p:sp>
        <p:nvSpPr>
          <p:cNvPr id="423" name="Google Shape;423;p5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fontScale="77500" lnSpcReduction="20000"/>
          </a:bodyPr>
          <a:lstStyle/>
          <a:p>
            <a:pPr indent="0" lvl="0" marL="0" rtl="0" algn="l">
              <a:spcBef>
                <a:spcPts val="800"/>
              </a:spcBef>
              <a:spcAft>
                <a:spcPts val="0"/>
              </a:spcAft>
              <a:buNone/>
            </a:pPr>
            <a:r>
              <a:rPr lang="en" sz="2000">
                <a:solidFill>
                  <a:srgbClr val="0000FF"/>
                </a:solidFill>
                <a:latin typeface="Consolas"/>
                <a:ea typeface="Consolas"/>
                <a:cs typeface="Consolas"/>
                <a:sym typeface="Consolas"/>
              </a:rPr>
              <a:t># Configuring the server running the origin</a:t>
            </a:r>
            <a:endParaRPr sz="2000">
              <a:solidFill>
                <a:srgbClr val="0000FF"/>
              </a:solidFill>
              <a:latin typeface="Consolas"/>
              <a:ea typeface="Consolas"/>
              <a:cs typeface="Consolas"/>
              <a:sym typeface="Consolas"/>
            </a:endParaRPr>
          </a:p>
          <a:p>
            <a:pPr indent="0" lvl="0" marL="0" rtl="0" algn="l">
              <a:spcBef>
                <a:spcPts val="800"/>
              </a:spcBef>
              <a:spcAft>
                <a:spcPts val="0"/>
              </a:spcAft>
              <a:buNone/>
            </a:pPr>
            <a:r>
              <a:rPr lang="en" sz="2000">
                <a:solidFill>
                  <a:srgbClr val="0000FF"/>
                </a:solidFill>
                <a:latin typeface="Consolas"/>
                <a:ea typeface="Consolas"/>
                <a:cs typeface="Consolas"/>
                <a:sym typeface="Consolas"/>
              </a:rPr>
              <a:t># </a:t>
            </a:r>
            <a:r>
              <a:rPr b="1" lang="en" sz="2000">
                <a:solidFill>
                  <a:srgbClr val="0000FF"/>
                </a:solidFill>
                <a:latin typeface="Consolas"/>
                <a:ea typeface="Consolas"/>
                <a:cs typeface="Consolas"/>
                <a:sym typeface="Consolas"/>
              </a:rPr>
              <a:t>Remember the following are the paths *inside* of the Docker container</a:t>
            </a:r>
            <a:endParaRPr b="1" sz="2000">
              <a:solidFill>
                <a:srgbClr val="0000FF"/>
              </a:solidFill>
              <a:latin typeface="Consolas"/>
              <a:ea typeface="Consolas"/>
              <a:cs typeface="Consolas"/>
              <a:sym typeface="Consolas"/>
            </a:endParaRPr>
          </a:p>
          <a:p>
            <a:pPr indent="0" lvl="0" marL="0" rtl="0" algn="l">
              <a:spcBef>
                <a:spcPts val="800"/>
              </a:spcBef>
              <a:spcAft>
                <a:spcPts val="0"/>
              </a:spcAft>
              <a:buNone/>
            </a:pPr>
            <a:r>
              <a:rPr lang="en" sz="2000">
                <a:solidFill>
                  <a:srgbClr val="0000FF"/>
                </a:solidFill>
                <a:latin typeface="Consolas"/>
                <a:ea typeface="Consolas"/>
                <a:cs typeface="Consolas"/>
                <a:sym typeface="Consolas"/>
              </a:rPr>
              <a:t>Server:</a:t>
            </a:r>
            <a:endParaRPr sz="2000">
              <a:solidFill>
                <a:srgbClr val="0000FF"/>
              </a:solidFill>
              <a:latin typeface="Consolas"/>
              <a:ea typeface="Consolas"/>
              <a:cs typeface="Consolas"/>
              <a:sym typeface="Consolas"/>
            </a:endParaRPr>
          </a:p>
          <a:p>
            <a:pPr indent="0" lvl="0" marL="0" rtl="0" algn="l">
              <a:spcBef>
                <a:spcPts val="800"/>
              </a:spcBef>
              <a:spcAft>
                <a:spcPts val="0"/>
              </a:spcAft>
              <a:buNone/>
            </a:pPr>
            <a:r>
              <a:rPr lang="en" sz="2000">
                <a:solidFill>
                  <a:srgbClr val="0000FF"/>
                </a:solidFill>
                <a:latin typeface="Consolas"/>
                <a:ea typeface="Consolas"/>
                <a:cs typeface="Consolas"/>
                <a:sym typeface="Consolas"/>
              </a:rPr>
              <a:t>  # Pre-generated using 'pelican generate keygen'</a:t>
            </a:r>
            <a:endParaRPr sz="2000">
              <a:solidFill>
                <a:srgbClr val="0000FF"/>
              </a:solidFill>
              <a:latin typeface="Consolas"/>
              <a:ea typeface="Consolas"/>
              <a:cs typeface="Consolas"/>
              <a:sym typeface="Consolas"/>
            </a:endParaRPr>
          </a:p>
          <a:p>
            <a:pPr indent="0" lvl="0" marL="0" rtl="0" algn="l">
              <a:spcBef>
                <a:spcPts val="800"/>
              </a:spcBef>
              <a:spcAft>
                <a:spcPts val="0"/>
              </a:spcAft>
              <a:buNone/>
            </a:pPr>
            <a:r>
              <a:rPr lang="en" sz="2000">
                <a:solidFill>
                  <a:srgbClr val="0000FF"/>
                </a:solidFill>
                <a:latin typeface="Consolas"/>
                <a:ea typeface="Consolas"/>
                <a:cs typeface="Consolas"/>
                <a:sym typeface="Consolas"/>
              </a:rPr>
              <a:t>  IssuerKey: "/etc/pelican/issuer.jwk"</a:t>
            </a:r>
            <a:endParaRPr sz="2000">
              <a:solidFill>
                <a:srgbClr val="0000FF"/>
              </a:solidFill>
              <a:latin typeface="Consolas"/>
              <a:ea typeface="Consolas"/>
              <a:cs typeface="Consolas"/>
              <a:sym typeface="Consolas"/>
            </a:endParaRPr>
          </a:p>
          <a:p>
            <a:pPr indent="0" lvl="0" marL="0" rtl="0" algn="l">
              <a:spcBef>
                <a:spcPts val="800"/>
              </a:spcBef>
              <a:spcAft>
                <a:spcPts val="0"/>
              </a:spcAft>
              <a:buNone/>
            </a:pPr>
            <a:r>
              <a:rPr lang="en" sz="2000">
                <a:solidFill>
                  <a:srgbClr val="0000FF"/>
                </a:solidFill>
                <a:latin typeface="Consolas"/>
                <a:ea typeface="Consolas"/>
                <a:cs typeface="Consolas"/>
                <a:sym typeface="Consolas"/>
              </a:rPr>
              <a:t>  IssuerJWKS: "/etc/pelican/issuer-pub.jwks"</a:t>
            </a:r>
            <a:endParaRPr sz="2000">
              <a:solidFill>
                <a:srgbClr val="0000FF"/>
              </a:solidFill>
              <a:latin typeface="Consolas"/>
              <a:ea typeface="Consolas"/>
              <a:cs typeface="Consolas"/>
              <a:sym typeface="Consolas"/>
            </a:endParaRPr>
          </a:p>
          <a:p>
            <a:pPr indent="0" lvl="0" marL="0" rtl="0" algn="l">
              <a:spcBef>
                <a:spcPts val="800"/>
              </a:spcBef>
              <a:spcAft>
                <a:spcPts val="0"/>
              </a:spcAft>
              <a:buNone/>
            </a:pPr>
            <a:r>
              <a:rPr lang="en" sz="2000">
                <a:solidFill>
                  <a:srgbClr val="0000FF"/>
                </a:solidFill>
                <a:latin typeface="Consolas"/>
                <a:ea typeface="Consolas"/>
                <a:cs typeface="Consolas"/>
                <a:sym typeface="Consolas"/>
              </a:rPr>
              <a:t>  # Pre-generated by sysadmin of node</a:t>
            </a:r>
            <a:endParaRPr sz="2000">
              <a:solidFill>
                <a:srgbClr val="0000FF"/>
              </a:solidFill>
              <a:latin typeface="Consolas"/>
              <a:ea typeface="Consolas"/>
              <a:cs typeface="Consolas"/>
              <a:sym typeface="Consolas"/>
            </a:endParaRPr>
          </a:p>
          <a:p>
            <a:pPr indent="0" lvl="0" marL="0" rtl="0" algn="l">
              <a:spcBef>
                <a:spcPts val="800"/>
              </a:spcBef>
              <a:spcAft>
                <a:spcPts val="0"/>
              </a:spcAft>
              <a:buNone/>
            </a:pPr>
            <a:r>
              <a:rPr lang="en" sz="2000">
                <a:solidFill>
                  <a:srgbClr val="0000FF"/>
                </a:solidFill>
                <a:latin typeface="Consolas"/>
                <a:ea typeface="Consolas"/>
                <a:cs typeface="Consolas"/>
                <a:sym typeface="Consolas"/>
              </a:rPr>
              <a:t>  TLSCertificate: "/etc/hostcert.pem"</a:t>
            </a:r>
            <a:endParaRPr sz="2000">
              <a:solidFill>
                <a:srgbClr val="0000FF"/>
              </a:solidFill>
              <a:latin typeface="Consolas"/>
              <a:ea typeface="Consolas"/>
              <a:cs typeface="Consolas"/>
              <a:sym typeface="Consolas"/>
            </a:endParaRPr>
          </a:p>
          <a:p>
            <a:pPr indent="0" lvl="0" marL="0" rtl="0" algn="l">
              <a:spcBef>
                <a:spcPts val="800"/>
              </a:spcBef>
              <a:spcAft>
                <a:spcPts val="0"/>
              </a:spcAft>
              <a:buNone/>
            </a:pPr>
            <a:r>
              <a:rPr lang="en" sz="2000">
                <a:solidFill>
                  <a:srgbClr val="0000FF"/>
                </a:solidFill>
                <a:latin typeface="Consolas"/>
                <a:ea typeface="Consolas"/>
                <a:cs typeface="Consolas"/>
                <a:sym typeface="Consolas"/>
              </a:rPr>
              <a:t>  TLSKey: "/etc/hostkey.pem"</a:t>
            </a:r>
            <a:endParaRPr sz="2000">
              <a:solidFill>
                <a:srgbClr val="0000FF"/>
              </a:solidFill>
              <a:latin typeface="Consolas"/>
              <a:ea typeface="Consolas"/>
              <a:cs typeface="Consolas"/>
              <a:sym typeface="Consolas"/>
            </a:endParaRPr>
          </a:p>
          <a:p>
            <a:pPr indent="0" lvl="0" marL="0" rtl="0" algn="l">
              <a:spcBef>
                <a:spcPts val="800"/>
              </a:spcBef>
              <a:spcAft>
                <a:spcPts val="0"/>
              </a:spcAft>
              <a:buClr>
                <a:schemeClr val="dk1"/>
              </a:buClr>
              <a:buSzPct val="55000"/>
              <a:buFont typeface="Arial"/>
              <a:buNone/>
            </a:pPr>
            <a:r>
              <a:rPr lang="en" sz="2000">
                <a:solidFill>
                  <a:srgbClr val="0000FF"/>
                </a:solidFill>
                <a:latin typeface="Consolas"/>
                <a:ea typeface="Consolas"/>
                <a:cs typeface="Consolas"/>
                <a:sym typeface="Consolas"/>
              </a:rPr>
              <a:t>  Hostname: "</a:t>
            </a:r>
            <a:r>
              <a:rPr b="1" lang="en" sz="2000">
                <a:solidFill>
                  <a:srgbClr val="0000FF"/>
                </a:solidFill>
                <a:latin typeface="Consolas"/>
                <a:ea typeface="Consolas"/>
                <a:cs typeface="Consolas"/>
                <a:sym typeface="Consolas"/>
              </a:rPr>
              <a:t>&lt;vm-name&gt;</a:t>
            </a:r>
            <a:r>
              <a:rPr lang="en" sz="2000">
                <a:solidFill>
                  <a:srgbClr val="0000FF"/>
                </a:solidFill>
                <a:latin typeface="Consolas"/>
                <a:ea typeface="Consolas"/>
                <a:cs typeface="Consolas"/>
                <a:sym typeface="Consolas"/>
              </a:rPr>
              <a:t>.chtc.wisc.edu"</a:t>
            </a:r>
            <a:endParaRPr sz="2000">
              <a:solidFill>
                <a:srgbClr val="0000FF"/>
              </a:solidFill>
              <a:latin typeface="Consolas"/>
              <a:ea typeface="Consolas"/>
              <a:cs typeface="Consolas"/>
              <a:sym typeface="Consolas"/>
            </a:endParaRPr>
          </a:p>
          <a:p>
            <a:pPr indent="0" lvl="0" marL="0" rtl="0" algn="l">
              <a:spcBef>
                <a:spcPts val="800"/>
              </a:spcBef>
              <a:spcAft>
                <a:spcPts val="0"/>
              </a:spcAft>
              <a:buNone/>
            </a:pPr>
            <a:r>
              <a:t/>
            </a:r>
            <a:endParaRPr/>
          </a:p>
          <a:p>
            <a:pPr indent="0" lvl="0" marL="0" rtl="0" algn="l">
              <a:spcBef>
                <a:spcPts val="800"/>
              </a:spcBef>
              <a:spcAft>
                <a:spcPts val="0"/>
              </a:spcAft>
              <a:buNone/>
            </a:pPr>
            <a:r>
              <a:rPr lang="en"/>
              <a:t>This section details keys, certificates for the web host running the Origin</a:t>
            </a:r>
            <a:endParaRPr/>
          </a:p>
        </p:txBody>
      </p:sp>
      <p:sp>
        <p:nvSpPr>
          <p:cNvPr id="424" name="Google Shape;424;p5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7"/>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Configuring Your Pelican Origin</a:t>
            </a:r>
            <a:endParaRPr/>
          </a:p>
        </p:txBody>
      </p:sp>
      <p:sp>
        <p:nvSpPr>
          <p:cNvPr id="430" name="Google Shape;430;p57"/>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sz="2000">
                <a:solidFill>
                  <a:srgbClr val="0000FF"/>
                </a:solidFill>
                <a:latin typeface="Consolas"/>
                <a:ea typeface="Consolas"/>
                <a:cs typeface="Consolas"/>
                <a:sym typeface="Consolas"/>
              </a:rPr>
              <a:t># Configuring the federation to join</a:t>
            </a:r>
            <a:endParaRPr sz="2000">
              <a:solidFill>
                <a:srgbClr val="0000FF"/>
              </a:solidFill>
              <a:latin typeface="Consolas"/>
              <a:ea typeface="Consolas"/>
              <a:cs typeface="Consolas"/>
              <a:sym typeface="Consolas"/>
            </a:endParaRPr>
          </a:p>
          <a:p>
            <a:pPr indent="0" lvl="0" marL="0" rtl="0" algn="l">
              <a:spcBef>
                <a:spcPts val="800"/>
              </a:spcBef>
              <a:spcAft>
                <a:spcPts val="0"/>
              </a:spcAft>
              <a:buNone/>
            </a:pPr>
            <a:r>
              <a:rPr lang="en" sz="2000">
                <a:solidFill>
                  <a:srgbClr val="0000FF"/>
                </a:solidFill>
                <a:latin typeface="Consolas"/>
                <a:ea typeface="Consolas"/>
                <a:cs typeface="Consolas"/>
                <a:sym typeface="Consolas"/>
              </a:rPr>
              <a:t>Federation:</a:t>
            </a:r>
            <a:endParaRPr sz="2000">
              <a:solidFill>
                <a:srgbClr val="0000FF"/>
              </a:solidFill>
              <a:latin typeface="Consolas"/>
              <a:ea typeface="Consolas"/>
              <a:cs typeface="Consolas"/>
              <a:sym typeface="Consolas"/>
            </a:endParaRPr>
          </a:p>
          <a:p>
            <a:pPr indent="0" lvl="0" marL="0" rtl="0" algn="l">
              <a:spcBef>
                <a:spcPts val="800"/>
              </a:spcBef>
              <a:spcAft>
                <a:spcPts val="0"/>
              </a:spcAft>
              <a:buNone/>
            </a:pPr>
            <a:r>
              <a:rPr lang="en" sz="2000">
                <a:solidFill>
                  <a:srgbClr val="0000FF"/>
                </a:solidFill>
                <a:latin typeface="Consolas"/>
                <a:ea typeface="Consolas"/>
                <a:cs typeface="Consolas"/>
                <a:sym typeface="Consolas"/>
              </a:rPr>
              <a:t>  DiscoveryUrl: "https://osdf-itb.osg-htc.org"</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All you need to specify for the federation is the Discovery URL.</a:t>
            </a:r>
            <a:endParaRPr/>
          </a:p>
          <a:p>
            <a:pPr indent="0" lvl="0" marL="0" rtl="0" algn="l">
              <a:spcBef>
                <a:spcPts val="800"/>
              </a:spcBef>
              <a:spcAft>
                <a:spcPts val="0"/>
              </a:spcAft>
              <a:buNone/>
            </a:pPr>
            <a:r>
              <a:rPr lang="en"/>
              <a:t>Pelican will use this to find the necessary details for connecting to the federation.</a:t>
            </a:r>
            <a:endParaRPr/>
          </a:p>
          <a:p>
            <a:pPr indent="0" lvl="0" marL="0" rtl="0" algn="l">
              <a:spcBef>
                <a:spcPts val="800"/>
              </a:spcBef>
              <a:spcAft>
                <a:spcPts val="0"/>
              </a:spcAft>
              <a:buNone/>
            </a:pPr>
            <a:r>
              <a:rPr lang="en"/>
              <a:t>(this specific one is for the OSDF test instance)</a:t>
            </a:r>
            <a:endParaRPr/>
          </a:p>
        </p:txBody>
      </p:sp>
      <p:sp>
        <p:nvSpPr>
          <p:cNvPr id="431" name="Google Shape;431;p5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8"/>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Configuring Your Pelican Origin</a:t>
            </a:r>
            <a:endParaRPr/>
          </a:p>
        </p:txBody>
      </p:sp>
      <p:sp>
        <p:nvSpPr>
          <p:cNvPr id="437" name="Google Shape;437;p5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 sz="1691">
                <a:solidFill>
                  <a:srgbClr val="0000FF"/>
                </a:solidFill>
                <a:latin typeface="Consolas"/>
                <a:ea typeface="Consolas"/>
                <a:cs typeface="Consolas"/>
                <a:sym typeface="Consolas"/>
              </a:rPr>
              <a:t># Configuring the origin service and the data its serving</a:t>
            </a:r>
            <a:endParaRPr sz="1691">
              <a:solidFill>
                <a:srgbClr val="0000FF"/>
              </a:solidFill>
              <a:latin typeface="Consolas"/>
              <a:ea typeface="Consolas"/>
              <a:cs typeface="Consolas"/>
              <a:sym typeface="Consolas"/>
            </a:endParaRPr>
          </a:p>
          <a:p>
            <a:pPr indent="0" lvl="0" marL="0" rtl="0" algn="l">
              <a:spcBef>
                <a:spcPts val="800"/>
              </a:spcBef>
              <a:spcAft>
                <a:spcPts val="0"/>
              </a:spcAft>
              <a:buNone/>
            </a:pPr>
            <a:r>
              <a:rPr lang="en" sz="1691">
                <a:solidFill>
                  <a:srgbClr val="0000FF"/>
                </a:solidFill>
                <a:latin typeface="Consolas"/>
                <a:ea typeface="Consolas"/>
                <a:cs typeface="Consolas"/>
                <a:sym typeface="Consolas"/>
              </a:rPr>
              <a:t>Origin:</a:t>
            </a:r>
            <a:endParaRPr sz="1691">
              <a:solidFill>
                <a:srgbClr val="0000FF"/>
              </a:solidFill>
              <a:latin typeface="Consolas"/>
              <a:ea typeface="Consolas"/>
              <a:cs typeface="Consolas"/>
              <a:sym typeface="Consolas"/>
            </a:endParaRPr>
          </a:p>
          <a:p>
            <a:pPr indent="0" lvl="0" marL="0" rtl="0" algn="l">
              <a:spcBef>
                <a:spcPts val="800"/>
              </a:spcBef>
              <a:spcAft>
                <a:spcPts val="0"/>
              </a:spcAft>
              <a:buNone/>
            </a:pPr>
            <a:r>
              <a:rPr lang="en" sz="1691">
                <a:solidFill>
                  <a:srgbClr val="0000FF"/>
                </a:solidFill>
                <a:latin typeface="Consolas"/>
                <a:ea typeface="Consolas"/>
                <a:cs typeface="Consolas"/>
                <a:sym typeface="Consolas"/>
              </a:rPr>
              <a:t>  EnableDirectReads: true</a:t>
            </a:r>
            <a:endParaRPr sz="1691">
              <a:solidFill>
                <a:srgbClr val="0000FF"/>
              </a:solidFill>
              <a:latin typeface="Consolas"/>
              <a:ea typeface="Consolas"/>
              <a:cs typeface="Consolas"/>
              <a:sym typeface="Consolas"/>
            </a:endParaRPr>
          </a:p>
          <a:p>
            <a:pPr indent="0" lvl="0" marL="0" rtl="0" algn="l">
              <a:spcBef>
                <a:spcPts val="800"/>
              </a:spcBef>
              <a:spcAft>
                <a:spcPts val="0"/>
              </a:spcAft>
              <a:buNone/>
            </a:pPr>
            <a:r>
              <a:rPr lang="en" sz="1691">
                <a:solidFill>
                  <a:srgbClr val="0000FF"/>
                </a:solidFill>
                <a:latin typeface="Consolas"/>
                <a:ea typeface="Consolas"/>
                <a:cs typeface="Consolas"/>
                <a:sym typeface="Consolas"/>
              </a:rPr>
              <a:t>  Exports:</a:t>
            </a:r>
            <a:endParaRPr sz="1691">
              <a:solidFill>
                <a:srgbClr val="0000FF"/>
              </a:solidFill>
              <a:latin typeface="Consolas"/>
              <a:ea typeface="Consolas"/>
              <a:cs typeface="Consolas"/>
              <a:sym typeface="Consolas"/>
            </a:endParaRPr>
          </a:p>
          <a:p>
            <a:pPr indent="0" lvl="0" marL="0" rtl="0" algn="l">
              <a:spcBef>
                <a:spcPts val="800"/>
              </a:spcBef>
              <a:spcAft>
                <a:spcPts val="0"/>
              </a:spcAft>
              <a:buNone/>
            </a:pPr>
            <a:r>
              <a:rPr lang="en" sz="1691">
                <a:solidFill>
                  <a:srgbClr val="0000FF"/>
                </a:solidFill>
                <a:latin typeface="Consolas"/>
                <a:ea typeface="Consolas"/>
                <a:cs typeface="Consolas"/>
                <a:sym typeface="Consolas"/>
              </a:rPr>
              <a:t>    # Each namespace has a section the looks like this:</a:t>
            </a:r>
            <a:endParaRPr sz="1691">
              <a:solidFill>
                <a:srgbClr val="0000FF"/>
              </a:solidFill>
              <a:latin typeface="Consolas"/>
              <a:ea typeface="Consolas"/>
              <a:cs typeface="Consolas"/>
              <a:sym typeface="Consolas"/>
            </a:endParaRPr>
          </a:p>
          <a:p>
            <a:pPr indent="0" lvl="0" marL="0" rtl="0" algn="l">
              <a:spcBef>
                <a:spcPts val="800"/>
              </a:spcBef>
              <a:spcAft>
                <a:spcPts val="0"/>
              </a:spcAft>
              <a:buNone/>
            </a:pPr>
            <a:r>
              <a:rPr lang="en" sz="1691">
                <a:solidFill>
                  <a:srgbClr val="0000FF"/>
                </a:solidFill>
                <a:latin typeface="Consolas"/>
                <a:ea typeface="Consolas"/>
                <a:cs typeface="Consolas"/>
                <a:sym typeface="Consolas"/>
              </a:rPr>
              <a:t>    - FederationPrefix: "/HTC24-</a:t>
            </a:r>
            <a:r>
              <a:rPr b="1" lang="en" sz="1691">
                <a:solidFill>
                  <a:srgbClr val="0000FF"/>
                </a:solidFill>
                <a:latin typeface="Consolas"/>
                <a:ea typeface="Consolas"/>
                <a:cs typeface="Consolas"/>
                <a:sym typeface="Consolas"/>
              </a:rPr>
              <a:t>&lt;vm-name&gt;</a:t>
            </a:r>
            <a:r>
              <a:rPr lang="en" sz="1691">
                <a:solidFill>
                  <a:srgbClr val="0000FF"/>
                </a:solidFill>
                <a:latin typeface="Consolas"/>
                <a:ea typeface="Consolas"/>
                <a:cs typeface="Consolas"/>
                <a:sym typeface="Consolas"/>
              </a:rPr>
              <a:t>"</a:t>
            </a:r>
            <a:endParaRPr sz="1691">
              <a:solidFill>
                <a:srgbClr val="0000FF"/>
              </a:solidFill>
              <a:latin typeface="Consolas"/>
              <a:ea typeface="Consolas"/>
              <a:cs typeface="Consolas"/>
              <a:sym typeface="Consolas"/>
            </a:endParaRPr>
          </a:p>
          <a:p>
            <a:pPr indent="0" lvl="0" marL="0" rtl="0" algn="l">
              <a:spcBef>
                <a:spcPts val="800"/>
              </a:spcBef>
              <a:spcAft>
                <a:spcPts val="0"/>
              </a:spcAft>
              <a:buNone/>
            </a:pPr>
            <a:r>
              <a:rPr lang="en" sz="1691">
                <a:solidFill>
                  <a:srgbClr val="0000FF"/>
                </a:solidFill>
                <a:latin typeface="Consolas"/>
                <a:ea typeface="Consolas"/>
                <a:cs typeface="Consolas"/>
                <a:sym typeface="Consolas"/>
              </a:rPr>
              <a:t>      StoragePrefix: "/data"</a:t>
            </a:r>
            <a:endParaRPr sz="1691">
              <a:solidFill>
                <a:srgbClr val="0000FF"/>
              </a:solidFill>
              <a:latin typeface="Consolas"/>
              <a:ea typeface="Consolas"/>
              <a:cs typeface="Consolas"/>
              <a:sym typeface="Consolas"/>
            </a:endParaRPr>
          </a:p>
          <a:p>
            <a:pPr indent="0" lvl="0" marL="0" rtl="0" algn="l">
              <a:spcBef>
                <a:spcPts val="800"/>
              </a:spcBef>
              <a:spcAft>
                <a:spcPts val="0"/>
              </a:spcAft>
              <a:buNone/>
            </a:pPr>
            <a:r>
              <a:rPr lang="en" sz="1691">
                <a:solidFill>
                  <a:srgbClr val="0000FF"/>
                </a:solidFill>
                <a:latin typeface="Consolas"/>
                <a:ea typeface="Consolas"/>
                <a:cs typeface="Consolas"/>
                <a:sym typeface="Consolas"/>
              </a:rPr>
              <a:t>      Capabilities: ["PublicReads", "Listings", "DirectReads"]</a:t>
            </a:r>
            <a:endParaRPr sz="1691">
              <a:solidFill>
                <a:srgbClr val="0000FF"/>
              </a:solidFill>
              <a:latin typeface="Consolas"/>
              <a:ea typeface="Consolas"/>
              <a:cs typeface="Consolas"/>
              <a:sym typeface="Consolas"/>
            </a:endParaRPr>
          </a:p>
          <a:p>
            <a:pPr indent="0" lvl="0" marL="0" rtl="0" algn="l">
              <a:spcBef>
                <a:spcPts val="800"/>
              </a:spcBef>
              <a:spcAft>
                <a:spcPts val="0"/>
              </a:spcAft>
              <a:buNone/>
            </a:pPr>
            <a:r>
              <a:rPr lang="en"/>
              <a:t>For your Origin, objects in </a:t>
            </a:r>
            <a:r>
              <a:rPr lang="en" sz="1691">
                <a:solidFill>
                  <a:srgbClr val="0000FF"/>
                </a:solidFill>
                <a:latin typeface="Consolas"/>
                <a:ea typeface="Consolas"/>
                <a:cs typeface="Consolas"/>
                <a:sym typeface="Consolas"/>
              </a:rPr>
              <a:t>/data</a:t>
            </a:r>
            <a:r>
              <a:rPr lang="en"/>
              <a:t> (in the Docker container) will be available within the Federation via the </a:t>
            </a:r>
            <a:r>
              <a:rPr lang="en" sz="1691">
                <a:solidFill>
                  <a:srgbClr val="0000FF"/>
                </a:solidFill>
                <a:latin typeface="Consolas"/>
                <a:ea typeface="Consolas"/>
                <a:cs typeface="Consolas"/>
                <a:sym typeface="Consolas"/>
              </a:rPr>
              <a:t>/HTC24-&lt;vm-name&gt;</a:t>
            </a:r>
            <a:r>
              <a:rPr lang="en"/>
              <a:t> namespace</a:t>
            </a:r>
            <a:endParaRPr/>
          </a:p>
        </p:txBody>
      </p:sp>
      <p:sp>
        <p:nvSpPr>
          <p:cNvPr id="438" name="Google Shape;438;p5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9"/>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Configuring Your Pelican Origin</a:t>
            </a:r>
            <a:endParaRPr/>
          </a:p>
        </p:txBody>
      </p:sp>
      <p:sp>
        <p:nvSpPr>
          <p:cNvPr id="444" name="Google Shape;444;p59"/>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Edit the contents of the configuration file </a:t>
            </a:r>
            <a:endParaRPr/>
          </a:p>
          <a:p>
            <a:pPr indent="-317500" lvl="0" marL="457200" rtl="0" algn="l">
              <a:spcBef>
                <a:spcPts val="800"/>
              </a:spcBef>
              <a:spcAft>
                <a:spcPts val="0"/>
              </a:spcAft>
              <a:buSzPts val="1400"/>
              <a:buAutoNum type="arabicPeriod"/>
            </a:pPr>
            <a:r>
              <a:rPr lang="en"/>
              <a:t>Using CLI editor, open the </a:t>
            </a:r>
            <a:r>
              <a:rPr lang="en" sz="1891">
                <a:solidFill>
                  <a:srgbClr val="0000FF"/>
                </a:solidFill>
                <a:latin typeface="Consolas"/>
                <a:ea typeface="Consolas"/>
                <a:cs typeface="Consolas"/>
                <a:sym typeface="Consolas"/>
              </a:rPr>
              <a:t>pelican.yaml</a:t>
            </a:r>
            <a:r>
              <a:rPr lang="en"/>
              <a:t> file</a:t>
            </a:r>
            <a:endParaRPr/>
          </a:p>
          <a:p>
            <a:pPr indent="0" lvl="0" marL="0" rtl="0" algn="l">
              <a:spcBef>
                <a:spcPts val="800"/>
              </a:spcBef>
              <a:spcAft>
                <a:spcPts val="0"/>
              </a:spcAft>
              <a:buNone/>
            </a:pPr>
            <a:r>
              <a:rPr lang="en" sz="1791">
                <a:solidFill>
                  <a:srgbClr val="0000FF"/>
                </a:solidFill>
                <a:latin typeface="Consolas"/>
                <a:ea typeface="Consolas"/>
                <a:cs typeface="Consolas"/>
                <a:sym typeface="Consolas"/>
              </a:rPr>
              <a:t>vi $HOME/training-origin/pelican-origin/config/pelican.yaml</a:t>
            </a:r>
            <a:endParaRPr sz="2000"/>
          </a:p>
          <a:p>
            <a:pPr indent="-317500" lvl="0" marL="457200" rtl="0" algn="l">
              <a:spcBef>
                <a:spcPts val="800"/>
              </a:spcBef>
              <a:spcAft>
                <a:spcPts val="0"/>
              </a:spcAft>
              <a:buSzPts val="1400"/>
              <a:buAutoNum type="arabicPeriod"/>
            </a:pPr>
            <a:r>
              <a:rPr lang="en"/>
              <a:t>Replace </a:t>
            </a:r>
            <a:r>
              <a:rPr b="1" lang="en" sz="1891">
                <a:solidFill>
                  <a:srgbClr val="0000FF"/>
                </a:solidFill>
                <a:latin typeface="Consolas"/>
                <a:ea typeface="Consolas"/>
                <a:cs typeface="Consolas"/>
                <a:sym typeface="Consolas"/>
              </a:rPr>
              <a:t>&lt;vm-name&gt;</a:t>
            </a:r>
            <a:r>
              <a:rPr lang="en"/>
              <a:t> with the name of your virtual machine</a:t>
            </a:r>
            <a:br>
              <a:rPr lang="en"/>
            </a:br>
            <a:r>
              <a:rPr lang="en"/>
              <a:t>For example,</a:t>
            </a:r>
            <a:br>
              <a:rPr lang="en"/>
            </a:br>
            <a:r>
              <a:rPr lang="en"/>
              <a:t>	Before:</a:t>
            </a:r>
            <a:br>
              <a:rPr lang="en"/>
            </a:br>
            <a:r>
              <a:rPr lang="en"/>
              <a:t>		</a:t>
            </a:r>
            <a:r>
              <a:rPr lang="en" sz="1891">
                <a:solidFill>
                  <a:srgbClr val="0000FF"/>
                </a:solidFill>
                <a:latin typeface="Consolas"/>
                <a:ea typeface="Consolas"/>
                <a:cs typeface="Consolas"/>
                <a:sym typeface="Consolas"/>
              </a:rPr>
              <a:t>Hostname: "</a:t>
            </a:r>
            <a:r>
              <a:rPr b="1" lang="en" sz="1891">
                <a:solidFill>
                  <a:srgbClr val="0000FF"/>
                </a:solidFill>
                <a:latin typeface="Consolas"/>
                <a:ea typeface="Consolas"/>
                <a:cs typeface="Consolas"/>
                <a:sym typeface="Consolas"/>
              </a:rPr>
              <a:t>&lt;vm-name&gt;</a:t>
            </a:r>
            <a:r>
              <a:rPr lang="en" sz="1891">
                <a:solidFill>
                  <a:srgbClr val="0000FF"/>
                </a:solidFill>
                <a:latin typeface="Consolas"/>
                <a:ea typeface="Consolas"/>
                <a:cs typeface="Consolas"/>
                <a:sym typeface="Consolas"/>
              </a:rPr>
              <a:t>.chtc.wisc.edu"</a:t>
            </a:r>
            <a:br>
              <a:rPr lang="en"/>
            </a:br>
            <a:r>
              <a:rPr lang="en"/>
              <a:t>	After:</a:t>
            </a:r>
            <a:br>
              <a:rPr lang="en"/>
            </a:br>
            <a:r>
              <a:rPr lang="en"/>
              <a:t>		</a:t>
            </a:r>
            <a:r>
              <a:rPr lang="en" sz="1891">
                <a:solidFill>
                  <a:srgbClr val="0000FF"/>
                </a:solidFill>
                <a:latin typeface="Consolas"/>
                <a:ea typeface="Consolas"/>
                <a:cs typeface="Consolas"/>
                <a:sym typeface="Consolas"/>
              </a:rPr>
              <a:t>Hostname: "</a:t>
            </a:r>
            <a:r>
              <a:rPr b="1" lang="en" sz="1891">
                <a:solidFill>
                  <a:srgbClr val="0000FF"/>
                </a:solidFill>
                <a:latin typeface="Consolas"/>
                <a:ea typeface="Consolas"/>
                <a:cs typeface="Consolas"/>
                <a:sym typeface="Consolas"/>
              </a:rPr>
              <a:t>pelicantrain2001</a:t>
            </a:r>
            <a:r>
              <a:rPr lang="en" sz="1891">
                <a:solidFill>
                  <a:srgbClr val="0000FF"/>
                </a:solidFill>
                <a:latin typeface="Consolas"/>
                <a:ea typeface="Consolas"/>
                <a:cs typeface="Consolas"/>
                <a:sym typeface="Consolas"/>
              </a:rPr>
              <a:t>.chtc.wisc.edu"</a:t>
            </a:r>
            <a:endParaRPr/>
          </a:p>
          <a:p>
            <a:pPr indent="-317500" lvl="0" marL="457200" rtl="0" algn="l">
              <a:spcBef>
                <a:spcPts val="0"/>
              </a:spcBef>
              <a:spcAft>
                <a:spcPts val="0"/>
              </a:spcAft>
              <a:buSzPts val="1400"/>
              <a:buAutoNum type="arabicPeriod"/>
            </a:pPr>
            <a:r>
              <a:rPr lang="en"/>
              <a:t>Save the file</a:t>
            </a:r>
            <a:endParaRPr/>
          </a:p>
        </p:txBody>
      </p:sp>
      <p:sp>
        <p:nvSpPr>
          <p:cNvPr id="445" name="Google Shape;445;p5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0"/>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Initialize and Serve Your Pelican Origin</a:t>
            </a:r>
            <a:endParaRPr/>
          </a:p>
        </p:txBody>
      </p:sp>
      <p:sp>
        <p:nvSpPr>
          <p:cNvPr id="451" name="Google Shape;451;p6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
              <a:t>To run the origin, we will use a script </a:t>
            </a:r>
            <a:r>
              <a:rPr lang="en" sz="1658">
                <a:solidFill>
                  <a:srgbClr val="0000FF"/>
                </a:solidFill>
                <a:latin typeface="Consolas"/>
                <a:ea typeface="Consolas"/>
                <a:cs typeface="Consolas"/>
                <a:sym typeface="Consolas"/>
              </a:rPr>
              <a:t>start-origin.sh</a:t>
            </a:r>
            <a:r>
              <a:rPr lang="en"/>
              <a:t>, which contains:</a:t>
            </a:r>
            <a:endParaRPr/>
          </a:p>
          <a:p>
            <a:pPr indent="0" lvl="0" marL="0" rtl="0" algn="l">
              <a:spcBef>
                <a:spcPts val="800"/>
              </a:spcBef>
              <a:spcAft>
                <a:spcPts val="0"/>
              </a:spcAft>
              <a:buClr>
                <a:schemeClr val="dk1"/>
              </a:buClr>
              <a:buSzPts val="1100"/>
              <a:buFont typeface="Arial"/>
              <a:buNone/>
            </a:pPr>
            <a:r>
              <a:rPr lang="en" sz="1458">
                <a:solidFill>
                  <a:srgbClr val="0000FF"/>
                </a:solidFill>
                <a:latin typeface="Consolas"/>
                <a:ea typeface="Consolas"/>
                <a:cs typeface="Consolas"/>
                <a:sym typeface="Consolas"/>
              </a:rPr>
              <a:t>docker run --rm -it \</a:t>
            </a:r>
            <a:endParaRPr sz="1458">
              <a:solidFill>
                <a:srgbClr val="0000FF"/>
              </a:solidFill>
              <a:latin typeface="Consolas"/>
              <a:ea typeface="Consolas"/>
              <a:cs typeface="Consolas"/>
              <a:sym typeface="Consolas"/>
            </a:endParaRPr>
          </a:p>
          <a:p>
            <a:pPr indent="0" lvl="0" marL="0" rtl="0" algn="l">
              <a:spcBef>
                <a:spcPts val="800"/>
              </a:spcBef>
              <a:spcAft>
                <a:spcPts val="0"/>
              </a:spcAft>
              <a:buClr>
                <a:schemeClr val="dk1"/>
              </a:buClr>
              <a:buSzPts val="1100"/>
              <a:buFont typeface="Arial"/>
              <a:buNone/>
            </a:pPr>
            <a:r>
              <a:rPr lang="en" sz="1458">
                <a:solidFill>
                  <a:srgbClr val="0000FF"/>
                </a:solidFill>
                <a:latin typeface="Consolas"/>
                <a:ea typeface="Consolas"/>
                <a:cs typeface="Consolas"/>
                <a:sym typeface="Consolas"/>
              </a:rPr>
              <a:t>    -p 8444:8444 -p 8443:8443 \</a:t>
            </a:r>
            <a:endParaRPr sz="1458">
              <a:solidFill>
                <a:srgbClr val="0000FF"/>
              </a:solidFill>
              <a:latin typeface="Consolas"/>
              <a:ea typeface="Consolas"/>
              <a:cs typeface="Consolas"/>
              <a:sym typeface="Consolas"/>
            </a:endParaRPr>
          </a:p>
          <a:p>
            <a:pPr indent="0" lvl="0" marL="0" rtl="0" algn="l">
              <a:spcBef>
                <a:spcPts val="800"/>
              </a:spcBef>
              <a:spcAft>
                <a:spcPts val="0"/>
              </a:spcAft>
              <a:buClr>
                <a:schemeClr val="dk1"/>
              </a:buClr>
              <a:buSzPts val="1100"/>
              <a:buFont typeface="Arial"/>
              <a:buNone/>
            </a:pPr>
            <a:r>
              <a:rPr lang="en" sz="1458">
                <a:solidFill>
                  <a:srgbClr val="0000FF"/>
                </a:solidFill>
                <a:latin typeface="Consolas"/>
                <a:ea typeface="Consolas"/>
                <a:cs typeface="Consolas"/>
                <a:sym typeface="Consolas"/>
              </a:rPr>
              <a:t>    -v $(pwd)/config/issuer.jwk:/etc/pelican/issuer.jwk \</a:t>
            </a:r>
            <a:endParaRPr sz="1458">
              <a:solidFill>
                <a:srgbClr val="0000FF"/>
              </a:solidFill>
              <a:latin typeface="Consolas"/>
              <a:ea typeface="Consolas"/>
              <a:cs typeface="Consolas"/>
              <a:sym typeface="Consolas"/>
            </a:endParaRPr>
          </a:p>
          <a:p>
            <a:pPr indent="0" lvl="0" marL="0" rtl="0" algn="l">
              <a:spcBef>
                <a:spcPts val="800"/>
              </a:spcBef>
              <a:spcAft>
                <a:spcPts val="0"/>
              </a:spcAft>
              <a:buClr>
                <a:schemeClr val="dk1"/>
              </a:buClr>
              <a:buSzPts val="1100"/>
              <a:buFont typeface="Arial"/>
              <a:buNone/>
            </a:pPr>
            <a:r>
              <a:rPr lang="en" sz="1458">
                <a:solidFill>
                  <a:srgbClr val="0000FF"/>
                </a:solidFill>
                <a:latin typeface="Consolas"/>
                <a:ea typeface="Consolas"/>
                <a:cs typeface="Consolas"/>
                <a:sym typeface="Consolas"/>
              </a:rPr>
              <a:t>    -v $(pwd)/config/issuer-pub.jwks:/etc/pelican/issuer-pub.jwks \</a:t>
            </a:r>
            <a:endParaRPr sz="1458">
              <a:solidFill>
                <a:srgbClr val="0000FF"/>
              </a:solidFill>
              <a:latin typeface="Consolas"/>
              <a:ea typeface="Consolas"/>
              <a:cs typeface="Consolas"/>
              <a:sym typeface="Consolas"/>
            </a:endParaRPr>
          </a:p>
          <a:p>
            <a:pPr indent="0" lvl="0" marL="0" rtl="0" algn="l">
              <a:spcBef>
                <a:spcPts val="800"/>
              </a:spcBef>
              <a:spcAft>
                <a:spcPts val="0"/>
              </a:spcAft>
              <a:buClr>
                <a:schemeClr val="dk1"/>
              </a:buClr>
              <a:buSzPts val="1100"/>
              <a:buFont typeface="Arial"/>
              <a:buNone/>
            </a:pPr>
            <a:r>
              <a:rPr lang="en" sz="1458">
                <a:solidFill>
                  <a:srgbClr val="0000FF"/>
                </a:solidFill>
                <a:latin typeface="Consolas"/>
                <a:ea typeface="Consolas"/>
                <a:cs typeface="Consolas"/>
                <a:sym typeface="Consolas"/>
              </a:rPr>
              <a:t>    -v /etc/hostcert.pem:/etc/hostcert.pem \</a:t>
            </a:r>
            <a:endParaRPr sz="1458">
              <a:solidFill>
                <a:srgbClr val="0000FF"/>
              </a:solidFill>
              <a:latin typeface="Consolas"/>
              <a:ea typeface="Consolas"/>
              <a:cs typeface="Consolas"/>
              <a:sym typeface="Consolas"/>
            </a:endParaRPr>
          </a:p>
          <a:p>
            <a:pPr indent="0" lvl="0" marL="0" rtl="0" algn="l">
              <a:spcBef>
                <a:spcPts val="800"/>
              </a:spcBef>
              <a:spcAft>
                <a:spcPts val="0"/>
              </a:spcAft>
              <a:buClr>
                <a:schemeClr val="dk1"/>
              </a:buClr>
              <a:buSzPts val="1100"/>
              <a:buFont typeface="Arial"/>
              <a:buNone/>
            </a:pPr>
            <a:r>
              <a:rPr lang="en" sz="1458">
                <a:solidFill>
                  <a:srgbClr val="0000FF"/>
                </a:solidFill>
                <a:latin typeface="Consolas"/>
                <a:ea typeface="Consolas"/>
                <a:cs typeface="Consolas"/>
                <a:sym typeface="Consolas"/>
              </a:rPr>
              <a:t>    -v /etc/hostkey.pem:/etc/hostkey.pem \</a:t>
            </a:r>
            <a:endParaRPr sz="1458">
              <a:solidFill>
                <a:srgbClr val="0000FF"/>
              </a:solidFill>
              <a:latin typeface="Consolas"/>
              <a:ea typeface="Consolas"/>
              <a:cs typeface="Consolas"/>
              <a:sym typeface="Consolas"/>
            </a:endParaRPr>
          </a:p>
          <a:p>
            <a:pPr indent="0" lvl="0" marL="0" rtl="0" algn="l">
              <a:spcBef>
                <a:spcPts val="800"/>
              </a:spcBef>
              <a:spcAft>
                <a:spcPts val="0"/>
              </a:spcAft>
              <a:buClr>
                <a:schemeClr val="dk1"/>
              </a:buClr>
              <a:buSzPts val="1100"/>
              <a:buFont typeface="Arial"/>
              <a:buNone/>
            </a:pPr>
            <a:r>
              <a:rPr lang="en" sz="1458">
                <a:solidFill>
                  <a:srgbClr val="0000FF"/>
                </a:solidFill>
                <a:latin typeface="Consolas"/>
                <a:ea typeface="Consolas"/>
                <a:cs typeface="Consolas"/>
                <a:sym typeface="Consolas"/>
              </a:rPr>
              <a:t>    -v $(pwd)/config/pelican.yaml:/etc/pelican/pelican.yaml \</a:t>
            </a:r>
            <a:endParaRPr sz="1458">
              <a:solidFill>
                <a:srgbClr val="0000FF"/>
              </a:solidFill>
              <a:latin typeface="Consolas"/>
              <a:ea typeface="Consolas"/>
              <a:cs typeface="Consolas"/>
              <a:sym typeface="Consolas"/>
            </a:endParaRPr>
          </a:p>
          <a:p>
            <a:pPr indent="0" lvl="0" marL="0" rtl="0" algn="l">
              <a:spcBef>
                <a:spcPts val="800"/>
              </a:spcBef>
              <a:spcAft>
                <a:spcPts val="0"/>
              </a:spcAft>
              <a:buClr>
                <a:schemeClr val="dk1"/>
              </a:buClr>
              <a:buSzPts val="1100"/>
              <a:buFont typeface="Arial"/>
              <a:buNone/>
            </a:pPr>
            <a:r>
              <a:rPr lang="en" sz="1458">
                <a:solidFill>
                  <a:srgbClr val="0000FF"/>
                </a:solidFill>
                <a:latin typeface="Consolas"/>
                <a:ea typeface="Consolas"/>
                <a:cs typeface="Consolas"/>
                <a:sym typeface="Consolas"/>
              </a:rPr>
              <a:t>    -v $(pwd)/data:/data \</a:t>
            </a:r>
            <a:endParaRPr sz="1458">
              <a:solidFill>
                <a:srgbClr val="0000FF"/>
              </a:solidFill>
              <a:latin typeface="Consolas"/>
              <a:ea typeface="Consolas"/>
              <a:cs typeface="Consolas"/>
              <a:sym typeface="Consolas"/>
            </a:endParaRPr>
          </a:p>
          <a:p>
            <a:pPr indent="0" lvl="0" marL="0" rtl="0" algn="l">
              <a:spcBef>
                <a:spcPts val="800"/>
              </a:spcBef>
              <a:spcAft>
                <a:spcPts val="0"/>
              </a:spcAft>
              <a:buClr>
                <a:schemeClr val="dk1"/>
              </a:buClr>
              <a:buSzPts val="1100"/>
              <a:buFont typeface="Arial"/>
              <a:buNone/>
            </a:pPr>
            <a:r>
              <a:rPr lang="en" sz="1458">
                <a:solidFill>
                  <a:srgbClr val="0000FF"/>
                </a:solidFill>
                <a:latin typeface="Consolas"/>
                <a:ea typeface="Consolas"/>
                <a:cs typeface="Consolas"/>
                <a:sym typeface="Consolas"/>
              </a:rPr>
              <a:t>    hub.opensciencegrid.org/pelican_platform/origin:v7.9.2 \</a:t>
            </a:r>
            <a:endParaRPr sz="1458">
              <a:solidFill>
                <a:srgbClr val="0000FF"/>
              </a:solidFill>
              <a:latin typeface="Consolas"/>
              <a:ea typeface="Consolas"/>
              <a:cs typeface="Consolas"/>
              <a:sym typeface="Consolas"/>
            </a:endParaRPr>
          </a:p>
          <a:p>
            <a:pPr indent="0" lvl="0" marL="0" rtl="0" algn="l">
              <a:spcBef>
                <a:spcPts val="800"/>
              </a:spcBef>
              <a:spcAft>
                <a:spcPts val="0"/>
              </a:spcAft>
              <a:buNone/>
            </a:pPr>
            <a:r>
              <a:rPr lang="en" sz="1458">
                <a:solidFill>
                  <a:srgbClr val="0000FF"/>
                </a:solidFill>
                <a:latin typeface="Consolas"/>
                <a:ea typeface="Consolas"/>
                <a:cs typeface="Consolas"/>
                <a:sym typeface="Consolas"/>
              </a:rPr>
              <a:t>    serve -p 8444</a:t>
            </a:r>
            <a:endParaRPr sz="1666"/>
          </a:p>
        </p:txBody>
      </p:sp>
      <p:sp>
        <p:nvSpPr>
          <p:cNvPr id="452" name="Google Shape;452;p6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453" name="Google Shape;453;p60"/>
          <p:cNvSpPr/>
          <p:nvPr/>
        </p:nvSpPr>
        <p:spPr>
          <a:xfrm>
            <a:off x="1061600" y="1988498"/>
            <a:ext cx="3005400" cy="273900"/>
          </a:xfrm>
          <a:prstGeom prst="rect">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4" name="Google Shape;454;p60"/>
          <p:cNvSpPr/>
          <p:nvPr/>
        </p:nvSpPr>
        <p:spPr>
          <a:xfrm>
            <a:off x="1061600" y="2290575"/>
            <a:ext cx="6526500" cy="527700"/>
          </a:xfrm>
          <a:prstGeom prst="rect">
            <a:avLst/>
          </a:prstGeom>
          <a:no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5" name="Google Shape;455;p60"/>
          <p:cNvSpPr/>
          <p:nvPr/>
        </p:nvSpPr>
        <p:spPr>
          <a:xfrm>
            <a:off x="1061600" y="2839050"/>
            <a:ext cx="4239000" cy="527700"/>
          </a:xfrm>
          <a:prstGeom prst="rect">
            <a:avLst/>
          </a:prstGeom>
          <a:no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6" name="Google Shape;456;p60"/>
          <p:cNvSpPr/>
          <p:nvPr/>
        </p:nvSpPr>
        <p:spPr>
          <a:xfrm>
            <a:off x="1061600" y="3395001"/>
            <a:ext cx="5913600" cy="273900"/>
          </a:xfrm>
          <a:prstGeom prst="rect">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7" name="Google Shape;457;p60"/>
          <p:cNvSpPr/>
          <p:nvPr/>
        </p:nvSpPr>
        <p:spPr>
          <a:xfrm>
            <a:off x="1061600" y="3697152"/>
            <a:ext cx="3072600" cy="247200"/>
          </a:xfrm>
          <a:prstGeom prst="rect">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58" name="Google Shape;458;p60"/>
          <p:cNvSpPr/>
          <p:nvPr/>
        </p:nvSpPr>
        <p:spPr>
          <a:xfrm>
            <a:off x="1061600" y="3961925"/>
            <a:ext cx="5816400" cy="247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59" name="Google Shape;459;p60"/>
          <p:cNvSpPr/>
          <p:nvPr/>
        </p:nvSpPr>
        <p:spPr>
          <a:xfrm>
            <a:off x="1061600" y="4234173"/>
            <a:ext cx="1472700" cy="2472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60" name="Google Shape;460;p60"/>
          <p:cNvSpPr txBox="1"/>
          <p:nvPr/>
        </p:nvSpPr>
        <p:spPr>
          <a:xfrm>
            <a:off x="4072950" y="1704525"/>
            <a:ext cx="14727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accent2"/>
                </a:solidFill>
                <a:latin typeface="Calibri"/>
                <a:ea typeface="Calibri"/>
                <a:cs typeface="Calibri"/>
                <a:sym typeface="Calibri"/>
              </a:rPr>
              <a:t>Opens ports</a:t>
            </a:r>
            <a:endParaRPr b="1" sz="1700">
              <a:solidFill>
                <a:schemeClr val="accent2"/>
              </a:solidFill>
              <a:latin typeface="Calibri"/>
              <a:ea typeface="Calibri"/>
              <a:cs typeface="Calibri"/>
              <a:sym typeface="Calibri"/>
            </a:endParaRPr>
          </a:p>
        </p:txBody>
      </p:sp>
      <p:sp>
        <p:nvSpPr>
          <p:cNvPr id="461" name="Google Shape;461;p60"/>
          <p:cNvSpPr txBox="1"/>
          <p:nvPr/>
        </p:nvSpPr>
        <p:spPr>
          <a:xfrm>
            <a:off x="6190150" y="1835275"/>
            <a:ext cx="21675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EAB000"/>
                </a:solidFill>
                <a:latin typeface="Calibri"/>
                <a:ea typeface="Calibri"/>
                <a:cs typeface="Calibri"/>
                <a:sym typeface="Calibri"/>
              </a:rPr>
              <a:t>Mounts in issuer keys</a:t>
            </a:r>
            <a:endParaRPr b="1" sz="1700">
              <a:solidFill>
                <a:srgbClr val="EAB000"/>
              </a:solidFill>
              <a:latin typeface="Calibri"/>
              <a:ea typeface="Calibri"/>
              <a:cs typeface="Calibri"/>
              <a:sym typeface="Calibri"/>
            </a:endParaRPr>
          </a:p>
        </p:txBody>
      </p:sp>
      <p:sp>
        <p:nvSpPr>
          <p:cNvPr id="462" name="Google Shape;462;p60"/>
          <p:cNvSpPr txBox="1"/>
          <p:nvPr/>
        </p:nvSpPr>
        <p:spPr>
          <a:xfrm>
            <a:off x="5333300" y="2879700"/>
            <a:ext cx="3005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accent6"/>
                </a:solidFill>
                <a:latin typeface="Calibri"/>
                <a:ea typeface="Calibri"/>
                <a:cs typeface="Calibri"/>
                <a:sym typeface="Calibri"/>
              </a:rPr>
              <a:t>Mounts in web host certificates</a:t>
            </a:r>
            <a:endParaRPr b="1" sz="1700">
              <a:solidFill>
                <a:schemeClr val="accent6"/>
              </a:solidFill>
              <a:latin typeface="Calibri"/>
              <a:ea typeface="Calibri"/>
              <a:cs typeface="Calibri"/>
              <a:sym typeface="Calibri"/>
            </a:endParaRPr>
          </a:p>
        </p:txBody>
      </p:sp>
      <p:sp>
        <p:nvSpPr>
          <p:cNvPr id="463" name="Google Shape;463;p60"/>
          <p:cNvSpPr txBox="1"/>
          <p:nvPr/>
        </p:nvSpPr>
        <p:spPr>
          <a:xfrm>
            <a:off x="7139600" y="3221400"/>
            <a:ext cx="17586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9900FF"/>
                </a:solidFill>
                <a:latin typeface="Calibri"/>
                <a:ea typeface="Calibri"/>
                <a:cs typeface="Calibri"/>
                <a:sym typeface="Calibri"/>
              </a:rPr>
              <a:t>Mounts in </a:t>
            </a:r>
            <a:endParaRPr b="1" sz="1700">
              <a:solidFill>
                <a:srgbClr val="9900FF"/>
              </a:solidFill>
              <a:latin typeface="Calibri"/>
              <a:ea typeface="Calibri"/>
              <a:cs typeface="Calibri"/>
              <a:sym typeface="Calibri"/>
            </a:endParaRPr>
          </a:p>
          <a:p>
            <a:pPr indent="0" lvl="0" marL="0" rtl="0" algn="l">
              <a:spcBef>
                <a:spcPts val="0"/>
              </a:spcBef>
              <a:spcAft>
                <a:spcPts val="0"/>
              </a:spcAft>
              <a:buNone/>
            </a:pPr>
            <a:r>
              <a:rPr b="1" lang="en" sz="1700">
                <a:solidFill>
                  <a:srgbClr val="9900FF"/>
                </a:solidFill>
                <a:latin typeface="Calibri"/>
                <a:ea typeface="Calibri"/>
                <a:cs typeface="Calibri"/>
                <a:sym typeface="Calibri"/>
              </a:rPr>
              <a:t>Pelican config</a:t>
            </a:r>
            <a:endParaRPr b="1" sz="1700">
              <a:solidFill>
                <a:srgbClr val="9900FF"/>
              </a:solidFill>
              <a:latin typeface="Calibri"/>
              <a:ea typeface="Calibri"/>
              <a:cs typeface="Calibri"/>
              <a:sym typeface="Calibri"/>
            </a:endParaRPr>
          </a:p>
        </p:txBody>
      </p:sp>
      <p:sp>
        <p:nvSpPr>
          <p:cNvPr id="464" name="Google Shape;464;p60"/>
          <p:cNvSpPr txBox="1"/>
          <p:nvPr/>
        </p:nvSpPr>
        <p:spPr>
          <a:xfrm>
            <a:off x="4134200" y="3569571"/>
            <a:ext cx="3005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FF00FF"/>
                </a:solidFill>
                <a:latin typeface="Calibri"/>
                <a:ea typeface="Calibri"/>
                <a:cs typeface="Calibri"/>
                <a:sym typeface="Calibri"/>
              </a:rPr>
              <a:t>Mounts in data being served</a:t>
            </a:r>
            <a:endParaRPr b="1" sz="1700">
              <a:solidFill>
                <a:srgbClr val="FF00FF"/>
              </a:solidFill>
              <a:latin typeface="Calibri"/>
              <a:ea typeface="Calibri"/>
              <a:cs typeface="Calibri"/>
              <a:sym typeface="Calibri"/>
            </a:endParaRPr>
          </a:p>
        </p:txBody>
      </p:sp>
      <p:sp>
        <p:nvSpPr>
          <p:cNvPr id="465" name="Google Shape;465;p60"/>
          <p:cNvSpPr txBox="1"/>
          <p:nvPr/>
        </p:nvSpPr>
        <p:spPr>
          <a:xfrm>
            <a:off x="5333300" y="4209121"/>
            <a:ext cx="3005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FF0000"/>
                </a:solidFill>
                <a:latin typeface="Calibri"/>
                <a:ea typeface="Calibri"/>
                <a:cs typeface="Calibri"/>
                <a:sym typeface="Calibri"/>
              </a:rPr>
              <a:t>Pelican-provided Docker container for Origin</a:t>
            </a:r>
            <a:endParaRPr b="1" sz="1700">
              <a:solidFill>
                <a:srgbClr val="FF0000"/>
              </a:solidFill>
              <a:latin typeface="Calibri"/>
              <a:ea typeface="Calibri"/>
              <a:cs typeface="Calibri"/>
              <a:sym typeface="Calibri"/>
            </a:endParaRPr>
          </a:p>
        </p:txBody>
      </p:sp>
      <p:sp>
        <p:nvSpPr>
          <p:cNvPr id="466" name="Google Shape;466;p60"/>
          <p:cNvSpPr txBox="1"/>
          <p:nvPr/>
        </p:nvSpPr>
        <p:spPr>
          <a:xfrm>
            <a:off x="2577525" y="4171741"/>
            <a:ext cx="3005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Calibri"/>
                <a:ea typeface="Calibri"/>
                <a:cs typeface="Calibri"/>
                <a:sym typeface="Calibri"/>
              </a:rPr>
              <a:t>Launch Origin </a:t>
            </a:r>
            <a:endParaRPr b="1" sz="1700">
              <a:solidFill>
                <a:schemeClr val="dk1"/>
              </a:solidFill>
              <a:latin typeface="Calibri"/>
              <a:ea typeface="Calibri"/>
              <a:cs typeface="Calibri"/>
              <a:sym typeface="Calibri"/>
            </a:endParaRPr>
          </a:p>
          <a:p>
            <a:pPr indent="0" lvl="0" marL="0" rtl="0" algn="l">
              <a:spcBef>
                <a:spcPts val="0"/>
              </a:spcBef>
              <a:spcAft>
                <a:spcPts val="0"/>
              </a:spcAft>
              <a:buNone/>
            </a:pPr>
            <a:r>
              <a:rPr b="1" lang="en" sz="1700">
                <a:solidFill>
                  <a:schemeClr val="dk1"/>
                </a:solidFill>
                <a:latin typeface="Calibri"/>
                <a:ea typeface="Calibri"/>
                <a:cs typeface="Calibri"/>
                <a:sym typeface="Calibri"/>
              </a:rPr>
              <a:t>on port 8444</a:t>
            </a:r>
            <a:endParaRPr b="1" sz="17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1"/>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Initialize and Serve Your Pelican Origin</a:t>
            </a:r>
            <a:endParaRPr/>
          </a:p>
        </p:txBody>
      </p:sp>
      <p:sp>
        <p:nvSpPr>
          <p:cNvPr id="472" name="Google Shape;472;p6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Start the Pelican Origin</a:t>
            </a:r>
            <a:endParaRPr/>
          </a:p>
          <a:p>
            <a:pPr indent="-317500" lvl="0" marL="457200" rtl="0" algn="l">
              <a:spcBef>
                <a:spcPts val="800"/>
              </a:spcBef>
              <a:spcAft>
                <a:spcPts val="0"/>
              </a:spcAft>
              <a:buSzPts val="1400"/>
              <a:buAutoNum type="arabicPeriod"/>
            </a:pPr>
            <a:r>
              <a:rPr b="1" lang="en"/>
              <a:t>Make sure you are in the correct directory</a:t>
            </a:r>
            <a:br>
              <a:rPr lang="en"/>
            </a:br>
            <a:r>
              <a:rPr lang="en" sz="1891">
                <a:solidFill>
                  <a:srgbClr val="0000FF"/>
                </a:solidFill>
                <a:latin typeface="Consolas"/>
                <a:ea typeface="Consolas"/>
                <a:cs typeface="Consolas"/>
                <a:sym typeface="Consolas"/>
              </a:rPr>
              <a:t>cd $HOME/training-origin/pelican-origin</a:t>
            </a:r>
            <a:endParaRPr/>
          </a:p>
          <a:p>
            <a:pPr indent="-317500" lvl="0" marL="457200" rtl="0" algn="l">
              <a:spcBef>
                <a:spcPts val="0"/>
              </a:spcBef>
              <a:spcAft>
                <a:spcPts val="0"/>
              </a:spcAft>
              <a:buSzPts val="1400"/>
              <a:buAutoNum type="arabicPeriod"/>
            </a:pPr>
            <a:r>
              <a:rPr lang="en"/>
              <a:t>The Docker command is inside of the </a:t>
            </a:r>
            <a:r>
              <a:rPr lang="en" sz="1891">
                <a:solidFill>
                  <a:srgbClr val="0000FF"/>
                </a:solidFill>
                <a:latin typeface="Consolas"/>
                <a:ea typeface="Consolas"/>
                <a:cs typeface="Consolas"/>
                <a:sym typeface="Consolas"/>
              </a:rPr>
              <a:t>start-origin.sh</a:t>
            </a:r>
            <a:r>
              <a:rPr lang="en"/>
              <a:t> script. </a:t>
            </a:r>
            <a:br>
              <a:rPr lang="en"/>
            </a:br>
            <a:r>
              <a:rPr lang="en"/>
              <a:t>Run the script:</a:t>
            </a:r>
            <a:br>
              <a:rPr lang="en"/>
            </a:br>
            <a:r>
              <a:rPr lang="en" sz="1891">
                <a:solidFill>
                  <a:srgbClr val="0000FF"/>
                </a:solidFill>
                <a:latin typeface="Consolas"/>
                <a:ea typeface="Consolas"/>
                <a:cs typeface="Consolas"/>
                <a:sym typeface="Consolas"/>
              </a:rPr>
              <a:t>./start-origin.sh</a:t>
            </a:r>
            <a:endParaRPr/>
          </a:p>
          <a:p>
            <a:pPr indent="-317500" lvl="0" marL="457200" rtl="0" algn="l">
              <a:spcBef>
                <a:spcPts val="0"/>
              </a:spcBef>
              <a:spcAft>
                <a:spcPts val="0"/>
              </a:spcAft>
              <a:buSzPts val="1400"/>
              <a:buAutoNum type="arabicPeriod"/>
            </a:pPr>
            <a:r>
              <a:rPr b="1" lang="en"/>
              <a:t>Leave the container running, don't cancel or close out of window!</a:t>
            </a:r>
            <a:endParaRPr b="1"/>
          </a:p>
        </p:txBody>
      </p:sp>
      <p:sp>
        <p:nvSpPr>
          <p:cNvPr id="473" name="Google Shape;473;p6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62"/>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Initialize and Serve Your Pelican Origin</a:t>
            </a:r>
            <a:endParaRPr/>
          </a:p>
        </p:txBody>
      </p:sp>
      <p:sp>
        <p:nvSpPr>
          <p:cNvPr id="479" name="Google Shape;479;p6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You will be prompted to initialize the admin interface:</a:t>
            </a:r>
            <a:endParaRPr/>
          </a:p>
          <a:p>
            <a:pPr indent="0" lvl="0" marL="0" rtl="0" algn="l">
              <a:spcBef>
                <a:spcPts val="800"/>
              </a:spcBef>
              <a:spcAft>
                <a:spcPts val="0"/>
              </a:spcAft>
              <a:buClr>
                <a:schemeClr val="dk1"/>
              </a:buClr>
              <a:buSzPts val="1100"/>
              <a:buFont typeface="Arial"/>
              <a:buNone/>
            </a:pPr>
            <a:r>
              <a:rPr lang="en" sz="1691">
                <a:solidFill>
                  <a:srgbClr val="0000FF"/>
                </a:solidFill>
                <a:latin typeface="Consolas"/>
                <a:ea typeface="Consolas"/>
                <a:cs typeface="Consolas"/>
                <a:sym typeface="Consolas"/>
              </a:rPr>
              <a:t>Pelican admin interface is not initialized</a:t>
            </a:r>
            <a:endParaRPr sz="1691">
              <a:solidFill>
                <a:srgbClr val="0000FF"/>
              </a:solidFill>
              <a:latin typeface="Consolas"/>
              <a:ea typeface="Consolas"/>
              <a:cs typeface="Consolas"/>
              <a:sym typeface="Consolas"/>
            </a:endParaRPr>
          </a:p>
          <a:p>
            <a:pPr indent="0" lvl="0" marL="0" rtl="0" algn="l">
              <a:spcBef>
                <a:spcPts val="800"/>
              </a:spcBef>
              <a:spcAft>
                <a:spcPts val="0"/>
              </a:spcAft>
              <a:buClr>
                <a:schemeClr val="dk1"/>
              </a:buClr>
              <a:buSzPts val="1100"/>
              <a:buFont typeface="Arial"/>
              <a:buNone/>
            </a:pPr>
            <a:r>
              <a:rPr lang="en" sz="1691">
                <a:solidFill>
                  <a:srgbClr val="0000FF"/>
                </a:solidFill>
                <a:latin typeface="Consolas"/>
                <a:ea typeface="Consolas"/>
                <a:cs typeface="Consolas"/>
                <a:sym typeface="Consolas"/>
              </a:rPr>
              <a:t>To initialize, login at https://</a:t>
            </a:r>
            <a:r>
              <a:rPr b="1" lang="en" sz="1691">
                <a:solidFill>
                  <a:srgbClr val="0000FF"/>
                </a:solidFill>
                <a:latin typeface="Consolas"/>
                <a:ea typeface="Consolas"/>
                <a:cs typeface="Consolas"/>
                <a:sym typeface="Consolas"/>
              </a:rPr>
              <a:t>&lt;vm-name&gt;</a:t>
            </a:r>
            <a:r>
              <a:rPr lang="en" sz="1691">
                <a:solidFill>
                  <a:srgbClr val="0000FF"/>
                </a:solidFill>
                <a:latin typeface="Consolas"/>
                <a:ea typeface="Consolas"/>
                <a:cs typeface="Consolas"/>
                <a:sym typeface="Consolas"/>
              </a:rPr>
              <a:t>.chtc.wisc.edu:8444/view/initialization/code/ with the following code:</a:t>
            </a:r>
            <a:endParaRPr sz="1691">
              <a:solidFill>
                <a:srgbClr val="0000FF"/>
              </a:solidFill>
              <a:latin typeface="Consolas"/>
              <a:ea typeface="Consolas"/>
              <a:cs typeface="Consolas"/>
              <a:sym typeface="Consolas"/>
            </a:endParaRPr>
          </a:p>
          <a:p>
            <a:pPr indent="0" lvl="0" marL="0" rtl="0" algn="l">
              <a:spcBef>
                <a:spcPts val="800"/>
              </a:spcBef>
              <a:spcAft>
                <a:spcPts val="0"/>
              </a:spcAft>
              <a:buClr>
                <a:schemeClr val="dk1"/>
              </a:buClr>
              <a:buSzPts val="1100"/>
              <a:buFont typeface="Arial"/>
              <a:buNone/>
            </a:pPr>
            <a:r>
              <a:rPr lang="en" sz="1691">
                <a:solidFill>
                  <a:srgbClr val="0000FF"/>
                </a:solidFill>
                <a:latin typeface="Consolas"/>
                <a:ea typeface="Consolas"/>
                <a:cs typeface="Consolas"/>
                <a:sym typeface="Consolas"/>
              </a:rPr>
              <a:t>185819</a:t>
            </a:r>
            <a:endParaRPr sz="1900"/>
          </a:p>
          <a:p>
            <a:pPr indent="-317500" lvl="0" marL="457200" rtl="0" algn="l">
              <a:spcBef>
                <a:spcPts val="800"/>
              </a:spcBef>
              <a:spcAft>
                <a:spcPts val="0"/>
              </a:spcAft>
              <a:buSzPts val="1400"/>
              <a:buAutoNum type="arabicPeriod"/>
            </a:pPr>
            <a:r>
              <a:rPr lang="en"/>
              <a:t>Open your link in a web browser and enter your code</a:t>
            </a:r>
            <a:endParaRPr/>
          </a:p>
          <a:p>
            <a:pPr indent="-317500" lvl="0" marL="457200" rtl="0" algn="l">
              <a:spcBef>
                <a:spcPts val="0"/>
              </a:spcBef>
              <a:spcAft>
                <a:spcPts val="0"/>
              </a:spcAft>
              <a:buSzPts val="1400"/>
              <a:buAutoNum type="arabicPeriod"/>
            </a:pPr>
            <a:r>
              <a:rPr lang="en"/>
              <a:t>Create a password (optional for this tutorial, strongly recommended for production)</a:t>
            </a:r>
            <a:endParaRPr/>
          </a:p>
          <a:p>
            <a:pPr indent="-317500" lvl="0" marL="457200" rtl="0" algn="l">
              <a:spcBef>
                <a:spcPts val="0"/>
              </a:spcBef>
              <a:spcAft>
                <a:spcPts val="0"/>
              </a:spcAft>
              <a:buSzPts val="1400"/>
              <a:buAutoNum type="arabicPeriod"/>
            </a:pPr>
            <a:r>
              <a:rPr lang="en"/>
              <a:t>Explore the web interface</a:t>
            </a:r>
            <a:endParaRPr/>
          </a:p>
        </p:txBody>
      </p:sp>
      <p:sp>
        <p:nvSpPr>
          <p:cNvPr id="480" name="Google Shape;480;p6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ctrTitle"/>
          </p:nvPr>
        </p:nvSpPr>
        <p:spPr>
          <a:xfrm>
            <a:off x="623450" y="1638300"/>
            <a:ext cx="7891800" cy="17907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Part 1: Introduction</a:t>
            </a:r>
            <a:endParaRPr/>
          </a:p>
        </p:txBody>
      </p:sp>
      <p:sp>
        <p:nvSpPr>
          <p:cNvPr id="98" name="Google Shape;98;p1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3"/>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Transferring Data with Your Pelican Origin</a:t>
            </a:r>
            <a:endParaRPr/>
          </a:p>
        </p:txBody>
      </p:sp>
      <p:sp>
        <p:nvSpPr>
          <p:cNvPr id="486" name="Google Shape;486;p63"/>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Once your Origin connects to the federation, your Origin can serve data to the federation</a:t>
            </a:r>
            <a:endParaRPr/>
          </a:p>
          <a:p>
            <a:pPr indent="-317500" lvl="0" marL="457200" rtl="0" algn="l">
              <a:spcBef>
                <a:spcPts val="800"/>
              </a:spcBef>
              <a:spcAft>
                <a:spcPts val="0"/>
              </a:spcAft>
              <a:buSzPts val="1400"/>
              <a:buAutoNum type="arabicParenR"/>
            </a:pPr>
            <a:r>
              <a:rPr lang="en"/>
              <a:t>A client requests an object from your namespace (</a:t>
            </a:r>
            <a:r>
              <a:rPr lang="en" sz="1691">
                <a:solidFill>
                  <a:srgbClr val="0000FF"/>
                </a:solidFill>
                <a:latin typeface="Consolas"/>
                <a:ea typeface="Consolas"/>
                <a:cs typeface="Consolas"/>
                <a:sym typeface="Consolas"/>
              </a:rPr>
              <a:t>/HTC24-</a:t>
            </a:r>
            <a:r>
              <a:rPr b="1" lang="en" sz="1691">
                <a:solidFill>
                  <a:srgbClr val="0000FF"/>
                </a:solidFill>
                <a:latin typeface="Consolas"/>
                <a:ea typeface="Consolas"/>
                <a:cs typeface="Consolas"/>
                <a:sym typeface="Consolas"/>
              </a:rPr>
              <a:t>&lt;vm-name&gt;</a:t>
            </a:r>
            <a:r>
              <a:rPr lang="en"/>
              <a:t> in this case) by asking the Director service</a:t>
            </a:r>
            <a:endParaRPr/>
          </a:p>
          <a:p>
            <a:pPr indent="-317500" lvl="0" marL="457200" rtl="0" algn="l">
              <a:spcBef>
                <a:spcPts val="0"/>
              </a:spcBef>
              <a:spcAft>
                <a:spcPts val="0"/>
              </a:spcAft>
              <a:buSzPts val="1400"/>
              <a:buAutoNum type="arabicParenR"/>
            </a:pPr>
            <a:r>
              <a:rPr lang="en"/>
              <a:t>Director service looks up what caches or origins serve that namespace, and redirects client to appropriate server</a:t>
            </a:r>
            <a:endParaRPr/>
          </a:p>
          <a:p>
            <a:pPr indent="-317500" lvl="0" marL="457200" rtl="0" algn="l">
              <a:spcBef>
                <a:spcPts val="0"/>
              </a:spcBef>
              <a:spcAft>
                <a:spcPts val="0"/>
              </a:spcAft>
              <a:buSzPts val="1400"/>
              <a:buAutoNum type="arabicParenR"/>
            </a:pPr>
            <a:r>
              <a:rPr lang="en"/>
              <a:t>Your Origin receives request for data and allows or denies based on access rules. In this case, anyone (</a:t>
            </a:r>
            <a:r>
              <a:rPr lang="en" sz="1691">
                <a:solidFill>
                  <a:srgbClr val="0000FF"/>
                </a:solidFill>
                <a:latin typeface="Consolas"/>
                <a:ea typeface="Consolas"/>
                <a:cs typeface="Consolas"/>
                <a:sym typeface="Consolas"/>
              </a:rPr>
              <a:t>PublicReads</a:t>
            </a:r>
            <a:r>
              <a:rPr lang="en"/>
              <a:t>) can pull the data</a:t>
            </a:r>
            <a:endParaRPr b="1"/>
          </a:p>
        </p:txBody>
      </p:sp>
      <p:sp>
        <p:nvSpPr>
          <p:cNvPr id="487" name="Google Shape;487;p6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4"/>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Using the Pelican Client to Transfer Data</a:t>
            </a:r>
            <a:endParaRPr/>
          </a:p>
        </p:txBody>
      </p:sp>
      <p:sp>
        <p:nvSpPr>
          <p:cNvPr id="493" name="Google Shape;493;p64"/>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To pull data via your Origin, need to provide the Pelican URL to the object</a:t>
            </a:r>
            <a:r>
              <a:rPr lang="en"/>
              <a:t>:</a:t>
            </a:r>
            <a:endParaRPr/>
          </a:p>
        </p:txBody>
      </p:sp>
      <p:sp>
        <p:nvSpPr>
          <p:cNvPr id="494" name="Google Shape;494;p6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95" name="Google Shape;495;p64"/>
          <p:cNvSpPr/>
          <p:nvPr/>
        </p:nvSpPr>
        <p:spPr>
          <a:xfrm>
            <a:off x="907076" y="2920993"/>
            <a:ext cx="1341900" cy="297600"/>
          </a:xfrm>
          <a:prstGeom prst="roundRect">
            <a:avLst>
              <a:gd fmla="val 16667" name="adj"/>
            </a:avLst>
          </a:prstGeom>
          <a:solidFill>
            <a:srgbClr val="CFE2F3"/>
          </a:solidFill>
          <a:ln cap="flat"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496" name="Google Shape;496;p64"/>
          <p:cNvSpPr/>
          <p:nvPr/>
        </p:nvSpPr>
        <p:spPr>
          <a:xfrm>
            <a:off x="2256526" y="2921005"/>
            <a:ext cx="2760300" cy="297600"/>
          </a:xfrm>
          <a:prstGeom prst="roundRect">
            <a:avLst>
              <a:gd fmla="val 16667" name="adj"/>
            </a:avLst>
          </a:prstGeom>
          <a:solidFill>
            <a:srgbClr val="FCE5CD"/>
          </a:solid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497" name="Google Shape;497;p64"/>
          <p:cNvSpPr/>
          <p:nvPr/>
        </p:nvSpPr>
        <p:spPr>
          <a:xfrm>
            <a:off x="5024700" y="2921005"/>
            <a:ext cx="3213900" cy="297600"/>
          </a:xfrm>
          <a:prstGeom prst="roundRect">
            <a:avLst>
              <a:gd fmla="val 16667" name="adj"/>
            </a:avLst>
          </a:prstGeom>
          <a:solidFill>
            <a:srgbClr val="D9EAD3"/>
          </a:solidFill>
          <a:ln cap="flat" cmpd="sng" w="9525">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498" name="Google Shape;498;p64"/>
          <p:cNvSpPr/>
          <p:nvPr/>
        </p:nvSpPr>
        <p:spPr>
          <a:xfrm>
            <a:off x="2866355" y="1932060"/>
            <a:ext cx="239400" cy="240900"/>
          </a:xfrm>
          <a:prstGeom prst="roundRect">
            <a:avLst>
              <a:gd fmla="val 16667" name="adj"/>
            </a:avLst>
          </a:prstGeom>
          <a:solidFill>
            <a:srgbClr val="CFE2F3"/>
          </a:solidFill>
          <a:ln cap="flat" cmpd="sng" w="9525">
            <a:solidFill>
              <a:schemeClr val="accen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499" name="Google Shape;499;p64"/>
          <p:cNvSpPr/>
          <p:nvPr/>
        </p:nvSpPr>
        <p:spPr>
          <a:xfrm>
            <a:off x="2866355" y="2224276"/>
            <a:ext cx="239400" cy="240900"/>
          </a:xfrm>
          <a:prstGeom prst="roundRect">
            <a:avLst>
              <a:gd fmla="val 16667" name="adj"/>
            </a:avLst>
          </a:prstGeom>
          <a:solidFill>
            <a:srgbClr val="FCE5CD"/>
          </a:solidFill>
          <a:ln cap="flat" cmpd="sng" w="9525">
            <a:solidFill>
              <a:schemeClr val="accent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500" name="Google Shape;500;p64"/>
          <p:cNvSpPr/>
          <p:nvPr/>
        </p:nvSpPr>
        <p:spPr>
          <a:xfrm>
            <a:off x="2866350" y="2516530"/>
            <a:ext cx="239400" cy="240900"/>
          </a:xfrm>
          <a:prstGeom prst="roundRect">
            <a:avLst>
              <a:gd fmla="val 16667" name="adj"/>
            </a:avLst>
          </a:prstGeom>
          <a:solidFill>
            <a:srgbClr val="D9EAD3"/>
          </a:solidFill>
          <a:ln cap="flat" cmpd="sng" w="9525">
            <a:solidFill>
              <a:schemeClr val="accent6"/>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Arial"/>
              <a:ea typeface="Arial"/>
              <a:cs typeface="Arial"/>
              <a:sym typeface="Arial"/>
            </a:endParaRPr>
          </a:p>
        </p:txBody>
      </p:sp>
      <p:sp>
        <p:nvSpPr>
          <p:cNvPr id="501" name="Google Shape;501;p64"/>
          <p:cNvSpPr txBox="1"/>
          <p:nvPr/>
        </p:nvSpPr>
        <p:spPr>
          <a:xfrm>
            <a:off x="3105750" y="1849400"/>
            <a:ext cx="31719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sz="1600">
                <a:solidFill>
                  <a:schemeClr val="dk1"/>
                </a:solidFill>
                <a:latin typeface="Calibri"/>
                <a:ea typeface="Calibri"/>
                <a:cs typeface="Calibri"/>
                <a:sym typeface="Calibri"/>
              </a:rPr>
              <a:t>Defines a metadata lookup protocol</a:t>
            </a:r>
            <a:endParaRPr/>
          </a:p>
        </p:txBody>
      </p:sp>
      <p:sp>
        <p:nvSpPr>
          <p:cNvPr id="502" name="Google Shape;502;p64"/>
          <p:cNvSpPr txBox="1"/>
          <p:nvPr/>
        </p:nvSpPr>
        <p:spPr>
          <a:xfrm>
            <a:off x="3105750" y="2141625"/>
            <a:ext cx="31719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lang="en" sz="1600">
                <a:solidFill>
                  <a:schemeClr val="dk1"/>
                </a:solidFill>
                <a:latin typeface="Calibri"/>
                <a:ea typeface="Calibri"/>
                <a:cs typeface="Calibri"/>
                <a:sym typeface="Calibri"/>
              </a:rPr>
              <a:t>The federation’s hostname/root</a:t>
            </a:r>
            <a:endParaRPr sz="1600">
              <a:solidFill>
                <a:schemeClr val="dk1"/>
              </a:solidFill>
              <a:latin typeface="Calibri"/>
              <a:ea typeface="Calibri"/>
              <a:cs typeface="Calibri"/>
              <a:sym typeface="Calibri"/>
            </a:endParaRPr>
          </a:p>
        </p:txBody>
      </p:sp>
      <p:sp>
        <p:nvSpPr>
          <p:cNvPr id="503" name="Google Shape;503;p64"/>
          <p:cNvSpPr txBox="1"/>
          <p:nvPr/>
        </p:nvSpPr>
        <p:spPr>
          <a:xfrm>
            <a:off x="3105750" y="2433875"/>
            <a:ext cx="3171900" cy="406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1200"/>
              </a:spcAft>
              <a:buNone/>
            </a:pPr>
            <a:r>
              <a:rPr lang="en" sz="1600">
                <a:solidFill>
                  <a:schemeClr val="dk1"/>
                </a:solidFill>
                <a:latin typeface="Calibri"/>
                <a:ea typeface="Calibri"/>
                <a:cs typeface="Calibri"/>
                <a:sym typeface="Calibri"/>
              </a:rPr>
              <a:t>The desired object name</a:t>
            </a:r>
            <a:endParaRPr sz="1600">
              <a:solidFill>
                <a:schemeClr val="dk1"/>
              </a:solidFill>
              <a:latin typeface="Calibri"/>
              <a:ea typeface="Calibri"/>
              <a:cs typeface="Calibri"/>
              <a:sym typeface="Calibri"/>
            </a:endParaRPr>
          </a:p>
        </p:txBody>
      </p:sp>
      <p:sp>
        <p:nvSpPr>
          <p:cNvPr id="504" name="Google Shape;504;p64"/>
          <p:cNvSpPr txBox="1"/>
          <p:nvPr/>
        </p:nvSpPr>
        <p:spPr>
          <a:xfrm>
            <a:off x="831363" y="2838497"/>
            <a:ext cx="1531800" cy="44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b="1" lang="en" sz="1900">
                <a:solidFill>
                  <a:schemeClr val="dk1"/>
                </a:solidFill>
                <a:latin typeface="Consolas"/>
                <a:ea typeface="Consolas"/>
                <a:cs typeface="Consolas"/>
                <a:sym typeface="Consolas"/>
              </a:rPr>
              <a:t>pelican://</a:t>
            </a:r>
            <a:endParaRPr sz="1900">
              <a:latin typeface="Consolas"/>
              <a:ea typeface="Consolas"/>
              <a:cs typeface="Consolas"/>
              <a:sym typeface="Consolas"/>
            </a:endParaRPr>
          </a:p>
        </p:txBody>
      </p:sp>
      <p:sp>
        <p:nvSpPr>
          <p:cNvPr id="505" name="Google Shape;505;p64"/>
          <p:cNvSpPr txBox="1"/>
          <p:nvPr/>
        </p:nvSpPr>
        <p:spPr>
          <a:xfrm>
            <a:off x="2146898" y="2838497"/>
            <a:ext cx="3039300" cy="44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b="1" lang="en" sz="1900">
                <a:solidFill>
                  <a:schemeClr val="dk1"/>
                </a:solidFill>
                <a:latin typeface="Consolas"/>
                <a:ea typeface="Consolas"/>
                <a:cs typeface="Consolas"/>
                <a:sym typeface="Consolas"/>
              </a:rPr>
              <a:t>osdf-itb.osg-htc.org/</a:t>
            </a:r>
            <a:endParaRPr sz="1900">
              <a:latin typeface="Consolas"/>
              <a:ea typeface="Consolas"/>
              <a:cs typeface="Consolas"/>
              <a:sym typeface="Consolas"/>
            </a:endParaRPr>
          </a:p>
        </p:txBody>
      </p:sp>
      <p:sp>
        <p:nvSpPr>
          <p:cNvPr id="506" name="Google Shape;506;p64"/>
          <p:cNvSpPr txBox="1"/>
          <p:nvPr/>
        </p:nvSpPr>
        <p:spPr>
          <a:xfrm>
            <a:off x="4940030" y="2838497"/>
            <a:ext cx="3372600" cy="44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800"/>
              </a:spcBef>
              <a:spcAft>
                <a:spcPts val="0"/>
              </a:spcAft>
              <a:buNone/>
            </a:pPr>
            <a:r>
              <a:rPr b="1" lang="en" sz="1900">
                <a:solidFill>
                  <a:schemeClr val="dk1"/>
                </a:solidFill>
                <a:latin typeface="Consolas"/>
                <a:ea typeface="Consolas"/>
                <a:cs typeface="Consolas"/>
                <a:sym typeface="Consolas"/>
              </a:rPr>
              <a:t>HTC24-</a:t>
            </a:r>
            <a:r>
              <a:rPr b="1" lang="en" sz="1900">
                <a:solidFill>
                  <a:schemeClr val="dk1"/>
                </a:solidFill>
                <a:latin typeface="Consolas"/>
                <a:ea typeface="Consolas"/>
                <a:cs typeface="Consolas"/>
                <a:sym typeface="Consolas"/>
              </a:rPr>
              <a:t>&lt;vm-name&gt;</a:t>
            </a:r>
            <a:r>
              <a:rPr b="1" lang="en" sz="1900">
                <a:solidFill>
                  <a:schemeClr val="dk1"/>
                </a:solidFill>
                <a:latin typeface="Consolas"/>
                <a:ea typeface="Consolas"/>
                <a:cs typeface="Consolas"/>
                <a:sym typeface="Consolas"/>
              </a:rPr>
              <a:t>/test.txt</a:t>
            </a:r>
            <a:endParaRPr sz="1900">
              <a:latin typeface="Consolas"/>
              <a:ea typeface="Consolas"/>
              <a:cs typeface="Consolas"/>
              <a:sym typeface="Consolas"/>
            </a:endParaRPr>
          </a:p>
        </p:txBody>
      </p:sp>
      <p:grpSp>
        <p:nvGrpSpPr>
          <p:cNvPr id="507" name="Google Shape;507;p64"/>
          <p:cNvGrpSpPr/>
          <p:nvPr/>
        </p:nvGrpSpPr>
        <p:grpSpPr>
          <a:xfrm>
            <a:off x="4365675" y="3326825"/>
            <a:ext cx="2661875" cy="569529"/>
            <a:chOff x="4365675" y="3326825"/>
            <a:chExt cx="2661875" cy="569529"/>
          </a:xfrm>
        </p:grpSpPr>
        <p:cxnSp>
          <p:nvCxnSpPr>
            <p:cNvPr id="508" name="Google Shape;508;p64"/>
            <p:cNvCxnSpPr/>
            <p:nvPr/>
          </p:nvCxnSpPr>
          <p:spPr>
            <a:xfrm>
              <a:off x="5031350" y="3326825"/>
              <a:ext cx="1996200" cy="0"/>
            </a:xfrm>
            <a:prstGeom prst="straightConnector1">
              <a:avLst/>
            </a:prstGeom>
            <a:noFill/>
            <a:ln cap="flat" cmpd="sng" w="28575">
              <a:solidFill>
                <a:srgbClr val="9900FF"/>
              </a:solidFill>
              <a:prstDash val="solid"/>
              <a:round/>
              <a:headEnd len="med" w="med" type="none"/>
              <a:tailEnd len="med" w="med" type="none"/>
            </a:ln>
          </p:spPr>
        </p:cxnSp>
        <p:cxnSp>
          <p:nvCxnSpPr>
            <p:cNvPr id="509" name="Google Shape;509;p64"/>
            <p:cNvCxnSpPr/>
            <p:nvPr/>
          </p:nvCxnSpPr>
          <p:spPr>
            <a:xfrm flipH="1">
              <a:off x="5315425" y="3341775"/>
              <a:ext cx="755100" cy="201900"/>
            </a:xfrm>
            <a:prstGeom prst="straightConnector1">
              <a:avLst/>
            </a:prstGeom>
            <a:noFill/>
            <a:ln cap="flat" cmpd="sng" w="9525">
              <a:solidFill>
                <a:srgbClr val="9900FF"/>
              </a:solidFill>
              <a:prstDash val="solid"/>
              <a:round/>
              <a:headEnd len="med" w="med" type="none"/>
              <a:tailEnd len="med" w="med" type="none"/>
            </a:ln>
          </p:spPr>
        </p:cxnSp>
        <p:sp>
          <p:nvSpPr>
            <p:cNvPr id="510" name="Google Shape;510;p64"/>
            <p:cNvSpPr txBox="1"/>
            <p:nvPr/>
          </p:nvSpPr>
          <p:spPr>
            <a:xfrm>
              <a:off x="4365675" y="3397154"/>
              <a:ext cx="20574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9900FF"/>
                  </a:solidFill>
                  <a:latin typeface="Calibri"/>
                  <a:ea typeface="Calibri"/>
                  <a:cs typeface="Calibri"/>
                  <a:sym typeface="Calibri"/>
                </a:rPr>
                <a:t>Federation</a:t>
              </a:r>
              <a:r>
                <a:rPr b="1" lang="en" sz="1900">
                  <a:solidFill>
                    <a:srgbClr val="9900FF"/>
                  </a:solidFill>
                  <a:latin typeface="Calibri"/>
                  <a:ea typeface="Calibri"/>
                  <a:cs typeface="Calibri"/>
                  <a:sym typeface="Calibri"/>
                </a:rPr>
                <a:t> Prefix</a:t>
              </a:r>
              <a:endParaRPr b="1" sz="1900">
                <a:solidFill>
                  <a:srgbClr val="9900FF"/>
                </a:solidFill>
                <a:latin typeface="Calibri"/>
                <a:ea typeface="Calibri"/>
                <a:cs typeface="Calibri"/>
                <a:sym typeface="Calibri"/>
              </a:endParaRPr>
            </a:p>
          </p:txBody>
        </p:sp>
      </p:grpSp>
      <p:grpSp>
        <p:nvGrpSpPr>
          <p:cNvPr id="511" name="Google Shape;511;p64"/>
          <p:cNvGrpSpPr/>
          <p:nvPr/>
        </p:nvGrpSpPr>
        <p:grpSpPr>
          <a:xfrm>
            <a:off x="6691877" y="3326825"/>
            <a:ext cx="2057400" cy="569529"/>
            <a:chOff x="6691877" y="3326825"/>
            <a:chExt cx="2057400" cy="569529"/>
          </a:xfrm>
        </p:grpSpPr>
        <p:cxnSp>
          <p:nvCxnSpPr>
            <p:cNvPr id="512" name="Google Shape;512;p64"/>
            <p:cNvCxnSpPr/>
            <p:nvPr/>
          </p:nvCxnSpPr>
          <p:spPr>
            <a:xfrm>
              <a:off x="7084350" y="3326825"/>
              <a:ext cx="1139400" cy="0"/>
            </a:xfrm>
            <a:prstGeom prst="straightConnector1">
              <a:avLst/>
            </a:prstGeom>
            <a:noFill/>
            <a:ln cap="flat" cmpd="sng" w="28575">
              <a:solidFill>
                <a:srgbClr val="FF0000"/>
              </a:solidFill>
              <a:prstDash val="solid"/>
              <a:round/>
              <a:headEnd len="med" w="med" type="none"/>
              <a:tailEnd len="med" w="med" type="none"/>
            </a:ln>
          </p:spPr>
        </p:cxnSp>
        <p:cxnSp>
          <p:nvCxnSpPr>
            <p:cNvPr id="513" name="Google Shape;513;p64"/>
            <p:cNvCxnSpPr/>
            <p:nvPr/>
          </p:nvCxnSpPr>
          <p:spPr>
            <a:xfrm flipH="1">
              <a:off x="7468575" y="3334300"/>
              <a:ext cx="179400" cy="209400"/>
            </a:xfrm>
            <a:prstGeom prst="straightConnector1">
              <a:avLst/>
            </a:prstGeom>
            <a:noFill/>
            <a:ln cap="flat" cmpd="sng" w="9525">
              <a:solidFill>
                <a:srgbClr val="FF0000"/>
              </a:solidFill>
              <a:prstDash val="solid"/>
              <a:round/>
              <a:headEnd len="med" w="med" type="none"/>
              <a:tailEnd len="med" w="med" type="none"/>
            </a:ln>
          </p:spPr>
        </p:cxnSp>
        <p:sp>
          <p:nvSpPr>
            <p:cNvPr id="514" name="Google Shape;514;p64"/>
            <p:cNvSpPr txBox="1"/>
            <p:nvPr/>
          </p:nvSpPr>
          <p:spPr>
            <a:xfrm>
              <a:off x="6691877" y="3397154"/>
              <a:ext cx="2057400" cy="49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0000"/>
                  </a:solidFill>
                  <a:latin typeface="Calibri"/>
                  <a:ea typeface="Calibri"/>
                  <a:cs typeface="Calibri"/>
                  <a:sym typeface="Calibri"/>
                </a:rPr>
                <a:t>Object name</a:t>
              </a:r>
              <a:endParaRPr b="1" sz="1900">
                <a:solidFill>
                  <a:srgbClr val="FF0000"/>
                </a:solidFill>
                <a:latin typeface="Calibri"/>
                <a:ea typeface="Calibri"/>
                <a:cs typeface="Calibri"/>
                <a:sym typeface="Calibri"/>
              </a:endParaRPr>
            </a:p>
          </p:txBody>
        </p:sp>
      </p:grpSp>
      <p:sp>
        <p:nvSpPr>
          <p:cNvPr id="515" name="Google Shape;515;p64"/>
          <p:cNvSpPr txBox="1"/>
          <p:nvPr/>
        </p:nvSpPr>
        <p:spPr>
          <a:xfrm>
            <a:off x="1121850" y="4336175"/>
            <a:ext cx="690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Consolas"/>
                <a:ea typeface="Consolas"/>
                <a:cs typeface="Consolas"/>
                <a:sym typeface="Consolas"/>
              </a:rPr>
              <a:t>pelican://osdf-itb.osg-htc.org/HTC24-&lt;vm-name&gt;/test.txt</a:t>
            </a:r>
            <a:endParaRPr b="1" sz="1600">
              <a:solidFill>
                <a:schemeClr val="dk1"/>
              </a:solidFill>
              <a:latin typeface="Consolas"/>
              <a:ea typeface="Consolas"/>
              <a:cs typeface="Consolas"/>
              <a:sym typeface="Consolas"/>
            </a:endParaRPr>
          </a:p>
        </p:txBody>
      </p:sp>
      <p:sp>
        <p:nvSpPr>
          <p:cNvPr id="516" name="Google Shape;516;p64"/>
          <p:cNvSpPr txBox="1"/>
          <p:nvPr/>
        </p:nvSpPr>
        <p:spPr>
          <a:xfrm>
            <a:off x="628650" y="3842813"/>
            <a:ext cx="6900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latin typeface="Calibri"/>
                <a:ea typeface="Calibri"/>
                <a:cs typeface="Calibri"/>
                <a:sym typeface="Calibri"/>
              </a:rPr>
              <a:t>In the following slides, </a:t>
            </a:r>
            <a:endParaRPr sz="1600">
              <a:solidFill>
                <a:schemeClr val="dk1"/>
              </a:solidFill>
              <a:latin typeface="Calibri"/>
              <a:ea typeface="Calibri"/>
              <a:cs typeface="Calibri"/>
              <a:sym typeface="Calibri"/>
            </a:endParaRPr>
          </a:p>
          <a:p>
            <a:pPr indent="0" lvl="0" marL="0" rtl="0" algn="l">
              <a:spcBef>
                <a:spcPts val="0"/>
              </a:spcBef>
              <a:spcAft>
                <a:spcPts val="0"/>
              </a:spcAft>
              <a:buNone/>
            </a:pPr>
            <a:r>
              <a:rPr b="1" lang="en" sz="1600">
                <a:solidFill>
                  <a:schemeClr val="dk1"/>
                </a:solidFill>
                <a:latin typeface="Consolas"/>
                <a:ea typeface="Consolas"/>
                <a:cs typeface="Consolas"/>
                <a:sym typeface="Consolas"/>
              </a:rPr>
              <a:t>&lt;Pelican URL&gt; =</a:t>
            </a:r>
            <a:endParaRPr b="1" sz="1600">
              <a:solidFill>
                <a:schemeClr val="dk1"/>
              </a:solidFill>
              <a:latin typeface="Consolas"/>
              <a:ea typeface="Consolas"/>
              <a:cs typeface="Consolas"/>
              <a:sym typeface="Consola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5"/>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Transferring Data with Your Pelican Origin</a:t>
            </a:r>
            <a:endParaRPr/>
          </a:p>
        </p:txBody>
      </p:sp>
      <p:sp>
        <p:nvSpPr>
          <p:cNvPr id="522" name="Google Shape;522;p65"/>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To start, will use a special option to download the data </a:t>
            </a:r>
            <a:r>
              <a:rPr b="1" lang="en"/>
              <a:t>directly</a:t>
            </a:r>
            <a:r>
              <a:rPr lang="en"/>
              <a:t> from your Origin's store. </a:t>
            </a:r>
            <a:r>
              <a:rPr i="1" lang="en"/>
              <a:t>Remember to leave the Docker container running!</a:t>
            </a:r>
            <a:endParaRPr i="1"/>
          </a:p>
          <a:p>
            <a:pPr indent="-317500" lvl="0" marL="457200" rtl="0" algn="l">
              <a:spcBef>
                <a:spcPts val="800"/>
              </a:spcBef>
              <a:spcAft>
                <a:spcPts val="0"/>
              </a:spcAft>
              <a:buSzPts val="1400"/>
              <a:buAutoNum type="arabicPeriod"/>
            </a:pPr>
            <a:r>
              <a:rPr lang="en"/>
              <a:t>Move to the client directory</a:t>
            </a:r>
            <a:br>
              <a:rPr lang="en"/>
            </a:br>
            <a:r>
              <a:rPr lang="en" sz="1691">
                <a:solidFill>
                  <a:srgbClr val="0000FF"/>
                </a:solidFill>
                <a:latin typeface="Consolas"/>
                <a:ea typeface="Consolas"/>
                <a:cs typeface="Consolas"/>
                <a:sym typeface="Consolas"/>
              </a:rPr>
              <a:t>cd $HOME/training-origin/pelican-client/pelican-7.9.2</a:t>
            </a:r>
            <a:endParaRPr/>
          </a:p>
          <a:p>
            <a:pPr indent="-317500" lvl="0" marL="457200" rtl="0" algn="l">
              <a:spcBef>
                <a:spcPts val="0"/>
              </a:spcBef>
              <a:spcAft>
                <a:spcPts val="0"/>
              </a:spcAft>
              <a:buSzPts val="1400"/>
              <a:buAutoNum type="arabicPeriod"/>
            </a:pPr>
            <a:r>
              <a:rPr lang="en"/>
              <a:t>Get your object using your Pelican URL and the </a:t>
            </a:r>
            <a:r>
              <a:rPr lang="en" sz="1691">
                <a:solidFill>
                  <a:srgbClr val="0000FF"/>
                </a:solidFill>
                <a:latin typeface="Consolas"/>
                <a:ea typeface="Consolas"/>
                <a:cs typeface="Consolas"/>
                <a:sym typeface="Consolas"/>
              </a:rPr>
              <a:t>?directread</a:t>
            </a:r>
            <a:r>
              <a:rPr lang="en"/>
              <a:t> option</a:t>
            </a:r>
            <a:endParaRPr/>
          </a:p>
          <a:p>
            <a:pPr indent="0" lvl="0" marL="0" rtl="0" algn="l">
              <a:spcBef>
                <a:spcPts val="800"/>
              </a:spcBef>
              <a:spcAft>
                <a:spcPts val="0"/>
              </a:spcAft>
              <a:buNone/>
            </a:pPr>
            <a:r>
              <a:rPr lang="en" sz="1591">
                <a:solidFill>
                  <a:srgbClr val="0000FF"/>
                </a:solidFill>
                <a:latin typeface="Consolas"/>
                <a:ea typeface="Consolas"/>
                <a:cs typeface="Consolas"/>
                <a:sym typeface="Consolas"/>
              </a:rPr>
              <a:t>./pelican object get </a:t>
            </a:r>
            <a:r>
              <a:rPr b="1" lang="en" sz="1591">
                <a:solidFill>
                  <a:srgbClr val="0000FF"/>
                </a:solidFill>
                <a:latin typeface="Consolas"/>
                <a:ea typeface="Consolas"/>
                <a:cs typeface="Consolas"/>
                <a:sym typeface="Consolas"/>
              </a:rPr>
              <a:t>&lt;Pelican URL&gt;?directread</a:t>
            </a:r>
            <a:r>
              <a:rPr lang="en" sz="1591">
                <a:solidFill>
                  <a:srgbClr val="0000FF"/>
                </a:solidFill>
                <a:latin typeface="Consolas"/>
                <a:ea typeface="Consolas"/>
                <a:cs typeface="Consolas"/>
                <a:sym typeface="Consolas"/>
              </a:rPr>
              <a:t> ./directread-test.txt</a:t>
            </a:r>
            <a:endParaRPr sz="2000"/>
          </a:p>
          <a:p>
            <a:pPr indent="-317500" lvl="0" marL="457200" rtl="0" algn="l">
              <a:spcBef>
                <a:spcPts val="800"/>
              </a:spcBef>
              <a:spcAft>
                <a:spcPts val="0"/>
              </a:spcAft>
              <a:buSzPts val="1400"/>
              <a:buAutoNum type="arabicPeriod"/>
            </a:pPr>
            <a:r>
              <a:rPr lang="en"/>
              <a:t>Check the contents of the object you downloaded</a:t>
            </a:r>
            <a:br>
              <a:rPr lang="en"/>
            </a:br>
            <a:r>
              <a:rPr lang="en" sz="1691">
                <a:solidFill>
                  <a:srgbClr val="0000FF"/>
                </a:solidFill>
                <a:latin typeface="Consolas"/>
                <a:ea typeface="Consolas"/>
                <a:cs typeface="Consolas"/>
                <a:sym typeface="Consolas"/>
              </a:rPr>
              <a:t>cat directread-test.txt</a:t>
            </a:r>
            <a:br>
              <a:rPr lang="en"/>
            </a:br>
            <a:r>
              <a:rPr lang="en"/>
              <a:t>(should be whatever is in your </a:t>
            </a:r>
            <a:r>
              <a:rPr lang="en" sz="1691">
                <a:solidFill>
                  <a:srgbClr val="0000FF"/>
                </a:solidFill>
                <a:latin typeface="Consolas"/>
                <a:ea typeface="Consolas"/>
                <a:cs typeface="Consolas"/>
                <a:sym typeface="Consolas"/>
              </a:rPr>
              <a:t>test.txt</a:t>
            </a:r>
            <a:r>
              <a:rPr lang="en"/>
              <a:t>)</a:t>
            </a:r>
            <a:endParaRPr/>
          </a:p>
        </p:txBody>
      </p:sp>
      <p:sp>
        <p:nvSpPr>
          <p:cNvPr id="523" name="Google Shape;523;p6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524" name="Google Shape;524;p65"/>
          <p:cNvSpPr txBox="1"/>
          <p:nvPr/>
        </p:nvSpPr>
        <p:spPr>
          <a:xfrm>
            <a:off x="1121850" y="4336175"/>
            <a:ext cx="690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Consolas"/>
                <a:ea typeface="Consolas"/>
                <a:cs typeface="Consolas"/>
                <a:sym typeface="Consolas"/>
              </a:rPr>
              <a:t>pelican://osdf-itb.osg-htc.org/HTC24-&lt;vm-name&gt;/test.txt</a:t>
            </a:r>
            <a:endParaRPr b="1" sz="1600">
              <a:solidFill>
                <a:schemeClr val="dk1"/>
              </a:solidFill>
              <a:latin typeface="Consolas"/>
              <a:ea typeface="Consolas"/>
              <a:cs typeface="Consolas"/>
              <a:sym typeface="Consola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66"/>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Transferring Data with Your Pelican Origin</a:t>
            </a:r>
            <a:endParaRPr/>
          </a:p>
        </p:txBody>
      </p:sp>
      <p:sp>
        <p:nvSpPr>
          <p:cNvPr id="530" name="Google Shape;530;p6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Next, d</a:t>
            </a:r>
            <a:r>
              <a:rPr lang="en"/>
              <a:t>ownload the file using from a cache instead of directly from the Origin's datastore. This is the default behavior of Pelican</a:t>
            </a:r>
            <a:endParaRPr/>
          </a:p>
          <a:p>
            <a:pPr indent="-317500" lvl="0" marL="457200" rtl="0" algn="l">
              <a:spcBef>
                <a:spcPts val="800"/>
              </a:spcBef>
              <a:spcAft>
                <a:spcPts val="0"/>
              </a:spcAft>
              <a:buSzPts val="1400"/>
              <a:buAutoNum type="arabicPeriod"/>
            </a:pPr>
            <a:r>
              <a:rPr lang="en"/>
              <a:t>Move to the client directory</a:t>
            </a:r>
            <a:br>
              <a:rPr lang="en"/>
            </a:br>
            <a:r>
              <a:rPr lang="en" sz="1691">
                <a:solidFill>
                  <a:srgbClr val="0000FF"/>
                </a:solidFill>
                <a:latin typeface="Consolas"/>
                <a:ea typeface="Consolas"/>
                <a:cs typeface="Consolas"/>
                <a:sym typeface="Consolas"/>
              </a:rPr>
              <a:t>cd $HOME/training-origin/pelican-client/pelican-7.9.2</a:t>
            </a:r>
            <a:endParaRPr/>
          </a:p>
          <a:p>
            <a:pPr indent="-317500" lvl="0" marL="457200" rtl="0" algn="l">
              <a:spcBef>
                <a:spcPts val="0"/>
              </a:spcBef>
              <a:spcAft>
                <a:spcPts val="0"/>
              </a:spcAft>
              <a:buSzPts val="1400"/>
              <a:buAutoNum type="arabicPeriod"/>
            </a:pPr>
            <a:r>
              <a:rPr lang="en"/>
              <a:t>Get your object using your Pelican URL and no special option</a:t>
            </a:r>
            <a:endParaRPr/>
          </a:p>
          <a:p>
            <a:pPr indent="457200" lvl="0" marL="0" rtl="0" algn="l">
              <a:spcBef>
                <a:spcPts val="800"/>
              </a:spcBef>
              <a:spcAft>
                <a:spcPts val="0"/>
              </a:spcAft>
              <a:buNone/>
            </a:pPr>
            <a:r>
              <a:rPr lang="en" sz="1591">
                <a:solidFill>
                  <a:srgbClr val="0000FF"/>
                </a:solidFill>
                <a:latin typeface="Consolas"/>
                <a:ea typeface="Consolas"/>
                <a:cs typeface="Consolas"/>
                <a:sym typeface="Consolas"/>
              </a:rPr>
              <a:t>./pelican object get </a:t>
            </a:r>
            <a:r>
              <a:rPr b="1" lang="en" sz="1591">
                <a:solidFill>
                  <a:srgbClr val="0000FF"/>
                </a:solidFill>
                <a:latin typeface="Consolas"/>
                <a:ea typeface="Consolas"/>
                <a:cs typeface="Consolas"/>
                <a:sym typeface="Consolas"/>
              </a:rPr>
              <a:t>&lt;Pelican URL&gt;</a:t>
            </a:r>
            <a:r>
              <a:rPr lang="en" sz="1591">
                <a:solidFill>
                  <a:srgbClr val="0000FF"/>
                </a:solidFill>
                <a:latin typeface="Consolas"/>
                <a:ea typeface="Consolas"/>
                <a:cs typeface="Consolas"/>
                <a:sym typeface="Consolas"/>
              </a:rPr>
              <a:t> ./cacheread-test.txt</a:t>
            </a:r>
            <a:endParaRPr sz="2000"/>
          </a:p>
          <a:p>
            <a:pPr indent="-317500" lvl="0" marL="457200" rtl="0" algn="l">
              <a:spcBef>
                <a:spcPts val="800"/>
              </a:spcBef>
              <a:spcAft>
                <a:spcPts val="0"/>
              </a:spcAft>
              <a:buSzPts val="1400"/>
              <a:buAutoNum type="arabicPeriod"/>
            </a:pPr>
            <a:r>
              <a:rPr lang="en"/>
              <a:t>Check the contents of the object you downloaded</a:t>
            </a:r>
            <a:br>
              <a:rPr lang="en"/>
            </a:br>
            <a:r>
              <a:rPr lang="en" sz="1691">
                <a:solidFill>
                  <a:srgbClr val="0000FF"/>
                </a:solidFill>
                <a:latin typeface="Consolas"/>
                <a:ea typeface="Consolas"/>
                <a:cs typeface="Consolas"/>
                <a:sym typeface="Consolas"/>
              </a:rPr>
              <a:t>cat cacheread-test.txt</a:t>
            </a:r>
            <a:br>
              <a:rPr lang="en"/>
            </a:br>
            <a:r>
              <a:rPr lang="en"/>
              <a:t>(should be whatever is in your </a:t>
            </a:r>
            <a:r>
              <a:rPr lang="en" sz="1691">
                <a:solidFill>
                  <a:srgbClr val="0000FF"/>
                </a:solidFill>
                <a:latin typeface="Consolas"/>
                <a:ea typeface="Consolas"/>
                <a:cs typeface="Consolas"/>
                <a:sym typeface="Consolas"/>
              </a:rPr>
              <a:t>test.txt</a:t>
            </a:r>
            <a:r>
              <a:rPr lang="en"/>
              <a:t>)</a:t>
            </a:r>
            <a:endParaRPr/>
          </a:p>
        </p:txBody>
      </p:sp>
      <p:sp>
        <p:nvSpPr>
          <p:cNvPr id="531" name="Google Shape;531;p66"/>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532" name="Google Shape;532;p66"/>
          <p:cNvSpPr txBox="1"/>
          <p:nvPr/>
        </p:nvSpPr>
        <p:spPr>
          <a:xfrm>
            <a:off x="1121850" y="4336175"/>
            <a:ext cx="690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Consolas"/>
                <a:ea typeface="Consolas"/>
                <a:cs typeface="Consolas"/>
                <a:sym typeface="Consolas"/>
              </a:rPr>
              <a:t>pelican://osdf-itb.osg-htc.org/HTC24-&lt;vm-name&gt;/test.txt</a:t>
            </a:r>
            <a:endParaRPr b="1" sz="1600">
              <a:solidFill>
                <a:schemeClr val="dk1"/>
              </a:solidFill>
              <a:latin typeface="Consolas"/>
              <a:ea typeface="Consolas"/>
              <a:cs typeface="Consolas"/>
              <a:sym typeface="Consola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7"/>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Transferring Data with Your Pelican Origin</a:t>
            </a:r>
            <a:endParaRPr/>
          </a:p>
        </p:txBody>
      </p:sp>
      <p:sp>
        <p:nvSpPr>
          <p:cNvPr id="538" name="Google Shape;538;p67"/>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Pelican uses a caching system to stage (repeatedly used) data closer to the destination.</a:t>
            </a:r>
            <a:endParaRPr/>
          </a:p>
          <a:p>
            <a:pPr indent="-317500" lvl="0" marL="457200" rtl="0" algn="l">
              <a:spcBef>
                <a:spcPts val="800"/>
              </a:spcBef>
              <a:spcAft>
                <a:spcPts val="0"/>
              </a:spcAft>
              <a:buSzPts val="1400"/>
              <a:buAutoNum type="arabicParenR"/>
            </a:pPr>
            <a:r>
              <a:rPr lang="en"/>
              <a:t>By default, Director directs requests to a cache</a:t>
            </a:r>
            <a:endParaRPr/>
          </a:p>
          <a:p>
            <a:pPr indent="-317500" lvl="0" marL="457200" rtl="0" algn="l">
              <a:spcBef>
                <a:spcPts val="0"/>
              </a:spcBef>
              <a:spcAft>
                <a:spcPts val="0"/>
              </a:spcAft>
              <a:buSzPts val="1400"/>
              <a:buAutoNum type="arabicParenR"/>
            </a:pPr>
            <a:r>
              <a:rPr lang="en"/>
              <a:t>If the cache does not have the object, the cache requests the object from the appropriate Origin</a:t>
            </a:r>
            <a:endParaRPr/>
          </a:p>
          <a:p>
            <a:pPr indent="-317500" lvl="0" marL="457200" rtl="0" algn="l">
              <a:spcBef>
                <a:spcPts val="0"/>
              </a:spcBef>
              <a:spcAft>
                <a:spcPts val="0"/>
              </a:spcAft>
              <a:buSzPts val="1400"/>
              <a:buAutoNum type="arabicParenR"/>
            </a:pPr>
            <a:r>
              <a:rPr lang="en"/>
              <a:t>Once the cache has the object, it can be downloaded by the Client.</a:t>
            </a:r>
            <a:endParaRPr/>
          </a:p>
          <a:p>
            <a:pPr indent="-317500" lvl="0" marL="457200" rtl="0" algn="l">
              <a:spcBef>
                <a:spcPts val="0"/>
              </a:spcBef>
              <a:spcAft>
                <a:spcPts val="0"/>
              </a:spcAft>
              <a:buSzPts val="1400"/>
              <a:buAutoNum type="arabicParenR"/>
            </a:pPr>
            <a:r>
              <a:rPr lang="en"/>
              <a:t>The next time the Client requests the object, the Cache will provide it without asking the Origin (but it maintains the access rules of the Origin)</a:t>
            </a:r>
            <a:endParaRPr/>
          </a:p>
          <a:p>
            <a:pPr indent="0" lvl="0" marL="0" rtl="0" algn="l">
              <a:spcBef>
                <a:spcPts val="800"/>
              </a:spcBef>
              <a:spcAft>
                <a:spcPts val="0"/>
              </a:spcAft>
              <a:buNone/>
            </a:pPr>
            <a:r>
              <a:rPr b="1" i="1" lang="en"/>
              <a:t>Careful!</a:t>
            </a:r>
            <a:r>
              <a:rPr lang="en"/>
              <a:t> </a:t>
            </a:r>
            <a:r>
              <a:rPr i="1" lang="en" sz="1900"/>
              <a:t>Changes to objects in the Origin are not propagated to the caches!</a:t>
            </a:r>
            <a:endParaRPr i="1" sz="1900"/>
          </a:p>
        </p:txBody>
      </p:sp>
      <p:sp>
        <p:nvSpPr>
          <p:cNvPr id="539" name="Google Shape;539;p67"/>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68"/>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Transferring Data with Your Pelican Origin</a:t>
            </a:r>
            <a:endParaRPr/>
          </a:p>
        </p:txBody>
      </p:sp>
      <p:sp>
        <p:nvSpPr>
          <p:cNvPr id="545" name="Google Shape;545;p6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None/>
            </a:pPr>
            <a:r>
              <a:rPr lang="en"/>
              <a:t>What happens if an object is cached, but is changed at the Origin?</a:t>
            </a:r>
            <a:endParaRPr/>
          </a:p>
          <a:p>
            <a:pPr indent="-317500" lvl="0" marL="457200" rtl="0" algn="l">
              <a:spcBef>
                <a:spcPts val="800"/>
              </a:spcBef>
              <a:spcAft>
                <a:spcPts val="0"/>
              </a:spcAft>
              <a:buSzPts val="1400"/>
              <a:buAutoNum type="arabicPeriod"/>
            </a:pPr>
            <a:r>
              <a:rPr lang="en"/>
              <a:t>In the Client folder, remove the previously downloaded objects</a:t>
            </a:r>
            <a:br>
              <a:rPr lang="en"/>
            </a:br>
            <a:r>
              <a:rPr lang="en" sz="1591">
                <a:solidFill>
                  <a:srgbClr val="0000FF"/>
                </a:solidFill>
                <a:latin typeface="Consolas"/>
                <a:ea typeface="Consolas"/>
                <a:cs typeface="Consolas"/>
                <a:sym typeface="Consolas"/>
              </a:rPr>
              <a:t>cd $HOME/training-origin/pelican-client/pelican-7.9.2</a:t>
            </a:r>
            <a:br>
              <a:rPr lang="en" sz="1591">
                <a:solidFill>
                  <a:srgbClr val="0000FF"/>
                </a:solidFill>
                <a:latin typeface="Consolas"/>
                <a:ea typeface="Consolas"/>
                <a:cs typeface="Consolas"/>
                <a:sym typeface="Consolas"/>
              </a:rPr>
            </a:br>
            <a:r>
              <a:rPr lang="en" sz="1591">
                <a:solidFill>
                  <a:srgbClr val="0000FF"/>
                </a:solidFill>
                <a:latin typeface="Consolas"/>
                <a:ea typeface="Consolas"/>
                <a:cs typeface="Consolas"/>
                <a:sym typeface="Consolas"/>
              </a:rPr>
              <a:t>rm directread-test.txt cacheread-test.txt</a:t>
            </a:r>
            <a:endParaRPr/>
          </a:p>
          <a:p>
            <a:pPr indent="-317500" lvl="0" marL="457200" rtl="0" algn="l">
              <a:spcBef>
                <a:spcPts val="0"/>
              </a:spcBef>
              <a:spcAft>
                <a:spcPts val="0"/>
              </a:spcAft>
              <a:buSzPts val="1400"/>
              <a:buAutoNum type="arabicPeriod"/>
            </a:pPr>
            <a:r>
              <a:rPr lang="en"/>
              <a:t>Rename the object in the Origin's data directory</a:t>
            </a:r>
            <a:br>
              <a:rPr lang="en"/>
            </a:br>
            <a:r>
              <a:rPr lang="en" sz="1591">
                <a:solidFill>
                  <a:srgbClr val="0000FF"/>
                </a:solidFill>
                <a:latin typeface="Consolas"/>
                <a:ea typeface="Consolas"/>
                <a:cs typeface="Consolas"/>
                <a:sym typeface="Consolas"/>
              </a:rPr>
              <a:t>cd $HOME/training-origin/pelican-origin/data</a:t>
            </a:r>
            <a:br>
              <a:rPr lang="en" sz="1591">
                <a:solidFill>
                  <a:srgbClr val="0000FF"/>
                </a:solidFill>
                <a:latin typeface="Consolas"/>
                <a:ea typeface="Consolas"/>
                <a:cs typeface="Consolas"/>
                <a:sym typeface="Consolas"/>
              </a:rPr>
            </a:br>
            <a:r>
              <a:rPr lang="en" sz="1591">
                <a:solidFill>
                  <a:srgbClr val="0000FF"/>
                </a:solidFill>
                <a:latin typeface="Consolas"/>
                <a:ea typeface="Consolas"/>
                <a:cs typeface="Consolas"/>
                <a:sym typeface="Consolas"/>
              </a:rPr>
              <a:t>mv test.txt renamed-test.txt</a:t>
            </a:r>
            <a:endParaRPr/>
          </a:p>
          <a:p>
            <a:pPr indent="-317500" lvl="0" marL="457200" rtl="0" algn="l">
              <a:spcBef>
                <a:spcPts val="0"/>
              </a:spcBef>
              <a:spcAft>
                <a:spcPts val="0"/>
              </a:spcAft>
              <a:buSzPts val="1400"/>
              <a:buAutoNum type="arabicPeriod"/>
            </a:pPr>
            <a:r>
              <a:rPr lang="en"/>
              <a:t>Using the client, try to download </a:t>
            </a:r>
            <a:r>
              <a:rPr lang="en" sz="1591">
                <a:solidFill>
                  <a:srgbClr val="0000FF"/>
                </a:solidFill>
                <a:latin typeface="Consolas"/>
                <a:ea typeface="Consolas"/>
                <a:cs typeface="Consolas"/>
                <a:sym typeface="Consolas"/>
              </a:rPr>
              <a:t>test.txt</a:t>
            </a:r>
            <a:r>
              <a:rPr lang="en"/>
              <a:t> with(out) the </a:t>
            </a:r>
            <a:r>
              <a:rPr lang="en" sz="1591">
                <a:solidFill>
                  <a:srgbClr val="0000FF"/>
                </a:solidFill>
                <a:latin typeface="Consolas"/>
                <a:ea typeface="Consolas"/>
                <a:cs typeface="Consolas"/>
                <a:sym typeface="Consolas"/>
              </a:rPr>
              <a:t>?directread </a:t>
            </a:r>
            <a:r>
              <a:rPr lang="en"/>
              <a:t>option</a:t>
            </a:r>
            <a:br>
              <a:rPr lang="en" sz="1591">
                <a:solidFill>
                  <a:srgbClr val="0000FF"/>
                </a:solidFill>
                <a:latin typeface="Consolas"/>
                <a:ea typeface="Consolas"/>
                <a:cs typeface="Consolas"/>
                <a:sym typeface="Consolas"/>
              </a:rPr>
            </a:br>
            <a:r>
              <a:rPr lang="en" sz="1591">
                <a:solidFill>
                  <a:srgbClr val="0000FF"/>
                </a:solidFill>
                <a:latin typeface="Consolas"/>
                <a:ea typeface="Consolas"/>
                <a:cs typeface="Consolas"/>
                <a:sym typeface="Consolas"/>
              </a:rPr>
              <a:t>cd $HOME/training-origin/pelican-client/pelican-7.9.2</a:t>
            </a:r>
            <a:br>
              <a:rPr lang="en"/>
            </a:br>
            <a:r>
              <a:rPr lang="en" sz="1591">
                <a:solidFill>
                  <a:srgbClr val="0000FF"/>
                </a:solidFill>
                <a:latin typeface="Consolas"/>
                <a:ea typeface="Consolas"/>
                <a:cs typeface="Consolas"/>
                <a:sym typeface="Consolas"/>
              </a:rPr>
              <a:t>./pelican object get </a:t>
            </a:r>
            <a:r>
              <a:rPr b="1" lang="en" sz="1591">
                <a:solidFill>
                  <a:srgbClr val="0000FF"/>
                </a:solidFill>
                <a:latin typeface="Consolas"/>
                <a:ea typeface="Consolas"/>
                <a:cs typeface="Consolas"/>
                <a:sym typeface="Consolas"/>
              </a:rPr>
              <a:t>&lt;Pelican URL&gt;</a:t>
            </a:r>
            <a:r>
              <a:rPr lang="en" sz="1591">
                <a:solidFill>
                  <a:srgbClr val="0000FF"/>
                </a:solidFill>
                <a:latin typeface="Consolas"/>
                <a:ea typeface="Consolas"/>
                <a:cs typeface="Consolas"/>
                <a:sym typeface="Consolas"/>
              </a:rPr>
              <a:t> ./cacheread-test.txt</a:t>
            </a:r>
            <a:endParaRPr sz="1591">
              <a:solidFill>
                <a:srgbClr val="0000FF"/>
              </a:solidFill>
              <a:latin typeface="Consolas"/>
              <a:ea typeface="Consolas"/>
              <a:cs typeface="Consolas"/>
              <a:sym typeface="Consolas"/>
            </a:endParaRPr>
          </a:p>
          <a:p>
            <a:pPr indent="0" lvl="0" marL="0" rtl="0" algn="l">
              <a:spcBef>
                <a:spcPts val="800"/>
              </a:spcBef>
              <a:spcAft>
                <a:spcPts val="0"/>
              </a:spcAft>
              <a:buNone/>
            </a:pPr>
            <a:r>
              <a:rPr lang="en" sz="1591">
                <a:solidFill>
                  <a:srgbClr val="0000FF"/>
                </a:solidFill>
                <a:latin typeface="Consolas"/>
                <a:ea typeface="Consolas"/>
                <a:cs typeface="Consolas"/>
                <a:sym typeface="Consolas"/>
              </a:rPr>
              <a:t>./pelican object get </a:t>
            </a:r>
            <a:r>
              <a:rPr b="1" lang="en" sz="1591">
                <a:solidFill>
                  <a:srgbClr val="0000FF"/>
                </a:solidFill>
                <a:latin typeface="Consolas"/>
                <a:ea typeface="Consolas"/>
                <a:cs typeface="Consolas"/>
                <a:sym typeface="Consolas"/>
              </a:rPr>
              <a:t>&lt;Pelican URL&gt;?directread</a:t>
            </a:r>
            <a:r>
              <a:rPr lang="en" sz="1591">
                <a:solidFill>
                  <a:srgbClr val="0000FF"/>
                </a:solidFill>
                <a:latin typeface="Consolas"/>
                <a:ea typeface="Consolas"/>
                <a:cs typeface="Consolas"/>
                <a:sym typeface="Consolas"/>
              </a:rPr>
              <a:t> ./cacheread-test.txt</a:t>
            </a:r>
            <a:endParaRPr/>
          </a:p>
        </p:txBody>
      </p:sp>
      <p:sp>
        <p:nvSpPr>
          <p:cNvPr id="546" name="Google Shape;546;p68"/>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
        <p:nvSpPr>
          <p:cNvPr id="547" name="Google Shape;547;p68"/>
          <p:cNvSpPr txBox="1"/>
          <p:nvPr/>
        </p:nvSpPr>
        <p:spPr>
          <a:xfrm>
            <a:off x="1121850" y="4336175"/>
            <a:ext cx="69003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1"/>
                </a:solidFill>
                <a:latin typeface="Consolas"/>
                <a:ea typeface="Consolas"/>
                <a:cs typeface="Consolas"/>
                <a:sym typeface="Consolas"/>
              </a:rPr>
              <a:t>pelican://osdf-itb.osg-htc.org/HTC24-&lt;vm-name&gt;/test.txt</a:t>
            </a:r>
            <a:endParaRPr b="1" sz="1600">
              <a:solidFill>
                <a:schemeClr val="dk1"/>
              </a:solidFill>
              <a:latin typeface="Consolas"/>
              <a:ea typeface="Consolas"/>
              <a:cs typeface="Consolas"/>
              <a:sym typeface="Consola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69"/>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Additional Exploration</a:t>
            </a:r>
            <a:endParaRPr/>
          </a:p>
        </p:txBody>
      </p:sp>
      <p:sp>
        <p:nvSpPr>
          <p:cNvPr id="553" name="Google Shape;553;p69"/>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317500" lvl="0" marL="457200" rtl="0" algn="l">
              <a:spcBef>
                <a:spcPts val="800"/>
              </a:spcBef>
              <a:spcAft>
                <a:spcPts val="0"/>
              </a:spcAft>
              <a:buSzPts val="1400"/>
              <a:buChar char="●"/>
            </a:pPr>
            <a:r>
              <a:rPr lang="en"/>
              <a:t>Work with a neighbor and try to download data from each other's origin datastore</a:t>
            </a:r>
            <a:endParaRPr/>
          </a:p>
          <a:p>
            <a:pPr indent="-317500" lvl="1" marL="914400" rtl="0" algn="l">
              <a:spcBef>
                <a:spcPts val="0"/>
              </a:spcBef>
              <a:spcAft>
                <a:spcPts val="0"/>
              </a:spcAft>
              <a:buSzPts val="1400"/>
              <a:buChar char="○"/>
            </a:pPr>
            <a:r>
              <a:rPr lang="en"/>
              <a:t>What information needs to be communicated to the client user?</a:t>
            </a:r>
            <a:endParaRPr/>
          </a:p>
          <a:p>
            <a:pPr indent="-317500" lvl="0" marL="457200" rtl="0" algn="l">
              <a:spcBef>
                <a:spcPts val="0"/>
              </a:spcBef>
              <a:spcAft>
                <a:spcPts val="0"/>
              </a:spcAft>
              <a:buSzPts val="1400"/>
              <a:buChar char="●"/>
            </a:pPr>
            <a:r>
              <a:rPr lang="en"/>
              <a:t>Stop the origin</a:t>
            </a:r>
            <a:endParaRPr/>
          </a:p>
          <a:p>
            <a:pPr indent="-317500" lvl="1" marL="914400" rtl="0" algn="l">
              <a:spcBef>
                <a:spcPts val="0"/>
              </a:spcBef>
              <a:spcAft>
                <a:spcPts val="0"/>
              </a:spcAft>
              <a:buSzPts val="1400"/>
              <a:buChar char="○"/>
            </a:pPr>
            <a:r>
              <a:rPr lang="en"/>
              <a:t>What happens when you try to download data from the namespace served by the origin, with and without ?directread ?</a:t>
            </a:r>
            <a:endParaRPr/>
          </a:p>
          <a:p>
            <a:pPr indent="-317500" lvl="0" marL="457200" rtl="0" algn="l">
              <a:spcBef>
                <a:spcPts val="0"/>
              </a:spcBef>
              <a:spcAft>
                <a:spcPts val="0"/>
              </a:spcAft>
              <a:buSzPts val="1400"/>
              <a:buChar char="●"/>
            </a:pPr>
            <a:r>
              <a:rPr lang="en"/>
              <a:t>Change the contents of the object at the origin</a:t>
            </a:r>
            <a:endParaRPr/>
          </a:p>
          <a:p>
            <a:pPr indent="-317500" lvl="1" marL="914400" rtl="0" algn="l">
              <a:spcBef>
                <a:spcPts val="0"/>
              </a:spcBef>
              <a:spcAft>
                <a:spcPts val="0"/>
              </a:spcAft>
              <a:buSzPts val="1400"/>
              <a:buChar char="○"/>
            </a:pPr>
            <a:r>
              <a:rPr lang="en"/>
              <a:t>What are the contents of the object when downloaded without and with ?directread ?</a:t>
            </a:r>
            <a:endParaRPr/>
          </a:p>
          <a:p>
            <a:pPr indent="-317500" lvl="0" marL="457200" rtl="0" algn="l">
              <a:spcBef>
                <a:spcPts val="0"/>
              </a:spcBef>
              <a:spcAft>
                <a:spcPts val="0"/>
              </a:spcAft>
              <a:buSzPts val="1400"/>
              <a:buChar char="●"/>
            </a:pPr>
            <a:r>
              <a:rPr lang="en"/>
              <a:t>Restart the origin, modify the config to disable public read</a:t>
            </a:r>
            <a:endParaRPr/>
          </a:p>
          <a:p>
            <a:pPr indent="-317500" lvl="1" marL="914400" rtl="0" algn="l">
              <a:spcBef>
                <a:spcPts val="0"/>
              </a:spcBef>
              <a:spcAft>
                <a:spcPts val="0"/>
              </a:spcAft>
              <a:buSzPts val="1400"/>
              <a:buChar char="○"/>
            </a:pPr>
            <a:r>
              <a:rPr lang="en"/>
              <a:t>Now what happens when you try to download the data?</a:t>
            </a:r>
            <a:endParaRPr/>
          </a:p>
        </p:txBody>
      </p:sp>
      <p:sp>
        <p:nvSpPr>
          <p:cNvPr id="554" name="Google Shape;554;p6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0"/>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Additional Considerations</a:t>
            </a:r>
            <a:endParaRPr/>
          </a:p>
        </p:txBody>
      </p:sp>
      <p:sp>
        <p:nvSpPr>
          <p:cNvPr id="560" name="Google Shape;560;p7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Authenticating data transfers</a:t>
            </a:r>
            <a:endParaRPr/>
          </a:p>
          <a:p>
            <a:pPr indent="-317500" lvl="0" marL="457200" rtl="0" algn="l">
              <a:spcBef>
                <a:spcPts val="800"/>
              </a:spcBef>
              <a:spcAft>
                <a:spcPts val="0"/>
              </a:spcAft>
              <a:buSzPts val="1400"/>
              <a:buChar char="●"/>
            </a:pPr>
            <a:r>
              <a:rPr lang="en"/>
              <a:t>Origin needs to be configured with an authentication method</a:t>
            </a:r>
            <a:endParaRPr/>
          </a:p>
          <a:p>
            <a:pPr indent="-317500" lvl="0" marL="457200" rtl="0" algn="l">
              <a:spcBef>
                <a:spcPts val="0"/>
              </a:spcBef>
              <a:spcAft>
                <a:spcPts val="0"/>
              </a:spcAft>
              <a:buSzPts val="1400"/>
              <a:buChar char="●"/>
            </a:pPr>
            <a:r>
              <a:rPr lang="en"/>
              <a:t>Data provider generates tokens accepted by the Origin, distributes to users</a:t>
            </a:r>
            <a:endParaRPr/>
          </a:p>
          <a:p>
            <a:pPr indent="-317500" lvl="0" marL="457200" rtl="0" algn="l">
              <a:spcBef>
                <a:spcPts val="0"/>
              </a:spcBef>
              <a:spcAft>
                <a:spcPts val="0"/>
              </a:spcAft>
              <a:buSzPts val="1400"/>
              <a:buChar char="●"/>
            </a:pPr>
            <a:r>
              <a:rPr lang="en"/>
              <a:t>To put/get using the client, use one of the generated tokens</a:t>
            </a:r>
            <a:endParaRPr/>
          </a:p>
          <a:p>
            <a:pPr indent="0" lvl="0" marL="0" rtl="0" algn="l">
              <a:spcBef>
                <a:spcPts val="800"/>
              </a:spcBef>
              <a:spcAft>
                <a:spcPts val="0"/>
              </a:spcAft>
              <a:buNone/>
            </a:pPr>
            <a:r>
              <a:t/>
            </a:r>
            <a:endParaRPr/>
          </a:p>
          <a:p>
            <a:pPr indent="0" lvl="0" marL="0" rtl="0" algn="ctr">
              <a:spcBef>
                <a:spcPts val="800"/>
              </a:spcBef>
              <a:spcAft>
                <a:spcPts val="0"/>
              </a:spcAft>
              <a:buNone/>
            </a:pPr>
            <a:r>
              <a:rPr i="1" lang="en"/>
              <a:t>More about this in our upcoming PEARC24 tutorial! </a:t>
            </a:r>
            <a:endParaRPr i="1"/>
          </a:p>
          <a:p>
            <a:pPr indent="0" lvl="0" marL="0" rtl="0" algn="l">
              <a:spcBef>
                <a:spcPts val="800"/>
              </a:spcBef>
              <a:spcAft>
                <a:spcPts val="0"/>
              </a:spcAft>
              <a:buNone/>
            </a:pPr>
            <a:r>
              <a:t/>
            </a:r>
            <a:endParaRPr/>
          </a:p>
        </p:txBody>
      </p:sp>
      <p:sp>
        <p:nvSpPr>
          <p:cNvPr id="561" name="Google Shape;561;p7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1"/>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Additional Considerations</a:t>
            </a:r>
            <a:endParaRPr/>
          </a:p>
        </p:txBody>
      </p:sp>
      <p:sp>
        <p:nvSpPr>
          <p:cNvPr id="567" name="Google Shape;567;p7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Joining the OSDF</a:t>
            </a:r>
            <a:endParaRPr/>
          </a:p>
          <a:p>
            <a:pPr indent="-317500" lvl="0" marL="457200" rtl="0" algn="l">
              <a:spcBef>
                <a:spcPts val="800"/>
              </a:spcBef>
              <a:spcAft>
                <a:spcPts val="0"/>
              </a:spcAft>
              <a:buSzPts val="1400"/>
              <a:buChar char="●"/>
            </a:pPr>
            <a:r>
              <a:rPr lang="en"/>
              <a:t>Some minor </a:t>
            </a:r>
            <a:r>
              <a:rPr lang="en"/>
              <a:t>configuration</a:t>
            </a:r>
            <a:r>
              <a:rPr lang="en"/>
              <a:t> changes</a:t>
            </a:r>
            <a:endParaRPr/>
          </a:p>
          <a:p>
            <a:pPr indent="-317500" lvl="0" marL="457200" rtl="0" algn="l">
              <a:spcBef>
                <a:spcPts val="0"/>
              </a:spcBef>
              <a:spcAft>
                <a:spcPts val="0"/>
              </a:spcAft>
              <a:buSzPts val="1400"/>
              <a:buChar char="●"/>
            </a:pPr>
            <a:r>
              <a:rPr lang="en"/>
              <a:t>Contact us for more information!</a:t>
            </a:r>
            <a:endParaRPr/>
          </a:p>
          <a:p>
            <a:pPr indent="-317500" lvl="1" marL="914400" rtl="0" algn="l">
              <a:spcBef>
                <a:spcPts val="0"/>
              </a:spcBef>
              <a:spcAft>
                <a:spcPts val="0"/>
              </a:spcAft>
              <a:buSzPts val="1400"/>
              <a:buChar char="○"/>
            </a:pPr>
            <a:r>
              <a:rPr lang="en"/>
              <a:t>We'll have a conversation about the data you want to contribute, and what is needed to make it happen</a:t>
            </a:r>
            <a:endParaRPr/>
          </a:p>
          <a:p>
            <a:pPr indent="0" lvl="0" marL="0" rtl="0" algn="l">
              <a:spcBef>
                <a:spcPts val="800"/>
              </a:spcBef>
              <a:spcAft>
                <a:spcPts val="0"/>
              </a:spcAft>
              <a:buNone/>
            </a:pPr>
            <a:r>
              <a:t/>
            </a:r>
            <a:endParaRPr/>
          </a:p>
        </p:txBody>
      </p:sp>
      <p:sp>
        <p:nvSpPr>
          <p:cNvPr id="568" name="Google Shape;568;p7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72"/>
          <p:cNvSpPr txBox="1"/>
          <p:nvPr>
            <p:ph type="ctrTitle"/>
          </p:nvPr>
        </p:nvSpPr>
        <p:spPr>
          <a:xfrm>
            <a:off x="623450" y="1638300"/>
            <a:ext cx="7891800" cy="17907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Concluding Remarks</a:t>
            </a:r>
            <a:endParaRPr/>
          </a:p>
        </p:txBody>
      </p:sp>
      <p:sp>
        <p:nvSpPr>
          <p:cNvPr id="574" name="Google Shape;574;p7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OSPool and the Open Science Data Federation (OSDF)</a:t>
            </a:r>
            <a:endParaRPr sz="2600"/>
          </a:p>
        </p:txBody>
      </p:sp>
      <p:sp>
        <p:nvSpPr>
          <p:cNvPr id="104" name="Google Shape;104;p19"/>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The OSPool is a High Throughput Computing system distributed across most of the United States, that runs 500,000 - 1,000,000+ jobs </a:t>
            </a:r>
            <a:r>
              <a:rPr b="1" i="1" lang="en"/>
              <a:t>per day</a:t>
            </a:r>
            <a:endParaRPr b="1" i="1"/>
          </a:p>
          <a:p>
            <a:pPr indent="0" lvl="0" marL="0" rtl="0" algn="l">
              <a:spcBef>
                <a:spcPts val="800"/>
              </a:spcBef>
              <a:spcAft>
                <a:spcPts val="0"/>
              </a:spcAft>
              <a:buNone/>
            </a:pPr>
            <a:r>
              <a:t/>
            </a:r>
            <a:endParaRPr/>
          </a:p>
        </p:txBody>
      </p:sp>
      <p:sp>
        <p:nvSpPr>
          <p:cNvPr id="105" name="Google Shape;105;p19"/>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06" name="Google Shape;106;p19"/>
          <p:cNvPicPr preferRelativeResize="0"/>
          <p:nvPr/>
        </p:nvPicPr>
        <p:blipFill>
          <a:blip r:embed="rId3">
            <a:alphaModFix/>
          </a:blip>
          <a:stretch>
            <a:fillRect/>
          </a:stretch>
        </p:blipFill>
        <p:spPr>
          <a:xfrm>
            <a:off x="2084887" y="2005150"/>
            <a:ext cx="4974236" cy="2627475"/>
          </a:xfrm>
          <a:prstGeom prst="rect">
            <a:avLst/>
          </a:prstGeom>
          <a:noFill/>
          <a:ln>
            <a:noFill/>
          </a:ln>
        </p:spPr>
      </p:pic>
      <p:pic>
        <p:nvPicPr>
          <p:cNvPr id="107" name="Google Shape;107;p19"/>
          <p:cNvPicPr preferRelativeResize="0"/>
          <p:nvPr/>
        </p:nvPicPr>
        <p:blipFill rotWithShape="1">
          <a:blip r:embed="rId4">
            <a:alphaModFix/>
          </a:blip>
          <a:srcRect b="1534" l="0" r="0" t="3732"/>
          <a:stretch/>
        </p:blipFill>
        <p:spPr>
          <a:xfrm>
            <a:off x="7328292" y="2757400"/>
            <a:ext cx="1544625" cy="1122975"/>
          </a:xfrm>
          <a:prstGeom prst="rect">
            <a:avLst/>
          </a:prstGeom>
          <a:noFill/>
          <a:ln cap="flat" cmpd="sng" w="9525">
            <a:solidFill>
              <a:srgbClr val="595959"/>
            </a:solidFill>
            <a:prstDash val="solid"/>
            <a:round/>
            <a:headEnd len="sm" w="sm" type="none"/>
            <a:tailEnd len="sm" w="sm" type="none"/>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73"/>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Next Steps</a:t>
            </a:r>
            <a:endParaRPr/>
          </a:p>
        </p:txBody>
      </p:sp>
      <p:sp>
        <p:nvSpPr>
          <p:cNvPr id="580" name="Google Shape;580;p73"/>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More information on Pelican: </a:t>
            </a:r>
            <a:endParaRPr/>
          </a:p>
          <a:p>
            <a:pPr indent="0" lvl="0" marL="0" rtl="0" algn="ctr">
              <a:spcBef>
                <a:spcPts val="800"/>
              </a:spcBef>
              <a:spcAft>
                <a:spcPts val="0"/>
              </a:spcAft>
              <a:buNone/>
            </a:pPr>
            <a:r>
              <a:rPr lang="en" u="sng">
                <a:solidFill>
                  <a:schemeClr val="hlink"/>
                </a:solidFill>
                <a:hlinkClick r:id="rId3"/>
              </a:rPr>
              <a:t>https://pelicanplatform.org</a:t>
            </a:r>
            <a:r>
              <a:rPr lang="en"/>
              <a:t> </a:t>
            </a:r>
            <a:endParaRPr/>
          </a:p>
          <a:p>
            <a:pPr indent="0" lvl="0" marL="0" rtl="0" algn="ctr">
              <a:spcBef>
                <a:spcPts val="800"/>
              </a:spcBef>
              <a:spcAft>
                <a:spcPts val="0"/>
              </a:spcAft>
              <a:buNone/>
            </a:pPr>
            <a:r>
              <a:rPr lang="en" u="sng">
                <a:solidFill>
                  <a:schemeClr val="hlink"/>
                </a:solidFill>
                <a:hlinkClick r:id="rId4"/>
              </a:rPr>
              <a:t>https://docs.pelicanplatform.org</a:t>
            </a:r>
            <a:r>
              <a:rPr lang="en"/>
              <a:t> </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More information about the OSDF:</a:t>
            </a:r>
            <a:endParaRPr/>
          </a:p>
          <a:p>
            <a:pPr indent="0" lvl="0" marL="0" rtl="0" algn="ctr">
              <a:spcBef>
                <a:spcPts val="800"/>
              </a:spcBef>
              <a:spcAft>
                <a:spcPts val="0"/>
              </a:spcAft>
              <a:buNone/>
            </a:pPr>
            <a:r>
              <a:rPr lang="en" u="sng">
                <a:solidFill>
                  <a:schemeClr val="hlink"/>
                </a:solidFill>
                <a:hlinkClick r:id="rId5"/>
              </a:rPr>
              <a:t>https://osg-htc.org/services/osdf.html</a:t>
            </a:r>
            <a:r>
              <a:rPr lang="en"/>
              <a:t> </a:t>
            </a:r>
            <a:endParaRPr/>
          </a:p>
          <a:p>
            <a:pPr indent="0" lvl="0" marL="0" rtl="0" algn="l">
              <a:spcBef>
                <a:spcPts val="800"/>
              </a:spcBef>
              <a:spcAft>
                <a:spcPts val="0"/>
              </a:spcAft>
              <a:buNone/>
            </a:pPr>
            <a:r>
              <a:t/>
            </a:r>
            <a:endParaRPr/>
          </a:p>
        </p:txBody>
      </p:sp>
      <p:sp>
        <p:nvSpPr>
          <p:cNvPr id="581" name="Google Shape;581;p73"/>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74"/>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a:t>Trainings and Getting Help</a:t>
            </a:r>
            <a:endParaRPr/>
          </a:p>
        </p:txBody>
      </p:sp>
      <p:sp>
        <p:nvSpPr>
          <p:cNvPr id="587" name="Google Shape;587;p74"/>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Clr>
                <a:schemeClr val="dk1"/>
              </a:buClr>
              <a:buSzPts val="1100"/>
              <a:buFont typeface="Arial"/>
              <a:buNone/>
            </a:pPr>
            <a:r>
              <a:rPr lang="en" sz="1800">
                <a:latin typeface="Arial"/>
                <a:ea typeface="Arial"/>
                <a:cs typeface="Arial"/>
                <a:sym typeface="Arial"/>
              </a:rPr>
              <a:t>Today's tutorial - </a:t>
            </a:r>
            <a:r>
              <a:rPr lang="en" sz="1800" u="sng">
                <a:solidFill>
                  <a:schemeClr val="hlink"/>
                </a:solidFill>
                <a:latin typeface="Arial"/>
                <a:ea typeface="Arial"/>
                <a:cs typeface="Arial"/>
                <a:sym typeface="Arial"/>
                <a:hlinkClick r:id="rId3"/>
              </a:rPr>
              <a:t>HTC24 </a:t>
            </a:r>
            <a:r>
              <a:rPr lang="en" sz="1800" u="sng">
                <a:solidFill>
                  <a:schemeClr val="hlink"/>
                </a:solidFill>
                <a:latin typeface="Arial"/>
                <a:ea typeface="Arial"/>
                <a:cs typeface="Arial"/>
                <a:sym typeface="Arial"/>
                <a:hlinkClick r:id="rId4"/>
              </a:rPr>
              <a:t>session</a:t>
            </a:r>
            <a:r>
              <a:rPr lang="en" sz="1800" u="sng">
                <a:solidFill>
                  <a:schemeClr val="hlink"/>
                </a:solidFill>
                <a:latin typeface="Arial"/>
                <a:ea typeface="Arial"/>
                <a:cs typeface="Arial"/>
                <a:sym typeface="Arial"/>
                <a:hlinkClick r:id="rId5"/>
              </a:rPr>
              <a:t> page</a:t>
            </a:r>
            <a:endParaRPr sz="1800">
              <a:latin typeface="Arial"/>
              <a:ea typeface="Arial"/>
              <a:cs typeface="Arial"/>
              <a:sym typeface="Arial"/>
            </a:endParaRPr>
          </a:p>
          <a:p>
            <a:pPr indent="0" lvl="0" marL="0" rtl="0" algn="l">
              <a:spcBef>
                <a:spcPts val="1200"/>
              </a:spcBef>
              <a:spcAft>
                <a:spcPts val="0"/>
              </a:spcAft>
              <a:buClr>
                <a:schemeClr val="dk1"/>
              </a:buClr>
              <a:buSzPts val="1100"/>
              <a:buFont typeface="Arial"/>
              <a:buNone/>
            </a:pPr>
            <a:r>
              <a:rPr lang="en" sz="1800">
                <a:latin typeface="Arial"/>
                <a:ea typeface="Arial"/>
                <a:cs typeface="Arial"/>
                <a:sym typeface="Arial"/>
              </a:rPr>
              <a:t>July 22nd - </a:t>
            </a:r>
            <a:r>
              <a:rPr lang="en" sz="1800" u="sng">
                <a:solidFill>
                  <a:schemeClr val="hlink"/>
                </a:solidFill>
                <a:latin typeface="Arial"/>
                <a:ea typeface="Arial"/>
                <a:cs typeface="Arial"/>
                <a:sym typeface="Arial"/>
                <a:hlinkClick r:id="rId6"/>
              </a:rPr>
              <a:t>PEARC24 Pelican Tutorial</a:t>
            </a:r>
            <a:endParaRPr sz="1800">
              <a:latin typeface="Arial"/>
              <a:ea typeface="Arial"/>
              <a:cs typeface="Arial"/>
              <a:sym typeface="Arial"/>
            </a:endParaRPr>
          </a:p>
          <a:p>
            <a:pPr indent="-317500" lvl="0" marL="457200" rtl="0" algn="l">
              <a:spcBef>
                <a:spcPts val="1200"/>
              </a:spcBef>
              <a:spcAft>
                <a:spcPts val="0"/>
              </a:spcAft>
              <a:buSzPts val="1400"/>
              <a:buChar char="●"/>
            </a:pPr>
            <a:r>
              <a:rPr lang="en" sz="1800">
                <a:latin typeface="Arial"/>
                <a:ea typeface="Arial"/>
                <a:cs typeface="Arial"/>
                <a:sym typeface="Arial"/>
              </a:rPr>
              <a:t>Learn the basics of Pelican, running your own Origin, and the authentication methods used for securing data transfers</a:t>
            </a:r>
            <a:endParaRPr sz="1800">
              <a:latin typeface="Arial"/>
              <a:ea typeface="Arial"/>
              <a:cs typeface="Arial"/>
              <a:sym typeface="Arial"/>
            </a:endParaRPr>
          </a:p>
          <a:p>
            <a:pPr indent="-317500" lvl="0" marL="457200" rtl="0" algn="l">
              <a:spcBef>
                <a:spcPts val="0"/>
              </a:spcBef>
              <a:spcAft>
                <a:spcPts val="0"/>
              </a:spcAft>
              <a:buSzPts val="1400"/>
              <a:buChar char="●"/>
            </a:pPr>
            <a:r>
              <a:rPr lang="en" sz="1800">
                <a:latin typeface="Arial"/>
                <a:ea typeface="Arial"/>
                <a:cs typeface="Arial"/>
                <a:sym typeface="Arial"/>
              </a:rPr>
              <a:t>4 hours, afternoon session, in-person</a:t>
            </a:r>
            <a:endParaRPr sz="1800">
              <a:latin typeface="Arial"/>
              <a:ea typeface="Arial"/>
              <a:cs typeface="Arial"/>
              <a:sym typeface="Arial"/>
            </a:endParaRPr>
          </a:p>
          <a:p>
            <a:pPr indent="-342900" lvl="1" marL="914400" rtl="0" algn="l">
              <a:spcBef>
                <a:spcPts val="0"/>
              </a:spcBef>
              <a:spcAft>
                <a:spcPts val="0"/>
              </a:spcAft>
              <a:buSzPts val="1800"/>
              <a:buFont typeface="Arial"/>
              <a:buChar char="○"/>
            </a:pPr>
            <a:r>
              <a:rPr lang="en">
                <a:latin typeface="Arial"/>
                <a:ea typeface="Arial"/>
                <a:cs typeface="Arial"/>
                <a:sym typeface="Arial"/>
              </a:rPr>
              <a:t>First half will be similar to today's tutorial</a:t>
            </a:r>
            <a:endParaRPr>
              <a:latin typeface="Arial"/>
              <a:ea typeface="Arial"/>
              <a:cs typeface="Arial"/>
              <a:sym typeface="Arial"/>
            </a:endParaRPr>
          </a:p>
          <a:p>
            <a:pPr indent="-317500" lvl="1" marL="914400" rtl="0" algn="l">
              <a:spcBef>
                <a:spcPts val="0"/>
              </a:spcBef>
              <a:spcAft>
                <a:spcPts val="0"/>
              </a:spcAft>
              <a:buSzPts val="1400"/>
              <a:buFont typeface="Arial"/>
              <a:buChar char="○"/>
            </a:pPr>
            <a:r>
              <a:rPr lang="en">
                <a:latin typeface="Arial"/>
                <a:ea typeface="Arial"/>
                <a:cs typeface="Arial"/>
                <a:sym typeface="Arial"/>
              </a:rPr>
              <a:t>Second half will cover authentication</a:t>
            </a:r>
            <a:endParaRPr>
              <a:latin typeface="Arial"/>
              <a:ea typeface="Arial"/>
              <a:cs typeface="Arial"/>
              <a:sym typeface="Arial"/>
            </a:endParaRPr>
          </a:p>
          <a:p>
            <a:pPr indent="0" lvl="0" marL="0" rtl="0" algn="ctr">
              <a:spcBef>
                <a:spcPts val="1200"/>
              </a:spcBef>
              <a:spcAft>
                <a:spcPts val="0"/>
              </a:spcAft>
              <a:buNone/>
            </a:pPr>
            <a:r>
              <a:rPr lang="en">
                <a:latin typeface="Arial"/>
                <a:ea typeface="Arial"/>
                <a:cs typeface="Arial"/>
                <a:sym typeface="Arial"/>
              </a:rPr>
              <a:t>For OSDF support, see: </a:t>
            </a:r>
            <a:r>
              <a:rPr lang="en" u="sng">
                <a:solidFill>
                  <a:schemeClr val="hlink"/>
                </a:solidFill>
                <a:latin typeface="Arial"/>
                <a:ea typeface="Arial"/>
                <a:cs typeface="Arial"/>
                <a:sym typeface="Arial"/>
                <a:hlinkClick r:id="rId7"/>
              </a:rPr>
              <a:t>support@osg-htc.org</a:t>
            </a:r>
            <a:r>
              <a:rPr lang="en">
                <a:latin typeface="Arial"/>
                <a:ea typeface="Arial"/>
                <a:cs typeface="Arial"/>
                <a:sym typeface="Arial"/>
              </a:rPr>
              <a:t> </a:t>
            </a:r>
            <a:endParaRPr>
              <a:latin typeface="Arial"/>
              <a:ea typeface="Arial"/>
              <a:cs typeface="Arial"/>
              <a:sym typeface="Arial"/>
            </a:endParaRPr>
          </a:p>
          <a:p>
            <a:pPr indent="0" lvl="0" marL="0" rtl="0" algn="ctr">
              <a:spcBef>
                <a:spcPts val="1200"/>
              </a:spcBef>
              <a:spcAft>
                <a:spcPts val="1200"/>
              </a:spcAft>
              <a:buNone/>
            </a:pPr>
            <a:r>
              <a:rPr lang="en">
                <a:latin typeface="Arial"/>
                <a:ea typeface="Arial"/>
                <a:cs typeface="Arial"/>
                <a:sym typeface="Arial"/>
              </a:rPr>
              <a:t>For Pelican support, see: </a:t>
            </a:r>
            <a:r>
              <a:rPr lang="en" u="sng">
                <a:solidFill>
                  <a:schemeClr val="hlink"/>
                </a:solidFill>
                <a:latin typeface="Arial"/>
                <a:ea typeface="Arial"/>
                <a:cs typeface="Arial"/>
                <a:sym typeface="Arial"/>
                <a:hlinkClick r:id="rId8"/>
              </a:rPr>
              <a:t>help@pelicanplatform.org</a:t>
            </a:r>
            <a:r>
              <a:rPr lang="en">
                <a:latin typeface="Arial"/>
                <a:ea typeface="Arial"/>
                <a:cs typeface="Arial"/>
                <a:sym typeface="Arial"/>
              </a:rPr>
              <a:t> </a:t>
            </a:r>
            <a:endParaRPr>
              <a:latin typeface="Arial"/>
              <a:ea typeface="Arial"/>
              <a:cs typeface="Arial"/>
              <a:sym typeface="Arial"/>
            </a:endParaRPr>
          </a:p>
        </p:txBody>
      </p:sp>
      <p:sp>
        <p:nvSpPr>
          <p:cNvPr id="588" name="Google Shape;588;p74"/>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75"/>
          <p:cNvSpPr txBox="1"/>
          <p:nvPr>
            <p:ph type="ctrTitle"/>
          </p:nvPr>
        </p:nvSpPr>
        <p:spPr>
          <a:xfrm>
            <a:off x="623450" y="1638300"/>
            <a:ext cx="7891800" cy="17907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Questions?</a:t>
            </a:r>
            <a:endParaRPr/>
          </a:p>
        </p:txBody>
      </p:sp>
      <p:sp>
        <p:nvSpPr>
          <p:cNvPr id="594" name="Google Shape;594;p75"/>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OSPool and the Open Science Data Federation (OSDF)</a:t>
            </a:r>
            <a:endParaRPr sz="2600"/>
          </a:p>
        </p:txBody>
      </p:sp>
      <p:sp>
        <p:nvSpPr>
          <p:cNvPr id="113" name="Google Shape;113;p2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With distributed computing comes the need for data distribution that works at large scale and large volume</a:t>
            </a:r>
            <a:endParaRPr b="1" i="1"/>
          </a:p>
          <a:p>
            <a:pPr indent="0" lvl="0" marL="0" rtl="0" algn="l">
              <a:spcBef>
                <a:spcPts val="800"/>
              </a:spcBef>
              <a:spcAft>
                <a:spcPts val="0"/>
              </a:spcAft>
              <a:buNone/>
            </a:pPr>
            <a:r>
              <a:t/>
            </a:r>
            <a:endParaRPr/>
          </a:p>
        </p:txBody>
      </p:sp>
      <p:sp>
        <p:nvSpPr>
          <p:cNvPr id="114" name="Google Shape;114;p20"/>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15" name="Google Shape;115;p20"/>
          <p:cNvPicPr preferRelativeResize="0"/>
          <p:nvPr/>
        </p:nvPicPr>
        <p:blipFill>
          <a:blip r:embed="rId3">
            <a:alphaModFix/>
          </a:blip>
          <a:stretch>
            <a:fillRect/>
          </a:stretch>
        </p:blipFill>
        <p:spPr>
          <a:xfrm>
            <a:off x="2084887" y="2005150"/>
            <a:ext cx="4974236" cy="2627475"/>
          </a:xfrm>
          <a:prstGeom prst="rect">
            <a:avLst/>
          </a:prstGeom>
          <a:noFill/>
          <a:ln>
            <a:noFill/>
          </a:ln>
        </p:spPr>
      </p:pic>
      <p:grpSp>
        <p:nvGrpSpPr>
          <p:cNvPr id="116" name="Google Shape;116;p20"/>
          <p:cNvGrpSpPr/>
          <p:nvPr/>
        </p:nvGrpSpPr>
        <p:grpSpPr>
          <a:xfrm>
            <a:off x="5055402" y="2097337"/>
            <a:ext cx="3909836" cy="1252097"/>
            <a:chOff x="3819925" y="1216141"/>
            <a:chExt cx="5373606" cy="1720859"/>
          </a:xfrm>
        </p:grpSpPr>
        <p:sp>
          <p:nvSpPr>
            <p:cNvPr id="117" name="Google Shape;117;p20"/>
            <p:cNvSpPr/>
            <p:nvPr/>
          </p:nvSpPr>
          <p:spPr>
            <a:xfrm>
              <a:off x="3819925" y="1785950"/>
              <a:ext cx="731700" cy="695400"/>
            </a:xfrm>
            <a:prstGeom prst="star5">
              <a:avLst>
                <a:gd fmla="val 19098" name="adj"/>
                <a:gd fmla="val 105146" name="hf"/>
                <a:gd fmla="val 110557" name="vf"/>
              </a:avLst>
            </a:prstGeom>
            <a:solidFill>
              <a:srgbClr val="F9E17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8" name="Google Shape;118;p20"/>
            <p:cNvSpPr/>
            <p:nvPr/>
          </p:nvSpPr>
          <p:spPr>
            <a:xfrm>
              <a:off x="4177100" y="1427400"/>
              <a:ext cx="4842000" cy="1509600"/>
            </a:xfrm>
            <a:prstGeom prst="arc">
              <a:avLst>
                <a:gd fmla="val 10815525" name="adj1"/>
                <a:gd fmla="val 16873789" name="adj2"/>
              </a:avLst>
            </a:prstGeom>
            <a:noFill/>
            <a:ln cap="flat" cmpd="sng" w="38100">
              <a:solidFill>
                <a:srgbClr val="E46C0A"/>
              </a:solidFill>
              <a:prstDash val="solid"/>
              <a:round/>
              <a:headEnd len="sm" w="sm" type="triangl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9" name="Google Shape;119;p20"/>
            <p:cNvSpPr txBox="1"/>
            <p:nvPr/>
          </p:nvSpPr>
          <p:spPr>
            <a:xfrm>
              <a:off x="6687331" y="1216141"/>
              <a:ext cx="2506200" cy="93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000000"/>
                  </a:solidFill>
                </a:rPr>
                <a:t>Submitting Jobs Here*</a:t>
              </a:r>
              <a:endParaRPr i="1" sz="1600">
                <a:solidFill>
                  <a:srgbClr val="000000"/>
                </a:solidFill>
              </a:endParaRPr>
            </a:p>
          </p:txBody>
        </p:sp>
      </p:grpSp>
      <p:grpSp>
        <p:nvGrpSpPr>
          <p:cNvPr id="120" name="Google Shape;120;p20"/>
          <p:cNvGrpSpPr/>
          <p:nvPr/>
        </p:nvGrpSpPr>
        <p:grpSpPr>
          <a:xfrm>
            <a:off x="2353568" y="2005177"/>
            <a:ext cx="6525917" cy="2725226"/>
            <a:chOff x="106575" y="984750"/>
            <a:chExt cx="8969100" cy="3745500"/>
          </a:xfrm>
        </p:grpSpPr>
        <p:sp>
          <p:nvSpPr>
            <p:cNvPr id="121" name="Google Shape;121;p20"/>
            <p:cNvSpPr/>
            <p:nvPr/>
          </p:nvSpPr>
          <p:spPr>
            <a:xfrm>
              <a:off x="106575" y="984750"/>
              <a:ext cx="6449100" cy="3745500"/>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2" name="Google Shape;122;p20"/>
            <p:cNvSpPr txBox="1"/>
            <p:nvPr/>
          </p:nvSpPr>
          <p:spPr>
            <a:xfrm>
              <a:off x="6555675" y="2626650"/>
              <a:ext cx="2520000" cy="10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0000"/>
                  </a:solidFill>
                </a:rPr>
                <a:t>Could run anywhere!</a:t>
              </a:r>
              <a:endParaRPr b="1" sz="1800">
                <a:solidFill>
                  <a:srgbClr val="000000"/>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OSPool and the Open Science Data Federation (OSDF)</a:t>
            </a:r>
            <a:endParaRPr sz="2600"/>
          </a:p>
        </p:txBody>
      </p:sp>
      <p:sp>
        <p:nvSpPr>
          <p:cNvPr id="128" name="Google Shape;128;p21"/>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Submitting many jobs that use the same large file can quickly flood the network </a:t>
            </a:r>
            <a:endParaRPr b="1" i="1"/>
          </a:p>
          <a:p>
            <a:pPr indent="0" lvl="0" marL="0" rtl="0" algn="l">
              <a:spcBef>
                <a:spcPts val="800"/>
              </a:spcBef>
              <a:spcAft>
                <a:spcPts val="0"/>
              </a:spcAft>
              <a:buNone/>
            </a:pPr>
            <a:r>
              <a:t/>
            </a:r>
            <a:endParaRPr/>
          </a:p>
        </p:txBody>
      </p:sp>
      <p:sp>
        <p:nvSpPr>
          <p:cNvPr id="129" name="Google Shape;129;p21"/>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30" name="Google Shape;130;p21"/>
          <p:cNvPicPr preferRelativeResize="0"/>
          <p:nvPr/>
        </p:nvPicPr>
        <p:blipFill>
          <a:blip r:embed="rId3">
            <a:alphaModFix/>
          </a:blip>
          <a:stretch>
            <a:fillRect/>
          </a:stretch>
        </p:blipFill>
        <p:spPr>
          <a:xfrm>
            <a:off x="2084887" y="2005150"/>
            <a:ext cx="4974236" cy="2627475"/>
          </a:xfrm>
          <a:prstGeom prst="rect">
            <a:avLst/>
          </a:prstGeom>
          <a:noFill/>
          <a:ln>
            <a:noFill/>
          </a:ln>
        </p:spPr>
      </p:pic>
      <p:sp>
        <p:nvSpPr>
          <p:cNvPr id="131" name="Google Shape;131;p21"/>
          <p:cNvSpPr/>
          <p:nvPr/>
        </p:nvSpPr>
        <p:spPr>
          <a:xfrm>
            <a:off x="5055402" y="2511930"/>
            <a:ext cx="532385" cy="505973"/>
          </a:xfrm>
          <a:prstGeom prst="star5">
            <a:avLst>
              <a:gd fmla="val 19098" name="adj"/>
              <a:gd fmla="val 105146" name="hf"/>
              <a:gd fmla="val 110557" name="vf"/>
            </a:avLst>
          </a:prstGeom>
          <a:solidFill>
            <a:srgbClr val="F9E17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21"/>
          <p:cNvSpPr/>
          <p:nvPr/>
        </p:nvSpPr>
        <p:spPr>
          <a:xfrm>
            <a:off x="2843197" y="2773952"/>
            <a:ext cx="4084800" cy="1714500"/>
          </a:xfrm>
          <a:prstGeom prst="arc">
            <a:avLst>
              <a:gd fmla="val 10743341" name="adj1"/>
              <a:gd fmla="val 17562277" name="adj2"/>
            </a:avLst>
          </a:prstGeom>
          <a:noFill/>
          <a:ln cap="flat" cmpd="sng" w="38100">
            <a:solidFill>
              <a:schemeClr val="accent2"/>
            </a:solidFill>
            <a:prstDash val="solid"/>
            <a:round/>
            <a:headEnd len="sm" w="sm" type="triangl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21"/>
          <p:cNvSpPr/>
          <p:nvPr/>
        </p:nvSpPr>
        <p:spPr>
          <a:xfrm>
            <a:off x="2870845" y="2795333"/>
            <a:ext cx="4084800" cy="1714500"/>
          </a:xfrm>
          <a:prstGeom prst="arc">
            <a:avLst>
              <a:gd fmla="val 10743341" name="adj1"/>
              <a:gd fmla="val 17562277" name="adj2"/>
            </a:avLst>
          </a:prstGeom>
          <a:noFill/>
          <a:ln cap="flat" cmpd="sng" w="38100">
            <a:solidFill>
              <a:schemeClr val="accent2"/>
            </a:solidFill>
            <a:prstDash val="solid"/>
            <a:round/>
            <a:headEnd len="sm" w="sm" type="triangl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21"/>
          <p:cNvSpPr/>
          <p:nvPr/>
        </p:nvSpPr>
        <p:spPr>
          <a:xfrm>
            <a:off x="2806560" y="2743354"/>
            <a:ext cx="4084800" cy="1714500"/>
          </a:xfrm>
          <a:prstGeom prst="arc">
            <a:avLst>
              <a:gd fmla="val 10743341" name="adj1"/>
              <a:gd fmla="val 17562277" name="adj2"/>
            </a:avLst>
          </a:prstGeom>
          <a:noFill/>
          <a:ln cap="flat" cmpd="sng" w="38100">
            <a:solidFill>
              <a:schemeClr val="accent2"/>
            </a:solidFill>
            <a:prstDash val="solid"/>
            <a:round/>
            <a:headEnd len="sm" w="sm" type="triangl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5" name="Google Shape;135;p21"/>
          <p:cNvSpPr/>
          <p:nvPr/>
        </p:nvSpPr>
        <p:spPr>
          <a:xfrm>
            <a:off x="2935131" y="2795333"/>
            <a:ext cx="4084800" cy="1714500"/>
          </a:xfrm>
          <a:prstGeom prst="arc">
            <a:avLst>
              <a:gd fmla="val 10743341" name="adj1"/>
              <a:gd fmla="val 17562277" name="adj2"/>
            </a:avLst>
          </a:prstGeom>
          <a:noFill/>
          <a:ln cap="flat" cmpd="sng" w="38100">
            <a:solidFill>
              <a:schemeClr val="accent2"/>
            </a:solidFill>
            <a:prstDash val="solid"/>
            <a:round/>
            <a:headEnd len="sm" w="sm" type="triangl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21"/>
          <p:cNvSpPr/>
          <p:nvPr/>
        </p:nvSpPr>
        <p:spPr>
          <a:xfrm>
            <a:off x="2742275" y="2743354"/>
            <a:ext cx="4084800" cy="1714500"/>
          </a:xfrm>
          <a:prstGeom prst="arc">
            <a:avLst>
              <a:gd fmla="val 10743341" name="adj1"/>
              <a:gd fmla="val 17562277" name="adj2"/>
            </a:avLst>
          </a:prstGeom>
          <a:noFill/>
          <a:ln cap="flat" cmpd="sng" w="38100">
            <a:solidFill>
              <a:schemeClr val="accent2"/>
            </a:solidFill>
            <a:prstDash val="solid"/>
            <a:round/>
            <a:headEnd len="sm" w="sm" type="triangl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7" name="Google Shape;137;p21"/>
          <p:cNvSpPr/>
          <p:nvPr/>
        </p:nvSpPr>
        <p:spPr>
          <a:xfrm>
            <a:off x="2806560" y="2795333"/>
            <a:ext cx="4084800" cy="1714500"/>
          </a:xfrm>
          <a:prstGeom prst="arc">
            <a:avLst>
              <a:gd fmla="val 10743341" name="adj1"/>
              <a:gd fmla="val 17562277" name="adj2"/>
            </a:avLst>
          </a:prstGeom>
          <a:noFill/>
          <a:ln cap="flat" cmpd="sng" w="38100">
            <a:solidFill>
              <a:schemeClr val="accent2"/>
            </a:solidFill>
            <a:prstDash val="solid"/>
            <a:round/>
            <a:headEnd len="sm" w="sm" type="triangl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21"/>
          <p:cNvSpPr/>
          <p:nvPr/>
        </p:nvSpPr>
        <p:spPr>
          <a:xfrm>
            <a:off x="2806560" y="2691375"/>
            <a:ext cx="4084800" cy="1714500"/>
          </a:xfrm>
          <a:prstGeom prst="arc">
            <a:avLst>
              <a:gd fmla="val 10743341" name="adj1"/>
              <a:gd fmla="val 17562277" name="adj2"/>
            </a:avLst>
          </a:prstGeom>
          <a:noFill/>
          <a:ln cap="flat" cmpd="sng" w="38100">
            <a:solidFill>
              <a:schemeClr val="accent2"/>
            </a:solidFill>
            <a:prstDash val="solid"/>
            <a:round/>
            <a:headEnd len="sm" w="sm" type="triangl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1"/>
          <p:cNvSpPr/>
          <p:nvPr/>
        </p:nvSpPr>
        <p:spPr>
          <a:xfrm>
            <a:off x="2870845" y="2847312"/>
            <a:ext cx="4084800" cy="1714500"/>
          </a:xfrm>
          <a:prstGeom prst="arc">
            <a:avLst>
              <a:gd fmla="val 10743341" name="adj1"/>
              <a:gd fmla="val 17562277" name="adj2"/>
            </a:avLst>
          </a:prstGeom>
          <a:noFill/>
          <a:ln cap="flat" cmpd="sng" w="38100">
            <a:solidFill>
              <a:schemeClr val="accent2"/>
            </a:solidFill>
            <a:prstDash val="solid"/>
            <a:round/>
            <a:headEnd len="sm" w="sm" type="triangl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21"/>
          <p:cNvSpPr/>
          <p:nvPr/>
        </p:nvSpPr>
        <p:spPr>
          <a:xfrm>
            <a:off x="2870845" y="2743354"/>
            <a:ext cx="4084800" cy="1714500"/>
          </a:xfrm>
          <a:prstGeom prst="arc">
            <a:avLst>
              <a:gd fmla="val 10743341" name="adj1"/>
              <a:gd fmla="val 17562277" name="adj2"/>
            </a:avLst>
          </a:prstGeom>
          <a:noFill/>
          <a:ln cap="flat" cmpd="sng" w="38100">
            <a:solidFill>
              <a:schemeClr val="accent2"/>
            </a:solidFill>
            <a:prstDash val="solid"/>
            <a:round/>
            <a:headEnd len="sm" w="sm" type="triangl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21"/>
          <p:cNvSpPr txBox="1"/>
          <p:nvPr/>
        </p:nvSpPr>
        <p:spPr>
          <a:xfrm>
            <a:off x="582175" y="2302938"/>
            <a:ext cx="15027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500">
                <a:solidFill>
                  <a:schemeClr val="accent2"/>
                </a:solidFill>
                <a:latin typeface="Calibri"/>
                <a:ea typeface="Calibri"/>
                <a:cs typeface="Calibri"/>
                <a:sym typeface="Calibri"/>
              </a:rPr>
              <a:t>10,000 jobs</a:t>
            </a:r>
            <a:endParaRPr i="1" sz="1500">
              <a:solidFill>
                <a:schemeClr val="accent2"/>
              </a:solidFill>
              <a:latin typeface="Calibri"/>
              <a:ea typeface="Calibri"/>
              <a:cs typeface="Calibri"/>
              <a:sym typeface="Calibri"/>
            </a:endParaRPr>
          </a:p>
          <a:p>
            <a:pPr indent="0" lvl="0" marL="0" rtl="0" algn="ctr">
              <a:spcBef>
                <a:spcPts val="0"/>
              </a:spcBef>
              <a:spcAft>
                <a:spcPts val="0"/>
              </a:spcAft>
              <a:buNone/>
            </a:pPr>
            <a:r>
              <a:rPr i="1" lang="en" sz="1500">
                <a:solidFill>
                  <a:schemeClr val="accent2"/>
                </a:solidFill>
                <a:latin typeface="Calibri"/>
                <a:ea typeface="Calibri"/>
                <a:cs typeface="Calibri"/>
                <a:sym typeface="Calibri"/>
              </a:rPr>
              <a:t>x</a:t>
            </a:r>
            <a:endParaRPr i="1" sz="1500">
              <a:solidFill>
                <a:schemeClr val="accent2"/>
              </a:solidFill>
              <a:latin typeface="Calibri"/>
              <a:ea typeface="Calibri"/>
              <a:cs typeface="Calibri"/>
              <a:sym typeface="Calibri"/>
            </a:endParaRPr>
          </a:p>
          <a:p>
            <a:pPr indent="0" lvl="0" marL="0" rtl="0" algn="ctr">
              <a:spcBef>
                <a:spcPts val="0"/>
              </a:spcBef>
              <a:spcAft>
                <a:spcPts val="0"/>
              </a:spcAft>
              <a:buNone/>
            </a:pPr>
            <a:r>
              <a:rPr i="1" lang="en" sz="1500">
                <a:solidFill>
                  <a:schemeClr val="accent2"/>
                </a:solidFill>
                <a:latin typeface="Calibri"/>
                <a:ea typeface="Calibri"/>
                <a:cs typeface="Calibri"/>
                <a:sym typeface="Calibri"/>
              </a:rPr>
              <a:t>10 GB input file</a:t>
            </a:r>
            <a:endParaRPr i="1" sz="1500">
              <a:solidFill>
                <a:schemeClr val="accent2"/>
              </a:solidFill>
              <a:latin typeface="Calibri"/>
              <a:ea typeface="Calibri"/>
              <a:cs typeface="Calibri"/>
              <a:sym typeface="Calibri"/>
            </a:endParaRPr>
          </a:p>
          <a:p>
            <a:pPr indent="0" lvl="0" marL="0" rtl="0" algn="ctr">
              <a:spcBef>
                <a:spcPts val="0"/>
              </a:spcBef>
              <a:spcAft>
                <a:spcPts val="0"/>
              </a:spcAft>
              <a:buNone/>
            </a:pPr>
            <a:r>
              <a:rPr i="1" lang="en" sz="1500">
                <a:solidFill>
                  <a:schemeClr val="accent2"/>
                </a:solidFill>
                <a:latin typeface="Calibri"/>
                <a:ea typeface="Calibri"/>
                <a:cs typeface="Calibri"/>
                <a:sym typeface="Calibri"/>
              </a:rPr>
              <a:t>x</a:t>
            </a:r>
            <a:endParaRPr i="1" sz="1500">
              <a:solidFill>
                <a:schemeClr val="accent2"/>
              </a:solidFill>
              <a:latin typeface="Calibri"/>
              <a:ea typeface="Calibri"/>
              <a:cs typeface="Calibri"/>
              <a:sym typeface="Calibri"/>
            </a:endParaRPr>
          </a:p>
          <a:p>
            <a:pPr indent="0" lvl="0" marL="0" rtl="0" algn="ctr">
              <a:spcBef>
                <a:spcPts val="0"/>
              </a:spcBef>
              <a:spcAft>
                <a:spcPts val="0"/>
              </a:spcAft>
              <a:buNone/>
            </a:pPr>
            <a:r>
              <a:rPr i="1" lang="en" sz="1500" u="sng">
                <a:solidFill>
                  <a:schemeClr val="accent2"/>
                </a:solidFill>
                <a:latin typeface="Calibri"/>
                <a:ea typeface="Calibri"/>
                <a:cs typeface="Calibri"/>
                <a:sym typeface="Calibri"/>
              </a:rPr>
              <a:t>1 transfer / job</a:t>
            </a:r>
            <a:endParaRPr i="1" sz="1500" u="sng">
              <a:solidFill>
                <a:schemeClr val="accent2"/>
              </a:solidFill>
              <a:latin typeface="Calibri"/>
              <a:ea typeface="Calibri"/>
              <a:cs typeface="Calibri"/>
              <a:sym typeface="Calibri"/>
            </a:endParaRPr>
          </a:p>
          <a:p>
            <a:pPr indent="0" lvl="0" marL="0" rtl="0" algn="ctr">
              <a:spcBef>
                <a:spcPts val="0"/>
              </a:spcBef>
              <a:spcAft>
                <a:spcPts val="0"/>
              </a:spcAft>
              <a:buNone/>
            </a:pPr>
            <a:r>
              <a:rPr i="1" lang="en" sz="1500">
                <a:solidFill>
                  <a:schemeClr val="accent2"/>
                </a:solidFill>
                <a:latin typeface="Calibri"/>
                <a:ea typeface="Calibri"/>
                <a:cs typeface="Calibri"/>
                <a:sym typeface="Calibri"/>
              </a:rPr>
              <a:t>=</a:t>
            </a:r>
            <a:endParaRPr i="1" sz="1500">
              <a:solidFill>
                <a:schemeClr val="accent2"/>
              </a:solidFill>
              <a:latin typeface="Calibri"/>
              <a:ea typeface="Calibri"/>
              <a:cs typeface="Calibri"/>
              <a:sym typeface="Calibri"/>
            </a:endParaRPr>
          </a:p>
          <a:p>
            <a:pPr indent="0" lvl="0" marL="0" rtl="0" algn="ctr">
              <a:spcBef>
                <a:spcPts val="0"/>
              </a:spcBef>
              <a:spcAft>
                <a:spcPts val="0"/>
              </a:spcAft>
              <a:buNone/>
            </a:pPr>
            <a:r>
              <a:rPr b="1" i="1" lang="en" sz="1500">
                <a:solidFill>
                  <a:schemeClr val="accent2"/>
                </a:solidFill>
                <a:latin typeface="Calibri"/>
                <a:ea typeface="Calibri"/>
                <a:cs typeface="Calibri"/>
                <a:sym typeface="Calibri"/>
              </a:rPr>
              <a:t>100,000 GB </a:t>
            </a:r>
            <a:r>
              <a:rPr i="1" lang="en" sz="1500">
                <a:solidFill>
                  <a:schemeClr val="accent2"/>
                </a:solidFill>
                <a:latin typeface="Calibri"/>
                <a:ea typeface="Calibri"/>
                <a:cs typeface="Calibri"/>
                <a:sym typeface="Calibri"/>
              </a:rPr>
              <a:t>network transfer</a:t>
            </a:r>
            <a:endParaRPr i="1" sz="1500">
              <a:solidFill>
                <a:schemeClr val="accent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1103243" y="273844"/>
            <a:ext cx="74121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en" sz="2600"/>
              <a:t>OSPool and the Open Science Data Federation (OSDF)</a:t>
            </a:r>
            <a:endParaRPr sz="2600"/>
          </a:p>
        </p:txBody>
      </p:sp>
      <p:sp>
        <p:nvSpPr>
          <p:cNvPr id="147" name="Google Shape;147;p22"/>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en"/>
              <a:t>Enter the OSDF - a system of data caches that can stage large, repeatedly used files closer to the actual compute resources</a:t>
            </a:r>
            <a:endParaRPr b="1" i="1"/>
          </a:p>
          <a:p>
            <a:pPr indent="0" lvl="0" marL="0" rtl="0" algn="l">
              <a:spcBef>
                <a:spcPts val="800"/>
              </a:spcBef>
              <a:spcAft>
                <a:spcPts val="0"/>
              </a:spcAft>
              <a:buNone/>
            </a:pPr>
            <a:r>
              <a:t/>
            </a:r>
            <a:endParaRPr/>
          </a:p>
        </p:txBody>
      </p:sp>
      <p:sp>
        <p:nvSpPr>
          <p:cNvPr id="148" name="Google Shape;148;p22"/>
          <p:cNvSpPr txBox="1"/>
          <p:nvPr>
            <p:ph idx="12" type="sldNum"/>
          </p:nvPr>
        </p:nvSpPr>
        <p:spPr>
          <a:xfrm>
            <a:off x="6457950" y="4767263"/>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149" name="Google Shape;149;p22"/>
          <p:cNvPicPr preferRelativeResize="0"/>
          <p:nvPr/>
        </p:nvPicPr>
        <p:blipFill>
          <a:blip r:embed="rId3">
            <a:alphaModFix/>
          </a:blip>
          <a:stretch>
            <a:fillRect/>
          </a:stretch>
        </p:blipFill>
        <p:spPr>
          <a:xfrm>
            <a:off x="2087563" y="2005150"/>
            <a:ext cx="4968872" cy="2627475"/>
          </a:xfrm>
          <a:prstGeom prst="rect">
            <a:avLst/>
          </a:prstGeom>
          <a:noFill/>
          <a:ln>
            <a:noFill/>
          </a:ln>
        </p:spPr>
      </p:pic>
      <p:sp>
        <p:nvSpPr>
          <p:cNvPr id="150" name="Google Shape;150;p22"/>
          <p:cNvSpPr txBox="1"/>
          <p:nvPr/>
        </p:nvSpPr>
        <p:spPr>
          <a:xfrm>
            <a:off x="584875" y="2302938"/>
            <a:ext cx="1502700" cy="203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500">
                <a:solidFill>
                  <a:srgbClr val="00CB00"/>
                </a:solidFill>
                <a:latin typeface="Calibri"/>
                <a:ea typeface="Calibri"/>
                <a:cs typeface="Calibri"/>
                <a:sym typeface="Calibri"/>
              </a:rPr>
              <a:t>10,000 jobs</a:t>
            </a:r>
            <a:endParaRPr i="1" sz="1500">
              <a:solidFill>
                <a:srgbClr val="00CB00"/>
              </a:solidFill>
              <a:latin typeface="Calibri"/>
              <a:ea typeface="Calibri"/>
              <a:cs typeface="Calibri"/>
              <a:sym typeface="Calibri"/>
            </a:endParaRPr>
          </a:p>
          <a:p>
            <a:pPr indent="0" lvl="0" marL="0" rtl="0" algn="ctr">
              <a:spcBef>
                <a:spcPts val="0"/>
              </a:spcBef>
              <a:spcAft>
                <a:spcPts val="0"/>
              </a:spcAft>
              <a:buNone/>
            </a:pPr>
            <a:r>
              <a:rPr i="1" lang="en" sz="1500">
                <a:solidFill>
                  <a:srgbClr val="00CB00"/>
                </a:solidFill>
                <a:latin typeface="Calibri"/>
                <a:ea typeface="Calibri"/>
                <a:cs typeface="Calibri"/>
                <a:sym typeface="Calibri"/>
              </a:rPr>
              <a:t>x</a:t>
            </a:r>
            <a:endParaRPr i="1" sz="1500">
              <a:solidFill>
                <a:srgbClr val="00CB00"/>
              </a:solidFill>
              <a:latin typeface="Calibri"/>
              <a:ea typeface="Calibri"/>
              <a:cs typeface="Calibri"/>
              <a:sym typeface="Calibri"/>
            </a:endParaRPr>
          </a:p>
          <a:p>
            <a:pPr indent="0" lvl="0" marL="0" rtl="0" algn="ctr">
              <a:spcBef>
                <a:spcPts val="0"/>
              </a:spcBef>
              <a:spcAft>
                <a:spcPts val="0"/>
              </a:spcAft>
              <a:buNone/>
            </a:pPr>
            <a:r>
              <a:rPr i="1" lang="en" sz="1500">
                <a:solidFill>
                  <a:srgbClr val="00CB00"/>
                </a:solidFill>
                <a:latin typeface="Calibri"/>
                <a:ea typeface="Calibri"/>
                <a:cs typeface="Calibri"/>
                <a:sym typeface="Calibri"/>
              </a:rPr>
              <a:t>10 GB input file</a:t>
            </a:r>
            <a:endParaRPr i="1" sz="1500">
              <a:solidFill>
                <a:srgbClr val="00CB00"/>
              </a:solidFill>
              <a:latin typeface="Calibri"/>
              <a:ea typeface="Calibri"/>
              <a:cs typeface="Calibri"/>
              <a:sym typeface="Calibri"/>
            </a:endParaRPr>
          </a:p>
          <a:p>
            <a:pPr indent="0" lvl="0" marL="0" rtl="0" algn="ctr">
              <a:spcBef>
                <a:spcPts val="0"/>
              </a:spcBef>
              <a:spcAft>
                <a:spcPts val="0"/>
              </a:spcAft>
              <a:buNone/>
            </a:pPr>
            <a:r>
              <a:rPr i="1" lang="en" sz="1500">
                <a:solidFill>
                  <a:srgbClr val="00CB00"/>
                </a:solidFill>
                <a:latin typeface="Calibri"/>
                <a:ea typeface="Calibri"/>
                <a:cs typeface="Calibri"/>
                <a:sym typeface="Calibri"/>
              </a:rPr>
              <a:t>x</a:t>
            </a:r>
            <a:endParaRPr i="1" sz="1500">
              <a:solidFill>
                <a:srgbClr val="00CB00"/>
              </a:solidFill>
              <a:latin typeface="Calibri"/>
              <a:ea typeface="Calibri"/>
              <a:cs typeface="Calibri"/>
              <a:sym typeface="Calibri"/>
            </a:endParaRPr>
          </a:p>
          <a:p>
            <a:pPr indent="0" lvl="0" marL="0" rtl="0" algn="ctr">
              <a:spcBef>
                <a:spcPts val="0"/>
              </a:spcBef>
              <a:spcAft>
                <a:spcPts val="0"/>
              </a:spcAft>
              <a:buNone/>
            </a:pPr>
            <a:r>
              <a:rPr i="1" lang="en" sz="1500" u="sng">
                <a:solidFill>
                  <a:srgbClr val="00CB00"/>
                </a:solidFill>
                <a:latin typeface="Calibri"/>
                <a:ea typeface="Calibri"/>
                <a:cs typeface="Calibri"/>
                <a:sym typeface="Calibri"/>
              </a:rPr>
              <a:t>1 transfer </a:t>
            </a:r>
            <a:r>
              <a:rPr i="1" lang="en" sz="1500" u="sng">
                <a:solidFill>
                  <a:srgbClr val="00CB00"/>
                </a:solidFill>
                <a:latin typeface="Calibri"/>
                <a:ea typeface="Calibri"/>
                <a:cs typeface="Calibri"/>
                <a:sym typeface="Calibri"/>
              </a:rPr>
              <a:t>total</a:t>
            </a:r>
            <a:endParaRPr i="1" sz="1500" u="sng">
              <a:solidFill>
                <a:srgbClr val="00CB00"/>
              </a:solidFill>
              <a:latin typeface="Calibri"/>
              <a:ea typeface="Calibri"/>
              <a:cs typeface="Calibri"/>
              <a:sym typeface="Calibri"/>
            </a:endParaRPr>
          </a:p>
          <a:p>
            <a:pPr indent="0" lvl="0" marL="0" rtl="0" algn="ctr">
              <a:spcBef>
                <a:spcPts val="0"/>
              </a:spcBef>
              <a:spcAft>
                <a:spcPts val="0"/>
              </a:spcAft>
              <a:buNone/>
            </a:pPr>
            <a:r>
              <a:rPr i="1" lang="en" sz="1500">
                <a:solidFill>
                  <a:srgbClr val="00CB00"/>
                </a:solidFill>
                <a:latin typeface="Calibri"/>
                <a:ea typeface="Calibri"/>
                <a:cs typeface="Calibri"/>
                <a:sym typeface="Calibri"/>
              </a:rPr>
              <a:t>=</a:t>
            </a:r>
            <a:endParaRPr i="1" sz="1500">
              <a:solidFill>
                <a:srgbClr val="00CB00"/>
              </a:solidFill>
              <a:latin typeface="Calibri"/>
              <a:ea typeface="Calibri"/>
              <a:cs typeface="Calibri"/>
              <a:sym typeface="Calibri"/>
            </a:endParaRPr>
          </a:p>
          <a:p>
            <a:pPr indent="0" lvl="0" marL="0" rtl="0" algn="ctr">
              <a:spcBef>
                <a:spcPts val="0"/>
              </a:spcBef>
              <a:spcAft>
                <a:spcPts val="0"/>
              </a:spcAft>
              <a:buNone/>
            </a:pPr>
            <a:r>
              <a:rPr b="1" i="1" lang="en" sz="1500">
                <a:solidFill>
                  <a:srgbClr val="00CB00"/>
                </a:solidFill>
                <a:latin typeface="Calibri"/>
                <a:ea typeface="Calibri"/>
                <a:cs typeface="Calibri"/>
                <a:sym typeface="Calibri"/>
              </a:rPr>
              <a:t>10 GB </a:t>
            </a:r>
            <a:br>
              <a:rPr i="1" lang="en" sz="1500">
                <a:solidFill>
                  <a:srgbClr val="00CB00"/>
                </a:solidFill>
                <a:latin typeface="Calibri"/>
                <a:ea typeface="Calibri"/>
                <a:cs typeface="Calibri"/>
                <a:sym typeface="Calibri"/>
              </a:rPr>
            </a:br>
            <a:r>
              <a:rPr i="1" lang="en" sz="1500">
                <a:solidFill>
                  <a:srgbClr val="00CB00"/>
                </a:solidFill>
                <a:latin typeface="Calibri"/>
                <a:ea typeface="Calibri"/>
                <a:cs typeface="Calibri"/>
                <a:sym typeface="Calibri"/>
              </a:rPr>
              <a:t>network transfer</a:t>
            </a:r>
            <a:endParaRPr i="1" sz="1500">
              <a:solidFill>
                <a:srgbClr val="00CB00"/>
              </a:solidFill>
              <a:latin typeface="Calibri"/>
              <a:ea typeface="Calibri"/>
              <a:cs typeface="Calibri"/>
              <a:sym typeface="Calibri"/>
            </a:endParaRPr>
          </a:p>
        </p:txBody>
      </p:sp>
      <p:sp>
        <p:nvSpPr>
          <p:cNvPr id="151" name="Google Shape;151;p22"/>
          <p:cNvSpPr/>
          <p:nvPr/>
        </p:nvSpPr>
        <p:spPr>
          <a:xfrm>
            <a:off x="5055402" y="2511930"/>
            <a:ext cx="532500" cy="506100"/>
          </a:xfrm>
          <a:prstGeom prst="star5">
            <a:avLst>
              <a:gd fmla="val 19098" name="adj"/>
              <a:gd fmla="val 105146" name="hf"/>
              <a:gd fmla="val 110557" name="vf"/>
            </a:avLst>
          </a:prstGeom>
          <a:solidFill>
            <a:srgbClr val="F9E17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22"/>
          <p:cNvSpPr/>
          <p:nvPr/>
        </p:nvSpPr>
        <p:spPr>
          <a:xfrm>
            <a:off x="2870845" y="2743354"/>
            <a:ext cx="4084800" cy="1714500"/>
          </a:xfrm>
          <a:prstGeom prst="arc">
            <a:avLst>
              <a:gd fmla="val 10743341" name="adj1"/>
              <a:gd fmla="val 17562277" name="adj2"/>
            </a:avLst>
          </a:prstGeom>
          <a:noFill/>
          <a:ln cap="flat" cmpd="sng" w="38100">
            <a:solidFill>
              <a:srgbClr val="00CB00"/>
            </a:solidFill>
            <a:prstDash val="solid"/>
            <a:round/>
            <a:headEnd len="sm" w="sm" type="triangl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elica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