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80"/>
  </p:notesMasterIdLst>
  <p:sldIdLst>
    <p:sldId id="256" r:id="rId2"/>
    <p:sldId id="259" r:id="rId3"/>
    <p:sldId id="264" r:id="rId4"/>
    <p:sldId id="257" r:id="rId5"/>
    <p:sldId id="277" r:id="rId6"/>
    <p:sldId id="258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8" r:id="rId22"/>
    <p:sldId id="275" r:id="rId23"/>
    <p:sldId id="261" r:id="rId24"/>
    <p:sldId id="281" r:id="rId25"/>
    <p:sldId id="284" r:id="rId26"/>
    <p:sldId id="282" r:id="rId27"/>
    <p:sldId id="283" r:id="rId28"/>
    <p:sldId id="285" r:id="rId29"/>
    <p:sldId id="286" r:id="rId30"/>
    <p:sldId id="280" r:id="rId31"/>
    <p:sldId id="287" r:id="rId32"/>
    <p:sldId id="288" r:id="rId33"/>
    <p:sldId id="289" r:id="rId34"/>
    <p:sldId id="291" r:id="rId35"/>
    <p:sldId id="290" r:id="rId36"/>
    <p:sldId id="292" r:id="rId37"/>
    <p:sldId id="293" r:id="rId38"/>
    <p:sldId id="295" r:id="rId39"/>
    <p:sldId id="294" r:id="rId40"/>
    <p:sldId id="297" r:id="rId41"/>
    <p:sldId id="299" r:id="rId42"/>
    <p:sldId id="300" r:id="rId43"/>
    <p:sldId id="303" r:id="rId44"/>
    <p:sldId id="304" r:id="rId45"/>
    <p:sldId id="305" r:id="rId46"/>
    <p:sldId id="302" r:id="rId47"/>
    <p:sldId id="306" r:id="rId48"/>
    <p:sldId id="307" r:id="rId49"/>
    <p:sldId id="308" r:id="rId50"/>
    <p:sldId id="309" r:id="rId51"/>
    <p:sldId id="311" r:id="rId52"/>
    <p:sldId id="310" r:id="rId53"/>
    <p:sldId id="312" r:id="rId54"/>
    <p:sldId id="315" r:id="rId55"/>
    <p:sldId id="313" r:id="rId56"/>
    <p:sldId id="314" r:id="rId57"/>
    <p:sldId id="318" r:id="rId58"/>
    <p:sldId id="317" r:id="rId59"/>
    <p:sldId id="320" r:id="rId60"/>
    <p:sldId id="321" r:id="rId61"/>
    <p:sldId id="323" r:id="rId62"/>
    <p:sldId id="324" r:id="rId63"/>
    <p:sldId id="325" r:id="rId64"/>
    <p:sldId id="326" r:id="rId65"/>
    <p:sldId id="327" r:id="rId66"/>
    <p:sldId id="328" r:id="rId67"/>
    <p:sldId id="332" r:id="rId68"/>
    <p:sldId id="331" r:id="rId69"/>
    <p:sldId id="333" r:id="rId70"/>
    <p:sldId id="334" r:id="rId71"/>
    <p:sldId id="335" r:id="rId72"/>
    <p:sldId id="336" r:id="rId73"/>
    <p:sldId id="337" r:id="rId74"/>
    <p:sldId id="338" r:id="rId75"/>
    <p:sldId id="329" r:id="rId76"/>
    <p:sldId id="339" r:id="rId77"/>
    <p:sldId id="322" r:id="rId78"/>
    <p:sldId id="301" r:id="rId7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00"/>
    <a:srgbClr val="F3F7F8"/>
    <a:srgbClr val="C0C0C0"/>
    <a:srgbClr val="00A9EA"/>
    <a:srgbClr val="9B0B0B"/>
    <a:srgbClr val="F1D3AE"/>
    <a:srgbClr val="FF9933"/>
    <a:srgbClr val="C60036"/>
    <a:srgbClr val="8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4" autoAdjust="0"/>
    <p:restoredTop sz="67712" autoAdjust="0"/>
  </p:normalViewPr>
  <p:slideViewPr>
    <p:cSldViewPr snapToGrid="0">
      <p:cViewPr varScale="1">
        <p:scale>
          <a:sx n="81" d="100"/>
          <a:sy n="81" d="100"/>
        </p:scale>
        <p:origin x="117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DE668-1C34-46D8-8C87-45DBD791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7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2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7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03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1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2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5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8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4" y="436960"/>
            <a:ext cx="2211387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1494235"/>
            <a:ext cx="270827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3258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3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B0B7-E75A-45E6-8334-DC3A57A2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377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377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83DE-4924-4CEB-B587-40D68EDC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6093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BF044-77D7-4194-95AC-E462B665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4686300"/>
            <a:ext cx="99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FF8D-01C6-456E-8402-4011AB2E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8208D-0250-4ED8-9CAC-6A438104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6ACA-F66D-42EC-9687-31F20015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BB8D-2BA2-4A87-8345-E04FA754A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9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016794"/>
            <a:ext cx="8399462" cy="31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ovisor/bpftrace/blob/master/doc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6BCF-9671-921F-1AB3-DB8E3D9DD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debugging with </a:t>
            </a:r>
            <a:r>
              <a:rPr lang="en-US" dirty="0" err="1"/>
              <a:t>eBPF</a:t>
            </a:r>
            <a:r>
              <a:rPr lang="en-US" dirty="0"/>
              <a:t> and Linux tools</a:t>
            </a:r>
          </a:p>
        </p:txBody>
      </p:sp>
    </p:spTree>
    <p:extLst>
      <p:ext uri="{BB962C8B-B14F-4D97-AF65-F5344CB8AC3E}">
        <p14:creationId xmlns:p14="http://schemas.microsoft.com/office/powerpoint/2010/main" val="85960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562B63-07A2-0853-79FA-11AE8E1E8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Duration is real time</a:t>
            </a:r>
          </a:p>
          <a:p>
            <a:pPr marL="0" indent="0">
              <a:buNone/>
            </a:pPr>
            <a:r>
              <a:rPr lang="en-US" dirty="0"/>
              <a:t>Some long durations are (probably) OK:</a:t>
            </a:r>
          </a:p>
          <a:p>
            <a:pPr marL="0" indent="0">
              <a:buNone/>
            </a:pPr>
            <a:r>
              <a:rPr lang="en-US" dirty="0"/>
              <a:t>	e.g., sleep</a:t>
            </a:r>
          </a:p>
          <a:p>
            <a:pPr marL="0" indent="0">
              <a:buNone/>
            </a:pPr>
            <a:r>
              <a:rPr lang="en-US" dirty="0"/>
              <a:t>But sleep is not a </a:t>
            </a:r>
            <a:r>
              <a:rPr lang="en-US" dirty="0" err="1"/>
              <a:t>syscall</a:t>
            </a:r>
            <a:r>
              <a:rPr lang="en-US" dirty="0"/>
              <a:t> – "</a:t>
            </a:r>
            <a:r>
              <a:rPr lang="en-US" dirty="0" err="1"/>
              <a:t>nanosleep</a:t>
            </a:r>
            <a:r>
              <a:rPr lang="en-US" dirty="0"/>
              <a:t>" is</a:t>
            </a:r>
          </a:p>
          <a:p>
            <a:pPr marL="0" indent="0">
              <a:buNone/>
            </a:pPr>
            <a:r>
              <a:rPr lang="en-US" dirty="0"/>
              <a:t>Also, the sleep-like calls:</a:t>
            </a:r>
          </a:p>
          <a:p>
            <a:pPr marL="0" indent="0">
              <a:buNone/>
            </a:pPr>
            <a:r>
              <a:rPr lang="en-US" dirty="0"/>
              <a:t>	select, </a:t>
            </a:r>
            <a:r>
              <a:rPr lang="en-US" dirty="0" err="1"/>
              <a:t>epoll</a:t>
            </a:r>
            <a:r>
              <a:rPr lang="en-US" dirty="0"/>
              <a:t>, </a:t>
            </a:r>
            <a:r>
              <a:rPr lang="en-US" b="1" dirty="0" err="1"/>
              <a:t>futex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56BD36-4FF8-D260-DF7D-73FA1390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"Duration" of a </a:t>
            </a:r>
            <a:r>
              <a:rPr lang="en-US" dirty="0" err="1"/>
              <a:t>syscall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1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D9743-A884-0069-6314-28B6676B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93" y="1102291"/>
            <a:ext cx="8857707" cy="3373238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perf trace –p 3437472 –duration 10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95.705 (63.135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futex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895) = 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95.411 (63.417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futex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895) = 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95.694 (63.155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futex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895) = 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95.714 (63.126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futex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895) = 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95.741 (63.098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futex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895) = 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DF316-4A15-800E-AAEF-60735EC5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trace command</a:t>
            </a:r>
          </a:p>
        </p:txBody>
      </p:sp>
    </p:spTree>
    <p:extLst>
      <p:ext uri="{BB962C8B-B14F-4D97-AF65-F5344CB8AC3E}">
        <p14:creationId xmlns:p14="http://schemas.microsoft.com/office/powerpoint/2010/main" val="275978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D9743-A884-0069-6314-28B6676B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4" y="1139869"/>
            <a:ext cx="8857707" cy="3373238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perf trace –p 3437472 –duration 10 </a:t>
            </a:r>
            <a:r>
              <a:rPr lang="en-US" sz="18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–e '!</a:t>
            </a:r>
            <a:r>
              <a:rPr lang="en-US" sz="1800" b="1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futex</a:t>
            </a:r>
            <a:r>
              <a:rPr lang="en-US" sz="18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DF316-4A15-800E-AAEF-60735EC5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trace command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039479B-70A6-7A62-A8EF-BBC17D1CC64B}"/>
              </a:ext>
            </a:extLst>
          </p:cNvPr>
          <p:cNvSpPr/>
          <p:nvPr/>
        </p:nvSpPr>
        <p:spPr bwMode="auto">
          <a:xfrm>
            <a:off x="3119882" y="2245897"/>
            <a:ext cx="3469710" cy="2267210"/>
          </a:xfrm>
          <a:prstGeom prst="wedgeRectCallout">
            <a:avLst>
              <a:gd name="adj1" fmla="val 45623"/>
              <a:gd name="adj2" fmla="val -87133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But only show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NOT (!)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  <a:ea typeface="ＭＳ Ｐゴシック" charset="0"/>
              </a:rPr>
              <a:t>Futex</a:t>
            </a:r>
            <a:r>
              <a:rPr lang="en-US" dirty="0">
                <a:latin typeface="Times New Roman" charset="0"/>
                <a:ea typeface="ＭＳ Ｐゴシック" charset="0"/>
              </a:rPr>
              <a:t> calls</a:t>
            </a:r>
          </a:p>
        </p:txBody>
      </p:sp>
    </p:spTree>
    <p:extLst>
      <p:ext uri="{BB962C8B-B14F-4D97-AF65-F5344CB8AC3E}">
        <p14:creationId xmlns:p14="http://schemas.microsoft.com/office/powerpoint/2010/main" val="28783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D9743-A884-0069-6314-28B6676B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46" y="1164921"/>
            <a:ext cx="8857707" cy="3373238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perf trace –p 3437472 –duration 10 </a:t>
            </a:r>
            <a:r>
              <a:rPr lang="en-US" sz="18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–e '!</a:t>
            </a:r>
            <a:r>
              <a:rPr lang="en-US" sz="1800" b="1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futex</a:t>
            </a:r>
            <a:r>
              <a:rPr lang="en-US" sz="18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5.3 (821.412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read(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3&lt;/staging/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big_file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&gt;, …) = 8192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7.5 (738.578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read(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3&lt;/staging/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big_file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&gt;, …) = 8192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7.7 (819.972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read(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3&lt;/staging/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big_file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&gt;, …) = 8192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8.6 (828.883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read(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3&lt;/staging/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big_file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&gt;, …) = 8192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DF316-4A15-800E-AAEF-60735EC5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trace command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A169C44-C871-216B-2B95-A73C7FB8778C}"/>
              </a:ext>
            </a:extLst>
          </p:cNvPr>
          <p:cNvSpPr/>
          <p:nvPr/>
        </p:nvSpPr>
        <p:spPr bwMode="auto">
          <a:xfrm>
            <a:off x="3119882" y="2245897"/>
            <a:ext cx="3469710" cy="2267210"/>
          </a:xfrm>
          <a:prstGeom prst="wedgeRectCallout">
            <a:avLst>
              <a:gd name="adj1" fmla="val -83258"/>
              <a:gd name="adj2" fmla="val -67243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WHOAH!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 Way too big!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/Staging is on </a:t>
            </a:r>
            <a:r>
              <a:rPr lang="en-US" dirty="0" err="1">
                <a:latin typeface="Times New Roman" charset="0"/>
                <a:ea typeface="ＭＳ Ｐゴシック" charset="0"/>
              </a:rPr>
              <a:t>ceph</a:t>
            </a:r>
            <a:r>
              <a:rPr lang="en-US" dirty="0">
                <a:latin typeface="Times New Roman" charset="0"/>
                <a:ea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841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0B0BB3-810E-2029-64E2-13F9B5C4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Call </a:t>
            </a:r>
            <a:r>
              <a:rPr lang="en-US" dirty="0" err="1"/>
              <a:t>ceph</a:t>
            </a:r>
            <a:r>
              <a:rPr lang="en-US" dirty="0"/>
              <a:t> admin, inform fs system</a:t>
            </a:r>
          </a:p>
          <a:p>
            <a:pPr marL="0" indent="0">
              <a:buNone/>
            </a:pPr>
            <a:r>
              <a:rPr lang="en-US" dirty="0" err="1"/>
              <a:t>Ceph</a:t>
            </a:r>
            <a:r>
              <a:rPr lang="en-US" dirty="0"/>
              <a:t> admin understands problem, fixes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 minute later, job starting running fast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6F6DCB-32C6-BC11-2A4F-BCDFE56F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call </a:t>
            </a:r>
            <a:r>
              <a:rPr lang="en-US" dirty="0" err="1"/>
              <a:t>ceph</a:t>
            </a:r>
            <a:r>
              <a:rPr lang="en-US" dirty="0"/>
              <a:t> admin</a:t>
            </a:r>
          </a:p>
        </p:txBody>
      </p:sp>
    </p:spTree>
    <p:extLst>
      <p:ext uri="{BB962C8B-B14F-4D97-AF65-F5344CB8AC3E}">
        <p14:creationId xmlns:p14="http://schemas.microsoft.com/office/powerpoint/2010/main" val="279490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D9743-A884-0069-6314-28B6676B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46" y="1164921"/>
            <a:ext cx="8857707" cy="1791221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perf trace –p 3437472 –duration 10 </a:t>
            </a:r>
            <a:r>
              <a:rPr lang="en-US" sz="18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–e '!</a:t>
            </a:r>
            <a:r>
              <a:rPr lang="en-US" sz="1800" b="1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futex</a:t>
            </a:r>
            <a:r>
              <a:rPr lang="en-US" sz="18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5.3 (21.412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read(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3&lt;/staging/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big_file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&gt;, …) = 8192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7.5 (17.578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read(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3&lt;/staging/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big_file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&gt;, …) = 8192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7.7 (89.972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read(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3&lt;/staging/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big_file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&gt;, …) = 8192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8.6 (28.883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read(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3&lt;/staging/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big_file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&gt;, …) = 8192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DF316-4A15-800E-AAEF-60735EC5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trace command -- 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6CDB5-78F8-2F87-5BB6-DEEB7373A0AA}"/>
              </a:ext>
            </a:extLst>
          </p:cNvPr>
          <p:cNvSpPr txBox="1"/>
          <p:nvPr/>
        </p:nvSpPr>
        <p:spPr>
          <a:xfrm>
            <a:off x="400833" y="3995803"/>
            <a:ext cx="802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job finished in roughly 20 minutes!</a:t>
            </a:r>
          </a:p>
        </p:txBody>
      </p:sp>
    </p:spTree>
    <p:extLst>
      <p:ext uri="{BB962C8B-B14F-4D97-AF65-F5344CB8AC3E}">
        <p14:creationId xmlns:p14="http://schemas.microsoft.com/office/powerpoint/2010/main" val="2245576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D9743-A884-0069-6314-28B6676B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46" y="1177447"/>
            <a:ext cx="8857707" cy="1640909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perf trace –p 3437472 | </a:t>
            </a:r>
            <a:br>
              <a:rPr lang="en-US" sz="36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grep –v </a:t>
            </a:r>
            <a:r>
              <a:rPr lang="en-US" sz="36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3600" b="1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futex</a:t>
            </a:r>
            <a:r>
              <a:rPr lang="en-US" sz="36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DF316-4A15-800E-AAEF-60735EC5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grep?</a:t>
            </a:r>
          </a:p>
        </p:txBody>
      </p:sp>
    </p:spTree>
    <p:extLst>
      <p:ext uri="{BB962C8B-B14F-4D97-AF65-F5344CB8AC3E}">
        <p14:creationId xmlns:p14="http://schemas.microsoft.com/office/powerpoint/2010/main" val="64336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rrow: U-Turn 51">
            <a:extLst>
              <a:ext uri="{FF2B5EF4-FFF2-40B4-BE49-F238E27FC236}">
                <a16:creationId xmlns:a16="http://schemas.microsoft.com/office/drawing/2014/main" id="{C9B566E6-000E-6A1C-7FB4-9E3BC21CCBD3}"/>
              </a:ext>
            </a:extLst>
          </p:cNvPr>
          <p:cNvSpPr/>
          <p:nvPr/>
        </p:nvSpPr>
        <p:spPr bwMode="auto">
          <a:xfrm>
            <a:off x="2584553" y="1120357"/>
            <a:ext cx="5144006" cy="2674589"/>
          </a:xfrm>
          <a:prstGeom prst="uturnArrow">
            <a:avLst>
              <a:gd name="adj1" fmla="val 11354"/>
              <a:gd name="adj2" fmla="val 13875"/>
              <a:gd name="adj3" fmla="val 21371"/>
              <a:gd name="adj4" fmla="val 31924"/>
              <a:gd name="adj5" fmla="val 1000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825B2-9BF7-6426-6033-4C1E8E43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simplistic Linux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B48E-9B47-87BE-B4E4-CEEF48FF7BB9}"/>
              </a:ext>
            </a:extLst>
          </p:cNvPr>
          <p:cNvSpPr/>
          <p:nvPr/>
        </p:nvSpPr>
        <p:spPr bwMode="auto">
          <a:xfrm>
            <a:off x="323590" y="2462047"/>
            <a:ext cx="2718148" cy="2521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Linux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Kernel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65D73-FD4B-E1C2-C8DF-8EFE4091B8F2}"/>
              </a:ext>
            </a:extLst>
          </p:cNvPr>
          <p:cNvSpPr/>
          <p:nvPr/>
        </p:nvSpPr>
        <p:spPr bwMode="auto">
          <a:xfrm>
            <a:off x="7031342" y="3170725"/>
            <a:ext cx="1954061" cy="1812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User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Space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program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(perf)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649CDB-585C-8646-4185-3E6A7B194CB4}"/>
              </a:ext>
            </a:extLst>
          </p:cNvPr>
          <p:cNvGrpSpPr/>
          <p:nvPr/>
        </p:nvGrpSpPr>
        <p:grpSpPr>
          <a:xfrm>
            <a:off x="4672209" y="1591028"/>
            <a:ext cx="453090" cy="3392057"/>
            <a:chOff x="4809995" y="1342780"/>
            <a:chExt cx="453090" cy="33920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6140D3-A835-C03B-CB06-53E9D1A5F8B2}"/>
                </a:ext>
              </a:extLst>
            </p:cNvPr>
            <p:cNvSpPr/>
            <p:nvPr/>
          </p:nvSpPr>
          <p:spPr bwMode="auto">
            <a:xfrm>
              <a:off x="4809995" y="452573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CE159E-1959-87A4-DF73-C3E95E7162C5}"/>
                </a:ext>
              </a:extLst>
            </p:cNvPr>
            <p:cNvSpPr/>
            <p:nvPr/>
          </p:nvSpPr>
          <p:spPr bwMode="auto">
            <a:xfrm>
              <a:off x="4809995" y="431663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5C9CD9-FB8E-A179-4AFC-3685FA5F7157}"/>
                </a:ext>
              </a:extLst>
            </p:cNvPr>
            <p:cNvSpPr/>
            <p:nvPr/>
          </p:nvSpPr>
          <p:spPr bwMode="auto">
            <a:xfrm>
              <a:off x="4809995" y="41075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3E0AA-BA89-DBD3-8562-ADA677D4C13E}"/>
                </a:ext>
              </a:extLst>
            </p:cNvPr>
            <p:cNvSpPr/>
            <p:nvPr/>
          </p:nvSpPr>
          <p:spPr bwMode="auto">
            <a:xfrm>
              <a:off x="4809995" y="38984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38BFB9-7957-A840-73C8-15CD6511C095}"/>
                </a:ext>
              </a:extLst>
            </p:cNvPr>
            <p:cNvSpPr/>
            <p:nvPr/>
          </p:nvSpPr>
          <p:spPr bwMode="auto">
            <a:xfrm>
              <a:off x="4809995" y="372256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63037-308F-9BA4-FF46-1E5EA6275BC4}"/>
                </a:ext>
              </a:extLst>
            </p:cNvPr>
            <p:cNvSpPr/>
            <p:nvPr/>
          </p:nvSpPr>
          <p:spPr bwMode="auto">
            <a:xfrm>
              <a:off x="4809995" y="351346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9184C8-4364-C0BF-2D9B-14AA51921BF9}"/>
                </a:ext>
              </a:extLst>
            </p:cNvPr>
            <p:cNvSpPr/>
            <p:nvPr/>
          </p:nvSpPr>
          <p:spPr bwMode="auto">
            <a:xfrm>
              <a:off x="4809995" y="335680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690BE3-0766-6C01-54D6-6573E24D4E5B}"/>
                </a:ext>
              </a:extLst>
            </p:cNvPr>
            <p:cNvSpPr/>
            <p:nvPr/>
          </p:nvSpPr>
          <p:spPr bwMode="auto">
            <a:xfrm>
              <a:off x="4809995" y="314770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C6D104-DF1D-97AF-262C-CAEB0C43DB42}"/>
                </a:ext>
              </a:extLst>
            </p:cNvPr>
            <p:cNvSpPr/>
            <p:nvPr/>
          </p:nvSpPr>
          <p:spPr bwMode="auto">
            <a:xfrm>
              <a:off x="4809995" y="2938602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1BFB6D-AB78-B833-7580-4DD0796A2819}"/>
                </a:ext>
              </a:extLst>
            </p:cNvPr>
            <p:cNvSpPr/>
            <p:nvPr/>
          </p:nvSpPr>
          <p:spPr bwMode="auto">
            <a:xfrm>
              <a:off x="4809995" y="2729501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EDF515-5E49-A62A-965B-537F62242A50}"/>
                </a:ext>
              </a:extLst>
            </p:cNvPr>
            <p:cNvSpPr/>
            <p:nvPr/>
          </p:nvSpPr>
          <p:spPr bwMode="auto">
            <a:xfrm>
              <a:off x="4809995" y="25536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75E399-22F7-E0FF-D20E-293D5C7F8FAD}"/>
                </a:ext>
              </a:extLst>
            </p:cNvPr>
            <p:cNvSpPr/>
            <p:nvPr/>
          </p:nvSpPr>
          <p:spPr bwMode="auto">
            <a:xfrm>
              <a:off x="4809995" y="23445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379B15-9577-00DE-4614-8CA251F6B2C2}"/>
                </a:ext>
              </a:extLst>
            </p:cNvPr>
            <p:cNvSpPr/>
            <p:nvPr/>
          </p:nvSpPr>
          <p:spPr bwMode="auto">
            <a:xfrm>
              <a:off x="4809995" y="214595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A2FA2A-33BD-73ED-2DA2-EFBDDEB9C7E9}"/>
                </a:ext>
              </a:extLst>
            </p:cNvPr>
            <p:cNvSpPr/>
            <p:nvPr/>
          </p:nvSpPr>
          <p:spPr bwMode="auto">
            <a:xfrm>
              <a:off x="4809995" y="1936849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820BC3-48F3-50BE-D0D6-B19C04BCCE2C}"/>
                </a:ext>
              </a:extLst>
            </p:cNvPr>
            <p:cNvSpPr/>
            <p:nvPr/>
          </p:nvSpPr>
          <p:spPr bwMode="auto">
            <a:xfrm>
              <a:off x="4809995" y="1727748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0C9B6-946A-496F-E2E1-F9AD3139C29E}"/>
                </a:ext>
              </a:extLst>
            </p:cNvPr>
            <p:cNvSpPr/>
            <p:nvPr/>
          </p:nvSpPr>
          <p:spPr bwMode="auto">
            <a:xfrm>
              <a:off x="4809995" y="1518647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578E54-23F4-8A40-EC4C-DA118B67ECF4}"/>
                </a:ext>
              </a:extLst>
            </p:cNvPr>
            <p:cNvSpPr/>
            <p:nvPr/>
          </p:nvSpPr>
          <p:spPr bwMode="auto">
            <a:xfrm>
              <a:off x="4809995" y="134278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8" name="Arrow: U-Turn 37">
            <a:extLst>
              <a:ext uri="{FF2B5EF4-FFF2-40B4-BE49-F238E27FC236}">
                <a16:creationId xmlns:a16="http://schemas.microsoft.com/office/drawing/2014/main" id="{91DDAF60-830A-9B03-B1A3-0E9ECB5AC21D}"/>
              </a:ext>
            </a:extLst>
          </p:cNvPr>
          <p:cNvSpPr/>
          <p:nvPr/>
        </p:nvSpPr>
        <p:spPr bwMode="auto">
          <a:xfrm flipH="1">
            <a:off x="171124" y="534201"/>
            <a:ext cx="8661813" cy="2462612"/>
          </a:xfrm>
          <a:prstGeom prst="uturnArrow">
            <a:avLst>
              <a:gd name="adj1" fmla="val 25000"/>
              <a:gd name="adj2" fmla="val 5677"/>
              <a:gd name="adj3" fmla="val 14204"/>
              <a:gd name="adj4" fmla="val 18149"/>
              <a:gd name="adj5" fmla="val 7143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180C4A-A18F-E220-383B-95B9057093E5}"/>
              </a:ext>
            </a:extLst>
          </p:cNvPr>
          <p:cNvSpPr txBox="1"/>
          <p:nvPr/>
        </p:nvSpPr>
        <p:spPr>
          <a:xfrm>
            <a:off x="6475956" y="1067808"/>
            <a:ext cx="202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"trace </a:t>
            </a:r>
            <a:r>
              <a:rPr lang="en-US" dirty="0" err="1"/>
              <a:t>pid</a:t>
            </a:r>
            <a:r>
              <a:rPr lang="en-US" dirty="0"/>
              <a:t> x"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791894-9B17-56C8-CA56-4FFECBDA89C6}"/>
              </a:ext>
            </a:extLst>
          </p:cNvPr>
          <p:cNvSpPr txBox="1"/>
          <p:nvPr/>
        </p:nvSpPr>
        <p:spPr>
          <a:xfrm>
            <a:off x="2884117" y="1557327"/>
            <a:ext cx="202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results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32CEA9EA-145B-81D4-9CAF-8E61067E0172}"/>
              </a:ext>
            </a:extLst>
          </p:cNvPr>
          <p:cNvSpPr/>
          <p:nvPr/>
        </p:nvSpPr>
        <p:spPr bwMode="auto">
          <a:xfrm>
            <a:off x="3897682" y="2628108"/>
            <a:ext cx="3469710" cy="2267210"/>
          </a:xfrm>
          <a:prstGeom prst="wedgeRectCallout">
            <a:avLst>
              <a:gd name="adj1" fmla="val -39937"/>
              <a:gd name="adj2" fmla="val -99287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What happens if kernel can not keep up?</a:t>
            </a:r>
            <a:br>
              <a:rPr lang="en-US" dirty="0">
                <a:latin typeface="Times New Roman" charset="0"/>
                <a:ea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</a:rPr>
              <a:t>(Common if a lot of data coming back)</a:t>
            </a:r>
          </a:p>
        </p:txBody>
      </p:sp>
    </p:spTree>
    <p:extLst>
      <p:ext uri="{BB962C8B-B14F-4D97-AF65-F5344CB8AC3E}">
        <p14:creationId xmlns:p14="http://schemas.microsoft.com/office/powerpoint/2010/main" val="28082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8" grpId="0" animBg="1"/>
      <p:bldP spid="39" grpId="0"/>
      <p:bldP spid="53" grpId="0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7890E7-C677-8B34-28B8-2B882DCC8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Drop</a:t>
            </a:r>
          </a:p>
          <a:p>
            <a:pPr marL="0" indent="0">
              <a:buNone/>
            </a:pPr>
            <a:r>
              <a:rPr lang="en-US" dirty="0"/>
              <a:t>	Don't send info, just drop on floor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Block</a:t>
            </a:r>
          </a:p>
          <a:p>
            <a:pPr marL="0" indent="0">
              <a:buNone/>
            </a:pPr>
            <a:r>
              <a:rPr lang="en-US" dirty="0"/>
              <a:t>	Slow down traced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FED802-0E3A-2C77-E05B-14A1C1EB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choices</a:t>
            </a:r>
          </a:p>
        </p:txBody>
      </p:sp>
    </p:spTree>
    <p:extLst>
      <p:ext uri="{BB962C8B-B14F-4D97-AF65-F5344CB8AC3E}">
        <p14:creationId xmlns:p14="http://schemas.microsoft.com/office/powerpoint/2010/main" val="707640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C4717B2-E760-03EB-48EE-AC019FE5C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perf trace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1056.747 ( 0.478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... [continued]: read()) = 8192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LOST 47 events!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1056.747 ( 0.568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... [continued]: read()) = 8192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LOST 45 events!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1056.747 ( 0.654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... [continued]: read()) = 8192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LOST 39 events!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1056.747 ( 0.741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... [continued]: read()) = 8192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LOST 53 events!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1056.747 ( 0.853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):... [continued]: read()) = 8192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LOST 8 events!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LOST 38 events!</a:t>
            </a:r>
          </a:p>
        </p:txBody>
      </p:sp>
    </p:spTree>
    <p:extLst>
      <p:ext uri="{BB962C8B-B14F-4D97-AF65-F5344CB8AC3E}">
        <p14:creationId xmlns:p14="http://schemas.microsoft.com/office/powerpoint/2010/main" val="333570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60AB0D-F84C-00FF-7C80-A67E21DD2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set of Linux "performance" tools</a:t>
            </a:r>
          </a:p>
          <a:p>
            <a:pPr marL="0" indent="0">
              <a:buNone/>
            </a:pPr>
            <a:r>
              <a:rPr lang="en-US" dirty="0"/>
              <a:t>I don't see our community using them much</a:t>
            </a:r>
          </a:p>
          <a:p>
            <a:pPr marL="0" indent="0">
              <a:buNone/>
            </a:pPr>
            <a:r>
              <a:rPr lang="en-US" dirty="0"/>
              <a:t>They can save hours!  Days!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Not really an "HTCondor" talk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real reason for this talk is 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02CC9E-7B6D-0405-C3C1-42FBB860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26975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D65D73-FD4B-E1C2-C8DF-8EFE4091B8F2}"/>
              </a:ext>
            </a:extLst>
          </p:cNvPr>
          <p:cNvSpPr/>
          <p:nvPr/>
        </p:nvSpPr>
        <p:spPr bwMode="auto">
          <a:xfrm>
            <a:off x="7031342" y="3170725"/>
            <a:ext cx="1954061" cy="1812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User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Space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program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(perf)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2" name="Arrow: U-Turn 51">
            <a:extLst>
              <a:ext uri="{FF2B5EF4-FFF2-40B4-BE49-F238E27FC236}">
                <a16:creationId xmlns:a16="http://schemas.microsoft.com/office/drawing/2014/main" id="{C9B566E6-000E-6A1C-7FB4-9E3BC21CCBD3}"/>
              </a:ext>
            </a:extLst>
          </p:cNvPr>
          <p:cNvSpPr/>
          <p:nvPr/>
        </p:nvSpPr>
        <p:spPr bwMode="auto">
          <a:xfrm>
            <a:off x="2584553" y="1120357"/>
            <a:ext cx="5144006" cy="2674589"/>
          </a:xfrm>
          <a:prstGeom prst="uturnArrow">
            <a:avLst>
              <a:gd name="adj1" fmla="val 11354"/>
              <a:gd name="adj2" fmla="val 13875"/>
              <a:gd name="adj3" fmla="val 21371"/>
              <a:gd name="adj4" fmla="val 31924"/>
              <a:gd name="adj5" fmla="val 1000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825B2-9BF7-6426-6033-4C1E8E43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B48E-9B47-87BE-B4E4-CEEF48FF7BB9}"/>
              </a:ext>
            </a:extLst>
          </p:cNvPr>
          <p:cNvSpPr/>
          <p:nvPr/>
        </p:nvSpPr>
        <p:spPr bwMode="auto">
          <a:xfrm>
            <a:off x="323590" y="2462047"/>
            <a:ext cx="2718148" cy="2521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Linux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Kernel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649CDB-585C-8646-4185-3E6A7B194CB4}"/>
              </a:ext>
            </a:extLst>
          </p:cNvPr>
          <p:cNvGrpSpPr/>
          <p:nvPr/>
        </p:nvGrpSpPr>
        <p:grpSpPr>
          <a:xfrm>
            <a:off x="4672209" y="1591028"/>
            <a:ext cx="453090" cy="3392057"/>
            <a:chOff x="4809995" y="1342780"/>
            <a:chExt cx="453090" cy="33920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6140D3-A835-C03B-CB06-53E9D1A5F8B2}"/>
                </a:ext>
              </a:extLst>
            </p:cNvPr>
            <p:cNvSpPr/>
            <p:nvPr/>
          </p:nvSpPr>
          <p:spPr bwMode="auto">
            <a:xfrm>
              <a:off x="4809995" y="452573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CE159E-1959-87A4-DF73-C3E95E7162C5}"/>
                </a:ext>
              </a:extLst>
            </p:cNvPr>
            <p:cNvSpPr/>
            <p:nvPr/>
          </p:nvSpPr>
          <p:spPr bwMode="auto">
            <a:xfrm>
              <a:off x="4809995" y="431663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5C9CD9-FB8E-A179-4AFC-3685FA5F7157}"/>
                </a:ext>
              </a:extLst>
            </p:cNvPr>
            <p:cNvSpPr/>
            <p:nvPr/>
          </p:nvSpPr>
          <p:spPr bwMode="auto">
            <a:xfrm>
              <a:off x="4809995" y="41075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3E0AA-BA89-DBD3-8562-ADA677D4C13E}"/>
                </a:ext>
              </a:extLst>
            </p:cNvPr>
            <p:cNvSpPr/>
            <p:nvPr/>
          </p:nvSpPr>
          <p:spPr bwMode="auto">
            <a:xfrm>
              <a:off x="4809995" y="38984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38BFB9-7957-A840-73C8-15CD6511C095}"/>
                </a:ext>
              </a:extLst>
            </p:cNvPr>
            <p:cNvSpPr/>
            <p:nvPr/>
          </p:nvSpPr>
          <p:spPr bwMode="auto">
            <a:xfrm>
              <a:off x="4809995" y="372256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63037-308F-9BA4-FF46-1E5EA6275BC4}"/>
                </a:ext>
              </a:extLst>
            </p:cNvPr>
            <p:cNvSpPr/>
            <p:nvPr/>
          </p:nvSpPr>
          <p:spPr bwMode="auto">
            <a:xfrm>
              <a:off x="4809995" y="351346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9184C8-4364-C0BF-2D9B-14AA51921BF9}"/>
                </a:ext>
              </a:extLst>
            </p:cNvPr>
            <p:cNvSpPr/>
            <p:nvPr/>
          </p:nvSpPr>
          <p:spPr bwMode="auto">
            <a:xfrm>
              <a:off x="4809995" y="335680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690BE3-0766-6C01-54D6-6573E24D4E5B}"/>
                </a:ext>
              </a:extLst>
            </p:cNvPr>
            <p:cNvSpPr/>
            <p:nvPr/>
          </p:nvSpPr>
          <p:spPr bwMode="auto">
            <a:xfrm>
              <a:off x="4809995" y="314770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C6D104-DF1D-97AF-262C-CAEB0C43DB42}"/>
                </a:ext>
              </a:extLst>
            </p:cNvPr>
            <p:cNvSpPr/>
            <p:nvPr/>
          </p:nvSpPr>
          <p:spPr bwMode="auto">
            <a:xfrm>
              <a:off x="4809995" y="2938602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1BFB6D-AB78-B833-7580-4DD0796A2819}"/>
                </a:ext>
              </a:extLst>
            </p:cNvPr>
            <p:cNvSpPr/>
            <p:nvPr/>
          </p:nvSpPr>
          <p:spPr bwMode="auto">
            <a:xfrm>
              <a:off x="4809995" y="2729501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EDF515-5E49-A62A-965B-537F62242A50}"/>
                </a:ext>
              </a:extLst>
            </p:cNvPr>
            <p:cNvSpPr/>
            <p:nvPr/>
          </p:nvSpPr>
          <p:spPr bwMode="auto">
            <a:xfrm>
              <a:off x="4809995" y="25536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75E399-22F7-E0FF-D20E-293D5C7F8FAD}"/>
                </a:ext>
              </a:extLst>
            </p:cNvPr>
            <p:cNvSpPr/>
            <p:nvPr/>
          </p:nvSpPr>
          <p:spPr bwMode="auto">
            <a:xfrm>
              <a:off x="4809995" y="23445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379B15-9577-00DE-4614-8CA251F6B2C2}"/>
                </a:ext>
              </a:extLst>
            </p:cNvPr>
            <p:cNvSpPr/>
            <p:nvPr/>
          </p:nvSpPr>
          <p:spPr bwMode="auto">
            <a:xfrm>
              <a:off x="4809995" y="214595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A2FA2A-33BD-73ED-2DA2-EFBDDEB9C7E9}"/>
                </a:ext>
              </a:extLst>
            </p:cNvPr>
            <p:cNvSpPr/>
            <p:nvPr/>
          </p:nvSpPr>
          <p:spPr bwMode="auto">
            <a:xfrm>
              <a:off x="4809995" y="1936849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820BC3-48F3-50BE-D0D6-B19C04BCCE2C}"/>
                </a:ext>
              </a:extLst>
            </p:cNvPr>
            <p:cNvSpPr/>
            <p:nvPr/>
          </p:nvSpPr>
          <p:spPr bwMode="auto">
            <a:xfrm>
              <a:off x="4809995" y="1727748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0C9B6-946A-496F-E2E1-F9AD3139C29E}"/>
                </a:ext>
              </a:extLst>
            </p:cNvPr>
            <p:cNvSpPr/>
            <p:nvPr/>
          </p:nvSpPr>
          <p:spPr bwMode="auto">
            <a:xfrm>
              <a:off x="4809995" y="1518647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578E54-23F4-8A40-EC4C-DA118B67ECF4}"/>
                </a:ext>
              </a:extLst>
            </p:cNvPr>
            <p:cNvSpPr/>
            <p:nvPr/>
          </p:nvSpPr>
          <p:spPr bwMode="auto">
            <a:xfrm>
              <a:off x="4809995" y="134278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8" name="Arrow: U-Turn 37">
            <a:extLst>
              <a:ext uri="{FF2B5EF4-FFF2-40B4-BE49-F238E27FC236}">
                <a16:creationId xmlns:a16="http://schemas.microsoft.com/office/drawing/2014/main" id="{91DDAF60-830A-9B03-B1A3-0E9ECB5AC21D}"/>
              </a:ext>
            </a:extLst>
          </p:cNvPr>
          <p:cNvSpPr/>
          <p:nvPr/>
        </p:nvSpPr>
        <p:spPr bwMode="auto">
          <a:xfrm flipH="1">
            <a:off x="171124" y="534201"/>
            <a:ext cx="8661813" cy="2462612"/>
          </a:xfrm>
          <a:prstGeom prst="uturnArrow">
            <a:avLst>
              <a:gd name="adj1" fmla="val 25000"/>
              <a:gd name="adj2" fmla="val 5677"/>
              <a:gd name="adj3" fmla="val 14204"/>
              <a:gd name="adj4" fmla="val 18149"/>
              <a:gd name="adj5" fmla="val 7143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791894-9B17-56C8-CA56-4FFECBDA89C6}"/>
              </a:ext>
            </a:extLst>
          </p:cNvPr>
          <p:cNvSpPr txBox="1"/>
          <p:nvPr/>
        </p:nvSpPr>
        <p:spPr>
          <a:xfrm>
            <a:off x="2884117" y="1557327"/>
            <a:ext cx="202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results</a:t>
            </a:r>
          </a:p>
        </p:txBody>
      </p:sp>
    </p:spTree>
    <p:extLst>
      <p:ext uri="{BB962C8B-B14F-4D97-AF65-F5344CB8AC3E}">
        <p14:creationId xmlns:p14="http://schemas.microsoft.com/office/powerpoint/2010/main" val="209384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D65D73-FD4B-E1C2-C8DF-8EFE4091B8F2}"/>
              </a:ext>
            </a:extLst>
          </p:cNvPr>
          <p:cNvSpPr/>
          <p:nvPr/>
        </p:nvSpPr>
        <p:spPr bwMode="auto">
          <a:xfrm>
            <a:off x="7031342" y="3170725"/>
            <a:ext cx="1954061" cy="1812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User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Space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program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(perf)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2" name="Arrow: U-Turn 51">
            <a:extLst>
              <a:ext uri="{FF2B5EF4-FFF2-40B4-BE49-F238E27FC236}">
                <a16:creationId xmlns:a16="http://schemas.microsoft.com/office/drawing/2014/main" id="{C9B566E6-000E-6A1C-7FB4-9E3BC21CCBD3}"/>
              </a:ext>
            </a:extLst>
          </p:cNvPr>
          <p:cNvSpPr/>
          <p:nvPr/>
        </p:nvSpPr>
        <p:spPr bwMode="auto">
          <a:xfrm>
            <a:off x="2584553" y="1120357"/>
            <a:ext cx="5144006" cy="2674589"/>
          </a:xfrm>
          <a:prstGeom prst="uturnArrow">
            <a:avLst>
              <a:gd name="adj1" fmla="val 11354"/>
              <a:gd name="adj2" fmla="val 13875"/>
              <a:gd name="adj3" fmla="val 21371"/>
              <a:gd name="adj4" fmla="val 31924"/>
              <a:gd name="adj5" fmla="val 1000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825B2-9BF7-6426-6033-4C1E8E43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B48E-9B47-87BE-B4E4-CEEF48FF7BB9}"/>
              </a:ext>
            </a:extLst>
          </p:cNvPr>
          <p:cNvSpPr/>
          <p:nvPr/>
        </p:nvSpPr>
        <p:spPr bwMode="auto">
          <a:xfrm>
            <a:off x="323590" y="2462047"/>
            <a:ext cx="2718148" cy="2521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Linux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Kernel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649CDB-585C-8646-4185-3E6A7B194CB4}"/>
              </a:ext>
            </a:extLst>
          </p:cNvPr>
          <p:cNvGrpSpPr/>
          <p:nvPr/>
        </p:nvGrpSpPr>
        <p:grpSpPr>
          <a:xfrm>
            <a:off x="4672209" y="1591028"/>
            <a:ext cx="453090" cy="3392057"/>
            <a:chOff x="4809995" y="1342780"/>
            <a:chExt cx="453090" cy="33920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6140D3-A835-C03B-CB06-53E9D1A5F8B2}"/>
                </a:ext>
              </a:extLst>
            </p:cNvPr>
            <p:cNvSpPr/>
            <p:nvPr/>
          </p:nvSpPr>
          <p:spPr bwMode="auto">
            <a:xfrm>
              <a:off x="4809995" y="452573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CE159E-1959-87A4-DF73-C3E95E7162C5}"/>
                </a:ext>
              </a:extLst>
            </p:cNvPr>
            <p:cNvSpPr/>
            <p:nvPr/>
          </p:nvSpPr>
          <p:spPr bwMode="auto">
            <a:xfrm>
              <a:off x="4809995" y="431663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5C9CD9-FB8E-A179-4AFC-3685FA5F7157}"/>
                </a:ext>
              </a:extLst>
            </p:cNvPr>
            <p:cNvSpPr/>
            <p:nvPr/>
          </p:nvSpPr>
          <p:spPr bwMode="auto">
            <a:xfrm>
              <a:off x="4809995" y="41075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3E0AA-BA89-DBD3-8562-ADA677D4C13E}"/>
                </a:ext>
              </a:extLst>
            </p:cNvPr>
            <p:cNvSpPr/>
            <p:nvPr/>
          </p:nvSpPr>
          <p:spPr bwMode="auto">
            <a:xfrm>
              <a:off x="4809995" y="38984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38BFB9-7957-A840-73C8-15CD6511C095}"/>
                </a:ext>
              </a:extLst>
            </p:cNvPr>
            <p:cNvSpPr/>
            <p:nvPr/>
          </p:nvSpPr>
          <p:spPr bwMode="auto">
            <a:xfrm>
              <a:off x="4809995" y="372256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63037-308F-9BA4-FF46-1E5EA6275BC4}"/>
                </a:ext>
              </a:extLst>
            </p:cNvPr>
            <p:cNvSpPr/>
            <p:nvPr/>
          </p:nvSpPr>
          <p:spPr bwMode="auto">
            <a:xfrm>
              <a:off x="4809995" y="351346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9184C8-4364-C0BF-2D9B-14AA51921BF9}"/>
                </a:ext>
              </a:extLst>
            </p:cNvPr>
            <p:cNvSpPr/>
            <p:nvPr/>
          </p:nvSpPr>
          <p:spPr bwMode="auto">
            <a:xfrm>
              <a:off x="4809995" y="335680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690BE3-0766-6C01-54D6-6573E24D4E5B}"/>
                </a:ext>
              </a:extLst>
            </p:cNvPr>
            <p:cNvSpPr/>
            <p:nvPr/>
          </p:nvSpPr>
          <p:spPr bwMode="auto">
            <a:xfrm>
              <a:off x="4809995" y="314770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C6D104-DF1D-97AF-262C-CAEB0C43DB42}"/>
                </a:ext>
              </a:extLst>
            </p:cNvPr>
            <p:cNvSpPr/>
            <p:nvPr/>
          </p:nvSpPr>
          <p:spPr bwMode="auto">
            <a:xfrm>
              <a:off x="4809995" y="2938602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1BFB6D-AB78-B833-7580-4DD0796A2819}"/>
                </a:ext>
              </a:extLst>
            </p:cNvPr>
            <p:cNvSpPr/>
            <p:nvPr/>
          </p:nvSpPr>
          <p:spPr bwMode="auto">
            <a:xfrm>
              <a:off x="4809995" y="2729501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EDF515-5E49-A62A-965B-537F62242A50}"/>
                </a:ext>
              </a:extLst>
            </p:cNvPr>
            <p:cNvSpPr/>
            <p:nvPr/>
          </p:nvSpPr>
          <p:spPr bwMode="auto">
            <a:xfrm>
              <a:off x="4809995" y="25536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75E399-22F7-E0FF-D20E-293D5C7F8FAD}"/>
                </a:ext>
              </a:extLst>
            </p:cNvPr>
            <p:cNvSpPr/>
            <p:nvPr/>
          </p:nvSpPr>
          <p:spPr bwMode="auto">
            <a:xfrm>
              <a:off x="4809995" y="23445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379B15-9577-00DE-4614-8CA251F6B2C2}"/>
                </a:ext>
              </a:extLst>
            </p:cNvPr>
            <p:cNvSpPr/>
            <p:nvPr/>
          </p:nvSpPr>
          <p:spPr bwMode="auto">
            <a:xfrm>
              <a:off x="4809995" y="214595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A2FA2A-33BD-73ED-2DA2-EFBDDEB9C7E9}"/>
                </a:ext>
              </a:extLst>
            </p:cNvPr>
            <p:cNvSpPr/>
            <p:nvPr/>
          </p:nvSpPr>
          <p:spPr bwMode="auto">
            <a:xfrm>
              <a:off x="4809995" y="1936849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820BC3-48F3-50BE-D0D6-B19C04BCCE2C}"/>
                </a:ext>
              </a:extLst>
            </p:cNvPr>
            <p:cNvSpPr/>
            <p:nvPr/>
          </p:nvSpPr>
          <p:spPr bwMode="auto">
            <a:xfrm>
              <a:off x="4809995" y="1727748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0C9B6-946A-496F-E2E1-F9AD3139C29E}"/>
                </a:ext>
              </a:extLst>
            </p:cNvPr>
            <p:cNvSpPr/>
            <p:nvPr/>
          </p:nvSpPr>
          <p:spPr bwMode="auto">
            <a:xfrm>
              <a:off x="4809995" y="1518647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578E54-23F4-8A40-EC4C-DA118B67ECF4}"/>
                </a:ext>
              </a:extLst>
            </p:cNvPr>
            <p:cNvSpPr/>
            <p:nvPr/>
          </p:nvSpPr>
          <p:spPr bwMode="auto">
            <a:xfrm>
              <a:off x="4809995" y="134278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8" name="Arrow: U-Turn 37">
            <a:extLst>
              <a:ext uri="{FF2B5EF4-FFF2-40B4-BE49-F238E27FC236}">
                <a16:creationId xmlns:a16="http://schemas.microsoft.com/office/drawing/2014/main" id="{91DDAF60-830A-9B03-B1A3-0E9ECB5AC21D}"/>
              </a:ext>
            </a:extLst>
          </p:cNvPr>
          <p:cNvSpPr/>
          <p:nvPr/>
        </p:nvSpPr>
        <p:spPr bwMode="auto">
          <a:xfrm flipH="1">
            <a:off x="171124" y="534201"/>
            <a:ext cx="8661813" cy="2462612"/>
          </a:xfrm>
          <a:prstGeom prst="uturnArrow">
            <a:avLst>
              <a:gd name="adj1" fmla="val 25000"/>
              <a:gd name="adj2" fmla="val 5677"/>
              <a:gd name="adj3" fmla="val 14204"/>
              <a:gd name="adj4" fmla="val 18149"/>
              <a:gd name="adj5" fmla="val 7143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791894-9B17-56C8-CA56-4FFECBDA89C6}"/>
              </a:ext>
            </a:extLst>
          </p:cNvPr>
          <p:cNvSpPr txBox="1"/>
          <p:nvPr/>
        </p:nvSpPr>
        <p:spPr>
          <a:xfrm>
            <a:off x="2884117" y="1557327"/>
            <a:ext cx="202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results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ED512B-B2D7-0C6D-C17C-473378EFAFC4}"/>
              </a:ext>
            </a:extLst>
          </p:cNvPr>
          <p:cNvSpPr/>
          <p:nvPr/>
        </p:nvSpPr>
        <p:spPr bwMode="auto">
          <a:xfrm>
            <a:off x="5423765" y="4318141"/>
            <a:ext cx="920688" cy="5603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grep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34E6E78-D26A-642D-E5B7-AC18BCEE6323}"/>
              </a:ext>
            </a:extLst>
          </p:cNvPr>
          <p:cNvSpPr/>
          <p:nvPr/>
        </p:nvSpPr>
        <p:spPr bwMode="auto">
          <a:xfrm>
            <a:off x="6344453" y="4445031"/>
            <a:ext cx="751556" cy="328953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38CF40F4-F389-09A9-18EC-D47D601747F2}"/>
              </a:ext>
            </a:extLst>
          </p:cNvPr>
          <p:cNvSpPr/>
          <p:nvPr/>
        </p:nvSpPr>
        <p:spPr bwMode="auto">
          <a:xfrm flipH="1">
            <a:off x="1002081" y="1013224"/>
            <a:ext cx="7407058" cy="2462612"/>
          </a:xfrm>
          <a:prstGeom prst="uturnArrow">
            <a:avLst>
              <a:gd name="adj1" fmla="val 25000"/>
              <a:gd name="adj2" fmla="val 5677"/>
              <a:gd name="adj3" fmla="val 14204"/>
              <a:gd name="adj4" fmla="val 18149"/>
              <a:gd name="adj5" fmla="val 71439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5" name="Arrow: U-Turn 24">
            <a:extLst>
              <a:ext uri="{FF2B5EF4-FFF2-40B4-BE49-F238E27FC236}">
                <a16:creationId xmlns:a16="http://schemas.microsoft.com/office/drawing/2014/main" id="{2A126878-3B81-8781-7CCC-13B068E602B4}"/>
              </a:ext>
            </a:extLst>
          </p:cNvPr>
          <p:cNvSpPr/>
          <p:nvPr/>
        </p:nvSpPr>
        <p:spPr bwMode="auto">
          <a:xfrm>
            <a:off x="2133607" y="1426572"/>
            <a:ext cx="5144006" cy="1726149"/>
          </a:xfrm>
          <a:prstGeom prst="uturnArrow">
            <a:avLst>
              <a:gd name="adj1" fmla="val 11354"/>
              <a:gd name="adj2" fmla="val 13875"/>
              <a:gd name="adj3" fmla="val 21371"/>
              <a:gd name="adj4" fmla="val 31924"/>
              <a:gd name="adj5" fmla="val 100000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DDF316-4A15-800E-AAEF-60735EC5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</a:t>
            </a:r>
            <a:r>
              <a:rPr lang="en-US" dirty="0" err="1"/>
              <a:t>strace</a:t>
            </a:r>
            <a:r>
              <a:rPr 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997AA-4789-25F7-2A44-9086DECDA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strace</a:t>
            </a:r>
            <a:r>
              <a:rPr lang="en-US" dirty="0"/>
              <a:t> blocks, not drops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Performance isn't </a:t>
            </a:r>
            <a:r>
              <a:rPr lang="en-US" b="1" dirty="0"/>
              <a:t>biggest</a:t>
            </a:r>
            <a:r>
              <a:rPr lang="en-US" dirty="0"/>
              <a:t> problem but is one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Impact on traced processes 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Strace</a:t>
            </a:r>
            <a:r>
              <a:rPr lang="en-US" dirty="0"/>
              <a:t> uses </a:t>
            </a:r>
            <a:r>
              <a:rPr lang="en-US" dirty="0" err="1"/>
              <a:t>ptrace</a:t>
            </a:r>
            <a:r>
              <a:rPr lang="en-US" dirty="0"/>
              <a:t>(2), slow, clunky, generic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03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795D50-EB87-E129-BC6E-21728766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3632"/>
            <a:ext cx="9144000" cy="685800"/>
          </a:xfrm>
        </p:spPr>
        <p:txBody>
          <a:bodyPr/>
          <a:lstStyle/>
          <a:p>
            <a:r>
              <a:rPr lang="en-US" dirty="0"/>
              <a:t>A word on "performance"</a:t>
            </a:r>
          </a:p>
        </p:txBody>
      </p:sp>
    </p:spTree>
    <p:extLst>
      <p:ext uri="{BB962C8B-B14F-4D97-AF65-F5344CB8AC3E}">
        <p14:creationId xmlns:p14="http://schemas.microsoft.com/office/powerpoint/2010/main" val="4206589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D5DB67-70AB-EB31-19E1-206D55B4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69" y="1555413"/>
            <a:ext cx="8399462" cy="3170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added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</a:t>
            </a:r>
            <a:r>
              <a:rPr lang="en-US" dirty="0" err="1"/>
              <a:t>htcondor</a:t>
            </a:r>
            <a:r>
              <a:rPr lang="en-US" dirty="0"/>
              <a:t> </a:t>
            </a:r>
            <a:r>
              <a:rPr lang="en-US" dirty="0" err="1"/>
              <a:t>eventlog</a:t>
            </a:r>
            <a:r>
              <a:rPr lang="en-US" dirty="0"/>
              <a:t> read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For sanity check, checked memory and </a:t>
            </a:r>
            <a:r>
              <a:rPr lang="en-US" dirty="0" err="1"/>
              <a:t>cpu</a:t>
            </a:r>
            <a:r>
              <a:rPr lang="en-US" dirty="0"/>
              <a:t> performance (with time) – MUCH SLOWER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963233-2F81-ED88-66CB-F10ECCDC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271"/>
            <a:ext cx="9144000" cy="685800"/>
          </a:xfrm>
        </p:spPr>
        <p:txBody>
          <a:bodyPr/>
          <a:lstStyle/>
          <a:p>
            <a:r>
              <a:rPr lang="en-US" dirty="0"/>
              <a:t>Use case:</a:t>
            </a:r>
            <a:br>
              <a:rPr lang="en-US" dirty="0"/>
            </a:br>
            <a:r>
              <a:rPr lang="en-US" dirty="0"/>
              <a:t>perf trace --summary</a:t>
            </a:r>
          </a:p>
        </p:txBody>
      </p:sp>
    </p:spTree>
    <p:extLst>
      <p:ext uri="{BB962C8B-B14F-4D97-AF65-F5344CB8AC3E}">
        <p14:creationId xmlns:p14="http://schemas.microsoft.com/office/powerpoint/2010/main" val="273383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D2E8F2-9053-8025-3ABA-C778E16F8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1.) Reads event log file</a:t>
            </a:r>
          </a:p>
          <a:p>
            <a:pPr marL="0" indent="0">
              <a:buNone/>
            </a:pPr>
            <a:r>
              <a:rPr lang="en-US" dirty="0"/>
              <a:t>2.) Deserializes</a:t>
            </a:r>
          </a:p>
          <a:p>
            <a:pPr marL="0" indent="0">
              <a:buNone/>
            </a:pPr>
            <a:r>
              <a:rPr lang="en-US" dirty="0"/>
              <a:t>3.) Prints out one line per event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condor_userlog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/var/log/condor/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GlobalEventLog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| head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Job      Host            Start Time  Evict Time  Wall Time Good Time CPU Usage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269288.7 172.22.60.140    9/10 00:36  9/10 00:36   0+00:00   0+00:00   0+00:00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269288.7 172.22.60.138    9/10 00:36  9/10 00:36   0+00:00   0+00:00   0+00:00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269288.7 172.22.60.61     9/10 00:36  9/10 00:36   0+00:00   0+00:00   0+00:00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31ABBF-EFA3-9A46-355D-A58EA8D0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condor_userlog</a:t>
            </a:r>
            <a:r>
              <a:rPr lang="en-US" dirty="0"/>
              <a:t> simple, compute</a:t>
            </a:r>
          </a:p>
        </p:txBody>
      </p:sp>
    </p:spTree>
    <p:extLst>
      <p:ext uri="{BB962C8B-B14F-4D97-AF65-F5344CB8AC3E}">
        <p14:creationId xmlns:p14="http://schemas.microsoft.com/office/powerpoint/2010/main" val="2260114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92AB55-ABAB-16FA-52DF-04DEB094C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61" y="2336120"/>
            <a:ext cx="8399462" cy="31706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condor_userlog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/var/log/condor/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GlobalEventLog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/dev/null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0m36.707s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0m17.462s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0m19.243s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BA97CB-715C-4E73-411B-7540C191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4192"/>
            <a:ext cx="9144000" cy="685800"/>
          </a:xfrm>
        </p:spPr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</a:t>
            </a:r>
            <a:r>
              <a:rPr lang="en-US" dirty="0" err="1"/>
              <a:t>eventlog</a:t>
            </a:r>
            <a:r>
              <a:rPr lang="en-US" dirty="0"/>
              <a:t> read </a:t>
            </a:r>
            <a:br>
              <a:rPr lang="en-US" dirty="0"/>
            </a:br>
            <a:r>
              <a:rPr lang="en-US" dirty="0"/>
              <a:t>VS</a:t>
            </a:r>
            <a:br>
              <a:rPr lang="en-US" dirty="0"/>
            </a:br>
            <a:r>
              <a:rPr lang="en-US" dirty="0" err="1"/>
              <a:t>condor_userlog</a:t>
            </a:r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74F2B58-D287-8FFB-8425-08C49EC3B4D0}"/>
              </a:ext>
            </a:extLst>
          </p:cNvPr>
          <p:cNvSpPr/>
          <p:nvPr/>
        </p:nvSpPr>
        <p:spPr bwMode="auto">
          <a:xfrm>
            <a:off x="4847573" y="3382027"/>
            <a:ext cx="3823950" cy="1540702"/>
          </a:xfrm>
          <a:prstGeom prst="wedgeRectCallout">
            <a:avLst>
              <a:gd name="adj1" fmla="val -84291"/>
              <a:gd name="adj2" fmla="val 29323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Does this look odd?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Any ideas?</a:t>
            </a:r>
          </a:p>
        </p:txBody>
      </p:sp>
    </p:spTree>
    <p:extLst>
      <p:ext uri="{BB962C8B-B14F-4D97-AF65-F5344CB8AC3E}">
        <p14:creationId xmlns:p14="http://schemas.microsoft.com/office/powerpoint/2010/main" val="37328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perf trace 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--summary </a:t>
            </a:r>
            <a:r>
              <a:rPr lang="en-US" sz="18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condor_userlog</a:t>
            </a:r>
            <a:r>
              <a: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GlobalEventLog</a:t>
            </a:r>
            <a:r>
              <a: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/dev/null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Summary of events: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condor_userlog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(1917553), 56611085 events, 100.0%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calls  errors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------ -------- --------- -----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stat            11821024      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10828288      0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gettimeofday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5413529      0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read              221032      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write              19018      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brk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1017      0</a:t>
            </a:r>
          </a:p>
        </p:txBody>
      </p:sp>
    </p:spTree>
    <p:extLst>
      <p:ext uri="{BB962C8B-B14F-4D97-AF65-F5344CB8AC3E}">
        <p14:creationId xmlns:p14="http://schemas.microsoft.com/office/powerpoint/2010/main" val="118294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perf trace -e stat --call-graph dwarf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condor_userlog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1990.826 ( 0.263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condor_userlog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/2262058 stat(filename: 0xea3ef543,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statbuf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0x7ffd30495fd0)                   = 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xstat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inlined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tzfile_read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(/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/lib64/libc-2.28.so)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tzset_internal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(/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/lib64/libc-2.28.so)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tzset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(/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/lib64/libc-2.28.so)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0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GI_timelocal</a:t>
            </a:r>
            <a:r>
              <a:rPr lang="en-US" sz="20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inlined</a:t>
            </a:r>
            <a:r>
              <a:rPr lang="en-US" sz="20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ULogEvent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readHeader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ULogEvent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getEvent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(/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/lib64/libcondor_utils_10_7_0.so)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ReadUserLog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readEventNormal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ReadUserLog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rawReadEvent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ReadUserLog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readEventWithLock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(/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condor_userlog</a:t>
            </a:r>
            <a:r>
              <a:rPr lang="en-US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3169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time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condor_userlog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GlobalEventLog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/dev/null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    0m35.446s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    0m17.486s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     0m17.960s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time TZ=GMT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condor_userlog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GlobalEventLog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/dev/null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    0m28.592s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    0m18.112s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     0m10.480s</a:t>
            </a:r>
          </a:p>
        </p:txBody>
      </p:sp>
    </p:spTree>
    <p:extLst>
      <p:ext uri="{BB962C8B-B14F-4D97-AF65-F5344CB8AC3E}">
        <p14:creationId xmlns:p14="http://schemas.microsoft.com/office/powerpoint/2010/main" val="20565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BF3E0-E516-744C-F5DE-02036D0F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"It depends"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I'm not an expert here, so "I don't know"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D333D3-692D-9D15-DC77-2CC73E21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experts say?</a:t>
            </a:r>
          </a:p>
        </p:txBody>
      </p:sp>
    </p:spTree>
    <p:extLst>
      <p:ext uri="{BB962C8B-B14F-4D97-AF65-F5344CB8AC3E}">
        <p14:creationId xmlns:p14="http://schemas.microsoft.com/office/powerpoint/2010/main" val="27602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D65D73-FD4B-E1C2-C8DF-8EFE4091B8F2}"/>
              </a:ext>
            </a:extLst>
          </p:cNvPr>
          <p:cNvSpPr/>
          <p:nvPr/>
        </p:nvSpPr>
        <p:spPr bwMode="auto">
          <a:xfrm>
            <a:off x="7031342" y="3170725"/>
            <a:ext cx="1954061" cy="1812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User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Space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program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(perf)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825B2-9BF7-6426-6033-4C1E8E43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9" y="313288"/>
            <a:ext cx="9144000" cy="685800"/>
          </a:xfrm>
        </p:spPr>
        <p:txBody>
          <a:bodyPr/>
          <a:lstStyle/>
          <a:p>
            <a:r>
              <a:rPr lang="en-US" dirty="0"/>
              <a:t>How to get at all info in kernel?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B48E-9B47-87BE-B4E4-CEEF48FF7BB9}"/>
              </a:ext>
            </a:extLst>
          </p:cNvPr>
          <p:cNvSpPr/>
          <p:nvPr/>
        </p:nvSpPr>
        <p:spPr bwMode="auto">
          <a:xfrm>
            <a:off x="323590" y="2462047"/>
            <a:ext cx="2718148" cy="2521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Linux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Kernel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649CDB-585C-8646-4185-3E6A7B194CB4}"/>
              </a:ext>
            </a:extLst>
          </p:cNvPr>
          <p:cNvGrpSpPr/>
          <p:nvPr/>
        </p:nvGrpSpPr>
        <p:grpSpPr>
          <a:xfrm>
            <a:off x="4672209" y="1591028"/>
            <a:ext cx="453090" cy="3392057"/>
            <a:chOff x="4809995" y="1342780"/>
            <a:chExt cx="453090" cy="33920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6140D3-A835-C03B-CB06-53E9D1A5F8B2}"/>
                </a:ext>
              </a:extLst>
            </p:cNvPr>
            <p:cNvSpPr/>
            <p:nvPr/>
          </p:nvSpPr>
          <p:spPr bwMode="auto">
            <a:xfrm>
              <a:off x="4809995" y="452573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CE159E-1959-87A4-DF73-C3E95E7162C5}"/>
                </a:ext>
              </a:extLst>
            </p:cNvPr>
            <p:cNvSpPr/>
            <p:nvPr/>
          </p:nvSpPr>
          <p:spPr bwMode="auto">
            <a:xfrm>
              <a:off x="4809995" y="431663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5C9CD9-FB8E-A179-4AFC-3685FA5F7157}"/>
                </a:ext>
              </a:extLst>
            </p:cNvPr>
            <p:cNvSpPr/>
            <p:nvPr/>
          </p:nvSpPr>
          <p:spPr bwMode="auto">
            <a:xfrm>
              <a:off x="4809995" y="41075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3E0AA-BA89-DBD3-8562-ADA677D4C13E}"/>
                </a:ext>
              </a:extLst>
            </p:cNvPr>
            <p:cNvSpPr/>
            <p:nvPr/>
          </p:nvSpPr>
          <p:spPr bwMode="auto">
            <a:xfrm>
              <a:off x="4809995" y="38984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38BFB9-7957-A840-73C8-15CD6511C095}"/>
                </a:ext>
              </a:extLst>
            </p:cNvPr>
            <p:cNvSpPr/>
            <p:nvPr/>
          </p:nvSpPr>
          <p:spPr bwMode="auto">
            <a:xfrm>
              <a:off x="4809995" y="372256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63037-308F-9BA4-FF46-1E5EA6275BC4}"/>
                </a:ext>
              </a:extLst>
            </p:cNvPr>
            <p:cNvSpPr/>
            <p:nvPr/>
          </p:nvSpPr>
          <p:spPr bwMode="auto">
            <a:xfrm>
              <a:off x="4809995" y="351346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9184C8-4364-C0BF-2D9B-14AA51921BF9}"/>
                </a:ext>
              </a:extLst>
            </p:cNvPr>
            <p:cNvSpPr/>
            <p:nvPr/>
          </p:nvSpPr>
          <p:spPr bwMode="auto">
            <a:xfrm>
              <a:off x="4809995" y="335680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690BE3-0766-6C01-54D6-6573E24D4E5B}"/>
                </a:ext>
              </a:extLst>
            </p:cNvPr>
            <p:cNvSpPr/>
            <p:nvPr/>
          </p:nvSpPr>
          <p:spPr bwMode="auto">
            <a:xfrm>
              <a:off x="4809995" y="314770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C6D104-DF1D-97AF-262C-CAEB0C43DB42}"/>
                </a:ext>
              </a:extLst>
            </p:cNvPr>
            <p:cNvSpPr/>
            <p:nvPr/>
          </p:nvSpPr>
          <p:spPr bwMode="auto">
            <a:xfrm>
              <a:off x="4809995" y="2938602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1BFB6D-AB78-B833-7580-4DD0796A2819}"/>
                </a:ext>
              </a:extLst>
            </p:cNvPr>
            <p:cNvSpPr/>
            <p:nvPr/>
          </p:nvSpPr>
          <p:spPr bwMode="auto">
            <a:xfrm>
              <a:off x="4809995" y="2729501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EDF515-5E49-A62A-965B-537F62242A50}"/>
                </a:ext>
              </a:extLst>
            </p:cNvPr>
            <p:cNvSpPr/>
            <p:nvPr/>
          </p:nvSpPr>
          <p:spPr bwMode="auto">
            <a:xfrm>
              <a:off x="4809995" y="25536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75E399-22F7-E0FF-D20E-293D5C7F8FAD}"/>
                </a:ext>
              </a:extLst>
            </p:cNvPr>
            <p:cNvSpPr/>
            <p:nvPr/>
          </p:nvSpPr>
          <p:spPr bwMode="auto">
            <a:xfrm>
              <a:off x="4809995" y="23445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379B15-9577-00DE-4614-8CA251F6B2C2}"/>
                </a:ext>
              </a:extLst>
            </p:cNvPr>
            <p:cNvSpPr/>
            <p:nvPr/>
          </p:nvSpPr>
          <p:spPr bwMode="auto">
            <a:xfrm>
              <a:off x="4809995" y="214595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A2FA2A-33BD-73ED-2DA2-EFBDDEB9C7E9}"/>
                </a:ext>
              </a:extLst>
            </p:cNvPr>
            <p:cNvSpPr/>
            <p:nvPr/>
          </p:nvSpPr>
          <p:spPr bwMode="auto">
            <a:xfrm>
              <a:off x="4809995" y="1936849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820BC3-48F3-50BE-D0D6-B19C04BCCE2C}"/>
                </a:ext>
              </a:extLst>
            </p:cNvPr>
            <p:cNvSpPr/>
            <p:nvPr/>
          </p:nvSpPr>
          <p:spPr bwMode="auto">
            <a:xfrm>
              <a:off x="4809995" y="1727748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0C9B6-946A-496F-E2E1-F9AD3139C29E}"/>
                </a:ext>
              </a:extLst>
            </p:cNvPr>
            <p:cNvSpPr/>
            <p:nvPr/>
          </p:nvSpPr>
          <p:spPr bwMode="auto">
            <a:xfrm>
              <a:off x="4809995" y="1518647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578E54-23F4-8A40-EC4C-DA118B67ECF4}"/>
                </a:ext>
              </a:extLst>
            </p:cNvPr>
            <p:cNvSpPr/>
            <p:nvPr/>
          </p:nvSpPr>
          <p:spPr bwMode="auto">
            <a:xfrm>
              <a:off x="4809995" y="134278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996D2619-54AC-51AF-019C-E2160FDA5959}"/>
              </a:ext>
            </a:extLst>
          </p:cNvPr>
          <p:cNvSpPr/>
          <p:nvPr/>
        </p:nvSpPr>
        <p:spPr bwMode="auto">
          <a:xfrm>
            <a:off x="551145" y="3423520"/>
            <a:ext cx="2329842" cy="181235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Useful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info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579C834-CD5F-6427-07CB-1A999E86F52E}"/>
              </a:ext>
            </a:extLst>
          </p:cNvPr>
          <p:cNvSpPr txBox="1">
            <a:spLocks/>
          </p:cNvSpPr>
          <p:nvPr/>
        </p:nvSpPr>
        <p:spPr bwMode="auto">
          <a:xfrm>
            <a:off x="100209" y="563392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 dirty="0"/>
              <a:t>Without sending all info over wall</a:t>
            </a:r>
            <a:br>
              <a:rPr lang="en-US" kern="0" dirty="0"/>
            </a:br>
            <a:r>
              <a:rPr lang="en-US" kern="0" dirty="0"/>
              <a:t>for </a:t>
            </a:r>
            <a:r>
              <a:rPr lang="en-US" kern="0" dirty="0" err="1"/>
              <a:t>userspace</a:t>
            </a:r>
            <a:r>
              <a:rPr lang="en-US" kern="0" dirty="0"/>
              <a:t> to reduce</a:t>
            </a:r>
          </a:p>
        </p:txBody>
      </p:sp>
    </p:spTree>
    <p:extLst>
      <p:ext uri="{BB962C8B-B14F-4D97-AF65-F5344CB8AC3E}">
        <p14:creationId xmlns:p14="http://schemas.microsoft.com/office/powerpoint/2010/main" val="31096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741 L 0.15764 -0.58179 C 0.1908 -0.70957 0.24028 -0.78025 0.29184 -0.78025 C 0.35087 -0.78025 0.39792 -0.70957 0.43108 -0.58179 L 0.58907 -0.00741 " pathEditMode="relative" rAng="0" ptsTypes="AAAAA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-3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D65D73-FD4B-E1C2-C8DF-8EFE4091B8F2}"/>
              </a:ext>
            </a:extLst>
          </p:cNvPr>
          <p:cNvSpPr/>
          <p:nvPr/>
        </p:nvSpPr>
        <p:spPr bwMode="auto">
          <a:xfrm>
            <a:off x="7031342" y="3170725"/>
            <a:ext cx="1954061" cy="1812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User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Space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program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(perf)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825B2-9BF7-6426-6033-4C1E8E43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9" y="633894"/>
            <a:ext cx="9144000" cy="685800"/>
          </a:xfrm>
        </p:spPr>
        <p:txBody>
          <a:bodyPr/>
          <a:lstStyle/>
          <a:p>
            <a:r>
              <a:rPr lang="en-US" dirty="0"/>
              <a:t>Summary is tiny </a:t>
            </a:r>
            <a:r>
              <a:rPr lang="en-US"/>
              <a:t>percentage.How</a:t>
            </a:r>
            <a:r>
              <a:rPr lang="en-US" dirty="0"/>
              <a:t> do we just get it from kernel?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B48E-9B47-87BE-B4E4-CEEF48FF7BB9}"/>
              </a:ext>
            </a:extLst>
          </p:cNvPr>
          <p:cNvSpPr/>
          <p:nvPr/>
        </p:nvSpPr>
        <p:spPr bwMode="auto">
          <a:xfrm>
            <a:off x="323590" y="2462047"/>
            <a:ext cx="2718148" cy="2521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Linux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Kernel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649CDB-585C-8646-4185-3E6A7B194CB4}"/>
              </a:ext>
            </a:extLst>
          </p:cNvPr>
          <p:cNvGrpSpPr/>
          <p:nvPr/>
        </p:nvGrpSpPr>
        <p:grpSpPr>
          <a:xfrm>
            <a:off x="4672209" y="1591028"/>
            <a:ext cx="453090" cy="3392057"/>
            <a:chOff x="4809995" y="1342780"/>
            <a:chExt cx="453090" cy="33920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6140D3-A835-C03B-CB06-53E9D1A5F8B2}"/>
                </a:ext>
              </a:extLst>
            </p:cNvPr>
            <p:cNvSpPr/>
            <p:nvPr/>
          </p:nvSpPr>
          <p:spPr bwMode="auto">
            <a:xfrm>
              <a:off x="4809995" y="452573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CE159E-1959-87A4-DF73-C3E95E7162C5}"/>
                </a:ext>
              </a:extLst>
            </p:cNvPr>
            <p:cNvSpPr/>
            <p:nvPr/>
          </p:nvSpPr>
          <p:spPr bwMode="auto">
            <a:xfrm>
              <a:off x="4809995" y="431663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5C9CD9-FB8E-A179-4AFC-3685FA5F7157}"/>
                </a:ext>
              </a:extLst>
            </p:cNvPr>
            <p:cNvSpPr/>
            <p:nvPr/>
          </p:nvSpPr>
          <p:spPr bwMode="auto">
            <a:xfrm>
              <a:off x="4809995" y="41075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3E0AA-BA89-DBD3-8562-ADA677D4C13E}"/>
                </a:ext>
              </a:extLst>
            </p:cNvPr>
            <p:cNvSpPr/>
            <p:nvPr/>
          </p:nvSpPr>
          <p:spPr bwMode="auto">
            <a:xfrm>
              <a:off x="4809995" y="38984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38BFB9-7957-A840-73C8-15CD6511C095}"/>
                </a:ext>
              </a:extLst>
            </p:cNvPr>
            <p:cNvSpPr/>
            <p:nvPr/>
          </p:nvSpPr>
          <p:spPr bwMode="auto">
            <a:xfrm>
              <a:off x="4809995" y="372256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63037-308F-9BA4-FF46-1E5EA6275BC4}"/>
                </a:ext>
              </a:extLst>
            </p:cNvPr>
            <p:cNvSpPr/>
            <p:nvPr/>
          </p:nvSpPr>
          <p:spPr bwMode="auto">
            <a:xfrm>
              <a:off x="4809995" y="351346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9184C8-4364-C0BF-2D9B-14AA51921BF9}"/>
                </a:ext>
              </a:extLst>
            </p:cNvPr>
            <p:cNvSpPr/>
            <p:nvPr/>
          </p:nvSpPr>
          <p:spPr bwMode="auto">
            <a:xfrm>
              <a:off x="4809995" y="335680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690BE3-0766-6C01-54D6-6573E24D4E5B}"/>
                </a:ext>
              </a:extLst>
            </p:cNvPr>
            <p:cNvSpPr/>
            <p:nvPr/>
          </p:nvSpPr>
          <p:spPr bwMode="auto">
            <a:xfrm>
              <a:off x="4809995" y="314770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C6D104-DF1D-97AF-262C-CAEB0C43DB42}"/>
                </a:ext>
              </a:extLst>
            </p:cNvPr>
            <p:cNvSpPr/>
            <p:nvPr/>
          </p:nvSpPr>
          <p:spPr bwMode="auto">
            <a:xfrm>
              <a:off x="4809995" y="2938602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1BFB6D-AB78-B833-7580-4DD0796A2819}"/>
                </a:ext>
              </a:extLst>
            </p:cNvPr>
            <p:cNvSpPr/>
            <p:nvPr/>
          </p:nvSpPr>
          <p:spPr bwMode="auto">
            <a:xfrm>
              <a:off x="4809995" y="2729501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EDF515-5E49-A62A-965B-537F62242A50}"/>
                </a:ext>
              </a:extLst>
            </p:cNvPr>
            <p:cNvSpPr/>
            <p:nvPr/>
          </p:nvSpPr>
          <p:spPr bwMode="auto">
            <a:xfrm>
              <a:off x="4809995" y="25536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75E399-22F7-E0FF-D20E-293D5C7F8FAD}"/>
                </a:ext>
              </a:extLst>
            </p:cNvPr>
            <p:cNvSpPr/>
            <p:nvPr/>
          </p:nvSpPr>
          <p:spPr bwMode="auto">
            <a:xfrm>
              <a:off x="4809995" y="23445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379B15-9577-00DE-4614-8CA251F6B2C2}"/>
                </a:ext>
              </a:extLst>
            </p:cNvPr>
            <p:cNvSpPr/>
            <p:nvPr/>
          </p:nvSpPr>
          <p:spPr bwMode="auto">
            <a:xfrm>
              <a:off x="4809995" y="214595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A2FA2A-33BD-73ED-2DA2-EFBDDEB9C7E9}"/>
                </a:ext>
              </a:extLst>
            </p:cNvPr>
            <p:cNvSpPr/>
            <p:nvPr/>
          </p:nvSpPr>
          <p:spPr bwMode="auto">
            <a:xfrm>
              <a:off x="4809995" y="1936849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820BC3-48F3-50BE-D0D6-B19C04BCCE2C}"/>
                </a:ext>
              </a:extLst>
            </p:cNvPr>
            <p:cNvSpPr/>
            <p:nvPr/>
          </p:nvSpPr>
          <p:spPr bwMode="auto">
            <a:xfrm>
              <a:off x="4809995" y="1727748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0C9B6-946A-496F-E2E1-F9AD3139C29E}"/>
                </a:ext>
              </a:extLst>
            </p:cNvPr>
            <p:cNvSpPr/>
            <p:nvPr/>
          </p:nvSpPr>
          <p:spPr bwMode="auto">
            <a:xfrm>
              <a:off x="4809995" y="1518647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578E54-23F4-8A40-EC4C-DA118B67ECF4}"/>
                </a:ext>
              </a:extLst>
            </p:cNvPr>
            <p:cNvSpPr/>
            <p:nvPr/>
          </p:nvSpPr>
          <p:spPr bwMode="auto">
            <a:xfrm>
              <a:off x="4809995" y="134278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996D2619-54AC-51AF-019C-E2160FDA5959}"/>
              </a:ext>
            </a:extLst>
          </p:cNvPr>
          <p:cNvSpPr/>
          <p:nvPr/>
        </p:nvSpPr>
        <p:spPr bwMode="auto">
          <a:xfrm>
            <a:off x="551145" y="3423520"/>
            <a:ext cx="2329842" cy="181235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Useful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info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84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D65D73-FD4B-E1C2-C8DF-8EFE4091B8F2}"/>
              </a:ext>
            </a:extLst>
          </p:cNvPr>
          <p:cNvSpPr/>
          <p:nvPr/>
        </p:nvSpPr>
        <p:spPr bwMode="auto">
          <a:xfrm>
            <a:off x="7031342" y="3170725"/>
            <a:ext cx="1954061" cy="1812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User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Space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program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(perf)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825B2-9BF7-6426-6033-4C1E8E43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9" y="633894"/>
            <a:ext cx="9144000" cy="685800"/>
          </a:xfrm>
        </p:spPr>
        <p:txBody>
          <a:bodyPr/>
          <a:lstStyle/>
          <a:p>
            <a:r>
              <a:rPr lang="en-US" dirty="0" err="1"/>
              <a:t>eBPF</a:t>
            </a:r>
            <a:r>
              <a:rPr lang="en-US" dirty="0"/>
              <a:t>: send code to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B48E-9B47-87BE-B4E4-CEEF48FF7BB9}"/>
              </a:ext>
            </a:extLst>
          </p:cNvPr>
          <p:cNvSpPr/>
          <p:nvPr/>
        </p:nvSpPr>
        <p:spPr bwMode="auto">
          <a:xfrm>
            <a:off x="323590" y="2462047"/>
            <a:ext cx="2718148" cy="2521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Linux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Kernel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649CDB-585C-8646-4185-3E6A7B194CB4}"/>
              </a:ext>
            </a:extLst>
          </p:cNvPr>
          <p:cNvGrpSpPr/>
          <p:nvPr/>
        </p:nvGrpSpPr>
        <p:grpSpPr>
          <a:xfrm>
            <a:off x="4672209" y="1591028"/>
            <a:ext cx="453090" cy="3392057"/>
            <a:chOff x="4809995" y="1342780"/>
            <a:chExt cx="453090" cy="33920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6140D3-A835-C03B-CB06-53E9D1A5F8B2}"/>
                </a:ext>
              </a:extLst>
            </p:cNvPr>
            <p:cNvSpPr/>
            <p:nvPr/>
          </p:nvSpPr>
          <p:spPr bwMode="auto">
            <a:xfrm>
              <a:off x="4809995" y="452573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CE159E-1959-87A4-DF73-C3E95E7162C5}"/>
                </a:ext>
              </a:extLst>
            </p:cNvPr>
            <p:cNvSpPr/>
            <p:nvPr/>
          </p:nvSpPr>
          <p:spPr bwMode="auto">
            <a:xfrm>
              <a:off x="4809995" y="431663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5C9CD9-FB8E-A179-4AFC-3685FA5F7157}"/>
                </a:ext>
              </a:extLst>
            </p:cNvPr>
            <p:cNvSpPr/>
            <p:nvPr/>
          </p:nvSpPr>
          <p:spPr bwMode="auto">
            <a:xfrm>
              <a:off x="4809995" y="41075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3E0AA-BA89-DBD3-8562-ADA677D4C13E}"/>
                </a:ext>
              </a:extLst>
            </p:cNvPr>
            <p:cNvSpPr/>
            <p:nvPr/>
          </p:nvSpPr>
          <p:spPr bwMode="auto">
            <a:xfrm>
              <a:off x="4809995" y="38984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38BFB9-7957-A840-73C8-15CD6511C095}"/>
                </a:ext>
              </a:extLst>
            </p:cNvPr>
            <p:cNvSpPr/>
            <p:nvPr/>
          </p:nvSpPr>
          <p:spPr bwMode="auto">
            <a:xfrm>
              <a:off x="4809995" y="372256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63037-308F-9BA4-FF46-1E5EA6275BC4}"/>
                </a:ext>
              </a:extLst>
            </p:cNvPr>
            <p:cNvSpPr/>
            <p:nvPr/>
          </p:nvSpPr>
          <p:spPr bwMode="auto">
            <a:xfrm>
              <a:off x="4809995" y="351346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9184C8-4364-C0BF-2D9B-14AA51921BF9}"/>
                </a:ext>
              </a:extLst>
            </p:cNvPr>
            <p:cNvSpPr/>
            <p:nvPr/>
          </p:nvSpPr>
          <p:spPr bwMode="auto">
            <a:xfrm>
              <a:off x="4809995" y="335680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690BE3-0766-6C01-54D6-6573E24D4E5B}"/>
                </a:ext>
              </a:extLst>
            </p:cNvPr>
            <p:cNvSpPr/>
            <p:nvPr/>
          </p:nvSpPr>
          <p:spPr bwMode="auto">
            <a:xfrm>
              <a:off x="4809995" y="314770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C6D104-DF1D-97AF-262C-CAEB0C43DB42}"/>
                </a:ext>
              </a:extLst>
            </p:cNvPr>
            <p:cNvSpPr/>
            <p:nvPr/>
          </p:nvSpPr>
          <p:spPr bwMode="auto">
            <a:xfrm>
              <a:off x="4809995" y="2938602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1BFB6D-AB78-B833-7580-4DD0796A2819}"/>
                </a:ext>
              </a:extLst>
            </p:cNvPr>
            <p:cNvSpPr/>
            <p:nvPr/>
          </p:nvSpPr>
          <p:spPr bwMode="auto">
            <a:xfrm>
              <a:off x="4809995" y="2729501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EDF515-5E49-A62A-965B-537F62242A50}"/>
                </a:ext>
              </a:extLst>
            </p:cNvPr>
            <p:cNvSpPr/>
            <p:nvPr/>
          </p:nvSpPr>
          <p:spPr bwMode="auto">
            <a:xfrm>
              <a:off x="4809995" y="25536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75E399-22F7-E0FF-D20E-293D5C7F8FAD}"/>
                </a:ext>
              </a:extLst>
            </p:cNvPr>
            <p:cNvSpPr/>
            <p:nvPr/>
          </p:nvSpPr>
          <p:spPr bwMode="auto">
            <a:xfrm>
              <a:off x="4809995" y="23445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379B15-9577-00DE-4614-8CA251F6B2C2}"/>
                </a:ext>
              </a:extLst>
            </p:cNvPr>
            <p:cNvSpPr/>
            <p:nvPr/>
          </p:nvSpPr>
          <p:spPr bwMode="auto">
            <a:xfrm>
              <a:off x="4809995" y="214595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A2FA2A-33BD-73ED-2DA2-EFBDDEB9C7E9}"/>
                </a:ext>
              </a:extLst>
            </p:cNvPr>
            <p:cNvSpPr/>
            <p:nvPr/>
          </p:nvSpPr>
          <p:spPr bwMode="auto">
            <a:xfrm>
              <a:off x="4809995" y="1936849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820BC3-48F3-50BE-D0D6-B19C04BCCE2C}"/>
                </a:ext>
              </a:extLst>
            </p:cNvPr>
            <p:cNvSpPr/>
            <p:nvPr/>
          </p:nvSpPr>
          <p:spPr bwMode="auto">
            <a:xfrm>
              <a:off x="4809995" y="1727748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0C9B6-946A-496F-E2E1-F9AD3139C29E}"/>
                </a:ext>
              </a:extLst>
            </p:cNvPr>
            <p:cNvSpPr/>
            <p:nvPr/>
          </p:nvSpPr>
          <p:spPr bwMode="auto">
            <a:xfrm>
              <a:off x="4809995" y="1518647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578E54-23F4-8A40-EC4C-DA118B67ECF4}"/>
                </a:ext>
              </a:extLst>
            </p:cNvPr>
            <p:cNvSpPr/>
            <p:nvPr/>
          </p:nvSpPr>
          <p:spPr bwMode="auto">
            <a:xfrm>
              <a:off x="4809995" y="134278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996D2619-54AC-51AF-019C-E2160FDA5959}"/>
              </a:ext>
            </a:extLst>
          </p:cNvPr>
          <p:cNvSpPr/>
          <p:nvPr/>
        </p:nvSpPr>
        <p:spPr bwMode="auto">
          <a:xfrm>
            <a:off x="551145" y="3423520"/>
            <a:ext cx="2329842" cy="181235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Useful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info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A47C4-1BC5-151D-14B2-EA9EB089E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17" y="3827490"/>
            <a:ext cx="10096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93827E-6 L -0.12951 -0.525 C -0.15659 -0.64198 -0.19722 -0.70649 -0.23958 -0.70649 C -0.28767 -0.70649 -0.32639 -0.64198 -0.35347 -0.525 L -0.48264 4.9382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2" y="-3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D65D73-FD4B-E1C2-C8DF-8EFE4091B8F2}"/>
              </a:ext>
            </a:extLst>
          </p:cNvPr>
          <p:cNvSpPr/>
          <p:nvPr/>
        </p:nvSpPr>
        <p:spPr bwMode="auto">
          <a:xfrm>
            <a:off x="7031342" y="3170725"/>
            <a:ext cx="1954061" cy="1812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User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Space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program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(perf)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825B2-9BF7-6426-6033-4C1E8E43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9" y="633894"/>
            <a:ext cx="9144000" cy="685800"/>
          </a:xfrm>
        </p:spPr>
        <p:txBody>
          <a:bodyPr/>
          <a:lstStyle/>
          <a:p>
            <a:r>
              <a:rPr lang="en-US" dirty="0" err="1"/>
              <a:t>eBPF</a:t>
            </a:r>
            <a:r>
              <a:rPr lang="en-US" dirty="0"/>
              <a:t>: send code to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B48E-9B47-87BE-B4E4-CEEF48FF7BB9}"/>
              </a:ext>
            </a:extLst>
          </p:cNvPr>
          <p:cNvSpPr/>
          <p:nvPr/>
        </p:nvSpPr>
        <p:spPr bwMode="auto">
          <a:xfrm>
            <a:off x="323590" y="2462047"/>
            <a:ext cx="2718148" cy="2521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Linux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Kernel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649CDB-585C-8646-4185-3E6A7B194CB4}"/>
              </a:ext>
            </a:extLst>
          </p:cNvPr>
          <p:cNvGrpSpPr/>
          <p:nvPr/>
        </p:nvGrpSpPr>
        <p:grpSpPr>
          <a:xfrm>
            <a:off x="4672209" y="1591028"/>
            <a:ext cx="453090" cy="3392057"/>
            <a:chOff x="4809995" y="1342780"/>
            <a:chExt cx="453090" cy="33920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6140D3-A835-C03B-CB06-53E9D1A5F8B2}"/>
                </a:ext>
              </a:extLst>
            </p:cNvPr>
            <p:cNvSpPr/>
            <p:nvPr/>
          </p:nvSpPr>
          <p:spPr bwMode="auto">
            <a:xfrm>
              <a:off x="4809995" y="452573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CE159E-1959-87A4-DF73-C3E95E7162C5}"/>
                </a:ext>
              </a:extLst>
            </p:cNvPr>
            <p:cNvSpPr/>
            <p:nvPr/>
          </p:nvSpPr>
          <p:spPr bwMode="auto">
            <a:xfrm>
              <a:off x="4809995" y="431663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5C9CD9-FB8E-A179-4AFC-3685FA5F7157}"/>
                </a:ext>
              </a:extLst>
            </p:cNvPr>
            <p:cNvSpPr/>
            <p:nvPr/>
          </p:nvSpPr>
          <p:spPr bwMode="auto">
            <a:xfrm>
              <a:off x="4809995" y="41075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3E0AA-BA89-DBD3-8562-ADA677D4C13E}"/>
                </a:ext>
              </a:extLst>
            </p:cNvPr>
            <p:cNvSpPr/>
            <p:nvPr/>
          </p:nvSpPr>
          <p:spPr bwMode="auto">
            <a:xfrm>
              <a:off x="4809995" y="38984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38BFB9-7957-A840-73C8-15CD6511C095}"/>
                </a:ext>
              </a:extLst>
            </p:cNvPr>
            <p:cNvSpPr/>
            <p:nvPr/>
          </p:nvSpPr>
          <p:spPr bwMode="auto">
            <a:xfrm>
              <a:off x="4809995" y="3722566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363037-308F-9BA4-FF46-1E5EA6275BC4}"/>
                </a:ext>
              </a:extLst>
            </p:cNvPr>
            <p:cNvSpPr/>
            <p:nvPr/>
          </p:nvSpPr>
          <p:spPr bwMode="auto">
            <a:xfrm>
              <a:off x="4809995" y="3513465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9184C8-4364-C0BF-2D9B-14AA51921BF9}"/>
                </a:ext>
              </a:extLst>
            </p:cNvPr>
            <p:cNvSpPr/>
            <p:nvPr/>
          </p:nvSpPr>
          <p:spPr bwMode="auto">
            <a:xfrm>
              <a:off x="4809995" y="335680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690BE3-0766-6C01-54D6-6573E24D4E5B}"/>
                </a:ext>
              </a:extLst>
            </p:cNvPr>
            <p:cNvSpPr/>
            <p:nvPr/>
          </p:nvSpPr>
          <p:spPr bwMode="auto">
            <a:xfrm>
              <a:off x="4809995" y="314770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C6D104-DF1D-97AF-262C-CAEB0C43DB42}"/>
                </a:ext>
              </a:extLst>
            </p:cNvPr>
            <p:cNvSpPr/>
            <p:nvPr/>
          </p:nvSpPr>
          <p:spPr bwMode="auto">
            <a:xfrm>
              <a:off x="4809995" y="2938602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1BFB6D-AB78-B833-7580-4DD0796A2819}"/>
                </a:ext>
              </a:extLst>
            </p:cNvPr>
            <p:cNvSpPr/>
            <p:nvPr/>
          </p:nvSpPr>
          <p:spPr bwMode="auto">
            <a:xfrm>
              <a:off x="4809995" y="2729501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EDF515-5E49-A62A-965B-537F62242A50}"/>
                </a:ext>
              </a:extLst>
            </p:cNvPr>
            <p:cNvSpPr/>
            <p:nvPr/>
          </p:nvSpPr>
          <p:spPr bwMode="auto">
            <a:xfrm>
              <a:off x="4809995" y="2553634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75E399-22F7-E0FF-D20E-293D5C7F8FAD}"/>
                </a:ext>
              </a:extLst>
            </p:cNvPr>
            <p:cNvSpPr/>
            <p:nvPr/>
          </p:nvSpPr>
          <p:spPr bwMode="auto">
            <a:xfrm>
              <a:off x="4809995" y="2344533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379B15-9577-00DE-4614-8CA251F6B2C2}"/>
                </a:ext>
              </a:extLst>
            </p:cNvPr>
            <p:cNvSpPr/>
            <p:nvPr/>
          </p:nvSpPr>
          <p:spPr bwMode="auto">
            <a:xfrm>
              <a:off x="4809995" y="214595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A2FA2A-33BD-73ED-2DA2-EFBDDEB9C7E9}"/>
                </a:ext>
              </a:extLst>
            </p:cNvPr>
            <p:cNvSpPr/>
            <p:nvPr/>
          </p:nvSpPr>
          <p:spPr bwMode="auto">
            <a:xfrm>
              <a:off x="4809995" y="1936849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820BC3-48F3-50BE-D0D6-B19C04BCCE2C}"/>
                </a:ext>
              </a:extLst>
            </p:cNvPr>
            <p:cNvSpPr/>
            <p:nvPr/>
          </p:nvSpPr>
          <p:spPr bwMode="auto">
            <a:xfrm>
              <a:off x="4809995" y="1727748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0C9B6-946A-496F-E2E1-F9AD3139C29E}"/>
                </a:ext>
              </a:extLst>
            </p:cNvPr>
            <p:cNvSpPr/>
            <p:nvPr/>
          </p:nvSpPr>
          <p:spPr bwMode="auto">
            <a:xfrm>
              <a:off x="4809995" y="1518647"/>
              <a:ext cx="453090" cy="209101"/>
            </a:xfrm>
            <a:prstGeom prst="rect">
              <a:avLst/>
            </a:prstGeom>
            <a:solidFill>
              <a:srgbClr val="D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578E54-23F4-8A40-EC4C-DA118B67ECF4}"/>
                </a:ext>
              </a:extLst>
            </p:cNvPr>
            <p:cNvSpPr/>
            <p:nvPr/>
          </p:nvSpPr>
          <p:spPr bwMode="auto">
            <a:xfrm>
              <a:off x="4809995" y="1342780"/>
              <a:ext cx="453090" cy="2091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996D2619-54AC-51AF-019C-E2160FDA5959}"/>
              </a:ext>
            </a:extLst>
          </p:cNvPr>
          <p:cNvSpPr/>
          <p:nvPr/>
        </p:nvSpPr>
        <p:spPr bwMode="auto">
          <a:xfrm>
            <a:off x="551145" y="3423520"/>
            <a:ext cx="2329842" cy="181235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Useful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info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A47C4-1BC5-151D-14B2-EA9EB089E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533" y="4075018"/>
            <a:ext cx="1009650" cy="352425"/>
          </a:xfrm>
          <a:prstGeom prst="rect">
            <a:avLst/>
          </a:prstGeom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DFD1EA02-8785-C6FF-34F5-A02210F3D84D}"/>
              </a:ext>
            </a:extLst>
          </p:cNvPr>
          <p:cNvSpPr/>
          <p:nvPr/>
        </p:nvSpPr>
        <p:spPr bwMode="auto">
          <a:xfrm>
            <a:off x="3141227" y="3970814"/>
            <a:ext cx="641568" cy="685800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989010-54DF-29FC-A473-AB01CA45D797}"/>
              </a:ext>
            </a:extLst>
          </p:cNvPr>
          <p:cNvSpPr/>
          <p:nvPr/>
        </p:nvSpPr>
        <p:spPr bwMode="auto">
          <a:xfrm>
            <a:off x="2366376" y="3322986"/>
            <a:ext cx="1628383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summary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2099E-6 L 0.11285 -0.36018 C 0.13646 -0.44043 0.17188 -0.48456 0.20868 -0.48456 C 0.25087 -0.48456 0.28455 -0.44043 0.30816 -0.36018 L 0.42118 -4.3209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-2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DA648F-66C0-5E00-C654-DEB0D5B3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eBPF</a:t>
            </a:r>
            <a:r>
              <a:rPr lang="en-US" dirty="0"/>
              <a:t>: big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A902F-980E-2944-9A49-B1D976F23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5" y="685800"/>
            <a:ext cx="85903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3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64FFF-C5F5-C840-2DA5-341A9030A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355"/>
            <a:ext cx="9144000" cy="2586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07FCCB-3C92-7550-0F6D-91CE0F972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05" y="166687"/>
            <a:ext cx="1009650" cy="3524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043FCC-66C0-C445-B0E1-67304986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eBPF</a:t>
            </a:r>
            <a:r>
              <a:rPr lang="en-US" dirty="0"/>
              <a:t>: enormous</a:t>
            </a:r>
          </a:p>
        </p:txBody>
      </p:sp>
    </p:spTree>
    <p:extLst>
      <p:ext uri="{BB962C8B-B14F-4D97-AF65-F5344CB8AC3E}">
        <p14:creationId xmlns:p14="http://schemas.microsoft.com/office/powerpoint/2010/main" val="2658487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FABBCF-7368-1E6D-EEA8-D9ECD2C7C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839" y="-1727714"/>
            <a:ext cx="9144000" cy="68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19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6D76FD-0BED-0115-6005-7B515014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4268"/>
            <a:ext cx="9144000" cy="685800"/>
          </a:xfrm>
        </p:spPr>
        <p:txBody>
          <a:bodyPr/>
          <a:lstStyle/>
          <a:p>
            <a:r>
              <a:rPr lang="en-US" dirty="0"/>
              <a:t>( yet )</a:t>
            </a:r>
          </a:p>
        </p:txBody>
      </p:sp>
    </p:spTree>
    <p:extLst>
      <p:ext uri="{BB962C8B-B14F-4D97-AF65-F5344CB8AC3E}">
        <p14:creationId xmlns:p14="http://schemas.microsoft.com/office/powerpoint/2010/main" val="1564141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8AD86A-EF46-4D9B-1D5F-BEE47F36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Aside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FDC20-65D6-3EB4-02B8-C2ED49674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" y="953366"/>
            <a:ext cx="1005927" cy="353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FB58A-D079-976D-5430-C834195BA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2" y="2507917"/>
            <a:ext cx="1195841" cy="685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D7E1DA-5195-6DA3-93AD-B78938876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297" y="1456838"/>
            <a:ext cx="1256110" cy="100488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D194E8-5E45-57C8-D8E7-A542595DE23B}"/>
              </a:ext>
            </a:extLst>
          </p:cNvPr>
          <p:cNvCxnSpPr/>
          <p:nvPr/>
        </p:nvCxnSpPr>
        <p:spPr bwMode="auto">
          <a:xfrm>
            <a:off x="1216742" y="1383717"/>
            <a:ext cx="1114817" cy="105107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FFC3427-D21E-5058-16FC-02E03C5D1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810" y="3251760"/>
            <a:ext cx="1616427" cy="116322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29C7A2-8699-090E-2685-448D85954F5F}"/>
              </a:ext>
            </a:extLst>
          </p:cNvPr>
          <p:cNvCxnSpPr/>
          <p:nvPr/>
        </p:nvCxnSpPr>
        <p:spPr bwMode="auto">
          <a:xfrm>
            <a:off x="3807912" y="3089231"/>
            <a:ext cx="1859321" cy="79003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D612DDE-275A-A3DE-46CC-E2A2678393B0}"/>
              </a:ext>
            </a:extLst>
          </p:cNvPr>
          <p:cNvSpPr txBox="1"/>
          <p:nvPr/>
        </p:nvSpPr>
        <p:spPr>
          <a:xfrm>
            <a:off x="1188297" y="868555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(2014)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33885A-DB82-12F6-1D69-618BFA3D5624}"/>
              </a:ext>
            </a:extLst>
          </p:cNvPr>
          <p:cNvSpPr txBox="1"/>
          <p:nvPr/>
        </p:nvSpPr>
        <p:spPr>
          <a:xfrm>
            <a:off x="2776907" y="3251760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(2005)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72A618-E8B7-C845-8363-CB72F512160E}"/>
              </a:ext>
            </a:extLst>
          </p:cNvPr>
          <p:cNvSpPr txBox="1"/>
          <p:nvPr/>
        </p:nvSpPr>
        <p:spPr>
          <a:xfrm>
            <a:off x="6180016" y="4359823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(1994)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6F60E5-8CDC-9B9D-2141-3B84E4995A98}"/>
              </a:ext>
            </a:extLst>
          </p:cNvPr>
          <p:cNvSpPr txBox="1"/>
          <p:nvPr/>
        </p:nvSpPr>
        <p:spPr>
          <a:xfrm>
            <a:off x="30716" y="1789396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inspired 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D8D344-6683-BECC-AF02-607CEAE74F32}"/>
              </a:ext>
            </a:extLst>
          </p:cNvPr>
          <p:cNvSpPr txBox="1"/>
          <p:nvPr/>
        </p:nvSpPr>
        <p:spPr>
          <a:xfrm>
            <a:off x="4056538" y="2670496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inspired by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3C7CA5-5F0C-DE79-1CC8-86B91156F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087" y="3263091"/>
            <a:ext cx="2053913" cy="12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DB4B3C-794A-0E4B-BAEE-A56649F73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08" y="1016794"/>
            <a:ext cx="9043791" cy="44069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constrained 16 register assembly language</a:t>
            </a:r>
          </a:p>
          <a:p>
            <a:pPr marL="0" indent="0">
              <a:buNone/>
            </a:pPr>
            <a:r>
              <a:rPr lang="en-US" dirty="0"/>
              <a:t>	 non-Turing complete – remind you of ???</a:t>
            </a:r>
          </a:p>
          <a:p>
            <a:pPr marL="0" indent="0">
              <a:buNone/>
            </a:pPr>
            <a:r>
              <a:rPr lang="en-US" dirty="0"/>
              <a:t>With compilers for C, Python, other source</a:t>
            </a:r>
          </a:p>
          <a:p>
            <a:pPr marL="0" indent="0">
              <a:buNone/>
            </a:pPr>
            <a:r>
              <a:rPr lang="en-US" dirty="0"/>
              <a:t>	And built-in aggregating data structures</a:t>
            </a:r>
            <a:br>
              <a:rPr lang="en-US" dirty="0"/>
            </a:br>
            <a:r>
              <a:rPr lang="en-US" dirty="0"/>
              <a:t>With a (</a:t>
            </a:r>
            <a:r>
              <a:rPr lang="en-US" dirty="0" err="1"/>
              <a:t>jit</a:t>
            </a:r>
            <a:r>
              <a:rPr lang="en-US" dirty="0"/>
              <a:t>) implementation in the kernel</a:t>
            </a:r>
            <a:br>
              <a:rPr lang="en-US" dirty="0"/>
            </a:br>
            <a:r>
              <a:rPr lang="en-US" dirty="0"/>
              <a:t>Can be triggered on any kernel probe</a:t>
            </a:r>
          </a:p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Allow some (re) programing of the kernel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B5B5EA-4654-69F6-F67C-F9B6D787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271"/>
            <a:ext cx="9144000" cy="685800"/>
          </a:xfrm>
        </p:spPr>
        <p:txBody>
          <a:bodyPr/>
          <a:lstStyle/>
          <a:p>
            <a:r>
              <a:rPr lang="en-US" sz="3600" dirty="0"/>
              <a:t>Greg's (surely wrong) </a:t>
            </a:r>
            <a:r>
              <a:rPr lang="en-US" sz="3600" dirty="0" err="1"/>
              <a:t>eBPF</a:t>
            </a:r>
            <a:r>
              <a:rPr lang="en-US" sz="3600" dirty="0"/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38469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2F0F14-2A7C-551E-CCC7-B2C71E67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607" y="1968650"/>
            <a:ext cx="9144000" cy="685800"/>
          </a:xfrm>
        </p:spPr>
        <p:txBody>
          <a:bodyPr/>
          <a:lstStyle/>
          <a:p>
            <a:r>
              <a:rPr lang="en-US" dirty="0"/>
              <a:t>A word on "Advanced"</a:t>
            </a:r>
          </a:p>
        </p:txBody>
      </p:sp>
    </p:spTree>
    <p:extLst>
      <p:ext uri="{BB962C8B-B14F-4D97-AF65-F5344CB8AC3E}">
        <p14:creationId xmlns:p14="http://schemas.microsoft.com/office/powerpoint/2010/main" val="2527944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ADFAB-2FEB-9E41-F24A-162557C04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072" y="1151335"/>
            <a:ext cx="4040188" cy="479822"/>
          </a:xfrm>
        </p:spPr>
        <p:txBody>
          <a:bodyPr/>
          <a:lstStyle/>
          <a:p>
            <a:r>
              <a:rPr lang="en-US" dirty="0"/>
              <a:t>OMG – This can't be good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218791-E8C6-341C-2432-4BC2B4D5B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72" y="1631156"/>
            <a:ext cx="4040188" cy="296346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Security?</a:t>
            </a:r>
          </a:p>
          <a:p>
            <a:pPr marL="457200" indent="-457200">
              <a:buAutoNum type="arabicPeriod"/>
            </a:pPr>
            <a:r>
              <a:rPr lang="en-US" dirty="0"/>
              <a:t>Stability of kernel?</a:t>
            </a:r>
          </a:p>
          <a:p>
            <a:pPr marL="457200" indent="-457200">
              <a:buAutoNum type="arabicPeriod"/>
            </a:pPr>
            <a:r>
              <a:rPr lang="en-US" dirty="0"/>
              <a:t>Complexity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B49909-12B9-EC04-07E5-558F82123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1898" y="1151335"/>
            <a:ext cx="4041775" cy="479822"/>
          </a:xfrm>
        </p:spPr>
        <p:txBody>
          <a:bodyPr/>
          <a:lstStyle/>
          <a:p>
            <a:r>
              <a:rPr lang="en-US" dirty="0"/>
              <a:t>Cool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F8BC93-D453-F498-4E1F-10004FB8C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1898" y="1631156"/>
            <a:ext cx="4041775" cy="296346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Ultimate Power</a:t>
            </a:r>
          </a:p>
          <a:p>
            <a:pPr marL="457200" indent="-457200">
              <a:buAutoNum type="arabicPeriod"/>
            </a:pPr>
            <a:r>
              <a:rPr lang="en-US" dirty="0"/>
              <a:t>I can think of 8 uses…</a:t>
            </a:r>
          </a:p>
          <a:p>
            <a:pPr marL="457200" indent="-457200">
              <a:buAutoNum type="arabicPeriod"/>
            </a:pPr>
            <a:r>
              <a:rPr lang="en-US" dirty="0"/>
              <a:t>When can I start?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5755D4-5CC5-B4C1-35D4-5CDF9401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reactions:</a:t>
            </a:r>
          </a:p>
        </p:txBody>
      </p:sp>
    </p:spTree>
    <p:extLst>
      <p:ext uri="{BB962C8B-B14F-4D97-AF65-F5344CB8AC3E}">
        <p14:creationId xmlns:p14="http://schemas.microsoft.com/office/powerpoint/2010/main" val="1146133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A89177-2181-414A-61C3-35C0BD85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pre-built tools…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DB316B-F4F1-F69A-45C9-002AA2309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60711"/>
              </p:ext>
            </p:extLst>
          </p:nvPr>
        </p:nvGraphicFramePr>
        <p:xfrm>
          <a:off x="0" y="814192"/>
          <a:ext cx="9143999" cy="432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721">
                  <a:extLst>
                    <a:ext uri="{9D8B030D-6E8A-4147-A177-3AD203B41FA5}">
                      <a16:colId xmlns:a16="http://schemas.microsoft.com/office/drawing/2014/main" val="3119111635"/>
                    </a:ext>
                  </a:extLst>
                </a:gridCol>
                <a:gridCol w="6150278">
                  <a:extLst>
                    <a:ext uri="{9D8B030D-6E8A-4147-A177-3AD203B41FA5}">
                      <a16:colId xmlns:a16="http://schemas.microsoft.com/office/drawing/2014/main" val="1070399528"/>
                    </a:ext>
                  </a:extLst>
                </a:gridCol>
              </a:tblGrid>
              <a:tr h="541164"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981301"/>
                  </a:ext>
                </a:extLst>
              </a:tr>
              <a:tr h="541164">
                <a:tc>
                  <a:txBody>
                    <a:bodyPr/>
                    <a:lstStyle/>
                    <a:p>
                      <a:r>
                        <a:rPr lang="en-US" sz="2800" dirty="0" err="1"/>
                        <a:t>execsnoop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Traces all exec </a:t>
                      </a:r>
                      <a:r>
                        <a:rPr lang="en-US" sz="2800" dirty="0" err="1"/>
                        <a:t>pcall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714471"/>
                  </a:ext>
                </a:extLst>
              </a:tr>
              <a:tr h="5411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err="1"/>
                        <a:t>opensnoop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Traces all file 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469679"/>
                  </a:ext>
                </a:extLst>
              </a:tr>
              <a:tr h="541164">
                <a:tc>
                  <a:txBody>
                    <a:bodyPr/>
                    <a:lstStyle/>
                    <a:p>
                      <a:r>
                        <a:rPr lang="en-US" sz="2800" dirty="0" err="1"/>
                        <a:t>biolatency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Display block (disk) 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83139"/>
                  </a:ext>
                </a:extLst>
              </a:tr>
              <a:tr h="541164">
                <a:tc>
                  <a:txBody>
                    <a:bodyPr/>
                    <a:lstStyle/>
                    <a:p>
                      <a:r>
                        <a:rPr lang="en-US" sz="2800" dirty="0" err="1"/>
                        <a:t>biosnoop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Traces block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619414"/>
                  </a:ext>
                </a:extLst>
              </a:tr>
              <a:tr h="541164">
                <a:tc>
                  <a:txBody>
                    <a:bodyPr/>
                    <a:lstStyle/>
                    <a:p>
                      <a:r>
                        <a:rPr lang="en-US" sz="2800" dirty="0" err="1"/>
                        <a:t>tcpconnect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Traces all </a:t>
                      </a:r>
                      <a:r>
                        <a:rPr lang="en-US" sz="2800" dirty="0" err="1"/>
                        <a:t>tcp</a:t>
                      </a:r>
                      <a:r>
                        <a:rPr lang="en-US" sz="2800" dirty="0"/>
                        <a:t> connect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44123"/>
                  </a:ext>
                </a:extLst>
              </a:tr>
              <a:tr h="541164">
                <a:tc>
                  <a:txBody>
                    <a:bodyPr/>
                    <a:lstStyle/>
                    <a:p>
                      <a:r>
                        <a:rPr lang="en-US" sz="2800" dirty="0" err="1"/>
                        <a:t>tcpaccept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Traces all incoming </a:t>
                      </a:r>
                      <a:r>
                        <a:rPr lang="en-US" sz="2800" dirty="0" err="1"/>
                        <a:t>tcp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686133"/>
                  </a:ext>
                </a:extLst>
              </a:tr>
              <a:tr h="5411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gethostlatency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Traces all DNS lookups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389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141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15DCA2-E8EC-E0F3-11D7-19746DF1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 </a:t>
            </a:r>
            <a:r>
              <a:rPr lang="en-US" dirty="0" err="1"/>
              <a:t>execsnoop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87515-58B1-FC0C-7D34-C09105B3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7" y="1293573"/>
            <a:ext cx="3520336" cy="3520336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89BE3EF-C05E-5702-7AE9-675DDF0D7930}"/>
              </a:ext>
            </a:extLst>
          </p:cNvPr>
          <p:cNvSpPr/>
          <p:nvPr/>
        </p:nvSpPr>
        <p:spPr bwMode="auto">
          <a:xfrm>
            <a:off x="4719322" y="1293572"/>
            <a:ext cx="4424677" cy="3520335"/>
          </a:xfrm>
          <a:prstGeom prst="wedgeRectCallout">
            <a:avLst>
              <a:gd name="adj1" fmla="val -88222"/>
              <a:gd name="adj2" fmla="val 1213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DaemonCore</a:t>
            </a:r>
            <a:r>
              <a:rPr lang="en-US" dirty="0" err="1">
                <a:latin typeface="Times New Roman" charset="0"/>
                <a:ea typeface="ＭＳ Ｐゴシック" charset="0"/>
              </a:rPr>
              <a:t>DutyCyle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is &gt; 0.95 on AP – Why?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(you DO watch DCDC?)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Aside:</a:t>
            </a:r>
            <a:br>
              <a:rPr lang="en-US" dirty="0">
                <a:latin typeface="Times New Roman" charset="0"/>
                <a:ea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</a:rPr>
              <a:t> HTCSS good at noticing,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 not so good at isolating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execsnoop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TIME(s) PCOMM            PID    PPID   RET ARGS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0.602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2421138 2903754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7.15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0.940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2421145 2421144   0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0.944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2421145 2421144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1.828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2421159 2421158   0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1.830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2421159 2421158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2.268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2421165 2421164   0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2.271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2421165 2421164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2.618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2421170 2421169   0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2.621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2421170 2421169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3.023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2421178 2421177   0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3.026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2421178 2421177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24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DB4DF7-8C16-D79F-0AE0-13CBC52EE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don't do this.  Can kill an AP</a:t>
            </a:r>
          </a:p>
          <a:p>
            <a:pPr marL="0" indent="0">
              <a:buNone/>
            </a:pPr>
            <a:r>
              <a:rPr lang="en-US" dirty="0"/>
              <a:t>	use "</a:t>
            </a:r>
            <a:r>
              <a:rPr lang="en-US" dirty="0" err="1"/>
              <a:t>condor_watch_q</a:t>
            </a:r>
            <a:r>
              <a:rPr lang="en-US" dirty="0"/>
              <a:t>" instead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"-n 0.1" means 10 Hz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killed the "watch", AP returned to normal.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D8DC8D-BDC9-955E-6C84-9C95BB16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 watch –n 0.1 </a:t>
            </a:r>
            <a:r>
              <a:rPr lang="en-US" dirty="0" err="1"/>
              <a:t>condor_q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50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execsnoop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TIME(s) PCOMM            PID    PPID   RET ARGS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0.602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2421138 2903754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7.15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0.940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2421145 2421144   0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0.944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2421145 2421144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1.828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2421159 2421158   0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1.830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2421159 2421158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2.268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2421165 2421164   0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2.271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2421165 2421164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2.618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2421170 2421169   0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2.621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2421170 2421169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3.023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2421178 2421177   0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3.026   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2421178 2421177   0 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72828654-8CB8-6823-6CFB-C50866F21919}"/>
              </a:ext>
            </a:extLst>
          </p:cNvPr>
          <p:cNvSpPr/>
          <p:nvPr/>
        </p:nvSpPr>
        <p:spPr bwMode="auto">
          <a:xfrm>
            <a:off x="4280912" y="642219"/>
            <a:ext cx="4424677" cy="3520335"/>
          </a:xfrm>
          <a:prstGeom prst="wedgeRectCallout">
            <a:avLst>
              <a:gd name="adj1" fmla="val -100678"/>
              <a:gd name="adj2" fmla="val 12955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Notice the time diffs here?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Not 10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Hz, at all</a:t>
            </a:r>
            <a:b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b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b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</a:b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mean sched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4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DA4720-A3C2-AD4E-8F6E-A3186C9A7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google "watch </a:t>
            </a:r>
            <a:r>
              <a:rPr lang="en-US" dirty="0" err="1"/>
              <a:t>condor_q</a:t>
            </a:r>
            <a:r>
              <a:rPr lang="en-US" dirty="0"/>
              <a:t>"…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4FB83F-5ED1-6853-3EB8-BA4E5B8F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 why so common?</a:t>
            </a:r>
          </a:p>
        </p:txBody>
      </p:sp>
    </p:spTree>
    <p:extLst>
      <p:ext uri="{BB962C8B-B14F-4D97-AF65-F5344CB8AC3E}">
        <p14:creationId xmlns:p14="http://schemas.microsoft.com/office/powerpoint/2010/main" val="2962932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BCC3FEA-C84B-8878-05DD-9E1B6A066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92601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5F9150F-4506-24B5-D5B4-6566CB465AAC}"/>
              </a:ext>
            </a:extLst>
          </p:cNvPr>
          <p:cNvSpPr/>
          <p:nvPr/>
        </p:nvSpPr>
        <p:spPr bwMode="auto">
          <a:xfrm>
            <a:off x="5724395" y="4154202"/>
            <a:ext cx="2906038" cy="1218938"/>
          </a:xfrm>
          <a:prstGeom prst="wedgeRectCallout">
            <a:avLst>
              <a:gd name="adj1" fmla="val -139040"/>
              <a:gd name="adj2" fmla="val -89807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atin typeface="Times New Roman" charset="0"/>
                <a:ea typeface="ＭＳ Ｐゴシック" charset="0"/>
              </a:rPr>
              <a:t>What ?</a:t>
            </a:r>
            <a:endParaRPr kumimoji="0" 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FD54295-9242-E42B-40BA-2F3FCA8CEEEB}"/>
              </a:ext>
            </a:extLst>
          </p:cNvPr>
          <p:cNvSpPr/>
          <p:nvPr/>
        </p:nvSpPr>
        <p:spPr bwMode="auto">
          <a:xfrm>
            <a:off x="4686822" y="1467632"/>
            <a:ext cx="2906038" cy="1218938"/>
          </a:xfrm>
          <a:prstGeom prst="wedgeRectCallout">
            <a:avLst>
              <a:gd name="adj1" fmla="val -147230"/>
              <a:gd name="adj2" fmla="val -123718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atin typeface="Times New Roman" charset="0"/>
                <a:ea typeface="ＭＳ Ｐゴシック" charset="0"/>
              </a:rPr>
              <a:t>Who?</a:t>
            </a:r>
            <a:endParaRPr kumimoji="0" 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AFE7111-5186-8588-6667-F64CB6C6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92601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02764EE-C777-FBA8-0509-07F8181C7AD7}"/>
              </a:ext>
            </a:extLst>
          </p:cNvPr>
          <p:cNvSpPr/>
          <p:nvPr/>
        </p:nvSpPr>
        <p:spPr bwMode="auto">
          <a:xfrm>
            <a:off x="979118" y="3951701"/>
            <a:ext cx="2906038" cy="1218938"/>
          </a:xfrm>
          <a:prstGeom prst="wedgeRectCallout">
            <a:avLst>
              <a:gd name="adj1" fmla="val 133805"/>
              <a:gd name="adj2" fmla="val -130911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atin typeface="Times New Roman" charset="0"/>
                <a:ea typeface="ＭＳ Ｐゴシック" charset="0"/>
              </a:rPr>
              <a:t>sigh</a:t>
            </a:r>
            <a:endParaRPr kumimoji="0" 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4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F84A55A-A4C2-A122-5CF7-069C1AB1A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8" y="0"/>
            <a:ext cx="9144000" cy="6692601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5D0FDED-61A3-9E63-B212-B97DAF5E197C}"/>
              </a:ext>
            </a:extLst>
          </p:cNvPr>
          <p:cNvSpPr/>
          <p:nvPr/>
        </p:nvSpPr>
        <p:spPr bwMode="auto">
          <a:xfrm>
            <a:off x="6501007" y="3924562"/>
            <a:ext cx="1716067" cy="872906"/>
          </a:xfrm>
          <a:prstGeom prst="wedgeRectCallout">
            <a:avLst>
              <a:gd name="adj1" fmla="val -289519"/>
              <a:gd name="adj2" fmla="val -437643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1026" name="Picture 2" descr="Facepalm GIFs - Get the best GIF on GIPHY">
            <a:extLst>
              <a:ext uri="{FF2B5EF4-FFF2-40B4-BE49-F238E27FC236}">
                <a16:creationId xmlns:a16="http://schemas.microsoft.com/office/drawing/2014/main" id="{D141D136-5176-9D18-B4F2-FE3D6AAF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90" y="2404997"/>
            <a:ext cx="3613750" cy="265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ircle: Hollow 2">
            <a:extLst>
              <a:ext uri="{FF2B5EF4-FFF2-40B4-BE49-F238E27FC236}">
                <a16:creationId xmlns:a16="http://schemas.microsoft.com/office/drawing/2014/main" id="{8A5AF9EF-6226-87DC-4A1C-70A6ABA8D680}"/>
              </a:ext>
            </a:extLst>
          </p:cNvPr>
          <p:cNvSpPr/>
          <p:nvPr/>
        </p:nvSpPr>
        <p:spPr bwMode="auto">
          <a:xfrm>
            <a:off x="2615970" y="1931660"/>
            <a:ext cx="1086522" cy="946673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EFA04-50C2-5152-6EC5-86EEA7B6F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perf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yum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bpftrace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bcc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apt-get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-perf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apt-get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bpfcc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-tools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252B21-C566-82D9-1441-384A7D39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994"/>
            <a:ext cx="9144000" cy="685800"/>
          </a:xfrm>
        </p:spPr>
        <p:txBody>
          <a:bodyPr/>
          <a:lstStyle/>
          <a:p>
            <a:r>
              <a:rPr lang="en-US" dirty="0"/>
              <a:t>Go Install these packages!</a:t>
            </a:r>
            <a:br>
              <a:rPr lang="en-US" dirty="0"/>
            </a:br>
            <a:r>
              <a:rPr lang="en-US" dirty="0"/>
              <a:t>NOW!</a:t>
            </a:r>
          </a:p>
        </p:txBody>
      </p:sp>
    </p:spTree>
    <p:extLst>
      <p:ext uri="{BB962C8B-B14F-4D97-AF65-F5344CB8AC3E}">
        <p14:creationId xmlns:p14="http://schemas.microsoft.com/office/powerpoint/2010/main" val="843132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6FE4D8-8A98-4A7B-9E10-FB335BDF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8850"/>
            <a:ext cx="9144000" cy="685800"/>
          </a:xfrm>
        </p:spPr>
        <p:txBody>
          <a:bodyPr/>
          <a:lstStyle/>
          <a:p>
            <a:r>
              <a:rPr lang="en-US" sz="4000" dirty="0"/>
              <a:t>Why is "watch </a:t>
            </a:r>
            <a:r>
              <a:rPr lang="en-US" sz="4000" dirty="0" err="1"/>
              <a:t>condor_q</a:t>
            </a:r>
            <a:r>
              <a:rPr lang="en-US" sz="4000" dirty="0"/>
              <a:t>" so bad?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And how can we get some insight?</a:t>
            </a:r>
          </a:p>
        </p:txBody>
      </p:sp>
    </p:spTree>
    <p:extLst>
      <p:ext uri="{BB962C8B-B14F-4D97-AF65-F5344CB8AC3E}">
        <p14:creationId xmlns:p14="http://schemas.microsoft.com/office/powerpoint/2010/main" val="125305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perf trace –p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pid_of_schedd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1268.509 ( 0.002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2903754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1268.520 ( 0.011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write(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5&lt;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SchedLog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&gt;) =79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1268.534 ( 0.002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rt_sigprocmask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= 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1268.540 (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147.908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clone(flags: VFORK) = 301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1416.507 ( 0.008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close(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55) = 0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F7AB966-7711-9A34-A9A2-A7E064866ADF}"/>
              </a:ext>
            </a:extLst>
          </p:cNvPr>
          <p:cNvSpPr/>
          <p:nvPr/>
        </p:nvSpPr>
        <p:spPr bwMode="auto">
          <a:xfrm>
            <a:off x="2267211" y="3482237"/>
            <a:ext cx="6876789" cy="1563142"/>
          </a:xfrm>
          <a:prstGeom prst="wedgeRectCallout">
            <a:avLst>
              <a:gd name="adj1" fmla="val -28339"/>
              <a:gd name="adj2" fmla="val -118316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Times New Roman" charset="0"/>
                <a:ea typeface="ＭＳ Ｐゴシック" charset="0"/>
              </a:rPr>
              <a:t>Condor_q</a:t>
            </a:r>
            <a:r>
              <a:rPr lang="en-US" sz="3200" dirty="0">
                <a:latin typeface="Times New Roman" charset="0"/>
                <a:ea typeface="ＭＳ Ｐゴシック" charset="0"/>
              </a:rPr>
              <a:t> forks </a:t>
            </a:r>
            <a:r>
              <a:rPr lang="en-US" sz="3200" dirty="0" err="1">
                <a:latin typeface="Times New Roman" charset="0"/>
                <a:ea typeface="ＭＳ Ｐゴシック" charset="0"/>
              </a:rPr>
              <a:t>schedd</a:t>
            </a:r>
            <a:r>
              <a:rPr lang="en-US" sz="3200" dirty="0">
                <a:latin typeface="Times New Roman" charset="0"/>
                <a:ea typeface="ＭＳ Ｐゴシック" charset="0"/>
              </a:rPr>
              <a:t> (clone)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Times New Roman" charset="0"/>
                <a:ea typeface="ＭＳ Ｐゴシック" charset="0"/>
              </a:rPr>
              <a:t>Here speed-of-light is ~ 8Hz</a:t>
            </a:r>
            <a:br>
              <a:rPr lang="en-US" sz="3200" dirty="0">
                <a:latin typeface="Times New Roman" charset="0"/>
                <a:ea typeface="ＭＳ Ｐゴシック" charset="0"/>
              </a:rPr>
            </a:b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F5371F-E2EE-BA56-260C-0544572F2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Roughly linear in memory size of </a:t>
            </a:r>
            <a:r>
              <a:rPr lang="en-US" dirty="0" err="1"/>
              <a:t>schedd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(what happened to </a:t>
            </a:r>
            <a:r>
              <a:rPr lang="en-US" dirty="0" err="1"/>
              <a:t>CoW</a:t>
            </a:r>
            <a:r>
              <a:rPr lang="en-US" dirty="0"/>
              <a:t>? – page tables)</a:t>
            </a:r>
          </a:p>
          <a:p>
            <a:pPr marL="0" indent="0">
              <a:buNone/>
            </a:pPr>
            <a:r>
              <a:rPr lang="en-US" dirty="0"/>
              <a:t>Why is </a:t>
            </a:r>
            <a:r>
              <a:rPr lang="en-US" dirty="0" err="1"/>
              <a:t>schedd</a:t>
            </a:r>
            <a:r>
              <a:rPr lang="en-US" dirty="0"/>
              <a:t> big?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74CAE-57D1-103D-2781-F4B36152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clone/fork slow?</a:t>
            </a:r>
          </a:p>
        </p:txBody>
      </p:sp>
    </p:spTree>
    <p:extLst>
      <p:ext uri="{BB962C8B-B14F-4D97-AF65-F5344CB8AC3E}">
        <p14:creationId xmlns:p14="http://schemas.microsoft.com/office/powerpoint/2010/main" val="2358553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condor_q -all -tot</a:t>
            </a:r>
          </a:p>
          <a:p>
            <a:pPr marL="0" indent="0">
              <a:buNone/>
            </a:pPr>
            <a:endParaRPr lang="en-US" sz="240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Schedd: submit-1.chtc.wisc.edu : &lt;1.2.3.4:5&gt;</a:t>
            </a:r>
          </a:p>
          <a:p>
            <a:pPr marL="0" indent="0">
              <a:buNone/>
            </a:pPr>
            <a:endParaRPr lang="en-US" sz="240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40713 jobs; 0 completed, 0 removed, 19281 idle, 3321 running, 18111 held, 0 suspended</a:t>
            </a:r>
            <a:endParaRPr lang="en-US" sz="24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395D73EF-BB72-7431-6A8C-EDC43EF9EE7C}"/>
              </a:ext>
            </a:extLst>
          </p:cNvPr>
          <p:cNvSpPr/>
          <p:nvPr/>
        </p:nvSpPr>
        <p:spPr bwMode="auto">
          <a:xfrm>
            <a:off x="2267211" y="3482237"/>
            <a:ext cx="6876789" cy="1563142"/>
          </a:xfrm>
          <a:prstGeom prst="wedgeRectCallout">
            <a:avLst>
              <a:gd name="adj1" fmla="val -34350"/>
              <a:gd name="adj2" fmla="val -87064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Times New Roman" charset="0"/>
                <a:ea typeface="ＭＳ Ｐゴシック" charset="0"/>
              </a:rPr>
              <a:t>Held jobs aren't free</a:t>
            </a:r>
            <a:br>
              <a:rPr lang="en-US" sz="3200" dirty="0">
                <a:latin typeface="Times New Roman" charset="0"/>
                <a:ea typeface="ＭＳ Ｐゴシック" charset="0"/>
              </a:rPr>
            </a:br>
            <a:br>
              <a:rPr lang="en-US" sz="3200" dirty="0">
                <a:latin typeface="Times New Roman" charset="0"/>
                <a:ea typeface="ＭＳ Ｐゴシック" charset="0"/>
              </a:rPr>
            </a:br>
            <a:r>
              <a:rPr lang="en-US" sz="3200" dirty="0">
                <a:latin typeface="Times New Roman" charset="0"/>
                <a:ea typeface="ＭＳ Ｐゴシック" charset="0"/>
              </a:rPr>
              <a:t>Maybe don't keep them forever</a:t>
            </a:r>
            <a:br>
              <a:rPr lang="en-US" sz="3200" dirty="0">
                <a:latin typeface="Times New Roman" charset="0"/>
                <a:ea typeface="ＭＳ Ｐゴシック" charset="0"/>
              </a:rPr>
            </a:b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0E32B-DB11-5F67-C199-2D84D59E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5950"/>
            <a:ext cx="9144000" cy="685800"/>
          </a:xfrm>
        </p:spPr>
        <p:txBody>
          <a:bodyPr/>
          <a:lstStyle/>
          <a:p>
            <a:r>
              <a:rPr lang="en-US" dirty="0"/>
              <a:t>Back to </a:t>
            </a:r>
            <a:r>
              <a:rPr lang="en-US" dirty="0" err="1"/>
              <a:t>eBPF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693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E255E8-9E29-06DB-20A3-35DF2A584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Using bcc, even python is hard – why?</a:t>
            </a:r>
            <a:br>
              <a:rPr lang="en-US" dirty="0"/>
            </a:br>
            <a:br>
              <a:rPr lang="en-US" dirty="0"/>
            </a:br>
            <a:r>
              <a:rPr lang="en-US" i="1" dirty="0" err="1"/>
              <a:t>bpftrace</a:t>
            </a:r>
            <a:r>
              <a:rPr lang="en-US" dirty="0"/>
              <a:t> is a much easier to use 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Modelled on AWK (!)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5B5455-D51A-F0D5-B0EA-A40DFD18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bpftrace</a:t>
            </a:r>
            <a:r>
              <a:rPr lang="en-US" dirty="0"/>
              <a:t> – easy mode to </a:t>
            </a:r>
            <a:r>
              <a:rPr lang="en-US" dirty="0" err="1"/>
              <a:t>eBPF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08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CD1D22-DAC3-8D7C-B94F-926B0B4E9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Begin with block of kernel #include files…</a:t>
            </a:r>
            <a:br>
              <a:rPr lang="en-US" dirty="0"/>
            </a:br>
            <a:r>
              <a:rPr lang="en-US" dirty="0"/>
              <a:t>BEGIN/END tag with block of source code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probe tag with block of source code</a:t>
            </a:r>
          </a:p>
          <a:p>
            <a:pPr marL="0" indent="0">
              <a:buNone/>
            </a:pPr>
            <a:r>
              <a:rPr lang="en-US" dirty="0"/>
              <a:t>   some magic </a:t>
            </a:r>
            <a:r>
              <a:rPr lang="en-US" dirty="0" err="1"/>
              <a:t>globals</a:t>
            </a:r>
            <a:r>
              <a:rPr lang="en-US" dirty="0"/>
              <a:t> blocks can use</a:t>
            </a:r>
          </a:p>
          <a:p>
            <a:pPr marL="0" indent="0">
              <a:buNone/>
            </a:pPr>
            <a:r>
              <a:rPr lang="en-US" dirty="0"/>
              <a:t>Global maps/</a:t>
            </a:r>
            <a:r>
              <a:rPr lang="en-US" dirty="0" err="1"/>
              <a:t>HashTables</a:t>
            </a:r>
            <a:r>
              <a:rPr lang="en-US" dirty="0"/>
              <a:t>, printed on exit</a:t>
            </a:r>
          </a:p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Kind of like AWK!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FB36C-0FA0-060F-0DB8-2BDC8BCD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Bpftrace</a:t>
            </a:r>
            <a:r>
              <a:rPr lang="en-US" dirty="0"/>
              <a:t> programs have…</a:t>
            </a:r>
          </a:p>
        </p:txBody>
      </p:sp>
    </p:spTree>
    <p:extLst>
      <p:ext uri="{BB962C8B-B14F-4D97-AF65-F5344CB8AC3E}">
        <p14:creationId xmlns:p14="http://schemas.microsoft.com/office/powerpoint/2010/main" val="33469209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E2DD8-5DAE-D2E8-7F81-02F70F431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68" y="986432"/>
            <a:ext cx="8399462" cy="3170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Place to attach code</a:t>
            </a:r>
          </a:p>
          <a:p>
            <a:pPr marL="0" indent="0">
              <a:buNone/>
            </a:pPr>
            <a:r>
              <a:rPr lang="en-US" dirty="0"/>
              <a:t>Many different kinds, more being added…</a:t>
            </a:r>
            <a:br>
              <a:rPr lang="en-US" dirty="0"/>
            </a:br>
            <a:r>
              <a:rPr lang="en-US" dirty="0"/>
              <a:t>For now, three probe types: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D015E3-AF92-15AE-8A1A-1FFF55D1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What's a probe?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8843AA-62CB-10D4-83C3-762C6E04E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32809"/>
              </p:ext>
            </p:extLst>
          </p:nvPr>
        </p:nvGraphicFramePr>
        <p:xfrm>
          <a:off x="673099" y="3140709"/>
          <a:ext cx="7797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96990182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915729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kprobe:func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entry to kernel function named </a:t>
                      </a:r>
                      <a:r>
                        <a:rPr lang="en-US" dirty="0" err="1"/>
                        <a:t>func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0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kretprobe:func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any return from kernel function named </a:t>
                      </a:r>
                      <a:r>
                        <a:rPr lang="en-US" dirty="0" err="1"/>
                        <a:t>func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49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tracepoint</a:t>
                      </a:r>
                      <a:r>
                        <a:rPr lang="en-US" dirty="0"/>
                        <a:t>::</a:t>
                      </a:r>
                      <a:r>
                        <a:rPr lang="en-US" dirty="0" err="1"/>
                        <a:t>syscall:open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entry to </a:t>
                      </a:r>
                      <a:r>
                        <a:rPr lang="en-US" dirty="0" err="1"/>
                        <a:t>syscall</a:t>
                      </a:r>
                      <a:r>
                        <a:rPr lang="en-US" dirty="0"/>
                        <a:t> open, even if name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81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4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787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#!/usr/bin/bpftrace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&lt;net/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sock.h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{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("Tracing network traffic.");}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kretprobe:sock_recvmsg</a:t>
            </a:r>
            <a:endParaRPr lang="en-US" sz="24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@recv_bytes[pid, comm] = sum(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73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Attaching 2 probes...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Tracing network traffic.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@recv_bytes[1614012,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38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@recv_bytes[1135048,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38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@recv_bytes[1499055,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38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@recv_bytes[2023650,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38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@recv_bytes[861103,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593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@recv_bytes[2336929,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596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@recv_bytes[2263702,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599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@recv_bytes[2263433,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599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@recv_bytes[1459336,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606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@recv_bytes[1065538,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607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@recv_bytes[1808916,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610</a:t>
            </a:r>
          </a:p>
        </p:txBody>
      </p:sp>
    </p:spTree>
    <p:extLst>
      <p:ext uri="{BB962C8B-B14F-4D97-AF65-F5344CB8AC3E}">
        <p14:creationId xmlns:p14="http://schemas.microsoft.com/office/powerpoint/2010/main" val="18320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2A957-6E09-84B9-6C4A-734953D3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C65BF-120C-7251-6CDF-2E824730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0" r="35974"/>
          <a:stretch/>
        </p:blipFill>
        <p:spPr>
          <a:xfrm>
            <a:off x="0" y="870726"/>
            <a:ext cx="5822529" cy="4272774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8C1394C-616C-BAAF-7E86-E142DA12D16B}"/>
              </a:ext>
            </a:extLst>
          </p:cNvPr>
          <p:cNvSpPr/>
          <p:nvPr/>
        </p:nvSpPr>
        <p:spPr bwMode="auto">
          <a:xfrm>
            <a:off x="5398718" y="1102290"/>
            <a:ext cx="3845490" cy="3569918"/>
          </a:xfrm>
          <a:prstGeom prst="wedgeRectCallout">
            <a:avLst>
              <a:gd name="adj1" fmla="val -65931"/>
              <a:gd name="adj2" fmla="val -40742"/>
            </a:avLst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Job takes 20 minutes to run on researcher's laptop is taking 20+ hours to run on our "fast" cluster HTC computers –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WHY?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(also</a:t>
            </a:r>
            <a:r>
              <a:rPr lang="en-US" dirty="0">
                <a:latin typeface="Times New Roman" charset="0"/>
                <a:ea typeface="ＭＳ Ｐゴシック" charset="0"/>
              </a:rPr>
              <a:t>: running right now)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246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174069-A2C0-0771-2406-B0AB501D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163" y="2374900"/>
            <a:ext cx="5329237" cy="1752600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/>
              <a:t>One Liners!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10429D-D8B9-BE83-26EB-529D221C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/>
          <a:lstStyle/>
          <a:p>
            <a:r>
              <a:rPr lang="en-US" dirty="0"/>
              <a:t>What's the best thing about</a:t>
            </a:r>
            <a:br>
              <a:rPr lang="en-US" dirty="0"/>
            </a:br>
            <a:r>
              <a:rPr lang="en-US" strike="sngStrike" dirty="0"/>
              <a:t>AWK </a:t>
            </a:r>
            <a:r>
              <a:rPr lang="en-US" dirty="0" err="1"/>
              <a:t>bpftrace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75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63ACDF-A9C0-239B-D20D-D7B580B97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Stolen from:  </a:t>
            </a:r>
            <a:br>
              <a:rPr lang="en-US" dirty="0"/>
            </a:br>
            <a:r>
              <a:rPr lang="en-US" dirty="0"/>
              <a:t> </a:t>
            </a:r>
            <a:r>
              <a:rPr lang="en-US" sz="2800" dirty="0"/>
              <a:t>https://github.com/iovisor/bpftrace/blob/master/doc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FB7AA9-9081-64F4-9BEA-254C9F5B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sampler platter of them</a:t>
            </a:r>
          </a:p>
        </p:txBody>
      </p:sp>
    </p:spTree>
    <p:extLst>
      <p:ext uri="{BB962C8B-B14F-4D97-AF65-F5344CB8AC3E}">
        <p14:creationId xmlns:p14="http://schemas.microsoft.com/office/powerpoint/2010/main" val="604310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7D801-35C6-3C29-F20F-67D929F9925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bpftrace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–e \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tracepoint:syscalls:sys_enter_openat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("%s %s\n", comm, str(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args.filename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}'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-pass /proc/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cpuinfo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-pass /proc/stat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snmpd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/proc/net/dev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snmpd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/proc/net/if_inet6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FF1F45-A11C-928B-FDCD-54FE3A4F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file, proc for all opens</a:t>
            </a:r>
          </a:p>
        </p:txBody>
      </p:sp>
    </p:spTree>
    <p:extLst>
      <p:ext uri="{BB962C8B-B14F-4D97-AF65-F5344CB8AC3E}">
        <p14:creationId xmlns:p14="http://schemas.microsoft.com/office/powerpoint/2010/main" val="23647587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7D801-35C6-3C29-F20F-67D929F9925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bpftrace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-e '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tracepoint:raw_syscalls:sys_enter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@[comm] = count(); }'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Attaching 1 probe...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^C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@[bpftrace]: 6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@[systemd]: 24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@[snmp-pass]: 96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@[sshd]: 125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FF1F45-A11C-928B-FDCD-54FE3A4F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counts by process</a:t>
            </a:r>
          </a:p>
        </p:txBody>
      </p:sp>
    </p:spTree>
    <p:extLst>
      <p:ext uri="{BB962C8B-B14F-4D97-AF65-F5344CB8AC3E}">
        <p14:creationId xmlns:p14="http://schemas.microsoft.com/office/powerpoint/2010/main" val="8803317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7D801-35C6-3C29-F20F-67D929F99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4126706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bpftrace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-e '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tracepoint:syscalls:sys_exit_read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18644/ { @bytes = hist(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args.ret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}'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@bytes: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[0, 1]      12 |@@@@@@@@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 4)      18 |@@@@@@@@@@@@@@@@@@@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[4, 8)       0 |        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[8, 16)      0 |        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[16, 32)     0 |        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[32, 64)    30 |@@@@@@@@@@@@@@@@@@@@@@@@@@@@@@@@@@@@@@@@|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[64, 128)   19 |@@@@@@@@@@@@@@@@@@@@                    |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FF1F45-A11C-928B-FDCD-54FE3A4F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counts by process</a:t>
            </a:r>
          </a:p>
        </p:txBody>
      </p:sp>
    </p:spTree>
    <p:extLst>
      <p:ext uri="{BB962C8B-B14F-4D97-AF65-F5344CB8AC3E}">
        <p14:creationId xmlns:p14="http://schemas.microsoft.com/office/powerpoint/2010/main" val="5573738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7D801-35C6-3C29-F20F-67D929F99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4126706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bpftrace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-e '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tracepoint:syscalls:sys_exit_read</a:t>
            </a:r>
            <a:endParaRPr lang="en-US" sz="1800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18644/ { @bytes = hist(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args.ret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}'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@bytes: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[0, 1]      12 |@@@@@@@@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 4)      18 |@@@@@@@@@@@@@@@@@@@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[4, 8)       0 |        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[8, 16)      0 |        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[16, 32)     0 |        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[32, 64)    30 |@@@@@@@@@@@@@@@@@@@@@@@@@@@@@@@@@@@@@@@@|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[64, 128)   19 |@@@@@@@@@@@@@@@@@@@@                    |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FF1F45-A11C-928B-FDCD-54FE3A4F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of bytes read</a:t>
            </a:r>
          </a:p>
        </p:txBody>
      </p:sp>
    </p:spTree>
    <p:extLst>
      <p:ext uri="{BB962C8B-B14F-4D97-AF65-F5344CB8AC3E}">
        <p14:creationId xmlns:p14="http://schemas.microsoft.com/office/powerpoint/2010/main" val="26427662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7D801-35C6-3C29-F20F-67D929F99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4126706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bpftrace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-e '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tracepoint:syscalls:sys_exit_read</a:t>
            </a:r>
            <a:endParaRPr lang="en-US" sz="1800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18644/ { @bytes = hist(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args.ret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}'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@bytes: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[0, 1]      12 |@@@@@@@@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 4)      18 |@@@@@@@@@@@@@@@@@@@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[4, 8)       0 |        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[8, 16)      0 |        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[16, 32)     0 |                                        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[32, 64)    30 |@@@@@@@@@@@@@@@@@@@@@@@@@@@@@@@@@@@@@@@@|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[64, 128)   19 |@@@@@@@@@@@@@@@@@@@@                    |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FF1F45-A11C-928B-FDCD-54FE3A4F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of bytes read</a:t>
            </a:r>
          </a:p>
        </p:txBody>
      </p:sp>
    </p:spTree>
    <p:extLst>
      <p:ext uri="{BB962C8B-B14F-4D97-AF65-F5344CB8AC3E}">
        <p14:creationId xmlns:p14="http://schemas.microsoft.com/office/powerpoint/2010/main" val="23694331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05F6BF-1A2E-6998-7D67-2050A8C50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IGWN had network overload, but hard time tracking down to single job</a:t>
            </a:r>
          </a:p>
          <a:p>
            <a:pPr marL="0" indent="0">
              <a:buNone/>
            </a:pPr>
            <a:r>
              <a:rPr lang="en-US" dirty="0"/>
              <a:t>Pretty sure it was file xfer (or maybe sched?)</a:t>
            </a:r>
          </a:p>
          <a:p>
            <a:pPr marL="0" indent="0">
              <a:buNone/>
            </a:pPr>
            <a:r>
              <a:rPr lang="en-US" dirty="0"/>
              <a:t>HTCondor keeps stats in history file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But only after xfer completes – too late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159774-B359-228A-DC64-6F55FCD0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use case -- IGWN</a:t>
            </a:r>
          </a:p>
        </p:txBody>
      </p:sp>
    </p:spTree>
    <p:extLst>
      <p:ext uri="{BB962C8B-B14F-4D97-AF65-F5344CB8AC3E}">
        <p14:creationId xmlns:p14="http://schemas.microsoft.com/office/powerpoint/2010/main" val="3385659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05F6BF-1A2E-6998-7D67-2050A8C50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bpftrace</a:t>
            </a:r>
            <a:r>
              <a:rPr lang="en-US" dirty="0"/>
              <a:t> ships with "</a:t>
            </a:r>
            <a:r>
              <a:rPr lang="en-US" dirty="0" err="1"/>
              <a:t>tcpsnoop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Almost does what I wanted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But per user, not per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159774-B359-228A-DC64-6F55FCD0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</a:t>
            </a:r>
            <a:r>
              <a:rPr lang="en-US" dirty="0" err="1"/>
              <a:t>Programers</a:t>
            </a:r>
            <a:r>
              <a:rPr lang="en-US" dirty="0"/>
              <a:t> copy</a:t>
            </a:r>
          </a:p>
        </p:txBody>
      </p:sp>
    </p:spTree>
    <p:extLst>
      <p:ext uri="{BB962C8B-B14F-4D97-AF65-F5344CB8AC3E}">
        <p14:creationId xmlns:p14="http://schemas.microsoft.com/office/powerpoint/2010/main" val="22608181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#!/bin/bpftrace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&lt;net/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sock.h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cred.h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sched.h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uidgid.h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("Per User shadow network usage. Ctrl-C to stop\n");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clear(@recv_bytes);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clear(@send_bytes);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3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D9743-A884-0069-6314-28B6676B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46" y="1206200"/>
            <a:ext cx="8857707" cy="3373238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condor_ssh_to_job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17012325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Welcome to slot1_2@e2550.chtc.wisc.edu!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 condor job is running with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 3437472.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uptime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11:11:56 up 127 days  load average: </a:t>
            </a:r>
            <a:r>
              <a:rPr lang="en-US" sz="18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183.74, 181.60, 181.89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[gthain@e2550 ~]$ grep -c ^processor /proc/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cpuinfo</a:t>
            </a:r>
            <a:endParaRPr lang="en-US" sz="1800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256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auxww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grep 3437472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gthain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3437472 4364  1328 ? </a:t>
            </a:r>
            <a:r>
              <a:rPr lang="en-US" sz="1800" b="1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11:03   7:33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science_job</a:t>
            </a:r>
            <a:endParaRPr lang="en-US" sz="1800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DF316-4A15-800E-AAEF-60735EC5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investigation on EP</a:t>
            </a:r>
          </a:p>
        </p:txBody>
      </p:sp>
    </p:spTree>
    <p:extLst>
      <p:ext uri="{BB962C8B-B14F-4D97-AF65-F5344CB8AC3E}">
        <p14:creationId xmlns:p14="http://schemas.microsoft.com/office/powerpoint/2010/main" val="9202155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kprobe:sock_recvmsg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kprobe:sock_sendmsg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$sock = (struct socket *)arg0;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$family = $sock-&gt;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-&gt;__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sk_common.skc_family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Set a flag to ignore non-IP (</a:t>
            </a:r>
            <a:r>
              <a:rPr lang="en-US" sz="20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unix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domain sockets) */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($family == AF_INET || $family == AF_INET6)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@inetsocket[tid] = 1;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@inetsocket[tid] = 0;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497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kretprobe:sock_recvmsg</a:t>
            </a:r>
            <a:endParaRPr lang="en-US" sz="24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((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(comm == "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condor_schedd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|| (comm == "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&amp;&amp; (@inetsocket[tid] &amp;&amp;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4294967000)) 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$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= (struct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curtask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$cred = (struct cred *)$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-&gt;cred;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$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euid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$cred-&gt;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euid.val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@recv_bytes[$euid, comm]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sum(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delete(@inetsocket[tid])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319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kretprobe:sock_sendmsg</a:t>
            </a:r>
            <a:endParaRPr lang="en-US" sz="24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((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 == "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condor_schedd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|| (comm == "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&amp;&amp;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(@inetsocket[tid] &amp;&amp;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4294960000)) 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$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= (struct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curtask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$cred = (struct cred *)$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-&gt;cred;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$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euid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$cred-&gt;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euid.val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@send_bytes[$euid, comm] 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sum(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delete(@inetsocket[tid])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512467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BCCA0E-F620-57DE-89B6-3C308233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@recv_bytes[1000,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condor_schedd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1297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@send_bytes[1000,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condor_schedd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296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@send_bytes[24755,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799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@send_bytes[21454,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799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@send_bytes[21046,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1566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@send_bytes[23265,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3026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@send_bytes[20589,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15856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@send_bytes[21506,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6954623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@send_bytes[23201, </a:t>
            </a:r>
            <a:r>
              <a:rPr lang="en-US" sz="24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condor_shadow</a:t>
            </a:r>
            <a:r>
              <a:rPr lang="en-US" sz="2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]: 12239630</a:t>
            </a:r>
          </a:p>
        </p:txBody>
      </p:sp>
    </p:spTree>
    <p:extLst>
      <p:ext uri="{BB962C8B-B14F-4D97-AF65-F5344CB8AC3E}">
        <p14:creationId xmlns:p14="http://schemas.microsoft.com/office/powerpoint/2010/main" val="17075866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E04DDA-1F6F-940B-7E18-31C349C35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Originally read-only</a:t>
            </a:r>
          </a:p>
          <a:p>
            <a:pPr marL="0" indent="0">
              <a:buNone/>
            </a:pPr>
            <a:r>
              <a:rPr lang="en-US" dirty="0"/>
              <a:t>Some limited mutation</a:t>
            </a:r>
          </a:p>
          <a:p>
            <a:pPr marL="0" indent="0">
              <a:buNone/>
            </a:pPr>
            <a:r>
              <a:rPr lang="en-US" dirty="0"/>
              <a:t>	Replacing k8s networking sidecars</a:t>
            </a:r>
          </a:p>
          <a:p>
            <a:pPr marL="0" indent="0">
              <a:buNone/>
            </a:pPr>
            <a:r>
              <a:rPr lang="en-US" dirty="0"/>
              <a:t>	Device limiting (see tomorrow)</a:t>
            </a:r>
          </a:p>
          <a:p>
            <a:pPr marL="0" indent="0">
              <a:buNone/>
            </a:pPr>
            <a:r>
              <a:rPr lang="en-US" dirty="0"/>
              <a:t>Future ???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24B892-7B3A-CCB0-D3EA-EE0831B8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eBPF</a:t>
            </a:r>
            <a:r>
              <a:rPr lang="en-US" dirty="0"/>
              <a:t> futures: mutation</a:t>
            </a:r>
          </a:p>
        </p:txBody>
      </p:sp>
    </p:spTree>
    <p:extLst>
      <p:ext uri="{BB962C8B-B14F-4D97-AF65-F5344CB8AC3E}">
        <p14:creationId xmlns:p14="http://schemas.microsoft.com/office/powerpoint/2010/main" val="33878172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D7A67E-03F9-3D4A-5430-D7B9C1FF9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Should HTCondor have 1</a:t>
            </a:r>
            <a:r>
              <a:rPr lang="en-US" baseline="30000" dirty="0"/>
              <a:t>st</a:t>
            </a:r>
            <a:r>
              <a:rPr lang="en-US" dirty="0"/>
              <a:t> class </a:t>
            </a:r>
            <a:r>
              <a:rPr lang="en-US" dirty="0" err="1"/>
              <a:t>bpf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If so, who controls?  Submitter?  Admin?</a:t>
            </a:r>
            <a:br>
              <a:rPr lang="en-US" dirty="0"/>
            </a:br>
            <a:r>
              <a:rPr lang="en-US" dirty="0"/>
              <a:t>Usually need root/CAP_BPF – worthwhile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tracing info wanted from jobs?</a:t>
            </a:r>
          </a:p>
          <a:p>
            <a:pPr marL="0" indent="0">
              <a:buNone/>
            </a:pPr>
            <a:r>
              <a:rPr lang="en-US" dirty="0"/>
              <a:t>	all file opens? User selects from menu?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2F5DE2-2142-2A73-8B3D-9E2CE4F4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eBPF</a:t>
            </a:r>
            <a:r>
              <a:rPr lang="en-US" sz="4000" dirty="0"/>
              <a:t>: Ultimate POSIX intervention?</a:t>
            </a:r>
          </a:p>
        </p:txBody>
      </p:sp>
    </p:spTree>
    <p:extLst>
      <p:ext uri="{BB962C8B-B14F-4D97-AF65-F5344CB8AC3E}">
        <p14:creationId xmlns:p14="http://schemas.microsoft.com/office/powerpoint/2010/main" val="37292113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383352-53F6-4F7C-87D1-64CAD324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429"/>
            <a:ext cx="9143999" cy="71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208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BB3AD-8EFA-241D-F6A9-6DFFCBDED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2571750"/>
            <a:ext cx="1930400" cy="250952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01120B-10FA-7300-06F8-874796FDC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/>
              <a:t>bpftrace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https://github.com/iovisor/bpftrace/blob/master/doc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Perf testing in general</a:t>
            </a:r>
          </a:p>
          <a:p>
            <a:pPr marL="0" indent="0">
              <a:buNone/>
            </a:pPr>
            <a:r>
              <a:rPr lang="en-US" sz="2800" dirty="0"/>
              <a:t> https://www.brendangregg.com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B0641-8502-71DF-12F4-69FD5C39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5C3A4-65A9-433E-A88F-1396795B9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00" y="2324806"/>
            <a:ext cx="2159000" cy="28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295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A69CC-43A1-564F-1DBC-011B3F903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was not a HTCSS talk – is that ok?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eBPF</a:t>
            </a:r>
            <a:r>
              <a:rPr lang="en-US" dirty="0"/>
              <a:t>/perf tools are powerful and under used</a:t>
            </a:r>
          </a:p>
          <a:p>
            <a:pPr marL="0" indent="0">
              <a:buNone/>
            </a:pPr>
            <a:r>
              <a:rPr lang="en-US" dirty="0" err="1"/>
              <a:t>Bpftrace</a:t>
            </a:r>
            <a:r>
              <a:rPr lang="en-US" dirty="0"/>
              <a:t> is an easy entry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just the beginning…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D63AC-04D9-9550-9AE3-765DC0C8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31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88B300-4E2D-9C19-72C3-370472FD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69" y="1609076"/>
            <a:ext cx="8399462" cy="3170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 know right now: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 want to know: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911780-2E92-D537-83DA-44F05A04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3789"/>
            <a:ext cx="9144000" cy="685800"/>
          </a:xfrm>
        </p:spPr>
        <p:txBody>
          <a:bodyPr/>
          <a:lstStyle/>
          <a:p>
            <a:r>
              <a:rPr lang="en-US" dirty="0"/>
              <a:t>Essence of Debugging:</a:t>
            </a:r>
            <a:br>
              <a:rPr lang="en-US" dirty="0"/>
            </a:br>
            <a:r>
              <a:rPr lang="en-US" dirty="0"/>
              <a:t>Binary Search</a:t>
            </a:r>
          </a:p>
        </p:txBody>
      </p:sp>
    </p:spTree>
    <p:extLst>
      <p:ext uri="{BB962C8B-B14F-4D97-AF65-F5344CB8AC3E}">
        <p14:creationId xmlns:p14="http://schemas.microsoft.com/office/powerpoint/2010/main" val="398710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D9743-A884-0069-6314-28B6676B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93" y="1102291"/>
            <a:ext cx="8857707" cy="3373238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/bin/bash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perf trace –p 3437472 –duration 10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DF316-4A15-800E-AAEF-60735EC5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trace command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4E49CC5-7D09-ABA9-23D5-5C70A2A91FB1}"/>
              </a:ext>
            </a:extLst>
          </p:cNvPr>
          <p:cNvSpPr/>
          <p:nvPr/>
        </p:nvSpPr>
        <p:spPr bwMode="auto">
          <a:xfrm>
            <a:off x="663879" y="2404996"/>
            <a:ext cx="2693095" cy="1318365"/>
          </a:xfrm>
          <a:prstGeom prst="wedgeRectCallout">
            <a:avLst>
              <a:gd name="adj1" fmla="val 35272"/>
              <a:gd name="adj2" fmla="val -75953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-p &lt;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pid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to trace&gt;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AF72884-8B30-7957-3D1B-811504AFC858}"/>
              </a:ext>
            </a:extLst>
          </p:cNvPr>
          <p:cNvSpPr/>
          <p:nvPr/>
        </p:nvSpPr>
        <p:spPr bwMode="auto">
          <a:xfrm>
            <a:off x="5248406" y="2066795"/>
            <a:ext cx="3469710" cy="2267210"/>
          </a:xfrm>
          <a:prstGeom prst="wedgeRectCallout">
            <a:avLst>
              <a:gd name="adj1" fmla="val -69539"/>
              <a:gd name="adj2" fmla="val -51774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Only show </a:t>
            </a:r>
            <a:r>
              <a:rPr lang="en-US" dirty="0" err="1">
                <a:latin typeface="Times New Roman" charset="0"/>
                <a:ea typeface="ＭＳ Ｐゴシック" charset="0"/>
              </a:rPr>
              <a:t>syscalls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  <a:ea typeface="ＭＳ Ｐゴシック" charset="0"/>
              </a:rPr>
              <a:t>whose duration is at least 10 milliseconds</a:t>
            </a:r>
            <a:br>
              <a:rPr lang="en-US" dirty="0">
                <a:latin typeface="Times New Roman" charset="0"/>
                <a:ea typeface="ＭＳ Ｐゴシック" charset="0"/>
              </a:rPr>
            </a:br>
            <a:br>
              <a:rPr lang="en-US" dirty="0">
                <a:latin typeface="Times New Roman" charset="0"/>
                <a:ea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</a:rPr>
              <a:t>(why 10?)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HTCondor-Presentation-Templat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58809</TotalTime>
  <Words>3596</Words>
  <Application>Microsoft Office PowerPoint</Application>
  <PresentationFormat>On-screen Show (16:9)</PresentationFormat>
  <Paragraphs>539</Paragraphs>
  <Slides>78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Arial</vt:lpstr>
      <vt:lpstr>Comic Sans MS</vt:lpstr>
      <vt:lpstr>Courier New</vt:lpstr>
      <vt:lpstr>Marlett</vt:lpstr>
      <vt:lpstr>Times New Roman</vt:lpstr>
      <vt:lpstr>HTCondor-Presentation-Template</vt:lpstr>
      <vt:lpstr>Advanced debugging with eBPF and Linux tools</vt:lpstr>
      <vt:lpstr>Background</vt:lpstr>
      <vt:lpstr>What do experts say?</vt:lpstr>
      <vt:lpstr>A word on "Advanced"</vt:lpstr>
      <vt:lpstr>Go Install these packages! NOW!</vt:lpstr>
      <vt:lpstr>Motivating example</vt:lpstr>
      <vt:lpstr>Initial investigation on EP</vt:lpstr>
      <vt:lpstr>Essence of Debugging: Binary Search</vt:lpstr>
      <vt:lpstr>perf trace command</vt:lpstr>
      <vt:lpstr>"Duration" of a syscall</vt:lpstr>
      <vt:lpstr>perf trace command</vt:lpstr>
      <vt:lpstr>perf trace command</vt:lpstr>
      <vt:lpstr>perf trace command</vt:lpstr>
      <vt:lpstr>Solution: call ceph admin</vt:lpstr>
      <vt:lpstr>perf trace command -- after</vt:lpstr>
      <vt:lpstr>Why not grep?</vt:lpstr>
      <vt:lpstr>Super simplistic Linux model</vt:lpstr>
      <vt:lpstr>Two choices</vt:lpstr>
      <vt:lpstr>PowerPoint Presentation</vt:lpstr>
      <vt:lpstr>PowerPoint Presentation</vt:lpstr>
      <vt:lpstr>PowerPoint Presentation</vt:lpstr>
      <vt:lpstr>Why not strace?</vt:lpstr>
      <vt:lpstr>A word on "performance"</vt:lpstr>
      <vt:lpstr>Use case: perf trace --summary</vt:lpstr>
      <vt:lpstr>condor_userlog simple, compute</vt:lpstr>
      <vt:lpstr>htcondor eventlog read  VS condor_userlog</vt:lpstr>
      <vt:lpstr>PowerPoint Presentation</vt:lpstr>
      <vt:lpstr>PowerPoint Presentation</vt:lpstr>
      <vt:lpstr>PowerPoint Presentation</vt:lpstr>
      <vt:lpstr>How to get at all info in kernel?</vt:lpstr>
      <vt:lpstr>Summary is tiny percentage.How do we just get it from kernel?</vt:lpstr>
      <vt:lpstr>eBPF: send code to data</vt:lpstr>
      <vt:lpstr>eBPF: send code to data</vt:lpstr>
      <vt:lpstr>eBPF: big</vt:lpstr>
      <vt:lpstr>eBPF: enormous</vt:lpstr>
      <vt:lpstr>PowerPoint Presentation</vt:lpstr>
      <vt:lpstr>( yet )</vt:lpstr>
      <vt:lpstr>Historical Aside</vt:lpstr>
      <vt:lpstr>Greg's (surely wrong) eBPF summary</vt:lpstr>
      <vt:lpstr>Two reactions:</vt:lpstr>
      <vt:lpstr>Start with pre-built tools…</vt:lpstr>
      <vt:lpstr>e.g. execsnoop</vt:lpstr>
      <vt:lpstr>PowerPoint Presentation</vt:lpstr>
      <vt:lpstr>$ watch –n 0.1 condor_q</vt:lpstr>
      <vt:lpstr>PowerPoint Presentation</vt:lpstr>
      <vt:lpstr>Aside:  why so common?</vt:lpstr>
      <vt:lpstr>PowerPoint Presentation</vt:lpstr>
      <vt:lpstr>PowerPoint Presentation</vt:lpstr>
      <vt:lpstr>PowerPoint Presentation</vt:lpstr>
      <vt:lpstr>Why is "watch condor_q" so bad?  And how can we get some insight?</vt:lpstr>
      <vt:lpstr>PowerPoint Presentation</vt:lpstr>
      <vt:lpstr>Why is clone/fork slow?</vt:lpstr>
      <vt:lpstr>PowerPoint Presentation</vt:lpstr>
      <vt:lpstr>Back to eBPF</vt:lpstr>
      <vt:lpstr>bpftrace – easy mode to eBPF</vt:lpstr>
      <vt:lpstr>Bpftrace programs have…</vt:lpstr>
      <vt:lpstr>Aside: What's a probe?</vt:lpstr>
      <vt:lpstr>PowerPoint Presentation</vt:lpstr>
      <vt:lpstr>PowerPoint Presentation</vt:lpstr>
      <vt:lpstr>What's the best thing about AWK bpftrace?</vt:lpstr>
      <vt:lpstr>A sampler platter of them</vt:lpstr>
      <vt:lpstr>print file, proc for all opens</vt:lpstr>
      <vt:lpstr>syscall counts by process</vt:lpstr>
      <vt:lpstr>syscall counts by process</vt:lpstr>
      <vt:lpstr>Histogram of bytes read</vt:lpstr>
      <vt:lpstr>Histogram of bytes read</vt:lpstr>
      <vt:lpstr>Final use case -- IGWN</vt:lpstr>
      <vt:lpstr>Great Programers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eBPF futures: mutation</vt:lpstr>
      <vt:lpstr>eBPF: Ultimate POSIX intervention?</vt:lpstr>
      <vt:lpstr>PowerPoint Presentation</vt:lpstr>
      <vt:lpstr>References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High Throughput was my cluster?  Greg Thain  Center for High Throughput Computing</dc:title>
  <dc:creator>gthain</dc:creator>
  <cp:lastModifiedBy>Greg Thain</cp:lastModifiedBy>
  <cp:revision>498</cp:revision>
  <dcterms:created xsi:type="dcterms:W3CDTF">2014-04-23T21:43:38Z</dcterms:created>
  <dcterms:modified xsi:type="dcterms:W3CDTF">2024-07-10T20:00:38Z</dcterms:modified>
</cp:coreProperties>
</file>