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a2f1e20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a2f1e20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ac977cea8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eac977cea8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ac977cea8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eac977cea8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ac977cea8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eac977cea8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76d6d8ce7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76d6d8ce7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ac977cea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eac977cea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ac977ce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ac977ce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ac977cea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eac977cea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ac977cea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eac977cea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ac977cea8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eac977cea8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ac977cea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ac977cea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ac977cea8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eac977cea8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eac977cea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eac977cea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5-1Pbnew4AX7pCJePPtfnZrdWHXF9H0f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ithub.com/eic/job_submission_condor" TargetMode="External"/><Relationship Id="rId4" Type="http://schemas.openxmlformats.org/officeDocument/2006/relationships/hyperlink" Target="https://github.com/eic/simulation_campaign_hepmc3" TargetMode="External"/><Relationship Id="rId5" Type="http://schemas.openxmlformats.org/officeDocument/2006/relationships/hyperlink" Target="https://eicweb.phy.anl.gov/containers/eic_contain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3175" y="1396675"/>
            <a:ext cx="50574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4"/>
                </a:solidFill>
              </a:rPr>
              <a:t>The ePIC Simulation Campaigns: Experience so far on the OSG and Future Use Cases</a:t>
            </a:r>
            <a:endParaRPr b="1" sz="22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Sakib Rahman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(</a:t>
            </a:r>
            <a:r>
              <a:rPr lang="en" sz="2200">
                <a:solidFill>
                  <a:schemeClr val="dk1"/>
                </a:solidFill>
              </a:rPr>
              <a:t>Brookhaven National Laboratory)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On behalf of the ePIC Production WG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10 July 2024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475" y="207425"/>
            <a:ext cx="756807" cy="7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225" y="172100"/>
            <a:ext cx="1153825" cy="7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1775" y="267704"/>
            <a:ext cx="1680075" cy="54464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20299" y="1469400"/>
            <a:ext cx="4295526" cy="257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type="title"/>
          </p:nvPr>
        </p:nvSpPr>
        <p:spPr>
          <a:xfrm>
            <a:off x="387900" y="193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4"/>
                </a:solidFill>
              </a:rPr>
              <a:t>Lessons Learned</a:t>
            </a:r>
            <a:endParaRPr b="1" sz="2200">
              <a:solidFill>
                <a:schemeClr val="accent4"/>
              </a:solidFill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388025" y="966100"/>
            <a:ext cx="2936100" cy="13311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Redundancy is helpful. Issues related to low throughput on one submit node or another could be tracked down through comparative testing. </a:t>
            </a: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3506825" y="1149450"/>
            <a:ext cx="2936100" cy="13311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 and profiling of outputs was essential to track down memory leaks causing high failure rates and be more efficient in terms of memory requests. </a:t>
            </a:r>
            <a:endParaRPr/>
          </a:p>
        </p:txBody>
      </p:sp>
      <p:pic>
        <p:nvPicPr>
          <p:cNvPr id="212" name="Google Shape;2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300" y="76199"/>
            <a:ext cx="2458700" cy="18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5300" y="1814600"/>
            <a:ext cx="2373475" cy="181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22"/>
          <p:cNvCxnSpPr>
            <a:stCxn id="211" idx="3"/>
            <a:endCxn id="212" idx="1"/>
          </p:cNvCxnSpPr>
          <p:nvPr/>
        </p:nvCxnSpPr>
        <p:spPr>
          <a:xfrm flipH="1" rot="10800000">
            <a:off x="6442925" y="983400"/>
            <a:ext cx="242400" cy="83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2"/>
          <p:cNvCxnSpPr>
            <a:stCxn id="211" idx="3"/>
            <a:endCxn id="213" idx="1"/>
          </p:cNvCxnSpPr>
          <p:nvPr/>
        </p:nvCxnSpPr>
        <p:spPr>
          <a:xfrm>
            <a:off x="6442925" y="1815000"/>
            <a:ext cx="242400" cy="90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Google Shape;216;p22"/>
          <p:cNvSpPr/>
          <p:nvPr/>
        </p:nvSpPr>
        <p:spPr>
          <a:xfrm>
            <a:off x="418325" y="2485550"/>
            <a:ext cx="2936100" cy="13311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 for XRootD connectivity </a:t>
            </a:r>
            <a:r>
              <a:rPr lang="en"/>
              <a:t>issues</a:t>
            </a:r>
            <a:r>
              <a:rPr lang="en"/>
              <a:t> from specific sites was important since we stream input data over XRootD. </a:t>
            </a:r>
            <a:endParaRPr/>
          </a:p>
        </p:txBody>
      </p:sp>
      <p:sp>
        <p:nvSpPr>
          <p:cNvPr id="217" name="Google Shape;217;p22"/>
          <p:cNvSpPr/>
          <p:nvPr/>
        </p:nvSpPr>
        <p:spPr>
          <a:xfrm>
            <a:off x="3444425" y="2706700"/>
            <a:ext cx="2936100" cy="1572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 destination </a:t>
            </a:r>
            <a:r>
              <a:rPr lang="en"/>
              <a:t>storage</a:t>
            </a:r>
            <a:r>
              <a:rPr lang="en"/>
              <a:t> was important to avoid running into disk/file system issues. Developing unit tests to run frequent checks. Again redundancy was helpful to avoid downtime. </a:t>
            </a:r>
            <a:endParaRPr/>
          </a:p>
        </p:txBody>
      </p:sp>
      <p:sp>
        <p:nvSpPr>
          <p:cNvPr id="218" name="Google Shape;21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-37525" y="4768150"/>
            <a:ext cx="19890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Sakib Rahman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/>
          <p:nvPr>
            <p:ph type="title"/>
          </p:nvPr>
        </p:nvSpPr>
        <p:spPr>
          <a:xfrm>
            <a:off x="311700" y="180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4"/>
                </a:solidFill>
              </a:rPr>
              <a:t>How Can We Improve Our Workflow?</a:t>
            </a:r>
            <a:endParaRPr b="1" sz="2200">
              <a:solidFill>
                <a:schemeClr val="accent4"/>
              </a:solidFill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1349800" y="913850"/>
            <a:ext cx="3006300" cy="1785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Complete integration of </a:t>
            </a:r>
            <a:r>
              <a:rPr lang="en" sz="1800"/>
              <a:t> Rucio into production. Remaining tasks are settling on naming schema and  access management via tokens.  </a:t>
            </a:r>
            <a:endParaRPr sz="1800"/>
          </a:p>
        </p:txBody>
      </p:sp>
      <p:sp>
        <p:nvSpPr>
          <p:cNvPr id="226" name="Google Shape;226;p23"/>
          <p:cNvSpPr/>
          <p:nvPr/>
        </p:nvSpPr>
        <p:spPr>
          <a:xfrm>
            <a:off x="4501900" y="913850"/>
            <a:ext cx="3081900" cy="1785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Upgrade to workload management system?  PanDA or similar, </a:t>
            </a:r>
            <a:r>
              <a:rPr lang="en" sz="1800"/>
              <a:t>under evaluation.</a:t>
            </a:r>
            <a:endParaRPr sz="1800"/>
          </a:p>
        </p:txBody>
      </p:sp>
      <p:sp>
        <p:nvSpPr>
          <p:cNvPr id="227" name="Google Shape;227;p23"/>
          <p:cNvSpPr/>
          <p:nvPr/>
        </p:nvSpPr>
        <p:spPr>
          <a:xfrm>
            <a:off x="1809050" y="2783475"/>
            <a:ext cx="3006300" cy="1861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Integrat</a:t>
            </a:r>
            <a:r>
              <a:rPr lang="en" sz="1800"/>
              <a:t>e</a:t>
            </a:r>
            <a:r>
              <a:rPr lang="en" sz="1800"/>
              <a:t> storage sites with OSDF. Abstract away issues related to token authentication and auto-renewals.  </a:t>
            </a:r>
            <a:endParaRPr sz="1800"/>
          </a:p>
        </p:txBody>
      </p:sp>
      <p:sp>
        <p:nvSpPr>
          <p:cNvPr id="228" name="Google Shape;228;p23"/>
          <p:cNvSpPr/>
          <p:nvPr/>
        </p:nvSpPr>
        <p:spPr>
          <a:xfrm>
            <a:off x="4959800" y="2801700"/>
            <a:ext cx="3006300" cy="1785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Event generation within jobs? Working on version control for generators and </a:t>
            </a:r>
            <a:r>
              <a:rPr lang="en" sz="1800"/>
              <a:t>datasets. </a:t>
            </a:r>
            <a:endParaRPr sz="1800"/>
          </a:p>
        </p:txBody>
      </p:sp>
      <p:sp>
        <p:nvSpPr>
          <p:cNvPr id="229" name="Google Shape;22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23"/>
          <p:cNvSpPr txBox="1"/>
          <p:nvPr/>
        </p:nvSpPr>
        <p:spPr>
          <a:xfrm>
            <a:off x="-37525" y="4691950"/>
            <a:ext cx="19890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Sakib Rahman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/>
          <p:nvPr>
            <p:ph type="title"/>
          </p:nvPr>
        </p:nvSpPr>
        <p:spPr>
          <a:xfrm>
            <a:off x="159300" y="-8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4"/>
                </a:solidFill>
              </a:rPr>
              <a:t>Potential Future Use Cases</a:t>
            </a:r>
            <a:endParaRPr b="1" sz="2200">
              <a:solidFill>
                <a:schemeClr val="accent4"/>
              </a:solidFill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167675" y="488050"/>
            <a:ext cx="51687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AID2E</a:t>
            </a:r>
            <a:r>
              <a:rPr b="1" lang="en" sz="1800">
                <a:solidFill>
                  <a:schemeClr val="dk2"/>
                </a:solidFill>
              </a:rPr>
              <a:t> (2 year project supported by DOE NP)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5961600" y="295400"/>
            <a:ext cx="29967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Training ML Models in CI/CD Pipeline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238" name="Google Shape;2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3575" y="2490000"/>
            <a:ext cx="3237199" cy="22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4"/>
          <p:cNvSpPr txBox="1"/>
          <p:nvPr/>
        </p:nvSpPr>
        <p:spPr>
          <a:xfrm>
            <a:off x="167675" y="917125"/>
            <a:ext cx="5068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Multi-Objective Bayesian Optimisation (MOBO) for detector design taking into account intrinsic detector performance, physics performance and costs. Developing monitoring tools and dashboards for various metrics. 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240" name="Google Shape;240;p24"/>
          <p:cNvCxnSpPr/>
          <p:nvPr/>
        </p:nvCxnSpPr>
        <p:spPr>
          <a:xfrm>
            <a:off x="5738750" y="423375"/>
            <a:ext cx="37800" cy="459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" name="Google Shape;241;p24"/>
          <p:cNvSpPr txBox="1"/>
          <p:nvPr/>
        </p:nvSpPr>
        <p:spPr>
          <a:xfrm>
            <a:off x="166925" y="2484575"/>
            <a:ext cx="2302200" cy="18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Adapt PanDA/iDDS AI/ML services to support MOBO workflow. Future integration with OSG.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127725" y="4250350"/>
            <a:ext cx="34206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Scope: ePIC and beyond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43" name="Google Shape;2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4725" y="3975607"/>
            <a:ext cx="3237200" cy="104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4"/>
          <p:cNvSpPr txBox="1"/>
          <p:nvPr/>
        </p:nvSpPr>
        <p:spPr>
          <a:xfrm>
            <a:off x="6090875" y="1047975"/>
            <a:ext cx="30642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ML models used for reconstruction tasks need to be retrained on specific triggers (significant geometry changes, updates to magnetic fields, etc.)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Figure out a way to deploy snakemake workflows on dedicated GPU resources.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5" name="Google Shape;24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4"/>
          <p:cNvSpPr txBox="1"/>
          <p:nvPr/>
        </p:nvSpPr>
        <p:spPr>
          <a:xfrm>
            <a:off x="-37525" y="4768150"/>
            <a:ext cx="19890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Sakib Rahman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7" name="Google Shape;247;p24"/>
          <p:cNvSpPr txBox="1"/>
          <p:nvPr/>
        </p:nvSpPr>
        <p:spPr>
          <a:xfrm>
            <a:off x="2346275" y="4759175"/>
            <a:ext cx="3237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Credit: Tadashi Maeno (BNL)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25"/>
          <p:cNvSpPr txBox="1"/>
          <p:nvPr>
            <p:ph type="title"/>
          </p:nvPr>
        </p:nvSpPr>
        <p:spPr>
          <a:xfrm>
            <a:off x="159300" y="-8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4"/>
                </a:solidFill>
              </a:rPr>
              <a:t>Summary</a:t>
            </a:r>
            <a:endParaRPr b="1" sz="2200">
              <a:solidFill>
                <a:schemeClr val="accent4"/>
              </a:solidFill>
            </a:endParaRPr>
          </a:p>
        </p:txBody>
      </p:sp>
      <p:sp>
        <p:nvSpPr>
          <p:cNvPr id="254" name="Google Shape;254;p25"/>
          <p:cNvSpPr txBox="1"/>
          <p:nvPr/>
        </p:nvSpPr>
        <p:spPr>
          <a:xfrm>
            <a:off x="-37525" y="4768150"/>
            <a:ext cx="19890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Sakib Rahman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5238650" y="768050"/>
            <a:ext cx="3060600" cy="11088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scale simulation campaigns for physics/detector studies and to develop distributed computing </a:t>
            </a:r>
            <a:r>
              <a:rPr lang="en"/>
              <a:t>capability</a:t>
            </a:r>
            <a:r>
              <a:rPr lang="en"/>
              <a:t> ahead of operations.</a:t>
            </a:r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239425" y="768050"/>
            <a:ext cx="3606900" cy="110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ePIC, the inaugural experiment at the Electron-Ion Collider (EIC), involves 173 institutions exploring nucleon and nucleus structure with advanced EIC beam capabilities.</a:t>
            </a:r>
            <a:endParaRPr/>
          </a:p>
        </p:txBody>
      </p:sp>
      <p:sp>
        <p:nvSpPr>
          <p:cNvPr id="257" name="Google Shape;257;p25"/>
          <p:cNvSpPr/>
          <p:nvPr/>
        </p:nvSpPr>
        <p:spPr>
          <a:xfrm>
            <a:off x="239425" y="2099175"/>
            <a:ext cx="3606900" cy="11088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OSG provides standard interface, streamlined access management, parallelism and ease of scaling alongside excellent support system. </a:t>
            </a:r>
            <a:endParaRPr/>
          </a:p>
        </p:txBody>
      </p:sp>
      <p:sp>
        <p:nvSpPr>
          <p:cNvPr id="258" name="Google Shape;258;p25"/>
          <p:cNvSpPr/>
          <p:nvPr/>
        </p:nvSpPr>
        <p:spPr>
          <a:xfrm>
            <a:off x="5243650" y="2093150"/>
            <a:ext cx="3060600" cy="110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campaigns currently use tagged cvmfs-hosted container and lightweight shell scripts/HTC</a:t>
            </a:r>
            <a:r>
              <a:rPr lang="en"/>
              <a:t>ondor</a:t>
            </a:r>
            <a:r>
              <a:rPr lang="en"/>
              <a:t> submit templates. </a:t>
            </a:r>
            <a:endParaRPr/>
          </a:p>
        </p:txBody>
      </p:sp>
      <p:sp>
        <p:nvSpPr>
          <p:cNvPr id="259" name="Google Shape;259;p25"/>
          <p:cNvSpPr/>
          <p:nvPr/>
        </p:nvSpPr>
        <p:spPr>
          <a:xfrm>
            <a:off x="239425" y="3478225"/>
            <a:ext cx="3606900" cy="110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 to complete integration of </a:t>
            </a:r>
            <a:r>
              <a:rPr lang="en"/>
              <a:t>R</a:t>
            </a:r>
            <a:r>
              <a:rPr lang="en"/>
              <a:t>ucio</a:t>
            </a:r>
            <a:r>
              <a:rPr lang="en"/>
              <a:t> into production, explore workload management systems, and on-the-fly event generation.</a:t>
            </a:r>
            <a:endParaRPr/>
          </a:p>
        </p:txBody>
      </p:sp>
      <p:sp>
        <p:nvSpPr>
          <p:cNvPr id="260" name="Google Shape;260;p25"/>
          <p:cNvSpPr/>
          <p:nvPr/>
        </p:nvSpPr>
        <p:spPr>
          <a:xfrm>
            <a:off x="5238650" y="3478225"/>
            <a:ext cx="3151800" cy="11088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r>
              <a:rPr lang="en"/>
              <a:t> assistance may be required to deploy ML model training workflows on GPU resources via OSG. </a:t>
            </a:r>
            <a:endParaRPr/>
          </a:p>
        </p:txBody>
      </p:sp>
      <p:cxnSp>
        <p:nvCxnSpPr>
          <p:cNvPr id="261" name="Google Shape;261;p25"/>
          <p:cNvCxnSpPr>
            <a:stCxn id="256" idx="3"/>
            <a:endCxn id="255" idx="1"/>
          </p:cNvCxnSpPr>
          <p:nvPr/>
        </p:nvCxnSpPr>
        <p:spPr>
          <a:xfrm>
            <a:off x="3846325" y="1322450"/>
            <a:ext cx="139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2" name="Google Shape;262;p25"/>
          <p:cNvCxnSpPr>
            <a:stCxn id="255" idx="1"/>
            <a:endCxn id="257" idx="3"/>
          </p:cNvCxnSpPr>
          <p:nvPr/>
        </p:nvCxnSpPr>
        <p:spPr>
          <a:xfrm flipH="1">
            <a:off x="3846350" y="1322450"/>
            <a:ext cx="1392300" cy="133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p25"/>
          <p:cNvCxnSpPr>
            <a:stCxn id="257" idx="3"/>
            <a:endCxn id="258" idx="1"/>
          </p:cNvCxnSpPr>
          <p:nvPr/>
        </p:nvCxnSpPr>
        <p:spPr>
          <a:xfrm flipH="1" rot="10800000">
            <a:off x="3846325" y="2647575"/>
            <a:ext cx="13974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4" name="Google Shape;264;p25"/>
          <p:cNvCxnSpPr>
            <a:stCxn id="258" idx="1"/>
            <a:endCxn id="259" idx="3"/>
          </p:cNvCxnSpPr>
          <p:nvPr/>
        </p:nvCxnSpPr>
        <p:spPr>
          <a:xfrm flipH="1">
            <a:off x="3846250" y="2647550"/>
            <a:ext cx="1397400" cy="138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5" name="Google Shape;265;p25"/>
          <p:cNvCxnSpPr>
            <a:stCxn id="259" idx="3"/>
            <a:endCxn id="260" idx="1"/>
          </p:cNvCxnSpPr>
          <p:nvPr/>
        </p:nvCxnSpPr>
        <p:spPr>
          <a:xfrm>
            <a:off x="3846325" y="4032625"/>
            <a:ext cx="139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445825" y="109000"/>
            <a:ext cx="3282300" cy="1395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ePIC, the first experiment at the future Electron-Ion Collider (EIC), </a:t>
            </a:r>
            <a:r>
              <a:rPr lang="en">
                <a:solidFill>
                  <a:schemeClr val="dk1"/>
                </a:solidFill>
              </a:rPr>
              <a:t>will be realized in partnership of host labs - Brookhaven National Laboratory and Jefferson Lab. </a:t>
            </a:r>
            <a:endParaRPr sz="1000"/>
          </a:p>
        </p:txBody>
      </p:sp>
      <p:sp>
        <p:nvSpPr>
          <p:cNvPr id="65" name="Google Shape;65;p14"/>
          <p:cNvSpPr/>
          <p:nvPr/>
        </p:nvSpPr>
        <p:spPr>
          <a:xfrm>
            <a:off x="445825" y="1567025"/>
            <a:ext cx="3282300" cy="1556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">
                <a:solidFill>
                  <a:schemeClr val="dk1"/>
                </a:solidFill>
              </a:rPr>
              <a:t>International collaboration with 173 </a:t>
            </a:r>
            <a:r>
              <a:rPr lang="en">
                <a:solidFill>
                  <a:schemeClr val="dk1"/>
                </a:solidFill>
              </a:rPr>
              <a:t>institutions</a:t>
            </a:r>
            <a:r>
              <a:rPr lang="en">
                <a:solidFill>
                  <a:schemeClr val="dk1"/>
                </a:solidFill>
              </a:rPr>
              <a:t> worldwide will p</a:t>
            </a:r>
            <a:r>
              <a:rPr lang="en">
                <a:solidFill>
                  <a:schemeClr val="dk1"/>
                </a:solidFill>
              </a:rPr>
              <a:t>rovide insight into</a:t>
            </a:r>
            <a:r>
              <a:rPr lang="en">
                <a:solidFill>
                  <a:schemeClr val="dk1"/>
                </a:solidFill>
              </a:rPr>
              <a:t> the nucleon and nucleus down to the scale of sea quarks and gluons </a:t>
            </a:r>
            <a:r>
              <a:rPr lang="en">
                <a:solidFill>
                  <a:schemeClr val="dk1"/>
                </a:solidFill>
              </a:rPr>
              <a:t>leveraging unique and versatile EIC beam specs</a:t>
            </a:r>
            <a:r>
              <a:rPr lang="en">
                <a:solidFill>
                  <a:schemeClr val="dk1"/>
                </a:solidFill>
              </a:rPr>
              <a:t>.</a:t>
            </a:r>
            <a:endParaRPr sz="10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25" y="3191525"/>
            <a:ext cx="3906257" cy="16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659100" y="1795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4204275" y="508400"/>
            <a:ext cx="4681800" cy="10740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OSG infrastructure used to run large-scale monthly simulation production campaigns</a:t>
            </a:r>
            <a:r>
              <a:rPr lang="en">
                <a:solidFill>
                  <a:schemeClr val="dk1"/>
                </a:solidFill>
              </a:rPr>
              <a:t> (~ 1M Corehours per month and growing) - the basis for</a:t>
            </a:r>
            <a:r>
              <a:rPr lang="en">
                <a:solidFill>
                  <a:schemeClr val="dk1"/>
                </a:solidFill>
              </a:rPr>
              <a:t> detector and physics studies in preparation for Technical Design Report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465075" y="-14800"/>
            <a:ext cx="2337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4"/>
                </a:solidFill>
              </a:rPr>
              <a:t>Introduction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70" name="Google Shape;70;p14" title="epic-rotation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4275" y="2419350"/>
            <a:ext cx="4681800" cy="26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4204275" y="1643225"/>
            <a:ext cx="4681800" cy="6861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Develop distributed computing capabilities in advance of operations phase.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-37525" y="4768150"/>
            <a:ext cx="19890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Sakib Rahman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141025" y="109000"/>
            <a:ext cx="2337600" cy="165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Multi-purpose detector to measure all final-state particles of interest with full acceptance and good resolution.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Uniquely designed for asymmetric beam energies.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456350" y="109000"/>
            <a:ext cx="1405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4"/>
                </a:solidFill>
              </a:rPr>
              <a:t>Detector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200" y="1767525"/>
            <a:ext cx="3764476" cy="24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620800" y="4193900"/>
            <a:ext cx="3432900" cy="5781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Wide kinematic coverage provided by central detector + far forward/far backward systems.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2521425" y="109000"/>
            <a:ext cx="1619400" cy="11067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High-precision Si detectors for tracking particle trajectories in 1.7 T magnetic field.</a:t>
            </a:r>
            <a:endParaRPr sz="1200"/>
          </a:p>
        </p:txBody>
      </p:sp>
      <p:sp>
        <p:nvSpPr>
          <p:cNvPr id="83" name="Google Shape;83;p15"/>
          <p:cNvSpPr/>
          <p:nvPr/>
        </p:nvSpPr>
        <p:spPr>
          <a:xfrm>
            <a:off x="4064625" y="538050"/>
            <a:ext cx="1619400" cy="11067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EM and hadronic calorimeters for particle energy and jet measurements.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5684013" y="813213"/>
            <a:ext cx="1619400" cy="11067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Ring Imaging </a:t>
            </a:r>
            <a:r>
              <a:rPr lang="en" sz="900">
                <a:solidFill>
                  <a:schemeClr val="dk1"/>
                </a:solidFill>
              </a:rPr>
              <a:t>Cherenkov</a:t>
            </a:r>
            <a:r>
              <a:rPr lang="en" sz="900">
                <a:solidFill>
                  <a:schemeClr val="dk1"/>
                </a:solidFill>
              </a:rPr>
              <a:t>, AC-LGAD Time of Flight, hpDIRC, etc. for particle ID.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7371450" y="936850"/>
            <a:ext cx="1619400" cy="11067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Far forward and far backward systems allow measurement of particles close to beamline.</a:t>
            </a:r>
            <a:endParaRPr sz="900">
              <a:solidFill>
                <a:schemeClr val="dk1"/>
              </a:solidFill>
            </a:endParaRPr>
          </a:p>
        </p:txBody>
      </p:sp>
      <p:cxnSp>
        <p:nvCxnSpPr>
          <p:cNvPr id="86" name="Google Shape;86;p15"/>
          <p:cNvCxnSpPr/>
          <p:nvPr/>
        </p:nvCxnSpPr>
        <p:spPr>
          <a:xfrm>
            <a:off x="2758300" y="1286925"/>
            <a:ext cx="3332700" cy="77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" name="Google Shape;87;p15"/>
          <p:cNvSpPr txBox="1"/>
          <p:nvPr/>
        </p:nvSpPr>
        <p:spPr>
          <a:xfrm rot="821014">
            <a:off x="3651197" y="1651571"/>
            <a:ext cx="1619465" cy="391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ePIC Central Detector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-37525" y="4768150"/>
            <a:ext cx="19890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Sakib Rahman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4850" y="2229375"/>
            <a:ext cx="4277876" cy="267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5367075" y="0"/>
            <a:ext cx="370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4"/>
                </a:solidFill>
              </a:rPr>
              <a:t>Simulation Campaigns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1834425" y="1275500"/>
            <a:ext cx="1292700" cy="1054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Goals</a:t>
            </a:r>
            <a:endParaRPr sz="2000"/>
          </a:p>
        </p:txBody>
      </p:sp>
      <p:sp>
        <p:nvSpPr>
          <p:cNvPr id="97" name="Google Shape;97;p16"/>
          <p:cNvSpPr/>
          <p:nvPr/>
        </p:nvSpPr>
        <p:spPr>
          <a:xfrm>
            <a:off x="76200" y="226350"/>
            <a:ext cx="2556300" cy="11571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Continuous deployment of software for detector and physics studies.</a:t>
            </a:r>
            <a:endParaRPr sz="1000"/>
          </a:p>
        </p:txBody>
      </p:sp>
      <p:sp>
        <p:nvSpPr>
          <p:cNvPr id="98" name="Google Shape;98;p16"/>
          <p:cNvSpPr/>
          <p:nvPr/>
        </p:nvSpPr>
        <p:spPr>
          <a:xfrm>
            <a:off x="76200" y="2405900"/>
            <a:ext cx="2556300" cy="1332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Timely validation and quality control for simulation production on data sets that require significant time and resources.</a:t>
            </a:r>
            <a:endParaRPr sz="1000"/>
          </a:p>
        </p:txBody>
      </p:sp>
      <p:sp>
        <p:nvSpPr>
          <p:cNvPr id="99" name="Google Shape;99;p16"/>
          <p:cNvSpPr/>
          <p:nvPr/>
        </p:nvSpPr>
        <p:spPr>
          <a:xfrm>
            <a:off x="2721638" y="366175"/>
            <a:ext cx="2556300" cy="11571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Regular update of production outputs enabling the modeling of physics and background processes, detector and readout, etc. and testing/development of reconstruction algorithms.</a:t>
            </a:r>
            <a:endParaRPr sz="900"/>
          </a:p>
        </p:txBody>
      </p:sp>
      <p:cxnSp>
        <p:nvCxnSpPr>
          <p:cNvPr id="100" name="Google Shape;100;p16"/>
          <p:cNvCxnSpPr>
            <a:stCxn id="97" idx="4"/>
            <a:endCxn id="96" idx="2"/>
          </p:cNvCxnSpPr>
          <p:nvPr/>
        </p:nvCxnSpPr>
        <p:spPr>
          <a:xfrm>
            <a:off x="1354350" y="1383450"/>
            <a:ext cx="480000" cy="41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6"/>
          <p:cNvCxnSpPr>
            <a:stCxn id="96" idx="6"/>
            <a:endCxn id="99" idx="4"/>
          </p:cNvCxnSpPr>
          <p:nvPr/>
        </p:nvCxnSpPr>
        <p:spPr>
          <a:xfrm flipH="1" rot="10800000">
            <a:off x="3127125" y="1523300"/>
            <a:ext cx="872700" cy="27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6"/>
          <p:cNvCxnSpPr>
            <a:stCxn id="96" idx="3"/>
            <a:endCxn id="98" idx="0"/>
          </p:cNvCxnSpPr>
          <p:nvPr/>
        </p:nvCxnSpPr>
        <p:spPr>
          <a:xfrm flipH="1">
            <a:off x="1354437" y="2175316"/>
            <a:ext cx="669300" cy="23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6"/>
          <p:cNvSpPr txBox="1"/>
          <p:nvPr/>
        </p:nvSpPr>
        <p:spPr>
          <a:xfrm>
            <a:off x="5372675" y="574300"/>
            <a:ext cx="3709800" cy="30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</a:rPr>
              <a:t>Some of the Datasets and Monte Carlo Generators In Production:</a:t>
            </a:r>
            <a:endParaRPr b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DIS (pythia6-eic for minimum bias, pythia8)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Exclusive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	DVMP (EpIC)</a:t>
            </a:r>
            <a:endParaRPr sz="1000">
              <a:solidFill>
                <a:schemeClr val="dk2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DEMP (DEMPgen)</a:t>
            </a:r>
            <a:endParaRPr sz="1000">
              <a:solidFill>
                <a:schemeClr val="dk2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DIFFRACTIVE_PHI (SARTRE)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Backgrounds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	Proton Beamgas (pythia8)</a:t>
            </a:r>
            <a:endParaRPr sz="1000">
              <a:solidFill>
                <a:schemeClr val="dk2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Electron Beamgas (GETaLM)</a:t>
            </a:r>
            <a:endParaRPr sz="1000">
              <a:solidFill>
                <a:schemeClr val="dk2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Merged = Beamgas+SynRad</a:t>
            </a:r>
            <a:endParaRPr sz="1000">
              <a:solidFill>
                <a:schemeClr val="dk2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</a:rPr>
              <a:t>List is continuously growing as per requests from Physics Working G</a:t>
            </a:r>
            <a:r>
              <a:rPr b="1" lang="en" sz="1000">
                <a:solidFill>
                  <a:schemeClr val="dk2"/>
                </a:solidFill>
              </a:rPr>
              <a:t>roup</a:t>
            </a:r>
            <a:r>
              <a:rPr b="1" lang="en" sz="1000">
                <a:solidFill>
                  <a:schemeClr val="dk2"/>
                </a:solidFill>
              </a:rPr>
              <a:t>s (PWGs).</a:t>
            </a:r>
            <a:endParaRPr b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	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1237550" y="4045225"/>
            <a:ext cx="2100000" cy="7041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1: Verification and Validation</a:t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3714950" y="4030400"/>
            <a:ext cx="2100000" cy="7041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2: Targeted Development</a:t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6192350" y="4030400"/>
            <a:ext cx="2100000" cy="704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3+4: Charters and taxis (user requests)</a:t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3337550" y="4281925"/>
            <a:ext cx="377400" cy="23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5814950" y="4281925"/>
            <a:ext cx="377400" cy="23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3289450" y="3578425"/>
            <a:ext cx="3294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Monthly Campaign Strategy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2667475" y="4673125"/>
            <a:ext cx="2840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Tagged Train Release (s)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-37525" y="4691950"/>
            <a:ext cx="19890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Sakib Rahman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/>
        </p:nvSpPr>
        <p:spPr>
          <a:xfrm>
            <a:off x="5659100" y="1795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4858450" y="109000"/>
            <a:ext cx="3709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4"/>
                </a:solidFill>
              </a:rPr>
              <a:t>Why </a:t>
            </a:r>
            <a:r>
              <a:rPr b="1" lang="en" sz="2200">
                <a:solidFill>
                  <a:schemeClr val="accent4"/>
                </a:solidFill>
              </a:rPr>
              <a:t>choose</a:t>
            </a:r>
            <a:r>
              <a:rPr b="1" lang="en" sz="2200">
                <a:solidFill>
                  <a:schemeClr val="accent4"/>
                </a:solidFill>
              </a:rPr>
              <a:t> Throughput Computing and OSG?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92225" y="109000"/>
            <a:ext cx="3709800" cy="174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Currently datasets in production are estimated to consume </a:t>
            </a:r>
            <a:r>
              <a:rPr lang="en"/>
              <a:t>~ 1M </a:t>
            </a:r>
            <a:r>
              <a:rPr lang="en"/>
              <a:t>C</a:t>
            </a:r>
            <a:r>
              <a:rPr lang="en"/>
              <a:t>orehours</a:t>
            </a:r>
            <a:r>
              <a:rPr lang="en"/>
              <a:t> per monthly campaign. Demand growing every month. </a:t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4760625" y="1240050"/>
            <a:ext cx="3405300" cy="11067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Parallelism and Ease of Scaling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Able to run </a:t>
            </a:r>
            <a:r>
              <a:rPr lang="en"/>
              <a:t>up to</a:t>
            </a:r>
            <a:r>
              <a:rPr lang="en"/>
              <a:t> 10k jobs simultaneously on OSG resources.</a:t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396725" y="2043425"/>
            <a:ext cx="3405300" cy="11067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Common Interface Template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use the HTCondor submit template without the need to adapt it to specific sites.</a:t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4760625" y="2539700"/>
            <a:ext cx="3405300" cy="12657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Ease of access management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Collaborators from diverse institutional </a:t>
            </a:r>
            <a:r>
              <a:rPr lang="en"/>
              <a:t>affiliation</a:t>
            </a:r>
            <a:r>
              <a:rPr lang="en"/>
              <a:t>s</a:t>
            </a:r>
            <a:r>
              <a:rPr lang="en"/>
              <a:t> can authenticate through CILogon and access OSG resources.</a:t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396725" y="3306825"/>
            <a:ext cx="3405300" cy="12657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Excellent Support System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OSG-PATh meetings, support ticketing system, broad user base and experiences to learn from.</a:t>
            </a:r>
            <a:endParaRPr/>
          </a:p>
        </p:txBody>
      </p:sp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-37525" y="4768150"/>
            <a:ext cx="19890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Sakib Rahman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00" y="1542450"/>
            <a:ext cx="2223675" cy="152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50" y="3123525"/>
            <a:ext cx="2343300" cy="16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3650" y="1706950"/>
            <a:ext cx="2343300" cy="1584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>
            <p:ph type="title"/>
          </p:nvPr>
        </p:nvSpPr>
        <p:spPr>
          <a:xfrm>
            <a:off x="4733425" y="-76200"/>
            <a:ext cx="4493400" cy="10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4"/>
                </a:solidFill>
              </a:rPr>
              <a:t>Leveraging OSG: Examples of Physics Analysis with Simulation Campaigns 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40450" y="-62900"/>
            <a:ext cx="46329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E</a:t>
            </a:r>
            <a:r>
              <a:rPr b="1" lang="en" sz="1800">
                <a:solidFill>
                  <a:schemeClr val="dk2"/>
                </a:solidFill>
              </a:rPr>
              <a:t>lectron-Proton </a:t>
            </a:r>
            <a:r>
              <a:rPr b="1" lang="en" sz="1800">
                <a:solidFill>
                  <a:schemeClr val="dk2"/>
                </a:solidFill>
              </a:rPr>
              <a:t>D</a:t>
            </a:r>
            <a:r>
              <a:rPr b="1" lang="en" sz="1800">
                <a:solidFill>
                  <a:schemeClr val="dk2"/>
                </a:solidFill>
              </a:rPr>
              <a:t>eeply Virtual Compton Scattering 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Credit: O. Jevons (Glasgow)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Relevant for nucleon tomography, origin of mass and spin. 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Electron PID crucial and FF region critical for final state </a:t>
            </a:r>
            <a:r>
              <a:rPr lang="en" sz="1300">
                <a:solidFill>
                  <a:schemeClr val="dk2"/>
                </a:solidFill>
              </a:rPr>
              <a:t>proton.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2533425" y="3764075"/>
            <a:ext cx="23433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Evaluation of detector/physics performance and prompt identification of software issues enabled by regular campaign outputs.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1148600" y="3186325"/>
            <a:ext cx="11562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Missing Roman Pots?</a:t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137" name="Google Shape;137;p18"/>
          <p:cNvCxnSpPr/>
          <p:nvPr/>
        </p:nvCxnSpPr>
        <p:spPr>
          <a:xfrm flipH="1" rot="10800000">
            <a:off x="1953450" y="2396575"/>
            <a:ext cx="2427300" cy="94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" name="Google Shape;138;p18"/>
          <p:cNvSpPr txBox="1"/>
          <p:nvPr/>
        </p:nvSpPr>
        <p:spPr>
          <a:xfrm>
            <a:off x="2569650" y="2786900"/>
            <a:ext cx="5031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Fixed</a:t>
            </a:r>
            <a:endParaRPr sz="900">
              <a:solidFill>
                <a:schemeClr val="dk2"/>
              </a:solidFill>
            </a:endParaRPr>
          </a:p>
        </p:txBody>
      </p:sp>
      <p:cxnSp>
        <p:nvCxnSpPr>
          <p:cNvPr id="139" name="Google Shape;139;p18"/>
          <p:cNvCxnSpPr/>
          <p:nvPr/>
        </p:nvCxnSpPr>
        <p:spPr>
          <a:xfrm>
            <a:off x="4796675" y="906575"/>
            <a:ext cx="33600" cy="402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18"/>
          <p:cNvSpPr txBox="1"/>
          <p:nvPr/>
        </p:nvSpPr>
        <p:spPr>
          <a:xfrm>
            <a:off x="4859025" y="907875"/>
            <a:ext cx="41088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Elastic Electron-Proton Scattering 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Credit: B.  Schmookler (UC Riverside)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4828825" y="1496700"/>
            <a:ext cx="39192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Significance</a:t>
            </a:r>
            <a:r>
              <a:rPr lang="en" sz="1300">
                <a:solidFill>
                  <a:schemeClr val="dk2"/>
                </a:solidFill>
              </a:rPr>
              <a:t>: Highest Q</a:t>
            </a:r>
            <a:r>
              <a:rPr baseline="30000" lang="en" sz="1300">
                <a:solidFill>
                  <a:schemeClr val="dk2"/>
                </a:solidFill>
              </a:rPr>
              <a:t>2</a:t>
            </a:r>
            <a:r>
              <a:rPr lang="en" sz="1300">
                <a:solidFill>
                  <a:schemeClr val="dk2"/>
                </a:solidFill>
              </a:rPr>
              <a:t> ever measured for elastic </a:t>
            </a:r>
            <a:r>
              <a:rPr lang="en" sz="1300">
                <a:solidFill>
                  <a:schemeClr val="dk2"/>
                </a:solidFill>
              </a:rPr>
              <a:t>e-p </a:t>
            </a:r>
            <a:r>
              <a:rPr lang="en" sz="1300">
                <a:solidFill>
                  <a:schemeClr val="dk2"/>
                </a:solidFill>
              </a:rPr>
              <a:t>scattering, and it would be the first time the elastic cross-section is measured at a high-energy collider.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4816250" y="2391825"/>
            <a:ext cx="37788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Evaluation of different </a:t>
            </a:r>
            <a:r>
              <a:rPr lang="en" sz="1300">
                <a:solidFill>
                  <a:schemeClr val="dk2"/>
                </a:solidFill>
              </a:rPr>
              <a:t>Q</a:t>
            </a:r>
            <a:r>
              <a:rPr baseline="30000" lang="en" sz="1300">
                <a:solidFill>
                  <a:schemeClr val="dk2"/>
                </a:solidFill>
              </a:rPr>
              <a:t>2  </a:t>
            </a:r>
            <a:r>
              <a:rPr lang="en" sz="1300">
                <a:solidFill>
                  <a:schemeClr val="dk2"/>
                </a:solidFill>
              </a:rPr>
              <a:t>reconstruction methods using monthly production 24.04.0.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-37525" y="4768150"/>
            <a:ext cx="19890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Sakib Rahman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305450" y="4648100"/>
            <a:ext cx="19890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2"/>
                </a:solidFill>
              </a:rPr>
              <a:t>10x100, monthly production 24.04.0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2591450" y="3200300"/>
            <a:ext cx="19890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2"/>
                </a:solidFill>
              </a:rPr>
              <a:t>10x100, monthly production 24.06.0</a:t>
            </a:r>
            <a:endParaRPr b="1" sz="800">
              <a:solidFill>
                <a:schemeClr val="dk2"/>
              </a:solidFill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2675" y="2894925"/>
            <a:ext cx="1842900" cy="115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30375" y="2913650"/>
            <a:ext cx="1769476" cy="115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9450" y="4032600"/>
            <a:ext cx="1769476" cy="10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4657225" y="228600"/>
            <a:ext cx="4493400" cy="10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4"/>
                </a:solidFill>
              </a:rPr>
              <a:t>Leveraging OSG: Synergy Among Institutions C</a:t>
            </a:r>
            <a:r>
              <a:rPr b="1" lang="en" sz="2200">
                <a:solidFill>
                  <a:schemeClr val="accent4"/>
                </a:solidFill>
              </a:rPr>
              <a:t>ontributing Resources</a:t>
            </a:r>
            <a:r>
              <a:rPr lang="en"/>
              <a:t> </a:t>
            </a:r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476050" y="161250"/>
            <a:ext cx="2364300" cy="11694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fully operational submit nodes maintained by Jefferson Lab and OSG.</a:t>
            </a:r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540400" y="1439800"/>
            <a:ext cx="2364300" cy="1272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to resources from international </a:t>
            </a:r>
            <a:r>
              <a:rPr lang="en"/>
              <a:t>institutions: A</a:t>
            </a:r>
            <a:r>
              <a:rPr lang="en"/>
              <a:t>lliance Canada integrated into the ePIC pool and INFN-CNAF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/>
              <a:t>integration is next.</a:t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3472838" y="1456000"/>
            <a:ext cx="2364300" cy="11694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Participation in regular meetings with Subatomic Physics National Team-Canada and OSG-PATh.</a:t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6405300" y="2970550"/>
            <a:ext cx="2364300" cy="11694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</a:t>
            </a:r>
            <a:r>
              <a:rPr lang="en"/>
              <a:t> </a:t>
            </a:r>
            <a:r>
              <a:rPr lang="en"/>
              <a:t>R</a:t>
            </a:r>
            <a:r>
              <a:rPr lang="en"/>
              <a:t>ucio server in process of being deployed at Jefferson Lab</a:t>
            </a:r>
            <a:r>
              <a:rPr lang="en"/>
              <a:t>.</a:t>
            </a: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6405300" y="1456013"/>
            <a:ext cx="2364300" cy="11694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accessible </a:t>
            </a:r>
            <a:r>
              <a:rPr lang="en"/>
              <a:t>XRoot</a:t>
            </a:r>
            <a:r>
              <a:rPr lang="en"/>
              <a:t>D</a:t>
            </a:r>
            <a:r>
              <a:rPr lang="en"/>
              <a:t> server at Jefferson Lab and S3 storage at Brookhaven Lab.</a:t>
            </a:r>
            <a:endParaRPr/>
          </a:p>
        </p:txBody>
      </p:sp>
      <p:pic>
        <p:nvPicPr>
          <p:cNvPr id="160" name="Google Shape;1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050" y="2834950"/>
            <a:ext cx="3810425" cy="1707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2619950" y="4541975"/>
            <a:ext cx="32715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</a:rPr>
              <a:t>Nearly 14 M Corehours since May 2023 produced over 300 TB output</a:t>
            </a:r>
            <a:endParaRPr b="1" sz="1300">
              <a:solidFill>
                <a:schemeClr val="dk2"/>
              </a:solidFill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552238" y="2642150"/>
            <a:ext cx="1785900" cy="19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Top 5 Contributing Sites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SU ITS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SDSC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MWT2 ATLAS UC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WISC PATH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BNL ATLAS Tier 1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-37525" y="4768150"/>
            <a:ext cx="19890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Sakib Rahman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4769675" y="52550"/>
            <a:ext cx="41751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4"/>
                </a:solidFill>
              </a:rPr>
              <a:t>Current Production Workflow</a:t>
            </a:r>
            <a:r>
              <a:rPr lang="en"/>
              <a:t> </a:t>
            </a: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1770950" y="838375"/>
            <a:ext cx="2100000" cy="13581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CI/CD: Container deployed to CVMFS and calculate timing data CSV files for each dataset.</a:t>
            </a:r>
            <a:endParaRPr/>
          </a:p>
        </p:txBody>
      </p:sp>
      <p:sp>
        <p:nvSpPr>
          <p:cNvPr id="171" name="Google Shape;171;p20"/>
          <p:cNvSpPr/>
          <p:nvPr/>
        </p:nvSpPr>
        <p:spPr>
          <a:xfrm>
            <a:off x="4248350" y="837650"/>
            <a:ext cx="2100000" cy="12825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</a:t>
            </a:r>
            <a:r>
              <a:rPr lang="en"/>
              <a:t>Condor submit script template - configuration, timing info, credentials, etc.</a:t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6725750" y="837650"/>
            <a:ext cx="2100000" cy="12081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scripts build submit scripts from template for each dataset real time during submission.</a:t>
            </a:r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3870950" y="1386325"/>
            <a:ext cx="377400" cy="23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"/>
          <p:cNvSpPr/>
          <p:nvPr/>
        </p:nvSpPr>
        <p:spPr>
          <a:xfrm>
            <a:off x="6348350" y="1386325"/>
            <a:ext cx="377400" cy="23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232050" y="1280025"/>
            <a:ext cx="13140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Pre-submit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130700" y="3337425"/>
            <a:ext cx="14154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Post-submit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1770950" y="2819575"/>
            <a:ext cx="2100000" cy="15660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Datasets in hepmc3.tree.root format streamed over from JLAB XRootD.</a:t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4248350" y="2818850"/>
            <a:ext cx="2100000" cy="15660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</a:t>
            </a:r>
            <a:r>
              <a:rPr lang="en"/>
              <a:t>simulation </a:t>
            </a:r>
            <a:r>
              <a:rPr lang="en"/>
              <a:t>workflow on OSG resources.</a:t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6736850" y="2690600"/>
            <a:ext cx="2100000" cy="16944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 the outputs are written back </a:t>
            </a:r>
            <a:r>
              <a:rPr lang="en"/>
              <a:t>to S3 storage at BNL and a cron job syncs BNL S3 with JLab XRootD</a:t>
            </a:r>
            <a:r>
              <a:rPr lang="en"/>
              <a:t>. Aim to transition to direct XRootD write only.</a:t>
            </a:r>
            <a:endParaRPr/>
          </a:p>
        </p:txBody>
      </p:sp>
      <p:sp>
        <p:nvSpPr>
          <p:cNvPr id="180" name="Google Shape;180;p20"/>
          <p:cNvSpPr/>
          <p:nvPr/>
        </p:nvSpPr>
        <p:spPr>
          <a:xfrm>
            <a:off x="3870950" y="3519925"/>
            <a:ext cx="377400" cy="23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6348350" y="3486500"/>
            <a:ext cx="377400" cy="23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-37525" y="4768150"/>
            <a:ext cx="19890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Sakib Rahman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/>
          <p:nvPr/>
        </p:nvSpPr>
        <p:spPr>
          <a:xfrm>
            <a:off x="92225" y="398225"/>
            <a:ext cx="4618800" cy="2729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1"/>
          <p:cNvSpPr txBox="1"/>
          <p:nvPr/>
        </p:nvSpPr>
        <p:spPr>
          <a:xfrm>
            <a:off x="4769675" y="52550"/>
            <a:ext cx="41751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AB40"/>
                </a:solidFill>
              </a:rPr>
              <a:t>Lightweight Production Scripts and Templates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4757850" y="624600"/>
            <a:ext cx="3798000" cy="4486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HTCondor</a:t>
            </a:r>
            <a:r>
              <a:rPr b="1" lang="en" sz="1000">
                <a:solidFill>
                  <a:srgbClr val="000000"/>
                </a:solidFill>
              </a:rPr>
              <a:t> S</a:t>
            </a:r>
            <a:r>
              <a:rPr b="1" lang="en" sz="1000"/>
              <a:t>ubmit Script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</a:rPr>
              <a:t>Requirements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Requirements = HAS_SINGULARITY == TRUE &amp;&amp; HAS_CVMFS_singularity_opensciencegrid_org == TRUE &amp;&amp; OSG_HOST_KERNEL_VERSION &gt;= 31000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request_cpus = 1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request_memory = 3.5 GB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request_disk = 5 GB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max_idle = 500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Project and Singularity Image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+ProjectName="ePIC"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+SingularityImage="</a:t>
            </a:r>
            <a:r>
              <a:rPr lang="en" sz="1000"/>
              <a:t>/cvmfs/singularity.opensciencegrid.org/eicweb/eic_xl:24.07.0</a:t>
            </a:r>
            <a:r>
              <a:rPr lang="en" sz="1000"/>
              <a:t>"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</a:rPr>
              <a:t>Job Exit Policy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on_exit_hold = (ExitBySignal == True) || (ExitCode != 0)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</a:rPr>
              <a:t>Dealing with Failed Jobs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If failure rate is high across sites, review ePIC software and container release.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If OSG site-specific, update blacklist and release: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+UNDESIRED_Sites = "Comma-separated list of sites"</a:t>
            </a:r>
            <a:endParaRPr sz="1300"/>
          </a:p>
        </p:txBody>
      </p:sp>
      <p:sp>
        <p:nvSpPr>
          <p:cNvPr id="191" name="Google Shape;191;p21"/>
          <p:cNvSpPr/>
          <p:nvPr/>
        </p:nvSpPr>
        <p:spPr>
          <a:xfrm>
            <a:off x="1149325" y="846000"/>
            <a:ext cx="3498900" cy="2125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EXAMPLE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FF"/>
                </a:solidFill>
              </a:rPr>
              <a:t>EBEAM=18 PBEAM=275</a:t>
            </a:r>
            <a:endParaRPr sz="11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FF"/>
                </a:solidFill>
              </a:rPr>
              <a:t>DETECTOR_VERSION=24.07.0</a:t>
            </a:r>
            <a:endParaRPr sz="11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FF"/>
                </a:solidFill>
              </a:rPr>
              <a:t>DETECTOR_CONFIG=epic_brycecanyon</a:t>
            </a:r>
            <a:endParaRPr sz="11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FF"/>
                </a:solidFill>
              </a:rPr>
              <a:t>JUG_XL_TAG=24.07.0-stable</a:t>
            </a:r>
            <a:endParaRPr sz="11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./scripts/submit_csv.sh</a:t>
            </a:r>
            <a:endParaRPr sz="11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</a:rPr>
              <a:t>osg_csv</a:t>
            </a:r>
            <a:endParaRPr sz="11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</a:rPr>
              <a:t>hepmc3 </a:t>
            </a:r>
            <a:r>
              <a:rPr lang="en" sz="800">
                <a:solidFill>
                  <a:srgbClr val="38761D"/>
                </a:solidFill>
              </a:rPr>
              <a:t>DIS/CC/18x275/minQ2=100/DIS_CC_18x275_minQ2=100.csv</a:t>
            </a:r>
            <a:endParaRPr sz="8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8761D"/>
                </a:solidFill>
              </a:rPr>
              <a:t>2</a:t>
            </a:r>
            <a:endParaRPr sz="1100">
              <a:solidFill>
                <a:srgbClr val="38761D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45500" y="1046000"/>
            <a:ext cx="9942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FF"/>
                </a:solidFill>
              </a:rPr>
              <a:t>Environment variables</a:t>
            </a:r>
            <a:endParaRPr sz="1100">
              <a:solidFill>
                <a:srgbClr val="0000FF"/>
              </a:solidFill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45500" y="1735775"/>
            <a:ext cx="9942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Shell script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45500" y="2139700"/>
            <a:ext cx="9942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</a:rPr>
              <a:t>Template variables</a:t>
            </a:r>
            <a:endParaRPr sz="1100">
              <a:solidFill>
                <a:srgbClr val="38761D"/>
              </a:solidFill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426500" y="398975"/>
            <a:ext cx="4284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https://github.com/eic/job_submission_condor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2670250" y="3265525"/>
            <a:ext cx="603600" cy="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92225" y="3554625"/>
            <a:ext cx="4618800" cy="1477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1"/>
          <p:cNvSpPr txBox="1"/>
          <p:nvPr/>
        </p:nvSpPr>
        <p:spPr>
          <a:xfrm>
            <a:off x="999925" y="7650"/>
            <a:ext cx="33576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Executed On Submit Node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888225" y="3139875"/>
            <a:ext cx="33576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Executed On Job Nodes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217975" y="3617625"/>
            <a:ext cx="4430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https://github.com/eic/simulation_campaign_hepmc3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153675" y="4120675"/>
            <a:ext cx="4494600" cy="672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scripts/run.sh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integrated into </a:t>
            </a:r>
            <a:r>
              <a:rPr lang="en"/>
              <a:t>cvmfs container </a:t>
            </a:r>
            <a:r>
              <a:rPr b="1" lang="en" sz="1100">
                <a:solidFill>
                  <a:schemeClr val="dk1"/>
                </a:solidFill>
              </a:rPr>
              <a:t>/cvmfs/singularity.opensciencegrid.org/eicweb/eic_xl:24.07.0</a:t>
            </a:r>
            <a:endParaRPr/>
          </a:p>
        </p:txBody>
      </p:sp>
      <p:sp>
        <p:nvSpPr>
          <p:cNvPr id="202" name="Google Shape;20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-37525" y="4768150"/>
            <a:ext cx="19890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Sakib Rahman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6880900" y="1898350"/>
            <a:ext cx="1598700" cy="9486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eic-shell</a:t>
            </a:r>
            <a:r>
              <a:rPr lang="en" sz="1000"/>
              <a:t> s</a:t>
            </a:r>
            <a:r>
              <a:rPr lang="en" sz="1000"/>
              <a:t>ingularity container regularly deployed to cvmfs by CI/CD pipeline. Spack is used for package management.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