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1"/>
  </p:notesMasterIdLst>
  <p:sldIdLst>
    <p:sldId id="857" r:id="rId2"/>
    <p:sldId id="1107" r:id="rId3"/>
    <p:sldId id="1105" r:id="rId4"/>
    <p:sldId id="1106" r:id="rId5"/>
    <p:sldId id="1103" r:id="rId6"/>
    <p:sldId id="1104" r:id="rId7"/>
    <p:sldId id="1112" r:id="rId8"/>
    <p:sldId id="1114" r:id="rId9"/>
    <p:sldId id="1119" r:id="rId10"/>
    <p:sldId id="1115" r:id="rId11"/>
    <p:sldId id="1116" r:id="rId12"/>
    <p:sldId id="1117" r:id="rId13"/>
    <p:sldId id="1118" r:id="rId14"/>
    <p:sldId id="1120" r:id="rId15"/>
    <p:sldId id="1108" r:id="rId16"/>
    <p:sldId id="1109" r:id="rId17"/>
    <p:sldId id="1121" r:id="rId18"/>
    <p:sldId id="1110" r:id="rId19"/>
    <p:sldId id="1102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60036"/>
    <a:srgbClr val="FF9933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8" autoAdjust="0"/>
    <p:restoredTop sz="89529" autoAdjust="0"/>
  </p:normalViewPr>
  <p:slideViewPr>
    <p:cSldViewPr snapToGrid="0">
      <p:cViewPr>
        <p:scale>
          <a:sx n="70" d="100"/>
          <a:sy n="70" d="100"/>
        </p:scale>
        <p:origin x="1757" y="95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81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2978B1-D068-47E8-9D8F-DDBF907F7C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00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4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HTCondor-CE software is a </a:t>
            </a:r>
            <a:r>
              <a:rPr lang="en-US" i="1" dirty="0"/>
              <a:t>Compute </a:t>
            </a:r>
            <a:r>
              <a:rPr lang="en-US" i="1" dirty="0" err="1"/>
              <a:t>Entrypoint</a:t>
            </a:r>
            <a:r>
              <a:rPr lang="en-US" dirty="0"/>
              <a:t> (CE) for campuses that are part of a larger computing federation (e.g. the Open Science Pool). As such, HTCondor-CE serves as a "door" for incoming resource allocation requests (RARs) — it handles authorization and delegation of these requests to a site's local batch system, such as </a:t>
            </a:r>
            <a:r>
              <a:rPr lang="en-US" dirty="0" err="1"/>
              <a:t>Slurm</a:t>
            </a:r>
            <a:r>
              <a:rPr lang="en-US" dirty="0"/>
              <a:t>, HTCondor, PBS, and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5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17219"/>
            <a:ext cx="10363200" cy="2438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012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6A0AA-7FD3-4A82-9345-19D2032998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9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45F6-34A2-4511-A3FB-315699BF1E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24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563" y="538449"/>
            <a:ext cx="10969943" cy="61414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991" b="0" strike="noStrike" spc="-1">
                <a:latin typeface="Arial"/>
              </a:rPr>
              <a:t>Click to edit Master title style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564" y="1604399"/>
            <a:ext cx="1273985" cy="1895672"/>
          </a:xfrm>
          <a:prstGeom prst="rect">
            <a:avLst/>
          </a:prstGeom>
        </p:spPr>
        <p:txBody>
          <a:bodyPr lIns="0" tIns="0" rIns="0" bIns="0">
            <a:normAutofit fontScale="34000"/>
          </a:bodyPr>
          <a:lstStyle/>
          <a:p>
            <a:pPr lvl="0"/>
            <a:r>
              <a:rPr lang="en-US" sz="2903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1947552" y="1604399"/>
            <a:ext cx="1273985" cy="1895672"/>
          </a:xfrm>
          <a:prstGeom prst="rect">
            <a:avLst/>
          </a:prstGeom>
        </p:spPr>
        <p:txBody>
          <a:bodyPr lIns="0" tIns="0" rIns="0" bIns="0">
            <a:normAutofit fontScale="34000"/>
          </a:bodyPr>
          <a:lstStyle/>
          <a:p>
            <a:pPr lvl="0"/>
            <a:r>
              <a:rPr lang="en-US" sz="2903" b="0" strike="noStrike" spc="-1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32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7776C-14D7-48C6-B1E3-FF145FC109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1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C8E0-503E-4745-A517-CFD08AC9DC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1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00238"/>
            <a:ext cx="508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0238"/>
            <a:ext cx="508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956800" y="6248400"/>
            <a:ext cx="132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A462B-5250-49FE-8A2E-19B006A29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Slide Number Placeholder 1"/>
          <p:cNvSpPr txBox="1">
            <a:spLocks/>
          </p:cNvSpPr>
          <p:nvPr userDrawn="1"/>
        </p:nvSpPr>
        <p:spPr>
          <a:xfrm>
            <a:off x="4673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671F83BD-2119-406E-B847-CD3D3B269ABB}" type="slidenum">
              <a:rPr lang="en-US" sz="1200" smtClean="0"/>
              <a:pPr>
                <a:defRPr/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661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ACEB-D72B-4C0B-B940-72A92838F3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49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7EE97-0F2E-4B87-BB55-F7FDEEB233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7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A2EA0-71A3-4F83-BC2C-56E5F38A3D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3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9E37-CFA8-442E-BA24-229311A8B4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683C2-34A6-4DA9-845D-D15FEE5C68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99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9684" y="1355726"/>
            <a:ext cx="11199283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28" name="Picture 1" descr="CHTC_logo_color_horiz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2" y="6328121"/>
            <a:ext cx="2729344" cy="52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0" y="6334471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1F83BD-2119-406E-B847-CD3D3B269A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273" y="6254427"/>
            <a:ext cx="2521528" cy="5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9" r:id="rId2"/>
    <p:sldLayoutId id="2147483730" r:id="rId3"/>
    <p:sldLayoutId id="2147483739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1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ea typeface="MS PGothic" pitchFamily="34" charset="-128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awardsearch/showAward?AWD_ID=2030508" TargetMode="External"/><Relationship Id="rId2" Type="http://schemas.openxmlformats.org/officeDocument/2006/relationships/hyperlink" Target="https://www.nsf.gov/div/index.jsp?div=OAC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path-cc.i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78591" y="829739"/>
            <a:ext cx="9034817" cy="25992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Providing Value to Campuses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Part II: The HTCondor-CE Dashboard</a:t>
            </a:r>
            <a:b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br>
              <a:rPr lang="en-US" sz="3600" dirty="0"/>
            </a:br>
            <a:r>
              <a:rPr lang="en-US" sz="2800" dirty="0">
                <a:solidFill>
                  <a:schemeClr val="tx1"/>
                </a:solidFill>
              </a:rPr>
              <a:t>HTC 24 - July 2024 - Madison, WI USA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2209800" y="3367886"/>
            <a:ext cx="7772400" cy="203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800" kern="0" dirty="0">
                <a:solidFill>
                  <a:schemeClr val="tx1"/>
                </a:solidFill>
              </a:rPr>
              <a:t>Todd Tannenbaum</a:t>
            </a:r>
          </a:p>
          <a:p>
            <a:r>
              <a:rPr lang="en-US" sz="1800" kern="0" dirty="0">
                <a:solidFill>
                  <a:schemeClr val="tx1"/>
                </a:solidFill>
              </a:rPr>
              <a:t>Center for High Throughput Computing</a:t>
            </a:r>
          </a:p>
          <a:p>
            <a:r>
              <a:rPr lang="en-US" sz="1800" kern="0" dirty="0">
                <a:solidFill>
                  <a:schemeClr val="tx1"/>
                </a:solidFill>
              </a:rPr>
              <a:t>Department of Computer Sciences</a:t>
            </a:r>
          </a:p>
          <a:p>
            <a:r>
              <a:rPr lang="en-US" sz="1800" kern="0" dirty="0">
                <a:solidFill>
                  <a:schemeClr val="tx1"/>
                </a:solidFill>
              </a:rPr>
              <a:t>University of Wisconsin-Madison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35D05-0412-26AA-664A-AAAEDCA6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33" y="5257534"/>
            <a:ext cx="2828925" cy="1419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90535F-392F-7830-866C-CC5C5A86A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105" y="5361267"/>
            <a:ext cx="1200150" cy="1209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C8BBDD-7F8C-2C5F-D14C-91F573637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638" y="5390884"/>
            <a:ext cx="4076700" cy="12858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36F8DD-A974-D22F-0E39-E879EAD929C8}"/>
              </a:ext>
            </a:extLst>
          </p:cNvPr>
          <p:cNvSpPr/>
          <p:nvPr/>
        </p:nvSpPr>
        <p:spPr>
          <a:xfrm>
            <a:off x="5129736" y="896894"/>
            <a:ext cx="6164359" cy="42483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C9CB3-3038-81CA-582A-AF8B4411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a CE in 60 seconds or less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AEB98F-B933-F04D-CD65-817D18F872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1AA972F-FEBF-85F7-C50C-834B75716143}"/>
              </a:ext>
            </a:extLst>
          </p:cNvPr>
          <p:cNvSpPr txBox="1">
            <a:spLocks/>
          </p:cNvSpPr>
          <p:nvPr/>
        </p:nvSpPr>
        <p:spPr>
          <a:xfrm>
            <a:off x="882758" y="2467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Helvetica Neue Light" panose="020004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A2A9E-9BBE-C10B-0D3E-E3D99E1FE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4" t="17502" r="25263" b="12403"/>
          <a:stretch/>
        </p:blipFill>
        <p:spPr>
          <a:xfrm>
            <a:off x="9889330" y="1895401"/>
            <a:ext cx="1186918" cy="207994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68E5568-D1F0-1545-43E7-CC7B825DF9E7}"/>
              </a:ext>
            </a:extLst>
          </p:cNvPr>
          <p:cNvSpPr/>
          <p:nvPr/>
        </p:nvSpPr>
        <p:spPr>
          <a:xfrm>
            <a:off x="5857468" y="2562936"/>
            <a:ext cx="1447902" cy="9733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HTCondor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21276D-F5AE-C84C-512B-D64414B101E7}"/>
              </a:ext>
            </a:extLst>
          </p:cNvPr>
          <p:cNvCxnSpPr>
            <a:cxnSpLocks/>
          </p:cNvCxnSpPr>
          <p:nvPr/>
        </p:nvCxnSpPr>
        <p:spPr>
          <a:xfrm>
            <a:off x="9168029" y="2903643"/>
            <a:ext cx="6002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386D97-205F-AAD2-46AD-5CFD473081DF}"/>
              </a:ext>
            </a:extLst>
          </p:cNvPr>
          <p:cNvSpPr txBox="1"/>
          <p:nvPr/>
        </p:nvSpPr>
        <p:spPr>
          <a:xfrm>
            <a:off x="6588515" y="948849"/>
            <a:ext cx="287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Campus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FD6DD-64DF-0BE7-506D-59199B528FF2}"/>
              </a:ext>
            </a:extLst>
          </p:cNvPr>
          <p:cNvSpPr txBox="1"/>
          <p:nvPr/>
        </p:nvSpPr>
        <p:spPr>
          <a:xfrm>
            <a:off x="9410161" y="1478431"/>
            <a:ext cx="189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Cluster</a:t>
            </a:r>
          </a:p>
        </p:txBody>
      </p:sp>
      <p:pic>
        <p:nvPicPr>
          <p:cNvPr id="25" name="Graphic 24" descr="Computer with solid fill">
            <a:extLst>
              <a:ext uri="{FF2B5EF4-FFF2-40B4-BE49-F238E27FC236}">
                <a16:creationId xmlns:a16="http://schemas.microsoft.com/office/drawing/2014/main" id="{406BEF13-3DDA-7FF3-8F05-60758A742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5210" y="2307409"/>
            <a:ext cx="1636215" cy="16362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B53532-CF56-08AA-1CBE-A01CCB35A3BC}"/>
              </a:ext>
            </a:extLst>
          </p:cNvPr>
          <p:cNvSpPr txBox="1"/>
          <p:nvPr/>
        </p:nvSpPr>
        <p:spPr>
          <a:xfrm>
            <a:off x="6588515" y="2053002"/>
            <a:ext cx="2255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Front-End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09A9203-CAFE-12F6-5C87-1CC320934520}"/>
              </a:ext>
            </a:extLst>
          </p:cNvPr>
          <p:cNvSpPr/>
          <p:nvPr/>
        </p:nvSpPr>
        <p:spPr>
          <a:xfrm>
            <a:off x="7194814" y="3644148"/>
            <a:ext cx="1447902" cy="9733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SSH</a:t>
            </a:r>
          </a:p>
        </p:txBody>
      </p:sp>
    </p:spTree>
    <p:extLst>
      <p:ext uri="{BB962C8B-B14F-4D97-AF65-F5344CB8AC3E}">
        <p14:creationId xmlns:p14="http://schemas.microsoft.com/office/powerpoint/2010/main" val="41408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0831E9-754F-589C-F300-5EF23302CC1B}"/>
              </a:ext>
            </a:extLst>
          </p:cNvPr>
          <p:cNvSpPr/>
          <p:nvPr/>
        </p:nvSpPr>
        <p:spPr>
          <a:xfrm>
            <a:off x="5129736" y="896894"/>
            <a:ext cx="6164359" cy="42483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C9CB3-3038-81CA-582A-AF8B4411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a CE in 60 seconds or less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AEB98F-B933-F04D-CD65-817D18F872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1AA972F-FEBF-85F7-C50C-834B75716143}"/>
              </a:ext>
            </a:extLst>
          </p:cNvPr>
          <p:cNvSpPr txBox="1">
            <a:spLocks/>
          </p:cNvSpPr>
          <p:nvPr/>
        </p:nvSpPr>
        <p:spPr>
          <a:xfrm>
            <a:off x="882758" y="2467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Helvetica Neue Light" panose="020004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A2A9E-9BBE-C10B-0D3E-E3D99E1FE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4" t="17502" r="25263" b="12403"/>
          <a:stretch/>
        </p:blipFill>
        <p:spPr>
          <a:xfrm>
            <a:off x="9889330" y="1895401"/>
            <a:ext cx="1186918" cy="207994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68E5568-D1F0-1545-43E7-CC7B825DF9E7}"/>
              </a:ext>
            </a:extLst>
          </p:cNvPr>
          <p:cNvSpPr/>
          <p:nvPr/>
        </p:nvSpPr>
        <p:spPr>
          <a:xfrm>
            <a:off x="5857468" y="2562936"/>
            <a:ext cx="1447902" cy="9733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HTCondor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C9B70C-BA4F-292E-90A8-9E46A0826A04}"/>
              </a:ext>
            </a:extLst>
          </p:cNvPr>
          <p:cNvSpPr txBox="1"/>
          <p:nvPr/>
        </p:nvSpPr>
        <p:spPr>
          <a:xfrm>
            <a:off x="2336140" y="1787543"/>
            <a:ext cx="94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59D8A2-67A8-F115-178E-67DF94AD1FB8}"/>
              </a:ext>
            </a:extLst>
          </p:cNvPr>
          <p:cNvSpPr txBox="1"/>
          <p:nvPr/>
        </p:nvSpPr>
        <p:spPr>
          <a:xfrm>
            <a:off x="2485043" y="2339572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US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8B1C65-41BF-425B-34D9-E433B5615345}"/>
              </a:ext>
            </a:extLst>
          </p:cNvPr>
          <p:cNvSpPr txBox="1"/>
          <p:nvPr/>
        </p:nvSpPr>
        <p:spPr>
          <a:xfrm>
            <a:off x="3468153" y="1612349"/>
            <a:ext cx="110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OSPool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467D97-6C77-85F1-36A1-8B9A2B084036}"/>
              </a:ext>
            </a:extLst>
          </p:cNvPr>
          <p:cNvCxnSpPr>
            <a:cxnSpLocks/>
          </p:cNvCxnSpPr>
          <p:nvPr/>
        </p:nvCxnSpPr>
        <p:spPr>
          <a:xfrm>
            <a:off x="3267038" y="2170205"/>
            <a:ext cx="2349500" cy="5584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667883-BFA7-00DF-B6FB-265658C3315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594642" y="2570405"/>
            <a:ext cx="2262826" cy="3332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CE7387-717A-0DC8-391F-95811D1D623A}"/>
              </a:ext>
            </a:extLst>
          </p:cNvPr>
          <p:cNvCxnSpPr>
            <a:cxnSpLocks/>
          </p:cNvCxnSpPr>
          <p:nvPr/>
        </p:nvCxnSpPr>
        <p:spPr>
          <a:xfrm>
            <a:off x="4444722" y="2062305"/>
            <a:ext cx="1412746" cy="6064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21276D-F5AE-C84C-512B-D64414B101E7}"/>
              </a:ext>
            </a:extLst>
          </p:cNvPr>
          <p:cNvCxnSpPr>
            <a:cxnSpLocks/>
          </p:cNvCxnSpPr>
          <p:nvPr/>
        </p:nvCxnSpPr>
        <p:spPr>
          <a:xfrm>
            <a:off x="9168029" y="2903643"/>
            <a:ext cx="6002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386D97-205F-AAD2-46AD-5CFD473081DF}"/>
              </a:ext>
            </a:extLst>
          </p:cNvPr>
          <p:cNvSpPr txBox="1"/>
          <p:nvPr/>
        </p:nvSpPr>
        <p:spPr>
          <a:xfrm>
            <a:off x="6588515" y="948849"/>
            <a:ext cx="287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Campus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FD6DD-64DF-0BE7-506D-59199B528FF2}"/>
              </a:ext>
            </a:extLst>
          </p:cNvPr>
          <p:cNvSpPr txBox="1"/>
          <p:nvPr/>
        </p:nvSpPr>
        <p:spPr>
          <a:xfrm>
            <a:off x="9410161" y="1478431"/>
            <a:ext cx="189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Cluster</a:t>
            </a:r>
          </a:p>
        </p:txBody>
      </p:sp>
      <p:pic>
        <p:nvPicPr>
          <p:cNvPr id="25" name="Graphic 24" descr="Computer with solid fill">
            <a:extLst>
              <a:ext uri="{FF2B5EF4-FFF2-40B4-BE49-F238E27FC236}">
                <a16:creationId xmlns:a16="http://schemas.microsoft.com/office/drawing/2014/main" id="{406BEF13-3DDA-7FF3-8F05-60758A742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5210" y="2307409"/>
            <a:ext cx="1636215" cy="16362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B53532-CF56-08AA-1CBE-A01CCB35A3BC}"/>
              </a:ext>
            </a:extLst>
          </p:cNvPr>
          <p:cNvSpPr txBox="1"/>
          <p:nvPr/>
        </p:nvSpPr>
        <p:spPr>
          <a:xfrm>
            <a:off x="6588515" y="2053002"/>
            <a:ext cx="2255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Front-End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9906BE-2D78-CDD5-5E60-0E81F2E397DA}"/>
              </a:ext>
            </a:extLst>
          </p:cNvPr>
          <p:cNvSpPr/>
          <p:nvPr/>
        </p:nvSpPr>
        <p:spPr>
          <a:xfrm>
            <a:off x="7194814" y="3644148"/>
            <a:ext cx="1447902" cy="9733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SSH</a:t>
            </a:r>
          </a:p>
        </p:txBody>
      </p:sp>
    </p:spTree>
    <p:extLst>
      <p:ext uri="{BB962C8B-B14F-4D97-AF65-F5344CB8AC3E}">
        <p14:creationId xmlns:p14="http://schemas.microsoft.com/office/powerpoint/2010/main" val="2509748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A325C1-AF5B-6146-612E-E5E151AE4D7B}"/>
              </a:ext>
            </a:extLst>
          </p:cNvPr>
          <p:cNvSpPr/>
          <p:nvPr/>
        </p:nvSpPr>
        <p:spPr>
          <a:xfrm>
            <a:off x="5129736" y="896894"/>
            <a:ext cx="6164359" cy="42483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3C0EBA4-49AF-1E78-27A3-4E7C07E2CD28}"/>
              </a:ext>
            </a:extLst>
          </p:cNvPr>
          <p:cNvSpPr/>
          <p:nvPr/>
        </p:nvSpPr>
        <p:spPr bwMode="auto">
          <a:xfrm>
            <a:off x="379135" y="3154297"/>
            <a:ext cx="4230018" cy="2605638"/>
          </a:xfrm>
          <a:prstGeom prst="cloudCallout">
            <a:avLst>
              <a:gd name="adj1" fmla="val -19643"/>
              <a:gd name="adj2" fmla="val 3628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C9CB3-3038-81CA-582A-AF8B4411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OSG Campus Services can host your 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AEB98F-B933-F04D-CD65-817D18F872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1AA972F-FEBF-85F7-C50C-834B75716143}"/>
              </a:ext>
            </a:extLst>
          </p:cNvPr>
          <p:cNvSpPr txBox="1">
            <a:spLocks/>
          </p:cNvSpPr>
          <p:nvPr/>
        </p:nvSpPr>
        <p:spPr>
          <a:xfrm>
            <a:off x="882758" y="2467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Helvetica Neue Light" panose="020004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A2A9E-9BBE-C10B-0D3E-E3D99E1FE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4" t="17502" r="25263" b="12403"/>
          <a:stretch/>
        </p:blipFill>
        <p:spPr>
          <a:xfrm>
            <a:off x="9889330" y="1895401"/>
            <a:ext cx="1186918" cy="20799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C9B70C-BA4F-292E-90A8-9E46A0826A04}"/>
              </a:ext>
            </a:extLst>
          </p:cNvPr>
          <p:cNvSpPr txBox="1"/>
          <p:nvPr/>
        </p:nvSpPr>
        <p:spPr>
          <a:xfrm>
            <a:off x="2336140" y="1787543"/>
            <a:ext cx="94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59D8A2-67A8-F115-178E-67DF94AD1FB8}"/>
              </a:ext>
            </a:extLst>
          </p:cNvPr>
          <p:cNvSpPr txBox="1"/>
          <p:nvPr/>
        </p:nvSpPr>
        <p:spPr>
          <a:xfrm>
            <a:off x="2485043" y="2339572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US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8B1C65-41BF-425B-34D9-E433B5615345}"/>
              </a:ext>
            </a:extLst>
          </p:cNvPr>
          <p:cNvSpPr txBox="1"/>
          <p:nvPr/>
        </p:nvSpPr>
        <p:spPr>
          <a:xfrm>
            <a:off x="3468153" y="1612349"/>
            <a:ext cx="110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OSPool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467D97-6C77-85F1-36A1-8B9A2B084036}"/>
              </a:ext>
            </a:extLst>
          </p:cNvPr>
          <p:cNvCxnSpPr>
            <a:cxnSpLocks/>
          </p:cNvCxnSpPr>
          <p:nvPr/>
        </p:nvCxnSpPr>
        <p:spPr>
          <a:xfrm>
            <a:off x="3267038" y="2170205"/>
            <a:ext cx="131831" cy="12970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667883-BFA7-00DF-B6FB-265658C3315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594642" y="2570405"/>
            <a:ext cx="61174" cy="9952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CE7387-717A-0DC8-391F-95811D1D623A}"/>
              </a:ext>
            </a:extLst>
          </p:cNvPr>
          <p:cNvCxnSpPr>
            <a:cxnSpLocks/>
          </p:cNvCxnSpPr>
          <p:nvPr/>
        </p:nvCxnSpPr>
        <p:spPr>
          <a:xfrm flipH="1">
            <a:off x="3938550" y="2062305"/>
            <a:ext cx="506172" cy="15033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21276D-F5AE-C84C-512B-D64414B101E7}"/>
              </a:ext>
            </a:extLst>
          </p:cNvPr>
          <p:cNvCxnSpPr>
            <a:cxnSpLocks/>
          </p:cNvCxnSpPr>
          <p:nvPr/>
        </p:nvCxnSpPr>
        <p:spPr>
          <a:xfrm>
            <a:off x="9168029" y="2903643"/>
            <a:ext cx="6002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386D97-205F-AAD2-46AD-5CFD473081DF}"/>
              </a:ext>
            </a:extLst>
          </p:cNvPr>
          <p:cNvSpPr txBox="1"/>
          <p:nvPr/>
        </p:nvSpPr>
        <p:spPr>
          <a:xfrm>
            <a:off x="6588515" y="948849"/>
            <a:ext cx="287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Campus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FD6DD-64DF-0BE7-506D-59199B528FF2}"/>
              </a:ext>
            </a:extLst>
          </p:cNvPr>
          <p:cNvSpPr txBox="1"/>
          <p:nvPr/>
        </p:nvSpPr>
        <p:spPr>
          <a:xfrm>
            <a:off x="9410161" y="1478431"/>
            <a:ext cx="189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Cluster</a:t>
            </a:r>
          </a:p>
        </p:txBody>
      </p:sp>
      <p:pic>
        <p:nvPicPr>
          <p:cNvPr id="25" name="Graphic 24" descr="Computer with solid fill">
            <a:extLst>
              <a:ext uri="{FF2B5EF4-FFF2-40B4-BE49-F238E27FC236}">
                <a16:creationId xmlns:a16="http://schemas.microsoft.com/office/drawing/2014/main" id="{406BEF13-3DDA-7FF3-8F05-60758A742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5210" y="2307409"/>
            <a:ext cx="1636215" cy="16362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B53532-CF56-08AA-1CBE-A01CCB35A3BC}"/>
              </a:ext>
            </a:extLst>
          </p:cNvPr>
          <p:cNvSpPr txBox="1"/>
          <p:nvPr/>
        </p:nvSpPr>
        <p:spPr>
          <a:xfrm>
            <a:off x="6588515" y="2053002"/>
            <a:ext cx="2255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Front-End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D0BED-B988-78AB-C84F-3290791B6EFA}"/>
              </a:ext>
            </a:extLst>
          </p:cNvPr>
          <p:cNvSpPr txBox="1"/>
          <p:nvPr/>
        </p:nvSpPr>
        <p:spPr>
          <a:xfrm>
            <a:off x="421139" y="5663247"/>
            <a:ext cx="470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OSG Campus Hosted Services Cloud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8E5568-D1F0-1545-43E7-CC7B825DF9E7}"/>
              </a:ext>
            </a:extLst>
          </p:cNvPr>
          <p:cNvSpPr/>
          <p:nvPr/>
        </p:nvSpPr>
        <p:spPr>
          <a:xfrm>
            <a:off x="2783929" y="3553451"/>
            <a:ext cx="1447902" cy="9733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HTCondor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FF281-EFD3-3574-B7DD-C5DC40388E84}"/>
              </a:ext>
            </a:extLst>
          </p:cNvPr>
          <p:cNvSpPr/>
          <p:nvPr/>
        </p:nvSpPr>
        <p:spPr>
          <a:xfrm>
            <a:off x="7194814" y="3644148"/>
            <a:ext cx="1447902" cy="9733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SSH</a:t>
            </a:r>
          </a:p>
        </p:txBody>
      </p:sp>
    </p:spTree>
    <p:extLst>
      <p:ext uri="{BB962C8B-B14F-4D97-AF65-F5344CB8AC3E}">
        <p14:creationId xmlns:p14="http://schemas.microsoft.com/office/powerpoint/2010/main" val="2946360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2FB97CE-AC2E-1A21-4B19-69497F396AF3}"/>
              </a:ext>
            </a:extLst>
          </p:cNvPr>
          <p:cNvSpPr/>
          <p:nvPr/>
        </p:nvSpPr>
        <p:spPr>
          <a:xfrm>
            <a:off x="5129736" y="896894"/>
            <a:ext cx="6164359" cy="42483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3C0EBA4-49AF-1E78-27A3-4E7C07E2CD28}"/>
              </a:ext>
            </a:extLst>
          </p:cNvPr>
          <p:cNvSpPr/>
          <p:nvPr/>
        </p:nvSpPr>
        <p:spPr bwMode="auto">
          <a:xfrm>
            <a:off x="379135" y="3154297"/>
            <a:ext cx="4230018" cy="2605638"/>
          </a:xfrm>
          <a:prstGeom prst="cloudCallout">
            <a:avLst>
              <a:gd name="adj1" fmla="val -19643"/>
              <a:gd name="adj2" fmla="val 3628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C9CB3-3038-81CA-582A-AF8B4411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OSG Campus Services can host your 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AEB98F-B933-F04D-CD65-817D18F872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1AA972F-FEBF-85F7-C50C-834B75716143}"/>
              </a:ext>
            </a:extLst>
          </p:cNvPr>
          <p:cNvSpPr txBox="1">
            <a:spLocks/>
          </p:cNvSpPr>
          <p:nvPr/>
        </p:nvSpPr>
        <p:spPr>
          <a:xfrm>
            <a:off x="882758" y="2467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Helvetica Neue Light" panose="020004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A2A9E-9BBE-C10B-0D3E-E3D99E1FE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4" t="17502" r="25263" b="12403"/>
          <a:stretch/>
        </p:blipFill>
        <p:spPr>
          <a:xfrm>
            <a:off x="9889330" y="1895401"/>
            <a:ext cx="1186918" cy="20799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C9B70C-BA4F-292E-90A8-9E46A0826A04}"/>
              </a:ext>
            </a:extLst>
          </p:cNvPr>
          <p:cNvSpPr txBox="1"/>
          <p:nvPr/>
        </p:nvSpPr>
        <p:spPr>
          <a:xfrm>
            <a:off x="2336140" y="1787543"/>
            <a:ext cx="94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59D8A2-67A8-F115-178E-67DF94AD1FB8}"/>
              </a:ext>
            </a:extLst>
          </p:cNvPr>
          <p:cNvSpPr txBox="1"/>
          <p:nvPr/>
        </p:nvSpPr>
        <p:spPr>
          <a:xfrm>
            <a:off x="2485043" y="2339572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US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8B1C65-41BF-425B-34D9-E433B5615345}"/>
              </a:ext>
            </a:extLst>
          </p:cNvPr>
          <p:cNvSpPr txBox="1"/>
          <p:nvPr/>
        </p:nvSpPr>
        <p:spPr>
          <a:xfrm>
            <a:off x="3468153" y="1612349"/>
            <a:ext cx="110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OSPool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467D97-6C77-85F1-36A1-8B9A2B084036}"/>
              </a:ext>
            </a:extLst>
          </p:cNvPr>
          <p:cNvCxnSpPr>
            <a:cxnSpLocks/>
          </p:cNvCxnSpPr>
          <p:nvPr/>
        </p:nvCxnSpPr>
        <p:spPr>
          <a:xfrm>
            <a:off x="3267038" y="2170205"/>
            <a:ext cx="131831" cy="12970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667883-BFA7-00DF-B6FB-265658C3315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594642" y="2570405"/>
            <a:ext cx="61174" cy="9952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CE7387-717A-0DC8-391F-95811D1D623A}"/>
              </a:ext>
            </a:extLst>
          </p:cNvPr>
          <p:cNvCxnSpPr>
            <a:cxnSpLocks/>
          </p:cNvCxnSpPr>
          <p:nvPr/>
        </p:nvCxnSpPr>
        <p:spPr>
          <a:xfrm flipH="1">
            <a:off x="3938550" y="2062305"/>
            <a:ext cx="506172" cy="15033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21276D-F5AE-C84C-512B-D64414B101E7}"/>
              </a:ext>
            </a:extLst>
          </p:cNvPr>
          <p:cNvCxnSpPr>
            <a:cxnSpLocks/>
          </p:cNvCxnSpPr>
          <p:nvPr/>
        </p:nvCxnSpPr>
        <p:spPr>
          <a:xfrm>
            <a:off x="9168029" y="2903643"/>
            <a:ext cx="6002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386D97-205F-AAD2-46AD-5CFD473081DF}"/>
              </a:ext>
            </a:extLst>
          </p:cNvPr>
          <p:cNvSpPr txBox="1"/>
          <p:nvPr/>
        </p:nvSpPr>
        <p:spPr>
          <a:xfrm>
            <a:off x="6588515" y="948849"/>
            <a:ext cx="287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Campus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FD6DD-64DF-0BE7-506D-59199B528FF2}"/>
              </a:ext>
            </a:extLst>
          </p:cNvPr>
          <p:cNvSpPr txBox="1"/>
          <p:nvPr/>
        </p:nvSpPr>
        <p:spPr>
          <a:xfrm>
            <a:off x="9410161" y="1478431"/>
            <a:ext cx="189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Cluster</a:t>
            </a:r>
          </a:p>
        </p:txBody>
      </p:sp>
      <p:pic>
        <p:nvPicPr>
          <p:cNvPr id="25" name="Graphic 24" descr="Computer with solid fill">
            <a:extLst>
              <a:ext uri="{FF2B5EF4-FFF2-40B4-BE49-F238E27FC236}">
                <a16:creationId xmlns:a16="http://schemas.microsoft.com/office/drawing/2014/main" id="{406BEF13-3DDA-7FF3-8F05-60758A742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5210" y="2307409"/>
            <a:ext cx="1636215" cy="16362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B53532-CF56-08AA-1CBE-A01CCB35A3BC}"/>
              </a:ext>
            </a:extLst>
          </p:cNvPr>
          <p:cNvSpPr txBox="1"/>
          <p:nvPr/>
        </p:nvSpPr>
        <p:spPr>
          <a:xfrm>
            <a:off x="6588515" y="2053002"/>
            <a:ext cx="2255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Front-End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D0BED-B988-78AB-C84F-3290791B6EFA}"/>
              </a:ext>
            </a:extLst>
          </p:cNvPr>
          <p:cNvSpPr txBox="1"/>
          <p:nvPr/>
        </p:nvSpPr>
        <p:spPr>
          <a:xfrm>
            <a:off x="421139" y="5663247"/>
            <a:ext cx="470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OSG Campus Hosted Services Cloud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8E5568-D1F0-1545-43E7-CC7B825DF9E7}"/>
              </a:ext>
            </a:extLst>
          </p:cNvPr>
          <p:cNvSpPr/>
          <p:nvPr/>
        </p:nvSpPr>
        <p:spPr>
          <a:xfrm>
            <a:off x="2783929" y="3553451"/>
            <a:ext cx="1447902" cy="9733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HTCondor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572CBD-A9D9-90BA-CFC8-C92E3492BC29}"/>
              </a:ext>
            </a:extLst>
          </p:cNvPr>
          <p:cNvGrpSpPr/>
          <p:nvPr/>
        </p:nvGrpSpPr>
        <p:grpSpPr>
          <a:xfrm>
            <a:off x="4231831" y="3754471"/>
            <a:ext cx="2962983" cy="461665"/>
            <a:chOff x="4231831" y="3754471"/>
            <a:chExt cx="2962983" cy="461665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01AAA41E-B6E7-7340-2D86-73674E437534}"/>
                </a:ext>
              </a:extLst>
            </p:cNvPr>
            <p:cNvCxnSpPr/>
            <p:nvPr/>
          </p:nvCxnSpPr>
          <p:spPr bwMode="auto">
            <a:xfrm>
              <a:off x="4231831" y="3974002"/>
              <a:ext cx="2962983" cy="161270"/>
            </a:xfrm>
            <a:prstGeom prst="bentConnector3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6B38FE-35D3-5F1A-B56A-F599D6026844}"/>
                </a:ext>
              </a:extLst>
            </p:cNvPr>
            <p:cNvSpPr txBox="1"/>
            <p:nvPr/>
          </p:nvSpPr>
          <p:spPr>
            <a:xfrm>
              <a:off x="5826983" y="3754471"/>
              <a:ext cx="670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SSH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309E4544-F735-4301-8E0D-CB0E3B5B2C1A}"/>
              </a:ext>
            </a:extLst>
          </p:cNvPr>
          <p:cNvSpPr/>
          <p:nvPr/>
        </p:nvSpPr>
        <p:spPr>
          <a:xfrm>
            <a:off x="7194814" y="3644148"/>
            <a:ext cx="1447902" cy="9733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SSH</a:t>
            </a:r>
          </a:p>
        </p:txBody>
      </p:sp>
    </p:spTree>
    <p:extLst>
      <p:ext uri="{BB962C8B-B14F-4D97-AF65-F5344CB8AC3E}">
        <p14:creationId xmlns:p14="http://schemas.microsoft.com/office/powerpoint/2010/main" val="227568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0380CB-8A44-84FD-FB71-E65413E5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10" y="805218"/>
            <a:ext cx="11199283" cy="4227513"/>
          </a:xfrm>
        </p:spPr>
        <p:txBody>
          <a:bodyPr/>
          <a:lstStyle/>
          <a:p>
            <a:r>
              <a:rPr lang="en-US" dirty="0"/>
              <a:t>Changed HTCondor-CE to monitor contributed resources</a:t>
            </a:r>
          </a:p>
          <a:p>
            <a:r>
              <a:rPr lang="en-US" dirty="0"/>
              <a:t>Store metrics about the CE itself and contributed resources</a:t>
            </a:r>
          </a:p>
          <a:p>
            <a:r>
              <a:rPr lang="en-US" dirty="0"/>
              <a:t>Monitor "Health" of the CE</a:t>
            </a:r>
          </a:p>
          <a:p>
            <a:pPr lvl="1"/>
            <a:r>
              <a:rPr lang="en-US" dirty="0"/>
              <a:t>Is it running?  Can it connect to the front-end? Can it communicate with </a:t>
            </a:r>
            <a:r>
              <a:rPr lang="en-US" dirty="0" err="1"/>
              <a:t>Slurm</a:t>
            </a:r>
            <a:r>
              <a:rPr lang="en-US" dirty="0"/>
              <a:t> / HTCondor / PBS / </a:t>
            </a:r>
            <a:r>
              <a:rPr lang="en-US" dirty="0" err="1"/>
              <a:t>etc</a:t>
            </a:r>
            <a:r>
              <a:rPr lang="en-US" dirty="0"/>
              <a:t>? Is it overloaded? </a:t>
            </a:r>
          </a:p>
          <a:p>
            <a:r>
              <a:rPr lang="en-US" dirty="0"/>
              <a:t>Create lightweight web page to show what is happening</a:t>
            </a:r>
          </a:p>
          <a:p>
            <a:pPr lvl="1"/>
            <a:r>
              <a:rPr lang="en-US" dirty="0"/>
              <a:t>Designed for minimal dependencies: all </a:t>
            </a:r>
            <a:r>
              <a:rPr lang="en-US" dirty="0" err="1"/>
              <a:t>javascript</a:t>
            </a:r>
            <a:r>
              <a:rPr lang="en-US" dirty="0"/>
              <a:t> in the browser, no backend Grafana or similar services</a:t>
            </a:r>
          </a:p>
          <a:p>
            <a:r>
              <a:rPr lang="en-US" dirty="0"/>
              <a:t>Contributing campus can customize and embed charts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A8600-E4FB-BD9B-734A-84DABFEF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HTCondor-CE Dashboard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E657D-BEA3-8C12-DEB8-FA65C08502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76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A3E8F-77E1-4E77-A334-3AFAD1544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EA2EA0-71A3-4F83-BC2C-56E5F38A3D0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F715C-18DC-7CD6-DFD3-9CF1BD3D5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901" y="191069"/>
            <a:ext cx="4300197" cy="69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98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A3E8F-77E1-4E77-A334-3AFAD1544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EA2EA0-71A3-4F83-BC2C-56E5F38A3D0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F715C-18DC-7CD6-DFD3-9CF1BD3D5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548" y="0"/>
            <a:ext cx="12295096" cy="208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67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A3E8F-77E1-4E77-A334-3AFAD1544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EA2EA0-71A3-4F83-BC2C-56E5F38A3D0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F715C-18DC-7CD6-DFD3-9CF1BD3D5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548" y="-6837528"/>
            <a:ext cx="12295096" cy="208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29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A3E8F-77E1-4E77-A334-3AFAD1544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EA2EA0-71A3-4F83-BC2C-56E5F38A3D0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F715C-18DC-7CD6-DFD3-9CF1BD3D5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548" y="-11012921"/>
            <a:ext cx="12295096" cy="208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6C065-C10A-4A46-8E78-3D446FEAB7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C77776C-14D7-48C6-B1E3-FF145FC109AB}" type="slidenum">
              <a:rPr lang="en-US" smtClean="0"/>
              <a:pPr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56CE2-F61D-43D0-83E6-F67C0BAAC1A2}"/>
              </a:ext>
            </a:extLst>
          </p:cNvPr>
          <p:cNvSpPr txBox="1"/>
          <p:nvPr/>
        </p:nvSpPr>
        <p:spPr>
          <a:xfrm>
            <a:off x="1143001" y="4262582"/>
            <a:ext cx="10021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This work is supported by </a:t>
            </a:r>
            <a:r>
              <a:rPr lang="en-US" sz="1800" dirty="0">
                <a:hlinkClick r:id="rId2"/>
              </a:rPr>
              <a:t>NSF</a:t>
            </a:r>
            <a:r>
              <a:rPr lang="en-US" sz="1800" dirty="0"/>
              <a:t> under Cooperative Agreement </a:t>
            </a:r>
            <a:r>
              <a:rPr lang="en-US" sz="1800" dirty="0">
                <a:hlinkClick r:id="rId3"/>
              </a:rPr>
              <a:t>OAC-2030508</a:t>
            </a:r>
            <a:r>
              <a:rPr lang="en-US" sz="1800" dirty="0"/>
              <a:t> as part of the </a:t>
            </a:r>
            <a:r>
              <a:rPr lang="en-US" sz="1800" dirty="0">
                <a:hlinkClick r:id="rId4"/>
              </a:rPr>
              <a:t>PATh Project</a:t>
            </a:r>
            <a:r>
              <a:rPr lang="en-US" sz="1800" dirty="0"/>
              <a:t>. Any opinions, findings, and conclusions or recommendations expressed in this material are those of the author(s) and do not necessarily reflect the views of the NSF. 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72B4ADAC-A307-473D-ACD2-7389B71BE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421" y="5185912"/>
            <a:ext cx="5880373" cy="1530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CE42B3-D26D-4B4C-6C86-E8A82A50F6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57" t="-3909" r="557" b="70954"/>
          <a:stretch/>
        </p:blipFill>
        <p:spPr>
          <a:xfrm>
            <a:off x="914400" y="1224787"/>
            <a:ext cx="10363200" cy="89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54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23C5D-D682-96EE-D3B0-F8F44F848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93EFB-5151-CA50-8154-EAE8CB945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582612"/>
            <a:ext cx="7103354" cy="3684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Businesswoman hand on chin">
            <a:extLst>
              <a:ext uri="{FF2B5EF4-FFF2-40B4-BE49-F238E27FC236}">
                <a16:creationId xmlns:a16="http://schemas.microsoft.com/office/drawing/2014/main" id="{4448939A-6561-64C5-6C55-2784E8D40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85" y="1730376"/>
            <a:ext cx="2661087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23C5D-D682-96EE-D3B0-F8F44F848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93EFB-5151-CA50-8154-EAE8CB945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582612"/>
            <a:ext cx="7103354" cy="3684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Businesswoman hand on chin">
            <a:extLst>
              <a:ext uri="{FF2B5EF4-FFF2-40B4-BE49-F238E27FC236}">
                <a16:creationId xmlns:a16="http://schemas.microsoft.com/office/drawing/2014/main" id="{4448939A-6561-64C5-6C55-2784E8D40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85" y="1730376"/>
            <a:ext cx="2661087" cy="47625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76FF435-CED5-DF02-F7AF-DAC0825B399D}"/>
              </a:ext>
            </a:extLst>
          </p:cNvPr>
          <p:cNvSpPr/>
          <p:nvPr/>
        </p:nvSpPr>
        <p:spPr bwMode="auto">
          <a:xfrm>
            <a:off x="2352675" y="477837"/>
            <a:ext cx="847726" cy="712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38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23C5D-D682-96EE-D3B0-F8F44F848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93EFB-5151-CA50-8154-EAE8CB945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582612"/>
            <a:ext cx="7103354" cy="3684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Businesswoman hand on chin">
            <a:extLst>
              <a:ext uri="{FF2B5EF4-FFF2-40B4-BE49-F238E27FC236}">
                <a16:creationId xmlns:a16="http://schemas.microsoft.com/office/drawing/2014/main" id="{4448939A-6561-64C5-6C55-2784E8D40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85" y="1730376"/>
            <a:ext cx="2661087" cy="47625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76FF435-CED5-DF02-F7AF-DAC0825B399D}"/>
              </a:ext>
            </a:extLst>
          </p:cNvPr>
          <p:cNvSpPr/>
          <p:nvPr/>
        </p:nvSpPr>
        <p:spPr bwMode="auto">
          <a:xfrm>
            <a:off x="2352675" y="477837"/>
            <a:ext cx="847726" cy="712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91D6144-690B-A8CF-E36B-B2C195A4275F}"/>
              </a:ext>
            </a:extLst>
          </p:cNvPr>
          <p:cNvSpPr/>
          <p:nvPr/>
        </p:nvSpPr>
        <p:spPr bwMode="auto">
          <a:xfrm>
            <a:off x="8074904" y="0"/>
            <a:ext cx="4117096" cy="2035176"/>
          </a:xfrm>
          <a:prstGeom prst="cloudCallout">
            <a:avLst>
              <a:gd name="adj1" fmla="val -52206"/>
              <a:gd name="adj2" fmla="val 53829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So, </a:t>
            </a:r>
            <a:r>
              <a:rPr kumimoji="0" lang="en-US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who is benefiting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from my contribution?</a:t>
            </a:r>
          </a:p>
        </p:txBody>
      </p:sp>
    </p:spTree>
    <p:extLst>
      <p:ext uri="{BB962C8B-B14F-4D97-AF65-F5344CB8AC3E}">
        <p14:creationId xmlns:p14="http://schemas.microsoft.com/office/powerpoint/2010/main" val="2847858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23C5D-D682-96EE-D3B0-F8F44F848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93EFB-5151-CA50-8154-EAE8CB945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582612"/>
            <a:ext cx="7103354" cy="3684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Businesswoman hand on chin">
            <a:extLst>
              <a:ext uri="{FF2B5EF4-FFF2-40B4-BE49-F238E27FC236}">
                <a16:creationId xmlns:a16="http://schemas.microsoft.com/office/drawing/2014/main" id="{4448939A-6561-64C5-6C55-2784E8D40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85" y="1730376"/>
            <a:ext cx="2661087" cy="47625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76FF435-CED5-DF02-F7AF-DAC0825B399D}"/>
              </a:ext>
            </a:extLst>
          </p:cNvPr>
          <p:cNvSpPr/>
          <p:nvPr/>
        </p:nvSpPr>
        <p:spPr bwMode="auto">
          <a:xfrm>
            <a:off x="2352675" y="477837"/>
            <a:ext cx="847726" cy="712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94AD74E2-A353-DDC3-19A2-57393B266815}"/>
              </a:ext>
            </a:extLst>
          </p:cNvPr>
          <p:cNvSpPr/>
          <p:nvPr/>
        </p:nvSpPr>
        <p:spPr bwMode="auto">
          <a:xfrm>
            <a:off x="8074904" y="0"/>
            <a:ext cx="4117096" cy="2035176"/>
          </a:xfrm>
          <a:prstGeom prst="cloudCallout">
            <a:avLst>
              <a:gd name="adj1" fmla="val -52206"/>
              <a:gd name="adj2" fmla="val 53829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So, </a:t>
            </a:r>
            <a:r>
              <a:rPr kumimoji="0" lang="en-US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who is benefiting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from my contribution?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5E9A52B8-542C-5882-547D-2E046FDA70F5}"/>
              </a:ext>
            </a:extLst>
          </p:cNvPr>
          <p:cNvSpPr/>
          <p:nvPr/>
        </p:nvSpPr>
        <p:spPr bwMode="auto">
          <a:xfrm>
            <a:off x="8417804" y="2600324"/>
            <a:ext cx="3774196" cy="2667001"/>
          </a:xfrm>
          <a:prstGeom prst="cloudCallout">
            <a:avLst>
              <a:gd name="adj1" fmla="val -50355"/>
              <a:gd name="adj2" fmla="val -60100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And </a:t>
            </a:r>
            <a:r>
              <a:rPr lang="en-US" b="1" i="1" u="sng" dirty="0">
                <a:latin typeface="Times New Roman" charset="0"/>
                <a:ea typeface="ＭＳ Ｐゴシック" charset="0"/>
              </a:rPr>
              <a:t>h</a:t>
            </a:r>
            <a:r>
              <a:rPr kumimoji="0" lang="en-US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ow effectively</a:t>
            </a:r>
            <a:r>
              <a:rPr kumimoji="0" lang="en-US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is my contribution being used?</a:t>
            </a:r>
          </a:p>
        </p:txBody>
      </p:sp>
    </p:spTree>
    <p:extLst>
      <p:ext uri="{BB962C8B-B14F-4D97-AF65-F5344CB8AC3E}">
        <p14:creationId xmlns:p14="http://schemas.microsoft.com/office/powerpoint/2010/main" val="4193002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66F3CC4-70C6-A024-73FC-0B60AEB3BC36}"/>
              </a:ext>
            </a:extLst>
          </p:cNvPr>
          <p:cNvSpPr/>
          <p:nvPr/>
        </p:nvSpPr>
        <p:spPr bwMode="auto">
          <a:xfrm>
            <a:off x="638175" y="485776"/>
            <a:ext cx="5019675" cy="2647949"/>
          </a:xfrm>
          <a:prstGeom prst="wedgeRoundRectCallout">
            <a:avLst>
              <a:gd name="adj1" fmla="val 77843"/>
              <a:gd name="adj2" fmla="val -252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Got it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</a:rPr>
              <a:t>! The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</a:rPr>
              <a:t>HTCondor CE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</a:rPr>
              <a:t> for my campus should know this!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If only I could look at a web page to learn what the CE already knows….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23C5D-D682-96EE-D3B0-F8F44F848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4" name="Picture 13" descr="Businesswoman sitting down">
            <a:extLst>
              <a:ext uri="{FF2B5EF4-FFF2-40B4-BE49-F238E27FC236}">
                <a16:creationId xmlns:a16="http://schemas.microsoft.com/office/drawing/2014/main" id="{09DBEADB-19E4-0C48-F864-ABFA9E3E6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379" y="1633540"/>
            <a:ext cx="2679247" cy="4859336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85D711C-E182-1BCA-76BA-19133D2E7C92}"/>
              </a:ext>
            </a:extLst>
          </p:cNvPr>
          <p:cNvSpPr/>
          <p:nvPr/>
        </p:nvSpPr>
        <p:spPr bwMode="auto">
          <a:xfrm>
            <a:off x="8074904" y="0"/>
            <a:ext cx="4117096" cy="2035176"/>
          </a:xfrm>
          <a:prstGeom prst="cloudCallout">
            <a:avLst>
              <a:gd name="adj1" fmla="val -52206"/>
              <a:gd name="adj2" fmla="val 53829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So, </a:t>
            </a:r>
            <a:r>
              <a:rPr kumimoji="0" lang="en-US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who is benefiting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from my contribution?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555F80CD-6C7D-B972-536D-FACD725125AA}"/>
              </a:ext>
            </a:extLst>
          </p:cNvPr>
          <p:cNvSpPr/>
          <p:nvPr/>
        </p:nvSpPr>
        <p:spPr bwMode="auto">
          <a:xfrm>
            <a:off x="8417804" y="2600324"/>
            <a:ext cx="3774196" cy="2667001"/>
          </a:xfrm>
          <a:prstGeom prst="cloudCallout">
            <a:avLst>
              <a:gd name="adj1" fmla="val -50355"/>
              <a:gd name="adj2" fmla="val -60100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And </a:t>
            </a:r>
            <a:r>
              <a:rPr lang="en-US" b="1" i="1" u="sng" dirty="0">
                <a:latin typeface="Times New Roman" charset="0"/>
                <a:ea typeface="ＭＳ Ｐゴシック" charset="0"/>
              </a:rPr>
              <a:t>h</a:t>
            </a:r>
            <a:r>
              <a:rPr kumimoji="0" lang="en-US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ow effectively</a:t>
            </a:r>
            <a:r>
              <a:rPr kumimoji="0" lang="en-US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is my contribution being used?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2E2826-A946-3D2B-C9BB-2E29341E2241}"/>
              </a:ext>
            </a:extLst>
          </p:cNvPr>
          <p:cNvSpPr txBox="1"/>
          <p:nvPr/>
        </p:nvSpPr>
        <p:spPr>
          <a:xfrm>
            <a:off x="1201003" y="4476466"/>
            <a:ext cx="47708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HTCondor CE = </a:t>
            </a:r>
          </a:p>
          <a:p>
            <a:r>
              <a:rPr lang="en-US" dirty="0"/>
              <a:t>HTCondor Compute </a:t>
            </a:r>
            <a:r>
              <a:rPr lang="en-US" dirty="0" err="1"/>
              <a:t>Entrypoint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2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9CB3-3038-81CA-582A-AF8B4411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a CE in 60 seconds or less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AEB98F-B933-F04D-CD65-817D18F872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1AA972F-FEBF-85F7-C50C-834B75716143}"/>
              </a:ext>
            </a:extLst>
          </p:cNvPr>
          <p:cNvSpPr txBox="1">
            <a:spLocks/>
          </p:cNvSpPr>
          <p:nvPr/>
        </p:nvSpPr>
        <p:spPr>
          <a:xfrm>
            <a:off x="882758" y="2467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Helvetica Neue Light" panose="02000403000000020004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0C94FA-8F5B-2344-F1F1-7FAE5C3CEEA5}"/>
              </a:ext>
            </a:extLst>
          </p:cNvPr>
          <p:cNvSpPr/>
          <p:nvPr/>
        </p:nvSpPr>
        <p:spPr>
          <a:xfrm>
            <a:off x="5129736" y="896894"/>
            <a:ext cx="6164359" cy="42483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A2A9E-9BBE-C10B-0D3E-E3D99E1FE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4" t="17502" r="25263" b="12403"/>
          <a:stretch/>
        </p:blipFill>
        <p:spPr>
          <a:xfrm>
            <a:off x="9889330" y="1895401"/>
            <a:ext cx="1186918" cy="20799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386D97-205F-AAD2-46AD-5CFD473081DF}"/>
              </a:ext>
            </a:extLst>
          </p:cNvPr>
          <p:cNvSpPr txBox="1"/>
          <p:nvPr/>
        </p:nvSpPr>
        <p:spPr>
          <a:xfrm>
            <a:off x="6588515" y="948849"/>
            <a:ext cx="287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Campus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FD6DD-64DF-0BE7-506D-59199B528FF2}"/>
              </a:ext>
            </a:extLst>
          </p:cNvPr>
          <p:cNvSpPr txBox="1"/>
          <p:nvPr/>
        </p:nvSpPr>
        <p:spPr>
          <a:xfrm>
            <a:off x="9410161" y="1478431"/>
            <a:ext cx="189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val="3631303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FBFB34-ACC6-B25A-BC6E-6D32E9C3A70E}"/>
              </a:ext>
            </a:extLst>
          </p:cNvPr>
          <p:cNvSpPr/>
          <p:nvPr/>
        </p:nvSpPr>
        <p:spPr>
          <a:xfrm>
            <a:off x="5129736" y="896894"/>
            <a:ext cx="6164359" cy="42483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C9CB3-3038-81CA-582A-AF8B4411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a CE in 60 seconds or less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AEB98F-B933-F04D-CD65-817D18F872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1AA972F-FEBF-85F7-C50C-834B75716143}"/>
              </a:ext>
            </a:extLst>
          </p:cNvPr>
          <p:cNvSpPr txBox="1">
            <a:spLocks/>
          </p:cNvSpPr>
          <p:nvPr/>
        </p:nvSpPr>
        <p:spPr>
          <a:xfrm>
            <a:off x="882758" y="2467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Helvetica Neue Light" panose="020004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A2A9E-9BBE-C10B-0D3E-E3D99E1FE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4" t="17502" r="25263" b="12403"/>
          <a:stretch/>
        </p:blipFill>
        <p:spPr>
          <a:xfrm>
            <a:off x="9889330" y="1895401"/>
            <a:ext cx="1186918" cy="207994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21276D-F5AE-C84C-512B-D64414B101E7}"/>
              </a:ext>
            </a:extLst>
          </p:cNvPr>
          <p:cNvCxnSpPr>
            <a:cxnSpLocks/>
          </p:cNvCxnSpPr>
          <p:nvPr/>
        </p:nvCxnSpPr>
        <p:spPr>
          <a:xfrm>
            <a:off x="9168029" y="2903643"/>
            <a:ext cx="6002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386D97-205F-AAD2-46AD-5CFD473081DF}"/>
              </a:ext>
            </a:extLst>
          </p:cNvPr>
          <p:cNvSpPr txBox="1"/>
          <p:nvPr/>
        </p:nvSpPr>
        <p:spPr>
          <a:xfrm>
            <a:off x="6588515" y="948849"/>
            <a:ext cx="287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Campus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FD6DD-64DF-0BE7-506D-59199B528FF2}"/>
              </a:ext>
            </a:extLst>
          </p:cNvPr>
          <p:cNvSpPr txBox="1"/>
          <p:nvPr/>
        </p:nvSpPr>
        <p:spPr>
          <a:xfrm>
            <a:off x="9410161" y="1478431"/>
            <a:ext cx="189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Cluster</a:t>
            </a:r>
          </a:p>
        </p:txBody>
      </p:sp>
      <p:pic>
        <p:nvPicPr>
          <p:cNvPr id="25" name="Graphic 24" descr="Computer with solid fill">
            <a:extLst>
              <a:ext uri="{FF2B5EF4-FFF2-40B4-BE49-F238E27FC236}">
                <a16:creationId xmlns:a16="http://schemas.microsoft.com/office/drawing/2014/main" id="{406BEF13-3DDA-7FF3-8F05-60758A742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5210" y="2307409"/>
            <a:ext cx="1636215" cy="16362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B53532-CF56-08AA-1CBE-A01CCB35A3BC}"/>
              </a:ext>
            </a:extLst>
          </p:cNvPr>
          <p:cNvSpPr txBox="1"/>
          <p:nvPr/>
        </p:nvSpPr>
        <p:spPr>
          <a:xfrm>
            <a:off x="6588515" y="2053002"/>
            <a:ext cx="2255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Front-End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161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ED5EF65-00F9-72C2-30EB-E5E58E9CDB73}"/>
              </a:ext>
            </a:extLst>
          </p:cNvPr>
          <p:cNvSpPr/>
          <p:nvPr/>
        </p:nvSpPr>
        <p:spPr>
          <a:xfrm>
            <a:off x="5129736" y="896894"/>
            <a:ext cx="6164359" cy="42483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C9CB3-3038-81CA-582A-AF8B4411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a CE in 60 seconds or less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AEB98F-B933-F04D-CD65-817D18F872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7EE97-0F2E-4B87-BB55-F7FDEEB233A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1AA972F-FEBF-85F7-C50C-834B75716143}"/>
              </a:ext>
            </a:extLst>
          </p:cNvPr>
          <p:cNvSpPr txBox="1">
            <a:spLocks/>
          </p:cNvSpPr>
          <p:nvPr/>
        </p:nvSpPr>
        <p:spPr>
          <a:xfrm>
            <a:off x="882758" y="2467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Helvetica Neue Light" panose="020004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A2A9E-9BBE-C10B-0D3E-E3D99E1FE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4" t="17502" r="25263" b="12403"/>
          <a:stretch/>
        </p:blipFill>
        <p:spPr>
          <a:xfrm>
            <a:off x="9889330" y="1895401"/>
            <a:ext cx="1186918" cy="207994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21276D-F5AE-C84C-512B-D64414B101E7}"/>
              </a:ext>
            </a:extLst>
          </p:cNvPr>
          <p:cNvCxnSpPr>
            <a:cxnSpLocks/>
          </p:cNvCxnSpPr>
          <p:nvPr/>
        </p:nvCxnSpPr>
        <p:spPr>
          <a:xfrm>
            <a:off x="9168029" y="2903643"/>
            <a:ext cx="6002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386D97-205F-AAD2-46AD-5CFD473081DF}"/>
              </a:ext>
            </a:extLst>
          </p:cNvPr>
          <p:cNvSpPr txBox="1"/>
          <p:nvPr/>
        </p:nvSpPr>
        <p:spPr>
          <a:xfrm>
            <a:off x="6588515" y="948849"/>
            <a:ext cx="287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Campus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FD6DD-64DF-0BE7-506D-59199B528FF2}"/>
              </a:ext>
            </a:extLst>
          </p:cNvPr>
          <p:cNvSpPr txBox="1"/>
          <p:nvPr/>
        </p:nvSpPr>
        <p:spPr>
          <a:xfrm>
            <a:off x="9410161" y="1478431"/>
            <a:ext cx="189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Cluster</a:t>
            </a:r>
          </a:p>
        </p:txBody>
      </p:sp>
      <p:pic>
        <p:nvPicPr>
          <p:cNvPr id="25" name="Graphic 24" descr="Computer with solid fill">
            <a:extLst>
              <a:ext uri="{FF2B5EF4-FFF2-40B4-BE49-F238E27FC236}">
                <a16:creationId xmlns:a16="http://schemas.microsoft.com/office/drawing/2014/main" id="{406BEF13-3DDA-7FF3-8F05-60758A742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5210" y="2307409"/>
            <a:ext cx="1636215" cy="16362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B53532-CF56-08AA-1CBE-A01CCB35A3BC}"/>
              </a:ext>
            </a:extLst>
          </p:cNvPr>
          <p:cNvSpPr txBox="1"/>
          <p:nvPr/>
        </p:nvSpPr>
        <p:spPr>
          <a:xfrm>
            <a:off x="6588515" y="2053002"/>
            <a:ext cx="2255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Slurm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Front-End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142267-6AE7-FC2A-3ADF-D30755DB2029}"/>
              </a:ext>
            </a:extLst>
          </p:cNvPr>
          <p:cNvSpPr/>
          <p:nvPr/>
        </p:nvSpPr>
        <p:spPr>
          <a:xfrm>
            <a:off x="7194814" y="3644148"/>
            <a:ext cx="1447902" cy="9733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SSH</a:t>
            </a:r>
          </a:p>
        </p:txBody>
      </p:sp>
    </p:spTree>
    <p:extLst>
      <p:ext uri="{BB962C8B-B14F-4D97-AF65-F5344CB8AC3E}">
        <p14:creationId xmlns:p14="http://schemas.microsoft.com/office/powerpoint/2010/main" val="1262254348"/>
      </p:ext>
    </p:extLst>
  </p:cSld>
  <p:clrMapOvr>
    <a:masterClrMapping/>
  </p:clrMapOvr>
</p:sld>
</file>

<file path=ppt/theme/theme1.xml><?xml version="1.0" encoding="utf-8"?>
<a:theme xmlns:a="http://schemas.openxmlformats.org/drawingml/2006/main" name="tannenba_whatsnew_cw2013_v3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tcondor_week_template.potx" id="{73E9223F-3762-45EC-BC36-7D76ED1E71FB}" vid="{EADA19FA-A213-43EF-BC56-64298158F3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htcondor_week_template</Template>
  <TotalTime>2729</TotalTime>
  <Words>475</Words>
  <Application>Microsoft Office PowerPoint</Application>
  <PresentationFormat>Widescreen</PresentationFormat>
  <Paragraphs>98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Helvetica Neue Light</vt:lpstr>
      <vt:lpstr>Comic Sans MS</vt:lpstr>
      <vt:lpstr>Marlett</vt:lpstr>
      <vt:lpstr>Calibri</vt:lpstr>
      <vt:lpstr>Arial</vt:lpstr>
      <vt:lpstr>Times New Roman</vt:lpstr>
      <vt:lpstr>tannenba_whatsnew_cw2013_v3</vt:lpstr>
      <vt:lpstr>Providing Value to Campuses Part II: The HTCondor-CE Dashboard  HTC 24 - July 2024 - Madison, WI USA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What's a CE in 60 seconds or less</vt:lpstr>
      <vt:lpstr>What's a CE in 60 seconds or less</vt:lpstr>
      <vt:lpstr>What's a CE in 60 seconds or less</vt:lpstr>
      <vt:lpstr>What's a CE in 60 seconds or less</vt:lpstr>
      <vt:lpstr>What's a CE in 60 seconds or less</vt:lpstr>
      <vt:lpstr>OSG Campus Services can host your CE</vt:lpstr>
      <vt:lpstr>OSG Campus Services can host your CE</vt:lpstr>
      <vt:lpstr>HTCondor-CE Dashboard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Todd Tannenbaum</dc:creator>
  <cp:lastModifiedBy>Todd Tannenbaum</cp:lastModifiedBy>
  <cp:revision>13</cp:revision>
  <dcterms:created xsi:type="dcterms:W3CDTF">2024-07-07T18:06:09Z</dcterms:created>
  <dcterms:modified xsi:type="dcterms:W3CDTF">2024-07-09T15:35:57Z</dcterms:modified>
</cp:coreProperties>
</file>