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themeOverride+xml" PartName="/ppt/theme/themeOverr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</p:sldIdLst>
  <p:sldSz cy="5143500" cx="9144000"/>
  <p:notesSz cx="6858000" cy="9144000"/>
  <p:embeddedFontLst>
    <p:embeddedFont>
      <p:font typeface="Garamond"/>
      <p:regular r:id="rId41"/>
      <p:bold r:id="rId42"/>
      <p:italic r:id="rId43"/>
      <p:boldItalic r:id="rId44"/>
    </p:embeddedFont>
    <p:embeddedFont>
      <p:font typeface="Arial Black"/>
      <p:regular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font" Target="fonts/Garamond-bold.fntdata"/><Relationship Id="rId41" Type="http://schemas.openxmlformats.org/officeDocument/2006/relationships/font" Target="fonts/Garamond-regular.fntdata"/><Relationship Id="rId22" Type="http://schemas.openxmlformats.org/officeDocument/2006/relationships/slide" Target="slides/slide18.xml"/><Relationship Id="rId44" Type="http://schemas.openxmlformats.org/officeDocument/2006/relationships/font" Target="fonts/Garamond-boldItalic.fntdata"/><Relationship Id="rId21" Type="http://schemas.openxmlformats.org/officeDocument/2006/relationships/slide" Target="slides/slide17.xml"/><Relationship Id="rId43" Type="http://schemas.openxmlformats.org/officeDocument/2006/relationships/font" Target="fonts/Garamond-italic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schemas.openxmlformats.org/officeDocument/2006/relationships/font" Target="fonts/ArialBlack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8" name="Google Shape;4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9" name="Google Shape;4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76e947c925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76e947c92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76e947c925_0_63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76e947c925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76e947c92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276e947c925_1_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76e947c925_1_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76e947c925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76e947c925_1_5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76e947c925_1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76e947c925_1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276e947c925_1_100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58bb2d73a7_1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58bb2d73a7_1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58bb2d73a7_1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58bb2d73a7_1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7dd3287711253f72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7dd3287711253f7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7dd3287711253f72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7dd3287711253f72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dd3287711253f72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dd3287711253f7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7dd3287711253f7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7dd3287711253f7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f97b25955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f97b2595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1f97b25955_0_1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76e947c925_1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76e947c925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7dd3287711253f72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7dd3287711253f7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7dd3287711253f72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7dd3287711253f7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76e947c925_1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76e947c925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58bb2d73a7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258bb2d73a7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58bb2d73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58bb2d73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58bb2d73a7_1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258bb2d73a7_1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58bb2d73a7_1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258bb2d73a7_1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58bb2d73a7_1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58bb2d73a7_1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58bb2d73a7_1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258bb2d73a7_1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54dd782b02_0_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54dd782b02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54dd782b02_0_91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e4c0cb2b75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1e4c0cb2b7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58bb2d73a7_15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258bb2d73a7_15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58bb2d73a7_15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258bb2d73a7_15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58bb2d73a7_1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58bb2d73a7_1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e4c0cb2b75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e4c0cb2b75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54dd782b02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54dd782b0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g54dd782b02_0_34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58bb2d73a7_1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258bb2d73a7_1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76e073a0bc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76e073a0b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76e073a0bc_0_15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6e947c925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76e947c92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276e947c925_0_1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6e947c925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76e947c92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276e947c925_0_16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dd3287711253f72_1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dd3287711253f72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7dd3287711253f72_15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6e947c925_0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76e947c925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76e947c925_0_46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76e947c925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76e947c925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276e947c925_0_31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/>
          <p:nvPr>
            <p:ph type="ctrTitle"/>
          </p:nvPr>
        </p:nvSpPr>
        <p:spPr>
          <a:xfrm>
            <a:off x="914400" y="1143000"/>
            <a:ext cx="76233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1981200" y="2971800"/>
            <a:ext cx="65532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7975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■"/>
              <a:defRPr/>
            </a:lvl1pPr>
            <a:lvl2pPr indent="-316865" lvl="1" marL="669925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  <a:defRPr/>
            </a:lvl2pPr>
            <a:lvl3pPr indent="-360044" lvl="2" marL="102235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■"/>
              <a:defRPr/>
            </a:lvl3pPr>
            <a:lvl4pPr indent="-323850" lvl="3" marL="133985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  <a:defRPr/>
            </a:lvl4pPr>
            <a:lvl5pPr indent="-341311" lvl="4" marL="1681161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5pPr>
            <a:lvl6pPr indent="-365125" lvl="5" marL="202247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6pPr>
            <a:lvl7pPr indent="-412750" lvl="6" marL="27051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7pPr>
            <a:lvl8pPr indent="-484187" lvl="7" marL="372903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8pPr>
            <a:lvl9pPr indent="-579437" lvl="8" marL="509428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457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3124200" y="4682728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65532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2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600"/>
          </a:p>
        </p:txBody>
      </p:sp>
      <p:sp>
        <p:nvSpPr>
          <p:cNvPr id="22" name="Google Shape;22;p2"/>
          <p:cNvSpPr/>
          <p:nvPr/>
        </p:nvSpPr>
        <p:spPr>
          <a:xfrm>
            <a:off x="609600" y="914400"/>
            <a:ext cx="7924800" cy="685800"/>
          </a:xfrm>
          <a:custGeom>
            <a:rect b="b" l="l" r="r" t="t"/>
            <a:pathLst>
              <a:path extrusionOk="0" h="1000" w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cap="flat" cmpd="sng" w="254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23;p2"/>
          <p:cNvCxnSpPr/>
          <p:nvPr/>
        </p:nvCxnSpPr>
        <p:spPr>
          <a:xfrm>
            <a:off x="1981200" y="2971800"/>
            <a:ext cx="65118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"/>
          <p:cNvSpPr txBox="1"/>
          <p:nvPr/>
        </p:nvSpPr>
        <p:spPr>
          <a:xfrm>
            <a:off x="367725" y="4666125"/>
            <a:ext cx="48492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rgbClr val="666666"/>
                </a:solidFill>
              </a:rPr>
              <a:t>Richard Jones, Throughput Computing 2024, July 8-12, Madison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356331" y="4854325"/>
            <a:ext cx="71676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00">
                <a:solidFill>
                  <a:srgbClr val="666666"/>
                </a:solidFill>
                <a:highlight>
                  <a:schemeClr val="lt1"/>
                </a:highlight>
              </a:rPr>
              <a:t>This work is supported by the </a:t>
            </a:r>
            <a:r>
              <a:rPr i="1" lang="en-US" sz="1100">
                <a:solidFill>
                  <a:srgbClr val="666666"/>
                </a:solidFill>
                <a:highlight>
                  <a:schemeClr val="lt1"/>
                </a:highlight>
              </a:rPr>
              <a:t>National Science Foundation under grant 2209480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1pPr>
            <a:lvl2pPr indent="-317500" lvl="1" marL="914400">
              <a:spcBef>
                <a:spcPts val="520"/>
              </a:spcBef>
              <a:spcAft>
                <a:spcPts val="0"/>
              </a:spcAft>
              <a:buSzPts val="1400"/>
              <a:buChar char="❑"/>
              <a:defRPr/>
            </a:lvl2pPr>
            <a:lvl3pPr indent="-317500" lvl="2" marL="1371600">
              <a:spcBef>
                <a:spcPts val="44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400"/>
              </a:spcBef>
              <a:spcAft>
                <a:spcPts val="0"/>
              </a:spcAft>
              <a:buSzPts val="1400"/>
              <a:buChar char="❑"/>
              <a:defRPr/>
            </a:lvl4pPr>
            <a:lvl5pPr indent="-317500" lvl="4" marL="22860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2">
  <p:cSld name="TITLE_AND_BODY_2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1pPr>
            <a:lvl2pPr indent="-317500" lvl="1" marL="914400">
              <a:spcBef>
                <a:spcPts val="520"/>
              </a:spcBef>
              <a:spcAft>
                <a:spcPts val="0"/>
              </a:spcAft>
              <a:buSzPts val="1400"/>
              <a:buChar char="❑"/>
              <a:defRPr/>
            </a:lvl2pPr>
            <a:lvl3pPr indent="-317500" lvl="2" marL="1371600">
              <a:spcBef>
                <a:spcPts val="44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400"/>
              </a:spcBef>
              <a:spcAft>
                <a:spcPts val="0"/>
              </a:spcAft>
              <a:buSzPts val="1400"/>
              <a:buChar char="❑"/>
              <a:defRPr/>
            </a:lvl4pPr>
            <a:lvl5pPr indent="-317500" lvl="4" marL="22860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3">
  <p:cSld name="TITLE_AND_BODY_3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1pPr>
            <a:lvl2pPr indent="-317500" lvl="1" marL="914400">
              <a:spcBef>
                <a:spcPts val="520"/>
              </a:spcBef>
              <a:spcAft>
                <a:spcPts val="0"/>
              </a:spcAft>
              <a:buSzPts val="1400"/>
              <a:buChar char="❑"/>
              <a:defRPr/>
            </a:lvl2pPr>
            <a:lvl3pPr indent="-317500" lvl="2" marL="1371600">
              <a:spcBef>
                <a:spcPts val="44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400"/>
              </a:spcBef>
              <a:spcAft>
                <a:spcPts val="0"/>
              </a:spcAft>
              <a:buSzPts val="1400"/>
              <a:buChar char="❑"/>
              <a:defRPr/>
            </a:lvl4pPr>
            <a:lvl5pPr indent="-317500" lvl="4" marL="22860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6"/>
          <p:cNvSpPr txBox="1"/>
          <p:nvPr/>
        </p:nvSpPr>
        <p:spPr>
          <a:xfrm>
            <a:off x="15625" y="4779825"/>
            <a:ext cx="72723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GlueX Production and Analysis Working Group, January 6, 2021</a:t>
            </a:r>
            <a:endParaRPr sz="11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4">
  <p:cSld name="TITLE_AND_BODY_4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600"/>
              </a:spcBef>
              <a:spcAft>
                <a:spcPts val="0"/>
              </a:spcAft>
              <a:buSzPts val="1400"/>
              <a:buChar char="■"/>
              <a:defRPr/>
            </a:lvl1pPr>
            <a:lvl2pPr indent="-317500" lvl="1" marL="914400">
              <a:spcBef>
                <a:spcPts val="520"/>
              </a:spcBef>
              <a:spcAft>
                <a:spcPts val="0"/>
              </a:spcAft>
              <a:buSzPts val="1400"/>
              <a:buChar char="❑"/>
              <a:defRPr/>
            </a:lvl2pPr>
            <a:lvl3pPr indent="-317500" lvl="2" marL="1371600">
              <a:spcBef>
                <a:spcPts val="44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400"/>
              </a:spcBef>
              <a:spcAft>
                <a:spcPts val="0"/>
              </a:spcAft>
              <a:buSzPts val="1400"/>
              <a:buChar char="❑"/>
              <a:defRPr/>
            </a:lvl4pPr>
            <a:lvl5pPr indent="-317500" lvl="4" marL="22860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▪"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7"/>
          <p:cNvSpPr txBox="1"/>
          <p:nvPr/>
        </p:nvSpPr>
        <p:spPr>
          <a:xfrm>
            <a:off x="15625" y="4779825"/>
            <a:ext cx="7272300" cy="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GlueX Production and Analysis Working Group, January 6, 2021</a:t>
            </a:r>
            <a:endParaRPr sz="11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08359"/>
            <a:ext cx="8229600" cy="8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200150"/>
            <a:ext cx="8229600" cy="3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■"/>
              <a:defRPr/>
            </a:lvl1pPr>
            <a:lvl2pPr indent="-317500" lvl="1" marL="91440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  <a:defRPr/>
            </a:lvl2pPr>
            <a:lvl3pPr indent="-317500" lvl="2" marL="13716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■"/>
              <a:defRPr/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  <a:defRPr/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5pPr>
            <a:lvl6pPr indent="-3175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6pPr>
            <a:lvl7pPr indent="-3175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7pPr>
            <a:lvl8pPr indent="-3175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8pPr>
            <a:lvl9pPr indent="-3175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ymbol"/>
              <a:buChar char="▪"/>
              <a:defRPr/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76200" y="4743450"/>
            <a:ext cx="6019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6781800" y="4682728"/>
            <a:ext cx="2133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Garamond"/>
              <a:buNone/>
              <a:defRPr b="0" i="0" sz="1600" u="none" cap="none" strike="noStrik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381000" y="171450"/>
            <a:ext cx="8229600" cy="457200"/>
          </a:xfrm>
          <a:custGeom>
            <a:rect b="b" l="l" r="r" t="t"/>
            <a:pathLst>
              <a:path extrusionOk="0" h="1000" w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cap="flat" cmpd="sng" w="1905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1"/>
          <p:cNvCxnSpPr/>
          <p:nvPr/>
        </p:nvCxnSpPr>
        <p:spPr>
          <a:xfrm>
            <a:off x="457200" y="4629150"/>
            <a:ext cx="82296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Relationship Id="rId4" Type="http://schemas.openxmlformats.org/officeDocument/2006/relationships/image" Target="../media/image14.jpg"/><Relationship Id="rId5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14.jpg"/><Relationship Id="rId5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14.jpg"/><Relationship Id="rId5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11" Type="http://schemas.openxmlformats.org/officeDocument/2006/relationships/image" Target="../media/image22.png"/><Relationship Id="rId10" Type="http://schemas.openxmlformats.org/officeDocument/2006/relationships/image" Target="../media/image18.png"/><Relationship Id="rId12" Type="http://schemas.openxmlformats.org/officeDocument/2006/relationships/image" Target="../media/image26.png"/><Relationship Id="rId9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Relationship Id="rId7" Type="http://schemas.openxmlformats.org/officeDocument/2006/relationships/image" Target="../media/image25.png"/><Relationship Id="rId8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ctrTitle"/>
          </p:nvPr>
        </p:nvSpPr>
        <p:spPr>
          <a:xfrm>
            <a:off x="861025" y="934050"/>
            <a:ext cx="8086800" cy="16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Garamond"/>
              <a:buNone/>
            </a:pPr>
            <a:r>
              <a:rPr lang="en-US" sz="4000">
                <a:solidFill>
                  <a:schemeClr val="accent4"/>
                </a:solidFill>
                <a:latin typeface="Garamond"/>
                <a:ea typeface="Garamond"/>
                <a:cs typeface="Garamond"/>
                <a:sym typeface="Garamond"/>
              </a:rPr>
              <a:t>GlueX in the integrated global infrastructure for distributed computing</a:t>
            </a:r>
            <a:endParaRPr sz="4000">
              <a:solidFill>
                <a:schemeClr val="accent4"/>
              </a:solidFill>
            </a:endParaRPr>
          </a:p>
        </p:txBody>
      </p:sp>
      <p:sp>
        <p:nvSpPr>
          <p:cNvPr id="52" name="Google Shape;52;p8"/>
          <p:cNvSpPr txBox="1"/>
          <p:nvPr>
            <p:ph idx="1" type="subTitle"/>
          </p:nvPr>
        </p:nvSpPr>
        <p:spPr>
          <a:xfrm>
            <a:off x="1975050" y="3211200"/>
            <a:ext cx="52152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</a:pPr>
            <a:r>
              <a:rPr lang="en-US" sz="2800">
                <a:solidFill>
                  <a:schemeClr val="dk1"/>
                </a:solidFill>
              </a:rPr>
              <a:t>need for elastic capacity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</a:pPr>
            <a:r>
              <a:rPr lang="en-US" sz="2800">
                <a:solidFill>
                  <a:schemeClr val="dk1"/>
                </a:solidFill>
              </a:rPr>
              <a:t>myths and realities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■"/>
            </a:pPr>
            <a:r>
              <a:rPr lang="en-US" sz="2800">
                <a:solidFill>
                  <a:schemeClr val="dk1"/>
                </a:solidFill>
              </a:rPr>
              <a:t>adaptation to OSG+OSDF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53" name="Google Shape;53;p8"/>
          <p:cNvSpPr txBox="1"/>
          <p:nvPr/>
        </p:nvSpPr>
        <p:spPr>
          <a:xfrm>
            <a:off x="1904725" y="2458363"/>
            <a:ext cx="5662800" cy="51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Richard Jones, University of Connecticut</a:t>
            </a:r>
            <a:endParaRPr/>
          </a:p>
        </p:txBody>
      </p:sp>
      <p:sp>
        <p:nvSpPr>
          <p:cNvPr id="54" name="Google Shape;54;p8"/>
          <p:cNvSpPr txBox="1"/>
          <p:nvPr/>
        </p:nvSpPr>
        <p:spPr>
          <a:xfrm>
            <a:off x="228600" y="114300"/>
            <a:ext cx="7867500" cy="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Throughput Computing 2024, July 8-12, Madison</a:t>
            </a:r>
            <a:endParaRPr/>
          </a:p>
        </p:txBody>
      </p:sp>
      <p:sp>
        <p:nvSpPr>
          <p:cNvPr id="55" name="Google Shape;55;p8"/>
          <p:cNvSpPr txBox="1"/>
          <p:nvPr/>
        </p:nvSpPr>
        <p:spPr>
          <a:xfrm>
            <a:off x="754825" y="4811875"/>
            <a:ext cx="73101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00">
                <a:solidFill>
                  <a:schemeClr val="dk1"/>
                </a:solidFill>
                <a:highlight>
                  <a:srgbClr val="FFFFFF"/>
                </a:highlight>
              </a:rPr>
              <a:t>This work is supported by the U.S. National Science Foundation under grant 2209480</a:t>
            </a:r>
            <a:endParaRPr/>
          </a:p>
        </p:txBody>
      </p:sp>
      <p:pic>
        <p:nvPicPr>
          <p:cNvPr id="56" name="Google Shape;5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100" y="3380750"/>
            <a:ext cx="1110700" cy="11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6775" y="3267213"/>
            <a:ext cx="1247025" cy="12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9750" y="70874"/>
            <a:ext cx="2251850" cy="7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adaption: part 1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167" name="Google Shape;1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7"/>
          <p:cNvSpPr txBox="1"/>
          <p:nvPr/>
        </p:nvSpPr>
        <p:spPr>
          <a:xfrm>
            <a:off x="880300" y="1115350"/>
            <a:ext cx="3522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 HPC job (CORI)</a:t>
            </a:r>
            <a:endParaRPr sz="2000"/>
          </a:p>
        </p:txBody>
      </p:sp>
      <p:sp>
        <p:nvSpPr>
          <p:cNvPr id="169" name="Google Shape;169;p17"/>
          <p:cNvSpPr/>
          <p:nvPr/>
        </p:nvSpPr>
        <p:spPr>
          <a:xfrm>
            <a:off x="456175" y="2199775"/>
            <a:ext cx="913200" cy="9735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398359" y="2184642"/>
            <a:ext cx="9606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chunk of objects stream (</a:t>
            </a:r>
            <a:r>
              <a:rPr lang="en-US">
                <a:solidFill>
                  <a:schemeClr val="dk1"/>
                </a:solidFill>
              </a:rPr>
              <a:t>20GB)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170875" y="3180750"/>
            <a:ext cx="1483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input sequence</a:t>
            </a:r>
            <a:endParaRPr/>
          </a:p>
        </p:txBody>
      </p:sp>
      <p:sp>
        <p:nvSpPr>
          <p:cNvPr id="172" name="Google Shape;172;p17"/>
          <p:cNvSpPr/>
          <p:nvPr/>
        </p:nvSpPr>
        <p:spPr>
          <a:xfrm>
            <a:off x="1900800" y="1988600"/>
            <a:ext cx="1209900" cy="1103100"/>
          </a:xfrm>
          <a:prstGeom prst="cube">
            <a:avLst>
              <a:gd fmla="val 25000" name="adj"/>
            </a:avLst>
          </a:prstGeom>
          <a:solidFill>
            <a:srgbClr val="F3F3F3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7"/>
          <p:cNvSpPr txBox="1"/>
          <p:nvPr/>
        </p:nvSpPr>
        <p:spPr>
          <a:xfrm>
            <a:off x="1900800" y="3180750"/>
            <a:ext cx="1035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HPC node</a:t>
            </a:r>
            <a:endParaRPr/>
          </a:p>
        </p:txBody>
      </p:sp>
      <p:sp>
        <p:nvSpPr>
          <p:cNvPr id="174" name="Google Shape;174;p17"/>
          <p:cNvSpPr txBox="1"/>
          <p:nvPr/>
        </p:nvSpPr>
        <p:spPr>
          <a:xfrm>
            <a:off x="1900800" y="2230950"/>
            <a:ext cx="1035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32 cores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128 GB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64 thread</a:t>
            </a:r>
            <a:endParaRPr/>
          </a:p>
        </p:txBody>
      </p:sp>
      <p:grpSp>
        <p:nvGrpSpPr>
          <p:cNvPr id="175" name="Google Shape;175;p17"/>
          <p:cNvGrpSpPr/>
          <p:nvPr/>
        </p:nvGrpSpPr>
        <p:grpSpPr>
          <a:xfrm>
            <a:off x="3596176" y="2634225"/>
            <a:ext cx="807024" cy="597600"/>
            <a:chOff x="3824776" y="1338825"/>
            <a:chExt cx="807024" cy="597600"/>
          </a:xfrm>
        </p:grpSpPr>
        <p:sp>
          <p:nvSpPr>
            <p:cNvPr id="176" name="Google Shape;176;p17"/>
            <p:cNvSpPr/>
            <p:nvPr/>
          </p:nvSpPr>
          <p:spPr>
            <a:xfrm>
              <a:off x="3842500" y="1384200"/>
              <a:ext cx="789300" cy="522000"/>
            </a:xfrm>
            <a:prstGeom prst="foldedCorner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7"/>
            <p:cNvSpPr txBox="1"/>
            <p:nvPr/>
          </p:nvSpPr>
          <p:spPr>
            <a:xfrm>
              <a:off x="3824776" y="1338825"/>
              <a:ext cx="789300" cy="5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REST (5GB)</a:t>
              </a:r>
              <a:endParaRPr/>
            </a:p>
          </p:txBody>
        </p:sp>
      </p:grpSp>
      <p:sp>
        <p:nvSpPr>
          <p:cNvPr id="178" name="Google Shape;178;p17"/>
          <p:cNvSpPr/>
          <p:nvPr/>
        </p:nvSpPr>
        <p:spPr>
          <a:xfrm>
            <a:off x="3697125" y="1925600"/>
            <a:ext cx="605124" cy="552150"/>
          </a:xfrm>
          <a:prstGeom prst="flowChartMultidocumen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7"/>
          <p:cNvSpPr txBox="1"/>
          <p:nvPr/>
        </p:nvSpPr>
        <p:spPr>
          <a:xfrm>
            <a:off x="3166225" y="3180750"/>
            <a:ext cx="17475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</a:t>
            </a:r>
            <a:r>
              <a:rPr lang="en-US"/>
              <a:t>put sequence</a:t>
            </a:r>
            <a:endParaRPr/>
          </a:p>
        </p:txBody>
      </p:sp>
      <p:sp>
        <p:nvSpPr>
          <p:cNvPr id="180" name="Google Shape;180;p17"/>
          <p:cNvSpPr/>
          <p:nvPr/>
        </p:nvSpPr>
        <p:spPr>
          <a:xfrm>
            <a:off x="1488425" y="23232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7"/>
          <p:cNvSpPr/>
          <p:nvPr/>
        </p:nvSpPr>
        <p:spPr>
          <a:xfrm>
            <a:off x="3241025" y="23232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7"/>
          <p:cNvSpPr txBox="1"/>
          <p:nvPr/>
        </p:nvSpPr>
        <p:spPr>
          <a:xfrm>
            <a:off x="3641117" y="1994829"/>
            <a:ext cx="862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logs...</a:t>
            </a:r>
            <a:endParaRPr/>
          </a:p>
        </p:txBody>
      </p:sp>
      <p:grpSp>
        <p:nvGrpSpPr>
          <p:cNvPr id="183" name="Google Shape;183;p17"/>
          <p:cNvGrpSpPr/>
          <p:nvPr/>
        </p:nvGrpSpPr>
        <p:grpSpPr>
          <a:xfrm>
            <a:off x="363100" y="1705725"/>
            <a:ext cx="559348" cy="359956"/>
            <a:chOff x="697600" y="1336675"/>
            <a:chExt cx="559348" cy="359956"/>
          </a:xfrm>
        </p:grpSpPr>
        <p:sp>
          <p:nvSpPr>
            <p:cNvPr id="184" name="Google Shape;184;p17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17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grpSp>
        <p:nvGrpSpPr>
          <p:cNvPr id="186" name="Google Shape;186;p17"/>
          <p:cNvGrpSpPr/>
          <p:nvPr/>
        </p:nvGrpSpPr>
        <p:grpSpPr>
          <a:xfrm>
            <a:off x="1002400" y="1717675"/>
            <a:ext cx="559348" cy="359956"/>
            <a:chOff x="697600" y="1336675"/>
            <a:chExt cx="559348" cy="359956"/>
          </a:xfrm>
        </p:grpSpPr>
        <p:sp>
          <p:nvSpPr>
            <p:cNvPr id="187" name="Google Shape;187;p17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7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cxnSp>
        <p:nvCxnSpPr>
          <p:cNvPr id="189" name="Google Shape;189;p17"/>
          <p:cNvCxnSpPr/>
          <p:nvPr/>
        </p:nvCxnSpPr>
        <p:spPr>
          <a:xfrm>
            <a:off x="4992225" y="1444725"/>
            <a:ext cx="0" cy="300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90" name="Google Shape;190;p17"/>
          <p:cNvSpPr txBox="1"/>
          <p:nvPr/>
        </p:nvSpPr>
        <p:spPr>
          <a:xfrm>
            <a:off x="5604700" y="1191550"/>
            <a:ext cx="3522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 HTC job (OSG)</a:t>
            </a:r>
            <a:endParaRPr sz="2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adaption: part 1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198" name="Google Shape;19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8"/>
          <p:cNvSpPr txBox="1"/>
          <p:nvPr/>
        </p:nvSpPr>
        <p:spPr>
          <a:xfrm>
            <a:off x="880300" y="1115350"/>
            <a:ext cx="3522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 HPC job (CORI)</a:t>
            </a:r>
            <a:endParaRPr sz="2000"/>
          </a:p>
        </p:txBody>
      </p:sp>
      <p:sp>
        <p:nvSpPr>
          <p:cNvPr id="200" name="Google Shape;200;p18"/>
          <p:cNvSpPr/>
          <p:nvPr/>
        </p:nvSpPr>
        <p:spPr>
          <a:xfrm>
            <a:off x="456175" y="2199775"/>
            <a:ext cx="913200" cy="9735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398359" y="2184642"/>
            <a:ext cx="9606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chunk of objects stream (</a:t>
            </a:r>
            <a:r>
              <a:rPr lang="en-US">
                <a:solidFill>
                  <a:schemeClr val="dk1"/>
                </a:solidFill>
              </a:rPr>
              <a:t>20GB)</a:t>
            </a: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170875" y="3180750"/>
            <a:ext cx="1483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input sequence</a:t>
            </a:r>
            <a:endParaRPr/>
          </a:p>
        </p:txBody>
      </p:sp>
      <p:sp>
        <p:nvSpPr>
          <p:cNvPr id="203" name="Google Shape;203;p18"/>
          <p:cNvSpPr/>
          <p:nvPr/>
        </p:nvSpPr>
        <p:spPr>
          <a:xfrm>
            <a:off x="1900800" y="1988600"/>
            <a:ext cx="1209900" cy="1103100"/>
          </a:xfrm>
          <a:prstGeom prst="cube">
            <a:avLst>
              <a:gd fmla="val 25000" name="adj"/>
            </a:avLst>
          </a:prstGeom>
          <a:solidFill>
            <a:srgbClr val="F3F3F3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1900800" y="3180750"/>
            <a:ext cx="1035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HPC node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1900800" y="2230950"/>
            <a:ext cx="1035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32 cores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128 GB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64 thread</a:t>
            </a:r>
            <a:endParaRPr/>
          </a:p>
        </p:txBody>
      </p:sp>
      <p:grpSp>
        <p:nvGrpSpPr>
          <p:cNvPr id="206" name="Google Shape;206;p18"/>
          <p:cNvGrpSpPr/>
          <p:nvPr/>
        </p:nvGrpSpPr>
        <p:grpSpPr>
          <a:xfrm>
            <a:off x="3596176" y="2634225"/>
            <a:ext cx="807024" cy="597600"/>
            <a:chOff x="3824776" y="1338825"/>
            <a:chExt cx="807024" cy="597600"/>
          </a:xfrm>
        </p:grpSpPr>
        <p:sp>
          <p:nvSpPr>
            <p:cNvPr id="207" name="Google Shape;207;p18"/>
            <p:cNvSpPr/>
            <p:nvPr/>
          </p:nvSpPr>
          <p:spPr>
            <a:xfrm>
              <a:off x="3842500" y="1384200"/>
              <a:ext cx="789300" cy="522000"/>
            </a:xfrm>
            <a:prstGeom prst="foldedCorner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8"/>
            <p:cNvSpPr txBox="1"/>
            <p:nvPr/>
          </p:nvSpPr>
          <p:spPr>
            <a:xfrm>
              <a:off x="3824776" y="1338825"/>
              <a:ext cx="789300" cy="5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REST (5GB)</a:t>
              </a:r>
              <a:endParaRPr/>
            </a:p>
          </p:txBody>
        </p:sp>
      </p:grpSp>
      <p:sp>
        <p:nvSpPr>
          <p:cNvPr id="209" name="Google Shape;209;p18"/>
          <p:cNvSpPr/>
          <p:nvPr/>
        </p:nvSpPr>
        <p:spPr>
          <a:xfrm>
            <a:off x="3697125" y="1925600"/>
            <a:ext cx="605124" cy="552150"/>
          </a:xfrm>
          <a:prstGeom prst="flowChartMultidocumen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8"/>
          <p:cNvSpPr txBox="1"/>
          <p:nvPr/>
        </p:nvSpPr>
        <p:spPr>
          <a:xfrm>
            <a:off x="3166225" y="3180750"/>
            <a:ext cx="17475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output sequence</a:t>
            </a:r>
            <a:endParaRPr/>
          </a:p>
        </p:txBody>
      </p:sp>
      <p:sp>
        <p:nvSpPr>
          <p:cNvPr id="211" name="Google Shape;211;p18"/>
          <p:cNvSpPr/>
          <p:nvPr/>
        </p:nvSpPr>
        <p:spPr>
          <a:xfrm>
            <a:off x="1488425" y="23232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8"/>
          <p:cNvSpPr/>
          <p:nvPr/>
        </p:nvSpPr>
        <p:spPr>
          <a:xfrm>
            <a:off x="3241025" y="23232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8"/>
          <p:cNvSpPr txBox="1"/>
          <p:nvPr/>
        </p:nvSpPr>
        <p:spPr>
          <a:xfrm>
            <a:off x="3641117" y="1994829"/>
            <a:ext cx="862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logs...</a:t>
            </a:r>
            <a:endParaRPr/>
          </a:p>
        </p:txBody>
      </p:sp>
      <p:grpSp>
        <p:nvGrpSpPr>
          <p:cNvPr id="214" name="Google Shape;214;p18"/>
          <p:cNvGrpSpPr/>
          <p:nvPr/>
        </p:nvGrpSpPr>
        <p:grpSpPr>
          <a:xfrm>
            <a:off x="363100" y="1705725"/>
            <a:ext cx="559348" cy="359956"/>
            <a:chOff x="697600" y="1336675"/>
            <a:chExt cx="559348" cy="359956"/>
          </a:xfrm>
        </p:grpSpPr>
        <p:sp>
          <p:nvSpPr>
            <p:cNvPr id="215" name="Google Shape;215;p18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8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grpSp>
        <p:nvGrpSpPr>
          <p:cNvPr id="217" name="Google Shape;217;p18"/>
          <p:cNvGrpSpPr/>
          <p:nvPr/>
        </p:nvGrpSpPr>
        <p:grpSpPr>
          <a:xfrm>
            <a:off x="1002400" y="1717675"/>
            <a:ext cx="559348" cy="359956"/>
            <a:chOff x="697600" y="1336675"/>
            <a:chExt cx="559348" cy="359956"/>
          </a:xfrm>
        </p:grpSpPr>
        <p:sp>
          <p:nvSpPr>
            <p:cNvPr id="218" name="Google Shape;218;p18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sp>
        <p:nvSpPr>
          <p:cNvPr id="220" name="Google Shape;220;p18"/>
          <p:cNvSpPr/>
          <p:nvPr/>
        </p:nvSpPr>
        <p:spPr>
          <a:xfrm>
            <a:off x="6777600" y="1988600"/>
            <a:ext cx="1209900" cy="1103100"/>
          </a:xfrm>
          <a:prstGeom prst="cube">
            <a:avLst>
              <a:gd fmla="val 25000" name="adj"/>
            </a:avLst>
          </a:prstGeom>
          <a:solidFill>
            <a:srgbClr val="F3F3F3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8"/>
          <p:cNvSpPr txBox="1"/>
          <p:nvPr/>
        </p:nvSpPr>
        <p:spPr>
          <a:xfrm>
            <a:off x="6777600" y="2230950"/>
            <a:ext cx="1035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core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 GB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thread</a:t>
            </a:r>
            <a:endParaRPr/>
          </a:p>
        </p:txBody>
      </p:sp>
      <p:sp>
        <p:nvSpPr>
          <p:cNvPr id="222" name="Google Shape;222;p18"/>
          <p:cNvSpPr txBox="1"/>
          <p:nvPr/>
        </p:nvSpPr>
        <p:spPr>
          <a:xfrm>
            <a:off x="5604700" y="1191550"/>
            <a:ext cx="3522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 HTC job (OSG)</a:t>
            </a:r>
            <a:endParaRPr sz="2000"/>
          </a:p>
        </p:txBody>
      </p:sp>
      <p:sp>
        <p:nvSpPr>
          <p:cNvPr id="223" name="Google Shape;223;p18"/>
          <p:cNvSpPr txBox="1"/>
          <p:nvPr/>
        </p:nvSpPr>
        <p:spPr>
          <a:xfrm>
            <a:off x="6777600" y="3180750"/>
            <a:ext cx="1035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HTC unit</a:t>
            </a:r>
            <a:endParaRPr/>
          </a:p>
        </p:txBody>
      </p:sp>
      <p:sp>
        <p:nvSpPr>
          <p:cNvPr id="224" name="Google Shape;224;p18"/>
          <p:cNvSpPr/>
          <p:nvPr/>
        </p:nvSpPr>
        <p:spPr>
          <a:xfrm>
            <a:off x="5899900" y="2184650"/>
            <a:ext cx="189000" cy="9735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8"/>
          <p:cNvSpPr txBox="1"/>
          <p:nvPr/>
        </p:nvSpPr>
        <p:spPr>
          <a:xfrm>
            <a:off x="5504875" y="3180750"/>
            <a:ext cx="1483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input slice</a:t>
            </a:r>
            <a:endParaRPr/>
          </a:p>
        </p:txBody>
      </p:sp>
      <p:sp>
        <p:nvSpPr>
          <p:cNvPr id="226" name="Google Shape;226;p18"/>
          <p:cNvSpPr txBox="1"/>
          <p:nvPr/>
        </p:nvSpPr>
        <p:spPr>
          <a:xfrm>
            <a:off x="8195425" y="3180750"/>
            <a:ext cx="862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output</a:t>
            </a:r>
            <a:endParaRPr/>
          </a:p>
        </p:txBody>
      </p:sp>
      <p:sp>
        <p:nvSpPr>
          <p:cNvPr id="227" name="Google Shape;227;p18"/>
          <p:cNvSpPr/>
          <p:nvPr/>
        </p:nvSpPr>
        <p:spPr>
          <a:xfrm>
            <a:off x="8496150" y="2710425"/>
            <a:ext cx="189000" cy="4311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8"/>
          <p:cNvSpPr/>
          <p:nvPr/>
        </p:nvSpPr>
        <p:spPr>
          <a:xfrm>
            <a:off x="8502456" y="1891000"/>
            <a:ext cx="212976" cy="597618"/>
          </a:xfrm>
          <a:prstGeom prst="flowChartMultidocumen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9" name="Google Shape;229;p18"/>
          <p:cNvGrpSpPr/>
          <p:nvPr/>
        </p:nvGrpSpPr>
        <p:grpSpPr>
          <a:xfrm>
            <a:off x="5392300" y="1705725"/>
            <a:ext cx="559348" cy="359956"/>
            <a:chOff x="697600" y="1336675"/>
            <a:chExt cx="559348" cy="359956"/>
          </a:xfrm>
        </p:grpSpPr>
        <p:sp>
          <p:nvSpPr>
            <p:cNvPr id="230" name="Google Shape;230;p18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8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grpSp>
        <p:nvGrpSpPr>
          <p:cNvPr id="232" name="Google Shape;232;p18"/>
          <p:cNvGrpSpPr/>
          <p:nvPr/>
        </p:nvGrpSpPr>
        <p:grpSpPr>
          <a:xfrm>
            <a:off x="6031600" y="1717675"/>
            <a:ext cx="559348" cy="359956"/>
            <a:chOff x="697600" y="1336675"/>
            <a:chExt cx="559348" cy="359956"/>
          </a:xfrm>
        </p:grpSpPr>
        <p:sp>
          <p:nvSpPr>
            <p:cNvPr id="233" name="Google Shape;233;p18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8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sp>
        <p:nvSpPr>
          <p:cNvPr id="235" name="Google Shape;235;p18"/>
          <p:cNvSpPr/>
          <p:nvPr/>
        </p:nvSpPr>
        <p:spPr>
          <a:xfrm>
            <a:off x="6289025" y="23994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8"/>
          <p:cNvSpPr/>
          <p:nvPr/>
        </p:nvSpPr>
        <p:spPr>
          <a:xfrm>
            <a:off x="8117825" y="23994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7" name="Google Shape;237;p18"/>
          <p:cNvCxnSpPr/>
          <p:nvPr/>
        </p:nvCxnSpPr>
        <p:spPr>
          <a:xfrm>
            <a:off x="4992225" y="1444725"/>
            <a:ext cx="0" cy="300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"/>
          <p:cNvSpPr/>
          <p:nvPr/>
        </p:nvSpPr>
        <p:spPr>
          <a:xfrm>
            <a:off x="1405225" y="3660950"/>
            <a:ext cx="1890975" cy="840300"/>
          </a:xfrm>
          <a:prstGeom prst="flowChartPunchedCard">
            <a:avLst/>
          </a:prstGeom>
          <a:solidFill>
            <a:srgbClr val="C9DAF8">
              <a:alpha val="50629"/>
            </a:srgbClr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9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5" name="Google Shape;245;p19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adaption: part 1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246" name="Google Shape;24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9"/>
          <p:cNvSpPr txBox="1"/>
          <p:nvPr/>
        </p:nvSpPr>
        <p:spPr>
          <a:xfrm>
            <a:off x="880300" y="1115350"/>
            <a:ext cx="3522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 HPC job (CORI)</a:t>
            </a:r>
            <a:endParaRPr sz="2000"/>
          </a:p>
        </p:txBody>
      </p:sp>
      <p:sp>
        <p:nvSpPr>
          <p:cNvPr id="248" name="Google Shape;248;p19"/>
          <p:cNvSpPr/>
          <p:nvPr/>
        </p:nvSpPr>
        <p:spPr>
          <a:xfrm>
            <a:off x="456175" y="2199775"/>
            <a:ext cx="913200" cy="9735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9"/>
          <p:cNvSpPr txBox="1"/>
          <p:nvPr/>
        </p:nvSpPr>
        <p:spPr>
          <a:xfrm>
            <a:off x="398359" y="2184642"/>
            <a:ext cx="9606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chunk of objects stream (</a:t>
            </a:r>
            <a:r>
              <a:rPr lang="en-US">
                <a:solidFill>
                  <a:schemeClr val="dk1"/>
                </a:solidFill>
              </a:rPr>
              <a:t>20GB)</a:t>
            </a:r>
            <a:endParaRPr/>
          </a:p>
        </p:txBody>
      </p:sp>
      <p:sp>
        <p:nvSpPr>
          <p:cNvPr id="250" name="Google Shape;250;p19"/>
          <p:cNvSpPr txBox="1"/>
          <p:nvPr/>
        </p:nvSpPr>
        <p:spPr>
          <a:xfrm>
            <a:off x="170875" y="3180750"/>
            <a:ext cx="1483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input sequence</a:t>
            </a:r>
            <a:endParaRPr/>
          </a:p>
        </p:txBody>
      </p:sp>
      <p:sp>
        <p:nvSpPr>
          <p:cNvPr id="251" name="Google Shape;251;p19"/>
          <p:cNvSpPr/>
          <p:nvPr/>
        </p:nvSpPr>
        <p:spPr>
          <a:xfrm>
            <a:off x="1900800" y="1988600"/>
            <a:ext cx="1209900" cy="1103100"/>
          </a:xfrm>
          <a:prstGeom prst="cube">
            <a:avLst>
              <a:gd fmla="val 25000" name="adj"/>
            </a:avLst>
          </a:prstGeom>
          <a:solidFill>
            <a:srgbClr val="F3F3F3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9"/>
          <p:cNvSpPr txBox="1"/>
          <p:nvPr/>
        </p:nvSpPr>
        <p:spPr>
          <a:xfrm>
            <a:off x="1900800" y="3180750"/>
            <a:ext cx="1035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HPC node</a:t>
            </a:r>
            <a:endParaRPr/>
          </a:p>
        </p:txBody>
      </p:sp>
      <p:sp>
        <p:nvSpPr>
          <p:cNvPr id="253" name="Google Shape;253;p19"/>
          <p:cNvSpPr txBox="1"/>
          <p:nvPr/>
        </p:nvSpPr>
        <p:spPr>
          <a:xfrm>
            <a:off x="1900800" y="2230950"/>
            <a:ext cx="1035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32 cores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128 GB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64 thread</a:t>
            </a:r>
            <a:endParaRPr/>
          </a:p>
        </p:txBody>
      </p:sp>
      <p:grpSp>
        <p:nvGrpSpPr>
          <p:cNvPr id="254" name="Google Shape;254;p19"/>
          <p:cNvGrpSpPr/>
          <p:nvPr/>
        </p:nvGrpSpPr>
        <p:grpSpPr>
          <a:xfrm>
            <a:off x="3596176" y="2634225"/>
            <a:ext cx="807024" cy="597600"/>
            <a:chOff x="3824776" y="1338825"/>
            <a:chExt cx="807024" cy="597600"/>
          </a:xfrm>
        </p:grpSpPr>
        <p:sp>
          <p:nvSpPr>
            <p:cNvPr id="255" name="Google Shape;255;p19"/>
            <p:cNvSpPr/>
            <p:nvPr/>
          </p:nvSpPr>
          <p:spPr>
            <a:xfrm>
              <a:off x="3842500" y="1384200"/>
              <a:ext cx="789300" cy="522000"/>
            </a:xfrm>
            <a:prstGeom prst="foldedCorner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9"/>
            <p:cNvSpPr txBox="1"/>
            <p:nvPr/>
          </p:nvSpPr>
          <p:spPr>
            <a:xfrm>
              <a:off x="3824776" y="1338825"/>
              <a:ext cx="789300" cy="5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REST (5GB)</a:t>
              </a:r>
              <a:endParaRPr/>
            </a:p>
          </p:txBody>
        </p:sp>
      </p:grpSp>
      <p:sp>
        <p:nvSpPr>
          <p:cNvPr id="257" name="Google Shape;257;p19"/>
          <p:cNvSpPr/>
          <p:nvPr/>
        </p:nvSpPr>
        <p:spPr>
          <a:xfrm>
            <a:off x="3697125" y="1925600"/>
            <a:ext cx="605124" cy="552150"/>
          </a:xfrm>
          <a:prstGeom prst="flowChartMultidocumen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9"/>
          <p:cNvSpPr txBox="1"/>
          <p:nvPr/>
        </p:nvSpPr>
        <p:spPr>
          <a:xfrm>
            <a:off x="3166225" y="3180750"/>
            <a:ext cx="17475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output sequence</a:t>
            </a:r>
            <a:endParaRPr/>
          </a:p>
        </p:txBody>
      </p:sp>
      <p:sp>
        <p:nvSpPr>
          <p:cNvPr id="259" name="Google Shape;259;p19"/>
          <p:cNvSpPr/>
          <p:nvPr/>
        </p:nvSpPr>
        <p:spPr>
          <a:xfrm>
            <a:off x="1488425" y="23232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"/>
          <p:cNvSpPr/>
          <p:nvPr/>
        </p:nvSpPr>
        <p:spPr>
          <a:xfrm>
            <a:off x="3241025" y="23232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9"/>
          <p:cNvSpPr txBox="1"/>
          <p:nvPr/>
        </p:nvSpPr>
        <p:spPr>
          <a:xfrm>
            <a:off x="3641117" y="1994829"/>
            <a:ext cx="862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logs...</a:t>
            </a:r>
            <a:endParaRPr/>
          </a:p>
        </p:txBody>
      </p:sp>
      <p:grpSp>
        <p:nvGrpSpPr>
          <p:cNvPr id="262" name="Google Shape;262;p19"/>
          <p:cNvGrpSpPr/>
          <p:nvPr/>
        </p:nvGrpSpPr>
        <p:grpSpPr>
          <a:xfrm>
            <a:off x="363100" y="1705725"/>
            <a:ext cx="559348" cy="359956"/>
            <a:chOff x="697600" y="1336675"/>
            <a:chExt cx="559348" cy="359956"/>
          </a:xfrm>
        </p:grpSpPr>
        <p:sp>
          <p:nvSpPr>
            <p:cNvPr id="263" name="Google Shape;263;p19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19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grpSp>
        <p:nvGrpSpPr>
          <p:cNvPr id="265" name="Google Shape;265;p19"/>
          <p:cNvGrpSpPr/>
          <p:nvPr/>
        </p:nvGrpSpPr>
        <p:grpSpPr>
          <a:xfrm>
            <a:off x="1002400" y="1717675"/>
            <a:ext cx="559348" cy="359956"/>
            <a:chOff x="697600" y="1336675"/>
            <a:chExt cx="559348" cy="359956"/>
          </a:xfrm>
        </p:grpSpPr>
        <p:sp>
          <p:nvSpPr>
            <p:cNvPr id="266" name="Google Shape;266;p19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19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sp>
        <p:nvSpPr>
          <p:cNvPr id="268" name="Google Shape;268;p19"/>
          <p:cNvSpPr txBox="1"/>
          <p:nvPr/>
        </p:nvSpPr>
        <p:spPr>
          <a:xfrm>
            <a:off x="1217550" y="3710362"/>
            <a:ext cx="20787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32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783F04"/>
                </a:solidFill>
              </a:rPr>
              <a:t>8 hour jobs</a:t>
            </a:r>
            <a:endParaRPr>
              <a:solidFill>
                <a:srgbClr val="783F04"/>
              </a:solidFill>
            </a:endParaRPr>
          </a:p>
          <a:p>
            <a:pPr indent="-2032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783F04"/>
                </a:solidFill>
              </a:rPr>
              <a:t>10 MB/s i/o rate</a:t>
            </a:r>
            <a:endParaRPr>
              <a:solidFill>
                <a:srgbClr val="783F04"/>
              </a:solidFill>
            </a:endParaRPr>
          </a:p>
          <a:p>
            <a:pPr indent="-2032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783F04"/>
                </a:solidFill>
              </a:rPr>
              <a:t>whole-node alloc.</a:t>
            </a:r>
            <a:endParaRPr>
              <a:solidFill>
                <a:srgbClr val="783F04"/>
              </a:solidFill>
            </a:endParaRPr>
          </a:p>
        </p:txBody>
      </p:sp>
      <p:cxnSp>
        <p:nvCxnSpPr>
          <p:cNvPr id="269" name="Google Shape;269;p19"/>
          <p:cNvCxnSpPr/>
          <p:nvPr/>
        </p:nvCxnSpPr>
        <p:spPr>
          <a:xfrm>
            <a:off x="4992225" y="1444725"/>
            <a:ext cx="0" cy="300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70" name="Google Shape;270;p19"/>
          <p:cNvSpPr/>
          <p:nvPr/>
        </p:nvSpPr>
        <p:spPr>
          <a:xfrm>
            <a:off x="6777600" y="1988600"/>
            <a:ext cx="1209900" cy="1103100"/>
          </a:xfrm>
          <a:prstGeom prst="cube">
            <a:avLst>
              <a:gd fmla="val 25000" name="adj"/>
            </a:avLst>
          </a:prstGeom>
          <a:solidFill>
            <a:srgbClr val="F3F3F3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9"/>
          <p:cNvSpPr txBox="1"/>
          <p:nvPr/>
        </p:nvSpPr>
        <p:spPr>
          <a:xfrm>
            <a:off x="6777600" y="2230950"/>
            <a:ext cx="1035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core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 GB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thread</a:t>
            </a:r>
            <a:endParaRPr/>
          </a:p>
        </p:txBody>
      </p:sp>
      <p:sp>
        <p:nvSpPr>
          <p:cNvPr id="272" name="Google Shape;272;p19"/>
          <p:cNvSpPr txBox="1"/>
          <p:nvPr/>
        </p:nvSpPr>
        <p:spPr>
          <a:xfrm>
            <a:off x="5604700" y="1191550"/>
            <a:ext cx="3522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 HTC job (OSG)</a:t>
            </a:r>
            <a:endParaRPr sz="2000"/>
          </a:p>
        </p:txBody>
      </p:sp>
      <p:sp>
        <p:nvSpPr>
          <p:cNvPr id="273" name="Google Shape;273;p19"/>
          <p:cNvSpPr txBox="1"/>
          <p:nvPr/>
        </p:nvSpPr>
        <p:spPr>
          <a:xfrm>
            <a:off x="6777600" y="3180750"/>
            <a:ext cx="1035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HTC unit</a:t>
            </a:r>
            <a:endParaRPr/>
          </a:p>
        </p:txBody>
      </p:sp>
      <p:sp>
        <p:nvSpPr>
          <p:cNvPr id="274" name="Google Shape;274;p19"/>
          <p:cNvSpPr/>
          <p:nvPr/>
        </p:nvSpPr>
        <p:spPr>
          <a:xfrm>
            <a:off x="5899900" y="2184650"/>
            <a:ext cx="189000" cy="9735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9"/>
          <p:cNvSpPr txBox="1"/>
          <p:nvPr/>
        </p:nvSpPr>
        <p:spPr>
          <a:xfrm>
            <a:off x="5504875" y="3180750"/>
            <a:ext cx="1483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input slice</a:t>
            </a:r>
            <a:endParaRPr/>
          </a:p>
        </p:txBody>
      </p:sp>
      <p:sp>
        <p:nvSpPr>
          <p:cNvPr id="276" name="Google Shape;276;p19"/>
          <p:cNvSpPr txBox="1"/>
          <p:nvPr/>
        </p:nvSpPr>
        <p:spPr>
          <a:xfrm>
            <a:off x="8195425" y="3180750"/>
            <a:ext cx="862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output</a:t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8496150" y="2710425"/>
            <a:ext cx="189000" cy="4311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8502456" y="1891000"/>
            <a:ext cx="212976" cy="597618"/>
          </a:xfrm>
          <a:prstGeom prst="flowChartMultidocumen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9" name="Google Shape;279;p19"/>
          <p:cNvGrpSpPr/>
          <p:nvPr/>
        </p:nvGrpSpPr>
        <p:grpSpPr>
          <a:xfrm>
            <a:off x="5392300" y="1705725"/>
            <a:ext cx="559348" cy="359956"/>
            <a:chOff x="697600" y="1336675"/>
            <a:chExt cx="559348" cy="359956"/>
          </a:xfrm>
        </p:grpSpPr>
        <p:sp>
          <p:nvSpPr>
            <p:cNvPr id="280" name="Google Shape;280;p19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9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grpSp>
        <p:nvGrpSpPr>
          <p:cNvPr id="282" name="Google Shape;282;p19"/>
          <p:cNvGrpSpPr/>
          <p:nvPr/>
        </p:nvGrpSpPr>
        <p:grpSpPr>
          <a:xfrm>
            <a:off x="6031600" y="1717675"/>
            <a:ext cx="559348" cy="359956"/>
            <a:chOff x="697600" y="1336675"/>
            <a:chExt cx="559348" cy="359956"/>
          </a:xfrm>
        </p:grpSpPr>
        <p:sp>
          <p:nvSpPr>
            <p:cNvPr id="283" name="Google Shape;283;p19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19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sp>
        <p:nvSpPr>
          <p:cNvPr id="285" name="Google Shape;285;p19"/>
          <p:cNvSpPr/>
          <p:nvPr/>
        </p:nvSpPr>
        <p:spPr>
          <a:xfrm>
            <a:off x="6289025" y="23994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9"/>
          <p:cNvSpPr/>
          <p:nvPr/>
        </p:nvSpPr>
        <p:spPr>
          <a:xfrm>
            <a:off x="8117825" y="23994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"/>
          <p:cNvSpPr/>
          <p:nvPr/>
        </p:nvSpPr>
        <p:spPr>
          <a:xfrm>
            <a:off x="1405225" y="3660950"/>
            <a:ext cx="1890975" cy="840300"/>
          </a:xfrm>
          <a:prstGeom prst="flowChartPunchedCard">
            <a:avLst/>
          </a:prstGeom>
          <a:solidFill>
            <a:srgbClr val="C9DAF8">
              <a:alpha val="50629"/>
            </a:srgbClr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0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4" name="Google Shape;294;p20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adaption: part 1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295" name="Google Shape;2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0"/>
          <p:cNvSpPr txBox="1"/>
          <p:nvPr/>
        </p:nvSpPr>
        <p:spPr>
          <a:xfrm>
            <a:off x="880300" y="1115350"/>
            <a:ext cx="3522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 HPC job (CORI)</a:t>
            </a:r>
            <a:endParaRPr sz="2000"/>
          </a:p>
        </p:txBody>
      </p:sp>
      <p:sp>
        <p:nvSpPr>
          <p:cNvPr id="297" name="Google Shape;297;p20"/>
          <p:cNvSpPr/>
          <p:nvPr/>
        </p:nvSpPr>
        <p:spPr>
          <a:xfrm>
            <a:off x="456175" y="2199775"/>
            <a:ext cx="913200" cy="9735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0"/>
          <p:cNvSpPr txBox="1"/>
          <p:nvPr/>
        </p:nvSpPr>
        <p:spPr>
          <a:xfrm>
            <a:off x="398359" y="2184642"/>
            <a:ext cx="960600" cy="9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chunk of objects stream (</a:t>
            </a:r>
            <a:r>
              <a:rPr lang="en-US">
                <a:solidFill>
                  <a:schemeClr val="dk1"/>
                </a:solidFill>
              </a:rPr>
              <a:t>20GB)</a:t>
            </a:r>
            <a:endParaRPr/>
          </a:p>
        </p:txBody>
      </p:sp>
      <p:sp>
        <p:nvSpPr>
          <p:cNvPr id="299" name="Google Shape;299;p20"/>
          <p:cNvSpPr txBox="1"/>
          <p:nvPr/>
        </p:nvSpPr>
        <p:spPr>
          <a:xfrm>
            <a:off x="170875" y="3180750"/>
            <a:ext cx="1483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input sequence</a:t>
            </a:r>
            <a:endParaRPr/>
          </a:p>
        </p:txBody>
      </p:sp>
      <p:sp>
        <p:nvSpPr>
          <p:cNvPr id="300" name="Google Shape;300;p20"/>
          <p:cNvSpPr/>
          <p:nvPr/>
        </p:nvSpPr>
        <p:spPr>
          <a:xfrm>
            <a:off x="1900800" y="1988600"/>
            <a:ext cx="1209900" cy="1103100"/>
          </a:xfrm>
          <a:prstGeom prst="cube">
            <a:avLst>
              <a:gd fmla="val 25000" name="adj"/>
            </a:avLst>
          </a:prstGeom>
          <a:solidFill>
            <a:srgbClr val="F3F3F3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0"/>
          <p:cNvSpPr txBox="1"/>
          <p:nvPr/>
        </p:nvSpPr>
        <p:spPr>
          <a:xfrm>
            <a:off x="1900800" y="3180750"/>
            <a:ext cx="1035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HPC node</a:t>
            </a:r>
            <a:endParaRPr/>
          </a:p>
        </p:txBody>
      </p:sp>
      <p:sp>
        <p:nvSpPr>
          <p:cNvPr id="302" name="Google Shape;302;p20"/>
          <p:cNvSpPr txBox="1"/>
          <p:nvPr/>
        </p:nvSpPr>
        <p:spPr>
          <a:xfrm>
            <a:off x="1900800" y="2230950"/>
            <a:ext cx="1035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32 cores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128 GB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64 thread</a:t>
            </a:r>
            <a:endParaRPr/>
          </a:p>
        </p:txBody>
      </p:sp>
      <p:grpSp>
        <p:nvGrpSpPr>
          <p:cNvPr id="303" name="Google Shape;303;p20"/>
          <p:cNvGrpSpPr/>
          <p:nvPr/>
        </p:nvGrpSpPr>
        <p:grpSpPr>
          <a:xfrm>
            <a:off x="3596176" y="2634225"/>
            <a:ext cx="807024" cy="597600"/>
            <a:chOff x="3824776" y="1338825"/>
            <a:chExt cx="807024" cy="597600"/>
          </a:xfrm>
        </p:grpSpPr>
        <p:sp>
          <p:nvSpPr>
            <p:cNvPr id="304" name="Google Shape;304;p20"/>
            <p:cNvSpPr/>
            <p:nvPr/>
          </p:nvSpPr>
          <p:spPr>
            <a:xfrm>
              <a:off x="3842500" y="1384200"/>
              <a:ext cx="789300" cy="522000"/>
            </a:xfrm>
            <a:prstGeom prst="foldedCorner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0"/>
            <p:cNvSpPr txBox="1"/>
            <p:nvPr/>
          </p:nvSpPr>
          <p:spPr>
            <a:xfrm>
              <a:off x="3824776" y="1338825"/>
              <a:ext cx="789300" cy="59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>
                  <a:solidFill>
                    <a:schemeClr val="dk1"/>
                  </a:solidFill>
                </a:rPr>
                <a:t>REST (5GB)</a:t>
              </a:r>
              <a:endParaRPr/>
            </a:p>
          </p:txBody>
        </p:sp>
      </p:grpSp>
      <p:sp>
        <p:nvSpPr>
          <p:cNvPr id="306" name="Google Shape;306;p20"/>
          <p:cNvSpPr/>
          <p:nvPr/>
        </p:nvSpPr>
        <p:spPr>
          <a:xfrm>
            <a:off x="3697125" y="1925600"/>
            <a:ext cx="605124" cy="552150"/>
          </a:xfrm>
          <a:prstGeom prst="flowChartMultidocumen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0"/>
          <p:cNvSpPr txBox="1"/>
          <p:nvPr/>
        </p:nvSpPr>
        <p:spPr>
          <a:xfrm>
            <a:off x="3166225" y="3180750"/>
            <a:ext cx="17475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output sequence</a:t>
            </a:r>
            <a:endParaRPr/>
          </a:p>
        </p:txBody>
      </p:sp>
      <p:sp>
        <p:nvSpPr>
          <p:cNvPr id="308" name="Google Shape;308;p20"/>
          <p:cNvSpPr/>
          <p:nvPr/>
        </p:nvSpPr>
        <p:spPr>
          <a:xfrm>
            <a:off x="1488425" y="23232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0"/>
          <p:cNvSpPr/>
          <p:nvPr/>
        </p:nvSpPr>
        <p:spPr>
          <a:xfrm>
            <a:off x="3241025" y="23232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0"/>
          <p:cNvSpPr txBox="1"/>
          <p:nvPr/>
        </p:nvSpPr>
        <p:spPr>
          <a:xfrm>
            <a:off x="3641117" y="1994829"/>
            <a:ext cx="862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logs...</a:t>
            </a:r>
            <a:endParaRPr/>
          </a:p>
        </p:txBody>
      </p:sp>
      <p:grpSp>
        <p:nvGrpSpPr>
          <p:cNvPr id="311" name="Google Shape;311;p20"/>
          <p:cNvGrpSpPr/>
          <p:nvPr/>
        </p:nvGrpSpPr>
        <p:grpSpPr>
          <a:xfrm>
            <a:off x="363100" y="1705725"/>
            <a:ext cx="559348" cy="359956"/>
            <a:chOff x="697600" y="1336675"/>
            <a:chExt cx="559348" cy="359956"/>
          </a:xfrm>
        </p:grpSpPr>
        <p:sp>
          <p:nvSpPr>
            <p:cNvPr id="312" name="Google Shape;312;p20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0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grpSp>
        <p:nvGrpSpPr>
          <p:cNvPr id="314" name="Google Shape;314;p20"/>
          <p:cNvGrpSpPr/>
          <p:nvPr/>
        </p:nvGrpSpPr>
        <p:grpSpPr>
          <a:xfrm>
            <a:off x="1002400" y="1717675"/>
            <a:ext cx="559348" cy="359956"/>
            <a:chOff x="697600" y="1336675"/>
            <a:chExt cx="559348" cy="359956"/>
          </a:xfrm>
        </p:grpSpPr>
        <p:sp>
          <p:nvSpPr>
            <p:cNvPr id="315" name="Google Shape;315;p20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0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sp>
        <p:nvSpPr>
          <p:cNvPr id="317" name="Google Shape;317;p20"/>
          <p:cNvSpPr txBox="1"/>
          <p:nvPr/>
        </p:nvSpPr>
        <p:spPr>
          <a:xfrm>
            <a:off x="1217550" y="3710362"/>
            <a:ext cx="20787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32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783F04"/>
                </a:solidFill>
              </a:rPr>
              <a:t>8 hour jobs</a:t>
            </a:r>
            <a:endParaRPr>
              <a:solidFill>
                <a:srgbClr val="783F04"/>
              </a:solidFill>
            </a:endParaRPr>
          </a:p>
          <a:p>
            <a:pPr indent="-2032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783F04"/>
                </a:solidFill>
              </a:rPr>
              <a:t>10 MB/s i/o rate</a:t>
            </a:r>
            <a:endParaRPr>
              <a:solidFill>
                <a:srgbClr val="783F04"/>
              </a:solidFill>
            </a:endParaRPr>
          </a:p>
          <a:p>
            <a:pPr indent="-2032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783F04"/>
                </a:solidFill>
              </a:rPr>
              <a:t>whole-node alloc.</a:t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318" name="Google Shape;318;p20"/>
          <p:cNvSpPr/>
          <p:nvPr/>
        </p:nvSpPr>
        <p:spPr>
          <a:xfrm>
            <a:off x="6777600" y="1988600"/>
            <a:ext cx="1209900" cy="1103100"/>
          </a:xfrm>
          <a:prstGeom prst="cube">
            <a:avLst>
              <a:gd fmla="val 25000" name="adj"/>
            </a:avLst>
          </a:prstGeom>
          <a:solidFill>
            <a:srgbClr val="F3F3F3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0"/>
          <p:cNvSpPr txBox="1"/>
          <p:nvPr/>
        </p:nvSpPr>
        <p:spPr>
          <a:xfrm>
            <a:off x="6777600" y="2230950"/>
            <a:ext cx="1035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core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 GB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thread</a:t>
            </a:r>
            <a:endParaRPr/>
          </a:p>
        </p:txBody>
      </p:sp>
      <p:sp>
        <p:nvSpPr>
          <p:cNvPr id="320" name="Google Shape;320;p20"/>
          <p:cNvSpPr txBox="1"/>
          <p:nvPr/>
        </p:nvSpPr>
        <p:spPr>
          <a:xfrm>
            <a:off x="5604700" y="1191550"/>
            <a:ext cx="3522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1 HTC job (OSG)</a:t>
            </a:r>
            <a:endParaRPr sz="2000"/>
          </a:p>
        </p:txBody>
      </p:sp>
      <p:sp>
        <p:nvSpPr>
          <p:cNvPr id="321" name="Google Shape;321;p20"/>
          <p:cNvSpPr txBox="1"/>
          <p:nvPr/>
        </p:nvSpPr>
        <p:spPr>
          <a:xfrm>
            <a:off x="6777600" y="3180750"/>
            <a:ext cx="10359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HTC unit</a:t>
            </a:r>
            <a:endParaRPr/>
          </a:p>
        </p:txBody>
      </p:sp>
      <p:sp>
        <p:nvSpPr>
          <p:cNvPr id="322" name="Google Shape;322;p20"/>
          <p:cNvSpPr/>
          <p:nvPr/>
        </p:nvSpPr>
        <p:spPr>
          <a:xfrm>
            <a:off x="5899900" y="2184650"/>
            <a:ext cx="189000" cy="9735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0"/>
          <p:cNvSpPr txBox="1"/>
          <p:nvPr/>
        </p:nvSpPr>
        <p:spPr>
          <a:xfrm>
            <a:off x="5504875" y="3180750"/>
            <a:ext cx="14838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input slice</a:t>
            </a:r>
            <a:endParaRPr/>
          </a:p>
        </p:txBody>
      </p:sp>
      <p:sp>
        <p:nvSpPr>
          <p:cNvPr id="324" name="Google Shape;324;p20"/>
          <p:cNvSpPr txBox="1"/>
          <p:nvPr/>
        </p:nvSpPr>
        <p:spPr>
          <a:xfrm>
            <a:off x="8195425" y="3180750"/>
            <a:ext cx="8622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output</a:t>
            </a:r>
            <a:endParaRPr/>
          </a:p>
        </p:txBody>
      </p:sp>
      <p:sp>
        <p:nvSpPr>
          <p:cNvPr id="325" name="Google Shape;325;p20"/>
          <p:cNvSpPr/>
          <p:nvPr/>
        </p:nvSpPr>
        <p:spPr>
          <a:xfrm>
            <a:off x="8496150" y="2710425"/>
            <a:ext cx="189000" cy="431100"/>
          </a:xfrm>
          <a:prstGeom prst="foldedCorner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0"/>
          <p:cNvSpPr/>
          <p:nvPr/>
        </p:nvSpPr>
        <p:spPr>
          <a:xfrm>
            <a:off x="8502456" y="1891000"/>
            <a:ext cx="212976" cy="597618"/>
          </a:xfrm>
          <a:prstGeom prst="flowChartMultidocumen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7" name="Google Shape;327;p20"/>
          <p:cNvGrpSpPr/>
          <p:nvPr/>
        </p:nvGrpSpPr>
        <p:grpSpPr>
          <a:xfrm>
            <a:off x="5392300" y="1705725"/>
            <a:ext cx="559348" cy="359956"/>
            <a:chOff x="697600" y="1336675"/>
            <a:chExt cx="559348" cy="359956"/>
          </a:xfrm>
        </p:grpSpPr>
        <p:sp>
          <p:nvSpPr>
            <p:cNvPr id="328" name="Google Shape;328;p20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0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grpSp>
        <p:nvGrpSpPr>
          <p:cNvPr id="330" name="Google Shape;330;p20"/>
          <p:cNvGrpSpPr/>
          <p:nvPr/>
        </p:nvGrpSpPr>
        <p:grpSpPr>
          <a:xfrm>
            <a:off x="6031600" y="1717675"/>
            <a:ext cx="559348" cy="359956"/>
            <a:chOff x="697600" y="1336675"/>
            <a:chExt cx="559348" cy="359956"/>
          </a:xfrm>
        </p:grpSpPr>
        <p:sp>
          <p:nvSpPr>
            <p:cNvPr id="331" name="Google Shape;331;p20"/>
            <p:cNvSpPr/>
            <p:nvPr/>
          </p:nvSpPr>
          <p:spPr>
            <a:xfrm>
              <a:off x="697600" y="1336675"/>
              <a:ext cx="464100" cy="348000"/>
            </a:xfrm>
            <a:prstGeom prst="can">
              <a:avLst>
                <a:gd fmla="val 25000" name="adj"/>
              </a:avLst>
            </a:prstGeom>
            <a:solidFill>
              <a:srgbClr val="EAD1D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0"/>
            <p:cNvSpPr txBox="1"/>
            <p:nvPr/>
          </p:nvSpPr>
          <p:spPr>
            <a:xfrm>
              <a:off x="708248" y="1348631"/>
              <a:ext cx="548700" cy="34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DB</a:t>
              </a:r>
              <a:endParaRPr/>
            </a:p>
          </p:txBody>
        </p:sp>
      </p:grpSp>
      <p:sp>
        <p:nvSpPr>
          <p:cNvPr id="333" name="Google Shape;333;p20"/>
          <p:cNvSpPr/>
          <p:nvPr/>
        </p:nvSpPr>
        <p:spPr>
          <a:xfrm>
            <a:off x="6289025" y="23994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0"/>
          <p:cNvSpPr/>
          <p:nvPr/>
        </p:nvSpPr>
        <p:spPr>
          <a:xfrm>
            <a:off x="8117825" y="2399450"/>
            <a:ext cx="282900" cy="43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0"/>
          <p:cNvSpPr/>
          <p:nvPr/>
        </p:nvSpPr>
        <p:spPr>
          <a:xfrm>
            <a:off x="6358225" y="3660950"/>
            <a:ext cx="1890975" cy="840300"/>
          </a:xfrm>
          <a:prstGeom prst="flowChartPunchedCard">
            <a:avLst/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0"/>
          <p:cNvSpPr txBox="1"/>
          <p:nvPr/>
        </p:nvSpPr>
        <p:spPr>
          <a:xfrm>
            <a:off x="6170550" y="3710362"/>
            <a:ext cx="20787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032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783F04"/>
                </a:solidFill>
              </a:rPr>
              <a:t>2-4 hour jobs</a:t>
            </a:r>
            <a:endParaRPr>
              <a:solidFill>
                <a:srgbClr val="783F04"/>
              </a:solidFill>
            </a:endParaRPr>
          </a:p>
          <a:p>
            <a:pPr indent="-2032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783F04"/>
                </a:solidFill>
              </a:rPr>
              <a:t>0.3 MB/s i/o rate</a:t>
            </a:r>
            <a:endParaRPr>
              <a:solidFill>
                <a:srgbClr val="783F04"/>
              </a:solidFill>
            </a:endParaRPr>
          </a:p>
          <a:p>
            <a:pPr indent="-2032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>
                <a:solidFill>
                  <a:srgbClr val="783F04"/>
                </a:solidFill>
              </a:rPr>
              <a:t>single core alloc.</a:t>
            </a:r>
            <a:endParaRPr>
              <a:solidFill>
                <a:srgbClr val="783F04"/>
              </a:solidFill>
            </a:endParaRPr>
          </a:p>
        </p:txBody>
      </p:sp>
      <p:cxnSp>
        <p:nvCxnSpPr>
          <p:cNvPr id="337" name="Google Shape;337;p20"/>
          <p:cNvCxnSpPr/>
          <p:nvPr/>
        </p:nvCxnSpPr>
        <p:spPr>
          <a:xfrm>
            <a:off x="4992225" y="1444725"/>
            <a:ext cx="0" cy="300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"/>
          <p:cNvSpPr txBox="1"/>
          <p:nvPr>
            <p:ph idx="4294967295" type="title"/>
          </p:nvPr>
        </p:nvSpPr>
        <p:spPr>
          <a:xfrm>
            <a:off x="462175" y="140954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adaption: raw data stream over xrootd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343" name="Google Shape;343;p21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1"/>
          <p:cNvSpPr/>
          <p:nvPr/>
        </p:nvSpPr>
        <p:spPr>
          <a:xfrm>
            <a:off x="551625" y="2290975"/>
            <a:ext cx="74700" cy="5070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1"/>
          <p:cNvSpPr/>
          <p:nvPr/>
        </p:nvSpPr>
        <p:spPr>
          <a:xfrm>
            <a:off x="8324025" y="2290975"/>
            <a:ext cx="74700" cy="5070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1"/>
          <p:cNvSpPr/>
          <p:nvPr/>
        </p:nvSpPr>
        <p:spPr>
          <a:xfrm>
            <a:off x="627825" y="2290975"/>
            <a:ext cx="289200" cy="5070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1"/>
          <p:cNvSpPr/>
          <p:nvPr/>
        </p:nvSpPr>
        <p:spPr>
          <a:xfrm>
            <a:off x="932625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2</a:t>
            </a:r>
            <a:endParaRPr sz="1200"/>
          </a:p>
        </p:txBody>
      </p:sp>
      <p:sp>
        <p:nvSpPr>
          <p:cNvPr id="348" name="Google Shape;348;p21"/>
          <p:cNvSpPr/>
          <p:nvPr/>
        </p:nvSpPr>
        <p:spPr>
          <a:xfrm>
            <a:off x="1436208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3</a:t>
            </a:r>
            <a:endParaRPr sz="1200"/>
          </a:p>
        </p:txBody>
      </p:sp>
      <p:sp>
        <p:nvSpPr>
          <p:cNvPr id="349" name="Google Shape;349;p21"/>
          <p:cNvSpPr/>
          <p:nvPr/>
        </p:nvSpPr>
        <p:spPr>
          <a:xfrm>
            <a:off x="3294825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n</a:t>
            </a:r>
            <a:endParaRPr sz="1200"/>
          </a:p>
        </p:txBody>
      </p:sp>
      <p:sp>
        <p:nvSpPr>
          <p:cNvPr id="350" name="Google Shape;350;p21"/>
          <p:cNvSpPr/>
          <p:nvPr/>
        </p:nvSpPr>
        <p:spPr>
          <a:xfrm>
            <a:off x="3798408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n+1</a:t>
            </a:r>
            <a:endParaRPr sz="1200"/>
          </a:p>
        </p:txBody>
      </p:sp>
      <p:sp>
        <p:nvSpPr>
          <p:cNvPr id="351" name="Google Shape;351;p21"/>
          <p:cNvSpPr/>
          <p:nvPr/>
        </p:nvSpPr>
        <p:spPr>
          <a:xfrm>
            <a:off x="4300334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n+2</a:t>
            </a:r>
            <a:endParaRPr sz="1200"/>
          </a:p>
        </p:txBody>
      </p:sp>
      <p:sp>
        <p:nvSpPr>
          <p:cNvPr id="352" name="Google Shape;352;p21"/>
          <p:cNvSpPr/>
          <p:nvPr/>
        </p:nvSpPr>
        <p:spPr>
          <a:xfrm>
            <a:off x="4803916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n+3</a:t>
            </a:r>
            <a:endParaRPr sz="1200"/>
          </a:p>
        </p:txBody>
      </p:sp>
      <p:sp>
        <p:nvSpPr>
          <p:cNvPr id="353" name="Google Shape;353;p21"/>
          <p:cNvSpPr/>
          <p:nvPr/>
        </p:nvSpPr>
        <p:spPr>
          <a:xfrm>
            <a:off x="5307499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n+4</a:t>
            </a:r>
            <a:endParaRPr sz="1200"/>
          </a:p>
        </p:txBody>
      </p:sp>
      <p:sp>
        <p:nvSpPr>
          <p:cNvPr id="354" name="Google Shape;354;p21"/>
          <p:cNvSpPr/>
          <p:nvPr/>
        </p:nvSpPr>
        <p:spPr>
          <a:xfrm>
            <a:off x="1939790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4</a:t>
            </a:r>
            <a:endParaRPr sz="1000"/>
          </a:p>
        </p:txBody>
      </p:sp>
      <p:sp>
        <p:nvSpPr>
          <p:cNvPr id="355" name="Google Shape;355;p21"/>
          <p:cNvSpPr/>
          <p:nvPr/>
        </p:nvSpPr>
        <p:spPr>
          <a:xfrm>
            <a:off x="6563971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333</a:t>
            </a:r>
            <a:endParaRPr sz="1200"/>
          </a:p>
        </p:txBody>
      </p:sp>
      <p:sp>
        <p:nvSpPr>
          <p:cNvPr id="356" name="Google Shape;356;p21"/>
          <p:cNvSpPr/>
          <p:nvPr/>
        </p:nvSpPr>
        <p:spPr>
          <a:xfrm>
            <a:off x="7067553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334</a:t>
            </a:r>
            <a:endParaRPr sz="1200"/>
          </a:p>
        </p:txBody>
      </p:sp>
      <p:sp>
        <p:nvSpPr>
          <p:cNvPr id="357" name="Google Shape;357;p21"/>
          <p:cNvSpPr/>
          <p:nvPr/>
        </p:nvSpPr>
        <p:spPr>
          <a:xfrm>
            <a:off x="7571136" y="22909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335</a:t>
            </a:r>
            <a:endParaRPr sz="1200"/>
          </a:p>
        </p:txBody>
      </p:sp>
      <p:sp>
        <p:nvSpPr>
          <p:cNvPr id="358" name="Google Shape;358;p21"/>
          <p:cNvSpPr/>
          <p:nvPr/>
        </p:nvSpPr>
        <p:spPr>
          <a:xfrm>
            <a:off x="8078054" y="2290975"/>
            <a:ext cx="2283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  <p:sp>
        <p:nvSpPr>
          <p:cNvPr id="359" name="Google Shape;359;p21"/>
          <p:cNvSpPr txBox="1"/>
          <p:nvPr/>
        </p:nvSpPr>
        <p:spPr>
          <a:xfrm>
            <a:off x="462175" y="1523175"/>
            <a:ext cx="2683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prestart (may be missing)</a:t>
            </a:r>
            <a:endParaRPr/>
          </a:p>
        </p:txBody>
      </p:sp>
      <p:cxnSp>
        <p:nvCxnSpPr>
          <p:cNvPr id="360" name="Google Shape;360;p21"/>
          <p:cNvCxnSpPr/>
          <p:nvPr/>
        </p:nvCxnSpPr>
        <p:spPr>
          <a:xfrm>
            <a:off x="581450" y="1843700"/>
            <a:ext cx="0" cy="387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1" name="Google Shape;361;p21"/>
          <p:cNvSpPr txBox="1"/>
          <p:nvPr/>
        </p:nvSpPr>
        <p:spPr>
          <a:xfrm>
            <a:off x="624525" y="1798975"/>
            <a:ext cx="2303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begin of run (mandatory)</a:t>
            </a:r>
            <a:endParaRPr/>
          </a:p>
        </p:txBody>
      </p:sp>
      <p:cxnSp>
        <p:nvCxnSpPr>
          <p:cNvPr id="362" name="Google Shape;362;p21"/>
          <p:cNvCxnSpPr/>
          <p:nvPr/>
        </p:nvCxnSpPr>
        <p:spPr>
          <a:xfrm>
            <a:off x="737975" y="2112075"/>
            <a:ext cx="0" cy="13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3" name="Google Shape;363;p21"/>
          <p:cNvSpPr txBox="1"/>
          <p:nvPr/>
        </p:nvSpPr>
        <p:spPr>
          <a:xfrm>
            <a:off x="5843375" y="1567900"/>
            <a:ext cx="2683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term block</a:t>
            </a:r>
            <a:r>
              <a:rPr lang="en-US"/>
              <a:t> (mandatory)</a:t>
            </a:r>
            <a:endParaRPr/>
          </a:p>
        </p:txBody>
      </p:sp>
      <p:cxnSp>
        <p:nvCxnSpPr>
          <p:cNvPr id="364" name="Google Shape;364;p21"/>
          <p:cNvCxnSpPr/>
          <p:nvPr/>
        </p:nvCxnSpPr>
        <p:spPr>
          <a:xfrm>
            <a:off x="8341425" y="1933150"/>
            <a:ext cx="15000" cy="32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5" name="Google Shape;365;p21"/>
          <p:cNvSpPr txBox="1"/>
          <p:nvPr/>
        </p:nvSpPr>
        <p:spPr>
          <a:xfrm>
            <a:off x="3432725" y="1569900"/>
            <a:ext cx="23034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compressed event blocks ~60MB each, variable</a:t>
            </a:r>
            <a:endParaRPr/>
          </a:p>
        </p:txBody>
      </p:sp>
      <p:sp>
        <p:nvSpPr>
          <p:cNvPr id="366" name="Google Shape;366;p21"/>
          <p:cNvSpPr txBox="1"/>
          <p:nvPr/>
        </p:nvSpPr>
        <p:spPr>
          <a:xfrm>
            <a:off x="2534475" y="2305875"/>
            <a:ext cx="653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. .</a:t>
            </a:r>
            <a:endParaRPr/>
          </a:p>
        </p:txBody>
      </p:sp>
      <p:sp>
        <p:nvSpPr>
          <p:cNvPr id="367" name="Google Shape;367;p21"/>
          <p:cNvSpPr txBox="1"/>
          <p:nvPr/>
        </p:nvSpPr>
        <p:spPr>
          <a:xfrm>
            <a:off x="5848347" y="2305875"/>
            <a:ext cx="653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. . .</a:t>
            </a:r>
            <a:endParaRPr/>
          </a:p>
        </p:txBody>
      </p:sp>
      <p:sp>
        <p:nvSpPr>
          <p:cNvPr id="368" name="Google Shape;368;p21"/>
          <p:cNvSpPr/>
          <p:nvPr/>
        </p:nvSpPr>
        <p:spPr>
          <a:xfrm rot="-5400000">
            <a:off x="4338425" y="-2616425"/>
            <a:ext cx="246000" cy="8117700"/>
          </a:xfrm>
          <a:prstGeom prst="rightBrace">
            <a:avLst>
              <a:gd fmla="val 50000" name="adj1"/>
              <a:gd fmla="val 50137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1"/>
          <p:cNvSpPr txBox="1"/>
          <p:nvPr/>
        </p:nvSpPr>
        <p:spPr>
          <a:xfrm>
            <a:off x="4147050" y="928425"/>
            <a:ext cx="17322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 GB (from tape)</a:t>
            </a:r>
            <a:endParaRPr/>
          </a:p>
        </p:txBody>
      </p:sp>
      <p:sp>
        <p:nvSpPr>
          <p:cNvPr id="370" name="Google Shape;370;p21"/>
          <p:cNvSpPr/>
          <p:nvPr/>
        </p:nvSpPr>
        <p:spPr>
          <a:xfrm>
            <a:off x="2906371" y="3357775"/>
            <a:ext cx="74700" cy="5070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21"/>
          <p:cNvSpPr/>
          <p:nvPr/>
        </p:nvSpPr>
        <p:spPr>
          <a:xfrm>
            <a:off x="2991682" y="3357775"/>
            <a:ext cx="289200" cy="5070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1"/>
          <p:cNvSpPr/>
          <p:nvPr/>
        </p:nvSpPr>
        <p:spPr>
          <a:xfrm>
            <a:off x="3294825" y="33577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3798408" y="33577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374" name="Google Shape;374;p21"/>
          <p:cNvSpPr/>
          <p:nvPr/>
        </p:nvSpPr>
        <p:spPr>
          <a:xfrm>
            <a:off x="4300334" y="33577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375" name="Google Shape;375;p21"/>
          <p:cNvSpPr/>
          <p:nvPr/>
        </p:nvSpPr>
        <p:spPr>
          <a:xfrm>
            <a:off x="4803916" y="33577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</a:t>
            </a:r>
            <a:endParaRPr/>
          </a:p>
        </p:txBody>
      </p:sp>
      <p:sp>
        <p:nvSpPr>
          <p:cNvPr id="376" name="Google Shape;376;p21"/>
          <p:cNvSpPr/>
          <p:nvPr/>
        </p:nvSpPr>
        <p:spPr>
          <a:xfrm>
            <a:off x="5307499" y="3357775"/>
            <a:ext cx="492000" cy="5070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endParaRPr/>
          </a:p>
        </p:txBody>
      </p:sp>
      <p:sp>
        <p:nvSpPr>
          <p:cNvPr id="377" name="Google Shape;377;p21"/>
          <p:cNvSpPr/>
          <p:nvPr/>
        </p:nvSpPr>
        <p:spPr>
          <a:xfrm>
            <a:off x="5812738" y="3357775"/>
            <a:ext cx="74700" cy="507000"/>
          </a:xfrm>
          <a:prstGeom prst="rect">
            <a:avLst/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8" name="Google Shape;378;p21"/>
          <p:cNvCxnSpPr/>
          <p:nvPr/>
        </p:nvCxnSpPr>
        <p:spPr>
          <a:xfrm>
            <a:off x="3540825" y="2929550"/>
            <a:ext cx="0" cy="35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9" name="Google Shape;379;p21"/>
          <p:cNvCxnSpPr/>
          <p:nvPr/>
        </p:nvCxnSpPr>
        <p:spPr>
          <a:xfrm>
            <a:off x="4074225" y="2929550"/>
            <a:ext cx="0" cy="35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0" name="Google Shape;380;p21"/>
          <p:cNvCxnSpPr/>
          <p:nvPr/>
        </p:nvCxnSpPr>
        <p:spPr>
          <a:xfrm>
            <a:off x="4531425" y="2929550"/>
            <a:ext cx="0" cy="35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1" name="Google Shape;381;p21"/>
          <p:cNvCxnSpPr/>
          <p:nvPr/>
        </p:nvCxnSpPr>
        <p:spPr>
          <a:xfrm>
            <a:off x="5064825" y="2929550"/>
            <a:ext cx="0" cy="35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2" name="Google Shape;382;p21"/>
          <p:cNvCxnSpPr/>
          <p:nvPr/>
        </p:nvCxnSpPr>
        <p:spPr>
          <a:xfrm>
            <a:off x="5598225" y="2929550"/>
            <a:ext cx="0" cy="35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3" name="Google Shape;383;p21"/>
          <p:cNvCxnSpPr/>
          <p:nvPr/>
        </p:nvCxnSpPr>
        <p:spPr>
          <a:xfrm>
            <a:off x="588900" y="2862475"/>
            <a:ext cx="2199000" cy="69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4" name="Google Shape;384;p21"/>
          <p:cNvCxnSpPr/>
          <p:nvPr/>
        </p:nvCxnSpPr>
        <p:spPr>
          <a:xfrm>
            <a:off x="887075" y="2862475"/>
            <a:ext cx="2221500" cy="46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5" name="Google Shape;385;p21"/>
          <p:cNvCxnSpPr/>
          <p:nvPr/>
        </p:nvCxnSpPr>
        <p:spPr>
          <a:xfrm flipH="1">
            <a:off x="6008338" y="2862475"/>
            <a:ext cx="2370300" cy="678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6" name="Google Shape;386;p21"/>
          <p:cNvSpPr/>
          <p:nvPr/>
        </p:nvSpPr>
        <p:spPr>
          <a:xfrm rot="5400000">
            <a:off x="4293650" y="2456575"/>
            <a:ext cx="246000" cy="3153300"/>
          </a:xfrm>
          <a:prstGeom prst="rightBrace">
            <a:avLst>
              <a:gd fmla="val 50000" name="adj1"/>
              <a:gd fmla="val 50137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1"/>
          <p:cNvSpPr txBox="1"/>
          <p:nvPr/>
        </p:nvSpPr>
        <p:spPr>
          <a:xfrm>
            <a:off x="3918450" y="4128825"/>
            <a:ext cx="36000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300 MB (delivered to HTC job over xrootd)</a:t>
            </a:r>
            <a:endParaRPr/>
          </a:p>
        </p:txBody>
      </p:sp>
      <p:sp>
        <p:nvSpPr>
          <p:cNvPr id="388" name="Google Shape;388;p21"/>
          <p:cNvSpPr txBox="1"/>
          <p:nvPr/>
        </p:nvSpPr>
        <p:spPr>
          <a:xfrm>
            <a:off x="8042282" y="2347845"/>
            <a:ext cx="289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3</a:t>
            </a:r>
            <a:endParaRPr sz="1200"/>
          </a:p>
        </p:txBody>
      </p:sp>
      <p:sp>
        <p:nvSpPr>
          <p:cNvPr id="389" name="Google Shape;389;p21"/>
          <p:cNvSpPr txBox="1"/>
          <p:nvPr/>
        </p:nvSpPr>
        <p:spPr>
          <a:xfrm>
            <a:off x="8042282" y="2211429"/>
            <a:ext cx="289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3</a:t>
            </a:r>
            <a:endParaRPr sz="1200"/>
          </a:p>
        </p:txBody>
      </p:sp>
      <p:sp>
        <p:nvSpPr>
          <p:cNvPr id="390" name="Google Shape;390;p21"/>
          <p:cNvSpPr txBox="1"/>
          <p:nvPr/>
        </p:nvSpPr>
        <p:spPr>
          <a:xfrm>
            <a:off x="8042282" y="2491532"/>
            <a:ext cx="289200" cy="2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6</a:t>
            </a:r>
            <a:endParaRPr sz="1200"/>
          </a:p>
        </p:txBody>
      </p:sp>
      <p:sp>
        <p:nvSpPr>
          <p:cNvPr id="391" name="Google Shape;391;p21"/>
          <p:cNvSpPr/>
          <p:nvPr/>
        </p:nvSpPr>
        <p:spPr>
          <a:xfrm>
            <a:off x="554117" y="2297608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1"/>
          <p:cNvSpPr/>
          <p:nvPr/>
        </p:nvSpPr>
        <p:spPr>
          <a:xfrm>
            <a:off x="624525" y="2297600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1"/>
          <p:cNvSpPr/>
          <p:nvPr/>
        </p:nvSpPr>
        <p:spPr>
          <a:xfrm>
            <a:off x="935117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1"/>
          <p:cNvSpPr/>
          <p:nvPr/>
        </p:nvSpPr>
        <p:spPr>
          <a:xfrm>
            <a:off x="1431246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1"/>
          <p:cNvSpPr/>
          <p:nvPr/>
        </p:nvSpPr>
        <p:spPr>
          <a:xfrm>
            <a:off x="1942283" y="2295951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1"/>
          <p:cNvSpPr/>
          <p:nvPr/>
        </p:nvSpPr>
        <p:spPr>
          <a:xfrm>
            <a:off x="3298974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1"/>
          <p:cNvSpPr/>
          <p:nvPr/>
        </p:nvSpPr>
        <p:spPr>
          <a:xfrm>
            <a:off x="3793446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1"/>
          <p:cNvSpPr/>
          <p:nvPr/>
        </p:nvSpPr>
        <p:spPr>
          <a:xfrm>
            <a:off x="4304483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1"/>
          <p:cNvSpPr/>
          <p:nvPr/>
        </p:nvSpPr>
        <p:spPr>
          <a:xfrm>
            <a:off x="4800611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1"/>
          <p:cNvSpPr/>
          <p:nvPr/>
        </p:nvSpPr>
        <p:spPr>
          <a:xfrm>
            <a:off x="5303365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1"/>
          <p:cNvSpPr/>
          <p:nvPr/>
        </p:nvSpPr>
        <p:spPr>
          <a:xfrm>
            <a:off x="6566463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7062591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1"/>
          <p:cNvSpPr/>
          <p:nvPr/>
        </p:nvSpPr>
        <p:spPr>
          <a:xfrm>
            <a:off x="7571972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1"/>
          <p:cNvSpPr/>
          <p:nvPr/>
        </p:nvSpPr>
        <p:spPr>
          <a:xfrm>
            <a:off x="8083009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1"/>
          <p:cNvSpPr/>
          <p:nvPr/>
        </p:nvSpPr>
        <p:spPr>
          <a:xfrm>
            <a:off x="8319063" y="22901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1"/>
          <p:cNvSpPr/>
          <p:nvPr/>
        </p:nvSpPr>
        <p:spPr>
          <a:xfrm>
            <a:off x="5804463" y="33569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2908863" y="33569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1"/>
          <p:cNvSpPr/>
          <p:nvPr/>
        </p:nvSpPr>
        <p:spPr>
          <a:xfrm>
            <a:off x="2985063" y="33569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1"/>
          <p:cNvSpPr/>
          <p:nvPr/>
        </p:nvSpPr>
        <p:spPr>
          <a:xfrm>
            <a:off x="3297317" y="33569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1"/>
          <p:cNvSpPr/>
          <p:nvPr/>
        </p:nvSpPr>
        <p:spPr>
          <a:xfrm>
            <a:off x="3800900" y="33569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1"/>
          <p:cNvSpPr/>
          <p:nvPr/>
        </p:nvSpPr>
        <p:spPr>
          <a:xfrm>
            <a:off x="4295372" y="33569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4806409" y="33569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5302537" y="33569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539209" y="4423753"/>
            <a:ext cx="74700" cy="74400"/>
          </a:xfrm>
          <a:prstGeom prst="rect">
            <a:avLst/>
          </a:prstGeom>
          <a:solidFill>
            <a:srgbClr val="CC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1"/>
          <p:cNvSpPr txBox="1"/>
          <p:nvPr/>
        </p:nvSpPr>
        <p:spPr>
          <a:xfrm>
            <a:off x="626325" y="4276375"/>
            <a:ext cx="3366000" cy="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prefixed block word count</a:t>
            </a:r>
            <a:endParaRPr/>
          </a:p>
        </p:txBody>
      </p:sp>
      <p:cxnSp>
        <p:nvCxnSpPr>
          <p:cNvPr id="416" name="Google Shape;416;p21"/>
          <p:cNvCxnSpPr/>
          <p:nvPr/>
        </p:nvCxnSpPr>
        <p:spPr>
          <a:xfrm>
            <a:off x="447250" y="4278800"/>
            <a:ext cx="1356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2"/>
          <p:cNvSpPr txBox="1"/>
          <p:nvPr>
            <p:ph idx="4294967295" type="title"/>
          </p:nvPr>
        </p:nvSpPr>
        <p:spPr>
          <a:xfrm>
            <a:off x="500550" y="14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4"/>
                </a:solidFill>
              </a:rPr>
              <a:t>GlueX adaptation: </a:t>
            </a:r>
            <a:r>
              <a:rPr lang="en-US" sz="3000">
                <a:solidFill>
                  <a:schemeClr val="accent4"/>
                </a:solidFill>
              </a:rPr>
              <a:t>a feasibility study</a:t>
            </a:r>
            <a:endParaRPr sz="3000">
              <a:solidFill>
                <a:schemeClr val="accent4"/>
              </a:solidFill>
            </a:endParaRPr>
          </a:p>
        </p:txBody>
      </p:sp>
      <p:sp>
        <p:nvSpPr>
          <p:cNvPr id="422" name="Google Shape;422;p22"/>
          <p:cNvSpPr txBox="1"/>
          <p:nvPr>
            <p:ph idx="4294967295" type="body"/>
          </p:nvPr>
        </p:nvSpPr>
        <p:spPr>
          <a:xfrm>
            <a:off x="326475" y="784225"/>
            <a:ext cx="3505800" cy="12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■"/>
            </a:pPr>
            <a:r>
              <a:rPr lang="en-US" sz="1600">
                <a:solidFill>
                  <a:schemeClr val="lt2"/>
                </a:solidFill>
              </a:rPr>
              <a:t>10 runs reconstructed on OSG</a:t>
            </a:r>
            <a:endParaRPr sz="1600">
              <a:solidFill>
                <a:schemeClr val="lt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1880 raw 20GB files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35 TB, 600M events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❑"/>
            </a:pPr>
            <a:r>
              <a:rPr lang="en-US"/>
              <a:t>500k core-hr</a:t>
            </a:r>
            <a:endParaRPr/>
          </a:p>
        </p:txBody>
      </p:sp>
      <p:sp>
        <p:nvSpPr>
          <p:cNvPr id="423" name="Google Shape;423;p22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p22"/>
          <p:cNvPicPr preferRelativeResize="0"/>
          <p:nvPr/>
        </p:nvPicPr>
        <p:blipFill rotWithShape="1">
          <a:blip r:embed="rId3">
            <a:alphaModFix/>
          </a:blip>
          <a:srcRect b="990" l="0" r="1283" t="0"/>
          <a:stretch/>
        </p:blipFill>
        <p:spPr>
          <a:xfrm>
            <a:off x="4182800" y="1384725"/>
            <a:ext cx="4461700" cy="28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2"/>
          <p:cNvSpPr txBox="1"/>
          <p:nvPr/>
        </p:nvSpPr>
        <p:spPr>
          <a:xfrm>
            <a:off x="330300" y="2159775"/>
            <a:ext cx="35286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ymbol"/>
              <a:buChar char="■"/>
            </a:pPr>
            <a:r>
              <a:rPr lang="en-US" sz="1600">
                <a:solidFill>
                  <a:schemeClr val="lt2"/>
                </a:solidFill>
              </a:rPr>
              <a:t>mapping onto osg user jobs</a:t>
            </a:r>
            <a:endParaRPr sz="1600">
              <a:solidFill>
                <a:schemeClr val="lt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</a:pPr>
            <a:r>
              <a:rPr lang="en-US">
                <a:solidFill>
                  <a:schemeClr val="dk1"/>
                </a:solidFill>
              </a:rPr>
              <a:t>4 cpu-hr / 1-core job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</a:pPr>
            <a:r>
              <a:rPr lang="en-US">
                <a:solidFill>
                  <a:schemeClr val="dk1"/>
                </a:solidFill>
              </a:rPr>
              <a:t>68 jobs / evio file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</a:pPr>
            <a:r>
              <a:rPr lang="en-US">
                <a:solidFill>
                  <a:schemeClr val="dk1"/>
                </a:solidFill>
              </a:rPr>
              <a:t>126,000 jobs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2"/>
          <p:cNvSpPr txBox="1"/>
          <p:nvPr/>
        </p:nvSpPr>
        <p:spPr>
          <a:xfrm>
            <a:off x="339575" y="3436625"/>
            <a:ext cx="34617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ymbol"/>
              <a:buChar char="■"/>
            </a:pPr>
            <a:r>
              <a:rPr lang="en-US" sz="1600">
                <a:solidFill>
                  <a:schemeClr val="lt2"/>
                </a:solidFill>
              </a:rPr>
              <a:t>highlights</a:t>
            </a:r>
            <a:endParaRPr sz="1600">
              <a:solidFill>
                <a:schemeClr val="lt2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</a:pPr>
            <a:r>
              <a:rPr lang="en-US">
                <a:solidFill>
                  <a:schemeClr val="dk1"/>
                </a:solidFill>
              </a:rPr>
              <a:t>completed in 3 days, see plot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</a:pPr>
            <a:r>
              <a:rPr lang="en-US">
                <a:solidFill>
                  <a:schemeClr val="dk1"/>
                </a:solidFill>
              </a:rPr>
              <a:t>15,000 running cores, peak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ymbol"/>
              <a:buChar char="❑"/>
            </a:pPr>
            <a:r>
              <a:rPr lang="en-US">
                <a:solidFill>
                  <a:schemeClr val="dk1"/>
                </a:solidFill>
              </a:rPr>
              <a:t>job completion rate &gt;90%</a:t>
            </a:r>
            <a:endParaRPr/>
          </a:p>
        </p:txBody>
      </p:sp>
      <p:sp>
        <p:nvSpPr>
          <p:cNvPr id="427" name="Google Shape;427;p22"/>
          <p:cNvSpPr txBox="1"/>
          <p:nvPr/>
        </p:nvSpPr>
        <p:spPr>
          <a:xfrm>
            <a:off x="5453625" y="2897025"/>
            <a:ext cx="12480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 dataflow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orchestration</a:t>
            </a:r>
            <a:endParaRPr/>
          </a:p>
        </p:txBody>
      </p:sp>
      <p:cxnSp>
        <p:nvCxnSpPr>
          <p:cNvPr id="428" name="Google Shape;428;p22"/>
          <p:cNvCxnSpPr/>
          <p:nvPr/>
        </p:nvCxnSpPr>
        <p:spPr>
          <a:xfrm>
            <a:off x="6626050" y="3434050"/>
            <a:ext cx="582300" cy="27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9" name="Google Shape;429;p22"/>
          <p:cNvSpPr txBox="1"/>
          <p:nvPr/>
        </p:nvSpPr>
        <p:spPr>
          <a:xfrm>
            <a:off x="6845400" y="2223800"/>
            <a:ext cx="10818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using Traffic Advisor</a:t>
            </a:r>
            <a:endParaRPr/>
          </a:p>
        </p:txBody>
      </p:sp>
      <p:cxnSp>
        <p:nvCxnSpPr>
          <p:cNvPr id="430" name="Google Shape;430;p22"/>
          <p:cNvCxnSpPr/>
          <p:nvPr/>
        </p:nvCxnSpPr>
        <p:spPr>
          <a:xfrm>
            <a:off x="7609350" y="2715475"/>
            <a:ext cx="437400" cy="15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"/>
          <p:cNvSpPr txBox="1"/>
          <p:nvPr>
            <p:ph idx="4294967295" type="title"/>
          </p:nvPr>
        </p:nvSpPr>
        <p:spPr>
          <a:xfrm>
            <a:off x="500550" y="14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4"/>
                </a:solidFill>
              </a:rPr>
              <a:t>GlueX adaptation: </a:t>
            </a:r>
            <a:r>
              <a:rPr i="1" lang="en-US" sz="3000">
                <a:solidFill>
                  <a:schemeClr val="accent4"/>
                </a:solidFill>
              </a:rPr>
              <a:t>Traffic Advisor web service</a:t>
            </a:r>
            <a:endParaRPr i="1" sz="3000">
              <a:solidFill>
                <a:schemeClr val="accent4"/>
              </a:solidFill>
            </a:endParaRPr>
          </a:p>
        </p:txBody>
      </p:sp>
      <p:sp>
        <p:nvSpPr>
          <p:cNvPr id="436" name="Google Shape;436;p23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23"/>
          <p:cNvPicPr preferRelativeResize="0"/>
          <p:nvPr/>
        </p:nvPicPr>
        <p:blipFill rotWithShape="1">
          <a:blip r:embed="rId3">
            <a:alphaModFix/>
          </a:blip>
          <a:srcRect b="0" l="0" r="0" t="8650"/>
          <a:stretch/>
        </p:blipFill>
        <p:spPr>
          <a:xfrm>
            <a:off x="243150" y="839625"/>
            <a:ext cx="8810622" cy="4303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4"/>
          <p:cNvSpPr txBox="1"/>
          <p:nvPr>
            <p:ph idx="4294967295" type="title"/>
          </p:nvPr>
        </p:nvSpPr>
        <p:spPr>
          <a:xfrm>
            <a:off x="500550" y="14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4"/>
                </a:solidFill>
              </a:rPr>
              <a:t>GlueX adaptation: </a:t>
            </a:r>
            <a:r>
              <a:rPr i="1" lang="en-US" sz="3000">
                <a:solidFill>
                  <a:schemeClr val="accent4"/>
                </a:solidFill>
              </a:rPr>
              <a:t>Traffic Advisor web service</a:t>
            </a:r>
            <a:endParaRPr i="1" sz="3000">
              <a:solidFill>
                <a:schemeClr val="accent4"/>
              </a:solidFill>
            </a:endParaRPr>
          </a:p>
        </p:txBody>
      </p:sp>
      <p:sp>
        <p:nvSpPr>
          <p:cNvPr id="443" name="Google Shape;443;p24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0" y="867125"/>
            <a:ext cx="8606674" cy="424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5"/>
          <p:cNvSpPr txBox="1"/>
          <p:nvPr>
            <p:ph idx="4294967295" type="title"/>
          </p:nvPr>
        </p:nvSpPr>
        <p:spPr>
          <a:xfrm>
            <a:off x="500550" y="14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4"/>
                </a:solidFill>
              </a:rPr>
              <a:t>GlueX adaptation: </a:t>
            </a:r>
            <a:r>
              <a:rPr i="1" lang="en-US" sz="3000">
                <a:solidFill>
                  <a:schemeClr val="accent4"/>
                </a:solidFill>
              </a:rPr>
              <a:t>Traffic Advisor web service</a:t>
            </a:r>
            <a:endParaRPr i="1" sz="3000">
              <a:solidFill>
                <a:schemeClr val="accent4"/>
              </a:solidFill>
            </a:endParaRPr>
          </a:p>
        </p:txBody>
      </p:sp>
      <p:sp>
        <p:nvSpPr>
          <p:cNvPr id="450" name="Google Shape;450;p25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50" y="960376"/>
            <a:ext cx="8520599" cy="418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6"/>
          <p:cNvSpPr txBox="1"/>
          <p:nvPr>
            <p:ph idx="4294967295" type="title"/>
          </p:nvPr>
        </p:nvSpPr>
        <p:spPr>
          <a:xfrm>
            <a:off x="500550" y="14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4"/>
                </a:solidFill>
              </a:rPr>
              <a:t>GlueX adaptation: outcomes of feasibility study</a:t>
            </a:r>
            <a:endParaRPr i="1" sz="3000">
              <a:solidFill>
                <a:schemeClr val="accent4"/>
              </a:solidFill>
            </a:endParaRPr>
          </a:p>
        </p:txBody>
      </p:sp>
      <p:sp>
        <p:nvSpPr>
          <p:cNvPr id="457" name="Google Shape;457;p26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26"/>
          <p:cNvSpPr txBox="1"/>
          <p:nvPr/>
        </p:nvSpPr>
        <p:spPr>
          <a:xfrm>
            <a:off x="588975" y="973250"/>
            <a:ext cx="8071800" cy="1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lt2"/>
                </a:solidFill>
              </a:rPr>
              <a:t>myth dispelled?</a:t>
            </a:r>
            <a:endParaRPr b="1" i="1" sz="2400">
              <a:solidFill>
                <a:schemeClr val="lt2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>
                <a:solidFill>
                  <a:srgbClr val="B45F06"/>
                </a:solidFill>
              </a:rPr>
              <a:t>yes and no..</a:t>
            </a:r>
            <a:r>
              <a:rPr lang="en-US" sz="2400">
                <a:solidFill>
                  <a:srgbClr val="B45F06"/>
                </a:solidFill>
              </a:rPr>
              <a:t>.</a:t>
            </a:r>
            <a:endParaRPr sz="2400">
              <a:solidFill>
                <a:srgbClr val="B45F06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>
                <a:solidFill>
                  <a:srgbClr val="B45F06"/>
                </a:solidFill>
              </a:rPr>
              <a:t>effective deployment awaits </a:t>
            </a:r>
            <a:r>
              <a:rPr b="1" i="1" lang="en-US" sz="2400" u="sng">
                <a:solidFill>
                  <a:srgbClr val="B45F06"/>
                </a:solidFill>
              </a:rPr>
              <a:t>enhanced data access</a:t>
            </a:r>
            <a:r>
              <a:rPr lang="en-US" sz="2400">
                <a:solidFill>
                  <a:srgbClr val="B45F06"/>
                </a:solidFill>
              </a:rPr>
              <a:t> </a:t>
            </a:r>
            <a:endParaRPr sz="2400">
              <a:solidFill>
                <a:schemeClr val="lt2"/>
              </a:solidFill>
            </a:endParaRPr>
          </a:p>
        </p:txBody>
      </p:sp>
      <p:pic>
        <p:nvPicPr>
          <p:cNvPr id="459" name="Google Shape;4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875" y="2455200"/>
            <a:ext cx="7905751" cy="265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650" y="4168350"/>
            <a:ext cx="2419350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6"/>
          <p:cNvSpPr/>
          <p:nvPr/>
        </p:nvSpPr>
        <p:spPr>
          <a:xfrm>
            <a:off x="8343625" y="3655650"/>
            <a:ext cx="347400" cy="109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p9"/>
          <p:cNvSpPr txBox="1"/>
          <p:nvPr/>
        </p:nvSpPr>
        <p:spPr>
          <a:xfrm>
            <a:off x="673125" y="218950"/>
            <a:ext cx="6334500" cy="5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F9000"/>
                </a:solidFill>
              </a:rPr>
              <a:t>Background: </a:t>
            </a:r>
            <a:r>
              <a:rPr i="1" lang="en-US" sz="3000">
                <a:solidFill>
                  <a:srgbClr val="BF9000"/>
                </a:solidFill>
              </a:rPr>
              <a:t>the Gluex experiment</a:t>
            </a:r>
            <a:endParaRPr i="1" sz="3000">
              <a:solidFill>
                <a:srgbClr val="BF9000"/>
              </a:solidFill>
            </a:endParaRPr>
          </a:p>
        </p:txBody>
      </p:sp>
      <p:pic>
        <p:nvPicPr>
          <p:cNvPr id="66" name="Google Shape;66;p9"/>
          <p:cNvPicPr preferRelativeResize="0"/>
          <p:nvPr/>
        </p:nvPicPr>
        <p:blipFill rotWithShape="1">
          <a:blip r:embed="rId3">
            <a:alphaModFix/>
          </a:blip>
          <a:srcRect b="0" l="27775" r="8562" t="0"/>
          <a:stretch/>
        </p:blipFill>
        <p:spPr>
          <a:xfrm>
            <a:off x="5149450" y="1014050"/>
            <a:ext cx="3994550" cy="353075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9"/>
          <p:cNvSpPr txBox="1"/>
          <p:nvPr/>
        </p:nvSpPr>
        <p:spPr>
          <a:xfrm>
            <a:off x="512075" y="1014050"/>
            <a:ext cx="4299000" cy="23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34343"/>
                </a:solidFill>
              </a:rPr>
              <a:t>GlueX at Jefferson Lab</a:t>
            </a:r>
            <a:endParaRPr b="1" sz="2000"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-US" sz="1800">
                <a:solidFill>
                  <a:srgbClr val="434343"/>
                </a:solidFill>
              </a:rPr>
              <a:t>9 GeV photons, fixed target</a:t>
            </a:r>
            <a:endParaRPr sz="1800"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i="1" lang="en-US" sz="1800">
                <a:solidFill>
                  <a:srgbClr val="434343"/>
                </a:solidFill>
              </a:rPr>
              <a:t>Scientific program</a:t>
            </a:r>
            <a:endParaRPr i="1" sz="1800">
              <a:solidFill>
                <a:srgbClr val="434343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-US">
                <a:solidFill>
                  <a:srgbClr val="434343"/>
                </a:solidFill>
              </a:rPr>
              <a:t>search for exotic mesons</a:t>
            </a:r>
            <a:endParaRPr>
              <a:solidFill>
                <a:srgbClr val="434343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-US">
                <a:solidFill>
                  <a:srgbClr val="434343"/>
                </a:solidFill>
              </a:rPr>
              <a:t>threshold charmionium states</a:t>
            </a:r>
            <a:endParaRPr>
              <a:solidFill>
                <a:srgbClr val="434343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-US">
                <a:solidFill>
                  <a:srgbClr val="434343"/>
                </a:solidFill>
              </a:rPr>
              <a:t>dark matter searches, rare 𝜼 decays</a:t>
            </a:r>
            <a:endParaRPr>
              <a:solidFill>
                <a:srgbClr val="434343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</a:pPr>
            <a:r>
              <a:rPr lang="en-US">
                <a:solidFill>
                  <a:srgbClr val="434343"/>
                </a:solidFill>
              </a:rPr>
              <a:t>Primakov, pion polarizability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8" name="Google Shape;68;p9"/>
          <p:cNvSpPr txBox="1"/>
          <p:nvPr/>
        </p:nvSpPr>
        <p:spPr>
          <a:xfrm>
            <a:off x="899300" y="3172850"/>
            <a:ext cx="3675000" cy="14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accent2"/>
                </a:solidFill>
              </a:rPr>
              <a:t>commissioned:</a:t>
            </a:r>
            <a:r>
              <a:rPr lang="en-US" sz="1600">
                <a:solidFill>
                  <a:schemeClr val="accent2"/>
                </a:solidFill>
              </a:rPr>
              <a:t> </a:t>
            </a:r>
            <a:r>
              <a:rPr lang="en-US" sz="1600">
                <a:solidFill>
                  <a:srgbClr val="434343"/>
                </a:solidFill>
              </a:rPr>
              <a:t>2014-2016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accent2"/>
                </a:solidFill>
              </a:rPr>
              <a:t>Phase 1 run:</a:t>
            </a:r>
            <a:r>
              <a:rPr lang="en-US" sz="1600">
                <a:solidFill>
                  <a:srgbClr val="434343"/>
                </a:solidFill>
              </a:rPr>
              <a:t> 2017-2019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accent2"/>
                </a:solidFill>
              </a:rPr>
              <a:t>Phase 2 run:</a:t>
            </a:r>
            <a:r>
              <a:rPr lang="en-US" sz="1600">
                <a:solidFill>
                  <a:srgbClr val="434343"/>
                </a:solidFill>
              </a:rPr>
              <a:t> 2020-2025</a:t>
            </a:r>
            <a:endParaRPr sz="16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accent2"/>
                </a:solidFill>
              </a:rPr>
              <a:t>Phase 3 run:</a:t>
            </a:r>
            <a:r>
              <a:rPr lang="en-US" sz="1600">
                <a:solidFill>
                  <a:srgbClr val="434343"/>
                </a:solidFill>
              </a:rPr>
              <a:t> </a:t>
            </a:r>
            <a:r>
              <a:rPr i="1" lang="en-US" sz="1600">
                <a:solidFill>
                  <a:srgbClr val="434343"/>
                </a:solidFill>
              </a:rPr>
              <a:t>approval pending</a:t>
            </a:r>
            <a:endParaRPr i="1" sz="16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69" name="Google Shape;6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6800" y="310225"/>
            <a:ext cx="1586495" cy="55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7"/>
          <p:cNvSpPr txBox="1"/>
          <p:nvPr>
            <p:ph idx="4294967295" type="title"/>
          </p:nvPr>
        </p:nvSpPr>
        <p:spPr>
          <a:xfrm>
            <a:off x="500550" y="14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4"/>
                </a:solidFill>
              </a:rPr>
              <a:t>GlueX data access: </a:t>
            </a:r>
            <a:r>
              <a:rPr i="1" lang="en-US" sz="3000">
                <a:solidFill>
                  <a:schemeClr val="accent4"/>
                </a:solidFill>
              </a:rPr>
              <a:t>reducing friction with OSDF</a:t>
            </a:r>
            <a:endParaRPr i="1" sz="3000">
              <a:solidFill>
                <a:schemeClr val="accent4"/>
              </a:solidFill>
            </a:endParaRPr>
          </a:p>
        </p:txBody>
      </p:sp>
      <p:sp>
        <p:nvSpPr>
          <p:cNvPr id="467" name="Google Shape;467;p27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27"/>
          <p:cNvSpPr txBox="1"/>
          <p:nvPr/>
        </p:nvSpPr>
        <p:spPr>
          <a:xfrm>
            <a:off x="588975" y="820850"/>
            <a:ext cx="80718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lt2"/>
                </a:solidFill>
              </a:rPr>
              <a:t>Coming soon for GlueX@jlab:</a:t>
            </a:r>
            <a:endParaRPr b="1" i="1" sz="2400">
              <a:solidFill>
                <a:schemeClr val="lt2"/>
              </a:solidFill>
            </a:endParaRPr>
          </a:p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>
                <a:solidFill>
                  <a:schemeClr val="lt1"/>
                </a:solidFill>
              </a:rPr>
              <a:t>lab-wide data release policies that regulate access</a:t>
            </a:r>
            <a:endParaRPr sz="2000">
              <a:solidFill>
                <a:schemeClr val="lt1"/>
              </a:solidFill>
            </a:endParaRPr>
          </a:p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>
                <a:solidFill>
                  <a:schemeClr val="lt1"/>
                </a:solidFill>
              </a:rPr>
              <a:t>cilogon-based token infrastructure to support above</a:t>
            </a:r>
            <a:endParaRPr sz="2000">
              <a:solidFill>
                <a:schemeClr val="lt1"/>
              </a:solidFill>
            </a:endParaRPr>
          </a:p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r>
              <a:rPr lang="en-US" sz="2000">
                <a:solidFill>
                  <a:schemeClr val="lt1"/>
                </a:solidFill>
              </a:rPr>
              <a:t>a new JLab OSDF origin for raw data access</a:t>
            </a:r>
            <a:endParaRPr sz="2000">
              <a:solidFill>
                <a:schemeClr val="lt1"/>
              </a:solidFill>
            </a:endParaRPr>
          </a:p>
        </p:txBody>
      </p:sp>
      <p:pic>
        <p:nvPicPr>
          <p:cNvPr id="469" name="Google Shape;469;p27"/>
          <p:cNvPicPr preferRelativeResize="0"/>
          <p:nvPr/>
        </p:nvPicPr>
        <p:blipFill rotWithShape="1">
          <a:blip r:embed="rId3">
            <a:alphaModFix/>
          </a:blip>
          <a:srcRect b="0" l="0" r="21562" t="0"/>
          <a:stretch/>
        </p:blipFill>
        <p:spPr>
          <a:xfrm>
            <a:off x="198000" y="2943575"/>
            <a:ext cx="1095450" cy="13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7"/>
          <p:cNvPicPr preferRelativeResize="0"/>
          <p:nvPr/>
        </p:nvPicPr>
        <p:blipFill rotWithShape="1">
          <a:blip r:embed="rId4">
            <a:alphaModFix/>
          </a:blip>
          <a:srcRect b="7969" l="0" r="0" t="0"/>
          <a:stretch/>
        </p:blipFill>
        <p:spPr>
          <a:xfrm>
            <a:off x="1723943" y="2975399"/>
            <a:ext cx="1150357" cy="10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7"/>
          <p:cNvSpPr/>
          <p:nvPr/>
        </p:nvSpPr>
        <p:spPr>
          <a:xfrm>
            <a:off x="1353950" y="3355525"/>
            <a:ext cx="2496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72" name="Google Shape;472;p27"/>
          <p:cNvSpPr txBox="1"/>
          <p:nvPr/>
        </p:nvSpPr>
        <p:spPr>
          <a:xfrm>
            <a:off x="1531425" y="4137500"/>
            <a:ext cx="16833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SCICOMP cache</a:t>
            </a:r>
            <a:endParaRPr/>
          </a:p>
        </p:txBody>
      </p:sp>
      <p:cxnSp>
        <p:nvCxnSpPr>
          <p:cNvPr id="473" name="Google Shape;473;p27"/>
          <p:cNvCxnSpPr/>
          <p:nvPr/>
        </p:nvCxnSpPr>
        <p:spPr>
          <a:xfrm>
            <a:off x="3358400" y="2874200"/>
            <a:ext cx="7500" cy="1550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474" name="Google Shape;474;p27"/>
          <p:cNvSpPr/>
          <p:nvPr/>
        </p:nvSpPr>
        <p:spPr>
          <a:xfrm>
            <a:off x="3698775" y="2874200"/>
            <a:ext cx="794100" cy="7056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7"/>
          <p:cNvSpPr txBox="1"/>
          <p:nvPr/>
        </p:nvSpPr>
        <p:spPr>
          <a:xfrm>
            <a:off x="3736596" y="2828794"/>
            <a:ext cx="9834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GlueX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submit node</a:t>
            </a:r>
            <a:endParaRPr/>
          </a:p>
        </p:txBody>
      </p:sp>
      <p:sp>
        <p:nvSpPr>
          <p:cNvPr id="476" name="Google Shape;476;p27"/>
          <p:cNvSpPr/>
          <p:nvPr/>
        </p:nvSpPr>
        <p:spPr>
          <a:xfrm>
            <a:off x="3698775" y="3712400"/>
            <a:ext cx="794100" cy="7056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27"/>
          <p:cNvSpPr txBox="1"/>
          <p:nvPr/>
        </p:nvSpPr>
        <p:spPr>
          <a:xfrm>
            <a:off x="3736599" y="3743198"/>
            <a:ext cx="696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</a:t>
            </a:r>
            <a:endParaRPr/>
          </a:p>
        </p:txBody>
      </p:sp>
      <p:grpSp>
        <p:nvGrpSpPr>
          <p:cNvPr id="478" name="Google Shape;478;p27"/>
          <p:cNvGrpSpPr/>
          <p:nvPr/>
        </p:nvGrpSpPr>
        <p:grpSpPr>
          <a:xfrm>
            <a:off x="5090700" y="3306020"/>
            <a:ext cx="1716984" cy="1269756"/>
            <a:chOff x="5090700" y="3229820"/>
            <a:chExt cx="1716984" cy="1269756"/>
          </a:xfrm>
        </p:grpSpPr>
        <p:sp>
          <p:nvSpPr>
            <p:cNvPr id="479" name="Google Shape;479;p27"/>
            <p:cNvSpPr/>
            <p:nvPr/>
          </p:nvSpPr>
          <p:spPr>
            <a:xfrm>
              <a:off x="5090700" y="3229820"/>
              <a:ext cx="1716984" cy="1269756"/>
            </a:xfrm>
            <a:prstGeom prst="cloud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7"/>
            <p:cNvSpPr txBox="1"/>
            <p:nvPr/>
          </p:nvSpPr>
          <p:spPr>
            <a:xfrm>
              <a:off x="5582296" y="3426494"/>
              <a:ext cx="983400" cy="9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OSDF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registry, caches</a:t>
              </a:r>
              <a:endParaRPr/>
            </a:p>
          </p:txBody>
        </p:sp>
      </p:grpSp>
      <p:cxnSp>
        <p:nvCxnSpPr>
          <p:cNvPr id="481" name="Google Shape;481;p27"/>
          <p:cNvCxnSpPr/>
          <p:nvPr/>
        </p:nvCxnSpPr>
        <p:spPr>
          <a:xfrm>
            <a:off x="4598900" y="3895450"/>
            <a:ext cx="3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2" name="Google Shape;482;p27"/>
          <p:cNvCxnSpPr/>
          <p:nvPr/>
        </p:nvCxnSpPr>
        <p:spPr>
          <a:xfrm>
            <a:off x="4584893" y="4055414"/>
            <a:ext cx="3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483" name="Google Shape;483;p27"/>
          <p:cNvSpPr/>
          <p:nvPr/>
        </p:nvSpPr>
        <p:spPr>
          <a:xfrm>
            <a:off x="3142963" y="3865180"/>
            <a:ext cx="434700" cy="1524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4" name="Google Shape;484;p27"/>
          <p:cNvGrpSpPr/>
          <p:nvPr/>
        </p:nvGrpSpPr>
        <p:grpSpPr>
          <a:xfrm>
            <a:off x="7447182" y="2502578"/>
            <a:ext cx="1340169" cy="1887640"/>
            <a:chOff x="7447182" y="2731178"/>
            <a:chExt cx="1340169" cy="1887640"/>
          </a:xfrm>
        </p:grpSpPr>
        <p:pic>
          <p:nvPicPr>
            <p:cNvPr id="485" name="Google Shape;485;p27"/>
            <p:cNvPicPr preferRelativeResize="0"/>
            <p:nvPr/>
          </p:nvPicPr>
          <p:blipFill rotWithShape="1">
            <a:blip r:embed="rId5">
              <a:alphaModFix/>
            </a:blip>
            <a:srcRect b="2591" l="3038" r="4617" t="0"/>
            <a:stretch/>
          </p:blipFill>
          <p:spPr>
            <a:xfrm>
              <a:off x="7886700" y="2912550"/>
              <a:ext cx="774075" cy="1630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p27"/>
            <p:cNvSpPr/>
            <p:nvPr/>
          </p:nvSpPr>
          <p:spPr>
            <a:xfrm rot="-1558952">
              <a:off x="7586731" y="2862202"/>
              <a:ext cx="633421" cy="15255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 rot="547667">
              <a:off x="8115453" y="2806022"/>
              <a:ext cx="633522" cy="152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7"/>
            <p:cNvSpPr/>
            <p:nvPr/>
          </p:nvSpPr>
          <p:spPr>
            <a:xfrm rot="1761288">
              <a:off x="7539222" y="4383147"/>
              <a:ext cx="634006" cy="3572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7"/>
            <p:cNvSpPr/>
            <p:nvPr/>
          </p:nvSpPr>
          <p:spPr>
            <a:xfrm rot="1761288">
              <a:off x="7429579" y="4374610"/>
              <a:ext cx="634006" cy="9481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7"/>
            <p:cNvSpPr/>
            <p:nvPr/>
          </p:nvSpPr>
          <p:spPr>
            <a:xfrm rot="-519327">
              <a:off x="8148941" y="4463055"/>
              <a:ext cx="633920" cy="105946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91" name="Google Shape;491;p27"/>
          <p:cNvCxnSpPr/>
          <p:nvPr/>
        </p:nvCxnSpPr>
        <p:spPr>
          <a:xfrm flipH="1" rot="10800000">
            <a:off x="6943725" y="3367100"/>
            <a:ext cx="828600" cy="2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2" name="Google Shape;492;p27"/>
          <p:cNvCxnSpPr/>
          <p:nvPr/>
        </p:nvCxnSpPr>
        <p:spPr>
          <a:xfrm flipH="1" rot="10800000">
            <a:off x="6991363" y="3481350"/>
            <a:ext cx="762000" cy="23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493" name="Google Shape;493;p27"/>
          <p:cNvCxnSpPr/>
          <p:nvPr/>
        </p:nvCxnSpPr>
        <p:spPr>
          <a:xfrm>
            <a:off x="4584900" y="3007475"/>
            <a:ext cx="3249300" cy="1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4" name="Google Shape;494;p27"/>
          <p:cNvCxnSpPr/>
          <p:nvPr/>
        </p:nvCxnSpPr>
        <p:spPr>
          <a:xfrm>
            <a:off x="4565850" y="3121775"/>
            <a:ext cx="3249300" cy="1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8"/>
          <p:cNvSpPr txBox="1"/>
          <p:nvPr>
            <p:ph idx="4294967295" type="title"/>
          </p:nvPr>
        </p:nvSpPr>
        <p:spPr>
          <a:xfrm>
            <a:off x="500550" y="14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4"/>
                </a:solidFill>
              </a:rPr>
              <a:t>GlueX data access: </a:t>
            </a:r>
            <a:r>
              <a:rPr i="1" lang="en-US" sz="3000">
                <a:solidFill>
                  <a:schemeClr val="accent4"/>
                </a:solidFill>
              </a:rPr>
              <a:t>reducing friction with OSDF</a:t>
            </a:r>
            <a:endParaRPr i="1" sz="3000">
              <a:solidFill>
                <a:schemeClr val="accent4"/>
              </a:solidFill>
            </a:endParaRPr>
          </a:p>
        </p:txBody>
      </p:sp>
      <p:sp>
        <p:nvSpPr>
          <p:cNvPr id="500" name="Google Shape;500;p28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8"/>
          <p:cNvSpPr txBox="1"/>
          <p:nvPr/>
        </p:nvSpPr>
        <p:spPr>
          <a:xfrm>
            <a:off x="588975" y="820850"/>
            <a:ext cx="80718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lt2"/>
                </a:solidFill>
              </a:rPr>
              <a:t>Coming soon for GlueX@jlab:</a:t>
            </a:r>
            <a:endParaRPr b="1" i="1" sz="2400">
              <a:solidFill>
                <a:schemeClr val="lt2"/>
              </a:solidFill>
            </a:endParaRPr>
          </a:p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lang="en-US" sz="2000">
                <a:solidFill>
                  <a:srgbClr val="B45F06"/>
                </a:solidFill>
              </a:rPr>
              <a:t>lab-wide data release policies that regulate access</a:t>
            </a:r>
            <a:endParaRPr sz="2000">
              <a:solidFill>
                <a:srgbClr val="B45F06"/>
              </a:solidFill>
            </a:endParaRPr>
          </a:p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Char char="●"/>
            </a:pPr>
            <a:r>
              <a:rPr lang="en-US" sz="2000">
                <a:solidFill>
                  <a:srgbClr val="B45F06"/>
                </a:solidFill>
              </a:rPr>
              <a:t>cilogon-based token infrastructure to support above</a:t>
            </a:r>
            <a:endParaRPr sz="2000">
              <a:solidFill>
                <a:srgbClr val="B45F06"/>
              </a:solidFill>
            </a:endParaRPr>
          </a:p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en-US" sz="2000">
                <a:solidFill>
                  <a:srgbClr val="B45F06"/>
                </a:solidFill>
              </a:rPr>
              <a:t>a new JLab OSDF origin for raw data access</a:t>
            </a:r>
            <a:endParaRPr sz="2000">
              <a:solidFill>
                <a:srgbClr val="666666"/>
              </a:solidFill>
            </a:endParaRPr>
          </a:p>
        </p:txBody>
      </p:sp>
      <p:pic>
        <p:nvPicPr>
          <p:cNvPr id="502" name="Google Shape;502;p28"/>
          <p:cNvPicPr preferRelativeResize="0"/>
          <p:nvPr/>
        </p:nvPicPr>
        <p:blipFill rotWithShape="1">
          <a:blip r:embed="rId3">
            <a:alphaModFix/>
          </a:blip>
          <a:srcRect b="0" l="0" r="21562" t="0"/>
          <a:stretch/>
        </p:blipFill>
        <p:spPr>
          <a:xfrm>
            <a:off x="198000" y="2943575"/>
            <a:ext cx="1095450" cy="13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8"/>
          <p:cNvPicPr preferRelativeResize="0"/>
          <p:nvPr/>
        </p:nvPicPr>
        <p:blipFill rotWithShape="1">
          <a:blip r:embed="rId4">
            <a:alphaModFix/>
          </a:blip>
          <a:srcRect b="7969" l="0" r="0" t="0"/>
          <a:stretch/>
        </p:blipFill>
        <p:spPr>
          <a:xfrm>
            <a:off x="1723943" y="2975399"/>
            <a:ext cx="1150357" cy="10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8"/>
          <p:cNvSpPr/>
          <p:nvPr/>
        </p:nvSpPr>
        <p:spPr>
          <a:xfrm>
            <a:off x="1353950" y="3355525"/>
            <a:ext cx="2496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05" name="Google Shape;505;p28"/>
          <p:cNvSpPr txBox="1"/>
          <p:nvPr/>
        </p:nvSpPr>
        <p:spPr>
          <a:xfrm>
            <a:off x="1531425" y="4137500"/>
            <a:ext cx="16833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SCICOMP cache</a:t>
            </a:r>
            <a:endParaRPr/>
          </a:p>
        </p:txBody>
      </p:sp>
      <p:cxnSp>
        <p:nvCxnSpPr>
          <p:cNvPr id="506" name="Google Shape;506;p28"/>
          <p:cNvCxnSpPr/>
          <p:nvPr/>
        </p:nvCxnSpPr>
        <p:spPr>
          <a:xfrm>
            <a:off x="3358400" y="2874200"/>
            <a:ext cx="7500" cy="1550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507" name="Google Shape;507;p28"/>
          <p:cNvSpPr/>
          <p:nvPr/>
        </p:nvSpPr>
        <p:spPr>
          <a:xfrm>
            <a:off x="3698775" y="2874200"/>
            <a:ext cx="794100" cy="7056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28"/>
          <p:cNvSpPr txBox="1"/>
          <p:nvPr/>
        </p:nvSpPr>
        <p:spPr>
          <a:xfrm>
            <a:off x="3736596" y="2828794"/>
            <a:ext cx="9834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GlueX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submit node</a:t>
            </a:r>
            <a:endParaRPr/>
          </a:p>
        </p:txBody>
      </p:sp>
      <p:sp>
        <p:nvSpPr>
          <p:cNvPr id="509" name="Google Shape;509;p28"/>
          <p:cNvSpPr/>
          <p:nvPr/>
        </p:nvSpPr>
        <p:spPr>
          <a:xfrm>
            <a:off x="3698775" y="3712400"/>
            <a:ext cx="794100" cy="7056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28"/>
          <p:cNvSpPr txBox="1"/>
          <p:nvPr/>
        </p:nvSpPr>
        <p:spPr>
          <a:xfrm>
            <a:off x="3736599" y="3743198"/>
            <a:ext cx="696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</a:t>
            </a:r>
            <a:endParaRPr/>
          </a:p>
        </p:txBody>
      </p:sp>
      <p:grpSp>
        <p:nvGrpSpPr>
          <p:cNvPr id="511" name="Google Shape;511;p28"/>
          <p:cNvGrpSpPr/>
          <p:nvPr/>
        </p:nvGrpSpPr>
        <p:grpSpPr>
          <a:xfrm>
            <a:off x="5090700" y="3306020"/>
            <a:ext cx="1716984" cy="1269756"/>
            <a:chOff x="5090700" y="3229820"/>
            <a:chExt cx="1716984" cy="1269756"/>
          </a:xfrm>
        </p:grpSpPr>
        <p:sp>
          <p:nvSpPr>
            <p:cNvPr id="512" name="Google Shape;512;p28"/>
            <p:cNvSpPr/>
            <p:nvPr/>
          </p:nvSpPr>
          <p:spPr>
            <a:xfrm>
              <a:off x="5090700" y="3229820"/>
              <a:ext cx="1716984" cy="1269756"/>
            </a:xfrm>
            <a:prstGeom prst="cloud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8"/>
            <p:cNvSpPr txBox="1"/>
            <p:nvPr/>
          </p:nvSpPr>
          <p:spPr>
            <a:xfrm>
              <a:off x="5582296" y="3426494"/>
              <a:ext cx="983400" cy="9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OSDF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registry, caches</a:t>
              </a:r>
              <a:endParaRPr/>
            </a:p>
          </p:txBody>
        </p:sp>
      </p:grpSp>
      <p:cxnSp>
        <p:nvCxnSpPr>
          <p:cNvPr id="514" name="Google Shape;514;p28"/>
          <p:cNvCxnSpPr/>
          <p:nvPr/>
        </p:nvCxnSpPr>
        <p:spPr>
          <a:xfrm>
            <a:off x="4598900" y="3895450"/>
            <a:ext cx="3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5" name="Google Shape;515;p28"/>
          <p:cNvCxnSpPr/>
          <p:nvPr/>
        </p:nvCxnSpPr>
        <p:spPr>
          <a:xfrm>
            <a:off x="4584893" y="4055414"/>
            <a:ext cx="3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16" name="Google Shape;516;p28"/>
          <p:cNvSpPr/>
          <p:nvPr/>
        </p:nvSpPr>
        <p:spPr>
          <a:xfrm>
            <a:off x="3142963" y="3865180"/>
            <a:ext cx="434700" cy="1524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7" name="Google Shape;517;p28"/>
          <p:cNvGrpSpPr/>
          <p:nvPr/>
        </p:nvGrpSpPr>
        <p:grpSpPr>
          <a:xfrm>
            <a:off x="7447182" y="2502578"/>
            <a:ext cx="1340169" cy="1887640"/>
            <a:chOff x="7447182" y="2731178"/>
            <a:chExt cx="1340169" cy="1887640"/>
          </a:xfrm>
        </p:grpSpPr>
        <p:pic>
          <p:nvPicPr>
            <p:cNvPr id="518" name="Google Shape;518;p28"/>
            <p:cNvPicPr preferRelativeResize="0"/>
            <p:nvPr/>
          </p:nvPicPr>
          <p:blipFill rotWithShape="1">
            <a:blip r:embed="rId5">
              <a:alphaModFix/>
            </a:blip>
            <a:srcRect b="2591" l="3038" r="4617" t="0"/>
            <a:stretch/>
          </p:blipFill>
          <p:spPr>
            <a:xfrm>
              <a:off x="7886700" y="2912550"/>
              <a:ext cx="774075" cy="1630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p28"/>
            <p:cNvSpPr/>
            <p:nvPr/>
          </p:nvSpPr>
          <p:spPr>
            <a:xfrm rot="-1558952">
              <a:off x="7586731" y="2862202"/>
              <a:ext cx="633421" cy="15255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8"/>
            <p:cNvSpPr/>
            <p:nvPr/>
          </p:nvSpPr>
          <p:spPr>
            <a:xfrm rot="547667">
              <a:off x="8115453" y="2806022"/>
              <a:ext cx="633522" cy="152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8"/>
            <p:cNvSpPr/>
            <p:nvPr/>
          </p:nvSpPr>
          <p:spPr>
            <a:xfrm rot="1761288">
              <a:off x="7539222" y="4383147"/>
              <a:ext cx="634006" cy="3572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8"/>
            <p:cNvSpPr/>
            <p:nvPr/>
          </p:nvSpPr>
          <p:spPr>
            <a:xfrm rot="1761288">
              <a:off x="7429579" y="4374610"/>
              <a:ext cx="634006" cy="9481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 rot="-519327">
              <a:off x="8148941" y="4463055"/>
              <a:ext cx="633920" cy="105946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24" name="Google Shape;524;p28"/>
          <p:cNvCxnSpPr/>
          <p:nvPr/>
        </p:nvCxnSpPr>
        <p:spPr>
          <a:xfrm flipH="1" rot="10800000">
            <a:off x="6943725" y="3367100"/>
            <a:ext cx="828600" cy="2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5" name="Google Shape;525;p28"/>
          <p:cNvCxnSpPr/>
          <p:nvPr/>
        </p:nvCxnSpPr>
        <p:spPr>
          <a:xfrm flipH="1" rot="10800000">
            <a:off x="6991363" y="3481350"/>
            <a:ext cx="762000" cy="23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26" name="Google Shape;526;p28"/>
          <p:cNvCxnSpPr/>
          <p:nvPr/>
        </p:nvCxnSpPr>
        <p:spPr>
          <a:xfrm>
            <a:off x="4584900" y="3007475"/>
            <a:ext cx="3249300" cy="1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7" name="Google Shape;527;p28"/>
          <p:cNvCxnSpPr/>
          <p:nvPr/>
        </p:nvCxnSpPr>
        <p:spPr>
          <a:xfrm>
            <a:off x="4565850" y="3121775"/>
            <a:ext cx="3249300" cy="1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9"/>
          <p:cNvSpPr txBox="1"/>
          <p:nvPr>
            <p:ph idx="4294967295" type="title"/>
          </p:nvPr>
        </p:nvSpPr>
        <p:spPr>
          <a:xfrm>
            <a:off x="500550" y="14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4"/>
                </a:solidFill>
              </a:rPr>
              <a:t>Conclusions</a:t>
            </a:r>
            <a:endParaRPr i="1" sz="3000">
              <a:solidFill>
                <a:schemeClr val="accent4"/>
              </a:solidFill>
            </a:endParaRPr>
          </a:p>
        </p:txBody>
      </p:sp>
      <p:sp>
        <p:nvSpPr>
          <p:cNvPr id="533" name="Google Shape;533;p29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29"/>
          <p:cNvSpPr txBox="1"/>
          <p:nvPr/>
        </p:nvSpPr>
        <p:spPr>
          <a:xfrm>
            <a:off x="588975" y="820850"/>
            <a:ext cx="80718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AutoNum type="arabicPeriod"/>
            </a:pPr>
            <a:r>
              <a:rPr lang="en-US" sz="2000">
                <a:solidFill>
                  <a:srgbClr val="660000"/>
                </a:solidFill>
              </a:rPr>
              <a:t>GlueX is underserved by curren</a:t>
            </a:r>
            <a:r>
              <a:rPr lang="en-US" sz="2000">
                <a:solidFill>
                  <a:srgbClr val="85200C"/>
                </a:solidFill>
              </a:rPr>
              <a:t>t</a:t>
            </a:r>
            <a:r>
              <a:rPr lang="en-US" sz="2000">
                <a:solidFill>
                  <a:srgbClr val="660000"/>
                </a:solidFill>
              </a:rPr>
              <a:t> HPC resource allocations</a:t>
            </a:r>
            <a:endParaRPr sz="2000">
              <a:solidFill>
                <a:srgbClr val="660000"/>
              </a:solidFill>
            </a:endParaRPr>
          </a:p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AutoNum type="arabicPeriod"/>
            </a:pPr>
            <a:r>
              <a:rPr lang="en-US" sz="2000">
                <a:solidFill>
                  <a:srgbClr val="B45F06"/>
                </a:solidFill>
              </a:rPr>
              <a:t>HTC on OSG is a demonstrated but untapped resource</a:t>
            </a:r>
            <a:endParaRPr sz="2000">
              <a:solidFill>
                <a:srgbClr val="B45F06"/>
              </a:solidFill>
            </a:endParaRPr>
          </a:p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AutoNum type="arabicPeriod"/>
            </a:pPr>
            <a:r>
              <a:rPr lang="en-US" sz="2000">
                <a:solidFill>
                  <a:srgbClr val="B45F06"/>
                </a:solidFill>
              </a:rPr>
              <a:t>data access barriers are the present bottleneck</a:t>
            </a:r>
            <a:endParaRPr sz="2000">
              <a:solidFill>
                <a:srgbClr val="B45F06"/>
              </a:solidFill>
            </a:endParaRPr>
          </a:p>
          <a:p>
            <a:pPr indent="-24130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AutoNum type="arabicPeriod"/>
            </a:pPr>
            <a:r>
              <a:rPr lang="en-US" sz="2000">
                <a:solidFill>
                  <a:srgbClr val="274E13"/>
                </a:solidFill>
              </a:rPr>
              <a:t>JLab storage integration into OSDF </a:t>
            </a:r>
            <a:r>
              <a:rPr lang="en-US" sz="2000" u="sng">
                <a:solidFill>
                  <a:srgbClr val="274E13"/>
                </a:solidFill>
              </a:rPr>
              <a:t>will have near-term impact</a:t>
            </a:r>
            <a:endParaRPr i="1" sz="2000" u="sng">
              <a:solidFill>
                <a:srgbClr val="274E13"/>
              </a:solidFill>
            </a:endParaRPr>
          </a:p>
        </p:txBody>
      </p:sp>
      <p:pic>
        <p:nvPicPr>
          <p:cNvPr id="535" name="Google Shape;535;p29"/>
          <p:cNvPicPr preferRelativeResize="0"/>
          <p:nvPr/>
        </p:nvPicPr>
        <p:blipFill rotWithShape="1">
          <a:blip r:embed="rId3">
            <a:alphaModFix/>
          </a:blip>
          <a:srcRect b="0" l="0" r="21562" t="0"/>
          <a:stretch/>
        </p:blipFill>
        <p:spPr>
          <a:xfrm>
            <a:off x="198000" y="2943575"/>
            <a:ext cx="1095450" cy="13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9"/>
          <p:cNvPicPr preferRelativeResize="0"/>
          <p:nvPr/>
        </p:nvPicPr>
        <p:blipFill rotWithShape="1">
          <a:blip r:embed="rId4">
            <a:alphaModFix/>
          </a:blip>
          <a:srcRect b="7969" l="0" r="0" t="0"/>
          <a:stretch/>
        </p:blipFill>
        <p:spPr>
          <a:xfrm>
            <a:off x="1723943" y="2975399"/>
            <a:ext cx="1150357" cy="10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29"/>
          <p:cNvSpPr/>
          <p:nvPr/>
        </p:nvSpPr>
        <p:spPr>
          <a:xfrm>
            <a:off x="1353950" y="3355525"/>
            <a:ext cx="2496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538" name="Google Shape;538;p29"/>
          <p:cNvSpPr txBox="1"/>
          <p:nvPr/>
        </p:nvSpPr>
        <p:spPr>
          <a:xfrm>
            <a:off x="1531425" y="4137500"/>
            <a:ext cx="1683300" cy="2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SCICOMP cache</a:t>
            </a:r>
            <a:endParaRPr/>
          </a:p>
        </p:txBody>
      </p:sp>
      <p:cxnSp>
        <p:nvCxnSpPr>
          <p:cNvPr id="539" name="Google Shape;539;p29"/>
          <p:cNvCxnSpPr/>
          <p:nvPr/>
        </p:nvCxnSpPr>
        <p:spPr>
          <a:xfrm>
            <a:off x="3358400" y="2874200"/>
            <a:ext cx="7500" cy="15507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540" name="Google Shape;540;p29"/>
          <p:cNvSpPr/>
          <p:nvPr/>
        </p:nvSpPr>
        <p:spPr>
          <a:xfrm>
            <a:off x="3698775" y="2874200"/>
            <a:ext cx="794100" cy="7056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29"/>
          <p:cNvSpPr txBox="1"/>
          <p:nvPr/>
        </p:nvSpPr>
        <p:spPr>
          <a:xfrm>
            <a:off x="3736596" y="2828794"/>
            <a:ext cx="983400" cy="9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GlueX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submit node</a:t>
            </a:r>
            <a:endParaRPr/>
          </a:p>
        </p:txBody>
      </p:sp>
      <p:sp>
        <p:nvSpPr>
          <p:cNvPr id="542" name="Google Shape;542;p29"/>
          <p:cNvSpPr/>
          <p:nvPr/>
        </p:nvSpPr>
        <p:spPr>
          <a:xfrm>
            <a:off x="3698775" y="3712400"/>
            <a:ext cx="794100" cy="705600"/>
          </a:xfrm>
          <a:prstGeom prst="round1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29"/>
          <p:cNvSpPr txBox="1"/>
          <p:nvPr/>
        </p:nvSpPr>
        <p:spPr>
          <a:xfrm>
            <a:off x="3736599" y="3743198"/>
            <a:ext cx="696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</a:t>
            </a:r>
            <a:endParaRPr/>
          </a:p>
        </p:txBody>
      </p:sp>
      <p:grpSp>
        <p:nvGrpSpPr>
          <p:cNvPr id="544" name="Google Shape;544;p29"/>
          <p:cNvGrpSpPr/>
          <p:nvPr/>
        </p:nvGrpSpPr>
        <p:grpSpPr>
          <a:xfrm>
            <a:off x="5090700" y="3306020"/>
            <a:ext cx="1716984" cy="1269756"/>
            <a:chOff x="5090700" y="3229820"/>
            <a:chExt cx="1716984" cy="1269756"/>
          </a:xfrm>
        </p:grpSpPr>
        <p:sp>
          <p:nvSpPr>
            <p:cNvPr id="545" name="Google Shape;545;p29"/>
            <p:cNvSpPr/>
            <p:nvPr/>
          </p:nvSpPr>
          <p:spPr>
            <a:xfrm>
              <a:off x="5090700" y="3229820"/>
              <a:ext cx="1716984" cy="1269756"/>
            </a:xfrm>
            <a:prstGeom prst="cloud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9"/>
            <p:cNvSpPr txBox="1"/>
            <p:nvPr/>
          </p:nvSpPr>
          <p:spPr>
            <a:xfrm>
              <a:off x="5582296" y="3426494"/>
              <a:ext cx="983400" cy="9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OSDF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registry, caches</a:t>
              </a:r>
              <a:endParaRPr/>
            </a:p>
          </p:txBody>
        </p:sp>
      </p:grpSp>
      <p:cxnSp>
        <p:nvCxnSpPr>
          <p:cNvPr id="547" name="Google Shape;547;p29"/>
          <p:cNvCxnSpPr/>
          <p:nvPr/>
        </p:nvCxnSpPr>
        <p:spPr>
          <a:xfrm>
            <a:off x="4598900" y="3895450"/>
            <a:ext cx="3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8" name="Google Shape;548;p29"/>
          <p:cNvCxnSpPr/>
          <p:nvPr/>
        </p:nvCxnSpPr>
        <p:spPr>
          <a:xfrm>
            <a:off x="4584893" y="4055414"/>
            <a:ext cx="370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549" name="Google Shape;549;p29"/>
          <p:cNvSpPr/>
          <p:nvPr/>
        </p:nvSpPr>
        <p:spPr>
          <a:xfrm>
            <a:off x="3142963" y="3865180"/>
            <a:ext cx="434700" cy="1524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0" name="Google Shape;550;p29"/>
          <p:cNvGrpSpPr/>
          <p:nvPr/>
        </p:nvGrpSpPr>
        <p:grpSpPr>
          <a:xfrm>
            <a:off x="7447182" y="2502578"/>
            <a:ext cx="1340169" cy="1887640"/>
            <a:chOff x="7447182" y="2731178"/>
            <a:chExt cx="1340169" cy="1887640"/>
          </a:xfrm>
        </p:grpSpPr>
        <p:pic>
          <p:nvPicPr>
            <p:cNvPr id="551" name="Google Shape;551;p29"/>
            <p:cNvPicPr preferRelativeResize="0"/>
            <p:nvPr/>
          </p:nvPicPr>
          <p:blipFill rotWithShape="1">
            <a:blip r:embed="rId5">
              <a:alphaModFix/>
            </a:blip>
            <a:srcRect b="2591" l="3038" r="4617" t="0"/>
            <a:stretch/>
          </p:blipFill>
          <p:spPr>
            <a:xfrm>
              <a:off x="7886700" y="2912550"/>
              <a:ext cx="774075" cy="1630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2" name="Google Shape;552;p29"/>
            <p:cNvSpPr/>
            <p:nvPr/>
          </p:nvSpPr>
          <p:spPr>
            <a:xfrm rot="-1558952">
              <a:off x="7586731" y="2862202"/>
              <a:ext cx="633421" cy="152552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 rot="547667">
              <a:off x="8115453" y="2806022"/>
              <a:ext cx="633522" cy="1525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 rot="1761288">
              <a:off x="7539222" y="4383147"/>
              <a:ext cx="634006" cy="35724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 rot="1761288">
              <a:off x="7429579" y="4374610"/>
              <a:ext cx="634006" cy="94817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 rot="-519327">
              <a:off x="8148941" y="4463055"/>
              <a:ext cx="633920" cy="105946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57" name="Google Shape;557;p29"/>
          <p:cNvCxnSpPr/>
          <p:nvPr/>
        </p:nvCxnSpPr>
        <p:spPr>
          <a:xfrm flipH="1" rot="10800000">
            <a:off x="6943725" y="3367100"/>
            <a:ext cx="828600" cy="2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58" name="Google Shape;558;p29"/>
          <p:cNvCxnSpPr/>
          <p:nvPr/>
        </p:nvCxnSpPr>
        <p:spPr>
          <a:xfrm flipH="1" rot="10800000">
            <a:off x="6991363" y="3481350"/>
            <a:ext cx="762000" cy="23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559" name="Google Shape;559;p29"/>
          <p:cNvCxnSpPr/>
          <p:nvPr/>
        </p:nvCxnSpPr>
        <p:spPr>
          <a:xfrm>
            <a:off x="4584900" y="3007475"/>
            <a:ext cx="3249300" cy="1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0" name="Google Shape;560;p29"/>
          <p:cNvCxnSpPr/>
          <p:nvPr/>
        </p:nvCxnSpPr>
        <p:spPr>
          <a:xfrm>
            <a:off x="4565850" y="3121775"/>
            <a:ext cx="3249300" cy="16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0"/>
          <p:cNvSpPr txBox="1"/>
          <p:nvPr>
            <p:ph idx="4294967295" type="title"/>
          </p:nvPr>
        </p:nvSpPr>
        <p:spPr>
          <a:xfrm>
            <a:off x="500550" y="142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4"/>
                </a:solidFill>
              </a:rPr>
              <a:t>Backup</a:t>
            </a:r>
            <a:endParaRPr i="1" sz="3000">
              <a:solidFill>
                <a:schemeClr val="accent4"/>
              </a:solidFill>
            </a:endParaRPr>
          </a:p>
        </p:txBody>
      </p:sp>
      <p:sp>
        <p:nvSpPr>
          <p:cNvPr id="566" name="Google Shape;566;p30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1"/>
          <p:cNvSpPr/>
          <p:nvPr/>
        </p:nvSpPr>
        <p:spPr>
          <a:xfrm>
            <a:off x="861350" y="1036900"/>
            <a:ext cx="6865500" cy="511200"/>
          </a:xfrm>
          <a:prstGeom prst="rect">
            <a:avLst/>
          </a:prstGeom>
          <a:solidFill>
            <a:srgbClr val="3B812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31"/>
          <p:cNvSpPr/>
          <p:nvPr/>
        </p:nvSpPr>
        <p:spPr>
          <a:xfrm>
            <a:off x="785150" y="960700"/>
            <a:ext cx="6865500" cy="5112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31"/>
          <p:cNvSpPr txBox="1"/>
          <p:nvPr>
            <p:ph idx="4294967295" type="title"/>
          </p:nvPr>
        </p:nvSpPr>
        <p:spPr>
          <a:xfrm>
            <a:off x="479350" y="147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challenge: dataflow choreography</a:t>
            </a:r>
            <a:endParaRPr i="1" sz="3000" u="sng">
              <a:solidFill>
                <a:schemeClr val="accent1"/>
              </a:solidFill>
            </a:endParaRPr>
          </a:p>
        </p:txBody>
      </p:sp>
      <p:sp>
        <p:nvSpPr>
          <p:cNvPr id="574" name="Google Shape;574;p31"/>
          <p:cNvSpPr txBox="1"/>
          <p:nvPr>
            <p:ph idx="4294967295" type="body"/>
          </p:nvPr>
        </p:nvSpPr>
        <p:spPr>
          <a:xfrm>
            <a:off x="805350" y="899200"/>
            <a:ext cx="731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434343"/>
                </a:solidFill>
              </a:rPr>
              <a:t>Goal: </a:t>
            </a:r>
            <a:r>
              <a:rPr i="1" lang="en-US" sz="2000"/>
              <a:t>port an application optimized for HPC to run on HTC</a:t>
            </a:r>
            <a:endParaRPr i="1" sz="2000"/>
          </a:p>
        </p:txBody>
      </p:sp>
      <p:sp>
        <p:nvSpPr>
          <p:cNvPr id="575" name="Google Shape;575;p31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1"/>
          <p:cNvSpPr txBox="1"/>
          <p:nvPr>
            <p:ph idx="4294967295" type="body"/>
          </p:nvPr>
        </p:nvSpPr>
        <p:spPr>
          <a:xfrm>
            <a:off x="718050" y="2378025"/>
            <a:ext cx="7707900" cy="14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</a:pPr>
            <a:r>
              <a:rPr b="1" i="1" lang="en-US">
                <a:solidFill>
                  <a:schemeClr val="accent5"/>
                </a:solidFill>
              </a:rPr>
              <a:t>S</a:t>
            </a:r>
            <a:r>
              <a:rPr b="1" i="1" lang="en-US">
                <a:solidFill>
                  <a:schemeClr val="accent5"/>
                </a:solidFill>
              </a:rPr>
              <a:t>plit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/>
              <a:t>up the input data into schedulable chunks (2 core-hr)</a:t>
            </a:r>
            <a:endParaRPr/>
          </a:p>
          <a:p>
            <a:pPr indent="-316865" lvl="1" marL="669925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20GB evio file = 1.4M events =  130 core-hr</a:t>
            </a:r>
            <a:endParaRPr/>
          </a:p>
          <a:p>
            <a:pPr indent="-316865" lvl="1" marL="669925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340 evio blocks / file</a:t>
            </a:r>
            <a:endParaRPr/>
          </a:p>
          <a:p>
            <a:pPr indent="-316865" lvl="1" marL="669925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5 evio blocks / job</a:t>
            </a:r>
            <a:endParaRPr/>
          </a:p>
          <a:p>
            <a:pPr indent="-316865" lvl="1" marL="669925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70 jobs / evio file</a:t>
            </a:r>
            <a:endParaRPr/>
          </a:p>
        </p:txBody>
      </p:sp>
      <p:sp>
        <p:nvSpPr>
          <p:cNvPr id="577" name="Google Shape;577;p31"/>
          <p:cNvSpPr txBox="1"/>
          <p:nvPr>
            <p:ph idx="4294967295" type="body"/>
          </p:nvPr>
        </p:nvSpPr>
        <p:spPr>
          <a:xfrm>
            <a:off x="739049" y="3434550"/>
            <a:ext cx="7707900" cy="16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 startAt="2"/>
            </a:pPr>
            <a:r>
              <a:rPr b="1" i="1" lang="en-US">
                <a:solidFill>
                  <a:schemeClr val="accent5"/>
                </a:solidFill>
              </a:rPr>
              <a:t>Merge</a:t>
            </a:r>
            <a:r>
              <a:rPr lang="en-US">
                <a:solidFill>
                  <a:schemeClr val="accent5"/>
                </a:solidFill>
              </a:rPr>
              <a:t> </a:t>
            </a:r>
            <a:r>
              <a:rPr lang="en-US">
                <a:solidFill>
                  <a:schemeClr val="dk1"/>
                </a:solidFill>
              </a:rPr>
              <a:t>results after processing</a:t>
            </a:r>
            <a:endParaRPr>
              <a:solidFill>
                <a:schemeClr val="dk1"/>
              </a:solidFill>
            </a:endParaRPr>
          </a:p>
          <a:p>
            <a:pPr indent="-316865" lvl="1" marL="669925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much smaller data volume</a:t>
            </a:r>
            <a:endParaRPr/>
          </a:p>
          <a:p>
            <a:pPr indent="-316865" lvl="1" marL="669925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can be performed on the SE as part of post-job validation</a:t>
            </a:r>
            <a:endParaRPr/>
          </a:p>
          <a:p>
            <a:pPr indent="-316865" lvl="1" marL="669925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utilities already exist for merging (eg. </a:t>
            </a:r>
            <a:r>
              <a:rPr i="1" lang="en-US"/>
              <a:t>hadd, eviocat,</a:t>
            </a:r>
            <a:r>
              <a:rPr lang="en-US"/>
              <a:t> etc.)</a:t>
            </a:r>
            <a:endParaRPr/>
          </a:p>
        </p:txBody>
      </p:sp>
      <p:sp>
        <p:nvSpPr>
          <p:cNvPr id="578" name="Google Shape;578;p31"/>
          <p:cNvSpPr txBox="1"/>
          <p:nvPr/>
        </p:nvSpPr>
        <p:spPr>
          <a:xfrm>
            <a:off x="910400" y="1535157"/>
            <a:ext cx="7005900" cy="6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output must be byte-for-byte identical to HPC for same input data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source code must be identical to HPC, binary compatibility not required</a:t>
            </a:r>
            <a:endParaRPr/>
          </a:p>
        </p:txBody>
      </p:sp>
      <p:sp>
        <p:nvSpPr>
          <p:cNvPr id="579" name="Google Shape;579;p31"/>
          <p:cNvSpPr txBox="1"/>
          <p:nvPr>
            <p:ph idx="4294967295" type="body"/>
          </p:nvPr>
        </p:nvSpPr>
        <p:spPr>
          <a:xfrm>
            <a:off x="805350" y="2042200"/>
            <a:ext cx="731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1"/>
                </a:solidFill>
              </a:rPr>
              <a:t>Data distribution strategy:</a:t>
            </a:r>
            <a:endParaRPr i="1" sz="200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32"/>
          <p:cNvPicPr preferRelativeResize="0"/>
          <p:nvPr/>
        </p:nvPicPr>
        <p:blipFill rotWithShape="1">
          <a:blip r:embed="rId3">
            <a:alphaModFix/>
          </a:blip>
          <a:srcRect b="11708" l="0" r="0" t="8476"/>
          <a:stretch/>
        </p:blipFill>
        <p:spPr>
          <a:xfrm>
            <a:off x="5301775" y="3212251"/>
            <a:ext cx="1574350" cy="900974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32"/>
          <p:cNvSpPr txBox="1"/>
          <p:nvPr>
            <p:ph idx="4294967295" type="title"/>
          </p:nvPr>
        </p:nvSpPr>
        <p:spPr>
          <a:xfrm>
            <a:off x="511800" y="168434"/>
            <a:ext cx="835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raw </a:t>
            </a:r>
            <a:r>
              <a:rPr lang="en-US" sz="3000">
                <a:solidFill>
                  <a:schemeClr val="accent1"/>
                </a:solidFill>
              </a:rPr>
              <a:t>data reconstruction on shared HTC</a:t>
            </a:r>
            <a:endParaRPr i="1" sz="3000">
              <a:solidFill>
                <a:schemeClr val="accent1"/>
              </a:solidFill>
            </a:endParaRPr>
          </a:p>
        </p:txBody>
      </p:sp>
      <p:sp>
        <p:nvSpPr>
          <p:cNvPr id="586" name="Google Shape;586;p32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28" y="830050"/>
            <a:ext cx="1574347" cy="11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4068" y="3563600"/>
            <a:ext cx="1392755" cy="6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1668" y="4109975"/>
            <a:ext cx="1392755" cy="664225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2"/>
          <p:cNvSpPr txBox="1"/>
          <p:nvPr/>
        </p:nvSpPr>
        <p:spPr>
          <a:xfrm>
            <a:off x="6347850" y="4680856"/>
            <a:ext cx="94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783F04"/>
                </a:solidFill>
                <a:latin typeface="Arial Black"/>
                <a:ea typeface="Arial Black"/>
                <a:cs typeface="Arial Black"/>
                <a:sym typeface="Arial Black"/>
              </a:rPr>
              <a:t>NERSC</a:t>
            </a:r>
            <a:endParaRPr>
              <a:solidFill>
                <a:srgbClr val="783F0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91" name="Google Shape;591;p32"/>
          <p:cNvSpPr txBox="1"/>
          <p:nvPr/>
        </p:nvSpPr>
        <p:spPr>
          <a:xfrm>
            <a:off x="7940100" y="4127040"/>
            <a:ext cx="94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783F04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r>
              <a:rPr lang="en-US">
                <a:solidFill>
                  <a:srgbClr val="783F04"/>
                </a:solidFill>
                <a:latin typeface="Arial Black"/>
                <a:ea typeface="Arial Black"/>
                <a:cs typeface="Arial Black"/>
                <a:sym typeface="Arial Black"/>
              </a:rPr>
              <a:t>SC</a:t>
            </a:r>
            <a:endParaRPr>
              <a:solidFill>
                <a:srgbClr val="783F0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592" name="Google Shape;592;p32"/>
          <p:cNvSpPr/>
          <p:nvPr/>
        </p:nvSpPr>
        <p:spPr>
          <a:xfrm>
            <a:off x="6911450" y="3733938"/>
            <a:ext cx="801800" cy="147125"/>
          </a:xfrm>
          <a:custGeom>
            <a:rect b="b" l="l" r="r" t="t"/>
            <a:pathLst>
              <a:path extrusionOk="0" h="5885" w="32072">
                <a:moveTo>
                  <a:pt x="0" y="426"/>
                </a:moveTo>
                <a:cubicBezTo>
                  <a:pt x="3128" y="426"/>
                  <a:pt x="13421" y="-484"/>
                  <a:pt x="18766" y="426"/>
                </a:cubicBezTo>
                <a:cubicBezTo>
                  <a:pt x="24111" y="1336"/>
                  <a:pt x="29854" y="4975"/>
                  <a:pt x="32072" y="5885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593" name="Google Shape;593;p32"/>
          <p:cNvSpPr/>
          <p:nvPr/>
        </p:nvSpPr>
        <p:spPr>
          <a:xfrm>
            <a:off x="6928525" y="3761675"/>
            <a:ext cx="457050" cy="605600"/>
          </a:xfrm>
          <a:custGeom>
            <a:rect b="b" l="l" r="r" t="t"/>
            <a:pathLst>
              <a:path extrusionOk="0" h="24224" w="18282">
                <a:moveTo>
                  <a:pt x="0" y="0"/>
                </a:moveTo>
                <a:cubicBezTo>
                  <a:pt x="2161" y="398"/>
                  <a:pt x="10008" y="853"/>
                  <a:pt x="12965" y="2388"/>
                </a:cubicBezTo>
                <a:cubicBezTo>
                  <a:pt x="15922" y="3923"/>
                  <a:pt x="17060" y="6881"/>
                  <a:pt x="17742" y="9212"/>
                </a:cubicBezTo>
                <a:cubicBezTo>
                  <a:pt x="18424" y="11544"/>
                  <a:pt x="18538" y="13875"/>
                  <a:pt x="17059" y="16377"/>
                </a:cubicBezTo>
                <a:cubicBezTo>
                  <a:pt x="15581" y="18879"/>
                  <a:pt x="10236" y="22916"/>
                  <a:pt x="8871" y="24224"/>
                </a:cubicBez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sp>
      <p:grpSp>
        <p:nvGrpSpPr>
          <p:cNvPr id="594" name="Google Shape;594;p32"/>
          <p:cNvGrpSpPr/>
          <p:nvPr/>
        </p:nvGrpSpPr>
        <p:grpSpPr>
          <a:xfrm>
            <a:off x="899278" y="2240804"/>
            <a:ext cx="5604218" cy="767680"/>
            <a:chOff x="899300" y="1850751"/>
            <a:chExt cx="6515775" cy="1157714"/>
          </a:xfrm>
        </p:grpSpPr>
        <p:pic>
          <p:nvPicPr>
            <p:cNvPr id="595" name="Google Shape;595;p32"/>
            <p:cNvPicPr preferRelativeResize="0"/>
            <p:nvPr/>
          </p:nvPicPr>
          <p:blipFill rotWithShape="1">
            <a:blip r:embed="rId6">
              <a:alphaModFix/>
            </a:blip>
            <a:srcRect b="26018" l="0" r="0" t="44075"/>
            <a:stretch/>
          </p:blipFill>
          <p:spPr>
            <a:xfrm>
              <a:off x="899300" y="2410180"/>
              <a:ext cx="2553377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32"/>
            <p:cNvPicPr preferRelativeResize="0"/>
            <p:nvPr/>
          </p:nvPicPr>
          <p:blipFill rotWithShape="1">
            <a:blip r:embed="rId7">
              <a:alphaModFix/>
            </a:blip>
            <a:srcRect b="22054" l="9390" r="10685" t="13421"/>
            <a:stretch/>
          </p:blipFill>
          <p:spPr>
            <a:xfrm>
              <a:off x="1251347" y="1850751"/>
              <a:ext cx="756275" cy="61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32"/>
            <p:cNvPicPr preferRelativeResize="0"/>
            <p:nvPr/>
          </p:nvPicPr>
          <p:blipFill rotWithShape="1">
            <a:blip r:embed="rId6">
              <a:alphaModFix/>
            </a:blip>
            <a:srcRect b="26018" l="12747" r="0" t="44075"/>
            <a:stretch/>
          </p:blipFill>
          <p:spPr>
            <a:xfrm>
              <a:off x="3206075" y="2427235"/>
              <a:ext cx="2227800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32"/>
            <p:cNvPicPr preferRelativeResize="0"/>
            <p:nvPr/>
          </p:nvPicPr>
          <p:blipFill rotWithShape="1">
            <a:blip r:embed="rId6">
              <a:alphaModFix/>
            </a:blip>
            <a:srcRect b="26018" l="12747" r="0" t="44075"/>
            <a:stretch/>
          </p:blipFill>
          <p:spPr>
            <a:xfrm>
              <a:off x="5187275" y="2435765"/>
              <a:ext cx="2227800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32"/>
            <p:cNvPicPr preferRelativeResize="0"/>
            <p:nvPr/>
          </p:nvPicPr>
          <p:blipFill rotWithShape="1">
            <a:blip r:embed="rId8">
              <a:alphaModFix/>
            </a:blip>
            <a:srcRect b="10434" l="0" r="0" t="0"/>
            <a:stretch/>
          </p:blipFill>
          <p:spPr>
            <a:xfrm>
              <a:off x="6186300" y="1980069"/>
              <a:ext cx="845125" cy="503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0" name="Google Shape;600;p32"/>
          <p:cNvSpPr/>
          <p:nvPr/>
        </p:nvSpPr>
        <p:spPr>
          <a:xfrm>
            <a:off x="6579875" y="2533650"/>
            <a:ext cx="230400" cy="246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32"/>
          <p:cNvSpPr/>
          <p:nvPr/>
        </p:nvSpPr>
        <p:spPr>
          <a:xfrm flipH="1" rot="10800000">
            <a:off x="511800" y="2089250"/>
            <a:ext cx="494700" cy="5715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p32"/>
          <p:cNvSpPr/>
          <p:nvPr/>
        </p:nvSpPr>
        <p:spPr>
          <a:xfrm flipH="1" rot="10800000">
            <a:off x="4913075" y="3307275"/>
            <a:ext cx="417900" cy="542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3" name="Google Shape;603;p32"/>
          <p:cNvGrpSpPr/>
          <p:nvPr/>
        </p:nvGrpSpPr>
        <p:grpSpPr>
          <a:xfrm>
            <a:off x="6866474" y="2049280"/>
            <a:ext cx="1660564" cy="1125929"/>
            <a:chOff x="6989250" y="2125525"/>
            <a:chExt cx="1537844" cy="990524"/>
          </a:xfrm>
        </p:grpSpPr>
        <p:pic>
          <p:nvPicPr>
            <p:cNvPr id="604" name="Google Shape;604;p3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989250" y="2125525"/>
              <a:ext cx="1485051" cy="990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5" name="Google Shape;605;p32"/>
            <p:cNvSpPr txBox="1"/>
            <p:nvPr/>
          </p:nvSpPr>
          <p:spPr>
            <a:xfrm>
              <a:off x="7246394" y="2139999"/>
              <a:ext cx="1280700" cy="32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73763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UCONN</a:t>
              </a:r>
              <a:endParaRPr sz="1200">
                <a:solidFill>
                  <a:srgbClr val="073763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606" name="Google Shape;606;p32"/>
          <p:cNvSpPr txBox="1"/>
          <p:nvPr/>
        </p:nvSpPr>
        <p:spPr>
          <a:xfrm>
            <a:off x="8537100" y="1885888"/>
            <a:ext cx="314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xrootd</a:t>
            </a:r>
            <a:endParaRPr/>
          </a:p>
        </p:txBody>
      </p:sp>
      <p:pic>
        <p:nvPicPr>
          <p:cNvPr id="607" name="Google Shape;60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63900" y="984851"/>
            <a:ext cx="4222201" cy="909617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2"/>
          <p:cNvSpPr/>
          <p:nvPr/>
        </p:nvSpPr>
        <p:spPr>
          <a:xfrm flipH="1">
            <a:off x="8206449" y="1259725"/>
            <a:ext cx="548700" cy="605700"/>
          </a:xfrm>
          <a:prstGeom prst="bentArrow">
            <a:avLst>
              <a:gd fmla="val 25000" name="adj1"/>
              <a:gd fmla="val 28391" name="adj2"/>
              <a:gd fmla="val 25000" name="adj3"/>
              <a:gd fmla="val 43750" name="adj4"/>
            </a:avLst>
          </a:prstGeom>
          <a:solidFill>
            <a:srgbClr val="F6B26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9" name="Google Shape;609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14213" y="1880550"/>
            <a:ext cx="1574350" cy="522682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32"/>
          <p:cNvSpPr txBox="1"/>
          <p:nvPr/>
        </p:nvSpPr>
        <p:spPr>
          <a:xfrm>
            <a:off x="8801675" y="1039215"/>
            <a:ext cx="314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OSDF</a:t>
            </a:r>
            <a:endParaRPr/>
          </a:p>
        </p:txBody>
      </p:sp>
      <p:pic>
        <p:nvPicPr>
          <p:cNvPr id="611" name="Google Shape;611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70901" y="212776"/>
            <a:ext cx="660753" cy="664224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32"/>
          <p:cNvSpPr txBox="1"/>
          <p:nvPr/>
        </p:nvSpPr>
        <p:spPr>
          <a:xfrm>
            <a:off x="4780325" y="3761663"/>
            <a:ext cx="68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/>
              <a:t>HPC</a:t>
            </a:r>
            <a:endParaRPr b="1" i="1" sz="1800"/>
          </a:p>
        </p:txBody>
      </p:sp>
      <p:sp>
        <p:nvSpPr>
          <p:cNvPr id="613" name="Google Shape;613;p32"/>
          <p:cNvSpPr txBox="1"/>
          <p:nvPr/>
        </p:nvSpPr>
        <p:spPr>
          <a:xfrm>
            <a:off x="392375" y="3111700"/>
            <a:ext cx="4096200" cy="14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274E13"/>
                </a:solidFill>
              </a:rPr>
              <a:t>the challenge of data distribution</a:t>
            </a:r>
            <a:r>
              <a:rPr b="1" lang="en-US" sz="1800">
                <a:solidFill>
                  <a:srgbClr val="274E13"/>
                </a:solidFill>
              </a:rPr>
              <a:t>:</a:t>
            </a:r>
            <a:endParaRPr b="1" sz="1800">
              <a:solidFill>
                <a:srgbClr val="274E13"/>
              </a:solidFill>
            </a:endParaRPr>
          </a:p>
          <a:p>
            <a:pPr indent="-330200" lvl="0" marL="457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1.0GB/s staged on tape at Jlab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150MB / core-hr reconstruction rate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65k cores in steady-state to keep up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</a:pPr>
            <a:r>
              <a:rPr i="1" lang="en-US" sz="1600">
                <a:solidFill>
                  <a:schemeClr val="accent1"/>
                </a:solidFill>
              </a:rPr>
              <a:t>Is this scale feasible on shared HTC?</a:t>
            </a:r>
            <a:endParaRPr i="1" sz="16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33"/>
          <p:cNvSpPr txBox="1"/>
          <p:nvPr>
            <p:ph idx="4294967295" type="title"/>
          </p:nvPr>
        </p:nvSpPr>
        <p:spPr>
          <a:xfrm>
            <a:off x="570350" y="14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accent1"/>
                </a:solidFill>
              </a:rPr>
              <a:t>an </a:t>
            </a:r>
            <a:r>
              <a:rPr i="1" lang="en-US" sz="3100">
                <a:solidFill>
                  <a:schemeClr val="accent1"/>
                </a:solidFill>
              </a:rPr>
              <a:t>effective, light-weight</a:t>
            </a:r>
            <a:r>
              <a:rPr lang="en-US" sz="3100">
                <a:solidFill>
                  <a:schemeClr val="accent1"/>
                </a:solidFill>
              </a:rPr>
              <a:t> solution</a:t>
            </a:r>
            <a:endParaRPr sz="3100">
              <a:solidFill>
                <a:schemeClr val="accent1"/>
              </a:solidFill>
            </a:endParaRPr>
          </a:p>
        </p:txBody>
      </p:sp>
      <p:sp>
        <p:nvSpPr>
          <p:cNvPr id="619" name="Google Shape;619;p33"/>
          <p:cNvSpPr txBox="1"/>
          <p:nvPr>
            <p:ph idx="4294967295" type="body"/>
          </p:nvPr>
        </p:nvSpPr>
        <p:spPr>
          <a:xfrm>
            <a:off x="586950" y="929113"/>
            <a:ext cx="7970100" cy="128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B45F06"/>
                </a:solidFill>
                <a:latin typeface="Arial Black"/>
                <a:ea typeface="Arial Black"/>
                <a:cs typeface="Arial Black"/>
                <a:sym typeface="Arial Black"/>
              </a:rPr>
              <a:t>what changed in the xrootd client interface?</a:t>
            </a:r>
            <a:endParaRPr sz="1600">
              <a:solidFill>
                <a:srgbClr val="B45F0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</a:pPr>
            <a:r>
              <a:rPr lang="en-US" sz="1600"/>
              <a:t>all existing preload library functionality retained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-US" sz="1600"/>
              <a:t>added: recognition of a </a:t>
            </a:r>
            <a:r>
              <a:rPr lang="en-US" sz="1600" u="sng"/>
              <a:t>specially formatted xrootd url</a:t>
            </a:r>
            <a:r>
              <a:rPr lang="en-US" sz="1600"/>
              <a:t> at open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-US" sz="1600"/>
              <a:t>overlap of processing, fetching next block</a:t>
            </a:r>
            <a:endParaRPr sz="1600"/>
          </a:p>
        </p:txBody>
      </p:sp>
      <p:sp>
        <p:nvSpPr>
          <p:cNvPr id="620" name="Google Shape;620;p33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33"/>
          <p:cNvSpPr txBox="1"/>
          <p:nvPr>
            <p:ph idx="4294967295" type="body"/>
          </p:nvPr>
        </p:nvSpPr>
        <p:spPr>
          <a:xfrm>
            <a:off x="311700" y="2258675"/>
            <a:ext cx="8520600" cy="9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9075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To access the full input file, use the standard xrootd url</a:t>
            </a:r>
            <a:endParaRPr/>
          </a:p>
          <a:p>
            <a:pPr indent="-219075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root://cn440.storrs.hpc.uconn.edu/gluex/rawdata/Run071728/hd_rawdata_071728_000.evio</a:t>
            </a:r>
            <a:endParaRPr sz="1100" u="sng">
              <a:solidFill>
                <a:srgbClr val="1155CC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-219075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3"/>
          <p:cNvSpPr txBox="1"/>
          <p:nvPr>
            <p:ph idx="4294967295" type="body"/>
          </p:nvPr>
        </p:nvSpPr>
        <p:spPr>
          <a:xfrm>
            <a:off x="302025" y="3155750"/>
            <a:ext cx="8520600" cy="9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9075" lvl="0" marL="3429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To get a subset with just 2 evio blocks + BOR + term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/>
              <a:t>   </a:t>
            </a:r>
            <a:r>
              <a:rPr lang="en-US" sz="1100" u="sng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root://cn440.storrs.hpc.uconn.edu/gluex/rawdata/Run071728/hd_rawdata_071728_000.evio</a:t>
            </a:r>
            <a:r>
              <a:rPr b="1" lang="en-US" sz="1100" u="sng">
                <a:solidFill>
                  <a:srgbClr val="1155CC"/>
                </a:solidFill>
                <a:latin typeface="Courier New"/>
                <a:ea typeface="Courier New"/>
                <a:cs typeface="Courier New"/>
                <a:sym typeface="Courier New"/>
              </a:rPr>
              <a:t>:14,16</a:t>
            </a:r>
            <a:endParaRPr/>
          </a:p>
        </p:txBody>
      </p:sp>
      <p:sp>
        <p:nvSpPr>
          <p:cNvPr id="623" name="Google Shape;623;p33"/>
          <p:cNvSpPr/>
          <p:nvPr/>
        </p:nvSpPr>
        <p:spPr>
          <a:xfrm>
            <a:off x="7486150" y="3421600"/>
            <a:ext cx="997800" cy="613500"/>
          </a:xfrm>
          <a:prstGeom prst="ellipse">
            <a:avLst/>
          </a:prstGeom>
          <a:noFill/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B45F06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34"/>
          <p:cNvSpPr txBox="1"/>
          <p:nvPr>
            <p:ph idx="4294967295" type="title"/>
          </p:nvPr>
        </p:nvSpPr>
        <p:spPr>
          <a:xfrm>
            <a:off x="500550" y="130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how  </a:t>
            </a:r>
            <a:r>
              <a:rPr lang="en-US" sz="3000" u="sng">
                <a:solidFill>
                  <a:schemeClr val="accent1"/>
                </a:solidFill>
              </a:rPr>
              <a:t>NOT</a:t>
            </a:r>
            <a:r>
              <a:rPr lang="en-US" sz="3000">
                <a:solidFill>
                  <a:schemeClr val="accent1"/>
                </a:solidFill>
              </a:rPr>
              <a:t>  to subset a 20GB raw data file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629" name="Google Shape;629;p34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34"/>
          <p:cNvSpPr txBox="1"/>
          <p:nvPr>
            <p:ph idx="4294967295" type="body"/>
          </p:nvPr>
        </p:nvSpPr>
        <p:spPr>
          <a:xfrm>
            <a:off x="603750" y="807900"/>
            <a:ext cx="7707900" cy="12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✘"/>
            </a:pPr>
            <a:r>
              <a:rPr lang="en-US" sz="1800">
                <a:solidFill>
                  <a:schemeClr val="lt2"/>
                </a:solidFill>
              </a:rPr>
              <a:t>Split</a:t>
            </a:r>
            <a:r>
              <a:rPr lang="en-US" sz="1800">
                <a:solidFill>
                  <a:schemeClr val="lt2"/>
                </a:solidFill>
              </a:rPr>
              <a:t> data to 300MB files on the SE prior to job submission</a:t>
            </a:r>
            <a:endParaRPr sz="1800">
              <a:solidFill>
                <a:schemeClr val="lt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Char char="❑"/>
            </a:pPr>
            <a:r>
              <a:rPr lang="en-US" sz="1600">
                <a:solidFill>
                  <a:srgbClr val="5B0F00"/>
                </a:solidFill>
              </a:rPr>
              <a:t>introduces extra step in processing</a:t>
            </a:r>
            <a:endParaRPr sz="1600">
              <a:solidFill>
                <a:srgbClr val="5B0F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Char char="❑"/>
            </a:pPr>
            <a:r>
              <a:rPr lang="en-US" sz="1600">
                <a:solidFill>
                  <a:srgbClr val="5B0F00"/>
                </a:solidFill>
              </a:rPr>
              <a:t>doubles load on the SE</a:t>
            </a:r>
            <a:endParaRPr sz="1600">
              <a:solidFill>
                <a:srgbClr val="5B0F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Char char="❑"/>
            </a:pPr>
            <a:r>
              <a:rPr i="1" lang="en-US" sz="1600" u="sng">
                <a:solidFill>
                  <a:srgbClr val="5B0F00"/>
                </a:solidFill>
              </a:rPr>
              <a:t>n</a:t>
            </a:r>
            <a:r>
              <a:rPr i="1" lang="en-US" sz="1600" u="sng">
                <a:solidFill>
                  <a:srgbClr val="5B0F00"/>
                </a:solidFill>
              </a:rPr>
              <a:t>ot necessary</a:t>
            </a:r>
            <a:endParaRPr b="1" i="1" sz="1600">
              <a:solidFill>
                <a:srgbClr val="5B0F00"/>
              </a:solidFill>
            </a:endParaRPr>
          </a:p>
        </p:txBody>
      </p:sp>
      <p:sp>
        <p:nvSpPr>
          <p:cNvPr id="631" name="Google Shape;631;p34"/>
          <p:cNvSpPr txBox="1"/>
          <p:nvPr/>
        </p:nvSpPr>
        <p:spPr>
          <a:xfrm>
            <a:off x="612275" y="2191325"/>
            <a:ext cx="7726200" cy="11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ymbol"/>
              <a:buChar char="✘"/>
            </a:pPr>
            <a:r>
              <a:rPr lang="en-US" sz="1800">
                <a:solidFill>
                  <a:schemeClr val="lt2"/>
                </a:solidFill>
              </a:rPr>
              <a:t>Tell event reader to skip forward </a:t>
            </a:r>
            <a:r>
              <a:rPr i="1" lang="en-US" sz="1800">
                <a:solidFill>
                  <a:schemeClr val="lt2"/>
                </a:solidFill>
              </a:rPr>
              <a:t>N</a:t>
            </a:r>
            <a:r>
              <a:rPr lang="en-US" sz="1800">
                <a:solidFill>
                  <a:schemeClr val="lt2"/>
                </a:solidFill>
              </a:rPr>
              <a:t> events before start of processing</a:t>
            </a:r>
            <a:endParaRPr sz="1800">
              <a:solidFill>
                <a:schemeClr val="lt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rgbClr val="5B0F00"/>
                </a:solidFill>
              </a:rPr>
              <a:t>increases total data transfer load by factor ~35</a:t>
            </a:r>
            <a:endParaRPr sz="1600">
              <a:solidFill>
                <a:srgbClr val="5B0F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rgbClr val="5B0F00"/>
                </a:solidFill>
              </a:rPr>
              <a:t>large cpu load increase from block unpacking</a:t>
            </a:r>
            <a:endParaRPr sz="1600">
              <a:solidFill>
                <a:srgbClr val="5B0F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rgbClr val="5B0F00"/>
                </a:solidFill>
              </a:rPr>
              <a:t>assumes we know in advance how many events per file</a:t>
            </a:r>
            <a:endParaRPr b="1" i="1" sz="1600">
              <a:solidFill>
                <a:srgbClr val="5B0F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34"/>
          <p:cNvSpPr txBox="1"/>
          <p:nvPr/>
        </p:nvSpPr>
        <p:spPr>
          <a:xfrm>
            <a:off x="588125" y="3440350"/>
            <a:ext cx="77745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ymbol"/>
              <a:buChar char="✘"/>
            </a:pPr>
            <a:r>
              <a:rPr lang="en-US" sz="1800">
                <a:solidFill>
                  <a:schemeClr val="lt2"/>
                </a:solidFill>
              </a:rPr>
              <a:t>Tell event reader to skip forward </a:t>
            </a:r>
            <a:r>
              <a:rPr i="1" lang="en-US" sz="1800">
                <a:solidFill>
                  <a:schemeClr val="lt2"/>
                </a:solidFill>
              </a:rPr>
              <a:t>N</a:t>
            </a:r>
            <a:r>
              <a:rPr lang="en-US" sz="1800">
                <a:solidFill>
                  <a:schemeClr val="lt2"/>
                </a:solidFill>
              </a:rPr>
              <a:t> blocks before start of processing</a:t>
            </a:r>
            <a:endParaRPr sz="1800">
              <a:solidFill>
                <a:schemeClr val="lt2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rgbClr val="5B0F00"/>
                </a:solidFill>
              </a:rPr>
              <a:t>still need to know when to stop</a:t>
            </a:r>
            <a:endParaRPr sz="1600">
              <a:solidFill>
                <a:srgbClr val="5B0F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rgbClr val="5B0F00"/>
                </a:solidFill>
              </a:rPr>
              <a:t>requires modification of the reconstruction software</a:t>
            </a:r>
            <a:endParaRPr sz="1600">
              <a:solidFill>
                <a:srgbClr val="5B0F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rgbClr val="5B0F00"/>
                </a:solidFill>
              </a:rPr>
              <a:t>violates goal to run </a:t>
            </a:r>
            <a:r>
              <a:rPr b="1" i="1" lang="en-US" sz="1600">
                <a:solidFill>
                  <a:srgbClr val="5B0F00"/>
                </a:solidFill>
              </a:rPr>
              <a:t>the same software release on all production sites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5"/>
          <p:cNvSpPr txBox="1"/>
          <p:nvPr>
            <p:ph idx="4294967295" type="title"/>
          </p:nvPr>
        </p:nvSpPr>
        <p:spPr>
          <a:xfrm>
            <a:off x="681200" y="127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an </a:t>
            </a:r>
            <a:r>
              <a:rPr i="1" lang="en-US" sz="3000">
                <a:solidFill>
                  <a:schemeClr val="accent1"/>
                </a:solidFill>
              </a:rPr>
              <a:t>effective, light-weight</a:t>
            </a:r>
            <a:r>
              <a:rPr lang="en-US" sz="3000">
                <a:solidFill>
                  <a:schemeClr val="accent1"/>
                </a:solidFill>
              </a:rPr>
              <a:t> solution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638" name="Google Shape;638;p35"/>
          <p:cNvSpPr txBox="1"/>
          <p:nvPr>
            <p:ph idx="4294967295" type="body"/>
          </p:nvPr>
        </p:nvSpPr>
        <p:spPr>
          <a:xfrm>
            <a:off x="762500" y="930750"/>
            <a:ext cx="6627600" cy="285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B45F06"/>
                </a:solidFill>
                <a:latin typeface="Arial Black"/>
                <a:ea typeface="Arial Black"/>
                <a:cs typeface="Arial Black"/>
                <a:sym typeface="Arial Black"/>
              </a:rPr>
              <a:t>customize the XRootD Posix preload client library</a:t>
            </a:r>
            <a:endParaRPr sz="1700">
              <a:solidFill>
                <a:srgbClr val="B45F0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no modifications to the Gluex software stack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no modifications to the xrootd protocol, OSDF infrastructure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changes are local to the OSG singularity container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correctness can be verified prior to running production</a:t>
            </a:r>
            <a:endParaRPr sz="1700"/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■"/>
            </a:pPr>
            <a:r>
              <a:rPr lang="en-US" sz="1700"/>
              <a:t>maintainable as a fork of the XRootD client github repo</a:t>
            </a:r>
            <a:endParaRPr sz="1700"/>
          </a:p>
        </p:txBody>
      </p:sp>
      <p:sp>
        <p:nvSpPr>
          <p:cNvPr id="639" name="Google Shape;639;p35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6"/>
          <p:cNvSpPr txBox="1"/>
          <p:nvPr>
            <p:ph type="title"/>
          </p:nvPr>
        </p:nvSpPr>
        <p:spPr>
          <a:xfrm>
            <a:off x="540775" y="11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what happened in this time?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645" name="Google Shape;645;p36"/>
          <p:cNvSpPr txBox="1"/>
          <p:nvPr>
            <p:ph idx="1" type="body"/>
          </p:nvPr>
        </p:nvSpPr>
        <p:spPr>
          <a:xfrm>
            <a:off x="452125" y="1108525"/>
            <a:ext cx="8520600" cy="32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SzPts val="1800"/>
              <a:buChar char="■"/>
            </a:pPr>
            <a:r>
              <a:rPr lang="en-US" sz="1800"/>
              <a:t>data had already been staged from JLab to UConn </a:t>
            </a:r>
            <a:r>
              <a:rPr i="1" lang="en-US" sz="1800"/>
              <a:t>(staging time not included)</a:t>
            </a:r>
            <a:endParaRPr i="1" sz="1800"/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</a:pPr>
            <a:r>
              <a:rPr lang="en-US" sz="1800">
                <a:solidFill>
                  <a:schemeClr val="dk1"/>
                </a:solidFill>
              </a:rPr>
              <a:t>data distribution governed by a postgres database</a:t>
            </a:r>
            <a:endParaRPr sz="1800">
              <a:solidFill>
                <a:schemeClr val="dk1"/>
              </a:solidFill>
            </a:endParaRPr>
          </a:p>
          <a:p>
            <a:pPr indent="-228600" lvl="0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</a:rPr>
              <a:t>a.</a:t>
            </a:r>
            <a:r>
              <a:rPr lang="en-US" sz="1600">
                <a:solidFill>
                  <a:srgbClr val="783F04"/>
                </a:solidFill>
              </a:rPr>
              <a:t>  jobs “checked out” chunks of data via database transaction at job start</a:t>
            </a:r>
            <a:endParaRPr sz="1600">
              <a:solidFill>
                <a:srgbClr val="783F04"/>
              </a:solidFill>
            </a:endParaRPr>
          </a:p>
          <a:p>
            <a:pPr indent="-228600" lvl="0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2"/>
                </a:solidFill>
              </a:rPr>
              <a:t>b.  </a:t>
            </a:r>
            <a:r>
              <a:rPr lang="en-US" sz="1600">
                <a:solidFill>
                  <a:srgbClr val="783F04"/>
                </a:solidFill>
              </a:rPr>
              <a:t>successfu</a:t>
            </a:r>
            <a:r>
              <a:rPr lang="en-US" sz="1600">
                <a:solidFill>
                  <a:srgbClr val="996600"/>
                </a:solidFill>
              </a:rPr>
              <a:t>l </a:t>
            </a:r>
            <a:r>
              <a:rPr lang="en-US" sz="1600">
                <a:solidFill>
                  <a:srgbClr val="783F04"/>
                </a:solidFill>
              </a:rPr>
              <a:t>completion of chunks registered to database at job exit</a:t>
            </a:r>
            <a:endParaRPr sz="1600">
              <a:solidFill>
                <a:srgbClr val="783F04"/>
              </a:solidFill>
            </a:endParaRPr>
          </a:p>
          <a:p>
            <a:pPr indent="-228600" lvl="0" marL="7429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2"/>
                </a:solidFill>
              </a:rPr>
              <a:t>c.</a:t>
            </a:r>
            <a:r>
              <a:rPr lang="en-US" sz="1600">
                <a:solidFill>
                  <a:srgbClr val="783F04"/>
                </a:solidFill>
              </a:rPr>
              <a:t>  reservations expired periodically, uncompleted chunks recycled</a:t>
            </a:r>
            <a:endParaRPr sz="1600">
              <a:solidFill>
                <a:srgbClr val="783F04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■"/>
            </a:pPr>
            <a:r>
              <a:rPr i="1" lang="en-US" sz="1800">
                <a:solidFill>
                  <a:schemeClr val="dk1"/>
                </a:solidFill>
              </a:rPr>
              <a:t>all jobs were identical, no predefined job-data association</a:t>
            </a:r>
            <a:endParaRPr i="1"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CC0000"/>
              </a:solidFill>
            </a:endParaRPr>
          </a:p>
        </p:txBody>
      </p:sp>
      <p:sp>
        <p:nvSpPr>
          <p:cNvPr id="646" name="Google Shape;646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p10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Evolution: </a:t>
            </a:r>
            <a:r>
              <a:rPr i="1" lang="en-US" sz="3000">
                <a:solidFill>
                  <a:schemeClr val="accent1"/>
                </a:solidFill>
              </a:rPr>
              <a:t>beyond simulation?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77" name="Google Shape;7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"/>
          <p:cNvSpPr txBox="1"/>
          <p:nvPr/>
        </p:nvSpPr>
        <p:spPr>
          <a:xfrm>
            <a:off x="697600" y="1102588"/>
            <a:ext cx="8446500" cy="19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666666"/>
                </a:solidFill>
              </a:rPr>
              <a:t>GlueX offline computing resource needs </a:t>
            </a:r>
            <a:r>
              <a:rPr b="1" i="1" lang="en-US" sz="1800">
                <a:solidFill>
                  <a:srgbClr val="666666"/>
                </a:solidFill>
              </a:rPr>
              <a:t>(GlueX-doc-3813)</a:t>
            </a:r>
            <a:endParaRPr b="1" i="1" sz="1800">
              <a:solidFill>
                <a:srgbClr val="66666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-US" sz="1800">
                <a:solidFill>
                  <a:srgbClr val="666666"/>
                </a:solidFill>
              </a:rPr>
              <a:t>35 Mcore-hr/yr - </a:t>
            </a:r>
            <a:r>
              <a:rPr lang="en-US" sz="1800">
                <a:solidFill>
                  <a:srgbClr val="0000FF"/>
                </a:solidFill>
              </a:rPr>
              <a:t>detector simulation</a:t>
            </a:r>
            <a:r>
              <a:rPr lang="en-US" sz="1800">
                <a:solidFill>
                  <a:srgbClr val="666666"/>
                </a:solidFill>
              </a:rPr>
              <a:t>, </a:t>
            </a:r>
            <a:r>
              <a:rPr lang="en-US" sz="1800" u="sng">
                <a:solidFill>
                  <a:srgbClr val="666666"/>
                </a:solidFill>
              </a:rPr>
              <a:t>primarily on OSG</a:t>
            </a:r>
            <a:endParaRPr sz="1800" u="sng">
              <a:solidFill>
                <a:srgbClr val="666666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en-US" sz="1800">
                <a:solidFill>
                  <a:srgbClr val="666666"/>
                </a:solidFill>
              </a:rPr>
              <a:t>130 Mcore-hr/yr - experimental </a:t>
            </a:r>
            <a:r>
              <a:rPr lang="en-US" sz="1800">
                <a:solidFill>
                  <a:srgbClr val="CC0000"/>
                </a:solidFill>
              </a:rPr>
              <a:t>event reconstruction</a:t>
            </a:r>
            <a:endParaRPr sz="1800">
              <a:solidFill>
                <a:srgbClr val="CC0000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Char char="○"/>
            </a:pPr>
            <a:r>
              <a:rPr i="1" lang="en-US" sz="1600">
                <a:solidFill>
                  <a:srgbClr val="38761D"/>
                </a:solidFill>
              </a:rPr>
              <a:t>Jefferson Lab compute facility (total 70 Mcore-hr/yr, calibration and analysis)</a:t>
            </a:r>
            <a:endParaRPr i="1" sz="1600">
              <a:solidFill>
                <a:srgbClr val="38761D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○"/>
            </a:pPr>
            <a:r>
              <a:rPr i="1" lang="en-US" sz="1800">
                <a:solidFill>
                  <a:srgbClr val="38761D"/>
                </a:solidFill>
              </a:rPr>
              <a:t>NERSC (proven option, but allocations are limited)</a:t>
            </a:r>
            <a:endParaRPr i="1" sz="1800">
              <a:solidFill>
                <a:srgbClr val="783F04"/>
              </a:solidFill>
            </a:endParaRPr>
          </a:p>
        </p:txBody>
      </p:sp>
      <p:pic>
        <p:nvPicPr>
          <p:cNvPr id="79" name="Google Shape;7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600" y="2908350"/>
            <a:ext cx="7978026" cy="167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10"/>
          <p:cNvGrpSpPr/>
          <p:nvPr/>
        </p:nvGrpSpPr>
        <p:grpSpPr>
          <a:xfrm>
            <a:off x="1080450" y="3616075"/>
            <a:ext cx="1788000" cy="393600"/>
            <a:chOff x="1080450" y="3616075"/>
            <a:chExt cx="1788000" cy="393600"/>
          </a:xfrm>
        </p:grpSpPr>
        <p:cxnSp>
          <p:nvCxnSpPr>
            <p:cNvPr id="81" name="Google Shape;81;p10"/>
            <p:cNvCxnSpPr/>
            <p:nvPr/>
          </p:nvCxnSpPr>
          <p:spPr>
            <a:xfrm>
              <a:off x="1080450" y="3964150"/>
              <a:ext cx="1788000" cy="0"/>
            </a:xfrm>
            <a:prstGeom prst="straightConnector1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82" name="Google Shape;82;p10"/>
            <p:cNvSpPr txBox="1"/>
            <p:nvPr/>
          </p:nvSpPr>
          <p:spPr>
            <a:xfrm>
              <a:off x="1293475" y="3616075"/>
              <a:ext cx="1544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recalibrate, test</a:t>
              </a:r>
              <a:endParaRPr/>
            </a:p>
          </p:txBody>
        </p:sp>
      </p:grpSp>
      <p:grpSp>
        <p:nvGrpSpPr>
          <p:cNvPr id="83" name="Google Shape;83;p10"/>
          <p:cNvGrpSpPr/>
          <p:nvPr/>
        </p:nvGrpSpPr>
        <p:grpSpPr>
          <a:xfrm>
            <a:off x="2799975" y="3587700"/>
            <a:ext cx="1308600" cy="399250"/>
            <a:chOff x="2799975" y="3587700"/>
            <a:chExt cx="1308600" cy="399250"/>
          </a:xfrm>
        </p:grpSpPr>
        <p:cxnSp>
          <p:nvCxnSpPr>
            <p:cNvPr id="84" name="Google Shape;84;p10"/>
            <p:cNvCxnSpPr/>
            <p:nvPr/>
          </p:nvCxnSpPr>
          <p:spPr>
            <a:xfrm>
              <a:off x="2921750" y="3964150"/>
              <a:ext cx="821700" cy="22800"/>
            </a:xfrm>
            <a:prstGeom prst="straightConnector1">
              <a:avLst/>
            </a:prstGeom>
            <a:noFill/>
            <a:ln cap="flat" cmpd="sng" w="38100">
              <a:solidFill>
                <a:srgbClr val="CC0000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85" name="Google Shape;85;p10"/>
            <p:cNvSpPr txBox="1"/>
            <p:nvPr/>
          </p:nvSpPr>
          <p:spPr>
            <a:xfrm>
              <a:off x="2799975" y="3587700"/>
              <a:ext cx="1308600" cy="3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highlight>
                    <a:schemeClr val="lt1"/>
                  </a:highlight>
                </a:rPr>
                <a:t>reconstruct</a:t>
              </a:r>
              <a:r>
                <a:rPr lang="en-US">
                  <a:solidFill>
                    <a:schemeClr val="lt1"/>
                  </a:solidFill>
                  <a:highlight>
                    <a:schemeClr val="lt1"/>
                  </a:highlight>
                </a:rPr>
                <a:t>..</a:t>
              </a:r>
              <a:r>
                <a:rPr lang="en-US">
                  <a:highlight>
                    <a:schemeClr val="lt1"/>
                  </a:highlight>
                </a:rPr>
                <a:t>  </a:t>
              </a:r>
              <a:endParaRPr>
                <a:highlight>
                  <a:schemeClr val="lt1"/>
                </a:highlight>
              </a:endParaRPr>
            </a:p>
          </p:txBody>
        </p:sp>
      </p:grpSp>
      <p:grpSp>
        <p:nvGrpSpPr>
          <p:cNvPr id="86" name="Google Shape;86;p10"/>
          <p:cNvGrpSpPr/>
          <p:nvPr/>
        </p:nvGrpSpPr>
        <p:grpSpPr>
          <a:xfrm>
            <a:off x="3836150" y="3641074"/>
            <a:ext cx="3932400" cy="383894"/>
            <a:chOff x="3836150" y="3641074"/>
            <a:chExt cx="3932400" cy="383894"/>
          </a:xfrm>
        </p:grpSpPr>
        <p:cxnSp>
          <p:nvCxnSpPr>
            <p:cNvPr id="87" name="Google Shape;87;p10"/>
            <p:cNvCxnSpPr/>
            <p:nvPr/>
          </p:nvCxnSpPr>
          <p:spPr>
            <a:xfrm>
              <a:off x="3836150" y="3979367"/>
              <a:ext cx="3932400" cy="45600"/>
            </a:xfrm>
            <a:prstGeom prst="straightConnector1">
              <a:avLst/>
            </a:prstGeom>
            <a:noFill/>
            <a:ln cap="flat" cmpd="sng" w="38100">
              <a:solidFill>
                <a:srgbClr val="38761D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88" name="Google Shape;88;p10"/>
            <p:cNvSpPr txBox="1"/>
            <p:nvPr/>
          </p:nvSpPr>
          <p:spPr>
            <a:xfrm>
              <a:off x="5847975" y="3641074"/>
              <a:ext cx="1308600" cy="3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highlight>
                    <a:schemeClr val="lt1"/>
                  </a:highlight>
                </a:rPr>
                <a:t>analyze</a:t>
              </a:r>
              <a:r>
                <a:rPr lang="en-US">
                  <a:solidFill>
                    <a:schemeClr val="lt1"/>
                  </a:solidFill>
                  <a:highlight>
                    <a:schemeClr val="lt1"/>
                  </a:highlight>
                </a:rPr>
                <a:t>.</a:t>
              </a:r>
              <a:r>
                <a:rPr lang="en-US">
                  <a:highlight>
                    <a:schemeClr val="lt1"/>
                  </a:highlight>
                </a:rPr>
                <a:t>  </a:t>
              </a:r>
              <a:endParaRPr>
                <a:highlight>
                  <a:schemeClr val="lt1"/>
                </a:highlight>
              </a:endParaRPr>
            </a:p>
          </p:txBody>
        </p:sp>
      </p:grpSp>
      <p:grpSp>
        <p:nvGrpSpPr>
          <p:cNvPr id="89" name="Google Shape;89;p10"/>
          <p:cNvGrpSpPr/>
          <p:nvPr/>
        </p:nvGrpSpPr>
        <p:grpSpPr>
          <a:xfrm>
            <a:off x="7955850" y="3724525"/>
            <a:ext cx="885548" cy="555300"/>
            <a:chOff x="7955850" y="3724525"/>
            <a:chExt cx="885548" cy="555300"/>
          </a:xfrm>
        </p:grpSpPr>
        <p:sp>
          <p:nvSpPr>
            <p:cNvPr id="90" name="Google Shape;90;p10"/>
            <p:cNvSpPr/>
            <p:nvPr/>
          </p:nvSpPr>
          <p:spPr>
            <a:xfrm>
              <a:off x="7955850" y="3724525"/>
              <a:ext cx="619200" cy="555300"/>
            </a:xfrm>
            <a:prstGeom prst="verticalScroll">
              <a:avLst>
                <a:gd fmla="val 12500" name="adj"/>
              </a:avLst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0"/>
            <p:cNvSpPr txBox="1"/>
            <p:nvPr/>
          </p:nvSpPr>
          <p:spPr>
            <a:xfrm>
              <a:off x="8019698" y="3819400"/>
              <a:ext cx="821700" cy="31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/>
                <a:t>pub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7"/>
          <p:cNvSpPr txBox="1"/>
          <p:nvPr>
            <p:ph idx="4294967295" type="title"/>
          </p:nvPr>
        </p:nvSpPr>
        <p:spPr>
          <a:xfrm>
            <a:off x="540775" y="112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what happened in this time?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652" name="Google Shape;652;p37"/>
          <p:cNvSpPr txBox="1"/>
          <p:nvPr>
            <p:ph idx="4294967295" type="body"/>
          </p:nvPr>
        </p:nvSpPr>
        <p:spPr>
          <a:xfrm>
            <a:off x="452125" y="805525"/>
            <a:ext cx="8520600" cy="18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AutoNum type="arabicPeriod"/>
            </a:pPr>
            <a:r>
              <a:rPr lang="en-US" sz="1900">
                <a:solidFill>
                  <a:schemeClr val="lt2"/>
                </a:solidFill>
              </a:rPr>
              <a:t>jobs were submitted from UConn submit node glu</a:t>
            </a:r>
            <a:r>
              <a:rPr lang="en-US" sz="1700">
                <a:solidFill>
                  <a:schemeClr val="lt2"/>
                </a:solidFill>
              </a:rPr>
              <a:t>ex.phys.uconn.edu</a:t>
            </a:r>
            <a:endParaRPr sz="1700">
              <a:solidFill>
                <a:schemeClr val="lt2"/>
              </a:solidFill>
            </a:endParaRPr>
          </a:p>
          <a:p>
            <a:pPr indent="-222250" lvl="1" marL="74295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-US" sz="1700">
                <a:solidFill>
                  <a:srgbClr val="783F04"/>
                </a:solidFill>
              </a:rPr>
              <a:t>shared same gluex factory with regular GlueX simulation jobs</a:t>
            </a:r>
            <a:endParaRPr sz="1700">
              <a:solidFill>
                <a:srgbClr val="783F04"/>
              </a:solidFill>
            </a:endParaRPr>
          </a:p>
          <a:p>
            <a:pPr indent="-222250" lvl="1" marL="74295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-US" sz="1700">
                <a:solidFill>
                  <a:srgbClr val="783F04"/>
                </a:solidFill>
              </a:rPr>
              <a:t>standard gluex queue, no special boosted privileges</a:t>
            </a:r>
            <a:endParaRPr sz="1700">
              <a:solidFill>
                <a:srgbClr val="783F04"/>
              </a:solidFill>
            </a:endParaRPr>
          </a:p>
          <a:p>
            <a:pPr indent="-222250" lvl="1" marL="74295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-US" sz="1700">
                <a:solidFill>
                  <a:srgbClr val="783F04"/>
                </a:solidFill>
              </a:rPr>
              <a:t>input data pulled during processing by osg worker</a:t>
            </a:r>
            <a:endParaRPr sz="1700">
              <a:solidFill>
                <a:srgbClr val="7F6000"/>
              </a:solidFill>
            </a:endParaRPr>
          </a:p>
          <a:p>
            <a:pPr indent="-222250" lvl="1" marL="742950" rtl="0" algn="l">
              <a:spcBef>
                <a:spcPts val="0"/>
              </a:spcBef>
              <a:spcAft>
                <a:spcPts val="0"/>
              </a:spcAft>
              <a:buSzPts val="1700"/>
              <a:buAutoNum type="alphaLcPeriod"/>
            </a:pPr>
            <a:r>
              <a:rPr lang="en-US" sz="1700">
                <a:solidFill>
                  <a:srgbClr val="783F04"/>
                </a:solidFill>
              </a:rPr>
              <a:t>output copied back to U</a:t>
            </a:r>
            <a:r>
              <a:rPr lang="en-US" sz="1700">
                <a:solidFill>
                  <a:srgbClr val="7F6000"/>
                </a:solidFill>
              </a:rPr>
              <a:t>Conn SE at job exit</a:t>
            </a:r>
            <a:endParaRPr sz="1700">
              <a:solidFill>
                <a:srgbClr val="CC0000"/>
              </a:solidFill>
            </a:endParaRPr>
          </a:p>
        </p:txBody>
      </p:sp>
      <p:sp>
        <p:nvSpPr>
          <p:cNvPr id="653" name="Google Shape;653;p37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7"/>
          <p:cNvSpPr txBox="1"/>
          <p:nvPr/>
        </p:nvSpPr>
        <p:spPr>
          <a:xfrm>
            <a:off x="487750" y="2478975"/>
            <a:ext cx="8481000" cy="1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oto Symbol"/>
              <a:buAutoNum type="arabicPeriod" startAt="2"/>
            </a:pPr>
            <a:r>
              <a:rPr lang="en-US" sz="1900">
                <a:solidFill>
                  <a:schemeClr val="lt2"/>
                </a:solidFill>
              </a:rPr>
              <a:t>job outputs automatically merged</a:t>
            </a:r>
            <a:endParaRPr sz="1900">
              <a:solidFill>
                <a:schemeClr val="lt2"/>
              </a:solidFill>
            </a:endParaRPr>
          </a:p>
          <a:p>
            <a:pPr indent="-222250" lvl="1" marL="8001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ymbol"/>
              <a:buAutoNum type="alphaLcPeriod"/>
            </a:pPr>
            <a:r>
              <a:rPr lang="en-US" sz="1700">
                <a:solidFill>
                  <a:srgbClr val="783F04"/>
                </a:solidFill>
              </a:rPr>
              <a:t>performed by cron job running on the UConn-HTC cluster (colocated with SE)</a:t>
            </a:r>
            <a:endParaRPr sz="1700">
              <a:solidFill>
                <a:srgbClr val="783F04"/>
              </a:solidFill>
            </a:endParaRPr>
          </a:p>
          <a:p>
            <a:pPr indent="-222250" lvl="1" marL="80010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Noto Symbol"/>
              <a:buAutoNum type="alphaLcPeriod"/>
            </a:pPr>
            <a:r>
              <a:rPr lang="en-US" sz="1700">
                <a:solidFill>
                  <a:srgbClr val="783F04"/>
                </a:solidFill>
              </a:rPr>
              <a:t>one-step merging, verification, and push of merged results to Jlab</a:t>
            </a:r>
            <a:endParaRPr sz="1700">
              <a:solidFill>
                <a:srgbClr val="783F04"/>
              </a:solidFill>
            </a:endParaRPr>
          </a:p>
          <a:p>
            <a:pPr indent="-349250" lvl="0" marL="457200" rtl="0" algn="l"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1900"/>
              <a:buFont typeface="Noto Symbol"/>
              <a:buAutoNum type="arabicPeriod" startAt="2"/>
            </a:pPr>
            <a:r>
              <a:rPr lang="en-US" sz="1900">
                <a:solidFill>
                  <a:srgbClr val="CC0000"/>
                </a:solidFill>
              </a:rPr>
              <a:t>not everything worked perfectly...</a:t>
            </a:r>
            <a:endParaRPr sz="19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8"/>
          <p:cNvSpPr txBox="1"/>
          <p:nvPr>
            <p:ph idx="4294967295" type="title"/>
          </p:nvPr>
        </p:nvSpPr>
        <p:spPr>
          <a:xfrm>
            <a:off x="545325" y="155001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what worked well?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660" name="Google Shape;660;p38"/>
          <p:cNvSpPr txBox="1"/>
          <p:nvPr>
            <p:ph idx="4294967295" type="body"/>
          </p:nvPr>
        </p:nvSpPr>
        <p:spPr>
          <a:xfrm>
            <a:off x="781475" y="826100"/>
            <a:ext cx="8187300" cy="37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274E13"/>
              </a:buClr>
              <a:buSzPts val="1800"/>
              <a:buAutoNum type="arabicPeriod"/>
            </a:pPr>
            <a:r>
              <a:rPr lang="en-US" sz="1800">
                <a:solidFill>
                  <a:srgbClr val="274E13"/>
                </a:solidFill>
              </a:rPr>
              <a:t>postgres database as a management hub</a:t>
            </a:r>
            <a:endParaRPr sz="1800">
              <a:solidFill>
                <a:srgbClr val="274E13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-US">
                <a:solidFill>
                  <a:schemeClr val="dk1"/>
                </a:solidFill>
              </a:rPr>
              <a:t>jobs requested their work from the database when they started up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-US">
                <a:solidFill>
                  <a:schemeClr val="dk1"/>
                </a:solidFill>
              </a:rPr>
              <a:t>jobs returned their exit code and completion time when they finished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-US">
                <a:solidFill>
                  <a:schemeClr val="dk1"/>
                </a:solidFill>
              </a:rPr>
              <a:t>no problem with scaling</a:t>
            </a:r>
            <a:endParaRPr>
              <a:solidFill>
                <a:schemeClr val="dk1"/>
              </a:solidFill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en-US" sz="1200">
                <a:solidFill>
                  <a:srgbClr val="000000"/>
                </a:solidFill>
              </a:rPr>
              <a:t>~5 jobs starting/finishing </a:t>
            </a:r>
            <a:r>
              <a:rPr lang="en-US" sz="1200">
                <a:solidFill>
                  <a:srgbClr val="000000"/>
                </a:solidFill>
              </a:rPr>
              <a:t>per second</a:t>
            </a:r>
            <a:endParaRPr sz="1200">
              <a:solidFill>
                <a:srgbClr val="000000"/>
              </a:solidFill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en-US" sz="1200">
                <a:solidFill>
                  <a:srgbClr val="000000"/>
                </a:solidFill>
              </a:rPr>
              <a:t>merger cron job multiplicity scaled to keep up with job output</a:t>
            </a:r>
            <a:endParaRPr sz="1200">
              <a:solidFill>
                <a:srgbClr val="000000"/>
              </a:solidFill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</a:pPr>
            <a:r>
              <a:rPr lang="en-US" sz="1200">
                <a:solidFill>
                  <a:srgbClr val="000000"/>
                </a:solidFill>
              </a:rPr>
              <a:t>management was hands-off -- </a:t>
            </a:r>
            <a:r>
              <a:rPr b="1" i="1" lang="en-US" sz="1200">
                <a:solidFill>
                  <a:srgbClr val="000000"/>
                </a:solidFill>
              </a:rPr>
              <a:t>watch but do not touch!</a:t>
            </a:r>
            <a:endParaRPr>
              <a:solidFill>
                <a:srgbClr val="741B47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-US">
                <a:solidFill>
                  <a:schemeClr val="dk1"/>
                </a:solidFill>
              </a:rPr>
              <a:t>only failed slices were reprocessed (1% of a full raw data evio file)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</a:pPr>
            <a:r>
              <a:rPr lang="en-US">
                <a:solidFill>
                  <a:schemeClr val="dk1"/>
                </a:solidFill>
              </a:rPr>
              <a:t>recycling unprocessed slices was immediate -- within seconds!</a:t>
            </a:r>
            <a:endParaRPr>
              <a:solidFill>
                <a:schemeClr val="dk1"/>
              </a:solidFill>
            </a:endParaRPr>
          </a:p>
          <a:p>
            <a:pPr indent="0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20675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600"/>
              <a:buAutoNum type="arabicPeriod"/>
            </a:pPr>
            <a:r>
              <a:rPr lang="en-US" sz="1600">
                <a:solidFill>
                  <a:srgbClr val="274E13"/>
                </a:solidFill>
              </a:rPr>
              <a:t>output merging + verification + push to Jlab done in one step</a:t>
            </a:r>
            <a:endParaRPr sz="1600">
              <a:solidFill>
                <a:srgbClr val="274E13"/>
              </a:solidFill>
            </a:endParaRPr>
          </a:p>
        </p:txBody>
      </p:sp>
      <p:sp>
        <p:nvSpPr>
          <p:cNvPr id="661" name="Google Shape;661;p38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39"/>
          <p:cNvSpPr txBox="1"/>
          <p:nvPr>
            <p:ph type="title"/>
          </p:nvPr>
        </p:nvSpPr>
        <p:spPr>
          <a:xfrm>
            <a:off x="500550" y="122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where were the difficulties?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667" name="Google Shape;667;p39"/>
          <p:cNvSpPr txBox="1"/>
          <p:nvPr>
            <p:ph idx="1" type="body"/>
          </p:nvPr>
        </p:nvSpPr>
        <p:spPr>
          <a:xfrm>
            <a:off x="634650" y="829243"/>
            <a:ext cx="8252400" cy="16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★"/>
            </a:pPr>
            <a:r>
              <a:rPr lang="en-US" sz="1700">
                <a:solidFill>
                  <a:schemeClr val="dk1"/>
                </a:solidFill>
              </a:rPr>
              <a:t>reconstruction app.</a:t>
            </a:r>
            <a:r>
              <a:rPr lang="en-US" sz="1700">
                <a:solidFill>
                  <a:schemeClr val="dk1"/>
                </a:solidFill>
              </a:rPr>
              <a:t> memory footprint: RSS = 5.5GB @ 1 worker thread !!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700">
                <a:solidFill>
                  <a:srgbClr val="990000"/>
                </a:solidFill>
              </a:rPr>
              <a:t>reconstruction library</a:t>
            </a:r>
            <a:r>
              <a:rPr lang="en-US" sz="1700">
                <a:solidFill>
                  <a:srgbClr val="990000"/>
                </a:solidFill>
              </a:rPr>
              <a:t> alone = </a:t>
            </a:r>
            <a:r>
              <a:rPr lang="en-US" sz="1700">
                <a:solidFill>
                  <a:srgbClr val="000000"/>
                </a:solidFill>
              </a:rPr>
              <a:t>1.4GB </a:t>
            </a:r>
            <a:r>
              <a:rPr b="1" lang="en-US" sz="1700">
                <a:solidFill>
                  <a:srgbClr val="000000"/>
                </a:solidFill>
              </a:rPr>
              <a:t>-- </a:t>
            </a:r>
            <a:r>
              <a:rPr b="1" i="1" lang="en-US" sz="1700">
                <a:solidFill>
                  <a:srgbClr val="000000"/>
                </a:solidFill>
              </a:rPr>
              <a:t>good!</a:t>
            </a:r>
            <a:endParaRPr b="1" i="1" sz="1700">
              <a:solidFill>
                <a:srgbClr val="000000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700">
                <a:solidFill>
                  <a:srgbClr val="990000"/>
                </a:solidFill>
              </a:rPr>
              <a:t>there are a lot of plugins -- </a:t>
            </a:r>
            <a:r>
              <a:rPr lang="en-US" sz="1700">
                <a:solidFill>
                  <a:srgbClr val="000000"/>
                </a:solidFill>
              </a:rPr>
              <a:t>29 of them</a:t>
            </a:r>
            <a:endParaRPr sz="1700">
              <a:solidFill>
                <a:srgbClr val="000000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700">
                <a:solidFill>
                  <a:srgbClr val="990000"/>
                </a:solidFill>
              </a:rPr>
              <a:t>most of the bloat comes from root histogra</a:t>
            </a:r>
            <a:r>
              <a:rPr lang="en-US" sz="1700"/>
              <a:t>ms </a:t>
            </a:r>
            <a:r>
              <a:rPr lang="en-US" sz="1700">
                <a:solidFill>
                  <a:srgbClr val="000000"/>
                </a:solidFill>
              </a:rPr>
              <a:t>-- 17,000 mostly TH2I</a:t>
            </a:r>
            <a:endParaRPr sz="1700">
              <a:solidFill>
                <a:srgbClr val="000000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-US" sz="1700">
                <a:solidFill>
                  <a:srgbClr val="990000"/>
                </a:solidFill>
              </a:rPr>
              <a:t>remove the 5 worst offenders = </a:t>
            </a:r>
            <a:r>
              <a:rPr lang="en-US" sz="1700">
                <a:solidFill>
                  <a:srgbClr val="000000"/>
                </a:solidFill>
              </a:rPr>
              <a:t>2.5GB --</a:t>
            </a:r>
            <a:r>
              <a:rPr i="1" lang="en-US" sz="1700">
                <a:solidFill>
                  <a:srgbClr val="000000"/>
                </a:solidFill>
              </a:rPr>
              <a:t> </a:t>
            </a:r>
            <a:r>
              <a:rPr b="1" i="1" lang="en-US" sz="1700">
                <a:solidFill>
                  <a:srgbClr val="000000"/>
                </a:solidFill>
              </a:rPr>
              <a:t>kinda ok, not ideal</a:t>
            </a:r>
            <a:endParaRPr b="1" i="1" sz="1700">
              <a:solidFill>
                <a:srgbClr val="B45F06"/>
              </a:solidFill>
            </a:endParaRPr>
          </a:p>
        </p:txBody>
      </p:sp>
      <p:sp>
        <p:nvSpPr>
          <p:cNvPr id="668" name="Google Shape;66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9" name="Google Shape;669;p39"/>
          <p:cNvSpPr txBox="1"/>
          <p:nvPr/>
        </p:nvSpPr>
        <p:spPr>
          <a:xfrm>
            <a:off x="634650" y="2385925"/>
            <a:ext cx="81942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ymbol"/>
              <a:buChar char="★"/>
            </a:pPr>
            <a:r>
              <a:rPr lang="en-US" sz="1700">
                <a:solidFill>
                  <a:schemeClr val="dk1"/>
                </a:solidFill>
              </a:rPr>
              <a:t>thread explosion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700"/>
              <a:buFont typeface="Noto Symbol"/>
              <a:buChar char="○"/>
            </a:pPr>
            <a:r>
              <a:rPr lang="en-US" sz="1700">
                <a:solidFill>
                  <a:srgbClr val="666666"/>
                </a:solidFill>
              </a:rPr>
              <a:t>reconstruction code had a strange behavior, required intervention</a:t>
            </a:r>
            <a:endParaRPr b="1" i="1" sz="1700">
              <a:solidFill>
                <a:srgbClr val="B45F0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9"/>
          <p:cNvSpPr txBox="1"/>
          <p:nvPr/>
        </p:nvSpPr>
        <p:spPr>
          <a:xfrm>
            <a:off x="643200" y="3094825"/>
            <a:ext cx="8177100" cy="14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ymbol"/>
              <a:buChar char="★"/>
            </a:pPr>
            <a:r>
              <a:rPr lang="en-US" sz="1700">
                <a:solidFill>
                  <a:schemeClr val="dk1"/>
                </a:solidFill>
              </a:rPr>
              <a:t>hanging transfers pushing output back to JLab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700"/>
              <a:buFont typeface="Noto Symbol"/>
              <a:buChar char="○"/>
            </a:pPr>
            <a:r>
              <a:rPr lang="en-US" sz="1700">
                <a:solidFill>
                  <a:srgbClr val="B45F06"/>
                </a:solidFill>
              </a:rPr>
              <a:t>enagaged with UConn NetOps to resolve this</a:t>
            </a:r>
            <a:endParaRPr sz="1700">
              <a:solidFill>
                <a:srgbClr val="B45F06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700"/>
              <a:buFont typeface="Noto Symbol"/>
              <a:buChar char="○"/>
            </a:pPr>
            <a:r>
              <a:rPr lang="en-US" sz="1700">
                <a:solidFill>
                  <a:srgbClr val="B45F06"/>
                </a:solidFill>
              </a:rPr>
              <a:t>very difficult to diagnose problems at the JLab firewall from outside</a:t>
            </a:r>
            <a:endParaRPr sz="1700">
              <a:solidFill>
                <a:srgbClr val="B45F06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700"/>
              <a:buFont typeface="Noto Symbol"/>
              <a:buChar char="○"/>
            </a:pPr>
            <a:r>
              <a:rPr lang="en-US" sz="1700">
                <a:solidFill>
                  <a:srgbClr val="B45F06"/>
                </a:solidFill>
              </a:rPr>
              <a:t>connections were being unpredictably dropped -- </a:t>
            </a:r>
            <a:r>
              <a:rPr b="1" i="1" lang="en-US" sz="1700">
                <a:solidFill>
                  <a:srgbClr val="B45F06"/>
                </a:solidFill>
              </a:rPr>
              <a:t>hanging sockets</a:t>
            </a:r>
            <a:endParaRPr b="1" i="1" sz="1700">
              <a:solidFill>
                <a:srgbClr val="B45F06"/>
              </a:solidFill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700"/>
              <a:buFont typeface="Noto Symbol"/>
              <a:buChar char="○"/>
            </a:pPr>
            <a:r>
              <a:rPr lang="en-US" sz="1700">
                <a:solidFill>
                  <a:srgbClr val="B45F06"/>
                </a:solidFill>
              </a:rPr>
              <a:t>investigated further with JLab NetOps -- </a:t>
            </a:r>
            <a:r>
              <a:rPr b="1" i="1" lang="en-US" sz="1700">
                <a:solidFill>
                  <a:srgbClr val="B45F06"/>
                </a:solidFill>
              </a:rPr>
              <a:t>hanging communication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0"/>
          <p:cNvSpPr txBox="1"/>
          <p:nvPr>
            <p:ph idx="4294967295" type="title"/>
          </p:nvPr>
        </p:nvSpPr>
        <p:spPr>
          <a:xfrm>
            <a:off x="570350" y="134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accent1"/>
                </a:solidFill>
              </a:rPr>
              <a:t>Results and assessment</a:t>
            </a:r>
            <a:endParaRPr sz="3200">
              <a:solidFill>
                <a:schemeClr val="accent1"/>
              </a:solidFill>
            </a:endParaRPr>
          </a:p>
        </p:txBody>
      </p:sp>
      <p:sp>
        <p:nvSpPr>
          <p:cNvPr id="676" name="Google Shape;676;p40"/>
          <p:cNvSpPr txBox="1"/>
          <p:nvPr>
            <p:ph idx="4294967295" type="body"/>
          </p:nvPr>
        </p:nvSpPr>
        <p:spPr>
          <a:xfrm>
            <a:off x="511225" y="853425"/>
            <a:ext cx="8520600" cy="17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■"/>
            </a:pPr>
            <a:r>
              <a:rPr lang="en-US" sz="1600"/>
              <a:t>robust performance by </a:t>
            </a:r>
            <a:r>
              <a:rPr lang="en-US" sz="1600"/>
              <a:t>redundant dcache xrootd server “doors”: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❑"/>
            </a:pPr>
            <a:r>
              <a:rPr lang="en-US" sz="1600"/>
              <a:t>6 instances: cn440...445, but only needed one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❑"/>
            </a:pPr>
            <a:r>
              <a:rPr i="1" lang="en-US" sz="1600"/>
              <a:t>door</a:t>
            </a:r>
            <a:r>
              <a:rPr lang="en-US" sz="1600"/>
              <a:t> functions only to forward connections to “movers” on “pool” hosts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❑"/>
            </a:pPr>
            <a:r>
              <a:rPr lang="en-US" sz="1600"/>
              <a:t>input + output storage spread equally over 38 hosts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❑"/>
            </a:pPr>
            <a:r>
              <a:rPr lang="en-US" sz="1600"/>
              <a:t>internal network 100Gb/s infiniband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❑"/>
            </a:pPr>
            <a:r>
              <a:rPr lang="en-US" sz="1600"/>
              <a:t>external network 10Gb/s ethernet</a:t>
            </a:r>
            <a:endParaRPr i="1" sz="1600">
              <a:solidFill>
                <a:schemeClr val="dk1"/>
              </a:solidFill>
            </a:endParaRPr>
          </a:p>
        </p:txBody>
      </p:sp>
      <p:sp>
        <p:nvSpPr>
          <p:cNvPr id="677" name="Google Shape;677;p40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40"/>
          <p:cNvSpPr txBox="1"/>
          <p:nvPr/>
        </p:nvSpPr>
        <p:spPr>
          <a:xfrm>
            <a:off x="499500" y="2610275"/>
            <a:ext cx="78873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ymbol"/>
              <a:buChar char="■"/>
            </a:pPr>
            <a:r>
              <a:rPr lang="en-US" sz="1600">
                <a:solidFill>
                  <a:schemeClr val="dk1"/>
                </a:solidFill>
              </a:rPr>
              <a:t>at peak, load remained reasonable (50 simultaneous transfers, 2 min. max)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ymbol"/>
              <a:buChar char="■"/>
            </a:pPr>
            <a:r>
              <a:rPr lang="en-US" sz="1600">
                <a:solidFill>
                  <a:schemeClr val="dk1"/>
                </a:solidFill>
              </a:rPr>
              <a:t>no long-lived sockets, all connections fetch just one block and disconnect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ymbol"/>
              <a:buChar char="■"/>
            </a:pPr>
            <a:r>
              <a:rPr lang="en-US" sz="1600">
                <a:solidFill>
                  <a:schemeClr val="dk1"/>
                </a:solidFill>
              </a:rPr>
              <a:t>no problems observed with database transaction rates, all good!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40"/>
          <p:cNvSpPr txBox="1"/>
          <p:nvPr/>
        </p:nvSpPr>
        <p:spPr>
          <a:xfrm>
            <a:off x="507150" y="3741850"/>
            <a:ext cx="820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1600"/>
              <a:buFont typeface="Noto Symbol"/>
              <a:buChar char="■"/>
            </a:pPr>
            <a:r>
              <a:rPr b="1" i="1" lang="en-US" sz="1600">
                <a:solidFill>
                  <a:srgbClr val="CC0000"/>
                </a:solidFill>
              </a:rPr>
              <a:t>BUT</a:t>
            </a:r>
            <a:r>
              <a:rPr lang="en-US" sz="1600">
                <a:solidFill>
                  <a:srgbClr val="CC0000"/>
                </a:solidFill>
              </a:rPr>
              <a:t> results were </a:t>
            </a:r>
            <a:r>
              <a:rPr i="1" lang="en-US" sz="1600">
                <a:solidFill>
                  <a:srgbClr val="CC0000"/>
                </a:solidFill>
              </a:rPr>
              <a:t>not</a:t>
            </a:r>
            <a:r>
              <a:rPr lang="en-US" sz="1600">
                <a:solidFill>
                  <a:srgbClr val="CC0000"/>
                </a:solidFill>
              </a:rPr>
              <a:t> byte-by-byte identical to HPC production </a:t>
            </a:r>
            <a:r>
              <a:rPr i="1" lang="en-US" sz="1600">
                <a:solidFill>
                  <a:schemeClr val="dk1"/>
                </a:solidFill>
              </a:rPr>
              <a:t>-- unrelated to OSG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1"/>
          <p:cNvSpPr txBox="1"/>
          <p:nvPr>
            <p:ph idx="4294967295" type="title"/>
          </p:nvPr>
        </p:nvSpPr>
        <p:spPr>
          <a:xfrm>
            <a:off x="570350" y="134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concluding comment: enabling role of OSDF</a:t>
            </a:r>
            <a:endParaRPr sz="3000">
              <a:solidFill>
                <a:schemeClr val="accent1"/>
              </a:solidFill>
            </a:endParaRPr>
          </a:p>
        </p:txBody>
      </p:sp>
      <p:sp>
        <p:nvSpPr>
          <p:cNvPr id="685" name="Google Shape;685;p41"/>
          <p:cNvSpPr txBox="1"/>
          <p:nvPr>
            <p:ph idx="4294967295" type="body"/>
          </p:nvPr>
        </p:nvSpPr>
        <p:spPr>
          <a:xfrm>
            <a:off x="511225" y="853425"/>
            <a:ext cx="8520600" cy="11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■"/>
            </a:pPr>
            <a:r>
              <a:rPr lang="en-US" sz="1800">
                <a:solidFill>
                  <a:schemeClr val="lt2"/>
                </a:solidFill>
              </a:rPr>
              <a:t>UConn dcache SE is a OSDF origin (UConn-HPC_StashCache_origin)</a:t>
            </a:r>
            <a:endParaRPr sz="1800">
              <a:solidFill>
                <a:schemeClr val="lt2"/>
              </a:solidFill>
            </a:endParaRPr>
          </a:p>
          <a:p>
            <a:pPr indent="-320675" lvl="0" marL="857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</a:pPr>
            <a:r>
              <a:rPr lang="en-US" sz="1600"/>
              <a:t>750TB of shared network-visible </a:t>
            </a:r>
            <a:r>
              <a:rPr lang="en-US" sz="1600">
                <a:solidFill>
                  <a:schemeClr val="dk1"/>
                </a:solidFill>
              </a:rPr>
              <a:t>storage</a:t>
            </a:r>
            <a:endParaRPr sz="1600">
              <a:solidFill>
                <a:schemeClr val="dk1"/>
              </a:solidFill>
            </a:endParaRPr>
          </a:p>
          <a:p>
            <a:pPr indent="-320675" lvl="0" marL="857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</a:pPr>
            <a:r>
              <a:rPr lang="en-US" sz="1600">
                <a:solidFill>
                  <a:schemeClr val="dk1"/>
                </a:solidFill>
              </a:rPr>
              <a:t>used for staging input + output to/from tape @ Jlab</a:t>
            </a:r>
            <a:endParaRPr sz="1600"/>
          </a:p>
        </p:txBody>
      </p:sp>
      <p:sp>
        <p:nvSpPr>
          <p:cNvPr id="686" name="Google Shape;686;p41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41"/>
          <p:cNvSpPr txBox="1"/>
          <p:nvPr/>
        </p:nvSpPr>
        <p:spPr>
          <a:xfrm>
            <a:off x="536675" y="2947650"/>
            <a:ext cx="84396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ymbol"/>
              <a:buChar char="■"/>
            </a:pPr>
            <a:r>
              <a:rPr lang="en-US" sz="1800">
                <a:solidFill>
                  <a:srgbClr val="990000"/>
                </a:solidFill>
              </a:rPr>
              <a:t>xrootd access via OSDF worked well</a:t>
            </a:r>
            <a:endParaRPr sz="1800">
              <a:solidFill>
                <a:srgbClr val="990000"/>
              </a:solidFill>
            </a:endParaRPr>
          </a:p>
          <a:p>
            <a:pPr indent="-330200" lvl="1" marL="857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chemeClr val="dk1"/>
                </a:solidFill>
              </a:rPr>
              <a:t>many sites have limited direct network access to offsite</a:t>
            </a:r>
            <a:endParaRPr sz="1600">
              <a:solidFill>
                <a:schemeClr val="dk1"/>
              </a:solidFill>
            </a:endParaRPr>
          </a:p>
          <a:p>
            <a:pPr indent="-330200" lvl="1" marL="857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chemeClr val="dk1"/>
                </a:solidFill>
              </a:rPr>
              <a:t>accessing through the OSDF url often factor 10 x faster than direct</a:t>
            </a:r>
            <a:endParaRPr sz="1600">
              <a:solidFill>
                <a:schemeClr val="dk1"/>
              </a:solidFill>
            </a:endParaRPr>
          </a:p>
          <a:p>
            <a:pPr indent="-330200" lvl="1" marL="857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chemeClr val="dk1"/>
                </a:solidFill>
              </a:rPr>
              <a:t>sites have configured special routes for OSDF access </a:t>
            </a:r>
            <a:r>
              <a:rPr i="1" lang="en-US" sz="1600">
                <a:solidFill>
                  <a:schemeClr val="dk1"/>
                </a:solidFill>
              </a:rPr>
              <a:t>-- enables this capability</a:t>
            </a:r>
            <a:endParaRPr i="1"/>
          </a:p>
        </p:txBody>
      </p:sp>
      <p:sp>
        <p:nvSpPr>
          <p:cNvPr id="688" name="Google Shape;688;p41"/>
          <p:cNvSpPr txBox="1"/>
          <p:nvPr/>
        </p:nvSpPr>
        <p:spPr>
          <a:xfrm>
            <a:off x="523675" y="1954675"/>
            <a:ext cx="8520600" cy="7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ymbol"/>
              <a:buChar char="■"/>
            </a:pPr>
            <a:r>
              <a:rPr lang="en-US" sz="1800">
                <a:solidFill>
                  <a:schemeClr val="lt2"/>
                </a:solidFill>
              </a:rPr>
              <a:t>data are read-once during reconstruction</a:t>
            </a:r>
            <a:endParaRPr sz="1800">
              <a:solidFill>
                <a:schemeClr val="lt2"/>
              </a:solidFill>
            </a:endParaRPr>
          </a:p>
          <a:p>
            <a:pPr indent="-330200" lvl="1" marL="857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ymbol"/>
              <a:buChar char="❑"/>
            </a:pPr>
            <a:r>
              <a:rPr lang="en-US" sz="1600">
                <a:solidFill>
                  <a:schemeClr val="dk1"/>
                </a:solidFill>
              </a:rPr>
              <a:t>raw data not suitable for caching</a:t>
            </a:r>
            <a:endParaRPr sz="1600">
              <a:solidFill>
                <a:schemeClr val="dk1"/>
              </a:solidFill>
            </a:endParaRPr>
          </a:p>
          <a:p>
            <a:pPr indent="-330200" lvl="1" marL="8572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ymbol"/>
              <a:buChar char="❑"/>
            </a:pPr>
            <a:r>
              <a:rPr i="1" lang="en-US" sz="1600">
                <a:solidFill>
                  <a:schemeClr val="accent1"/>
                </a:solidFill>
              </a:rPr>
              <a:t>nevertheless, OSDF data access was a major advantage!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2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95" name="Google Shape;695;p42"/>
          <p:cNvSpPr txBox="1"/>
          <p:nvPr/>
        </p:nvSpPr>
        <p:spPr>
          <a:xfrm>
            <a:off x="2618375" y="1860000"/>
            <a:ext cx="5245200" cy="14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CC9900"/>
                </a:solidFill>
              </a:rPr>
              <a:t>Backup slides</a:t>
            </a:r>
            <a:endParaRPr sz="3600">
              <a:solidFill>
                <a:srgbClr val="CC99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3"/>
          <p:cNvSpPr txBox="1"/>
          <p:nvPr>
            <p:ph type="title"/>
          </p:nvPr>
        </p:nvSpPr>
        <p:spPr>
          <a:xfrm>
            <a:off x="548150" y="171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>
                <a:solidFill>
                  <a:schemeClr val="accent1"/>
                </a:solidFill>
              </a:rPr>
              <a:t>an </a:t>
            </a:r>
            <a:r>
              <a:rPr i="1" lang="en-US" sz="2900">
                <a:solidFill>
                  <a:schemeClr val="accent1"/>
                </a:solidFill>
              </a:rPr>
              <a:t>effective, light-weight</a:t>
            </a:r>
            <a:r>
              <a:rPr lang="en-US" sz="2900">
                <a:solidFill>
                  <a:schemeClr val="accent1"/>
                </a:solidFill>
              </a:rPr>
              <a:t> solution</a:t>
            </a:r>
            <a:endParaRPr sz="2900">
              <a:solidFill>
                <a:schemeClr val="accent1"/>
              </a:solidFill>
            </a:endParaRPr>
          </a:p>
        </p:txBody>
      </p:sp>
      <p:sp>
        <p:nvSpPr>
          <p:cNvPr id="701" name="Google Shape;701;p43"/>
          <p:cNvSpPr txBox="1"/>
          <p:nvPr>
            <p:ph idx="1" type="body"/>
          </p:nvPr>
        </p:nvSpPr>
        <p:spPr>
          <a:xfrm>
            <a:off x="725550" y="1012050"/>
            <a:ext cx="8520600" cy="29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B45F06"/>
                </a:solidFill>
                <a:latin typeface="Arial Black"/>
                <a:ea typeface="Arial Black"/>
                <a:cs typeface="Arial Black"/>
                <a:sym typeface="Arial Black"/>
              </a:rPr>
              <a:t>what XRootD components needed to be touched?</a:t>
            </a:r>
            <a:endParaRPr sz="1600">
              <a:solidFill>
                <a:srgbClr val="B45F0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Char char="■"/>
            </a:pPr>
            <a:r>
              <a:rPr lang="en-US" sz="1600"/>
              <a:t>github fork rjones30 / xrootd from master on 11/12/2020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■"/>
            </a:pPr>
            <a:r>
              <a:rPr lang="en-US" sz="1600"/>
              <a:t>updates enclosed in #ifdef EVIO_BLOCK_SUBSET_EXTENSION</a:t>
            </a:r>
            <a:endParaRPr sz="1600"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❑"/>
            </a:pPr>
            <a:r>
              <a:rPr lang="en-US" sz="1600"/>
              <a:t>src/XrdPosix/XrdPosixFile.hh (40 added lines)</a:t>
            </a:r>
            <a:endParaRPr sz="1600"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❑"/>
            </a:pPr>
            <a:r>
              <a:rPr lang="en-US" sz="1600"/>
              <a:t>src/XrdPosix/XrdPosixFile.cc (37 added lines)</a:t>
            </a:r>
            <a:endParaRPr sz="1600"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❑"/>
            </a:pPr>
            <a:r>
              <a:rPr lang="en-US" sz="1600"/>
              <a:t>src/XrdPosix/XrdPosixXrootd.cc (237 added lines)</a:t>
            </a:r>
            <a:endParaRPr sz="1600"/>
          </a:p>
        </p:txBody>
      </p:sp>
      <p:sp>
        <p:nvSpPr>
          <p:cNvPr id="702" name="Google Shape;702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/>
          <p:nvPr/>
        </p:nvSpPr>
        <p:spPr>
          <a:xfrm>
            <a:off x="1419475" y="1684725"/>
            <a:ext cx="6318900" cy="1906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1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11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need</a:t>
            </a:r>
            <a:r>
              <a:rPr lang="en-US" sz="3000">
                <a:solidFill>
                  <a:schemeClr val="accent1"/>
                </a:solidFill>
              </a:rPr>
              <a:t>: </a:t>
            </a:r>
            <a:r>
              <a:rPr i="1" lang="en-US" sz="3000">
                <a:solidFill>
                  <a:schemeClr val="accent1"/>
                </a:solidFill>
              </a:rPr>
              <a:t>elastic capacity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100" name="Google Shape;10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1"/>
          <p:cNvSpPr/>
          <p:nvPr/>
        </p:nvSpPr>
        <p:spPr>
          <a:xfrm>
            <a:off x="1324375" y="1611175"/>
            <a:ext cx="6318900" cy="19065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1"/>
          <p:cNvPicPr preferRelativeResize="0"/>
          <p:nvPr/>
        </p:nvPicPr>
        <p:blipFill>
          <a:blip r:embed="rId4">
            <a:alphaModFix amt="69000"/>
          </a:blip>
          <a:stretch>
            <a:fillRect/>
          </a:stretch>
        </p:blipFill>
        <p:spPr>
          <a:xfrm>
            <a:off x="1375552" y="1637400"/>
            <a:ext cx="6225000" cy="18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1"/>
          <p:cNvSpPr txBox="1"/>
          <p:nvPr/>
        </p:nvSpPr>
        <p:spPr>
          <a:xfrm>
            <a:off x="697600" y="1102590"/>
            <a:ext cx="84465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666666"/>
                </a:solidFill>
              </a:rPr>
              <a:t>from GlueX Computing Report, A. Austregesilo slide 3, May 14, 2024:</a:t>
            </a:r>
            <a:endParaRPr b="1" i="1" sz="18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i="1" sz="1800">
              <a:solidFill>
                <a:srgbClr val="783F04"/>
              </a:solidFill>
            </a:endParaRPr>
          </a:p>
        </p:txBody>
      </p:sp>
      <p:sp>
        <p:nvSpPr>
          <p:cNvPr id="104" name="Google Shape;104;p11"/>
          <p:cNvSpPr txBox="1"/>
          <p:nvPr/>
        </p:nvSpPr>
        <p:spPr>
          <a:xfrm>
            <a:off x="758850" y="3804375"/>
            <a:ext cx="75753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B45F06"/>
                </a:solidFill>
              </a:rPr>
              <a:t>Looking down the road to </a:t>
            </a:r>
            <a:r>
              <a:rPr lang="en-US" sz="1800">
                <a:solidFill>
                  <a:srgbClr val="B45F06"/>
                </a:solidFill>
              </a:rPr>
              <a:t>GlueX Phase 3, starting in ca. 2026?</a:t>
            </a:r>
            <a:endParaRPr sz="1800">
              <a:solidFill>
                <a:srgbClr val="B45F0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Char char="●"/>
            </a:pPr>
            <a:r>
              <a:rPr b="1" i="1" lang="en-US" sz="1800">
                <a:solidFill>
                  <a:schemeClr val="lt2"/>
                </a:solidFill>
              </a:rPr>
              <a:t>beam intensity</a:t>
            </a:r>
            <a:r>
              <a:rPr b="1" i="1" lang="en-US" sz="1800">
                <a:solidFill>
                  <a:schemeClr val="lt2"/>
                </a:solidFill>
              </a:rPr>
              <a:t> x2 relative to Phase 2</a:t>
            </a:r>
            <a:endParaRPr b="1" i="1" sz="1800">
              <a:solidFill>
                <a:schemeClr val="lt2"/>
              </a:solidFill>
            </a:endParaRPr>
          </a:p>
        </p:txBody>
      </p:sp>
      <p:sp>
        <p:nvSpPr>
          <p:cNvPr id="105" name="Google Shape;105;p11"/>
          <p:cNvSpPr/>
          <p:nvPr/>
        </p:nvSpPr>
        <p:spPr>
          <a:xfrm>
            <a:off x="3020200" y="1570742"/>
            <a:ext cx="2826000" cy="782700"/>
          </a:xfrm>
          <a:prstGeom prst="ellipse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1"/>
          <p:cNvSpPr/>
          <p:nvPr/>
        </p:nvSpPr>
        <p:spPr>
          <a:xfrm>
            <a:off x="836950" y="2959800"/>
            <a:ext cx="411000" cy="22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12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need: </a:t>
            </a:r>
            <a:r>
              <a:rPr i="1" lang="en-US" sz="3000">
                <a:solidFill>
                  <a:schemeClr val="accent1"/>
                </a:solidFill>
              </a:rPr>
              <a:t>elastic capacity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114" name="Google Shape;11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2"/>
          <p:cNvSpPr txBox="1"/>
          <p:nvPr/>
        </p:nvSpPr>
        <p:spPr>
          <a:xfrm>
            <a:off x="1202175" y="1498925"/>
            <a:ext cx="6680400" cy="23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lt2"/>
                </a:solidFill>
              </a:rPr>
              <a:t>Two possibilities:</a:t>
            </a:r>
            <a:endParaRPr b="1" i="1" sz="2400">
              <a:solidFill>
                <a:schemeClr val="lt2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AutoNum type="arabicPeriod"/>
            </a:pPr>
            <a:r>
              <a:rPr lang="en-US" sz="2400">
                <a:solidFill>
                  <a:srgbClr val="B45F06"/>
                </a:solidFill>
              </a:rPr>
              <a:t>wait 1-2 years for 2023 results</a:t>
            </a:r>
            <a:r>
              <a:rPr lang="en-US" sz="2400">
                <a:solidFill>
                  <a:schemeClr val="lt2"/>
                </a:solidFill>
              </a:rPr>
              <a:t> from </a:t>
            </a:r>
            <a:r>
              <a:rPr b="1" i="1" lang="en-US" sz="2400">
                <a:solidFill>
                  <a:schemeClr val="lt2"/>
                </a:solidFill>
              </a:rPr>
              <a:t>HPC</a:t>
            </a:r>
            <a:endParaRPr b="1" i="1" sz="2400">
              <a:solidFill>
                <a:schemeClr val="lt2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AutoNum type="arabicPeriod"/>
            </a:pPr>
            <a:r>
              <a:rPr lang="en-US" sz="2400">
                <a:solidFill>
                  <a:srgbClr val="E69138"/>
                </a:solidFill>
              </a:rPr>
              <a:t>exploit untapped capacity</a:t>
            </a:r>
            <a:r>
              <a:rPr lang="en-US" sz="2400">
                <a:solidFill>
                  <a:schemeClr val="lt2"/>
                </a:solidFill>
              </a:rPr>
              <a:t> with </a:t>
            </a:r>
            <a:r>
              <a:rPr b="1" i="1" lang="en-US" sz="2400">
                <a:solidFill>
                  <a:schemeClr val="lt2"/>
                </a:solidFill>
              </a:rPr>
              <a:t>HTC</a:t>
            </a:r>
            <a:r>
              <a:rPr lang="en-US" sz="2400">
                <a:solidFill>
                  <a:schemeClr val="lt2"/>
                </a:solidFill>
              </a:rPr>
              <a:t> </a:t>
            </a:r>
            <a:endParaRPr sz="24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3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tradition: </a:t>
            </a:r>
            <a:r>
              <a:rPr i="1" lang="en-US" sz="3000">
                <a:solidFill>
                  <a:schemeClr val="accent1"/>
                </a:solidFill>
              </a:rPr>
              <a:t>our mythology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123" name="Google Shape;12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3"/>
          <p:cNvSpPr txBox="1"/>
          <p:nvPr/>
        </p:nvSpPr>
        <p:spPr>
          <a:xfrm>
            <a:off x="793200" y="1306075"/>
            <a:ext cx="7496700" cy="14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lt2"/>
                </a:solidFill>
              </a:rPr>
              <a:t>myth: a shared story that guides and unites</a:t>
            </a:r>
            <a:endParaRPr b="1" i="1" sz="2400">
              <a:solidFill>
                <a:schemeClr val="lt2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US" sz="2400">
                <a:solidFill>
                  <a:schemeClr val="lt1"/>
                </a:solidFill>
              </a:rPr>
              <a:t>Monte Carlo simulation is appropriate for OSG.</a:t>
            </a:r>
            <a:endParaRPr sz="2400">
              <a:solidFill>
                <a:schemeClr val="lt1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US" sz="2400">
                <a:solidFill>
                  <a:schemeClr val="lt1"/>
                </a:solidFill>
              </a:rPr>
              <a:t>Event reconstruction needs HPC resources.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p14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tradition: </a:t>
            </a:r>
            <a:r>
              <a:rPr i="1" lang="en-US" sz="3000">
                <a:solidFill>
                  <a:schemeClr val="accent1"/>
                </a:solidFill>
              </a:rPr>
              <a:t>our mythology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132" name="Google Shape;13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4"/>
          <p:cNvSpPr txBox="1"/>
          <p:nvPr/>
        </p:nvSpPr>
        <p:spPr>
          <a:xfrm>
            <a:off x="793200" y="1306075"/>
            <a:ext cx="7496700" cy="14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lt2"/>
                </a:solidFill>
              </a:rPr>
              <a:t>myth: a shared story that guides and unites</a:t>
            </a:r>
            <a:endParaRPr b="1" i="1" sz="2400">
              <a:solidFill>
                <a:schemeClr val="lt2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>
                <a:solidFill>
                  <a:srgbClr val="B45F06"/>
                </a:solidFill>
              </a:rPr>
              <a:t>Monte Carlo simulation is appropriate for OSG.</a:t>
            </a:r>
            <a:endParaRPr sz="2400">
              <a:solidFill>
                <a:srgbClr val="B45F06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>
                <a:solidFill>
                  <a:srgbClr val="B45F06"/>
                </a:solidFill>
              </a:rPr>
              <a:t>Event reconstruction needs HPC resources.</a:t>
            </a:r>
            <a:endParaRPr sz="2400">
              <a:solidFill>
                <a:schemeClr val="lt2"/>
              </a:solidFill>
            </a:endParaRPr>
          </a:p>
        </p:txBody>
      </p:sp>
      <p:grpSp>
        <p:nvGrpSpPr>
          <p:cNvPr id="134" name="Google Shape;134;p14"/>
          <p:cNvGrpSpPr/>
          <p:nvPr/>
        </p:nvGrpSpPr>
        <p:grpSpPr>
          <a:xfrm>
            <a:off x="2282621" y="2982171"/>
            <a:ext cx="4672214" cy="1343847"/>
            <a:chOff x="1521750" y="2929375"/>
            <a:chExt cx="5257950" cy="1518300"/>
          </a:xfrm>
        </p:grpSpPr>
        <p:sp>
          <p:nvSpPr>
            <p:cNvPr id="135" name="Google Shape;135;p14"/>
            <p:cNvSpPr/>
            <p:nvPr/>
          </p:nvSpPr>
          <p:spPr>
            <a:xfrm>
              <a:off x="1909800" y="2929375"/>
              <a:ext cx="3644700" cy="1518300"/>
            </a:xfrm>
            <a:prstGeom prst="ellipse">
              <a:avLst/>
            </a:prstGeom>
            <a:solidFill>
              <a:srgbClr val="FFF2CC"/>
            </a:solidFill>
            <a:ln cap="flat" cmpd="sng" w="9525">
              <a:solidFill>
                <a:srgbClr val="B45F0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337100" y="3103950"/>
              <a:ext cx="1651200" cy="1202700"/>
            </a:xfrm>
            <a:prstGeom prst="ellipse">
              <a:avLst/>
            </a:prstGeom>
            <a:solidFill>
              <a:srgbClr val="3D85C6">
                <a:alpha val="49370"/>
              </a:srgbClr>
            </a:solidFill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4"/>
            <p:cNvSpPr txBox="1"/>
            <p:nvPr/>
          </p:nvSpPr>
          <p:spPr>
            <a:xfrm>
              <a:off x="3127200" y="3370500"/>
              <a:ext cx="1209900" cy="66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EE8130"/>
                  </a:solidFill>
                </a:rPr>
                <a:t>OSG</a:t>
              </a:r>
              <a:endParaRPr b="1" sz="2400">
                <a:solidFill>
                  <a:srgbClr val="EE8130"/>
                </a:solidFill>
              </a:endParaRPr>
            </a:p>
          </p:txBody>
        </p:sp>
        <p:sp>
          <p:nvSpPr>
            <p:cNvPr id="138" name="Google Shape;138;p14"/>
            <p:cNvSpPr txBox="1"/>
            <p:nvPr/>
          </p:nvSpPr>
          <p:spPr>
            <a:xfrm>
              <a:off x="1521750" y="3423925"/>
              <a:ext cx="11490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2400">
                  <a:solidFill>
                    <a:srgbClr val="783F04"/>
                  </a:solidFill>
                </a:rPr>
                <a:t>HTC</a:t>
              </a:r>
              <a:endParaRPr b="1" i="1" sz="2400">
                <a:solidFill>
                  <a:srgbClr val="783F04"/>
                </a:solidFill>
              </a:endParaRPr>
            </a:p>
          </p:txBody>
        </p:sp>
        <p:sp>
          <p:nvSpPr>
            <p:cNvPr id="139" name="Google Shape;139;p14"/>
            <p:cNvSpPr txBox="1"/>
            <p:nvPr/>
          </p:nvSpPr>
          <p:spPr>
            <a:xfrm>
              <a:off x="5630700" y="3397200"/>
              <a:ext cx="1149000" cy="61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2400">
                  <a:solidFill>
                    <a:srgbClr val="0B5394"/>
                  </a:solidFill>
                </a:rPr>
                <a:t>HPC</a:t>
              </a:r>
              <a:endParaRPr b="1" i="1" sz="2400">
                <a:solidFill>
                  <a:srgbClr val="0B5394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15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tradition: </a:t>
            </a:r>
            <a:r>
              <a:rPr i="1" lang="en-US" sz="3000">
                <a:solidFill>
                  <a:schemeClr val="accent1"/>
                </a:solidFill>
              </a:rPr>
              <a:t>our mythology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147" name="Google Shape;1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5"/>
          <p:cNvSpPr txBox="1"/>
          <p:nvPr/>
        </p:nvSpPr>
        <p:spPr>
          <a:xfrm>
            <a:off x="793200" y="1306075"/>
            <a:ext cx="7496700" cy="14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lt2"/>
                </a:solidFill>
              </a:rPr>
              <a:t>myth: a shared story that guides and unites</a:t>
            </a:r>
            <a:endParaRPr b="1" i="1" sz="2400">
              <a:solidFill>
                <a:schemeClr val="lt2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>
                <a:solidFill>
                  <a:srgbClr val="B45F06"/>
                </a:solidFill>
              </a:rPr>
              <a:t>Monte Carlo simulation is appropriate for OSG.</a:t>
            </a:r>
            <a:endParaRPr sz="2400">
              <a:solidFill>
                <a:srgbClr val="B45F06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>
                <a:solidFill>
                  <a:srgbClr val="B45F06"/>
                </a:solidFill>
              </a:rPr>
              <a:t>Event reconstruction needs HPC resources.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49" name="Google Shape;149;p15"/>
          <p:cNvSpPr txBox="1"/>
          <p:nvPr/>
        </p:nvSpPr>
        <p:spPr>
          <a:xfrm>
            <a:off x="793200" y="2906275"/>
            <a:ext cx="7496700" cy="14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E06666"/>
                </a:solidFill>
              </a:rPr>
              <a:t>BUT:</a:t>
            </a:r>
            <a:endParaRPr b="1" i="1" sz="2400">
              <a:solidFill>
                <a:srgbClr val="E06666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 u="sng">
                <a:solidFill>
                  <a:srgbClr val="38761D"/>
                </a:solidFill>
              </a:rPr>
              <a:t>GlueX e</a:t>
            </a:r>
            <a:r>
              <a:rPr lang="en-US" sz="2400" u="sng">
                <a:solidFill>
                  <a:srgbClr val="38761D"/>
                </a:solidFill>
              </a:rPr>
              <a:t>vent reconstruction is inherently HTC!</a:t>
            </a:r>
            <a:endParaRPr sz="2400" u="sng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/>
          <p:nvPr>
            <p:ph idx="12" type="sldNum"/>
          </p:nvPr>
        </p:nvSpPr>
        <p:spPr>
          <a:xfrm>
            <a:off x="8419959" y="4640332"/>
            <a:ext cx="548700" cy="393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6" name="Google Shape;156;p16"/>
          <p:cNvSpPr txBox="1"/>
          <p:nvPr/>
        </p:nvSpPr>
        <p:spPr>
          <a:xfrm>
            <a:off x="697600" y="219500"/>
            <a:ext cx="5901900" cy="7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accent1"/>
                </a:solidFill>
              </a:rPr>
              <a:t>GlueX tradition: </a:t>
            </a:r>
            <a:r>
              <a:rPr i="1" lang="en-US" sz="3000">
                <a:solidFill>
                  <a:schemeClr val="accent1"/>
                </a:solidFill>
              </a:rPr>
              <a:t>our realities</a:t>
            </a:r>
            <a:endParaRPr i="1" sz="3000">
              <a:solidFill>
                <a:schemeClr val="accent1"/>
              </a:solidFill>
            </a:endParaRPr>
          </a:p>
        </p:txBody>
      </p:sp>
      <p:pic>
        <p:nvPicPr>
          <p:cNvPr id="157" name="Google Shape;15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01925" y="154600"/>
            <a:ext cx="1597850" cy="10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 txBox="1"/>
          <p:nvPr/>
        </p:nvSpPr>
        <p:spPr>
          <a:xfrm>
            <a:off x="793200" y="1306075"/>
            <a:ext cx="7736100" cy="14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lt2"/>
                </a:solidFill>
              </a:rPr>
              <a:t>realities</a:t>
            </a:r>
            <a:r>
              <a:rPr b="1" i="1" lang="en-US" sz="2400">
                <a:solidFill>
                  <a:schemeClr val="lt2"/>
                </a:solidFill>
              </a:rPr>
              <a:t>: shared experience behind our myths</a:t>
            </a:r>
            <a:endParaRPr b="1" i="1" sz="2400">
              <a:solidFill>
                <a:schemeClr val="lt2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>
                <a:solidFill>
                  <a:schemeClr val="lt2"/>
                </a:solidFill>
              </a:rPr>
              <a:t>our recon </a:t>
            </a:r>
            <a:r>
              <a:rPr lang="en-US" sz="2400" u="sng">
                <a:solidFill>
                  <a:schemeClr val="lt2"/>
                </a:solidFill>
              </a:rPr>
              <a:t>framework</a:t>
            </a:r>
            <a:r>
              <a:rPr lang="en-US" sz="2400">
                <a:solidFill>
                  <a:schemeClr val="lt2"/>
                </a:solidFill>
              </a:rPr>
              <a:t> was developed for HPC</a:t>
            </a:r>
            <a:endParaRPr sz="2400">
              <a:solidFill>
                <a:schemeClr val="lt2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>
                <a:solidFill>
                  <a:schemeClr val="lt2"/>
                </a:solidFill>
              </a:rPr>
              <a:t>our recon </a:t>
            </a:r>
            <a:r>
              <a:rPr lang="en-US" sz="2400" u="sng">
                <a:solidFill>
                  <a:schemeClr val="lt2"/>
                </a:solidFill>
              </a:rPr>
              <a:t>workflows</a:t>
            </a:r>
            <a:r>
              <a:rPr lang="en-US" sz="2400">
                <a:solidFill>
                  <a:schemeClr val="lt2"/>
                </a:solidFill>
              </a:rPr>
              <a:t> assume HPC (entire nodes)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59" name="Google Shape;159;p16"/>
          <p:cNvSpPr txBox="1"/>
          <p:nvPr/>
        </p:nvSpPr>
        <p:spPr>
          <a:xfrm>
            <a:off x="697600" y="3103950"/>
            <a:ext cx="7634100" cy="13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B45F06"/>
                </a:solidFill>
              </a:rPr>
              <a:t>new effort required:</a:t>
            </a:r>
            <a:endParaRPr b="1" i="1" sz="2400">
              <a:solidFill>
                <a:srgbClr val="B45F06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i="1" lang="en-US" sz="2400" u="sng">
                <a:solidFill>
                  <a:srgbClr val="B45F06"/>
                </a:solidFill>
              </a:rPr>
              <a:t>adaptation</a:t>
            </a:r>
            <a:r>
              <a:rPr lang="en-US" sz="2400">
                <a:solidFill>
                  <a:srgbClr val="B45F06"/>
                </a:solidFill>
              </a:rPr>
              <a:t> of applications, workflows to HTC</a:t>
            </a:r>
            <a:endParaRPr sz="2400">
              <a:solidFill>
                <a:srgbClr val="B45F06"/>
              </a:solidFill>
            </a:endParaRPr>
          </a:p>
          <a:p>
            <a:pPr indent="-381000" lvl="0" marL="6286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</a:pPr>
            <a:r>
              <a:rPr lang="en-US" sz="2400">
                <a:solidFill>
                  <a:srgbClr val="B45F06"/>
                </a:solidFill>
              </a:rPr>
              <a:t>better means for </a:t>
            </a:r>
            <a:r>
              <a:rPr i="1" lang="en-US" sz="2400" u="sng">
                <a:solidFill>
                  <a:srgbClr val="B45F06"/>
                </a:solidFill>
              </a:rPr>
              <a:t>access</a:t>
            </a:r>
            <a:r>
              <a:rPr lang="en-US" sz="2400">
                <a:solidFill>
                  <a:srgbClr val="B45F06"/>
                </a:solidFill>
              </a:rPr>
              <a:t> to raw data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dge">
  <a:themeElements>
    <a:clrScheme name="Edge 1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CC9900"/>
      </a:accent4>
      <a:accent5>
        <a:srgbClr val="3B812F"/>
      </a:accent5>
      <a:accent6>
        <a:srgbClr val="FFFFFF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 xmlns:r="http://schemas.openxmlformats.org/officeDocument/2006/relationships">
  <a:clrScheme name="default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CC9900"/>
    </a:accent4>
    <a:accent5>
      <a:srgbClr val="3B812F"/>
    </a:accent5>
    <a:accent6>
      <a:srgbClr val="FFFFFF"/>
    </a:accent6>
    <a:hlink>
      <a:srgbClr val="996600"/>
    </a:hlink>
    <a:folHlink>
      <a:srgbClr val="AFBF39"/>
    </a:folHlink>
  </a:clrScheme>
</a:themeOverride>
</file>