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9144000" cy="5143500" type="screen16x9"/>
  <p:notesSz cx="6858000" cy="9144000"/>
  <p:embeddedFontLst>
    <p:embeddedFont>
      <p:font typeface="Microsoft Yahei" panose="020B0503020204020204" pitchFamily="34" charset="-122"/>
      <p:regular r:id="rId67"/>
      <p:bold r:id="rId68"/>
    </p:embeddedFont>
    <p:embeddedFont>
      <p:font typeface="Helvetica Neue" panose="02000503000000020004" pitchFamily="2" charset="0"/>
      <p:regular r:id="rId69"/>
      <p:bold r:id="rId70"/>
      <p:italic r:id="rId71"/>
      <p:boldItalic r:id="rId72"/>
    </p:embeddedFont>
    <p:embeddedFont>
      <p:font typeface="Helvetica Neue Light" panose="02000403000000020004" pitchFamily="2" charset="0"/>
      <p:regular r:id="rId73"/>
      <p:bold r:id="rId74"/>
      <p:italic r:id="rId75"/>
      <p:boldItalic r:id="rId76"/>
    </p:embeddedFont>
    <p:embeddedFont>
      <p:font typeface="Proxima Nova" panose="02000506030000020004" pitchFamily="2"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40"/>
  </p:normalViewPr>
  <p:slideViewPr>
    <p:cSldViewPr snapToGrid="0">
      <p:cViewPr varScale="1">
        <p:scale>
          <a:sx n="155" d="100"/>
          <a:sy n="155" d="100"/>
        </p:scale>
        <p:origin x="616"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eb132b3382_26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g2eb132b3382_26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eb132b3382_26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eb132b3382_26_9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g2eb132b3382_26_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eb132b3382_26_1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g2eb132b3382_26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eb132b3382_26_1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g2eb132b3382_26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eb132b3382_26_1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g2eb132b3382_26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76d68d125e_0_2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Time: 4:04</a:t>
            </a:r>
            <a:endParaRPr/>
          </a:p>
        </p:txBody>
      </p:sp>
      <p:sp>
        <p:nvSpPr>
          <p:cNvPr id="204" name="Google Shape;204;g276d68d125e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76d68d125e_0_2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0"/>
              </a:spcBef>
              <a:spcAft>
                <a:spcPts val="0"/>
              </a:spcAft>
              <a:buSzPts val="1100"/>
              <a:buChar char="-"/>
            </a:pPr>
            <a:r>
              <a:rPr lang="en"/>
              <a:t>I am a senior at UW Madison studying Computer Science</a:t>
            </a:r>
            <a:endParaRPr/>
          </a:p>
          <a:p>
            <a:pPr marL="457200" lvl="0" indent="-298450" algn="l" rtl="0">
              <a:lnSpc>
                <a:spcPct val="100000"/>
              </a:lnSpc>
              <a:spcBef>
                <a:spcPts val="0"/>
              </a:spcBef>
              <a:spcAft>
                <a:spcPts val="0"/>
              </a:spcAft>
              <a:buSzPts val="1100"/>
              <a:buChar char="-"/>
            </a:pPr>
            <a:r>
              <a:rPr lang="en"/>
              <a:t>I am a CHTC fellow working with Haoming Meng</a:t>
            </a:r>
            <a:endParaRPr/>
          </a:p>
          <a:p>
            <a:pPr marL="457200" lvl="0" indent="-298450" algn="l" rtl="0">
              <a:lnSpc>
                <a:spcPct val="100000"/>
              </a:lnSpc>
              <a:spcBef>
                <a:spcPts val="0"/>
              </a:spcBef>
              <a:spcAft>
                <a:spcPts val="0"/>
              </a:spcAft>
              <a:buSzPts val="1100"/>
              <a:buChar char="-"/>
            </a:pPr>
            <a:r>
              <a:rPr lang="en" b="1"/>
              <a:t>CLICK</a:t>
            </a:r>
            <a:endParaRPr b="1"/>
          </a:p>
        </p:txBody>
      </p:sp>
      <p:sp>
        <p:nvSpPr>
          <p:cNvPr id="211" name="Google Shape;211;g276d68d125e_0_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76d68d125e_0_2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0"/>
              </a:spcBef>
              <a:spcAft>
                <a:spcPts val="0"/>
              </a:spcAft>
              <a:buSzPts val="1100"/>
              <a:buChar char="-"/>
            </a:pPr>
            <a:r>
              <a:rPr lang="en" b="1"/>
              <a:t>The problem is diagnosing an Origin’s health is HARD</a:t>
            </a:r>
            <a:endParaRPr b="1"/>
          </a:p>
          <a:p>
            <a:pPr marL="457200" lvl="0" indent="-298450" algn="l" rtl="0">
              <a:lnSpc>
                <a:spcPct val="100000"/>
              </a:lnSpc>
              <a:spcBef>
                <a:spcPts val="0"/>
              </a:spcBef>
              <a:spcAft>
                <a:spcPts val="0"/>
              </a:spcAft>
              <a:buSzPts val="1100"/>
              <a:buChar char="-"/>
            </a:pPr>
            <a:r>
              <a:rPr lang="en"/>
              <a:t>Origins are the backbones to a data federation</a:t>
            </a:r>
            <a:endParaRPr/>
          </a:p>
          <a:p>
            <a:pPr marL="457200" lvl="0" indent="-298450" algn="l" rtl="0">
              <a:lnSpc>
                <a:spcPct val="100000"/>
              </a:lnSpc>
              <a:spcBef>
                <a:spcPts val="0"/>
              </a:spcBef>
              <a:spcAft>
                <a:spcPts val="0"/>
              </a:spcAft>
              <a:buSzPts val="1100"/>
              <a:buChar char="-"/>
            </a:pPr>
            <a:r>
              <a:rPr lang="en"/>
              <a:t>When an origin is down so is the data is was serving, </a:t>
            </a:r>
            <a:endParaRPr/>
          </a:p>
          <a:p>
            <a:pPr marL="914400" lvl="1" indent="-298450" algn="l" rtl="0">
              <a:lnSpc>
                <a:spcPct val="100000"/>
              </a:lnSpc>
              <a:spcBef>
                <a:spcPts val="0"/>
              </a:spcBef>
              <a:spcAft>
                <a:spcPts val="0"/>
              </a:spcAft>
              <a:buSzPts val="1100"/>
              <a:buChar char="-"/>
            </a:pPr>
            <a:r>
              <a:rPr lang="en"/>
              <a:t>meaning staging devices won’t be able to stage any objects from an origin</a:t>
            </a:r>
            <a:endParaRPr/>
          </a:p>
          <a:p>
            <a:pPr marL="457200" lvl="0" indent="-298450" algn="l" rtl="0">
              <a:lnSpc>
                <a:spcPct val="100000"/>
              </a:lnSpc>
              <a:spcBef>
                <a:spcPts val="0"/>
              </a:spcBef>
              <a:spcAft>
                <a:spcPts val="0"/>
              </a:spcAft>
              <a:buSzPts val="1100"/>
              <a:buChar char="-"/>
            </a:pPr>
            <a:r>
              <a:rPr lang="en"/>
              <a:t>Currently diagnosing an origin is hard with the current tooling </a:t>
            </a:r>
            <a:endParaRPr/>
          </a:p>
          <a:p>
            <a:pPr marL="457200" lvl="0" indent="-298450" algn="l" rtl="0">
              <a:lnSpc>
                <a:spcPct val="100000"/>
              </a:lnSpc>
              <a:spcBef>
                <a:spcPts val="0"/>
              </a:spcBef>
              <a:spcAft>
                <a:spcPts val="0"/>
              </a:spcAft>
              <a:buSzPts val="1100"/>
              <a:buChar char="-"/>
            </a:pPr>
            <a:r>
              <a:rPr lang="en"/>
              <a:t>My project is made of two parts:</a:t>
            </a:r>
            <a:endParaRPr/>
          </a:p>
          <a:p>
            <a:pPr marL="914400" lvl="1" indent="-298450" algn="l" rtl="0">
              <a:lnSpc>
                <a:spcPct val="100000"/>
              </a:lnSpc>
              <a:spcBef>
                <a:spcPts val="0"/>
              </a:spcBef>
              <a:spcAft>
                <a:spcPts val="0"/>
              </a:spcAft>
              <a:buSzPts val="1100"/>
              <a:buChar char="-"/>
            </a:pPr>
            <a:r>
              <a:rPr lang="en"/>
              <a:t>Better communicating the data we collect already</a:t>
            </a:r>
            <a:endParaRPr/>
          </a:p>
          <a:p>
            <a:pPr marL="914400" lvl="1" indent="-298450" algn="l" rtl="0">
              <a:lnSpc>
                <a:spcPct val="100000"/>
              </a:lnSpc>
              <a:spcBef>
                <a:spcPts val="0"/>
              </a:spcBef>
              <a:spcAft>
                <a:spcPts val="0"/>
              </a:spcAft>
              <a:buSzPts val="1100"/>
              <a:buChar char="-"/>
            </a:pPr>
            <a:r>
              <a:rPr lang="en"/>
              <a:t>Collecting more data</a:t>
            </a:r>
            <a:endParaRPr/>
          </a:p>
          <a:p>
            <a:pPr marL="457200" lvl="0" indent="-298450" algn="l" rtl="0">
              <a:lnSpc>
                <a:spcPct val="100000"/>
              </a:lnSpc>
              <a:spcBef>
                <a:spcPts val="0"/>
              </a:spcBef>
              <a:spcAft>
                <a:spcPts val="0"/>
              </a:spcAft>
              <a:buSzPts val="1100"/>
              <a:buChar char="-"/>
            </a:pPr>
            <a:r>
              <a:rPr lang="en" b="1"/>
              <a:t>CLICK</a:t>
            </a:r>
            <a:endParaRPr b="1"/>
          </a:p>
        </p:txBody>
      </p:sp>
      <p:sp>
        <p:nvSpPr>
          <p:cNvPr id="222" name="Google Shape;222;g276d68d125e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76d68d125e_0_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76d68d125e_0_2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b="1"/>
              <a:t>To address the first part, we need to understand the Pelican Origin architecture</a:t>
            </a:r>
            <a:endParaRPr b="1"/>
          </a:p>
          <a:p>
            <a:pPr marL="457200" lvl="0" indent="-298450" algn="l" rtl="0">
              <a:spcBef>
                <a:spcPts val="0"/>
              </a:spcBef>
              <a:spcAft>
                <a:spcPts val="0"/>
              </a:spcAft>
              <a:buClr>
                <a:schemeClr val="dk1"/>
              </a:buClr>
              <a:buSzPts val="1100"/>
              <a:buChar char="-"/>
            </a:pPr>
            <a:r>
              <a:rPr lang="en"/>
              <a:t>An origin has 2 sub components: XRootD and Prometheus</a:t>
            </a:r>
            <a:endParaRPr/>
          </a:p>
          <a:p>
            <a:pPr marL="457200" lvl="0" indent="-298450" algn="l" rtl="0">
              <a:spcBef>
                <a:spcPts val="0"/>
              </a:spcBef>
              <a:spcAft>
                <a:spcPts val="0"/>
              </a:spcAft>
              <a:buClr>
                <a:schemeClr val="dk1"/>
              </a:buClr>
              <a:buSzPts val="1100"/>
              <a:buChar char="-"/>
            </a:pPr>
            <a:r>
              <a:rPr lang="en"/>
              <a:t>XRootD runs as a subprocess of an Origin and is responsible for serving object stores</a:t>
            </a:r>
            <a:endParaRPr/>
          </a:p>
          <a:p>
            <a:pPr marL="457200" lvl="0" indent="-298450" algn="l" rtl="0">
              <a:spcBef>
                <a:spcPts val="0"/>
              </a:spcBef>
              <a:spcAft>
                <a:spcPts val="0"/>
              </a:spcAft>
              <a:buClr>
                <a:schemeClr val="dk1"/>
              </a:buClr>
              <a:buSzPts val="1100"/>
              <a:buChar char="-"/>
            </a:pPr>
            <a:r>
              <a:rPr lang="en" b="1"/>
              <a:t>CLICK</a:t>
            </a:r>
            <a:endParaRPr b="1"/>
          </a:p>
          <a:p>
            <a:pPr marL="457200" lvl="0" indent="-298450" algn="l" rtl="0">
              <a:spcBef>
                <a:spcPts val="0"/>
              </a:spcBef>
              <a:spcAft>
                <a:spcPts val="0"/>
              </a:spcAft>
              <a:buClr>
                <a:schemeClr val="dk1"/>
              </a:buClr>
              <a:buSzPts val="1100"/>
              <a:buChar char="-"/>
            </a:pPr>
            <a:r>
              <a:rPr lang="en"/>
              <a:t>If XRootD dies, then an Origin won’t be able to make any of the objects available across the federation</a:t>
            </a:r>
            <a:endParaRPr/>
          </a:p>
          <a:p>
            <a:pPr marL="914400" lvl="1" indent="-298450" algn="l" rtl="0">
              <a:spcBef>
                <a:spcPts val="0"/>
              </a:spcBef>
              <a:spcAft>
                <a:spcPts val="0"/>
              </a:spcAft>
              <a:buClr>
                <a:schemeClr val="dk1"/>
              </a:buClr>
              <a:buSzPts val="1100"/>
              <a:buChar char="○"/>
            </a:pPr>
            <a:r>
              <a:rPr lang="en"/>
              <a:t>This also means that any monitoring data that we are collecting from XRD will not be available either</a:t>
            </a:r>
            <a:endParaRPr/>
          </a:p>
          <a:p>
            <a:pPr marL="457200" lvl="0" indent="-298450" algn="l" rtl="0">
              <a:spcBef>
                <a:spcPts val="0"/>
              </a:spcBef>
              <a:spcAft>
                <a:spcPts val="0"/>
              </a:spcAft>
              <a:buSzPts val="1100"/>
              <a:buChar char="-"/>
            </a:pPr>
            <a:r>
              <a:rPr lang="en" b="1"/>
              <a:t>CLICK</a:t>
            </a:r>
            <a:endParaRPr b="1"/>
          </a:p>
          <a:p>
            <a:pPr marL="457200" lvl="0" indent="-298450" algn="l" rtl="0">
              <a:spcBef>
                <a:spcPts val="0"/>
              </a:spcBef>
              <a:spcAft>
                <a:spcPts val="0"/>
              </a:spcAft>
              <a:buClr>
                <a:schemeClr val="dk1"/>
              </a:buClr>
              <a:buSzPts val="1100"/>
              <a:buChar char="-"/>
            </a:pPr>
            <a:r>
              <a:rPr lang="en"/>
              <a:t>The way we run Prometheus is very untraditional</a:t>
            </a:r>
            <a:endParaRPr/>
          </a:p>
          <a:p>
            <a:pPr marL="914400" lvl="1" indent="-298450" algn="l" rtl="0">
              <a:spcBef>
                <a:spcPts val="0"/>
              </a:spcBef>
              <a:spcAft>
                <a:spcPts val="0"/>
              </a:spcAft>
              <a:buClr>
                <a:schemeClr val="dk1"/>
              </a:buClr>
              <a:buSzPts val="1100"/>
              <a:buChar char="○"/>
            </a:pPr>
            <a:r>
              <a:rPr lang="en"/>
              <a:t>We use Prometheus as a library within Pelican. </a:t>
            </a:r>
            <a:endParaRPr/>
          </a:p>
          <a:p>
            <a:pPr marL="914400" lvl="1" indent="-298450" algn="l" rtl="0">
              <a:spcBef>
                <a:spcPts val="0"/>
              </a:spcBef>
              <a:spcAft>
                <a:spcPts val="0"/>
              </a:spcAft>
              <a:buClr>
                <a:schemeClr val="dk1"/>
              </a:buClr>
              <a:buSzPts val="1100"/>
              <a:buChar char="○"/>
            </a:pPr>
            <a:r>
              <a:rPr lang="en"/>
              <a:t>Normally Prometheus runs as its own service</a:t>
            </a:r>
            <a:endParaRPr/>
          </a:p>
          <a:p>
            <a:pPr marL="457200" lvl="0" indent="-298450" algn="l" rtl="0">
              <a:spcBef>
                <a:spcPts val="0"/>
              </a:spcBef>
              <a:spcAft>
                <a:spcPts val="0"/>
              </a:spcAft>
              <a:buClr>
                <a:schemeClr val="dk1"/>
              </a:buClr>
              <a:buSzPts val="1100"/>
              <a:buChar char="-"/>
            </a:pPr>
            <a:r>
              <a:rPr lang="en"/>
              <a:t>This means that when Pelican is down, so is Prometheus</a:t>
            </a:r>
            <a:endParaRPr b="1"/>
          </a:p>
          <a:p>
            <a:pPr marL="457200" lvl="0" indent="-298450" algn="l" rtl="0">
              <a:spcBef>
                <a:spcPts val="0"/>
              </a:spcBef>
              <a:spcAft>
                <a:spcPts val="0"/>
              </a:spcAft>
              <a:buClr>
                <a:schemeClr val="dk1"/>
              </a:buClr>
              <a:buSzPts val="1100"/>
              <a:buChar char="-"/>
            </a:pPr>
            <a:r>
              <a:rPr lang="en"/>
              <a:t>But also Prometheus could cause Pelican to go down as well!</a:t>
            </a:r>
            <a:endParaRPr/>
          </a:p>
          <a:p>
            <a:pPr marL="457200" lvl="0" indent="-298450" algn="l" rtl="0">
              <a:spcBef>
                <a:spcPts val="0"/>
              </a:spcBef>
              <a:spcAft>
                <a:spcPts val="0"/>
              </a:spcAft>
              <a:buClr>
                <a:schemeClr val="dk1"/>
              </a:buClr>
              <a:buSzPts val="1100"/>
              <a:buChar char="-"/>
            </a:pPr>
            <a:r>
              <a:rPr lang="en"/>
              <a:t>This also means that any metrics that are reported with a down period in between are faulty</a:t>
            </a:r>
            <a:endParaRPr/>
          </a:p>
          <a:p>
            <a:pPr marL="0" lvl="0" indent="0" algn="l" rtl="0">
              <a:spcBef>
                <a:spcPts val="0"/>
              </a:spcBef>
              <a:spcAft>
                <a:spcPts val="0"/>
              </a:spcAft>
              <a:buNone/>
            </a:pPr>
            <a:endParaRPr/>
          </a:p>
        </p:txBody>
      </p:sp>
      <p:sp>
        <p:nvSpPr>
          <p:cNvPr id="230" name="Google Shape;230;g276d68d125e_0_2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76d68d125e_0_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276d68d125e_0_2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0"/>
              </a:spcBef>
              <a:spcAft>
                <a:spcPts val="0"/>
              </a:spcAft>
              <a:buSzPts val="1100"/>
              <a:buChar char="-"/>
            </a:pPr>
            <a:r>
              <a:rPr lang="en" b="1"/>
              <a:t>So with those challenges in mind, here is the current origin web ui</a:t>
            </a:r>
            <a:endParaRPr b="1"/>
          </a:p>
          <a:p>
            <a:pPr marL="457200" lvl="0" indent="-298450" algn="l" rtl="0">
              <a:lnSpc>
                <a:spcPct val="100000"/>
              </a:lnSpc>
              <a:spcBef>
                <a:spcPts val="0"/>
              </a:spcBef>
              <a:spcAft>
                <a:spcPts val="0"/>
              </a:spcAft>
              <a:buSzPts val="1100"/>
              <a:buChar char="-"/>
            </a:pPr>
            <a:r>
              <a:rPr lang="en" b="1"/>
              <a:t>CLICK</a:t>
            </a:r>
            <a:endParaRPr b="1"/>
          </a:p>
          <a:p>
            <a:pPr marL="457200" lvl="0" indent="-298450" algn="l" rtl="0">
              <a:lnSpc>
                <a:spcPct val="100000"/>
              </a:lnSpc>
              <a:spcBef>
                <a:spcPts val="0"/>
              </a:spcBef>
              <a:spcAft>
                <a:spcPts val="0"/>
              </a:spcAft>
              <a:buSzPts val="1100"/>
              <a:buChar char="-"/>
            </a:pPr>
            <a:r>
              <a:rPr lang="en"/>
              <a:t>So in the upper left you can see a status bar for different services</a:t>
            </a:r>
            <a:endParaRPr/>
          </a:p>
          <a:p>
            <a:pPr marL="457200" lvl="0" indent="-298450" algn="l" rtl="0">
              <a:lnSpc>
                <a:spcPct val="100000"/>
              </a:lnSpc>
              <a:spcBef>
                <a:spcPts val="0"/>
              </a:spcBef>
              <a:spcAft>
                <a:spcPts val="0"/>
              </a:spcAft>
              <a:buSzPts val="1100"/>
              <a:buChar char="-"/>
            </a:pPr>
            <a:r>
              <a:rPr lang="en" b="1"/>
              <a:t>CLICK</a:t>
            </a:r>
            <a:endParaRPr b="1"/>
          </a:p>
          <a:p>
            <a:pPr marL="457200" lvl="0" indent="-298450" algn="l" rtl="0">
              <a:lnSpc>
                <a:spcPct val="100000"/>
              </a:lnSpc>
              <a:spcBef>
                <a:spcPts val="0"/>
              </a:spcBef>
              <a:spcAft>
                <a:spcPts val="0"/>
              </a:spcAft>
              <a:buSzPts val="1100"/>
              <a:buChar char="-"/>
            </a:pPr>
            <a:r>
              <a:rPr lang="en"/>
              <a:t>Below that you can see a transfer rate graph</a:t>
            </a:r>
            <a:endParaRPr/>
          </a:p>
          <a:p>
            <a:pPr marL="457200" lvl="0" indent="-298450" algn="l" rtl="0">
              <a:lnSpc>
                <a:spcPct val="100000"/>
              </a:lnSpc>
              <a:spcBef>
                <a:spcPts val="0"/>
              </a:spcBef>
              <a:spcAft>
                <a:spcPts val="0"/>
              </a:spcAft>
              <a:buSzPts val="1100"/>
              <a:buChar char="-"/>
            </a:pPr>
            <a:r>
              <a:rPr lang="en"/>
              <a:t>This is currently all that is available and there is definitely more needed to better diagnose an Origin</a:t>
            </a:r>
            <a:endParaRPr/>
          </a:p>
          <a:p>
            <a:pPr marL="457200" lvl="0" indent="-298450" algn="l" rtl="0">
              <a:lnSpc>
                <a:spcPct val="100000"/>
              </a:lnSpc>
              <a:spcBef>
                <a:spcPts val="0"/>
              </a:spcBef>
              <a:spcAft>
                <a:spcPts val="0"/>
              </a:spcAft>
              <a:buSzPts val="1100"/>
              <a:buChar char="-"/>
            </a:pPr>
            <a:r>
              <a:rPr lang="en" b="1"/>
              <a:t>CLICK</a:t>
            </a:r>
            <a:endParaRPr b="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76d64869a9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76d64869a9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76d68d125e_0_2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276d68d125e_0_2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0"/>
              </a:spcBef>
              <a:spcAft>
                <a:spcPts val="0"/>
              </a:spcAft>
              <a:buSzPts val="1100"/>
              <a:buChar char="-"/>
            </a:pPr>
            <a:r>
              <a:rPr lang="en"/>
              <a:t>So to improve the dashboard I conducted a user study with Pelican sys admins from CHTC and OSDF</a:t>
            </a:r>
            <a:endParaRPr/>
          </a:p>
          <a:p>
            <a:pPr marL="457200" lvl="0" indent="-298450" algn="l" rtl="0">
              <a:lnSpc>
                <a:spcPct val="100000"/>
              </a:lnSpc>
              <a:spcBef>
                <a:spcPts val="0"/>
              </a:spcBef>
              <a:spcAft>
                <a:spcPts val="0"/>
              </a:spcAft>
              <a:buSzPts val="1100"/>
              <a:buChar char="-"/>
            </a:pPr>
            <a:r>
              <a:rPr lang="en"/>
              <a:t>This created a feedback loop</a:t>
            </a:r>
            <a:endParaRPr/>
          </a:p>
          <a:p>
            <a:pPr marL="457200" lvl="0" indent="-298450" algn="l" rtl="0">
              <a:lnSpc>
                <a:spcPct val="100000"/>
              </a:lnSpc>
              <a:spcBef>
                <a:spcPts val="0"/>
              </a:spcBef>
              <a:spcAft>
                <a:spcPts val="0"/>
              </a:spcAft>
              <a:buSzPts val="1100"/>
              <a:buChar char="-"/>
            </a:pPr>
            <a:r>
              <a:rPr lang="en"/>
              <a:t>And so this is new mock dashboard I designed in Grafana</a:t>
            </a:r>
            <a:endParaRPr/>
          </a:p>
          <a:p>
            <a:pPr marL="457200" lvl="0" indent="-298450" algn="l" rtl="0">
              <a:lnSpc>
                <a:spcPct val="100000"/>
              </a:lnSpc>
              <a:spcBef>
                <a:spcPts val="0"/>
              </a:spcBef>
              <a:spcAft>
                <a:spcPts val="0"/>
              </a:spcAft>
              <a:buSzPts val="1100"/>
              <a:buChar char="-"/>
            </a:pPr>
            <a:r>
              <a:rPr lang="en" b="1"/>
              <a:t>CLICK</a:t>
            </a:r>
            <a:endParaRPr b="1"/>
          </a:p>
        </p:txBody>
      </p:sp>
      <p:sp>
        <p:nvSpPr>
          <p:cNvPr id="251" name="Google Shape;251;g276d68d125e_0_2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76d68d125e_0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76d68d125e_0_2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So this is the origin overview row of the dashboard</a:t>
            </a:r>
            <a:endParaRPr/>
          </a:p>
          <a:p>
            <a:pPr marL="457200" lvl="0" indent="-298450" algn="l" rtl="0">
              <a:spcBef>
                <a:spcPts val="0"/>
              </a:spcBef>
              <a:spcAft>
                <a:spcPts val="0"/>
              </a:spcAft>
              <a:buSzPts val="1100"/>
              <a:buChar char="-"/>
            </a:pPr>
            <a:r>
              <a:rPr lang="en"/>
              <a:t>You can see a similar component status panel and beside it a server status panel</a:t>
            </a:r>
            <a:endParaRPr/>
          </a:p>
          <a:p>
            <a:pPr marL="914400" lvl="1" indent="-298450" algn="l" rtl="0">
              <a:spcBef>
                <a:spcPts val="0"/>
              </a:spcBef>
              <a:spcAft>
                <a:spcPts val="0"/>
              </a:spcAft>
              <a:buSzPts val="1100"/>
              <a:buChar char="-"/>
            </a:pPr>
            <a:r>
              <a:rPr lang="en"/>
              <a:t>The server status panel says “Error” if anyone of the components is critical</a:t>
            </a:r>
            <a:endParaRPr/>
          </a:p>
          <a:p>
            <a:pPr marL="457200" lvl="0" indent="-298450" algn="l" rtl="0">
              <a:spcBef>
                <a:spcPts val="0"/>
              </a:spcBef>
              <a:spcAft>
                <a:spcPts val="0"/>
              </a:spcAft>
              <a:buSzPts val="1100"/>
              <a:buChar char="-"/>
            </a:pPr>
            <a:r>
              <a:rPr lang="en"/>
              <a:t>Below that you can a transfer rate for different paths</a:t>
            </a:r>
            <a:endParaRPr/>
          </a:p>
          <a:p>
            <a:pPr marL="457200" lvl="0" indent="-298450" algn="l" rtl="0">
              <a:spcBef>
                <a:spcPts val="0"/>
              </a:spcBef>
              <a:spcAft>
                <a:spcPts val="0"/>
              </a:spcAft>
              <a:buSzPts val="1100"/>
              <a:buChar char="-"/>
            </a:pPr>
            <a:r>
              <a:rPr lang="en"/>
              <a:t>Beside that you can a Top 5 projects by bytes accessed</a:t>
            </a:r>
            <a:endParaRPr/>
          </a:p>
          <a:p>
            <a:pPr marL="914400" lvl="1" indent="-298450" algn="l" rtl="0">
              <a:spcBef>
                <a:spcPts val="0"/>
              </a:spcBef>
              <a:spcAft>
                <a:spcPts val="0"/>
              </a:spcAft>
              <a:buSzPts val="1100"/>
              <a:buChar char="-"/>
            </a:pPr>
            <a:r>
              <a:rPr lang="en"/>
              <a:t>Where it says curl is where the name of the project would be which is populated in the User Agent header</a:t>
            </a:r>
            <a:endParaRPr/>
          </a:p>
          <a:p>
            <a:pPr marL="457200" lvl="0" indent="-298450" algn="l" rtl="0">
              <a:spcBef>
                <a:spcPts val="0"/>
              </a:spcBef>
              <a:spcAft>
                <a:spcPts val="0"/>
              </a:spcAft>
              <a:buSzPts val="1100"/>
              <a:buChar char="-"/>
            </a:pPr>
            <a:r>
              <a:rPr lang="en"/>
              <a:t>And lastly the storage used and available within the object store</a:t>
            </a:r>
            <a:endParaRPr/>
          </a:p>
          <a:p>
            <a:pPr marL="457200" lvl="0" indent="-298450" algn="l" rtl="0">
              <a:spcBef>
                <a:spcPts val="0"/>
              </a:spcBef>
              <a:spcAft>
                <a:spcPts val="0"/>
              </a:spcAft>
              <a:buSzPts val="1100"/>
              <a:buChar char="-"/>
            </a:pPr>
            <a:r>
              <a:rPr lang="en" b="1"/>
              <a:t>CLICK</a:t>
            </a:r>
            <a:endParaRPr b="1"/>
          </a:p>
        </p:txBody>
      </p:sp>
      <p:sp>
        <p:nvSpPr>
          <p:cNvPr id="260" name="Google Shape;260;g276d68d125e_0_2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76d68d125e_0_2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76d68d125e_0_28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On this panel you can see things like memory usage, cpu usage and bytes transferred and received</a:t>
            </a:r>
            <a:endParaRPr/>
          </a:p>
          <a:p>
            <a:pPr marL="457200" lvl="0" indent="-298450" algn="l" rtl="0">
              <a:spcBef>
                <a:spcPts val="0"/>
              </a:spcBef>
              <a:spcAft>
                <a:spcPts val="0"/>
              </a:spcAft>
              <a:buSzPts val="1100"/>
              <a:buChar char="-"/>
            </a:pPr>
            <a:r>
              <a:rPr lang="en" b="1"/>
              <a:t>CLICK</a:t>
            </a:r>
            <a:endParaRPr b="1"/>
          </a:p>
        </p:txBody>
      </p:sp>
      <p:sp>
        <p:nvSpPr>
          <p:cNvPr id="267" name="Google Shape;267;g276d68d125e_0_2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76d68d125e_0_2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76d68d125e_0_29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Lastly, this row has panels of more advanced metrics such as Pelican and XRootD threads and server connections</a:t>
            </a:r>
            <a:endParaRPr/>
          </a:p>
          <a:p>
            <a:pPr marL="457200" lvl="0" indent="-298450" algn="l" rtl="0">
              <a:spcBef>
                <a:spcPts val="0"/>
              </a:spcBef>
              <a:spcAft>
                <a:spcPts val="0"/>
              </a:spcAft>
              <a:buSzPts val="1100"/>
              <a:buChar char="-"/>
            </a:pPr>
            <a:r>
              <a:rPr lang="en" b="1"/>
              <a:t>CLICK</a:t>
            </a:r>
            <a:endParaRPr b="1"/>
          </a:p>
        </p:txBody>
      </p:sp>
      <p:sp>
        <p:nvSpPr>
          <p:cNvPr id="274" name="Google Shape;274;g276d68d125e_0_2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76d68d125e_0_2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276d68d125e_0_2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endParaRPr>
              <a:latin typeface="Arial"/>
              <a:ea typeface="Arial"/>
              <a:cs typeface="Arial"/>
              <a:sym typeface="Arial"/>
            </a:endParaRPr>
          </a:p>
          <a:p>
            <a:pPr marL="457200" lvl="0" indent="-298450" algn="l" rtl="0">
              <a:lnSpc>
                <a:spcPct val="90000"/>
              </a:lnSpc>
              <a:spcBef>
                <a:spcPts val="0"/>
              </a:spcBef>
              <a:spcAft>
                <a:spcPts val="0"/>
              </a:spcAft>
              <a:buSzPts val="1100"/>
              <a:buChar char="-"/>
            </a:pPr>
            <a:r>
              <a:rPr lang="en"/>
              <a:t>So with this new dashboard, we have to consider notifying and reporting important metrics to both system administrators, users, and others like the NSF</a:t>
            </a:r>
            <a:endParaRPr/>
          </a:p>
          <a:p>
            <a:pPr marL="457200" lvl="0" indent="-298450" algn="l" rtl="0">
              <a:lnSpc>
                <a:spcPct val="90000"/>
              </a:lnSpc>
              <a:spcBef>
                <a:spcPts val="0"/>
              </a:spcBef>
              <a:spcAft>
                <a:spcPts val="0"/>
              </a:spcAft>
              <a:buSzPts val="1100"/>
              <a:buChar char="-"/>
            </a:pPr>
            <a:r>
              <a:rPr lang="en"/>
              <a:t>This a plot of memory usage but that really isn’t the point</a:t>
            </a:r>
            <a:endParaRPr/>
          </a:p>
          <a:p>
            <a:pPr marL="457200" lvl="0" indent="-298450" algn="l" rtl="0">
              <a:lnSpc>
                <a:spcPct val="90000"/>
              </a:lnSpc>
              <a:spcBef>
                <a:spcPts val="0"/>
              </a:spcBef>
              <a:spcAft>
                <a:spcPts val="0"/>
              </a:spcAft>
              <a:buSzPts val="1100"/>
              <a:buChar char="-"/>
            </a:pPr>
            <a:r>
              <a:rPr lang="en"/>
              <a:t>What is glaring though, is the large holes in the graph</a:t>
            </a:r>
            <a:endParaRPr/>
          </a:p>
          <a:p>
            <a:pPr marL="457200" lvl="0" indent="-298450" algn="l" rtl="0">
              <a:lnSpc>
                <a:spcPct val="90000"/>
              </a:lnSpc>
              <a:spcBef>
                <a:spcPts val="0"/>
              </a:spcBef>
              <a:spcAft>
                <a:spcPts val="0"/>
              </a:spcAft>
              <a:buSzPts val="1100"/>
              <a:buChar char="-"/>
            </a:pPr>
            <a:r>
              <a:rPr lang="en"/>
              <a:t>These holes are origin outages, in these cases this was me restarting origin a few times on my laptop</a:t>
            </a:r>
            <a:endParaRPr/>
          </a:p>
          <a:p>
            <a:pPr marL="457200" lvl="0" indent="-298450" algn="l" rtl="0">
              <a:lnSpc>
                <a:spcPct val="90000"/>
              </a:lnSpc>
              <a:spcBef>
                <a:spcPts val="0"/>
              </a:spcBef>
              <a:spcAft>
                <a:spcPts val="0"/>
              </a:spcAft>
              <a:buSzPts val="1100"/>
              <a:buChar char="-"/>
            </a:pPr>
            <a:r>
              <a:rPr lang="en"/>
              <a:t>If we are to make reports of things like number of objects served and we didn’t mention an outage that occurred that wouldn’t give the most transparent understanding</a:t>
            </a:r>
            <a:endParaRPr/>
          </a:p>
          <a:p>
            <a:pPr marL="457200" lvl="0" indent="-298450" algn="l" rtl="0">
              <a:lnSpc>
                <a:spcPct val="90000"/>
              </a:lnSpc>
              <a:spcBef>
                <a:spcPts val="0"/>
              </a:spcBef>
              <a:spcAft>
                <a:spcPts val="0"/>
              </a:spcAft>
              <a:buSzPts val="1100"/>
              <a:buChar char="-"/>
            </a:pPr>
            <a:r>
              <a:rPr lang="en" b="1"/>
              <a:t>CLICK</a:t>
            </a:r>
            <a:endParaRPr b="1"/>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76d68d125e_0_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76d68d125e_0_3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So whats next</a:t>
            </a:r>
            <a:endParaRPr/>
          </a:p>
          <a:p>
            <a:pPr marL="457200" lvl="0" indent="-298450" algn="l" rtl="0">
              <a:spcBef>
                <a:spcPts val="0"/>
              </a:spcBef>
              <a:spcAft>
                <a:spcPts val="0"/>
              </a:spcAft>
              <a:buSzPts val="1100"/>
              <a:buChar char="-"/>
            </a:pPr>
            <a:r>
              <a:rPr lang="en"/>
              <a:t>I will be developing more metrics both at the XRootD level and at the Origin level. </a:t>
            </a:r>
            <a:endParaRPr/>
          </a:p>
          <a:p>
            <a:pPr marL="457200" lvl="0" indent="-298450" algn="l" rtl="0">
              <a:spcBef>
                <a:spcPts val="0"/>
              </a:spcBef>
              <a:spcAft>
                <a:spcPts val="0"/>
              </a:spcAft>
              <a:buSzPts val="1100"/>
              <a:buChar char="-"/>
            </a:pPr>
            <a:r>
              <a:rPr lang="en"/>
              <a:t>With time permitting expanding my efforts into other Pelican services like the staging device</a:t>
            </a:r>
            <a:endParaRPr/>
          </a:p>
          <a:p>
            <a:pPr marL="457200" lvl="0" indent="-298450" algn="l" rtl="0">
              <a:spcBef>
                <a:spcPts val="0"/>
              </a:spcBef>
              <a:spcAft>
                <a:spcPts val="0"/>
              </a:spcAft>
              <a:buSzPts val="1100"/>
              <a:buChar char="-"/>
            </a:pPr>
            <a:r>
              <a:rPr lang="en"/>
              <a:t>I will be implementing alerting for system admins</a:t>
            </a:r>
            <a:endParaRPr/>
          </a:p>
          <a:p>
            <a:pPr marL="457200" lvl="0" indent="-298450" algn="l" rtl="0">
              <a:spcBef>
                <a:spcPts val="0"/>
              </a:spcBef>
              <a:spcAft>
                <a:spcPts val="0"/>
              </a:spcAft>
              <a:buSzPts val="1100"/>
              <a:buChar char="-"/>
            </a:pPr>
            <a:r>
              <a:rPr lang="en"/>
              <a:t>Lastly, generating reports for an origin which could include metrics like staging device miss rate, number of objects accessed, the total bytes transferred</a:t>
            </a:r>
            <a:endParaRPr/>
          </a:p>
          <a:p>
            <a:pPr marL="457200" lvl="0" indent="-298450" algn="l" rtl="0">
              <a:spcBef>
                <a:spcPts val="0"/>
              </a:spcBef>
              <a:spcAft>
                <a:spcPts val="0"/>
              </a:spcAft>
              <a:buSzPts val="1100"/>
              <a:buChar char="-"/>
            </a:pPr>
            <a:r>
              <a:rPr lang="en" b="1"/>
              <a:t>CLICK</a:t>
            </a:r>
            <a:endParaRPr b="1"/>
          </a:p>
        </p:txBody>
      </p:sp>
      <p:sp>
        <p:nvSpPr>
          <p:cNvPr id="291" name="Google Shape;291;g276d68d125e_0_3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76d68d125e_0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76d68d125e_0_3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Thank you for your attention </a:t>
            </a:r>
            <a:endParaRPr/>
          </a:p>
          <a:p>
            <a:pPr marL="457200" lvl="0" indent="-298450" algn="l" rtl="0">
              <a:spcBef>
                <a:spcPts val="0"/>
              </a:spcBef>
              <a:spcAft>
                <a:spcPts val="0"/>
              </a:spcAft>
              <a:buSzPts val="1100"/>
              <a:buChar char="-"/>
            </a:pPr>
            <a:r>
              <a:rPr lang="en"/>
              <a:t>Please come and ask me questions!</a:t>
            </a:r>
            <a:endParaRPr/>
          </a:p>
        </p:txBody>
      </p:sp>
      <p:sp>
        <p:nvSpPr>
          <p:cNvPr id="299" name="Google Shape;299;g276d68d125e_0_3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eb132b3382_26_0:notes"/>
          <p:cNvSpPr>
            <a:spLocks noGrp="1" noRot="1" noChangeAspect="1"/>
          </p:cNvSpPr>
          <p:nvPr>
            <p:ph type="sldImg" idx="2"/>
          </p:nvPr>
        </p:nvSpPr>
        <p:spPr>
          <a:xfrm>
            <a:off x="465906" y="1143215"/>
            <a:ext cx="5928000" cy="308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2eb132b3382_26_0:notes"/>
          <p:cNvSpPr txBox="1">
            <a:spLocks noGrp="1"/>
          </p:cNvSpPr>
          <p:nvPr>
            <p:ph type="body" idx="1"/>
          </p:nvPr>
        </p:nvSpPr>
        <p:spPr>
          <a:xfrm>
            <a:off x="686599" y="4401236"/>
            <a:ext cx="5486700" cy="3599700"/>
          </a:xfrm>
          <a:prstGeom prst="rect">
            <a:avLst/>
          </a:prstGeom>
          <a:noFill/>
          <a:ln>
            <a:noFill/>
          </a:ln>
        </p:spPr>
        <p:txBody>
          <a:bodyPr spcFirstLastPara="1" wrap="square" lIns="86075" tIns="43025" rIns="86075" bIns="43025" anchor="t" anchorCtr="0">
            <a:noAutofit/>
          </a:bodyPr>
          <a:lstStyle/>
          <a:p>
            <a:pPr marL="0" lvl="0" indent="0" algn="l" rtl="0">
              <a:lnSpc>
                <a:spcPct val="100000"/>
              </a:lnSpc>
              <a:spcBef>
                <a:spcPts val="0"/>
              </a:spcBef>
              <a:spcAft>
                <a:spcPts val="0"/>
              </a:spcAft>
              <a:buSzPts val="1300"/>
              <a:buNone/>
            </a:pPr>
            <a:r>
              <a:rPr lang="en"/>
              <a:t>Time: 4:33</a:t>
            </a:r>
            <a:endParaRPr/>
          </a:p>
          <a:p>
            <a:pPr marL="0" lvl="0" indent="0" algn="l" rtl="0">
              <a:lnSpc>
                <a:spcPct val="100000"/>
              </a:lnSpc>
              <a:spcBef>
                <a:spcPts val="0"/>
              </a:spcBef>
              <a:spcAft>
                <a:spcPts val="0"/>
              </a:spcAft>
              <a:buSzPts val="1300"/>
              <a:buNone/>
            </a:pPr>
            <a:r>
              <a:rPr lang="en"/>
              <a:t>Hi everyone, my name is Krsitina, and I am a summer fellow in CHTC. Today I’m going to introduce my project, which is integrating pelican with Pytorch.</a:t>
            </a:r>
            <a:endParaRPr/>
          </a:p>
        </p:txBody>
      </p:sp>
      <p:sp>
        <p:nvSpPr>
          <p:cNvPr id="307" name="Google Shape;307;g2eb132b3382_26_0:notes"/>
          <p:cNvSpPr txBox="1">
            <a:spLocks noGrp="1"/>
          </p:cNvSpPr>
          <p:nvPr>
            <p:ph type="sldNum" idx="12"/>
          </p:nvPr>
        </p:nvSpPr>
        <p:spPr>
          <a:xfrm>
            <a:off x="3885108" y="8686165"/>
            <a:ext cx="2971800" cy="458100"/>
          </a:xfrm>
          <a:prstGeom prst="rect">
            <a:avLst/>
          </a:prstGeom>
          <a:noFill/>
          <a:ln>
            <a:noFill/>
          </a:ln>
        </p:spPr>
        <p:txBody>
          <a:bodyPr spcFirstLastPara="1" wrap="square" lIns="86075" tIns="43025" rIns="86075" bIns="43025" anchor="b" anchorCtr="0">
            <a:noAutofit/>
          </a:bodyPr>
          <a:lstStyle/>
          <a:p>
            <a:pPr marL="0" lvl="0" indent="0" algn="r" rtl="0">
              <a:lnSpc>
                <a:spcPct val="100000"/>
              </a:lnSpc>
              <a:spcBef>
                <a:spcPts val="0"/>
              </a:spcBef>
              <a:spcAft>
                <a:spcPts val="0"/>
              </a:spcAft>
              <a:buSzPts val="1300"/>
              <a:buNone/>
            </a:pPr>
            <a:fld id="{00000000-1234-1234-1234-123412341234}" type="slidenum">
              <a:rPr lang="en" sz="1300"/>
              <a:t>27</a:t>
            </a:fld>
            <a:endParaRPr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eb132b3382_26_9:notes"/>
          <p:cNvSpPr txBox="1">
            <a:spLocks noGrp="1"/>
          </p:cNvSpPr>
          <p:nvPr>
            <p:ph type="body" idx="1"/>
          </p:nvPr>
        </p:nvSpPr>
        <p:spPr>
          <a:xfrm>
            <a:off x="686599" y="4401236"/>
            <a:ext cx="5486700" cy="3599700"/>
          </a:xfrm>
          <a:prstGeom prst="rect">
            <a:avLst/>
          </a:prstGeom>
          <a:noFill/>
          <a:ln>
            <a:noFill/>
          </a:ln>
        </p:spPr>
        <p:txBody>
          <a:bodyPr spcFirstLastPara="1" wrap="square" lIns="86075" tIns="43025" rIns="86075" bIns="43025" anchor="t" anchorCtr="0">
            <a:noAutofit/>
          </a:bodyPr>
          <a:lstStyle/>
          <a:p>
            <a:pPr marL="0" lvl="0" indent="0" algn="l" rtl="0">
              <a:lnSpc>
                <a:spcPct val="100000"/>
              </a:lnSpc>
              <a:spcBef>
                <a:spcPts val="0"/>
              </a:spcBef>
              <a:spcAft>
                <a:spcPts val="0"/>
              </a:spcAft>
              <a:buSzPts val="1300"/>
              <a:buNone/>
            </a:pPr>
            <a:r>
              <a:rPr lang="en">
                <a:latin typeface="Times New Roman"/>
                <a:ea typeface="Times New Roman"/>
                <a:cs typeface="Times New Roman"/>
                <a:sym typeface="Times New Roman"/>
              </a:rPr>
              <a:t>So Let’s we start with introduction of related things. Though the presentation this morning, I think we are all familiar with Pelican,which is a  software platform for federating dataset repositories together and delivering the objects to computing capacity. And then, Pytorch is  a machine learning library, all AI researcher should be familiar with it, it’s used for applications such as computer vision and natural language processing. And HTCondor, is a software which help us running our job in OSPool, therefore we can use more computing resources to accelerate model training.</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3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300"/>
              <a:buNone/>
            </a:pPr>
            <a:r>
              <a:rPr lang="en">
                <a:latin typeface="Times New Roman"/>
                <a:ea typeface="Times New Roman"/>
                <a:cs typeface="Times New Roman"/>
                <a:sym typeface="Times New Roman"/>
              </a:rPr>
              <a:t>As we can see in this graph, in a standard workflow, we grab data from pelican, and then using pytorch to consume and prepare the data. The dataloader module in PyTorch will batch the data to make it ready to be trained. And finally, we hope to use using HTCondor to make all the things run in OSPool.</a:t>
            </a:r>
            <a:endParaRPr>
              <a:latin typeface="Times New Roman"/>
              <a:ea typeface="Times New Roman"/>
              <a:cs typeface="Times New Roman"/>
              <a:sym typeface="Times New Roman"/>
            </a:endParaRPr>
          </a:p>
        </p:txBody>
      </p:sp>
      <p:sp>
        <p:nvSpPr>
          <p:cNvPr id="316" name="Google Shape;316;g2eb132b3382_26_9:notes"/>
          <p:cNvSpPr>
            <a:spLocks noGrp="1" noRot="1" noChangeAspect="1"/>
          </p:cNvSpPr>
          <p:nvPr>
            <p:ph type="sldImg" idx="2"/>
          </p:nvPr>
        </p:nvSpPr>
        <p:spPr>
          <a:xfrm>
            <a:off x="465906" y="1143215"/>
            <a:ext cx="5928000" cy="308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eb132b3382_26_19:notes"/>
          <p:cNvSpPr txBox="1">
            <a:spLocks noGrp="1"/>
          </p:cNvSpPr>
          <p:nvPr>
            <p:ph type="body" idx="1"/>
          </p:nvPr>
        </p:nvSpPr>
        <p:spPr>
          <a:xfrm>
            <a:off x="686599" y="4401236"/>
            <a:ext cx="5486700" cy="3599700"/>
          </a:xfrm>
          <a:prstGeom prst="rect">
            <a:avLst/>
          </a:prstGeom>
          <a:noFill/>
          <a:ln>
            <a:noFill/>
          </a:ln>
        </p:spPr>
        <p:txBody>
          <a:bodyPr spcFirstLastPara="1" wrap="square" lIns="86075" tIns="43025" rIns="86075" bIns="43025" anchor="t" anchorCtr="0">
            <a:noAutofit/>
          </a:bodyPr>
          <a:lstStyle/>
          <a:p>
            <a:pPr marL="0" lvl="0" indent="0" algn="l" rtl="0">
              <a:lnSpc>
                <a:spcPct val="100000"/>
              </a:lnSpc>
              <a:spcBef>
                <a:spcPts val="0"/>
              </a:spcBef>
              <a:spcAft>
                <a:spcPts val="0"/>
              </a:spcAft>
              <a:buSzPts val="1300"/>
              <a:buNone/>
            </a:pPr>
            <a:r>
              <a:rPr lang="en"/>
              <a:t>So, what’s the problems currently exist? </a:t>
            </a:r>
            <a:endParaRPr/>
          </a:p>
          <a:p>
            <a:pPr marL="0" lvl="0" indent="0" algn="l" rtl="0">
              <a:lnSpc>
                <a:spcPct val="100000"/>
              </a:lnSpc>
              <a:spcBef>
                <a:spcPts val="0"/>
              </a:spcBef>
              <a:spcAft>
                <a:spcPts val="0"/>
              </a:spcAft>
              <a:buSzPts val="1300"/>
              <a:buNone/>
            </a:pPr>
            <a:r>
              <a:rPr lang="en"/>
              <a:t> In the aspect of data accessibility, it’s always easy when things is small. We can just download the dataset on local file system and then train. However, when scale up, there can be some challenges. Especially when the data is remote. For example, what if your disk is smaller than the dataset? You are not able to download the whole dataset, so what we need to do is chruk the data in to pieces, or implement lazy reading. We can also have something like a slide window to stream the dataset, load some of them each time and train on it. And also, if the dataset is pretty big, you may need hours or days to download it, then you CPU or GPUs will be idle, so this will be waste of resource. We don’t want this happen.</a:t>
            </a:r>
            <a:endParaRPr/>
          </a:p>
          <a:p>
            <a:pPr marL="0" lvl="0" indent="0" algn="l" rtl="0">
              <a:lnSpc>
                <a:spcPct val="100000"/>
              </a:lnSpc>
              <a:spcBef>
                <a:spcPts val="0"/>
              </a:spcBef>
              <a:spcAft>
                <a:spcPts val="0"/>
              </a:spcAft>
              <a:buSzPts val="1300"/>
              <a:buNone/>
            </a:pPr>
            <a:endParaRPr/>
          </a:p>
          <a:p>
            <a:pPr marL="0" lvl="0" indent="0" algn="l" rtl="0">
              <a:lnSpc>
                <a:spcPct val="100000"/>
              </a:lnSpc>
              <a:spcBef>
                <a:spcPts val="0"/>
              </a:spcBef>
              <a:spcAft>
                <a:spcPts val="0"/>
              </a:spcAft>
              <a:buSzPts val="1300"/>
              <a:buNone/>
            </a:pPr>
            <a:r>
              <a:rPr lang="en"/>
              <a:t>As for performance, accessing data on remote file systems can often be rather slow compared to local storage. So, how should we achieve low latency and high throughput in the circumstance of large and remote data volumes?</a:t>
            </a:r>
            <a:endParaRPr/>
          </a:p>
        </p:txBody>
      </p:sp>
      <p:sp>
        <p:nvSpPr>
          <p:cNvPr id="329" name="Google Shape;329;g2eb132b3382_26_19:notes"/>
          <p:cNvSpPr>
            <a:spLocks noGrp="1" noRot="1" noChangeAspect="1"/>
          </p:cNvSpPr>
          <p:nvPr>
            <p:ph type="sldImg" idx="2"/>
          </p:nvPr>
        </p:nvSpPr>
        <p:spPr>
          <a:xfrm>
            <a:off x="465906" y="1143215"/>
            <a:ext cx="5928000" cy="308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76d64869a9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76d64869a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Now while I love the space of introspective questions and hypotheticals, that is not the space I am working in. Luckly, the space I have been working is within the OSPool and specifically glideins.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My one line explanation of a glidein is that</a:t>
            </a:r>
            <a:endParaRPr>
              <a:solidFill>
                <a:schemeClr val="dk1"/>
              </a:solidFill>
            </a:endParaRPr>
          </a:p>
          <a:p>
            <a:pPr marL="0" lvl="0" indent="0" algn="l" rtl="0">
              <a:spcBef>
                <a:spcPts val="0"/>
              </a:spcBef>
              <a:spcAft>
                <a:spcPts val="0"/>
              </a:spcAft>
              <a:buNone/>
            </a:pPr>
            <a:r>
              <a:rPr lang="en">
                <a:solidFill>
                  <a:schemeClr val="dk1"/>
                </a:solidFill>
              </a:rPr>
              <a:t>A Glidein is a job that contains a wrapper script sets up an execution point on a shared resource.</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A glidein can receive information through discovery or provided information.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Wrapper scripts help discover information about the worker nodes environment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Discovery: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Detect software such as singularity</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Identify OS on the system</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Provided information comes from human written configurations such as the OSG Topology repo</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Provided: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Institutional Owner</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Site name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Resource name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Currently location of a glidein is not currently discovered or provided by the scripts or configurations.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While institutional owner information is sometimes available, the resource a glidein lands on is not always co-located with the owner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CLICK</a:t>
            </a:r>
            <a:endParaRPr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eb132b3382_26_26:notes"/>
          <p:cNvSpPr txBox="1">
            <a:spLocks noGrp="1"/>
          </p:cNvSpPr>
          <p:nvPr>
            <p:ph type="body" idx="1"/>
          </p:nvPr>
        </p:nvSpPr>
        <p:spPr>
          <a:xfrm>
            <a:off x="686599" y="4401236"/>
            <a:ext cx="5486700" cy="3599700"/>
          </a:xfrm>
          <a:prstGeom prst="rect">
            <a:avLst/>
          </a:prstGeom>
          <a:noFill/>
          <a:ln>
            <a:noFill/>
          </a:ln>
        </p:spPr>
        <p:txBody>
          <a:bodyPr spcFirstLastPara="1" wrap="square" lIns="86075" tIns="43025" rIns="86075" bIns="43025" anchor="t" anchorCtr="0">
            <a:noAutofit/>
          </a:bodyPr>
          <a:lstStyle/>
          <a:p>
            <a:pPr marL="0" lvl="0" indent="0" algn="l" rtl="0">
              <a:lnSpc>
                <a:spcPct val="100000"/>
              </a:lnSpc>
              <a:spcBef>
                <a:spcPts val="0"/>
              </a:spcBef>
              <a:spcAft>
                <a:spcPts val="0"/>
              </a:spcAft>
              <a:buSzPts val="1300"/>
              <a:buNone/>
            </a:pPr>
            <a:r>
              <a:rPr lang="en"/>
              <a:t>So, our goal is to solve these problem. First, we want to streamlined the workflows. Before, we can only use CLI tool of pelican to fetch the data from origin. In this way, you need to do data downloading and model training separately. There’s gaps between multiple tools. We hope to fill the gaps to achieve a smoother integration. For example, the pelicanfs, which wrote by my mentor Emma, implement the fsspec. fsspec is a python specification for a file-system interface. By following the specification, we can access different backends in the same way, without learning implementation of each backend. So with pelicanfs, we can write a python script to download the data, and start training at the same time. I can remember when I took deep learning course in UW-Madison, we first learn the concept of model training, things like neural network, forwarding and backforwarding, it’s not very hard to understand. However when it comes to practice by coding, things changes. I think for AI Researchers, they hope to focus on the model. However before start training, they always need to spend a lot of time to prepare, whether the environment, data, and any other tools. We hope to simplify the using of the tools. So AI researchers could spend less time on learning tools, but focus on the core, which is model. </a:t>
            </a:r>
            <a:endParaRPr/>
          </a:p>
          <a:p>
            <a:pPr marL="0" lvl="0" indent="0" algn="l" rtl="0">
              <a:lnSpc>
                <a:spcPct val="100000"/>
              </a:lnSpc>
              <a:spcBef>
                <a:spcPts val="0"/>
              </a:spcBef>
              <a:spcAft>
                <a:spcPts val="0"/>
              </a:spcAft>
              <a:buSzPts val="1300"/>
              <a:buNone/>
            </a:pPr>
            <a:r>
              <a:rPr lang="en"/>
              <a:t>Finally, we want make AI researchers happier and more productive.</a:t>
            </a:r>
            <a:endParaRPr/>
          </a:p>
        </p:txBody>
      </p:sp>
      <p:sp>
        <p:nvSpPr>
          <p:cNvPr id="337" name="Google Shape;337;g2eb132b3382_26_26:notes"/>
          <p:cNvSpPr>
            <a:spLocks noGrp="1" noRot="1" noChangeAspect="1"/>
          </p:cNvSpPr>
          <p:nvPr>
            <p:ph type="sldImg" idx="2"/>
          </p:nvPr>
        </p:nvSpPr>
        <p:spPr>
          <a:xfrm>
            <a:off x="465906" y="1143215"/>
            <a:ext cx="5928000" cy="308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eb132b3382_26_33:notes"/>
          <p:cNvSpPr>
            <a:spLocks noGrp="1" noRot="1" noChangeAspect="1"/>
          </p:cNvSpPr>
          <p:nvPr>
            <p:ph type="sldImg" idx="2"/>
          </p:nvPr>
        </p:nvSpPr>
        <p:spPr>
          <a:xfrm>
            <a:off x="465906" y="1143215"/>
            <a:ext cx="5928000" cy="308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2eb132b3382_26_33:notes"/>
          <p:cNvSpPr txBox="1">
            <a:spLocks noGrp="1"/>
          </p:cNvSpPr>
          <p:nvPr>
            <p:ph type="body" idx="1"/>
          </p:nvPr>
        </p:nvSpPr>
        <p:spPr>
          <a:xfrm>
            <a:off x="686599" y="4401236"/>
            <a:ext cx="5486700" cy="3599700"/>
          </a:xfrm>
          <a:prstGeom prst="rect">
            <a:avLst/>
          </a:prstGeom>
          <a:noFill/>
          <a:ln>
            <a:noFill/>
          </a:ln>
        </p:spPr>
        <p:txBody>
          <a:bodyPr spcFirstLastPara="1" wrap="square" lIns="86075" tIns="43025" rIns="86075" bIns="43025" anchor="t" anchorCtr="0">
            <a:noAutofit/>
          </a:bodyPr>
          <a:lstStyle/>
          <a:p>
            <a:pPr marL="0" lvl="0" indent="0" algn="l" rtl="0">
              <a:lnSpc>
                <a:spcPct val="100000"/>
              </a:lnSpc>
              <a:spcBef>
                <a:spcPts val="0"/>
              </a:spcBef>
              <a:spcAft>
                <a:spcPts val="0"/>
              </a:spcAft>
              <a:buSzPts val="1300"/>
              <a:buNone/>
            </a:pPr>
            <a:r>
              <a:rPr lang="en"/>
              <a:t>So, how should we achieve all of these goals?</a:t>
            </a:r>
            <a:endParaRPr/>
          </a:p>
          <a:p>
            <a:pPr marL="0" lvl="0" indent="0" algn="l" rtl="0">
              <a:lnSpc>
                <a:spcPct val="100000"/>
              </a:lnSpc>
              <a:spcBef>
                <a:spcPts val="0"/>
              </a:spcBef>
              <a:spcAft>
                <a:spcPts val="0"/>
              </a:spcAft>
              <a:buSzPts val="1300"/>
              <a:buNone/>
            </a:pPr>
            <a:endParaRPr/>
          </a:p>
          <a:p>
            <a:pPr marL="0" lvl="0" indent="0" algn="l" rtl="0">
              <a:lnSpc>
                <a:spcPct val="100000"/>
              </a:lnSpc>
              <a:spcBef>
                <a:spcPts val="0"/>
              </a:spcBef>
              <a:spcAft>
                <a:spcPts val="0"/>
              </a:spcAft>
              <a:buSzPts val="1300"/>
              <a:buNone/>
            </a:pPr>
            <a:r>
              <a:rPr lang="en"/>
              <a:t>First, as a new fellow here, although I have been familiar with pytorch, I still  did a lot of research about it, and also pelican, fsspec, htcondor. </a:t>
            </a:r>
            <a:endParaRPr/>
          </a:p>
          <a:p>
            <a:pPr marL="0" lvl="0" indent="0" algn="l" rtl="0">
              <a:lnSpc>
                <a:spcPct val="100000"/>
              </a:lnSpc>
              <a:spcBef>
                <a:spcPts val="0"/>
              </a:spcBef>
              <a:spcAft>
                <a:spcPts val="0"/>
              </a:spcAft>
              <a:buSzPts val="1300"/>
              <a:buNone/>
            </a:pPr>
            <a:r>
              <a:rPr lang="en"/>
              <a:t>How they consume the data, what kind of data they consume. Also, in real world scenario, what kind of file format and file size do people usually use? How big is the disk and memory usually be? </a:t>
            </a:r>
            <a:endParaRPr/>
          </a:p>
          <a:p>
            <a:pPr marL="0" lvl="0" indent="0" algn="l" rtl="0">
              <a:lnSpc>
                <a:spcPct val="100000"/>
              </a:lnSpc>
              <a:spcBef>
                <a:spcPts val="0"/>
              </a:spcBef>
              <a:spcAft>
                <a:spcPts val="0"/>
              </a:spcAft>
              <a:buSzPts val="13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eb132b3382_26_39:notes"/>
          <p:cNvSpPr>
            <a:spLocks noGrp="1" noRot="1" noChangeAspect="1"/>
          </p:cNvSpPr>
          <p:nvPr>
            <p:ph type="sldImg" idx="2"/>
          </p:nvPr>
        </p:nvSpPr>
        <p:spPr>
          <a:xfrm>
            <a:off x="465906" y="1143215"/>
            <a:ext cx="5928000" cy="308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2eb132b3382_26_39:notes"/>
          <p:cNvSpPr txBox="1">
            <a:spLocks noGrp="1"/>
          </p:cNvSpPr>
          <p:nvPr>
            <p:ph type="body" idx="1"/>
          </p:nvPr>
        </p:nvSpPr>
        <p:spPr>
          <a:xfrm>
            <a:off x="686599" y="4401236"/>
            <a:ext cx="5486700" cy="3599700"/>
          </a:xfrm>
          <a:prstGeom prst="rect">
            <a:avLst/>
          </a:prstGeom>
          <a:noFill/>
          <a:ln>
            <a:noFill/>
          </a:ln>
        </p:spPr>
        <p:txBody>
          <a:bodyPr spcFirstLastPara="1" wrap="square" lIns="86075" tIns="43025" rIns="86075" bIns="43025" anchor="t" anchorCtr="0">
            <a:noAutofit/>
          </a:bodyPr>
          <a:lstStyle/>
          <a:p>
            <a:pPr marL="0" lvl="0" indent="0" algn="l" rtl="0">
              <a:spcBef>
                <a:spcPts val="0"/>
              </a:spcBef>
              <a:spcAft>
                <a:spcPts val="0"/>
              </a:spcAft>
              <a:buClr>
                <a:schemeClr val="dk1"/>
              </a:buClr>
              <a:buSzPts val="1300"/>
              <a:buFont typeface="Arial"/>
              <a:buNone/>
            </a:pPr>
            <a:r>
              <a:rPr lang="en">
                <a:solidFill>
                  <a:schemeClr val="dk1"/>
                </a:solidFill>
              </a:rPr>
              <a:t>After having a basic understand, we will start benchmarking, which is the primary thing I do right now. I have done benchmarking on a small dataset, fashion-MNIST. And switching to a much bigger dataset, ImageNet right now. In this way, we can intuitively see the performance differences between different ways of reading data. We hope to give researchers a rough idea of ​​what to expect before they start using it. When the dataset is small, loading from remote repository may significantly slow the training. However, if the there are millions of parameters to train, it may t.  Besides, only know problem when you actually implement it,...</a:t>
            </a:r>
            <a:endParaRPr>
              <a:solidFill>
                <a:schemeClr val="dk1"/>
              </a:solidFill>
            </a:endParaRPr>
          </a:p>
          <a:p>
            <a:pPr marL="0" lvl="0" indent="0" algn="l" rtl="0">
              <a:spcBef>
                <a:spcPts val="0"/>
              </a:spcBef>
              <a:spcAft>
                <a:spcPts val="0"/>
              </a:spcAft>
              <a:buClr>
                <a:schemeClr val="dk1"/>
              </a:buClr>
              <a:buSzPts val="1300"/>
              <a:buFont typeface="Arial"/>
              <a:buNone/>
            </a:pPr>
            <a:endParaRPr>
              <a:solidFill>
                <a:schemeClr val="dk1"/>
              </a:solidFill>
            </a:endParaRPr>
          </a:p>
          <a:p>
            <a:pPr marL="0" lvl="0" indent="0" algn="l" rtl="0">
              <a:lnSpc>
                <a:spcPct val="100000"/>
              </a:lnSpc>
              <a:spcBef>
                <a:spcPts val="0"/>
              </a:spcBef>
              <a:spcAft>
                <a:spcPts val="0"/>
              </a:spcAft>
              <a:buSzPts val="13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eb132b3382_26_46:notes"/>
          <p:cNvSpPr>
            <a:spLocks noGrp="1" noRot="1" noChangeAspect="1"/>
          </p:cNvSpPr>
          <p:nvPr>
            <p:ph type="sldImg" idx="2"/>
          </p:nvPr>
        </p:nvSpPr>
        <p:spPr>
          <a:xfrm>
            <a:off x="465906" y="1143215"/>
            <a:ext cx="5928000" cy="308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2eb132b3382_26_46:notes"/>
          <p:cNvSpPr txBox="1">
            <a:spLocks noGrp="1"/>
          </p:cNvSpPr>
          <p:nvPr>
            <p:ph type="body" idx="1"/>
          </p:nvPr>
        </p:nvSpPr>
        <p:spPr>
          <a:xfrm>
            <a:off x="686599" y="4401236"/>
            <a:ext cx="5486700" cy="3599700"/>
          </a:xfrm>
          <a:prstGeom prst="rect">
            <a:avLst/>
          </a:prstGeom>
          <a:noFill/>
          <a:ln>
            <a:noFill/>
          </a:ln>
        </p:spPr>
        <p:txBody>
          <a:bodyPr spcFirstLastPara="1" wrap="square" lIns="86075" tIns="43025" rIns="86075" bIns="43025" anchor="t" anchorCtr="0">
            <a:noAutofit/>
          </a:bodyPr>
          <a:lstStyle/>
          <a:p>
            <a:pPr marL="0" lvl="0" indent="0" algn="l" rtl="0">
              <a:lnSpc>
                <a:spcPct val="100000"/>
              </a:lnSpc>
              <a:spcBef>
                <a:spcPts val="0"/>
              </a:spcBef>
              <a:spcAft>
                <a:spcPts val="0"/>
              </a:spcAft>
              <a:buSzPts val="1300"/>
              <a:buNone/>
            </a:pPr>
            <a:r>
              <a:rPr lang="en"/>
              <a:t>So, the third one will be develop tools and libraries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eb132b3382_26_53:notes"/>
          <p:cNvSpPr>
            <a:spLocks noGrp="1" noRot="1" noChangeAspect="1"/>
          </p:cNvSpPr>
          <p:nvPr>
            <p:ph type="sldImg" idx="2"/>
          </p:nvPr>
        </p:nvSpPr>
        <p:spPr>
          <a:xfrm>
            <a:off x="465906" y="1143215"/>
            <a:ext cx="5928000" cy="308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2eb132b3382_26_53:notes"/>
          <p:cNvSpPr txBox="1">
            <a:spLocks noGrp="1"/>
          </p:cNvSpPr>
          <p:nvPr>
            <p:ph type="body" idx="1"/>
          </p:nvPr>
        </p:nvSpPr>
        <p:spPr>
          <a:xfrm>
            <a:off x="686599" y="4401236"/>
            <a:ext cx="5486700" cy="3599700"/>
          </a:xfrm>
          <a:prstGeom prst="rect">
            <a:avLst/>
          </a:prstGeom>
          <a:noFill/>
          <a:ln>
            <a:noFill/>
          </a:ln>
        </p:spPr>
        <p:txBody>
          <a:bodyPr spcFirstLastPara="1" wrap="square" lIns="86075" tIns="43025" rIns="86075" bIns="43025" anchor="t" anchorCtr="0">
            <a:noAutofit/>
          </a:bodyPr>
          <a:lstStyle/>
          <a:p>
            <a:pPr marL="0" lvl="0" indent="0" algn="l" rtl="0">
              <a:lnSpc>
                <a:spcPct val="100000"/>
              </a:lnSpc>
              <a:spcBef>
                <a:spcPts val="0"/>
              </a:spcBef>
              <a:spcAft>
                <a:spcPts val="0"/>
              </a:spcAft>
              <a:buSzPts val="13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eb132b3382_26_60:notes"/>
          <p:cNvSpPr>
            <a:spLocks noGrp="1" noRot="1" noChangeAspect="1"/>
          </p:cNvSpPr>
          <p:nvPr>
            <p:ph type="sldImg" idx="2"/>
          </p:nvPr>
        </p:nvSpPr>
        <p:spPr>
          <a:xfrm>
            <a:off x="685800"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g2eb132b3382_26_60:notes"/>
          <p:cNvSpPr txBox="1">
            <a:spLocks noGrp="1"/>
          </p:cNvSpPr>
          <p:nvPr>
            <p:ph type="body" idx="1"/>
          </p:nvPr>
        </p:nvSpPr>
        <p:spPr>
          <a:xfrm>
            <a:off x="686599" y="4401236"/>
            <a:ext cx="5486700" cy="3599700"/>
          </a:xfrm>
          <a:prstGeom prst="rect">
            <a:avLst/>
          </a:prstGeom>
          <a:noFill/>
          <a:ln>
            <a:noFill/>
          </a:ln>
        </p:spPr>
        <p:txBody>
          <a:bodyPr spcFirstLastPara="1" wrap="square" lIns="86075" tIns="43025" rIns="86075" bIns="43025" anchor="t" anchorCtr="0">
            <a:noAutofit/>
          </a:bodyPr>
          <a:lstStyle/>
          <a:p>
            <a:pPr marL="0" lvl="0" indent="0" algn="l" rtl="0">
              <a:lnSpc>
                <a:spcPct val="100000"/>
              </a:lnSpc>
              <a:spcBef>
                <a:spcPts val="0"/>
              </a:spcBef>
              <a:spcAft>
                <a:spcPts val="0"/>
              </a:spcAft>
              <a:buSzPts val="13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eb132b3382_26_67:notes"/>
          <p:cNvSpPr txBox="1">
            <a:spLocks noGrp="1"/>
          </p:cNvSpPr>
          <p:nvPr>
            <p:ph type="body" idx="1"/>
          </p:nvPr>
        </p:nvSpPr>
        <p:spPr>
          <a:xfrm>
            <a:off x="686599" y="4401236"/>
            <a:ext cx="5486700" cy="3599700"/>
          </a:xfrm>
          <a:prstGeom prst="rect">
            <a:avLst/>
          </a:prstGeom>
          <a:noFill/>
          <a:ln>
            <a:noFill/>
          </a:ln>
        </p:spPr>
        <p:txBody>
          <a:bodyPr spcFirstLastPara="1" wrap="square" lIns="86075" tIns="43025" rIns="86075" bIns="43025" anchor="t" anchorCtr="0">
            <a:noAutofit/>
          </a:bodyPr>
          <a:lstStyle/>
          <a:p>
            <a:pPr marL="0" lvl="0" indent="0" algn="l" rtl="0">
              <a:lnSpc>
                <a:spcPct val="100000"/>
              </a:lnSpc>
              <a:spcBef>
                <a:spcPts val="0"/>
              </a:spcBef>
              <a:spcAft>
                <a:spcPts val="0"/>
              </a:spcAft>
              <a:buSzPts val="1300"/>
              <a:buNone/>
            </a:pPr>
            <a:endParaRPr/>
          </a:p>
        </p:txBody>
      </p:sp>
      <p:sp>
        <p:nvSpPr>
          <p:cNvPr id="385" name="Google Shape;385;g2eb132b3382_26_67:notes"/>
          <p:cNvSpPr>
            <a:spLocks noGrp="1" noRot="1" noChangeAspect="1"/>
          </p:cNvSpPr>
          <p:nvPr>
            <p:ph type="sldImg" idx="2"/>
          </p:nvPr>
        </p:nvSpPr>
        <p:spPr>
          <a:xfrm>
            <a:off x="465906" y="1143215"/>
            <a:ext cx="5928000" cy="308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eb132b3382_6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Time: 5:00</a:t>
            </a:r>
            <a:endParaRPr/>
          </a:p>
          <a:p>
            <a:pPr marL="0" lvl="0" indent="0" algn="l" rtl="0">
              <a:lnSpc>
                <a:spcPct val="100000"/>
              </a:lnSpc>
              <a:spcBef>
                <a:spcPts val="0"/>
              </a:spcBef>
              <a:spcAft>
                <a:spcPts val="0"/>
              </a:spcAft>
              <a:buSzPts val="1400"/>
              <a:buNone/>
            </a:pPr>
            <a:r>
              <a:rPr lang="en"/>
              <a:t>Slide nunbers</a:t>
            </a:r>
            <a:endParaRPr/>
          </a:p>
        </p:txBody>
      </p:sp>
      <p:sp>
        <p:nvSpPr>
          <p:cNvPr id="395" name="Google Shape;395;g2eb132b3382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eb132b3382_6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g2eb132b3382_6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eb132b3382_6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A very basic overview of the OSG container build system:</a:t>
            </a:r>
            <a:endParaRPr/>
          </a:p>
          <a:p>
            <a:pPr marL="0" lvl="0" indent="0" algn="l" rtl="0">
              <a:lnSpc>
                <a:spcPct val="100000"/>
              </a:lnSpc>
              <a:spcBef>
                <a:spcPts val="0"/>
              </a:spcBef>
              <a:spcAft>
                <a:spcPts val="0"/>
              </a:spcAft>
              <a:buSzPts val="1400"/>
              <a:buNone/>
            </a:pPr>
            <a:r>
              <a:rPr lang="en"/>
              <a:t>(read bullets off slides here)</a:t>
            </a:r>
            <a:endParaRPr/>
          </a:p>
        </p:txBody>
      </p:sp>
      <p:sp>
        <p:nvSpPr>
          <p:cNvPr id="411" name="Google Shape;411;g2eb132b3382_6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76d64869a9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76d64869a9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of the obvious ideas is to use IP geolocation if institutional owner isn’t an option</a:t>
            </a:r>
            <a:endParaRPr/>
          </a:p>
          <a:p>
            <a:pPr marL="0" lvl="0" indent="0" algn="l" rtl="0">
              <a:spcBef>
                <a:spcPts val="0"/>
              </a:spcBef>
              <a:spcAft>
                <a:spcPts val="0"/>
              </a:spcAft>
              <a:buNone/>
            </a:pPr>
            <a:endParaRPr/>
          </a:p>
          <a:p>
            <a:pPr marL="0" lvl="0" indent="0" algn="l" rtl="0">
              <a:spcBef>
                <a:spcPts val="0"/>
              </a:spcBef>
              <a:spcAft>
                <a:spcPts val="0"/>
              </a:spcAft>
              <a:buNone/>
            </a:pPr>
            <a:r>
              <a:rPr lang="en"/>
              <a:t>Resolve IP addresses with a database like MaxMind</a:t>
            </a:r>
            <a:endParaRPr/>
          </a:p>
          <a:p>
            <a:pPr marL="0" lvl="0" indent="0" algn="l" rtl="0">
              <a:spcBef>
                <a:spcPts val="0"/>
              </a:spcBef>
              <a:spcAft>
                <a:spcPts val="0"/>
              </a:spcAft>
              <a:buNone/>
            </a:pPr>
            <a:r>
              <a:rPr lang="en"/>
              <a:t>Determine that a glidein is running in locations such as Wisconsin or Alabama</a:t>
            </a:r>
            <a:endParaRPr/>
          </a:p>
          <a:p>
            <a:pPr marL="0" lvl="0" indent="0" algn="l" rtl="0">
              <a:spcBef>
                <a:spcPts val="0"/>
              </a:spcBef>
              <a:spcAft>
                <a:spcPts val="0"/>
              </a:spcAft>
              <a:buNone/>
            </a:pPr>
            <a:endParaRPr/>
          </a:p>
          <a:p>
            <a:pPr marL="0" lvl="0" indent="0" algn="l" rtl="0">
              <a:spcBef>
                <a:spcPts val="0"/>
              </a:spcBef>
              <a:spcAft>
                <a:spcPts val="0"/>
              </a:spcAft>
              <a:buNone/>
            </a:pPr>
            <a:r>
              <a:rPr lang="en" b="1"/>
              <a:t>CLICK </a:t>
            </a:r>
            <a:endParaRPr b="1"/>
          </a:p>
          <a:p>
            <a:pPr marL="0" lvl="0" indent="0" algn="l" rtl="0">
              <a:spcBef>
                <a:spcPts val="0"/>
              </a:spcBef>
              <a:spcAft>
                <a:spcPts val="0"/>
              </a:spcAft>
              <a:buNone/>
            </a:pPr>
            <a:endParaRPr/>
          </a:p>
          <a:p>
            <a:pPr marL="0" lvl="0" indent="0" algn="l" rtl="0">
              <a:spcBef>
                <a:spcPts val="0"/>
              </a:spcBef>
              <a:spcAft>
                <a:spcPts val="0"/>
              </a:spcAft>
              <a:buNone/>
            </a:pPr>
            <a:r>
              <a:rPr lang="en"/>
              <a:t>Problem occurs when IP addresses don’t resolve to accurate physical coordinates. </a:t>
            </a:r>
            <a:endParaRPr/>
          </a:p>
          <a:p>
            <a:pPr marL="457200" lvl="0" indent="-298450" algn="l" rtl="0">
              <a:spcBef>
                <a:spcPts val="0"/>
              </a:spcBef>
              <a:spcAft>
                <a:spcPts val="0"/>
              </a:spcAft>
              <a:buSzPts val="1100"/>
              <a:buChar char="➔"/>
            </a:pPr>
            <a:r>
              <a:rPr lang="en"/>
              <a:t>I deemed as the “Kansas Problem”</a:t>
            </a:r>
            <a:endParaRPr/>
          </a:p>
          <a:p>
            <a:pPr marL="0" lvl="0" indent="0" algn="l" rtl="0">
              <a:spcBef>
                <a:spcPts val="0"/>
              </a:spcBef>
              <a:spcAft>
                <a:spcPts val="0"/>
              </a:spcAft>
              <a:buNone/>
            </a:pPr>
            <a:r>
              <a:rPr lang="en"/>
              <a:t>Instead of returning null when a location is undetermined from an IP, the database returns back center of the US</a:t>
            </a:r>
            <a:endParaRPr/>
          </a:p>
          <a:p>
            <a:pPr marL="457200" lvl="0" indent="-298450" algn="l" rtl="0">
              <a:spcBef>
                <a:spcPts val="0"/>
              </a:spcBef>
              <a:spcAft>
                <a:spcPts val="0"/>
              </a:spcAft>
              <a:buSzPts val="1100"/>
              <a:buChar char="➔"/>
            </a:pPr>
            <a:r>
              <a:rPr lang="en"/>
              <a:t>Suggests glideins are operating in middle of a lake in Kansas, which is highly unlikely</a:t>
            </a:r>
            <a:endParaRPr>
              <a:solidFill>
                <a:schemeClr val="dk1"/>
              </a:solidFill>
            </a:endParaRPr>
          </a:p>
          <a:p>
            <a:pPr marL="0" lvl="0" indent="0" algn="l" rtl="0">
              <a:spcBef>
                <a:spcPts val="0"/>
              </a:spcBef>
              <a:spcAft>
                <a:spcPts val="0"/>
              </a:spcAft>
              <a:buNone/>
            </a:pPr>
            <a:r>
              <a:rPr lang="en"/>
              <a:t>This seems to be a problem with IPv6 addresses</a:t>
            </a:r>
            <a:br>
              <a:rPr lang="en"/>
            </a:b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eb132b3382_6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eb132b3382_6_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For some image X we have multiple parameters that are used to build the image</a:t>
            </a:r>
            <a:endParaRPr/>
          </a:p>
          <a:p>
            <a:pPr marL="457200" lvl="0" indent="-298450" algn="l" rtl="0">
              <a:spcBef>
                <a:spcPts val="0"/>
              </a:spcBef>
              <a:spcAft>
                <a:spcPts val="0"/>
              </a:spcAft>
              <a:buSzPts val="1100"/>
              <a:buChar char="-"/>
            </a:pPr>
            <a:r>
              <a:rPr lang="en"/>
              <a:t>The product of these parameters is equivalent to the number of times this image X is built</a:t>
            </a:r>
            <a:endParaRPr/>
          </a:p>
          <a:p>
            <a:pPr marL="457200" lvl="0" indent="-298450" algn="l" rtl="0">
              <a:spcBef>
                <a:spcPts val="0"/>
              </a:spcBef>
              <a:spcAft>
                <a:spcPts val="0"/>
              </a:spcAft>
              <a:buSzPts val="1100"/>
              <a:buChar char="-"/>
            </a:pPr>
            <a:r>
              <a:rPr lang="en"/>
              <a:t>Each build of this image X is some variation of these parameters</a:t>
            </a:r>
            <a:endParaRPr/>
          </a:p>
          <a:p>
            <a:pPr marL="457200" lvl="0" indent="-298450" algn="l" rtl="0">
              <a:spcBef>
                <a:spcPts val="0"/>
              </a:spcBef>
              <a:spcAft>
                <a:spcPts val="0"/>
              </a:spcAft>
              <a:buSzPts val="1100"/>
              <a:buChar char="-"/>
            </a:pPr>
            <a:r>
              <a:rPr lang="en"/>
              <a:t>In the case for image X we build the image 6 times </a:t>
            </a:r>
            <a:endParaRPr/>
          </a:p>
          <a:p>
            <a:pPr marL="457200" lvl="0" indent="-298450" algn="l" rtl="0">
              <a:spcBef>
                <a:spcPts val="0"/>
              </a:spcBef>
              <a:spcAft>
                <a:spcPts val="0"/>
              </a:spcAft>
              <a:buSzPts val="1100"/>
              <a:buChar char="-"/>
            </a:pPr>
            <a:r>
              <a:rPr lang="en"/>
              <a:t>This causes redundant image builds that we may not need </a:t>
            </a:r>
            <a:endParaRPr/>
          </a:p>
          <a:p>
            <a:pPr marL="457200" lvl="0" indent="-298450" algn="l" rtl="0">
              <a:spcBef>
                <a:spcPts val="0"/>
              </a:spcBef>
              <a:spcAft>
                <a:spcPts val="0"/>
              </a:spcAft>
              <a:buSzPts val="1100"/>
              <a:buChar char="-"/>
            </a:pPr>
            <a:r>
              <a:rPr lang="en"/>
              <a:t>If we multiply these parameters across all the images in the repo then we run into issues</a:t>
            </a:r>
            <a:endParaRPr/>
          </a:p>
        </p:txBody>
      </p:sp>
      <p:sp>
        <p:nvSpPr>
          <p:cNvPr id="420" name="Google Shape;420;g2eb132b3382_6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eb132b3382_6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2eb132b3382_6_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
                <a:solidFill>
                  <a:schemeClr val="dk1"/>
                </a:solidFill>
              </a:rPr>
              <a:t>The current state of the images repo defines a workflow that automates the building and pushing of container images for the OSG based on specific triggers and conditions.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This lacks the flexibility we are looking for as the images are being built in a monolithically designed architectural way.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There is no ARM-based support for building these images</a:t>
            </a:r>
            <a:endParaRPr>
              <a:solidFill>
                <a:schemeClr val="dk1"/>
              </a:solidFil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eb132b3382_6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2eb132b3382_6_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
                <a:solidFill>
                  <a:schemeClr val="dk1"/>
                </a:solidFill>
              </a:rPr>
              <a:t>Firstly, the system must allow for the customization of build processes through some mechanism for images, in this case i’ve decided to go with a config file within the image directories; in the absence of such a file, default build instructions will be applied.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 critical component involves the implementation of a trigger mechanism that has information about external repositories, but in this case the Pelican repository, which activates updates with the external Pelican repository upon certain conditions.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Adding ARM-based support for building these images</a:t>
            </a:r>
            <a:endParaRPr>
              <a:solidFill>
                <a:schemeClr val="dk1"/>
              </a:solidFill>
            </a:endParaRPr>
          </a:p>
        </p:txBody>
      </p:sp>
      <p:sp>
        <p:nvSpPr>
          <p:cNvPr id="506" name="Google Shape;506;g2eb132b3382_6_1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eb132b3382_6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g2eb132b3382_6_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eb132b3382_6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2eb132b3382_6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g2eb132b3382_6_1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eb132b3382_26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9" name="Google Shape;529;g2eb132b3382_26_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Time: 4:56</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Tips/thoughts from Christina:</a:t>
            </a:r>
            <a:endParaRPr/>
          </a:p>
          <a:p>
            <a:pPr marL="457200" lvl="0" indent="-298450" algn="l" rtl="0">
              <a:lnSpc>
                <a:spcPct val="100000"/>
              </a:lnSpc>
              <a:spcBef>
                <a:spcPts val="0"/>
              </a:spcBef>
              <a:spcAft>
                <a:spcPts val="0"/>
              </a:spcAft>
              <a:buSzPts val="1100"/>
              <a:buChar char="-"/>
            </a:pPr>
            <a:r>
              <a:rPr lang="en"/>
              <a:t>Script out / practice the intro to get started then switch to just notes</a:t>
            </a:r>
            <a:endParaRPr/>
          </a:p>
          <a:p>
            <a:pPr marL="457200" lvl="0" indent="-298450" algn="l" rtl="0">
              <a:lnSpc>
                <a:spcPct val="100000"/>
              </a:lnSpc>
              <a:spcBef>
                <a:spcPts val="0"/>
              </a:spcBef>
              <a:spcAft>
                <a:spcPts val="0"/>
              </a:spcAft>
              <a:buSzPts val="1100"/>
              <a:buChar char="-"/>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eb132b3382_26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5" name="Google Shape;535;g2eb132b3382_26_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eb132b3382_26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5" name="Google Shape;545;g2eb132b3382_26_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595959"/>
              </a:buClr>
              <a:buSzPts val="1100"/>
              <a:buChar char="-"/>
            </a:pPr>
            <a:r>
              <a:rPr lang="en">
                <a:solidFill>
                  <a:srgbClr val="595959"/>
                </a:solidFill>
              </a:rPr>
              <a:t>CHTC is responsible for more than 1200 assets of varying types - (switches, rack-mounted servers, routers)</a:t>
            </a:r>
            <a:endParaRPr>
              <a:solidFill>
                <a:srgbClr val="595959"/>
              </a:solidFill>
            </a:endParaRPr>
          </a:p>
          <a:p>
            <a:pPr marL="457200" lvl="0" indent="-298450" algn="l" rtl="0">
              <a:lnSpc>
                <a:spcPct val="115000"/>
              </a:lnSpc>
              <a:spcBef>
                <a:spcPts val="0"/>
              </a:spcBef>
              <a:spcAft>
                <a:spcPts val="0"/>
              </a:spcAft>
              <a:buClr>
                <a:srgbClr val="595959"/>
              </a:buClr>
              <a:buSzPts val="1100"/>
              <a:buChar char="-"/>
            </a:pPr>
            <a:r>
              <a:rPr lang="en">
                <a:solidFill>
                  <a:srgbClr val="595959"/>
                </a:solidFill>
              </a:rPr>
              <a:t>Spread across 5 datacenters in the madison area - PATh facility has assets in NE, NY, FL, and Madison</a:t>
            </a:r>
            <a:endParaRPr>
              <a:solidFill>
                <a:srgbClr val="595959"/>
              </a:solidFill>
            </a:endParaRPr>
          </a:p>
          <a:p>
            <a:pPr marL="457200" lvl="0" indent="-298450" algn="l" rtl="0">
              <a:lnSpc>
                <a:spcPct val="115000"/>
              </a:lnSpc>
              <a:spcBef>
                <a:spcPts val="0"/>
              </a:spcBef>
              <a:spcAft>
                <a:spcPts val="0"/>
              </a:spcAft>
              <a:buClr>
                <a:srgbClr val="595959"/>
              </a:buClr>
              <a:buSzPts val="1100"/>
              <a:buChar char="-"/>
            </a:pPr>
            <a:r>
              <a:rPr lang="en">
                <a:solidFill>
                  <a:srgbClr val="595959"/>
                </a:solidFill>
              </a:rPr>
              <a:t>Servers break down, move around, change purpose, enter and leave CHTC</a:t>
            </a:r>
            <a:endParaRPr>
              <a:solidFill>
                <a:srgbClr val="595959"/>
              </a:solidFill>
            </a:endParaRPr>
          </a:p>
          <a:p>
            <a:pPr marL="457200" lvl="0" indent="-298450" algn="l" rtl="0">
              <a:lnSpc>
                <a:spcPct val="115000"/>
              </a:lnSpc>
              <a:spcBef>
                <a:spcPts val="0"/>
              </a:spcBef>
              <a:spcAft>
                <a:spcPts val="0"/>
              </a:spcAft>
              <a:buClr>
                <a:srgbClr val="595959"/>
              </a:buClr>
              <a:buSzPts val="1100"/>
              <a:buChar char="-"/>
            </a:pPr>
            <a:r>
              <a:rPr lang="en">
                <a:solidFill>
                  <a:srgbClr val="595959"/>
                </a:solidFill>
              </a:rPr>
              <a:t>As you might be able to imagine, juggling manual management, and organization can be a tall order</a:t>
            </a:r>
            <a:endParaRPr>
              <a:solidFill>
                <a:srgbClr val="595959"/>
              </a:solidFill>
            </a:endParaRPr>
          </a:p>
          <a:p>
            <a:pPr marL="0" lvl="0" indent="0" algn="l" rtl="0">
              <a:lnSpc>
                <a:spcPct val="115000"/>
              </a:lnSpc>
              <a:spcBef>
                <a:spcPts val="1200"/>
              </a:spcBef>
              <a:spcAft>
                <a:spcPts val="0"/>
              </a:spcAft>
              <a:buSzPts val="1100"/>
              <a:buNone/>
            </a:pPr>
            <a:endParaRPr sz="1200">
              <a:solidFill>
                <a:srgbClr val="595959"/>
              </a:solidFill>
            </a:endParaRPr>
          </a:p>
          <a:p>
            <a:pPr marL="457200" lvl="0" indent="-304800" algn="l" rtl="0">
              <a:lnSpc>
                <a:spcPct val="115000"/>
              </a:lnSpc>
              <a:spcBef>
                <a:spcPts val="1200"/>
              </a:spcBef>
              <a:spcAft>
                <a:spcPts val="0"/>
              </a:spcAft>
              <a:buClr>
                <a:srgbClr val="595959"/>
              </a:buClr>
              <a:buSzPts val="1200"/>
              <a:buChar char="-"/>
            </a:pPr>
            <a:r>
              <a:rPr lang="en" sz="1200">
                <a:solidFill>
                  <a:srgbClr val="595959"/>
                </a:solidFill>
              </a:rPr>
              <a:t>Because these are technical assets, they all end up in locked server rooms - administrators end up being the ones with physical access</a:t>
            </a:r>
            <a:endParaRPr sz="1200">
              <a:solidFill>
                <a:srgbClr val="595959"/>
              </a:solidFill>
            </a:endParaRPr>
          </a:p>
          <a:p>
            <a:pPr marL="914400" lvl="1" indent="-304800" algn="l" rtl="0">
              <a:lnSpc>
                <a:spcPct val="115000"/>
              </a:lnSpc>
              <a:spcBef>
                <a:spcPts val="0"/>
              </a:spcBef>
              <a:spcAft>
                <a:spcPts val="0"/>
              </a:spcAft>
              <a:buClr>
                <a:srgbClr val="595959"/>
              </a:buClr>
              <a:buSzPts val="1200"/>
              <a:buChar char="-"/>
            </a:pPr>
            <a:r>
              <a:rPr lang="en" sz="1200">
                <a:solidFill>
                  <a:srgbClr val="595959"/>
                </a:solidFill>
              </a:rPr>
              <a:t>Therefore it makes sense for system admins. To be the ones who manage inventory</a:t>
            </a:r>
            <a:endParaRPr sz="1200">
              <a:solidFill>
                <a:srgbClr val="595959"/>
              </a:solidFill>
            </a:endParaRPr>
          </a:p>
          <a:p>
            <a:pPr marL="457200" lvl="0" indent="-304800" algn="l" rtl="0">
              <a:lnSpc>
                <a:spcPct val="115000"/>
              </a:lnSpc>
              <a:spcBef>
                <a:spcPts val="0"/>
              </a:spcBef>
              <a:spcAft>
                <a:spcPts val="0"/>
              </a:spcAft>
              <a:buClr>
                <a:srgbClr val="595959"/>
              </a:buClr>
              <a:buSzPts val="1200"/>
              <a:buChar char="-"/>
            </a:pPr>
            <a:r>
              <a:rPr lang="en" sz="1200">
                <a:solidFill>
                  <a:srgbClr val="595959"/>
                </a:solidFill>
              </a:rPr>
              <a:t>We have great system admins, but as you might expect, they’re busy administrating!</a:t>
            </a:r>
            <a:endParaRPr sz="1200">
              <a:solidFill>
                <a:srgbClr val="595959"/>
              </a:solidFill>
            </a:endParaRPr>
          </a:p>
          <a:p>
            <a:pPr marL="457200" lvl="0" indent="-304800" algn="l" rtl="0">
              <a:lnSpc>
                <a:spcPct val="115000"/>
              </a:lnSpc>
              <a:spcBef>
                <a:spcPts val="0"/>
              </a:spcBef>
              <a:spcAft>
                <a:spcPts val="0"/>
              </a:spcAft>
              <a:buClr>
                <a:srgbClr val="595959"/>
              </a:buClr>
              <a:buSzPts val="1200"/>
              <a:buChar char="-"/>
            </a:pPr>
            <a:r>
              <a:rPr lang="en" sz="1200">
                <a:solidFill>
                  <a:srgbClr val="595959"/>
                </a:solidFill>
              </a:rPr>
              <a:t>Administering our research computing systems requires a lot of attention and it’s reasonable understand how inventory management might become an afterthought at times</a:t>
            </a:r>
            <a:endParaRPr sz="1200">
              <a:solidFill>
                <a:srgbClr val="595959"/>
              </a:solidFill>
            </a:endParaRPr>
          </a:p>
          <a:p>
            <a:pPr marL="457200" lvl="0" indent="0" algn="l" rtl="0">
              <a:lnSpc>
                <a:spcPct val="115000"/>
              </a:lnSpc>
              <a:spcBef>
                <a:spcPts val="1200"/>
              </a:spcBef>
              <a:spcAft>
                <a:spcPts val="0"/>
              </a:spcAft>
              <a:buSzPts val="1100"/>
              <a:buNone/>
            </a:pPr>
            <a:endParaRPr sz="1200">
              <a:solidFill>
                <a:srgbClr val="595959"/>
              </a:solidFill>
            </a:endParaRPr>
          </a:p>
          <a:p>
            <a:pPr marL="457200" lvl="0" indent="-304800" algn="l" rtl="0">
              <a:lnSpc>
                <a:spcPct val="115000"/>
              </a:lnSpc>
              <a:spcBef>
                <a:spcPts val="1200"/>
              </a:spcBef>
              <a:spcAft>
                <a:spcPts val="0"/>
              </a:spcAft>
              <a:buClr>
                <a:srgbClr val="595959"/>
              </a:buClr>
              <a:buSzPts val="1200"/>
              <a:buChar char="-"/>
            </a:pPr>
            <a:r>
              <a:rPr lang="en" sz="1200">
                <a:solidFill>
                  <a:srgbClr val="595959"/>
                </a:solidFill>
              </a:rPr>
              <a:t>Assets are purchased through stakeholders such as UW-Madison or the Morgridge Institute for Research, these organizations also track asset inventory (say for accounting purposes as an example)</a:t>
            </a:r>
            <a:endParaRPr sz="1200">
              <a:solidFill>
                <a:srgbClr val="595959"/>
              </a:solidFill>
            </a:endParaRPr>
          </a:p>
          <a:p>
            <a:pPr marL="457200" lvl="0" indent="-304800" algn="l" rtl="0">
              <a:lnSpc>
                <a:spcPct val="115000"/>
              </a:lnSpc>
              <a:spcBef>
                <a:spcPts val="0"/>
              </a:spcBef>
              <a:spcAft>
                <a:spcPts val="0"/>
              </a:spcAft>
              <a:buClr>
                <a:srgbClr val="595959"/>
              </a:buClr>
              <a:buSzPts val="1200"/>
              <a:buChar char="-"/>
            </a:pPr>
            <a:r>
              <a:rPr lang="en" sz="1200">
                <a:solidFill>
                  <a:srgbClr val="595959"/>
                </a:solidFill>
              </a:rPr>
              <a:t>So it is important for CHTC to have accurate internal records</a:t>
            </a:r>
            <a:endParaRPr sz="1200">
              <a:solidFill>
                <a:srgbClr val="595959"/>
              </a:solidFill>
            </a:endParaRPr>
          </a:p>
          <a:p>
            <a:pPr marL="914400" lvl="1" indent="-304800" algn="l" rtl="0">
              <a:lnSpc>
                <a:spcPct val="115000"/>
              </a:lnSpc>
              <a:spcBef>
                <a:spcPts val="0"/>
              </a:spcBef>
              <a:spcAft>
                <a:spcPts val="0"/>
              </a:spcAft>
              <a:buClr>
                <a:srgbClr val="595959"/>
              </a:buClr>
              <a:buSzPts val="1200"/>
              <a:buChar char="-"/>
            </a:pPr>
            <a:r>
              <a:rPr lang="en" sz="1200">
                <a:solidFill>
                  <a:srgbClr val="595959"/>
                </a:solidFill>
              </a:rPr>
              <a:t>Both to be in sync with records kept and used by related organizations</a:t>
            </a:r>
            <a:endParaRPr sz="1200">
              <a:solidFill>
                <a:srgbClr val="595959"/>
              </a:solidFill>
            </a:endParaRPr>
          </a:p>
          <a:p>
            <a:pPr marL="914400" lvl="1" indent="-304800" algn="l" rtl="0">
              <a:lnSpc>
                <a:spcPct val="115000"/>
              </a:lnSpc>
              <a:spcBef>
                <a:spcPts val="0"/>
              </a:spcBef>
              <a:spcAft>
                <a:spcPts val="0"/>
              </a:spcAft>
              <a:buClr>
                <a:srgbClr val="595959"/>
              </a:buClr>
              <a:buSzPts val="1200"/>
              <a:buChar char="-"/>
            </a:pPr>
            <a:r>
              <a:rPr lang="en" sz="1200">
                <a:solidFill>
                  <a:srgbClr val="595959"/>
                </a:solidFill>
              </a:rPr>
              <a:t>And for our own sake, having easy access to inventory data and records saves time and relieves headaches for system administrators</a:t>
            </a:r>
            <a:endParaRPr sz="1200">
              <a:solidFill>
                <a:srgbClr val="595959"/>
              </a:solidFill>
            </a:endParaRPr>
          </a:p>
          <a:p>
            <a:pPr marL="0" lvl="0" indent="0" algn="l" rtl="0">
              <a:lnSpc>
                <a:spcPct val="115000"/>
              </a:lnSpc>
              <a:spcBef>
                <a:spcPts val="1200"/>
              </a:spcBef>
              <a:spcAft>
                <a:spcPts val="0"/>
              </a:spcAft>
              <a:buSzPts val="1100"/>
              <a:buNone/>
            </a:pPr>
            <a:endParaRPr sz="1200">
              <a:solidFill>
                <a:srgbClr val="595959"/>
              </a:solidFill>
            </a:endParaRPr>
          </a:p>
          <a:p>
            <a:pPr marL="457200" lvl="0" indent="-304800" algn="l" rtl="0">
              <a:lnSpc>
                <a:spcPct val="115000"/>
              </a:lnSpc>
              <a:spcBef>
                <a:spcPts val="1200"/>
              </a:spcBef>
              <a:spcAft>
                <a:spcPts val="0"/>
              </a:spcAft>
              <a:buClr>
                <a:srgbClr val="595959"/>
              </a:buClr>
              <a:buSzPts val="1200"/>
              <a:buChar char="-"/>
            </a:pPr>
            <a:r>
              <a:rPr lang="en" sz="1200">
                <a:solidFill>
                  <a:srgbClr val="595959"/>
                </a:solidFill>
              </a:rPr>
              <a:t>Current system involves a manually updated spreadsheet tracking asset data and elevation</a:t>
            </a:r>
            <a:endParaRPr sz="1200">
              <a:solidFill>
                <a:srgbClr val="595959"/>
              </a:solidFill>
            </a:endParaRPr>
          </a:p>
          <a:p>
            <a:pPr marL="914400" lvl="1" indent="-304800" algn="l" rtl="0">
              <a:lnSpc>
                <a:spcPct val="115000"/>
              </a:lnSpc>
              <a:spcBef>
                <a:spcPts val="0"/>
              </a:spcBef>
              <a:spcAft>
                <a:spcPts val="0"/>
              </a:spcAft>
              <a:buClr>
                <a:srgbClr val="595959"/>
              </a:buClr>
              <a:buSzPts val="1200"/>
              <a:buChar char="-"/>
            </a:pPr>
            <a:r>
              <a:rPr lang="en" sz="1200">
                <a:solidFill>
                  <a:srgbClr val="595959"/>
                </a:solidFill>
              </a:rPr>
              <a:t>Inventory tracking isn’t new to CHTC but…</a:t>
            </a:r>
            <a:endParaRPr sz="1200">
              <a:solidFill>
                <a:srgbClr val="595959"/>
              </a:solidFill>
            </a:endParaRPr>
          </a:p>
          <a:p>
            <a:pPr marL="914400" lvl="1" indent="-304800" algn="l" rtl="0">
              <a:lnSpc>
                <a:spcPct val="115000"/>
              </a:lnSpc>
              <a:spcBef>
                <a:spcPts val="0"/>
              </a:spcBef>
              <a:spcAft>
                <a:spcPts val="0"/>
              </a:spcAft>
              <a:buClr>
                <a:srgbClr val="595959"/>
              </a:buClr>
              <a:buSzPts val="1200"/>
              <a:buChar char="-"/>
            </a:pPr>
            <a:r>
              <a:rPr lang="en" sz="1200">
                <a:solidFill>
                  <a:srgbClr val="595959"/>
                </a:solidFill>
              </a:rPr>
              <a:t>As you can imagine - A 1200 row spreadsheet that requires manual updates from very busy system administrators might not be our ideal solution</a:t>
            </a:r>
            <a:endParaRPr sz="1200">
              <a:solidFill>
                <a:srgbClr val="595959"/>
              </a:solidFill>
            </a:endParaRPr>
          </a:p>
          <a:p>
            <a:pPr marL="914400" lvl="1" indent="-304800" algn="l" rtl="0">
              <a:lnSpc>
                <a:spcPct val="115000"/>
              </a:lnSpc>
              <a:spcBef>
                <a:spcPts val="0"/>
              </a:spcBef>
              <a:spcAft>
                <a:spcPts val="0"/>
              </a:spcAft>
              <a:buClr>
                <a:srgbClr val="595959"/>
              </a:buClr>
              <a:buSzPts val="1200"/>
              <a:buChar char="-"/>
            </a:pPr>
            <a:r>
              <a:rPr lang="en" sz="1200">
                <a:solidFill>
                  <a:srgbClr val="595959"/>
                </a:solidFill>
              </a:rPr>
              <a:t>In all seriousness, it’s easy for a manual spreadsheet to get out of sync with external records and itself</a:t>
            </a:r>
            <a:endParaRPr sz="1200">
              <a:solidFill>
                <a:srgbClr val="595959"/>
              </a:solidFill>
            </a:endParaRPr>
          </a:p>
          <a:p>
            <a:pPr marL="1371600" lvl="2" indent="-304800" algn="l" rtl="0">
              <a:lnSpc>
                <a:spcPct val="115000"/>
              </a:lnSpc>
              <a:spcBef>
                <a:spcPts val="0"/>
              </a:spcBef>
              <a:spcAft>
                <a:spcPts val="0"/>
              </a:spcAft>
              <a:buClr>
                <a:srgbClr val="595959"/>
              </a:buClr>
              <a:buSzPts val="1200"/>
              <a:buChar char="-"/>
            </a:pPr>
            <a:r>
              <a:rPr lang="en" sz="1200">
                <a:solidFill>
                  <a:srgbClr val="595959"/>
                </a:solidFill>
              </a:rPr>
              <a:t>And losing trust in the spreadsheet means more time spent convincing ourselves we have the right information. In that case, the spreadsheet isn’t doing what we need</a:t>
            </a:r>
            <a:endParaRPr sz="1200">
              <a:solidFill>
                <a:srgbClr val="595959"/>
              </a:solidFill>
            </a:endParaRPr>
          </a:p>
          <a:p>
            <a:pPr marL="0" lvl="0" indent="0" algn="l" rtl="0">
              <a:lnSpc>
                <a:spcPct val="115000"/>
              </a:lnSpc>
              <a:spcBef>
                <a:spcPts val="1200"/>
              </a:spcBef>
              <a:spcAft>
                <a:spcPts val="0"/>
              </a:spcAft>
              <a:buSzPts val="1100"/>
              <a:buNone/>
            </a:pPr>
            <a:endParaRPr sz="1200">
              <a:solidFill>
                <a:srgbClr val="595959"/>
              </a:solidFill>
            </a:endParaRPr>
          </a:p>
          <a:p>
            <a:pPr marL="457200" lvl="0" indent="-304800" algn="l" rtl="0">
              <a:lnSpc>
                <a:spcPct val="115000"/>
              </a:lnSpc>
              <a:spcBef>
                <a:spcPts val="1200"/>
              </a:spcBef>
              <a:spcAft>
                <a:spcPts val="0"/>
              </a:spcAft>
              <a:buClr>
                <a:srgbClr val="595959"/>
              </a:buClr>
              <a:buSzPts val="1200"/>
              <a:buChar char="-"/>
            </a:pPr>
            <a:r>
              <a:rPr lang="en" sz="1200">
                <a:solidFill>
                  <a:srgbClr val="595959"/>
                </a:solidFill>
              </a:rPr>
              <a:t>So, what is the alternative to “the inventory spreadsheet of doom”?</a:t>
            </a:r>
            <a:endParaRPr sz="1200">
              <a:solidFill>
                <a:srgbClr val="595959"/>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eb132b3382_26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2" name="Google Shape;552;g2eb132b3382_26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rgbClr val="595959"/>
                </a:solidFill>
              </a:rPr>
              <a:t>In a sentence - We want to bring the data closer to administrators</a:t>
            </a:r>
            <a:endParaRPr sz="1400">
              <a:solidFill>
                <a:srgbClr val="595959"/>
              </a:solidFill>
            </a:endParaRPr>
          </a:p>
          <a:p>
            <a:pPr marL="457200" lvl="0" indent="0" algn="l" rtl="0">
              <a:lnSpc>
                <a:spcPct val="115000"/>
              </a:lnSpc>
              <a:spcBef>
                <a:spcPts val="0"/>
              </a:spcBef>
              <a:spcAft>
                <a:spcPts val="0"/>
              </a:spcAft>
              <a:buNone/>
            </a:pPr>
            <a:endParaRPr sz="1400">
              <a:solidFill>
                <a:srgbClr val="595959"/>
              </a:solidFill>
            </a:endParaRPr>
          </a:p>
          <a:p>
            <a:pPr marL="457200" lvl="0" indent="-317500" algn="l" rtl="0">
              <a:lnSpc>
                <a:spcPct val="115000"/>
              </a:lnSpc>
              <a:spcBef>
                <a:spcPts val="0"/>
              </a:spcBef>
              <a:spcAft>
                <a:spcPts val="0"/>
              </a:spcAft>
              <a:buClr>
                <a:srgbClr val="595959"/>
              </a:buClr>
              <a:buSzPts val="1400"/>
              <a:buChar char="●"/>
            </a:pPr>
            <a:r>
              <a:rPr lang="en" sz="1400">
                <a:solidFill>
                  <a:srgbClr val="595959"/>
                </a:solidFill>
              </a:rPr>
              <a:t>A suite of Python scripts</a:t>
            </a:r>
            <a:endParaRPr sz="1400">
              <a:solidFill>
                <a:srgbClr val="595959"/>
              </a:solidFill>
            </a:endParaRPr>
          </a:p>
          <a:p>
            <a:pPr marL="1371600" lvl="1" indent="-317500" algn="l" rtl="0">
              <a:lnSpc>
                <a:spcPct val="115000"/>
              </a:lnSpc>
              <a:spcBef>
                <a:spcPts val="0"/>
              </a:spcBef>
              <a:spcAft>
                <a:spcPts val="0"/>
              </a:spcAft>
              <a:buClr>
                <a:srgbClr val="595959"/>
              </a:buClr>
              <a:buSzPts val="1400"/>
              <a:buChar char="○"/>
            </a:pPr>
            <a:r>
              <a:rPr lang="en" sz="1400">
                <a:solidFill>
                  <a:srgbClr val="595959"/>
                </a:solidFill>
              </a:rPr>
              <a:t>To facilitate this, have a series of Python scripts to help perform tasks such as entering, removing, and validating asset data </a:t>
            </a:r>
            <a:endParaRPr sz="1000">
              <a:solidFill>
                <a:srgbClr val="595959"/>
              </a:solidFill>
            </a:endParaRPr>
          </a:p>
          <a:p>
            <a:pPr marL="1828800" lvl="2" indent="-317500" algn="l" rtl="0">
              <a:lnSpc>
                <a:spcPct val="115000"/>
              </a:lnSpc>
              <a:spcBef>
                <a:spcPts val="0"/>
              </a:spcBef>
              <a:spcAft>
                <a:spcPts val="0"/>
              </a:spcAft>
              <a:buClr>
                <a:srgbClr val="595959"/>
              </a:buClr>
              <a:buSzPts val="1400"/>
              <a:buChar char="-"/>
            </a:pPr>
            <a:r>
              <a:rPr lang="en" sz="1400">
                <a:solidFill>
                  <a:srgbClr val="595959"/>
                </a:solidFill>
              </a:rPr>
              <a:t>If data isn’t valid when it enters, then we defeat one of the major purposes of this system</a:t>
            </a:r>
            <a:endParaRPr sz="1400">
              <a:solidFill>
                <a:srgbClr val="595959"/>
              </a:solidFill>
            </a:endParaRPr>
          </a:p>
          <a:p>
            <a:pPr marL="914400" lvl="0" indent="0" algn="l" rtl="0">
              <a:lnSpc>
                <a:spcPct val="115000"/>
              </a:lnSpc>
              <a:spcBef>
                <a:spcPts val="0"/>
              </a:spcBef>
              <a:spcAft>
                <a:spcPts val="0"/>
              </a:spcAft>
              <a:buNone/>
            </a:pPr>
            <a:endParaRPr sz="1400">
              <a:solidFill>
                <a:srgbClr val="595959"/>
              </a:solidFill>
            </a:endParaRPr>
          </a:p>
          <a:p>
            <a:pPr marL="457200" lvl="0" indent="-317500" algn="l" rtl="0">
              <a:lnSpc>
                <a:spcPct val="115000"/>
              </a:lnSpc>
              <a:spcBef>
                <a:spcPts val="0"/>
              </a:spcBef>
              <a:spcAft>
                <a:spcPts val="0"/>
              </a:spcAft>
              <a:buClr>
                <a:srgbClr val="595959"/>
              </a:buClr>
              <a:buSzPts val="1400"/>
              <a:buChar char="●"/>
            </a:pPr>
            <a:r>
              <a:rPr lang="en" sz="1400">
                <a:solidFill>
                  <a:srgbClr val="595959"/>
                </a:solidFill>
              </a:rPr>
              <a:t>What do we mean by “Bringing Data Closer to Administrators”</a:t>
            </a:r>
            <a:endParaRPr sz="1400">
              <a:solidFill>
                <a:srgbClr val="595959"/>
              </a:solidFill>
            </a:endParaRPr>
          </a:p>
          <a:p>
            <a:pPr marL="1371600" lvl="1" indent="-317500" algn="l" rtl="0">
              <a:lnSpc>
                <a:spcPct val="115000"/>
              </a:lnSpc>
              <a:spcBef>
                <a:spcPts val="0"/>
              </a:spcBef>
              <a:spcAft>
                <a:spcPts val="0"/>
              </a:spcAft>
              <a:buClr>
                <a:srgbClr val="595959"/>
              </a:buClr>
              <a:buSzPts val="1400"/>
              <a:buChar char="-"/>
            </a:pPr>
            <a:r>
              <a:rPr lang="en" sz="1400">
                <a:solidFill>
                  <a:srgbClr val="595959"/>
                </a:solidFill>
              </a:rPr>
              <a:t>One place administrators spend a large amount of their time is within our configuration management system</a:t>
            </a:r>
            <a:endParaRPr sz="1400">
              <a:solidFill>
                <a:srgbClr val="595959"/>
              </a:solidFill>
            </a:endParaRPr>
          </a:p>
          <a:p>
            <a:pPr marL="1828800" lvl="2" indent="-317500" algn="l" rtl="0">
              <a:lnSpc>
                <a:spcPct val="115000"/>
              </a:lnSpc>
              <a:spcBef>
                <a:spcPts val="0"/>
              </a:spcBef>
              <a:spcAft>
                <a:spcPts val="0"/>
              </a:spcAft>
              <a:buClr>
                <a:srgbClr val="595959"/>
              </a:buClr>
              <a:buSzPts val="1400"/>
              <a:buChar char="-"/>
            </a:pPr>
            <a:r>
              <a:rPr lang="en" sz="1400">
                <a:solidFill>
                  <a:srgbClr val="595959"/>
                </a:solidFill>
              </a:rPr>
              <a:t>Luckily - this system already has representations of the majority of our assets - including all those rack-mount servers we talked about</a:t>
            </a:r>
            <a:endParaRPr sz="1400">
              <a:solidFill>
                <a:srgbClr val="595959"/>
              </a:solidFill>
            </a:endParaRPr>
          </a:p>
          <a:p>
            <a:pPr marL="2286000" lvl="3" indent="-317500" algn="l" rtl="0">
              <a:lnSpc>
                <a:spcPct val="115000"/>
              </a:lnSpc>
              <a:spcBef>
                <a:spcPts val="0"/>
              </a:spcBef>
              <a:spcAft>
                <a:spcPts val="0"/>
              </a:spcAft>
              <a:buClr>
                <a:srgbClr val="595959"/>
              </a:buClr>
              <a:buSzPts val="1400"/>
              <a:buChar char="-"/>
            </a:pPr>
            <a:r>
              <a:rPr lang="en" sz="1400">
                <a:solidFill>
                  <a:srgbClr val="595959"/>
                </a:solidFill>
              </a:rPr>
              <a:t>These representations are in the form of YAML configuration files</a:t>
            </a:r>
            <a:endParaRPr sz="1400">
              <a:solidFill>
                <a:srgbClr val="595959"/>
              </a:solidFill>
            </a:endParaRPr>
          </a:p>
          <a:p>
            <a:pPr marL="1828800" lvl="2" indent="-317500" algn="l" rtl="0">
              <a:lnSpc>
                <a:spcPct val="115000"/>
              </a:lnSpc>
              <a:spcBef>
                <a:spcPts val="0"/>
              </a:spcBef>
              <a:spcAft>
                <a:spcPts val="0"/>
              </a:spcAft>
              <a:buClr>
                <a:srgbClr val="595959"/>
              </a:buClr>
              <a:buSzPts val="1400"/>
              <a:buChar char="-"/>
            </a:pPr>
            <a:r>
              <a:rPr lang="en" sz="1400">
                <a:solidFill>
                  <a:srgbClr val="595959"/>
                </a:solidFill>
              </a:rPr>
              <a:t>Also quite conveniently -  Config. Management is tracked by Git - which means it has history and all the other niceties that come along with Git</a:t>
            </a:r>
            <a:endParaRPr sz="1400">
              <a:solidFill>
                <a:srgbClr val="595959"/>
              </a:solidFill>
            </a:endParaRPr>
          </a:p>
          <a:p>
            <a:pPr marL="1828800" lvl="2" indent="-317500" algn="l" rtl="0">
              <a:lnSpc>
                <a:spcPct val="115000"/>
              </a:lnSpc>
              <a:spcBef>
                <a:spcPts val="0"/>
              </a:spcBef>
              <a:spcAft>
                <a:spcPts val="0"/>
              </a:spcAft>
              <a:buClr>
                <a:srgbClr val="595959"/>
              </a:buClr>
              <a:buSzPts val="1400"/>
              <a:buChar char="-"/>
            </a:pPr>
            <a:r>
              <a:rPr lang="en" sz="1400">
                <a:solidFill>
                  <a:srgbClr val="595959"/>
                </a:solidFill>
              </a:rPr>
              <a:t>So, simply put, we’re putting asset data in Git-tracked YAML</a:t>
            </a:r>
            <a:endParaRPr sz="1400">
              <a:solidFill>
                <a:srgbClr val="595959"/>
              </a:solidFill>
            </a:endParaRPr>
          </a:p>
          <a:p>
            <a:pPr marL="0" lvl="0" indent="0" algn="l" rtl="0">
              <a:lnSpc>
                <a:spcPct val="115000"/>
              </a:lnSpc>
              <a:spcBef>
                <a:spcPts val="1200"/>
              </a:spcBef>
              <a:spcAft>
                <a:spcPts val="0"/>
              </a:spcAft>
              <a:buNone/>
            </a:pPr>
            <a:endParaRPr sz="1400">
              <a:solidFill>
                <a:srgbClr val="595959"/>
              </a:solidFill>
            </a:endParaRPr>
          </a:p>
          <a:p>
            <a:pPr marL="457200" lvl="0" indent="-317500" algn="l" rtl="0">
              <a:lnSpc>
                <a:spcPct val="115000"/>
              </a:lnSpc>
              <a:spcBef>
                <a:spcPts val="0"/>
              </a:spcBef>
              <a:spcAft>
                <a:spcPts val="0"/>
              </a:spcAft>
              <a:buClr>
                <a:srgbClr val="595959"/>
              </a:buClr>
              <a:buSzPts val="1400"/>
              <a:buChar char="●"/>
            </a:pPr>
            <a:r>
              <a:rPr lang="en" sz="1400">
                <a:solidFill>
                  <a:srgbClr val="595959"/>
                </a:solidFill>
              </a:rPr>
              <a:t>Data Validation</a:t>
            </a:r>
            <a:endParaRPr sz="1400">
              <a:solidFill>
                <a:srgbClr val="595959"/>
              </a:solidFill>
            </a:endParaRPr>
          </a:p>
          <a:p>
            <a:pPr marL="914400" lvl="0" indent="-317500" algn="l" rtl="0">
              <a:lnSpc>
                <a:spcPct val="115000"/>
              </a:lnSpc>
              <a:spcBef>
                <a:spcPts val="1200"/>
              </a:spcBef>
              <a:spcAft>
                <a:spcPts val="0"/>
              </a:spcAft>
              <a:buClr>
                <a:srgbClr val="595959"/>
              </a:buClr>
              <a:buSzPts val="1400"/>
              <a:buChar char="-"/>
            </a:pPr>
            <a:r>
              <a:rPr lang="en" sz="1400">
                <a:solidFill>
                  <a:srgbClr val="595959"/>
                </a:solidFill>
              </a:rPr>
              <a:t>On the topic of data related errors…</a:t>
            </a:r>
            <a:endParaRPr sz="1400">
              <a:solidFill>
                <a:srgbClr val="595959"/>
              </a:solidFill>
            </a:endParaRPr>
          </a:p>
          <a:p>
            <a:pPr marL="914400" lvl="0" indent="-317500" algn="l" rtl="0">
              <a:lnSpc>
                <a:spcPct val="115000"/>
              </a:lnSpc>
              <a:spcBef>
                <a:spcPts val="0"/>
              </a:spcBef>
              <a:spcAft>
                <a:spcPts val="0"/>
              </a:spcAft>
              <a:buClr>
                <a:srgbClr val="595959"/>
              </a:buClr>
              <a:buSzPts val="1400"/>
              <a:buChar char="-"/>
            </a:pPr>
            <a:r>
              <a:rPr lang="en" sz="1400">
                <a:solidFill>
                  <a:srgbClr val="595959"/>
                </a:solidFill>
              </a:rPr>
              <a:t>A notable challenge our project approaches is data validity</a:t>
            </a:r>
            <a:endParaRPr sz="1400">
              <a:solidFill>
                <a:srgbClr val="595959"/>
              </a:solidFill>
            </a:endParaRPr>
          </a:p>
          <a:p>
            <a:pPr marL="1371600" lvl="1" indent="-317500" algn="l" rtl="0">
              <a:lnSpc>
                <a:spcPct val="115000"/>
              </a:lnSpc>
              <a:spcBef>
                <a:spcPts val="0"/>
              </a:spcBef>
              <a:spcAft>
                <a:spcPts val="0"/>
              </a:spcAft>
              <a:buClr>
                <a:srgbClr val="595959"/>
              </a:buClr>
              <a:buSzPts val="1400"/>
              <a:buChar char="-"/>
            </a:pPr>
            <a:r>
              <a:rPr lang="en" sz="1400">
                <a:solidFill>
                  <a:srgbClr val="595959"/>
                </a:solidFill>
              </a:rPr>
              <a:t>Reality is messy sometimes - humans make mistakes - data is not always perfect because the world it represents isn’t always perfect</a:t>
            </a:r>
            <a:endParaRPr sz="1400">
              <a:solidFill>
                <a:srgbClr val="595959"/>
              </a:solidFill>
            </a:endParaRPr>
          </a:p>
          <a:p>
            <a:pPr marL="1828800" lvl="2" indent="-317500" algn="l" rtl="0">
              <a:lnSpc>
                <a:spcPct val="115000"/>
              </a:lnSpc>
              <a:spcBef>
                <a:spcPts val="0"/>
              </a:spcBef>
              <a:spcAft>
                <a:spcPts val="0"/>
              </a:spcAft>
              <a:buClr>
                <a:srgbClr val="595959"/>
              </a:buClr>
              <a:buSzPts val="1400"/>
              <a:buChar char="-"/>
            </a:pPr>
            <a:r>
              <a:rPr lang="en" sz="1400">
                <a:solidFill>
                  <a:srgbClr val="595959"/>
                </a:solidFill>
              </a:rPr>
              <a:t>But we still care about maintaining trustworthy data, so what’s the plan?</a:t>
            </a:r>
            <a:endParaRPr sz="1400">
              <a:solidFill>
                <a:srgbClr val="595959"/>
              </a:solidFill>
            </a:endParaRPr>
          </a:p>
          <a:p>
            <a:pPr marL="1371600" lvl="1" indent="-317500" algn="l" rtl="0">
              <a:lnSpc>
                <a:spcPct val="115000"/>
              </a:lnSpc>
              <a:spcBef>
                <a:spcPts val="0"/>
              </a:spcBef>
              <a:spcAft>
                <a:spcPts val="0"/>
              </a:spcAft>
              <a:buClr>
                <a:srgbClr val="595959"/>
              </a:buClr>
              <a:buSzPts val="1400"/>
              <a:buChar char="-"/>
            </a:pPr>
            <a:r>
              <a:rPr lang="en" sz="1400">
                <a:solidFill>
                  <a:srgbClr val="595959"/>
                </a:solidFill>
              </a:rPr>
              <a:t>A data validation script will bring missing or invalid data to the attention of system administrators so that it can be addressed</a:t>
            </a:r>
            <a:endParaRPr sz="1400">
              <a:solidFill>
                <a:srgbClr val="595959"/>
              </a:solidFill>
            </a:endParaRPr>
          </a:p>
          <a:p>
            <a:pPr marL="1371600" lvl="1" indent="-317500" algn="l" rtl="0">
              <a:lnSpc>
                <a:spcPct val="115000"/>
              </a:lnSpc>
              <a:spcBef>
                <a:spcPts val="0"/>
              </a:spcBef>
              <a:spcAft>
                <a:spcPts val="0"/>
              </a:spcAft>
              <a:buClr>
                <a:srgbClr val="595959"/>
              </a:buClr>
              <a:buSzPts val="1400"/>
              <a:buChar char="-"/>
            </a:pPr>
            <a:r>
              <a:rPr lang="en" sz="1400">
                <a:solidFill>
                  <a:srgbClr val="595959"/>
                </a:solidFill>
              </a:rPr>
              <a:t>This can be accomplished by ensuring data makes sense with respect to itself and in terms of the real world</a:t>
            </a:r>
            <a:endParaRPr sz="1400">
              <a:solidFill>
                <a:srgbClr val="595959"/>
              </a:solidFill>
            </a:endParaRPr>
          </a:p>
          <a:p>
            <a:pPr marL="0" lvl="0" indent="0" algn="l" rtl="0">
              <a:lnSpc>
                <a:spcPct val="115000"/>
              </a:lnSpc>
              <a:spcBef>
                <a:spcPts val="0"/>
              </a:spcBef>
              <a:spcAft>
                <a:spcPts val="0"/>
              </a:spcAft>
              <a:buNone/>
            </a:pPr>
            <a:endParaRPr sz="1400">
              <a:solidFill>
                <a:srgbClr val="595959"/>
              </a:solidFill>
            </a:endParaRPr>
          </a:p>
          <a:p>
            <a:pPr marL="457200" lvl="0" indent="-317500" algn="l" rtl="0">
              <a:lnSpc>
                <a:spcPct val="115000"/>
              </a:lnSpc>
              <a:spcBef>
                <a:spcPts val="1200"/>
              </a:spcBef>
              <a:spcAft>
                <a:spcPts val="0"/>
              </a:spcAft>
              <a:buClr>
                <a:srgbClr val="595959"/>
              </a:buClr>
              <a:buSzPts val="1400"/>
              <a:buChar char="●"/>
            </a:pPr>
            <a:r>
              <a:rPr lang="en" sz="1400">
                <a:solidFill>
                  <a:srgbClr val="595959"/>
                </a:solidFill>
              </a:rPr>
              <a:t>External Integrations</a:t>
            </a:r>
            <a:endParaRPr sz="1400">
              <a:solidFill>
                <a:srgbClr val="595959"/>
              </a:solidFill>
            </a:endParaRPr>
          </a:p>
          <a:p>
            <a:pPr marL="1371600" lvl="1" indent="-317500" algn="l" rtl="0">
              <a:lnSpc>
                <a:spcPct val="115000"/>
              </a:lnSpc>
              <a:spcBef>
                <a:spcPts val="1200"/>
              </a:spcBef>
              <a:spcAft>
                <a:spcPts val="0"/>
              </a:spcAft>
              <a:buClr>
                <a:srgbClr val="595959"/>
              </a:buClr>
              <a:buSzPts val="1400"/>
              <a:buChar char="-"/>
            </a:pPr>
            <a:r>
              <a:rPr lang="en" sz="1400">
                <a:solidFill>
                  <a:srgbClr val="595959"/>
                </a:solidFill>
              </a:rPr>
              <a:t>We have this validated data, what to do with it?</a:t>
            </a:r>
            <a:endParaRPr sz="1400">
              <a:solidFill>
                <a:srgbClr val="595959"/>
              </a:solidFill>
            </a:endParaRPr>
          </a:p>
          <a:p>
            <a:pPr marL="1371600" lvl="1" indent="-317500" algn="l" rtl="0">
              <a:lnSpc>
                <a:spcPct val="115000"/>
              </a:lnSpc>
              <a:spcBef>
                <a:spcPts val="0"/>
              </a:spcBef>
              <a:spcAft>
                <a:spcPts val="0"/>
              </a:spcAft>
              <a:buClr>
                <a:srgbClr val="595959"/>
              </a:buClr>
              <a:buSzPts val="1400"/>
              <a:buChar char="-"/>
            </a:pPr>
            <a:r>
              <a:rPr lang="en" sz="1400">
                <a:solidFill>
                  <a:srgbClr val="595959"/>
                </a:solidFill>
              </a:rPr>
              <a:t>This new inventory system will allow for a “modular” style interface to be used for scripts to export data to various external services</a:t>
            </a:r>
            <a:endParaRPr sz="1400">
              <a:solidFill>
                <a:srgbClr val="595959"/>
              </a:solidFill>
            </a:endParaRPr>
          </a:p>
          <a:p>
            <a:pPr marL="1828800" lvl="2" indent="-317500" algn="l" rtl="0">
              <a:lnSpc>
                <a:spcPct val="115000"/>
              </a:lnSpc>
              <a:spcBef>
                <a:spcPts val="0"/>
              </a:spcBef>
              <a:spcAft>
                <a:spcPts val="0"/>
              </a:spcAft>
              <a:buClr>
                <a:srgbClr val="595959"/>
              </a:buClr>
              <a:buSzPts val="1400"/>
              <a:buChar char="-"/>
            </a:pPr>
            <a:r>
              <a:rPr lang="en" sz="1400">
                <a:solidFill>
                  <a:srgbClr val="595959"/>
                </a:solidFill>
              </a:rPr>
              <a:t>It is completely reasonable that non-technical folks may prefer looking at a Google Sheet rather than digging around the command line (opportunity for Linux nerd joke? Maybe too much)</a:t>
            </a:r>
            <a:endParaRPr sz="1400">
              <a:solidFill>
                <a:srgbClr val="595959"/>
              </a:solidFill>
            </a:endParaRPr>
          </a:p>
          <a:p>
            <a:pPr marL="1828800" lvl="2" indent="-317500" algn="l" rtl="0">
              <a:lnSpc>
                <a:spcPct val="115000"/>
              </a:lnSpc>
              <a:spcBef>
                <a:spcPts val="0"/>
              </a:spcBef>
              <a:spcAft>
                <a:spcPts val="0"/>
              </a:spcAft>
              <a:buClr>
                <a:srgbClr val="595959"/>
              </a:buClr>
              <a:buSzPts val="1400"/>
              <a:buChar char="-"/>
            </a:pPr>
            <a:r>
              <a:rPr lang="en" sz="1400">
                <a:solidFill>
                  <a:srgbClr val="595959"/>
                </a:solidFill>
              </a:rPr>
              <a:t>The overall goal here it to provide initial tools, but also an interface that can be easily expanded upon in the future</a:t>
            </a:r>
            <a:endParaRPr sz="1400">
              <a:solidFill>
                <a:srgbClr val="595959"/>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eb132b3382_26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8" name="Google Shape;558;g2eb132b3382_26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In a project dealing with data, such as this one, It’s not terribly surprising that an important part of our project so far has been designing a data model</a:t>
            </a:r>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However, at first, we came in thinking our data design was already set, but it needed a bit more thought</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a:solidFill>
                  <a:schemeClr val="dk1"/>
                </a:solidFill>
              </a:rPr>
              <a:t>At first we had a very “asset centric” view of the problem - realized that a few of what we thought were attributes should really be entities</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a:solidFill>
                  <a:schemeClr val="dk1"/>
                </a:solidFill>
              </a:rPr>
              <a:t>Our current data model didn’t need to be as complicated as it was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To help clarify the relationships we are dealing with, we sat down and worked out an Entity-Relationship diagram - turned out to be a very helpful experience</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Creating and iterating this diagram helped me identify complexities -  without touching any code</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a:solidFill>
                  <a:schemeClr val="dk1"/>
                </a:solidFill>
              </a:rPr>
              <a:t>“think before you type” has made implementation go more smoothly</a:t>
            </a:r>
            <a:endParaRPr/>
          </a:p>
          <a:p>
            <a:pPr marL="0" lvl="0" indent="0" algn="l" rtl="0">
              <a:lnSpc>
                <a:spcPct val="100000"/>
              </a:lnSpc>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76d64869a9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76d64869a9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For this problem, latitude and longitude or an institutional owner isn’t enough to answer “where am i?”</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To answer this question, 3 things needed to be defined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For location, I’m defining it for now to be the distance from a glidein to some known point or entity, rather finding an absolute location.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t>One way to define distance to a location is through network latency and number of router hops returned by traceroute.</a:t>
            </a:r>
            <a:endParaRPr/>
          </a:p>
          <a:p>
            <a:pPr marL="0" lvl="0" indent="0" algn="l" rtl="0">
              <a:spcBef>
                <a:spcPts val="0"/>
              </a:spcBef>
              <a:spcAft>
                <a:spcPts val="0"/>
              </a:spcAft>
              <a:buNone/>
            </a:pPr>
            <a:r>
              <a:rPr lang="en"/>
              <a:t>This makes more sense than physical distance, something like miles, because </a:t>
            </a:r>
            <a:r>
              <a:rPr lang="en">
                <a:solidFill>
                  <a:schemeClr val="dk1"/>
                </a:solidFill>
              </a:rPr>
              <a:t>network paths are not as straightforward as direct lines on a map.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paths as more complex “series of pipes”</a:t>
            </a:r>
            <a:endParaRPr>
              <a:solidFill>
                <a:schemeClr val="dk1"/>
              </a:solidFill>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Rather </a:t>
            </a:r>
            <a:r>
              <a:rPr lang="en">
                <a:solidFill>
                  <a:schemeClr val="dk1"/>
                </a:solidFill>
              </a:rPr>
              <a:t>than thinking “Where am I?”, the question can be posed as - “Where are glideins in relation to known entities?”.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try to contextualize the location of a glidein in relation to an entities such as caches or other resources.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CLICK</a:t>
            </a:r>
            <a:endParaRPr b="1">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eb132b3382_26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2eb132b3382_26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eb132b3382_1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2eb132b3382_1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eb132b3382_1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eb132b3382_1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schedd handles your user’s commands. …, …, For the admins: who or what is the problem?</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eb132b3382_1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2eb132b3382_1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eb132b3382_11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2eb132b3382_1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eb132b3382_1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2eb132b3382_1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Well guess what…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eb132b3382_11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2eb132b3382_1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eb132b3382_1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2eb132b3382_1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eb132b3382_11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2eb132b3382_1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Seems alright, but how do we get the CPU time?</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eb132b3382_11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2eb132b3382_1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76d64869a9_0_6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76d64869a9_0_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Learning how glideins work</a:t>
            </a:r>
            <a:endParaRPr/>
          </a:p>
          <a:p>
            <a:pPr marL="457200" lvl="0" indent="-298450" algn="l" rtl="0">
              <a:spcBef>
                <a:spcPts val="0"/>
              </a:spcBef>
              <a:spcAft>
                <a:spcPts val="0"/>
              </a:spcAft>
              <a:buSzPts val="1100"/>
              <a:buChar char="➔"/>
            </a:pPr>
            <a:r>
              <a:rPr lang="en"/>
              <a:t>How the glideinWMS system works through running OSPool jobs and how it kicks off glideins</a:t>
            </a:r>
            <a:endParaRPr/>
          </a:p>
          <a:p>
            <a:pPr marL="457200" lvl="0" indent="-298450" algn="l" rtl="0">
              <a:spcBef>
                <a:spcPts val="0"/>
              </a:spcBef>
              <a:spcAft>
                <a:spcPts val="0"/>
              </a:spcAft>
              <a:buSzPts val="1100"/>
              <a:buChar char="➔"/>
            </a:pPr>
            <a:r>
              <a:rPr lang="en"/>
              <a:t>Developing glidein scripts to gather network information and advertise this information</a:t>
            </a:r>
            <a:endParaRPr/>
          </a:p>
          <a:p>
            <a:pPr marL="914400" lvl="1" indent="-298450" algn="l" rtl="0">
              <a:spcBef>
                <a:spcPts val="0"/>
              </a:spcBef>
              <a:spcAft>
                <a:spcPts val="0"/>
              </a:spcAft>
              <a:buSzPts val="1100"/>
              <a:buChar char="◆"/>
            </a:pPr>
            <a:r>
              <a:rPr lang="en"/>
              <a:t>Exploring what software is available to a glidein from a worker node</a:t>
            </a:r>
            <a:endParaRPr/>
          </a:p>
          <a:p>
            <a:pPr marL="914400" lvl="1" indent="-298450" algn="l" rtl="0">
              <a:spcBef>
                <a:spcPts val="0"/>
              </a:spcBef>
              <a:spcAft>
                <a:spcPts val="0"/>
              </a:spcAft>
              <a:buSzPts val="1100"/>
              <a:buChar char="◆"/>
            </a:pPr>
            <a:r>
              <a:rPr lang="en"/>
              <a:t>For example we found tracepath is more widely available than traceroute</a:t>
            </a:r>
            <a:endParaRPr/>
          </a:p>
          <a:p>
            <a:pPr marL="457200" lvl="0" indent="-298450" algn="l" rtl="0">
              <a:spcBef>
                <a:spcPts val="0"/>
              </a:spcBef>
              <a:spcAft>
                <a:spcPts val="0"/>
              </a:spcAft>
              <a:buSzPts val="1100"/>
              <a:buChar char="➔"/>
            </a:pPr>
            <a:r>
              <a:rPr lang="en"/>
              <a:t>Figuring out how to answer the question “Where am I?”</a:t>
            </a:r>
            <a:endParaRPr/>
          </a:p>
          <a:p>
            <a:pPr marL="914400" lvl="1" indent="-298450" algn="l" rtl="0">
              <a:spcBef>
                <a:spcPts val="0"/>
              </a:spcBef>
              <a:spcAft>
                <a:spcPts val="0"/>
              </a:spcAft>
              <a:buSzPts val="1100"/>
              <a:buChar char="◆"/>
            </a:pPr>
            <a:r>
              <a:rPr lang="en"/>
              <a:t>Tried the obvious answer of ip geolocation, but turns out it’s not as useful as it seems</a:t>
            </a:r>
            <a:endParaRPr/>
          </a:p>
          <a:p>
            <a:pPr marL="914400" lvl="1" indent="-298450" algn="l" rtl="0">
              <a:spcBef>
                <a:spcPts val="0"/>
              </a:spcBef>
              <a:spcAft>
                <a:spcPts val="0"/>
              </a:spcAft>
              <a:buSzPts val="1100"/>
              <a:buChar char="◆"/>
            </a:pPr>
            <a:r>
              <a:rPr lang="en"/>
              <a:t>gathering public IPs and and retested IP geolocation which still ended up with the kansas problem</a:t>
            </a:r>
            <a:endParaRPr/>
          </a:p>
          <a:p>
            <a:pPr marL="914400" lvl="1" indent="-298450" algn="l" rtl="0">
              <a:spcBef>
                <a:spcPts val="0"/>
              </a:spcBef>
              <a:spcAft>
                <a:spcPts val="0"/>
              </a:spcAft>
              <a:buSzPts val="1100"/>
              <a:buChar char="◆"/>
            </a:pPr>
            <a:r>
              <a:rPr lang="en"/>
              <a:t>Figuring out how to use network tools to answer the question</a:t>
            </a:r>
            <a:endParaRPr/>
          </a:p>
          <a:p>
            <a:pPr marL="1371600" lvl="2" indent="-298450" algn="l" rtl="0">
              <a:spcBef>
                <a:spcPts val="0"/>
              </a:spcBef>
              <a:spcAft>
                <a:spcPts val="0"/>
              </a:spcAft>
              <a:buSzPts val="1100"/>
              <a:buChar char="●"/>
            </a:pPr>
            <a:r>
              <a:rPr lang="en"/>
              <a:t>Such as tracepath to figure out latency and hops</a:t>
            </a:r>
            <a:endParaRPr/>
          </a:p>
          <a:p>
            <a:pPr marL="0" lvl="0" indent="0" algn="l" rtl="0">
              <a:spcBef>
                <a:spcPts val="0"/>
              </a:spcBef>
              <a:spcAft>
                <a:spcPts val="0"/>
              </a:spcAft>
              <a:buNone/>
            </a:pPr>
            <a:endParaRPr/>
          </a:p>
          <a:p>
            <a:pPr marL="0" lvl="0" indent="0" algn="l" rtl="0">
              <a:spcBef>
                <a:spcPts val="0"/>
              </a:spcBef>
              <a:spcAft>
                <a:spcPts val="0"/>
              </a:spcAft>
              <a:buNone/>
            </a:pPr>
            <a:r>
              <a:rPr lang="en" b="1">
                <a:solidFill>
                  <a:schemeClr val="dk1"/>
                </a:solidFill>
              </a:rPr>
              <a:t>CLICK</a:t>
            </a:r>
            <a:r>
              <a:rPr lang="en"/>
              <a:t> </a:t>
            </a:r>
            <a:endParaRPr/>
          </a:p>
          <a:p>
            <a:pPr marL="0" lvl="0" indent="0" algn="l" rtl="0">
              <a:lnSpc>
                <a:spcPct val="115000"/>
              </a:lnSpc>
              <a:spcBef>
                <a:spcPts val="0"/>
              </a:spcBef>
              <a:spcAft>
                <a:spcPts val="120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eb132b3382_11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2eb132b3382_1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eb132b3382_11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2eb132b3382_1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average can fall way behind the instantaneous value during a traffic spike</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eb132b3382_11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2eb132b3382_1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eb132b3382_11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2eb132b3382_1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2eb132b3382_11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2eb132b3382_1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76d64869a9_0_4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76d64869a9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all of that, I leave it to you any comments and questions.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eb132b3382_26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Time: 4:03</a:t>
            </a:r>
            <a:endParaRPr/>
          </a:p>
        </p:txBody>
      </p:sp>
      <p:sp>
        <p:nvSpPr>
          <p:cNvPr id="149" name="Google Shape;149;g2eb132b3382_26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eb132b3382_26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What is the standard lifecycle of a job?</a:t>
            </a:r>
            <a:endParaRPr/>
          </a:p>
          <a:p>
            <a:pPr marL="457200" lvl="0" indent="-317500" algn="l" rtl="0">
              <a:lnSpc>
                <a:spcPct val="100000"/>
              </a:lnSpc>
              <a:spcBef>
                <a:spcPts val="0"/>
              </a:spcBef>
              <a:spcAft>
                <a:spcPts val="0"/>
              </a:spcAft>
              <a:buSzPts val="1400"/>
              <a:buChar char="-"/>
            </a:pPr>
            <a:r>
              <a:rPr lang="en"/>
              <a:t>Why does it go on hold?</a:t>
            </a:r>
            <a:endParaRPr/>
          </a:p>
          <a:p>
            <a:pPr marL="457200" lvl="0" indent="-317500" algn="l" rtl="0">
              <a:lnSpc>
                <a:spcPct val="100000"/>
              </a:lnSpc>
              <a:spcBef>
                <a:spcPts val="0"/>
              </a:spcBef>
              <a:spcAft>
                <a:spcPts val="0"/>
              </a:spcAft>
              <a:buSzPts val="1400"/>
              <a:buChar char="-"/>
            </a:pPr>
            <a:r>
              <a:rPr lang="en"/>
              <a:t>Let the user decide to release or not</a:t>
            </a:r>
            <a:endParaRPr/>
          </a:p>
        </p:txBody>
      </p:sp>
      <p:sp>
        <p:nvSpPr>
          <p:cNvPr id="156" name="Google Shape;156;g2eb132b3382_26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1143000" y="953588"/>
            <a:ext cx="6858000" cy="16182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Helvetica Neue"/>
              <a:buNone/>
              <a:defRPr sz="4500" b="1" i="0">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 name="Google Shape;15;p2"/>
          <p:cNvSpPr txBox="1">
            <a:spLocks noGrp="1"/>
          </p:cNvSpPr>
          <p:nvPr>
            <p:ph type="subTitle" idx="1"/>
          </p:nvPr>
        </p:nvSpPr>
        <p:spPr>
          <a:xfrm>
            <a:off x="1143000" y="2669722"/>
            <a:ext cx="6858000" cy="15201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b="0" i="0">
                <a:latin typeface="Helvetica Neue Light"/>
                <a:ea typeface="Helvetica Neue Light"/>
                <a:cs typeface="Helvetica Neue Light"/>
                <a:sym typeface="Helvetica Neue Light"/>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6" name="Google Shape;16;p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 name="Google Shape;17;p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 name="Google Shape;18;p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Helvetica Neue"/>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3" name="Google Shape;63;p11"/>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64" name="Google Shape;64;p11"/>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5" name="Google Shape;65;p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 name="Google Shape;67;p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Helvetica Neue"/>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 name="Google Shape;70;p12"/>
          <p:cNvSpPr>
            <a:spLocks noGrp="1"/>
          </p:cNvSpPr>
          <p:nvPr>
            <p:ph type="pic" idx="2"/>
          </p:nvPr>
        </p:nvSpPr>
        <p:spPr>
          <a:xfrm>
            <a:off x="3887391" y="740569"/>
            <a:ext cx="4629300" cy="3655200"/>
          </a:xfrm>
          <a:prstGeom prst="rect">
            <a:avLst/>
          </a:prstGeom>
          <a:noFill/>
          <a:ln>
            <a:noFill/>
          </a:ln>
        </p:spPr>
      </p:sp>
      <p:sp>
        <p:nvSpPr>
          <p:cNvPr id="71" name="Google Shape;71;p12"/>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72" name="Google Shape;72;p1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 name="Google Shape;73;p1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1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 name="Google Shape;77;p1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8" name="Google Shape;78;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1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4" name="Google Shape;84;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 name="Google Shape;85;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6" name="Google Shape;86;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87"/>
        <p:cNvGrpSpPr/>
        <p:nvPr/>
      </p:nvGrpSpPr>
      <p:grpSpPr>
        <a:xfrm>
          <a:off x="0" y="0"/>
          <a:ext cx="0" cy="0"/>
          <a:chOff x="0" y="0"/>
          <a:chExt cx="0" cy="0"/>
        </a:xfrm>
      </p:grpSpPr>
      <p:sp>
        <p:nvSpPr>
          <p:cNvPr id="88" name="Google Shape;88;p15"/>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9" name="Google Shape;89;p15"/>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 name="Google Shape;21;p3"/>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22" name="Google Shape;22;p3"/>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 name="Google Shape;25;p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 name="Google Shape;26;p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 name="Google Shape;27;p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 name="Google Shape;30;p5"/>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 name="Google Shape;31;p5"/>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 name="Google Shape;32;p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 name="Google Shape;33;p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 name="Google Shape;34;p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Helvetica Neue"/>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 name="Google Shape;37;p6"/>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38" name="Google Shape;38;p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 name="Google Shape;39;p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 name="Google Shape;40;p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 name="Google Shape;43;p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 name="Google Shape;44;p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300"/>
              <a:buFont typeface="Helvetica Neue"/>
              <a:buNone/>
              <a:defRPr b="0" i="0">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p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8" name="Google Shape;48;p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 name="Google Shape;49;p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 name="Google Shape;50;p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Vertical Title and Text">
  <p:cSld name="1_Vertical Title and Text">
    <p:spTree>
      <p:nvGrpSpPr>
        <p:cNvPr id="1" name="Shape 51"/>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 name="Google Shape;54;p10"/>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55" name="Google Shape;55;p10"/>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6" name="Google Shape;56;p1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57" name="Google Shape;57;p10"/>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8" name="Google Shape;58;p1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1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 name="Google Shape;60;p1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Helvetica Neue"/>
              <a:buNone/>
              <a:defRPr sz="33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Helvetica Neue Light"/>
                <a:ea typeface="Helvetica Neue Light"/>
                <a:cs typeface="Helvetica Neue Light"/>
                <a:sym typeface="Helvetica Neue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Helvetica Neue Light"/>
                <a:ea typeface="Helvetica Neue Light"/>
                <a:cs typeface="Helvetica Neue Light"/>
                <a:sym typeface="Helvetica Neue Light"/>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Helvetica Neue Light"/>
                <a:ea typeface="Helvetica Neue Light"/>
                <a:cs typeface="Helvetica Neue Light"/>
                <a:sym typeface="Helvetica Neue Light"/>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Helvetica Neue Light"/>
                <a:ea typeface="Helvetica Neue Light"/>
                <a:cs typeface="Helvetica Neue Light"/>
                <a:sym typeface="Helvetica Neue Light"/>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Helvetica Neue Light"/>
                <a:ea typeface="Helvetica Neue Light"/>
                <a:cs typeface="Helvetica Neue Light"/>
                <a:sym typeface="Helvetica Neue Ligh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chemeClr val="dk1"/>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pic>
        <p:nvPicPr>
          <p:cNvPr id="11" name="Google Shape;11;p1"/>
          <p:cNvPicPr preferRelativeResize="0"/>
          <p:nvPr/>
        </p:nvPicPr>
        <p:blipFill rotWithShape="1">
          <a:blip r:embed="rId17">
            <a:alphaModFix/>
          </a:blip>
          <a:srcRect/>
          <a:stretch/>
        </p:blipFill>
        <p:spPr>
          <a:xfrm>
            <a:off x="1922317" y="4727691"/>
            <a:ext cx="1106633" cy="351053"/>
          </a:xfrm>
          <a:prstGeom prst="rect">
            <a:avLst/>
          </a:prstGeom>
          <a:noFill/>
          <a:ln>
            <a:noFill/>
          </a:ln>
        </p:spPr>
      </p:pic>
      <p:pic>
        <p:nvPicPr>
          <p:cNvPr id="12" name="Google Shape;12;p1"/>
          <p:cNvPicPr preferRelativeResize="0"/>
          <p:nvPr/>
        </p:nvPicPr>
        <p:blipFill rotWithShape="1">
          <a:blip r:embed="rId18">
            <a:alphaModFix/>
          </a:blip>
          <a:srcRect/>
          <a:stretch/>
        </p:blipFill>
        <p:spPr>
          <a:xfrm>
            <a:off x="6115050" y="4705877"/>
            <a:ext cx="795162" cy="39468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github.com/super10099/Machine-Learning-for-OSPool-Failure-Classification"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github.com/Kristy-an/IntegratePelicanwithPytorch" TargetMode="External"/><Relationship Id="rId5" Type="http://schemas.openxmlformats.org/officeDocument/2006/relationships/image" Target="../media/image26.png"/><Relationship Id="rId4" Type="http://schemas.openxmlformats.org/officeDocument/2006/relationships/hyperlink" Target="https://www.linkedin.com/in/kristina-zhao-469261284/"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pelicanplatform.org/" TargetMode="External"/><Relationship Id="rId7" Type="http://schemas.openxmlformats.org/officeDocument/2006/relationships/hyperlink" Target="https://pytorch.org/"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https://htcondor.org/" TargetMode="External"/><Relationship Id="rId4" Type="http://schemas.openxmlformats.org/officeDocument/2006/relationships/image" Target="../media/image28.png"/><Relationship Id="rId9"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aws.amazon.com/about-aws/whats-new/2023/11/amazon-s3-connector-pytorch/"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hyperlink" Target="https://github.com/Kristy-an/IntegratePelicanwithPytorch"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hyperlink" Target="https://hyzhao.com/" TargetMode="External"/><Relationship Id="rId7"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hyperlink" Target="https://www.linkedin.com/in/kristina-zhao-469261284/" TargetMode="External"/><Relationship Id="rId5" Type="http://schemas.openxmlformats.org/officeDocument/2006/relationships/image" Target="../media/image35.png"/><Relationship Id="rId4" Type="http://schemas.openxmlformats.org/officeDocument/2006/relationships/hyperlink" Target="https://github.com/Kristy-an/IntegratePelicanwithPytorch"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6"/>
          <p:cNvSpPr txBox="1">
            <a:spLocks noGrp="1"/>
          </p:cNvSpPr>
          <p:nvPr>
            <p:ph type="ctrTitle"/>
          </p:nvPr>
        </p:nvSpPr>
        <p:spPr>
          <a:xfrm>
            <a:off x="1143000" y="953588"/>
            <a:ext cx="6858000" cy="1618200"/>
          </a:xfrm>
          <a:prstGeom prst="rect">
            <a:avLst/>
          </a:prstGeom>
        </p:spPr>
        <p:txBody>
          <a:bodyPr spcFirstLastPara="1" wrap="square" lIns="68575" tIns="34275" rIns="68575" bIns="34275" anchor="b" anchorCtr="0">
            <a:normAutofit/>
          </a:bodyPr>
          <a:lstStyle/>
          <a:p>
            <a:pPr marL="0" lvl="0" indent="0" algn="ctr" rtl="0">
              <a:spcBef>
                <a:spcPts val="0"/>
              </a:spcBef>
              <a:spcAft>
                <a:spcPts val="0"/>
              </a:spcAft>
              <a:buNone/>
            </a:pPr>
            <a:r>
              <a:rPr lang="en"/>
              <a:t>2024 Summer Fellows</a:t>
            </a:r>
            <a:endParaRPr/>
          </a:p>
        </p:txBody>
      </p:sp>
      <p:sp>
        <p:nvSpPr>
          <p:cNvPr id="95" name="Google Shape;95;p16"/>
          <p:cNvSpPr txBox="1">
            <a:spLocks noGrp="1"/>
          </p:cNvSpPr>
          <p:nvPr>
            <p:ph type="subTitle" idx="1"/>
          </p:nvPr>
        </p:nvSpPr>
        <p:spPr>
          <a:xfrm>
            <a:off x="1143000" y="2669722"/>
            <a:ext cx="6858000" cy="1520100"/>
          </a:xfrm>
          <a:prstGeom prst="rect">
            <a:avLst/>
          </a:prstGeom>
        </p:spPr>
        <p:txBody>
          <a:bodyPr spcFirstLastPara="1" wrap="square" lIns="68575" tIns="34275" rIns="68575" bIns="34275" anchor="t" anchorCtr="0">
            <a:normAutofit/>
          </a:bodyPr>
          <a:lstStyle/>
          <a:p>
            <a:pPr marL="0" lvl="0" indent="0" algn="ctr" rtl="0">
              <a:spcBef>
                <a:spcPts val="80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70C0"/>
              </a:buClr>
              <a:buSzPts val="3300"/>
              <a:buFont typeface="Helvetica Neue"/>
              <a:buNone/>
            </a:pPr>
            <a:r>
              <a:rPr lang="en">
                <a:solidFill>
                  <a:srgbClr val="FF0000"/>
                </a:solidFill>
              </a:rPr>
              <a:t>Using AI to Make the </a:t>
            </a:r>
            <a:r>
              <a:rPr lang="en" u="sng">
                <a:solidFill>
                  <a:srgbClr val="FF0000"/>
                </a:solidFill>
              </a:rPr>
              <a:t>Inference</a:t>
            </a:r>
            <a:endParaRPr u="sng">
              <a:solidFill>
                <a:srgbClr val="FF0000"/>
              </a:solidFill>
            </a:endParaRPr>
          </a:p>
        </p:txBody>
      </p:sp>
      <p:sp>
        <p:nvSpPr>
          <p:cNvPr id="168" name="Google Shape;168;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10</a:t>
            </a:fld>
            <a:endParaRPr/>
          </a:p>
        </p:txBody>
      </p:sp>
      <p:sp>
        <p:nvSpPr>
          <p:cNvPr id="169" name="Google Shape;169;p25"/>
          <p:cNvSpPr txBox="1"/>
          <p:nvPr/>
        </p:nvSpPr>
        <p:spPr>
          <a:xfrm>
            <a:off x="628650" y="1339950"/>
            <a:ext cx="7886700" cy="2608800"/>
          </a:xfrm>
          <a:prstGeom prst="rect">
            <a:avLst/>
          </a:prstGeom>
          <a:noFill/>
          <a:ln>
            <a:noFill/>
          </a:ln>
        </p:spPr>
        <p:txBody>
          <a:bodyPr spcFirstLastPara="1" wrap="square" lIns="68575" tIns="34275" rIns="68575" bIns="34275" anchor="t" anchorCtr="0">
            <a:noAutofit/>
          </a:bodyPr>
          <a:lstStyle/>
          <a:p>
            <a:pPr marL="342900" marR="0" lvl="0" indent="-279400" algn="l" rtl="0">
              <a:lnSpc>
                <a:spcPct val="100000"/>
              </a:lnSpc>
              <a:spcBef>
                <a:spcPts val="0"/>
              </a:spcBef>
              <a:spcAft>
                <a:spcPts val="0"/>
              </a:spcAft>
              <a:buClr>
                <a:schemeClr val="dk1"/>
              </a:buClr>
              <a:buSzPts val="1800"/>
              <a:buFont typeface="Helvetica Neue"/>
              <a:buChar char="●"/>
            </a:pPr>
            <a:r>
              <a:rPr lang="en" sz="1800" b="0" i="0" u="none" strike="noStrike" cap="none">
                <a:solidFill>
                  <a:schemeClr val="dk1"/>
                </a:solidFill>
                <a:latin typeface="Helvetica Neue"/>
                <a:ea typeface="Helvetica Neue"/>
                <a:cs typeface="Helvetica Neue"/>
                <a:sym typeface="Helvetica Neue"/>
              </a:rPr>
              <a:t>Why AI?</a:t>
            </a:r>
            <a:endParaRPr sz="1800" b="0" i="0" u="none" strike="noStrike" cap="none">
              <a:solidFill>
                <a:schemeClr val="dk1"/>
              </a:solidFill>
              <a:latin typeface="Helvetica Neue"/>
              <a:ea typeface="Helvetica Neue"/>
              <a:cs typeface="Helvetica Neue"/>
              <a:sym typeface="Helvetica Neue"/>
            </a:endParaRPr>
          </a:p>
          <a:p>
            <a:pPr marL="685800" marR="0" lvl="1" indent="-279400" algn="l" rtl="0">
              <a:lnSpc>
                <a:spcPct val="100000"/>
              </a:lnSpc>
              <a:spcBef>
                <a:spcPts val="0"/>
              </a:spcBef>
              <a:spcAft>
                <a:spcPts val="0"/>
              </a:spcAft>
              <a:buClr>
                <a:schemeClr val="dk1"/>
              </a:buClr>
              <a:buSzPts val="1800"/>
              <a:buFont typeface="Helvetica Neue"/>
              <a:buChar char="○"/>
            </a:pPr>
            <a:r>
              <a:rPr lang="en" sz="1800">
                <a:solidFill>
                  <a:schemeClr val="dk1"/>
                </a:solidFill>
                <a:latin typeface="Helvetica Neue"/>
                <a:ea typeface="Helvetica Neue"/>
                <a:cs typeface="Helvetica Neue"/>
                <a:sym typeface="Helvetica Neue"/>
              </a:rPr>
              <a:t>OSPool is a </a:t>
            </a:r>
            <a:r>
              <a:rPr lang="en" sz="1800" b="0" i="0" u="none" strike="noStrike" cap="none">
                <a:solidFill>
                  <a:schemeClr val="dk1"/>
                </a:solidFill>
                <a:latin typeface="Helvetica Neue"/>
                <a:ea typeface="Helvetica Neue"/>
                <a:cs typeface="Helvetica Neue"/>
                <a:sym typeface="Helvetica Neue"/>
              </a:rPr>
              <a:t>Dynamic system</a:t>
            </a:r>
            <a:endParaRPr sz="1800" b="0" i="0" u="none" strike="noStrike" cap="none">
              <a:solidFill>
                <a:schemeClr val="dk1"/>
              </a:solidFill>
              <a:latin typeface="Helvetica Neue"/>
              <a:ea typeface="Helvetica Neue"/>
              <a:cs typeface="Helvetica Neue"/>
              <a:sym typeface="Helvetica Neue"/>
            </a:endParaRPr>
          </a:p>
          <a:p>
            <a:pPr marL="685800" marR="0" lvl="1" indent="-279400" algn="l" rtl="0">
              <a:lnSpc>
                <a:spcPct val="100000"/>
              </a:lnSpc>
              <a:spcBef>
                <a:spcPts val="0"/>
              </a:spcBef>
              <a:spcAft>
                <a:spcPts val="0"/>
              </a:spcAft>
              <a:buClr>
                <a:schemeClr val="dk1"/>
              </a:buClr>
              <a:buSzPts val="1800"/>
              <a:buFont typeface="Helvetica Neue"/>
              <a:buChar char="○"/>
            </a:pPr>
            <a:r>
              <a:rPr lang="en" sz="1800" b="0" i="0" u="none" strike="noStrike" cap="none">
                <a:solidFill>
                  <a:schemeClr val="dk1"/>
                </a:solidFill>
                <a:latin typeface="Helvetica Neue"/>
                <a:ea typeface="Helvetica Neue"/>
                <a:cs typeface="Helvetica Neue"/>
                <a:sym typeface="Helvetica Neue"/>
              </a:rPr>
              <a:t>Continu</a:t>
            </a:r>
            <a:r>
              <a:rPr lang="en" sz="1800">
                <a:solidFill>
                  <a:schemeClr val="dk1"/>
                </a:solidFill>
                <a:latin typeface="Helvetica Neue"/>
                <a:ea typeface="Helvetica Neue"/>
                <a:cs typeface="Helvetica Neue"/>
                <a:sym typeface="Helvetica Neue"/>
              </a:rPr>
              <a:t>al</a:t>
            </a:r>
            <a:r>
              <a:rPr lang="en" sz="1800" b="0" i="0" u="none" strike="noStrike" cap="none">
                <a:solidFill>
                  <a:schemeClr val="dk1"/>
                </a:solidFill>
                <a:latin typeface="Helvetica Neue"/>
                <a:ea typeface="Helvetica Neue"/>
                <a:cs typeface="Helvetica Neue"/>
                <a:sym typeface="Helvetica Neue"/>
              </a:rPr>
              <a:t> learning</a:t>
            </a:r>
            <a:endParaRPr sz="1800" b="0" i="0" u="none" strike="noStrike" cap="none">
              <a:solidFill>
                <a:schemeClr val="dk1"/>
              </a:solidFill>
              <a:latin typeface="Helvetica Neue"/>
              <a:ea typeface="Helvetica Neue"/>
              <a:cs typeface="Helvetica Neue"/>
              <a:sym typeface="Helvetica Neue"/>
            </a:endParaRPr>
          </a:p>
        </p:txBody>
      </p:sp>
      <p:pic>
        <p:nvPicPr>
          <p:cNvPr id="170" name="Google Shape;170;p25"/>
          <p:cNvPicPr preferRelativeResize="0"/>
          <p:nvPr/>
        </p:nvPicPr>
        <p:blipFill rotWithShape="1">
          <a:blip r:embed="rId3">
            <a:alphaModFix/>
          </a:blip>
          <a:srcRect l="21292" t="15470" r="19179" b="33806"/>
          <a:stretch/>
        </p:blipFill>
        <p:spPr>
          <a:xfrm>
            <a:off x="3796604" y="2032556"/>
            <a:ext cx="4065395" cy="2608876"/>
          </a:xfrm>
          <a:prstGeom prst="rect">
            <a:avLst/>
          </a:prstGeom>
          <a:noFill/>
          <a:ln>
            <a:noFill/>
          </a:ln>
        </p:spPr>
      </p:pic>
      <p:sp>
        <p:nvSpPr>
          <p:cNvPr id="171" name="Google Shape;171;p25"/>
          <p:cNvSpPr/>
          <p:nvPr/>
        </p:nvSpPr>
        <p:spPr>
          <a:xfrm>
            <a:off x="4000613" y="2839856"/>
            <a:ext cx="3657300" cy="994200"/>
          </a:xfrm>
          <a:prstGeom prst="rect">
            <a:avLst/>
          </a:prstGeom>
          <a:noFill/>
          <a:ln w="114300" cap="flat" cmpd="sng">
            <a:solidFill>
              <a:srgbClr val="FF0000"/>
            </a:solidFill>
            <a:prstDash val="dash"/>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6"/>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solidFill>
                  <a:srgbClr val="FF0000"/>
                </a:solidFill>
              </a:rPr>
              <a:t>Usage</a:t>
            </a:r>
            <a:endParaRPr/>
          </a:p>
        </p:txBody>
      </p:sp>
      <p:sp>
        <p:nvSpPr>
          <p:cNvPr id="178" name="Google Shape;178;p26"/>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11</a:t>
            </a:fld>
            <a:endParaRPr/>
          </a:p>
        </p:txBody>
      </p:sp>
      <p:pic>
        <p:nvPicPr>
          <p:cNvPr id="179" name="Google Shape;179;p26"/>
          <p:cNvPicPr preferRelativeResize="0"/>
          <p:nvPr/>
        </p:nvPicPr>
        <p:blipFill>
          <a:blip r:embed="rId3">
            <a:alphaModFix/>
          </a:blip>
          <a:stretch>
            <a:fillRect/>
          </a:stretch>
        </p:blipFill>
        <p:spPr>
          <a:xfrm>
            <a:off x="1000125" y="1857375"/>
            <a:ext cx="7143750" cy="1428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70C0"/>
              </a:buClr>
              <a:buSzPts val="3300"/>
              <a:buFont typeface="Helvetica Neue"/>
              <a:buNone/>
            </a:pPr>
            <a:r>
              <a:rPr lang="en">
                <a:solidFill>
                  <a:srgbClr val="FF0000"/>
                </a:solidFill>
              </a:rPr>
              <a:t>How?</a:t>
            </a:r>
            <a:endParaRPr>
              <a:solidFill>
                <a:srgbClr val="FF0000"/>
              </a:solidFill>
            </a:endParaRPr>
          </a:p>
        </p:txBody>
      </p:sp>
      <p:sp>
        <p:nvSpPr>
          <p:cNvPr id="185" name="Google Shape;185;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12</a:t>
            </a:fld>
            <a:endParaRPr/>
          </a:p>
        </p:txBody>
      </p:sp>
      <p:sp>
        <p:nvSpPr>
          <p:cNvPr id="186" name="Google Shape;186;p27"/>
          <p:cNvSpPr txBox="1"/>
          <p:nvPr/>
        </p:nvSpPr>
        <p:spPr>
          <a:xfrm>
            <a:off x="628650" y="1337310"/>
            <a:ext cx="7886700" cy="2608800"/>
          </a:xfrm>
          <a:prstGeom prst="rect">
            <a:avLst/>
          </a:prstGeom>
          <a:noFill/>
          <a:ln>
            <a:noFill/>
          </a:ln>
        </p:spPr>
        <p:txBody>
          <a:bodyPr spcFirstLastPara="1" wrap="square" lIns="68575" tIns="34275" rIns="68575" bIns="34275" anchor="t" anchorCtr="0">
            <a:noAutofit/>
          </a:bodyPr>
          <a:lstStyle/>
          <a:p>
            <a:pPr marL="342900" marR="0" lvl="0" indent="-279400" algn="l" rtl="0">
              <a:lnSpc>
                <a:spcPct val="100000"/>
              </a:lnSpc>
              <a:spcBef>
                <a:spcPts val="0"/>
              </a:spcBef>
              <a:spcAft>
                <a:spcPts val="0"/>
              </a:spcAft>
              <a:buClr>
                <a:schemeClr val="dk1"/>
              </a:buClr>
              <a:buSzPts val="1800"/>
              <a:buFont typeface="Helvetica Neue"/>
              <a:buChar char="●"/>
            </a:pPr>
            <a:r>
              <a:rPr lang="en" sz="1800" b="0" i="0" u="none" strike="noStrike" cap="none">
                <a:solidFill>
                  <a:schemeClr val="dk1"/>
                </a:solidFill>
                <a:latin typeface="Helvetica Neue"/>
                <a:ea typeface="Helvetica Neue"/>
                <a:cs typeface="Helvetica Neue"/>
                <a:sym typeface="Helvetica Neue"/>
              </a:rPr>
              <a:t>Each job has a log file describing its lifecycle</a:t>
            </a:r>
            <a:endParaRPr sz="1800">
              <a:solidFill>
                <a:schemeClr val="dk1"/>
              </a:solidFill>
              <a:latin typeface="Helvetica Neue"/>
              <a:ea typeface="Helvetica Neue"/>
              <a:cs typeface="Helvetica Neue"/>
              <a:sym typeface="Helvetica Neue"/>
            </a:endParaRPr>
          </a:p>
          <a:p>
            <a:pPr marL="342900" marR="0" lvl="0" indent="-279400" algn="l" rtl="0">
              <a:lnSpc>
                <a:spcPct val="100000"/>
              </a:lnSpc>
              <a:spcBef>
                <a:spcPts val="0"/>
              </a:spcBef>
              <a:spcAft>
                <a:spcPts val="0"/>
              </a:spcAft>
              <a:buClr>
                <a:schemeClr val="dk1"/>
              </a:buClr>
              <a:buSzPts val="1800"/>
              <a:buFont typeface="Helvetica Neue"/>
              <a:buChar char="●"/>
            </a:pPr>
            <a:r>
              <a:rPr lang="en" sz="1800" b="0" i="0" u="none" strike="noStrike" cap="none">
                <a:solidFill>
                  <a:schemeClr val="dk1"/>
                </a:solidFill>
                <a:latin typeface="Helvetica Neue"/>
                <a:ea typeface="Helvetica Neue"/>
                <a:cs typeface="Helvetica Neue"/>
                <a:sym typeface="Helvetica Neue"/>
              </a:rPr>
              <a:t>Format these logs into a time-series structure</a:t>
            </a:r>
            <a:endParaRPr sz="1800" b="0" i="0" u="none" strike="noStrike" cap="none">
              <a:solidFill>
                <a:schemeClr val="dk1"/>
              </a:solidFill>
              <a:latin typeface="Helvetica Neue"/>
              <a:ea typeface="Helvetica Neue"/>
              <a:cs typeface="Helvetica Neue"/>
              <a:sym typeface="Helvetica Neue"/>
            </a:endParaRPr>
          </a:p>
          <a:p>
            <a:pPr marL="342900" marR="0" lvl="0" indent="-279400" algn="l" rtl="0">
              <a:lnSpc>
                <a:spcPct val="100000"/>
              </a:lnSpc>
              <a:spcBef>
                <a:spcPts val="0"/>
              </a:spcBef>
              <a:spcAft>
                <a:spcPts val="0"/>
              </a:spcAft>
              <a:buClr>
                <a:schemeClr val="dk1"/>
              </a:buClr>
              <a:buSzPts val="1800"/>
              <a:buFont typeface="Helvetica Neue"/>
              <a:buChar char="●"/>
            </a:pPr>
            <a:r>
              <a:rPr lang="en" sz="1800" b="0" i="0" u="none" strike="noStrike" cap="none">
                <a:solidFill>
                  <a:schemeClr val="dk1"/>
                </a:solidFill>
                <a:latin typeface="Helvetica Neue"/>
                <a:ea typeface="Helvetica Neue"/>
                <a:cs typeface="Helvetica Neue"/>
                <a:sym typeface="Helvetica Neue"/>
              </a:rPr>
              <a:t>Use model that accounts for temporal patterns</a:t>
            </a:r>
            <a:endParaRPr sz="1800" b="0" i="0" u="none" strike="noStrike" cap="none">
              <a:solidFill>
                <a:schemeClr val="dk1"/>
              </a:solidFill>
              <a:latin typeface="Helvetica Neue"/>
              <a:ea typeface="Helvetica Neue"/>
              <a:cs typeface="Helvetica Neue"/>
              <a:sym typeface="Helvetica Neue"/>
            </a:endParaRPr>
          </a:p>
          <a:p>
            <a:pPr marL="685800" marR="0" lvl="1" indent="-279400" algn="l" rtl="0">
              <a:lnSpc>
                <a:spcPct val="100000"/>
              </a:lnSpc>
              <a:spcBef>
                <a:spcPts val="0"/>
              </a:spcBef>
              <a:spcAft>
                <a:spcPts val="0"/>
              </a:spcAft>
              <a:buClr>
                <a:schemeClr val="dk1"/>
              </a:buClr>
              <a:buSzPts val="1800"/>
              <a:buFont typeface="Helvetica Neue"/>
              <a:buChar char="○"/>
            </a:pPr>
            <a:r>
              <a:rPr lang="en" sz="1800" b="0" i="0" u="none" strike="noStrike" cap="none">
                <a:solidFill>
                  <a:schemeClr val="dk1"/>
                </a:solidFill>
                <a:latin typeface="Helvetica Neue"/>
                <a:ea typeface="Helvetica Neue"/>
                <a:cs typeface="Helvetica Neue"/>
                <a:sym typeface="Helvetica Neue"/>
              </a:rPr>
              <a:t>e.g. Long Short-Term Memory (LSTM) neural network</a:t>
            </a:r>
            <a:endParaRPr sz="1800" b="0" i="0" u="none" strike="noStrike" cap="none">
              <a:solidFill>
                <a:schemeClr val="dk1"/>
              </a:solidFill>
              <a:latin typeface="Helvetica Neue"/>
              <a:ea typeface="Helvetica Neue"/>
              <a:cs typeface="Helvetica Neue"/>
              <a:sym typeface="Helvetica Neue"/>
            </a:endParaRPr>
          </a:p>
        </p:txBody>
      </p:sp>
      <p:pic>
        <p:nvPicPr>
          <p:cNvPr id="187" name="Google Shape;187;p27" descr="https://iconscout.com/free-icon/log-file-1"/>
          <p:cNvPicPr preferRelativeResize="0"/>
          <p:nvPr/>
        </p:nvPicPr>
        <p:blipFill rotWithShape="1">
          <a:blip r:embed="rId3">
            <a:alphaModFix/>
          </a:blip>
          <a:srcRect/>
          <a:stretch/>
        </p:blipFill>
        <p:spPr>
          <a:xfrm>
            <a:off x="3517031" y="2614069"/>
            <a:ext cx="1828800" cy="1828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70C0"/>
              </a:buClr>
              <a:buSzPts val="3300"/>
              <a:buFont typeface="Helvetica Neue"/>
              <a:buNone/>
            </a:pPr>
            <a:r>
              <a:rPr lang="en">
                <a:solidFill>
                  <a:srgbClr val="FF0000"/>
                </a:solidFill>
              </a:rPr>
              <a:t>Bonus</a:t>
            </a:r>
            <a:endParaRPr>
              <a:solidFill>
                <a:srgbClr val="FF0000"/>
              </a:solidFill>
            </a:endParaRPr>
          </a:p>
        </p:txBody>
      </p:sp>
      <p:sp>
        <p:nvSpPr>
          <p:cNvPr id="193" name="Google Shape;193;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13</a:t>
            </a:fld>
            <a:endParaRPr/>
          </a:p>
        </p:txBody>
      </p:sp>
      <p:sp>
        <p:nvSpPr>
          <p:cNvPr id="194" name="Google Shape;194;p28"/>
          <p:cNvSpPr txBox="1"/>
          <p:nvPr/>
        </p:nvSpPr>
        <p:spPr>
          <a:xfrm>
            <a:off x="628650" y="1337310"/>
            <a:ext cx="7886700" cy="2608800"/>
          </a:xfrm>
          <a:prstGeom prst="rect">
            <a:avLst/>
          </a:prstGeom>
          <a:noFill/>
          <a:ln>
            <a:noFill/>
          </a:ln>
        </p:spPr>
        <p:txBody>
          <a:bodyPr spcFirstLastPara="1" wrap="square" lIns="68575" tIns="34275" rIns="68575" bIns="34275" anchor="t" anchorCtr="0">
            <a:noAutofit/>
          </a:bodyPr>
          <a:lstStyle/>
          <a:p>
            <a:pPr marL="342900" marR="0" lvl="0" indent="-279400" algn="l" rtl="0">
              <a:lnSpc>
                <a:spcPct val="100000"/>
              </a:lnSpc>
              <a:spcBef>
                <a:spcPts val="0"/>
              </a:spcBef>
              <a:spcAft>
                <a:spcPts val="0"/>
              </a:spcAft>
              <a:buClr>
                <a:schemeClr val="dk1"/>
              </a:buClr>
              <a:buSzPts val="1800"/>
              <a:buFont typeface="Helvetica Neue"/>
              <a:buChar char="●"/>
            </a:pPr>
            <a:r>
              <a:rPr lang="en" sz="1800">
                <a:solidFill>
                  <a:schemeClr val="dk1"/>
                </a:solidFill>
                <a:latin typeface="Helvetica Neue"/>
                <a:ea typeface="Helvetica Neue"/>
                <a:cs typeface="Helvetica Neue"/>
                <a:sym typeface="Helvetica Neue"/>
              </a:rPr>
              <a:t>Can the model provide information as to why the job went on hold?</a:t>
            </a:r>
            <a:endParaRPr sz="1800" b="0" i="0" u="none" strike="noStrike" cap="none">
              <a:solidFill>
                <a:schemeClr val="dk1"/>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9"/>
          <p:cNvSpPr txBox="1">
            <a:spLocks noGrp="1"/>
          </p:cNvSpPr>
          <p:nvPr>
            <p:ph type="ctrTitle"/>
          </p:nvPr>
        </p:nvSpPr>
        <p:spPr>
          <a:xfrm>
            <a:off x="1143000" y="953588"/>
            <a:ext cx="6858000" cy="16182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0070C0"/>
              </a:buClr>
              <a:buSzPct val="73333"/>
              <a:buFont typeface="Helvetica Neue"/>
              <a:buNone/>
            </a:pPr>
            <a:r>
              <a:rPr lang="en">
                <a:solidFill>
                  <a:srgbClr val="FF0000"/>
                </a:solidFill>
              </a:rPr>
              <a:t>Thank you,</a:t>
            </a:r>
            <a:endParaRPr>
              <a:solidFill>
                <a:srgbClr val="FF0000"/>
              </a:solidFill>
            </a:endParaRPr>
          </a:p>
          <a:p>
            <a:pPr marL="0" lvl="0" indent="0" algn="l" rtl="0">
              <a:lnSpc>
                <a:spcPct val="90000"/>
              </a:lnSpc>
              <a:spcBef>
                <a:spcPts val="0"/>
              </a:spcBef>
              <a:spcAft>
                <a:spcPts val="0"/>
              </a:spcAft>
              <a:buClr>
                <a:srgbClr val="0070C0"/>
              </a:buClr>
              <a:buSzPct val="73333"/>
              <a:buFont typeface="Helvetica Neue"/>
              <a:buNone/>
            </a:pPr>
            <a:endParaRPr>
              <a:solidFill>
                <a:srgbClr val="FF0000"/>
              </a:solidFill>
            </a:endParaRPr>
          </a:p>
          <a:p>
            <a:pPr marL="0" lvl="0" indent="457200" algn="l" rtl="0">
              <a:lnSpc>
                <a:spcPct val="90000"/>
              </a:lnSpc>
              <a:spcBef>
                <a:spcPts val="0"/>
              </a:spcBef>
              <a:spcAft>
                <a:spcPts val="0"/>
              </a:spcAft>
              <a:buClr>
                <a:srgbClr val="0070C0"/>
              </a:buClr>
              <a:buSzPct val="73333"/>
              <a:buFont typeface="Helvetica Neue"/>
              <a:buNone/>
            </a:pPr>
            <a:r>
              <a:rPr lang="en">
                <a:solidFill>
                  <a:srgbClr val="FF0000"/>
                </a:solidFill>
              </a:rPr>
              <a:t>Questions?</a:t>
            </a:r>
            <a:endParaRPr>
              <a:solidFill>
                <a:srgbClr val="FF0000"/>
              </a:solidFill>
            </a:endParaRPr>
          </a:p>
        </p:txBody>
      </p:sp>
      <p:sp>
        <p:nvSpPr>
          <p:cNvPr id="200" name="Google Shape;200;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14</a:t>
            </a:fld>
            <a:endParaRPr/>
          </a:p>
        </p:txBody>
      </p:sp>
      <p:sp>
        <p:nvSpPr>
          <p:cNvPr id="201" name="Google Shape;201;p29"/>
          <p:cNvSpPr txBox="1"/>
          <p:nvPr/>
        </p:nvSpPr>
        <p:spPr>
          <a:xfrm>
            <a:off x="152850" y="3284788"/>
            <a:ext cx="88383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u="sng">
                <a:solidFill>
                  <a:schemeClr val="hlink"/>
                </a:solidFill>
                <a:latin typeface="Helvetica Neue Light"/>
                <a:ea typeface="Helvetica Neue Light"/>
                <a:cs typeface="Helvetica Neue Light"/>
                <a:sym typeface="Helvetica Neue Light"/>
                <a:hlinkClick r:id="rId3"/>
              </a:rPr>
              <a:t>https://github.com/super10099/Machine-Learning-for-OSPool-Failure-Classification</a:t>
            </a:r>
            <a:endParaRPr sz="1900">
              <a:solidFill>
                <a:schemeClr val="dk1"/>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1900">
              <a:solidFill>
                <a:schemeClr val="dk1"/>
              </a:solidFill>
              <a:latin typeface="Helvetica Neue Light"/>
              <a:ea typeface="Helvetica Neue Light"/>
              <a:cs typeface="Helvetica Neue Light"/>
              <a:sym typeface="Helvetica Neue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0"/>
          <p:cNvSpPr txBox="1">
            <a:spLocks noGrp="1"/>
          </p:cNvSpPr>
          <p:nvPr>
            <p:ph type="ctrTitle"/>
          </p:nvPr>
        </p:nvSpPr>
        <p:spPr>
          <a:xfrm>
            <a:off x="1143000" y="953588"/>
            <a:ext cx="6858000" cy="16182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dk1"/>
              </a:buClr>
              <a:buSzPts val="4500"/>
              <a:buFont typeface="Helvetica Neue"/>
              <a:buNone/>
            </a:pPr>
            <a:r>
              <a:rPr lang="en"/>
              <a:t>Expanding Pelican Origin Monitoring</a:t>
            </a:r>
            <a:endParaRPr/>
          </a:p>
        </p:txBody>
      </p:sp>
      <p:sp>
        <p:nvSpPr>
          <p:cNvPr id="207" name="Google Shape;207;p30"/>
          <p:cNvSpPr txBox="1">
            <a:spLocks noGrp="1"/>
          </p:cNvSpPr>
          <p:nvPr>
            <p:ph type="subTitle" idx="1"/>
          </p:nvPr>
        </p:nvSpPr>
        <p:spPr>
          <a:xfrm>
            <a:off x="1143000" y="2669722"/>
            <a:ext cx="6858000" cy="15201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dk1"/>
              </a:buClr>
              <a:buSzPts val="1800"/>
              <a:buNone/>
            </a:pPr>
            <a:r>
              <a:rPr lang="en"/>
              <a:t>Patrick Brophy</a:t>
            </a:r>
            <a:endParaRPr/>
          </a:p>
        </p:txBody>
      </p:sp>
      <p:sp>
        <p:nvSpPr>
          <p:cNvPr id="208" name="Google Shape;208;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1"/>
          <p:cNvSpPr txBox="1"/>
          <p:nvPr/>
        </p:nvSpPr>
        <p:spPr>
          <a:xfrm>
            <a:off x="0" y="1662387"/>
            <a:ext cx="9144000" cy="2608800"/>
          </a:xfrm>
          <a:prstGeom prst="rect">
            <a:avLst/>
          </a:prstGeom>
          <a:noFill/>
          <a:ln>
            <a:noFill/>
          </a:ln>
        </p:spPr>
        <p:txBody>
          <a:bodyPr spcFirstLastPara="1" wrap="square" lIns="68575" tIns="34275" rIns="68575" bIns="34275" anchor="t" anchorCtr="0">
            <a:noAutofit/>
          </a:bodyPr>
          <a:lstStyle/>
          <a:p>
            <a:pPr marL="342900" marR="0" lvl="0" indent="-279400" algn="l" rtl="0">
              <a:lnSpc>
                <a:spcPct val="100000"/>
              </a:lnSpc>
              <a:spcBef>
                <a:spcPts val="0"/>
              </a:spcBef>
              <a:spcAft>
                <a:spcPts val="0"/>
              </a:spcAft>
              <a:buClr>
                <a:schemeClr val="dk1"/>
              </a:buClr>
              <a:buSzPts val="1800"/>
              <a:buFont typeface="Helvetica Neue Light"/>
              <a:buChar char="●"/>
            </a:pPr>
            <a:r>
              <a:rPr lang="en" sz="1800">
                <a:solidFill>
                  <a:schemeClr val="dk1"/>
                </a:solidFill>
                <a:latin typeface="Helvetica Neue Light"/>
                <a:ea typeface="Helvetica Neue Light"/>
                <a:cs typeface="Helvetica Neue Light"/>
                <a:sym typeface="Helvetica Neue Light"/>
              </a:rPr>
              <a:t>My name is Patrick Brophy</a:t>
            </a:r>
            <a:endParaRPr sz="1800">
              <a:solidFill>
                <a:schemeClr val="dk1"/>
              </a:solidFill>
              <a:latin typeface="Helvetica Neue Light"/>
              <a:ea typeface="Helvetica Neue Light"/>
              <a:cs typeface="Helvetica Neue Light"/>
              <a:sym typeface="Helvetica Neue Light"/>
            </a:endParaRPr>
          </a:p>
          <a:p>
            <a:pPr marL="342900" marR="0" lvl="0" indent="-279400" algn="l" rtl="0">
              <a:lnSpc>
                <a:spcPct val="100000"/>
              </a:lnSpc>
              <a:spcBef>
                <a:spcPts val="0"/>
              </a:spcBef>
              <a:spcAft>
                <a:spcPts val="0"/>
              </a:spcAft>
              <a:buClr>
                <a:schemeClr val="dk1"/>
              </a:buClr>
              <a:buSzPts val="1800"/>
              <a:buFont typeface="Helvetica Neue Light"/>
              <a:buChar char="●"/>
            </a:pPr>
            <a:r>
              <a:rPr lang="en" sz="1800" b="0" i="0" u="none" strike="noStrike" cap="none">
                <a:solidFill>
                  <a:schemeClr val="dk1"/>
                </a:solidFill>
                <a:latin typeface="Helvetica Neue Light"/>
                <a:ea typeface="Helvetica Neue Light"/>
                <a:cs typeface="Helvetica Neue Light"/>
                <a:sym typeface="Helvetica Neue Light"/>
              </a:rPr>
              <a:t>I am a senior at UW Madison studying computer science</a:t>
            </a:r>
            <a:endParaRPr sz="1800" b="0" i="0" u="none" strike="noStrike" cap="none">
              <a:solidFill>
                <a:schemeClr val="dk1"/>
              </a:solidFill>
              <a:latin typeface="Helvetica Neue Light"/>
              <a:ea typeface="Helvetica Neue Light"/>
              <a:cs typeface="Helvetica Neue Light"/>
              <a:sym typeface="Helvetica Neue Light"/>
            </a:endParaRPr>
          </a:p>
          <a:p>
            <a:pPr marL="342900" marR="0" lvl="0" indent="-279400" algn="l" rtl="0">
              <a:lnSpc>
                <a:spcPct val="100000"/>
              </a:lnSpc>
              <a:spcBef>
                <a:spcPts val="0"/>
              </a:spcBef>
              <a:spcAft>
                <a:spcPts val="0"/>
              </a:spcAft>
              <a:buClr>
                <a:schemeClr val="dk1"/>
              </a:buClr>
              <a:buSzPts val="1800"/>
              <a:buFont typeface="Helvetica Neue Light"/>
              <a:buChar char="●"/>
            </a:pPr>
            <a:r>
              <a:rPr lang="en" sz="1800">
                <a:solidFill>
                  <a:schemeClr val="dk1"/>
                </a:solidFill>
                <a:latin typeface="Helvetica Neue Light"/>
                <a:ea typeface="Helvetica Neue Light"/>
                <a:cs typeface="Helvetica Neue Light"/>
                <a:sym typeface="Helvetica Neue Light"/>
              </a:rPr>
              <a:t>CHTC Fellow working with Haoming Meng</a:t>
            </a:r>
            <a:endParaRPr sz="1800" b="0" i="0" u="none" strike="noStrike" cap="none">
              <a:solidFill>
                <a:srgbClr val="0070C0"/>
              </a:solidFill>
              <a:latin typeface="Helvetica Neue Light"/>
              <a:ea typeface="Helvetica Neue Light"/>
              <a:cs typeface="Helvetica Neue Light"/>
              <a:sym typeface="Helvetica Neue Light"/>
            </a:endParaRPr>
          </a:p>
        </p:txBody>
      </p:sp>
      <p:sp>
        <p:nvSpPr>
          <p:cNvPr id="214" name="Google Shape;214;p3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Helvetica Neue"/>
              <a:buNone/>
            </a:pPr>
            <a:r>
              <a:rPr lang="en">
                <a:solidFill>
                  <a:srgbClr val="FF0000"/>
                </a:solidFill>
              </a:rPr>
              <a:t>Who Am I?</a:t>
            </a:r>
            <a:endParaRPr>
              <a:solidFill>
                <a:srgbClr val="FF0000"/>
              </a:solidFill>
            </a:endParaRPr>
          </a:p>
        </p:txBody>
      </p:sp>
      <p:sp>
        <p:nvSpPr>
          <p:cNvPr id="215" name="Google Shape;215;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16</a:t>
            </a:fld>
            <a:endParaRPr/>
          </a:p>
        </p:txBody>
      </p:sp>
      <p:pic>
        <p:nvPicPr>
          <p:cNvPr id="216" name="Google Shape;216;p31"/>
          <p:cNvPicPr preferRelativeResize="0"/>
          <p:nvPr/>
        </p:nvPicPr>
        <p:blipFill rotWithShape="1">
          <a:blip r:embed="rId3">
            <a:alphaModFix/>
          </a:blip>
          <a:srcRect/>
          <a:stretch/>
        </p:blipFill>
        <p:spPr>
          <a:xfrm>
            <a:off x="1035674" y="2971556"/>
            <a:ext cx="1083994" cy="1445325"/>
          </a:xfrm>
          <a:prstGeom prst="rect">
            <a:avLst/>
          </a:prstGeom>
          <a:noFill/>
          <a:ln>
            <a:noFill/>
          </a:ln>
        </p:spPr>
      </p:pic>
      <p:pic>
        <p:nvPicPr>
          <p:cNvPr id="217" name="Google Shape;217;p31"/>
          <p:cNvPicPr preferRelativeResize="0"/>
          <p:nvPr/>
        </p:nvPicPr>
        <p:blipFill rotWithShape="1">
          <a:blip r:embed="rId4">
            <a:alphaModFix/>
          </a:blip>
          <a:srcRect/>
          <a:stretch/>
        </p:blipFill>
        <p:spPr>
          <a:xfrm>
            <a:off x="5651926" y="3117169"/>
            <a:ext cx="1731152" cy="1154101"/>
          </a:xfrm>
          <a:prstGeom prst="rect">
            <a:avLst/>
          </a:prstGeom>
          <a:noFill/>
          <a:ln>
            <a:noFill/>
          </a:ln>
        </p:spPr>
      </p:pic>
      <p:sp>
        <p:nvSpPr>
          <p:cNvPr id="218" name="Google Shape;218;p31"/>
          <p:cNvSpPr txBox="1"/>
          <p:nvPr/>
        </p:nvSpPr>
        <p:spPr>
          <a:xfrm>
            <a:off x="2222363" y="2971556"/>
            <a:ext cx="878700" cy="3111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Helvetica Neue Light"/>
                <a:ea typeface="Helvetica Neue Light"/>
                <a:cs typeface="Helvetica Neue Light"/>
                <a:sym typeface="Helvetica Neue Light"/>
              </a:rPr>
              <a:t>London</a:t>
            </a:r>
            <a:endParaRPr sz="1400" b="0" i="0" u="none" strike="noStrike" cap="none">
              <a:solidFill>
                <a:schemeClr val="dk1"/>
              </a:solidFill>
              <a:latin typeface="Helvetica Neue Light"/>
              <a:ea typeface="Helvetica Neue Light"/>
              <a:cs typeface="Helvetica Neue Light"/>
              <a:sym typeface="Helvetica Neue Light"/>
            </a:endParaRPr>
          </a:p>
        </p:txBody>
      </p:sp>
      <p:sp>
        <p:nvSpPr>
          <p:cNvPr id="219" name="Google Shape;219;p31"/>
          <p:cNvSpPr txBox="1"/>
          <p:nvPr/>
        </p:nvSpPr>
        <p:spPr>
          <a:xfrm>
            <a:off x="7462200" y="3117169"/>
            <a:ext cx="878700" cy="3111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Helvetica Neue Light"/>
                <a:ea typeface="Helvetica Neue Light"/>
                <a:cs typeface="Helvetica Neue Light"/>
                <a:sym typeface="Helvetica Neue Light"/>
              </a:rPr>
              <a:t>Lucky</a:t>
            </a:r>
            <a:endParaRPr sz="1400" b="0" i="0" u="none" strike="noStrike" cap="none">
              <a:solidFill>
                <a:schemeClr val="dk1"/>
              </a:solidFill>
              <a:latin typeface="Helvetica Neue Light"/>
              <a:ea typeface="Helvetica Neue Light"/>
              <a:cs typeface="Helvetica Neue Light"/>
              <a:sym typeface="Helvetica Neue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2"/>
          <p:cNvSpPr txBox="1"/>
          <p:nvPr/>
        </p:nvSpPr>
        <p:spPr>
          <a:xfrm>
            <a:off x="628650" y="1351725"/>
            <a:ext cx="8515500" cy="2919600"/>
          </a:xfrm>
          <a:prstGeom prst="rect">
            <a:avLst/>
          </a:prstGeom>
          <a:noFill/>
          <a:ln>
            <a:noFill/>
          </a:ln>
        </p:spPr>
        <p:txBody>
          <a:bodyPr spcFirstLastPara="1" wrap="square" lIns="68575" tIns="34275" rIns="68575" bIns="34275" anchor="t" anchorCtr="0">
            <a:noAutofit/>
          </a:bodyPr>
          <a:lstStyle/>
          <a:p>
            <a:pPr marL="342900" marR="0" lvl="0" indent="-311150" algn="l" rtl="0">
              <a:lnSpc>
                <a:spcPct val="100000"/>
              </a:lnSpc>
              <a:spcBef>
                <a:spcPts val="0"/>
              </a:spcBef>
              <a:spcAft>
                <a:spcPts val="0"/>
              </a:spcAft>
              <a:buClr>
                <a:schemeClr val="dk1"/>
              </a:buClr>
              <a:buSzPts val="2300"/>
              <a:buFont typeface="Helvetica Neue Light"/>
              <a:buChar char="●"/>
            </a:pPr>
            <a:r>
              <a:rPr lang="en" sz="2300">
                <a:solidFill>
                  <a:schemeClr val="dk1"/>
                </a:solidFill>
                <a:latin typeface="Helvetica Neue Light"/>
                <a:ea typeface="Helvetica Neue Light"/>
                <a:cs typeface="Helvetica Neue Light"/>
                <a:sym typeface="Helvetica Neue Light"/>
              </a:rPr>
              <a:t>Pelican Origins are the backbone to a data federation</a:t>
            </a:r>
            <a:endParaRPr sz="2300">
              <a:solidFill>
                <a:schemeClr val="dk1"/>
              </a:solidFill>
              <a:latin typeface="Helvetica Neue Light"/>
              <a:ea typeface="Helvetica Neue Light"/>
              <a:cs typeface="Helvetica Neue Light"/>
              <a:sym typeface="Helvetica Neue Light"/>
            </a:endParaRPr>
          </a:p>
          <a:p>
            <a:pPr marL="685800" marR="0" lvl="1" indent="-311150" algn="l" rtl="0">
              <a:lnSpc>
                <a:spcPct val="100000"/>
              </a:lnSpc>
              <a:spcBef>
                <a:spcPts val="0"/>
              </a:spcBef>
              <a:spcAft>
                <a:spcPts val="0"/>
              </a:spcAft>
              <a:buClr>
                <a:schemeClr val="dk1"/>
              </a:buClr>
              <a:buSzPts val="2300"/>
              <a:buFont typeface="Helvetica Neue Light"/>
              <a:buChar char="○"/>
            </a:pPr>
            <a:r>
              <a:rPr lang="en" sz="2300">
                <a:solidFill>
                  <a:schemeClr val="dk1"/>
                </a:solidFill>
                <a:latin typeface="Helvetica Neue Light"/>
                <a:ea typeface="Helvetica Neue Light"/>
                <a:cs typeface="Helvetica Neue Light"/>
                <a:sym typeface="Helvetica Neue Light"/>
              </a:rPr>
              <a:t>Connects and Serves an object store</a:t>
            </a:r>
            <a:endParaRPr sz="2300">
              <a:solidFill>
                <a:schemeClr val="dk1"/>
              </a:solidFill>
              <a:latin typeface="Helvetica Neue Light"/>
              <a:ea typeface="Helvetica Neue Light"/>
              <a:cs typeface="Helvetica Neue Light"/>
              <a:sym typeface="Helvetica Neue Light"/>
            </a:endParaRPr>
          </a:p>
          <a:p>
            <a:pPr marL="342900" lvl="0" indent="-311150" algn="l" rtl="0">
              <a:spcBef>
                <a:spcPts val="0"/>
              </a:spcBef>
              <a:spcAft>
                <a:spcPts val="0"/>
              </a:spcAft>
              <a:buClr>
                <a:schemeClr val="dk1"/>
              </a:buClr>
              <a:buSzPts val="2300"/>
              <a:buFont typeface="Helvetica Neue Light"/>
              <a:buChar char="●"/>
            </a:pPr>
            <a:r>
              <a:rPr lang="en" sz="2300">
                <a:solidFill>
                  <a:schemeClr val="dk1"/>
                </a:solidFill>
                <a:latin typeface="Helvetica Neue Light"/>
                <a:ea typeface="Helvetica Neue Light"/>
                <a:cs typeface="Helvetica Neue Light"/>
                <a:sym typeface="Helvetica Neue Light"/>
              </a:rPr>
              <a:t>Origins are critical within a federation, no origins -&gt; no data</a:t>
            </a:r>
            <a:endParaRPr sz="2300">
              <a:solidFill>
                <a:schemeClr val="dk1"/>
              </a:solidFill>
              <a:latin typeface="Helvetica Neue Light"/>
              <a:ea typeface="Helvetica Neue Light"/>
              <a:cs typeface="Helvetica Neue Light"/>
              <a:sym typeface="Helvetica Neue Light"/>
            </a:endParaRPr>
          </a:p>
          <a:p>
            <a:pPr marL="342900" lvl="0" indent="-311150" algn="l" rtl="0">
              <a:spcBef>
                <a:spcPts val="0"/>
              </a:spcBef>
              <a:spcAft>
                <a:spcPts val="0"/>
              </a:spcAft>
              <a:buClr>
                <a:schemeClr val="dk1"/>
              </a:buClr>
              <a:buSzPts val="2300"/>
              <a:buFont typeface="Helvetica Neue Light"/>
              <a:buChar char="●"/>
            </a:pPr>
            <a:r>
              <a:rPr lang="en" sz="2300">
                <a:solidFill>
                  <a:schemeClr val="dk1"/>
                </a:solidFill>
                <a:latin typeface="Helvetica Neue Light"/>
                <a:ea typeface="Helvetica Neue Light"/>
                <a:cs typeface="Helvetica Neue Light"/>
                <a:sym typeface="Helvetica Neue Light"/>
              </a:rPr>
              <a:t>If an origin goes down so does the data that it was serving</a:t>
            </a:r>
            <a:endParaRPr sz="2300">
              <a:solidFill>
                <a:schemeClr val="dk1"/>
              </a:solidFill>
              <a:latin typeface="Helvetica Neue Light"/>
              <a:ea typeface="Helvetica Neue Light"/>
              <a:cs typeface="Helvetica Neue Light"/>
              <a:sym typeface="Helvetica Neue Light"/>
            </a:endParaRPr>
          </a:p>
          <a:p>
            <a:pPr marL="685800" lvl="1" indent="-311150" algn="l" rtl="0">
              <a:spcBef>
                <a:spcPts val="0"/>
              </a:spcBef>
              <a:spcAft>
                <a:spcPts val="0"/>
              </a:spcAft>
              <a:buClr>
                <a:schemeClr val="dk1"/>
              </a:buClr>
              <a:buSzPts val="2300"/>
              <a:buFont typeface="Helvetica Neue Light"/>
              <a:buChar char="○"/>
            </a:pPr>
            <a:r>
              <a:rPr lang="en" sz="2300">
                <a:solidFill>
                  <a:schemeClr val="dk1"/>
                </a:solidFill>
                <a:latin typeface="Helvetica Neue Light"/>
                <a:ea typeface="Helvetica Neue Light"/>
                <a:cs typeface="Helvetica Neue Light"/>
                <a:sym typeface="Helvetica Neue Light"/>
              </a:rPr>
              <a:t>A staging device can’t stage data if it can’t access an origin</a:t>
            </a:r>
            <a:endParaRPr sz="2300">
              <a:solidFill>
                <a:schemeClr val="dk1"/>
              </a:solidFill>
              <a:latin typeface="Helvetica Neue Light"/>
              <a:ea typeface="Helvetica Neue Light"/>
              <a:cs typeface="Helvetica Neue Light"/>
              <a:sym typeface="Helvetica Neue Light"/>
            </a:endParaRPr>
          </a:p>
          <a:p>
            <a:pPr marL="342900" marR="0" lvl="0" indent="-311150" algn="l" rtl="0">
              <a:lnSpc>
                <a:spcPct val="100000"/>
              </a:lnSpc>
              <a:spcBef>
                <a:spcPts val="0"/>
              </a:spcBef>
              <a:spcAft>
                <a:spcPts val="0"/>
              </a:spcAft>
              <a:buClr>
                <a:schemeClr val="dk1"/>
              </a:buClr>
              <a:buSzPts val="2300"/>
              <a:buFont typeface="Helvetica Neue Light"/>
              <a:buChar char="●"/>
            </a:pPr>
            <a:r>
              <a:rPr lang="en" sz="2300">
                <a:solidFill>
                  <a:schemeClr val="dk1"/>
                </a:solidFill>
                <a:latin typeface="Helvetica Neue Light"/>
                <a:ea typeface="Helvetica Neue Light"/>
                <a:cs typeface="Helvetica Neue Light"/>
                <a:sym typeface="Helvetica Neue Light"/>
              </a:rPr>
              <a:t>Diagnosing why an origin is failing is difficult with the current tooling </a:t>
            </a:r>
            <a:endParaRPr sz="2300">
              <a:solidFill>
                <a:schemeClr val="dk1"/>
              </a:solidFill>
              <a:latin typeface="Helvetica Neue Light"/>
              <a:ea typeface="Helvetica Neue Light"/>
              <a:cs typeface="Helvetica Neue Light"/>
              <a:sym typeface="Helvetica Neue Light"/>
            </a:endParaRPr>
          </a:p>
        </p:txBody>
      </p:sp>
      <p:sp>
        <p:nvSpPr>
          <p:cNvPr id="225" name="Google Shape;225;p3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Helvetica Neue"/>
              <a:buNone/>
            </a:pPr>
            <a:r>
              <a:rPr lang="en">
                <a:solidFill>
                  <a:srgbClr val="FF0000"/>
                </a:solidFill>
              </a:rPr>
              <a:t>Problem: Diagnosing an Origin’s Health</a:t>
            </a:r>
            <a:endParaRPr>
              <a:solidFill>
                <a:srgbClr val="FF0000"/>
              </a:solidFill>
            </a:endParaRPr>
          </a:p>
        </p:txBody>
      </p:sp>
      <p:sp>
        <p:nvSpPr>
          <p:cNvPr id="226" name="Google Shape;226;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3"/>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solidFill>
                  <a:srgbClr val="FF0000"/>
                </a:solidFill>
              </a:rPr>
              <a:t>Origin Architecture</a:t>
            </a:r>
            <a:endParaRPr>
              <a:solidFill>
                <a:srgbClr val="FF0000"/>
              </a:solidFill>
            </a:endParaRPr>
          </a:p>
        </p:txBody>
      </p:sp>
      <p:sp>
        <p:nvSpPr>
          <p:cNvPr id="233" name="Google Shape;233;p33"/>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18</a:t>
            </a:fld>
            <a:endParaRPr/>
          </a:p>
        </p:txBody>
      </p:sp>
      <p:pic>
        <p:nvPicPr>
          <p:cNvPr id="234" name="Google Shape;234;p33"/>
          <p:cNvPicPr preferRelativeResize="0"/>
          <p:nvPr/>
        </p:nvPicPr>
        <p:blipFill>
          <a:blip r:embed="rId3">
            <a:alphaModFix/>
          </a:blip>
          <a:stretch>
            <a:fillRect/>
          </a:stretch>
        </p:blipFill>
        <p:spPr>
          <a:xfrm>
            <a:off x="-1" y="0"/>
            <a:ext cx="7972726" cy="5143499"/>
          </a:xfrm>
          <a:prstGeom prst="rect">
            <a:avLst/>
          </a:prstGeom>
          <a:noFill/>
          <a:ln>
            <a:noFill/>
          </a:ln>
        </p:spPr>
      </p:pic>
      <p:sp>
        <p:nvSpPr>
          <p:cNvPr id="235" name="Google Shape;235;p33"/>
          <p:cNvSpPr/>
          <p:nvPr/>
        </p:nvSpPr>
        <p:spPr>
          <a:xfrm>
            <a:off x="486900" y="3037688"/>
            <a:ext cx="2143200" cy="2003400"/>
          </a:xfrm>
          <a:prstGeom prst="mathMultiply">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236" name="Google Shape;236;p33"/>
          <p:cNvSpPr/>
          <p:nvPr/>
        </p:nvSpPr>
        <p:spPr>
          <a:xfrm>
            <a:off x="3831131" y="1156931"/>
            <a:ext cx="2143200" cy="2003400"/>
          </a:xfrm>
          <a:prstGeom prst="mathMultiply">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237" name="Google Shape;237;p33"/>
          <p:cNvSpPr/>
          <p:nvPr/>
        </p:nvSpPr>
        <p:spPr>
          <a:xfrm>
            <a:off x="184313" y="74869"/>
            <a:ext cx="6414900" cy="5772000"/>
          </a:xfrm>
          <a:prstGeom prst="mathMultiply">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35"/>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3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36"/>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4"/>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
              <a:t>Existing Origin Web UI</a:t>
            </a:r>
            <a:endParaRPr/>
          </a:p>
        </p:txBody>
      </p:sp>
      <p:sp>
        <p:nvSpPr>
          <p:cNvPr id="243" name="Google Shape;243;p34"/>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2100"/>
              <a:buNone/>
            </a:pPr>
            <a:endParaRPr/>
          </a:p>
        </p:txBody>
      </p:sp>
      <p:pic>
        <p:nvPicPr>
          <p:cNvPr id="244" name="Google Shape;244;p34"/>
          <p:cNvPicPr preferRelativeResize="0"/>
          <p:nvPr/>
        </p:nvPicPr>
        <p:blipFill rotWithShape="1">
          <a:blip r:embed="rId3">
            <a:alphaModFix/>
          </a:blip>
          <a:srcRect/>
          <a:stretch/>
        </p:blipFill>
        <p:spPr>
          <a:xfrm>
            <a:off x="0" y="1"/>
            <a:ext cx="9144000" cy="5143501"/>
          </a:xfrm>
          <a:prstGeom prst="rect">
            <a:avLst/>
          </a:prstGeom>
          <a:noFill/>
          <a:ln>
            <a:noFill/>
          </a:ln>
        </p:spPr>
      </p:pic>
      <p:sp>
        <p:nvSpPr>
          <p:cNvPr id="245" name="Google Shape;245;p34"/>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19</a:t>
            </a:fld>
            <a:endParaRPr/>
          </a:p>
        </p:txBody>
      </p:sp>
      <p:sp>
        <p:nvSpPr>
          <p:cNvPr id="246" name="Google Shape;246;p34"/>
          <p:cNvSpPr/>
          <p:nvPr/>
        </p:nvSpPr>
        <p:spPr>
          <a:xfrm>
            <a:off x="334538" y="52275"/>
            <a:ext cx="4422300" cy="1839900"/>
          </a:xfrm>
          <a:prstGeom prst="rect">
            <a:avLst/>
          </a:prstGeom>
          <a:noFill/>
          <a:ln w="76200"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247" name="Google Shape;247;p34"/>
          <p:cNvSpPr/>
          <p:nvPr/>
        </p:nvSpPr>
        <p:spPr>
          <a:xfrm>
            <a:off x="376350" y="1892100"/>
            <a:ext cx="4171200" cy="2216400"/>
          </a:xfrm>
          <a:prstGeom prst="rect">
            <a:avLst/>
          </a:prstGeom>
          <a:noFill/>
          <a:ln w="76200"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17" title="Earth - Illustration | The earth cropped from space against … | Flickr"/>
          <p:cNvPicPr preferRelativeResize="0"/>
          <p:nvPr/>
        </p:nvPicPr>
        <p:blipFill>
          <a:blip r:embed="rId3">
            <a:alphaModFix amt="66000"/>
          </a:blip>
          <a:stretch>
            <a:fillRect/>
          </a:stretch>
        </p:blipFill>
        <p:spPr>
          <a:xfrm>
            <a:off x="1813513" y="0"/>
            <a:ext cx="5143501" cy="5143501"/>
          </a:xfrm>
          <a:prstGeom prst="rect">
            <a:avLst/>
          </a:prstGeom>
          <a:noFill/>
          <a:ln>
            <a:noFill/>
          </a:ln>
        </p:spPr>
      </p:pic>
      <p:sp>
        <p:nvSpPr>
          <p:cNvPr id="101" name="Google Shape;101;p17"/>
          <p:cNvSpPr txBox="1">
            <a:spLocks noGrp="1"/>
          </p:cNvSpPr>
          <p:nvPr>
            <p:ph type="ctrTitle"/>
          </p:nvPr>
        </p:nvSpPr>
        <p:spPr>
          <a:xfrm>
            <a:off x="1872803" y="1125175"/>
            <a:ext cx="5143500" cy="2052600"/>
          </a:xfrm>
          <a:prstGeom prst="rect">
            <a:avLst/>
          </a:prstGeom>
        </p:spPr>
        <p:txBody>
          <a:bodyPr spcFirstLastPara="1" wrap="square" lIns="68575" tIns="34275" rIns="68575" bIns="34275" anchor="b" anchorCtr="0">
            <a:normAutofit/>
          </a:bodyPr>
          <a:lstStyle/>
          <a:p>
            <a:pPr marL="0" lvl="0" indent="0" algn="ctr" rtl="0">
              <a:spcBef>
                <a:spcPts val="0"/>
              </a:spcBef>
              <a:spcAft>
                <a:spcPts val="0"/>
              </a:spcAft>
              <a:buNone/>
            </a:pPr>
            <a:r>
              <a:rPr lang="en" b="1">
                <a:latin typeface="Proxima Nova"/>
                <a:ea typeface="Proxima Nova"/>
                <a:cs typeface="Proxima Nova"/>
                <a:sym typeface="Proxima Nova"/>
              </a:rPr>
              <a:t>Where In The World Am I?</a:t>
            </a:r>
            <a:endParaRPr b="1">
              <a:latin typeface="Proxima Nova"/>
              <a:ea typeface="Proxima Nova"/>
              <a:cs typeface="Proxima Nova"/>
              <a:sym typeface="Proxima Nova"/>
            </a:endParaRPr>
          </a:p>
        </p:txBody>
      </p:sp>
      <p:sp>
        <p:nvSpPr>
          <p:cNvPr id="102" name="Google Shape;102;p17"/>
          <p:cNvSpPr txBox="1">
            <a:spLocks noGrp="1"/>
          </p:cNvSpPr>
          <p:nvPr>
            <p:ph type="subTitle" idx="1"/>
          </p:nvPr>
        </p:nvSpPr>
        <p:spPr>
          <a:xfrm>
            <a:off x="68450" y="3399413"/>
            <a:ext cx="8520600" cy="792600"/>
          </a:xfrm>
          <a:prstGeom prst="rect">
            <a:avLst/>
          </a:prstGeom>
        </p:spPr>
        <p:txBody>
          <a:bodyPr spcFirstLastPara="1" wrap="square" lIns="68575" tIns="34275" rIns="68575" bIns="34275" anchor="t" anchorCtr="0">
            <a:normAutofit lnSpcReduction="20000"/>
          </a:bodyPr>
          <a:lstStyle/>
          <a:p>
            <a:pPr marL="0" lvl="0" indent="0" algn="ctr" rtl="0">
              <a:spcBef>
                <a:spcPts val="800"/>
              </a:spcBef>
              <a:spcAft>
                <a:spcPts val="0"/>
              </a:spcAft>
              <a:buNone/>
            </a:pPr>
            <a:r>
              <a:rPr lang="en" sz="2900">
                <a:solidFill>
                  <a:schemeClr val="dk1"/>
                </a:solidFill>
                <a:latin typeface="Proxima Nova"/>
                <a:ea typeface="Proxima Nova"/>
                <a:cs typeface="Proxima Nova"/>
                <a:sym typeface="Proxima Nova"/>
              </a:rPr>
              <a:t>Neha Talluri</a:t>
            </a:r>
            <a:endParaRPr sz="2900">
              <a:solidFill>
                <a:schemeClr val="dk1"/>
              </a:solidFill>
              <a:latin typeface="Proxima Nova"/>
              <a:ea typeface="Proxima Nova"/>
              <a:cs typeface="Proxima Nova"/>
              <a:sym typeface="Proxima Nova"/>
            </a:endParaRPr>
          </a:p>
          <a:p>
            <a:pPr marL="0" lvl="0" indent="0" algn="ctr" rtl="0">
              <a:spcBef>
                <a:spcPts val="800"/>
              </a:spcBef>
              <a:spcAft>
                <a:spcPts val="0"/>
              </a:spcAft>
              <a:buNone/>
            </a:pPr>
            <a:r>
              <a:rPr lang="en" sz="2900">
                <a:solidFill>
                  <a:schemeClr val="dk1"/>
                </a:solidFill>
                <a:latin typeface="Proxima Nova"/>
                <a:ea typeface="Proxima Nova"/>
                <a:cs typeface="Proxima Nova"/>
                <a:sym typeface="Proxima Nova"/>
              </a:rPr>
              <a:t>Mentor: Jason Patton</a:t>
            </a:r>
            <a:endParaRPr sz="2900">
              <a:solidFill>
                <a:schemeClr val="dk1"/>
              </a:solidFill>
              <a:latin typeface="Proxima Nova"/>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5"/>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
                <a:solidFill>
                  <a:srgbClr val="FF0000"/>
                </a:solidFill>
              </a:rPr>
              <a:t>Improving the Dashboard</a:t>
            </a:r>
            <a:endParaRPr>
              <a:solidFill>
                <a:srgbClr val="FF0000"/>
              </a:solidFill>
            </a:endParaRPr>
          </a:p>
        </p:txBody>
      </p:sp>
      <p:sp>
        <p:nvSpPr>
          <p:cNvPr id="254" name="Google Shape;254;p35"/>
          <p:cNvSpPr txBox="1">
            <a:spLocks noGrp="1"/>
          </p:cNvSpPr>
          <p:nvPr>
            <p:ph type="body" idx="1"/>
          </p:nvPr>
        </p:nvSpPr>
        <p:spPr>
          <a:xfrm>
            <a:off x="311700" y="1152469"/>
            <a:ext cx="3672000" cy="3416400"/>
          </a:xfrm>
          <a:prstGeom prst="rect">
            <a:avLst/>
          </a:prstGeom>
          <a:noFill/>
          <a:ln>
            <a:noFill/>
          </a:ln>
        </p:spPr>
        <p:txBody>
          <a:bodyPr spcFirstLastPara="1" wrap="square" lIns="68575" tIns="34275" rIns="68575" bIns="34275" anchor="t" anchorCtr="0">
            <a:normAutofit/>
          </a:bodyPr>
          <a:lstStyle/>
          <a:p>
            <a:pPr marL="342900" lvl="0" indent="-336550" algn="l" rtl="0">
              <a:lnSpc>
                <a:spcPct val="100000"/>
              </a:lnSpc>
              <a:spcBef>
                <a:spcPts val="0"/>
              </a:spcBef>
              <a:spcAft>
                <a:spcPts val="0"/>
              </a:spcAft>
              <a:buSzPts val="2700"/>
              <a:buChar char="•"/>
            </a:pPr>
            <a:r>
              <a:rPr lang="en" sz="2300"/>
              <a:t>I conducted a user study with several Pelican system admins from CHTC and OSDF</a:t>
            </a:r>
            <a:endParaRPr sz="2300"/>
          </a:p>
          <a:p>
            <a:pPr marL="342900" lvl="0" indent="-336550" algn="l" rtl="0">
              <a:lnSpc>
                <a:spcPct val="100000"/>
              </a:lnSpc>
              <a:spcBef>
                <a:spcPts val="0"/>
              </a:spcBef>
              <a:spcAft>
                <a:spcPts val="0"/>
              </a:spcAft>
              <a:buSzPts val="2700"/>
              <a:buChar char="•"/>
            </a:pPr>
            <a:r>
              <a:rPr lang="en" sz="2300"/>
              <a:t>Feedback from system admins guided design choices  </a:t>
            </a:r>
            <a:endParaRPr sz="2300"/>
          </a:p>
        </p:txBody>
      </p:sp>
      <p:sp>
        <p:nvSpPr>
          <p:cNvPr id="255" name="Google Shape;255;p35"/>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20</a:t>
            </a:fld>
            <a:endParaRPr/>
          </a:p>
        </p:txBody>
      </p:sp>
      <p:pic>
        <p:nvPicPr>
          <p:cNvPr id="256" name="Google Shape;256;p35"/>
          <p:cNvPicPr preferRelativeResize="0"/>
          <p:nvPr/>
        </p:nvPicPr>
        <p:blipFill rotWithShape="1">
          <a:blip r:embed="rId3">
            <a:alphaModFix/>
          </a:blip>
          <a:srcRect/>
          <a:stretch/>
        </p:blipFill>
        <p:spPr>
          <a:xfrm>
            <a:off x="4952138" y="1769691"/>
            <a:ext cx="3672073" cy="218195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6"/>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21</a:t>
            </a:fld>
            <a:endParaRPr/>
          </a:p>
        </p:txBody>
      </p:sp>
      <p:pic>
        <p:nvPicPr>
          <p:cNvPr id="263" name="Google Shape;263;p36"/>
          <p:cNvPicPr preferRelativeResize="0"/>
          <p:nvPr/>
        </p:nvPicPr>
        <p:blipFill>
          <a:blip r:embed="rId3">
            <a:alphaModFix/>
          </a:blip>
          <a:stretch>
            <a:fillRect/>
          </a:stretch>
        </p:blipFill>
        <p:spPr>
          <a:xfrm>
            <a:off x="5888" y="863551"/>
            <a:ext cx="9132144" cy="3416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7"/>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22</a:t>
            </a:fld>
            <a:endParaRPr/>
          </a:p>
        </p:txBody>
      </p:sp>
      <p:pic>
        <p:nvPicPr>
          <p:cNvPr id="270" name="Google Shape;270;p37"/>
          <p:cNvPicPr preferRelativeResize="0"/>
          <p:nvPr/>
        </p:nvPicPr>
        <p:blipFill>
          <a:blip r:embed="rId3">
            <a:alphaModFix/>
          </a:blip>
          <a:stretch>
            <a:fillRect/>
          </a:stretch>
        </p:blipFill>
        <p:spPr>
          <a:xfrm>
            <a:off x="0" y="612994"/>
            <a:ext cx="9143999" cy="391752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8"/>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23</a:t>
            </a:fld>
            <a:endParaRPr/>
          </a:p>
        </p:txBody>
      </p:sp>
      <p:pic>
        <p:nvPicPr>
          <p:cNvPr id="277" name="Google Shape;277;p38"/>
          <p:cNvPicPr preferRelativeResize="0"/>
          <p:nvPr/>
        </p:nvPicPr>
        <p:blipFill>
          <a:blip r:embed="rId3">
            <a:alphaModFix/>
          </a:blip>
          <a:stretch>
            <a:fillRect/>
          </a:stretch>
        </p:blipFill>
        <p:spPr>
          <a:xfrm>
            <a:off x="0" y="612994"/>
            <a:ext cx="9143999" cy="391752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93939"/>
              <a:buNone/>
            </a:pPr>
            <a:endParaRPr/>
          </a:p>
        </p:txBody>
      </p:sp>
      <p:sp>
        <p:nvSpPr>
          <p:cNvPr id="283" name="Google Shape;283;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sp>
        <p:nvSpPr>
          <p:cNvPr id="284" name="Google Shape;284;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900"/>
              <a:buFont typeface="Arial"/>
              <a:buNone/>
            </a:pPr>
            <a:fld id="{00000000-1234-1234-1234-123412341234}" type="slidenum">
              <a:rPr lang="en" sz="900">
                <a:solidFill>
                  <a:schemeClr val="dk1"/>
                </a:solidFill>
                <a:latin typeface="Helvetica Neue Light"/>
                <a:ea typeface="Helvetica Neue Light"/>
                <a:cs typeface="Helvetica Neue Light"/>
                <a:sym typeface="Helvetica Neue Light"/>
              </a:rPr>
              <a:t>24</a:t>
            </a:fld>
            <a:endParaRPr sz="900">
              <a:solidFill>
                <a:schemeClr val="dk1"/>
              </a:solidFill>
              <a:latin typeface="Helvetica Neue Light"/>
              <a:ea typeface="Helvetica Neue Light"/>
              <a:cs typeface="Helvetica Neue Light"/>
              <a:sym typeface="Helvetica Neue Light"/>
            </a:endParaRPr>
          </a:p>
        </p:txBody>
      </p:sp>
      <p:pic>
        <p:nvPicPr>
          <p:cNvPr id="285" name="Google Shape;285;p39"/>
          <p:cNvPicPr preferRelativeResize="0"/>
          <p:nvPr/>
        </p:nvPicPr>
        <p:blipFill>
          <a:blip r:embed="rId3">
            <a:alphaModFix/>
          </a:blip>
          <a:stretch>
            <a:fillRect/>
          </a:stretch>
        </p:blipFill>
        <p:spPr>
          <a:xfrm>
            <a:off x="-37" y="0"/>
            <a:ext cx="9144000" cy="5143502"/>
          </a:xfrm>
          <a:prstGeom prst="rect">
            <a:avLst/>
          </a:prstGeom>
          <a:noFill/>
          <a:ln>
            <a:noFill/>
          </a:ln>
        </p:spPr>
      </p:pic>
      <p:sp>
        <p:nvSpPr>
          <p:cNvPr id="286" name="Google Shape;286;p39"/>
          <p:cNvSpPr/>
          <p:nvPr/>
        </p:nvSpPr>
        <p:spPr>
          <a:xfrm>
            <a:off x="2962556" y="3508838"/>
            <a:ext cx="1638900" cy="1292100"/>
          </a:xfrm>
          <a:prstGeom prst="ellipse">
            <a:avLst/>
          </a:prstGeom>
          <a:noFill/>
          <a:ln w="38100"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287" name="Google Shape;287;p39"/>
          <p:cNvSpPr/>
          <p:nvPr/>
        </p:nvSpPr>
        <p:spPr>
          <a:xfrm>
            <a:off x="5913338" y="1573106"/>
            <a:ext cx="2039400" cy="2575200"/>
          </a:xfrm>
          <a:prstGeom prst="ellipse">
            <a:avLst/>
          </a:prstGeom>
          <a:noFill/>
          <a:ln w="38100"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0"/>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chemeClr val="dk1"/>
              </a:buClr>
              <a:buSzPts val="3100"/>
              <a:buFont typeface="Arial"/>
              <a:buNone/>
            </a:pPr>
            <a:r>
              <a:rPr lang="en" sz="2800">
                <a:solidFill>
                  <a:srgbClr val="FF0000"/>
                </a:solidFill>
                <a:latin typeface="Arial"/>
                <a:ea typeface="Arial"/>
                <a:cs typeface="Arial"/>
                <a:sym typeface="Arial"/>
              </a:rPr>
              <a:t>What’s Next?</a:t>
            </a:r>
            <a:endParaRPr/>
          </a:p>
        </p:txBody>
      </p:sp>
      <p:sp>
        <p:nvSpPr>
          <p:cNvPr id="294" name="Google Shape;294;p40"/>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p>
            <a:pPr marL="342900" lvl="0" indent="-279400" algn="l" rtl="0">
              <a:lnSpc>
                <a:spcPct val="115000"/>
              </a:lnSpc>
              <a:spcBef>
                <a:spcPts val="0"/>
              </a:spcBef>
              <a:spcAft>
                <a:spcPts val="0"/>
              </a:spcAft>
              <a:buClr>
                <a:schemeClr val="dk1"/>
              </a:buClr>
              <a:buSzPts val="1800"/>
              <a:buFont typeface="Helvetica Neue Light"/>
              <a:buChar char="●"/>
            </a:pPr>
            <a:r>
              <a:rPr lang="en" sz="1800"/>
              <a:t>More Metrics!</a:t>
            </a:r>
            <a:endParaRPr sz="1800"/>
          </a:p>
          <a:p>
            <a:pPr marL="685800" lvl="1" indent="-260350" algn="l" rtl="0">
              <a:lnSpc>
                <a:spcPct val="115000"/>
              </a:lnSpc>
              <a:spcBef>
                <a:spcPts val="0"/>
              </a:spcBef>
              <a:spcAft>
                <a:spcPts val="0"/>
              </a:spcAft>
              <a:buClr>
                <a:schemeClr val="dk1"/>
              </a:buClr>
              <a:buSzPts val="1500"/>
              <a:buFont typeface="Helvetica Neue Light"/>
              <a:buChar char="○"/>
            </a:pPr>
            <a:r>
              <a:rPr lang="en" sz="1500"/>
              <a:t>XRootD protocol-level (HTTP) metrics</a:t>
            </a:r>
            <a:endParaRPr sz="1500"/>
          </a:p>
          <a:p>
            <a:pPr marL="342900" lvl="0" indent="-279400" algn="l" rtl="0">
              <a:lnSpc>
                <a:spcPct val="115000"/>
              </a:lnSpc>
              <a:spcBef>
                <a:spcPts val="0"/>
              </a:spcBef>
              <a:spcAft>
                <a:spcPts val="0"/>
              </a:spcAft>
              <a:buClr>
                <a:schemeClr val="dk1"/>
              </a:buClr>
              <a:buSzPts val="1800"/>
              <a:buFont typeface="Helvetica Neue Light"/>
              <a:buChar char="●"/>
            </a:pPr>
            <a:r>
              <a:rPr lang="en" sz="1800"/>
              <a:t>Alerting users of issues such as outages or warnings</a:t>
            </a:r>
            <a:endParaRPr sz="1800"/>
          </a:p>
          <a:p>
            <a:pPr marL="342900" lvl="0" indent="-279400" algn="l" rtl="0">
              <a:lnSpc>
                <a:spcPct val="115000"/>
              </a:lnSpc>
              <a:spcBef>
                <a:spcPts val="0"/>
              </a:spcBef>
              <a:spcAft>
                <a:spcPts val="0"/>
              </a:spcAft>
              <a:buClr>
                <a:schemeClr val="dk1"/>
              </a:buClr>
              <a:buSzPts val="1800"/>
              <a:buFont typeface="Helvetica Neue Light"/>
              <a:buChar char="●"/>
            </a:pPr>
            <a:r>
              <a:rPr lang="en" sz="1800"/>
              <a:t>Reporting performance metrics for some period of time (day, week, month)</a:t>
            </a:r>
            <a:endParaRPr sz="1800"/>
          </a:p>
          <a:p>
            <a:pPr marL="685800" lvl="1" indent="-260350" algn="l" rtl="0">
              <a:lnSpc>
                <a:spcPct val="115000"/>
              </a:lnSpc>
              <a:spcBef>
                <a:spcPts val="0"/>
              </a:spcBef>
              <a:spcAft>
                <a:spcPts val="0"/>
              </a:spcAft>
              <a:buClr>
                <a:schemeClr val="dk1"/>
              </a:buClr>
              <a:buSzPts val="1500"/>
              <a:buFont typeface="Helvetica Neue Light"/>
              <a:buChar char="○"/>
            </a:pPr>
            <a:r>
              <a:rPr lang="en" sz="1500"/>
              <a:t>Staging Device miss rate</a:t>
            </a:r>
            <a:endParaRPr sz="1500"/>
          </a:p>
          <a:p>
            <a:pPr marL="685800" lvl="1" indent="-260350" algn="l" rtl="0">
              <a:lnSpc>
                <a:spcPct val="115000"/>
              </a:lnSpc>
              <a:spcBef>
                <a:spcPts val="0"/>
              </a:spcBef>
              <a:spcAft>
                <a:spcPts val="0"/>
              </a:spcAft>
              <a:buClr>
                <a:schemeClr val="dk1"/>
              </a:buClr>
              <a:buSzPts val="1500"/>
              <a:buFont typeface="Helvetica Neue Light"/>
              <a:buChar char="○"/>
            </a:pPr>
            <a:r>
              <a:rPr lang="en" sz="1500"/>
              <a:t># of Objects accessed</a:t>
            </a:r>
            <a:endParaRPr sz="1500"/>
          </a:p>
          <a:p>
            <a:pPr marL="685800" lvl="1" indent="-254000" algn="l" rtl="0">
              <a:lnSpc>
                <a:spcPct val="115000"/>
              </a:lnSpc>
              <a:spcBef>
                <a:spcPts val="0"/>
              </a:spcBef>
              <a:spcAft>
                <a:spcPts val="0"/>
              </a:spcAft>
              <a:buClr>
                <a:schemeClr val="dk1"/>
              </a:buClr>
              <a:buSzPts val="1400"/>
              <a:buFont typeface="Helvetica Neue Light"/>
              <a:buChar char="○"/>
            </a:pPr>
            <a:r>
              <a:rPr lang="en" sz="1400"/>
              <a:t>Total bytes transferred </a:t>
            </a:r>
            <a:endParaRPr/>
          </a:p>
        </p:txBody>
      </p:sp>
      <p:sp>
        <p:nvSpPr>
          <p:cNvPr id="295" name="Google Shape;295;p40"/>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1"/>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3600">
                <a:solidFill>
                  <a:srgbClr val="FF0000"/>
                </a:solidFill>
              </a:rPr>
              <a:t>Thank you!</a:t>
            </a:r>
            <a:endParaRPr sz="3600">
              <a:solidFill>
                <a:srgbClr val="FF0000"/>
              </a:solidFill>
            </a:endParaRPr>
          </a:p>
        </p:txBody>
      </p:sp>
      <p:sp>
        <p:nvSpPr>
          <p:cNvPr id="302" name="Google Shape;302;p41"/>
          <p:cNvSpPr txBox="1">
            <a:spLocks noGrp="1"/>
          </p:cNvSpPr>
          <p:nvPr>
            <p:ph type="body" idx="1"/>
          </p:nvPr>
        </p:nvSpPr>
        <p:spPr>
          <a:xfrm>
            <a:off x="311700" y="2198142"/>
            <a:ext cx="8520600" cy="747300"/>
          </a:xfrm>
          <a:prstGeom prst="rect">
            <a:avLst/>
          </a:prstGeom>
        </p:spPr>
        <p:txBody>
          <a:bodyPr spcFirstLastPara="1" wrap="square" lIns="68575" tIns="34275" rIns="68575" bIns="34275" anchor="t" anchorCtr="0">
            <a:normAutofit/>
          </a:bodyPr>
          <a:lstStyle/>
          <a:p>
            <a:pPr marL="0" lvl="0" indent="0" algn="ctr" rtl="0">
              <a:spcBef>
                <a:spcPts val="800"/>
              </a:spcBef>
              <a:spcAft>
                <a:spcPts val="0"/>
              </a:spcAft>
              <a:buNone/>
            </a:pPr>
            <a:r>
              <a:rPr lang="en" sz="3600"/>
              <a:t>Please come and ask me questions!</a:t>
            </a:r>
            <a:endParaRPr sz="3600"/>
          </a:p>
        </p:txBody>
      </p:sp>
      <p:sp>
        <p:nvSpPr>
          <p:cNvPr id="303" name="Google Shape;303;p41"/>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sz="900">
                <a:solidFill>
                  <a:schemeClr val="dk1"/>
                </a:solidFill>
                <a:latin typeface="Helvetica Neue Light"/>
                <a:ea typeface="Helvetica Neue Light"/>
                <a:cs typeface="Helvetica Neue Light"/>
                <a:sym typeface="Helvetica Neue Light"/>
              </a:rPr>
              <a:t>26</a:t>
            </a:fld>
            <a:endParaRPr sz="900">
              <a:solidFill>
                <a:schemeClr val="dk1"/>
              </a:solidFill>
              <a:latin typeface="Helvetica Neue Light"/>
              <a:ea typeface="Helvetica Neue Light"/>
              <a:cs typeface="Helvetica Neue Light"/>
              <a:sym typeface="Helvetica Neue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2"/>
          <p:cNvSpPr txBox="1">
            <a:spLocks noGrp="1"/>
          </p:cNvSpPr>
          <p:nvPr>
            <p:ph type="ctrTitle"/>
          </p:nvPr>
        </p:nvSpPr>
        <p:spPr>
          <a:xfrm>
            <a:off x="555270" y="1805464"/>
            <a:ext cx="7657800" cy="681600"/>
          </a:xfrm>
          <a:prstGeom prst="rect">
            <a:avLst/>
          </a:prstGeom>
          <a:noFill/>
          <a:ln>
            <a:noFill/>
          </a:ln>
        </p:spPr>
        <p:txBody>
          <a:bodyPr spcFirstLastPara="1" wrap="square" lIns="68575" tIns="34275" rIns="68575" bIns="34275" anchor="b" anchorCtr="0">
            <a:normAutofit/>
          </a:bodyPr>
          <a:lstStyle/>
          <a:p>
            <a:pPr marL="0" lvl="0" indent="0" algn="ctr" rtl="0">
              <a:lnSpc>
                <a:spcPct val="130000"/>
              </a:lnSpc>
              <a:spcBef>
                <a:spcPts val="0"/>
              </a:spcBef>
              <a:spcAft>
                <a:spcPts val="0"/>
              </a:spcAft>
              <a:buClr>
                <a:srgbClr val="B61F24"/>
              </a:buClr>
              <a:buSzPts val="4000"/>
              <a:buFont typeface="Calibri"/>
              <a:buNone/>
            </a:pPr>
            <a:r>
              <a:rPr lang="en" sz="4000">
                <a:solidFill>
                  <a:srgbClr val="B61F24"/>
                </a:solidFill>
                <a:latin typeface="Calibri"/>
                <a:ea typeface="Calibri"/>
                <a:cs typeface="Calibri"/>
                <a:sym typeface="Calibri"/>
              </a:rPr>
              <a:t>Integrating Pelican with Pytorch</a:t>
            </a:r>
            <a:endParaRPr sz="4000">
              <a:solidFill>
                <a:srgbClr val="B61F24"/>
              </a:solidFill>
              <a:latin typeface="Calibri"/>
              <a:ea typeface="Calibri"/>
              <a:cs typeface="Calibri"/>
              <a:sym typeface="Calibri"/>
            </a:endParaRPr>
          </a:p>
        </p:txBody>
      </p:sp>
      <p:sp>
        <p:nvSpPr>
          <p:cNvPr id="310" name="Google Shape;310;p42"/>
          <p:cNvSpPr txBox="1">
            <a:spLocks noGrp="1"/>
          </p:cNvSpPr>
          <p:nvPr>
            <p:ph type="subTitle" idx="1"/>
          </p:nvPr>
        </p:nvSpPr>
        <p:spPr>
          <a:xfrm>
            <a:off x="2797740" y="3265170"/>
            <a:ext cx="5064000" cy="779100"/>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rgbClr val="3F3F3F"/>
              </a:buClr>
              <a:buSzPts val="1800"/>
              <a:buNone/>
            </a:pPr>
            <a:r>
              <a:rPr lang="en" b="1">
                <a:latin typeface="Calibri"/>
                <a:ea typeface="Calibri"/>
                <a:cs typeface="Calibri"/>
                <a:sym typeface="Calibri"/>
              </a:rPr>
              <a:t>CHTC Summer Fellow:</a:t>
            </a:r>
            <a:r>
              <a:rPr lang="en">
                <a:latin typeface="Calibri"/>
                <a:ea typeface="Calibri"/>
                <a:cs typeface="Calibri"/>
                <a:sym typeface="Calibri"/>
              </a:rPr>
              <a:t> Kristina Zhao</a:t>
            </a:r>
            <a:endParaRPr>
              <a:latin typeface="Calibri"/>
              <a:ea typeface="Calibri"/>
              <a:cs typeface="Calibri"/>
              <a:sym typeface="Calibri"/>
            </a:endParaRPr>
          </a:p>
          <a:p>
            <a:pPr marL="0" lvl="0" indent="0" algn="r" rtl="0">
              <a:lnSpc>
                <a:spcPct val="90000"/>
              </a:lnSpc>
              <a:spcBef>
                <a:spcPts val="800"/>
              </a:spcBef>
              <a:spcAft>
                <a:spcPts val="0"/>
              </a:spcAft>
              <a:buClr>
                <a:srgbClr val="3F3F3F"/>
              </a:buClr>
              <a:buSzPts val="1800"/>
              <a:buNone/>
            </a:pPr>
            <a:r>
              <a:rPr lang="en" b="1">
                <a:latin typeface="Calibri"/>
                <a:ea typeface="Calibri"/>
                <a:cs typeface="Calibri"/>
                <a:sym typeface="Calibri"/>
              </a:rPr>
              <a:t>Mentor:</a:t>
            </a:r>
            <a:r>
              <a:rPr lang="en">
                <a:latin typeface="Calibri"/>
                <a:ea typeface="Calibri"/>
                <a:cs typeface="Calibri"/>
                <a:sym typeface="Calibri"/>
              </a:rPr>
              <a:t> Ian Ross, Emma Turetsky</a:t>
            </a:r>
            <a:endParaRPr>
              <a:latin typeface="Calibri"/>
              <a:ea typeface="Calibri"/>
              <a:cs typeface="Calibri"/>
              <a:sym typeface="Calibri"/>
            </a:endParaRPr>
          </a:p>
        </p:txBody>
      </p:sp>
      <p:pic>
        <p:nvPicPr>
          <p:cNvPr id="311" name="Google Shape;311;p42" descr="CHTC_Logo.91ab7dae"/>
          <p:cNvPicPr preferRelativeResize="0"/>
          <p:nvPr/>
        </p:nvPicPr>
        <p:blipFill rotWithShape="1">
          <a:blip r:embed="rId3">
            <a:alphaModFix/>
          </a:blip>
          <a:srcRect/>
          <a:stretch/>
        </p:blipFill>
        <p:spPr>
          <a:xfrm>
            <a:off x="2868454" y="583882"/>
            <a:ext cx="3358515" cy="599599"/>
          </a:xfrm>
          <a:prstGeom prst="rect">
            <a:avLst/>
          </a:prstGeom>
          <a:noFill/>
          <a:ln>
            <a:noFill/>
          </a:ln>
        </p:spPr>
      </p:pic>
      <p:pic>
        <p:nvPicPr>
          <p:cNvPr id="312" name="Google Shape;312;p42">
            <a:hlinkClick r:id="rId4"/>
          </p:cNvPr>
          <p:cNvPicPr preferRelativeResize="0"/>
          <p:nvPr/>
        </p:nvPicPr>
        <p:blipFill>
          <a:blip r:embed="rId5">
            <a:alphaModFix amt="58000"/>
          </a:blip>
          <a:stretch>
            <a:fillRect/>
          </a:stretch>
        </p:blipFill>
        <p:spPr>
          <a:xfrm>
            <a:off x="7945497" y="3265163"/>
            <a:ext cx="296008" cy="296008"/>
          </a:xfrm>
          <a:prstGeom prst="rect">
            <a:avLst/>
          </a:prstGeom>
          <a:noFill/>
          <a:ln w="9525" cap="flat" cmpd="sng">
            <a:solidFill>
              <a:srgbClr val="F05555"/>
            </a:solidFill>
            <a:prstDash val="solid"/>
            <a:round/>
            <a:headEnd type="none" w="sm" len="sm"/>
            <a:tailEnd type="none" w="sm" len="sm"/>
          </a:ln>
        </p:spPr>
      </p:pic>
      <p:pic>
        <p:nvPicPr>
          <p:cNvPr id="313" name="Google Shape;313;p42">
            <a:hlinkClick r:id="rId6"/>
          </p:cNvPr>
          <p:cNvPicPr preferRelativeResize="0"/>
          <p:nvPr/>
        </p:nvPicPr>
        <p:blipFill>
          <a:blip r:embed="rId7">
            <a:alphaModFix amt="73000"/>
          </a:blip>
          <a:stretch>
            <a:fillRect/>
          </a:stretch>
        </p:blipFill>
        <p:spPr>
          <a:xfrm>
            <a:off x="7861812" y="1954500"/>
            <a:ext cx="463387" cy="463387"/>
          </a:xfrm>
          <a:prstGeom prst="rect">
            <a:avLst/>
          </a:prstGeom>
          <a:noFill/>
          <a:ln>
            <a:noFill/>
          </a:ln>
          <a:effectLst>
            <a:reflection stA="0" endPos="30000" fadeDir="5400012" sy="-100000" algn="bl" rotWithShape="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b="1">
                <a:latin typeface="Calibri"/>
                <a:ea typeface="Calibri"/>
                <a:cs typeface="Calibri"/>
                <a:sym typeface="Calibri"/>
              </a:rPr>
              <a:t>Introduction</a:t>
            </a:r>
            <a:endParaRPr b="1">
              <a:latin typeface="Calibri"/>
              <a:ea typeface="Calibri"/>
              <a:cs typeface="Calibri"/>
              <a:sym typeface="Calibri"/>
            </a:endParaRPr>
          </a:p>
        </p:txBody>
      </p:sp>
      <p:sp>
        <p:nvSpPr>
          <p:cNvPr id="319" name="Google Shape;319;p43"/>
          <p:cNvSpPr txBox="1">
            <a:spLocks noGrp="1"/>
          </p:cNvSpPr>
          <p:nvPr>
            <p:ph type="body" idx="1"/>
          </p:nvPr>
        </p:nvSpPr>
        <p:spPr>
          <a:xfrm>
            <a:off x="628650" y="1214175"/>
            <a:ext cx="7886700" cy="30030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3F3F3F"/>
              </a:buClr>
              <a:buSzPts val="2100"/>
              <a:buNone/>
            </a:pPr>
            <a:endParaRPr>
              <a:latin typeface="Calibri"/>
              <a:ea typeface="Calibri"/>
              <a:cs typeface="Calibri"/>
              <a:sym typeface="Calibri"/>
            </a:endParaRPr>
          </a:p>
          <a:p>
            <a:pPr marL="0" lvl="0" indent="0" algn="l" rtl="0">
              <a:lnSpc>
                <a:spcPct val="90000"/>
              </a:lnSpc>
              <a:spcBef>
                <a:spcPts val="0"/>
              </a:spcBef>
              <a:spcAft>
                <a:spcPts val="0"/>
              </a:spcAft>
              <a:buClr>
                <a:srgbClr val="3F3F3F"/>
              </a:buClr>
              <a:buSzPts val="2100"/>
              <a:buNone/>
            </a:pPr>
            <a:r>
              <a:rPr lang="en">
                <a:latin typeface="Calibri"/>
                <a:ea typeface="Calibri"/>
                <a:cs typeface="Calibri"/>
                <a:sym typeface="Calibri"/>
              </a:rPr>
              <a:t>Pelican</a:t>
            </a:r>
            <a:endParaRPr>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endParaRPr>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endParaRPr>
              <a:latin typeface="Calibri"/>
              <a:ea typeface="Calibri"/>
              <a:cs typeface="Calibri"/>
              <a:sym typeface="Calibri"/>
            </a:endParaRPr>
          </a:p>
          <a:p>
            <a:pPr marL="0" lvl="0" indent="0" algn="l" rtl="0">
              <a:spcBef>
                <a:spcPts val="800"/>
              </a:spcBef>
              <a:spcAft>
                <a:spcPts val="0"/>
              </a:spcAft>
              <a:buClr>
                <a:srgbClr val="3F3F3F"/>
              </a:buClr>
              <a:buSzPts val="2100"/>
              <a:buNone/>
            </a:pPr>
            <a:r>
              <a:rPr lang="en">
                <a:latin typeface="Calibri"/>
                <a:ea typeface="Calibri"/>
                <a:cs typeface="Calibri"/>
                <a:sym typeface="Calibri"/>
              </a:rPr>
              <a:t>PyTorch</a:t>
            </a:r>
            <a:endParaRPr>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endParaRPr>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endParaRPr>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a:latin typeface="Calibri"/>
                <a:ea typeface="Calibri"/>
                <a:cs typeface="Calibri"/>
                <a:sym typeface="Calibri"/>
              </a:rPr>
              <a:t>HTCondor</a:t>
            </a:r>
            <a:endParaRPr>
              <a:latin typeface="Calibri"/>
              <a:ea typeface="Calibri"/>
              <a:cs typeface="Calibri"/>
              <a:sym typeface="Calibri"/>
            </a:endParaRPr>
          </a:p>
        </p:txBody>
      </p:sp>
      <p:pic>
        <p:nvPicPr>
          <p:cNvPr id="320" name="Google Shape;320;p43">
            <a:hlinkClick r:id="rId3"/>
          </p:cNvPr>
          <p:cNvPicPr preferRelativeResize="0"/>
          <p:nvPr/>
        </p:nvPicPr>
        <p:blipFill rotWithShape="1">
          <a:blip r:embed="rId4">
            <a:alphaModFix/>
          </a:blip>
          <a:srcRect/>
          <a:stretch/>
        </p:blipFill>
        <p:spPr>
          <a:xfrm>
            <a:off x="1851688" y="1439006"/>
            <a:ext cx="585269" cy="578640"/>
          </a:xfrm>
          <a:prstGeom prst="rect">
            <a:avLst/>
          </a:prstGeom>
          <a:noFill/>
          <a:ln>
            <a:noFill/>
          </a:ln>
        </p:spPr>
      </p:pic>
      <p:pic>
        <p:nvPicPr>
          <p:cNvPr id="321" name="Google Shape;321;p43">
            <a:hlinkClick r:id="rId5"/>
          </p:cNvPr>
          <p:cNvPicPr preferRelativeResize="0"/>
          <p:nvPr/>
        </p:nvPicPr>
        <p:blipFill rotWithShape="1">
          <a:blip r:embed="rId6">
            <a:alphaModFix/>
          </a:blip>
          <a:srcRect r="73096"/>
          <a:stretch/>
        </p:blipFill>
        <p:spPr>
          <a:xfrm>
            <a:off x="1958738" y="3595888"/>
            <a:ext cx="720506" cy="578644"/>
          </a:xfrm>
          <a:prstGeom prst="rect">
            <a:avLst/>
          </a:prstGeom>
          <a:noFill/>
          <a:ln>
            <a:noFill/>
          </a:ln>
        </p:spPr>
      </p:pic>
      <p:pic>
        <p:nvPicPr>
          <p:cNvPr id="322" name="Google Shape;322;p43">
            <a:hlinkClick r:id="rId7"/>
          </p:cNvPr>
          <p:cNvPicPr preferRelativeResize="0"/>
          <p:nvPr/>
        </p:nvPicPr>
        <p:blipFill rotWithShape="1">
          <a:blip r:embed="rId8">
            <a:alphaModFix/>
          </a:blip>
          <a:srcRect/>
          <a:stretch/>
        </p:blipFill>
        <p:spPr>
          <a:xfrm>
            <a:off x="1905219" y="2571747"/>
            <a:ext cx="478204" cy="578644"/>
          </a:xfrm>
          <a:prstGeom prst="rect">
            <a:avLst/>
          </a:prstGeom>
          <a:noFill/>
          <a:ln>
            <a:noFill/>
          </a:ln>
        </p:spPr>
      </p:pic>
      <p:sp>
        <p:nvSpPr>
          <p:cNvPr id="323" name="Google Shape;323;p43"/>
          <p:cNvSpPr txBox="1">
            <a:spLocks noGrp="1"/>
          </p:cNvSpPr>
          <p:nvPr>
            <p:ph type="ctrTitle" idx="4294967295"/>
          </p:nvPr>
        </p:nvSpPr>
        <p:spPr>
          <a:xfrm>
            <a:off x="5529375" y="0"/>
            <a:ext cx="3614700" cy="3429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130000"/>
              </a:lnSpc>
              <a:spcBef>
                <a:spcPts val="0"/>
              </a:spcBef>
              <a:spcAft>
                <a:spcPts val="0"/>
              </a:spcAft>
              <a:buClr>
                <a:srgbClr val="B61F24"/>
              </a:buClr>
              <a:buSzPct val="222222"/>
              <a:buFont typeface="Calibri"/>
              <a:buNone/>
            </a:pPr>
            <a:r>
              <a:rPr lang="en" sz="1800" b="1">
                <a:solidFill>
                  <a:srgbClr val="EA9999"/>
                </a:solidFill>
              </a:rPr>
              <a:t>Integrating Pelican with Pytorch</a:t>
            </a:r>
            <a:endParaRPr sz="1800" b="1">
              <a:solidFill>
                <a:srgbClr val="EA9999"/>
              </a:solidFill>
            </a:endParaRPr>
          </a:p>
        </p:txBody>
      </p:sp>
      <p:pic>
        <p:nvPicPr>
          <p:cNvPr id="324" name="Google Shape;324;p43" title="Dataflow.png"/>
          <p:cNvPicPr preferRelativeResize="0"/>
          <p:nvPr/>
        </p:nvPicPr>
        <p:blipFill>
          <a:blip r:embed="rId9">
            <a:alphaModFix/>
          </a:blip>
          <a:stretch>
            <a:fillRect/>
          </a:stretch>
        </p:blipFill>
        <p:spPr>
          <a:xfrm>
            <a:off x="4764874" y="572366"/>
            <a:ext cx="1123300" cy="3860731"/>
          </a:xfrm>
          <a:prstGeom prst="rect">
            <a:avLst/>
          </a:prstGeom>
          <a:noFill/>
          <a:ln>
            <a:noFill/>
          </a:ln>
        </p:spPr>
      </p:pic>
      <p:sp>
        <p:nvSpPr>
          <p:cNvPr id="325" name="Google Shape;325;p43"/>
          <p:cNvSpPr txBox="1"/>
          <p:nvPr/>
        </p:nvSpPr>
        <p:spPr>
          <a:xfrm>
            <a:off x="6050850" y="1268050"/>
            <a:ext cx="2326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FF8001"/>
                </a:solidFill>
                <a:highlight>
                  <a:schemeClr val="lt1"/>
                </a:highlight>
                <a:latin typeface="Calibri"/>
                <a:ea typeface="Calibri"/>
                <a:cs typeface="Calibri"/>
                <a:sym typeface="Calibri"/>
              </a:rPr>
              <a:t>Dataset</a:t>
            </a:r>
            <a:r>
              <a:rPr lang="en" sz="1200">
                <a:solidFill>
                  <a:schemeClr val="dk1"/>
                </a:solidFill>
                <a:latin typeface="Calibri"/>
                <a:ea typeface="Calibri"/>
                <a:cs typeface="Calibri"/>
                <a:sym typeface="Calibri"/>
              </a:rPr>
              <a:t> stores the samples and their corresponding labels</a:t>
            </a:r>
            <a:endParaRPr sz="1200">
              <a:solidFill>
                <a:schemeClr val="dk1"/>
              </a:solidFill>
              <a:latin typeface="Calibri"/>
              <a:ea typeface="Calibri"/>
              <a:cs typeface="Calibri"/>
              <a:sym typeface="Calibri"/>
            </a:endParaRPr>
          </a:p>
        </p:txBody>
      </p:sp>
      <p:sp>
        <p:nvSpPr>
          <p:cNvPr id="326" name="Google Shape;326;p43"/>
          <p:cNvSpPr txBox="1"/>
          <p:nvPr/>
        </p:nvSpPr>
        <p:spPr>
          <a:xfrm>
            <a:off x="6050850" y="1962425"/>
            <a:ext cx="2464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FF8001"/>
                </a:solidFill>
                <a:latin typeface="Calibri"/>
                <a:ea typeface="Calibri"/>
                <a:cs typeface="Calibri"/>
                <a:sym typeface="Calibri"/>
              </a:rPr>
              <a:t>DataLoader</a:t>
            </a:r>
            <a:r>
              <a:rPr lang="en" sz="1200">
                <a:solidFill>
                  <a:schemeClr val="dk1"/>
                </a:solidFill>
                <a:latin typeface="Calibri"/>
                <a:ea typeface="Calibri"/>
                <a:cs typeface="Calibri"/>
                <a:sym typeface="Calibri"/>
              </a:rPr>
              <a:t> wraps an iterable around the Dataset to enable easy access to the samples.</a:t>
            </a:r>
            <a:endParaRPr sz="12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b="1">
                <a:latin typeface="Calibri"/>
                <a:ea typeface="Calibri"/>
                <a:cs typeface="Calibri"/>
                <a:sym typeface="Calibri"/>
              </a:rPr>
              <a:t>Problem</a:t>
            </a:r>
            <a:endParaRPr b="1">
              <a:latin typeface="Calibri"/>
              <a:ea typeface="Calibri"/>
              <a:cs typeface="Calibri"/>
              <a:sym typeface="Calibri"/>
            </a:endParaRPr>
          </a:p>
        </p:txBody>
      </p:sp>
      <p:sp>
        <p:nvSpPr>
          <p:cNvPr id="332" name="Google Shape;332;p44"/>
          <p:cNvSpPr txBox="1">
            <a:spLocks noGrp="1"/>
          </p:cNvSpPr>
          <p:nvPr>
            <p:ph type="body" idx="1"/>
          </p:nvPr>
        </p:nvSpPr>
        <p:spPr>
          <a:xfrm>
            <a:off x="628650" y="1494000"/>
            <a:ext cx="7743900" cy="31389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3F3F3F"/>
              </a:buClr>
              <a:buSzPts val="2100"/>
              <a:buNone/>
            </a:pPr>
            <a:r>
              <a:rPr lang="en">
                <a:latin typeface="Calibri"/>
                <a:ea typeface="Calibri"/>
                <a:cs typeface="Calibri"/>
                <a:sym typeface="Calibri"/>
              </a:rPr>
              <a:t>Data Accessibility</a:t>
            </a:r>
            <a:endParaRPr>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a:latin typeface="Calibri"/>
                <a:ea typeface="Calibri"/>
                <a:cs typeface="Calibri"/>
                <a:sym typeface="Calibri"/>
              </a:rPr>
              <a:t>     Large Size</a:t>
            </a:r>
            <a:endParaRPr>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a:latin typeface="Calibri"/>
                <a:ea typeface="Calibri"/>
                <a:cs typeface="Calibri"/>
                <a:sym typeface="Calibri"/>
              </a:rPr>
              <a:t>     Remote</a:t>
            </a:r>
            <a:endParaRPr>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endParaRPr>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a:latin typeface="Calibri"/>
                <a:ea typeface="Calibri"/>
                <a:cs typeface="Calibri"/>
                <a:sym typeface="Calibri"/>
              </a:rPr>
              <a:t>Performance:</a:t>
            </a:r>
            <a:endParaRPr>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a:latin typeface="Calibri"/>
                <a:ea typeface="Calibri"/>
                <a:cs typeface="Calibri"/>
                <a:sym typeface="Calibri"/>
              </a:rPr>
              <a:t>     low metadata latency </a:t>
            </a:r>
            <a:endParaRPr>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a:latin typeface="Calibri"/>
                <a:ea typeface="Calibri"/>
                <a:cs typeface="Calibri"/>
                <a:sym typeface="Calibri"/>
              </a:rPr>
              <a:t>     high data throughput</a:t>
            </a:r>
            <a:endParaRPr>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endParaRPr>
              <a:latin typeface="Calibri"/>
              <a:ea typeface="Calibri"/>
              <a:cs typeface="Calibri"/>
              <a:sym typeface="Calibri"/>
            </a:endParaRPr>
          </a:p>
        </p:txBody>
      </p:sp>
      <p:sp>
        <p:nvSpPr>
          <p:cNvPr id="333" name="Google Shape;333;p44"/>
          <p:cNvSpPr txBox="1">
            <a:spLocks noGrp="1"/>
          </p:cNvSpPr>
          <p:nvPr>
            <p:ph type="ctrTitle" idx="4294967295"/>
          </p:nvPr>
        </p:nvSpPr>
        <p:spPr>
          <a:xfrm>
            <a:off x="5529375" y="0"/>
            <a:ext cx="3614700" cy="3429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130000"/>
              </a:lnSpc>
              <a:spcBef>
                <a:spcPts val="0"/>
              </a:spcBef>
              <a:spcAft>
                <a:spcPts val="0"/>
              </a:spcAft>
              <a:buClr>
                <a:srgbClr val="B61F24"/>
              </a:buClr>
              <a:buSzPct val="222222"/>
              <a:buFont typeface="Calibri"/>
              <a:buNone/>
            </a:pPr>
            <a:r>
              <a:rPr lang="en" sz="1800" b="1">
                <a:solidFill>
                  <a:srgbClr val="EA9999"/>
                </a:solidFill>
              </a:rPr>
              <a:t>Integrating Pelican with Pytorch</a:t>
            </a:r>
            <a:endParaRPr sz="1800" b="1">
              <a:solidFill>
                <a:srgbClr val="EA9999"/>
              </a:solidFill>
            </a:endParaRPr>
          </a:p>
        </p:txBody>
      </p:sp>
      <p:pic>
        <p:nvPicPr>
          <p:cNvPr id="334" name="Google Shape;334;p44" title="Dataflow.png"/>
          <p:cNvPicPr preferRelativeResize="0"/>
          <p:nvPr/>
        </p:nvPicPr>
        <p:blipFill>
          <a:blip r:embed="rId3">
            <a:alphaModFix/>
          </a:blip>
          <a:stretch>
            <a:fillRect/>
          </a:stretch>
        </p:blipFill>
        <p:spPr>
          <a:xfrm>
            <a:off x="4764874" y="572341"/>
            <a:ext cx="1123300" cy="386073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What is a Glidein?</a:t>
            </a:r>
            <a:endParaRPr/>
          </a:p>
        </p:txBody>
      </p:sp>
      <p:sp>
        <p:nvSpPr>
          <p:cNvPr id="108" name="Google Shape;108;p18"/>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p>
            <a:pPr marL="457200" lvl="0" indent="-336550" algn="l" rtl="0">
              <a:spcBef>
                <a:spcPts val="800"/>
              </a:spcBef>
              <a:spcAft>
                <a:spcPts val="0"/>
              </a:spcAft>
              <a:buSzPts val="1700"/>
              <a:buChar char="•"/>
            </a:pPr>
            <a:r>
              <a:rPr lang="en" sz="1700"/>
              <a:t>A glidein runs on shared resources to create more execution points</a:t>
            </a:r>
            <a:endParaRPr sz="1700"/>
          </a:p>
          <a:p>
            <a:pPr marL="457200" lvl="0" indent="-361950" algn="l" rtl="0">
              <a:spcBef>
                <a:spcPts val="800"/>
              </a:spcBef>
              <a:spcAft>
                <a:spcPts val="0"/>
              </a:spcAft>
              <a:buSzPts val="2100"/>
              <a:buChar char="•"/>
            </a:pPr>
            <a:r>
              <a:rPr lang="en" sz="1700"/>
              <a:t>Glideins assess the worker node they are on by gathering information and utilizing pre-configured data</a:t>
            </a:r>
            <a:endParaRPr sz="1700"/>
          </a:p>
          <a:p>
            <a:pPr marL="457200" lvl="0" indent="-336550" algn="l" rtl="0">
              <a:spcBef>
                <a:spcPts val="800"/>
              </a:spcBef>
              <a:spcAft>
                <a:spcPts val="0"/>
              </a:spcAft>
              <a:buSzPts val="1700"/>
              <a:buChar char="•"/>
            </a:pPr>
            <a:r>
              <a:rPr lang="en" sz="1700"/>
              <a:t>Location of a Glidein is currently not discovered or provided</a:t>
            </a:r>
            <a:endParaRPr sz="1700"/>
          </a:p>
          <a:p>
            <a:pPr marL="914400" lvl="1" indent="-336550" algn="l" rtl="0">
              <a:spcBef>
                <a:spcPts val="400"/>
              </a:spcBef>
              <a:spcAft>
                <a:spcPts val="0"/>
              </a:spcAft>
              <a:buSzPts val="1700"/>
              <a:buChar char="•"/>
            </a:pPr>
            <a:r>
              <a:rPr lang="en" sz="1700"/>
              <a:t>Institutions may not be co-located with the resource</a:t>
            </a:r>
            <a:endParaRPr sz="1700"/>
          </a:p>
        </p:txBody>
      </p:sp>
      <p:sp>
        <p:nvSpPr>
          <p:cNvPr id="109" name="Google Shape;109;p18"/>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sz="900">
                <a:solidFill>
                  <a:schemeClr val="dk1"/>
                </a:solidFill>
                <a:latin typeface="Helvetica Neue Light"/>
                <a:ea typeface="Helvetica Neue Light"/>
                <a:cs typeface="Helvetica Neue Light"/>
                <a:sym typeface="Helvetica Neue Light"/>
              </a:rPr>
              <a:t>3</a:t>
            </a:fld>
            <a:endParaRPr sz="900">
              <a:solidFill>
                <a:schemeClr val="dk1"/>
              </a:solidFill>
              <a:latin typeface="Helvetica Neue Light"/>
              <a:ea typeface="Helvetica Neue Light"/>
              <a:cs typeface="Helvetica Neue Light"/>
              <a:sym typeface="Helvetica Neue Light"/>
            </a:endParaRPr>
          </a:p>
        </p:txBody>
      </p:sp>
      <p:pic>
        <p:nvPicPr>
          <p:cNvPr id="110" name="Google Shape;110;p18"/>
          <p:cNvPicPr preferRelativeResize="0"/>
          <p:nvPr/>
        </p:nvPicPr>
        <p:blipFill>
          <a:blip r:embed="rId3">
            <a:alphaModFix/>
          </a:blip>
          <a:stretch>
            <a:fillRect/>
          </a:stretch>
        </p:blipFill>
        <p:spPr>
          <a:xfrm>
            <a:off x="2687300" y="2780200"/>
            <a:ext cx="3130198" cy="1788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b="1">
                <a:latin typeface="Calibri"/>
                <a:ea typeface="Calibri"/>
                <a:cs typeface="Calibri"/>
                <a:sym typeface="Calibri"/>
              </a:rPr>
              <a:t>Goals</a:t>
            </a:r>
            <a:endParaRPr b="1">
              <a:latin typeface="Calibri"/>
              <a:ea typeface="Calibri"/>
              <a:cs typeface="Calibri"/>
              <a:sym typeface="Calibri"/>
            </a:endParaRPr>
          </a:p>
        </p:txBody>
      </p:sp>
      <p:sp>
        <p:nvSpPr>
          <p:cNvPr id="340" name="Google Shape;340;p45"/>
          <p:cNvSpPr txBox="1">
            <a:spLocks noGrp="1"/>
          </p:cNvSpPr>
          <p:nvPr>
            <p:ph type="body" idx="1"/>
          </p:nvPr>
        </p:nvSpPr>
        <p:spPr>
          <a:xfrm>
            <a:off x="628650" y="1268050"/>
            <a:ext cx="7886700" cy="2970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3F3F3F"/>
              </a:buClr>
              <a:buSzPts val="2100"/>
              <a:buNone/>
            </a:pPr>
            <a:r>
              <a:rPr lang="en" sz="2000">
                <a:latin typeface="Calibri"/>
                <a:ea typeface="Calibri"/>
                <a:cs typeface="Calibri"/>
                <a:sym typeface="Calibri"/>
              </a:rPr>
              <a:t>Streamlined Workflows</a:t>
            </a:r>
            <a:endParaRPr sz="2000">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sz="2000">
                <a:latin typeface="Calibri"/>
                <a:ea typeface="Calibri"/>
                <a:cs typeface="Calibri"/>
                <a:sym typeface="Calibri"/>
              </a:rPr>
              <a:t>    CLI </a:t>
            </a:r>
            <a:r>
              <a:rPr lang="en" sz="2000">
                <a:solidFill>
                  <a:srgbClr val="333333"/>
                </a:solidFill>
                <a:highlight>
                  <a:srgbClr val="FFFFFF"/>
                </a:highlight>
                <a:latin typeface="Microsoft Yahei"/>
                <a:ea typeface="Microsoft Yahei"/>
                <a:cs typeface="Microsoft Yahei"/>
                <a:sym typeface="Microsoft Yahei"/>
              </a:rPr>
              <a:t>→ </a:t>
            </a:r>
            <a:r>
              <a:rPr lang="en" sz="2000">
                <a:latin typeface="Calibri"/>
                <a:ea typeface="Calibri"/>
                <a:cs typeface="Calibri"/>
                <a:sym typeface="Calibri"/>
              </a:rPr>
              <a:t>Pelicanfs (implement fsspec)</a:t>
            </a:r>
            <a:endParaRPr sz="2000">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endParaRPr sz="2000">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sz="2000">
                <a:latin typeface="Calibri"/>
                <a:ea typeface="Calibri"/>
                <a:cs typeface="Calibri"/>
                <a:sym typeface="Calibri"/>
              </a:rPr>
              <a:t>Smoother integration</a:t>
            </a:r>
            <a:endParaRPr sz="2000">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sz="2000">
                <a:latin typeface="Calibri"/>
                <a:ea typeface="Calibri"/>
                <a:cs typeface="Calibri"/>
                <a:sym typeface="Calibri"/>
              </a:rPr>
              <a:t>    Less time on tools</a:t>
            </a:r>
            <a:endParaRPr sz="2000">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endParaRPr sz="2000">
              <a:latin typeface="Calibri"/>
              <a:ea typeface="Calibri"/>
              <a:cs typeface="Calibri"/>
              <a:sym typeface="Calibri"/>
            </a:endParaRPr>
          </a:p>
          <a:p>
            <a:pPr marL="0" lvl="0" indent="0" algn="l" rtl="0">
              <a:spcBef>
                <a:spcPts val="800"/>
              </a:spcBef>
              <a:spcAft>
                <a:spcPts val="0"/>
              </a:spcAft>
              <a:buClr>
                <a:srgbClr val="3F3F3F"/>
              </a:buClr>
              <a:buSzPts val="2100"/>
              <a:buNone/>
            </a:pPr>
            <a:r>
              <a:rPr lang="en" sz="2000">
                <a:latin typeface="Calibri"/>
                <a:ea typeface="Calibri"/>
                <a:cs typeface="Calibri"/>
                <a:sym typeface="Calibri"/>
              </a:rPr>
              <a:t>Efficient Data Handling</a:t>
            </a:r>
            <a:endParaRPr sz="2000">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endParaRPr sz="2000">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sz="2000">
                <a:latin typeface="Calibri"/>
                <a:ea typeface="Calibri"/>
                <a:cs typeface="Calibri"/>
                <a:sym typeface="Calibri"/>
              </a:rPr>
              <a:t>Make our AI Researchers happier 😄</a:t>
            </a:r>
            <a:endParaRPr sz="2000">
              <a:latin typeface="Calibri"/>
              <a:ea typeface="Calibri"/>
              <a:cs typeface="Calibri"/>
              <a:sym typeface="Calibri"/>
            </a:endParaRPr>
          </a:p>
        </p:txBody>
      </p:sp>
      <p:sp>
        <p:nvSpPr>
          <p:cNvPr id="341" name="Google Shape;341;p45"/>
          <p:cNvSpPr txBox="1">
            <a:spLocks noGrp="1"/>
          </p:cNvSpPr>
          <p:nvPr>
            <p:ph type="ctrTitle" idx="4294967295"/>
          </p:nvPr>
        </p:nvSpPr>
        <p:spPr>
          <a:xfrm>
            <a:off x="5529375" y="0"/>
            <a:ext cx="3614700" cy="3429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130000"/>
              </a:lnSpc>
              <a:spcBef>
                <a:spcPts val="0"/>
              </a:spcBef>
              <a:spcAft>
                <a:spcPts val="0"/>
              </a:spcAft>
              <a:buClr>
                <a:srgbClr val="B61F24"/>
              </a:buClr>
              <a:buSzPct val="222222"/>
              <a:buFont typeface="Calibri"/>
              <a:buNone/>
            </a:pPr>
            <a:r>
              <a:rPr lang="en" sz="1800" b="1">
                <a:solidFill>
                  <a:srgbClr val="EA9999"/>
                </a:solidFill>
              </a:rPr>
              <a:t>Integrating Pelican with Pytorch</a:t>
            </a:r>
            <a:endParaRPr sz="1800" b="1">
              <a:solidFill>
                <a:srgbClr val="EA9999"/>
              </a:solidFill>
            </a:endParaRPr>
          </a:p>
        </p:txBody>
      </p:sp>
      <p:pic>
        <p:nvPicPr>
          <p:cNvPr id="342" name="Google Shape;342;p45" title="Dataflow.png"/>
          <p:cNvPicPr preferRelativeResize="0"/>
          <p:nvPr/>
        </p:nvPicPr>
        <p:blipFill>
          <a:blip r:embed="rId3">
            <a:alphaModFix/>
          </a:blip>
          <a:stretch>
            <a:fillRect/>
          </a:stretch>
        </p:blipFill>
        <p:spPr>
          <a:xfrm>
            <a:off x="5761449" y="641379"/>
            <a:ext cx="1123300" cy="386073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b="1">
                <a:latin typeface="Calibri"/>
                <a:ea typeface="Calibri"/>
                <a:cs typeface="Calibri"/>
                <a:sym typeface="Calibri"/>
              </a:rPr>
              <a:t>Methodology</a:t>
            </a:r>
            <a:endParaRPr b="1">
              <a:latin typeface="Calibri"/>
              <a:ea typeface="Calibri"/>
              <a:cs typeface="Calibri"/>
              <a:sym typeface="Calibri"/>
            </a:endParaRPr>
          </a:p>
        </p:txBody>
      </p:sp>
      <p:sp>
        <p:nvSpPr>
          <p:cNvPr id="348" name="Google Shape;348;p4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3F3F3F"/>
              </a:buClr>
              <a:buSzPts val="2100"/>
              <a:buNone/>
            </a:pPr>
            <a:r>
              <a:rPr lang="en" b="1">
                <a:latin typeface="Calibri"/>
                <a:ea typeface="Calibri"/>
                <a:cs typeface="Calibri"/>
                <a:sym typeface="Calibri"/>
              </a:rPr>
              <a:t>Research</a:t>
            </a:r>
            <a:endParaRPr b="1">
              <a:latin typeface="Calibri"/>
              <a:ea typeface="Calibri"/>
              <a:cs typeface="Calibri"/>
              <a:sym typeface="Calibri"/>
            </a:endParaRPr>
          </a:p>
          <a:p>
            <a:pPr marL="342900" lvl="0" indent="-254000" algn="l" rtl="0">
              <a:lnSpc>
                <a:spcPct val="90000"/>
              </a:lnSpc>
              <a:spcBef>
                <a:spcPts val="0"/>
              </a:spcBef>
              <a:spcAft>
                <a:spcPts val="0"/>
              </a:spcAft>
              <a:buSzPts val="1400"/>
              <a:buFont typeface="Calibri"/>
              <a:buChar char="-"/>
            </a:pPr>
            <a:r>
              <a:rPr lang="en">
                <a:latin typeface="Calibri"/>
                <a:ea typeface="Calibri"/>
                <a:cs typeface="Calibri"/>
                <a:sym typeface="Calibri"/>
              </a:rPr>
              <a:t>Pelican, fsspec, Pytorch data flows and requirements</a:t>
            </a:r>
            <a:endParaRPr>
              <a:latin typeface="Calibri"/>
              <a:ea typeface="Calibri"/>
              <a:cs typeface="Calibri"/>
              <a:sym typeface="Calibri"/>
            </a:endParaRPr>
          </a:p>
          <a:p>
            <a:pPr marL="342900" lvl="0" indent="-254000" algn="l" rtl="0">
              <a:lnSpc>
                <a:spcPct val="90000"/>
              </a:lnSpc>
              <a:spcBef>
                <a:spcPts val="0"/>
              </a:spcBef>
              <a:spcAft>
                <a:spcPts val="0"/>
              </a:spcAft>
              <a:buSzPts val="1400"/>
              <a:buFont typeface="Calibri"/>
              <a:buChar char="-"/>
            </a:pPr>
            <a:r>
              <a:rPr lang="en">
                <a:latin typeface="Calibri"/>
                <a:ea typeface="Calibri"/>
                <a:cs typeface="Calibri"/>
                <a:sym typeface="Calibri"/>
              </a:rPr>
              <a:t>Real world scenario: File format, file size, resource, limitation, …</a:t>
            </a:r>
            <a:endParaRPr>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a:solidFill>
                  <a:srgbClr val="888888"/>
                </a:solidFill>
                <a:latin typeface="Calibri"/>
                <a:ea typeface="Calibri"/>
                <a:cs typeface="Calibri"/>
                <a:sym typeface="Calibri"/>
              </a:rPr>
              <a:t>Benchmark </a:t>
            </a:r>
            <a:endParaRPr>
              <a:solidFill>
                <a:srgbClr val="888888"/>
              </a:solidFill>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endParaRPr>
              <a:solidFill>
                <a:srgbClr val="888888"/>
              </a:solidFill>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a:solidFill>
                  <a:srgbClr val="888888"/>
                </a:solidFill>
                <a:latin typeface="Calibri"/>
                <a:ea typeface="Calibri"/>
                <a:cs typeface="Calibri"/>
                <a:sym typeface="Calibri"/>
              </a:rPr>
              <a:t>Develop tools/libraries</a:t>
            </a:r>
            <a:endParaRPr>
              <a:solidFill>
                <a:srgbClr val="888888"/>
              </a:solidFill>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endParaRPr>
              <a:solidFill>
                <a:srgbClr val="888888"/>
              </a:solidFill>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a:solidFill>
                  <a:srgbClr val="888888"/>
                </a:solidFill>
                <a:latin typeface="Calibri"/>
                <a:ea typeface="Calibri"/>
                <a:cs typeface="Calibri"/>
                <a:sym typeface="Calibri"/>
              </a:rPr>
              <a:t>Tutorial and Documentation</a:t>
            </a:r>
            <a:endParaRPr>
              <a:solidFill>
                <a:srgbClr val="888888"/>
              </a:solidFill>
              <a:latin typeface="Calibri"/>
              <a:ea typeface="Calibri"/>
              <a:cs typeface="Calibri"/>
              <a:sym typeface="Calibri"/>
            </a:endParaRPr>
          </a:p>
        </p:txBody>
      </p:sp>
      <p:sp>
        <p:nvSpPr>
          <p:cNvPr id="349" name="Google Shape;349;p46"/>
          <p:cNvSpPr txBox="1">
            <a:spLocks noGrp="1"/>
          </p:cNvSpPr>
          <p:nvPr>
            <p:ph type="ctrTitle" idx="4294967295"/>
          </p:nvPr>
        </p:nvSpPr>
        <p:spPr>
          <a:xfrm>
            <a:off x="5529375" y="0"/>
            <a:ext cx="3614700" cy="3429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130000"/>
              </a:lnSpc>
              <a:spcBef>
                <a:spcPts val="0"/>
              </a:spcBef>
              <a:spcAft>
                <a:spcPts val="0"/>
              </a:spcAft>
              <a:buClr>
                <a:srgbClr val="B61F24"/>
              </a:buClr>
              <a:buSzPct val="222222"/>
              <a:buFont typeface="Calibri"/>
              <a:buNone/>
            </a:pPr>
            <a:r>
              <a:rPr lang="en" sz="1800" b="1">
                <a:solidFill>
                  <a:srgbClr val="EA9999"/>
                </a:solidFill>
              </a:rPr>
              <a:t>Integrating Pelican with Pytorch</a:t>
            </a:r>
            <a:endParaRPr sz="1800" b="1">
              <a:solidFill>
                <a:srgbClr val="EA9999"/>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b="1">
                <a:latin typeface="Calibri"/>
                <a:ea typeface="Calibri"/>
                <a:cs typeface="Calibri"/>
                <a:sym typeface="Calibri"/>
              </a:rPr>
              <a:t>Methodology</a:t>
            </a:r>
            <a:endParaRPr b="1">
              <a:latin typeface="Calibri"/>
              <a:ea typeface="Calibri"/>
              <a:cs typeface="Calibri"/>
              <a:sym typeface="Calibri"/>
            </a:endParaRPr>
          </a:p>
        </p:txBody>
      </p:sp>
      <p:sp>
        <p:nvSpPr>
          <p:cNvPr id="355" name="Google Shape;355;p4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lnSpcReduction="20000"/>
          </a:bodyPr>
          <a:lstStyle/>
          <a:p>
            <a:pPr marL="0" lvl="0" indent="0" algn="l" rtl="0">
              <a:lnSpc>
                <a:spcPct val="90000"/>
              </a:lnSpc>
              <a:spcBef>
                <a:spcPts val="0"/>
              </a:spcBef>
              <a:spcAft>
                <a:spcPts val="0"/>
              </a:spcAft>
              <a:buClr>
                <a:srgbClr val="3F3F3F"/>
              </a:buClr>
              <a:buSzPts val="2100"/>
              <a:buNone/>
            </a:pPr>
            <a:r>
              <a:rPr lang="en">
                <a:solidFill>
                  <a:srgbClr val="888888"/>
                </a:solidFill>
                <a:latin typeface="Calibri"/>
                <a:ea typeface="Calibri"/>
                <a:cs typeface="Calibri"/>
                <a:sym typeface="Calibri"/>
              </a:rPr>
              <a:t>Research on Pelican and PyTorch data needs</a:t>
            </a:r>
            <a:endParaRPr>
              <a:solidFill>
                <a:srgbClr val="888888"/>
              </a:solidFill>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endParaRPr>
              <a:solidFill>
                <a:srgbClr val="888888"/>
              </a:solidFill>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b="1">
                <a:latin typeface="Calibri"/>
                <a:ea typeface="Calibri"/>
                <a:cs typeface="Calibri"/>
                <a:sym typeface="Calibri"/>
              </a:rPr>
              <a:t>Benchmark </a:t>
            </a:r>
            <a:endParaRPr b="1">
              <a:latin typeface="Calibri"/>
              <a:ea typeface="Calibri"/>
              <a:cs typeface="Calibri"/>
              <a:sym typeface="Calibri"/>
            </a:endParaRPr>
          </a:p>
          <a:p>
            <a:pPr marL="342900" lvl="0" indent="-254000" algn="l" rtl="0">
              <a:lnSpc>
                <a:spcPct val="90000"/>
              </a:lnSpc>
              <a:spcBef>
                <a:spcPts val="800"/>
              </a:spcBef>
              <a:spcAft>
                <a:spcPts val="0"/>
              </a:spcAft>
              <a:buSzPts val="1400"/>
              <a:buFont typeface="Calibri"/>
              <a:buChar char="-"/>
            </a:pPr>
            <a:r>
              <a:rPr lang="en">
                <a:latin typeface="Calibri"/>
                <a:ea typeface="Calibri"/>
                <a:cs typeface="Calibri"/>
                <a:sym typeface="Calibri"/>
              </a:rPr>
              <a:t>local</a:t>
            </a:r>
            <a:endParaRPr>
              <a:latin typeface="Calibri"/>
              <a:ea typeface="Calibri"/>
              <a:cs typeface="Calibri"/>
              <a:sym typeface="Calibri"/>
            </a:endParaRPr>
          </a:p>
          <a:p>
            <a:pPr marL="342900" lvl="0" indent="-254000" algn="l" rtl="0">
              <a:lnSpc>
                <a:spcPct val="90000"/>
              </a:lnSpc>
              <a:spcBef>
                <a:spcPts val="0"/>
              </a:spcBef>
              <a:spcAft>
                <a:spcPts val="0"/>
              </a:spcAft>
              <a:buSzPts val="1400"/>
              <a:buFont typeface="Calibri"/>
              <a:buChar char="-"/>
            </a:pPr>
            <a:r>
              <a:rPr lang="en">
                <a:latin typeface="Calibri"/>
                <a:ea typeface="Calibri"/>
                <a:cs typeface="Calibri"/>
                <a:sym typeface="Calibri"/>
              </a:rPr>
              <a:t>Pelicanfs</a:t>
            </a:r>
            <a:endParaRPr>
              <a:latin typeface="Calibri"/>
              <a:ea typeface="Calibri"/>
              <a:cs typeface="Calibri"/>
              <a:sym typeface="Calibri"/>
            </a:endParaRPr>
          </a:p>
          <a:p>
            <a:pPr marL="342900" lvl="0" indent="-254000" algn="l" rtl="0">
              <a:lnSpc>
                <a:spcPct val="90000"/>
              </a:lnSpc>
              <a:spcBef>
                <a:spcPts val="0"/>
              </a:spcBef>
              <a:spcAft>
                <a:spcPts val="0"/>
              </a:spcAft>
              <a:buSzPts val="1400"/>
              <a:buFont typeface="Calibri"/>
              <a:buChar char="-"/>
            </a:pPr>
            <a:r>
              <a:rPr lang="en">
                <a:latin typeface="Calibri"/>
                <a:ea typeface="Calibri"/>
                <a:cs typeface="Calibri"/>
                <a:sym typeface="Calibri"/>
              </a:rPr>
              <a:t>Pelicanfs + Local Cache</a:t>
            </a:r>
            <a:endParaRPr>
              <a:latin typeface="Calibri"/>
              <a:ea typeface="Calibri"/>
              <a:cs typeface="Calibri"/>
              <a:sym typeface="Calibri"/>
            </a:endParaRPr>
          </a:p>
          <a:p>
            <a:pPr marL="342900" lvl="0" indent="-254000" algn="l" rtl="0">
              <a:lnSpc>
                <a:spcPct val="90000"/>
              </a:lnSpc>
              <a:spcBef>
                <a:spcPts val="0"/>
              </a:spcBef>
              <a:spcAft>
                <a:spcPts val="0"/>
              </a:spcAft>
              <a:buSzPts val="1400"/>
              <a:buFont typeface="Calibri"/>
              <a:buChar char="-"/>
            </a:pPr>
            <a:r>
              <a:rPr lang="en">
                <a:latin typeface="Calibri"/>
                <a:ea typeface="Calibri"/>
                <a:cs typeface="Calibri"/>
                <a:sym typeface="Calibri"/>
              </a:rPr>
              <a:t>Pelicanfs + zip file</a:t>
            </a:r>
            <a:endParaRPr>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endParaRPr>
              <a:solidFill>
                <a:srgbClr val="888888"/>
              </a:solidFill>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a:solidFill>
                  <a:srgbClr val="888888"/>
                </a:solidFill>
                <a:latin typeface="Calibri"/>
                <a:ea typeface="Calibri"/>
                <a:cs typeface="Calibri"/>
                <a:sym typeface="Calibri"/>
              </a:rPr>
              <a:t>Develop tools/libraries</a:t>
            </a:r>
            <a:endParaRPr>
              <a:solidFill>
                <a:srgbClr val="888888"/>
              </a:solidFill>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endParaRPr>
              <a:solidFill>
                <a:srgbClr val="888888"/>
              </a:solidFill>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a:solidFill>
                  <a:srgbClr val="888888"/>
                </a:solidFill>
                <a:latin typeface="Calibri"/>
                <a:ea typeface="Calibri"/>
                <a:cs typeface="Calibri"/>
                <a:sym typeface="Calibri"/>
              </a:rPr>
              <a:t>Tutorial and Documentation</a:t>
            </a:r>
            <a:endParaRPr>
              <a:solidFill>
                <a:srgbClr val="888888"/>
              </a:solidFill>
              <a:latin typeface="Calibri"/>
              <a:ea typeface="Calibri"/>
              <a:cs typeface="Calibri"/>
              <a:sym typeface="Calibri"/>
            </a:endParaRPr>
          </a:p>
        </p:txBody>
      </p:sp>
      <p:sp>
        <p:nvSpPr>
          <p:cNvPr id="356" name="Google Shape;356;p47"/>
          <p:cNvSpPr txBox="1">
            <a:spLocks noGrp="1"/>
          </p:cNvSpPr>
          <p:nvPr>
            <p:ph type="ctrTitle" idx="4294967295"/>
          </p:nvPr>
        </p:nvSpPr>
        <p:spPr>
          <a:xfrm>
            <a:off x="5529375" y="0"/>
            <a:ext cx="3614700" cy="3429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130000"/>
              </a:lnSpc>
              <a:spcBef>
                <a:spcPts val="0"/>
              </a:spcBef>
              <a:spcAft>
                <a:spcPts val="0"/>
              </a:spcAft>
              <a:buClr>
                <a:srgbClr val="B61F24"/>
              </a:buClr>
              <a:buSzPct val="222222"/>
              <a:buFont typeface="Calibri"/>
              <a:buNone/>
            </a:pPr>
            <a:r>
              <a:rPr lang="en" sz="1800" b="1">
                <a:solidFill>
                  <a:srgbClr val="EA9999"/>
                </a:solidFill>
              </a:rPr>
              <a:t>Integrating Pelican with Pytorch</a:t>
            </a:r>
            <a:endParaRPr sz="1800" b="1">
              <a:solidFill>
                <a:srgbClr val="EA9999"/>
              </a:solidFill>
            </a:endParaRPr>
          </a:p>
        </p:txBody>
      </p:sp>
      <p:pic>
        <p:nvPicPr>
          <p:cNvPr id="357" name="Google Shape;357;p47"/>
          <p:cNvPicPr preferRelativeResize="0"/>
          <p:nvPr/>
        </p:nvPicPr>
        <p:blipFill rotWithShape="1">
          <a:blip r:embed="rId3">
            <a:alphaModFix/>
          </a:blip>
          <a:srcRect l="7111" r="15667"/>
          <a:stretch/>
        </p:blipFill>
        <p:spPr>
          <a:xfrm>
            <a:off x="4255588" y="342900"/>
            <a:ext cx="4422926" cy="46804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b="1">
                <a:latin typeface="Calibri"/>
                <a:ea typeface="Calibri"/>
                <a:cs typeface="Calibri"/>
                <a:sym typeface="Calibri"/>
              </a:rPr>
              <a:t>Methodology</a:t>
            </a:r>
            <a:endParaRPr b="1">
              <a:latin typeface="Calibri"/>
              <a:ea typeface="Calibri"/>
              <a:cs typeface="Calibri"/>
              <a:sym typeface="Calibri"/>
            </a:endParaRPr>
          </a:p>
        </p:txBody>
      </p:sp>
      <p:sp>
        <p:nvSpPr>
          <p:cNvPr id="363" name="Google Shape;363;p4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lnSpcReduction="10000"/>
          </a:bodyPr>
          <a:lstStyle/>
          <a:p>
            <a:pPr marL="0" lvl="0" indent="0" algn="l" rtl="0">
              <a:lnSpc>
                <a:spcPct val="90000"/>
              </a:lnSpc>
              <a:spcBef>
                <a:spcPts val="0"/>
              </a:spcBef>
              <a:spcAft>
                <a:spcPts val="0"/>
              </a:spcAft>
              <a:buClr>
                <a:srgbClr val="3F3F3F"/>
              </a:buClr>
              <a:buSzPts val="2100"/>
              <a:buNone/>
            </a:pPr>
            <a:r>
              <a:rPr lang="en">
                <a:solidFill>
                  <a:srgbClr val="888888"/>
                </a:solidFill>
                <a:latin typeface="Calibri"/>
                <a:ea typeface="Calibri"/>
                <a:cs typeface="Calibri"/>
                <a:sym typeface="Calibri"/>
              </a:rPr>
              <a:t>Research on Pelican and PyTorch data needs</a:t>
            </a:r>
            <a:endParaRPr>
              <a:solidFill>
                <a:srgbClr val="888888"/>
              </a:solidFill>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endParaRPr>
              <a:solidFill>
                <a:srgbClr val="888888"/>
              </a:solidFill>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a:solidFill>
                  <a:srgbClr val="888888"/>
                </a:solidFill>
                <a:latin typeface="Calibri"/>
                <a:ea typeface="Calibri"/>
                <a:cs typeface="Calibri"/>
                <a:sym typeface="Calibri"/>
              </a:rPr>
              <a:t>Benchmark </a:t>
            </a:r>
            <a:endParaRPr>
              <a:solidFill>
                <a:srgbClr val="888888"/>
              </a:solidFill>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endParaRPr>
              <a:solidFill>
                <a:srgbClr val="888888"/>
              </a:solidFill>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b="1">
                <a:latin typeface="Calibri"/>
                <a:ea typeface="Calibri"/>
                <a:cs typeface="Calibri"/>
                <a:sym typeface="Calibri"/>
              </a:rPr>
              <a:t>Develop tools/libraries</a:t>
            </a:r>
            <a:endParaRPr b="1">
              <a:latin typeface="Calibri"/>
              <a:ea typeface="Calibri"/>
              <a:cs typeface="Calibri"/>
              <a:sym typeface="Calibri"/>
            </a:endParaRPr>
          </a:p>
          <a:p>
            <a:pPr marL="342900" lvl="0" indent="-254000" algn="l" rtl="0">
              <a:lnSpc>
                <a:spcPct val="90000"/>
              </a:lnSpc>
              <a:spcBef>
                <a:spcPts val="800"/>
              </a:spcBef>
              <a:spcAft>
                <a:spcPts val="0"/>
              </a:spcAft>
              <a:buSzPts val="1400"/>
              <a:buFont typeface="Calibri"/>
              <a:buChar char="-"/>
            </a:pPr>
            <a:r>
              <a:rPr lang="en">
                <a:latin typeface="Calibri"/>
                <a:ea typeface="Calibri"/>
                <a:cs typeface="Calibri"/>
                <a:sym typeface="Calibri"/>
              </a:rPr>
              <a:t>Pelicanfs</a:t>
            </a:r>
            <a:endParaRPr>
              <a:latin typeface="Calibri"/>
              <a:ea typeface="Calibri"/>
              <a:cs typeface="Calibri"/>
              <a:sym typeface="Calibri"/>
            </a:endParaRPr>
          </a:p>
          <a:p>
            <a:pPr marL="342900" lvl="0" indent="-254000" algn="l" rtl="0">
              <a:lnSpc>
                <a:spcPct val="90000"/>
              </a:lnSpc>
              <a:spcBef>
                <a:spcPts val="0"/>
              </a:spcBef>
              <a:spcAft>
                <a:spcPts val="0"/>
              </a:spcAft>
              <a:buSzPts val="1400"/>
              <a:buFont typeface="Calibri"/>
              <a:buChar char="-"/>
            </a:pPr>
            <a:r>
              <a:rPr lang="en">
                <a:latin typeface="Calibri"/>
                <a:ea typeface="Calibri"/>
                <a:cs typeface="Calibri"/>
                <a:sym typeface="Calibri"/>
              </a:rPr>
              <a:t>Pelican connector?</a:t>
            </a:r>
            <a:endParaRPr>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endParaRPr>
              <a:solidFill>
                <a:srgbClr val="888888"/>
              </a:solidFill>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a:solidFill>
                  <a:srgbClr val="888888"/>
                </a:solidFill>
                <a:latin typeface="Calibri"/>
                <a:ea typeface="Calibri"/>
                <a:cs typeface="Calibri"/>
                <a:sym typeface="Calibri"/>
              </a:rPr>
              <a:t>Tutorial and Documentation</a:t>
            </a:r>
            <a:endParaRPr>
              <a:solidFill>
                <a:srgbClr val="888888"/>
              </a:solidFill>
              <a:latin typeface="Calibri"/>
              <a:ea typeface="Calibri"/>
              <a:cs typeface="Calibri"/>
              <a:sym typeface="Calibri"/>
            </a:endParaRPr>
          </a:p>
        </p:txBody>
      </p:sp>
      <p:sp>
        <p:nvSpPr>
          <p:cNvPr id="364" name="Google Shape;364;p48"/>
          <p:cNvSpPr txBox="1">
            <a:spLocks noGrp="1"/>
          </p:cNvSpPr>
          <p:nvPr>
            <p:ph type="ctrTitle" idx="4294967295"/>
          </p:nvPr>
        </p:nvSpPr>
        <p:spPr>
          <a:xfrm>
            <a:off x="5529375" y="0"/>
            <a:ext cx="3614700" cy="3429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130000"/>
              </a:lnSpc>
              <a:spcBef>
                <a:spcPts val="0"/>
              </a:spcBef>
              <a:spcAft>
                <a:spcPts val="0"/>
              </a:spcAft>
              <a:buClr>
                <a:srgbClr val="B61F24"/>
              </a:buClr>
              <a:buSzPct val="222222"/>
              <a:buFont typeface="Calibri"/>
              <a:buNone/>
            </a:pPr>
            <a:r>
              <a:rPr lang="en" sz="1800" b="1">
                <a:solidFill>
                  <a:srgbClr val="EA9999"/>
                </a:solidFill>
              </a:rPr>
              <a:t>Integrating Pelican with Pytorch</a:t>
            </a:r>
            <a:endParaRPr sz="1800" b="1">
              <a:solidFill>
                <a:srgbClr val="EA9999"/>
              </a:solidFill>
            </a:endParaRPr>
          </a:p>
        </p:txBody>
      </p:sp>
      <p:pic>
        <p:nvPicPr>
          <p:cNvPr id="365" name="Google Shape;365;p48"/>
          <p:cNvPicPr preferRelativeResize="0"/>
          <p:nvPr/>
        </p:nvPicPr>
        <p:blipFill>
          <a:blip r:embed="rId3">
            <a:alphaModFix/>
          </a:blip>
          <a:stretch>
            <a:fillRect/>
          </a:stretch>
        </p:blipFill>
        <p:spPr>
          <a:xfrm>
            <a:off x="4254488" y="0"/>
            <a:ext cx="5461461"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b="1">
                <a:latin typeface="Calibri"/>
                <a:ea typeface="Calibri"/>
                <a:cs typeface="Calibri"/>
                <a:sym typeface="Calibri"/>
              </a:rPr>
              <a:t>Methodology</a:t>
            </a:r>
            <a:endParaRPr b="1">
              <a:latin typeface="Calibri"/>
              <a:ea typeface="Calibri"/>
              <a:cs typeface="Calibri"/>
              <a:sym typeface="Calibri"/>
            </a:endParaRPr>
          </a:p>
        </p:txBody>
      </p:sp>
      <p:sp>
        <p:nvSpPr>
          <p:cNvPr id="371" name="Google Shape;371;p49"/>
          <p:cNvSpPr txBox="1">
            <a:spLocks noGrp="1"/>
          </p:cNvSpPr>
          <p:nvPr>
            <p:ph type="ctrTitle" idx="4294967295"/>
          </p:nvPr>
        </p:nvSpPr>
        <p:spPr>
          <a:xfrm>
            <a:off x="5529375" y="0"/>
            <a:ext cx="3614700" cy="3429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130000"/>
              </a:lnSpc>
              <a:spcBef>
                <a:spcPts val="0"/>
              </a:spcBef>
              <a:spcAft>
                <a:spcPts val="0"/>
              </a:spcAft>
              <a:buClr>
                <a:srgbClr val="B61F24"/>
              </a:buClr>
              <a:buSzPct val="222222"/>
              <a:buFont typeface="Calibri"/>
              <a:buNone/>
            </a:pPr>
            <a:r>
              <a:rPr lang="en" sz="1800" b="1">
                <a:solidFill>
                  <a:srgbClr val="EA9999"/>
                </a:solidFill>
              </a:rPr>
              <a:t>Integrating Pelican with Pytorch</a:t>
            </a:r>
            <a:endParaRPr sz="1800" b="1">
              <a:solidFill>
                <a:srgbClr val="EA9999"/>
              </a:solidFill>
            </a:endParaRPr>
          </a:p>
        </p:txBody>
      </p:sp>
      <p:pic>
        <p:nvPicPr>
          <p:cNvPr id="372" name="Google Shape;372;p49">
            <a:hlinkClick r:id="rId3"/>
          </p:cNvPr>
          <p:cNvPicPr preferRelativeResize="0"/>
          <p:nvPr/>
        </p:nvPicPr>
        <p:blipFill>
          <a:blip r:embed="rId4">
            <a:alphaModFix/>
          </a:blip>
          <a:stretch>
            <a:fillRect/>
          </a:stretch>
        </p:blipFill>
        <p:spPr>
          <a:xfrm>
            <a:off x="3543644" y="1701569"/>
            <a:ext cx="5557484" cy="2477533"/>
          </a:xfrm>
          <a:prstGeom prst="rect">
            <a:avLst/>
          </a:prstGeom>
          <a:noFill/>
          <a:ln>
            <a:noFill/>
          </a:ln>
        </p:spPr>
      </p:pic>
      <p:sp>
        <p:nvSpPr>
          <p:cNvPr id="373" name="Google Shape;373;p4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lnSpcReduction="10000"/>
          </a:bodyPr>
          <a:lstStyle/>
          <a:p>
            <a:pPr marL="0" lvl="0" indent="0" algn="l" rtl="0">
              <a:lnSpc>
                <a:spcPct val="90000"/>
              </a:lnSpc>
              <a:spcBef>
                <a:spcPts val="0"/>
              </a:spcBef>
              <a:spcAft>
                <a:spcPts val="0"/>
              </a:spcAft>
              <a:buClr>
                <a:srgbClr val="3F3F3F"/>
              </a:buClr>
              <a:buSzPts val="2100"/>
              <a:buNone/>
            </a:pPr>
            <a:r>
              <a:rPr lang="en">
                <a:solidFill>
                  <a:srgbClr val="888888"/>
                </a:solidFill>
                <a:latin typeface="Calibri"/>
                <a:ea typeface="Calibri"/>
                <a:cs typeface="Calibri"/>
                <a:sym typeface="Calibri"/>
              </a:rPr>
              <a:t>Research on Pelican and PyTorch data needs</a:t>
            </a:r>
            <a:endParaRPr>
              <a:solidFill>
                <a:srgbClr val="888888"/>
              </a:solidFill>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endParaRPr>
              <a:solidFill>
                <a:srgbClr val="888888"/>
              </a:solidFill>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a:solidFill>
                  <a:srgbClr val="888888"/>
                </a:solidFill>
                <a:latin typeface="Calibri"/>
                <a:ea typeface="Calibri"/>
                <a:cs typeface="Calibri"/>
                <a:sym typeface="Calibri"/>
              </a:rPr>
              <a:t>Benchmark </a:t>
            </a:r>
            <a:endParaRPr>
              <a:solidFill>
                <a:srgbClr val="888888"/>
              </a:solidFill>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endParaRPr>
              <a:solidFill>
                <a:srgbClr val="888888"/>
              </a:solidFill>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b="1">
                <a:latin typeface="Calibri"/>
                <a:ea typeface="Calibri"/>
                <a:cs typeface="Calibri"/>
                <a:sym typeface="Calibri"/>
              </a:rPr>
              <a:t>Develop tools/libraries</a:t>
            </a:r>
            <a:endParaRPr b="1">
              <a:latin typeface="Calibri"/>
              <a:ea typeface="Calibri"/>
              <a:cs typeface="Calibri"/>
              <a:sym typeface="Calibri"/>
            </a:endParaRPr>
          </a:p>
          <a:p>
            <a:pPr marL="342900" lvl="0" indent="-254000" algn="l" rtl="0">
              <a:lnSpc>
                <a:spcPct val="90000"/>
              </a:lnSpc>
              <a:spcBef>
                <a:spcPts val="800"/>
              </a:spcBef>
              <a:spcAft>
                <a:spcPts val="0"/>
              </a:spcAft>
              <a:buSzPts val="1400"/>
              <a:buFont typeface="Calibri"/>
              <a:buChar char="-"/>
            </a:pPr>
            <a:r>
              <a:rPr lang="en">
                <a:latin typeface="Calibri"/>
                <a:ea typeface="Calibri"/>
                <a:cs typeface="Calibri"/>
                <a:sym typeface="Calibri"/>
              </a:rPr>
              <a:t>Pelicanfs</a:t>
            </a:r>
            <a:endParaRPr>
              <a:latin typeface="Calibri"/>
              <a:ea typeface="Calibri"/>
              <a:cs typeface="Calibri"/>
              <a:sym typeface="Calibri"/>
            </a:endParaRPr>
          </a:p>
          <a:p>
            <a:pPr marL="342900" lvl="0" indent="-254000" algn="l" rtl="0">
              <a:lnSpc>
                <a:spcPct val="90000"/>
              </a:lnSpc>
              <a:spcBef>
                <a:spcPts val="0"/>
              </a:spcBef>
              <a:spcAft>
                <a:spcPts val="0"/>
              </a:spcAft>
              <a:buSzPts val="1400"/>
              <a:buFont typeface="Calibri"/>
              <a:buChar char="-"/>
            </a:pPr>
            <a:r>
              <a:rPr lang="en">
                <a:latin typeface="Calibri"/>
                <a:ea typeface="Calibri"/>
                <a:cs typeface="Calibri"/>
                <a:sym typeface="Calibri"/>
              </a:rPr>
              <a:t>Pelican connector?</a:t>
            </a:r>
            <a:endParaRPr>
              <a:latin typeface="Calibri"/>
              <a:ea typeface="Calibri"/>
              <a:cs typeface="Calibri"/>
              <a:sym typeface="Calibri"/>
            </a:endParaRPr>
          </a:p>
          <a:p>
            <a:pPr marL="457200" lvl="0" indent="0" algn="l" rtl="0">
              <a:lnSpc>
                <a:spcPct val="90000"/>
              </a:lnSpc>
              <a:spcBef>
                <a:spcPts val="800"/>
              </a:spcBef>
              <a:spcAft>
                <a:spcPts val="0"/>
              </a:spcAft>
              <a:buNone/>
            </a:pPr>
            <a:endParaRPr>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a:solidFill>
                  <a:srgbClr val="888888"/>
                </a:solidFill>
                <a:latin typeface="Calibri"/>
                <a:ea typeface="Calibri"/>
                <a:cs typeface="Calibri"/>
                <a:sym typeface="Calibri"/>
              </a:rPr>
              <a:t>Tutorial and Documentation</a:t>
            </a:r>
            <a:endParaRPr>
              <a:solidFill>
                <a:srgbClr val="888888"/>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b="1">
                <a:latin typeface="Calibri"/>
                <a:ea typeface="Calibri"/>
                <a:cs typeface="Calibri"/>
                <a:sym typeface="Calibri"/>
              </a:rPr>
              <a:t>Methodology</a:t>
            </a:r>
            <a:endParaRPr b="1">
              <a:latin typeface="Calibri"/>
              <a:ea typeface="Calibri"/>
              <a:cs typeface="Calibri"/>
              <a:sym typeface="Calibri"/>
            </a:endParaRPr>
          </a:p>
        </p:txBody>
      </p:sp>
      <p:sp>
        <p:nvSpPr>
          <p:cNvPr id="379" name="Google Shape;379;p5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3F3F3F"/>
              </a:buClr>
              <a:buSzPts val="2100"/>
              <a:buNone/>
            </a:pPr>
            <a:r>
              <a:rPr lang="en">
                <a:latin typeface="Calibri"/>
                <a:ea typeface="Calibri"/>
                <a:cs typeface="Calibri"/>
                <a:sym typeface="Calibri"/>
              </a:rPr>
              <a:t>Research on Pelican and PyTorch data needs</a:t>
            </a:r>
            <a:endParaRPr>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endParaRPr>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a:latin typeface="Calibri"/>
                <a:ea typeface="Calibri"/>
                <a:cs typeface="Calibri"/>
                <a:sym typeface="Calibri"/>
              </a:rPr>
              <a:t>Benchmark </a:t>
            </a:r>
            <a:endParaRPr>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endParaRPr>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a:latin typeface="Calibri"/>
                <a:ea typeface="Calibri"/>
                <a:cs typeface="Calibri"/>
                <a:sym typeface="Calibri"/>
              </a:rPr>
              <a:t>Develop tools/libraries</a:t>
            </a:r>
            <a:endParaRPr>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endParaRPr>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b="1" u="sng">
                <a:latin typeface="Calibri"/>
                <a:ea typeface="Calibri"/>
                <a:cs typeface="Calibri"/>
                <a:sym typeface="Calibri"/>
                <a:hlinkClick r:id="rId3"/>
              </a:rPr>
              <a:t>Tutorial and Documentation</a:t>
            </a:r>
            <a:endParaRPr b="1">
              <a:latin typeface="Calibri"/>
              <a:ea typeface="Calibri"/>
              <a:cs typeface="Calibri"/>
              <a:sym typeface="Calibri"/>
            </a:endParaRPr>
          </a:p>
        </p:txBody>
      </p:sp>
      <p:sp>
        <p:nvSpPr>
          <p:cNvPr id="380" name="Google Shape;380;p50"/>
          <p:cNvSpPr txBox="1">
            <a:spLocks noGrp="1"/>
          </p:cNvSpPr>
          <p:nvPr>
            <p:ph type="ctrTitle" idx="4294967295"/>
          </p:nvPr>
        </p:nvSpPr>
        <p:spPr>
          <a:xfrm>
            <a:off x="5529375" y="0"/>
            <a:ext cx="3614700" cy="3429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130000"/>
              </a:lnSpc>
              <a:spcBef>
                <a:spcPts val="0"/>
              </a:spcBef>
              <a:spcAft>
                <a:spcPts val="0"/>
              </a:spcAft>
              <a:buClr>
                <a:srgbClr val="B61F24"/>
              </a:buClr>
              <a:buSzPct val="222222"/>
              <a:buFont typeface="Calibri"/>
              <a:buNone/>
            </a:pPr>
            <a:r>
              <a:rPr lang="en" sz="1800" b="1">
                <a:solidFill>
                  <a:srgbClr val="EA9999"/>
                </a:solidFill>
              </a:rPr>
              <a:t>Integrating Pelican with Pytorch</a:t>
            </a:r>
            <a:endParaRPr sz="1800" b="1">
              <a:solidFill>
                <a:srgbClr val="EA9999"/>
              </a:solidFill>
            </a:endParaRPr>
          </a:p>
        </p:txBody>
      </p:sp>
      <p:pic>
        <p:nvPicPr>
          <p:cNvPr id="381" name="Google Shape;381;p50">
            <a:hlinkClick r:id="rId3"/>
          </p:cNvPr>
          <p:cNvPicPr preferRelativeResize="0"/>
          <p:nvPr/>
        </p:nvPicPr>
        <p:blipFill>
          <a:blip r:embed="rId4">
            <a:alphaModFix/>
          </a:blip>
          <a:stretch>
            <a:fillRect/>
          </a:stretch>
        </p:blipFill>
        <p:spPr>
          <a:xfrm>
            <a:off x="3859235" y="3682613"/>
            <a:ext cx="342899" cy="342899"/>
          </a:xfrm>
          <a:prstGeom prst="rect">
            <a:avLst/>
          </a:prstGeom>
          <a:noFill/>
          <a:ln>
            <a:noFill/>
          </a:ln>
        </p:spPr>
      </p:pic>
      <p:pic>
        <p:nvPicPr>
          <p:cNvPr id="382" name="Google Shape;382;p50"/>
          <p:cNvPicPr preferRelativeResize="0"/>
          <p:nvPr/>
        </p:nvPicPr>
        <p:blipFill>
          <a:blip r:embed="rId5">
            <a:alphaModFix/>
          </a:blip>
          <a:stretch>
            <a:fillRect/>
          </a:stretch>
        </p:blipFill>
        <p:spPr>
          <a:xfrm>
            <a:off x="5666075" y="2208700"/>
            <a:ext cx="2221650" cy="22216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1"/>
          <p:cNvSpPr txBox="1">
            <a:spLocks noGrp="1"/>
          </p:cNvSpPr>
          <p:nvPr>
            <p:ph type="body" idx="1"/>
          </p:nvPr>
        </p:nvSpPr>
        <p:spPr>
          <a:xfrm>
            <a:off x="6175175" y="3472875"/>
            <a:ext cx="2637600" cy="9942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Clr>
                <a:srgbClr val="3F3F3F"/>
              </a:buClr>
              <a:buSzPts val="2100"/>
              <a:buNone/>
            </a:pPr>
            <a:r>
              <a:rPr lang="en" sz="1800" u="sng">
                <a:latin typeface="Calibri"/>
                <a:ea typeface="Calibri"/>
                <a:cs typeface="Calibri"/>
                <a:sym typeface="Calibri"/>
                <a:hlinkClick r:id="rId3"/>
              </a:rPr>
              <a:t>Kristina Zhao</a:t>
            </a:r>
            <a:endParaRPr sz="1800" u="sng">
              <a:latin typeface="Calibri"/>
              <a:ea typeface="Calibri"/>
              <a:cs typeface="Calibri"/>
              <a:sym typeface="Calibri"/>
            </a:endParaRPr>
          </a:p>
          <a:p>
            <a:pPr marL="0" lvl="0" indent="0" algn="l" rtl="0">
              <a:lnSpc>
                <a:spcPct val="90000"/>
              </a:lnSpc>
              <a:spcBef>
                <a:spcPts val="800"/>
              </a:spcBef>
              <a:spcAft>
                <a:spcPts val="0"/>
              </a:spcAft>
              <a:buClr>
                <a:srgbClr val="3F3F3F"/>
              </a:buClr>
              <a:buSzPts val="2100"/>
              <a:buNone/>
            </a:pPr>
            <a:r>
              <a:rPr lang="en" sz="1800">
                <a:latin typeface="Calibri"/>
                <a:ea typeface="Calibri"/>
                <a:cs typeface="Calibri"/>
                <a:sym typeface="Calibri"/>
              </a:rPr>
              <a:t>hzhao292@wisc.edu</a:t>
            </a:r>
            <a:endParaRPr sz="1800">
              <a:latin typeface="Calibri"/>
              <a:ea typeface="Calibri"/>
              <a:cs typeface="Calibri"/>
              <a:sym typeface="Calibri"/>
            </a:endParaRPr>
          </a:p>
        </p:txBody>
      </p:sp>
      <p:sp>
        <p:nvSpPr>
          <p:cNvPr id="388" name="Google Shape;388;p51"/>
          <p:cNvSpPr txBox="1">
            <a:spLocks noGrp="1"/>
          </p:cNvSpPr>
          <p:nvPr>
            <p:ph type="title"/>
          </p:nvPr>
        </p:nvSpPr>
        <p:spPr>
          <a:xfrm>
            <a:off x="2780775" y="1372650"/>
            <a:ext cx="27486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800" b="1">
                <a:latin typeface="Calibri"/>
                <a:ea typeface="Calibri"/>
                <a:cs typeface="Calibri"/>
                <a:sym typeface="Calibri"/>
              </a:rPr>
              <a:t>Thank you!</a:t>
            </a:r>
            <a:endParaRPr sz="3800" b="1">
              <a:latin typeface="Calibri"/>
              <a:ea typeface="Calibri"/>
              <a:cs typeface="Calibri"/>
              <a:sym typeface="Calibri"/>
            </a:endParaRPr>
          </a:p>
        </p:txBody>
      </p:sp>
      <p:sp>
        <p:nvSpPr>
          <p:cNvPr id="389" name="Google Shape;389;p51"/>
          <p:cNvSpPr txBox="1">
            <a:spLocks noGrp="1"/>
          </p:cNvSpPr>
          <p:nvPr>
            <p:ph type="body" idx="1"/>
          </p:nvPr>
        </p:nvSpPr>
        <p:spPr>
          <a:xfrm>
            <a:off x="1590150" y="2422763"/>
            <a:ext cx="5963700" cy="9942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Clr>
                <a:srgbClr val="3F3F3F"/>
              </a:buClr>
              <a:buSzPts val="2100"/>
              <a:buNone/>
            </a:pPr>
            <a:r>
              <a:rPr lang="en" sz="2800">
                <a:latin typeface="Calibri"/>
                <a:ea typeface="Calibri"/>
                <a:cs typeface="Calibri"/>
                <a:sym typeface="Calibri"/>
              </a:rPr>
              <a:t>Discussion and Problems welcome!</a:t>
            </a:r>
            <a:endParaRPr sz="2800">
              <a:latin typeface="Calibri"/>
              <a:ea typeface="Calibri"/>
              <a:cs typeface="Calibri"/>
              <a:sym typeface="Calibri"/>
            </a:endParaRPr>
          </a:p>
        </p:txBody>
      </p:sp>
      <p:sp>
        <p:nvSpPr>
          <p:cNvPr id="390" name="Google Shape;390;p51"/>
          <p:cNvSpPr txBox="1">
            <a:spLocks noGrp="1"/>
          </p:cNvSpPr>
          <p:nvPr>
            <p:ph type="ctrTitle" idx="4294967295"/>
          </p:nvPr>
        </p:nvSpPr>
        <p:spPr>
          <a:xfrm>
            <a:off x="5529375" y="0"/>
            <a:ext cx="3614700" cy="3429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130000"/>
              </a:lnSpc>
              <a:spcBef>
                <a:spcPts val="0"/>
              </a:spcBef>
              <a:spcAft>
                <a:spcPts val="0"/>
              </a:spcAft>
              <a:buClr>
                <a:srgbClr val="B61F24"/>
              </a:buClr>
              <a:buSzPct val="222222"/>
              <a:buFont typeface="Calibri"/>
              <a:buNone/>
            </a:pPr>
            <a:r>
              <a:rPr lang="en" sz="1800" b="1">
                <a:solidFill>
                  <a:srgbClr val="EA9999"/>
                </a:solidFill>
              </a:rPr>
              <a:t>Integrating Pelican with Pytorch</a:t>
            </a:r>
            <a:endParaRPr sz="1800" b="1">
              <a:solidFill>
                <a:srgbClr val="EA9999"/>
              </a:solidFill>
            </a:endParaRPr>
          </a:p>
        </p:txBody>
      </p:sp>
      <p:pic>
        <p:nvPicPr>
          <p:cNvPr id="391" name="Google Shape;391;p51">
            <a:hlinkClick r:id="rId4"/>
          </p:cNvPr>
          <p:cNvPicPr preferRelativeResize="0"/>
          <p:nvPr/>
        </p:nvPicPr>
        <p:blipFill>
          <a:blip r:embed="rId5">
            <a:alphaModFix amt="75000"/>
          </a:blip>
          <a:stretch>
            <a:fillRect/>
          </a:stretch>
        </p:blipFill>
        <p:spPr>
          <a:xfrm>
            <a:off x="7918944" y="3472866"/>
            <a:ext cx="342899" cy="342899"/>
          </a:xfrm>
          <a:prstGeom prst="rect">
            <a:avLst/>
          </a:prstGeom>
          <a:noFill/>
          <a:ln>
            <a:noFill/>
          </a:ln>
        </p:spPr>
      </p:pic>
      <p:pic>
        <p:nvPicPr>
          <p:cNvPr id="392" name="Google Shape;392;p51">
            <a:hlinkClick r:id="rId6"/>
          </p:cNvPr>
          <p:cNvPicPr preferRelativeResize="0"/>
          <p:nvPr/>
        </p:nvPicPr>
        <p:blipFill>
          <a:blip r:embed="rId7">
            <a:alphaModFix amt="74000"/>
          </a:blip>
          <a:stretch>
            <a:fillRect/>
          </a:stretch>
        </p:blipFill>
        <p:spPr>
          <a:xfrm>
            <a:off x="7622947" y="3496328"/>
            <a:ext cx="296008" cy="29600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2"/>
          <p:cNvSpPr txBox="1">
            <a:spLocks noGrp="1"/>
          </p:cNvSpPr>
          <p:nvPr>
            <p:ph type="ctrTitle"/>
          </p:nvPr>
        </p:nvSpPr>
        <p:spPr>
          <a:xfrm>
            <a:off x="765400" y="788800"/>
            <a:ext cx="7470300" cy="12135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dk1"/>
              </a:buClr>
              <a:buSzPct val="100000"/>
              <a:buFont typeface="Helvetica Neue"/>
              <a:buNone/>
            </a:pPr>
            <a:r>
              <a:rPr lang="en"/>
              <a:t>Enhancing the Building of the OSG Container Images</a:t>
            </a:r>
            <a:endParaRPr/>
          </a:p>
        </p:txBody>
      </p:sp>
      <p:sp>
        <p:nvSpPr>
          <p:cNvPr id="398" name="Google Shape;398;p52"/>
          <p:cNvSpPr txBox="1">
            <a:spLocks noGrp="1"/>
          </p:cNvSpPr>
          <p:nvPr>
            <p:ph type="subTitle" idx="1"/>
          </p:nvPr>
        </p:nvSpPr>
        <p:spPr>
          <a:xfrm>
            <a:off x="2000250" y="2146117"/>
            <a:ext cx="5143500" cy="11400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dk1"/>
              </a:buClr>
              <a:buSzPts val="1800"/>
              <a:buNone/>
            </a:pPr>
            <a:r>
              <a:rPr lang="en"/>
              <a:t>Pratham Patel</a:t>
            </a:r>
            <a:endParaRPr/>
          </a:p>
        </p:txBody>
      </p:sp>
      <p:sp>
        <p:nvSpPr>
          <p:cNvPr id="399" name="Google Shape;399;p52"/>
          <p:cNvSpPr txBox="1">
            <a:spLocks noGrp="1"/>
          </p:cNvSpPr>
          <p:nvPr>
            <p:ph type="sldNum" idx="12"/>
          </p:nvPr>
        </p:nvSpPr>
        <p:spPr>
          <a:xfrm>
            <a:off x="7372913" y="4742872"/>
            <a:ext cx="15432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3"/>
          <p:cNvSpPr txBox="1"/>
          <p:nvPr/>
        </p:nvSpPr>
        <p:spPr>
          <a:xfrm>
            <a:off x="0" y="1301457"/>
            <a:ext cx="9144000" cy="2969700"/>
          </a:xfrm>
          <a:prstGeom prst="rect">
            <a:avLst/>
          </a:prstGeom>
          <a:noFill/>
          <a:ln>
            <a:noFill/>
          </a:ln>
        </p:spPr>
        <p:txBody>
          <a:bodyPr spcFirstLastPara="1" wrap="square" lIns="68575" tIns="34275" rIns="68575" bIns="34275" anchor="t" anchorCtr="0">
            <a:noAutofit/>
          </a:bodyPr>
          <a:lstStyle/>
          <a:p>
            <a:pPr marL="342900" lvl="0" indent="-273050" algn="ctr" rtl="0">
              <a:lnSpc>
                <a:spcPct val="115000"/>
              </a:lnSpc>
              <a:spcBef>
                <a:spcPts val="0"/>
              </a:spcBef>
              <a:spcAft>
                <a:spcPts val="0"/>
              </a:spcAft>
              <a:buClr>
                <a:schemeClr val="dk1"/>
              </a:buClr>
              <a:buSzPts val="1700"/>
              <a:buChar char="●"/>
            </a:pPr>
            <a:r>
              <a:rPr lang="en" sz="1700">
                <a:solidFill>
                  <a:schemeClr val="dk1"/>
                </a:solidFill>
              </a:rPr>
              <a:t>Hometown: Beloit, WI</a:t>
            </a:r>
            <a:endParaRPr sz="1700">
              <a:solidFill>
                <a:schemeClr val="dk1"/>
              </a:solidFill>
            </a:endParaRPr>
          </a:p>
          <a:p>
            <a:pPr marL="342900" lvl="0" indent="-273050" algn="ctr" rtl="0">
              <a:lnSpc>
                <a:spcPct val="115000"/>
              </a:lnSpc>
              <a:spcBef>
                <a:spcPts val="0"/>
              </a:spcBef>
              <a:spcAft>
                <a:spcPts val="0"/>
              </a:spcAft>
              <a:buClr>
                <a:schemeClr val="dk1"/>
              </a:buClr>
              <a:buSzPts val="1700"/>
              <a:buChar char="●"/>
            </a:pPr>
            <a:r>
              <a:rPr lang="en" sz="1700">
                <a:solidFill>
                  <a:schemeClr val="dk1"/>
                </a:solidFill>
              </a:rPr>
              <a:t>Senior at UW-Madison studying CS &amp; DS</a:t>
            </a:r>
            <a:endParaRPr sz="1700">
              <a:solidFill>
                <a:schemeClr val="dk1"/>
              </a:solidFill>
            </a:endParaRPr>
          </a:p>
          <a:p>
            <a:pPr marL="342900" lvl="0" indent="-273050" algn="ctr" rtl="0">
              <a:lnSpc>
                <a:spcPct val="115000"/>
              </a:lnSpc>
              <a:spcBef>
                <a:spcPts val="0"/>
              </a:spcBef>
              <a:spcAft>
                <a:spcPts val="0"/>
              </a:spcAft>
              <a:buClr>
                <a:schemeClr val="dk1"/>
              </a:buClr>
              <a:buSzPts val="1700"/>
              <a:buChar char="●"/>
            </a:pPr>
            <a:r>
              <a:rPr lang="en" sz="1700">
                <a:solidFill>
                  <a:schemeClr val="dk1"/>
                </a:solidFill>
              </a:rPr>
              <a:t>I’m pretty awesome…</a:t>
            </a:r>
            <a:endParaRPr sz="1700">
              <a:solidFill>
                <a:schemeClr val="dk1"/>
              </a:solidFill>
            </a:endParaRPr>
          </a:p>
          <a:p>
            <a:pPr marL="342900" marR="0" lvl="0" indent="0" algn="l" rtl="0">
              <a:lnSpc>
                <a:spcPct val="100000"/>
              </a:lnSpc>
              <a:spcBef>
                <a:spcPts val="900"/>
              </a:spcBef>
              <a:spcAft>
                <a:spcPts val="0"/>
              </a:spcAft>
              <a:buNone/>
            </a:pPr>
            <a:endParaRPr sz="1700">
              <a:solidFill>
                <a:schemeClr val="dk1"/>
              </a:solidFill>
              <a:latin typeface="Helvetica Neue Light"/>
              <a:ea typeface="Helvetica Neue Light"/>
              <a:cs typeface="Helvetica Neue Light"/>
              <a:sym typeface="Helvetica Neue Light"/>
            </a:endParaRPr>
          </a:p>
        </p:txBody>
      </p:sp>
      <p:sp>
        <p:nvSpPr>
          <p:cNvPr id="405" name="Google Shape;405;p53"/>
          <p:cNvSpPr txBox="1">
            <a:spLocks noGrp="1"/>
          </p:cNvSpPr>
          <p:nvPr>
            <p:ph type="title"/>
          </p:nvPr>
        </p:nvSpPr>
        <p:spPr>
          <a:xfrm>
            <a:off x="1614438" y="230758"/>
            <a:ext cx="5915100" cy="7458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Helvetica Neue"/>
              <a:buNone/>
            </a:pPr>
            <a:r>
              <a:rPr lang="en" b="1">
                <a:solidFill>
                  <a:srgbClr val="FF0000"/>
                </a:solidFill>
              </a:rPr>
              <a:t>Who Am I?</a:t>
            </a:r>
            <a:endParaRPr b="1">
              <a:solidFill>
                <a:srgbClr val="FF0000"/>
              </a:solidFill>
            </a:endParaRPr>
          </a:p>
        </p:txBody>
      </p:sp>
      <p:sp>
        <p:nvSpPr>
          <p:cNvPr id="406" name="Google Shape;406;p53"/>
          <p:cNvSpPr txBox="1">
            <a:spLocks noGrp="1"/>
          </p:cNvSpPr>
          <p:nvPr>
            <p:ph type="sldNum" idx="12"/>
          </p:nvPr>
        </p:nvSpPr>
        <p:spPr>
          <a:xfrm>
            <a:off x="7440588" y="4852872"/>
            <a:ext cx="15432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r>
              <a:rPr lang="en"/>
              <a:t>44</a:t>
            </a:r>
            <a:endParaRPr/>
          </a:p>
        </p:txBody>
      </p:sp>
      <p:pic>
        <p:nvPicPr>
          <p:cNvPr id="407" name="Google Shape;407;p53"/>
          <p:cNvPicPr preferRelativeResize="0"/>
          <p:nvPr/>
        </p:nvPicPr>
        <p:blipFill>
          <a:blip r:embed="rId3">
            <a:alphaModFix/>
          </a:blip>
          <a:stretch>
            <a:fillRect/>
          </a:stretch>
        </p:blipFill>
        <p:spPr>
          <a:xfrm>
            <a:off x="3823688" y="2374200"/>
            <a:ext cx="1496625" cy="2083949"/>
          </a:xfrm>
          <a:prstGeom prst="rect">
            <a:avLst/>
          </a:prstGeom>
          <a:noFill/>
          <a:ln>
            <a:noFill/>
          </a:ln>
        </p:spPr>
      </p:pic>
      <p:sp>
        <p:nvSpPr>
          <p:cNvPr id="408" name="Google Shape;408;p53"/>
          <p:cNvSpPr/>
          <p:nvPr/>
        </p:nvSpPr>
        <p:spPr>
          <a:xfrm>
            <a:off x="5420419" y="2654203"/>
            <a:ext cx="1183800" cy="726900"/>
          </a:xfrm>
          <a:prstGeom prst="wedgeEllipseCallout">
            <a:avLst>
              <a:gd name="adj1" fmla="val -93862"/>
              <a:gd name="adj2" fmla="val 67687"/>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800">
                <a:latin typeface="Helvetica Neue Light"/>
                <a:ea typeface="Helvetica Neue Light"/>
                <a:cs typeface="Helvetica Neue Light"/>
                <a:sym typeface="Helvetica Neue Light"/>
              </a:rPr>
              <a:t>Just deal with it!</a:t>
            </a:r>
            <a:endParaRPr sz="800">
              <a:latin typeface="Helvetica Neue Light"/>
              <a:ea typeface="Helvetica Neue Light"/>
              <a:cs typeface="Helvetica Neue Light"/>
              <a:sym typeface="Helvetica Neue 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4"/>
          <p:cNvSpPr txBox="1">
            <a:spLocks noGrp="1"/>
          </p:cNvSpPr>
          <p:nvPr>
            <p:ph type="title"/>
          </p:nvPr>
        </p:nvSpPr>
        <p:spPr>
          <a:xfrm>
            <a:off x="1614438" y="247683"/>
            <a:ext cx="5915100" cy="7458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rgbClr val="0070C0"/>
              </a:buClr>
              <a:buSzPct val="117857"/>
              <a:buFont typeface="Helvetica Neue"/>
              <a:buNone/>
            </a:pPr>
            <a:r>
              <a:rPr lang="en" sz="2800" b="1">
                <a:solidFill>
                  <a:srgbClr val="FF0000"/>
                </a:solidFill>
              </a:rPr>
              <a:t>Enhancing the OSG Container Build System</a:t>
            </a:r>
            <a:endParaRPr sz="2800" b="1">
              <a:solidFill>
                <a:srgbClr val="FF0000"/>
              </a:solidFill>
            </a:endParaRPr>
          </a:p>
        </p:txBody>
      </p:sp>
      <p:sp>
        <p:nvSpPr>
          <p:cNvPr id="414" name="Google Shape;414;p54"/>
          <p:cNvSpPr txBox="1">
            <a:spLocks noGrp="1"/>
          </p:cNvSpPr>
          <p:nvPr>
            <p:ph type="body" idx="1"/>
          </p:nvPr>
        </p:nvSpPr>
        <p:spPr>
          <a:xfrm>
            <a:off x="628650" y="1369219"/>
            <a:ext cx="8021700" cy="3149700"/>
          </a:xfrm>
          <a:prstGeom prst="rect">
            <a:avLst/>
          </a:prstGeom>
          <a:noFill/>
          <a:ln>
            <a:noFill/>
          </a:ln>
        </p:spPr>
        <p:txBody>
          <a:bodyPr spcFirstLastPara="1" wrap="square" lIns="68575" tIns="34275" rIns="68575" bIns="34275" anchor="t" anchorCtr="0">
            <a:normAutofit/>
          </a:bodyPr>
          <a:lstStyle/>
          <a:p>
            <a:pPr marL="0" lvl="0" indent="0" algn="l" rtl="0">
              <a:lnSpc>
                <a:spcPct val="95000"/>
              </a:lnSpc>
              <a:spcBef>
                <a:spcPts val="0"/>
              </a:spcBef>
              <a:spcAft>
                <a:spcPts val="0"/>
              </a:spcAft>
              <a:buClr>
                <a:schemeClr val="dk1"/>
              </a:buClr>
              <a:buSzPts val="800"/>
              <a:buFont typeface="Arial"/>
              <a:buNone/>
            </a:pPr>
            <a:r>
              <a:rPr lang="en" sz="1400" b="1">
                <a:latin typeface="Arial"/>
                <a:ea typeface="Arial"/>
                <a:cs typeface="Arial"/>
                <a:sym typeface="Arial"/>
              </a:rPr>
              <a:t>Abstract:</a:t>
            </a:r>
            <a:endParaRPr sz="1400" b="1">
              <a:latin typeface="Arial"/>
              <a:ea typeface="Arial"/>
              <a:cs typeface="Arial"/>
              <a:sym typeface="Arial"/>
            </a:endParaRPr>
          </a:p>
          <a:p>
            <a:pPr marL="342900" lvl="0" indent="-254000" algn="l" rtl="0">
              <a:lnSpc>
                <a:spcPct val="95000"/>
              </a:lnSpc>
              <a:spcBef>
                <a:spcPts val="900"/>
              </a:spcBef>
              <a:spcAft>
                <a:spcPts val="0"/>
              </a:spcAft>
              <a:buSzPts val="1400"/>
              <a:buChar char="●"/>
            </a:pPr>
            <a:r>
              <a:rPr lang="en" sz="1400">
                <a:highlight>
                  <a:srgbClr val="FFFFFF"/>
                </a:highlight>
                <a:latin typeface="Arial"/>
                <a:ea typeface="Arial"/>
                <a:cs typeface="Arial"/>
                <a:sym typeface="Arial"/>
              </a:rPr>
              <a:t>CHTC builds images for sites to run and for use internally. </a:t>
            </a:r>
            <a:endParaRPr sz="1400">
              <a:highlight>
                <a:srgbClr val="FFFFFF"/>
              </a:highlight>
              <a:latin typeface="Arial"/>
              <a:ea typeface="Arial"/>
              <a:cs typeface="Arial"/>
              <a:sym typeface="Arial"/>
            </a:endParaRPr>
          </a:p>
          <a:p>
            <a:pPr marL="342900" lvl="0" indent="-254000" algn="l" rtl="0">
              <a:lnSpc>
                <a:spcPct val="95000"/>
              </a:lnSpc>
              <a:spcBef>
                <a:spcPts val="0"/>
              </a:spcBef>
              <a:spcAft>
                <a:spcPts val="0"/>
              </a:spcAft>
              <a:buSzPts val="1400"/>
              <a:buChar char="●"/>
            </a:pPr>
            <a:r>
              <a:rPr lang="en" sz="1400">
                <a:highlight>
                  <a:srgbClr val="FFFFFF"/>
                </a:highlight>
                <a:latin typeface="Arial"/>
                <a:ea typeface="Arial"/>
                <a:cs typeface="Arial"/>
                <a:sym typeface="Arial"/>
              </a:rPr>
              <a:t>Images are based on upstream OS container images </a:t>
            </a:r>
            <a:endParaRPr sz="1400">
              <a:highlight>
                <a:srgbClr val="FFFFFF"/>
              </a:highlight>
              <a:latin typeface="Arial"/>
              <a:ea typeface="Arial"/>
              <a:cs typeface="Arial"/>
              <a:sym typeface="Arial"/>
            </a:endParaRPr>
          </a:p>
          <a:p>
            <a:pPr marL="342900" lvl="0" indent="-254000" algn="l" rtl="0">
              <a:lnSpc>
                <a:spcPct val="95000"/>
              </a:lnSpc>
              <a:spcBef>
                <a:spcPts val="0"/>
              </a:spcBef>
              <a:spcAft>
                <a:spcPts val="0"/>
              </a:spcAft>
              <a:buSzPts val="1400"/>
              <a:buChar char="●"/>
            </a:pPr>
            <a:r>
              <a:rPr lang="en" sz="1400">
                <a:highlight>
                  <a:srgbClr val="FFFFFF"/>
                </a:highlight>
                <a:latin typeface="Arial"/>
                <a:ea typeface="Arial"/>
                <a:cs typeface="Arial"/>
                <a:sym typeface="Arial"/>
              </a:rPr>
              <a:t>We build all images at least once a week</a:t>
            </a:r>
            <a:endParaRPr sz="1400">
              <a:highlight>
                <a:srgbClr val="FFFFFF"/>
              </a:highlight>
              <a:latin typeface="Arial"/>
              <a:ea typeface="Arial"/>
              <a:cs typeface="Arial"/>
              <a:sym typeface="Arial"/>
            </a:endParaRPr>
          </a:p>
          <a:p>
            <a:pPr marL="0" lvl="0" indent="0" algn="l" rtl="0">
              <a:lnSpc>
                <a:spcPct val="95000"/>
              </a:lnSpc>
              <a:spcBef>
                <a:spcPts val="900"/>
              </a:spcBef>
              <a:spcAft>
                <a:spcPts val="0"/>
              </a:spcAft>
              <a:buNone/>
            </a:pPr>
            <a:r>
              <a:rPr lang="en" sz="1400" b="1">
                <a:highlight>
                  <a:srgbClr val="FFFFFF"/>
                </a:highlight>
                <a:latin typeface="Arial"/>
                <a:ea typeface="Arial"/>
                <a:cs typeface="Arial"/>
                <a:sym typeface="Arial"/>
              </a:rPr>
              <a:t>Focus:</a:t>
            </a:r>
            <a:endParaRPr sz="1400" b="1">
              <a:highlight>
                <a:srgbClr val="FFFFFF"/>
              </a:highlight>
              <a:latin typeface="Arial"/>
              <a:ea typeface="Arial"/>
              <a:cs typeface="Arial"/>
              <a:sym typeface="Arial"/>
            </a:endParaRPr>
          </a:p>
          <a:p>
            <a:pPr marL="342900" lvl="0" indent="-254000" algn="l" rtl="0">
              <a:lnSpc>
                <a:spcPct val="95000"/>
              </a:lnSpc>
              <a:spcBef>
                <a:spcPts val="900"/>
              </a:spcBef>
              <a:spcAft>
                <a:spcPts val="0"/>
              </a:spcAft>
              <a:buSzPts val="1400"/>
              <a:buChar char="●"/>
            </a:pPr>
            <a:r>
              <a:rPr lang="en" sz="1400">
                <a:latin typeface="Arial"/>
                <a:ea typeface="Arial"/>
                <a:cs typeface="Arial"/>
                <a:sym typeface="Arial"/>
              </a:rPr>
              <a:t>Adding versatility and streamlining the build process within the OSG images repository.</a:t>
            </a:r>
            <a:endParaRPr sz="1400">
              <a:latin typeface="Arial"/>
              <a:ea typeface="Arial"/>
              <a:cs typeface="Arial"/>
              <a:sym typeface="Arial"/>
            </a:endParaRPr>
          </a:p>
          <a:p>
            <a:pPr marL="342900" lvl="0" indent="-254000" algn="l" rtl="0">
              <a:lnSpc>
                <a:spcPct val="95000"/>
              </a:lnSpc>
              <a:spcBef>
                <a:spcPts val="0"/>
              </a:spcBef>
              <a:spcAft>
                <a:spcPts val="0"/>
              </a:spcAft>
              <a:buSzPts val="1400"/>
              <a:buChar char="●"/>
            </a:pPr>
            <a:r>
              <a:rPr lang="en" sz="1400">
                <a:latin typeface="Arial"/>
                <a:ea typeface="Arial"/>
                <a:cs typeface="Arial"/>
                <a:sym typeface="Arial"/>
              </a:rPr>
              <a:t>Three-phase approach:</a:t>
            </a:r>
            <a:endParaRPr sz="1400">
              <a:latin typeface="Arial"/>
              <a:ea typeface="Arial"/>
              <a:cs typeface="Arial"/>
              <a:sym typeface="Arial"/>
            </a:endParaRPr>
          </a:p>
          <a:p>
            <a:pPr marL="685800" lvl="1" indent="-254000" algn="l" rtl="0">
              <a:lnSpc>
                <a:spcPct val="95000"/>
              </a:lnSpc>
              <a:spcBef>
                <a:spcPts val="0"/>
              </a:spcBef>
              <a:spcAft>
                <a:spcPts val="0"/>
              </a:spcAft>
              <a:buSzPts val="1400"/>
              <a:buAutoNum type="arabicPeriod"/>
            </a:pPr>
            <a:r>
              <a:rPr lang="en" sz="1400">
                <a:latin typeface="Arial"/>
                <a:ea typeface="Arial"/>
                <a:cs typeface="Arial"/>
                <a:sym typeface="Arial"/>
              </a:rPr>
              <a:t>Customizable build instructions for each image.</a:t>
            </a:r>
            <a:endParaRPr sz="1400">
              <a:latin typeface="Arial"/>
              <a:ea typeface="Arial"/>
              <a:cs typeface="Arial"/>
              <a:sym typeface="Arial"/>
            </a:endParaRPr>
          </a:p>
          <a:p>
            <a:pPr marL="685800" lvl="1" indent="-254000" algn="l" rtl="0">
              <a:lnSpc>
                <a:spcPct val="95000"/>
              </a:lnSpc>
              <a:spcBef>
                <a:spcPts val="0"/>
              </a:spcBef>
              <a:spcAft>
                <a:spcPts val="0"/>
              </a:spcAft>
              <a:buSzPts val="1400"/>
              <a:buAutoNum type="arabicPeriod"/>
            </a:pPr>
            <a:r>
              <a:rPr lang="en" sz="1400">
                <a:latin typeface="Arial"/>
                <a:ea typeface="Arial"/>
                <a:cs typeface="Arial"/>
                <a:sym typeface="Arial"/>
              </a:rPr>
              <a:t>Dynamic trigger for external repositories.</a:t>
            </a:r>
            <a:endParaRPr sz="1400">
              <a:latin typeface="Arial"/>
              <a:ea typeface="Arial"/>
              <a:cs typeface="Arial"/>
              <a:sym typeface="Arial"/>
            </a:endParaRPr>
          </a:p>
          <a:p>
            <a:pPr marL="685800" lvl="1" indent="-254000" algn="l" rtl="0">
              <a:lnSpc>
                <a:spcPct val="95000"/>
              </a:lnSpc>
              <a:spcBef>
                <a:spcPts val="0"/>
              </a:spcBef>
              <a:spcAft>
                <a:spcPts val="0"/>
              </a:spcAft>
              <a:buSzPts val="1400"/>
              <a:buAutoNum type="arabicPeriod"/>
            </a:pPr>
            <a:r>
              <a:rPr lang="en" sz="1400">
                <a:latin typeface="Arial"/>
                <a:ea typeface="Arial"/>
                <a:cs typeface="Arial"/>
                <a:sym typeface="Arial"/>
              </a:rPr>
              <a:t>Compatibility and support for ARM-based systems.</a:t>
            </a:r>
            <a:endParaRPr sz="1400">
              <a:latin typeface="Arial"/>
              <a:ea typeface="Arial"/>
              <a:cs typeface="Arial"/>
              <a:sym typeface="Arial"/>
            </a:endParaRPr>
          </a:p>
          <a:p>
            <a:pPr marL="0" lvl="0" indent="0" algn="l" rtl="0">
              <a:lnSpc>
                <a:spcPct val="80000"/>
              </a:lnSpc>
              <a:spcBef>
                <a:spcPts val="900"/>
              </a:spcBef>
              <a:spcAft>
                <a:spcPts val="0"/>
              </a:spcAft>
              <a:buSzPts val="1400"/>
              <a:buNone/>
            </a:pPr>
            <a:endParaRPr sz="1400"/>
          </a:p>
        </p:txBody>
      </p:sp>
      <p:sp>
        <p:nvSpPr>
          <p:cNvPr id="415" name="Google Shape;415;p54"/>
          <p:cNvSpPr txBox="1">
            <a:spLocks noGrp="1"/>
          </p:cNvSpPr>
          <p:nvPr>
            <p:ph type="sldNum" idx="12"/>
          </p:nvPr>
        </p:nvSpPr>
        <p:spPr>
          <a:xfrm>
            <a:off x="7449038" y="4827497"/>
            <a:ext cx="15432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39</a:t>
            </a:fld>
            <a:endParaRPr/>
          </a:p>
        </p:txBody>
      </p:sp>
      <p:sp>
        <p:nvSpPr>
          <p:cNvPr id="416" name="Google Shape;416;p54"/>
          <p:cNvSpPr txBox="1"/>
          <p:nvPr/>
        </p:nvSpPr>
        <p:spPr>
          <a:xfrm>
            <a:off x="2128725" y="860588"/>
            <a:ext cx="4886700" cy="2382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300">
                <a:solidFill>
                  <a:srgbClr val="FF0000"/>
                </a:solidFill>
                <a:latin typeface="Helvetica Neue Light"/>
                <a:ea typeface="Helvetica Neue Light"/>
                <a:cs typeface="Helvetica Neue Light"/>
                <a:sym typeface="Helvetica Neue Light"/>
              </a:rPr>
              <a:t>A Three-Phase Approach to Versatility and Efficiency</a:t>
            </a:r>
            <a:endParaRPr sz="1100">
              <a:solidFill>
                <a:srgbClr val="FF0000"/>
              </a:solidFill>
              <a:latin typeface="Helvetica Neue Light"/>
              <a:ea typeface="Helvetica Neue Light"/>
              <a:cs typeface="Helvetica Neue Light"/>
              <a:sym typeface="Helvetica Neue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9"/>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IP Geolocation Problematic</a:t>
            </a:r>
            <a:endParaRPr/>
          </a:p>
        </p:txBody>
      </p:sp>
      <p:pic>
        <p:nvPicPr>
          <p:cNvPr id="116" name="Google Shape;116;p19"/>
          <p:cNvPicPr preferRelativeResize="0"/>
          <p:nvPr/>
        </p:nvPicPr>
        <p:blipFill rotWithShape="1">
          <a:blip r:embed="rId3">
            <a:alphaModFix/>
          </a:blip>
          <a:srcRect l="9844" b="25882"/>
          <a:stretch/>
        </p:blipFill>
        <p:spPr>
          <a:xfrm>
            <a:off x="851400" y="949400"/>
            <a:ext cx="7563023" cy="4017325"/>
          </a:xfrm>
          <a:prstGeom prst="rect">
            <a:avLst/>
          </a:prstGeom>
          <a:noFill/>
          <a:ln>
            <a:noFill/>
          </a:ln>
        </p:spPr>
      </p:pic>
      <p:sp>
        <p:nvSpPr>
          <p:cNvPr id="117" name="Google Shape;117;p19"/>
          <p:cNvSpPr/>
          <p:nvPr/>
        </p:nvSpPr>
        <p:spPr>
          <a:xfrm rot="3238576">
            <a:off x="442680" y="3269801"/>
            <a:ext cx="694756" cy="243746"/>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8" name="Google Shape;118;p19"/>
          <p:cNvSpPr/>
          <p:nvPr/>
        </p:nvSpPr>
        <p:spPr>
          <a:xfrm>
            <a:off x="7514600" y="2844325"/>
            <a:ext cx="839100" cy="194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9" name="Google Shape;119;p19"/>
          <p:cNvSpPr/>
          <p:nvPr/>
        </p:nvSpPr>
        <p:spPr>
          <a:xfrm>
            <a:off x="7514600" y="1744300"/>
            <a:ext cx="839100" cy="194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0" name="Google Shape;120;p19"/>
          <p:cNvSpPr/>
          <p:nvPr/>
        </p:nvSpPr>
        <p:spPr>
          <a:xfrm>
            <a:off x="7514600" y="2115550"/>
            <a:ext cx="839100" cy="194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1" name="Google Shape;121;p19"/>
          <p:cNvSpPr txBox="1"/>
          <p:nvPr/>
        </p:nvSpPr>
        <p:spPr>
          <a:xfrm flipH="1">
            <a:off x="0" y="2365050"/>
            <a:ext cx="1092900" cy="41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rPr>
              <a:t>Kansas </a:t>
            </a:r>
            <a:endParaRPr sz="1800" b="1">
              <a:solidFill>
                <a:schemeClr val="dk2"/>
              </a:solidFill>
            </a:endParaRPr>
          </a:p>
          <a:p>
            <a:pPr marL="0" lvl="0" indent="0" algn="l" rtl="0">
              <a:spcBef>
                <a:spcPts val="0"/>
              </a:spcBef>
              <a:spcAft>
                <a:spcPts val="0"/>
              </a:spcAft>
              <a:buNone/>
            </a:pPr>
            <a:r>
              <a:rPr lang="en" sz="1800" b="1">
                <a:solidFill>
                  <a:schemeClr val="dk2"/>
                </a:solidFill>
              </a:rPr>
              <a:t>problem</a:t>
            </a:r>
            <a:endParaRPr sz="1800" b="1">
              <a:solidFill>
                <a:schemeClr val="dk2"/>
              </a:solidFill>
            </a:endParaRPr>
          </a:p>
        </p:txBody>
      </p:sp>
      <p:sp>
        <p:nvSpPr>
          <p:cNvPr id="122" name="Google Shape;122;p19"/>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sz="900">
                <a:solidFill>
                  <a:schemeClr val="dk1"/>
                </a:solidFill>
                <a:latin typeface="Helvetica Neue Light"/>
                <a:ea typeface="Helvetica Neue Light"/>
                <a:cs typeface="Helvetica Neue Light"/>
                <a:sym typeface="Helvetica Neue Light"/>
              </a:rPr>
              <a:t>4</a:t>
            </a:fld>
            <a:endParaRPr sz="900">
              <a:solidFill>
                <a:schemeClr val="dk1"/>
              </a:solidFill>
              <a:latin typeface="Helvetica Neue Light"/>
              <a:ea typeface="Helvetica Neue Light"/>
              <a:cs typeface="Helvetica Neue Light"/>
              <a:sym typeface="Helvetica Neu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5"/>
          <p:cNvSpPr txBox="1">
            <a:spLocks noGrp="1"/>
          </p:cNvSpPr>
          <p:nvPr>
            <p:ph type="sldNum" idx="12"/>
          </p:nvPr>
        </p:nvSpPr>
        <p:spPr>
          <a:xfrm>
            <a:off x="8486194" y="4703413"/>
            <a:ext cx="411600" cy="2952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40</a:t>
            </a:fld>
            <a:endParaRPr/>
          </a:p>
        </p:txBody>
      </p:sp>
      <p:sp>
        <p:nvSpPr>
          <p:cNvPr id="423" name="Google Shape;423;p55"/>
          <p:cNvSpPr/>
          <p:nvPr/>
        </p:nvSpPr>
        <p:spPr>
          <a:xfrm>
            <a:off x="956175" y="233156"/>
            <a:ext cx="2466900" cy="40383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24" name="Google Shape;424;p55"/>
          <p:cNvSpPr txBox="1"/>
          <p:nvPr/>
        </p:nvSpPr>
        <p:spPr>
          <a:xfrm>
            <a:off x="1525088" y="233156"/>
            <a:ext cx="13290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2100" b="1" u="sng">
                <a:solidFill>
                  <a:schemeClr val="dk1"/>
                </a:solidFill>
                <a:latin typeface="Helvetica Neue"/>
                <a:ea typeface="Helvetica Neue"/>
                <a:cs typeface="Helvetica Neue"/>
                <a:sym typeface="Helvetica Neue"/>
              </a:rPr>
              <a:t>Image X</a:t>
            </a:r>
            <a:endParaRPr sz="2100" b="1" u="sng">
              <a:solidFill>
                <a:schemeClr val="dk1"/>
              </a:solidFill>
              <a:latin typeface="Helvetica Neue"/>
              <a:ea typeface="Helvetica Neue"/>
              <a:cs typeface="Helvetica Neue"/>
              <a:sym typeface="Helvetica Neue"/>
            </a:endParaRPr>
          </a:p>
        </p:txBody>
      </p:sp>
      <p:sp>
        <p:nvSpPr>
          <p:cNvPr id="425" name="Google Shape;425;p55"/>
          <p:cNvSpPr txBox="1"/>
          <p:nvPr/>
        </p:nvSpPr>
        <p:spPr>
          <a:xfrm>
            <a:off x="1121700" y="1063313"/>
            <a:ext cx="1958700" cy="755400"/>
          </a:xfrm>
          <a:prstGeom prst="rect">
            <a:avLst/>
          </a:prstGeom>
          <a:noFill/>
          <a:ln>
            <a:noFill/>
          </a:ln>
        </p:spPr>
        <p:txBody>
          <a:bodyPr spcFirstLastPara="1" wrap="square" lIns="68575" tIns="68575" rIns="68575" bIns="68575" anchor="t" anchorCtr="0">
            <a:noAutofit/>
          </a:bodyPr>
          <a:lstStyle/>
          <a:p>
            <a:pPr marL="342900" lvl="0" indent="0" algn="l" rtl="0">
              <a:lnSpc>
                <a:spcPct val="115000"/>
              </a:lnSpc>
              <a:spcBef>
                <a:spcPts val="900"/>
              </a:spcBef>
              <a:spcAft>
                <a:spcPts val="0"/>
              </a:spcAft>
              <a:buNone/>
            </a:pPr>
            <a:r>
              <a:rPr lang="en" sz="1400">
                <a:solidFill>
                  <a:schemeClr val="dk1"/>
                </a:solidFill>
              </a:rPr>
              <a:t>OSG 3.6 + EL7</a:t>
            </a:r>
            <a:endParaRPr sz="1400">
              <a:solidFill>
                <a:schemeClr val="dk1"/>
              </a:solidFill>
            </a:endParaRPr>
          </a:p>
          <a:p>
            <a:pPr marL="342900" lvl="0" indent="0" algn="l" rtl="0">
              <a:lnSpc>
                <a:spcPct val="115000"/>
              </a:lnSpc>
              <a:spcBef>
                <a:spcPts val="900"/>
              </a:spcBef>
              <a:spcAft>
                <a:spcPts val="900"/>
              </a:spcAft>
              <a:buClr>
                <a:schemeClr val="dk1"/>
              </a:buClr>
              <a:buSzPts val="800"/>
              <a:buFont typeface="Arial"/>
              <a:buNone/>
            </a:pPr>
            <a:r>
              <a:rPr lang="en" sz="1400">
                <a:solidFill>
                  <a:schemeClr val="dk1"/>
                </a:solidFill>
              </a:rPr>
              <a:t>OSG 23 + EL9</a:t>
            </a:r>
            <a:endParaRPr sz="2100">
              <a:solidFill>
                <a:schemeClr val="dk1"/>
              </a:solidFill>
              <a:latin typeface="Helvetica Neue Light"/>
              <a:ea typeface="Helvetica Neue Light"/>
              <a:cs typeface="Helvetica Neue Light"/>
              <a:sym typeface="Helvetica Neue Light"/>
            </a:endParaRPr>
          </a:p>
        </p:txBody>
      </p:sp>
      <p:sp>
        <p:nvSpPr>
          <p:cNvPr id="426" name="Google Shape;426;p55"/>
          <p:cNvSpPr txBox="1"/>
          <p:nvPr/>
        </p:nvSpPr>
        <p:spPr>
          <a:xfrm>
            <a:off x="1040213" y="2261625"/>
            <a:ext cx="1814100" cy="1273200"/>
          </a:xfrm>
          <a:prstGeom prst="rect">
            <a:avLst/>
          </a:prstGeom>
          <a:noFill/>
          <a:ln>
            <a:noFill/>
          </a:ln>
        </p:spPr>
        <p:txBody>
          <a:bodyPr spcFirstLastPara="1" wrap="square" lIns="68575" tIns="68575" rIns="68575" bIns="68575" anchor="t" anchorCtr="0">
            <a:noAutofit/>
          </a:bodyPr>
          <a:lstStyle/>
          <a:p>
            <a:pPr marL="342900" lvl="0" indent="0" algn="ctr" rtl="0">
              <a:lnSpc>
                <a:spcPct val="115000"/>
              </a:lnSpc>
              <a:spcBef>
                <a:spcPts val="900"/>
              </a:spcBef>
              <a:spcAft>
                <a:spcPts val="0"/>
              </a:spcAft>
              <a:buNone/>
            </a:pPr>
            <a:r>
              <a:rPr lang="en" sz="1400">
                <a:solidFill>
                  <a:schemeClr val="dk1"/>
                </a:solidFill>
              </a:rPr>
              <a:t>Development </a:t>
            </a:r>
            <a:endParaRPr sz="1400">
              <a:solidFill>
                <a:schemeClr val="dk1"/>
              </a:solidFill>
            </a:endParaRPr>
          </a:p>
          <a:p>
            <a:pPr marL="342900" lvl="0" indent="0" algn="ctr" rtl="0">
              <a:lnSpc>
                <a:spcPct val="115000"/>
              </a:lnSpc>
              <a:spcBef>
                <a:spcPts val="900"/>
              </a:spcBef>
              <a:spcAft>
                <a:spcPts val="0"/>
              </a:spcAft>
              <a:buNone/>
            </a:pPr>
            <a:r>
              <a:rPr lang="en" sz="1400">
                <a:solidFill>
                  <a:schemeClr val="dk1"/>
                </a:solidFill>
              </a:rPr>
              <a:t>Testing</a:t>
            </a:r>
            <a:endParaRPr sz="1400">
              <a:solidFill>
                <a:schemeClr val="dk1"/>
              </a:solidFill>
            </a:endParaRPr>
          </a:p>
          <a:p>
            <a:pPr marL="342900" lvl="0" indent="0" algn="ctr" rtl="0">
              <a:lnSpc>
                <a:spcPct val="115000"/>
              </a:lnSpc>
              <a:spcBef>
                <a:spcPts val="900"/>
              </a:spcBef>
              <a:spcAft>
                <a:spcPts val="900"/>
              </a:spcAft>
              <a:buClr>
                <a:schemeClr val="dk1"/>
              </a:buClr>
              <a:buSzPts val="800"/>
              <a:buFont typeface="Arial"/>
              <a:buNone/>
            </a:pPr>
            <a:r>
              <a:rPr lang="en" sz="1400">
                <a:solidFill>
                  <a:schemeClr val="dk1"/>
                </a:solidFill>
              </a:rPr>
              <a:t>Release</a:t>
            </a:r>
            <a:endParaRPr sz="2100">
              <a:solidFill>
                <a:schemeClr val="dk1"/>
              </a:solidFill>
              <a:latin typeface="Helvetica Neue Light"/>
              <a:ea typeface="Helvetica Neue Light"/>
              <a:cs typeface="Helvetica Neue Light"/>
              <a:sym typeface="Helvetica Neue Light"/>
            </a:endParaRPr>
          </a:p>
        </p:txBody>
      </p:sp>
      <p:sp>
        <p:nvSpPr>
          <p:cNvPr id="427" name="Google Shape;427;p55"/>
          <p:cNvSpPr/>
          <p:nvPr/>
        </p:nvSpPr>
        <p:spPr>
          <a:xfrm>
            <a:off x="1982081" y="1897931"/>
            <a:ext cx="275100" cy="284400"/>
          </a:xfrm>
          <a:prstGeom prst="mathMultiply">
            <a:avLst>
              <a:gd name="adj1" fmla="val 23520"/>
            </a:avLst>
          </a:prstGeom>
          <a:solidFill>
            <a:schemeClr val="dk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000">
              <a:latin typeface="Helvetica Neue Light"/>
              <a:ea typeface="Helvetica Neue Light"/>
              <a:cs typeface="Helvetica Neue Light"/>
              <a:sym typeface="Helvetica Neue Light"/>
            </a:endParaRPr>
          </a:p>
        </p:txBody>
      </p:sp>
      <p:cxnSp>
        <p:nvCxnSpPr>
          <p:cNvPr id="428" name="Google Shape;428;p55"/>
          <p:cNvCxnSpPr/>
          <p:nvPr/>
        </p:nvCxnSpPr>
        <p:spPr>
          <a:xfrm flipH="1">
            <a:off x="2854238" y="1240406"/>
            <a:ext cx="946500" cy="9300"/>
          </a:xfrm>
          <a:prstGeom prst="straightConnector1">
            <a:avLst/>
          </a:prstGeom>
          <a:noFill/>
          <a:ln w="9525" cap="flat" cmpd="sng">
            <a:solidFill>
              <a:schemeClr val="dk2"/>
            </a:solidFill>
            <a:prstDash val="solid"/>
            <a:round/>
            <a:headEnd type="none" w="med" len="med"/>
            <a:tailEnd type="triangle" w="med" len="med"/>
          </a:ln>
        </p:spPr>
      </p:cxnSp>
      <p:cxnSp>
        <p:nvCxnSpPr>
          <p:cNvPr id="429" name="Google Shape;429;p55"/>
          <p:cNvCxnSpPr/>
          <p:nvPr/>
        </p:nvCxnSpPr>
        <p:spPr>
          <a:xfrm flipH="1">
            <a:off x="2854238" y="1629825"/>
            <a:ext cx="946500" cy="9300"/>
          </a:xfrm>
          <a:prstGeom prst="straightConnector1">
            <a:avLst/>
          </a:prstGeom>
          <a:noFill/>
          <a:ln w="9525" cap="flat" cmpd="sng">
            <a:solidFill>
              <a:schemeClr val="dk2"/>
            </a:solidFill>
            <a:prstDash val="solid"/>
            <a:round/>
            <a:headEnd type="none" w="med" len="med"/>
            <a:tailEnd type="triangle" w="med" len="med"/>
          </a:ln>
        </p:spPr>
      </p:cxnSp>
      <p:cxnSp>
        <p:nvCxnSpPr>
          <p:cNvPr id="430" name="Google Shape;430;p55"/>
          <p:cNvCxnSpPr/>
          <p:nvPr/>
        </p:nvCxnSpPr>
        <p:spPr>
          <a:xfrm flipH="1">
            <a:off x="2854238" y="2459888"/>
            <a:ext cx="946500" cy="9300"/>
          </a:xfrm>
          <a:prstGeom prst="straightConnector1">
            <a:avLst/>
          </a:prstGeom>
          <a:noFill/>
          <a:ln w="9525" cap="flat" cmpd="sng">
            <a:solidFill>
              <a:schemeClr val="dk2"/>
            </a:solidFill>
            <a:prstDash val="solid"/>
            <a:round/>
            <a:headEnd type="none" w="med" len="med"/>
            <a:tailEnd type="triangle" w="med" len="med"/>
          </a:ln>
        </p:spPr>
      </p:cxnSp>
      <p:cxnSp>
        <p:nvCxnSpPr>
          <p:cNvPr id="431" name="Google Shape;431;p55"/>
          <p:cNvCxnSpPr/>
          <p:nvPr/>
        </p:nvCxnSpPr>
        <p:spPr>
          <a:xfrm flipH="1">
            <a:off x="2854238" y="2819044"/>
            <a:ext cx="946500" cy="9300"/>
          </a:xfrm>
          <a:prstGeom prst="straightConnector1">
            <a:avLst/>
          </a:prstGeom>
          <a:noFill/>
          <a:ln w="9525" cap="flat" cmpd="sng">
            <a:solidFill>
              <a:schemeClr val="dk2"/>
            </a:solidFill>
            <a:prstDash val="solid"/>
            <a:round/>
            <a:headEnd type="none" w="med" len="med"/>
            <a:tailEnd type="triangle" w="med" len="med"/>
          </a:ln>
        </p:spPr>
      </p:cxnSp>
      <p:cxnSp>
        <p:nvCxnSpPr>
          <p:cNvPr id="432" name="Google Shape;432;p55"/>
          <p:cNvCxnSpPr/>
          <p:nvPr/>
        </p:nvCxnSpPr>
        <p:spPr>
          <a:xfrm flipH="1">
            <a:off x="2854238" y="3178200"/>
            <a:ext cx="946500" cy="9300"/>
          </a:xfrm>
          <a:prstGeom prst="straightConnector1">
            <a:avLst/>
          </a:prstGeom>
          <a:noFill/>
          <a:ln w="9525" cap="flat" cmpd="sng">
            <a:solidFill>
              <a:schemeClr val="dk2"/>
            </a:solidFill>
            <a:prstDash val="solid"/>
            <a:round/>
            <a:headEnd type="none" w="med" len="med"/>
            <a:tailEnd type="triangle" w="med" len="med"/>
          </a:ln>
        </p:spPr>
      </p:cxnSp>
      <p:cxnSp>
        <p:nvCxnSpPr>
          <p:cNvPr id="433" name="Google Shape;433;p55"/>
          <p:cNvCxnSpPr/>
          <p:nvPr/>
        </p:nvCxnSpPr>
        <p:spPr>
          <a:xfrm>
            <a:off x="3791400" y="1245075"/>
            <a:ext cx="13800" cy="1935300"/>
          </a:xfrm>
          <a:prstGeom prst="straightConnector1">
            <a:avLst/>
          </a:prstGeom>
          <a:noFill/>
          <a:ln w="9525" cap="flat" cmpd="sng">
            <a:solidFill>
              <a:schemeClr val="dk2"/>
            </a:solidFill>
            <a:prstDash val="solid"/>
            <a:round/>
            <a:headEnd type="none" w="med" len="med"/>
            <a:tailEnd type="none" w="med" len="med"/>
          </a:ln>
        </p:spPr>
      </p:cxnSp>
      <p:cxnSp>
        <p:nvCxnSpPr>
          <p:cNvPr id="434" name="Google Shape;434;p55"/>
          <p:cNvCxnSpPr/>
          <p:nvPr/>
        </p:nvCxnSpPr>
        <p:spPr>
          <a:xfrm>
            <a:off x="3805388" y="2075119"/>
            <a:ext cx="191400" cy="0"/>
          </a:xfrm>
          <a:prstGeom prst="straightConnector1">
            <a:avLst/>
          </a:prstGeom>
          <a:noFill/>
          <a:ln w="9525" cap="flat" cmpd="sng">
            <a:solidFill>
              <a:schemeClr val="dk2"/>
            </a:solidFill>
            <a:prstDash val="solid"/>
            <a:round/>
            <a:headEnd type="none" w="med" len="med"/>
            <a:tailEnd type="none" w="med" len="med"/>
          </a:ln>
        </p:spPr>
      </p:cxnSp>
      <p:sp>
        <p:nvSpPr>
          <p:cNvPr id="435" name="Google Shape;435;p55"/>
          <p:cNvSpPr txBox="1"/>
          <p:nvPr/>
        </p:nvSpPr>
        <p:spPr>
          <a:xfrm>
            <a:off x="3956006" y="1854394"/>
            <a:ext cx="1114500" cy="1725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100">
                <a:solidFill>
                  <a:schemeClr val="dk1"/>
                </a:solidFill>
                <a:latin typeface="Helvetica Neue Light"/>
                <a:ea typeface="Helvetica Neue Light"/>
                <a:cs typeface="Helvetica Neue Light"/>
                <a:sym typeface="Helvetica Neue Light"/>
              </a:rPr>
              <a:t>Build Parameters</a:t>
            </a:r>
            <a:endParaRPr sz="1100">
              <a:solidFill>
                <a:schemeClr val="dk1"/>
              </a:solidFill>
              <a:latin typeface="Helvetica Neue Light"/>
              <a:ea typeface="Helvetica Neue Light"/>
              <a:cs typeface="Helvetica Neue Light"/>
              <a:sym typeface="Helvetica Neue Light"/>
            </a:endParaRPr>
          </a:p>
        </p:txBody>
      </p:sp>
      <p:sp>
        <p:nvSpPr>
          <p:cNvPr id="436" name="Google Shape;436;p55"/>
          <p:cNvSpPr/>
          <p:nvPr/>
        </p:nvSpPr>
        <p:spPr>
          <a:xfrm>
            <a:off x="7800600" y="2404669"/>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37" name="Google Shape;437;p55"/>
          <p:cNvSpPr/>
          <p:nvPr/>
        </p:nvSpPr>
        <p:spPr>
          <a:xfrm>
            <a:off x="5285981" y="753844"/>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38" name="Google Shape;438;p55"/>
          <p:cNvSpPr/>
          <p:nvPr/>
        </p:nvSpPr>
        <p:spPr>
          <a:xfrm>
            <a:off x="7263581" y="747544"/>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39" name="Google Shape;439;p55"/>
          <p:cNvSpPr/>
          <p:nvPr/>
        </p:nvSpPr>
        <p:spPr>
          <a:xfrm>
            <a:off x="5285981" y="1304109"/>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40" name="Google Shape;440;p55"/>
          <p:cNvSpPr/>
          <p:nvPr/>
        </p:nvSpPr>
        <p:spPr>
          <a:xfrm>
            <a:off x="5293734" y="1854394"/>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41" name="Google Shape;441;p55"/>
          <p:cNvSpPr/>
          <p:nvPr/>
        </p:nvSpPr>
        <p:spPr>
          <a:xfrm>
            <a:off x="5303916" y="2404669"/>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42" name="Google Shape;442;p55"/>
          <p:cNvSpPr/>
          <p:nvPr/>
        </p:nvSpPr>
        <p:spPr>
          <a:xfrm>
            <a:off x="5305209" y="2954944"/>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43" name="Google Shape;443;p55"/>
          <p:cNvSpPr/>
          <p:nvPr/>
        </p:nvSpPr>
        <p:spPr>
          <a:xfrm>
            <a:off x="5780381" y="753844"/>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44" name="Google Shape;444;p55"/>
          <p:cNvSpPr/>
          <p:nvPr/>
        </p:nvSpPr>
        <p:spPr>
          <a:xfrm>
            <a:off x="5780381" y="1304119"/>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45" name="Google Shape;445;p55"/>
          <p:cNvSpPr/>
          <p:nvPr/>
        </p:nvSpPr>
        <p:spPr>
          <a:xfrm>
            <a:off x="5780381" y="1854394"/>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46" name="Google Shape;446;p55"/>
          <p:cNvSpPr/>
          <p:nvPr/>
        </p:nvSpPr>
        <p:spPr>
          <a:xfrm>
            <a:off x="5780803" y="2404669"/>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47" name="Google Shape;447;p55"/>
          <p:cNvSpPr/>
          <p:nvPr/>
        </p:nvSpPr>
        <p:spPr>
          <a:xfrm>
            <a:off x="5778497" y="2954944"/>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48" name="Google Shape;448;p55"/>
          <p:cNvSpPr/>
          <p:nvPr/>
        </p:nvSpPr>
        <p:spPr>
          <a:xfrm>
            <a:off x="6251794" y="2954944"/>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49" name="Google Shape;449;p55"/>
          <p:cNvSpPr/>
          <p:nvPr/>
        </p:nvSpPr>
        <p:spPr>
          <a:xfrm>
            <a:off x="6257691" y="2407819"/>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50" name="Google Shape;450;p55"/>
          <p:cNvSpPr/>
          <p:nvPr/>
        </p:nvSpPr>
        <p:spPr>
          <a:xfrm>
            <a:off x="6267019" y="1860684"/>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51" name="Google Shape;451;p55"/>
          <p:cNvSpPr/>
          <p:nvPr/>
        </p:nvSpPr>
        <p:spPr>
          <a:xfrm>
            <a:off x="6274781" y="1304119"/>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52" name="Google Shape;452;p55"/>
          <p:cNvSpPr/>
          <p:nvPr/>
        </p:nvSpPr>
        <p:spPr>
          <a:xfrm>
            <a:off x="6274781" y="753844"/>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53" name="Google Shape;453;p55"/>
          <p:cNvSpPr/>
          <p:nvPr/>
        </p:nvSpPr>
        <p:spPr>
          <a:xfrm>
            <a:off x="7271344" y="1304119"/>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54" name="Google Shape;454;p55"/>
          <p:cNvSpPr/>
          <p:nvPr/>
        </p:nvSpPr>
        <p:spPr>
          <a:xfrm>
            <a:off x="7795988" y="2948644"/>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55" name="Google Shape;455;p55"/>
          <p:cNvSpPr/>
          <p:nvPr/>
        </p:nvSpPr>
        <p:spPr>
          <a:xfrm>
            <a:off x="7286569" y="2948644"/>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56" name="Google Shape;456;p55"/>
          <p:cNvSpPr/>
          <p:nvPr/>
        </p:nvSpPr>
        <p:spPr>
          <a:xfrm>
            <a:off x="7271344" y="2404669"/>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57" name="Google Shape;457;p55"/>
          <p:cNvSpPr/>
          <p:nvPr/>
        </p:nvSpPr>
        <p:spPr>
          <a:xfrm>
            <a:off x="6769181" y="753844"/>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58" name="Google Shape;458;p55"/>
          <p:cNvSpPr/>
          <p:nvPr/>
        </p:nvSpPr>
        <p:spPr>
          <a:xfrm>
            <a:off x="6769181" y="1304119"/>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59" name="Google Shape;459;p55"/>
          <p:cNvSpPr/>
          <p:nvPr/>
        </p:nvSpPr>
        <p:spPr>
          <a:xfrm>
            <a:off x="7271344" y="1860694"/>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60" name="Google Shape;460;p55"/>
          <p:cNvSpPr/>
          <p:nvPr/>
        </p:nvSpPr>
        <p:spPr>
          <a:xfrm>
            <a:off x="6769181" y="2954944"/>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61" name="Google Shape;461;p55"/>
          <p:cNvSpPr/>
          <p:nvPr/>
        </p:nvSpPr>
        <p:spPr>
          <a:xfrm>
            <a:off x="6769181" y="2404669"/>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62" name="Google Shape;462;p55"/>
          <p:cNvSpPr/>
          <p:nvPr/>
        </p:nvSpPr>
        <p:spPr>
          <a:xfrm>
            <a:off x="6769181" y="1854394"/>
            <a:ext cx="366000" cy="447900"/>
          </a:xfrm>
          <a:prstGeom prst="roundRect">
            <a:avLst>
              <a:gd name="adj" fmla="val 16667"/>
            </a:avLst>
          </a:prstGeom>
          <a:solidFill>
            <a:srgbClr val="F05555"/>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63" name="Google Shape;463;p55"/>
          <p:cNvSpPr txBox="1"/>
          <p:nvPr/>
        </p:nvSpPr>
        <p:spPr>
          <a:xfrm>
            <a:off x="5361019" y="835519"/>
            <a:ext cx="2160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1</a:t>
            </a:r>
            <a:endParaRPr sz="1400">
              <a:solidFill>
                <a:schemeClr val="dk1"/>
              </a:solidFill>
              <a:latin typeface="Helvetica Neue Light"/>
              <a:ea typeface="Helvetica Neue Light"/>
              <a:cs typeface="Helvetica Neue Light"/>
              <a:sym typeface="Helvetica Neue Light"/>
            </a:endParaRPr>
          </a:p>
        </p:txBody>
      </p:sp>
      <p:sp>
        <p:nvSpPr>
          <p:cNvPr id="464" name="Google Shape;464;p55"/>
          <p:cNvSpPr txBox="1"/>
          <p:nvPr/>
        </p:nvSpPr>
        <p:spPr>
          <a:xfrm>
            <a:off x="5855419" y="829219"/>
            <a:ext cx="2160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2</a:t>
            </a:r>
            <a:endParaRPr sz="1400">
              <a:solidFill>
                <a:schemeClr val="dk1"/>
              </a:solidFill>
              <a:latin typeface="Helvetica Neue Light"/>
              <a:ea typeface="Helvetica Neue Light"/>
              <a:cs typeface="Helvetica Neue Light"/>
              <a:sym typeface="Helvetica Neue Light"/>
            </a:endParaRPr>
          </a:p>
        </p:txBody>
      </p:sp>
      <p:sp>
        <p:nvSpPr>
          <p:cNvPr id="465" name="Google Shape;465;p55"/>
          <p:cNvSpPr txBox="1"/>
          <p:nvPr/>
        </p:nvSpPr>
        <p:spPr>
          <a:xfrm>
            <a:off x="6349819" y="835519"/>
            <a:ext cx="2160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3</a:t>
            </a:r>
            <a:endParaRPr sz="1400">
              <a:solidFill>
                <a:schemeClr val="dk1"/>
              </a:solidFill>
              <a:latin typeface="Helvetica Neue Light"/>
              <a:ea typeface="Helvetica Neue Light"/>
              <a:cs typeface="Helvetica Neue Light"/>
              <a:sym typeface="Helvetica Neue Light"/>
            </a:endParaRPr>
          </a:p>
        </p:txBody>
      </p:sp>
      <p:sp>
        <p:nvSpPr>
          <p:cNvPr id="466" name="Google Shape;466;p55"/>
          <p:cNvSpPr txBox="1"/>
          <p:nvPr/>
        </p:nvSpPr>
        <p:spPr>
          <a:xfrm>
            <a:off x="6844219" y="835519"/>
            <a:ext cx="2160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4</a:t>
            </a:r>
            <a:endParaRPr sz="1400">
              <a:solidFill>
                <a:schemeClr val="dk1"/>
              </a:solidFill>
              <a:latin typeface="Helvetica Neue Light"/>
              <a:ea typeface="Helvetica Neue Light"/>
              <a:cs typeface="Helvetica Neue Light"/>
              <a:sym typeface="Helvetica Neue Light"/>
            </a:endParaRPr>
          </a:p>
        </p:txBody>
      </p:sp>
      <p:sp>
        <p:nvSpPr>
          <p:cNvPr id="467" name="Google Shape;467;p55"/>
          <p:cNvSpPr txBox="1"/>
          <p:nvPr/>
        </p:nvSpPr>
        <p:spPr>
          <a:xfrm>
            <a:off x="7338619" y="835519"/>
            <a:ext cx="2160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5</a:t>
            </a:r>
            <a:endParaRPr sz="1400">
              <a:solidFill>
                <a:schemeClr val="dk1"/>
              </a:solidFill>
              <a:latin typeface="Helvetica Neue Light"/>
              <a:ea typeface="Helvetica Neue Light"/>
              <a:cs typeface="Helvetica Neue Light"/>
              <a:sym typeface="Helvetica Neue Light"/>
            </a:endParaRPr>
          </a:p>
        </p:txBody>
      </p:sp>
      <p:sp>
        <p:nvSpPr>
          <p:cNvPr id="468" name="Google Shape;468;p55"/>
          <p:cNvSpPr txBox="1"/>
          <p:nvPr/>
        </p:nvSpPr>
        <p:spPr>
          <a:xfrm>
            <a:off x="5361019" y="1385784"/>
            <a:ext cx="2160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6</a:t>
            </a:r>
            <a:endParaRPr sz="1400">
              <a:solidFill>
                <a:schemeClr val="dk1"/>
              </a:solidFill>
              <a:latin typeface="Helvetica Neue Light"/>
              <a:ea typeface="Helvetica Neue Light"/>
              <a:cs typeface="Helvetica Neue Light"/>
              <a:sym typeface="Helvetica Neue Light"/>
            </a:endParaRPr>
          </a:p>
        </p:txBody>
      </p:sp>
      <p:sp>
        <p:nvSpPr>
          <p:cNvPr id="469" name="Google Shape;469;p55"/>
          <p:cNvSpPr txBox="1"/>
          <p:nvPr/>
        </p:nvSpPr>
        <p:spPr>
          <a:xfrm>
            <a:off x="5855419" y="1385794"/>
            <a:ext cx="2160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7</a:t>
            </a:r>
            <a:endParaRPr sz="1400">
              <a:solidFill>
                <a:schemeClr val="dk1"/>
              </a:solidFill>
              <a:latin typeface="Helvetica Neue Light"/>
              <a:ea typeface="Helvetica Neue Light"/>
              <a:cs typeface="Helvetica Neue Light"/>
              <a:sym typeface="Helvetica Neue Light"/>
            </a:endParaRPr>
          </a:p>
        </p:txBody>
      </p:sp>
      <p:sp>
        <p:nvSpPr>
          <p:cNvPr id="470" name="Google Shape;470;p55"/>
          <p:cNvSpPr txBox="1"/>
          <p:nvPr/>
        </p:nvSpPr>
        <p:spPr>
          <a:xfrm>
            <a:off x="6349819" y="1388944"/>
            <a:ext cx="2160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8</a:t>
            </a:r>
            <a:endParaRPr sz="1400">
              <a:solidFill>
                <a:schemeClr val="dk1"/>
              </a:solidFill>
              <a:latin typeface="Helvetica Neue Light"/>
              <a:ea typeface="Helvetica Neue Light"/>
              <a:cs typeface="Helvetica Neue Light"/>
              <a:sym typeface="Helvetica Neue Light"/>
            </a:endParaRPr>
          </a:p>
        </p:txBody>
      </p:sp>
      <p:sp>
        <p:nvSpPr>
          <p:cNvPr id="471" name="Google Shape;471;p55"/>
          <p:cNvSpPr txBox="1"/>
          <p:nvPr/>
        </p:nvSpPr>
        <p:spPr>
          <a:xfrm>
            <a:off x="6848100" y="1388944"/>
            <a:ext cx="2160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9</a:t>
            </a:r>
            <a:endParaRPr sz="1400">
              <a:solidFill>
                <a:schemeClr val="dk1"/>
              </a:solidFill>
              <a:latin typeface="Helvetica Neue Light"/>
              <a:ea typeface="Helvetica Neue Light"/>
              <a:cs typeface="Helvetica Neue Light"/>
              <a:sym typeface="Helvetica Neue Light"/>
            </a:endParaRPr>
          </a:p>
        </p:txBody>
      </p:sp>
      <p:sp>
        <p:nvSpPr>
          <p:cNvPr id="472" name="Google Shape;472;p55"/>
          <p:cNvSpPr txBox="1"/>
          <p:nvPr/>
        </p:nvSpPr>
        <p:spPr>
          <a:xfrm>
            <a:off x="7286569" y="1348106"/>
            <a:ext cx="3660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10</a:t>
            </a:r>
            <a:endParaRPr sz="1400">
              <a:solidFill>
                <a:schemeClr val="dk1"/>
              </a:solidFill>
              <a:latin typeface="Helvetica Neue Light"/>
              <a:ea typeface="Helvetica Neue Light"/>
              <a:cs typeface="Helvetica Neue Light"/>
              <a:sym typeface="Helvetica Neue Light"/>
            </a:endParaRPr>
          </a:p>
        </p:txBody>
      </p:sp>
      <p:sp>
        <p:nvSpPr>
          <p:cNvPr id="473" name="Google Shape;473;p55"/>
          <p:cNvSpPr txBox="1"/>
          <p:nvPr/>
        </p:nvSpPr>
        <p:spPr>
          <a:xfrm>
            <a:off x="5302772" y="1910325"/>
            <a:ext cx="4107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11</a:t>
            </a:r>
            <a:endParaRPr sz="1400">
              <a:solidFill>
                <a:schemeClr val="dk1"/>
              </a:solidFill>
              <a:latin typeface="Helvetica Neue Light"/>
              <a:ea typeface="Helvetica Neue Light"/>
              <a:cs typeface="Helvetica Neue Light"/>
              <a:sym typeface="Helvetica Neue Light"/>
            </a:endParaRPr>
          </a:p>
        </p:txBody>
      </p:sp>
      <p:sp>
        <p:nvSpPr>
          <p:cNvPr id="474" name="Google Shape;474;p55"/>
          <p:cNvSpPr txBox="1"/>
          <p:nvPr/>
        </p:nvSpPr>
        <p:spPr>
          <a:xfrm>
            <a:off x="5807175" y="1895231"/>
            <a:ext cx="3660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12</a:t>
            </a:r>
            <a:endParaRPr sz="1400">
              <a:solidFill>
                <a:schemeClr val="dk1"/>
              </a:solidFill>
              <a:latin typeface="Helvetica Neue Light"/>
              <a:ea typeface="Helvetica Neue Light"/>
              <a:cs typeface="Helvetica Neue Light"/>
              <a:sym typeface="Helvetica Neue Light"/>
            </a:endParaRPr>
          </a:p>
        </p:txBody>
      </p:sp>
      <p:sp>
        <p:nvSpPr>
          <p:cNvPr id="475" name="Google Shape;475;p55"/>
          <p:cNvSpPr txBox="1"/>
          <p:nvPr/>
        </p:nvSpPr>
        <p:spPr>
          <a:xfrm>
            <a:off x="6274781" y="1898381"/>
            <a:ext cx="3660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13</a:t>
            </a:r>
            <a:endParaRPr sz="1400">
              <a:solidFill>
                <a:schemeClr val="dk1"/>
              </a:solidFill>
              <a:latin typeface="Helvetica Neue Light"/>
              <a:ea typeface="Helvetica Neue Light"/>
              <a:cs typeface="Helvetica Neue Light"/>
              <a:sym typeface="Helvetica Neue Light"/>
            </a:endParaRPr>
          </a:p>
        </p:txBody>
      </p:sp>
      <p:sp>
        <p:nvSpPr>
          <p:cNvPr id="476" name="Google Shape;476;p55"/>
          <p:cNvSpPr txBox="1"/>
          <p:nvPr/>
        </p:nvSpPr>
        <p:spPr>
          <a:xfrm>
            <a:off x="6787463" y="1896806"/>
            <a:ext cx="3372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14</a:t>
            </a:r>
            <a:endParaRPr sz="1400">
              <a:solidFill>
                <a:schemeClr val="dk1"/>
              </a:solidFill>
              <a:latin typeface="Helvetica Neue Light"/>
              <a:ea typeface="Helvetica Neue Light"/>
              <a:cs typeface="Helvetica Neue Light"/>
              <a:sym typeface="Helvetica Neue Light"/>
            </a:endParaRPr>
          </a:p>
        </p:txBody>
      </p:sp>
      <p:sp>
        <p:nvSpPr>
          <p:cNvPr id="477" name="Google Shape;477;p55"/>
          <p:cNvSpPr txBox="1"/>
          <p:nvPr/>
        </p:nvSpPr>
        <p:spPr>
          <a:xfrm>
            <a:off x="7279106" y="1892081"/>
            <a:ext cx="4449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15</a:t>
            </a:r>
            <a:endParaRPr sz="1400">
              <a:solidFill>
                <a:schemeClr val="dk1"/>
              </a:solidFill>
              <a:latin typeface="Helvetica Neue Light"/>
              <a:ea typeface="Helvetica Neue Light"/>
              <a:cs typeface="Helvetica Neue Light"/>
              <a:sym typeface="Helvetica Neue Light"/>
            </a:endParaRPr>
          </a:p>
        </p:txBody>
      </p:sp>
      <p:sp>
        <p:nvSpPr>
          <p:cNvPr id="478" name="Google Shape;478;p55"/>
          <p:cNvSpPr txBox="1"/>
          <p:nvPr/>
        </p:nvSpPr>
        <p:spPr>
          <a:xfrm>
            <a:off x="5325047" y="2451197"/>
            <a:ext cx="366000" cy="2472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16</a:t>
            </a:r>
            <a:endParaRPr sz="1400">
              <a:solidFill>
                <a:schemeClr val="dk1"/>
              </a:solidFill>
              <a:latin typeface="Helvetica Neue Light"/>
              <a:ea typeface="Helvetica Neue Light"/>
              <a:cs typeface="Helvetica Neue Light"/>
              <a:sym typeface="Helvetica Neue Light"/>
            </a:endParaRPr>
          </a:p>
        </p:txBody>
      </p:sp>
      <p:sp>
        <p:nvSpPr>
          <p:cNvPr id="479" name="Google Shape;479;p55"/>
          <p:cNvSpPr txBox="1"/>
          <p:nvPr/>
        </p:nvSpPr>
        <p:spPr>
          <a:xfrm>
            <a:off x="5791378" y="2469075"/>
            <a:ext cx="3660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17</a:t>
            </a:r>
            <a:endParaRPr sz="1400">
              <a:solidFill>
                <a:schemeClr val="dk1"/>
              </a:solidFill>
              <a:latin typeface="Helvetica Neue Light"/>
              <a:ea typeface="Helvetica Neue Light"/>
              <a:cs typeface="Helvetica Neue Light"/>
              <a:sym typeface="Helvetica Neue Light"/>
            </a:endParaRPr>
          </a:p>
        </p:txBody>
      </p:sp>
      <p:sp>
        <p:nvSpPr>
          <p:cNvPr id="480" name="Google Shape;480;p55"/>
          <p:cNvSpPr txBox="1"/>
          <p:nvPr/>
        </p:nvSpPr>
        <p:spPr>
          <a:xfrm>
            <a:off x="6257724" y="2466028"/>
            <a:ext cx="3372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18</a:t>
            </a:r>
            <a:endParaRPr sz="1400">
              <a:solidFill>
                <a:schemeClr val="dk1"/>
              </a:solidFill>
              <a:latin typeface="Helvetica Neue Light"/>
              <a:ea typeface="Helvetica Neue Light"/>
              <a:cs typeface="Helvetica Neue Light"/>
              <a:sym typeface="Helvetica Neue Light"/>
            </a:endParaRPr>
          </a:p>
        </p:txBody>
      </p:sp>
      <p:sp>
        <p:nvSpPr>
          <p:cNvPr id="481" name="Google Shape;481;p55"/>
          <p:cNvSpPr txBox="1"/>
          <p:nvPr/>
        </p:nvSpPr>
        <p:spPr>
          <a:xfrm>
            <a:off x="6778922" y="2466713"/>
            <a:ext cx="3372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19</a:t>
            </a:r>
            <a:endParaRPr sz="1400">
              <a:solidFill>
                <a:schemeClr val="dk1"/>
              </a:solidFill>
              <a:latin typeface="Helvetica Neue Light"/>
              <a:ea typeface="Helvetica Neue Light"/>
              <a:cs typeface="Helvetica Neue Light"/>
              <a:sym typeface="Helvetica Neue Light"/>
            </a:endParaRPr>
          </a:p>
        </p:txBody>
      </p:sp>
      <p:sp>
        <p:nvSpPr>
          <p:cNvPr id="482" name="Google Shape;482;p55"/>
          <p:cNvSpPr txBox="1"/>
          <p:nvPr/>
        </p:nvSpPr>
        <p:spPr>
          <a:xfrm>
            <a:off x="7315218" y="2461200"/>
            <a:ext cx="3660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20</a:t>
            </a:r>
            <a:endParaRPr sz="1400">
              <a:solidFill>
                <a:schemeClr val="dk1"/>
              </a:solidFill>
              <a:latin typeface="Helvetica Neue Light"/>
              <a:ea typeface="Helvetica Neue Light"/>
              <a:cs typeface="Helvetica Neue Light"/>
              <a:sym typeface="Helvetica Neue Light"/>
            </a:endParaRPr>
          </a:p>
        </p:txBody>
      </p:sp>
      <p:sp>
        <p:nvSpPr>
          <p:cNvPr id="483" name="Google Shape;483;p55"/>
          <p:cNvSpPr txBox="1"/>
          <p:nvPr/>
        </p:nvSpPr>
        <p:spPr>
          <a:xfrm>
            <a:off x="7821750" y="2469075"/>
            <a:ext cx="3660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21</a:t>
            </a:r>
            <a:endParaRPr sz="1400">
              <a:solidFill>
                <a:schemeClr val="dk1"/>
              </a:solidFill>
              <a:latin typeface="Helvetica Neue Light"/>
              <a:ea typeface="Helvetica Neue Light"/>
              <a:cs typeface="Helvetica Neue Light"/>
              <a:sym typeface="Helvetica Neue Light"/>
            </a:endParaRPr>
          </a:p>
        </p:txBody>
      </p:sp>
      <p:sp>
        <p:nvSpPr>
          <p:cNvPr id="484" name="Google Shape;484;p55"/>
          <p:cNvSpPr txBox="1"/>
          <p:nvPr/>
        </p:nvSpPr>
        <p:spPr>
          <a:xfrm>
            <a:off x="5317021" y="3007013"/>
            <a:ext cx="3372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22</a:t>
            </a:r>
            <a:endParaRPr sz="1400">
              <a:solidFill>
                <a:schemeClr val="dk1"/>
              </a:solidFill>
              <a:latin typeface="Helvetica Neue Light"/>
              <a:ea typeface="Helvetica Neue Light"/>
              <a:cs typeface="Helvetica Neue Light"/>
              <a:sym typeface="Helvetica Neue Light"/>
            </a:endParaRPr>
          </a:p>
        </p:txBody>
      </p:sp>
      <p:sp>
        <p:nvSpPr>
          <p:cNvPr id="485" name="Google Shape;485;p55"/>
          <p:cNvSpPr txBox="1"/>
          <p:nvPr/>
        </p:nvSpPr>
        <p:spPr>
          <a:xfrm>
            <a:off x="5808291" y="3007013"/>
            <a:ext cx="3660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23</a:t>
            </a:r>
            <a:endParaRPr sz="1400">
              <a:solidFill>
                <a:schemeClr val="dk1"/>
              </a:solidFill>
              <a:latin typeface="Helvetica Neue Light"/>
              <a:ea typeface="Helvetica Neue Light"/>
              <a:cs typeface="Helvetica Neue Light"/>
              <a:sym typeface="Helvetica Neue Light"/>
            </a:endParaRPr>
          </a:p>
        </p:txBody>
      </p:sp>
      <p:sp>
        <p:nvSpPr>
          <p:cNvPr id="486" name="Google Shape;486;p55"/>
          <p:cNvSpPr txBox="1"/>
          <p:nvPr/>
        </p:nvSpPr>
        <p:spPr>
          <a:xfrm>
            <a:off x="6261581" y="3007013"/>
            <a:ext cx="3906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24</a:t>
            </a:r>
            <a:endParaRPr sz="1400">
              <a:solidFill>
                <a:schemeClr val="dk1"/>
              </a:solidFill>
              <a:latin typeface="Helvetica Neue Light"/>
              <a:ea typeface="Helvetica Neue Light"/>
              <a:cs typeface="Helvetica Neue Light"/>
              <a:sym typeface="Helvetica Neue Light"/>
            </a:endParaRPr>
          </a:p>
        </p:txBody>
      </p:sp>
      <p:sp>
        <p:nvSpPr>
          <p:cNvPr id="487" name="Google Shape;487;p55"/>
          <p:cNvSpPr txBox="1"/>
          <p:nvPr/>
        </p:nvSpPr>
        <p:spPr>
          <a:xfrm>
            <a:off x="6800738" y="3007013"/>
            <a:ext cx="3372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25</a:t>
            </a:r>
            <a:endParaRPr sz="1400">
              <a:solidFill>
                <a:schemeClr val="dk1"/>
              </a:solidFill>
              <a:latin typeface="Helvetica Neue Light"/>
              <a:ea typeface="Helvetica Neue Light"/>
              <a:cs typeface="Helvetica Neue Light"/>
              <a:sym typeface="Helvetica Neue Light"/>
            </a:endParaRPr>
          </a:p>
        </p:txBody>
      </p:sp>
      <p:sp>
        <p:nvSpPr>
          <p:cNvPr id="488" name="Google Shape;488;p55"/>
          <p:cNvSpPr txBox="1"/>
          <p:nvPr/>
        </p:nvSpPr>
        <p:spPr>
          <a:xfrm>
            <a:off x="7298363" y="3007013"/>
            <a:ext cx="3372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26</a:t>
            </a:r>
            <a:endParaRPr sz="1400">
              <a:solidFill>
                <a:schemeClr val="dk1"/>
              </a:solidFill>
              <a:latin typeface="Helvetica Neue Light"/>
              <a:ea typeface="Helvetica Neue Light"/>
              <a:cs typeface="Helvetica Neue Light"/>
              <a:sym typeface="Helvetica Neue Light"/>
            </a:endParaRPr>
          </a:p>
        </p:txBody>
      </p:sp>
      <p:sp>
        <p:nvSpPr>
          <p:cNvPr id="489" name="Google Shape;489;p55"/>
          <p:cNvSpPr txBox="1"/>
          <p:nvPr/>
        </p:nvSpPr>
        <p:spPr>
          <a:xfrm>
            <a:off x="7815000" y="3007013"/>
            <a:ext cx="337200" cy="284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27</a:t>
            </a:r>
            <a:endParaRPr sz="1400">
              <a:solidFill>
                <a:schemeClr val="dk1"/>
              </a:solidFill>
              <a:latin typeface="Helvetica Neue Light"/>
              <a:ea typeface="Helvetica Neue Light"/>
              <a:cs typeface="Helvetica Neue Light"/>
              <a:sym typeface="Helvetica Neue Light"/>
            </a:endParaRPr>
          </a:p>
        </p:txBody>
      </p:sp>
      <p:sp>
        <p:nvSpPr>
          <p:cNvPr id="490" name="Google Shape;490;p55"/>
          <p:cNvSpPr/>
          <p:nvPr/>
        </p:nvSpPr>
        <p:spPr>
          <a:xfrm>
            <a:off x="4795256" y="1936069"/>
            <a:ext cx="275100" cy="284400"/>
          </a:xfrm>
          <a:prstGeom prst="mathMultiply">
            <a:avLst>
              <a:gd name="adj1" fmla="val 23520"/>
            </a:avLst>
          </a:prstGeom>
          <a:solidFill>
            <a:schemeClr val="dk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000">
              <a:latin typeface="Helvetica Neue Light"/>
              <a:ea typeface="Helvetica Neue Light"/>
              <a:cs typeface="Helvetica Neue Light"/>
              <a:sym typeface="Helvetica Neue Light"/>
            </a:endParaRPr>
          </a:p>
        </p:txBody>
      </p:sp>
      <p:sp>
        <p:nvSpPr>
          <p:cNvPr id="491" name="Google Shape;491;p55"/>
          <p:cNvSpPr/>
          <p:nvPr/>
        </p:nvSpPr>
        <p:spPr>
          <a:xfrm flipH="1">
            <a:off x="3478781" y="354394"/>
            <a:ext cx="2023800" cy="368400"/>
          </a:xfrm>
          <a:prstGeom prst="bentArrow">
            <a:avLst>
              <a:gd name="adj1" fmla="val 25000"/>
              <a:gd name="adj2" fmla="val 25954"/>
              <a:gd name="adj3" fmla="val 25000"/>
              <a:gd name="adj4" fmla="val 43750"/>
            </a:avLst>
          </a:prstGeom>
          <a:solidFill>
            <a:schemeClr val="dk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Light"/>
              <a:ea typeface="Helvetica Neue Light"/>
              <a:cs typeface="Helvetica Neue Light"/>
              <a:sym typeface="Helvetica Neue Light"/>
            </a:endParaRPr>
          </a:p>
        </p:txBody>
      </p:sp>
      <p:sp>
        <p:nvSpPr>
          <p:cNvPr id="492" name="Google Shape;492;p55"/>
          <p:cNvSpPr txBox="1"/>
          <p:nvPr/>
        </p:nvSpPr>
        <p:spPr>
          <a:xfrm>
            <a:off x="1063219" y="307763"/>
            <a:ext cx="191400" cy="2472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Helvetica Neue Light"/>
                <a:ea typeface="Helvetica Neue Light"/>
                <a:cs typeface="Helvetica Neue Light"/>
                <a:sym typeface="Helvetica Neue Light"/>
              </a:rPr>
              <a:t>1</a:t>
            </a:r>
            <a:endParaRPr sz="1400">
              <a:solidFill>
                <a:schemeClr val="dk1"/>
              </a:solidFill>
              <a:latin typeface="Helvetica Neue Light"/>
              <a:ea typeface="Helvetica Neue Light"/>
              <a:cs typeface="Helvetica Neue Light"/>
              <a:sym typeface="Helvetica Neue Light"/>
            </a:endParaRPr>
          </a:p>
        </p:txBody>
      </p:sp>
      <p:sp>
        <p:nvSpPr>
          <p:cNvPr id="493" name="Google Shape;493;p55"/>
          <p:cNvSpPr txBox="1"/>
          <p:nvPr/>
        </p:nvSpPr>
        <p:spPr>
          <a:xfrm>
            <a:off x="4304869" y="3542031"/>
            <a:ext cx="4242900" cy="910800"/>
          </a:xfrm>
          <a:prstGeom prst="rect">
            <a:avLst/>
          </a:prstGeom>
          <a:noFill/>
          <a:ln>
            <a:noFill/>
          </a:ln>
        </p:spPr>
        <p:txBody>
          <a:bodyPr spcFirstLastPara="1" wrap="square" lIns="68575" tIns="68575" rIns="68575" bIns="68575" anchor="t" anchorCtr="0">
            <a:noAutofit/>
          </a:bodyPr>
          <a:lstStyle/>
          <a:p>
            <a:pPr marL="342900" lvl="0" indent="0" algn="l" rtl="0">
              <a:lnSpc>
                <a:spcPct val="115000"/>
              </a:lnSpc>
              <a:spcBef>
                <a:spcPts val="900"/>
              </a:spcBef>
              <a:spcAft>
                <a:spcPts val="900"/>
              </a:spcAft>
              <a:buNone/>
            </a:pPr>
            <a:r>
              <a:rPr lang="en" sz="800">
                <a:solidFill>
                  <a:schemeClr val="dk1"/>
                </a:solidFill>
              </a:rPr>
              <a:t>Multiply that by 27 images built multiple times a week and we run into issues…</a:t>
            </a:r>
            <a:endParaRPr sz="800">
              <a:solidFill>
                <a:schemeClr val="dk1"/>
              </a:solidFill>
              <a:latin typeface="Helvetica Neue Light"/>
              <a:ea typeface="Helvetica Neue Light"/>
              <a:cs typeface="Helvetica Neue Light"/>
              <a:sym typeface="Helvetica Neue Light"/>
            </a:endParaRPr>
          </a:p>
        </p:txBody>
      </p:sp>
      <p:sp>
        <p:nvSpPr>
          <p:cNvPr id="494" name="Google Shape;494;p55"/>
          <p:cNvSpPr/>
          <p:nvPr/>
        </p:nvSpPr>
        <p:spPr>
          <a:xfrm>
            <a:off x="1988525" y="3402850"/>
            <a:ext cx="262200" cy="160800"/>
          </a:xfrm>
          <a:prstGeom prst="mathEqual">
            <a:avLst>
              <a:gd name="adj1" fmla="val 23520"/>
              <a:gd name="adj2" fmla="val 1176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Light"/>
              <a:ea typeface="Helvetica Neue Light"/>
              <a:cs typeface="Helvetica Neue Light"/>
              <a:sym typeface="Helvetica Neue Light"/>
            </a:endParaRPr>
          </a:p>
        </p:txBody>
      </p:sp>
      <p:sp>
        <p:nvSpPr>
          <p:cNvPr id="495" name="Google Shape;495;p55"/>
          <p:cNvSpPr txBox="1"/>
          <p:nvPr/>
        </p:nvSpPr>
        <p:spPr>
          <a:xfrm>
            <a:off x="1136150" y="3679400"/>
            <a:ext cx="2106900" cy="295200"/>
          </a:xfrm>
          <a:prstGeom prst="rect">
            <a:avLst/>
          </a:prstGeom>
          <a:solidFill>
            <a:srgbClr val="F05555"/>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Helvetica Neue Light"/>
                <a:ea typeface="Helvetica Neue Light"/>
                <a:cs typeface="Helvetica Neue Light"/>
                <a:sym typeface="Helvetica Neue Light"/>
              </a:rPr>
              <a:t>6 individual build for image X</a:t>
            </a:r>
            <a:endParaRPr sz="1200">
              <a:solidFill>
                <a:schemeClr val="dk1"/>
              </a:solidFill>
              <a:latin typeface="Helvetica Neue Light"/>
              <a:ea typeface="Helvetica Neue Light"/>
              <a:cs typeface="Helvetica Neue Light"/>
              <a:sym typeface="Helvetica Neue 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6"/>
          <p:cNvSpPr txBox="1">
            <a:spLocks noGrp="1"/>
          </p:cNvSpPr>
          <p:nvPr>
            <p:ph type="body" idx="1"/>
          </p:nvPr>
        </p:nvSpPr>
        <p:spPr>
          <a:xfrm>
            <a:off x="311700" y="934800"/>
            <a:ext cx="8520600" cy="36339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800"/>
              <a:buFont typeface="Arial"/>
              <a:buNone/>
            </a:pPr>
            <a:r>
              <a:rPr lang="en" sz="1500" b="1">
                <a:latin typeface="Arial"/>
                <a:ea typeface="Arial"/>
                <a:cs typeface="Arial"/>
                <a:sym typeface="Arial"/>
              </a:rPr>
              <a:t>Current State:</a:t>
            </a:r>
            <a:endParaRPr sz="1500" b="1">
              <a:latin typeface="Arial"/>
              <a:ea typeface="Arial"/>
              <a:cs typeface="Arial"/>
              <a:sym typeface="Arial"/>
            </a:endParaRPr>
          </a:p>
          <a:p>
            <a:pPr marL="342900" lvl="0" indent="-260350" algn="l" rtl="0">
              <a:lnSpc>
                <a:spcPct val="115000"/>
              </a:lnSpc>
              <a:spcBef>
                <a:spcPts val="900"/>
              </a:spcBef>
              <a:spcAft>
                <a:spcPts val="0"/>
              </a:spcAft>
              <a:buSzPts val="1500"/>
              <a:buChar char="●"/>
            </a:pPr>
            <a:r>
              <a:rPr lang="en" sz="1500" b="1">
                <a:latin typeface="Arial"/>
                <a:ea typeface="Arial"/>
                <a:cs typeface="Arial"/>
                <a:sym typeface="Arial"/>
              </a:rPr>
              <a:t>GitHub Actions Workflow:</a:t>
            </a:r>
            <a:endParaRPr sz="1500" b="1">
              <a:latin typeface="Arial"/>
              <a:ea typeface="Arial"/>
              <a:cs typeface="Arial"/>
              <a:sym typeface="Arial"/>
            </a:endParaRPr>
          </a:p>
          <a:p>
            <a:pPr marL="685800" lvl="1" indent="-260350" algn="l" rtl="0">
              <a:lnSpc>
                <a:spcPct val="115000"/>
              </a:lnSpc>
              <a:spcBef>
                <a:spcPts val="0"/>
              </a:spcBef>
              <a:spcAft>
                <a:spcPts val="0"/>
              </a:spcAft>
              <a:buSzPts val="1500"/>
              <a:buChar char="○"/>
            </a:pPr>
            <a:r>
              <a:rPr lang="en" sz="1500">
                <a:latin typeface="Arial"/>
                <a:ea typeface="Arial"/>
                <a:cs typeface="Arial"/>
                <a:sym typeface="Arial"/>
              </a:rPr>
              <a:t>Automates building and pushing container images.</a:t>
            </a:r>
            <a:endParaRPr sz="1500">
              <a:latin typeface="Arial"/>
              <a:ea typeface="Arial"/>
              <a:cs typeface="Arial"/>
              <a:sym typeface="Arial"/>
            </a:endParaRPr>
          </a:p>
          <a:p>
            <a:pPr marL="685800" lvl="1" indent="-260350" algn="l" rtl="0">
              <a:lnSpc>
                <a:spcPct val="115000"/>
              </a:lnSpc>
              <a:spcBef>
                <a:spcPts val="0"/>
              </a:spcBef>
              <a:spcAft>
                <a:spcPts val="0"/>
              </a:spcAft>
              <a:buSzPts val="1500"/>
              <a:buChar char="○"/>
            </a:pPr>
            <a:r>
              <a:rPr lang="en" sz="1500">
                <a:latin typeface="Arial"/>
                <a:ea typeface="Arial"/>
                <a:cs typeface="Arial"/>
                <a:sym typeface="Arial"/>
              </a:rPr>
              <a:t>Triggered by specific conditions and events.</a:t>
            </a:r>
            <a:endParaRPr sz="1500">
              <a:latin typeface="Arial"/>
              <a:ea typeface="Arial"/>
              <a:cs typeface="Arial"/>
              <a:sym typeface="Arial"/>
            </a:endParaRPr>
          </a:p>
          <a:p>
            <a:pPr marL="342900" lvl="0" indent="-260350" algn="l" rtl="0">
              <a:lnSpc>
                <a:spcPct val="115000"/>
              </a:lnSpc>
              <a:spcBef>
                <a:spcPts val="0"/>
              </a:spcBef>
              <a:spcAft>
                <a:spcPts val="0"/>
              </a:spcAft>
              <a:buSzPts val="1500"/>
              <a:buChar char="●"/>
            </a:pPr>
            <a:r>
              <a:rPr lang="en" sz="1500" b="1">
                <a:latin typeface="Arial"/>
                <a:ea typeface="Arial"/>
                <a:cs typeface="Arial"/>
                <a:sym typeface="Arial"/>
              </a:rPr>
              <a:t>Monolithic Design:</a:t>
            </a:r>
            <a:endParaRPr sz="1500" b="1">
              <a:latin typeface="Arial"/>
              <a:ea typeface="Arial"/>
              <a:cs typeface="Arial"/>
              <a:sym typeface="Arial"/>
            </a:endParaRPr>
          </a:p>
          <a:p>
            <a:pPr marL="685800" lvl="1" indent="-260350" algn="l" rtl="0">
              <a:lnSpc>
                <a:spcPct val="115000"/>
              </a:lnSpc>
              <a:spcBef>
                <a:spcPts val="0"/>
              </a:spcBef>
              <a:spcAft>
                <a:spcPts val="0"/>
              </a:spcAft>
              <a:buSzPts val="1500"/>
              <a:buChar char="○"/>
            </a:pPr>
            <a:r>
              <a:rPr lang="en" sz="1500">
                <a:latin typeface="Arial"/>
                <a:ea typeface="Arial"/>
                <a:cs typeface="Arial"/>
                <a:sym typeface="Arial"/>
              </a:rPr>
              <a:t>Lack of flexibility in the build process.</a:t>
            </a:r>
            <a:endParaRPr sz="1500">
              <a:latin typeface="Arial"/>
              <a:ea typeface="Arial"/>
              <a:cs typeface="Arial"/>
              <a:sym typeface="Arial"/>
            </a:endParaRPr>
          </a:p>
          <a:p>
            <a:pPr marL="685800" lvl="1" indent="-260350" algn="l" rtl="0">
              <a:lnSpc>
                <a:spcPct val="115000"/>
              </a:lnSpc>
              <a:spcBef>
                <a:spcPts val="0"/>
              </a:spcBef>
              <a:spcAft>
                <a:spcPts val="0"/>
              </a:spcAft>
              <a:buSzPts val="1500"/>
              <a:buChar char="○"/>
            </a:pPr>
            <a:r>
              <a:rPr lang="en" sz="1500">
                <a:latin typeface="Arial"/>
                <a:ea typeface="Arial"/>
                <a:cs typeface="Arial"/>
                <a:sym typeface="Arial"/>
              </a:rPr>
              <a:t>All images built using a single, unified workflow.</a:t>
            </a:r>
            <a:endParaRPr sz="1500">
              <a:latin typeface="Arial"/>
              <a:ea typeface="Arial"/>
              <a:cs typeface="Arial"/>
              <a:sym typeface="Arial"/>
            </a:endParaRPr>
          </a:p>
          <a:p>
            <a:pPr marL="342900" lvl="0" indent="-260350" algn="l" rtl="0">
              <a:lnSpc>
                <a:spcPct val="115000"/>
              </a:lnSpc>
              <a:spcBef>
                <a:spcPts val="0"/>
              </a:spcBef>
              <a:spcAft>
                <a:spcPts val="0"/>
              </a:spcAft>
              <a:buSzPts val="1500"/>
              <a:buChar char="●"/>
            </a:pPr>
            <a:r>
              <a:rPr lang="en" sz="1500" b="1">
                <a:latin typeface="Arial"/>
                <a:ea typeface="Arial"/>
                <a:cs typeface="Arial"/>
                <a:sym typeface="Arial"/>
              </a:rPr>
              <a:t>Additional Features:</a:t>
            </a:r>
            <a:endParaRPr sz="1500" b="1">
              <a:latin typeface="Arial"/>
              <a:ea typeface="Arial"/>
              <a:cs typeface="Arial"/>
              <a:sym typeface="Arial"/>
            </a:endParaRPr>
          </a:p>
          <a:p>
            <a:pPr marL="685800" lvl="1" indent="-260350" algn="l" rtl="0">
              <a:lnSpc>
                <a:spcPct val="115000"/>
              </a:lnSpc>
              <a:spcBef>
                <a:spcPts val="0"/>
              </a:spcBef>
              <a:spcAft>
                <a:spcPts val="0"/>
              </a:spcAft>
              <a:buSzPts val="1500"/>
              <a:buChar char="○"/>
            </a:pPr>
            <a:r>
              <a:rPr lang="en" sz="1500">
                <a:latin typeface="Arial"/>
                <a:ea typeface="Arial"/>
                <a:cs typeface="Arial"/>
                <a:sym typeface="Arial"/>
              </a:rPr>
              <a:t>Not supported for ARM architecture.</a:t>
            </a:r>
            <a:endParaRPr sz="1500">
              <a:latin typeface="Arial"/>
              <a:ea typeface="Arial"/>
              <a:cs typeface="Arial"/>
              <a:sym typeface="Arial"/>
            </a:endParaRPr>
          </a:p>
          <a:p>
            <a:pPr marL="685800" lvl="0" indent="0" algn="l" rtl="0">
              <a:lnSpc>
                <a:spcPct val="115000"/>
              </a:lnSpc>
              <a:spcBef>
                <a:spcPts val="900"/>
              </a:spcBef>
              <a:spcAft>
                <a:spcPts val="0"/>
              </a:spcAft>
              <a:buNone/>
            </a:pPr>
            <a:endParaRPr sz="1500">
              <a:latin typeface="Arial"/>
              <a:ea typeface="Arial"/>
              <a:cs typeface="Arial"/>
              <a:sym typeface="Arial"/>
            </a:endParaRPr>
          </a:p>
          <a:p>
            <a:pPr marL="0" lvl="0" indent="0" algn="l" rtl="0">
              <a:lnSpc>
                <a:spcPct val="90000"/>
              </a:lnSpc>
              <a:spcBef>
                <a:spcPts val="900"/>
              </a:spcBef>
              <a:spcAft>
                <a:spcPts val="0"/>
              </a:spcAft>
              <a:buSzPts val="2100"/>
              <a:buNone/>
            </a:pPr>
            <a:endParaRPr sz="2500" b="1">
              <a:latin typeface="Arial"/>
              <a:ea typeface="Arial"/>
              <a:cs typeface="Arial"/>
              <a:sym typeface="Arial"/>
            </a:endParaRPr>
          </a:p>
        </p:txBody>
      </p:sp>
      <p:sp>
        <p:nvSpPr>
          <p:cNvPr id="501" name="Google Shape;501;p5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0070C0"/>
              </a:buClr>
              <a:buSzPts val="3300"/>
              <a:buFont typeface="Helvetica Neue"/>
              <a:buNone/>
            </a:pPr>
            <a:r>
              <a:rPr lang="en" sz="2800" b="1">
                <a:solidFill>
                  <a:srgbClr val="FF0000"/>
                </a:solidFill>
              </a:rPr>
              <a:t>Background</a:t>
            </a:r>
            <a:endParaRPr sz="2800" b="1">
              <a:solidFill>
                <a:srgbClr val="FF0000"/>
              </a:solidFill>
            </a:endParaRPr>
          </a:p>
        </p:txBody>
      </p:sp>
      <p:sp>
        <p:nvSpPr>
          <p:cNvPr id="502" name="Google Shape;502;p56"/>
          <p:cNvSpPr txBox="1"/>
          <p:nvPr/>
        </p:nvSpPr>
        <p:spPr>
          <a:xfrm>
            <a:off x="8580450" y="4742456"/>
            <a:ext cx="251700" cy="2427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800">
                <a:solidFill>
                  <a:schemeClr val="dk1"/>
                </a:solidFill>
                <a:latin typeface="Helvetica Neue Light"/>
                <a:ea typeface="Helvetica Neue Light"/>
                <a:cs typeface="Helvetica Neue Light"/>
                <a:sym typeface="Helvetica Neue Light"/>
              </a:rPr>
              <a:t>47</a:t>
            </a:r>
            <a:endParaRPr sz="800">
              <a:solidFill>
                <a:schemeClr val="dk1"/>
              </a:solidFill>
              <a:latin typeface="Helvetica Neue Light"/>
              <a:ea typeface="Helvetica Neue Light"/>
              <a:cs typeface="Helvetica Neue Light"/>
              <a:sym typeface="Helvetica Neue 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57"/>
          <p:cNvSpPr txBox="1">
            <a:spLocks noGrp="1"/>
          </p:cNvSpPr>
          <p:nvPr>
            <p:ph type="sldNum" idx="12"/>
          </p:nvPr>
        </p:nvSpPr>
        <p:spPr>
          <a:xfrm>
            <a:off x="8460819" y="4681763"/>
            <a:ext cx="411600" cy="295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42</a:t>
            </a:fld>
            <a:endParaRPr/>
          </a:p>
        </p:txBody>
      </p:sp>
      <p:sp>
        <p:nvSpPr>
          <p:cNvPr id="509" name="Google Shape;509;p5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0070C0"/>
              </a:buClr>
              <a:buSzPts val="3300"/>
              <a:buFont typeface="Helvetica Neue"/>
              <a:buNone/>
            </a:pPr>
            <a:r>
              <a:rPr lang="en" sz="2800" b="1">
                <a:solidFill>
                  <a:srgbClr val="FF0000"/>
                </a:solidFill>
              </a:rPr>
              <a:t>Project Requirements</a:t>
            </a:r>
            <a:endParaRPr sz="2800" b="1">
              <a:solidFill>
                <a:srgbClr val="FF0000"/>
              </a:solidFill>
            </a:endParaRPr>
          </a:p>
        </p:txBody>
      </p:sp>
      <p:sp>
        <p:nvSpPr>
          <p:cNvPr id="510" name="Google Shape;510;p57"/>
          <p:cNvSpPr txBox="1">
            <a:spLocks noGrp="1"/>
          </p:cNvSpPr>
          <p:nvPr>
            <p:ph type="body" idx="1"/>
          </p:nvPr>
        </p:nvSpPr>
        <p:spPr>
          <a:xfrm>
            <a:off x="628650" y="1198252"/>
            <a:ext cx="8127300" cy="35391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800"/>
              <a:buFont typeface="Arial"/>
              <a:buNone/>
            </a:pPr>
            <a:r>
              <a:rPr lang="en" sz="1600" b="1">
                <a:latin typeface="Arial"/>
                <a:ea typeface="Arial"/>
                <a:cs typeface="Arial"/>
                <a:sym typeface="Arial"/>
              </a:rPr>
              <a:t>Versatility:</a:t>
            </a:r>
            <a:endParaRPr sz="1600" b="1">
              <a:latin typeface="Arial"/>
              <a:ea typeface="Arial"/>
              <a:cs typeface="Arial"/>
              <a:sym typeface="Arial"/>
            </a:endParaRPr>
          </a:p>
          <a:p>
            <a:pPr marL="342900" lvl="0" indent="-266700" algn="l" rtl="0">
              <a:lnSpc>
                <a:spcPct val="115000"/>
              </a:lnSpc>
              <a:spcBef>
                <a:spcPts val="900"/>
              </a:spcBef>
              <a:spcAft>
                <a:spcPts val="0"/>
              </a:spcAft>
              <a:buSzPts val="1600"/>
              <a:buChar char="●"/>
            </a:pPr>
            <a:r>
              <a:rPr lang="en" sz="1600">
                <a:latin typeface="Arial"/>
                <a:ea typeface="Arial"/>
                <a:cs typeface="Arial"/>
                <a:sym typeface="Arial"/>
              </a:rPr>
              <a:t>Mechanism for custom build processes through a unique configuration file.</a:t>
            </a:r>
            <a:endParaRPr sz="1600">
              <a:latin typeface="Arial"/>
              <a:ea typeface="Arial"/>
              <a:cs typeface="Arial"/>
              <a:sym typeface="Arial"/>
            </a:endParaRPr>
          </a:p>
          <a:p>
            <a:pPr marL="342900" lvl="0" indent="-266700" algn="l" rtl="0">
              <a:lnSpc>
                <a:spcPct val="115000"/>
              </a:lnSpc>
              <a:spcBef>
                <a:spcPts val="0"/>
              </a:spcBef>
              <a:spcAft>
                <a:spcPts val="0"/>
              </a:spcAft>
              <a:buSzPts val="1600"/>
              <a:buChar char="●"/>
            </a:pPr>
            <a:r>
              <a:rPr lang="en" sz="1600">
                <a:latin typeface="Arial"/>
                <a:ea typeface="Arial"/>
                <a:cs typeface="Arial"/>
                <a:sym typeface="Arial"/>
              </a:rPr>
              <a:t>Default instructions in absence of unique configuration file.</a:t>
            </a:r>
            <a:endParaRPr sz="1600">
              <a:latin typeface="Arial"/>
              <a:ea typeface="Arial"/>
              <a:cs typeface="Arial"/>
              <a:sym typeface="Arial"/>
            </a:endParaRPr>
          </a:p>
          <a:p>
            <a:pPr marL="0" lvl="0" indent="0" algn="l" rtl="0">
              <a:lnSpc>
                <a:spcPct val="115000"/>
              </a:lnSpc>
              <a:spcBef>
                <a:spcPts val="900"/>
              </a:spcBef>
              <a:spcAft>
                <a:spcPts val="0"/>
              </a:spcAft>
              <a:buClr>
                <a:schemeClr val="dk1"/>
              </a:buClr>
              <a:buSzPts val="800"/>
              <a:buFont typeface="Arial"/>
              <a:buNone/>
            </a:pPr>
            <a:r>
              <a:rPr lang="en" sz="1600" b="1">
                <a:latin typeface="Arial"/>
                <a:ea typeface="Arial"/>
                <a:cs typeface="Arial"/>
                <a:sym typeface="Arial"/>
              </a:rPr>
              <a:t>Trigger Mechanism:</a:t>
            </a:r>
            <a:endParaRPr sz="1600" b="1">
              <a:latin typeface="Arial"/>
              <a:ea typeface="Arial"/>
              <a:cs typeface="Arial"/>
              <a:sym typeface="Arial"/>
            </a:endParaRPr>
          </a:p>
          <a:p>
            <a:pPr marL="342900" lvl="0" indent="-266700" algn="l" rtl="0">
              <a:lnSpc>
                <a:spcPct val="115000"/>
              </a:lnSpc>
              <a:spcBef>
                <a:spcPts val="900"/>
              </a:spcBef>
              <a:spcAft>
                <a:spcPts val="0"/>
              </a:spcAft>
              <a:buSzPts val="1600"/>
              <a:buChar char="●"/>
            </a:pPr>
            <a:r>
              <a:rPr lang="en" sz="1600">
                <a:latin typeface="Arial"/>
                <a:ea typeface="Arial"/>
                <a:cs typeface="Arial"/>
                <a:sym typeface="Arial"/>
              </a:rPr>
              <a:t>Located in the images repository.</a:t>
            </a:r>
            <a:endParaRPr sz="1600">
              <a:latin typeface="Arial"/>
              <a:ea typeface="Arial"/>
              <a:cs typeface="Arial"/>
              <a:sym typeface="Arial"/>
            </a:endParaRPr>
          </a:p>
          <a:p>
            <a:pPr marL="342900" lvl="0" indent="-266700" algn="l" rtl="0">
              <a:lnSpc>
                <a:spcPct val="115000"/>
              </a:lnSpc>
              <a:spcBef>
                <a:spcPts val="0"/>
              </a:spcBef>
              <a:spcAft>
                <a:spcPts val="0"/>
              </a:spcAft>
              <a:buSzPts val="1600"/>
              <a:buChar char="●"/>
            </a:pPr>
            <a:r>
              <a:rPr lang="en" sz="1600">
                <a:latin typeface="Arial"/>
                <a:ea typeface="Arial"/>
                <a:cs typeface="Arial"/>
                <a:sym typeface="Arial"/>
              </a:rPr>
              <a:t>Activates updates with Pelican and other external repositories.</a:t>
            </a:r>
            <a:endParaRPr sz="1600">
              <a:latin typeface="Arial"/>
              <a:ea typeface="Arial"/>
              <a:cs typeface="Arial"/>
              <a:sym typeface="Arial"/>
            </a:endParaRPr>
          </a:p>
          <a:p>
            <a:pPr marL="0" lvl="0" indent="0" algn="l" rtl="0">
              <a:lnSpc>
                <a:spcPct val="115000"/>
              </a:lnSpc>
              <a:spcBef>
                <a:spcPts val="900"/>
              </a:spcBef>
              <a:spcAft>
                <a:spcPts val="0"/>
              </a:spcAft>
              <a:buClr>
                <a:schemeClr val="dk1"/>
              </a:buClr>
              <a:buSzPts val="800"/>
              <a:buFont typeface="Arial"/>
              <a:buNone/>
            </a:pPr>
            <a:r>
              <a:rPr lang="en" sz="1600" b="1">
                <a:latin typeface="Arial"/>
                <a:ea typeface="Arial"/>
                <a:cs typeface="Arial"/>
                <a:sym typeface="Arial"/>
              </a:rPr>
              <a:t>ARM Compatibility:</a:t>
            </a:r>
            <a:endParaRPr sz="1600" b="1">
              <a:latin typeface="Arial"/>
              <a:ea typeface="Arial"/>
              <a:cs typeface="Arial"/>
              <a:sym typeface="Arial"/>
            </a:endParaRPr>
          </a:p>
          <a:p>
            <a:pPr marL="342900" lvl="0" indent="-266700" algn="l" rtl="0">
              <a:lnSpc>
                <a:spcPct val="115000"/>
              </a:lnSpc>
              <a:spcBef>
                <a:spcPts val="900"/>
              </a:spcBef>
              <a:spcAft>
                <a:spcPts val="0"/>
              </a:spcAft>
              <a:buSzPts val="1600"/>
              <a:buChar char="●"/>
            </a:pPr>
            <a:r>
              <a:rPr lang="en" sz="1600">
                <a:latin typeface="Arial"/>
                <a:ea typeface="Arial"/>
                <a:cs typeface="Arial"/>
                <a:sym typeface="Arial"/>
              </a:rPr>
              <a:t>Add support for building native ARM-based systems.</a:t>
            </a:r>
            <a:endParaRPr sz="1600">
              <a:latin typeface="Arial"/>
              <a:ea typeface="Arial"/>
              <a:cs typeface="Arial"/>
              <a:sym typeface="Arial"/>
            </a:endParaRPr>
          </a:p>
          <a:p>
            <a:pPr marL="342900" lvl="0" indent="-266700" algn="l" rtl="0">
              <a:lnSpc>
                <a:spcPct val="115000"/>
              </a:lnSpc>
              <a:spcBef>
                <a:spcPts val="0"/>
              </a:spcBef>
              <a:spcAft>
                <a:spcPts val="0"/>
              </a:spcAft>
              <a:buSzPts val="1600"/>
              <a:buChar char="●"/>
            </a:pPr>
            <a:r>
              <a:rPr lang="en" sz="1600">
                <a:latin typeface="Arial"/>
                <a:ea typeface="Arial"/>
                <a:cs typeface="Arial"/>
                <a:sym typeface="Arial"/>
              </a:rPr>
              <a:t>Aim for ARM-optimized Pelican images.</a:t>
            </a:r>
            <a:endParaRPr sz="1600">
              <a:latin typeface="Arial"/>
              <a:ea typeface="Arial"/>
              <a:cs typeface="Arial"/>
              <a:sym typeface="Arial"/>
            </a:endParaRPr>
          </a:p>
          <a:p>
            <a:pPr marL="0" lvl="0" indent="0" algn="l" rtl="0">
              <a:lnSpc>
                <a:spcPct val="100000"/>
              </a:lnSpc>
              <a:spcBef>
                <a:spcPts val="900"/>
              </a:spcBef>
              <a:spcAft>
                <a:spcPts val="0"/>
              </a:spcAft>
              <a:buSzPts val="1400"/>
              <a:buNone/>
            </a:pPr>
            <a:endParaRPr sz="1600" b="1">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58"/>
          <p:cNvSpPr txBox="1">
            <a:spLocks noGrp="1"/>
          </p:cNvSpPr>
          <p:nvPr>
            <p:ph type="body" idx="1"/>
          </p:nvPr>
        </p:nvSpPr>
        <p:spPr>
          <a:xfrm>
            <a:off x="415594" y="1130250"/>
            <a:ext cx="7886700" cy="33954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0"/>
              </a:spcBef>
              <a:spcAft>
                <a:spcPts val="0"/>
              </a:spcAft>
              <a:buClr>
                <a:schemeClr val="dk1"/>
              </a:buClr>
              <a:buSzPts val="800"/>
              <a:buFont typeface="Arial"/>
              <a:buNone/>
            </a:pPr>
            <a:r>
              <a:rPr lang="en" sz="1200" b="1">
                <a:latin typeface="Arial"/>
                <a:ea typeface="Arial"/>
                <a:cs typeface="Arial"/>
                <a:sym typeface="Arial"/>
              </a:rPr>
              <a:t>Phase 1: Customizable Build Instructions</a:t>
            </a:r>
            <a:endParaRPr sz="1200" b="1">
              <a:latin typeface="Arial"/>
              <a:ea typeface="Arial"/>
              <a:cs typeface="Arial"/>
              <a:sym typeface="Arial"/>
            </a:endParaRPr>
          </a:p>
          <a:p>
            <a:pPr marL="342900" lvl="0" indent="-241300" algn="l" rtl="0">
              <a:lnSpc>
                <a:spcPct val="115000"/>
              </a:lnSpc>
              <a:spcBef>
                <a:spcPts val="900"/>
              </a:spcBef>
              <a:spcAft>
                <a:spcPts val="0"/>
              </a:spcAft>
              <a:buSzPts val="1200"/>
              <a:buChar char="●"/>
            </a:pPr>
            <a:r>
              <a:rPr lang="en" sz="1200" b="1">
                <a:latin typeface="Arial"/>
                <a:ea typeface="Arial"/>
                <a:cs typeface="Arial"/>
                <a:sym typeface="Arial"/>
              </a:rPr>
              <a:t>Objective:</a:t>
            </a:r>
            <a:r>
              <a:rPr lang="en" sz="1200">
                <a:latin typeface="Arial"/>
                <a:ea typeface="Arial"/>
                <a:cs typeface="Arial"/>
                <a:sym typeface="Arial"/>
              </a:rPr>
              <a:t> Establish an advanced image repository framework with configurable build instructions.</a:t>
            </a:r>
            <a:endParaRPr sz="1200">
              <a:latin typeface="Arial"/>
              <a:ea typeface="Arial"/>
              <a:cs typeface="Arial"/>
              <a:sym typeface="Arial"/>
            </a:endParaRPr>
          </a:p>
          <a:p>
            <a:pPr marL="342900" lvl="0" indent="-241300" algn="l" rtl="0">
              <a:lnSpc>
                <a:spcPct val="115000"/>
              </a:lnSpc>
              <a:spcBef>
                <a:spcPts val="0"/>
              </a:spcBef>
              <a:spcAft>
                <a:spcPts val="0"/>
              </a:spcAft>
              <a:buSzPts val="1200"/>
              <a:buChar char="●"/>
            </a:pPr>
            <a:r>
              <a:rPr lang="en" sz="1200" b="1">
                <a:latin typeface="Arial"/>
                <a:ea typeface="Arial"/>
                <a:cs typeface="Arial"/>
                <a:sym typeface="Arial"/>
              </a:rPr>
              <a:t>Implementation Paths:</a:t>
            </a:r>
            <a:endParaRPr sz="1200" b="1">
              <a:latin typeface="Arial"/>
              <a:ea typeface="Arial"/>
              <a:cs typeface="Arial"/>
              <a:sym typeface="Arial"/>
            </a:endParaRPr>
          </a:p>
          <a:p>
            <a:pPr marL="685800" lvl="1" indent="-241300" algn="l" rtl="0">
              <a:lnSpc>
                <a:spcPct val="115000"/>
              </a:lnSpc>
              <a:spcBef>
                <a:spcPts val="0"/>
              </a:spcBef>
              <a:spcAft>
                <a:spcPts val="0"/>
              </a:spcAft>
              <a:buSzPts val="1200"/>
              <a:buChar char="○"/>
            </a:pPr>
            <a:r>
              <a:rPr lang="en" sz="1200">
                <a:latin typeface="Arial"/>
                <a:ea typeface="Arial"/>
                <a:cs typeface="Arial"/>
                <a:sym typeface="Arial"/>
              </a:rPr>
              <a:t>Dynamic parameters for building images.</a:t>
            </a:r>
            <a:endParaRPr sz="1200">
              <a:latin typeface="Arial"/>
              <a:ea typeface="Arial"/>
              <a:cs typeface="Arial"/>
              <a:sym typeface="Arial"/>
            </a:endParaRPr>
          </a:p>
          <a:p>
            <a:pPr marL="685800" lvl="1" indent="-241300" algn="l" rtl="0">
              <a:lnSpc>
                <a:spcPct val="115000"/>
              </a:lnSpc>
              <a:spcBef>
                <a:spcPts val="0"/>
              </a:spcBef>
              <a:spcAft>
                <a:spcPts val="0"/>
              </a:spcAft>
              <a:buSzPts val="1200"/>
              <a:buChar char="○"/>
            </a:pPr>
            <a:r>
              <a:rPr lang="en" sz="1200">
                <a:latin typeface="Arial"/>
                <a:ea typeface="Arial"/>
                <a:cs typeface="Arial"/>
                <a:sym typeface="Arial"/>
              </a:rPr>
              <a:t>Modularize workflow into reusable components.</a:t>
            </a:r>
            <a:endParaRPr sz="1200">
              <a:latin typeface="Arial"/>
              <a:ea typeface="Arial"/>
              <a:cs typeface="Arial"/>
              <a:sym typeface="Arial"/>
            </a:endParaRPr>
          </a:p>
          <a:p>
            <a:pPr marL="0" lvl="0" indent="0" algn="l" rtl="0">
              <a:lnSpc>
                <a:spcPct val="115000"/>
              </a:lnSpc>
              <a:spcBef>
                <a:spcPts val="900"/>
              </a:spcBef>
              <a:spcAft>
                <a:spcPts val="0"/>
              </a:spcAft>
              <a:buClr>
                <a:schemeClr val="dk1"/>
              </a:buClr>
              <a:buSzPts val="800"/>
              <a:buFont typeface="Arial"/>
              <a:buNone/>
            </a:pPr>
            <a:r>
              <a:rPr lang="en" sz="1200" b="1">
                <a:latin typeface="Arial"/>
                <a:ea typeface="Arial"/>
                <a:cs typeface="Arial"/>
                <a:sym typeface="Arial"/>
              </a:rPr>
              <a:t>Phase 2: Triggering the Pelican Repository</a:t>
            </a:r>
            <a:endParaRPr sz="1200" b="1">
              <a:latin typeface="Arial"/>
              <a:ea typeface="Arial"/>
              <a:cs typeface="Arial"/>
              <a:sym typeface="Arial"/>
            </a:endParaRPr>
          </a:p>
          <a:p>
            <a:pPr marL="342900" lvl="0" indent="-241300" algn="l" rtl="0">
              <a:lnSpc>
                <a:spcPct val="115000"/>
              </a:lnSpc>
              <a:spcBef>
                <a:spcPts val="900"/>
              </a:spcBef>
              <a:spcAft>
                <a:spcPts val="0"/>
              </a:spcAft>
              <a:buSzPts val="1200"/>
              <a:buChar char="●"/>
            </a:pPr>
            <a:r>
              <a:rPr lang="en" sz="1200" b="1">
                <a:latin typeface="Arial"/>
                <a:ea typeface="Arial"/>
                <a:cs typeface="Arial"/>
                <a:sym typeface="Arial"/>
              </a:rPr>
              <a:t>Objective:</a:t>
            </a:r>
            <a:r>
              <a:rPr lang="en" sz="1200">
                <a:latin typeface="Arial"/>
                <a:ea typeface="Arial"/>
                <a:cs typeface="Arial"/>
                <a:sym typeface="Arial"/>
              </a:rPr>
              <a:t> Integrate with the external repositories using a trigger.</a:t>
            </a:r>
            <a:endParaRPr sz="1200">
              <a:latin typeface="Arial"/>
              <a:ea typeface="Arial"/>
              <a:cs typeface="Arial"/>
              <a:sym typeface="Arial"/>
            </a:endParaRPr>
          </a:p>
          <a:p>
            <a:pPr marL="342900" lvl="0" indent="-241300" algn="l" rtl="0">
              <a:lnSpc>
                <a:spcPct val="115000"/>
              </a:lnSpc>
              <a:spcBef>
                <a:spcPts val="0"/>
              </a:spcBef>
              <a:spcAft>
                <a:spcPts val="0"/>
              </a:spcAft>
              <a:buSzPts val="1200"/>
              <a:buChar char="●"/>
            </a:pPr>
            <a:r>
              <a:rPr lang="en" sz="1200" b="1">
                <a:latin typeface="Arial"/>
                <a:ea typeface="Arial"/>
                <a:cs typeface="Arial"/>
                <a:sym typeface="Arial"/>
              </a:rPr>
              <a:t>Implementation Paths:</a:t>
            </a:r>
            <a:endParaRPr sz="1200" b="1">
              <a:latin typeface="Arial"/>
              <a:ea typeface="Arial"/>
              <a:cs typeface="Arial"/>
              <a:sym typeface="Arial"/>
            </a:endParaRPr>
          </a:p>
          <a:p>
            <a:pPr marL="685800" lvl="1" indent="-241300" algn="l" rtl="0">
              <a:lnSpc>
                <a:spcPct val="115000"/>
              </a:lnSpc>
              <a:spcBef>
                <a:spcPts val="0"/>
              </a:spcBef>
              <a:spcAft>
                <a:spcPts val="0"/>
              </a:spcAft>
              <a:buSzPts val="1200"/>
              <a:buChar char="○"/>
            </a:pPr>
            <a:r>
              <a:rPr lang="en" sz="1200">
                <a:latin typeface="Arial"/>
                <a:ea typeface="Arial"/>
                <a:cs typeface="Arial"/>
                <a:sym typeface="Arial"/>
              </a:rPr>
              <a:t>Create some trigger in the images repository.</a:t>
            </a:r>
            <a:endParaRPr sz="1200">
              <a:latin typeface="Arial"/>
              <a:ea typeface="Arial"/>
              <a:cs typeface="Arial"/>
              <a:sym typeface="Arial"/>
            </a:endParaRPr>
          </a:p>
          <a:p>
            <a:pPr marL="685800" lvl="1" indent="-241300" algn="l" rtl="0">
              <a:lnSpc>
                <a:spcPct val="115000"/>
              </a:lnSpc>
              <a:spcBef>
                <a:spcPts val="0"/>
              </a:spcBef>
              <a:spcAft>
                <a:spcPts val="0"/>
              </a:spcAft>
              <a:buSzPts val="1200"/>
              <a:buChar char="○"/>
            </a:pPr>
            <a:r>
              <a:rPr lang="en" sz="1200">
                <a:latin typeface="Arial"/>
                <a:ea typeface="Arial"/>
                <a:cs typeface="Arial"/>
                <a:sym typeface="Arial"/>
              </a:rPr>
              <a:t>Use GitHub Actions to monitor and trigger Pelican repository and others.</a:t>
            </a:r>
            <a:endParaRPr sz="1200">
              <a:latin typeface="Arial"/>
              <a:ea typeface="Arial"/>
              <a:cs typeface="Arial"/>
              <a:sym typeface="Arial"/>
            </a:endParaRPr>
          </a:p>
          <a:p>
            <a:pPr marL="685800" lvl="1" indent="-241300" algn="l" rtl="0">
              <a:lnSpc>
                <a:spcPct val="115000"/>
              </a:lnSpc>
              <a:spcBef>
                <a:spcPts val="0"/>
              </a:spcBef>
              <a:spcAft>
                <a:spcPts val="0"/>
              </a:spcAft>
              <a:buSzPts val="1200"/>
              <a:buChar char="○"/>
            </a:pPr>
            <a:r>
              <a:rPr lang="en" sz="1200">
                <a:latin typeface="Arial"/>
                <a:ea typeface="Arial"/>
                <a:cs typeface="Arial"/>
                <a:sym typeface="Arial"/>
              </a:rPr>
              <a:t>Develop GitHub Action in Pelican repository to handle the trigger for updates.</a:t>
            </a:r>
            <a:endParaRPr sz="1200">
              <a:latin typeface="Arial"/>
              <a:ea typeface="Arial"/>
              <a:cs typeface="Arial"/>
              <a:sym typeface="Arial"/>
            </a:endParaRPr>
          </a:p>
          <a:p>
            <a:pPr marL="0" lvl="0" indent="0" algn="l" rtl="0">
              <a:lnSpc>
                <a:spcPct val="90000"/>
              </a:lnSpc>
              <a:spcBef>
                <a:spcPts val="900"/>
              </a:spcBef>
              <a:spcAft>
                <a:spcPts val="0"/>
              </a:spcAft>
              <a:buSzPts val="2100"/>
              <a:buNone/>
            </a:pPr>
            <a:endParaRPr sz="1200"/>
          </a:p>
        </p:txBody>
      </p:sp>
      <p:sp>
        <p:nvSpPr>
          <p:cNvPr id="516" name="Google Shape;516;p5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0070C0"/>
              </a:buClr>
              <a:buSzPts val="3300"/>
              <a:buFont typeface="Helvetica Neue"/>
              <a:buNone/>
            </a:pPr>
            <a:r>
              <a:rPr lang="en" sz="2800" b="1">
                <a:solidFill>
                  <a:srgbClr val="FF0000"/>
                </a:solidFill>
              </a:rPr>
              <a:t>Solution</a:t>
            </a:r>
            <a:endParaRPr sz="2800" b="1">
              <a:solidFill>
                <a:srgbClr val="FF0000"/>
              </a:solidFill>
            </a:endParaRPr>
          </a:p>
        </p:txBody>
      </p:sp>
      <p:sp>
        <p:nvSpPr>
          <p:cNvPr id="517" name="Google Shape;517;p58"/>
          <p:cNvSpPr txBox="1"/>
          <p:nvPr/>
        </p:nvSpPr>
        <p:spPr>
          <a:xfrm>
            <a:off x="8738813" y="4877700"/>
            <a:ext cx="223800" cy="228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endParaRPr sz="2100">
              <a:solidFill>
                <a:schemeClr val="dk1"/>
              </a:solidFill>
              <a:latin typeface="Helvetica Neue Light"/>
              <a:ea typeface="Helvetica Neue Light"/>
              <a:cs typeface="Helvetica Neue Light"/>
              <a:sym typeface="Helvetica Neue Light"/>
            </a:endParaRPr>
          </a:p>
        </p:txBody>
      </p:sp>
      <p:sp>
        <p:nvSpPr>
          <p:cNvPr id="518" name="Google Shape;518;p58"/>
          <p:cNvSpPr txBox="1"/>
          <p:nvPr/>
        </p:nvSpPr>
        <p:spPr>
          <a:xfrm>
            <a:off x="8463638" y="4817081"/>
            <a:ext cx="275100" cy="186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800">
                <a:solidFill>
                  <a:schemeClr val="dk1"/>
                </a:solidFill>
                <a:latin typeface="Helvetica Neue Light"/>
                <a:ea typeface="Helvetica Neue Light"/>
                <a:cs typeface="Helvetica Neue Light"/>
                <a:sym typeface="Helvetica Neue Light"/>
              </a:rPr>
              <a:t>49</a:t>
            </a:r>
            <a:endParaRPr sz="800">
              <a:solidFill>
                <a:schemeClr val="dk1"/>
              </a:solidFill>
              <a:latin typeface="Helvetica Neue Light"/>
              <a:ea typeface="Helvetica Neue Light"/>
              <a:cs typeface="Helvetica Neue Light"/>
              <a:sym typeface="Helvetica Neue 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59"/>
          <p:cNvSpPr txBox="1">
            <a:spLocks noGrp="1"/>
          </p:cNvSpPr>
          <p:nvPr>
            <p:ph type="sldNum" idx="12"/>
          </p:nvPr>
        </p:nvSpPr>
        <p:spPr>
          <a:xfrm>
            <a:off x="8443894" y="4757913"/>
            <a:ext cx="411600" cy="295200"/>
          </a:xfrm>
          <a:prstGeom prst="rect">
            <a:avLst/>
          </a:prstGeom>
          <a:noFill/>
          <a:ln>
            <a:noFill/>
          </a:ln>
        </p:spPr>
        <p:txBody>
          <a:bodyPr spcFirstLastPara="1" wrap="square" lIns="91425" tIns="91425" rIns="91425" bIns="91425" anchor="ctr" anchorCtr="0">
            <a:normAutofit lnSpcReduction="20000"/>
          </a:bodyPr>
          <a:lstStyle/>
          <a:p>
            <a:pPr marL="0" lvl="0" indent="0" algn="r" rtl="0">
              <a:spcBef>
                <a:spcPts val="0"/>
              </a:spcBef>
              <a:spcAft>
                <a:spcPts val="0"/>
              </a:spcAft>
              <a:buClr>
                <a:srgbClr val="000000"/>
              </a:buClr>
              <a:buSzPts val="900"/>
              <a:buFont typeface="Arial"/>
              <a:buNone/>
            </a:pPr>
            <a:fld id="{00000000-1234-1234-1234-123412341234}" type="slidenum">
              <a:rPr lang="en"/>
              <a:t>44</a:t>
            </a:fld>
            <a:endParaRPr/>
          </a:p>
        </p:txBody>
      </p:sp>
      <p:sp>
        <p:nvSpPr>
          <p:cNvPr id="525" name="Google Shape;525;p5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0070C0"/>
              </a:buClr>
              <a:buSzPts val="3300"/>
              <a:buFont typeface="Helvetica Neue"/>
              <a:buNone/>
            </a:pPr>
            <a:r>
              <a:rPr lang="en" b="1">
                <a:solidFill>
                  <a:srgbClr val="FF0000"/>
                </a:solidFill>
              </a:rPr>
              <a:t>Conclusion</a:t>
            </a:r>
            <a:endParaRPr sz="2800" b="1">
              <a:solidFill>
                <a:srgbClr val="FF0000"/>
              </a:solidFill>
            </a:endParaRPr>
          </a:p>
        </p:txBody>
      </p:sp>
      <p:sp>
        <p:nvSpPr>
          <p:cNvPr id="526" name="Google Shape;526;p59"/>
          <p:cNvSpPr txBox="1"/>
          <p:nvPr/>
        </p:nvSpPr>
        <p:spPr>
          <a:xfrm>
            <a:off x="110475" y="1104750"/>
            <a:ext cx="8910600" cy="2853000"/>
          </a:xfrm>
          <a:prstGeom prst="rect">
            <a:avLst/>
          </a:prstGeom>
          <a:noFill/>
          <a:ln>
            <a:noFill/>
          </a:ln>
        </p:spPr>
        <p:txBody>
          <a:bodyPr spcFirstLastPara="1" wrap="square" lIns="68575" tIns="68575" rIns="68575" bIns="68575" anchor="t" anchorCtr="0">
            <a:spAutoFit/>
          </a:bodyPr>
          <a:lstStyle/>
          <a:p>
            <a:pPr marL="0" lvl="0" indent="0" algn="l" rtl="0">
              <a:lnSpc>
                <a:spcPct val="115000"/>
              </a:lnSpc>
              <a:spcBef>
                <a:spcPts val="0"/>
              </a:spcBef>
              <a:spcAft>
                <a:spcPts val="0"/>
              </a:spcAft>
              <a:buNone/>
            </a:pPr>
            <a:r>
              <a:rPr lang="en" sz="1700" b="1">
                <a:solidFill>
                  <a:schemeClr val="dk1"/>
                </a:solidFill>
              </a:rPr>
              <a:t>Summary:</a:t>
            </a:r>
            <a:endParaRPr sz="1700" b="1">
              <a:solidFill>
                <a:schemeClr val="dk1"/>
              </a:solidFill>
            </a:endParaRPr>
          </a:p>
          <a:p>
            <a:pPr marL="342900" lvl="0" indent="-273050" algn="l" rtl="0">
              <a:lnSpc>
                <a:spcPct val="115000"/>
              </a:lnSpc>
              <a:spcBef>
                <a:spcPts val="900"/>
              </a:spcBef>
              <a:spcAft>
                <a:spcPts val="0"/>
              </a:spcAft>
              <a:buClr>
                <a:schemeClr val="dk1"/>
              </a:buClr>
              <a:buSzPts val="1700"/>
              <a:buChar char="●"/>
            </a:pPr>
            <a:r>
              <a:rPr lang="en" sz="1700">
                <a:solidFill>
                  <a:schemeClr val="dk1"/>
                </a:solidFill>
              </a:rPr>
              <a:t>Implementing a three-phase approach that enhances flexibility, efficiency, and future-readiness.</a:t>
            </a:r>
            <a:endParaRPr sz="1700">
              <a:solidFill>
                <a:schemeClr val="dk1"/>
              </a:solidFill>
            </a:endParaRPr>
          </a:p>
          <a:p>
            <a:pPr marL="342900" lvl="0" indent="-273050" algn="l" rtl="0">
              <a:lnSpc>
                <a:spcPct val="115000"/>
              </a:lnSpc>
              <a:spcBef>
                <a:spcPts val="0"/>
              </a:spcBef>
              <a:spcAft>
                <a:spcPts val="0"/>
              </a:spcAft>
              <a:buClr>
                <a:schemeClr val="dk1"/>
              </a:buClr>
              <a:buSzPts val="1700"/>
              <a:buChar char="●"/>
            </a:pPr>
            <a:r>
              <a:rPr lang="en" sz="1700">
                <a:solidFill>
                  <a:schemeClr val="dk1"/>
                </a:solidFill>
              </a:rPr>
              <a:t>Custom build instructions, trigger for external repositories like Pelican, and ARM-based support.</a:t>
            </a:r>
            <a:endParaRPr sz="1700">
              <a:solidFill>
                <a:schemeClr val="dk1"/>
              </a:solidFill>
            </a:endParaRPr>
          </a:p>
          <a:p>
            <a:pPr marL="0" lvl="0" indent="0" algn="l" rtl="0">
              <a:lnSpc>
                <a:spcPct val="115000"/>
              </a:lnSpc>
              <a:spcBef>
                <a:spcPts val="900"/>
              </a:spcBef>
              <a:spcAft>
                <a:spcPts val="0"/>
              </a:spcAft>
              <a:buNone/>
            </a:pPr>
            <a:r>
              <a:rPr lang="en" sz="1700" b="1">
                <a:solidFill>
                  <a:schemeClr val="dk1"/>
                </a:solidFill>
              </a:rPr>
              <a:t>Next Steps:</a:t>
            </a:r>
            <a:endParaRPr sz="1700">
              <a:solidFill>
                <a:schemeClr val="dk1"/>
              </a:solidFill>
            </a:endParaRPr>
          </a:p>
          <a:p>
            <a:pPr marL="342900" lvl="0" indent="-273050" algn="l" rtl="0">
              <a:lnSpc>
                <a:spcPct val="115000"/>
              </a:lnSpc>
              <a:spcBef>
                <a:spcPts val="900"/>
              </a:spcBef>
              <a:spcAft>
                <a:spcPts val="0"/>
              </a:spcAft>
              <a:buClr>
                <a:schemeClr val="dk1"/>
              </a:buClr>
              <a:buSzPts val="1700"/>
              <a:buChar char="●"/>
            </a:pPr>
            <a:r>
              <a:rPr lang="en" sz="1700">
                <a:solidFill>
                  <a:schemeClr val="dk1"/>
                </a:solidFill>
              </a:rPr>
              <a:t>Refine customizable build instructions</a:t>
            </a:r>
            <a:endParaRPr sz="1700">
              <a:solidFill>
                <a:schemeClr val="dk1"/>
              </a:solidFill>
            </a:endParaRPr>
          </a:p>
          <a:p>
            <a:pPr marL="342900" lvl="0" indent="-273050" algn="l" rtl="0">
              <a:lnSpc>
                <a:spcPct val="115000"/>
              </a:lnSpc>
              <a:spcBef>
                <a:spcPts val="0"/>
              </a:spcBef>
              <a:spcAft>
                <a:spcPts val="0"/>
              </a:spcAft>
              <a:buClr>
                <a:schemeClr val="dk1"/>
              </a:buClr>
              <a:buSzPts val="1700"/>
              <a:buChar char="●"/>
            </a:pPr>
            <a:r>
              <a:rPr lang="en" sz="1700">
                <a:solidFill>
                  <a:schemeClr val="dk1"/>
                </a:solidFill>
              </a:rPr>
              <a:t>Work with Pelican team to determine trigger strategies</a:t>
            </a:r>
            <a:endParaRPr sz="170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60"/>
          <p:cNvSpPr txBox="1">
            <a:spLocks noGrp="1"/>
          </p:cNvSpPr>
          <p:nvPr>
            <p:ph type="ctrTitle"/>
          </p:nvPr>
        </p:nvSpPr>
        <p:spPr>
          <a:xfrm>
            <a:off x="1143000" y="953588"/>
            <a:ext cx="6858000" cy="16182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SzPct val="111111"/>
              <a:buNone/>
            </a:pPr>
            <a:r>
              <a:rPr lang="en"/>
              <a:t>CHTC Fellowship:</a:t>
            </a:r>
            <a:endParaRPr/>
          </a:p>
          <a:p>
            <a:pPr marL="0" lvl="0" indent="0" algn="ctr" rtl="0">
              <a:lnSpc>
                <a:spcPct val="90000"/>
              </a:lnSpc>
              <a:spcBef>
                <a:spcPts val="0"/>
              </a:spcBef>
              <a:spcAft>
                <a:spcPts val="0"/>
              </a:spcAft>
              <a:buSzPct val="111111"/>
              <a:buNone/>
            </a:pPr>
            <a:r>
              <a:rPr lang="en"/>
              <a:t>Tracking Server Inventory and Elevation</a:t>
            </a:r>
            <a:endParaRPr/>
          </a:p>
        </p:txBody>
      </p:sp>
      <p:sp>
        <p:nvSpPr>
          <p:cNvPr id="532" name="Google Shape;532;p60"/>
          <p:cNvSpPr txBox="1">
            <a:spLocks noGrp="1"/>
          </p:cNvSpPr>
          <p:nvPr>
            <p:ph type="subTitle" idx="1"/>
          </p:nvPr>
        </p:nvSpPr>
        <p:spPr>
          <a:xfrm>
            <a:off x="1143000" y="2669722"/>
            <a:ext cx="6858000" cy="15201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800"/>
              </a:spcBef>
              <a:spcAft>
                <a:spcPts val="0"/>
              </a:spcAft>
              <a:buSzPts val="1800"/>
              <a:buNone/>
            </a:pPr>
            <a:r>
              <a:rPr lang="en"/>
              <a:t>Ben Staehle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61"/>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
              <a:t>Who am I?</a:t>
            </a:r>
            <a:endParaRPr/>
          </a:p>
        </p:txBody>
      </p:sp>
      <p:sp>
        <p:nvSpPr>
          <p:cNvPr id="538" name="Google Shape;538;p61"/>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p>
            <a:pPr marL="457200" lvl="0" indent="-361950" algn="l" rtl="0">
              <a:lnSpc>
                <a:spcPct val="90000"/>
              </a:lnSpc>
              <a:spcBef>
                <a:spcPts val="800"/>
              </a:spcBef>
              <a:spcAft>
                <a:spcPts val="0"/>
              </a:spcAft>
              <a:buSzPts val="2100"/>
              <a:buChar char="-"/>
            </a:pPr>
            <a:r>
              <a:rPr lang="en"/>
              <a:t>My name is Ben Staehle</a:t>
            </a:r>
            <a:endParaRPr/>
          </a:p>
          <a:p>
            <a:pPr marL="457200" lvl="0" indent="-361950" algn="l" rtl="0">
              <a:lnSpc>
                <a:spcPct val="90000"/>
              </a:lnSpc>
              <a:spcBef>
                <a:spcPts val="800"/>
              </a:spcBef>
              <a:spcAft>
                <a:spcPts val="0"/>
              </a:spcAft>
              <a:buSzPts val="2100"/>
              <a:buChar char="-"/>
            </a:pPr>
            <a:r>
              <a:rPr lang="en"/>
              <a:t>Madison native - currently at UW-Madison</a:t>
            </a:r>
            <a:endParaRPr/>
          </a:p>
          <a:p>
            <a:pPr marL="457200" lvl="0" indent="-361950" algn="l" rtl="0">
              <a:lnSpc>
                <a:spcPct val="90000"/>
              </a:lnSpc>
              <a:spcBef>
                <a:spcPts val="800"/>
              </a:spcBef>
              <a:spcAft>
                <a:spcPts val="0"/>
              </a:spcAft>
              <a:buSzPts val="2100"/>
              <a:buChar char="-"/>
            </a:pPr>
            <a:r>
              <a:rPr lang="en"/>
              <a:t>This summer - CHTC Fellowship</a:t>
            </a:r>
            <a:endParaRPr/>
          </a:p>
          <a:p>
            <a:pPr marL="342900" lvl="0" indent="-298450" algn="l" rtl="0">
              <a:lnSpc>
                <a:spcPct val="90000"/>
              </a:lnSpc>
              <a:spcBef>
                <a:spcPts val="800"/>
              </a:spcBef>
              <a:spcAft>
                <a:spcPts val="0"/>
              </a:spcAft>
              <a:buSzPts val="2100"/>
              <a:buChar char="-"/>
            </a:pPr>
            <a:r>
              <a:rPr lang="en"/>
              <a:t>Working with Joe Bartkowiak on </a:t>
            </a:r>
            <a:endParaRPr/>
          </a:p>
          <a:p>
            <a:pPr marL="0" lvl="0" indent="457200" algn="l" rtl="0">
              <a:lnSpc>
                <a:spcPct val="90000"/>
              </a:lnSpc>
              <a:spcBef>
                <a:spcPts val="800"/>
              </a:spcBef>
              <a:spcAft>
                <a:spcPts val="0"/>
              </a:spcAft>
              <a:buSzPts val="2100"/>
              <a:buNone/>
            </a:pPr>
            <a:r>
              <a:rPr lang="en"/>
              <a:t>“Tracking Server Inventory and Elevation”</a:t>
            </a:r>
            <a:endParaRPr/>
          </a:p>
        </p:txBody>
      </p:sp>
      <p:sp>
        <p:nvSpPr>
          <p:cNvPr id="539" name="Google Shape;539;p61"/>
          <p:cNvSpPr txBox="1"/>
          <p:nvPr/>
        </p:nvSpPr>
        <p:spPr>
          <a:xfrm>
            <a:off x="8241425" y="1838025"/>
            <a:ext cx="7485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888888"/>
                </a:solidFill>
                <a:latin typeface="Helvetica Neue Light"/>
                <a:ea typeface="Helvetica Neue Light"/>
                <a:cs typeface="Helvetica Neue Light"/>
                <a:sym typeface="Helvetica Neue Light"/>
              </a:rPr>
              <a:t>Willow</a:t>
            </a:r>
            <a:endParaRPr sz="1300" b="0" i="0" u="none" strike="noStrike" cap="none">
              <a:solidFill>
                <a:srgbClr val="888888"/>
              </a:solidFill>
              <a:latin typeface="Helvetica Neue Light"/>
              <a:ea typeface="Helvetica Neue Light"/>
              <a:cs typeface="Helvetica Neue Light"/>
              <a:sym typeface="Helvetica Neue Light"/>
            </a:endParaRPr>
          </a:p>
        </p:txBody>
      </p:sp>
      <p:pic>
        <p:nvPicPr>
          <p:cNvPr id="540" name="Google Shape;540;p61"/>
          <p:cNvPicPr preferRelativeResize="0"/>
          <p:nvPr/>
        </p:nvPicPr>
        <p:blipFill rotWithShape="1">
          <a:blip r:embed="rId3">
            <a:alphaModFix/>
          </a:blip>
          <a:srcRect/>
          <a:stretch/>
        </p:blipFill>
        <p:spPr>
          <a:xfrm>
            <a:off x="6344125" y="185625"/>
            <a:ext cx="1816724" cy="2423176"/>
          </a:xfrm>
          <a:prstGeom prst="rect">
            <a:avLst/>
          </a:prstGeom>
          <a:noFill/>
          <a:ln>
            <a:noFill/>
          </a:ln>
        </p:spPr>
      </p:pic>
      <p:pic>
        <p:nvPicPr>
          <p:cNvPr id="541" name="Google Shape;541;p61"/>
          <p:cNvPicPr preferRelativeResize="0"/>
          <p:nvPr/>
        </p:nvPicPr>
        <p:blipFill rotWithShape="1">
          <a:blip r:embed="rId4">
            <a:alphaModFix/>
          </a:blip>
          <a:srcRect/>
          <a:stretch/>
        </p:blipFill>
        <p:spPr>
          <a:xfrm>
            <a:off x="7314983" y="2663175"/>
            <a:ext cx="1710142" cy="2281149"/>
          </a:xfrm>
          <a:prstGeom prst="rect">
            <a:avLst/>
          </a:prstGeom>
          <a:noFill/>
          <a:ln>
            <a:noFill/>
          </a:ln>
        </p:spPr>
      </p:pic>
      <p:sp>
        <p:nvSpPr>
          <p:cNvPr id="542" name="Google Shape;542;p61"/>
          <p:cNvSpPr txBox="1"/>
          <p:nvPr/>
        </p:nvSpPr>
        <p:spPr>
          <a:xfrm>
            <a:off x="6792975" y="4213625"/>
            <a:ext cx="522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888888"/>
                </a:solidFill>
                <a:latin typeface="Helvetica Neue Light"/>
                <a:ea typeface="Helvetica Neue Light"/>
                <a:cs typeface="Helvetica Neue Light"/>
                <a:sym typeface="Helvetica Neue Light"/>
              </a:rPr>
              <a:t>Me</a:t>
            </a:r>
            <a:endParaRPr sz="1300" b="0" i="0" u="none" strike="noStrike" cap="none">
              <a:solidFill>
                <a:srgbClr val="888888"/>
              </a:solidFill>
              <a:latin typeface="Helvetica Neue Light"/>
              <a:ea typeface="Helvetica Neue Light"/>
              <a:cs typeface="Helvetica Neue Light"/>
              <a:sym typeface="Helvetica Neue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62"/>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
              <a:t>What are we solving?</a:t>
            </a:r>
            <a:endParaRPr/>
          </a:p>
        </p:txBody>
      </p:sp>
      <p:sp>
        <p:nvSpPr>
          <p:cNvPr id="548" name="Google Shape;548;p62"/>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p>
            <a:pPr marL="457200" lvl="0" indent="-361950" algn="l" rtl="0">
              <a:lnSpc>
                <a:spcPct val="90000"/>
              </a:lnSpc>
              <a:spcBef>
                <a:spcPts val="800"/>
              </a:spcBef>
              <a:spcAft>
                <a:spcPts val="0"/>
              </a:spcAft>
              <a:buSzPts val="2100"/>
              <a:buChar char="-"/>
            </a:pPr>
            <a:r>
              <a:rPr lang="en"/>
              <a:t>CHTC maintains more than 1200 assets</a:t>
            </a:r>
            <a:endParaRPr/>
          </a:p>
          <a:p>
            <a:pPr marL="457200" lvl="0" indent="-361950" algn="l" rtl="0">
              <a:lnSpc>
                <a:spcPct val="90000"/>
              </a:lnSpc>
              <a:spcBef>
                <a:spcPts val="800"/>
              </a:spcBef>
              <a:spcAft>
                <a:spcPts val="0"/>
              </a:spcAft>
              <a:buSzPts val="2100"/>
              <a:buChar char="-"/>
            </a:pPr>
            <a:r>
              <a:rPr lang="en"/>
              <a:t>System administrators are responsible for maintaining inventory records</a:t>
            </a:r>
            <a:endParaRPr/>
          </a:p>
          <a:p>
            <a:pPr marL="457200" lvl="0" indent="-361950" algn="l" rtl="0">
              <a:lnSpc>
                <a:spcPct val="90000"/>
              </a:lnSpc>
              <a:spcBef>
                <a:spcPts val="800"/>
              </a:spcBef>
              <a:spcAft>
                <a:spcPts val="0"/>
              </a:spcAft>
              <a:buSzPts val="2100"/>
              <a:buChar char="-"/>
            </a:pPr>
            <a:r>
              <a:rPr lang="en"/>
              <a:t>Interested stakeholders include UW-Madison, Morgridge Institute for Research</a:t>
            </a:r>
            <a:endParaRPr/>
          </a:p>
          <a:p>
            <a:pPr marL="457200" lvl="0" indent="-361950" algn="l" rtl="0">
              <a:lnSpc>
                <a:spcPct val="90000"/>
              </a:lnSpc>
              <a:spcBef>
                <a:spcPts val="800"/>
              </a:spcBef>
              <a:spcAft>
                <a:spcPts val="0"/>
              </a:spcAft>
              <a:buSzPts val="2100"/>
              <a:buChar char="-"/>
            </a:pPr>
            <a:r>
              <a:rPr lang="en"/>
              <a:t>Previous internal asset tracking was cumbersome</a:t>
            </a:r>
            <a:endParaRPr/>
          </a:p>
        </p:txBody>
      </p:sp>
      <p:sp>
        <p:nvSpPr>
          <p:cNvPr id="549" name="Google Shape;549;p62"/>
          <p:cNvSpPr txBox="1"/>
          <p:nvPr/>
        </p:nvSpPr>
        <p:spPr>
          <a:xfrm>
            <a:off x="36625" y="4598525"/>
            <a:ext cx="3231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dk1"/>
                </a:solidFill>
                <a:latin typeface="Helvetica Neue Light"/>
                <a:ea typeface="Helvetica Neue Light"/>
                <a:cs typeface="Helvetica Neue Light"/>
                <a:sym typeface="Helvetica Neue Light"/>
              </a:rPr>
              <a:t>2</a:t>
            </a:r>
            <a:endParaRPr sz="2100">
              <a:solidFill>
                <a:schemeClr val="dk1"/>
              </a:solidFill>
              <a:latin typeface="Helvetica Neue Light"/>
              <a:ea typeface="Helvetica Neue Light"/>
              <a:cs typeface="Helvetica Neue Light"/>
              <a:sym typeface="Helvetica Neue 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63"/>
          <p:cNvPicPr preferRelativeResize="0"/>
          <p:nvPr/>
        </p:nvPicPr>
        <p:blipFill rotWithShape="1">
          <a:blip r:embed="rId3">
            <a:alphaModFix/>
          </a:blip>
          <a:srcRect/>
          <a:stretch/>
        </p:blipFill>
        <p:spPr>
          <a:xfrm>
            <a:off x="1032975" y="75063"/>
            <a:ext cx="7078049" cy="4993376"/>
          </a:xfrm>
          <a:prstGeom prst="rect">
            <a:avLst/>
          </a:prstGeom>
          <a:noFill/>
          <a:ln>
            <a:noFill/>
          </a:ln>
        </p:spPr>
      </p:pic>
      <p:sp>
        <p:nvSpPr>
          <p:cNvPr id="555" name="Google Shape;555;p63"/>
          <p:cNvSpPr txBox="1"/>
          <p:nvPr/>
        </p:nvSpPr>
        <p:spPr>
          <a:xfrm>
            <a:off x="36625" y="4598525"/>
            <a:ext cx="3231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dk1"/>
                </a:solidFill>
                <a:latin typeface="Helvetica Neue Light"/>
                <a:ea typeface="Helvetica Neue Light"/>
                <a:cs typeface="Helvetica Neue Light"/>
                <a:sym typeface="Helvetica Neue Light"/>
              </a:rPr>
              <a:t>3</a:t>
            </a:r>
            <a:endParaRPr sz="2100">
              <a:solidFill>
                <a:schemeClr val="dk1"/>
              </a:solidFill>
              <a:latin typeface="Helvetica Neue Light"/>
              <a:ea typeface="Helvetica Neue Light"/>
              <a:cs typeface="Helvetica Neue Light"/>
              <a:sym typeface="Helvetica Neue 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64"/>
          <p:cNvPicPr preferRelativeResize="0"/>
          <p:nvPr/>
        </p:nvPicPr>
        <p:blipFill rotWithShape="1">
          <a:blip r:embed="rId3">
            <a:alphaModFix/>
          </a:blip>
          <a:srcRect/>
          <a:stretch/>
        </p:blipFill>
        <p:spPr>
          <a:xfrm>
            <a:off x="117437" y="-2367"/>
            <a:ext cx="8909117" cy="5143501"/>
          </a:xfrm>
          <a:prstGeom prst="rect">
            <a:avLst/>
          </a:prstGeom>
          <a:noFill/>
          <a:ln>
            <a:noFill/>
          </a:ln>
        </p:spPr>
      </p:pic>
      <p:sp>
        <p:nvSpPr>
          <p:cNvPr id="561" name="Google Shape;561;p64"/>
          <p:cNvSpPr txBox="1"/>
          <p:nvPr/>
        </p:nvSpPr>
        <p:spPr>
          <a:xfrm>
            <a:off x="117425" y="4562425"/>
            <a:ext cx="3231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dk1"/>
                </a:solidFill>
                <a:latin typeface="Helvetica Neue Light"/>
                <a:ea typeface="Helvetica Neue Light"/>
                <a:cs typeface="Helvetica Neue Light"/>
                <a:sym typeface="Helvetica Neue Light"/>
              </a:rPr>
              <a:t>4</a:t>
            </a:r>
            <a:endParaRPr sz="2100">
              <a:solidFill>
                <a:schemeClr val="dk1"/>
              </a:solidFill>
              <a:latin typeface="Helvetica Neue Light"/>
              <a:ea typeface="Helvetica Neue Light"/>
              <a:cs typeface="Helvetica Neue Light"/>
              <a:sym typeface="Helvetica Neue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0"/>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“Where Am I?”</a:t>
            </a:r>
            <a:endParaRPr/>
          </a:p>
        </p:txBody>
      </p:sp>
      <p:sp>
        <p:nvSpPr>
          <p:cNvPr id="128" name="Google Shape;128;p20"/>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p>
            <a:pPr marL="457200" lvl="0" indent="-361950" algn="l" rtl="0">
              <a:spcBef>
                <a:spcPts val="800"/>
              </a:spcBef>
              <a:spcAft>
                <a:spcPts val="0"/>
              </a:spcAft>
              <a:buSzPts val="2100"/>
              <a:buChar char="•"/>
            </a:pPr>
            <a:r>
              <a:rPr lang="en"/>
              <a:t>Location: is the distance to some known entity </a:t>
            </a:r>
            <a:endParaRPr/>
          </a:p>
          <a:p>
            <a:pPr marL="457200" lvl="0" indent="-361950" algn="l" rtl="0">
              <a:spcBef>
                <a:spcPts val="800"/>
              </a:spcBef>
              <a:spcAft>
                <a:spcPts val="0"/>
              </a:spcAft>
              <a:buSzPts val="2100"/>
              <a:buChar char="•"/>
            </a:pPr>
            <a:r>
              <a:rPr lang="en"/>
              <a:t>Distance: Network latency and hops</a:t>
            </a:r>
            <a:endParaRPr/>
          </a:p>
          <a:p>
            <a:pPr marL="457200" lvl="0" indent="-361950" algn="l" rtl="0">
              <a:spcBef>
                <a:spcPts val="800"/>
              </a:spcBef>
              <a:spcAft>
                <a:spcPts val="0"/>
              </a:spcAft>
              <a:buSzPts val="2100"/>
              <a:buChar char="•"/>
            </a:pPr>
            <a:r>
              <a:rPr lang="en"/>
              <a:t>Answer “Where are glideins in relation to known entities?”</a:t>
            </a:r>
            <a:endParaRPr/>
          </a:p>
          <a:p>
            <a:pPr marL="914400" lvl="1" indent="-342900" algn="l" rtl="0">
              <a:spcBef>
                <a:spcPts val="400"/>
              </a:spcBef>
              <a:spcAft>
                <a:spcPts val="0"/>
              </a:spcAft>
              <a:buSzPts val="1800"/>
              <a:buChar char="•"/>
            </a:pPr>
            <a:r>
              <a:rPr lang="en"/>
              <a:t>Entities = OSDF Caches</a:t>
            </a:r>
            <a:endParaRPr/>
          </a:p>
        </p:txBody>
      </p:sp>
      <p:sp>
        <p:nvSpPr>
          <p:cNvPr id="129" name="Google Shape;129;p20"/>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sz="900">
                <a:solidFill>
                  <a:schemeClr val="dk1"/>
                </a:solidFill>
                <a:latin typeface="Helvetica Neue Light"/>
                <a:ea typeface="Helvetica Neue Light"/>
                <a:cs typeface="Helvetica Neue Light"/>
                <a:sym typeface="Helvetica Neue Light"/>
              </a:rPr>
              <a:t>5</a:t>
            </a:fld>
            <a:endParaRPr sz="900">
              <a:solidFill>
                <a:schemeClr val="dk1"/>
              </a:solidFill>
              <a:latin typeface="Helvetica Neue Light"/>
              <a:ea typeface="Helvetica Neue Light"/>
              <a:cs typeface="Helvetica Neue Light"/>
              <a:sym typeface="Helvetica Neue Light"/>
            </a:endParaRPr>
          </a:p>
        </p:txBody>
      </p:sp>
      <p:pic>
        <p:nvPicPr>
          <p:cNvPr id="130" name="Google Shape;130;p20"/>
          <p:cNvPicPr preferRelativeResize="0"/>
          <p:nvPr/>
        </p:nvPicPr>
        <p:blipFill rotWithShape="1">
          <a:blip r:embed="rId3">
            <a:alphaModFix/>
          </a:blip>
          <a:srcRect l="18200"/>
          <a:stretch/>
        </p:blipFill>
        <p:spPr>
          <a:xfrm>
            <a:off x="4413775" y="2624425"/>
            <a:ext cx="4198901" cy="1980375"/>
          </a:xfrm>
          <a:prstGeom prst="rect">
            <a:avLst/>
          </a:prstGeom>
          <a:noFill/>
          <a:ln>
            <a:noFill/>
          </a:ln>
        </p:spPr>
      </p:pic>
      <p:pic>
        <p:nvPicPr>
          <p:cNvPr id="131" name="Google Shape;131;p20"/>
          <p:cNvPicPr preferRelativeResize="0"/>
          <p:nvPr/>
        </p:nvPicPr>
        <p:blipFill>
          <a:blip r:embed="rId4">
            <a:alphaModFix/>
          </a:blip>
          <a:stretch>
            <a:fillRect/>
          </a:stretch>
        </p:blipFill>
        <p:spPr>
          <a:xfrm>
            <a:off x="447200" y="2654129"/>
            <a:ext cx="3656049" cy="20857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65"/>
          <p:cNvSpPr txBox="1">
            <a:spLocks noGrp="1"/>
          </p:cNvSpPr>
          <p:nvPr>
            <p:ph type="title"/>
          </p:nvPr>
        </p:nvSpPr>
        <p:spPr>
          <a:xfrm>
            <a:off x="311700" y="2285400"/>
            <a:ext cx="8520600" cy="572700"/>
          </a:xfrm>
          <a:prstGeom prst="rect">
            <a:avLst/>
          </a:prstGeom>
        </p:spPr>
        <p:txBody>
          <a:bodyPr spcFirstLastPara="1" wrap="square" lIns="68575" tIns="34275" rIns="68575" bIns="34275" anchor="ctr" anchorCtr="0">
            <a:normAutofit fontScale="90000"/>
          </a:bodyPr>
          <a:lstStyle/>
          <a:p>
            <a:pPr marL="0" lvl="0" indent="0" algn="ctr" rtl="0">
              <a:spcBef>
                <a:spcPts val="0"/>
              </a:spcBef>
              <a:spcAft>
                <a:spcPts val="0"/>
              </a:spcAft>
              <a:buNone/>
            </a:pPr>
            <a:r>
              <a:rPr lang="en"/>
              <a:t>Thank you!</a:t>
            </a: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n"/>
              <a:t>Questions?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66"/>
          <p:cNvSpPr txBox="1">
            <a:spLocks noGrp="1"/>
          </p:cNvSpPr>
          <p:nvPr>
            <p:ph type="ctrTitle"/>
          </p:nvPr>
        </p:nvSpPr>
        <p:spPr>
          <a:xfrm>
            <a:off x="1143000" y="953588"/>
            <a:ext cx="6858000" cy="1618200"/>
          </a:xfrm>
          <a:prstGeom prst="rect">
            <a:avLst/>
          </a:prstGeom>
        </p:spPr>
        <p:txBody>
          <a:bodyPr spcFirstLastPara="1" wrap="square" lIns="68575" tIns="34275" rIns="68575" bIns="34275" anchor="b" anchorCtr="0">
            <a:normAutofit fontScale="90000"/>
          </a:bodyPr>
          <a:lstStyle/>
          <a:p>
            <a:pPr marL="0" lvl="0" indent="0" algn="ctr" rtl="0">
              <a:spcBef>
                <a:spcPts val="0"/>
              </a:spcBef>
              <a:spcAft>
                <a:spcPts val="0"/>
              </a:spcAft>
              <a:buNone/>
            </a:pPr>
            <a:r>
              <a:rPr lang="en" b="1">
                <a:latin typeface="Courier New"/>
                <a:ea typeface="Courier New"/>
                <a:cs typeface="Courier New"/>
                <a:sym typeface="Courier New"/>
              </a:rPr>
              <a:t>Performance Monitoring in the Schedd</a:t>
            </a:r>
            <a:endParaRPr sz="4800" b="1">
              <a:latin typeface="Courier New"/>
              <a:ea typeface="Courier New"/>
              <a:cs typeface="Courier New"/>
              <a:sym typeface="Courier New"/>
            </a:endParaRPr>
          </a:p>
        </p:txBody>
      </p:sp>
      <p:sp>
        <p:nvSpPr>
          <p:cNvPr id="572" name="Google Shape;572;p66"/>
          <p:cNvSpPr txBox="1">
            <a:spLocks noGrp="1"/>
          </p:cNvSpPr>
          <p:nvPr>
            <p:ph type="subTitle" idx="1"/>
          </p:nvPr>
        </p:nvSpPr>
        <p:spPr>
          <a:xfrm>
            <a:off x="1143000" y="2669722"/>
            <a:ext cx="6858000" cy="1520100"/>
          </a:xfrm>
          <a:prstGeom prst="rect">
            <a:avLst/>
          </a:prstGeom>
        </p:spPr>
        <p:txBody>
          <a:bodyPr spcFirstLastPara="1" wrap="square" lIns="68575" tIns="34275" rIns="68575" bIns="34275" anchor="t" anchorCtr="0">
            <a:normAutofit/>
          </a:bodyPr>
          <a:lstStyle/>
          <a:p>
            <a:pPr marL="0" lvl="0" indent="0" algn="ctr" rtl="0">
              <a:spcBef>
                <a:spcPts val="800"/>
              </a:spcBef>
              <a:spcAft>
                <a:spcPts val="0"/>
              </a:spcAft>
              <a:buNone/>
            </a:pPr>
            <a:r>
              <a:rPr lang="en" i="1">
                <a:solidFill>
                  <a:schemeClr val="dk1"/>
                </a:solidFill>
                <a:latin typeface="Courier New"/>
                <a:ea typeface="Courier New"/>
                <a:cs typeface="Courier New"/>
                <a:sym typeface="Courier New"/>
              </a:rPr>
              <a:t>Wil Cram</a:t>
            </a:r>
            <a:endParaRPr i="1">
              <a:solidFill>
                <a:schemeClr val="dk1"/>
              </a:solidFill>
              <a:latin typeface="Courier New"/>
              <a:ea typeface="Courier New"/>
              <a:cs typeface="Courier New"/>
              <a:sym typeface="Courier New"/>
            </a:endParaRPr>
          </a:p>
          <a:p>
            <a:pPr marL="0" lvl="0" indent="0" algn="ctr" rtl="0">
              <a:spcBef>
                <a:spcPts val="800"/>
              </a:spcBef>
              <a:spcAft>
                <a:spcPts val="0"/>
              </a:spcAft>
              <a:buNone/>
            </a:pPr>
            <a:r>
              <a:rPr lang="en" i="1">
                <a:solidFill>
                  <a:schemeClr val="dk1"/>
                </a:solidFill>
                <a:latin typeface="Courier New"/>
                <a:ea typeface="Courier New"/>
                <a:cs typeface="Courier New"/>
                <a:sym typeface="Courier New"/>
              </a:rPr>
              <a:t>Greg Thain</a:t>
            </a:r>
            <a:endParaRPr i="1">
              <a:solidFill>
                <a:schemeClr val="dk1"/>
              </a:solidFill>
              <a:latin typeface="Courier New"/>
              <a:ea typeface="Courier New"/>
              <a:cs typeface="Courier New"/>
              <a:sym typeface="Courier New"/>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67"/>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latin typeface="Courier New"/>
                <a:ea typeface="Courier New"/>
                <a:cs typeface="Courier New"/>
                <a:sym typeface="Courier New"/>
              </a:rPr>
              <a:t>The Motivation</a:t>
            </a:r>
            <a:endParaRPr>
              <a:latin typeface="Courier New"/>
              <a:ea typeface="Courier New"/>
              <a:cs typeface="Courier New"/>
              <a:sym typeface="Courier New"/>
            </a:endParaRPr>
          </a:p>
        </p:txBody>
      </p:sp>
      <p:sp>
        <p:nvSpPr>
          <p:cNvPr id="578" name="Google Shape;578;p67"/>
          <p:cNvSpPr txBox="1">
            <a:spLocks noGrp="1"/>
          </p:cNvSpPr>
          <p:nvPr>
            <p:ph type="body" idx="1"/>
          </p:nvPr>
        </p:nvSpPr>
        <p:spPr>
          <a:xfrm>
            <a:off x="64100" y="1017725"/>
            <a:ext cx="5079300" cy="3416400"/>
          </a:xfrm>
          <a:prstGeom prst="rect">
            <a:avLst/>
          </a:prstGeom>
        </p:spPr>
        <p:txBody>
          <a:bodyPr spcFirstLastPara="1" wrap="square" lIns="68575" tIns="34275" rIns="68575" bIns="34275" anchor="t" anchorCtr="0">
            <a:noAutofit/>
          </a:bodyPr>
          <a:lstStyle/>
          <a:p>
            <a:pPr marL="457200" lvl="0" indent="-409575" algn="l" rtl="0">
              <a:lnSpc>
                <a:spcPct val="95000"/>
              </a:lnSpc>
              <a:spcBef>
                <a:spcPts val="800"/>
              </a:spcBef>
              <a:spcAft>
                <a:spcPts val="0"/>
              </a:spcAft>
              <a:buClr>
                <a:schemeClr val="dk1"/>
              </a:buClr>
              <a:buSzPts val="2850"/>
              <a:buFont typeface="Courier New"/>
              <a:buChar char="•"/>
            </a:pPr>
            <a:r>
              <a:rPr lang="en" sz="2850">
                <a:solidFill>
                  <a:schemeClr val="dk1"/>
                </a:solidFill>
                <a:latin typeface="Courier New"/>
                <a:ea typeface="Courier New"/>
                <a:cs typeface="Courier New"/>
                <a:sym typeface="Courier New"/>
              </a:rPr>
              <a:t>The Schedd process handles commands</a:t>
            </a:r>
            <a:endParaRPr sz="2850">
              <a:solidFill>
                <a:schemeClr val="dk1"/>
              </a:solidFill>
              <a:latin typeface="Courier New"/>
              <a:ea typeface="Courier New"/>
              <a:cs typeface="Courier New"/>
              <a:sym typeface="Courier New"/>
            </a:endParaRPr>
          </a:p>
          <a:p>
            <a:pPr marL="457200" lvl="0" indent="-409575" algn="l" rtl="0">
              <a:lnSpc>
                <a:spcPct val="95000"/>
              </a:lnSpc>
              <a:spcBef>
                <a:spcPts val="800"/>
              </a:spcBef>
              <a:spcAft>
                <a:spcPts val="0"/>
              </a:spcAft>
              <a:buClr>
                <a:schemeClr val="dk1"/>
              </a:buClr>
              <a:buSzPts val="2850"/>
              <a:buFont typeface="Courier New"/>
              <a:buChar char="•"/>
            </a:pPr>
            <a:r>
              <a:rPr lang="en" sz="2850">
                <a:solidFill>
                  <a:schemeClr val="dk1"/>
                </a:solidFill>
                <a:latin typeface="Courier New"/>
                <a:ea typeface="Courier New"/>
                <a:cs typeface="Courier New"/>
                <a:sym typeface="Courier New"/>
              </a:rPr>
              <a:t>Sometimes it slows down without warning</a:t>
            </a:r>
            <a:endParaRPr sz="2850">
              <a:solidFill>
                <a:schemeClr val="dk1"/>
              </a:solidFill>
              <a:latin typeface="Courier New"/>
              <a:ea typeface="Courier New"/>
              <a:cs typeface="Courier New"/>
              <a:sym typeface="Courier New"/>
            </a:endParaRPr>
          </a:p>
          <a:p>
            <a:pPr marL="457200" lvl="0" indent="-409575" algn="l" rtl="0">
              <a:lnSpc>
                <a:spcPct val="95000"/>
              </a:lnSpc>
              <a:spcBef>
                <a:spcPts val="800"/>
              </a:spcBef>
              <a:spcAft>
                <a:spcPts val="0"/>
              </a:spcAft>
              <a:buClr>
                <a:schemeClr val="dk1"/>
              </a:buClr>
              <a:buSzPts val="2850"/>
              <a:buFont typeface="Courier New"/>
              <a:buChar char="•"/>
            </a:pPr>
            <a:r>
              <a:rPr lang="en" sz="2850">
                <a:solidFill>
                  <a:schemeClr val="dk1"/>
                </a:solidFill>
                <a:latin typeface="Courier New"/>
                <a:ea typeface="Courier New"/>
                <a:cs typeface="Courier New"/>
                <a:sym typeface="Courier New"/>
              </a:rPr>
              <a:t>How to find the root cause?</a:t>
            </a:r>
            <a:endParaRPr sz="2850">
              <a:solidFill>
                <a:schemeClr val="dk1"/>
              </a:solidFill>
              <a:latin typeface="Courier New"/>
              <a:ea typeface="Courier New"/>
              <a:cs typeface="Courier New"/>
              <a:sym typeface="Courier New"/>
            </a:endParaRPr>
          </a:p>
          <a:p>
            <a:pPr marL="457200" lvl="0" indent="-409575" algn="l" rtl="0">
              <a:lnSpc>
                <a:spcPct val="95000"/>
              </a:lnSpc>
              <a:spcBef>
                <a:spcPts val="800"/>
              </a:spcBef>
              <a:spcAft>
                <a:spcPts val="0"/>
              </a:spcAft>
              <a:buClr>
                <a:schemeClr val="dk1"/>
              </a:buClr>
              <a:buSzPts val="2850"/>
              <a:buFont typeface="Courier New"/>
              <a:buChar char="•"/>
            </a:pPr>
            <a:r>
              <a:rPr lang="en" sz="2850">
                <a:solidFill>
                  <a:schemeClr val="dk1"/>
                </a:solidFill>
                <a:latin typeface="Courier New"/>
                <a:ea typeface="Courier New"/>
                <a:cs typeface="Courier New"/>
                <a:sym typeface="Courier New"/>
              </a:rPr>
              <a:t>Admins: who is the problem?</a:t>
            </a:r>
            <a:endParaRPr sz="2850">
              <a:solidFill>
                <a:schemeClr val="dk1"/>
              </a:solidFill>
              <a:latin typeface="Courier New"/>
              <a:ea typeface="Courier New"/>
              <a:cs typeface="Courier New"/>
              <a:sym typeface="Courier New"/>
            </a:endParaRPr>
          </a:p>
        </p:txBody>
      </p:sp>
      <p:sp>
        <p:nvSpPr>
          <p:cNvPr id="579" name="Google Shape;579;p67"/>
          <p:cNvSpPr/>
          <p:nvPr/>
        </p:nvSpPr>
        <p:spPr>
          <a:xfrm>
            <a:off x="5391375" y="106528"/>
            <a:ext cx="3405300" cy="2856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0" name="Google Shape;580;p67"/>
          <p:cNvSpPr txBox="1"/>
          <p:nvPr/>
        </p:nvSpPr>
        <p:spPr>
          <a:xfrm>
            <a:off x="5770400" y="192525"/>
            <a:ext cx="2586000" cy="49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rPr>
              <a:t>Access Point</a:t>
            </a:r>
            <a:endParaRPr sz="1800">
              <a:solidFill>
                <a:schemeClr val="dk1"/>
              </a:solidFill>
            </a:endParaRPr>
          </a:p>
        </p:txBody>
      </p:sp>
      <p:sp>
        <p:nvSpPr>
          <p:cNvPr id="581" name="Google Shape;581;p67"/>
          <p:cNvSpPr/>
          <p:nvPr/>
        </p:nvSpPr>
        <p:spPr>
          <a:xfrm>
            <a:off x="5599425" y="691125"/>
            <a:ext cx="1510200" cy="20091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2" name="Google Shape;582;p67"/>
          <p:cNvSpPr txBox="1"/>
          <p:nvPr/>
        </p:nvSpPr>
        <p:spPr>
          <a:xfrm>
            <a:off x="5709825" y="1432000"/>
            <a:ext cx="1289400" cy="69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rPr>
              <a:t>Schedd</a:t>
            </a:r>
            <a:endParaRPr sz="1800">
              <a:solidFill>
                <a:schemeClr val="dk1"/>
              </a:solidFill>
            </a:endParaRPr>
          </a:p>
        </p:txBody>
      </p:sp>
      <p:sp>
        <p:nvSpPr>
          <p:cNvPr id="583" name="Google Shape;583;p67"/>
          <p:cNvSpPr/>
          <p:nvPr/>
        </p:nvSpPr>
        <p:spPr>
          <a:xfrm>
            <a:off x="6126600" y="2678725"/>
            <a:ext cx="349200" cy="5727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4" name="Google Shape;584;p67"/>
          <p:cNvSpPr/>
          <p:nvPr/>
        </p:nvSpPr>
        <p:spPr>
          <a:xfrm>
            <a:off x="5656500" y="3319900"/>
            <a:ext cx="1289400" cy="334800"/>
          </a:xfrm>
          <a:prstGeom prst="rect">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5" name="Google Shape;585;p67"/>
          <p:cNvSpPr txBox="1"/>
          <p:nvPr/>
        </p:nvSpPr>
        <p:spPr>
          <a:xfrm>
            <a:off x="5656500" y="3284275"/>
            <a:ext cx="1289400" cy="30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1"/>
                </a:solidFill>
              </a:rPr>
              <a:t>condor_q</a:t>
            </a:r>
            <a:endParaRPr sz="1300">
              <a:solidFill>
                <a:schemeClr val="dk1"/>
              </a:solidFill>
            </a:endParaRPr>
          </a:p>
        </p:txBody>
      </p:sp>
      <p:sp>
        <p:nvSpPr>
          <p:cNvPr id="586" name="Google Shape;586;p67"/>
          <p:cNvSpPr/>
          <p:nvPr/>
        </p:nvSpPr>
        <p:spPr>
          <a:xfrm>
            <a:off x="5656500" y="3740238"/>
            <a:ext cx="1289400" cy="334800"/>
          </a:xfrm>
          <a:prstGeom prst="rect">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7" name="Google Shape;587;p67"/>
          <p:cNvSpPr txBox="1"/>
          <p:nvPr/>
        </p:nvSpPr>
        <p:spPr>
          <a:xfrm>
            <a:off x="5656500" y="3718850"/>
            <a:ext cx="1289400" cy="30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1"/>
                </a:solidFill>
              </a:rPr>
              <a:t>condor_submit</a:t>
            </a:r>
            <a:endParaRPr sz="1300">
              <a:solidFill>
                <a:schemeClr val="dk1"/>
              </a:solidFill>
            </a:endParaRPr>
          </a:p>
        </p:txBody>
      </p:sp>
      <p:sp>
        <p:nvSpPr>
          <p:cNvPr id="588" name="Google Shape;588;p67"/>
          <p:cNvSpPr/>
          <p:nvPr/>
        </p:nvSpPr>
        <p:spPr>
          <a:xfrm>
            <a:off x="5656500" y="4160600"/>
            <a:ext cx="1289400" cy="334800"/>
          </a:xfrm>
          <a:prstGeom prst="rect">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9" name="Google Shape;589;p67"/>
          <p:cNvSpPr txBox="1"/>
          <p:nvPr/>
        </p:nvSpPr>
        <p:spPr>
          <a:xfrm>
            <a:off x="5656500" y="4129905"/>
            <a:ext cx="1289400" cy="30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1"/>
                </a:solidFill>
              </a:rPr>
              <a:t>condor_rm</a:t>
            </a:r>
            <a:endParaRPr sz="1300">
              <a:solidFill>
                <a:schemeClr val="dk1"/>
              </a:solidFill>
            </a:endParaRPr>
          </a:p>
        </p:txBody>
      </p:sp>
      <p:cxnSp>
        <p:nvCxnSpPr>
          <p:cNvPr id="590" name="Google Shape;590;p67"/>
          <p:cNvCxnSpPr>
            <a:stCxn id="583" idx="2"/>
            <a:endCxn id="583" idx="0"/>
          </p:cNvCxnSpPr>
          <p:nvPr/>
        </p:nvCxnSpPr>
        <p:spPr>
          <a:xfrm rot="10800000">
            <a:off x="6301200" y="2678725"/>
            <a:ext cx="0" cy="5727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68"/>
          <p:cNvSpPr/>
          <p:nvPr/>
        </p:nvSpPr>
        <p:spPr>
          <a:xfrm>
            <a:off x="470175" y="2215550"/>
            <a:ext cx="8413500" cy="162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6" name="Google Shape;596;p68"/>
          <p:cNvSpPr txBox="1">
            <a:spLocks noGrp="1"/>
          </p:cNvSpPr>
          <p:nvPr>
            <p:ph type="title"/>
          </p:nvPr>
        </p:nvSpPr>
        <p:spPr>
          <a:xfrm>
            <a:off x="311700" y="106850"/>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2820">
                <a:latin typeface="Courier New"/>
                <a:ea typeface="Courier New"/>
                <a:cs typeface="Courier New"/>
                <a:sym typeface="Courier New"/>
              </a:rPr>
              <a:t>Definition 1.1</a:t>
            </a:r>
            <a:endParaRPr sz="2820">
              <a:latin typeface="Courier New"/>
              <a:ea typeface="Courier New"/>
              <a:cs typeface="Courier New"/>
              <a:sym typeface="Courier New"/>
            </a:endParaRPr>
          </a:p>
        </p:txBody>
      </p:sp>
      <p:sp>
        <p:nvSpPr>
          <p:cNvPr id="597" name="Google Shape;597;p68"/>
          <p:cNvSpPr txBox="1">
            <a:spLocks noGrp="1"/>
          </p:cNvSpPr>
          <p:nvPr>
            <p:ph type="body" idx="1"/>
          </p:nvPr>
        </p:nvSpPr>
        <p:spPr>
          <a:xfrm>
            <a:off x="311700" y="863550"/>
            <a:ext cx="8520600" cy="3416400"/>
          </a:xfrm>
          <a:prstGeom prst="rect">
            <a:avLst/>
          </a:prstGeom>
        </p:spPr>
        <p:txBody>
          <a:bodyPr spcFirstLastPara="1" wrap="square" lIns="68575" tIns="34275" rIns="68575" bIns="34275" anchor="t" anchorCtr="0">
            <a:normAutofit/>
          </a:bodyPr>
          <a:lstStyle/>
          <a:p>
            <a:pPr marL="0" lvl="0" indent="0" algn="ctr" rtl="0">
              <a:spcBef>
                <a:spcPts val="800"/>
              </a:spcBef>
              <a:spcAft>
                <a:spcPts val="0"/>
              </a:spcAft>
              <a:buNone/>
            </a:pPr>
            <a:r>
              <a:rPr lang="en" sz="3200">
                <a:latin typeface="Courier New"/>
                <a:ea typeface="Courier New"/>
                <a:cs typeface="Courier New"/>
                <a:sym typeface="Courier New"/>
              </a:rPr>
              <a:t>A </a:t>
            </a:r>
            <a:r>
              <a:rPr lang="en" sz="3200" i="1">
                <a:latin typeface="Courier New"/>
                <a:ea typeface="Courier New"/>
                <a:cs typeface="Courier New"/>
                <a:sym typeface="Courier New"/>
              </a:rPr>
              <a:t>task </a:t>
            </a:r>
            <a:r>
              <a:rPr lang="en" sz="3200">
                <a:latin typeface="Courier New"/>
                <a:ea typeface="Courier New"/>
                <a:cs typeface="Courier New"/>
                <a:sym typeface="Courier New"/>
              </a:rPr>
              <a:t>is an object with an associated “time cost”</a:t>
            </a:r>
            <a:endParaRPr sz="3200">
              <a:latin typeface="Courier New"/>
              <a:ea typeface="Courier New"/>
              <a:cs typeface="Courier New"/>
              <a:sym typeface="Courier New"/>
            </a:endParaRPr>
          </a:p>
          <a:p>
            <a:pPr marL="0" lvl="0" indent="0" algn="ctr" rtl="0">
              <a:spcBef>
                <a:spcPts val="800"/>
              </a:spcBef>
              <a:spcAft>
                <a:spcPts val="0"/>
              </a:spcAft>
              <a:buNone/>
            </a:pPr>
            <a:endParaRPr sz="3200">
              <a:latin typeface="Courier New"/>
              <a:ea typeface="Courier New"/>
              <a:cs typeface="Courier New"/>
              <a:sym typeface="Courier New"/>
            </a:endParaRPr>
          </a:p>
          <a:p>
            <a:pPr marL="0" lvl="0" indent="0" algn="ctr" rtl="0">
              <a:spcBef>
                <a:spcPts val="800"/>
              </a:spcBef>
              <a:spcAft>
                <a:spcPts val="0"/>
              </a:spcAft>
              <a:buClr>
                <a:schemeClr val="dk1"/>
              </a:buClr>
              <a:buSzPts val="1100"/>
              <a:buFont typeface="Arial"/>
              <a:buNone/>
            </a:pPr>
            <a:r>
              <a:rPr lang="en" sz="3200">
                <a:latin typeface="Courier New"/>
                <a:ea typeface="Courier New"/>
                <a:cs typeface="Courier New"/>
                <a:sym typeface="Courier New"/>
              </a:rPr>
              <a:t>A </a:t>
            </a:r>
            <a:r>
              <a:rPr lang="en" sz="3200" i="1">
                <a:latin typeface="Courier New"/>
                <a:ea typeface="Courier New"/>
                <a:cs typeface="Courier New"/>
                <a:sym typeface="Courier New"/>
              </a:rPr>
              <a:t>queue</a:t>
            </a:r>
            <a:r>
              <a:rPr lang="en" sz="3200">
                <a:latin typeface="Courier New"/>
                <a:ea typeface="Courier New"/>
                <a:cs typeface="Courier New"/>
                <a:sym typeface="Courier New"/>
              </a:rPr>
              <a:t> is an object that accepts incoming tasks and works on them one at a time</a:t>
            </a:r>
            <a:endParaRPr sz="3200">
              <a:latin typeface="Courier New"/>
              <a:ea typeface="Courier New"/>
              <a:cs typeface="Courier New"/>
              <a:sym typeface="Courier New"/>
            </a:endParaRPr>
          </a:p>
        </p:txBody>
      </p:sp>
      <p:sp>
        <p:nvSpPr>
          <p:cNvPr id="598" name="Google Shape;598;p68"/>
          <p:cNvSpPr/>
          <p:nvPr/>
        </p:nvSpPr>
        <p:spPr>
          <a:xfrm>
            <a:off x="1097100" y="783650"/>
            <a:ext cx="7294800" cy="1253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99" name="Google Shape;599;p68"/>
          <p:cNvPicPr preferRelativeResize="0"/>
          <p:nvPr/>
        </p:nvPicPr>
        <p:blipFill>
          <a:blip r:embed="rId3">
            <a:alphaModFix/>
          </a:blip>
          <a:stretch>
            <a:fillRect/>
          </a:stretch>
        </p:blipFill>
        <p:spPr>
          <a:xfrm>
            <a:off x="3498882" y="3960994"/>
            <a:ext cx="1137250" cy="1137275"/>
          </a:xfrm>
          <a:prstGeom prst="rect">
            <a:avLst/>
          </a:prstGeom>
          <a:noFill/>
          <a:ln>
            <a:noFill/>
          </a:ln>
        </p:spPr>
      </p:pic>
      <p:pic>
        <p:nvPicPr>
          <p:cNvPr id="600" name="Google Shape;600;p68"/>
          <p:cNvPicPr preferRelativeResize="0"/>
          <p:nvPr/>
        </p:nvPicPr>
        <p:blipFill rotWithShape="1">
          <a:blip r:embed="rId4">
            <a:alphaModFix/>
          </a:blip>
          <a:srcRect l="-27841" r="10909"/>
          <a:stretch/>
        </p:blipFill>
        <p:spPr>
          <a:xfrm>
            <a:off x="4237025" y="3844048"/>
            <a:ext cx="1526250" cy="13052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69"/>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latin typeface="Courier New"/>
                <a:ea typeface="Courier New"/>
                <a:cs typeface="Courier New"/>
                <a:sym typeface="Courier New"/>
              </a:rPr>
              <a:t>The Problem</a:t>
            </a:r>
            <a:endParaRPr>
              <a:latin typeface="Courier New"/>
              <a:ea typeface="Courier New"/>
              <a:cs typeface="Courier New"/>
              <a:sym typeface="Courier New"/>
            </a:endParaRPr>
          </a:p>
        </p:txBody>
      </p:sp>
      <p:sp>
        <p:nvSpPr>
          <p:cNvPr id="606" name="Google Shape;606;p69"/>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p>
            <a:pPr marL="457200" lvl="0" indent="-381000" algn="l" rtl="0">
              <a:spcBef>
                <a:spcPts val="800"/>
              </a:spcBef>
              <a:spcAft>
                <a:spcPts val="0"/>
              </a:spcAft>
              <a:buSzPts val="2400"/>
              <a:buFont typeface="Courier New"/>
              <a:buChar char="•"/>
            </a:pPr>
            <a:r>
              <a:rPr lang="en" sz="2400">
                <a:latin typeface="Courier New"/>
                <a:ea typeface="Courier New"/>
                <a:cs typeface="Courier New"/>
                <a:sym typeface="Courier New"/>
              </a:rPr>
              <a:t>Consider a queue Q with categories 1,2,…,n</a:t>
            </a:r>
            <a:endParaRPr sz="2400">
              <a:latin typeface="Courier New"/>
              <a:ea typeface="Courier New"/>
              <a:cs typeface="Courier New"/>
              <a:sym typeface="Courier New"/>
            </a:endParaRPr>
          </a:p>
          <a:p>
            <a:pPr marL="457200" lvl="0" indent="-381000" algn="l" rtl="0">
              <a:spcBef>
                <a:spcPts val="800"/>
              </a:spcBef>
              <a:spcAft>
                <a:spcPts val="0"/>
              </a:spcAft>
              <a:buSzPts val="2400"/>
              <a:buFont typeface="Courier New"/>
              <a:buChar char="•"/>
            </a:pPr>
            <a:r>
              <a:rPr lang="en" sz="2400">
                <a:latin typeface="Courier New"/>
                <a:ea typeface="Courier New"/>
                <a:cs typeface="Courier New"/>
                <a:sym typeface="Courier New"/>
              </a:rPr>
              <a:t>The queue records the total time spent processing each category</a:t>
            </a:r>
            <a:endParaRPr sz="2400">
              <a:latin typeface="Courier New"/>
              <a:ea typeface="Courier New"/>
              <a:cs typeface="Courier New"/>
              <a:sym typeface="Courier New"/>
            </a:endParaRPr>
          </a:p>
          <a:p>
            <a:pPr marL="457200" lvl="0" indent="-381000" algn="l" rtl="0">
              <a:spcBef>
                <a:spcPts val="800"/>
              </a:spcBef>
              <a:spcAft>
                <a:spcPts val="0"/>
              </a:spcAft>
              <a:buSzPts val="2400"/>
              <a:buFont typeface="Courier New"/>
              <a:buChar char="•"/>
            </a:pPr>
            <a:r>
              <a:rPr lang="en" sz="2400">
                <a:latin typeface="Courier New"/>
                <a:ea typeface="Courier New"/>
                <a:cs typeface="Courier New"/>
                <a:sym typeface="Courier New"/>
              </a:rPr>
              <a:t>How do we determine real-time data about this system?</a:t>
            </a:r>
            <a:endParaRPr sz="2400">
              <a:latin typeface="Courier New"/>
              <a:ea typeface="Courier New"/>
              <a:cs typeface="Courier New"/>
              <a:sym typeface="Courier New"/>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70"/>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Enter Sampling</a:t>
            </a:r>
            <a:endParaRPr/>
          </a:p>
        </p:txBody>
      </p:sp>
      <p:sp>
        <p:nvSpPr>
          <p:cNvPr id="612" name="Google Shape;612;p70"/>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p>
            <a:pPr marL="457200" lvl="0" indent="-381000" algn="l" rtl="0">
              <a:spcBef>
                <a:spcPts val="800"/>
              </a:spcBef>
              <a:spcAft>
                <a:spcPts val="0"/>
              </a:spcAft>
              <a:buClr>
                <a:schemeClr val="dk1"/>
              </a:buClr>
              <a:buSzPts val="2400"/>
              <a:buFont typeface="Courier New"/>
              <a:buChar char="•"/>
            </a:pPr>
            <a:r>
              <a:rPr lang="en" sz="2400">
                <a:solidFill>
                  <a:schemeClr val="dk1"/>
                </a:solidFill>
                <a:latin typeface="Courier New"/>
                <a:ea typeface="Courier New"/>
                <a:cs typeface="Courier New"/>
                <a:sym typeface="Courier New"/>
              </a:rPr>
              <a:t>We can record the totals every x seconds</a:t>
            </a:r>
            <a:endParaRPr sz="2400">
              <a:solidFill>
                <a:schemeClr val="dk1"/>
              </a:solidFill>
              <a:latin typeface="Courier New"/>
              <a:ea typeface="Courier New"/>
              <a:cs typeface="Courier New"/>
              <a:sym typeface="Courier New"/>
            </a:endParaRPr>
          </a:p>
          <a:p>
            <a:pPr marL="457200" lvl="0" indent="-381000" algn="l" rtl="0">
              <a:spcBef>
                <a:spcPts val="800"/>
              </a:spcBef>
              <a:spcAft>
                <a:spcPts val="0"/>
              </a:spcAft>
              <a:buClr>
                <a:schemeClr val="dk1"/>
              </a:buClr>
              <a:buSzPts val="2400"/>
              <a:buFont typeface="Courier New"/>
              <a:buChar char="•"/>
            </a:pPr>
            <a:r>
              <a:rPr lang="en" sz="2400">
                <a:solidFill>
                  <a:schemeClr val="dk1"/>
                </a:solidFill>
                <a:latin typeface="Courier New"/>
                <a:ea typeface="Courier New"/>
                <a:cs typeface="Courier New"/>
                <a:sym typeface="Courier New"/>
              </a:rPr>
              <a:t>The time spent over some window is new_runtime - old_runtime</a:t>
            </a:r>
            <a:endParaRPr sz="2400">
              <a:solidFill>
                <a:schemeClr val="dk1"/>
              </a:solidFill>
              <a:latin typeface="Courier New"/>
              <a:ea typeface="Courier New"/>
              <a:cs typeface="Courier New"/>
              <a:sym typeface="Courier New"/>
            </a:endParaRPr>
          </a:p>
          <a:p>
            <a:pPr marL="457200" lvl="0" indent="-381000" algn="l" rtl="0">
              <a:spcBef>
                <a:spcPts val="800"/>
              </a:spcBef>
              <a:spcAft>
                <a:spcPts val="0"/>
              </a:spcAft>
              <a:buClr>
                <a:schemeClr val="dk1"/>
              </a:buClr>
              <a:buSzPts val="2400"/>
              <a:buFont typeface="Courier New"/>
              <a:buChar char="•"/>
            </a:pPr>
            <a:r>
              <a:rPr lang="en" sz="2400">
                <a:solidFill>
                  <a:schemeClr val="dk1"/>
                </a:solidFill>
                <a:latin typeface="Courier New"/>
                <a:ea typeface="Courier New"/>
                <a:cs typeface="Courier New"/>
                <a:sym typeface="Courier New"/>
              </a:rPr>
              <a:t>We can divide by the sum of totals to get a relative proportion</a:t>
            </a:r>
            <a:endParaRPr sz="2400">
              <a:solidFill>
                <a:schemeClr val="dk1"/>
              </a:solidFill>
              <a:latin typeface="Courier New"/>
              <a:ea typeface="Courier New"/>
              <a:cs typeface="Courier New"/>
              <a:sym typeface="Courier New"/>
            </a:endParaRPr>
          </a:p>
          <a:p>
            <a:pPr marL="457200" lvl="0" indent="-381000" algn="l" rtl="0">
              <a:spcBef>
                <a:spcPts val="800"/>
              </a:spcBef>
              <a:spcAft>
                <a:spcPts val="0"/>
              </a:spcAft>
              <a:buClr>
                <a:schemeClr val="dk1"/>
              </a:buClr>
              <a:buSzPts val="2400"/>
              <a:buFont typeface="Courier New"/>
              <a:buChar char="•"/>
            </a:pPr>
            <a:r>
              <a:rPr lang="en" sz="2400">
                <a:solidFill>
                  <a:schemeClr val="dk1"/>
                </a:solidFill>
                <a:latin typeface="Courier New"/>
                <a:ea typeface="Courier New"/>
                <a:cs typeface="Courier New"/>
                <a:sym typeface="Courier New"/>
              </a:rPr>
              <a:t>This tells us what is taking up time in the queue</a:t>
            </a:r>
            <a:endParaRPr sz="2400">
              <a:solidFill>
                <a:schemeClr val="dk1"/>
              </a:solidFill>
              <a:latin typeface="Courier New"/>
              <a:ea typeface="Courier New"/>
              <a:cs typeface="Courier New"/>
              <a:sym typeface="Courier New"/>
            </a:endParaRPr>
          </a:p>
        </p:txBody>
      </p:sp>
      <p:sp>
        <p:nvSpPr>
          <p:cNvPr id="613" name="Google Shape;613;p70"/>
          <p:cNvSpPr/>
          <p:nvPr/>
        </p:nvSpPr>
        <p:spPr>
          <a:xfrm>
            <a:off x="797875" y="2043731"/>
            <a:ext cx="4751700" cy="36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71"/>
          <p:cNvSpPr txBox="1"/>
          <p:nvPr/>
        </p:nvSpPr>
        <p:spPr>
          <a:xfrm>
            <a:off x="0" y="1859350"/>
            <a:ext cx="9144000" cy="3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chemeClr val="dk1"/>
                </a:solidFill>
                <a:latin typeface="Courier New"/>
                <a:ea typeface="Courier New"/>
                <a:cs typeface="Courier New"/>
                <a:sym typeface="Courier New"/>
              </a:rPr>
              <a:t>The Schedd is a Queue!</a:t>
            </a:r>
            <a:endParaRPr sz="4800" b="1">
              <a:solidFill>
                <a:schemeClr val="dk1"/>
              </a:solidFill>
              <a:latin typeface="Courier New"/>
              <a:ea typeface="Courier New"/>
              <a:cs typeface="Courier New"/>
              <a:sym typeface="Courier New"/>
            </a:endParaRPr>
          </a:p>
          <a:p>
            <a:pPr marL="0" lvl="0" indent="0" algn="ctr" rtl="0">
              <a:spcBef>
                <a:spcPts val="0"/>
              </a:spcBef>
              <a:spcAft>
                <a:spcPts val="0"/>
              </a:spcAft>
              <a:buNone/>
            </a:pPr>
            <a:r>
              <a:rPr lang="en" sz="3000" b="1">
                <a:solidFill>
                  <a:schemeClr val="dk1"/>
                </a:solidFill>
                <a:latin typeface="Courier New"/>
                <a:ea typeface="Courier New"/>
                <a:cs typeface="Courier New"/>
                <a:sym typeface="Courier New"/>
              </a:rPr>
              <a:t>(Basically)</a:t>
            </a:r>
            <a:endParaRPr sz="3000" b="1">
              <a:solidFill>
                <a:schemeClr val="dk1"/>
              </a:solidFill>
              <a:latin typeface="Courier New"/>
              <a:ea typeface="Courier New"/>
              <a:cs typeface="Courier New"/>
              <a:sym typeface="Courier New"/>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72"/>
          <p:cNvSpPr txBox="1">
            <a:spLocks noGrp="1"/>
          </p:cNvSpPr>
          <p:nvPr>
            <p:ph type="title"/>
          </p:nvPr>
        </p:nvSpPr>
        <p:spPr>
          <a:xfrm>
            <a:off x="297450" y="8012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600">
                <a:latin typeface="Courier New"/>
                <a:ea typeface="Courier New"/>
                <a:cs typeface="Courier New"/>
                <a:sym typeface="Courier New"/>
              </a:rPr>
              <a:t>The Schedd:</a:t>
            </a:r>
            <a:endParaRPr sz="3600">
              <a:latin typeface="Courier New"/>
              <a:ea typeface="Courier New"/>
              <a:cs typeface="Courier New"/>
              <a:sym typeface="Courier New"/>
            </a:endParaRPr>
          </a:p>
        </p:txBody>
      </p:sp>
      <p:sp>
        <p:nvSpPr>
          <p:cNvPr id="624" name="Google Shape;624;p72"/>
          <p:cNvSpPr txBox="1">
            <a:spLocks noGrp="1"/>
          </p:cNvSpPr>
          <p:nvPr>
            <p:ph type="body" idx="1"/>
          </p:nvPr>
        </p:nvSpPr>
        <p:spPr>
          <a:xfrm>
            <a:off x="297450" y="1480175"/>
            <a:ext cx="8714400" cy="3416400"/>
          </a:xfrm>
          <a:prstGeom prst="rect">
            <a:avLst/>
          </a:prstGeom>
        </p:spPr>
        <p:txBody>
          <a:bodyPr spcFirstLastPara="1" wrap="square" lIns="68575" tIns="34275" rIns="68575" bIns="34275" anchor="t" anchorCtr="0">
            <a:noAutofit/>
          </a:bodyPr>
          <a:lstStyle/>
          <a:p>
            <a:pPr marL="457200" lvl="0" indent="-431800" algn="l" rtl="0">
              <a:spcBef>
                <a:spcPts val="800"/>
              </a:spcBef>
              <a:spcAft>
                <a:spcPts val="0"/>
              </a:spcAft>
              <a:buClr>
                <a:schemeClr val="dk1"/>
              </a:buClr>
              <a:buSzPts val="3200"/>
              <a:buFont typeface="Courier New"/>
              <a:buChar char="•"/>
            </a:pPr>
            <a:r>
              <a:rPr lang="en" sz="3200">
                <a:solidFill>
                  <a:schemeClr val="dk1"/>
                </a:solidFill>
                <a:latin typeface="Courier New"/>
                <a:ea typeface="Courier New"/>
                <a:cs typeface="Courier New"/>
                <a:sym typeface="Courier New"/>
              </a:rPr>
              <a:t>Operates on tasks one at a time</a:t>
            </a:r>
            <a:endParaRPr sz="3200">
              <a:solidFill>
                <a:schemeClr val="dk1"/>
              </a:solidFill>
              <a:latin typeface="Courier New"/>
              <a:ea typeface="Courier New"/>
              <a:cs typeface="Courier New"/>
              <a:sym typeface="Courier New"/>
            </a:endParaRPr>
          </a:p>
          <a:p>
            <a:pPr marL="457200" lvl="0" indent="-431800" algn="l" rtl="0">
              <a:spcBef>
                <a:spcPts val="800"/>
              </a:spcBef>
              <a:spcAft>
                <a:spcPts val="0"/>
              </a:spcAft>
              <a:buClr>
                <a:schemeClr val="dk1"/>
              </a:buClr>
              <a:buSzPts val="3200"/>
              <a:buFont typeface="Courier New"/>
              <a:buChar char="•"/>
            </a:pPr>
            <a:r>
              <a:rPr lang="en" sz="3200">
                <a:solidFill>
                  <a:schemeClr val="dk1"/>
                </a:solidFill>
                <a:latin typeface="Courier New"/>
                <a:ea typeface="Courier New"/>
                <a:cs typeface="Courier New"/>
                <a:sym typeface="Courier New"/>
              </a:rPr>
              <a:t>Has categories          (commands, handling jobs, etc.)</a:t>
            </a:r>
            <a:endParaRPr sz="3200">
              <a:solidFill>
                <a:schemeClr val="dk1"/>
              </a:solidFill>
              <a:latin typeface="Courier New"/>
              <a:ea typeface="Courier New"/>
              <a:cs typeface="Courier New"/>
              <a:sym typeface="Courier New"/>
            </a:endParaRPr>
          </a:p>
          <a:p>
            <a:pPr marL="457200" lvl="0" indent="-431800" algn="l" rtl="0">
              <a:spcBef>
                <a:spcPts val="800"/>
              </a:spcBef>
              <a:spcAft>
                <a:spcPts val="0"/>
              </a:spcAft>
              <a:buClr>
                <a:schemeClr val="dk1"/>
              </a:buClr>
              <a:buSzPts val="3200"/>
              <a:buFont typeface="Courier New"/>
              <a:buChar char="•"/>
            </a:pPr>
            <a:r>
              <a:rPr lang="en" sz="3200">
                <a:solidFill>
                  <a:schemeClr val="dk1"/>
                </a:solidFill>
                <a:latin typeface="Courier New"/>
                <a:ea typeface="Courier New"/>
                <a:cs typeface="Courier New"/>
                <a:sym typeface="Courier New"/>
              </a:rPr>
              <a:t>Publishes totals through ClassAds</a:t>
            </a:r>
            <a:endParaRPr sz="3200">
              <a:solidFill>
                <a:schemeClr val="dk1"/>
              </a:solidFill>
              <a:latin typeface="Courier New"/>
              <a:ea typeface="Courier New"/>
              <a:cs typeface="Courier New"/>
              <a:sym typeface="Courier New"/>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73"/>
          <p:cNvSpPr txBox="1">
            <a:spLocks noGrp="1"/>
          </p:cNvSpPr>
          <p:nvPr>
            <p:ph type="title"/>
          </p:nvPr>
        </p:nvSpPr>
        <p:spPr>
          <a:xfrm>
            <a:off x="0" y="16007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latin typeface="Courier New"/>
                <a:ea typeface="Courier New"/>
                <a:cs typeface="Courier New"/>
                <a:sym typeface="Courier New"/>
              </a:rPr>
              <a:t>Trivial, Right?</a:t>
            </a:r>
            <a:endParaRPr>
              <a:latin typeface="Courier New"/>
              <a:ea typeface="Courier New"/>
              <a:cs typeface="Courier New"/>
              <a:sym typeface="Courier New"/>
            </a:endParaRPr>
          </a:p>
        </p:txBody>
      </p:sp>
      <p:sp>
        <p:nvSpPr>
          <p:cNvPr id="630" name="Google Shape;630;p73"/>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631" name="Google Shape;631;p73"/>
          <p:cNvPicPr preferRelativeResize="0"/>
          <p:nvPr/>
        </p:nvPicPr>
        <p:blipFill>
          <a:blip r:embed="rId3">
            <a:alphaModFix/>
          </a:blip>
          <a:stretch>
            <a:fillRect/>
          </a:stretch>
        </p:blipFill>
        <p:spPr>
          <a:xfrm>
            <a:off x="2" y="840625"/>
            <a:ext cx="9144000" cy="3543162"/>
          </a:xfrm>
          <a:prstGeom prst="rect">
            <a:avLst/>
          </a:prstGeom>
          <a:noFill/>
          <a:ln>
            <a:noFill/>
          </a:ln>
        </p:spPr>
      </p:pic>
      <p:sp>
        <p:nvSpPr>
          <p:cNvPr id="632" name="Google Shape;632;p73"/>
          <p:cNvSpPr/>
          <p:nvPr/>
        </p:nvSpPr>
        <p:spPr>
          <a:xfrm>
            <a:off x="0" y="1310800"/>
            <a:ext cx="2728500" cy="242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3" name="Google Shape;633;p73"/>
          <p:cNvSpPr txBox="1"/>
          <p:nvPr/>
        </p:nvSpPr>
        <p:spPr>
          <a:xfrm>
            <a:off x="2821100" y="1203975"/>
            <a:ext cx="3633300" cy="24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latin typeface="Courier New"/>
                <a:ea typeface="Courier New"/>
                <a:cs typeface="Courier New"/>
                <a:sym typeface="Courier New"/>
              </a:rPr>
              <a:t>&lt;- How???</a:t>
            </a:r>
            <a:endParaRPr sz="1800">
              <a:solidFill>
                <a:srgbClr val="FF0000"/>
              </a:solidFill>
              <a:latin typeface="Courier New"/>
              <a:ea typeface="Courier New"/>
              <a:cs typeface="Courier New"/>
              <a:sym typeface="Courier New"/>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74"/>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Wrong!</a:t>
            </a:r>
            <a:endParaRPr/>
          </a:p>
        </p:txBody>
      </p:sp>
      <p:sp>
        <p:nvSpPr>
          <p:cNvPr id="639" name="Google Shape;639;p74"/>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87350" algn="l" rtl="0">
              <a:spcBef>
                <a:spcPts val="800"/>
              </a:spcBef>
              <a:spcAft>
                <a:spcPts val="0"/>
              </a:spcAft>
              <a:buClr>
                <a:schemeClr val="dk1"/>
              </a:buClr>
              <a:buSzPts val="2500"/>
              <a:buFont typeface="Courier New"/>
              <a:buChar char="•"/>
            </a:pPr>
            <a:r>
              <a:rPr lang="en" sz="2500">
                <a:solidFill>
                  <a:schemeClr val="dk1"/>
                </a:solidFill>
                <a:latin typeface="Courier New"/>
                <a:ea typeface="Courier New"/>
                <a:cs typeface="Courier New"/>
                <a:sym typeface="Courier New"/>
              </a:rPr>
              <a:t>Condor publishes the average % of time that CPU is recently “busy”(20min window)</a:t>
            </a:r>
            <a:endParaRPr sz="2500">
              <a:solidFill>
                <a:schemeClr val="dk1"/>
              </a:solidFill>
              <a:latin typeface="Courier New"/>
              <a:ea typeface="Courier New"/>
              <a:cs typeface="Courier New"/>
              <a:sym typeface="Courier New"/>
            </a:endParaRPr>
          </a:p>
          <a:p>
            <a:pPr marL="457200" lvl="0" indent="-387350" algn="l" rtl="0">
              <a:spcBef>
                <a:spcPts val="800"/>
              </a:spcBef>
              <a:spcAft>
                <a:spcPts val="0"/>
              </a:spcAft>
              <a:buClr>
                <a:schemeClr val="dk1"/>
              </a:buClr>
              <a:buSzPts val="2500"/>
              <a:buFont typeface="Courier New"/>
              <a:buChar char="•"/>
            </a:pPr>
            <a:r>
              <a:rPr lang="en" sz="2500">
                <a:solidFill>
                  <a:schemeClr val="dk1"/>
                </a:solidFill>
                <a:latin typeface="Courier New"/>
                <a:ea typeface="Courier New"/>
                <a:cs typeface="Courier New"/>
                <a:sym typeface="Courier New"/>
              </a:rPr>
              <a:t>Multiply by window size to get CPU time?</a:t>
            </a:r>
            <a:endParaRPr sz="2500">
              <a:solidFill>
                <a:schemeClr val="dk1"/>
              </a:solidFill>
              <a:latin typeface="Courier New"/>
              <a:ea typeface="Courier New"/>
              <a:cs typeface="Courier New"/>
              <a:sym typeface="Courier New"/>
            </a:endParaRPr>
          </a:p>
          <a:p>
            <a:pPr marL="457200" lvl="0" indent="-387350" algn="l" rtl="0">
              <a:spcBef>
                <a:spcPts val="800"/>
              </a:spcBef>
              <a:spcAft>
                <a:spcPts val="0"/>
              </a:spcAft>
              <a:buClr>
                <a:schemeClr val="dk1"/>
              </a:buClr>
              <a:buSzPts val="2500"/>
              <a:buFont typeface="Courier New"/>
              <a:buChar char="•"/>
            </a:pPr>
            <a:r>
              <a:rPr lang="en" sz="2500">
                <a:solidFill>
                  <a:schemeClr val="dk1"/>
                </a:solidFill>
                <a:latin typeface="Courier New"/>
                <a:ea typeface="Courier New"/>
                <a:cs typeface="Courier New"/>
                <a:sym typeface="Courier New"/>
              </a:rPr>
              <a:t>If the percentage doesn’t move much, sure</a:t>
            </a:r>
            <a:endParaRPr sz="2500">
              <a:solidFill>
                <a:schemeClr val="dk1"/>
              </a:solidFill>
              <a:latin typeface="Courier New"/>
              <a:ea typeface="Courier New"/>
              <a:cs typeface="Courier New"/>
              <a:sym typeface="Courier New"/>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1"/>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What I’ve Been Doing</a:t>
            </a:r>
            <a:endParaRPr/>
          </a:p>
        </p:txBody>
      </p:sp>
      <p:sp>
        <p:nvSpPr>
          <p:cNvPr id="137" name="Google Shape;137;p21"/>
          <p:cNvSpPr txBox="1">
            <a:spLocks noGrp="1"/>
          </p:cNvSpPr>
          <p:nvPr>
            <p:ph type="body" idx="1"/>
          </p:nvPr>
        </p:nvSpPr>
        <p:spPr>
          <a:xfrm>
            <a:off x="311700" y="954750"/>
            <a:ext cx="8520600" cy="2877900"/>
          </a:xfrm>
          <a:prstGeom prst="rect">
            <a:avLst/>
          </a:prstGeom>
        </p:spPr>
        <p:txBody>
          <a:bodyPr spcFirstLastPara="1" wrap="square" lIns="68575" tIns="34275" rIns="68575" bIns="34275" anchor="t" anchorCtr="0">
            <a:normAutofit/>
          </a:bodyPr>
          <a:lstStyle/>
          <a:p>
            <a:pPr marL="457200" lvl="0" indent="-361950" algn="l" rtl="0">
              <a:spcBef>
                <a:spcPts val="800"/>
              </a:spcBef>
              <a:spcAft>
                <a:spcPts val="0"/>
              </a:spcAft>
              <a:buSzPts val="2100"/>
              <a:buChar char="●"/>
            </a:pPr>
            <a:r>
              <a:rPr lang="en"/>
              <a:t>Learning the glideinWMS system through running OSPool jobs and kicking off glideins</a:t>
            </a:r>
            <a:endParaRPr/>
          </a:p>
          <a:p>
            <a:pPr marL="457200" lvl="0" indent="-361950" algn="l" rtl="0">
              <a:spcBef>
                <a:spcPts val="800"/>
              </a:spcBef>
              <a:spcAft>
                <a:spcPts val="0"/>
              </a:spcAft>
              <a:buSzPts val="2100"/>
              <a:buChar char="●"/>
            </a:pPr>
            <a:r>
              <a:rPr lang="en"/>
              <a:t>Developing glidein scripts to gather network information and advertise this information to the machine ad and glidein logs</a:t>
            </a:r>
            <a:endParaRPr/>
          </a:p>
          <a:p>
            <a:pPr marL="457200" lvl="0" indent="-361950" algn="l" rtl="0">
              <a:spcBef>
                <a:spcPts val="800"/>
              </a:spcBef>
              <a:spcAft>
                <a:spcPts val="0"/>
              </a:spcAft>
              <a:buSzPts val="2100"/>
              <a:buChar char="●"/>
            </a:pPr>
            <a:r>
              <a:rPr lang="en"/>
              <a:t>Figuring out how to answer “Where am I?”</a:t>
            </a:r>
            <a:endParaRPr/>
          </a:p>
          <a:p>
            <a:pPr marL="914400" lvl="1" indent="-342900" algn="l" rtl="0">
              <a:spcBef>
                <a:spcPts val="400"/>
              </a:spcBef>
              <a:spcAft>
                <a:spcPts val="0"/>
              </a:spcAft>
              <a:buSzPts val="1800"/>
              <a:buChar char="○"/>
            </a:pPr>
            <a:r>
              <a:rPr lang="en"/>
              <a:t>Testing IP geolocation using different IP addresses</a:t>
            </a:r>
            <a:endParaRPr/>
          </a:p>
          <a:p>
            <a:pPr marL="914400" lvl="1" indent="-342900" algn="l" rtl="0">
              <a:spcBef>
                <a:spcPts val="400"/>
              </a:spcBef>
              <a:spcAft>
                <a:spcPts val="0"/>
              </a:spcAft>
              <a:buSzPts val="1800"/>
              <a:buChar char="○"/>
            </a:pPr>
            <a:r>
              <a:rPr lang="en"/>
              <a:t>Figuring out how to use tracepath to figure out latency and hops</a:t>
            </a:r>
            <a:endParaRPr/>
          </a:p>
        </p:txBody>
      </p:sp>
      <p:sp>
        <p:nvSpPr>
          <p:cNvPr id="138" name="Google Shape;138;p21"/>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sz="900">
                <a:solidFill>
                  <a:schemeClr val="dk1"/>
                </a:solidFill>
                <a:latin typeface="Helvetica Neue Light"/>
                <a:ea typeface="Helvetica Neue Light"/>
                <a:cs typeface="Helvetica Neue Light"/>
                <a:sym typeface="Helvetica Neue Light"/>
              </a:rPr>
              <a:t>6</a:t>
            </a:fld>
            <a:endParaRPr sz="900">
              <a:solidFill>
                <a:schemeClr val="dk1"/>
              </a:solidFill>
              <a:latin typeface="Helvetica Neue Light"/>
              <a:ea typeface="Helvetica Neue Light"/>
              <a:cs typeface="Helvetica Neue Light"/>
              <a:sym typeface="Helvetica Neue Light"/>
            </a:endParaRPr>
          </a:p>
        </p:txBody>
      </p:sp>
      <p:pic>
        <p:nvPicPr>
          <p:cNvPr id="139" name="Google Shape;139;p21"/>
          <p:cNvPicPr preferRelativeResize="0"/>
          <p:nvPr/>
        </p:nvPicPr>
        <p:blipFill>
          <a:blip r:embed="rId3">
            <a:alphaModFix/>
          </a:blip>
          <a:stretch>
            <a:fillRect/>
          </a:stretch>
        </p:blipFill>
        <p:spPr>
          <a:xfrm>
            <a:off x="1649087" y="3343232"/>
            <a:ext cx="6145912" cy="17581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75"/>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645" name="Google Shape;645;p75"/>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646" name="Google Shape;646;p75"/>
          <p:cNvPicPr preferRelativeResize="0"/>
          <p:nvPr/>
        </p:nvPicPr>
        <p:blipFill>
          <a:blip r:embed="rId3">
            <a:alphaModFix/>
          </a:blip>
          <a:stretch>
            <a:fillRect/>
          </a:stretch>
        </p:blipFill>
        <p:spPr>
          <a:xfrm>
            <a:off x="2" y="2"/>
            <a:ext cx="9144000" cy="5195701"/>
          </a:xfrm>
          <a:prstGeom prst="rect">
            <a:avLst/>
          </a:prstGeom>
          <a:noFill/>
          <a:ln>
            <a:noFill/>
          </a:ln>
        </p:spPr>
      </p:pic>
      <p:sp>
        <p:nvSpPr>
          <p:cNvPr id="647" name="Google Shape;647;p75"/>
          <p:cNvSpPr/>
          <p:nvPr/>
        </p:nvSpPr>
        <p:spPr>
          <a:xfrm>
            <a:off x="163850" y="1389175"/>
            <a:ext cx="3612000" cy="719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00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76"/>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Wrong!</a:t>
            </a:r>
            <a:endParaRPr/>
          </a:p>
        </p:txBody>
      </p:sp>
      <p:sp>
        <p:nvSpPr>
          <p:cNvPr id="653" name="Google Shape;653;p76"/>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p>
            <a:pPr marL="457200" lvl="0" indent="-381000" algn="l" rtl="0">
              <a:spcBef>
                <a:spcPts val="800"/>
              </a:spcBef>
              <a:spcAft>
                <a:spcPts val="0"/>
              </a:spcAft>
              <a:buClr>
                <a:schemeClr val="dk1"/>
              </a:buClr>
              <a:buSzPts val="2400"/>
              <a:buFont typeface="Courier New"/>
              <a:buChar char="•"/>
            </a:pPr>
            <a:r>
              <a:rPr lang="en" sz="2400">
                <a:solidFill>
                  <a:schemeClr val="dk1"/>
                </a:solidFill>
                <a:latin typeface="Courier New"/>
                <a:ea typeface="Courier New"/>
                <a:cs typeface="Courier New"/>
                <a:sym typeface="Courier New"/>
              </a:rPr>
              <a:t>Condor publishes the average % of time that CPU is recently “busy”(20min window)</a:t>
            </a:r>
            <a:endParaRPr sz="2400">
              <a:solidFill>
                <a:schemeClr val="dk1"/>
              </a:solidFill>
              <a:latin typeface="Courier New"/>
              <a:ea typeface="Courier New"/>
              <a:cs typeface="Courier New"/>
              <a:sym typeface="Courier New"/>
            </a:endParaRPr>
          </a:p>
          <a:p>
            <a:pPr marL="457200" lvl="0" indent="-381000" algn="l" rtl="0">
              <a:spcBef>
                <a:spcPts val="800"/>
              </a:spcBef>
              <a:spcAft>
                <a:spcPts val="0"/>
              </a:spcAft>
              <a:buClr>
                <a:schemeClr val="dk1"/>
              </a:buClr>
              <a:buSzPts val="2400"/>
              <a:buFont typeface="Courier New"/>
              <a:buChar char="•"/>
            </a:pPr>
            <a:r>
              <a:rPr lang="en" sz="2400">
                <a:solidFill>
                  <a:schemeClr val="dk1"/>
                </a:solidFill>
                <a:latin typeface="Courier New"/>
                <a:ea typeface="Courier New"/>
                <a:cs typeface="Courier New"/>
                <a:sym typeface="Courier New"/>
              </a:rPr>
              <a:t>Multiply by window size to get CPU time?</a:t>
            </a:r>
            <a:endParaRPr sz="2400">
              <a:solidFill>
                <a:schemeClr val="dk1"/>
              </a:solidFill>
              <a:latin typeface="Courier New"/>
              <a:ea typeface="Courier New"/>
              <a:cs typeface="Courier New"/>
              <a:sym typeface="Courier New"/>
            </a:endParaRPr>
          </a:p>
          <a:p>
            <a:pPr marL="457200" lvl="0" indent="-381000" algn="l" rtl="0">
              <a:spcBef>
                <a:spcPts val="800"/>
              </a:spcBef>
              <a:spcAft>
                <a:spcPts val="0"/>
              </a:spcAft>
              <a:buClr>
                <a:schemeClr val="dk1"/>
              </a:buClr>
              <a:buSzPts val="2400"/>
              <a:buFont typeface="Courier New"/>
              <a:buChar char="•"/>
            </a:pPr>
            <a:r>
              <a:rPr lang="en" sz="2400">
                <a:solidFill>
                  <a:schemeClr val="dk1"/>
                </a:solidFill>
                <a:latin typeface="Courier New"/>
                <a:ea typeface="Courier New"/>
                <a:cs typeface="Courier New"/>
                <a:sym typeface="Courier New"/>
              </a:rPr>
              <a:t>If the percentage doesn’t move much, sure</a:t>
            </a:r>
            <a:endParaRPr sz="2400">
              <a:solidFill>
                <a:schemeClr val="dk1"/>
              </a:solidFill>
              <a:latin typeface="Courier New"/>
              <a:ea typeface="Courier New"/>
              <a:cs typeface="Courier New"/>
              <a:sym typeface="Courier New"/>
            </a:endParaRPr>
          </a:p>
          <a:p>
            <a:pPr marL="457200" lvl="0" indent="-381000" algn="l" rtl="0">
              <a:spcBef>
                <a:spcPts val="800"/>
              </a:spcBef>
              <a:spcAft>
                <a:spcPts val="0"/>
              </a:spcAft>
              <a:buClr>
                <a:schemeClr val="dk1"/>
              </a:buClr>
              <a:buSzPts val="2400"/>
              <a:buFont typeface="Courier New"/>
              <a:buChar char="•"/>
            </a:pPr>
            <a:r>
              <a:rPr lang="en" sz="2400">
                <a:solidFill>
                  <a:schemeClr val="dk1"/>
                </a:solidFill>
                <a:latin typeface="Courier New"/>
                <a:ea typeface="Courier New"/>
                <a:cs typeface="Courier New"/>
                <a:sym typeface="Courier New"/>
              </a:rPr>
              <a:t>This average falls behind during a traffic spike</a:t>
            </a:r>
            <a:endParaRPr sz="2400">
              <a:solidFill>
                <a:schemeClr val="dk1"/>
              </a:solidFill>
              <a:latin typeface="Courier New"/>
              <a:ea typeface="Courier New"/>
              <a:cs typeface="Courier New"/>
              <a:sym typeface="Courier New"/>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77"/>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659" name="Google Shape;659;p77"/>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660" name="Google Shape;660;p77"/>
          <p:cNvPicPr preferRelativeResize="0"/>
          <p:nvPr/>
        </p:nvPicPr>
        <p:blipFill>
          <a:blip r:embed="rId3">
            <a:alphaModFix/>
          </a:blip>
          <a:stretch>
            <a:fillRect/>
          </a:stretch>
        </p:blipFill>
        <p:spPr>
          <a:xfrm>
            <a:off x="256451" y="-21025"/>
            <a:ext cx="8520601" cy="518554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78"/>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Wrong!</a:t>
            </a:r>
            <a:endParaRPr/>
          </a:p>
        </p:txBody>
      </p:sp>
      <p:sp>
        <p:nvSpPr>
          <p:cNvPr id="666" name="Google Shape;666;p78"/>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p>
            <a:pPr marL="457200" lvl="0" indent="-381000" algn="l" rtl="0">
              <a:spcBef>
                <a:spcPts val="800"/>
              </a:spcBef>
              <a:spcAft>
                <a:spcPts val="0"/>
              </a:spcAft>
              <a:buClr>
                <a:schemeClr val="dk1"/>
              </a:buClr>
              <a:buSzPts val="2400"/>
              <a:buFont typeface="Courier New"/>
              <a:buChar char="•"/>
            </a:pPr>
            <a:r>
              <a:rPr lang="en" sz="2400">
                <a:solidFill>
                  <a:schemeClr val="dk1"/>
                </a:solidFill>
                <a:latin typeface="Courier New"/>
                <a:ea typeface="Courier New"/>
                <a:cs typeface="Courier New"/>
                <a:sym typeface="Courier New"/>
              </a:rPr>
              <a:t>Condor publishes the average % of time that CPU is recently “busy”(20min window)</a:t>
            </a:r>
            <a:endParaRPr sz="2400">
              <a:solidFill>
                <a:schemeClr val="dk1"/>
              </a:solidFill>
              <a:latin typeface="Courier New"/>
              <a:ea typeface="Courier New"/>
              <a:cs typeface="Courier New"/>
              <a:sym typeface="Courier New"/>
            </a:endParaRPr>
          </a:p>
          <a:p>
            <a:pPr marL="457200" lvl="0" indent="-381000" algn="l" rtl="0">
              <a:spcBef>
                <a:spcPts val="800"/>
              </a:spcBef>
              <a:spcAft>
                <a:spcPts val="0"/>
              </a:spcAft>
              <a:buClr>
                <a:schemeClr val="dk1"/>
              </a:buClr>
              <a:buSzPts val="2400"/>
              <a:buFont typeface="Courier New"/>
              <a:buChar char="•"/>
            </a:pPr>
            <a:r>
              <a:rPr lang="en" sz="2400">
                <a:solidFill>
                  <a:schemeClr val="dk1"/>
                </a:solidFill>
                <a:latin typeface="Courier New"/>
                <a:ea typeface="Courier New"/>
                <a:cs typeface="Courier New"/>
                <a:sym typeface="Courier New"/>
              </a:rPr>
              <a:t>Multiply by window size to get CPU time?</a:t>
            </a:r>
            <a:endParaRPr sz="2400">
              <a:solidFill>
                <a:schemeClr val="dk1"/>
              </a:solidFill>
              <a:latin typeface="Courier New"/>
              <a:ea typeface="Courier New"/>
              <a:cs typeface="Courier New"/>
              <a:sym typeface="Courier New"/>
            </a:endParaRPr>
          </a:p>
          <a:p>
            <a:pPr marL="457200" lvl="0" indent="-381000" algn="l" rtl="0">
              <a:spcBef>
                <a:spcPts val="800"/>
              </a:spcBef>
              <a:spcAft>
                <a:spcPts val="0"/>
              </a:spcAft>
              <a:buClr>
                <a:schemeClr val="dk1"/>
              </a:buClr>
              <a:buSzPts val="2400"/>
              <a:buFont typeface="Courier New"/>
              <a:buChar char="•"/>
            </a:pPr>
            <a:r>
              <a:rPr lang="en" sz="2400">
                <a:solidFill>
                  <a:schemeClr val="dk1"/>
                </a:solidFill>
                <a:latin typeface="Courier New"/>
                <a:ea typeface="Courier New"/>
                <a:cs typeface="Courier New"/>
                <a:sym typeface="Courier New"/>
              </a:rPr>
              <a:t>If the percentage doesn’t move much, sure</a:t>
            </a:r>
            <a:endParaRPr sz="2400">
              <a:solidFill>
                <a:schemeClr val="dk1"/>
              </a:solidFill>
              <a:latin typeface="Courier New"/>
              <a:ea typeface="Courier New"/>
              <a:cs typeface="Courier New"/>
              <a:sym typeface="Courier New"/>
            </a:endParaRPr>
          </a:p>
          <a:p>
            <a:pPr marL="457200" lvl="0" indent="-381000" algn="l" rtl="0">
              <a:spcBef>
                <a:spcPts val="800"/>
              </a:spcBef>
              <a:spcAft>
                <a:spcPts val="0"/>
              </a:spcAft>
              <a:buClr>
                <a:schemeClr val="dk1"/>
              </a:buClr>
              <a:buSzPts val="2400"/>
              <a:buFont typeface="Courier New"/>
              <a:buChar char="•"/>
            </a:pPr>
            <a:r>
              <a:rPr lang="en" sz="2400">
                <a:solidFill>
                  <a:schemeClr val="dk1"/>
                </a:solidFill>
                <a:latin typeface="Courier New"/>
                <a:ea typeface="Courier New"/>
                <a:cs typeface="Courier New"/>
                <a:sym typeface="Courier New"/>
              </a:rPr>
              <a:t>This average falls behind during a traffic spike</a:t>
            </a:r>
            <a:endParaRPr sz="2400">
              <a:solidFill>
                <a:schemeClr val="dk1"/>
              </a:solidFill>
              <a:latin typeface="Courier New"/>
              <a:ea typeface="Courier New"/>
              <a:cs typeface="Courier New"/>
              <a:sym typeface="Courier New"/>
            </a:endParaRPr>
          </a:p>
          <a:p>
            <a:pPr marL="457200" lvl="0" indent="-381000" algn="l" rtl="0">
              <a:spcBef>
                <a:spcPts val="800"/>
              </a:spcBef>
              <a:spcAft>
                <a:spcPts val="0"/>
              </a:spcAft>
              <a:buClr>
                <a:schemeClr val="dk1"/>
              </a:buClr>
              <a:buSzPts val="2400"/>
              <a:buFont typeface="Courier New"/>
              <a:buChar char="•"/>
            </a:pPr>
            <a:r>
              <a:rPr lang="en" sz="2400">
                <a:solidFill>
                  <a:schemeClr val="dk1"/>
                </a:solidFill>
                <a:latin typeface="Courier New"/>
                <a:ea typeface="Courier New"/>
                <a:cs typeface="Courier New"/>
                <a:sym typeface="Courier New"/>
              </a:rPr>
              <a:t>We trust our own recent totals</a:t>
            </a:r>
            <a:endParaRPr sz="2400">
              <a:solidFill>
                <a:schemeClr val="dk1"/>
              </a:solidFill>
              <a:latin typeface="Courier New"/>
              <a:ea typeface="Courier New"/>
              <a:cs typeface="Courier New"/>
              <a:sym typeface="Courier New"/>
            </a:endParaRPr>
          </a:p>
          <a:p>
            <a:pPr marL="457200" lvl="0" indent="-381000" algn="l" rtl="0">
              <a:spcBef>
                <a:spcPts val="800"/>
              </a:spcBef>
              <a:spcAft>
                <a:spcPts val="0"/>
              </a:spcAft>
              <a:buClr>
                <a:schemeClr val="dk1"/>
              </a:buClr>
              <a:buSzPts val="2400"/>
              <a:buFont typeface="Courier New"/>
              <a:buChar char="•"/>
            </a:pPr>
            <a:r>
              <a:rPr lang="en" sz="2400">
                <a:solidFill>
                  <a:schemeClr val="dk1"/>
                </a:solidFill>
                <a:latin typeface="Courier New"/>
                <a:ea typeface="Courier New"/>
                <a:cs typeface="Courier New"/>
                <a:sym typeface="Courier New"/>
              </a:rPr>
              <a:t>However, we lose information</a:t>
            </a:r>
            <a:endParaRPr sz="2400">
              <a:solidFill>
                <a:schemeClr val="dk1"/>
              </a:solidFill>
              <a:latin typeface="Courier New"/>
              <a:ea typeface="Courier New"/>
              <a:cs typeface="Courier New"/>
              <a:sym typeface="Courier New"/>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79"/>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latin typeface="Courier New"/>
                <a:ea typeface="Courier New"/>
                <a:cs typeface="Courier New"/>
                <a:sym typeface="Courier New"/>
              </a:rPr>
              <a:t>Future Plans</a:t>
            </a:r>
            <a:endParaRPr>
              <a:latin typeface="Courier New"/>
              <a:ea typeface="Courier New"/>
              <a:cs typeface="Courier New"/>
              <a:sym typeface="Courier New"/>
            </a:endParaRPr>
          </a:p>
        </p:txBody>
      </p:sp>
      <p:sp>
        <p:nvSpPr>
          <p:cNvPr id="672" name="Google Shape;672;p79"/>
          <p:cNvSpPr txBox="1">
            <a:spLocks noGrp="1"/>
          </p:cNvSpPr>
          <p:nvPr>
            <p:ph type="body" idx="1"/>
          </p:nvPr>
        </p:nvSpPr>
        <p:spPr>
          <a:xfrm>
            <a:off x="64125" y="1152475"/>
            <a:ext cx="4174500" cy="3416400"/>
          </a:xfrm>
          <a:prstGeom prst="rect">
            <a:avLst/>
          </a:prstGeom>
        </p:spPr>
        <p:txBody>
          <a:bodyPr spcFirstLastPara="1" wrap="square" lIns="68575" tIns="34275" rIns="68575" bIns="34275" anchor="t" anchorCtr="0">
            <a:normAutofit/>
          </a:bodyPr>
          <a:lstStyle/>
          <a:p>
            <a:pPr marL="457200" lvl="0" indent="-374650" algn="l" rtl="0">
              <a:spcBef>
                <a:spcPts val="800"/>
              </a:spcBef>
              <a:spcAft>
                <a:spcPts val="0"/>
              </a:spcAft>
              <a:buClr>
                <a:schemeClr val="dk1"/>
              </a:buClr>
              <a:buSzPts val="2300"/>
              <a:buFont typeface="Courier New"/>
              <a:buChar char="•"/>
            </a:pPr>
            <a:r>
              <a:rPr lang="en" sz="2300">
                <a:solidFill>
                  <a:schemeClr val="dk1"/>
                </a:solidFill>
                <a:latin typeface="Courier New"/>
                <a:ea typeface="Courier New"/>
                <a:cs typeface="Courier New"/>
                <a:sym typeface="Courier New"/>
              </a:rPr>
              <a:t>Improving visibility at a glance </a:t>
            </a:r>
            <a:endParaRPr sz="2300">
              <a:solidFill>
                <a:schemeClr val="dk1"/>
              </a:solidFill>
              <a:latin typeface="Courier New"/>
              <a:ea typeface="Courier New"/>
              <a:cs typeface="Courier New"/>
              <a:sym typeface="Courier New"/>
            </a:endParaRPr>
          </a:p>
          <a:p>
            <a:pPr marL="457200" lvl="0" indent="-374650" algn="l" rtl="0">
              <a:spcBef>
                <a:spcPts val="800"/>
              </a:spcBef>
              <a:spcAft>
                <a:spcPts val="0"/>
              </a:spcAft>
              <a:buClr>
                <a:schemeClr val="dk1"/>
              </a:buClr>
              <a:buSzPts val="2300"/>
              <a:buFont typeface="Courier New"/>
              <a:buChar char="•"/>
            </a:pPr>
            <a:r>
              <a:rPr lang="en" sz="2300">
                <a:solidFill>
                  <a:schemeClr val="dk1"/>
                </a:solidFill>
                <a:latin typeface="Courier New"/>
                <a:ea typeface="Courier New"/>
                <a:cs typeface="Courier New"/>
                <a:sym typeface="Courier New"/>
              </a:rPr>
              <a:t>More process coverage</a:t>
            </a:r>
            <a:endParaRPr sz="2300">
              <a:solidFill>
                <a:schemeClr val="dk1"/>
              </a:solidFill>
              <a:latin typeface="Courier New"/>
              <a:ea typeface="Courier New"/>
              <a:cs typeface="Courier New"/>
              <a:sym typeface="Courier New"/>
            </a:endParaRPr>
          </a:p>
          <a:p>
            <a:pPr marL="457200" lvl="0" indent="-374650" algn="l" rtl="0">
              <a:spcBef>
                <a:spcPts val="800"/>
              </a:spcBef>
              <a:spcAft>
                <a:spcPts val="0"/>
              </a:spcAft>
              <a:buClr>
                <a:schemeClr val="dk1"/>
              </a:buClr>
              <a:buSzPts val="2300"/>
              <a:buFont typeface="Courier New"/>
              <a:buChar char="•"/>
            </a:pPr>
            <a:r>
              <a:rPr lang="en" sz="2300">
                <a:solidFill>
                  <a:schemeClr val="dk1"/>
                </a:solidFill>
                <a:latin typeface="Courier New"/>
                <a:ea typeface="Courier New"/>
                <a:cs typeface="Courier New"/>
                <a:sym typeface="Courier New"/>
              </a:rPr>
              <a:t>Give intelligent</a:t>
            </a:r>
            <a:br>
              <a:rPr lang="en" sz="2300">
                <a:solidFill>
                  <a:schemeClr val="dk1"/>
                </a:solidFill>
                <a:latin typeface="Courier New"/>
                <a:ea typeface="Courier New"/>
                <a:cs typeface="Courier New"/>
                <a:sym typeface="Courier New"/>
              </a:rPr>
            </a:br>
            <a:r>
              <a:rPr lang="en" sz="2300">
                <a:solidFill>
                  <a:schemeClr val="dk1"/>
                </a:solidFill>
                <a:latin typeface="Courier New"/>
                <a:ea typeface="Courier New"/>
                <a:cs typeface="Courier New"/>
                <a:sym typeface="Courier New"/>
              </a:rPr>
              <a:t>warnings to users</a:t>
            </a:r>
            <a:endParaRPr sz="2300">
              <a:solidFill>
                <a:schemeClr val="dk1"/>
              </a:solidFill>
              <a:latin typeface="Courier New"/>
              <a:ea typeface="Courier New"/>
              <a:cs typeface="Courier New"/>
              <a:sym typeface="Courier New"/>
            </a:endParaRPr>
          </a:p>
        </p:txBody>
      </p:sp>
      <p:pic>
        <p:nvPicPr>
          <p:cNvPr id="673" name="Google Shape;673;p79"/>
          <p:cNvPicPr preferRelativeResize="0"/>
          <p:nvPr/>
        </p:nvPicPr>
        <p:blipFill>
          <a:blip r:embed="rId3">
            <a:alphaModFix/>
          </a:blip>
          <a:stretch>
            <a:fillRect/>
          </a:stretch>
        </p:blipFill>
        <p:spPr>
          <a:xfrm>
            <a:off x="4358300" y="186705"/>
            <a:ext cx="4572000" cy="2385051"/>
          </a:xfrm>
          <a:prstGeom prst="rect">
            <a:avLst/>
          </a:prstGeom>
          <a:noFill/>
          <a:ln>
            <a:noFill/>
          </a:ln>
        </p:spPr>
      </p:pic>
      <p:sp>
        <p:nvSpPr>
          <p:cNvPr id="674" name="Google Shape;674;p79"/>
          <p:cNvSpPr txBox="1"/>
          <p:nvPr/>
        </p:nvSpPr>
        <p:spPr>
          <a:xfrm>
            <a:off x="4358300" y="2792600"/>
            <a:ext cx="4572000" cy="200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latin typeface="Courier New"/>
                <a:ea typeface="Courier New"/>
                <a:cs typeface="Courier New"/>
                <a:sym typeface="Courier New"/>
              </a:rPr>
              <a:t>“User condor_q_spammer has taken over 25% of busy time for the past hour. Maybe don’t let them do that?”</a:t>
            </a:r>
            <a:endParaRPr sz="1800">
              <a:solidFill>
                <a:srgbClr val="FF0000"/>
              </a:solidFill>
              <a:latin typeface="Courier New"/>
              <a:ea typeface="Courier New"/>
              <a:cs typeface="Courier New"/>
              <a:sym typeface="Courier New"/>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2"/>
          <p:cNvSpPr txBox="1">
            <a:spLocks noGrp="1"/>
          </p:cNvSpPr>
          <p:nvPr>
            <p:ph type="title"/>
          </p:nvPr>
        </p:nvSpPr>
        <p:spPr>
          <a:xfrm>
            <a:off x="311700" y="3261225"/>
            <a:ext cx="8520600" cy="8418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t>Questions?</a:t>
            </a:r>
            <a:endParaRPr/>
          </a:p>
        </p:txBody>
      </p:sp>
      <p:pic>
        <p:nvPicPr>
          <p:cNvPr id="145" name="Google Shape;145;p22" title="HD wallpaper: question mark illustration, help, response, symbol ..."/>
          <p:cNvPicPr preferRelativeResize="0"/>
          <p:nvPr/>
        </p:nvPicPr>
        <p:blipFill>
          <a:blip r:embed="rId3">
            <a:alphaModFix/>
          </a:blip>
          <a:stretch>
            <a:fillRect/>
          </a:stretch>
        </p:blipFill>
        <p:spPr>
          <a:xfrm>
            <a:off x="3215387" y="719237"/>
            <a:ext cx="2377625" cy="2377625"/>
          </a:xfrm>
          <a:prstGeom prst="rect">
            <a:avLst/>
          </a:prstGeom>
          <a:noFill/>
          <a:ln>
            <a:noFill/>
          </a:ln>
        </p:spPr>
      </p:pic>
      <p:sp>
        <p:nvSpPr>
          <p:cNvPr id="146" name="Google Shape;146;p22"/>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3"/>
          <p:cNvSpPr txBox="1">
            <a:spLocks noGrp="1"/>
          </p:cNvSpPr>
          <p:nvPr>
            <p:ph type="ctrTitle"/>
          </p:nvPr>
        </p:nvSpPr>
        <p:spPr>
          <a:xfrm>
            <a:off x="1143000" y="953588"/>
            <a:ext cx="6858000" cy="16182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dk1"/>
              </a:buClr>
              <a:buSzPct val="100000"/>
              <a:buFont typeface="Helvetica Neue"/>
              <a:buNone/>
            </a:pPr>
            <a:r>
              <a:rPr lang="en"/>
              <a:t>Machine Learning for OSPool Failure Classification</a:t>
            </a:r>
            <a:endParaRPr/>
          </a:p>
        </p:txBody>
      </p:sp>
      <p:sp>
        <p:nvSpPr>
          <p:cNvPr id="152" name="Google Shape;152;p23"/>
          <p:cNvSpPr txBox="1">
            <a:spLocks noGrp="1"/>
          </p:cNvSpPr>
          <p:nvPr>
            <p:ph type="subTitle" idx="1"/>
          </p:nvPr>
        </p:nvSpPr>
        <p:spPr>
          <a:xfrm>
            <a:off x="1143000" y="2669722"/>
            <a:ext cx="6858000" cy="15201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dk1"/>
              </a:buClr>
              <a:buSzPts val="1800"/>
              <a:buNone/>
            </a:pPr>
            <a:r>
              <a:rPr lang="en"/>
              <a:t>Thinh Nguyen</a:t>
            </a:r>
            <a:endParaRPr/>
          </a:p>
          <a:p>
            <a:pPr marL="0" lvl="0" indent="0" algn="ctr" rtl="0">
              <a:lnSpc>
                <a:spcPct val="90000"/>
              </a:lnSpc>
              <a:spcBef>
                <a:spcPts val="0"/>
              </a:spcBef>
              <a:spcAft>
                <a:spcPts val="0"/>
              </a:spcAft>
              <a:buClr>
                <a:schemeClr val="dk1"/>
              </a:buClr>
              <a:buSzPts val="1800"/>
              <a:buNone/>
            </a:pPr>
            <a:r>
              <a:rPr lang="en"/>
              <a:t>Mentor: Justin Hiemstra</a:t>
            </a:r>
            <a:endParaRPr/>
          </a:p>
        </p:txBody>
      </p:sp>
      <p:sp>
        <p:nvSpPr>
          <p:cNvPr id="153" name="Google Shape;153;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4"/>
          <p:cNvSpPr txBox="1"/>
          <p:nvPr/>
        </p:nvSpPr>
        <p:spPr>
          <a:xfrm>
            <a:off x="628650" y="1337306"/>
            <a:ext cx="4137300" cy="2608800"/>
          </a:xfrm>
          <a:prstGeom prst="rect">
            <a:avLst/>
          </a:prstGeom>
          <a:noFill/>
          <a:ln>
            <a:noFill/>
          </a:ln>
        </p:spPr>
        <p:txBody>
          <a:bodyPr spcFirstLastPara="1" wrap="square" lIns="68575" tIns="34275" rIns="68575" bIns="34275" anchor="t" anchorCtr="0">
            <a:noAutofit/>
          </a:bodyPr>
          <a:lstStyle/>
          <a:p>
            <a:pPr marL="342900" marR="0" lvl="0" indent="-279400" algn="l" rtl="0">
              <a:lnSpc>
                <a:spcPct val="100000"/>
              </a:lnSpc>
              <a:spcBef>
                <a:spcPts val="0"/>
              </a:spcBef>
              <a:spcAft>
                <a:spcPts val="0"/>
              </a:spcAft>
              <a:buClr>
                <a:schemeClr val="dk1"/>
              </a:buClr>
              <a:buSzPts val="1800"/>
              <a:buFont typeface="Helvetica Neue"/>
              <a:buChar char="●"/>
            </a:pPr>
            <a:r>
              <a:rPr lang="en" sz="1800" b="0" i="0" u="none" strike="noStrike" cap="none">
                <a:solidFill>
                  <a:schemeClr val="dk1"/>
                </a:solidFill>
                <a:latin typeface="Helvetica Neue"/>
                <a:ea typeface="Helvetica Neue"/>
                <a:cs typeface="Helvetica Neue"/>
                <a:sym typeface="Helvetica Neue"/>
              </a:rPr>
              <a:t>Lifecycle of a job</a:t>
            </a:r>
            <a:endParaRPr sz="1800" b="0" i="0" u="none" strike="noStrike" cap="none">
              <a:solidFill>
                <a:schemeClr val="dk1"/>
              </a:solidFill>
              <a:latin typeface="Helvetica Neue"/>
              <a:ea typeface="Helvetica Neue"/>
              <a:cs typeface="Helvetica Neue"/>
              <a:sym typeface="Helvetica Neue"/>
            </a:endParaRPr>
          </a:p>
          <a:p>
            <a:pPr marL="342900" marR="0" lvl="0" indent="-279400" algn="l" rtl="0">
              <a:lnSpc>
                <a:spcPct val="100000"/>
              </a:lnSpc>
              <a:spcBef>
                <a:spcPts val="0"/>
              </a:spcBef>
              <a:spcAft>
                <a:spcPts val="0"/>
              </a:spcAft>
              <a:buClr>
                <a:schemeClr val="dk1"/>
              </a:buClr>
              <a:buSzPts val="1800"/>
              <a:buFont typeface="Helvetica Neue"/>
              <a:buChar char="●"/>
            </a:pPr>
            <a:r>
              <a:rPr lang="en" sz="1800" b="0" i="0" u="none" strike="noStrike" cap="none">
                <a:solidFill>
                  <a:schemeClr val="dk1"/>
                </a:solidFill>
                <a:latin typeface="Helvetica Neue"/>
                <a:ea typeface="Helvetica Neue"/>
                <a:cs typeface="Helvetica Neue"/>
                <a:sym typeface="Helvetica Neue"/>
              </a:rPr>
              <a:t>During a job’s execution it can go on hold for various reasons</a:t>
            </a:r>
            <a:endParaRPr sz="1800" b="0" i="0" u="none" strike="noStrike" cap="none">
              <a:solidFill>
                <a:schemeClr val="dk1"/>
              </a:solidFill>
              <a:latin typeface="Helvetica Neue"/>
              <a:ea typeface="Helvetica Neue"/>
              <a:cs typeface="Helvetica Neue"/>
              <a:sym typeface="Helvetica Neue"/>
            </a:endParaRPr>
          </a:p>
          <a:p>
            <a:pPr marL="342900" marR="0" lvl="0" indent="-279400" algn="l" rtl="0">
              <a:lnSpc>
                <a:spcPct val="100000"/>
              </a:lnSpc>
              <a:spcBef>
                <a:spcPts val="0"/>
              </a:spcBef>
              <a:spcAft>
                <a:spcPts val="0"/>
              </a:spcAft>
              <a:buClr>
                <a:schemeClr val="dk1"/>
              </a:buClr>
              <a:buSzPts val="1800"/>
              <a:buFont typeface="Helvetica Neue"/>
              <a:buChar char="●"/>
            </a:pPr>
            <a:r>
              <a:rPr lang="en" sz="1800" b="0" i="0" u="none" strike="noStrike" cap="none">
                <a:solidFill>
                  <a:schemeClr val="dk1"/>
                </a:solidFill>
                <a:latin typeface="Helvetica Neue"/>
                <a:ea typeface="Helvetica Neue"/>
                <a:cs typeface="Helvetica Neue"/>
                <a:sym typeface="Helvetica Neue"/>
              </a:rPr>
              <a:t>User’s discretion to release or remove it</a:t>
            </a:r>
            <a:endParaRPr sz="1800" b="0" i="0" u="none" strike="noStrike" cap="none">
              <a:solidFill>
                <a:schemeClr val="dk1"/>
              </a:solidFill>
              <a:latin typeface="Helvetica Neue"/>
              <a:ea typeface="Helvetica Neue"/>
              <a:cs typeface="Helvetica Neue"/>
              <a:sym typeface="Helvetica Neue"/>
            </a:endParaRPr>
          </a:p>
        </p:txBody>
      </p:sp>
      <p:sp>
        <p:nvSpPr>
          <p:cNvPr id="159" name="Google Shape;159;p2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Helvetica Neue"/>
              <a:buNone/>
            </a:pPr>
            <a:r>
              <a:rPr lang="en">
                <a:solidFill>
                  <a:srgbClr val="FF0000"/>
                </a:solidFill>
              </a:rPr>
              <a:t>An Example</a:t>
            </a:r>
            <a:endParaRPr>
              <a:solidFill>
                <a:srgbClr val="FF0000"/>
              </a:solidFill>
            </a:endParaRPr>
          </a:p>
        </p:txBody>
      </p:sp>
      <p:sp>
        <p:nvSpPr>
          <p:cNvPr id="160" name="Google Shape;160;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9</a:t>
            </a:fld>
            <a:endParaRPr/>
          </a:p>
        </p:txBody>
      </p:sp>
      <p:pic>
        <p:nvPicPr>
          <p:cNvPr id="161" name="Google Shape;161;p24"/>
          <p:cNvPicPr preferRelativeResize="0"/>
          <p:nvPr/>
        </p:nvPicPr>
        <p:blipFill rotWithShape="1">
          <a:blip r:embed="rId3">
            <a:alphaModFix/>
          </a:blip>
          <a:srcRect/>
          <a:stretch/>
        </p:blipFill>
        <p:spPr>
          <a:xfrm>
            <a:off x="3332513" y="1337315"/>
            <a:ext cx="5811484" cy="2608876"/>
          </a:xfrm>
          <a:prstGeom prst="rect">
            <a:avLst/>
          </a:prstGeom>
          <a:noFill/>
          <a:ln>
            <a:noFill/>
          </a:ln>
        </p:spPr>
      </p:pic>
      <p:sp>
        <p:nvSpPr>
          <p:cNvPr id="162" name="Google Shape;162;p24"/>
          <p:cNvSpPr/>
          <p:nvPr/>
        </p:nvSpPr>
        <p:spPr>
          <a:xfrm>
            <a:off x="4619906" y="1424475"/>
            <a:ext cx="4088700" cy="1262700"/>
          </a:xfrm>
          <a:prstGeom prst="rect">
            <a:avLst/>
          </a:prstGeom>
          <a:noFill/>
          <a:ln w="38100" cap="flat" cmpd="sng">
            <a:solidFill>
              <a:srgbClr val="FF0000"/>
            </a:solidFill>
            <a:prstDash val="dash"/>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4979</Words>
  <Application>Microsoft Macintosh PowerPoint</Application>
  <PresentationFormat>On-screen Show (16:9)</PresentationFormat>
  <Paragraphs>622</Paragraphs>
  <Slides>64</Slides>
  <Notes>64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Courier New</vt:lpstr>
      <vt:lpstr>Arial</vt:lpstr>
      <vt:lpstr>Microsoft Yahei</vt:lpstr>
      <vt:lpstr>Helvetica Neue</vt:lpstr>
      <vt:lpstr>Helvetica Neue Light</vt:lpstr>
      <vt:lpstr>Times New Roman</vt:lpstr>
      <vt:lpstr>Proxima Nova</vt:lpstr>
      <vt:lpstr>Calibri</vt:lpstr>
      <vt:lpstr>Office Theme</vt:lpstr>
      <vt:lpstr>2024 Summer Fellows</vt:lpstr>
      <vt:lpstr>Where In The World Am I?</vt:lpstr>
      <vt:lpstr>What is a Glidein?</vt:lpstr>
      <vt:lpstr>IP Geolocation Problematic</vt:lpstr>
      <vt:lpstr>“Where Am I?”</vt:lpstr>
      <vt:lpstr>What I’ve Been Doing</vt:lpstr>
      <vt:lpstr>Questions?</vt:lpstr>
      <vt:lpstr>Machine Learning for OSPool Failure Classification</vt:lpstr>
      <vt:lpstr>An Example</vt:lpstr>
      <vt:lpstr>Using AI to Make the Inference</vt:lpstr>
      <vt:lpstr>Usage</vt:lpstr>
      <vt:lpstr>How?</vt:lpstr>
      <vt:lpstr>Bonus</vt:lpstr>
      <vt:lpstr>Thank you,  Questions?</vt:lpstr>
      <vt:lpstr>Expanding Pelican Origin Monitoring</vt:lpstr>
      <vt:lpstr>Who Am I?</vt:lpstr>
      <vt:lpstr>Problem: Diagnosing an Origin’s Health</vt:lpstr>
      <vt:lpstr>Origin Architecture</vt:lpstr>
      <vt:lpstr>Existing Origin Web UI</vt:lpstr>
      <vt:lpstr>Improving the Dashboard</vt:lpstr>
      <vt:lpstr>PowerPoint Presentation</vt:lpstr>
      <vt:lpstr>PowerPoint Presentation</vt:lpstr>
      <vt:lpstr>PowerPoint Presentation</vt:lpstr>
      <vt:lpstr>PowerPoint Presentation</vt:lpstr>
      <vt:lpstr>What’s Next?</vt:lpstr>
      <vt:lpstr>Thank you!</vt:lpstr>
      <vt:lpstr>Integrating Pelican with Pytorch</vt:lpstr>
      <vt:lpstr>Introduction</vt:lpstr>
      <vt:lpstr>Problem</vt:lpstr>
      <vt:lpstr>Goals</vt:lpstr>
      <vt:lpstr>Methodology</vt:lpstr>
      <vt:lpstr>Methodology</vt:lpstr>
      <vt:lpstr>Methodology</vt:lpstr>
      <vt:lpstr>Methodology</vt:lpstr>
      <vt:lpstr>Methodology</vt:lpstr>
      <vt:lpstr>Thank you!</vt:lpstr>
      <vt:lpstr>Enhancing the Building of the OSG Container Images</vt:lpstr>
      <vt:lpstr>Who Am I?</vt:lpstr>
      <vt:lpstr>Enhancing the OSG Container Build System</vt:lpstr>
      <vt:lpstr>PowerPoint Presentation</vt:lpstr>
      <vt:lpstr>Background</vt:lpstr>
      <vt:lpstr>Project Requirements</vt:lpstr>
      <vt:lpstr>Solution</vt:lpstr>
      <vt:lpstr>Conclusion</vt:lpstr>
      <vt:lpstr>CHTC Fellowship: Tracking Server Inventory and Elevation</vt:lpstr>
      <vt:lpstr>Who am I?</vt:lpstr>
      <vt:lpstr>What are we solving?</vt:lpstr>
      <vt:lpstr>PowerPoint Presentation</vt:lpstr>
      <vt:lpstr>PowerPoint Presentation</vt:lpstr>
      <vt:lpstr>Thank you!     Questions?</vt:lpstr>
      <vt:lpstr>Performance Monitoring in the Schedd</vt:lpstr>
      <vt:lpstr>The Motivation</vt:lpstr>
      <vt:lpstr>Definition 1.1</vt:lpstr>
      <vt:lpstr>The Problem</vt:lpstr>
      <vt:lpstr>Enter Sampling</vt:lpstr>
      <vt:lpstr>PowerPoint Presentation</vt:lpstr>
      <vt:lpstr>The Schedd:</vt:lpstr>
      <vt:lpstr>Trivial, Right?</vt:lpstr>
      <vt:lpstr>Wrong!</vt:lpstr>
      <vt:lpstr>PowerPoint Presentation</vt:lpstr>
      <vt:lpstr>Wrong!</vt:lpstr>
      <vt:lpstr>PowerPoint Presentation</vt:lpstr>
      <vt:lpstr>Wrong!</vt:lpstr>
      <vt:lpstr>Future Plans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Cole Bollig</cp:lastModifiedBy>
  <cp:revision>1</cp:revision>
  <dcterms:modified xsi:type="dcterms:W3CDTF">2024-07-09T18:40:50Z</dcterms:modified>
</cp:coreProperties>
</file>