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56" r:id="rId2"/>
    <p:sldId id="263" r:id="rId3"/>
    <p:sldId id="271" r:id="rId4"/>
    <p:sldId id="269" r:id="rId5"/>
    <p:sldId id="261" r:id="rId6"/>
    <p:sldId id="273" r:id="rId7"/>
    <p:sldId id="257" r:id="rId8"/>
    <p:sldId id="265" r:id="rId9"/>
    <p:sldId id="264" r:id="rId10"/>
    <p:sldId id="260" r:id="rId11"/>
    <p:sldId id="270" r:id="rId12"/>
    <p:sldId id="27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94675"/>
  </p:normalViewPr>
  <p:slideViewPr>
    <p:cSldViewPr snapToGrid="0">
      <p:cViewPr varScale="1">
        <p:scale>
          <a:sx n="111" d="100"/>
          <a:sy n="111" d="100"/>
        </p:scale>
        <p:origin x="1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B3B43-9B71-784A-8880-8640BE9AE34D}" type="datetimeFigureOut">
              <a:rPr lang="en-US" smtClean="0"/>
              <a:t>7/9/24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54505-12E0-BD44-A7B2-DFC42B2AB62A}" type="slidenum">
              <a:rPr lang="en-US" smtClean="0"/>
              <a:t>‹#›</a:t>
            </a:fld>
            <a:endParaRPr lang="en-US"/>
          </a:p>
        </p:txBody>
      </p:sp>
    </p:spTree>
    <p:extLst>
      <p:ext uri="{BB962C8B-B14F-4D97-AF65-F5344CB8AC3E}">
        <p14:creationId xmlns:p14="http://schemas.microsoft.com/office/powerpoint/2010/main" val="307253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6D53-A283-1178-F034-2DA215263D0A}"/>
              </a:ext>
            </a:extLst>
          </p:cNvPr>
          <p:cNvSpPr>
            <a:spLocks noGrp="1"/>
          </p:cNvSpPr>
          <p:nvPr>
            <p:ph type="ctrTitle" hasCustomPrompt="1"/>
          </p:nvPr>
        </p:nvSpPr>
        <p:spPr>
          <a:xfrm>
            <a:off x="1524000" y="1271451"/>
            <a:ext cx="9144000" cy="2157549"/>
          </a:xfrm>
        </p:spPr>
        <p:txBody>
          <a:bodyPr anchor="b"/>
          <a:lstStyle>
            <a:lvl1pPr algn="ctr">
              <a:defRPr sz="60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This is a Test Title</a:t>
            </a:r>
          </a:p>
        </p:txBody>
      </p:sp>
      <p:sp>
        <p:nvSpPr>
          <p:cNvPr id="3" name="Subtitle 2">
            <a:extLst>
              <a:ext uri="{FF2B5EF4-FFF2-40B4-BE49-F238E27FC236}">
                <a16:creationId xmlns:a16="http://schemas.microsoft.com/office/drawing/2014/main" id="{45C16465-D089-5E77-D4B3-9B03811B1EAF}"/>
              </a:ext>
            </a:extLst>
          </p:cNvPr>
          <p:cNvSpPr>
            <a:spLocks noGrp="1"/>
          </p:cNvSpPr>
          <p:nvPr>
            <p:ph type="subTitle" idx="1" hasCustomPrompt="1"/>
          </p:nvPr>
        </p:nvSpPr>
        <p:spPr>
          <a:xfrm>
            <a:off x="1524000" y="3559629"/>
            <a:ext cx="9144000" cy="2026920"/>
          </a:xfrm>
        </p:spPr>
        <p:txBody>
          <a:bodyPr/>
          <a:lstStyle>
            <a:lvl1pPr marL="0" indent="0" algn="ctr">
              <a:buNone/>
              <a:defRPr sz="2400" b="0" i="0">
                <a:latin typeface="Helvetica Neue Light" panose="02000403000000020004" pitchFamily="2" charset="0"/>
                <a:ea typeface="Helvetica Neue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test footnote text</a:t>
            </a:r>
          </a:p>
        </p:txBody>
      </p:sp>
      <p:sp>
        <p:nvSpPr>
          <p:cNvPr id="4" name="Date Placeholder 3">
            <a:extLst>
              <a:ext uri="{FF2B5EF4-FFF2-40B4-BE49-F238E27FC236}">
                <a16:creationId xmlns:a16="http://schemas.microsoft.com/office/drawing/2014/main" id="{ABE2CDAF-FC4B-D3C3-BC11-345CF78C0084}"/>
              </a:ext>
            </a:extLst>
          </p:cNvPr>
          <p:cNvSpPr>
            <a:spLocks noGrp="1"/>
          </p:cNvSpPr>
          <p:nvPr>
            <p:ph type="dt" sz="half" idx="10"/>
          </p:nvPr>
        </p:nvSpPr>
        <p:spPr/>
        <p:txBody>
          <a:bodyPr/>
          <a:lstStyle/>
          <a:p>
            <a:r>
              <a:rPr lang="en-US"/>
              <a:t>7/10/24</a:t>
            </a:r>
          </a:p>
        </p:txBody>
      </p:sp>
      <p:sp>
        <p:nvSpPr>
          <p:cNvPr id="5" name="Footer Placeholder 4">
            <a:extLst>
              <a:ext uri="{FF2B5EF4-FFF2-40B4-BE49-F238E27FC236}">
                <a16:creationId xmlns:a16="http://schemas.microsoft.com/office/drawing/2014/main" id="{350A6802-4BCA-B88D-0D34-056CB2BD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5AA52-F86E-8330-1E61-08A76E647F52}"/>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46939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6B05-4BBB-5E55-B390-B3FAF3EAE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AE93BA-61D4-41C5-D02E-C7BD9AB37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1AFA0-62D7-A777-E0E2-00D039BB1D86}"/>
              </a:ext>
            </a:extLst>
          </p:cNvPr>
          <p:cNvSpPr>
            <a:spLocks noGrp="1"/>
          </p:cNvSpPr>
          <p:nvPr>
            <p:ph type="dt" sz="half" idx="10"/>
          </p:nvPr>
        </p:nvSpPr>
        <p:spPr/>
        <p:txBody>
          <a:bodyPr/>
          <a:lstStyle/>
          <a:p>
            <a:r>
              <a:rPr lang="en-US"/>
              <a:t>7/10/24</a:t>
            </a:r>
          </a:p>
        </p:txBody>
      </p:sp>
      <p:sp>
        <p:nvSpPr>
          <p:cNvPr id="5" name="Footer Placeholder 4">
            <a:extLst>
              <a:ext uri="{FF2B5EF4-FFF2-40B4-BE49-F238E27FC236}">
                <a16:creationId xmlns:a16="http://schemas.microsoft.com/office/drawing/2014/main" id="{4484B1DD-B9D5-ED96-F9D9-3EB4BB6A5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47799-B685-B013-DC98-8A7289D163BE}"/>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44775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8CD0A-A2DB-2EDA-434A-EA6AF1874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19DC9-4E3F-5866-90F8-69310EFEDC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06AF6-2D28-D9BE-A49D-23FB504F5E8D}"/>
              </a:ext>
            </a:extLst>
          </p:cNvPr>
          <p:cNvSpPr>
            <a:spLocks noGrp="1"/>
          </p:cNvSpPr>
          <p:nvPr>
            <p:ph type="dt" sz="half" idx="10"/>
          </p:nvPr>
        </p:nvSpPr>
        <p:spPr/>
        <p:txBody>
          <a:bodyPr/>
          <a:lstStyle/>
          <a:p>
            <a:r>
              <a:rPr lang="en-US"/>
              <a:t>7/10/24</a:t>
            </a:r>
          </a:p>
        </p:txBody>
      </p:sp>
      <p:sp>
        <p:nvSpPr>
          <p:cNvPr id="5" name="Footer Placeholder 4">
            <a:extLst>
              <a:ext uri="{FF2B5EF4-FFF2-40B4-BE49-F238E27FC236}">
                <a16:creationId xmlns:a16="http://schemas.microsoft.com/office/drawing/2014/main" id="{88D3A20C-8326-674F-CB6D-8838B7C67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05D4-64EB-03E8-7ADE-BA52D0B3E83A}"/>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112982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B358-C177-8C60-1871-71780EF0B863}"/>
              </a:ext>
            </a:extLst>
          </p:cNvPr>
          <p:cNvSpPr>
            <a:spLocks noGrp="1"/>
          </p:cNvSpPr>
          <p:nvPr>
            <p:ph type="title" hasCustomPrompt="1"/>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Test Slide Title</a:t>
            </a:r>
          </a:p>
        </p:txBody>
      </p:sp>
      <p:sp>
        <p:nvSpPr>
          <p:cNvPr id="3" name="Content Placeholder 2">
            <a:extLst>
              <a:ext uri="{FF2B5EF4-FFF2-40B4-BE49-F238E27FC236}">
                <a16:creationId xmlns:a16="http://schemas.microsoft.com/office/drawing/2014/main" id="{57851B7B-176E-8436-C4BB-53B7288F7B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657B241-691E-6763-B6F3-5152A89B5042}"/>
              </a:ext>
            </a:extLst>
          </p:cNvPr>
          <p:cNvSpPr>
            <a:spLocks noGrp="1"/>
          </p:cNvSpPr>
          <p:nvPr>
            <p:ph type="dt" sz="half" idx="10"/>
          </p:nvPr>
        </p:nvSpPr>
        <p:spPr/>
        <p:txBody>
          <a:bodyPr/>
          <a:lstStyle/>
          <a:p>
            <a:r>
              <a:rPr lang="en-US"/>
              <a:t>7/10/24</a:t>
            </a:r>
          </a:p>
        </p:txBody>
      </p:sp>
      <p:sp>
        <p:nvSpPr>
          <p:cNvPr id="5" name="Footer Placeholder 4">
            <a:extLst>
              <a:ext uri="{FF2B5EF4-FFF2-40B4-BE49-F238E27FC236}">
                <a16:creationId xmlns:a16="http://schemas.microsoft.com/office/drawing/2014/main" id="{9BB638B7-A71E-CB43-5B7F-87617457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D483C-576C-CCE7-425A-16405B4634AC}"/>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96257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DEBC-A614-2495-99C6-06462748CAB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763B245-791B-7BFB-8C2C-7550F45BC833}"/>
              </a:ext>
            </a:extLst>
          </p:cNvPr>
          <p:cNvSpPr>
            <a:spLocks noGrp="1"/>
          </p:cNvSpPr>
          <p:nvPr>
            <p:ph type="body" idx="1"/>
          </p:nvPr>
        </p:nvSpPr>
        <p:spPr>
          <a:xfrm>
            <a:off x="831850" y="4589463"/>
            <a:ext cx="10515600" cy="1500187"/>
          </a:xfrm>
        </p:spPr>
        <p:txBody>
          <a:bodyPr/>
          <a:lstStyle>
            <a:lvl1pPr marL="0" indent="0">
              <a:buNone/>
              <a:defRPr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72ED331-2B91-4F2F-A605-D69CF216D57D}"/>
              </a:ext>
            </a:extLst>
          </p:cNvPr>
          <p:cNvSpPr>
            <a:spLocks noGrp="1"/>
          </p:cNvSpPr>
          <p:nvPr>
            <p:ph type="dt" sz="half" idx="10"/>
          </p:nvPr>
        </p:nvSpPr>
        <p:spPr/>
        <p:txBody>
          <a:bodyPr/>
          <a:lstStyle/>
          <a:p>
            <a:r>
              <a:rPr lang="en-US"/>
              <a:t>7/10/24</a:t>
            </a:r>
          </a:p>
        </p:txBody>
      </p:sp>
      <p:sp>
        <p:nvSpPr>
          <p:cNvPr id="5" name="Footer Placeholder 4">
            <a:extLst>
              <a:ext uri="{FF2B5EF4-FFF2-40B4-BE49-F238E27FC236}">
                <a16:creationId xmlns:a16="http://schemas.microsoft.com/office/drawing/2014/main" id="{D6C44D1F-4BE5-A78A-68DC-86F16FAB8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2953E-C9C2-C56D-E1D9-00BB50073244}"/>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121063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9BD6-BB51-7E3D-55EB-7A0476A5E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68010-DFB4-CF21-BC48-933867977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E2A71-FFED-66A4-8A3D-C659089B3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24AB65-20AE-163E-CA0E-2CCB16948150}"/>
              </a:ext>
            </a:extLst>
          </p:cNvPr>
          <p:cNvSpPr>
            <a:spLocks noGrp="1"/>
          </p:cNvSpPr>
          <p:nvPr>
            <p:ph type="dt" sz="half" idx="10"/>
          </p:nvPr>
        </p:nvSpPr>
        <p:spPr/>
        <p:txBody>
          <a:bodyPr/>
          <a:lstStyle/>
          <a:p>
            <a:r>
              <a:rPr lang="en-US"/>
              <a:t>7/10/24</a:t>
            </a:r>
          </a:p>
        </p:txBody>
      </p:sp>
      <p:sp>
        <p:nvSpPr>
          <p:cNvPr id="6" name="Footer Placeholder 5">
            <a:extLst>
              <a:ext uri="{FF2B5EF4-FFF2-40B4-BE49-F238E27FC236}">
                <a16:creationId xmlns:a16="http://schemas.microsoft.com/office/drawing/2014/main" id="{08A70408-0352-D05E-6039-5B651009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C02C0-F726-DECD-D10A-7CE2E19572E2}"/>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2313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A91B-52E0-01EE-233B-8FEF9630D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28B8C-7856-6319-BF7D-79C8A9F7E8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E7F9A-E969-4EC5-0C8F-8AB32B324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7D7F7-620A-2383-DCBC-11DE793A3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AC3D0-BB34-66D9-88E3-DDCA82CE8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613EA3-838B-F0EE-EB6A-A3DFEB26CF63}"/>
              </a:ext>
            </a:extLst>
          </p:cNvPr>
          <p:cNvSpPr>
            <a:spLocks noGrp="1"/>
          </p:cNvSpPr>
          <p:nvPr>
            <p:ph type="dt" sz="half" idx="10"/>
          </p:nvPr>
        </p:nvSpPr>
        <p:spPr/>
        <p:txBody>
          <a:bodyPr/>
          <a:lstStyle/>
          <a:p>
            <a:r>
              <a:rPr lang="en-US"/>
              <a:t>7/10/24</a:t>
            </a:r>
          </a:p>
        </p:txBody>
      </p:sp>
      <p:sp>
        <p:nvSpPr>
          <p:cNvPr id="8" name="Footer Placeholder 7">
            <a:extLst>
              <a:ext uri="{FF2B5EF4-FFF2-40B4-BE49-F238E27FC236}">
                <a16:creationId xmlns:a16="http://schemas.microsoft.com/office/drawing/2014/main" id="{2F893A71-8278-0DF3-BC2C-65D4B404D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891EC-85FA-95F6-70C7-8CE45B3FF83D}"/>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395142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3B83-AA58-7D56-EE67-7A8B5B945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75932-4EC7-99E1-49A7-34D786399C87}"/>
              </a:ext>
            </a:extLst>
          </p:cNvPr>
          <p:cNvSpPr>
            <a:spLocks noGrp="1"/>
          </p:cNvSpPr>
          <p:nvPr>
            <p:ph type="dt" sz="half" idx="10"/>
          </p:nvPr>
        </p:nvSpPr>
        <p:spPr/>
        <p:txBody>
          <a:bodyPr/>
          <a:lstStyle/>
          <a:p>
            <a:r>
              <a:rPr lang="en-US"/>
              <a:t>7/10/24</a:t>
            </a:r>
          </a:p>
        </p:txBody>
      </p:sp>
      <p:sp>
        <p:nvSpPr>
          <p:cNvPr id="4" name="Footer Placeholder 3">
            <a:extLst>
              <a:ext uri="{FF2B5EF4-FFF2-40B4-BE49-F238E27FC236}">
                <a16:creationId xmlns:a16="http://schemas.microsoft.com/office/drawing/2014/main" id="{2DF48677-A6CA-116F-0317-0375422CA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9AF1D-154C-EFB4-2BE0-C3CC814FE9D4}"/>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85838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26884-0F74-CB64-3834-48DDD28D11A5}"/>
              </a:ext>
            </a:extLst>
          </p:cNvPr>
          <p:cNvSpPr>
            <a:spLocks noGrp="1"/>
          </p:cNvSpPr>
          <p:nvPr>
            <p:ph type="dt" sz="half" idx="10"/>
          </p:nvPr>
        </p:nvSpPr>
        <p:spPr/>
        <p:txBody>
          <a:bodyPr/>
          <a:lstStyle/>
          <a:p>
            <a:r>
              <a:rPr lang="en-US"/>
              <a:t>7/10/24</a:t>
            </a:r>
          </a:p>
        </p:txBody>
      </p:sp>
      <p:sp>
        <p:nvSpPr>
          <p:cNvPr id="3" name="Footer Placeholder 2">
            <a:extLst>
              <a:ext uri="{FF2B5EF4-FFF2-40B4-BE49-F238E27FC236}">
                <a16:creationId xmlns:a16="http://schemas.microsoft.com/office/drawing/2014/main" id="{4873269E-4867-4EB5-5AF0-2F7FFFB6C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7F394-B5DC-5F4F-0466-0D91FDB84004}"/>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102923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33BF-980F-74C0-DA88-CF0DC289C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5926C-8DE5-1C6B-137B-5DD6B47B5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8E572-A293-43AE-9817-01008A831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F653D-59C7-E610-5B1C-2E87FADD0894}"/>
              </a:ext>
            </a:extLst>
          </p:cNvPr>
          <p:cNvSpPr>
            <a:spLocks noGrp="1"/>
          </p:cNvSpPr>
          <p:nvPr>
            <p:ph type="dt" sz="half" idx="10"/>
          </p:nvPr>
        </p:nvSpPr>
        <p:spPr/>
        <p:txBody>
          <a:bodyPr/>
          <a:lstStyle/>
          <a:p>
            <a:r>
              <a:rPr lang="en-US"/>
              <a:t>7/10/24</a:t>
            </a:r>
          </a:p>
        </p:txBody>
      </p:sp>
      <p:sp>
        <p:nvSpPr>
          <p:cNvPr id="6" name="Footer Placeholder 5">
            <a:extLst>
              <a:ext uri="{FF2B5EF4-FFF2-40B4-BE49-F238E27FC236}">
                <a16:creationId xmlns:a16="http://schemas.microsoft.com/office/drawing/2014/main" id="{B88CF38B-8BE7-DE89-B597-0C6A9AAFF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2FED6-7810-842B-360E-7D502967D370}"/>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106267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09C0-D025-6257-9DE6-F3D0F2F15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65710-DDF9-A4E0-E32E-62AD7B634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AD8659B-7250-3FF8-47EC-E6674E04F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7046F-D317-A347-4C78-6B922D6A9EEE}"/>
              </a:ext>
            </a:extLst>
          </p:cNvPr>
          <p:cNvSpPr>
            <a:spLocks noGrp="1"/>
          </p:cNvSpPr>
          <p:nvPr>
            <p:ph type="dt" sz="half" idx="10"/>
          </p:nvPr>
        </p:nvSpPr>
        <p:spPr/>
        <p:txBody>
          <a:bodyPr/>
          <a:lstStyle/>
          <a:p>
            <a:r>
              <a:rPr lang="en-US"/>
              <a:t>7/10/24</a:t>
            </a:r>
          </a:p>
        </p:txBody>
      </p:sp>
      <p:sp>
        <p:nvSpPr>
          <p:cNvPr id="6" name="Footer Placeholder 5">
            <a:extLst>
              <a:ext uri="{FF2B5EF4-FFF2-40B4-BE49-F238E27FC236}">
                <a16:creationId xmlns:a16="http://schemas.microsoft.com/office/drawing/2014/main" id="{0ABF6143-F18D-4E1B-5056-05909A861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3E89E-863D-D14A-7AF1-7B71FC130FD1}"/>
              </a:ext>
            </a:extLst>
          </p:cNvPr>
          <p:cNvSpPr>
            <a:spLocks noGrp="1"/>
          </p:cNvSpPr>
          <p:nvPr>
            <p:ph type="sldNum" sz="quarter" idx="12"/>
          </p:nvPr>
        </p:nvSpPr>
        <p:spPr/>
        <p:txBody>
          <a:bodyPr/>
          <a:lstStyle/>
          <a:p>
            <a:fld id="{0EE52F02-4899-4D47-9F4E-B8B348B10624}" type="slidenum">
              <a:rPr lang="en-US" smtClean="0"/>
              <a:t>‹#›</a:t>
            </a:fld>
            <a:endParaRPr lang="en-US"/>
          </a:p>
        </p:txBody>
      </p:sp>
    </p:spTree>
    <p:extLst>
      <p:ext uri="{BB962C8B-B14F-4D97-AF65-F5344CB8AC3E}">
        <p14:creationId xmlns:p14="http://schemas.microsoft.com/office/powerpoint/2010/main" val="78026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58566-50F4-4449-904F-A313DB1FB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F7257C-7E21-7DBA-763E-4AD417682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29F2B8F-FDA5-4183-0413-2D9251CD1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Helvetica Neue Light" panose="02000403000000020004" pitchFamily="2" charset="0"/>
                <a:ea typeface="Helvetica Neue Light" panose="02000403000000020004" pitchFamily="2" charset="0"/>
              </a:defRPr>
            </a:lvl1pPr>
          </a:lstStyle>
          <a:p>
            <a:r>
              <a:rPr lang="en-US"/>
              <a:t>7/10/24</a:t>
            </a:r>
            <a:endParaRPr lang="en-US" dirty="0"/>
          </a:p>
        </p:txBody>
      </p:sp>
      <p:sp>
        <p:nvSpPr>
          <p:cNvPr id="5" name="Footer Placeholder 4">
            <a:extLst>
              <a:ext uri="{FF2B5EF4-FFF2-40B4-BE49-F238E27FC236}">
                <a16:creationId xmlns:a16="http://schemas.microsoft.com/office/drawing/2014/main" id="{08E25F4D-EA2A-3EFA-363C-1FAB3A40C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28549-1A0B-4744-6377-270E26579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Helvetica Neue Light" panose="02000403000000020004" pitchFamily="2" charset="0"/>
                <a:ea typeface="Helvetica Neue Light" panose="02000403000000020004" pitchFamily="2" charset="0"/>
              </a:defRPr>
            </a:lvl1pPr>
          </a:lstStyle>
          <a:p>
            <a:fld id="{0EE52F02-4899-4D47-9F4E-B8B348B10624}" type="slidenum">
              <a:rPr lang="en-US" smtClean="0"/>
              <a:t>‹#›</a:t>
            </a:fld>
            <a:endParaRPr lang="en-US"/>
          </a:p>
        </p:txBody>
      </p:sp>
    </p:spTree>
    <p:extLst>
      <p:ext uri="{BB962C8B-B14F-4D97-AF65-F5344CB8AC3E}">
        <p14:creationId xmlns:p14="http://schemas.microsoft.com/office/powerpoint/2010/main" val="1892442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portal.osg-htc.org/documentation/support_and_training/training/osgusertraining/" TargetMode="External"/><Relationship Id="rId3" Type="http://schemas.openxmlformats.org/officeDocument/2006/relationships/hyperlink" Target="https://htcondor.readthedocs.io/en/latest/index.html" TargetMode="External"/><Relationship Id="rId7" Type="http://schemas.openxmlformats.org/officeDocument/2006/relationships/hyperlink" Target="https://www.youtube.com/channel/UCVxyV0Lr1KiTeq7bTw3gwLw" TargetMode="External"/><Relationship Id="rId2" Type="http://schemas.openxmlformats.org/officeDocument/2006/relationships/hyperlink" Target="https://portal.osg-htc.org/documentation/" TargetMode="External"/><Relationship Id="rId1" Type="http://schemas.openxmlformats.org/officeDocument/2006/relationships/slideLayout" Target="../slideLayouts/slideLayout2.xml"/><Relationship Id="rId6" Type="http://schemas.openxmlformats.org/officeDocument/2006/relationships/hyperlink" Target="https://notebook.ospool.osg-htc.org/" TargetMode="External"/><Relationship Id="rId5" Type="http://schemas.openxmlformats.org/officeDocument/2006/relationships/hyperlink" Target="https://github.com/OSGConnect/" TargetMode="External"/><Relationship Id="rId4" Type="http://schemas.openxmlformats.org/officeDocument/2006/relationships/hyperlink" Target="https://portal.osg-htc.org/documentation/htc_workloads/submitting_workloads/tutorial-comm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sg-htc.org/docs/" TargetMode="External"/><Relationship Id="rId2" Type="http://schemas.openxmlformats.org/officeDocument/2006/relationships/hyperlink" Target="https://osg-htc.org/campus/support.html" TargetMode="External"/><Relationship Id="rId1" Type="http://schemas.openxmlformats.org/officeDocument/2006/relationships/slideLayout" Target="../slideLayouts/slideLayout2.xml"/><Relationship Id="rId5" Type="http://schemas.openxmlformats.org/officeDocument/2006/relationships/hyperlink" Target="https://www.youtube.com/channel/UCVxyV0Lr1KiTeq7bTw3gwLw" TargetMode="External"/><Relationship Id="rId4" Type="http://schemas.openxmlformats.org/officeDocument/2006/relationships/hyperlink" Target="https://htcondor.readthedocs.io/en/latest/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424E-C15F-B8EB-0516-6C6F633253C4}"/>
              </a:ext>
            </a:extLst>
          </p:cNvPr>
          <p:cNvSpPr>
            <a:spLocks noGrp="1"/>
          </p:cNvSpPr>
          <p:nvPr>
            <p:ph type="ctrTitle"/>
          </p:nvPr>
        </p:nvSpPr>
        <p:spPr/>
        <p:txBody>
          <a:bodyPr/>
          <a:lstStyle/>
          <a:p>
            <a:r>
              <a:rPr lang="en-US" dirty="0"/>
              <a:t>Building Independence in </a:t>
            </a:r>
            <a:br>
              <a:rPr lang="en-US" dirty="0"/>
            </a:br>
            <a:r>
              <a:rPr lang="en-US" dirty="0"/>
              <a:t>Research Computing</a:t>
            </a:r>
          </a:p>
        </p:txBody>
      </p:sp>
      <p:sp>
        <p:nvSpPr>
          <p:cNvPr id="3" name="Subtitle 2">
            <a:extLst>
              <a:ext uri="{FF2B5EF4-FFF2-40B4-BE49-F238E27FC236}">
                <a16:creationId xmlns:a16="http://schemas.microsoft.com/office/drawing/2014/main" id="{F5DB4051-2163-0CB5-D363-15FF25AE941C}"/>
              </a:ext>
            </a:extLst>
          </p:cNvPr>
          <p:cNvSpPr>
            <a:spLocks noGrp="1"/>
          </p:cNvSpPr>
          <p:nvPr>
            <p:ph type="subTitle" idx="1"/>
          </p:nvPr>
        </p:nvSpPr>
        <p:spPr/>
        <p:txBody>
          <a:bodyPr/>
          <a:lstStyle/>
          <a:p>
            <a:r>
              <a:rPr lang="en-US" dirty="0"/>
              <a:t>Christina Koch</a:t>
            </a:r>
          </a:p>
          <a:p>
            <a:r>
              <a:rPr lang="en-US" dirty="0"/>
              <a:t>Throughput Computing 2024</a:t>
            </a:r>
          </a:p>
          <a:p>
            <a:r>
              <a:rPr lang="en-US" dirty="0"/>
              <a:t>July 10, 2024</a:t>
            </a:r>
          </a:p>
        </p:txBody>
      </p:sp>
    </p:spTree>
    <p:extLst>
      <p:ext uri="{BB962C8B-B14F-4D97-AF65-F5344CB8AC3E}">
        <p14:creationId xmlns:p14="http://schemas.microsoft.com/office/powerpoint/2010/main" val="150417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8C4C-C9E9-7BDE-A362-3830ADE60057}"/>
              </a:ext>
            </a:extLst>
          </p:cNvPr>
          <p:cNvSpPr>
            <a:spLocks noGrp="1"/>
          </p:cNvSpPr>
          <p:nvPr>
            <p:ph type="title"/>
          </p:nvPr>
        </p:nvSpPr>
        <p:spPr/>
        <p:txBody>
          <a:bodyPr/>
          <a:lstStyle/>
          <a:p>
            <a:r>
              <a:rPr lang="en-US" dirty="0"/>
              <a:t>Community Activities</a:t>
            </a:r>
          </a:p>
        </p:txBody>
      </p:sp>
      <p:sp>
        <p:nvSpPr>
          <p:cNvPr id="3" name="Content Placeholder 2">
            <a:extLst>
              <a:ext uri="{FF2B5EF4-FFF2-40B4-BE49-F238E27FC236}">
                <a16:creationId xmlns:a16="http://schemas.microsoft.com/office/drawing/2014/main" id="{77A3CAB9-2EAA-8B58-FDBE-4B8554380EA8}"/>
              </a:ext>
            </a:extLst>
          </p:cNvPr>
          <p:cNvSpPr>
            <a:spLocks noGrp="1"/>
          </p:cNvSpPr>
          <p:nvPr>
            <p:ph idx="1"/>
          </p:nvPr>
        </p:nvSpPr>
        <p:spPr/>
        <p:txBody>
          <a:bodyPr>
            <a:normAutofit/>
          </a:bodyPr>
          <a:lstStyle/>
          <a:p>
            <a:r>
              <a:rPr lang="en-US" dirty="0"/>
              <a:t>Weekly user-focused office hours</a:t>
            </a:r>
          </a:p>
          <a:p>
            <a:r>
              <a:rPr lang="en-US" dirty="0"/>
              <a:t>Weekly campus meet-up</a:t>
            </a:r>
          </a:p>
          <a:p>
            <a:r>
              <a:rPr lang="en-US" dirty="0"/>
              <a:t>Bi-weekly collaborations call</a:t>
            </a:r>
          </a:p>
          <a:p>
            <a:r>
              <a:rPr lang="en-US" dirty="0"/>
              <a:t>Monthly training</a:t>
            </a:r>
          </a:p>
          <a:p>
            <a:r>
              <a:rPr lang="en-US" dirty="0"/>
              <a:t>OSG School (weeklong summer school)</a:t>
            </a:r>
          </a:p>
          <a:p>
            <a:r>
              <a:rPr lang="en-US" dirty="0"/>
              <a:t>Visits to other events (</a:t>
            </a:r>
            <a:r>
              <a:rPr lang="en-US" dirty="0" err="1"/>
              <a:t>CaRCC</a:t>
            </a:r>
            <a:r>
              <a:rPr lang="en-US" dirty="0"/>
              <a:t> calls, PEARC, etc.)</a:t>
            </a:r>
          </a:p>
          <a:p>
            <a:r>
              <a:rPr lang="en-US" dirty="0"/>
              <a:t>Throughput Computing (once a year)</a:t>
            </a:r>
          </a:p>
        </p:txBody>
      </p:sp>
      <p:sp>
        <p:nvSpPr>
          <p:cNvPr id="4" name="Date Placeholder 3">
            <a:extLst>
              <a:ext uri="{FF2B5EF4-FFF2-40B4-BE49-F238E27FC236}">
                <a16:creationId xmlns:a16="http://schemas.microsoft.com/office/drawing/2014/main" id="{AE3AA0FA-3215-6FE8-02DA-C3B8329D9DD6}"/>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E3023E70-F58D-D111-408C-96E6BEE69BF4}"/>
              </a:ext>
            </a:extLst>
          </p:cNvPr>
          <p:cNvSpPr>
            <a:spLocks noGrp="1"/>
          </p:cNvSpPr>
          <p:nvPr>
            <p:ph type="sldNum" sz="quarter" idx="12"/>
          </p:nvPr>
        </p:nvSpPr>
        <p:spPr/>
        <p:txBody>
          <a:bodyPr/>
          <a:lstStyle/>
          <a:p>
            <a:fld id="{0EE52F02-4899-4D47-9F4E-B8B348B10624}" type="slidenum">
              <a:rPr lang="en-US" smtClean="0"/>
              <a:t>10</a:t>
            </a:fld>
            <a:endParaRPr lang="en-US"/>
          </a:p>
        </p:txBody>
      </p:sp>
    </p:spTree>
    <p:extLst>
      <p:ext uri="{BB962C8B-B14F-4D97-AF65-F5344CB8AC3E}">
        <p14:creationId xmlns:p14="http://schemas.microsoft.com/office/powerpoint/2010/main" val="342208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449D-B6BF-A9F0-FD41-ABDB3E58E068}"/>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3C224E6B-4369-FDE9-963D-7D8E97E3412F}"/>
              </a:ext>
            </a:extLst>
          </p:cNvPr>
          <p:cNvSpPr>
            <a:spLocks noGrp="1"/>
          </p:cNvSpPr>
          <p:nvPr>
            <p:ph type="body" idx="1"/>
          </p:nvPr>
        </p:nvSpPr>
        <p:spPr/>
        <p:txBody>
          <a:bodyPr/>
          <a:lstStyle/>
          <a:p>
            <a:pPr rtl="0">
              <a:spcBef>
                <a:spcPts val="0"/>
              </a:spcBef>
              <a:spcAft>
                <a:spcPts val="0"/>
              </a:spcAft>
            </a:pPr>
            <a:r>
              <a:rPr lang="en-US" dirty="0"/>
              <a:t>Which of these options is most impactful or accessible? If you are part of other community calls or events (</a:t>
            </a:r>
            <a:r>
              <a:rPr lang="en-US" dirty="0" err="1"/>
              <a:t>CaRCC</a:t>
            </a:r>
            <a:r>
              <a:rPr lang="en-US" dirty="0"/>
              <a:t>, regional computing events like OAK or GPN), what makes them impactful? </a:t>
            </a:r>
          </a:p>
        </p:txBody>
      </p:sp>
      <p:sp>
        <p:nvSpPr>
          <p:cNvPr id="4" name="Date Placeholder 3">
            <a:extLst>
              <a:ext uri="{FF2B5EF4-FFF2-40B4-BE49-F238E27FC236}">
                <a16:creationId xmlns:a16="http://schemas.microsoft.com/office/drawing/2014/main" id="{F9FFB636-B5E2-7FCF-D896-524BA772B7E8}"/>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CDA73D85-4872-9F0E-A37E-B7C8AACB9859}"/>
              </a:ext>
            </a:extLst>
          </p:cNvPr>
          <p:cNvSpPr>
            <a:spLocks noGrp="1"/>
          </p:cNvSpPr>
          <p:nvPr>
            <p:ph type="sldNum" sz="quarter" idx="12"/>
          </p:nvPr>
        </p:nvSpPr>
        <p:spPr/>
        <p:txBody>
          <a:bodyPr/>
          <a:lstStyle/>
          <a:p>
            <a:fld id="{0EE52F02-4899-4D47-9F4E-B8B348B10624}" type="slidenum">
              <a:rPr lang="en-US" smtClean="0"/>
              <a:t>11</a:t>
            </a:fld>
            <a:endParaRPr lang="en-US"/>
          </a:p>
        </p:txBody>
      </p:sp>
    </p:spTree>
    <p:extLst>
      <p:ext uri="{BB962C8B-B14F-4D97-AF65-F5344CB8AC3E}">
        <p14:creationId xmlns:p14="http://schemas.microsoft.com/office/powerpoint/2010/main" val="425834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3786C-FEED-0CE8-FF0C-84588031936A}"/>
              </a:ext>
            </a:extLst>
          </p:cNvPr>
          <p:cNvSpPr>
            <a:spLocks noGrp="1"/>
          </p:cNvSpPr>
          <p:nvPr>
            <p:ph type="title"/>
          </p:nvPr>
        </p:nvSpPr>
        <p:spPr/>
        <p:txBody>
          <a:bodyPr/>
          <a:lstStyle/>
          <a:p>
            <a:r>
              <a:rPr lang="en-US" dirty="0"/>
              <a:t>Wrapping Up</a:t>
            </a:r>
          </a:p>
        </p:txBody>
      </p:sp>
      <p:sp>
        <p:nvSpPr>
          <p:cNvPr id="5" name="Content Placeholder 4">
            <a:extLst>
              <a:ext uri="{FF2B5EF4-FFF2-40B4-BE49-F238E27FC236}">
                <a16:creationId xmlns:a16="http://schemas.microsoft.com/office/drawing/2014/main" id="{C0FD5A62-6BF6-5DE6-6D5B-13DB87DA98F3}"/>
              </a:ext>
            </a:extLst>
          </p:cNvPr>
          <p:cNvSpPr>
            <a:spLocks noGrp="1"/>
          </p:cNvSpPr>
          <p:nvPr>
            <p:ph idx="1"/>
          </p:nvPr>
        </p:nvSpPr>
        <p:spPr/>
        <p:txBody>
          <a:bodyPr/>
          <a:lstStyle/>
          <a:p>
            <a:r>
              <a:rPr lang="en-US" dirty="0"/>
              <a:t>We want campuses to be empowered and supported just like researchers using the </a:t>
            </a:r>
            <a:r>
              <a:rPr lang="en-US" dirty="0" err="1"/>
              <a:t>OSPool</a:t>
            </a:r>
            <a:r>
              <a:rPr lang="en-US" dirty="0"/>
              <a:t>. </a:t>
            </a:r>
          </a:p>
          <a:p>
            <a:r>
              <a:rPr lang="en-US" dirty="0"/>
              <a:t>Thanks for sharing ideas of how to do that. </a:t>
            </a:r>
          </a:p>
          <a:p>
            <a:r>
              <a:rPr lang="en-US" dirty="0"/>
              <a:t>Chat or have lunch with with a facilitator (Christina, Rachel, Mats, Andrew, Amber) if you think of any more ideas!</a:t>
            </a:r>
          </a:p>
        </p:txBody>
      </p:sp>
      <p:sp>
        <p:nvSpPr>
          <p:cNvPr id="2" name="Date Placeholder 1">
            <a:extLst>
              <a:ext uri="{FF2B5EF4-FFF2-40B4-BE49-F238E27FC236}">
                <a16:creationId xmlns:a16="http://schemas.microsoft.com/office/drawing/2014/main" id="{59F10D80-C18C-45F9-2B23-044184874327}"/>
              </a:ext>
            </a:extLst>
          </p:cNvPr>
          <p:cNvSpPr>
            <a:spLocks noGrp="1"/>
          </p:cNvSpPr>
          <p:nvPr>
            <p:ph type="dt" sz="half" idx="10"/>
          </p:nvPr>
        </p:nvSpPr>
        <p:spPr/>
        <p:txBody>
          <a:bodyPr/>
          <a:lstStyle/>
          <a:p>
            <a:r>
              <a:rPr lang="en-US"/>
              <a:t>7/10/24</a:t>
            </a:r>
          </a:p>
        </p:txBody>
      </p:sp>
      <p:sp>
        <p:nvSpPr>
          <p:cNvPr id="3" name="Slide Number Placeholder 2">
            <a:extLst>
              <a:ext uri="{FF2B5EF4-FFF2-40B4-BE49-F238E27FC236}">
                <a16:creationId xmlns:a16="http://schemas.microsoft.com/office/drawing/2014/main" id="{56172EA8-3314-BA4E-3420-12880CD4796E}"/>
              </a:ext>
            </a:extLst>
          </p:cNvPr>
          <p:cNvSpPr>
            <a:spLocks noGrp="1"/>
          </p:cNvSpPr>
          <p:nvPr>
            <p:ph type="sldNum" sz="quarter" idx="12"/>
          </p:nvPr>
        </p:nvSpPr>
        <p:spPr/>
        <p:txBody>
          <a:bodyPr/>
          <a:lstStyle/>
          <a:p>
            <a:fld id="{0EE52F02-4899-4D47-9F4E-B8B348B10624}" type="slidenum">
              <a:rPr lang="en-US" smtClean="0"/>
              <a:t>12</a:t>
            </a:fld>
            <a:endParaRPr lang="en-US"/>
          </a:p>
        </p:txBody>
      </p:sp>
    </p:spTree>
    <p:extLst>
      <p:ext uri="{BB962C8B-B14F-4D97-AF65-F5344CB8AC3E}">
        <p14:creationId xmlns:p14="http://schemas.microsoft.com/office/powerpoint/2010/main" val="251543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229F-4C15-1E70-0BED-12DA0DFD7BC5}"/>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DAB20C2-DF51-EC19-FD89-17652F9C9B68}"/>
              </a:ext>
            </a:extLst>
          </p:cNvPr>
          <p:cNvSpPr>
            <a:spLocks noGrp="1"/>
          </p:cNvSpPr>
          <p:nvPr>
            <p:ph idx="1"/>
          </p:nvPr>
        </p:nvSpPr>
        <p:spPr/>
        <p:txBody>
          <a:bodyPr/>
          <a:lstStyle/>
          <a:p>
            <a:pPr marL="0" indent="0">
              <a:buNone/>
            </a:pPr>
            <a:r>
              <a:rPr lang="en-US" dirty="0"/>
              <a:t>This material is based upon work supported by the National Science Foundation under Grant No. 2030508. Any opinions, findings, and conclusions or recommendations expressed in this material are those of the author(s) and do not necessarily reflect the views of the National Science Foundation.</a:t>
            </a:r>
          </a:p>
          <a:p>
            <a:endParaRPr lang="en-US" dirty="0"/>
          </a:p>
        </p:txBody>
      </p:sp>
      <p:sp>
        <p:nvSpPr>
          <p:cNvPr id="4" name="Date Placeholder 3">
            <a:extLst>
              <a:ext uri="{FF2B5EF4-FFF2-40B4-BE49-F238E27FC236}">
                <a16:creationId xmlns:a16="http://schemas.microsoft.com/office/drawing/2014/main" id="{69CD41FA-0494-EB6E-21FA-B7FB2FE90CB4}"/>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E35D89A2-8A21-9770-17D4-D411A7C54001}"/>
              </a:ext>
            </a:extLst>
          </p:cNvPr>
          <p:cNvSpPr>
            <a:spLocks noGrp="1"/>
          </p:cNvSpPr>
          <p:nvPr>
            <p:ph type="sldNum" sz="quarter" idx="12"/>
          </p:nvPr>
        </p:nvSpPr>
        <p:spPr/>
        <p:txBody>
          <a:bodyPr/>
          <a:lstStyle/>
          <a:p>
            <a:fld id="{0EE52F02-4899-4D47-9F4E-B8B348B10624}" type="slidenum">
              <a:rPr lang="en-US" smtClean="0"/>
              <a:t>13</a:t>
            </a:fld>
            <a:endParaRPr lang="en-US"/>
          </a:p>
        </p:txBody>
      </p:sp>
    </p:spTree>
    <p:extLst>
      <p:ext uri="{BB962C8B-B14F-4D97-AF65-F5344CB8AC3E}">
        <p14:creationId xmlns:p14="http://schemas.microsoft.com/office/powerpoint/2010/main" val="349461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DCB0E-3967-766A-9EC5-F34FAC7DF8EE}"/>
              </a:ext>
            </a:extLst>
          </p:cNvPr>
          <p:cNvSpPr>
            <a:spLocks noGrp="1"/>
          </p:cNvSpPr>
          <p:nvPr>
            <p:ph type="title"/>
          </p:nvPr>
        </p:nvSpPr>
        <p:spPr/>
        <p:txBody>
          <a:bodyPr/>
          <a:lstStyle/>
          <a:p>
            <a:r>
              <a:rPr lang="en-US" dirty="0"/>
              <a:t>Motivation for this talk</a:t>
            </a:r>
          </a:p>
        </p:txBody>
      </p:sp>
      <p:sp>
        <p:nvSpPr>
          <p:cNvPr id="5" name="Content Placeholder 4">
            <a:extLst>
              <a:ext uri="{FF2B5EF4-FFF2-40B4-BE49-F238E27FC236}">
                <a16:creationId xmlns:a16="http://schemas.microsoft.com/office/drawing/2014/main" id="{4A225193-207E-BD1C-B7A6-8C801F1CF459}"/>
              </a:ext>
            </a:extLst>
          </p:cNvPr>
          <p:cNvSpPr>
            <a:spLocks noGrp="1"/>
          </p:cNvSpPr>
          <p:nvPr>
            <p:ph idx="1"/>
          </p:nvPr>
        </p:nvSpPr>
        <p:spPr/>
        <p:txBody>
          <a:bodyPr>
            <a:normAutofit/>
          </a:bodyPr>
          <a:lstStyle/>
          <a:p>
            <a:r>
              <a:rPr lang="en-US" dirty="0"/>
              <a:t>Feedback from the </a:t>
            </a:r>
            <a:r>
              <a:rPr lang="en-US" dirty="0" err="1"/>
              <a:t>OSPool</a:t>
            </a:r>
            <a:r>
              <a:rPr lang="en-US" dirty="0"/>
              <a:t> Advisory Group</a:t>
            </a:r>
          </a:p>
          <a:p>
            <a:pPr lvl="1"/>
            <a:r>
              <a:rPr lang="en-US" dirty="0"/>
              <a:t>OSG School is a great end-to-end introduction to the </a:t>
            </a:r>
            <a:r>
              <a:rPr lang="en-US" dirty="0" err="1"/>
              <a:t>OSPool</a:t>
            </a:r>
            <a:r>
              <a:rPr lang="en-US" dirty="0"/>
              <a:t> (and related services) but some participants still leave and need a lot of hand-holding to get started with their workflows. </a:t>
            </a:r>
          </a:p>
          <a:p>
            <a:r>
              <a:rPr lang="en-US" dirty="0"/>
              <a:t>A common problem beyond the OSG School…</a:t>
            </a:r>
          </a:p>
          <a:p>
            <a:pPr lvl="1"/>
            <a:r>
              <a:rPr lang="en-US" dirty="0"/>
              <a:t>Imposter syndrome</a:t>
            </a:r>
          </a:p>
          <a:p>
            <a:pPr lvl="1"/>
            <a:r>
              <a:rPr lang="en-US" dirty="0"/>
              <a:t>Need for computational concepts (but lack of training)</a:t>
            </a:r>
          </a:p>
          <a:p>
            <a:r>
              <a:rPr lang="en-US" dirty="0"/>
              <a:t>How can we help researchers feel comfortable to use HTC systems with these barriers in mind? </a:t>
            </a:r>
          </a:p>
        </p:txBody>
      </p:sp>
      <p:sp>
        <p:nvSpPr>
          <p:cNvPr id="2" name="Date Placeholder 1">
            <a:extLst>
              <a:ext uri="{FF2B5EF4-FFF2-40B4-BE49-F238E27FC236}">
                <a16:creationId xmlns:a16="http://schemas.microsoft.com/office/drawing/2014/main" id="{85602B86-4287-F7C7-4D40-0C0A3F7CCC54}"/>
              </a:ext>
            </a:extLst>
          </p:cNvPr>
          <p:cNvSpPr>
            <a:spLocks noGrp="1"/>
          </p:cNvSpPr>
          <p:nvPr>
            <p:ph type="dt" sz="half" idx="10"/>
          </p:nvPr>
        </p:nvSpPr>
        <p:spPr/>
        <p:txBody>
          <a:bodyPr/>
          <a:lstStyle/>
          <a:p>
            <a:r>
              <a:rPr lang="en-US"/>
              <a:t>7/10/24</a:t>
            </a:r>
          </a:p>
        </p:txBody>
      </p:sp>
      <p:sp>
        <p:nvSpPr>
          <p:cNvPr id="3" name="Slide Number Placeholder 2">
            <a:extLst>
              <a:ext uri="{FF2B5EF4-FFF2-40B4-BE49-F238E27FC236}">
                <a16:creationId xmlns:a16="http://schemas.microsoft.com/office/drawing/2014/main" id="{2ADF185E-A032-C9D2-C7EF-057EC8D48470}"/>
              </a:ext>
            </a:extLst>
          </p:cNvPr>
          <p:cNvSpPr>
            <a:spLocks noGrp="1"/>
          </p:cNvSpPr>
          <p:nvPr>
            <p:ph type="sldNum" sz="quarter" idx="12"/>
          </p:nvPr>
        </p:nvSpPr>
        <p:spPr/>
        <p:txBody>
          <a:bodyPr/>
          <a:lstStyle/>
          <a:p>
            <a:fld id="{0EE52F02-4899-4D47-9F4E-B8B348B10624}" type="slidenum">
              <a:rPr lang="en-US" smtClean="0"/>
              <a:t>2</a:t>
            </a:fld>
            <a:endParaRPr lang="en-US"/>
          </a:p>
        </p:txBody>
      </p:sp>
    </p:spTree>
    <p:extLst>
      <p:ext uri="{BB962C8B-B14F-4D97-AF65-F5344CB8AC3E}">
        <p14:creationId xmlns:p14="http://schemas.microsoft.com/office/powerpoint/2010/main" val="44689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3F2AD-F4DB-B6F6-3857-3873A7DE2052}"/>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2273FAAF-A85D-F9D9-8723-A7EC3FF7D75B}"/>
              </a:ext>
            </a:extLst>
          </p:cNvPr>
          <p:cNvSpPr>
            <a:spLocks noGrp="1"/>
          </p:cNvSpPr>
          <p:nvPr>
            <p:ph type="body" idx="1"/>
          </p:nvPr>
        </p:nvSpPr>
        <p:spPr/>
        <p:txBody>
          <a:bodyPr/>
          <a:lstStyle/>
          <a:p>
            <a:r>
              <a:rPr lang="en-US" dirty="0"/>
              <a:t>What does “independence in research computing” mean to you? </a:t>
            </a:r>
          </a:p>
        </p:txBody>
      </p:sp>
      <p:sp>
        <p:nvSpPr>
          <p:cNvPr id="2" name="Date Placeholder 1">
            <a:extLst>
              <a:ext uri="{FF2B5EF4-FFF2-40B4-BE49-F238E27FC236}">
                <a16:creationId xmlns:a16="http://schemas.microsoft.com/office/drawing/2014/main" id="{62B50271-680D-A12D-D8E5-E6E1185B9C5D}"/>
              </a:ext>
            </a:extLst>
          </p:cNvPr>
          <p:cNvSpPr>
            <a:spLocks noGrp="1"/>
          </p:cNvSpPr>
          <p:nvPr>
            <p:ph type="dt" sz="half" idx="10"/>
          </p:nvPr>
        </p:nvSpPr>
        <p:spPr/>
        <p:txBody>
          <a:bodyPr/>
          <a:lstStyle/>
          <a:p>
            <a:r>
              <a:rPr lang="en-US"/>
              <a:t>7/10/24</a:t>
            </a:r>
          </a:p>
        </p:txBody>
      </p:sp>
      <p:sp>
        <p:nvSpPr>
          <p:cNvPr id="3" name="Slide Number Placeholder 2">
            <a:extLst>
              <a:ext uri="{FF2B5EF4-FFF2-40B4-BE49-F238E27FC236}">
                <a16:creationId xmlns:a16="http://schemas.microsoft.com/office/drawing/2014/main" id="{3D35F79A-DAC6-46FE-E719-597D2E715CEE}"/>
              </a:ext>
            </a:extLst>
          </p:cNvPr>
          <p:cNvSpPr>
            <a:spLocks noGrp="1"/>
          </p:cNvSpPr>
          <p:nvPr>
            <p:ph type="sldNum" sz="quarter" idx="12"/>
          </p:nvPr>
        </p:nvSpPr>
        <p:spPr/>
        <p:txBody>
          <a:bodyPr/>
          <a:lstStyle/>
          <a:p>
            <a:fld id="{0EE52F02-4899-4D47-9F4E-B8B348B10624}" type="slidenum">
              <a:rPr lang="en-US" smtClean="0"/>
              <a:t>3</a:t>
            </a:fld>
            <a:endParaRPr lang="en-US"/>
          </a:p>
        </p:txBody>
      </p:sp>
    </p:spTree>
    <p:extLst>
      <p:ext uri="{BB962C8B-B14F-4D97-AF65-F5344CB8AC3E}">
        <p14:creationId xmlns:p14="http://schemas.microsoft.com/office/powerpoint/2010/main" val="272883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A6EB-E33C-7E71-F52A-1B5405964E22}"/>
              </a:ext>
            </a:extLst>
          </p:cNvPr>
          <p:cNvSpPr>
            <a:spLocks noGrp="1"/>
          </p:cNvSpPr>
          <p:nvPr>
            <p:ph type="title"/>
          </p:nvPr>
        </p:nvSpPr>
        <p:spPr/>
        <p:txBody>
          <a:bodyPr>
            <a:normAutofit/>
          </a:bodyPr>
          <a:lstStyle/>
          <a:p>
            <a:r>
              <a:rPr lang="en-US" sz="4000" dirty="0"/>
              <a:t>Building </a:t>
            </a:r>
            <a:r>
              <a:rPr lang="en-US" sz="4000" b="1" dirty="0"/>
              <a:t>Inter</a:t>
            </a:r>
            <a:r>
              <a:rPr lang="en-US" sz="4000" dirty="0"/>
              <a:t>dependence in Computing</a:t>
            </a:r>
          </a:p>
        </p:txBody>
      </p:sp>
      <p:sp>
        <p:nvSpPr>
          <p:cNvPr id="3" name="Content Placeholder 2">
            <a:extLst>
              <a:ext uri="{FF2B5EF4-FFF2-40B4-BE49-F238E27FC236}">
                <a16:creationId xmlns:a16="http://schemas.microsoft.com/office/drawing/2014/main" id="{131024C2-D3DB-732A-93FD-CE97C0D27587}"/>
              </a:ext>
            </a:extLst>
          </p:cNvPr>
          <p:cNvSpPr>
            <a:spLocks noGrp="1"/>
          </p:cNvSpPr>
          <p:nvPr>
            <p:ph idx="1"/>
          </p:nvPr>
        </p:nvSpPr>
        <p:spPr/>
        <p:txBody>
          <a:bodyPr/>
          <a:lstStyle/>
          <a:p>
            <a:r>
              <a:rPr lang="en-US" dirty="0"/>
              <a:t>Total independence may not be a feasible (or desired!) goal – this is a community effort after all. </a:t>
            </a:r>
          </a:p>
          <a:p>
            <a:r>
              <a:rPr lang="en-US" dirty="0"/>
              <a:t>We’d like to leverage different approaches together: </a:t>
            </a:r>
          </a:p>
          <a:p>
            <a:pPr lvl="1"/>
            <a:r>
              <a:rPr lang="en-US" dirty="0"/>
              <a:t>Empowering people to learn and figure things out on their own</a:t>
            </a:r>
          </a:p>
          <a:p>
            <a:pPr lvl="1"/>
            <a:r>
              <a:rPr lang="en-US" dirty="0"/>
              <a:t>Knowing that they don’t *have* to figure things out on their own – that they can reach out for help</a:t>
            </a:r>
          </a:p>
          <a:p>
            <a:pPr lvl="1"/>
            <a:r>
              <a:rPr lang="en-US" dirty="0"/>
              <a:t>Providing opportunities to connect with us and each other</a:t>
            </a:r>
          </a:p>
          <a:p>
            <a:r>
              <a:rPr lang="en-US" dirty="0"/>
              <a:t>This applies both to individual researchers – and larger entities </a:t>
            </a:r>
            <a:r>
              <a:rPr lang="en-US"/>
              <a:t>like campuses. </a:t>
            </a:r>
            <a:endParaRPr lang="en-US" dirty="0"/>
          </a:p>
        </p:txBody>
      </p:sp>
      <p:sp>
        <p:nvSpPr>
          <p:cNvPr id="4" name="Date Placeholder 3">
            <a:extLst>
              <a:ext uri="{FF2B5EF4-FFF2-40B4-BE49-F238E27FC236}">
                <a16:creationId xmlns:a16="http://schemas.microsoft.com/office/drawing/2014/main" id="{79A3C0C3-9FB9-9F84-78FC-DC1A361409B5}"/>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60A28E6F-00C1-3F44-5C8C-AD5BA5AFD094}"/>
              </a:ext>
            </a:extLst>
          </p:cNvPr>
          <p:cNvSpPr>
            <a:spLocks noGrp="1"/>
          </p:cNvSpPr>
          <p:nvPr>
            <p:ph type="sldNum" sz="quarter" idx="12"/>
          </p:nvPr>
        </p:nvSpPr>
        <p:spPr/>
        <p:txBody>
          <a:bodyPr/>
          <a:lstStyle/>
          <a:p>
            <a:fld id="{0EE52F02-4899-4D47-9F4E-B8B348B10624}" type="slidenum">
              <a:rPr lang="en-US" smtClean="0"/>
              <a:t>4</a:t>
            </a:fld>
            <a:endParaRPr lang="en-US"/>
          </a:p>
        </p:txBody>
      </p:sp>
    </p:spTree>
    <p:extLst>
      <p:ext uri="{BB962C8B-B14F-4D97-AF65-F5344CB8AC3E}">
        <p14:creationId xmlns:p14="http://schemas.microsoft.com/office/powerpoint/2010/main" val="45408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FD0E-1397-74D0-0E41-EA56C9BE6D1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86B76E2-31A4-D621-E038-1B11BB26F767}"/>
              </a:ext>
            </a:extLst>
          </p:cNvPr>
          <p:cNvSpPr>
            <a:spLocks noGrp="1"/>
          </p:cNvSpPr>
          <p:nvPr>
            <p:ph type="body" idx="1"/>
          </p:nvPr>
        </p:nvSpPr>
        <p:spPr/>
        <p:txBody>
          <a:bodyPr/>
          <a:lstStyle/>
          <a:p>
            <a:pPr rtl="0">
              <a:spcBef>
                <a:spcPts val="0"/>
              </a:spcBef>
              <a:spcAft>
                <a:spcPts val="0"/>
              </a:spcAft>
            </a:pPr>
            <a:r>
              <a:rPr lang="en-US" dirty="0"/>
              <a:t>When learning something new what resources out in the world have been transformative for you in becoming an independent practitioner? What made you feel part of a community? </a:t>
            </a:r>
          </a:p>
        </p:txBody>
      </p:sp>
      <p:sp>
        <p:nvSpPr>
          <p:cNvPr id="4" name="Date Placeholder 3">
            <a:extLst>
              <a:ext uri="{FF2B5EF4-FFF2-40B4-BE49-F238E27FC236}">
                <a16:creationId xmlns:a16="http://schemas.microsoft.com/office/drawing/2014/main" id="{0EA00758-1B7D-E276-A438-8AB7836FEEEE}"/>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B7E24A9D-B8F8-14EB-FC7E-95A797E906B1}"/>
              </a:ext>
            </a:extLst>
          </p:cNvPr>
          <p:cNvSpPr>
            <a:spLocks noGrp="1"/>
          </p:cNvSpPr>
          <p:nvPr>
            <p:ph type="sldNum" sz="quarter" idx="12"/>
          </p:nvPr>
        </p:nvSpPr>
        <p:spPr/>
        <p:txBody>
          <a:bodyPr/>
          <a:lstStyle/>
          <a:p>
            <a:fld id="{0EE52F02-4899-4D47-9F4E-B8B348B10624}" type="slidenum">
              <a:rPr lang="en-US" smtClean="0"/>
              <a:t>5</a:t>
            </a:fld>
            <a:endParaRPr lang="en-US"/>
          </a:p>
        </p:txBody>
      </p:sp>
    </p:spTree>
    <p:extLst>
      <p:ext uri="{BB962C8B-B14F-4D97-AF65-F5344CB8AC3E}">
        <p14:creationId xmlns:p14="http://schemas.microsoft.com/office/powerpoint/2010/main" val="325992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6667F-8C73-91EE-C1AF-C31082F59538}"/>
              </a:ext>
            </a:extLst>
          </p:cNvPr>
          <p:cNvSpPr>
            <a:spLocks noGrp="1"/>
          </p:cNvSpPr>
          <p:nvPr>
            <p:ph type="title"/>
          </p:nvPr>
        </p:nvSpPr>
        <p:spPr/>
        <p:txBody>
          <a:bodyPr/>
          <a:lstStyle/>
          <a:p>
            <a:r>
              <a:rPr lang="en-US" dirty="0"/>
              <a:t>Reviewing what we have</a:t>
            </a:r>
          </a:p>
        </p:txBody>
      </p:sp>
      <p:sp>
        <p:nvSpPr>
          <p:cNvPr id="7" name="Text Placeholder 6">
            <a:extLst>
              <a:ext uri="{FF2B5EF4-FFF2-40B4-BE49-F238E27FC236}">
                <a16:creationId xmlns:a16="http://schemas.microsoft.com/office/drawing/2014/main" id="{BDC427E9-7B47-87D4-AF0E-F2D15B8CCE9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0DAB0B6-45A6-67A7-00A8-DE6610A8494D}"/>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167AC737-4ED9-CB8F-D44B-1324725356F4}"/>
              </a:ext>
            </a:extLst>
          </p:cNvPr>
          <p:cNvSpPr>
            <a:spLocks noGrp="1"/>
          </p:cNvSpPr>
          <p:nvPr>
            <p:ph type="sldNum" sz="quarter" idx="12"/>
          </p:nvPr>
        </p:nvSpPr>
        <p:spPr/>
        <p:txBody>
          <a:bodyPr/>
          <a:lstStyle/>
          <a:p>
            <a:fld id="{0EE52F02-4899-4D47-9F4E-B8B348B10624}" type="slidenum">
              <a:rPr lang="en-US" smtClean="0"/>
              <a:t>6</a:t>
            </a:fld>
            <a:endParaRPr lang="en-US"/>
          </a:p>
        </p:txBody>
      </p:sp>
    </p:spTree>
    <p:extLst>
      <p:ext uri="{BB962C8B-B14F-4D97-AF65-F5344CB8AC3E}">
        <p14:creationId xmlns:p14="http://schemas.microsoft.com/office/powerpoint/2010/main" val="405183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ED9E-7C69-1437-704F-8C2B9E3FC334}"/>
              </a:ext>
            </a:extLst>
          </p:cNvPr>
          <p:cNvSpPr>
            <a:spLocks noGrp="1"/>
          </p:cNvSpPr>
          <p:nvPr>
            <p:ph type="title"/>
          </p:nvPr>
        </p:nvSpPr>
        <p:spPr/>
        <p:txBody>
          <a:bodyPr/>
          <a:lstStyle/>
          <a:p>
            <a:r>
              <a:rPr lang="en-US" dirty="0" err="1"/>
              <a:t>OSPool</a:t>
            </a:r>
            <a:r>
              <a:rPr lang="en-US" dirty="0"/>
              <a:t> Content (Users/Staff)</a:t>
            </a:r>
          </a:p>
        </p:txBody>
      </p:sp>
      <p:sp>
        <p:nvSpPr>
          <p:cNvPr id="3" name="Content Placeholder 2">
            <a:extLst>
              <a:ext uri="{FF2B5EF4-FFF2-40B4-BE49-F238E27FC236}">
                <a16:creationId xmlns:a16="http://schemas.microsoft.com/office/drawing/2014/main" id="{61A461BB-EE5A-37D9-58CD-6D3E11B90387}"/>
              </a:ext>
            </a:extLst>
          </p:cNvPr>
          <p:cNvSpPr>
            <a:spLocks noGrp="1"/>
          </p:cNvSpPr>
          <p:nvPr>
            <p:ph idx="1"/>
          </p:nvPr>
        </p:nvSpPr>
        <p:spPr/>
        <p:txBody>
          <a:bodyPr>
            <a:normAutofit fontScale="92500" lnSpcReduction="20000"/>
          </a:bodyPr>
          <a:lstStyle/>
          <a:p>
            <a:r>
              <a:rPr lang="en-US" dirty="0"/>
              <a:t>Guides/Documentation</a:t>
            </a:r>
          </a:p>
          <a:p>
            <a:pPr lvl="1"/>
            <a:r>
              <a:rPr lang="en-US" dirty="0"/>
              <a:t>Users: </a:t>
            </a:r>
            <a:r>
              <a:rPr lang="en-US" dirty="0">
                <a:hlinkClick r:id="rId2"/>
              </a:rPr>
              <a:t>https://portal.osg-htc.org/documentation/</a:t>
            </a:r>
            <a:r>
              <a:rPr lang="en-US" dirty="0"/>
              <a:t> </a:t>
            </a:r>
          </a:p>
          <a:p>
            <a:pPr lvl="1"/>
            <a:r>
              <a:rPr lang="en-US" dirty="0" err="1"/>
              <a:t>HTCondor</a:t>
            </a:r>
            <a:r>
              <a:rPr lang="en-US" dirty="0"/>
              <a:t> Manual: </a:t>
            </a:r>
            <a:r>
              <a:rPr lang="en-US" dirty="0">
                <a:hlinkClick r:id="rId3"/>
              </a:rPr>
              <a:t>https://htcondor.readthedocs.io/en/latest/index.html</a:t>
            </a:r>
            <a:r>
              <a:rPr lang="en-US" dirty="0"/>
              <a:t> </a:t>
            </a:r>
          </a:p>
          <a:p>
            <a:r>
              <a:rPr lang="en-US" dirty="0"/>
              <a:t>Tutorials</a:t>
            </a:r>
          </a:p>
          <a:p>
            <a:pPr lvl="1"/>
            <a:r>
              <a:rPr lang="en-US" dirty="0"/>
              <a:t>Tutorials on our main docs page</a:t>
            </a:r>
          </a:p>
          <a:p>
            <a:pPr lvl="2"/>
            <a:r>
              <a:rPr lang="en-US" sz="1400" dirty="0">
                <a:hlinkClick r:id="rId4"/>
              </a:rPr>
              <a:t>https://portal.osg-htc.org/documentation/htc_workloads/submitting_workloads/tutorial-command/</a:t>
            </a:r>
            <a:r>
              <a:rPr lang="en-US" sz="1400" dirty="0"/>
              <a:t> </a:t>
            </a:r>
          </a:p>
          <a:p>
            <a:pPr lvl="1"/>
            <a:r>
              <a:rPr lang="en-US" dirty="0"/>
              <a:t>Or on GitHub: </a:t>
            </a:r>
            <a:r>
              <a:rPr lang="en-US" dirty="0">
                <a:hlinkClick r:id="rId5"/>
              </a:rPr>
              <a:t>https://github.com/OSGConnect/</a:t>
            </a:r>
            <a:r>
              <a:rPr lang="en-US" dirty="0"/>
              <a:t> </a:t>
            </a:r>
          </a:p>
          <a:p>
            <a:pPr lvl="1"/>
            <a:r>
              <a:rPr lang="en-US" dirty="0"/>
              <a:t>Or some default notebooks: </a:t>
            </a:r>
            <a:r>
              <a:rPr lang="en-US" dirty="0">
                <a:hlinkClick r:id="rId6"/>
              </a:rPr>
              <a:t>https://notebook.ospool.osg-htc.org/</a:t>
            </a:r>
            <a:r>
              <a:rPr lang="en-US" dirty="0"/>
              <a:t> </a:t>
            </a:r>
          </a:p>
          <a:p>
            <a:r>
              <a:rPr lang="en-US" dirty="0"/>
              <a:t>Videos and Slides</a:t>
            </a:r>
          </a:p>
          <a:p>
            <a:pPr lvl="1"/>
            <a:r>
              <a:rPr lang="en-US" dirty="0"/>
              <a:t>YouTube</a:t>
            </a:r>
          </a:p>
          <a:p>
            <a:pPr lvl="2"/>
            <a:r>
              <a:rPr lang="en-US" dirty="0">
                <a:hlinkClick r:id="rId7"/>
              </a:rPr>
              <a:t>https://www.youtube.com/channel/UCVxyV0Lr1KiTeq7bTw3gwLw</a:t>
            </a:r>
            <a:r>
              <a:rPr lang="en-US" dirty="0"/>
              <a:t> </a:t>
            </a:r>
          </a:p>
          <a:p>
            <a:pPr lvl="1"/>
            <a:r>
              <a:rPr lang="en-US" dirty="0"/>
              <a:t>Training materials</a:t>
            </a:r>
          </a:p>
          <a:p>
            <a:pPr lvl="2"/>
            <a:r>
              <a:rPr lang="en-US" sz="1500" dirty="0">
                <a:hlinkClick r:id="rId8"/>
              </a:rPr>
              <a:t>https://portal.osg-htc.org/documentation/support_and_training/training/osgusertraining/</a:t>
            </a:r>
            <a:r>
              <a:rPr lang="en-US" sz="1500" dirty="0"/>
              <a:t> </a:t>
            </a:r>
          </a:p>
        </p:txBody>
      </p:sp>
      <p:sp>
        <p:nvSpPr>
          <p:cNvPr id="4" name="Date Placeholder 3">
            <a:extLst>
              <a:ext uri="{FF2B5EF4-FFF2-40B4-BE49-F238E27FC236}">
                <a16:creationId xmlns:a16="http://schemas.microsoft.com/office/drawing/2014/main" id="{77909177-4234-7A17-1D99-B02B60A3B95E}"/>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46FA7DCC-6261-6139-EF22-44368C678EF8}"/>
              </a:ext>
            </a:extLst>
          </p:cNvPr>
          <p:cNvSpPr>
            <a:spLocks noGrp="1"/>
          </p:cNvSpPr>
          <p:nvPr>
            <p:ph type="sldNum" sz="quarter" idx="12"/>
          </p:nvPr>
        </p:nvSpPr>
        <p:spPr/>
        <p:txBody>
          <a:bodyPr/>
          <a:lstStyle/>
          <a:p>
            <a:fld id="{0EE52F02-4899-4D47-9F4E-B8B348B10624}" type="slidenum">
              <a:rPr lang="en-US" smtClean="0"/>
              <a:t>7</a:t>
            </a:fld>
            <a:endParaRPr lang="en-US"/>
          </a:p>
        </p:txBody>
      </p:sp>
    </p:spTree>
    <p:extLst>
      <p:ext uri="{BB962C8B-B14F-4D97-AF65-F5344CB8AC3E}">
        <p14:creationId xmlns:p14="http://schemas.microsoft.com/office/powerpoint/2010/main" val="17844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ED9E-7C69-1437-704F-8C2B9E3FC334}"/>
              </a:ext>
            </a:extLst>
          </p:cNvPr>
          <p:cNvSpPr>
            <a:spLocks noGrp="1"/>
          </p:cNvSpPr>
          <p:nvPr>
            <p:ph type="title"/>
          </p:nvPr>
        </p:nvSpPr>
        <p:spPr/>
        <p:txBody>
          <a:bodyPr/>
          <a:lstStyle/>
          <a:p>
            <a:r>
              <a:rPr lang="en-US" dirty="0" err="1"/>
              <a:t>OSPool</a:t>
            </a:r>
            <a:r>
              <a:rPr lang="en-US" dirty="0"/>
              <a:t> Content (Admins/Staff)</a:t>
            </a:r>
          </a:p>
        </p:txBody>
      </p:sp>
      <p:sp>
        <p:nvSpPr>
          <p:cNvPr id="3" name="Content Placeholder 2">
            <a:extLst>
              <a:ext uri="{FF2B5EF4-FFF2-40B4-BE49-F238E27FC236}">
                <a16:creationId xmlns:a16="http://schemas.microsoft.com/office/drawing/2014/main" id="{61A461BB-EE5A-37D9-58CD-6D3E11B90387}"/>
              </a:ext>
            </a:extLst>
          </p:cNvPr>
          <p:cNvSpPr>
            <a:spLocks noGrp="1"/>
          </p:cNvSpPr>
          <p:nvPr>
            <p:ph idx="1"/>
          </p:nvPr>
        </p:nvSpPr>
        <p:spPr/>
        <p:txBody>
          <a:bodyPr/>
          <a:lstStyle/>
          <a:p>
            <a:r>
              <a:rPr lang="en-US" dirty="0"/>
              <a:t>Guides/Documentation</a:t>
            </a:r>
          </a:p>
          <a:p>
            <a:pPr lvl="1"/>
            <a:r>
              <a:rPr lang="en-US" dirty="0"/>
              <a:t>Campus support page: </a:t>
            </a:r>
            <a:r>
              <a:rPr lang="en-US" dirty="0">
                <a:hlinkClick r:id="rId2"/>
              </a:rPr>
              <a:t>https://osg-htc.org/campus/support.html</a:t>
            </a:r>
            <a:r>
              <a:rPr lang="en-US" dirty="0"/>
              <a:t> </a:t>
            </a:r>
          </a:p>
          <a:p>
            <a:pPr lvl="1"/>
            <a:r>
              <a:rPr lang="en-US" dirty="0"/>
              <a:t>Campus Docs: </a:t>
            </a:r>
            <a:r>
              <a:rPr lang="en-US" dirty="0">
                <a:hlinkClick r:id="rId3"/>
              </a:rPr>
              <a:t>https://osg-htc.org/docs/</a:t>
            </a:r>
            <a:r>
              <a:rPr lang="en-US" dirty="0"/>
              <a:t> </a:t>
            </a:r>
          </a:p>
          <a:p>
            <a:pPr lvl="1"/>
            <a:r>
              <a:rPr lang="en-US" dirty="0" err="1"/>
              <a:t>HTCondor</a:t>
            </a:r>
            <a:r>
              <a:rPr lang="en-US" dirty="0"/>
              <a:t> Manual: </a:t>
            </a:r>
            <a:r>
              <a:rPr lang="en-US" dirty="0">
                <a:hlinkClick r:id="rId4"/>
              </a:rPr>
              <a:t>https://htcondor.readthedocs.io/en/latest/index.html</a:t>
            </a:r>
            <a:r>
              <a:rPr lang="en-US" dirty="0"/>
              <a:t> </a:t>
            </a:r>
          </a:p>
          <a:p>
            <a:r>
              <a:rPr lang="en-US" dirty="0"/>
              <a:t>Videos and Slides</a:t>
            </a:r>
          </a:p>
          <a:p>
            <a:pPr lvl="1"/>
            <a:r>
              <a:rPr lang="en-US" dirty="0"/>
              <a:t>YouTube: </a:t>
            </a:r>
          </a:p>
          <a:p>
            <a:pPr lvl="2"/>
            <a:r>
              <a:rPr lang="en-US" dirty="0">
                <a:hlinkClick r:id="rId5"/>
              </a:rPr>
              <a:t>https://www.youtube.com/channel/UCVxyV0Lr1KiTeq7bTw3gwLw</a:t>
            </a:r>
            <a:r>
              <a:rPr lang="en-US" dirty="0"/>
              <a:t> </a:t>
            </a:r>
          </a:p>
          <a:p>
            <a:pPr lvl="1"/>
            <a:r>
              <a:rPr lang="en-US" dirty="0"/>
              <a:t>Campus Centric Talks and Recordings: </a:t>
            </a:r>
          </a:p>
          <a:p>
            <a:pPr lvl="2"/>
            <a:r>
              <a:rPr lang="en-US" dirty="0">
                <a:hlinkClick r:id="rId2"/>
              </a:rPr>
              <a:t>https://osg-htc.org/campus/support.html</a:t>
            </a:r>
            <a:r>
              <a:rPr lang="en-US" dirty="0"/>
              <a:t> </a:t>
            </a:r>
          </a:p>
        </p:txBody>
      </p:sp>
      <p:sp>
        <p:nvSpPr>
          <p:cNvPr id="4" name="Date Placeholder 3">
            <a:extLst>
              <a:ext uri="{FF2B5EF4-FFF2-40B4-BE49-F238E27FC236}">
                <a16:creationId xmlns:a16="http://schemas.microsoft.com/office/drawing/2014/main" id="{61429DEE-D762-3D93-7093-44B449B964CF}"/>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CBD15FAE-550F-8E8F-84A2-E4DCAE4358DA}"/>
              </a:ext>
            </a:extLst>
          </p:cNvPr>
          <p:cNvSpPr>
            <a:spLocks noGrp="1"/>
          </p:cNvSpPr>
          <p:nvPr>
            <p:ph type="sldNum" sz="quarter" idx="12"/>
          </p:nvPr>
        </p:nvSpPr>
        <p:spPr/>
        <p:txBody>
          <a:bodyPr/>
          <a:lstStyle/>
          <a:p>
            <a:fld id="{0EE52F02-4899-4D47-9F4E-B8B348B10624}" type="slidenum">
              <a:rPr lang="en-US" smtClean="0"/>
              <a:t>8</a:t>
            </a:fld>
            <a:endParaRPr lang="en-US"/>
          </a:p>
        </p:txBody>
      </p:sp>
    </p:spTree>
    <p:extLst>
      <p:ext uri="{BB962C8B-B14F-4D97-AF65-F5344CB8AC3E}">
        <p14:creationId xmlns:p14="http://schemas.microsoft.com/office/powerpoint/2010/main" val="103303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0970-9B27-1B80-CD49-E30079167303}"/>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F3B18DE5-7536-77FE-04B1-5E327FE8B9CD}"/>
              </a:ext>
            </a:extLst>
          </p:cNvPr>
          <p:cNvSpPr>
            <a:spLocks noGrp="1"/>
          </p:cNvSpPr>
          <p:nvPr>
            <p:ph type="body" idx="1"/>
          </p:nvPr>
        </p:nvSpPr>
        <p:spPr/>
        <p:txBody>
          <a:bodyPr/>
          <a:lstStyle/>
          <a:p>
            <a:r>
              <a:rPr lang="en-US" dirty="0"/>
              <a:t>Did you know about these resources? How could we make them more “findable?” Which is most useful (in your opinion)? What is missing? </a:t>
            </a:r>
          </a:p>
        </p:txBody>
      </p:sp>
      <p:sp>
        <p:nvSpPr>
          <p:cNvPr id="4" name="Date Placeholder 3">
            <a:extLst>
              <a:ext uri="{FF2B5EF4-FFF2-40B4-BE49-F238E27FC236}">
                <a16:creationId xmlns:a16="http://schemas.microsoft.com/office/drawing/2014/main" id="{6FAA815E-73C9-1E77-24E3-67CCDEA44764}"/>
              </a:ext>
            </a:extLst>
          </p:cNvPr>
          <p:cNvSpPr>
            <a:spLocks noGrp="1"/>
          </p:cNvSpPr>
          <p:nvPr>
            <p:ph type="dt" sz="half" idx="10"/>
          </p:nvPr>
        </p:nvSpPr>
        <p:spPr/>
        <p:txBody>
          <a:bodyPr/>
          <a:lstStyle/>
          <a:p>
            <a:r>
              <a:rPr lang="en-US"/>
              <a:t>7/10/24</a:t>
            </a:r>
          </a:p>
        </p:txBody>
      </p:sp>
      <p:sp>
        <p:nvSpPr>
          <p:cNvPr id="5" name="Slide Number Placeholder 4">
            <a:extLst>
              <a:ext uri="{FF2B5EF4-FFF2-40B4-BE49-F238E27FC236}">
                <a16:creationId xmlns:a16="http://schemas.microsoft.com/office/drawing/2014/main" id="{D6550599-25B3-A5F4-B37A-99BF53D9E82E}"/>
              </a:ext>
            </a:extLst>
          </p:cNvPr>
          <p:cNvSpPr>
            <a:spLocks noGrp="1"/>
          </p:cNvSpPr>
          <p:nvPr>
            <p:ph type="sldNum" sz="quarter" idx="12"/>
          </p:nvPr>
        </p:nvSpPr>
        <p:spPr/>
        <p:txBody>
          <a:bodyPr/>
          <a:lstStyle/>
          <a:p>
            <a:fld id="{0EE52F02-4899-4D47-9F4E-B8B348B10624}" type="slidenum">
              <a:rPr lang="en-US" smtClean="0"/>
              <a:t>9</a:t>
            </a:fld>
            <a:endParaRPr lang="en-US"/>
          </a:p>
        </p:txBody>
      </p:sp>
    </p:spTree>
    <p:extLst>
      <p:ext uri="{BB962C8B-B14F-4D97-AF65-F5344CB8AC3E}">
        <p14:creationId xmlns:p14="http://schemas.microsoft.com/office/powerpoint/2010/main" val="1495667759"/>
      </p:ext>
    </p:extLst>
  </p:cSld>
  <p:clrMapOvr>
    <a:masterClrMapping/>
  </p:clrMapOvr>
</p:sld>
</file>

<file path=ppt/theme/theme1.xml><?xml version="1.0" encoding="utf-8"?>
<a:theme xmlns:a="http://schemas.openxmlformats.org/drawingml/2006/main" name="PATh_Presentation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_Presentation_Template" id="{AE5A75E4-3A6F-E646-8179-69CBF559AB9B}" vid="{CD48FA26-F4A2-7947-8CA8-02194440AA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PATh_Presentation_Template</Template>
  <TotalTime>391</TotalTime>
  <Words>687</Words>
  <Application>Microsoft Macintosh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Helvetica Neue</vt:lpstr>
      <vt:lpstr>Helvetica Neue Condensed</vt:lpstr>
      <vt:lpstr>Helvetica Neue Light</vt:lpstr>
      <vt:lpstr>Helvetica Neue Medium</vt:lpstr>
      <vt:lpstr>PATh_Presentation_Template</vt:lpstr>
      <vt:lpstr>Building Independence in  Research Computing</vt:lpstr>
      <vt:lpstr>Motivation for this talk</vt:lpstr>
      <vt:lpstr>Discussion</vt:lpstr>
      <vt:lpstr>Building Interdependence in Computing</vt:lpstr>
      <vt:lpstr>Discussion</vt:lpstr>
      <vt:lpstr>Reviewing what we have</vt:lpstr>
      <vt:lpstr>OSPool Content (Users/Staff)</vt:lpstr>
      <vt:lpstr>OSPool Content (Admins/Staff)</vt:lpstr>
      <vt:lpstr>Discussion</vt:lpstr>
      <vt:lpstr>Community Activities</vt:lpstr>
      <vt:lpstr>Discussion</vt:lpstr>
      <vt:lpstr>Wrapping Up</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Koch</dc:creator>
  <cp:lastModifiedBy>Christina Koch</cp:lastModifiedBy>
  <cp:revision>60</cp:revision>
  <dcterms:created xsi:type="dcterms:W3CDTF">2024-07-09T19:20:00Z</dcterms:created>
  <dcterms:modified xsi:type="dcterms:W3CDTF">2024-07-10T02:12:30Z</dcterms:modified>
</cp:coreProperties>
</file>