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embeddedFontLst>
    <p:embeddedFont>
      <p:font typeface="Helvetica Neue" panose="02000503000000020004" pitchFamily="2" charset="0"/>
      <p:regular r:id="rId20"/>
      <p:bold r:id="rId21"/>
      <p:italic r:id="rId22"/>
      <p:boldItalic r:id="rId23"/>
    </p:embeddedFont>
    <p:embeddedFont>
      <p:font typeface="Helvetica Neue Light" panose="02000403000000020004"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14d213343_3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14d213343_3_1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2714d213343_3_1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714d213343_3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714d213343_3_1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2714d213343_3_1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ea6092f68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ea6092f68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2ea6092f68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ea6092f689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ea6092f689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2ea6092f689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ea65d6484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ea65d64844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ea65d64844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ea6092f689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ea6092f689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2ea6092f689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ea65d64844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ea65d64844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2ea65d64844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714d213343_3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714d213343_3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2714d213343_3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ea6092f68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ea6092f689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2ea6092f689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6c2bccd74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6c2bccd74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276c2bccd74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ea6092f689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ea6092f689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2ea6092f689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ea6092f689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ea6092f689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2ea6092f689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76c2bccd74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76c2bccd74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276c2bccd74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ea6092f689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ea6092f689_0_1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ea6092f689_0_1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14d213343_3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714d213343_3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714d213343_3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714d213343_3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714d213343_3_1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2714d213343_3_1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271451"/>
            <a:ext cx="9144000" cy="215754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a:buNone/>
              <a:defRPr sz="6000" b="1" i="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524000" y="3559629"/>
            <a:ext cx="9144000" cy="20269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Helvetica Neue Light"/>
                <a:ea typeface="Helvetica Neue Light"/>
                <a:cs typeface="Helvetica Neue Light"/>
                <a:sym typeface="Helvetica Neue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2"/>
          <p:cNvSpPr txBox="1">
            <a:spLocks noGrp="1"/>
          </p:cNvSpPr>
          <p:nvPr>
            <p:ph type="sldNum" idx="2"/>
          </p:nvPr>
        </p:nvSpPr>
        <p:spPr>
          <a:xfrm>
            <a:off x="838200" y="6311900"/>
            <a:ext cx="3018600" cy="365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r>
              <a:rPr lang="en-US"/>
              <a:t>HTC 24 – CC* Track Intro</a:t>
            </a:r>
            <a:endParaRPr/>
          </a:p>
          <a:p>
            <a:pPr marL="0" lvl="0" indent="0" algn="l" rtl="0">
              <a:spcBef>
                <a:spcPts val="0"/>
              </a:spcBef>
              <a:spcAft>
                <a:spcPts val="0"/>
              </a:spcAft>
              <a:buNone/>
            </a:pPr>
            <a:r>
              <a:rPr lang="en-US"/>
              <a:t>10 July 2024</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Helvetica Neue"/>
              <a:buNone/>
              <a:defRPr b="0" i="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Cartwright &amp; Koch</a:t>
            </a:r>
            <a:br>
              <a:rPr lang="en-US"/>
            </a:br>
            <a:fld id="{00000000-1234-1234-1234-123412341234}" type="slidenum">
              <a:rPr lang="en-US"/>
              <a:t>‹#›</a:t>
            </a:fld>
            <a:endParaRPr/>
          </a:p>
        </p:txBody>
      </p:sp>
      <p:sp>
        <p:nvSpPr>
          <p:cNvPr id="25" name="Google Shape;25;p3"/>
          <p:cNvSpPr txBox="1">
            <a:spLocks noGrp="1"/>
          </p:cNvSpPr>
          <p:nvPr>
            <p:ph type="sldNum" idx="2"/>
          </p:nvPr>
        </p:nvSpPr>
        <p:spPr>
          <a:xfrm>
            <a:off x="838200" y="6311900"/>
            <a:ext cx="3018600" cy="365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r>
              <a:rPr lang="en-US"/>
              <a:t>HTC 24 – CC* Track Intro</a:t>
            </a:r>
            <a:endParaRPr/>
          </a:p>
          <a:p>
            <a:pPr marL="0" lvl="0" indent="0" algn="l" rtl="0">
              <a:spcBef>
                <a:spcPts val="0"/>
              </a:spcBef>
              <a:spcAft>
                <a:spcPts val="0"/>
              </a:spcAft>
              <a:buNone/>
            </a:pPr>
            <a:r>
              <a:rPr lang="en-US"/>
              <a:t>10 July 2024</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US"/>
              <a:t>Cartwright &amp; Koch</a:t>
            </a:r>
            <a:br>
              <a:rPr lang="en-US"/>
            </a:br>
            <a:fld id="{00000000-1234-1234-1234-123412341234}" type="slidenum">
              <a:rPr lang="en-US"/>
              <a:t>‹#›</a:t>
            </a:fld>
            <a:endParaRPr/>
          </a:p>
        </p:txBody>
      </p:sp>
      <p:sp>
        <p:nvSpPr>
          <p:cNvPr id="31" name="Google Shape;31;p4"/>
          <p:cNvSpPr txBox="1">
            <a:spLocks noGrp="1"/>
          </p:cNvSpPr>
          <p:nvPr>
            <p:ph type="sldNum" idx="2"/>
          </p:nvPr>
        </p:nvSpPr>
        <p:spPr>
          <a:xfrm>
            <a:off x="838200" y="6311900"/>
            <a:ext cx="3018600" cy="365100"/>
          </a:xfrm>
          <a:prstGeom prst="rect">
            <a:avLst/>
          </a:prstGeom>
          <a:noFill/>
          <a:ln>
            <a:noFill/>
          </a:ln>
        </p:spPr>
        <p:txBody>
          <a:bodyPr spcFirstLastPara="1" wrap="square" lIns="91425" tIns="45700" rIns="91425" bIns="45700" anchor="ctr" anchorCtr="0">
            <a:noAutofit/>
          </a:bodyPr>
          <a:lstStyle>
            <a:lvl1pPr lvl="0" algn="l" rtl="0">
              <a:buClr>
                <a:schemeClr val="dk1"/>
              </a:buClr>
              <a:buFont typeface="Arial"/>
              <a:buNone/>
              <a:defRPr/>
            </a:lvl1pPr>
            <a:lvl2pPr lvl="1" algn="l" rtl="0">
              <a:buClr>
                <a:schemeClr val="dk1"/>
              </a:buClr>
              <a:buFont typeface="Arial"/>
              <a:buNone/>
              <a:defRPr/>
            </a:lvl2pPr>
            <a:lvl3pPr lvl="2" algn="l" rtl="0">
              <a:buClr>
                <a:schemeClr val="dk1"/>
              </a:buClr>
              <a:buFont typeface="Arial"/>
              <a:buNone/>
              <a:defRPr/>
            </a:lvl3pPr>
            <a:lvl4pPr lvl="3" algn="l" rtl="0">
              <a:buClr>
                <a:schemeClr val="dk1"/>
              </a:buClr>
              <a:buFont typeface="Arial"/>
              <a:buNone/>
              <a:defRPr/>
            </a:lvl4pPr>
            <a:lvl5pPr lvl="4" algn="l" rtl="0">
              <a:buClr>
                <a:schemeClr val="dk1"/>
              </a:buClr>
              <a:buFont typeface="Arial"/>
              <a:buNone/>
              <a:defRPr/>
            </a:lvl5pPr>
            <a:lvl6pPr lvl="5" algn="l" rtl="0">
              <a:buClr>
                <a:schemeClr val="dk1"/>
              </a:buClr>
              <a:buFont typeface="Arial"/>
              <a:buNone/>
              <a:defRPr/>
            </a:lvl6pPr>
            <a:lvl7pPr lvl="6" algn="l" rtl="0">
              <a:buClr>
                <a:schemeClr val="dk1"/>
              </a:buClr>
              <a:buFont typeface="Arial"/>
              <a:buNone/>
              <a:defRPr/>
            </a:lvl7pPr>
            <a:lvl8pPr lvl="7" algn="l" rtl="0">
              <a:buClr>
                <a:schemeClr val="dk1"/>
              </a:buClr>
              <a:buFont typeface="Arial"/>
              <a:buNone/>
              <a:defRPr/>
            </a:lvl8pPr>
            <a:lvl9pPr lvl="8" algn="l" rtl="0">
              <a:buClr>
                <a:schemeClr val="dk1"/>
              </a:buClr>
              <a:buFont typeface="Arial"/>
              <a:buNone/>
              <a:defRPr/>
            </a:lvl9pPr>
          </a:lstStyle>
          <a:p>
            <a:pPr marL="0" lvl="0" indent="0" algn="l" rtl="0">
              <a:spcBef>
                <a:spcPts val="0"/>
              </a:spcBef>
              <a:spcAft>
                <a:spcPts val="0"/>
              </a:spcAft>
              <a:buNone/>
            </a:pPr>
            <a:r>
              <a:rPr lang="en-US"/>
              <a:t>HTC 24 – CC* Track Intro</a:t>
            </a:r>
            <a:endParaRPr/>
          </a:p>
          <a:p>
            <a:pPr marL="0" lvl="0" indent="0" algn="l" rtl="0">
              <a:spcBef>
                <a:spcPts val="0"/>
              </a:spcBef>
              <a:spcAft>
                <a:spcPts val="0"/>
              </a:spcAft>
              <a:buNone/>
            </a:pPr>
            <a:r>
              <a:rPr lang="en-US"/>
              <a:t>10 July 2024</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5"/>
          <p:cNvSpPr txBox="1">
            <a:spLocks noGrp="1"/>
          </p:cNvSpPr>
          <p:nvPr>
            <p:ph type="sldNum" idx="3"/>
          </p:nvPr>
        </p:nvSpPr>
        <p:spPr>
          <a:xfrm>
            <a:off x="838200" y="6311900"/>
            <a:ext cx="3018600" cy="365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r>
              <a:rPr lang="en-US"/>
              <a:t>HTC 24 – CC* Track Intro</a:t>
            </a:r>
            <a:endParaRPr/>
          </a:p>
          <a:p>
            <a:pPr marL="0" lvl="0" indent="0" algn="l" rtl="0">
              <a:spcBef>
                <a:spcPts val="0"/>
              </a:spcBef>
              <a:spcAft>
                <a:spcPts val="0"/>
              </a:spcAft>
              <a:buNone/>
            </a:pPr>
            <a:r>
              <a:rPr lang="en-US"/>
              <a:t>10 July 2024</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US"/>
              <a:t>Koch &amp; Cartwright</a:t>
            </a:r>
            <a:br>
              <a:rPr lang="en-US"/>
            </a:br>
            <a:fld id="{00000000-1234-1234-1234-123412341234}" type="slidenum">
              <a:rPr lang="en-US"/>
              <a:t>‹#›</a:t>
            </a:fld>
            <a:endParaRPr/>
          </a:p>
        </p:txBody>
      </p:sp>
      <p:sp>
        <p:nvSpPr>
          <p:cNvPr id="52" name="Google Shape;52;p7"/>
          <p:cNvSpPr txBox="1">
            <a:spLocks noGrp="1"/>
          </p:cNvSpPr>
          <p:nvPr>
            <p:ph type="sldNum" idx="2"/>
          </p:nvPr>
        </p:nvSpPr>
        <p:spPr>
          <a:xfrm>
            <a:off x="838200" y="6311900"/>
            <a:ext cx="3018600" cy="365100"/>
          </a:xfrm>
          <a:prstGeom prst="rect">
            <a:avLst/>
          </a:prstGeom>
          <a:noFill/>
          <a:ln>
            <a:noFill/>
          </a:ln>
        </p:spPr>
        <p:txBody>
          <a:bodyPr spcFirstLastPara="1" wrap="square" lIns="91425" tIns="45700" rIns="91425" bIns="45700" anchor="ctr" anchorCtr="0">
            <a:noAutofit/>
          </a:bodyPr>
          <a:lstStyle>
            <a:lvl1pPr lvl="0" algn="l" rtl="0">
              <a:buClr>
                <a:schemeClr val="dk1"/>
              </a:buClr>
              <a:buFont typeface="Arial"/>
              <a:buNone/>
              <a:defRPr/>
            </a:lvl1pPr>
            <a:lvl2pPr lvl="1" algn="l" rtl="0">
              <a:buClr>
                <a:schemeClr val="dk1"/>
              </a:buClr>
              <a:buFont typeface="Arial"/>
              <a:buNone/>
              <a:defRPr/>
            </a:lvl2pPr>
            <a:lvl3pPr lvl="2" algn="l" rtl="0">
              <a:buClr>
                <a:schemeClr val="dk1"/>
              </a:buClr>
              <a:buFont typeface="Arial"/>
              <a:buNone/>
              <a:defRPr/>
            </a:lvl3pPr>
            <a:lvl4pPr lvl="3" algn="l" rtl="0">
              <a:buClr>
                <a:schemeClr val="dk1"/>
              </a:buClr>
              <a:buFont typeface="Arial"/>
              <a:buNone/>
              <a:defRPr/>
            </a:lvl4pPr>
            <a:lvl5pPr lvl="4" algn="l" rtl="0">
              <a:buClr>
                <a:schemeClr val="dk1"/>
              </a:buClr>
              <a:buFont typeface="Arial"/>
              <a:buNone/>
              <a:defRPr/>
            </a:lvl5pPr>
            <a:lvl6pPr lvl="5" algn="l" rtl="0">
              <a:buClr>
                <a:schemeClr val="dk1"/>
              </a:buClr>
              <a:buFont typeface="Arial"/>
              <a:buNone/>
              <a:defRPr/>
            </a:lvl6pPr>
            <a:lvl7pPr lvl="6" algn="l" rtl="0">
              <a:buClr>
                <a:schemeClr val="dk1"/>
              </a:buClr>
              <a:buFont typeface="Arial"/>
              <a:buNone/>
              <a:defRPr/>
            </a:lvl7pPr>
            <a:lvl8pPr lvl="7" algn="l" rtl="0">
              <a:buClr>
                <a:schemeClr val="dk1"/>
              </a:buClr>
              <a:buFont typeface="Arial"/>
              <a:buNone/>
              <a:defRPr/>
            </a:lvl8pPr>
            <a:lvl9pPr lvl="8" algn="l" rtl="0">
              <a:buClr>
                <a:schemeClr val="dk1"/>
              </a:buClr>
              <a:buFont typeface="Arial"/>
              <a:buNone/>
              <a:defRPr/>
            </a:lvl9pPr>
          </a:lstStyle>
          <a:p>
            <a:pPr marL="0" lvl="0" indent="0" algn="l" rtl="0">
              <a:spcBef>
                <a:spcPts val="0"/>
              </a:spcBef>
              <a:spcAft>
                <a:spcPts val="0"/>
              </a:spcAft>
              <a:buNone/>
            </a:pPr>
            <a:r>
              <a:rPr lang="en-US"/>
              <a:t>HTC 24 – CC* Track Intro</a:t>
            </a:r>
            <a:endParaRPr/>
          </a:p>
          <a:p>
            <a:pPr marL="0" lvl="0" indent="0" algn="l" rtl="0">
              <a:spcBef>
                <a:spcPts val="0"/>
              </a:spcBef>
              <a:spcAft>
                <a:spcPts val="0"/>
              </a:spcAft>
              <a:buNone/>
            </a:pPr>
            <a:r>
              <a:rPr lang="en-US"/>
              <a:t>10 July 2024</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a:spLocks noGrp="1"/>
          </p:cNvSpPr>
          <p:nvPr>
            <p:ph type="pic" idx="2"/>
          </p:nvPr>
        </p:nvSpPr>
        <p:spPr>
          <a:xfrm>
            <a:off x="5183188" y="987425"/>
            <a:ext cx="6172200" cy="4873625"/>
          </a:xfrm>
          <a:prstGeom prst="rect">
            <a:avLst/>
          </a:prstGeom>
          <a:noFill/>
          <a:ln>
            <a:noFill/>
          </a:ln>
        </p:spPr>
      </p:sp>
      <p:sp>
        <p:nvSpPr>
          <p:cNvPr id="67" name="Google Shape;67;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Light"/>
                <a:ea typeface="Helvetica Neue Light"/>
                <a:cs typeface="Helvetica Neue Light"/>
                <a:sym typeface="Helvetica Neue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Light"/>
                <a:ea typeface="Helvetica Neue Light"/>
                <a:cs typeface="Helvetica Neue Light"/>
                <a:sym typeface="Helvetica Neue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Light"/>
                <a:ea typeface="Helvetica Neue Light"/>
                <a:cs typeface="Helvetica Neue Light"/>
                <a:sym typeface="Helvetica Neue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Helvetica Neue Light"/>
                <a:ea typeface="Helvetica Neue Light"/>
                <a:cs typeface="Helvetica Neue Light"/>
                <a:sym typeface="Helvetica Neue Light"/>
              </a:defRPr>
            </a:lvl1pPr>
            <a:lvl2pPr marL="0" marR="0" lvl="1" indent="0" algn="r" rtl="0">
              <a:spcBef>
                <a:spcPts val="0"/>
              </a:spcBef>
              <a:buNone/>
              <a:defRPr sz="1200" b="0" i="0" u="none" strike="noStrike" cap="none">
                <a:solidFill>
                  <a:schemeClr val="dk1"/>
                </a:solidFill>
                <a:latin typeface="Helvetica Neue Light"/>
                <a:ea typeface="Helvetica Neue Light"/>
                <a:cs typeface="Helvetica Neue Light"/>
                <a:sym typeface="Helvetica Neue Light"/>
              </a:defRPr>
            </a:lvl2pPr>
            <a:lvl3pPr marL="0" marR="0" lvl="2" indent="0" algn="r" rtl="0">
              <a:spcBef>
                <a:spcPts val="0"/>
              </a:spcBef>
              <a:buNone/>
              <a:defRPr sz="1200" b="0" i="0" u="none" strike="noStrike" cap="none">
                <a:solidFill>
                  <a:schemeClr val="dk1"/>
                </a:solidFill>
                <a:latin typeface="Helvetica Neue Light"/>
                <a:ea typeface="Helvetica Neue Light"/>
                <a:cs typeface="Helvetica Neue Light"/>
                <a:sym typeface="Helvetica Neue Light"/>
              </a:defRPr>
            </a:lvl3pPr>
            <a:lvl4pPr marL="0" marR="0" lvl="3" indent="0" algn="r" rtl="0">
              <a:spcBef>
                <a:spcPts val="0"/>
              </a:spcBef>
              <a:buNone/>
              <a:defRPr sz="1200" b="0" i="0" u="none" strike="noStrike" cap="none">
                <a:solidFill>
                  <a:schemeClr val="dk1"/>
                </a:solidFill>
                <a:latin typeface="Helvetica Neue Light"/>
                <a:ea typeface="Helvetica Neue Light"/>
                <a:cs typeface="Helvetica Neue Light"/>
                <a:sym typeface="Helvetica Neue Light"/>
              </a:defRPr>
            </a:lvl4pPr>
            <a:lvl5pPr marL="0" marR="0" lvl="4" indent="0" algn="r" rtl="0">
              <a:spcBef>
                <a:spcPts val="0"/>
              </a:spcBef>
              <a:buNone/>
              <a:defRPr sz="1200" b="0" i="0" u="none" strike="noStrike" cap="none">
                <a:solidFill>
                  <a:schemeClr val="dk1"/>
                </a:solidFill>
                <a:latin typeface="Helvetica Neue Light"/>
                <a:ea typeface="Helvetica Neue Light"/>
                <a:cs typeface="Helvetica Neue Light"/>
                <a:sym typeface="Helvetica Neue Light"/>
              </a:defRPr>
            </a:lvl5pPr>
            <a:lvl6pPr marL="0" marR="0" lvl="5" indent="0" algn="r" rtl="0">
              <a:spcBef>
                <a:spcPts val="0"/>
              </a:spcBef>
              <a:buNone/>
              <a:defRPr sz="1200" b="0" i="0" u="none" strike="noStrike" cap="none">
                <a:solidFill>
                  <a:schemeClr val="dk1"/>
                </a:solidFill>
                <a:latin typeface="Helvetica Neue Light"/>
                <a:ea typeface="Helvetica Neue Light"/>
                <a:cs typeface="Helvetica Neue Light"/>
                <a:sym typeface="Helvetica Neue Light"/>
              </a:defRPr>
            </a:lvl6pPr>
            <a:lvl7pPr marL="0" marR="0" lvl="6" indent="0" algn="r" rtl="0">
              <a:spcBef>
                <a:spcPts val="0"/>
              </a:spcBef>
              <a:buNone/>
              <a:defRPr sz="1200" b="0" i="0" u="none" strike="noStrike" cap="none">
                <a:solidFill>
                  <a:schemeClr val="dk1"/>
                </a:solidFill>
                <a:latin typeface="Helvetica Neue Light"/>
                <a:ea typeface="Helvetica Neue Light"/>
                <a:cs typeface="Helvetica Neue Light"/>
                <a:sym typeface="Helvetica Neue Light"/>
              </a:defRPr>
            </a:lvl7pPr>
            <a:lvl8pPr marL="0" marR="0" lvl="7" indent="0" algn="r" rtl="0">
              <a:spcBef>
                <a:spcPts val="0"/>
              </a:spcBef>
              <a:buNone/>
              <a:defRPr sz="1200" b="0" i="0" u="none" strike="noStrike" cap="none">
                <a:solidFill>
                  <a:schemeClr val="dk1"/>
                </a:solidFill>
                <a:latin typeface="Helvetica Neue Light"/>
                <a:ea typeface="Helvetica Neue Light"/>
                <a:cs typeface="Helvetica Neue Light"/>
                <a:sym typeface="Helvetica Neue Light"/>
              </a:defRPr>
            </a:lvl8pPr>
            <a:lvl9pPr marL="0" marR="0" lvl="8" indent="0" algn="r" rtl="0">
              <a:spcBef>
                <a:spcPts val="0"/>
              </a:spcBef>
              <a:buNone/>
              <a:defRPr sz="1200" b="0" i="0" u="none" strike="noStrike" cap="none">
                <a:solidFill>
                  <a:schemeClr val="dk1"/>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ortal.osg-htc.org/applic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r>
              <a:rPr lang="en-US"/>
              <a:t>HTC 24 – CC* Track Intro</a:t>
            </a:r>
            <a:endParaRPr/>
          </a:p>
          <a:p>
            <a:pPr marL="0" lvl="0" indent="0" algn="l" rtl="0">
              <a:spcBef>
                <a:spcPts val="0"/>
              </a:spcBef>
              <a:spcAft>
                <a:spcPts val="0"/>
              </a:spcAft>
              <a:buClr>
                <a:srgbClr val="000000"/>
              </a:buClr>
              <a:buFont typeface="Arial"/>
              <a:buNone/>
            </a:pPr>
            <a:r>
              <a:rPr lang="en-US"/>
              <a:t>10 July 2024</a:t>
            </a:r>
            <a:endParaRPr/>
          </a:p>
        </p:txBody>
      </p:sp>
      <p:sp>
        <p:nvSpPr>
          <p:cNvPr id="97" name="Google Shape;97;p14"/>
          <p:cNvSpPr txBox="1">
            <a:spLocks noGrp="1"/>
          </p:cNvSpPr>
          <p:nvPr>
            <p:ph type="ctrTitle"/>
          </p:nvPr>
        </p:nvSpPr>
        <p:spPr>
          <a:xfrm>
            <a:off x="1524000" y="1271451"/>
            <a:ext cx="9144000" cy="215754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Helvetica Neue"/>
              <a:buNone/>
            </a:pPr>
            <a:r>
              <a:rPr lang="en-US"/>
              <a:t>OSG Campus Services</a:t>
            </a:r>
            <a:endParaRPr/>
          </a:p>
        </p:txBody>
      </p:sp>
      <p:sp>
        <p:nvSpPr>
          <p:cNvPr id="98" name="Google Shape;98;p14"/>
          <p:cNvSpPr txBox="1">
            <a:spLocks noGrp="1"/>
          </p:cNvSpPr>
          <p:nvPr>
            <p:ph type="subTitle" idx="1"/>
          </p:nvPr>
        </p:nvSpPr>
        <p:spPr>
          <a:xfrm>
            <a:off x="1524000" y="3559629"/>
            <a:ext cx="9144000" cy="202692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400"/>
              <a:buNone/>
            </a:pPr>
            <a:r>
              <a:rPr lang="en-US"/>
              <a:t>Tim Cartwright, OSG Campus Coordinator</a:t>
            </a:r>
            <a:endParaRPr/>
          </a:p>
          <a:p>
            <a:pPr marL="0" lvl="0" indent="0" algn="ctr" rtl="0">
              <a:lnSpc>
                <a:spcPct val="90000"/>
              </a:lnSpc>
              <a:spcBef>
                <a:spcPts val="0"/>
              </a:spcBef>
              <a:spcAft>
                <a:spcPts val="0"/>
              </a:spcAft>
              <a:buClr>
                <a:schemeClr val="dk1"/>
              </a:buClr>
              <a:buSzPts val="2400"/>
              <a:buNone/>
            </a:pPr>
            <a:r>
              <a:rPr lang="en-US"/>
              <a:t>Christina Koch, Research Computing Facilitation Lead</a:t>
            </a:r>
            <a:endParaRPr/>
          </a:p>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0"/>
              </a:spcBef>
              <a:spcAft>
                <a:spcPts val="0"/>
              </a:spcAft>
              <a:buClr>
                <a:schemeClr val="dk1"/>
              </a:buClr>
              <a:buSzPts val="2400"/>
              <a:buNone/>
            </a:pPr>
            <a:r>
              <a:rPr lang="en-US"/>
              <a:t>Center for High Throughput Computing &amp; PATh Project</a:t>
            </a:r>
            <a:endParaRPr/>
          </a:p>
          <a:p>
            <a:pPr marL="0" lvl="0" indent="0" algn="ctr" rtl="0">
              <a:lnSpc>
                <a:spcPct val="90000"/>
              </a:lnSpc>
              <a:spcBef>
                <a:spcPts val="0"/>
              </a:spcBef>
              <a:spcAft>
                <a:spcPts val="0"/>
              </a:spcAft>
              <a:buClr>
                <a:schemeClr val="dk1"/>
              </a:buClr>
              <a:buSzPts val="2400"/>
              <a:buNone/>
            </a:pPr>
            <a:r>
              <a:rPr lang="en-US"/>
              <a:t>University of Wisconsin–Madison</a:t>
            </a:r>
            <a:endParaRPr/>
          </a:p>
        </p:txBody>
      </p:sp>
      <p:sp>
        <p:nvSpPr>
          <p:cNvPr id="99" name="Google Shape;9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Join Our Community</a:t>
            </a:r>
            <a:endParaRPr/>
          </a:p>
        </p:txBody>
      </p:sp>
      <p:sp>
        <p:nvSpPr>
          <p:cNvPr id="194" name="Google Shape;194;p2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Don’t do everything on your own! </a:t>
            </a:r>
            <a:endParaRPr/>
          </a:p>
          <a:p>
            <a:pPr marL="457200" lvl="0" indent="-342900" algn="l" rtl="0">
              <a:spcBef>
                <a:spcPts val="1000"/>
              </a:spcBef>
              <a:spcAft>
                <a:spcPts val="0"/>
              </a:spcAft>
              <a:buSzPts val="1800"/>
              <a:buChar char="•"/>
            </a:pPr>
            <a:r>
              <a:rPr lang="en-US" b="1">
                <a:latin typeface="Helvetica Neue"/>
                <a:ea typeface="Helvetica Neue"/>
                <a:cs typeface="Helvetica Neue"/>
                <a:sym typeface="Helvetica Neue"/>
              </a:rPr>
              <a:t>One-on-one Help</a:t>
            </a:r>
            <a:r>
              <a:rPr lang="en-US"/>
              <a:t>: consultations and office hours</a:t>
            </a:r>
            <a:endParaRPr/>
          </a:p>
          <a:p>
            <a:pPr marL="457200" lvl="0" indent="-342900" algn="l" rtl="0">
              <a:spcBef>
                <a:spcPts val="1000"/>
              </a:spcBef>
              <a:spcAft>
                <a:spcPts val="0"/>
              </a:spcAft>
              <a:buSzPts val="1800"/>
              <a:buChar char="•"/>
            </a:pPr>
            <a:r>
              <a:rPr lang="en-US" b="1">
                <a:latin typeface="Helvetica Neue"/>
                <a:ea typeface="Helvetica Neue"/>
                <a:cs typeface="Helvetica Neue"/>
                <a:sym typeface="Helvetica Neue"/>
              </a:rPr>
              <a:t>Asychronous Help</a:t>
            </a:r>
            <a:r>
              <a:rPr lang="en-US"/>
              <a:t>: email and documentation</a:t>
            </a:r>
            <a:endParaRPr/>
          </a:p>
          <a:p>
            <a:pPr marL="457200" lvl="0" indent="-342900" algn="l" rtl="0">
              <a:spcBef>
                <a:spcPts val="1000"/>
              </a:spcBef>
              <a:spcAft>
                <a:spcPts val="0"/>
              </a:spcAft>
              <a:buSzPts val="1800"/>
              <a:buChar char="•"/>
            </a:pPr>
            <a:r>
              <a:rPr lang="en-US" b="1">
                <a:latin typeface="Helvetica Neue"/>
                <a:ea typeface="Helvetica Neue"/>
                <a:cs typeface="Helvetica Neue"/>
                <a:sym typeface="Helvetica Neue"/>
              </a:rPr>
              <a:t>Training</a:t>
            </a:r>
            <a:r>
              <a:rPr lang="en-US"/>
              <a:t>: monthly training, annual OSG School</a:t>
            </a:r>
            <a:endParaRPr/>
          </a:p>
          <a:p>
            <a:pPr marL="457200" lvl="0" indent="-342900" algn="l" rtl="0">
              <a:spcBef>
                <a:spcPts val="1000"/>
              </a:spcBef>
              <a:spcAft>
                <a:spcPts val="1000"/>
              </a:spcAft>
              <a:buSzPts val="1800"/>
              <a:buChar char="•"/>
            </a:pPr>
            <a:r>
              <a:rPr lang="en-US" b="1">
                <a:latin typeface="Helvetica Neue"/>
                <a:ea typeface="Helvetica Neue"/>
                <a:cs typeface="Helvetica Neue"/>
                <a:sym typeface="Helvetica Neue"/>
              </a:rPr>
              <a:t>Community Events</a:t>
            </a:r>
            <a:r>
              <a:rPr lang="en-US"/>
              <a:t>: HTC24, Campus Meet-Up</a:t>
            </a:r>
            <a:endParaRPr/>
          </a:p>
        </p:txBody>
      </p:sp>
      <p:sp>
        <p:nvSpPr>
          <p:cNvPr id="195" name="Google Shape;195;p2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Cartwright &amp; Koch</a:t>
            </a:r>
            <a:br>
              <a:rPr lang="en-US"/>
            </a:br>
            <a:fld id="{00000000-1234-1234-1234-123412341234}" type="slidenum">
              <a:rPr lang="en-US"/>
              <a:t>10</a:t>
            </a:fld>
            <a:endParaRPr/>
          </a:p>
        </p:txBody>
      </p:sp>
      <p:sp>
        <p:nvSpPr>
          <p:cNvPr id="196" name="Google Shape;196;p23"/>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r>
              <a:rPr lang="en-US"/>
              <a:t>HTC 24 – CC* Track Intro</a:t>
            </a:r>
            <a:endParaRPr/>
          </a:p>
          <a:p>
            <a:pPr marL="0" lvl="0" indent="0" algn="l" rtl="0">
              <a:spcBef>
                <a:spcPts val="0"/>
              </a:spcBef>
              <a:spcAft>
                <a:spcPts val="0"/>
              </a:spcAft>
              <a:buClr>
                <a:srgbClr val="000000"/>
              </a:buClr>
              <a:buFont typeface="Arial"/>
              <a:buNone/>
            </a:pPr>
            <a:r>
              <a:rPr lang="en-US"/>
              <a:t>10 July 2024</a:t>
            </a:r>
            <a:endParaRPr/>
          </a:p>
        </p:txBody>
      </p:sp>
      <p:pic>
        <p:nvPicPr>
          <p:cNvPr id="197" name="Google Shape;197;p23" descr="A group of people posing for a photo&#10;&#10;Description automatically generated"/>
          <p:cNvPicPr preferRelativeResize="0"/>
          <p:nvPr/>
        </p:nvPicPr>
        <p:blipFill rotWithShape="1">
          <a:blip r:embed="rId3">
            <a:alphaModFix/>
          </a:blip>
          <a:srcRect l="60" t="40829" r="-59" b="17035"/>
          <a:stretch/>
        </p:blipFill>
        <p:spPr>
          <a:xfrm>
            <a:off x="3520974" y="4489150"/>
            <a:ext cx="5021548" cy="1412300"/>
          </a:xfrm>
          <a:prstGeom prst="rect">
            <a:avLst/>
          </a:prstGeom>
          <a:noFill/>
          <a:ln>
            <a:noFill/>
          </a:ln>
        </p:spPr>
      </p:pic>
      <p:pic>
        <p:nvPicPr>
          <p:cNvPr id="198" name="Google Shape;198;p23"/>
          <p:cNvPicPr preferRelativeResize="0"/>
          <p:nvPr/>
        </p:nvPicPr>
        <p:blipFill>
          <a:blip r:embed="rId4">
            <a:alphaModFix/>
          </a:blip>
          <a:stretch>
            <a:fillRect/>
          </a:stretch>
        </p:blipFill>
        <p:spPr>
          <a:xfrm>
            <a:off x="1207050" y="4489150"/>
            <a:ext cx="2118953" cy="1412301"/>
          </a:xfrm>
          <a:prstGeom prst="rect">
            <a:avLst/>
          </a:prstGeom>
          <a:noFill/>
          <a:ln>
            <a:noFill/>
          </a:ln>
        </p:spPr>
      </p:pic>
      <p:pic>
        <p:nvPicPr>
          <p:cNvPr id="199" name="Google Shape;199;p23" descr="A group of people sitting at tables&#10;&#10;Description automatically generated"/>
          <p:cNvPicPr preferRelativeResize="0"/>
          <p:nvPr/>
        </p:nvPicPr>
        <p:blipFill rotWithShape="1">
          <a:blip r:embed="rId5">
            <a:alphaModFix/>
          </a:blip>
          <a:srcRect/>
          <a:stretch/>
        </p:blipFill>
        <p:spPr>
          <a:xfrm>
            <a:off x="8737500" y="4489152"/>
            <a:ext cx="2118949" cy="14126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Technical Overview</a:t>
            </a:r>
            <a:endParaRPr/>
          </a:p>
        </p:txBody>
      </p:sp>
      <p:sp>
        <p:nvSpPr>
          <p:cNvPr id="206" name="Google Shape;206;p24"/>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07" name="Google Shape;207;p2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Cartwright &amp; Koch</a:t>
            </a:r>
            <a:br>
              <a:rPr lang="en-US"/>
            </a:br>
            <a:fld id="{00000000-1234-1234-1234-123412341234}" type="slidenum">
              <a:rPr lang="en-US"/>
              <a:t>11</a:t>
            </a:fld>
            <a:endParaRPr/>
          </a:p>
        </p:txBody>
      </p:sp>
      <p:sp>
        <p:nvSpPr>
          <p:cNvPr id="208" name="Google Shape;208;p24"/>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HTC 24 – CC* Track Intro</a:t>
            </a:r>
            <a:endParaRPr/>
          </a:p>
          <a:p>
            <a:pPr marL="0" lvl="0" indent="0" algn="l" rtl="0">
              <a:spcBef>
                <a:spcPts val="0"/>
              </a:spcBef>
              <a:spcAft>
                <a:spcPts val="0"/>
              </a:spcAft>
              <a:buClr>
                <a:schemeClr val="dk1"/>
              </a:buClr>
              <a:buFont typeface="Arial"/>
              <a:buNone/>
            </a:pPr>
            <a:r>
              <a:rPr lang="en-US"/>
              <a:t>10 July 2024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OSPool Provisioning</a:t>
            </a:r>
            <a:endParaRPr/>
          </a:p>
        </p:txBody>
      </p:sp>
      <p:sp>
        <p:nvSpPr>
          <p:cNvPr id="215" name="Google Shape;215;p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Koch &amp; Cartwright</a:t>
            </a:r>
            <a:br>
              <a:rPr lang="en-US"/>
            </a:br>
            <a:fld id="{00000000-1234-1234-1234-123412341234}" type="slidenum">
              <a:rPr lang="en-US"/>
              <a:t>12</a:t>
            </a:fld>
            <a:endParaRPr/>
          </a:p>
        </p:txBody>
      </p:sp>
      <p:sp>
        <p:nvSpPr>
          <p:cNvPr id="216" name="Google Shape;216;p25"/>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HTC 24 – CC* Track Intro</a:t>
            </a:r>
            <a:endParaRPr/>
          </a:p>
          <a:p>
            <a:pPr marL="0" lvl="0" indent="0" algn="l" rtl="0">
              <a:spcBef>
                <a:spcPts val="0"/>
              </a:spcBef>
              <a:spcAft>
                <a:spcPts val="0"/>
              </a:spcAft>
              <a:buClr>
                <a:schemeClr val="dk1"/>
              </a:buClr>
              <a:buFont typeface="Arial"/>
              <a:buNone/>
            </a:pPr>
            <a:r>
              <a:rPr lang="en-US"/>
              <a:t>10 July 2024</a:t>
            </a:r>
            <a:endParaRPr/>
          </a:p>
        </p:txBody>
      </p:sp>
      <p:sp>
        <p:nvSpPr>
          <p:cNvPr id="217" name="Google Shape;217;p25"/>
          <p:cNvSpPr/>
          <p:nvPr/>
        </p:nvSpPr>
        <p:spPr>
          <a:xfrm>
            <a:off x="1020100" y="1978750"/>
            <a:ext cx="1179846" cy="1044684"/>
          </a:xfrm>
          <a:prstGeom prst="flowChartDocumen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Light"/>
              <a:ea typeface="Helvetica Neue Light"/>
              <a:cs typeface="Helvetica Neue Light"/>
              <a:sym typeface="Helvetica Neue Light"/>
            </a:endParaRPr>
          </a:p>
        </p:txBody>
      </p:sp>
      <p:sp>
        <p:nvSpPr>
          <p:cNvPr id="218" name="Google Shape;218;p25"/>
          <p:cNvSpPr/>
          <p:nvPr/>
        </p:nvSpPr>
        <p:spPr>
          <a:xfrm>
            <a:off x="1172500" y="2131150"/>
            <a:ext cx="1179846" cy="1044684"/>
          </a:xfrm>
          <a:prstGeom prst="flowChartDocumen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Light"/>
              <a:ea typeface="Helvetica Neue Light"/>
              <a:cs typeface="Helvetica Neue Light"/>
              <a:sym typeface="Helvetica Neue Light"/>
            </a:endParaRPr>
          </a:p>
        </p:txBody>
      </p:sp>
      <p:sp>
        <p:nvSpPr>
          <p:cNvPr id="219" name="Google Shape;219;p25"/>
          <p:cNvSpPr/>
          <p:nvPr/>
        </p:nvSpPr>
        <p:spPr>
          <a:xfrm>
            <a:off x="1324900" y="2283550"/>
            <a:ext cx="1179846" cy="1044684"/>
          </a:xfrm>
          <a:prstGeom prst="flowChartDocumen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Light"/>
              <a:ea typeface="Helvetica Neue Light"/>
              <a:cs typeface="Helvetica Neue Light"/>
              <a:sym typeface="Helvetica Neue Light"/>
            </a:endParaRPr>
          </a:p>
        </p:txBody>
      </p:sp>
      <p:sp>
        <p:nvSpPr>
          <p:cNvPr id="220" name="Google Shape;220;p25"/>
          <p:cNvSpPr/>
          <p:nvPr/>
        </p:nvSpPr>
        <p:spPr>
          <a:xfrm>
            <a:off x="1477300" y="2435950"/>
            <a:ext cx="1179846" cy="1044684"/>
          </a:xfrm>
          <a:prstGeom prst="flowChartDocumen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Helvetica Neue"/>
                <a:ea typeface="Helvetica Neue"/>
                <a:cs typeface="Helvetica Neue"/>
                <a:sym typeface="Helvetica Neue"/>
              </a:rPr>
              <a:t>Access Points</a:t>
            </a:r>
            <a:endParaRPr sz="2200" b="1">
              <a:latin typeface="Helvetica Neue"/>
              <a:ea typeface="Helvetica Neue"/>
              <a:cs typeface="Helvetica Neue"/>
              <a:sym typeface="Helvetica Neue"/>
            </a:endParaRPr>
          </a:p>
        </p:txBody>
      </p:sp>
      <p:sp>
        <p:nvSpPr>
          <p:cNvPr id="221" name="Google Shape;221;p25"/>
          <p:cNvSpPr/>
          <p:nvPr/>
        </p:nvSpPr>
        <p:spPr>
          <a:xfrm>
            <a:off x="1179875" y="4694900"/>
            <a:ext cx="1477200" cy="1044600"/>
          </a:xfrm>
          <a:prstGeom prst="flowChartAlternateProcess">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OSPool</a:t>
            </a:r>
            <a:endParaRPr sz="1600" b="1">
              <a:latin typeface="Helvetica Neue"/>
              <a:ea typeface="Helvetica Neue"/>
              <a:cs typeface="Helvetica Neue"/>
              <a:sym typeface="Helvetica Neue"/>
            </a:endParaRPr>
          </a:p>
          <a:p>
            <a:pPr marL="0" lvl="0" indent="0" algn="ctr" rtl="0">
              <a:spcBef>
                <a:spcPts val="0"/>
              </a:spcBef>
              <a:spcAft>
                <a:spcPts val="0"/>
              </a:spcAft>
              <a:buNone/>
            </a:pPr>
            <a:r>
              <a:rPr lang="en-US" sz="1600" b="1">
                <a:latin typeface="Helvetica Neue"/>
                <a:ea typeface="Helvetica Neue"/>
                <a:cs typeface="Helvetica Neue"/>
                <a:sym typeface="Helvetica Neue"/>
              </a:rPr>
              <a:t>GlideinWMS</a:t>
            </a:r>
            <a:endParaRPr sz="1600" b="1">
              <a:latin typeface="Helvetica Neue"/>
              <a:ea typeface="Helvetica Neue"/>
              <a:cs typeface="Helvetica Neue"/>
              <a:sym typeface="Helvetica Neue"/>
            </a:endParaRPr>
          </a:p>
          <a:p>
            <a:pPr marL="0" lvl="0" indent="0" algn="ctr" rtl="0">
              <a:spcBef>
                <a:spcPts val="0"/>
              </a:spcBef>
              <a:spcAft>
                <a:spcPts val="0"/>
              </a:spcAft>
              <a:buNone/>
            </a:pPr>
            <a:r>
              <a:rPr lang="en-US" sz="1600" b="1">
                <a:latin typeface="Helvetica Neue"/>
                <a:ea typeface="Helvetica Neue"/>
                <a:cs typeface="Helvetica Neue"/>
                <a:sym typeface="Helvetica Neue"/>
              </a:rPr>
              <a:t>Front-End</a:t>
            </a:r>
            <a:endParaRPr sz="1600" b="1">
              <a:latin typeface="Helvetica Neue"/>
              <a:ea typeface="Helvetica Neue"/>
              <a:cs typeface="Helvetica Neue"/>
              <a:sym typeface="Helvetica Neue"/>
            </a:endParaRPr>
          </a:p>
        </p:txBody>
      </p:sp>
      <p:sp>
        <p:nvSpPr>
          <p:cNvPr id="222" name="Google Shape;222;p25"/>
          <p:cNvSpPr/>
          <p:nvPr/>
        </p:nvSpPr>
        <p:spPr>
          <a:xfrm>
            <a:off x="1172500" y="3614563"/>
            <a:ext cx="1396200" cy="9453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endParaRPr sz="1200" i="1">
              <a:solidFill>
                <a:schemeClr val="dk1"/>
              </a:solidFill>
              <a:latin typeface="Helvetica Neue"/>
              <a:ea typeface="Helvetica Neue"/>
              <a:cs typeface="Helvetica Neue"/>
              <a:sym typeface="Helvetica Neue"/>
            </a:endParaRPr>
          </a:p>
          <a:p>
            <a:pPr marL="0" lvl="0" indent="0" algn="ctr" rtl="0">
              <a:lnSpc>
                <a:spcPct val="80000"/>
              </a:lnSpc>
              <a:spcBef>
                <a:spcPts val="0"/>
              </a:spcBef>
              <a:spcAft>
                <a:spcPts val="0"/>
              </a:spcAft>
              <a:buNone/>
            </a:pPr>
            <a:r>
              <a:rPr lang="en-US" sz="1800" i="1">
                <a:solidFill>
                  <a:schemeClr val="dk1"/>
                </a:solidFill>
                <a:latin typeface="Helvetica Neue"/>
                <a:ea typeface="Helvetica Neue"/>
                <a:cs typeface="Helvetica Neue"/>
                <a:sym typeface="Helvetica Neue"/>
              </a:rPr>
              <a:t>Idle Job Info</a:t>
            </a:r>
            <a:endParaRPr sz="1800">
              <a:latin typeface="Helvetica Neue Light"/>
              <a:ea typeface="Helvetica Neue Light"/>
              <a:cs typeface="Helvetica Neue Light"/>
              <a:sym typeface="Helvetica Neue Light"/>
            </a:endParaRPr>
          </a:p>
        </p:txBody>
      </p:sp>
      <p:sp>
        <p:nvSpPr>
          <p:cNvPr id="223" name="Google Shape;223;p25"/>
          <p:cNvSpPr/>
          <p:nvPr/>
        </p:nvSpPr>
        <p:spPr>
          <a:xfrm>
            <a:off x="4503175" y="4694900"/>
            <a:ext cx="1477200" cy="1044600"/>
          </a:xfrm>
          <a:prstGeom prst="flowChartAlternateProcess">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GlideinWMS</a:t>
            </a:r>
            <a:endParaRPr sz="1600" b="1">
              <a:latin typeface="Helvetica Neue"/>
              <a:ea typeface="Helvetica Neue"/>
              <a:cs typeface="Helvetica Neue"/>
              <a:sym typeface="Helvetica Neue"/>
            </a:endParaRPr>
          </a:p>
          <a:p>
            <a:pPr marL="0" lvl="0" indent="0" algn="ctr" rtl="0">
              <a:spcBef>
                <a:spcPts val="0"/>
              </a:spcBef>
              <a:spcAft>
                <a:spcPts val="0"/>
              </a:spcAft>
              <a:buNone/>
            </a:pPr>
            <a:r>
              <a:rPr lang="en-US" sz="1600" b="1">
                <a:latin typeface="Helvetica Neue"/>
                <a:ea typeface="Helvetica Neue"/>
                <a:cs typeface="Helvetica Neue"/>
                <a:sym typeface="Helvetica Neue"/>
              </a:rPr>
              <a:t>Factory</a:t>
            </a:r>
            <a:endParaRPr sz="1600" b="1">
              <a:latin typeface="Helvetica Neue"/>
              <a:ea typeface="Helvetica Neue"/>
              <a:cs typeface="Helvetica Neue"/>
              <a:sym typeface="Helvetica Neue"/>
            </a:endParaRPr>
          </a:p>
        </p:txBody>
      </p:sp>
      <p:sp>
        <p:nvSpPr>
          <p:cNvPr id="224" name="Google Shape;224;p25"/>
          <p:cNvSpPr/>
          <p:nvPr/>
        </p:nvSpPr>
        <p:spPr>
          <a:xfrm>
            <a:off x="2882025" y="4648850"/>
            <a:ext cx="1396200" cy="1136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i="1">
                <a:latin typeface="Helvetica Neue"/>
                <a:ea typeface="Helvetica Neue"/>
                <a:cs typeface="Helvetica Neue"/>
                <a:sym typeface="Helvetica Neue"/>
              </a:rPr>
              <a:t>Capacity Requests</a:t>
            </a:r>
            <a:endParaRPr b="1" i="1">
              <a:latin typeface="Helvetica Neue"/>
              <a:ea typeface="Helvetica Neue"/>
              <a:cs typeface="Helvetica Neue"/>
              <a:sym typeface="Helvetica Neue"/>
            </a:endParaRPr>
          </a:p>
        </p:txBody>
      </p:sp>
      <p:sp>
        <p:nvSpPr>
          <p:cNvPr id="225" name="Google Shape;225;p25"/>
          <p:cNvSpPr/>
          <p:nvPr/>
        </p:nvSpPr>
        <p:spPr>
          <a:xfrm>
            <a:off x="7232000" y="1978788"/>
            <a:ext cx="1477200" cy="1044600"/>
          </a:xfrm>
          <a:prstGeom prst="flowChartAlternateProcess">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Campus A Cluster</a:t>
            </a:r>
            <a:endParaRPr sz="1600" b="1">
              <a:latin typeface="Helvetica Neue"/>
              <a:ea typeface="Helvetica Neue"/>
              <a:cs typeface="Helvetica Neue"/>
              <a:sym typeface="Helvetica Neue"/>
            </a:endParaRPr>
          </a:p>
        </p:txBody>
      </p:sp>
      <p:sp>
        <p:nvSpPr>
          <p:cNvPr id="226" name="Google Shape;226;p25"/>
          <p:cNvSpPr/>
          <p:nvPr/>
        </p:nvSpPr>
        <p:spPr>
          <a:xfrm>
            <a:off x="7232000" y="3614575"/>
            <a:ext cx="1477200" cy="1044600"/>
          </a:xfrm>
          <a:prstGeom prst="flowChartAlternateProcess">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Campus Z Cluster</a:t>
            </a:r>
            <a:endParaRPr sz="1600" b="1">
              <a:latin typeface="Helvetica Neue"/>
              <a:ea typeface="Helvetica Neue"/>
              <a:cs typeface="Helvetica Neue"/>
              <a:sym typeface="Helvetica Neue"/>
            </a:endParaRPr>
          </a:p>
        </p:txBody>
      </p:sp>
      <p:sp>
        <p:nvSpPr>
          <p:cNvPr id="227" name="Google Shape;227;p25"/>
          <p:cNvSpPr txBox="1"/>
          <p:nvPr/>
        </p:nvSpPr>
        <p:spPr>
          <a:xfrm>
            <a:off x="7808750" y="3045000"/>
            <a:ext cx="323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solidFill>
                  <a:schemeClr val="dk1"/>
                </a:solidFill>
                <a:latin typeface="Helvetica Neue"/>
                <a:ea typeface="Helvetica Neue"/>
                <a:cs typeface="Helvetica Neue"/>
                <a:sym typeface="Helvetica Neue"/>
              </a:rPr>
              <a:t>⁞</a:t>
            </a:r>
            <a:endParaRPr sz="2800" b="1">
              <a:solidFill>
                <a:schemeClr val="dk1"/>
              </a:solidFill>
              <a:latin typeface="Helvetica Neue"/>
              <a:ea typeface="Helvetica Neue"/>
              <a:cs typeface="Helvetica Neue"/>
              <a:sym typeface="Helvetica Neue"/>
            </a:endParaRPr>
          </a:p>
        </p:txBody>
      </p:sp>
      <p:sp>
        <p:nvSpPr>
          <p:cNvPr id="228" name="Google Shape;228;p25"/>
          <p:cNvSpPr/>
          <p:nvPr/>
        </p:nvSpPr>
        <p:spPr>
          <a:xfrm>
            <a:off x="9243600" y="1978738"/>
            <a:ext cx="1554600" cy="1044600"/>
          </a:xfrm>
          <a:prstGeom prst="flowChartAlternateProcess">
            <a:avLst/>
          </a:prstGeom>
          <a:solidFill>
            <a:srgbClr val="F9CB9C"/>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Campus A HTCondor-CE</a:t>
            </a:r>
            <a:endParaRPr sz="1600" b="1">
              <a:latin typeface="Helvetica Neue"/>
              <a:ea typeface="Helvetica Neue"/>
              <a:cs typeface="Helvetica Neue"/>
              <a:sym typeface="Helvetica Neue"/>
            </a:endParaRPr>
          </a:p>
        </p:txBody>
      </p:sp>
      <p:sp>
        <p:nvSpPr>
          <p:cNvPr id="229" name="Google Shape;229;p25"/>
          <p:cNvSpPr/>
          <p:nvPr/>
        </p:nvSpPr>
        <p:spPr>
          <a:xfrm>
            <a:off x="9243600" y="3614525"/>
            <a:ext cx="1554600" cy="1044600"/>
          </a:xfrm>
          <a:prstGeom prst="flowChartAlternateProcess">
            <a:avLst/>
          </a:prstGeom>
          <a:solidFill>
            <a:srgbClr val="F9CB9C"/>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Campus Z HTCondor-CE</a:t>
            </a:r>
            <a:endParaRPr sz="1600" b="1">
              <a:latin typeface="Helvetica Neue"/>
              <a:ea typeface="Helvetica Neue"/>
              <a:cs typeface="Helvetica Neue"/>
              <a:sym typeface="Helvetica Neue"/>
            </a:endParaRPr>
          </a:p>
        </p:txBody>
      </p:sp>
      <p:sp>
        <p:nvSpPr>
          <p:cNvPr id="230" name="Google Shape;230;p25"/>
          <p:cNvSpPr txBox="1"/>
          <p:nvPr/>
        </p:nvSpPr>
        <p:spPr>
          <a:xfrm>
            <a:off x="9820350" y="3044950"/>
            <a:ext cx="323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solidFill>
                  <a:schemeClr val="dk1"/>
                </a:solidFill>
                <a:latin typeface="Helvetica Neue"/>
                <a:ea typeface="Helvetica Neue"/>
                <a:cs typeface="Helvetica Neue"/>
                <a:sym typeface="Helvetica Neue"/>
              </a:rPr>
              <a:t>⁞</a:t>
            </a:r>
            <a:endParaRPr sz="2800" b="1">
              <a:solidFill>
                <a:schemeClr val="dk1"/>
              </a:solidFill>
              <a:latin typeface="Helvetica Neue"/>
              <a:ea typeface="Helvetica Neue"/>
              <a:cs typeface="Helvetica Neue"/>
              <a:sym typeface="Helvetica Neue"/>
            </a:endParaRPr>
          </a:p>
        </p:txBody>
      </p:sp>
      <p:sp>
        <p:nvSpPr>
          <p:cNvPr id="231" name="Google Shape;231;p25"/>
          <p:cNvSpPr/>
          <p:nvPr/>
        </p:nvSpPr>
        <p:spPr>
          <a:xfrm>
            <a:off x="8814550" y="2268900"/>
            <a:ext cx="323700" cy="464400"/>
          </a:xfrm>
          <a:prstGeom prst="left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Light"/>
              <a:ea typeface="Helvetica Neue Light"/>
              <a:cs typeface="Helvetica Neue Light"/>
              <a:sym typeface="Helvetica Neue Light"/>
            </a:endParaRPr>
          </a:p>
        </p:txBody>
      </p:sp>
      <p:sp>
        <p:nvSpPr>
          <p:cNvPr id="232" name="Google Shape;232;p25"/>
          <p:cNvSpPr/>
          <p:nvPr/>
        </p:nvSpPr>
        <p:spPr>
          <a:xfrm>
            <a:off x="8814550" y="3904625"/>
            <a:ext cx="323700" cy="464400"/>
          </a:xfrm>
          <a:prstGeom prst="left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Light"/>
              <a:ea typeface="Helvetica Neue Light"/>
              <a:cs typeface="Helvetica Neue Light"/>
              <a:sym typeface="Helvetica Neue Light"/>
            </a:endParaRPr>
          </a:p>
        </p:txBody>
      </p:sp>
      <p:sp>
        <p:nvSpPr>
          <p:cNvPr id="233" name="Google Shape;233;p25"/>
          <p:cNvSpPr/>
          <p:nvPr/>
        </p:nvSpPr>
        <p:spPr>
          <a:xfrm>
            <a:off x="3237175" y="1908800"/>
            <a:ext cx="2743200" cy="2098980"/>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latin typeface="Helvetica Neue"/>
                <a:ea typeface="Helvetica Neue"/>
                <a:cs typeface="Helvetica Neue"/>
                <a:sym typeface="Helvetica Neue"/>
              </a:rPr>
              <a:t>OSPool</a:t>
            </a:r>
            <a:endParaRPr sz="2800" b="1">
              <a:latin typeface="Helvetica Neue"/>
              <a:ea typeface="Helvetica Neue"/>
              <a:cs typeface="Helvetica Neue"/>
              <a:sym typeface="Helvetica Neue"/>
            </a:endParaRPr>
          </a:p>
        </p:txBody>
      </p:sp>
      <p:sp>
        <p:nvSpPr>
          <p:cNvPr id="234" name="Google Shape;234;p25"/>
          <p:cNvSpPr/>
          <p:nvPr/>
        </p:nvSpPr>
        <p:spPr>
          <a:xfrm rot="-753127">
            <a:off x="6086468" y="2237049"/>
            <a:ext cx="1039444" cy="591602"/>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Capacity</a:t>
            </a:r>
            <a:endParaRPr>
              <a:latin typeface="Helvetica Neue"/>
              <a:ea typeface="Helvetica Neue"/>
              <a:cs typeface="Helvetica Neue"/>
              <a:sym typeface="Helvetica Neue"/>
            </a:endParaRPr>
          </a:p>
        </p:txBody>
      </p:sp>
      <p:sp>
        <p:nvSpPr>
          <p:cNvPr id="235" name="Google Shape;235;p25"/>
          <p:cNvSpPr/>
          <p:nvPr/>
        </p:nvSpPr>
        <p:spPr>
          <a:xfrm rot="1739036">
            <a:off x="6008864" y="3390586"/>
            <a:ext cx="1039490" cy="591659"/>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Capacity</a:t>
            </a:r>
            <a:endParaRPr>
              <a:latin typeface="Helvetica Neue"/>
              <a:ea typeface="Helvetica Neue"/>
              <a:cs typeface="Helvetica Neue"/>
              <a:sym typeface="Helvetica Neue"/>
            </a:endParaRPr>
          </a:p>
        </p:txBody>
      </p:sp>
      <p:sp>
        <p:nvSpPr>
          <p:cNvPr id="236" name="Google Shape;236;p25"/>
          <p:cNvSpPr/>
          <p:nvPr/>
        </p:nvSpPr>
        <p:spPr>
          <a:xfrm>
            <a:off x="11227250" y="2452100"/>
            <a:ext cx="183000" cy="2856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Light"/>
              <a:ea typeface="Helvetica Neue Light"/>
              <a:cs typeface="Helvetica Neue Light"/>
              <a:sym typeface="Helvetica Neue Light"/>
            </a:endParaRPr>
          </a:p>
        </p:txBody>
      </p:sp>
      <p:sp>
        <p:nvSpPr>
          <p:cNvPr id="237" name="Google Shape;237;p25"/>
          <p:cNvSpPr/>
          <p:nvPr/>
        </p:nvSpPr>
        <p:spPr>
          <a:xfrm>
            <a:off x="10903550" y="2300650"/>
            <a:ext cx="506700" cy="464400"/>
          </a:xfrm>
          <a:prstGeom prst="leftArrow">
            <a:avLst>
              <a:gd name="adj1" fmla="val 39029"/>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Light"/>
              <a:ea typeface="Helvetica Neue Light"/>
              <a:cs typeface="Helvetica Neue Light"/>
              <a:sym typeface="Helvetica Neue Light"/>
            </a:endParaRPr>
          </a:p>
        </p:txBody>
      </p:sp>
      <p:sp>
        <p:nvSpPr>
          <p:cNvPr id="238" name="Google Shape;238;p25"/>
          <p:cNvSpPr/>
          <p:nvPr/>
        </p:nvSpPr>
        <p:spPr>
          <a:xfrm>
            <a:off x="10903550" y="3855025"/>
            <a:ext cx="506700" cy="464400"/>
          </a:xfrm>
          <a:prstGeom prst="leftArrow">
            <a:avLst>
              <a:gd name="adj1" fmla="val 39029"/>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Light"/>
              <a:ea typeface="Helvetica Neue Light"/>
              <a:cs typeface="Helvetica Neue Light"/>
              <a:sym typeface="Helvetica Neue Light"/>
            </a:endParaRPr>
          </a:p>
        </p:txBody>
      </p:sp>
      <p:sp>
        <p:nvSpPr>
          <p:cNvPr id="239" name="Google Shape;239;p25"/>
          <p:cNvSpPr txBox="1"/>
          <p:nvPr/>
        </p:nvSpPr>
        <p:spPr>
          <a:xfrm>
            <a:off x="7521675" y="5400075"/>
            <a:ext cx="30186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b="1" i="1">
                <a:solidFill>
                  <a:schemeClr val="dk1"/>
                </a:solidFill>
                <a:latin typeface="Helvetica Neue"/>
                <a:ea typeface="Helvetica Neue"/>
                <a:cs typeface="Helvetica Neue"/>
                <a:sym typeface="Helvetica Neue"/>
              </a:rPr>
              <a:t>Capacity Requests</a:t>
            </a:r>
            <a:r>
              <a:rPr lang="en-US" i="1">
                <a:solidFill>
                  <a:schemeClr val="dk1"/>
                </a:solidFill>
                <a:latin typeface="Helvetica Neue Light"/>
                <a:ea typeface="Helvetica Neue Light"/>
                <a:cs typeface="Helvetica Neue Light"/>
                <a:sym typeface="Helvetica Neue Light"/>
              </a:rPr>
              <a:t> (aka Glidein Jobs)</a:t>
            </a:r>
            <a:endParaRPr i="1">
              <a:solidFill>
                <a:schemeClr val="dk1"/>
              </a:solidFill>
              <a:latin typeface="Helvetica Neue Light"/>
              <a:ea typeface="Helvetica Neue Light"/>
              <a:cs typeface="Helvetica Neue Light"/>
              <a:sym typeface="Helvetica Neue Light"/>
            </a:endParaRPr>
          </a:p>
        </p:txBody>
      </p:sp>
      <p:sp>
        <p:nvSpPr>
          <p:cNvPr id="240" name="Google Shape;240;p25"/>
          <p:cNvSpPr/>
          <p:nvPr/>
        </p:nvSpPr>
        <p:spPr>
          <a:xfrm>
            <a:off x="6143625" y="5125700"/>
            <a:ext cx="5266500" cy="183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Light"/>
              <a:ea typeface="Helvetica Neue Light"/>
              <a:cs typeface="Helvetica Neue Light"/>
              <a:sym typeface="Helvetica Neue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6"/>
          <p:cNvPicPr preferRelativeResize="0"/>
          <p:nvPr/>
        </p:nvPicPr>
        <p:blipFill>
          <a:blip r:embed="rId3">
            <a:alphaModFix/>
          </a:blip>
          <a:stretch>
            <a:fillRect/>
          </a:stretch>
        </p:blipFill>
        <p:spPr>
          <a:xfrm>
            <a:off x="5270100" y="2403977"/>
            <a:ext cx="6083698" cy="3417225"/>
          </a:xfrm>
          <a:prstGeom prst="rect">
            <a:avLst/>
          </a:prstGeom>
          <a:noFill/>
          <a:ln>
            <a:noFill/>
          </a:ln>
        </p:spPr>
      </p:pic>
      <p:sp>
        <p:nvSpPr>
          <p:cNvPr id="247" name="Google Shape;247;p26"/>
          <p:cNvSpPr txBox="1">
            <a:spLocks noGrp="1"/>
          </p:cNvSpPr>
          <p:nvPr>
            <p:ph type="body" idx="1"/>
          </p:nvPr>
        </p:nvSpPr>
        <p:spPr>
          <a:xfrm>
            <a:off x="838200" y="1825625"/>
            <a:ext cx="52332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b="1">
                <a:latin typeface="Helvetica Neue"/>
                <a:ea typeface="Helvetica Neue"/>
                <a:cs typeface="Helvetica Neue"/>
                <a:sym typeface="Helvetica Neue"/>
              </a:rPr>
              <a:t>For a batch scheduler:</a:t>
            </a:r>
            <a:endParaRPr b="1">
              <a:latin typeface="Helvetica Neue"/>
              <a:ea typeface="Helvetica Neue"/>
              <a:cs typeface="Helvetica Neue"/>
              <a:sym typeface="Helvetica Neue"/>
            </a:endParaRPr>
          </a:p>
          <a:p>
            <a:pPr marL="457200" lvl="0" indent="-323850" algn="l" rtl="0">
              <a:lnSpc>
                <a:spcPct val="100000"/>
              </a:lnSpc>
              <a:spcBef>
                <a:spcPts val="500"/>
              </a:spcBef>
              <a:spcAft>
                <a:spcPts val="0"/>
              </a:spcAft>
              <a:buSzPts val="1500"/>
              <a:buChar char="•"/>
            </a:pPr>
            <a:r>
              <a:rPr lang="en-US" sz="2500"/>
              <a:t>CE requests capacity (as jobs) based on demand</a:t>
            </a:r>
            <a:endParaRPr sz="2500"/>
          </a:p>
          <a:p>
            <a:pPr marL="457200" lvl="0" indent="-323850" algn="l" rtl="0">
              <a:lnSpc>
                <a:spcPct val="100000"/>
              </a:lnSpc>
              <a:spcBef>
                <a:spcPts val="500"/>
              </a:spcBef>
              <a:spcAft>
                <a:spcPts val="0"/>
              </a:spcAft>
              <a:buSzPts val="1500"/>
              <a:buChar char="•"/>
            </a:pPr>
            <a:r>
              <a:rPr lang="en-US" sz="2500"/>
              <a:t>Scheduler may run req.s</a:t>
            </a:r>
            <a:endParaRPr sz="2500"/>
          </a:p>
          <a:p>
            <a:pPr marL="457200" lvl="0" indent="-323850" algn="l" rtl="0">
              <a:lnSpc>
                <a:spcPct val="100000"/>
              </a:lnSpc>
              <a:spcBef>
                <a:spcPts val="500"/>
              </a:spcBef>
              <a:spcAft>
                <a:spcPts val="0"/>
              </a:spcAft>
              <a:buSzPts val="1500"/>
              <a:buChar char="•"/>
            </a:pPr>
            <a:r>
              <a:rPr lang="en-US" sz="2500"/>
              <a:t>Our SW creates Execution Point &amp; adds to OSPool</a:t>
            </a:r>
            <a:endParaRPr sz="2500"/>
          </a:p>
          <a:p>
            <a:pPr marL="0" lvl="0" indent="0" algn="l" rtl="0">
              <a:lnSpc>
                <a:spcPct val="100000"/>
              </a:lnSpc>
              <a:spcBef>
                <a:spcPts val="1000"/>
              </a:spcBef>
              <a:spcAft>
                <a:spcPts val="0"/>
              </a:spcAft>
              <a:buClr>
                <a:schemeClr val="dk1"/>
              </a:buClr>
              <a:buSzPts val="1100"/>
              <a:buFont typeface="Arial"/>
              <a:buNone/>
            </a:pPr>
            <a:r>
              <a:rPr lang="en-US" b="1">
                <a:latin typeface="Helvetica Neue"/>
                <a:ea typeface="Helvetica Neue"/>
                <a:cs typeface="Helvetica Neue"/>
                <a:sym typeface="Helvetica Neue"/>
              </a:rPr>
              <a:t>Using containers:</a:t>
            </a:r>
            <a:endParaRPr b="1">
              <a:latin typeface="Helvetica Neue"/>
              <a:ea typeface="Helvetica Neue"/>
              <a:cs typeface="Helvetica Neue"/>
              <a:sym typeface="Helvetica Neue"/>
            </a:endParaRPr>
          </a:p>
          <a:p>
            <a:pPr marL="457200" lvl="0" indent="-387350" algn="l" rtl="0">
              <a:lnSpc>
                <a:spcPct val="100000"/>
              </a:lnSpc>
              <a:spcBef>
                <a:spcPts val="500"/>
              </a:spcBef>
              <a:spcAft>
                <a:spcPts val="0"/>
              </a:spcAft>
              <a:buSzPts val="2500"/>
              <a:buChar char="•"/>
            </a:pPr>
            <a:r>
              <a:rPr lang="en-US" sz="2500"/>
              <a:t>You start containers to share</a:t>
            </a:r>
            <a:endParaRPr sz="2500"/>
          </a:p>
          <a:p>
            <a:pPr marL="457200" lvl="0" indent="-387350" algn="l" rtl="0">
              <a:lnSpc>
                <a:spcPct val="100000"/>
              </a:lnSpc>
              <a:spcBef>
                <a:spcPts val="500"/>
              </a:spcBef>
              <a:spcAft>
                <a:spcPts val="0"/>
              </a:spcAft>
              <a:buSzPts val="2500"/>
              <a:buChar char="•"/>
            </a:pPr>
            <a:r>
              <a:rPr lang="en-US" sz="2500"/>
              <a:t>Rest is the same</a:t>
            </a:r>
            <a:endParaRPr sz="2500"/>
          </a:p>
        </p:txBody>
      </p:sp>
      <p:sp>
        <p:nvSpPr>
          <p:cNvPr id="248" name="Google Shape;248;p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OSPool Provisioning Details</a:t>
            </a:r>
            <a:endParaRPr/>
          </a:p>
        </p:txBody>
      </p:sp>
      <p:sp>
        <p:nvSpPr>
          <p:cNvPr id="249" name="Google Shape;249;p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Cartwright &amp; Koch</a:t>
            </a:r>
            <a:br>
              <a:rPr lang="en-US"/>
            </a:br>
            <a:fld id="{00000000-1234-1234-1234-123412341234}" type="slidenum">
              <a:rPr lang="en-US"/>
              <a:t>13</a:t>
            </a:fld>
            <a:endParaRPr/>
          </a:p>
        </p:txBody>
      </p:sp>
      <p:sp>
        <p:nvSpPr>
          <p:cNvPr id="250" name="Google Shape;250;p26"/>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r>
              <a:rPr lang="en-US"/>
              <a:t>HTC 24 – CC* Track Intro</a:t>
            </a:r>
            <a:endParaRPr/>
          </a:p>
          <a:p>
            <a:pPr marL="0" lvl="0" indent="0" algn="l" rtl="0">
              <a:spcBef>
                <a:spcPts val="0"/>
              </a:spcBef>
              <a:spcAft>
                <a:spcPts val="0"/>
              </a:spcAft>
              <a:buClr>
                <a:srgbClr val="000000"/>
              </a:buClr>
              <a:buFont typeface="Arial"/>
              <a:buNone/>
            </a:pPr>
            <a:r>
              <a:rPr lang="en-US"/>
              <a:t>10 July 2024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OSDF: Architecture</a:t>
            </a:r>
            <a:endParaRPr/>
          </a:p>
        </p:txBody>
      </p:sp>
      <p:sp>
        <p:nvSpPr>
          <p:cNvPr id="257" name="Google Shape;257;p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Koch &amp; Cartwright</a:t>
            </a:r>
            <a:br>
              <a:rPr lang="en-US"/>
            </a:br>
            <a:fld id="{00000000-1234-1234-1234-123412341234}" type="slidenum">
              <a:rPr lang="en-US"/>
              <a:t>14</a:t>
            </a:fld>
            <a:endParaRPr/>
          </a:p>
        </p:txBody>
      </p:sp>
      <p:sp>
        <p:nvSpPr>
          <p:cNvPr id="258" name="Google Shape;258;p27"/>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HTC 24 – CC* Track Intro</a:t>
            </a:r>
            <a:endParaRPr/>
          </a:p>
          <a:p>
            <a:pPr marL="0" lvl="0" indent="0" algn="l" rtl="0">
              <a:spcBef>
                <a:spcPts val="0"/>
              </a:spcBef>
              <a:spcAft>
                <a:spcPts val="0"/>
              </a:spcAft>
              <a:buClr>
                <a:schemeClr val="dk1"/>
              </a:buClr>
              <a:buFont typeface="Arial"/>
              <a:buNone/>
            </a:pPr>
            <a:r>
              <a:rPr lang="en-US"/>
              <a:t>10 July 2024</a:t>
            </a:r>
            <a:endParaRPr/>
          </a:p>
        </p:txBody>
      </p:sp>
      <p:sp>
        <p:nvSpPr>
          <p:cNvPr id="259" name="Google Shape;259;p27"/>
          <p:cNvSpPr/>
          <p:nvPr/>
        </p:nvSpPr>
        <p:spPr>
          <a:xfrm>
            <a:off x="2554200" y="1432825"/>
            <a:ext cx="6474816" cy="3943728"/>
          </a:xfrm>
          <a:prstGeom prst="cloud">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latin typeface="Helvetica Neue"/>
                <a:ea typeface="Helvetica Neue"/>
                <a:cs typeface="Helvetica Neue"/>
                <a:sym typeface="Helvetica Neue"/>
              </a:rPr>
              <a:t>OSDF</a:t>
            </a:r>
            <a:endParaRPr sz="2800" b="1">
              <a:latin typeface="Helvetica Neue"/>
              <a:ea typeface="Helvetica Neue"/>
              <a:cs typeface="Helvetica Neue"/>
              <a:sym typeface="Helvetica Neue"/>
            </a:endParaRPr>
          </a:p>
        </p:txBody>
      </p:sp>
      <p:sp>
        <p:nvSpPr>
          <p:cNvPr id="260" name="Google Shape;260;p27"/>
          <p:cNvSpPr/>
          <p:nvPr/>
        </p:nvSpPr>
        <p:spPr>
          <a:xfrm>
            <a:off x="4806825" y="2259100"/>
            <a:ext cx="1477200" cy="745500"/>
          </a:xfrm>
          <a:prstGeom prst="flowChartAlternateProcess">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Registry</a:t>
            </a:r>
            <a:endParaRPr sz="1600" b="1">
              <a:latin typeface="Helvetica Neue"/>
              <a:ea typeface="Helvetica Neue"/>
              <a:cs typeface="Helvetica Neue"/>
              <a:sym typeface="Helvetica Neue"/>
            </a:endParaRPr>
          </a:p>
        </p:txBody>
      </p:sp>
      <p:sp>
        <p:nvSpPr>
          <p:cNvPr id="261" name="Google Shape;261;p27"/>
          <p:cNvSpPr/>
          <p:nvPr/>
        </p:nvSpPr>
        <p:spPr>
          <a:xfrm>
            <a:off x="4806825" y="3572875"/>
            <a:ext cx="1477200" cy="745500"/>
          </a:xfrm>
          <a:prstGeom prst="flowChartAlternateProcess">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Director</a:t>
            </a:r>
            <a:endParaRPr sz="1600" b="1">
              <a:latin typeface="Helvetica Neue"/>
              <a:ea typeface="Helvetica Neue"/>
              <a:cs typeface="Helvetica Neue"/>
              <a:sym typeface="Helvetica Neue"/>
            </a:endParaRPr>
          </a:p>
        </p:txBody>
      </p:sp>
      <p:sp>
        <p:nvSpPr>
          <p:cNvPr id="262" name="Google Shape;262;p27"/>
          <p:cNvSpPr/>
          <p:nvPr/>
        </p:nvSpPr>
        <p:spPr>
          <a:xfrm>
            <a:off x="1267950" y="4428488"/>
            <a:ext cx="1759200" cy="1044600"/>
          </a:xfrm>
          <a:prstGeom prst="flowChartAlternateProcess">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Campus A Object Store</a:t>
            </a:r>
            <a:endParaRPr sz="1600" b="1">
              <a:latin typeface="Helvetica Neue"/>
              <a:ea typeface="Helvetica Neue"/>
              <a:cs typeface="Helvetica Neue"/>
              <a:sym typeface="Helvetica Neue"/>
            </a:endParaRPr>
          </a:p>
        </p:txBody>
      </p:sp>
      <p:sp>
        <p:nvSpPr>
          <p:cNvPr id="263" name="Google Shape;263;p27"/>
          <p:cNvSpPr/>
          <p:nvPr/>
        </p:nvSpPr>
        <p:spPr>
          <a:xfrm>
            <a:off x="9367875" y="1960000"/>
            <a:ext cx="1759200" cy="1044600"/>
          </a:xfrm>
          <a:prstGeom prst="flowChartAlternateProcess">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Campus B Object Store</a:t>
            </a:r>
            <a:endParaRPr sz="1600" b="1">
              <a:latin typeface="Helvetica Neue"/>
              <a:ea typeface="Helvetica Neue"/>
              <a:cs typeface="Helvetica Neue"/>
              <a:sym typeface="Helvetica Neue"/>
            </a:endParaRPr>
          </a:p>
        </p:txBody>
      </p:sp>
      <p:sp>
        <p:nvSpPr>
          <p:cNvPr id="264" name="Google Shape;264;p27"/>
          <p:cNvSpPr/>
          <p:nvPr/>
        </p:nvSpPr>
        <p:spPr>
          <a:xfrm>
            <a:off x="1370250" y="3382238"/>
            <a:ext cx="1554600" cy="1044600"/>
          </a:xfrm>
          <a:prstGeom prst="flowChartAlternateProcess">
            <a:avLst/>
          </a:prstGeom>
          <a:solidFill>
            <a:srgbClr val="F9CB9C"/>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Campus A Origin</a:t>
            </a:r>
            <a:endParaRPr sz="1600" b="1">
              <a:latin typeface="Helvetica Neue"/>
              <a:ea typeface="Helvetica Neue"/>
              <a:cs typeface="Helvetica Neue"/>
              <a:sym typeface="Helvetica Neue"/>
            </a:endParaRPr>
          </a:p>
        </p:txBody>
      </p:sp>
      <p:sp>
        <p:nvSpPr>
          <p:cNvPr id="265" name="Google Shape;265;p27"/>
          <p:cNvSpPr/>
          <p:nvPr/>
        </p:nvSpPr>
        <p:spPr>
          <a:xfrm>
            <a:off x="7813275" y="1960000"/>
            <a:ext cx="1554600" cy="1044600"/>
          </a:xfrm>
          <a:prstGeom prst="flowChartAlternateProcess">
            <a:avLst/>
          </a:prstGeom>
          <a:solidFill>
            <a:srgbClr val="F9CB9C"/>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Campus B Origin</a:t>
            </a:r>
            <a:endParaRPr sz="1600" b="1">
              <a:latin typeface="Helvetica Neue"/>
              <a:ea typeface="Helvetica Neue"/>
              <a:cs typeface="Helvetica Neue"/>
              <a:sym typeface="Helvetica Neue"/>
            </a:endParaRPr>
          </a:p>
        </p:txBody>
      </p:sp>
      <p:sp>
        <p:nvSpPr>
          <p:cNvPr id="266" name="Google Shape;266;p27"/>
          <p:cNvSpPr/>
          <p:nvPr/>
        </p:nvSpPr>
        <p:spPr>
          <a:xfrm>
            <a:off x="3725750" y="4792825"/>
            <a:ext cx="1554600" cy="1044600"/>
          </a:xfrm>
          <a:prstGeom prst="flowChartAlternateProcess">
            <a:avLst/>
          </a:prstGeom>
          <a:solidFill>
            <a:srgbClr val="F9CB9C"/>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Cache 1</a:t>
            </a:r>
            <a:endParaRPr sz="1600" b="1">
              <a:latin typeface="Helvetica Neue"/>
              <a:ea typeface="Helvetica Neue"/>
              <a:cs typeface="Helvetica Neue"/>
              <a:sym typeface="Helvetica Neue"/>
            </a:endParaRPr>
          </a:p>
        </p:txBody>
      </p:sp>
      <p:sp>
        <p:nvSpPr>
          <p:cNvPr id="267" name="Google Shape;267;p27"/>
          <p:cNvSpPr/>
          <p:nvPr/>
        </p:nvSpPr>
        <p:spPr>
          <a:xfrm>
            <a:off x="7474425" y="3889963"/>
            <a:ext cx="1554600" cy="1044600"/>
          </a:xfrm>
          <a:prstGeom prst="flowChartAlternateProcess">
            <a:avLst/>
          </a:prstGeom>
          <a:solidFill>
            <a:srgbClr val="F9CB9C"/>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Cache 2</a:t>
            </a:r>
            <a:endParaRPr sz="1600" b="1">
              <a:latin typeface="Helvetica Neue"/>
              <a:ea typeface="Helvetica Neue"/>
              <a:cs typeface="Helvetica Neue"/>
              <a:sym typeface="Helvetica Neue"/>
            </a:endParaRPr>
          </a:p>
        </p:txBody>
      </p:sp>
      <p:sp>
        <p:nvSpPr>
          <p:cNvPr id="268" name="Google Shape;268;p27"/>
          <p:cNvSpPr/>
          <p:nvPr/>
        </p:nvSpPr>
        <p:spPr>
          <a:xfrm rot="-752730">
            <a:off x="6330898" y="2186498"/>
            <a:ext cx="1451558" cy="591602"/>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Registers</a:t>
            </a:r>
            <a:endParaRPr>
              <a:latin typeface="Helvetica Neue"/>
              <a:ea typeface="Helvetica Neue"/>
              <a:cs typeface="Helvetica Neue"/>
              <a:sym typeface="Helvetica Neue"/>
            </a:endParaRPr>
          </a:p>
        </p:txBody>
      </p:sp>
      <p:sp>
        <p:nvSpPr>
          <p:cNvPr id="269" name="Google Shape;269;p27"/>
          <p:cNvSpPr/>
          <p:nvPr/>
        </p:nvSpPr>
        <p:spPr>
          <a:xfrm rot="1605978">
            <a:off x="6314856" y="3113614"/>
            <a:ext cx="1451530" cy="591667"/>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Registers</a:t>
            </a:r>
            <a:endParaRPr>
              <a:latin typeface="Helvetica Neue"/>
              <a:ea typeface="Helvetica Neue"/>
              <a:cs typeface="Helvetica Neue"/>
              <a:sym typeface="Helvetica Neue"/>
            </a:endParaRPr>
          </a:p>
        </p:txBody>
      </p:sp>
      <p:sp>
        <p:nvSpPr>
          <p:cNvPr id="270" name="Google Shape;270;p27"/>
          <p:cNvSpPr/>
          <p:nvPr/>
        </p:nvSpPr>
        <p:spPr>
          <a:xfrm rot="-1400533">
            <a:off x="3009428" y="2745821"/>
            <a:ext cx="1477202" cy="57473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Registers</a:t>
            </a:r>
            <a:endParaRPr>
              <a:latin typeface="Helvetica Neue"/>
              <a:ea typeface="Helvetica Neue"/>
              <a:cs typeface="Helvetica Neue"/>
              <a:sym typeface="Helvetica Neue"/>
            </a:endParaRPr>
          </a:p>
        </p:txBody>
      </p:sp>
      <p:sp>
        <p:nvSpPr>
          <p:cNvPr id="271" name="Google Shape;271;p27"/>
          <p:cNvSpPr/>
          <p:nvPr/>
        </p:nvSpPr>
        <p:spPr>
          <a:xfrm rot="-3600846">
            <a:off x="3672653" y="3611416"/>
            <a:ext cx="1477230" cy="574571"/>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Registers</a:t>
            </a:r>
            <a:endParaRPr>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28"/>
          <p:cNvPicPr preferRelativeResize="0"/>
          <p:nvPr/>
        </p:nvPicPr>
        <p:blipFill>
          <a:blip r:embed="rId3">
            <a:alphaModFix/>
          </a:blip>
          <a:stretch>
            <a:fillRect/>
          </a:stretch>
        </p:blipFill>
        <p:spPr>
          <a:xfrm>
            <a:off x="4196050" y="2498138"/>
            <a:ext cx="7157751" cy="3158575"/>
          </a:xfrm>
          <a:prstGeom prst="rect">
            <a:avLst/>
          </a:prstGeom>
          <a:noFill/>
          <a:ln>
            <a:noFill/>
          </a:ln>
        </p:spPr>
      </p:pic>
      <p:sp>
        <p:nvSpPr>
          <p:cNvPr id="278" name="Google Shape;278;p28"/>
          <p:cNvSpPr txBox="1">
            <a:spLocks noGrp="1"/>
          </p:cNvSpPr>
          <p:nvPr>
            <p:ph type="body" idx="1"/>
          </p:nvPr>
        </p:nvSpPr>
        <p:spPr>
          <a:xfrm>
            <a:off x="838200" y="1825625"/>
            <a:ext cx="4766100" cy="43512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500"/>
              </a:spcBef>
              <a:spcAft>
                <a:spcPts val="0"/>
              </a:spcAft>
              <a:buSzPts val="1800"/>
              <a:buChar char="•"/>
            </a:pPr>
            <a:r>
              <a:rPr lang="en-US"/>
              <a:t>Underlying FS can be whatever (more or less); access is public/protected</a:t>
            </a:r>
            <a:endParaRPr/>
          </a:p>
          <a:p>
            <a:pPr marL="457200" lvl="0" indent="-342900" algn="l" rtl="0">
              <a:lnSpc>
                <a:spcPct val="100000"/>
              </a:lnSpc>
              <a:spcBef>
                <a:spcPts val="0"/>
              </a:spcBef>
              <a:spcAft>
                <a:spcPts val="0"/>
              </a:spcAft>
              <a:buSzPts val="1800"/>
              <a:buChar char="•"/>
            </a:pPr>
            <a:r>
              <a:rPr lang="en-US"/>
              <a:t>Mount only what you</a:t>
            </a:r>
            <a:br>
              <a:rPr lang="en-US"/>
            </a:br>
            <a:r>
              <a:rPr lang="en-US"/>
              <a:t>want to expose</a:t>
            </a:r>
            <a:endParaRPr/>
          </a:p>
          <a:p>
            <a:pPr marL="457200" lvl="0" indent="-342900" algn="l" rtl="0">
              <a:lnSpc>
                <a:spcPct val="100000"/>
              </a:lnSpc>
              <a:spcBef>
                <a:spcPts val="0"/>
              </a:spcBef>
              <a:spcAft>
                <a:spcPts val="0"/>
              </a:spcAft>
              <a:buSzPts val="1800"/>
              <a:buChar char="•"/>
            </a:pPr>
            <a:r>
              <a:rPr lang="en-US"/>
              <a:t>Origin node just</a:t>
            </a:r>
            <a:br>
              <a:rPr lang="en-US"/>
            </a:br>
            <a:r>
              <a:rPr lang="en-US"/>
              <a:t>needs Kubernetes,</a:t>
            </a:r>
            <a:br>
              <a:rPr lang="en-US"/>
            </a:br>
            <a:r>
              <a:rPr lang="en-US"/>
              <a:t>we do the rest</a:t>
            </a:r>
            <a:endParaRPr/>
          </a:p>
        </p:txBody>
      </p:sp>
      <p:sp>
        <p:nvSpPr>
          <p:cNvPr id="279" name="Google Shape;279;p2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OSDF Origin Details</a:t>
            </a:r>
            <a:endParaRPr/>
          </a:p>
        </p:txBody>
      </p:sp>
      <p:sp>
        <p:nvSpPr>
          <p:cNvPr id="280" name="Google Shape;280;p2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Cartwright &amp; Koch</a:t>
            </a:r>
            <a:br>
              <a:rPr lang="en-US"/>
            </a:br>
            <a:fld id="{00000000-1234-1234-1234-123412341234}" type="slidenum">
              <a:rPr lang="en-US"/>
              <a:t>15</a:t>
            </a:fld>
            <a:endParaRPr/>
          </a:p>
        </p:txBody>
      </p:sp>
      <p:sp>
        <p:nvSpPr>
          <p:cNvPr id="281" name="Google Shape;281;p28"/>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r>
              <a:rPr lang="en-US"/>
              <a:t>HTC 24 – CC* Track Intro</a:t>
            </a:r>
            <a:endParaRPr/>
          </a:p>
          <a:p>
            <a:pPr marL="0" lvl="0" indent="0" algn="l" rtl="0">
              <a:spcBef>
                <a:spcPts val="0"/>
              </a:spcBef>
              <a:spcAft>
                <a:spcPts val="0"/>
              </a:spcAft>
              <a:buClr>
                <a:srgbClr val="000000"/>
              </a:buClr>
              <a:buFont typeface="Arial"/>
              <a:buNone/>
            </a:pPr>
            <a:r>
              <a:rPr lang="en-US"/>
              <a:t>10 July 2024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OSPool and OSDF: Usage</a:t>
            </a:r>
            <a:endParaRPr/>
          </a:p>
        </p:txBody>
      </p:sp>
      <p:sp>
        <p:nvSpPr>
          <p:cNvPr id="288" name="Google Shape;288;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Koch &amp; Cartwright</a:t>
            </a:r>
            <a:br>
              <a:rPr lang="en-US"/>
            </a:br>
            <a:fld id="{00000000-1234-1234-1234-123412341234}" type="slidenum">
              <a:rPr lang="en-US"/>
              <a:t>16</a:t>
            </a:fld>
            <a:endParaRPr/>
          </a:p>
        </p:txBody>
      </p:sp>
      <p:sp>
        <p:nvSpPr>
          <p:cNvPr id="289" name="Google Shape;289;p29"/>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HTC 24 – CC* Track Intro</a:t>
            </a:r>
            <a:endParaRPr/>
          </a:p>
          <a:p>
            <a:pPr marL="0" lvl="0" indent="0" algn="l" rtl="0">
              <a:spcBef>
                <a:spcPts val="0"/>
              </a:spcBef>
              <a:spcAft>
                <a:spcPts val="0"/>
              </a:spcAft>
              <a:buClr>
                <a:schemeClr val="dk1"/>
              </a:buClr>
              <a:buFont typeface="Arial"/>
              <a:buNone/>
            </a:pPr>
            <a:r>
              <a:rPr lang="en-US"/>
              <a:t>10 July 2024</a:t>
            </a:r>
            <a:endParaRPr/>
          </a:p>
        </p:txBody>
      </p:sp>
      <p:sp>
        <p:nvSpPr>
          <p:cNvPr id="290" name="Google Shape;290;p29"/>
          <p:cNvSpPr/>
          <p:nvPr/>
        </p:nvSpPr>
        <p:spPr>
          <a:xfrm>
            <a:off x="838200" y="1810175"/>
            <a:ext cx="1179846" cy="1044684"/>
          </a:xfrm>
          <a:prstGeom prst="flowChartDocumen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latin typeface="Helvetica Neue"/>
                <a:ea typeface="Helvetica Neue"/>
                <a:cs typeface="Helvetica Neue"/>
                <a:sym typeface="Helvetica Neue"/>
              </a:rPr>
              <a:t>Access Points</a:t>
            </a:r>
            <a:endParaRPr sz="2200" b="1">
              <a:latin typeface="Helvetica Neue"/>
              <a:ea typeface="Helvetica Neue"/>
              <a:cs typeface="Helvetica Neue"/>
              <a:sym typeface="Helvetica Neue"/>
            </a:endParaRPr>
          </a:p>
        </p:txBody>
      </p:sp>
      <p:sp>
        <p:nvSpPr>
          <p:cNvPr id="291" name="Google Shape;291;p29"/>
          <p:cNvSpPr/>
          <p:nvPr/>
        </p:nvSpPr>
        <p:spPr>
          <a:xfrm>
            <a:off x="7726450" y="2955150"/>
            <a:ext cx="2962872" cy="1862028"/>
          </a:xfrm>
          <a:prstGeom prst="cloud">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latin typeface="Helvetica Neue"/>
                <a:ea typeface="Helvetica Neue"/>
                <a:cs typeface="Helvetica Neue"/>
                <a:sym typeface="Helvetica Neue"/>
              </a:rPr>
              <a:t>OSDF</a:t>
            </a:r>
            <a:endParaRPr sz="2800" b="1">
              <a:latin typeface="Helvetica Neue"/>
              <a:ea typeface="Helvetica Neue"/>
              <a:cs typeface="Helvetica Neue"/>
              <a:sym typeface="Helvetica Neue"/>
            </a:endParaRPr>
          </a:p>
        </p:txBody>
      </p:sp>
      <p:sp>
        <p:nvSpPr>
          <p:cNvPr id="292" name="Google Shape;292;p29"/>
          <p:cNvSpPr/>
          <p:nvPr/>
        </p:nvSpPr>
        <p:spPr>
          <a:xfrm>
            <a:off x="3315379" y="3227749"/>
            <a:ext cx="3555360" cy="2590164"/>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latin typeface="Helvetica Neue"/>
                <a:ea typeface="Helvetica Neue"/>
                <a:cs typeface="Helvetica Neue"/>
                <a:sym typeface="Helvetica Neue"/>
              </a:rPr>
              <a:t>OSPool</a:t>
            </a:r>
            <a:endParaRPr sz="2800" b="1">
              <a:latin typeface="Helvetica Neue"/>
              <a:ea typeface="Helvetica Neue"/>
              <a:cs typeface="Helvetica Neue"/>
              <a:sym typeface="Helvetica Neue"/>
            </a:endParaRPr>
          </a:p>
        </p:txBody>
      </p:sp>
      <p:sp>
        <p:nvSpPr>
          <p:cNvPr id="293" name="Google Shape;293;p29"/>
          <p:cNvSpPr/>
          <p:nvPr/>
        </p:nvSpPr>
        <p:spPr>
          <a:xfrm>
            <a:off x="1332350" y="2538150"/>
            <a:ext cx="1008900" cy="1008900"/>
          </a:xfrm>
          <a:prstGeom prst="ellipse">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latin typeface="Helvetica Neue"/>
                <a:ea typeface="Helvetica Neue"/>
                <a:cs typeface="Helvetica Neue"/>
                <a:sym typeface="Helvetica Neue"/>
              </a:rPr>
              <a:t>Job</a:t>
            </a:r>
            <a:endParaRPr sz="1800" b="1">
              <a:latin typeface="Helvetica Neue"/>
              <a:ea typeface="Helvetica Neue"/>
              <a:cs typeface="Helvetica Neue"/>
              <a:sym typeface="Helvetica Neue"/>
            </a:endParaRPr>
          </a:p>
        </p:txBody>
      </p:sp>
      <p:sp>
        <p:nvSpPr>
          <p:cNvPr id="294" name="Google Shape;294;p29"/>
          <p:cNvSpPr/>
          <p:nvPr/>
        </p:nvSpPr>
        <p:spPr>
          <a:xfrm>
            <a:off x="4443825" y="2796163"/>
            <a:ext cx="1477200" cy="1044600"/>
          </a:xfrm>
          <a:prstGeom prst="flowChartAlternateProcess">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latin typeface="Helvetica Neue"/>
                <a:ea typeface="Helvetica Neue"/>
                <a:cs typeface="Helvetica Neue"/>
                <a:sym typeface="Helvetica Neue"/>
              </a:rPr>
              <a:t>EP A1</a:t>
            </a:r>
            <a:endParaRPr sz="1600" b="1">
              <a:latin typeface="Helvetica Neue"/>
              <a:ea typeface="Helvetica Neue"/>
              <a:cs typeface="Helvetica Neue"/>
              <a:sym typeface="Helvetica Neue"/>
            </a:endParaRPr>
          </a:p>
        </p:txBody>
      </p:sp>
      <p:sp>
        <p:nvSpPr>
          <p:cNvPr id="295" name="Google Shape;295;p29"/>
          <p:cNvSpPr/>
          <p:nvPr/>
        </p:nvSpPr>
        <p:spPr>
          <a:xfrm>
            <a:off x="4677975" y="2013650"/>
            <a:ext cx="1008900" cy="1008900"/>
          </a:xfrm>
          <a:prstGeom prst="ellipse">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latin typeface="Helvetica Neue"/>
                <a:ea typeface="Helvetica Neue"/>
                <a:cs typeface="Helvetica Neue"/>
                <a:sym typeface="Helvetica Neue"/>
              </a:rPr>
              <a:t>Job</a:t>
            </a:r>
            <a:endParaRPr sz="1800" b="1">
              <a:latin typeface="Helvetica Neue"/>
              <a:ea typeface="Helvetica Neue"/>
              <a:cs typeface="Helvetica Neue"/>
              <a:sym typeface="Helvetica Neue"/>
            </a:endParaRPr>
          </a:p>
        </p:txBody>
      </p:sp>
      <p:sp>
        <p:nvSpPr>
          <p:cNvPr id="296" name="Google Shape;296;p29"/>
          <p:cNvSpPr/>
          <p:nvPr/>
        </p:nvSpPr>
        <p:spPr>
          <a:xfrm rot="1001407">
            <a:off x="6351005" y="2506863"/>
            <a:ext cx="1623286" cy="113657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i="1">
                <a:latin typeface="Helvetica Neue"/>
                <a:ea typeface="Helvetica Neue"/>
                <a:cs typeface="Helvetica Neue"/>
                <a:sym typeface="Helvetica Neue"/>
              </a:rPr>
              <a:t>Requests Data</a:t>
            </a:r>
            <a:endParaRPr b="1" i="1">
              <a:latin typeface="Helvetica Neue"/>
              <a:ea typeface="Helvetica Neue"/>
              <a:cs typeface="Helvetica Neue"/>
              <a:sym typeface="Helvetica Neue"/>
            </a:endParaRPr>
          </a:p>
        </p:txBody>
      </p:sp>
      <p:sp>
        <p:nvSpPr>
          <p:cNvPr id="297" name="Google Shape;297;p29"/>
          <p:cNvSpPr/>
          <p:nvPr/>
        </p:nvSpPr>
        <p:spPr>
          <a:xfrm rot="1081561">
            <a:off x="6000404" y="3461525"/>
            <a:ext cx="1608344" cy="1014449"/>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i="1">
                <a:latin typeface="Helvetica Neue"/>
                <a:ea typeface="Helvetica Neue"/>
                <a:cs typeface="Helvetica Neue"/>
                <a:sym typeface="Helvetica Neue"/>
              </a:rPr>
              <a:t>Data Delivered</a:t>
            </a:r>
            <a:endParaRPr b="1" i="1">
              <a:latin typeface="Helvetica Neue"/>
              <a:ea typeface="Helvetica Neue"/>
              <a:cs typeface="Helvetica Neue"/>
              <a:sym typeface="Helvetica Neue"/>
            </a:endParaRPr>
          </a:p>
        </p:txBody>
      </p:sp>
      <p:sp>
        <p:nvSpPr>
          <p:cNvPr id="298" name="Google Shape;298;p29"/>
          <p:cNvSpPr/>
          <p:nvPr/>
        </p:nvSpPr>
        <p:spPr>
          <a:xfrm>
            <a:off x="8237688" y="3075350"/>
            <a:ext cx="1788000" cy="7023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Helvetica Neue"/>
                <a:ea typeface="Helvetica Neue"/>
                <a:cs typeface="Helvetica Neue"/>
                <a:sym typeface="Helvetica Neue"/>
              </a:rPr>
              <a:t>to Director</a:t>
            </a:r>
            <a:endParaRPr b="1">
              <a:latin typeface="Helvetica Neue"/>
              <a:ea typeface="Helvetica Neue"/>
              <a:cs typeface="Helvetica Neue"/>
              <a:sym typeface="Helvetica Neue"/>
            </a:endParaRPr>
          </a:p>
        </p:txBody>
      </p:sp>
      <p:sp>
        <p:nvSpPr>
          <p:cNvPr id="299" name="Google Shape;299;p29"/>
          <p:cNvSpPr/>
          <p:nvPr/>
        </p:nvSpPr>
        <p:spPr>
          <a:xfrm rot="10800000">
            <a:off x="8122748" y="3891942"/>
            <a:ext cx="1788000" cy="7023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Helvetica Neue"/>
              <a:ea typeface="Helvetica Neue"/>
              <a:cs typeface="Helvetica Neue"/>
              <a:sym typeface="Helvetica Neue"/>
            </a:endParaRPr>
          </a:p>
        </p:txBody>
      </p:sp>
      <p:sp>
        <p:nvSpPr>
          <p:cNvPr id="300" name="Google Shape;300;p29"/>
          <p:cNvSpPr txBox="1"/>
          <p:nvPr/>
        </p:nvSpPr>
        <p:spPr>
          <a:xfrm>
            <a:off x="8253550" y="4043000"/>
            <a:ext cx="1788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dk1"/>
                </a:solidFill>
                <a:latin typeface="Helvetica Neue"/>
                <a:ea typeface="Helvetica Neue"/>
                <a:cs typeface="Helvetica Neue"/>
                <a:sym typeface="Helvetica Neue"/>
              </a:rPr>
              <a:t>to cache/origin</a:t>
            </a:r>
            <a:endParaRPr b="1">
              <a:solidFill>
                <a:schemeClr val="dk1"/>
              </a:solidFill>
              <a:latin typeface="Helvetica Neue"/>
              <a:ea typeface="Helvetica Neue"/>
              <a:cs typeface="Helvetica Neue"/>
              <a:sym typeface="Helvetica Neue"/>
            </a:endParaRPr>
          </a:p>
        </p:txBody>
      </p:sp>
      <p:sp>
        <p:nvSpPr>
          <p:cNvPr id="301" name="Google Shape;301;p29"/>
          <p:cNvSpPr/>
          <p:nvPr/>
        </p:nvSpPr>
        <p:spPr>
          <a:xfrm rot="-542251">
            <a:off x="2531762" y="2160179"/>
            <a:ext cx="1955678" cy="113675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i="1">
                <a:latin typeface="Helvetica Neue"/>
                <a:ea typeface="Helvetica Neue"/>
                <a:cs typeface="Helvetica Neue"/>
                <a:sym typeface="Helvetica Neue"/>
              </a:rPr>
              <a:t>Assigned to EP (Slot)</a:t>
            </a:r>
            <a:endParaRPr b="1" i="1">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0"/>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t>Questions?</a:t>
            </a:r>
            <a:endParaRPr b="1"/>
          </a:p>
        </p:txBody>
      </p:sp>
      <p:sp>
        <p:nvSpPr>
          <p:cNvPr id="308" name="Google Shape;308;p30"/>
          <p:cNvSpPr txBox="1">
            <a:spLocks noGrp="1"/>
          </p:cNvSpPr>
          <p:nvPr>
            <p:ph type="body" idx="1"/>
          </p:nvPr>
        </p:nvSpPr>
        <p:spPr>
          <a:xfrm>
            <a:off x="4965300" y="4589475"/>
            <a:ext cx="63825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800"/>
              <a:t>This material is based upon work supported by the National Science Foundation under Grant Nos. 2030508. Any opinions, findings, and conclusions or recommendations expressed in this material are those of the author(s) and do not necessarily reflect the views of the National Science Foundation.</a:t>
            </a:r>
            <a:endParaRPr sz="1800"/>
          </a:p>
        </p:txBody>
      </p:sp>
      <p:sp>
        <p:nvSpPr>
          <p:cNvPr id="309" name="Google Shape;309;p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Cartwright &amp; Koch</a:t>
            </a:r>
            <a:br>
              <a:rPr lang="en-US"/>
            </a:br>
            <a:fld id="{00000000-1234-1234-1234-123412341234}" type="slidenum">
              <a:rPr lang="en-US"/>
              <a:t>17</a:t>
            </a:fld>
            <a:endParaRPr/>
          </a:p>
        </p:txBody>
      </p:sp>
      <p:sp>
        <p:nvSpPr>
          <p:cNvPr id="310" name="Google Shape;310;p30"/>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HTC 24 – CC* Track Intro</a:t>
            </a:r>
            <a:endParaRPr/>
          </a:p>
          <a:p>
            <a:pPr marL="0" lvl="0" indent="0" algn="l" rtl="0">
              <a:spcBef>
                <a:spcPts val="0"/>
              </a:spcBef>
              <a:spcAft>
                <a:spcPts val="0"/>
              </a:spcAft>
              <a:buClr>
                <a:schemeClr val="dk1"/>
              </a:buClr>
              <a:buFont typeface="Arial"/>
              <a:buNone/>
            </a:pPr>
            <a:r>
              <a:rPr lang="en-US"/>
              <a:t>10 July 2024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We Do</a:t>
            </a:r>
            <a:endParaRPr/>
          </a:p>
        </p:txBody>
      </p:sp>
      <p:sp>
        <p:nvSpPr>
          <p:cNvPr id="106" name="Google Shape;106;p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Cartwright &amp; Koch</a:t>
            </a:r>
            <a:br>
              <a:rPr lang="en-US"/>
            </a:br>
            <a:fld id="{00000000-1234-1234-1234-123412341234}" type="slidenum">
              <a:rPr lang="en-US"/>
              <a:t>2</a:t>
            </a:fld>
            <a:endParaRPr/>
          </a:p>
        </p:txBody>
      </p:sp>
      <p:sp>
        <p:nvSpPr>
          <p:cNvPr id="107" name="Google Shape;107;p15"/>
          <p:cNvSpPr txBox="1">
            <a:spLocks noGrp="1"/>
          </p:cNvSpPr>
          <p:nvPr>
            <p:ph type="body" idx="1"/>
          </p:nvPr>
        </p:nvSpPr>
        <p:spPr>
          <a:xfrm>
            <a:off x="838200" y="1825625"/>
            <a:ext cx="59169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100"/>
              <a:t>We help</a:t>
            </a:r>
            <a:endParaRPr sz="3100"/>
          </a:p>
          <a:p>
            <a:pPr marL="0" lvl="0" indent="0" algn="l" rtl="0">
              <a:spcBef>
                <a:spcPts val="1000"/>
              </a:spcBef>
              <a:spcAft>
                <a:spcPts val="0"/>
              </a:spcAft>
              <a:buNone/>
            </a:pPr>
            <a:r>
              <a:rPr lang="en-US" sz="3100" b="1">
                <a:latin typeface="Helvetica Neue"/>
                <a:ea typeface="Helvetica Neue"/>
                <a:cs typeface="Helvetica Neue"/>
                <a:sym typeface="Helvetica Neue"/>
              </a:rPr>
              <a:t>campuses</a:t>
            </a:r>
            <a:r>
              <a:rPr lang="en-US" sz="3100"/>
              <a:t> share compute and storage capacity with researchers</a:t>
            </a:r>
            <a:endParaRPr sz="3100"/>
          </a:p>
          <a:p>
            <a:pPr marL="0" lvl="0" indent="0" algn="l" rtl="0">
              <a:spcBef>
                <a:spcPts val="1000"/>
              </a:spcBef>
              <a:spcAft>
                <a:spcPts val="0"/>
              </a:spcAft>
              <a:buNone/>
            </a:pPr>
            <a:r>
              <a:rPr lang="en-US" sz="3100"/>
              <a:t>and</a:t>
            </a:r>
            <a:endParaRPr sz="3100"/>
          </a:p>
          <a:p>
            <a:pPr marL="0" lvl="0" indent="0" algn="l" rtl="0">
              <a:spcBef>
                <a:spcPts val="1000"/>
              </a:spcBef>
              <a:spcAft>
                <a:spcPts val="0"/>
              </a:spcAft>
              <a:buNone/>
            </a:pPr>
            <a:r>
              <a:rPr lang="en-US" sz="3100" b="1">
                <a:latin typeface="Helvetica Neue"/>
                <a:ea typeface="Helvetica Neue"/>
                <a:cs typeface="Helvetica Neue"/>
                <a:sym typeface="Helvetica Neue"/>
              </a:rPr>
              <a:t>researchers</a:t>
            </a:r>
            <a:r>
              <a:rPr lang="en-US" sz="3100"/>
              <a:t> access and benefit from that capacity</a:t>
            </a:r>
            <a:endParaRPr sz="3100"/>
          </a:p>
          <a:p>
            <a:pPr marL="0" lvl="0" indent="0" algn="l" rtl="0">
              <a:spcBef>
                <a:spcPts val="1000"/>
              </a:spcBef>
              <a:spcAft>
                <a:spcPts val="0"/>
              </a:spcAft>
              <a:buNone/>
            </a:pPr>
            <a:r>
              <a:rPr lang="en-US" sz="3100"/>
              <a:t>to reduce barriers to discovery for all of Open Science</a:t>
            </a:r>
            <a:endParaRPr sz="3100"/>
          </a:p>
        </p:txBody>
      </p:sp>
      <p:sp>
        <p:nvSpPr>
          <p:cNvPr id="108" name="Google Shape;108;p15"/>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r>
              <a:rPr lang="en-US"/>
              <a:t>HTC 24 – CC* Track Intro</a:t>
            </a:r>
            <a:endParaRPr/>
          </a:p>
          <a:p>
            <a:pPr marL="0" lvl="0" indent="0" algn="l" rtl="0">
              <a:spcBef>
                <a:spcPts val="0"/>
              </a:spcBef>
              <a:spcAft>
                <a:spcPts val="0"/>
              </a:spcAft>
              <a:buClr>
                <a:srgbClr val="000000"/>
              </a:buClr>
              <a:buFont typeface="Arial"/>
              <a:buNone/>
            </a:pPr>
            <a:r>
              <a:rPr lang="en-US"/>
              <a:t>10 July 2024</a:t>
            </a:r>
            <a:endParaRPr/>
          </a:p>
        </p:txBody>
      </p:sp>
      <p:pic>
        <p:nvPicPr>
          <p:cNvPr id="109" name="Google Shape;109;p15"/>
          <p:cNvPicPr preferRelativeResize="0"/>
          <p:nvPr/>
        </p:nvPicPr>
        <p:blipFill>
          <a:blip r:embed="rId3">
            <a:alphaModFix/>
          </a:blip>
          <a:stretch>
            <a:fillRect/>
          </a:stretch>
        </p:blipFill>
        <p:spPr>
          <a:xfrm>
            <a:off x="6870375" y="1825625"/>
            <a:ext cx="4483423" cy="2130552"/>
          </a:xfrm>
          <a:prstGeom prst="rect">
            <a:avLst/>
          </a:prstGeom>
          <a:noFill/>
          <a:ln>
            <a:noFill/>
          </a:ln>
        </p:spPr>
      </p:pic>
      <p:pic>
        <p:nvPicPr>
          <p:cNvPr id="110" name="Google Shape;110;p15"/>
          <p:cNvPicPr preferRelativeResize="0"/>
          <p:nvPr/>
        </p:nvPicPr>
        <p:blipFill>
          <a:blip r:embed="rId4">
            <a:alphaModFix/>
          </a:blip>
          <a:stretch>
            <a:fillRect/>
          </a:stretch>
        </p:blipFill>
        <p:spPr>
          <a:xfrm>
            <a:off x="6865750" y="4032367"/>
            <a:ext cx="4492686" cy="21305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Services for Contributors</a:t>
            </a:r>
            <a:endParaRPr/>
          </a:p>
        </p:txBody>
      </p:sp>
      <p:sp>
        <p:nvSpPr>
          <p:cNvPr id="117" name="Google Shape;117;p16"/>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118" name="Google Shape;118;p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Cartwright &amp; Koch</a:t>
            </a:r>
            <a:br>
              <a:rPr lang="en-US"/>
            </a:br>
            <a:fld id="{00000000-1234-1234-1234-123412341234}" type="slidenum">
              <a:rPr lang="en-US"/>
              <a:t>3</a:t>
            </a:fld>
            <a:endParaRPr/>
          </a:p>
        </p:txBody>
      </p:sp>
      <p:sp>
        <p:nvSpPr>
          <p:cNvPr id="119" name="Google Shape;119;p16"/>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HTC 24 – CC* Track Intro</a:t>
            </a:r>
            <a:endParaRPr/>
          </a:p>
          <a:p>
            <a:pPr marL="0" lvl="0" indent="0" algn="l" rtl="0">
              <a:spcBef>
                <a:spcPts val="0"/>
              </a:spcBef>
              <a:spcAft>
                <a:spcPts val="0"/>
              </a:spcAft>
              <a:buClr>
                <a:schemeClr val="dk1"/>
              </a:buClr>
              <a:buFont typeface="Arial"/>
              <a:buNone/>
            </a:pPr>
            <a:r>
              <a:rPr lang="en-US"/>
              <a:t>10 July 2024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body" idx="1"/>
          </p:nvPr>
        </p:nvSpPr>
        <p:spPr>
          <a:xfrm>
            <a:off x="838200" y="1690825"/>
            <a:ext cx="10515600" cy="44859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b="1">
                <a:latin typeface="Helvetica Neue"/>
                <a:ea typeface="Helvetica Neue"/>
                <a:cs typeface="Helvetica Neue"/>
                <a:sym typeface="Helvetica Neue"/>
              </a:rPr>
              <a:t>Planning</a:t>
            </a:r>
            <a:endParaRPr sz="2200" b="1">
              <a:latin typeface="Helvetica Neue"/>
              <a:ea typeface="Helvetica Neue"/>
              <a:cs typeface="Helvetica Neue"/>
              <a:sym typeface="Helvetica Neue"/>
            </a:endParaRPr>
          </a:p>
          <a:p>
            <a:pPr marL="457200" lvl="0" indent="-355600" algn="l" rtl="0">
              <a:lnSpc>
                <a:spcPct val="100000"/>
              </a:lnSpc>
              <a:spcBef>
                <a:spcPts val="400"/>
              </a:spcBef>
              <a:spcAft>
                <a:spcPts val="0"/>
              </a:spcAft>
              <a:buSzPts val="2000"/>
              <a:buChar char="•"/>
            </a:pPr>
            <a:r>
              <a:rPr lang="en-US" sz="2000"/>
              <a:t>Prepare you to describe sharing plan in proposal; provide letter of collaboration</a:t>
            </a:r>
            <a:endParaRPr sz="2000"/>
          </a:p>
          <a:p>
            <a:pPr marL="457200" lvl="0" indent="-355600" algn="l" rtl="0">
              <a:lnSpc>
                <a:spcPct val="100000"/>
              </a:lnSpc>
              <a:spcBef>
                <a:spcPts val="400"/>
              </a:spcBef>
              <a:spcAft>
                <a:spcPts val="0"/>
              </a:spcAft>
              <a:buSzPts val="2000"/>
              <a:buChar char="•"/>
            </a:pPr>
            <a:r>
              <a:rPr lang="en-US" sz="2000"/>
              <a:t>Discuss your process, technical details, and responsibilities (you and us)</a:t>
            </a:r>
            <a:endParaRPr sz="2000"/>
          </a:p>
          <a:p>
            <a:pPr marL="457200" lvl="0" indent="-355600" algn="l" rtl="0">
              <a:lnSpc>
                <a:spcPct val="100000"/>
              </a:lnSpc>
              <a:spcBef>
                <a:spcPts val="400"/>
              </a:spcBef>
              <a:spcAft>
                <a:spcPts val="0"/>
              </a:spcAft>
              <a:buSzPts val="2000"/>
              <a:buChar char="•"/>
            </a:pPr>
            <a:r>
              <a:rPr lang="en-US" sz="2000"/>
              <a:t>Offer suggestions on hardware and software configurations</a:t>
            </a:r>
            <a:endParaRPr sz="2000"/>
          </a:p>
          <a:p>
            <a:pPr marL="0" lvl="0" indent="0" algn="l" rtl="0">
              <a:lnSpc>
                <a:spcPct val="100000"/>
              </a:lnSpc>
              <a:spcBef>
                <a:spcPts val="500"/>
              </a:spcBef>
              <a:spcAft>
                <a:spcPts val="0"/>
              </a:spcAft>
              <a:buNone/>
            </a:pPr>
            <a:r>
              <a:rPr lang="en-US" sz="2200" b="1">
                <a:latin typeface="Helvetica Neue"/>
                <a:ea typeface="Helvetica Neue"/>
                <a:cs typeface="Helvetica Neue"/>
                <a:sym typeface="Helvetica Neue"/>
              </a:rPr>
              <a:t>Integration</a:t>
            </a:r>
            <a:endParaRPr sz="2200" b="1">
              <a:latin typeface="Helvetica Neue"/>
              <a:ea typeface="Helvetica Neue"/>
              <a:cs typeface="Helvetica Neue"/>
              <a:sym typeface="Helvetica Neue"/>
            </a:endParaRPr>
          </a:p>
          <a:p>
            <a:pPr marL="457200" lvl="0" indent="-355600" algn="l" rtl="0">
              <a:lnSpc>
                <a:spcPct val="100000"/>
              </a:lnSpc>
              <a:spcBef>
                <a:spcPts val="400"/>
              </a:spcBef>
              <a:spcAft>
                <a:spcPts val="0"/>
              </a:spcAft>
              <a:buSzPts val="2000"/>
              <a:buChar char="•"/>
            </a:pPr>
            <a:r>
              <a:rPr lang="en-US" sz="2000"/>
              <a:t>Plan and carry out the integration itself</a:t>
            </a:r>
            <a:endParaRPr sz="2000"/>
          </a:p>
          <a:p>
            <a:pPr marL="457200" lvl="0" indent="-355600" algn="l" rtl="0">
              <a:lnSpc>
                <a:spcPct val="100000"/>
              </a:lnSpc>
              <a:spcBef>
                <a:spcPts val="400"/>
              </a:spcBef>
              <a:spcAft>
                <a:spcPts val="0"/>
              </a:spcAft>
              <a:buSzPts val="2000"/>
              <a:buChar char="•"/>
            </a:pPr>
            <a:r>
              <a:rPr lang="en-US" sz="2000"/>
              <a:t>Host and operate certain services on your behalf – e.g., HTCondor-CE, OSDF Origin</a:t>
            </a:r>
            <a:endParaRPr sz="2000"/>
          </a:p>
          <a:p>
            <a:pPr marL="457200" lvl="0" indent="-355600" algn="l" rtl="0">
              <a:lnSpc>
                <a:spcPct val="100000"/>
              </a:lnSpc>
              <a:spcBef>
                <a:spcPts val="400"/>
              </a:spcBef>
              <a:spcAft>
                <a:spcPts val="0"/>
              </a:spcAft>
              <a:buSzPts val="2000"/>
              <a:buChar char="•"/>
            </a:pPr>
            <a:r>
              <a:rPr lang="en-US" sz="2000"/>
              <a:t>Support you throughout process; email, meetings, documentation – whatever works</a:t>
            </a:r>
            <a:endParaRPr sz="2000"/>
          </a:p>
          <a:p>
            <a:pPr marL="0" lvl="0" indent="0" algn="l" rtl="0">
              <a:lnSpc>
                <a:spcPct val="100000"/>
              </a:lnSpc>
              <a:spcBef>
                <a:spcPts val="500"/>
              </a:spcBef>
              <a:spcAft>
                <a:spcPts val="0"/>
              </a:spcAft>
              <a:buNone/>
            </a:pPr>
            <a:r>
              <a:rPr lang="en-US" sz="2200" b="1">
                <a:latin typeface="Helvetica Neue"/>
                <a:ea typeface="Helvetica Neue"/>
                <a:cs typeface="Helvetica Neue"/>
                <a:sym typeface="Helvetica Neue"/>
              </a:rPr>
              <a:t>Operations</a:t>
            </a:r>
            <a:endParaRPr sz="2200" b="1">
              <a:latin typeface="Helvetica Neue"/>
              <a:ea typeface="Helvetica Neue"/>
              <a:cs typeface="Helvetica Neue"/>
              <a:sym typeface="Helvetica Neue"/>
            </a:endParaRPr>
          </a:p>
          <a:p>
            <a:pPr marL="457200" lvl="0" indent="-355600" algn="l" rtl="0">
              <a:lnSpc>
                <a:spcPct val="100000"/>
              </a:lnSpc>
              <a:spcBef>
                <a:spcPts val="400"/>
              </a:spcBef>
              <a:spcAft>
                <a:spcPts val="0"/>
              </a:spcAft>
              <a:buSzPts val="2000"/>
              <a:buChar char="•"/>
            </a:pPr>
            <a:r>
              <a:rPr lang="en-US" sz="2000"/>
              <a:t>Monitoring: We proactively watch for issues and repair or contact you as needed</a:t>
            </a:r>
            <a:endParaRPr sz="2000"/>
          </a:p>
          <a:p>
            <a:pPr marL="457200" lvl="0" indent="-355600" algn="l" rtl="0">
              <a:lnSpc>
                <a:spcPct val="100000"/>
              </a:lnSpc>
              <a:spcBef>
                <a:spcPts val="400"/>
              </a:spcBef>
              <a:spcAft>
                <a:spcPts val="0"/>
              </a:spcAft>
              <a:buSzPts val="2000"/>
              <a:buChar char="•"/>
            </a:pPr>
            <a:r>
              <a:rPr lang="en-US" sz="2000"/>
              <a:t>Accounting: Show you what you’re contributing and who that helps (CE dashboard!)</a:t>
            </a:r>
            <a:endParaRPr sz="2000"/>
          </a:p>
          <a:p>
            <a:pPr marL="457200" lvl="0" indent="-355600" algn="l" rtl="0">
              <a:lnSpc>
                <a:spcPct val="100000"/>
              </a:lnSpc>
              <a:spcBef>
                <a:spcPts val="400"/>
              </a:spcBef>
              <a:spcAft>
                <a:spcPts val="0"/>
              </a:spcAft>
              <a:buSzPts val="2000"/>
              <a:buChar char="•"/>
            </a:pPr>
            <a:r>
              <a:rPr lang="en-US" sz="2000"/>
              <a:t>Support: Respond to requests, update software, host Campus Meet-Ups, etc.</a:t>
            </a:r>
            <a:endParaRPr sz="1500"/>
          </a:p>
        </p:txBody>
      </p:sp>
      <p:sp>
        <p:nvSpPr>
          <p:cNvPr id="126" name="Google Shape;126;p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Summary of Services</a:t>
            </a:r>
            <a:r>
              <a:rPr lang="en-US">
                <a:solidFill>
                  <a:schemeClr val="accent3"/>
                </a:solidFill>
                <a:latin typeface="Helvetica Neue Light"/>
                <a:ea typeface="Helvetica Neue Light"/>
                <a:cs typeface="Helvetica Neue Light"/>
                <a:sym typeface="Helvetica Neue Light"/>
              </a:rPr>
              <a:t> (also, Tuesday talk)</a:t>
            </a:r>
            <a:endParaRPr>
              <a:solidFill>
                <a:schemeClr val="accent3"/>
              </a:solidFill>
              <a:latin typeface="Helvetica Neue Light"/>
              <a:ea typeface="Helvetica Neue Light"/>
              <a:cs typeface="Helvetica Neue Light"/>
              <a:sym typeface="Helvetica Neue Light"/>
            </a:endParaRPr>
          </a:p>
        </p:txBody>
      </p:sp>
      <p:sp>
        <p:nvSpPr>
          <p:cNvPr id="127" name="Google Shape;127;p1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Cartwright &amp; Koch</a:t>
            </a:r>
            <a:br>
              <a:rPr lang="en-US"/>
            </a:br>
            <a:fld id="{00000000-1234-1234-1234-123412341234}" type="slidenum">
              <a:rPr lang="en-US"/>
              <a:t>4</a:t>
            </a:fld>
            <a:endParaRPr/>
          </a:p>
        </p:txBody>
      </p:sp>
      <p:sp>
        <p:nvSpPr>
          <p:cNvPr id="128" name="Google Shape;128;p17"/>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r>
              <a:rPr lang="en-US"/>
              <a:t>HTC 24 – CC* Track Intro</a:t>
            </a:r>
            <a:endParaRPr/>
          </a:p>
          <a:p>
            <a:pPr marL="0" lvl="0" indent="0" algn="l" rtl="0">
              <a:spcBef>
                <a:spcPts val="0"/>
              </a:spcBef>
              <a:spcAft>
                <a:spcPts val="0"/>
              </a:spcAft>
              <a:buClr>
                <a:srgbClr val="000000"/>
              </a:buClr>
              <a:buFont typeface="Arial"/>
              <a:buNone/>
            </a:pPr>
            <a:r>
              <a:rPr lang="en-US"/>
              <a:t>10 July 2024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700"/>
              </a:spcBef>
              <a:spcAft>
                <a:spcPts val="0"/>
              </a:spcAft>
              <a:buSzPts val="1800"/>
              <a:buChar char="•"/>
            </a:pPr>
            <a:r>
              <a:rPr lang="en-US"/>
              <a:t>Join a national-scale CI ecosystem, contribute to great research</a:t>
            </a:r>
            <a:endParaRPr/>
          </a:p>
          <a:p>
            <a:pPr marL="457200" lvl="0" indent="-342900" algn="l" rtl="0">
              <a:lnSpc>
                <a:spcPct val="115000"/>
              </a:lnSpc>
              <a:spcBef>
                <a:spcPts val="700"/>
              </a:spcBef>
              <a:spcAft>
                <a:spcPts val="0"/>
              </a:spcAft>
              <a:buSzPts val="1800"/>
              <a:buChar char="•"/>
            </a:pPr>
            <a:r>
              <a:rPr lang="en-US"/>
              <a:t>Learn about HTC, advise your researchers on getting access</a:t>
            </a:r>
            <a:endParaRPr/>
          </a:p>
          <a:p>
            <a:pPr marL="457200" lvl="0" indent="-342900" algn="l" rtl="0">
              <a:lnSpc>
                <a:spcPct val="115000"/>
              </a:lnSpc>
              <a:spcBef>
                <a:spcPts val="700"/>
              </a:spcBef>
              <a:spcAft>
                <a:spcPts val="0"/>
              </a:spcAft>
              <a:buSzPts val="1800"/>
              <a:buChar char="•"/>
            </a:pPr>
            <a:r>
              <a:rPr lang="en-US"/>
              <a:t>Connect with the community, share ideas to hone local systems</a:t>
            </a:r>
            <a:endParaRPr/>
          </a:p>
          <a:p>
            <a:pPr marL="457200" lvl="0" indent="-342900" algn="l" rtl="0">
              <a:lnSpc>
                <a:spcPct val="115000"/>
              </a:lnSpc>
              <a:spcBef>
                <a:spcPts val="700"/>
              </a:spcBef>
              <a:spcAft>
                <a:spcPts val="0"/>
              </a:spcAft>
              <a:buSzPts val="1800"/>
              <a:buChar char="•"/>
            </a:pPr>
            <a:r>
              <a:rPr lang="en-US"/>
              <a:t>Maximize usage of purchased capacity</a:t>
            </a:r>
            <a:endParaRPr/>
          </a:p>
          <a:p>
            <a:pPr marL="457200" lvl="0" indent="-342900" algn="l" rtl="0">
              <a:lnSpc>
                <a:spcPct val="115000"/>
              </a:lnSpc>
              <a:spcBef>
                <a:spcPts val="700"/>
              </a:spcBef>
              <a:spcAft>
                <a:spcPts val="0"/>
              </a:spcAft>
              <a:buSzPts val="1800"/>
              <a:buChar char="•"/>
            </a:pPr>
            <a:r>
              <a:rPr lang="en-US"/>
              <a:t>Fulfill a promise made in a grant proposal (e.g., CC*)…</a:t>
            </a:r>
            <a:endParaRPr/>
          </a:p>
        </p:txBody>
      </p:sp>
      <p:sp>
        <p:nvSpPr>
          <p:cNvPr id="135" name="Google Shape;135;p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Why Contribute?</a:t>
            </a:r>
            <a:endParaRPr/>
          </a:p>
        </p:txBody>
      </p:sp>
      <p:sp>
        <p:nvSpPr>
          <p:cNvPr id="136" name="Google Shape;136;p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Cartwright &amp; Koch</a:t>
            </a:r>
            <a:br>
              <a:rPr lang="en-US"/>
            </a:br>
            <a:fld id="{00000000-1234-1234-1234-123412341234}" type="slidenum">
              <a:rPr lang="en-US"/>
              <a:t>5</a:t>
            </a:fld>
            <a:endParaRPr/>
          </a:p>
        </p:txBody>
      </p:sp>
      <p:sp>
        <p:nvSpPr>
          <p:cNvPr id="137" name="Google Shape;137;p18"/>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r>
              <a:rPr lang="en-US"/>
              <a:t>HTC 24 – CC* Track Intro</a:t>
            </a:r>
            <a:endParaRPr/>
          </a:p>
          <a:p>
            <a:pPr marL="0" lvl="0" indent="0" algn="l" rtl="0">
              <a:spcBef>
                <a:spcPts val="0"/>
              </a:spcBef>
              <a:spcAft>
                <a:spcPts val="0"/>
              </a:spcAft>
              <a:buClr>
                <a:srgbClr val="000000"/>
              </a:buClr>
              <a:buFont typeface="Arial"/>
              <a:buNone/>
            </a:pPr>
            <a:r>
              <a:rPr lang="en-US"/>
              <a:t>10 July 2024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NSF CC* 2024 — </a:t>
            </a:r>
            <a:r>
              <a:rPr lang="en-US">
                <a:solidFill>
                  <a:srgbClr val="FF6600"/>
                </a:solidFill>
              </a:rPr>
              <a:t>15 Oct 2024</a:t>
            </a:r>
            <a:r>
              <a:rPr lang="en-US"/>
              <a:t> Deadline</a:t>
            </a:r>
            <a:endParaRPr/>
          </a:p>
        </p:txBody>
      </p:sp>
      <p:sp>
        <p:nvSpPr>
          <p:cNvPr id="144" name="Google Shape;144;p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Cartwright &amp; Koch</a:t>
            </a:r>
            <a:br>
              <a:rPr lang="en-US"/>
            </a:br>
            <a:fld id="{00000000-1234-1234-1234-123412341234}" type="slidenum">
              <a:rPr lang="en-US"/>
              <a:t>6</a:t>
            </a:fld>
            <a:endParaRPr/>
          </a:p>
        </p:txBody>
      </p:sp>
      <p:sp>
        <p:nvSpPr>
          <p:cNvPr id="145" name="Google Shape;145;p1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a:bodyPr>
          <a:lstStyle/>
          <a:p>
            <a:pPr marL="0" lvl="0" indent="0" algn="l" rtl="0">
              <a:lnSpc>
                <a:spcPct val="115000"/>
              </a:lnSpc>
              <a:spcBef>
                <a:spcPts val="0"/>
              </a:spcBef>
              <a:spcAft>
                <a:spcPts val="0"/>
              </a:spcAft>
              <a:buNone/>
            </a:pPr>
            <a:r>
              <a:rPr lang="en-US">
                <a:latin typeface="Helvetica Neue"/>
                <a:ea typeface="Helvetica Neue"/>
                <a:cs typeface="Helvetica Neue"/>
                <a:sym typeface="Helvetica Neue"/>
              </a:rPr>
              <a:t>Area 2: Computing &amp; the Computing Continuum (Campus or Region)</a:t>
            </a:r>
            <a:endParaRPr>
              <a:latin typeface="Helvetica Neue"/>
              <a:ea typeface="Helvetica Neue"/>
              <a:cs typeface="Helvetica Neue"/>
              <a:sym typeface="Helvetica Neue"/>
            </a:endParaRPr>
          </a:p>
          <a:p>
            <a:pPr marL="914400" lvl="1" indent="-334327" algn="l" rtl="0">
              <a:lnSpc>
                <a:spcPct val="115000"/>
              </a:lnSpc>
              <a:spcBef>
                <a:spcPts val="0"/>
              </a:spcBef>
              <a:spcAft>
                <a:spcPts val="0"/>
              </a:spcAft>
              <a:buSzPct val="75000"/>
              <a:buChar char="•"/>
            </a:pPr>
            <a:r>
              <a:rPr lang="en-US"/>
              <a:t>For “a shared, high-performance network-connected compute resource”</a:t>
            </a:r>
            <a:endParaRPr/>
          </a:p>
          <a:p>
            <a:pPr marL="914400" lvl="1" indent="-334327" algn="l" rtl="0">
              <a:lnSpc>
                <a:spcPct val="115000"/>
              </a:lnSpc>
              <a:spcBef>
                <a:spcPts val="0"/>
              </a:spcBef>
              <a:spcAft>
                <a:spcPts val="0"/>
              </a:spcAft>
              <a:buSzPct val="75000"/>
              <a:buChar char="•"/>
            </a:pPr>
            <a:r>
              <a:rPr lang="en-US"/>
              <a:t>Campus ≤ $700,000, Region ≤ $1,400,000; ≤ 2 years; ≥ 50% for HW</a:t>
            </a:r>
            <a:endParaRPr/>
          </a:p>
          <a:p>
            <a:pPr marL="0" lvl="0" indent="0" algn="l" rtl="0">
              <a:lnSpc>
                <a:spcPct val="115000"/>
              </a:lnSpc>
              <a:spcBef>
                <a:spcPts val="1600"/>
              </a:spcBef>
              <a:spcAft>
                <a:spcPts val="0"/>
              </a:spcAft>
              <a:buNone/>
            </a:pPr>
            <a:r>
              <a:rPr lang="en-US">
                <a:latin typeface="Helvetica Neue"/>
                <a:ea typeface="Helvetica Neue"/>
                <a:cs typeface="Helvetica Neue"/>
                <a:sym typeface="Helvetica Neue"/>
              </a:rPr>
              <a:t>Area 4: Data Storage and Digital Archives (Campus or Region)</a:t>
            </a:r>
            <a:endParaRPr>
              <a:latin typeface="Helvetica Neue"/>
              <a:ea typeface="Helvetica Neue"/>
              <a:cs typeface="Helvetica Neue"/>
              <a:sym typeface="Helvetica Neue"/>
            </a:endParaRPr>
          </a:p>
          <a:p>
            <a:pPr marL="914400" lvl="1" indent="-334327" algn="l" rtl="0">
              <a:lnSpc>
                <a:spcPct val="115000"/>
              </a:lnSpc>
              <a:spcBef>
                <a:spcPts val="0"/>
              </a:spcBef>
              <a:spcAft>
                <a:spcPts val="0"/>
              </a:spcAft>
              <a:buSzPct val="75000"/>
              <a:buChar char="•"/>
            </a:pPr>
            <a:r>
              <a:rPr lang="en-US"/>
              <a:t>“a shared, high-performance network-connected data storage resource”</a:t>
            </a:r>
            <a:endParaRPr/>
          </a:p>
          <a:p>
            <a:pPr marL="914400" lvl="1" indent="-334327" algn="l" rtl="0">
              <a:lnSpc>
                <a:spcPct val="115000"/>
              </a:lnSpc>
              <a:spcBef>
                <a:spcPts val="0"/>
              </a:spcBef>
              <a:spcAft>
                <a:spcPts val="0"/>
              </a:spcAft>
              <a:buSzPct val="75000"/>
              <a:buChar char="•"/>
            </a:pPr>
            <a:r>
              <a:rPr lang="en-US"/>
              <a:t>Campus ≤ $700,000, Region ≤ $1,400,000; ≤ 2 years; ≥ 50% for HW</a:t>
            </a:r>
            <a:endParaRPr/>
          </a:p>
          <a:p>
            <a:pPr marL="0" lvl="0" indent="0" algn="l" rtl="0">
              <a:lnSpc>
                <a:spcPct val="115000"/>
              </a:lnSpc>
              <a:spcBef>
                <a:spcPts val="1600"/>
              </a:spcBef>
              <a:spcAft>
                <a:spcPts val="0"/>
              </a:spcAft>
              <a:buNone/>
            </a:pPr>
            <a:r>
              <a:rPr lang="en-US">
                <a:solidFill>
                  <a:srgbClr val="888888"/>
                </a:solidFill>
                <a:latin typeface="Helvetica Neue"/>
                <a:ea typeface="Helvetica Neue"/>
                <a:cs typeface="Helvetica Neue"/>
                <a:sym typeface="Helvetica Neue"/>
              </a:rPr>
              <a:t>Area 5: Strategy (Campus or Region)</a:t>
            </a:r>
            <a:endParaRPr>
              <a:solidFill>
                <a:srgbClr val="888888"/>
              </a:solidFill>
              <a:latin typeface="Helvetica Neue"/>
              <a:ea typeface="Helvetica Neue"/>
              <a:cs typeface="Helvetica Neue"/>
              <a:sym typeface="Helvetica Neue"/>
            </a:endParaRPr>
          </a:p>
          <a:p>
            <a:pPr marL="914400" lvl="1" indent="-334327" algn="l" rtl="0">
              <a:lnSpc>
                <a:spcPct val="115000"/>
              </a:lnSpc>
              <a:spcBef>
                <a:spcPts val="0"/>
              </a:spcBef>
              <a:spcAft>
                <a:spcPts val="0"/>
              </a:spcAft>
              <a:buClr>
                <a:srgbClr val="888888"/>
              </a:buClr>
              <a:buSzPct val="75000"/>
              <a:buChar char="•"/>
            </a:pPr>
            <a:r>
              <a:rPr lang="en-US">
                <a:solidFill>
                  <a:srgbClr val="888888"/>
                </a:solidFill>
              </a:rPr>
              <a:t>“support PIs and teams requiring resources and time to coordinate and develop an approach to CC*-related activities”; ≤ $100K for 1 year</a:t>
            </a:r>
            <a:endParaRPr>
              <a:solidFill>
                <a:srgbClr val="888888"/>
              </a:solidFill>
            </a:endParaRPr>
          </a:p>
        </p:txBody>
      </p:sp>
      <p:sp>
        <p:nvSpPr>
          <p:cNvPr id="146" name="Google Shape;146;p19"/>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r>
              <a:rPr lang="en-US"/>
              <a:t>HTC 24 – CC* Track Intro</a:t>
            </a:r>
            <a:endParaRPr/>
          </a:p>
          <a:p>
            <a:pPr marL="0" lvl="0" indent="0" algn="l" rtl="0">
              <a:spcBef>
                <a:spcPts val="0"/>
              </a:spcBef>
              <a:spcAft>
                <a:spcPts val="0"/>
              </a:spcAft>
              <a:buClr>
                <a:srgbClr val="000000"/>
              </a:buClr>
              <a:buFont typeface="Arial"/>
              <a:buNone/>
            </a:pPr>
            <a:r>
              <a:rPr lang="en-US"/>
              <a:t>10 July 2024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Services for Researchers</a:t>
            </a:r>
            <a:endParaRPr/>
          </a:p>
        </p:txBody>
      </p:sp>
      <p:sp>
        <p:nvSpPr>
          <p:cNvPr id="153" name="Google Shape;153;p20"/>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154" name="Google Shape;154;p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Cartwright &amp; Koch</a:t>
            </a:r>
            <a:br>
              <a:rPr lang="en-US"/>
            </a:br>
            <a:fld id="{00000000-1234-1234-1234-123412341234}" type="slidenum">
              <a:rPr lang="en-US"/>
              <a:t>7</a:t>
            </a:fld>
            <a:endParaRPr/>
          </a:p>
        </p:txBody>
      </p:sp>
      <p:sp>
        <p:nvSpPr>
          <p:cNvPr id="155" name="Google Shape;155;p20"/>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HTC 24 – CC* Track Intro</a:t>
            </a:r>
            <a:endParaRPr/>
          </a:p>
          <a:p>
            <a:pPr marL="0" lvl="0" indent="0" algn="l" rtl="0">
              <a:spcBef>
                <a:spcPts val="0"/>
              </a:spcBef>
              <a:spcAft>
                <a:spcPts val="0"/>
              </a:spcAft>
              <a:buClr>
                <a:schemeClr val="dk1"/>
              </a:buClr>
              <a:buFont typeface="Arial"/>
              <a:buNone/>
            </a:pPr>
            <a:r>
              <a:rPr lang="en-US"/>
              <a:t>10 July 2024</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Researchers can use the OSPool </a:t>
            </a:r>
            <a:r>
              <a:rPr lang="en-US" b="1">
                <a:solidFill>
                  <a:srgbClr val="FF6600"/>
                </a:solidFill>
              </a:rPr>
              <a:t>today</a:t>
            </a:r>
            <a:endParaRPr b="1">
              <a:solidFill>
                <a:srgbClr val="FF6600"/>
              </a:solidFill>
            </a:endParaRPr>
          </a:p>
        </p:txBody>
      </p:sp>
      <p:sp>
        <p:nvSpPr>
          <p:cNvPr id="162" name="Google Shape;162;p21"/>
          <p:cNvSpPr txBox="1">
            <a:spLocks noGrp="1"/>
          </p:cNvSpPr>
          <p:nvPr>
            <p:ph type="body" idx="1"/>
          </p:nvPr>
        </p:nvSpPr>
        <p:spPr>
          <a:xfrm>
            <a:off x="838200" y="1825625"/>
            <a:ext cx="66072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a:t>If researchers on your campus would benefit from what we provide, they can start </a:t>
            </a:r>
            <a:r>
              <a:rPr lang="en-US" b="1">
                <a:latin typeface="Helvetica Neue"/>
                <a:ea typeface="Helvetica Neue"/>
                <a:cs typeface="Helvetica Neue"/>
                <a:sym typeface="Helvetica Neue"/>
              </a:rPr>
              <a:t>right away</a:t>
            </a:r>
            <a:r>
              <a:rPr lang="en-US"/>
              <a:t>. </a:t>
            </a:r>
            <a:endParaRPr/>
          </a:p>
          <a:p>
            <a:pPr marL="457200" lvl="0" indent="-342900" algn="l" rtl="0">
              <a:spcBef>
                <a:spcPts val="1000"/>
              </a:spcBef>
              <a:spcAft>
                <a:spcPts val="0"/>
              </a:spcAft>
              <a:buSzPts val="1800"/>
              <a:buAutoNum type="arabicPeriod"/>
            </a:pPr>
            <a:r>
              <a:rPr lang="en-US"/>
              <a:t>Fill out an account request form</a:t>
            </a:r>
            <a:endParaRPr/>
          </a:p>
          <a:p>
            <a:pPr marL="457200" lvl="0" indent="-342900" algn="l" rtl="0">
              <a:spcBef>
                <a:spcPts val="0"/>
              </a:spcBef>
              <a:spcAft>
                <a:spcPts val="0"/>
              </a:spcAft>
              <a:buSzPts val="1800"/>
              <a:buAutoNum type="arabicPeriod"/>
            </a:pPr>
            <a:r>
              <a:rPr lang="en-US"/>
              <a:t>Meet with us</a:t>
            </a:r>
            <a:endParaRPr/>
          </a:p>
          <a:p>
            <a:pPr marL="457200" lvl="0" indent="-342900" algn="l" rtl="0">
              <a:spcBef>
                <a:spcPts val="0"/>
              </a:spcBef>
              <a:spcAft>
                <a:spcPts val="0"/>
              </a:spcAft>
              <a:buSzPts val="1800"/>
              <a:buAutoNum type="arabicPeriod"/>
            </a:pPr>
            <a:r>
              <a:rPr lang="en-US"/>
              <a:t>Start running work</a:t>
            </a:r>
            <a:endParaRPr/>
          </a:p>
          <a:p>
            <a:pPr marL="0" lvl="0" indent="0" algn="l" rtl="0">
              <a:spcBef>
                <a:spcPts val="1000"/>
              </a:spcBef>
              <a:spcAft>
                <a:spcPts val="0"/>
              </a:spcAft>
              <a:buNone/>
            </a:pPr>
            <a:r>
              <a:rPr lang="en-US"/>
              <a:t>Researchers can use a test environment to prototype workloads at any time before or after creating an account. </a:t>
            </a:r>
            <a:endParaRPr/>
          </a:p>
        </p:txBody>
      </p:sp>
      <p:sp>
        <p:nvSpPr>
          <p:cNvPr id="163" name="Google Shape;163;p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Cartwright &amp; Koch</a:t>
            </a:r>
            <a:br>
              <a:rPr lang="en-US"/>
            </a:br>
            <a:fld id="{00000000-1234-1234-1234-123412341234}" type="slidenum">
              <a:rPr lang="en-US"/>
              <a:t>8</a:t>
            </a:fld>
            <a:endParaRPr/>
          </a:p>
        </p:txBody>
      </p:sp>
      <p:sp>
        <p:nvSpPr>
          <p:cNvPr id="164" name="Google Shape;164;p21"/>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r>
              <a:rPr lang="en-US"/>
              <a:t>HTC 24 – CC* Track Intro</a:t>
            </a:r>
            <a:endParaRPr/>
          </a:p>
          <a:p>
            <a:pPr marL="0" lvl="0" indent="0" algn="l" rtl="0">
              <a:spcBef>
                <a:spcPts val="0"/>
              </a:spcBef>
              <a:spcAft>
                <a:spcPts val="0"/>
              </a:spcAft>
              <a:buClr>
                <a:srgbClr val="000000"/>
              </a:buClr>
              <a:buFont typeface="Arial"/>
              <a:buNone/>
            </a:pPr>
            <a:r>
              <a:rPr lang="en-US"/>
              <a:t>10 July 2024</a:t>
            </a:r>
            <a:endParaRPr/>
          </a:p>
        </p:txBody>
      </p:sp>
      <p:pic>
        <p:nvPicPr>
          <p:cNvPr id="165" name="Google Shape;165;p21" descr="A screenshot of a computer&#10;&#10;Description automatically generated"/>
          <p:cNvPicPr preferRelativeResize="0"/>
          <p:nvPr/>
        </p:nvPicPr>
        <p:blipFill rotWithShape="1">
          <a:blip r:embed="rId3">
            <a:alphaModFix/>
          </a:blip>
          <a:srcRect l="33776" t="12642" r="8916" b="6215"/>
          <a:stretch/>
        </p:blipFill>
        <p:spPr>
          <a:xfrm>
            <a:off x="8054151" y="1825625"/>
            <a:ext cx="3220052" cy="2564600"/>
          </a:xfrm>
          <a:prstGeom prst="rect">
            <a:avLst/>
          </a:prstGeom>
          <a:noFill/>
          <a:ln w="9525" cap="flat" cmpd="sng">
            <a:solidFill>
              <a:srgbClr val="000000"/>
            </a:solidFill>
            <a:prstDash val="solid"/>
            <a:round/>
            <a:headEnd type="none" w="sm" len="sm"/>
            <a:tailEnd type="none" w="sm" len="sm"/>
          </a:ln>
        </p:spPr>
      </p:pic>
      <p:sp>
        <p:nvSpPr>
          <p:cNvPr id="166" name="Google Shape;166;p21"/>
          <p:cNvSpPr txBox="1"/>
          <p:nvPr/>
        </p:nvSpPr>
        <p:spPr>
          <a:xfrm>
            <a:off x="7000775" y="4464725"/>
            <a:ext cx="5326800" cy="405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endParaRPr sz="2400"/>
          </a:p>
        </p:txBody>
      </p:sp>
      <p:sp>
        <p:nvSpPr>
          <p:cNvPr id="167" name="Google Shape;167;p21"/>
          <p:cNvSpPr/>
          <p:nvPr/>
        </p:nvSpPr>
        <p:spPr>
          <a:xfrm>
            <a:off x="9136040" y="4790815"/>
            <a:ext cx="843750" cy="56475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68" name="Google Shape;168;p21"/>
          <p:cNvSpPr/>
          <p:nvPr/>
        </p:nvSpPr>
        <p:spPr>
          <a:xfrm>
            <a:off x="9255692" y="5179893"/>
            <a:ext cx="411975" cy="415125"/>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69" name="Google Shape;169;p21"/>
          <p:cNvSpPr txBox="1"/>
          <p:nvPr/>
        </p:nvSpPr>
        <p:spPr>
          <a:xfrm>
            <a:off x="9200698" y="4669088"/>
            <a:ext cx="522000" cy="808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4800" b="1" i="0" u="none" strike="noStrike" cap="none">
                <a:solidFill>
                  <a:srgbClr val="212121"/>
                </a:solidFill>
                <a:latin typeface="Helvetica Neue"/>
                <a:ea typeface="Helvetica Neue"/>
                <a:cs typeface="Helvetica Neue"/>
                <a:sym typeface="Helvetica Neue"/>
              </a:rPr>
              <a:t>5</a:t>
            </a:r>
            <a:endParaRPr sz="4800" b="1" i="0" u="none" strike="noStrike" cap="none">
              <a:solidFill>
                <a:srgbClr val="212121"/>
              </a:solidFill>
              <a:latin typeface="Helvetica Neue"/>
              <a:ea typeface="Helvetica Neue"/>
              <a:cs typeface="Helvetica Neue"/>
              <a:sym typeface="Helvetica Neue"/>
            </a:endParaRPr>
          </a:p>
        </p:txBody>
      </p:sp>
      <p:sp>
        <p:nvSpPr>
          <p:cNvPr id="170" name="Google Shape;170;p21"/>
          <p:cNvSpPr txBox="1"/>
          <p:nvPr/>
        </p:nvSpPr>
        <p:spPr>
          <a:xfrm>
            <a:off x="9141451" y="5258234"/>
            <a:ext cx="640500" cy="392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2100" i="0" u="none" strike="noStrike" cap="none">
                <a:solidFill>
                  <a:srgbClr val="212121"/>
                </a:solidFill>
                <a:latin typeface="Helvetica Neue"/>
                <a:ea typeface="Helvetica Neue"/>
                <a:cs typeface="Helvetica Neue"/>
                <a:sym typeface="Helvetica Neue"/>
              </a:rPr>
              <a:t>min</a:t>
            </a:r>
            <a:endParaRPr sz="1400">
              <a:solidFill>
                <a:srgbClr val="212121"/>
              </a:solidFill>
              <a:latin typeface="Helvetica Neue"/>
              <a:ea typeface="Helvetica Neue"/>
              <a:cs typeface="Helvetica Neue"/>
              <a:sym typeface="Helvetica Neue"/>
            </a:endParaRPr>
          </a:p>
        </p:txBody>
      </p:sp>
      <p:grpSp>
        <p:nvGrpSpPr>
          <p:cNvPr id="171" name="Google Shape;171;p21"/>
          <p:cNvGrpSpPr/>
          <p:nvPr/>
        </p:nvGrpSpPr>
        <p:grpSpPr>
          <a:xfrm>
            <a:off x="8786005" y="4524914"/>
            <a:ext cx="1629470" cy="1386163"/>
            <a:chOff x="8054158" y="4703272"/>
            <a:chExt cx="1925632" cy="1608637"/>
          </a:xfrm>
        </p:grpSpPr>
        <p:sp>
          <p:nvSpPr>
            <p:cNvPr id="172" name="Google Shape;172;p21"/>
            <p:cNvSpPr/>
            <p:nvPr/>
          </p:nvSpPr>
          <p:spPr>
            <a:xfrm>
              <a:off x="8054158" y="4785059"/>
              <a:ext cx="1526850" cy="1526850"/>
            </a:xfrm>
            <a:prstGeom prst="donut">
              <a:avLst>
                <a:gd name="adj" fmla="val 11895"/>
              </a:avLst>
            </a:prstGeom>
            <a:gradFill>
              <a:gsLst>
                <a:gs pos="0">
                  <a:srgbClr val="FFAB40"/>
                </a:gs>
                <a:gs pos="35000">
                  <a:srgbClr val="FFAB40"/>
                </a:gs>
                <a:gs pos="52999">
                  <a:srgbClr val="E06000"/>
                </a:gs>
                <a:gs pos="69000">
                  <a:srgbClr val="C00000"/>
                </a:gs>
                <a:gs pos="100000">
                  <a:srgbClr val="C00000"/>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nvGrpSpPr>
            <p:cNvPr id="173" name="Google Shape;173;p21"/>
            <p:cNvGrpSpPr/>
            <p:nvPr/>
          </p:nvGrpSpPr>
          <p:grpSpPr>
            <a:xfrm>
              <a:off x="9136040" y="4869727"/>
              <a:ext cx="843750" cy="804203"/>
              <a:chOff x="9806320" y="3044186"/>
              <a:chExt cx="1125000" cy="1072271"/>
            </a:xfrm>
          </p:grpSpPr>
          <p:sp>
            <p:nvSpPr>
              <p:cNvPr id="174" name="Google Shape;174;p21"/>
              <p:cNvSpPr/>
              <p:nvPr/>
            </p:nvSpPr>
            <p:spPr>
              <a:xfrm>
                <a:off x="9806320" y="3044186"/>
                <a:ext cx="1125000" cy="7530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75" name="Google Shape;175;p21"/>
              <p:cNvSpPr/>
              <p:nvPr/>
            </p:nvSpPr>
            <p:spPr>
              <a:xfrm>
                <a:off x="9965856" y="3562957"/>
                <a:ext cx="549300" cy="553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sp>
          <p:nvSpPr>
            <p:cNvPr id="176" name="Google Shape;176;p21"/>
            <p:cNvSpPr/>
            <p:nvPr/>
          </p:nvSpPr>
          <p:spPr>
            <a:xfrm rot="7261303">
              <a:off x="8937526" y="4796793"/>
              <a:ext cx="419559" cy="355658"/>
            </a:xfrm>
            <a:prstGeom prst="triangle">
              <a:avLst>
                <a:gd name="adj" fmla="val 50000"/>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sp>
        <p:nvSpPr>
          <p:cNvPr id="177" name="Google Shape;177;p21"/>
          <p:cNvSpPr txBox="1"/>
          <p:nvPr/>
        </p:nvSpPr>
        <p:spPr>
          <a:xfrm>
            <a:off x="6894525" y="3116100"/>
            <a:ext cx="5326800" cy="517200"/>
          </a:xfrm>
          <a:prstGeom prst="rect">
            <a:avLst/>
          </a:prstGeom>
          <a:solidFill>
            <a:schemeClr val="accent4"/>
          </a:solid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2400" u="sng">
                <a:solidFill>
                  <a:schemeClr val="hlink"/>
                </a:solidFill>
                <a:hlinkClick r:id="rId4"/>
              </a:rPr>
              <a:t>https://portal.osg-htc.org/application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Quick Start with Notebooks</a:t>
            </a:r>
            <a:endParaRPr/>
          </a:p>
        </p:txBody>
      </p:sp>
      <p:sp>
        <p:nvSpPr>
          <p:cNvPr id="184" name="Google Shape;184;p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r>
              <a:rPr lang="en-US"/>
              <a:t>Cartwright &amp; Koch</a:t>
            </a:r>
            <a:br>
              <a:rPr lang="en-US"/>
            </a:br>
            <a:fld id="{00000000-1234-1234-1234-123412341234}" type="slidenum">
              <a:rPr lang="en-US"/>
              <a:t>9</a:t>
            </a:fld>
            <a:endParaRPr/>
          </a:p>
        </p:txBody>
      </p:sp>
      <p:sp>
        <p:nvSpPr>
          <p:cNvPr id="185" name="Google Shape;185;p22"/>
          <p:cNvSpPr txBox="1">
            <a:spLocks noGrp="1"/>
          </p:cNvSpPr>
          <p:nvPr>
            <p:ph type="sldNum" idx="2"/>
          </p:nvPr>
        </p:nvSpPr>
        <p:spPr>
          <a:xfrm>
            <a:off x="838200" y="6311900"/>
            <a:ext cx="3018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r>
              <a:rPr lang="en-US"/>
              <a:t>HTC 24 – CC* Track Intro</a:t>
            </a:r>
            <a:endParaRPr/>
          </a:p>
          <a:p>
            <a:pPr marL="0" lvl="0" indent="0" algn="l" rtl="0">
              <a:spcBef>
                <a:spcPts val="0"/>
              </a:spcBef>
              <a:spcAft>
                <a:spcPts val="0"/>
              </a:spcAft>
              <a:buClr>
                <a:srgbClr val="000000"/>
              </a:buClr>
              <a:buFont typeface="Arial"/>
              <a:buNone/>
            </a:pPr>
            <a:r>
              <a:rPr lang="en-US"/>
              <a:t>10 July 2024</a:t>
            </a:r>
            <a:endParaRPr/>
          </a:p>
        </p:txBody>
      </p:sp>
      <p:sp>
        <p:nvSpPr>
          <p:cNvPr id="186" name="Google Shape;186;p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a:t>OSPool Notebooks: Jupyter-based interface </a:t>
            </a:r>
            <a:endParaRPr/>
          </a:p>
          <a:p>
            <a:pPr marL="0" lvl="0" indent="0" algn="ctr" rtl="0">
              <a:spcBef>
                <a:spcPts val="1000"/>
              </a:spcBef>
              <a:spcAft>
                <a:spcPts val="0"/>
              </a:spcAft>
              <a:buClr>
                <a:schemeClr val="dk1"/>
              </a:buClr>
              <a:buSzPts val="1100"/>
              <a:buFont typeface="Arial"/>
              <a:buNone/>
            </a:pPr>
            <a:r>
              <a:rPr lang="en-US"/>
              <a:t>to an HTCondor Access Point</a:t>
            </a:r>
            <a:endParaRPr/>
          </a:p>
          <a:p>
            <a:pPr marL="0" lvl="0" indent="0" algn="ctr" rtl="0">
              <a:spcBef>
                <a:spcPts val="1000"/>
              </a:spcBef>
              <a:spcAft>
                <a:spcPts val="0"/>
              </a:spcAft>
              <a:buNone/>
            </a:pPr>
            <a:r>
              <a:rPr lang="en-US" b="1" u="sng">
                <a:latin typeface="Helvetica Neue"/>
                <a:ea typeface="Helvetica Neue"/>
                <a:cs typeface="Helvetica Neue"/>
                <a:sym typeface="Helvetica Neue"/>
              </a:rPr>
              <a:t>https://notebook.ospool.osg-htc.org</a:t>
            </a:r>
            <a:endParaRPr b="1" u="sng">
              <a:latin typeface="Helvetica Neue"/>
              <a:ea typeface="Helvetica Neue"/>
              <a:cs typeface="Helvetica Neue"/>
              <a:sym typeface="Helvetica Neue"/>
            </a:endParaRPr>
          </a:p>
        </p:txBody>
      </p:sp>
      <p:pic>
        <p:nvPicPr>
          <p:cNvPr id="187" name="Google Shape;187;p22" descr="Graphical user interface, application&#10;&#10;Description automatically generated"/>
          <p:cNvPicPr preferRelativeResize="0"/>
          <p:nvPr/>
        </p:nvPicPr>
        <p:blipFill rotWithShape="1">
          <a:blip r:embed="rId3">
            <a:alphaModFix/>
          </a:blip>
          <a:srcRect/>
          <a:stretch/>
        </p:blipFill>
        <p:spPr>
          <a:xfrm>
            <a:off x="4456513" y="3430127"/>
            <a:ext cx="3278976" cy="229817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1004</Words>
  <Application>Microsoft Macintosh PowerPoint</Application>
  <PresentationFormat>Widescreen</PresentationFormat>
  <Paragraphs>189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Arial</vt:lpstr>
      <vt:lpstr>Helvetica Neue Light</vt:lpstr>
      <vt:lpstr>Helvetica Neue</vt:lpstr>
      <vt:lpstr>Office Theme</vt:lpstr>
      <vt:lpstr>OSG Campus Services</vt:lpstr>
      <vt:lpstr>What We Do</vt:lpstr>
      <vt:lpstr>Services for Contributors</vt:lpstr>
      <vt:lpstr>Summary of Services (also, Tuesday talk)</vt:lpstr>
      <vt:lpstr>Why Contribute?</vt:lpstr>
      <vt:lpstr>NSF CC* 2024 — 15 Oct 2024 Deadline</vt:lpstr>
      <vt:lpstr>Services for Researchers</vt:lpstr>
      <vt:lpstr>Researchers can use the OSPool today</vt:lpstr>
      <vt:lpstr>Quick Start with Notebooks</vt:lpstr>
      <vt:lpstr>Join Our Community</vt:lpstr>
      <vt:lpstr>Technical Overview</vt:lpstr>
      <vt:lpstr>OSPool Provisioning</vt:lpstr>
      <vt:lpstr>OSPool Provisioning Details</vt:lpstr>
      <vt:lpstr>OSDF: Architecture</vt:lpstr>
      <vt:lpstr>OSDF Origin Details</vt:lpstr>
      <vt:lpstr>OSPool and OSDF: Usage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JANET L STATHAS</cp:lastModifiedBy>
  <cp:revision>1</cp:revision>
  <dcterms:modified xsi:type="dcterms:W3CDTF">2024-07-17T18:00:24Z</dcterms:modified>
</cp:coreProperties>
</file>