
<file path=[Content_Types].xml><?xml version="1.0" encoding="utf-8"?>
<Types xmlns="http://schemas.openxmlformats.org/package/2006/content-types">
  <Default ContentType="application/x-fontdata" Extension="fntdata"/>
  <Default ContentType="image/gif" Extension="gif"/>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29.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5.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22.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9.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showSpecialPlsOnTitleSld="0">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Lst>
  <p:sldSz cy="5143500" cx="9144000"/>
  <p:notesSz cx="6858000" cy="9144000"/>
  <p:embeddedFontLst>
    <p:embeddedFont>
      <p:font typeface="Chivo Mono"/>
      <p:regular r:id="rId35"/>
      <p:bold r:id="rId36"/>
      <p:italic r:id="rId37"/>
      <p:boldItalic r:id="rId38"/>
    </p:embeddedFont>
    <p:embeddedFont>
      <p:font typeface="Helvetica Neue"/>
      <p:regular r:id="rId39"/>
      <p:bold r:id="rId40"/>
      <p:italic r:id="rId41"/>
      <p:boldItalic r:id="rId42"/>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747775"/>
          </p15:clr>
        </p15:guide>
        <p15:guide id="2" pos="288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font" Target="fonts/HelveticaNeue-bold.fntdata"/><Relationship Id="rId20" Type="http://schemas.openxmlformats.org/officeDocument/2006/relationships/slide" Target="slides/slide15.xml"/><Relationship Id="rId42" Type="http://schemas.openxmlformats.org/officeDocument/2006/relationships/font" Target="fonts/HelveticaNeue-boldItalic.fntdata"/><Relationship Id="rId41" Type="http://schemas.openxmlformats.org/officeDocument/2006/relationships/font" Target="fonts/HelveticaNeue-italic.fntdata"/><Relationship Id="rId22" Type="http://schemas.openxmlformats.org/officeDocument/2006/relationships/slide" Target="slides/slide17.xml"/><Relationship Id="rId21" Type="http://schemas.openxmlformats.org/officeDocument/2006/relationships/slide" Target="slides/slide16.xml"/><Relationship Id="rId24" Type="http://schemas.openxmlformats.org/officeDocument/2006/relationships/slide" Target="slides/slide19.xml"/><Relationship Id="rId23" Type="http://schemas.openxmlformats.org/officeDocument/2006/relationships/slide" Target="slides/slide18.xml"/><Relationship Id="rId1" Type="http://schemas.openxmlformats.org/officeDocument/2006/relationships/theme" Target="theme/theme1.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slideMaster" Target="slideMasters/slideMaster1.xml"/><Relationship Id="rId9" Type="http://schemas.openxmlformats.org/officeDocument/2006/relationships/slide" Target="slides/slide4.xml"/><Relationship Id="rId26" Type="http://schemas.openxmlformats.org/officeDocument/2006/relationships/slide" Target="slides/slide21.xml"/><Relationship Id="rId25" Type="http://schemas.openxmlformats.org/officeDocument/2006/relationships/slide" Target="slides/slide20.xml"/><Relationship Id="rId28" Type="http://schemas.openxmlformats.org/officeDocument/2006/relationships/slide" Target="slides/slide23.xml"/><Relationship Id="rId27" Type="http://schemas.openxmlformats.org/officeDocument/2006/relationships/slide" Target="slides/slide22.xml"/><Relationship Id="rId5" Type="http://schemas.openxmlformats.org/officeDocument/2006/relationships/notesMaster" Target="notesMasters/notesMaster1.xml"/><Relationship Id="rId6" Type="http://schemas.openxmlformats.org/officeDocument/2006/relationships/slide" Target="slides/slide1.xml"/><Relationship Id="rId29" Type="http://schemas.openxmlformats.org/officeDocument/2006/relationships/slide" Target="slides/slide24.xml"/><Relationship Id="rId7" Type="http://schemas.openxmlformats.org/officeDocument/2006/relationships/slide" Target="slides/slide2.xml"/><Relationship Id="rId8" Type="http://schemas.openxmlformats.org/officeDocument/2006/relationships/slide" Target="slides/slide3.xml"/><Relationship Id="rId31" Type="http://schemas.openxmlformats.org/officeDocument/2006/relationships/slide" Target="slides/slide26.xml"/><Relationship Id="rId30" Type="http://schemas.openxmlformats.org/officeDocument/2006/relationships/slide" Target="slides/slide25.xml"/><Relationship Id="rId11" Type="http://schemas.openxmlformats.org/officeDocument/2006/relationships/slide" Target="slides/slide6.xml"/><Relationship Id="rId33" Type="http://schemas.openxmlformats.org/officeDocument/2006/relationships/slide" Target="slides/slide28.xml"/><Relationship Id="rId10" Type="http://schemas.openxmlformats.org/officeDocument/2006/relationships/slide" Target="slides/slide5.xml"/><Relationship Id="rId32" Type="http://schemas.openxmlformats.org/officeDocument/2006/relationships/slide" Target="slides/slide27.xml"/><Relationship Id="rId13" Type="http://schemas.openxmlformats.org/officeDocument/2006/relationships/slide" Target="slides/slide8.xml"/><Relationship Id="rId35" Type="http://schemas.openxmlformats.org/officeDocument/2006/relationships/font" Target="fonts/ChivoMono-regular.fntdata"/><Relationship Id="rId12" Type="http://schemas.openxmlformats.org/officeDocument/2006/relationships/slide" Target="slides/slide7.xml"/><Relationship Id="rId34" Type="http://schemas.openxmlformats.org/officeDocument/2006/relationships/slide" Target="slides/slide29.xml"/><Relationship Id="rId15" Type="http://schemas.openxmlformats.org/officeDocument/2006/relationships/slide" Target="slides/slide10.xml"/><Relationship Id="rId37" Type="http://schemas.openxmlformats.org/officeDocument/2006/relationships/font" Target="fonts/ChivoMono-italic.fntdata"/><Relationship Id="rId14" Type="http://schemas.openxmlformats.org/officeDocument/2006/relationships/slide" Target="slides/slide9.xml"/><Relationship Id="rId36" Type="http://schemas.openxmlformats.org/officeDocument/2006/relationships/font" Target="fonts/ChivoMono-bold.fntdata"/><Relationship Id="rId17" Type="http://schemas.openxmlformats.org/officeDocument/2006/relationships/slide" Target="slides/slide12.xml"/><Relationship Id="rId39" Type="http://schemas.openxmlformats.org/officeDocument/2006/relationships/font" Target="fonts/HelveticaNeue-regular.fntdata"/><Relationship Id="rId16" Type="http://schemas.openxmlformats.org/officeDocument/2006/relationships/slide" Target="slides/slide11.xml"/><Relationship Id="rId38" Type="http://schemas.openxmlformats.org/officeDocument/2006/relationships/font" Target="fonts/ChivoMono-boldItalic.fntdata"/><Relationship Id="rId19" Type="http://schemas.openxmlformats.org/officeDocument/2006/relationships/slide" Target="slides/slide14.xml"/><Relationship Id="rId18"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0" name="Shape 50"/>
        <p:cNvGrpSpPr/>
        <p:nvPr/>
      </p:nvGrpSpPr>
      <p:grpSpPr>
        <a:xfrm>
          <a:off x="0" y="0"/>
          <a:ext cx="0" cy="0"/>
          <a:chOff x="0" y="0"/>
          <a:chExt cx="0" cy="0"/>
        </a:xfrm>
      </p:grpSpPr>
      <p:sp>
        <p:nvSpPr>
          <p:cNvPr id="51" name="Google Shape;51;p:notes"/>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p:spPr>
      </p:sp>
      <p:sp>
        <p:nvSpPr>
          <p:cNvPr id="52" name="Google Shape;52;p: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 name="Shape 59"/>
        <p:cNvGrpSpPr/>
        <p:nvPr/>
      </p:nvGrpSpPr>
      <p:grpSpPr>
        <a:xfrm>
          <a:off x="0" y="0"/>
          <a:ext cx="0" cy="0"/>
          <a:chOff x="0" y="0"/>
          <a:chExt cx="0" cy="0"/>
        </a:xfrm>
      </p:grpSpPr>
      <p:sp>
        <p:nvSpPr>
          <p:cNvPr id="60" name="Google Shape;60;g335eeaaf3a3_0_2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61" name="Google Shape;61;g335eeaaf3a3_0_2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8" name="Shape 68"/>
        <p:cNvGrpSpPr/>
        <p:nvPr/>
      </p:nvGrpSpPr>
      <p:grpSpPr>
        <a:xfrm>
          <a:off x="0" y="0"/>
          <a:ext cx="0" cy="0"/>
          <a:chOff x="0" y="0"/>
          <a:chExt cx="0" cy="0"/>
        </a:xfrm>
      </p:grpSpPr>
      <p:sp>
        <p:nvSpPr>
          <p:cNvPr id="69" name="Google Shape;69;g35b246d1dc4_0_1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70" name="Google Shape;70;g35b246d1dc4_0_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81" name="Shape 81"/>
        <p:cNvGrpSpPr/>
        <p:nvPr/>
      </p:nvGrpSpPr>
      <p:grpSpPr>
        <a:xfrm>
          <a:off x="0" y="0"/>
          <a:ext cx="0" cy="0"/>
          <a:chOff x="0" y="0"/>
          <a:chExt cx="0" cy="0"/>
        </a:xfrm>
      </p:grpSpPr>
      <p:sp>
        <p:nvSpPr>
          <p:cNvPr id="82" name="Google Shape;82;g35b246d1dc4_0_35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83" name="Google Shape;83;g35b246d1dc4_0_35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92" name="Shape 92"/>
        <p:cNvGrpSpPr/>
        <p:nvPr/>
      </p:nvGrpSpPr>
      <p:grpSpPr>
        <a:xfrm>
          <a:off x="0" y="0"/>
          <a:ext cx="0" cy="0"/>
          <a:chOff x="0" y="0"/>
          <a:chExt cx="0" cy="0"/>
        </a:xfrm>
      </p:grpSpPr>
      <p:sp>
        <p:nvSpPr>
          <p:cNvPr id="93" name="Google Shape;93;g35b246d1dc4_0_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94" name="Google Shape;94;g35b246d1dc4_0_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05" name="Shape 105"/>
        <p:cNvGrpSpPr/>
        <p:nvPr/>
      </p:nvGrpSpPr>
      <p:grpSpPr>
        <a:xfrm>
          <a:off x="0" y="0"/>
          <a:ext cx="0" cy="0"/>
          <a:chOff x="0" y="0"/>
          <a:chExt cx="0" cy="0"/>
        </a:xfrm>
      </p:grpSpPr>
      <p:sp>
        <p:nvSpPr>
          <p:cNvPr id="106" name="Google Shape;106;g35b246d1dc4_0_9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07" name="Google Shape;107;g35b246d1dc4_0_9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16" name="Shape 116"/>
        <p:cNvGrpSpPr/>
        <p:nvPr/>
      </p:nvGrpSpPr>
      <p:grpSpPr>
        <a:xfrm>
          <a:off x="0" y="0"/>
          <a:ext cx="0" cy="0"/>
          <a:chOff x="0" y="0"/>
          <a:chExt cx="0" cy="0"/>
        </a:xfrm>
      </p:grpSpPr>
      <p:sp>
        <p:nvSpPr>
          <p:cNvPr id="117" name="Google Shape;117;g35b246d1dc4_0_9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18" name="Google Shape;118;g35b246d1dc4_0_9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32" name="Shape 132"/>
        <p:cNvGrpSpPr/>
        <p:nvPr/>
      </p:nvGrpSpPr>
      <p:grpSpPr>
        <a:xfrm>
          <a:off x="0" y="0"/>
          <a:ext cx="0" cy="0"/>
          <a:chOff x="0" y="0"/>
          <a:chExt cx="0" cy="0"/>
        </a:xfrm>
      </p:grpSpPr>
      <p:sp>
        <p:nvSpPr>
          <p:cNvPr id="133" name="Google Shape;133;g35b246d1dc4_0_10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34" name="Google Shape;134;g35b246d1dc4_0_10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49" name="Shape 149"/>
        <p:cNvGrpSpPr/>
        <p:nvPr/>
      </p:nvGrpSpPr>
      <p:grpSpPr>
        <a:xfrm>
          <a:off x="0" y="0"/>
          <a:ext cx="0" cy="0"/>
          <a:chOff x="0" y="0"/>
          <a:chExt cx="0" cy="0"/>
        </a:xfrm>
      </p:grpSpPr>
      <p:sp>
        <p:nvSpPr>
          <p:cNvPr id="150" name="Google Shape;150;g35b246d1dc4_0_17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51" name="Google Shape;151;g35b246d1dc4_0_17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58" name="Shape 158"/>
        <p:cNvGrpSpPr/>
        <p:nvPr/>
      </p:nvGrpSpPr>
      <p:grpSpPr>
        <a:xfrm>
          <a:off x="0" y="0"/>
          <a:ext cx="0" cy="0"/>
          <a:chOff x="0" y="0"/>
          <a:chExt cx="0" cy="0"/>
        </a:xfrm>
      </p:grpSpPr>
      <p:sp>
        <p:nvSpPr>
          <p:cNvPr id="159" name="Google Shape;159;g35b246d1dc4_0_11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60" name="Google Shape;160;g35b246d1dc4_0_11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9" name="Shape 169"/>
        <p:cNvGrpSpPr/>
        <p:nvPr/>
      </p:nvGrpSpPr>
      <p:grpSpPr>
        <a:xfrm>
          <a:off x="0" y="0"/>
          <a:ext cx="0" cy="0"/>
          <a:chOff x="0" y="0"/>
          <a:chExt cx="0" cy="0"/>
        </a:xfrm>
      </p:grpSpPr>
      <p:sp>
        <p:nvSpPr>
          <p:cNvPr id="170" name="Google Shape;170;g35b246d1dc4_0_17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71" name="Google Shape;171;g35b246d1dc4_0_17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3" name="Shape 183"/>
        <p:cNvGrpSpPr/>
        <p:nvPr/>
      </p:nvGrpSpPr>
      <p:grpSpPr>
        <a:xfrm>
          <a:off x="0" y="0"/>
          <a:ext cx="0" cy="0"/>
          <a:chOff x="0" y="0"/>
          <a:chExt cx="0" cy="0"/>
        </a:xfrm>
      </p:grpSpPr>
      <p:sp>
        <p:nvSpPr>
          <p:cNvPr id="184" name="Google Shape;184;g35b246d1dc4_0_18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85" name="Google Shape;185;g35b246d1dc4_0_18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6" name="Shape 196"/>
        <p:cNvGrpSpPr/>
        <p:nvPr/>
      </p:nvGrpSpPr>
      <p:grpSpPr>
        <a:xfrm>
          <a:off x="0" y="0"/>
          <a:ext cx="0" cy="0"/>
          <a:chOff x="0" y="0"/>
          <a:chExt cx="0" cy="0"/>
        </a:xfrm>
      </p:grpSpPr>
      <p:sp>
        <p:nvSpPr>
          <p:cNvPr id="197" name="Google Shape;197;g35b246d1dc4_0_18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8" name="Google Shape;198;g35b246d1dc4_0_18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7" name="Shape 207"/>
        <p:cNvGrpSpPr/>
        <p:nvPr/>
      </p:nvGrpSpPr>
      <p:grpSpPr>
        <a:xfrm>
          <a:off x="0" y="0"/>
          <a:ext cx="0" cy="0"/>
          <a:chOff x="0" y="0"/>
          <a:chExt cx="0" cy="0"/>
        </a:xfrm>
      </p:grpSpPr>
      <p:sp>
        <p:nvSpPr>
          <p:cNvPr id="208" name="Google Shape;208;g35b246d1dc4_0_19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09" name="Google Shape;209;g35b246d1dc4_0_19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7" name="Shape 217"/>
        <p:cNvGrpSpPr/>
        <p:nvPr/>
      </p:nvGrpSpPr>
      <p:grpSpPr>
        <a:xfrm>
          <a:off x="0" y="0"/>
          <a:ext cx="0" cy="0"/>
          <a:chOff x="0" y="0"/>
          <a:chExt cx="0" cy="0"/>
        </a:xfrm>
      </p:grpSpPr>
      <p:sp>
        <p:nvSpPr>
          <p:cNvPr id="218" name="Google Shape;218;g35b246d1dc4_0_19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19" name="Google Shape;219;g35b246d1dc4_0_19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4" name="Shape 224"/>
        <p:cNvGrpSpPr/>
        <p:nvPr/>
      </p:nvGrpSpPr>
      <p:grpSpPr>
        <a:xfrm>
          <a:off x="0" y="0"/>
          <a:ext cx="0" cy="0"/>
          <a:chOff x="0" y="0"/>
          <a:chExt cx="0" cy="0"/>
        </a:xfrm>
      </p:grpSpPr>
      <p:sp>
        <p:nvSpPr>
          <p:cNvPr id="225" name="Google Shape;225;g35b246d1dc4_0_30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26" name="Google Shape;226;g35b246d1dc4_0_30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41" name="Shape 241"/>
        <p:cNvGrpSpPr/>
        <p:nvPr/>
      </p:nvGrpSpPr>
      <p:grpSpPr>
        <a:xfrm>
          <a:off x="0" y="0"/>
          <a:ext cx="0" cy="0"/>
          <a:chOff x="0" y="0"/>
          <a:chExt cx="0" cy="0"/>
        </a:xfrm>
      </p:grpSpPr>
      <p:sp>
        <p:nvSpPr>
          <p:cNvPr id="242" name="Google Shape;242;g35b246d1dc4_0_30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43" name="Google Shape;243;g35b246d1dc4_0_30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1" name="Shape 261"/>
        <p:cNvGrpSpPr/>
        <p:nvPr/>
      </p:nvGrpSpPr>
      <p:grpSpPr>
        <a:xfrm>
          <a:off x="0" y="0"/>
          <a:ext cx="0" cy="0"/>
          <a:chOff x="0" y="0"/>
          <a:chExt cx="0" cy="0"/>
        </a:xfrm>
      </p:grpSpPr>
      <p:sp>
        <p:nvSpPr>
          <p:cNvPr id="262" name="Google Shape;262;g35b246d1dc4_0_31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63" name="Google Shape;263;g35b246d1dc4_0_31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72" name="Shape 272"/>
        <p:cNvGrpSpPr/>
        <p:nvPr/>
      </p:nvGrpSpPr>
      <p:grpSpPr>
        <a:xfrm>
          <a:off x="0" y="0"/>
          <a:ext cx="0" cy="0"/>
          <a:chOff x="0" y="0"/>
          <a:chExt cx="0" cy="0"/>
        </a:xfrm>
      </p:grpSpPr>
      <p:sp>
        <p:nvSpPr>
          <p:cNvPr id="273" name="Google Shape;273;g35b246d1dc4_0_31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74" name="Google Shape;274;g35b246d1dc4_0_31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80" name="Shape 280"/>
        <p:cNvGrpSpPr/>
        <p:nvPr/>
      </p:nvGrpSpPr>
      <p:grpSpPr>
        <a:xfrm>
          <a:off x="0" y="0"/>
          <a:ext cx="0" cy="0"/>
          <a:chOff x="0" y="0"/>
          <a:chExt cx="0" cy="0"/>
        </a:xfrm>
      </p:grpSpPr>
      <p:sp>
        <p:nvSpPr>
          <p:cNvPr id="281" name="Google Shape;281;g335eeaaf3a3_0_4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82" name="Google Shape;282;g335eeaaf3a3_0_4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89" name="Shape 289"/>
        <p:cNvGrpSpPr/>
        <p:nvPr/>
      </p:nvGrpSpPr>
      <p:grpSpPr>
        <a:xfrm>
          <a:off x="0" y="0"/>
          <a:ext cx="0" cy="0"/>
          <a:chOff x="0" y="0"/>
          <a:chExt cx="0" cy="0"/>
        </a:xfrm>
      </p:grpSpPr>
      <p:sp>
        <p:nvSpPr>
          <p:cNvPr id="290" name="Google Shape;290;g3606c1ea1ac_0_1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91" name="Google Shape;291;g3606c1ea1ac_0_1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9" name="Shape 299"/>
        <p:cNvGrpSpPr/>
        <p:nvPr/>
      </p:nvGrpSpPr>
      <p:grpSpPr>
        <a:xfrm>
          <a:off x="0" y="0"/>
          <a:ext cx="0" cy="0"/>
          <a:chOff x="0" y="0"/>
          <a:chExt cx="0" cy="0"/>
        </a:xfrm>
      </p:grpSpPr>
      <p:sp>
        <p:nvSpPr>
          <p:cNvPr id="300" name="Google Shape;300;g35bb9dcf135_0_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01" name="Google Shape;301;g35bb9dcf135_0_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05" name="Shape 305"/>
        <p:cNvGrpSpPr/>
        <p:nvPr/>
      </p:nvGrpSpPr>
      <p:grpSpPr>
        <a:xfrm>
          <a:off x="0" y="0"/>
          <a:ext cx="0" cy="0"/>
          <a:chOff x="0" y="0"/>
          <a:chExt cx="0" cy="0"/>
        </a:xfrm>
      </p:grpSpPr>
      <p:sp>
        <p:nvSpPr>
          <p:cNvPr id="306" name="Google Shape;306;g35bb9dcf135_0_1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07" name="Google Shape;307;g35bb9dcf135_0_1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2" name="Shape 312"/>
        <p:cNvGrpSpPr/>
        <p:nvPr/>
      </p:nvGrpSpPr>
      <p:grpSpPr>
        <a:xfrm>
          <a:off x="0" y="0"/>
          <a:ext cx="0" cy="0"/>
          <a:chOff x="0" y="0"/>
          <a:chExt cx="0" cy="0"/>
        </a:xfrm>
      </p:grpSpPr>
      <p:sp>
        <p:nvSpPr>
          <p:cNvPr id="313" name="Google Shape;313;g35bb9dcf135_0_1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14" name="Google Shape;314;g35bb9dcf135_0_1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1" name="Shape 321"/>
        <p:cNvGrpSpPr/>
        <p:nvPr/>
      </p:nvGrpSpPr>
      <p:grpSpPr>
        <a:xfrm>
          <a:off x="0" y="0"/>
          <a:ext cx="0" cy="0"/>
          <a:chOff x="0" y="0"/>
          <a:chExt cx="0" cy="0"/>
        </a:xfrm>
      </p:grpSpPr>
      <p:sp>
        <p:nvSpPr>
          <p:cNvPr id="322" name="Google Shape;322;g35bb9dcf135_0_3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23" name="Google Shape;323;g35bb9dcf135_0_3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9" name="Shape 329"/>
        <p:cNvGrpSpPr/>
        <p:nvPr/>
      </p:nvGrpSpPr>
      <p:grpSpPr>
        <a:xfrm>
          <a:off x="0" y="0"/>
          <a:ext cx="0" cy="0"/>
          <a:chOff x="0" y="0"/>
          <a:chExt cx="0" cy="0"/>
        </a:xfrm>
      </p:grpSpPr>
      <p:sp>
        <p:nvSpPr>
          <p:cNvPr id="330" name="Google Shape;330;g35bb9dcf135_0_4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31" name="Google Shape;331;g35bb9dcf135_0_4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38" name="Shape 338"/>
        <p:cNvGrpSpPr/>
        <p:nvPr/>
      </p:nvGrpSpPr>
      <p:grpSpPr>
        <a:xfrm>
          <a:off x="0" y="0"/>
          <a:ext cx="0" cy="0"/>
          <a:chOff x="0" y="0"/>
          <a:chExt cx="0" cy="0"/>
        </a:xfrm>
      </p:grpSpPr>
      <p:sp>
        <p:nvSpPr>
          <p:cNvPr id="339" name="Google Shape;339;g35bb9dcf135_0_2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40" name="Google Shape;340;g35bb9dcf135_0_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51" name="Shape 351"/>
        <p:cNvGrpSpPr/>
        <p:nvPr/>
      </p:nvGrpSpPr>
      <p:grpSpPr>
        <a:xfrm>
          <a:off x="0" y="0"/>
          <a:ext cx="0" cy="0"/>
          <a:chOff x="0" y="0"/>
          <a:chExt cx="0" cy="0"/>
        </a:xfrm>
      </p:grpSpPr>
      <p:sp>
        <p:nvSpPr>
          <p:cNvPr id="352" name="Google Shape;352;g35bb9dcf135_0_3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53" name="Google Shape;353;g35bb9dcf135_0_3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60" name="Shape 360"/>
        <p:cNvGrpSpPr/>
        <p:nvPr/>
      </p:nvGrpSpPr>
      <p:grpSpPr>
        <a:xfrm>
          <a:off x="0" y="0"/>
          <a:ext cx="0" cy="0"/>
          <a:chOff x="0" y="0"/>
          <a:chExt cx="0" cy="0"/>
        </a:xfrm>
      </p:grpSpPr>
      <p:sp>
        <p:nvSpPr>
          <p:cNvPr id="361" name="Google Shape;361;g35bb9dcf135_0_6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62" name="Google Shape;362;g35bb9dcf135_0_6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6900" y="-1217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Font typeface="Helvetica Neue"/>
              <a:buNone/>
              <a:defRPr>
                <a:latin typeface="Helvetica Neue"/>
                <a:ea typeface="Helvetica Neue"/>
                <a:cs typeface="Helvetica Neue"/>
                <a:sym typeface="Helvetica Neu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6900" y="847675"/>
            <a:ext cx="8520600" cy="3416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Font typeface="Verdana"/>
              <a:buChar char="●"/>
              <a:defRPr>
                <a:latin typeface="Verdana"/>
                <a:ea typeface="Verdana"/>
                <a:cs typeface="Verdana"/>
                <a:sym typeface="Verdana"/>
              </a:defRPr>
            </a:lvl1pPr>
            <a:lvl2pPr indent="-317500" lvl="1" marL="914400">
              <a:spcBef>
                <a:spcPts val="0"/>
              </a:spcBef>
              <a:spcAft>
                <a:spcPts val="0"/>
              </a:spcAft>
              <a:buSzPts val="1400"/>
              <a:buFont typeface="Verdana"/>
              <a:buChar char="○"/>
              <a:defRPr>
                <a:latin typeface="Verdana"/>
                <a:ea typeface="Verdana"/>
                <a:cs typeface="Verdana"/>
                <a:sym typeface="Verdana"/>
              </a:defRPr>
            </a:lvl2pPr>
            <a:lvl3pPr indent="-317500" lvl="2" marL="1371600">
              <a:spcBef>
                <a:spcPts val="0"/>
              </a:spcBef>
              <a:spcAft>
                <a:spcPts val="0"/>
              </a:spcAft>
              <a:buSzPts val="1400"/>
              <a:buFont typeface="Verdana"/>
              <a:buChar char="■"/>
              <a:defRPr>
                <a:latin typeface="Verdana"/>
                <a:ea typeface="Verdana"/>
                <a:cs typeface="Verdana"/>
                <a:sym typeface="Verdana"/>
              </a:defRPr>
            </a:lvl3pPr>
            <a:lvl4pPr indent="-317500" lvl="3" marL="1828800">
              <a:spcBef>
                <a:spcPts val="0"/>
              </a:spcBef>
              <a:spcAft>
                <a:spcPts val="0"/>
              </a:spcAft>
              <a:buSzPts val="1400"/>
              <a:buFont typeface="Verdana"/>
              <a:buChar char="●"/>
              <a:defRPr>
                <a:latin typeface="Verdana"/>
                <a:ea typeface="Verdana"/>
                <a:cs typeface="Verdana"/>
                <a:sym typeface="Verdana"/>
              </a:defRPr>
            </a:lvl4pPr>
            <a:lvl5pPr indent="-317500" lvl="4" marL="2286000">
              <a:spcBef>
                <a:spcPts val="0"/>
              </a:spcBef>
              <a:spcAft>
                <a:spcPts val="0"/>
              </a:spcAft>
              <a:buSzPts val="1400"/>
              <a:buFont typeface="Verdana"/>
              <a:buChar char="○"/>
              <a:defRPr>
                <a:latin typeface="Verdana"/>
                <a:ea typeface="Verdana"/>
                <a:cs typeface="Verdana"/>
                <a:sym typeface="Verdana"/>
              </a:defRPr>
            </a:lvl5pPr>
            <a:lvl6pPr indent="-317500" lvl="5" marL="2743200">
              <a:spcBef>
                <a:spcPts val="0"/>
              </a:spcBef>
              <a:spcAft>
                <a:spcPts val="0"/>
              </a:spcAft>
              <a:buSzPts val="1400"/>
              <a:buFont typeface="Verdana"/>
              <a:buChar char="■"/>
              <a:defRPr>
                <a:latin typeface="Verdana"/>
                <a:ea typeface="Verdana"/>
                <a:cs typeface="Verdana"/>
                <a:sym typeface="Verdana"/>
              </a:defRPr>
            </a:lvl6pPr>
            <a:lvl7pPr indent="-317500" lvl="6" marL="3200400">
              <a:spcBef>
                <a:spcPts val="0"/>
              </a:spcBef>
              <a:spcAft>
                <a:spcPts val="0"/>
              </a:spcAft>
              <a:buSzPts val="1400"/>
              <a:buFont typeface="Verdana"/>
              <a:buChar char="●"/>
              <a:defRPr>
                <a:latin typeface="Verdana"/>
                <a:ea typeface="Verdana"/>
                <a:cs typeface="Verdana"/>
                <a:sym typeface="Verdana"/>
              </a:defRPr>
            </a:lvl7pPr>
            <a:lvl8pPr indent="-317500" lvl="7" marL="3657600">
              <a:spcBef>
                <a:spcPts val="0"/>
              </a:spcBef>
              <a:spcAft>
                <a:spcPts val="0"/>
              </a:spcAft>
              <a:buSzPts val="1400"/>
              <a:buFont typeface="Verdana"/>
              <a:buChar char="○"/>
              <a:defRPr>
                <a:latin typeface="Verdana"/>
                <a:ea typeface="Verdana"/>
                <a:cs typeface="Verdana"/>
                <a:sym typeface="Verdana"/>
              </a:defRPr>
            </a:lvl8pPr>
            <a:lvl9pPr indent="-317500" lvl="8" marL="4114800">
              <a:spcBef>
                <a:spcPts val="0"/>
              </a:spcBef>
              <a:spcAft>
                <a:spcPts val="0"/>
              </a:spcAft>
              <a:buSzPts val="1400"/>
              <a:buFont typeface="Verdana"/>
              <a:buChar char="■"/>
              <a:defRPr>
                <a:latin typeface="Verdana"/>
                <a:ea typeface="Verdana"/>
                <a:cs typeface="Verdana"/>
                <a:sym typeface="Verdana"/>
              </a:defRPr>
            </a:lvl9pPr>
          </a:lstStyle>
          <a:p/>
        </p:txBody>
      </p:sp>
      <p:sp>
        <p:nvSpPr>
          <p:cNvPr id="19" name="Google Shape;19;p4"/>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3" name="Google Shape;23;p5"/>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4" name="Google Shape;24;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1" name="Google Shape;31;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4939500" y="724075"/>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40" name="Google Shape;40;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47" name="Google Shape;47;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0.xml"/><Relationship Id="rId10" Type="http://schemas.openxmlformats.org/officeDocument/2006/relationships/slideLayout" Target="../slideLayouts/slideLayout9.xml"/><Relationship Id="rId13" Type="http://schemas.openxmlformats.org/officeDocument/2006/relationships/theme" Target="../theme/theme1.xml"/><Relationship Id="rId12" Type="http://schemas.openxmlformats.org/officeDocument/2006/relationships/slideLayout" Target="../slideLayouts/slideLayout11.xml"/><Relationship Id="rId1" Type="http://schemas.openxmlformats.org/officeDocument/2006/relationships/image" Target="../media/image1.png"/><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9" Type="http://schemas.openxmlformats.org/officeDocument/2006/relationships/slideLayout" Target="../slideLayouts/slideLayout8.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blipFill>
          <a:blip r:embed="rId1">
            <a:alphaModFix/>
          </a:blip>
          <a:stretch>
            <a:fillRect/>
          </a:stretch>
        </a:blip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2"/>
              </a:buClr>
              <a:buSzPts val="1800"/>
              <a:buChar char="●"/>
              <a:defRPr sz="1800">
                <a:solidFill>
                  <a:schemeClr val="dk2"/>
                </a:solidFill>
              </a:defRPr>
            </a:lvl1pPr>
            <a:lvl2pPr indent="-317500" lvl="1" marL="914400">
              <a:lnSpc>
                <a:spcPct val="115000"/>
              </a:lnSpc>
              <a:spcBef>
                <a:spcPts val="0"/>
              </a:spcBef>
              <a:spcAft>
                <a:spcPts val="0"/>
              </a:spcAft>
              <a:buClr>
                <a:schemeClr val="dk2"/>
              </a:buClr>
              <a:buSzPts val="1400"/>
              <a:buChar char="○"/>
              <a:defRPr>
                <a:solidFill>
                  <a:schemeClr val="dk2"/>
                </a:solidFill>
              </a:defRPr>
            </a:lvl2pPr>
            <a:lvl3pPr indent="-317500" lvl="2" marL="1371600">
              <a:lnSpc>
                <a:spcPct val="115000"/>
              </a:lnSpc>
              <a:spcBef>
                <a:spcPts val="0"/>
              </a:spcBef>
              <a:spcAft>
                <a:spcPts val="0"/>
              </a:spcAft>
              <a:buClr>
                <a:schemeClr val="dk2"/>
              </a:buClr>
              <a:buSzPts val="1400"/>
              <a:buChar char="■"/>
              <a:defRPr>
                <a:solidFill>
                  <a:schemeClr val="dk2"/>
                </a:solidFill>
              </a:defRPr>
            </a:lvl3pPr>
            <a:lvl4pPr indent="-317500" lvl="3" marL="1828800">
              <a:lnSpc>
                <a:spcPct val="115000"/>
              </a:lnSpc>
              <a:spcBef>
                <a:spcPts val="0"/>
              </a:spcBef>
              <a:spcAft>
                <a:spcPts val="0"/>
              </a:spcAft>
              <a:buClr>
                <a:schemeClr val="dk2"/>
              </a:buClr>
              <a:buSzPts val="1400"/>
              <a:buChar char="●"/>
              <a:defRPr>
                <a:solidFill>
                  <a:schemeClr val="dk2"/>
                </a:solidFill>
              </a:defRPr>
            </a:lvl4pPr>
            <a:lvl5pPr indent="-317500" lvl="4" marL="2286000">
              <a:lnSpc>
                <a:spcPct val="115000"/>
              </a:lnSpc>
              <a:spcBef>
                <a:spcPts val="0"/>
              </a:spcBef>
              <a:spcAft>
                <a:spcPts val="0"/>
              </a:spcAft>
              <a:buClr>
                <a:schemeClr val="dk2"/>
              </a:buClr>
              <a:buSzPts val="1400"/>
              <a:buChar char="○"/>
              <a:defRPr>
                <a:solidFill>
                  <a:schemeClr val="dk2"/>
                </a:solidFill>
              </a:defRPr>
            </a:lvl5pPr>
            <a:lvl6pPr indent="-317500" lvl="5" marL="2743200">
              <a:lnSpc>
                <a:spcPct val="115000"/>
              </a:lnSpc>
              <a:spcBef>
                <a:spcPts val="0"/>
              </a:spcBef>
              <a:spcAft>
                <a:spcPts val="0"/>
              </a:spcAft>
              <a:buClr>
                <a:schemeClr val="dk2"/>
              </a:buClr>
              <a:buSzPts val="1400"/>
              <a:buChar char="■"/>
              <a:defRPr>
                <a:solidFill>
                  <a:schemeClr val="dk2"/>
                </a:solidFill>
              </a:defRPr>
            </a:lvl6pPr>
            <a:lvl7pPr indent="-317500" lvl="6" marL="3200400">
              <a:lnSpc>
                <a:spcPct val="115000"/>
              </a:lnSpc>
              <a:spcBef>
                <a:spcPts val="0"/>
              </a:spcBef>
              <a:spcAft>
                <a:spcPts val="0"/>
              </a:spcAft>
              <a:buClr>
                <a:schemeClr val="dk2"/>
              </a:buClr>
              <a:buSzPts val="1400"/>
              <a:buChar char="●"/>
              <a:defRPr>
                <a:solidFill>
                  <a:schemeClr val="dk2"/>
                </a:solidFill>
              </a:defRPr>
            </a:lvl7pPr>
            <a:lvl8pPr indent="-317500" lvl="7" marL="3657600">
              <a:lnSpc>
                <a:spcPct val="115000"/>
              </a:lnSpc>
              <a:spcBef>
                <a:spcPts val="0"/>
              </a:spcBef>
              <a:spcAft>
                <a:spcPts val="0"/>
              </a:spcAft>
              <a:buClr>
                <a:schemeClr val="dk2"/>
              </a:buClr>
              <a:buSzPts val="1400"/>
              <a:buChar char="○"/>
              <a:defRPr>
                <a:solidFill>
                  <a:schemeClr val="dk2"/>
                </a:solidFill>
              </a:defRPr>
            </a:lvl8pPr>
            <a:lvl9pPr indent="-317500" lvl="8" marL="4114800">
              <a:lnSpc>
                <a:spcPct val="115000"/>
              </a:lnSpc>
              <a:spcBef>
                <a:spcPts val="0"/>
              </a:spcBef>
              <a:spcAft>
                <a:spcPts val="0"/>
              </a:spcAft>
              <a:buClr>
                <a:schemeClr val="dk2"/>
              </a:buClr>
              <a:buSzPts val="1400"/>
              <a:buChar char="■"/>
              <a:defRPr>
                <a:solidFill>
                  <a:schemeClr val="dk2"/>
                </a:solidFill>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2"/>
    <p:sldLayoutId id="2147483649" r:id="rId3"/>
    <p:sldLayoutId id="2147483650" r:id="rId4"/>
    <p:sldLayoutId id="2147483651" r:id="rId5"/>
    <p:sldLayoutId id="2147483652" r:id="rId6"/>
    <p:sldLayoutId id="2147483653" r:id="rId7"/>
    <p:sldLayoutId id="2147483654" r:id="rId8"/>
    <p:sldLayoutId id="2147483655" r:id="rId9"/>
    <p:sldLayoutId id="2147483656" r:id="rId10"/>
    <p:sldLayoutId id="2147483657" r:id="rId11"/>
    <p:sldLayoutId id="2147483658" r:id="rId12"/>
  </p:sldLayoutIdLst>
  <p:hf dt="0" ftr="0" hdr="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4.png"/><Relationship Id="rId4" Type="http://schemas.openxmlformats.org/officeDocument/2006/relationships/image" Target="../media/image45.png"/><Relationship Id="rId5" Type="http://schemas.openxmlformats.org/officeDocument/2006/relationships/image" Target="../media/image7.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xml"/><Relationship Id="rId3" Type="http://schemas.openxmlformats.org/officeDocument/2006/relationships/image" Target="../media/image12.png"/><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 Id="rId3" Type="http://schemas.openxmlformats.org/officeDocument/2006/relationships/image" Target="../media/image2.png"/><Relationship Id="rId4" Type="http://schemas.openxmlformats.org/officeDocument/2006/relationships/image" Target="../media/image5.png"/><Relationship Id="rId5" Type="http://schemas.openxmlformats.org/officeDocument/2006/relationships/image" Target="../media/image6.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xml"/><Relationship Id="rId3" Type="http://schemas.openxmlformats.org/officeDocument/2006/relationships/image" Target="../media/image3.png"/><Relationship Id="rId4" Type="http://schemas.openxmlformats.org/officeDocument/2006/relationships/image" Target="../media/image10.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xml"/><Relationship Id="rId3" Type="http://schemas.openxmlformats.org/officeDocument/2006/relationships/image" Target="../media/image8.png"/><Relationship Id="rId4" Type="http://schemas.openxmlformats.org/officeDocument/2006/relationships/image" Target="../media/image15.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 Id="rId3" Type="http://schemas.openxmlformats.org/officeDocument/2006/relationships/image" Target="../media/image45.png"/><Relationship Id="rId4" Type="http://schemas.openxmlformats.org/officeDocument/2006/relationships/image" Target="../media/image13.png"/><Relationship Id="rId5" Type="http://schemas.openxmlformats.org/officeDocument/2006/relationships/image" Target="../media/image20.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xml"/><Relationship Id="rId3" Type="http://schemas.openxmlformats.org/officeDocument/2006/relationships/image" Target="../media/image14.png"/><Relationship Id="rId4" Type="http://schemas.openxmlformats.org/officeDocument/2006/relationships/image" Target="../media/image19.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 Id="rId3" Type="http://schemas.openxmlformats.org/officeDocument/2006/relationships/image" Target="../media/image28.png"/><Relationship Id="rId4" Type="http://schemas.openxmlformats.org/officeDocument/2006/relationships/image" Target="../media/image27.png"/><Relationship Id="rId5" Type="http://schemas.openxmlformats.org/officeDocument/2006/relationships/image" Target="../media/image11.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 Id="rId3" Type="http://schemas.openxmlformats.org/officeDocument/2006/relationships/image" Target="../media/image18.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xml"/><Relationship Id="rId3" Type="http://schemas.openxmlformats.org/officeDocument/2006/relationships/image" Target="../media/image25.png"/><Relationship Id="rId4" Type="http://schemas.openxmlformats.org/officeDocument/2006/relationships/image" Target="../media/image24.png"/><Relationship Id="rId5" Type="http://schemas.openxmlformats.org/officeDocument/2006/relationships/image" Target="../media/image9.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xml"/><Relationship Id="rId3" Type="http://schemas.openxmlformats.org/officeDocument/2006/relationships/image" Target="../media/image16.png"/><Relationship Id="rId4" Type="http://schemas.openxmlformats.org/officeDocument/2006/relationships/image" Target="../media/image17.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xml"/><Relationship Id="rId3" Type="http://schemas.openxmlformats.org/officeDocument/2006/relationships/image" Target="../media/image21.gif"/><Relationship Id="rId4" Type="http://schemas.openxmlformats.org/officeDocument/2006/relationships/image" Target="../media/image22.gif"/><Relationship Id="rId5" Type="http://schemas.openxmlformats.org/officeDocument/2006/relationships/image" Target="../media/image31.gif"/></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xml"/><Relationship Id="rId3" Type="http://schemas.openxmlformats.org/officeDocument/2006/relationships/image" Target="../media/image23.png"/><Relationship Id="rId4" Type="http://schemas.openxmlformats.org/officeDocument/2006/relationships/image" Target="../media/image26.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xml"/><Relationship Id="rId3" Type="http://schemas.openxmlformats.org/officeDocument/2006/relationships/image" Target="../media/image30.png"/><Relationship Id="rId4" Type="http://schemas.openxmlformats.org/officeDocument/2006/relationships/image" Target="../media/image36.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6.xml"/><Relationship Id="rId3" Type="http://schemas.openxmlformats.org/officeDocument/2006/relationships/image" Target="../media/image14.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7.xml"/><Relationship Id="rId3" Type="http://schemas.openxmlformats.org/officeDocument/2006/relationships/image" Target="../media/image33.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8.xml"/><Relationship Id="rId3" Type="http://schemas.openxmlformats.org/officeDocument/2006/relationships/image" Target="../media/image29.png"/><Relationship Id="rId4" Type="http://schemas.openxmlformats.org/officeDocument/2006/relationships/image" Target="../media/image32.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9.xml"/><Relationship Id="rId3" Type="http://schemas.openxmlformats.org/officeDocument/2006/relationships/hyperlink" Target="https://arxiv.org/abs/2505.10440" TargetMode="Externa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0.xml"/><Relationship Id="rId3" Type="http://schemas.openxmlformats.org/officeDocument/2006/relationships/image" Target="../media/image35.png"/><Relationship Id="rId4" Type="http://schemas.openxmlformats.org/officeDocument/2006/relationships/image" Target="../media/image34.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1.xml"/><Relationship Id="rId3" Type="http://schemas.openxmlformats.org/officeDocument/2006/relationships/image" Target="../media/image35.png"/><Relationship Id="rId4" Type="http://schemas.openxmlformats.org/officeDocument/2006/relationships/image" Target="../media/image34.png"/><Relationship Id="rId5" Type="http://schemas.openxmlformats.org/officeDocument/2006/relationships/image" Target="../media/image42.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3.xml"/><Relationship Id="rId3" Type="http://schemas.openxmlformats.org/officeDocument/2006/relationships/image" Target="../media/image48.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4.xml"/><Relationship Id="rId3" Type="http://schemas.openxmlformats.org/officeDocument/2006/relationships/image" Target="../media/image43.png"/><Relationship Id="rId4" Type="http://schemas.openxmlformats.org/officeDocument/2006/relationships/image" Target="../media/image41.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5.xml"/><Relationship Id="rId3" Type="http://schemas.openxmlformats.org/officeDocument/2006/relationships/image" Target="../media/image44.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6.xml"/><Relationship Id="rId3" Type="http://schemas.openxmlformats.org/officeDocument/2006/relationships/image" Target="../media/image39.png"/><Relationship Id="rId4" Type="http://schemas.openxmlformats.org/officeDocument/2006/relationships/image" Target="../media/image38.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7.xml"/><Relationship Id="rId3" Type="http://schemas.openxmlformats.org/officeDocument/2006/relationships/image" Target="../media/image37.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8.xml"/><Relationship Id="rId3" Type="http://schemas.openxmlformats.org/officeDocument/2006/relationships/image" Target="../media/image47.png"/><Relationship Id="rId4" Type="http://schemas.openxmlformats.org/officeDocument/2006/relationships/image" Target="../media/image40.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9.xml"/><Relationship Id="rId3" Type="http://schemas.openxmlformats.org/officeDocument/2006/relationships/image" Target="../media/image20.png"/><Relationship Id="rId4" Type="http://schemas.openxmlformats.org/officeDocument/2006/relationships/image" Target="../media/image46.png"/><Relationship Id="rId5" Type="http://schemas.openxmlformats.org/officeDocument/2006/relationships/image" Target="../media/image35.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53" name="Shape 53"/>
        <p:cNvGrpSpPr/>
        <p:nvPr/>
      </p:nvGrpSpPr>
      <p:grpSpPr>
        <a:xfrm>
          <a:off x="0" y="0"/>
          <a:ext cx="0" cy="0"/>
          <a:chOff x="0" y="0"/>
          <a:chExt cx="0" cy="0"/>
        </a:xfrm>
      </p:grpSpPr>
      <p:sp>
        <p:nvSpPr>
          <p:cNvPr id="54" name="Google Shape;54;p13"/>
          <p:cNvSpPr txBox="1"/>
          <p:nvPr>
            <p:ph type="ctrTitle"/>
          </p:nvPr>
        </p:nvSpPr>
        <p:spPr>
          <a:xfrm>
            <a:off x="311708" y="363575"/>
            <a:ext cx="8520600" cy="2052600"/>
          </a:xfrm>
          <a:prstGeom prst="rect">
            <a:avLst/>
          </a:prstGeom>
        </p:spPr>
        <p:txBody>
          <a:bodyPr anchorCtr="0" anchor="b" bIns="91425" lIns="91425" spcFirstLastPara="1" rIns="91425" wrap="square" tIns="91425">
            <a:normAutofit/>
          </a:bodyPr>
          <a:lstStyle/>
          <a:p>
            <a:pPr indent="0" lvl="0" marL="0" rtl="0" algn="ctr">
              <a:spcBef>
                <a:spcPts val="0"/>
              </a:spcBef>
              <a:spcAft>
                <a:spcPts val="0"/>
              </a:spcAft>
              <a:buSzPts val="990"/>
              <a:buNone/>
            </a:pPr>
            <a:r>
              <a:rPr b="1" lang="en" sz="4180">
                <a:solidFill>
                  <a:schemeClr val="accent1"/>
                </a:solidFill>
                <a:latin typeface="Helvetica Neue"/>
                <a:ea typeface="Helvetica Neue"/>
                <a:cs typeface="Helvetica Neue"/>
                <a:sym typeface="Helvetica Neue"/>
              </a:rPr>
              <a:t>Results from LEGEND-200 and Prospects for LEGEND-1000</a:t>
            </a:r>
            <a:endParaRPr b="1" sz="4180">
              <a:solidFill>
                <a:schemeClr val="accent1"/>
              </a:solidFill>
              <a:latin typeface="Helvetica Neue"/>
              <a:ea typeface="Helvetica Neue"/>
              <a:cs typeface="Helvetica Neue"/>
              <a:sym typeface="Helvetica Neue"/>
            </a:endParaRPr>
          </a:p>
        </p:txBody>
      </p:sp>
      <p:sp>
        <p:nvSpPr>
          <p:cNvPr id="55" name="Google Shape;55;p13"/>
          <p:cNvSpPr txBox="1"/>
          <p:nvPr>
            <p:ph idx="1" type="subTitle"/>
          </p:nvPr>
        </p:nvSpPr>
        <p:spPr>
          <a:xfrm>
            <a:off x="311700" y="2529325"/>
            <a:ext cx="8520600" cy="919500"/>
          </a:xfrm>
          <a:prstGeom prst="rect">
            <a:avLst/>
          </a:prstGeom>
        </p:spPr>
        <p:txBody>
          <a:bodyPr anchorCtr="0" anchor="t" bIns="91425" lIns="91425" spcFirstLastPara="1" rIns="91425" wrap="square" tIns="91425">
            <a:normAutofit/>
          </a:bodyPr>
          <a:lstStyle/>
          <a:p>
            <a:pPr indent="0" lvl="0" marL="0" rtl="0" algn="ctr">
              <a:spcBef>
                <a:spcPts val="0"/>
              </a:spcBef>
              <a:spcAft>
                <a:spcPts val="0"/>
              </a:spcAft>
              <a:buNone/>
            </a:pPr>
            <a:r>
              <a:rPr lang="en" sz="2400">
                <a:latin typeface="Helvetica Neue"/>
                <a:ea typeface="Helvetica Neue"/>
                <a:cs typeface="Helvetica Neue"/>
                <a:sym typeface="Helvetica Neue"/>
              </a:rPr>
              <a:t>CJ Barton, INFN/Roma Tre University</a:t>
            </a:r>
            <a:endParaRPr sz="2400">
              <a:latin typeface="Helvetica Neue"/>
              <a:ea typeface="Helvetica Neue"/>
              <a:cs typeface="Helvetica Neue"/>
              <a:sym typeface="Helvetica Neue"/>
            </a:endParaRPr>
          </a:p>
          <a:p>
            <a:pPr indent="0" lvl="0" marL="0" rtl="0" algn="ctr">
              <a:spcBef>
                <a:spcPts val="0"/>
              </a:spcBef>
              <a:spcAft>
                <a:spcPts val="0"/>
              </a:spcAft>
              <a:buNone/>
            </a:pPr>
            <a:r>
              <a:rPr lang="en" sz="2400">
                <a:latin typeface="Helvetica Neue"/>
                <a:ea typeface="Helvetica Neue"/>
                <a:cs typeface="Helvetica Neue"/>
                <a:sym typeface="Helvetica Neue"/>
              </a:rPr>
              <a:t>On behalf of the LEGEND collaboration</a:t>
            </a:r>
            <a:endParaRPr sz="2400">
              <a:latin typeface="Helvetica Neue"/>
              <a:ea typeface="Helvetica Neue"/>
              <a:cs typeface="Helvetica Neue"/>
              <a:sym typeface="Helvetica Neue"/>
            </a:endParaRPr>
          </a:p>
        </p:txBody>
      </p:sp>
      <p:pic>
        <p:nvPicPr>
          <p:cNvPr id="56" name="Google Shape;56;p13"/>
          <p:cNvPicPr preferRelativeResize="0"/>
          <p:nvPr/>
        </p:nvPicPr>
        <p:blipFill>
          <a:blip r:embed="rId3">
            <a:alphaModFix/>
          </a:blip>
          <a:stretch>
            <a:fillRect/>
          </a:stretch>
        </p:blipFill>
        <p:spPr>
          <a:xfrm>
            <a:off x="36849" y="3807565"/>
            <a:ext cx="2042541" cy="1280183"/>
          </a:xfrm>
          <a:prstGeom prst="rect">
            <a:avLst/>
          </a:prstGeom>
          <a:noFill/>
          <a:ln>
            <a:noFill/>
          </a:ln>
        </p:spPr>
      </p:pic>
      <p:pic>
        <p:nvPicPr>
          <p:cNvPr id="57" name="Google Shape;57;p13" title="logo_no_bkg.png"/>
          <p:cNvPicPr preferRelativeResize="0"/>
          <p:nvPr/>
        </p:nvPicPr>
        <p:blipFill>
          <a:blip r:embed="rId4">
            <a:alphaModFix/>
          </a:blip>
          <a:stretch>
            <a:fillRect/>
          </a:stretch>
        </p:blipFill>
        <p:spPr>
          <a:xfrm>
            <a:off x="3123523" y="3811669"/>
            <a:ext cx="2931905" cy="1339202"/>
          </a:xfrm>
          <a:prstGeom prst="rect">
            <a:avLst/>
          </a:prstGeom>
          <a:noFill/>
          <a:ln>
            <a:noFill/>
          </a:ln>
        </p:spPr>
      </p:pic>
      <p:pic>
        <p:nvPicPr>
          <p:cNvPr id="58" name="Google Shape;58;p13"/>
          <p:cNvPicPr preferRelativeResize="0"/>
          <p:nvPr/>
        </p:nvPicPr>
        <p:blipFill>
          <a:blip r:embed="rId5">
            <a:alphaModFix/>
          </a:blip>
          <a:stretch>
            <a:fillRect/>
          </a:stretch>
        </p:blipFill>
        <p:spPr>
          <a:xfrm>
            <a:off x="6520899" y="3713475"/>
            <a:ext cx="2665976" cy="1468124"/>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2" name="Shape 62"/>
        <p:cNvGrpSpPr/>
        <p:nvPr/>
      </p:nvGrpSpPr>
      <p:grpSpPr>
        <a:xfrm>
          <a:off x="0" y="0"/>
          <a:ext cx="0" cy="0"/>
          <a:chOff x="0" y="0"/>
          <a:chExt cx="0" cy="0"/>
        </a:xfrm>
      </p:grpSpPr>
      <p:sp>
        <p:nvSpPr>
          <p:cNvPr id="63" name="Google Shape;63;p14"/>
          <p:cNvSpPr txBox="1"/>
          <p:nvPr>
            <p:ph type="title"/>
          </p:nvPr>
        </p:nvSpPr>
        <p:spPr>
          <a:xfrm>
            <a:off x="6900" y="-12175"/>
            <a:ext cx="85206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Double beta decay (ββ decay)</a:t>
            </a:r>
            <a:endParaRPr/>
          </a:p>
        </p:txBody>
      </p:sp>
      <p:sp>
        <p:nvSpPr>
          <p:cNvPr id="64" name="Google Shape;64;p14"/>
          <p:cNvSpPr txBox="1"/>
          <p:nvPr>
            <p:ph idx="1" type="body"/>
          </p:nvPr>
        </p:nvSpPr>
        <p:spPr>
          <a:xfrm>
            <a:off x="6900" y="847675"/>
            <a:ext cx="4806300" cy="16554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2nd order nuclear decay</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Observable if β decay is suppressed</a:t>
            </a:r>
            <a:endParaRPr>
              <a:solidFill>
                <a:schemeClr val="dk1"/>
              </a:solidFill>
            </a:endParaRPr>
          </a:p>
          <a:p>
            <a:pPr indent="-317500" lvl="1" marL="914400" rtl="0" algn="l">
              <a:spcBef>
                <a:spcPts val="0"/>
              </a:spcBef>
              <a:spcAft>
                <a:spcPts val="0"/>
              </a:spcAft>
              <a:buClr>
                <a:schemeClr val="dk1"/>
              </a:buClr>
              <a:buSzPts val="1400"/>
              <a:buChar char="○"/>
            </a:pPr>
            <a:r>
              <a:rPr lang="en">
                <a:solidFill>
                  <a:schemeClr val="dk1"/>
                </a:solidFill>
              </a:rPr>
              <a:t>35 known even-even isotopes capable,</a:t>
            </a:r>
            <a:br>
              <a:rPr lang="en">
                <a:solidFill>
                  <a:schemeClr val="dk1"/>
                </a:solidFill>
              </a:rPr>
            </a:br>
            <a:r>
              <a:rPr lang="en">
                <a:solidFill>
                  <a:schemeClr val="dk1"/>
                </a:solidFill>
              </a:rPr>
              <a:t>12 observed directly</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T</a:t>
            </a:r>
            <a:r>
              <a:rPr baseline="-25000" lang="en">
                <a:solidFill>
                  <a:schemeClr val="dk1"/>
                </a:solidFill>
              </a:rPr>
              <a:t>1/2 </a:t>
            </a:r>
            <a:r>
              <a:rPr lang="en">
                <a:solidFill>
                  <a:schemeClr val="dk1"/>
                </a:solidFill>
              </a:rPr>
              <a:t>10</a:t>
            </a:r>
            <a:r>
              <a:rPr baseline="30000" lang="en">
                <a:solidFill>
                  <a:schemeClr val="dk1"/>
                </a:solidFill>
              </a:rPr>
              <a:t>19</a:t>
            </a:r>
            <a:r>
              <a:rPr lang="en">
                <a:solidFill>
                  <a:schemeClr val="dk1"/>
                </a:solidFill>
              </a:rPr>
              <a:t>-10</a:t>
            </a:r>
            <a:r>
              <a:rPr baseline="30000" lang="en">
                <a:solidFill>
                  <a:schemeClr val="dk1"/>
                </a:solidFill>
              </a:rPr>
              <a:t>24</a:t>
            </a:r>
            <a:r>
              <a:rPr lang="en">
                <a:solidFill>
                  <a:schemeClr val="dk1"/>
                </a:solidFill>
              </a:rPr>
              <a:t> yrs </a:t>
            </a:r>
            <a:r>
              <a:rPr lang="en" sz="1400">
                <a:solidFill>
                  <a:schemeClr val="dk1"/>
                </a:solidFill>
              </a:rPr>
              <a:t>(for observed isotopes)</a:t>
            </a:r>
            <a:endParaRPr sz="1400">
              <a:solidFill>
                <a:schemeClr val="dk1"/>
              </a:solidFill>
            </a:endParaRPr>
          </a:p>
        </p:txBody>
      </p:sp>
      <p:pic>
        <p:nvPicPr>
          <p:cNvPr id="65" name="Google Shape;65;p14"/>
          <p:cNvPicPr preferRelativeResize="0"/>
          <p:nvPr/>
        </p:nvPicPr>
        <p:blipFill>
          <a:blip r:embed="rId3">
            <a:alphaModFix/>
          </a:blip>
          <a:stretch>
            <a:fillRect/>
          </a:stretch>
        </p:blipFill>
        <p:spPr>
          <a:xfrm>
            <a:off x="4893000" y="646250"/>
            <a:ext cx="4251000" cy="3589000"/>
          </a:xfrm>
          <a:prstGeom prst="rect">
            <a:avLst/>
          </a:prstGeom>
          <a:noFill/>
          <a:ln cap="flat" cmpd="sng" w="9525">
            <a:solidFill>
              <a:schemeClr val="dk2"/>
            </a:solidFill>
            <a:prstDash val="solid"/>
            <a:round/>
            <a:headEnd len="sm" w="sm" type="none"/>
            <a:tailEnd len="sm" w="sm" type="none"/>
          </a:ln>
        </p:spPr>
      </p:pic>
      <p:pic>
        <p:nvPicPr>
          <p:cNvPr id="66" name="Google Shape;66;p14"/>
          <p:cNvPicPr preferRelativeResize="0"/>
          <p:nvPr/>
        </p:nvPicPr>
        <p:blipFill rotWithShape="1">
          <a:blip r:embed="rId4">
            <a:alphaModFix/>
          </a:blip>
          <a:srcRect b="46158" l="0" r="0" t="0"/>
          <a:stretch/>
        </p:blipFill>
        <p:spPr>
          <a:xfrm>
            <a:off x="144682" y="3638550"/>
            <a:ext cx="3786125" cy="800050"/>
          </a:xfrm>
          <a:prstGeom prst="rect">
            <a:avLst/>
          </a:prstGeom>
          <a:noFill/>
          <a:ln>
            <a:noFill/>
          </a:ln>
        </p:spPr>
      </p:pic>
      <p:sp>
        <p:nvSpPr>
          <p:cNvPr id="67" name="Google Shape;67;p14"/>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71" name="Shape 71"/>
        <p:cNvGrpSpPr/>
        <p:nvPr/>
      </p:nvGrpSpPr>
      <p:grpSpPr>
        <a:xfrm>
          <a:off x="0" y="0"/>
          <a:ext cx="0" cy="0"/>
          <a:chOff x="0" y="0"/>
          <a:chExt cx="0" cy="0"/>
        </a:xfrm>
      </p:grpSpPr>
      <p:sp>
        <p:nvSpPr>
          <p:cNvPr id="72" name="Google Shape;72;p15"/>
          <p:cNvSpPr txBox="1"/>
          <p:nvPr>
            <p:ph type="title"/>
          </p:nvPr>
        </p:nvSpPr>
        <p:spPr>
          <a:xfrm>
            <a:off x="6900" y="-12175"/>
            <a:ext cx="5843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solidFill>
                  <a:schemeClr val="accent1"/>
                </a:solidFill>
              </a:rPr>
              <a:t>Neutrinoless</a:t>
            </a:r>
            <a:r>
              <a:rPr lang="en"/>
              <a:t> double beta decay (0vββ)</a:t>
            </a:r>
            <a:endParaRPr/>
          </a:p>
        </p:txBody>
      </p:sp>
      <p:sp>
        <p:nvSpPr>
          <p:cNvPr id="73" name="Google Shape;73;p15"/>
          <p:cNvSpPr txBox="1"/>
          <p:nvPr>
            <p:ph idx="1" type="body"/>
          </p:nvPr>
        </p:nvSpPr>
        <p:spPr>
          <a:xfrm>
            <a:off x="6900" y="847675"/>
            <a:ext cx="4830000" cy="23337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2nd</a:t>
            </a:r>
            <a:r>
              <a:rPr lang="en">
                <a:solidFill>
                  <a:schemeClr val="dk1"/>
                </a:solidFill>
              </a:rPr>
              <a:t> order nuclear decay</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Observable</a:t>
            </a:r>
            <a:r>
              <a:rPr lang="en">
                <a:solidFill>
                  <a:schemeClr val="dk1"/>
                </a:solidFill>
              </a:rPr>
              <a:t> if β decay is suppressed</a:t>
            </a:r>
            <a:endParaRPr>
              <a:solidFill>
                <a:schemeClr val="dk1"/>
              </a:solidFill>
            </a:endParaRPr>
          </a:p>
          <a:p>
            <a:pPr indent="-317500" lvl="1" marL="914400" rtl="0" algn="l">
              <a:spcBef>
                <a:spcPts val="0"/>
              </a:spcBef>
              <a:spcAft>
                <a:spcPts val="0"/>
              </a:spcAft>
              <a:buClr>
                <a:schemeClr val="dk1"/>
              </a:buClr>
              <a:buSzPts val="1400"/>
              <a:buChar char="○"/>
            </a:pPr>
            <a:r>
              <a:rPr lang="en">
                <a:solidFill>
                  <a:schemeClr val="dk1"/>
                </a:solidFill>
              </a:rPr>
              <a:t>35 known even-even isotopes capable,</a:t>
            </a:r>
            <a:br>
              <a:rPr lang="en">
                <a:solidFill>
                  <a:schemeClr val="dk1"/>
                </a:solidFill>
              </a:rPr>
            </a:br>
            <a:r>
              <a:rPr lang="en">
                <a:solidFill>
                  <a:schemeClr val="accent1"/>
                </a:solidFill>
              </a:rPr>
              <a:t>0</a:t>
            </a:r>
            <a:r>
              <a:rPr lang="en">
                <a:solidFill>
                  <a:schemeClr val="dk1"/>
                </a:solidFill>
              </a:rPr>
              <a:t> observed</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T</a:t>
            </a:r>
            <a:r>
              <a:rPr baseline="-25000" lang="en">
                <a:solidFill>
                  <a:schemeClr val="dk1"/>
                </a:solidFill>
              </a:rPr>
              <a:t>1/2 </a:t>
            </a:r>
            <a:r>
              <a:rPr lang="en">
                <a:solidFill>
                  <a:schemeClr val="accent1"/>
                </a:solidFill>
              </a:rPr>
              <a:t>&gt; </a:t>
            </a:r>
            <a:r>
              <a:rPr lang="en">
                <a:solidFill>
                  <a:schemeClr val="accent1"/>
                </a:solidFill>
              </a:rPr>
              <a:t>(10</a:t>
            </a:r>
            <a:r>
              <a:rPr baseline="30000" lang="en">
                <a:solidFill>
                  <a:schemeClr val="accent1"/>
                </a:solidFill>
              </a:rPr>
              <a:t>26</a:t>
            </a:r>
            <a:r>
              <a:rPr lang="en">
                <a:solidFill>
                  <a:schemeClr val="accent1"/>
                </a:solidFill>
              </a:rPr>
              <a:t>)</a:t>
            </a:r>
            <a:r>
              <a:rPr lang="en">
                <a:solidFill>
                  <a:schemeClr val="dk1"/>
                </a:solidFill>
              </a:rPr>
              <a:t> yrs</a:t>
            </a:r>
            <a:br>
              <a:rPr lang="en">
                <a:solidFill>
                  <a:schemeClr val="dk1"/>
                </a:solidFill>
              </a:rPr>
            </a:b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Only possible if  </a:t>
            </a:r>
            <a:endParaRPr>
              <a:solidFill>
                <a:schemeClr val="dk1"/>
              </a:solidFill>
            </a:endParaRPr>
          </a:p>
        </p:txBody>
      </p:sp>
      <p:pic>
        <p:nvPicPr>
          <p:cNvPr id="74" name="Google Shape;74;p15"/>
          <p:cNvPicPr preferRelativeResize="0"/>
          <p:nvPr/>
        </p:nvPicPr>
        <p:blipFill rotWithShape="1">
          <a:blip r:embed="rId3">
            <a:alphaModFix/>
          </a:blip>
          <a:srcRect b="0" l="0" r="0" t="48482"/>
          <a:stretch/>
        </p:blipFill>
        <p:spPr>
          <a:xfrm>
            <a:off x="4964675" y="1246939"/>
            <a:ext cx="3993576" cy="1567960"/>
          </a:xfrm>
          <a:prstGeom prst="rect">
            <a:avLst/>
          </a:prstGeom>
          <a:noFill/>
          <a:ln cap="flat" cmpd="sng" w="9525">
            <a:solidFill>
              <a:schemeClr val="dk1"/>
            </a:solidFill>
            <a:prstDash val="solid"/>
            <a:round/>
            <a:headEnd len="sm" w="sm" type="none"/>
            <a:tailEnd len="sm" w="sm" type="none"/>
          </a:ln>
        </p:spPr>
      </p:pic>
      <p:pic>
        <p:nvPicPr>
          <p:cNvPr id="75" name="Google Shape;75;p15"/>
          <p:cNvPicPr preferRelativeResize="0"/>
          <p:nvPr/>
        </p:nvPicPr>
        <p:blipFill rotWithShape="1">
          <a:blip r:embed="rId3">
            <a:alphaModFix/>
          </a:blip>
          <a:srcRect b="51176" l="0" r="0" t="0"/>
          <a:stretch/>
        </p:blipFill>
        <p:spPr>
          <a:xfrm>
            <a:off x="4964675" y="2814900"/>
            <a:ext cx="3993566" cy="1485925"/>
          </a:xfrm>
          <a:prstGeom prst="rect">
            <a:avLst/>
          </a:prstGeom>
          <a:noFill/>
          <a:ln cap="flat" cmpd="sng" w="9525">
            <a:solidFill>
              <a:schemeClr val="dk1"/>
            </a:solidFill>
            <a:prstDash val="solid"/>
            <a:round/>
            <a:headEnd len="sm" w="sm" type="none"/>
            <a:tailEnd len="sm" w="sm" type="none"/>
          </a:ln>
        </p:spPr>
      </p:pic>
      <p:pic>
        <p:nvPicPr>
          <p:cNvPr id="76" name="Google Shape;76;p15"/>
          <p:cNvPicPr preferRelativeResize="0"/>
          <p:nvPr/>
        </p:nvPicPr>
        <p:blipFill>
          <a:blip r:embed="rId4">
            <a:alphaModFix/>
          </a:blip>
          <a:stretch>
            <a:fillRect/>
          </a:stretch>
        </p:blipFill>
        <p:spPr>
          <a:xfrm>
            <a:off x="152400" y="3633775"/>
            <a:ext cx="3786125" cy="1485925"/>
          </a:xfrm>
          <a:prstGeom prst="rect">
            <a:avLst/>
          </a:prstGeom>
          <a:noFill/>
          <a:ln>
            <a:noFill/>
          </a:ln>
        </p:spPr>
      </p:pic>
      <p:pic>
        <p:nvPicPr>
          <p:cNvPr id="77" name="Google Shape;77;p15"/>
          <p:cNvPicPr preferRelativeResize="0"/>
          <p:nvPr/>
        </p:nvPicPr>
        <p:blipFill>
          <a:blip r:embed="rId5">
            <a:alphaModFix/>
          </a:blip>
          <a:stretch>
            <a:fillRect/>
          </a:stretch>
        </p:blipFill>
        <p:spPr>
          <a:xfrm>
            <a:off x="2376933" y="2526111"/>
            <a:ext cx="827700" cy="406850"/>
          </a:xfrm>
          <a:prstGeom prst="rect">
            <a:avLst/>
          </a:prstGeom>
          <a:noFill/>
          <a:ln>
            <a:noFill/>
          </a:ln>
        </p:spPr>
      </p:pic>
      <p:sp>
        <p:nvSpPr>
          <p:cNvPr id="78" name="Google Shape;78;p15"/>
          <p:cNvSpPr txBox="1"/>
          <p:nvPr/>
        </p:nvSpPr>
        <p:spPr>
          <a:xfrm>
            <a:off x="8396225" y="1228675"/>
            <a:ext cx="8277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rgbClr val="FF0000"/>
                </a:solidFill>
                <a:latin typeface="Verdana"/>
                <a:ea typeface="Verdana"/>
                <a:cs typeface="Verdana"/>
                <a:sym typeface="Verdana"/>
              </a:rPr>
              <a:t>2vββ</a:t>
            </a:r>
            <a:endParaRPr>
              <a:solidFill>
                <a:srgbClr val="FF0000"/>
              </a:solidFill>
              <a:latin typeface="Verdana"/>
              <a:ea typeface="Verdana"/>
              <a:cs typeface="Verdana"/>
              <a:sym typeface="Verdana"/>
            </a:endParaRPr>
          </a:p>
        </p:txBody>
      </p:sp>
      <p:sp>
        <p:nvSpPr>
          <p:cNvPr id="79" name="Google Shape;79;p15"/>
          <p:cNvSpPr txBox="1"/>
          <p:nvPr/>
        </p:nvSpPr>
        <p:spPr>
          <a:xfrm>
            <a:off x="8396225" y="2781150"/>
            <a:ext cx="8277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accent1"/>
                </a:solidFill>
                <a:latin typeface="Verdana"/>
                <a:ea typeface="Verdana"/>
                <a:cs typeface="Verdana"/>
                <a:sym typeface="Verdana"/>
              </a:rPr>
              <a:t>0vββ</a:t>
            </a:r>
            <a:endParaRPr>
              <a:solidFill>
                <a:schemeClr val="accent1"/>
              </a:solidFill>
              <a:latin typeface="Verdana"/>
              <a:ea typeface="Verdana"/>
              <a:cs typeface="Verdana"/>
              <a:sym typeface="Verdana"/>
            </a:endParaRPr>
          </a:p>
        </p:txBody>
      </p:sp>
      <p:sp>
        <p:nvSpPr>
          <p:cNvPr id="80" name="Google Shape;80;p15"/>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84" name="Shape 84"/>
        <p:cNvGrpSpPr/>
        <p:nvPr/>
      </p:nvGrpSpPr>
      <p:grpSpPr>
        <a:xfrm>
          <a:off x="0" y="0"/>
          <a:ext cx="0" cy="0"/>
          <a:chOff x="0" y="0"/>
          <a:chExt cx="0" cy="0"/>
        </a:xfrm>
      </p:grpSpPr>
      <p:sp>
        <p:nvSpPr>
          <p:cNvPr id="85" name="Google Shape;85;p16"/>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86" name="Google Shape;86;p16"/>
          <p:cNvSpPr txBox="1"/>
          <p:nvPr>
            <p:ph idx="1" type="body"/>
          </p:nvPr>
        </p:nvSpPr>
        <p:spPr>
          <a:xfrm>
            <a:off x="6900" y="847675"/>
            <a:ext cx="4758000" cy="23346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Neutrino is a Majorana particle</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Lepton number violation ΔL = 2, potential for matter-antimatter asymmetry via leptogenesis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Half-life of 0vββ directly related to effective neutrino mass* m</a:t>
            </a:r>
            <a:r>
              <a:rPr baseline="-25000" lang="en">
                <a:solidFill>
                  <a:schemeClr val="dk1"/>
                </a:solidFill>
              </a:rPr>
              <a:t>ββ</a:t>
            </a:r>
            <a:endParaRPr>
              <a:solidFill>
                <a:schemeClr val="dk1"/>
              </a:solidFill>
            </a:endParaRPr>
          </a:p>
        </p:txBody>
      </p:sp>
      <p:sp>
        <p:nvSpPr>
          <p:cNvPr id="87" name="Google Shape;87;p16"/>
          <p:cNvSpPr txBox="1"/>
          <p:nvPr/>
        </p:nvSpPr>
        <p:spPr>
          <a:xfrm>
            <a:off x="462300" y="2870280"/>
            <a:ext cx="4630500" cy="3693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200">
                <a:solidFill>
                  <a:schemeClr val="dk2"/>
                </a:solidFill>
                <a:latin typeface="Verdana"/>
                <a:ea typeface="Verdana"/>
                <a:cs typeface="Verdana"/>
                <a:sym typeface="Verdana"/>
              </a:rPr>
              <a:t>*assuming light neutrino exchange as the mechanism</a:t>
            </a:r>
            <a:endParaRPr sz="1200">
              <a:solidFill>
                <a:schemeClr val="dk2"/>
              </a:solidFill>
              <a:latin typeface="Verdana"/>
              <a:ea typeface="Verdana"/>
              <a:cs typeface="Verdana"/>
              <a:sym typeface="Verdana"/>
            </a:endParaRPr>
          </a:p>
        </p:txBody>
      </p:sp>
      <p:pic>
        <p:nvPicPr>
          <p:cNvPr id="88" name="Google Shape;88;p16"/>
          <p:cNvPicPr preferRelativeResize="0"/>
          <p:nvPr/>
        </p:nvPicPr>
        <p:blipFill>
          <a:blip r:embed="rId3">
            <a:alphaModFix/>
          </a:blip>
          <a:stretch>
            <a:fillRect/>
          </a:stretch>
        </p:blipFill>
        <p:spPr>
          <a:xfrm>
            <a:off x="410725" y="4137803"/>
            <a:ext cx="3751926" cy="983125"/>
          </a:xfrm>
          <a:prstGeom prst="rect">
            <a:avLst/>
          </a:prstGeom>
          <a:noFill/>
          <a:ln>
            <a:noFill/>
          </a:ln>
        </p:spPr>
      </p:pic>
      <p:pic>
        <p:nvPicPr>
          <p:cNvPr id="89" name="Google Shape;89;p16"/>
          <p:cNvPicPr preferRelativeResize="0"/>
          <p:nvPr/>
        </p:nvPicPr>
        <p:blipFill>
          <a:blip r:embed="rId4">
            <a:alphaModFix/>
          </a:blip>
          <a:stretch>
            <a:fillRect/>
          </a:stretch>
        </p:blipFill>
        <p:spPr>
          <a:xfrm>
            <a:off x="4894950" y="0"/>
            <a:ext cx="4249051" cy="4383898"/>
          </a:xfrm>
          <a:prstGeom prst="rect">
            <a:avLst/>
          </a:prstGeom>
          <a:noFill/>
          <a:ln>
            <a:noFill/>
          </a:ln>
        </p:spPr>
      </p:pic>
      <p:sp>
        <p:nvSpPr>
          <p:cNvPr id="90" name="Google Shape;90;p16"/>
          <p:cNvSpPr txBox="1"/>
          <p:nvPr>
            <p:ph type="title"/>
          </p:nvPr>
        </p:nvSpPr>
        <p:spPr>
          <a:xfrm>
            <a:off x="6900" y="-12175"/>
            <a:ext cx="4565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Implications of 0vββ discovery</a:t>
            </a:r>
            <a:endParaRPr/>
          </a:p>
        </p:txBody>
      </p:sp>
      <p:sp>
        <p:nvSpPr>
          <p:cNvPr id="91" name="Google Shape;91;p16"/>
          <p:cNvSpPr txBox="1"/>
          <p:nvPr/>
        </p:nvSpPr>
        <p:spPr>
          <a:xfrm>
            <a:off x="4230500" y="4073450"/>
            <a:ext cx="3972600" cy="10467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2"/>
                </a:solidFill>
                <a:latin typeface="Verdana"/>
                <a:ea typeface="Verdana"/>
                <a:cs typeface="Verdana"/>
                <a:sym typeface="Verdana"/>
              </a:rPr>
              <a:t>G</a:t>
            </a:r>
            <a:r>
              <a:rPr baseline="30000" lang="en">
                <a:solidFill>
                  <a:schemeClr val="dk2"/>
                </a:solidFill>
                <a:latin typeface="Verdana"/>
                <a:ea typeface="Verdana"/>
                <a:cs typeface="Verdana"/>
                <a:sym typeface="Verdana"/>
              </a:rPr>
              <a:t>0v</a:t>
            </a:r>
            <a:r>
              <a:rPr lang="en">
                <a:solidFill>
                  <a:schemeClr val="dk2"/>
                </a:solidFill>
                <a:latin typeface="Verdana"/>
                <a:ea typeface="Verdana"/>
                <a:cs typeface="Verdana"/>
                <a:sym typeface="Verdana"/>
              </a:rPr>
              <a:t> - phase space factor, calculated</a:t>
            </a:r>
            <a:br>
              <a:rPr lang="en">
                <a:solidFill>
                  <a:schemeClr val="dk2"/>
                </a:solidFill>
                <a:latin typeface="Verdana"/>
                <a:ea typeface="Verdana"/>
                <a:cs typeface="Verdana"/>
                <a:sym typeface="Verdana"/>
              </a:rPr>
            </a:br>
            <a:r>
              <a:rPr lang="en">
                <a:solidFill>
                  <a:schemeClr val="dk2"/>
                </a:solidFill>
                <a:latin typeface="Verdana"/>
                <a:ea typeface="Verdana"/>
                <a:cs typeface="Verdana"/>
                <a:sym typeface="Verdana"/>
              </a:rPr>
              <a:t>with low uncertainty</a:t>
            </a:r>
            <a:endParaRPr>
              <a:solidFill>
                <a:schemeClr val="dk2"/>
              </a:solidFill>
              <a:latin typeface="Verdana"/>
              <a:ea typeface="Verdana"/>
              <a:cs typeface="Verdana"/>
              <a:sym typeface="Verdana"/>
            </a:endParaRPr>
          </a:p>
          <a:p>
            <a:pPr indent="0" lvl="0" marL="0" rtl="0" algn="l">
              <a:spcBef>
                <a:spcPts val="0"/>
              </a:spcBef>
              <a:spcAft>
                <a:spcPts val="0"/>
              </a:spcAft>
              <a:buNone/>
            </a:pPr>
            <a:r>
              <a:rPr lang="en">
                <a:solidFill>
                  <a:schemeClr val="dk2"/>
                </a:solidFill>
                <a:latin typeface="Verdana"/>
                <a:ea typeface="Verdana"/>
                <a:cs typeface="Verdana"/>
                <a:sym typeface="Verdana"/>
              </a:rPr>
              <a:t>M</a:t>
            </a:r>
            <a:r>
              <a:rPr baseline="30000" lang="en">
                <a:solidFill>
                  <a:schemeClr val="dk2"/>
                </a:solidFill>
                <a:latin typeface="Verdana"/>
                <a:ea typeface="Verdana"/>
                <a:cs typeface="Verdana"/>
                <a:sym typeface="Verdana"/>
              </a:rPr>
              <a:t>0v</a:t>
            </a:r>
            <a:r>
              <a:rPr lang="en">
                <a:solidFill>
                  <a:schemeClr val="dk2"/>
                </a:solidFill>
                <a:latin typeface="Verdana"/>
                <a:ea typeface="Verdana"/>
                <a:cs typeface="Verdana"/>
                <a:sym typeface="Verdana"/>
              </a:rPr>
              <a:t> - Nuclear matrix elements of decay, calculated with high uncertainties</a:t>
            </a:r>
            <a:endParaRPr>
              <a:solidFill>
                <a:schemeClr val="dk2"/>
              </a:solidFill>
              <a:latin typeface="Verdana"/>
              <a:ea typeface="Verdana"/>
              <a:cs typeface="Verdana"/>
              <a:sym typeface="Verdana"/>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95" name="Shape 95"/>
        <p:cNvGrpSpPr/>
        <p:nvPr/>
      </p:nvGrpSpPr>
      <p:grpSpPr>
        <a:xfrm>
          <a:off x="0" y="0"/>
          <a:ext cx="0" cy="0"/>
          <a:chOff x="0" y="0"/>
          <a:chExt cx="0" cy="0"/>
        </a:xfrm>
      </p:grpSpPr>
      <p:sp>
        <p:nvSpPr>
          <p:cNvPr id="96" name="Google Shape;96;p17"/>
          <p:cNvSpPr txBox="1"/>
          <p:nvPr>
            <p:ph type="title"/>
          </p:nvPr>
        </p:nvSpPr>
        <p:spPr>
          <a:xfrm>
            <a:off x="6900" y="-12175"/>
            <a:ext cx="69957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Searching for the 0vββ signal - general strategy</a:t>
            </a:r>
            <a:endParaRPr/>
          </a:p>
        </p:txBody>
      </p:sp>
      <p:sp>
        <p:nvSpPr>
          <p:cNvPr id="97" name="Google Shape;97;p17"/>
          <p:cNvSpPr txBox="1"/>
          <p:nvPr>
            <p:ph idx="1" type="body"/>
          </p:nvPr>
        </p:nvSpPr>
        <p:spPr>
          <a:xfrm>
            <a:off x="6900" y="847675"/>
            <a:ext cx="4440300" cy="22221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2vββ - energy split amongst 4 emitted particles, 2 of which escape detectors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0v</a:t>
            </a:r>
            <a:r>
              <a:rPr lang="en">
                <a:solidFill>
                  <a:schemeClr val="dk1"/>
                </a:solidFill>
              </a:rPr>
              <a:t>ββ - energy split between 2 electrons*, can detect full energy of decay (Q</a:t>
            </a:r>
            <a:r>
              <a:rPr baseline="-25000" lang="en">
                <a:solidFill>
                  <a:schemeClr val="dk1"/>
                </a:solidFill>
              </a:rPr>
              <a:t>ββ</a:t>
            </a:r>
            <a:r>
              <a:rPr lang="en">
                <a:solidFill>
                  <a:schemeClr val="dk1"/>
                </a:solidFill>
              </a:rPr>
              <a:t>)</a:t>
            </a:r>
            <a:endParaRPr>
              <a:solidFill>
                <a:schemeClr val="dk1"/>
              </a:solidFill>
            </a:endParaRPr>
          </a:p>
        </p:txBody>
      </p:sp>
      <p:pic>
        <p:nvPicPr>
          <p:cNvPr id="98" name="Google Shape;98;p17"/>
          <p:cNvPicPr preferRelativeResize="0"/>
          <p:nvPr/>
        </p:nvPicPr>
        <p:blipFill>
          <a:blip r:embed="rId3">
            <a:alphaModFix/>
          </a:blip>
          <a:stretch>
            <a:fillRect/>
          </a:stretch>
        </p:blipFill>
        <p:spPr>
          <a:xfrm>
            <a:off x="4529138" y="619125"/>
            <a:ext cx="4352925" cy="1924050"/>
          </a:xfrm>
          <a:prstGeom prst="rect">
            <a:avLst/>
          </a:prstGeom>
          <a:noFill/>
          <a:ln>
            <a:noFill/>
          </a:ln>
        </p:spPr>
      </p:pic>
      <p:sp>
        <p:nvSpPr>
          <p:cNvPr id="99" name="Google Shape;99;p17"/>
          <p:cNvSpPr txBox="1"/>
          <p:nvPr/>
        </p:nvSpPr>
        <p:spPr>
          <a:xfrm>
            <a:off x="5500625" y="565827"/>
            <a:ext cx="8277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rgbClr val="FF0000"/>
                </a:solidFill>
                <a:latin typeface="Verdana"/>
                <a:ea typeface="Verdana"/>
                <a:cs typeface="Verdana"/>
                <a:sym typeface="Verdana"/>
              </a:rPr>
              <a:t>2vββ</a:t>
            </a:r>
            <a:endParaRPr>
              <a:solidFill>
                <a:srgbClr val="FF0000"/>
              </a:solidFill>
              <a:latin typeface="Verdana"/>
              <a:ea typeface="Verdana"/>
              <a:cs typeface="Verdana"/>
              <a:sym typeface="Verdana"/>
            </a:endParaRPr>
          </a:p>
        </p:txBody>
      </p:sp>
      <p:sp>
        <p:nvSpPr>
          <p:cNvPr id="100" name="Google Shape;100;p17"/>
          <p:cNvSpPr txBox="1"/>
          <p:nvPr/>
        </p:nvSpPr>
        <p:spPr>
          <a:xfrm>
            <a:off x="8015225" y="1409550"/>
            <a:ext cx="8277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accent1"/>
                </a:solidFill>
                <a:latin typeface="Verdana"/>
                <a:ea typeface="Verdana"/>
                <a:cs typeface="Verdana"/>
                <a:sym typeface="Verdana"/>
              </a:rPr>
              <a:t>0vββ</a:t>
            </a:r>
            <a:endParaRPr>
              <a:solidFill>
                <a:schemeClr val="accent1"/>
              </a:solidFill>
              <a:latin typeface="Verdana"/>
              <a:ea typeface="Verdana"/>
              <a:cs typeface="Verdana"/>
              <a:sym typeface="Verdana"/>
            </a:endParaRPr>
          </a:p>
        </p:txBody>
      </p:sp>
      <p:sp>
        <p:nvSpPr>
          <p:cNvPr id="101" name="Google Shape;101;p17"/>
          <p:cNvSpPr txBox="1"/>
          <p:nvPr/>
        </p:nvSpPr>
        <p:spPr>
          <a:xfrm>
            <a:off x="0" y="4821725"/>
            <a:ext cx="2010600" cy="3078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800">
                <a:solidFill>
                  <a:schemeClr val="dk2"/>
                </a:solidFill>
              </a:rPr>
              <a:t>*Nuclear recoil energy can be neglected</a:t>
            </a:r>
            <a:endParaRPr sz="800">
              <a:solidFill>
                <a:schemeClr val="dk2"/>
              </a:solidFill>
            </a:endParaRPr>
          </a:p>
        </p:txBody>
      </p:sp>
      <p:sp>
        <p:nvSpPr>
          <p:cNvPr id="102" name="Google Shape;102;p17"/>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103" name="Google Shape;103;p17"/>
          <p:cNvSpPr txBox="1"/>
          <p:nvPr/>
        </p:nvSpPr>
        <p:spPr>
          <a:xfrm>
            <a:off x="1241800" y="3497275"/>
            <a:ext cx="3555300" cy="923400"/>
          </a:xfrm>
          <a:prstGeom prst="rect">
            <a:avLst/>
          </a:prstGeom>
          <a:solidFill>
            <a:schemeClr val="lt1"/>
          </a:solidFill>
          <a:ln cap="flat" cmpd="sng" w="952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b="1" lang="en" sz="1600">
                <a:solidFill>
                  <a:srgbClr val="E69138"/>
                </a:solidFill>
                <a:latin typeface="Verdana"/>
                <a:ea typeface="Verdana"/>
                <a:cs typeface="Verdana"/>
                <a:sym typeface="Verdana"/>
              </a:rPr>
              <a:t>0vββ in </a:t>
            </a:r>
            <a:r>
              <a:rPr b="1" baseline="30000" lang="en" sz="1600">
                <a:solidFill>
                  <a:srgbClr val="E69138"/>
                </a:solidFill>
                <a:latin typeface="Verdana"/>
                <a:ea typeface="Verdana"/>
                <a:cs typeface="Verdana"/>
                <a:sym typeface="Verdana"/>
              </a:rPr>
              <a:t>76</a:t>
            </a:r>
            <a:r>
              <a:rPr b="1" lang="en" sz="1600">
                <a:solidFill>
                  <a:srgbClr val="E69138"/>
                </a:solidFill>
                <a:latin typeface="Verdana"/>
                <a:ea typeface="Verdana"/>
                <a:cs typeface="Verdana"/>
                <a:sym typeface="Verdana"/>
              </a:rPr>
              <a:t>Ge should be single-site, monoenergetic signal at Q</a:t>
            </a:r>
            <a:r>
              <a:rPr b="1" baseline="-25000" lang="en" sz="1600">
                <a:solidFill>
                  <a:srgbClr val="E69138"/>
                </a:solidFill>
                <a:latin typeface="Verdana"/>
                <a:ea typeface="Verdana"/>
                <a:cs typeface="Verdana"/>
                <a:sym typeface="Verdana"/>
              </a:rPr>
              <a:t>ββ</a:t>
            </a:r>
            <a:r>
              <a:rPr b="1" lang="en" sz="1600">
                <a:solidFill>
                  <a:srgbClr val="E69138"/>
                </a:solidFill>
                <a:latin typeface="Verdana"/>
                <a:ea typeface="Verdana"/>
                <a:cs typeface="Verdana"/>
                <a:sym typeface="Verdana"/>
              </a:rPr>
              <a:t>=2039 keV</a:t>
            </a:r>
            <a:endParaRPr b="1" sz="1600">
              <a:solidFill>
                <a:srgbClr val="E69138"/>
              </a:solidFill>
              <a:latin typeface="Verdana"/>
              <a:ea typeface="Verdana"/>
              <a:cs typeface="Verdana"/>
              <a:sym typeface="Verdana"/>
            </a:endParaRPr>
          </a:p>
        </p:txBody>
      </p:sp>
      <p:pic>
        <p:nvPicPr>
          <p:cNvPr id="104" name="Google Shape;104;p17"/>
          <p:cNvPicPr preferRelativeResize="0"/>
          <p:nvPr/>
        </p:nvPicPr>
        <p:blipFill>
          <a:blip r:embed="rId4">
            <a:alphaModFix/>
          </a:blip>
          <a:stretch>
            <a:fillRect/>
          </a:stretch>
        </p:blipFill>
        <p:spPr>
          <a:xfrm>
            <a:off x="5590200" y="2771775"/>
            <a:ext cx="1747117" cy="2295526"/>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08" name="Shape 108"/>
        <p:cNvGrpSpPr/>
        <p:nvPr/>
      </p:nvGrpSpPr>
      <p:grpSpPr>
        <a:xfrm>
          <a:off x="0" y="0"/>
          <a:ext cx="0" cy="0"/>
          <a:chOff x="0" y="0"/>
          <a:chExt cx="0" cy="0"/>
        </a:xfrm>
      </p:grpSpPr>
      <p:sp>
        <p:nvSpPr>
          <p:cNvPr id="109" name="Google Shape;109;p18"/>
          <p:cNvSpPr txBox="1"/>
          <p:nvPr>
            <p:ph type="title"/>
          </p:nvPr>
        </p:nvSpPr>
        <p:spPr>
          <a:xfrm>
            <a:off x="6900" y="-12175"/>
            <a:ext cx="4565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                       experiment</a:t>
            </a:r>
            <a:endParaRPr/>
          </a:p>
        </p:txBody>
      </p:sp>
      <p:sp>
        <p:nvSpPr>
          <p:cNvPr id="110" name="Google Shape;110;p18"/>
          <p:cNvSpPr txBox="1"/>
          <p:nvPr>
            <p:ph idx="1" type="body"/>
          </p:nvPr>
        </p:nvSpPr>
        <p:spPr>
          <a:xfrm>
            <a:off x="6900" y="847675"/>
            <a:ext cx="4059300" cy="37074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Large Enriched Germanium Experiment for Neutrinoless ββ Decay</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At the Laboratori Nazionali del Gran Sasso (LNGS)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Combines M</a:t>
            </a:r>
            <a:r>
              <a:rPr lang="en" sz="1500">
                <a:solidFill>
                  <a:schemeClr val="dk1"/>
                </a:solidFill>
              </a:rPr>
              <a:t>AJORANA</a:t>
            </a:r>
            <a:r>
              <a:rPr lang="en">
                <a:solidFill>
                  <a:schemeClr val="dk1"/>
                </a:solidFill>
              </a:rPr>
              <a:t> D</a:t>
            </a:r>
            <a:r>
              <a:rPr lang="en" sz="1500">
                <a:solidFill>
                  <a:schemeClr val="dk1"/>
                </a:solidFill>
              </a:rPr>
              <a:t>EMONSTRATOR</a:t>
            </a:r>
            <a:r>
              <a:rPr lang="en">
                <a:solidFill>
                  <a:schemeClr val="dk1"/>
                </a:solidFill>
              </a:rPr>
              <a:t>(MJD), GERDA, + new collaborators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Multi-phased, currently in phase 1: LEGEND-200</a:t>
            </a:r>
            <a:endParaRPr>
              <a:solidFill>
                <a:schemeClr val="dk1"/>
              </a:solidFill>
            </a:endParaRPr>
          </a:p>
        </p:txBody>
      </p:sp>
      <p:pic>
        <p:nvPicPr>
          <p:cNvPr id="111" name="Google Shape;111;p18" title="logo_no_bkg.png"/>
          <p:cNvPicPr preferRelativeResize="0"/>
          <p:nvPr/>
        </p:nvPicPr>
        <p:blipFill rotWithShape="1">
          <a:blip r:embed="rId3">
            <a:alphaModFix/>
          </a:blip>
          <a:srcRect b="46876" l="0" r="0" t="0"/>
          <a:stretch/>
        </p:blipFill>
        <p:spPr>
          <a:xfrm>
            <a:off x="693425" y="87174"/>
            <a:ext cx="1950685" cy="473349"/>
          </a:xfrm>
          <a:prstGeom prst="rect">
            <a:avLst/>
          </a:prstGeom>
          <a:noFill/>
          <a:ln>
            <a:noFill/>
          </a:ln>
        </p:spPr>
      </p:pic>
      <p:pic>
        <p:nvPicPr>
          <p:cNvPr id="112" name="Google Shape;112;p18"/>
          <p:cNvPicPr preferRelativeResize="0"/>
          <p:nvPr/>
        </p:nvPicPr>
        <p:blipFill rotWithShape="1">
          <a:blip r:embed="rId4">
            <a:alphaModFix/>
          </a:blip>
          <a:srcRect b="13398" l="0" r="0" t="10821"/>
          <a:stretch/>
        </p:blipFill>
        <p:spPr>
          <a:xfrm>
            <a:off x="5495825" y="84450"/>
            <a:ext cx="3154850" cy="2406976"/>
          </a:xfrm>
          <a:prstGeom prst="rect">
            <a:avLst/>
          </a:prstGeom>
          <a:noFill/>
          <a:ln>
            <a:noFill/>
          </a:ln>
        </p:spPr>
      </p:pic>
      <p:cxnSp>
        <p:nvCxnSpPr>
          <p:cNvPr id="113" name="Google Shape;113;p18"/>
          <p:cNvCxnSpPr/>
          <p:nvPr/>
        </p:nvCxnSpPr>
        <p:spPr>
          <a:xfrm>
            <a:off x="6525561" y="1294557"/>
            <a:ext cx="415200" cy="537300"/>
          </a:xfrm>
          <a:prstGeom prst="straightConnector1">
            <a:avLst/>
          </a:prstGeom>
          <a:noFill/>
          <a:ln cap="flat" cmpd="sng" w="28575">
            <a:solidFill>
              <a:srgbClr val="FF0000"/>
            </a:solidFill>
            <a:prstDash val="solid"/>
            <a:round/>
            <a:headEnd len="med" w="med" type="none"/>
            <a:tailEnd len="med" w="med" type="triangle"/>
          </a:ln>
        </p:spPr>
      </p:cxnSp>
      <p:sp>
        <p:nvSpPr>
          <p:cNvPr id="114" name="Google Shape;114;p18"/>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15" name="Google Shape;115;p18"/>
          <p:cNvPicPr preferRelativeResize="0"/>
          <p:nvPr/>
        </p:nvPicPr>
        <p:blipFill>
          <a:blip r:embed="rId5">
            <a:alphaModFix/>
          </a:blip>
          <a:stretch>
            <a:fillRect/>
          </a:stretch>
        </p:blipFill>
        <p:spPr>
          <a:xfrm>
            <a:off x="4114427" y="2575621"/>
            <a:ext cx="4565100" cy="2567880"/>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19" name="Shape 119"/>
        <p:cNvGrpSpPr/>
        <p:nvPr/>
      </p:nvGrpSpPr>
      <p:grpSpPr>
        <a:xfrm>
          <a:off x="0" y="0"/>
          <a:ext cx="0" cy="0"/>
          <a:chOff x="0" y="0"/>
          <a:chExt cx="0" cy="0"/>
        </a:xfrm>
      </p:grpSpPr>
      <p:sp>
        <p:nvSpPr>
          <p:cNvPr id="120" name="Google Shape;120;p19"/>
          <p:cNvSpPr txBox="1"/>
          <p:nvPr>
            <p:ph type="title"/>
          </p:nvPr>
        </p:nvSpPr>
        <p:spPr>
          <a:xfrm>
            <a:off x="6900" y="-12175"/>
            <a:ext cx="5015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LEGEND-200 overview and goals</a:t>
            </a:r>
            <a:endParaRPr/>
          </a:p>
        </p:txBody>
      </p:sp>
      <p:sp>
        <p:nvSpPr>
          <p:cNvPr id="121" name="Google Shape;121;p19"/>
          <p:cNvSpPr txBox="1"/>
          <p:nvPr>
            <p:ph idx="1" type="body"/>
          </p:nvPr>
        </p:nvSpPr>
        <p:spPr>
          <a:xfrm>
            <a:off x="6900" y="847675"/>
            <a:ext cx="4101600" cy="24480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Currently operating ~130 kg of enriched HPGe detectors, with a goal of 200 kg</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Data taking since ~March 2023 with breaks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Goal: sensitive up to  T</a:t>
            </a:r>
            <a:r>
              <a:rPr baseline="-25000" lang="en">
                <a:solidFill>
                  <a:schemeClr val="dk1"/>
                </a:solidFill>
              </a:rPr>
              <a:t>1/2</a:t>
            </a:r>
            <a:r>
              <a:rPr lang="en">
                <a:solidFill>
                  <a:schemeClr val="dk1"/>
                </a:solidFill>
              </a:rPr>
              <a:t>(0vββ) ≥ 10</a:t>
            </a:r>
            <a:r>
              <a:rPr baseline="30000" lang="en">
                <a:solidFill>
                  <a:schemeClr val="dk1"/>
                </a:solidFill>
              </a:rPr>
              <a:t>27</a:t>
            </a:r>
            <a:r>
              <a:rPr lang="en">
                <a:solidFill>
                  <a:schemeClr val="dk1"/>
                </a:solidFill>
              </a:rPr>
              <a:t> yrs</a:t>
            </a:r>
            <a:endParaRPr baseline="-25000">
              <a:solidFill>
                <a:schemeClr val="dk1"/>
              </a:solidFill>
            </a:endParaRPr>
          </a:p>
        </p:txBody>
      </p:sp>
      <p:pic>
        <p:nvPicPr>
          <p:cNvPr id="122" name="Google Shape;122;p19"/>
          <p:cNvPicPr preferRelativeResize="0"/>
          <p:nvPr/>
        </p:nvPicPr>
        <p:blipFill rotWithShape="1">
          <a:blip r:embed="rId3">
            <a:alphaModFix/>
          </a:blip>
          <a:srcRect b="0" l="50000" r="0" t="0"/>
          <a:stretch/>
        </p:blipFill>
        <p:spPr>
          <a:xfrm>
            <a:off x="4510951" y="675425"/>
            <a:ext cx="4572001" cy="3732600"/>
          </a:xfrm>
          <a:prstGeom prst="rect">
            <a:avLst/>
          </a:prstGeom>
          <a:noFill/>
          <a:ln>
            <a:noFill/>
          </a:ln>
        </p:spPr>
      </p:pic>
      <p:cxnSp>
        <p:nvCxnSpPr>
          <p:cNvPr id="123" name="Google Shape;123;p19"/>
          <p:cNvCxnSpPr/>
          <p:nvPr/>
        </p:nvCxnSpPr>
        <p:spPr>
          <a:xfrm rot="10800000">
            <a:off x="5021375" y="2708525"/>
            <a:ext cx="1831800" cy="0"/>
          </a:xfrm>
          <a:prstGeom prst="straightConnector1">
            <a:avLst/>
          </a:prstGeom>
          <a:noFill/>
          <a:ln cap="flat" cmpd="sng" w="28575">
            <a:solidFill>
              <a:srgbClr val="1155CC"/>
            </a:solidFill>
            <a:prstDash val="solid"/>
            <a:round/>
            <a:headEnd len="med" w="med" type="none"/>
            <a:tailEnd len="med" w="med" type="triangle"/>
          </a:ln>
        </p:spPr>
      </p:cxnSp>
      <p:cxnSp>
        <p:nvCxnSpPr>
          <p:cNvPr id="124" name="Google Shape;124;p19"/>
          <p:cNvCxnSpPr/>
          <p:nvPr/>
        </p:nvCxnSpPr>
        <p:spPr>
          <a:xfrm>
            <a:off x="6848529" y="2708525"/>
            <a:ext cx="0" cy="1343400"/>
          </a:xfrm>
          <a:prstGeom prst="straightConnector1">
            <a:avLst/>
          </a:prstGeom>
          <a:noFill/>
          <a:ln cap="flat" cmpd="sng" w="28575">
            <a:solidFill>
              <a:srgbClr val="1155CC"/>
            </a:solidFill>
            <a:prstDash val="solid"/>
            <a:round/>
            <a:headEnd len="med" w="med" type="none"/>
            <a:tailEnd len="med" w="med" type="triangle"/>
          </a:ln>
        </p:spPr>
      </p:cxnSp>
      <p:sp>
        <p:nvSpPr>
          <p:cNvPr id="125" name="Google Shape;125;p19"/>
          <p:cNvSpPr txBox="1"/>
          <p:nvPr/>
        </p:nvSpPr>
        <p:spPr>
          <a:xfrm>
            <a:off x="5274625" y="2417100"/>
            <a:ext cx="7299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rgbClr val="0000FF"/>
                </a:solidFill>
                <a:latin typeface="Verdana"/>
                <a:ea typeface="Verdana"/>
                <a:cs typeface="Verdana"/>
                <a:sym typeface="Verdana"/>
              </a:rPr>
              <a:t>L200</a:t>
            </a:r>
            <a:endParaRPr>
              <a:solidFill>
                <a:srgbClr val="0000FF"/>
              </a:solidFill>
              <a:latin typeface="Verdana"/>
              <a:ea typeface="Verdana"/>
              <a:cs typeface="Verdana"/>
              <a:sym typeface="Verdana"/>
            </a:endParaRPr>
          </a:p>
        </p:txBody>
      </p:sp>
      <p:cxnSp>
        <p:nvCxnSpPr>
          <p:cNvPr id="126" name="Google Shape;126;p19"/>
          <p:cNvCxnSpPr/>
          <p:nvPr/>
        </p:nvCxnSpPr>
        <p:spPr>
          <a:xfrm rot="10800000">
            <a:off x="5021975" y="3170425"/>
            <a:ext cx="1200000" cy="0"/>
          </a:xfrm>
          <a:prstGeom prst="straightConnector1">
            <a:avLst/>
          </a:prstGeom>
          <a:noFill/>
          <a:ln cap="flat" cmpd="sng" w="28575">
            <a:solidFill>
              <a:schemeClr val="dk1"/>
            </a:solidFill>
            <a:prstDash val="solid"/>
            <a:round/>
            <a:headEnd len="med" w="med" type="none"/>
            <a:tailEnd len="med" w="med" type="triangle"/>
          </a:ln>
        </p:spPr>
      </p:cxnSp>
      <p:cxnSp>
        <p:nvCxnSpPr>
          <p:cNvPr id="127" name="Google Shape;127;p19"/>
          <p:cNvCxnSpPr/>
          <p:nvPr/>
        </p:nvCxnSpPr>
        <p:spPr>
          <a:xfrm>
            <a:off x="6208200" y="3160150"/>
            <a:ext cx="0" cy="869100"/>
          </a:xfrm>
          <a:prstGeom prst="straightConnector1">
            <a:avLst/>
          </a:prstGeom>
          <a:noFill/>
          <a:ln cap="flat" cmpd="sng" w="28575">
            <a:solidFill>
              <a:schemeClr val="dk1"/>
            </a:solidFill>
            <a:prstDash val="solid"/>
            <a:round/>
            <a:headEnd len="med" w="med" type="none"/>
            <a:tailEnd len="med" w="med" type="triangle"/>
          </a:ln>
        </p:spPr>
      </p:cxnSp>
      <p:sp>
        <p:nvSpPr>
          <p:cNvPr id="128" name="Google Shape;128;p19"/>
          <p:cNvSpPr txBox="1"/>
          <p:nvPr/>
        </p:nvSpPr>
        <p:spPr>
          <a:xfrm>
            <a:off x="4878250" y="2851876"/>
            <a:ext cx="1115100" cy="3693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200">
                <a:solidFill>
                  <a:schemeClr val="dk1"/>
                </a:solidFill>
                <a:latin typeface="Verdana"/>
                <a:ea typeface="Verdana"/>
                <a:cs typeface="Verdana"/>
                <a:sym typeface="Verdana"/>
              </a:rPr>
              <a:t>MJD/GERDA</a:t>
            </a:r>
            <a:endParaRPr sz="1200">
              <a:solidFill>
                <a:schemeClr val="dk1"/>
              </a:solidFill>
              <a:latin typeface="Verdana"/>
              <a:ea typeface="Verdana"/>
              <a:cs typeface="Verdana"/>
              <a:sym typeface="Verdana"/>
            </a:endParaRPr>
          </a:p>
        </p:txBody>
      </p:sp>
      <p:pic>
        <p:nvPicPr>
          <p:cNvPr id="129" name="Google Shape;129;p19"/>
          <p:cNvPicPr preferRelativeResize="0"/>
          <p:nvPr/>
        </p:nvPicPr>
        <p:blipFill rotWithShape="1">
          <a:blip r:embed="rId4">
            <a:alphaModFix/>
          </a:blip>
          <a:srcRect b="0" l="0" r="88844" t="0"/>
          <a:stretch/>
        </p:blipFill>
        <p:spPr>
          <a:xfrm>
            <a:off x="4196213" y="755875"/>
            <a:ext cx="467187" cy="3337481"/>
          </a:xfrm>
          <a:prstGeom prst="rect">
            <a:avLst/>
          </a:prstGeom>
          <a:noFill/>
          <a:ln>
            <a:noFill/>
          </a:ln>
        </p:spPr>
      </p:pic>
      <p:sp>
        <p:nvSpPr>
          <p:cNvPr id="130" name="Google Shape;130;p19"/>
          <p:cNvSpPr txBox="1"/>
          <p:nvPr/>
        </p:nvSpPr>
        <p:spPr>
          <a:xfrm>
            <a:off x="68650" y="3991075"/>
            <a:ext cx="5548800" cy="831300"/>
          </a:xfrm>
          <a:prstGeom prst="rect">
            <a:avLst/>
          </a:prstGeom>
          <a:solidFill>
            <a:srgbClr val="E8FFFF"/>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To achieve target sensitivity, LEGEND-200 aims to achieve 1 ton-year of total detector exposure with a background index (BI) &lt; 2 x 10-4 cts/(keV kg yr) near Q</a:t>
            </a:r>
            <a:r>
              <a:rPr baseline="-25000" lang="en">
                <a:solidFill>
                  <a:schemeClr val="dk1"/>
                </a:solidFill>
                <a:latin typeface="Verdana"/>
                <a:ea typeface="Verdana"/>
                <a:cs typeface="Verdana"/>
                <a:sym typeface="Verdana"/>
              </a:rPr>
              <a:t>ββ</a:t>
            </a:r>
            <a:endParaRPr baseline="-25000">
              <a:solidFill>
                <a:schemeClr val="dk1"/>
              </a:solidFill>
              <a:latin typeface="Verdana"/>
              <a:ea typeface="Verdana"/>
              <a:cs typeface="Verdana"/>
              <a:sym typeface="Verdana"/>
            </a:endParaRPr>
          </a:p>
        </p:txBody>
      </p:sp>
      <p:sp>
        <p:nvSpPr>
          <p:cNvPr id="131" name="Google Shape;131;p19"/>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35" name="Shape 135"/>
        <p:cNvGrpSpPr/>
        <p:nvPr/>
      </p:nvGrpSpPr>
      <p:grpSpPr>
        <a:xfrm>
          <a:off x="0" y="0"/>
          <a:ext cx="0" cy="0"/>
          <a:chOff x="0" y="0"/>
          <a:chExt cx="0" cy="0"/>
        </a:xfrm>
      </p:grpSpPr>
      <p:sp>
        <p:nvSpPr>
          <p:cNvPr id="136" name="Google Shape;136;p20"/>
          <p:cNvSpPr txBox="1"/>
          <p:nvPr>
            <p:ph type="title"/>
          </p:nvPr>
        </p:nvSpPr>
        <p:spPr>
          <a:xfrm>
            <a:off x="6900" y="-12175"/>
            <a:ext cx="91440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ctr">
              <a:spcBef>
                <a:spcPts val="0"/>
              </a:spcBef>
              <a:spcAft>
                <a:spcPts val="0"/>
              </a:spcAft>
              <a:buNone/>
            </a:pPr>
            <a:r>
              <a:rPr lang="en"/>
              <a:t>Anatomy of LEGEND-200</a:t>
            </a:r>
            <a:endParaRPr/>
          </a:p>
        </p:txBody>
      </p:sp>
      <p:pic>
        <p:nvPicPr>
          <p:cNvPr id="137" name="Google Shape;137;p20"/>
          <p:cNvPicPr preferRelativeResize="0"/>
          <p:nvPr/>
        </p:nvPicPr>
        <p:blipFill>
          <a:blip r:embed="rId3">
            <a:alphaModFix/>
          </a:blip>
          <a:stretch>
            <a:fillRect/>
          </a:stretch>
        </p:blipFill>
        <p:spPr>
          <a:xfrm>
            <a:off x="-155951" y="336500"/>
            <a:ext cx="5341103" cy="4807001"/>
          </a:xfrm>
          <a:prstGeom prst="rect">
            <a:avLst/>
          </a:prstGeom>
          <a:noFill/>
          <a:ln>
            <a:noFill/>
          </a:ln>
        </p:spPr>
      </p:pic>
      <p:sp>
        <p:nvSpPr>
          <p:cNvPr id="138" name="Google Shape;138;p20"/>
          <p:cNvSpPr/>
          <p:nvPr/>
        </p:nvSpPr>
        <p:spPr>
          <a:xfrm>
            <a:off x="245875" y="879400"/>
            <a:ext cx="1927200" cy="432000"/>
          </a:xfrm>
          <a:prstGeom prst="roundRect">
            <a:avLst>
              <a:gd fmla="val 16667" name="adj"/>
            </a:avLst>
          </a:prstGeom>
          <a:solidFill>
            <a:srgbClr val="B4D1FE"/>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1800">
                <a:latin typeface="Verdana"/>
                <a:ea typeface="Verdana"/>
                <a:cs typeface="Verdana"/>
                <a:sym typeface="Verdana"/>
              </a:rPr>
              <a:t>Water tank</a:t>
            </a:r>
            <a:endParaRPr sz="1800">
              <a:latin typeface="Verdana"/>
              <a:ea typeface="Verdana"/>
              <a:cs typeface="Verdana"/>
              <a:sym typeface="Verdana"/>
            </a:endParaRPr>
          </a:p>
        </p:txBody>
      </p:sp>
      <p:sp>
        <p:nvSpPr>
          <p:cNvPr id="139" name="Google Shape;139;p20"/>
          <p:cNvSpPr/>
          <p:nvPr/>
        </p:nvSpPr>
        <p:spPr>
          <a:xfrm>
            <a:off x="1526678" y="3512725"/>
            <a:ext cx="1927200" cy="512100"/>
          </a:xfrm>
          <a:prstGeom prst="roundRect">
            <a:avLst>
              <a:gd fmla="val 16667" name="adj"/>
            </a:avLst>
          </a:prstGeom>
          <a:solidFill>
            <a:srgbClr val="BDBDBD"/>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1800">
                <a:latin typeface="Verdana"/>
                <a:ea typeface="Verdana"/>
                <a:cs typeface="Verdana"/>
                <a:sym typeface="Verdana"/>
              </a:rPr>
              <a:t>Liquid argon (LAr) tank</a:t>
            </a:r>
            <a:endParaRPr sz="1800">
              <a:latin typeface="Verdana"/>
              <a:ea typeface="Verdana"/>
              <a:cs typeface="Verdana"/>
              <a:sym typeface="Verdana"/>
            </a:endParaRPr>
          </a:p>
        </p:txBody>
      </p:sp>
      <p:cxnSp>
        <p:nvCxnSpPr>
          <p:cNvPr id="140" name="Google Shape;140;p20"/>
          <p:cNvCxnSpPr/>
          <p:nvPr/>
        </p:nvCxnSpPr>
        <p:spPr>
          <a:xfrm flipH="1">
            <a:off x="2682550" y="2330300"/>
            <a:ext cx="2569500" cy="520500"/>
          </a:xfrm>
          <a:prstGeom prst="straightConnector1">
            <a:avLst/>
          </a:prstGeom>
          <a:noFill/>
          <a:ln cap="flat" cmpd="sng" w="38100">
            <a:solidFill>
              <a:schemeClr val="lt1"/>
            </a:solidFill>
            <a:prstDash val="solid"/>
            <a:round/>
            <a:headEnd len="med" w="med" type="none"/>
            <a:tailEnd len="med" w="med" type="triangle"/>
          </a:ln>
        </p:spPr>
      </p:cxnSp>
      <p:sp>
        <p:nvSpPr>
          <p:cNvPr id="141" name="Google Shape;141;p20"/>
          <p:cNvSpPr/>
          <p:nvPr/>
        </p:nvSpPr>
        <p:spPr>
          <a:xfrm rot="-643327">
            <a:off x="2923377" y="2027493"/>
            <a:ext cx="1926942" cy="520542"/>
          </a:xfrm>
          <a:prstGeom prst="roundRect">
            <a:avLst>
              <a:gd fmla="val 16667" name="adj"/>
            </a:avLst>
          </a:prstGeom>
          <a:solidFill>
            <a:schemeClr val="lt1"/>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1800">
                <a:latin typeface="Verdana"/>
                <a:ea typeface="Verdana"/>
                <a:cs typeface="Verdana"/>
                <a:sym typeface="Verdana"/>
              </a:rPr>
              <a:t>Ge detector assembly</a:t>
            </a:r>
            <a:endParaRPr sz="1800">
              <a:latin typeface="Verdana"/>
              <a:ea typeface="Verdana"/>
              <a:cs typeface="Verdana"/>
              <a:sym typeface="Verdana"/>
            </a:endParaRPr>
          </a:p>
        </p:txBody>
      </p:sp>
      <p:pic>
        <p:nvPicPr>
          <p:cNvPr id="142" name="Google Shape;142;p20"/>
          <p:cNvPicPr preferRelativeResize="0"/>
          <p:nvPr/>
        </p:nvPicPr>
        <p:blipFill>
          <a:blip r:embed="rId4">
            <a:alphaModFix/>
          </a:blip>
          <a:stretch>
            <a:fillRect/>
          </a:stretch>
        </p:blipFill>
        <p:spPr>
          <a:xfrm flipH="1">
            <a:off x="4951069" y="197175"/>
            <a:ext cx="2269682" cy="4035500"/>
          </a:xfrm>
          <a:prstGeom prst="rect">
            <a:avLst/>
          </a:prstGeom>
          <a:noFill/>
          <a:ln>
            <a:noFill/>
          </a:ln>
        </p:spPr>
      </p:pic>
      <p:cxnSp>
        <p:nvCxnSpPr>
          <p:cNvPr id="143" name="Google Shape;143;p20"/>
          <p:cNvCxnSpPr/>
          <p:nvPr/>
        </p:nvCxnSpPr>
        <p:spPr>
          <a:xfrm rot="10800000">
            <a:off x="6135500" y="3739900"/>
            <a:ext cx="357000" cy="930900"/>
          </a:xfrm>
          <a:prstGeom prst="straightConnector1">
            <a:avLst/>
          </a:prstGeom>
          <a:noFill/>
          <a:ln cap="flat" cmpd="sng" w="38100">
            <a:solidFill>
              <a:srgbClr val="93C47D"/>
            </a:solidFill>
            <a:prstDash val="solid"/>
            <a:round/>
            <a:headEnd len="med" w="med" type="none"/>
            <a:tailEnd len="med" w="med" type="triangle"/>
          </a:ln>
        </p:spPr>
      </p:cxnSp>
      <p:sp>
        <p:nvSpPr>
          <p:cNvPr id="144" name="Google Shape;144;p20"/>
          <p:cNvSpPr/>
          <p:nvPr/>
        </p:nvSpPr>
        <p:spPr>
          <a:xfrm>
            <a:off x="5493025" y="4670800"/>
            <a:ext cx="1927200" cy="432000"/>
          </a:xfrm>
          <a:prstGeom prst="roundRect">
            <a:avLst>
              <a:gd fmla="val 16667" name="adj"/>
            </a:avLst>
          </a:prstGeom>
          <a:solidFill>
            <a:srgbClr val="93C47D"/>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1800">
                <a:latin typeface="Verdana"/>
                <a:ea typeface="Verdana"/>
                <a:cs typeface="Verdana"/>
                <a:sym typeface="Verdana"/>
              </a:rPr>
              <a:t>Fiber shroud</a:t>
            </a:r>
            <a:endParaRPr sz="1800">
              <a:latin typeface="Verdana"/>
              <a:ea typeface="Verdana"/>
              <a:cs typeface="Verdana"/>
              <a:sym typeface="Verdana"/>
            </a:endParaRPr>
          </a:p>
        </p:txBody>
      </p:sp>
      <p:cxnSp>
        <p:nvCxnSpPr>
          <p:cNvPr id="145" name="Google Shape;145;p20"/>
          <p:cNvCxnSpPr>
            <a:stCxn id="142" idx="1"/>
          </p:cNvCxnSpPr>
          <p:nvPr/>
        </p:nvCxnSpPr>
        <p:spPr>
          <a:xfrm rot="10800000">
            <a:off x="6644751" y="1860325"/>
            <a:ext cx="576000" cy="354600"/>
          </a:xfrm>
          <a:prstGeom prst="straightConnector1">
            <a:avLst/>
          </a:prstGeom>
          <a:noFill/>
          <a:ln cap="flat" cmpd="sng" w="38100">
            <a:solidFill>
              <a:srgbClr val="CCCCCC"/>
            </a:solidFill>
            <a:prstDash val="solid"/>
            <a:round/>
            <a:headEnd len="med" w="med" type="none"/>
            <a:tailEnd len="med" w="med" type="triangle"/>
          </a:ln>
        </p:spPr>
      </p:cxnSp>
      <p:sp>
        <p:nvSpPr>
          <p:cNvPr id="146" name="Google Shape;146;p20"/>
          <p:cNvSpPr/>
          <p:nvPr/>
        </p:nvSpPr>
        <p:spPr>
          <a:xfrm>
            <a:off x="7071074" y="2972249"/>
            <a:ext cx="1927200" cy="432000"/>
          </a:xfrm>
          <a:prstGeom prst="roundRect">
            <a:avLst>
              <a:gd fmla="val 16667" name="adj"/>
            </a:avLst>
          </a:prstGeom>
          <a:solidFill>
            <a:srgbClr val="D9D9D9"/>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rtl="0" algn="ctr">
              <a:spcBef>
                <a:spcPts val="0"/>
              </a:spcBef>
              <a:spcAft>
                <a:spcPts val="0"/>
              </a:spcAft>
              <a:buNone/>
            </a:pPr>
            <a:r>
              <a:rPr lang="en" sz="1800">
                <a:latin typeface="Verdana"/>
                <a:ea typeface="Verdana"/>
                <a:cs typeface="Verdana"/>
                <a:sym typeface="Verdana"/>
              </a:rPr>
              <a:t>Ge detector</a:t>
            </a:r>
            <a:endParaRPr sz="1800">
              <a:latin typeface="Verdana"/>
              <a:ea typeface="Verdana"/>
              <a:cs typeface="Verdana"/>
              <a:sym typeface="Verdana"/>
            </a:endParaRPr>
          </a:p>
        </p:txBody>
      </p:sp>
      <p:sp>
        <p:nvSpPr>
          <p:cNvPr id="147" name="Google Shape;147;p20"/>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148" name="Google Shape;148;p20"/>
          <p:cNvPicPr preferRelativeResize="0"/>
          <p:nvPr/>
        </p:nvPicPr>
        <p:blipFill>
          <a:blip r:embed="rId5">
            <a:alphaModFix/>
          </a:blip>
          <a:stretch>
            <a:fillRect/>
          </a:stretch>
        </p:blipFill>
        <p:spPr>
          <a:xfrm>
            <a:off x="7197324" y="586125"/>
            <a:ext cx="1674700" cy="2371250"/>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52" name="Shape 152"/>
        <p:cNvGrpSpPr/>
        <p:nvPr/>
      </p:nvGrpSpPr>
      <p:grpSpPr>
        <a:xfrm>
          <a:off x="0" y="0"/>
          <a:ext cx="0" cy="0"/>
          <a:chOff x="0" y="0"/>
          <a:chExt cx="0" cy="0"/>
        </a:xfrm>
      </p:grpSpPr>
      <p:sp>
        <p:nvSpPr>
          <p:cNvPr id="153" name="Google Shape;153;p21"/>
          <p:cNvSpPr txBox="1"/>
          <p:nvPr>
            <p:ph type="title"/>
          </p:nvPr>
        </p:nvSpPr>
        <p:spPr>
          <a:xfrm>
            <a:off x="6900" y="-12175"/>
            <a:ext cx="56019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a:t>
            </a:r>
            <a:r>
              <a:rPr lang="en"/>
              <a:t> LEGEND-200 background model</a:t>
            </a:r>
            <a:endParaRPr/>
          </a:p>
        </p:txBody>
      </p:sp>
      <p:pic>
        <p:nvPicPr>
          <p:cNvPr id="154" name="Google Shape;154;p21"/>
          <p:cNvPicPr preferRelativeResize="0"/>
          <p:nvPr/>
        </p:nvPicPr>
        <p:blipFill>
          <a:blip r:embed="rId3">
            <a:alphaModFix/>
          </a:blip>
          <a:stretch>
            <a:fillRect/>
          </a:stretch>
        </p:blipFill>
        <p:spPr>
          <a:xfrm>
            <a:off x="0" y="827264"/>
            <a:ext cx="9143999" cy="2574573"/>
          </a:xfrm>
          <a:prstGeom prst="rect">
            <a:avLst/>
          </a:prstGeom>
          <a:noFill/>
          <a:ln>
            <a:noFill/>
          </a:ln>
        </p:spPr>
      </p:pic>
      <p:sp>
        <p:nvSpPr>
          <p:cNvPr id="155" name="Google Shape;155;p21"/>
          <p:cNvSpPr txBox="1"/>
          <p:nvPr/>
        </p:nvSpPr>
        <p:spPr>
          <a:xfrm>
            <a:off x="1426100" y="3639875"/>
            <a:ext cx="6096000" cy="738900"/>
          </a:xfrm>
          <a:prstGeom prst="rect">
            <a:avLst/>
          </a:prstGeom>
          <a:solidFill>
            <a:srgbClr val="E8FFFF"/>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800">
                <a:solidFill>
                  <a:schemeClr val="dk1"/>
                </a:solidFill>
                <a:latin typeface="Verdana"/>
                <a:ea typeface="Verdana"/>
                <a:cs typeface="Verdana"/>
                <a:sym typeface="Verdana"/>
              </a:rPr>
              <a:t>Multivariate fit of known background components to the data using toy Monte Carlo</a:t>
            </a:r>
            <a:endParaRPr sz="1800">
              <a:solidFill>
                <a:schemeClr val="dk1"/>
              </a:solidFill>
              <a:latin typeface="Verdana"/>
              <a:ea typeface="Verdana"/>
              <a:cs typeface="Verdana"/>
              <a:sym typeface="Verdana"/>
            </a:endParaRPr>
          </a:p>
        </p:txBody>
      </p:sp>
      <p:sp>
        <p:nvSpPr>
          <p:cNvPr id="156" name="Google Shape;156;p21"/>
          <p:cNvSpPr txBox="1"/>
          <p:nvPr/>
        </p:nvSpPr>
        <p:spPr>
          <a:xfrm>
            <a:off x="2053931" y="746300"/>
            <a:ext cx="1805400" cy="6771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a:solidFill>
                  <a:srgbClr val="FF0000"/>
                </a:solidFill>
                <a:latin typeface="Verdana"/>
                <a:ea typeface="Verdana"/>
                <a:cs typeface="Verdana"/>
                <a:sym typeface="Verdana"/>
              </a:rPr>
              <a:t>Q</a:t>
            </a:r>
            <a:r>
              <a:rPr baseline="-25000" lang="en" sz="1800">
                <a:solidFill>
                  <a:srgbClr val="FF0000"/>
                </a:solidFill>
                <a:latin typeface="Verdana"/>
                <a:ea typeface="Verdana"/>
                <a:cs typeface="Verdana"/>
                <a:sym typeface="Verdana"/>
              </a:rPr>
              <a:t>ββ</a:t>
            </a:r>
            <a:r>
              <a:rPr lang="en">
                <a:solidFill>
                  <a:srgbClr val="FF0000"/>
                </a:solidFill>
                <a:latin typeface="Verdana"/>
                <a:ea typeface="Verdana"/>
                <a:cs typeface="Verdana"/>
                <a:sym typeface="Verdana"/>
              </a:rPr>
              <a:t> window</a:t>
            </a:r>
            <a:endParaRPr>
              <a:solidFill>
                <a:srgbClr val="FF0000"/>
              </a:solidFill>
              <a:latin typeface="Verdana"/>
              <a:ea typeface="Verdana"/>
              <a:cs typeface="Verdana"/>
              <a:sym typeface="Verdana"/>
            </a:endParaRPr>
          </a:p>
          <a:p>
            <a:pPr indent="0" lvl="0" marL="0" rtl="0" algn="r">
              <a:spcBef>
                <a:spcPts val="0"/>
              </a:spcBef>
              <a:spcAft>
                <a:spcPts val="0"/>
              </a:spcAft>
              <a:buNone/>
            </a:pPr>
            <a:r>
              <a:rPr lang="en">
                <a:solidFill>
                  <a:srgbClr val="FF0000"/>
                </a:solidFill>
                <a:latin typeface="Verdana"/>
                <a:ea typeface="Verdana"/>
                <a:cs typeface="Verdana"/>
                <a:sym typeface="Verdana"/>
              </a:rPr>
              <a:t>⟹</a:t>
            </a:r>
            <a:endParaRPr>
              <a:solidFill>
                <a:srgbClr val="FF0000"/>
              </a:solidFill>
              <a:latin typeface="Verdana"/>
              <a:ea typeface="Verdana"/>
              <a:cs typeface="Verdana"/>
              <a:sym typeface="Verdana"/>
            </a:endParaRPr>
          </a:p>
        </p:txBody>
      </p:sp>
      <p:sp>
        <p:nvSpPr>
          <p:cNvPr id="157" name="Google Shape;157;p21"/>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1" name="Shape 161"/>
        <p:cNvGrpSpPr/>
        <p:nvPr/>
      </p:nvGrpSpPr>
      <p:grpSpPr>
        <a:xfrm>
          <a:off x="0" y="0"/>
          <a:ext cx="0" cy="0"/>
          <a:chOff x="0" y="0"/>
          <a:chExt cx="0" cy="0"/>
        </a:xfrm>
      </p:grpSpPr>
      <p:sp>
        <p:nvSpPr>
          <p:cNvPr id="162" name="Google Shape;162;p22"/>
          <p:cNvSpPr txBox="1"/>
          <p:nvPr>
            <p:ph type="title"/>
          </p:nvPr>
        </p:nvSpPr>
        <p:spPr>
          <a:xfrm>
            <a:off x="6900" y="-12175"/>
            <a:ext cx="48924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LAr scintillation instrumentation</a:t>
            </a:r>
            <a:endParaRPr/>
          </a:p>
        </p:txBody>
      </p:sp>
      <p:sp>
        <p:nvSpPr>
          <p:cNvPr id="163" name="Google Shape;163;p22"/>
          <p:cNvSpPr txBox="1"/>
          <p:nvPr>
            <p:ph idx="1" type="body"/>
          </p:nvPr>
        </p:nvSpPr>
        <p:spPr>
          <a:xfrm>
            <a:off x="6900" y="847675"/>
            <a:ext cx="4892400" cy="12288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lnSpcReduction="20000"/>
          </a:bodyPr>
          <a:lstStyle/>
          <a:p>
            <a:pPr indent="-342900" lvl="0" marL="457200" rtl="0" algn="l">
              <a:spcBef>
                <a:spcPts val="0"/>
              </a:spcBef>
              <a:spcAft>
                <a:spcPts val="0"/>
              </a:spcAft>
              <a:buClr>
                <a:schemeClr val="dk1"/>
              </a:buClr>
              <a:buSzPts val="1800"/>
              <a:buChar char="⎼"/>
            </a:pPr>
            <a:r>
              <a:rPr lang="en">
                <a:solidFill>
                  <a:schemeClr val="dk1"/>
                </a:solidFill>
              </a:rPr>
              <a:t>LAr scintillation peak at 128 nm</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WLS fiber guides coupled with SiPMs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Coincident signals in Ge+LAr implies an event type other than ββ</a:t>
            </a:r>
            <a:endParaRPr>
              <a:solidFill>
                <a:schemeClr val="dk1"/>
              </a:solidFill>
            </a:endParaRPr>
          </a:p>
        </p:txBody>
      </p:sp>
      <p:sp>
        <p:nvSpPr>
          <p:cNvPr id="164" name="Google Shape;164;p22"/>
          <p:cNvSpPr txBox="1"/>
          <p:nvPr/>
        </p:nvSpPr>
        <p:spPr>
          <a:xfrm>
            <a:off x="175000" y="4564075"/>
            <a:ext cx="3555300" cy="554100"/>
          </a:xfrm>
          <a:prstGeom prst="rect">
            <a:avLst/>
          </a:prstGeom>
          <a:solidFill>
            <a:schemeClr val="lt1"/>
          </a:solidFill>
          <a:ln cap="flat" cmpd="sng" w="9525">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b="1" lang="en" sz="1200">
                <a:solidFill>
                  <a:srgbClr val="E69138"/>
                </a:solidFill>
                <a:latin typeface="Verdana"/>
                <a:ea typeface="Verdana"/>
                <a:cs typeface="Verdana"/>
                <a:sym typeface="Verdana"/>
              </a:rPr>
              <a:t>0vββ should be spatially “point-like”, monoenergetic signal at Q</a:t>
            </a:r>
            <a:r>
              <a:rPr b="1" baseline="-25000" lang="en" sz="1200">
                <a:solidFill>
                  <a:srgbClr val="E69138"/>
                </a:solidFill>
                <a:latin typeface="Verdana"/>
                <a:ea typeface="Verdana"/>
                <a:cs typeface="Verdana"/>
                <a:sym typeface="Verdana"/>
              </a:rPr>
              <a:t>ββ</a:t>
            </a:r>
            <a:r>
              <a:rPr b="1" lang="en" sz="1200">
                <a:solidFill>
                  <a:srgbClr val="E69138"/>
                </a:solidFill>
                <a:latin typeface="Verdana"/>
                <a:ea typeface="Verdana"/>
                <a:cs typeface="Verdana"/>
                <a:sym typeface="Verdana"/>
              </a:rPr>
              <a:t>=2039 keV</a:t>
            </a:r>
            <a:endParaRPr b="1" sz="1200">
              <a:solidFill>
                <a:srgbClr val="E69138"/>
              </a:solidFill>
              <a:latin typeface="Verdana"/>
              <a:ea typeface="Verdana"/>
              <a:cs typeface="Verdana"/>
              <a:sym typeface="Verdana"/>
            </a:endParaRPr>
          </a:p>
        </p:txBody>
      </p:sp>
      <p:pic>
        <p:nvPicPr>
          <p:cNvPr id="165" name="Google Shape;165;p22"/>
          <p:cNvPicPr preferRelativeResize="0"/>
          <p:nvPr/>
        </p:nvPicPr>
        <p:blipFill>
          <a:blip r:embed="rId3">
            <a:alphaModFix/>
          </a:blip>
          <a:stretch>
            <a:fillRect/>
          </a:stretch>
        </p:blipFill>
        <p:spPr>
          <a:xfrm>
            <a:off x="4925482" y="744200"/>
            <a:ext cx="2292167" cy="4071424"/>
          </a:xfrm>
          <a:prstGeom prst="rect">
            <a:avLst/>
          </a:prstGeom>
          <a:noFill/>
          <a:ln>
            <a:noFill/>
          </a:ln>
        </p:spPr>
      </p:pic>
      <p:pic>
        <p:nvPicPr>
          <p:cNvPr id="166" name="Google Shape;166;p22"/>
          <p:cNvPicPr preferRelativeResize="0"/>
          <p:nvPr/>
        </p:nvPicPr>
        <p:blipFill>
          <a:blip r:embed="rId4">
            <a:alphaModFix/>
          </a:blip>
          <a:stretch>
            <a:fillRect/>
          </a:stretch>
        </p:blipFill>
        <p:spPr>
          <a:xfrm>
            <a:off x="7217645" y="744203"/>
            <a:ext cx="1926357" cy="4071424"/>
          </a:xfrm>
          <a:prstGeom prst="rect">
            <a:avLst/>
          </a:prstGeom>
          <a:noFill/>
          <a:ln>
            <a:noFill/>
          </a:ln>
        </p:spPr>
      </p:pic>
      <p:pic>
        <p:nvPicPr>
          <p:cNvPr id="167" name="Google Shape;167;p22"/>
          <p:cNvPicPr preferRelativeResize="0"/>
          <p:nvPr/>
        </p:nvPicPr>
        <p:blipFill rotWithShape="1">
          <a:blip r:embed="rId5">
            <a:alphaModFix/>
          </a:blip>
          <a:srcRect b="12937" l="15868" r="15793" t="22533"/>
          <a:stretch/>
        </p:blipFill>
        <p:spPr>
          <a:xfrm>
            <a:off x="1190900" y="2135800"/>
            <a:ext cx="2046475" cy="2344900"/>
          </a:xfrm>
          <a:prstGeom prst="rect">
            <a:avLst/>
          </a:prstGeom>
          <a:noFill/>
          <a:ln>
            <a:noFill/>
          </a:ln>
        </p:spPr>
      </p:pic>
      <p:sp>
        <p:nvSpPr>
          <p:cNvPr id="168" name="Google Shape;168;p22"/>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72" name="Shape 172"/>
        <p:cNvGrpSpPr/>
        <p:nvPr/>
      </p:nvGrpSpPr>
      <p:grpSpPr>
        <a:xfrm>
          <a:off x="0" y="0"/>
          <a:ext cx="0" cy="0"/>
          <a:chOff x="0" y="0"/>
          <a:chExt cx="0" cy="0"/>
        </a:xfrm>
      </p:grpSpPr>
      <p:sp>
        <p:nvSpPr>
          <p:cNvPr id="173" name="Google Shape;173;p23"/>
          <p:cNvSpPr txBox="1"/>
          <p:nvPr>
            <p:ph type="title"/>
          </p:nvPr>
        </p:nvSpPr>
        <p:spPr>
          <a:xfrm>
            <a:off x="6900" y="-12175"/>
            <a:ext cx="57105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Ge detector cuts - multiplicity and A/E</a:t>
            </a:r>
            <a:endParaRPr/>
          </a:p>
        </p:txBody>
      </p:sp>
      <p:sp>
        <p:nvSpPr>
          <p:cNvPr id="174" name="Google Shape;174;p23"/>
          <p:cNvSpPr txBox="1"/>
          <p:nvPr>
            <p:ph idx="1" type="body"/>
          </p:nvPr>
        </p:nvSpPr>
        <p:spPr>
          <a:xfrm>
            <a:off x="6900" y="847675"/>
            <a:ext cx="9050400" cy="11370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Multiplicity cut: coincident signals in ≥2 detectors, signal not single-site</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Amplitude maximum of current (</a:t>
            </a:r>
            <a:r>
              <a:rPr lang="en">
                <a:solidFill>
                  <a:srgbClr val="FEA657"/>
                </a:solidFill>
              </a:rPr>
              <a:t>A</a:t>
            </a:r>
            <a:r>
              <a:rPr lang="en">
                <a:solidFill>
                  <a:schemeClr val="dk1"/>
                </a:solidFill>
              </a:rPr>
              <a:t>) / Energy e.g. time integral of current (</a:t>
            </a:r>
            <a:r>
              <a:rPr lang="en">
                <a:solidFill>
                  <a:srgbClr val="5A9BC7"/>
                </a:solidFill>
              </a:rPr>
              <a:t>E</a:t>
            </a:r>
            <a:r>
              <a:rPr lang="en">
                <a:solidFill>
                  <a:schemeClr val="dk1"/>
                </a:solidFill>
              </a:rPr>
              <a:t>) - ratio is used for pulse shape discrimination (PSD)</a:t>
            </a:r>
            <a:endParaRPr>
              <a:solidFill>
                <a:schemeClr val="dk1"/>
              </a:solidFill>
            </a:endParaRPr>
          </a:p>
        </p:txBody>
      </p:sp>
      <p:pic>
        <p:nvPicPr>
          <p:cNvPr id="175" name="Google Shape;175;p23"/>
          <p:cNvPicPr preferRelativeResize="0"/>
          <p:nvPr/>
        </p:nvPicPr>
        <p:blipFill>
          <a:blip r:embed="rId3">
            <a:alphaModFix/>
          </a:blip>
          <a:stretch>
            <a:fillRect/>
          </a:stretch>
        </p:blipFill>
        <p:spPr>
          <a:xfrm>
            <a:off x="5604063" y="1963088"/>
            <a:ext cx="2196968" cy="2771050"/>
          </a:xfrm>
          <a:prstGeom prst="rect">
            <a:avLst/>
          </a:prstGeom>
          <a:noFill/>
          <a:ln>
            <a:noFill/>
          </a:ln>
        </p:spPr>
      </p:pic>
      <p:pic>
        <p:nvPicPr>
          <p:cNvPr id="176" name="Google Shape;176;p23"/>
          <p:cNvPicPr preferRelativeResize="0"/>
          <p:nvPr/>
        </p:nvPicPr>
        <p:blipFill rotWithShape="1">
          <a:blip r:embed="rId4">
            <a:alphaModFix/>
          </a:blip>
          <a:srcRect b="6472" l="51615" r="15180" t="39459"/>
          <a:stretch/>
        </p:blipFill>
        <p:spPr>
          <a:xfrm>
            <a:off x="48597" y="1984675"/>
            <a:ext cx="3651427" cy="3158825"/>
          </a:xfrm>
          <a:prstGeom prst="rect">
            <a:avLst/>
          </a:prstGeom>
          <a:noFill/>
          <a:ln>
            <a:noFill/>
          </a:ln>
        </p:spPr>
      </p:pic>
      <p:sp>
        <p:nvSpPr>
          <p:cNvPr id="177" name="Google Shape;177;p23"/>
          <p:cNvSpPr txBox="1"/>
          <p:nvPr/>
        </p:nvSpPr>
        <p:spPr>
          <a:xfrm>
            <a:off x="5632600" y="4678348"/>
            <a:ext cx="21399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a:solidFill>
                  <a:schemeClr val="dk1"/>
                </a:solidFill>
                <a:latin typeface="Verdana"/>
                <a:ea typeface="Verdana"/>
                <a:cs typeface="Verdana"/>
                <a:sym typeface="Verdana"/>
              </a:rPr>
              <a:t>Multiplicity = 2</a:t>
            </a:r>
            <a:endParaRPr>
              <a:solidFill>
                <a:schemeClr val="dk1"/>
              </a:solidFill>
              <a:latin typeface="Verdana"/>
              <a:ea typeface="Verdana"/>
              <a:cs typeface="Verdana"/>
              <a:sym typeface="Verdana"/>
            </a:endParaRPr>
          </a:p>
        </p:txBody>
      </p:sp>
      <p:sp>
        <p:nvSpPr>
          <p:cNvPr id="178" name="Google Shape;178;p23"/>
          <p:cNvSpPr txBox="1"/>
          <p:nvPr/>
        </p:nvSpPr>
        <p:spPr>
          <a:xfrm>
            <a:off x="1983325" y="2371950"/>
            <a:ext cx="823500" cy="4002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a:solidFill>
                  <a:srgbClr val="5A9BC7"/>
                </a:solidFill>
                <a:latin typeface="Verdana"/>
                <a:ea typeface="Verdana"/>
                <a:cs typeface="Verdana"/>
                <a:sym typeface="Verdana"/>
              </a:rPr>
              <a:t>Energy</a:t>
            </a:r>
            <a:endParaRPr>
              <a:solidFill>
                <a:srgbClr val="5A9BC7"/>
              </a:solidFill>
              <a:latin typeface="Verdana"/>
              <a:ea typeface="Verdana"/>
              <a:cs typeface="Verdana"/>
              <a:sym typeface="Verdana"/>
            </a:endParaRPr>
          </a:p>
        </p:txBody>
      </p:sp>
      <p:sp>
        <p:nvSpPr>
          <p:cNvPr id="179" name="Google Shape;179;p23"/>
          <p:cNvSpPr txBox="1"/>
          <p:nvPr/>
        </p:nvSpPr>
        <p:spPr>
          <a:xfrm>
            <a:off x="918900" y="3223604"/>
            <a:ext cx="1672200" cy="5694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a:solidFill>
                  <a:srgbClr val="FEA657"/>
                </a:solidFill>
                <a:latin typeface="Verdana"/>
                <a:ea typeface="Verdana"/>
                <a:cs typeface="Verdana"/>
                <a:sym typeface="Verdana"/>
              </a:rPr>
              <a:t>Amplitude</a:t>
            </a:r>
            <a:endParaRPr>
              <a:solidFill>
                <a:srgbClr val="FEA657"/>
              </a:solidFill>
              <a:latin typeface="Verdana"/>
              <a:ea typeface="Verdana"/>
              <a:cs typeface="Verdana"/>
              <a:sym typeface="Verdana"/>
            </a:endParaRPr>
          </a:p>
          <a:p>
            <a:pPr indent="0" lvl="0" marL="0" rtl="0" algn="r">
              <a:spcBef>
                <a:spcPts val="0"/>
              </a:spcBef>
              <a:spcAft>
                <a:spcPts val="0"/>
              </a:spcAft>
              <a:buNone/>
            </a:pPr>
            <a:r>
              <a:rPr lang="en" sz="1100">
                <a:solidFill>
                  <a:schemeClr val="dk2"/>
                </a:solidFill>
                <a:latin typeface="Verdana"/>
                <a:ea typeface="Verdana"/>
                <a:cs typeface="Verdana"/>
                <a:sym typeface="Verdana"/>
              </a:rPr>
              <a:t>(current maximum)</a:t>
            </a:r>
            <a:endParaRPr sz="1100">
              <a:solidFill>
                <a:schemeClr val="dk2"/>
              </a:solidFill>
              <a:latin typeface="Verdana"/>
              <a:ea typeface="Verdana"/>
              <a:cs typeface="Verdana"/>
              <a:sym typeface="Verdana"/>
            </a:endParaRPr>
          </a:p>
        </p:txBody>
      </p:sp>
      <p:sp>
        <p:nvSpPr>
          <p:cNvPr id="180" name="Google Shape;180;p23"/>
          <p:cNvSpPr txBox="1"/>
          <p:nvPr/>
        </p:nvSpPr>
        <p:spPr>
          <a:xfrm>
            <a:off x="3855742" y="2855275"/>
            <a:ext cx="1366500" cy="785100"/>
          </a:xfrm>
          <a:prstGeom prst="rect">
            <a:avLst/>
          </a:prstGeom>
          <a:solidFill>
            <a:schemeClr val="l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300">
                <a:solidFill>
                  <a:schemeClr val="dk2"/>
                </a:solidFill>
                <a:latin typeface="Verdana"/>
                <a:ea typeface="Verdana"/>
                <a:cs typeface="Verdana"/>
                <a:sym typeface="Verdana"/>
              </a:rPr>
              <a:t>Acceptance window for A as point-like</a:t>
            </a:r>
            <a:endParaRPr sz="1300">
              <a:solidFill>
                <a:schemeClr val="dk2"/>
              </a:solidFill>
              <a:latin typeface="Verdana"/>
              <a:ea typeface="Verdana"/>
              <a:cs typeface="Verdana"/>
              <a:sym typeface="Verdana"/>
            </a:endParaRPr>
          </a:p>
        </p:txBody>
      </p:sp>
      <p:cxnSp>
        <p:nvCxnSpPr>
          <p:cNvPr id="181" name="Google Shape;181;p23"/>
          <p:cNvCxnSpPr/>
          <p:nvPr/>
        </p:nvCxnSpPr>
        <p:spPr>
          <a:xfrm flipH="1">
            <a:off x="3673725" y="3251821"/>
            <a:ext cx="200400" cy="11100"/>
          </a:xfrm>
          <a:prstGeom prst="straightConnector1">
            <a:avLst/>
          </a:prstGeom>
          <a:noFill/>
          <a:ln cap="flat" cmpd="sng" w="9525">
            <a:solidFill>
              <a:srgbClr val="999999"/>
            </a:solidFill>
            <a:prstDash val="solid"/>
            <a:round/>
            <a:headEnd len="med" w="med" type="none"/>
            <a:tailEnd len="med" w="med" type="triangle"/>
          </a:ln>
        </p:spPr>
      </p:cxnSp>
      <p:sp>
        <p:nvSpPr>
          <p:cNvPr id="182" name="Google Shape;182;p23"/>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6" name="Shape 186"/>
        <p:cNvGrpSpPr/>
        <p:nvPr/>
      </p:nvGrpSpPr>
      <p:grpSpPr>
        <a:xfrm>
          <a:off x="0" y="0"/>
          <a:ext cx="0" cy="0"/>
          <a:chOff x="0" y="0"/>
          <a:chExt cx="0" cy="0"/>
        </a:xfrm>
      </p:grpSpPr>
      <p:sp>
        <p:nvSpPr>
          <p:cNvPr id="187" name="Google Shape;187;p24"/>
          <p:cNvSpPr txBox="1"/>
          <p:nvPr>
            <p:ph type="title"/>
          </p:nvPr>
        </p:nvSpPr>
        <p:spPr>
          <a:xfrm>
            <a:off x="6900" y="-12175"/>
            <a:ext cx="21399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PSD in action</a:t>
            </a:r>
            <a:endParaRPr/>
          </a:p>
        </p:txBody>
      </p:sp>
      <p:pic>
        <p:nvPicPr>
          <p:cNvPr id="188" name="Google Shape;188;p24"/>
          <p:cNvPicPr preferRelativeResize="0"/>
          <p:nvPr/>
        </p:nvPicPr>
        <p:blipFill rotWithShape="1">
          <a:blip r:embed="rId3">
            <a:alphaModFix/>
          </a:blip>
          <a:srcRect b="0" l="0" r="0" t="0"/>
          <a:stretch/>
        </p:blipFill>
        <p:spPr>
          <a:xfrm>
            <a:off x="5085150" y="686542"/>
            <a:ext cx="4058850" cy="1691184"/>
          </a:xfrm>
          <a:prstGeom prst="rect">
            <a:avLst/>
          </a:prstGeom>
          <a:noFill/>
          <a:ln>
            <a:noFill/>
          </a:ln>
        </p:spPr>
      </p:pic>
      <p:pic>
        <p:nvPicPr>
          <p:cNvPr id="189" name="Google Shape;189;p24"/>
          <p:cNvPicPr preferRelativeResize="0"/>
          <p:nvPr/>
        </p:nvPicPr>
        <p:blipFill rotWithShape="1">
          <a:blip r:embed="rId4">
            <a:alphaModFix/>
          </a:blip>
          <a:srcRect b="0" l="0" r="0" t="0"/>
          <a:stretch/>
        </p:blipFill>
        <p:spPr>
          <a:xfrm>
            <a:off x="5085149" y="2926454"/>
            <a:ext cx="4058829" cy="1691175"/>
          </a:xfrm>
          <a:prstGeom prst="rect">
            <a:avLst/>
          </a:prstGeom>
          <a:noFill/>
          <a:ln>
            <a:noFill/>
          </a:ln>
        </p:spPr>
      </p:pic>
      <p:pic>
        <p:nvPicPr>
          <p:cNvPr id="190" name="Google Shape;190;p24"/>
          <p:cNvPicPr preferRelativeResize="0"/>
          <p:nvPr/>
        </p:nvPicPr>
        <p:blipFill rotWithShape="1">
          <a:blip r:embed="rId5">
            <a:alphaModFix/>
          </a:blip>
          <a:srcRect b="0" l="0" r="0" t="0"/>
          <a:stretch/>
        </p:blipFill>
        <p:spPr>
          <a:xfrm>
            <a:off x="61125" y="1733350"/>
            <a:ext cx="5306199" cy="2210900"/>
          </a:xfrm>
          <a:prstGeom prst="rect">
            <a:avLst/>
          </a:prstGeom>
          <a:noFill/>
          <a:ln>
            <a:noFill/>
          </a:ln>
        </p:spPr>
      </p:pic>
      <p:sp>
        <p:nvSpPr>
          <p:cNvPr id="191" name="Google Shape;191;p24"/>
          <p:cNvSpPr txBox="1"/>
          <p:nvPr/>
        </p:nvSpPr>
        <p:spPr>
          <a:xfrm>
            <a:off x="1517800" y="3945575"/>
            <a:ext cx="21399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a:solidFill>
                  <a:schemeClr val="dk1"/>
                </a:solidFill>
                <a:latin typeface="Verdana"/>
                <a:ea typeface="Verdana"/>
                <a:cs typeface="Verdana"/>
                <a:sym typeface="Verdana"/>
              </a:rPr>
              <a:t>Single-site event</a:t>
            </a:r>
            <a:endParaRPr>
              <a:solidFill>
                <a:schemeClr val="dk1"/>
              </a:solidFill>
              <a:latin typeface="Verdana"/>
              <a:ea typeface="Verdana"/>
              <a:cs typeface="Verdana"/>
              <a:sym typeface="Verdana"/>
            </a:endParaRPr>
          </a:p>
        </p:txBody>
      </p:sp>
      <p:sp>
        <p:nvSpPr>
          <p:cNvPr id="192" name="Google Shape;192;p24"/>
          <p:cNvSpPr txBox="1"/>
          <p:nvPr/>
        </p:nvSpPr>
        <p:spPr>
          <a:xfrm>
            <a:off x="6166000" y="2421575"/>
            <a:ext cx="21399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a:solidFill>
                  <a:schemeClr val="dk1"/>
                </a:solidFill>
                <a:latin typeface="Verdana"/>
                <a:ea typeface="Verdana"/>
                <a:cs typeface="Verdana"/>
                <a:sym typeface="Verdana"/>
              </a:rPr>
              <a:t>Multi-site</a:t>
            </a:r>
            <a:r>
              <a:rPr lang="en">
                <a:solidFill>
                  <a:schemeClr val="dk1"/>
                </a:solidFill>
                <a:latin typeface="Verdana"/>
                <a:ea typeface="Verdana"/>
                <a:cs typeface="Verdana"/>
                <a:sym typeface="Verdana"/>
              </a:rPr>
              <a:t> event</a:t>
            </a:r>
            <a:endParaRPr>
              <a:solidFill>
                <a:schemeClr val="dk1"/>
              </a:solidFill>
              <a:latin typeface="Verdana"/>
              <a:ea typeface="Verdana"/>
              <a:cs typeface="Verdana"/>
              <a:sym typeface="Verdana"/>
            </a:endParaRPr>
          </a:p>
        </p:txBody>
      </p:sp>
      <p:sp>
        <p:nvSpPr>
          <p:cNvPr id="193" name="Google Shape;193;p24"/>
          <p:cNvSpPr txBox="1"/>
          <p:nvPr/>
        </p:nvSpPr>
        <p:spPr>
          <a:xfrm>
            <a:off x="6089800" y="4665242"/>
            <a:ext cx="2139900" cy="400200"/>
          </a:xfrm>
          <a:prstGeom prst="rect">
            <a:avLst/>
          </a:prstGeom>
          <a:solidFill>
            <a:schemeClr val="lt1"/>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a:solidFill>
                  <a:schemeClr val="dk1"/>
                </a:solidFill>
                <a:latin typeface="Verdana"/>
                <a:ea typeface="Verdana"/>
                <a:cs typeface="Verdana"/>
                <a:sym typeface="Verdana"/>
              </a:rPr>
              <a:t>Surface event</a:t>
            </a:r>
            <a:endParaRPr>
              <a:solidFill>
                <a:schemeClr val="dk1"/>
              </a:solidFill>
              <a:latin typeface="Verdana"/>
              <a:ea typeface="Verdana"/>
              <a:cs typeface="Verdana"/>
              <a:sym typeface="Verdana"/>
            </a:endParaRPr>
          </a:p>
        </p:txBody>
      </p:sp>
      <p:sp>
        <p:nvSpPr>
          <p:cNvPr id="194" name="Google Shape;194;p24"/>
          <p:cNvSpPr txBox="1"/>
          <p:nvPr/>
        </p:nvSpPr>
        <p:spPr>
          <a:xfrm>
            <a:off x="316975" y="686550"/>
            <a:ext cx="4458300" cy="1015800"/>
          </a:xfrm>
          <a:prstGeom prst="rect">
            <a:avLst/>
          </a:prstGeom>
          <a:solidFill>
            <a:srgbClr val="E8FFFF"/>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800">
                <a:solidFill>
                  <a:schemeClr val="dk1"/>
                </a:solidFill>
                <a:latin typeface="Verdana"/>
                <a:ea typeface="Verdana"/>
                <a:cs typeface="Verdana"/>
                <a:sym typeface="Verdana"/>
              </a:rPr>
              <a:t>Signal collection time varies throughout detector volume and can be used to distinguish event types</a:t>
            </a:r>
            <a:endParaRPr sz="1800">
              <a:solidFill>
                <a:schemeClr val="dk1"/>
              </a:solidFill>
              <a:latin typeface="Verdana"/>
              <a:ea typeface="Verdana"/>
              <a:cs typeface="Verdana"/>
              <a:sym typeface="Verdana"/>
            </a:endParaRPr>
          </a:p>
        </p:txBody>
      </p:sp>
      <p:sp>
        <p:nvSpPr>
          <p:cNvPr id="195" name="Google Shape;195;p24"/>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9" name="Shape 199"/>
        <p:cNvGrpSpPr/>
        <p:nvPr/>
      </p:nvGrpSpPr>
      <p:grpSpPr>
        <a:xfrm>
          <a:off x="0" y="0"/>
          <a:ext cx="0" cy="0"/>
          <a:chOff x="0" y="0"/>
          <a:chExt cx="0" cy="0"/>
        </a:xfrm>
      </p:grpSpPr>
      <p:sp>
        <p:nvSpPr>
          <p:cNvPr id="200" name="Google Shape;200;p25"/>
          <p:cNvSpPr txBox="1"/>
          <p:nvPr>
            <p:ph type="title"/>
          </p:nvPr>
        </p:nvSpPr>
        <p:spPr>
          <a:xfrm>
            <a:off x="6900" y="-12175"/>
            <a:ext cx="91440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ctr">
              <a:spcBef>
                <a:spcPts val="0"/>
              </a:spcBef>
              <a:spcAft>
                <a:spcPts val="0"/>
              </a:spcAft>
              <a:buNone/>
            </a:pPr>
            <a:r>
              <a:rPr lang="en"/>
              <a:t>The new LEGEND-200 results with all cuts</a:t>
            </a:r>
            <a:endParaRPr/>
          </a:p>
        </p:txBody>
      </p:sp>
      <p:pic>
        <p:nvPicPr>
          <p:cNvPr id="201" name="Google Shape;201;p25"/>
          <p:cNvPicPr preferRelativeResize="0"/>
          <p:nvPr/>
        </p:nvPicPr>
        <p:blipFill rotWithShape="1">
          <a:blip r:embed="rId3">
            <a:alphaModFix/>
          </a:blip>
          <a:srcRect b="0" l="0" r="4852" t="11886"/>
          <a:stretch/>
        </p:blipFill>
        <p:spPr>
          <a:xfrm>
            <a:off x="160877" y="560525"/>
            <a:ext cx="8802005" cy="4585100"/>
          </a:xfrm>
          <a:prstGeom prst="rect">
            <a:avLst/>
          </a:prstGeom>
          <a:noFill/>
          <a:ln>
            <a:noFill/>
          </a:ln>
        </p:spPr>
      </p:pic>
      <p:sp>
        <p:nvSpPr>
          <p:cNvPr id="202" name="Google Shape;202;p25"/>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03" name="Google Shape;203;p25"/>
          <p:cNvPicPr preferRelativeResize="0"/>
          <p:nvPr/>
        </p:nvPicPr>
        <p:blipFill>
          <a:blip r:embed="rId4">
            <a:alphaModFix/>
          </a:blip>
          <a:stretch>
            <a:fillRect/>
          </a:stretch>
        </p:blipFill>
        <p:spPr>
          <a:xfrm>
            <a:off x="220400" y="534344"/>
            <a:ext cx="8818826" cy="2648225"/>
          </a:xfrm>
          <a:prstGeom prst="rect">
            <a:avLst/>
          </a:prstGeom>
          <a:noFill/>
          <a:ln>
            <a:noFill/>
          </a:ln>
        </p:spPr>
      </p:pic>
      <p:cxnSp>
        <p:nvCxnSpPr>
          <p:cNvPr id="204" name="Google Shape;204;p25"/>
          <p:cNvCxnSpPr/>
          <p:nvPr/>
        </p:nvCxnSpPr>
        <p:spPr>
          <a:xfrm flipH="1" rot="10800000">
            <a:off x="645325" y="2736000"/>
            <a:ext cx="1971900" cy="578700"/>
          </a:xfrm>
          <a:prstGeom prst="straightConnector1">
            <a:avLst/>
          </a:prstGeom>
          <a:noFill/>
          <a:ln cap="flat" cmpd="sng" w="28575">
            <a:solidFill>
              <a:srgbClr val="00FFFF"/>
            </a:solidFill>
            <a:prstDash val="solid"/>
            <a:round/>
            <a:headEnd len="med" w="med" type="none"/>
            <a:tailEnd len="med" w="med" type="none"/>
          </a:ln>
        </p:spPr>
      </p:cxnSp>
      <p:cxnSp>
        <p:nvCxnSpPr>
          <p:cNvPr id="205" name="Google Shape;205;p25"/>
          <p:cNvCxnSpPr/>
          <p:nvPr/>
        </p:nvCxnSpPr>
        <p:spPr>
          <a:xfrm flipH="1" rot="10800000">
            <a:off x="3464725" y="2742900"/>
            <a:ext cx="840900" cy="571800"/>
          </a:xfrm>
          <a:prstGeom prst="straightConnector1">
            <a:avLst/>
          </a:prstGeom>
          <a:noFill/>
          <a:ln cap="flat" cmpd="sng" w="28575">
            <a:solidFill>
              <a:srgbClr val="00FFFF"/>
            </a:solidFill>
            <a:prstDash val="solid"/>
            <a:round/>
            <a:headEnd len="med" w="med" type="none"/>
            <a:tailEnd len="med" w="med" type="none"/>
          </a:ln>
        </p:spPr>
      </p:cxnSp>
      <p:cxnSp>
        <p:nvCxnSpPr>
          <p:cNvPr id="206" name="Google Shape;206;p25"/>
          <p:cNvCxnSpPr/>
          <p:nvPr/>
        </p:nvCxnSpPr>
        <p:spPr>
          <a:xfrm flipH="1">
            <a:off x="822048" y="3050925"/>
            <a:ext cx="915900" cy="241800"/>
          </a:xfrm>
          <a:prstGeom prst="straightConnector1">
            <a:avLst/>
          </a:prstGeom>
          <a:noFill/>
          <a:ln cap="flat" cmpd="sng" w="28575">
            <a:solidFill>
              <a:schemeClr val="lt1"/>
            </a:solidFill>
            <a:prstDash val="solid"/>
            <a:round/>
            <a:headEnd len="med" w="med" type="none"/>
            <a:tailEnd len="med" w="med" type="none"/>
          </a:ln>
        </p:spPr>
      </p:cxn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0" name="Shape 210"/>
        <p:cNvGrpSpPr/>
        <p:nvPr/>
      </p:nvGrpSpPr>
      <p:grpSpPr>
        <a:xfrm>
          <a:off x="0" y="0"/>
          <a:ext cx="0" cy="0"/>
          <a:chOff x="0" y="0"/>
          <a:chExt cx="0" cy="0"/>
        </a:xfrm>
      </p:grpSpPr>
      <p:sp>
        <p:nvSpPr>
          <p:cNvPr id="211" name="Google Shape;211;p26"/>
          <p:cNvSpPr txBox="1"/>
          <p:nvPr>
            <p:ph type="title"/>
          </p:nvPr>
        </p:nvSpPr>
        <p:spPr>
          <a:xfrm>
            <a:off x="6900" y="-12175"/>
            <a:ext cx="43770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Unblinding the Q</a:t>
            </a:r>
            <a:r>
              <a:rPr baseline="-25000" lang="en"/>
              <a:t>ββ</a:t>
            </a:r>
            <a:r>
              <a:rPr lang="en"/>
              <a:t> window</a:t>
            </a:r>
            <a:endParaRPr/>
          </a:p>
        </p:txBody>
      </p:sp>
      <p:sp>
        <p:nvSpPr>
          <p:cNvPr id="212" name="Google Shape;212;p26"/>
          <p:cNvSpPr txBox="1"/>
          <p:nvPr>
            <p:ph idx="1" type="body"/>
          </p:nvPr>
        </p:nvSpPr>
        <p:spPr>
          <a:xfrm>
            <a:off x="68100" y="4124275"/>
            <a:ext cx="3288900" cy="8364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fontScale="92500"/>
          </a:bodyPr>
          <a:lstStyle/>
          <a:p>
            <a:pPr indent="-334327" lvl="0" marL="457200" rtl="0" algn="l">
              <a:spcBef>
                <a:spcPts val="0"/>
              </a:spcBef>
              <a:spcAft>
                <a:spcPts val="0"/>
              </a:spcAft>
              <a:buClr>
                <a:schemeClr val="dk1"/>
              </a:buClr>
              <a:buSzPct val="100000"/>
              <a:buChar char="⎼"/>
            </a:pPr>
            <a:r>
              <a:rPr lang="en">
                <a:solidFill>
                  <a:schemeClr val="dk1"/>
                </a:solidFill>
              </a:rPr>
              <a:t>11 events</a:t>
            </a:r>
            <a:endParaRPr>
              <a:solidFill>
                <a:schemeClr val="dk1"/>
              </a:solidFill>
            </a:endParaRPr>
          </a:p>
          <a:p>
            <a:pPr indent="-334327" lvl="0" marL="457200" rtl="0" algn="l">
              <a:spcBef>
                <a:spcPts val="0"/>
              </a:spcBef>
              <a:spcAft>
                <a:spcPts val="0"/>
              </a:spcAft>
              <a:buClr>
                <a:schemeClr val="dk1"/>
              </a:buClr>
              <a:buSzPct val="100000"/>
              <a:buChar char="⎼"/>
            </a:pPr>
            <a:r>
              <a:rPr lang="en">
                <a:solidFill>
                  <a:schemeClr val="dk1"/>
                </a:solidFill>
              </a:rPr>
              <a:t>1 event ~1.4σ from Q</a:t>
            </a:r>
            <a:r>
              <a:rPr baseline="-25000" lang="en">
                <a:solidFill>
                  <a:schemeClr val="dk1"/>
                </a:solidFill>
              </a:rPr>
              <a:t>ββ</a:t>
            </a:r>
            <a:endParaRPr>
              <a:solidFill>
                <a:schemeClr val="dk1"/>
              </a:solidFill>
            </a:endParaRPr>
          </a:p>
        </p:txBody>
      </p:sp>
      <p:sp>
        <p:nvSpPr>
          <p:cNvPr id="213" name="Google Shape;213;p26"/>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14" name="Google Shape;214;p26"/>
          <p:cNvPicPr preferRelativeResize="0"/>
          <p:nvPr/>
        </p:nvPicPr>
        <p:blipFill>
          <a:blip r:embed="rId3">
            <a:alphaModFix/>
          </a:blip>
          <a:stretch>
            <a:fillRect/>
          </a:stretch>
        </p:blipFill>
        <p:spPr>
          <a:xfrm>
            <a:off x="894958" y="633675"/>
            <a:ext cx="6859190" cy="3364900"/>
          </a:xfrm>
          <a:prstGeom prst="rect">
            <a:avLst/>
          </a:prstGeom>
          <a:noFill/>
          <a:ln>
            <a:noFill/>
          </a:ln>
        </p:spPr>
      </p:pic>
      <p:sp>
        <p:nvSpPr>
          <p:cNvPr id="215" name="Google Shape;215;p26"/>
          <p:cNvSpPr txBox="1"/>
          <p:nvPr/>
        </p:nvSpPr>
        <p:spPr>
          <a:xfrm rot="-5400000">
            <a:off x="4475729" y="1104906"/>
            <a:ext cx="20478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2"/>
                </a:solidFill>
                <a:latin typeface="Verdana"/>
                <a:ea typeface="Verdana"/>
                <a:cs typeface="Verdana"/>
                <a:sym typeface="Verdana"/>
              </a:rPr>
              <a:t>Excluded y lines</a:t>
            </a:r>
            <a:endParaRPr>
              <a:solidFill>
                <a:schemeClr val="dk2"/>
              </a:solidFill>
              <a:latin typeface="Verdana"/>
              <a:ea typeface="Verdana"/>
              <a:cs typeface="Verdana"/>
              <a:sym typeface="Verdana"/>
            </a:endParaRPr>
          </a:p>
        </p:txBody>
      </p:sp>
      <p:pic>
        <p:nvPicPr>
          <p:cNvPr id="216" name="Google Shape;216;p26"/>
          <p:cNvPicPr preferRelativeResize="0"/>
          <p:nvPr/>
        </p:nvPicPr>
        <p:blipFill rotWithShape="1">
          <a:blip r:embed="rId4">
            <a:alphaModFix/>
          </a:blip>
          <a:srcRect b="0" l="0" r="0" t="26470"/>
          <a:stretch/>
        </p:blipFill>
        <p:spPr>
          <a:xfrm>
            <a:off x="4215656" y="4124275"/>
            <a:ext cx="4157995" cy="1065000"/>
          </a:xfrm>
          <a:prstGeom prst="rect">
            <a:avLst/>
          </a:prstGeom>
          <a:noFill/>
          <a:ln cap="flat" cmpd="sng" w="9525">
            <a:solidFill>
              <a:schemeClr val="dk1"/>
            </a:solidFill>
            <a:prstDash val="solid"/>
            <a:round/>
            <a:headEnd len="sm" w="sm" type="none"/>
            <a:tailEnd len="sm" w="sm" type="none"/>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0" name="Shape 220"/>
        <p:cNvGrpSpPr/>
        <p:nvPr/>
      </p:nvGrpSpPr>
      <p:grpSpPr>
        <a:xfrm>
          <a:off x="0" y="0"/>
          <a:ext cx="0" cy="0"/>
          <a:chOff x="0" y="0"/>
          <a:chExt cx="0" cy="0"/>
        </a:xfrm>
      </p:grpSpPr>
      <p:sp>
        <p:nvSpPr>
          <p:cNvPr id="221" name="Google Shape;221;p27"/>
          <p:cNvSpPr txBox="1"/>
          <p:nvPr>
            <p:ph type="title"/>
          </p:nvPr>
        </p:nvSpPr>
        <p:spPr>
          <a:xfrm>
            <a:off x="6900" y="-12175"/>
            <a:ext cx="34452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Interpreting the results</a:t>
            </a:r>
            <a:endParaRPr/>
          </a:p>
        </p:txBody>
      </p:sp>
      <p:sp>
        <p:nvSpPr>
          <p:cNvPr id="222" name="Google Shape;222;p27"/>
          <p:cNvSpPr txBox="1"/>
          <p:nvPr>
            <p:ph idx="1" type="body"/>
          </p:nvPr>
        </p:nvSpPr>
        <p:spPr>
          <a:xfrm>
            <a:off x="6900" y="847675"/>
            <a:ext cx="8520600" cy="34164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Combined data from MJD, GERDA, and LEGEND-200 for analysis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Both Bayesian and frequentist analysis give </a:t>
            </a:r>
            <a:r>
              <a:rPr lang="en">
                <a:solidFill>
                  <a:srgbClr val="980000"/>
                </a:solidFill>
              </a:rPr>
              <a:t>no evidence of 0vββ</a:t>
            </a:r>
            <a:endParaRPr>
              <a:solidFill>
                <a:srgbClr val="980000"/>
              </a:solidFill>
            </a:endParaRPr>
          </a:p>
          <a:p>
            <a:pPr indent="-342900" lvl="0" marL="457200" rtl="0" algn="l">
              <a:spcBef>
                <a:spcPts val="0"/>
              </a:spcBef>
              <a:spcAft>
                <a:spcPts val="0"/>
              </a:spcAft>
              <a:buClr>
                <a:schemeClr val="dk1"/>
              </a:buClr>
              <a:buSzPts val="1800"/>
              <a:buChar char="⎼"/>
            </a:pPr>
            <a:r>
              <a:rPr lang="en">
                <a:solidFill>
                  <a:schemeClr val="dk1"/>
                </a:solidFill>
              </a:rPr>
              <a:t>T</a:t>
            </a:r>
            <a:r>
              <a:rPr baseline="-25000" lang="en">
                <a:solidFill>
                  <a:schemeClr val="dk1"/>
                </a:solidFill>
              </a:rPr>
              <a:t>1/2</a:t>
            </a:r>
            <a:r>
              <a:rPr lang="en">
                <a:solidFill>
                  <a:schemeClr val="dk1"/>
                </a:solidFill>
              </a:rPr>
              <a:t> lower limit (90% confidence level): </a:t>
            </a:r>
            <a:r>
              <a:rPr b="1" lang="en">
                <a:solidFill>
                  <a:srgbClr val="7FB4B6"/>
                </a:solidFill>
              </a:rPr>
              <a:t>T</a:t>
            </a:r>
            <a:r>
              <a:rPr b="1" baseline="-25000" lang="en">
                <a:solidFill>
                  <a:srgbClr val="7FB4B6"/>
                </a:solidFill>
              </a:rPr>
              <a:t>1/2</a:t>
            </a:r>
            <a:r>
              <a:rPr b="1" lang="en">
                <a:solidFill>
                  <a:srgbClr val="7FB4B6"/>
                </a:solidFill>
              </a:rPr>
              <a:t> &gt; 1.9 x 10</a:t>
            </a:r>
            <a:r>
              <a:rPr b="1" baseline="30000" lang="en">
                <a:solidFill>
                  <a:srgbClr val="7FB4B6"/>
                </a:solidFill>
              </a:rPr>
              <a:t>26</a:t>
            </a:r>
            <a:r>
              <a:rPr b="1" lang="en">
                <a:solidFill>
                  <a:srgbClr val="7FB4B6"/>
                </a:solidFill>
              </a:rPr>
              <a:t> yr</a:t>
            </a:r>
            <a:endParaRPr b="1">
              <a:solidFill>
                <a:srgbClr val="7FB4B6"/>
              </a:solidFill>
            </a:endParaRPr>
          </a:p>
          <a:p>
            <a:pPr indent="-342900" lvl="0" marL="457200" rtl="0" algn="l">
              <a:spcBef>
                <a:spcPts val="0"/>
              </a:spcBef>
              <a:spcAft>
                <a:spcPts val="0"/>
              </a:spcAft>
              <a:buClr>
                <a:schemeClr val="dk1"/>
              </a:buClr>
              <a:buSzPts val="1800"/>
              <a:buChar char="⎼"/>
            </a:pPr>
            <a:r>
              <a:rPr lang="en">
                <a:solidFill>
                  <a:schemeClr val="dk1"/>
                </a:solidFill>
              </a:rPr>
              <a:t>Median sensitivity (90% confidence level): </a:t>
            </a:r>
            <a:r>
              <a:rPr b="1" lang="en">
                <a:solidFill>
                  <a:srgbClr val="7FB4B6"/>
                </a:solidFill>
              </a:rPr>
              <a:t>T</a:t>
            </a:r>
            <a:r>
              <a:rPr b="1" baseline="-25000" lang="en">
                <a:solidFill>
                  <a:srgbClr val="7FB4B6"/>
                </a:solidFill>
              </a:rPr>
              <a:t>1/2</a:t>
            </a:r>
            <a:r>
              <a:rPr b="1" lang="en">
                <a:solidFill>
                  <a:srgbClr val="7FB4B6"/>
                </a:solidFill>
              </a:rPr>
              <a:t> &gt; 2.8 x 10</a:t>
            </a:r>
            <a:r>
              <a:rPr b="1" baseline="30000" lang="en">
                <a:solidFill>
                  <a:srgbClr val="7FB4B6"/>
                </a:solidFill>
              </a:rPr>
              <a:t>26</a:t>
            </a:r>
            <a:r>
              <a:rPr b="1" lang="en">
                <a:solidFill>
                  <a:srgbClr val="7FB4B6"/>
                </a:solidFill>
              </a:rPr>
              <a:t> yr</a:t>
            </a:r>
            <a:endParaRPr b="1">
              <a:solidFill>
                <a:srgbClr val="7FB4B6"/>
              </a:solidFill>
            </a:endParaRPr>
          </a:p>
          <a:p>
            <a:pPr indent="-342900" lvl="0" marL="457200" rtl="0" algn="l">
              <a:spcBef>
                <a:spcPts val="0"/>
              </a:spcBef>
              <a:spcAft>
                <a:spcPts val="0"/>
              </a:spcAft>
              <a:buClr>
                <a:schemeClr val="dk1"/>
              </a:buClr>
              <a:buSzPts val="1800"/>
              <a:buChar char="⎼"/>
            </a:pPr>
            <a:r>
              <a:rPr lang="en">
                <a:solidFill>
                  <a:schemeClr val="dk1"/>
                </a:solidFill>
              </a:rPr>
              <a:t>World-leading limits on 0vββ</a:t>
            </a:r>
            <a:endParaRPr>
              <a:solidFill>
                <a:schemeClr val="dk1"/>
              </a:solidFill>
            </a:endParaRPr>
          </a:p>
          <a:p>
            <a:pPr indent="-317500" lvl="1" marL="914400" rtl="0" algn="l">
              <a:spcBef>
                <a:spcPts val="0"/>
              </a:spcBef>
              <a:spcAft>
                <a:spcPts val="0"/>
              </a:spcAft>
              <a:buClr>
                <a:schemeClr val="dk1"/>
              </a:buClr>
              <a:buSzPts val="1400"/>
              <a:buChar char="○"/>
            </a:pPr>
            <a:r>
              <a:rPr lang="en">
                <a:solidFill>
                  <a:schemeClr val="dk1"/>
                </a:solidFill>
              </a:rPr>
              <a:t>Limit weakened by background event 1.4σ from Q</a:t>
            </a:r>
            <a:r>
              <a:rPr baseline="-25000" lang="en">
                <a:solidFill>
                  <a:schemeClr val="dk1"/>
                </a:solidFill>
              </a:rPr>
              <a:t>ββ</a:t>
            </a:r>
            <a:r>
              <a:rPr lang="en">
                <a:solidFill>
                  <a:schemeClr val="dk1"/>
                </a:solidFill>
              </a:rPr>
              <a:t> peak</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Background index (BI) higher than anticipated</a:t>
            </a:r>
            <a:endParaRPr>
              <a:solidFill>
                <a:schemeClr val="dk1"/>
              </a:solidFill>
            </a:endParaRPr>
          </a:p>
          <a:p>
            <a:pPr indent="-317500" lvl="1" marL="914400" rtl="0" algn="l">
              <a:spcBef>
                <a:spcPts val="0"/>
              </a:spcBef>
              <a:spcAft>
                <a:spcPts val="0"/>
              </a:spcAft>
              <a:buClr>
                <a:schemeClr val="dk1"/>
              </a:buClr>
              <a:buSzPts val="1400"/>
              <a:buChar char="○"/>
            </a:pPr>
            <a:r>
              <a:rPr lang="en">
                <a:solidFill>
                  <a:schemeClr val="dk1"/>
                </a:solidFill>
              </a:rPr>
              <a:t>Data taking was stopped and internal components were assayed/cleaned</a:t>
            </a:r>
            <a:endParaRPr>
              <a:solidFill>
                <a:schemeClr val="dk1"/>
              </a:solidFill>
            </a:endParaRPr>
          </a:p>
        </p:txBody>
      </p:sp>
      <p:sp>
        <p:nvSpPr>
          <p:cNvPr id="223" name="Google Shape;223;p27"/>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7" name="Shape 227"/>
        <p:cNvGrpSpPr/>
        <p:nvPr/>
      </p:nvGrpSpPr>
      <p:grpSpPr>
        <a:xfrm>
          <a:off x="0" y="0"/>
          <a:ext cx="0" cy="0"/>
          <a:chOff x="0" y="0"/>
          <a:chExt cx="0" cy="0"/>
        </a:xfrm>
      </p:grpSpPr>
      <p:sp>
        <p:nvSpPr>
          <p:cNvPr id="228" name="Google Shape;228;p28"/>
          <p:cNvSpPr txBox="1"/>
          <p:nvPr>
            <p:ph type="title"/>
          </p:nvPr>
        </p:nvSpPr>
        <p:spPr>
          <a:xfrm>
            <a:off x="6900" y="-12175"/>
            <a:ext cx="46650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 next phase: LEGEND-1000</a:t>
            </a:r>
            <a:endParaRPr/>
          </a:p>
        </p:txBody>
      </p:sp>
      <p:sp>
        <p:nvSpPr>
          <p:cNvPr id="229" name="Google Shape;229;p28"/>
          <p:cNvSpPr txBox="1"/>
          <p:nvPr>
            <p:ph idx="1" type="body"/>
          </p:nvPr>
        </p:nvSpPr>
        <p:spPr>
          <a:xfrm>
            <a:off x="6900" y="847675"/>
            <a:ext cx="4379100" cy="34164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1 tonne of enr HPGes </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10 tonne years of exposure</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BI target: 1 x 10</a:t>
            </a:r>
            <a:r>
              <a:rPr baseline="30000" lang="en">
                <a:solidFill>
                  <a:schemeClr val="dk1"/>
                </a:solidFill>
              </a:rPr>
              <a:t>-5</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Sensitive up to </a:t>
            </a:r>
            <a:br>
              <a:rPr lang="en">
                <a:solidFill>
                  <a:schemeClr val="dk1"/>
                </a:solidFill>
              </a:rPr>
            </a:br>
            <a:r>
              <a:rPr lang="en">
                <a:solidFill>
                  <a:schemeClr val="dk1"/>
                </a:solidFill>
              </a:rPr>
              <a:t>T</a:t>
            </a:r>
            <a:r>
              <a:rPr baseline="-25000" lang="en">
                <a:solidFill>
                  <a:schemeClr val="dk1"/>
                </a:solidFill>
              </a:rPr>
              <a:t>1/2</a:t>
            </a:r>
            <a:r>
              <a:rPr lang="en">
                <a:solidFill>
                  <a:schemeClr val="dk1"/>
                </a:solidFill>
              </a:rPr>
              <a:t>(0vββ) ≥ 10</a:t>
            </a:r>
            <a:r>
              <a:rPr baseline="30000" lang="en">
                <a:solidFill>
                  <a:schemeClr val="dk1"/>
                </a:solidFill>
              </a:rPr>
              <a:t>28</a:t>
            </a:r>
            <a:r>
              <a:rPr lang="en">
                <a:solidFill>
                  <a:schemeClr val="dk1"/>
                </a:solidFill>
              </a:rPr>
              <a:t> yrs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Covers entire parameter space for neutrinos for inverted ordering mass hierarchy</a:t>
            </a:r>
            <a:endParaRPr>
              <a:solidFill>
                <a:schemeClr val="dk1"/>
              </a:solidFill>
            </a:endParaRPr>
          </a:p>
        </p:txBody>
      </p:sp>
      <p:sp>
        <p:nvSpPr>
          <p:cNvPr id="230" name="Google Shape;230;p28"/>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31" name="Google Shape;231;p28"/>
          <p:cNvPicPr preferRelativeResize="0"/>
          <p:nvPr/>
        </p:nvPicPr>
        <p:blipFill rotWithShape="1">
          <a:blip r:embed="rId3">
            <a:alphaModFix/>
          </a:blip>
          <a:srcRect b="0" l="50000" r="0" t="0"/>
          <a:stretch/>
        </p:blipFill>
        <p:spPr>
          <a:xfrm>
            <a:off x="4510951" y="675425"/>
            <a:ext cx="4572001" cy="3732600"/>
          </a:xfrm>
          <a:prstGeom prst="rect">
            <a:avLst/>
          </a:prstGeom>
          <a:noFill/>
          <a:ln>
            <a:noFill/>
          </a:ln>
        </p:spPr>
      </p:pic>
      <p:cxnSp>
        <p:nvCxnSpPr>
          <p:cNvPr id="232" name="Google Shape;232;p28"/>
          <p:cNvCxnSpPr/>
          <p:nvPr/>
        </p:nvCxnSpPr>
        <p:spPr>
          <a:xfrm rot="10800000">
            <a:off x="5021375" y="2708525"/>
            <a:ext cx="1831800" cy="0"/>
          </a:xfrm>
          <a:prstGeom prst="straightConnector1">
            <a:avLst/>
          </a:prstGeom>
          <a:noFill/>
          <a:ln cap="flat" cmpd="sng" w="28575">
            <a:solidFill>
              <a:srgbClr val="1155CC"/>
            </a:solidFill>
            <a:prstDash val="solid"/>
            <a:round/>
            <a:headEnd len="med" w="med" type="none"/>
            <a:tailEnd len="med" w="med" type="triangle"/>
          </a:ln>
        </p:spPr>
      </p:cxnSp>
      <p:cxnSp>
        <p:nvCxnSpPr>
          <p:cNvPr id="233" name="Google Shape;233;p28"/>
          <p:cNvCxnSpPr/>
          <p:nvPr/>
        </p:nvCxnSpPr>
        <p:spPr>
          <a:xfrm>
            <a:off x="6848529" y="2708525"/>
            <a:ext cx="0" cy="1343400"/>
          </a:xfrm>
          <a:prstGeom prst="straightConnector1">
            <a:avLst/>
          </a:prstGeom>
          <a:noFill/>
          <a:ln cap="flat" cmpd="sng" w="28575">
            <a:solidFill>
              <a:srgbClr val="1155CC"/>
            </a:solidFill>
            <a:prstDash val="solid"/>
            <a:round/>
            <a:headEnd len="med" w="med" type="none"/>
            <a:tailEnd len="med" w="med" type="triangle"/>
          </a:ln>
        </p:spPr>
      </p:cxnSp>
      <p:sp>
        <p:nvSpPr>
          <p:cNvPr id="234" name="Google Shape;234;p28"/>
          <p:cNvSpPr txBox="1"/>
          <p:nvPr/>
        </p:nvSpPr>
        <p:spPr>
          <a:xfrm>
            <a:off x="5274625" y="2417100"/>
            <a:ext cx="7299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rgbClr val="0000FF"/>
                </a:solidFill>
                <a:latin typeface="Verdana"/>
                <a:ea typeface="Verdana"/>
                <a:cs typeface="Verdana"/>
                <a:sym typeface="Verdana"/>
              </a:rPr>
              <a:t>L200</a:t>
            </a:r>
            <a:endParaRPr>
              <a:solidFill>
                <a:srgbClr val="0000FF"/>
              </a:solidFill>
              <a:latin typeface="Verdana"/>
              <a:ea typeface="Verdana"/>
              <a:cs typeface="Verdana"/>
              <a:sym typeface="Verdana"/>
            </a:endParaRPr>
          </a:p>
        </p:txBody>
      </p:sp>
      <p:cxnSp>
        <p:nvCxnSpPr>
          <p:cNvPr id="235" name="Google Shape;235;p28"/>
          <p:cNvCxnSpPr/>
          <p:nvPr/>
        </p:nvCxnSpPr>
        <p:spPr>
          <a:xfrm rot="10800000">
            <a:off x="5021975" y="3170425"/>
            <a:ext cx="1200000" cy="0"/>
          </a:xfrm>
          <a:prstGeom prst="straightConnector1">
            <a:avLst/>
          </a:prstGeom>
          <a:noFill/>
          <a:ln cap="flat" cmpd="sng" w="28575">
            <a:solidFill>
              <a:schemeClr val="dk1"/>
            </a:solidFill>
            <a:prstDash val="solid"/>
            <a:round/>
            <a:headEnd len="med" w="med" type="none"/>
            <a:tailEnd len="med" w="med" type="triangle"/>
          </a:ln>
        </p:spPr>
      </p:cxnSp>
      <p:cxnSp>
        <p:nvCxnSpPr>
          <p:cNvPr id="236" name="Google Shape;236;p28"/>
          <p:cNvCxnSpPr/>
          <p:nvPr/>
        </p:nvCxnSpPr>
        <p:spPr>
          <a:xfrm>
            <a:off x="6208200" y="3160150"/>
            <a:ext cx="0" cy="869100"/>
          </a:xfrm>
          <a:prstGeom prst="straightConnector1">
            <a:avLst/>
          </a:prstGeom>
          <a:noFill/>
          <a:ln cap="flat" cmpd="sng" w="28575">
            <a:solidFill>
              <a:schemeClr val="dk1"/>
            </a:solidFill>
            <a:prstDash val="solid"/>
            <a:round/>
            <a:headEnd len="med" w="med" type="none"/>
            <a:tailEnd len="med" w="med" type="triangle"/>
          </a:ln>
        </p:spPr>
      </p:cxnSp>
      <p:sp>
        <p:nvSpPr>
          <p:cNvPr id="237" name="Google Shape;237;p28"/>
          <p:cNvSpPr txBox="1"/>
          <p:nvPr/>
        </p:nvSpPr>
        <p:spPr>
          <a:xfrm>
            <a:off x="4878250" y="2851876"/>
            <a:ext cx="1115100" cy="3693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200">
                <a:solidFill>
                  <a:schemeClr val="dk1"/>
                </a:solidFill>
                <a:latin typeface="Verdana"/>
                <a:ea typeface="Verdana"/>
                <a:cs typeface="Verdana"/>
                <a:sym typeface="Verdana"/>
              </a:rPr>
              <a:t>MJD/GERDA</a:t>
            </a:r>
            <a:endParaRPr sz="1200">
              <a:solidFill>
                <a:schemeClr val="dk1"/>
              </a:solidFill>
              <a:latin typeface="Verdana"/>
              <a:ea typeface="Verdana"/>
              <a:cs typeface="Verdana"/>
              <a:sym typeface="Verdana"/>
            </a:endParaRPr>
          </a:p>
        </p:txBody>
      </p:sp>
      <p:cxnSp>
        <p:nvCxnSpPr>
          <p:cNvPr id="238" name="Google Shape;238;p28"/>
          <p:cNvCxnSpPr/>
          <p:nvPr/>
        </p:nvCxnSpPr>
        <p:spPr>
          <a:xfrm rot="10800000">
            <a:off x="5021575" y="2187425"/>
            <a:ext cx="2486400" cy="0"/>
          </a:xfrm>
          <a:prstGeom prst="straightConnector1">
            <a:avLst/>
          </a:prstGeom>
          <a:noFill/>
          <a:ln cap="flat" cmpd="sng" w="28575">
            <a:solidFill>
              <a:srgbClr val="FF0000"/>
            </a:solidFill>
            <a:prstDash val="solid"/>
            <a:round/>
            <a:headEnd len="med" w="med" type="none"/>
            <a:tailEnd len="med" w="med" type="triangle"/>
          </a:ln>
        </p:spPr>
      </p:cxnSp>
      <p:sp>
        <p:nvSpPr>
          <p:cNvPr id="239" name="Google Shape;239;p28"/>
          <p:cNvSpPr txBox="1"/>
          <p:nvPr/>
        </p:nvSpPr>
        <p:spPr>
          <a:xfrm>
            <a:off x="5274625" y="1892190"/>
            <a:ext cx="7779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rgbClr val="FF0000"/>
                </a:solidFill>
                <a:latin typeface="Verdana"/>
                <a:ea typeface="Verdana"/>
                <a:cs typeface="Verdana"/>
                <a:sym typeface="Verdana"/>
              </a:rPr>
              <a:t>L1000</a:t>
            </a:r>
            <a:endParaRPr>
              <a:solidFill>
                <a:srgbClr val="FF0000"/>
              </a:solidFill>
              <a:latin typeface="Verdana"/>
              <a:ea typeface="Verdana"/>
              <a:cs typeface="Verdana"/>
              <a:sym typeface="Verdana"/>
            </a:endParaRPr>
          </a:p>
        </p:txBody>
      </p:sp>
      <p:cxnSp>
        <p:nvCxnSpPr>
          <p:cNvPr id="240" name="Google Shape;240;p28"/>
          <p:cNvCxnSpPr/>
          <p:nvPr/>
        </p:nvCxnSpPr>
        <p:spPr>
          <a:xfrm>
            <a:off x="7488600" y="2198375"/>
            <a:ext cx="0" cy="1853700"/>
          </a:xfrm>
          <a:prstGeom prst="straightConnector1">
            <a:avLst/>
          </a:prstGeom>
          <a:noFill/>
          <a:ln cap="flat" cmpd="sng" w="28575">
            <a:solidFill>
              <a:srgbClr val="FF0000"/>
            </a:solidFill>
            <a:prstDash val="solid"/>
            <a:round/>
            <a:headEnd len="med" w="med" type="none"/>
            <a:tailEnd len="med" w="med" type="triangle"/>
          </a:ln>
        </p:spPr>
      </p:cxn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4" name="Shape 244"/>
        <p:cNvGrpSpPr/>
        <p:nvPr/>
      </p:nvGrpSpPr>
      <p:grpSpPr>
        <a:xfrm>
          <a:off x="0" y="0"/>
          <a:ext cx="0" cy="0"/>
          <a:chOff x="0" y="0"/>
          <a:chExt cx="0" cy="0"/>
        </a:xfrm>
      </p:grpSpPr>
      <p:sp>
        <p:nvSpPr>
          <p:cNvPr id="245" name="Google Shape;245;p29"/>
          <p:cNvSpPr txBox="1"/>
          <p:nvPr>
            <p:ph type="title"/>
          </p:nvPr>
        </p:nvSpPr>
        <p:spPr>
          <a:xfrm>
            <a:off x="6900" y="-12175"/>
            <a:ext cx="85206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LEGEND-1000 baseline design/improvements from L200</a:t>
            </a:r>
            <a:endParaRPr/>
          </a:p>
        </p:txBody>
      </p:sp>
      <p:sp>
        <p:nvSpPr>
          <p:cNvPr id="246" name="Google Shape;246;p29"/>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47" name="Google Shape;247;p29"/>
          <p:cNvPicPr preferRelativeResize="0"/>
          <p:nvPr/>
        </p:nvPicPr>
        <p:blipFill rotWithShape="1">
          <a:blip r:embed="rId3">
            <a:alphaModFix/>
          </a:blip>
          <a:srcRect b="0" l="25914" r="0" t="0"/>
          <a:stretch/>
        </p:blipFill>
        <p:spPr>
          <a:xfrm>
            <a:off x="59675" y="560525"/>
            <a:ext cx="6036326" cy="4582976"/>
          </a:xfrm>
          <a:prstGeom prst="rect">
            <a:avLst/>
          </a:prstGeom>
          <a:noFill/>
          <a:ln>
            <a:noFill/>
          </a:ln>
        </p:spPr>
      </p:pic>
      <p:sp>
        <p:nvSpPr>
          <p:cNvPr id="248" name="Google Shape;248;p29"/>
          <p:cNvSpPr txBox="1"/>
          <p:nvPr/>
        </p:nvSpPr>
        <p:spPr>
          <a:xfrm>
            <a:off x="3536875" y="612825"/>
            <a:ext cx="4990500" cy="4002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Single string lock useful for easier opening/closing</a:t>
            </a:r>
            <a:endParaRPr>
              <a:solidFill>
                <a:schemeClr val="dk1"/>
              </a:solidFill>
              <a:latin typeface="Verdana"/>
              <a:ea typeface="Verdana"/>
              <a:cs typeface="Verdana"/>
              <a:sym typeface="Verdana"/>
            </a:endParaRPr>
          </a:p>
        </p:txBody>
      </p:sp>
      <p:sp>
        <p:nvSpPr>
          <p:cNvPr id="249" name="Google Shape;249;p29"/>
          <p:cNvSpPr txBox="1"/>
          <p:nvPr/>
        </p:nvSpPr>
        <p:spPr>
          <a:xfrm>
            <a:off x="3536775" y="1385825"/>
            <a:ext cx="5607300" cy="4002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Copper re-entrance tube separates LAr into two volumes</a:t>
            </a:r>
            <a:endParaRPr>
              <a:solidFill>
                <a:schemeClr val="dk1"/>
              </a:solidFill>
              <a:latin typeface="Verdana"/>
              <a:ea typeface="Verdana"/>
              <a:cs typeface="Verdana"/>
              <a:sym typeface="Verdana"/>
            </a:endParaRPr>
          </a:p>
        </p:txBody>
      </p:sp>
      <p:cxnSp>
        <p:nvCxnSpPr>
          <p:cNvPr id="250" name="Google Shape;250;p29"/>
          <p:cNvCxnSpPr>
            <a:stCxn id="248" idx="1"/>
          </p:cNvCxnSpPr>
          <p:nvPr/>
        </p:nvCxnSpPr>
        <p:spPr>
          <a:xfrm rot="10800000">
            <a:off x="2905675" y="812925"/>
            <a:ext cx="631200" cy="0"/>
          </a:xfrm>
          <a:prstGeom prst="straightConnector1">
            <a:avLst/>
          </a:prstGeom>
          <a:noFill/>
          <a:ln cap="flat" cmpd="sng" w="38100">
            <a:solidFill>
              <a:srgbClr val="CD82FF"/>
            </a:solidFill>
            <a:prstDash val="solid"/>
            <a:round/>
            <a:headEnd len="med" w="med" type="none"/>
            <a:tailEnd len="med" w="med" type="triangle"/>
          </a:ln>
        </p:spPr>
      </p:cxnSp>
      <p:cxnSp>
        <p:nvCxnSpPr>
          <p:cNvPr id="251" name="Google Shape;251;p29"/>
          <p:cNvCxnSpPr/>
          <p:nvPr/>
        </p:nvCxnSpPr>
        <p:spPr>
          <a:xfrm rot="10800000">
            <a:off x="2905675" y="1606425"/>
            <a:ext cx="631200" cy="0"/>
          </a:xfrm>
          <a:prstGeom prst="straightConnector1">
            <a:avLst/>
          </a:prstGeom>
          <a:noFill/>
          <a:ln cap="flat" cmpd="sng" w="38100">
            <a:solidFill>
              <a:srgbClr val="CD82FF"/>
            </a:solidFill>
            <a:prstDash val="solid"/>
            <a:round/>
            <a:headEnd len="med" w="med" type="none"/>
            <a:tailEnd len="med" w="med" type="triangle"/>
          </a:ln>
        </p:spPr>
      </p:cxnSp>
      <p:cxnSp>
        <p:nvCxnSpPr>
          <p:cNvPr id="252" name="Google Shape;252;p29"/>
          <p:cNvCxnSpPr/>
          <p:nvPr/>
        </p:nvCxnSpPr>
        <p:spPr>
          <a:xfrm rot="10800000">
            <a:off x="2753150" y="2181672"/>
            <a:ext cx="1082100" cy="17100"/>
          </a:xfrm>
          <a:prstGeom prst="straightConnector1">
            <a:avLst/>
          </a:prstGeom>
          <a:noFill/>
          <a:ln cap="flat" cmpd="sng" w="38100">
            <a:solidFill>
              <a:srgbClr val="CD82FF"/>
            </a:solidFill>
            <a:prstDash val="solid"/>
            <a:round/>
            <a:headEnd len="med" w="med" type="none"/>
            <a:tailEnd len="med" w="med" type="triangle"/>
          </a:ln>
        </p:spPr>
      </p:cxnSp>
      <p:sp>
        <p:nvSpPr>
          <p:cNvPr id="253" name="Google Shape;253;p29"/>
          <p:cNvSpPr txBox="1"/>
          <p:nvPr/>
        </p:nvSpPr>
        <p:spPr>
          <a:xfrm>
            <a:off x="3536775" y="1919225"/>
            <a:ext cx="3115200" cy="6156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Inner “underground argon”</a:t>
            </a:r>
            <a:br>
              <a:rPr lang="en">
                <a:solidFill>
                  <a:schemeClr val="dk1"/>
                </a:solidFill>
                <a:latin typeface="Verdana"/>
                <a:ea typeface="Verdana"/>
                <a:cs typeface="Verdana"/>
                <a:sym typeface="Verdana"/>
              </a:rPr>
            </a:br>
            <a:r>
              <a:rPr lang="en">
                <a:solidFill>
                  <a:schemeClr val="dk1"/>
                </a:solidFill>
                <a:latin typeface="Verdana"/>
                <a:ea typeface="Verdana"/>
                <a:cs typeface="Verdana"/>
                <a:sym typeface="Verdana"/>
              </a:rPr>
              <a:t>≥1400x lower </a:t>
            </a:r>
            <a:r>
              <a:rPr baseline="30000" lang="en">
                <a:solidFill>
                  <a:schemeClr val="dk1"/>
                </a:solidFill>
                <a:latin typeface="Verdana"/>
                <a:ea typeface="Verdana"/>
                <a:cs typeface="Verdana"/>
                <a:sym typeface="Verdana"/>
              </a:rPr>
              <a:t>42</a:t>
            </a:r>
            <a:r>
              <a:rPr lang="en">
                <a:solidFill>
                  <a:schemeClr val="dk1"/>
                </a:solidFill>
                <a:latin typeface="Verdana"/>
                <a:ea typeface="Verdana"/>
                <a:cs typeface="Verdana"/>
                <a:sym typeface="Verdana"/>
              </a:rPr>
              <a:t>Ar concentration</a:t>
            </a:r>
            <a:endParaRPr>
              <a:solidFill>
                <a:schemeClr val="dk1"/>
              </a:solidFill>
              <a:latin typeface="Verdana"/>
              <a:ea typeface="Verdana"/>
              <a:cs typeface="Verdana"/>
              <a:sym typeface="Verdana"/>
            </a:endParaRPr>
          </a:p>
        </p:txBody>
      </p:sp>
      <p:cxnSp>
        <p:nvCxnSpPr>
          <p:cNvPr id="254" name="Google Shape;254;p29"/>
          <p:cNvCxnSpPr/>
          <p:nvPr/>
        </p:nvCxnSpPr>
        <p:spPr>
          <a:xfrm flipH="1">
            <a:off x="3156022" y="3799455"/>
            <a:ext cx="1520400" cy="9000"/>
          </a:xfrm>
          <a:prstGeom prst="straightConnector1">
            <a:avLst/>
          </a:prstGeom>
          <a:noFill/>
          <a:ln cap="flat" cmpd="sng" w="38100">
            <a:solidFill>
              <a:srgbClr val="CD82FF"/>
            </a:solidFill>
            <a:prstDash val="solid"/>
            <a:round/>
            <a:headEnd len="med" w="med" type="none"/>
            <a:tailEnd len="med" w="med" type="triangle"/>
          </a:ln>
        </p:spPr>
      </p:cxnSp>
      <p:sp>
        <p:nvSpPr>
          <p:cNvPr id="255" name="Google Shape;255;p29"/>
          <p:cNvSpPr txBox="1"/>
          <p:nvPr/>
        </p:nvSpPr>
        <p:spPr>
          <a:xfrm>
            <a:off x="3654575" y="3519425"/>
            <a:ext cx="5244600" cy="6156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Light plastic shield to moderate neutrons, instrumented with scintillation detectors to identify neutron captures</a:t>
            </a:r>
            <a:endParaRPr>
              <a:solidFill>
                <a:schemeClr val="dk1"/>
              </a:solidFill>
              <a:latin typeface="Verdana"/>
              <a:ea typeface="Verdana"/>
              <a:cs typeface="Verdana"/>
              <a:sym typeface="Verdana"/>
            </a:endParaRPr>
          </a:p>
        </p:txBody>
      </p:sp>
      <p:cxnSp>
        <p:nvCxnSpPr>
          <p:cNvPr id="256" name="Google Shape;256;p29"/>
          <p:cNvCxnSpPr/>
          <p:nvPr/>
        </p:nvCxnSpPr>
        <p:spPr>
          <a:xfrm rot="10800000">
            <a:off x="2722125" y="3056275"/>
            <a:ext cx="1595100" cy="0"/>
          </a:xfrm>
          <a:prstGeom prst="straightConnector1">
            <a:avLst/>
          </a:prstGeom>
          <a:noFill/>
          <a:ln cap="flat" cmpd="sng" w="38100">
            <a:solidFill>
              <a:srgbClr val="CD82FF"/>
            </a:solidFill>
            <a:prstDash val="solid"/>
            <a:round/>
            <a:headEnd len="med" w="med" type="none"/>
            <a:tailEnd len="med" w="med" type="triangle"/>
          </a:ln>
        </p:spPr>
      </p:cxnSp>
      <p:sp>
        <p:nvSpPr>
          <p:cNvPr id="257" name="Google Shape;257;p29"/>
          <p:cNvSpPr txBox="1"/>
          <p:nvPr/>
        </p:nvSpPr>
        <p:spPr>
          <a:xfrm>
            <a:off x="3536775" y="2833625"/>
            <a:ext cx="5244600" cy="4002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All detectors new for LEGEND, with novel IC design</a:t>
            </a:r>
            <a:endParaRPr>
              <a:solidFill>
                <a:schemeClr val="dk1"/>
              </a:solidFill>
              <a:latin typeface="Verdana"/>
              <a:ea typeface="Verdana"/>
              <a:cs typeface="Verdana"/>
              <a:sym typeface="Verdana"/>
            </a:endParaRPr>
          </a:p>
        </p:txBody>
      </p:sp>
      <p:cxnSp>
        <p:nvCxnSpPr>
          <p:cNvPr id="258" name="Google Shape;258;p29"/>
          <p:cNvCxnSpPr/>
          <p:nvPr/>
        </p:nvCxnSpPr>
        <p:spPr>
          <a:xfrm flipH="1">
            <a:off x="3156022" y="4725330"/>
            <a:ext cx="1520400" cy="9000"/>
          </a:xfrm>
          <a:prstGeom prst="straightConnector1">
            <a:avLst/>
          </a:prstGeom>
          <a:noFill/>
          <a:ln cap="flat" cmpd="sng" w="38100">
            <a:solidFill>
              <a:srgbClr val="CD82FF"/>
            </a:solidFill>
            <a:prstDash val="solid"/>
            <a:round/>
            <a:headEnd len="med" w="med" type="none"/>
            <a:tailEnd len="med" w="med" type="triangle"/>
          </a:ln>
        </p:spPr>
      </p:cxnSp>
      <p:sp>
        <p:nvSpPr>
          <p:cNvPr id="259" name="Google Shape;259;p29"/>
          <p:cNvSpPr txBox="1"/>
          <p:nvPr/>
        </p:nvSpPr>
        <p:spPr>
          <a:xfrm>
            <a:off x="3654575" y="4392050"/>
            <a:ext cx="4357800" cy="615600"/>
          </a:xfrm>
          <a:prstGeom prst="rect">
            <a:avLst/>
          </a:prstGeom>
          <a:solidFill>
            <a:schemeClr val="lt1"/>
          </a:solidFill>
          <a:ln cap="flat" cmpd="sng" w="19050">
            <a:solidFill>
              <a:schemeClr val="dk1"/>
            </a:solidFill>
            <a:prstDash val="solid"/>
            <a:round/>
            <a:headEnd len="sm" w="sm" type="none"/>
            <a:tailEnd len="sm" w="sm" type="none"/>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Water tank with higher density of PMTs, doped with gadolinium to identify neutron captures</a:t>
            </a:r>
            <a:endParaRPr>
              <a:solidFill>
                <a:schemeClr val="dk1"/>
              </a:solidFill>
              <a:latin typeface="Verdana"/>
              <a:ea typeface="Verdana"/>
              <a:cs typeface="Verdana"/>
              <a:sym typeface="Verdana"/>
            </a:endParaRPr>
          </a:p>
        </p:txBody>
      </p:sp>
      <p:sp>
        <p:nvSpPr>
          <p:cNvPr id="260" name="Google Shape;260;p29"/>
          <p:cNvSpPr txBox="1"/>
          <p:nvPr/>
        </p:nvSpPr>
        <p:spPr>
          <a:xfrm>
            <a:off x="6942546" y="2517218"/>
            <a:ext cx="2247900" cy="3387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b="1" lang="en" sz="1000">
                <a:solidFill>
                  <a:schemeClr val="dk2"/>
                </a:solidFill>
                <a:latin typeface="Verdana"/>
                <a:ea typeface="Verdana"/>
                <a:cs typeface="Verdana"/>
                <a:sym typeface="Verdana"/>
              </a:rPr>
              <a:t>I</a:t>
            </a:r>
            <a:r>
              <a:rPr lang="en" sz="1000">
                <a:solidFill>
                  <a:schemeClr val="dk2"/>
                </a:solidFill>
                <a:latin typeface="Verdana"/>
                <a:ea typeface="Verdana"/>
                <a:cs typeface="Verdana"/>
                <a:sym typeface="Verdana"/>
              </a:rPr>
              <a:t>nverted </a:t>
            </a:r>
            <a:r>
              <a:rPr b="1" lang="en" sz="1000">
                <a:solidFill>
                  <a:schemeClr val="dk2"/>
                </a:solidFill>
                <a:latin typeface="Verdana"/>
                <a:ea typeface="Verdana"/>
                <a:cs typeface="Verdana"/>
                <a:sym typeface="Verdana"/>
              </a:rPr>
              <a:t>C</a:t>
            </a:r>
            <a:r>
              <a:rPr lang="en" sz="1000">
                <a:solidFill>
                  <a:schemeClr val="dk2"/>
                </a:solidFill>
                <a:latin typeface="Verdana"/>
                <a:ea typeface="Verdana"/>
                <a:cs typeface="Verdana"/>
                <a:sym typeface="Verdana"/>
              </a:rPr>
              <a:t>oaxial</a:t>
            </a:r>
            <a:endParaRPr sz="1000">
              <a:solidFill>
                <a:schemeClr val="dk2"/>
              </a:solidFill>
              <a:latin typeface="Verdana"/>
              <a:ea typeface="Verdana"/>
              <a:cs typeface="Verdana"/>
              <a:sym typeface="Verdana"/>
            </a:endParaRPr>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64" name="Shape 264"/>
        <p:cNvGrpSpPr/>
        <p:nvPr/>
      </p:nvGrpSpPr>
      <p:grpSpPr>
        <a:xfrm>
          <a:off x="0" y="0"/>
          <a:ext cx="0" cy="0"/>
          <a:chOff x="0" y="0"/>
          <a:chExt cx="0" cy="0"/>
        </a:xfrm>
      </p:grpSpPr>
      <p:sp>
        <p:nvSpPr>
          <p:cNvPr id="265" name="Google Shape;265;p30"/>
          <p:cNvSpPr txBox="1"/>
          <p:nvPr>
            <p:ph type="title"/>
          </p:nvPr>
        </p:nvSpPr>
        <p:spPr>
          <a:xfrm>
            <a:off x="6900" y="-12175"/>
            <a:ext cx="73947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The LEGEND-1000 preliminary background model</a:t>
            </a:r>
            <a:endParaRPr/>
          </a:p>
        </p:txBody>
      </p:sp>
      <p:sp>
        <p:nvSpPr>
          <p:cNvPr id="266" name="Google Shape;266;p30"/>
          <p:cNvSpPr txBox="1"/>
          <p:nvPr>
            <p:ph idx="1" type="body"/>
          </p:nvPr>
        </p:nvSpPr>
        <p:spPr>
          <a:xfrm>
            <a:off x="6900" y="847675"/>
            <a:ext cx="3367800" cy="34026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baseline="30000" lang="en">
                <a:solidFill>
                  <a:schemeClr val="dk1"/>
                </a:solidFill>
              </a:rPr>
              <a:t>42</a:t>
            </a:r>
            <a:r>
              <a:rPr lang="en">
                <a:solidFill>
                  <a:schemeClr val="dk1"/>
                </a:solidFill>
              </a:rPr>
              <a:t>K, a beta emitter produced by decay of </a:t>
            </a:r>
            <a:r>
              <a:rPr baseline="30000" lang="en">
                <a:solidFill>
                  <a:schemeClr val="dk1"/>
                </a:solidFill>
              </a:rPr>
              <a:t>42</a:t>
            </a:r>
            <a:r>
              <a:rPr lang="en">
                <a:solidFill>
                  <a:schemeClr val="dk1"/>
                </a:solidFill>
              </a:rPr>
              <a:t>Ar, is now a key background to reduce</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μ-induced</a:t>
            </a:r>
            <a:r>
              <a:rPr lang="en">
                <a:solidFill>
                  <a:schemeClr val="dk1"/>
                </a:solidFill>
              </a:rPr>
              <a:t> background significant for LEGEND-1000 at LNGS, requires new instru-</a:t>
            </a:r>
            <a:br>
              <a:rPr lang="en">
                <a:solidFill>
                  <a:schemeClr val="dk1"/>
                </a:solidFill>
              </a:rPr>
            </a:br>
            <a:r>
              <a:rPr lang="en">
                <a:solidFill>
                  <a:schemeClr val="dk1"/>
                </a:solidFill>
              </a:rPr>
              <a:t>mentation and analysis</a:t>
            </a:r>
            <a:endParaRPr>
              <a:solidFill>
                <a:schemeClr val="dk1"/>
              </a:solidFill>
            </a:endParaRPr>
          </a:p>
        </p:txBody>
      </p:sp>
      <p:sp>
        <p:nvSpPr>
          <p:cNvPr id="267" name="Google Shape;267;p30"/>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68" name="Google Shape;268;p30"/>
          <p:cNvPicPr preferRelativeResize="0"/>
          <p:nvPr/>
        </p:nvPicPr>
        <p:blipFill>
          <a:blip r:embed="rId3">
            <a:alphaModFix/>
          </a:blip>
          <a:stretch>
            <a:fillRect/>
          </a:stretch>
        </p:blipFill>
        <p:spPr>
          <a:xfrm>
            <a:off x="3374700" y="847675"/>
            <a:ext cx="5769300" cy="3996199"/>
          </a:xfrm>
          <a:prstGeom prst="rect">
            <a:avLst/>
          </a:prstGeom>
          <a:noFill/>
          <a:ln>
            <a:noFill/>
          </a:ln>
        </p:spPr>
      </p:pic>
      <p:cxnSp>
        <p:nvCxnSpPr>
          <p:cNvPr id="269" name="Google Shape;269;p30"/>
          <p:cNvCxnSpPr/>
          <p:nvPr/>
        </p:nvCxnSpPr>
        <p:spPr>
          <a:xfrm>
            <a:off x="7323343" y="2540193"/>
            <a:ext cx="0" cy="1710000"/>
          </a:xfrm>
          <a:prstGeom prst="straightConnector1">
            <a:avLst/>
          </a:prstGeom>
          <a:noFill/>
          <a:ln cap="flat" cmpd="sng" w="19050">
            <a:solidFill>
              <a:srgbClr val="FF0000"/>
            </a:solidFill>
            <a:prstDash val="solid"/>
            <a:round/>
            <a:headEnd len="med" w="med" type="none"/>
            <a:tailEnd len="med" w="med" type="none"/>
          </a:ln>
        </p:spPr>
      </p:cxnSp>
      <p:pic>
        <p:nvPicPr>
          <p:cNvPr id="270" name="Google Shape;270;p30"/>
          <p:cNvPicPr preferRelativeResize="0"/>
          <p:nvPr/>
        </p:nvPicPr>
        <p:blipFill>
          <a:blip r:embed="rId4">
            <a:alphaModFix/>
          </a:blip>
          <a:stretch>
            <a:fillRect/>
          </a:stretch>
        </p:blipFill>
        <p:spPr>
          <a:xfrm>
            <a:off x="5951289" y="3858759"/>
            <a:ext cx="749250" cy="61025"/>
          </a:xfrm>
          <a:prstGeom prst="rect">
            <a:avLst/>
          </a:prstGeom>
          <a:noFill/>
          <a:ln>
            <a:noFill/>
          </a:ln>
        </p:spPr>
      </p:pic>
      <p:sp>
        <p:nvSpPr>
          <p:cNvPr id="271" name="Google Shape;271;p30"/>
          <p:cNvSpPr txBox="1"/>
          <p:nvPr/>
        </p:nvSpPr>
        <p:spPr>
          <a:xfrm>
            <a:off x="4908325" y="3627325"/>
            <a:ext cx="2629200" cy="3387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1000">
                <a:solidFill>
                  <a:srgbClr val="AA3377"/>
                </a:solidFill>
                <a:latin typeface="Verdana"/>
                <a:ea typeface="Verdana"/>
                <a:cs typeface="Verdana"/>
                <a:sym typeface="Verdana"/>
              </a:rPr>
              <a:t>6 km.w.e.       3.3 km.w.e.(LNGS)</a:t>
            </a:r>
            <a:endParaRPr sz="1000">
              <a:solidFill>
                <a:srgbClr val="AA3377"/>
              </a:solidFill>
              <a:latin typeface="Verdana"/>
              <a:ea typeface="Verdana"/>
              <a:cs typeface="Verdana"/>
              <a:sym typeface="Verdana"/>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75" name="Shape 275"/>
        <p:cNvGrpSpPr/>
        <p:nvPr/>
      </p:nvGrpSpPr>
      <p:grpSpPr>
        <a:xfrm>
          <a:off x="0" y="0"/>
          <a:ext cx="0" cy="0"/>
          <a:chOff x="0" y="0"/>
          <a:chExt cx="0" cy="0"/>
        </a:xfrm>
      </p:grpSpPr>
      <p:sp>
        <p:nvSpPr>
          <p:cNvPr id="276" name="Google Shape;276;p31"/>
          <p:cNvSpPr txBox="1"/>
          <p:nvPr>
            <p:ph type="title"/>
          </p:nvPr>
        </p:nvSpPr>
        <p:spPr>
          <a:xfrm>
            <a:off x="6900" y="-12175"/>
            <a:ext cx="1877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Conclusion</a:t>
            </a:r>
            <a:endParaRPr/>
          </a:p>
        </p:txBody>
      </p:sp>
      <p:sp>
        <p:nvSpPr>
          <p:cNvPr id="277" name="Google Shape;277;p31"/>
          <p:cNvSpPr txBox="1"/>
          <p:nvPr>
            <p:ph idx="1" type="body"/>
          </p:nvPr>
        </p:nvSpPr>
        <p:spPr>
          <a:xfrm>
            <a:off x="6900" y="847675"/>
            <a:ext cx="8520600" cy="2532600"/>
          </a:xfrm>
          <a:prstGeom prst="rect">
            <a:avLst/>
          </a:prstGeom>
          <a:solidFill>
            <a:schemeClr val="lt1"/>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LEGEND is a 15+ year campaign to search for </a:t>
            </a:r>
            <a:r>
              <a:rPr lang="en">
                <a:solidFill>
                  <a:schemeClr val="dk1"/>
                </a:solidFill>
              </a:rPr>
              <a:t>0vββ with half-life sensitivity up to 10</a:t>
            </a:r>
            <a:r>
              <a:rPr baseline="30000" lang="en">
                <a:solidFill>
                  <a:schemeClr val="dk1"/>
                </a:solidFill>
              </a:rPr>
              <a:t>28</a:t>
            </a:r>
            <a:r>
              <a:rPr lang="en">
                <a:solidFill>
                  <a:schemeClr val="dk1"/>
                </a:solidFill>
              </a:rPr>
              <a:t> years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LEGEND-200 preprinted its first unblinded dataset May 19th 2025</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LEGEND-200 currently taking data, aims to stop soon to insert ~30 kg more Ge detectors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LEGEND-1000 in active R&amp;D, Conceptual Design Report should be released some time this year</a:t>
            </a:r>
            <a:endParaRPr>
              <a:solidFill>
                <a:schemeClr val="dk1"/>
              </a:solidFill>
            </a:endParaRPr>
          </a:p>
        </p:txBody>
      </p:sp>
      <p:sp>
        <p:nvSpPr>
          <p:cNvPr id="278" name="Google Shape;278;p31"/>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279" name="Google Shape;279;p31"/>
          <p:cNvSpPr txBox="1"/>
          <p:nvPr/>
        </p:nvSpPr>
        <p:spPr>
          <a:xfrm>
            <a:off x="2277900" y="3298900"/>
            <a:ext cx="4588200" cy="1108200"/>
          </a:xfrm>
          <a:prstGeom prst="rect">
            <a:avLst/>
          </a:prstGeom>
          <a:solidFill>
            <a:srgbClr val="E8FFFF"/>
          </a:solidFill>
          <a:ln>
            <a:noFill/>
          </a:ln>
        </p:spPr>
        <p:txBody>
          <a:bodyPr anchorCtr="0" anchor="t" bIns="91425" lIns="91425" spcFirstLastPara="1" rIns="91425" wrap="square" tIns="91425">
            <a:spAutoFit/>
          </a:bodyPr>
          <a:lstStyle/>
          <a:p>
            <a:pPr indent="0" lvl="0" marL="0" rtl="0" algn="ctr">
              <a:spcBef>
                <a:spcPts val="0"/>
              </a:spcBef>
              <a:spcAft>
                <a:spcPts val="0"/>
              </a:spcAft>
              <a:buNone/>
            </a:pPr>
            <a:r>
              <a:rPr lang="en" sz="1500">
                <a:solidFill>
                  <a:schemeClr val="dk1"/>
                </a:solidFill>
                <a:latin typeface="Verdana"/>
                <a:ea typeface="Verdana"/>
                <a:cs typeface="Verdana"/>
                <a:sym typeface="Verdana"/>
              </a:rPr>
              <a:t>Check out the preprint </a:t>
            </a:r>
            <a:r>
              <a:rPr lang="en" sz="1500" u="sng">
                <a:solidFill>
                  <a:srgbClr val="0B5394"/>
                </a:solidFill>
                <a:latin typeface="Verdana"/>
                <a:ea typeface="Verdana"/>
                <a:cs typeface="Verdana"/>
                <a:sym typeface="Verdana"/>
                <a:hlinkClick r:id="rId3">
                  <a:extLst>
                    <a:ext uri="{A12FA001-AC4F-418D-AE19-62706E023703}">
                      <ahyp:hlinkClr val="tx"/>
                    </a:ext>
                  </a:extLst>
                </a:hlinkClick>
              </a:rPr>
              <a:t>arXiv:2505.10440</a:t>
            </a:r>
            <a:endParaRPr sz="1500">
              <a:solidFill>
                <a:srgbClr val="0B5394"/>
              </a:solidFill>
              <a:latin typeface="Verdana"/>
              <a:ea typeface="Verdana"/>
              <a:cs typeface="Verdana"/>
              <a:sym typeface="Verdana"/>
            </a:endParaRPr>
          </a:p>
          <a:p>
            <a:pPr indent="0" lvl="0" marL="0" rtl="0" algn="ctr">
              <a:spcBef>
                <a:spcPts val="0"/>
              </a:spcBef>
              <a:spcAft>
                <a:spcPts val="0"/>
              </a:spcAft>
              <a:buNone/>
            </a:pPr>
            <a:r>
              <a:rPr lang="en" sz="1500">
                <a:solidFill>
                  <a:schemeClr val="dk1"/>
                </a:solidFill>
                <a:latin typeface="Verdana"/>
                <a:ea typeface="Verdana"/>
                <a:cs typeface="Verdana"/>
                <a:sym typeface="Verdana"/>
              </a:rPr>
              <a:t>“First Results on the Search for Lepton Number Violating Neutrinoless Double Beta Decay with the LEGEND-200 Experiment”</a:t>
            </a:r>
            <a:endParaRPr sz="1500">
              <a:solidFill>
                <a:schemeClr val="dk1"/>
              </a:solidFill>
              <a:latin typeface="Verdana"/>
              <a:ea typeface="Verdana"/>
              <a:cs typeface="Verdana"/>
              <a:sym typeface="Verdana"/>
            </a:endParaRPr>
          </a:p>
        </p:txBody>
      </p:sp>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3" name="Shape 283"/>
        <p:cNvGrpSpPr/>
        <p:nvPr/>
      </p:nvGrpSpPr>
      <p:grpSpPr>
        <a:xfrm>
          <a:off x="0" y="0"/>
          <a:ext cx="0" cy="0"/>
          <a:chOff x="0" y="0"/>
          <a:chExt cx="0" cy="0"/>
        </a:xfrm>
      </p:grpSpPr>
      <p:pic>
        <p:nvPicPr>
          <p:cNvPr id="284" name="Google Shape;284;p32"/>
          <p:cNvPicPr preferRelativeResize="0"/>
          <p:nvPr/>
        </p:nvPicPr>
        <p:blipFill>
          <a:blip r:embed="rId3">
            <a:alphaModFix/>
          </a:blip>
          <a:stretch>
            <a:fillRect/>
          </a:stretch>
        </p:blipFill>
        <p:spPr>
          <a:xfrm>
            <a:off x="0" y="1059537"/>
            <a:ext cx="5024876" cy="2774962"/>
          </a:xfrm>
          <a:prstGeom prst="rect">
            <a:avLst/>
          </a:prstGeom>
          <a:noFill/>
          <a:ln>
            <a:noFill/>
          </a:ln>
        </p:spPr>
      </p:pic>
      <p:sp>
        <p:nvSpPr>
          <p:cNvPr id="285" name="Google Shape;285;p32"/>
          <p:cNvSpPr txBox="1"/>
          <p:nvPr/>
        </p:nvSpPr>
        <p:spPr>
          <a:xfrm>
            <a:off x="-48366" y="3882850"/>
            <a:ext cx="9213300" cy="1369800"/>
          </a:xfrm>
          <a:prstGeom prst="rect">
            <a:avLst/>
          </a:prstGeom>
          <a:solidFill>
            <a:schemeClr val="lt1"/>
          </a:solid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lang="en" sz="700">
                <a:solidFill>
                  <a:schemeClr val="dk2"/>
                </a:solidFill>
                <a:latin typeface="Verdana"/>
                <a:ea typeface="Verdana"/>
                <a:cs typeface="Verdana"/>
                <a:sym typeface="Verdana"/>
              </a:rPr>
              <a:t>Centre for Energy, Environmental and Technological Research, Comenius University, Daresbury, Duke University, Experimental Astroparticle Physics (E15), Technical University - Munich, Frascati, Gran Sasso Science Institute, IEAP  Czech Technical University in Prague, Indiana University, Institute of Nuclear Research, Russian Academy of Sciences, Istituto Nazionale di Fisica Nucleare - Milano Bicocca, Istituto Nazionale di Fisica Nucleare - Padova, Istituto Nazionale di Fisica Nucleare - Sezione di Napoli, Jagiellonian University, Krakow, Joint Institute for Nuclear Research (Dubna), Joint Research Centre, Geel, L'Aquila University and INFN, Laboratori National di Frascati (LNF), Laboratori Nazionali del Gran Sasso (LNGS), Laboratory for Experimental Nuclear Physics of MEPhI (Moscow Engineering and Physics Institute), Lancaster University, Laurentian. Lawrence Berkeley National Laboratory, Leibniz Institute for Crystal Growth (IKZ Berlin), Leibniz-Institute of Polymer Research Dresden e.V., Los Alamos National Laboratory, Max-Planck-Institute for Nuclear Physics, Heidelberg, Particle Physics and High-Energy Astrophysics,  Max-Planck-Institute for Physics, Munich, Development of Ge Detectors, Milano University and Milano INFN, National Research Center Kurchatov Institute (NRC KI), National Taiwan University (NTU), North Carolina State University, Oak Ridge National Laboratory, Padova University and Padova INFN, Politecnico di Milano, Princeton University, Queens University, Roma Tre University and INFN Roma Tre, SNOLAB, Simon Fraser University, South Dakota Mines, Technical University Dresden, Tennessee Tech University, Triangle Universities Nuclear Laboratory, University College London, University of Cagliari and INFN Cagliari, University of California, San Diego, University of Houston, University of Liverpool, University of New Mexico, University of North Carolina, Chapel Hill, University of Regina, University of South Carolina, University of South Dakota, University of Tennessee, University of Texas at Austin, University of Tuebingen, University of Warwick, University of Washington, University of Zurich</a:t>
            </a:r>
            <a:endParaRPr sz="700">
              <a:solidFill>
                <a:schemeClr val="dk2"/>
              </a:solidFill>
              <a:latin typeface="Verdana"/>
              <a:ea typeface="Verdana"/>
              <a:cs typeface="Verdana"/>
              <a:sym typeface="Verdana"/>
            </a:endParaRPr>
          </a:p>
        </p:txBody>
      </p:sp>
      <p:sp>
        <p:nvSpPr>
          <p:cNvPr id="286" name="Google Shape;286;p32"/>
          <p:cNvSpPr txBox="1"/>
          <p:nvPr/>
        </p:nvSpPr>
        <p:spPr>
          <a:xfrm>
            <a:off x="1911750" y="-15500"/>
            <a:ext cx="5320500" cy="882300"/>
          </a:xfrm>
          <a:prstGeom prst="rect">
            <a:avLst/>
          </a:prstGeom>
          <a:solidFill>
            <a:srgbClr val="F3F3F3"/>
          </a:solidFill>
          <a:ln>
            <a:noFill/>
          </a:ln>
        </p:spPr>
        <p:txBody>
          <a:bodyPr anchorCtr="0" anchor="t" bIns="91425" lIns="91425" spcFirstLastPara="1" rIns="91425" wrap="square" tIns="91425">
            <a:noAutofit/>
          </a:bodyPr>
          <a:lstStyle/>
          <a:p>
            <a:pPr indent="0" lvl="0" marL="0" rtl="0" algn="ctr">
              <a:spcBef>
                <a:spcPts val="0"/>
              </a:spcBef>
              <a:spcAft>
                <a:spcPts val="0"/>
              </a:spcAft>
              <a:buNone/>
            </a:pPr>
            <a:r>
              <a:rPr b="1" lang="en" sz="3000">
                <a:solidFill>
                  <a:schemeClr val="dk2"/>
                </a:solidFill>
                <a:latin typeface="Chivo Mono"/>
                <a:ea typeface="Chivo Mono"/>
                <a:cs typeface="Chivo Mono"/>
                <a:sym typeface="Chivo Mono"/>
              </a:rPr>
              <a:t>Thanks for listening!</a:t>
            </a:r>
            <a:endParaRPr b="1" sz="3000">
              <a:solidFill>
                <a:schemeClr val="dk2"/>
              </a:solidFill>
              <a:latin typeface="Chivo Mono"/>
              <a:ea typeface="Chivo Mono"/>
              <a:cs typeface="Chivo Mono"/>
              <a:sym typeface="Chivo Mono"/>
            </a:endParaRPr>
          </a:p>
        </p:txBody>
      </p:sp>
      <p:pic>
        <p:nvPicPr>
          <p:cNvPr id="287" name="Google Shape;287;p32"/>
          <p:cNvPicPr preferRelativeResize="0"/>
          <p:nvPr/>
        </p:nvPicPr>
        <p:blipFill>
          <a:blip r:embed="rId4">
            <a:alphaModFix/>
          </a:blip>
          <a:stretch>
            <a:fillRect/>
          </a:stretch>
        </p:blipFill>
        <p:spPr>
          <a:xfrm>
            <a:off x="5024875" y="964332"/>
            <a:ext cx="4119127" cy="2912344"/>
          </a:xfrm>
          <a:prstGeom prst="rect">
            <a:avLst/>
          </a:prstGeom>
          <a:noFill/>
          <a:ln>
            <a:noFill/>
          </a:ln>
        </p:spPr>
      </p:pic>
      <p:sp>
        <p:nvSpPr>
          <p:cNvPr id="288" name="Google Shape;288;p32"/>
          <p:cNvSpPr txBox="1"/>
          <p:nvPr>
            <p:ph idx="12" type="sldNum"/>
          </p:nvPr>
        </p:nvSpPr>
        <p:spPr>
          <a:xfrm>
            <a:off x="8396258" y="48918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92" name="Shape 292"/>
        <p:cNvGrpSpPr/>
        <p:nvPr/>
      </p:nvGrpSpPr>
      <p:grpSpPr>
        <a:xfrm>
          <a:off x="0" y="0"/>
          <a:ext cx="0" cy="0"/>
          <a:chOff x="0" y="0"/>
          <a:chExt cx="0" cy="0"/>
        </a:xfrm>
      </p:grpSpPr>
      <p:pic>
        <p:nvPicPr>
          <p:cNvPr id="293" name="Google Shape;293;p33"/>
          <p:cNvPicPr preferRelativeResize="0"/>
          <p:nvPr/>
        </p:nvPicPr>
        <p:blipFill>
          <a:blip r:embed="rId3">
            <a:alphaModFix/>
          </a:blip>
          <a:stretch>
            <a:fillRect/>
          </a:stretch>
        </p:blipFill>
        <p:spPr>
          <a:xfrm>
            <a:off x="0" y="1059537"/>
            <a:ext cx="5024876" cy="2774962"/>
          </a:xfrm>
          <a:prstGeom prst="rect">
            <a:avLst/>
          </a:prstGeom>
          <a:noFill/>
          <a:ln>
            <a:noFill/>
          </a:ln>
        </p:spPr>
      </p:pic>
      <p:sp>
        <p:nvSpPr>
          <p:cNvPr id="294" name="Google Shape;294;p33"/>
          <p:cNvSpPr txBox="1"/>
          <p:nvPr/>
        </p:nvSpPr>
        <p:spPr>
          <a:xfrm>
            <a:off x="-48366" y="3882850"/>
            <a:ext cx="9213300" cy="1369800"/>
          </a:xfrm>
          <a:prstGeom prst="rect">
            <a:avLst/>
          </a:prstGeom>
          <a:solidFill>
            <a:schemeClr val="lt1"/>
          </a:solidFill>
          <a:ln>
            <a:noFill/>
          </a:ln>
        </p:spPr>
        <p:txBody>
          <a:bodyPr anchorCtr="0" anchor="t" bIns="91425" lIns="91425" spcFirstLastPara="1" rIns="91425" wrap="square" tIns="91425">
            <a:spAutoFit/>
          </a:bodyPr>
          <a:lstStyle/>
          <a:p>
            <a:pPr indent="0" lvl="0" marL="0" rtl="0" algn="just">
              <a:spcBef>
                <a:spcPts val="0"/>
              </a:spcBef>
              <a:spcAft>
                <a:spcPts val="0"/>
              </a:spcAft>
              <a:buNone/>
            </a:pPr>
            <a:r>
              <a:rPr lang="en" sz="700">
                <a:solidFill>
                  <a:schemeClr val="dk2"/>
                </a:solidFill>
                <a:latin typeface="Verdana"/>
                <a:ea typeface="Verdana"/>
                <a:cs typeface="Verdana"/>
                <a:sym typeface="Verdana"/>
              </a:rPr>
              <a:t>Centre for Energy, Environmental and Technological Research, Comenius University, Daresbury, Duke University, Experimental Astroparticle Physics (E15), Technical University - Munich, Frascati, Gran Sasso Science Institute, IEAP  Czech Technical University in Prague, Indiana University, Institute of Nuclear Research, Russian Academy of Sciences, Istituto Nazionale di Fisica Nucleare - Milano Bicocca, Istituto Nazionale di Fisica Nucleare - Padova, Istituto Nazionale di Fisica Nucleare - Sezione di Napoli, Jagiellonian University, Krakow, Joint Institute for Nuclear Research (Dubna), Joint Research Centre, Geel, L'Aquila University and INFN, Laboratori National di Frascati (LNF), Laboratori Nazionali del Gran Sasso (LNGS), Laboratory for Experimental Nuclear Physics of MEPhI (Moscow Engineering and Physics Institute), Lancaster University, Laurentian. Lawrence Berkeley National Laboratory, Leibniz Institute for Crystal Growth (IKZ Berlin), Leibniz-Institute of Polymer Research Dresden e.V., Los Alamos National Laboratory, Max-Planck-Institute for Nuclear Physics, Heidelberg, Particle Physics and High-Energy Astrophysics,  Max-Planck-Institute for Physics, Munich, Development of Ge Detectors, Milano University and Milano INFN, National Research Center Kurchatov Institute (NRC KI), National Taiwan University (NTU), North Carolina State University, Oak Ridge National Laboratory, Padova University and Padova INFN, Politecnico di Milano, Princeton University, Queens University, Roma Tre University and INFN Roma Tre, SNOLAB, Simon Fraser University, South Dakota Mis, Technical University Dresden, Tennessee Tech University, Triangle Universities Nuclear Laboratory, University College London, University of Cagliari and INFN Cagliari, University of California, San Diego, University of Houston, University of Liverpool, University of New Mexico, University of North Carolina, Chapel Hill, University of Regina, University of South Carolina, University of South Dakota, University of Tennessee, University of Texas at Austin, University of Tuebingen, University of Warwick, University of Washington, University of Zurich</a:t>
            </a:r>
            <a:endParaRPr sz="700">
              <a:solidFill>
                <a:schemeClr val="dk2"/>
              </a:solidFill>
              <a:latin typeface="Verdana"/>
              <a:ea typeface="Verdana"/>
              <a:cs typeface="Verdana"/>
              <a:sym typeface="Verdana"/>
            </a:endParaRPr>
          </a:p>
        </p:txBody>
      </p:sp>
      <p:pic>
        <p:nvPicPr>
          <p:cNvPr id="295" name="Google Shape;295;p33"/>
          <p:cNvPicPr preferRelativeResize="0"/>
          <p:nvPr/>
        </p:nvPicPr>
        <p:blipFill>
          <a:blip r:embed="rId4">
            <a:alphaModFix/>
          </a:blip>
          <a:stretch>
            <a:fillRect/>
          </a:stretch>
        </p:blipFill>
        <p:spPr>
          <a:xfrm>
            <a:off x="5024875" y="964332"/>
            <a:ext cx="4119127" cy="2912344"/>
          </a:xfrm>
          <a:prstGeom prst="rect">
            <a:avLst/>
          </a:prstGeom>
          <a:noFill/>
          <a:ln>
            <a:noFill/>
          </a:ln>
        </p:spPr>
      </p:pic>
      <p:sp>
        <p:nvSpPr>
          <p:cNvPr id="296" name="Google Shape;296;p33"/>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297" name="Google Shape;297;p33"/>
          <p:cNvPicPr preferRelativeResize="0"/>
          <p:nvPr/>
        </p:nvPicPr>
        <p:blipFill>
          <a:blip r:embed="rId5">
            <a:alphaModFix/>
          </a:blip>
          <a:stretch>
            <a:fillRect/>
          </a:stretch>
        </p:blipFill>
        <p:spPr>
          <a:xfrm>
            <a:off x="5505976" y="-167900"/>
            <a:ext cx="3049148" cy="4065551"/>
          </a:xfrm>
          <a:prstGeom prst="rect">
            <a:avLst/>
          </a:prstGeom>
          <a:noFill/>
          <a:ln>
            <a:noFill/>
          </a:ln>
        </p:spPr>
      </p:pic>
      <p:sp>
        <p:nvSpPr>
          <p:cNvPr id="298" name="Google Shape;298;p33"/>
          <p:cNvSpPr txBox="1"/>
          <p:nvPr/>
        </p:nvSpPr>
        <p:spPr>
          <a:xfrm>
            <a:off x="414475" y="494275"/>
            <a:ext cx="4968300" cy="1723800"/>
          </a:xfrm>
          <a:prstGeom prst="rect">
            <a:avLst/>
          </a:prstGeom>
          <a:solidFill>
            <a:schemeClr val="lt1"/>
          </a:solid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sz="2000">
                <a:solidFill>
                  <a:schemeClr val="dk2"/>
                </a:solidFill>
                <a:latin typeface="Verdana"/>
                <a:ea typeface="Verdana"/>
                <a:cs typeface="Verdana"/>
                <a:sym typeface="Verdana"/>
              </a:rPr>
              <a:t>Special thanks to the National Mustard Museum in Middleton, WI!</a:t>
            </a:r>
            <a:endParaRPr sz="2000">
              <a:solidFill>
                <a:schemeClr val="dk2"/>
              </a:solidFill>
              <a:latin typeface="Verdana"/>
              <a:ea typeface="Verdana"/>
              <a:cs typeface="Verdana"/>
              <a:sym typeface="Verdana"/>
            </a:endParaRPr>
          </a:p>
          <a:p>
            <a:pPr indent="0" lvl="0" marL="0" rtl="0" algn="l">
              <a:spcBef>
                <a:spcPts val="0"/>
              </a:spcBef>
              <a:spcAft>
                <a:spcPts val="0"/>
              </a:spcAft>
              <a:buNone/>
            </a:pPr>
            <a:r>
              <a:t/>
            </a:r>
            <a:endParaRPr sz="2000">
              <a:solidFill>
                <a:schemeClr val="dk2"/>
              </a:solidFill>
              <a:latin typeface="Verdana"/>
              <a:ea typeface="Verdana"/>
              <a:cs typeface="Verdana"/>
              <a:sym typeface="Verdana"/>
            </a:endParaRPr>
          </a:p>
          <a:p>
            <a:pPr indent="0" lvl="0" marL="0" rtl="0" algn="l">
              <a:spcBef>
                <a:spcPts val="0"/>
              </a:spcBef>
              <a:spcAft>
                <a:spcPts val="0"/>
              </a:spcAft>
              <a:buNone/>
            </a:pPr>
            <a:r>
              <a:rPr lang="en" sz="2000">
                <a:solidFill>
                  <a:schemeClr val="dk2"/>
                </a:solidFill>
                <a:latin typeface="Verdana"/>
                <a:ea typeface="Verdana"/>
                <a:cs typeface="Verdana"/>
                <a:sym typeface="Verdana"/>
              </a:rPr>
              <a:t>(they didn’t support this talk in any way, but I had a lot of fun there)</a:t>
            </a:r>
            <a:endParaRPr sz="2000">
              <a:solidFill>
                <a:schemeClr val="dk2"/>
              </a:solidFill>
              <a:latin typeface="Verdana"/>
              <a:ea typeface="Verdana"/>
              <a:cs typeface="Verdana"/>
              <a:sym typeface="Verdana"/>
            </a:endParaRPr>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2" name="Shape 302"/>
        <p:cNvGrpSpPr/>
        <p:nvPr/>
      </p:nvGrpSpPr>
      <p:grpSpPr>
        <a:xfrm>
          <a:off x="0" y="0"/>
          <a:ext cx="0" cy="0"/>
          <a:chOff x="0" y="0"/>
          <a:chExt cx="0" cy="0"/>
        </a:xfrm>
      </p:grpSpPr>
      <p:sp>
        <p:nvSpPr>
          <p:cNvPr id="303" name="Google Shape;303;p34"/>
          <p:cNvSpPr txBox="1"/>
          <p:nvPr>
            <p:ph type="title"/>
          </p:nvPr>
        </p:nvSpPr>
        <p:spPr>
          <a:xfrm>
            <a:off x="6900" y="-12175"/>
            <a:ext cx="14634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Backups</a:t>
            </a:r>
            <a:endParaRPr/>
          </a:p>
        </p:txBody>
      </p:sp>
      <p:sp>
        <p:nvSpPr>
          <p:cNvPr id="304" name="Google Shape;304;p34"/>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8" name="Shape 308"/>
        <p:cNvGrpSpPr/>
        <p:nvPr/>
      </p:nvGrpSpPr>
      <p:grpSpPr>
        <a:xfrm>
          <a:off x="0" y="0"/>
          <a:ext cx="0" cy="0"/>
          <a:chOff x="0" y="0"/>
          <a:chExt cx="0" cy="0"/>
        </a:xfrm>
      </p:grpSpPr>
      <p:sp>
        <p:nvSpPr>
          <p:cNvPr id="309" name="Google Shape;309;p35"/>
          <p:cNvSpPr txBox="1"/>
          <p:nvPr>
            <p:ph type="title"/>
          </p:nvPr>
        </p:nvSpPr>
        <p:spPr>
          <a:xfrm>
            <a:off x="6900" y="-12175"/>
            <a:ext cx="4352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L200 data taking and uptime</a:t>
            </a:r>
            <a:endParaRPr/>
          </a:p>
        </p:txBody>
      </p:sp>
      <p:sp>
        <p:nvSpPr>
          <p:cNvPr id="310" name="Google Shape;310;p35"/>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11" name="Google Shape;311;p35"/>
          <p:cNvPicPr preferRelativeResize="0"/>
          <p:nvPr/>
        </p:nvPicPr>
        <p:blipFill>
          <a:blip r:embed="rId3">
            <a:alphaModFix/>
          </a:blip>
          <a:stretch>
            <a:fillRect/>
          </a:stretch>
        </p:blipFill>
        <p:spPr>
          <a:xfrm>
            <a:off x="0" y="1223010"/>
            <a:ext cx="9144000" cy="2697480"/>
          </a:xfrm>
          <a:prstGeom prst="rect">
            <a:avLst/>
          </a:prstGeom>
          <a:noFill/>
          <a:ln>
            <a:noFill/>
          </a:ln>
        </p:spPr>
      </p:pic>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5" name="Shape 315"/>
        <p:cNvGrpSpPr/>
        <p:nvPr/>
      </p:nvGrpSpPr>
      <p:grpSpPr>
        <a:xfrm>
          <a:off x="0" y="0"/>
          <a:ext cx="0" cy="0"/>
          <a:chOff x="0" y="0"/>
          <a:chExt cx="0" cy="0"/>
        </a:xfrm>
      </p:grpSpPr>
      <p:sp>
        <p:nvSpPr>
          <p:cNvPr id="316" name="Google Shape;316;p36"/>
          <p:cNvSpPr txBox="1"/>
          <p:nvPr>
            <p:ph type="title"/>
          </p:nvPr>
        </p:nvSpPr>
        <p:spPr>
          <a:xfrm>
            <a:off x="6900" y="-12175"/>
            <a:ext cx="34833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L200 detectors by type</a:t>
            </a:r>
            <a:endParaRPr/>
          </a:p>
        </p:txBody>
      </p:sp>
      <p:sp>
        <p:nvSpPr>
          <p:cNvPr id="317" name="Google Shape;317;p36"/>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18" name="Google Shape;318;p36"/>
          <p:cNvPicPr preferRelativeResize="0"/>
          <p:nvPr/>
        </p:nvPicPr>
        <p:blipFill rotWithShape="1">
          <a:blip r:embed="rId3">
            <a:alphaModFix/>
          </a:blip>
          <a:srcRect b="0" l="0" r="0" t="16964"/>
          <a:stretch/>
        </p:blipFill>
        <p:spPr>
          <a:xfrm>
            <a:off x="5028425" y="0"/>
            <a:ext cx="4115576" cy="3145050"/>
          </a:xfrm>
          <a:prstGeom prst="rect">
            <a:avLst/>
          </a:prstGeom>
          <a:noFill/>
          <a:ln>
            <a:noFill/>
          </a:ln>
        </p:spPr>
      </p:pic>
      <p:pic>
        <p:nvPicPr>
          <p:cNvPr id="319" name="Google Shape;319;p36"/>
          <p:cNvPicPr preferRelativeResize="0"/>
          <p:nvPr/>
        </p:nvPicPr>
        <p:blipFill>
          <a:blip r:embed="rId4">
            <a:alphaModFix/>
          </a:blip>
          <a:stretch>
            <a:fillRect/>
          </a:stretch>
        </p:blipFill>
        <p:spPr>
          <a:xfrm>
            <a:off x="4572000" y="2958925"/>
            <a:ext cx="3842652" cy="2161492"/>
          </a:xfrm>
          <a:prstGeom prst="rect">
            <a:avLst/>
          </a:prstGeom>
          <a:noFill/>
          <a:ln>
            <a:noFill/>
          </a:ln>
        </p:spPr>
      </p:pic>
      <p:sp>
        <p:nvSpPr>
          <p:cNvPr id="320" name="Google Shape;320;p36"/>
          <p:cNvSpPr txBox="1"/>
          <p:nvPr>
            <p:ph idx="1" type="body"/>
          </p:nvPr>
        </p:nvSpPr>
        <p:spPr>
          <a:xfrm>
            <a:off x="6900" y="847675"/>
            <a:ext cx="3367800" cy="34164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L200 combines detectors used in MJD/GERDA with new detectors fabricated for use in LEGEND</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L1000 will use all new detectors of the “ICPC” (inverted coaxial point contact) design</a:t>
            </a:r>
            <a:endParaRPr>
              <a:solidFill>
                <a:schemeClr val="dk1"/>
              </a:solidFill>
            </a:endParaRPr>
          </a:p>
        </p:txBody>
      </p:sp>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4" name="Shape 324"/>
        <p:cNvGrpSpPr/>
        <p:nvPr/>
      </p:nvGrpSpPr>
      <p:grpSpPr>
        <a:xfrm>
          <a:off x="0" y="0"/>
          <a:ext cx="0" cy="0"/>
          <a:chOff x="0" y="0"/>
          <a:chExt cx="0" cy="0"/>
        </a:xfrm>
      </p:grpSpPr>
      <p:sp>
        <p:nvSpPr>
          <p:cNvPr id="325" name="Google Shape;325;p37"/>
          <p:cNvSpPr txBox="1"/>
          <p:nvPr>
            <p:ph type="title"/>
          </p:nvPr>
        </p:nvSpPr>
        <p:spPr>
          <a:xfrm>
            <a:off x="6900" y="-12175"/>
            <a:ext cx="53739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Calibrations using </a:t>
            </a:r>
            <a:r>
              <a:rPr baseline="30000" lang="en"/>
              <a:t>228</a:t>
            </a:r>
            <a:r>
              <a:rPr lang="en"/>
              <a:t>Th decay chain</a:t>
            </a:r>
            <a:endParaRPr/>
          </a:p>
        </p:txBody>
      </p:sp>
      <p:sp>
        <p:nvSpPr>
          <p:cNvPr id="326" name="Google Shape;326;p37"/>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27" name="Google Shape;327;p37"/>
          <p:cNvPicPr preferRelativeResize="0"/>
          <p:nvPr/>
        </p:nvPicPr>
        <p:blipFill>
          <a:blip r:embed="rId3">
            <a:alphaModFix/>
          </a:blip>
          <a:stretch>
            <a:fillRect/>
          </a:stretch>
        </p:blipFill>
        <p:spPr>
          <a:xfrm>
            <a:off x="3425425" y="1284700"/>
            <a:ext cx="5718577" cy="3271899"/>
          </a:xfrm>
          <a:prstGeom prst="rect">
            <a:avLst/>
          </a:prstGeom>
          <a:noFill/>
          <a:ln>
            <a:noFill/>
          </a:ln>
        </p:spPr>
      </p:pic>
      <p:sp>
        <p:nvSpPr>
          <p:cNvPr id="328" name="Google Shape;328;p37"/>
          <p:cNvSpPr txBox="1"/>
          <p:nvPr>
            <p:ph idx="1" type="body"/>
          </p:nvPr>
        </p:nvSpPr>
        <p:spPr>
          <a:xfrm>
            <a:off x="6900" y="847675"/>
            <a:ext cx="3367800" cy="34164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Weekly short calibrations and long calibrations between physics runs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Converts electronic readout to energy measurement</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Evaluates detector performance and stability over time</a:t>
            </a:r>
            <a:endParaRPr>
              <a:solidFill>
                <a:schemeClr val="dk1"/>
              </a:solidFill>
            </a:endParaRP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32" name="Shape 332"/>
        <p:cNvGrpSpPr/>
        <p:nvPr/>
      </p:nvGrpSpPr>
      <p:grpSpPr>
        <a:xfrm>
          <a:off x="0" y="0"/>
          <a:ext cx="0" cy="0"/>
          <a:chOff x="0" y="0"/>
          <a:chExt cx="0" cy="0"/>
        </a:xfrm>
      </p:grpSpPr>
      <p:sp>
        <p:nvSpPr>
          <p:cNvPr id="333" name="Google Shape;333;p38"/>
          <p:cNvSpPr txBox="1"/>
          <p:nvPr>
            <p:ph type="title"/>
          </p:nvPr>
        </p:nvSpPr>
        <p:spPr>
          <a:xfrm>
            <a:off x="6900" y="-12175"/>
            <a:ext cx="34338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Energy resolution ΔE</a:t>
            </a:r>
            <a:endParaRPr/>
          </a:p>
        </p:txBody>
      </p:sp>
      <p:sp>
        <p:nvSpPr>
          <p:cNvPr id="334" name="Google Shape;334;p38"/>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sp>
        <p:nvSpPr>
          <p:cNvPr id="335" name="Google Shape;335;p38"/>
          <p:cNvSpPr txBox="1"/>
          <p:nvPr>
            <p:ph idx="1" type="body"/>
          </p:nvPr>
        </p:nvSpPr>
        <p:spPr>
          <a:xfrm>
            <a:off x="6900" y="847675"/>
            <a:ext cx="3367800" cy="36522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Good ΔE is essential for LEGEND - shrinks analysis window, which shuts out background</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Attainable </a:t>
            </a:r>
            <a:r>
              <a:rPr lang="en">
                <a:solidFill>
                  <a:schemeClr val="dk1"/>
                </a:solidFill>
              </a:rPr>
              <a:t>ΔE depends on detector type and operational condition</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Calibrations are used to determine ΔE at various energies</a:t>
            </a:r>
            <a:endParaRPr>
              <a:solidFill>
                <a:schemeClr val="dk1"/>
              </a:solidFill>
            </a:endParaRPr>
          </a:p>
        </p:txBody>
      </p:sp>
      <p:pic>
        <p:nvPicPr>
          <p:cNvPr id="336" name="Google Shape;336;p38"/>
          <p:cNvPicPr preferRelativeResize="0"/>
          <p:nvPr/>
        </p:nvPicPr>
        <p:blipFill>
          <a:blip r:embed="rId3">
            <a:alphaModFix/>
          </a:blip>
          <a:stretch>
            <a:fillRect/>
          </a:stretch>
        </p:blipFill>
        <p:spPr>
          <a:xfrm>
            <a:off x="3561125" y="-19050"/>
            <a:ext cx="4528197" cy="2590801"/>
          </a:xfrm>
          <a:prstGeom prst="rect">
            <a:avLst/>
          </a:prstGeom>
          <a:noFill/>
          <a:ln>
            <a:noFill/>
          </a:ln>
        </p:spPr>
      </p:pic>
      <p:pic>
        <p:nvPicPr>
          <p:cNvPr id="337" name="Google Shape;337;p38"/>
          <p:cNvPicPr preferRelativeResize="0"/>
          <p:nvPr/>
        </p:nvPicPr>
        <p:blipFill>
          <a:blip r:embed="rId4">
            <a:alphaModFix/>
          </a:blip>
          <a:stretch>
            <a:fillRect/>
          </a:stretch>
        </p:blipFill>
        <p:spPr>
          <a:xfrm>
            <a:off x="3581400" y="2541725"/>
            <a:ext cx="4494899" cy="2571753"/>
          </a:xfrm>
          <a:prstGeom prst="rect">
            <a:avLst/>
          </a:prstGeom>
          <a:noFill/>
          <a:ln>
            <a:noFill/>
          </a:ln>
        </p:spPr>
      </p:pic>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41" name="Shape 341"/>
        <p:cNvGrpSpPr/>
        <p:nvPr/>
      </p:nvGrpSpPr>
      <p:grpSpPr>
        <a:xfrm>
          <a:off x="0" y="0"/>
          <a:ext cx="0" cy="0"/>
          <a:chOff x="0" y="0"/>
          <a:chExt cx="0" cy="0"/>
        </a:xfrm>
      </p:grpSpPr>
      <p:sp>
        <p:nvSpPr>
          <p:cNvPr id="342" name="Google Shape;342;p39"/>
          <p:cNvSpPr txBox="1"/>
          <p:nvPr>
            <p:ph type="title"/>
          </p:nvPr>
        </p:nvSpPr>
        <p:spPr>
          <a:xfrm>
            <a:off x="6900" y="-12175"/>
            <a:ext cx="52341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PSD performance and acceptance</a:t>
            </a:r>
            <a:endParaRPr/>
          </a:p>
        </p:txBody>
      </p:sp>
      <p:sp>
        <p:nvSpPr>
          <p:cNvPr id="343" name="Google Shape;343;p39"/>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44" name="Google Shape;344;p39"/>
          <p:cNvPicPr preferRelativeResize="0"/>
          <p:nvPr/>
        </p:nvPicPr>
        <p:blipFill>
          <a:blip r:embed="rId3">
            <a:alphaModFix/>
          </a:blip>
          <a:stretch>
            <a:fillRect/>
          </a:stretch>
        </p:blipFill>
        <p:spPr>
          <a:xfrm>
            <a:off x="3493910" y="632300"/>
            <a:ext cx="5640812" cy="4111586"/>
          </a:xfrm>
          <a:prstGeom prst="rect">
            <a:avLst/>
          </a:prstGeom>
          <a:noFill/>
          <a:ln>
            <a:noFill/>
          </a:ln>
        </p:spPr>
      </p:pic>
      <p:sp>
        <p:nvSpPr>
          <p:cNvPr id="345" name="Google Shape;345;p39"/>
          <p:cNvSpPr txBox="1"/>
          <p:nvPr>
            <p:ph idx="1" type="body"/>
          </p:nvPr>
        </p:nvSpPr>
        <p:spPr>
          <a:xfrm>
            <a:off x="6900" y="847675"/>
            <a:ext cx="3367800" cy="28377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“Signal-like” and “background-like” calibration energy peaks are used to determine efficiency of A/E cut as well as acceptance of signal-like events</a:t>
            </a:r>
            <a:endParaRPr>
              <a:solidFill>
                <a:schemeClr val="dk1"/>
              </a:solidFill>
            </a:endParaRPr>
          </a:p>
        </p:txBody>
      </p:sp>
      <p:cxnSp>
        <p:nvCxnSpPr>
          <p:cNvPr id="346" name="Google Shape;346;p39"/>
          <p:cNvCxnSpPr/>
          <p:nvPr/>
        </p:nvCxnSpPr>
        <p:spPr>
          <a:xfrm>
            <a:off x="4393125" y="2618209"/>
            <a:ext cx="4741500" cy="58200"/>
          </a:xfrm>
          <a:prstGeom prst="straightConnector1">
            <a:avLst/>
          </a:prstGeom>
          <a:noFill/>
          <a:ln cap="flat" cmpd="sng" w="28575">
            <a:solidFill>
              <a:schemeClr val="lt1"/>
            </a:solidFill>
            <a:prstDash val="dash"/>
            <a:round/>
            <a:headEnd len="med" w="med" type="none"/>
            <a:tailEnd len="med" w="med" type="none"/>
          </a:ln>
        </p:spPr>
      </p:cxnSp>
      <p:cxnSp>
        <p:nvCxnSpPr>
          <p:cNvPr id="347" name="Google Shape;347;p39"/>
          <p:cNvCxnSpPr/>
          <p:nvPr/>
        </p:nvCxnSpPr>
        <p:spPr>
          <a:xfrm>
            <a:off x="4393125" y="2500657"/>
            <a:ext cx="4741500" cy="58200"/>
          </a:xfrm>
          <a:prstGeom prst="straightConnector1">
            <a:avLst/>
          </a:prstGeom>
          <a:noFill/>
          <a:ln cap="flat" cmpd="sng" w="28575">
            <a:solidFill>
              <a:schemeClr val="lt1"/>
            </a:solidFill>
            <a:prstDash val="dash"/>
            <a:round/>
            <a:headEnd len="med" w="med" type="none"/>
            <a:tailEnd len="med" w="med" type="none"/>
          </a:ln>
        </p:spPr>
      </p:cxnSp>
      <p:sp>
        <p:nvSpPr>
          <p:cNvPr id="348" name="Google Shape;348;p39"/>
          <p:cNvSpPr txBox="1"/>
          <p:nvPr/>
        </p:nvSpPr>
        <p:spPr>
          <a:xfrm>
            <a:off x="7459700" y="2593598"/>
            <a:ext cx="17052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lt1"/>
                </a:solidFill>
                <a:latin typeface="Verdana"/>
                <a:ea typeface="Verdana"/>
                <a:cs typeface="Verdana"/>
                <a:sym typeface="Verdana"/>
              </a:rPr>
              <a:t>Acceptance band</a:t>
            </a:r>
            <a:endParaRPr>
              <a:solidFill>
                <a:schemeClr val="lt1"/>
              </a:solidFill>
              <a:latin typeface="Verdana"/>
              <a:ea typeface="Verdana"/>
              <a:cs typeface="Verdana"/>
              <a:sym typeface="Verdana"/>
            </a:endParaRPr>
          </a:p>
        </p:txBody>
      </p:sp>
      <p:sp>
        <p:nvSpPr>
          <p:cNvPr id="349" name="Google Shape;349;p39"/>
          <p:cNvSpPr txBox="1"/>
          <p:nvPr/>
        </p:nvSpPr>
        <p:spPr>
          <a:xfrm>
            <a:off x="4668044" y="560523"/>
            <a:ext cx="17052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Signal-like</a:t>
            </a:r>
            <a:endParaRPr>
              <a:solidFill>
                <a:schemeClr val="dk1"/>
              </a:solidFill>
              <a:latin typeface="Verdana"/>
              <a:ea typeface="Verdana"/>
              <a:cs typeface="Verdana"/>
              <a:sym typeface="Verdana"/>
            </a:endParaRPr>
          </a:p>
        </p:txBody>
      </p:sp>
      <p:sp>
        <p:nvSpPr>
          <p:cNvPr id="350" name="Google Shape;350;p39"/>
          <p:cNvSpPr txBox="1"/>
          <p:nvPr/>
        </p:nvSpPr>
        <p:spPr>
          <a:xfrm>
            <a:off x="6135688" y="560523"/>
            <a:ext cx="1705200" cy="4002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lang="en">
                <a:solidFill>
                  <a:schemeClr val="dk1"/>
                </a:solidFill>
                <a:latin typeface="Verdana"/>
                <a:ea typeface="Verdana"/>
                <a:cs typeface="Verdana"/>
                <a:sym typeface="Verdana"/>
              </a:rPr>
              <a:t>Background</a:t>
            </a:r>
            <a:r>
              <a:rPr lang="en">
                <a:solidFill>
                  <a:schemeClr val="dk1"/>
                </a:solidFill>
                <a:latin typeface="Verdana"/>
                <a:ea typeface="Verdana"/>
                <a:cs typeface="Verdana"/>
                <a:sym typeface="Verdana"/>
              </a:rPr>
              <a:t>-like</a:t>
            </a:r>
            <a:endParaRPr>
              <a:solidFill>
                <a:schemeClr val="dk1"/>
              </a:solidFill>
              <a:latin typeface="Verdana"/>
              <a:ea typeface="Verdana"/>
              <a:cs typeface="Verdana"/>
              <a:sym typeface="Verdana"/>
            </a:endParaRPr>
          </a:p>
        </p:txBody>
      </p:sp>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54" name="Shape 354"/>
        <p:cNvGrpSpPr/>
        <p:nvPr/>
      </p:nvGrpSpPr>
      <p:grpSpPr>
        <a:xfrm>
          <a:off x="0" y="0"/>
          <a:ext cx="0" cy="0"/>
          <a:chOff x="0" y="0"/>
          <a:chExt cx="0" cy="0"/>
        </a:xfrm>
      </p:grpSpPr>
      <p:sp>
        <p:nvSpPr>
          <p:cNvPr id="355" name="Google Shape;355;p40"/>
          <p:cNvSpPr txBox="1"/>
          <p:nvPr>
            <p:ph type="title"/>
          </p:nvPr>
        </p:nvSpPr>
        <p:spPr>
          <a:xfrm>
            <a:off x="6900" y="-12175"/>
            <a:ext cx="38550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LAr scintillation detectors</a:t>
            </a:r>
            <a:endParaRPr/>
          </a:p>
        </p:txBody>
      </p:sp>
      <p:sp>
        <p:nvSpPr>
          <p:cNvPr id="356" name="Google Shape;356;p40"/>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57" name="Google Shape;357;p40"/>
          <p:cNvPicPr preferRelativeResize="0"/>
          <p:nvPr/>
        </p:nvPicPr>
        <p:blipFill>
          <a:blip r:embed="rId3">
            <a:alphaModFix/>
          </a:blip>
          <a:stretch>
            <a:fillRect/>
          </a:stretch>
        </p:blipFill>
        <p:spPr>
          <a:xfrm>
            <a:off x="-80550" y="2040253"/>
            <a:ext cx="5151501" cy="2897471"/>
          </a:xfrm>
          <a:prstGeom prst="rect">
            <a:avLst/>
          </a:prstGeom>
          <a:noFill/>
          <a:ln>
            <a:noFill/>
          </a:ln>
        </p:spPr>
      </p:pic>
      <p:pic>
        <p:nvPicPr>
          <p:cNvPr id="358" name="Google Shape;358;p40"/>
          <p:cNvPicPr preferRelativeResize="0"/>
          <p:nvPr/>
        </p:nvPicPr>
        <p:blipFill>
          <a:blip r:embed="rId4">
            <a:alphaModFix/>
          </a:blip>
          <a:stretch>
            <a:fillRect/>
          </a:stretch>
        </p:blipFill>
        <p:spPr>
          <a:xfrm>
            <a:off x="5070940" y="27125"/>
            <a:ext cx="4068710" cy="4788500"/>
          </a:xfrm>
          <a:prstGeom prst="rect">
            <a:avLst/>
          </a:prstGeom>
          <a:noFill/>
          <a:ln>
            <a:noFill/>
          </a:ln>
        </p:spPr>
      </p:pic>
      <p:sp>
        <p:nvSpPr>
          <p:cNvPr id="359" name="Google Shape;359;p40"/>
          <p:cNvSpPr txBox="1"/>
          <p:nvPr>
            <p:ph idx="1" type="body"/>
          </p:nvPr>
        </p:nvSpPr>
        <p:spPr>
          <a:xfrm>
            <a:off x="6900" y="847675"/>
            <a:ext cx="4807500" cy="10974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a:bodyPr>
          <a:lstStyle/>
          <a:p>
            <a:pPr indent="-342900" lvl="0" marL="457200" rtl="0" algn="l">
              <a:spcBef>
                <a:spcPts val="0"/>
              </a:spcBef>
              <a:spcAft>
                <a:spcPts val="0"/>
              </a:spcAft>
              <a:buClr>
                <a:schemeClr val="dk1"/>
              </a:buClr>
              <a:buSzPts val="1800"/>
              <a:buChar char="⎼"/>
            </a:pPr>
            <a:r>
              <a:rPr lang="en">
                <a:solidFill>
                  <a:schemeClr val="dk1"/>
                </a:solidFill>
              </a:rPr>
              <a:t>L200 light collection significantly improved over GERDA, and will improve further for L1000</a:t>
            </a:r>
            <a:endParaRPr>
              <a:solidFill>
                <a:schemeClr val="dk1"/>
              </a:solidFill>
            </a:endParaRPr>
          </a:p>
        </p:txBody>
      </p:sp>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63" name="Shape 363"/>
        <p:cNvGrpSpPr/>
        <p:nvPr/>
      </p:nvGrpSpPr>
      <p:grpSpPr>
        <a:xfrm>
          <a:off x="0" y="0"/>
          <a:ext cx="0" cy="0"/>
          <a:chOff x="0" y="0"/>
          <a:chExt cx="0" cy="0"/>
        </a:xfrm>
      </p:grpSpPr>
      <p:sp>
        <p:nvSpPr>
          <p:cNvPr id="364" name="Google Shape;364;p41"/>
          <p:cNvSpPr txBox="1"/>
          <p:nvPr>
            <p:ph type="title"/>
          </p:nvPr>
        </p:nvSpPr>
        <p:spPr>
          <a:xfrm>
            <a:off x="6900" y="-12175"/>
            <a:ext cx="3313800" cy="572700"/>
          </a:xfrm>
          <a:prstGeom prst="rect">
            <a:avLst/>
          </a:prstGeom>
          <a:solidFill>
            <a:schemeClr val="lt2"/>
          </a:solidFill>
          <a:ln cap="flat" cmpd="sng" w="9525">
            <a:solidFill>
              <a:schemeClr val="lt2"/>
            </a:solidFill>
            <a:prstDash val="solid"/>
            <a:round/>
            <a:headEnd len="sm" w="sm" type="none"/>
            <a:tailEnd len="sm" w="sm" type="none"/>
          </a:ln>
        </p:spPr>
        <p:txBody>
          <a:bodyPr anchorCtr="0" anchor="t" bIns="91425" lIns="91425" spcFirstLastPara="1" rIns="91425" wrap="square" tIns="91425">
            <a:normAutofit fontScale="90000"/>
          </a:bodyPr>
          <a:lstStyle/>
          <a:p>
            <a:pPr indent="0" lvl="0" marL="0" rtl="0" algn="l">
              <a:spcBef>
                <a:spcPts val="0"/>
              </a:spcBef>
              <a:spcAft>
                <a:spcPts val="0"/>
              </a:spcAft>
              <a:buNone/>
            </a:pPr>
            <a:r>
              <a:rPr lang="en"/>
              <a:t>Facts about LEGEND</a:t>
            </a:r>
            <a:endParaRPr/>
          </a:p>
        </p:txBody>
      </p:sp>
      <p:sp>
        <p:nvSpPr>
          <p:cNvPr id="365" name="Google Shape;365;p41"/>
          <p:cNvSpPr txBox="1"/>
          <p:nvPr>
            <p:ph idx="1" type="body"/>
          </p:nvPr>
        </p:nvSpPr>
        <p:spPr>
          <a:xfrm>
            <a:off x="6900" y="847675"/>
            <a:ext cx="4379100" cy="2004300"/>
          </a:xfrm>
          <a:prstGeom prst="rect">
            <a:avLst/>
          </a:prstGeom>
          <a:solidFill>
            <a:srgbClr val="FFFFFF">
              <a:alpha val="50000"/>
            </a:srgbClr>
          </a:solidFill>
          <a:ln cap="flat" cmpd="sng" w="9525">
            <a:solidFill>
              <a:srgbClr val="ACFCFF"/>
            </a:solidFill>
            <a:prstDash val="solid"/>
            <a:round/>
            <a:headEnd len="sm" w="sm" type="none"/>
            <a:tailEnd len="sm" w="sm" type="none"/>
          </a:ln>
        </p:spPr>
        <p:txBody>
          <a:bodyPr anchorCtr="0" anchor="t" bIns="91425" lIns="91425" spcFirstLastPara="1" rIns="91425" wrap="square" tIns="91425">
            <a:normAutofit lnSpcReduction="10000"/>
          </a:bodyPr>
          <a:lstStyle/>
          <a:p>
            <a:pPr indent="-342900" lvl="0" marL="457200" rtl="0" algn="l">
              <a:spcBef>
                <a:spcPts val="0"/>
              </a:spcBef>
              <a:spcAft>
                <a:spcPts val="0"/>
              </a:spcAft>
              <a:buClr>
                <a:schemeClr val="dk1"/>
              </a:buClr>
              <a:buSzPts val="1800"/>
              <a:buChar char="⎼"/>
            </a:pPr>
            <a:r>
              <a:rPr lang="en">
                <a:solidFill>
                  <a:schemeClr val="dk1"/>
                </a:solidFill>
              </a:rPr>
              <a:t>60 institutions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&gt;250 members</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Officially established in 2017</a:t>
            </a:r>
            <a:endParaRPr>
              <a:solidFill>
                <a:schemeClr val="dk1"/>
              </a:solidFill>
            </a:endParaRPr>
          </a:p>
          <a:p>
            <a:pPr indent="-342900" lvl="0" marL="457200" rtl="0" algn="l">
              <a:spcBef>
                <a:spcPts val="0"/>
              </a:spcBef>
              <a:spcAft>
                <a:spcPts val="0"/>
              </a:spcAft>
              <a:buClr>
                <a:schemeClr val="dk1"/>
              </a:buClr>
              <a:buSzPts val="1800"/>
              <a:buChar char="⎼"/>
            </a:pPr>
            <a:r>
              <a:rPr lang="en">
                <a:solidFill>
                  <a:schemeClr val="dk1"/>
                </a:solidFill>
              </a:rPr>
              <a:t>NSF Major Research Equipment and Facility Construction (MREFC) Project</a:t>
            </a:r>
            <a:endParaRPr>
              <a:solidFill>
                <a:schemeClr val="dk1"/>
              </a:solidFill>
            </a:endParaRPr>
          </a:p>
        </p:txBody>
      </p:sp>
      <p:sp>
        <p:nvSpPr>
          <p:cNvPr id="366" name="Google Shape;366;p41"/>
          <p:cNvSpPr txBox="1"/>
          <p:nvPr>
            <p:ph idx="12" type="sldNum"/>
          </p:nvPr>
        </p:nvSpPr>
        <p:spPr>
          <a:xfrm>
            <a:off x="8396258" y="4815617"/>
            <a:ext cx="548700" cy="393600"/>
          </a:xfrm>
          <a:prstGeom prst="rect">
            <a:avLst/>
          </a:prstGeom>
        </p:spPr>
        <p:txBody>
          <a:bodyPr anchorCtr="0" anchor="ctr" bIns="91425" lIns="91425" spcFirstLastPara="1" rIns="91425" wrap="square" tIns="91425">
            <a:normAutofit/>
          </a:bodyPr>
          <a:lstStyle/>
          <a:p>
            <a:pPr indent="0" lvl="0" marL="0" rtl="0" algn="r">
              <a:spcBef>
                <a:spcPts val="0"/>
              </a:spcBef>
              <a:spcAft>
                <a:spcPts val="0"/>
              </a:spcAft>
              <a:buNone/>
            </a:pPr>
            <a:fld id="{00000000-1234-1234-1234-123412341234}" type="slidenum">
              <a:rPr lang="en"/>
              <a:t>‹#›</a:t>
            </a:fld>
            <a:endParaRPr/>
          </a:p>
        </p:txBody>
      </p:sp>
      <p:pic>
        <p:nvPicPr>
          <p:cNvPr id="367" name="Google Shape;367;p41"/>
          <p:cNvPicPr preferRelativeResize="0"/>
          <p:nvPr/>
        </p:nvPicPr>
        <p:blipFill>
          <a:blip r:embed="rId3">
            <a:alphaModFix/>
          </a:blip>
          <a:stretch>
            <a:fillRect/>
          </a:stretch>
        </p:blipFill>
        <p:spPr>
          <a:xfrm>
            <a:off x="164630" y="2793179"/>
            <a:ext cx="4190638" cy="2357251"/>
          </a:xfrm>
          <a:prstGeom prst="rect">
            <a:avLst/>
          </a:prstGeom>
          <a:noFill/>
          <a:ln>
            <a:noFill/>
          </a:ln>
        </p:spPr>
      </p:pic>
      <p:pic>
        <p:nvPicPr>
          <p:cNvPr id="368" name="Google Shape;368;p41"/>
          <p:cNvPicPr preferRelativeResize="0"/>
          <p:nvPr/>
        </p:nvPicPr>
        <p:blipFill>
          <a:blip r:embed="rId4">
            <a:alphaModFix/>
          </a:blip>
          <a:stretch>
            <a:fillRect/>
          </a:stretch>
        </p:blipFill>
        <p:spPr>
          <a:xfrm>
            <a:off x="4565700" y="2798322"/>
            <a:ext cx="3806638" cy="2280653"/>
          </a:xfrm>
          <a:prstGeom prst="rect">
            <a:avLst/>
          </a:prstGeom>
          <a:noFill/>
          <a:ln>
            <a:noFill/>
          </a:ln>
        </p:spPr>
      </p:pic>
      <p:pic>
        <p:nvPicPr>
          <p:cNvPr id="369" name="Google Shape;369;p41"/>
          <p:cNvPicPr preferRelativeResize="0"/>
          <p:nvPr/>
        </p:nvPicPr>
        <p:blipFill>
          <a:blip r:embed="rId5">
            <a:alphaModFix/>
          </a:blip>
          <a:stretch>
            <a:fillRect/>
          </a:stretch>
        </p:blipFill>
        <p:spPr>
          <a:xfrm>
            <a:off x="4565700" y="46225"/>
            <a:ext cx="4573148" cy="2525515"/>
          </a:xfrm>
          <a:prstGeom prst="rect">
            <a:avLst/>
          </a:prstGeom>
          <a:noFill/>
          <a:ln>
            <a:noFill/>
          </a:ln>
        </p:spPr>
      </p:pic>
    </p:spTree>
  </p:cSld>
  <p:clrMapOvr>
    <a:masterClrMapping/>
  </p:clrMapOvr>
</p:sld>
</file>

<file path=ppt/theme/theme1.xml><?xml version="1.0" encoding="utf-8"?>
<a:theme xmlns:a="http://schemas.openxmlformats.org/drawingml/2006/main" xmlns:r="http://schemas.openxmlformats.org/officeDocument/2006/relationships"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