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7"/>
  </p:notesMasterIdLst>
  <p:sldIdLst>
    <p:sldId id="257" r:id="rId2"/>
    <p:sldId id="269" r:id="rId3"/>
    <p:sldId id="432" r:id="rId4"/>
    <p:sldId id="433" r:id="rId5"/>
    <p:sldId id="322" r:id="rId6"/>
    <p:sldId id="434" r:id="rId7"/>
    <p:sldId id="309" r:id="rId8"/>
    <p:sldId id="304" r:id="rId9"/>
    <p:sldId id="282" r:id="rId10"/>
    <p:sldId id="293" r:id="rId11"/>
    <p:sldId id="296" r:id="rId12"/>
    <p:sldId id="297" r:id="rId13"/>
    <p:sldId id="307" r:id="rId14"/>
    <p:sldId id="310" r:id="rId15"/>
    <p:sldId id="283" r:id="rId16"/>
    <p:sldId id="285" r:id="rId17"/>
    <p:sldId id="318" r:id="rId18"/>
    <p:sldId id="299" r:id="rId19"/>
    <p:sldId id="300" r:id="rId20"/>
    <p:sldId id="319" r:id="rId21"/>
    <p:sldId id="312" r:id="rId22"/>
    <p:sldId id="256" r:id="rId23"/>
    <p:sldId id="315" r:id="rId24"/>
    <p:sldId id="258" r:id="rId25"/>
    <p:sldId id="317" r:id="rId26"/>
    <p:sldId id="313" r:id="rId27"/>
    <p:sldId id="320" r:id="rId28"/>
    <p:sldId id="306" r:id="rId29"/>
    <p:sldId id="264" r:id="rId30"/>
    <p:sldId id="314" r:id="rId31"/>
    <p:sldId id="435" r:id="rId32"/>
    <p:sldId id="311" r:id="rId33"/>
    <p:sldId id="302" r:id="rId34"/>
    <p:sldId id="303" r:id="rId35"/>
    <p:sldId id="30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2"/>
    <p:restoredTop sz="96327"/>
  </p:normalViewPr>
  <p:slideViewPr>
    <p:cSldViewPr snapToGrid="0" snapToObjects="1">
      <p:cViewPr varScale="1">
        <p:scale>
          <a:sx n="101" d="100"/>
          <a:sy n="101" d="100"/>
        </p:scale>
        <p:origin x="224"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AC2F5-1099-E840-8668-09305FC8F790}" type="datetimeFigureOut">
              <a:rPr lang="en-US" smtClean="0"/>
              <a:t>6/7/25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796C5-1B76-7443-AE2F-052C2DE0FF04}" type="slidenum">
              <a:rPr lang="en-US" smtClean="0"/>
              <a:t>‹#›</a:t>
            </a:fld>
            <a:endParaRPr lang="en-US"/>
          </a:p>
        </p:txBody>
      </p:sp>
    </p:spTree>
    <p:extLst>
      <p:ext uri="{BB962C8B-B14F-4D97-AF65-F5344CB8AC3E}">
        <p14:creationId xmlns:p14="http://schemas.microsoft.com/office/powerpoint/2010/main" val="285290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7796C5-1B76-7443-AE2F-052C2DE0FF04}" type="slidenum">
              <a:rPr lang="en-US" smtClean="0"/>
              <a:t>20</a:t>
            </a:fld>
            <a:endParaRPr lang="en-US"/>
          </a:p>
        </p:txBody>
      </p:sp>
    </p:spTree>
    <p:extLst>
      <p:ext uri="{BB962C8B-B14F-4D97-AF65-F5344CB8AC3E}">
        <p14:creationId xmlns:p14="http://schemas.microsoft.com/office/powerpoint/2010/main" val="30034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t>We have performed a detailed study of jet observables across the flavour schemes. In order to ensure IR safety in the massless scheme, we used the FASTJET implementation of the Interleaved Flavour Neutralisation algorithm for the b-tagging of the jets in an experimentally reliable definition of the fiducial phase-space. What we observed is that the MiNNLOPS implementation improves the shape of the massless prediction with at least a b-jet since the generation of the events mainly starts with a bottom in the final state in our framework. On the other hand, NNLO corrections in the 4FS are crucial to increase the massive prediction and ensure compatibility between the schemes.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t>We have performed a detailed study of jet observables across the flavour schemes. In order to ensure IR safety in the massless scheme, we used the FASTJET implementation of the Interleaved Flavour Neutralisation algorithm for the b-tagging of the jets in an experimentally reliable definition of the fiducial phase-space. What we observed is that the MiNNLOPS implementation improves the shape of the massless prediction with at least a b-jet since the generation of the events mainly starts with a bottom in the final state in our framework. On the other hand, NNLO corrections in the 4FS are crucial to increase the massive prediction and ensure compatibility between the schemes.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t>We have performed a detailed study of jet observables across the flavour schemes. In order to ensure IR safety in the massless scheme, we used the FASTJET implementation of the Interleaved Flavour Neutralisation algorithm for the b-tagging of the jets in an experimentally reliable definition of the fiducial phase-space. What we observed is that the MiNNLOPS implementation improves the shape of the massless prediction with at least a b-jet since the generation of the events mainly starts with a bottom in the final state in our framework. On the other hand, NNLO corrections in the 4FS are crucial to increase the massive prediction and ensure compatibility between the schemes.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F9FB-9D76-F449-AE1A-E74660C6F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4E98DA-AC90-C541-822B-4B56FCF72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9E67F9-3DF8-2A43-B6E2-7FFD93E42E84}"/>
              </a:ext>
            </a:extLst>
          </p:cNvPr>
          <p:cNvSpPr>
            <a:spLocks noGrp="1"/>
          </p:cNvSpPr>
          <p:nvPr>
            <p:ph type="dt" sz="half" idx="10"/>
          </p:nvPr>
        </p:nvSpPr>
        <p:spPr/>
        <p:txBody>
          <a:bodyPr/>
          <a:lstStyle/>
          <a:p>
            <a:fld id="{2BCB2F82-EE35-864F-86D5-F0D582493913}" type="datetime1">
              <a:rPr lang="en-US" smtClean="0"/>
              <a:t>6/7/25</a:t>
            </a:fld>
            <a:endParaRPr lang="en-US"/>
          </a:p>
        </p:txBody>
      </p:sp>
      <p:sp>
        <p:nvSpPr>
          <p:cNvPr id="5" name="Footer Placeholder 4">
            <a:extLst>
              <a:ext uri="{FF2B5EF4-FFF2-40B4-BE49-F238E27FC236}">
                <a16:creationId xmlns:a16="http://schemas.microsoft.com/office/drawing/2014/main" id="{DC50588D-5033-424B-9141-C62F0EEEC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3EED7-CCD6-3141-AB14-44CDC40F2895}"/>
              </a:ext>
            </a:extLst>
          </p:cNvPr>
          <p:cNvSpPr>
            <a:spLocks noGrp="1"/>
          </p:cNvSpPr>
          <p:nvPr>
            <p:ph type="sldNum" sz="quarter" idx="12"/>
          </p:nvPr>
        </p:nvSpPr>
        <p:spPr/>
        <p:txBody>
          <a:bodyPr/>
          <a:lstStyle/>
          <a:p>
            <a:fld id="{43EB0AC1-1C9D-3D4A-A8C1-3A06855A2E01}" type="slidenum">
              <a:rPr lang="en-US" smtClean="0"/>
              <a:t>‹#›</a:t>
            </a:fld>
            <a:endParaRPr lang="en-US"/>
          </a:p>
        </p:txBody>
      </p:sp>
    </p:spTree>
    <p:extLst>
      <p:ext uri="{BB962C8B-B14F-4D97-AF65-F5344CB8AC3E}">
        <p14:creationId xmlns:p14="http://schemas.microsoft.com/office/powerpoint/2010/main" val="127423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480A-AE66-3F45-819C-B5E833CE24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39BBE8-CDB9-1A4A-BDCC-14622E69C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FFF79-8135-D844-8AF5-74B48FB5B6DD}"/>
              </a:ext>
            </a:extLst>
          </p:cNvPr>
          <p:cNvSpPr>
            <a:spLocks noGrp="1"/>
          </p:cNvSpPr>
          <p:nvPr>
            <p:ph type="dt" sz="half" idx="10"/>
          </p:nvPr>
        </p:nvSpPr>
        <p:spPr/>
        <p:txBody>
          <a:bodyPr/>
          <a:lstStyle/>
          <a:p>
            <a:fld id="{2574059D-D2FF-8E44-83E5-83B0704AAFB1}" type="datetime1">
              <a:rPr lang="en-US" smtClean="0"/>
              <a:t>6/7/25</a:t>
            </a:fld>
            <a:endParaRPr lang="en-US"/>
          </a:p>
        </p:txBody>
      </p:sp>
      <p:sp>
        <p:nvSpPr>
          <p:cNvPr id="5" name="Footer Placeholder 4">
            <a:extLst>
              <a:ext uri="{FF2B5EF4-FFF2-40B4-BE49-F238E27FC236}">
                <a16:creationId xmlns:a16="http://schemas.microsoft.com/office/drawing/2014/main" id="{5825B2CC-05E5-D541-9DDE-5DA1B0187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8E1C2-2E31-DA48-A310-23A7ACDB3887}"/>
              </a:ext>
            </a:extLst>
          </p:cNvPr>
          <p:cNvSpPr>
            <a:spLocks noGrp="1"/>
          </p:cNvSpPr>
          <p:nvPr>
            <p:ph type="sldNum" sz="quarter" idx="12"/>
          </p:nvPr>
        </p:nvSpPr>
        <p:spPr/>
        <p:txBody>
          <a:bodyPr/>
          <a:lstStyle/>
          <a:p>
            <a:fld id="{43EB0AC1-1C9D-3D4A-A8C1-3A06855A2E01}" type="slidenum">
              <a:rPr lang="en-US" smtClean="0"/>
              <a:t>‹#›</a:t>
            </a:fld>
            <a:endParaRPr lang="en-US"/>
          </a:p>
        </p:txBody>
      </p:sp>
    </p:spTree>
    <p:extLst>
      <p:ext uri="{BB962C8B-B14F-4D97-AF65-F5344CB8AC3E}">
        <p14:creationId xmlns:p14="http://schemas.microsoft.com/office/powerpoint/2010/main" val="400915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79833A-B812-FF42-BBBA-02CB7C56A1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57E72-5C4D-5540-BEAB-E06D733BD3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2EC21-414D-374A-9B61-5833795231F9}"/>
              </a:ext>
            </a:extLst>
          </p:cNvPr>
          <p:cNvSpPr>
            <a:spLocks noGrp="1"/>
          </p:cNvSpPr>
          <p:nvPr>
            <p:ph type="dt" sz="half" idx="10"/>
          </p:nvPr>
        </p:nvSpPr>
        <p:spPr/>
        <p:txBody>
          <a:bodyPr/>
          <a:lstStyle/>
          <a:p>
            <a:fld id="{05859B60-D80D-C847-8884-C632C0E7AD41}" type="datetime1">
              <a:rPr lang="en-US" smtClean="0"/>
              <a:t>6/7/25</a:t>
            </a:fld>
            <a:endParaRPr lang="en-US"/>
          </a:p>
        </p:txBody>
      </p:sp>
      <p:sp>
        <p:nvSpPr>
          <p:cNvPr id="5" name="Footer Placeholder 4">
            <a:extLst>
              <a:ext uri="{FF2B5EF4-FFF2-40B4-BE49-F238E27FC236}">
                <a16:creationId xmlns:a16="http://schemas.microsoft.com/office/drawing/2014/main" id="{3677BB9D-5736-654B-9991-73C4620C9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DB4AF-5B67-BD4F-9BF8-A6FA9B373610}"/>
              </a:ext>
            </a:extLst>
          </p:cNvPr>
          <p:cNvSpPr>
            <a:spLocks noGrp="1"/>
          </p:cNvSpPr>
          <p:nvPr>
            <p:ph type="sldNum" sz="quarter" idx="12"/>
          </p:nvPr>
        </p:nvSpPr>
        <p:spPr/>
        <p:txBody>
          <a:bodyPr/>
          <a:lstStyle/>
          <a:p>
            <a:fld id="{43EB0AC1-1C9D-3D4A-A8C1-3A06855A2E01}" type="slidenum">
              <a:rPr lang="en-US" smtClean="0"/>
              <a:t>‹#›</a:t>
            </a:fld>
            <a:endParaRPr lang="en-US"/>
          </a:p>
        </p:txBody>
      </p:sp>
    </p:spTree>
    <p:extLst>
      <p:ext uri="{BB962C8B-B14F-4D97-AF65-F5344CB8AC3E}">
        <p14:creationId xmlns:p14="http://schemas.microsoft.com/office/powerpoint/2010/main" val="419827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169" name="Titolo programma"/>
          <p:cNvSpPr txBox="1">
            <a:spLocks noGrp="1"/>
          </p:cNvSpPr>
          <p:nvPr>
            <p:ph type="title" hasCustomPrompt="1"/>
          </p:nvPr>
        </p:nvSpPr>
        <p:spPr>
          <a:xfrm>
            <a:off x="603250" y="476250"/>
            <a:ext cx="10985500" cy="717550"/>
          </a:xfrm>
          <a:prstGeom prst="rect">
            <a:avLst/>
          </a:prstGeom>
        </p:spPr>
        <p:txBody>
          <a:bodyPr/>
          <a:lstStyle/>
          <a:p>
            <a:r>
              <a:t>Titolo programma</a:t>
            </a:r>
          </a:p>
        </p:txBody>
      </p:sp>
      <p:sp>
        <p:nvSpPr>
          <p:cNvPr id="170" name="Sottotitolo programma"/>
          <p:cNvSpPr txBox="1">
            <a:spLocks noGrp="1"/>
          </p:cNvSpPr>
          <p:nvPr>
            <p:ph type="body" sz="quarter" idx="21" hasCustomPrompt="1"/>
          </p:nvPr>
        </p:nvSpPr>
        <p:spPr>
          <a:xfrm>
            <a:off x="603250" y="1123950"/>
            <a:ext cx="10985500" cy="467390"/>
          </a:xfrm>
          <a:prstGeom prst="rect">
            <a:avLst/>
          </a:prstGeom>
        </p:spPr>
        <p:txBody>
          <a:bodyPr lIns="45719" tIns="45719" rIns="45719" bIns="45719"/>
          <a:lstStyle>
            <a:lvl1pPr marL="0" indent="0" defTabSz="412750">
              <a:lnSpc>
                <a:spcPct val="100000"/>
              </a:lnSpc>
              <a:spcBef>
                <a:spcPts val="0"/>
              </a:spcBef>
              <a:buSzTx/>
              <a:buNone/>
              <a:defRPr sz="1750"/>
            </a:lvl1pPr>
          </a:lstStyle>
          <a:p>
            <a:r>
              <a:t>Sottotitolo programma</a:t>
            </a:r>
          </a:p>
        </p:txBody>
      </p:sp>
      <p:sp>
        <p:nvSpPr>
          <p:cNvPr id="171"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Argomenti del programma</a:t>
            </a:r>
          </a:p>
          <a:p>
            <a:pPr lvl="1"/>
            <a:endParaRPr/>
          </a:p>
          <a:p>
            <a:pPr lvl="2"/>
            <a:endParaRPr/>
          </a:p>
          <a:p>
            <a:pPr lvl="3"/>
            <a:endParaRPr/>
          </a:p>
          <a:p>
            <a:pPr lvl="4"/>
            <a:endParaRP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4955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CE07-D53E-8F42-9F7A-2CF9D75E5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760853-7826-014B-B965-49FDB09F5B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4F43A-271A-7E41-9BCC-CFFFE78E12E9}"/>
              </a:ext>
            </a:extLst>
          </p:cNvPr>
          <p:cNvSpPr>
            <a:spLocks noGrp="1"/>
          </p:cNvSpPr>
          <p:nvPr>
            <p:ph type="dt" sz="half" idx="10"/>
          </p:nvPr>
        </p:nvSpPr>
        <p:spPr/>
        <p:txBody>
          <a:bodyPr/>
          <a:lstStyle/>
          <a:p>
            <a:fld id="{EA54C335-A308-2B4E-9CFD-74CEEAFA9CF4}" type="datetime1">
              <a:rPr lang="en-US" smtClean="0"/>
              <a:t>6/7/25</a:t>
            </a:fld>
            <a:endParaRPr lang="en-US"/>
          </a:p>
        </p:txBody>
      </p:sp>
      <p:sp>
        <p:nvSpPr>
          <p:cNvPr id="5" name="Footer Placeholder 4">
            <a:extLst>
              <a:ext uri="{FF2B5EF4-FFF2-40B4-BE49-F238E27FC236}">
                <a16:creationId xmlns:a16="http://schemas.microsoft.com/office/drawing/2014/main" id="{B972D95B-BEDC-1A45-B9BD-5DCED56C6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72D26-D9F1-6040-A7ED-DAD6099C81FD}"/>
              </a:ext>
            </a:extLst>
          </p:cNvPr>
          <p:cNvSpPr>
            <a:spLocks noGrp="1"/>
          </p:cNvSpPr>
          <p:nvPr>
            <p:ph type="sldNum" sz="quarter" idx="12"/>
          </p:nvPr>
        </p:nvSpPr>
        <p:spPr/>
        <p:txBody>
          <a:bodyPr/>
          <a:lstStyle/>
          <a:p>
            <a:fld id="{43EB0AC1-1C9D-3D4A-A8C1-3A06855A2E01}" type="slidenum">
              <a:rPr lang="en-US" smtClean="0"/>
              <a:t>‹#›</a:t>
            </a:fld>
            <a:endParaRPr lang="en-US"/>
          </a:p>
        </p:txBody>
      </p:sp>
    </p:spTree>
    <p:extLst>
      <p:ext uri="{BB962C8B-B14F-4D97-AF65-F5344CB8AC3E}">
        <p14:creationId xmlns:p14="http://schemas.microsoft.com/office/powerpoint/2010/main" val="174861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85CE-0EFC-ED4F-8207-7C8F289D14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01DA02-C971-6948-B8E9-1DF4F2BC44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143441-D2CF-6D44-8860-0FA9BC4F04C3}"/>
              </a:ext>
            </a:extLst>
          </p:cNvPr>
          <p:cNvSpPr>
            <a:spLocks noGrp="1"/>
          </p:cNvSpPr>
          <p:nvPr>
            <p:ph type="dt" sz="half" idx="10"/>
          </p:nvPr>
        </p:nvSpPr>
        <p:spPr/>
        <p:txBody>
          <a:bodyPr/>
          <a:lstStyle/>
          <a:p>
            <a:fld id="{FFC1DAD4-AE4C-3F4B-9C01-260EABD80D3E}" type="datetime1">
              <a:rPr lang="en-US" smtClean="0"/>
              <a:t>6/7/25</a:t>
            </a:fld>
            <a:endParaRPr lang="en-US"/>
          </a:p>
        </p:txBody>
      </p:sp>
      <p:sp>
        <p:nvSpPr>
          <p:cNvPr id="5" name="Footer Placeholder 4">
            <a:extLst>
              <a:ext uri="{FF2B5EF4-FFF2-40B4-BE49-F238E27FC236}">
                <a16:creationId xmlns:a16="http://schemas.microsoft.com/office/drawing/2014/main" id="{CB7D786E-A39A-3D4C-AEE9-7D9607744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6CC9C-B45B-8C45-8198-9552E13056F5}"/>
              </a:ext>
            </a:extLst>
          </p:cNvPr>
          <p:cNvSpPr>
            <a:spLocks noGrp="1"/>
          </p:cNvSpPr>
          <p:nvPr>
            <p:ph type="sldNum" sz="quarter" idx="12"/>
          </p:nvPr>
        </p:nvSpPr>
        <p:spPr/>
        <p:txBody>
          <a:bodyPr/>
          <a:lstStyle/>
          <a:p>
            <a:fld id="{43EB0AC1-1C9D-3D4A-A8C1-3A06855A2E01}" type="slidenum">
              <a:rPr lang="en-US" smtClean="0"/>
              <a:t>‹#›</a:t>
            </a:fld>
            <a:endParaRPr lang="en-US"/>
          </a:p>
        </p:txBody>
      </p:sp>
    </p:spTree>
    <p:extLst>
      <p:ext uri="{BB962C8B-B14F-4D97-AF65-F5344CB8AC3E}">
        <p14:creationId xmlns:p14="http://schemas.microsoft.com/office/powerpoint/2010/main" val="249574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22F3-8B08-A34B-84CE-F53525780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7B9A8-962A-234F-AE64-C55877ABAC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2B2E7-D1A6-F44D-BCC8-AA45373F7C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2A23C-C4D8-854A-934B-15A78D107880}"/>
              </a:ext>
            </a:extLst>
          </p:cNvPr>
          <p:cNvSpPr>
            <a:spLocks noGrp="1"/>
          </p:cNvSpPr>
          <p:nvPr>
            <p:ph type="dt" sz="half" idx="10"/>
          </p:nvPr>
        </p:nvSpPr>
        <p:spPr/>
        <p:txBody>
          <a:bodyPr/>
          <a:lstStyle/>
          <a:p>
            <a:fld id="{4A7DD712-B487-F740-B814-9BBBA38478D1}" type="datetime1">
              <a:rPr lang="en-US" smtClean="0"/>
              <a:t>6/7/25</a:t>
            </a:fld>
            <a:endParaRPr lang="en-US"/>
          </a:p>
        </p:txBody>
      </p:sp>
      <p:sp>
        <p:nvSpPr>
          <p:cNvPr id="6" name="Footer Placeholder 5">
            <a:extLst>
              <a:ext uri="{FF2B5EF4-FFF2-40B4-BE49-F238E27FC236}">
                <a16:creationId xmlns:a16="http://schemas.microsoft.com/office/drawing/2014/main" id="{43B60AAA-B581-0143-9F53-D4D6960BA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AA3D8-3A55-3B4E-9982-496A6CC95AAA}"/>
              </a:ext>
            </a:extLst>
          </p:cNvPr>
          <p:cNvSpPr>
            <a:spLocks noGrp="1"/>
          </p:cNvSpPr>
          <p:nvPr>
            <p:ph type="sldNum" sz="quarter" idx="12"/>
          </p:nvPr>
        </p:nvSpPr>
        <p:spPr/>
        <p:txBody>
          <a:bodyPr/>
          <a:lstStyle/>
          <a:p>
            <a:fld id="{43EB0AC1-1C9D-3D4A-A8C1-3A06855A2E01}" type="slidenum">
              <a:rPr lang="en-US" smtClean="0"/>
              <a:t>‹#›</a:t>
            </a:fld>
            <a:endParaRPr lang="en-US"/>
          </a:p>
        </p:txBody>
      </p:sp>
    </p:spTree>
    <p:extLst>
      <p:ext uri="{BB962C8B-B14F-4D97-AF65-F5344CB8AC3E}">
        <p14:creationId xmlns:p14="http://schemas.microsoft.com/office/powerpoint/2010/main" val="20669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6B1D-DD1F-A54E-8674-0ACFA65A5E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CE654F-3D6D-0442-A9CD-8CB8A9815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6FDCC4-F048-8746-A873-8DAD12A60C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65F95-0FB4-F04D-9D4B-3DE85B9AD3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8D9C92-600F-2346-A66D-CA7BE6DFC2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58E55B-F855-DE41-9509-7860BEA8229A}"/>
              </a:ext>
            </a:extLst>
          </p:cNvPr>
          <p:cNvSpPr>
            <a:spLocks noGrp="1"/>
          </p:cNvSpPr>
          <p:nvPr>
            <p:ph type="dt" sz="half" idx="10"/>
          </p:nvPr>
        </p:nvSpPr>
        <p:spPr/>
        <p:txBody>
          <a:bodyPr/>
          <a:lstStyle/>
          <a:p>
            <a:fld id="{BB24E85E-C21E-5C4F-A6AE-3DE2D2CBB94C}" type="datetime1">
              <a:rPr lang="en-US" smtClean="0"/>
              <a:t>6/7/25</a:t>
            </a:fld>
            <a:endParaRPr lang="en-US"/>
          </a:p>
        </p:txBody>
      </p:sp>
      <p:sp>
        <p:nvSpPr>
          <p:cNvPr id="8" name="Footer Placeholder 7">
            <a:extLst>
              <a:ext uri="{FF2B5EF4-FFF2-40B4-BE49-F238E27FC236}">
                <a16:creationId xmlns:a16="http://schemas.microsoft.com/office/drawing/2014/main" id="{63D92592-E59B-6C4E-AB1E-23126458FE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6326CC-6867-4D45-99DC-DE334866E094}"/>
              </a:ext>
            </a:extLst>
          </p:cNvPr>
          <p:cNvSpPr>
            <a:spLocks noGrp="1"/>
          </p:cNvSpPr>
          <p:nvPr>
            <p:ph type="sldNum" sz="quarter" idx="12"/>
          </p:nvPr>
        </p:nvSpPr>
        <p:spPr/>
        <p:txBody>
          <a:bodyPr/>
          <a:lstStyle/>
          <a:p>
            <a:fld id="{43EB0AC1-1C9D-3D4A-A8C1-3A06855A2E01}" type="slidenum">
              <a:rPr lang="en-US" smtClean="0"/>
              <a:t>‹#›</a:t>
            </a:fld>
            <a:endParaRPr lang="en-US"/>
          </a:p>
        </p:txBody>
      </p:sp>
    </p:spTree>
    <p:extLst>
      <p:ext uri="{BB962C8B-B14F-4D97-AF65-F5344CB8AC3E}">
        <p14:creationId xmlns:p14="http://schemas.microsoft.com/office/powerpoint/2010/main" val="394356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5826-D424-2F49-AE66-C2DF9F1B34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123E98-D688-3041-A5D7-E9453D4ED669}"/>
              </a:ext>
            </a:extLst>
          </p:cNvPr>
          <p:cNvSpPr>
            <a:spLocks noGrp="1"/>
          </p:cNvSpPr>
          <p:nvPr>
            <p:ph type="dt" sz="half" idx="10"/>
          </p:nvPr>
        </p:nvSpPr>
        <p:spPr/>
        <p:txBody>
          <a:bodyPr/>
          <a:lstStyle/>
          <a:p>
            <a:fld id="{4D4A987F-7BB6-4841-8749-115685CF6F2E}" type="datetime1">
              <a:rPr lang="en-US" smtClean="0"/>
              <a:t>6/7/25</a:t>
            </a:fld>
            <a:endParaRPr lang="en-US"/>
          </a:p>
        </p:txBody>
      </p:sp>
      <p:sp>
        <p:nvSpPr>
          <p:cNvPr id="4" name="Footer Placeholder 3">
            <a:extLst>
              <a:ext uri="{FF2B5EF4-FFF2-40B4-BE49-F238E27FC236}">
                <a16:creationId xmlns:a16="http://schemas.microsoft.com/office/drawing/2014/main" id="{A58C53B5-78E1-544B-B82E-87AF1A5DBC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D62646-8BB6-0142-AA02-25C4C55A7E51}"/>
              </a:ext>
            </a:extLst>
          </p:cNvPr>
          <p:cNvSpPr>
            <a:spLocks noGrp="1"/>
          </p:cNvSpPr>
          <p:nvPr>
            <p:ph type="sldNum" sz="quarter" idx="12"/>
          </p:nvPr>
        </p:nvSpPr>
        <p:spPr/>
        <p:txBody>
          <a:bodyPr/>
          <a:lstStyle/>
          <a:p>
            <a:fld id="{43EB0AC1-1C9D-3D4A-A8C1-3A06855A2E01}" type="slidenum">
              <a:rPr lang="en-US" smtClean="0"/>
              <a:t>‹#›</a:t>
            </a:fld>
            <a:endParaRPr lang="en-US"/>
          </a:p>
        </p:txBody>
      </p:sp>
    </p:spTree>
    <p:extLst>
      <p:ext uri="{BB962C8B-B14F-4D97-AF65-F5344CB8AC3E}">
        <p14:creationId xmlns:p14="http://schemas.microsoft.com/office/powerpoint/2010/main" val="62764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AE0AFC-9C39-984E-91E9-17C158E001EA}"/>
              </a:ext>
            </a:extLst>
          </p:cNvPr>
          <p:cNvSpPr>
            <a:spLocks noGrp="1"/>
          </p:cNvSpPr>
          <p:nvPr>
            <p:ph type="dt" sz="half" idx="10"/>
          </p:nvPr>
        </p:nvSpPr>
        <p:spPr/>
        <p:txBody>
          <a:bodyPr/>
          <a:lstStyle/>
          <a:p>
            <a:fld id="{7BED6C10-035B-664A-B453-D97129E7F11A}" type="datetime1">
              <a:rPr lang="en-US" smtClean="0"/>
              <a:t>6/7/25</a:t>
            </a:fld>
            <a:endParaRPr lang="en-US"/>
          </a:p>
        </p:txBody>
      </p:sp>
      <p:sp>
        <p:nvSpPr>
          <p:cNvPr id="3" name="Footer Placeholder 2">
            <a:extLst>
              <a:ext uri="{FF2B5EF4-FFF2-40B4-BE49-F238E27FC236}">
                <a16:creationId xmlns:a16="http://schemas.microsoft.com/office/drawing/2014/main" id="{E7C2361E-1C53-F343-9E32-6F3DB2ED6B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7FC719-8AF6-2F48-A8E1-772955731F31}"/>
              </a:ext>
            </a:extLst>
          </p:cNvPr>
          <p:cNvSpPr>
            <a:spLocks noGrp="1"/>
          </p:cNvSpPr>
          <p:nvPr>
            <p:ph type="sldNum" sz="quarter" idx="12"/>
          </p:nvPr>
        </p:nvSpPr>
        <p:spPr/>
        <p:txBody>
          <a:bodyPr/>
          <a:lstStyle/>
          <a:p>
            <a:fld id="{43EB0AC1-1C9D-3D4A-A8C1-3A06855A2E01}" type="slidenum">
              <a:rPr lang="en-US" smtClean="0"/>
              <a:t>‹#›</a:t>
            </a:fld>
            <a:endParaRPr lang="en-US"/>
          </a:p>
        </p:txBody>
      </p:sp>
    </p:spTree>
    <p:extLst>
      <p:ext uri="{BB962C8B-B14F-4D97-AF65-F5344CB8AC3E}">
        <p14:creationId xmlns:p14="http://schemas.microsoft.com/office/powerpoint/2010/main" val="290292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4CB5-0F0C-C744-AD9B-79AE8A9E7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36BF07-109F-1A4C-A1A2-8F24A7080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5A021C-90FC-A14E-B913-4AFEC318A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F73AB-54C9-F946-99FF-0D13111D85F8}"/>
              </a:ext>
            </a:extLst>
          </p:cNvPr>
          <p:cNvSpPr>
            <a:spLocks noGrp="1"/>
          </p:cNvSpPr>
          <p:nvPr>
            <p:ph type="dt" sz="half" idx="10"/>
          </p:nvPr>
        </p:nvSpPr>
        <p:spPr/>
        <p:txBody>
          <a:bodyPr/>
          <a:lstStyle/>
          <a:p>
            <a:fld id="{13306C19-DC3A-BB4C-A893-3D909A629BC6}" type="datetime1">
              <a:rPr lang="en-US" smtClean="0"/>
              <a:t>6/7/25</a:t>
            </a:fld>
            <a:endParaRPr lang="en-US"/>
          </a:p>
        </p:txBody>
      </p:sp>
      <p:sp>
        <p:nvSpPr>
          <p:cNvPr id="6" name="Footer Placeholder 5">
            <a:extLst>
              <a:ext uri="{FF2B5EF4-FFF2-40B4-BE49-F238E27FC236}">
                <a16:creationId xmlns:a16="http://schemas.microsoft.com/office/drawing/2014/main" id="{1524F397-3EA9-0B41-8525-3F2B2455E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7E9DD-C977-5443-BA1C-733BBF274A25}"/>
              </a:ext>
            </a:extLst>
          </p:cNvPr>
          <p:cNvSpPr>
            <a:spLocks noGrp="1"/>
          </p:cNvSpPr>
          <p:nvPr>
            <p:ph type="sldNum" sz="quarter" idx="12"/>
          </p:nvPr>
        </p:nvSpPr>
        <p:spPr/>
        <p:txBody>
          <a:bodyPr/>
          <a:lstStyle/>
          <a:p>
            <a:fld id="{43EB0AC1-1C9D-3D4A-A8C1-3A06855A2E01}" type="slidenum">
              <a:rPr lang="en-US" smtClean="0"/>
              <a:t>‹#›</a:t>
            </a:fld>
            <a:endParaRPr lang="en-US"/>
          </a:p>
        </p:txBody>
      </p:sp>
    </p:spTree>
    <p:extLst>
      <p:ext uri="{BB962C8B-B14F-4D97-AF65-F5344CB8AC3E}">
        <p14:creationId xmlns:p14="http://schemas.microsoft.com/office/powerpoint/2010/main" val="362309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A2D1-13E6-4D4C-B4ED-C63C8CF6B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80E77B-A352-B543-982A-0EFE63F3B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268910-31C2-5F4B-B91F-3C387A520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A96D1-E1CA-7044-916F-1B9EE3C8EFA6}"/>
              </a:ext>
            </a:extLst>
          </p:cNvPr>
          <p:cNvSpPr>
            <a:spLocks noGrp="1"/>
          </p:cNvSpPr>
          <p:nvPr>
            <p:ph type="dt" sz="half" idx="10"/>
          </p:nvPr>
        </p:nvSpPr>
        <p:spPr/>
        <p:txBody>
          <a:bodyPr/>
          <a:lstStyle/>
          <a:p>
            <a:fld id="{8E7006A5-B57B-F246-ABEE-F3942107EED7}" type="datetime1">
              <a:rPr lang="en-US" smtClean="0"/>
              <a:t>6/7/25</a:t>
            </a:fld>
            <a:endParaRPr lang="en-US"/>
          </a:p>
        </p:txBody>
      </p:sp>
      <p:sp>
        <p:nvSpPr>
          <p:cNvPr id="6" name="Footer Placeholder 5">
            <a:extLst>
              <a:ext uri="{FF2B5EF4-FFF2-40B4-BE49-F238E27FC236}">
                <a16:creationId xmlns:a16="http://schemas.microsoft.com/office/drawing/2014/main" id="{CCADD639-6EFB-7247-A10A-A00075934C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BCFAB-595D-534A-80AF-A786A008310E}"/>
              </a:ext>
            </a:extLst>
          </p:cNvPr>
          <p:cNvSpPr>
            <a:spLocks noGrp="1"/>
          </p:cNvSpPr>
          <p:nvPr>
            <p:ph type="sldNum" sz="quarter" idx="12"/>
          </p:nvPr>
        </p:nvSpPr>
        <p:spPr/>
        <p:txBody>
          <a:bodyPr/>
          <a:lstStyle/>
          <a:p>
            <a:fld id="{43EB0AC1-1C9D-3D4A-A8C1-3A06855A2E01}" type="slidenum">
              <a:rPr lang="en-US" smtClean="0"/>
              <a:t>‹#›</a:t>
            </a:fld>
            <a:endParaRPr lang="en-US"/>
          </a:p>
        </p:txBody>
      </p:sp>
    </p:spTree>
    <p:extLst>
      <p:ext uri="{BB962C8B-B14F-4D97-AF65-F5344CB8AC3E}">
        <p14:creationId xmlns:p14="http://schemas.microsoft.com/office/powerpoint/2010/main" val="307300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32223D-813B-0449-A194-96EF3D764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6A870C-93EA-C646-9BF5-83400425A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AEB02-237C-D547-8F1C-CDFA0ABEC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C4F72-2F51-444C-9E48-769DBFFBFC61}" type="datetime1">
              <a:rPr lang="en-US" smtClean="0"/>
              <a:t>6/7/25</a:t>
            </a:fld>
            <a:endParaRPr lang="en-US"/>
          </a:p>
        </p:txBody>
      </p:sp>
      <p:sp>
        <p:nvSpPr>
          <p:cNvPr id="5" name="Footer Placeholder 4">
            <a:extLst>
              <a:ext uri="{FF2B5EF4-FFF2-40B4-BE49-F238E27FC236}">
                <a16:creationId xmlns:a16="http://schemas.microsoft.com/office/drawing/2014/main" id="{2C9E68A0-E205-0D4F-B81E-FD95F2113A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2DD9CD-07C3-704F-A16C-83A20EFE1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B0AC1-1C9D-3D4A-A8C1-3A06855A2E01}" type="slidenum">
              <a:rPr lang="en-US" smtClean="0"/>
              <a:t>‹#›</a:t>
            </a:fld>
            <a:endParaRPr lang="en-US"/>
          </a:p>
        </p:txBody>
      </p:sp>
    </p:spTree>
    <p:extLst>
      <p:ext uri="{BB962C8B-B14F-4D97-AF65-F5344CB8AC3E}">
        <p14:creationId xmlns:p14="http://schemas.microsoft.com/office/powerpoint/2010/main" val="4120042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32.png"/><Relationship Id="rId3" Type="http://schemas.openxmlformats.org/officeDocument/2006/relationships/image" Target="../media/image24.png"/><Relationship Id="rId12"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790.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sacotmps.hepforge.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emf"/><Relationship Id="rId3" Type="http://schemas.openxmlformats.org/officeDocument/2006/relationships/image" Target="../media/image291.png"/><Relationship Id="rId7" Type="http://schemas.openxmlformats.org/officeDocument/2006/relationships/image" Target="../media/image49.png"/><Relationship Id="rId12" Type="http://schemas.openxmlformats.org/officeDocument/2006/relationships/image" Target="../media/image54.emf"/><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3.emf"/><Relationship Id="rId5" Type="http://schemas.openxmlformats.org/officeDocument/2006/relationships/image" Target="../media/image47.png"/><Relationship Id="rId15" Type="http://schemas.openxmlformats.org/officeDocument/2006/relationships/image" Target="../media/image411.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20.png"/><Relationship Id="rId7" Type="http://schemas.openxmlformats.org/officeDocument/2006/relationships/image" Target="../media/image60.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600.png"/><Relationship Id="rId5" Type="http://schemas.openxmlformats.org/officeDocument/2006/relationships/image" Target="../media/image66.pn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570.png"/><Relationship Id="rId5" Type="http://schemas.openxmlformats.org/officeDocument/2006/relationships/image" Target="../media/image510.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58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590.png"/></Relationships>
</file>

<file path=ppt/slides/_rels/slide23.xml.rels><?xml version="1.0" encoding="UTF-8" standalone="yes"?>
<Relationships xmlns="http://schemas.openxmlformats.org/package/2006/relationships"><Relationship Id="rId3" Type="http://schemas.openxmlformats.org/officeDocument/2006/relationships/image" Target="../media/image620.png"/><Relationship Id="rId7" Type="http://schemas.openxmlformats.org/officeDocument/2006/relationships/image" Target="../media/image81.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630.png"/></Relationships>
</file>

<file path=ppt/slides/_rels/slide24.xml.rels><?xml version="1.0" encoding="UTF-8" standalone="yes"?>
<Relationships xmlns="http://schemas.openxmlformats.org/package/2006/relationships"><Relationship Id="rId8" Type="http://schemas.openxmlformats.org/officeDocument/2006/relationships/image" Target="../media/image82.emf"/><Relationship Id="rId7"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90.png"/><Relationship Id="rId4" Type="http://schemas.openxmlformats.org/officeDocument/2006/relationships/image" Target="../media/image670.png"/><Relationship Id="rId9" Type="http://schemas.openxmlformats.org/officeDocument/2006/relationships/image" Target="../media/image83.emf"/></Relationships>
</file>

<file path=ppt/slides/_rels/slide2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3.png"/><Relationship Id="rId18" Type="http://schemas.openxmlformats.org/officeDocument/2006/relationships/image" Target="../media/image98.png"/><Relationship Id="rId3" Type="http://schemas.openxmlformats.org/officeDocument/2006/relationships/image" Target="../media/image85.png"/><Relationship Id="rId21" Type="http://schemas.openxmlformats.org/officeDocument/2006/relationships/image" Target="../media/image760.png"/><Relationship Id="rId7" Type="http://schemas.openxmlformats.org/officeDocument/2006/relationships/image" Target="../media/image75.png"/><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image" Target="../media/image580.png"/><Relationship Id="rId16" Type="http://schemas.openxmlformats.org/officeDocument/2006/relationships/image" Target="../media/image96.png"/><Relationship Id="rId20" Type="http://schemas.openxmlformats.org/officeDocument/2006/relationships/image" Target="../media/image750.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1.png"/><Relationship Id="rId5" Type="http://schemas.openxmlformats.org/officeDocument/2006/relationships/image" Target="../media/image87.png"/><Relationship Id="rId15" Type="http://schemas.openxmlformats.org/officeDocument/2006/relationships/image" Target="../media/image95.png"/><Relationship Id="rId10" Type="http://schemas.openxmlformats.org/officeDocument/2006/relationships/image" Target="../media/image90.png"/><Relationship Id="rId19" Type="http://schemas.openxmlformats.org/officeDocument/2006/relationships/image" Target="../media/image740.png"/><Relationship Id="rId4" Type="http://schemas.openxmlformats.org/officeDocument/2006/relationships/image" Target="../media/image86.png"/><Relationship Id="rId9" Type="http://schemas.openxmlformats.org/officeDocument/2006/relationships/image" Target="../media/image640.png"/><Relationship Id="rId14" Type="http://schemas.openxmlformats.org/officeDocument/2006/relationships/image" Target="../media/image94.png"/><Relationship Id="rId22" Type="http://schemas.openxmlformats.org/officeDocument/2006/relationships/image" Target="../media/image770.png"/></Relationships>
</file>

<file path=ppt/slides/_rels/slide2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32.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6.png"/><Relationship Id="rId1" Type="http://schemas.openxmlformats.org/officeDocument/2006/relationships/slideLayout" Target="../slideLayouts/slideLayout6.xml"/><Relationship Id="rId4" Type="http://schemas.openxmlformats.org/officeDocument/2006/relationships/image" Target="../media/image660.png"/></Relationships>
</file>

<file path=ppt/slides/_rels/slide3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6.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3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6.xml"/><Relationship Id="rId5" Type="http://schemas.openxmlformats.org/officeDocument/2006/relationships/image" Target="../media/image116.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NULL"/><Relationship Id="rId7" Type="http://schemas.openxmlformats.org/officeDocument/2006/relationships/image" Target="../media/image13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15.emf"/><Relationship Id="rId4" Type="http://schemas.openxmlformats.org/officeDocument/2006/relationships/image" Target="../media/image1010.png"/><Relationship Id="rId9" Type="http://schemas.openxmlformats.org/officeDocument/2006/relationships/image" Target="NUL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810.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4E96-C9BA-C942-9C12-67716E9B80A0}"/>
              </a:ext>
            </a:extLst>
          </p:cNvPr>
          <p:cNvSpPr>
            <a:spLocks noGrp="1"/>
          </p:cNvSpPr>
          <p:nvPr>
            <p:ph type="ctrTitle"/>
          </p:nvPr>
        </p:nvSpPr>
        <p:spPr>
          <a:xfrm>
            <a:off x="762000" y="967318"/>
            <a:ext cx="10668000" cy="1484923"/>
          </a:xfrm>
        </p:spPr>
        <p:txBody>
          <a:bodyPr>
            <a:noAutofit/>
          </a:bodyPr>
          <a:lstStyle/>
          <a:p>
            <a:r>
              <a:rPr lang="en-US" sz="4800" b="1" dirty="0"/>
              <a:t>Subtraction and Residual PDFs: </a:t>
            </a:r>
            <a:br>
              <a:rPr lang="en-US" sz="4800" b="1" dirty="0"/>
            </a:br>
            <a:r>
              <a:rPr lang="en-US" sz="4800" b="1" dirty="0"/>
              <a:t>heavy-quark treatments in global QCD analyses</a:t>
            </a:r>
            <a:endParaRPr lang="en-US" sz="4800" b="1" dirty="0">
              <a:solidFill>
                <a:srgbClr val="0070C0"/>
              </a:solidFill>
            </a:endParaRPr>
          </a:p>
        </p:txBody>
      </p:sp>
      <p:sp>
        <p:nvSpPr>
          <p:cNvPr id="3" name="Subtitle 2">
            <a:extLst>
              <a:ext uri="{FF2B5EF4-FFF2-40B4-BE49-F238E27FC236}">
                <a16:creationId xmlns:a16="http://schemas.microsoft.com/office/drawing/2014/main" id="{A1EF88C6-B609-0A4A-8D22-36C669614033}"/>
              </a:ext>
            </a:extLst>
          </p:cNvPr>
          <p:cNvSpPr>
            <a:spLocks noGrp="1"/>
          </p:cNvSpPr>
          <p:nvPr>
            <p:ph type="subTitle" idx="1"/>
          </p:nvPr>
        </p:nvSpPr>
        <p:spPr>
          <a:xfrm>
            <a:off x="1075397" y="2611220"/>
            <a:ext cx="10246760" cy="1711669"/>
          </a:xfrm>
        </p:spPr>
        <p:txBody>
          <a:bodyPr>
            <a:noAutofit/>
          </a:bodyPr>
          <a:lstStyle/>
          <a:p>
            <a:r>
              <a:rPr lang="en-US" b="1" dirty="0"/>
              <a:t>Marco Guzzi </a:t>
            </a:r>
          </a:p>
          <a:p>
            <a:r>
              <a:rPr lang="en-US" b="1" dirty="0"/>
              <a:t>with </a:t>
            </a:r>
          </a:p>
          <a:p>
            <a:r>
              <a:rPr lang="en-US" b="1" dirty="0"/>
              <a:t>Pavel Nadolsky and Keping Xie</a:t>
            </a:r>
          </a:p>
          <a:p>
            <a:endParaRPr lang="en-US" b="0" i="0" dirty="0">
              <a:effectLst/>
              <a:latin typeface="-apple-system"/>
            </a:endParaRPr>
          </a:p>
          <a:p>
            <a:endParaRPr lang="en-US" b="1" dirty="0"/>
          </a:p>
        </p:txBody>
      </p:sp>
      <p:sp>
        <p:nvSpPr>
          <p:cNvPr id="4" name="TextBox 3">
            <a:extLst>
              <a:ext uri="{FF2B5EF4-FFF2-40B4-BE49-F238E27FC236}">
                <a16:creationId xmlns:a16="http://schemas.microsoft.com/office/drawing/2014/main" id="{56FA292A-1280-8D0D-C3A0-8F03BCA25A01}"/>
              </a:ext>
            </a:extLst>
          </p:cNvPr>
          <p:cNvSpPr txBox="1"/>
          <p:nvPr/>
        </p:nvSpPr>
        <p:spPr>
          <a:xfrm>
            <a:off x="1204516" y="6078057"/>
            <a:ext cx="7532959" cy="646331"/>
          </a:xfrm>
          <a:prstGeom prst="rect">
            <a:avLst/>
          </a:prstGeom>
          <a:noFill/>
        </p:spPr>
        <p:txBody>
          <a:bodyPr wrap="square" rtlCol="0">
            <a:spAutoFit/>
          </a:bodyPr>
          <a:lstStyle/>
          <a:p>
            <a:r>
              <a:rPr lang="en-US" b="0" i="0" dirty="0">
                <a:solidFill>
                  <a:srgbClr val="474747"/>
                </a:solidFill>
                <a:effectLst/>
                <a:latin typeface="Roboto" panose="02000000000000000000" pitchFamily="2" charset="0"/>
              </a:rPr>
              <a:t>15th Conference on the Intersections of Particle and Nuclear Physics </a:t>
            </a:r>
            <a:r>
              <a:rPr lang="en-US" b="0" i="0" dirty="0">
                <a:solidFill>
                  <a:srgbClr val="24425A"/>
                </a:solidFill>
                <a:effectLst/>
                <a:latin typeface="Liberation Sans"/>
              </a:rPr>
              <a:t>CIPANP2025, University of </a:t>
            </a:r>
            <a:r>
              <a:rPr lang="en-US" dirty="0">
                <a:solidFill>
                  <a:srgbClr val="24425A"/>
                </a:solidFill>
                <a:latin typeface="Liberation Sans"/>
              </a:rPr>
              <a:t>Wisconsin-</a:t>
            </a:r>
            <a:r>
              <a:rPr lang="en-US" b="0" i="0" dirty="0">
                <a:solidFill>
                  <a:srgbClr val="24425A"/>
                </a:solidFill>
                <a:effectLst/>
                <a:latin typeface="Liberation Sans"/>
              </a:rPr>
              <a:t>Madison, WI, June 9, 2025</a:t>
            </a:r>
            <a:endParaRPr lang="en-US" dirty="0"/>
          </a:p>
        </p:txBody>
      </p:sp>
      <p:pic>
        <p:nvPicPr>
          <p:cNvPr id="1028" name="Picture 4">
            <a:extLst>
              <a:ext uri="{FF2B5EF4-FFF2-40B4-BE49-F238E27FC236}">
                <a16:creationId xmlns:a16="http://schemas.microsoft.com/office/drawing/2014/main" id="{5C42231A-A539-A7A5-1D2D-F1E0F969A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42" y="4530575"/>
            <a:ext cx="1400515" cy="14005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ew Logo">
            <a:extLst>
              <a:ext uri="{FF2B5EF4-FFF2-40B4-BE49-F238E27FC236}">
                <a16:creationId xmlns:a16="http://schemas.microsoft.com/office/drawing/2014/main" id="{5BFD5942-3F45-822A-A281-9C7FC73D0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042" y="4795888"/>
            <a:ext cx="1177409" cy="11867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TEQ">
            <a:extLst>
              <a:ext uri="{FF2B5EF4-FFF2-40B4-BE49-F238E27FC236}">
                <a16:creationId xmlns:a16="http://schemas.microsoft.com/office/drawing/2014/main" id="{6201BC4E-67F0-A787-0018-F06E9A36C3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924" y="4749696"/>
            <a:ext cx="1811785" cy="1022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niversity of Wisconsin logo">
            <a:extLst>
              <a:ext uri="{FF2B5EF4-FFF2-40B4-BE49-F238E27FC236}">
                <a16:creationId xmlns:a16="http://schemas.microsoft.com/office/drawing/2014/main" id="{A17403C3-CACC-F094-109A-D2637312EC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7194" y="5796111"/>
            <a:ext cx="1511852" cy="928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xterior view of the Memorial Union entrance">
            <a:extLst>
              <a:ext uri="{FF2B5EF4-FFF2-40B4-BE49-F238E27FC236}">
                <a16:creationId xmlns:a16="http://schemas.microsoft.com/office/drawing/2014/main" id="{722DEAD2-D222-26F2-042C-99B500238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4742" y="3827633"/>
            <a:ext cx="3296509" cy="194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7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869492-346B-216B-8F31-2C0CBB5BD2D5}"/>
              </a:ext>
            </a:extLst>
          </p:cNvPr>
          <p:cNvSpPr txBox="1">
            <a:spLocks/>
          </p:cNvSpPr>
          <p:nvPr/>
        </p:nvSpPr>
        <p:spPr>
          <a:xfrm>
            <a:off x="3810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GMVFN Theory framework (pp collisions)</a:t>
            </a:r>
          </a:p>
        </p:txBody>
      </p:sp>
      <p:pic>
        <p:nvPicPr>
          <p:cNvPr id="5" name="Picture 4" descr="A group of math equations&#10;&#10;Description automatically generated">
            <a:extLst>
              <a:ext uri="{FF2B5EF4-FFF2-40B4-BE49-F238E27FC236}">
                <a16:creationId xmlns:a16="http://schemas.microsoft.com/office/drawing/2014/main" id="{498F5ACA-19BF-76DA-CC46-D3F401D4F790}"/>
              </a:ext>
            </a:extLst>
          </p:cNvPr>
          <p:cNvPicPr>
            <a:picLocks noChangeAspect="1"/>
          </p:cNvPicPr>
          <p:nvPr/>
        </p:nvPicPr>
        <p:blipFill>
          <a:blip r:embed="rId2"/>
          <a:stretch>
            <a:fillRect/>
          </a:stretch>
        </p:blipFill>
        <p:spPr>
          <a:xfrm>
            <a:off x="439542" y="1562383"/>
            <a:ext cx="5242067" cy="971887"/>
          </a:xfrm>
          <a:prstGeom prst="rect">
            <a:avLst/>
          </a:prstGeom>
        </p:spPr>
      </p:pic>
      <p:sp>
        <p:nvSpPr>
          <p:cNvPr id="6" name="TextBox 5">
            <a:extLst>
              <a:ext uri="{FF2B5EF4-FFF2-40B4-BE49-F238E27FC236}">
                <a16:creationId xmlns:a16="http://schemas.microsoft.com/office/drawing/2014/main" id="{F1CEA99D-EA32-D191-04FD-2AAB81D3A0D2}"/>
              </a:ext>
            </a:extLst>
          </p:cNvPr>
          <p:cNvSpPr txBox="1"/>
          <p:nvPr/>
        </p:nvSpPr>
        <p:spPr>
          <a:xfrm>
            <a:off x="381000" y="1046170"/>
            <a:ext cx="4415440" cy="369332"/>
          </a:xfrm>
          <a:prstGeom prst="rect">
            <a:avLst/>
          </a:prstGeom>
          <a:noFill/>
        </p:spPr>
        <p:txBody>
          <a:bodyPr wrap="none" rtlCol="0">
            <a:spAutoFit/>
          </a:bodyPr>
          <a:lstStyle/>
          <a:p>
            <a:r>
              <a:rPr lang="en-US" dirty="0"/>
              <a:t>The perturbative expansion of terms leads to</a:t>
            </a:r>
          </a:p>
        </p:txBody>
      </p:sp>
      <p:pic>
        <p:nvPicPr>
          <p:cNvPr id="7" name="Picture 6" descr="A black symbol with a white background&#10;&#10;Description automatically generated">
            <a:extLst>
              <a:ext uri="{FF2B5EF4-FFF2-40B4-BE49-F238E27FC236}">
                <a16:creationId xmlns:a16="http://schemas.microsoft.com/office/drawing/2014/main" id="{F96B1F9D-C2A4-7A57-4B65-1B852CE02B15}"/>
              </a:ext>
            </a:extLst>
          </p:cNvPr>
          <p:cNvPicPr>
            <a:picLocks noChangeAspect="1"/>
          </p:cNvPicPr>
          <p:nvPr/>
        </p:nvPicPr>
        <p:blipFill>
          <a:blip r:embed="rId3"/>
          <a:stretch>
            <a:fillRect/>
          </a:stretch>
        </p:blipFill>
        <p:spPr>
          <a:xfrm>
            <a:off x="7524807" y="1298252"/>
            <a:ext cx="905013" cy="371532"/>
          </a:xfrm>
          <a:prstGeom prst="rect">
            <a:avLst/>
          </a:prstGeom>
        </p:spPr>
      </p:pic>
      <p:pic>
        <p:nvPicPr>
          <p:cNvPr id="8" name="Picture 7" descr="A black and white image of a number&#10;&#10;Description automatically generated">
            <a:extLst>
              <a:ext uri="{FF2B5EF4-FFF2-40B4-BE49-F238E27FC236}">
                <a16:creationId xmlns:a16="http://schemas.microsoft.com/office/drawing/2014/main" id="{AFD9FF12-150E-2E67-F8EE-2228E0F46E7C}"/>
              </a:ext>
            </a:extLst>
          </p:cNvPr>
          <p:cNvPicPr>
            <a:picLocks noChangeAspect="1"/>
          </p:cNvPicPr>
          <p:nvPr/>
        </p:nvPicPr>
        <p:blipFill>
          <a:blip r:embed="rId4"/>
          <a:stretch>
            <a:fillRect/>
          </a:stretch>
        </p:blipFill>
        <p:spPr>
          <a:xfrm>
            <a:off x="7524807" y="1737392"/>
            <a:ext cx="2006273" cy="371532"/>
          </a:xfrm>
          <a:prstGeom prst="rect">
            <a:avLst/>
          </a:prstGeom>
        </p:spPr>
      </p:pic>
      <p:sp>
        <p:nvSpPr>
          <p:cNvPr id="10" name="TextBox 9">
            <a:extLst>
              <a:ext uri="{FF2B5EF4-FFF2-40B4-BE49-F238E27FC236}">
                <a16:creationId xmlns:a16="http://schemas.microsoft.com/office/drawing/2014/main" id="{CABA9BB3-65AB-F552-A2C6-66608B618236}"/>
              </a:ext>
            </a:extLst>
          </p:cNvPr>
          <p:cNvSpPr txBox="1"/>
          <p:nvPr/>
        </p:nvSpPr>
        <p:spPr>
          <a:xfrm>
            <a:off x="9437224" y="1780528"/>
            <a:ext cx="2839239" cy="307777"/>
          </a:xfrm>
          <a:prstGeom prst="rect">
            <a:avLst/>
          </a:prstGeom>
          <a:noFill/>
        </p:spPr>
        <p:txBody>
          <a:bodyPr wrap="none" rtlCol="0">
            <a:spAutoFit/>
          </a:bodyPr>
          <a:lstStyle/>
          <a:p>
            <a:r>
              <a:rPr lang="en-US" sz="1400" dirty="0">
                <a:solidFill>
                  <a:srgbClr val="000000"/>
                </a:solidFill>
                <a:latin typeface="Helvetica" pitchFamily="2" charset="0"/>
              </a:rPr>
              <a:t>operator-matrix elements (OMEs)</a:t>
            </a:r>
            <a:endParaRPr lang="en-US" sz="1400"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4646574-7F73-7BF6-B745-12C39BD5052C}"/>
                  </a:ext>
                </a:extLst>
              </p:cNvPr>
              <p:cNvSpPr txBox="1"/>
              <p:nvPr/>
            </p:nvSpPr>
            <p:spPr>
              <a:xfrm>
                <a:off x="10044890" y="2173361"/>
                <a:ext cx="1623906" cy="369909"/>
              </a:xfrm>
              <a:prstGeom prst="rect">
                <a:avLst/>
              </a:prstGeom>
              <a:noFill/>
            </p:spPr>
            <p:txBody>
              <a:bodyPr wrap="none" rtlCol="0">
                <a:spAutoFit/>
              </a:bodyPr>
              <a:lstStyle/>
              <a:p>
                <a:r>
                  <a:rPr lang="en-US" dirty="0"/>
                  <a:t>*    for </a:t>
                </a:r>
                <a14:m>
                  <m:oMath xmlns:m="http://schemas.openxmlformats.org/officeDocument/2006/math">
                    <m:r>
                      <a:rPr lang="en-US" b="0" i="1" dirty="0" smtClean="0">
                        <a:latin typeface="Cambria Math" panose="02040503050406030204" pitchFamily="18" charset="0"/>
                        <a:ea typeface="Cambria Math" panose="02040503050406030204" pitchFamily="18" charset="0"/>
                      </a:rPr>
                      <m:t>𝑔</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𝑄</m:t>
                    </m:r>
                    <m:acc>
                      <m:accPr>
                        <m:chr m:val="̅"/>
                        <m:ctrlPr>
                          <a:rPr lang="en-US" b="0" i="1" dirty="0" smtClean="0">
                            <a:latin typeface="Cambria Math" panose="02040503050406030204" pitchFamily="18" charset="0"/>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𝑄</m:t>
                        </m:r>
                      </m:e>
                    </m:acc>
                  </m:oMath>
                </a14:m>
                <a:endParaRPr lang="en-US" dirty="0"/>
              </a:p>
            </p:txBody>
          </p:sp>
        </mc:Choice>
        <mc:Fallback>
          <p:sp>
            <p:nvSpPr>
              <p:cNvPr id="11" name="TextBox 10">
                <a:extLst>
                  <a:ext uri="{FF2B5EF4-FFF2-40B4-BE49-F238E27FC236}">
                    <a16:creationId xmlns:a16="http://schemas.microsoft.com/office/drawing/2014/main" id="{E4646574-7F73-7BF6-B745-12C39BD5052C}"/>
                  </a:ext>
                </a:extLst>
              </p:cNvPr>
              <p:cNvSpPr txBox="1">
                <a:spLocks noRot="1" noChangeAspect="1" noMove="1" noResize="1" noEditPoints="1" noAdjustHandles="1" noChangeArrowheads="1" noChangeShapeType="1" noTextEdit="1"/>
              </p:cNvSpPr>
              <p:nvPr/>
            </p:nvSpPr>
            <p:spPr>
              <a:xfrm>
                <a:off x="10044890" y="2173361"/>
                <a:ext cx="1623906" cy="369909"/>
              </a:xfrm>
              <a:prstGeom prst="rect">
                <a:avLst/>
              </a:prstGeom>
              <a:blipFill>
                <a:blip r:embed="rId5"/>
                <a:stretch>
                  <a:fillRect l="-3906" t="-10000" b="-23333"/>
                </a:stretch>
              </a:blipFill>
            </p:spPr>
            <p:txBody>
              <a:bodyPr/>
              <a:lstStyle/>
              <a:p>
                <a:r>
                  <a:rPr lang="en-US">
                    <a:noFill/>
                  </a:rPr>
                  <a:t> </a:t>
                </a:r>
              </a:p>
            </p:txBody>
          </p:sp>
        </mc:Fallback>
      </mc:AlternateContent>
      <p:pic>
        <p:nvPicPr>
          <p:cNvPr id="13" name="Picture 12" descr="A black symbols on a white background&#10;&#10;Description automatically generated">
            <a:extLst>
              <a:ext uri="{FF2B5EF4-FFF2-40B4-BE49-F238E27FC236}">
                <a16:creationId xmlns:a16="http://schemas.microsoft.com/office/drawing/2014/main" id="{5570C8FD-C247-F9F0-EF65-112057878BA3}"/>
              </a:ext>
            </a:extLst>
          </p:cNvPr>
          <p:cNvPicPr>
            <a:picLocks noChangeAspect="1"/>
          </p:cNvPicPr>
          <p:nvPr/>
        </p:nvPicPr>
        <p:blipFill>
          <a:blip r:embed="rId6"/>
          <a:stretch>
            <a:fillRect/>
          </a:stretch>
        </p:blipFill>
        <p:spPr>
          <a:xfrm>
            <a:off x="412324" y="3124989"/>
            <a:ext cx="2094570" cy="364273"/>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FE00CCC-1E0C-CB8F-E2DB-B4FB5DBEDA86}"/>
                  </a:ext>
                </a:extLst>
              </p:cNvPr>
              <p:cNvSpPr txBox="1"/>
              <p:nvPr/>
            </p:nvSpPr>
            <p:spPr>
              <a:xfrm>
                <a:off x="399624" y="2659563"/>
                <a:ext cx="9705862" cy="380810"/>
              </a:xfrm>
              <a:prstGeom prst="rect">
                <a:avLst/>
              </a:prstGeom>
              <a:noFill/>
            </p:spPr>
            <p:txBody>
              <a:bodyPr wrap="none" rtlCol="0">
                <a:spAutoFit/>
              </a:bodyPr>
              <a:lstStyle/>
              <a:p>
                <a:r>
                  <a:rPr lang="en-US" dirty="0"/>
                  <a:t>Substituting these in the previous formula for </a:t>
                </a:r>
                <a14:m>
                  <m:oMath xmlns:m="http://schemas.openxmlformats.org/officeDocument/2006/math">
                    <m:r>
                      <a:rPr lang="en-US" b="0" i="1" smtClean="0">
                        <a:latin typeface="Cambria Math" panose="02040503050406030204" pitchFamily="18" charset="0"/>
                      </a:rPr>
                      <m:t>𝐺</m:t>
                    </m:r>
                  </m:oMath>
                </a14:m>
                <a:r>
                  <a:rPr lang="en-US" dirty="0"/>
                  <a:t> and solving for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up>
                    </m:sSup>
                  </m:oMath>
                </a14:m>
                <a:r>
                  <a:rPr lang="en-US" dirty="0"/>
                  <a:t> order by order in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𝑠</m:t>
                        </m:r>
                      </m:sub>
                    </m:sSub>
                  </m:oMath>
                </a14:m>
                <a:r>
                  <a:rPr lang="en-US" dirty="0"/>
                  <a:t> one obtains</a:t>
                </a:r>
              </a:p>
            </p:txBody>
          </p:sp>
        </mc:Choice>
        <mc:Fallback xmlns="">
          <p:sp>
            <p:nvSpPr>
              <p:cNvPr id="14" name="TextBox 13">
                <a:extLst>
                  <a:ext uri="{FF2B5EF4-FFF2-40B4-BE49-F238E27FC236}">
                    <a16:creationId xmlns:a16="http://schemas.microsoft.com/office/drawing/2014/main" id="{0FE00CCC-1E0C-CB8F-E2DB-B4FB5DBEDA86}"/>
                  </a:ext>
                </a:extLst>
              </p:cNvPr>
              <p:cNvSpPr txBox="1">
                <a:spLocks noRot="1" noChangeAspect="1" noMove="1" noResize="1" noEditPoints="1" noAdjustHandles="1" noChangeArrowheads="1" noChangeShapeType="1" noTextEdit="1"/>
              </p:cNvSpPr>
              <p:nvPr/>
            </p:nvSpPr>
            <p:spPr>
              <a:xfrm>
                <a:off x="399624" y="2659563"/>
                <a:ext cx="9705862" cy="380810"/>
              </a:xfrm>
              <a:prstGeom prst="rect">
                <a:avLst/>
              </a:prstGeom>
              <a:blipFill>
                <a:blip r:embed="rId8"/>
                <a:stretch>
                  <a:fillRect l="-523" t="-3226" b="-25806"/>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13C91B14-FF22-8AD8-D51E-06B027AEE4DB}"/>
              </a:ext>
            </a:extLst>
          </p:cNvPr>
          <p:cNvPicPr>
            <a:picLocks noChangeAspect="1"/>
          </p:cNvPicPr>
          <p:nvPr/>
        </p:nvPicPr>
        <p:blipFill>
          <a:blip r:embed="rId9"/>
          <a:stretch>
            <a:fillRect/>
          </a:stretch>
        </p:blipFill>
        <p:spPr>
          <a:xfrm>
            <a:off x="479665" y="3603303"/>
            <a:ext cx="5549481" cy="396392"/>
          </a:xfrm>
          <a:prstGeom prst="rect">
            <a:avLst/>
          </a:prstGeom>
        </p:spPr>
      </p:pic>
      <p:pic>
        <p:nvPicPr>
          <p:cNvPr id="18" name="Picture 17" descr="A group of math equations&#10;&#10;Description automatically generated">
            <a:extLst>
              <a:ext uri="{FF2B5EF4-FFF2-40B4-BE49-F238E27FC236}">
                <a16:creationId xmlns:a16="http://schemas.microsoft.com/office/drawing/2014/main" id="{EE36C99F-8AF0-1EC1-413D-1832F12C923A}"/>
              </a:ext>
            </a:extLst>
          </p:cNvPr>
          <p:cNvPicPr>
            <a:picLocks noChangeAspect="1"/>
          </p:cNvPicPr>
          <p:nvPr/>
        </p:nvPicPr>
        <p:blipFill>
          <a:blip r:embed="rId10"/>
          <a:stretch>
            <a:fillRect/>
          </a:stretch>
        </p:blipFill>
        <p:spPr>
          <a:xfrm>
            <a:off x="479460" y="4070020"/>
            <a:ext cx="5362254" cy="912506"/>
          </a:xfrm>
          <a:prstGeom prst="rect">
            <a:avLst/>
          </a:prstGeom>
        </p:spPr>
      </p:pic>
      <p:pic>
        <p:nvPicPr>
          <p:cNvPr id="20" name="Picture 19" descr="A group of math equations&#10;&#10;Description automatically generated">
            <a:extLst>
              <a:ext uri="{FF2B5EF4-FFF2-40B4-BE49-F238E27FC236}">
                <a16:creationId xmlns:a16="http://schemas.microsoft.com/office/drawing/2014/main" id="{81580763-0281-C656-DC6D-8F4612F5150F}"/>
              </a:ext>
            </a:extLst>
          </p:cNvPr>
          <p:cNvPicPr>
            <a:picLocks noChangeAspect="1"/>
          </p:cNvPicPr>
          <p:nvPr/>
        </p:nvPicPr>
        <p:blipFill>
          <a:blip r:embed="rId11"/>
          <a:stretch>
            <a:fillRect/>
          </a:stretch>
        </p:blipFill>
        <p:spPr>
          <a:xfrm>
            <a:off x="479460" y="5113183"/>
            <a:ext cx="5045784" cy="1397294"/>
          </a:xfrm>
          <a:prstGeom prst="rect">
            <a:avLst/>
          </a:prstGeom>
        </p:spPr>
      </p:pic>
      <p:pic>
        <p:nvPicPr>
          <p:cNvPr id="22" name="Picture 21" descr="A math equation with black text&#10;&#10;Description automatically generated with medium confidence">
            <a:extLst>
              <a:ext uri="{FF2B5EF4-FFF2-40B4-BE49-F238E27FC236}">
                <a16:creationId xmlns:a16="http://schemas.microsoft.com/office/drawing/2014/main" id="{0FFEC733-D624-103E-320D-D857F674B8E3}"/>
              </a:ext>
            </a:extLst>
          </p:cNvPr>
          <p:cNvPicPr>
            <a:picLocks noChangeAspect="1"/>
          </p:cNvPicPr>
          <p:nvPr/>
        </p:nvPicPr>
        <p:blipFill>
          <a:blip r:embed="rId12"/>
          <a:stretch>
            <a:fillRect/>
          </a:stretch>
        </p:blipFill>
        <p:spPr>
          <a:xfrm>
            <a:off x="7928027" y="4258681"/>
            <a:ext cx="3784513" cy="535184"/>
          </a:xfrm>
          <a:prstGeom prst="rect">
            <a:avLst/>
          </a:prstGeom>
        </p:spPr>
      </p:pic>
      <p:pic>
        <p:nvPicPr>
          <p:cNvPr id="24" name="Picture 23" descr="A mathematical equation with a number and a number&#10;&#10;Description automatically generated with medium confidence">
            <a:extLst>
              <a:ext uri="{FF2B5EF4-FFF2-40B4-BE49-F238E27FC236}">
                <a16:creationId xmlns:a16="http://schemas.microsoft.com/office/drawing/2014/main" id="{9C4969B9-549C-5EF8-3E59-3E9CAD958BD2}"/>
              </a:ext>
            </a:extLst>
          </p:cNvPr>
          <p:cNvPicPr>
            <a:picLocks noChangeAspect="1"/>
          </p:cNvPicPr>
          <p:nvPr/>
        </p:nvPicPr>
        <p:blipFill>
          <a:blip r:embed="rId13"/>
          <a:stretch>
            <a:fillRect/>
          </a:stretch>
        </p:blipFill>
        <p:spPr>
          <a:xfrm>
            <a:off x="7928027" y="4982526"/>
            <a:ext cx="2455516" cy="538800"/>
          </a:xfrm>
          <a:prstGeom prst="rect">
            <a:avLst/>
          </a:prstGeom>
        </p:spPr>
      </p:pic>
      <p:pic>
        <p:nvPicPr>
          <p:cNvPr id="26" name="Picture 25">
            <a:extLst>
              <a:ext uri="{FF2B5EF4-FFF2-40B4-BE49-F238E27FC236}">
                <a16:creationId xmlns:a16="http://schemas.microsoft.com/office/drawing/2014/main" id="{5CE0F19A-7EC3-96D9-D655-09B92D006EC6}"/>
              </a:ext>
            </a:extLst>
          </p:cNvPr>
          <p:cNvPicPr>
            <a:picLocks noChangeAspect="1"/>
          </p:cNvPicPr>
          <p:nvPr/>
        </p:nvPicPr>
        <p:blipFill>
          <a:blip r:embed="rId14"/>
          <a:stretch>
            <a:fillRect/>
          </a:stretch>
        </p:blipFill>
        <p:spPr>
          <a:xfrm>
            <a:off x="7750183" y="6278459"/>
            <a:ext cx="4140200" cy="419100"/>
          </a:xfrm>
          <a:prstGeom prst="rect">
            <a:avLst/>
          </a:prstGeom>
        </p:spPr>
      </p:pic>
      <p:sp>
        <p:nvSpPr>
          <p:cNvPr id="27" name="Left Brace 26">
            <a:extLst>
              <a:ext uri="{FF2B5EF4-FFF2-40B4-BE49-F238E27FC236}">
                <a16:creationId xmlns:a16="http://schemas.microsoft.com/office/drawing/2014/main" id="{5887238B-8C07-CD29-6605-F08F42A86AFC}"/>
              </a:ext>
            </a:extLst>
          </p:cNvPr>
          <p:cNvSpPr/>
          <p:nvPr/>
        </p:nvSpPr>
        <p:spPr>
          <a:xfrm>
            <a:off x="7750183" y="4258681"/>
            <a:ext cx="271474" cy="1262645"/>
          </a:xfrm>
          <a:prstGeom prst="leftBrace">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EB783FCB-F095-E10B-6511-7901C1863288}"/>
              </a:ext>
            </a:extLst>
          </p:cNvPr>
          <p:cNvSpPr txBox="1"/>
          <p:nvPr/>
        </p:nvSpPr>
        <p:spPr>
          <a:xfrm>
            <a:off x="8527944" y="3745847"/>
            <a:ext cx="2458622" cy="369332"/>
          </a:xfrm>
          <a:prstGeom prst="rect">
            <a:avLst/>
          </a:prstGeom>
          <a:noFill/>
        </p:spPr>
        <p:txBody>
          <a:bodyPr wrap="none" rtlCol="0">
            <a:spAutoFit/>
          </a:bodyPr>
          <a:lstStyle/>
          <a:p>
            <a:r>
              <a:rPr lang="en-US" dirty="0"/>
              <a:t>Two forms for the OMEs</a:t>
            </a:r>
          </a:p>
        </p:txBody>
      </p:sp>
      <p:sp>
        <p:nvSpPr>
          <p:cNvPr id="31" name="TextBox 30">
            <a:extLst>
              <a:ext uri="{FF2B5EF4-FFF2-40B4-BE49-F238E27FC236}">
                <a16:creationId xmlns:a16="http://schemas.microsoft.com/office/drawing/2014/main" id="{82129CAF-5ACD-AA10-5F09-BAA18EE99899}"/>
              </a:ext>
            </a:extLst>
          </p:cNvPr>
          <p:cNvSpPr txBox="1"/>
          <p:nvPr/>
        </p:nvSpPr>
        <p:spPr>
          <a:xfrm>
            <a:off x="7750183" y="5909127"/>
            <a:ext cx="4173900" cy="369332"/>
          </a:xfrm>
          <a:prstGeom prst="rect">
            <a:avLst/>
          </a:prstGeom>
          <a:noFill/>
        </p:spPr>
        <p:txBody>
          <a:bodyPr wrap="none" rtlCol="0">
            <a:spAutoFit/>
          </a:bodyPr>
          <a:lstStyle/>
          <a:p>
            <a:r>
              <a:rPr lang="en-US" dirty="0"/>
              <a:t>*Our convention for the splitting functions</a:t>
            </a:r>
          </a:p>
        </p:txBody>
      </p:sp>
      <p:sp>
        <p:nvSpPr>
          <p:cNvPr id="2" name="TextBox 1">
            <a:extLst>
              <a:ext uri="{FF2B5EF4-FFF2-40B4-BE49-F238E27FC236}">
                <a16:creationId xmlns:a16="http://schemas.microsoft.com/office/drawing/2014/main" id="{7037FA86-7C9F-4B3A-2CCC-2BBCAB49EA60}"/>
              </a:ext>
            </a:extLst>
          </p:cNvPr>
          <p:cNvSpPr txBox="1"/>
          <p:nvPr/>
        </p:nvSpPr>
        <p:spPr>
          <a:xfrm>
            <a:off x="479460" y="6347584"/>
            <a:ext cx="401072" cy="369332"/>
          </a:xfrm>
          <a:prstGeom prst="rect">
            <a:avLst/>
          </a:prstGeom>
          <a:noFill/>
        </p:spPr>
        <p:txBody>
          <a:bodyPr wrap="none" rtlCol="0">
            <a:spAutoFit/>
          </a:bodyPr>
          <a:lstStyle/>
          <a:p>
            <a:r>
              <a:rPr lang="en-US" dirty="0"/>
              <a:t>….</a:t>
            </a:r>
          </a:p>
        </p:txBody>
      </p:sp>
      <p:pic>
        <p:nvPicPr>
          <p:cNvPr id="15" name="Picture 14" descr="A close up of a number&#10;&#10;AI-generated content may be incorrect.">
            <a:extLst>
              <a:ext uri="{FF2B5EF4-FFF2-40B4-BE49-F238E27FC236}">
                <a16:creationId xmlns:a16="http://schemas.microsoft.com/office/drawing/2014/main" id="{C5F1BB5B-481A-7142-7D8A-A739F863BD09}"/>
              </a:ext>
            </a:extLst>
          </p:cNvPr>
          <p:cNvPicPr>
            <a:picLocks noChangeAspect="1"/>
          </p:cNvPicPr>
          <p:nvPr/>
        </p:nvPicPr>
        <p:blipFill>
          <a:blip r:embed="rId15"/>
          <a:stretch>
            <a:fillRect/>
          </a:stretch>
        </p:blipFill>
        <p:spPr>
          <a:xfrm>
            <a:off x="7526969" y="2206036"/>
            <a:ext cx="2564314" cy="331592"/>
          </a:xfrm>
          <a:prstGeom prst="rect">
            <a:avLst/>
          </a:prstGeom>
        </p:spPr>
      </p:pic>
      <p:sp>
        <p:nvSpPr>
          <p:cNvPr id="9" name="Slide Number Placeholder 8">
            <a:extLst>
              <a:ext uri="{FF2B5EF4-FFF2-40B4-BE49-F238E27FC236}">
                <a16:creationId xmlns:a16="http://schemas.microsoft.com/office/drawing/2014/main" id="{A8413B02-B5B7-C74C-62CD-19BD7455624B}"/>
              </a:ext>
            </a:extLst>
          </p:cNvPr>
          <p:cNvSpPr>
            <a:spLocks noGrp="1"/>
          </p:cNvSpPr>
          <p:nvPr>
            <p:ph type="sldNum" sz="quarter" idx="12"/>
          </p:nvPr>
        </p:nvSpPr>
        <p:spPr>
          <a:xfrm>
            <a:off x="3732800" y="6458571"/>
            <a:ext cx="2743200" cy="365125"/>
          </a:xfrm>
        </p:spPr>
        <p:txBody>
          <a:bodyPr/>
          <a:lstStyle/>
          <a:p>
            <a:fld id="{43EB0AC1-1C9D-3D4A-A8C1-3A06855A2E01}" type="slidenum">
              <a:rPr lang="en-US" smtClean="0"/>
              <a:t>9</a:t>
            </a:fld>
            <a:r>
              <a:rPr lang="en-US" dirty="0"/>
              <a:t>/28</a:t>
            </a:r>
          </a:p>
        </p:txBody>
      </p:sp>
    </p:spTree>
    <p:extLst>
      <p:ext uri="{BB962C8B-B14F-4D97-AF65-F5344CB8AC3E}">
        <p14:creationId xmlns:p14="http://schemas.microsoft.com/office/powerpoint/2010/main" val="33565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checkerboard(across)">
                                      <p:cBhvr>
                                        <p:cTn id="64" dur="500"/>
                                        <p:tgtEl>
                                          <p:spTgt spid="22"/>
                                        </p:tgtEl>
                                      </p:cBhvr>
                                    </p:animEffect>
                                  </p:childTnLst>
                                </p:cTn>
                              </p:par>
                              <p:par>
                                <p:cTn id="65" presetID="5"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heckerboard(across)">
                                      <p:cBhvr>
                                        <p:cTn id="67" dur="500"/>
                                        <p:tgtEl>
                                          <p:spTgt spid="24"/>
                                        </p:tgtEl>
                                      </p:cBhvr>
                                    </p:animEffect>
                                  </p:childTnLst>
                                </p:cTn>
                              </p:par>
                              <p:par>
                                <p:cTn id="68" presetID="5" presetClass="entr" presetSubtype="1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checkerboard(across)">
                                      <p:cBhvr>
                                        <p:cTn id="70" dur="500"/>
                                        <p:tgtEl>
                                          <p:spTgt spid="26"/>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checkerboard(across)">
                                      <p:cBhvr>
                                        <p:cTn id="73" dur="500"/>
                                        <p:tgtEl>
                                          <p:spTgt spid="27"/>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checkerboard(across)">
                                      <p:cBhvr>
                                        <p:cTn id="76" dur="500"/>
                                        <p:tgtEl>
                                          <p:spTgt spid="28"/>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checkerboard(across)">
                                      <p:cBhvr>
                                        <p:cTn id="7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27" grpId="0" animBg="1"/>
      <p:bldP spid="28"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3">
            <a:extLst>
              <a:ext uri="{FF2B5EF4-FFF2-40B4-BE49-F238E27FC236}">
                <a16:creationId xmlns:a16="http://schemas.microsoft.com/office/drawing/2014/main" id="{29FD9995-71E8-5A64-9614-EC164333DD55}"/>
              </a:ext>
            </a:extLst>
          </p:cNvPr>
          <p:cNvSpPr txBox="1">
            <a:spLocks/>
          </p:cNvSpPr>
          <p:nvPr/>
        </p:nvSpPr>
        <p:spPr>
          <a:xfrm>
            <a:off x="270661" y="216108"/>
            <a:ext cx="11921339" cy="7181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Subtraction PDFs</a:t>
            </a:r>
          </a:p>
        </p:txBody>
      </p:sp>
      <p:pic>
        <p:nvPicPr>
          <p:cNvPr id="5" name="Picture 4" descr="A math formula with black letters&#10;&#10;Description automatically generated">
            <a:extLst>
              <a:ext uri="{FF2B5EF4-FFF2-40B4-BE49-F238E27FC236}">
                <a16:creationId xmlns:a16="http://schemas.microsoft.com/office/drawing/2014/main" id="{E908D76F-05FA-1ABF-B87B-47D9783218AD}"/>
              </a:ext>
            </a:extLst>
          </p:cNvPr>
          <p:cNvPicPr>
            <a:picLocks noChangeAspect="1"/>
          </p:cNvPicPr>
          <p:nvPr/>
        </p:nvPicPr>
        <p:blipFill>
          <a:blip r:embed="rId2"/>
          <a:stretch>
            <a:fillRect/>
          </a:stretch>
        </p:blipFill>
        <p:spPr>
          <a:xfrm>
            <a:off x="2908002" y="1475697"/>
            <a:ext cx="6237846" cy="807349"/>
          </a:xfrm>
          <a:prstGeom prst="rect">
            <a:avLst/>
          </a:prstGeom>
        </p:spPr>
      </p:pic>
      <p:sp>
        <p:nvSpPr>
          <p:cNvPr id="7" name="TextBox 6">
            <a:extLst>
              <a:ext uri="{FF2B5EF4-FFF2-40B4-BE49-F238E27FC236}">
                <a16:creationId xmlns:a16="http://schemas.microsoft.com/office/drawing/2014/main" id="{1A4D2FF2-88C2-CD7B-9421-3CD2B13CB954}"/>
              </a:ext>
            </a:extLst>
          </p:cNvPr>
          <p:cNvSpPr txBox="1"/>
          <p:nvPr/>
        </p:nvSpPr>
        <p:spPr>
          <a:xfrm>
            <a:off x="261099" y="2401706"/>
            <a:ext cx="8749551" cy="369332"/>
          </a:xfrm>
          <a:prstGeom prst="rect">
            <a:avLst/>
          </a:prstGeom>
          <a:noFill/>
        </p:spPr>
        <p:txBody>
          <a:bodyPr wrap="square">
            <a:spAutoFit/>
          </a:bodyPr>
          <a:lstStyle/>
          <a:p>
            <a:r>
              <a:rPr lang="en-US" sz="1800" dirty="0">
                <a:effectLst/>
                <a:latin typeface="CMR12"/>
              </a:rPr>
              <a:t>Then, the various subtraction (“sub”) terms can be collected as follows: </a:t>
            </a: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DAF1C0B-AF01-9A59-900B-0CD0081E4572}"/>
                  </a:ext>
                </a:extLst>
              </p:cNvPr>
              <p:cNvSpPr txBox="1"/>
              <p:nvPr/>
            </p:nvSpPr>
            <p:spPr>
              <a:xfrm>
                <a:off x="270661" y="1048748"/>
                <a:ext cx="9668672" cy="476221"/>
              </a:xfrm>
              <a:prstGeom prst="rect">
                <a:avLst/>
              </a:prstGeom>
              <a:noFill/>
            </p:spPr>
            <p:txBody>
              <a:bodyPr wrap="none" rtlCol="0">
                <a:spAutoFit/>
              </a:bodyPr>
              <a:lstStyle/>
              <a:p>
                <a:r>
                  <a:rPr lang="en-US" dirty="0"/>
                  <a:t>Once the </a:t>
                </a:r>
                <a14:m>
                  <m:oMath xmlns:m="http://schemas.openxmlformats.org/officeDocument/2006/math">
                    <m:sSubSup>
                      <m:sSubSupPr>
                        <m:ctrlPr>
                          <a:rPr lang="en-US" i="1" dirty="0" smtClean="0">
                            <a:latin typeface="Cambria Math" panose="02040503050406030204" pitchFamily="18" charset="0"/>
                          </a:rPr>
                        </m:ctrlPr>
                      </m:sSubSupPr>
                      <m:e>
                        <m:r>
                          <a:rPr lang="en-US" i="1" dirty="0">
                            <a:latin typeface="Cambria Math" panose="02040503050406030204" pitchFamily="18" charset="0"/>
                          </a:rPr>
                          <m:t>𝐻</m:t>
                        </m:r>
                      </m:e>
                      <m:sub>
                        <m:r>
                          <a:rPr lang="en-US" b="0" i="1" dirty="0" smtClean="0">
                            <a:latin typeface="Cambria Math" panose="02040503050406030204" pitchFamily="18" charset="0"/>
                          </a:rPr>
                          <m:t>𝑖𝑗</m:t>
                        </m:r>
                      </m:sub>
                      <m:sup>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m:t>
                        </m:r>
                      </m:sup>
                    </m:sSubSup>
                  </m:oMath>
                </a14:m>
                <a:r>
                  <a:rPr lang="en-US" dirty="0"/>
                  <a:t> functions are determined, the hadronic cross section in pp collisions can be written as </a:t>
                </a:r>
              </a:p>
            </p:txBody>
          </p:sp>
        </mc:Choice>
        <mc:Fallback xmlns="">
          <p:sp>
            <p:nvSpPr>
              <p:cNvPr id="8" name="TextBox 7">
                <a:extLst>
                  <a:ext uri="{FF2B5EF4-FFF2-40B4-BE49-F238E27FC236}">
                    <a16:creationId xmlns:a16="http://schemas.microsoft.com/office/drawing/2014/main" id="{8DAF1C0B-AF01-9A59-900B-0CD0081E4572}"/>
                  </a:ext>
                </a:extLst>
              </p:cNvPr>
              <p:cNvSpPr txBox="1">
                <a:spLocks noRot="1" noChangeAspect="1" noMove="1" noResize="1" noEditPoints="1" noAdjustHandles="1" noChangeArrowheads="1" noChangeShapeType="1" noTextEdit="1"/>
              </p:cNvSpPr>
              <p:nvPr/>
            </p:nvSpPr>
            <p:spPr>
              <a:xfrm>
                <a:off x="270661" y="1048748"/>
                <a:ext cx="9668672" cy="476221"/>
              </a:xfrm>
              <a:prstGeom prst="rect">
                <a:avLst/>
              </a:prstGeom>
              <a:blipFill>
                <a:blip r:embed="rId3"/>
                <a:stretch>
                  <a:fillRect l="-525" b="-10256"/>
                </a:stretch>
              </a:blipFill>
            </p:spPr>
            <p:txBody>
              <a:bodyPr/>
              <a:lstStyle/>
              <a:p>
                <a:r>
                  <a:rPr lang="en-US">
                    <a:noFill/>
                  </a:rPr>
                  <a:t> </a:t>
                </a:r>
              </a:p>
            </p:txBody>
          </p:sp>
        </mc:Fallback>
      </mc:AlternateContent>
      <p:pic>
        <p:nvPicPr>
          <p:cNvPr id="10" name="Picture 9" descr="A group of black text&#10;&#10;Description automatically generated with medium confidence">
            <a:extLst>
              <a:ext uri="{FF2B5EF4-FFF2-40B4-BE49-F238E27FC236}">
                <a16:creationId xmlns:a16="http://schemas.microsoft.com/office/drawing/2014/main" id="{283BF0A4-65F9-3945-39D7-173411033492}"/>
              </a:ext>
            </a:extLst>
          </p:cNvPr>
          <p:cNvPicPr>
            <a:picLocks noChangeAspect="1"/>
          </p:cNvPicPr>
          <p:nvPr/>
        </p:nvPicPr>
        <p:blipFill>
          <a:blip r:embed="rId4"/>
          <a:stretch>
            <a:fillRect/>
          </a:stretch>
        </p:blipFill>
        <p:spPr>
          <a:xfrm>
            <a:off x="1913205" y="2918341"/>
            <a:ext cx="7772400" cy="1717061"/>
          </a:xfrm>
          <a:prstGeom prst="rect">
            <a:avLst/>
          </a:prstGeom>
        </p:spPr>
      </p:pic>
      <p:pic>
        <p:nvPicPr>
          <p:cNvPr id="12" name="Picture 11" descr="A math equations with numbers&#10;&#10;Description automatically generated with medium confidence">
            <a:extLst>
              <a:ext uri="{FF2B5EF4-FFF2-40B4-BE49-F238E27FC236}">
                <a16:creationId xmlns:a16="http://schemas.microsoft.com/office/drawing/2014/main" id="{E7D54453-CFDA-57C2-9577-D06541BA0B39}"/>
              </a:ext>
            </a:extLst>
          </p:cNvPr>
          <p:cNvPicPr>
            <a:picLocks noChangeAspect="1"/>
          </p:cNvPicPr>
          <p:nvPr/>
        </p:nvPicPr>
        <p:blipFill>
          <a:blip r:embed="rId5"/>
          <a:stretch>
            <a:fillRect/>
          </a:stretch>
        </p:blipFill>
        <p:spPr>
          <a:xfrm>
            <a:off x="5048931" y="4965980"/>
            <a:ext cx="4745092" cy="717184"/>
          </a:xfrm>
          <a:prstGeom prst="rect">
            <a:avLst/>
          </a:prstGeom>
        </p:spPr>
      </p:pic>
      <p:sp>
        <p:nvSpPr>
          <p:cNvPr id="13" name="TextBox 12">
            <a:extLst>
              <a:ext uri="{FF2B5EF4-FFF2-40B4-BE49-F238E27FC236}">
                <a16:creationId xmlns:a16="http://schemas.microsoft.com/office/drawing/2014/main" id="{673B1AE8-8CB9-28F5-4B9D-226F53015630}"/>
              </a:ext>
            </a:extLst>
          </p:cNvPr>
          <p:cNvSpPr txBox="1"/>
          <p:nvPr/>
        </p:nvSpPr>
        <p:spPr>
          <a:xfrm>
            <a:off x="340616" y="5070588"/>
            <a:ext cx="4726294" cy="369332"/>
          </a:xfrm>
          <a:prstGeom prst="rect">
            <a:avLst/>
          </a:prstGeom>
          <a:noFill/>
        </p:spPr>
        <p:txBody>
          <a:bodyPr wrap="none" rtlCol="0">
            <a:spAutoFit/>
          </a:bodyPr>
          <a:lstStyle/>
          <a:p>
            <a:r>
              <a:rPr lang="en-US" dirty="0"/>
              <a:t>At this point we can define subtraction HQ PDFs</a:t>
            </a:r>
          </a:p>
        </p:txBody>
      </p:sp>
      <p:pic>
        <p:nvPicPr>
          <p:cNvPr id="15" name="Picture 14">
            <a:extLst>
              <a:ext uri="{FF2B5EF4-FFF2-40B4-BE49-F238E27FC236}">
                <a16:creationId xmlns:a16="http://schemas.microsoft.com/office/drawing/2014/main" id="{2CD8F18E-C7B7-4586-2FAE-EBFB4A3AD48C}"/>
              </a:ext>
            </a:extLst>
          </p:cNvPr>
          <p:cNvPicPr>
            <a:picLocks noChangeAspect="1"/>
          </p:cNvPicPr>
          <p:nvPr/>
        </p:nvPicPr>
        <p:blipFill>
          <a:blip r:embed="rId6"/>
          <a:stretch>
            <a:fillRect/>
          </a:stretch>
        </p:blipFill>
        <p:spPr>
          <a:xfrm>
            <a:off x="2452961" y="6146406"/>
            <a:ext cx="6692887" cy="656334"/>
          </a:xfrm>
          <a:prstGeom prst="rect">
            <a:avLst/>
          </a:prstGeom>
        </p:spPr>
      </p:pic>
      <p:pic>
        <p:nvPicPr>
          <p:cNvPr id="17" name="Picture 16" descr="A black text with a white background&#10;&#10;Description automatically generated">
            <a:extLst>
              <a:ext uri="{FF2B5EF4-FFF2-40B4-BE49-F238E27FC236}">
                <a16:creationId xmlns:a16="http://schemas.microsoft.com/office/drawing/2014/main" id="{A0B43520-2D58-88C1-737A-3961A6B2FC21}"/>
              </a:ext>
            </a:extLst>
          </p:cNvPr>
          <p:cNvPicPr>
            <a:picLocks noChangeAspect="1"/>
          </p:cNvPicPr>
          <p:nvPr/>
        </p:nvPicPr>
        <p:blipFill>
          <a:blip r:embed="rId7"/>
          <a:stretch>
            <a:fillRect/>
          </a:stretch>
        </p:blipFill>
        <p:spPr>
          <a:xfrm>
            <a:off x="340616" y="5565983"/>
            <a:ext cx="2523910" cy="486537"/>
          </a:xfrm>
          <a:prstGeom prst="rect">
            <a:avLst/>
          </a:prstGeom>
        </p:spPr>
      </p:pic>
      <p:sp>
        <p:nvSpPr>
          <p:cNvPr id="18" name="Oval 17">
            <a:extLst>
              <a:ext uri="{FF2B5EF4-FFF2-40B4-BE49-F238E27FC236}">
                <a16:creationId xmlns:a16="http://schemas.microsoft.com/office/drawing/2014/main" id="{4392782D-E188-D78C-4C07-5EF224C0B01B}"/>
              </a:ext>
            </a:extLst>
          </p:cNvPr>
          <p:cNvSpPr/>
          <p:nvPr/>
        </p:nvSpPr>
        <p:spPr>
          <a:xfrm>
            <a:off x="4821860" y="4920895"/>
            <a:ext cx="2335768" cy="6938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41CE9A4-70CC-EDC5-11D5-D9080A710CDF}"/>
              </a:ext>
            </a:extLst>
          </p:cNvPr>
          <p:cNvSpPr/>
          <p:nvPr/>
        </p:nvSpPr>
        <p:spPr>
          <a:xfrm>
            <a:off x="7006265" y="4963837"/>
            <a:ext cx="2928845" cy="7193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AE0A05-AD35-CDB0-D62C-2BD98A528214}"/>
              </a:ext>
            </a:extLst>
          </p:cNvPr>
          <p:cNvSpPr/>
          <p:nvPr/>
        </p:nvSpPr>
        <p:spPr>
          <a:xfrm>
            <a:off x="2452960" y="6011599"/>
            <a:ext cx="6692888" cy="770593"/>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9515481-219E-81A1-2806-457DCA8CFFB5}"/>
              </a:ext>
            </a:extLst>
          </p:cNvPr>
          <p:cNvSpPr/>
          <p:nvPr/>
        </p:nvSpPr>
        <p:spPr>
          <a:xfrm>
            <a:off x="3106726" y="3055199"/>
            <a:ext cx="1609112" cy="6624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C173DC7-E9A8-DC84-64B6-AD4FD03BF0A4}"/>
              </a:ext>
            </a:extLst>
          </p:cNvPr>
          <p:cNvSpPr/>
          <p:nvPr/>
        </p:nvSpPr>
        <p:spPr>
          <a:xfrm>
            <a:off x="6669447" y="2918341"/>
            <a:ext cx="1609112" cy="80734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0BFFF4D-AC3F-88F4-ED1E-A919B62489BF}"/>
              </a:ext>
            </a:extLst>
          </p:cNvPr>
          <p:cNvSpPr txBox="1"/>
          <p:nvPr/>
        </p:nvSpPr>
        <p:spPr>
          <a:xfrm>
            <a:off x="340616" y="4616539"/>
            <a:ext cx="10837197" cy="369332"/>
          </a:xfrm>
          <a:prstGeom prst="rect">
            <a:avLst/>
          </a:prstGeom>
          <a:noFill/>
        </p:spPr>
        <p:txBody>
          <a:bodyPr wrap="none" rtlCol="0">
            <a:spAutoFit/>
          </a:bodyPr>
          <a:lstStyle/>
          <a:p>
            <a:r>
              <a:rPr lang="en-US" dirty="0">
                <a:solidFill>
                  <a:srgbClr val="0070C0"/>
                </a:solidFill>
              </a:rPr>
              <a:t>In DIS, one proceeds in a similar fashion to reshuffle the various contributions in the Wilson coefficient functions.</a:t>
            </a:r>
          </a:p>
        </p:txBody>
      </p:sp>
      <p:sp>
        <p:nvSpPr>
          <p:cNvPr id="9" name="Oval 8">
            <a:extLst>
              <a:ext uri="{FF2B5EF4-FFF2-40B4-BE49-F238E27FC236}">
                <a16:creationId xmlns:a16="http://schemas.microsoft.com/office/drawing/2014/main" id="{7C726ACE-6004-C221-2F79-A10B76596316}"/>
              </a:ext>
            </a:extLst>
          </p:cNvPr>
          <p:cNvSpPr/>
          <p:nvPr/>
        </p:nvSpPr>
        <p:spPr>
          <a:xfrm>
            <a:off x="3495885" y="3766831"/>
            <a:ext cx="2052860" cy="8685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E4824D8C-3932-1C44-9CBE-9FA6AE89C956}"/>
              </a:ext>
            </a:extLst>
          </p:cNvPr>
          <p:cNvSpPr>
            <a:spLocks noGrp="1"/>
          </p:cNvSpPr>
          <p:nvPr>
            <p:ph type="sldNum" sz="quarter" idx="12"/>
          </p:nvPr>
        </p:nvSpPr>
        <p:spPr/>
        <p:txBody>
          <a:bodyPr/>
          <a:lstStyle/>
          <a:p>
            <a:fld id="{43EB0AC1-1C9D-3D4A-A8C1-3A06855A2E01}" type="slidenum">
              <a:rPr lang="en-US" smtClean="0"/>
              <a:t>10</a:t>
            </a:fld>
            <a:r>
              <a:rPr lang="en-US" dirty="0"/>
              <a:t>/28</a:t>
            </a:r>
          </a:p>
        </p:txBody>
      </p:sp>
    </p:spTree>
    <p:extLst>
      <p:ext uri="{BB962C8B-B14F-4D97-AF65-F5344CB8AC3E}">
        <p14:creationId xmlns:p14="http://schemas.microsoft.com/office/powerpoint/2010/main" val="26941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 grpId="1" animBg="1"/>
      <p:bldP spid="4" grpId="1"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diagram of a diagram&#10;&#10;Description automatically generated with medium confidence">
            <a:extLst>
              <a:ext uri="{FF2B5EF4-FFF2-40B4-BE49-F238E27FC236}">
                <a16:creationId xmlns:a16="http://schemas.microsoft.com/office/drawing/2014/main" id="{3FEB8FD3-092A-AD2D-EA55-F29B1C74224E}"/>
              </a:ext>
            </a:extLst>
          </p:cNvPr>
          <p:cNvPicPr>
            <a:picLocks noChangeAspect="1"/>
          </p:cNvPicPr>
          <p:nvPr/>
        </p:nvPicPr>
        <p:blipFill>
          <a:blip r:embed="rId2"/>
          <a:stretch>
            <a:fillRect/>
          </a:stretch>
        </p:blipFill>
        <p:spPr>
          <a:xfrm>
            <a:off x="7369828" y="181800"/>
            <a:ext cx="3845253" cy="1215009"/>
          </a:xfrm>
          <a:prstGeom prst="rect">
            <a:avLst/>
          </a:prstGeom>
        </p:spPr>
      </p:pic>
      <p:sp>
        <p:nvSpPr>
          <p:cNvPr id="3" name="Title 23">
            <a:extLst>
              <a:ext uri="{FF2B5EF4-FFF2-40B4-BE49-F238E27FC236}">
                <a16:creationId xmlns:a16="http://schemas.microsoft.com/office/drawing/2014/main" id="{2D0406BA-7E28-4331-4A61-99516E7B685A}"/>
              </a:ext>
            </a:extLst>
          </p:cNvPr>
          <p:cNvSpPr txBox="1">
            <a:spLocks/>
          </p:cNvSpPr>
          <p:nvPr/>
        </p:nvSpPr>
        <p:spPr>
          <a:xfrm>
            <a:off x="270661" y="216108"/>
            <a:ext cx="11921339" cy="7181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Residual PDFs</a:t>
            </a:r>
          </a:p>
        </p:txBody>
      </p:sp>
      <p:pic>
        <p:nvPicPr>
          <p:cNvPr id="5" name="Picture 4">
            <a:extLst>
              <a:ext uri="{FF2B5EF4-FFF2-40B4-BE49-F238E27FC236}">
                <a16:creationId xmlns:a16="http://schemas.microsoft.com/office/drawing/2014/main" id="{E53AA49F-0DE6-1B73-55A1-E64AAE3D4A4F}"/>
              </a:ext>
            </a:extLst>
          </p:cNvPr>
          <p:cNvPicPr>
            <a:picLocks noChangeAspect="1"/>
          </p:cNvPicPr>
          <p:nvPr/>
        </p:nvPicPr>
        <p:blipFill>
          <a:blip r:embed="rId3"/>
          <a:stretch>
            <a:fillRect/>
          </a:stretch>
        </p:blipFill>
        <p:spPr>
          <a:xfrm>
            <a:off x="354030" y="1093486"/>
            <a:ext cx="4628936" cy="514326"/>
          </a:xfrm>
          <a:prstGeom prst="rect">
            <a:avLst/>
          </a:prstGeom>
        </p:spPr>
      </p:pic>
      <p:pic>
        <p:nvPicPr>
          <p:cNvPr id="7" name="Picture 6" descr="A math equations and formulas&#10;&#10;Description automatically generated with medium confidence">
            <a:extLst>
              <a:ext uri="{FF2B5EF4-FFF2-40B4-BE49-F238E27FC236}">
                <a16:creationId xmlns:a16="http://schemas.microsoft.com/office/drawing/2014/main" id="{710A2219-2C29-227F-1B9C-DE4979A97F6A}"/>
              </a:ext>
            </a:extLst>
          </p:cNvPr>
          <p:cNvPicPr>
            <a:picLocks noChangeAspect="1"/>
          </p:cNvPicPr>
          <p:nvPr/>
        </p:nvPicPr>
        <p:blipFill>
          <a:blip r:embed="rId4"/>
          <a:stretch>
            <a:fillRect/>
          </a:stretch>
        </p:blipFill>
        <p:spPr>
          <a:xfrm>
            <a:off x="354030" y="1940478"/>
            <a:ext cx="7325937" cy="1942707"/>
          </a:xfrm>
          <a:prstGeom prst="rect">
            <a:avLst/>
          </a:prstGeom>
        </p:spPr>
      </p:pic>
      <p:pic>
        <p:nvPicPr>
          <p:cNvPr id="9" name="Picture 8" descr="A diagram of a graph&#10;&#10;Description automatically generated with medium confidence">
            <a:extLst>
              <a:ext uri="{FF2B5EF4-FFF2-40B4-BE49-F238E27FC236}">
                <a16:creationId xmlns:a16="http://schemas.microsoft.com/office/drawing/2014/main" id="{5BD4266B-0A55-2BB9-10AD-AC7F2F5EF452}"/>
              </a:ext>
            </a:extLst>
          </p:cNvPr>
          <p:cNvPicPr>
            <a:picLocks noChangeAspect="1"/>
          </p:cNvPicPr>
          <p:nvPr/>
        </p:nvPicPr>
        <p:blipFill>
          <a:blip r:embed="rId5"/>
          <a:stretch>
            <a:fillRect/>
          </a:stretch>
        </p:blipFill>
        <p:spPr>
          <a:xfrm>
            <a:off x="1949715" y="3946168"/>
            <a:ext cx="8292570" cy="2798466"/>
          </a:xfrm>
          <a:prstGeom prst="rect">
            <a:avLst/>
          </a:prstGeom>
        </p:spPr>
      </p:pic>
      <p:sp>
        <p:nvSpPr>
          <p:cNvPr id="12" name="TextBox 11">
            <a:extLst>
              <a:ext uri="{FF2B5EF4-FFF2-40B4-BE49-F238E27FC236}">
                <a16:creationId xmlns:a16="http://schemas.microsoft.com/office/drawing/2014/main" id="{EC7FE8DD-AF2E-BEA6-A959-C34233D023A0}"/>
              </a:ext>
            </a:extLst>
          </p:cNvPr>
          <p:cNvSpPr txBox="1"/>
          <p:nvPr/>
        </p:nvSpPr>
        <p:spPr>
          <a:xfrm>
            <a:off x="6575461" y="1465495"/>
            <a:ext cx="5433988" cy="646331"/>
          </a:xfrm>
          <a:prstGeom prst="rect">
            <a:avLst/>
          </a:prstGeom>
          <a:noFill/>
        </p:spPr>
        <p:txBody>
          <a:bodyPr wrap="none" rtlCol="0">
            <a:spAutoFit/>
          </a:bodyPr>
          <a:lstStyle/>
          <a:p>
            <a:r>
              <a:rPr lang="en-US" dirty="0"/>
              <a:t>FE and SUB share the same matrix elements and </a:t>
            </a:r>
          </a:p>
          <a:p>
            <a:r>
              <a:rPr lang="en-US" dirty="0"/>
              <a:t>can be combined in one piece in terms of residual PDFs!</a:t>
            </a:r>
          </a:p>
        </p:txBody>
      </p:sp>
      <p:sp>
        <p:nvSpPr>
          <p:cNvPr id="13" name="TextBox 12">
            <a:extLst>
              <a:ext uri="{FF2B5EF4-FFF2-40B4-BE49-F238E27FC236}">
                <a16:creationId xmlns:a16="http://schemas.microsoft.com/office/drawing/2014/main" id="{354C1311-9F09-D362-3082-3219822E5BFB}"/>
              </a:ext>
            </a:extLst>
          </p:cNvPr>
          <p:cNvSpPr txBox="1"/>
          <p:nvPr/>
        </p:nvSpPr>
        <p:spPr>
          <a:xfrm>
            <a:off x="270661" y="4150721"/>
            <a:ext cx="1850378" cy="738664"/>
          </a:xfrm>
          <a:prstGeom prst="rect">
            <a:avLst/>
          </a:prstGeom>
          <a:noFill/>
        </p:spPr>
        <p:txBody>
          <a:bodyPr wrap="none" rtlCol="0">
            <a:spAutoFit/>
          </a:bodyPr>
          <a:lstStyle/>
          <a:p>
            <a:r>
              <a:rPr lang="en-US" sz="1400" dirty="0"/>
              <a:t>HQ, Subtraction and</a:t>
            </a:r>
          </a:p>
          <a:p>
            <a:r>
              <a:rPr lang="en-US" sz="1400" dirty="0"/>
              <a:t>Residual PDFs near the</a:t>
            </a:r>
          </a:p>
          <a:p>
            <a:r>
              <a:rPr lang="en-US" sz="1400" dirty="0"/>
              <a:t>b-quark threshold</a:t>
            </a:r>
          </a:p>
        </p:txBody>
      </p:sp>
      <p:sp>
        <p:nvSpPr>
          <p:cNvPr id="4" name="Oval 3">
            <a:extLst>
              <a:ext uri="{FF2B5EF4-FFF2-40B4-BE49-F238E27FC236}">
                <a16:creationId xmlns:a16="http://schemas.microsoft.com/office/drawing/2014/main" id="{7E6FC17E-2628-7C6F-5CB9-7CDF52E0C944}"/>
              </a:ext>
            </a:extLst>
          </p:cNvPr>
          <p:cNvSpPr/>
          <p:nvPr/>
        </p:nvSpPr>
        <p:spPr>
          <a:xfrm>
            <a:off x="8682446" y="304801"/>
            <a:ext cx="853440" cy="35705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08111FD-DE73-4865-3D98-70D6EF00A6AA}"/>
              </a:ext>
            </a:extLst>
          </p:cNvPr>
          <p:cNvSpPr>
            <a:spLocks noGrp="1"/>
          </p:cNvSpPr>
          <p:nvPr>
            <p:ph type="sldNum" sz="quarter" idx="12"/>
          </p:nvPr>
        </p:nvSpPr>
        <p:spPr/>
        <p:txBody>
          <a:bodyPr/>
          <a:lstStyle/>
          <a:p>
            <a:fld id="{43EB0AC1-1C9D-3D4A-A8C1-3A06855A2E01}" type="slidenum">
              <a:rPr lang="en-US" smtClean="0"/>
              <a:t>11</a:t>
            </a:fld>
            <a:r>
              <a:rPr lang="en-US" dirty="0"/>
              <a:t>/28</a:t>
            </a:r>
          </a:p>
        </p:txBody>
      </p:sp>
    </p:spTree>
    <p:extLst>
      <p:ext uri="{BB962C8B-B14F-4D97-AF65-F5344CB8AC3E}">
        <p14:creationId xmlns:p14="http://schemas.microsoft.com/office/powerpoint/2010/main" val="80031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EC8DB5D-1D2C-7B11-997A-235725A7BD8B}"/>
                  </a:ext>
                </a:extLst>
              </p:cNvPr>
              <p:cNvSpPr txBox="1"/>
              <p:nvPr/>
            </p:nvSpPr>
            <p:spPr>
              <a:xfrm>
                <a:off x="520716" y="1340158"/>
                <a:ext cx="11671283" cy="4832092"/>
              </a:xfrm>
              <a:prstGeom prst="rect">
                <a:avLst/>
              </a:prstGeom>
              <a:noFill/>
            </p:spPr>
            <p:txBody>
              <a:bodyPr wrap="square" rtlCol="0">
                <a:spAutoFit/>
              </a:bodyPr>
              <a:lstStyle/>
              <a:p>
                <a:r>
                  <a:rPr lang="en-US" sz="2800" dirty="0"/>
                  <a:t>Subtraction PDFs consist of convolutions between PDFs and universal </a:t>
                </a:r>
              </a:p>
              <a:p>
                <a:r>
                  <a:rPr lang="en-US" sz="2800" dirty="0"/>
                  <a:t>operator matrix elements (OMEs). They are process independent.</a:t>
                </a:r>
              </a:p>
              <a:p>
                <a:r>
                  <a:rPr lang="en-US" dirty="0"/>
                  <a:t>(J. </a:t>
                </a:r>
                <a:r>
                  <a:rPr lang="en-US" dirty="0" err="1"/>
                  <a:t>Blümlein</a:t>
                </a:r>
                <a:r>
                  <a:rPr lang="en-US" dirty="0"/>
                  <a:t> is leading the effort in the calculation of the OMEs @N3LO. See </a:t>
                </a:r>
                <a:r>
                  <a:rPr lang="en-US" dirty="0" err="1"/>
                  <a:t>Ablinger</a:t>
                </a:r>
                <a:r>
                  <a:rPr lang="en-US" dirty="0"/>
                  <a:t> et al. </a:t>
                </a:r>
                <a:r>
                  <a:rPr lang="en-US" b="0" i="1" dirty="0">
                    <a:effectLst/>
                    <a:latin typeface="-apple-system"/>
                  </a:rPr>
                  <a:t>PLB</a:t>
                </a:r>
                <a:r>
                  <a:rPr lang="en-US" b="0" i="0" dirty="0">
                    <a:effectLst/>
                    <a:latin typeface="-apple-system"/>
                  </a:rPr>
                  <a:t>2024 and </a:t>
                </a:r>
                <a:r>
                  <a:rPr lang="en-US" b="0" i="1" dirty="0">
                    <a:effectLst/>
                    <a:latin typeface="-apple-system"/>
                  </a:rPr>
                  <a:t>NPB</a:t>
                </a:r>
                <a:r>
                  <a:rPr lang="en-US" b="0" i="0" dirty="0">
                    <a:effectLst/>
                    <a:latin typeface="-apple-system"/>
                  </a:rPr>
                  <a:t>2024 on </a:t>
                </a:r>
                <a14:m>
                  <m:oMath xmlns:m="http://schemas.openxmlformats.org/officeDocument/2006/math">
                    <m:sSubSup>
                      <m:sSubSupPr>
                        <m:ctrlPr>
                          <a:rPr lang="en-US" b="0" i="1" smtClean="0">
                            <a:effectLst/>
                            <a:latin typeface="Cambria Math" panose="02040503050406030204" pitchFamily="18" charset="0"/>
                          </a:rPr>
                        </m:ctrlPr>
                      </m:sSubSupPr>
                      <m:e>
                        <m:r>
                          <a:rPr lang="en-US" b="0" i="1" smtClean="0">
                            <a:effectLst/>
                            <a:latin typeface="Cambria Math" panose="02040503050406030204" pitchFamily="18" charset="0"/>
                          </a:rPr>
                          <m:t>𝐴</m:t>
                        </m:r>
                      </m:e>
                      <m:sub>
                        <m:r>
                          <a:rPr lang="en-US" b="0" i="1" smtClean="0">
                            <a:effectLst/>
                            <a:latin typeface="Cambria Math" panose="02040503050406030204" pitchFamily="18" charset="0"/>
                          </a:rPr>
                          <m:t>𝑄𝑔</m:t>
                        </m:r>
                      </m:sub>
                      <m:sup>
                        <m:r>
                          <a:rPr lang="en-US" b="0" i="1" smtClean="0">
                            <a:effectLst/>
                            <a:latin typeface="Cambria Math" panose="02040503050406030204" pitchFamily="18" charset="0"/>
                          </a:rPr>
                          <m:t>(3)</m:t>
                        </m:r>
                      </m:sup>
                    </m:sSubSup>
                  </m:oMath>
                </a14:m>
                <a:r>
                  <a:rPr lang="en-US" dirty="0"/>
                  <a:t>)</a:t>
                </a:r>
                <a:r>
                  <a:rPr lang="en-US" sz="2800" dirty="0"/>
                  <a:t>  </a:t>
                </a:r>
              </a:p>
              <a:p>
                <a:endParaRPr lang="en-US" sz="2800" dirty="0"/>
              </a:p>
              <a:p>
                <a:endParaRPr lang="en-US" sz="2800" dirty="0"/>
              </a:p>
              <a:p>
                <a:r>
                  <a:rPr lang="en-US" sz="2800" dirty="0"/>
                  <a:t>Subtraction and Residual PDFs are provided in the form of LHAPDF6 </a:t>
                </a:r>
              </a:p>
              <a:p>
                <a:r>
                  <a:rPr lang="en-US" sz="2800" dirty="0"/>
                  <a:t>grids for phenomenology applications: </a:t>
                </a:r>
                <a:r>
                  <a:rPr lang="en-US" sz="2800" dirty="0">
                    <a:hlinkClick r:id="rId2"/>
                  </a:rPr>
                  <a:t>https://sacotmps.hepforge.org/</a:t>
                </a:r>
                <a:endParaRPr lang="en-US" sz="2800" dirty="0"/>
              </a:p>
              <a:p>
                <a:endParaRPr lang="en-US" sz="2800" dirty="0"/>
              </a:p>
              <a:p>
                <a:endParaRPr lang="en-US" sz="2800" dirty="0"/>
              </a:p>
              <a:p>
                <a:r>
                  <a:rPr lang="en-US" sz="2800" dirty="0"/>
                  <a:t>The next generation of CTEQ global analyses will use a module to generate </a:t>
                </a:r>
              </a:p>
              <a:p>
                <a:r>
                  <a:rPr lang="en-US" sz="2800" dirty="0"/>
                  <a:t>Subtraction and Residual CT-PDFs  </a:t>
                </a:r>
              </a:p>
            </p:txBody>
          </p:sp>
        </mc:Choice>
        <mc:Fallback xmlns="">
          <p:sp>
            <p:nvSpPr>
              <p:cNvPr id="4" name="TextBox 3">
                <a:extLst>
                  <a:ext uri="{FF2B5EF4-FFF2-40B4-BE49-F238E27FC236}">
                    <a16:creationId xmlns:a16="http://schemas.microsoft.com/office/drawing/2014/main" id="{0EC8DB5D-1D2C-7B11-997A-235725A7BD8B}"/>
                  </a:ext>
                </a:extLst>
              </p:cNvPr>
              <p:cNvSpPr txBox="1">
                <a:spLocks noRot="1" noChangeAspect="1" noMove="1" noResize="1" noEditPoints="1" noAdjustHandles="1" noChangeArrowheads="1" noChangeShapeType="1" noTextEdit="1"/>
              </p:cNvSpPr>
              <p:nvPr/>
            </p:nvSpPr>
            <p:spPr>
              <a:xfrm>
                <a:off x="520716" y="1340158"/>
                <a:ext cx="11671283" cy="4832092"/>
              </a:xfrm>
              <a:prstGeom prst="rect">
                <a:avLst/>
              </a:prstGeom>
              <a:blipFill>
                <a:blip r:embed="rId3"/>
                <a:stretch>
                  <a:fillRect l="-977" t="-1309" b="-2356"/>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18B8D960-D9FA-DDF4-2625-B55AD1BC3AAA}"/>
              </a:ext>
            </a:extLst>
          </p:cNvPr>
          <p:cNvSpPr txBox="1">
            <a:spLocks/>
          </p:cNvSpPr>
          <p:nvPr/>
        </p:nvSpPr>
        <p:spPr>
          <a:xfrm>
            <a:off x="480656" y="277403"/>
            <a:ext cx="11230688" cy="11653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Subtraction and Residual PDFs</a:t>
            </a:r>
            <a:endParaRPr lang="en-US" sz="2800" b="1" dirty="0"/>
          </a:p>
        </p:txBody>
      </p:sp>
      <p:sp>
        <p:nvSpPr>
          <p:cNvPr id="2" name="Slide Number Placeholder 1">
            <a:extLst>
              <a:ext uri="{FF2B5EF4-FFF2-40B4-BE49-F238E27FC236}">
                <a16:creationId xmlns:a16="http://schemas.microsoft.com/office/drawing/2014/main" id="{582DA763-7B5C-0700-A8DB-FD1656CC989A}"/>
              </a:ext>
            </a:extLst>
          </p:cNvPr>
          <p:cNvSpPr>
            <a:spLocks noGrp="1"/>
          </p:cNvSpPr>
          <p:nvPr>
            <p:ph type="sldNum" sz="quarter" idx="12"/>
          </p:nvPr>
        </p:nvSpPr>
        <p:spPr/>
        <p:txBody>
          <a:bodyPr/>
          <a:lstStyle/>
          <a:p>
            <a:fld id="{43EB0AC1-1C9D-3D4A-A8C1-3A06855A2E01}" type="slidenum">
              <a:rPr lang="en-US" smtClean="0"/>
              <a:t>12</a:t>
            </a:fld>
            <a:r>
              <a:rPr lang="en-US" dirty="0"/>
              <a:t>/28</a:t>
            </a:r>
          </a:p>
        </p:txBody>
      </p:sp>
    </p:spTree>
    <p:extLst>
      <p:ext uri="{BB962C8B-B14F-4D97-AF65-F5344CB8AC3E}">
        <p14:creationId xmlns:p14="http://schemas.microsoft.com/office/powerpoint/2010/main" val="315833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432D10-A44B-790C-2CBA-81F1DA14EF04}"/>
                  </a:ext>
                </a:extLst>
              </p:cNvPr>
              <p:cNvSpPr txBox="1"/>
              <p:nvPr/>
            </p:nvSpPr>
            <p:spPr>
              <a:xfrm>
                <a:off x="374497" y="399156"/>
                <a:ext cx="10429338" cy="3046988"/>
              </a:xfrm>
              <a:prstGeom prst="rect">
                <a:avLst/>
              </a:prstGeom>
              <a:noFill/>
            </p:spPr>
            <p:txBody>
              <a:bodyPr wrap="square" rtlCol="0">
                <a:spAutoFit/>
              </a:bodyPr>
              <a:lstStyle/>
              <a:p>
                <a:r>
                  <a:rPr lang="en-US" sz="3200" dirty="0"/>
                  <a:t>This recipe has been applied to reactions of interest: </a:t>
                </a:r>
              </a:p>
              <a:p>
                <a:endParaRPr lang="en-US" sz="3200" dirty="0"/>
              </a:p>
              <a:p>
                <a:pPr marL="342900" indent="-342900">
                  <a:buAutoNum type="arabicPeriod"/>
                </a:pPr>
                <a:r>
                  <a:rPr lang="en-US" sz="3200" dirty="0"/>
                  <a:t>pp</a:t>
                </a:r>
                <a:r>
                  <a:rPr lang="en-US" sz="3200" dirty="0">
                    <a:highlight>
                      <a:srgbClr val="FFFFFF"/>
                    </a:highlight>
                    <a:latin typeface="Calibri" panose="020F0502020204030204" pitchFamily="34" charset="0"/>
                    <a:cs typeface="Calibri" panose="020F0502020204030204" pitchFamily="34" charset="0"/>
                  </a:rPr>
                  <a:t> </a:t>
                </a:r>
                <a14:m>
                  <m:oMath xmlns:m="http://schemas.openxmlformats.org/officeDocument/2006/math">
                    <m:r>
                      <a:rPr lang="en-US" sz="3200" b="1" i="1" smtClean="0">
                        <a:latin typeface="Cambria Math" panose="02040503050406030204" pitchFamily="18" charset="0"/>
                        <a:ea typeface="Cambria Math" panose="02040503050406030204" pitchFamily="18" charset="0"/>
                      </a:rPr>
                      <m:t>→</m:t>
                    </m:r>
                  </m:oMath>
                </a14:m>
                <a:r>
                  <a:rPr lang="en-US" sz="3200" b="0" i="0" dirty="0">
                    <a:effectLst/>
                    <a:highlight>
                      <a:srgbClr val="FFFFFF"/>
                    </a:highlight>
                    <a:latin typeface="Calibri" panose="020F0502020204030204" pitchFamily="34" charset="0"/>
                    <a:cs typeface="Calibri" panose="020F0502020204030204" pitchFamily="34" charset="0"/>
                  </a:rPr>
                  <a:t> </a:t>
                </a:r>
                <a14:m>
                  <m:oMath xmlns:m="http://schemas.openxmlformats.org/officeDocument/2006/math">
                    <m:r>
                      <a:rPr lang="en-US" sz="3200" i="1" dirty="0" smtClean="0">
                        <a:latin typeface="Cambria Math" panose="02040503050406030204" pitchFamily="18" charset="0"/>
                      </a:rPr>
                      <m:t>𝑍</m:t>
                    </m:r>
                    <m:r>
                      <a:rPr lang="en-US" sz="3200" i="1" dirty="0" smtClean="0">
                        <a:latin typeface="Cambria Math" panose="02040503050406030204" pitchFamily="18" charset="0"/>
                      </a:rPr>
                      <m:t> +</m:t>
                    </m:r>
                    <m:r>
                      <a:rPr lang="en-US" sz="3200" b="0" i="1" dirty="0" smtClean="0">
                        <a:latin typeface="Cambria Math" panose="02040503050406030204" pitchFamily="18" charset="0"/>
                      </a:rPr>
                      <m:t>𝑄</m:t>
                    </m:r>
                    <m:r>
                      <a:rPr lang="en-US" sz="3200" i="1" dirty="0" smtClean="0">
                        <a:latin typeface="Cambria Math" panose="02040503050406030204" pitchFamily="18" charset="0"/>
                      </a:rPr>
                      <m:t> + </m:t>
                    </m:r>
                    <m:r>
                      <a:rPr lang="en-US" sz="3200" i="1" dirty="0" smtClean="0">
                        <a:latin typeface="Cambria Math" panose="02040503050406030204" pitchFamily="18" charset="0"/>
                      </a:rPr>
                      <m:t>𝑋</m:t>
                    </m:r>
                    <m:r>
                      <a:rPr lang="en-US" sz="3200" b="0" i="0" dirty="0" smtClean="0">
                        <a:latin typeface="Cambria Math" panose="02040503050406030204" pitchFamily="18" charset="0"/>
                      </a:rPr>
                      <m:t>;</m:t>
                    </m:r>
                    <m:r>
                      <a:rPr lang="en-US" sz="3200" b="0" i="1" dirty="0" smtClean="0">
                        <a:latin typeface="Cambria Math" panose="02040503050406030204" pitchFamily="18" charset="0"/>
                      </a:rPr>
                      <m:t> (</m:t>
                    </m:r>
                    <m:r>
                      <a:rPr lang="en-US" sz="3200" i="1" dirty="0" smtClean="0">
                        <a:latin typeface="Cambria Math" panose="02040503050406030204" pitchFamily="18" charset="0"/>
                      </a:rPr>
                      <m:t>𝑄</m:t>
                    </m:r>
                    <m:r>
                      <a:rPr lang="en-US" sz="3200" i="1" dirty="0" smtClean="0">
                        <a:latin typeface="Cambria Math" panose="02040503050406030204" pitchFamily="18" charset="0"/>
                      </a:rPr>
                      <m:t>=</m:t>
                    </m:r>
                    <m:r>
                      <a:rPr lang="en-US" sz="3200" i="1" dirty="0" smtClean="0">
                        <a:latin typeface="Cambria Math" panose="02040503050406030204" pitchFamily="18" charset="0"/>
                      </a:rPr>
                      <m:t>𝑏</m:t>
                    </m:r>
                  </m:oMath>
                </a14:m>
                <a:r>
                  <a:rPr lang="en-US" sz="3200" dirty="0"/>
                  <a:t>-quark) @NLO; M.G., Nadolsky, Reina, </a:t>
                </a:r>
                <a:r>
                  <a:rPr lang="en-US" sz="3200" dirty="0" err="1"/>
                  <a:t>Wackeroth</a:t>
                </a:r>
                <a:r>
                  <a:rPr lang="en-US" sz="3200" dirty="0"/>
                  <a:t>, Xie; </a:t>
                </a:r>
                <a:r>
                  <a:rPr lang="en-US" sz="3200" b="1" dirty="0"/>
                  <a:t>PRD2024</a:t>
                </a:r>
                <a:r>
                  <a:rPr lang="en-US" sz="3200" dirty="0"/>
                  <a:t>, 2410.03876</a:t>
                </a:r>
              </a:p>
              <a:p>
                <a:pPr marL="342900" indent="-342900">
                  <a:buAutoNum type="arabicPeriod"/>
                </a:pPr>
                <a:endParaRPr lang="en-US" sz="3200" dirty="0"/>
              </a:p>
              <a:p>
                <a:pPr marL="342900" indent="-342900">
                  <a:buAutoNum type="arabicPeriod"/>
                </a:pPr>
                <a:endParaRPr lang="en-US" sz="3200" dirty="0"/>
              </a:p>
            </p:txBody>
          </p:sp>
        </mc:Choice>
        <mc:Fallback xmlns="">
          <p:sp>
            <p:nvSpPr>
              <p:cNvPr id="4" name="TextBox 3">
                <a:extLst>
                  <a:ext uri="{FF2B5EF4-FFF2-40B4-BE49-F238E27FC236}">
                    <a16:creationId xmlns:a16="http://schemas.microsoft.com/office/drawing/2014/main" id="{A4432D10-A44B-790C-2CBA-81F1DA14EF04}"/>
                  </a:ext>
                </a:extLst>
              </p:cNvPr>
              <p:cNvSpPr txBox="1">
                <a:spLocks noRot="1" noChangeAspect="1" noMove="1" noResize="1" noEditPoints="1" noAdjustHandles="1" noChangeArrowheads="1" noChangeShapeType="1" noTextEdit="1"/>
              </p:cNvSpPr>
              <p:nvPr/>
            </p:nvSpPr>
            <p:spPr>
              <a:xfrm>
                <a:off x="374497" y="399156"/>
                <a:ext cx="10429338" cy="3046988"/>
              </a:xfrm>
              <a:prstGeom prst="rect">
                <a:avLst/>
              </a:prstGeom>
              <a:blipFill>
                <a:blip r:embed="rId2"/>
                <a:stretch>
                  <a:fillRect l="-1582" t="-249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01FCE7B-5279-DF34-9AE5-EC2B7AD24454}"/>
              </a:ext>
            </a:extLst>
          </p:cNvPr>
          <p:cNvSpPr>
            <a:spLocks noGrp="1"/>
          </p:cNvSpPr>
          <p:nvPr>
            <p:ph type="sldNum" sz="quarter" idx="12"/>
          </p:nvPr>
        </p:nvSpPr>
        <p:spPr/>
        <p:txBody>
          <a:bodyPr/>
          <a:lstStyle/>
          <a:p>
            <a:fld id="{43EB0AC1-1C9D-3D4A-A8C1-3A06855A2E01}" type="slidenum">
              <a:rPr lang="en-US" smtClean="0"/>
              <a:t>13</a:t>
            </a:fld>
            <a:r>
              <a:rPr lang="en-US" dirty="0"/>
              <a:t>/28</a:t>
            </a:r>
          </a:p>
        </p:txBody>
      </p:sp>
    </p:spTree>
    <p:extLst>
      <p:ext uri="{BB962C8B-B14F-4D97-AF65-F5344CB8AC3E}">
        <p14:creationId xmlns:p14="http://schemas.microsoft.com/office/powerpoint/2010/main" val="4510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diagram of a diagram&#10;&#10;Description automatically generated with medium confidence">
            <a:extLst>
              <a:ext uri="{FF2B5EF4-FFF2-40B4-BE49-F238E27FC236}">
                <a16:creationId xmlns:a16="http://schemas.microsoft.com/office/drawing/2014/main" id="{1424AAC7-72E8-F175-4B0F-DB662A13DB6A}"/>
              </a:ext>
            </a:extLst>
          </p:cNvPr>
          <p:cNvPicPr>
            <a:picLocks noChangeAspect="1"/>
          </p:cNvPicPr>
          <p:nvPr/>
        </p:nvPicPr>
        <p:blipFill>
          <a:blip r:embed="rId2"/>
          <a:stretch>
            <a:fillRect/>
          </a:stretch>
        </p:blipFill>
        <p:spPr>
          <a:xfrm>
            <a:off x="561284" y="956856"/>
            <a:ext cx="5312741" cy="16787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C5F891-DEB7-16F4-1CDB-B898FF3FE394}"/>
                  </a:ext>
                </a:extLst>
              </p:cNvPr>
              <p:cNvSpPr txBox="1"/>
              <p:nvPr/>
            </p:nvSpPr>
            <p:spPr>
              <a:xfrm>
                <a:off x="8475337" y="875013"/>
                <a:ext cx="3491020" cy="369332"/>
              </a:xfrm>
              <a:prstGeom prst="rect">
                <a:avLst/>
              </a:prstGeom>
              <a:noFill/>
            </p:spPr>
            <p:txBody>
              <a:bodyPr wrap="none" rtlCol="0">
                <a:spAutoFit/>
              </a:bodyPr>
              <a:lstStyle/>
              <a:p>
                <a:r>
                  <a:rPr lang="en-US" dirty="0"/>
                  <a:t>(for </a:t>
                </a:r>
                <a14:m>
                  <m:oMath xmlns:m="http://schemas.openxmlformats.org/officeDocument/2006/math">
                    <m:r>
                      <a:rPr lang="en-US" b="0" i="1" smtClean="0">
                        <a:latin typeface="Cambria Math" panose="02040503050406030204" pitchFamily="18" charset="0"/>
                        <a:ea typeface="Cambria Math" panose="02040503050406030204" pitchFamily="18" charset="0"/>
                      </a:rPr>
                      <m:t>𝑝𝑝</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a14:m>
                <a:r>
                  <a:rPr lang="en-US" dirty="0"/>
                  <a:t> this is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𝑠</m:t>
                        </m:r>
                      </m:sub>
                      <m:sup>
                        <m:r>
                          <a:rPr lang="en-US" i="1">
                            <a:latin typeface="Cambria Math" panose="02040503050406030204" pitchFamily="18" charset="0"/>
                          </a:rPr>
                          <m:t>2</m:t>
                        </m:r>
                      </m:sup>
                    </m:sSubSup>
                    <m:r>
                      <a:rPr lang="en-US" i="1">
                        <a:latin typeface="Cambria Math" panose="02040503050406030204" pitchFamily="18" charset="0"/>
                      </a:rPr>
                      <m:t>)</m:t>
                    </m:r>
                  </m:oMath>
                </a14:m>
                <a:r>
                  <a:rPr lang="en-US" dirty="0"/>
                  <a:t>)</a:t>
                </a:r>
              </a:p>
            </p:txBody>
          </p:sp>
        </mc:Choice>
        <mc:Fallback xmlns="">
          <p:sp>
            <p:nvSpPr>
              <p:cNvPr id="7" name="TextBox 6">
                <a:extLst>
                  <a:ext uri="{FF2B5EF4-FFF2-40B4-BE49-F238E27FC236}">
                    <a16:creationId xmlns:a16="http://schemas.microsoft.com/office/drawing/2014/main" id="{40C5F891-DEB7-16F4-1CDB-B898FF3FE394}"/>
                  </a:ext>
                </a:extLst>
              </p:cNvPr>
              <p:cNvSpPr txBox="1">
                <a:spLocks noRot="1" noChangeAspect="1" noMove="1" noResize="1" noEditPoints="1" noAdjustHandles="1" noChangeArrowheads="1" noChangeShapeType="1" noTextEdit="1"/>
              </p:cNvSpPr>
              <p:nvPr/>
            </p:nvSpPr>
            <p:spPr>
              <a:xfrm>
                <a:off x="8475337" y="875013"/>
                <a:ext cx="3491020" cy="369332"/>
              </a:xfrm>
              <a:prstGeom prst="rect">
                <a:avLst/>
              </a:prstGeom>
              <a:blipFill>
                <a:blip r:embed="rId3"/>
                <a:stretch>
                  <a:fillRect l="-1449" t="-10345" r="-362" b="-27586"/>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ECC8A9BC-F9A6-C454-D7F4-F785ABB41B10}"/>
              </a:ext>
            </a:extLst>
          </p:cNvPr>
          <p:cNvSpPr txBox="1"/>
          <p:nvPr/>
        </p:nvSpPr>
        <p:spPr>
          <a:xfrm>
            <a:off x="870892" y="2571024"/>
            <a:ext cx="920445" cy="369332"/>
          </a:xfrm>
          <a:prstGeom prst="rect">
            <a:avLst/>
          </a:prstGeom>
          <a:noFill/>
        </p:spPr>
        <p:txBody>
          <a:bodyPr wrap="none" rtlCol="0">
            <a:spAutoFit/>
          </a:bodyPr>
          <a:lstStyle/>
          <a:p>
            <a:r>
              <a:rPr lang="en-US" dirty="0"/>
              <a:t>FC term</a:t>
            </a:r>
          </a:p>
        </p:txBody>
      </p:sp>
      <p:cxnSp>
        <p:nvCxnSpPr>
          <p:cNvPr id="35" name="Straight Arrow Connector 34">
            <a:extLst>
              <a:ext uri="{FF2B5EF4-FFF2-40B4-BE49-F238E27FC236}">
                <a16:creationId xmlns:a16="http://schemas.microsoft.com/office/drawing/2014/main" id="{8FEFB180-03B1-0B5B-73DC-AA41EDB39221}"/>
              </a:ext>
            </a:extLst>
          </p:cNvPr>
          <p:cNvCxnSpPr>
            <a:cxnSpLocks/>
          </p:cNvCxnSpPr>
          <p:nvPr/>
        </p:nvCxnSpPr>
        <p:spPr>
          <a:xfrm>
            <a:off x="1791337" y="2462554"/>
            <a:ext cx="191575" cy="589847"/>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3C92FD3B-F049-63A6-1EC1-16DC38FCE57E}"/>
              </a:ext>
            </a:extLst>
          </p:cNvPr>
          <p:cNvSpPr txBox="1"/>
          <p:nvPr/>
        </p:nvSpPr>
        <p:spPr>
          <a:xfrm>
            <a:off x="4462669" y="2513475"/>
            <a:ext cx="909929" cy="369332"/>
          </a:xfrm>
          <a:prstGeom prst="rect">
            <a:avLst/>
          </a:prstGeom>
          <a:noFill/>
        </p:spPr>
        <p:txBody>
          <a:bodyPr wrap="none" rtlCol="0">
            <a:spAutoFit/>
          </a:bodyPr>
          <a:lstStyle/>
          <a:p>
            <a:r>
              <a:rPr lang="en-US" dirty="0"/>
              <a:t>FE term</a:t>
            </a:r>
          </a:p>
        </p:txBody>
      </p:sp>
      <p:cxnSp>
        <p:nvCxnSpPr>
          <p:cNvPr id="40" name="Straight Arrow Connector 39">
            <a:extLst>
              <a:ext uri="{FF2B5EF4-FFF2-40B4-BE49-F238E27FC236}">
                <a16:creationId xmlns:a16="http://schemas.microsoft.com/office/drawing/2014/main" id="{9E5D53C3-4DBE-8960-0F49-0BF63D28AD9C}"/>
              </a:ext>
            </a:extLst>
          </p:cNvPr>
          <p:cNvCxnSpPr>
            <a:cxnSpLocks/>
          </p:cNvCxnSpPr>
          <p:nvPr/>
        </p:nvCxnSpPr>
        <p:spPr>
          <a:xfrm>
            <a:off x="5486400" y="1844596"/>
            <a:ext cx="678248" cy="10749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7729E06A-B48F-05DA-724B-469BD2A5AA91}"/>
              </a:ext>
            </a:extLst>
          </p:cNvPr>
          <p:cNvSpPr/>
          <p:nvPr/>
        </p:nvSpPr>
        <p:spPr>
          <a:xfrm>
            <a:off x="2544417" y="1087897"/>
            <a:ext cx="1013792" cy="75669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EF7C46-5246-57AA-66BC-2D0239098DE0}"/>
              </a:ext>
            </a:extLst>
          </p:cNvPr>
          <p:cNvPicPr>
            <a:picLocks noChangeAspect="1"/>
          </p:cNvPicPr>
          <p:nvPr/>
        </p:nvPicPr>
        <p:blipFill>
          <a:blip r:embed="rId4"/>
          <a:stretch>
            <a:fillRect/>
          </a:stretch>
        </p:blipFill>
        <p:spPr>
          <a:xfrm>
            <a:off x="476725" y="3044743"/>
            <a:ext cx="6613049" cy="434480"/>
          </a:xfrm>
          <a:prstGeom prst="rect">
            <a:avLst/>
          </a:prstGeom>
        </p:spPr>
      </p:pic>
      <p:pic>
        <p:nvPicPr>
          <p:cNvPr id="14" name="Picture 13" descr="A black math equation&#10;&#10;Description automatically generated with medium confidence">
            <a:extLst>
              <a:ext uri="{FF2B5EF4-FFF2-40B4-BE49-F238E27FC236}">
                <a16:creationId xmlns:a16="http://schemas.microsoft.com/office/drawing/2014/main" id="{85E6538D-49BD-E26C-2586-3BC98845280F}"/>
              </a:ext>
            </a:extLst>
          </p:cNvPr>
          <p:cNvPicPr>
            <a:picLocks noChangeAspect="1"/>
          </p:cNvPicPr>
          <p:nvPr/>
        </p:nvPicPr>
        <p:blipFill>
          <a:blip r:embed="rId5"/>
          <a:stretch>
            <a:fillRect/>
          </a:stretch>
        </p:blipFill>
        <p:spPr>
          <a:xfrm>
            <a:off x="6164648" y="1796206"/>
            <a:ext cx="3050514" cy="566309"/>
          </a:xfrm>
          <a:prstGeom prst="rect">
            <a:avLst/>
          </a:prstGeom>
        </p:spPr>
      </p:pic>
      <p:pic>
        <p:nvPicPr>
          <p:cNvPr id="28" name="Picture 27" descr="A black text with a triangle and a triangle&#10;&#10;Description automatically generated">
            <a:extLst>
              <a:ext uri="{FF2B5EF4-FFF2-40B4-BE49-F238E27FC236}">
                <a16:creationId xmlns:a16="http://schemas.microsoft.com/office/drawing/2014/main" id="{6D03E368-1663-C64B-CF8E-1928BCF50597}"/>
              </a:ext>
            </a:extLst>
          </p:cNvPr>
          <p:cNvPicPr>
            <a:picLocks noChangeAspect="1"/>
          </p:cNvPicPr>
          <p:nvPr/>
        </p:nvPicPr>
        <p:blipFill>
          <a:blip r:embed="rId6"/>
          <a:stretch>
            <a:fillRect/>
          </a:stretch>
        </p:blipFill>
        <p:spPr>
          <a:xfrm>
            <a:off x="7781959" y="4008026"/>
            <a:ext cx="3375774" cy="609320"/>
          </a:xfrm>
          <a:prstGeom prst="rect">
            <a:avLst/>
          </a:prstGeom>
        </p:spPr>
      </p:pic>
      <p:sp>
        <p:nvSpPr>
          <p:cNvPr id="30" name="TextBox 29">
            <a:extLst>
              <a:ext uri="{FF2B5EF4-FFF2-40B4-BE49-F238E27FC236}">
                <a16:creationId xmlns:a16="http://schemas.microsoft.com/office/drawing/2014/main" id="{8DAD1E7A-70F2-9E19-C24B-06428E160C43}"/>
              </a:ext>
            </a:extLst>
          </p:cNvPr>
          <p:cNvSpPr txBox="1"/>
          <p:nvPr/>
        </p:nvSpPr>
        <p:spPr>
          <a:xfrm>
            <a:off x="9218208" y="3672837"/>
            <a:ext cx="1267335" cy="369332"/>
          </a:xfrm>
          <a:prstGeom prst="rect">
            <a:avLst/>
          </a:prstGeom>
          <a:noFill/>
        </p:spPr>
        <p:txBody>
          <a:bodyPr wrap="none" rtlCol="0">
            <a:spAutoFit/>
          </a:bodyPr>
          <a:lstStyle/>
          <a:p>
            <a:r>
              <a:rPr lang="en-US" dirty="0"/>
              <a:t>Subtraction</a:t>
            </a:r>
          </a:p>
        </p:txBody>
      </p:sp>
      <p:grpSp>
        <p:nvGrpSpPr>
          <p:cNvPr id="49" name="Group 48">
            <a:extLst>
              <a:ext uri="{FF2B5EF4-FFF2-40B4-BE49-F238E27FC236}">
                <a16:creationId xmlns:a16="http://schemas.microsoft.com/office/drawing/2014/main" id="{5EE93159-B04E-845E-A5D0-F52F51D7B168}"/>
              </a:ext>
            </a:extLst>
          </p:cNvPr>
          <p:cNvGrpSpPr/>
          <p:nvPr/>
        </p:nvGrpSpPr>
        <p:grpSpPr>
          <a:xfrm>
            <a:off x="419869" y="3982567"/>
            <a:ext cx="4931144" cy="677311"/>
            <a:chOff x="419869" y="3951745"/>
            <a:chExt cx="4931144" cy="677311"/>
          </a:xfrm>
        </p:grpSpPr>
        <p:pic>
          <p:nvPicPr>
            <p:cNvPr id="18" name="Picture 17" descr="A math equation with black text&#10;&#10;Description automatically generated">
              <a:extLst>
                <a:ext uri="{FF2B5EF4-FFF2-40B4-BE49-F238E27FC236}">
                  <a16:creationId xmlns:a16="http://schemas.microsoft.com/office/drawing/2014/main" id="{322A8856-85A7-C15B-B191-E53C3CC1F12B}"/>
                </a:ext>
              </a:extLst>
            </p:cNvPr>
            <p:cNvPicPr>
              <a:picLocks noChangeAspect="1"/>
            </p:cNvPicPr>
            <p:nvPr/>
          </p:nvPicPr>
          <p:blipFill>
            <a:blip r:embed="rId7"/>
            <a:stretch>
              <a:fillRect/>
            </a:stretch>
          </p:blipFill>
          <p:spPr>
            <a:xfrm>
              <a:off x="419869" y="3951745"/>
              <a:ext cx="4877949" cy="677311"/>
            </a:xfrm>
            <a:prstGeom prst="rect">
              <a:avLst/>
            </a:prstGeom>
          </p:spPr>
        </p:pic>
        <p:pic>
          <p:nvPicPr>
            <p:cNvPr id="22" name="Picture 21" descr="A white background with black dots&#10;&#10;Description automatically generated">
              <a:extLst>
                <a:ext uri="{FF2B5EF4-FFF2-40B4-BE49-F238E27FC236}">
                  <a16:creationId xmlns:a16="http://schemas.microsoft.com/office/drawing/2014/main" id="{08EE31BA-ACE1-F7EC-99A9-343CC40D3848}"/>
                </a:ext>
              </a:extLst>
            </p:cNvPr>
            <p:cNvPicPr>
              <a:picLocks noChangeAspect="1"/>
            </p:cNvPicPr>
            <p:nvPr/>
          </p:nvPicPr>
          <p:blipFill>
            <a:blip r:embed="rId8"/>
            <a:stretch>
              <a:fillRect/>
            </a:stretch>
          </p:blipFill>
          <p:spPr>
            <a:xfrm>
              <a:off x="4001248" y="4143183"/>
              <a:ext cx="1349765" cy="337416"/>
            </a:xfrm>
            <a:prstGeom prst="rect">
              <a:avLst/>
            </a:prstGeom>
          </p:spPr>
        </p:pic>
        <p:pic>
          <p:nvPicPr>
            <p:cNvPr id="32" name="Picture 31" descr="A group of black symbols&#10;&#10;Description automatically generated">
              <a:extLst>
                <a:ext uri="{FF2B5EF4-FFF2-40B4-BE49-F238E27FC236}">
                  <a16:creationId xmlns:a16="http://schemas.microsoft.com/office/drawing/2014/main" id="{ADEF7ACD-7D2A-1F45-2F54-360B6C3536C8}"/>
                </a:ext>
              </a:extLst>
            </p:cNvPr>
            <p:cNvPicPr>
              <a:picLocks noChangeAspect="1"/>
            </p:cNvPicPr>
            <p:nvPr/>
          </p:nvPicPr>
          <p:blipFill>
            <a:blip r:embed="rId9"/>
            <a:stretch>
              <a:fillRect/>
            </a:stretch>
          </p:blipFill>
          <p:spPr>
            <a:xfrm>
              <a:off x="3234992" y="4055519"/>
              <a:ext cx="850273" cy="412990"/>
            </a:xfrm>
            <a:prstGeom prst="rect">
              <a:avLst/>
            </a:prstGeom>
          </p:spPr>
        </p:pic>
      </p:grpSp>
      <p:pic>
        <p:nvPicPr>
          <p:cNvPr id="36" name="Picture 35" descr="A black text with a smiley face&#10;&#10;Description automatically generated">
            <a:extLst>
              <a:ext uri="{FF2B5EF4-FFF2-40B4-BE49-F238E27FC236}">
                <a16:creationId xmlns:a16="http://schemas.microsoft.com/office/drawing/2014/main" id="{EF08EE51-A044-DA64-89E0-F53199B95D01}"/>
              </a:ext>
            </a:extLst>
          </p:cNvPr>
          <p:cNvPicPr>
            <a:picLocks noChangeAspect="1"/>
          </p:cNvPicPr>
          <p:nvPr/>
        </p:nvPicPr>
        <p:blipFill>
          <a:blip r:embed="rId10"/>
          <a:stretch>
            <a:fillRect/>
          </a:stretch>
        </p:blipFill>
        <p:spPr>
          <a:xfrm>
            <a:off x="11168592" y="4241524"/>
            <a:ext cx="824567" cy="297953"/>
          </a:xfrm>
          <a:prstGeom prst="rect">
            <a:avLst/>
          </a:prstGeom>
        </p:spPr>
      </p:pic>
      <p:pic>
        <p:nvPicPr>
          <p:cNvPr id="38" name="Picture 37">
            <a:extLst>
              <a:ext uri="{FF2B5EF4-FFF2-40B4-BE49-F238E27FC236}">
                <a16:creationId xmlns:a16="http://schemas.microsoft.com/office/drawing/2014/main" id="{1FA7B57F-8564-D4B5-EBBD-A13B1C9F6871}"/>
              </a:ext>
            </a:extLst>
          </p:cNvPr>
          <p:cNvPicPr>
            <a:picLocks noChangeAspect="1"/>
          </p:cNvPicPr>
          <p:nvPr/>
        </p:nvPicPr>
        <p:blipFill>
          <a:blip r:embed="rId11"/>
          <a:stretch>
            <a:fillRect/>
          </a:stretch>
        </p:blipFill>
        <p:spPr>
          <a:xfrm>
            <a:off x="3906139" y="4589326"/>
            <a:ext cx="3810511" cy="2286307"/>
          </a:xfrm>
          <a:prstGeom prst="rect">
            <a:avLst/>
          </a:prstGeom>
        </p:spPr>
      </p:pic>
      <p:pic>
        <p:nvPicPr>
          <p:cNvPr id="41" name="Picture 40">
            <a:extLst>
              <a:ext uri="{FF2B5EF4-FFF2-40B4-BE49-F238E27FC236}">
                <a16:creationId xmlns:a16="http://schemas.microsoft.com/office/drawing/2014/main" id="{7A67F1ED-7673-D9A5-463E-8B48C91B16E8}"/>
              </a:ext>
            </a:extLst>
          </p:cNvPr>
          <p:cNvPicPr>
            <a:picLocks noChangeAspect="1"/>
          </p:cNvPicPr>
          <p:nvPr/>
        </p:nvPicPr>
        <p:blipFill>
          <a:blip r:embed="rId12"/>
          <a:stretch>
            <a:fillRect/>
          </a:stretch>
        </p:blipFill>
        <p:spPr>
          <a:xfrm>
            <a:off x="35811" y="4608580"/>
            <a:ext cx="3725325" cy="2235195"/>
          </a:xfrm>
          <a:prstGeom prst="rect">
            <a:avLst/>
          </a:prstGeom>
        </p:spPr>
      </p:pic>
      <p:pic>
        <p:nvPicPr>
          <p:cNvPr id="42" name="Picture 41">
            <a:extLst>
              <a:ext uri="{FF2B5EF4-FFF2-40B4-BE49-F238E27FC236}">
                <a16:creationId xmlns:a16="http://schemas.microsoft.com/office/drawing/2014/main" id="{C93B9EDF-978D-54D0-FCED-275D9A86CF5B}"/>
              </a:ext>
            </a:extLst>
          </p:cNvPr>
          <p:cNvPicPr>
            <a:picLocks noChangeAspect="1"/>
          </p:cNvPicPr>
          <p:nvPr/>
        </p:nvPicPr>
        <p:blipFill>
          <a:blip r:embed="rId13"/>
          <a:stretch>
            <a:fillRect/>
          </a:stretch>
        </p:blipFill>
        <p:spPr>
          <a:xfrm>
            <a:off x="6514385" y="6007813"/>
            <a:ext cx="882229" cy="234786"/>
          </a:xfrm>
          <a:prstGeom prst="rect">
            <a:avLst/>
          </a:prstGeom>
        </p:spPr>
      </p:pic>
      <p:pic>
        <p:nvPicPr>
          <p:cNvPr id="43" name="Picture 42">
            <a:extLst>
              <a:ext uri="{FF2B5EF4-FFF2-40B4-BE49-F238E27FC236}">
                <a16:creationId xmlns:a16="http://schemas.microsoft.com/office/drawing/2014/main" id="{0CA4EE51-B070-7F2F-E4CC-5135231C0DC4}"/>
              </a:ext>
            </a:extLst>
          </p:cNvPr>
          <p:cNvPicPr>
            <a:picLocks noChangeAspect="1"/>
          </p:cNvPicPr>
          <p:nvPr/>
        </p:nvPicPr>
        <p:blipFill>
          <a:blip r:embed="rId13"/>
          <a:stretch>
            <a:fillRect/>
          </a:stretch>
        </p:blipFill>
        <p:spPr>
          <a:xfrm>
            <a:off x="2545510" y="5143620"/>
            <a:ext cx="882229" cy="234786"/>
          </a:xfrm>
          <a:prstGeom prst="rect">
            <a:avLst/>
          </a:prstGeom>
        </p:spPr>
      </p:pic>
      <p:pic>
        <p:nvPicPr>
          <p:cNvPr id="44" name="Picture 43">
            <a:extLst>
              <a:ext uri="{FF2B5EF4-FFF2-40B4-BE49-F238E27FC236}">
                <a16:creationId xmlns:a16="http://schemas.microsoft.com/office/drawing/2014/main" id="{B7432321-D7F1-777F-5093-B86017EA2200}"/>
              </a:ext>
            </a:extLst>
          </p:cNvPr>
          <p:cNvPicPr>
            <a:picLocks noChangeAspect="1"/>
          </p:cNvPicPr>
          <p:nvPr/>
        </p:nvPicPr>
        <p:blipFill>
          <a:blip r:embed="rId14"/>
          <a:stretch>
            <a:fillRect/>
          </a:stretch>
        </p:blipFill>
        <p:spPr>
          <a:xfrm>
            <a:off x="476725" y="3580928"/>
            <a:ext cx="5619275" cy="337416"/>
          </a:xfrm>
          <a:prstGeom prst="rect">
            <a:avLst/>
          </a:prstGeom>
        </p:spPr>
      </p:pic>
      <p:sp>
        <p:nvSpPr>
          <p:cNvPr id="2" name="TextBox 1">
            <a:extLst>
              <a:ext uri="{FF2B5EF4-FFF2-40B4-BE49-F238E27FC236}">
                <a16:creationId xmlns:a16="http://schemas.microsoft.com/office/drawing/2014/main" id="{7AE6B114-4749-EDA6-B76B-9D7EC620B4CD}"/>
              </a:ext>
            </a:extLst>
          </p:cNvPr>
          <p:cNvSpPr txBox="1"/>
          <p:nvPr/>
        </p:nvSpPr>
        <p:spPr>
          <a:xfrm>
            <a:off x="919146" y="5986706"/>
            <a:ext cx="335605" cy="276999"/>
          </a:xfrm>
          <a:prstGeom prst="rect">
            <a:avLst/>
          </a:prstGeom>
          <a:noFill/>
        </p:spPr>
        <p:txBody>
          <a:bodyPr wrap="none" rtlCol="0">
            <a:spAutoFit/>
          </a:bodyPr>
          <a:lstStyle/>
          <a:p>
            <a:r>
              <a:rPr lang="en-US" sz="1200" dirty="0"/>
              <a:t>FC</a:t>
            </a:r>
          </a:p>
        </p:txBody>
      </p:sp>
      <p:cxnSp>
        <p:nvCxnSpPr>
          <p:cNvPr id="4" name="Straight Arrow Connector 3">
            <a:extLst>
              <a:ext uri="{FF2B5EF4-FFF2-40B4-BE49-F238E27FC236}">
                <a16:creationId xmlns:a16="http://schemas.microsoft.com/office/drawing/2014/main" id="{8BF9A2AE-C037-ADA3-BAD8-3377760DE408}"/>
              </a:ext>
            </a:extLst>
          </p:cNvPr>
          <p:cNvCxnSpPr/>
          <p:nvPr/>
        </p:nvCxnSpPr>
        <p:spPr>
          <a:xfrm flipH="1" flipV="1">
            <a:off x="995509" y="5773596"/>
            <a:ext cx="91440" cy="255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1F1E1DD3-8429-6A84-7A9C-89853C6C8981}"/>
              </a:ext>
            </a:extLst>
          </p:cNvPr>
          <p:cNvGrpSpPr/>
          <p:nvPr/>
        </p:nvGrpSpPr>
        <p:grpSpPr>
          <a:xfrm>
            <a:off x="1451822" y="4801238"/>
            <a:ext cx="363195" cy="459775"/>
            <a:chOff x="1451822" y="4801238"/>
            <a:chExt cx="363195" cy="459775"/>
          </a:xfrm>
        </p:grpSpPr>
        <p:sp>
          <p:nvSpPr>
            <p:cNvPr id="5" name="TextBox 4">
              <a:extLst>
                <a:ext uri="{FF2B5EF4-FFF2-40B4-BE49-F238E27FC236}">
                  <a16:creationId xmlns:a16="http://schemas.microsoft.com/office/drawing/2014/main" id="{6A287FD1-4FD5-E552-10A8-F6B90718CA2E}"/>
                </a:ext>
              </a:extLst>
            </p:cNvPr>
            <p:cNvSpPr txBox="1"/>
            <p:nvPr/>
          </p:nvSpPr>
          <p:spPr>
            <a:xfrm>
              <a:off x="1484477" y="4801238"/>
              <a:ext cx="330540" cy="276999"/>
            </a:xfrm>
            <a:prstGeom prst="rect">
              <a:avLst/>
            </a:prstGeom>
            <a:noFill/>
          </p:spPr>
          <p:txBody>
            <a:bodyPr wrap="none" rtlCol="0">
              <a:spAutoFit/>
            </a:bodyPr>
            <a:lstStyle/>
            <a:p>
              <a:r>
                <a:rPr lang="en-US" sz="1200" dirty="0"/>
                <a:t>FE</a:t>
              </a:r>
            </a:p>
          </p:txBody>
        </p:sp>
        <p:cxnSp>
          <p:nvCxnSpPr>
            <p:cNvPr id="8" name="Straight Arrow Connector 7">
              <a:extLst>
                <a:ext uri="{FF2B5EF4-FFF2-40B4-BE49-F238E27FC236}">
                  <a16:creationId xmlns:a16="http://schemas.microsoft.com/office/drawing/2014/main" id="{B8E5AE78-101D-EB80-9820-ABD1DBF20405}"/>
                </a:ext>
              </a:extLst>
            </p:cNvPr>
            <p:cNvCxnSpPr>
              <a:cxnSpLocks/>
            </p:cNvCxnSpPr>
            <p:nvPr/>
          </p:nvCxnSpPr>
          <p:spPr>
            <a:xfrm flipH="1">
              <a:off x="1451822" y="5005120"/>
              <a:ext cx="165270" cy="255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9" name="TextBox 18">
            <a:extLst>
              <a:ext uri="{FF2B5EF4-FFF2-40B4-BE49-F238E27FC236}">
                <a16:creationId xmlns:a16="http://schemas.microsoft.com/office/drawing/2014/main" id="{0F02AEFF-CBDC-EAE6-74FD-096465565F2C}"/>
              </a:ext>
            </a:extLst>
          </p:cNvPr>
          <p:cNvSpPr txBox="1"/>
          <p:nvPr/>
        </p:nvSpPr>
        <p:spPr>
          <a:xfrm>
            <a:off x="922432" y="5466358"/>
            <a:ext cx="415498" cy="276999"/>
          </a:xfrm>
          <a:prstGeom prst="rect">
            <a:avLst/>
          </a:prstGeom>
          <a:noFill/>
        </p:spPr>
        <p:txBody>
          <a:bodyPr wrap="none" rtlCol="0">
            <a:spAutoFit/>
          </a:bodyPr>
          <a:lstStyle/>
          <a:p>
            <a:r>
              <a:rPr lang="en-US" sz="1200" dirty="0"/>
              <a:t>Sub</a:t>
            </a:r>
          </a:p>
        </p:txBody>
      </p:sp>
      <p:cxnSp>
        <p:nvCxnSpPr>
          <p:cNvPr id="20" name="Straight Arrow Connector 19">
            <a:extLst>
              <a:ext uri="{FF2B5EF4-FFF2-40B4-BE49-F238E27FC236}">
                <a16:creationId xmlns:a16="http://schemas.microsoft.com/office/drawing/2014/main" id="{3AC7D7C9-9561-3B91-EA53-BF64F3F09222}"/>
              </a:ext>
            </a:extLst>
          </p:cNvPr>
          <p:cNvCxnSpPr/>
          <p:nvPr/>
        </p:nvCxnSpPr>
        <p:spPr>
          <a:xfrm flipH="1" flipV="1">
            <a:off x="1038741" y="5315875"/>
            <a:ext cx="91440" cy="255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itle 23">
                <a:extLst>
                  <a:ext uri="{FF2B5EF4-FFF2-40B4-BE49-F238E27FC236}">
                    <a16:creationId xmlns:a16="http://schemas.microsoft.com/office/drawing/2014/main" id="{70B694EA-5DE5-7DD1-5871-A3DBBFFC8975}"/>
                  </a:ext>
                </a:extLst>
              </p:cNvPr>
              <p:cNvSpPr txBox="1">
                <a:spLocks/>
              </p:cNvSpPr>
              <p:nvPr/>
            </p:nvSpPr>
            <p:spPr>
              <a:xfrm>
                <a:off x="305716" y="208494"/>
                <a:ext cx="11921339" cy="7181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pp</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t>Z+Q+X @LO: cancellation pattern</a:t>
                </a:r>
              </a:p>
            </p:txBody>
          </p:sp>
        </mc:Choice>
        <mc:Fallback xmlns="">
          <p:sp>
            <p:nvSpPr>
              <p:cNvPr id="12" name="Title 23">
                <a:extLst>
                  <a:ext uri="{FF2B5EF4-FFF2-40B4-BE49-F238E27FC236}">
                    <a16:creationId xmlns:a16="http://schemas.microsoft.com/office/drawing/2014/main" id="{70B694EA-5DE5-7DD1-5871-A3DBBFFC8975}"/>
                  </a:ext>
                </a:extLst>
              </p:cNvPr>
              <p:cNvSpPr txBox="1">
                <a:spLocks noRot="1" noChangeAspect="1" noMove="1" noResize="1" noEditPoints="1" noAdjustHandles="1" noChangeArrowheads="1" noChangeShapeType="1" noTextEdit="1"/>
              </p:cNvSpPr>
              <p:nvPr/>
            </p:nvSpPr>
            <p:spPr>
              <a:xfrm>
                <a:off x="305716" y="208494"/>
                <a:ext cx="11921339" cy="718170"/>
              </a:xfrm>
              <a:prstGeom prst="rect">
                <a:avLst/>
              </a:prstGeom>
              <a:blipFill>
                <a:blip r:embed="rId15"/>
                <a:stretch>
                  <a:fillRect l="-2130" t="-26316" b="-3508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99C537B-1339-17F3-E968-F14C551FBDFB}"/>
              </a:ext>
            </a:extLst>
          </p:cNvPr>
          <p:cNvSpPr txBox="1"/>
          <p:nvPr/>
        </p:nvSpPr>
        <p:spPr>
          <a:xfrm>
            <a:off x="2764155" y="2566162"/>
            <a:ext cx="534121" cy="369332"/>
          </a:xfrm>
          <a:prstGeom prst="rect">
            <a:avLst/>
          </a:prstGeom>
          <a:noFill/>
        </p:spPr>
        <p:txBody>
          <a:bodyPr wrap="none" rtlCol="0">
            <a:spAutoFit/>
          </a:bodyPr>
          <a:lstStyle/>
          <a:p>
            <a:r>
              <a:rPr lang="en-US" dirty="0"/>
              <a:t>Sub</a:t>
            </a:r>
          </a:p>
        </p:txBody>
      </p:sp>
      <p:sp>
        <p:nvSpPr>
          <p:cNvPr id="9" name="Slide Number Placeholder 8">
            <a:extLst>
              <a:ext uri="{FF2B5EF4-FFF2-40B4-BE49-F238E27FC236}">
                <a16:creationId xmlns:a16="http://schemas.microsoft.com/office/drawing/2014/main" id="{E0F6A223-AC01-AF85-E355-2597AB50E8CB}"/>
              </a:ext>
            </a:extLst>
          </p:cNvPr>
          <p:cNvSpPr>
            <a:spLocks noGrp="1"/>
          </p:cNvSpPr>
          <p:nvPr>
            <p:ph type="sldNum" sz="quarter" idx="12"/>
          </p:nvPr>
        </p:nvSpPr>
        <p:spPr/>
        <p:txBody>
          <a:bodyPr/>
          <a:lstStyle/>
          <a:p>
            <a:fld id="{43EB0AC1-1C9D-3D4A-A8C1-3A06855A2E01}" type="slidenum">
              <a:rPr lang="en-US" smtClean="0"/>
              <a:t>14</a:t>
            </a:fld>
            <a:r>
              <a:rPr lang="en-US" dirty="0"/>
              <a:t>/28</a:t>
            </a:r>
          </a:p>
        </p:txBody>
      </p:sp>
    </p:spTree>
    <p:extLst>
      <p:ext uri="{BB962C8B-B14F-4D97-AF65-F5344CB8AC3E}">
        <p14:creationId xmlns:p14="http://schemas.microsoft.com/office/powerpoint/2010/main" val="501243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06DF0B-FCE6-8090-973A-F00549F4B911}"/>
                  </a:ext>
                </a:extLst>
              </p:cNvPr>
              <p:cNvSpPr txBox="1"/>
              <p:nvPr/>
            </p:nvSpPr>
            <p:spPr>
              <a:xfrm>
                <a:off x="8624527" y="749612"/>
                <a:ext cx="3458896" cy="369332"/>
              </a:xfrm>
              <a:prstGeom prst="rect">
                <a:avLst/>
              </a:prstGeom>
              <a:noFill/>
            </p:spPr>
            <p:txBody>
              <a:bodyPr wrap="none" rtlCol="0">
                <a:spAutoFit/>
              </a:bodyPr>
              <a:lstStyle/>
              <a:p>
                <a:r>
                  <a:rPr lang="en-US" dirty="0"/>
                  <a:t>(for </a:t>
                </a:r>
                <a14:m>
                  <m:oMath xmlns:m="http://schemas.openxmlformats.org/officeDocument/2006/math">
                    <m:r>
                      <a:rPr lang="en-US" b="0" i="1" smtClean="0">
                        <a:latin typeface="Cambria Math" panose="02040503050406030204" pitchFamily="18" charset="0"/>
                        <a:ea typeface="Cambria Math" panose="02040503050406030204" pitchFamily="18" charset="0"/>
                      </a:rPr>
                      <m:t>𝑝𝑝</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a14:m>
                <a:r>
                  <a:rPr lang="en-US" dirty="0"/>
                  <a:t> this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𝑠</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oMath>
                </a14:m>
                <a:r>
                  <a:rPr lang="en-US" dirty="0"/>
                  <a:t>)</a:t>
                </a:r>
              </a:p>
            </p:txBody>
          </p:sp>
        </mc:Choice>
        <mc:Fallback xmlns="">
          <p:sp>
            <p:nvSpPr>
              <p:cNvPr id="6" name="TextBox 5">
                <a:extLst>
                  <a:ext uri="{FF2B5EF4-FFF2-40B4-BE49-F238E27FC236}">
                    <a16:creationId xmlns:a16="http://schemas.microsoft.com/office/drawing/2014/main" id="{F806DF0B-FCE6-8090-973A-F00549F4B911}"/>
                  </a:ext>
                </a:extLst>
              </p:cNvPr>
              <p:cNvSpPr txBox="1">
                <a:spLocks noRot="1" noChangeAspect="1" noMove="1" noResize="1" noEditPoints="1" noAdjustHandles="1" noChangeArrowheads="1" noChangeShapeType="1" noTextEdit="1"/>
              </p:cNvSpPr>
              <p:nvPr/>
            </p:nvSpPr>
            <p:spPr>
              <a:xfrm>
                <a:off x="8624527" y="749612"/>
                <a:ext cx="3458896" cy="369332"/>
              </a:xfrm>
              <a:prstGeom prst="rect">
                <a:avLst/>
              </a:prstGeom>
              <a:blipFill>
                <a:blip r:embed="rId2"/>
                <a:stretch>
                  <a:fillRect l="-1832" t="-6667" r="-366"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itle 23">
                <a:extLst>
                  <a:ext uri="{FF2B5EF4-FFF2-40B4-BE49-F238E27FC236}">
                    <a16:creationId xmlns:a16="http://schemas.microsoft.com/office/drawing/2014/main" id="{A126238F-45FF-7AB2-D83A-9A4FC350D143}"/>
                  </a:ext>
                </a:extLst>
              </p:cNvPr>
              <p:cNvSpPr txBox="1">
                <a:spLocks/>
              </p:cNvSpPr>
              <p:nvPr/>
            </p:nvSpPr>
            <p:spPr>
              <a:xfrm>
                <a:off x="305716" y="208494"/>
                <a:ext cx="11921339" cy="7181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pp</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t>Z+Q+X @NLO: cancellation pattern</a:t>
                </a:r>
              </a:p>
            </p:txBody>
          </p:sp>
        </mc:Choice>
        <mc:Fallback xmlns="">
          <p:sp>
            <p:nvSpPr>
              <p:cNvPr id="8" name="Title 23">
                <a:extLst>
                  <a:ext uri="{FF2B5EF4-FFF2-40B4-BE49-F238E27FC236}">
                    <a16:creationId xmlns:a16="http://schemas.microsoft.com/office/drawing/2014/main" id="{A126238F-45FF-7AB2-D83A-9A4FC350D143}"/>
                  </a:ext>
                </a:extLst>
              </p:cNvPr>
              <p:cNvSpPr txBox="1">
                <a:spLocks noRot="1" noChangeAspect="1" noMove="1" noResize="1" noEditPoints="1" noAdjustHandles="1" noChangeArrowheads="1" noChangeShapeType="1" noTextEdit="1"/>
              </p:cNvSpPr>
              <p:nvPr/>
            </p:nvSpPr>
            <p:spPr>
              <a:xfrm>
                <a:off x="305716" y="208494"/>
                <a:ext cx="11921339" cy="718170"/>
              </a:xfrm>
              <a:prstGeom prst="rect">
                <a:avLst/>
              </a:prstGeom>
              <a:blipFill>
                <a:blip r:embed="rId3"/>
                <a:stretch>
                  <a:fillRect l="-2130" t="-26316" b="-35088"/>
                </a:stretch>
              </a:blipFill>
            </p:spPr>
            <p:txBody>
              <a:bodyPr/>
              <a:lstStyle/>
              <a:p>
                <a:r>
                  <a:rPr lang="en-US">
                    <a:noFill/>
                  </a:rPr>
                  <a:t> </a:t>
                </a:r>
              </a:p>
            </p:txBody>
          </p:sp>
        </mc:Fallback>
      </mc:AlternateContent>
      <p:pic>
        <p:nvPicPr>
          <p:cNvPr id="16" name="Picture 15" descr="A white background with black dots&#10;&#10;Description automatically generated">
            <a:extLst>
              <a:ext uri="{FF2B5EF4-FFF2-40B4-BE49-F238E27FC236}">
                <a16:creationId xmlns:a16="http://schemas.microsoft.com/office/drawing/2014/main" id="{21B69ABF-DD6D-363D-5FAF-57BADD3236A1}"/>
              </a:ext>
            </a:extLst>
          </p:cNvPr>
          <p:cNvPicPr>
            <a:picLocks noChangeAspect="1"/>
          </p:cNvPicPr>
          <p:nvPr/>
        </p:nvPicPr>
        <p:blipFill>
          <a:blip r:embed="rId4"/>
          <a:stretch>
            <a:fillRect/>
          </a:stretch>
        </p:blipFill>
        <p:spPr>
          <a:xfrm>
            <a:off x="6266386" y="3988125"/>
            <a:ext cx="237468" cy="253299"/>
          </a:xfrm>
          <a:prstGeom prst="rect">
            <a:avLst/>
          </a:prstGeom>
        </p:spPr>
      </p:pic>
      <p:pic>
        <p:nvPicPr>
          <p:cNvPr id="4" name="Picture 3" descr="A diagram of a diagram of a diagram&#10;&#10;Description automatically generated with medium confidence">
            <a:extLst>
              <a:ext uri="{FF2B5EF4-FFF2-40B4-BE49-F238E27FC236}">
                <a16:creationId xmlns:a16="http://schemas.microsoft.com/office/drawing/2014/main" id="{79B5ABA7-79E4-FC1F-1C59-B07E5287F9F5}"/>
              </a:ext>
            </a:extLst>
          </p:cNvPr>
          <p:cNvPicPr>
            <a:picLocks noChangeAspect="1"/>
          </p:cNvPicPr>
          <p:nvPr/>
        </p:nvPicPr>
        <p:blipFill>
          <a:blip r:embed="rId5"/>
          <a:stretch>
            <a:fillRect/>
          </a:stretch>
        </p:blipFill>
        <p:spPr>
          <a:xfrm>
            <a:off x="102743" y="1023305"/>
            <a:ext cx="5363110" cy="1376701"/>
          </a:xfrm>
          <a:prstGeom prst="rect">
            <a:avLst/>
          </a:prstGeom>
        </p:spPr>
      </p:pic>
      <p:pic>
        <p:nvPicPr>
          <p:cNvPr id="11" name="Picture 10" descr="A diagram of a molecule&#10;&#10;Description automatically generated with medium confidence">
            <a:extLst>
              <a:ext uri="{FF2B5EF4-FFF2-40B4-BE49-F238E27FC236}">
                <a16:creationId xmlns:a16="http://schemas.microsoft.com/office/drawing/2014/main" id="{38240EF1-C61E-93D6-E243-00F906C70B65}"/>
              </a:ext>
            </a:extLst>
          </p:cNvPr>
          <p:cNvPicPr>
            <a:picLocks noChangeAspect="1"/>
          </p:cNvPicPr>
          <p:nvPr/>
        </p:nvPicPr>
        <p:blipFill>
          <a:blip r:embed="rId6"/>
          <a:stretch>
            <a:fillRect/>
          </a:stretch>
        </p:blipFill>
        <p:spPr>
          <a:xfrm>
            <a:off x="5845994" y="1117038"/>
            <a:ext cx="6243263" cy="1315506"/>
          </a:xfrm>
          <a:prstGeom prst="rect">
            <a:avLst/>
          </a:prstGeom>
        </p:spPr>
      </p:pic>
      <p:pic>
        <p:nvPicPr>
          <p:cNvPr id="21" name="Picture 20" descr="A math equations on a white background&#10;&#10;Description automatically generated">
            <a:extLst>
              <a:ext uri="{FF2B5EF4-FFF2-40B4-BE49-F238E27FC236}">
                <a16:creationId xmlns:a16="http://schemas.microsoft.com/office/drawing/2014/main" id="{2FEC98F4-FC54-16A9-EB00-11FA5780358E}"/>
              </a:ext>
            </a:extLst>
          </p:cNvPr>
          <p:cNvPicPr>
            <a:picLocks noChangeAspect="1"/>
          </p:cNvPicPr>
          <p:nvPr/>
        </p:nvPicPr>
        <p:blipFill>
          <a:blip r:embed="rId7"/>
          <a:stretch>
            <a:fillRect/>
          </a:stretch>
        </p:blipFill>
        <p:spPr>
          <a:xfrm>
            <a:off x="421240" y="3050277"/>
            <a:ext cx="7772400" cy="2073150"/>
          </a:xfrm>
          <a:prstGeom prst="rect">
            <a:avLst/>
          </a:prstGeom>
        </p:spPr>
      </p:pic>
      <p:pic>
        <p:nvPicPr>
          <p:cNvPr id="23" name="Picture 22" descr="A group of math equations&#10;&#10;Description automatically generated">
            <a:extLst>
              <a:ext uri="{FF2B5EF4-FFF2-40B4-BE49-F238E27FC236}">
                <a16:creationId xmlns:a16="http://schemas.microsoft.com/office/drawing/2014/main" id="{709BBBDE-5251-B760-3BEC-13DFA9301973}"/>
              </a:ext>
            </a:extLst>
          </p:cNvPr>
          <p:cNvPicPr>
            <a:picLocks noChangeAspect="1"/>
          </p:cNvPicPr>
          <p:nvPr/>
        </p:nvPicPr>
        <p:blipFill>
          <a:blip r:embed="rId8"/>
          <a:stretch>
            <a:fillRect/>
          </a:stretch>
        </p:blipFill>
        <p:spPr>
          <a:xfrm>
            <a:off x="421240" y="5351151"/>
            <a:ext cx="7561780" cy="1257740"/>
          </a:xfrm>
          <a:prstGeom prst="rect">
            <a:avLst/>
          </a:prstGeom>
        </p:spPr>
      </p:pic>
      <p:sp>
        <p:nvSpPr>
          <p:cNvPr id="2" name="TextBox 1">
            <a:extLst>
              <a:ext uri="{FF2B5EF4-FFF2-40B4-BE49-F238E27FC236}">
                <a16:creationId xmlns:a16="http://schemas.microsoft.com/office/drawing/2014/main" id="{BE3BC746-F3D7-5E1B-9B44-352E77FEB350}"/>
              </a:ext>
            </a:extLst>
          </p:cNvPr>
          <p:cNvSpPr txBox="1"/>
          <p:nvPr/>
        </p:nvSpPr>
        <p:spPr>
          <a:xfrm>
            <a:off x="8369393" y="3001262"/>
            <a:ext cx="3714030" cy="646331"/>
          </a:xfrm>
          <a:prstGeom prst="rect">
            <a:avLst/>
          </a:prstGeom>
          <a:noFill/>
        </p:spPr>
        <p:txBody>
          <a:bodyPr wrap="none" rtlCol="0">
            <a:spAutoFit/>
          </a:bodyPr>
          <a:lstStyle/>
          <a:p>
            <a:r>
              <a:rPr lang="en-US" dirty="0"/>
              <a:t>Virtual diagrams are not shown here, </a:t>
            </a:r>
          </a:p>
          <a:p>
            <a:r>
              <a:rPr lang="en-US" dirty="0"/>
              <a:t>but are included in the calculation.</a:t>
            </a:r>
          </a:p>
        </p:txBody>
      </p:sp>
      <p:sp>
        <p:nvSpPr>
          <p:cNvPr id="3" name="TextBox 2">
            <a:extLst>
              <a:ext uri="{FF2B5EF4-FFF2-40B4-BE49-F238E27FC236}">
                <a16:creationId xmlns:a16="http://schemas.microsoft.com/office/drawing/2014/main" id="{AE29C368-6ED3-EF2A-E849-B166546AC5D8}"/>
              </a:ext>
            </a:extLst>
          </p:cNvPr>
          <p:cNvSpPr txBox="1"/>
          <p:nvPr/>
        </p:nvSpPr>
        <p:spPr>
          <a:xfrm>
            <a:off x="4582275" y="2290936"/>
            <a:ext cx="402674" cy="369332"/>
          </a:xfrm>
          <a:prstGeom prst="rect">
            <a:avLst/>
          </a:prstGeom>
          <a:noFill/>
        </p:spPr>
        <p:txBody>
          <a:bodyPr wrap="none" rtlCol="0">
            <a:spAutoFit/>
          </a:bodyPr>
          <a:lstStyle/>
          <a:p>
            <a:r>
              <a:rPr lang="en-US" dirty="0"/>
              <a:t>FE</a:t>
            </a:r>
          </a:p>
        </p:txBody>
      </p:sp>
      <p:sp>
        <p:nvSpPr>
          <p:cNvPr id="5" name="TextBox 4">
            <a:extLst>
              <a:ext uri="{FF2B5EF4-FFF2-40B4-BE49-F238E27FC236}">
                <a16:creationId xmlns:a16="http://schemas.microsoft.com/office/drawing/2014/main" id="{144DB739-D54B-4FFA-36D2-01CE39A22F79}"/>
              </a:ext>
            </a:extLst>
          </p:cNvPr>
          <p:cNvSpPr txBox="1"/>
          <p:nvPr/>
        </p:nvSpPr>
        <p:spPr>
          <a:xfrm>
            <a:off x="11328972" y="2106270"/>
            <a:ext cx="402674" cy="369332"/>
          </a:xfrm>
          <a:prstGeom prst="rect">
            <a:avLst/>
          </a:prstGeom>
          <a:noFill/>
        </p:spPr>
        <p:txBody>
          <a:bodyPr wrap="none" rtlCol="0">
            <a:spAutoFit/>
          </a:bodyPr>
          <a:lstStyle/>
          <a:p>
            <a:r>
              <a:rPr lang="en-US" dirty="0"/>
              <a:t>FE</a:t>
            </a:r>
          </a:p>
        </p:txBody>
      </p:sp>
      <p:sp>
        <p:nvSpPr>
          <p:cNvPr id="7" name="TextBox 6">
            <a:extLst>
              <a:ext uri="{FF2B5EF4-FFF2-40B4-BE49-F238E27FC236}">
                <a16:creationId xmlns:a16="http://schemas.microsoft.com/office/drawing/2014/main" id="{54FC0BEE-2908-CD6A-BFFD-469C3A13FA73}"/>
              </a:ext>
            </a:extLst>
          </p:cNvPr>
          <p:cNvSpPr txBox="1"/>
          <p:nvPr/>
        </p:nvSpPr>
        <p:spPr>
          <a:xfrm>
            <a:off x="595901" y="2215340"/>
            <a:ext cx="411844" cy="369332"/>
          </a:xfrm>
          <a:prstGeom prst="rect">
            <a:avLst/>
          </a:prstGeom>
          <a:noFill/>
        </p:spPr>
        <p:txBody>
          <a:bodyPr wrap="none" rtlCol="0">
            <a:spAutoFit/>
          </a:bodyPr>
          <a:lstStyle/>
          <a:p>
            <a:r>
              <a:rPr lang="en-US" dirty="0"/>
              <a:t>FC</a:t>
            </a:r>
          </a:p>
        </p:txBody>
      </p:sp>
      <p:sp>
        <p:nvSpPr>
          <p:cNvPr id="9" name="TextBox 8">
            <a:extLst>
              <a:ext uri="{FF2B5EF4-FFF2-40B4-BE49-F238E27FC236}">
                <a16:creationId xmlns:a16="http://schemas.microsoft.com/office/drawing/2014/main" id="{411EB376-2FDF-C7FB-C491-C53C30BC3B21}"/>
              </a:ext>
            </a:extLst>
          </p:cNvPr>
          <p:cNvSpPr txBox="1"/>
          <p:nvPr/>
        </p:nvSpPr>
        <p:spPr>
          <a:xfrm>
            <a:off x="6426195" y="2323501"/>
            <a:ext cx="411844" cy="369332"/>
          </a:xfrm>
          <a:prstGeom prst="rect">
            <a:avLst/>
          </a:prstGeom>
          <a:noFill/>
        </p:spPr>
        <p:txBody>
          <a:bodyPr wrap="none" rtlCol="0">
            <a:spAutoFit/>
          </a:bodyPr>
          <a:lstStyle/>
          <a:p>
            <a:r>
              <a:rPr lang="en-US" dirty="0"/>
              <a:t>FC</a:t>
            </a:r>
          </a:p>
        </p:txBody>
      </p:sp>
      <p:sp>
        <p:nvSpPr>
          <p:cNvPr id="10" name="TextBox 9">
            <a:extLst>
              <a:ext uri="{FF2B5EF4-FFF2-40B4-BE49-F238E27FC236}">
                <a16:creationId xmlns:a16="http://schemas.microsoft.com/office/drawing/2014/main" id="{DBAE86C8-FCB9-263D-8BF6-8753381D7C08}"/>
              </a:ext>
            </a:extLst>
          </p:cNvPr>
          <p:cNvSpPr txBox="1"/>
          <p:nvPr/>
        </p:nvSpPr>
        <p:spPr>
          <a:xfrm>
            <a:off x="2035698" y="2628533"/>
            <a:ext cx="1217513" cy="369332"/>
          </a:xfrm>
          <a:prstGeom prst="rect">
            <a:avLst/>
          </a:prstGeom>
          <a:noFill/>
        </p:spPr>
        <p:txBody>
          <a:bodyPr wrap="none" rtlCol="0">
            <a:spAutoFit/>
          </a:bodyPr>
          <a:lstStyle/>
          <a:p>
            <a:r>
              <a:rPr lang="en-US" dirty="0"/>
              <a:t>gg-channel</a:t>
            </a:r>
          </a:p>
        </p:txBody>
      </p:sp>
      <p:sp>
        <p:nvSpPr>
          <p:cNvPr id="12" name="TextBox 11">
            <a:extLst>
              <a:ext uri="{FF2B5EF4-FFF2-40B4-BE49-F238E27FC236}">
                <a16:creationId xmlns:a16="http://schemas.microsoft.com/office/drawing/2014/main" id="{59DB62E0-E9DF-09B7-BCF2-AFFF01492D07}"/>
              </a:ext>
            </a:extLst>
          </p:cNvPr>
          <p:cNvSpPr txBox="1"/>
          <p:nvPr/>
        </p:nvSpPr>
        <p:spPr>
          <a:xfrm>
            <a:off x="8926926" y="2615304"/>
            <a:ext cx="1229376" cy="369332"/>
          </a:xfrm>
          <a:prstGeom prst="rect">
            <a:avLst/>
          </a:prstGeom>
          <a:noFill/>
        </p:spPr>
        <p:txBody>
          <a:bodyPr wrap="none" rtlCol="0">
            <a:spAutoFit/>
          </a:bodyPr>
          <a:lstStyle/>
          <a:p>
            <a:r>
              <a:rPr lang="en-US" dirty="0" err="1"/>
              <a:t>qg</a:t>
            </a:r>
            <a:r>
              <a:rPr lang="en-US" dirty="0"/>
              <a:t>-channel</a:t>
            </a:r>
          </a:p>
        </p:txBody>
      </p:sp>
      <p:sp>
        <p:nvSpPr>
          <p:cNvPr id="13" name="TextBox 12">
            <a:extLst>
              <a:ext uri="{FF2B5EF4-FFF2-40B4-BE49-F238E27FC236}">
                <a16:creationId xmlns:a16="http://schemas.microsoft.com/office/drawing/2014/main" id="{39FC2DE8-6A91-0E59-D8BC-1E7D8235E56B}"/>
              </a:ext>
            </a:extLst>
          </p:cNvPr>
          <p:cNvSpPr txBox="1"/>
          <p:nvPr/>
        </p:nvSpPr>
        <p:spPr>
          <a:xfrm>
            <a:off x="2432582" y="2276767"/>
            <a:ext cx="534121" cy="369332"/>
          </a:xfrm>
          <a:prstGeom prst="rect">
            <a:avLst/>
          </a:prstGeom>
          <a:noFill/>
        </p:spPr>
        <p:txBody>
          <a:bodyPr wrap="none" rtlCol="0">
            <a:spAutoFit/>
          </a:bodyPr>
          <a:lstStyle/>
          <a:p>
            <a:r>
              <a:rPr lang="en-US" dirty="0"/>
              <a:t>Sub</a:t>
            </a:r>
          </a:p>
        </p:txBody>
      </p:sp>
      <p:sp>
        <p:nvSpPr>
          <p:cNvPr id="14" name="TextBox 13">
            <a:extLst>
              <a:ext uri="{FF2B5EF4-FFF2-40B4-BE49-F238E27FC236}">
                <a16:creationId xmlns:a16="http://schemas.microsoft.com/office/drawing/2014/main" id="{96ED2B18-9805-CE7A-2DB6-BFB6E4EE6A5B}"/>
              </a:ext>
            </a:extLst>
          </p:cNvPr>
          <p:cNvSpPr txBox="1"/>
          <p:nvPr/>
        </p:nvSpPr>
        <p:spPr>
          <a:xfrm>
            <a:off x="8601772" y="2328330"/>
            <a:ext cx="534121" cy="369332"/>
          </a:xfrm>
          <a:prstGeom prst="rect">
            <a:avLst/>
          </a:prstGeom>
          <a:noFill/>
        </p:spPr>
        <p:txBody>
          <a:bodyPr wrap="none" rtlCol="0">
            <a:spAutoFit/>
          </a:bodyPr>
          <a:lstStyle/>
          <a:p>
            <a:r>
              <a:rPr lang="en-US" dirty="0"/>
              <a:t>Sub</a:t>
            </a:r>
          </a:p>
        </p:txBody>
      </p:sp>
      <p:pic>
        <p:nvPicPr>
          <p:cNvPr id="17" name="Picture 16" descr="A graph of a plane&#10;&#10;Description automatically generated">
            <a:extLst>
              <a:ext uri="{FF2B5EF4-FFF2-40B4-BE49-F238E27FC236}">
                <a16:creationId xmlns:a16="http://schemas.microsoft.com/office/drawing/2014/main" id="{FC076E1A-74C0-5D03-4BCA-B21CC06BF088}"/>
              </a:ext>
            </a:extLst>
          </p:cNvPr>
          <p:cNvPicPr>
            <a:picLocks noChangeAspect="1"/>
          </p:cNvPicPr>
          <p:nvPr/>
        </p:nvPicPr>
        <p:blipFill>
          <a:blip r:embed="rId9"/>
          <a:stretch>
            <a:fillRect/>
          </a:stretch>
        </p:blipFill>
        <p:spPr>
          <a:xfrm>
            <a:off x="8193640" y="4442918"/>
            <a:ext cx="3822607" cy="2292228"/>
          </a:xfrm>
          <a:prstGeom prst="rect">
            <a:avLst/>
          </a:prstGeom>
        </p:spPr>
      </p:pic>
      <p:sp>
        <p:nvSpPr>
          <p:cNvPr id="15" name="TextBox 14">
            <a:extLst>
              <a:ext uri="{FF2B5EF4-FFF2-40B4-BE49-F238E27FC236}">
                <a16:creationId xmlns:a16="http://schemas.microsoft.com/office/drawing/2014/main" id="{EEC4046B-00E1-BBF7-0B2B-C0577164BF7D}"/>
              </a:ext>
            </a:extLst>
          </p:cNvPr>
          <p:cNvSpPr txBox="1"/>
          <p:nvPr/>
        </p:nvSpPr>
        <p:spPr>
          <a:xfrm>
            <a:off x="8860755" y="5923722"/>
            <a:ext cx="1295547" cy="369332"/>
          </a:xfrm>
          <a:prstGeom prst="rect">
            <a:avLst/>
          </a:prstGeom>
          <a:noFill/>
        </p:spPr>
        <p:txBody>
          <a:bodyPr wrap="none" rtlCol="0">
            <a:spAutoFit/>
          </a:bodyPr>
          <a:lstStyle/>
          <a:p>
            <a:r>
              <a:rPr lang="en-US" sz="1800" dirty="0"/>
              <a:t>2410.03876</a:t>
            </a:r>
            <a:endParaRPr lang="en-US" dirty="0"/>
          </a:p>
        </p:txBody>
      </p:sp>
      <p:pic>
        <p:nvPicPr>
          <p:cNvPr id="19" name="Picture 18" descr="A white background with black and white clouds&#10;&#10;AI-generated content may be incorrect.">
            <a:extLst>
              <a:ext uri="{FF2B5EF4-FFF2-40B4-BE49-F238E27FC236}">
                <a16:creationId xmlns:a16="http://schemas.microsoft.com/office/drawing/2014/main" id="{11E5BAFD-BA6E-F0A3-8095-700CA5523A75}"/>
              </a:ext>
            </a:extLst>
          </p:cNvPr>
          <p:cNvPicPr>
            <a:picLocks noChangeAspect="1"/>
          </p:cNvPicPr>
          <p:nvPr/>
        </p:nvPicPr>
        <p:blipFill>
          <a:blip r:embed="rId10"/>
          <a:stretch>
            <a:fillRect/>
          </a:stretch>
        </p:blipFill>
        <p:spPr>
          <a:xfrm>
            <a:off x="8982995" y="4173253"/>
            <a:ext cx="1879600" cy="342900"/>
          </a:xfrm>
          <a:prstGeom prst="rect">
            <a:avLst/>
          </a:prstGeom>
        </p:spPr>
      </p:pic>
      <p:sp>
        <p:nvSpPr>
          <p:cNvPr id="18" name="Slide Number Placeholder 17">
            <a:extLst>
              <a:ext uri="{FF2B5EF4-FFF2-40B4-BE49-F238E27FC236}">
                <a16:creationId xmlns:a16="http://schemas.microsoft.com/office/drawing/2014/main" id="{331112A5-C8EB-2BE0-A17F-B8A48AECDF36}"/>
              </a:ext>
            </a:extLst>
          </p:cNvPr>
          <p:cNvSpPr>
            <a:spLocks noGrp="1"/>
          </p:cNvSpPr>
          <p:nvPr>
            <p:ph type="sldNum" sz="quarter" idx="12"/>
          </p:nvPr>
        </p:nvSpPr>
        <p:spPr>
          <a:xfrm>
            <a:off x="3523185" y="6492875"/>
            <a:ext cx="2743200" cy="365125"/>
          </a:xfrm>
        </p:spPr>
        <p:txBody>
          <a:bodyPr/>
          <a:lstStyle/>
          <a:p>
            <a:fld id="{43EB0AC1-1C9D-3D4A-A8C1-3A06855A2E01}" type="slidenum">
              <a:rPr lang="en-US" smtClean="0"/>
              <a:t>15</a:t>
            </a:fld>
            <a:r>
              <a:rPr lang="en-US" dirty="0"/>
              <a:t>/28</a:t>
            </a:r>
          </a:p>
        </p:txBody>
      </p:sp>
    </p:spTree>
    <p:extLst>
      <p:ext uri="{BB962C8B-B14F-4D97-AF65-F5344CB8AC3E}">
        <p14:creationId xmlns:p14="http://schemas.microsoft.com/office/powerpoint/2010/main" val="89746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77644-2E1B-EDE5-E595-CC0F2E368D4B}"/>
            </a:ext>
          </a:extLst>
        </p:cNvPr>
        <p:cNvGrpSpPr/>
        <p:nvPr/>
      </p:nvGrpSpPr>
      <p:grpSpPr>
        <a:xfrm>
          <a:off x="0" y="0"/>
          <a:ext cx="0" cy="0"/>
          <a:chOff x="0" y="0"/>
          <a:chExt cx="0" cy="0"/>
        </a:xfrm>
      </p:grpSpPr>
      <p:pic>
        <p:nvPicPr>
          <p:cNvPr id="4" name="Picture 3" descr="A math equations on a white background&#10;&#10;Description automatically generated">
            <a:extLst>
              <a:ext uri="{FF2B5EF4-FFF2-40B4-BE49-F238E27FC236}">
                <a16:creationId xmlns:a16="http://schemas.microsoft.com/office/drawing/2014/main" id="{A9D0133C-C7C6-B5B4-3F84-4E27D2A076A6}"/>
              </a:ext>
            </a:extLst>
          </p:cNvPr>
          <p:cNvPicPr>
            <a:picLocks noChangeAspect="1"/>
          </p:cNvPicPr>
          <p:nvPr/>
        </p:nvPicPr>
        <p:blipFill>
          <a:blip r:embed="rId2"/>
          <a:stretch>
            <a:fillRect/>
          </a:stretch>
        </p:blipFill>
        <p:spPr>
          <a:xfrm>
            <a:off x="195781" y="1099968"/>
            <a:ext cx="5629667" cy="1632876"/>
          </a:xfrm>
          <a:prstGeom prst="rect">
            <a:avLst/>
          </a:prstGeom>
        </p:spPr>
      </p:pic>
      <mc:AlternateContent xmlns:mc="http://schemas.openxmlformats.org/markup-compatibility/2006" xmlns:a14="http://schemas.microsoft.com/office/drawing/2010/main">
        <mc:Choice Requires="a14">
          <p:sp>
            <p:nvSpPr>
              <p:cNvPr id="5" name="Title 23">
                <a:extLst>
                  <a:ext uri="{FF2B5EF4-FFF2-40B4-BE49-F238E27FC236}">
                    <a16:creationId xmlns:a16="http://schemas.microsoft.com/office/drawing/2014/main" id="{6D9E77A2-7DEA-C4B7-A16E-E31D8E655D60}"/>
                  </a:ext>
                </a:extLst>
              </p:cNvPr>
              <p:cNvSpPr txBox="1">
                <a:spLocks/>
              </p:cNvSpPr>
              <p:nvPr/>
            </p:nvSpPr>
            <p:spPr>
              <a:xfrm>
                <a:off x="270661" y="216108"/>
                <a:ext cx="11921339" cy="7181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GMVFN scheme </a:t>
                </a:r>
                <a:r>
                  <a:rPr lang="en-US" b="1" dirty="0" err="1"/>
                  <a:t>Xsec</a:t>
                </a:r>
                <a:r>
                  <a:rPr lang="en-US" b="1" dirty="0"/>
                  <a:t> for </a:t>
                </a:r>
                <a14:m>
                  <m:oMath xmlns:m="http://schemas.openxmlformats.org/officeDocument/2006/math">
                    <m:r>
                      <a:rPr lang="en-US" b="0" i="1" smtClean="0">
                        <a:latin typeface="Cambria Math" panose="02040503050406030204" pitchFamily="18" charset="0"/>
                        <a:ea typeface="Cambria Math" panose="02040503050406030204" pitchFamily="18" charset="0"/>
                      </a:rPr>
                      <m:t>𝑝𝑝</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a14:m>
                <a:r>
                  <a:rPr lang="en-US" b="1" dirty="0"/>
                  <a:t> @NLO</a:t>
                </a:r>
              </a:p>
            </p:txBody>
          </p:sp>
        </mc:Choice>
        <mc:Fallback xmlns="">
          <p:sp>
            <p:nvSpPr>
              <p:cNvPr id="5" name="Title 23">
                <a:extLst>
                  <a:ext uri="{FF2B5EF4-FFF2-40B4-BE49-F238E27FC236}">
                    <a16:creationId xmlns:a16="http://schemas.microsoft.com/office/drawing/2014/main" id="{2B96F4A3-AC70-765F-1A11-091F5BB1B1CE}"/>
                  </a:ext>
                </a:extLst>
              </p:cNvPr>
              <p:cNvSpPr txBox="1">
                <a:spLocks noRot="1" noChangeAspect="1" noMove="1" noResize="1" noEditPoints="1" noAdjustHandles="1" noChangeArrowheads="1" noChangeShapeType="1" noTextEdit="1"/>
              </p:cNvSpPr>
              <p:nvPr/>
            </p:nvSpPr>
            <p:spPr>
              <a:xfrm>
                <a:off x="270661" y="216108"/>
                <a:ext cx="11921339" cy="718170"/>
              </a:xfrm>
              <a:prstGeom prst="rect">
                <a:avLst/>
              </a:prstGeom>
              <a:blipFill>
                <a:blip r:embed="rId3"/>
                <a:stretch>
                  <a:fillRect l="-2021" t="-24138" b="-32759"/>
                </a:stretch>
              </a:blipFill>
            </p:spPr>
            <p:txBody>
              <a:bodyPr/>
              <a:lstStyle/>
              <a:p>
                <a:r>
                  <a:rPr lang="en-US">
                    <a:noFill/>
                  </a:rPr>
                  <a:t> </a:t>
                </a:r>
              </a:p>
            </p:txBody>
          </p:sp>
        </mc:Fallback>
      </mc:AlternateContent>
      <p:pic>
        <p:nvPicPr>
          <p:cNvPr id="7" name="Picture 6" descr="A math equations and formulas&#10;&#10;Description automatically generated with medium confidence">
            <a:extLst>
              <a:ext uri="{FF2B5EF4-FFF2-40B4-BE49-F238E27FC236}">
                <a16:creationId xmlns:a16="http://schemas.microsoft.com/office/drawing/2014/main" id="{4B041CEA-2F22-16CF-88A5-42A709BD3657}"/>
              </a:ext>
            </a:extLst>
          </p:cNvPr>
          <p:cNvPicPr>
            <a:picLocks noChangeAspect="1"/>
          </p:cNvPicPr>
          <p:nvPr/>
        </p:nvPicPr>
        <p:blipFill>
          <a:blip r:embed="rId4"/>
          <a:stretch>
            <a:fillRect/>
          </a:stretch>
        </p:blipFill>
        <p:spPr>
          <a:xfrm>
            <a:off x="6231330" y="1031835"/>
            <a:ext cx="5629667" cy="1928245"/>
          </a:xfrm>
          <a:prstGeom prst="rect">
            <a:avLst/>
          </a:prstGeom>
        </p:spPr>
      </p:pic>
      <p:sp>
        <p:nvSpPr>
          <p:cNvPr id="9" name="TextBox 8">
            <a:extLst>
              <a:ext uri="{FF2B5EF4-FFF2-40B4-BE49-F238E27FC236}">
                <a16:creationId xmlns:a16="http://schemas.microsoft.com/office/drawing/2014/main" id="{B8A29EE5-B568-0E43-69D4-ED08A065717E}"/>
              </a:ext>
            </a:extLst>
          </p:cNvPr>
          <p:cNvSpPr txBox="1"/>
          <p:nvPr/>
        </p:nvSpPr>
        <p:spPr>
          <a:xfrm>
            <a:off x="270660" y="3028213"/>
            <a:ext cx="10162643" cy="369332"/>
          </a:xfrm>
          <a:prstGeom prst="rect">
            <a:avLst/>
          </a:prstGeom>
          <a:noFill/>
        </p:spPr>
        <p:txBody>
          <a:bodyPr wrap="square">
            <a:spAutoFit/>
          </a:bodyPr>
          <a:lstStyle/>
          <a:p>
            <a:r>
              <a:rPr lang="en-US" dirty="0">
                <a:latin typeface="CMR12"/>
              </a:rPr>
              <a:t>E</a:t>
            </a:r>
            <a:r>
              <a:rPr lang="en-US" sz="1800" dirty="0">
                <a:effectLst/>
                <a:latin typeface="CMR12"/>
              </a:rPr>
              <a:t>quivalently, with the d</a:t>
            </a:r>
            <a:r>
              <a:rPr lang="el-GR" sz="1800" dirty="0">
                <a:effectLst/>
                <a:latin typeface="CMMI12"/>
              </a:rPr>
              <a:t>σ</a:t>
            </a:r>
            <a:r>
              <a:rPr lang="en-US" sz="1050" dirty="0">
                <a:effectLst/>
                <a:latin typeface="CMR8"/>
              </a:rPr>
              <a:t>FE </a:t>
            </a:r>
            <a:r>
              <a:rPr lang="en-US" sz="1800" dirty="0">
                <a:effectLst/>
                <a:latin typeface="CMSY10"/>
              </a:rPr>
              <a:t>− </a:t>
            </a:r>
            <a:r>
              <a:rPr lang="en-US" sz="1800" dirty="0">
                <a:effectLst/>
                <a:latin typeface="CMR12"/>
              </a:rPr>
              <a:t>d</a:t>
            </a:r>
            <a:r>
              <a:rPr lang="el-GR" sz="1800" dirty="0">
                <a:effectLst/>
                <a:latin typeface="CMMI12"/>
              </a:rPr>
              <a:t>σ</a:t>
            </a:r>
            <a:r>
              <a:rPr lang="en-US" sz="1050" dirty="0">
                <a:effectLst/>
                <a:latin typeface="CMR8"/>
              </a:rPr>
              <a:t>sub </a:t>
            </a:r>
            <a:r>
              <a:rPr lang="en-US" sz="1800" dirty="0">
                <a:effectLst/>
                <a:latin typeface="CMR12"/>
              </a:rPr>
              <a:t>reorganized in terms of HQ PDF </a:t>
            </a:r>
            <a:r>
              <a:rPr lang="en-US" sz="1800" dirty="0">
                <a:effectLst/>
                <a:latin typeface="CMTI12"/>
              </a:rPr>
              <a:t>residuals</a:t>
            </a:r>
            <a:r>
              <a:rPr lang="en-US" dirty="0">
                <a:latin typeface="CMR12"/>
              </a:rPr>
              <a:t> we obtain a very simple form</a:t>
            </a:r>
            <a:r>
              <a:rPr lang="en-US" sz="1800" dirty="0">
                <a:effectLst/>
                <a:latin typeface="CMR12"/>
              </a:rPr>
              <a:t> </a:t>
            </a:r>
            <a:endParaRPr lang="en-US" dirty="0"/>
          </a:p>
        </p:txBody>
      </p:sp>
      <p:pic>
        <p:nvPicPr>
          <p:cNvPr id="11" name="Picture 10" descr="A math equations and formulas&#10;&#10;Description automatically generated with medium confidence">
            <a:extLst>
              <a:ext uri="{FF2B5EF4-FFF2-40B4-BE49-F238E27FC236}">
                <a16:creationId xmlns:a16="http://schemas.microsoft.com/office/drawing/2014/main" id="{3AB9A4BF-AAC7-D023-C83D-8B3BA02CDADB}"/>
              </a:ext>
            </a:extLst>
          </p:cNvPr>
          <p:cNvPicPr>
            <a:picLocks noChangeAspect="1"/>
          </p:cNvPicPr>
          <p:nvPr/>
        </p:nvPicPr>
        <p:blipFill>
          <a:blip r:embed="rId5"/>
          <a:stretch>
            <a:fillRect/>
          </a:stretch>
        </p:blipFill>
        <p:spPr>
          <a:xfrm>
            <a:off x="779669" y="3829787"/>
            <a:ext cx="10091557" cy="135585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6C14656-5E00-1DA2-FC54-EFC8B6DFE3F6}"/>
                  </a:ext>
                </a:extLst>
              </p:cNvPr>
              <p:cNvSpPr txBox="1"/>
              <p:nvPr/>
            </p:nvSpPr>
            <p:spPr>
              <a:xfrm>
                <a:off x="461509" y="5462057"/>
                <a:ext cx="11189025" cy="646331"/>
              </a:xfrm>
              <a:prstGeom prst="rect">
                <a:avLst/>
              </a:prstGeom>
              <a:noFill/>
            </p:spPr>
            <p:txBody>
              <a:bodyPr wrap="none" rtlCol="0">
                <a:spAutoFit/>
              </a:bodyPr>
              <a:lstStyle/>
              <a:p>
                <a:r>
                  <a:rPr lang="en-US" dirty="0">
                    <a:solidFill>
                      <a:srgbClr val="FF0000"/>
                    </a:solidFill>
                    <a:latin typeface="CMR12"/>
                  </a:rPr>
                  <a:t>L</a:t>
                </a:r>
                <a:r>
                  <a:rPr lang="en-US" sz="1800" dirty="0">
                    <a:solidFill>
                      <a:srgbClr val="FF0000"/>
                    </a:solidFill>
                    <a:effectLst/>
                    <a:latin typeface="CMR12"/>
                  </a:rPr>
                  <a:t>owest mandatory order” (LMO) representation at NLO in that it retains only the unambiguous terms up to order </a:t>
                </a:r>
                <a14:m>
                  <m:oMath xmlns:m="http://schemas.openxmlformats.org/officeDocument/2006/math">
                    <m:sSubSup>
                      <m:sSubSupPr>
                        <m:ctrlPr>
                          <a:rPr lang="en-US" sz="1800" i="1" dirty="0" smtClean="0">
                            <a:solidFill>
                              <a:srgbClr val="FF0000"/>
                            </a:solidFill>
                            <a:effectLst/>
                            <a:latin typeface="Cambria Math" panose="02040503050406030204" pitchFamily="18" charset="0"/>
                          </a:rPr>
                        </m:ctrlPr>
                      </m:sSubSupPr>
                      <m:e>
                        <m:r>
                          <a:rPr lang="en-US" sz="1800" b="0" i="1" dirty="0" smtClean="0">
                            <a:solidFill>
                              <a:srgbClr val="FF0000"/>
                            </a:solidFill>
                            <a:effectLst/>
                            <a:latin typeface="Cambria Math" panose="02040503050406030204" pitchFamily="18" charset="0"/>
                            <a:ea typeface="Cambria Math" panose="02040503050406030204" pitchFamily="18" charset="0"/>
                          </a:rPr>
                          <m:t>𝑎</m:t>
                        </m:r>
                      </m:e>
                      <m:sub>
                        <m:r>
                          <a:rPr lang="en-US" sz="1800" b="0" i="1" dirty="0" smtClean="0">
                            <a:solidFill>
                              <a:srgbClr val="FF0000"/>
                            </a:solidFill>
                            <a:effectLst/>
                            <a:latin typeface="Cambria Math" panose="02040503050406030204" pitchFamily="18" charset="0"/>
                          </a:rPr>
                          <m:t>𝑠</m:t>
                        </m:r>
                      </m:sub>
                      <m:sup>
                        <m:r>
                          <a:rPr lang="en-US" sz="1800" b="0" i="1" dirty="0" smtClean="0">
                            <a:solidFill>
                              <a:srgbClr val="FF0000"/>
                            </a:solidFill>
                            <a:effectLst/>
                            <a:latin typeface="Cambria Math" panose="02040503050406030204" pitchFamily="18" charset="0"/>
                          </a:rPr>
                          <m:t>3</m:t>
                        </m:r>
                      </m:sup>
                    </m:sSubSup>
                  </m:oMath>
                </a14:m>
                <a:r>
                  <a:rPr lang="en-US" sz="1800" dirty="0">
                    <a:solidFill>
                      <a:srgbClr val="FF0000"/>
                    </a:solidFill>
                    <a:effectLst/>
                    <a:latin typeface="CMMI8"/>
                  </a:rPr>
                  <a:t> </a:t>
                </a:r>
              </a:p>
              <a:p>
                <a:r>
                  <a:rPr lang="en-US" sz="1800" dirty="0">
                    <a:solidFill>
                      <a:srgbClr val="FF0000"/>
                    </a:solidFill>
                    <a:effectLst/>
                    <a:latin typeface="CMR12"/>
                  </a:rPr>
                  <a:t>required by order-by-order factorization and scale invariance. Any ACOT-like scheme must contain such terms. </a:t>
                </a:r>
                <a:endParaRPr lang="en-US" dirty="0">
                  <a:solidFill>
                    <a:srgbClr val="FF0000"/>
                  </a:solidFill>
                </a:endParaRPr>
              </a:p>
            </p:txBody>
          </p:sp>
        </mc:Choice>
        <mc:Fallback xmlns="">
          <p:sp>
            <p:nvSpPr>
              <p:cNvPr id="12" name="TextBox 11">
                <a:extLst>
                  <a:ext uri="{FF2B5EF4-FFF2-40B4-BE49-F238E27FC236}">
                    <a16:creationId xmlns:a16="http://schemas.microsoft.com/office/drawing/2014/main" id="{6F4E371C-C958-5C2E-A684-433A16F5C801}"/>
                  </a:ext>
                </a:extLst>
              </p:cNvPr>
              <p:cNvSpPr txBox="1">
                <a:spLocks noRot="1" noChangeAspect="1" noMove="1" noResize="1" noEditPoints="1" noAdjustHandles="1" noChangeArrowheads="1" noChangeShapeType="1" noTextEdit="1"/>
              </p:cNvSpPr>
              <p:nvPr/>
            </p:nvSpPr>
            <p:spPr>
              <a:xfrm>
                <a:off x="461509" y="5462057"/>
                <a:ext cx="11189025" cy="646331"/>
              </a:xfrm>
              <a:prstGeom prst="rect">
                <a:avLst/>
              </a:prstGeom>
              <a:blipFill>
                <a:blip r:embed="rId6"/>
                <a:stretch>
                  <a:fillRect l="-454" t="-3922" b="-1568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BA5DF10-2F9E-85F4-3B98-A1C36C7B4740}"/>
              </a:ext>
            </a:extLst>
          </p:cNvPr>
          <p:cNvSpPr txBox="1"/>
          <p:nvPr/>
        </p:nvSpPr>
        <p:spPr>
          <a:xfrm>
            <a:off x="9211416" y="6272560"/>
            <a:ext cx="2313454" cy="369332"/>
          </a:xfrm>
          <a:prstGeom prst="rect">
            <a:avLst/>
          </a:prstGeom>
          <a:noFill/>
        </p:spPr>
        <p:txBody>
          <a:bodyPr wrap="none" rtlCol="0">
            <a:spAutoFit/>
          </a:bodyPr>
          <a:lstStyle/>
          <a:p>
            <a:r>
              <a:rPr lang="en-US" sz="1800" dirty="0"/>
              <a:t>2410.03876, PRD 2024</a:t>
            </a:r>
            <a:endParaRPr lang="en-US" dirty="0"/>
          </a:p>
        </p:txBody>
      </p:sp>
      <p:sp>
        <p:nvSpPr>
          <p:cNvPr id="3" name="Slide Number Placeholder 2">
            <a:extLst>
              <a:ext uri="{FF2B5EF4-FFF2-40B4-BE49-F238E27FC236}">
                <a16:creationId xmlns:a16="http://schemas.microsoft.com/office/drawing/2014/main" id="{F1A0D87F-B02A-7022-9EBE-3511D40162E8}"/>
              </a:ext>
            </a:extLst>
          </p:cNvPr>
          <p:cNvSpPr>
            <a:spLocks noGrp="1"/>
          </p:cNvSpPr>
          <p:nvPr>
            <p:ph type="sldNum" sz="quarter" idx="12"/>
          </p:nvPr>
        </p:nvSpPr>
        <p:spPr>
          <a:xfrm>
            <a:off x="3352800" y="6384804"/>
            <a:ext cx="2743200" cy="365125"/>
          </a:xfrm>
        </p:spPr>
        <p:txBody>
          <a:bodyPr/>
          <a:lstStyle/>
          <a:p>
            <a:fld id="{43EB0AC1-1C9D-3D4A-A8C1-3A06855A2E01}" type="slidenum">
              <a:rPr lang="en-US" smtClean="0"/>
              <a:t>16</a:t>
            </a:fld>
            <a:r>
              <a:rPr lang="en-US" dirty="0"/>
              <a:t>/28</a:t>
            </a:r>
          </a:p>
        </p:txBody>
      </p:sp>
    </p:spTree>
    <p:extLst>
      <p:ext uri="{BB962C8B-B14F-4D97-AF65-F5344CB8AC3E}">
        <p14:creationId xmlns:p14="http://schemas.microsoft.com/office/powerpoint/2010/main" val="4051335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graphs showing different types of data&#10;&#10;Description automatically generated">
            <a:extLst>
              <a:ext uri="{FF2B5EF4-FFF2-40B4-BE49-F238E27FC236}">
                <a16:creationId xmlns:a16="http://schemas.microsoft.com/office/drawing/2014/main" id="{5F99E905-4F8C-D194-4841-2B8D7B434D51}"/>
              </a:ext>
            </a:extLst>
          </p:cNvPr>
          <p:cNvPicPr>
            <a:picLocks noChangeAspect="1"/>
          </p:cNvPicPr>
          <p:nvPr/>
        </p:nvPicPr>
        <p:blipFill>
          <a:blip r:embed="rId2"/>
          <a:stretch>
            <a:fillRect/>
          </a:stretch>
        </p:blipFill>
        <p:spPr>
          <a:xfrm>
            <a:off x="791110" y="880909"/>
            <a:ext cx="10355941" cy="5977091"/>
          </a:xfrm>
          <a:prstGeom prst="rect">
            <a:avLst/>
          </a:prstGeom>
        </p:spPr>
      </p:pic>
      <p:sp>
        <p:nvSpPr>
          <p:cNvPr id="7" name="Title 1">
            <a:extLst>
              <a:ext uri="{FF2B5EF4-FFF2-40B4-BE49-F238E27FC236}">
                <a16:creationId xmlns:a16="http://schemas.microsoft.com/office/drawing/2014/main" id="{619F584F-3A8E-AB42-5832-CF8EBBD866BE}"/>
              </a:ext>
            </a:extLst>
          </p:cNvPr>
          <p:cNvSpPr>
            <a:spLocks noGrp="1"/>
          </p:cNvSpPr>
          <p:nvPr>
            <p:ph type="title"/>
          </p:nvPr>
        </p:nvSpPr>
        <p:spPr>
          <a:xfrm>
            <a:off x="1171253" y="195209"/>
            <a:ext cx="9565241" cy="854027"/>
          </a:xfrm>
        </p:spPr>
        <p:txBody>
          <a:bodyPr>
            <a:normAutofit fontScale="90000"/>
          </a:bodyPr>
          <a:lstStyle/>
          <a:p>
            <a:r>
              <a:rPr lang="en-US" sz="4000" dirty="0"/>
              <a:t>Results: </a:t>
            </a:r>
            <a:r>
              <a:rPr lang="en-US" sz="4000" dirty="0" err="1"/>
              <a:t>Z+b</a:t>
            </a:r>
            <a:r>
              <a:rPr lang="en-US" sz="4000" dirty="0"/>
              <a:t> differential distributions (gg channel)</a:t>
            </a:r>
          </a:p>
        </p:txBody>
      </p:sp>
      <p:sp>
        <p:nvSpPr>
          <p:cNvPr id="2" name="Slide Number Placeholder 1">
            <a:extLst>
              <a:ext uri="{FF2B5EF4-FFF2-40B4-BE49-F238E27FC236}">
                <a16:creationId xmlns:a16="http://schemas.microsoft.com/office/drawing/2014/main" id="{26D399E3-8599-E96F-F33D-2968B1C3CFFB}"/>
              </a:ext>
            </a:extLst>
          </p:cNvPr>
          <p:cNvSpPr>
            <a:spLocks noGrp="1"/>
          </p:cNvSpPr>
          <p:nvPr>
            <p:ph type="sldNum" sz="quarter" idx="12"/>
          </p:nvPr>
        </p:nvSpPr>
        <p:spPr>
          <a:xfrm>
            <a:off x="8869018" y="6406046"/>
            <a:ext cx="2743200" cy="365125"/>
          </a:xfrm>
        </p:spPr>
        <p:txBody>
          <a:bodyPr/>
          <a:lstStyle/>
          <a:p>
            <a:fld id="{43EB0AC1-1C9D-3D4A-A8C1-3A06855A2E01}" type="slidenum">
              <a:rPr lang="en-US" smtClean="0"/>
              <a:t>17</a:t>
            </a:fld>
            <a:r>
              <a:rPr lang="en-US" dirty="0"/>
              <a:t>/28</a:t>
            </a:r>
          </a:p>
        </p:txBody>
      </p:sp>
    </p:spTree>
    <p:extLst>
      <p:ext uri="{BB962C8B-B14F-4D97-AF65-F5344CB8AC3E}">
        <p14:creationId xmlns:p14="http://schemas.microsoft.com/office/powerpoint/2010/main" val="3536151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F6691-1FF2-2B5C-6157-C98D8AF5F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D52B0-3ABB-BC1B-79BC-FFDDC428DAEA}"/>
              </a:ext>
            </a:extLst>
          </p:cNvPr>
          <p:cNvSpPr>
            <a:spLocks noGrp="1"/>
          </p:cNvSpPr>
          <p:nvPr>
            <p:ph type="title"/>
          </p:nvPr>
        </p:nvSpPr>
        <p:spPr>
          <a:xfrm>
            <a:off x="1171253" y="195209"/>
            <a:ext cx="9565241" cy="854027"/>
          </a:xfrm>
        </p:spPr>
        <p:txBody>
          <a:bodyPr>
            <a:normAutofit fontScale="90000"/>
          </a:bodyPr>
          <a:lstStyle/>
          <a:p>
            <a:r>
              <a:rPr lang="en-US" sz="4000" dirty="0"/>
              <a:t>Results: </a:t>
            </a:r>
            <a:r>
              <a:rPr lang="en-US" sz="4000" dirty="0" err="1"/>
              <a:t>Z+b</a:t>
            </a:r>
            <a:r>
              <a:rPr lang="en-US" sz="4000" dirty="0"/>
              <a:t> differential distributions (</a:t>
            </a:r>
            <a:r>
              <a:rPr lang="en-US" sz="4000" dirty="0" err="1"/>
              <a:t>qg</a:t>
            </a:r>
            <a:r>
              <a:rPr lang="en-US" sz="4000" dirty="0"/>
              <a:t> channel)</a:t>
            </a:r>
          </a:p>
        </p:txBody>
      </p:sp>
      <p:pic>
        <p:nvPicPr>
          <p:cNvPr id="5" name="Picture 4" descr="A group of graphs showing different types of data&#10;&#10;Description automatically generated with medium confidence">
            <a:extLst>
              <a:ext uri="{FF2B5EF4-FFF2-40B4-BE49-F238E27FC236}">
                <a16:creationId xmlns:a16="http://schemas.microsoft.com/office/drawing/2014/main" id="{04FF97E1-91A2-A721-F4B1-93B58A2A1183}"/>
              </a:ext>
            </a:extLst>
          </p:cNvPr>
          <p:cNvPicPr>
            <a:picLocks noChangeAspect="1"/>
          </p:cNvPicPr>
          <p:nvPr/>
        </p:nvPicPr>
        <p:blipFill>
          <a:blip r:embed="rId2"/>
          <a:stretch>
            <a:fillRect/>
          </a:stretch>
        </p:blipFill>
        <p:spPr>
          <a:xfrm>
            <a:off x="965771" y="854027"/>
            <a:ext cx="10129698" cy="6003974"/>
          </a:xfrm>
          <a:prstGeom prst="rect">
            <a:avLst/>
          </a:prstGeom>
        </p:spPr>
      </p:pic>
      <p:sp>
        <p:nvSpPr>
          <p:cNvPr id="3" name="Slide Number Placeholder 2">
            <a:extLst>
              <a:ext uri="{FF2B5EF4-FFF2-40B4-BE49-F238E27FC236}">
                <a16:creationId xmlns:a16="http://schemas.microsoft.com/office/drawing/2014/main" id="{D79E0C04-9DB0-F54A-1E72-1845D6CAAB1A}"/>
              </a:ext>
            </a:extLst>
          </p:cNvPr>
          <p:cNvSpPr>
            <a:spLocks noGrp="1"/>
          </p:cNvSpPr>
          <p:nvPr>
            <p:ph type="sldNum" sz="quarter" idx="12"/>
          </p:nvPr>
        </p:nvSpPr>
        <p:spPr>
          <a:xfrm>
            <a:off x="8799443" y="6406045"/>
            <a:ext cx="2743200" cy="365125"/>
          </a:xfrm>
        </p:spPr>
        <p:txBody>
          <a:bodyPr/>
          <a:lstStyle/>
          <a:p>
            <a:fld id="{43EB0AC1-1C9D-3D4A-A8C1-3A06855A2E01}" type="slidenum">
              <a:rPr lang="en-US" smtClean="0"/>
              <a:t>18</a:t>
            </a:fld>
            <a:r>
              <a:rPr lang="en-US" dirty="0"/>
              <a:t>/28</a:t>
            </a:r>
          </a:p>
        </p:txBody>
      </p:sp>
    </p:spTree>
    <p:extLst>
      <p:ext uri="{BB962C8B-B14F-4D97-AF65-F5344CB8AC3E}">
        <p14:creationId xmlns:p14="http://schemas.microsoft.com/office/powerpoint/2010/main" val="115688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54ACBC-6B9F-494E-832D-97217693ADD7}"/>
              </a:ext>
            </a:extLst>
          </p:cNvPr>
          <p:cNvSpPr>
            <a:spLocks noGrp="1"/>
          </p:cNvSpPr>
          <p:nvPr>
            <p:ph idx="1"/>
          </p:nvPr>
        </p:nvSpPr>
        <p:spPr>
          <a:xfrm>
            <a:off x="844064" y="1805693"/>
            <a:ext cx="11018520" cy="4916277"/>
          </a:xfrm>
        </p:spPr>
        <p:txBody>
          <a:bodyPr>
            <a:normAutofit/>
          </a:bodyPr>
          <a:lstStyle/>
          <a:p>
            <a:r>
              <a:rPr lang="en-US" sz="2200" dirty="0"/>
              <a:t>Exp data at current and future colliders continue to extend on a wider range of collision energies and so do modern global analyses of proton PDFs</a:t>
            </a:r>
          </a:p>
          <a:p>
            <a:pPr marL="0" indent="0">
              <a:buNone/>
            </a:pPr>
            <a:endParaRPr lang="en-US" sz="2200" dirty="0"/>
          </a:p>
        </p:txBody>
      </p:sp>
      <p:sp>
        <p:nvSpPr>
          <p:cNvPr id="9" name="Title 1">
            <a:extLst>
              <a:ext uri="{FF2B5EF4-FFF2-40B4-BE49-F238E27FC236}">
                <a16:creationId xmlns:a16="http://schemas.microsoft.com/office/drawing/2014/main" id="{66BD2A48-3F9F-7E6D-352F-370D0DE2E837}"/>
              </a:ext>
            </a:extLst>
          </p:cNvPr>
          <p:cNvSpPr>
            <a:spLocks noGrp="1"/>
          </p:cNvSpPr>
          <p:nvPr>
            <p:ph type="title"/>
          </p:nvPr>
        </p:nvSpPr>
        <p:spPr>
          <a:xfrm>
            <a:off x="507227" y="218661"/>
            <a:ext cx="11018520" cy="977215"/>
          </a:xfrm>
        </p:spPr>
        <p:txBody>
          <a:bodyPr anchor="b">
            <a:normAutofit/>
          </a:bodyPr>
          <a:lstStyle/>
          <a:p>
            <a:r>
              <a:rPr lang="en-US" sz="5400" b="1" dirty="0"/>
              <a:t>Motivations</a:t>
            </a:r>
          </a:p>
        </p:txBody>
      </p:sp>
      <p:sp>
        <p:nvSpPr>
          <p:cNvPr id="2" name="Slide Number Placeholder 1">
            <a:extLst>
              <a:ext uri="{FF2B5EF4-FFF2-40B4-BE49-F238E27FC236}">
                <a16:creationId xmlns:a16="http://schemas.microsoft.com/office/drawing/2014/main" id="{41738F60-C712-FFF8-F493-E16708F8BA02}"/>
              </a:ext>
            </a:extLst>
          </p:cNvPr>
          <p:cNvSpPr>
            <a:spLocks noGrp="1"/>
          </p:cNvSpPr>
          <p:nvPr>
            <p:ph type="sldNum" sz="quarter" idx="12"/>
          </p:nvPr>
        </p:nvSpPr>
        <p:spPr/>
        <p:txBody>
          <a:bodyPr/>
          <a:lstStyle/>
          <a:p>
            <a:fld id="{43EB0AC1-1C9D-3D4A-A8C1-3A06855A2E01}" type="slidenum">
              <a:rPr lang="en-US" smtClean="0"/>
              <a:t>1</a:t>
            </a:fld>
            <a:r>
              <a:rPr lang="en-US" dirty="0"/>
              <a:t>/28</a:t>
            </a:r>
          </a:p>
        </p:txBody>
      </p:sp>
    </p:spTree>
    <p:extLst>
      <p:ext uri="{BB962C8B-B14F-4D97-AF65-F5344CB8AC3E}">
        <p14:creationId xmlns:p14="http://schemas.microsoft.com/office/powerpoint/2010/main" val="2724472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051E5-4988-C455-CC32-1A6F1218DFC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020013B-B2DF-7096-1A71-0872E72D2971}"/>
                  </a:ext>
                </a:extLst>
              </p:cNvPr>
              <p:cNvSpPr txBox="1"/>
              <p:nvPr/>
            </p:nvSpPr>
            <p:spPr>
              <a:xfrm>
                <a:off x="374497" y="399156"/>
                <a:ext cx="10429338" cy="3539430"/>
              </a:xfrm>
              <a:prstGeom prst="rect">
                <a:avLst/>
              </a:prstGeom>
              <a:noFill/>
            </p:spPr>
            <p:txBody>
              <a:bodyPr wrap="square" rtlCol="0">
                <a:spAutoFit/>
              </a:bodyPr>
              <a:lstStyle/>
              <a:p>
                <a:r>
                  <a:rPr lang="en-US" sz="3200" dirty="0"/>
                  <a:t>This recipe has been applied to physical processes of interest: </a:t>
                </a:r>
              </a:p>
              <a:p>
                <a:endParaRPr lang="en-US" sz="3200" dirty="0"/>
              </a:p>
              <a:p>
                <a:pPr marL="342900" indent="-342900">
                  <a:buAutoNum type="arabicPeriod"/>
                </a:pPr>
                <a:r>
                  <a:rPr lang="en-US" sz="3200" dirty="0">
                    <a:solidFill>
                      <a:schemeClr val="tx1"/>
                    </a:solidFill>
                  </a:rPr>
                  <a:t>pp</a:t>
                </a:r>
                <a:r>
                  <a:rPr lang="en-US" sz="3200" dirty="0">
                    <a:solidFill>
                      <a:schemeClr val="tx1"/>
                    </a:solidFill>
                    <a:highlight>
                      <a:srgbClr val="FFFFFF"/>
                    </a:highlight>
                    <a:latin typeface="Calibri" panose="020F0502020204030204" pitchFamily="34" charset="0"/>
                    <a:cs typeface="Calibri" panose="020F0502020204030204" pitchFamily="34" charset="0"/>
                  </a:rPr>
                  <a:t> </a:t>
                </a:r>
                <a14:m>
                  <m:oMath xmlns:m="http://schemas.openxmlformats.org/officeDocument/2006/math">
                    <m:r>
                      <a:rPr lang="en-US" sz="3200" b="1" i="1" smtClean="0">
                        <a:solidFill>
                          <a:schemeClr val="tx1"/>
                        </a:solidFill>
                        <a:latin typeface="Cambria Math" panose="02040503050406030204" pitchFamily="18" charset="0"/>
                        <a:ea typeface="Cambria Math" panose="02040503050406030204" pitchFamily="18" charset="0"/>
                      </a:rPr>
                      <m:t>→</m:t>
                    </m:r>
                  </m:oMath>
                </a14:m>
                <a:r>
                  <a:rPr lang="en-US" sz="3200" b="0" i="0" dirty="0">
                    <a:solidFill>
                      <a:schemeClr val="tx1"/>
                    </a:solidFill>
                    <a:effectLst/>
                    <a:highlight>
                      <a:srgbClr val="FFFFFF"/>
                    </a:highlight>
                    <a:latin typeface="Calibri" panose="020F0502020204030204" pitchFamily="34" charset="0"/>
                    <a:cs typeface="Calibri" panose="020F0502020204030204" pitchFamily="34" charset="0"/>
                  </a:rPr>
                  <a:t> </a:t>
                </a:r>
                <a14:m>
                  <m:oMath xmlns:m="http://schemas.openxmlformats.org/officeDocument/2006/math">
                    <m:r>
                      <a:rPr lang="en-US" sz="3200" i="1" dirty="0" smtClean="0">
                        <a:solidFill>
                          <a:schemeClr val="tx1"/>
                        </a:solidFill>
                        <a:latin typeface="Cambria Math" panose="02040503050406030204" pitchFamily="18" charset="0"/>
                      </a:rPr>
                      <m:t>𝑍</m:t>
                    </m:r>
                    <m:r>
                      <a:rPr lang="en-US" sz="3200" i="1" dirty="0" smtClean="0">
                        <a:solidFill>
                          <a:schemeClr val="tx1"/>
                        </a:solidFill>
                        <a:latin typeface="Cambria Math" panose="02040503050406030204" pitchFamily="18" charset="0"/>
                      </a:rPr>
                      <m:t> +</m:t>
                    </m:r>
                    <m:r>
                      <a:rPr lang="en-US" sz="3200" b="0" i="1" dirty="0" smtClean="0">
                        <a:solidFill>
                          <a:schemeClr val="tx1"/>
                        </a:solidFill>
                        <a:latin typeface="Cambria Math" panose="02040503050406030204" pitchFamily="18" charset="0"/>
                      </a:rPr>
                      <m:t>𝑄</m:t>
                    </m:r>
                    <m:r>
                      <a:rPr lang="en-US" sz="3200" i="1" dirty="0" smtClean="0">
                        <a:solidFill>
                          <a:schemeClr val="tx1"/>
                        </a:solidFill>
                        <a:latin typeface="Cambria Math" panose="02040503050406030204" pitchFamily="18" charset="0"/>
                      </a:rPr>
                      <m:t> + </m:t>
                    </m:r>
                    <m:r>
                      <a:rPr lang="en-US" sz="3200" i="1" dirty="0" smtClean="0">
                        <a:solidFill>
                          <a:schemeClr val="tx1"/>
                        </a:solidFill>
                        <a:latin typeface="Cambria Math" panose="02040503050406030204" pitchFamily="18" charset="0"/>
                      </a:rPr>
                      <m:t>𝑋</m:t>
                    </m:r>
                    <m:r>
                      <a:rPr lang="en-US" sz="3200" b="0" i="0"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 (</m:t>
                    </m:r>
                    <m:r>
                      <a:rPr lang="en-US" sz="3200" i="1" dirty="0" smtClean="0">
                        <a:solidFill>
                          <a:schemeClr val="tx1"/>
                        </a:solidFill>
                        <a:latin typeface="Cambria Math" panose="02040503050406030204" pitchFamily="18" charset="0"/>
                      </a:rPr>
                      <m:t>𝑄</m:t>
                    </m:r>
                    <m:r>
                      <a:rPr lang="en-US" sz="3200" i="1" dirty="0" smtClean="0">
                        <a:solidFill>
                          <a:schemeClr val="tx1"/>
                        </a:solidFill>
                        <a:latin typeface="Cambria Math" panose="02040503050406030204" pitchFamily="18" charset="0"/>
                      </a:rPr>
                      <m:t>=</m:t>
                    </m:r>
                    <m:r>
                      <a:rPr lang="en-US" sz="3200" i="1" dirty="0" smtClean="0">
                        <a:solidFill>
                          <a:schemeClr val="tx1"/>
                        </a:solidFill>
                        <a:latin typeface="Cambria Math" panose="02040503050406030204" pitchFamily="18" charset="0"/>
                      </a:rPr>
                      <m:t>𝑏</m:t>
                    </m:r>
                  </m:oMath>
                </a14:m>
                <a:r>
                  <a:rPr lang="en-US" sz="3200" dirty="0">
                    <a:solidFill>
                      <a:schemeClr val="tx1"/>
                    </a:solidFill>
                  </a:rPr>
                  <a:t>-quark) @NLO; M.G., Nadolsky, Reina, </a:t>
                </a:r>
                <a:r>
                  <a:rPr lang="en-US" sz="3200" dirty="0" err="1">
                    <a:solidFill>
                      <a:schemeClr val="tx1"/>
                    </a:solidFill>
                  </a:rPr>
                  <a:t>Wackeroth</a:t>
                </a:r>
                <a:r>
                  <a:rPr lang="en-US" sz="3200" dirty="0">
                    <a:solidFill>
                      <a:schemeClr val="tx1"/>
                    </a:solidFill>
                  </a:rPr>
                  <a:t>, Xie; </a:t>
                </a:r>
                <a:r>
                  <a:rPr lang="en-US" sz="3200" b="1" dirty="0">
                    <a:solidFill>
                      <a:schemeClr val="tx1"/>
                    </a:solidFill>
                  </a:rPr>
                  <a:t>PRD2024</a:t>
                </a:r>
                <a:r>
                  <a:rPr lang="en-US" sz="3200" dirty="0">
                    <a:solidFill>
                      <a:schemeClr val="tx1"/>
                    </a:solidFill>
                  </a:rPr>
                  <a:t>, 2410.03876</a:t>
                </a:r>
              </a:p>
              <a:p>
                <a:pPr marL="342900" indent="-342900">
                  <a:buAutoNum type="arabicPeriod"/>
                </a:pPr>
                <a:endParaRPr lang="en-US" sz="3200" dirty="0"/>
              </a:p>
              <a:p>
                <a:pPr marL="342900" indent="-342900">
                  <a:buAutoNum type="arabicPeriod"/>
                </a:pPr>
                <a:r>
                  <a:rPr lang="en-US" sz="3200" dirty="0"/>
                  <a:t>pp</a:t>
                </a:r>
                <a:r>
                  <a:rPr lang="en-US" sz="3200" b="1" dirty="0">
                    <a:ea typeface="Cambria Math" panose="02040503050406030204" pitchFamily="18" charset="0"/>
                  </a:rPr>
                  <a:t> </a:t>
                </a:r>
                <a14:m>
                  <m:oMath xmlns:m="http://schemas.openxmlformats.org/officeDocument/2006/math">
                    <m:r>
                      <a:rPr lang="en-US" sz="3200" b="1" i="1" smtClean="0">
                        <a:latin typeface="Cambria Math" panose="02040503050406030204" pitchFamily="18" charset="0"/>
                        <a:ea typeface="Cambria Math" panose="02040503050406030204" pitchFamily="18" charset="0"/>
                      </a:rPr>
                      <m:t>→</m:t>
                    </m:r>
                  </m:oMath>
                </a14:m>
                <a:r>
                  <a:rPr lang="en-US" sz="3200" b="0" i="0" dirty="0">
                    <a:effectLst/>
                    <a:highlight>
                      <a:srgbClr val="FFFFFF"/>
                    </a:highlight>
                    <a:latin typeface="Calibri" panose="020F0502020204030204" pitchFamily="34" charset="0"/>
                    <a:cs typeface="Calibri" panose="020F0502020204030204" pitchFamily="34" charset="0"/>
                  </a:rPr>
                  <a:t> </a:t>
                </a:r>
                <a14:m>
                  <m:oMath xmlns:m="http://schemas.openxmlformats.org/officeDocument/2006/math">
                    <m:r>
                      <a:rPr lang="en-US" sz="3200" i="1" dirty="0" smtClean="0">
                        <a:latin typeface="Cambria Math" panose="02040503050406030204" pitchFamily="18" charset="0"/>
                      </a:rPr>
                      <m:t>𝐻</m:t>
                    </m:r>
                    <m:r>
                      <a:rPr lang="en-US" sz="3200" i="1" dirty="0" smtClean="0">
                        <a:latin typeface="Cambria Math" panose="02040503050406030204" pitchFamily="18" charset="0"/>
                      </a:rPr>
                      <m:t>+</m:t>
                    </m:r>
                    <m:r>
                      <a:rPr lang="en-US" sz="3200" i="1" dirty="0" smtClean="0">
                        <a:latin typeface="Cambria Math" panose="02040503050406030204" pitchFamily="18" charset="0"/>
                      </a:rPr>
                      <m:t>𝑋</m:t>
                    </m:r>
                    <m:r>
                      <a:rPr lang="en-US" sz="3200" dirty="0" smtClean="0">
                        <a:latin typeface="Cambria Math" panose="02040503050406030204" pitchFamily="18" charset="0"/>
                      </a:rPr>
                      <m:t>, @</m:t>
                    </m:r>
                    <m:r>
                      <m:rPr>
                        <m:sty m:val="p"/>
                      </m:rPr>
                      <a:rPr lang="en-US" sz="3200" dirty="0" smtClean="0">
                        <a:latin typeface="Cambria Math" panose="02040503050406030204" pitchFamily="18" charset="0"/>
                      </a:rPr>
                      <m:t>NNLO</m:t>
                    </m:r>
                    <m:r>
                      <a:rPr lang="en-US" sz="3200" dirty="0">
                        <a:latin typeface="Cambria Math" panose="02040503050406030204" pitchFamily="18" charset="0"/>
                      </a:rPr>
                      <m:t>;</m:t>
                    </m:r>
                  </m:oMath>
                </a14:m>
                <a:r>
                  <a:rPr lang="en-US" sz="3200" dirty="0"/>
                  <a:t> Biello, Gauld, MG, Nadolsky, Sankar, Wiesemann, Xie, </a:t>
                </a:r>
                <a:r>
                  <a:rPr lang="en-US" sz="3200" dirty="0" err="1"/>
                  <a:t>Zanderighi</a:t>
                </a:r>
                <a:r>
                  <a:rPr lang="en-US" sz="3200" dirty="0"/>
                  <a:t> (In progress)</a:t>
                </a:r>
              </a:p>
            </p:txBody>
          </p:sp>
        </mc:Choice>
        <mc:Fallback xmlns="">
          <p:sp>
            <p:nvSpPr>
              <p:cNvPr id="4" name="TextBox 3">
                <a:extLst>
                  <a:ext uri="{FF2B5EF4-FFF2-40B4-BE49-F238E27FC236}">
                    <a16:creationId xmlns:a16="http://schemas.microsoft.com/office/drawing/2014/main" id="{D020013B-B2DF-7096-1A71-0872E72D2971}"/>
                  </a:ext>
                </a:extLst>
              </p:cNvPr>
              <p:cNvSpPr txBox="1">
                <a:spLocks noRot="1" noChangeAspect="1" noMove="1" noResize="1" noEditPoints="1" noAdjustHandles="1" noChangeArrowheads="1" noChangeShapeType="1" noTextEdit="1"/>
              </p:cNvSpPr>
              <p:nvPr/>
            </p:nvSpPr>
            <p:spPr>
              <a:xfrm>
                <a:off x="374497" y="399156"/>
                <a:ext cx="10429338" cy="3539430"/>
              </a:xfrm>
              <a:prstGeom prst="rect">
                <a:avLst/>
              </a:prstGeom>
              <a:blipFill>
                <a:blip r:embed="rId2"/>
                <a:stretch>
                  <a:fillRect l="-1582" t="-2143" r="-1217" b="-428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180B90B-263B-6999-CB14-E86F09575FAE}"/>
              </a:ext>
            </a:extLst>
          </p:cNvPr>
          <p:cNvSpPr>
            <a:spLocks noGrp="1"/>
          </p:cNvSpPr>
          <p:nvPr>
            <p:ph type="sldNum" sz="quarter" idx="12"/>
          </p:nvPr>
        </p:nvSpPr>
        <p:spPr/>
        <p:txBody>
          <a:bodyPr/>
          <a:lstStyle/>
          <a:p>
            <a:fld id="{43EB0AC1-1C9D-3D4A-A8C1-3A06855A2E01}" type="slidenum">
              <a:rPr lang="en-US" smtClean="0"/>
              <a:t>19</a:t>
            </a:fld>
            <a:r>
              <a:rPr lang="en-US" dirty="0"/>
              <a:t>/28</a:t>
            </a:r>
          </a:p>
        </p:txBody>
      </p:sp>
    </p:spTree>
    <p:extLst>
      <p:ext uri="{BB962C8B-B14F-4D97-AF65-F5344CB8AC3E}">
        <p14:creationId xmlns:p14="http://schemas.microsoft.com/office/powerpoint/2010/main" val="113824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diagram of a molecule&#10;&#10;AI-generated content may be incorrect.">
            <a:extLst>
              <a:ext uri="{FF2B5EF4-FFF2-40B4-BE49-F238E27FC236}">
                <a16:creationId xmlns:a16="http://schemas.microsoft.com/office/drawing/2014/main" id="{2F2A3EA9-61EB-725D-593C-3D4BDE4A7376}"/>
              </a:ext>
            </a:extLst>
          </p:cNvPr>
          <p:cNvPicPr>
            <a:picLocks noChangeAspect="1"/>
          </p:cNvPicPr>
          <p:nvPr/>
        </p:nvPicPr>
        <p:blipFill>
          <a:blip r:embed="rId3"/>
          <a:stretch>
            <a:fillRect/>
          </a:stretch>
        </p:blipFill>
        <p:spPr>
          <a:xfrm>
            <a:off x="5036608" y="4070946"/>
            <a:ext cx="1366765" cy="1219449"/>
          </a:xfrm>
          <a:prstGeom prst="rect">
            <a:avLst/>
          </a:prstGeom>
        </p:spPr>
      </p:pic>
      <p:pic>
        <p:nvPicPr>
          <p:cNvPr id="3" name="Picture 2" descr="A diagram of a molecule&#10;&#10;AI-generated content may be incorrect.">
            <a:extLst>
              <a:ext uri="{FF2B5EF4-FFF2-40B4-BE49-F238E27FC236}">
                <a16:creationId xmlns:a16="http://schemas.microsoft.com/office/drawing/2014/main" id="{3FD7BD47-C0B0-9A6D-296F-F6BE0DBA678A}"/>
              </a:ext>
            </a:extLst>
          </p:cNvPr>
          <p:cNvPicPr>
            <a:picLocks noChangeAspect="1"/>
          </p:cNvPicPr>
          <p:nvPr/>
        </p:nvPicPr>
        <p:blipFill>
          <a:blip r:embed="rId4"/>
          <a:stretch>
            <a:fillRect/>
          </a:stretch>
        </p:blipFill>
        <p:spPr>
          <a:xfrm>
            <a:off x="162339" y="926664"/>
            <a:ext cx="4499113" cy="2541165"/>
          </a:xfrm>
          <a:prstGeom prst="rect">
            <a:avLst/>
          </a:prstGeom>
        </p:spPr>
      </p:pic>
      <mc:AlternateContent xmlns:mc="http://schemas.openxmlformats.org/markup-compatibility/2006" xmlns:a14="http://schemas.microsoft.com/office/drawing/2010/main">
        <mc:Choice Requires="a14">
          <p:sp>
            <p:nvSpPr>
              <p:cNvPr id="4" name="Title 23">
                <a:extLst>
                  <a:ext uri="{FF2B5EF4-FFF2-40B4-BE49-F238E27FC236}">
                    <a16:creationId xmlns:a16="http://schemas.microsoft.com/office/drawing/2014/main" id="{DC852C03-DF1E-79A6-32F6-F5C3F6401B2F}"/>
                  </a:ext>
                </a:extLst>
              </p:cNvPr>
              <p:cNvSpPr txBox="1">
                <a:spLocks/>
              </p:cNvSpPr>
              <p:nvPr/>
            </p:nvSpPr>
            <p:spPr>
              <a:xfrm>
                <a:off x="305716" y="208494"/>
                <a:ext cx="11921339" cy="7181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pp</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t>H+X @LO, NLO: cancellation patterns</a:t>
                </a:r>
              </a:p>
            </p:txBody>
          </p:sp>
        </mc:Choice>
        <mc:Fallback xmlns="">
          <p:sp>
            <p:nvSpPr>
              <p:cNvPr id="4" name="Title 23">
                <a:extLst>
                  <a:ext uri="{FF2B5EF4-FFF2-40B4-BE49-F238E27FC236}">
                    <a16:creationId xmlns:a16="http://schemas.microsoft.com/office/drawing/2014/main" id="{DC852C03-DF1E-79A6-32F6-F5C3F6401B2F}"/>
                  </a:ext>
                </a:extLst>
              </p:cNvPr>
              <p:cNvSpPr txBox="1">
                <a:spLocks noRot="1" noChangeAspect="1" noMove="1" noResize="1" noEditPoints="1" noAdjustHandles="1" noChangeArrowheads="1" noChangeShapeType="1" noTextEdit="1"/>
              </p:cNvSpPr>
              <p:nvPr/>
            </p:nvSpPr>
            <p:spPr>
              <a:xfrm>
                <a:off x="305716" y="208494"/>
                <a:ext cx="11921339" cy="718170"/>
              </a:xfrm>
              <a:prstGeom prst="rect">
                <a:avLst/>
              </a:prstGeom>
              <a:blipFill>
                <a:blip r:embed="rId5"/>
                <a:stretch>
                  <a:fillRect l="-2130" t="-26316" b="-35088"/>
                </a:stretch>
              </a:blipFill>
            </p:spPr>
            <p:txBody>
              <a:bodyPr/>
              <a:lstStyle/>
              <a:p>
                <a:r>
                  <a:rPr lang="en-US">
                    <a:noFill/>
                  </a:rPr>
                  <a:t> </a:t>
                </a:r>
              </a:p>
            </p:txBody>
          </p:sp>
        </mc:Fallback>
      </mc:AlternateContent>
      <p:pic>
        <p:nvPicPr>
          <p:cNvPr id="10" name="Picture 9" descr="A group of black letters&#10;&#10;AI-generated content may be incorrect.">
            <a:extLst>
              <a:ext uri="{FF2B5EF4-FFF2-40B4-BE49-F238E27FC236}">
                <a16:creationId xmlns:a16="http://schemas.microsoft.com/office/drawing/2014/main" id="{90C517CC-5353-70C5-1A94-233DE72CF439}"/>
              </a:ext>
            </a:extLst>
          </p:cNvPr>
          <p:cNvPicPr>
            <a:picLocks noChangeAspect="1"/>
          </p:cNvPicPr>
          <p:nvPr/>
        </p:nvPicPr>
        <p:blipFill>
          <a:blip r:embed="rId6"/>
          <a:stretch>
            <a:fillRect/>
          </a:stretch>
        </p:blipFill>
        <p:spPr>
          <a:xfrm>
            <a:off x="5896987" y="1461346"/>
            <a:ext cx="5813130" cy="877631"/>
          </a:xfrm>
          <a:prstGeom prst="rect">
            <a:avLst/>
          </a:prstGeom>
        </p:spPr>
      </p:pic>
      <p:pic>
        <p:nvPicPr>
          <p:cNvPr id="12" name="Picture 11" descr="A diagram of a molecule&#10;&#10;AI-generated content may be incorrect.">
            <a:extLst>
              <a:ext uri="{FF2B5EF4-FFF2-40B4-BE49-F238E27FC236}">
                <a16:creationId xmlns:a16="http://schemas.microsoft.com/office/drawing/2014/main" id="{8F030DC2-277C-0C55-87F1-4FF02F6708D3}"/>
              </a:ext>
            </a:extLst>
          </p:cNvPr>
          <p:cNvPicPr>
            <a:picLocks noChangeAspect="1"/>
          </p:cNvPicPr>
          <p:nvPr/>
        </p:nvPicPr>
        <p:blipFill>
          <a:blip r:embed="rId7"/>
          <a:stretch>
            <a:fillRect/>
          </a:stretch>
        </p:blipFill>
        <p:spPr>
          <a:xfrm>
            <a:off x="305716" y="3908509"/>
            <a:ext cx="4730892" cy="2541165"/>
          </a:xfrm>
          <a:prstGeom prst="rect">
            <a:avLst/>
          </a:prstGeom>
        </p:spPr>
      </p:pic>
      <p:sp>
        <p:nvSpPr>
          <p:cNvPr id="13" name="TextBox 12">
            <a:extLst>
              <a:ext uri="{FF2B5EF4-FFF2-40B4-BE49-F238E27FC236}">
                <a16:creationId xmlns:a16="http://schemas.microsoft.com/office/drawing/2014/main" id="{DD947F58-66B2-5734-E765-2A6F425587E2}"/>
              </a:ext>
            </a:extLst>
          </p:cNvPr>
          <p:cNvSpPr txBox="1"/>
          <p:nvPr/>
        </p:nvSpPr>
        <p:spPr>
          <a:xfrm>
            <a:off x="6326187" y="5521295"/>
            <a:ext cx="526106" cy="369332"/>
          </a:xfrm>
          <a:prstGeom prst="rect">
            <a:avLst/>
          </a:prstGeom>
          <a:noFill/>
        </p:spPr>
        <p:txBody>
          <a:bodyPr wrap="none" rtlCol="0">
            <a:spAutoFit/>
          </a:bodyPr>
          <a:lstStyle/>
          <a:p>
            <a:r>
              <a:rPr lang="en-US" dirty="0"/>
              <a:t>+ …</a:t>
            </a:r>
          </a:p>
        </p:txBody>
      </p:sp>
      <p:pic>
        <p:nvPicPr>
          <p:cNvPr id="17" name="Picture 16" descr="A green arrows with a dotted line&#10;&#10;AI-generated content may be incorrect.">
            <a:extLst>
              <a:ext uri="{FF2B5EF4-FFF2-40B4-BE49-F238E27FC236}">
                <a16:creationId xmlns:a16="http://schemas.microsoft.com/office/drawing/2014/main" id="{1C164525-0D06-2D9B-FA41-E9C8B203F2F6}"/>
              </a:ext>
            </a:extLst>
          </p:cNvPr>
          <p:cNvPicPr>
            <a:picLocks noChangeAspect="1"/>
          </p:cNvPicPr>
          <p:nvPr/>
        </p:nvPicPr>
        <p:blipFill>
          <a:blip r:embed="rId8"/>
          <a:stretch>
            <a:fillRect/>
          </a:stretch>
        </p:blipFill>
        <p:spPr>
          <a:xfrm>
            <a:off x="4402471" y="5290395"/>
            <a:ext cx="1463343" cy="1114136"/>
          </a:xfrm>
          <a:prstGeom prst="rect">
            <a:avLst/>
          </a:prstGeom>
        </p:spPr>
      </p:pic>
      <p:pic>
        <p:nvPicPr>
          <p:cNvPr id="23" name="Picture 22">
            <a:extLst>
              <a:ext uri="{FF2B5EF4-FFF2-40B4-BE49-F238E27FC236}">
                <a16:creationId xmlns:a16="http://schemas.microsoft.com/office/drawing/2014/main" id="{EA1D4723-B0D9-CA36-D477-226A4C48BCCC}"/>
              </a:ext>
            </a:extLst>
          </p:cNvPr>
          <p:cNvPicPr>
            <a:picLocks noChangeAspect="1"/>
          </p:cNvPicPr>
          <p:nvPr/>
        </p:nvPicPr>
        <p:blipFill>
          <a:blip r:embed="rId9"/>
          <a:stretch>
            <a:fillRect/>
          </a:stretch>
        </p:blipFill>
        <p:spPr>
          <a:xfrm rot="19159322">
            <a:off x="4588318" y="5307945"/>
            <a:ext cx="456971" cy="166171"/>
          </a:xfrm>
          <a:prstGeom prst="rect">
            <a:avLst/>
          </a:prstGeom>
        </p:spPr>
      </p:pic>
      <p:pic>
        <p:nvPicPr>
          <p:cNvPr id="24" name="Picture 23">
            <a:extLst>
              <a:ext uri="{FF2B5EF4-FFF2-40B4-BE49-F238E27FC236}">
                <a16:creationId xmlns:a16="http://schemas.microsoft.com/office/drawing/2014/main" id="{ED001078-CE27-5E16-7676-A7AA5F38A746}"/>
              </a:ext>
            </a:extLst>
          </p:cNvPr>
          <p:cNvPicPr>
            <a:picLocks noChangeAspect="1"/>
          </p:cNvPicPr>
          <p:nvPr/>
        </p:nvPicPr>
        <p:blipFill>
          <a:blip r:embed="rId9"/>
          <a:stretch>
            <a:fillRect/>
          </a:stretch>
        </p:blipFill>
        <p:spPr>
          <a:xfrm>
            <a:off x="5700112" y="4448012"/>
            <a:ext cx="456971" cy="195414"/>
          </a:xfrm>
          <a:prstGeom prst="rect">
            <a:avLst/>
          </a:prstGeom>
        </p:spPr>
      </p:pic>
      <p:pic>
        <p:nvPicPr>
          <p:cNvPr id="26" name="Picture 25" descr="A group of black and white math equations&#10;&#10;AI-generated content may be incorrect.">
            <a:extLst>
              <a:ext uri="{FF2B5EF4-FFF2-40B4-BE49-F238E27FC236}">
                <a16:creationId xmlns:a16="http://schemas.microsoft.com/office/drawing/2014/main" id="{63F3E962-0B8B-7F3A-24B9-2CC28008872A}"/>
              </a:ext>
            </a:extLst>
          </p:cNvPr>
          <p:cNvPicPr>
            <a:picLocks noChangeAspect="1"/>
          </p:cNvPicPr>
          <p:nvPr/>
        </p:nvPicPr>
        <p:blipFill>
          <a:blip r:embed="rId10"/>
          <a:stretch>
            <a:fillRect/>
          </a:stretch>
        </p:blipFill>
        <p:spPr>
          <a:xfrm>
            <a:off x="6326187" y="3665431"/>
            <a:ext cx="5714389" cy="1363770"/>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D483F6F-73DA-C582-7AD5-08A16C837D27}"/>
                  </a:ext>
                </a:extLst>
              </p:cNvPr>
              <p:cNvSpPr txBox="1"/>
              <p:nvPr/>
            </p:nvSpPr>
            <p:spPr>
              <a:xfrm>
                <a:off x="6918592" y="1521764"/>
                <a:ext cx="449162" cy="4024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acc>
                    </m:oMath>
                  </m:oMathPara>
                </a14:m>
                <a:endParaRPr lang="en-US" dirty="0"/>
              </a:p>
            </p:txBody>
          </p:sp>
        </mc:Choice>
        <mc:Fallback xmlns="">
          <p:sp>
            <p:nvSpPr>
              <p:cNvPr id="27" name="TextBox 26">
                <a:extLst>
                  <a:ext uri="{FF2B5EF4-FFF2-40B4-BE49-F238E27FC236}">
                    <a16:creationId xmlns:a16="http://schemas.microsoft.com/office/drawing/2014/main" id="{DD483F6F-73DA-C582-7AD5-08A16C837D27}"/>
                  </a:ext>
                </a:extLst>
              </p:cNvPr>
              <p:cNvSpPr txBox="1">
                <a:spLocks noRot="1" noChangeAspect="1" noMove="1" noResize="1" noEditPoints="1" noAdjustHandles="1" noChangeArrowheads="1" noChangeShapeType="1" noTextEdit="1"/>
              </p:cNvSpPr>
              <p:nvPr/>
            </p:nvSpPr>
            <p:spPr>
              <a:xfrm>
                <a:off x="6918592" y="1521764"/>
                <a:ext cx="449162" cy="402482"/>
              </a:xfrm>
              <a:prstGeom prst="rect">
                <a:avLst/>
              </a:prstGeom>
              <a:blipFill>
                <a:blip r:embed="rId11"/>
                <a:stretch>
                  <a:fillRect t="-625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F0974A9-DAF6-145C-2BC1-6D450BAE58BC}"/>
              </a:ext>
            </a:extLst>
          </p:cNvPr>
          <p:cNvSpPr txBox="1"/>
          <p:nvPr/>
        </p:nvSpPr>
        <p:spPr>
          <a:xfrm>
            <a:off x="4152526" y="1538339"/>
            <a:ext cx="402674" cy="369332"/>
          </a:xfrm>
          <a:prstGeom prst="rect">
            <a:avLst/>
          </a:prstGeom>
          <a:noFill/>
        </p:spPr>
        <p:txBody>
          <a:bodyPr wrap="none" rtlCol="0">
            <a:spAutoFit/>
          </a:bodyPr>
          <a:lstStyle/>
          <a:p>
            <a:r>
              <a:rPr lang="en-US" dirty="0"/>
              <a:t>FE</a:t>
            </a:r>
          </a:p>
        </p:txBody>
      </p:sp>
      <p:sp>
        <p:nvSpPr>
          <p:cNvPr id="5" name="TextBox 4">
            <a:extLst>
              <a:ext uri="{FF2B5EF4-FFF2-40B4-BE49-F238E27FC236}">
                <a16:creationId xmlns:a16="http://schemas.microsoft.com/office/drawing/2014/main" id="{33FAC427-7B38-D8D9-552A-0E8C36BD92A6}"/>
              </a:ext>
            </a:extLst>
          </p:cNvPr>
          <p:cNvSpPr txBox="1"/>
          <p:nvPr/>
        </p:nvSpPr>
        <p:spPr>
          <a:xfrm>
            <a:off x="2961901" y="2948039"/>
            <a:ext cx="402674" cy="369332"/>
          </a:xfrm>
          <a:prstGeom prst="rect">
            <a:avLst/>
          </a:prstGeom>
          <a:noFill/>
        </p:spPr>
        <p:txBody>
          <a:bodyPr wrap="none" rtlCol="0">
            <a:spAutoFit/>
          </a:bodyPr>
          <a:lstStyle/>
          <a:p>
            <a:r>
              <a:rPr lang="en-US" dirty="0"/>
              <a:t>FE</a:t>
            </a:r>
          </a:p>
        </p:txBody>
      </p:sp>
      <p:sp>
        <p:nvSpPr>
          <p:cNvPr id="6" name="TextBox 5">
            <a:extLst>
              <a:ext uri="{FF2B5EF4-FFF2-40B4-BE49-F238E27FC236}">
                <a16:creationId xmlns:a16="http://schemas.microsoft.com/office/drawing/2014/main" id="{6A1045BC-C8F6-E503-3814-A7F703E16462}"/>
              </a:ext>
            </a:extLst>
          </p:cNvPr>
          <p:cNvSpPr txBox="1"/>
          <p:nvPr/>
        </p:nvSpPr>
        <p:spPr>
          <a:xfrm>
            <a:off x="369990" y="1554914"/>
            <a:ext cx="411844" cy="369332"/>
          </a:xfrm>
          <a:prstGeom prst="rect">
            <a:avLst/>
          </a:prstGeom>
          <a:noFill/>
        </p:spPr>
        <p:txBody>
          <a:bodyPr wrap="none" rtlCol="0">
            <a:spAutoFit/>
          </a:bodyPr>
          <a:lstStyle/>
          <a:p>
            <a:r>
              <a:rPr lang="en-US" dirty="0"/>
              <a:t>FC</a:t>
            </a:r>
          </a:p>
        </p:txBody>
      </p:sp>
      <p:sp>
        <p:nvSpPr>
          <p:cNvPr id="7" name="TextBox 6">
            <a:extLst>
              <a:ext uri="{FF2B5EF4-FFF2-40B4-BE49-F238E27FC236}">
                <a16:creationId xmlns:a16="http://schemas.microsoft.com/office/drawing/2014/main" id="{001E910F-B3F3-477A-4768-1A2C8DFADECB}"/>
              </a:ext>
            </a:extLst>
          </p:cNvPr>
          <p:cNvSpPr txBox="1"/>
          <p:nvPr/>
        </p:nvSpPr>
        <p:spPr>
          <a:xfrm>
            <a:off x="2255664" y="962338"/>
            <a:ext cx="415498" cy="369332"/>
          </a:xfrm>
          <a:prstGeom prst="rect">
            <a:avLst/>
          </a:prstGeom>
          <a:noFill/>
        </p:spPr>
        <p:txBody>
          <a:bodyPr wrap="none" rtlCol="0">
            <a:spAutoFit/>
          </a:bodyPr>
          <a:lstStyle/>
          <a:p>
            <a:r>
              <a:rPr lang="en-US" dirty="0"/>
              <a:t>SB</a:t>
            </a:r>
          </a:p>
        </p:txBody>
      </p:sp>
      <p:sp>
        <p:nvSpPr>
          <p:cNvPr id="8" name="TextBox 7">
            <a:extLst>
              <a:ext uri="{FF2B5EF4-FFF2-40B4-BE49-F238E27FC236}">
                <a16:creationId xmlns:a16="http://schemas.microsoft.com/office/drawing/2014/main" id="{2F8BF2D6-8AF7-3A3F-7BBA-13A8E73253D0}"/>
              </a:ext>
            </a:extLst>
          </p:cNvPr>
          <p:cNvSpPr txBox="1"/>
          <p:nvPr/>
        </p:nvSpPr>
        <p:spPr>
          <a:xfrm>
            <a:off x="1487007" y="3283163"/>
            <a:ext cx="415498" cy="369332"/>
          </a:xfrm>
          <a:prstGeom prst="rect">
            <a:avLst/>
          </a:prstGeom>
          <a:noFill/>
        </p:spPr>
        <p:txBody>
          <a:bodyPr wrap="none" rtlCol="0">
            <a:spAutoFit/>
          </a:bodyPr>
          <a:lstStyle/>
          <a:p>
            <a:r>
              <a:rPr lang="en-US" dirty="0"/>
              <a:t>SB</a:t>
            </a:r>
          </a:p>
        </p:txBody>
      </p:sp>
      <p:sp>
        <p:nvSpPr>
          <p:cNvPr id="9" name="Slide Number Placeholder 8">
            <a:extLst>
              <a:ext uri="{FF2B5EF4-FFF2-40B4-BE49-F238E27FC236}">
                <a16:creationId xmlns:a16="http://schemas.microsoft.com/office/drawing/2014/main" id="{85E3B24B-74D2-E6F6-0007-F67EA409F025}"/>
              </a:ext>
            </a:extLst>
          </p:cNvPr>
          <p:cNvSpPr>
            <a:spLocks noGrp="1"/>
          </p:cNvSpPr>
          <p:nvPr>
            <p:ph type="sldNum" sz="quarter" idx="12"/>
          </p:nvPr>
        </p:nvSpPr>
        <p:spPr/>
        <p:txBody>
          <a:bodyPr/>
          <a:lstStyle/>
          <a:p>
            <a:fld id="{43EB0AC1-1C9D-3D4A-A8C1-3A06855A2E01}" type="slidenum">
              <a:rPr lang="en-US" smtClean="0"/>
              <a:t>20</a:t>
            </a:fld>
            <a:r>
              <a:rPr lang="en-US" dirty="0"/>
              <a:t>/28</a:t>
            </a:r>
          </a:p>
        </p:txBody>
      </p:sp>
    </p:spTree>
    <p:extLst>
      <p:ext uri="{BB962C8B-B14F-4D97-AF65-F5344CB8AC3E}">
        <p14:creationId xmlns:p14="http://schemas.microsoft.com/office/powerpoint/2010/main" val="1034867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1" name="Flavour-scheme matching in bbH"/>
              <p:cNvSpPr txBox="1">
                <a:spLocks noGrp="1"/>
              </p:cNvSpPr>
              <p:nvPr>
                <p:ph type="title"/>
              </p:nvPr>
            </p:nvSpPr>
            <p:spPr>
              <a:xfrm>
                <a:off x="148728" y="187972"/>
                <a:ext cx="8259776" cy="756101"/>
              </a:xfrm>
              <a:prstGeom prst="rect">
                <a:avLst/>
              </a:prstGeom>
            </p:spPr>
            <p:txBody>
              <a:bodyPr>
                <a:noAutofit/>
              </a:bodyPr>
              <a:lstStyle>
                <a:lvl1pPr>
                  <a:defRPr sz="7300" spc="-145"/>
                </a:lvl1pPr>
              </a:lstStyle>
              <a:p>
                <a:r>
                  <a:rPr sz="4800" b="1" dirty="0"/>
                  <a:t>Flavor-scheme matching in </a:t>
                </a:r>
                <a14:m>
                  <m:oMath xmlns:m="http://schemas.openxmlformats.org/officeDocument/2006/math">
                    <m:r>
                      <a:rPr lang="ar-AE" sz="4800" i="1" smtClean="0">
                        <a:solidFill>
                          <a:srgbClr val="000000"/>
                        </a:solidFill>
                        <a:latin typeface="Cambria Math" panose="02040503050406030204" pitchFamily="18" charset="0"/>
                      </a:rPr>
                      <m:t>𝑏</m:t>
                    </m:r>
                    <m:bar>
                      <m:barPr>
                        <m:pos m:val="top"/>
                        <m:ctrlPr>
                          <a:rPr lang="ar-AE" sz="4800" i="1">
                            <a:solidFill>
                              <a:srgbClr val="000000"/>
                            </a:solidFill>
                            <a:latin typeface="Cambria Math" panose="02040503050406030204" pitchFamily="18" charset="0"/>
                          </a:rPr>
                        </m:ctrlPr>
                      </m:barPr>
                      <m:e>
                        <m:r>
                          <a:rPr lang="ar-AE" sz="4800" i="1">
                            <a:solidFill>
                              <a:srgbClr val="000000"/>
                            </a:solidFill>
                            <a:latin typeface="Cambria Math" panose="02040503050406030204" pitchFamily="18" charset="0"/>
                          </a:rPr>
                          <m:t>𝑏</m:t>
                        </m:r>
                      </m:e>
                    </m:bar>
                    <m:r>
                      <a:rPr lang="ar-AE" sz="4800" i="1">
                        <a:solidFill>
                          <a:srgbClr val="000000"/>
                        </a:solidFill>
                        <a:latin typeface="Cambria Math" panose="02040503050406030204" pitchFamily="18" charset="0"/>
                      </a:rPr>
                      <m:t>𝐻</m:t>
                    </m:r>
                  </m:oMath>
                </a14:m>
                <a:endParaRPr sz="4800" b="1" dirty="0"/>
              </a:p>
            </p:txBody>
          </p:sp>
        </mc:Choice>
        <mc:Fallback xmlns="">
          <p:sp>
            <p:nvSpPr>
              <p:cNvPr id="181" name="Flavour-scheme matching in bbH"/>
              <p:cNvSpPr txBox="1">
                <a:spLocks noGrp="1" noRot="1" noChangeAspect="1" noMove="1" noResize="1" noEditPoints="1" noAdjustHandles="1" noChangeArrowheads="1" noChangeShapeType="1" noTextEdit="1"/>
              </p:cNvSpPr>
              <p:nvPr>
                <p:ph type="title"/>
              </p:nvPr>
            </p:nvSpPr>
            <p:spPr>
              <a:xfrm>
                <a:off x="148728" y="187972"/>
                <a:ext cx="8259776" cy="756101"/>
              </a:xfrm>
              <a:prstGeom prst="rect">
                <a:avLst/>
              </a:prstGeom>
              <a:blipFill>
                <a:blip r:embed="rId3"/>
                <a:stretch>
                  <a:fillRect l="-3379" t="-19672" b="-49180"/>
                </a:stretch>
              </a:blipFill>
            </p:spPr>
            <p:txBody>
              <a:bodyPr/>
              <a:lstStyle/>
              <a:p>
                <a:r>
                  <a:rPr lang="en-US">
                    <a:noFill/>
                  </a:rPr>
                  <a:t> </a:t>
                </a:r>
              </a:p>
            </p:txBody>
          </p:sp>
        </mc:Fallback>
      </mc:AlternateContent>
      <p:sp>
        <p:nvSpPr>
          <p:cNvPr id="182" name="8/13"/>
          <p:cNvSpPr txBox="1">
            <a:spLocks noGrp="1"/>
          </p:cNvSpPr>
          <p:nvPr>
            <p:ph type="sldNum" sz="quarter" idx="4294967295"/>
          </p:nvPr>
        </p:nvSpPr>
        <p:spPr>
          <a:xfrm>
            <a:off x="5798169" y="6472804"/>
            <a:ext cx="611361" cy="26436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fld id="{86CB4B4D-7CA3-9044-876B-883B54F8677D}" type="slidenum">
              <a:rPr smtClean="0"/>
              <a:t>21</a:t>
            </a:fld>
            <a:r>
              <a:rPr lang="en-US" dirty="0"/>
              <a:t>/28</a:t>
            </a:r>
            <a:endParaRPr dirty="0"/>
          </a:p>
        </p:txBody>
      </p:sp>
      <mc:AlternateContent xmlns:mc="http://schemas.openxmlformats.org/markup-compatibility/2006" xmlns:a14="http://schemas.microsoft.com/office/drawing/2010/main">
        <mc:Choice Requires="a14">
          <p:sp>
            <p:nvSpPr>
              <p:cNvPr id="183" name="The calculation of NNLO corrections in  , with parton shower matching in both massless (5FS) [2402.04025] and massive scheme (4FS) [2412.09510], opens new opportunities to study the flavour-scheme matching in bbH using subtracted and residual PDFs."/>
              <p:cNvSpPr txBox="1"/>
              <p:nvPr/>
            </p:nvSpPr>
            <p:spPr>
              <a:xfrm>
                <a:off x="296221" y="1076944"/>
                <a:ext cx="7043314" cy="1897208"/>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25400" tIns="25400" rIns="25400" bIns="25400">
                <a:normAutofit fontScale="92500"/>
              </a:bodyPr>
              <a:lstStyle/>
              <a:p>
                <a:pPr algn="just" defTabSz="412750">
                  <a:spcBef>
                    <a:spcPts val="900"/>
                  </a:spcBef>
                  <a:defRPr sz="4000" spc="-39"/>
                </a:pPr>
                <a:r>
                  <a:rPr sz="2000" dirty="0"/>
                  <a:t>The calculation of NNLO corrections in </a:t>
                </a:r>
                <a14:m>
                  <m:oMath xmlns:m="http://schemas.openxmlformats.org/officeDocument/2006/math">
                    <m:r>
                      <a:rPr sz="2400" i="1">
                        <a:solidFill>
                          <a:srgbClr val="000000"/>
                        </a:solidFill>
                        <a:latin typeface="Cambria Math" panose="02040503050406030204" pitchFamily="18" charset="0"/>
                      </a:rPr>
                      <m:t>𝑝𝑝</m:t>
                    </m:r>
                    <m:r>
                      <a:rPr sz="2400" i="1">
                        <a:solidFill>
                          <a:srgbClr val="000000"/>
                        </a:solidFill>
                        <a:latin typeface="Cambria Math" panose="02040503050406030204" pitchFamily="18" charset="0"/>
                      </a:rPr>
                      <m:t>→</m:t>
                    </m:r>
                    <m:r>
                      <a:rPr sz="2400" i="1">
                        <a:solidFill>
                          <a:srgbClr val="000000"/>
                        </a:solidFill>
                        <a:latin typeface="Cambria Math" panose="02040503050406030204" pitchFamily="18" charset="0"/>
                      </a:rPr>
                      <m:t>𝑏</m:t>
                    </m:r>
                    <m:bar>
                      <m:barPr>
                        <m:pos m:val="top"/>
                        <m:ctrlPr>
                          <a:rPr sz="2400" i="1">
                            <a:solidFill>
                              <a:srgbClr val="000000"/>
                            </a:solidFill>
                            <a:latin typeface="Cambria Math" panose="02040503050406030204" pitchFamily="18" charset="0"/>
                          </a:rPr>
                        </m:ctrlPr>
                      </m:barPr>
                      <m:e>
                        <m:r>
                          <a:rPr sz="2400" i="1">
                            <a:solidFill>
                              <a:srgbClr val="000000"/>
                            </a:solidFill>
                            <a:latin typeface="Cambria Math" panose="02040503050406030204" pitchFamily="18" charset="0"/>
                          </a:rPr>
                          <m:t>𝑏</m:t>
                        </m:r>
                      </m:e>
                    </m:bar>
                    <m:r>
                      <a:rPr sz="2400" i="1">
                        <a:solidFill>
                          <a:srgbClr val="000000"/>
                        </a:solidFill>
                        <a:latin typeface="Cambria Math" panose="02040503050406030204" pitchFamily="18" charset="0"/>
                      </a:rPr>
                      <m:t>𝐻</m:t>
                    </m:r>
                  </m:oMath>
                </a14:m>
                <a:r>
                  <a:rPr sz="2000" dirty="0"/>
                  <a:t>, with </a:t>
                </a:r>
                <a:r>
                  <a:rPr sz="2000" dirty="0" err="1"/>
                  <a:t>parton</a:t>
                </a:r>
                <a:r>
                  <a:rPr sz="2000" dirty="0"/>
                  <a:t> shower matching in both massless (5FS) </a:t>
                </a:r>
                <a:r>
                  <a:rPr sz="2000" dirty="0">
                    <a:solidFill>
                      <a:srgbClr val="929292"/>
                    </a:solidFill>
                  </a:rPr>
                  <a:t>[2402.04025]</a:t>
                </a:r>
                <a:r>
                  <a:rPr sz="2000" dirty="0"/>
                  <a:t> and massive scheme (4FS) </a:t>
                </a:r>
                <a:r>
                  <a:rPr sz="2000" dirty="0">
                    <a:solidFill>
                      <a:srgbClr val="929292"/>
                    </a:solidFill>
                  </a:rPr>
                  <a:t>[2412.09510]</a:t>
                </a:r>
                <a:r>
                  <a:rPr sz="2000" dirty="0"/>
                  <a:t>, opens new opportunities to study the </a:t>
                </a:r>
                <a:r>
                  <a:rPr sz="2000" dirty="0" err="1">
                    <a:solidFill>
                      <a:schemeClr val="accent1">
                        <a:lumOff val="-13575"/>
                      </a:schemeClr>
                    </a:solidFill>
                  </a:rPr>
                  <a:t>flavour</a:t>
                </a:r>
                <a:r>
                  <a:rPr sz="2000" dirty="0">
                    <a:solidFill>
                      <a:schemeClr val="accent1">
                        <a:lumOff val="-13575"/>
                      </a:schemeClr>
                    </a:solidFill>
                  </a:rPr>
                  <a:t>-scheme matching in </a:t>
                </a:r>
                <a:r>
                  <a:rPr sz="2000" dirty="0" err="1">
                    <a:solidFill>
                      <a:schemeClr val="accent1">
                        <a:lumOff val="-13575"/>
                      </a:schemeClr>
                    </a:solidFill>
                  </a:rPr>
                  <a:t>bbH</a:t>
                </a:r>
                <a:r>
                  <a:rPr sz="2000" dirty="0">
                    <a:solidFill>
                      <a:schemeClr val="accent1">
                        <a:lumOff val="-13575"/>
                      </a:schemeClr>
                    </a:solidFill>
                  </a:rPr>
                  <a:t> using subtracted and residual PDFs.</a:t>
                </a:r>
              </a:p>
            </p:txBody>
          </p:sp>
        </mc:Choice>
        <mc:Fallback xmlns="">
          <p:sp>
            <p:nvSpPr>
              <p:cNvPr id="183" name="The calculation of NNLO corrections in  , with parton shower matching in both massless (5FS) [2402.04025] and massive scheme (4FS) [2412.09510], opens new opportunities to study the flavour-scheme matching in bbH using subtracted and residual PDFs."/>
              <p:cNvSpPr txBox="1">
                <a:spLocks noRot="1" noChangeAspect="1" noMove="1" noResize="1" noEditPoints="1" noAdjustHandles="1" noChangeArrowheads="1" noChangeShapeType="1" noTextEdit="1"/>
              </p:cNvSpPr>
              <p:nvPr/>
            </p:nvSpPr>
            <p:spPr>
              <a:xfrm>
                <a:off x="296221" y="1076944"/>
                <a:ext cx="7043314" cy="1897208"/>
              </a:xfrm>
              <a:prstGeom prst="rect">
                <a:avLst/>
              </a:prstGeom>
              <a:blipFill>
                <a:blip r:embed="rId4"/>
                <a:stretch>
                  <a:fillRect l="-1802" r="-1802"/>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84" name="Long-term goal…"/>
          <p:cNvSpPr txBox="1"/>
          <p:nvPr/>
        </p:nvSpPr>
        <p:spPr>
          <a:xfrm>
            <a:off x="6295200" y="4083728"/>
            <a:ext cx="5278634" cy="2066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p>
            <a:pPr algn="just" defTabSz="412750">
              <a:spcBef>
                <a:spcPts val="900"/>
              </a:spcBef>
              <a:defRPr sz="3800" b="1" spc="-38">
                <a:solidFill>
                  <a:schemeClr val="accent1">
                    <a:lumOff val="-13575"/>
                  </a:schemeClr>
                </a:solidFill>
              </a:defRPr>
            </a:pPr>
            <a:r>
              <a:rPr sz="1900" dirty="0"/>
              <a:t>Long-term goal</a:t>
            </a:r>
          </a:p>
          <a:p>
            <a:pPr algn="just" defTabSz="412750">
              <a:spcBef>
                <a:spcPts val="900"/>
              </a:spcBef>
              <a:defRPr sz="3800" spc="-38"/>
            </a:pPr>
            <a:r>
              <a:rPr sz="1900" dirty="0"/>
              <a:t>Matching of </a:t>
            </a:r>
            <a:r>
              <a:rPr sz="1900" dirty="0">
                <a:solidFill>
                  <a:schemeClr val="accent1">
                    <a:lumOff val="-13575"/>
                  </a:schemeClr>
                </a:solidFill>
              </a:rPr>
              <a:t>NNLO+PS </a:t>
            </a:r>
            <a:r>
              <a:rPr sz="1900" dirty="0"/>
              <a:t>4FS and NNLO+PS 5FS </a:t>
            </a:r>
            <a:r>
              <a:rPr lang="en-US" sz="1900" dirty="0"/>
              <a:t>using</a:t>
            </a:r>
            <a:r>
              <a:rPr sz="1900" dirty="0"/>
              <a:t> </a:t>
            </a:r>
            <a:r>
              <a:rPr lang="en-US" sz="1900" dirty="0">
                <a:solidFill>
                  <a:schemeClr val="accent1">
                    <a:lumOff val="-13575"/>
                  </a:schemeClr>
                </a:solidFill>
              </a:rPr>
              <a:t>A</a:t>
            </a:r>
            <a:r>
              <a:rPr sz="1900" dirty="0">
                <a:solidFill>
                  <a:schemeClr val="accent1">
                    <a:lumOff val="-13575"/>
                  </a:schemeClr>
                </a:solidFill>
              </a:rPr>
              <a:t>COT</a:t>
            </a:r>
            <a:r>
              <a:rPr lang="en-US" sz="1900" dirty="0">
                <a:solidFill>
                  <a:schemeClr val="accent1">
                    <a:lumOff val="-13575"/>
                  </a:schemeClr>
                </a:solidFill>
              </a:rPr>
              <a:t>-like</a:t>
            </a:r>
            <a:r>
              <a:rPr sz="1900" dirty="0">
                <a:solidFill>
                  <a:schemeClr val="accent1">
                    <a:lumOff val="-13575"/>
                  </a:schemeClr>
                </a:solidFill>
              </a:rPr>
              <a:t> scheme</a:t>
            </a:r>
            <a:r>
              <a:rPr lang="en-US" sz="1900" dirty="0">
                <a:solidFill>
                  <a:schemeClr val="accent1">
                    <a:lumOff val="-13575"/>
                  </a:schemeClr>
                </a:solidFill>
              </a:rPr>
              <a:t>s</a:t>
            </a:r>
            <a:r>
              <a:rPr sz="1900" dirty="0"/>
              <a:t> </a:t>
            </a:r>
            <a:r>
              <a:rPr lang="en-US" sz="1900" dirty="0"/>
              <a:t>with</a:t>
            </a:r>
            <a:r>
              <a:rPr sz="1900" dirty="0"/>
              <a:t> subtraction and residual PDFs </a:t>
            </a:r>
            <a:r>
              <a:rPr sz="1900" dirty="0">
                <a:solidFill>
                  <a:schemeClr val="accent1">
                    <a:lumOff val="-13575"/>
                  </a:schemeClr>
                </a:solidFill>
              </a:rPr>
              <a:t>at fully-differential level with </a:t>
            </a:r>
            <a:r>
              <a:rPr sz="1900" dirty="0" err="1">
                <a:solidFill>
                  <a:schemeClr val="accent1">
                    <a:lumOff val="-13575"/>
                  </a:schemeClr>
                </a:solidFill>
              </a:rPr>
              <a:t>parton</a:t>
            </a:r>
            <a:r>
              <a:rPr sz="1900" dirty="0">
                <a:solidFill>
                  <a:schemeClr val="accent1">
                    <a:lumOff val="-13575"/>
                  </a:schemeClr>
                </a:solidFill>
              </a:rPr>
              <a:t>-shower matching </a:t>
            </a:r>
            <a:r>
              <a:rPr sz="1900" dirty="0"/>
              <a:t>in the </a:t>
            </a:r>
            <a:r>
              <a:rPr sz="1900" dirty="0">
                <a:latin typeface="American Typewriter"/>
                <a:ea typeface="American Typewriter"/>
                <a:cs typeface="American Typewriter"/>
                <a:sym typeface="American Typewriter"/>
              </a:rPr>
              <a:t>POWHEG</a:t>
            </a:r>
            <a:r>
              <a:rPr sz="1900" dirty="0"/>
              <a:t> </a:t>
            </a:r>
            <a:r>
              <a:rPr sz="1900" dirty="0" err="1"/>
              <a:t>fremework</a:t>
            </a:r>
            <a:r>
              <a:rPr sz="1900" dirty="0"/>
              <a:t> with the </a:t>
            </a:r>
            <a:r>
              <a:rPr sz="1900" dirty="0" err="1">
                <a:latin typeface="American Typewriter"/>
                <a:ea typeface="American Typewriter"/>
                <a:cs typeface="American Typewriter"/>
                <a:sym typeface="American Typewriter"/>
              </a:rPr>
              <a:t>MiNNLOPS</a:t>
            </a:r>
            <a:r>
              <a:rPr sz="1900" dirty="0"/>
              <a:t> method.</a:t>
            </a:r>
          </a:p>
        </p:txBody>
      </p:sp>
      <p:sp>
        <p:nvSpPr>
          <p:cNvPr id="187" name="Biello, Gauld, MG, Nadolsky, Sankar,  Wiesemann, Xie, Zanderighi [in progress]"/>
          <p:cNvSpPr txBox="1"/>
          <p:nvPr/>
        </p:nvSpPr>
        <p:spPr>
          <a:xfrm>
            <a:off x="8187390" y="6030472"/>
            <a:ext cx="3496984" cy="574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r" defTabSz="412750">
              <a:spcBef>
                <a:spcPts val="900"/>
              </a:spcBef>
              <a:defRPr sz="3400" spc="-34"/>
            </a:pPr>
            <a:r>
              <a:rPr sz="1700" dirty="0">
                <a:solidFill>
                  <a:srgbClr val="FF0000"/>
                </a:solidFill>
              </a:rPr>
              <a:t>Biello, Gauld, MG, Nadolsky, Sankar, </a:t>
            </a:r>
            <a:br>
              <a:rPr sz="1700" dirty="0">
                <a:solidFill>
                  <a:srgbClr val="FF0000"/>
                </a:solidFill>
              </a:rPr>
            </a:br>
            <a:r>
              <a:rPr sz="1700" dirty="0">
                <a:solidFill>
                  <a:srgbClr val="FF0000"/>
                </a:solidFill>
              </a:rPr>
              <a:t>Wiesemann, Xie, </a:t>
            </a:r>
            <a:r>
              <a:rPr sz="1700" dirty="0" err="1">
                <a:solidFill>
                  <a:srgbClr val="FF0000"/>
                </a:solidFill>
              </a:rPr>
              <a:t>Zanderighi</a:t>
            </a:r>
            <a:r>
              <a:rPr sz="1700" dirty="0">
                <a:solidFill>
                  <a:srgbClr val="FF0000"/>
                </a:solidFill>
              </a:rPr>
              <a:t> [in progress]</a:t>
            </a:r>
          </a:p>
        </p:txBody>
      </p:sp>
      <mc:AlternateContent xmlns:mc="http://schemas.openxmlformats.org/markup-compatibility/2006" xmlns:a14="http://schemas.microsoft.com/office/drawing/2010/main">
        <mc:Choice Requires="a14">
          <p:sp>
            <p:nvSpPr>
              <p:cNvPr id="188" name="State-of-the-art…"/>
              <p:cNvSpPr txBox="1"/>
              <p:nvPr/>
            </p:nvSpPr>
            <p:spPr>
              <a:xfrm>
                <a:off x="507626" y="2679117"/>
                <a:ext cx="5290543" cy="3925871"/>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25400" tIns="25400" rIns="25400" bIns="25400">
                <a:noAutofit/>
              </a:bodyPr>
              <a:lstStyle/>
              <a:p>
                <a:pPr algn="just" defTabSz="412750">
                  <a:spcBef>
                    <a:spcPts val="900"/>
                  </a:spcBef>
                  <a:defRPr sz="3900" b="1" spc="-39">
                    <a:solidFill>
                      <a:schemeClr val="accent1">
                        <a:lumOff val="-13575"/>
                      </a:schemeClr>
                    </a:solidFill>
                  </a:defRPr>
                </a:pPr>
                <a:r>
                  <a:rPr sz="2400" dirty="0"/>
                  <a:t>State-of-the-art</a:t>
                </a:r>
              </a:p>
              <a:p>
                <a:pPr defTabSz="412750">
                  <a:spcBef>
                    <a:spcPts val="900"/>
                  </a:spcBef>
                  <a:defRPr sz="3900" spc="-39"/>
                </a:pPr>
                <a:r>
                  <a:rPr sz="2400" dirty="0"/>
                  <a:t>Only fully-inclusive matched results are known for </a:t>
                </a:r>
                <a14:m>
                  <m:oMath xmlns:m="http://schemas.openxmlformats.org/officeDocument/2006/math">
                    <m:r>
                      <a:rPr lang="ar-AE" sz="2400" i="1" smtClean="0">
                        <a:solidFill>
                          <a:srgbClr val="000000"/>
                        </a:solidFill>
                        <a:latin typeface="Cambria Math" panose="02040503050406030204" pitchFamily="18" charset="0"/>
                      </a:rPr>
                      <m:t>𝑏</m:t>
                    </m:r>
                    <m:bar>
                      <m:barPr>
                        <m:pos m:val="top"/>
                        <m:ctrlPr>
                          <a:rPr lang="ar-AE" sz="2400" i="1">
                            <a:solidFill>
                              <a:srgbClr val="000000"/>
                            </a:solidFill>
                            <a:latin typeface="Cambria Math" panose="02040503050406030204" pitchFamily="18" charset="0"/>
                          </a:rPr>
                        </m:ctrlPr>
                      </m:barPr>
                      <m:e>
                        <m:r>
                          <a:rPr lang="ar-AE" sz="2400" i="1">
                            <a:solidFill>
                              <a:srgbClr val="000000"/>
                            </a:solidFill>
                            <a:latin typeface="Cambria Math" panose="02040503050406030204" pitchFamily="18" charset="0"/>
                          </a:rPr>
                          <m:t>𝑏</m:t>
                        </m:r>
                      </m:e>
                    </m:bar>
                    <m:r>
                      <a:rPr lang="ar-AE" sz="2400" i="1">
                        <a:solidFill>
                          <a:srgbClr val="000000"/>
                        </a:solidFill>
                        <a:latin typeface="Cambria Math" panose="02040503050406030204" pitchFamily="18" charset="0"/>
                      </a:rPr>
                      <m:t>𝐻</m:t>
                    </m:r>
                  </m:oMath>
                </a14:m>
                <a:r>
                  <a:rPr sz="2400" dirty="0"/>
                  <a:t> in different schemes:</a:t>
                </a:r>
              </a:p>
              <a:p>
                <a:pPr marL="247650" indent="-247650" defTabSz="412750">
                  <a:spcBef>
                    <a:spcPts val="900"/>
                  </a:spcBef>
                  <a:buSzPct val="123000"/>
                  <a:buChar char="•"/>
                  <a:defRPr sz="3900" spc="-39"/>
                </a:pPr>
                <a:r>
                  <a:rPr sz="2400" dirty="0"/>
                  <a:t>Santander matching </a:t>
                </a:r>
                <a:r>
                  <a:rPr sz="2400" dirty="0">
                    <a:solidFill>
                      <a:srgbClr val="929292"/>
                    </a:solidFill>
                  </a:rPr>
                  <a:t>[1112.3478]</a:t>
                </a:r>
              </a:p>
              <a:p>
                <a:pPr marL="247650" indent="-247650" defTabSz="412750">
                  <a:spcBef>
                    <a:spcPts val="900"/>
                  </a:spcBef>
                  <a:buSzPct val="123000"/>
                  <a:buChar char="•"/>
                  <a:defRPr sz="3900" spc="-39"/>
                </a:pPr>
                <a:r>
                  <a:rPr sz="2400" dirty="0"/>
                  <a:t>FONLL </a:t>
                </a:r>
                <a:r>
                  <a:rPr sz="2400" dirty="0">
                    <a:solidFill>
                      <a:srgbClr val="929292"/>
                    </a:solidFill>
                  </a:rPr>
                  <a:t>[1508.01529, 1607.00389]</a:t>
                </a:r>
                <a:r>
                  <a:rPr sz="2400" dirty="0"/>
                  <a:t> with current matching at </a:t>
                </a:r>
                <a14:m>
                  <m:oMath xmlns:m="http://schemas.openxmlformats.org/officeDocument/2006/math">
                    <m:sSup>
                      <m:sSupPr>
                        <m:ctrlPr>
                          <a:rPr sz="2400" i="1">
                            <a:solidFill>
                              <a:srgbClr val="000000"/>
                            </a:solidFill>
                            <a:latin typeface="Cambria Math" panose="02040503050406030204" pitchFamily="18" charset="0"/>
                          </a:rPr>
                        </m:ctrlPr>
                      </m:sSupPr>
                      <m:e>
                        <m:r>
                          <m:rPr>
                            <m:nor/>
                          </m:rPr>
                          <a:rPr sz="2400" i="1">
                            <a:solidFill>
                              <a:srgbClr val="000000"/>
                            </a:solidFill>
                          </a:rPr>
                          <m:t>N</m:t>
                        </m:r>
                      </m:e>
                      <m:sup>
                        <m:r>
                          <a:rPr sz="2400" i="1">
                            <a:solidFill>
                              <a:srgbClr val="000000"/>
                            </a:solidFill>
                            <a:latin typeface="Cambria Math" panose="02040503050406030204" pitchFamily="18" charset="0"/>
                          </a:rPr>
                          <m:t>3</m:t>
                        </m:r>
                      </m:sup>
                    </m:sSup>
                    <m:sSub>
                      <m:sSubPr>
                        <m:ctrlPr>
                          <a:rPr sz="2400" i="1">
                            <a:solidFill>
                              <a:srgbClr val="000000"/>
                            </a:solidFill>
                            <a:latin typeface="Cambria Math" panose="02040503050406030204" pitchFamily="18" charset="0"/>
                          </a:rPr>
                        </m:ctrlPr>
                      </m:sSubPr>
                      <m:e>
                        <m:r>
                          <m:rPr>
                            <m:nor/>
                          </m:rPr>
                          <a:rPr sz="2400" i="1">
                            <a:solidFill>
                              <a:srgbClr val="000000"/>
                            </a:solidFill>
                          </a:rPr>
                          <m:t>LO</m:t>
                        </m:r>
                      </m:e>
                      <m:sub>
                        <m:r>
                          <a:rPr sz="2400" i="1">
                            <a:solidFill>
                              <a:srgbClr val="000000"/>
                            </a:solidFill>
                            <a:latin typeface="Cambria Math" panose="02040503050406030204" pitchFamily="18" charset="0"/>
                          </a:rPr>
                          <m:t>5</m:t>
                        </m:r>
                        <m:r>
                          <a:rPr sz="2400" i="1">
                            <a:solidFill>
                              <a:srgbClr val="000000"/>
                            </a:solidFill>
                            <a:latin typeface="Cambria Math" panose="02040503050406030204" pitchFamily="18" charset="0"/>
                          </a:rPr>
                          <m:t>𝐹𝑆</m:t>
                        </m:r>
                      </m:sub>
                    </m:sSub>
                    <m:r>
                      <a:rPr sz="2400" i="1">
                        <a:solidFill>
                          <a:srgbClr val="000000"/>
                        </a:solidFill>
                        <a:latin typeface="Cambria Math" panose="02040503050406030204" pitchFamily="18" charset="0"/>
                      </a:rPr>
                      <m:t>+</m:t>
                    </m:r>
                    <m:sSub>
                      <m:sSubPr>
                        <m:ctrlPr>
                          <a:rPr sz="2400" i="1">
                            <a:solidFill>
                              <a:srgbClr val="000000"/>
                            </a:solidFill>
                            <a:latin typeface="Cambria Math" panose="02040503050406030204" pitchFamily="18" charset="0"/>
                          </a:rPr>
                        </m:ctrlPr>
                      </m:sSubPr>
                      <m:e>
                        <m:r>
                          <m:rPr>
                            <m:nor/>
                          </m:rPr>
                          <a:rPr sz="2400" i="1">
                            <a:solidFill>
                              <a:srgbClr val="000000"/>
                            </a:solidFill>
                          </a:rPr>
                          <m:t>NLO</m:t>
                        </m:r>
                      </m:e>
                      <m:sub>
                        <m:r>
                          <a:rPr sz="2400" i="1">
                            <a:solidFill>
                              <a:srgbClr val="000000"/>
                            </a:solidFill>
                            <a:latin typeface="Cambria Math" panose="02040503050406030204" pitchFamily="18" charset="0"/>
                          </a:rPr>
                          <m:t>4</m:t>
                        </m:r>
                        <m:r>
                          <a:rPr sz="2400" i="1">
                            <a:solidFill>
                              <a:srgbClr val="000000"/>
                            </a:solidFill>
                            <a:latin typeface="Cambria Math" panose="02040503050406030204" pitchFamily="18" charset="0"/>
                          </a:rPr>
                          <m:t>𝐹𝑆</m:t>
                        </m:r>
                      </m:sub>
                    </m:sSub>
                  </m:oMath>
                </a14:m>
                <a:r>
                  <a:rPr sz="2400" dirty="0"/>
                  <a:t> </a:t>
                </a:r>
                <a:r>
                  <a:rPr sz="2400" dirty="0">
                    <a:solidFill>
                      <a:srgbClr val="929292"/>
                    </a:solidFill>
                  </a:rPr>
                  <a:t>[2004.04752]</a:t>
                </a:r>
              </a:p>
              <a:p>
                <a:pPr marL="247650" indent="-247650" defTabSz="412750">
                  <a:spcBef>
                    <a:spcPts val="900"/>
                  </a:spcBef>
                  <a:buSzPct val="123000"/>
                  <a:buChar char="•"/>
                  <a:defRPr sz="3900" spc="-39"/>
                </a:pPr>
                <a:r>
                  <a:rPr sz="2400" dirty="0"/>
                  <a:t>NLO</a:t>
                </a:r>
                <a:r>
                  <a:rPr lang="en-US" sz="2400" dirty="0"/>
                  <a:t> </a:t>
                </a:r>
                <a:r>
                  <a:rPr sz="2400" dirty="0"/>
                  <a:t>+</a:t>
                </a:r>
                <a:r>
                  <a:rPr lang="en-US" sz="2400" dirty="0"/>
                  <a:t> </a:t>
                </a:r>
                <a:r>
                  <a:rPr sz="2400" dirty="0" err="1"/>
                  <a:t>NNLLpart</a:t>
                </a:r>
                <a:r>
                  <a:rPr lang="en-US" sz="2400" dirty="0"/>
                  <a:t> </a:t>
                </a:r>
                <a:r>
                  <a:rPr sz="2400" dirty="0"/>
                  <a:t>+</a:t>
                </a:r>
                <a:r>
                  <a:rPr lang="en-US" sz="2400" dirty="0"/>
                  <a:t> </a:t>
                </a:r>
                <a:r>
                  <a:rPr sz="2400" dirty="0" err="1"/>
                  <a:t>y</a:t>
                </a:r>
                <a:r>
                  <a:rPr sz="2400" baseline="-25000" dirty="0" err="1"/>
                  <a:t>b</a:t>
                </a:r>
                <a:r>
                  <a:rPr lang="en-US" sz="2400" dirty="0"/>
                  <a:t> </a:t>
                </a:r>
                <a:r>
                  <a:rPr sz="2400" dirty="0" err="1"/>
                  <a:t>y</a:t>
                </a:r>
                <a:r>
                  <a:rPr sz="2400" baseline="-25000" dirty="0" err="1"/>
                  <a:t>t</a:t>
                </a:r>
                <a:r>
                  <a:rPr lang="en-US" sz="2400" dirty="0"/>
                  <a:t> </a:t>
                </a:r>
                <a:r>
                  <a:rPr sz="2400" dirty="0"/>
                  <a:t>matching </a:t>
                </a:r>
                <a:br>
                  <a:rPr sz="2400" dirty="0"/>
                </a:br>
                <a:r>
                  <a:rPr sz="2400" dirty="0">
                    <a:solidFill>
                      <a:srgbClr val="929292"/>
                    </a:solidFill>
                  </a:rPr>
                  <a:t>[1508.03288, 1605.01733]</a:t>
                </a:r>
              </a:p>
            </p:txBody>
          </p:sp>
        </mc:Choice>
        <mc:Fallback xmlns="">
          <p:sp>
            <p:nvSpPr>
              <p:cNvPr id="188" name="State-of-the-art…"/>
              <p:cNvSpPr txBox="1">
                <a:spLocks noRot="1" noChangeAspect="1" noMove="1" noResize="1" noEditPoints="1" noAdjustHandles="1" noChangeArrowheads="1" noChangeShapeType="1" noTextEdit="1"/>
              </p:cNvSpPr>
              <p:nvPr/>
            </p:nvSpPr>
            <p:spPr>
              <a:xfrm>
                <a:off x="507626" y="2679117"/>
                <a:ext cx="5290543" cy="3925871"/>
              </a:xfrm>
              <a:prstGeom prst="rect">
                <a:avLst/>
              </a:prstGeom>
              <a:blipFill>
                <a:blip r:embed="rId5"/>
                <a:stretch>
                  <a:fillRect l="-3828" t="-1613" b="-2258"/>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pic>
        <p:nvPicPr>
          <p:cNvPr id="189" name="yH_mH.pdf" descr="yH_mH.pdf"/>
          <p:cNvPicPr>
            <a:picLocks noChangeAspect="1"/>
          </p:cNvPicPr>
          <p:nvPr/>
        </p:nvPicPr>
        <p:blipFill>
          <a:blip r:embed="rId6"/>
          <a:stretch>
            <a:fillRect/>
          </a:stretch>
        </p:blipFill>
        <p:spPr>
          <a:xfrm>
            <a:off x="8043434" y="253012"/>
            <a:ext cx="3640940" cy="383397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3" name="bbH at the first order"/>
              <p:cNvSpPr txBox="1">
                <a:spLocks noGrp="1"/>
              </p:cNvSpPr>
              <p:nvPr>
                <p:ph type="title"/>
              </p:nvPr>
            </p:nvSpPr>
            <p:spPr>
              <a:xfrm>
                <a:off x="412749" y="379075"/>
                <a:ext cx="5799338" cy="588254"/>
              </a:xfrm>
              <a:prstGeom prst="rect">
                <a:avLst/>
              </a:prstGeom>
            </p:spPr>
            <p:txBody>
              <a:bodyPr>
                <a:noAutofit/>
              </a:bodyPr>
              <a:lstStyle>
                <a:lvl1pPr>
                  <a:defRPr sz="7300" spc="-145"/>
                </a:lvl1pPr>
              </a:lstStyle>
              <a:p>
                <a14:m>
                  <m:oMath xmlns:m="http://schemas.openxmlformats.org/officeDocument/2006/math">
                    <m:r>
                      <a:rPr lang="ar-AE" sz="4800" i="1">
                        <a:solidFill>
                          <a:srgbClr val="000000"/>
                        </a:solidFill>
                        <a:latin typeface="Cambria Math" panose="02040503050406030204" pitchFamily="18" charset="0"/>
                      </a:rPr>
                      <m:t>𝑏</m:t>
                    </m:r>
                    <m:bar>
                      <m:barPr>
                        <m:pos m:val="top"/>
                        <m:ctrlPr>
                          <a:rPr lang="ar-AE" sz="4800" i="1">
                            <a:solidFill>
                              <a:srgbClr val="000000"/>
                            </a:solidFill>
                            <a:latin typeface="Cambria Math" panose="02040503050406030204" pitchFamily="18" charset="0"/>
                          </a:rPr>
                        </m:ctrlPr>
                      </m:barPr>
                      <m:e>
                        <m:r>
                          <a:rPr lang="ar-AE" sz="4800" i="1">
                            <a:solidFill>
                              <a:srgbClr val="000000"/>
                            </a:solidFill>
                            <a:latin typeface="Cambria Math" panose="02040503050406030204" pitchFamily="18" charset="0"/>
                          </a:rPr>
                          <m:t>𝑏</m:t>
                        </m:r>
                      </m:e>
                    </m:bar>
                    <m:r>
                      <a:rPr lang="ar-AE" sz="4800" i="1">
                        <a:solidFill>
                          <a:srgbClr val="000000"/>
                        </a:solidFill>
                        <a:latin typeface="Cambria Math" panose="02040503050406030204" pitchFamily="18" charset="0"/>
                      </a:rPr>
                      <m:t>𝐻</m:t>
                    </m:r>
                    <m:r>
                      <a:rPr lang="ar-AE" sz="4800" i="1">
                        <a:solidFill>
                          <a:srgbClr val="000000"/>
                        </a:solidFill>
                        <a:latin typeface="Cambria Math" panose="02040503050406030204" pitchFamily="18" charset="0"/>
                      </a:rPr>
                      <m:t> </m:t>
                    </m:r>
                  </m:oMath>
                </a14:m>
                <a:r>
                  <a:rPr lang="en-US" sz="4800" b="1" dirty="0"/>
                  <a:t>at the first order</a:t>
                </a:r>
                <a:endParaRPr sz="4800" b="1" dirty="0"/>
              </a:p>
            </p:txBody>
          </p:sp>
        </mc:Choice>
        <mc:Fallback xmlns="">
          <p:sp>
            <p:nvSpPr>
              <p:cNvPr id="193" name="bbH at the first order"/>
              <p:cNvSpPr txBox="1">
                <a:spLocks noGrp="1" noRot="1" noChangeAspect="1" noMove="1" noResize="1" noEditPoints="1" noAdjustHandles="1" noChangeArrowheads="1" noChangeShapeType="1" noTextEdit="1"/>
              </p:cNvSpPr>
              <p:nvPr>
                <p:ph type="title"/>
              </p:nvPr>
            </p:nvSpPr>
            <p:spPr>
              <a:xfrm>
                <a:off x="412749" y="379075"/>
                <a:ext cx="5799338" cy="588254"/>
              </a:xfrm>
              <a:prstGeom prst="rect">
                <a:avLst/>
              </a:prstGeom>
              <a:blipFill>
                <a:blip r:embed="rId3"/>
                <a:stretch>
                  <a:fillRect l="-2183" t="-39583" b="-75000"/>
                </a:stretch>
              </a:blipFill>
            </p:spPr>
            <p:txBody>
              <a:bodyPr/>
              <a:lstStyle/>
              <a:p>
                <a:r>
                  <a:rPr lang="en-US">
                    <a:noFill/>
                  </a:rPr>
                  <a:t> </a:t>
                </a:r>
              </a:p>
            </p:txBody>
          </p:sp>
        </mc:Fallback>
      </mc:AlternateContent>
      <p:sp>
        <p:nvSpPr>
          <p:cNvPr id="194" name="8/13"/>
          <p:cNvSpPr txBox="1">
            <a:spLocks noGrp="1"/>
          </p:cNvSpPr>
          <p:nvPr>
            <p:ph type="sldNum" sz="quarter" idx="4294967295"/>
          </p:nvPr>
        </p:nvSpPr>
        <p:spPr>
          <a:xfrm>
            <a:off x="5469832" y="6494477"/>
            <a:ext cx="830021" cy="20232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fld id="{86CB4B4D-7CA3-9044-876B-883B54F8677D}" type="slidenum">
              <a:rPr smtClean="0"/>
              <a:t>22</a:t>
            </a:fld>
            <a:r>
              <a:rPr lang="en-US" dirty="0"/>
              <a:t>/28</a:t>
            </a:r>
            <a:endParaRPr dirty="0"/>
          </a:p>
        </p:txBody>
      </p:sp>
      <mc:AlternateContent xmlns:mc="http://schemas.openxmlformats.org/markup-compatibility/2006" xmlns:a14="http://schemas.microsoft.com/office/drawing/2010/main">
        <mc:Choice Requires="a14">
          <p:sp>
            <p:nvSpPr>
              <p:cNvPr id="195" name="We first performed the sACOT matching at the first order by combining:…"/>
              <p:cNvSpPr txBox="1"/>
              <p:nvPr/>
            </p:nvSpPr>
            <p:spPr>
              <a:xfrm>
                <a:off x="5884843" y="558414"/>
                <a:ext cx="5799338" cy="2519361"/>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25400" tIns="25400" rIns="25400" bIns="25400">
                <a:normAutofit fontScale="92500"/>
              </a:bodyPr>
              <a:lstStyle/>
              <a:p>
                <a:pPr algn="just" defTabSz="412750">
                  <a:spcBef>
                    <a:spcPts val="900"/>
                  </a:spcBef>
                  <a:defRPr sz="4000" spc="-39"/>
                </a:pPr>
                <a:r>
                  <a:rPr sz="2000" dirty="0"/>
                  <a:t>We first performed the </a:t>
                </a:r>
                <a:r>
                  <a:rPr lang="en-US" sz="2000" dirty="0">
                    <a:solidFill>
                      <a:srgbClr val="9437FF"/>
                    </a:solidFill>
                  </a:rPr>
                  <a:t>S-</a:t>
                </a:r>
                <a:r>
                  <a:rPr sz="2000" dirty="0">
                    <a:solidFill>
                      <a:srgbClr val="9437FF"/>
                    </a:solidFill>
                  </a:rPr>
                  <a:t>ACOT matching</a:t>
                </a:r>
                <a:r>
                  <a:rPr sz="2000" dirty="0"/>
                  <a:t> at the first order by combining:</a:t>
                </a:r>
              </a:p>
              <a:p>
                <a:pPr marL="254000" indent="-254000" algn="just" defTabSz="412750">
                  <a:spcBef>
                    <a:spcPts val="900"/>
                  </a:spcBef>
                  <a:buSzPct val="123000"/>
                  <a:buChar char="•"/>
                  <a:defRPr sz="4000" spc="-39"/>
                </a:pPr>
                <a:r>
                  <a:rPr sz="2000" dirty="0">
                    <a:solidFill>
                      <a:schemeClr val="accent1">
                        <a:lumOff val="-13575"/>
                      </a:schemeClr>
                    </a:solidFill>
                  </a:rPr>
                  <a:t>Flavor Creation </a:t>
                </a:r>
                <a:r>
                  <a:rPr sz="2000" dirty="0"/>
                  <a:t>(obtained using a </a:t>
                </a:r>
                <a14:m>
                  <m:oMath xmlns:m="http://schemas.openxmlformats.org/officeDocument/2006/math">
                    <m:sSub>
                      <m:sSubPr>
                        <m:ctrlPr>
                          <a:rPr sz="2400" i="1">
                            <a:solidFill>
                              <a:srgbClr val="000000"/>
                            </a:solidFill>
                            <a:latin typeface="Cambria Math" panose="02040503050406030204" pitchFamily="18" charset="0"/>
                          </a:rPr>
                        </m:ctrlPr>
                      </m:sSubPr>
                      <m:e>
                        <m:r>
                          <m:rPr>
                            <m:nor/>
                          </m:rPr>
                          <a:rPr sz="2400" i="1">
                            <a:solidFill>
                              <a:srgbClr val="000000"/>
                            </a:solidFill>
                            <a:latin typeface="Cambria Math" panose="02040503050406030204" pitchFamily="18" charset="0"/>
                          </a:rPr>
                          <m:t>LO</m:t>
                        </m:r>
                      </m:e>
                      <m:sub>
                        <m:r>
                          <a:rPr sz="2400" i="1">
                            <a:solidFill>
                              <a:srgbClr val="000000"/>
                            </a:solidFill>
                            <a:latin typeface="Cambria Math" panose="02040503050406030204" pitchFamily="18" charset="0"/>
                          </a:rPr>
                          <m:t>𝑃𝑆</m:t>
                        </m:r>
                      </m:sub>
                    </m:sSub>
                  </m:oMath>
                </a14:m>
                <a:r>
                  <a:rPr sz="2000" dirty="0"/>
                  <a:t> 4FS generator)</a:t>
                </a:r>
              </a:p>
              <a:p>
                <a:pPr marL="254000" indent="-254000" algn="just" defTabSz="412750">
                  <a:spcBef>
                    <a:spcPts val="900"/>
                  </a:spcBef>
                  <a:buSzPct val="123000"/>
                  <a:buChar char="•"/>
                  <a:defRPr sz="4000" spc="-39"/>
                </a:pPr>
                <a:r>
                  <a:rPr sz="2000" dirty="0">
                    <a:solidFill>
                      <a:schemeClr val="accent3">
                        <a:hueOff val="362282"/>
                        <a:satOff val="31803"/>
                        <a:lumOff val="-18242"/>
                      </a:schemeClr>
                    </a:solidFill>
                  </a:rPr>
                  <a:t>Flavor Excitation</a:t>
                </a:r>
                <a:r>
                  <a:rPr sz="2000" dirty="0"/>
                  <a:t> and corresponding subtraction (obtained by modifying an </a:t>
                </a:r>
                <a14:m>
                  <m:oMath xmlns:m="http://schemas.openxmlformats.org/officeDocument/2006/math">
                    <m:sSub>
                      <m:sSubPr>
                        <m:ctrlPr>
                          <a:rPr sz="2400" i="1">
                            <a:solidFill>
                              <a:srgbClr val="000000"/>
                            </a:solidFill>
                            <a:latin typeface="Cambria Math" panose="02040503050406030204" pitchFamily="18" charset="0"/>
                          </a:rPr>
                        </m:ctrlPr>
                      </m:sSubPr>
                      <m:e>
                        <m:r>
                          <m:rPr>
                            <m:nor/>
                          </m:rPr>
                          <a:rPr sz="2400" i="1">
                            <a:solidFill>
                              <a:srgbClr val="000000"/>
                            </a:solidFill>
                            <a:latin typeface="Cambria Math" panose="02040503050406030204" pitchFamily="18" charset="0"/>
                          </a:rPr>
                          <m:t>NLO</m:t>
                        </m:r>
                      </m:e>
                      <m:sub>
                        <m:r>
                          <a:rPr sz="2400" i="1">
                            <a:solidFill>
                              <a:srgbClr val="000000"/>
                            </a:solidFill>
                            <a:latin typeface="Cambria Math" panose="02040503050406030204" pitchFamily="18" charset="0"/>
                          </a:rPr>
                          <m:t>𝑃𝑆</m:t>
                        </m:r>
                      </m:sub>
                    </m:sSub>
                  </m:oMath>
                </a14:m>
                <a:r>
                  <a:rPr sz="2000" dirty="0"/>
                  <a:t> 5FS generator with standard and subtracted PDFs)</a:t>
                </a:r>
              </a:p>
            </p:txBody>
          </p:sp>
        </mc:Choice>
        <mc:Fallback xmlns="">
          <p:sp>
            <p:nvSpPr>
              <p:cNvPr id="195" name="We first performed the sACOT matching at the first order by combining:…"/>
              <p:cNvSpPr txBox="1">
                <a:spLocks noRot="1" noChangeAspect="1" noMove="1" noResize="1" noEditPoints="1" noAdjustHandles="1" noChangeArrowheads="1" noChangeShapeType="1" noTextEdit="1"/>
              </p:cNvSpPr>
              <p:nvPr/>
            </p:nvSpPr>
            <p:spPr>
              <a:xfrm>
                <a:off x="5884843" y="558414"/>
                <a:ext cx="5799338" cy="2519361"/>
              </a:xfrm>
              <a:prstGeom prst="rect">
                <a:avLst/>
              </a:prstGeom>
              <a:blipFill>
                <a:blip r:embed="rId4"/>
                <a:stretch>
                  <a:fillRect l="-2838" t="-2513" r="-1965"/>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pic>
        <p:nvPicPr>
          <p:cNvPr id="198" name="Screenshot 2025-05-03 at 10.16.02.png" descr="Screenshot 2025-05-03 at 10.16.02.png"/>
          <p:cNvPicPr>
            <a:picLocks noChangeAspect="1"/>
          </p:cNvPicPr>
          <p:nvPr/>
        </p:nvPicPr>
        <p:blipFill>
          <a:blip r:embed="rId5"/>
          <a:srcRect b="46959"/>
          <a:stretch>
            <a:fillRect/>
          </a:stretch>
        </p:blipFill>
        <p:spPr>
          <a:xfrm>
            <a:off x="5846545" y="2998877"/>
            <a:ext cx="5875948" cy="1650823"/>
          </a:xfrm>
          <a:prstGeom prst="rect">
            <a:avLst/>
          </a:prstGeom>
          <a:ln w="12700">
            <a:miter lim="400000"/>
          </a:ln>
        </p:spPr>
      </p:pic>
      <p:sp>
        <p:nvSpPr>
          <p:cNvPr id="199" name="Rounded Rectangle"/>
          <p:cNvSpPr/>
          <p:nvPr/>
        </p:nvSpPr>
        <p:spPr>
          <a:xfrm>
            <a:off x="6091113" y="3180035"/>
            <a:ext cx="1873790" cy="1475665"/>
          </a:xfrm>
          <a:prstGeom prst="roundRect">
            <a:avLst>
              <a:gd name="adj" fmla="val 6694"/>
            </a:avLst>
          </a:prstGeom>
          <a:solidFill>
            <a:schemeClr val="accent1">
              <a:lumOff val="-13575"/>
              <a:alpha val="20144"/>
            </a:schemeClr>
          </a:solidFill>
          <a:ln w="12700">
            <a:miter lim="400000"/>
          </a:ln>
        </p:spPr>
        <p:txBody>
          <a:bodyPr lIns="13547" tIns="13547" rIns="13547" bIns="13547" anchor="b"/>
          <a:lstStyle/>
          <a:p>
            <a:pPr algn="ctr" defTabSz="293511">
              <a:defRPr sz="2200">
                <a:solidFill>
                  <a:schemeClr val="accent1">
                    <a:lumOff val="-13575"/>
                  </a:schemeClr>
                </a:solidFill>
                <a:latin typeface="Helvetica Neue Medium"/>
                <a:ea typeface="Helvetica Neue Medium"/>
                <a:cs typeface="Helvetica Neue Medium"/>
                <a:sym typeface="Helvetica Neue Medium"/>
              </a:defRPr>
            </a:pPr>
            <a:endParaRPr sz="1100"/>
          </a:p>
        </p:txBody>
      </p:sp>
      <p:sp>
        <p:nvSpPr>
          <p:cNvPr id="200" name="Rounded Rectangle"/>
          <p:cNvSpPr/>
          <p:nvPr/>
        </p:nvSpPr>
        <p:spPr>
          <a:xfrm>
            <a:off x="9658804" y="3084470"/>
            <a:ext cx="1873790" cy="1546503"/>
          </a:xfrm>
          <a:prstGeom prst="roundRect">
            <a:avLst>
              <a:gd name="adj" fmla="val 6388"/>
            </a:avLst>
          </a:prstGeom>
          <a:solidFill>
            <a:schemeClr val="accent3">
              <a:hueOff val="362282"/>
              <a:satOff val="31803"/>
              <a:lumOff val="-18242"/>
              <a:alpha val="20144"/>
            </a:schemeClr>
          </a:solidFill>
          <a:ln w="12700">
            <a:miter lim="400000"/>
          </a:ln>
        </p:spPr>
        <p:txBody>
          <a:bodyPr lIns="13547" tIns="13547" rIns="13547" bIns="13547" anchor="b"/>
          <a:lstStyle/>
          <a:p>
            <a:pPr algn="ctr" defTabSz="293511">
              <a:defRPr sz="2200">
                <a:solidFill>
                  <a:schemeClr val="accent1">
                    <a:lumOff val="-13575"/>
                  </a:schemeClr>
                </a:solidFill>
                <a:latin typeface="Helvetica Neue Medium"/>
                <a:ea typeface="Helvetica Neue Medium"/>
                <a:cs typeface="Helvetica Neue Medium"/>
                <a:sym typeface="Helvetica Neue Medium"/>
              </a:defRPr>
            </a:pPr>
            <a:endParaRPr sz="1100"/>
          </a:p>
        </p:txBody>
      </p:sp>
      <p:pic>
        <p:nvPicPr>
          <p:cNvPr id="201" name="Screenshot 2025-05-03 at 10.16.02.png" descr="Screenshot 2025-05-03 at 10.16.02.png"/>
          <p:cNvPicPr>
            <a:picLocks noChangeAspect="1"/>
          </p:cNvPicPr>
          <p:nvPr/>
        </p:nvPicPr>
        <p:blipFill>
          <a:blip r:embed="rId5"/>
          <a:srcRect t="52737"/>
          <a:stretch>
            <a:fillRect/>
          </a:stretch>
        </p:blipFill>
        <p:spPr>
          <a:xfrm>
            <a:off x="5846545" y="4890178"/>
            <a:ext cx="5875948" cy="1470983"/>
          </a:xfrm>
          <a:prstGeom prst="rect">
            <a:avLst/>
          </a:prstGeom>
          <a:ln w="12700">
            <a:miter lim="400000"/>
          </a:ln>
        </p:spPr>
      </p:pic>
      <p:sp>
        <p:nvSpPr>
          <p:cNvPr id="202" name="Rounded Rectangle"/>
          <p:cNvSpPr/>
          <p:nvPr/>
        </p:nvSpPr>
        <p:spPr>
          <a:xfrm>
            <a:off x="8811556" y="4827450"/>
            <a:ext cx="1873790" cy="1475665"/>
          </a:xfrm>
          <a:prstGeom prst="roundRect">
            <a:avLst>
              <a:gd name="adj" fmla="val 6694"/>
            </a:avLst>
          </a:prstGeom>
          <a:solidFill>
            <a:schemeClr val="accent3">
              <a:hueOff val="362282"/>
              <a:satOff val="31803"/>
              <a:lumOff val="-18242"/>
              <a:alpha val="20144"/>
            </a:schemeClr>
          </a:solidFill>
          <a:ln w="12700">
            <a:miter lim="400000"/>
          </a:ln>
        </p:spPr>
        <p:txBody>
          <a:bodyPr lIns="13547" tIns="13547" rIns="13547" bIns="13547" anchor="b"/>
          <a:lstStyle/>
          <a:p>
            <a:pPr algn="ctr" defTabSz="293511">
              <a:defRPr sz="2200">
                <a:solidFill>
                  <a:schemeClr val="accent1">
                    <a:lumOff val="-13575"/>
                  </a:schemeClr>
                </a:solidFill>
                <a:latin typeface="Helvetica Neue Medium"/>
                <a:ea typeface="Helvetica Neue Medium"/>
                <a:cs typeface="Helvetica Neue Medium"/>
                <a:sym typeface="Helvetica Neue Medium"/>
              </a:defRPr>
            </a:pPr>
            <a:endParaRPr sz="1100"/>
          </a:p>
        </p:txBody>
      </p:sp>
      <p:sp>
        <p:nvSpPr>
          <p:cNvPr id="2" name="TextBox 1">
            <a:extLst>
              <a:ext uri="{FF2B5EF4-FFF2-40B4-BE49-F238E27FC236}">
                <a16:creationId xmlns:a16="http://schemas.microsoft.com/office/drawing/2014/main" id="{1F76EC19-DAED-20DC-CBBA-2F8614D1FF2F}"/>
              </a:ext>
            </a:extLst>
          </p:cNvPr>
          <p:cNvSpPr txBox="1"/>
          <p:nvPr/>
        </p:nvSpPr>
        <p:spPr>
          <a:xfrm>
            <a:off x="412749" y="6294749"/>
            <a:ext cx="3186706" cy="369332"/>
          </a:xfrm>
          <a:prstGeom prst="rect">
            <a:avLst/>
          </a:prstGeom>
          <a:noFill/>
        </p:spPr>
        <p:txBody>
          <a:bodyPr wrap="none" rtlCol="0">
            <a:spAutoFit/>
          </a:bodyPr>
          <a:lstStyle/>
          <a:p>
            <a:r>
              <a:rPr lang="en-US" dirty="0"/>
              <a:t>Figure by C. Biello and A. Sankar</a:t>
            </a:r>
          </a:p>
        </p:txBody>
      </p:sp>
      <p:pic>
        <p:nvPicPr>
          <p:cNvPr id="5" name="Picture 4" descr="A white background with black dots&#10;&#10;AI-generated content may be incorrect.">
            <a:extLst>
              <a:ext uri="{FF2B5EF4-FFF2-40B4-BE49-F238E27FC236}">
                <a16:creationId xmlns:a16="http://schemas.microsoft.com/office/drawing/2014/main" id="{21D1D2B5-2A74-ACA8-9402-D2A021EA24A6}"/>
              </a:ext>
            </a:extLst>
          </p:cNvPr>
          <p:cNvPicPr>
            <a:picLocks noChangeAspect="1"/>
          </p:cNvPicPr>
          <p:nvPr/>
        </p:nvPicPr>
        <p:blipFill>
          <a:blip r:embed="rId6"/>
          <a:stretch>
            <a:fillRect/>
          </a:stretch>
        </p:blipFill>
        <p:spPr>
          <a:xfrm rot="16200000" flipH="1" flipV="1">
            <a:off x="4204274" y="2081910"/>
            <a:ext cx="610759" cy="83128"/>
          </a:xfrm>
          <a:prstGeom prst="rect">
            <a:avLst/>
          </a:prstGeom>
        </p:spPr>
      </p:pic>
      <p:pic>
        <p:nvPicPr>
          <p:cNvPr id="7" name="Picture 6">
            <a:extLst>
              <a:ext uri="{FF2B5EF4-FFF2-40B4-BE49-F238E27FC236}">
                <a16:creationId xmlns:a16="http://schemas.microsoft.com/office/drawing/2014/main" id="{AFA9D79E-BD83-2C7F-8D82-B42082FCEFCB}"/>
              </a:ext>
            </a:extLst>
          </p:cNvPr>
          <p:cNvPicPr>
            <a:picLocks noChangeAspect="1"/>
          </p:cNvPicPr>
          <p:nvPr/>
        </p:nvPicPr>
        <p:blipFill>
          <a:blip r:embed="rId7"/>
          <a:stretch>
            <a:fillRect/>
          </a:stretch>
        </p:blipFill>
        <p:spPr>
          <a:xfrm>
            <a:off x="356965" y="1125534"/>
            <a:ext cx="4697001" cy="4946019"/>
          </a:xfrm>
          <a:prstGeom prst="rect">
            <a:avLst/>
          </a:prstGeom>
        </p:spPr>
      </p:pic>
      <p:sp>
        <p:nvSpPr>
          <p:cNvPr id="8" name="TextBox 7">
            <a:extLst>
              <a:ext uri="{FF2B5EF4-FFF2-40B4-BE49-F238E27FC236}">
                <a16:creationId xmlns:a16="http://schemas.microsoft.com/office/drawing/2014/main" id="{D3551516-D8EE-E250-8B81-BA5CD20BFAE6}"/>
              </a:ext>
            </a:extLst>
          </p:cNvPr>
          <p:cNvSpPr txBox="1"/>
          <p:nvPr/>
        </p:nvSpPr>
        <p:spPr>
          <a:xfrm>
            <a:off x="2917775" y="2587059"/>
            <a:ext cx="1769843" cy="338554"/>
          </a:xfrm>
          <a:prstGeom prst="rect">
            <a:avLst/>
          </a:prstGeom>
          <a:noFill/>
        </p:spPr>
        <p:txBody>
          <a:bodyPr wrap="none" rtlCol="0">
            <a:spAutoFit/>
          </a:bodyPr>
          <a:lstStyle/>
          <a:p>
            <a:r>
              <a:rPr lang="en-US" sz="1600" dirty="0"/>
              <a:t>(before showering)</a:t>
            </a:r>
          </a:p>
        </p:txBody>
      </p:sp>
      <p:sp>
        <p:nvSpPr>
          <p:cNvPr id="9" name="TextBox 8">
            <a:extLst>
              <a:ext uri="{FF2B5EF4-FFF2-40B4-BE49-F238E27FC236}">
                <a16:creationId xmlns:a16="http://schemas.microsoft.com/office/drawing/2014/main" id="{3BB737B8-69D9-6E2E-AFC7-209DD9A2A46A}"/>
              </a:ext>
            </a:extLst>
          </p:cNvPr>
          <p:cNvSpPr txBox="1"/>
          <p:nvPr/>
        </p:nvSpPr>
        <p:spPr>
          <a:xfrm>
            <a:off x="3068199" y="2995369"/>
            <a:ext cx="1287597" cy="369332"/>
          </a:xfrm>
          <a:prstGeom prst="rect">
            <a:avLst/>
          </a:prstGeom>
          <a:noFill/>
        </p:spPr>
        <p:txBody>
          <a:bodyPr wrap="none" rtlCol="0">
            <a:spAutoFit/>
          </a:bodyPr>
          <a:lstStyle/>
          <a:p>
            <a:r>
              <a:rPr lang="en-US" b="1" dirty="0">
                <a:solidFill>
                  <a:srgbClr val="FF0000"/>
                </a:solidFill>
              </a:rPr>
              <a:t>Preliminary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8/13"/>
          <p:cNvSpPr txBox="1">
            <a:spLocks noGrp="1"/>
          </p:cNvSpPr>
          <p:nvPr>
            <p:ph type="sldNum" sz="quarter" idx="4294967295"/>
          </p:nvPr>
        </p:nvSpPr>
        <p:spPr>
          <a:xfrm>
            <a:off x="5715776" y="6416043"/>
            <a:ext cx="760448" cy="3693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p>
            <a:fld id="{86CB4B4D-7CA3-9044-876B-883B54F8677D}" type="slidenum">
              <a:rPr smtClean="0"/>
              <a:t>23</a:t>
            </a:fld>
            <a:r>
              <a:rPr lang="en-US" dirty="0"/>
              <a:t>/28</a:t>
            </a:r>
            <a:endParaRPr dirty="0"/>
          </a:p>
        </p:txBody>
      </p:sp>
      <p:sp>
        <p:nvSpPr>
          <p:cNvPr id="209" name="Fully exclusive matched results interfaced with PYTHIA8 for the parton-shower simulation."/>
          <p:cNvSpPr txBox="1"/>
          <p:nvPr/>
        </p:nvSpPr>
        <p:spPr>
          <a:xfrm>
            <a:off x="607236" y="1376515"/>
            <a:ext cx="10816285" cy="1897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p>
            <a:pPr algn="just" defTabSz="412750">
              <a:spcBef>
                <a:spcPts val="900"/>
              </a:spcBef>
              <a:defRPr sz="4000" spc="-39"/>
            </a:pPr>
            <a:r>
              <a:rPr sz="2000" b="1" dirty="0"/>
              <a:t>Fully exclusive matched results </a:t>
            </a:r>
            <a:r>
              <a:rPr sz="2000" dirty="0"/>
              <a:t>interfaced with </a:t>
            </a:r>
            <a:r>
              <a:rPr sz="2000" dirty="0">
                <a:latin typeface="American Typewriter"/>
                <a:ea typeface="American Typewriter"/>
                <a:cs typeface="American Typewriter"/>
                <a:sym typeface="American Typewriter"/>
              </a:rPr>
              <a:t>PYTHIA8</a:t>
            </a:r>
            <a:r>
              <a:rPr sz="2000" dirty="0"/>
              <a:t> for the </a:t>
            </a:r>
            <a:r>
              <a:rPr sz="2000" dirty="0" err="1"/>
              <a:t>parton</a:t>
            </a:r>
            <a:r>
              <a:rPr sz="2000" dirty="0"/>
              <a:t>-shower simulation.</a:t>
            </a:r>
          </a:p>
        </p:txBody>
      </p:sp>
      <mc:AlternateContent xmlns:mc="http://schemas.openxmlformats.org/markup-compatibility/2006" xmlns:a14="http://schemas.microsoft.com/office/drawing/2010/main">
        <mc:Choice Requires="a14">
          <p:sp>
            <p:nvSpPr>
              <p:cNvPr id="213" name="Setup:…"/>
              <p:cNvSpPr txBox="1"/>
              <p:nvPr/>
            </p:nvSpPr>
            <p:spPr>
              <a:xfrm>
                <a:off x="666303" y="2180515"/>
                <a:ext cx="2989817" cy="3756541"/>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25400" tIns="25400" rIns="25400" bIns="25400" anchor="ctr">
                <a:spAutoFit/>
              </a:bodyPr>
              <a:lstStyle/>
              <a:p>
                <a:pPr algn="just" defTabSz="412750">
                  <a:spcBef>
                    <a:spcPts val="900"/>
                  </a:spcBef>
                  <a:defRPr sz="4000" b="1" spc="-39">
                    <a:solidFill>
                      <a:schemeClr val="accent1">
                        <a:lumOff val="-13575"/>
                      </a:schemeClr>
                    </a:solidFill>
                  </a:defRPr>
                </a:pPr>
                <a:r>
                  <a:rPr lang="en-US" sz="2000" dirty="0"/>
                  <a:t>Setup:</a:t>
                </a:r>
              </a:p>
              <a:p>
                <a:pPr defTabSz="412750">
                  <a:spcBef>
                    <a:spcPts val="900"/>
                  </a:spcBef>
                  <a:defRPr sz="4000" spc="-39"/>
                </a:pPr>
                <a:r>
                  <a:rPr lang="en-US" sz="2000" dirty="0">
                    <a:latin typeface="American Typewriter"/>
                    <a:ea typeface="American Typewriter"/>
                    <a:cs typeface="American Typewriter"/>
                    <a:sym typeface="American Typewriter"/>
                  </a:rPr>
                  <a:t>CT18NLO+CT18NLOsub</a:t>
                </a:r>
              </a:p>
              <a:p>
                <a:pPr defTabSz="412750">
                  <a:spcBef>
                    <a:spcPts val="900"/>
                  </a:spcBef>
                  <a:defRPr sz="4000" spc="-39"/>
                </a:pPr>
                <a14:m>
                  <m:oMathPara xmlns:m="http://schemas.openxmlformats.org/officeDocument/2006/math">
                    <m:oMathParaPr>
                      <m:jc m:val="left"/>
                    </m:oMathParaPr>
                    <m:oMath xmlns:m="http://schemas.openxmlformats.org/officeDocument/2006/math">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𝑚</m:t>
                          </m:r>
                        </m:e>
                        <m:sub>
                          <m:r>
                            <a:rPr lang="ar-AE" sz="2400" i="1">
                              <a:solidFill>
                                <a:srgbClr val="000000"/>
                              </a:solidFill>
                              <a:latin typeface="Cambria Math" panose="02040503050406030204" pitchFamily="18" charset="0"/>
                            </a:rPr>
                            <m:t>𝑏</m:t>
                          </m:r>
                        </m:sub>
                      </m:sSub>
                      <m:r>
                        <a:rPr lang="ar-AE" sz="2400" i="1">
                          <a:solidFill>
                            <a:srgbClr val="000000"/>
                          </a:solidFill>
                          <a:latin typeface="Cambria Math" panose="02040503050406030204" pitchFamily="18" charset="0"/>
                        </a:rPr>
                        <m:t>=4.75</m:t>
                      </m:r>
                      <m:r>
                        <a:rPr lang="ar-AE" sz="2400" b="0" i="0" smtClean="0">
                          <a:solidFill>
                            <a:srgbClr val="000000"/>
                          </a:solidFill>
                          <a:latin typeface="Cambria Math" panose="02040503050406030204" pitchFamily="18" charset="0"/>
                        </a:rPr>
                        <m:t> </m:t>
                      </m:r>
                      <m:r>
                        <m:rPr>
                          <m:sty m:val="p"/>
                        </m:rPr>
                        <a:rPr lang="en-US" sz="2400" i="0">
                          <a:solidFill>
                            <a:srgbClr val="000000"/>
                          </a:solidFill>
                          <a:latin typeface="Cambria Math" panose="02040503050406030204" pitchFamily="18" charset="0"/>
                        </a:rPr>
                        <m:t>GeV</m:t>
                      </m:r>
                    </m:oMath>
                  </m:oMathPara>
                </a14:m>
                <a:endParaRPr lang="en-US" sz="2000" dirty="0">
                  <a:latin typeface="American Typewriter"/>
                  <a:ea typeface="American Typewriter"/>
                  <a:cs typeface="American Typewriter"/>
                  <a:sym typeface="American Typewriter"/>
                </a:endParaRPr>
              </a:p>
              <a:p>
                <a:pPr defTabSz="412750">
                  <a:spcBef>
                    <a:spcPts val="900"/>
                  </a:spcBef>
                  <a:defRPr sz="4000" spc="-39"/>
                </a:pPr>
                <a14:m>
                  <m:oMathPara xmlns:m="http://schemas.openxmlformats.org/officeDocument/2006/math">
                    <m:oMathParaPr>
                      <m:jc m:val="left"/>
                    </m:oMathParaPr>
                    <m:oMath xmlns:m="http://schemas.openxmlformats.org/officeDocument/2006/math">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𝑚</m:t>
                          </m:r>
                        </m:e>
                        <m:sub>
                          <m:r>
                            <a:rPr lang="ar-AE" sz="2400" i="1">
                              <a:solidFill>
                                <a:srgbClr val="000000"/>
                              </a:solidFill>
                              <a:latin typeface="Cambria Math" panose="02040503050406030204" pitchFamily="18" charset="0"/>
                            </a:rPr>
                            <m:t>𝐻</m:t>
                          </m:r>
                        </m:sub>
                      </m:sSub>
                      <m:r>
                        <a:rPr lang="ar-AE" sz="2400" i="1">
                          <a:solidFill>
                            <a:srgbClr val="000000"/>
                          </a:solidFill>
                          <a:latin typeface="Cambria Math" panose="02040503050406030204" pitchFamily="18" charset="0"/>
                        </a:rPr>
                        <m:t>=125</m:t>
                      </m:r>
                      <m:r>
                        <a:rPr lang="en-US" sz="2400" b="0" i="0" smtClean="0">
                          <a:solidFill>
                            <a:srgbClr val="000000"/>
                          </a:solidFill>
                          <a:latin typeface="Cambria Math" panose="02040503050406030204" pitchFamily="18" charset="0"/>
                        </a:rPr>
                        <m:t> </m:t>
                      </m:r>
                      <m:r>
                        <m:rPr>
                          <m:sty m:val="p"/>
                        </m:rPr>
                        <a:rPr lang="en-US" sz="2400" i="0">
                          <a:solidFill>
                            <a:srgbClr val="000000"/>
                          </a:solidFill>
                          <a:latin typeface="Cambria Math" panose="02040503050406030204" pitchFamily="18" charset="0"/>
                        </a:rPr>
                        <m:t>GeV</m:t>
                      </m:r>
                    </m:oMath>
                  </m:oMathPara>
                </a14:m>
                <a:endParaRPr lang="en-US" sz="2000" dirty="0">
                  <a:latin typeface="American Typewriter"/>
                  <a:ea typeface="American Typewriter"/>
                  <a:cs typeface="American Typewriter"/>
                  <a:sym typeface="American Typewriter"/>
                </a:endParaRPr>
              </a:p>
              <a:p>
                <a:pPr defTabSz="412750">
                  <a:spcBef>
                    <a:spcPts val="900"/>
                  </a:spcBef>
                  <a:defRPr sz="4000" spc="-39"/>
                </a:pPr>
                <a14:m>
                  <m:oMath xmlns:m="http://schemas.openxmlformats.org/officeDocument/2006/math">
                    <m:bar>
                      <m:barPr>
                        <m:pos m:val="top"/>
                        <m:ctrlPr>
                          <a:rPr lang="ar-AE" sz="2400" i="1">
                            <a:solidFill>
                              <a:srgbClr val="000000"/>
                            </a:solidFill>
                            <a:latin typeface="Cambria Math" panose="02040503050406030204" pitchFamily="18" charset="0"/>
                          </a:rPr>
                        </m:ctrlPr>
                      </m:barPr>
                      <m:e>
                        <m:r>
                          <m:rPr>
                            <m:nor/>
                          </m:rPr>
                          <a:rPr lang="en-US" sz="2400" i="1">
                            <a:solidFill>
                              <a:srgbClr val="000000"/>
                            </a:solidFill>
                            <a:latin typeface="Cambria Math" panose="02040503050406030204" pitchFamily="18" charset="0"/>
                          </a:rPr>
                          <m:t>MS</m:t>
                        </m:r>
                      </m:e>
                    </m:bar>
                  </m:oMath>
                </a14:m>
                <a:r>
                  <a:rPr lang="ar-AE" sz="2000" dirty="0"/>
                  <a:t> </a:t>
                </a:r>
                <a:r>
                  <a:rPr lang="en-US" sz="2000" dirty="0"/>
                  <a:t>bottom Yukawa with </a:t>
                </a:r>
                <a14:m>
                  <m:oMath xmlns:m="http://schemas.openxmlformats.org/officeDocument/2006/math">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𝑚</m:t>
                        </m:r>
                      </m:e>
                      <m:sub>
                        <m:r>
                          <a:rPr lang="ar-AE" sz="2400" i="1">
                            <a:solidFill>
                              <a:srgbClr val="000000"/>
                            </a:solidFill>
                            <a:latin typeface="Cambria Math" panose="02040503050406030204" pitchFamily="18" charset="0"/>
                          </a:rPr>
                          <m:t>𝑏</m:t>
                        </m:r>
                      </m:sub>
                    </m:sSub>
                    <m:d>
                      <m:dPr>
                        <m:ctrlPr>
                          <a:rPr lang="ar-AE" sz="2400" i="1">
                            <a:solidFill>
                              <a:srgbClr val="000000"/>
                            </a:solidFill>
                            <a:latin typeface="Cambria Math" panose="02040503050406030204" pitchFamily="18" charset="0"/>
                          </a:rPr>
                        </m:ctrlPr>
                      </m:dPr>
                      <m:e>
                        <m:sSub>
                          <m:sSubPr>
                            <m:ctrlPr>
                              <a:rPr lang="ar-AE" sz="2400" i="1">
                                <a:solidFill>
                                  <a:srgbClr val="000000"/>
                                </a:solidFill>
                                <a:latin typeface="Cambria Math" panose="02040503050406030204" pitchFamily="18" charset="0"/>
                              </a:rPr>
                            </m:ctrlPr>
                          </m:sSubPr>
                          <m:e>
                            <m:r>
                              <a:rPr lang="ar-AE" sz="2400" i="1">
                                <a:solidFill>
                                  <a:srgbClr val="000000"/>
                                </a:solidFill>
                                <a:latin typeface="Cambria Math" panose="02040503050406030204" pitchFamily="18" charset="0"/>
                              </a:rPr>
                              <m:t>𝑚</m:t>
                            </m:r>
                          </m:e>
                          <m:sub>
                            <m:r>
                              <a:rPr lang="ar-AE" sz="2400" i="1">
                                <a:solidFill>
                                  <a:srgbClr val="000000"/>
                                </a:solidFill>
                                <a:latin typeface="Cambria Math" panose="02040503050406030204" pitchFamily="18" charset="0"/>
                              </a:rPr>
                              <m:t>𝑏</m:t>
                            </m:r>
                          </m:sub>
                        </m:sSub>
                      </m:e>
                    </m:d>
                    <m:r>
                      <a:rPr lang="ar-AE" sz="2400" i="1">
                        <a:solidFill>
                          <a:srgbClr val="000000"/>
                        </a:solidFill>
                        <a:latin typeface="Cambria Math" panose="02040503050406030204" pitchFamily="18" charset="0"/>
                      </a:rPr>
                      <m:t>=4.18</m:t>
                    </m:r>
                    <m:r>
                      <a:rPr lang="en-US" sz="2400" b="0" i="1" smtClean="0">
                        <a:solidFill>
                          <a:srgbClr val="000000"/>
                        </a:solidFill>
                        <a:latin typeface="Cambria Math" panose="02040503050406030204" pitchFamily="18" charset="0"/>
                      </a:rPr>
                      <m:t> </m:t>
                    </m:r>
                    <m:r>
                      <m:rPr>
                        <m:sty m:val="p"/>
                      </m:rPr>
                      <a:rPr lang="ar-AE" sz="2400" i="0">
                        <a:solidFill>
                          <a:srgbClr val="000000"/>
                        </a:solidFill>
                        <a:latin typeface="Cambria Math" panose="02040503050406030204" pitchFamily="18" charset="0"/>
                      </a:rPr>
                      <m:t>GeV</m:t>
                    </m:r>
                  </m:oMath>
                </a14:m>
                <a:r>
                  <a:rPr lang="ar-AE" sz="2000" dirty="0"/>
                  <a:t> </a:t>
                </a:r>
                <a:r>
                  <a:rPr lang="en-US" sz="2000" dirty="0"/>
                  <a:t>and three-loop running</a:t>
                </a:r>
              </a:p>
              <a:p>
                <a:pPr defTabSz="412750">
                  <a:spcBef>
                    <a:spcPts val="900"/>
                  </a:spcBef>
                  <a:defRPr sz="4000" spc="-39"/>
                </a:pPr>
                <a:r>
                  <a:rPr lang="en-US" sz="2000" dirty="0"/>
                  <a:t>Standard scale variation via event reweighting in POWHEG.</a:t>
                </a:r>
                <a:endParaRPr sz="2000" dirty="0"/>
              </a:p>
            </p:txBody>
          </p:sp>
        </mc:Choice>
        <mc:Fallback xmlns="">
          <p:sp>
            <p:nvSpPr>
              <p:cNvPr id="213" name="Setup:…"/>
              <p:cNvSpPr txBox="1">
                <a:spLocks noRot="1" noChangeAspect="1" noMove="1" noResize="1" noEditPoints="1" noAdjustHandles="1" noChangeArrowheads="1" noChangeShapeType="1" noTextEdit="1"/>
              </p:cNvSpPr>
              <p:nvPr/>
            </p:nvSpPr>
            <p:spPr>
              <a:xfrm>
                <a:off x="666303" y="2180515"/>
                <a:ext cx="2989817" cy="3756541"/>
              </a:xfrm>
              <a:prstGeom prst="rect">
                <a:avLst/>
              </a:prstGeom>
              <a:blipFill>
                <a:blip r:embed="rId4"/>
                <a:stretch>
                  <a:fillRect l="-4237" t="-1010" b="-303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155A602D-D4BD-4C59-5E28-EEE26B674CAE}"/>
              </a:ext>
            </a:extLst>
          </p:cNvPr>
          <p:cNvSpPr txBox="1"/>
          <p:nvPr/>
        </p:nvSpPr>
        <p:spPr>
          <a:xfrm>
            <a:off x="412749" y="6294749"/>
            <a:ext cx="3186706" cy="369332"/>
          </a:xfrm>
          <a:prstGeom prst="rect">
            <a:avLst/>
          </a:prstGeom>
          <a:noFill/>
        </p:spPr>
        <p:txBody>
          <a:bodyPr wrap="none" rtlCol="0">
            <a:spAutoFit/>
          </a:bodyPr>
          <a:lstStyle/>
          <a:p>
            <a:r>
              <a:rPr lang="en-US" dirty="0"/>
              <a:t>Figure by C. Biello and A. Sankar</a:t>
            </a:r>
          </a:p>
        </p:txBody>
      </p:sp>
      <mc:AlternateContent xmlns:mc="http://schemas.openxmlformats.org/markup-compatibility/2006" xmlns:a14="http://schemas.microsoft.com/office/drawing/2010/main">
        <mc:Choice Requires="a14">
          <p:sp>
            <p:nvSpPr>
              <p:cNvPr id="5" name="bbH at the first order">
                <a:extLst>
                  <a:ext uri="{FF2B5EF4-FFF2-40B4-BE49-F238E27FC236}">
                    <a16:creationId xmlns:a16="http://schemas.microsoft.com/office/drawing/2014/main" id="{EC34A54C-816F-F301-D848-DEE1AD2337B4}"/>
                  </a:ext>
                </a:extLst>
              </p:cNvPr>
              <p:cNvSpPr txBox="1">
                <a:spLocks noGrp="1"/>
              </p:cNvSpPr>
              <p:nvPr>
                <p:ph type="title"/>
              </p:nvPr>
            </p:nvSpPr>
            <p:spPr>
              <a:xfrm>
                <a:off x="483953" y="349201"/>
                <a:ext cx="5799338" cy="588254"/>
              </a:xfrm>
              <a:prstGeom prst="rect">
                <a:avLst/>
              </a:prstGeom>
            </p:spPr>
            <p:txBody>
              <a:bodyPr>
                <a:noAutofit/>
              </a:bodyPr>
              <a:lstStyle>
                <a:lvl1pPr>
                  <a:defRPr sz="7300" spc="-145"/>
                </a:lvl1pPr>
              </a:lstStyle>
              <a:p>
                <a14:m>
                  <m:oMath xmlns:m="http://schemas.openxmlformats.org/officeDocument/2006/math">
                    <m:r>
                      <a:rPr lang="ar-AE" sz="4800" i="1">
                        <a:solidFill>
                          <a:srgbClr val="000000"/>
                        </a:solidFill>
                        <a:latin typeface="Cambria Math" panose="02040503050406030204" pitchFamily="18" charset="0"/>
                      </a:rPr>
                      <m:t>𝑏</m:t>
                    </m:r>
                    <m:bar>
                      <m:barPr>
                        <m:pos m:val="top"/>
                        <m:ctrlPr>
                          <a:rPr lang="ar-AE" sz="4800" i="1">
                            <a:solidFill>
                              <a:srgbClr val="000000"/>
                            </a:solidFill>
                            <a:latin typeface="Cambria Math" panose="02040503050406030204" pitchFamily="18" charset="0"/>
                          </a:rPr>
                        </m:ctrlPr>
                      </m:barPr>
                      <m:e>
                        <m:r>
                          <a:rPr lang="ar-AE" sz="4800" i="1">
                            <a:solidFill>
                              <a:srgbClr val="000000"/>
                            </a:solidFill>
                            <a:latin typeface="Cambria Math" panose="02040503050406030204" pitchFamily="18" charset="0"/>
                          </a:rPr>
                          <m:t>𝑏</m:t>
                        </m:r>
                      </m:e>
                    </m:bar>
                    <m:r>
                      <a:rPr lang="ar-AE" sz="4800" i="1">
                        <a:solidFill>
                          <a:srgbClr val="000000"/>
                        </a:solidFill>
                        <a:latin typeface="Cambria Math" panose="02040503050406030204" pitchFamily="18" charset="0"/>
                      </a:rPr>
                      <m:t>𝐻</m:t>
                    </m:r>
                    <m:r>
                      <a:rPr lang="ar-AE" sz="4800" i="1">
                        <a:solidFill>
                          <a:srgbClr val="000000"/>
                        </a:solidFill>
                        <a:latin typeface="Cambria Math" panose="02040503050406030204" pitchFamily="18" charset="0"/>
                      </a:rPr>
                      <m:t> </m:t>
                    </m:r>
                  </m:oMath>
                </a14:m>
                <a:r>
                  <a:rPr lang="en-US" sz="4800" b="1" dirty="0"/>
                  <a:t>at the first order</a:t>
                </a:r>
                <a:endParaRPr sz="4800" b="1" dirty="0"/>
              </a:p>
            </p:txBody>
          </p:sp>
        </mc:Choice>
        <mc:Fallback xmlns="">
          <p:sp>
            <p:nvSpPr>
              <p:cNvPr id="5" name="bbH at the first order">
                <a:extLst>
                  <a:ext uri="{FF2B5EF4-FFF2-40B4-BE49-F238E27FC236}">
                    <a16:creationId xmlns:a16="http://schemas.microsoft.com/office/drawing/2014/main" id="{EC34A54C-816F-F301-D848-DEE1AD2337B4}"/>
                  </a:ext>
                </a:extLst>
              </p:cNvPr>
              <p:cNvSpPr txBox="1">
                <a:spLocks noGrp="1" noRot="1" noChangeAspect="1" noMove="1" noResize="1" noEditPoints="1" noAdjustHandles="1" noChangeArrowheads="1" noChangeShapeType="1" noTextEdit="1"/>
              </p:cNvSpPr>
              <p:nvPr>
                <p:ph type="title"/>
              </p:nvPr>
            </p:nvSpPr>
            <p:spPr>
              <a:xfrm>
                <a:off x="483953" y="349201"/>
                <a:ext cx="5799338" cy="588254"/>
              </a:xfrm>
              <a:prstGeom prst="rect">
                <a:avLst/>
              </a:prstGeom>
              <a:blipFill>
                <a:blip r:embed="rId6"/>
                <a:stretch>
                  <a:fillRect l="-2183" t="-40426" b="-78723"/>
                </a:stretch>
              </a:blipFill>
            </p:spPr>
            <p:txBody>
              <a:bodyPr/>
              <a:lstStyle/>
              <a:p>
                <a:r>
                  <a:rPr lang="en-US">
                    <a:noFill/>
                  </a:rPr>
                  <a:t> </a:t>
                </a:r>
              </a:p>
            </p:txBody>
          </p:sp>
        </mc:Fallback>
      </mc:AlternateContent>
      <p:pic>
        <p:nvPicPr>
          <p:cNvPr id="3" name="Picture 2" descr="A white background with black dots&#10;&#10;AI-generated content may be incorrect.">
            <a:extLst>
              <a:ext uri="{FF2B5EF4-FFF2-40B4-BE49-F238E27FC236}">
                <a16:creationId xmlns:a16="http://schemas.microsoft.com/office/drawing/2014/main" id="{4F0A08B3-ADE1-A794-E102-A8DE7AE71D91}"/>
              </a:ext>
            </a:extLst>
          </p:cNvPr>
          <p:cNvPicPr>
            <a:picLocks noChangeAspect="1"/>
          </p:cNvPicPr>
          <p:nvPr/>
        </p:nvPicPr>
        <p:blipFill>
          <a:blip r:embed="rId7"/>
          <a:stretch>
            <a:fillRect/>
          </a:stretch>
        </p:blipFill>
        <p:spPr>
          <a:xfrm rot="16200000" flipH="1" flipV="1">
            <a:off x="6905910" y="2935948"/>
            <a:ext cx="610759" cy="83128"/>
          </a:xfrm>
          <a:prstGeom prst="rect">
            <a:avLst/>
          </a:prstGeom>
        </p:spPr>
      </p:pic>
      <p:pic>
        <p:nvPicPr>
          <p:cNvPr id="4" name="Picture 3" descr="A white background with black dots&#10;&#10;AI-generated content may be incorrect.">
            <a:extLst>
              <a:ext uri="{FF2B5EF4-FFF2-40B4-BE49-F238E27FC236}">
                <a16:creationId xmlns:a16="http://schemas.microsoft.com/office/drawing/2014/main" id="{752419C6-FB52-8830-79D2-1F5A07D54FDE}"/>
              </a:ext>
            </a:extLst>
          </p:cNvPr>
          <p:cNvPicPr>
            <a:picLocks noChangeAspect="1"/>
          </p:cNvPicPr>
          <p:nvPr/>
        </p:nvPicPr>
        <p:blipFill>
          <a:blip r:embed="rId7"/>
          <a:stretch>
            <a:fillRect/>
          </a:stretch>
        </p:blipFill>
        <p:spPr>
          <a:xfrm rot="16200000" flipH="1" flipV="1">
            <a:off x="10726422" y="2967755"/>
            <a:ext cx="610759" cy="83128"/>
          </a:xfrm>
          <a:prstGeom prst="rect">
            <a:avLst/>
          </a:prstGeom>
        </p:spPr>
      </p:pic>
      <p:pic>
        <p:nvPicPr>
          <p:cNvPr id="9" name="Picture 8">
            <a:extLst>
              <a:ext uri="{FF2B5EF4-FFF2-40B4-BE49-F238E27FC236}">
                <a16:creationId xmlns:a16="http://schemas.microsoft.com/office/drawing/2014/main" id="{9C794651-769C-FF88-83B2-FE7B3949259B}"/>
              </a:ext>
            </a:extLst>
          </p:cNvPr>
          <p:cNvPicPr>
            <a:picLocks noChangeAspect="1"/>
          </p:cNvPicPr>
          <p:nvPr/>
        </p:nvPicPr>
        <p:blipFill>
          <a:blip r:embed="rId8"/>
          <a:stretch>
            <a:fillRect/>
          </a:stretch>
        </p:blipFill>
        <p:spPr>
          <a:xfrm>
            <a:off x="3599455" y="1895475"/>
            <a:ext cx="4150875" cy="4370940"/>
          </a:xfrm>
          <a:prstGeom prst="rect">
            <a:avLst/>
          </a:prstGeom>
        </p:spPr>
      </p:pic>
      <p:pic>
        <p:nvPicPr>
          <p:cNvPr id="11" name="Picture 10">
            <a:extLst>
              <a:ext uri="{FF2B5EF4-FFF2-40B4-BE49-F238E27FC236}">
                <a16:creationId xmlns:a16="http://schemas.microsoft.com/office/drawing/2014/main" id="{D61E7E23-0446-47C8-D9C2-829861DAE5BF}"/>
              </a:ext>
            </a:extLst>
          </p:cNvPr>
          <p:cNvPicPr>
            <a:picLocks noChangeAspect="1"/>
          </p:cNvPicPr>
          <p:nvPr/>
        </p:nvPicPr>
        <p:blipFill>
          <a:blip r:embed="rId9"/>
          <a:stretch>
            <a:fillRect/>
          </a:stretch>
        </p:blipFill>
        <p:spPr>
          <a:xfrm>
            <a:off x="7849790" y="1895475"/>
            <a:ext cx="4150876" cy="4370940"/>
          </a:xfrm>
          <a:prstGeom prst="rect">
            <a:avLst/>
          </a:prstGeom>
        </p:spPr>
      </p:pic>
      <p:sp>
        <p:nvSpPr>
          <p:cNvPr id="12" name="TextBox 11">
            <a:extLst>
              <a:ext uri="{FF2B5EF4-FFF2-40B4-BE49-F238E27FC236}">
                <a16:creationId xmlns:a16="http://schemas.microsoft.com/office/drawing/2014/main" id="{96AE19C9-3772-2D2A-B757-C44DC7C94552}"/>
              </a:ext>
            </a:extLst>
          </p:cNvPr>
          <p:cNvSpPr txBox="1"/>
          <p:nvPr/>
        </p:nvSpPr>
        <p:spPr>
          <a:xfrm>
            <a:off x="4125325" y="2608180"/>
            <a:ext cx="1287597" cy="369332"/>
          </a:xfrm>
          <a:prstGeom prst="rect">
            <a:avLst/>
          </a:prstGeom>
          <a:noFill/>
        </p:spPr>
        <p:txBody>
          <a:bodyPr wrap="none" rtlCol="0">
            <a:spAutoFit/>
          </a:bodyPr>
          <a:lstStyle/>
          <a:p>
            <a:r>
              <a:rPr lang="en-US" b="1" dirty="0">
                <a:solidFill>
                  <a:srgbClr val="FF0000"/>
                </a:solidFill>
              </a:rPr>
              <a:t>Preliminary</a:t>
            </a:r>
          </a:p>
        </p:txBody>
      </p:sp>
      <p:sp>
        <p:nvSpPr>
          <p:cNvPr id="13" name="TextBox 12">
            <a:extLst>
              <a:ext uri="{FF2B5EF4-FFF2-40B4-BE49-F238E27FC236}">
                <a16:creationId xmlns:a16="http://schemas.microsoft.com/office/drawing/2014/main" id="{60A2684E-28B1-9BE4-1807-960559646D45}"/>
              </a:ext>
            </a:extLst>
          </p:cNvPr>
          <p:cNvSpPr txBox="1"/>
          <p:nvPr/>
        </p:nvSpPr>
        <p:spPr>
          <a:xfrm>
            <a:off x="10346438" y="2293631"/>
            <a:ext cx="1287597" cy="369332"/>
          </a:xfrm>
          <a:prstGeom prst="rect">
            <a:avLst/>
          </a:prstGeom>
          <a:noFill/>
        </p:spPr>
        <p:txBody>
          <a:bodyPr wrap="none" rtlCol="0">
            <a:spAutoFit/>
          </a:bodyPr>
          <a:lstStyle/>
          <a:p>
            <a:r>
              <a:rPr lang="en-US" b="1" dirty="0">
                <a:solidFill>
                  <a:srgbClr val="FF0000"/>
                </a:solidFill>
              </a:rPr>
              <a:t>Preliminary</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A49A2-E381-FB34-424B-B1D790BEBD2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5EA658-1249-3C49-D13D-48D3BA042511}"/>
                  </a:ext>
                </a:extLst>
              </p:cNvPr>
              <p:cNvSpPr txBox="1"/>
              <p:nvPr/>
            </p:nvSpPr>
            <p:spPr>
              <a:xfrm>
                <a:off x="374497" y="399156"/>
                <a:ext cx="10429338" cy="5016758"/>
              </a:xfrm>
              <a:prstGeom prst="rect">
                <a:avLst/>
              </a:prstGeom>
              <a:noFill/>
            </p:spPr>
            <p:txBody>
              <a:bodyPr wrap="square" rtlCol="0">
                <a:spAutoFit/>
              </a:bodyPr>
              <a:lstStyle/>
              <a:p>
                <a:r>
                  <a:rPr lang="en-US" sz="3200" dirty="0"/>
                  <a:t>This recipe has been applied to physical processes of interest: </a:t>
                </a:r>
              </a:p>
              <a:p>
                <a:endParaRPr lang="en-US" sz="3200" dirty="0"/>
              </a:p>
              <a:p>
                <a:pPr marL="342900" indent="-342900">
                  <a:buAutoNum type="arabicPeriod"/>
                </a:pPr>
                <a:r>
                  <a:rPr lang="en-US" sz="3200" dirty="0">
                    <a:solidFill>
                      <a:schemeClr val="tx1"/>
                    </a:solidFill>
                  </a:rPr>
                  <a:t>pp</a:t>
                </a:r>
                <a:r>
                  <a:rPr lang="en-US" sz="3200" dirty="0">
                    <a:solidFill>
                      <a:schemeClr val="tx1"/>
                    </a:solidFill>
                    <a:highlight>
                      <a:srgbClr val="FFFFFF"/>
                    </a:highlight>
                    <a:latin typeface="Calibri" panose="020F0502020204030204" pitchFamily="34" charset="0"/>
                    <a:cs typeface="Calibri" panose="020F0502020204030204" pitchFamily="34" charset="0"/>
                  </a:rPr>
                  <a:t> </a:t>
                </a:r>
                <a14:m>
                  <m:oMath xmlns:m="http://schemas.openxmlformats.org/officeDocument/2006/math">
                    <m:r>
                      <a:rPr lang="en-US" sz="3200" b="1" i="1" smtClean="0">
                        <a:solidFill>
                          <a:schemeClr val="tx1"/>
                        </a:solidFill>
                        <a:latin typeface="Cambria Math" panose="02040503050406030204" pitchFamily="18" charset="0"/>
                        <a:ea typeface="Cambria Math" panose="02040503050406030204" pitchFamily="18" charset="0"/>
                      </a:rPr>
                      <m:t>→</m:t>
                    </m:r>
                  </m:oMath>
                </a14:m>
                <a:r>
                  <a:rPr lang="en-US" sz="3200" b="0" i="0" dirty="0">
                    <a:solidFill>
                      <a:schemeClr val="tx1"/>
                    </a:solidFill>
                    <a:effectLst/>
                    <a:highlight>
                      <a:srgbClr val="FFFFFF"/>
                    </a:highlight>
                    <a:latin typeface="Calibri" panose="020F0502020204030204" pitchFamily="34" charset="0"/>
                    <a:cs typeface="Calibri" panose="020F0502020204030204" pitchFamily="34" charset="0"/>
                  </a:rPr>
                  <a:t> </a:t>
                </a:r>
                <a14:m>
                  <m:oMath xmlns:m="http://schemas.openxmlformats.org/officeDocument/2006/math">
                    <m:r>
                      <a:rPr lang="en-US" sz="3200" i="1" dirty="0" smtClean="0">
                        <a:solidFill>
                          <a:schemeClr val="tx1"/>
                        </a:solidFill>
                        <a:latin typeface="Cambria Math" panose="02040503050406030204" pitchFamily="18" charset="0"/>
                      </a:rPr>
                      <m:t>𝑍</m:t>
                    </m:r>
                    <m:r>
                      <a:rPr lang="en-US" sz="3200" i="1" dirty="0" smtClean="0">
                        <a:solidFill>
                          <a:schemeClr val="tx1"/>
                        </a:solidFill>
                        <a:latin typeface="Cambria Math" panose="02040503050406030204" pitchFamily="18" charset="0"/>
                      </a:rPr>
                      <m:t> +</m:t>
                    </m:r>
                    <m:r>
                      <a:rPr lang="en-US" sz="3200" b="0" i="1" dirty="0" smtClean="0">
                        <a:solidFill>
                          <a:schemeClr val="tx1"/>
                        </a:solidFill>
                        <a:latin typeface="Cambria Math" panose="02040503050406030204" pitchFamily="18" charset="0"/>
                      </a:rPr>
                      <m:t>𝑄</m:t>
                    </m:r>
                    <m:r>
                      <a:rPr lang="en-US" sz="3200" i="1" dirty="0" smtClean="0">
                        <a:solidFill>
                          <a:schemeClr val="tx1"/>
                        </a:solidFill>
                        <a:latin typeface="Cambria Math" panose="02040503050406030204" pitchFamily="18" charset="0"/>
                      </a:rPr>
                      <m:t> + </m:t>
                    </m:r>
                    <m:r>
                      <a:rPr lang="en-US" sz="3200" i="1" dirty="0" smtClean="0">
                        <a:solidFill>
                          <a:schemeClr val="tx1"/>
                        </a:solidFill>
                        <a:latin typeface="Cambria Math" panose="02040503050406030204" pitchFamily="18" charset="0"/>
                      </a:rPr>
                      <m:t>𝑋</m:t>
                    </m:r>
                    <m:r>
                      <a:rPr lang="en-US" sz="3200" b="0" i="0" dirty="0" smtClean="0">
                        <a:solidFill>
                          <a:schemeClr val="tx1"/>
                        </a:solidFill>
                        <a:latin typeface="Cambria Math" panose="02040503050406030204" pitchFamily="18" charset="0"/>
                      </a:rPr>
                      <m:t>;</m:t>
                    </m:r>
                    <m:r>
                      <a:rPr lang="en-US" sz="3200" b="0" i="1" dirty="0" smtClean="0">
                        <a:solidFill>
                          <a:schemeClr val="tx1"/>
                        </a:solidFill>
                        <a:latin typeface="Cambria Math" panose="02040503050406030204" pitchFamily="18" charset="0"/>
                      </a:rPr>
                      <m:t> (</m:t>
                    </m:r>
                    <m:r>
                      <a:rPr lang="en-US" sz="3200" i="1" dirty="0" smtClean="0">
                        <a:solidFill>
                          <a:schemeClr val="tx1"/>
                        </a:solidFill>
                        <a:latin typeface="Cambria Math" panose="02040503050406030204" pitchFamily="18" charset="0"/>
                      </a:rPr>
                      <m:t>𝑄</m:t>
                    </m:r>
                    <m:r>
                      <a:rPr lang="en-US" sz="3200" i="1" dirty="0" smtClean="0">
                        <a:solidFill>
                          <a:schemeClr val="tx1"/>
                        </a:solidFill>
                        <a:latin typeface="Cambria Math" panose="02040503050406030204" pitchFamily="18" charset="0"/>
                      </a:rPr>
                      <m:t>=</m:t>
                    </m:r>
                    <m:r>
                      <a:rPr lang="en-US" sz="3200" i="1" dirty="0" smtClean="0">
                        <a:solidFill>
                          <a:schemeClr val="tx1"/>
                        </a:solidFill>
                        <a:latin typeface="Cambria Math" panose="02040503050406030204" pitchFamily="18" charset="0"/>
                      </a:rPr>
                      <m:t>𝑏</m:t>
                    </m:r>
                  </m:oMath>
                </a14:m>
                <a:r>
                  <a:rPr lang="en-US" sz="3200" dirty="0">
                    <a:solidFill>
                      <a:schemeClr val="tx1"/>
                    </a:solidFill>
                  </a:rPr>
                  <a:t>-quark) @NLO; M.G., Nadolsky, Reina, </a:t>
                </a:r>
                <a:r>
                  <a:rPr lang="en-US" sz="3200" dirty="0" err="1">
                    <a:solidFill>
                      <a:schemeClr val="tx1"/>
                    </a:solidFill>
                  </a:rPr>
                  <a:t>Wackeroth</a:t>
                </a:r>
                <a:r>
                  <a:rPr lang="en-US" sz="3200" dirty="0">
                    <a:solidFill>
                      <a:schemeClr val="tx1"/>
                    </a:solidFill>
                  </a:rPr>
                  <a:t>, Xie; </a:t>
                </a:r>
                <a:r>
                  <a:rPr lang="en-US" sz="3200" b="1" dirty="0">
                    <a:solidFill>
                      <a:schemeClr val="tx1"/>
                    </a:solidFill>
                  </a:rPr>
                  <a:t>PRD2024</a:t>
                </a:r>
                <a:r>
                  <a:rPr lang="en-US" sz="3200" dirty="0">
                    <a:solidFill>
                      <a:schemeClr val="tx1"/>
                    </a:solidFill>
                  </a:rPr>
                  <a:t>, 2410.03876</a:t>
                </a:r>
              </a:p>
              <a:p>
                <a:pPr marL="342900" indent="-342900">
                  <a:buAutoNum type="arabicPeriod"/>
                </a:pPr>
                <a:endParaRPr lang="en-US" sz="3200" dirty="0">
                  <a:solidFill>
                    <a:schemeClr val="tx1"/>
                  </a:solidFill>
                </a:endParaRPr>
              </a:p>
              <a:p>
                <a:pPr marL="342900" indent="-342900">
                  <a:buAutoNum type="arabicPeriod"/>
                </a:pPr>
                <a:r>
                  <a:rPr lang="en-US" sz="3200" dirty="0">
                    <a:solidFill>
                      <a:schemeClr val="tx1"/>
                    </a:solidFill>
                  </a:rPr>
                  <a:t>pp</a:t>
                </a:r>
                <a:r>
                  <a:rPr lang="en-US" sz="3200" b="1" dirty="0">
                    <a:solidFill>
                      <a:schemeClr val="tx1"/>
                    </a:solidFill>
                    <a:ea typeface="Cambria Math" panose="02040503050406030204" pitchFamily="18" charset="0"/>
                  </a:rPr>
                  <a:t> </a:t>
                </a:r>
                <a14:m>
                  <m:oMath xmlns:m="http://schemas.openxmlformats.org/officeDocument/2006/math">
                    <m:r>
                      <a:rPr lang="en-US" sz="3200" b="1" i="1" smtClean="0">
                        <a:solidFill>
                          <a:schemeClr val="tx1"/>
                        </a:solidFill>
                        <a:latin typeface="Cambria Math" panose="02040503050406030204" pitchFamily="18" charset="0"/>
                        <a:ea typeface="Cambria Math" panose="02040503050406030204" pitchFamily="18" charset="0"/>
                      </a:rPr>
                      <m:t>→</m:t>
                    </m:r>
                  </m:oMath>
                </a14:m>
                <a:r>
                  <a:rPr lang="en-US" sz="3200" b="0" i="0" dirty="0">
                    <a:solidFill>
                      <a:schemeClr val="tx1"/>
                    </a:solidFill>
                    <a:effectLst/>
                    <a:highlight>
                      <a:srgbClr val="FFFFFF"/>
                    </a:highlight>
                    <a:latin typeface="Calibri" panose="020F0502020204030204" pitchFamily="34" charset="0"/>
                    <a:cs typeface="Calibri" panose="020F0502020204030204" pitchFamily="34" charset="0"/>
                  </a:rPr>
                  <a:t> </a:t>
                </a:r>
                <a14:m>
                  <m:oMath xmlns:m="http://schemas.openxmlformats.org/officeDocument/2006/math">
                    <m:r>
                      <a:rPr lang="en-US" sz="3200" i="1" dirty="0" smtClean="0">
                        <a:solidFill>
                          <a:schemeClr val="tx1"/>
                        </a:solidFill>
                        <a:latin typeface="Cambria Math" panose="02040503050406030204" pitchFamily="18" charset="0"/>
                      </a:rPr>
                      <m:t>𝐻</m:t>
                    </m:r>
                    <m:r>
                      <a:rPr lang="en-US" sz="3200" i="1" dirty="0" smtClean="0">
                        <a:solidFill>
                          <a:schemeClr val="tx1"/>
                        </a:solidFill>
                        <a:latin typeface="Cambria Math" panose="02040503050406030204" pitchFamily="18" charset="0"/>
                      </a:rPr>
                      <m:t>+</m:t>
                    </m:r>
                    <m:r>
                      <a:rPr lang="en-US" sz="3200" i="1" dirty="0" smtClean="0">
                        <a:solidFill>
                          <a:schemeClr val="tx1"/>
                        </a:solidFill>
                        <a:latin typeface="Cambria Math" panose="02040503050406030204" pitchFamily="18" charset="0"/>
                      </a:rPr>
                      <m:t>𝑋</m:t>
                    </m:r>
                    <m:r>
                      <a:rPr lang="en-US" sz="3200" dirty="0" smtClean="0">
                        <a:solidFill>
                          <a:schemeClr val="tx1"/>
                        </a:solidFill>
                        <a:latin typeface="Cambria Math" panose="02040503050406030204" pitchFamily="18" charset="0"/>
                      </a:rPr>
                      <m:t>, @</m:t>
                    </m:r>
                    <m:r>
                      <m:rPr>
                        <m:sty m:val="p"/>
                      </m:rPr>
                      <a:rPr lang="en-US" sz="3200" dirty="0" smtClean="0">
                        <a:solidFill>
                          <a:schemeClr val="tx1"/>
                        </a:solidFill>
                        <a:latin typeface="Cambria Math" panose="02040503050406030204" pitchFamily="18" charset="0"/>
                      </a:rPr>
                      <m:t>NNLO</m:t>
                    </m:r>
                    <m:r>
                      <a:rPr lang="en-US" sz="3200" dirty="0">
                        <a:solidFill>
                          <a:schemeClr val="tx1"/>
                        </a:solidFill>
                        <a:latin typeface="Cambria Math" panose="02040503050406030204" pitchFamily="18" charset="0"/>
                      </a:rPr>
                      <m:t>;</m:t>
                    </m:r>
                  </m:oMath>
                </a14:m>
                <a:r>
                  <a:rPr lang="en-US" sz="3200" dirty="0">
                    <a:solidFill>
                      <a:schemeClr val="tx1"/>
                    </a:solidFill>
                  </a:rPr>
                  <a:t> Biello, Gauld, MG, Nadolsky, Sankar, Wiesemann, Xie, </a:t>
                </a:r>
                <a:r>
                  <a:rPr lang="en-US" sz="3200" dirty="0" err="1">
                    <a:solidFill>
                      <a:schemeClr val="tx1"/>
                    </a:solidFill>
                  </a:rPr>
                  <a:t>Zanderighi</a:t>
                </a:r>
                <a:r>
                  <a:rPr lang="en-US" sz="3200" dirty="0">
                    <a:solidFill>
                      <a:schemeClr val="tx1"/>
                    </a:solidFill>
                  </a:rPr>
                  <a:t> (In progress)</a:t>
                </a:r>
              </a:p>
              <a:p>
                <a:pPr marL="342900" indent="-342900">
                  <a:buAutoNum type="arabicPeriod"/>
                </a:pPr>
                <a:endParaRPr lang="en-US" sz="3200" dirty="0"/>
              </a:p>
              <a:p>
                <a:pPr marL="342900" indent="-342900">
                  <a:buAutoNum type="arabicPeriod"/>
                </a:pPr>
                <a:r>
                  <a:rPr lang="en-US" sz="3200" dirty="0"/>
                  <a:t>DIS @N3LO in QCD MG, Nadolsky, Xie (In progress)</a:t>
                </a:r>
              </a:p>
              <a:p>
                <a:pPr marL="342900" indent="-342900">
                  <a:buAutoNum type="arabicPeriod"/>
                </a:pPr>
                <a:endParaRPr lang="en-US" sz="3200" dirty="0"/>
              </a:p>
            </p:txBody>
          </p:sp>
        </mc:Choice>
        <mc:Fallback xmlns="">
          <p:sp>
            <p:nvSpPr>
              <p:cNvPr id="4" name="TextBox 3">
                <a:extLst>
                  <a:ext uri="{FF2B5EF4-FFF2-40B4-BE49-F238E27FC236}">
                    <a16:creationId xmlns:a16="http://schemas.microsoft.com/office/drawing/2014/main" id="{875EA658-1249-3C49-D13D-48D3BA042511}"/>
                  </a:ext>
                </a:extLst>
              </p:cNvPr>
              <p:cNvSpPr txBox="1">
                <a:spLocks noRot="1" noChangeAspect="1" noMove="1" noResize="1" noEditPoints="1" noAdjustHandles="1" noChangeArrowheads="1" noChangeShapeType="1" noTextEdit="1"/>
              </p:cNvSpPr>
              <p:nvPr/>
            </p:nvSpPr>
            <p:spPr>
              <a:xfrm>
                <a:off x="374497" y="399156"/>
                <a:ext cx="10429338" cy="5016758"/>
              </a:xfrm>
              <a:prstGeom prst="rect">
                <a:avLst/>
              </a:prstGeom>
              <a:blipFill>
                <a:blip r:embed="rId2"/>
                <a:stretch>
                  <a:fillRect l="-1582" t="-1515" r="-121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ED5B519-3DC5-7980-CF5E-6CA84E712EC1}"/>
              </a:ext>
            </a:extLst>
          </p:cNvPr>
          <p:cNvSpPr>
            <a:spLocks noGrp="1"/>
          </p:cNvSpPr>
          <p:nvPr>
            <p:ph type="sldNum" sz="quarter" idx="12"/>
          </p:nvPr>
        </p:nvSpPr>
        <p:spPr/>
        <p:txBody>
          <a:bodyPr/>
          <a:lstStyle/>
          <a:p>
            <a:fld id="{43EB0AC1-1C9D-3D4A-A8C1-3A06855A2E01}" type="slidenum">
              <a:rPr lang="en-US" smtClean="0"/>
              <a:t>24</a:t>
            </a:fld>
            <a:r>
              <a:rPr lang="en-US" dirty="0"/>
              <a:t>/28</a:t>
            </a:r>
          </a:p>
        </p:txBody>
      </p:sp>
    </p:spTree>
    <p:extLst>
      <p:ext uri="{BB962C8B-B14F-4D97-AF65-F5344CB8AC3E}">
        <p14:creationId xmlns:p14="http://schemas.microsoft.com/office/powerpoint/2010/main" val="158210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3">
            <a:extLst>
              <a:ext uri="{FF2B5EF4-FFF2-40B4-BE49-F238E27FC236}">
                <a16:creationId xmlns:a16="http://schemas.microsoft.com/office/drawing/2014/main" id="{0B6287CA-999F-C3A3-C38E-50BA064D39FC}"/>
              </a:ext>
            </a:extLst>
          </p:cNvPr>
          <p:cNvSpPr txBox="1">
            <a:spLocks/>
          </p:cNvSpPr>
          <p:nvPr/>
        </p:nvSpPr>
        <p:spPr>
          <a:xfrm>
            <a:off x="305716" y="208494"/>
            <a:ext cx="11921339" cy="7181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DIS @NNLO, @N^3LO: cancellation patterns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E52B055-F6FC-8160-8472-9AC88BF62F23}"/>
                  </a:ext>
                </a:extLst>
              </p:cNvPr>
              <p:cNvSpPr txBox="1"/>
              <p:nvPr/>
            </p:nvSpPr>
            <p:spPr>
              <a:xfrm>
                <a:off x="6149880" y="1083917"/>
                <a:ext cx="5853334" cy="369332"/>
              </a:xfrm>
              <a:prstGeom prst="rect">
                <a:avLst/>
              </a:prstGeom>
              <a:noFill/>
            </p:spPr>
            <p:txBody>
              <a:bodyPr wrap="none" rtlCol="0">
                <a:spAutoFit/>
              </a:bodyPr>
              <a:lstStyle/>
              <a:p>
                <a:r>
                  <a:rPr lang="en-US" dirty="0"/>
                  <a:t>S-ACOT-</a:t>
                </a:r>
                <a14:m>
                  <m:oMath xmlns:m="http://schemas.openxmlformats.org/officeDocument/2006/math">
                    <m:r>
                      <a:rPr lang="en-US" i="1" smtClean="0">
                        <a:latin typeface="Cambria Math" panose="02040503050406030204" pitchFamily="18" charset="0"/>
                        <a:ea typeface="Cambria Math" panose="02040503050406030204" pitchFamily="18" charset="0"/>
                      </a:rPr>
                      <m:t>𝜒</m:t>
                    </m:r>
                  </m:oMath>
                </a14:m>
                <a:r>
                  <a:rPr lang="en-US" dirty="0"/>
                  <a:t> @NNLO NC DIS, MG, Nadolsky, Lai, Yuan, PRD 2012</a:t>
                </a:r>
              </a:p>
            </p:txBody>
          </p:sp>
        </mc:Choice>
        <mc:Fallback xmlns="">
          <p:sp>
            <p:nvSpPr>
              <p:cNvPr id="5" name="TextBox 4">
                <a:extLst>
                  <a:ext uri="{FF2B5EF4-FFF2-40B4-BE49-F238E27FC236}">
                    <a16:creationId xmlns:a16="http://schemas.microsoft.com/office/drawing/2014/main" id="{0E52B055-F6FC-8160-8472-9AC88BF62F23}"/>
                  </a:ext>
                </a:extLst>
              </p:cNvPr>
              <p:cNvSpPr txBox="1">
                <a:spLocks noRot="1" noChangeAspect="1" noMove="1" noResize="1" noEditPoints="1" noAdjustHandles="1" noChangeArrowheads="1" noChangeShapeType="1" noTextEdit="1"/>
              </p:cNvSpPr>
              <p:nvPr/>
            </p:nvSpPr>
            <p:spPr>
              <a:xfrm>
                <a:off x="6149880" y="1083917"/>
                <a:ext cx="5853334" cy="369332"/>
              </a:xfrm>
              <a:prstGeom prst="rect">
                <a:avLst/>
              </a:prstGeom>
              <a:blipFill>
                <a:blip r:embed="rId2"/>
                <a:stretch>
                  <a:fillRect l="-866" t="-6667" r="-649" b="-26667"/>
                </a:stretch>
              </a:blipFill>
            </p:spPr>
            <p:txBody>
              <a:bodyPr/>
              <a:lstStyle/>
              <a:p>
                <a:r>
                  <a:rPr lang="en-US">
                    <a:noFill/>
                  </a:rPr>
                  <a:t> </a:t>
                </a:r>
              </a:p>
            </p:txBody>
          </p:sp>
        </mc:Fallback>
      </mc:AlternateContent>
      <p:pic>
        <p:nvPicPr>
          <p:cNvPr id="7" name="Picture 6" descr="A math equations with numbers and symbols&#10;&#10;AI-generated content may be incorrect.">
            <a:extLst>
              <a:ext uri="{FF2B5EF4-FFF2-40B4-BE49-F238E27FC236}">
                <a16:creationId xmlns:a16="http://schemas.microsoft.com/office/drawing/2014/main" id="{1B899588-A303-315B-B276-B40CD5513779}"/>
              </a:ext>
            </a:extLst>
          </p:cNvPr>
          <p:cNvPicPr>
            <a:picLocks noChangeAspect="1"/>
          </p:cNvPicPr>
          <p:nvPr/>
        </p:nvPicPr>
        <p:blipFill>
          <a:blip r:embed="rId3"/>
          <a:stretch>
            <a:fillRect/>
          </a:stretch>
        </p:blipFill>
        <p:spPr>
          <a:xfrm>
            <a:off x="6149880" y="1554728"/>
            <a:ext cx="5737562" cy="1694162"/>
          </a:xfrm>
          <a:prstGeom prst="rect">
            <a:avLst/>
          </a:prstGeom>
        </p:spPr>
      </p:pic>
      <p:pic>
        <p:nvPicPr>
          <p:cNvPr id="9" name="Picture 8" descr="A screenshot of a diagram&#10;&#10;AI-generated content may be incorrect.">
            <a:extLst>
              <a:ext uri="{FF2B5EF4-FFF2-40B4-BE49-F238E27FC236}">
                <a16:creationId xmlns:a16="http://schemas.microsoft.com/office/drawing/2014/main" id="{119B04DD-DCAC-8D68-80AD-8CE392F37D19}"/>
              </a:ext>
            </a:extLst>
          </p:cNvPr>
          <p:cNvPicPr>
            <a:picLocks noChangeAspect="1"/>
          </p:cNvPicPr>
          <p:nvPr/>
        </p:nvPicPr>
        <p:blipFill>
          <a:blip r:embed="rId4"/>
          <a:stretch>
            <a:fillRect/>
          </a:stretch>
        </p:blipFill>
        <p:spPr>
          <a:xfrm>
            <a:off x="256284" y="845673"/>
            <a:ext cx="5431604" cy="3777768"/>
          </a:xfrm>
          <a:prstGeom prst="rect">
            <a:avLst/>
          </a:prstGeom>
        </p:spPr>
      </p:pic>
      <p:pic>
        <p:nvPicPr>
          <p:cNvPr id="11" name="Picture 10" descr="A group of black symbols&#10;&#10;AI-generated content may be incorrect.">
            <a:extLst>
              <a:ext uri="{FF2B5EF4-FFF2-40B4-BE49-F238E27FC236}">
                <a16:creationId xmlns:a16="http://schemas.microsoft.com/office/drawing/2014/main" id="{CF617136-9575-75B5-880B-F6FF7AFE7384}"/>
              </a:ext>
            </a:extLst>
          </p:cNvPr>
          <p:cNvPicPr>
            <a:picLocks noChangeAspect="1"/>
          </p:cNvPicPr>
          <p:nvPr/>
        </p:nvPicPr>
        <p:blipFill>
          <a:blip r:embed="rId5"/>
          <a:stretch>
            <a:fillRect/>
          </a:stretch>
        </p:blipFill>
        <p:spPr>
          <a:xfrm>
            <a:off x="4164935" y="5677658"/>
            <a:ext cx="7124446" cy="971848"/>
          </a:xfrm>
          <a:prstGeom prst="rect">
            <a:avLst/>
          </a:prstGeom>
        </p:spPr>
      </p:pic>
      <p:grpSp>
        <p:nvGrpSpPr>
          <p:cNvPr id="28" name="Group 27">
            <a:extLst>
              <a:ext uri="{FF2B5EF4-FFF2-40B4-BE49-F238E27FC236}">
                <a16:creationId xmlns:a16="http://schemas.microsoft.com/office/drawing/2014/main" id="{A17D6C22-18A7-98B7-84BF-C814563C71FB}"/>
              </a:ext>
            </a:extLst>
          </p:cNvPr>
          <p:cNvGrpSpPr/>
          <p:nvPr/>
        </p:nvGrpSpPr>
        <p:grpSpPr>
          <a:xfrm>
            <a:off x="3897066" y="4315888"/>
            <a:ext cx="2163252" cy="1260291"/>
            <a:chOff x="4175498" y="4084480"/>
            <a:chExt cx="2697914" cy="1573098"/>
          </a:xfrm>
        </p:grpSpPr>
        <p:grpSp>
          <p:nvGrpSpPr>
            <p:cNvPr id="26" name="Group 25">
              <a:extLst>
                <a:ext uri="{FF2B5EF4-FFF2-40B4-BE49-F238E27FC236}">
                  <a16:creationId xmlns:a16="http://schemas.microsoft.com/office/drawing/2014/main" id="{ED2A4785-F6FE-53AB-5B14-3B0753827565}"/>
                </a:ext>
              </a:extLst>
            </p:cNvPr>
            <p:cNvGrpSpPr/>
            <p:nvPr/>
          </p:nvGrpSpPr>
          <p:grpSpPr>
            <a:xfrm>
              <a:off x="4175498" y="4084480"/>
              <a:ext cx="2697914" cy="1573098"/>
              <a:chOff x="4175498" y="4084480"/>
              <a:chExt cx="2697914" cy="1573098"/>
            </a:xfrm>
          </p:grpSpPr>
          <p:grpSp>
            <p:nvGrpSpPr>
              <p:cNvPr id="23" name="Group 22">
                <a:extLst>
                  <a:ext uri="{FF2B5EF4-FFF2-40B4-BE49-F238E27FC236}">
                    <a16:creationId xmlns:a16="http://schemas.microsoft.com/office/drawing/2014/main" id="{C910DDB7-6D34-2E3F-ED36-A91564145BE2}"/>
                  </a:ext>
                </a:extLst>
              </p:cNvPr>
              <p:cNvGrpSpPr/>
              <p:nvPr/>
            </p:nvGrpSpPr>
            <p:grpSpPr>
              <a:xfrm>
                <a:off x="4175498" y="4084480"/>
                <a:ext cx="2697914" cy="1530838"/>
                <a:chOff x="3829050" y="3429000"/>
                <a:chExt cx="3706818" cy="1952050"/>
              </a:xfrm>
            </p:grpSpPr>
            <p:pic>
              <p:nvPicPr>
                <p:cNvPr id="13" name="Picture 12" descr="A diagram of a square and a square&#10;&#10;AI-generated content may be incorrect.">
                  <a:extLst>
                    <a:ext uri="{FF2B5EF4-FFF2-40B4-BE49-F238E27FC236}">
                      <a16:creationId xmlns:a16="http://schemas.microsoft.com/office/drawing/2014/main" id="{5FFDC744-B7E7-3836-DAC1-33CBF6CB16ED}"/>
                    </a:ext>
                  </a:extLst>
                </p:cNvPr>
                <p:cNvPicPr>
                  <a:picLocks noChangeAspect="1"/>
                </p:cNvPicPr>
                <p:nvPr/>
              </p:nvPicPr>
              <p:blipFill>
                <a:blip r:embed="rId6"/>
                <a:stretch>
                  <a:fillRect/>
                </a:stretch>
              </p:blipFill>
              <p:spPr>
                <a:xfrm>
                  <a:off x="3829050" y="3429000"/>
                  <a:ext cx="3706818" cy="1952050"/>
                </a:xfrm>
                <a:prstGeom prst="rect">
                  <a:avLst/>
                </a:prstGeom>
              </p:spPr>
            </p:pic>
            <p:pic>
              <p:nvPicPr>
                <p:cNvPr id="18" name="Picture 17">
                  <a:extLst>
                    <a:ext uri="{FF2B5EF4-FFF2-40B4-BE49-F238E27FC236}">
                      <a16:creationId xmlns:a16="http://schemas.microsoft.com/office/drawing/2014/main" id="{F390CA49-DAEB-D666-CAD5-F2C92878554E}"/>
                    </a:ext>
                  </a:extLst>
                </p:cNvPr>
                <p:cNvPicPr>
                  <a:picLocks noChangeAspect="1"/>
                </p:cNvPicPr>
                <p:nvPr/>
              </p:nvPicPr>
              <p:blipFill>
                <a:blip r:embed="rId7"/>
                <a:stretch>
                  <a:fillRect/>
                </a:stretch>
              </p:blipFill>
              <p:spPr>
                <a:xfrm>
                  <a:off x="4785712" y="4116013"/>
                  <a:ext cx="456971" cy="195414"/>
                </a:xfrm>
                <a:prstGeom prst="rect">
                  <a:avLst/>
                </a:prstGeom>
              </p:spPr>
            </p:pic>
            <p:pic>
              <p:nvPicPr>
                <p:cNvPr id="19" name="Picture 18">
                  <a:extLst>
                    <a:ext uri="{FF2B5EF4-FFF2-40B4-BE49-F238E27FC236}">
                      <a16:creationId xmlns:a16="http://schemas.microsoft.com/office/drawing/2014/main" id="{CE9B246D-D064-1AC4-B305-6C5B852BF8DD}"/>
                    </a:ext>
                  </a:extLst>
                </p:cNvPr>
                <p:cNvPicPr>
                  <a:picLocks noChangeAspect="1"/>
                </p:cNvPicPr>
                <p:nvPr/>
              </p:nvPicPr>
              <p:blipFill>
                <a:blip r:embed="rId7"/>
                <a:stretch>
                  <a:fillRect/>
                </a:stretch>
              </p:blipFill>
              <p:spPr>
                <a:xfrm>
                  <a:off x="6611875" y="3958558"/>
                  <a:ext cx="456971" cy="195414"/>
                </a:xfrm>
                <a:prstGeom prst="rect">
                  <a:avLst/>
                </a:prstGeom>
              </p:spPr>
            </p:pic>
          </p:grpSp>
          <p:pic>
            <p:nvPicPr>
              <p:cNvPr id="25" name="Picture 24" descr="A white background with black and white clouds&#10;&#10;AI-generated content may be incorrect.">
                <a:extLst>
                  <a:ext uri="{FF2B5EF4-FFF2-40B4-BE49-F238E27FC236}">
                    <a16:creationId xmlns:a16="http://schemas.microsoft.com/office/drawing/2014/main" id="{D1270032-45F7-665F-E82A-02ECE93CA133}"/>
                  </a:ext>
                </a:extLst>
              </p:cNvPr>
              <p:cNvPicPr>
                <a:picLocks noChangeAspect="1"/>
              </p:cNvPicPr>
              <p:nvPr/>
            </p:nvPicPr>
            <p:blipFill>
              <a:blip r:embed="rId8"/>
              <a:stretch>
                <a:fillRect/>
              </a:stretch>
            </p:blipFill>
            <p:spPr>
              <a:xfrm>
                <a:off x="5344854" y="5251178"/>
                <a:ext cx="546100" cy="406400"/>
              </a:xfrm>
              <a:prstGeom prst="rect">
                <a:avLst/>
              </a:prstGeom>
            </p:spPr>
          </p:pic>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5A855F6-9BF3-944A-B6EF-53C49529E459}"/>
                    </a:ext>
                  </a:extLst>
                </p:cNvPr>
                <p:cNvSpPr txBox="1"/>
                <p:nvPr/>
              </p:nvSpPr>
              <p:spPr>
                <a:xfrm>
                  <a:off x="5325704" y="5088332"/>
                  <a:ext cx="462949" cy="372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𝑔</m:t>
                            </m:r>
                          </m:sub>
                          <m:sup>
                            <m:r>
                              <a:rPr lang="en-US" b="0" i="1" smtClean="0">
                                <a:latin typeface="Cambria Math" panose="02040503050406030204" pitchFamily="18" charset="0"/>
                              </a:rPr>
                              <m:t>(3)</m:t>
                            </m:r>
                          </m:sup>
                        </m:sSubSup>
                      </m:oMath>
                    </m:oMathPara>
                  </a14:m>
                  <a:endParaRPr lang="en-US" dirty="0"/>
                </a:p>
              </p:txBody>
            </p:sp>
          </mc:Choice>
          <mc:Fallback xmlns="">
            <p:sp>
              <p:nvSpPr>
                <p:cNvPr id="27" name="TextBox 26">
                  <a:extLst>
                    <a:ext uri="{FF2B5EF4-FFF2-40B4-BE49-F238E27FC236}">
                      <a16:creationId xmlns:a16="http://schemas.microsoft.com/office/drawing/2014/main" id="{95A855F6-9BF3-944A-B6EF-53C49529E459}"/>
                    </a:ext>
                  </a:extLst>
                </p:cNvPr>
                <p:cNvSpPr txBox="1">
                  <a:spLocks noRot="1" noChangeAspect="1" noMove="1" noResize="1" noEditPoints="1" noAdjustHandles="1" noChangeArrowheads="1" noChangeShapeType="1" noTextEdit="1"/>
                </p:cNvSpPr>
                <p:nvPr/>
              </p:nvSpPr>
              <p:spPr>
                <a:xfrm>
                  <a:off x="5325704" y="5088332"/>
                  <a:ext cx="462949" cy="372104"/>
                </a:xfrm>
                <a:prstGeom prst="rect">
                  <a:avLst/>
                </a:prstGeom>
                <a:blipFill>
                  <a:blip r:embed="rId9"/>
                  <a:stretch>
                    <a:fillRect r="-50000" b="-66667"/>
                  </a:stretch>
                </a:blipFill>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D303F50C-D354-9AB4-5BFE-F95C9DA5FCD9}"/>
              </a:ext>
            </a:extLst>
          </p:cNvPr>
          <p:cNvGrpSpPr/>
          <p:nvPr/>
        </p:nvGrpSpPr>
        <p:grpSpPr>
          <a:xfrm>
            <a:off x="6374433" y="4255962"/>
            <a:ext cx="2845481" cy="1320217"/>
            <a:chOff x="7005228" y="4121512"/>
            <a:chExt cx="3316599" cy="1481727"/>
          </a:xfrm>
        </p:grpSpPr>
        <p:grpSp>
          <p:nvGrpSpPr>
            <p:cNvPr id="37" name="Group 36">
              <a:extLst>
                <a:ext uri="{FF2B5EF4-FFF2-40B4-BE49-F238E27FC236}">
                  <a16:creationId xmlns:a16="http://schemas.microsoft.com/office/drawing/2014/main" id="{D92D5316-0E80-6EB2-85EC-EC83219F3474}"/>
                </a:ext>
              </a:extLst>
            </p:cNvPr>
            <p:cNvGrpSpPr/>
            <p:nvPr/>
          </p:nvGrpSpPr>
          <p:grpSpPr>
            <a:xfrm>
              <a:off x="7005228" y="4121512"/>
              <a:ext cx="3316599" cy="1426097"/>
              <a:chOff x="7411991" y="4044383"/>
              <a:chExt cx="3316599" cy="1426097"/>
            </a:xfrm>
          </p:grpSpPr>
          <p:pic>
            <p:nvPicPr>
              <p:cNvPr id="17" name="Picture 16" descr="A diagram of a mathematical equation&#10;&#10;AI-generated content may be incorrect.">
                <a:extLst>
                  <a:ext uri="{FF2B5EF4-FFF2-40B4-BE49-F238E27FC236}">
                    <a16:creationId xmlns:a16="http://schemas.microsoft.com/office/drawing/2014/main" id="{13AE0514-1DC6-F844-8CD7-B4D40842EC0F}"/>
                  </a:ext>
                </a:extLst>
              </p:cNvPr>
              <p:cNvPicPr>
                <a:picLocks noChangeAspect="1"/>
              </p:cNvPicPr>
              <p:nvPr/>
            </p:nvPicPr>
            <p:blipFill>
              <a:blip r:embed="rId10"/>
              <a:stretch>
                <a:fillRect/>
              </a:stretch>
            </p:blipFill>
            <p:spPr>
              <a:xfrm>
                <a:off x="7411991" y="4144625"/>
                <a:ext cx="3153385" cy="1325855"/>
              </a:xfrm>
              <a:prstGeom prst="rect">
                <a:avLst/>
              </a:prstGeom>
            </p:spPr>
          </p:pic>
          <p:pic>
            <p:nvPicPr>
              <p:cNvPr id="31" name="Picture 30" descr="A black spiral on a white background&#10;&#10;AI-generated content may be incorrect.">
                <a:extLst>
                  <a:ext uri="{FF2B5EF4-FFF2-40B4-BE49-F238E27FC236}">
                    <a16:creationId xmlns:a16="http://schemas.microsoft.com/office/drawing/2014/main" id="{5A7E06C9-F803-5A2F-D352-C6E9FFDA4143}"/>
                  </a:ext>
                </a:extLst>
              </p:cNvPr>
              <p:cNvPicPr>
                <a:picLocks noChangeAspect="1"/>
              </p:cNvPicPr>
              <p:nvPr/>
            </p:nvPicPr>
            <p:blipFill>
              <a:blip r:embed="rId11"/>
              <a:stretch>
                <a:fillRect/>
              </a:stretch>
            </p:blipFill>
            <p:spPr>
              <a:xfrm>
                <a:off x="8091508" y="4623216"/>
                <a:ext cx="393700" cy="355600"/>
              </a:xfrm>
              <a:prstGeom prst="rect">
                <a:avLst/>
              </a:prstGeom>
            </p:spPr>
          </p:pic>
          <p:pic>
            <p:nvPicPr>
              <p:cNvPr id="33" name="Picture 32" descr="A black spiral on a white background&#10;&#10;AI-generated content may be incorrect.">
                <a:extLst>
                  <a:ext uri="{FF2B5EF4-FFF2-40B4-BE49-F238E27FC236}">
                    <a16:creationId xmlns:a16="http://schemas.microsoft.com/office/drawing/2014/main" id="{9D27ED3C-E5FF-3655-7EF3-8470FA737823}"/>
                  </a:ext>
                </a:extLst>
              </p:cNvPr>
              <p:cNvPicPr>
                <a:picLocks noChangeAspect="1"/>
              </p:cNvPicPr>
              <p:nvPr/>
            </p:nvPicPr>
            <p:blipFill>
              <a:blip r:embed="rId12"/>
              <a:stretch>
                <a:fillRect/>
              </a:stretch>
            </p:blipFill>
            <p:spPr>
              <a:xfrm>
                <a:off x="10334890" y="4044383"/>
                <a:ext cx="393700" cy="342900"/>
              </a:xfrm>
              <a:prstGeom prst="rect">
                <a:avLst/>
              </a:prstGeom>
            </p:spPr>
          </p:pic>
          <p:pic>
            <p:nvPicPr>
              <p:cNvPr id="35" name="Picture 34" descr="A white background with black and white clouds&#10;&#10;AI-generated content may be incorrect.">
                <a:extLst>
                  <a:ext uri="{FF2B5EF4-FFF2-40B4-BE49-F238E27FC236}">
                    <a16:creationId xmlns:a16="http://schemas.microsoft.com/office/drawing/2014/main" id="{D2239743-EF2B-EC68-147E-8DC516260B19}"/>
                  </a:ext>
                </a:extLst>
              </p:cNvPr>
              <p:cNvPicPr>
                <a:picLocks noChangeAspect="1"/>
              </p:cNvPicPr>
              <p:nvPr/>
            </p:nvPicPr>
            <p:blipFill>
              <a:blip r:embed="rId13"/>
              <a:stretch>
                <a:fillRect/>
              </a:stretch>
            </p:blipFill>
            <p:spPr>
              <a:xfrm>
                <a:off x="8394544" y="5161965"/>
                <a:ext cx="812858" cy="285407"/>
              </a:xfrm>
              <a:prstGeom prst="rect">
                <a:avLst/>
              </a:prstGeom>
            </p:spPr>
          </p:pic>
        </p:grpSp>
        <p:pic>
          <p:nvPicPr>
            <p:cNvPr id="39" name="Picture 38" descr="A group of symbols with a circle and a cross&#10;&#10;AI-generated content may be incorrect.">
              <a:extLst>
                <a:ext uri="{FF2B5EF4-FFF2-40B4-BE49-F238E27FC236}">
                  <a16:creationId xmlns:a16="http://schemas.microsoft.com/office/drawing/2014/main" id="{8F74D6D6-4761-9BC5-BB55-E11AFC2F47C1}"/>
                </a:ext>
              </a:extLst>
            </p:cNvPr>
            <p:cNvPicPr>
              <a:picLocks noChangeAspect="1"/>
            </p:cNvPicPr>
            <p:nvPr/>
          </p:nvPicPr>
          <p:blipFill>
            <a:blip r:embed="rId14"/>
            <a:stretch>
              <a:fillRect/>
            </a:stretch>
          </p:blipFill>
          <p:spPr>
            <a:xfrm>
              <a:off x="7333302" y="5220261"/>
              <a:ext cx="866142" cy="305697"/>
            </a:xfrm>
            <a:prstGeom prst="rect">
              <a:avLst/>
            </a:prstGeom>
          </p:spPr>
        </p:pic>
        <p:pic>
          <p:nvPicPr>
            <p:cNvPr id="41" name="Picture 40" descr="A group of symbols with letters&#10;&#10;AI-generated content may be incorrect.">
              <a:extLst>
                <a:ext uri="{FF2B5EF4-FFF2-40B4-BE49-F238E27FC236}">
                  <a16:creationId xmlns:a16="http://schemas.microsoft.com/office/drawing/2014/main" id="{DFF92490-2FE4-7814-D6BC-BF8710B42B4F}"/>
                </a:ext>
              </a:extLst>
            </p:cNvPr>
            <p:cNvPicPr>
              <a:picLocks noChangeAspect="1"/>
            </p:cNvPicPr>
            <p:nvPr/>
          </p:nvPicPr>
          <p:blipFill>
            <a:blip r:embed="rId15"/>
            <a:stretch>
              <a:fillRect/>
            </a:stretch>
          </p:blipFill>
          <p:spPr>
            <a:xfrm>
              <a:off x="9083577" y="5283958"/>
              <a:ext cx="844550" cy="319281"/>
            </a:xfrm>
            <a:prstGeom prst="rect">
              <a:avLst/>
            </a:prstGeom>
          </p:spPr>
        </p:pic>
      </p:grpSp>
      <p:grpSp>
        <p:nvGrpSpPr>
          <p:cNvPr id="50" name="Group 49">
            <a:extLst>
              <a:ext uri="{FF2B5EF4-FFF2-40B4-BE49-F238E27FC236}">
                <a16:creationId xmlns:a16="http://schemas.microsoft.com/office/drawing/2014/main" id="{7B1188EC-DFC3-80F4-F9F5-AD4FABFB8956}"/>
              </a:ext>
            </a:extLst>
          </p:cNvPr>
          <p:cNvGrpSpPr/>
          <p:nvPr/>
        </p:nvGrpSpPr>
        <p:grpSpPr>
          <a:xfrm>
            <a:off x="9470737" y="4408723"/>
            <a:ext cx="1265893" cy="1181335"/>
            <a:chOff x="9597114" y="4408723"/>
            <a:chExt cx="1989644" cy="1796388"/>
          </a:xfrm>
        </p:grpSpPr>
        <p:pic>
          <p:nvPicPr>
            <p:cNvPr id="43" name="Picture 42" descr="A black and white drawing of a wire with a cross and a black x&#10;&#10;AI-generated content may be incorrect.">
              <a:extLst>
                <a:ext uri="{FF2B5EF4-FFF2-40B4-BE49-F238E27FC236}">
                  <a16:creationId xmlns:a16="http://schemas.microsoft.com/office/drawing/2014/main" id="{FE7A2556-0198-9480-878F-8CAEDD8C2825}"/>
                </a:ext>
              </a:extLst>
            </p:cNvPr>
            <p:cNvPicPr>
              <a:picLocks noChangeAspect="1"/>
            </p:cNvPicPr>
            <p:nvPr/>
          </p:nvPicPr>
          <p:blipFill>
            <a:blip r:embed="rId16"/>
            <a:stretch>
              <a:fillRect/>
            </a:stretch>
          </p:blipFill>
          <p:spPr>
            <a:xfrm>
              <a:off x="9597114" y="4408723"/>
              <a:ext cx="1790169" cy="1432135"/>
            </a:xfrm>
            <a:prstGeom prst="rect">
              <a:avLst/>
            </a:prstGeom>
          </p:spPr>
        </p:pic>
        <p:pic>
          <p:nvPicPr>
            <p:cNvPr id="46" name="Picture 45" descr="A black spiral on a white background&#10;&#10;AI-generated content may be incorrect.">
              <a:extLst>
                <a:ext uri="{FF2B5EF4-FFF2-40B4-BE49-F238E27FC236}">
                  <a16:creationId xmlns:a16="http://schemas.microsoft.com/office/drawing/2014/main" id="{CB748BCA-98B8-5A6F-DF20-73822EE90284}"/>
                </a:ext>
              </a:extLst>
            </p:cNvPr>
            <p:cNvPicPr>
              <a:picLocks noChangeAspect="1"/>
            </p:cNvPicPr>
            <p:nvPr/>
          </p:nvPicPr>
          <p:blipFill>
            <a:blip r:embed="rId17"/>
            <a:stretch>
              <a:fillRect/>
            </a:stretch>
          </p:blipFill>
          <p:spPr>
            <a:xfrm>
              <a:off x="10632575" y="5035750"/>
              <a:ext cx="482600" cy="482600"/>
            </a:xfrm>
            <a:prstGeom prst="rect">
              <a:avLst/>
            </a:prstGeom>
          </p:spPr>
        </p:pic>
        <p:pic>
          <p:nvPicPr>
            <p:cNvPr id="47" name="Picture 46" descr="A black spiral on a white background&#10;&#10;AI-generated content may be incorrect.">
              <a:extLst>
                <a:ext uri="{FF2B5EF4-FFF2-40B4-BE49-F238E27FC236}">
                  <a16:creationId xmlns:a16="http://schemas.microsoft.com/office/drawing/2014/main" id="{0543EA46-2DB1-68EE-D033-92D9655545F2}"/>
                </a:ext>
              </a:extLst>
            </p:cNvPr>
            <p:cNvPicPr>
              <a:picLocks noChangeAspect="1"/>
            </p:cNvPicPr>
            <p:nvPr/>
          </p:nvPicPr>
          <p:blipFill>
            <a:blip r:embed="rId17"/>
            <a:stretch>
              <a:fillRect/>
            </a:stretch>
          </p:blipFill>
          <p:spPr>
            <a:xfrm>
              <a:off x="11104158" y="5044013"/>
              <a:ext cx="482600" cy="482600"/>
            </a:xfrm>
            <a:prstGeom prst="rect">
              <a:avLst/>
            </a:prstGeom>
          </p:spPr>
        </p:pic>
        <p:pic>
          <p:nvPicPr>
            <p:cNvPr id="49" name="Picture 48" descr="A group of black symbols&#10;&#10;AI-generated content may be incorrect.">
              <a:extLst>
                <a:ext uri="{FF2B5EF4-FFF2-40B4-BE49-F238E27FC236}">
                  <a16:creationId xmlns:a16="http://schemas.microsoft.com/office/drawing/2014/main" id="{7B105BFE-1421-81EF-A718-59D1E3F2E1BE}"/>
                </a:ext>
              </a:extLst>
            </p:cNvPr>
            <p:cNvPicPr>
              <a:picLocks noChangeAspect="1"/>
            </p:cNvPicPr>
            <p:nvPr/>
          </p:nvPicPr>
          <p:blipFill>
            <a:blip r:embed="rId18"/>
            <a:stretch>
              <a:fillRect/>
            </a:stretch>
          </p:blipFill>
          <p:spPr>
            <a:xfrm>
              <a:off x="10297295" y="5806256"/>
              <a:ext cx="961944" cy="398855"/>
            </a:xfrm>
            <a:prstGeom prst="rect">
              <a:avLst/>
            </a:prstGeom>
          </p:spPr>
        </p:pic>
      </p:grpSp>
      <p:sp>
        <p:nvSpPr>
          <p:cNvPr id="51" name="TextBox 50">
            <a:extLst>
              <a:ext uri="{FF2B5EF4-FFF2-40B4-BE49-F238E27FC236}">
                <a16:creationId xmlns:a16="http://schemas.microsoft.com/office/drawing/2014/main" id="{5F164C79-00F1-9580-80C2-CEFD221DB6F6}"/>
              </a:ext>
            </a:extLst>
          </p:cNvPr>
          <p:cNvSpPr txBox="1"/>
          <p:nvPr/>
        </p:nvSpPr>
        <p:spPr>
          <a:xfrm>
            <a:off x="7027459" y="3855493"/>
            <a:ext cx="4673011" cy="369332"/>
          </a:xfrm>
          <a:prstGeom prst="rect">
            <a:avLst/>
          </a:prstGeom>
          <a:noFill/>
        </p:spPr>
        <p:txBody>
          <a:bodyPr wrap="none" rtlCol="0">
            <a:spAutoFit/>
          </a:bodyPr>
          <a:lstStyle/>
          <a:p>
            <a:r>
              <a:rPr lang="en-US" dirty="0"/>
              <a:t>At N^3LO we have (MG, Nadolsky, Xie, In prep.) </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19248451-916A-E3AA-C2F3-FB73584248A2}"/>
                  </a:ext>
                </a:extLst>
              </p:cNvPr>
              <p:cNvSpPr txBox="1"/>
              <p:nvPr/>
            </p:nvSpPr>
            <p:spPr>
              <a:xfrm>
                <a:off x="6113420" y="4648599"/>
                <a:ext cx="4106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p:txBody>
          </p:sp>
        </mc:Choice>
        <mc:Fallback xmlns="">
          <p:sp>
            <p:nvSpPr>
              <p:cNvPr id="53" name="TextBox 52">
                <a:extLst>
                  <a:ext uri="{FF2B5EF4-FFF2-40B4-BE49-F238E27FC236}">
                    <a16:creationId xmlns:a16="http://schemas.microsoft.com/office/drawing/2014/main" id="{19248451-916A-E3AA-C2F3-FB73584248A2}"/>
                  </a:ext>
                </a:extLst>
              </p:cNvPr>
              <p:cNvSpPr txBox="1">
                <a:spLocks noRot="1" noChangeAspect="1" noMove="1" noResize="1" noEditPoints="1" noAdjustHandles="1" noChangeArrowheads="1" noChangeShapeType="1" noTextEdit="1"/>
              </p:cNvSpPr>
              <p:nvPr/>
            </p:nvSpPr>
            <p:spPr>
              <a:xfrm>
                <a:off x="6113420" y="4648599"/>
                <a:ext cx="410690"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1FEC764-ACDC-661F-A183-E46FACD8436A}"/>
                  </a:ext>
                </a:extLst>
              </p:cNvPr>
              <p:cNvSpPr txBox="1"/>
              <p:nvPr/>
            </p:nvSpPr>
            <p:spPr>
              <a:xfrm>
                <a:off x="7609316" y="4669645"/>
                <a:ext cx="4106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p:txBody>
          </p:sp>
        </mc:Choice>
        <mc:Fallback xmlns="">
          <p:sp>
            <p:nvSpPr>
              <p:cNvPr id="54" name="TextBox 53">
                <a:extLst>
                  <a:ext uri="{FF2B5EF4-FFF2-40B4-BE49-F238E27FC236}">
                    <a16:creationId xmlns:a16="http://schemas.microsoft.com/office/drawing/2014/main" id="{71FEC764-ACDC-661F-A183-E46FACD8436A}"/>
                  </a:ext>
                </a:extLst>
              </p:cNvPr>
              <p:cNvSpPr txBox="1">
                <a:spLocks noRot="1" noChangeAspect="1" noMove="1" noResize="1" noEditPoints="1" noAdjustHandles="1" noChangeArrowheads="1" noChangeShapeType="1" noTextEdit="1"/>
              </p:cNvSpPr>
              <p:nvPr/>
            </p:nvSpPr>
            <p:spPr>
              <a:xfrm>
                <a:off x="7609316" y="4669645"/>
                <a:ext cx="410690"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BC4596D-5FE9-1D0D-B1E4-B4DA85ADF743}"/>
                  </a:ext>
                </a:extLst>
              </p:cNvPr>
              <p:cNvSpPr txBox="1"/>
              <p:nvPr/>
            </p:nvSpPr>
            <p:spPr>
              <a:xfrm>
                <a:off x="9262721" y="4694955"/>
                <a:ext cx="4106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a:p>
            </p:txBody>
          </p:sp>
        </mc:Choice>
        <mc:Fallback xmlns="">
          <p:sp>
            <p:nvSpPr>
              <p:cNvPr id="55" name="TextBox 54">
                <a:extLst>
                  <a:ext uri="{FF2B5EF4-FFF2-40B4-BE49-F238E27FC236}">
                    <a16:creationId xmlns:a16="http://schemas.microsoft.com/office/drawing/2014/main" id="{4BC4596D-5FE9-1D0D-B1E4-B4DA85ADF743}"/>
                  </a:ext>
                </a:extLst>
              </p:cNvPr>
              <p:cNvSpPr txBox="1">
                <a:spLocks noRot="1" noChangeAspect="1" noMove="1" noResize="1" noEditPoints="1" noAdjustHandles="1" noChangeArrowheads="1" noChangeShapeType="1" noTextEdit="1"/>
              </p:cNvSpPr>
              <p:nvPr/>
            </p:nvSpPr>
            <p:spPr>
              <a:xfrm>
                <a:off x="9262721" y="4694955"/>
                <a:ext cx="410690" cy="369332"/>
              </a:xfrm>
              <a:prstGeom prst="rect">
                <a:avLst/>
              </a:prstGeom>
              <a:blipFill>
                <a:blip r:embed="rId21"/>
                <a:stretch>
                  <a:fillRect/>
                </a:stretch>
              </a:blipFill>
            </p:spPr>
            <p:txBody>
              <a:bodyPr/>
              <a:lstStyle/>
              <a:p>
                <a:r>
                  <a:rPr lang="en-US">
                    <a:noFill/>
                  </a:rPr>
                  <a:t> </a:t>
                </a:r>
              </a:p>
            </p:txBody>
          </p:sp>
        </mc:Fallback>
      </mc:AlternateContent>
      <p:cxnSp>
        <p:nvCxnSpPr>
          <p:cNvPr id="58" name="Elbow Connector 57">
            <a:extLst>
              <a:ext uri="{FF2B5EF4-FFF2-40B4-BE49-F238E27FC236}">
                <a16:creationId xmlns:a16="http://schemas.microsoft.com/office/drawing/2014/main" id="{09EDC37B-8AED-CE18-00EA-37AA3221DF69}"/>
              </a:ext>
            </a:extLst>
          </p:cNvPr>
          <p:cNvCxnSpPr>
            <a:cxnSpLocks/>
          </p:cNvCxnSpPr>
          <p:nvPr/>
        </p:nvCxnSpPr>
        <p:spPr>
          <a:xfrm flipV="1">
            <a:off x="0" y="3765708"/>
            <a:ext cx="12192000" cy="936552"/>
          </a:xfrm>
          <a:prstGeom prst="bentConnector3">
            <a:avLst>
              <a:gd name="adj1" fmla="val 29307"/>
            </a:avLst>
          </a:prstGeom>
          <a:ln w="571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DCD4857C-99E4-6D24-7CA3-1B472352BE7A}"/>
                  </a:ext>
                </a:extLst>
              </p:cNvPr>
              <p:cNvSpPr txBox="1"/>
              <p:nvPr/>
            </p:nvSpPr>
            <p:spPr>
              <a:xfrm>
                <a:off x="131668" y="4979750"/>
                <a:ext cx="2627899" cy="923330"/>
              </a:xfrm>
              <a:prstGeom prst="rect">
                <a:avLst/>
              </a:prstGeom>
              <a:noFill/>
            </p:spPr>
            <p:txBody>
              <a:bodyPr wrap="none" rtlCol="0">
                <a:spAutoFit/>
              </a:bodyPr>
              <a:lstStyle/>
              <a:p>
                <a:r>
                  <a:rPr lang="en-US" dirty="0"/>
                  <a:t>S-ACOT-</a:t>
                </a:r>
                <a14:m>
                  <m:oMath xmlns:m="http://schemas.openxmlformats.org/officeDocument/2006/math">
                    <m:r>
                      <a:rPr lang="en-US" i="1" smtClean="0">
                        <a:latin typeface="Cambria Math" panose="02040503050406030204" pitchFamily="18" charset="0"/>
                        <a:ea typeface="Cambria Math" panose="02040503050406030204" pitchFamily="18" charset="0"/>
                      </a:rPr>
                      <m:t>𝜒</m:t>
                    </m:r>
                  </m:oMath>
                </a14:m>
                <a:r>
                  <a:rPr lang="en-US" dirty="0"/>
                  <a:t> @NNLO CC DIS </a:t>
                </a:r>
                <a:r>
                  <a:rPr lang="en-US" b="0" i="0" dirty="0">
                    <a:effectLst/>
                    <a:latin typeface="-apple-system"/>
                  </a:rPr>
                  <a:t> </a:t>
                </a:r>
              </a:p>
              <a:p>
                <a:r>
                  <a:rPr lang="en-US" b="0" i="1" dirty="0" err="1">
                    <a:effectLst/>
                    <a:latin typeface="-apple-system"/>
                  </a:rPr>
                  <a:t>Phys.Rev.D</a:t>
                </a:r>
                <a:r>
                  <a:rPr lang="en-US" b="0" i="0" dirty="0">
                    <a:effectLst/>
                    <a:latin typeface="-apple-system"/>
                  </a:rPr>
                  <a:t> 105 (2022),</a:t>
                </a:r>
              </a:p>
              <a:p>
                <a:r>
                  <a:rPr lang="en-US" dirty="0"/>
                  <a:t>2107.00460; Gao et al.</a:t>
                </a:r>
              </a:p>
            </p:txBody>
          </p:sp>
        </mc:Choice>
        <mc:Fallback xmlns="">
          <p:sp>
            <p:nvSpPr>
              <p:cNvPr id="62" name="TextBox 61">
                <a:extLst>
                  <a:ext uri="{FF2B5EF4-FFF2-40B4-BE49-F238E27FC236}">
                    <a16:creationId xmlns:a16="http://schemas.microsoft.com/office/drawing/2014/main" id="{DCD4857C-99E4-6D24-7CA3-1B472352BE7A}"/>
                  </a:ext>
                </a:extLst>
              </p:cNvPr>
              <p:cNvSpPr txBox="1">
                <a:spLocks noRot="1" noChangeAspect="1" noMove="1" noResize="1" noEditPoints="1" noAdjustHandles="1" noChangeArrowheads="1" noChangeShapeType="1" noTextEdit="1"/>
              </p:cNvSpPr>
              <p:nvPr/>
            </p:nvSpPr>
            <p:spPr>
              <a:xfrm>
                <a:off x="131668" y="4979750"/>
                <a:ext cx="2627899" cy="923330"/>
              </a:xfrm>
              <a:prstGeom prst="rect">
                <a:avLst/>
              </a:prstGeom>
              <a:blipFill>
                <a:blip r:embed="rId22"/>
                <a:stretch>
                  <a:fillRect l="-1923" t="-4110" b="-9589"/>
                </a:stretch>
              </a:blipFill>
            </p:spPr>
            <p:txBody>
              <a:bodyPr/>
              <a:lstStyle/>
              <a:p>
                <a:r>
                  <a:rPr lang="en-US">
                    <a:noFill/>
                  </a:rPr>
                  <a:t> </a:t>
                </a:r>
              </a:p>
            </p:txBody>
          </p:sp>
        </mc:Fallback>
      </mc:AlternateContent>
      <p:cxnSp>
        <p:nvCxnSpPr>
          <p:cNvPr id="64" name="Elbow Connector 63">
            <a:extLst>
              <a:ext uri="{FF2B5EF4-FFF2-40B4-BE49-F238E27FC236}">
                <a16:creationId xmlns:a16="http://schemas.microsoft.com/office/drawing/2014/main" id="{25422A6D-ABF6-AA6B-E0D9-3DAD59D54F52}"/>
              </a:ext>
            </a:extLst>
          </p:cNvPr>
          <p:cNvCxnSpPr/>
          <p:nvPr/>
        </p:nvCxnSpPr>
        <p:spPr>
          <a:xfrm rot="5400000">
            <a:off x="2132380" y="5420915"/>
            <a:ext cx="2148014" cy="726157"/>
          </a:xfrm>
          <a:prstGeom prst="bentConnector3">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326CDA19-777B-A73D-FC08-D03E681CCFB3}"/>
              </a:ext>
            </a:extLst>
          </p:cNvPr>
          <p:cNvSpPr txBox="1"/>
          <p:nvPr/>
        </p:nvSpPr>
        <p:spPr>
          <a:xfrm>
            <a:off x="6113420" y="3285927"/>
            <a:ext cx="5155642" cy="369332"/>
          </a:xfrm>
          <a:prstGeom prst="rect">
            <a:avLst/>
          </a:prstGeom>
          <a:noFill/>
        </p:spPr>
        <p:txBody>
          <a:bodyPr wrap="none" rtlCol="0">
            <a:spAutoFit/>
          </a:bodyPr>
          <a:lstStyle/>
          <a:p>
            <a:r>
              <a:rPr lang="en-US" dirty="0">
                <a:solidFill>
                  <a:srgbClr val="0070C0"/>
                </a:solidFill>
              </a:rPr>
              <a:t>Default GMVFN scheme for DIS in CTEQ PDF analyses</a:t>
            </a:r>
          </a:p>
        </p:txBody>
      </p:sp>
      <p:sp>
        <p:nvSpPr>
          <p:cNvPr id="66" name="TextBox 65">
            <a:extLst>
              <a:ext uri="{FF2B5EF4-FFF2-40B4-BE49-F238E27FC236}">
                <a16:creationId xmlns:a16="http://schemas.microsoft.com/office/drawing/2014/main" id="{73909D28-25CA-69ED-68FE-A597E368DE3A}"/>
              </a:ext>
            </a:extLst>
          </p:cNvPr>
          <p:cNvSpPr txBox="1"/>
          <p:nvPr/>
        </p:nvSpPr>
        <p:spPr>
          <a:xfrm>
            <a:off x="131668" y="6028497"/>
            <a:ext cx="2223686" cy="646331"/>
          </a:xfrm>
          <a:prstGeom prst="rect">
            <a:avLst/>
          </a:prstGeom>
          <a:noFill/>
        </p:spPr>
        <p:txBody>
          <a:bodyPr wrap="none" rtlCol="0">
            <a:spAutoFit/>
          </a:bodyPr>
          <a:lstStyle/>
          <a:p>
            <a:r>
              <a:rPr lang="en-US" dirty="0"/>
              <a:t>See also 2504.13317, </a:t>
            </a:r>
          </a:p>
          <a:p>
            <a:r>
              <a:rPr lang="en-US" dirty="0"/>
              <a:t>by P. Risse et al. </a:t>
            </a:r>
          </a:p>
        </p:txBody>
      </p:sp>
      <p:sp>
        <p:nvSpPr>
          <p:cNvPr id="2" name="Slide Number Placeholder 1">
            <a:extLst>
              <a:ext uri="{FF2B5EF4-FFF2-40B4-BE49-F238E27FC236}">
                <a16:creationId xmlns:a16="http://schemas.microsoft.com/office/drawing/2014/main" id="{043A4FE9-E77C-34A9-517D-E6F3285279DB}"/>
              </a:ext>
            </a:extLst>
          </p:cNvPr>
          <p:cNvSpPr>
            <a:spLocks noGrp="1"/>
          </p:cNvSpPr>
          <p:nvPr>
            <p:ph type="sldNum" sz="quarter" idx="12"/>
          </p:nvPr>
        </p:nvSpPr>
        <p:spPr/>
        <p:txBody>
          <a:bodyPr/>
          <a:lstStyle/>
          <a:p>
            <a:fld id="{43EB0AC1-1C9D-3D4A-A8C1-3A06855A2E01}" type="slidenum">
              <a:rPr lang="en-US" smtClean="0"/>
              <a:t>25</a:t>
            </a:fld>
            <a:r>
              <a:rPr lang="en-US" dirty="0"/>
              <a:t>/28</a:t>
            </a:r>
          </a:p>
        </p:txBody>
      </p:sp>
    </p:spTree>
    <p:extLst>
      <p:ext uri="{BB962C8B-B14F-4D97-AF65-F5344CB8AC3E}">
        <p14:creationId xmlns:p14="http://schemas.microsoft.com/office/powerpoint/2010/main" val="2802768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1AAF-5C0D-4653-E9F5-6992163DE1D2}"/>
              </a:ext>
            </a:extLst>
          </p:cNvPr>
          <p:cNvSpPr>
            <a:spLocks noGrp="1"/>
          </p:cNvSpPr>
          <p:nvPr>
            <p:ph type="title"/>
          </p:nvPr>
        </p:nvSpPr>
        <p:spPr>
          <a:xfrm>
            <a:off x="713510" y="323561"/>
            <a:ext cx="10515600" cy="1325563"/>
          </a:xfrm>
        </p:spPr>
        <p:txBody>
          <a:bodyPr/>
          <a:lstStyle/>
          <a:p>
            <a:r>
              <a:rPr lang="en-US" b="1" dirty="0"/>
              <a:t>Current bottlenecks for full implementation at NNLO and beyond in QCD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7E2E0F-DA73-BB40-490F-DEB8E41F65E2}"/>
                  </a:ext>
                </a:extLst>
              </p:cNvPr>
              <p:cNvSpPr>
                <a:spLocks noGrp="1"/>
              </p:cNvSpPr>
              <p:nvPr>
                <p:ph idx="1"/>
              </p:nvPr>
            </p:nvSpPr>
            <p:spPr/>
            <p:txBody>
              <a:bodyPr/>
              <a:lstStyle/>
              <a:p>
                <a:r>
                  <a:rPr lang="en-US" dirty="0"/>
                  <a:t>4-loop splitting functions </a:t>
                </a:r>
              </a:p>
              <a:p>
                <a:r>
                  <a:rPr lang="en-US" dirty="0"/>
                  <a:t>3-loop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𝑖𝑗</m:t>
                        </m:r>
                      </m:sub>
                      <m:sup>
                        <m:r>
                          <a:rPr lang="en-US" b="0" i="1" smtClean="0">
                            <a:latin typeface="Cambria Math" panose="02040503050406030204" pitchFamily="18" charset="0"/>
                          </a:rPr>
                          <m:t>(3)</m:t>
                        </m:r>
                      </m:sup>
                    </m:sSubSup>
                  </m:oMath>
                </a14:m>
                <a:r>
                  <a:rPr lang="en-US" dirty="0"/>
                  <a:t>OMEs in the </a:t>
                </a:r>
                <a14:m>
                  <m:oMath xmlns:m="http://schemas.openxmlformats.org/officeDocument/2006/math">
                    <m:r>
                      <a:rPr lang="en-US" i="1" dirty="0" smtClean="0">
                        <a:latin typeface="Cambria Math" panose="02040503050406030204" pitchFamily="18" charset="0"/>
                      </a:rPr>
                      <m:t>𝑥</m:t>
                    </m:r>
                  </m:oMath>
                </a14:m>
                <a:r>
                  <a:rPr lang="en-US" dirty="0"/>
                  <a:t> space.</a:t>
                </a:r>
              </a:p>
            </p:txBody>
          </p:sp>
        </mc:Choice>
        <mc:Fallback xmlns="">
          <p:sp>
            <p:nvSpPr>
              <p:cNvPr id="3" name="Content Placeholder 2">
                <a:extLst>
                  <a:ext uri="{FF2B5EF4-FFF2-40B4-BE49-F238E27FC236}">
                    <a16:creationId xmlns:a16="http://schemas.microsoft.com/office/drawing/2014/main" id="{E87E2E0F-DA73-BB40-490F-DEB8E41F65E2}"/>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12873EE-F1F7-C029-8E29-388729E144E7}"/>
              </a:ext>
            </a:extLst>
          </p:cNvPr>
          <p:cNvSpPr>
            <a:spLocks noGrp="1"/>
          </p:cNvSpPr>
          <p:nvPr>
            <p:ph type="sldNum" sz="quarter" idx="12"/>
          </p:nvPr>
        </p:nvSpPr>
        <p:spPr/>
        <p:txBody>
          <a:bodyPr/>
          <a:lstStyle/>
          <a:p>
            <a:fld id="{43EB0AC1-1C9D-3D4A-A8C1-3A06855A2E01}" type="slidenum">
              <a:rPr lang="en-US" smtClean="0"/>
              <a:t>26</a:t>
            </a:fld>
            <a:r>
              <a:rPr lang="en-US" dirty="0"/>
              <a:t>/28</a:t>
            </a:r>
          </a:p>
        </p:txBody>
      </p:sp>
    </p:spTree>
    <p:extLst>
      <p:ext uri="{BB962C8B-B14F-4D97-AF65-F5344CB8AC3E}">
        <p14:creationId xmlns:p14="http://schemas.microsoft.com/office/powerpoint/2010/main" val="2067178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3E7DFD-D75D-441C-3607-AD9F90D3E232}"/>
              </a:ext>
            </a:extLst>
          </p:cNvPr>
          <p:cNvSpPr>
            <a:spLocks noGrp="1"/>
          </p:cNvSpPr>
          <p:nvPr>
            <p:ph type="title"/>
          </p:nvPr>
        </p:nvSpPr>
        <p:spPr>
          <a:xfrm>
            <a:off x="228600" y="18255"/>
            <a:ext cx="10515600" cy="1325563"/>
          </a:xfrm>
        </p:spPr>
        <p:txBody>
          <a:bodyPr/>
          <a:lstStyle/>
          <a:p>
            <a:r>
              <a:rPr lang="en-US" dirty="0"/>
              <a:t>Other results using ACOT-like schemes</a:t>
            </a:r>
          </a:p>
        </p:txBody>
      </p:sp>
      <p:pic>
        <p:nvPicPr>
          <p:cNvPr id="6" name="Picture 5" descr="Chart&#10;&#10;Description automatically generated">
            <a:extLst>
              <a:ext uri="{FF2B5EF4-FFF2-40B4-BE49-F238E27FC236}">
                <a16:creationId xmlns:a16="http://schemas.microsoft.com/office/drawing/2014/main" id="{DDF6ADF8-CCF9-EC73-4E7F-93293053673B}"/>
              </a:ext>
            </a:extLst>
          </p:cNvPr>
          <p:cNvPicPr>
            <a:picLocks noChangeAspect="1"/>
          </p:cNvPicPr>
          <p:nvPr/>
        </p:nvPicPr>
        <p:blipFill>
          <a:blip r:embed="rId2"/>
          <a:stretch>
            <a:fillRect/>
          </a:stretch>
        </p:blipFill>
        <p:spPr>
          <a:xfrm>
            <a:off x="166977" y="1148388"/>
            <a:ext cx="3525457" cy="2274489"/>
          </a:xfrm>
          <a:prstGeom prst="rect">
            <a:avLst/>
          </a:prstGeom>
        </p:spPr>
      </p:pic>
      <p:pic>
        <p:nvPicPr>
          <p:cNvPr id="7" name="Picture 6" descr="Chart, bar chart&#10;&#10;Description automatically generated">
            <a:extLst>
              <a:ext uri="{FF2B5EF4-FFF2-40B4-BE49-F238E27FC236}">
                <a16:creationId xmlns:a16="http://schemas.microsoft.com/office/drawing/2014/main" id="{B48E1A7C-4D41-6963-6455-96813D920358}"/>
              </a:ext>
            </a:extLst>
          </p:cNvPr>
          <p:cNvPicPr>
            <a:picLocks noChangeAspect="1"/>
          </p:cNvPicPr>
          <p:nvPr/>
        </p:nvPicPr>
        <p:blipFill>
          <a:blip r:embed="rId3"/>
          <a:stretch>
            <a:fillRect/>
          </a:stretch>
        </p:blipFill>
        <p:spPr>
          <a:xfrm>
            <a:off x="4119154" y="1045356"/>
            <a:ext cx="3494561" cy="2480552"/>
          </a:xfrm>
          <a:prstGeom prst="rect">
            <a:avLst/>
          </a:prstGeom>
        </p:spPr>
      </p:pic>
      <p:pic>
        <p:nvPicPr>
          <p:cNvPr id="8" name="Picture 7">
            <a:extLst>
              <a:ext uri="{FF2B5EF4-FFF2-40B4-BE49-F238E27FC236}">
                <a16:creationId xmlns:a16="http://schemas.microsoft.com/office/drawing/2014/main" id="{4503B41E-5B87-C76A-6CFF-9B3F1691E86C}"/>
              </a:ext>
            </a:extLst>
          </p:cNvPr>
          <p:cNvPicPr>
            <a:picLocks noChangeAspect="1"/>
          </p:cNvPicPr>
          <p:nvPr/>
        </p:nvPicPr>
        <p:blipFill>
          <a:blip r:embed="rId4"/>
          <a:stretch>
            <a:fillRect/>
          </a:stretch>
        </p:blipFill>
        <p:spPr>
          <a:xfrm>
            <a:off x="55228" y="4173563"/>
            <a:ext cx="7759247" cy="2518202"/>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0F43545-9440-A371-509A-860DC69E9501}"/>
                  </a:ext>
                </a:extLst>
              </p:cNvPr>
              <p:cNvSpPr txBox="1"/>
              <p:nvPr/>
            </p:nvSpPr>
            <p:spPr>
              <a:xfrm>
                <a:off x="7814475" y="4297768"/>
                <a:ext cx="4094967" cy="2267031"/>
              </a:xfrm>
              <a:prstGeom prst="rect">
                <a:avLst/>
              </a:prstGeom>
              <a:noFill/>
            </p:spPr>
            <p:txBody>
              <a:bodyPr wrap="none" rtlCol="0">
                <a:spAutoFit/>
              </a:bodyPr>
              <a:lstStyle/>
              <a:p>
                <a:r>
                  <a:rPr lang="en-US" sz="1400" dirty="0"/>
                  <a:t>NLO theory predictions for the </a:t>
                </a:r>
                <a:r>
                  <a:rPr lang="en-US" sz="1400" dirty="0" err="1"/>
                  <a:t>pT</a:t>
                </a:r>
                <a:r>
                  <a:rPr lang="en-US" sz="1400" dirty="0"/>
                  <a:t> and y distributions </a:t>
                </a:r>
              </a:p>
              <a:p>
                <a:r>
                  <a:rPr lang="en-US" sz="1400" dirty="0"/>
                  <a:t>obtained with CT18NLO and CT18XNLO PDFs </a:t>
                </a:r>
              </a:p>
              <a:p>
                <a:r>
                  <a:rPr lang="en-US" sz="1400" dirty="0"/>
                  <a:t>compared to </a:t>
                </a:r>
                <a14:m>
                  <m:oMath xmlns:m="http://schemas.openxmlformats.org/officeDocument/2006/math">
                    <m:sSup>
                      <m:sSupPr>
                        <m:ctrlPr>
                          <a:rPr lang="en-US" sz="1400" i="1" smtClean="0">
                            <a:latin typeface="Cambria Math" panose="02040503050406030204" pitchFamily="18" charset="0"/>
                          </a:rPr>
                        </m:ctrlPr>
                      </m:sSupPr>
                      <m:e>
                        <m:r>
                          <m:rPr>
                            <m:nor/>
                          </m:rPr>
                          <a:rPr lang="en-US" sz="1400" dirty="0"/>
                          <m:t>B</m:t>
                        </m:r>
                      </m:e>
                      <m:sup>
                        <m:r>
                          <m:rPr>
                            <m:nor/>
                          </m:rPr>
                          <a:rPr lang="en-US" sz="1400" dirty="0"/>
                          <m:t>±</m:t>
                        </m:r>
                      </m:sup>
                    </m:sSup>
                  </m:oMath>
                </a14:m>
                <a:r>
                  <a:rPr lang="en-US" sz="1400" dirty="0"/>
                  <a:t> production data from </a:t>
                </a:r>
                <a:r>
                  <a:rPr lang="en-US" sz="1400" dirty="0" err="1"/>
                  <a:t>LHCb</a:t>
                </a:r>
                <a:r>
                  <a:rPr lang="en-US" sz="1400" dirty="0"/>
                  <a:t> 13 TeV</a:t>
                </a:r>
              </a:p>
              <a:p>
                <a:r>
                  <a:rPr lang="en-US" altLang="zh-CN" sz="1400" dirty="0">
                    <a:solidFill>
                      <a:srgbClr val="0070C0"/>
                    </a:solidFill>
                  </a:rPr>
                  <a:t>[arXiv:2203.06207]</a:t>
                </a:r>
                <a:endParaRPr lang="en-US" sz="1400" dirty="0">
                  <a:solidFill>
                    <a:srgbClr val="0070C0"/>
                  </a:solidFill>
                </a:endParaRPr>
              </a:p>
              <a:p>
                <a:endParaRPr lang="en-US" sz="1400" dirty="0"/>
              </a:p>
              <a:p>
                <a:r>
                  <a:rPr lang="en-US" sz="1400" dirty="0"/>
                  <a:t>Theoretical uncertainties at NLO are large (O(50%)) </a:t>
                </a:r>
              </a:p>
              <a:p>
                <a:r>
                  <a:rPr lang="en-US" sz="1400" dirty="0"/>
                  <a:t>and mainly ascribed to scale variation. This can be </a:t>
                </a:r>
              </a:p>
              <a:p>
                <a:r>
                  <a:rPr lang="en-US" sz="1400" dirty="0"/>
                  <a:t>improved by including higher-order corrections </a:t>
                </a:r>
              </a:p>
              <a:p>
                <a:r>
                  <a:rPr lang="en-US" sz="1400" dirty="0"/>
                  <a:t>which imply an extension of the S-ACOT-MPS scheme </a:t>
                </a:r>
              </a:p>
              <a:p>
                <a:r>
                  <a:rPr lang="en-US" sz="1400" dirty="0"/>
                  <a:t>to NNLO</a:t>
                </a:r>
              </a:p>
            </p:txBody>
          </p:sp>
        </mc:Choice>
        <mc:Fallback>
          <p:sp>
            <p:nvSpPr>
              <p:cNvPr id="9" name="TextBox 8">
                <a:extLst>
                  <a:ext uri="{FF2B5EF4-FFF2-40B4-BE49-F238E27FC236}">
                    <a16:creationId xmlns:a16="http://schemas.microsoft.com/office/drawing/2014/main" id="{30F43545-9440-A371-509A-860DC69E9501}"/>
                  </a:ext>
                </a:extLst>
              </p:cNvPr>
              <p:cNvSpPr txBox="1">
                <a:spLocks noRot="1" noChangeAspect="1" noMove="1" noResize="1" noEditPoints="1" noAdjustHandles="1" noChangeArrowheads="1" noChangeShapeType="1" noTextEdit="1"/>
              </p:cNvSpPr>
              <p:nvPr/>
            </p:nvSpPr>
            <p:spPr>
              <a:xfrm>
                <a:off x="7814475" y="4297768"/>
                <a:ext cx="4094967" cy="2267031"/>
              </a:xfrm>
              <a:prstGeom prst="rect">
                <a:avLst/>
              </a:prstGeom>
              <a:blipFill>
                <a:blip r:embed="rId5"/>
                <a:stretch>
                  <a:fillRect l="-619" t="-559" b="-223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BA7531B0-4391-6DF4-3AA0-7023E5FAC3A0}"/>
              </a:ext>
            </a:extLst>
          </p:cNvPr>
          <p:cNvSpPr txBox="1"/>
          <p:nvPr/>
        </p:nvSpPr>
        <p:spPr>
          <a:xfrm>
            <a:off x="496389" y="3360227"/>
            <a:ext cx="3494561" cy="707886"/>
          </a:xfrm>
          <a:prstGeom prst="rect">
            <a:avLst/>
          </a:prstGeom>
          <a:noFill/>
        </p:spPr>
        <p:txBody>
          <a:bodyPr wrap="square" rtlCol="0">
            <a:spAutoFit/>
          </a:bodyPr>
          <a:lstStyle/>
          <a:p>
            <a:r>
              <a:rPr lang="en-US" sz="1100" dirty="0"/>
              <a:t>Transverse momentum at central rapidity at </a:t>
            </a:r>
            <a:r>
              <a:rPr lang="en-US" sz="1100" dirty="0" err="1"/>
              <a:t>LHCb</a:t>
            </a:r>
            <a:r>
              <a:rPr lang="en-US" sz="1100" dirty="0"/>
              <a:t> 13TeV </a:t>
            </a:r>
          </a:p>
          <a:p>
            <a:r>
              <a:rPr lang="en-US" sz="1100" dirty="0"/>
              <a:t>(</a:t>
            </a:r>
            <a:r>
              <a:rPr lang="en-US" sz="1100" dirty="0" err="1"/>
              <a:t>LHCb</a:t>
            </a:r>
            <a:r>
              <a:rPr lang="en-US" sz="1100" dirty="0"/>
              <a:t> data from JHEP 03 (2016) 159). </a:t>
            </a:r>
          </a:p>
          <a:p>
            <a:r>
              <a:rPr lang="en-US" sz="1100" dirty="0"/>
              <a:t>Error bands are scale uncertainties.</a:t>
            </a:r>
            <a:r>
              <a:rPr lang="en-US" sz="1800" dirty="0"/>
              <a:t> </a:t>
            </a:r>
          </a:p>
        </p:txBody>
      </p:sp>
      <p:sp>
        <p:nvSpPr>
          <p:cNvPr id="11" name="TextBox 10">
            <a:extLst>
              <a:ext uri="{FF2B5EF4-FFF2-40B4-BE49-F238E27FC236}">
                <a16:creationId xmlns:a16="http://schemas.microsoft.com/office/drawing/2014/main" id="{330FC359-30E3-4940-1DDA-EC6133A3716E}"/>
              </a:ext>
            </a:extLst>
          </p:cNvPr>
          <p:cNvSpPr txBox="1"/>
          <p:nvPr/>
        </p:nvSpPr>
        <p:spPr>
          <a:xfrm>
            <a:off x="4107470" y="3422877"/>
            <a:ext cx="3914854" cy="600164"/>
          </a:xfrm>
          <a:prstGeom prst="rect">
            <a:avLst/>
          </a:prstGeom>
          <a:noFill/>
        </p:spPr>
        <p:txBody>
          <a:bodyPr wrap="none" rtlCol="0">
            <a:spAutoFit/>
          </a:bodyPr>
          <a:lstStyle/>
          <a:p>
            <a:r>
              <a:rPr lang="en-US" sz="1100" dirty="0"/>
              <a:t>Rapidity distributions of prompt charm at the LHC 13 TeV in the </a:t>
            </a:r>
          </a:p>
          <a:p>
            <a:r>
              <a:rPr lang="en-US" sz="1100" dirty="0"/>
              <a:t>very forward region (</a:t>
            </a:r>
            <a:r>
              <a:rPr lang="en-US" sz="1100" dirty="0" err="1"/>
              <a:t>yc</a:t>
            </a:r>
            <a:r>
              <a:rPr lang="en-US" sz="1100" dirty="0"/>
              <a:t> &gt; 8). Error band represents the CT18NLO </a:t>
            </a:r>
          </a:p>
          <a:p>
            <a:r>
              <a:rPr lang="en-US" sz="1100" dirty="0"/>
              <a:t>induced PDF uncertainty at 68% C.L.</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FB145AD-D1C4-F4F8-56E6-1A505DCB5570}"/>
                  </a:ext>
                </a:extLst>
              </p:cNvPr>
              <p:cNvSpPr txBox="1"/>
              <p:nvPr/>
            </p:nvSpPr>
            <p:spPr>
              <a:xfrm>
                <a:off x="8022324" y="1221404"/>
                <a:ext cx="4222566" cy="2677656"/>
              </a:xfrm>
              <a:prstGeom prst="rect">
                <a:avLst/>
              </a:prstGeom>
              <a:noFill/>
            </p:spPr>
            <p:txBody>
              <a:bodyPr wrap="none" rtlCol="0">
                <a:spAutoFit/>
              </a:bodyPr>
              <a:lstStyle/>
              <a:p>
                <a:r>
                  <a:rPr lang="en-US" sz="1400" dirty="0"/>
                  <a:t>Charm hadroproduction and Z + c production </a:t>
                </a:r>
              </a:p>
              <a:p>
                <a:r>
                  <a:rPr lang="en-US" sz="1400" dirty="0"/>
                  <a:t>at the LHC can constrain the IC contributions.</a:t>
                </a:r>
              </a:p>
              <a:p>
                <a:r>
                  <a:rPr lang="en-US" sz="1400" dirty="0" err="1"/>
                  <a:t>LHCb</a:t>
                </a:r>
                <a:r>
                  <a:rPr lang="en-US" sz="1400" dirty="0"/>
                  <a:t> </a:t>
                </a:r>
                <a:r>
                  <a:rPr lang="en-US" sz="1400" dirty="0" err="1"/>
                  <a:t>Z+c</a:t>
                </a:r>
                <a:r>
                  <a:rPr lang="en-US" sz="1400" dirty="0"/>
                  <a:t> data deserve attention as they can </a:t>
                </a:r>
              </a:p>
              <a:p>
                <a:r>
                  <a:rPr lang="en-US" sz="1400" dirty="0"/>
                  <a:t>potentially discriminate gluon functional forms </a:t>
                </a:r>
              </a:p>
              <a:p>
                <a:r>
                  <a:rPr lang="en-US" sz="1400" dirty="0"/>
                  <a:t>at </a:t>
                </a:r>
                <a14:m>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≥0.2</m:t>
                    </m:r>
                  </m:oMath>
                </a14:m>
                <a:r>
                  <a:rPr lang="en-US" sz="1400" dirty="0"/>
                  <a:t> and improve gluon accuracy.  </a:t>
                </a:r>
              </a:p>
              <a:p>
                <a:endParaRPr lang="en-US" sz="1400" dirty="0"/>
              </a:p>
              <a:p>
                <a:r>
                  <a:rPr lang="en-US" sz="1400" dirty="0"/>
                  <a:t>For small </a:t>
                </a:r>
                <a14:m>
                  <m:oMath xmlns:m="http://schemas.openxmlformats.org/officeDocument/2006/math">
                    <m:r>
                      <a:rPr lang="en-US" sz="1400" i="1" dirty="0" smtClean="0">
                        <a:latin typeface="Cambria Math" panose="02040503050406030204" pitchFamily="18" charset="0"/>
                      </a:rPr>
                      <m:t>𝑥</m:t>
                    </m:r>
                  </m:oMath>
                </a14:m>
                <a:r>
                  <a:rPr lang="en-US" sz="1400" dirty="0"/>
                  <a:t> below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10</m:t>
                        </m:r>
                      </m:e>
                      <m:sup>
                        <m:r>
                          <a:rPr lang="en-US" sz="1400" b="0" i="1" smtClean="0">
                            <a:latin typeface="Cambria Math" panose="02040503050406030204" pitchFamily="18" charset="0"/>
                          </a:rPr>
                          <m:t>−4</m:t>
                        </m:r>
                      </m:sup>
                    </m:sSup>
                  </m:oMath>
                </a14:m>
                <a:r>
                  <a:rPr lang="en-US" sz="1400" dirty="0"/>
                  <a:t>, higher-order QCD terms </a:t>
                </a:r>
              </a:p>
              <a:p>
                <a:r>
                  <a:rPr lang="en-US" sz="1400" dirty="0"/>
                  <a:t>with </a:t>
                </a:r>
                <a14:m>
                  <m:oMath xmlns:m="http://schemas.openxmlformats.org/officeDocument/2006/math">
                    <m:r>
                      <m:rPr>
                        <m:sty m:val="p"/>
                      </m:rPr>
                      <a:rPr lang="en-US" sz="1400" i="1" dirty="0" smtClean="0">
                        <a:latin typeface="Cambria Math" panose="02040503050406030204" pitchFamily="18" charset="0"/>
                      </a:rPr>
                      <m:t>ln</m:t>
                    </m:r>
                    <m:r>
                      <a:rPr lang="en-US" sz="1400" i="1" dirty="0" smtClean="0">
                        <a:latin typeface="Cambria Math" panose="02040503050406030204" pitchFamily="18" charset="0"/>
                      </a:rPr>
                      <m:t>⁡(1/</m:t>
                    </m:r>
                    <m:r>
                      <a:rPr lang="en-US" sz="1400" i="1" dirty="0" smtClean="0">
                        <a:latin typeface="Cambria Math" panose="02040503050406030204" pitchFamily="18" charset="0"/>
                      </a:rPr>
                      <m:t>𝑥</m:t>
                    </m:r>
                    <m:r>
                      <a:rPr lang="en-US" sz="1400" i="1" dirty="0" smtClean="0">
                        <a:latin typeface="Cambria Math" panose="02040503050406030204" pitchFamily="18" charset="0"/>
                      </a:rPr>
                      <m:t>)</m:t>
                    </m:r>
                  </m:oMath>
                </a14:m>
                <a:r>
                  <a:rPr lang="en-US" sz="1400" dirty="0"/>
                  <a:t> dependence grow quickly at factorization </a:t>
                </a:r>
              </a:p>
              <a:p>
                <a:r>
                  <a:rPr lang="en-US" sz="1400" dirty="0"/>
                  <a:t>scales of order 1 GeV. FPF facilities like FASER</a:t>
                </a:r>
                <a:r>
                  <a:rPr lang="el-GR" sz="1400" dirty="0"/>
                  <a:t>ν </a:t>
                </a:r>
                <a:endParaRPr lang="en-US" sz="1400" dirty="0"/>
              </a:p>
              <a:p>
                <a:r>
                  <a:rPr lang="en-US" sz="1400" dirty="0"/>
                  <a:t>will access novel kinematic regimes where both </a:t>
                </a:r>
              </a:p>
              <a:p>
                <a:r>
                  <a:rPr lang="en-US" sz="1400" dirty="0"/>
                  <a:t>large-x and small-x QCD effects contribute </a:t>
                </a:r>
              </a:p>
              <a:p>
                <a:r>
                  <a:rPr lang="en-US" sz="1400" dirty="0"/>
                  <a:t>to charm hadroproduction rate. [</a:t>
                </a:r>
                <a:r>
                  <a:rPr lang="en-US" sz="1400" dirty="0">
                    <a:solidFill>
                      <a:srgbClr val="0070C0"/>
                    </a:solidFill>
                  </a:rPr>
                  <a:t>arXiv:2109.10905]</a:t>
                </a:r>
              </a:p>
            </p:txBody>
          </p:sp>
        </mc:Choice>
        <mc:Fallback xmlns="">
          <p:sp>
            <p:nvSpPr>
              <p:cNvPr id="13" name="TextBox 12">
                <a:extLst>
                  <a:ext uri="{FF2B5EF4-FFF2-40B4-BE49-F238E27FC236}">
                    <a16:creationId xmlns:a16="http://schemas.microsoft.com/office/drawing/2014/main" id="{2FB145AD-D1C4-F4F8-56E6-1A505DCB5570}"/>
                  </a:ext>
                </a:extLst>
              </p:cNvPr>
              <p:cNvSpPr txBox="1">
                <a:spLocks noRot="1" noChangeAspect="1" noMove="1" noResize="1" noEditPoints="1" noAdjustHandles="1" noChangeArrowheads="1" noChangeShapeType="1" noTextEdit="1"/>
              </p:cNvSpPr>
              <p:nvPr/>
            </p:nvSpPr>
            <p:spPr>
              <a:xfrm>
                <a:off x="8022324" y="1221404"/>
                <a:ext cx="4222566" cy="2677656"/>
              </a:xfrm>
              <a:prstGeom prst="rect">
                <a:avLst/>
              </a:prstGeom>
              <a:blipFill>
                <a:blip r:embed="rId6"/>
                <a:stretch>
                  <a:fillRect l="-299" t="-472" b="-141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41EB073A-6240-7F01-BBB8-30FE9C67F4F3}"/>
              </a:ext>
            </a:extLst>
          </p:cNvPr>
          <p:cNvSpPr txBox="1"/>
          <p:nvPr/>
        </p:nvSpPr>
        <p:spPr>
          <a:xfrm>
            <a:off x="5982788" y="1363535"/>
            <a:ext cx="1500732" cy="261610"/>
          </a:xfrm>
          <a:prstGeom prst="rect">
            <a:avLst/>
          </a:prstGeom>
          <a:noFill/>
        </p:spPr>
        <p:txBody>
          <a:bodyPr wrap="none" rtlCol="0">
            <a:spAutoFit/>
          </a:bodyPr>
          <a:lstStyle/>
          <a:p>
            <a:r>
              <a:rPr lang="en-US" sz="1100" dirty="0"/>
              <a:t>FPF paper 2109.10905 </a:t>
            </a:r>
          </a:p>
        </p:txBody>
      </p:sp>
      <p:sp>
        <p:nvSpPr>
          <p:cNvPr id="2" name="Slide Number Placeholder 1">
            <a:extLst>
              <a:ext uri="{FF2B5EF4-FFF2-40B4-BE49-F238E27FC236}">
                <a16:creationId xmlns:a16="http://schemas.microsoft.com/office/drawing/2014/main" id="{5C3A2C5F-CF21-EFBC-36C1-1897747EF9CD}"/>
              </a:ext>
            </a:extLst>
          </p:cNvPr>
          <p:cNvSpPr>
            <a:spLocks noGrp="1"/>
          </p:cNvSpPr>
          <p:nvPr>
            <p:ph type="sldNum" sz="quarter" idx="12"/>
          </p:nvPr>
        </p:nvSpPr>
        <p:spPr/>
        <p:txBody>
          <a:bodyPr/>
          <a:lstStyle/>
          <a:p>
            <a:fld id="{43EB0AC1-1C9D-3D4A-A8C1-3A06855A2E01}" type="slidenum">
              <a:rPr lang="en-US" smtClean="0"/>
              <a:t>27</a:t>
            </a:fld>
            <a:r>
              <a:rPr lang="en-US" dirty="0"/>
              <a:t>/28</a:t>
            </a:r>
          </a:p>
        </p:txBody>
      </p:sp>
    </p:spTree>
    <p:extLst>
      <p:ext uri="{BB962C8B-B14F-4D97-AF65-F5344CB8AC3E}">
        <p14:creationId xmlns:p14="http://schemas.microsoft.com/office/powerpoint/2010/main" val="3493264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AFDC-1CB2-2F44-BF6D-EF30564D1A77}"/>
              </a:ext>
            </a:extLst>
          </p:cNvPr>
          <p:cNvSpPr>
            <a:spLocks noGrp="1"/>
          </p:cNvSpPr>
          <p:nvPr>
            <p:ph type="title"/>
          </p:nvPr>
        </p:nvSpPr>
        <p:spPr>
          <a:xfrm>
            <a:off x="3235187" y="29818"/>
            <a:ext cx="5324061" cy="1202636"/>
          </a:xfrm>
        </p:spPr>
        <p:txBody>
          <a:bodyPr/>
          <a:lstStyle/>
          <a:p>
            <a:r>
              <a:rPr lang="en-US" b="1" dirty="0"/>
              <a:t>Concluding Remarks</a:t>
            </a:r>
          </a:p>
        </p:txBody>
      </p:sp>
      <p:sp>
        <p:nvSpPr>
          <p:cNvPr id="3" name="Content Placeholder 2">
            <a:extLst>
              <a:ext uri="{FF2B5EF4-FFF2-40B4-BE49-F238E27FC236}">
                <a16:creationId xmlns:a16="http://schemas.microsoft.com/office/drawing/2014/main" id="{46952A28-6F77-6B41-8EC0-C9E8C53EE129}"/>
              </a:ext>
            </a:extLst>
          </p:cNvPr>
          <p:cNvSpPr>
            <a:spLocks noGrp="1"/>
          </p:cNvSpPr>
          <p:nvPr>
            <p:ph idx="1"/>
          </p:nvPr>
        </p:nvSpPr>
        <p:spPr>
          <a:xfrm>
            <a:off x="495375" y="1232454"/>
            <a:ext cx="11201249" cy="5655365"/>
          </a:xfrm>
        </p:spPr>
        <p:txBody>
          <a:bodyPr>
            <a:normAutofit/>
          </a:bodyPr>
          <a:lstStyle/>
          <a:p>
            <a:r>
              <a:rPr lang="en-US" sz="2600" dirty="0"/>
              <a:t>Developed theory framework to extend ACOT-like GMVFN schemes to pp collisions based on collinear fact., and Subtraction and Residual PDFs.</a:t>
            </a:r>
          </a:p>
          <a:p>
            <a:endParaRPr lang="en-US" sz="2600" dirty="0"/>
          </a:p>
          <a:p>
            <a:r>
              <a:rPr lang="en-US" sz="2600" dirty="0"/>
              <a:t>ACOT-like schemes used to describe </a:t>
            </a:r>
            <a:r>
              <a:rPr lang="en-US" sz="2600" dirty="0" err="1"/>
              <a:t>Z+b</a:t>
            </a:r>
            <a:r>
              <a:rPr lang="en-US" sz="2600" dirty="0"/>
              <a:t> production differentially @NLO in QCD </a:t>
            </a:r>
          </a:p>
          <a:p>
            <a:endParaRPr lang="en-US" sz="2600" dirty="0"/>
          </a:p>
          <a:p>
            <a:r>
              <a:rPr lang="en-US" sz="2600" dirty="0"/>
              <a:t>Work is in progress for Higgs production @NNLO, and DIS @aN^3LO</a:t>
            </a:r>
          </a:p>
          <a:p>
            <a:endParaRPr lang="en-US" sz="2600" dirty="0"/>
          </a:p>
          <a:p>
            <a:r>
              <a:rPr lang="en-US" sz="2600" dirty="0"/>
              <a:t>Important for PDF analyses and to improve current understanding of exp data </a:t>
            </a:r>
          </a:p>
          <a:p>
            <a:endParaRPr lang="en-US" sz="2600" dirty="0"/>
          </a:p>
          <a:p>
            <a:r>
              <a:rPr lang="en-US" sz="2600" dirty="0"/>
              <a:t>Subtraction PDFs provided in the form of LHAPDF grids to for phenomenology</a:t>
            </a:r>
          </a:p>
          <a:p>
            <a:endParaRPr lang="en-US" sz="2600" dirty="0"/>
          </a:p>
        </p:txBody>
      </p:sp>
      <p:sp>
        <p:nvSpPr>
          <p:cNvPr id="4" name="Slide Number Placeholder 3">
            <a:extLst>
              <a:ext uri="{FF2B5EF4-FFF2-40B4-BE49-F238E27FC236}">
                <a16:creationId xmlns:a16="http://schemas.microsoft.com/office/drawing/2014/main" id="{94CA4CD5-FA93-2737-BFC6-30A745C24383}"/>
              </a:ext>
            </a:extLst>
          </p:cNvPr>
          <p:cNvSpPr>
            <a:spLocks noGrp="1"/>
          </p:cNvSpPr>
          <p:nvPr>
            <p:ph type="sldNum" sz="quarter" idx="12"/>
          </p:nvPr>
        </p:nvSpPr>
        <p:spPr/>
        <p:txBody>
          <a:bodyPr/>
          <a:lstStyle/>
          <a:p>
            <a:fld id="{43EB0AC1-1C9D-3D4A-A8C1-3A06855A2E01}" type="slidenum">
              <a:rPr lang="en-US" smtClean="0"/>
              <a:t>28</a:t>
            </a:fld>
            <a:r>
              <a:rPr lang="en-US" dirty="0"/>
              <a:t>/28</a:t>
            </a:r>
          </a:p>
        </p:txBody>
      </p:sp>
    </p:spTree>
    <p:extLst>
      <p:ext uri="{BB962C8B-B14F-4D97-AF65-F5344CB8AC3E}">
        <p14:creationId xmlns:p14="http://schemas.microsoft.com/office/powerpoint/2010/main" val="87535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34867-B950-6923-C761-AC9F4A4B31F3}"/>
              </a:ext>
            </a:extLst>
          </p:cNvPr>
          <p:cNvSpPr>
            <a:spLocks noGrp="1"/>
          </p:cNvSpPr>
          <p:nvPr>
            <p:ph type="title"/>
          </p:nvPr>
        </p:nvSpPr>
        <p:spPr>
          <a:xfrm>
            <a:off x="2377906" y="294374"/>
            <a:ext cx="7436188" cy="741953"/>
          </a:xfrm>
        </p:spPr>
        <p:txBody>
          <a:bodyPr>
            <a:normAutofit fontScale="90000"/>
          </a:bodyPr>
          <a:lstStyle/>
          <a:p>
            <a:r>
              <a:rPr lang="en-US" b="1" dirty="0"/>
              <a:t>Towards new CTEQ (CT25) PDFs</a:t>
            </a:r>
          </a:p>
        </p:txBody>
      </p:sp>
      <p:pic>
        <p:nvPicPr>
          <p:cNvPr id="5" name="Picture 4">
            <a:extLst>
              <a:ext uri="{FF2B5EF4-FFF2-40B4-BE49-F238E27FC236}">
                <a16:creationId xmlns:a16="http://schemas.microsoft.com/office/drawing/2014/main" id="{882FB9EE-698A-3472-C830-7464E3C69108}"/>
              </a:ext>
            </a:extLst>
          </p:cNvPr>
          <p:cNvPicPr>
            <a:picLocks noChangeAspect="1"/>
          </p:cNvPicPr>
          <p:nvPr/>
        </p:nvPicPr>
        <p:blipFill>
          <a:blip r:embed="rId2"/>
          <a:stretch>
            <a:fillRect/>
          </a:stretch>
        </p:blipFill>
        <p:spPr>
          <a:xfrm>
            <a:off x="1601147" y="1302061"/>
            <a:ext cx="8963555" cy="489058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A696FB-5E51-4211-D468-F924A204E95D}"/>
                  </a:ext>
                </a:extLst>
              </p:cNvPr>
              <p:cNvSpPr txBox="1"/>
              <p:nvPr/>
            </p:nvSpPr>
            <p:spPr>
              <a:xfrm>
                <a:off x="1923394" y="6306282"/>
                <a:ext cx="4798942" cy="369332"/>
              </a:xfrm>
              <a:prstGeom prst="rect">
                <a:avLst/>
              </a:prstGeom>
              <a:noFill/>
            </p:spPr>
            <p:txBody>
              <a:bodyPr wrap="none" rtlCol="0">
                <a:spAutoFit/>
              </a:bodyPr>
              <a:lstStyle/>
              <a:p>
                <a:r>
                  <a:rPr lang="en-US" dirty="0"/>
                  <a:t>776 new data points from DY, </a:t>
                </a:r>
                <a14:m>
                  <m:oMath xmlns:m="http://schemas.openxmlformats.org/officeDocument/2006/math">
                    <m:r>
                      <a:rPr lang="en-US" b="0" i="1" smtClean="0">
                        <a:latin typeface="Cambria Math" panose="02040503050406030204" pitchFamily="18" charset="0"/>
                      </a:rPr>
                      <m:t>𝑡</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𝑡</m:t>
                        </m:r>
                      </m:e>
                    </m:acc>
                  </m:oMath>
                </a14:m>
                <a:r>
                  <a:rPr lang="en-US" dirty="0"/>
                  <a:t> and jets for CT25</a:t>
                </a:r>
              </a:p>
            </p:txBody>
          </p:sp>
        </mc:Choice>
        <mc:Fallback xmlns="">
          <p:sp>
            <p:nvSpPr>
              <p:cNvPr id="6" name="TextBox 5">
                <a:extLst>
                  <a:ext uri="{FF2B5EF4-FFF2-40B4-BE49-F238E27FC236}">
                    <a16:creationId xmlns:a16="http://schemas.microsoft.com/office/drawing/2014/main" id="{A6A696FB-5E51-4211-D468-F924A204E95D}"/>
                  </a:ext>
                </a:extLst>
              </p:cNvPr>
              <p:cNvSpPr txBox="1">
                <a:spLocks noRot="1" noChangeAspect="1" noMove="1" noResize="1" noEditPoints="1" noAdjustHandles="1" noChangeArrowheads="1" noChangeShapeType="1" noTextEdit="1"/>
              </p:cNvSpPr>
              <p:nvPr/>
            </p:nvSpPr>
            <p:spPr>
              <a:xfrm>
                <a:off x="1923394" y="6306282"/>
                <a:ext cx="4798942" cy="369332"/>
              </a:xfrm>
              <a:prstGeom prst="rect">
                <a:avLst/>
              </a:prstGeom>
              <a:blipFill>
                <a:blip r:embed="rId3"/>
                <a:stretch>
                  <a:fillRect l="-1055" t="-6667" r="-528" b="-2666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6B9942E-798B-F343-2DB8-5421BA055DB9}"/>
              </a:ext>
            </a:extLst>
          </p:cNvPr>
          <p:cNvSpPr txBox="1"/>
          <p:nvPr/>
        </p:nvSpPr>
        <p:spPr>
          <a:xfrm>
            <a:off x="9160856" y="4874161"/>
            <a:ext cx="1403846" cy="1569660"/>
          </a:xfrm>
          <a:prstGeom prst="rect">
            <a:avLst/>
          </a:prstGeom>
          <a:noFill/>
        </p:spPr>
        <p:txBody>
          <a:bodyPr wrap="none" rtlCol="0">
            <a:spAutoFit/>
          </a:bodyPr>
          <a:lstStyle/>
          <a:p>
            <a:r>
              <a:rPr lang="en-US" sz="1600" dirty="0">
                <a:solidFill>
                  <a:srgbClr val="7030A0"/>
                </a:solidFill>
              </a:rPr>
              <a:t>also </a:t>
            </a:r>
            <a:r>
              <a:rPr lang="en-US" sz="1600" dirty="0" err="1">
                <a:solidFill>
                  <a:srgbClr val="7030A0"/>
                </a:solidFill>
              </a:rPr>
              <a:t>dijet</a:t>
            </a:r>
            <a:r>
              <a:rPr lang="en-US" sz="1600" dirty="0">
                <a:solidFill>
                  <a:srgbClr val="7030A0"/>
                </a:solidFill>
              </a:rPr>
              <a:t> data,</a:t>
            </a:r>
          </a:p>
          <a:p>
            <a:r>
              <a:rPr lang="en-US" sz="1600" dirty="0">
                <a:solidFill>
                  <a:srgbClr val="7030A0"/>
                </a:solidFill>
              </a:rPr>
              <a:t>but don’t </a:t>
            </a:r>
          </a:p>
          <a:p>
            <a:r>
              <a:rPr lang="en-US" sz="1600" dirty="0">
                <a:solidFill>
                  <a:srgbClr val="7030A0"/>
                </a:solidFill>
              </a:rPr>
              <a:t>(officially)</a:t>
            </a:r>
          </a:p>
          <a:p>
            <a:r>
              <a:rPr lang="en-US" sz="1600" dirty="0">
                <a:solidFill>
                  <a:srgbClr val="7030A0"/>
                </a:solidFill>
              </a:rPr>
              <a:t>know how to</a:t>
            </a:r>
          </a:p>
          <a:p>
            <a:r>
              <a:rPr lang="en-US" sz="1600" dirty="0">
                <a:solidFill>
                  <a:srgbClr val="7030A0"/>
                </a:solidFill>
              </a:rPr>
              <a:t>combine with</a:t>
            </a:r>
          </a:p>
          <a:p>
            <a:r>
              <a:rPr lang="en-US" sz="1600" dirty="0">
                <a:solidFill>
                  <a:srgbClr val="7030A0"/>
                </a:solidFill>
              </a:rPr>
              <a:t>inclusive jets</a:t>
            </a:r>
          </a:p>
        </p:txBody>
      </p:sp>
      <p:sp>
        <p:nvSpPr>
          <p:cNvPr id="8" name="Rectangle 7">
            <a:extLst>
              <a:ext uri="{FF2B5EF4-FFF2-40B4-BE49-F238E27FC236}">
                <a16:creationId xmlns:a16="http://schemas.microsoft.com/office/drawing/2014/main" id="{0FEC8E9A-0EC1-5BD6-B3FB-EE74E4C0F7AC}"/>
              </a:ext>
            </a:extLst>
          </p:cNvPr>
          <p:cNvSpPr/>
          <p:nvPr/>
        </p:nvSpPr>
        <p:spPr bwMode="auto">
          <a:xfrm>
            <a:off x="1524001" y="1307013"/>
            <a:ext cx="496711" cy="2847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FF0000"/>
              </a:solidFill>
              <a:latin typeface="Arial" charset="0"/>
            </a:endParaRPr>
          </a:p>
        </p:txBody>
      </p:sp>
      <p:sp>
        <p:nvSpPr>
          <p:cNvPr id="3" name="Slide Number Placeholder 2">
            <a:extLst>
              <a:ext uri="{FF2B5EF4-FFF2-40B4-BE49-F238E27FC236}">
                <a16:creationId xmlns:a16="http://schemas.microsoft.com/office/drawing/2014/main" id="{866B8161-110E-CFEE-7A64-A456E10A01AC}"/>
              </a:ext>
            </a:extLst>
          </p:cNvPr>
          <p:cNvSpPr>
            <a:spLocks noGrp="1"/>
          </p:cNvSpPr>
          <p:nvPr>
            <p:ph type="sldNum" sz="quarter" idx="12"/>
          </p:nvPr>
        </p:nvSpPr>
        <p:spPr/>
        <p:txBody>
          <a:bodyPr/>
          <a:lstStyle/>
          <a:p>
            <a:fld id="{43EB0AC1-1C9D-3D4A-A8C1-3A06855A2E01}" type="slidenum">
              <a:rPr lang="en-US" smtClean="0"/>
              <a:t>2</a:t>
            </a:fld>
            <a:r>
              <a:rPr lang="en-US" dirty="0"/>
              <a:t>/28</a:t>
            </a:r>
          </a:p>
        </p:txBody>
      </p:sp>
      <p:sp>
        <p:nvSpPr>
          <p:cNvPr id="4" name="TextBox 3">
            <a:extLst>
              <a:ext uri="{FF2B5EF4-FFF2-40B4-BE49-F238E27FC236}">
                <a16:creationId xmlns:a16="http://schemas.microsoft.com/office/drawing/2014/main" id="{D9533DB0-2896-AA32-20DD-A5B42FCADC5A}"/>
              </a:ext>
            </a:extLst>
          </p:cNvPr>
          <p:cNvSpPr txBox="1"/>
          <p:nvPr/>
        </p:nvSpPr>
        <p:spPr>
          <a:xfrm rot="19536813">
            <a:off x="458349" y="1071228"/>
            <a:ext cx="1658916" cy="461665"/>
          </a:xfrm>
          <a:prstGeom prst="rect">
            <a:avLst/>
          </a:prstGeom>
          <a:noFill/>
        </p:spPr>
        <p:txBody>
          <a:bodyPr wrap="none" rtlCol="0">
            <a:spAutoFit/>
          </a:bodyPr>
          <a:lstStyle/>
          <a:p>
            <a:r>
              <a:rPr lang="en-US" sz="2400" b="1" dirty="0">
                <a:solidFill>
                  <a:srgbClr val="FF0000"/>
                </a:solidFill>
              </a:rPr>
              <a:t>Preliminary</a:t>
            </a:r>
          </a:p>
        </p:txBody>
      </p:sp>
    </p:spTree>
    <p:extLst>
      <p:ext uri="{BB962C8B-B14F-4D97-AF65-F5344CB8AC3E}">
        <p14:creationId xmlns:p14="http://schemas.microsoft.com/office/powerpoint/2010/main" val="603473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DD54-AB96-AD4A-0D0D-58B7E9A5F562}"/>
              </a:ext>
            </a:extLst>
          </p:cNvPr>
          <p:cNvSpPr>
            <a:spLocks noGrp="1"/>
          </p:cNvSpPr>
          <p:nvPr>
            <p:ph type="title"/>
          </p:nvPr>
        </p:nvSpPr>
        <p:spPr>
          <a:xfrm>
            <a:off x="4669775" y="2367842"/>
            <a:ext cx="2755594" cy="1664331"/>
          </a:xfrm>
        </p:spPr>
        <p:txBody>
          <a:bodyPr>
            <a:noAutofit/>
          </a:bodyPr>
          <a:lstStyle/>
          <a:p>
            <a:r>
              <a:rPr lang="en-US" sz="5400" dirty="0"/>
              <a:t>BACK UP</a:t>
            </a:r>
          </a:p>
        </p:txBody>
      </p:sp>
      <p:sp>
        <p:nvSpPr>
          <p:cNvPr id="3" name="Slide Number Placeholder 2">
            <a:extLst>
              <a:ext uri="{FF2B5EF4-FFF2-40B4-BE49-F238E27FC236}">
                <a16:creationId xmlns:a16="http://schemas.microsoft.com/office/drawing/2014/main" id="{4957579D-A811-B651-A79D-9DF425E7BD8C}"/>
              </a:ext>
            </a:extLst>
          </p:cNvPr>
          <p:cNvSpPr>
            <a:spLocks noGrp="1"/>
          </p:cNvSpPr>
          <p:nvPr>
            <p:ph type="sldNum" sz="quarter" idx="12"/>
          </p:nvPr>
        </p:nvSpPr>
        <p:spPr/>
        <p:txBody>
          <a:bodyPr/>
          <a:lstStyle/>
          <a:p>
            <a:fld id="{43EB0AC1-1C9D-3D4A-A8C1-3A06855A2E01}" type="slidenum">
              <a:rPr lang="en-US" smtClean="0"/>
              <a:t>29</a:t>
            </a:fld>
            <a:endParaRPr lang="en-US"/>
          </a:p>
        </p:txBody>
      </p:sp>
    </p:spTree>
    <p:extLst>
      <p:ext uri="{BB962C8B-B14F-4D97-AF65-F5344CB8AC3E}">
        <p14:creationId xmlns:p14="http://schemas.microsoft.com/office/powerpoint/2010/main" val="1032016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25C1-BD9D-D1E0-FD3B-959DA478B31C}"/>
              </a:ext>
            </a:extLst>
          </p:cNvPr>
          <p:cNvSpPr>
            <a:spLocks noGrp="1"/>
          </p:cNvSpPr>
          <p:nvPr>
            <p:ph type="title"/>
          </p:nvPr>
        </p:nvSpPr>
        <p:spPr/>
        <p:txBody>
          <a:bodyPr/>
          <a:lstStyle/>
          <a:p>
            <a:r>
              <a:rPr lang="en-US" dirty="0"/>
              <a:t>Operator Matrix Elements</a:t>
            </a:r>
          </a:p>
        </p:txBody>
      </p:sp>
      <p:sp>
        <p:nvSpPr>
          <p:cNvPr id="4" name="Slide Number Placeholder 3">
            <a:extLst>
              <a:ext uri="{FF2B5EF4-FFF2-40B4-BE49-F238E27FC236}">
                <a16:creationId xmlns:a16="http://schemas.microsoft.com/office/drawing/2014/main" id="{87F9C192-C6B1-59C9-22FD-978B860ACC41}"/>
              </a:ext>
            </a:extLst>
          </p:cNvPr>
          <p:cNvSpPr>
            <a:spLocks noGrp="1"/>
          </p:cNvSpPr>
          <p:nvPr>
            <p:ph type="sldNum" sz="quarter" idx="12"/>
          </p:nvPr>
        </p:nvSpPr>
        <p:spPr/>
        <p:txBody>
          <a:bodyPr/>
          <a:lstStyle/>
          <a:p>
            <a:fld id="{43EB0AC1-1C9D-3D4A-A8C1-3A06855A2E01}" type="slidenum">
              <a:rPr lang="en-US" smtClean="0"/>
              <a:t>30</a:t>
            </a:fld>
            <a:endParaRPr lang="en-US"/>
          </a:p>
        </p:txBody>
      </p:sp>
      <p:pic>
        <p:nvPicPr>
          <p:cNvPr id="6" name="Picture 5" descr="A mathematical equations and formulas&#10;&#10;AI-generated content may be incorrect.">
            <a:extLst>
              <a:ext uri="{FF2B5EF4-FFF2-40B4-BE49-F238E27FC236}">
                <a16:creationId xmlns:a16="http://schemas.microsoft.com/office/drawing/2014/main" id="{47722728-E148-29EC-73DB-8A147E59EB9D}"/>
              </a:ext>
            </a:extLst>
          </p:cNvPr>
          <p:cNvPicPr>
            <a:picLocks noChangeAspect="1"/>
          </p:cNvPicPr>
          <p:nvPr/>
        </p:nvPicPr>
        <p:blipFill>
          <a:blip r:embed="rId2"/>
          <a:stretch>
            <a:fillRect/>
          </a:stretch>
        </p:blipFill>
        <p:spPr>
          <a:xfrm>
            <a:off x="583096" y="1627940"/>
            <a:ext cx="6066183" cy="1905403"/>
          </a:xfrm>
          <a:prstGeom prst="rect">
            <a:avLst/>
          </a:prstGeom>
        </p:spPr>
      </p:pic>
      <p:sp>
        <p:nvSpPr>
          <p:cNvPr id="7" name="TextBox 6">
            <a:extLst>
              <a:ext uri="{FF2B5EF4-FFF2-40B4-BE49-F238E27FC236}">
                <a16:creationId xmlns:a16="http://schemas.microsoft.com/office/drawing/2014/main" id="{5DD8D6E0-B2C3-46C7-D275-CED20DC9F78E}"/>
              </a:ext>
            </a:extLst>
          </p:cNvPr>
          <p:cNvSpPr txBox="1"/>
          <p:nvPr/>
        </p:nvSpPr>
        <p:spPr>
          <a:xfrm>
            <a:off x="7007086" y="1690688"/>
            <a:ext cx="4918782" cy="369332"/>
          </a:xfrm>
          <a:prstGeom prst="rect">
            <a:avLst/>
          </a:prstGeom>
          <a:noFill/>
        </p:spPr>
        <p:txBody>
          <a:bodyPr wrap="none" rtlCol="0">
            <a:spAutoFit/>
          </a:bodyPr>
          <a:lstStyle/>
          <a:p>
            <a:r>
              <a:rPr lang="en-US" dirty="0"/>
              <a:t>From mass factorization on DIS structure functions</a:t>
            </a:r>
          </a:p>
        </p:txBody>
      </p:sp>
      <p:pic>
        <p:nvPicPr>
          <p:cNvPr id="9" name="Picture 8" descr="A black text on a white background&#10;&#10;AI-generated content may be incorrect.">
            <a:extLst>
              <a:ext uri="{FF2B5EF4-FFF2-40B4-BE49-F238E27FC236}">
                <a16:creationId xmlns:a16="http://schemas.microsoft.com/office/drawing/2014/main" id="{FAE6850C-BF71-F24E-2DBD-1AA985521F4F}"/>
              </a:ext>
            </a:extLst>
          </p:cNvPr>
          <p:cNvPicPr>
            <a:picLocks noChangeAspect="1"/>
          </p:cNvPicPr>
          <p:nvPr/>
        </p:nvPicPr>
        <p:blipFill>
          <a:blip r:embed="rId3"/>
          <a:stretch>
            <a:fillRect/>
          </a:stretch>
        </p:blipFill>
        <p:spPr>
          <a:xfrm>
            <a:off x="838200" y="4553490"/>
            <a:ext cx="6066183" cy="783997"/>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01ECF7D-EC60-002F-C2B9-FC192179A7A7}"/>
                  </a:ext>
                </a:extLst>
              </p:cNvPr>
              <p:cNvSpPr txBox="1"/>
              <p:nvPr/>
            </p:nvSpPr>
            <p:spPr>
              <a:xfrm>
                <a:off x="743511" y="5566208"/>
                <a:ext cx="8901871" cy="646331"/>
              </a:xfrm>
              <a:prstGeom prst="rect">
                <a:avLst/>
              </a:prstGeom>
              <a:noFill/>
            </p:spPr>
            <p:txBody>
              <a:bodyPr wrap="square">
                <a:spAutoFit/>
              </a:bodyPr>
              <a:lstStyle/>
              <a:p>
                <a:pPr>
                  <a:buNone/>
                </a:pPr>
                <a:r>
                  <a:rPr lang="en-US" dirty="0">
                    <a:solidFill>
                      <a:srgbClr val="000000"/>
                    </a:solidFill>
                    <a:effectLst/>
                    <a:latin typeface="Helvetica" pitchFamily="2" charset="0"/>
                  </a:rPr>
                  <a:t>where </a:t>
                </a:r>
                <a14:m>
                  <m:oMath xmlns:m="http://schemas.openxmlformats.org/officeDocument/2006/math">
                    <m:sSub>
                      <m:sSubPr>
                        <m:ctrlPr>
                          <a:rPr lang="en-US" i="1" smtClean="0">
                            <a:solidFill>
                              <a:srgbClr val="000000"/>
                            </a:solidFill>
                            <a:effectLst/>
                            <a:latin typeface="Cambria Math" panose="02040503050406030204" pitchFamily="18" charset="0"/>
                          </a:rPr>
                        </m:ctrlPr>
                      </m:sSubPr>
                      <m:e>
                        <m:r>
                          <a:rPr lang="en-US" b="0" i="1" smtClean="0">
                            <a:solidFill>
                              <a:srgbClr val="000000"/>
                            </a:solidFill>
                            <a:effectLst/>
                            <a:latin typeface="Cambria Math" panose="02040503050406030204" pitchFamily="18" charset="0"/>
                          </a:rPr>
                          <m:t>𝑂</m:t>
                        </m:r>
                      </m:e>
                      <m:sub>
                        <m:r>
                          <a:rPr lang="en-US" b="0" i="1" smtClean="0">
                            <a:solidFill>
                              <a:srgbClr val="000000"/>
                            </a:solidFill>
                            <a:effectLst/>
                            <a:latin typeface="Cambria Math" panose="02040503050406030204" pitchFamily="18" charset="0"/>
                          </a:rPr>
                          <m:t>𝑙</m:t>
                        </m:r>
                      </m:sub>
                    </m:sSub>
                  </m:oMath>
                </a14:m>
                <a:r>
                  <a:rPr lang="en-US" dirty="0">
                    <a:solidFill>
                      <a:srgbClr val="000000"/>
                    </a:solidFill>
                    <a:effectLst/>
                    <a:latin typeface="Helvetica" pitchFamily="2" charset="0"/>
                  </a:rPr>
                  <a:t> are the renormalized operators which appear in the operator-product</a:t>
                </a:r>
              </a:p>
              <a:p>
                <a:r>
                  <a:rPr lang="en-US" dirty="0">
                    <a:solidFill>
                      <a:srgbClr val="000000"/>
                    </a:solidFill>
                    <a:effectLst/>
                    <a:latin typeface="Helvetica" pitchFamily="2" charset="0"/>
                  </a:rPr>
                  <a:t>expansion of two electromagnetic currents near the light cone.</a:t>
                </a:r>
              </a:p>
            </p:txBody>
          </p:sp>
        </mc:Choice>
        <mc:Fallback>
          <p:sp>
            <p:nvSpPr>
              <p:cNvPr id="11" name="TextBox 10">
                <a:extLst>
                  <a:ext uri="{FF2B5EF4-FFF2-40B4-BE49-F238E27FC236}">
                    <a16:creationId xmlns:a16="http://schemas.microsoft.com/office/drawing/2014/main" id="{901ECF7D-EC60-002F-C2B9-FC192179A7A7}"/>
                  </a:ext>
                </a:extLst>
              </p:cNvPr>
              <p:cNvSpPr txBox="1">
                <a:spLocks noRot="1" noChangeAspect="1" noMove="1" noResize="1" noEditPoints="1" noAdjustHandles="1" noChangeArrowheads="1" noChangeShapeType="1" noTextEdit="1"/>
              </p:cNvSpPr>
              <p:nvPr/>
            </p:nvSpPr>
            <p:spPr>
              <a:xfrm>
                <a:off x="743511" y="5566208"/>
                <a:ext cx="8901871" cy="646331"/>
              </a:xfrm>
              <a:prstGeom prst="rect">
                <a:avLst/>
              </a:prstGeom>
              <a:blipFill>
                <a:blip r:embed="rId4"/>
                <a:stretch>
                  <a:fillRect l="-570" t="-3846" b="-134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A20057FE-141F-FF2A-00DE-A264E01A9937}"/>
                  </a:ext>
                </a:extLst>
              </p:cNvPr>
              <p:cNvSpPr txBox="1"/>
              <p:nvPr/>
            </p:nvSpPr>
            <p:spPr>
              <a:xfrm>
                <a:off x="694911" y="3942377"/>
                <a:ext cx="10802178" cy="476221"/>
              </a:xfrm>
              <a:prstGeom prst="rect">
                <a:avLst/>
              </a:prstGeom>
              <a:noFill/>
            </p:spPr>
            <p:txBody>
              <a:bodyPr wrap="square">
                <a:spAutoFit/>
              </a:bodyPr>
              <a:lstStyle/>
              <a:p>
                <a:pPr>
                  <a:buNone/>
                </a:pPr>
                <a:r>
                  <a:rPr lang="en-US" dirty="0">
                    <a:solidFill>
                      <a:srgbClr val="000000"/>
                    </a:solidFill>
                    <a:effectLst/>
                    <a:latin typeface="Helvetica" pitchFamily="2" charset="0"/>
                  </a:rPr>
                  <a:t>The </a:t>
                </a:r>
                <a14:m>
                  <m:oMath xmlns:m="http://schemas.openxmlformats.org/officeDocument/2006/math">
                    <m:sSubSup>
                      <m:sSubSupPr>
                        <m:ctrlPr>
                          <a:rPr lang="en-US" i="1" smtClean="0">
                            <a:solidFill>
                              <a:srgbClr val="000000"/>
                            </a:solidFill>
                            <a:effectLst/>
                            <a:latin typeface="Cambria Math" panose="02040503050406030204" pitchFamily="18" charset="0"/>
                          </a:rPr>
                        </m:ctrlPr>
                      </m:sSubSupPr>
                      <m:e>
                        <m:r>
                          <a:rPr lang="en-US" b="0" i="1" smtClean="0">
                            <a:solidFill>
                              <a:srgbClr val="000000"/>
                            </a:solidFill>
                            <a:effectLst/>
                            <a:latin typeface="Cambria Math" panose="02040503050406030204" pitchFamily="18" charset="0"/>
                          </a:rPr>
                          <m:t>𝐴</m:t>
                        </m:r>
                      </m:e>
                      <m:sub>
                        <m:r>
                          <a:rPr lang="en-US" b="0" i="1" smtClean="0">
                            <a:solidFill>
                              <a:srgbClr val="000000"/>
                            </a:solidFill>
                            <a:effectLst/>
                            <a:latin typeface="Cambria Math" panose="02040503050406030204" pitchFamily="18" charset="0"/>
                          </a:rPr>
                          <m:t>𝑖𝑗</m:t>
                        </m:r>
                      </m:sub>
                      <m:sup>
                        <m:r>
                          <a:rPr lang="en-US" b="0" i="1" smtClean="0">
                            <a:solidFill>
                              <a:srgbClr val="000000"/>
                            </a:solidFill>
                            <a:effectLst/>
                            <a:latin typeface="Cambria Math" panose="02040503050406030204" pitchFamily="18" charset="0"/>
                          </a:rPr>
                          <m:t>(</m:t>
                        </m:r>
                        <m:r>
                          <a:rPr lang="en-US" b="0" i="1" smtClean="0">
                            <a:solidFill>
                              <a:srgbClr val="000000"/>
                            </a:solidFill>
                            <a:effectLst/>
                            <a:latin typeface="Cambria Math" panose="02040503050406030204" pitchFamily="18" charset="0"/>
                          </a:rPr>
                          <m:t>𝑘</m:t>
                        </m:r>
                        <m:r>
                          <a:rPr lang="en-US" b="0" i="1" smtClean="0">
                            <a:solidFill>
                              <a:srgbClr val="000000"/>
                            </a:solidFill>
                            <a:effectLst/>
                            <a:latin typeface="Cambria Math" panose="02040503050406030204" pitchFamily="18" charset="0"/>
                          </a:rPr>
                          <m:t>)</m:t>
                        </m:r>
                      </m:sup>
                    </m:sSubSup>
                  </m:oMath>
                </a14:m>
                <a:r>
                  <a:rPr lang="en-US" dirty="0">
                    <a:solidFill>
                      <a:srgbClr val="000000"/>
                    </a:solidFill>
                    <a:effectLst/>
                    <a:latin typeface="Helvetica" pitchFamily="2" charset="0"/>
                  </a:rPr>
                  <a:t> represent the renormalized operator-matrix elements (OME’s) which are defined by</a:t>
                </a:r>
              </a:p>
            </p:txBody>
          </p:sp>
        </mc:Choice>
        <mc:Fallback>
          <p:sp>
            <p:nvSpPr>
              <p:cNvPr id="13" name="TextBox 12">
                <a:extLst>
                  <a:ext uri="{FF2B5EF4-FFF2-40B4-BE49-F238E27FC236}">
                    <a16:creationId xmlns:a16="http://schemas.microsoft.com/office/drawing/2014/main" id="{A20057FE-141F-FF2A-00DE-A264E01A9937}"/>
                  </a:ext>
                </a:extLst>
              </p:cNvPr>
              <p:cNvSpPr txBox="1">
                <a:spLocks noRot="1" noChangeAspect="1" noMove="1" noResize="1" noEditPoints="1" noAdjustHandles="1" noChangeArrowheads="1" noChangeShapeType="1" noTextEdit="1"/>
              </p:cNvSpPr>
              <p:nvPr/>
            </p:nvSpPr>
            <p:spPr>
              <a:xfrm>
                <a:off x="694911" y="3942377"/>
                <a:ext cx="10802178" cy="476221"/>
              </a:xfrm>
              <a:prstGeom prst="rect">
                <a:avLst/>
              </a:prstGeom>
              <a:blipFill>
                <a:blip r:embed="rId5"/>
                <a:stretch>
                  <a:fillRect l="-469" b="-13158"/>
                </a:stretch>
              </a:blipFill>
            </p:spPr>
            <p:txBody>
              <a:bodyPr/>
              <a:lstStyle/>
              <a:p>
                <a:r>
                  <a:rPr lang="en-US">
                    <a:noFill/>
                  </a:rPr>
                  <a:t> </a:t>
                </a:r>
              </a:p>
            </p:txBody>
          </p:sp>
        </mc:Fallback>
      </mc:AlternateContent>
    </p:spTree>
    <p:extLst>
      <p:ext uri="{BB962C8B-B14F-4D97-AF65-F5344CB8AC3E}">
        <p14:creationId xmlns:p14="http://schemas.microsoft.com/office/powerpoint/2010/main" val="4258731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085A-B6EE-72F3-44DD-ED356A997DB4}"/>
              </a:ext>
            </a:extLst>
          </p:cNvPr>
          <p:cNvSpPr>
            <a:spLocks noGrp="1"/>
          </p:cNvSpPr>
          <p:nvPr>
            <p:ph type="title"/>
          </p:nvPr>
        </p:nvSpPr>
        <p:spPr/>
        <p:txBody>
          <a:bodyPr/>
          <a:lstStyle/>
          <a:p>
            <a:r>
              <a:rPr lang="en-US" dirty="0"/>
              <a:t>Further simplifications in ACOT-type schemes </a:t>
            </a:r>
          </a:p>
        </p:txBody>
      </p:sp>
      <p:pic>
        <p:nvPicPr>
          <p:cNvPr id="3" name="Picture 2" descr="A math equations and formulas&#10;&#10;Description automatically generated with medium confidence">
            <a:extLst>
              <a:ext uri="{FF2B5EF4-FFF2-40B4-BE49-F238E27FC236}">
                <a16:creationId xmlns:a16="http://schemas.microsoft.com/office/drawing/2014/main" id="{0866642E-DCA2-1113-0B24-66333C1AA54A}"/>
              </a:ext>
            </a:extLst>
          </p:cNvPr>
          <p:cNvPicPr>
            <a:picLocks noChangeAspect="1"/>
          </p:cNvPicPr>
          <p:nvPr/>
        </p:nvPicPr>
        <p:blipFill>
          <a:blip r:embed="rId2"/>
          <a:stretch>
            <a:fillRect/>
          </a:stretch>
        </p:blipFill>
        <p:spPr>
          <a:xfrm>
            <a:off x="838200" y="1927161"/>
            <a:ext cx="10091557" cy="1355854"/>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3E49C8-36FC-37EF-5103-B7E973AE5F6A}"/>
                  </a:ext>
                </a:extLst>
              </p:cNvPr>
              <p:cNvSpPr txBox="1"/>
              <p:nvPr/>
            </p:nvSpPr>
            <p:spPr>
              <a:xfrm>
                <a:off x="520040" y="3559431"/>
                <a:ext cx="11189025" cy="646331"/>
              </a:xfrm>
              <a:prstGeom prst="rect">
                <a:avLst/>
              </a:prstGeom>
              <a:noFill/>
            </p:spPr>
            <p:txBody>
              <a:bodyPr wrap="none" rtlCol="0">
                <a:spAutoFit/>
              </a:bodyPr>
              <a:lstStyle/>
              <a:p>
                <a:r>
                  <a:rPr lang="en-US" dirty="0">
                    <a:solidFill>
                      <a:srgbClr val="FF0000"/>
                    </a:solidFill>
                    <a:latin typeface="CMR12"/>
                  </a:rPr>
                  <a:t>L</a:t>
                </a:r>
                <a:r>
                  <a:rPr lang="en-US" sz="1800" dirty="0">
                    <a:solidFill>
                      <a:srgbClr val="FF0000"/>
                    </a:solidFill>
                    <a:effectLst/>
                    <a:latin typeface="CMR12"/>
                  </a:rPr>
                  <a:t>owest mandatory order” (LMO) representation at NLO in that it retains only the unambiguous terms up to order </a:t>
                </a:r>
                <a14:m>
                  <m:oMath xmlns:m="http://schemas.openxmlformats.org/officeDocument/2006/math">
                    <m:sSubSup>
                      <m:sSubSupPr>
                        <m:ctrlPr>
                          <a:rPr lang="en-US" sz="1800" i="1" dirty="0" smtClean="0">
                            <a:solidFill>
                              <a:srgbClr val="FF0000"/>
                            </a:solidFill>
                            <a:effectLst/>
                            <a:latin typeface="Cambria Math" panose="02040503050406030204" pitchFamily="18" charset="0"/>
                          </a:rPr>
                        </m:ctrlPr>
                      </m:sSubSupPr>
                      <m:e>
                        <m:r>
                          <a:rPr lang="en-US" sz="1800" b="0" i="1" dirty="0" smtClean="0">
                            <a:solidFill>
                              <a:srgbClr val="FF0000"/>
                            </a:solidFill>
                            <a:effectLst/>
                            <a:latin typeface="Cambria Math" panose="02040503050406030204" pitchFamily="18" charset="0"/>
                            <a:ea typeface="Cambria Math" panose="02040503050406030204" pitchFamily="18" charset="0"/>
                          </a:rPr>
                          <m:t>𝑎</m:t>
                        </m:r>
                      </m:e>
                      <m:sub>
                        <m:r>
                          <a:rPr lang="en-US" sz="1800" b="0" i="1" dirty="0" smtClean="0">
                            <a:solidFill>
                              <a:srgbClr val="FF0000"/>
                            </a:solidFill>
                            <a:effectLst/>
                            <a:latin typeface="Cambria Math" panose="02040503050406030204" pitchFamily="18" charset="0"/>
                          </a:rPr>
                          <m:t>𝑠</m:t>
                        </m:r>
                      </m:sub>
                      <m:sup>
                        <m:r>
                          <a:rPr lang="en-US" sz="1800" b="0" i="1" dirty="0" smtClean="0">
                            <a:solidFill>
                              <a:srgbClr val="FF0000"/>
                            </a:solidFill>
                            <a:effectLst/>
                            <a:latin typeface="Cambria Math" panose="02040503050406030204" pitchFamily="18" charset="0"/>
                          </a:rPr>
                          <m:t>3</m:t>
                        </m:r>
                      </m:sup>
                    </m:sSubSup>
                  </m:oMath>
                </a14:m>
                <a:r>
                  <a:rPr lang="en-US" sz="1800" dirty="0">
                    <a:solidFill>
                      <a:srgbClr val="FF0000"/>
                    </a:solidFill>
                    <a:effectLst/>
                    <a:latin typeface="CMMI8"/>
                  </a:rPr>
                  <a:t> </a:t>
                </a:r>
              </a:p>
              <a:p>
                <a:r>
                  <a:rPr lang="en-US" sz="1800" dirty="0">
                    <a:solidFill>
                      <a:srgbClr val="FF0000"/>
                    </a:solidFill>
                    <a:effectLst/>
                    <a:latin typeface="CMR12"/>
                  </a:rPr>
                  <a:t>required by order-by-order factorization and scale invariance. Any ACOT-like scheme must contain such terms. </a:t>
                </a:r>
                <a:endParaRPr lang="en-US" dirty="0">
                  <a:solidFill>
                    <a:srgbClr val="FF0000"/>
                  </a:solidFill>
                </a:endParaRPr>
              </a:p>
            </p:txBody>
          </p:sp>
        </mc:Choice>
        <mc:Fallback xmlns="">
          <p:sp>
            <p:nvSpPr>
              <p:cNvPr id="4" name="TextBox 3">
                <a:extLst>
                  <a:ext uri="{FF2B5EF4-FFF2-40B4-BE49-F238E27FC236}">
                    <a16:creationId xmlns:a16="http://schemas.microsoft.com/office/drawing/2014/main" id="{5D3E49C8-36FC-37EF-5103-B7E973AE5F6A}"/>
                  </a:ext>
                </a:extLst>
              </p:cNvPr>
              <p:cNvSpPr txBox="1">
                <a:spLocks noRot="1" noChangeAspect="1" noMove="1" noResize="1" noEditPoints="1" noAdjustHandles="1" noChangeArrowheads="1" noChangeShapeType="1" noTextEdit="1"/>
              </p:cNvSpPr>
              <p:nvPr/>
            </p:nvSpPr>
            <p:spPr>
              <a:xfrm>
                <a:off x="520040" y="3559431"/>
                <a:ext cx="11189025" cy="646331"/>
              </a:xfrm>
              <a:prstGeom prst="rect">
                <a:avLst/>
              </a:prstGeom>
              <a:blipFill>
                <a:blip r:embed="rId3"/>
                <a:stretch>
                  <a:fillRect l="-453" t="-5769" b="-11538"/>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A62EB9F-D068-B5D9-CB6F-A625DB68CC45}"/>
              </a:ext>
            </a:extLst>
          </p:cNvPr>
          <p:cNvSpPr/>
          <p:nvPr/>
        </p:nvSpPr>
        <p:spPr>
          <a:xfrm>
            <a:off x="9107424" y="2404872"/>
            <a:ext cx="740664" cy="78638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0FC0C3B-0ED1-23A8-7103-03A58811B89F}"/>
              </a:ext>
            </a:extLst>
          </p:cNvPr>
          <p:cNvCxnSpPr/>
          <p:nvPr/>
        </p:nvCxnSpPr>
        <p:spPr>
          <a:xfrm flipV="1">
            <a:off x="9661974" y="1873409"/>
            <a:ext cx="448056" cy="585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5F3311E-74EC-3B39-AD6C-89D4EAB15F62}"/>
                  </a:ext>
                </a:extLst>
              </p:cNvPr>
              <p:cNvSpPr txBox="1"/>
              <p:nvPr/>
            </p:nvSpPr>
            <p:spPr>
              <a:xfrm>
                <a:off x="10110030" y="1520429"/>
                <a:ext cx="1056571" cy="469487"/>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𝛿</m:t>
                    </m:r>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𝑄</m:t>
                        </m:r>
                      </m:sub>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𝑁𝐿𝑂</m:t>
                        </m:r>
                        <m:r>
                          <a:rPr lang="en-US" b="0" i="1" smtClean="0">
                            <a:latin typeface="Cambria Math" panose="02040503050406030204" pitchFamily="18" charset="0"/>
                            <a:ea typeface="Cambria Math" panose="02040503050406030204" pitchFamily="18" charset="0"/>
                          </a:rPr>
                          <m:t>)</m:t>
                        </m:r>
                      </m:sup>
                    </m:sSubSup>
                  </m:oMath>
                </a14:m>
                <a:r>
                  <a:rPr lang="en-US" dirty="0"/>
                  <a:t>?</a:t>
                </a:r>
              </a:p>
            </p:txBody>
          </p:sp>
        </mc:Choice>
        <mc:Fallback xmlns="">
          <p:sp>
            <p:nvSpPr>
              <p:cNvPr id="8" name="TextBox 7">
                <a:extLst>
                  <a:ext uri="{FF2B5EF4-FFF2-40B4-BE49-F238E27FC236}">
                    <a16:creationId xmlns:a16="http://schemas.microsoft.com/office/drawing/2014/main" id="{55F3311E-74EC-3B39-AD6C-89D4EAB15F62}"/>
                  </a:ext>
                </a:extLst>
              </p:cNvPr>
              <p:cNvSpPr txBox="1">
                <a:spLocks noRot="1" noChangeAspect="1" noMove="1" noResize="1" noEditPoints="1" noAdjustHandles="1" noChangeArrowheads="1" noChangeShapeType="1" noTextEdit="1"/>
              </p:cNvSpPr>
              <p:nvPr/>
            </p:nvSpPr>
            <p:spPr>
              <a:xfrm>
                <a:off x="10110030" y="1520429"/>
                <a:ext cx="1056571" cy="469487"/>
              </a:xfrm>
              <a:prstGeom prst="rect">
                <a:avLst/>
              </a:prstGeom>
              <a:blipFill>
                <a:blip r:embed="rId4"/>
                <a:stretch>
                  <a:fillRect r="-3529" b="-13158"/>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5295AABE-ABCA-DDE5-D53C-7ED26B4C53FA}"/>
              </a:ext>
            </a:extLst>
          </p:cNvPr>
          <p:cNvSpPr>
            <a:spLocks noGrp="1"/>
          </p:cNvSpPr>
          <p:nvPr>
            <p:ph type="sldNum" sz="quarter" idx="12"/>
          </p:nvPr>
        </p:nvSpPr>
        <p:spPr/>
        <p:txBody>
          <a:bodyPr/>
          <a:lstStyle/>
          <a:p>
            <a:fld id="{43EB0AC1-1C9D-3D4A-A8C1-3A06855A2E01}" type="slidenum">
              <a:rPr lang="en-US" smtClean="0"/>
              <a:t>31</a:t>
            </a:fld>
            <a:endParaRPr lang="en-US"/>
          </a:p>
        </p:txBody>
      </p:sp>
    </p:spTree>
    <p:extLst>
      <p:ext uri="{BB962C8B-B14F-4D97-AF65-F5344CB8AC3E}">
        <p14:creationId xmlns:p14="http://schemas.microsoft.com/office/powerpoint/2010/main" val="1714784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0340-F718-9CF9-5DE7-D8FF662BC65D}"/>
              </a:ext>
            </a:extLst>
          </p:cNvPr>
          <p:cNvSpPr>
            <a:spLocks noGrp="1"/>
          </p:cNvSpPr>
          <p:nvPr>
            <p:ph type="title"/>
          </p:nvPr>
        </p:nvSpPr>
        <p:spPr>
          <a:xfrm>
            <a:off x="838200" y="0"/>
            <a:ext cx="10515600" cy="1325563"/>
          </a:xfrm>
        </p:spPr>
        <p:txBody>
          <a:bodyPr/>
          <a:lstStyle/>
          <a:p>
            <a:r>
              <a:rPr lang="en-US" dirty="0"/>
              <a:t>Further simplifications in ACOT-type schemes </a:t>
            </a:r>
          </a:p>
        </p:txBody>
      </p:sp>
      <p:sp>
        <p:nvSpPr>
          <p:cNvPr id="4" name="TextBox 3">
            <a:extLst>
              <a:ext uri="{FF2B5EF4-FFF2-40B4-BE49-F238E27FC236}">
                <a16:creationId xmlns:a16="http://schemas.microsoft.com/office/drawing/2014/main" id="{489F0209-195F-94E3-BCE0-2B6E3BA3D9D1}"/>
              </a:ext>
            </a:extLst>
          </p:cNvPr>
          <p:cNvSpPr txBox="1"/>
          <p:nvPr/>
        </p:nvSpPr>
        <p:spPr>
          <a:xfrm>
            <a:off x="428945" y="1095072"/>
            <a:ext cx="11293867" cy="5355312"/>
          </a:xfrm>
          <a:prstGeom prst="rect">
            <a:avLst/>
          </a:prstGeom>
          <a:noFill/>
        </p:spPr>
        <p:txBody>
          <a:bodyPr wrap="square">
            <a:spAutoFit/>
          </a:bodyPr>
          <a:lstStyle/>
          <a:p>
            <a:r>
              <a:rPr lang="en-US" dirty="0">
                <a:latin typeface="CMR12"/>
              </a:rPr>
              <a:t>O</a:t>
            </a:r>
            <a:r>
              <a:rPr lang="en-US" sz="1800" dirty="0">
                <a:effectLst/>
                <a:latin typeface="CMR12"/>
              </a:rPr>
              <a:t>ne generally can augment                  with extra radiative contributions from higher orders with the goal to improve consistency with the specific GMVFN scheme adopted in the fit of the used PDFs. The GMVFN scheme assumed for determination of CTEQ-TEA PDFs with up to 5 active flavors is closely matched with the following additional choices: </a:t>
            </a:r>
          </a:p>
          <a:p>
            <a:endParaRPr lang="en-US" dirty="0">
              <a:latin typeface="CMR12"/>
            </a:endParaRPr>
          </a:p>
          <a:p>
            <a:r>
              <a:rPr lang="en-US" sz="1800" dirty="0">
                <a:effectLst/>
                <a:latin typeface="CMR12"/>
              </a:rPr>
              <a:t>1. Evolve </a:t>
            </a:r>
            <a:r>
              <a:rPr lang="el-GR" sz="1800" dirty="0">
                <a:effectLst/>
                <a:latin typeface="CMMI12"/>
              </a:rPr>
              <a:t>α</a:t>
            </a:r>
            <a:r>
              <a:rPr lang="en-US" sz="1800" dirty="0">
                <a:effectLst/>
                <a:latin typeface="CMMI8"/>
              </a:rPr>
              <a:t>s</a:t>
            </a:r>
            <a:r>
              <a:rPr lang="en-US" sz="1800" dirty="0">
                <a:effectLst/>
                <a:latin typeface="CMR12"/>
              </a:rPr>
              <a:t>(</a:t>
            </a:r>
            <a:r>
              <a:rPr lang="el-GR" sz="1800" dirty="0">
                <a:effectLst/>
                <a:latin typeface="CMMI12"/>
              </a:rPr>
              <a:t>μ</a:t>
            </a:r>
            <a:r>
              <a:rPr lang="el-GR" sz="1800" dirty="0">
                <a:effectLst/>
                <a:latin typeface="CMR12"/>
              </a:rPr>
              <a:t>) </a:t>
            </a:r>
            <a:r>
              <a:rPr lang="en-US" sz="1800" dirty="0">
                <a:effectLst/>
                <a:latin typeface="CMR12"/>
              </a:rPr>
              <a:t>and PDFs </a:t>
            </a:r>
            <a:r>
              <a:rPr lang="en-US" sz="1800" dirty="0">
                <a:effectLst/>
                <a:latin typeface="CMMI12"/>
              </a:rPr>
              <a:t>f</a:t>
            </a:r>
            <a:r>
              <a:rPr lang="en-US" sz="1800" dirty="0">
                <a:effectLst/>
                <a:latin typeface="CMMI8"/>
              </a:rPr>
              <a:t>i</a:t>
            </a:r>
            <a:r>
              <a:rPr lang="en-US" sz="1800" dirty="0">
                <a:effectLst/>
                <a:latin typeface="CMR12"/>
              </a:rPr>
              <a:t>(</a:t>
            </a:r>
            <a:r>
              <a:rPr lang="el-GR" sz="1800" dirty="0" err="1">
                <a:effectLst/>
                <a:latin typeface="CMMI12"/>
              </a:rPr>
              <a:t>ξ,μ</a:t>
            </a:r>
            <a:r>
              <a:rPr lang="el-GR" sz="1800" dirty="0">
                <a:effectLst/>
                <a:latin typeface="CMR12"/>
              </a:rPr>
              <a:t>) </a:t>
            </a:r>
            <a:r>
              <a:rPr lang="en-US" sz="1800" dirty="0">
                <a:effectLst/>
                <a:latin typeface="CMR12"/>
              </a:rPr>
              <a:t>with </a:t>
            </a:r>
            <a:r>
              <a:rPr lang="en-US" sz="1800" dirty="0" err="1">
                <a:effectLst/>
                <a:latin typeface="CMMI12"/>
              </a:rPr>
              <a:t>N</a:t>
            </a:r>
            <a:r>
              <a:rPr lang="en-US" sz="1800" dirty="0" err="1">
                <a:effectLst/>
                <a:latin typeface="CMMI8"/>
              </a:rPr>
              <a:t>f</a:t>
            </a:r>
            <a:r>
              <a:rPr lang="en-US" sz="1800" dirty="0">
                <a:effectLst/>
                <a:latin typeface="CMMI8"/>
              </a:rPr>
              <a:t> </a:t>
            </a:r>
            <a:r>
              <a:rPr lang="en-US" sz="1800" dirty="0">
                <a:effectLst/>
                <a:latin typeface="CMR12"/>
              </a:rPr>
              <a:t>= 5 at </a:t>
            </a:r>
            <a:r>
              <a:rPr lang="el-GR" sz="1800" dirty="0">
                <a:effectLst/>
                <a:latin typeface="CMMI12"/>
              </a:rPr>
              <a:t>μ </a:t>
            </a:r>
            <a:r>
              <a:rPr lang="el-GR" sz="1800" dirty="0">
                <a:effectLst/>
                <a:latin typeface="CMSY10"/>
              </a:rPr>
              <a:t>≥ </a:t>
            </a:r>
            <a:r>
              <a:rPr lang="en-US" sz="1800" dirty="0">
                <a:effectLst/>
                <a:latin typeface="CMMI12"/>
              </a:rPr>
              <a:t>m</a:t>
            </a:r>
            <a:r>
              <a:rPr lang="en-US" sz="1800" dirty="0">
                <a:effectLst/>
                <a:latin typeface="CMMI8"/>
              </a:rPr>
              <a:t>b</a:t>
            </a:r>
            <a:r>
              <a:rPr lang="en-US" sz="1800" dirty="0">
                <a:effectLst/>
                <a:latin typeface="CMR12"/>
              </a:rPr>
              <a:t>. The hard cross sections are also evaluated with </a:t>
            </a:r>
            <a:r>
              <a:rPr lang="en-US" sz="1800" dirty="0" err="1">
                <a:effectLst/>
                <a:latin typeface="CMMI12"/>
              </a:rPr>
              <a:t>N</a:t>
            </a:r>
            <a:r>
              <a:rPr lang="en-US" sz="1800" dirty="0" err="1">
                <a:effectLst/>
                <a:latin typeface="CMMI8"/>
              </a:rPr>
              <a:t>f</a:t>
            </a:r>
            <a:r>
              <a:rPr lang="en-US" sz="1800" dirty="0">
                <a:effectLst/>
                <a:latin typeface="CMMI8"/>
              </a:rPr>
              <a:t> </a:t>
            </a:r>
            <a:r>
              <a:rPr lang="en-US" sz="1800" dirty="0">
                <a:effectLst/>
                <a:latin typeface="CMR12"/>
              </a:rPr>
              <a:t>= 5 in virtual loops both for massive and massless channels. If the virtual contributions are obtained in the </a:t>
            </a:r>
            <a:r>
              <a:rPr lang="en-US" sz="1800" dirty="0" err="1">
                <a:effectLst/>
                <a:latin typeface="CMMI12"/>
              </a:rPr>
              <a:t>N</a:t>
            </a:r>
            <a:r>
              <a:rPr lang="en-US" sz="1800" dirty="0" err="1">
                <a:effectLst/>
                <a:latin typeface="CMMI8"/>
              </a:rPr>
              <a:t>f</a:t>
            </a:r>
            <a:r>
              <a:rPr lang="en-US" sz="1800" dirty="0">
                <a:effectLst/>
                <a:latin typeface="CMMI8"/>
              </a:rPr>
              <a:t> </a:t>
            </a:r>
            <a:r>
              <a:rPr lang="en-US" sz="1800" dirty="0">
                <a:effectLst/>
                <a:latin typeface="CMR12"/>
              </a:rPr>
              <a:t>= 4 scheme, they should be converted to the </a:t>
            </a:r>
            <a:r>
              <a:rPr lang="en-US" sz="1800" dirty="0" err="1">
                <a:effectLst/>
                <a:latin typeface="CMMI12"/>
              </a:rPr>
              <a:t>N</a:t>
            </a:r>
            <a:r>
              <a:rPr lang="en-US" sz="1800" dirty="0" err="1">
                <a:effectLst/>
                <a:latin typeface="CMMI8"/>
              </a:rPr>
              <a:t>f</a:t>
            </a:r>
            <a:r>
              <a:rPr lang="en-US" sz="1800" dirty="0">
                <a:effectLst/>
                <a:latin typeface="CMMI8"/>
              </a:rPr>
              <a:t> </a:t>
            </a:r>
            <a:r>
              <a:rPr lang="en-US" sz="1800" dirty="0">
                <a:effectLst/>
                <a:latin typeface="CMR12"/>
              </a:rPr>
              <a:t>= 5 scheme by adding known terms to the hard cross sections. </a:t>
            </a:r>
            <a:endParaRPr lang="en-US" dirty="0"/>
          </a:p>
          <a:p>
            <a:endParaRPr lang="en-US" dirty="0"/>
          </a:p>
          <a:p>
            <a:r>
              <a:rPr lang="en-US" dirty="0"/>
              <a:t>2. </a:t>
            </a:r>
            <a:r>
              <a:rPr lang="en-US" sz="1800" dirty="0">
                <a:effectLst/>
                <a:latin typeface="CMR12"/>
              </a:rPr>
              <a:t>The sums over initial-state light quarks and antiquarks in                 are extended to also include the </a:t>
            </a:r>
            <a:r>
              <a:rPr lang="en-US" sz="1800" dirty="0">
                <a:effectLst/>
                <a:latin typeface="CMMI12"/>
              </a:rPr>
              <a:t>b-</a:t>
            </a:r>
            <a:r>
              <a:rPr lang="en-US" sz="1800" dirty="0">
                <a:effectLst/>
                <a:latin typeface="CMR12"/>
              </a:rPr>
              <a:t>quark PDF via the introduction of the singlet PDF </a:t>
            </a:r>
          </a:p>
          <a:p>
            <a:endParaRPr lang="en-US" dirty="0">
              <a:latin typeface="CMR12"/>
            </a:endParaRPr>
          </a:p>
          <a:p>
            <a:r>
              <a:rPr lang="en-US" dirty="0">
                <a:latin typeface="CMR12"/>
              </a:rPr>
              <a:t>3. </a:t>
            </a:r>
            <a:r>
              <a:rPr lang="en-US" sz="1800" dirty="0">
                <a:effectLst/>
                <a:latin typeface="CMR12"/>
              </a:rPr>
              <a:t>replace </a:t>
            </a:r>
            <a:r>
              <a:rPr lang="en-US" dirty="0">
                <a:latin typeface="CMMI12"/>
              </a:rPr>
              <a:t>           </a:t>
            </a:r>
            <a:r>
              <a:rPr lang="en-US" sz="1800" dirty="0">
                <a:effectLst/>
                <a:latin typeface="CMR12"/>
              </a:rPr>
              <a:t>in </a:t>
            </a:r>
            <a:r>
              <a:rPr lang="en-US" dirty="0">
                <a:latin typeface="CMR12"/>
              </a:rPr>
              <a:t>               </a:t>
            </a:r>
            <a:r>
              <a:rPr lang="en-US" sz="1800" dirty="0">
                <a:effectLst/>
                <a:latin typeface="CMR12"/>
              </a:rPr>
              <a:t>and            in                  by </a:t>
            </a:r>
            <a:r>
              <a:rPr lang="en-US" sz="1800" dirty="0">
                <a:effectLst/>
                <a:latin typeface="CMMI12"/>
              </a:rPr>
              <a:t>f^</a:t>
            </a:r>
            <a:r>
              <a:rPr lang="en-US" sz="1800" dirty="0">
                <a:effectLst/>
                <a:latin typeface="CMR8"/>
              </a:rPr>
              <a:t>(NLO) </a:t>
            </a:r>
            <a:r>
              <a:rPr lang="en-US" sz="1800" dirty="0">
                <a:effectLst/>
                <a:latin typeface="CMR12"/>
              </a:rPr>
              <a:t>and </a:t>
            </a:r>
            <a:r>
              <a:rPr lang="el-GR" sz="1800" dirty="0">
                <a:effectLst/>
                <a:latin typeface="CMMI12"/>
              </a:rPr>
              <a:t>δ</a:t>
            </a:r>
            <a:r>
              <a:rPr lang="en-US" sz="1800" dirty="0">
                <a:effectLst/>
                <a:latin typeface="CMMI12"/>
              </a:rPr>
              <a:t>f^</a:t>
            </a:r>
            <a:r>
              <a:rPr lang="en-US" sz="1800" dirty="0">
                <a:effectLst/>
                <a:latin typeface="CMR8"/>
              </a:rPr>
              <a:t>(NLO)</a:t>
            </a:r>
            <a:r>
              <a:rPr lang="en-US" sz="1800" dirty="0">
                <a:effectLst/>
                <a:latin typeface="CMR12"/>
              </a:rPr>
              <a:t>, respectively. </a:t>
            </a:r>
          </a:p>
          <a:p>
            <a:endParaRPr lang="en-US" dirty="0">
              <a:latin typeface="CMR12"/>
            </a:endParaRPr>
          </a:p>
          <a:p>
            <a:r>
              <a:rPr lang="en-US" dirty="0">
                <a:latin typeface="CMR12"/>
              </a:rPr>
              <a:t>4. </a:t>
            </a:r>
            <a:r>
              <a:rPr lang="en-US" sz="1800" dirty="0">
                <a:effectLst/>
                <a:latin typeface="CMR12"/>
              </a:rPr>
              <a:t>The </a:t>
            </a:r>
            <a:r>
              <a:rPr lang="el-GR" sz="1800" dirty="0">
                <a:effectLst/>
                <a:latin typeface="CMMI12"/>
              </a:rPr>
              <a:t>α</a:t>
            </a:r>
            <a:r>
              <a:rPr lang="en-US" sz="1800" dirty="0">
                <a:effectLst/>
                <a:latin typeface="CMMI8"/>
              </a:rPr>
              <a:t>s </a:t>
            </a:r>
            <a:r>
              <a:rPr lang="en-US" sz="1800" dirty="0">
                <a:effectLst/>
                <a:latin typeface="CMR12"/>
              </a:rPr>
              <a:t>and PDFs must be evolved at least at NLO, although evolution at NNLO is acceptable or even desirable in some contexts.</a:t>
            </a:r>
          </a:p>
          <a:p>
            <a:endParaRPr lang="en-US" dirty="0">
              <a:latin typeface="CMR12"/>
            </a:endParaRPr>
          </a:p>
          <a:p>
            <a:r>
              <a:rPr lang="en-US" dirty="0">
                <a:effectLst/>
                <a:latin typeface="CMR12"/>
              </a:rPr>
              <a:t>5. </a:t>
            </a:r>
            <a:r>
              <a:rPr lang="en-US" sz="1800" dirty="0">
                <a:effectLst/>
                <a:latin typeface="CMR12"/>
              </a:rPr>
              <a:t>In the hard cross sections inside d</a:t>
            </a:r>
            <a:r>
              <a:rPr lang="el-GR" sz="1800" dirty="0">
                <a:effectLst/>
                <a:latin typeface="CMMI12"/>
              </a:rPr>
              <a:t>σ</a:t>
            </a:r>
            <a:r>
              <a:rPr lang="en-US" sz="1800" dirty="0">
                <a:effectLst/>
                <a:latin typeface="CMR8"/>
              </a:rPr>
              <a:t>FE </a:t>
            </a:r>
            <a:r>
              <a:rPr lang="en-US" sz="1800" dirty="0">
                <a:effectLst/>
                <a:latin typeface="CMSY10"/>
              </a:rPr>
              <a:t>− </a:t>
            </a:r>
            <a:r>
              <a:rPr lang="en-US" sz="1800" dirty="0">
                <a:effectLst/>
                <a:latin typeface="CMR12"/>
              </a:rPr>
              <a:t>d</a:t>
            </a:r>
            <a:r>
              <a:rPr lang="el-GR" sz="1800" dirty="0">
                <a:effectLst/>
                <a:latin typeface="CMMI12"/>
              </a:rPr>
              <a:t>σ</a:t>
            </a:r>
            <a:r>
              <a:rPr lang="en-US" sz="1800" dirty="0">
                <a:effectLst/>
                <a:latin typeface="CMR8"/>
              </a:rPr>
              <a:t>sub</a:t>
            </a:r>
            <a:r>
              <a:rPr lang="en-US" sz="1800" dirty="0">
                <a:effectLst/>
                <a:latin typeface="CMR12"/>
              </a:rPr>
              <a:t>, dependence on the HQ mass can be eliminated altogether or simplified, producing a difference only in higher-order terms. </a:t>
            </a:r>
            <a:endParaRPr lang="en-US" dirty="0">
              <a:effectLst/>
            </a:endParaRPr>
          </a:p>
          <a:p>
            <a:endParaRPr lang="en-US" dirty="0">
              <a:effectLst/>
            </a:endParaRPr>
          </a:p>
        </p:txBody>
      </p:sp>
      <p:pic>
        <p:nvPicPr>
          <p:cNvPr id="5" name="Picture 4" descr="Black letters on a white background&#10;&#10;Description automatically generated">
            <a:extLst>
              <a:ext uri="{FF2B5EF4-FFF2-40B4-BE49-F238E27FC236}">
                <a16:creationId xmlns:a16="http://schemas.microsoft.com/office/drawing/2014/main" id="{C6FC2DE7-55AB-ACFB-991D-5D50CD4AEC13}"/>
              </a:ext>
            </a:extLst>
          </p:cNvPr>
          <p:cNvPicPr>
            <a:picLocks noChangeAspect="1"/>
          </p:cNvPicPr>
          <p:nvPr/>
        </p:nvPicPr>
        <p:blipFill>
          <a:blip r:embed="rId2"/>
          <a:stretch>
            <a:fillRect/>
          </a:stretch>
        </p:blipFill>
        <p:spPr>
          <a:xfrm>
            <a:off x="3151778" y="1113043"/>
            <a:ext cx="793091" cy="321523"/>
          </a:xfrm>
          <a:prstGeom prst="rect">
            <a:avLst/>
          </a:prstGeom>
        </p:spPr>
      </p:pic>
      <p:pic>
        <p:nvPicPr>
          <p:cNvPr id="7" name="Picture 6" descr="A number and a number&#10;&#10;Description automatically generated with medium confidence">
            <a:extLst>
              <a:ext uri="{FF2B5EF4-FFF2-40B4-BE49-F238E27FC236}">
                <a16:creationId xmlns:a16="http://schemas.microsoft.com/office/drawing/2014/main" id="{E7DB5021-073E-C066-C347-CEB5DE7DE2DC}"/>
              </a:ext>
            </a:extLst>
          </p:cNvPr>
          <p:cNvPicPr>
            <a:picLocks noChangeAspect="1"/>
          </p:cNvPicPr>
          <p:nvPr/>
        </p:nvPicPr>
        <p:blipFill>
          <a:blip r:embed="rId3"/>
          <a:stretch>
            <a:fillRect/>
          </a:stretch>
        </p:blipFill>
        <p:spPr>
          <a:xfrm>
            <a:off x="3817276" y="3629853"/>
            <a:ext cx="1705570" cy="285750"/>
          </a:xfrm>
          <a:prstGeom prst="rect">
            <a:avLst/>
          </a:prstGeom>
        </p:spPr>
      </p:pic>
      <p:pic>
        <p:nvPicPr>
          <p:cNvPr id="9" name="Picture 8" descr="A black and white math symbol&#10;&#10;Description automatically generated">
            <a:extLst>
              <a:ext uri="{FF2B5EF4-FFF2-40B4-BE49-F238E27FC236}">
                <a16:creationId xmlns:a16="http://schemas.microsoft.com/office/drawing/2014/main" id="{3C6104A7-9714-CACE-1655-D5B70A7B2260}"/>
              </a:ext>
            </a:extLst>
          </p:cNvPr>
          <p:cNvPicPr>
            <a:picLocks noChangeAspect="1"/>
          </p:cNvPicPr>
          <p:nvPr/>
        </p:nvPicPr>
        <p:blipFill>
          <a:blip r:embed="rId4"/>
          <a:stretch>
            <a:fillRect/>
          </a:stretch>
        </p:blipFill>
        <p:spPr>
          <a:xfrm>
            <a:off x="1495555" y="4099340"/>
            <a:ext cx="450382" cy="430365"/>
          </a:xfrm>
          <a:prstGeom prst="rect">
            <a:avLst/>
          </a:prstGeom>
        </p:spPr>
      </p:pic>
      <p:pic>
        <p:nvPicPr>
          <p:cNvPr id="10" name="Picture 9" descr="A black text on a white background&#10;&#10;Description automatically generated">
            <a:extLst>
              <a:ext uri="{FF2B5EF4-FFF2-40B4-BE49-F238E27FC236}">
                <a16:creationId xmlns:a16="http://schemas.microsoft.com/office/drawing/2014/main" id="{D9CCC69B-7A97-9569-B1F1-2F25F9AC9D91}"/>
              </a:ext>
            </a:extLst>
          </p:cNvPr>
          <p:cNvPicPr>
            <a:picLocks noChangeAspect="1"/>
          </p:cNvPicPr>
          <p:nvPr/>
        </p:nvPicPr>
        <p:blipFill>
          <a:blip r:embed="rId5"/>
          <a:stretch>
            <a:fillRect/>
          </a:stretch>
        </p:blipFill>
        <p:spPr>
          <a:xfrm>
            <a:off x="2309471" y="4130163"/>
            <a:ext cx="702174" cy="430365"/>
          </a:xfrm>
          <a:prstGeom prst="rect">
            <a:avLst/>
          </a:prstGeom>
        </p:spPr>
      </p:pic>
      <p:pic>
        <p:nvPicPr>
          <p:cNvPr id="11" name="Picture 10" descr="A black number and a number&#10;&#10;Description automatically generated with medium confidence">
            <a:extLst>
              <a:ext uri="{FF2B5EF4-FFF2-40B4-BE49-F238E27FC236}">
                <a16:creationId xmlns:a16="http://schemas.microsoft.com/office/drawing/2014/main" id="{D35FA8BA-198F-8C28-2EF3-82964A346D8D}"/>
              </a:ext>
            </a:extLst>
          </p:cNvPr>
          <p:cNvPicPr>
            <a:picLocks noChangeAspect="1"/>
          </p:cNvPicPr>
          <p:nvPr/>
        </p:nvPicPr>
        <p:blipFill>
          <a:blip r:embed="rId6"/>
          <a:stretch>
            <a:fillRect/>
          </a:stretch>
        </p:blipFill>
        <p:spPr>
          <a:xfrm>
            <a:off x="3462929" y="4101747"/>
            <a:ext cx="502093" cy="430365"/>
          </a:xfrm>
          <a:prstGeom prst="rect">
            <a:avLst/>
          </a:prstGeom>
        </p:spPr>
      </p:pic>
      <p:pic>
        <p:nvPicPr>
          <p:cNvPr id="12" name="Picture 11" descr="Black letters on a white background&#10;&#10;Description automatically generated">
            <a:extLst>
              <a:ext uri="{FF2B5EF4-FFF2-40B4-BE49-F238E27FC236}">
                <a16:creationId xmlns:a16="http://schemas.microsoft.com/office/drawing/2014/main" id="{E8C4B67B-F120-CCA7-F9F9-35AEE45DEEEC}"/>
              </a:ext>
            </a:extLst>
          </p:cNvPr>
          <p:cNvPicPr>
            <a:picLocks noChangeAspect="1"/>
          </p:cNvPicPr>
          <p:nvPr/>
        </p:nvPicPr>
        <p:blipFill>
          <a:blip r:embed="rId2"/>
          <a:stretch>
            <a:fillRect/>
          </a:stretch>
        </p:blipFill>
        <p:spPr>
          <a:xfrm>
            <a:off x="4266470" y="4151099"/>
            <a:ext cx="807182" cy="327236"/>
          </a:xfrm>
          <a:prstGeom prst="rect">
            <a:avLst/>
          </a:prstGeom>
        </p:spPr>
      </p:pic>
      <p:pic>
        <p:nvPicPr>
          <p:cNvPr id="6" name="Picture 5" descr="Black letters on a white background&#10;&#10;Description automatically generated">
            <a:extLst>
              <a:ext uri="{FF2B5EF4-FFF2-40B4-BE49-F238E27FC236}">
                <a16:creationId xmlns:a16="http://schemas.microsoft.com/office/drawing/2014/main" id="{8193F461-8DA1-81A9-F3E4-7B103B424547}"/>
              </a:ext>
            </a:extLst>
          </p:cNvPr>
          <p:cNvPicPr>
            <a:picLocks noChangeAspect="1"/>
          </p:cNvPicPr>
          <p:nvPr/>
        </p:nvPicPr>
        <p:blipFill>
          <a:blip r:embed="rId2"/>
          <a:stretch>
            <a:fillRect/>
          </a:stretch>
        </p:blipFill>
        <p:spPr>
          <a:xfrm>
            <a:off x="6025275" y="3299185"/>
            <a:ext cx="793091" cy="321523"/>
          </a:xfrm>
          <a:prstGeom prst="rect">
            <a:avLst/>
          </a:prstGeom>
        </p:spPr>
      </p:pic>
      <p:sp>
        <p:nvSpPr>
          <p:cNvPr id="3" name="Slide Number Placeholder 2">
            <a:extLst>
              <a:ext uri="{FF2B5EF4-FFF2-40B4-BE49-F238E27FC236}">
                <a16:creationId xmlns:a16="http://schemas.microsoft.com/office/drawing/2014/main" id="{FF7759E1-7444-DD1E-88FB-3F2ED5D7DCA7}"/>
              </a:ext>
            </a:extLst>
          </p:cNvPr>
          <p:cNvSpPr>
            <a:spLocks noGrp="1"/>
          </p:cNvSpPr>
          <p:nvPr>
            <p:ph type="sldNum" sz="quarter" idx="12"/>
          </p:nvPr>
        </p:nvSpPr>
        <p:spPr/>
        <p:txBody>
          <a:bodyPr/>
          <a:lstStyle/>
          <a:p>
            <a:fld id="{43EB0AC1-1C9D-3D4A-A8C1-3A06855A2E01}" type="slidenum">
              <a:rPr lang="en-US" smtClean="0"/>
              <a:t>32</a:t>
            </a:fld>
            <a:endParaRPr lang="en-US"/>
          </a:p>
        </p:txBody>
      </p:sp>
    </p:spTree>
    <p:extLst>
      <p:ext uri="{BB962C8B-B14F-4D97-AF65-F5344CB8AC3E}">
        <p14:creationId xmlns:p14="http://schemas.microsoft.com/office/powerpoint/2010/main" val="2167939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05C9ED-1BBE-D6C3-1BE3-F6B9B622C15C}"/>
              </a:ext>
            </a:extLst>
          </p:cNvPr>
          <p:cNvSpPr>
            <a:spLocks noGrp="1"/>
          </p:cNvSpPr>
          <p:nvPr>
            <p:ph type="title"/>
          </p:nvPr>
        </p:nvSpPr>
        <p:spPr>
          <a:xfrm>
            <a:off x="838200" y="0"/>
            <a:ext cx="10515600" cy="1325563"/>
          </a:xfrm>
        </p:spPr>
        <p:txBody>
          <a:bodyPr/>
          <a:lstStyle/>
          <a:p>
            <a:r>
              <a:rPr lang="en-US" dirty="0"/>
              <a:t>Further simplifications in ACOT-type schemes </a:t>
            </a:r>
          </a:p>
        </p:txBody>
      </p:sp>
      <p:pic>
        <p:nvPicPr>
          <p:cNvPr id="8" name="Picture 7" descr="A math equations on a white background&#10;&#10;Description automatically generated">
            <a:extLst>
              <a:ext uri="{FF2B5EF4-FFF2-40B4-BE49-F238E27FC236}">
                <a16:creationId xmlns:a16="http://schemas.microsoft.com/office/drawing/2014/main" id="{079CF62F-4B80-5A44-6018-B84B659AF41E}"/>
              </a:ext>
            </a:extLst>
          </p:cNvPr>
          <p:cNvPicPr>
            <a:picLocks noChangeAspect="1"/>
          </p:cNvPicPr>
          <p:nvPr/>
        </p:nvPicPr>
        <p:blipFill>
          <a:blip r:embed="rId2"/>
          <a:stretch>
            <a:fillRect/>
          </a:stretch>
        </p:blipFill>
        <p:spPr>
          <a:xfrm>
            <a:off x="1601520" y="4147673"/>
            <a:ext cx="9263465" cy="2047839"/>
          </a:xfrm>
          <a:prstGeom prst="rect">
            <a:avLst/>
          </a:prstGeom>
        </p:spPr>
      </p:pic>
      <p:grpSp>
        <p:nvGrpSpPr>
          <p:cNvPr id="7" name="Group 6">
            <a:extLst>
              <a:ext uri="{FF2B5EF4-FFF2-40B4-BE49-F238E27FC236}">
                <a16:creationId xmlns:a16="http://schemas.microsoft.com/office/drawing/2014/main" id="{66570759-0A9A-D96E-BB57-079895F974A1}"/>
              </a:ext>
            </a:extLst>
          </p:cNvPr>
          <p:cNvGrpSpPr/>
          <p:nvPr/>
        </p:nvGrpSpPr>
        <p:grpSpPr>
          <a:xfrm>
            <a:off x="2031288" y="2059531"/>
            <a:ext cx="7139458" cy="1615149"/>
            <a:chOff x="1953172" y="1325563"/>
            <a:chExt cx="7139458" cy="1615149"/>
          </a:xfrm>
        </p:grpSpPr>
        <p:pic>
          <p:nvPicPr>
            <p:cNvPr id="6" name="Picture 5">
              <a:extLst>
                <a:ext uri="{FF2B5EF4-FFF2-40B4-BE49-F238E27FC236}">
                  <a16:creationId xmlns:a16="http://schemas.microsoft.com/office/drawing/2014/main" id="{1EF52C0E-8FED-8ABE-9689-63948412B580}"/>
                </a:ext>
              </a:extLst>
            </p:cNvPr>
            <p:cNvPicPr>
              <a:picLocks noChangeAspect="1"/>
            </p:cNvPicPr>
            <p:nvPr/>
          </p:nvPicPr>
          <p:blipFill>
            <a:blip r:embed="rId3"/>
            <a:stretch>
              <a:fillRect/>
            </a:stretch>
          </p:blipFill>
          <p:spPr>
            <a:xfrm>
              <a:off x="2040277" y="1325563"/>
              <a:ext cx="7052353" cy="861702"/>
            </a:xfrm>
            <a:prstGeom prst="rect">
              <a:avLst/>
            </a:prstGeom>
          </p:spPr>
        </p:pic>
        <p:pic>
          <p:nvPicPr>
            <p:cNvPr id="2" name="Picture 1" descr="A black text with a white background&#10;&#10;Description automatically generated">
              <a:extLst>
                <a:ext uri="{FF2B5EF4-FFF2-40B4-BE49-F238E27FC236}">
                  <a16:creationId xmlns:a16="http://schemas.microsoft.com/office/drawing/2014/main" id="{34FB3BCB-A106-474F-F339-9BB56DCD6AF6}"/>
                </a:ext>
              </a:extLst>
            </p:cNvPr>
            <p:cNvPicPr>
              <a:picLocks noChangeAspect="1"/>
            </p:cNvPicPr>
            <p:nvPr/>
          </p:nvPicPr>
          <p:blipFill>
            <a:blip r:embed="rId4"/>
            <a:stretch>
              <a:fillRect/>
            </a:stretch>
          </p:blipFill>
          <p:spPr>
            <a:xfrm>
              <a:off x="1953172" y="2358481"/>
              <a:ext cx="3020322" cy="582231"/>
            </a:xfrm>
            <a:prstGeom prst="rect">
              <a:avLst/>
            </a:prstGeom>
          </p:spPr>
        </p:pic>
        <p:pic>
          <p:nvPicPr>
            <p:cNvPr id="5" name="Picture 4" descr="A black and white math equation&#10;&#10;Description automatically generated">
              <a:extLst>
                <a:ext uri="{FF2B5EF4-FFF2-40B4-BE49-F238E27FC236}">
                  <a16:creationId xmlns:a16="http://schemas.microsoft.com/office/drawing/2014/main" id="{D98BF275-FE96-5F22-4CC7-D56E3AD4AA97}"/>
                </a:ext>
              </a:extLst>
            </p:cNvPr>
            <p:cNvPicPr>
              <a:picLocks noChangeAspect="1"/>
            </p:cNvPicPr>
            <p:nvPr/>
          </p:nvPicPr>
          <p:blipFill>
            <a:blip r:embed="rId5"/>
            <a:stretch>
              <a:fillRect/>
            </a:stretch>
          </p:blipFill>
          <p:spPr>
            <a:xfrm>
              <a:off x="5414597" y="2389716"/>
              <a:ext cx="2716610" cy="522819"/>
            </a:xfrm>
            <a:prstGeom prst="rect">
              <a:avLst/>
            </a:prstGeom>
          </p:spPr>
        </p:pic>
      </p:grpSp>
      <p:sp>
        <p:nvSpPr>
          <p:cNvPr id="9" name="TextBox 8">
            <a:extLst>
              <a:ext uri="{FF2B5EF4-FFF2-40B4-BE49-F238E27FC236}">
                <a16:creationId xmlns:a16="http://schemas.microsoft.com/office/drawing/2014/main" id="{210A6D41-BB08-2781-B309-8CBA4A5E7937}"/>
              </a:ext>
            </a:extLst>
          </p:cNvPr>
          <p:cNvSpPr txBox="1"/>
          <p:nvPr/>
        </p:nvSpPr>
        <p:spPr>
          <a:xfrm>
            <a:off x="793216" y="1307322"/>
            <a:ext cx="5028556" cy="369332"/>
          </a:xfrm>
          <a:prstGeom prst="rect">
            <a:avLst/>
          </a:prstGeom>
          <a:noFill/>
        </p:spPr>
        <p:txBody>
          <a:bodyPr wrap="none" rtlCol="0">
            <a:spAutoFit/>
          </a:bodyPr>
          <a:lstStyle/>
          <a:p>
            <a:r>
              <a:rPr lang="en-US" dirty="0"/>
              <a:t>With the simplifications discussed above, we obtain</a:t>
            </a:r>
          </a:p>
        </p:txBody>
      </p:sp>
      <p:sp>
        <p:nvSpPr>
          <p:cNvPr id="10" name="Rectangle 9">
            <a:extLst>
              <a:ext uri="{FF2B5EF4-FFF2-40B4-BE49-F238E27FC236}">
                <a16:creationId xmlns:a16="http://schemas.microsoft.com/office/drawing/2014/main" id="{692D2837-4113-0581-9131-92F6E30D07DB}"/>
              </a:ext>
            </a:extLst>
          </p:cNvPr>
          <p:cNvSpPr/>
          <p:nvPr/>
        </p:nvSpPr>
        <p:spPr>
          <a:xfrm>
            <a:off x="1453896" y="4005072"/>
            <a:ext cx="9482328" cy="232257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78C2F26-9EC4-6FF9-404A-3EAC444C0FC3}"/>
              </a:ext>
            </a:extLst>
          </p:cNvPr>
          <p:cNvSpPr>
            <a:spLocks noGrp="1"/>
          </p:cNvSpPr>
          <p:nvPr>
            <p:ph type="sldNum" sz="quarter" idx="12"/>
          </p:nvPr>
        </p:nvSpPr>
        <p:spPr/>
        <p:txBody>
          <a:bodyPr/>
          <a:lstStyle/>
          <a:p>
            <a:fld id="{43EB0AC1-1C9D-3D4A-A8C1-3A06855A2E01}" type="slidenum">
              <a:rPr lang="en-US" smtClean="0"/>
              <a:t>33</a:t>
            </a:fld>
            <a:endParaRPr lang="en-US"/>
          </a:p>
        </p:txBody>
      </p:sp>
    </p:spTree>
    <p:extLst>
      <p:ext uri="{BB962C8B-B14F-4D97-AF65-F5344CB8AC3E}">
        <p14:creationId xmlns:p14="http://schemas.microsoft.com/office/powerpoint/2010/main" val="313237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604B-D517-1818-BC89-847B216889F3}"/>
              </a:ext>
            </a:extLst>
          </p:cNvPr>
          <p:cNvSpPr>
            <a:spLocks noGrp="1"/>
          </p:cNvSpPr>
          <p:nvPr>
            <p:ph type="title"/>
          </p:nvPr>
        </p:nvSpPr>
        <p:spPr>
          <a:xfrm>
            <a:off x="3500064" y="113016"/>
            <a:ext cx="5722706" cy="1147293"/>
          </a:xfrm>
        </p:spPr>
        <p:txBody>
          <a:bodyPr>
            <a:normAutofit/>
          </a:bodyPr>
          <a:lstStyle/>
          <a:p>
            <a:r>
              <a:rPr lang="en-US" dirty="0" err="1"/>
              <a:t>Z+b</a:t>
            </a:r>
            <a:r>
              <a:rPr lang="en-US" dirty="0"/>
              <a:t>: ACOT vs S-ACOT</a:t>
            </a:r>
          </a:p>
        </p:txBody>
      </p:sp>
      <p:pic>
        <p:nvPicPr>
          <p:cNvPr id="4" name="Picture 3" descr="A graph of a number of objects&#10;&#10;Description automatically generated with medium confidence">
            <a:extLst>
              <a:ext uri="{FF2B5EF4-FFF2-40B4-BE49-F238E27FC236}">
                <a16:creationId xmlns:a16="http://schemas.microsoft.com/office/drawing/2014/main" id="{A2ED9EE9-C6BF-5BC1-F8D9-4BC946FFCFDA}"/>
              </a:ext>
            </a:extLst>
          </p:cNvPr>
          <p:cNvPicPr>
            <a:picLocks noChangeAspect="1"/>
          </p:cNvPicPr>
          <p:nvPr/>
        </p:nvPicPr>
        <p:blipFill>
          <a:blip r:embed="rId2"/>
          <a:stretch>
            <a:fillRect/>
          </a:stretch>
        </p:blipFill>
        <p:spPr>
          <a:xfrm>
            <a:off x="0" y="1076316"/>
            <a:ext cx="5938464" cy="4710282"/>
          </a:xfrm>
          <a:prstGeom prst="rect">
            <a:avLst/>
          </a:prstGeom>
        </p:spPr>
      </p:pic>
      <p:pic>
        <p:nvPicPr>
          <p:cNvPr id="6" name="Picture 5" descr="A graph of a function&#10;&#10;Description automatically generated with medium confidence">
            <a:extLst>
              <a:ext uri="{FF2B5EF4-FFF2-40B4-BE49-F238E27FC236}">
                <a16:creationId xmlns:a16="http://schemas.microsoft.com/office/drawing/2014/main" id="{D710A748-6698-8214-18E6-A51E47C70CAC}"/>
              </a:ext>
            </a:extLst>
          </p:cNvPr>
          <p:cNvPicPr>
            <a:picLocks noChangeAspect="1"/>
          </p:cNvPicPr>
          <p:nvPr/>
        </p:nvPicPr>
        <p:blipFill>
          <a:blip r:embed="rId3"/>
          <a:stretch>
            <a:fillRect/>
          </a:stretch>
        </p:blipFill>
        <p:spPr>
          <a:xfrm>
            <a:off x="6253538" y="1126745"/>
            <a:ext cx="5938464" cy="4604510"/>
          </a:xfrm>
          <a:prstGeom prst="rect">
            <a:avLst/>
          </a:prstGeom>
        </p:spPr>
      </p:pic>
      <p:sp>
        <p:nvSpPr>
          <p:cNvPr id="3" name="Slide Number Placeholder 2">
            <a:extLst>
              <a:ext uri="{FF2B5EF4-FFF2-40B4-BE49-F238E27FC236}">
                <a16:creationId xmlns:a16="http://schemas.microsoft.com/office/drawing/2014/main" id="{5AB3E095-56DE-CAAA-E04D-48E697ED3716}"/>
              </a:ext>
            </a:extLst>
          </p:cNvPr>
          <p:cNvSpPr>
            <a:spLocks noGrp="1"/>
          </p:cNvSpPr>
          <p:nvPr>
            <p:ph type="sldNum" sz="quarter" idx="12"/>
          </p:nvPr>
        </p:nvSpPr>
        <p:spPr/>
        <p:txBody>
          <a:bodyPr/>
          <a:lstStyle/>
          <a:p>
            <a:fld id="{43EB0AC1-1C9D-3D4A-A8C1-3A06855A2E01}" type="slidenum">
              <a:rPr lang="en-US" smtClean="0"/>
              <a:t>34</a:t>
            </a:fld>
            <a:endParaRPr lang="en-US"/>
          </a:p>
        </p:txBody>
      </p:sp>
    </p:spTree>
    <p:extLst>
      <p:ext uri="{BB962C8B-B14F-4D97-AF65-F5344CB8AC3E}">
        <p14:creationId xmlns:p14="http://schemas.microsoft.com/office/powerpoint/2010/main" val="244488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65820-FB95-7D8B-CDF0-12D6A6ADC684}"/>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8BE4AA6-CFF8-50B6-6597-051588A9FFDB}"/>
                  </a:ext>
                </a:extLst>
              </p:cNvPr>
              <p:cNvSpPr>
                <a:spLocks noGrp="1"/>
              </p:cNvSpPr>
              <p:nvPr>
                <p:ph idx="1"/>
              </p:nvPr>
            </p:nvSpPr>
            <p:spPr>
              <a:xfrm>
                <a:off x="844064" y="1805693"/>
                <a:ext cx="11018520" cy="4916277"/>
              </a:xfrm>
            </p:spPr>
            <p:txBody>
              <a:bodyPr>
                <a:normAutofit/>
              </a:bodyPr>
              <a:lstStyle/>
              <a:p>
                <a:r>
                  <a:rPr lang="en-US" sz="2200" dirty="0"/>
                  <a:t>Exp data at current and future colliders continue to extend on a wider range of collision energies and so do modern global analyses of proton PDFs. </a:t>
                </a:r>
              </a:p>
              <a:p>
                <a:pPr marL="0" indent="0">
                  <a:buNone/>
                </a:pPr>
                <a:endParaRPr lang="en-US" sz="2200" dirty="0"/>
              </a:p>
              <a:p>
                <a:r>
                  <a:rPr lang="en-US" sz="2200" dirty="0"/>
                  <a:t>Increased sensitivity to mass effects, e.g., phase-space suppression, large radiative corrections to collinear </a:t>
                </a:r>
                <a14:m>
                  <m:oMath xmlns:m="http://schemas.openxmlformats.org/officeDocument/2006/math">
                    <m:r>
                      <a:rPr lang="en-US" sz="2200" b="0" i="1">
                        <a:latin typeface="Cambria Math" panose="02040503050406030204" pitchFamily="18" charset="0"/>
                      </a:rPr>
                      <m:t>𝑄</m:t>
                    </m:r>
                    <m:acc>
                      <m:accPr>
                        <m:chr m:val="̅"/>
                        <m:ctrlPr>
                          <a:rPr lang="en-US" sz="2200" i="1">
                            <a:latin typeface="Cambria Math" panose="02040503050406030204" pitchFamily="18" charset="0"/>
                          </a:rPr>
                        </m:ctrlPr>
                      </m:accPr>
                      <m:e>
                        <m:r>
                          <a:rPr lang="en-US" sz="2200" b="0" i="1">
                            <a:latin typeface="Cambria Math" panose="02040503050406030204" pitchFamily="18" charset="0"/>
                          </a:rPr>
                          <m:t>𝑄</m:t>
                        </m:r>
                      </m:e>
                    </m:acc>
                  </m:oMath>
                </a14:m>
                <a:r>
                  <a:rPr lang="en-US" sz="2200" dirty="0"/>
                  <a:t> production: </a:t>
                </a:r>
                <a:r>
                  <a:rPr lang="en-US" sz="2200" b="1" dirty="0"/>
                  <a:t>magnitude comparable to </a:t>
                </a:r>
                <a14:m>
                  <m:oMath xmlns:m="http://schemas.openxmlformats.org/officeDocument/2006/math">
                    <m:r>
                      <a:rPr lang="en-US" sz="2200" b="1" i="1" dirty="0" smtClean="0">
                        <a:latin typeface="Cambria Math" panose="02040503050406030204" pitchFamily="18" charset="0"/>
                      </a:rPr>
                      <m:t>𝑵𝑵𝑳𝑶</m:t>
                    </m:r>
                  </m:oMath>
                </a14:m>
                <a:r>
                  <a:rPr lang="en-US" sz="2200" b="1" dirty="0"/>
                  <a:t> and </a:t>
                </a:r>
                <a14:m>
                  <m:oMath xmlns:m="http://schemas.openxmlformats.org/officeDocument/2006/math">
                    <m:sSup>
                      <m:sSupPr>
                        <m:ctrlPr>
                          <a:rPr lang="en-US" sz="2200" b="1" i="1" smtClean="0">
                            <a:latin typeface="Cambria Math" panose="02040503050406030204" pitchFamily="18" charset="0"/>
                          </a:rPr>
                        </m:ctrlPr>
                      </m:sSupPr>
                      <m:e>
                        <m:r>
                          <a:rPr lang="en-US" sz="2200" b="1" i="1" smtClean="0">
                            <a:latin typeface="Cambria Math" panose="02040503050406030204" pitchFamily="18" charset="0"/>
                          </a:rPr>
                          <m:t>𝑵</m:t>
                        </m:r>
                      </m:e>
                      <m:sup>
                        <m:r>
                          <a:rPr lang="en-US" sz="2200" b="1" i="1" smtClean="0">
                            <a:latin typeface="Cambria Math" panose="02040503050406030204" pitchFamily="18" charset="0"/>
                          </a:rPr>
                          <m:t>𝟑</m:t>
                        </m:r>
                      </m:sup>
                    </m:sSup>
                    <m:r>
                      <a:rPr lang="en-US" sz="2200" b="1" i="1" smtClean="0">
                        <a:latin typeface="Cambria Math" panose="02040503050406030204" pitchFamily="18" charset="0"/>
                      </a:rPr>
                      <m:t>𝑳𝑶</m:t>
                    </m:r>
                  </m:oMath>
                </a14:m>
                <a:r>
                  <a:rPr lang="en-US" sz="2200" b="1" dirty="0"/>
                  <a:t> corrections. </a:t>
                </a:r>
                <a:r>
                  <a:rPr lang="en-US" sz="2200" dirty="0"/>
                  <a:t>Need a consistent </a:t>
                </a:r>
                <a:r>
                  <a:rPr lang="en-US" sz="2200" b="1" dirty="0"/>
                  <a:t>General Mass Variable Flavor Number (GMVFN) </a:t>
                </a:r>
                <a:r>
                  <a:rPr lang="en-US" sz="2200" dirty="0"/>
                  <a:t>scheme</a:t>
                </a:r>
              </a:p>
              <a:p>
                <a:endParaRPr lang="en-US" sz="2200" dirty="0"/>
              </a:p>
            </p:txBody>
          </p:sp>
        </mc:Choice>
        <mc:Fallback>
          <p:sp>
            <p:nvSpPr>
              <p:cNvPr id="3" name="Content Placeholder 2">
                <a:extLst>
                  <a:ext uri="{FF2B5EF4-FFF2-40B4-BE49-F238E27FC236}">
                    <a16:creationId xmlns:a16="http://schemas.microsoft.com/office/drawing/2014/main" id="{08BE4AA6-CFF8-50B6-6597-051588A9FFDB}"/>
                  </a:ext>
                </a:extLst>
              </p:cNvPr>
              <p:cNvSpPr>
                <a:spLocks noGrp="1" noRot="1" noChangeAspect="1" noMove="1" noResize="1" noEditPoints="1" noAdjustHandles="1" noChangeArrowheads="1" noChangeShapeType="1" noTextEdit="1"/>
              </p:cNvSpPr>
              <p:nvPr>
                <p:ph idx="1"/>
              </p:nvPr>
            </p:nvSpPr>
            <p:spPr>
              <a:xfrm>
                <a:off x="844064" y="1805693"/>
                <a:ext cx="11018520" cy="4916277"/>
              </a:xfrm>
              <a:blipFill>
                <a:blip r:embed="rId2"/>
                <a:stretch>
                  <a:fillRect l="-690" t="-1804"/>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E87A4887-A52F-3D38-26CB-F21B27ED54FD}"/>
              </a:ext>
            </a:extLst>
          </p:cNvPr>
          <p:cNvSpPr>
            <a:spLocks noGrp="1"/>
          </p:cNvSpPr>
          <p:nvPr>
            <p:ph type="title"/>
          </p:nvPr>
        </p:nvSpPr>
        <p:spPr>
          <a:xfrm>
            <a:off x="507227" y="218661"/>
            <a:ext cx="11018520" cy="977215"/>
          </a:xfrm>
        </p:spPr>
        <p:txBody>
          <a:bodyPr anchor="b">
            <a:normAutofit/>
          </a:bodyPr>
          <a:lstStyle/>
          <a:p>
            <a:r>
              <a:rPr lang="en-US" sz="5400" b="1" dirty="0"/>
              <a:t>Motivations</a:t>
            </a:r>
          </a:p>
        </p:txBody>
      </p:sp>
      <p:sp>
        <p:nvSpPr>
          <p:cNvPr id="2" name="Slide Number Placeholder 1">
            <a:extLst>
              <a:ext uri="{FF2B5EF4-FFF2-40B4-BE49-F238E27FC236}">
                <a16:creationId xmlns:a16="http://schemas.microsoft.com/office/drawing/2014/main" id="{C36E7ACA-3C3B-956D-EA49-2385F7E49E3F}"/>
              </a:ext>
            </a:extLst>
          </p:cNvPr>
          <p:cNvSpPr>
            <a:spLocks noGrp="1"/>
          </p:cNvSpPr>
          <p:nvPr>
            <p:ph type="sldNum" sz="quarter" idx="12"/>
          </p:nvPr>
        </p:nvSpPr>
        <p:spPr/>
        <p:txBody>
          <a:bodyPr/>
          <a:lstStyle/>
          <a:p>
            <a:fld id="{43EB0AC1-1C9D-3D4A-A8C1-3A06855A2E01}" type="slidenum">
              <a:rPr lang="en-US" smtClean="0"/>
              <a:t>3</a:t>
            </a:fld>
            <a:r>
              <a:rPr lang="en-US" dirty="0"/>
              <a:t>/28</a:t>
            </a:r>
          </a:p>
        </p:txBody>
      </p:sp>
    </p:spTree>
    <p:extLst>
      <p:ext uri="{BB962C8B-B14F-4D97-AF65-F5344CB8AC3E}">
        <p14:creationId xmlns:p14="http://schemas.microsoft.com/office/powerpoint/2010/main" val="328360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function&#10;&#10;AI-generated content may be incorrect.">
            <a:extLst>
              <a:ext uri="{FF2B5EF4-FFF2-40B4-BE49-F238E27FC236}">
                <a16:creationId xmlns:a16="http://schemas.microsoft.com/office/drawing/2014/main" id="{B16A2C05-6EB8-78F3-7353-768D187FD2CB}"/>
              </a:ext>
            </a:extLst>
          </p:cNvPr>
          <p:cNvPicPr>
            <a:picLocks noChangeAspect="1"/>
          </p:cNvPicPr>
          <p:nvPr/>
        </p:nvPicPr>
        <p:blipFill>
          <a:blip r:embed="rId2"/>
          <a:stretch>
            <a:fillRect/>
          </a:stretch>
        </p:blipFill>
        <p:spPr>
          <a:xfrm>
            <a:off x="8229600" y="2147648"/>
            <a:ext cx="3803375" cy="3612645"/>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3B18F917-6075-8FF1-7170-7E804E261AFB}"/>
              </a:ext>
            </a:extLst>
          </p:cNvPr>
          <p:cNvPicPr>
            <a:picLocks noChangeAspect="1"/>
          </p:cNvPicPr>
          <p:nvPr/>
        </p:nvPicPr>
        <p:blipFill>
          <a:blip r:embed="rId3"/>
          <a:stretch>
            <a:fillRect/>
          </a:stretch>
        </p:blipFill>
        <p:spPr>
          <a:xfrm>
            <a:off x="4638587" y="1040157"/>
            <a:ext cx="3131071" cy="5006452"/>
          </a:xfrm>
          <a:prstGeom prst="rect">
            <a:avLst/>
          </a:prstGeom>
        </p:spPr>
      </p:pic>
      <p:sp>
        <p:nvSpPr>
          <p:cNvPr id="10" name="TextBox 9">
            <a:extLst>
              <a:ext uri="{FF2B5EF4-FFF2-40B4-BE49-F238E27FC236}">
                <a16:creationId xmlns:a16="http://schemas.microsoft.com/office/drawing/2014/main" id="{E71B4AF5-6F4F-A359-6DB7-F0080783EEBD}"/>
              </a:ext>
            </a:extLst>
          </p:cNvPr>
          <p:cNvSpPr txBox="1"/>
          <p:nvPr/>
        </p:nvSpPr>
        <p:spPr>
          <a:xfrm>
            <a:off x="9124215" y="5738832"/>
            <a:ext cx="2229585" cy="307777"/>
          </a:xfrm>
          <a:prstGeom prst="rect">
            <a:avLst/>
          </a:prstGeom>
          <a:noFill/>
        </p:spPr>
        <p:txBody>
          <a:bodyPr wrap="none" rtlCol="0">
            <a:spAutoFit/>
          </a:bodyPr>
          <a:lstStyle/>
          <a:p>
            <a:r>
              <a:rPr lang="en-US" sz="1400" dirty="0"/>
              <a:t>Figure by P. Nadolsky (2025)</a:t>
            </a:r>
          </a:p>
        </p:txBody>
      </p:sp>
      <p:sp>
        <p:nvSpPr>
          <p:cNvPr id="11" name="TextBox 10">
            <a:extLst>
              <a:ext uri="{FF2B5EF4-FFF2-40B4-BE49-F238E27FC236}">
                <a16:creationId xmlns:a16="http://schemas.microsoft.com/office/drawing/2014/main" id="{F654E1DF-6FB0-1D9E-247F-8DE03CE0E97E}"/>
              </a:ext>
            </a:extLst>
          </p:cNvPr>
          <p:cNvSpPr txBox="1"/>
          <p:nvPr/>
        </p:nvSpPr>
        <p:spPr>
          <a:xfrm>
            <a:off x="775199" y="5760292"/>
            <a:ext cx="2712346" cy="307777"/>
          </a:xfrm>
          <a:prstGeom prst="rect">
            <a:avLst/>
          </a:prstGeom>
          <a:noFill/>
        </p:spPr>
        <p:txBody>
          <a:bodyPr wrap="none" rtlCol="0">
            <a:spAutoFit/>
          </a:bodyPr>
          <a:lstStyle/>
          <a:p>
            <a:r>
              <a:rPr lang="en-US" sz="1400" dirty="0"/>
              <a:t>MG, Nadolsky, Lai, Yuan, PRD 2012</a:t>
            </a:r>
          </a:p>
        </p:txBody>
      </p:sp>
      <p:pic>
        <p:nvPicPr>
          <p:cNvPr id="14" name="Picture 13" descr="A graph of a function&#10;&#10;AI-generated content may be incorrect.">
            <a:extLst>
              <a:ext uri="{FF2B5EF4-FFF2-40B4-BE49-F238E27FC236}">
                <a16:creationId xmlns:a16="http://schemas.microsoft.com/office/drawing/2014/main" id="{792CE3EF-D96C-6072-6990-92A9CDE8B6C5}"/>
              </a:ext>
            </a:extLst>
          </p:cNvPr>
          <p:cNvPicPr>
            <a:picLocks noChangeAspect="1"/>
          </p:cNvPicPr>
          <p:nvPr/>
        </p:nvPicPr>
        <p:blipFill>
          <a:blip r:embed="rId4"/>
          <a:stretch>
            <a:fillRect/>
          </a:stretch>
        </p:blipFill>
        <p:spPr>
          <a:xfrm>
            <a:off x="314207" y="1674558"/>
            <a:ext cx="3634331" cy="4029497"/>
          </a:xfrm>
          <a:prstGeom prst="rect">
            <a:avLst/>
          </a:prstGeom>
        </p:spPr>
      </p:pic>
      <p:sp>
        <p:nvSpPr>
          <p:cNvPr id="15" name="TextBox 14">
            <a:extLst>
              <a:ext uri="{FF2B5EF4-FFF2-40B4-BE49-F238E27FC236}">
                <a16:creationId xmlns:a16="http://schemas.microsoft.com/office/drawing/2014/main" id="{DC2553D8-25A4-D2F2-CBC8-2BB1217A5FA2}"/>
              </a:ext>
            </a:extLst>
          </p:cNvPr>
          <p:cNvSpPr txBox="1"/>
          <p:nvPr/>
        </p:nvSpPr>
        <p:spPr>
          <a:xfrm>
            <a:off x="1059639" y="1305226"/>
            <a:ext cx="2362378" cy="369332"/>
          </a:xfrm>
          <a:prstGeom prst="rect">
            <a:avLst/>
          </a:prstGeom>
          <a:noFill/>
        </p:spPr>
        <p:txBody>
          <a:bodyPr wrap="none" rtlCol="0">
            <a:spAutoFit/>
          </a:bodyPr>
          <a:lstStyle/>
          <a:p>
            <a:r>
              <a:rPr lang="en-US" dirty="0"/>
              <a:t>DIS structure Functions</a:t>
            </a:r>
          </a:p>
        </p:txBody>
      </p:sp>
      <p:sp>
        <p:nvSpPr>
          <p:cNvPr id="18" name="TextBox 17">
            <a:extLst>
              <a:ext uri="{FF2B5EF4-FFF2-40B4-BE49-F238E27FC236}">
                <a16:creationId xmlns:a16="http://schemas.microsoft.com/office/drawing/2014/main" id="{6EB12BBA-0B35-E55C-AB19-423ABF280E29}"/>
              </a:ext>
            </a:extLst>
          </p:cNvPr>
          <p:cNvSpPr txBox="1"/>
          <p:nvPr/>
        </p:nvSpPr>
        <p:spPr>
          <a:xfrm>
            <a:off x="4638587" y="6129625"/>
            <a:ext cx="3248453" cy="307777"/>
          </a:xfrm>
          <a:prstGeom prst="rect">
            <a:avLst/>
          </a:prstGeom>
          <a:noFill/>
        </p:spPr>
        <p:txBody>
          <a:bodyPr wrap="none" rtlCol="0">
            <a:spAutoFit/>
          </a:bodyPr>
          <a:lstStyle/>
          <a:p>
            <a:r>
              <a:rPr lang="en-US" sz="1400" dirty="0"/>
              <a:t>MG, Hobbs, Xie, Nadolsky, Yuan, PLB 2023</a:t>
            </a:r>
          </a:p>
        </p:txBody>
      </p:sp>
      <p:sp>
        <p:nvSpPr>
          <p:cNvPr id="22" name="Title 18">
            <a:extLst>
              <a:ext uri="{FF2B5EF4-FFF2-40B4-BE49-F238E27FC236}">
                <a16:creationId xmlns:a16="http://schemas.microsoft.com/office/drawing/2014/main" id="{38E69C92-7819-CAB2-F25A-371CF8784F26}"/>
              </a:ext>
            </a:extLst>
          </p:cNvPr>
          <p:cNvSpPr txBox="1">
            <a:spLocks/>
          </p:cNvSpPr>
          <p:nvPr/>
        </p:nvSpPr>
        <p:spPr>
          <a:xfrm>
            <a:off x="1059639" y="211537"/>
            <a:ext cx="10973336" cy="5783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impact on many important observables</a:t>
            </a:r>
          </a:p>
        </p:txBody>
      </p:sp>
      <p:sp>
        <p:nvSpPr>
          <p:cNvPr id="25" name="Right Arrow 24">
            <a:extLst>
              <a:ext uri="{FF2B5EF4-FFF2-40B4-BE49-F238E27FC236}">
                <a16:creationId xmlns:a16="http://schemas.microsoft.com/office/drawing/2014/main" id="{C159E80C-D232-66DA-7014-AA892FC8F382}"/>
              </a:ext>
            </a:extLst>
          </p:cNvPr>
          <p:cNvSpPr/>
          <p:nvPr/>
        </p:nvSpPr>
        <p:spPr>
          <a:xfrm>
            <a:off x="532284" y="313820"/>
            <a:ext cx="377687" cy="4055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6" name="TextBox 25">
            <a:extLst>
              <a:ext uri="{FF2B5EF4-FFF2-40B4-BE49-F238E27FC236}">
                <a16:creationId xmlns:a16="http://schemas.microsoft.com/office/drawing/2014/main" id="{A4AC3C1C-48C5-7930-2C32-841AB20E61DC}"/>
              </a:ext>
            </a:extLst>
          </p:cNvPr>
          <p:cNvSpPr txBox="1"/>
          <p:nvPr/>
        </p:nvSpPr>
        <p:spPr>
          <a:xfrm>
            <a:off x="8843690" y="2673626"/>
            <a:ext cx="1287597" cy="369332"/>
          </a:xfrm>
          <a:prstGeom prst="rect">
            <a:avLst/>
          </a:prstGeom>
          <a:noFill/>
        </p:spPr>
        <p:txBody>
          <a:bodyPr wrap="none" rtlCol="0">
            <a:spAutoFit/>
          </a:bodyPr>
          <a:lstStyle/>
          <a:p>
            <a:r>
              <a:rPr lang="en-US" b="1" dirty="0">
                <a:solidFill>
                  <a:srgbClr val="FF0000"/>
                </a:solidFill>
              </a:rPr>
              <a:t>Preliminary</a:t>
            </a:r>
          </a:p>
        </p:txBody>
      </p:sp>
      <p:sp>
        <p:nvSpPr>
          <p:cNvPr id="3" name="Slide Number Placeholder 2">
            <a:extLst>
              <a:ext uri="{FF2B5EF4-FFF2-40B4-BE49-F238E27FC236}">
                <a16:creationId xmlns:a16="http://schemas.microsoft.com/office/drawing/2014/main" id="{BC8F8AB5-900A-50D1-E7CB-B50C897F4394}"/>
              </a:ext>
            </a:extLst>
          </p:cNvPr>
          <p:cNvSpPr>
            <a:spLocks noGrp="1"/>
          </p:cNvSpPr>
          <p:nvPr>
            <p:ph type="sldNum" sz="quarter" idx="12"/>
          </p:nvPr>
        </p:nvSpPr>
        <p:spPr/>
        <p:txBody>
          <a:bodyPr/>
          <a:lstStyle/>
          <a:p>
            <a:fld id="{43EB0AC1-1C9D-3D4A-A8C1-3A06855A2E01}" type="slidenum">
              <a:rPr lang="en-US" smtClean="0"/>
              <a:t>4</a:t>
            </a:fld>
            <a:r>
              <a:rPr lang="en-US" dirty="0"/>
              <a:t>/28</a:t>
            </a:r>
          </a:p>
        </p:txBody>
      </p:sp>
    </p:spTree>
    <p:extLst>
      <p:ext uri="{BB962C8B-B14F-4D97-AF65-F5344CB8AC3E}">
        <p14:creationId xmlns:p14="http://schemas.microsoft.com/office/powerpoint/2010/main" val="317557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05286-FCBA-3453-342A-4AE2DB080313}"/>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52AEC67-7428-9047-63A8-233848439109}"/>
                  </a:ext>
                </a:extLst>
              </p:cNvPr>
              <p:cNvSpPr>
                <a:spLocks noGrp="1"/>
              </p:cNvSpPr>
              <p:nvPr>
                <p:ph idx="1"/>
              </p:nvPr>
            </p:nvSpPr>
            <p:spPr>
              <a:xfrm>
                <a:off x="844064" y="1805693"/>
                <a:ext cx="11018520" cy="4916277"/>
              </a:xfrm>
            </p:spPr>
            <p:txBody>
              <a:bodyPr>
                <a:normAutofit/>
              </a:bodyPr>
              <a:lstStyle/>
              <a:p>
                <a:r>
                  <a:rPr lang="en-US" sz="2200" dirty="0"/>
                  <a:t>Exp data at current and future colliders continue to extend on a wider range of collision energies and so do modern global analyses of proton PDFs. </a:t>
                </a:r>
              </a:p>
              <a:p>
                <a:pPr marL="0" indent="0">
                  <a:buNone/>
                </a:pPr>
                <a:endParaRPr lang="en-US" sz="2200" dirty="0"/>
              </a:p>
              <a:p>
                <a:r>
                  <a:rPr lang="en-US" sz="2200" dirty="0"/>
                  <a:t>Increased sensitivity to mass effects, e.g., phase-space suppression, large radiative corrections to collinear </a:t>
                </a:r>
                <a14:m>
                  <m:oMath xmlns:m="http://schemas.openxmlformats.org/officeDocument/2006/math">
                    <m:r>
                      <a:rPr lang="en-US" sz="2200" b="0" i="1">
                        <a:latin typeface="Cambria Math" panose="02040503050406030204" pitchFamily="18" charset="0"/>
                      </a:rPr>
                      <m:t>𝑄</m:t>
                    </m:r>
                    <m:acc>
                      <m:accPr>
                        <m:chr m:val="̅"/>
                        <m:ctrlPr>
                          <a:rPr lang="en-US" sz="2200" i="1">
                            <a:latin typeface="Cambria Math" panose="02040503050406030204" pitchFamily="18" charset="0"/>
                          </a:rPr>
                        </m:ctrlPr>
                      </m:accPr>
                      <m:e>
                        <m:r>
                          <a:rPr lang="en-US" sz="2200" b="0" i="1">
                            <a:latin typeface="Cambria Math" panose="02040503050406030204" pitchFamily="18" charset="0"/>
                          </a:rPr>
                          <m:t>𝑄</m:t>
                        </m:r>
                      </m:e>
                    </m:acc>
                  </m:oMath>
                </a14:m>
                <a:r>
                  <a:rPr lang="en-US" sz="2200" dirty="0"/>
                  <a:t> production: </a:t>
                </a:r>
                <a:r>
                  <a:rPr lang="en-US" sz="2200" b="1" dirty="0"/>
                  <a:t>magnitude comparable to </a:t>
                </a:r>
                <a14:m>
                  <m:oMath xmlns:m="http://schemas.openxmlformats.org/officeDocument/2006/math">
                    <m:r>
                      <a:rPr lang="en-US" sz="2200" b="1" i="1" dirty="0" smtClean="0">
                        <a:latin typeface="Cambria Math" panose="02040503050406030204" pitchFamily="18" charset="0"/>
                      </a:rPr>
                      <m:t>𝑵𝑵𝑳𝑶</m:t>
                    </m:r>
                  </m:oMath>
                </a14:m>
                <a:r>
                  <a:rPr lang="en-US" sz="2200" b="1" dirty="0"/>
                  <a:t> and </a:t>
                </a:r>
                <a14:m>
                  <m:oMath xmlns:m="http://schemas.openxmlformats.org/officeDocument/2006/math">
                    <m:sSup>
                      <m:sSupPr>
                        <m:ctrlPr>
                          <a:rPr lang="en-US" sz="2200" b="1" i="1" smtClean="0">
                            <a:latin typeface="Cambria Math" panose="02040503050406030204" pitchFamily="18" charset="0"/>
                          </a:rPr>
                        </m:ctrlPr>
                      </m:sSupPr>
                      <m:e>
                        <m:r>
                          <a:rPr lang="en-US" sz="2200" b="1" i="1" smtClean="0">
                            <a:latin typeface="Cambria Math" panose="02040503050406030204" pitchFamily="18" charset="0"/>
                          </a:rPr>
                          <m:t>𝑵</m:t>
                        </m:r>
                      </m:e>
                      <m:sup>
                        <m:r>
                          <a:rPr lang="en-US" sz="2200" b="1" i="1" smtClean="0">
                            <a:latin typeface="Cambria Math" panose="02040503050406030204" pitchFamily="18" charset="0"/>
                          </a:rPr>
                          <m:t>𝟑</m:t>
                        </m:r>
                      </m:sup>
                    </m:sSup>
                    <m:r>
                      <a:rPr lang="en-US" sz="2200" b="1" i="1" smtClean="0">
                        <a:latin typeface="Cambria Math" panose="02040503050406030204" pitchFamily="18" charset="0"/>
                      </a:rPr>
                      <m:t>𝑳𝑶</m:t>
                    </m:r>
                  </m:oMath>
                </a14:m>
                <a:r>
                  <a:rPr lang="en-US" sz="2200" b="1" dirty="0"/>
                  <a:t> corrections</a:t>
                </a:r>
                <a:r>
                  <a:rPr lang="en-US" sz="2200" dirty="0"/>
                  <a:t>. Need a consistent </a:t>
                </a:r>
                <a:r>
                  <a:rPr lang="en-US" sz="2200" b="1" dirty="0"/>
                  <a:t>General Mass Variable Flavor Number (GMVFN) </a:t>
                </a:r>
                <a:r>
                  <a:rPr lang="en-US" sz="2200" dirty="0"/>
                  <a:t>scheme</a:t>
                </a:r>
              </a:p>
              <a:p>
                <a:endParaRPr lang="en-US" sz="2200" dirty="0"/>
              </a:p>
              <a:p>
                <a:r>
                  <a:rPr lang="en-US" sz="2200" dirty="0"/>
                  <a:t>Natural to evaluate cross sections in a factorization (GMVFN) scheme, which assumes that the number of (nearly) massless quark flavors varies with energy, and at the same time includes dependence on heavy-quark masses in relevant kinematical regions.</a:t>
                </a:r>
              </a:p>
              <a:p>
                <a:endParaRPr lang="en-US" sz="2200" dirty="0"/>
              </a:p>
              <a:p>
                <a:r>
                  <a:rPr lang="en-US" sz="2200" dirty="0"/>
                  <a:t>Particularly relevant for global PDF analyses</a:t>
                </a:r>
              </a:p>
            </p:txBody>
          </p:sp>
        </mc:Choice>
        <mc:Fallback>
          <p:sp>
            <p:nvSpPr>
              <p:cNvPr id="3" name="Content Placeholder 2">
                <a:extLst>
                  <a:ext uri="{FF2B5EF4-FFF2-40B4-BE49-F238E27FC236}">
                    <a16:creationId xmlns:a16="http://schemas.microsoft.com/office/drawing/2014/main" id="{152AEC67-7428-9047-63A8-233848439109}"/>
                  </a:ext>
                </a:extLst>
              </p:cNvPr>
              <p:cNvSpPr>
                <a:spLocks noGrp="1" noRot="1" noChangeAspect="1" noMove="1" noResize="1" noEditPoints="1" noAdjustHandles="1" noChangeArrowheads="1" noChangeShapeType="1" noTextEdit="1"/>
              </p:cNvSpPr>
              <p:nvPr>
                <p:ph idx="1"/>
              </p:nvPr>
            </p:nvSpPr>
            <p:spPr>
              <a:xfrm>
                <a:off x="844064" y="1805693"/>
                <a:ext cx="11018520" cy="4916277"/>
              </a:xfrm>
              <a:blipFill>
                <a:blip r:embed="rId2"/>
                <a:stretch>
                  <a:fillRect l="-690" t="-1804"/>
                </a:stretch>
              </a:blipFill>
            </p:spPr>
            <p:txBody>
              <a:bodyPr/>
              <a:lstStyle/>
              <a:p>
                <a:r>
                  <a:rPr lang="en-US">
                    <a:noFill/>
                  </a:rPr>
                  <a:t> </a:t>
                </a:r>
              </a:p>
            </p:txBody>
          </p:sp>
        </mc:Fallback>
      </mc:AlternateContent>
      <p:pic>
        <p:nvPicPr>
          <p:cNvPr id="7" name="Picture 8" descr="Partnership yields big wins for the EIC – CERN Courier">
            <a:extLst>
              <a:ext uri="{FF2B5EF4-FFF2-40B4-BE49-F238E27FC236}">
                <a16:creationId xmlns:a16="http://schemas.microsoft.com/office/drawing/2014/main" id="{EDFA39E9-A865-0C17-5E44-CC05DF865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434" y="5462156"/>
            <a:ext cx="2227597" cy="135125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9D151CFC-BEA8-2EFB-1662-B8A0AFE7BF31}"/>
              </a:ext>
            </a:extLst>
          </p:cNvPr>
          <p:cNvSpPr>
            <a:spLocks noGrp="1"/>
          </p:cNvSpPr>
          <p:nvPr>
            <p:ph type="title"/>
          </p:nvPr>
        </p:nvSpPr>
        <p:spPr>
          <a:xfrm>
            <a:off x="507227" y="218661"/>
            <a:ext cx="11018520" cy="977215"/>
          </a:xfrm>
        </p:spPr>
        <p:txBody>
          <a:bodyPr anchor="b">
            <a:normAutofit/>
          </a:bodyPr>
          <a:lstStyle/>
          <a:p>
            <a:r>
              <a:rPr lang="en-US" sz="5400" b="1" dirty="0"/>
              <a:t>Motivations</a:t>
            </a:r>
          </a:p>
        </p:txBody>
      </p:sp>
      <p:sp>
        <p:nvSpPr>
          <p:cNvPr id="2" name="Slide Number Placeholder 1">
            <a:extLst>
              <a:ext uri="{FF2B5EF4-FFF2-40B4-BE49-F238E27FC236}">
                <a16:creationId xmlns:a16="http://schemas.microsoft.com/office/drawing/2014/main" id="{0DC5EE82-A6B2-D088-FDAE-3077CFA9F13F}"/>
              </a:ext>
            </a:extLst>
          </p:cNvPr>
          <p:cNvSpPr>
            <a:spLocks noGrp="1"/>
          </p:cNvSpPr>
          <p:nvPr>
            <p:ph type="sldNum" sz="quarter" idx="12"/>
          </p:nvPr>
        </p:nvSpPr>
        <p:spPr>
          <a:xfrm>
            <a:off x="3610124" y="6492875"/>
            <a:ext cx="2743200" cy="365125"/>
          </a:xfrm>
        </p:spPr>
        <p:txBody>
          <a:bodyPr/>
          <a:lstStyle/>
          <a:p>
            <a:fld id="{43EB0AC1-1C9D-3D4A-A8C1-3A06855A2E01}" type="slidenum">
              <a:rPr lang="en-US" smtClean="0"/>
              <a:t>5</a:t>
            </a:fld>
            <a:r>
              <a:rPr lang="en-US" dirty="0"/>
              <a:t>/28</a:t>
            </a:r>
          </a:p>
        </p:txBody>
      </p:sp>
    </p:spTree>
    <p:extLst>
      <p:ext uri="{BB962C8B-B14F-4D97-AF65-F5344CB8AC3E}">
        <p14:creationId xmlns:p14="http://schemas.microsoft.com/office/powerpoint/2010/main" val="160238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BBAD1-F96C-CDFE-22E1-8042FDA14D6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3AEE5C-CF15-2640-1F08-07E7993EB8AA}"/>
                  </a:ext>
                </a:extLst>
              </p:cNvPr>
              <p:cNvSpPr>
                <a:spLocks noGrp="1"/>
              </p:cNvSpPr>
              <p:nvPr>
                <p:ph idx="1"/>
              </p:nvPr>
            </p:nvSpPr>
            <p:spPr>
              <a:xfrm>
                <a:off x="378018" y="1414538"/>
                <a:ext cx="11605260" cy="5224802"/>
              </a:xfrm>
            </p:spPr>
            <p:txBody>
              <a:bodyPr>
                <a:normAutofit/>
              </a:bodyPr>
              <a:lstStyle/>
              <a:p>
                <a:pPr>
                  <a:buFont typeface="Wingdings" pitchFamily="2" charset="2"/>
                  <a:buChar char="Ø"/>
                </a:pPr>
                <a:r>
                  <a:rPr lang="en-US" sz="2200" dirty="0"/>
                  <a:t>Simplify GMVFN scheme implementations to improve PDFs extractions and phenomenology</a:t>
                </a:r>
              </a:p>
              <a:p>
                <a:pPr>
                  <a:buFont typeface="Wingdings" pitchFamily="2" charset="2"/>
                  <a:buChar char="Ø"/>
                </a:pPr>
                <a:r>
                  <a:rPr lang="en-US" sz="2200" dirty="0"/>
                  <a:t>ACOT-like GMVFN schemes: extended to pp collisions using the concept of </a:t>
                </a:r>
                <a:r>
                  <a:rPr lang="en-US" sz="2200" b="1" i="1" dirty="0"/>
                  <a:t>subtraction and residual PDFs. </a:t>
                </a:r>
                <a:r>
                  <a:rPr lang="en-US" sz="2200" dirty="0"/>
                  <a:t>Applied to various processes of interest:</a:t>
                </a:r>
              </a:p>
              <a:p>
                <a:pPr>
                  <a:buFont typeface="Wingdings" pitchFamily="2" charset="2"/>
                  <a:buChar char="Ø"/>
                </a:pPr>
                <a:endParaRPr lang="en-US" sz="2200" dirty="0"/>
              </a:p>
              <a:p>
                <a:r>
                  <a:rPr lang="en-US" sz="2200" dirty="0">
                    <a:solidFill>
                      <a:srgbClr val="0070C0"/>
                    </a:solidFill>
                  </a:rPr>
                  <a:t>pp</a:t>
                </a:r>
                <a14:m>
                  <m:oMath xmlns:m="http://schemas.openxmlformats.org/officeDocument/2006/math">
                    <m:r>
                      <a:rPr lang="en-US" sz="2200" i="1" dirty="0" smtClean="0">
                        <a:solidFill>
                          <a:srgbClr val="0070C0"/>
                        </a:solidFill>
                        <a:latin typeface="Cambria Math" panose="02040503050406030204" pitchFamily="18" charset="0"/>
                        <a:ea typeface="Cambria Math" panose="02040503050406030204" pitchFamily="18" charset="0"/>
                      </a:rPr>
                      <m:t>→</m:t>
                    </m:r>
                    <m:r>
                      <a:rPr lang="en-US" sz="2200" b="0" i="1" dirty="0" smtClean="0">
                        <a:solidFill>
                          <a:srgbClr val="0070C0"/>
                        </a:solidFill>
                        <a:latin typeface="Cambria Math" panose="02040503050406030204" pitchFamily="18" charset="0"/>
                        <a:ea typeface="Cambria Math" panose="02040503050406030204" pitchFamily="18" charset="0"/>
                      </a:rPr>
                      <m:t>𝑍</m:t>
                    </m:r>
                    <m:r>
                      <a:rPr lang="en-US" sz="2200" b="0" i="1" dirty="0" smtClean="0">
                        <a:solidFill>
                          <a:srgbClr val="0070C0"/>
                        </a:solidFill>
                        <a:latin typeface="Cambria Math" panose="02040503050406030204" pitchFamily="18" charset="0"/>
                        <a:ea typeface="Cambria Math" panose="02040503050406030204" pitchFamily="18" charset="0"/>
                      </a:rPr>
                      <m:t>+</m:t>
                    </m:r>
                    <m:r>
                      <a:rPr lang="en-US" sz="2200" b="0" i="1" dirty="0" smtClean="0">
                        <a:solidFill>
                          <a:srgbClr val="0070C0"/>
                        </a:solidFill>
                        <a:latin typeface="Cambria Math" panose="02040503050406030204" pitchFamily="18" charset="0"/>
                        <a:ea typeface="Cambria Math" panose="02040503050406030204" pitchFamily="18" charset="0"/>
                      </a:rPr>
                      <m:t>𝑏</m:t>
                    </m:r>
                    <m:r>
                      <a:rPr lang="en-US" sz="2200" b="0" i="1" dirty="0" smtClean="0">
                        <a:solidFill>
                          <a:srgbClr val="0070C0"/>
                        </a:solidFill>
                        <a:latin typeface="Cambria Math" panose="02040503050406030204" pitchFamily="18" charset="0"/>
                        <a:ea typeface="Cambria Math" panose="02040503050406030204" pitchFamily="18" charset="0"/>
                      </a:rPr>
                      <m:t>+</m:t>
                    </m:r>
                    <m:r>
                      <a:rPr lang="en-US" sz="2200" b="0" i="1" dirty="0" smtClean="0">
                        <a:solidFill>
                          <a:srgbClr val="0070C0"/>
                        </a:solidFill>
                        <a:latin typeface="Cambria Math" panose="02040503050406030204" pitchFamily="18" charset="0"/>
                        <a:ea typeface="Cambria Math" panose="02040503050406030204" pitchFamily="18" charset="0"/>
                      </a:rPr>
                      <m:t>𝑋</m:t>
                    </m:r>
                  </m:oMath>
                </a14:m>
                <a:r>
                  <a:rPr lang="en-US" sz="2200" dirty="0">
                    <a:solidFill>
                      <a:srgbClr val="0070C0"/>
                    </a:solidFill>
                  </a:rPr>
                  <a:t> @NLO; MG, Nadolsky, Reina, </a:t>
                </a:r>
                <a:r>
                  <a:rPr lang="en-US" sz="2200" dirty="0" err="1">
                    <a:solidFill>
                      <a:srgbClr val="0070C0"/>
                    </a:solidFill>
                  </a:rPr>
                  <a:t>Wackeroth</a:t>
                </a:r>
                <a:r>
                  <a:rPr lang="en-US" sz="2200" dirty="0">
                    <a:solidFill>
                      <a:srgbClr val="0070C0"/>
                    </a:solidFill>
                  </a:rPr>
                  <a:t>, Xie, </a:t>
                </a:r>
                <a:r>
                  <a:rPr lang="en-US" sz="2200" b="1" dirty="0">
                    <a:solidFill>
                      <a:srgbClr val="0070C0"/>
                    </a:solidFill>
                  </a:rPr>
                  <a:t>PRD 2024</a:t>
                </a:r>
                <a:r>
                  <a:rPr lang="en-US" sz="2200" dirty="0">
                    <a:solidFill>
                      <a:srgbClr val="0070C0"/>
                    </a:solidFill>
                  </a:rPr>
                  <a:t>;</a:t>
                </a:r>
              </a:p>
              <a:p>
                <a:r>
                  <a:rPr lang="en-US" sz="2200" dirty="0">
                    <a:solidFill>
                      <a:srgbClr val="0070C0"/>
                    </a:solidFill>
                  </a:rPr>
                  <a:t>pp</a:t>
                </a:r>
                <a14:m>
                  <m:oMath xmlns:m="http://schemas.openxmlformats.org/officeDocument/2006/math">
                    <m:r>
                      <a:rPr lang="en-US" sz="2200" i="1" dirty="0" smtClean="0">
                        <a:solidFill>
                          <a:srgbClr val="0070C0"/>
                        </a:solidFill>
                        <a:latin typeface="Cambria Math" panose="02040503050406030204" pitchFamily="18" charset="0"/>
                        <a:ea typeface="Cambria Math" panose="02040503050406030204" pitchFamily="18" charset="0"/>
                      </a:rPr>
                      <m:t>→</m:t>
                    </m:r>
                    <m:r>
                      <a:rPr lang="en-US" sz="2200" b="0" i="1" dirty="0" smtClean="0">
                        <a:solidFill>
                          <a:srgbClr val="0070C0"/>
                        </a:solidFill>
                        <a:latin typeface="Cambria Math" panose="02040503050406030204" pitchFamily="18" charset="0"/>
                        <a:ea typeface="Cambria Math" panose="02040503050406030204" pitchFamily="18" charset="0"/>
                      </a:rPr>
                      <m:t>𝐻</m:t>
                    </m:r>
                    <m:r>
                      <a:rPr lang="en-US" sz="2200" b="0" i="1" dirty="0" smtClean="0">
                        <a:solidFill>
                          <a:srgbClr val="0070C0"/>
                        </a:solidFill>
                        <a:latin typeface="Cambria Math" panose="02040503050406030204" pitchFamily="18" charset="0"/>
                        <a:ea typeface="Cambria Math" panose="02040503050406030204" pitchFamily="18" charset="0"/>
                      </a:rPr>
                      <m:t>+</m:t>
                    </m:r>
                    <m:r>
                      <a:rPr lang="en-US" sz="2200" b="0" i="1" dirty="0" smtClean="0">
                        <a:solidFill>
                          <a:srgbClr val="0070C0"/>
                        </a:solidFill>
                        <a:latin typeface="Cambria Math" panose="02040503050406030204" pitchFamily="18" charset="0"/>
                        <a:ea typeface="Cambria Math" panose="02040503050406030204" pitchFamily="18" charset="0"/>
                      </a:rPr>
                      <m:t>𝑋</m:t>
                    </m:r>
                  </m:oMath>
                </a14:m>
                <a:r>
                  <a:rPr lang="en-US" sz="2200" dirty="0">
                    <a:solidFill>
                      <a:srgbClr val="0070C0"/>
                    </a:solidFill>
                  </a:rPr>
                  <a:t> @NNLO; Biello, Gauld, MG, Nadolsky, Sankar, Wiesemann, Xie, </a:t>
                </a:r>
                <a:r>
                  <a:rPr lang="en-US" sz="2200" dirty="0" err="1">
                    <a:solidFill>
                      <a:srgbClr val="0070C0"/>
                    </a:solidFill>
                  </a:rPr>
                  <a:t>Zanderighi</a:t>
                </a:r>
                <a:r>
                  <a:rPr lang="en-US" sz="2200" dirty="0">
                    <a:solidFill>
                      <a:srgbClr val="0070C0"/>
                    </a:solidFill>
                  </a:rPr>
                  <a:t> (In prog.);</a:t>
                </a:r>
              </a:p>
              <a:p>
                <a:r>
                  <a:rPr lang="en-US" sz="2200" dirty="0">
                    <a:solidFill>
                      <a:srgbClr val="0070C0"/>
                    </a:solidFill>
                  </a:rPr>
                  <a:t>DIS: Extension of ACOT-like schemes to aN^3LO; MG, Nadolsky, Xie, (In prog.)</a:t>
                </a:r>
              </a:p>
              <a:p>
                <a:pPr marL="0" indent="0">
                  <a:buNone/>
                </a:pPr>
                <a:endParaRPr lang="en-US" sz="2200" dirty="0"/>
              </a:p>
              <a:p>
                <a:pPr marL="0" indent="0">
                  <a:buNone/>
                </a:pPr>
                <a:r>
                  <a:rPr lang="en-US" sz="2200" dirty="0"/>
                  <a:t>This effort is important to understand new high-precision data at colliders, and is connected to:</a:t>
                </a:r>
              </a:p>
              <a:p>
                <a:r>
                  <a:rPr lang="en-US" sz="2200" dirty="0"/>
                  <a:t>Consistent treatment of HQ effects in PDFs (Intrinsic HQ, constrain HQ PDFs)</a:t>
                </a:r>
              </a:p>
              <a:p>
                <a:r>
                  <a:rPr lang="en-US" sz="2200" dirty="0"/>
                  <a:t>DGLAP evolution @N^3LO</a:t>
                </a:r>
              </a:p>
              <a:p>
                <a:r>
                  <a:rPr lang="en-US" sz="2200" dirty="0"/>
                  <a:t>NNLO</a:t>
                </a:r>
                <a:r>
                  <a:rPr lang="en-US" sz="2200" dirty="0">
                    <a:ea typeface="Cambria Math" panose="02040503050406030204" pitchFamily="18" charset="0"/>
                  </a:rPr>
                  <a:t> </a:t>
                </a:r>
                <a14:m>
                  <m:oMath xmlns:m="http://schemas.openxmlformats.org/officeDocument/2006/math">
                    <m:r>
                      <a:rPr lang="en-US" sz="2200" i="1" dirty="0" smtClean="0">
                        <a:latin typeface="Cambria Math" panose="02040503050406030204" pitchFamily="18" charset="0"/>
                        <a:ea typeface="Cambria Math" panose="02040503050406030204" pitchFamily="18" charset="0"/>
                      </a:rPr>
                      <m:t>→ </m:t>
                    </m:r>
                  </m:oMath>
                </a14:m>
                <a:r>
                  <a:rPr lang="en-US" sz="2200" dirty="0"/>
                  <a:t>N^3LO transition</a:t>
                </a:r>
              </a:p>
            </p:txBody>
          </p:sp>
        </mc:Choice>
        <mc:Fallback xmlns="">
          <p:sp>
            <p:nvSpPr>
              <p:cNvPr id="3" name="Content Placeholder 2">
                <a:extLst>
                  <a:ext uri="{FF2B5EF4-FFF2-40B4-BE49-F238E27FC236}">
                    <a16:creationId xmlns:a16="http://schemas.microsoft.com/office/drawing/2014/main" id="{373AEE5C-CF15-2640-1F08-07E7993EB8AA}"/>
                  </a:ext>
                </a:extLst>
              </p:cNvPr>
              <p:cNvSpPr>
                <a:spLocks noGrp="1" noRot="1" noChangeAspect="1" noMove="1" noResize="1" noEditPoints="1" noAdjustHandles="1" noChangeArrowheads="1" noChangeShapeType="1" noTextEdit="1"/>
              </p:cNvSpPr>
              <p:nvPr>
                <p:ph idx="1"/>
              </p:nvPr>
            </p:nvSpPr>
            <p:spPr>
              <a:xfrm>
                <a:off x="378018" y="1414538"/>
                <a:ext cx="11605260" cy="5224802"/>
              </a:xfrm>
              <a:blipFill>
                <a:blip r:embed="rId2"/>
                <a:stretch>
                  <a:fillRect l="-656" t="-1456"/>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90CAED8E-B788-FF98-A171-36E35861AF26}"/>
              </a:ext>
            </a:extLst>
          </p:cNvPr>
          <p:cNvSpPr>
            <a:spLocks noGrp="1"/>
          </p:cNvSpPr>
          <p:nvPr>
            <p:ph type="title"/>
          </p:nvPr>
        </p:nvSpPr>
        <p:spPr>
          <a:xfrm>
            <a:off x="507227" y="218661"/>
            <a:ext cx="11018520" cy="977215"/>
          </a:xfrm>
        </p:spPr>
        <p:txBody>
          <a:bodyPr anchor="b">
            <a:normAutofit/>
          </a:bodyPr>
          <a:lstStyle/>
          <a:p>
            <a:r>
              <a:rPr lang="en-US" sz="5400" b="1" dirty="0"/>
              <a:t>Outline/Goals</a:t>
            </a:r>
          </a:p>
        </p:txBody>
      </p:sp>
      <p:sp>
        <p:nvSpPr>
          <p:cNvPr id="2" name="Slide Number Placeholder 1">
            <a:extLst>
              <a:ext uri="{FF2B5EF4-FFF2-40B4-BE49-F238E27FC236}">
                <a16:creationId xmlns:a16="http://schemas.microsoft.com/office/drawing/2014/main" id="{E1BDD57B-7073-BE10-71BF-0BD716207BDE}"/>
              </a:ext>
            </a:extLst>
          </p:cNvPr>
          <p:cNvSpPr>
            <a:spLocks noGrp="1"/>
          </p:cNvSpPr>
          <p:nvPr>
            <p:ph type="sldNum" sz="quarter" idx="12"/>
          </p:nvPr>
        </p:nvSpPr>
        <p:spPr/>
        <p:txBody>
          <a:bodyPr/>
          <a:lstStyle/>
          <a:p>
            <a:fld id="{43EB0AC1-1C9D-3D4A-A8C1-3A06855A2E01}" type="slidenum">
              <a:rPr lang="en-US" smtClean="0"/>
              <a:t>6</a:t>
            </a:fld>
            <a:r>
              <a:rPr lang="en-US" dirty="0"/>
              <a:t>/28</a:t>
            </a:r>
          </a:p>
        </p:txBody>
      </p:sp>
    </p:spTree>
    <p:extLst>
      <p:ext uri="{BB962C8B-B14F-4D97-AF65-F5344CB8AC3E}">
        <p14:creationId xmlns:p14="http://schemas.microsoft.com/office/powerpoint/2010/main" val="111574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70500C-EC4A-BD6D-1934-01D4C1C0B4CA}"/>
              </a:ext>
            </a:extLst>
          </p:cNvPr>
          <p:cNvSpPr/>
          <p:nvPr/>
        </p:nvSpPr>
        <p:spPr>
          <a:xfrm>
            <a:off x="5033962" y="5592008"/>
            <a:ext cx="1301850" cy="29629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3CC6575-DE25-1A65-9956-F29801C0A95F}"/>
              </a:ext>
            </a:extLst>
          </p:cNvPr>
          <p:cNvSpPr/>
          <p:nvPr/>
        </p:nvSpPr>
        <p:spPr>
          <a:xfrm>
            <a:off x="9383931" y="6393166"/>
            <a:ext cx="2181225" cy="29930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FD3896-6014-F746-A8BD-E3CF35F89103}"/>
              </a:ext>
            </a:extLst>
          </p:cNvPr>
          <p:cNvSpPr txBox="1"/>
          <p:nvPr/>
        </p:nvSpPr>
        <p:spPr>
          <a:xfrm>
            <a:off x="993912" y="3308972"/>
            <a:ext cx="709746" cy="369332"/>
          </a:xfrm>
          <a:prstGeom prst="rect">
            <a:avLst/>
          </a:prstGeom>
          <a:noFill/>
        </p:spPr>
        <p:txBody>
          <a:bodyPr wrap="none" rtlCol="0">
            <a:spAutoFit/>
          </a:bodyPr>
          <a:lstStyle/>
          <a:p>
            <a:r>
              <a:rPr lang="en-US" dirty="0"/>
              <a:t>LO FC</a:t>
            </a:r>
          </a:p>
        </p:txBody>
      </p:sp>
      <p:sp>
        <p:nvSpPr>
          <p:cNvPr id="7" name="TextBox 6">
            <a:extLst>
              <a:ext uri="{FF2B5EF4-FFF2-40B4-BE49-F238E27FC236}">
                <a16:creationId xmlns:a16="http://schemas.microsoft.com/office/drawing/2014/main" id="{40F57E91-5729-544B-9941-5A7002777E54}"/>
              </a:ext>
            </a:extLst>
          </p:cNvPr>
          <p:cNvSpPr txBox="1"/>
          <p:nvPr/>
        </p:nvSpPr>
        <p:spPr>
          <a:xfrm>
            <a:off x="2295939" y="3313975"/>
            <a:ext cx="858825" cy="369332"/>
          </a:xfrm>
          <a:prstGeom prst="rect">
            <a:avLst/>
          </a:prstGeom>
          <a:noFill/>
        </p:spPr>
        <p:txBody>
          <a:bodyPr wrap="none" rtlCol="0">
            <a:spAutoFit/>
          </a:bodyPr>
          <a:lstStyle/>
          <a:p>
            <a:r>
              <a:rPr lang="en-US" dirty="0"/>
              <a:t>NLO FC</a:t>
            </a:r>
          </a:p>
        </p:txBody>
      </p:sp>
      <p:sp>
        <p:nvSpPr>
          <p:cNvPr id="8" name="TextBox 7">
            <a:extLst>
              <a:ext uri="{FF2B5EF4-FFF2-40B4-BE49-F238E27FC236}">
                <a16:creationId xmlns:a16="http://schemas.microsoft.com/office/drawing/2014/main" id="{2A4D59C0-A6E5-FC42-9545-F8A6ACB6CF87}"/>
              </a:ext>
            </a:extLst>
          </p:cNvPr>
          <p:cNvSpPr txBox="1"/>
          <p:nvPr/>
        </p:nvSpPr>
        <p:spPr>
          <a:xfrm>
            <a:off x="3747045" y="3308972"/>
            <a:ext cx="700576" cy="369332"/>
          </a:xfrm>
          <a:prstGeom prst="rect">
            <a:avLst/>
          </a:prstGeom>
          <a:noFill/>
        </p:spPr>
        <p:txBody>
          <a:bodyPr wrap="none" rtlCol="0">
            <a:spAutoFit/>
          </a:bodyPr>
          <a:lstStyle/>
          <a:p>
            <a:r>
              <a:rPr lang="en-US" dirty="0"/>
              <a:t>LO FE</a:t>
            </a:r>
          </a:p>
        </p:txBody>
      </p:sp>
      <p:sp>
        <p:nvSpPr>
          <p:cNvPr id="9" name="TextBox 8">
            <a:extLst>
              <a:ext uri="{FF2B5EF4-FFF2-40B4-BE49-F238E27FC236}">
                <a16:creationId xmlns:a16="http://schemas.microsoft.com/office/drawing/2014/main" id="{31AE514B-9CA2-2842-92FC-075572B9AC7A}"/>
              </a:ext>
            </a:extLst>
          </p:cNvPr>
          <p:cNvSpPr txBox="1"/>
          <p:nvPr/>
        </p:nvSpPr>
        <p:spPr>
          <a:xfrm>
            <a:off x="5039902" y="3308972"/>
            <a:ext cx="1267335" cy="369332"/>
          </a:xfrm>
          <a:prstGeom prst="rect">
            <a:avLst/>
          </a:prstGeom>
          <a:noFill/>
        </p:spPr>
        <p:txBody>
          <a:bodyPr wrap="none" rtlCol="0">
            <a:spAutoFit/>
          </a:bodyPr>
          <a:lstStyle/>
          <a:p>
            <a:r>
              <a:rPr lang="en-US" dirty="0"/>
              <a:t>Subtraction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9075BA4-85A8-934C-A9C1-35721804E649}"/>
                  </a:ext>
                </a:extLst>
              </p:cNvPr>
              <p:cNvSpPr txBox="1"/>
              <p:nvPr/>
            </p:nvSpPr>
            <p:spPr>
              <a:xfrm>
                <a:off x="7136296" y="1532224"/>
                <a:ext cx="4495270" cy="958852"/>
              </a:xfrm>
              <a:prstGeom prst="rect">
                <a:avLst/>
              </a:prstGeom>
              <a:noFill/>
            </p:spPr>
            <p:txBody>
              <a:bodyPr wrap="none" rtlCol="0">
                <a:spAutoFit/>
              </a:bodyPr>
              <a:lstStyle/>
              <a:p>
                <a:r>
                  <a:rPr lang="en-US" dirty="0"/>
                  <a:t>The subtraction term avoids double counting </a:t>
                </a:r>
              </a:p>
              <a:p>
                <a:r>
                  <a:rPr lang="en-US" dirty="0"/>
                  <a:t>and cancels enhanced collinear contributions </a:t>
                </a:r>
              </a:p>
              <a:p>
                <a:r>
                  <a:rPr lang="en-US" dirty="0"/>
                  <a:t>from FC when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𝑠</m:t>
                        </m:r>
                      </m:e>
                    </m:acc>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4</m:t>
                        </m:r>
                        <m:r>
                          <a:rPr lang="en-US" b="0" i="1" smtClean="0">
                            <a:latin typeface="Cambria Math" panose="02040503050406030204" pitchFamily="18" charset="0"/>
                          </a:rPr>
                          <m:t>𝑚</m:t>
                        </m:r>
                      </m:e>
                      <m:sub>
                        <m:r>
                          <a:rPr lang="en-US" b="0" i="1" smtClean="0">
                            <a:latin typeface="Cambria Math" panose="02040503050406030204" pitchFamily="18" charset="0"/>
                          </a:rPr>
                          <m:t>𝑄</m:t>
                        </m:r>
                      </m:sub>
                      <m:sup>
                        <m:r>
                          <a:rPr lang="en-US" b="0" i="1" smtClean="0">
                            <a:latin typeface="Cambria Math" panose="02040503050406030204" pitchFamily="18" charset="0"/>
                          </a:rPr>
                          <m:t>2</m:t>
                        </m:r>
                      </m:sup>
                    </m:sSubSup>
                  </m:oMath>
                </a14:m>
                <a:r>
                  <a:rPr lang="en-US" dirty="0"/>
                  <a:t> 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𝑇</m:t>
                        </m:r>
                      </m:sub>
                    </m:sSub>
                    <m:r>
                      <a:rPr lang="en-US" b="0" i="1" dirty="0"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𝑄</m:t>
                        </m:r>
                      </m:sub>
                    </m:sSub>
                  </m:oMath>
                </a14:m>
                <a:endParaRPr lang="en-US" dirty="0"/>
              </a:p>
            </p:txBody>
          </p:sp>
        </mc:Choice>
        <mc:Fallback xmlns="">
          <p:sp>
            <p:nvSpPr>
              <p:cNvPr id="10" name="TextBox 9">
                <a:extLst>
                  <a:ext uri="{FF2B5EF4-FFF2-40B4-BE49-F238E27FC236}">
                    <a16:creationId xmlns:a16="http://schemas.microsoft.com/office/drawing/2014/main" id="{89075BA4-85A8-934C-A9C1-35721804E649}"/>
                  </a:ext>
                </a:extLst>
              </p:cNvPr>
              <p:cNvSpPr txBox="1">
                <a:spLocks noRot="1" noChangeAspect="1" noMove="1" noResize="1" noEditPoints="1" noAdjustHandles="1" noChangeArrowheads="1" noChangeShapeType="1" noTextEdit="1"/>
              </p:cNvSpPr>
              <p:nvPr/>
            </p:nvSpPr>
            <p:spPr>
              <a:xfrm>
                <a:off x="7136296" y="1532224"/>
                <a:ext cx="4495270" cy="958852"/>
              </a:xfrm>
              <a:prstGeom prst="rect">
                <a:avLst/>
              </a:prstGeom>
              <a:blipFill>
                <a:blip r:embed="rId2"/>
                <a:stretch>
                  <a:fillRect l="-1412" t="-2597" b="-6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DDF2FF-54C3-D248-9059-D9F3E87ED0CA}"/>
                  </a:ext>
                </a:extLst>
              </p:cNvPr>
              <p:cNvSpPr txBox="1"/>
              <p:nvPr/>
            </p:nvSpPr>
            <p:spPr>
              <a:xfrm>
                <a:off x="993912" y="4209730"/>
                <a:ext cx="2020105" cy="646331"/>
              </a:xfrm>
              <a:prstGeom prst="rect">
                <a:avLst/>
              </a:prstGeom>
              <a:noFill/>
            </p:spPr>
            <p:txBody>
              <a:bodyPr wrap="none" rtlCol="0">
                <a:spAutoFit/>
              </a:bodyPr>
              <a:lstStyle/>
              <a:p>
                <a:r>
                  <a:rPr lang="en-US" dirty="0"/>
                  <a:t>Mass fully retained </a:t>
                </a:r>
              </a:p>
              <a:p>
                <a:r>
                  <a:rPr lang="en-US" dirty="0"/>
                  <a:t>in </a:t>
                </a:r>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𝜎</m:t>
                        </m:r>
                      </m:e>
                    </m:acc>
                  </m:oMath>
                </a14:m>
                <a:r>
                  <a:rPr lang="en-US" dirty="0"/>
                  <a:t> and </a:t>
                </a:r>
                <a14:m>
                  <m:oMath xmlns:m="http://schemas.openxmlformats.org/officeDocument/2006/math">
                    <m:r>
                      <a:rPr lang="en-US" b="0" i="1" dirty="0" smtClean="0">
                        <a:latin typeface="Cambria Math" panose="02040503050406030204" pitchFamily="18" charset="0"/>
                      </a:rPr>
                      <m:t>𝑑</m:t>
                    </m:r>
                    <m:r>
                      <a:rPr lang="en-US" b="0" i="1" dirty="0" smtClean="0">
                        <a:latin typeface="Cambria Math" panose="02040503050406030204" pitchFamily="18" charset="0"/>
                        <a:ea typeface="Cambria Math" panose="02040503050406030204" pitchFamily="18" charset="0"/>
                      </a:rPr>
                      <m:t>𝑃𝑆</m:t>
                    </m:r>
                  </m:oMath>
                </a14:m>
                <a:endParaRPr lang="en-US" dirty="0"/>
              </a:p>
            </p:txBody>
          </p:sp>
        </mc:Choice>
        <mc:Fallback xmlns="">
          <p:sp>
            <p:nvSpPr>
              <p:cNvPr id="11" name="TextBox 10">
                <a:extLst>
                  <a:ext uri="{FF2B5EF4-FFF2-40B4-BE49-F238E27FC236}">
                    <a16:creationId xmlns:a16="http://schemas.microsoft.com/office/drawing/2014/main" id="{C5DDF2FF-54C3-D248-9059-D9F3E87ED0CA}"/>
                  </a:ext>
                </a:extLst>
              </p:cNvPr>
              <p:cNvSpPr txBox="1">
                <a:spLocks noRot="1" noChangeAspect="1" noMove="1" noResize="1" noEditPoints="1" noAdjustHandles="1" noChangeArrowheads="1" noChangeShapeType="1" noTextEdit="1"/>
              </p:cNvSpPr>
              <p:nvPr/>
            </p:nvSpPr>
            <p:spPr>
              <a:xfrm>
                <a:off x="993912" y="4209730"/>
                <a:ext cx="2020105" cy="646331"/>
              </a:xfrm>
              <a:prstGeom prst="rect">
                <a:avLst/>
              </a:prstGeom>
              <a:blipFill>
                <a:blip r:embed="rId3"/>
                <a:stretch>
                  <a:fillRect l="-2500" t="-3846" r="-1875" b="-1538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183D6863-575A-E64D-9525-9CFBBD845BF2}"/>
              </a:ext>
            </a:extLst>
          </p:cNvPr>
          <p:cNvCxnSpPr>
            <a:cxnSpLocks/>
          </p:cNvCxnSpPr>
          <p:nvPr/>
        </p:nvCxnSpPr>
        <p:spPr>
          <a:xfrm>
            <a:off x="1413767" y="3645934"/>
            <a:ext cx="116859" cy="522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93DA08-3DA1-FF4B-BE8C-989952FB240E}"/>
              </a:ext>
            </a:extLst>
          </p:cNvPr>
          <p:cNvCxnSpPr>
            <a:cxnSpLocks/>
          </p:cNvCxnSpPr>
          <p:nvPr/>
        </p:nvCxnSpPr>
        <p:spPr>
          <a:xfrm flipH="1">
            <a:off x="2278480" y="3678304"/>
            <a:ext cx="294860" cy="49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E629D7B-F913-FF4F-8EE5-9F05145AB987}"/>
                  </a:ext>
                </a:extLst>
              </p:cNvPr>
              <p:cNvSpPr txBox="1"/>
              <p:nvPr/>
            </p:nvSpPr>
            <p:spPr>
              <a:xfrm>
                <a:off x="7134909" y="3034331"/>
                <a:ext cx="2800575" cy="369909"/>
              </a:xfrm>
              <a:prstGeom prst="rect">
                <a:avLst/>
              </a:prstGeom>
              <a:noFill/>
            </p:spPr>
            <p:txBody>
              <a:bodyPr wrap="none" rtlCol="0">
                <a:spAutoFit/>
              </a:bodyPr>
              <a:lstStyle/>
              <a:p>
                <a:r>
                  <a:rPr lang="en-US" dirty="0"/>
                  <a:t>Collinear splitting </a:t>
                </a:r>
                <a14:m>
                  <m:oMath xmlns:m="http://schemas.openxmlformats.org/officeDocument/2006/math">
                    <m:r>
                      <a:rPr lang="en-US" b="0" i="1" smtClean="0">
                        <a:latin typeface="Cambria Math" panose="02040503050406030204" pitchFamily="18" charset="0"/>
                      </a:rPr>
                      <m:t>𝑔𝑔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𝑄</m:t>
                        </m:r>
                      </m:e>
                    </m:acc>
                  </m:oMath>
                </a14:m>
                <a:endParaRPr lang="en-US" dirty="0"/>
              </a:p>
            </p:txBody>
          </p:sp>
        </mc:Choice>
        <mc:Fallback xmlns="">
          <p:sp>
            <p:nvSpPr>
              <p:cNvPr id="21" name="TextBox 20">
                <a:extLst>
                  <a:ext uri="{FF2B5EF4-FFF2-40B4-BE49-F238E27FC236}">
                    <a16:creationId xmlns:a16="http://schemas.microsoft.com/office/drawing/2014/main" id="{2E629D7B-F913-FF4F-8EE5-9F05145AB987}"/>
                  </a:ext>
                </a:extLst>
              </p:cNvPr>
              <p:cNvSpPr txBox="1">
                <a:spLocks noRot="1" noChangeAspect="1" noMove="1" noResize="1" noEditPoints="1" noAdjustHandles="1" noChangeArrowheads="1" noChangeShapeType="1" noTextEdit="1"/>
              </p:cNvSpPr>
              <p:nvPr/>
            </p:nvSpPr>
            <p:spPr>
              <a:xfrm>
                <a:off x="7134909" y="3034331"/>
                <a:ext cx="2800575" cy="369909"/>
              </a:xfrm>
              <a:prstGeom prst="rect">
                <a:avLst/>
              </a:prstGeom>
              <a:blipFill>
                <a:blip r:embed="rId4"/>
                <a:stretch>
                  <a:fillRect l="-1802" t="-10345" b="-27586"/>
                </a:stretch>
              </a:blipFill>
            </p:spPr>
            <p:txBody>
              <a:bodyPr/>
              <a:lstStyle/>
              <a:p>
                <a:r>
                  <a:rPr lang="en-US">
                    <a:noFill/>
                  </a:rPr>
                  <a:t> </a:t>
                </a:r>
              </a:p>
            </p:txBody>
          </p:sp>
        </mc:Fallback>
      </mc:AlternateContent>
      <p:pic>
        <p:nvPicPr>
          <p:cNvPr id="25" name="Picture 24" descr="Diagram&#10;&#10;Description automatically generated with low confidence">
            <a:extLst>
              <a:ext uri="{FF2B5EF4-FFF2-40B4-BE49-F238E27FC236}">
                <a16:creationId xmlns:a16="http://schemas.microsoft.com/office/drawing/2014/main" id="{DEE4415A-B3EC-4445-894E-AB42F4F96F87}"/>
              </a:ext>
            </a:extLst>
          </p:cNvPr>
          <p:cNvPicPr>
            <a:picLocks noChangeAspect="1"/>
          </p:cNvPicPr>
          <p:nvPr/>
        </p:nvPicPr>
        <p:blipFill>
          <a:blip r:embed="rId5"/>
          <a:stretch>
            <a:fillRect/>
          </a:stretch>
        </p:blipFill>
        <p:spPr>
          <a:xfrm>
            <a:off x="410517" y="4926018"/>
            <a:ext cx="2603500" cy="444500"/>
          </a:xfrm>
          <a:prstGeom prst="rect">
            <a:avLst/>
          </a:prstGeom>
        </p:spPr>
      </p:pic>
      <p:sp>
        <p:nvSpPr>
          <p:cNvPr id="26" name="TextBox 25">
            <a:extLst>
              <a:ext uri="{FF2B5EF4-FFF2-40B4-BE49-F238E27FC236}">
                <a16:creationId xmlns:a16="http://schemas.microsoft.com/office/drawing/2014/main" id="{89BFEF9B-689F-614A-9DDD-F810395AB429}"/>
              </a:ext>
            </a:extLst>
          </p:cNvPr>
          <p:cNvSpPr txBox="1"/>
          <p:nvPr/>
        </p:nvSpPr>
        <p:spPr>
          <a:xfrm>
            <a:off x="288235" y="6231836"/>
            <a:ext cx="7951600" cy="553998"/>
          </a:xfrm>
          <a:prstGeom prst="rect">
            <a:avLst/>
          </a:prstGeom>
          <a:noFill/>
        </p:spPr>
        <p:txBody>
          <a:bodyPr wrap="none" rtlCol="0">
            <a:spAutoFit/>
          </a:bodyPr>
          <a:lstStyle/>
          <a:p>
            <a:r>
              <a:rPr lang="en-US" sz="1200" dirty="0"/>
              <a:t>Other details in: K. Xie, “Massive elementary particles in the standard model and its supersymmetric triplet Higgs extension.” </a:t>
            </a:r>
          </a:p>
          <a:p>
            <a:r>
              <a:rPr lang="en-US" sz="1200" dirty="0"/>
              <a:t>https://</a:t>
            </a:r>
            <a:r>
              <a:rPr lang="en-US" sz="1200" dirty="0" err="1"/>
              <a:t>scholar.smu.edu</a:t>
            </a:r>
            <a:r>
              <a:rPr lang="en-US" sz="1200" dirty="0"/>
              <a:t>/</a:t>
            </a:r>
            <a:r>
              <a:rPr lang="en-US" sz="1200" dirty="0" err="1"/>
              <a:t>hum_sci_physics_etds</a:t>
            </a:r>
            <a:r>
              <a:rPr lang="en-US" sz="1200" dirty="0"/>
              <a:t>/7, 2019. PhD Thesis</a:t>
            </a:r>
            <a:r>
              <a:rPr lang="en-US" dirty="0"/>
              <a:t> </a:t>
            </a:r>
            <a:endParaRPr lang="en-US" dirty="0">
              <a:effectLst/>
            </a:endParaRPr>
          </a:p>
        </p:txBody>
      </p:sp>
      <p:cxnSp>
        <p:nvCxnSpPr>
          <p:cNvPr id="27" name="Straight Arrow Connector 26">
            <a:extLst>
              <a:ext uri="{FF2B5EF4-FFF2-40B4-BE49-F238E27FC236}">
                <a16:creationId xmlns:a16="http://schemas.microsoft.com/office/drawing/2014/main" id="{0DB44A1F-7DE2-BB45-B381-632ACEB1E306}"/>
              </a:ext>
            </a:extLst>
          </p:cNvPr>
          <p:cNvCxnSpPr>
            <a:cxnSpLocks/>
          </p:cNvCxnSpPr>
          <p:nvPr/>
        </p:nvCxnSpPr>
        <p:spPr>
          <a:xfrm>
            <a:off x="4222932" y="3648147"/>
            <a:ext cx="183586" cy="361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4FA3D22-37B1-A447-AC77-0E3FA34625B0}"/>
              </a:ext>
            </a:extLst>
          </p:cNvPr>
          <p:cNvCxnSpPr>
            <a:cxnSpLocks/>
          </p:cNvCxnSpPr>
          <p:nvPr/>
        </p:nvCxnSpPr>
        <p:spPr>
          <a:xfrm flipH="1">
            <a:off x="5015949" y="3688243"/>
            <a:ext cx="182202" cy="394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06413D1-6568-AF49-992E-8033A4C5889B}"/>
                  </a:ext>
                </a:extLst>
              </p:cNvPr>
              <p:cNvSpPr txBox="1"/>
              <p:nvPr/>
            </p:nvSpPr>
            <p:spPr>
              <a:xfrm>
                <a:off x="3588839" y="4080546"/>
                <a:ext cx="2746974" cy="369332"/>
              </a:xfrm>
              <a:prstGeom prst="rect">
                <a:avLst/>
              </a:prstGeom>
              <a:noFill/>
            </p:spPr>
            <p:txBody>
              <a:bodyPr wrap="square" rtlCol="0">
                <a:spAutoFit/>
              </a:bodyPr>
              <a:lstStyle/>
              <a:p>
                <a:r>
                  <a:rPr lang="en-US" dirty="0"/>
                  <a:t>Mass fully retained in </a:t>
                </a:r>
                <a14:m>
                  <m:oMath xmlns:m="http://schemas.openxmlformats.org/officeDocument/2006/math">
                    <m:r>
                      <a:rPr lang="en-US" b="0" i="1" dirty="0" smtClean="0">
                        <a:latin typeface="Cambria Math" panose="02040503050406030204" pitchFamily="18" charset="0"/>
                      </a:rPr>
                      <m:t>𝑑</m:t>
                    </m:r>
                    <m:r>
                      <a:rPr lang="en-US" b="0" i="1" dirty="0" smtClean="0">
                        <a:latin typeface="Cambria Math" panose="02040503050406030204" pitchFamily="18" charset="0"/>
                        <a:ea typeface="Cambria Math" panose="02040503050406030204" pitchFamily="18" charset="0"/>
                      </a:rPr>
                      <m:t>𝑃𝑆</m:t>
                    </m:r>
                  </m:oMath>
                </a14:m>
                <a:endParaRPr lang="en-US" dirty="0"/>
              </a:p>
            </p:txBody>
          </p:sp>
        </mc:Choice>
        <mc:Fallback xmlns="">
          <p:sp>
            <p:nvSpPr>
              <p:cNvPr id="30" name="TextBox 29">
                <a:extLst>
                  <a:ext uri="{FF2B5EF4-FFF2-40B4-BE49-F238E27FC236}">
                    <a16:creationId xmlns:a16="http://schemas.microsoft.com/office/drawing/2014/main" id="{706413D1-6568-AF49-992E-8033A4C5889B}"/>
                  </a:ext>
                </a:extLst>
              </p:cNvPr>
              <p:cNvSpPr txBox="1">
                <a:spLocks noRot="1" noChangeAspect="1" noMove="1" noResize="1" noEditPoints="1" noAdjustHandles="1" noChangeArrowheads="1" noChangeShapeType="1" noTextEdit="1"/>
              </p:cNvSpPr>
              <p:nvPr/>
            </p:nvSpPr>
            <p:spPr>
              <a:xfrm>
                <a:off x="3588839" y="4080546"/>
                <a:ext cx="2746974" cy="369332"/>
              </a:xfrm>
              <a:prstGeom prst="rect">
                <a:avLst/>
              </a:prstGeom>
              <a:blipFill>
                <a:blip r:embed="rId6"/>
                <a:stretch>
                  <a:fillRect l="-1843"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78A5505-B7BD-DA43-9D85-643E62197C2B}"/>
                  </a:ext>
                </a:extLst>
              </p:cNvPr>
              <p:cNvSpPr txBox="1"/>
              <p:nvPr/>
            </p:nvSpPr>
            <p:spPr>
              <a:xfrm>
                <a:off x="550301" y="5563493"/>
                <a:ext cx="6028382" cy="369332"/>
              </a:xfrm>
              <a:prstGeom prst="rect">
                <a:avLst/>
              </a:prstGeom>
              <a:noFill/>
            </p:spPr>
            <p:txBody>
              <a:bodyPr wrap="none" rtlCol="0">
                <a:spAutoFit/>
              </a:bodyPr>
              <a:lstStyle/>
              <a:p>
                <a:r>
                  <a:rPr lang="en-US" dirty="0"/>
                  <a:t>FE </a:t>
                </a:r>
                <a14:m>
                  <m:oMath xmlns:m="http://schemas.openxmlformats.org/officeDocument/2006/math">
                    <m:r>
                      <a:rPr lang="en-US" i="1" dirty="0" smtClean="0">
                        <a:latin typeface="Cambria Math" panose="02040503050406030204" pitchFamily="18" charset="0"/>
                      </a:rPr>
                      <m:t>−</m:t>
                    </m:r>
                  </m:oMath>
                </a14:m>
                <a:r>
                  <a:rPr lang="en-US" dirty="0"/>
                  <a:t> Subtraction         facilitated by introducing </a:t>
                </a:r>
                <a:r>
                  <a:rPr lang="en-US" b="1" dirty="0"/>
                  <a:t>Residual PDF: </a:t>
                </a:r>
              </a:p>
            </p:txBody>
          </p:sp>
        </mc:Choice>
        <mc:Fallback xmlns="">
          <p:sp>
            <p:nvSpPr>
              <p:cNvPr id="34" name="TextBox 33">
                <a:extLst>
                  <a:ext uri="{FF2B5EF4-FFF2-40B4-BE49-F238E27FC236}">
                    <a16:creationId xmlns:a16="http://schemas.microsoft.com/office/drawing/2014/main" id="{078A5505-B7BD-DA43-9D85-643E62197C2B}"/>
                  </a:ext>
                </a:extLst>
              </p:cNvPr>
              <p:cNvSpPr txBox="1">
                <a:spLocks noRot="1" noChangeAspect="1" noMove="1" noResize="1" noEditPoints="1" noAdjustHandles="1" noChangeArrowheads="1" noChangeShapeType="1" noTextEdit="1"/>
              </p:cNvSpPr>
              <p:nvPr/>
            </p:nvSpPr>
            <p:spPr>
              <a:xfrm>
                <a:off x="550301" y="5563493"/>
                <a:ext cx="6028382" cy="369332"/>
              </a:xfrm>
              <a:prstGeom prst="rect">
                <a:avLst/>
              </a:prstGeom>
              <a:blipFill>
                <a:blip r:embed="rId7"/>
                <a:stretch>
                  <a:fillRect l="-842" t="-10000" b="-23333"/>
                </a:stretch>
              </a:blipFill>
            </p:spPr>
            <p:txBody>
              <a:bodyPr/>
              <a:lstStyle/>
              <a:p>
                <a:r>
                  <a:rPr lang="en-US">
                    <a:noFill/>
                  </a:rPr>
                  <a:t> </a:t>
                </a:r>
              </a:p>
            </p:txBody>
          </p:sp>
        </mc:Fallback>
      </mc:AlternateContent>
      <p:sp>
        <p:nvSpPr>
          <p:cNvPr id="35" name="Right Arrow 34">
            <a:extLst>
              <a:ext uri="{FF2B5EF4-FFF2-40B4-BE49-F238E27FC236}">
                <a16:creationId xmlns:a16="http://schemas.microsoft.com/office/drawing/2014/main" id="{69F1A73B-8844-6142-AFF6-0CC19B98E8EC}"/>
              </a:ext>
            </a:extLst>
          </p:cNvPr>
          <p:cNvSpPr/>
          <p:nvPr/>
        </p:nvSpPr>
        <p:spPr>
          <a:xfrm>
            <a:off x="2295939" y="5666111"/>
            <a:ext cx="294860" cy="200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42B39CF3-78D5-644C-907E-FA9163554B4B}"/>
              </a:ext>
            </a:extLst>
          </p:cNvPr>
          <p:cNvCxnSpPr>
            <a:cxnSpLocks/>
          </p:cNvCxnSpPr>
          <p:nvPr/>
        </p:nvCxnSpPr>
        <p:spPr>
          <a:xfrm flipH="1">
            <a:off x="8721236" y="4989443"/>
            <a:ext cx="437321" cy="429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1957B02-ECA8-D24C-A6F7-B73266739F13}"/>
              </a:ext>
            </a:extLst>
          </p:cNvPr>
          <p:cNvSpPr txBox="1"/>
          <p:nvPr/>
        </p:nvSpPr>
        <p:spPr>
          <a:xfrm>
            <a:off x="7919566" y="4620111"/>
            <a:ext cx="4272434" cy="369332"/>
          </a:xfrm>
          <a:prstGeom prst="rect">
            <a:avLst/>
          </a:prstGeom>
          <a:noFill/>
        </p:spPr>
        <p:txBody>
          <a:bodyPr wrap="square" rtlCol="0">
            <a:spAutoFit/>
          </a:bodyPr>
          <a:lstStyle/>
          <a:p>
            <a:r>
              <a:rPr lang="en-US" dirty="0"/>
              <a:t>allows us to get (FE-Subtraction) in one step </a:t>
            </a:r>
          </a:p>
        </p:txBody>
      </p:sp>
      <p:pic>
        <p:nvPicPr>
          <p:cNvPr id="43" name="Picture 42" descr="A picture containing text, watch, clock&#10;&#10;Description automatically generated">
            <a:extLst>
              <a:ext uri="{FF2B5EF4-FFF2-40B4-BE49-F238E27FC236}">
                <a16:creationId xmlns:a16="http://schemas.microsoft.com/office/drawing/2014/main" id="{2F2C6D60-80F2-7D46-91B1-7F0C333FBF0D}"/>
              </a:ext>
            </a:extLst>
          </p:cNvPr>
          <p:cNvPicPr>
            <a:picLocks noChangeAspect="1"/>
          </p:cNvPicPr>
          <p:nvPr/>
        </p:nvPicPr>
        <p:blipFill>
          <a:blip r:embed="rId8"/>
          <a:stretch>
            <a:fillRect/>
          </a:stretch>
        </p:blipFill>
        <p:spPr>
          <a:xfrm>
            <a:off x="941868" y="1520421"/>
            <a:ext cx="5245249" cy="1731828"/>
          </a:xfrm>
          <a:prstGeom prst="rect">
            <a:avLst/>
          </a:prstGeom>
        </p:spPr>
      </p:pic>
      <p:cxnSp>
        <p:nvCxnSpPr>
          <p:cNvPr id="17" name="Straight Arrow Connector 16">
            <a:extLst>
              <a:ext uri="{FF2B5EF4-FFF2-40B4-BE49-F238E27FC236}">
                <a16:creationId xmlns:a16="http://schemas.microsoft.com/office/drawing/2014/main" id="{EAAB81DB-2154-9940-A18C-A8D243FCEE65}"/>
              </a:ext>
            </a:extLst>
          </p:cNvPr>
          <p:cNvCxnSpPr>
            <a:cxnSpLocks/>
          </p:cNvCxnSpPr>
          <p:nvPr/>
        </p:nvCxnSpPr>
        <p:spPr>
          <a:xfrm>
            <a:off x="5546035" y="2720786"/>
            <a:ext cx="1588874" cy="465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AAEC184-E5CD-684C-918A-8314FA09E154}"/>
                  </a:ext>
                </a:extLst>
              </p:cNvPr>
              <p:cNvSpPr txBox="1"/>
              <p:nvPr/>
            </p:nvSpPr>
            <p:spPr>
              <a:xfrm>
                <a:off x="3132137" y="4956444"/>
                <a:ext cx="4827796" cy="369332"/>
              </a:xfrm>
              <a:prstGeom prst="rect">
                <a:avLst/>
              </a:prstGeom>
              <a:noFill/>
            </p:spPr>
            <p:txBody>
              <a:bodyPr wrap="none" rtlCol="0">
                <a:spAutoFit/>
              </a:bodyPr>
              <a:lstStyle/>
              <a:p>
                <a:r>
                  <a:rPr lang="en-US" dirty="0"/>
                  <a:t>Subtraction well defined also in 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𝑇</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limit </a:t>
                </a:r>
              </a:p>
            </p:txBody>
          </p:sp>
        </mc:Choice>
        <mc:Fallback xmlns="">
          <p:sp>
            <p:nvSpPr>
              <p:cNvPr id="50" name="TextBox 49">
                <a:extLst>
                  <a:ext uri="{FF2B5EF4-FFF2-40B4-BE49-F238E27FC236}">
                    <a16:creationId xmlns:a16="http://schemas.microsoft.com/office/drawing/2014/main" id="{6AAEC184-E5CD-684C-918A-8314FA09E154}"/>
                  </a:ext>
                </a:extLst>
              </p:cNvPr>
              <p:cNvSpPr txBox="1">
                <a:spLocks noRot="1" noChangeAspect="1" noMove="1" noResize="1" noEditPoints="1" noAdjustHandles="1" noChangeArrowheads="1" noChangeShapeType="1" noTextEdit="1"/>
              </p:cNvSpPr>
              <p:nvPr/>
            </p:nvSpPr>
            <p:spPr>
              <a:xfrm>
                <a:off x="3132137" y="4956444"/>
                <a:ext cx="4827796" cy="369332"/>
              </a:xfrm>
              <a:prstGeom prst="rect">
                <a:avLst/>
              </a:prstGeom>
              <a:blipFill>
                <a:blip r:embed="rId9"/>
                <a:stretch>
                  <a:fillRect l="-1050" t="-6667" b="-26667"/>
                </a:stretch>
              </a:blipFill>
            </p:spPr>
            <p:txBody>
              <a:bodyPr/>
              <a:lstStyle/>
              <a:p>
                <a:r>
                  <a:rPr lang="en-US">
                    <a:noFill/>
                  </a:rPr>
                  <a:t> </a:t>
                </a:r>
              </a:p>
            </p:txBody>
          </p:sp>
        </mc:Fallback>
      </mc:AlternateContent>
      <p:sp>
        <p:nvSpPr>
          <p:cNvPr id="12" name="Title 1">
            <a:extLst>
              <a:ext uri="{FF2B5EF4-FFF2-40B4-BE49-F238E27FC236}">
                <a16:creationId xmlns:a16="http://schemas.microsoft.com/office/drawing/2014/main" id="{E9201ACB-6D7E-613C-9168-505E713842B1}"/>
              </a:ext>
            </a:extLst>
          </p:cNvPr>
          <p:cNvSpPr>
            <a:spLocks noGrp="1"/>
          </p:cNvSpPr>
          <p:nvPr>
            <p:ph type="title"/>
          </p:nvPr>
        </p:nvSpPr>
        <p:spPr>
          <a:xfrm>
            <a:off x="400878" y="0"/>
            <a:ext cx="11230688" cy="1165365"/>
          </a:xfrm>
        </p:spPr>
        <p:txBody>
          <a:bodyPr/>
          <a:lstStyle/>
          <a:p>
            <a:r>
              <a:rPr lang="en-US" b="1" dirty="0"/>
              <a:t>Subtraction and Residual PDFs: Basic idea</a:t>
            </a:r>
            <a:endParaRPr lang="en-US" sz="2800" b="1" dirty="0"/>
          </a:p>
        </p:txBody>
      </p:sp>
      <p:sp>
        <p:nvSpPr>
          <p:cNvPr id="2" name="TextBox 1">
            <a:extLst>
              <a:ext uri="{FF2B5EF4-FFF2-40B4-BE49-F238E27FC236}">
                <a16:creationId xmlns:a16="http://schemas.microsoft.com/office/drawing/2014/main" id="{691A06B6-B84D-C26E-EB9B-6379EA396055}"/>
              </a:ext>
            </a:extLst>
          </p:cNvPr>
          <p:cNvSpPr txBox="1"/>
          <p:nvPr/>
        </p:nvSpPr>
        <p:spPr>
          <a:xfrm>
            <a:off x="410517" y="1067611"/>
            <a:ext cx="5709768" cy="369332"/>
          </a:xfrm>
          <a:prstGeom prst="rect">
            <a:avLst/>
          </a:prstGeom>
          <a:noFill/>
        </p:spPr>
        <p:txBody>
          <a:bodyPr wrap="none" rtlCol="0">
            <a:spAutoFit/>
          </a:bodyPr>
          <a:lstStyle/>
          <a:p>
            <a:r>
              <a:rPr lang="en-US" b="1" dirty="0">
                <a:solidFill>
                  <a:srgbClr val="FF0000"/>
                </a:solidFill>
              </a:rPr>
              <a:t>Inclusive production of a HQ in pp collisions as an example</a:t>
            </a:r>
          </a:p>
        </p:txBody>
      </p:sp>
      <p:sp>
        <p:nvSpPr>
          <p:cNvPr id="3" name="Oval 2">
            <a:extLst>
              <a:ext uri="{FF2B5EF4-FFF2-40B4-BE49-F238E27FC236}">
                <a16:creationId xmlns:a16="http://schemas.microsoft.com/office/drawing/2014/main" id="{CB1DB348-692A-BF40-81F0-A8FEE5F447A4}"/>
              </a:ext>
            </a:extLst>
          </p:cNvPr>
          <p:cNvSpPr/>
          <p:nvPr/>
        </p:nvSpPr>
        <p:spPr>
          <a:xfrm>
            <a:off x="4826489" y="1436943"/>
            <a:ext cx="1588873" cy="1090868"/>
          </a:xfrm>
          <a:prstGeom prst="ellipse">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Brace 3">
            <a:extLst>
              <a:ext uri="{FF2B5EF4-FFF2-40B4-BE49-F238E27FC236}">
                <a16:creationId xmlns:a16="http://schemas.microsoft.com/office/drawing/2014/main" id="{BFEBBCD6-D267-B616-9357-86556A294E42}"/>
              </a:ext>
            </a:extLst>
          </p:cNvPr>
          <p:cNvSpPr/>
          <p:nvPr/>
        </p:nvSpPr>
        <p:spPr>
          <a:xfrm rot="16200000">
            <a:off x="10392247" y="4750149"/>
            <a:ext cx="266616" cy="291032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1BACB11-2FAC-1A3D-F66F-B7F877E76D1C}"/>
              </a:ext>
            </a:extLst>
          </p:cNvPr>
          <p:cNvSpPr txBox="1"/>
          <p:nvPr/>
        </p:nvSpPr>
        <p:spPr>
          <a:xfrm>
            <a:off x="9629872" y="6358155"/>
            <a:ext cx="1717586" cy="369332"/>
          </a:xfrm>
          <a:prstGeom prst="rect">
            <a:avLst/>
          </a:prstGeom>
          <a:noFill/>
        </p:spPr>
        <p:txBody>
          <a:bodyPr wrap="none" rtlCol="0">
            <a:spAutoFit/>
          </a:bodyPr>
          <a:lstStyle/>
          <a:p>
            <a:r>
              <a:rPr lang="en-US" b="1" dirty="0"/>
              <a:t>Subtraction PDF</a:t>
            </a:r>
          </a:p>
        </p:txBody>
      </p:sp>
      <p:sp>
        <p:nvSpPr>
          <p:cNvPr id="19" name="TextBox 18">
            <a:extLst>
              <a:ext uri="{FF2B5EF4-FFF2-40B4-BE49-F238E27FC236}">
                <a16:creationId xmlns:a16="http://schemas.microsoft.com/office/drawing/2014/main" id="{0DAFB7C0-BD8A-02A9-E18D-1A8B9AAC339C}"/>
              </a:ext>
            </a:extLst>
          </p:cNvPr>
          <p:cNvSpPr txBox="1"/>
          <p:nvPr/>
        </p:nvSpPr>
        <p:spPr>
          <a:xfrm>
            <a:off x="7134909" y="3688243"/>
            <a:ext cx="4368696" cy="369332"/>
          </a:xfrm>
          <a:prstGeom prst="rect">
            <a:avLst/>
          </a:prstGeom>
          <a:noFill/>
        </p:spPr>
        <p:txBody>
          <a:bodyPr wrap="none" rtlCol="0">
            <a:spAutoFit/>
          </a:bodyPr>
          <a:lstStyle/>
          <a:p>
            <a:r>
              <a:rPr lang="en-US" b="1" dirty="0">
                <a:solidFill>
                  <a:srgbClr val="FF0000"/>
                </a:solidFill>
              </a:rPr>
              <a:t>S-ACOT-Massive-Phase-Space (S-ACOT-MPS)</a:t>
            </a:r>
            <a:endParaRPr lang="en-US" dirty="0"/>
          </a:p>
        </p:txBody>
      </p:sp>
      <p:sp>
        <p:nvSpPr>
          <p:cNvPr id="20" name="Oval 19">
            <a:extLst>
              <a:ext uri="{FF2B5EF4-FFF2-40B4-BE49-F238E27FC236}">
                <a16:creationId xmlns:a16="http://schemas.microsoft.com/office/drawing/2014/main" id="{0ABF4B4B-3499-6AE3-6CD5-314E38E8DB78}"/>
              </a:ext>
            </a:extLst>
          </p:cNvPr>
          <p:cNvSpPr/>
          <p:nvPr/>
        </p:nvSpPr>
        <p:spPr>
          <a:xfrm>
            <a:off x="3747045" y="1785990"/>
            <a:ext cx="1079444" cy="1010059"/>
          </a:xfrm>
          <a:prstGeom prst="ellipse">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AA8C498-4F91-E4FB-EEED-52875350ABD3}"/>
              </a:ext>
            </a:extLst>
          </p:cNvPr>
          <p:cNvPicPr>
            <a:picLocks noChangeAspect="1"/>
          </p:cNvPicPr>
          <p:nvPr/>
        </p:nvPicPr>
        <p:blipFill>
          <a:blip r:embed="rId10"/>
          <a:stretch>
            <a:fillRect/>
          </a:stretch>
        </p:blipFill>
        <p:spPr>
          <a:xfrm>
            <a:off x="6495950" y="5408235"/>
            <a:ext cx="5484770" cy="631966"/>
          </a:xfrm>
          <a:prstGeom prst="rect">
            <a:avLst/>
          </a:prstGeom>
        </p:spPr>
      </p:pic>
      <p:sp>
        <p:nvSpPr>
          <p:cNvPr id="18" name="Slide Number Placeholder 17">
            <a:extLst>
              <a:ext uri="{FF2B5EF4-FFF2-40B4-BE49-F238E27FC236}">
                <a16:creationId xmlns:a16="http://schemas.microsoft.com/office/drawing/2014/main" id="{5462E5E4-6D81-6EC2-B8C1-46C8044FA783}"/>
              </a:ext>
            </a:extLst>
          </p:cNvPr>
          <p:cNvSpPr>
            <a:spLocks noGrp="1"/>
          </p:cNvSpPr>
          <p:nvPr>
            <p:ph type="sldNum" sz="quarter" idx="12"/>
          </p:nvPr>
        </p:nvSpPr>
        <p:spPr>
          <a:xfrm>
            <a:off x="3835483" y="6492875"/>
            <a:ext cx="2743200" cy="365125"/>
          </a:xfrm>
        </p:spPr>
        <p:txBody>
          <a:bodyPr/>
          <a:lstStyle/>
          <a:p>
            <a:fld id="{43EB0AC1-1C9D-3D4A-A8C1-3A06855A2E01}" type="slidenum">
              <a:rPr lang="en-US" smtClean="0"/>
              <a:t>7</a:t>
            </a:fld>
            <a:r>
              <a:rPr lang="en-US" dirty="0"/>
              <a:t>/28</a:t>
            </a:r>
          </a:p>
        </p:txBody>
      </p:sp>
    </p:spTree>
    <p:extLst>
      <p:ext uri="{BB962C8B-B14F-4D97-AF65-F5344CB8AC3E}">
        <p14:creationId xmlns:p14="http://schemas.microsoft.com/office/powerpoint/2010/main" val="305900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9946-FB19-8FAB-B95F-1531F5C09A60}"/>
              </a:ext>
            </a:extLst>
          </p:cNvPr>
          <p:cNvSpPr>
            <a:spLocks noGrp="1"/>
          </p:cNvSpPr>
          <p:nvPr>
            <p:ph type="title"/>
          </p:nvPr>
        </p:nvSpPr>
        <p:spPr>
          <a:xfrm>
            <a:off x="381000" y="0"/>
            <a:ext cx="10515600" cy="1325563"/>
          </a:xfrm>
        </p:spPr>
        <p:txBody>
          <a:bodyPr/>
          <a:lstStyle/>
          <a:p>
            <a:r>
              <a:rPr lang="en-US" b="1" dirty="0"/>
              <a:t>GMVFN Theory framework (pp collisions)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78FC9DC-7DB0-B00F-3F20-0EA3AAEE2D41}"/>
                  </a:ext>
                </a:extLst>
              </p:cNvPr>
              <p:cNvSpPr txBox="1"/>
              <p:nvPr/>
            </p:nvSpPr>
            <p:spPr>
              <a:xfrm>
                <a:off x="295688" y="1086435"/>
                <a:ext cx="11134311" cy="369332"/>
              </a:xfrm>
              <a:prstGeom prst="rect">
                <a:avLst/>
              </a:prstGeom>
              <a:noFill/>
            </p:spPr>
            <p:txBody>
              <a:bodyPr wrap="square">
                <a:spAutoFit/>
              </a:bodyPr>
              <a:lstStyle/>
              <a:p>
                <a:r>
                  <a:rPr lang="en-US" b="0" i="0" dirty="0">
                    <a:effectLst/>
                    <a:highlight>
                      <a:srgbClr val="FFFFFF"/>
                    </a:highlight>
                    <a:latin typeface="Calibri" panose="020F0502020204030204" pitchFamily="34" charset="0"/>
                    <a:cs typeface="Calibri" panose="020F0502020204030204" pitchFamily="34" charset="0"/>
                  </a:rPr>
                  <a:t>The differential cross section for </a:t>
                </a:r>
                <a14:m>
                  <m:oMath xmlns:m="http://schemas.openxmlformats.org/officeDocument/2006/math">
                    <m:sSub>
                      <m:sSubPr>
                        <m:ctrlPr>
                          <a:rPr lang="en-US" i="1" dirty="0" smtClean="0">
                            <a:highlight>
                              <a:srgbClr val="FFFFFF"/>
                            </a:highlight>
                            <a:latin typeface="Cambria Math" panose="02040503050406030204" pitchFamily="18" charset="0"/>
                            <a:cs typeface="Calibri" panose="020F0502020204030204" pitchFamily="34" charset="0"/>
                          </a:rPr>
                        </m:ctrlPr>
                      </m:sSubPr>
                      <m:e>
                        <m:r>
                          <a:rPr lang="en-US" i="1" dirty="0">
                            <a:highlight>
                              <a:srgbClr val="FFFFFF"/>
                            </a:highlight>
                            <a:latin typeface="Cambria Math" panose="02040503050406030204" pitchFamily="18" charset="0"/>
                            <a:cs typeface="Calibri" panose="020F0502020204030204" pitchFamily="34" charset="0"/>
                          </a:rPr>
                          <m:t>𝑝</m:t>
                        </m:r>
                      </m:e>
                      <m:sub>
                        <m:r>
                          <a:rPr lang="en-US" b="0" i="1" dirty="0" smtClean="0">
                            <a:highlight>
                              <a:srgbClr val="FFFFFF"/>
                            </a:highlight>
                            <a:latin typeface="Cambria Math" panose="02040503050406030204" pitchFamily="18" charset="0"/>
                            <a:cs typeface="Calibri" panose="020F0502020204030204" pitchFamily="34" charset="0"/>
                          </a:rPr>
                          <m:t>𝐴</m:t>
                        </m:r>
                      </m:sub>
                    </m:sSub>
                  </m:oMath>
                </a14:m>
                <a:r>
                  <a:rPr lang="en-US" dirty="0">
                    <a:highlight>
                      <a:srgbClr val="FFFFFF"/>
                    </a:highlight>
                    <a:cs typeface="Calibri" panose="020F0502020204030204" pitchFamily="34" charset="0"/>
                  </a:rPr>
                  <a:t> </a:t>
                </a:r>
                <a14:m>
                  <m:oMath xmlns:m="http://schemas.openxmlformats.org/officeDocument/2006/math">
                    <m:sSub>
                      <m:sSubPr>
                        <m:ctrlPr>
                          <a:rPr lang="en-US" i="1" dirty="0">
                            <a:highlight>
                              <a:srgbClr val="FFFFFF"/>
                            </a:highlight>
                            <a:latin typeface="Cambria Math" panose="02040503050406030204" pitchFamily="18" charset="0"/>
                            <a:cs typeface="Calibri" panose="020F0502020204030204" pitchFamily="34" charset="0"/>
                          </a:rPr>
                        </m:ctrlPr>
                      </m:sSubPr>
                      <m:e>
                        <m:r>
                          <a:rPr lang="en-US" i="1" dirty="0">
                            <a:highlight>
                              <a:srgbClr val="FFFFFF"/>
                            </a:highlight>
                            <a:latin typeface="Cambria Math" panose="02040503050406030204" pitchFamily="18" charset="0"/>
                            <a:cs typeface="Calibri" panose="020F0502020204030204" pitchFamily="34" charset="0"/>
                          </a:rPr>
                          <m:t>𝑝</m:t>
                        </m:r>
                      </m:e>
                      <m:sub>
                        <m:r>
                          <a:rPr lang="en-US" b="0" i="1" dirty="0" smtClean="0">
                            <a:highlight>
                              <a:srgbClr val="FFFFFF"/>
                            </a:highlight>
                            <a:latin typeface="Cambria Math" panose="02040503050406030204" pitchFamily="18" charset="0"/>
                            <a:cs typeface="Calibri" panose="020F0502020204030204" pitchFamily="34" charset="0"/>
                          </a:rPr>
                          <m:t>𝐵</m:t>
                        </m:r>
                      </m:sub>
                    </m:sSub>
                  </m:oMath>
                </a14:m>
                <a:r>
                  <a:rPr lang="en-US" dirty="0">
                    <a:highlight>
                      <a:srgbClr val="FFFFFF"/>
                    </a:highlight>
                    <a:latin typeface="Calibri" panose="020F0502020204030204" pitchFamily="34" charset="0"/>
                    <a:cs typeface="Calibri" panose="020F050202020403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0" i="0" dirty="0">
                    <a:effectLst/>
                    <a:highlight>
                      <a:srgbClr val="FFFFFF"/>
                    </a:highlight>
                    <a:latin typeface="Calibri" panose="020F0502020204030204" pitchFamily="34" charset="0"/>
                    <a:cs typeface="Calibri" panose="020F0502020204030204" pitchFamily="34" charset="0"/>
                  </a:rPr>
                  <a:t> </a:t>
                </a:r>
                <a14:m>
                  <m:oMath xmlns:m="http://schemas.openxmlformats.org/officeDocument/2006/math">
                    <m:r>
                      <a:rPr lang="en-US" b="0" i="1" dirty="0" smtClean="0">
                        <a:effectLst/>
                        <a:highlight>
                          <a:srgbClr val="FFFFFF"/>
                        </a:highlight>
                        <a:latin typeface="Cambria Math" panose="02040503050406030204" pitchFamily="18" charset="0"/>
                        <a:cs typeface="Calibri" panose="020F0502020204030204" pitchFamily="34" charset="0"/>
                      </a:rPr>
                      <m:t>𝐹</m:t>
                    </m:r>
                    <m:r>
                      <a:rPr lang="en-US" b="0" i="1" dirty="0" smtClean="0">
                        <a:effectLst/>
                        <a:highlight>
                          <a:srgbClr val="FFFFFF"/>
                        </a:highlight>
                        <a:latin typeface="Cambria Math" panose="02040503050406030204" pitchFamily="18" charset="0"/>
                        <a:cs typeface="Calibri" panose="020F0502020204030204" pitchFamily="34" charset="0"/>
                      </a:rPr>
                      <m:t> + </m:t>
                    </m:r>
                    <m:r>
                      <a:rPr lang="en-US" b="0" i="1" dirty="0">
                        <a:effectLst/>
                        <a:highlight>
                          <a:srgbClr val="FFFFFF"/>
                        </a:highlight>
                        <a:latin typeface="Cambria Math" panose="02040503050406030204" pitchFamily="18" charset="0"/>
                        <a:cs typeface="Calibri" panose="020F0502020204030204" pitchFamily="34" charset="0"/>
                      </a:rPr>
                      <m:t>𝑋</m:t>
                    </m:r>
                  </m:oMath>
                </a14:m>
                <a:r>
                  <a:rPr lang="en-US" b="0" i="0" dirty="0">
                    <a:effectLst/>
                    <a:highlight>
                      <a:srgbClr val="FFFFFF"/>
                    </a:highlight>
                    <a:latin typeface="Calibri" panose="020F0502020204030204" pitchFamily="34" charset="0"/>
                    <a:cs typeface="Calibri" panose="020F0502020204030204" pitchFamily="34" charset="0"/>
                  </a:rPr>
                  <a:t> where F contains at least one HQ, can be written  </a:t>
                </a:r>
                <a:endParaRPr lang="en-US" dirty="0">
                  <a:latin typeface="Calibri" panose="020F0502020204030204" pitchFamily="34" charset="0"/>
                  <a:cs typeface="Calibri" panose="020F0502020204030204" pitchFamily="34" charset="0"/>
                </a:endParaRPr>
              </a:p>
            </p:txBody>
          </p:sp>
        </mc:Choice>
        <mc:Fallback xmlns="">
          <p:sp>
            <p:nvSpPr>
              <p:cNvPr id="11" name="TextBox 10">
                <a:extLst>
                  <a:ext uri="{FF2B5EF4-FFF2-40B4-BE49-F238E27FC236}">
                    <a16:creationId xmlns:a16="http://schemas.microsoft.com/office/drawing/2014/main" id="{678FC9DC-7DB0-B00F-3F20-0EA3AAEE2D41}"/>
                  </a:ext>
                </a:extLst>
              </p:cNvPr>
              <p:cNvSpPr txBox="1">
                <a:spLocks noRot="1" noChangeAspect="1" noMove="1" noResize="1" noEditPoints="1" noAdjustHandles="1" noChangeArrowheads="1" noChangeShapeType="1" noTextEdit="1"/>
              </p:cNvSpPr>
              <p:nvPr/>
            </p:nvSpPr>
            <p:spPr>
              <a:xfrm>
                <a:off x="295688" y="1086435"/>
                <a:ext cx="11134311" cy="369332"/>
              </a:xfrm>
              <a:prstGeom prst="rect">
                <a:avLst/>
              </a:prstGeom>
              <a:blipFill>
                <a:blip r:embed="rId2"/>
                <a:stretch>
                  <a:fillRect l="-456"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010364-AC89-B959-BF6A-F5933C2DB6DD}"/>
                  </a:ext>
                </a:extLst>
              </p:cNvPr>
              <p:cNvSpPr txBox="1"/>
              <p:nvPr/>
            </p:nvSpPr>
            <p:spPr>
              <a:xfrm>
                <a:off x="295687" y="2548408"/>
                <a:ext cx="11509319" cy="369332"/>
              </a:xfrm>
              <a:prstGeom prst="rect">
                <a:avLst/>
              </a:prstGeom>
              <a:noFill/>
            </p:spPr>
            <p:txBody>
              <a:bodyPr wrap="square">
                <a:spAutoFit/>
              </a:bodyPr>
              <a:lstStyle/>
              <a:p>
                <a:r>
                  <a:rPr lang="en-US" sz="1800" dirty="0">
                    <a:effectLst/>
                    <a:latin typeface="CMR12"/>
                  </a:rPr>
                  <a:t>After </a:t>
                </a:r>
                <a:r>
                  <a:rPr lang="en-US" dirty="0">
                    <a:latin typeface="CMMI12"/>
                  </a:rPr>
                  <a:t>d</a:t>
                </a:r>
                <a:r>
                  <a:rPr lang="el-GR" dirty="0">
                    <a:latin typeface="CMMI12"/>
                  </a:rPr>
                  <a:t>σ/</a:t>
                </a:r>
                <a:r>
                  <a:rPr lang="en-US" dirty="0" err="1">
                    <a:latin typeface="CMMI12"/>
                  </a:rPr>
                  <a:t>d</a:t>
                </a:r>
                <a14:m>
                  <m:oMath xmlns:m="http://schemas.openxmlformats.org/officeDocument/2006/math">
                    <m:r>
                      <a:rPr lang="en-US" i="1" dirty="0">
                        <a:latin typeface="Cambria Math" panose="02040503050406030204" pitchFamily="18" charset="0"/>
                        <a:ea typeface="Cambria Math" panose="02040503050406030204" pitchFamily="18" charset="0"/>
                      </a:rPr>
                      <m:t>𝜒</m:t>
                    </m:r>
                    <m:r>
                      <a:rPr lang="en-US" i="1" dirty="0">
                        <a:latin typeface="Cambria Math" panose="02040503050406030204" pitchFamily="18" charset="0"/>
                        <a:ea typeface="Cambria Math" panose="02040503050406030204" pitchFamily="18" charset="0"/>
                      </a:rPr>
                      <m:t> </m:t>
                    </m:r>
                  </m:oMath>
                </a14:m>
                <a:r>
                  <a:rPr lang="en-US" sz="1800" dirty="0">
                    <a:effectLst/>
                    <a:latin typeface="CMR12"/>
                  </a:rPr>
                  <a:t>is UV renormalized</a:t>
                </a:r>
                <a:r>
                  <a:rPr lang="en-US" sz="1800" dirty="0">
                    <a:effectLst/>
                    <a:latin typeface="CMSY10"/>
                  </a:rPr>
                  <a:t>, </a:t>
                </a:r>
                <a:r>
                  <a:rPr lang="en-US" dirty="0">
                    <a:latin typeface="CMR12"/>
                  </a:rPr>
                  <a:t>we</a:t>
                </a:r>
                <a:r>
                  <a:rPr lang="en-US" sz="1800" dirty="0">
                    <a:effectLst/>
                    <a:latin typeface="CMR12"/>
                  </a:rPr>
                  <a:t> identify its infrared-safe part </a:t>
                </a:r>
                <a:r>
                  <a:rPr lang="en-US" sz="1800" dirty="0">
                    <a:effectLst/>
                    <a:latin typeface="CMMI12"/>
                  </a:rPr>
                  <a:t>d</a:t>
                </a:r>
                <a14:m>
                  <m:oMath xmlns:m="http://schemas.openxmlformats.org/officeDocument/2006/math">
                    <m:acc>
                      <m:accPr>
                        <m:chr m:val="̂"/>
                        <m:ctrlPr>
                          <a:rPr lang="el-GR" sz="1800" i="1" dirty="0" smtClean="0">
                            <a:effectLst/>
                            <a:latin typeface="Cambria Math" panose="02040503050406030204" pitchFamily="18" charset="0"/>
                          </a:rPr>
                        </m:ctrlPr>
                      </m:accPr>
                      <m:e>
                        <m:r>
                          <m:rPr>
                            <m:nor/>
                          </m:rPr>
                          <a:rPr lang="el-GR" dirty="0">
                            <a:latin typeface="CMMI12"/>
                          </a:rPr>
                          <m:t>σ</m:t>
                        </m:r>
                      </m:e>
                    </m:acc>
                  </m:oMath>
                </a14:m>
                <a:r>
                  <a:rPr lang="en-US" sz="1800" dirty="0">
                    <a:effectLst/>
                    <a:latin typeface="CMMI12"/>
                  </a:rPr>
                  <a:t>/</a:t>
                </a:r>
                <a:r>
                  <a:rPr lang="en-US" sz="1800" dirty="0" err="1">
                    <a:effectLst/>
                    <a:latin typeface="CMMI12"/>
                  </a:rPr>
                  <a:t>d</a:t>
                </a:r>
                <a14:m>
                  <m:oMath xmlns:m="http://schemas.openxmlformats.org/officeDocument/2006/math">
                    <m:r>
                      <a:rPr lang="en-US" i="1" dirty="0">
                        <a:latin typeface="Cambria Math" panose="02040503050406030204" pitchFamily="18" charset="0"/>
                        <a:ea typeface="Cambria Math" panose="02040503050406030204" pitchFamily="18" charset="0"/>
                      </a:rPr>
                      <m:t>𝜒</m:t>
                    </m:r>
                  </m:oMath>
                </a14:m>
                <a:r>
                  <a:rPr lang="en-US" sz="1800" dirty="0">
                    <a:effectLst/>
                    <a:latin typeface="CMSY10"/>
                  </a:rPr>
                  <a:t> </a:t>
                </a:r>
                <a:r>
                  <a:rPr lang="en-US" sz="1800" dirty="0">
                    <a:effectLst/>
                    <a:latin typeface="CMR12"/>
                  </a:rPr>
                  <a:t>by factoring out ``</a:t>
                </a:r>
                <a:r>
                  <a:rPr lang="en-US" sz="1800" dirty="0" err="1">
                    <a:effectLst/>
                    <a:latin typeface="CMR12"/>
                  </a:rPr>
                  <a:t>parton</a:t>
                </a:r>
                <a:r>
                  <a:rPr lang="en-US" sz="1800" dirty="0">
                    <a:effectLst/>
                    <a:latin typeface="CMR12"/>
                  </a:rPr>
                  <a:t>-level’’ PDFs  </a:t>
                </a:r>
                <a:endParaRPr lang="en-US" dirty="0"/>
              </a:p>
            </p:txBody>
          </p:sp>
        </mc:Choice>
        <mc:Fallback xmlns="">
          <p:sp>
            <p:nvSpPr>
              <p:cNvPr id="13" name="TextBox 12">
                <a:extLst>
                  <a:ext uri="{FF2B5EF4-FFF2-40B4-BE49-F238E27FC236}">
                    <a16:creationId xmlns:a16="http://schemas.microsoft.com/office/drawing/2014/main" id="{11010364-AC89-B959-BF6A-F5933C2DB6DD}"/>
                  </a:ext>
                </a:extLst>
              </p:cNvPr>
              <p:cNvSpPr txBox="1">
                <a:spLocks noRot="1" noChangeAspect="1" noMove="1" noResize="1" noEditPoints="1" noAdjustHandles="1" noChangeArrowheads="1" noChangeShapeType="1" noTextEdit="1"/>
              </p:cNvSpPr>
              <p:nvPr/>
            </p:nvSpPr>
            <p:spPr>
              <a:xfrm>
                <a:off x="295687" y="2548408"/>
                <a:ext cx="11509319" cy="369332"/>
              </a:xfrm>
              <a:prstGeom prst="rect">
                <a:avLst/>
              </a:prstGeom>
              <a:blipFill>
                <a:blip r:embed="rId3"/>
                <a:stretch>
                  <a:fillRect l="-441" t="-6667" b="-2666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D84083B-7DB0-D286-DE09-0140DA9B1216}"/>
              </a:ext>
            </a:extLst>
          </p:cNvPr>
          <p:cNvPicPr>
            <a:picLocks noChangeAspect="1"/>
          </p:cNvPicPr>
          <p:nvPr/>
        </p:nvPicPr>
        <p:blipFill>
          <a:blip r:embed="rId4"/>
          <a:stretch>
            <a:fillRect/>
          </a:stretch>
        </p:blipFill>
        <p:spPr>
          <a:xfrm>
            <a:off x="2217013" y="1612313"/>
            <a:ext cx="7569200" cy="723900"/>
          </a:xfrm>
          <a:prstGeom prst="rect">
            <a:avLst/>
          </a:prstGeom>
        </p:spPr>
      </p:pic>
      <p:pic>
        <p:nvPicPr>
          <p:cNvPr id="12" name="Picture 11" descr="A math equations with black text&#10;&#10;Description automatically generated with medium confidence">
            <a:extLst>
              <a:ext uri="{FF2B5EF4-FFF2-40B4-BE49-F238E27FC236}">
                <a16:creationId xmlns:a16="http://schemas.microsoft.com/office/drawing/2014/main" id="{060881A7-AF45-289F-CE10-F94B80B84A7B}"/>
              </a:ext>
            </a:extLst>
          </p:cNvPr>
          <p:cNvPicPr>
            <a:picLocks noChangeAspect="1"/>
          </p:cNvPicPr>
          <p:nvPr/>
        </p:nvPicPr>
        <p:blipFill>
          <a:blip r:embed="rId5"/>
          <a:stretch>
            <a:fillRect/>
          </a:stretch>
        </p:blipFill>
        <p:spPr>
          <a:xfrm>
            <a:off x="381000" y="3279371"/>
            <a:ext cx="4724400" cy="1079500"/>
          </a:xfrm>
          <a:prstGeom prst="rect">
            <a:avLst/>
          </a:prstGeom>
        </p:spPr>
      </p:pic>
      <p:pic>
        <p:nvPicPr>
          <p:cNvPr id="16" name="Picture 15" descr="A group of math formulas&#10;&#10;Description automatically generated">
            <a:extLst>
              <a:ext uri="{FF2B5EF4-FFF2-40B4-BE49-F238E27FC236}">
                <a16:creationId xmlns:a16="http://schemas.microsoft.com/office/drawing/2014/main" id="{50F927AF-CF2A-2C6C-A1DF-3AD7E2D93965}"/>
              </a:ext>
            </a:extLst>
          </p:cNvPr>
          <p:cNvPicPr>
            <a:picLocks noChangeAspect="1"/>
          </p:cNvPicPr>
          <p:nvPr/>
        </p:nvPicPr>
        <p:blipFill>
          <a:blip r:embed="rId6"/>
          <a:stretch>
            <a:fillRect/>
          </a:stretch>
        </p:blipFill>
        <p:spPr>
          <a:xfrm>
            <a:off x="5768810" y="3382539"/>
            <a:ext cx="5638800" cy="1079500"/>
          </a:xfrm>
          <a:prstGeom prst="rect">
            <a:avLst/>
          </a:prstGeom>
        </p:spPr>
      </p:pic>
      <p:sp>
        <p:nvSpPr>
          <p:cNvPr id="21" name="Rectangle 20">
            <a:extLst>
              <a:ext uri="{FF2B5EF4-FFF2-40B4-BE49-F238E27FC236}">
                <a16:creationId xmlns:a16="http://schemas.microsoft.com/office/drawing/2014/main" id="{4F9970B3-3BD1-5AB0-982E-FC035A507DE5}"/>
              </a:ext>
            </a:extLst>
          </p:cNvPr>
          <p:cNvSpPr/>
          <p:nvPr/>
        </p:nvSpPr>
        <p:spPr>
          <a:xfrm>
            <a:off x="5768810" y="3429000"/>
            <a:ext cx="5661189" cy="103303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group of math equations&#10;&#10;Description automatically generated">
            <a:extLst>
              <a:ext uri="{FF2B5EF4-FFF2-40B4-BE49-F238E27FC236}">
                <a16:creationId xmlns:a16="http://schemas.microsoft.com/office/drawing/2014/main" id="{7BFB8D7B-9AAB-F384-B543-7F4BE7D2C2B0}"/>
              </a:ext>
            </a:extLst>
          </p:cNvPr>
          <p:cNvPicPr>
            <a:picLocks noChangeAspect="1"/>
          </p:cNvPicPr>
          <p:nvPr/>
        </p:nvPicPr>
        <p:blipFill>
          <a:blip r:embed="rId7"/>
          <a:stretch>
            <a:fillRect/>
          </a:stretch>
        </p:blipFill>
        <p:spPr>
          <a:xfrm>
            <a:off x="295687" y="5375317"/>
            <a:ext cx="4000500" cy="1308100"/>
          </a:xfrm>
          <a:prstGeom prst="rect">
            <a:avLst/>
          </a:prstGeom>
        </p:spPr>
      </p:pic>
      <p:pic>
        <p:nvPicPr>
          <p:cNvPr id="28" name="Picture 27">
            <a:extLst>
              <a:ext uri="{FF2B5EF4-FFF2-40B4-BE49-F238E27FC236}">
                <a16:creationId xmlns:a16="http://schemas.microsoft.com/office/drawing/2014/main" id="{7E66C7C9-5823-C008-AE70-5DE70A1E535A}"/>
              </a:ext>
            </a:extLst>
          </p:cNvPr>
          <p:cNvPicPr>
            <a:picLocks noChangeAspect="1"/>
          </p:cNvPicPr>
          <p:nvPr/>
        </p:nvPicPr>
        <p:blipFill>
          <a:blip r:embed="rId8"/>
          <a:stretch>
            <a:fillRect/>
          </a:stretch>
        </p:blipFill>
        <p:spPr>
          <a:xfrm>
            <a:off x="381000" y="4544462"/>
            <a:ext cx="927100" cy="279400"/>
          </a:xfrm>
          <a:prstGeom prst="rect">
            <a:avLst/>
          </a:prstGeom>
        </p:spPr>
      </p:pic>
      <p:pic>
        <p:nvPicPr>
          <p:cNvPr id="30" name="Picture 29" descr="A math equation with a triangle and arrow&#10;&#10;Description automatically generated with medium confidence">
            <a:extLst>
              <a:ext uri="{FF2B5EF4-FFF2-40B4-BE49-F238E27FC236}">
                <a16:creationId xmlns:a16="http://schemas.microsoft.com/office/drawing/2014/main" id="{4D6DA785-A5F4-8C1D-78BC-BD77CE8B2694}"/>
              </a:ext>
            </a:extLst>
          </p:cNvPr>
          <p:cNvPicPr>
            <a:picLocks noChangeAspect="1"/>
          </p:cNvPicPr>
          <p:nvPr/>
        </p:nvPicPr>
        <p:blipFill>
          <a:blip r:embed="rId9"/>
          <a:stretch>
            <a:fillRect/>
          </a:stretch>
        </p:blipFill>
        <p:spPr>
          <a:xfrm>
            <a:off x="6326955" y="5375317"/>
            <a:ext cx="4000500" cy="698500"/>
          </a:xfrm>
          <a:prstGeom prst="rect">
            <a:avLst/>
          </a:prstGeom>
        </p:spPr>
      </p:pic>
      <p:sp>
        <p:nvSpPr>
          <p:cNvPr id="31" name="TextBox 30">
            <a:extLst>
              <a:ext uri="{FF2B5EF4-FFF2-40B4-BE49-F238E27FC236}">
                <a16:creationId xmlns:a16="http://schemas.microsoft.com/office/drawing/2014/main" id="{E1F9448E-C073-F1A1-D6E4-93138A7D150A}"/>
              </a:ext>
            </a:extLst>
          </p:cNvPr>
          <p:cNvSpPr txBox="1"/>
          <p:nvPr/>
        </p:nvSpPr>
        <p:spPr>
          <a:xfrm>
            <a:off x="273426" y="5009453"/>
            <a:ext cx="3883627" cy="369332"/>
          </a:xfrm>
          <a:prstGeom prst="rect">
            <a:avLst/>
          </a:prstGeom>
          <a:noFill/>
        </p:spPr>
        <p:txBody>
          <a:bodyPr wrap="none" rtlCol="0">
            <a:spAutoFit/>
          </a:bodyPr>
          <a:lstStyle/>
          <a:p>
            <a:r>
              <a:rPr lang="en-US" dirty="0"/>
              <a:t>Convolution product with two variables</a:t>
            </a:r>
          </a:p>
        </p:txBody>
      </p:sp>
      <p:sp>
        <p:nvSpPr>
          <p:cNvPr id="32" name="TextBox 31">
            <a:extLst>
              <a:ext uri="{FF2B5EF4-FFF2-40B4-BE49-F238E27FC236}">
                <a16:creationId xmlns:a16="http://schemas.microsoft.com/office/drawing/2014/main" id="{C8382714-9B13-A4CA-F61F-4C81D191FAB5}"/>
              </a:ext>
            </a:extLst>
          </p:cNvPr>
          <p:cNvSpPr txBox="1"/>
          <p:nvPr/>
        </p:nvSpPr>
        <p:spPr>
          <a:xfrm>
            <a:off x="6431622" y="5005985"/>
            <a:ext cx="3791166" cy="369332"/>
          </a:xfrm>
          <a:prstGeom prst="rect">
            <a:avLst/>
          </a:prstGeom>
          <a:noFill/>
        </p:spPr>
        <p:txBody>
          <a:bodyPr wrap="none" rtlCol="0">
            <a:spAutoFit/>
          </a:bodyPr>
          <a:lstStyle/>
          <a:p>
            <a:r>
              <a:rPr lang="en-US" dirty="0"/>
              <a:t>Convolution product with one variable</a:t>
            </a:r>
          </a:p>
        </p:txBody>
      </p:sp>
      <p:sp>
        <p:nvSpPr>
          <p:cNvPr id="3" name="Slide Number Placeholder 2">
            <a:extLst>
              <a:ext uri="{FF2B5EF4-FFF2-40B4-BE49-F238E27FC236}">
                <a16:creationId xmlns:a16="http://schemas.microsoft.com/office/drawing/2014/main" id="{9518B37E-60FA-4968-9688-916D1E0AA40D}"/>
              </a:ext>
            </a:extLst>
          </p:cNvPr>
          <p:cNvSpPr>
            <a:spLocks noGrp="1"/>
          </p:cNvSpPr>
          <p:nvPr>
            <p:ph type="sldNum" sz="quarter" idx="12"/>
          </p:nvPr>
        </p:nvSpPr>
        <p:spPr/>
        <p:txBody>
          <a:bodyPr/>
          <a:lstStyle/>
          <a:p>
            <a:fld id="{43EB0AC1-1C9D-3D4A-A8C1-3A06855A2E01}" type="slidenum">
              <a:rPr lang="en-US" smtClean="0"/>
              <a:t>8</a:t>
            </a:fld>
            <a:r>
              <a:rPr lang="en-US" dirty="0"/>
              <a:t>/28</a:t>
            </a:r>
          </a:p>
        </p:txBody>
      </p:sp>
    </p:spTree>
    <p:extLst>
      <p:ext uri="{BB962C8B-B14F-4D97-AF65-F5344CB8AC3E}">
        <p14:creationId xmlns:p14="http://schemas.microsoft.com/office/powerpoint/2010/main" val="1158779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33748</TotalTime>
  <Words>2809</Words>
  <Application>Microsoft Macintosh PowerPoint</Application>
  <PresentationFormat>Widescreen</PresentationFormat>
  <Paragraphs>301</Paragraphs>
  <Slides>35</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35</vt:i4>
      </vt:variant>
    </vt:vector>
  </HeadingPairs>
  <TitlesOfParts>
    <vt:vector size="53" baseType="lpstr">
      <vt:lpstr>-apple-system</vt:lpstr>
      <vt:lpstr>American Typewriter</vt:lpstr>
      <vt:lpstr>Aptos</vt:lpstr>
      <vt:lpstr>Arial</vt:lpstr>
      <vt:lpstr>Calibri</vt:lpstr>
      <vt:lpstr>Calibri Light</vt:lpstr>
      <vt:lpstr>Cambria Math</vt:lpstr>
      <vt:lpstr>CMMI12</vt:lpstr>
      <vt:lpstr>CMMI8</vt:lpstr>
      <vt:lpstr>CMR12</vt:lpstr>
      <vt:lpstr>CMR8</vt:lpstr>
      <vt:lpstr>CMSY10</vt:lpstr>
      <vt:lpstr>CMTI12</vt:lpstr>
      <vt:lpstr>Helvetica</vt:lpstr>
      <vt:lpstr>Liberation Sans</vt:lpstr>
      <vt:lpstr>Roboto</vt:lpstr>
      <vt:lpstr>Wingdings</vt:lpstr>
      <vt:lpstr>Office Theme</vt:lpstr>
      <vt:lpstr>Subtraction and Residual PDFs:  heavy-quark treatments in global QCD analyses</vt:lpstr>
      <vt:lpstr>Motivations</vt:lpstr>
      <vt:lpstr>Towards new CTEQ (CT25) PDFs</vt:lpstr>
      <vt:lpstr>Motivations</vt:lpstr>
      <vt:lpstr>PowerPoint Presentation</vt:lpstr>
      <vt:lpstr>Motivations</vt:lpstr>
      <vt:lpstr>Outline/Goals</vt:lpstr>
      <vt:lpstr>Subtraction and Residual PDFs: Basic idea</vt:lpstr>
      <vt:lpstr>GMVFN Theory framework (pp collisions)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Z+b differential distributions (gg channel)</vt:lpstr>
      <vt:lpstr>Results: Z+b differential distributions (qg channel)</vt:lpstr>
      <vt:lpstr>PowerPoint Presentation</vt:lpstr>
      <vt:lpstr>PowerPoint Presentation</vt:lpstr>
      <vt:lpstr>Flavor-scheme matching in b¯b H</vt:lpstr>
      <vt:lpstr>b¯b H at the first order</vt:lpstr>
      <vt:lpstr>b¯b H at the first order</vt:lpstr>
      <vt:lpstr>PowerPoint Presentation</vt:lpstr>
      <vt:lpstr>PowerPoint Presentation</vt:lpstr>
      <vt:lpstr>Current bottlenecks for full implementation at NNLO and beyond in QCD</vt:lpstr>
      <vt:lpstr>Other results using ACOT-like schemes</vt:lpstr>
      <vt:lpstr>Concluding Remarks</vt:lpstr>
      <vt:lpstr>BACK UP</vt:lpstr>
      <vt:lpstr>Operator Matrix Elements</vt:lpstr>
      <vt:lpstr>Further simplifications in ACOT-type schemes </vt:lpstr>
      <vt:lpstr>Further simplifications in ACOT-type schemes </vt:lpstr>
      <vt:lpstr>Further simplifications in ACOT-type schemes </vt:lpstr>
      <vt:lpstr>Z+b: ACOT vs S-ACOT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Heavy-flavor production in central and forward LHC processes</dc:title>
  <dc:creator>Marco Guzzi</dc:creator>
  <cp:lastModifiedBy>Marco Guzzi</cp:lastModifiedBy>
  <cp:revision>206</cp:revision>
  <dcterms:created xsi:type="dcterms:W3CDTF">2021-12-06T22:01:14Z</dcterms:created>
  <dcterms:modified xsi:type="dcterms:W3CDTF">2025-06-09T11:49:52Z</dcterms:modified>
</cp:coreProperties>
</file>