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6"/>
  </p:notesMasterIdLst>
  <p:sldIdLst>
    <p:sldId id="257" r:id="rId2"/>
    <p:sldId id="298" r:id="rId3"/>
    <p:sldId id="1015" r:id="rId4"/>
    <p:sldId id="808" r:id="rId5"/>
    <p:sldId id="1017" r:id="rId6"/>
    <p:sldId id="1243" r:id="rId7"/>
    <p:sldId id="1082" r:id="rId8"/>
    <p:sldId id="1194" r:id="rId9"/>
    <p:sldId id="1193" r:id="rId10"/>
    <p:sldId id="849" r:id="rId11"/>
    <p:sldId id="1240" r:id="rId12"/>
    <p:sldId id="1192" r:id="rId13"/>
    <p:sldId id="1216" r:id="rId14"/>
    <p:sldId id="1218" r:id="rId15"/>
    <p:sldId id="1142" r:id="rId16"/>
    <p:sldId id="1198" r:id="rId17"/>
    <p:sldId id="1014" r:id="rId18"/>
    <p:sldId id="838" r:id="rId19"/>
    <p:sldId id="1195" r:id="rId20"/>
    <p:sldId id="1238" r:id="rId21"/>
    <p:sldId id="1199" r:id="rId22"/>
    <p:sldId id="887" r:id="rId23"/>
    <p:sldId id="1241" r:id="rId24"/>
    <p:sldId id="1200" r:id="rId25"/>
    <p:sldId id="926" r:id="rId26"/>
    <p:sldId id="1186" r:id="rId27"/>
    <p:sldId id="1034" r:id="rId28"/>
    <p:sldId id="1217" r:id="rId29"/>
    <p:sldId id="1203" r:id="rId30"/>
    <p:sldId id="1202" r:id="rId31"/>
    <p:sldId id="1239" r:id="rId32"/>
    <p:sldId id="1242" r:id="rId33"/>
    <p:sldId id="1244" r:id="rId34"/>
    <p:sldId id="120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7AB03"/>
    <a:srgbClr val="E20706"/>
    <a:srgbClr val="F5FAEE"/>
    <a:srgbClr val="DCE4DC"/>
    <a:srgbClr val="0FFF35"/>
    <a:srgbClr val="DFD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61"/>
    <p:restoredTop sz="96405"/>
  </p:normalViewPr>
  <p:slideViewPr>
    <p:cSldViewPr snapToGrid="0" snapToObjects="1">
      <p:cViewPr varScale="1">
        <p:scale>
          <a:sx n="95" d="100"/>
          <a:sy n="95" d="100"/>
        </p:scale>
        <p:origin x="160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D41AC-784E-BE4D-B2AB-091BE79B45C3}" type="datetimeFigureOut">
              <a:rPr lang="en-US" smtClean="0"/>
              <a:t>6/9/25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DC87E-038C-CE4D-9F9D-BC78BF888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0A76E475-7433-7D45-1B75-E9769E0D1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>
            <a:extLst>
              <a:ext uri="{FF2B5EF4-FFF2-40B4-BE49-F238E27FC236}">
                <a16:creationId xmlns:a16="http://schemas.microsoft.com/office/drawing/2014/main" id="{5F9434D8-4D1D-F60F-3B76-7CD86E1A23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3:notes">
            <a:extLst>
              <a:ext uri="{FF2B5EF4-FFF2-40B4-BE49-F238E27FC236}">
                <a16:creationId xmlns:a16="http://schemas.microsoft.com/office/drawing/2014/main" id="{3B12724D-C51C-2FAA-3766-6D33E14323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267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161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585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7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 dilemma of the scientist: humanness vs. objective scientist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9EB9A-F8F0-B448-855F-90A5E07DA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436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8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4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8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b of future">
  <p:cSld name="1_lab of futur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8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4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29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" y="647701"/>
            <a:ext cx="6037007" cy="56768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84491" y="647701"/>
            <a:ext cx="6007515" cy="56768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296A56-BA1F-4D44-9854-731B9ED0F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47699"/>
          </a:xfrm>
        </p:spPr>
        <p:txBody>
          <a:bodyPr anchor="ctr"/>
          <a:lstStyle>
            <a:lvl1pPr algn="ctr">
              <a:defRPr sz="3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72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647701"/>
            <a:ext cx="12192005" cy="5592232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 marL="288850" indent="-226954"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</a:defRPr>
            </a:lvl2pPr>
            <a:lvl3pPr marL="572941" indent="-117445"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</a:defRPr>
            </a:lvl3pPr>
            <a:lvl4pPr marL="909404" indent="-226954"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</a:defRPr>
            </a:lvl4pPr>
            <a:lvl5pPr marL="1145880" indent="-236478"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E623B9-E398-4A19-A0FD-2BDD62F0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47699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661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647701"/>
            <a:ext cx="6090407" cy="57105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647701"/>
            <a:ext cx="6019800" cy="57105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343BB2-A20F-4C16-B6A6-EEBC097A5C19}"/>
              </a:ext>
            </a:extLst>
          </p:cNvPr>
          <p:cNvSpPr/>
          <p:nvPr userDrawn="1"/>
        </p:nvSpPr>
        <p:spPr bwMode="auto">
          <a:xfrm>
            <a:off x="0" y="2"/>
            <a:ext cx="12192000" cy="647699"/>
          </a:xfrm>
          <a:prstGeom prst="rect">
            <a:avLst/>
          </a:prstGeom>
          <a:solidFill>
            <a:srgbClr val="0C668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algn="ctr" defTabSz="91411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CF28098-686F-4327-87C6-63992923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47699"/>
          </a:xfrm>
        </p:spPr>
        <p:txBody>
          <a:bodyPr anchor="ctr"/>
          <a:lstStyle>
            <a:lvl1pPr algn="ctr">
              <a:defRPr sz="34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74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83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44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6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2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  <p:sldLayoutId id="2147483680" r:id="rId19"/>
    <p:sldLayoutId id="2147483681" r:id="rId20"/>
    <p:sldLayoutId id="2147483682" r:id="rId2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C.85.014319" TargetMode="External"/><Relationship Id="rId2" Type="http://schemas.openxmlformats.org/officeDocument/2006/relationships/hyperlink" Target="https://doi.org/10.1140/epja/i2009-10795-4" TargetMode="Externa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doi.org/10.1103/PhysRevC.101.03430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hyperlink" Target="https://doi.org/10.1103/PhysRevC.85.014319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s://doi.org/10.1140/epja/i2009-10795-4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doi.org/10.1103/PhysRevC.101.03430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C.85.014319" TargetMode="External"/><Relationship Id="rId2" Type="http://schemas.openxmlformats.org/officeDocument/2006/relationships/hyperlink" Target="https://doi.org/10.1103/PhysRevC.78.034610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doi.org/10.1103/PhysRevC.101.034301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11" Type="http://schemas.openxmlformats.org/officeDocument/2006/relationships/image" Target="../media/image47.png"/><Relationship Id="rId5" Type="http://schemas.openxmlformats.org/officeDocument/2006/relationships/image" Target="../media/image42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21.png"/><Relationship Id="rId9" Type="http://schemas.openxmlformats.org/officeDocument/2006/relationships/image" Target="../media/image45.gif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C.87.034616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doi.org/10.1103/PhysRevC.86.014611" TargetMode="Externa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hyperlink" Target="https://doi.org/10.1103/PhysRevC.84.044612" TargetMode="External"/><Relationship Id="rId5" Type="http://schemas.openxmlformats.org/officeDocument/2006/relationships/hyperlink" Target="https://doi.org/10.1140/epja/i2009-10795-4" TargetMode="External"/><Relationship Id="rId10" Type="http://schemas.openxmlformats.org/officeDocument/2006/relationships/hyperlink" Target="https://doi.org/10.1103/PhysRevC.109.014622" TargetMode="External"/><Relationship Id="rId4" Type="http://schemas.openxmlformats.org/officeDocument/2006/relationships/hyperlink" Target="https://doi.org/10.1103/PhysRevC.78.034610" TargetMode="External"/><Relationship Id="rId9" Type="http://schemas.openxmlformats.org/officeDocument/2006/relationships/hyperlink" Target="https://doi.org/10.1103/PhysRevC.89.024615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</a:rPr>
              <a:t>Progress Toward the Discovery of the New Element E120 at LBNL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10309" y="3932934"/>
            <a:ext cx="10968907" cy="520700"/>
          </a:xfrm>
        </p:spPr>
        <p:txBody>
          <a:bodyPr/>
          <a:lstStyle/>
          <a:p>
            <a:r>
              <a:rPr lang="en-US" sz="3500" dirty="0">
                <a:solidFill>
                  <a:schemeClr val="tx1"/>
                </a:solidFill>
              </a:rPr>
              <a:t>Jennifer Pore</a:t>
            </a:r>
          </a:p>
          <a:p>
            <a:r>
              <a:rPr lang="en-US" dirty="0">
                <a:solidFill>
                  <a:schemeClr val="tx1"/>
                </a:solidFill>
              </a:rPr>
              <a:t>Lawrence Berkeley National Laboratory</a:t>
            </a:r>
          </a:p>
          <a:p>
            <a:r>
              <a:rPr lang="en-US" dirty="0">
                <a:solidFill>
                  <a:schemeClr val="tx1"/>
                </a:solidFill>
              </a:rPr>
              <a:t>Nuclear and Chemical Science Divisions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992060-4136-F54A-AAEC-04BE44908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053" y="5349911"/>
            <a:ext cx="2597426" cy="12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0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BA555C0-3CB1-43A6-9967-A0D00723E6E7}"/>
              </a:ext>
            </a:extLst>
          </p:cNvPr>
          <p:cNvGrpSpPr>
            <a:grpSpLocks noChangeAspect="1"/>
          </p:cNvGrpSpPr>
          <p:nvPr/>
        </p:nvGrpSpPr>
        <p:grpSpPr>
          <a:xfrm>
            <a:off x="1269750" y="716266"/>
            <a:ext cx="759630" cy="2918273"/>
            <a:chOff x="2584842" y="716748"/>
            <a:chExt cx="505457" cy="194181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A42E25A-64DF-4DB3-A1B7-CFD13635B90B}"/>
                </a:ext>
              </a:extLst>
            </p:cNvPr>
            <p:cNvGrpSpPr/>
            <p:nvPr/>
          </p:nvGrpSpPr>
          <p:grpSpPr>
            <a:xfrm>
              <a:off x="2684818" y="1565360"/>
              <a:ext cx="294918" cy="284304"/>
              <a:chOff x="2684818" y="1565360"/>
              <a:chExt cx="294918" cy="284304"/>
            </a:xfrm>
          </p:grpSpPr>
          <p:sp>
            <p:nvSpPr>
              <p:cNvPr id="123" name="Oval 77">
                <a:extLst>
                  <a:ext uri="{FF2B5EF4-FFF2-40B4-BE49-F238E27FC236}">
                    <a16:creationId xmlns:a16="http://schemas.microsoft.com/office/drawing/2014/main" id="{1A91B19C-6A87-4339-9DDF-0557D3184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7360" y="166726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20" name="Oval 62">
                <a:extLst>
                  <a:ext uri="{FF2B5EF4-FFF2-40B4-BE49-F238E27FC236}">
                    <a16:creationId xmlns:a16="http://schemas.microsoft.com/office/drawing/2014/main" id="{79404005-FAAE-48AB-A2F5-D3E1EE91B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4652" y="1565360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21" name="Oval 73">
                <a:extLst>
                  <a:ext uri="{FF2B5EF4-FFF2-40B4-BE49-F238E27FC236}">
                    <a16:creationId xmlns:a16="http://schemas.microsoft.com/office/drawing/2014/main" id="{B0D5F74E-15EA-4C01-B27E-B44BA7008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2110" y="1565360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 dirty="0"/>
              </a:p>
            </p:txBody>
          </p:sp>
          <p:sp>
            <p:nvSpPr>
              <p:cNvPr id="122" name="Oval 76">
                <a:extLst>
                  <a:ext uri="{FF2B5EF4-FFF2-40B4-BE49-F238E27FC236}">
                    <a16:creationId xmlns:a16="http://schemas.microsoft.com/office/drawing/2014/main" id="{3A5193A7-C30D-4B09-B26D-4AA7E87B9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4818" y="1661897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6E2DEFA9-E754-4565-B642-04D391400730}"/>
                </a:ext>
              </a:extLst>
            </p:cNvPr>
            <p:cNvGrpSpPr/>
            <p:nvPr/>
          </p:nvGrpSpPr>
          <p:grpSpPr>
            <a:xfrm>
              <a:off x="2589606" y="716748"/>
              <a:ext cx="498947" cy="1941816"/>
              <a:chOff x="6468497" y="3369121"/>
              <a:chExt cx="498947" cy="194181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8DE6A297-D7C1-47CC-B07A-9DC2CEED0AB1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AE5C411B-7A1D-438D-A6E5-3BE79A3B752D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7FAF2CC6-5341-41E8-AD63-F47FF4799DC1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E460CC3C-49F5-4DEA-9B43-54CE2ACC605D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B5DE53B-BBF2-49A8-97BF-183A99F594FB}"/>
                </a:ext>
              </a:extLst>
            </p:cNvPr>
            <p:cNvGrpSpPr/>
            <p:nvPr/>
          </p:nvGrpSpPr>
          <p:grpSpPr>
            <a:xfrm>
              <a:off x="2584842" y="716748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2700000"/>
              </a:camera>
              <a:lightRig rig="threePt" dir="t"/>
            </a:scene3d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5DB2F49F-615C-48AD-9379-3A74CBC05042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F633248F-556E-43FC-996F-592DABAE9CF8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A7098F61-244F-4362-A3B1-2BD4A092C114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F36F2D4B-57C3-430A-A0E2-BDCDFF65A72B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DC16D2E-D574-45FA-88BE-553873FA9BC1}"/>
                </a:ext>
              </a:extLst>
            </p:cNvPr>
            <p:cNvGrpSpPr/>
            <p:nvPr/>
          </p:nvGrpSpPr>
          <p:grpSpPr>
            <a:xfrm>
              <a:off x="2590479" y="716748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8CE2F3A0-001A-42E4-9B09-9695E112D8BD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A02185E8-F133-4C5B-B755-C2F0921385B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94EE7632-4F0F-43CD-8B5C-781297E4021A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C135172D-0A65-435E-9F48-9D515D829F2D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DA6A419-5B72-487B-868D-69A4C7A8D294}"/>
                </a:ext>
              </a:extLst>
            </p:cNvPr>
            <p:cNvGrpSpPr/>
            <p:nvPr/>
          </p:nvGrpSpPr>
          <p:grpSpPr>
            <a:xfrm>
              <a:off x="2591352" y="716748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8100000"/>
              </a:camera>
              <a:lightRig rig="threePt" dir="t"/>
            </a:scene3d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52DF5DC6-AD89-41EA-90D7-C52E6F1AFB4B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9E53F336-FCC9-4ED1-8866-B79B7365EEF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F9BCE49F-2A0B-4A1E-B41A-B2FD5516215D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CF56A8E4-5DF0-43FD-9A6D-1643B7C2F7F7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C089399-6F22-4DEC-9435-84F439E937C8}"/>
              </a:ext>
            </a:extLst>
          </p:cNvPr>
          <p:cNvGrpSpPr>
            <a:grpSpLocks noChangeAspect="1"/>
          </p:cNvGrpSpPr>
          <p:nvPr/>
        </p:nvGrpSpPr>
        <p:grpSpPr>
          <a:xfrm>
            <a:off x="10183373" y="778938"/>
            <a:ext cx="846560" cy="2918274"/>
            <a:chOff x="8400182" y="708205"/>
            <a:chExt cx="563300" cy="19418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020FA0D-E06C-46B3-B995-63B7424870EE}"/>
                </a:ext>
              </a:extLst>
            </p:cNvPr>
            <p:cNvGrpSpPr/>
            <p:nvPr/>
          </p:nvGrpSpPr>
          <p:grpSpPr>
            <a:xfrm>
              <a:off x="8400182" y="1477381"/>
              <a:ext cx="563300" cy="426014"/>
              <a:chOff x="8400182" y="1477381"/>
              <a:chExt cx="563300" cy="426014"/>
            </a:xfrm>
          </p:grpSpPr>
          <p:sp>
            <p:nvSpPr>
              <p:cNvPr id="183" name="Oval 53">
                <a:extLst>
                  <a:ext uri="{FF2B5EF4-FFF2-40B4-BE49-F238E27FC236}">
                    <a16:creationId xmlns:a16="http://schemas.microsoft.com/office/drawing/2014/main" id="{E00A7E50-D4E6-4AE4-8534-FC9CD3E1A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95244" y="1528899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4" name="Oval 59">
                <a:extLst>
                  <a:ext uri="{FF2B5EF4-FFF2-40B4-BE49-F238E27FC236}">
                    <a16:creationId xmlns:a16="http://schemas.microsoft.com/office/drawing/2014/main" id="{5B53A81A-65AE-4016-BFBA-5627F189F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44074" y="1659474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5" name="Oval 60">
                <a:extLst>
                  <a:ext uri="{FF2B5EF4-FFF2-40B4-BE49-F238E27FC236}">
                    <a16:creationId xmlns:a16="http://schemas.microsoft.com/office/drawing/2014/main" id="{54D02475-EB3C-4D9C-AB1B-546BA4AEF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8530" y="1713968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6" name="Oval 63">
                <a:extLst>
                  <a:ext uri="{FF2B5EF4-FFF2-40B4-BE49-F238E27FC236}">
                    <a16:creationId xmlns:a16="http://schemas.microsoft.com/office/drawing/2014/main" id="{F2795F6C-ACEB-408C-A903-E46308AE6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06549" y="1720993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7" name="Oval 67">
                <a:extLst>
                  <a:ext uri="{FF2B5EF4-FFF2-40B4-BE49-F238E27FC236}">
                    <a16:creationId xmlns:a16="http://schemas.microsoft.com/office/drawing/2014/main" id="{55123C68-F691-445E-A101-3160EC9CF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69924" y="1496711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8" name="Oval 68">
                <a:extLst>
                  <a:ext uri="{FF2B5EF4-FFF2-40B4-BE49-F238E27FC236}">
                    <a16:creationId xmlns:a16="http://schemas.microsoft.com/office/drawing/2014/main" id="{4F621271-5D39-46C4-B1F4-43A7A0F5F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0182" y="1553041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89" name="Oval 71">
                <a:extLst>
                  <a:ext uri="{FF2B5EF4-FFF2-40B4-BE49-F238E27FC236}">
                    <a16:creationId xmlns:a16="http://schemas.microsoft.com/office/drawing/2014/main" id="{EDBF27EF-EE79-413E-81D9-EE71D9ABA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31299" y="1658719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0" name="Oval 72">
                <a:extLst>
                  <a:ext uri="{FF2B5EF4-FFF2-40B4-BE49-F238E27FC236}">
                    <a16:creationId xmlns:a16="http://schemas.microsoft.com/office/drawing/2014/main" id="{AC2A313A-0DB8-4326-BD07-24995264C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4641" y="1477381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1" name="Oval 74">
                <a:extLst>
                  <a:ext uri="{FF2B5EF4-FFF2-40B4-BE49-F238E27FC236}">
                    <a16:creationId xmlns:a16="http://schemas.microsoft.com/office/drawing/2014/main" id="{31E4669D-8983-4240-B688-6FD9DE256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398" y="1593276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2" name="Oval 75">
                <a:extLst>
                  <a:ext uri="{FF2B5EF4-FFF2-40B4-BE49-F238E27FC236}">
                    <a16:creationId xmlns:a16="http://schemas.microsoft.com/office/drawing/2014/main" id="{57A736DA-4C5B-4E57-AB03-D3A90E2D7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1750" y="160885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C763C965-7316-4B9B-8987-EEDF7F6CE036}"/>
                </a:ext>
              </a:extLst>
            </p:cNvPr>
            <p:cNvGrpSpPr/>
            <p:nvPr/>
          </p:nvGrpSpPr>
          <p:grpSpPr>
            <a:xfrm>
              <a:off x="8424871" y="708205"/>
              <a:ext cx="498947" cy="1941816"/>
              <a:chOff x="6468497" y="3369121"/>
              <a:chExt cx="498947" cy="1941816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D7799875-2ADB-4884-AAEC-270952DDE153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9E7A1822-9DEC-4055-B811-5261BE43C6E7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87FAE78D-8E56-46B2-BC5A-6859FA822EE7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94873431-6243-4201-A191-080F1B6D7F82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42C58E54-633C-47E7-AAE0-03356703C139}"/>
                </a:ext>
              </a:extLst>
            </p:cNvPr>
            <p:cNvGrpSpPr/>
            <p:nvPr/>
          </p:nvGrpSpPr>
          <p:grpSpPr>
            <a:xfrm>
              <a:off x="8420107" y="708205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2700000"/>
              </a:camera>
              <a:lightRig rig="threePt" dir="t"/>
            </a:scene3d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A693EFDB-CEF4-41A7-9D31-225203BA890F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63CF716E-7376-4651-989B-9B80ADA4A68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E0B93639-89A9-416B-85A2-D219D46F17F3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B1834442-4C3E-4788-8D6D-644E060BB3AF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7667972C-D278-4F99-A2C9-CE466FCBE7E6}"/>
                </a:ext>
              </a:extLst>
            </p:cNvPr>
            <p:cNvGrpSpPr/>
            <p:nvPr/>
          </p:nvGrpSpPr>
          <p:grpSpPr>
            <a:xfrm>
              <a:off x="8425744" y="708205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A10CEAC1-68D0-41C2-8F5F-878CA1EE29FB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80C4015A-D291-442E-94CB-7E6715CBAD40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874CEA0B-6DE1-4393-B475-76C1CC8FABE6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074A1DAF-13DF-4A2F-80B4-C9C330828793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0A618D5D-E53E-4BEC-B918-F8CC7314B293}"/>
                </a:ext>
              </a:extLst>
            </p:cNvPr>
            <p:cNvGrpSpPr/>
            <p:nvPr/>
          </p:nvGrpSpPr>
          <p:grpSpPr>
            <a:xfrm>
              <a:off x="8426617" y="708205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8100000"/>
              </a:camera>
              <a:lightRig rig="threePt" dir="t"/>
            </a:scene3d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FAC5464A-8009-4670-AC65-0EB8C46FE943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6DBC645B-9002-4EC9-B948-2A64702114E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33EC94DF-EAF2-4888-BE92-FF24C6DDA953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ECAD133B-DD2E-463E-A0E1-BAECE542B80A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96" name="Plus 193">
            <a:extLst>
              <a:ext uri="{FF2B5EF4-FFF2-40B4-BE49-F238E27FC236}">
                <a16:creationId xmlns:a16="http://schemas.microsoft.com/office/drawing/2014/main" id="{E2CA4E74-1DD9-4629-9C9D-C8862D79135D}"/>
              </a:ext>
            </a:extLst>
          </p:cNvPr>
          <p:cNvSpPr/>
          <p:nvPr/>
        </p:nvSpPr>
        <p:spPr bwMode="auto">
          <a:xfrm>
            <a:off x="3430299" y="1873846"/>
            <a:ext cx="749846" cy="718855"/>
          </a:xfrm>
          <a:prstGeom prst="mathPlus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97" name="Equal 194">
            <a:extLst>
              <a:ext uri="{FF2B5EF4-FFF2-40B4-BE49-F238E27FC236}">
                <a16:creationId xmlns:a16="http://schemas.microsoft.com/office/drawing/2014/main" id="{2D3A76B9-8BB8-4FD5-9C58-48560D71F653}"/>
              </a:ext>
            </a:extLst>
          </p:cNvPr>
          <p:cNvSpPr/>
          <p:nvPr/>
        </p:nvSpPr>
        <p:spPr bwMode="auto">
          <a:xfrm>
            <a:off x="7910885" y="1846646"/>
            <a:ext cx="901871" cy="782856"/>
          </a:xfrm>
          <a:prstGeom prst="mathEqual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3B4C59-7073-43F4-A13E-24D738E43E4C}"/>
              </a:ext>
            </a:extLst>
          </p:cNvPr>
          <p:cNvGrpSpPr>
            <a:grpSpLocks noChangeAspect="1"/>
          </p:cNvGrpSpPr>
          <p:nvPr/>
        </p:nvGrpSpPr>
        <p:grpSpPr>
          <a:xfrm>
            <a:off x="5586313" y="716266"/>
            <a:ext cx="759630" cy="2918273"/>
            <a:chOff x="5216282" y="700654"/>
            <a:chExt cx="505457" cy="194181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1A57E04-3665-404E-9975-45E16EB59B2B}"/>
                </a:ext>
              </a:extLst>
            </p:cNvPr>
            <p:cNvGrpSpPr/>
            <p:nvPr/>
          </p:nvGrpSpPr>
          <p:grpSpPr>
            <a:xfrm>
              <a:off x="5221046" y="700654"/>
              <a:ext cx="498947" cy="1941816"/>
              <a:chOff x="6468497" y="3369121"/>
              <a:chExt cx="498947" cy="1941816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E45250B4-36CB-434A-9CA6-0092456643A6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E76F3DA6-A6FE-487D-9AB8-4E2FCB68CB2A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E093039A-2CC6-4C17-B6C6-4258043C27CD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33DFF99-8919-4A0F-B780-417E54945728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D8C392E-3B7C-461A-BAE8-15D4ED5DE847}"/>
                </a:ext>
              </a:extLst>
            </p:cNvPr>
            <p:cNvGrpSpPr/>
            <p:nvPr/>
          </p:nvGrpSpPr>
          <p:grpSpPr>
            <a:xfrm>
              <a:off x="5216282" y="700654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2700000"/>
              </a:camera>
              <a:lightRig rig="threePt" dir="t"/>
            </a:scene3d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98481AED-B756-42B2-B007-01D9D5D9646E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C3F3755C-4B9A-4920-9244-F4696F56FAA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C9FE62CD-5098-4ABF-B76B-59F73979439B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A78B57C6-5F2A-4D89-A17B-8087E575FAA9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9F391D3D-5DF9-4844-88B8-F81C8F76641C}"/>
                </a:ext>
              </a:extLst>
            </p:cNvPr>
            <p:cNvGrpSpPr/>
            <p:nvPr/>
          </p:nvGrpSpPr>
          <p:grpSpPr>
            <a:xfrm>
              <a:off x="5221919" y="700654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58718020-AE50-4ADB-8C30-F0D273B12005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F3B4601C-BC59-4FA7-B033-09D2459DC8E2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E9B46E2D-6CBD-4AB7-ABDD-7D43AC93B1E3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6380E2C8-8EBA-4AC4-866D-C79F54D169B1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E093F732-0C15-4B3B-BD73-98AA35EAF6AD}"/>
                </a:ext>
              </a:extLst>
            </p:cNvPr>
            <p:cNvGrpSpPr/>
            <p:nvPr/>
          </p:nvGrpSpPr>
          <p:grpSpPr>
            <a:xfrm>
              <a:off x="5222792" y="700654"/>
              <a:ext cx="498947" cy="1941816"/>
              <a:chOff x="6468497" y="3369121"/>
              <a:chExt cx="498947" cy="1941816"/>
            </a:xfrm>
            <a:scene3d>
              <a:camera prst="orthographicFront">
                <a:rot lat="0" lon="0" rev="8100000"/>
              </a:camera>
              <a:lightRig rig="threePt" dir="t"/>
            </a:scene3d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C4C7ADF2-D329-4215-837A-C5429D5899D6}"/>
                  </a:ext>
                </a:extLst>
              </p:cNvPr>
              <p:cNvGrpSpPr/>
              <p:nvPr/>
            </p:nvGrpSpPr>
            <p:grpSpPr>
              <a:xfrm>
                <a:off x="6468497" y="3369121"/>
                <a:ext cx="498947" cy="1941816"/>
                <a:chOff x="6468497" y="3369121"/>
                <a:chExt cx="498947" cy="1941816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B1F8669-4A12-4B64-B0DC-105383D58039}"/>
                    </a:ext>
                  </a:extLst>
                </p:cNvPr>
                <p:cNvSpPr/>
                <p:nvPr/>
              </p:nvSpPr>
              <p:spPr bwMode="auto">
                <a:xfrm>
                  <a:off x="6468497" y="3369121"/>
                  <a:ext cx="498947" cy="1941816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126EA3D3-6E7A-4527-902A-25063410F5F5}"/>
                    </a:ext>
                  </a:extLst>
                </p:cNvPr>
                <p:cNvSpPr/>
                <p:nvPr/>
              </p:nvSpPr>
              <p:spPr bwMode="auto">
                <a:xfrm>
                  <a:off x="6581001" y="3420594"/>
                  <a:ext cx="64389" cy="65446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63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bg1">
                        <a:lumMod val="85000"/>
                      </a:schemeClr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2FF099A-70B8-4256-A80B-F45D03AD8677}"/>
                  </a:ext>
                </a:extLst>
              </p:cNvPr>
              <p:cNvSpPr/>
              <p:nvPr/>
            </p:nvSpPr>
            <p:spPr bwMode="auto">
              <a:xfrm>
                <a:off x="6785981" y="5216024"/>
                <a:ext cx="64389" cy="6544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DDCB9B7-293C-4C32-8ADD-4C66A63A97CA}"/>
                </a:ext>
              </a:extLst>
            </p:cNvPr>
            <p:cNvGrpSpPr/>
            <p:nvPr/>
          </p:nvGrpSpPr>
          <p:grpSpPr>
            <a:xfrm>
              <a:off x="5228484" y="1492682"/>
              <a:ext cx="472709" cy="333962"/>
              <a:chOff x="5228484" y="1492682"/>
              <a:chExt cx="472709" cy="333962"/>
            </a:xfrm>
          </p:grpSpPr>
          <p:sp>
            <p:nvSpPr>
              <p:cNvPr id="124" name="Oval 53">
                <a:extLst>
                  <a:ext uri="{FF2B5EF4-FFF2-40B4-BE49-F238E27FC236}">
                    <a16:creationId xmlns:a16="http://schemas.microsoft.com/office/drawing/2014/main" id="{534D71B4-4DE8-4F95-A230-C93B20961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7367" y="1582203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0000CC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5" name="Oval 59">
                <a:extLst>
                  <a:ext uri="{FF2B5EF4-FFF2-40B4-BE49-F238E27FC236}">
                    <a16:creationId xmlns:a16="http://schemas.microsoft.com/office/drawing/2014/main" id="{C06FB47E-E762-49BA-8C06-59D78DC10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16109" y="1576401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6" name="Oval 60">
                <a:extLst>
                  <a:ext uri="{FF2B5EF4-FFF2-40B4-BE49-F238E27FC236}">
                    <a16:creationId xmlns:a16="http://schemas.microsoft.com/office/drawing/2014/main" id="{CB86266B-6AE3-422F-9826-5B2E027FF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9568" y="164424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7" name="Oval 68">
                <a:extLst>
                  <a:ext uri="{FF2B5EF4-FFF2-40B4-BE49-F238E27FC236}">
                    <a16:creationId xmlns:a16="http://schemas.microsoft.com/office/drawing/2014/main" id="{006D945A-7281-43AB-812B-7938D0F53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8149" y="1499808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8" name="Oval 72">
                <a:extLst>
                  <a:ext uri="{FF2B5EF4-FFF2-40B4-BE49-F238E27FC236}">
                    <a16:creationId xmlns:a16="http://schemas.microsoft.com/office/drawing/2014/main" id="{984CE2CE-D96B-4B88-8237-B007F051D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9414" y="149268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29" name="Oval 74">
                <a:extLst>
                  <a:ext uri="{FF2B5EF4-FFF2-40B4-BE49-F238E27FC236}">
                    <a16:creationId xmlns:a16="http://schemas.microsoft.com/office/drawing/2014/main" id="{315B1619-3E84-49BB-ACBF-D7C2C0AEC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3469" y="1629792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rgbClr val="C00000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8" name="Oval 67">
                <a:extLst>
                  <a:ext uri="{FF2B5EF4-FFF2-40B4-BE49-F238E27FC236}">
                    <a16:creationId xmlns:a16="http://schemas.microsoft.com/office/drawing/2014/main" id="{269DA37B-0DCB-4281-BFDC-23C7989B6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4028" y="1565360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99" name="Oval 59">
                <a:extLst>
                  <a:ext uri="{FF2B5EF4-FFF2-40B4-BE49-F238E27FC236}">
                    <a16:creationId xmlns:a16="http://schemas.microsoft.com/office/drawing/2014/main" id="{08B41E53-98BB-49D9-B6AC-5698115EC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8484" y="1596455"/>
                <a:ext cx="185084" cy="182402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000058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D19129AF-038B-4A36-8F34-B978612106EB}"/>
              </a:ext>
            </a:extLst>
          </p:cNvPr>
          <p:cNvSpPr txBox="1"/>
          <p:nvPr/>
        </p:nvSpPr>
        <p:spPr>
          <a:xfrm>
            <a:off x="592146" y="3667928"/>
            <a:ext cx="210505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kern="0" baseline="30000" dirty="0">
                <a:solidFill>
                  <a:srgbClr val="003366"/>
                </a:solidFill>
                <a:latin typeface="+mj-lt"/>
              </a:rPr>
              <a:t>48</a:t>
            </a:r>
            <a:r>
              <a:rPr lang="en-US" sz="3400" b="1" kern="0" dirty="0">
                <a:solidFill>
                  <a:srgbClr val="003366"/>
                </a:solidFill>
                <a:latin typeface="+mj-lt"/>
              </a:rPr>
              <a:t>Ca (Z</a:t>
            </a:r>
            <a:r>
              <a:rPr lang="en-US" sz="3400" b="1" kern="0">
                <a:solidFill>
                  <a:srgbClr val="003366"/>
                </a:solidFill>
                <a:latin typeface="+mj-lt"/>
              </a:rPr>
              <a:t>=20)</a:t>
            </a:r>
            <a:endParaRPr lang="en-US" sz="3400" b="1" kern="0" dirty="0">
              <a:solidFill>
                <a:srgbClr val="003366"/>
              </a:solidFill>
              <a:latin typeface="+mj-lt"/>
            </a:endParaRPr>
          </a:p>
          <a:p>
            <a:pPr algn="ctr"/>
            <a:r>
              <a:rPr lang="en-US" sz="3400" b="1" kern="0" dirty="0">
                <a:solidFill>
                  <a:srgbClr val="003366"/>
                </a:solidFill>
                <a:latin typeface="+mj-lt"/>
              </a:rPr>
              <a:t>&gt;1 </a:t>
            </a:r>
            <a:r>
              <a:rPr lang="en-US" sz="3400" b="1" kern="0" dirty="0" err="1">
                <a:solidFill>
                  <a:srgbClr val="003366"/>
                </a:solidFill>
                <a:latin typeface="+mj-lt"/>
              </a:rPr>
              <a:t>puA</a:t>
            </a:r>
            <a:endParaRPr lang="en-US" sz="3400" dirty="0">
              <a:solidFill>
                <a:srgbClr val="003366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AA4D100-0F93-4914-BCA0-D9073D907A23}"/>
              </a:ext>
            </a:extLst>
          </p:cNvPr>
          <p:cNvSpPr txBox="1"/>
          <p:nvPr/>
        </p:nvSpPr>
        <p:spPr>
          <a:xfrm>
            <a:off x="4830279" y="3682998"/>
            <a:ext cx="210505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kern="0" baseline="30000" dirty="0">
                <a:solidFill>
                  <a:srgbClr val="003366"/>
                </a:solidFill>
                <a:latin typeface="+mj-lt"/>
              </a:rPr>
              <a:t>249</a:t>
            </a:r>
            <a:r>
              <a:rPr lang="en-US" sz="3400" b="1" kern="0" dirty="0">
                <a:solidFill>
                  <a:srgbClr val="003366"/>
                </a:solidFill>
                <a:latin typeface="+mj-lt"/>
              </a:rPr>
              <a:t>Cf (Z=98)</a:t>
            </a:r>
          </a:p>
          <a:p>
            <a:pPr algn="ctr"/>
            <a:r>
              <a:rPr lang="en-US" sz="3400" b="1" kern="0" dirty="0">
                <a:solidFill>
                  <a:srgbClr val="003366"/>
                </a:solidFill>
                <a:latin typeface="+mj-lt"/>
              </a:rPr>
              <a:t>10+ mg</a:t>
            </a:r>
            <a:endParaRPr lang="en-US" sz="3400" dirty="0">
              <a:solidFill>
                <a:srgbClr val="003366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56B1512-C51A-48B8-BD88-D315B9A7AACF}"/>
              </a:ext>
            </a:extLst>
          </p:cNvPr>
          <p:cNvSpPr txBox="1"/>
          <p:nvPr/>
        </p:nvSpPr>
        <p:spPr>
          <a:xfrm>
            <a:off x="9568856" y="3793962"/>
            <a:ext cx="210505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kern="0" dirty="0">
                <a:solidFill>
                  <a:srgbClr val="003366"/>
                </a:solidFill>
                <a:latin typeface="+mj-lt"/>
              </a:rPr>
              <a:t>E118</a:t>
            </a:r>
          </a:p>
          <a:p>
            <a:pPr algn="ctr"/>
            <a:r>
              <a:rPr lang="en-US" sz="3400" b="1" kern="0" dirty="0">
                <a:solidFill>
                  <a:srgbClr val="003366"/>
                </a:solidFill>
                <a:latin typeface="+mj-lt"/>
              </a:rPr>
              <a:t>Atom-per-week</a:t>
            </a:r>
            <a:endParaRPr lang="en-US" sz="3400" dirty="0">
              <a:solidFill>
                <a:srgbClr val="003366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31477A-4CCA-82AB-8899-C550E9C5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9" y="26463"/>
            <a:ext cx="12192000" cy="647699"/>
          </a:xfrm>
        </p:spPr>
        <p:txBody>
          <a:bodyPr/>
          <a:lstStyle/>
          <a:p>
            <a:r>
              <a:rPr lang="en-US" sz="3400" b="1" dirty="0">
                <a:latin typeface="+mj-lt"/>
              </a:rPr>
              <a:t>How to Make New Elements</a:t>
            </a:r>
          </a:p>
        </p:txBody>
      </p:sp>
      <p:sp>
        <p:nvSpPr>
          <p:cNvPr id="98" name="Slide Number Placeholder 19">
            <a:extLst>
              <a:ext uri="{FF2B5EF4-FFF2-40B4-BE49-F238E27FC236}">
                <a16:creationId xmlns:a16="http://schemas.microsoft.com/office/drawing/2014/main" id="{CAAFA129-8AC1-0441-9154-7BAEB8A1D2CC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10</a:t>
            </a:fld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2CE47-17DA-DF89-B195-7B6A9D2A36E7}"/>
              </a:ext>
            </a:extLst>
          </p:cNvPr>
          <p:cNvSpPr txBox="1"/>
          <p:nvPr/>
        </p:nvSpPr>
        <p:spPr>
          <a:xfrm>
            <a:off x="2402961" y="5903207"/>
            <a:ext cx="79269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You Can’t Just Use Any Beam/Target Combination!</a:t>
            </a:r>
          </a:p>
        </p:txBody>
      </p:sp>
    </p:spTree>
    <p:extLst>
      <p:ext uri="{BB962C8B-B14F-4D97-AF65-F5344CB8AC3E}">
        <p14:creationId xmlns:p14="http://schemas.microsoft.com/office/powerpoint/2010/main" val="7428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DC867-7E8C-FC9B-FD3A-91C645AB4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A7765EF-320F-940C-0863-4A0DF5A9D5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74" y="2038473"/>
            <a:ext cx="8060269" cy="43162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2B4D22-BC59-F506-B7AD-ECC0A572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of Nuclides: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D81E2E-0E37-785B-93E0-8E982DCB5EE3}"/>
              </a:ext>
            </a:extLst>
          </p:cNvPr>
          <p:cNvSpPr txBox="1"/>
          <p:nvPr/>
        </p:nvSpPr>
        <p:spPr>
          <a:xfrm rot="16200000">
            <a:off x="-180591" y="4891209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 →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CD6146-64C1-222F-ED55-5AC463D3062C}"/>
              </a:ext>
            </a:extLst>
          </p:cNvPr>
          <p:cNvSpPr txBox="1"/>
          <p:nvPr/>
        </p:nvSpPr>
        <p:spPr>
          <a:xfrm>
            <a:off x="4898286" y="5917419"/>
            <a:ext cx="94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 →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0CDB40-C74D-BD20-A14A-70741D0206EC}"/>
              </a:ext>
            </a:extLst>
          </p:cNvPr>
          <p:cNvGrpSpPr/>
          <p:nvPr/>
        </p:nvGrpSpPr>
        <p:grpSpPr>
          <a:xfrm>
            <a:off x="75077" y="685058"/>
            <a:ext cx="2399001" cy="1820119"/>
            <a:chOff x="81359" y="702565"/>
            <a:chExt cx="2399001" cy="1820119"/>
          </a:xfrm>
        </p:grpSpPr>
        <p:sp>
          <p:nvSpPr>
            <p:cNvPr id="11" name="Rectangle 253">
              <a:extLst>
                <a:ext uri="{FF2B5EF4-FFF2-40B4-BE49-F238E27FC236}">
                  <a16:creationId xmlns:a16="http://schemas.microsoft.com/office/drawing/2014/main" id="{34015B9B-73C9-ADB0-D588-982D08A78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194940"/>
              <a:ext cx="252016" cy="311374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A000A5-9DDA-3CED-33C7-416C30EE3F91}"/>
                </a:ext>
              </a:extLst>
            </p:cNvPr>
            <p:cNvSpPr txBox="1"/>
            <p:nvPr/>
          </p:nvSpPr>
          <p:spPr>
            <a:xfrm>
              <a:off x="333375" y="1194940"/>
              <a:ext cx="1673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Spontaneous Fission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EFA48F-B79A-9BBF-4B7C-72B86D20FFB6}"/>
                </a:ext>
              </a:extLst>
            </p:cNvPr>
            <p:cNvSpPr txBox="1"/>
            <p:nvPr/>
          </p:nvSpPr>
          <p:spPr>
            <a:xfrm>
              <a:off x="333375" y="1888080"/>
              <a:ext cx="606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Alpha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3EAACB-3884-5A96-594A-81E621629DB8}"/>
                </a:ext>
              </a:extLst>
            </p:cNvPr>
            <p:cNvSpPr txBox="1"/>
            <p:nvPr/>
          </p:nvSpPr>
          <p:spPr>
            <a:xfrm>
              <a:off x="333375" y="1544414"/>
              <a:ext cx="1805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Electron Capture or </a:t>
              </a:r>
              <a:r>
                <a:rPr lang="en-US" sz="1400" dirty="0">
                  <a:latin typeface="Symbol" pitchFamily="18" charset="2"/>
                </a:rPr>
                <a:t>b</a:t>
              </a:r>
              <a:r>
                <a:rPr lang="en-US" sz="1400" baseline="30000" dirty="0"/>
                <a:t>+</a:t>
              </a:r>
              <a:endParaRPr lang="en-US" sz="1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4E172D-482D-C527-9DCE-6A277308E935}"/>
                </a:ext>
              </a:extLst>
            </p:cNvPr>
            <p:cNvSpPr txBox="1"/>
            <p:nvPr/>
          </p:nvSpPr>
          <p:spPr>
            <a:xfrm>
              <a:off x="333375" y="2214907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pitchFamily="18" charset="2"/>
                </a:rPr>
                <a:t>b</a:t>
              </a:r>
              <a:r>
                <a:rPr lang="en-US" sz="1400" baseline="30000" dirty="0"/>
                <a:t>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493371-8B1E-C33D-B0ED-64A7A36D6C56}"/>
                </a:ext>
              </a:extLst>
            </p:cNvPr>
            <p:cNvSpPr txBox="1"/>
            <p:nvPr/>
          </p:nvSpPr>
          <p:spPr>
            <a:xfrm>
              <a:off x="277183" y="702565"/>
              <a:ext cx="2203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Decay Mode</a:t>
              </a:r>
            </a:p>
          </p:txBody>
        </p:sp>
        <p:sp>
          <p:nvSpPr>
            <p:cNvPr id="17" name="Rectangle 253">
              <a:extLst>
                <a:ext uri="{FF2B5EF4-FFF2-40B4-BE49-F238E27FC236}">
                  <a16:creationId xmlns:a16="http://schemas.microsoft.com/office/drawing/2014/main" id="{ABB435D2-14B4-DE21-F18F-B0BF0F55D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529081"/>
              <a:ext cx="252016" cy="311374"/>
            </a:xfrm>
            <a:prstGeom prst="rect">
              <a:avLst/>
            </a:prstGeom>
            <a:solidFill>
              <a:srgbClr val="CC00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8" name="Rectangle 253">
              <a:extLst>
                <a:ext uri="{FF2B5EF4-FFF2-40B4-BE49-F238E27FC236}">
                  <a16:creationId xmlns:a16="http://schemas.microsoft.com/office/drawing/2014/main" id="{ED9C8076-4908-51E8-9BE6-B89E90F93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869030"/>
              <a:ext cx="252016" cy="311374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9" name="Rectangle 253">
              <a:extLst>
                <a:ext uri="{FF2B5EF4-FFF2-40B4-BE49-F238E27FC236}">
                  <a16:creationId xmlns:a16="http://schemas.microsoft.com/office/drawing/2014/main" id="{E5CBBC1B-A33B-D8AB-14E6-2CB0E42C6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2205072"/>
              <a:ext cx="252016" cy="311374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719E85-F18E-6CBC-1279-E0EF99CD17B5}"/>
              </a:ext>
            </a:extLst>
          </p:cNvPr>
          <p:cNvGrpSpPr/>
          <p:nvPr/>
        </p:nvGrpSpPr>
        <p:grpSpPr>
          <a:xfrm>
            <a:off x="7959764" y="1982090"/>
            <a:ext cx="3391250" cy="2768367"/>
            <a:chOff x="2348917" y="3531764"/>
            <a:chExt cx="3391250" cy="276836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4EF73B-613F-F6AF-45EE-D46CE04BDC1A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DD81D0-BED9-05ED-93BC-2C058DC1C983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B51F3D-B471-31B5-5426-31E1AFA4708A}"/>
              </a:ext>
            </a:extLst>
          </p:cNvPr>
          <p:cNvGrpSpPr/>
          <p:nvPr/>
        </p:nvGrpSpPr>
        <p:grpSpPr>
          <a:xfrm>
            <a:off x="7955172" y="-1099641"/>
            <a:ext cx="3391250" cy="2768367"/>
            <a:chOff x="2348917" y="3531764"/>
            <a:chExt cx="3391250" cy="276836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4D886C-AF20-3B87-C1CC-8E5005775FB9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9C3B515-2F40-676C-ADC8-8E311DF1716B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C567BE-DD71-EF67-E758-A285BF5EA332}"/>
              </a:ext>
            </a:extLst>
          </p:cNvPr>
          <p:cNvGrpSpPr/>
          <p:nvPr/>
        </p:nvGrpSpPr>
        <p:grpSpPr>
          <a:xfrm>
            <a:off x="4931741" y="425208"/>
            <a:ext cx="3391250" cy="2768367"/>
            <a:chOff x="2348917" y="3531764"/>
            <a:chExt cx="3391250" cy="27683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13FE4AB-EDBD-8C59-63E3-1A0D173A4B51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D971A1F-0B22-0A97-4418-ACC43DBE79C1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C169F4-A9EF-6D04-5A9E-8D6E09470CB3}"/>
              </a:ext>
            </a:extLst>
          </p:cNvPr>
          <p:cNvGrpSpPr/>
          <p:nvPr/>
        </p:nvGrpSpPr>
        <p:grpSpPr>
          <a:xfrm>
            <a:off x="7961377" y="-600926"/>
            <a:ext cx="3391250" cy="2768367"/>
            <a:chOff x="2348917" y="3531764"/>
            <a:chExt cx="3391250" cy="276836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275657C-B2B3-7920-DF29-9AC688A425FD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83709FA-238D-AE29-E875-0F20D01A3D2E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0F2458-50E7-8554-FEA9-21A204BF1A81}"/>
              </a:ext>
            </a:extLst>
          </p:cNvPr>
          <p:cNvGrpSpPr/>
          <p:nvPr/>
        </p:nvGrpSpPr>
        <p:grpSpPr>
          <a:xfrm>
            <a:off x="7971729" y="421500"/>
            <a:ext cx="3391250" cy="2768367"/>
            <a:chOff x="2348917" y="3531764"/>
            <a:chExt cx="3391250" cy="276836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F74A1E5-C297-DBFE-E8C2-F45971BE104D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6E6A96-4AAC-6072-F565-97C13F5EFEA9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E99C9B-B16A-67B0-D241-C6FD6148151A}"/>
              </a:ext>
            </a:extLst>
          </p:cNvPr>
          <p:cNvGrpSpPr/>
          <p:nvPr/>
        </p:nvGrpSpPr>
        <p:grpSpPr>
          <a:xfrm>
            <a:off x="2344368" y="3509019"/>
            <a:ext cx="3391250" cy="2768367"/>
            <a:chOff x="2348917" y="3531764"/>
            <a:chExt cx="3391250" cy="276836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5285156-01B5-A90A-911A-B34B3B3A22BA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7E448C-60D0-6152-7666-937721F16A7C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29A609-E2E0-BE86-CF67-FD34329B4EB5}"/>
              </a:ext>
            </a:extLst>
          </p:cNvPr>
          <p:cNvGrpSpPr/>
          <p:nvPr/>
        </p:nvGrpSpPr>
        <p:grpSpPr>
          <a:xfrm>
            <a:off x="-227464" y="5048010"/>
            <a:ext cx="3391250" cy="2768367"/>
            <a:chOff x="2348917" y="3531764"/>
            <a:chExt cx="3391250" cy="27683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E14B0B-CA83-0C31-F2D3-CB9CEAB3E4E0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662D91-82B3-1FEF-9E5B-F0439D97CCCF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8F61A5-AC1D-FEB9-DEE9-1A34500B18BC}"/>
              </a:ext>
            </a:extLst>
          </p:cNvPr>
          <p:cNvGrpSpPr/>
          <p:nvPr/>
        </p:nvGrpSpPr>
        <p:grpSpPr>
          <a:xfrm>
            <a:off x="1867561" y="4913455"/>
            <a:ext cx="6626395" cy="1091469"/>
            <a:chOff x="1867561" y="4913455"/>
            <a:chExt cx="6626395" cy="1091469"/>
          </a:xfrm>
          <a:noFill/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1321267-B3A2-9276-67F3-76BC15DBE6C0}"/>
                </a:ext>
              </a:extLst>
            </p:cNvPr>
            <p:cNvSpPr/>
            <p:nvPr/>
          </p:nvSpPr>
          <p:spPr bwMode="auto">
            <a:xfrm rot="3191023">
              <a:off x="2969041" y="3811975"/>
              <a:ext cx="922736" cy="3125695"/>
            </a:xfrm>
            <a:prstGeom prst="ellipse">
              <a:avLst/>
            </a:prstGeom>
            <a:grpFill/>
            <a:ln w="762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C2D1897-F76E-1F07-ABD1-D9198BA5502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456236" y="5211733"/>
              <a:ext cx="1279382" cy="356123"/>
            </a:xfrm>
            <a:prstGeom prst="straightConnector1">
              <a:avLst/>
            </a:prstGeom>
            <a:grpFill/>
            <a:ln w="571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C58DA49-09ED-D75D-46B6-4BDD6676C163}"/>
                </a:ext>
              </a:extLst>
            </p:cNvPr>
            <p:cNvSpPr txBox="1"/>
            <p:nvPr/>
          </p:nvSpPr>
          <p:spPr>
            <a:xfrm flipH="1">
              <a:off x="5186391" y="5543259"/>
              <a:ext cx="330756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99"/>
                  </a:solidFill>
                </a:rPr>
                <a:t>Hot Fusion Region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0B8610-C48C-0DC5-CF48-2BDAB40B7D1E}"/>
              </a:ext>
            </a:extLst>
          </p:cNvPr>
          <p:cNvGrpSpPr/>
          <p:nvPr/>
        </p:nvGrpSpPr>
        <p:grpSpPr>
          <a:xfrm>
            <a:off x="126387" y="2253212"/>
            <a:ext cx="5640343" cy="3199727"/>
            <a:chOff x="126387" y="2253212"/>
            <a:chExt cx="5640343" cy="319972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4DF193-234A-A3AA-5285-B90225E0A47C}"/>
                </a:ext>
              </a:extLst>
            </p:cNvPr>
            <p:cNvSpPr/>
            <p:nvPr/>
          </p:nvSpPr>
          <p:spPr bwMode="auto">
            <a:xfrm rot="3467346">
              <a:off x="2263050" y="2058430"/>
              <a:ext cx="1257846" cy="5531171"/>
            </a:xfrm>
            <a:prstGeom prst="ellips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5159764-ED32-8987-E4CF-D0149638F90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83879" y="2751090"/>
              <a:ext cx="238460" cy="80362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B4E1EB1-112E-432C-515D-DBBC5BA44A87}"/>
                </a:ext>
              </a:extLst>
            </p:cNvPr>
            <p:cNvSpPr txBox="1"/>
            <p:nvPr/>
          </p:nvSpPr>
          <p:spPr>
            <a:xfrm flipH="1">
              <a:off x="2647947" y="2253212"/>
              <a:ext cx="31187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Cold Fusion Region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3ED5CEA-3A1C-09B0-F844-6F105183C887}"/>
              </a:ext>
            </a:extLst>
          </p:cNvPr>
          <p:cNvGrpSpPr/>
          <p:nvPr/>
        </p:nvGrpSpPr>
        <p:grpSpPr>
          <a:xfrm>
            <a:off x="2404060" y="1072247"/>
            <a:ext cx="6552165" cy="3863148"/>
            <a:chOff x="-634041" y="2270660"/>
            <a:chExt cx="6552165" cy="386314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A33993E-2450-699E-D718-4910EEE93C56}"/>
                </a:ext>
              </a:extLst>
            </p:cNvPr>
            <p:cNvSpPr/>
            <p:nvPr/>
          </p:nvSpPr>
          <p:spPr bwMode="auto">
            <a:xfrm rot="3039073">
              <a:off x="1872672" y="2263368"/>
              <a:ext cx="1363727" cy="6377154"/>
            </a:xfrm>
            <a:prstGeom prst="ellips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B62E876-B18B-2528-513D-94F353E1F7C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83879" y="2751090"/>
              <a:ext cx="238460" cy="80362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F79434-3A90-DF04-3469-FCB5506ACCC2}"/>
                </a:ext>
              </a:extLst>
            </p:cNvPr>
            <p:cNvSpPr txBox="1"/>
            <p:nvPr/>
          </p:nvSpPr>
          <p:spPr>
            <a:xfrm flipH="1">
              <a:off x="3046662" y="2270660"/>
              <a:ext cx="2871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/>
                <a:t>48</a:t>
              </a:r>
              <a:r>
                <a:rPr lang="en-US" b="1" dirty="0"/>
                <a:t>Ca+Actinides</a:t>
              </a:r>
            </a:p>
          </p:txBody>
        </p:sp>
      </p:grpSp>
      <p:sp>
        <p:nvSpPr>
          <p:cNvPr id="49" name="Slide Number Placeholder 19">
            <a:extLst>
              <a:ext uri="{FF2B5EF4-FFF2-40B4-BE49-F238E27FC236}">
                <a16:creationId xmlns:a16="http://schemas.microsoft.com/office/drawing/2014/main" id="{9AE98ACB-A842-F74B-A9F1-30B32CFE30EF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11</a:t>
            </a:fld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5DE84-97BC-A646-BF2F-8B904A7DF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9527A3-E408-0CC6-E0F5-24C46B690A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74" y="2038473"/>
            <a:ext cx="8060269" cy="431627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768078F-3C2E-F82C-6A0F-8839ED3C4A74}"/>
              </a:ext>
            </a:extLst>
          </p:cNvPr>
          <p:cNvGrpSpPr/>
          <p:nvPr/>
        </p:nvGrpSpPr>
        <p:grpSpPr>
          <a:xfrm>
            <a:off x="7959764" y="1982090"/>
            <a:ext cx="3391250" cy="2768367"/>
            <a:chOff x="2348917" y="3531764"/>
            <a:chExt cx="3391250" cy="27683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E0BDDA0-3EEE-6D68-1153-72227177E110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6E6BEFA-DA9D-032C-9615-6C5497AD1E75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0833AC2-EA66-39FC-6993-F40CE822D5FA}"/>
              </a:ext>
            </a:extLst>
          </p:cNvPr>
          <p:cNvGrpSpPr/>
          <p:nvPr/>
        </p:nvGrpSpPr>
        <p:grpSpPr>
          <a:xfrm>
            <a:off x="7955172" y="-1099641"/>
            <a:ext cx="3391250" cy="2768367"/>
            <a:chOff x="2348917" y="3531764"/>
            <a:chExt cx="3391250" cy="276836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D42B35E-21E4-C42E-9222-9B43F35772FF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EBB0FD-37CF-6882-6D22-174622AB00DD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80D6A1-C5ED-92EA-14E4-C62C8C00F1F7}"/>
              </a:ext>
            </a:extLst>
          </p:cNvPr>
          <p:cNvGrpSpPr/>
          <p:nvPr/>
        </p:nvGrpSpPr>
        <p:grpSpPr>
          <a:xfrm>
            <a:off x="4931741" y="425208"/>
            <a:ext cx="3391250" cy="2768367"/>
            <a:chOff x="2348917" y="3531764"/>
            <a:chExt cx="3391250" cy="276836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72B7CE6-CB04-D6F3-ED97-EE191D8669C7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52E66CD-9F1B-8A43-307F-FAE7BD6614BF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951043-3551-EB50-CAB8-5D06E2423CF4}"/>
              </a:ext>
            </a:extLst>
          </p:cNvPr>
          <p:cNvGrpSpPr/>
          <p:nvPr/>
        </p:nvGrpSpPr>
        <p:grpSpPr>
          <a:xfrm>
            <a:off x="7961377" y="-600926"/>
            <a:ext cx="3391250" cy="2768367"/>
            <a:chOff x="2348917" y="3531764"/>
            <a:chExt cx="3391250" cy="276836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06B2C6E-BC00-0890-8226-6B4CC23BD2AA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9DCA60-0D29-9A46-6903-CBCCCB0F0562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986C0-E0D5-EAF9-B397-675FED75EC18}"/>
              </a:ext>
            </a:extLst>
          </p:cNvPr>
          <p:cNvGrpSpPr/>
          <p:nvPr/>
        </p:nvGrpSpPr>
        <p:grpSpPr>
          <a:xfrm>
            <a:off x="7964802" y="421500"/>
            <a:ext cx="3391250" cy="2768367"/>
            <a:chOff x="2348917" y="3531764"/>
            <a:chExt cx="3391250" cy="276836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591A222-6C8E-F916-DDC7-25487C66BD43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46B6336-9361-D5EA-89D7-BB325C5E47F4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933B539-43FC-0E8A-A6F2-BAD9BF93A515}"/>
              </a:ext>
            </a:extLst>
          </p:cNvPr>
          <p:cNvSpPr txBox="1"/>
          <p:nvPr/>
        </p:nvSpPr>
        <p:spPr>
          <a:xfrm rot="16200000">
            <a:off x="-180591" y="4891209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 →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3E7A95-9836-4C11-6DA7-82BAECC8B2E3}"/>
              </a:ext>
            </a:extLst>
          </p:cNvPr>
          <p:cNvGrpSpPr/>
          <p:nvPr/>
        </p:nvGrpSpPr>
        <p:grpSpPr>
          <a:xfrm>
            <a:off x="75077" y="685058"/>
            <a:ext cx="2399001" cy="1820119"/>
            <a:chOff x="81359" y="702565"/>
            <a:chExt cx="2399001" cy="1820119"/>
          </a:xfrm>
        </p:grpSpPr>
        <p:sp>
          <p:nvSpPr>
            <p:cNvPr id="11" name="Rectangle 253">
              <a:extLst>
                <a:ext uri="{FF2B5EF4-FFF2-40B4-BE49-F238E27FC236}">
                  <a16:creationId xmlns:a16="http://schemas.microsoft.com/office/drawing/2014/main" id="{04A99177-9A15-2ACC-4156-501FF5A68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194940"/>
              <a:ext cx="252016" cy="311374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187BFA-DDDC-1DAB-0D2F-C1E6FE31EEB0}"/>
                </a:ext>
              </a:extLst>
            </p:cNvPr>
            <p:cNvSpPr txBox="1"/>
            <p:nvPr/>
          </p:nvSpPr>
          <p:spPr>
            <a:xfrm>
              <a:off x="333375" y="1194940"/>
              <a:ext cx="1673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Spontaneous Fission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AC73F8-57ED-1BD1-1A6C-F3EB356F272A}"/>
                </a:ext>
              </a:extLst>
            </p:cNvPr>
            <p:cNvSpPr txBox="1"/>
            <p:nvPr/>
          </p:nvSpPr>
          <p:spPr>
            <a:xfrm>
              <a:off x="333375" y="1888080"/>
              <a:ext cx="606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Alpha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F287CC-433E-3C26-71A7-E256E5138FDD}"/>
                </a:ext>
              </a:extLst>
            </p:cNvPr>
            <p:cNvSpPr txBox="1"/>
            <p:nvPr/>
          </p:nvSpPr>
          <p:spPr>
            <a:xfrm>
              <a:off x="333375" y="1544414"/>
              <a:ext cx="1805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Electron Capture or </a:t>
              </a:r>
              <a:r>
                <a:rPr lang="en-US" sz="1400" dirty="0">
                  <a:latin typeface="Symbol" pitchFamily="18" charset="2"/>
                </a:rPr>
                <a:t>b</a:t>
              </a:r>
              <a:r>
                <a:rPr lang="en-US" sz="1400" baseline="30000" dirty="0"/>
                <a:t>+</a:t>
              </a:r>
              <a:endParaRPr lang="en-US" sz="1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9C1FE0-E784-B519-80E9-E224FDE6BA6C}"/>
                </a:ext>
              </a:extLst>
            </p:cNvPr>
            <p:cNvSpPr txBox="1"/>
            <p:nvPr/>
          </p:nvSpPr>
          <p:spPr>
            <a:xfrm>
              <a:off x="333375" y="2214907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pitchFamily="18" charset="2"/>
                </a:rPr>
                <a:t>b</a:t>
              </a:r>
              <a:r>
                <a:rPr lang="en-US" sz="1400" baseline="30000" dirty="0"/>
                <a:t>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2BD526-4579-C469-D26B-13F5AD0FA4FE}"/>
                </a:ext>
              </a:extLst>
            </p:cNvPr>
            <p:cNvSpPr txBox="1"/>
            <p:nvPr/>
          </p:nvSpPr>
          <p:spPr>
            <a:xfrm>
              <a:off x="277183" y="702565"/>
              <a:ext cx="2203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Decay Mode</a:t>
              </a:r>
            </a:p>
          </p:txBody>
        </p:sp>
        <p:sp>
          <p:nvSpPr>
            <p:cNvPr id="17" name="Rectangle 253">
              <a:extLst>
                <a:ext uri="{FF2B5EF4-FFF2-40B4-BE49-F238E27FC236}">
                  <a16:creationId xmlns:a16="http://schemas.microsoft.com/office/drawing/2014/main" id="{124B90A6-E3B3-3AF8-B64F-2C29D9F22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529081"/>
              <a:ext cx="252016" cy="311374"/>
            </a:xfrm>
            <a:prstGeom prst="rect">
              <a:avLst/>
            </a:prstGeom>
            <a:solidFill>
              <a:srgbClr val="CC00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8" name="Rectangle 253">
              <a:extLst>
                <a:ext uri="{FF2B5EF4-FFF2-40B4-BE49-F238E27FC236}">
                  <a16:creationId xmlns:a16="http://schemas.microsoft.com/office/drawing/2014/main" id="{04D69936-9940-7A63-4478-925830E70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869030"/>
              <a:ext cx="252016" cy="311374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9" name="Rectangle 253">
              <a:extLst>
                <a:ext uri="{FF2B5EF4-FFF2-40B4-BE49-F238E27FC236}">
                  <a16:creationId xmlns:a16="http://schemas.microsoft.com/office/drawing/2014/main" id="{C0BE0854-D84F-6F73-A69E-82A98817C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2205072"/>
              <a:ext cx="252016" cy="311374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055272-BF6D-D99E-A789-661EF1876D08}"/>
              </a:ext>
            </a:extLst>
          </p:cNvPr>
          <p:cNvGrpSpPr/>
          <p:nvPr/>
        </p:nvGrpSpPr>
        <p:grpSpPr>
          <a:xfrm>
            <a:off x="8543693" y="1890271"/>
            <a:ext cx="2217166" cy="461665"/>
            <a:chOff x="8050769" y="1890271"/>
            <a:chExt cx="2217166" cy="46166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FDFCEB0-6A89-DCFE-1E3D-57E5ECF84900}"/>
                </a:ext>
              </a:extLst>
            </p:cNvPr>
            <p:cNvGrpSpPr/>
            <p:nvPr/>
          </p:nvGrpSpPr>
          <p:grpSpPr>
            <a:xfrm>
              <a:off x="8050769" y="1949597"/>
              <a:ext cx="493571" cy="237968"/>
              <a:chOff x="6493510" y="2990850"/>
              <a:chExt cx="493571" cy="237968"/>
            </a:xfrm>
            <a:solidFill>
              <a:srgbClr val="0000C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AC03826-5CBB-6FE0-49A1-C4934FC17774}"/>
                  </a:ext>
                </a:extLst>
              </p:cNvPr>
              <p:cNvSpPr/>
              <p:nvPr/>
            </p:nvSpPr>
            <p:spPr bwMode="auto">
              <a:xfrm>
                <a:off x="6493510" y="2990850"/>
                <a:ext cx="234892" cy="237968"/>
              </a:xfrm>
              <a:prstGeom prst="round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36CC36F-595D-1E88-FE3D-F732A7FC5ED3}"/>
                  </a:ext>
                </a:extLst>
              </p:cNvPr>
              <p:cNvSpPr/>
              <p:nvPr/>
            </p:nvSpPr>
            <p:spPr bwMode="auto">
              <a:xfrm>
                <a:off x="6752189" y="2990850"/>
                <a:ext cx="234892" cy="237968"/>
              </a:xfrm>
              <a:prstGeom prst="round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2BBBE2-6465-E093-D89D-BC8C32BEDFCA}"/>
                </a:ext>
              </a:extLst>
            </p:cNvPr>
            <p:cNvSpPr txBox="1"/>
            <p:nvPr/>
          </p:nvSpPr>
          <p:spPr>
            <a:xfrm>
              <a:off x="8581255" y="1890271"/>
              <a:ext cx="16866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0000CC"/>
                  </a:solidFill>
                </a:rPr>
                <a:t>48</a:t>
              </a:r>
              <a:r>
                <a:rPr lang="en-US" dirty="0">
                  <a:solidFill>
                    <a:srgbClr val="0000CC"/>
                  </a:solidFill>
                </a:rPr>
                <a:t>Ca+</a:t>
              </a:r>
              <a:r>
                <a:rPr lang="en-US" baseline="30000" dirty="0">
                  <a:solidFill>
                    <a:srgbClr val="0000CC"/>
                  </a:solidFill>
                </a:rPr>
                <a:t>254</a:t>
              </a:r>
              <a:r>
                <a:rPr lang="en-US" dirty="0">
                  <a:solidFill>
                    <a:srgbClr val="0000CC"/>
                  </a:solidFill>
                </a:rPr>
                <a:t>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7A8042-31E3-257D-ECDB-F6B1439FBEA6}"/>
              </a:ext>
            </a:extLst>
          </p:cNvPr>
          <p:cNvGrpSpPr/>
          <p:nvPr/>
        </p:nvGrpSpPr>
        <p:grpSpPr>
          <a:xfrm>
            <a:off x="7184863" y="1578558"/>
            <a:ext cx="1686680" cy="609007"/>
            <a:chOff x="6677647" y="1578558"/>
            <a:chExt cx="1686680" cy="6090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9D3474-4714-E7AC-6EF6-B140AF57E171}"/>
                </a:ext>
              </a:extLst>
            </p:cNvPr>
            <p:cNvSpPr txBox="1"/>
            <p:nvPr/>
          </p:nvSpPr>
          <p:spPr>
            <a:xfrm>
              <a:off x="6677647" y="1578558"/>
              <a:ext cx="16866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C00000"/>
                  </a:solidFill>
                </a:rPr>
                <a:t>48</a:t>
              </a:r>
              <a:r>
                <a:rPr lang="en-US" dirty="0">
                  <a:solidFill>
                    <a:srgbClr val="C00000"/>
                  </a:solidFill>
                </a:rPr>
                <a:t>Ca+</a:t>
              </a:r>
              <a:r>
                <a:rPr lang="en-US" baseline="30000" dirty="0">
                  <a:solidFill>
                    <a:srgbClr val="C00000"/>
                  </a:solidFill>
                </a:rPr>
                <a:t>252</a:t>
              </a:r>
              <a:r>
                <a:rPr lang="en-US" dirty="0">
                  <a:solidFill>
                    <a:srgbClr val="C00000"/>
                  </a:solidFill>
                </a:rPr>
                <a:t>Es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3ED1091-E7AB-0AB9-8698-05016DA5D8BB}"/>
                </a:ext>
              </a:extLst>
            </p:cNvPr>
            <p:cNvGrpSpPr/>
            <p:nvPr/>
          </p:nvGrpSpPr>
          <p:grpSpPr>
            <a:xfrm>
              <a:off x="7518849" y="1949597"/>
              <a:ext cx="493571" cy="237968"/>
              <a:chOff x="6493510" y="2990850"/>
              <a:chExt cx="493571" cy="237968"/>
            </a:xfr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6E0CDB7-BC33-E148-C720-4891B37B1506}"/>
                  </a:ext>
                </a:extLst>
              </p:cNvPr>
              <p:cNvSpPr/>
              <p:nvPr/>
            </p:nvSpPr>
            <p:spPr bwMode="auto">
              <a:xfrm>
                <a:off x="6493510" y="2990850"/>
                <a:ext cx="234892" cy="237968"/>
              </a:xfrm>
              <a:prstGeom prst="round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FD9EFB73-D305-E6D3-9238-A7D516F77C95}"/>
                  </a:ext>
                </a:extLst>
              </p:cNvPr>
              <p:cNvSpPr/>
              <p:nvPr/>
            </p:nvSpPr>
            <p:spPr bwMode="auto">
              <a:xfrm>
                <a:off x="6752189" y="2990850"/>
                <a:ext cx="234892" cy="237968"/>
              </a:xfrm>
              <a:prstGeom prst="round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1A725B2-D96A-C42B-48EC-37BDF7549CDC}"/>
              </a:ext>
            </a:extLst>
          </p:cNvPr>
          <p:cNvSpPr txBox="1"/>
          <p:nvPr/>
        </p:nvSpPr>
        <p:spPr>
          <a:xfrm>
            <a:off x="7390317" y="4807700"/>
            <a:ext cx="42755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Not enough Es/Fm material can be made</a:t>
            </a:r>
          </a:p>
          <a:p>
            <a:pPr algn="ctr"/>
            <a:r>
              <a:rPr lang="en-US" sz="2500" dirty="0">
                <a:sym typeface="Wingdings" panose="05000000000000000000" pitchFamily="2" charset="2"/>
              </a:rPr>
              <a:t> New elements need new techniques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F6E2F8B-FF2D-5011-B783-092BD87D8273}"/>
              </a:ext>
            </a:extLst>
          </p:cNvPr>
          <p:cNvGrpSpPr/>
          <p:nvPr/>
        </p:nvGrpSpPr>
        <p:grpSpPr>
          <a:xfrm>
            <a:off x="9002809" y="1519629"/>
            <a:ext cx="2275603" cy="461665"/>
            <a:chOff x="7518849" y="1794898"/>
            <a:chExt cx="2275603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064E47-7D7B-9549-345D-E87A46A1330C}"/>
                </a:ext>
              </a:extLst>
            </p:cNvPr>
            <p:cNvSpPr txBox="1"/>
            <p:nvPr/>
          </p:nvSpPr>
          <p:spPr>
            <a:xfrm>
              <a:off x="8022813" y="1794898"/>
              <a:ext cx="1771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48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Ca+</a:t>
              </a:r>
              <a:r>
                <a:rPr lang="en-US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257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Fm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81F04EA-33EB-2638-9576-5CBD43479628}"/>
                </a:ext>
              </a:extLst>
            </p:cNvPr>
            <p:cNvGrpSpPr/>
            <p:nvPr/>
          </p:nvGrpSpPr>
          <p:grpSpPr>
            <a:xfrm>
              <a:off x="7518849" y="1949597"/>
              <a:ext cx="493571" cy="237968"/>
              <a:chOff x="6493510" y="2990850"/>
              <a:chExt cx="493571" cy="237968"/>
            </a:xfr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0461F104-B9FB-26B7-CAA7-21E8B0FF260F}"/>
                  </a:ext>
                </a:extLst>
              </p:cNvPr>
              <p:cNvSpPr/>
              <p:nvPr/>
            </p:nvSpPr>
            <p:spPr bwMode="auto">
              <a:xfrm>
                <a:off x="6493510" y="2990850"/>
                <a:ext cx="234892" cy="237968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AE5DFE55-A88F-5587-5DDE-DF26F885ADC7}"/>
                  </a:ext>
                </a:extLst>
              </p:cNvPr>
              <p:cNvSpPr/>
              <p:nvPr/>
            </p:nvSpPr>
            <p:spPr bwMode="auto">
              <a:xfrm>
                <a:off x="6752189" y="2990850"/>
                <a:ext cx="234892" cy="237968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48" name="Slide Number Placeholder 19">
            <a:extLst>
              <a:ext uri="{FF2B5EF4-FFF2-40B4-BE49-F238E27FC236}">
                <a16:creationId xmlns:a16="http://schemas.microsoft.com/office/drawing/2014/main" id="{E62311F5-05AF-B240-A2BB-6EB5A96738C3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12</a:t>
            </a:fld>
            <a:endParaRPr lang="en-US" sz="10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661290-A340-7D73-3CA8-C786F39B91B2}"/>
              </a:ext>
            </a:extLst>
          </p:cNvPr>
          <p:cNvGrpSpPr/>
          <p:nvPr/>
        </p:nvGrpSpPr>
        <p:grpSpPr>
          <a:xfrm>
            <a:off x="126387" y="2253212"/>
            <a:ext cx="5640343" cy="3199727"/>
            <a:chOff x="126387" y="2253212"/>
            <a:chExt cx="5640343" cy="319972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1CF4272-A96E-9FF7-E383-68C2594E34B0}"/>
                </a:ext>
              </a:extLst>
            </p:cNvPr>
            <p:cNvSpPr/>
            <p:nvPr/>
          </p:nvSpPr>
          <p:spPr bwMode="auto">
            <a:xfrm rot="3467346">
              <a:off x="2263050" y="2058430"/>
              <a:ext cx="1257846" cy="5531171"/>
            </a:xfrm>
            <a:prstGeom prst="ellips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A366A5D-823C-32E2-D2F4-F0DA8ED8227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83879" y="2751090"/>
              <a:ext cx="238460" cy="80362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B84C583-ED67-9749-11B9-4300891668AC}"/>
                </a:ext>
              </a:extLst>
            </p:cNvPr>
            <p:cNvSpPr txBox="1"/>
            <p:nvPr/>
          </p:nvSpPr>
          <p:spPr>
            <a:xfrm flipH="1">
              <a:off x="2647947" y="2253212"/>
              <a:ext cx="31187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Cold Fusion Region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FE2FF4F-9B06-3FF3-8090-6DC0F258D801}"/>
              </a:ext>
            </a:extLst>
          </p:cNvPr>
          <p:cNvGrpSpPr/>
          <p:nvPr/>
        </p:nvGrpSpPr>
        <p:grpSpPr>
          <a:xfrm>
            <a:off x="1867561" y="4913455"/>
            <a:ext cx="6626395" cy="1091469"/>
            <a:chOff x="1867561" y="4913455"/>
            <a:chExt cx="6626395" cy="1091469"/>
          </a:xfrm>
          <a:noFill/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AD5169F-FA28-4AF8-86AD-F66198575E47}"/>
                </a:ext>
              </a:extLst>
            </p:cNvPr>
            <p:cNvSpPr/>
            <p:nvPr/>
          </p:nvSpPr>
          <p:spPr bwMode="auto">
            <a:xfrm rot="3191023">
              <a:off x="2969041" y="3811975"/>
              <a:ext cx="922736" cy="3125695"/>
            </a:xfrm>
            <a:prstGeom prst="ellipse">
              <a:avLst/>
            </a:prstGeom>
            <a:grpFill/>
            <a:ln w="762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FFC8358-9CAE-9206-69AD-1CC21CC8B32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456236" y="5211733"/>
              <a:ext cx="1279382" cy="356123"/>
            </a:xfrm>
            <a:prstGeom prst="straightConnector1">
              <a:avLst/>
            </a:prstGeom>
            <a:grpFill/>
            <a:ln w="571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4FAF9DB-BD84-88C0-3E25-E478DAB8F5BF}"/>
                </a:ext>
              </a:extLst>
            </p:cNvPr>
            <p:cNvSpPr txBox="1"/>
            <p:nvPr/>
          </p:nvSpPr>
          <p:spPr>
            <a:xfrm flipH="1">
              <a:off x="5186391" y="5543259"/>
              <a:ext cx="330756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99"/>
                  </a:solidFill>
                </a:rPr>
                <a:t>Hot Fusion Region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CFB713B-C73A-8031-8FEF-A93F69DE9894}"/>
              </a:ext>
            </a:extLst>
          </p:cNvPr>
          <p:cNvGrpSpPr/>
          <p:nvPr/>
        </p:nvGrpSpPr>
        <p:grpSpPr>
          <a:xfrm>
            <a:off x="2344368" y="3509019"/>
            <a:ext cx="3391250" cy="2768367"/>
            <a:chOff x="2348917" y="3531764"/>
            <a:chExt cx="3391250" cy="276836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050969F-CFB0-8F6E-D7BA-D59B35F0E16D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964A8B6-5FA8-8A52-83D0-6A404F00FFA2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0FD309D-EA21-9B6A-BE77-F81439472754}"/>
              </a:ext>
            </a:extLst>
          </p:cNvPr>
          <p:cNvGrpSpPr/>
          <p:nvPr/>
        </p:nvGrpSpPr>
        <p:grpSpPr>
          <a:xfrm>
            <a:off x="-227464" y="5048010"/>
            <a:ext cx="3391250" cy="2768367"/>
            <a:chOff x="2348917" y="3531764"/>
            <a:chExt cx="3391250" cy="2768367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741E9B6-25AA-204F-E77B-F70F3A85B797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5FE4552-BAE1-1217-1B1B-DFF25EC11CAE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73" name="Title 3">
            <a:extLst>
              <a:ext uri="{FF2B5EF4-FFF2-40B4-BE49-F238E27FC236}">
                <a16:creationId xmlns:a16="http://schemas.microsoft.com/office/drawing/2014/main" id="{0FD4F0CC-3DED-340C-068F-9527DC1F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47699"/>
          </a:xfrm>
        </p:spPr>
        <p:txBody>
          <a:bodyPr/>
          <a:lstStyle/>
          <a:p>
            <a:r>
              <a:rPr lang="en-US" dirty="0"/>
              <a:t>Chart of Nuclides: Beyond 2024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DD4FDE-28E9-90C2-7A7F-DDE9BF18F005}"/>
              </a:ext>
            </a:extLst>
          </p:cNvPr>
          <p:cNvGrpSpPr/>
          <p:nvPr/>
        </p:nvGrpSpPr>
        <p:grpSpPr>
          <a:xfrm>
            <a:off x="2404060" y="1072247"/>
            <a:ext cx="6552165" cy="3863148"/>
            <a:chOff x="-634041" y="2270660"/>
            <a:chExt cx="6552165" cy="386314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C133070-0401-FCAF-E2B2-2DF78FD117E5}"/>
                </a:ext>
              </a:extLst>
            </p:cNvPr>
            <p:cNvSpPr/>
            <p:nvPr/>
          </p:nvSpPr>
          <p:spPr bwMode="auto">
            <a:xfrm rot="3039073">
              <a:off x="1872672" y="2263368"/>
              <a:ext cx="1363727" cy="6377154"/>
            </a:xfrm>
            <a:prstGeom prst="ellipse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DAB4D65-4841-BE5D-AF7F-BBDD7956469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783879" y="2751090"/>
              <a:ext cx="238460" cy="80362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98AF2F6-B9A2-3C0C-BA85-376E50A8B6C1}"/>
                </a:ext>
              </a:extLst>
            </p:cNvPr>
            <p:cNvSpPr txBox="1"/>
            <p:nvPr/>
          </p:nvSpPr>
          <p:spPr>
            <a:xfrm flipH="1">
              <a:off x="3046662" y="2270660"/>
              <a:ext cx="28714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/>
                <a:t>48</a:t>
              </a:r>
              <a:r>
                <a:rPr lang="en-US" b="1" dirty="0"/>
                <a:t>Ca+Actinides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0922184-84B0-57A4-9829-EC8B2D491ECC}"/>
              </a:ext>
            </a:extLst>
          </p:cNvPr>
          <p:cNvSpPr txBox="1"/>
          <p:nvPr/>
        </p:nvSpPr>
        <p:spPr>
          <a:xfrm>
            <a:off x="4898286" y="5917419"/>
            <a:ext cx="94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 →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7F7D20-FBE0-4C8F-BFAD-1B4F20374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2" t="15556" r="30819" b="8235"/>
          <a:stretch/>
        </p:blipFill>
        <p:spPr>
          <a:xfrm>
            <a:off x="1" y="731599"/>
            <a:ext cx="6929717" cy="56346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A7387B-B59E-70CA-6C72-32607AA1AD17}"/>
              </a:ext>
            </a:extLst>
          </p:cNvPr>
          <p:cNvCxnSpPr>
            <a:cxnSpLocks/>
          </p:cNvCxnSpPr>
          <p:nvPr/>
        </p:nvCxnSpPr>
        <p:spPr>
          <a:xfrm>
            <a:off x="723656" y="4649576"/>
            <a:ext cx="6017803" cy="0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28A1C964-EE01-4376-A571-248189E05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>
                <a:latin typeface="+mj-lt"/>
              </a:rPr>
              <a:t>Elements get Harder to Make with ↑ Z</a:t>
            </a:r>
            <a:endParaRPr lang="en-US" sz="3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06426D-C0E9-0EE1-E6E8-618823AFA08D}"/>
              </a:ext>
            </a:extLst>
          </p:cNvPr>
          <p:cNvGrpSpPr/>
          <p:nvPr/>
        </p:nvGrpSpPr>
        <p:grpSpPr>
          <a:xfrm>
            <a:off x="1192306" y="2160494"/>
            <a:ext cx="5100917" cy="2671549"/>
            <a:chOff x="1192306" y="2160494"/>
            <a:chExt cx="5100917" cy="267154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8D71A35-4B69-10EF-5B23-8F239A5814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92306" y="2160494"/>
              <a:ext cx="3630706" cy="2617694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FA6ADEC-BD27-0878-7044-F5B27298A8C7}"/>
                </a:ext>
              </a:extLst>
            </p:cNvPr>
            <p:cNvSpPr/>
            <p:nvPr/>
          </p:nvSpPr>
          <p:spPr bwMode="auto">
            <a:xfrm>
              <a:off x="4823012" y="4012911"/>
              <a:ext cx="1470211" cy="819132"/>
            </a:xfrm>
            <a:custGeom>
              <a:avLst/>
              <a:gdLst>
                <a:gd name="connsiteX0" fmla="*/ 0 w 1434353"/>
                <a:gd name="connsiteY0" fmla="*/ 702523 h 810100"/>
                <a:gd name="connsiteX1" fmla="*/ 412377 w 1434353"/>
                <a:gd name="connsiteY1" fmla="*/ 146712 h 810100"/>
                <a:gd name="connsiteX2" fmla="*/ 690283 w 1434353"/>
                <a:gd name="connsiteY2" fmla="*/ 48100 h 810100"/>
                <a:gd name="connsiteX3" fmla="*/ 1434353 w 1434353"/>
                <a:gd name="connsiteY3" fmla="*/ 810100 h 810100"/>
                <a:gd name="connsiteX0" fmla="*/ 0 w 1461080"/>
                <a:gd name="connsiteY0" fmla="*/ 702523 h 702523"/>
                <a:gd name="connsiteX1" fmla="*/ 412377 w 1461080"/>
                <a:gd name="connsiteY1" fmla="*/ 146712 h 702523"/>
                <a:gd name="connsiteX2" fmla="*/ 690283 w 1461080"/>
                <a:gd name="connsiteY2" fmla="*/ 48100 h 702523"/>
                <a:gd name="connsiteX3" fmla="*/ 1461080 w 1461080"/>
                <a:gd name="connsiteY3" fmla="*/ 702461 h 702523"/>
                <a:gd name="connsiteX0" fmla="*/ 0 w 1461080"/>
                <a:gd name="connsiteY0" fmla="*/ 702523 h 702523"/>
                <a:gd name="connsiteX1" fmla="*/ 412377 w 1461080"/>
                <a:gd name="connsiteY1" fmla="*/ 146712 h 702523"/>
                <a:gd name="connsiteX2" fmla="*/ 690283 w 1461080"/>
                <a:gd name="connsiteY2" fmla="*/ 48100 h 702523"/>
                <a:gd name="connsiteX3" fmla="*/ 1461080 w 1461080"/>
                <a:gd name="connsiteY3" fmla="*/ 702461 h 70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1080" h="702523">
                  <a:moveTo>
                    <a:pt x="0" y="702523"/>
                  </a:moveTo>
                  <a:cubicBezTo>
                    <a:pt x="148665" y="479152"/>
                    <a:pt x="297330" y="255782"/>
                    <a:pt x="412377" y="146712"/>
                  </a:cubicBezTo>
                  <a:cubicBezTo>
                    <a:pt x="527424" y="37642"/>
                    <a:pt x="519954" y="-62465"/>
                    <a:pt x="690283" y="48100"/>
                  </a:cubicBezTo>
                  <a:cubicBezTo>
                    <a:pt x="860612" y="158665"/>
                    <a:pt x="1129663" y="399808"/>
                    <a:pt x="1461080" y="702461"/>
                  </a:cubicBezTo>
                </a:path>
              </a:pathLst>
            </a:custGeom>
            <a:noFill/>
            <a:ln w="762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" name="Content Placeholder 24">
            <a:extLst>
              <a:ext uri="{FF2B5EF4-FFF2-40B4-BE49-F238E27FC236}">
                <a16:creationId xmlns:a16="http://schemas.microsoft.com/office/drawing/2014/main" id="{99ACF36B-FDD7-108A-D859-5A28CBE601F6}"/>
              </a:ext>
            </a:extLst>
          </p:cNvPr>
          <p:cNvSpPr txBox="1">
            <a:spLocks/>
          </p:cNvSpPr>
          <p:nvPr/>
        </p:nvSpPr>
        <p:spPr>
          <a:xfrm>
            <a:off x="7019365" y="836616"/>
            <a:ext cx="5172628" cy="5857875"/>
          </a:xfrm>
        </p:spPr>
        <p:txBody>
          <a:bodyPr/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0" indent="0" algn="ctr"/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</a:rPr>
              <a:t>Cold Fusion</a:t>
            </a:r>
          </a:p>
          <a:p>
            <a:pPr marL="0" indent="0" algn="ctr"/>
            <a:r>
              <a:rPr lang="en-US" sz="2000" kern="0" dirty="0">
                <a:solidFill>
                  <a:schemeClr val="accent2">
                    <a:lumMod val="75000"/>
                  </a:schemeClr>
                </a:solidFill>
              </a:rPr>
              <a:t>transition metals (Ti-Zn) on Lead and Bismuth targets</a:t>
            </a:r>
          </a:p>
          <a:p>
            <a:pPr marL="0" indent="0"/>
            <a:endParaRPr lang="en-US" sz="2000" kern="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/>
            <a:r>
              <a:rPr lang="en-US" sz="2000" b="1" kern="0" dirty="0">
                <a:solidFill>
                  <a:schemeClr val="accent1">
                    <a:lumMod val="75000"/>
                  </a:schemeClr>
                </a:solidFill>
              </a:rPr>
              <a:t>Hot Fusion</a:t>
            </a:r>
          </a:p>
          <a:p>
            <a:pPr marL="0" indent="0" algn="ctr"/>
            <a:r>
              <a:rPr lang="en-US" sz="2000" kern="0" dirty="0">
                <a:solidFill>
                  <a:schemeClr val="accent1">
                    <a:lumMod val="75000"/>
                  </a:schemeClr>
                </a:solidFill>
              </a:rPr>
              <a:t>light ions (O-</a:t>
            </a:r>
            <a:r>
              <a:rPr lang="en-US" sz="2000" kern="0" dirty="0" err="1">
                <a:solidFill>
                  <a:schemeClr val="accent1">
                    <a:lumMod val="75000"/>
                  </a:schemeClr>
                </a:solidFill>
              </a:rPr>
              <a:t>Ar</a:t>
            </a:r>
            <a:r>
              <a:rPr lang="en-US" sz="2000" kern="0" dirty="0">
                <a:solidFill>
                  <a:schemeClr val="accent1">
                    <a:lumMod val="75000"/>
                  </a:schemeClr>
                </a:solidFill>
              </a:rPr>
              <a:t>) on actinide targets</a:t>
            </a:r>
          </a:p>
          <a:p>
            <a:pPr marL="0" indent="0" algn="ctr"/>
            <a:endParaRPr lang="en-US" sz="2000" kern="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/>
            <a:r>
              <a:rPr lang="en-US" sz="2000" dirty="0">
                <a:solidFill>
                  <a:schemeClr val="tx1"/>
                </a:solidFill>
              </a:rPr>
              <a:t>Both reaction mechanisms 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 production rate dropping for new discoveries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000" b="1" kern="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48</a:t>
            </a:r>
            <a:r>
              <a:rPr 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Ca+Actinides</a:t>
            </a:r>
          </a:p>
          <a:p>
            <a:pPr algn="ctr"/>
            <a:r>
              <a:rPr lang="en-US" sz="20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Increasing production to E115, then start to decrease</a:t>
            </a:r>
          </a:p>
          <a:p>
            <a:pPr algn="ctr"/>
            <a:endParaRPr lang="en-US" sz="20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Slide Number Placeholder 19">
            <a:extLst>
              <a:ext uri="{FF2B5EF4-FFF2-40B4-BE49-F238E27FC236}">
                <a16:creationId xmlns:a16="http://schemas.microsoft.com/office/drawing/2014/main" id="{469ADB8A-7DFF-7140-95CB-984329F8BD1A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13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B01AE-889A-B5D1-1334-0D0E84E01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250" y="862016"/>
            <a:ext cx="469900" cy="34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E933F3-580F-F4A9-66C0-7FE211E91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760" y="2414270"/>
            <a:ext cx="406400" cy="34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96F8E1-AFF5-887D-C1DB-1DB4018E4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8490" y="4813748"/>
            <a:ext cx="469900" cy="3683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3A3D8F-080B-9BD3-D837-0B0739C05D6B}"/>
              </a:ext>
            </a:extLst>
          </p:cNvPr>
          <p:cNvSpPr/>
          <p:nvPr/>
        </p:nvSpPr>
        <p:spPr>
          <a:xfrm>
            <a:off x="6929718" y="4500880"/>
            <a:ext cx="5150522" cy="1513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97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6CFB274-084C-5BE1-C13A-DB90943FCFEE}"/>
              </a:ext>
            </a:extLst>
          </p:cNvPr>
          <p:cNvSpPr/>
          <p:nvPr/>
        </p:nvSpPr>
        <p:spPr bwMode="auto">
          <a:xfrm>
            <a:off x="477222" y="2403494"/>
            <a:ext cx="3553884" cy="26201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8F7CE62-E22E-3376-A7DA-65A6A7D4F155}"/>
              </a:ext>
            </a:extLst>
          </p:cNvPr>
          <p:cNvCxnSpPr>
            <a:stCxn id="34" idx="0"/>
            <a:endCxn id="33" idx="0"/>
          </p:cNvCxnSpPr>
          <p:nvPr/>
        </p:nvCxnSpPr>
        <p:spPr bwMode="auto">
          <a:xfrm flipV="1">
            <a:off x="2240310" y="2403494"/>
            <a:ext cx="13854" cy="25753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3336DC2-BE4E-BD9C-3BC8-DEF603F0A846}"/>
              </a:ext>
            </a:extLst>
          </p:cNvPr>
          <p:cNvSpPr txBox="1"/>
          <p:nvPr/>
        </p:nvSpPr>
        <p:spPr>
          <a:xfrm>
            <a:off x="354184" y="4978856"/>
            <a:ext cx="3772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114     116      118    120     122     124      126</a:t>
            </a:r>
          </a:p>
          <a:p>
            <a:pPr algn="ctr"/>
            <a:r>
              <a:rPr lang="en-US" sz="1400" dirty="0"/>
              <a:t>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B34158-11C8-A282-E1F9-601B20308350}"/>
              </a:ext>
            </a:extLst>
          </p:cNvPr>
          <p:cNvSpPr txBox="1"/>
          <p:nvPr/>
        </p:nvSpPr>
        <p:spPr>
          <a:xfrm>
            <a:off x="56559" y="2211529"/>
            <a:ext cx="490840" cy="296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0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-1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-2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-3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-4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-5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-6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-7</a:t>
            </a:r>
          </a:p>
          <a:p>
            <a:pPr>
              <a:lnSpc>
                <a:spcPct val="1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82BCA7-C068-CE98-493C-DDAB86D23C5B}"/>
              </a:ext>
            </a:extLst>
          </p:cNvPr>
          <p:cNvSpPr/>
          <p:nvPr/>
        </p:nvSpPr>
        <p:spPr bwMode="auto">
          <a:xfrm>
            <a:off x="8721505" y="2441117"/>
            <a:ext cx="3469439" cy="25280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48A730-8956-C7AC-7DF0-4CA9953D2575}"/>
              </a:ext>
            </a:extLst>
          </p:cNvPr>
          <p:cNvSpPr txBox="1"/>
          <p:nvPr/>
        </p:nvSpPr>
        <p:spPr>
          <a:xfrm>
            <a:off x="8765171" y="4936348"/>
            <a:ext cx="3336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AutoNum type="arabicPlain" startAt="114"/>
            </a:pPr>
            <a:r>
              <a:rPr lang="en-US" sz="1400" dirty="0"/>
              <a:t>       116         118        120         122</a:t>
            </a:r>
          </a:p>
          <a:p>
            <a:pPr algn="ctr"/>
            <a:r>
              <a:rPr lang="en-US" sz="1400" dirty="0"/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9A721E-9966-FA47-9160-2F612D2AE7EC}"/>
              </a:ext>
            </a:extLst>
          </p:cNvPr>
          <p:cNvSpPr/>
          <p:nvPr/>
        </p:nvSpPr>
        <p:spPr bwMode="auto">
          <a:xfrm>
            <a:off x="4724400" y="2407024"/>
            <a:ext cx="3469439" cy="25280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561844C-0D74-5C41-F963-8F6DDE6B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47699"/>
          </a:xfrm>
        </p:spPr>
        <p:txBody>
          <a:bodyPr/>
          <a:lstStyle/>
          <a:p>
            <a:r>
              <a:rPr lang="en-US" dirty="0"/>
              <a:t>What beam should we use?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FAFCE6D-1E9B-13E2-D5D9-54598615FFB7}"/>
              </a:ext>
            </a:extLst>
          </p:cNvPr>
          <p:cNvSpPr txBox="1">
            <a:spLocks/>
          </p:cNvSpPr>
          <p:nvPr/>
        </p:nvSpPr>
        <p:spPr>
          <a:xfrm>
            <a:off x="1" y="647701"/>
            <a:ext cx="12191999" cy="5676898"/>
          </a:xfrm>
          <a:prstGeom prst="rect">
            <a:avLst/>
          </a:prstGeom>
        </p:spPr>
        <p:txBody>
          <a:bodyPr/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0" indent="0" algn="ctr"/>
            <a:endParaRPr lang="en-US" sz="2000" kern="0" baseline="30000" dirty="0">
              <a:solidFill>
                <a:srgbClr val="00B0F0"/>
              </a:solidFill>
            </a:endParaRPr>
          </a:p>
          <a:p>
            <a:pPr marL="0" indent="0" algn="ctr"/>
            <a:r>
              <a:rPr lang="en-US" sz="2800" b="1" kern="0" baseline="30000" dirty="0">
                <a:solidFill>
                  <a:srgbClr val="00B0F0"/>
                </a:solidFill>
              </a:rPr>
              <a:t>50</a:t>
            </a:r>
            <a:r>
              <a:rPr lang="en-US" sz="2800" b="1" kern="0" dirty="0">
                <a:solidFill>
                  <a:srgbClr val="00B0F0"/>
                </a:solidFill>
              </a:rPr>
              <a:t>Ti beams is best for new elements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719AF4-0B67-9AAA-87C5-097A5F4B8414}"/>
              </a:ext>
            </a:extLst>
          </p:cNvPr>
          <p:cNvSpPr txBox="1"/>
          <p:nvPr/>
        </p:nvSpPr>
        <p:spPr>
          <a:xfrm>
            <a:off x="0" y="5920589"/>
            <a:ext cx="4168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/>
              <a:t>Adamian</a:t>
            </a:r>
            <a:r>
              <a:rPr lang="en-US" sz="800" dirty="0"/>
              <a:t>, EPJA </a:t>
            </a:r>
            <a:r>
              <a:rPr lang="en-US" sz="800" b="1" dirty="0"/>
              <a:t>41</a:t>
            </a:r>
            <a:r>
              <a:rPr lang="en-US" sz="800" dirty="0"/>
              <a:t>, 235 (2009): </a:t>
            </a:r>
            <a:r>
              <a:rPr lang="en-US" sz="800" dirty="0">
                <a:hlinkClick r:id="rId2"/>
              </a:rPr>
              <a:t>https://doi.org/10.1140/epja/i2009-10795-4</a:t>
            </a:r>
            <a:endParaRPr lang="en-US" sz="800" dirty="0"/>
          </a:p>
          <a:p>
            <a:r>
              <a:rPr lang="en-US" sz="800" kern="0" dirty="0" err="1"/>
              <a:t>Kuzima</a:t>
            </a:r>
            <a:r>
              <a:rPr lang="en-US" sz="800" kern="0" dirty="0"/>
              <a:t> PRC </a:t>
            </a:r>
            <a:r>
              <a:rPr lang="en-US" sz="800" b="1" kern="0" dirty="0"/>
              <a:t>85</a:t>
            </a:r>
            <a:r>
              <a:rPr lang="en-US" sz="800" kern="0" dirty="0"/>
              <a:t>, 014319 (2012): </a:t>
            </a:r>
            <a:r>
              <a:rPr lang="en-US" sz="800" kern="0" dirty="0">
                <a:hlinkClick r:id="rId3"/>
              </a:rPr>
              <a:t>https://doi.org/10.1103/PhysRevC.85.014319</a:t>
            </a:r>
            <a:endParaRPr lang="en-US" sz="800" kern="0" dirty="0"/>
          </a:p>
          <a:p>
            <a:r>
              <a:rPr lang="en-US" sz="800" kern="0" dirty="0"/>
              <a:t>Adamian, PRC </a:t>
            </a:r>
            <a:r>
              <a:rPr lang="en-US" sz="800" b="1" kern="0" dirty="0"/>
              <a:t>101</a:t>
            </a:r>
            <a:r>
              <a:rPr lang="en-US" sz="800" kern="0" dirty="0"/>
              <a:t>, 034301 (2020): </a:t>
            </a:r>
            <a:r>
              <a:rPr lang="en-US" sz="800" kern="0" dirty="0">
                <a:hlinkClick r:id="rId4"/>
              </a:rPr>
              <a:t>https://doi.org/10.1103/PhysRevC.101.034301</a:t>
            </a:r>
            <a:endParaRPr lang="en-US" sz="8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4CB4D2-1CD2-DF12-4A32-AA53A07C4E58}"/>
              </a:ext>
            </a:extLst>
          </p:cNvPr>
          <p:cNvSpPr/>
          <p:nvPr/>
        </p:nvSpPr>
        <p:spPr bwMode="auto">
          <a:xfrm>
            <a:off x="5295900" y="3014133"/>
            <a:ext cx="1397000" cy="529167"/>
          </a:xfrm>
          <a:custGeom>
            <a:avLst/>
            <a:gdLst>
              <a:gd name="connsiteX0" fmla="*/ 0 w 1397000"/>
              <a:gd name="connsiteY0" fmla="*/ 0 h 529167"/>
              <a:gd name="connsiteX1" fmla="*/ 461433 w 1397000"/>
              <a:gd name="connsiteY1" fmla="*/ 317500 h 529167"/>
              <a:gd name="connsiteX2" fmla="*/ 944033 w 1397000"/>
              <a:gd name="connsiteY2" fmla="*/ 368300 h 529167"/>
              <a:gd name="connsiteX3" fmla="*/ 1397000 w 1397000"/>
              <a:gd name="connsiteY3" fmla="*/ 529167 h 52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000" h="529167">
                <a:moveTo>
                  <a:pt x="0" y="0"/>
                </a:moveTo>
                <a:lnTo>
                  <a:pt x="461433" y="317500"/>
                </a:lnTo>
                <a:lnTo>
                  <a:pt x="944033" y="368300"/>
                </a:lnTo>
                <a:lnTo>
                  <a:pt x="1397000" y="529167"/>
                </a:ln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92F348C-B77F-A7E1-34F0-36DA32437E80}"/>
              </a:ext>
            </a:extLst>
          </p:cNvPr>
          <p:cNvSpPr/>
          <p:nvPr/>
        </p:nvSpPr>
        <p:spPr bwMode="auto">
          <a:xfrm>
            <a:off x="5740400" y="3588327"/>
            <a:ext cx="1422400" cy="808182"/>
          </a:xfrm>
          <a:custGeom>
            <a:avLst/>
            <a:gdLst>
              <a:gd name="connsiteX0" fmla="*/ 0 w 1422400"/>
              <a:gd name="connsiteY0" fmla="*/ 0 h 808182"/>
              <a:gd name="connsiteX1" fmla="*/ 494145 w 1422400"/>
              <a:gd name="connsiteY1" fmla="*/ 193964 h 808182"/>
              <a:gd name="connsiteX2" fmla="*/ 946727 w 1422400"/>
              <a:gd name="connsiteY2" fmla="*/ 101600 h 808182"/>
              <a:gd name="connsiteX3" fmla="*/ 1422400 w 1422400"/>
              <a:gd name="connsiteY3" fmla="*/ 808182 h 80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400" h="808182">
                <a:moveTo>
                  <a:pt x="0" y="0"/>
                </a:moveTo>
                <a:lnTo>
                  <a:pt x="494145" y="193964"/>
                </a:lnTo>
                <a:lnTo>
                  <a:pt x="946727" y="101600"/>
                </a:lnTo>
                <a:lnTo>
                  <a:pt x="1422400" y="808182"/>
                </a:lnTo>
              </a:path>
            </a:pathLst>
          </a:custGeom>
          <a:noFill/>
          <a:ln w="57150" cap="flat" cmpd="sng" algn="ctr">
            <a:solidFill>
              <a:srgbClr val="0000C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26D59BE-1DAB-E94C-A36D-787BB4648C05}"/>
              </a:ext>
            </a:extLst>
          </p:cNvPr>
          <p:cNvSpPr/>
          <p:nvPr/>
        </p:nvSpPr>
        <p:spPr bwMode="auto">
          <a:xfrm>
            <a:off x="6220691" y="3962400"/>
            <a:ext cx="1403927" cy="798945"/>
          </a:xfrm>
          <a:custGeom>
            <a:avLst/>
            <a:gdLst>
              <a:gd name="connsiteX0" fmla="*/ 0 w 1403927"/>
              <a:gd name="connsiteY0" fmla="*/ 0 h 798945"/>
              <a:gd name="connsiteX1" fmla="*/ 475673 w 1403927"/>
              <a:gd name="connsiteY1" fmla="*/ 64655 h 798945"/>
              <a:gd name="connsiteX2" fmla="*/ 937491 w 1403927"/>
              <a:gd name="connsiteY2" fmla="*/ 300182 h 798945"/>
              <a:gd name="connsiteX3" fmla="*/ 1403927 w 1403927"/>
              <a:gd name="connsiteY3" fmla="*/ 798945 h 79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927" h="798945">
                <a:moveTo>
                  <a:pt x="0" y="0"/>
                </a:moveTo>
                <a:lnTo>
                  <a:pt x="475673" y="64655"/>
                </a:lnTo>
                <a:lnTo>
                  <a:pt x="937491" y="300182"/>
                </a:lnTo>
                <a:lnTo>
                  <a:pt x="1403927" y="798945"/>
                </a:lnTo>
              </a:path>
            </a:pathLst>
          </a:custGeom>
          <a:noFill/>
          <a:ln w="57150" cap="flat" cmpd="sng" algn="ctr">
            <a:solidFill>
              <a:srgbClr val="00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8AABFD-09FA-5D44-8308-84D024C05D1F}"/>
              </a:ext>
            </a:extLst>
          </p:cNvPr>
          <p:cNvSpPr/>
          <p:nvPr/>
        </p:nvSpPr>
        <p:spPr bwMode="auto">
          <a:xfrm>
            <a:off x="6682509" y="3749964"/>
            <a:ext cx="1390073" cy="314036"/>
          </a:xfrm>
          <a:custGeom>
            <a:avLst/>
            <a:gdLst>
              <a:gd name="connsiteX0" fmla="*/ 0 w 1390073"/>
              <a:gd name="connsiteY0" fmla="*/ 129309 h 314036"/>
              <a:gd name="connsiteX1" fmla="*/ 466436 w 1390073"/>
              <a:gd name="connsiteY1" fmla="*/ 263236 h 314036"/>
              <a:gd name="connsiteX2" fmla="*/ 905164 w 1390073"/>
              <a:gd name="connsiteY2" fmla="*/ 0 h 314036"/>
              <a:gd name="connsiteX3" fmla="*/ 1390073 w 1390073"/>
              <a:gd name="connsiteY3" fmla="*/ 314036 h 31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0073" h="314036">
                <a:moveTo>
                  <a:pt x="0" y="129309"/>
                </a:moveTo>
                <a:lnTo>
                  <a:pt x="466436" y="263236"/>
                </a:lnTo>
                <a:lnTo>
                  <a:pt x="905164" y="0"/>
                </a:lnTo>
                <a:lnTo>
                  <a:pt x="1390073" y="314036"/>
                </a:ln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089A7AD-21FF-3A1A-BA0B-B403486770CC}"/>
              </a:ext>
            </a:extLst>
          </p:cNvPr>
          <p:cNvSpPr/>
          <p:nvPr/>
        </p:nvSpPr>
        <p:spPr bwMode="auto">
          <a:xfrm>
            <a:off x="9050867" y="2641600"/>
            <a:ext cx="2103966" cy="1045633"/>
          </a:xfrm>
          <a:custGeom>
            <a:avLst/>
            <a:gdLst>
              <a:gd name="connsiteX0" fmla="*/ 0 w 2103966"/>
              <a:gd name="connsiteY0" fmla="*/ 0 h 1045633"/>
              <a:gd name="connsiteX1" fmla="*/ 694266 w 2103966"/>
              <a:gd name="connsiteY1" fmla="*/ 338667 h 1045633"/>
              <a:gd name="connsiteX2" fmla="*/ 1392766 w 2103966"/>
              <a:gd name="connsiteY2" fmla="*/ 766233 h 1045633"/>
              <a:gd name="connsiteX3" fmla="*/ 2103966 w 2103966"/>
              <a:gd name="connsiteY3" fmla="*/ 1045633 h 104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3966" h="1045633">
                <a:moveTo>
                  <a:pt x="0" y="0"/>
                </a:moveTo>
                <a:lnTo>
                  <a:pt x="694266" y="338667"/>
                </a:lnTo>
                <a:lnTo>
                  <a:pt x="1392766" y="766233"/>
                </a:lnTo>
                <a:lnTo>
                  <a:pt x="2103966" y="1045633"/>
                </a:ln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504B3DF-FCFC-901A-C1B3-E2C016F82AC8}"/>
              </a:ext>
            </a:extLst>
          </p:cNvPr>
          <p:cNvSpPr/>
          <p:nvPr/>
        </p:nvSpPr>
        <p:spPr bwMode="auto">
          <a:xfrm>
            <a:off x="9730509" y="3205018"/>
            <a:ext cx="2087418" cy="1306946"/>
          </a:xfrm>
          <a:custGeom>
            <a:avLst/>
            <a:gdLst>
              <a:gd name="connsiteX0" fmla="*/ 0 w 2087418"/>
              <a:gd name="connsiteY0" fmla="*/ 0 h 1306946"/>
              <a:gd name="connsiteX1" fmla="*/ 725055 w 2087418"/>
              <a:gd name="connsiteY1" fmla="*/ 461818 h 1306946"/>
              <a:gd name="connsiteX2" fmla="*/ 1399309 w 2087418"/>
              <a:gd name="connsiteY2" fmla="*/ 928255 h 1306946"/>
              <a:gd name="connsiteX3" fmla="*/ 2087418 w 2087418"/>
              <a:gd name="connsiteY3" fmla="*/ 1306946 h 130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7418" h="1306946">
                <a:moveTo>
                  <a:pt x="0" y="0"/>
                </a:moveTo>
                <a:lnTo>
                  <a:pt x="725055" y="461818"/>
                </a:lnTo>
                <a:lnTo>
                  <a:pt x="1399309" y="928255"/>
                </a:lnTo>
                <a:lnTo>
                  <a:pt x="2087418" y="1306946"/>
                </a:lnTo>
              </a:path>
            </a:pathLst>
          </a:custGeom>
          <a:noFill/>
          <a:ln w="57150" cap="flat" cmpd="sng" algn="ctr">
            <a:solidFill>
              <a:srgbClr val="0000C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724FACD-A3D4-CE28-3A28-9430F2DF4667}"/>
              </a:ext>
            </a:extLst>
          </p:cNvPr>
          <p:cNvSpPr/>
          <p:nvPr/>
        </p:nvSpPr>
        <p:spPr bwMode="auto">
          <a:xfrm>
            <a:off x="10423236" y="3902364"/>
            <a:ext cx="1408546" cy="803563"/>
          </a:xfrm>
          <a:custGeom>
            <a:avLst/>
            <a:gdLst>
              <a:gd name="connsiteX0" fmla="*/ 0 w 1408546"/>
              <a:gd name="connsiteY0" fmla="*/ 0 h 803563"/>
              <a:gd name="connsiteX1" fmla="*/ 701964 w 1408546"/>
              <a:gd name="connsiteY1" fmla="*/ 604981 h 803563"/>
              <a:gd name="connsiteX2" fmla="*/ 1408546 w 1408546"/>
              <a:gd name="connsiteY2" fmla="*/ 803563 h 803563"/>
              <a:gd name="connsiteX3" fmla="*/ 1390073 w 1408546"/>
              <a:gd name="connsiteY3" fmla="*/ 775854 h 80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8546" h="803563">
                <a:moveTo>
                  <a:pt x="0" y="0"/>
                </a:moveTo>
                <a:lnTo>
                  <a:pt x="701964" y="604981"/>
                </a:lnTo>
                <a:lnTo>
                  <a:pt x="1408546" y="803563"/>
                </a:lnTo>
                <a:lnTo>
                  <a:pt x="1390073" y="775854"/>
                </a:lnTo>
              </a:path>
            </a:pathLst>
          </a:custGeom>
          <a:noFill/>
          <a:ln w="57150" cap="flat" cmpd="sng" algn="ctr">
            <a:solidFill>
              <a:srgbClr val="00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9330EE6-06D1-26A0-1DEC-73F8557167A7}"/>
              </a:ext>
            </a:extLst>
          </p:cNvPr>
          <p:cNvSpPr/>
          <p:nvPr/>
        </p:nvSpPr>
        <p:spPr bwMode="auto">
          <a:xfrm>
            <a:off x="11125200" y="4419600"/>
            <a:ext cx="697345" cy="434109"/>
          </a:xfrm>
          <a:custGeom>
            <a:avLst/>
            <a:gdLst>
              <a:gd name="connsiteX0" fmla="*/ 0 w 697345"/>
              <a:gd name="connsiteY0" fmla="*/ 0 h 434109"/>
              <a:gd name="connsiteX1" fmla="*/ 697345 w 697345"/>
              <a:gd name="connsiteY1" fmla="*/ 434109 h 43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7345" h="434109">
                <a:moveTo>
                  <a:pt x="0" y="0"/>
                </a:moveTo>
                <a:lnTo>
                  <a:pt x="697345" y="434109"/>
                </a:ln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AF921F-C3AF-CC7D-BA0A-ED3CC6279376}"/>
              </a:ext>
            </a:extLst>
          </p:cNvPr>
          <p:cNvSpPr/>
          <p:nvPr/>
        </p:nvSpPr>
        <p:spPr bwMode="auto">
          <a:xfrm>
            <a:off x="601133" y="2705100"/>
            <a:ext cx="1651000" cy="643467"/>
          </a:xfrm>
          <a:custGeom>
            <a:avLst/>
            <a:gdLst>
              <a:gd name="connsiteX0" fmla="*/ 0 w 1651000"/>
              <a:gd name="connsiteY0" fmla="*/ 0 h 643467"/>
              <a:gd name="connsiteX1" fmla="*/ 558800 w 1651000"/>
              <a:gd name="connsiteY1" fmla="*/ 122767 h 643467"/>
              <a:gd name="connsiteX2" fmla="*/ 1113367 w 1651000"/>
              <a:gd name="connsiteY2" fmla="*/ 300567 h 643467"/>
              <a:gd name="connsiteX3" fmla="*/ 1651000 w 1651000"/>
              <a:gd name="connsiteY3" fmla="*/ 643467 h 64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000" h="643467">
                <a:moveTo>
                  <a:pt x="0" y="0"/>
                </a:moveTo>
                <a:lnTo>
                  <a:pt x="558800" y="122767"/>
                </a:lnTo>
                <a:lnTo>
                  <a:pt x="1113367" y="300567"/>
                </a:lnTo>
                <a:lnTo>
                  <a:pt x="1651000" y="643467"/>
                </a:ln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C2FF239-D137-0598-3ED4-98E17C3D26AD}"/>
              </a:ext>
            </a:extLst>
          </p:cNvPr>
          <p:cNvSpPr/>
          <p:nvPr/>
        </p:nvSpPr>
        <p:spPr bwMode="auto">
          <a:xfrm>
            <a:off x="1145309" y="2978727"/>
            <a:ext cx="1648691" cy="720437"/>
          </a:xfrm>
          <a:custGeom>
            <a:avLst/>
            <a:gdLst>
              <a:gd name="connsiteX0" fmla="*/ 0 w 1648691"/>
              <a:gd name="connsiteY0" fmla="*/ 0 h 720437"/>
              <a:gd name="connsiteX1" fmla="*/ 549564 w 1648691"/>
              <a:gd name="connsiteY1" fmla="*/ 286328 h 720437"/>
              <a:gd name="connsiteX2" fmla="*/ 1099127 w 1648691"/>
              <a:gd name="connsiteY2" fmla="*/ 641928 h 720437"/>
              <a:gd name="connsiteX3" fmla="*/ 1648691 w 1648691"/>
              <a:gd name="connsiteY3" fmla="*/ 720437 h 72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691" h="720437">
                <a:moveTo>
                  <a:pt x="0" y="0"/>
                </a:moveTo>
                <a:lnTo>
                  <a:pt x="549564" y="286328"/>
                </a:lnTo>
                <a:lnTo>
                  <a:pt x="1099127" y="641928"/>
                </a:lnTo>
                <a:lnTo>
                  <a:pt x="1648691" y="720437"/>
                </a:lnTo>
              </a:path>
            </a:pathLst>
          </a:custGeom>
          <a:noFill/>
          <a:ln w="57150" cap="flat" cmpd="sng" algn="ctr">
            <a:solidFill>
              <a:srgbClr val="0000C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071C630-0756-C9EF-91B9-54A90E048D72}"/>
              </a:ext>
            </a:extLst>
          </p:cNvPr>
          <p:cNvSpPr/>
          <p:nvPr/>
        </p:nvSpPr>
        <p:spPr bwMode="auto">
          <a:xfrm>
            <a:off x="1699491" y="3440545"/>
            <a:ext cx="1653309" cy="817419"/>
          </a:xfrm>
          <a:custGeom>
            <a:avLst/>
            <a:gdLst>
              <a:gd name="connsiteX0" fmla="*/ 0 w 1653309"/>
              <a:gd name="connsiteY0" fmla="*/ 0 h 817419"/>
              <a:gd name="connsiteX1" fmla="*/ 544945 w 1653309"/>
              <a:gd name="connsiteY1" fmla="*/ 318655 h 817419"/>
              <a:gd name="connsiteX2" fmla="*/ 1094509 w 1653309"/>
              <a:gd name="connsiteY2" fmla="*/ 692728 h 817419"/>
              <a:gd name="connsiteX3" fmla="*/ 1653309 w 1653309"/>
              <a:gd name="connsiteY3" fmla="*/ 817419 h 81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309" h="817419">
                <a:moveTo>
                  <a:pt x="0" y="0"/>
                </a:moveTo>
                <a:lnTo>
                  <a:pt x="544945" y="318655"/>
                </a:lnTo>
                <a:lnTo>
                  <a:pt x="1094509" y="692728"/>
                </a:lnTo>
                <a:lnTo>
                  <a:pt x="1653309" y="817419"/>
                </a:lnTo>
              </a:path>
            </a:pathLst>
          </a:custGeom>
          <a:noFill/>
          <a:ln w="57150" cap="flat" cmpd="sng" algn="ctr">
            <a:solidFill>
              <a:srgbClr val="00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0CC8040-25AF-8C70-010D-8C1B75151CCA}"/>
              </a:ext>
            </a:extLst>
          </p:cNvPr>
          <p:cNvSpPr/>
          <p:nvPr/>
        </p:nvSpPr>
        <p:spPr bwMode="auto">
          <a:xfrm>
            <a:off x="2253673" y="3846945"/>
            <a:ext cx="1648691" cy="1122219"/>
          </a:xfrm>
          <a:custGeom>
            <a:avLst/>
            <a:gdLst>
              <a:gd name="connsiteX0" fmla="*/ 0 w 1648691"/>
              <a:gd name="connsiteY0" fmla="*/ 0 h 1122219"/>
              <a:gd name="connsiteX1" fmla="*/ 558800 w 1648691"/>
              <a:gd name="connsiteY1" fmla="*/ 406400 h 1122219"/>
              <a:gd name="connsiteX2" fmla="*/ 1112982 w 1648691"/>
              <a:gd name="connsiteY2" fmla="*/ 669637 h 1122219"/>
              <a:gd name="connsiteX3" fmla="*/ 1648691 w 1648691"/>
              <a:gd name="connsiteY3" fmla="*/ 1122219 h 112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8691" h="1122219">
                <a:moveTo>
                  <a:pt x="0" y="0"/>
                </a:moveTo>
                <a:lnTo>
                  <a:pt x="558800" y="406400"/>
                </a:lnTo>
                <a:lnTo>
                  <a:pt x="1112982" y="669637"/>
                </a:lnTo>
                <a:lnTo>
                  <a:pt x="1648691" y="1122219"/>
                </a:ln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3C21-CE15-7EE1-F428-39280459D87F}"/>
              </a:ext>
            </a:extLst>
          </p:cNvPr>
          <p:cNvSpPr txBox="1"/>
          <p:nvPr/>
        </p:nvSpPr>
        <p:spPr>
          <a:xfrm>
            <a:off x="1267714" y="2487347"/>
            <a:ext cx="657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C00000"/>
                </a:solidFill>
              </a:rPr>
              <a:t>50</a:t>
            </a:r>
            <a:r>
              <a:rPr lang="en-US" dirty="0">
                <a:solidFill>
                  <a:srgbClr val="C00000"/>
                </a:solidFill>
              </a:rPr>
              <a:t>Ti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98E061-FC8F-E874-BB93-BAACA2299A74}"/>
              </a:ext>
            </a:extLst>
          </p:cNvPr>
          <p:cNvSpPr txBox="1"/>
          <p:nvPr/>
        </p:nvSpPr>
        <p:spPr>
          <a:xfrm>
            <a:off x="2571303" y="3345493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CC"/>
                </a:solidFill>
              </a:rPr>
              <a:t>54</a:t>
            </a:r>
            <a:r>
              <a:rPr lang="en-US" dirty="0">
                <a:solidFill>
                  <a:srgbClr val="0000CC"/>
                </a:solidFill>
              </a:rPr>
              <a:t>Cr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E1DFDA-C8E3-0811-F59D-15C2EEF52203}"/>
              </a:ext>
            </a:extLst>
          </p:cNvPr>
          <p:cNvSpPr txBox="1"/>
          <p:nvPr/>
        </p:nvSpPr>
        <p:spPr>
          <a:xfrm>
            <a:off x="3130617" y="3770428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6600"/>
                </a:solidFill>
              </a:rPr>
              <a:t>58</a:t>
            </a:r>
            <a:r>
              <a:rPr lang="en-US" dirty="0">
                <a:solidFill>
                  <a:srgbClr val="006600"/>
                </a:solidFill>
              </a:rPr>
              <a:t>Fe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327DAE-4CB1-9316-BE94-905E9B7E05C9}"/>
              </a:ext>
            </a:extLst>
          </p:cNvPr>
          <p:cNvSpPr txBox="1"/>
          <p:nvPr/>
        </p:nvSpPr>
        <p:spPr>
          <a:xfrm>
            <a:off x="2850924" y="4561976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C000"/>
                </a:solidFill>
              </a:rPr>
              <a:t>64</a:t>
            </a:r>
            <a:r>
              <a:rPr lang="en-US" dirty="0">
                <a:solidFill>
                  <a:srgbClr val="FFC000"/>
                </a:solidFill>
              </a:rPr>
              <a:t>Ni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2EF93A-FD6A-3A5F-5131-523F428AC54F}"/>
              </a:ext>
            </a:extLst>
          </p:cNvPr>
          <p:cNvSpPr txBox="1"/>
          <p:nvPr/>
        </p:nvSpPr>
        <p:spPr>
          <a:xfrm>
            <a:off x="4572148" y="4915264"/>
            <a:ext cx="375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112    114   116    118   120    122   124    126</a:t>
            </a:r>
          </a:p>
          <a:p>
            <a:pPr algn="ctr"/>
            <a:r>
              <a:rPr lang="en-US" sz="1400" dirty="0"/>
              <a:t>Z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60FA90-8374-3F6B-C66D-9E9691A81F45}"/>
              </a:ext>
            </a:extLst>
          </p:cNvPr>
          <p:cNvSpPr txBox="1"/>
          <p:nvPr/>
        </p:nvSpPr>
        <p:spPr>
          <a:xfrm>
            <a:off x="4290291" y="2111966"/>
            <a:ext cx="490840" cy="3041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1</a:t>
            </a:r>
          </a:p>
          <a:p>
            <a:pPr>
              <a:lnSpc>
                <a:spcPct val="20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0</a:t>
            </a:r>
          </a:p>
          <a:p>
            <a:pPr>
              <a:lnSpc>
                <a:spcPct val="20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-1</a:t>
            </a:r>
          </a:p>
          <a:p>
            <a:pPr>
              <a:lnSpc>
                <a:spcPct val="20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-2</a:t>
            </a:r>
          </a:p>
          <a:p>
            <a:pPr>
              <a:lnSpc>
                <a:spcPct val="20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-3</a:t>
            </a:r>
          </a:p>
          <a:p>
            <a:pPr>
              <a:lnSpc>
                <a:spcPct val="20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-4</a:t>
            </a:r>
          </a:p>
          <a:p>
            <a:pPr>
              <a:lnSpc>
                <a:spcPct val="20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FB7C70-AAC6-A1DD-4E60-2D37B941D95E}"/>
              </a:ext>
            </a:extLst>
          </p:cNvPr>
          <p:cNvSpPr txBox="1"/>
          <p:nvPr/>
        </p:nvSpPr>
        <p:spPr>
          <a:xfrm>
            <a:off x="8300842" y="2083307"/>
            <a:ext cx="490840" cy="2691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-1</a:t>
            </a:r>
          </a:p>
          <a:p>
            <a:pPr>
              <a:lnSpc>
                <a:spcPct val="2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-2</a:t>
            </a:r>
          </a:p>
          <a:p>
            <a:pPr>
              <a:lnSpc>
                <a:spcPct val="2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-3</a:t>
            </a:r>
          </a:p>
          <a:p>
            <a:pPr>
              <a:lnSpc>
                <a:spcPct val="2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-4</a:t>
            </a:r>
          </a:p>
          <a:p>
            <a:pPr>
              <a:lnSpc>
                <a:spcPct val="250000"/>
              </a:lnSpc>
            </a:pPr>
            <a:r>
              <a:rPr lang="en-US" sz="1400" dirty="0"/>
              <a:t>10</a:t>
            </a:r>
            <a:r>
              <a:rPr lang="en-US" sz="1400" baseline="30000" dirty="0"/>
              <a:t>-5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5ABA41E-6E21-8550-F347-06CA026E7CBB}"/>
              </a:ext>
            </a:extLst>
          </p:cNvPr>
          <p:cNvCxnSpPr>
            <a:cxnSpLocks/>
          </p:cNvCxnSpPr>
          <p:nvPr/>
        </p:nvCxnSpPr>
        <p:spPr bwMode="auto">
          <a:xfrm flipV="1">
            <a:off x="6675582" y="2403494"/>
            <a:ext cx="6927" cy="252115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E837F7D-BB2B-840E-94B4-BD04BF81B997}"/>
              </a:ext>
            </a:extLst>
          </p:cNvPr>
          <p:cNvCxnSpPr>
            <a:cxnSpLocks/>
          </p:cNvCxnSpPr>
          <p:nvPr/>
        </p:nvCxnSpPr>
        <p:spPr bwMode="auto">
          <a:xfrm flipV="1">
            <a:off x="11140865" y="2452933"/>
            <a:ext cx="6927" cy="252115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8147BAB-216E-7921-0518-EA5F8E7855E3}"/>
              </a:ext>
            </a:extLst>
          </p:cNvPr>
          <p:cNvSpPr txBox="1"/>
          <p:nvPr/>
        </p:nvSpPr>
        <p:spPr>
          <a:xfrm>
            <a:off x="5709171" y="2914976"/>
            <a:ext cx="657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C00000"/>
                </a:solidFill>
              </a:rPr>
              <a:t>50</a:t>
            </a:r>
            <a:r>
              <a:rPr lang="en-US" dirty="0">
                <a:solidFill>
                  <a:srgbClr val="C00000"/>
                </a:solidFill>
              </a:rPr>
              <a:t>Ti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F00C21-4766-B60A-8E92-4E89D9BF04E4}"/>
              </a:ext>
            </a:extLst>
          </p:cNvPr>
          <p:cNvSpPr txBox="1"/>
          <p:nvPr/>
        </p:nvSpPr>
        <p:spPr>
          <a:xfrm>
            <a:off x="5221446" y="3627658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CC"/>
                </a:solidFill>
              </a:rPr>
              <a:t>54</a:t>
            </a:r>
            <a:r>
              <a:rPr lang="en-US" dirty="0">
                <a:solidFill>
                  <a:srgbClr val="0000CC"/>
                </a:solidFill>
              </a:rPr>
              <a:t>Cr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FC5288-A1B4-A64F-A0A0-2BC8EC24A118}"/>
              </a:ext>
            </a:extLst>
          </p:cNvPr>
          <p:cNvSpPr txBox="1"/>
          <p:nvPr/>
        </p:nvSpPr>
        <p:spPr>
          <a:xfrm>
            <a:off x="7384473" y="4237688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6600"/>
                </a:solidFill>
              </a:rPr>
              <a:t>58</a:t>
            </a:r>
            <a:r>
              <a:rPr lang="en-US" dirty="0">
                <a:solidFill>
                  <a:srgbClr val="006600"/>
                </a:solidFill>
              </a:rPr>
              <a:t>Fe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FD3653-0DA3-0027-4117-41BD39A5F24B}"/>
              </a:ext>
            </a:extLst>
          </p:cNvPr>
          <p:cNvSpPr txBox="1"/>
          <p:nvPr/>
        </p:nvSpPr>
        <p:spPr>
          <a:xfrm>
            <a:off x="7358690" y="3359157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C000"/>
                </a:solidFill>
              </a:rPr>
              <a:t>64</a:t>
            </a:r>
            <a:r>
              <a:rPr lang="en-US" dirty="0">
                <a:solidFill>
                  <a:srgbClr val="FFC000"/>
                </a:solidFill>
              </a:rPr>
              <a:t>Ni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F47E51-F48C-8B11-5E1D-09F954669D8F}"/>
              </a:ext>
            </a:extLst>
          </p:cNvPr>
          <p:cNvSpPr txBox="1"/>
          <p:nvPr/>
        </p:nvSpPr>
        <p:spPr>
          <a:xfrm>
            <a:off x="11139809" y="3394165"/>
            <a:ext cx="657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C00000"/>
                </a:solidFill>
              </a:rPr>
              <a:t>50</a:t>
            </a:r>
            <a:r>
              <a:rPr lang="en-US" dirty="0">
                <a:solidFill>
                  <a:srgbClr val="C00000"/>
                </a:solidFill>
              </a:rPr>
              <a:t>Ti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92233F-2D30-847E-A7B5-0F8772805867}"/>
              </a:ext>
            </a:extLst>
          </p:cNvPr>
          <p:cNvSpPr txBox="1"/>
          <p:nvPr/>
        </p:nvSpPr>
        <p:spPr>
          <a:xfrm>
            <a:off x="9329134" y="3347143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CC"/>
                </a:solidFill>
              </a:rPr>
              <a:t>54</a:t>
            </a:r>
            <a:r>
              <a:rPr lang="en-US" dirty="0">
                <a:solidFill>
                  <a:srgbClr val="0000CC"/>
                </a:solidFill>
              </a:rPr>
              <a:t>Cr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DD3F61-CE83-0C48-7ED2-1B1F26ECF3B4}"/>
              </a:ext>
            </a:extLst>
          </p:cNvPr>
          <p:cNvSpPr txBox="1"/>
          <p:nvPr/>
        </p:nvSpPr>
        <p:spPr>
          <a:xfrm>
            <a:off x="10105630" y="4147280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6600"/>
                </a:solidFill>
              </a:rPr>
              <a:t>58</a:t>
            </a:r>
            <a:r>
              <a:rPr lang="en-US" dirty="0">
                <a:solidFill>
                  <a:srgbClr val="006600"/>
                </a:solidFill>
              </a:rPr>
              <a:t>Fe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FAE02CA-EA2C-A660-200D-3E85E275615A}"/>
              </a:ext>
            </a:extLst>
          </p:cNvPr>
          <p:cNvSpPr txBox="1"/>
          <p:nvPr/>
        </p:nvSpPr>
        <p:spPr>
          <a:xfrm>
            <a:off x="11052641" y="4604480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C000"/>
                </a:solidFill>
              </a:rPr>
              <a:t>64</a:t>
            </a:r>
            <a:r>
              <a:rPr lang="en-US" dirty="0">
                <a:solidFill>
                  <a:srgbClr val="FFC000"/>
                </a:solidFill>
              </a:rPr>
              <a:t>Ni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9AFB57C-CF52-2890-7EBE-74B353AF8EC7}"/>
              </a:ext>
            </a:extLst>
          </p:cNvPr>
          <p:cNvGrpSpPr/>
          <p:nvPr/>
        </p:nvGrpSpPr>
        <p:grpSpPr>
          <a:xfrm>
            <a:off x="6711497" y="2377756"/>
            <a:ext cx="1497989" cy="1106958"/>
            <a:chOff x="6711497" y="2377756"/>
            <a:chExt cx="1497989" cy="110695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2513D04-2D84-E81B-F76C-6DCCD1484F2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711497" y="3005123"/>
              <a:ext cx="274176" cy="47959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93A94AE-F3A5-CD33-A48C-0168817B77F7}"/>
                </a:ext>
              </a:extLst>
            </p:cNvPr>
            <p:cNvSpPr txBox="1"/>
            <p:nvPr/>
          </p:nvSpPr>
          <p:spPr>
            <a:xfrm>
              <a:off x="6787085" y="2377756"/>
              <a:ext cx="14224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atom in ~50 weeks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6E49D18-B470-12BB-1F62-B4F16F23A8E7}"/>
              </a:ext>
            </a:extLst>
          </p:cNvPr>
          <p:cNvCxnSpPr>
            <a:cxnSpLocks/>
          </p:cNvCxnSpPr>
          <p:nvPr/>
        </p:nvCxnSpPr>
        <p:spPr bwMode="auto">
          <a:xfrm flipH="1">
            <a:off x="2269474" y="3039901"/>
            <a:ext cx="274176" cy="2992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0F4AF59-5E9E-1F80-28FC-3AEB377F1EDD}"/>
              </a:ext>
            </a:extLst>
          </p:cNvPr>
          <p:cNvSpPr txBox="1"/>
          <p:nvPr/>
        </p:nvSpPr>
        <p:spPr>
          <a:xfrm>
            <a:off x="2203340" y="2358709"/>
            <a:ext cx="1581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atom in ~1000 weeks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0CCAF5E-04FF-8A9C-94D2-463D5C3CB037}"/>
              </a:ext>
            </a:extLst>
          </p:cNvPr>
          <p:cNvGrpSpPr/>
          <p:nvPr/>
        </p:nvGrpSpPr>
        <p:grpSpPr>
          <a:xfrm>
            <a:off x="9870834" y="2359945"/>
            <a:ext cx="1422401" cy="1265053"/>
            <a:chOff x="6954366" y="2301507"/>
            <a:chExt cx="1422401" cy="1265053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5EF58FD-09CC-7DEF-ACE4-EC8241350383}"/>
                </a:ext>
              </a:extLst>
            </p:cNvPr>
            <p:cNvCxnSpPr>
              <a:cxnSpLocks/>
              <a:endCxn id="45" idx="1"/>
            </p:cNvCxnSpPr>
            <p:nvPr/>
          </p:nvCxnSpPr>
          <p:spPr bwMode="auto">
            <a:xfrm>
              <a:off x="7867997" y="3278835"/>
              <a:ext cx="355344" cy="2877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622DECA-487C-DBC8-DA9B-67039DD5C968}"/>
                </a:ext>
              </a:extLst>
            </p:cNvPr>
            <p:cNvSpPr txBox="1"/>
            <p:nvPr/>
          </p:nvSpPr>
          <p:spPr>
            <a:xfrm>
              <a:off x="6954366" y="2301507"/>
              <a:ext cx="14224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atom in ~6000 weeks</a:t>
              </a:r>
            </a:p>
          </p:txBody>
        </p:sp>
      </p:grpSp>
      <p:sp>
        <p:nvSpPr>
          <p:cNvPr id="49" name="Slide Number Placeholder 19">
            <a:extLst>
              <a:ext uri="{FF2B5EF4-FFF2-40B4-BE49-F238E27FC236}">
                <a16:creationId xmlns:a16="http://schemas.microsoft.com/office/drawing/2014/main" id="{B1D3E0CF-A1DC-3341-8D8F-C960B1D1E549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201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diagram of a graph&#10;&#10;Description automatically generated">
            <a:extLst>
              <a:ext uri="{FF2B5EF4-FFF2-40B4-BE49-F238E27FC236}">
                <a16:creationId xmlns:a16="http://schemas.microsoft.com/office/drawing/2014/main" id="{343D14D1-2632-A807-16D0-4CFA627BEF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/>
        </p:blipFill>
        <p:spPr>
          <a:xfrm>
            <a:off x="2737957" y="757454"/>
            <a:ext cx="6440862" cy="4830645"/>
          </a:xfrm>
          <a:noFill/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DEF49BC0-E175-4679-606B-6A694A2E7C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05772" y="5055015"/>
            <a:ext cx="6414051" cy="1666459"/>
          </a:xfrm>
        </p:spPr>
        <p:txBody>
          <a:bodyPr/>
          <a:lstStyle/>
          <a:p>
            <a:pPr algn="ctr"/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Large disagreement among theoretical models for the same reaction</a:t>
            </a:r>
          </a:p>
          <a:p>
            <a:pPr marL="0" indent="0" algn="ctr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561844C-0D74-5C41-F963-8F6DDE6B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47699"/>
          </a:xfrm>
        </p:spPr>
        <p:txBody>
          <a:bodyPr/>
          <a:lstStyle/>
          <a:p>
            <a:r>
              <a:rPr lang="en-US" dirty="0"/>
              <a:t>What beam energy do you use?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33E07-F64B-1644-945D-DB0AE1499F14}"/>
              </a:ext>
            </a:extLst>
          </p:cNvPr>
          <p:cNvSpPr txBox="1"/>
          <p:nvPr/>
        </p:nvSpPr>
        <p:spPr>
          <a:xfrm>
            <a:off x="3077183" y="703731"/>
            <a:ext cx="576241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accent2"/>
                </a:solidFill>
              </a:rPr>
              <a:t>Cross Section Predictions for </a:t>
            </a:r>
            <a:r>
              <a:rPr lang="en-US" sz="2500" baseline="30000" dirty="0">
                <a:solidFill>
                  <a:schemeClr val="accent2"/>
                </a:solidFill>
              </a:rPr>
              <a:t>50</a:t>
            </a:r>
            <a:r>
              <a:rPr lang="en-US" sz="2500" dirty="0">
                <a:solidFill>
                  <a:schemeClr val="accent2"/>
                </a:solidFill>
              </a:rPr>
              <a:t>Ti+</a:t>
            </a:r>
            <a:r>
              <a:rPr lang="en-US" sz="2500" baseline="30000" dirty="0">
                <a:solidFill>
                  <a:schemeClr val="accent2"/>
                </a:solidFill>
              </a:rPr>
              <a:t>249</a:t>
            </a:r>
            <a:r>
              <a:rPr lang="en-US" sz="2500" dirty="0">
                <a:solidFill>
                  <a:schemeClr val="accent2"/>
                </a:solidFill>
              </a:rPr>
              <a:t>Cf</a:t>
            </a:r>
          </a:p>
        </p:txBody>
      </p: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EA993E18-B450-AF42-AB3E-562CC4ED9E60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15</a:t>
            </a:fld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55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81B4D-47CA-7903-F5B5-FD62709BC7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74" y="2038473"/>
            <a:ext cx="8060269" cy="43162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453895B-2407-F596-2F72-155CE625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Scary: Need a Test Experiment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54830-6AF5-9BB8-4AE0-073BECFF4840}"/>
              </a:ext>
            </a:extLst>
          </p:cNvPr>
          <p:cNvSpPr txBox="1"/>
          <p:nvPr/>
        </p:nvSpPr>
        <p:spPr>
          <a:xfrm rot="16200000">
            <a:off x="-180591" y="4891209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 →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D617BF-C936-E5DA-ED5C-DC3146E4B35C}"/>
              </a:ext>
            </a:extLst>
          </p:cNvPr>
          <p:cNvGrpSpPr/>
          <p:nvPr/>
        </p:nvGrpSpPr>
        <p:grpSpPr>
          <a:xfrm>
            <a:off x="75077" y="685058"/>
            <a:ext cx="2399001" cy="1820119"/>
            <a:chOff x="81359" y="702565"/>
            <a:chExt cx="2399001" cy="1820119"/>
          </a:xfrm>
        </p:grpSpPr>
        <p:sp>
          <p:nvSpPr>
            <p:cNvPr id="11" name="Rectangle 253">
              <a:extLst>
                <a:ext uri="{FF2B5EF4-FFF2-40B4-BE49-F238E27FC236}">
                  <a16:creationId xmlns:a16="http://schemas.microsoft.com/office/drawing/2014/main" id="{BA9796A5-5F5D-9BA9-60EB-E6E8A1065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194940"/>
              <a:ext cx="252016" cy="311374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D7F8DC-A456-D608-C585-0BB1138FBBE3}"/>
                </a:ext>
              </a:extLst>
            </p:cNvPr>
            <p:cNvSpPr txBox="1"/>
            <p:nvPr/>
          </p:nvSpPr>
          <p:spPr>
            <a:xfrm>
              <a:off x="333375" y="1194940"/>
              <a:ext cx="1673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Spontaneous Fission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EDA9FB-BEB1-FDCC-6203-EEE48E6511A3}"/>
                </a:ext>
              </a:extLst>
            </p:cNvPr>
            <p:cNvSpPr txBox="1"/>
            <p:nvPr/>
          </p:nvSpPr>
          <p:spPr>
            <a:xfrm>
              <a:off x="333375" y="1888080"/>
              <a:ext cx="606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Alpha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54039-7B81-B145-9679-E195D2AF73EE}"/>
                </a:ext>
              </a:extLst>
            </p:cNvPr>
            <p:cNvSpPr txBox="1"/>
            <p:nvPr/>
          </p:nvSpPr>
          <p:spPr>
            <a:xfrm>
              <a:off x="333375" y="1544414"/>
              <a:ext cx="1805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Electron Capture or </a:t>
              </a:r>
              <a:r>
                <a:rPr lang="en-US" sz="1400" dirty="0">
                  <a:latin typeface="Symbol" pitchFamily="18" charset="2"/>
                </a:rPr>
                <a:t>b</a:t>
              </a:r>
              <a:r>
                <a:rPr lang="en-US" sz="1400" baseline="30000" dirty="0"/>
                <a:t>+</a:t>
              </a:r>
              <a:endParaRPr lang="en-US" sz="1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537347-4A7C-31C4-2F79-795FE57450A1}"/>
                </a:ext>
              </a:extLst>
            </p:cNvPr>
            <p:cNvSpPr txBox="1"/>
            <p:nvPr/>
          </p:nvSpPr>
          <p:spPr>
            <a:xfrm>
              <a:off x="333375" y="2214907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pitchFamily="18" charset="2"/>
                </a:rPr>
                <a:t>b</a:t>
              </a:r>
              <a:r>
                <a:rPr lang="en-US" sz="1400" baseline="30000" dirty="0"/>
                <a:t>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148E1C-A089-D744-368F-448491DD9067}"/>
                </a:ext>
              </a:extLst>
            </p:cNvPr>
            <p:cNvSpPr txBox="1"/>
            <p:nvPr/>
          </p:nvSpPr>
          <p:spPr>
            <a:xfrm>
              <a:off x="277183" y="702565"/>
              <a:ext cx="2203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Decay Mode</a:t>
              </a:r>
            </a:p>
          </p:txBody>
        </p:sp>
        <p:sp>
          <p:nvSpPr>
            <p:cNvPr id="17" name="Rectangle 253">
              <a:extLst>
                <a:ext uri="{FF2B5EF4-FFF2-40B4-BE49-F238E27FC236}">
                  <a16:creationId xmlns:a16="http://schemas.microsoft.com/office/drawing/2014/main" id="{D1A1CB1D-F23F-C640-DBD1-7F5291AE1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529081"/>
              <a:ext cx="252016" cy="311374"/>
            </a:xfrm>
            <a:prstGeom prst="rect">
              <a:avLst/>
            </a:prstGeom>
            <a:solidFill>
              <a:srgbClr val="CC00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8" name="Rectangle 253">
              <a:extLst>
                <a:ext uri="{FF2B5EF4-FFF2-40B4-BE49-F238E27FC236}">
                  <a16:creationId xmlns:a16="http://schemas.microsoft.com/office/drawing/2014/main" id="{2C5495A1-F99E-E8CC-AE1F-208E64F84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869030"/>
              <a:ext cx="252016" cy="311374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9" name="Rectangle 253">
              <a:extLst>
                <a:ext uri="{FF2B5EF4-FFF2-40B4-BE49-F238E27FC236}">
                  <a16:creationId xmlns:a16="http://schemas.microsoft.com/office/drawing/2014/main" id="{AB129BD1-E754-25FF-1E59-48FD44E89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2205072"/>
              <a:ext cx="252016" cy="311374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76ED2B9-33EA-5320-A2C3-60FB6B911BB5}"/>
              </a:ext>
            </a:extLst>
          </p:cNvPr>
          <p:cNvSpPr txBox="1"/>
          <p:nvPr/>
        </p:nvSpPr>
        <p:spPr>
          <a:xfrm>
            <a:off x="6096000" y="4715582"/>
            <a:ext cx="60960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 dirty="0"/>
              <a:t>Need for Proof-of-principle experiments: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effectLst/>
                <a:latin typeface="Arial" panose="020B0604020202020204" pitchFamily="34" charset="0"/>
              </a:rPr>
              <a:t>Make known SHE through new reaction mechanisms</a:t>
            </a:r>
            <a:endParaRPr lang="de-DE" sz="2500" dirty="0">
              <a:effectLst/>
              <a:latin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EFFFB87-A124-D873-55B6-5E9EC061AA02}"/>
              </a:ext>
            </a:extLst>
          </p:cNvPr>
          <p:cNvGrpSpPr/>
          <p:nvPr/>
        </p:nvGrpSpPr>
        <p:grpSpPr>
          <a:xfrm>
            <a:off x="7011870" y="2706508"/>
            <a:ext cx="493571" cy="237968"/>
            <a:chOff x="6493510" y="2990850"/>
            <a:chExt cx="493571" cy="237968"/>
          </a:xfrm>
          <a:solidFill>
            <a:srgbClr val="0000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6124F6B-D886-52D3-5D70-0C573041A2CE}"/>
                </a:ext>
              </a:extLst>
            </p:cNvPr>
            <p:cNvSpPr/>
            <p:nvPr/>
          </p:nvSpPr>
          <p:spPr bwMode="auto">
            <a:xfrm>
              <a:off x="6493510" y="2990850"/>
              <a:ext cx="234892" cy="237968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E365B6C-9B12-DDA2-21FD-28E5755F6BBB}"/>
                </a:ext>
              </a:extLst>
            </p:cNvPr>
            <p:cNvSpPr/>
            <p:nvPr/>
          </p:nvSpPr>
          <p:spPr bwMode="auto">
            <a:xfrm>
              <a:off x="6752189" y="2990850"/>
              <a:ext cx="234892" cy="237968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A966265-8038-0AE0-CD29-9DE2A8504B9F}"/>
              </a:ext>
            </a:extLst>
          </p:cNvPr>
          <p:cNvSpPr txBox="1"/>
          <p:nvPr/>
        </p:nvSpPr>
        <p:spPr>
          <a:xfrm>
            <a:off x="3640986" y="5988183"/>
            <a:ext cx="94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 →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64E4A2-A304-ACBE-08EA-7F30A72D2AFB}"/>
              </a:ext>
            </a:extLst>
          </p:cNvPr>
          <p:cNvGrpSpPr/>
          <p:nvPr/>
        </p:nvGrpSpPr>
        <p:grpSpPr>
          <a:xfrm>
            <a:off x="7959764" y="1982090"/>
            <a:ext cx="3391250" cy="2768367"/>
            <a:chOff x="2348917" y="3531764"/>
            <a:chExt cx="3391250" cy="276836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486A7E-2E9A-E01D-5CB7-2BB3BDCA08C2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033118-BC52-3C3D-5AD5-607440D765B1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78E81-279E-93DE-0AD2-20C44AE30649}"/>
              </a:ext>
            </a:extLst>
          </p:cNvPr>
          <p:cNvGrpSpPr/>
          <p:nvPr/>
        </p:nvGrpSpPr>
        <p:grpSpPr>
          <a:xfrm>
            <a:off x="4931741" y="425208"/>
            <a:ext cx="3391250" cy="2768367"/>
            <a:chOff x="2348917" y="3531764"/>
            <a:chExt cx="3391250" cy="276836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C7B894-57D1-70E6-8BF7-811916E051B6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04A71F-5A16-3148-3B6E-31E2D6B4226D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7FB7BF-4070-14F3-536E-03449EC88F6B}"/>
              </a:ext>
            </a:extLst>
          </p:cNvPr>
          <p:cNvGrpSpPr/>
          <p:nvPr/>
        </p:nvGrpSpPr>
        <p:grpSpPr>
          <a:xfrm>
            <a:off x="7961377" y="-600926"/>
            <a:ext cx="3391250" cy="2768367"/>
            <a:chOff x="2348917" y="3531764"/>
            <a:chExt cx="3391250" cy="276836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74A410-A82C-90C2-DC2E-B233FF986A2B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DF73609-EAF6-38FB-EE92-2AA63133A3AE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392433-C0DC-97CE-0ABB-640E73DCADD6}"/>
              </a:ext>
            </a:extLst>
          </p:cNvPr>
          <p:cNvGrpSpPr/>
          <p:nvPr/>
        </p:nvGrpSpPr>
        <p:grpSpPr>
          <a:xfrm>
            <a:off x="7964802" y="421500"/>
            <a:ext cx="3391250" cy="2768367"/>
            <a:chOff x="2348917" y="3531764"/>
            <a:chExt cx="3391250" cy="276836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F653D90-EA99-D5A1-9201-CC338C6F83FE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AE1A1D-E131-A2A6-DC52-B2B46F0AD8B5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32" name="Slide Number Placeholder 19">
            <a:extLst>
              <a:ext uri="{FF2B5EF4-FFF2-40B4-BE49-F238E27FC236}">
                <a16:creationId xmlns:a16="http://schemas.microsoft.com/office/drawing/2014/main" id="{CAF9B029-B01F-C24F-AF2A-40345C354B64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16</a:t>
            </a:fld>
            <a:endParaRPr lang="en-US" sz="1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4A9B5D-B4F4-79E0-54E7-38D3738E0229}"/>
              </a:ext>
            </a:extLst>
          </p:cNvPr>
          <p:cNvSpPr txBox="1"/>
          <p:nvPr/>
        </p:nvSpPr>
        <p:spPr>
          <a:xfrm>
            <a:off x="7994646" y="2631994"/>
            <a:ext cx="121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CC"/>
                </a:solidFill>
              </a:rPr>
              <a:t>50</a:t>
            </a:r>
            <a:r>
              <a:rPr lang="en-US" dirty="0">
                <a:solidFill>
                  <a:srgbClr val="0000CC"/>
                </a:solidFill>
              </a:rPr>
              <a:t>Ti+</a:t>
            </a:r>
            <a:r>
              <a:rPr lang="en-US" baseline="30000" dirty="0">
                <a:solidFill>
                  <a:srgbClr val="0000CC"/>
                </a:solidFill>
              </a:rPr>
              <a:t>244</a:t>
            </a:r>
            <a:r>
              <a:rPr lang="en-US" dirty="0">
                <a:solidFill>
                  <a:srgbClr val="0000CC"/>
                </a:solidFill>
              </a:rPr>
              <a:t>Pu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031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8DFC20-7FD2-C7D0-79AE-35CABF9620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647701"/>
            <a:ext cx="9399863" cy="5676898"/>
          </a:xfrm>
        </p:spPr>
        <p:txBody>
          <a:bodyPr/>
          <a:lstStyle/>
          <a:p>
            <a:pPr marL="0" indent="0"/>
            <a:endParaRPr lang="en-US" dirty="0"/>
          </a:p>
          <a:p>
            <a:pPr marL="0" indent="0"/>
            <a:r>
              <a:rPr lang="en-US" b="1" dirty="0"/>
              <a:t>Proof-of-Principle Experiment: </a:t>
            </a:r>
            <a:r>
              <a:rPr lang="en-US" b="1" baseline="30000" dirty="0"/>
              <a:t>50</a:t>
            </a:r>
            <a:r>
              <a:rPr lang="en-US" b="1" dirty="0"/>
              <a:t>Ti+</a:t>
            </a:r>
            <a:r>
              <a:rPr lang="en-US" b="1" baseline="30000" dirty="0"/>
              <a:t>244</a:t>
            </a:r>
            <a:r>
              <a:rPr lang="en-US" b="1" dirty="0"/>
              <a:t>Pu</a:t>
            </a:r>
            <a:r>
              <a:rPr lang="en-US" b="1" dirty="0">
                <a:sym typeface="Wingdings" panose="05000000000000000000" pitchFamily="2" charset="2"/>
              </a:rPr>
              <a:t></a:t>
            </a:r>
            <a:r>
              <a:rPr lang="en-US" b="1" baseline="30000" dirty="0">
                <a:sym typeface="Wingdings" panose="05000000000000000000" pitchFamily="2" charset="2"/>
              </a:rPr>
              <a:t>290-291</a:t>
            </a:r>
            <a:r>
              <a:rPr lang="en-US" b="1" dirty="0">
                <a:sym typeface="Wingdings" panose="05000000000000000000" pitchFamily="2" charset="2"/>
              </a:rPr>
              <a:t>Lv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 much does the cross section change going from </a:t>
            </a:r>
            <a:r>
              <a:rPr lang="en-US" sz="2000" baseline="30000" dirty="0"/>
              <a:t>48</a:t>
            </a:r>
            <a:r>
              <a:rPr lang="en-US" sz="2000" dirty="0"/>
              <a:t>Ca to </a:t>
            </a:r>
            <a:r>
              <a:rPr lang="en-US" sz="2000" baseline="30000" dirty="0"/>
              <a:t>50</a:t>
            </a:r>
            <a:r>
              <a:rPr lang="en-US" sz="2000" dirty="0"/>
              <a:t>Ti?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is the optimum beam energy for production with </a:t>
            </a:r>
            <a:r>
              <a:rPr lang="en-US" sz="2000" baseline="30000" dirty="0"/>
              <a:t>50</a:t>
            </a:r>
            <a:r>
              <a:rPr lang="en-US" sz="2000" dirty="0"/>
              <a:t>Ti beams?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Is it feasible to search for a new element with this decrease?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/>
            <a:r>
              <a:rPr lang="en-US" b="1" dirty="0"/>
              <a:t>Steps required to get there: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Demonstration of high-intensity </a:t>
            </a:r>
            <a:r>
              <a:rPr lang="en-US" sz="2000" baseline="30000" dirty="0"/>
              <a:t>50</a:t>
            </a:r>
            <a:r>
              <a:rPr lang="en-US" sz="2000" dirty="0"/>
              <a:t>Ti beam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Production of </a:t>
            </a:r>
            <a:r>
              <a:rPr lang="en-US" sz="2000" baseline="30000" dirty="0"/>
              <a:t>244</a:t>
            </a:r>
            <a:r>
              <a:rPr lang="en-US" sz="2000" dirty="0"/>
              <a:t>Pu targets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Have a suitable separator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Design, build and commission a new focal plane detector and detector box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Upgrade BGS DAQ to digital electronics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E6E993-AF70-0BDF-F377-2081621B4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E120 Feasibility</a:t>
            </a:r>
          </a:p>
        </p:txBody>
      </p:sp>
      <p:sp>
        <p:nvSpPr>
          <p:cNvPr id="5" name="Slide Number Placeholder 19">
            <a:extLst>
              <a:ext uri="{FF2B5EF4-FFF2-40B4-BE49-F238E27FC236}">
                <a16:creationId xmlns:a16="http://schemas.microsoft.com/office/drawing/2014/main" id="{AC42F911-F0F6-3348-B181-70E4270F4C6E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17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453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7B9B9C-618C-501F-8A0C-77C005ED64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0670" y="762000"/>
            <a:ext cx="10410659" cy="541637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EE8428-B6C4-3C5E-5720-2699699AC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88-Inch Cyclotron Facility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BAC3C-CC0A-EA0D-D728-E1C941693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93" y="679621"/>
            <a:ext cx="10854613" cy="5715000"/>
          </a:xfrm>
          <a:prstGeom prst="rect">
            <a:avLst/>
          </a:prstGeom>
        </p:spPr>
      </p:pic>
      <p:sp>
        <p:nvSpPr>
          <p:cNvPr id="5" name="Slide Number Placeholder 19">
            <a:extLst>
              <a:ext uri="{FF2B5EF4-FFF2-40B4-BE49-F238E27FC236}">
                <a16:creationId xmlns:a16="http://schemas.microsoft.com/office/drawing/2014/main" id="{1D3D1A91-DF0E-214F-ACE1-4B1F31A7661A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18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509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9B9409-5699-C139-5982-2804E06EDB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7701"/>
            <a:ext cx="6740553" cy="5676898"/>
          </a:xfrm>
        </p:spPr>
        <p:txBody>
          <a:bodyPr/>
          <a:lstStyle/>
          <a:p>
            <a:r>
              <a:rPr lang="en-US" b="1" dirty="0"/>
              <a:t>New Inductive oven: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Heating 200-300 kHz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Quick changes (fits through 1.5” ID port)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Has reached &gt;2000 °C on bench, &gt;1700 °C in VENUS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Consumption &lt;3 mg/</a:t>
            </a:r>
            <a:r>
              <a:rPr lang="en-US" sz="2000" dirty="0" err="1"/>
              <a:t>hr</a:t>
            </a:r>
            <a:endParaRPr lang="en-US" sz="2000" dirty="0"/>
          </a:p>
          <a:p>
            <a:pPr marL="0" indent="0"/>
            <a:r>
              <a:rPr lang="en-US" baseline="30000" dirty="0"/>
              <a:t>50</a:t>
            </a:r>
            <a:r>
              <a:rPr lang="en-US" dirty="0"/>
              <a:t>TiO</a:t>
            </a:r>
            <a:r>
              <a:rPr lang="en-US" baseline="-25000" dirty="0"/>
              <a:t>2</a:t>
            </a:r>
            <a:r>
              <a:rPr lang="en-US" dirty="0"/>
              <a:t> reduced to metal by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62182B-941B-6A79-170D-C2D53D1C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Demonstration of high-intensity </a:t>
            </a:r>
            <a:r>
              <a:rPr lang="en-US" sz="2800" baseline="30000" dirty="0"/>
              <a:t>50</a:t>
            </a:r>
            <a:r>
              <a:rPr lang="en-US" sz="2800" dirty="0"/>
              <a:t>Ti beam</a:t>
            </a:r>
          </a:p>
        </p:txBody>
      </p:sp>
      <p:pic>
        <p:nvPicPr>
          <p:cNvPr id="3086" name="Picture 14">
            <a:extLst>
              <a:ext uri="{FF2B5EF4-FFF2-40B4-BE49-F238E27FC236}">
                <a16:creationId xmlns:a16="http://schemas.microsoft.com/office/drawing/2014/main" id="{98EC1FDC-BBBE-F096-17AE-7DBD527E5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335" y="1043119"/>
            <a:ext cx="4568000" cy="2235227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07934AD6-897A-3585-41AF-5B580E32DEC3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30871" r="37344" b="42374"/>
          <a:stretch/>
        </p:blipFill>
        <p:spPr bwMode="auto">
          <a:xfrm>
            <a:off x="7143227" y="3875713"/>
            <a:ext cx="2319556" cy="2040948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F46BF1B-517C-C776-EB6D-FE4B1E485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169" y="2818052"/>
            <a:ext cx="1513061" cy="52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ndoor, pan, cooking, cooked&#10;&#10;Description automatically generated">
            <a:extLst>
              <a:ext uri="{FF2B5EF4-FFF2-40B4-BE49-F238E27FC236}">
                <a16:creationId xmlns:a16="http://schemas.microsoft.com/office/drawing/2014/main" id="{E154862F-3A2D-FA0F-7AE6-7D8471924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346" y="3473822"/>
            <a:ext cx="2040990" cy="2721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325FFEA-DAD3-42E7-EC57-775294929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177" y="3429000"/>
            <a:ext cx="4651231" cy="3011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E50A10-05B8-9F4A-B738-AA76D67815FE}"/>
              </a:ext>
            </a:extLst>
          </p:cNvPr>
          <p:cNvSpPr txBox="1"/>
          <p:nvPr/>
        </p:nvSpPr>
        <p:spPr>
          <a:xfrm>
            <a:off x="7997930" y="6298159"/>
            <a:ext cx="23968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D. Todd et al., NIM A 1072, 270183 (2025).</a:t>
            </a:r>
          </a:p>
        </p:txBody>
      </p:sp>
      <p:sp>
        <p:nvSpPr>
          <p:cNvPr id="11" name="Slide Number Placeholder 19">
            <a:extLst>
              <a:ext uri="{FF2B5EF4-FFF2-40B4-BE49-F238E27FC236}">
                <a16:creationId xmlns:a16="http://schemas.microsoft.com/office/drawing/2014/main" id="{20CA002C-E242-1149-8C2D-51ABDBB155FF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19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6712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4D6D74-F104-4542-BBBD-823877E6D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1</a:t>
            </a:r>
          </a:p>
          <a:p>
            <a:r>
              <a:rPr lang="en-US" sz="2000" dirty="0"/>
              <a:t>Past Element Discoveries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BEE79C-84E8-0E4B-B254-1F9614D151D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2</a:t>
            </a:r>
          </a:p>
          <a:p>
            <a:r>
              <a:rPr lang="en-US" sz="2000" dirty="0"/>
              <a:t>How do we make elements?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5FC446B-5A78-BE44-A105-20054ECE574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3</a:t>
            </a:r>
          </a:p>
          <a:p>
            <a:r>
              <a:rPr lang="en-US" sz="2000" dirty="0"/>
              <a:t>Recent results </a:t>
            </a:r>
          </a:p>
          <a:p>
            <a:r>
              <a:rPr lang="en-US" sz="2000" dirty="0"/>
              <a:t>from Berkeley Lab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3F61BEF-E0A8-E245-9443-DFF5D5E1B75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4</a:t>
            </a:r>
          </a:p>
          <a:p>
            <a:r>
              <a:rPr lang="en-US" sz="2000" dirty="0"/>
              <a:t>Outlook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F10101-1B42-7D47-8A74-6B7E8535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1AFA3A2-BD61-1341-967C-EBF1063840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7480" y="1058985"/>
            <a:ext cx="10972799" cy="457200"/>
          </a:xfrm>
        </p:spPr>
        <p:txBody>
          <a:bodyPr/>
          <a:lstStyle/>
          <a:p>
            <a:r>
              <a:rPr lang="en-US" sz="2400" dirty="0"/>
              <a:t>Can we discover new elements?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416CE-8A00-3F43-AA28-9E72A97E8B26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125621A-0B72-124D-89B2-61513FC0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617" y="1025001"/>
            <a:ext cx="5033948" cy="50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7BA889C-4EA3-8543-A2BD-6C715703CBF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ck Arc 5">
            <a:extLst>
              <a:ext uri="{FF2B5EF4-FFF2-40B4-BE49-F238E27FC236}">
                <a16:creationId xmlns:a16="http://schemas.microsoft.com/office/drawing/2014/main" id="{2E150B51-A767-7368-D68A-6A4923A5F30B}"/>
              </a:ext>
            </a:extLst>
          </p:cNvPr>
          <p:cNvSpPr>
            <a:spLocks noChangeAspect="1"/>
          </p:cNvSpPr>
          <p:nvPr/>
        </p:nvSpPr>
        <p:spPr bwMode="auto">
          <a:xfrm rot="20555602">
            <a:off x="7467492" y="2519527"/>
            <a:ext cx="2975942" cy="2975942"/>
          </a:xfrm>
          <a:prstGeom prst="blockArc">
            <a:avLst>
              <a:gd name="adj1" fmla="val 10800000"/>
              <a:gd name="adj2" fmla="val 15822215"/>
              <a:gd name="adj3" fmla="val 15308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7CC0BB-3B62-2A17-8CB8-4273D18911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647701"/>
            <a:ext cx="5836908" cy="56768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Material from NIDC at Oak Ridge National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Electroplated onto 2 um Ti at Lawrence Livermore National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Targets ≈ 0.435(40) mg/cm</a:t>
            </a:r>
            <a:r>
              <a:rPr lang="en-US" sz="2000" baseline="30000" dirty="0"/>
              <a:t>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B78CF5-1DD3-67EC-0BDE-DEC7485A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of </a:t>
            </a:r>
            <a:r>
              <a:rPr lang="en-US" baseline="30000" dirty="0"/>
              <a:t>244</a:t>
            </a:r>
            <a:r>
              <a:rPr lang="en-US" dirty="0"/>
              <a:t>Pu targets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EC90D691-C06F-BB6A-9809-62027041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5" y="5754848"/>
            <a:ext cx="2672718" cy="51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etal object with a circular object in it&#10;&#10;Description automatically generated with medium confidence">
            <a:extLst>
              <a:ext uri="{FF2B5EF4-FFF2-40B4-BE49-F238E27FC236}">
                <a16:creationId xmlns:a16="http://schemas.microsoft.com/office/drawing/2014/main" id="{37084A48-F415-F684-505B-234F53630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71"/>
          <a:stretch/>
        </p:blipFill>
        <p:spPr>
          <a:xfrm>
            <a:off x="5836909" y="970501"/>
            <a:ext cx="6037007" cy="5143500"/>
          </a:xfrm>
          <a:prstGeom prst="round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4EC5C79-918E-03DA-A514-1318605F2D87}"/>
              </a:ext>
            </a:extLst>
          </p:cNvPr>
          <p:cNvSpPr/>
          <p:nvPr/>
        </p:nvSpPr>
        <p:spPr bwMode="auto">
          <a:xfrm rot="18932832">
            <a:off x="8207417" y="2621759"/>
            <a:ext cx="1399309" cy="1382206"/>
          </a:xfrm>
          <a:custGeom>
            <a:avLst/>
            <a:gdLst>
              <a:gd name="connsiteX0" fmla="*/ 0 w 1399309"/>
              <a:gd name="connsiteY0" fmla="*/ 19843 h 1382206"/>
              <a:gd name="connsiteX1" fmla="*/ 665018 w 1399309"/>
              <a:gd name="connsiteY1" fmla="*/ 70643 h 1382206"/>
              <a:gd name="connsiteX2" fmla="*/ 1256145 w 1399309"/>
              <a:gd name="connsiteY2" fmla="*/ 597116 h 1382206"/>
              <a:gd name="connsiteX3" fmla="*/ 1399309 w 1399309"/>
              <a:gd name="connsiteY3" fmla="*/ 1382206 h 138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9309" h="1382206">
                <a:moveTo>
                  <a:pt x="0" y="19843"/>
                </a:moveTo>
                <a:cubicBezTo>
                  <a:pt x="227830" y="-2863"/>
                  <a:pt x="455661" y="-25569"/>
                  <a:pt x="665018" y="70643"/>
                </a:cubicBezTo>
                <a:cubicBezTo>
                  <a:pt x="874375" y="166855"/>
                  <a:pt x="1133763" y="378522"/>
                  <a:pt x="1256145" y="597116"/>
                </a:cubicBezTo>
                <a:cubicBezTo>
                  <a:pt x="1378527" y="815710"/>
                  <a:pt x="1388918" y="1098958"/>
                  <a:pt x="1399309" y="1382206"/>
                </a:cubicBezTo>
              </a:path>
            </a:pathLst>
          </a:cu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3BE604-434B-1977-58C0-9277787338F6}"/>
              </a:ext>
            </a:extLst>
          </p:cNvPr>
          <p:cNvSpPr/>
          <p:nvPr/>
        </p:nvSpPr>
        <p:spPr bwMode="auto">
          <a:xfrm>
            <a:off x="7923644" y="3020431"/>
            <a:ext cx="1873499" cy="187022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79BFBA-6BA3-CCEE-23DE-372D978C4FE7}"/>
              </a:ext>
            </a:extLst>
          </p:cNvPr>
          <p:cNvSpPr/>
          <p:nvPr/>
        </p:nvSpPr>
        <p:spPr bwMode="auto">
          <a:xfrm>
            <a:off x="7426037" y="2553855"/>
            <a:ext cx="2907287" cy="2844799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B742A0-EBF9-CA79-1DF9-8F2ED5A53DC5}"/>
              </a:ext>
            </a:extLst>
          </p:cNvPr>
          <p:cNvSpPr/>
          <p:nvPr/>
        </p:nvSpPr>
        <p:spPr bwMode="auto">
          <a:xfrm>
            <a:off x="1408945" y="3516711"/>
            <a:ext cx="1266667" cy="91908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Beam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60800D-D4B4-C35A-4047-3EDAFC0DA1A0}"/>
              </a:ext>
            </a:extLst>
          </p:cNvPr>
          <p:cNvSpPr/>
          <p:nvPr/>
        </p:nvSpPr>
        <p:spPr bwMode="auto">
          <a:xfrm>
            <a:off x="2816719" y="3197007"/>
            <a:ext cx="457200" cy="16209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A012C0-1E2A-10D2-048F-57C33DB8AAAA}"/>
              </a:ext>
            </a:extLst>
          </p:cNvPr>
          <p:cNvSpPr/>
          <p:nvPr/>
        </p:nvSpPr>
        <p:spPr bwMode="auto">
          <a:xfrm>
            <a:off x="3273919" y="3197007"/>
            <a:ext cx="45720" cy="162098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99F488-5E78-EDFE-A0D0-E781F4ECAEFD}"/>
              </a:ext>
            </a:extLst>
          </p:cNvPr>
          <p:cNvSpPr txBox="1"/>
          <p:nvPr/>
        </p:nvSpPr>
        <p:spPr>
          <a:xfrm>
            <a:off x="2082800" y="5149273"/>
            <a:ext cx="434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B76C89-3473-13AA-9903-F81EDB46E8C2}"/>
              </a:ext>
            </a:extLst>
          </p:cNvPr>
          <p:cNvCxnSpPr>
            <a:cxnSpLocks/>
            <a:stCxn id="18" idx="0"/>
          </p:cNvCxnSpPr>
          <p:nvPr/>
        </p:nvCxnSpPr>
        <p:spPr bwMode="auto">
          <a:xfrm flipV="1">
            <a:off x="2299855" y="4817989"/>
            <a:ext cx="516864" cy="3312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AF08B21-C691-280D-B811-D08348AAAD01}"/>
              </a:ext>
            </a:extLst>
          </p:cNvPr>
          <p:cNvSpPr txBox="1"/>
          <p:nvPr/>
        </p:nvSpPr>
        <p:spPr>
          <a:xfrm>
            <a:off x="3251200" y="5200073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139A0B-F45D-EEA3-B71B-3F88F6CA765C}"/>
              </a:ext>
            </a:extLst>
          </p:cNvPr>
          <p:cNvCxnSpPr>
            <a:stCxn id="21" idx="0"/>
            <a:endCxn id="16" idx="2"/>
          </p:cNvCxnSpPr>
          <p:nvPr/>
        </p:nvCxnSpPr>
        <p:spPr bwMode="auto">
          <a:xfrm flipH="1" flipV="1">
            <a:off x="3296779" y="4817989"/>
            <a:ext cx="235107" cy="3820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829E62-BCE5-5251-39BD-FF0B51D8AA96}"/>
              </a:ext>
            </a:extLst>
          </p:cNvPr>
          <p:cNvSpPr/>
          <p:nvPr/>
        </p:nvSpPr>
        <p:spPr bwMode="auto">
          <a:xfrm>
            <a:off x="9797143" y="3900196"/>
            <a:ext cx="503853" cy="21460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72657027-820B-8C4B-BF56-A3B76EF3E3CA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20</a:t>
            </a:fld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80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B271-5E12-579A-FF14-25FD9A4B5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Picture 780">
            <a:extLst>
              <a:ext uri="{FF2B5EF4-FFF2-40B4-BE49-F238E27FC236}">
                <a16:creationId xmlns:a16="http://schemas.microsoft.com/office/drawing/2014/main" id="{758880B4-EDA1-79C8-CF19-3E630CA6A9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2638" t="4922" r="17819" b="1464"/>
          <a:stretch/>
        </p:blipFill>
        <p:spPr>
          <a:xfrm rot="5400000">
            <a:off x="5221599" y="-649605"/>
            <a:ext cx="5327950" cy="84269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C8CBED-5351-8142-073E-64FF951B6D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779565"/>
            <a:ext cx="3507618" cy="3558070"/>
          </a:xfrm>
        </p:spPr>
        <p:txBody>
          <a:bodyPr/>
          <a:lstStyle/>
          <a:p>
            <a:pPr marL="0" indent="0" algn="ctr"/>
            <a:r>
              <a:rPr lang="en-US" b="0" dirty="0"/>
              <a:t>Everything recoils into the BGS</a:t>
            </a:r>
          </a:p>
          <a:p>
            <a:pPr marL="0" indent="0"/>
            <a:endParaRPr lang="en-US" sz="1000" b="0" dirty="0"/>
          </a:p>
          <a:p>
            <a:pPr marL="0" indent="0" algn="ctr"/>
            <a:r>
              <a:rPr lang="en-US" b="0" dirty="0"/>
              <a:t>Beam and unwanted reaction products bend more </a:t>
            </a:r>
            <a:r>
              <a:rPr lang="en-US" b="0" dirty="0">
                <a:sym typeface="Wingdings" panose="05000000000000000000" pitchFamily="2" charset="2"/>
              </a:rPr>
              <a:t> crash into walls</a:t>
            </a:r>
          </a:p>
          <a:p>
            <a:pPr marL="0" indent="0"/>
            <a:endParaRPr lang="en-US" sz="1000" b="0" dirty="0">
              <a:sym typeface="Wingdings" panose="05000000000000000000" pitchFamily="2" charset="2"/>
            </a:endParaRPr>
          </a:p>
          <a:p>
            <a:pPr marL="0" indent="0" algn="ctr"/>
            <a:r>
              <a:rPr lang="en-US" b="0" dirty="0">
                <a:sym typeface="Wingdings" panose="05000000000000000000" pitchFamily="2" charset="2"/>
              </a:rPr>
              <a:t>Superheavy elements directed to a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05CF0B-6A52-425E-8FE3-A9C3E3B1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Berkeley Gas-filled Separator</a:t>
            </a:r>
          </a:p>
        </p:txBody>
      </p:sp>
      <p:sp>
        <p:nvSpPr>
          <p:cNvPr id="775" name="Freeform: Shape 774">
            <a:extLst>
              <a:ext uri="{FF2B5EF4-FFF2-40B4-BE49-F238E27FC236}">
                <a16:creationId xmlns:a16="http://schemas.microsoft.com/office/drawing/2014/main" id="{3E3B5A1C-2E0F-DE83-5062-4BE544FF3104}"/>
              </a:ext>
            </a:extLst>
          </p:cNvPr>
          <p:cNvSpPr/>
          <p:nvPr/>
        </p:nvSpPr>
        <p:spPr bwMode="auto">
          <a:xfrm>
            <a:off x="4188638" y="1689620"/>
            <a:ext cx="4091233" cy="1637504"/>
          </a:xfrm>
          <a:custGeom>
            <a:avLst/>
            <a:gdLst>
              <a:gd name="connsiteX0" fmla="*/ 0 w 4378751"/>
              <a:gd name="connsiteY0" fmla="*/ 0 h 1667137"/>
              <a:gd name="connsiteX1" fmla="*/ 1418734 w 4378751"/>
              <a:gd name="connsiteY1" fmla="*/ 1036949 h 1667137"/>
              <a:gd name="connsiteX2" fmla="*/ 2700780 w 4378751"/>
              <a:gd name="connsiteY2" fmla="*/ 1602557 h 1667137"/>
              <a:gd name="connsiteX3" fmla="*/ 3766009 w 4378751"/>
              <a:gd name="connsiteY3" fmla="*/ 1621411 h 1667137"/>
              <a:gd name="connsiteX4" fmla="*/ 4378751 w 4378751"/>
              <a:gd name="connsiteY4" fmla="*/ 1305613 h 1667137"/>
              <a:gd name="connsiteX0" fmla="*/ 0 w 4378751"/>
              <a:gd name="connsiteY0" fmla="*/ 0 h 1678762"/>
              <a:gd name="connsiteX1" fmla="*/ 1146323 w 4378751"/>
              <a:gd name="connsiteY1" fmla="*/ 862553 h 1678762"/>
              <a:gd name="connsiteX2" fmla="*/ 2700780 w 4378751"/>
              <a:gd name="connsiteY2" fmla="*/ 1602557 h 1678762"/>
              <a:gd name="connsiteX3" fmla="*/ 3766009 w 4378751"/>
              <a:gd name="connsiteY3" fmla="*/ 1621411 h 1678762"/>
              <a:gd name="connsiteX4" fmla="*/ 4378751 w 4378751"/>
              <a:gd name="connsiteY4" fmla="*/ 1305613 h 1678762"/>
              <a:gd name="connsiteX0" fmla="*/ 0 w 4378751"/>
              <a:gd name="connsiteY0" fmla="*/ 0 h 1637504"/>
              <a:gd name="connsiteX1" fmla="*/ 1146323 w 4378751"/>
              <a:gd name="connsiteY1" fmla="*/ 862553 h 1637504"/>
              <a:gd name="connsiteX2" fmla="*/ 2332521 w 4378751"/>
              <a:gd name="connsiteY2" fmla="*/ 1475295 h 1637504"/>
              <a:gd name="connsiteX3" fmla="*/ 3766009 w 4378751"/>
              <a:gd name="connsiteY3" fmla="*/ 1621411 h 1637504"/>
              <a:gd name="connsiteX4" fmla="*/ 4378751 w 4378751"/>
              <a:gd name="connsiteY4" fmla="*/ 1305613 h 163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8751" h="1637504">
                <a:moveTo>
                  <a:pt x="0" y="0"/>
                </a:moveTo>
                <a:cubicBezTo>
                  <a:pt x="484302" y="384928"/>
                  <a:pt x="757570" y="616671"/>
                  <a:pt x="1146323" y="862553"/>
                </a:cubicBezTo>
                <a:cubicBezTo>
                  <a:pt x="1535077" y="1108436"/>
                  <a:pt x="1895907" y="1348819"/>
                  <a:pt x="2332521" y="1475295"/>
                </a:cubicBezTo>
                <a:cubicBezTo>
                  <a:pt x="2769135" y="1601771"/>
                  <a:pt x="3486347" y="1670902"/>
                  <a:pt x="3766009" y="1621411"/>
                </a:cubicBezTo>
                <a:cubicBezTo>
                  <a:pt x="4045671" y="1571920"/>
                  <a:pt x="4212211" y="1438766"/>
                  <a:pt x="4378751" y="1305613"/>
                </a:cubicBezTo>
              </a:path>
            </a:pathLst>
          </a:cu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79" name="Freeform: Shape 778">
            <a:extLst>
              <a:ext uri="{FF2B5EF4-FFF2-40B4-BE49-F238E27FC236}">
                <a16:creationId xmlns:a16="http://schemas.microsoft.com/office/drawing/2014/main" id="{995D9656-BB1E-4E5B-50A8-4A29EB5C8421}"/>
              </a:ext>
            </a:extLst>
          </p:cNvPr>
          <p:cNvSpPr/>
          <p:nvPr/>
        </p:nvSpPr>
        <p:spPr bwMode="auto">
          <a:xfrm>
            <a:off x="4183925" y="1713186"/>
            <a:ext cx="7433035" cy="1920793"/>
          </a:xfrm>
          <a:custGeom>
            <a:avLst/>
            <a:gdLst>
              <a:gd name="connsiteX0" fmla="*/ 0 w 7433035"/>
              <a:gd name="connsiteY0" fmla="*/ 0 h 1920793"/>
              <a:gd name="connsiteX1" fmla="*/ 881406 w 7433035"/>
              <a:gd name="connsiteY1" fmla="*/ 740005 h 1920793"/>
              <a:gd name="connsiteX2" fmla="*/ 1616697 w 7433035"/>
              <a:gd name="connsiteY2" fmla="*/ 1230198 h 1920793"/>
              <a:gd name="connsiteX3" fmla="*/ 2460396 w 7433035"/>
              <a:gd name="connsiteY3" fmla="*/ 1710965 h 1920793"/>
              <a:gd name="connsiteX4" fmla="*/ 3709447 w 7433035"/>
              <a:gd name="connsiteY4" fmla="*/ 1918355 h 1920793"/>
              <a:gd name="connsiteX5" fmla="*/ 5095188 w 7433035"/>
              <a:gd name="connsiteY5" fmla="*/ 1805233 h 1920793"/>
              <a:gd name="connsiteX6" fmla="*/ 6132136 w 7433035"/>
              <a:gd name="connsiteY6" fmla="*/ 1522429 h 1920793"/>
              <a:gd name="connsiteX7" fmla="*/ 7433035 w 7433035"/>
              <a:gd name="connsiteY7" fmla="*/ 688157 h 192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3035" h="1920793">
                <a:moveTo>
                  <a:pt x="0" y="0"/>
                </a:moveTo>
                <a:cubicBezTo>
                  <a:pt x="305978" y="267486"/>
                  <a:pt x="611957" y="534972"/>
                  <a:pt x="881406" y="740005"/>
                </a:cubicBezTo>
                <a:cubicBezTo>
                  <a:pt x="1150855" y="945038"/>
                  <a:pt x="1353532" y="1068371"/>
                  <a:pt x="1616697" y="1230198"/>
                </a:cubicBezTo>
                <a:cubicBezTo>
                  <a:pt x="1879862" y="1392025"/>
                  <a:pt x="2111604" y="1596272"/>
                  <a:pt x="2460396" y="1710965"/>
                </a:cubicBezTo>
                <a:cubicBezTo>
                  <a:pt x="2809188" y="1825658"/>
                  <a:pt x="3270315" y="1902644"/>
                  <a:pt x="3709447" y="1918355"/>
                </a:cubicBezTo>
                <a:cubicBezTo>
                  <a:pt x="4148579" y="1934066"/>
                  <a:pt x="4691407" y="1871221"/>
                  <a:pt x="5095188" y="1805233"/>
                </a:cubicBezTo>
                <a:cubicBezTo>
                  <a:pt x="5498969" y="1739245"/>
                  <a:pt x="5742495" y="1708608"/>
                  <a:pt x="6132136" y="1522429"/>
                </a:cubicBezTo>
                <a:cubicBezTo>
                  <a:pt x="6521777" y="1336250"/>
                  <a:pt x="6977406" y="1012203"/>
                  <a:pt x="7433035" y="688157"/>
                </a:cubicBezTo>
              </a:path>
            </a:pathLst>
          </a:cu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Slide Number Placeholder 19">
            <a:extLst>
              <a:ext uri="{FF2B5EF4-FFF2-40B4-BE49-F238E27FC236}">
                <a16:creationId xmlns:a16="http://schemas.microsoft.com/office/drawing/2014/main" id="{7BE4C7DD-71F4-514A-97F5-3076B3199A15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21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523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5" grpId="0" animBg="1"/>
      <p:bldP spid="7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6E3B49-5831-D403-A303-D4B925DDD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7701"/>
            <a:ext cx="5691929" cy="5592232"/>
          </a:xfrm>
        </p:spPr>
        <p:txBody>
          <a:bodyPr/>
          <a:lstStyle/>
          <a:p>
            <a:pPr marL="0" indent="0"/>
            <a:r>
              <a:rPr lang="en-US" dirty="0" err="1"/>
              <a:t>SuperHeavy</a:t>
            </a:r>
            <a:r>
              <a:rPr lang="en-US" dirty="0"/>
              <a:t> </a:t>
            </a:r>
            <a:r>
              <a:rPr lang="en-US" dirty="0" err="1"/>
              <a:t>RECoil</a:t>
            </a:r>
            <a:r>
              <a:rPr lang="en-US" dirty="0"/>
              <a:t> (SHREC) detector</a:t>
            </a:r>
            <a:r>
              <a:rPr lang="en-US" b="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/>
              <a:t>Provided by Lund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/>
              <a:t>6 cm x 18 cm implantation detector surrounded by upstream tunnel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/>
              <a:t>Commissioned using reactions</a:t>
            </a:r>
          </a:p>
          <a:p>
            <a:pPr marL="687388" lvl="1" indent="-342900"/>
            <a:r>
              <a:rPr lang="en-US" sz="2200" b="0" baseline="30000" dirty="0"/>
              <a:t>208</a:t>
            </a:r>
            <a:r>
              <a:rPr lang="en-US" sz="2200" b="0" dirty="0"/>
              <a:t>Pb(</a:t>
            </a:r>
            <a:r>
              <a:rPr lang="en-US" sz="2200" b="0" baseline="30000" dirty="0"/>
              <a:t>48</a:t>
            </a:r>
            <a:r>
              <a:rPr lang="en-US" sz="2200" b="0" dirty="0"/>
              <a:t>Ca,2</a:t>
            </a:r>
            <a:r>
              <a:rPr lang="en-US" sz="2200" b="0" i="1" dirty="0"/>
              <a:t>n</a:t>
            </a:r>
            <a:r>
              <a:rPr lang="en-US" sz="2200" b="0" dirty="0"/>
              <a:t>)</a:t>
            </a:r>
            <a:r>
              <a:rPr lang="en-US" sz="2200" b="0" baseline="30000" dirty="0"/>
              <a:t>254</a:t>
            </a:r>
            <a:r>
              <a:rPr lang="en-US" sz="2200" b="0" dirty="0"/>
              <a:t>No </a:t>
            </a:r>
          </a:p>
          <a:p>
            <a:pPr marL="687388" lvl="1" indent="-342900"/>
            <a:r>
              <a:rPr lang="en-US" sz="2200" baseline="30000" dirty="0"/>
              <a:t>2</a:t>
            </a:r>
            <a:r>
              <a:rPr lang="en-US" sz="2200" b="0" baseline="30000" dirty="0"/>
              <a:t>44</a:t>
            </a:r>
            <a:r>
              <a:rPr lang="en-US" sz="2200" b="0" dirty="0"/>
              <a:t>Pu(</a:t>
            </a:r>
            <a:r>
              <a:rPr lang="en-US" sz="2200" b="0" baseline="30000" dirty="0"/>
              <a:t>48</a:t>
            </a:r>
            <a:r>
              <a:rPr lang="en-US" sz="2200" b="0" dirty="0"/>
              <a:t>Ca,3-4</a:t>
            </a:r>
            <a:r>
              <a:rPr lang="en-US" sz="2200" b="0" i="1" dirty="0"/>
              <a:t>n</a:t>
            </a:r>
            <a:r>
              <a:rPr lang="en-US" sz="2200" b="0" dirty="0"/>
              <a:t>)</a:t>
            </a:r>
            <a:r>
              <a:rPr lang="en-US" sz="2200" b="0" baseline="30000" dirty="0"/>
              <a:t>289-288</a:t>
            </a:r>
            <a:r>
              <a:rPr lang="en-US" sz="2200" b="0" dirty="0"/>
              <a:t>Fl</a:t>
            </a:r>
          </a:p>
          <a:p>
            <a:pPr marL="687388" lvl="1" indent="-342900"/>
            <a:r>
              <a:rPr lang="en-US" sz="2200" baseline="30000" dirty="0"/>
              <a:t>209</a:t>
            </a:r>
            <a:r>
              <a:rPr lang="en-US" sz="2200" dirty="0"/>
              <a:t>Bi(</a:t>
            </a:r>
            <a:r>
              <a:rPr lang="en-US" sz="2200" baseline="30000" dirty="0"/>
              <a:t>50</a:t>
            </a:r>
            <a:r>
              <a:rPr lang="en-US" sz="2200" dirty="0"/>
              <a:t>Ti,xn)</a:t>
            </a:r>
            <a:r>
              <a:rPr lang="en-US" sz="2200" baseline="30000" dirty="0"/>
              <a:t>259-x</a:t>
            </a:r>
            <a:r>
              <a:rPr lang="en-US" sz="2200" dirty="0"/>
              <a:t>Db</a:t>
            </a:r>
            <a:endParaRPr lang="en-US" sz="2200" b="0" baseline="30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F5CA4B-2E76-47B9-633B-B77CC7814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>
                <a:latin typeface="+mj-lt"/>
              </a:rPr>
              <a:t>Detector – SHREC</a:t>
            </a:r>
          </a:p>
        </p:txBody>
      </p:sp>
      <p:pic>
        <p:nvPicPr>
          <p:cNvPr id="2" name="Picture 2" descr="Lund University - Wikipedia">
            <a:extLst>
              <a:ext uri="{FF2B5EF4-FFF2-40B4-BE49-F238E27FC236}">
                <a16:creationId xmlns:a16="http://schemas.microsoft.com/office/drawing/2014/main" id="{474318FE-A075-BF22-1BD5-D7935231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79" y="5166197"/>
            <a:ext cx="917274" cy="110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B2913C-7130-BB34-6311-F579CB43B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86" y="4106412"/>
            <a:ext cx="4131776" cy="200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9378-A595-0FFB-2B54-60F5FA68F3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56"/>
          <a:stretch/>
        </p:blipFill>
        <p:spPr>
          <a:xfrm>
            <a:off x="5561901" y="878764"/>
            <a:ext cx="6321105" cy="4932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97D3CB-BD4B-21BA-7947-A53ABA4449AF}"/>
              </a:ext>
            </a:extLst>
          </p:cNvPr>
          <p:cNvSpPr txBox="1"/>
          <p:nvPr/>
        </p:nvSpPr>
        <p:spPr>
          <a:xfrm>
            <a:off x="6897963" y="5870601"/>
            <a:ext cx="401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Large-area focal plane detector</a:t>
            </a:r>
          </a:p>
        </p:txBody>
      </p:sp>
      <p:sp>
        <p:nvSpPr>
          <p:cNvPr id="9" name="Slide Number Placeholder 19">
            <a:extLst>
              <a:ext uri="{FF2B5EF4-FFF2-40B4-BE49-F238E27FC236}">
                <a16:creationId xmlns:a16="http://schemas.microsoft.com/office/drawing/2014/main" id="{330704C9-9EE4-2F4B-84A1-37A94DBF41A7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22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316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5E3E271-C71F-5649-8A3E-1202372B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49" y="600029"/>
            <a:ext cx="10963079" cy="1362075"/>
          </a:xfrm>
        </p:spPr>
        <p:txBody>
          <a:bodyPr/>
          <a:lstStyle/>
          <a:p>
            <a:r>
              <a:rPr lang="en-US" sz="5000" i="1" dirty="0"/>
              <a:t>Checklist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496ADA-B366-7A4C-AE2E-EC5AF009C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7106" y="4185404"/>
            <a:ext cx="10963079" cy="975895"/>
          </a:xfrm>
        </p:spPr>
        <p:txBody>
          <a:bodyPr/>
          <a:lstStyle/>
          <a:p>
            <a:pPr algn="l"/>
            <a:r>
              <a:rPr lang="en-US" sz="3000" dirty="0"/>
              <a:t>Beam ✅</a:t>
            </a:r>
          </a:p>
          <a:p>
            <a:pPr algn="l"/>
            <a:r>
              <a:rPr lang="en-US" sz="3000" dirty="0"/>
              <a:t>Target ✅</a:t>
            </a:r>
          </a:p>
          <a:p>
            <a:pPr algn="l"/>
            <a:r>
              <a:rPr lang="en-US" sz="3000" dirty="0"/>
              <a:t>Separator ✅</a:t>
            </a:r>
          </a:p>
          <a:p>
            <a:pPr algn="l"/>
            <a:r>
              <a:rPr lang="en-US" sz="3000" dirty="0"/>
              <a:t>Detector ✅</a:t>
            </a:r>
          </a:p>
          <a:p>
            <a:pPr algn="l"/>
            <a:endParaRPr lang="en-US" sz="3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D4329B-F377-4442-8AAE-B4369A4E38A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D2ABA-4928-934B-8DF2-DC2AE0142A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A45B55-928D-A9B9-E76C-94C715C4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47699"/>
          </a:xfrm>
        </p:spPr>
        <p:txBody>
          <a:bodyPr/>
          <a:lstStyle/>
          <a:p>
            <a:r>
              <a:rPr lang="en-US" sz="3400" b="1" baseline="30000" dirty="0">
                <a:latin typeface="+mj-lt"/>
              </a:rPr>
              <a:t>50</a:t>
            </a:r>
            <a:r>
              <a:rPr lang="en-US" sz="3400" b="1" dirty="0">
                <a:latin typeface="+mj-lt"/>
              </a:rPr>
              <a:t>Ti+</a:t>
            </a:r>
            <a:r>
              <a:rPr lang="en-US" sz="3400" b="1" baseline="30000" dirty="0">
                <a:latin typeface="+mj-lt"/>
              </a:rPr>
              <a:t>244</a:t>
            </a:r>
            <a:r>
              <a:rPr lang="en-US" sz="3400" b="1" dirty="0">
                <a:latin typeface="+mj-lt"/>
              </a:rPr>
              <a:t>Pu Results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17B97DA-25B8-EBFE-9F12-E654182166C2}"/>
              </a:ext>
            </a:extLst>
          </p:cNvPr>
          <p:cNvSpPr txBox="1">
            <a:spLocks/>
          </p:cNvSpPr>
          <p:nvPr/>
        </p:nvSpPr>
        <p:spPr>
          <a:xfrm>
            <a:off x="794327" y="1140690"/>
            <a:ext cx="3343564" cy="2008910"/>
          </a:xfrm>
          <a:prstGeom prst="rect">
            <a:avLst/>
          </a:prstGeom>
        </p:spPr>
        <p:txBody>
          <a:bodyPr/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sz="2000" b="0" kern="0" dirty="0"/>
          </a:p>
          <a:p>
            <a:pPr marL="0" indent="0" algn="ctr"/>
            <a:r>
              <a:rPr lang="en-US" kern="0" dirty="0"/>
              <a:t>Saw 2 atoms of </a:t>
            </a:r>
            <a:r>
              <a:rPr lang="en-US" kern="0" baseline="30000" dirty="0"/>
              <a:t>290</a:t>
            </a:r>
            <a:r>
              <a:rPr lang="en-US" kern="0" dirty="0"/>
              <a:t>Lv in ~22 days</a:t>
            </a:r>
            <a:endParaRPr lang="en-US" dirty="0"/>
          </a:p>
        </p:txBody>
      </p:sp>
      <p:pic>
        <p:nvPicPr>
          <p:cNvPr id="11" name="Picture 10" descr="A group of yellow squares with black text&#10;&#10;Description automatically generated">
            <a:extLst>
              <a:ext uri="{FF2B5EF4-FFF2-40B4-BE49-F238E27FC236}">
                <a16:creationId xmlns:a16="http://schemas.microsoft.com/office/drawing/2014/main" id="{F2F62146-B7C5-890F-9400-C76F40372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837" y="671493"/>
            <a:ext cx="6665604" cy="397223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BF9719B-528A-1551-4EA2-65A12A6DDC7F}"/>
              </a:ext>
            </a:extLst>
          </p:cNvPr>
          <p:cNvGrpSpPr/>
          <p:nvPr/>
        </p:nvGrpSpPr>
        <p:grpSpPr>
          <a:xfrm>
            <a:off x="8646784" y="1140690"/>
            <a:ext cx="3332802" cy="3587281"/>
            <a:chOff x="7288110" y="1252328"/>
            <a:chExt cx="4129174" cy="473071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1F92F51-9016-BC43-208C-64A395307EE1}"/>
                </a:ext>
              </a:extLst>
            </p:cNvPr>
            <p:cNvSpPr/>
            <p:nvPr/>
          </p:nvSpPr>
          <p:spPr>
            <a:xfrm>
              <a:off x="10254137" y="1252328"/>
              <a:ext cx="1163147" cy="124367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</a:rPr>
                <a:t>290</a:t>
              </a:r>
              <a:r>
                <a:rPr lang="en-US" sz="1600" b="1" dirty="0">
                  <a:solidFill>
                    <a:schemeClr val="tx1"/>
                  </a:solidFill>
                </a:rPr>
                <a:t>Lv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8.2 </a:t>
              </a:r>
              <a:r>
                <a:rPr lang="en-US" sz="1200" dirty="0" err="1">
                  <a:solidFill>
                    <a:schemeClr val="tx1"/>
                  </a:solidFill>
                </a:rPr>
                <a:t>ms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Symbol" panose="05050102010706020507" pitchFamily="18" charset="2"/>
                </a:rPr>
                <a:t>a</a:t>
              </a:r>
              <a:r>
                <a:rPr lang="en-US" sz="1200" dirty="0">
                  <a:solidFill>
                    <a:schemeClr val="tx1"/>
                  </a:solidFill>
                </a:rPr>
                <a:t>        10.84</a:t>
              </a:r>
              <a:endParaRPr lang="en-US" sz="1200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79E70AA-902A-557A-74BE-B5983663AA14}"/>
                </a:ext>
              </a:extLst>
            </p:cNvPr>
            <p:cNvSpPr/>
            <p:nvPr/>
          </p:nvSpPr>
          <p:spPr>
            <a:xfrm>
              <a:off x="8759940" y="2853893"/>
              <a:ext cx="1163147" cy="1243673"/>
            </a:xfrm>
            <a:prstGeom prst="rect">
              <a:avLst/>
            </a:prstGeom>
            <a:gradFill>
              <a:gsLst>
                <a:gs pos="49000">
                  <a:srgbClr val="FFFF00"/>
                </a:gs>
                <a:gs pos="50000">
                  <a:srgbClr val="33CC33"/>
                </a:gs>
                <a:gs pos="0">
                  <a:srgbClr val="FFFF00"/>
                </a:gs>
                <a:gs pos="100000">
                  <a:srgbClr val="33CC33"/>
                </a:gs>
              </a:gsLst>
              <a:lin ang="27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</a:rPr>
                <a:t>286</a:t>
              </a:r>
              <a:r>
                <a:rPr lang="en-US" sz="1600" b="1" dirty="0">
                  <a:solidFill>
                    <a:schemeClr val="tx1"/>
                  </a:solidFill>
                </a:rPr>
                <a:t>Fl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106 </a:t>
              </a:r>
              <a:r>
                <a:rPr lang="en-US" sz="1200" dirty="0" err="1">
                  <a:solidFill>
                    <a:schemeClr val="tx1"/>
                  </a:solidFill>
                </a:rPr>
                <a:t>ms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Symbol" panose="05050102010706020507" pitchFamily="18" charset="2"/>
                </a:rPr>
                <a:t>a</a:t>
              </a:r>
              <a:r>
                <a:rPr lang="en-US" sz="1200" dirty="0">
                  <a:solidFill>
                    <a:schemeClr val="tx1"/>
                  </a:solidFill>
                </a:rPr>
                <a:t>      10.18</a:t>
              </a:r>
              <a:endParaRPr lang="en-US" sz="1200" dirty="0">
                <a:solidFill>
                  <a:schemeClr val="tx1"/>
                </a:solidFill>
                <a:latin typeface="Symbol" panose="05050102010706020507" pitchFamily="18" charset="2"/>
              </a:endParaRP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SF     43%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5785ADC-EE29-8633-CC0F-783E3B8085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3086" y="2496002"/>
              <a:ext cx="331051" cy="3578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7D2CA2-A618-260A-A665-2A8BB9753AC5}"/>
                </a:ext>
              </a:extLst>
            </p:cNvPr>
            <p:cNvSpPr txBox="1"/>
            <p:nvPr/>
          </p:nvSpPr>
          <p:spPr>
            <a:xfrm>
              <a:off x="9733769" y="2320748"/>
              <a:ext cx="349941" cy="365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anose="05050102010706020507" pitchFamily="18" charset="2"/>
                </a:rPr>
                <a:t>a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F241169-9C5B-5C7C-7AA2-D7597AD33761}"/>
                </a:ext>
              </a:extLst>
            </p:cNvPr>
            <p:cNvSpPr/>
            <p:nvPr/>
          </p:nvSpPr>
          <p:spPr>
            <a:xfrm>
              <a:off x="7288110" y="4455458"/>
              <a:ext cx="1163147" cy="1243673"/>
            </a:xfrm>
            <a:prstGeom prst="rect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baseline="30000" dirty="0">
                  <a:solidFill>
                    <a:schemeClr val="tx1"/>
                  </a:solidFill>
                </a:rPr>
                <a:t>282</a:t>
              </a:r>
              <a:r>
                <a:rPr lang="en-US" sz="1600" b="1" dirty="0">
                  <a:solidFill>
                    <a:schemeClr val="tx1"/>
                  </a:solidFill>
                </a:rPr>
                <a:t>Cn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0.88 </a:t>
              </a:r>
              <a:r>
                <a:rPr lang="en-US" sz="1200" dirty="0" err="1">
                  <a:solidFill>
                    <a:schemeClr val="tx1"/>
                  </a:solidFill>
                </a:rPr>
                <a:t>ms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algn="ctr"/>
              <a:endParaRPr lang="en-US" sz="1200" dirty="0">
                <a:solidFill>
                  <a:schemeClr val="tx1"/>
                </a:solidFill>
              </a:endParaRPr>
            </a:p>
            <a:p>
              <a:r>
                <a:rPr lang="en-US" sz="1200" dirty="0">
                  <a:solidFill>
                    <a:schemeClr val="tx1"/>
                  </a:solidFill>
                </a:rPr>
                <a:t>SF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C51E826-E32B-DC50-7CA0-A6CEA674AB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9942" y="4097566"/>
              <a:ext cx="331051" cy="3578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57C41B-FF5D-54D3-C080-0C1088BBDC08}"/>
                </a:ext>
              </a:extLst>
            </p:cNvPr>
            <p:cNvSpPr txBox="1"/>
            <p:nvPr/>
          </p:nvSpPr>
          <p:spPr>
            <a:xfrm>
              <a:off x="8261942" y="3916464"/>
              <a:ext cx="349941" cy="3652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anose="05050102010706020507" pitchFamily="18" charset="2"/>
                </a:rPr>
                <a:t>a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44587AD-E629-F194-BB7D-A970C8FE8FBA}"/>
                </a:ext>
              </a:extLst>
            </p:cNvPr>
            <p:cNvCxnSpPr/>
            <p:nvPr/>
          </p:nvCxnSpPr>
          <p:spPr bwMode="auto">
            <a:xfrm>
              <a:off x="9341514" y="4097566"/>
              <a:ext cx="295545" cy="28056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9F34643-0E32-65D8-2A25-D2CF94F3B62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45968" y="4100919"/>
              <a:ext cx="295545" cy="28056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FC6913D-8490-9862-BBE8-B3BCD28CF622}"/>
                </a:ext>
              </a:extLst>
            </p:cNvPr>
            <p:cNvCxnSpPr/>
            <p:nvPr/>
          </p:nvCxnSpPr>
          <p:spPr bwMode="auto">
            <a:xfrm>
              <a:off x="7866125" y="5699131"/>
              <a:ext cx="295545" cy="28056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EE4740-5A73-D292-82E3-8AB020593B0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570579" y="5702484"/>
              <a:ext cx="295545" cy="28056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7" name="Slide Number Placeholder 19">
            <a:extLst>
              <a:ext uri="{FF2B5EF4-FFF2-40B4-BE49-F238E27FC236}">
                <a16:creationId xmlns:a16="http://schemas.microsoft.com/office/drawing/2014/main" id="{20621BAF-26F4-0C42-B8BB-A7FA13D9338D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24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2939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3B72-6784-FE8D-E2F3-638138B67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Much Press!</a:t>
            </a:r>
          </a:p>
        </p:txBody>
      </p:sp>
      <p:pic>
        <p:nvPicPr>
          <p:cNvPr id="5" name="Picture 4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F8D0365-B9CD-574E-8233-03993D93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87" y="647701"/>
            <a:ext cx="6715125" cy="4465256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84E2A36-C4B0-A789-B483-B07A0EA84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512" y="1168069"/>
            <a:ext cx="5170488" cy="198924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CECDE51-98E4-B190-239B-E3E28F4D7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132" y="4711732"/>
            <a:ext cx="7772400" cy="1644617"/>
          </a:xfrm>
          <a:prstGeom prst="rect">
            <a:avLst/>
          </a:prstGeom>
        </p:spPr>
      </p:pic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710A97E-F6F8-0BB3-B25D-1F7D8079D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481162"/>
            <a:ext cx="7772400" cy="1084520"/>
          </a:xfrm>
          <a:prstGeom prst="rect">
            <a:avLst/>
          </a:prstGeom>
        </p:spPr>
      </p:pic>
      <p:sp>
        <p:nvSpPr>
          <p:cNvPr id="8" name="Slide Number Placeholder 19">
            <a:extLst>
              <a:ext uri="{FF2B5EF4-FFF2-40B4-BE49-F238E27FC236}">
                <a16:creationId xmlns:a16="http://schemas.microsoft.com/office/drawing/2014/main" id="{70711B0A-A3E9-CC43-8144-A377E82C4986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25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63FA6-82DB-702A-848E-FD3065803E08}"/>
              </a:ext>
            </a:extLst>
          </p:cNvPr>
          <p:cNvSpPr txBox="1"/>
          <p:nvPr/>
        </p:nvSpPr>
        <p:spPr>
          <a:xfrm>
            <a:off x="94129" y="6488666"/>
            <a:ext cx="4638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J.M. Gates et al., PRL  133, 172502 (2024).</a:t>
            </a:r>
          </a:p>
        </p:txBody>
      </p:sp>
    </p:spTree>
    <p:extLst>
      <p:ext uri="{BB962C8B-B14F-4D97-AF65-F5344CB8AC3E}">
        <p14:creationId xmlns:p14="http://schemas.microsoft.com/office/powerpoint/2010/main" val="2690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B561844C-0D74-5C41-F963-8F6DDE6B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47699"/>
          </a:xfrm>
        </p:spPr>
        <p:txBody>
          <a:bodyPr/>
          <a:lstStyle/>
          <a:p>
            <a:r>
              <a:rPr lang="en-US" dirty="0"/>
              <a:t>Why is this such a big deal?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FAFCE6D-1E9B-13E2-D5D9-54598615FFB7}"/>
              </a:ext>
            </a:extLst>
          </p:cNvPr>
          <p:cNvSpPr txBox="1">
            <a:spLocks/>
          </p:cNvSpPr>
          <p:nvPr/>
        </p:nvSpPr>
        <p:spPr>
          <a:xfrm>
            <a:off x="4424206" y="773871"/>
            <a:ext cx="12191999" cy="5538858"/>
          </a:xfrm>
          <a:prstGeom prst="rect">
            <a:avLst/>
          </a:prstGeom>
        </p:spPr>
        <p:txBody>
          <a:bodyPr/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sz="3400" b="1" kern="0" dirty="0">
                <a:solidFill>
                  <a:srgbClr val="00B0F0"/>
                </a:solidFill>
              </a:rPr>
              <a:t>Where do we land?</a:t>
            </a:r>
          </a:p>
          <a:p>
            <a:pPr marL="0" indent="0"/>
            <a:r>
              <a:rPr lang="en-US" sz="3400" kern="0" dirty="0">
                <a:solidFill>
                  <a:srgbClr val="00B0F0"/>
                </a:solidFill>
              </a:rPr>
              <a:t>x5 - x50 HIGHER than predictions!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719AF4-0B67-9AAA-87C5-097A5F4B8414}"/>
              </a:ext>
            </a:extLst>
          </p:cNvPr>
          <p:cNvSpPr txBox="1"/>
          <p:nvPr/>
        </p:nvSpPr>
        <p:spPr>
          <a:xfrm>
            <a:off x="0" y="5643916"/>
            <a:ext cx="84939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Adamian</a:t>
            </a:r>
            <a:r>
              <a:rPr lang="en-US" sz="1400" dirty="0"/>
              <a:t>, EPJA </a:t>
            </a:r>
            <a:r>
              <a:rPr lang="en-US" sz="1400" b="1" dirty="0"/>
              <a:t>41</a:t>
            </a:r>
            <a:r>
              <a:rPr lang="en-US" sz="1400" dirty="0"/>
              <a:t>, 235 (2009): </a:t>
            </a:r>
            <a:r>
              <a:rPr lang="en-US" sz="1400" dirty="0">
                <a:hlinkClick r:id="rId2"/>
              </a:rPr>
              <a:t>https://doi.org/10.1140/epja/i2009-10795-4</a:t>
            </a:r>
            <a:endParaRPr lang="en-US" sz="1400" dirty="0"/>
          </a:p>
          <a:p>
            <a:r>
              <a:rPr lang="en-US" sz="1400" kern="0" dirty="0" err="1"/>
              <a:t>Kuzima</a:t>
            </a:r>
            <a:r>
              <a:rPr lang="en-US" sz="1400" kern="0" dirty="0"/>
              <a:t> PRC </a:t>
            </a:r>
            <a:r>
              <a:rPr lang="en-US" sz="1400" b="1" kern="0" dirty="0"/>
              <a:t>85</a:t>
            </a:r>
            <a:r>
              <a:rPr lang="en-US" sz="1400" kern="0" dirty="0"/>
              <a:t>, 014319 (2012): </a:t>
            </a:r>
            <a:r>
              <a:rPr lang="en-US" sz="1400" kern="0" dirty="0">
                <a:hlinkClick r:id="rId3"/>
              </a:rPr>
              <a:t>https://doi.org/10.1103/PhysRevC.85.014319</a:t>
            </a:r>
            <a:endParaRPr lang="en-US" sz="1400" kern="0" dirty="0"/>
          </a:p>
          <a:p>
            <a:r>
              <a:rPr lang="en-US" sz="1400" kern="0" dirty="0" err="1"/>
              <a:t>Adamian</a:t>
            </a:r>
            <a:r>
              <a:rPr lang="en-US" sz="1400" kern="0" dirty="0"/>
              <a:t>, PRC </a:t>
            </a:r>
            <a:r>
              <a:rPr lang="en-US" sz="1400" b="1" kern="0" dirty="0"/>
              <a:t>101</a:t>
            </a:r>
            <a:r>
              <a:rPr lang="en-US" sz="1400" kern="0" dirty="0"/>
              <a:t>, 034301 (2020): </a:t>
            </a:r>
            <a:r>
              <a:rPr lang="en-US" sz="1400" kern="0" dirty="0">
                <a:hlinkClick r:id="rId4"/>
              </a:rPr>
              <a:t>https://doi.org/10.1103/PhysRevC.101.034301</a:t>
            </a:r>
            <a:endParaRPr lang="en-US" sz="1400" dirty="0"/>
          </a:p>
          <a:p>
            <a:endParaRPr lang="en-US" sz="1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CD76A46-5773-612C-DC2A-A7C6120C47F2}"/>
              </a:ext>
            </a:extLst>
          </p:cNvPr>
          <p:cNvGrpSpPr/>
          <p:nvPr/>
        </p:nvGrpSpPr>
        <p:grpSpPr>
          <a:xfrm>
            <a:off x="4164756" y="2350336"/>
            <a:ext cx="4029083" cy="3001667"/>
            <a:chOff x="4164756" y="2350336"/>
            <a:chExt cx="4029083" cy="3001667"/>
          </a:xfrm>
        </p:grpSpPr>
        <p:pic>
          <p:nvPicPr>
            <p:cNvPr id="1028" name="Picture 4" descr="FIG. 10.">
              <a:extLst>
                <a:ext uri="{FF2B5EF4-FFF2-40B4-BE49-F238E27FC236}">
                  <a16:creationId xmlns:a16="http://schemas.microsoft.com/office/drawing/2014/main" id="{3C28FE68-E2EB-434B-6644-5B304025D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4756" y="2350336"/>
              <a:ext cx="4029083" cy="3001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4CB4D2-1CD2-DF12-4A32-AA53A07C4E58}"/>
                </a:ext>
              </a:extLst>
            </p:cNvPr>
            <p:cNvSpPr/>
            <p:nvPr/>
          </p:nvSpPr>
          <p:spPr bwMode="auto">
            <a:xfrm>
              <a:off x="5295900" y="3014133"/>
              <a:ext cx="1397000" cy="529167"/>
            </a:xfrm>
            <a:custGeom>
              <a:avLst/>
              <a:gdLst>
                <a:gd name="connsiteX0" fmla="*/ 0 w 1397000"/>
                <a:gd name="connsiteY0" fmla="*/ 0 h 529167"/>
                <a:gd name="connsiteX1" fmla="*/ 461433 w 1397000"/>
                <a:gd name="connsiteY1" fmla="*/ 317500 h 529167"/>
                <a:gd name="connsiteX2" fmla="*/ 944033 w 1397000"/>
                <a:gd name="connsiteY2" fmla="*/ 368300 h 529167"/>
                <a:gd name="connsiteX3" fmla="*/ 1397000 w 1397000"/>
                <a:gd name="connsiteY3" fmla="*/ 529167 h 529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7000" h="529167">
                  <a:moveTo>
                    <a:pt x="0" y="0"/>
                  </a:moveTo>
                  <a:lnTo>
                    <a:pt x="461433" y="317500"/>
                  </a:lnTo>
                  <a:lnTo>
                    <a:pt x="944033" y="368300"/>
                  </a:lnTo>
                  <a:lnTo>
                    <a:pt x="1397000" y="529167"/>
                  </a:lnTo>
                </a:path>
              </a:pathLst>
            </a:cu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92F348C-B77F-A7E1-34F0-36DA32437E80}"/>
                </a:ext>
              </a:extLst>
            </p:cNvPr>
            <p:cNvSpPr/>
            <p:nvPr/>
          </p:nvSpPr>
          <p:spPr bwMode="auto">
            <a:xfrm>
              <a:off x="5740400" y="3588327"/>
              <a:ext cx="1422400" cy="808182"/>
            </a:xfrm>
            <a:custGeom>
              <a:avLst/>
              <a:gdLst>
                <a:gd name="connsiteX0" fmla="*/ 0 w 1422400"/>
                <a:gd name="connsiteY0" fmla="*/ 0 h 808182"/>
                <a:gd name="connsiteX1" fmla="*/ 494145 w 1422400"/>
                <a:gd name="connsiteY1" fmla="*/ 193964 h 808182"/>
                <a:gd name="connsiteX2" fmla="*/ 946727 w 1422400"/>
                <a:gd name="connsiteY2" fmla="*/ 101600 h 808182"/>
                <a:gd name="connsiteX3" fmla="*/ 1422400 w 1422400"/>
                <a:gd name="connsiteY3" fmla="*/ 808182 h 80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2400" h="808182">
                  <a:moveTo>
                    <a:pt x="0" y="0"/>
                  </a:moveTo>
                  <a:lnTo>
                    <a:pt x="494145" y="193964"/>
                  </a:lnTo>
                  <a:lnTo>
                    <a:pt x="946727" y="101600"/>
                  </a:lnTo>
                  <a:lnTo>
                    <a:pt x="1422400" y="808182"/>
                  </a:lnTo>
                </a:path>
              </a:pathLst>
            </a:custGeom>
            <a:noFill/>
            <a:ln w="57150" cap="flat" cmpd="sng" algn="ctr">
              <a:solidFill>
                <a:srgbClr val="0000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6D59BE-1DAB-E94C-A36D-787BB4648C05}"/>
                </a:ext>
              </a:extLst>
            </p:cNvPr>
            <p:cNvSpPr/>
            <p:nvPr/>
          </p:nvSpPr>
          <p:spPr bwMode="auto">
            <a:xfrm>
              <a:off x="6220691" y="3962400"/>
              <a:ext cx="1403927" cy="798945"/>
            </a:xfrm>
            <a:custGeom>
              <a:avLst/>
              <a:gdLst>
                <a:gd name="connsiteX0" fmla="*/ 0 w 1403927"/>
                <a:gd name="connsiteY0" fmla="*/ 0 h 798945"/>
                <a:gd name="connsiteX1" fmla="*/ 475673 w 1403927"/>
                <a:gd name="connsiteY1" fmla="*/ 64655 h 798945"/>
                <a:gd name="connsiteX2" fmla="*/ 937491 w 1403927"/>
                <a:gd name="connsiteY2" fmla="*/ 300182 h 798945"/>
                <a:gd name="connsiteX3" fmla="*/ 1403927 w 1403927"/>
                <a:gd name="connsiteY3" fmla="*/ 798945 h 79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927" h="798945">
                  <a:moveTo>
                    <a:pt x="0" y="0"/>
                  </a:moveTo>
                  <a:lnTo>
                    <a:pt x="475673" y="64655"/>
                  </a:lnTo>
                  <a:lnTo>
                    <a:pt x="937491" y="300182"/>
                  </a:lnTo>
                  <a:lnTo>
                    <a:pt x="1403927" y="798945"/>
                  </a:lnTo>
                </a:path>
              </a:pathLst>
            </a:custGeom>
            <a:noFill/>
            <a:ln w="57150" cap="flat" cmpd="sng" algn="ctr">
              <a:solidFill>
                <a:srgbClr val="00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88AABFD-09FA-5D44-8308-84D024C05D1F}"/>
                </a:ext>
              </a:extLst>
            </p:cNvPr>
            <p:cNvSpPr/>
            <p:nvPr/>
          </p:nvSpPr>
          <p:spPr bwMode="auto">
            <a:xfrm>
              <a:off x="6682509" y="3749964"/>
              <a:ext cx="1390073" cy="314036"/>
            </a:xfrm>
            <a:custGeom>
              <a:avLst/>
              <a:gdLst>
                <a:gd name="connsiteX0" fmla="*/ 0 w 1390073"/>
                <a:gd name="connsiteY0" fmla="*/ 129309 h 314036"/>
                <a:gd name="connsiteX1" fmla="*/ 466436 w 1390073"/>
                <a:gd name="connsiteY1" fmla="*/ 263236 h 314036"/>
                <a:gd name="connsiteX2" fmla="*/ 905164 w 1390073"/>
                <a:gd name="connsiteY2" fmla="*/ 0 h 314036"/>
                <a:gd name="connsiteX3" fmla="*/ 1390073 w 1390073"/>
                <a:gd name="connsiteY3" fmla="*/ 314036 h 31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073" h="314036">
                  <a:moveTo>
                    <a:pt x="0" y="129309"/>
                  </a:moveTo>
                  <a:lnTo>
                    <a:pt x="466436" y="263236"/>
                  </a:lnTo>
                  <a:lnTo>
                    <a:pt x="905164" y="0"/>
                  </a:lnTo>
                  <a:lnTo>
                    <a:pt x="1390073" y="314036"/>
                  </a:lnTo>
                </a:path>
              </a:pathLst>
            </a:custGeom>
            <a:noFill/>
            <a:ln w="5715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7983B1-C179-291B-FA20-E2C3813B2E82}"/>
              </a:ext>
            </a:extLst>
          </p:cNvPr>
          <p:cNvGrpSpPr/>
          <p:nvPr/>
        </p:nvGrpSpPr>
        <p:grpSpPr>
          <a:xfrm>
            <a:off x="8241714" y="2350335"/>
            <a:ext cx="3950286" cy="3001667"/>
            <a:chOff x="8241714" y="2350335"/>
            <a:chExt cx="3950286" cy="30016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B554CD-9524-7B7B-A775-902B08F05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1714" y="2350335"/>
              <a:ext cx="3950286" cy="3001667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089A7AD-21FF-3A1A-BA0B-B403486770CC}"/>
                </a:ext>
              </a:extLst>
            </p:cNvPr>
            <p:cNvSpPr/>
            <p:nvPr/>
          </p:nvSpPr>
          <p:spPr bwMode="auto">
            <a:xfrm>
              <a:off x="9050867" y="2641600"/>
              <a:ext cx="2103966" cy="1045633"/>
            </a:xfrm>
            <a:custGeom>
              <a:avLst/>
              <a:gdLst>
                <a:gd name="connsiteX0" fmla="*/ 0 w 2103966"/>
                <a:gd name="connsiteY0" fmla="*/ 0 h 1045633"/>
                <a:gd name="connsiteX1" fmla="*/ 694266 w 2103966"/>
                <a:gd name="connsiteY1" fmla="*/ 338667 h 1045633"/>
                <a:gd name="connsiteX2" fmla="*/ 1392766 w 2103966"/>
                <a:gd name="connsiteY2" fmla="*/ 766233 h 1045633"/>
                <a:gd name="connsiteX3" fmla="*/ 2103966 w 2103966"/>
                <a:gd name="connsiteY3" fmla="*/ 1045633 h 104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3966" h="1045633">
                  <a:moveTo>
                    <a:pt x="0" y="0"/>
                  </a:moveTo>
                  <a:lnTo>
                    <a:pt x="694266" y="338667"/>
                  </a:lnTo>
                  <a:lnTo>
                    <a:pt x="1392766" y="766233"/>
                  </a:lnTo>
                  <a:lnTo>
                    <a:pt x="2103966" y="1045633"/>
                  </a:lnTo>
                </a:path>
              </a:pathLst>
            </a:cu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504B3DF-FCFC-901A-C1B3-E2C016F82AC8}"/>
                </a:ext>
              </a:extLst>
            </p:cNvPr>
            <p:cNvSpPr/>
            <p:nvPr/>
          </p:nvSpPr>
          <p:spPr bwMode="auto">
            <a:xfrm>
              <a:off x="9730509" y="3205018"/>
              <a:ext cx="2087418" cy="1306946"/>
            </a:xfrm>
            <a:custGeom>
              <a:avLst/>
              <a:gdLst>
                <a:gd name="connsiteX0" fmla="*/ 0 w 2087418"/>
                <a:gd name="connsiteY0" fmla="*/ 0 h 1306946"/>
                <a:gd name="connsiteX1" fmla="*/ 725055 w 2087418"/>
                <a:gd name="connsiteY1" fmla="*/ 461818 h 1306946"/>
                <a:gd name="connsiteX2" fmla="*/ 1399309 w 2087418"/>
                <a:gd name="connsiteY2" fmla="*/ 928255 h 1306946"/>
                <a:gd name="connsiteX3" fmla="*/ 2087418 w 2087418"/>
                <a:gd name="connsiteY3" fmla="*/ 1306946 h 130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7418" h="1306946">
                  <a:moveTo>
                    <a:pt x="0" y="0"/>
                  </a:moveTo>
                  <a:lnTo>
                    <a:pt x="725055" y="461818"/>
                  </a:lnTo>
                  <a:lnTo>
                    <a:pt x="1399309" y="928255"/>
                  </a:lnTo>
                  <a:lnTo>
                    <a:pt x="2087418" y="1306946"/>
                  </a:lnTo>
                </a:path>
              </a:pathLst>
            </a:custGeom>
            <a:noFill/>
            <a:ln w="57150" cap="flat" cmpd="sng" algn="ctr">
              <a:solidFill>
                <a:srgbClr val="0000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724FACD-A3D4-CE28-3A28-9430F2DF4667}"/>
                </a:ext>
              </a:extLst>
            </p:cNvPr>
            <p:cNvSpPr/>
            <p:nvPr/>
          </p:nvSpPr>
          <p:spPr bwMode="auto">
            <a:xfrm>
              <a:off x="10423236" y="3902364"/>
              <a:ext cx="1408546" cy="803563"/>
            </a:xfrm>
            <a:custGeom>
              <a:avLst/>
              <a:gdLst>
                <a:gd name="connsiteX0" fmla="*/ 0 w 1408546"/>
                <a:gd name="connsiteY0" fmla="*/ 0 h 803563"/>
                <a:gd name="connsiteX1" fmla="*/ 701964 w 1408546"/>
                <a:gd name="connsiteY1" fmla="*/ 604981 h 803563"/>
                <a:gd name="connsiteX2" fmla="*/ 1408546 w 1408546"/>
                <a:gd name="connsiteY2" fmla="*/ 803563 h 803563"/>
                <a:gd name="connsiteX3" fmla="*/ 1390073 w 1408546"/>
                <a:gd name="connsiteY3" fmla="*/ 775854 h 80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8546" h="803563">
                  <a:moveTo>
                    <a:pt x="0" y="0"/>
                  </a:moveTo>
                  <a:lnTo>
                    <a:pt x="701964" y="604981"/>
                  </a:lnTo>
                  <a:lnTo>
                    <a:pt x="1408546" y="803563"/>
                  </a:lnTo>
                  <a:lnTo>
                    <a:pt x="1390073" y="775854"/>
                  </a:lnTo>
                </a:path>
              </a:pathLst>
            </a:custGeom>
            <a:noFill/>
            <a:ln w="57150" cap="flat" cmpd="sng" algn="ctr">
              <a:solidFill>
                <a:srgbClr val="00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9330EE6-06D1-26A0-1DEC-73F8557167A7}"/>
                </a:ext>
              </a:extLst>
            </p:cNvPr>
            <p:cNvSpPr/>
            <p:nvPr/>
          </p:nvSpPr>
          <p:spPr bwMode="auto">
            <a:xfrm>
              <a:off x="11125200" y="4419600"/>
              <a:ext cx="697345" cy="434109"/>
            </a:xfrm>
            <a:custGeom>
              <a:avLst/>
              <a:gdLst>
                <a:gd name="connsiteX0" fmla="*/ 0 w 697345"/>
                <a:gd name="connsiteY0" fmla="*/ 0 h 434109"/>
                <a:gd name="connsiteX1" fmla="*/ 697345 w 697345"/>
                <a:gd name="connsiteY1" fmla="*/ 434109 h 43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7345" h="434109">
                  <a:moveTo>
                    <a:pt x="0" y="0"/>
                  </a:moveTo>
                  <a:lnTo>
                    <a:pt x="697345" y="434109"/>
                  </a:lnTo>
                </a:path>
              </a:pathLst>
            </a:custGeom>
            <a:noFill/>
            <a:ln w="5715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217D61-7FBC-B700-1D7C-BEF4369EB5DD}"/>
              </a:ext>
            </a:extLst>
          </p:cNvPr>
          <p:cNvGrpSpPr/>
          <p:nvPr/>
        </p:nvGrpSpPr>
        <p:grpSpPr>
          <a:xfrm>
            <a:off x="69285" y="2331345"/>
            <a:ext cx="3972743" cy="3039148"/>
            <a:chOff x="69285" y="2331345"/>
            <a:chExt cx="3972743" cy="3039148"/>
          </a:xfrm>
        </p:grpSpPr>
        <p:pic>
          <p:nvPicPr>
            <p:cNvPr id="1030" name="Picture 6" descr="FIG. 11.">
              <a:extLst>
                <a:ext uri="{FF2B5EF4-FFF2-40B4-BE49-F238E27FC236}">
                  <a16:creationId xmlns:a16="http://schemas.microsoft.com/office/drawing/2014/main" id="{B82034D0-FA41-3374-4A92-B80FC2F6F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5" y="2331345"/>
              <a:ext cx="3972743" cy="3039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DAF921F-C3AF-CC7D-BA0A-ED3CC6279376}"/>
                </a:ext>
              </a:extLst>
            </p:cNvPr>
            <p:cNvSpPr/>
            <p:nvPr/>
          </p:nvSpPr>
          <p:spPr bwMode="auto">
            <a:xfrm>
              <a:off x="601133" y="2705100"/>
              <a:ext cx="1651000" cy="643467"/>
            </a:xfrm>
            <a:custGeom>
              <a:avLst/>
              <a:gdLst>
                <a:gd name="connsiteX0" fmla="*/ 0 w 1651000"/>
                <a:gd name="connsiteY0" fmla="*/ 0 h 643467"/>
                <a:gd name="connsiteX1" fmla="*/ 558800 w 1651000"/>
                <a:gd name="connsiteY1" fmla="*/ 122767 h 643467"/>
                <a:gd name="connsiteX2" fmla="*/ 1113367 w 1651000"/>
                <a:gd name="connsiteY2" fmla="*/ 300567 h 643467"/>
                <a:gd name="connsiteX3" fmla="*/ 1651000 w 1651000"/>
                <a:gd name="connsiteY3" fmla="*/ 643467 h 64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000" h="643467">
                  <a:moveTo>
                    <a:pt x="0" y="0"/>
                  </a:moveTo>
                  <a:lnTo>
                    <a:pt x="558800" y="122767"/>
                  </a:lnTo>
                  <a:lnTo>
                    <a:pt x="1113367" y="300567"/>
                  </a:lnTo>
                  <a:lnTo>
                    <a:pt x="1651000" y="643467"/>
                  </a:lnTo>
                </a:path>
              </a:pathLst>
            </a:cu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BC2FF239-D137-0598-3ED4-98E17C3D26AD}"/>
                </a:ext>
              </a:extLst>
            </p:cNvPr>
            <p:cNvSpPr/>
            <p:nvPr/>
          </p:nvSpPr>
          <p:spPr bwMode="auto">
            <a:xfrm>
              <a:off x="1145309" y="2978727"/>
              <a:ext cx="1648691" cy="720437"/>
            </a:xfrm>
            <a:custGeom>
              <a:avLst/>
              <a:gdLst>
                <a:gd name="connsiteX0" fmla="*/ 0 w 1648691"/>
                <a:gd name="connsiteY0" fmla="*/ 0 h 720437"/>
                <a:gd name="connsiteX1" fmla="*/ 549564 w 1648691"/>
                <a:gd name="connsiteY1" fmla="*/ 286328 h 720437"/>
                <a:gd name="connsiteX2" fmla="*/ 1099127 w 1648691"/>
                <a:gd name="connsiteY2" fmla="*/ 641928 h 720437"/>
                <a:gd name="connsiteX3" fmla="*/ 1648691 w 1648691"/>
                <a:gd name="connsiteY3" fmla="*/ 720437 h 72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691" h="720437">
                  <a:moveTo>
                    <a:pt x="0" y="0"/>
                  </a:moveTo>
                  <a:lnTo>
                    <a:pt x="549564" y="286328"/>
                  </a:lnTo>
                  <a:lnTo>
                    <a:pt x="1099127" y="641928"/>
                  </a:lnTo>
                  <a:lnTo>
                    <a:pt x="1648691" y="720437"/>
                  </a:lnTo>
                </a:path>
              </a:pathLst>
            </a:custGeom>
            <a:noFill/>
            <a:ln w="57150" cap="flat" cmpd="sng" algn="ctr">
              <a:solidFill>
                <a:srgbClr val="0000C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071C630-0756-C9EF-91B9-54A90E048D72}"/>
                </a:ext>
              </a:extLst>
            </p:cNvPr>
            <p:cNvSpPr/>
            <p:nvPr/>
          </p:nvSpPr>
          <p:spPr bwMode="auto">
            <a:xfrm>
              <a:off x="1699491" y="3440545"/>
              <a:ext cx="1653309" cy="817419"/>
            </a:xfrm>
            <a:custGeom>
              <a:avLst/>
              <a:gdLst>
                <a:gd name="connsiteX0" fmla="*/ 0 w 1653309"/>
                <a:gd name="connsiteY0" fmla="*/ 0 h 817419"/>
                <a:gd name="connsiteX1" fmla="*/ 544945 w 1653309"/>
                <a:gd name="connsiteY1" fmla="*/ 318655 h 817419"/>
                <a:gd name="connsiteX2" fmla="*/ 1094509 w 1653309"/>
                <a:gd name="connsiteY2" fmla="*/ 692728 h 817419"/>
                <a:gd name="connsiteX3" fmla="*/ 1653309 w 1653309"/>
                <a:gd name="connsiteY3" fmla="*/ 817419 h 81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3309" h="817419">
                  <a:moveTo>
                    <a:pt x="0" y="0"/>
                  </a:moveTo>
                  <a:lnTo>
                    <a:pt x="544945" y="318655"/>
                  </a:lnTo>
                  <a:lnTo>
                    <a:pt x="1094509" y="692728"/>
                  </a:lnTo>
                  <a:lnTo>
                    <a:pt x="1653309" y="817419"/>
                  </a:lnTo>
                </a:path>
              </a:pathLst>
            </a:custGeom>
            <a:noFill/>
            <a:ln w="57150" cap="flat" cmpd="sng" algn="ctr">
              <a:solidFill>
                <a:srgbClr val="00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0CC8040-25AF-8C70-010D-8C1B75151CCA}"/>
                </a:ext>
              </a:extLst>
            </p:cNvPr>
            <p:cNvSpPr/>
            <p:nvPr/>
          </p:nvSpPr>
          <p:spPr bwMode="auto">
            <a:xfrm>
              <a:off x="2253673" y="3846945"/>
              <a:ext cx="1648691" cy="1122219"/>
            </a:xfrm>
            <a:custGeom>
              <a:avLst/>
              <a:gdLst>
                <a:gd name="connsiteX0" fmla="*/ 0 w 1648691"/>
                <a:gd name="connsiteY0" fmla="*/ 0 h 1122219"/>
                <a:gd name="connsiteX1" fmla="*/ 558800 w 1648691"/>
                <a:gd name="connsiteY1" fmla="*/ 406400 h 1122219"/>
                <a:gd name="connsiteX2" fmla="*/ 1112982 w 1648691"/>
                <a:gd name="connsiteY2" fmla="*/ 669637 h 1122219"/>
                <a:gd name="connsiteX3" fmla="*/ 1648691 w 1648691"/>
                <a:gd name="connsiteY3" fmla="*/ 1122219 h 112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8691" h="1122219">
                  <a:moveTo>
                    <a:pt x="0" y="0"/>
                  </a:moveTo>
                  <a:lnTo>
                    <a:pt x="558800" y="406400"/>
                  </a:lnTo>
                  <a:lnTo>
                    <a:pt x="1112982" y="669637"/>
                  </a:lnTo>
                  <a:lnTo>
                    <a:pt x="1648691" y="1122219"/>
                  </a:lnTo>
                </a:path>
              </a:pathLst>
            </a:custGeom>
            <a:noFill/>
            <a:ln w="5715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373C21-CE15-7EE1-F428-39280459D87F}"/>
                </a:ext>
              </a:extLst>
            </p:cNvPr>
            <p:cNvSpPr txBox="1"/>
            <p:nvPr/>
          </p:nvSpPr>
          <p:spPr>
            <a:xfrm>
              <a:off x="2016564" y="2774291"/>
              <a:ext cx="6573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C00000"/>
                  </a:solidFill>
                </a:rPr>
                <a:t>50</a:t>
              </a:r>
              <a:r>
                <a:rPr lang="en-US" dirty="0">
                  <a:solidFill>
                    <a:srgbClr val="C00000"/>
                  </a:solidFill>
                </a:rPr>
                <a:t>Ti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98E061-FC8F-E874-BB93-BAACA2299A74}"/>
                </a:ext>
              </a:extLst>
            </p:cNvPr>
            <p:cNvSpPr txBox="1"/>
            <p:nvPr/>
          </p:nvSpPr>
          <p:spPr>
            <a:xfrm>
              <a:off x="2603095" y="3183996"/>
              <a:ext cx="737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0000CC"/>
                  </a:solidFill>
                </a:rPr>
                <a:t>54</a:t>
              </a:r>
              <a:r>
                <a:rPr lang="en-US" dirty="0">
                  <a:solidFill>
                    <a:srgbClr val="0000CC"/>
                  </a:solidFill>
                </a:rPr>
                <a:t>Cr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E1DFDA-C8E3-0811-F59D-15C2EEF52203}"/>
                </a:ext>
              </a:extLst>
            </p:cNvPr>
            <p:cNvSpPr txBox="1"/>
            <p:nvPr/>
          </p:nvSpPr>
          <p:spPr>
            <a:xfrm>
              <a:off x="3130617" y="3770428"/>
              <a:ext cx="771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006600"/>
                  </a:solidFill>
                </a:rPr>
                <a:t>58</a:t>
              </a:r>
              <a:r>
                <a:rPr lang="en-US" dirty="0">
                  <a:solidFill>
                    <a:srgbClr val="006600"/>
                  </a:solidFill>
                </a:rPr>
                <a:t>Fe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327DAE-4CB1-9316-BE94-905E9B7E05C9}"/>
                </a:ext>
              </a:extLst>
            </p:cNvPr>
            <p:cNvSpPr txBox="1"/>
            <p:nvPr/>
          </p:nvSpPr>
          <p:spPr>
            <a:xfrm>
              <a:off x="2850924" y="4561976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rgbClr val="FFC000"/>
                  </a:solidFill>
                </a:rPr>
                <a:t>64</a:t>
              </a:r>
              <a:r>
                <a:rPr lang="en-US" dirty="0">
                  <a:solidFill>
                    <a:srgbClr val="FFC000"/>
                  </a:solidFill>
                </a:rPr>
                <a:t>Ni</a:t>
              </a:r>
            </a:p>
          </p:txBody>
        </p:sp>
      </p:grp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1F80DE77-DDB5-B0B5-BC0E-2F79FA7B468A}"/>
              </a:ext>
            </a:extLst>
          </p:cNvPr>
          <p:cNvSpPr/>
          <p:nvPr/>
        </p:nvSpPr>
        <p:spPr bwMode="auto">
          <a:xfrm>
            <a:off x="1056159" y="2449852"/>
            <a:ext cx="193869" cy="186287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F773FF4A-EDC7-40F6-2CED-2E771806ECCE}"/>
              </a:ext>
            </a:extLst>
          </p:cNvPr>
          <p:cNvSpPr/>
          <p:nvPr/>
        </p:nvSpPr>
        <p:spPr bwMode="auto">
          <a:xfrm>
            <a:off x="5680198" y="2937191"/>
            <a:ext cx="193869" cy="186287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9C1A969B-08AE-96A3-FA8D-B1354B39F2DA}"/>
              </a:ext>
            </a:extLst>
          </p:cNvPr>
          <p:cNvSpPr/>
          <p:nvPr/>
        </p:nvSpPr>
        <p:spPr bwMode="auto">
          <a:xfrm>
            <a:off x="9629911" y="2026824"/>
            <a:ext cx="193869" cy="186287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Placeholder 1">
                <a:extLst>
                  <a:ext uri="{FF2B5EF4-FFF2-40B4-BE49-F238E27FC236}">
                    <a16:creationId xmlns:a16="http://schemas.microsoft.com/office/drawing/2014/main" id="{56DCFF87-967D-3145-9269-1767B349C02C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-247858" y="287242"/>
                <a:ext cx="4751299" cy="2037223"/>
              </a:xfrm>
            </p:spPr>
            <p:txBody>
              <a:bodyPr/>
              <a:lstStyle/>
              <a:p>
                <a:endParaRPr lang="en-US" sz="1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1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𝑝𝑟𝑜𝑑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_4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=0.44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+0.58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−0.28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𝑝𝑏</m:t>
                      </m:r>
                    </m:oMath>
                  </m:oMathPara>
                </a14:m>
                <a:endParaRPr lang="en-US" dirty="0"/>
              </a:p>
              <a:p>
                <a:endParaRPr lang="en-US" sz="12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0" name="Text Placeholder 1">
                <a:extLst>
                  <a:ext uri="{FF2B5EF4-FFF2-40B4-BE49-F238E27FC236}">
                    <a16:creationId xmlns:a16="http://schemas.microsoft.com/office/drawing/2014/main" id="{56DCFF87-967D-3145-9269-1767B349C0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-247858" y="287242"/>
                <a:ext cx="4751299" cy="2037223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Slide Number Placeholder 19">
            <a:extLst>
              <a:ext uri="{FF2B5EF4-FFF2-40B4-BE49-F238E27FC236}">
                <a16:creationId xmlns:a16="http://schemas.microsoft.com/office/drawing/2014/main" id="{6E440580-F77C-7647-A855-A16659A91A66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26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559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  <p:bldP spid="3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301BCC-CC29-B056-D3B2-E3287ECB1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Measurements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FB595B8-7104-4E1A-BBF7-617DECA4D880}"/>
              </a:ext>
            </a:extLst>
          </p:cNvPr>
          <p:cNvSpPr txBox="1">
            <a:spLocks/>
          </p:cNvSpPr>
          <p:nvPr/>
        </p:nvSpPr>
        <p:spPr>
          <a:xfrm>
            <a:off x="0" y="5749699"/>
            <a:ext cx="7067724" cy="1153143"/>
          </a:xfrm>
          <a:prstGeom prst="rect">
            <a:avLst/>
          </a:prstGeom>
        </p:spPr>
        <p:txBody>
          <a:bodyPr/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r>
              <a:rPr lang="en-US" sz="1100" kern="0" dirty="0"/>
              <a:t>[1] </a:t>
            </a:r>
            <a:r>
              <a:rPr lang="en-US" sz="1100" kern="0" dirty="0" err="1"/>
              <a:t>Zagerabev</a:t>
            </a:r>
            <a:r>
              <a:rPr lang="en-US" sz="1100" kern="0" dirty="0"/>
              <a:t> PRC </a:t>
            </a:r>
            <a:r>
              <a:rPr lang="en-US" sz="1100" b="1" kern="0" dirty="0"/>
              <a:t>78</a:t>
            </a:r>
            <a:r>
              <a:rPr lang="en-US" sz="1100" kern="0" dirty="0"/>
              <a:t>, 034601 (2008): </a:t>
            </a:r>
            <a:r>
              <a:rPr lang="en-US" sz="1100" kern="0" dirty="0">
                <a:hlinkClick r:id="rId2"/>
              </a:rPr>
              <a:t>https://doi.org/10.1103/PhysRevC.78.034610</a:t>
            </a:r>
            <a:endParaRPr lang="en-US" sz="1100" kern="0" dirty="0"/>
          </a:p>
          <a:p>
            <a:r>
              <a:rPr lang="en-US" sz="1100" kern="0" dirty="0"/>
              <a:t>[2] </a:t>
            </a:r>
            <a:r>
              <a:rPr lang="en-US" sz="1100" kern="0" dirty="0" err="1"/>
              <a:t>Kuzima</a:t>
            </a:r>
            <a:r>
              <a:rPr lang="en-US" sz="1100" kern="0" dirty="0"/>
              <a:t> PRC </a:t>
            </a:r>
            <a:r>
              <a:rPr lang="en-US" sz="1100" b="1" kern="0" dirty="0"/>
              <a:t>85</a:t>
            </a:r>
            <a:r>
              <a:rPr lang="en-US" sz="1100" kern="0" dirty="0"/>
              <a:t>, 014319 (2012): </a:t>
            </a:r>
            <a:r>
              <a:rPr lang="en-US" sz="1100" kern="0" dirty="0">
                <a:hlinkClick r:id="rId3"/>
              </a:rPr>
              <a:t>https://doi.org/10.1103/PhysRevC.85.014319</a:t>
            </a:r>
            <a:endParaRPr lang="en-US" sz="1100" kern="0" dirty="0"/>
          </a:p>
          <a:p>
            <a:r>
              <a:rPr lang="en-US" sz="1100" kern="0" dirty="0"/>
              <a:t>[3] </a:t>
            </a:r>
            <a:r>
              <a:rPr lang="en-US" sz="1100" kern="0" dirty="0" err="1"/>
              <a:t>Adamian</a:t>
            </a:r>
            <a:r>
              <a:rPr lang="en-US" sz="1100" kern="0" dirty="0"/>
              <a:t>, PRC </a:t>
            </a:r>
            <a:r>
              <a:rPr lang="en-US" sz="1100" b="1" kern="0" dirty="0"/>
              <a:t>101</a:t>
            </a:r>
            <a:r>
              <a:rPr lang="en-US" sz="1100" kern="0" dirty="0"/>
              <a:t>, 034301 (2020): </a:t>
            </a:r>
            <a:r>
              <a:rPr lang="en-US" sz="1100" kern="0" dirty="0">
                <a:hlinkClick r:id="rId4"/>
              </a:rPr>
              <a:t>https://doi.org/10.1103/PhysRevC.101.034301</a:t>
            </a:r>
            <a:endParaRPr lang="en-US" sz="1100" kern="0" dirty="0"/>
          </a:p>
          <a:p>
            <a:r>
              <a:rPr lang="en-US" sz="1100" kern="0" dirty="0"/>
              <a:t>[4] T. Cap, private communication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245831-9F0B-7D46-8F59-E9988F29C66C}"/>
              </a:ext>
            </a:extLst>
          </p:cNvPr>
          <p:cNvGrpSpPr/>
          <p:nvPr/>
        </p:nvGrpSpPr>
        <p:grpSpPr>
          <a:xfrm>
            <a:off x="0" y="681388"/>
            <a:ext cx="6341886" cy="4932224"/>
            <a:chOff x="5850115" y="801305"/>
            <a:chExt cx="6341886" cy="4932224"/>
          </a:xfrm>
        </p:grpSpPr>
        <p:pic>
          <p:nvPicPr>
            <p:cNvPr id="9" name="Picture 8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48DAE37C-AEAC-D7D9-6870-73EDCF2CE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682" r="7261"/>
            <a:stretch/>
          </p:blipFill>
          <p:spPr>
            <a:xfrm>
              <a:off x="5850115" y="1152580"/>
              <a:ext cx="6341886" cy="4580949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D84031-FF20-8B31-D45F-F6F58A716525}"/>
                </a:ext>
              </a:extLst>
            </p:cNvPr>
            <p:cNvCxnSpPr/>
            <p:nvPr/>
          </p:nvCxnSpPr>
          <p:spPr bwMode="auto">
            <a:xfrm>
              <a:off x="7597588" y="2684924"/>
              <a:ext cx="515471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886A24B-2022-FEF7-CA01-C4A2A279570F}"/>
                </a:ext>
              </a:extLst>
            </p:cNvPr>
            <p:cNvCxnSpPr/>
            <p:nvPr/>
          </p:nvCxnSpPr>
          <p:spPr bwMode="auto">
            <a:xfrm>
              <a:off x="7848600" y="2684924"/>
              <a:ext cx="0" cy="60511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F975016-7EE0-2EC4-C7E5-C4175D2D89F9}"/>
                </a:ext>
              </a:extLst>
            </p:cNvPr>
            <p:cNvCxnSpPr/>
            <p:nvPr/>
          </p:nvCxnSpPr>
          <p:spPr bwMode="auto">
            <a:xfrm>
              <a:off x="8830242" y="2147043"/>
              <a:ext cx="515471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7F5ACA5-B6BA-3D18-1BCD-14399CA69F9D}"/>
                </a:ext>
              </a:extLst>
            </p:cNvPr>
            <p:cNvCxnSpPr/>
            <p:nvPr/>
          </p:nvCxnSpPr>
          <p:spPr bwMode="auto">
            <a:xfrm>
              <a:off x="9081254" y="2147043"/>
              <a:ext cx="0" cy="60511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133FB6-A170-0044-8634-325E763D1E21}"/>
                </a:ext>
              </a:extLst>
            </p:cNvPr>
            <p:cNvSpPr txBox="1"/>
            <p:nvPr/>
          </p:nvSpPr>
          <p:spPr>
            <a:xfrm>
              <a:off x="6780427" y="801305"/>
              <a:ext cx="51305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  <a:sym typeface="Wingdings" panose="05000000000000000000" pitchFamily="2" charset="2"/>
                </a:rPr>
                <a:t>Working on measuring an excitation function</a:t>
              </a:r>
              <a:endParaRPr lang="en-US" b="1" dirty="0">
                <a:solidFill>
                  <a:srgbClr val="00B0F0"/>
                </a:solidFill>
              </a:endParaRPr>
            </a:p>
            <a:p>
              <a:endParaRPr lang="en-US" b="1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5EDAED-03A4-444A-A2F4-4DB81D8FB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0462" y="965087"/>
            <a:ext cx="4531226" cy="4648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284BF1-14D9-8F48-9792-D6601F7B6A65}"/>
              </a:ext>
            </a:extLst>
          </p:cNvPr>
          <p:cNvSpPr/>
          <p:nvPr/>
        </p:nvSpPr>
        <p:spPr>
          <a:xfrm>
            <a:off x="7524385" y="681388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Confirm the Berkeley Results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EF32D4-8322-6E4E-8386-67A4E471A539}"/>
              </a:ext>
            </a:extLst>
          </p:cNvPr>
          <p:cNvSpPr/>
          <p:nvPr/>
        </p:nvSpPr>
        <p:spPr>
          <a:xfrm>
            <a:off x="8311746" y="5704633"/>
            <a:ext cx="22846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srgbClr val="002060"/>
                </a:solidFill>
              </a:rPr>
              <a:t>Oganessian</a:t>
            </a:r>
            <a:r>
              <a:rPr lang="en-US" sz="1100" dirty="0">
                <a:solidFill>
                  <a:srgbClr val="002060"/>
                </a:solidFill>
              </a:rPr>
              <a:t>: EPJA 60 (2024) 227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7AA54A-C7DF-ED49-99B7-8D98488F34B0}"/>
              </a:ext>
            </a:extLst>
          </p:cNvPr>
          <p:cNvSpPr txBox="1"/>
          <p:nvPr/>
        </p:nvSpPr>
        <p:spPr>
          <a:xfrm>
            <a:off x="10057993" y="3561388"/>
            <a:ext cx="53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50</a:t>
            </a:r>
            <a:r>
              <a:rPr lang="en-US" dirty="0"/>
              <a:t>Ti</a:t>
            </a:r>
            <a:endParaRPr lang="en-US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5CAD6-6491-644D-8D13-8C93CDAE8909}"/>
              </a:ext>
            </a:extLst>
          </p:cNvPr>
          <p:cNvSpPr txBox="1"/>
          <p:nvPr/>
        </p:nvSpPr>
        <p:spPr>
          <a:xfrm>
            <a:off x="9486460" y="3823156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52</a:t>
            </a:r>
            <a:r>
              <a:rPr lang="en-US" dirty="0"/>
              <a:t>Cr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2F8FE85-C7A6-894F-8176-EB2F8AA27D5E}"/>
              </a:ext>
            </a:extLst>
          </p:cNvPr>
          <p:cNvSpPr/>
          <p:nvPr/>
        </p:nvSpPr>
        <p:spPr>
          <a:xfrm>
            <a:off x="6730462" y="647701"/>
            <a:ext cx="5037468" cy="57796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63A99268-5A94-E141-9BFE-409DA6FED808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27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5922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800E3-EAB1-97F3-2C09-B15EF8607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28472D-CCBF-FA58-1ACD-AD0F364B27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7601" y="1611348"/>
            <a:ext cx="4999332" cy="4523369"/>
          </a:xfrm>
        </p:spPr>
        <p:txBody>
          <a:bodyPr/>
          <a:lstStyle/>
          <a:p>
            <a:pPr marL="0" indent="0" algn="ctr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 algn="ctr"/>
            <a:r>
              <a:rPr lang="en-US" b="1" dirty="0">
                <a:solidFill>
                  <a:srgbClr val="002060"/>
                </a:solidFill>
              </a:rPr>
              <a:t>Estimate an atom of E119 or E120 could be produced every ≈100-200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542BC7-4EB8-B925-3E16-F66061AFE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28732" y="115533"/>
            <a:ext cx="12192000" cy="647699"/>
          </a:xfrm>
        </p:spPr>
        <p:txBody>
          <a:bodyPr/>
          <a:lstStyle/>
          <a:p>
            <a:r>
              <a:rPr lang="en-US" b="1" dirty="0"/>
              <a:t>Toward a Search for E120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407C1F-9787-D940-B059-84676360498E}"/>
              </a:ext>
            </a:extLst>
          </p:cNvPr>
          <p:cNvSpPr/>
          <p:nvPr/>
        </p:nvSpPr>
        <p:spPr>
          <a:xfrm>
            <a:off x="1051143" y="1134294"/>
            <a:ext cx="423224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>
                <a:solidFill>
                  <a:srgbClr val="00B0F0"/>
                </a:solidFill>
              </a:rPr>
              <a:t>New elements are in sight!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6AE889-CC6B-5D40-824F-ED6239671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631121" cy="6858000"/>
          </a:xfrm>
          <a:prstGeom prst="rect">
            <a:avLst/>
          </a:prstGeom>
        </p:spPr>
      </p:pic>
      <p:sp>
        <p:nvSpPr>
          <p:cNvPr id="8" name="Slide Number Placeholder 19">
            <a:extLst>
              <a:ext uri="{FF2B5EF4-FFF2-40B4-BE49-F238E27FC236}">
                <a16:creationId xmlns:a16="http://schemas.microsoft.com/office/drawing/2014/main" id="{F70915CA-E673-2D40-AEE4-7BEC64D5A12C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28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4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693F-01A9-4A32-ABC0-18B100C22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811145"/>
            <a:ext cx="6010500" cy="5513454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en-US" sz="2000" b="1" dirty="0">
                <a:solidFill>
                  <a:schemeClr val="tx1"/>
                </a:solidFill>
              </a:rPr>
              <a:t>Collaborating institutions who have contributed equipment, materials, and scientific effort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Lawrence Berkeley National Laboratory, USA (23):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C00000"/>
                </a:solidFill>
              </a:rPr>
              <a:t>J.M. Gates, R. Orford</a:t>
            </a:r>
            <a:r>
              <a:rPr lang="en-US" sz="1400" i="1" dirty="0">
                <a:solidFill>
                  <a:srgbClr val="C00000"/>
                </a:solidFill>
              </a:rPr>
              <a:t>, J.L. Pore, F.H. Garcia, E.M. </a:t>
            </a:r>
            <a:r>
              <a:rPr lang="en-US" sz="1400" i="1" dirty="0" err="1">
                <a:solidFill>
                  <a:srgbClr val="C00000"/>
                </a:solidFill>
              </a:rPr>
              <a:t>Lykiardopoulou</a:t>
            </a:r>
            <a:r>
              <a:rPr lang="en-US" sz="1400" i="1" dirty="0">
                <a:solidFill>
                  <a:srgbClr val="C00000"/>
                </a:solidFill>
              </a:rPr>
              <a:t>, E. </a:t>
            </a:r>
            <a:r>
              <a:rPr lang="en-US" sz="1400" i="1" dirty="0" err="1">
                <a:solidFill>
                  <a:srgbClr val="C00000"/>
                </a:solidFill>
              </a:rPr>
              <a:t>Leistenschneider</a:t>
            </a:r>
            <a:r>
              <a:rPr lang="en-US" sz="1400" i="1" dirty="0">
                <a:solidFill>
                  <a:srgbClr val="C00000"/>
                </a:solidFill>
              </a:rPr>
              <a:t>,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/>
              <a:t>C. Appleton, </a:t>
            </a:r>
            <a:r>
              <a:rPr lang="en-US" sz="1400" i="1" dirty="0">
                <a:solidFill>
                  <a:srgbClr val="C00000"/>
                </a:solidFill>
              </a:rPr>
              <a:t>A. Ard</a:t>
            </a:r>
            <a:r>
              <a:rPr lang="en-US" sz="1400" dirty="0"/>
              <a:t>, J.Y. Benitez, </a:t>
            </a:r>
            <a:r>
              <a:rPr lang="en-US" sz="1400" i="1" dirty="0">
                <a:solidFill>
                  <a:srgbClr val="C00000"/>
                </a:solidFill>
              </a:rPr>
              <a:t>M.C. Bishop</a:t>
            </a:r>
            <a:r>
              <a:rPr lang="en-US" sz="1400" dirty="0"/>
              <a:t>, C.M. Campbell, R.M. Clark, H.L. Crawford, P. Fallon, </a:t>
            </a:r>
            <a:r>
              <a:rPr lang="en-US" sz="1400" i="1" dirty="0">
                <a:solidFill>
                  <a:srgbClr val="C00000"/>
                </a:solidFill>
              </a:rPr>
              <a:t>J.A. Gooding, M. </a:t>
            </a:r>
            <a:r>
              <a:rPr lang="en-US" sz="1400" i="1" dirty="0" err="1">
                <a:solidFill>
                  <a:srgbClr val="C00000"/>
                </a:solidFill>
              </a:rPr>
              <a:t>Grebo</a:t>
            </a:r>
            <a:r>
              <a:rPr lang="en-US" sz="1400" dirty="0"/>
              <a:t>, M. Kireeff </a:t>
            </a:r>
            <a:r>
              <a:rPr lang="en-US" sz="1400" dirty="0" err="1"/>
              <a:t>Covo</a:t>
            </a:r>
            <a:r>
              <a:rPr lang="en-US" sz="1400" dirty="0"/>
              <a:t>, R. </a:t>
            </a:r>
            <a:r>
              <a:rPr lang="en-US" sz="1400" dirty="0" err="1"/>
              <a:t>Krücken</a:t>
            </a:r>
            <a:r>
              <a:rPr lang="en-US" sz="1400" dirty="0"/>
              <a:t>, </a:t>
            </a:r>
            <a:r>
              <a:rPr lang="en-US" sz="1400" i="1" dirty="0">
                <a:solidFill>
                  <a:srgbClr val="C00000"/>
                </a:solidFill>
              </a:rPr>
              <a:t>M. McCarthy</a:t>
            </a:r>
            <a:r>
              <a:rPr lang="en-US" sz="1400" dirty="0"/>
              <a:t>, L. </a:t>
            </a:r>
            <a:r>
              <a:rPr lang="en-US" sz="1400" dirty="0" err="1"/>
              <a:t>Phair</a:t>
            </a:r>
            <a:r>
              <a:rPr lang="en-US" sz="1400" dirty="0"/>
              <a:t>, E. Rice, </a:t>
            </a:r>
            <a:r>
              <a:rPr lang="en-US" sz="1400" i="1" dirty="0">
                <a:solidFill>
                  <a:srgbClr val="C00000"/>
                </a:solidFill>
              </a:rPr>
              <a:t>A. </a:t>
            </a:r>
            <a:r>
              <a:rPr lang="en-US" sz="1400" i="1" dirty="0" err="1">
                <a:solidFill>
                  <a:srgbClr val="C00000"/>
                </a:solidFill>
              </a:rPr>
              <a:t>Sinjari</a:t>
            </a:r>
            <a:r>
              <a:rPr lang="en-US" sz="1400" dirty="0"/>
              <a:t>, J.M. </a:t>
            </a:r>
            <a:r>
              <a:rPr lang="en-US" sz="1400" dirty="0" err="1"/>
              <a:t>Szornel</a:t>
            </a:r>
            <a:r>
              <a:rPr lang="en-US" sz="1400" dirty="0"/>
              <a:t>, D.S. Todd, V. Watson</a:t>
            </a:r>
          </a:p>
          <a:p>
            <a:pPr>
              <a:spcBef>
                <a:spcPts val="600"/>
              </a:spcBef>
            </a:pPr>
            <a:r>
              <a:rPr lang="en-US" sz="1600" b="1" dirty="0"/>
              <a:t>Lund University, Sweden (4)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/>
              <a:t>D. Rudolph</a:t>
            </a:r>
            <a:r>
              <a:rPr lang="en-US" sz="1400" dirty="0"/>
              <a:t>, P. Golubev, L.G. Sarmiento, Y. </a:t>
            </a:r>
            <a:r>
              <a:rPr lang="en-US" sz="1400" dirty="0" err="1"/>
              <a:t>Hrabar</a:t>
            </a:r>
            <a:endParaRPr lang="en-US" sz="1400" dirty="0"/>
          </a:p>
          <a:p>
            <a:pPr marL="0" indent="0">
              <a:spcBef>
                <a:spcPts val="600"/>
              </a:spcBef>
            </a:pPr>
            <a:r>
              <a:rPr lang="en-US" sz="1600" b="1" dirty="0"/>
              <a:t>Argonne National Laboratory, USA (2)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C. Müller-</a:t>
            </a:r>
            <a:r>
              <a:rPr lang="en-US" sz="1400" dirty="0" err="1"/>
              <a:t>Gatermann</a:t>
            </a:r>
            <a:r>
              <a:rPr lang="en-US" sz="1400" dirty="0"/>
              <a:t>, D. </a:t>
            </a:r>
            <a:r>
              <a:rPr lang="en-US" sz="1400" dirty="0" err="1"/>
              <a:t>Seweryniak</a:t>
            </a:r>
            <a:endParaRPr lang="en-US" sz="1400" dirty="0"/>
          </a:p>
          <a:p>
            <a:pPr marL="0" indent="0">
              <a:spcBef>
                <a:spcPts val="600"/>
              </a:spcBef>
            </a:pPr>
            <a:r>
              <a:rPr lang="en-US" sz="1600" b="1" dirty="0"/>
              <a:t>Lawrence Livermore National Laboratory, USA (7)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R.A. Henderson, K.E. Gregorich, J.D. </a:t>
            </a:r>
            <a:r>
              <a:rPr lang="en-US" sz="1400" dirty="0" err="1"/>
              <a:t>Despotopulos</a:t>
            </a:r>
            <a:r>
              <a:rPr lang="en-US" sz="1400" dirty="0"/>
              <a:t>, B.N. </a:t>
            </a:r>
            <a:r>
              <a:rPr lang="en-US" sz="1400" dirty="0" err="1"/>
              <a:t>Sammis</a:t>
            </a:r>
            <a:r>
              <a:rPr lang="en-US" sz="1400" dirty="0"/>
              <a:t>, M.A. </a:t>
            </a:r>
            <a:r>
              <a:rPr lang="en-US" sz="1400" dirty="0" err="1"/>
              <a:t>Stoyer</a:t>
            </a:r>
            <a:r>
              <a:rPr lang="en-US" sz="1400" dirty="0"/>
              <a:t>, K. Thomas, P.T. Woody</a:t>
            </a:r>
          </a:p>
          <a:p>
            <a:pPr marL="0" indent="0">
              <a:spcBef>
                <a:spcPts val="600"/>
              </a:spcBef>
            </a:pPr>
            <a:r>
              <a:rPr lang="en-US" sz="1600" b="1" dirty="0"/>
              <a:t>Oak Ridge National Laboratory, USA (2)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K.P. </a:t>
            </a:r>
            <a:r>
              <a:rPr lang="en-US" sz="1400" dirty="0" err="1"/>
              <a:t>Rykaczewski</a:t>
            </a:r>
            <a:r>
              <a:rPr lang="en-US" sz="1400" dirty="0"/>
              <a:t>, T.T. King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B0F68C1-5B88-46C1-B058-6547F40DC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Towards E120 Collaboration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3DFA78F-AC2A-6CD3-238F-94DEB81D1EBA}"/>
              </a:ext>
            </a:extLst>
          </p:cNvPr>
          <p:cNvSpPr txBox="1">
            <a:spLocks/>
          </p:cNvSpPr>
          <p:nvPr/>
        </p:nvSpPr>
        <p:spPr>
          <a:xfrm>
            <a:off x="6704986" y="811143"/>
            <a:ext cx="5251302" cy="5513455"/>
          </a:xfrm>
          <a:prstGeom prst="rect">
            <a:avLst/>
          </a:prstGeom>
        </p:spPr>
        <p:txBody>
          <a:bodyPr/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600"/>
              </a:spcBef>
            </a:pPr>
            <a:r>
              <a:rPr lang="en-US" sz="2000" b="1" kern="0" dirty="0">
                <a:solidFill>
                  <a:schemeClr val="tx1"/>
                </a:solidFill>
              </a:rPr>
              <a:t>Collaborating institutions who have contributed scientific effort</a:t>
            </a:r>
          </a:p>
          <a:p>
            <a:pPr marL="0" indent="0">
              <a:spcBef>
                <a:spcPts val="600"/>
              </a:spcBef>
            </a:pPr>
            <a:r>
              <a:rPr lang="en-US" sz="1600" b="1" kern="0" dirty="0"/>
              <a:t>Oregon State University, USA (1)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kern="0" dirty="0"/>
              <a:t>A. T. </a:t>
            </a:r>
            <a:r>
              <a:rPr lang="en-US" sz="1400" kern="0" dirty="0" err="1"/>
              <a:t>Chemey</a:t>
            </a:r>
            <a:endParaRPr lang="en-US" sz="1400" kern="0" dirty="0"/>
          </a:p>
          <a:p>
            <a:pPr marL="0" indent="0">
              <a:spcBef>
                <a:spcPts val="600"/>
              </a:spcBef>
            </a:pPr>
            <a:r>
              <a:rPr lang="en-US" sz="1600" b="1" kern="0" dirty="0"/>
              <a:t>San Jos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é State University</a:t>
            </a:r>
            <a:r>
              <a:rPr lang="en-US" sz="1600" b="1" kern="0" dirty="0"/>
              <a:t>, USA (5)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kern="0" dirty="0"/>
              <a:t>N.E. Esker, B.M. Barrios, W. Botha, M. Guerrero, P. Vo</a:t>
            </a:r>
          </a:p>
          <a:p>
            <a:pPr marL="0" indent="0">
              <a:spcBef>
                <a:spcPts val="600"/>
              </a:spcBef>
            </a:pPr>
            <a:r>
              <a:rPr lang="en-US" sz="1600" b="1" dirty="0"/>
              <a:t>Texas A&amp;M University</a:t>
            </a:r>
            <a:r>
              <a:rPr lang="en-US" sz="1600" b="1" kern="0" dirty="0"/>
              <a:t>, USA (3)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kern="0" dirty="0"/>
              <a:t>C.M. </a:t>
            </a:r>
            <a:r>
              <a:rPr lang="en-US" sz="1400" kern="0" dirty="0" err="1"/>
              <a:t>Folden</a:t>
            </a:r>
            <a:r>
              <a:rPr lang="en-US" sz="1400" kern="0" dirty="0"/>
              <a:t> III, A.S. Kirkland, J.A. </a:t>
            </a:r>
            <a:r>
              <a:rPr lang="en-US" sz="1400" kern="0" dirty="0" err="1"/>
              <a:t>Mildon</a:t>
            </a:r>
            <a:endParaRPr lang="en-US" sz="1400" dirty="0"/>
          </a:p>
          <a:p>
            <a:pPr marL="0" indent="0">
              <a:spcBef>
                <a:spcPts val="600"/>
              </a:spcBef>
            </a:pPr>
            <a:r>
              <a:rPr lang="en-US" sz="1600" b="1" kern="0" dirty="0"/>
              <a:t>University of Liverpool, UK (2)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kern="0" dirty="0"/>
              <a:t>J. </a:t>
            </a:r>
            <a:r>
              <a:rPr lang="en-US" sz="1400" kern="0" dirty="0" err="1"/>
              <a:t>Chadderton</a:t>
            </a:r>
            <a:r>
              <a:rPr lang="en-US" sz="1400" kern="0" dirty="0"/>
              <a:t>, R.-D. Herzberg</a:t>
            </a:r>
          </a:p>
          <a:p>
            <a:pPr marL="0" indent="0">
              <a:spcBef>
                <a:spcPts val="600"/>
              </a:spcBef>
            </a:pPr>
            <a:r>
              <a:rPr lang="en-US" sz="1600" b="1" kern="0" dirty="0"/>
              <a:t>University of Manchester, UK (1)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kern="0" dirty="0"/>
              <a:t>D.K. Sharp</a:t>
            </a:r>
          </a:p>
          <a:p>
            <a:pPr marL="0" indent="0">
              <a:spcBef>
                <a:spcPts val="600"/>
              </a:spcBef>
            </a:pPr>
            <a:r>
              <a:rPr lang="en-US" sz="1600" b="1" kern="0" dirty="0"/>
              <a:t>University of Strasbourg, France (3)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kern="0" dirty="0"/>
              <a:t>M. </a:t>
            </a:r>
            <a:r>
              <a:rPr lang="en-US" sz="1400" kern="0" dirty="0" err="1"/>
              <a:t>Bordeau</a:t>
            </a:r>
            <a:r>
              <a:rPr lang="en-US" sz="1400" kern="0" dirty="0"/>
              <a:t>, O. </a:t>
            </a:r>
            <a:r>
              <a:rPr lang="en-US" sz="1400" kern="0" dirty="0" err="1"/>
              <a:t>Drovaux</a:t>
            </a:r>
            <a:r>
              <a:rPr lang="en-US" sz="1400" kern="0" dirty="0"/>
              <a:t>, B.J.P. Gall</a:t>
            </a:r>
          </a:p>
          <a:p>
            <a:pPr marL="0" indent="0">
              <a:spcBef>
                <a:spcPts val="600"/>
              </a:spcBef>
            </a:pPr>
            <a:r>
              <a:rPr lang="en-US" sz="1600" b="1" kern="0" dirty="0"/>
              <a:t>Paul Scherrer Institute (1)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kern="0" dirty="0"/>
              <a:t>P. </a:t>
            </a:r>
            <a:r>
              <a:rPr lang="en-US" sz="1400" kern="0" dirty="0" err="1"/>
              <a:t>Steinegger</a:t>
            </a:r>
            <a:endParaRPr lang="en-US" sz="1400" kern="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D6879F-18E1-AFB4-4FF8-69293E182ED3}"/>
              </a:ext>
            </a:extLst>
          </p:cNvPr>
          <p:cNvGrpSpPr/>
          <p:nvPr/>
        </p:nvGrpSpPr>
        <p:grpSpPr>
          <a:xfrm>
            <a:off x="29519" y="6010891"/>
            <a:ext cx="12132962" cy="829536"/>
            <a:chOff x="29519" y="5553693"/>
            <a:chExt cx="12132962" cy="829536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1602290-04F0-FFA3-99B5-2F5A0DACE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831" y="5585796"/>
              <a:ext cx="1777384" cy="276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Lund University - Wikipedia">
              <a:extLst>
                <a:ext uri="{FF2B5EF4-FFF2-40B4-BE49-F238E27FC236}">
                  <a16:creationId xmlns:a16="http://schemas.microsoft.com/office/drawing/2014/main" id="{60DE1342-B119-42E7-4F8F-546FF020DD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27" y="5888622"/>
              <a:ext cx="396645" cy="477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C57A1462-FE7F-A6C5-D571-C823CF2D4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389" y="5948542"/>
              <a:ext cx="1074444" cy="37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303450DF-852B-8A33-941B-A3152906E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19" y="5871981"/>
              <a:ext cx="674267" cy="511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3563CB38-E61B-E05C-8A06-A1AB9BE9CD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092" y="6046855"/>
              <a:ext cx="1311537" cy="252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The University of Liverpool">
              <a:extLst>
                <a:ext uri="{FF2B5EF4-FFF2-40B4-BE49-F238E27FC236}">
                  <a16:creationId xmlns:a16="http://schemas.microsoft.com/office/drawing/2014/main" id="{F2358E01-5D04-5442-59D4-AC5CD1B6D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7980" y="6038488"/>
              <a:ext cx="1047496" cy="269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Logos – Website Standards">
              <a:extLst>
                <a:ext uri="{FF2B5EF4-FFF2-40B4-BE49-F238E27FC236}">
                  <a16:creationId xmlns:a16="http://schemas.microsoft.com/office/drawing/2014/main" id="{8675DF8E-A009-654D-7EF5-12FAC9BAF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956" y="6101232"/>
              <a:ext cx="902574" cy="216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University logo | University brand | StaffNet | The ...">
              <a:extLst>
                <a:ext uri="{FF2B5EF4-FFF2-40B4-BE49-F238E27FC236}">
                  <a16:creationId xmlns:a16="http://schemas.microsoft.com/office/drawing/2014/main" id="{3E89D081-465F-E091-2D40-3DCCD51CD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0" t="18141" r="18323" b="20285"/>
            <a:stretch/>
          </p:blipFill>
          <p:spPr bwMode="auto">
            <a:xfrm>
              <a:off x="6251243" y="5888622"/>
              <a:ext cx="1062727" cy="46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Guidelines | University Relations and Marketing | Oregon ...">
              <a:extLst>
                <a:ext uri="{FF2B5EF4-FFF2-40B4-BE49-F238E27FC236}">
                  <a16:creationId xmlns:a16="http://schemas.microsoft.com/office/drawing/2014/main" id="{A51A829D-A903-69A2-B622-7F16C9EDBE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" t="11346" r="4362" b="12661"/>
            <a:stretch/>
          </p:blipFill>
          <p:spPr bwMode="auto">
            <a:xfrm>
              <a:off x="5082903" y="5976940"/>
              <a:ext cx="1000221" cy="331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University Marks | University Marketing and Communications">
              <a:extLst>
                <a:ext uri="{FF2B5EF4-FFF2-40B4-BE49-F238E27FC236}">
                  <a16:creationId xmlns:a16="http://schemas.microsoft.com/office/drawing/2014/main" id="{3F552A73-48B5-76E7-94B5-593EF73CC0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36" b="38381"/>
            <a:stretch/>
          </p:blipFill>
          <p:spPr bwMode="auto">
            <a:xfrm>
              <a:off x="7527723" y="5998929"/>
              <a:ext cx="1305677" cy="243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Downloads | University Brand Guide | Texas A&amp;M University">
              <a:extLst>
                <a:ext uri="{FF2B5EF4-FFF2-40B4-BE49-F238E27FC236}">
                  <a16:creationId xmlns:a16="http://schemas.microsoft.com/office/drawing/2014/main" id="{FD4C976D-8452-532A-D0FD-3A57463C2D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2" t="23203" r="23843" b="23815"/>
            <a:stretch/>
          </p:blipFill>
          <p:spPr bwMode="auto">
            <a:xfrm>
              <a:off x="11496347" y="5814615"/>
              <a:ext cx="666134" cy="539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4B09C52B-5F67-3F51-4700-E4EE39B7DC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142" y="5922559"/>
              <a:ext cx="943095" cy="357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Paul Scherrer Institute - Wikipedia">
              <a:extLst>
                <a:ext uri="{FF2B5EF4-FFF2-40B4-BE49-F238E27FC236}">
                  <a16:creationId xmlns:a16="http://schemas.microsoft.com/office/drawing/2014/main" id="{3C8768F3-B914-8E33-C1CA-974AA5ACA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7980" y="5553693"/>
              <a:ext cx="999565" cy="357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UC &amp; CSU Systems – Career Center – Village Academy of Film &amp; Technology">
              <a:extLst>
                <a:ext uri="{FF2B5EF4-FFF2-40B4-BE49-F238E27FC236}">
                  <a16:creationId xmlns:a16="http://schemas.microsoft.com/office/drawing/2014/main" id="{E2D9E1DD-62C8-FC78-DA63-3B33CCF35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296" y="5553693"/>
              <a:ext cx="1116801" cy="318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646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F5D2892F-295A-7403-49AE-17BFDBEDF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>
            <a:extLst>
              <a:ext uri="{FF2B5EF4-FFF2-40B4-BE49-F238E27FC236}">
                <a16:creationId xmlns:a16="http://schemas.microsoft.com/office/drawing/2014/main" id="{15799191-A918-234B-FD69-4087F37840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4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2713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" descr="A screenshot of a computer keyboard&#10;&#10;Description automatically generated">
            <a:extLst>
              <a:ext uri="{FF2B5EF4-FFF2-40B4-BE49-F238E27FC236}">
                <a16:creationId xmlns:a16="http://schemas.microsoft.com/office/drawing/2014/main" id="{CE66C735-09D3-7EE0-01D9-0DC25F2723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00" name="Google Shape;200;p3">
            <a:extLst>
              <a:ext uri="{FF2B5EF4-FFF2-40B4-BE49-F238E27FC236}">
                <a16:creationId xmlns:a16="http://schemas.microsoft.com/office/drawing/2014/main" id="{4EEF193E-A609-3588-E324-8C9E2DB98781}"/>
              </a:ext>
            </a:extLst>
          </p:cNvPr>
          <p:cNvSpPr txBox="1"/>
          <p:nvPr/>
        </p:nvSpPr>
        <p:spPr>
          <a:xfrm>
            <a:off x="-255493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An Outdated Periodic Table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38584-4E6C-9392-9039-75FA60C78368}"/>
              </a:ext>
            </a:extLst>
          </p:cNvPr>
          <p:cNvSpPr/>
          <p:nvPr/>
        </p:nvSpPr>
        <p:spPr>
          <a:xfrm>
            <a:off x="6142535" y="4192860"/>
            <a:ext cx="539496" cy="356838"/>
          </a:xfrm>
          <a:prstGeom prst="rect">
            <a:avLst/>
          </a:prstGeom>
          <a:solidFill>
            <a:srgbClr val="DFDC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A3C7A9-F640-1D20-C4A4-7DC4DC2CF790}"/>
              </a:ext>
            </a:extLst>
          </p:cNvPr>
          <p:cNvSpPr/>
          <p:nvPr/>
        </p:nvSpPr>
        <p:spPr>
          <a:xfrm>
            <a:off x="6786731" y="4192860"/>
            <a:ext cx="539496" cy="356838"/>
          </a:xfrm>
          <a:prstGeom prst="rect">
            <a:avLst/>
          </a:prstGeom>
          <a:solidFill>
            <a:srgbClr val="DFDC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24A97A-A9C3-BF54-F6D8-D2439F07A597}"/>
              </a:ext>
            </a:extLst>
          </p:cNvPr>
          <p:cNvSpPr/>
          <p:nvPr/>
        </p:nvSpPr>
        <p:spPr>
          <a:xfrm>
            <a:off x="7430927" y="4184518"/>
            <a:ext cx="539496" cy="356838"/>
          </a:xfrm>
          <a:prstGeom prst="rect">
            <a:avLst/>
          </a:prstGeom>
          <a:solidFill>
            <a:srgbClr val="DFDC0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AEE559-3247-01B1-B6A3-D485BDA4E891}"/>
              </a:ext>
            </a:extLst>
          </p:cNvPr>
          <p:cNvSpPr/>
          <p:nvPr/>
        </p:nvSpPr>
        <p:spPr>
          <a:xfrm>
            <a:off x="8020195" y="4006098"/>
            <a:ext cx="594424" cy="64769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B9E0D0-64ED-98E1-5DA1-ED5A21874ED8}"/>
              </a:ext>
            </a:extLst>
          </p:cNvPr>
          <p:cNvSpPr/>
          <p:nvPr/>
        </p:nvSpPr>
        <p:spPr>
          <a:xfrm>
            <a:off x="9255682" y="4006098"/>
            <a:ext cx="647329" cy="64769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B34DCF-5C8F-CC40-9141-4C1DF2ECE493}"/>
              </a:ext>
            </a:extLst>
          </p:cNvPr>
          <p:cNvSpPr/>
          <p:nvPr/>
        </p:nvSpPr>
        <p:spPr>
          <a:xfrm>
            <a:off x="10544074" y="4006097"/>
            <a:ext cx="1392433" cy="64769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E1487D-390B-1AFB-3E39-DCCD34256BB4}"/>
              </a:ext>
            </a:extLst>
          </p:cNvPr>
          <p:cNvSpPr txBox="1"/>
          <p:nvPr/>
        </p:nvSpPr>
        <p:spPr>
          <a:xfrm>
            <a:off x="6092763" y="4160169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Uun</a:t>
            </a:r>
            <a:endParaRPr lang="en-US" b="1" dirty="0">
              <a:solidFill>
                <a:srgbClr val="000000"/>
              </a:solidFill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7CFE24-B350-0161-0FA6-34C723DD1443}"/>
              </a:ext>
            </a:extLst>
          </p:cNvPr>
          <p:cNvSpPr txBox="1"/>
          <p:nvPr/>
        </p:nvSpPr>
        <p:spPr>
          <a:xfrm>
            <a:off x="6727402" y="416242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Uuu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8211A-D0B4-E740-D2C6-B46682BE75D4}"/>
              </a:ext>
            </a:extLst>
          </p:cNvPr>
          <p:cNvSpPr txBox="1"/>
          <p:nvPr/>
        </p:nvSpPr>
        <p:spPr>
          <a:xfrm>
            <a:off x="7358549" y="415121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Uub</a:t>
            </a:r>
            <a:endParaRPr lang="en-US" b="1" dirty="0">
              <a:solidFill>
                <a:srgbClr val="000000"/>
              </a:solidFill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B26C9D-5C21-E264-0CE0-744EAD70FA89}"/>
              </a:ext>
            </a:extLst>
          </p:cNvPr>
          <p:cNvSpPr/>
          <p:nvPr/>
        </p:nvSpPr>
        <p:spPr>
          <a:xfrm>
            <a:off x="8688544" y="4172663"/>
            <a:ext cx="539496" cy="356838"/>
          </a:xfrm>
          <a:prstGeom prst="rect">
            <a:avLst/>
          </a:prstGeom>
          <a:solidFill>
            <a:srgbClr val="0FFF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2B0387-B66C-9F46-A43C-1C575EFB2114}"/>
              </a:ext>
            </a:extLst>
          </p:cNvPr>
          <p:cNvSpPr/>
          <p:nvPr/>
        </p:nvSpPr>
        <p:spPr>
          <a:xfrm>
            <a:off x="9967822" y="4206202"/>
            <a:ext cx="539496" cy="356838"/>
          </a:xfrm>
          <a:prstGeom prst="rect">
            <a:avLst/>
          </a:prstGeom>
          <a:solidFill>
            <a:srgbClr val="0FFF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53704-EF06-49E7-0C6F-CB7C1CED965B}"/>
              </a:ext>
            </a:extLst>
          </p:cNvPr>
          <p:cNvSpPr txBox="1"/>
          <p:nvPr/>
        </p:nvSpPr>
        <p:spPr>
          <a:xfrm>
            <a:off x="8638200" y="415121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Uuq</a:t>
            </a:r>
            <a:endParaRPr lang="en-US" b="1" dirty="0">
              <a:solidFill>
                <a:srgbClr val="000000"/>
              </a:solidFill>
              <a:latin typeface="Adelle Sans Devanagari" panose="02000503000000020004" pitchFamily="2" charset="-78"/>
              <a:cs typeface="Adelle Sans Devanagari" panose="02000503000000020004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D7F93E-4D59-50B0-5716-B50926892856}"/>
              </a:ext>
            </a:extLst>
          </p:cNvPr>
          <p:cNvSpPr txBox="1"/>
          <p:nvPr/>
        </p:nvSpPr>
        <p:spPr>
          <a:xfrm>
            <a:off x="9903720" y="4184518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delle Sans Devanagari" panose="02000503000000020004" pitchFamily="2" charset="-78"/>
                <a:cs typeface="Adelle Sans Devanagari" panose="02000503000000020004" pitchFamily="2" charset="-78"/>
              </a:rPr>
              <a:t>Uuh</a:t>
            </a:r>
          </a:p>
        </p:txBody>
      </p:sp>
    </p:spTree>
    <p:extLst>
      <p:ext uri="{BB962C8B-B14F-4D97-AF65-F5344CB8AC3E}">
        <p14:creationId xmlns:p14="http://schemas.microsoft.com/office/powerpoint/2010/main" val="11169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72E7C1-1404-0EEE-72A9-2214C842DE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47701"/>
            <a:ext cx="12191999" cy="5676898"/>
          </a:xfrm>
        </p:spPr>
        <p:txBody>
          <a:bodyPr/>
          <a:lstStyle/>
          <a:p>
            <a:r>
              <a:rPr lang="en-US" sz="1600" b="1" dirty="0">
                <a:solidFill>
                  <a:schemeClr val="tx1"/>
                </a:solidFill>
              </a:rPr>
              <a:t>Administrative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Dorothy </a:t>
            </a:r>
            <a:r>
              <a:rPr lang="en-US" sz="1600" dirty="0" err="1"/>
              <a:t>Kenlow</a:t>
            </a:r>
            <a:r>
              <a:rPr lang="en-US" sz="1600" dirty="0"/>
              <a:t>, Kymba </a:t>
            </a:r>
            <a:r>
              <a:rPr lang="en-US" sz="1600" dirty="0" err="1"/>
              <a:t>A’Hearn</a:t>
            </a:r>
            <a:r>
              <a:rPr lang="en-US" sz="1600" dirty="0"/>
              <a:t>, Tom Gallant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Electrical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Michel Kireeff </a:t>
            </a:r>
            <a:r>
              <a:rPr lang="en-US" sz="1600" dirty="0" err="1"/>
              <a:t>Covo</a:t>
            </a:r>
            <a:r>
              <a:rPr lang="en-US" sz="1600" dirty="0"/>
              <a:t>, Brendan Ford, Nathaniel Bohm, Erik Line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Engineering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Jaime Cruz Duran, David Konyndyk, Collin Anderson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Ion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Damon Todd, Janilee Benitez, Miles Chen, Dan Xie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Mechanical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John Garcia, Nathan Seidman, Roman Nieto, Brien Bell, Sean Zhong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Operations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Larry Phair, Mike Johnson, Brien Ninemire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Operators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Nishi </a:t>
            </a:r>
            <a:r>
              <a:rPr lang="en-US" sz="1600" dirty="0" err="1"/>
              <a:t>Intwala</a:t>
            </a:r>
            <a:r>
              <a:rPr lang="en-US" sz="1600" dirty="0"/>
              <a:t>, Nick Brickner, Devin Thatcher, Scott Small, Patrick Coleman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Safety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Jeff Bramble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7162FB-865F-4D60-372F-459C7B429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Staff</a:t>
            </a:r>
          </a:p>
        </p:txBody>
      </p:sp>
    </p:spTree>
    <p:extLst>
      <p:ext uri="{BB962C8B-B14F-4D97-AF65-F5344CB8AC3E}">
        <p14:creationId xmlns:p14="http://schemas.microsoft.com/office/powerpoint/2010/main" val="410496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9F837A-04F5-E94F-7F45-19C0F23027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BB9CA0-138F-07CB-3BB6-F9B7221F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28AE295-43D7-F49E-AC74-DB5601EB5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89" b="11682"/>
          <a:stretch/>
        </p:blipFill>
        <p:spPr>
          <a:xfrm>
            <a:off x="961561" y="1295400"/>
            <a:ext cx="10268878" cy="47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A28C0-D480-DF4F-95B9-74093179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DBE0-156A-D94A-AB03-557913FFB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5809E-E9DC-0141-A3A2-A0E42B274B7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FA5D3-28C6-804A-9013-D86E130F7F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25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457AE-4332-6597-EA38-2EB150BB8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diagram of a graph&#10;&#10;Description automatically generated">
            <a:extLst>
              <a:ext uri="{FF2B5EF4-FFF2-40B4-BE49-F238E27FC236}">
                <a16:creationId xmlns:a16="http://schemas.microsoft.com/office/drawing/2014/main" id="{575C0774-C323-1AE9-96DC-5B034BE0D6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/>
        </p:blipFill>
        <p:spPr>
          <a:xfrm>
            <a:off x="6184485" y="942258"/>
            <a:ext cx="6007515" cy="4505635"/>
          </a:xfrm>
          <a:noFill/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30BFACC-8CF0-133C-8950-8D71E5933A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32568" y="4853190"/>
            <a:ext cx="6414051" cy="1666459"/>
          </a:xfrm>
        </p:spPr>
        <p:txBody>
          <a:bodyPr/>
          <a:lstStyle/>
          <a:p>
            <a:pPr algn="ctr"/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Large disagreement among theoretical models for the same reaction</a:t>
            </a:r>
          </a:p>
          <a:p>
            <a:pPr marL="0" indent="0" algn="ctr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DB9AE24-B95A-5A2F-176A-11926AA6E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647699"/>
          </a:xfrm>
        </p:spPr>
        <p:txBody>
          <a:bodyPr/>
          <a:lstStyle/>
          <a:p>
            <a:r>
              <a:rPr lang="en-US" dirty="0"/>
              <a:t>What beam energy do you use?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AC91A-0000-4CC1-2E5C-D5CB274B0C82}"/>
              </a:ext>
            </a:extLst>
          </p:cNvPr>
          <p:cNvSpPr txBox="1"/>
          <p:nvPr/>
        </p:nvSpPr>
        <p:spPr>
          <a:xfrm>
            <a:off x="30119" y="3195075"/>
            <a:ext cx="61543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[23] </a:t>
            </a:r>
            <a:r>
              <a:rPr lang="en-US" sz="1200" dirty="0" err="1"/>
              <a:t>Zagrebaev</a:t>
            </a:r>
            <a:r>
              <a:rPr lang="en-US" sz="1200" dirty="0"/>
              <a:t>, PRC </a:t>
            </a:r>
            <a:r>
              <a:rPr lang="en-US" sz="1200" b="1" dirty="0"/>
              <a:t>78</a:t>
            </a:r>
            <a:r>
              <a:rPr lang="en-US" sz="1200" dirty="0"/>
              <a:t>, 034610 (2008): </a:t>
            </a:r>
            <a:r>
              <a:rPr lang="en-US" sz="1200" dirty="0">
                <a:hlinkClick r:id="rId4"/>
              </a:rPr>
              <a:t>https://doi.org/10.1103/PhysRevC.78.034610</a:t>
            </a:r>
            <a:endParaRPr lang="en-US" sz="1200" dirty="0"/>
          </a:p>
          <a:p>
            <a:r>
              <a:rPr lang="en-US" sz="1200" dirty="0"/>
              <a:t>[24] </a:t>
            </a:r>
            <a:r>
              <a:rPr lang="en-US" sz="1200" dirty="0" err="1"/>
              <a:t>Adamian</a:t>
            </a:r>
            <a:r>
              <a:rPr lang="en-US" sz="1200" dirty="0"/>
              <a:t>, EPJA </a:t>
            </a:r>
            <a:r>
              <a:rPr lang="en-US" sz="1200" b="1" dirty="0"/>
              <a:t>41</a:t>
            </a:r>
            <a:r>
              <a:rPr lang="en-US" sz="1200" dirty="0"/>
              <a:t>, 235 (2009): </a:t>
            </a:r>
            <a:r>
              <a:rPr lang="en-US" sz="1200" dirty="0">
                <a:hlinkClick r:id="rId5"/>
              </a:rPr>
              <a:t>https://doi.org/10.1140/epja/i2009-10795-4</a:t>
            </a:r>
            <a:endParaRPr lang="en-US" sz="1200" dirty="0"/>
          </a:p>
          <a:p>
            <a:r>
              <a:rPr lang="en-US" sz="1200" dirty="0"/>
              <a:t>[25] Nasirov, PRC </a:t>
            </a:r>
            <a:r>
              <a:rPr lang="en-US" sz="1200" b="1" dirty="0"/>
              <a:t>84</a:t>
            </a:r>
            <a:r>
              <a:rPr lang="en-US" sz="1200" dirty="0"/>
              <a:t>, 044612 (2011): </a:t>
            </a:r>
            <a:r>
              <a:rPr lang="en-US" sz="1200" dirty="0">
                <a:hlinkClick r:id="rId6"/>
              </a:rPr>
              <a:t>https://doi.org/10.1103/PhysRevC.84.044612</a:t>
            </a:r>
            <a:endParaRPr lang="en-US" sz="1200" dirty="0"/>
          </a:p>
          <a:p>
            <a:r>
              <a:rPr lang="en-US" sz="1200" dirty="0"/>
              <a:t>[28] K. </a:t>
            </a:r>
            <a:r>
              <a:rPr lang="en-US" sz="1200" dirty="0" err="1"/>
              <a:t>Siwek-Wilczyńska</a:t>
            </a:r>
            <a:r>
              <a:rPr lang="en-US" sz="1200" dirty="0"/>
              <a:t>, PRC </a:t>
            </a:r>
            <a:r>
              <a:rPr lang="en-US" sz="1200" b="1" dirty="0"/>
              <a:t>86</a:t>
            </a:r>
            <a:r>
              <a:rPr lang="en-US" sz="1200" dirty="0"/>
              <a:t>, 014611 (2012): </a:t>
            </a:r>
            <a:r>
              <a:rPr lang="en-US" sz="1200" dirty="0">
                <a:hlinkClick r:id="rId7"/>
              </a:rPr>
              <a:t>https://doi.org/10.1103/PhysRevC.86.014611</a:t>
            </a:r>
            <a:endParaRPr lang="en-US" sz="1200" dirty="0"/>
          </a:p>
          <a:p>
            <a:r>
              <a:rPr lang="en-US" sz="1200" dirty="0"/>
              <a:t>[31] Liu, PRC </a:t>
            </a:r>
            <a:r>
              <a:rPr lang="en-US" sz="1200" b="1" dirty="0"/>
              <a:t>87</a:t>
            </a:r>
            <a:r>
              <a:rPr lang="en-US" sz="1200" dirty="0"/>
              <a:t>, 034616 (2013): </a:t>
            </a:r>
            <a:r>
              <a:rPr lang="en-US" sz="1200" dirty="0">
                <a:hlinkClick r:id="rId8"/>
              </a:rPr>
              <a:t>https://doi.org/10.1103/PhysRevC.87.034616</a:t>
            </a:r>
            <a:endParaRPr lang="en-US" sz="1200" dirty="0"/>
          </a:p>
          <a:p>
            <a:r>
              <a:rPr lang="en-US" sz="1200" dirty="0"/>
              <a:t>[34] Zhu, PRC </a:t>
            </a:r>
            <a:r>
              <a:rPr lang="en-US" sz="1200" b="1" dirty="0"/>
              <a:t>89</a:t>
            </a:r>
            <a:r>
              <a:rPr lang="en-US" sz="1200" dirty="0"/>
              <a:t>, 024615 (2014): </a:t>
            </a:r>
            <a:r>
              <a:rPr lang="en-US" sz="1200" dirty="0">
                <a:hlinkClick r:id="rId9"/>
              </a:rPr>
              <a:t>https://doi.org/10.1103/PhysRevC.89.024615</a:t>
            </a:r>
            <a:endParaRPr lang="en-US" sz="1200" dirty="0"/>
          </a:p>
          <a:p>
            <a:r>
              <a:rPr lang="en-US" sz="1200" dirty="0"/>
              <a:t>[42] Zhang, PRC </a:t>
            </a:r>
            <a:r>
              <a:rPr lang="en-US" sz="1200" b="1" dirty="0"/>
              <a:t>109</a:t>
            </a:r>
            <a:r>
              <a:rPr lang="en-US" sz="1200" dirty="0"/>
              <a:t>, 014622 (2024): </a:t>
            </a:r>
            <a:r>
              <a:rPr lang="en-US" sz="1200" dirty="0">
                <a:hlinkClick r:id="rId10"/>
              </a:rPr>
              <a:t>https://doi.org/10.1103/PhysRevC.109.014622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603F9-A0B8-4729-E72A-78348096B6E3}"/>
              </a:ext>
            </a:extLst>
          </p:cNvPr>
          <p:cNvSpPr txBox="1"/>
          <p:nvPr/>
        </p:nvSpPr>
        <p:spPr>
          <a:xfrm>
            <a:off x="3077183" y="703731"/>
            <a:ext cx="576241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accent2"/>
                </a:solidFill>
              </a:rPr>
              <a:t>Cross Section Predictions for </a:t>
            </a:r>
            <a:r>
              <a:rPr lang="en-US" sz="2500" baseline="30000" dirty="0">
                <a:solidFill>
                  <a:schemeClr val="accent2"/>
                </a:solidFill>
              </a:rPr>
              <a:t>50</a:t>
            </a:r>
            <a:r>
              <a:rPr lang="en-US" sz="2500" dirty="0">
                <a:solidFill>
                  <a:schemeClr val="accent2"/>
                </a:solidFill>
              </a:rPr>
              <a:t>Ti+</a:t>
            </a:r>
            <a:r>
              <a:rPr lang="en-US" sz="2500" baseline="30000" dirty="0">
                <a:solidFill>
                  <a:schemeClr val="accent2"/>
                </a:solidFill>
              </a:rPr>
              <a:t>249</a:t>
            </a:r>
            <a:r>
              <a:rPr lang="en-US" sz="2500" dirty="0">
                <a:solidFill>
                  <a:schemeClr val="accent2"/>
                </a:solidFill>
              </a:rPr>
              <a:t>Cf</a:t>
            </a:r>
          </a:p>
        </p:txBody>
      </p: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1EAFDD9B-11A3-5FA4-413C-A4A956567ED5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33</a:t>
            </a:fld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99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BF549-F725-23A3-3E82-2948C7A63F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 algn="ctr"/>
            <a:r>
              <a:rPr lang="en-US" b="1" dirty="0"/>
              <a:t>First proof that superheavy element could be made with </a:t>
            </a:r>
            <a:r>
              <a:rPr lang="en-US" b="1" baseline="30000" dirty="0"/>
              <a:t>50</a:t>
            </a:r>
            <a:r>
              <a:rPr lang="en-US" b="1" dirty="0"/>
              <a:t>Ti+actinides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9F786E-98C8-E781-9DB7-6C567B3B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Know Decay Chains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EE5620-18D5-3CCC-37A0-5C3529D55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608" y="738291"/>
            <a:ext cx="5565595" cy="56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4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2713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00" name="Google Shape;200;p3"/>
          <p:cNvSpPr txBox="1"/>
          <p:nvPr/>
        </p:nvSpPr>
        <p:spPr>
          <a:xfrm>
            <a:off x="-339576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Today’s Periodic Table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4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2713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00" name="Google Shape;200;p3"/>
          <p:cNvSpPr txBox="1"/>
          <p:nvPr/>
        </p:nvSpPr>
        <p:spPr>
          <a:xfrm>
            <a:off x="-339576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Today’s Periodic Table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7AB3BC-5B8D-8F48-AE37-C023D48261A2}"/>
              </a:ext>
            </a:extLst>
          </p:cNvPr>
          <p:cNvSpPr/>
          <p:nvPr/>
        </p:nvSpPr>
        <p:spPr>
          <a:xfrm>
            <a:off x="330740" y="764114"/>
            <a:ext cx="7675124" cy="3905163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34D245-14D9-9B45-AAEE-87D364AC7EE3}"/>
              </a:ext>
            </a:extLst>
          </p:cNvPr>
          <p:cNvSpPr/>
          <p:nvPr/>
        </p:nvSpPr>
        <p:spPr>
          <a:xfrm>
            <a:off x="8005864" y="764113"/>
            <a:ext cx="3846560" cy="321449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B0C4A2-30E1-694B-B598-64D49B613EE8}"/>
              </a:ext>
            </a:extLst>
          </p:cNvPr>
          <p:cNvSpPr/>
          <p:nvPr/>
        </p:nvSpPr>
        <p:spPr>
          <a:xfrm>
            <a:off x="330734" y="4669277"/>
            <a:ext cx="11605103" cy="2072308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84E669-347C-F04D-BAC2-9CC97DFF762E}"/>
              </a:ext>
            </a:extLst>
          </p:cNvPr>
          <p:cNvSpPr/>
          <p:nvPr/>
        </p:nvSpPr>
        <p:spPr>
          <a:xfrm>
            <a:off x="339576" y="212942"/>
            <a:ext cx="649981" cy="551171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CC2F0-FCEC-C343-89B8-38061DAC34A7}"/>
              </a:ext>
            </a:extLst>
          </p:cNvPr>
          <p:cNvSpPr/>
          <p:nvPr/>
        </p:nvSpPr>
        <p:spPr>
          <a:xfrm>
            <a:off x="11044131" y="118325"/>
            <a:ext cx="808293" cy="64769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891B99-E16A-1240-89C9-3322FF83BDF0}"/>
              </a:ext>
            </a:extLst>
          </p:cNvPr>
          <p:cNvSpPr txBox="1"/>
          <p:nvPr/>
        </p:nvSpPr>
        <p:spPr>
          <a:xfrm rot="3451490">
            <a:off x="8135267" y="4757589"/>
            <a:ext cx="6926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2004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00D1FD-3943-6E48-A4A2-F811C5A155EC}"/>
              </a:ext>
            </a:extLst>
          </p:cNvPr>
          <p:cNvSpPr txBox="1"/>
          <p:nvPr/>
        </p:nvSpPr>
        <p:spPr>
          <a:xfrm rot="3451490">
            <a:off x="8711722" y="4714623"/>
            <a:ext cx="6926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45E07C-0A4F-B847-9426-B516844BBD2E}"/>
              </a:ext>
            </a:extLst>
          </p:cNvPr>
          <p:cNvSpPr txBox="1"/>
          <p:nvPr/>
        </p:nvSpPr>
        <p:spPr>
          <a:xfrm rot="3451490">
            <a:off x="9384184" y="4714623"/>
            <a:ext cx="6926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2003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26DA6F-509B-5849-9E07-8EB6B8D92C7F}"/>
              </a:ext>
            </a:extLst>
          </p:cNvPr>
          <p:cNvSpPr txBox="1"/>
          <p:nvPr/>
        </p:nvSpPr>
        <p:spPr>
          <a:xfrm rot="3451490">
            <a:off x="10009189" y="4724971"/>
            <a:ext cx="6926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7D93E2-312E-914C-A2C8-B9494E7659E4}"/>
              </a:ext>
            </a:extLst>
          </p:cNvPr>
          <p:cNvSpPr txBox="1"/>
          <p:nvPr/>
        </p:nvSpPr>
        <p:spPr>
          <a:xfrm rot="3451490">
            <a:off x="10639662" y="4714624"/>
            <a:ext cx="6926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30F2EE-8DF8-6C48-9A3A-C10846B27851}"/>
              </a:ext>
            </a:extLst>
          </p:cNvPr>
          <p:cNvSpPr txBox="1"/>
          <p:nvPr/>
        </p:nvSpPr>
        <p:spPr>
          <a:xfrm rot="3451490">
            <a:off x="11277040" y="4647174"/>
            <a:ext cx="6926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2002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DCB05-BA05-8740-B986-886642A5ECDA}"/>
              </a:ext>
            </a:extLst>
          </p:cNvPr>
          <p:cNvSpPr txBox="1"/>
          <p:nvPr/>
        </p:nvSpPr>
        <p:spPr>
          <a:xfrm>
            <a:off x="4311853" y="488527"/>
            <a:ext cx="3089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The Newest Elements</a:t>
            </a:r>
          </a:p>
        </p:txBody>
      </p:sp>
    </p:spTree>
    <p:extLst>
      <p:ext uri="{BB962C8B-B14F-4D97-AF65-F5344CB8AC3E}">
        <p14:creationId xmlns:p14="http://schemas.microsoft.com/office/powerpoint/2010/main" val="129534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/>
          <p:cNvSpPr txBox="1">
            <a:spLocks noGrp="1"/>
          </p:cNvSpPr>
          <p:nvPr>
            <p:ph type="body" idx="1"/>
          </p:nvPr>
        </p:nvSpPr>
        <p:spPr>
          <a:xfrm>
            <a:off x="0" y="647701"/>
            <a:ext cx="12192005" cy="54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2713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" descr="A screenshot of a computer keybo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00" name="Google Shape;200;p3"/>
          <p:cNvSpPr txBox="1"/>
          <p:nvPr/>
        </p:nvSpPr>
        <p:spPr>
          <a:xfrm>
            <a:off x="-339576" y="2"/>
            <a:ext cx="12192000" cy="64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Today’s Periodic Table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7AB3BC-5B8D-8F48-AE37-C023D48261A2}"/>
              </a:ext>
            </a:extLst>
          </p:cNvPr>
          <p:cNvSpPr/>
          <p:nvPr/>
        </p:nvSpPr>
        <p:spPr>
          <a:xfrm>
            <a:off x="330740" y="764114"/>
            <a:ext cx="7675124" cy="3905163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34D245-14D9-9B45-AAEE-87D364AC7EE3}"/>
              </a:ext>
            </a:extLst>
          </p:cNvPr>
          <p:cNvSpPr/>
          <p:nvPr/>
        </p:nvSpPr>
        <p:spPr>
          <a:xfrm>
            <a:off x="7985552" y="764113"/>
            <a:ext cx="3866871" cy="3950208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B0C4A2-30E1-694B-B598-64D49B613EE8}"/>
              </a:ext>
            </a:extLst>
          </p:cNvPr>
          <p:cNvSpPr/>
          <p:nvPr/>
        </p:nvSpPr>
        <p:spPr>
          <a:xfrm>
            <a:off x="330734" y="4669277"/>
            <a:ext cx="11605103" cy="2072308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84E669-347C-F04D-BAC2-9CC97DFF762E}"/>
              </a:ext>
            </a:extLst>
          </p:cNvPr>
          <p:cNvSpPr/>
          <p:nvPr/>
        </p:nvSpPr>
        <p:spPr>
          <a:xfrm>
            <a:off x="339576" y="212942"/>
            <a:ext cx="649981" cy="551171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CC2F0-FCEC-C343-89B8-38061DAC34A7}"/>
              </a:ext>
            </a:extLst>
          </p:cNvPr>
          <p:cNvSpPr/>
          <p:nvPr/>
        </p:nvSpPr>
        <p:spPr>
          <a:xfrm>
            <a:off x="11044131" y="118325"/>
            <a:ext cx="808293" cy="647699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DCB05-BA05-8740-B986-886642A5ECDA}"/>
              </a:ext>
            </a:extLst>
          </p:cNvPr>
          <p:cNvSpPr txBox="1"/>
          <p:nvPr/>
        </p:nvSpPr>
        <p:spPr>
          <a:xfrm>
            <a:off x="4311853" y="488527"/>
            <a:ext cx="29145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Can we make more?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BFC661-536C-7F4A-BF68-7DF7B75C4218}"/>
              </a:ext>
            </a:extLst>
          </p:cNvPr>
          <p:cNvGrpSpPr/>
          <p:nvPr/>
        </p:nvGrpSpPr>
        <p:grpSpPr>
          <a:xfrm>
            <a:off x="272181" y="4622530"/>
            <a:ext cx="1409700" cy="698500"/>
            <a:chOff x="272181" y="4622530"/>
            <a:chExt cx="1409700" cy="6985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016417-35B0-024A-8E26-58FA853EA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181" y="4622530"/>
              <a:ext cx="1409700" cy="698500"/>
            </a:xfrm>
            <a:prstGeom prst="rect">
              <a:avLst/>
            </a:prstGeom>
          </p:spPr>
        </p:pic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B1D0683-6795-DB46-B333-9E28A6DD662B}"/>
                </a:ext>
              </a:extLst>
            </p:cNvPr>
            <p:cNvSpPr/>
            <p:nvPr/>
          </p:nvSpPr>
          <p:spPr>
            <a:xfrm>
              <a:off x="419100" y="4669277"/>
              <a:ext cx="570457" cy="529376"/>
            </a:xfrm>
            <a:prstGeom prst="roundRect">
              <a:avLst/>
            </a:prstGeom>
            <a:solidFill>
              <a:srgbClr val="E207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78570B9-7D71-7243-BD8A-73F6679377D6}"/>
                </a:ext>
              </a:extLst>
            </p:cNvPr>
            <p:cNvSpPr/>
            <p:nvPr/>
          </p:nvSpPr>
          <p:spPr>
            <a:xfrm>
              <a:off x="1063350" y="4677567"/>
              <a:ext cx="570457" cy="529376"/>
            </a:xfrm>
            <a:prstGeom prst="roundRect">
              <a:avLst/>
            </a:prstGeom>
            <a:solidFill>
              <a:srgbClr val="F7AB0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B52145-6F67-A54E-86A8-C3557E2BA231}"/>
                </a:ext>
              </a:extLst>
            </p:cNvPr>
            <p:cNvSpPr txBox="1"/>
            <p:nvPr/>
          </p:nvSpPr>
          <p:spPr>
            <a:xfrm>
              <a:off x="364350" y="4624233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</a:rPr>
                <a:t>119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24E713-95F6-934E-8328-40BD98237E7E}"/>
                </a:ext>
              </a:extLst>
            </p:cNvPr>
            <p:cNvSpPr txBox="1"/>
            <p:nvPr/>
          </p:nvSpPr>
          <p:spPr>
            <a:xfrm>
              <a:off x="1011876" y="4623606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</a:rPr>
                <a:t>120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F644D2-9355-0844-9F20-4A55C46CA7B9}"/>
                </a:ext>
              </a:extLst>
            </p:cNvPr>
            <p:cNvSpPr txBox="1"/>
            <p:nvPr/>
          </p:nvSpPr>
          <p:spPr>
            <a:xfrm>
              <a:off x="388408" y="4785690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0000"/>
                  </a:solidFill>
                </a:rPr>
                <a:t>Uue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A64C7B-7CEE-6C4D-B8FC-FCAE5B30A1B4}"/>
                </a:ext>
              </a:extLst>
            </p:cNvPr>
            <p:cNvSpPr txBox="1"/>
            <p:nvPr/>
          </p:nvSpPr>
          <p:spPr>
            <a:xfrm>
              <a:off x="1022289" y="478569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0000"/>
                  </a:solidFill>
                </a:rPr>
                <a:t>Ubn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3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1D49F-1FF0-6045-91B0-2B2CAB9C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40" y="152321"/>
            <a:ext cx="10972799" cy="548640"/>
          </a:xfrm>
        </p:spPr>
        <p:txBody>
          <a:bodyPr/>
          <a:lstStyle/>
          <a:p>
            <a:r>
              <a:rPr lang="en-US" dirty="0"/>
              <a:t>Why do we discover new elements?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4FC21D4-0176-9F48-AB91-69383D81D857}"/>
              </a:ext>
            </a:extLst>
          </p:cNvPr>
          <p:cNvSpPr txBox="1">
            <a:spLocks/>
          </p:cNvSpPr>
          <p:nvPr/>
        </p:nvSpPr>
        <p:spPr>
          <a:xfrm>
            <a:off x="0" y="1467705"/>
            <a:ext cx="6325736" cy="2778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How many protons and neutrons fit in a nucleus?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How are elements made?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What elements are being made in the universe?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How do they interact with the world?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What are the chemical properties?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What can we make with these new building blocks?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Is there an “Island-of-Stability”?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Picture 5" descr="A hand holding a puzzle piece&#10;&#10;Description automatically generated">
            <a:extLst>
              <a:ext uri="{FF2B5EF4-FFF2-40B4-BE49-F238E27FC236}">
                <a16:creationId xmlns:a16="http://schemas.microsoft.com/office/drawing/2014/main" id="{FDCD381C-441D-A044-8A88-8FFE4FD20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833" y="1124618"/>
            <a:ext cx="4895247" cy="4895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26655A-7212-124C-A469-D05F86878462}"/>
              </a:ext>
            </a:extLst>
          </p:cNvPr>
          <p:cNvSpPr txBox="1"/>
          <p:nvPr/>
        </p:nvSpPr>
        <p:spPr>
          <a:xfrm>
            <a:off x="260730" y="845806"/>
            <a:ext cx="48686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accent2"/>
                </a:solidFill>
              </a:rPr>
              <a:t>New Pieces of the cosmic puzzle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33681-958F-F54E-A35E-396082DD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F79DE-5359-8D47-9557-E8952E86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136525"/>
            <a:ext cx="10972799" cy="548640"/>
          </a:xfrm>
        </p:spPr>
        <p:txBody>
          <a:bodyPr/>
          <a:lstStyle/>
          <a:p>
            <a:pPr algn="ctr"/>
            <a:r>
              <a:rPr lang="en-US" dirty="0"/>
              <a:t>Looking for the “Island of Stability”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ECCDC155-5E13-2A43-B700-04AE06C76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39" y="888717"/>
            <a:ext cx="7746864" cy="54124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299D7-10B4-2E48-BDF9-A15815DB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65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CCE8E-3FD4-8BD4-95B6-143E6ED95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E41DA47-050F-CDDA-4E3E-20F828B799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74" y="2038473"/>
            <a:ext cx="8060269" cy="43162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563270-B139-49D7-D011-368238597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Chart of Nuclides: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DDA85-E9BB-CD6A-FD2C-E4C4FE3EBE10}"/>
              </a:ext>
            </a:extLst>
          </p:cNvPr>
          <p:cNvSpPr txBox="1"/>
          <p:nvPr/>
        </p:nvSpPr>
        <p:spPr>
          <a:xfrm rot="16200000">
            <a:off x="-180591" y="4891209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 →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C63AD-FC08-BEDD-EDF3-9EFD756EAB76}"/>
              </a:ext>
            </a:extLst>
          </p:cNvPr>
          <p:cNvSpPr txBox="1"/>
          <p:nvPr/>
        </p:nvSpPr>
        <p:spPr>
          <a:xfrm>
            <a:off x="4898286" y="5917419"/>
            <a:ext cx="94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 →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ADFC49-6BCD-8672-4EE5-9162FA6CE395}"/>
              </a:ext>
            </a:extLst>
          </p:cNvPr>
          <p:cNvGrpSpPr/>
          <p:nvPr/>
        </p:nvGrpSpPr>
        <p:grpSpPr>
          <a:xfrm>
            <a:off x="75077" y="685058"/>
            <a:ext cx="2399001" cy="1820119"/>
            <a:chOff x="81359" y="702565"/>
            <a:chExt cx="2399001" cy="1820119"/>
          </a:xfrm>
        </p:grpSpPr>
        <p:sp>
          <p:nvSpPr>
            <p:cNvPr id="11" name="Rectangle 253">
              <a:extLst>
                <a:ext uri="{FF2B5EF4-FFF2-40B4-BE49-F238E27FC236}">
                  <a16:creationId xmlns:a16="http://schemas.microsoft.com/office/drawing/2014/main" id="{96E9BA6A-C402-ADB0-9943-8C755C4A8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194940"/>
              <a:ext cx="252016" cy="311374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8F5E88-5B7C-EAA1-C1B1-2B330369F0C5}"/>
                </a:ext>
              </a:extLst>
            </p:cNvPr>
            <p:cNvSpPr txBox="1"/>
            <p:nvPr/>
          </p:nvSpPr>
          <p:spPr>
            <a:xfrm>
              <a:off x="333375" y="1194940"/>
              <a:ext cx="1673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Spontaneous Fission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592B4-92E7-152B-30DC-26AE75C38518}"/>
                </a:ext>
              </a:extLst>
            </p:cNvPr>
            <p:cNvSpPr txBox="1"/>
            <p:nvPr/>
          </p:nvSpPr>
          <p:spPr>
            <a:xfrm>
              <a:off x="333375" y="1888080"/>
              <a:ext cx="606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Alpha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9C6F3ED-6997-3A48-ABDD-1FCAAA80E33E}"/>
                </a:ext>
              </a:extLst>
            </p:cNvPr>
            <p:cNvSpPr txBox="1"/>
            <p:nvPr/>
          </p:nvSpPr>
          <p:spPr>
            <a:xfrm>
              <a:off x="333375" y="1544414"/>
              <a:ext cx="1805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Electron Capture or </a:t>
              </a:r>
              <a:r>
                <a:rPr lang="en-US" sz="1400" dirty="0">
                  <a:latin typeface="Symbol" pitchFamily="18" charset="2"/>
                </a:rPr>
                <a:t>b</a:t>
              </a:r>
              <a:r>
                <a:rPr lang="en-US" sz="1400" baseline="30000" dirty="0"/>
                <a:t>+</a:t>
              </a:r>
              <a:endParaRPr lang="en-US" sz="1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5C9B32-8EBE-04FF-3B8A-853712AACDA9}"/>
                </a:ext>
              </a:extLst>
            </p:cNvPr>
            <p:cNvSpPr txBox="1"/>
            <p:nvPr/>
          </p:nvSpPr>
          <p:spPr>
            <a:xfrm>
              <a:off x="333375" y="2214907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pitchFamily="18" charset="2"/>
                </a:rPr>
                <a:t>b</a:t>
              </a:r>
              <a:r>
                <a:rPr lang="en-US" sz="1400" baseline="30000" dirty="0"/>
                <a:t>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301E55-9179-B30F-0C7C-AAFE7ACD6575}"/>
                </a:ext>
              </a:extLst>
            </p:cNvPr>
            <p:cNvSpPr txBox="1"/>
            <p:nvPr/>
          </p:nvSpPr>
          <p:spPr>
            <a:xfrm>
              <a:off x="277183" y="702565"/>
              <a:ext cx="2203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Decay Mode</a:t>
              </a:r>
            </a:p>
          </p:txBody>
        </p:sp>
        <p:sp>
          <p:nvSpPr>
            <p:cNvPr id="17" name="Rectangle 253">
              <a:extLst>
                <a:ext uri="{FF2B5EF4-FFF2-40B4-BE49-F238E27FC236}">
                  <a16:creationId xmlns:a16="http://schemas.microsoft.com/office/drawing/2014/main" id="{60C649AF-E131-902A-A9E0-1BD2D5504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529081"/>
              <a:ext cx="252016" cy="311374"/>
            </a:xfrm>
            <a:prstGeom prst="rect">
              <a:avLst/>
            </a:prstGeom>
            <a:solidFill>
              <a:srgbClr val="CC0066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8" name="Rectangle 253">
              <a:extLst>
                <a:ext uri="{FF2B5EF4-FFF2-40B4-BE49-F238E27FC236}">
                  <a16:creationId xmlns:a16="http://schemas.microsoft.com/office/drawing/2014/main" id="{EC2E3309-9D59-DF58-BACC-D89A2EE89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1869030"/>
              <a:ext cx="252016" cy="311374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  <p:sp>
          <p:nvSpPr>
            <p:cNvPr id="19" name="Rectangle 253">
              <a:extLst>
                <a:ext uri="{FF2B5EF4-FFF2-40B4-BE49-F238E27FC236}">
                  <a16:creationId xmlns:a16="http://schemas.microsoft.com/office/drawing/2014/main" id="{E7AF41A3-0A26-95ED-ECCD-20DE7E498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59" y="2205072"/>
              <a:ext cx="252016" cy="311374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 anchorCtr="0"/>
            <a:lstStyle/>
            <a:p>
              <a:pPr algn="ctr" defTabSz="2663825"/>
              <a:endParaRPr lang="en-US" sz="14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0DA30-29D8-C343-05FE-10040E6A6672}"/>
              </a:ext>
            </a:extLst>
          </p:cNvPr>
          <p:cNvGrpSpPr/>
          <p:nvPr/>
        </p:nvGrpSpPr>
        <p:grpSpPr>
          <a:xfrm>
            <a:off x="7959764" y="1982090"/>
            <a:ext cx="3391250" cy="2768367"/>
            <a:chOff x="2348917" y="3531764"/>
            <a:chExt cx="3391250" cy="276836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DD4EB50-F0E0-DC5C-CC62-3ED098E45F03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472FC4-B65B-9589-ADFD-67272110F0CF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EC02B1-A2F6-B75A-E7B9-A5F6E19B476C}"/>
              </a:ext>
            </a:extLst>
          </p:cNvPr>
          <p:cNvGrpSpPr/>
          <p:nvPr/>
        </p:nvGrpSpPr>
        <p:grpSpPr>
          <a:xfrm>
            <a:off x="7955172" y="-1099641"/>
            <a:ext cx="3391250" cy="2768367"/>
            <a:chOff x="2348917" y="3531764"/>
            <a:chExt cx="3391250" cy="276836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7DCFF57-F36B-996D-F42C-7C53611A3E69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4C70E2-3664-A45D-B891-6ACEA9B5CA3A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1D82DE-6652-E049-D711-9C7BECCEB8DC}"/>
              </a:ext>
            </a:extLst>
          </p:cNvPr>
          <p:cNvGrpSpPr/>
          <p:nvPr/>
        </p:nvGrpSpPr>
        <p:grpSpPr>
          <a:xfrm>
            <a:off x="7971729" y="421500"/>
            <a:ext cx="3391250" cy="2768367"/>
            <a:chOff x="2348917" y="3531764"/>
            <a:chExt cx="3391250" cy="276836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155288D-5C36-5BBB-EAF4-1C480DC39622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4E33F7-55CF-BC5F-5ABF-A89CB9D651F7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DABB0C-07E9-DAA3-9562-B6F249CAE92C}"/>
              </a:ext>
            </a:extLst>
          </p:cNvPr>
          <p:cNvGrpSpPr/>
          <p:nvPr/>
        </p:nvGrpSpPr>
        <p:grpSpPr>
          <a:xfrm>
            <a:off x="2344368" y="3509019"/>
            <a:ext cx="3391250" cy="2768367"/>
            <a:chOff x="2348917" y="3531764"/>
            <a:chExt cx="3391250" cy="276836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8C4E09C-3295-EF16-E682-5DE86CEB4F4A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82C5CCD-B428-F678-64DB-6A44F28A410E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51B81C-AE88-640F-F4A9-F51D76A181C7}"/>
              </a:ext>
            </a:extLst>
          </p:cNvPr>
          <p:cNvGrpSpPr/>
          <p:nvPr/>
        </p:nvGrpSpPr>
        <p:grpSpPr>
          <a:xfrm>
            <a:off x="-227464" y="5048010"/>
            <a:ext cx="3391250" cy="2768367"/>
            <a:chOff x="2348917" y="3531764"/>
            <a:chExt cx="3391250" cy="27683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8680E96-6907-08D0-E783-E2C96EC229AA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DB54173-304B-744C-727F-5C1744DFD3C4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37" name="Slide Number Placeholder 19">
            <a:extLst>
              <a:ext uri="{FF2B5EF4-FFF2-40B4-BE49-F238E27FC236}">
                <a16:creationId xmlns:a16="http://schemas.microsoft.com/office/drawing/2014/main" id="{EFB7861E-2D75-A944-BC66-5568F3A39954}"/>
              </a:ext>
            </a:extLst>
          </p:cNvPr>
          <p:cNvSpPr txBox="1">
            <a:spLocks/>
          </p:cNvSpPr>
          <p:nvPr/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2EA88-E9D4-0C4F-A5DF-5FE49FAF8E2F}" type="slidenum">
              <a:rPr lang="en-US" sz="1000" smtClean="0"/>
              <a:pPr/>
              <a:t>9</a:t>
            </a:fld>
            <a:endParaRPr lang="en-US" sz="10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A53B55-6A43-9AB1-7D9E-661CD9F906F9}"/>
              </a:ext>
            </a:extLst>
          </p:cNvPr>
          <p:cNvGrpSpPr/>
          <p:nvPr/>
        </p:nvGrpSpPr>
        <p:grpSpPr>
          <a:xfrm>
            <a:off x="4931741" y="425208"/>
            <a:ext cx="3391250" cy="2768367"/>
            <a:chOff x="2348917" y="3531764"/>
            <a:chExt cx="3391250" cy="276836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2E31230-9FB8-A8D9-2398-3815DB27AFA9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177DEDD-36AE-2DD0-2D46-F115AE209110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3BCF3E-5BA7-7A64-FD12-B73CFA630A93}"/>
              </a:ext>
            </a:extLst>
          </p:cNvPr>
          <p:cNvGrpSpPr/>
          <p:nvPr/>
        </p:nvGrpSpPr>
        <p:grpSpPr>
          <a:xfrm>
            <a:off x="7961377" y="-600926"/>
            <a:ext cx="3391250" cy="2768367"/>
            <a:chOff x="2348917" y="3531764"/>
            <a:chExt cx="3391250" cy="276836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451FE58-36E6-08A9-FA92-F7774E31ECFC}"/>
                </a:ext>
              </a:extLst>
            </p:cNvPr>
            <p:cNvSpPr/>
            <p:nvPr/>
          </p:nvSpPr>
          <p:spPr bwMode="auto">
            <a:xfrm>
              <a:off x="3921853" y="3531764"/>
              <a:ext cx="234892" cy="276836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475BC4C-D285-BFFF-5A4D-1B79C2464A3F}"/>
                </a:ext>
              </a:extLst>
            </p:cNvPr>
            <p:cNvSpPr/>
            <p:nvPr/>
          </p:nvSpPr>
          <p:spPr bwMode="auto">
            <a:xfrm rot="16200000">
              <a:off x="3927096" y="3217618"/>
              <a:ext cx="234892" cy="339125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alpha val="35000"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555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2|0.1|0.2|0.1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24029</TotalTime>
  <Words>1813</Words>
  <Application>Microsoft Macintosh PowerPoint</Application>
  <PresentationFormat>Widescreen</PresentationFormat>
  <Paragraphs>349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Adelle Sans Devanagari</vt:lpstr>
      <vt:lpstr>Arial</vt:lpstr>
      <vt:lpstr>Calibri</vt:lpstr>
      <vt:lpstr>Cambria Math</vt:lpstr>
      <vt:lpstr>Symbol</vt:lpstr>
      <vt:lpstr>Wingdings</vt:lpstr>
      <vt:lpstr>Berkeley Lab Wide PPT Theme</vt:lpstr>
      <vt:lpstr>Progress Toward the Discovery of the New Element E120 at LBNL</vt:lpstr>
      <vt:lpstr>Overview</vt:lpstr>
      <vt:lpstr>PowerPoint Presentation</vt:lpstr>
      <vt:lpstr>PowerPoint Presentation</vt:lpstr>
      <vt:lpstr>PowerPoint Presentation</vt:lpstr>
      <vt:lpstr>PowerPoint Presentation</vt:lpstr>
      <vt:lpstr>Why do we discover new elements?</vt:lpstr>
      <vt:lpstr>Looking for the “Island of Stability”</vt:lpstr>
      <vt:lpstr>Chart of Nuclides: 2024</vt:lpstr>
      <vt:lpstr>How to Make New Elements</vt:lpstr>
      <vt:lpstr>Chart of Nuclides: 2024</vt:lpstr>
      <vt:lpstr>Chart of Nuclides: Beyond 2024</vt:lpstr>
      <vt:lpstr>Elements get Harder to Make with ↑ Z</vt:lpstr>
      <vt:lpstr>What beam should we use?</vt:lpstr>
      <vt:lpstr>What beam energy do you use?</vt:lpstr>
      <vt:lpstr>Too Scary: Need a Test Experiment</vt:lpstr>
      <vt:lpstr>Towards E120 Feasibility</vt:lpstr>
      <vt:lpstr>88-Inch Cyclotron Facility</vt:lpstr>
      <vt:lpstr>Demonstration of high-intensity 50Ti beam</vt:lpstr>
      <vt:lpstr>Production of 244Pu targets</vt:lpstr>
      <vt:lpstr>Berkeley Gas-filled Separator</vt:lpstr>
      <vt:lpstr>Detector – SHREC</vt:lpstr>
      <vt:lpstr>Checklist</vt:lpstr>
      <vt:lpstr>50Ti+244Pu Results</vt:lpstr>
      <vt:lpstr>So Much Press!</vt:lpstr>
      <vt:lpstr>Why is this such a big deal?</vt:lpstr>
      <vt:lpstr>More Measurements</vt:lpstr>
      <vt:lpstr>Toward a Search for E120</vt:lpstr>
      <vt:lpstr>Towards E120 Collaboration</vt:lpstr>
      <vt:lpstr>Operations Staff</vt:lpstr>
      <vt:lpstr>Questions?</vt:lpstr>
      <vt:lpstr>Backups</vt:lpstr>
      <vt:lpstr>What beam energy do you use?</vt:lpstr>
      <vt:lpstr>Comparison with Know Decay Chains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Chemistry of Superheavy Elements:</dc:title>
  <dc:creator>Jennifer Pore</dc:creator>
  <cp:lastModifiedBy>Jennifer Pore</cp:lastModifiedBy>
  <cp:revision>70</cp:revision>
  <dcterms:created xsi:type="dcterms:W3CDTF">2025-01-27T17:25:50Z</dcterms:created>
  <dcterms:modified xsi:type="dcterms:W3CDTF">2025-06-10T04:44:43Z</dcterms:modified>
</cp:coreProperties>
</file>