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14" r:id="rId2"/>
    <p:sldId id="561" r:id="rId3"/>
    <p:sldId id="260" r:id="rId4"/>
    <p:sldId id="559" r:id="rId5"/>
    <p:sldId id="558" r:id="rId6"/>
    <p:sldId id="258" r:id="rId7"/>
    <p:sldId id="356" r:id="rId8"/>
    <p:sldId id="355" r:id="rId9"/>
    <p:sldId id="358" r:id="rId10"/>
    <p:sldId id="357" r:id="rId11"/>
    <p:sldId id="376" r:id="rId12"/>
    <p:sldId id="377" r:id="rId13"/>
    <p:sldId id="554" r:id="rId14"/>
    <p:sldId id="378" r:id="rId15"/>
    <p:sldId id="379" r:id="rId16"/>
    <p:sldId id="380" r:id="rId17"/>
    <p:sldId id="381" r:id="rId18"/>
    <p:sldId id="359" r:id="rId19"/>
    <p:sldId id="382" r:id="rId20"/>
    <p:sldId id="388" r:id="rId21"/>
    <p:sldId id="391" r:id="rId22"/>
    <p:sldId id="392" r:id="rId23"/>
    <p:sldId id="385" r:id="rId24"/>
    <p:sldId id="389" r:id="rId25"/>
    <p:sldId id="550" r:id="rId26"/>
    <p:sldId id="390" r:id="rId27"/>
    <p:sldId id="551" r:id="rId28"/>
    <p:sldId id="552" r:id="rId29"/>
    <p:sldId id="386" r:id="rId30"/>
    <p:sldId id="3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5A93E3-F395-8F16-6929-C709B0FC4DE8}" name="Pettus, Walter C." initials="PC" userId="S::pettus@iu.edu::79b60118-1344-470f-a027-272e8ea3e01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E955A0-3796-664A-81C5-E0E3A4E20D6B}" v="1061" dt="2025-06-10T14:11:07.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71"/>
    <p:restoredTop sz="85634"/>
  </p:normalViewPr>
  <p:slideViewPr>
    <p:cSldViewPr snapToGrid="0">
      <p:cViewPr varScale="1">
        <p:scale>
          <a:sx n="105" d="100"/>
          <a:sy n="105" d="100"/>
        </p:scale>
        <p:origin x="9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AFE59-D39C-8743-81C8-919F8D4A3280}" type="datetimeFigureOut">
              <a:rPr lang="en-US" smtClean="0"/>
              <a:t>6/10/25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E8581-AA19-E34D-BADE-4FD34B9D874F}" type="slidenum">
              <a:rPr lang="en-US" smtClean="0"/>
              <a:t>‹#›</a:t>
            </a:fld>
            <a:endParaRPr lang="en-US"/>
          </a:p>
        </p:txBody>
      </p:sp>
    </p:spTree>
    <p:extLst>
      <p:ext uri="{BB962C8B-B14F-4D97-AF65-F5344CB8AC3E}">
        <p14:creationId xmlns:p14="http://schemas.microsoft.com/office/powerpoint/2010/main" val="2877975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a:t>
            </a:fld>
            <a:endParaRPr lang="en-US"/>
          </a:p>
        </p:txBody>
      </p:sp>
    </p:spTree>
    <p:extLst>
      <p:ext uri="{BB962C8B-B14F-4D97-AF65-F5344CB8AC3E}">
        <p14:creationId xmlns:p14="http://schemas.microsoft.com/office/powerpoint/2010/main" val="4209928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C177-7412-E700-6464-54358EE51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A2D9B-F781-F31B-94BC-E8DACE3092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5CEBD2-5DB3-E42B-CCCE-161C36F628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3C43E5-43FF-4747-7F53-35F16665A68F}"/>
              </a:ext>
            </a:extLst>
          </p:cNvPr>
          <p:cNvSpPr>
            <a:spLocks noGrp="1"/>
          </p:cNvSpPr>
          <p:nvPr>
            <p:ph type="sldNum" sz="quarter" idx="5"/>
          </p:nvPr>
        </p:nvSpPr>
        <p:spPr/>
        <p:txBody>
          <a:bodyPr/>
          <a:lstStyle/>
          <a:p>
            <a:fld id="{54BE8581-AA19-E34D-BADE-4FD34B9D874F}" type="slidenum">
              <a:rPr lang="en-US" smtClean="0"/>
              <a:t>15</a:t>
            </a:fld>
            <a:endParaRPr lang="en-US"/>
          </a:p>
        </p:txBody>
      </p:sp>
    </p:spTree>
    <p:extLst>
      <p:ext uri="{BB962C8B-B14F-4D97-AF65-F5344CB8AC3E}">
        <p14:creationId xmlns:p14="http://schemas.microsoft.com/office/powerpoint/2010/main" val="3292621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6C98E-351C-8708-5A0A-7F29325C3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F0765-ECB8-1B70-A5AF-062F96012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FD220-9F7A-9071-E304-B8C81BF481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4CFA01-DE43-C626-4AAA-3551630DCBF6}"/>
              </a:ext>
            </a:extLst>
          </p:cNvPr>
          <p:cNvSpPr>
            <a:spLocks noGrp="1"/>
          </p:cNvSpPr>
          <p:nvPr>
            <p:ph type="sldNum" sz="quarter" idx="5"/>
          </p:nvPr>
        </p:nvSpPr>
        <p:spPr/>
        <p:txBody>
          <a:bodyPr/>
          <a:lstStyle/>
          <a:p>
            <a:fld id="{54BE8581-AA19-E34D-BADE-4FD34B9D874F}" type="slidenum">
              <a:rPr lang="en-US" smtClean="0"/>
              <a:t>16</a:t>
            </a:fld>
            <a:endParaRPr lang="en-US"/>
          </a:p>
        </p:txBody>
      </p:sp>
    </p:spTree>
    <p:extLst>
      <p:ext uri="{BB962C8B-B14F-4D97-AF65-F5344CB8AC3E}">
        <p14:creationId xmlns:p14="http://schemas.microsoft.com/office/powerpoint/2010/main" val="4260274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F05D6-B9FB-895F-08F5-EA1712B4E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76FD7-7E9B-13BF-6063-25135D1A5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B7680-E296-F936-2993-DED91983C8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40476B-2853-1AAC-36D8-143C319FB569}"/>
              </a:ext>
            </a:extLst>
          </p:cNvPr>
          <p:cNvSpPr>
            <a:spLocks noGrp="1"/>
          </p:cNvSpPr>
          <p:nvPr>
            <p:ph type="sldNum" sz="quarter" idx="5"/>
          </p:nvPr>
        </p:nvSpPr>
        <p:spPr/>
        <p:txBody>
          <a:bodyPr/>
          <a:lstStyle/>
          <a:p>
            <a:fld id="{54BE8581-AA19-E34D-BADE-4FD34B9D874F}" type="slidenum">
              <a:rPr lang="en-US" smtClean="0"/>
              <a:t>17</a:t>
            </a:fld>
            <a:endParaRPr lang="en-US"/>
          </a:p>
        </p:txBody>
      </p:sp>
    </p:spTree>
    <p:extLst>
      <p:ext uri="{BB962C8B-B14F-4D97-AF65-F5344CB8AC3E}">
        <p14:creationId xmlns:p14="http://schemas.microsoft.com/office/powerpoint/2010/main" val="1524405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98C21-1203-D1FC-5F3F-349667B41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BD4C9-6D0D-C7E0-3871-183AC65A1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EF356-3778-2FC2-C043-905BF5D2BBF1}"/>
              </a:ext>
            </a:extLst>
          </p:cNvPr>
          <p:cNvSpPr>
            <a:spLocks noGrp="1"/>
          </p:cNvSpPr>
          <p:nvPr>
            <p:ph type="body" idx="1"/>
          </p:nvPr>
        </p:nvSpPr>
        <p:spPr/>
        <p:txBody>
          <a:bodyPr/>
          <a:lstStyle/>
          <a:p>
            <a:r>
              <a:rPr lang="en-US" dirty="0"/>
              <a:t>Mention- MJD got comparable results with exposure lower by multiple factors</a:t>
            </a:r>
          </a:p>
        </p:txBody>
      </p:sp>
      <p:sp>
        <p:nvSpPr>
          <p:cNvPr id="4" name="Slide Number Placeholder 3">
            <a:extLst>
              <a:ext uri="{FF2B5EF4-FFF2-40B4-BE49-F238E27FC236}">
                <a16:creationId xmlns:a16="http://schemas.microsoft.com/office/drawing/2014/main" id="{721C2AD5-BAD6-DA85-5CD1-C8B1969DEAE6}"/>
              </a:ext>
            </a:extLst>
          </p:cNvPr>
          <p:cNvSpPr>
            <a:spLocks noGrp="1"/>
          </p:cNvSpPr>
          <p:nvPr>
            <p:ph type="sldNum" sz="quarter" idx="5"/>
          </p:nvPr>
        </p:nvSpPr>
        <p:spPr/>
        <p:txBody>
          <a:bodyPr/>
          <a:lstStyle/>
          <a:p>
            <a:fld id="{54BE8581-AA19-E34D-BADE-4FD34B9D874F}" type="slidenum">
              <a:rPr lang="en-US" smtClean="0"/>
              <a:t>19</a:t>
            </a:fld>
            <a:endParaRPr lang="en-US"/>
          </a:p>
        </p:txBody>
      </p:sp>
    </p:spTree>
    <p:extLst>
      <p:ext uri="{BB962C8B-B14F-4D97-AF65-F5344CB8AC3E}">
        <p14:creationId xmlns:p14="http://schemas.microsoft.com/office/powerpoint/2010/main" val="248586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F9672-F339-6DE5-382F-8057294F0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22C65-5A99-E16A-7A0E-35528FFB7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B6DBA-E74C-9737-3960-F6D07C43B2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9AF49A-2424-B653-85F0-57D9CA1DEA8F}"/>
              </a:ext>
            </a:extLst>
          </p:cNvPr>
          <p:cNvSpPr>
            <a:spLocks noGrp="1"/>
          </p:cNvSpPr>
          <p:nvPr>
            <p:ph type="sldNum" sz="quarter" idx="5"/>
          </p:nvPr>
        </p:nvSpPr>
        <p:spPr/>
        <p:txBody>
          <a:bodyPr/>
          <a:lstStyle/>
          <a:p>
            <a:fld id="{54BE8581-AA19-E34D-BADE-4FD34B9D874F}" type="slidenum">
              <a:rPr lang="en-US" smtClean="0"/>
              <a:t>21</a:t>
            </a:fld>
            <a:endParaRPr lang="en-US"/>
          </a:p>
        </p:txBody>
      </p:sp>
    </p:spTree>
    <p:extLst>
      <p:ext uri="{BB962C8B-B14F-4D97-AF65-F5344CB8AC3E}">
        <p14:creationId xmlns:p14="http://schemas.microsoft.com/office/powerpoint/2010/main" val="3134085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MJD result band is 1 sig</a:t>
            </a:r>
          </a:p>
          <a:p>
            <a:r>
              <a:rPr lang="en-US" dirty="0"/>
              <a:t>LIP = Lightly Ionizing Particle (i.3. fractional charge makes the EM interactions weaker, so lighter ionization)</a:t>
            </a:r>
          </a:p>
        </p:txBody>
      </p:sp>
      <p:sp>
        <p:nvSpPr>
          <p:cNvPr id="4" name="Slide Number Placeholder 3"/>
          <p:cNvSpPr>
            <a:spLocks noGrp="1"/>
          </p:cNvSpPr>
          <p:nvPr>
            <p:ph type="sldNum" sz="quarter" idx="5"/>
          </p:nvPr>
        </p:nvSpPr>
        <p:spPr/>
        <p:txBody>
          <a:bodyPr/>
          <a:lstStyle/>
          <a:p>
            <a:fld id="{54BE8581-AA19-E34D-BADE-4FD34B9D874F}" type="slidenum">
              <a:rPr lang="en-US" smtClean="0"/>
              <a:t>22</a:t>
            </a:fld>
            <a:endParaRPr lang="en-US"/>
          </a:p>
        </p:txBody>
      </p:sp>
    </p:spTree>
    <p:extLst>
      <p:ext uri="{BB962C8B-B14F-4D97-AF65-F5344CB8AC3E}">
        <p14:creationId xmlns:p14="http://schemas.microsoft.com/office/powerpoint/2010/main" val="2222875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Borexino</a:t>
            </a:r>
            <a:r>
              <a:rPr lang="en-US" dirty="0"/>
              <a:t> looked for e -&gt; v + gamma (visible mode), </a:t>
            </a:r>
            <a:r>
              <a:rPr lang="en-US" dirty="0" err="1"/>
              <a:t>halflife</a:t>
            </a:r>
            <a:r>
              <a:rPr lang="en-US" dirty="0"/>
              <a:t> set to be 10^28y</a:t>
            </a:r>
          </a:p>
          <a:p>
            <a:endParaRPr lang="en-US" dirty="0"/>
          </a:p>
        </p:txBody>
      </p:sp>
      <p:sp>
        <p:nvSpPr>
          <p:cNvPr id="4" name="Slide Number Placeholder 3"/>
          <p:cNvSpPr>
            <a:spLocks noGrp="1"/>
          </p:cNvSpPr>
          <p:nvPr>
            <p:ph type="sldNum" sz="quarter" idx="5"/>
          </p:nvPr>
        </p:nvSpPr>
        <p:spPr/>
        <p:txBody>
          <a:bodyPr/>
          <a:lstStyle/>
          <a:p>
            <a:fld id="{54BE8581-AA19-E34D-BADE-4FD34B9D874F}" type="slidenum">
              <a:rPr lang="en-US" smtClean="0"/>
              <a:t>23</a:t>
            </a:fld>
            <a:endParaRPr lang="en-US"/>
          </a:p>
        </p:txBody>
      </p:sp>
    </p:spTree>
    <p:extLst>
      <p:ext uri="{BB962C8B-B14F-4D97-AF65-F5344CB8AC3E}">
        <p14:creationId xmlns:p14="http://schemas.microsoft.com/office/powerpoint/2010/main" val="211351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Lambda = collapse rate</a:t>
            </a:r>
          </a:p>
          <a:p>
            <a:r>
              <a:rPr lang="en-US" dirty="0" err="1"/>
              <a:t>Rc</a:t>
            </a:r>
            <a:r>
              <a:rPr lang="en-US" dirty="0"/>
              <a:t> = correlation length</a:t>
            </a:r>
          </a:p>
          <a:p>
            <a:endParaRPr lang="en-US" dirty="0"/>
          </a:p>
          <a:p>
            <a:r>
              <a:rPr lang="en-US" dirty="0"/>
              <a:t>Lower lambda means decoherence happens slower, so the system doesn’t stay quantum for long and we shouldn’t see say double slit experiment result</a:t>
            </a:r>
          </a:p>
          <a:p>
            <a:r>
              <a:rPr lang="en-US" dirty="0"/>
              <a:t>There has to be a higher limit also so that after mesoscopic scale, it loses the decoherence</a:t>
            </a:r>
          </a:p>
        </p:txBody>
      </p:sp>
      <p:sp>
        <p:nvSpPr>
          <p:cNvPr id="4" name="Slide Number Placeholder 3"/>
          <p:cNvSpPr>
            <a:spLocks noGrp="1"/>
          </p:cNvSpPr>
          <p:nvPr>
            <p:ph type="sldNum" sz="quarter" idx="5"/>
          </p:nvPr>
        </p:nvSpPr>
        <p:spPr/>
        <p:txBody>
          <a:bodyPr/>
          <a:lstStyle/>
          <a:p>
            <a:fld id="{54BE8581-AA19-E34D-BADE-4FD34B9D874F}" type="slidenum">
              <a:rPr lang="en-US" smtClean="0"/>
              <a:t>24</a:t>
            </a:fld>
            <a:endParaRPr lang="en-US"/>
          </a:p>
        </p:txBody>
      </p:sp>
    </p:spTree>
    <p:extLst>
      <p:ext uri="{BB962C8B-B14F-4D97-AF65-F5344CB8AC3E}">
        <p14:creationId xmlns:p14="http://schemas.microsoft.com/office/powerpoint/2010/main" val="3439323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7BE0B-E6B9-28F3-AF91-29CD8F4E1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BDBC6-9E61-FB60-6DA1-C4C86D3CF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C52DA-B63C-C120-7E71-C9EF3C2D5CEF}"/>
              </a:ext>
            </a:extLst>
          </p:cNvPr>
          <p:cNvSpPr>
            <a:spLocks noGrp="1"/>
          </p:cNvSpPr>
          <p:nvPr>
            <p:ph type="body" idx="1"/>
          </p:nvPr>
        </p:nvSpPr>
        <p:spPr/>
        <p:txBody>
          <a:bodyPr/>
          <a:lstStyle/>
          <a:p>
            <a:r>
              <a:rPr lang="en-US" dirty="0"/>
              <a:t>Lambda = collapse rate</a:t>
            </a:r>
          </a:p>
          <a:p>
            <a:r>
              <a:rPr lang="en-US" dirty="0" err="1"/>
              <a:t>Rc</a:t>
            </a:r>
            <a:r>
              <a:rPr lang="en-US" dirty="0"/>
              <a:t> = correlation length</a:t>
            </a:r>
          </a:p>
          <a:p>
            <a:endParaRPr lang="en-US" dirty="0"/>
          </a:p>
          <a:p>
            <a:r>
              <a:rPr lang="en-US" dirty="0"/>
              <a:t>Lower lambda means decoherence happens slower, so the system doesn’t stay quantum for long and we shouldn’t see say double slit experiment result</a:t>
            </a:r>
          </a:p>
          <a:p>
            <a:r>
              <a:rPr lang="en-US" dirty="0"/>
              <a:t>There has to be a higher limit also so that after mesoscopic scale, it loses the decoherence</a:t>
            </a:r>
          </a:p>
        </p:txBody>
      </p:sp>
      <p:sp>
        <p:nvSpPr>
          <p:cNvPr id="4" name="Slide Number Placeholder 3">
            <a:extLst>
              <a:ext uri="{FF2B5EF4-FFF2-40B4-BE49-F238E27FC236}">
                <a16:creationId xmlns:a16="http://schemas.microsoft.com/office/drawing/2014/main" id="{B022FE32-3E99-1E2F-8B47-568698EBA6A8}"/>
              </a:ext>
            </a:extLst>
          </p:cNvPr>
          <p:cNvSpPr>
            <a:spLocks noGrp="1"/>
          </p:cNvSpPr>
          <p:nvPr>
            <p:ph type="sldNum" sz="quarter" idx="5"/>
          </p:nvPr>
        </p:nvSpPr>
        <p:spPr/>
        <p:txBody>
          <a:bodyPr/>
          <a:lstStyle/>
          <a:p>
            <a:fld id="{54BE8581-AA19-E34D-BADE-4FD34B9D874F}" type="slidenum">
              <a:rPr lang="en-US" smtClean="0"/>
              <a:t>25</a:t>
            </a:fld>
            <a:endParaRPr lang="en-US"/>
          </a:p>
        </p:txBody>
      </p:sp>
    </p:spTree>
    <p:extLst>
      <p:ext uri="{BB962C8B-B14F-4D97-AF65-F5344CB8AC3E}">
        <p14:creationId xmlns:p14="http://schemas.microsoft.com/office/powerpoint/2010/main" val="1452347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Mentin</a:t>
            </a:r>
            <a:r>
              <a:rPr lang="en-US" dirty="0"/>
              <a:t> non-uniformity of </a:t>
            </a:r>
            <a:r>
              <a:rPr lang="en-US" dirty="0" err="1"/>
              <a:t>bkg</a:t>
            </a:r>
            <a:r>
              <a:rPr lang="en-US" dirty="0"/>
              <a:t>, </a:t>
            </a:r>
          </a:p>
        </p:txBody>
      </p:sp>
      <p:sp>
        <p:nvSpPr>
          <p:cNvPr id="4" name="Slide Number Placeholder 3"/>
          <p:cNvSpPr>
            <a:spLocks noGrp="1"/>
          </p:cNvSpPr>
          <p:nvPr>
            <p:ph type="sldNum" sz="quarter" idx="5"/>
          </p:nvPr>
        </p:nvSpPr>
        <p:spPr/>
        <p:txBody>
          <a:bodyPr/>
          <a:lstStyle/>
          <a:p>
            <a:fld id="{54BE8581-AA19-E34D-BADE-4FD34B9D874F}" type="slidenum">
              <a:rPr lang="en-US" smtClean="0"/>
              <a:t>29</a:t>
            </a:fld>
            <a:endParaRPr lang="en-US"/>
          </a:p>
        </p:txBody>
      </p:sp>
    </p:spTree>
    <p:extLst>
      <p:ext uri="{BB962C8B-B14F-4D97-AF65-F5344CB8AC3E}">
        <p14:creationId xmlns:p14="http://schemas.microsoft.com/office/powerpoint/2010/main" val="259725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2731A-918C-FA0A-D87C-E5C644038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57B97-95F3-B66B-80C2-9688D63FA4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E200D-8A8A-49E8-E4E3-716E301B0C80}"/>
              </a:ext>
            </a:extLst>
          </p:cNvPr>
          <p:cNvSpPr>
            <a:spLocks noGrp="1"/>
          </p:cNvSpPr>
          <p:nvPr>
            <p:ph type="body" idx="1"/>
          </p:nvPr>
        </p:nvSpPr>
        <p:spPr/>
        <p:txBody>
          <a:bodyPr/>
          <a:lstStyle/>
          <a:p>
            <a:pPr marL="171450" indent="-171450">
              <a:buFontTx/>
              <a:buChar char="-"/>
            </a:pPr>
            <a:r>
              <a:rPr lang="en-US" dirty="0"/>
              <a:t>0vBB is million times smaller than 2vBB, due to neutrino mass being very small</a:t>
            </a:r>
          </a:p>
          <a:p>
            <a:pPr marL="171450" indent="-171450">
              <a:buFontTx/>
              <a:buChar char="-"/>
            </a:pPr>
            <a:endParaRPr lang="en-US" dirty="0"/>
          </a:p>
          <a:p>
            <a:pPr marL="171450" indent="-171450">
              <a:buFontTx/>
              <a:buChar char="-"/>
            </a:pPr>
            <a:endParaRPr lang="en-US" dirty="0"/>
          </a:p>
          <a:p>
            <a:pPr algn="l"/>
            <a:r>
              <a:rPr lang="en-US" sz="1200" dirty="0"/>
              <a:t>Many loop level corrections exist, which have measurable effects (e.g. virtual photons leading to  internal </a:t>
            </a:r>
            <a:r>
              <a:rPr lang="en-US" sz="1200" dirty="0" err="1"/>
              <a:t>brehmsstrahlung</a:t>
            </a:r>
            <a:r>
              <a:rPr lang="en-US" sz="1200" dirty="0"/>
              <a:t>, x10</a:t>
            </a:r>
            <a:r>
              <a:rPr lang="en-US" sz="1200" baseline="30000" dirty="0"/>
              <a:t>-3</a:t>
            </a:r>
            <a:r>
              <a:rPr lang="en-US" sz="1200" dirty="0"/>
              <a:t> suppression)</a:t>
            </a:r>
          </a:p>
          <a:p>
            <a:pPr algn="l"/>
            <a:r>
              <a:rPr lang="en-US" sz="1200" dirty="0"/>
              <a:t>Currently left out for next-gen precision experiments, given we observe this process first</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74CA7C6-02E6-EDC9-0A37-4CB1059D995D}"/>
              </a:ext>
            </a:extLst>
          </p:cNvPr>
          <p:cNvSpPr>
            <a:spLocks noGrp="1"/>
          </p:cNvSpPr>
          <p:nvPr>
            <p:ph type="sldNum" sz="quarter" idx="5"/>
          </p:nvPr>
        </p:nvSpPr>
        <p:spPr/>
        <p:txBody>
          <a:bodyPr/>
          <a:lstStyle/>
          <a:p>
            <a:fld id="{9706D261-4ACC-5E49-97C5-9D8FD2D9A3AF}" type="slidenum">
              <a:rPr lang="en-US" smtClean="0"/>
              <a:t>4</a:t>
            </a:fld>
            <a:endParaRPr lang="en-US"/>
          </a:p>
        </p:txBody>
      </p:sp>
    </p:spTree>
    <p:extLst>
      <p:ext uri="{BB962C8B-B14F-4D97-AF65-F5344CB8AC3E}">
        <p14:creationId xmlns:p14="http://schemas.microsoft.com/office/powerpoint/2010/main" val="617285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E8581-AA19-E34D-BADE-4FD34B9D874F}" type="slidenum">
              <a:rPr lang="en-US" smtClean="0"/>
              <a:t>30</a:t>
            </a:fld>
            <a:endParaRPr lang="en-US"/>
          </a:p>
        </p:txBody>
      </p:sp>
    </p:spTree>
    <p:extLst>
      <p:ext uri="{BB962C8B-B14F-4D97-AF65-F5344CB8AC3E}">
        <p14:creationId xmlns:p14="http://schemas.microsoft.com/office/powerpoint/2010/main" val="312646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5EBB4-04A2-03E8-8448-A55920842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59F7E-1BC2-C421-F161-52BAC54EE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E7265-86E9-5163-842C-8CF8253BDA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83D5C-8368-4A98-0464-4C5AF8BFE89A}"/>
              </a:ext>
            </a:extLst>
          </p:cNvPr>
          <p:cNvSpPr>
            <a:spLocks noGrp="1"/>
          </p:cNvSpPr>
          <p:nvPr>
            <p:ph type="sldNum" sz="quarter" idx="5"/>
          </p:nvPr>
        </p:nvSpPr>
        <p:spPr/>
        <p:txBody>
          <a:bodyPr/>
          <a:lstStyle/>
          <a:p>
            <a:fld id="{9706D261-4ACC-5E49-97C5-9D8FD2D9A3AF}" type="slidenum">
              <a:rPr lang="en-US" smtClean="0"/>
              <a:t>5</a:t>
            </a:fld>
            <a:endParaRPr lang="en-US"/>
          </a:p>
        </p:txBody>
      </p:sp>
    </p:spTree>
    <p:extLst>
      <p:ext uri="{BB962C8B-B14F-4D97-AF65-F5344CB8AC3E}">
        <p14:creationId xmlns:p14="http://schemas.microsoft.com/office/powerpoint/2010/main" val="78413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None/>
                </a:pPr>
                <a:r>
                  <a:rPr lang="en-US" sz="1200" dirty="0">
                    <a:solidFill>
                      <a:srgbClr val="002060"/>
                    </a:solidFill>
                    <a:latin typeface="+mj-lt"/>
                    <a:cs typeface="Arial" panose="020B0604020202020204" pitchFamily="34" charset="0"/>
                  </a:rPr>
                  <a:t>Shielding</a:t>
                </a:r>
              </a:p>
              <a:p>
                <a:pPr marL="0" indent="0">
                  <a:buNone/>
                </a:pPr>
                <a:r>
                  <a:rPr lang="en-US" sz="1200" dirty="0">
                    <a:solidFill>
                      <a:srgbClr val="002060"/>
                    </a:solidFill>
                    <a:latin typeface="+mj-lt"/>
                    <a:cs typeface="Arial" panose="020B0604020202020204" pitchFamily="34" charset="0"/>
                  </a:rPr>
                  <a:t>        </a:t>
                </a:r>
                <a14:m>
                  <m:oMath xmlns:m="http://schemas.openxmlformats.org/officeDocument/2006/math">
                    <m:r>
                      <a:rPr lang="en-US" sz="1200" b="0" i="1" dirty="0" smtClean="0">
                        <a:solidFill>
                          <a:srgbClr val="002060"/>
                        </a:solidFill>
                        <a:latin typeface="Cambria Math" panose="02040503050406030204" pitchFamily="18" charset="0"/>
                        <a:cs typeface="Arial" panose="020B0604020202020204" pitchFamily="34" charset="0"/>
                      </a:rPr>
                      <m:t>𝛾</m:t>
                    </m:r>
                  </m:oMath>
                </a14:m>
                <a:r>
                  <a:rPr lang="en-US" sz="1200" dirty="0">
                    <a:solidFill>
                      <a:srgbClr val="002060"/>
                    </a:solidFill>
                    <a:latin typeface="+mj-lt"/>
                    <a:cs typeface="Arial" panose="020B0604020202020204" pitchFamily="34" charset="0"/>
                  </a:rPr>
                  <a:t>-rays: Cu holders, inner and outer Cu shields and Pb bricks</a:t>
                </a:r>
              </a:p>
              <a:p>
                <a:pPr marL="0" indent="0">
                  <a:buNone/>
                </a:pPr>
                <a:r>
                  <a:rPr lang="en-US" sz="1200" dirty="0">
                    <a:solidFill>
                      <a:srgbClr val="002060"/>
                    </a:solidFill>
                    <a:latin typeface="+mj-lt"/>
                    <a:cs typeface="Arial" panose="020B0604020202020204" pitchFamily="34" charset="0"/>
                  </a:rPr>
                  <a:t>        Neutrons : Borated polyethylene shield</a:t>
                </a:r>
              </a:p>
              <a:p>
                <a:pPr marL="0" indent="0">
                  <a:buNone/>
                </a:pPr>
                <a:r>
                  <a:rPr lang="en-US" sz="1200" dirty="0">
                    <a:solidFill>
                      <a:srgbClr val="002060"/>
                    </a:solidFill>
                    <a:latin typeface="+mj-lt"/>
                    <a:cs typeface="Arial" panose="020B0604020202020204" pitchFamily="34" charset="0"/>
                  </a:rPr>
                  <a:t>        Muons : Plastic scintillator as muon veto</a:t>
                </a:r>
              </a:p>
              <a:p>
                <a:pPr marL="0" indent="0">
                  <a:buNone/>
                </a:pPr>
                <a:r>
                  <a:rPr lang="en-US" sz="1200" dirty="0">
                    <a:solidFill>
                      <a:srgbClr val="002060"/>
                    </a:solidFill>
                    <a:latin typeface="+mj-lt"/>
                    <a:cs typeface="Arial" panose="020B0604020202020204" pitchFamily="34" charset="0"/>
                  </a:rPr>
                  <a:t>        Radon : Radon exclusion box with ultra-low-Radon N</a:t>
                </a:r>
                <a:r>
                  <a:rPr lang="en-US" sz="1200" baseline="-25000" dirty="0">
                    <a:solidFill>
                      <a:srgbClr val="002060"/>
                    </a:solidFill>
                    <a:latin typeface="+mj-lt"/>
                    <a:cs typeface="Arial" panose="020B0604020202020204" pitchFamily="34" charset="0"/>
                  </a:rPr>
                  <a:t>2</a:t>
                </a:r>
                <a:endParaRPr lang="en-US" sz="1200" dirty="0">
                  <a:solidFill>
                    <a:srgbClr val="002060"/>
                  </a:solidFill>
                  <a:latin typeface="+mj-lt"/>
                  <a:cs typeface="Arial" panose="020B0604020202020204" pitchFamily="34" charset="0"/>
                </a:endParaRPr>
              </a:p>
              <a:p>
                <a:endParaRPr lang="en-US" dirty="0"/>
              </a:p>
            </p:txBody>
          </p:sp>
        </mc:Choice>
        <mc:Fallback xmlns="">
          <p:sp>
            <p:nvSpPr>
              <p:cNvPr id="3" name="Notes Placeholder 2"/>
              <p:cNvSpPr>
                <a:spLocks noGrp="1"/>
              </p:cNvSpPr>
              <p:nvPr>
                <p:ph type="body" idx="1"/>
              </p:nvPr>
            </p:nvSpPr>
            <p:spPr/>
            <p:txBody>
              <a:bodyPr/>
              <a:lstStyle/>
              <a:p>
                <a:pPr marL="0" indent="0">
                  <a:buNone/>
                </a:pPr>
                <a:r>
                  <a:rPr lang="en-US" sz="1200" dirty="0">
                    <a:solidFill>
                      <a:srgbClr val="002060"/>
                    </a:solidFill>
                    <a:latin typeface="+mj-lt"/>
                    <a:cs typeface="Arial" panose="020B0604020202020204" pitchFamily="34" charset="0"/>
                  </a:rPr>
                  <a:t>Shielding</a:t>
                </a:r>
              </a:p>
              <a:p>
                <a:pPr marL="0" indent="0">
                  <a:buNone/>
                </a:pPr>
                <a:r>
                  <a:rPr lang="en-US" sz="1200" dirty="0">
                    <a:solidFill>
                      <a:srgbClr val="002060"/>
                    </a:solidFill>
                    <a:latin typeface="+mj-lt"/>
                    <a:cs typeface="Arial" panose="020B0604020202020204" pitchFamily="34" charset="0"/>
                  </a:rPr>
                  <a:t>        </a:t>
                </a:r>
                <a:r>
                  <a:rPr lang="en-US" sz="1200" b="0" i="0" dirty="0">
                    <a:solidFill>
                      <a:srgbClr val="002060"/>
                    </a:solidFill>
                    <a:latin typeface="Cambria Math" panose="02040503050406030204" pitchFamily="18" charset="0"/>
                    <a:cs typeface="Arial" panose="020B0604020202020204" pitchFamily="34" charset="0"/>
                  </a:rPr>
                  <a:t>𝛾</a:t>
                </a:r>
                <a:r>
                  <a:rPr lang="en-US" sz="1200" dirty="0">
                    <a:solidFill>
                      <a:srgbClr val="002060"/>
                    </a:solidFill>
                    <a:latin typeface="+mj-lt"/>
                    <a:cs typeface="Arial" panose="020B0604020202020204" pitchFamily="34" charset="0"/>
                  </a:rPr>
                  <a:t>-rays: Cu holders, inner and outer Cu shields and Pb bricks</a:t>
                </a:r>
              </a:p>
              <a:p>
                <a:pPr marL="0" indent="0">
                  <a:buNone/>
                </a:pPr>
                <a:r>
                  <a:rPr lang="en-US" sz="1200" dirty="0">
                    <a:solidFill>
                      <a:srgbClr val="002060"/>
                    </a:solidFill>
                    <a:latin typeface="+mj-lt"/>
                    <a:cs typeface="Arial" panose="020B0604020202020204" pitchFamily="34" charset="0"/>
                  </a:rPr>
                  <a:t>        Neutrons : Borated polyethylene shield</a:t>
                </a:r>
              </a:p>
              <a:p>
                <a:pPr marL="0" indent="0">
                  <a:buNone/>
                </a:pPr>
                <a:r>
                  <a:rPr lang="en-US" sz="1200" dirty="0">
                    <a:solidFill>
                      <a:srgbClr val="002060"/>
                    </a:solidFill>
                    <a:latin typeface="+mj-lt"/>
                    <a:cs typeface="Arial" panose="020B0604020202020204" pitchFamily="34" charset="0"/>
                  </a:rPr>
                  <a:t>        Muons : Plastic scintillator as muon veto</a:t>
                </a:r>
              </a:p>
              <a:p>
                <a:pPr marL="0" indent="0">
                  <a:buNone/>
                </a:pPr>
                <a:r>
                  <a:rPr lang="en-US" sz="1200" dirty="0">
                    <a:solidFill>
                      <a:srgbClr val="002060"/>
                    </a:solidFill>
                    <a:latin typeface="+mj-lt"/>
                    <a:cs typeface="Arial" panose="020B0604020202020204" pitchFamily="34" charset="0"/>
                  </a:rPr>
                  <a:t>        Radon : Radon exclusion box with ultra-low-Radon N</a:t>
                </a:r>
                <a:r>
                  <a:rPr lang="en-US" sz="1200" baseline="-25000" dirty="0">
                    <a:solidFill>
                      <a:srgbClr val="002060"/>
                    </a:solidFill>
                    <a:latin typeface="+mj-lt"/>
                    <a:cs typeface="Arial" panose="020B0604020202020204" pitchFamily="34" charset="0"/>
                  </a:rPr>
                  <a:t>2</a:t>
                </a:r>
                <a:endParaRPr lang="en-US" sz="1200" dirty="0">
                  <a:solidFill>
                    <a:srgbClr val="002060"/>
                  </a:solidFill>
                  <a:latin typeface="+mj-lt"/>
                  <a:cs typeface="Arial" panose="020B0604020202020204" pitchFamily="34" charset="0"/>
                </a:endParaRPr>
              </a:p>
              <a:p>
                <a:endParaRPr lang="en-US" dirty="0"/>
              </a:p>
            </p:txBody>
          </p:sp>
        </mc:Fallback>
      </mc:AlternateContent>
      <p:sp>
        <p:nvSpPr>
          <p:cNvPr id="4" name="Slide Number Placeholder 3"/>
          <p:cNvSpPr>
            <a:spLocks noGrp="1"/>
          </p:cNvSpPr>
          <p:nvPr>
            <p:ph type="sldNum" sz="quarter" idx="5"/>
          </p:nvPr>
        </p:nvSpPr>
        <p:spPr/>
        <p:txBody>
          <a:bodyPr/>
          <a:lstStyle/>
          <a:p>
            <a:fld id="{54BE8581-AA19-E34D-BADE-4FD34B9D874F}" type="slidenum">
              <a:rPr lang="en-US" smtClean="0"/>
              <a:t>8</a:t>
            </a:fld>
            <a:endParaRPr lang="en-US"/>
          </a:p>
        </p:txBody>
      </p:sp>
    </p:spTree>
    <p:extLst>
      <p:ext uri="{BB962C8B-B14F-4D97-AF65-F5344CB8AC3E}">
        <p14:creationId xmlns:p14="http://schemas.microsoft.com/office/powerpoint/2010/main" val="3087726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E8581-AA19-E34D-BADE-4FD34B9D874F}" type="slidenum">
              <a:rPr lang="en-US" smtClean="0"/>
              <a:t>10</a:t>
            </a:fld>
            <a:endParaRPr lang="en-US"/>
          </a:p>
        </p:txBody>
      </p:sp>
    </p:spTree>
    <p:extLst>
      <p:ext uri="{BB962C8B-B14F-4D97-AF65-F5344CB8AC3E}">
        <p14:creationId xmlns:p14="http://schemas.microsoft.com/office/powerpoint/2010/main" val="3299976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6B872-0CC4-3D09-7049-1262D104D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1BE47-8252-6381-7B2E-5AB063917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CBD54-4600-CFC2-A575-8464E75B75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5270AA-7FBF-04D8-8C65-024A47C8E748}"/>
              </a:ext>
            </a:extLst>
          </p:cNvPr>
          <p:cNvSpPr>
            <a:spLocks noGrp="1"/>
          </p:cNvSpPr>
          <p:nvPr>
            <p:ph type="sldNum" sz="quarter" idx="5"/>
          </p:nvPr>
        </p:nvSpPr>
        <p:spPr/>
        <p:txBody>
          <a:bodyPr/>
          <a:lstStyle/>
          <a:p>
            <a:fld id="{54BE8581-AA19-E34D-BADE-4FD34B9D874F}" type="slidenum">
              <a:rPr lang="en-US" smtClean="0"/>
              <a:t>11</a:t>
            </a:fld>
            <a:endParaRPr lang="en-US"/>
          </a:p>
        </p:txBody>
      </p:sp>
    </p:spTree>
    <p:extLst>
      <p:ext uri="{BB962C8B-B14F-4D97-AF65-F5344CB8AC3E}">
        <p14:creationId xmlns:p14="http://schemas.microsoft.com/office/powerpoint/2010/main" val="143208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34F8D-0E89-CACE-94C7-0A36BF3ED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A1F45-BC6F-5773-BFD3-D1BEE2C5B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21B39-1DEE-DBAC-AEF0-B44117C50CE9}"/>
              </a:ext>
            </a:extLst>
          </p:cNvPr>
          <p:cNvSpPr>
            <a:spLocks noGrp="1"/>
          </p:cNvSpPr>
          <p:nvPr>
            <p:ph type="body" idx="1"/>
          </p:nvPr>
        </p:nvSpPr>
        <p:spPr/>
        <p:txBody>
          <a:bodyPr/>
          <a:lstStyle/>
          <a:p>
            <a:r>
              <a:rPr lang="en-US" sz="1200" dirty="0">
                <a:latin typeface="+mj-lt"/>
              </a:rPr>
              <a:t>Charge trapping: Energy degradation due to signal carriers being trapped around impurities and then slowly releasing</a:t>
            </a:r>
            <a:endParaRPr lang="en-US" dirty="0"/>
          </a:p>
        </p:txBody>
      </p:sp>
      <p:sp>
        <p:nvSpPr>
          <p:cNvPr id="4" name="Slide Number Placeholder 3">
            <a:extLst>
              <a:ext uri="{FF2B5EF4-FFF2-40B4-BE49-F238E27FC236}">
                <a16:creationId xmlns:a16="http://schemas.microsoft.com/office/drawing/2014/main" id="{C3BE8DBE-210A-6C02-E5D9-9308DBFAA0FC}"/>
              </a:ext>
            </a:extLst>
          </p:cNvPr>
          <p:cNvSpPr>
            <a:spLocks noGrp="1"/>
          </p:cNvSpPr>
          <p:nvPr>
            <p:ph type="sldNum" sz="quarter" idx="5"/>
          </p:nvPr>
        </p:nvSpPr>
        <p:spPr/>
        <p:txBody>
          <a:bodyPr/>
          <a:lstStyle/>
          <a:p>
            <a:fld id="{54BE8581-AA19-E34D-BADE-4FD34B9D874F}" type="slidenum">
              <a:rPr lang="en-US" smtClean="0"/>
              <a:t>12</a:t>
            </a:fld>
            <a:endParaRPr lang="en-US"/>
          </a:p>
        </p:txBody>
      </p:sp>
    </p:spTree>
    <p:extLst>
      <p:ext uri="{BB962C8B-B14F-4D97-AF65-F5344CB8AC3E}">
        <p14:creationId xmlns:p14="http://schemas.microsoft.com/office/powerpoint/2010/main" val="3173981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5FB49-6296-DC1D-7D22-4832CF834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67DF2-5C4B-142D-B22A-55D45126C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7E0E31-6970-25F5-501C-F9075A74E4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9A917F-D2BF-CCFE-1C1E-667B66123A4D}"/>
              </a:ext>
            </a:extLst>
          </p:cNvPr>
          <p:cNvSpPr>
            <a:spLocks noGrp="1"/>
          </p:cNvSpPr>
          <p:nvPr>
            <p:ph type="sldNum" sz="quarter" idx="5"/>
          </p:nvPr>
        </p:nvSpPr>
        <p:spPr/>
        <p:txBody>
          <a:bodyPr/>
          <a:lstStyle/>
          <a:p>
            <a:fld id="{54BE8581-AA19-E34D-BADE-4FD34B9D874F}" type="slidenum">
              <a:rPr lang="en-US" smtClean="0"/>
              <a:t>13</a:t>
            </a:fld>
            <a:endParaRPr lang="en-US"/>
          </a:p>
        </p:txBody>
      </p:sp>
    </p:spTree>
    <p:extLst>
      <p:ext uri="{BB962C8B-B14F-4D97-AF65-F5344CB8AC3E}">
        <p14:creationId xmlns:p14="http://schemas.microsoft.com/office/powerpoint/2010/main" val="3670552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7A99E-E7F1-4EDD-8470-97893EF27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15173-CCDB-16BB-42E1-01F6901BE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33B19-0708-8DA0-DD11-DD4853DA9E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2D385C-18CA-3B36-A040-AC28005B4BDD}"/>
              </a:ext>
            </a:extLst>
          </p:cNvPr>
          <p:cNvSpPr>
            <a:spLocks noGrp="1"/>
          </p:cNvSpPr>
          <p:nvPr>
            <p:ph type="sldNum" sz="quarter" idx="5"/>
          </p:nvPr>
        </p:nvSpPr>
        <p:spPr/>
        <p:txBody>
          <a:bodyPr/>
          <a:lstStyle/>
          <a:p>
            <a:fld id="{54BE8581-AA19-E34D-BADE-4FD34B9D874F}" type="slidenum">
              <a:rPr lang="en-US" smtClean="0"/>
              <a:t>14</a:t>
            </a:fld>
            <a:endParaRPr lang="en-US"/>
          </a:p>
        </p:txBody>
      </p:sp>
    </p:spTree>
    <p:extLst>
      <p:ext uri="{BB962C8B-B14F-4D97-AF65-F5344CB8AC3E}">
        <p14:creationId xmlns:p14="http://schemas.microsoft.com/office/powerpoint/2010/main" val="1952741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370453" y="382289"/>
            <a:ext cx="977953" cy="1123149"/>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userDrawn="1">
            <p:ph type="title" hasCustomPrompt="1"/>
          </p:nvPr>
        </p:nvSpPr>
        <p:spPr>
          <a:xfrm>
            <a:off x="670538" y="3688697"/>
            <a:ext cx="10312295" cy="1485992"/>
          </a:xfrm>
          <a:prstGeom prst="rect">
            <a:avLst/>
          </a:prstGeom>
        </p:spPr>
        <p:txBody>
          <a:bodyPr anchor="ctr">
            <a:normAutofit/>
          </a:bodyPr>
          <a:lstStyle>
            <a:lvl1pPr>
              <a:lnSpc>
                <a:spcPct val="90000"/>
              </a:lnSpc>
              <a:defRPr sz="5333" b="1" i="0" spc="0" baseline="0">
                <a:solidFill>
                  <a:schemeClr val="bg1"/>
                </a:solidFill>
                <a:latin typeface="Arial"/>
                <a:cs typeface="Arial"/>
              </a:defRPr>
            </a:lvl1pPr>
          </a:lstStyle>
          <a:p>
            <a:r>
              <a:rPr lang="en-US" dirty="0"/>
              <a:t>Unnecessarily extra long title of presentation</a:t>
            </a:r>
          </a:p>
        </p:txBody>
      </p:sp>
      <p:sp>
        <p:nvSpPr>
          <p:cNvPr id="11" name="Text Placeholder 19"/>
          <p:cNvSpPr>
            <a:spLocks noGrp="1"/>
          </p:cNvSpPr>
          <p:nvPr userDrawn="1">
            <p:ph type="body" sz="quarter" idx="10" hasCustomPrompt="1"/>
          </p:nvPr>
        </p:nvSpPr>
        <p:spPr>
          <a:xfrm>
            <a:off x="707592" y="6279762"/>
            <a:ext cx="10312296" cy="370205"/>
          </a:xfrm>
          <a:prstGeom prst="rect">
            <a:avLst/>
          </a:prstGeom>
        </p:spPr>
        <p:txBody>
          <a:bodyPr anchor="ctr">
            <a:noAutofit/>
          </a:bodyPr>
          <a:lstStyle>
            <a:lvl1pPr marL="0" indent="0">
              <a:buNone/>
              <a:defRPr sz="1467" b="1" spc="107" baseline="0">
                <a:solidFill>
                  <a:srgbClr val="A6A6A6"/>
                </a:solidFill>
                <a:latin typeface="Arial"/>
                <a:cs typeface="Arial"/>
              </a:defRPr>
            </a:lvl1pPr>
          </a:lstStyle>
          <a:p>
            <a:pPr lvl="0"/>
            <a:r>
              <a:rPr lang="en-US" dirty="0"/>
              <a:t>INDIANA UNIVERSITY</a:t>
            </a:r>
          </a:p>
        </p:txBody>
      </p:sp>
      <p:sp>
        <p:nvSpPr>
          <p:cNvPr id="9" name="Text Placeholder 19"/>
          <p:cNvSpPr>
            <a:spLocks noGrp="1"/>
          </p:cNvSpPr>
          <p:nvPr>
            <p:ph type="body" sz="quarter" idx="11" hasCustomPrompt="1"/>
          </p:nvPr>
        </p:nvSpPr>
        <p:spPr>
          <a:xfrm>
            <a:off x="707592" y="3258479"/>
            <a:ext cx="10312296" cy="336549"/>
          </a:xfrm>
          <a:prstGeom prst="rect">
            <a:avLst/>
          </a:prstGeom>
        </p:spPr>
        <p:txBody>
          <a:bodyPr anchor="ctr">
            <a:noAutofit/>
          </a:bodyPr>
          <a:lstStyle>
            <a:lvl1pPr marL="0" indent="0">
              <a:buNone/>
              <a:defRPr sz="2400" b="0" spc="0" baseline="0">
                <a:solidFill>
                  <a:srgbClr val="A6A6A6"/>
                </a:solidFill>
                <a:latin typeface="Arial"/>
                <a:cs typeface="Arial"/>
              </a:defRPr>
            </a:lvl1pPr>
          </a:lstStyle>
          <a:p>
            <a:pPr lvl="0"/>
            <a:r>
              <a:rPr lang="en-US" dirty="0"/>
              <a:t>SUBHEAD OR NAME OF SCHOOL, DEPARTMENT, OR UNIT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18861" cy="1887729"/>
          </a:xfrm>
          <a:prstGeom prst="rect">
            <a:avLst/>
          </a:prstGeom>
        </p:spPr>
      </p:pic>
    </p:spTree>
    <p:extLst>
      <p:ext uri="{BB962C8B-B14F-4D97-AF65-F5344CB8AC3E}">
        <p14:creationId xmlns:p14="http://schemas.microsoft.com/office/powerpoint/2010/main" val="163178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248-E485-079C-2E3F-C1CC274C0B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8AC7EB-4B6D-5F41-445A-AAA87B98B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7A7E06-BA12-6322-8108-074CE445BF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C85B2-13D5-3C33-D9E2-6D74DA26FE4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909F449-A376-3626-9500-09AC9390B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B0A3E3-FC1B-828D-4571-3B24FF57A5EA}"/>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2747527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E743-5000-D733-61EF-6CD5D29229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EB338E-9677-4EB3-9BAE-DA7430D412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EF4184-C1CA-3808-7375-404E4D29B7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A84C3C-776B-5093-86A0-0689809632E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544465C-74F5-8AEF-0B97-164FBB2397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10A70B-1C2B-A365-4809-09BBE10665E7}"/>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48206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D4DC2-0208-8ED9-73DE-68938718F3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DBFC62-8CFA-26C2-6E18-B5B6591EF1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1BA08-03ED-DDDC-716F-56B62F39DA1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6F9EC3B-AB6B-0512-4D79-614CF928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B47C87-1C2F-5D75-4E7B-B25DB6975802}"/>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4138749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75CF17-C7F3-8323-EEB4-2C9B731126D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16DA23-3EBE-3818-6C50-5B3EBDE06CA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08C1C-3959-199C-05E7-7FF85DC72A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30F73E-47AB-9D84-17C5-3053CE6E73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ED420-A4FF-544B-46B8-DB01CE16CF66}"/>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178388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437" y="225519"/>
            <a:ext cx="10672521" cy="932087"/>
          </a:xfrm>
          <a:prstGeom prst="rect">
            <a:avLst/>
          </a:prstGeom>
        </p:spPr>
        <p:txBody>
          <a:bodyPr>
            <a:normAutofit/>
          </a:bodyPr>
          <a:lstStyle>
            <a:lvl1pPr>
              <a:defRPr sz="4000" b="1" i="0" cap="none" spc="0">
                <a:solidFill>
                  <a:srgbClr val="404041"/>
                </a:solidFill>
                <a:latin typeface="Arial"/>
                <a:cs typeface="Arial"/>
              </a:defRPr>
            </a:lvl1pPr>
          </a:lstStyle>
          <a:p>
            <a:r>
              <a:rPr lang="en-US" dirty="0"/>
              <a:t>Click to edit master title style</a:t>
            </a:r>
          </a:p>
        </p:txBody>
      </p:sp>
      <p:sp>
        <p:nvSpPr>
          <p:cNvPr id="7" name="Text Placeholder 2"/>
          <p:cNvSpPr>
            <a:spLocks noGrp="1"/>
          </p:cNvSpPr>
          <p:nvPr>
            <p:ph idx="1" hasCustomPrompt="1"/>
          </p:nvPr>
        </p:nvSpPr>
        <p:spPr>
          <a:xfrm>
            <a:off x="691765" y="1353171"/>
            <a:ext cx="10687459" cy="4566879"/>
          </a:xfrm>
          <a:prstGeom prst="rect">
            <a:avLst/>
          </a:prstGeom>
        </p:spPr>
        <p:txBody>
          <a:bodyPr vert="horz" lIns="91440" tIns="45720" rIns="91440" bIns="45720" rtlCol="0">
            <a:normAutofit/>
          </a:bodyPr>
          <a:lstStyle>
            <a:lvl1pPr marL="457189" marR="0" indent="-457189" algn="l" defTabSz="609585" rtl="0" eaLnBrk="1" fontAlgn="auto" latinLnBrk="0" hangingPunct="1">
              <a:lnSpc>
                <a:spcPct val="100000"/>
              </a:lnSpc>
              <a:spcBef>
                <a:spcPts val="0"/>
              </a:spcBef>
              <a:spcAft>
                <a:spcPts val="0"/>
              </a:spcAft>
              <a:buClr>
                <a:schemeClr val="tx1">
                  <a:lumMod val="50000"/>
                  <a:lumOff val="50000"/>
                </a:schemeClr>
              </a:buClr>
              <a:buSzPct val="100000"/>
              <a:buFont typeface="Arial" panose="020B0604020202020204" pitchFamily="34" charset="0"/>
              <a:buChar char="•"/>
              <a:tabLst/>
              <a:defRPr sz="2400">
                <a:solidFill>
                  <a:srgbClr val="404041"/>
                </a:solidFill>
                <a:latin typeface="Arial"/>
                <a:cs typeface="Arial"/>
              </a:defRPr>
            </a:lvl1pPr>
            <a:lvl2pPr marL="990575" indent="-380990">
              <a:lnSpc>
                <a:spcPct val="100000"/>
              </a:lnSpc>
              <a:spcAft>
                <a:spcPts val="0"/>
              </a:spcAft>
              <a:buFont typeface="Arial" panose="020B0604020202020204" pitchFamily="34" charset="0"/>
              <a:buChar char="•"/>
              <a:defRPr sz="2133">
                <a:solidFill>
                  <a:srgbClr val="404041"/>
                </a:solidFill>
                <a:latin typeface="Arial"/>
                <a:cs typeface="Arial"/>
              </a:defRPr>
            </a:lvl2pPr>
            <a:lvl3pPr>
              <a:lnSpc>
                <a:spcPct val="100000"/>
              </a:lnSpc>
              <a:spcAft>
                <a:spcPts val="0"/>
              </a:spcAft>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a:p>
            <a:pPr lvl="1"/>
            <a:r>
              <a:rPr lang="en-US" dirty="0"/>
              <a:t>Continue editing</a:t>
            </a:r>
          </a:p>
          <a:p>
            <a:pPr lvl="2"/>
            <a:r>
              <a:rPr lang="en-US" dirty="0"/>
              <a:t>More details</a:t>
            </a:r>
          </a:p>
          <a:p>
            <a:pPr lvl="3"/>
            <a:r>
              <a:rPr lang="en-US" dirty="0"/>
              <a:t>Please finish?</a:t>
            </a:r>
          </a:p>
        </p:txBody>
      </p:sp>
      <p:grpSp>
        <p:nvGrpSpPr>
          <p:cNvPr id="12" name="Group 11"/>
          <p:cNvGrpSpPr/>
          <p:nvPr userDrawn="1"/>
        </p:nvGrpSpPr>
        <p:grpSpPr>
          <a:xfrm>
            <a:off x="-10770" y="6577371"/>
            <a:ext cx="12202770" cy="297221"/>
            <a:chOff x="-30788" y="4674670"/>
            <a:chExt cx="9228667" cy="515809"/>
          </a:xfrm>
        </p:grpSpPr>
        <p:sp>
          <p:nvSpPr>
            <p:cNvPr id="14" name="Rectangle 13"/>
            <p:cNvSpPr/>
            <p:nvPr userDrawn="1"/>
          </p:nvSpPr>
          <p:spPr>
            <a:xfrm>
              <a:off x="-30788" y="4674670"/>
              <a:ext cx="9228667" cy="51580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userDrawn="1"/>
          </p:nvSpPr>
          <p:spPr>
            <a:xfrm>
              <a:off x="-30788" y="4703022"/>
              <a:ext cx="1325304" cy="480715"/>
            </a:xfrm>
            <a:prstGeom prst="rect">
              <a:avLst/>
            </a:prstGeom>
            <a:noFill/>
          </p:spPr>
          <p:txBody>
            <a:bodyPr wrap="square" rtlCol="0" anchor="ctr">
              <a:spAutoFit/>
            </a:bodyPr>
            <a:lstStyle/>
            <a:p>
              <a:r>
                <a:rPr lang="en-US" sz="1200" dirty="0">
                  <a:solidFill>
                    <a:srgbClr val="FFFFFF"/>
                  </a:solidFill>
                </a:rPr>
                <a:t>Nafis Fuad</a:t>
              </a:r>
            </a:p>
          </p:txBody>
        </p:sp>
      </p:grpSp>
      <p:sp>
        <p:nvSpPr>
          <p:cNvPr id="16" name="Slide Number Placeholder 5">
            <a:extLst>
              <a:ext uri="{FF2B5EF4-FFF2-40B4-BE49-F238E27FC236}">
                <a16:creationId xmlns:a16="http://schemas.microsoft.com/office/drawing/2014/main" id="{B271871B-90DA-CC49-9F95-6E9B7CD8F74F}"/>
              </a:ext>
            </a:extLst>
          </p:cNvPr>
          <p:cNvSpPr>
            <a:spLocks noGrp="1"/>
          </p:cNvSpPr>
          <p:nvPr>
            <p:ph type="sldNum" sz="quarter" idx="4"/>
          </p:nvPr>
        </p:nvSpPr>
        <p:spPr>
          <a:xfrm>
            <a:off x="11636348" y="6577367"/>
            <a:ext cx="555652" cy="297221"/>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51839CB6-43E1-9145-9E4A-C1E96B162272}" type="slidenum">
              <a:rPr lang="en-US" smtClean="0"/>
              <a:pPr/>
              <a:t>‹#›</a:t>
            </a:fld>
            <a:endParaRPr lang="en-US" dirty="0"/>
          </a:p>
        </p:txBody>
      </p:sp>
      <p:sp>
        <p:nvSpPr>
          <p:cNvPr id="3" name="TextBox 2">
            <a:extLst>
              <a:ext uri="{FF2B5EF4-FFF2-40B4-BE49-F238E27FC236}">
                <a16:creationId xmlns:a16="http://schemas.microsoft.com/office/drawing/2014/main" id="{883BBECA-0F71-73F2-7EA8-0B44BA53890C}"/>
              </a:ext>
            </a:extLst>
          </p:cNvPr>
          <p:cNvSpPr txBox="1"/>
          <p:nvPr userDrawn="1"/>
        </p:nvSpPr>
        <p:spPr>
          <a:xfrm>
            <a:off x="5539293" y="6597589"/>
            <a:ext cx="1113414" cy="276999"/>
          </a:xfrm>
          <a:prstGeom prst="rect">
            <a:avLst/>
          </a:prstGeom>
          <a:noFill/>
        </p:spPr>
        <p:txBody>
          <a:bodyPr wrap="square" rtlCol="0" anchor="ctr">
            <a:spAutoFit/>
          </a:bodyPr>
          <a:lstStyle/>
          <a:p>
            <a:r>
              <a:rPr lang="en-US" sz="1200" dirty="0">
                <a:solidFill>
                  <a:srgbClr val="FFFFFF"/>
                </a:solidFill>
              </a:rPr>
              <a:t>CIPANP 2025</a:t>
            </a:r>
          </a:p>
        </p:txBody>
      </p:sp>
    </p:spTree>
    <p:extLst>
      <p:ext uri="{BB962C8B-B14F-4D97-AF65-F5344CB8AC3E}">
        <p14:creationId xmlns:p14="http://schemas.microsoft.com/office/powerpoint/2010/main" val="4143850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7695-EACD-5B83-2CF2-69D8174C4B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94D71B-463F-E2F0-F73D-74459AA3FD4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7CC9E-F64B-0C7B-708C-BACC9C9ED1F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E08F9C5-3433-6CCD-4561-35290D281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A3E41-FE75-6BA0-9595-0059BC14DC62}"/>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262500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6558-A6B7-5C49-70D4-B89EC8B789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B867A5-A8CA-66DC-ED57-C8AA1EAE6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A46F1-5F95-3926-E508-DB24E62F7A5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ED92D2-2A74-C8C7-88D1-325865B76C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4C2BAB-B5CC-A5E5-27CD-AB72F7832CD4}"/>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2351390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CAE4-9509-FD53-23E4-351CD5DA07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9D7DE7-03D2-7853-AA41-C4B27EE1774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BF3214-A34C-6FDB-3247-62C71C62B46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2414D95-D2B9-69B0-C34B-D5C2A96848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4AEE41-5803-26EE-1E24-BA34B1A83A69}"/>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300061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C5CD-C4BC-4153-893D-307BBA89EA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A4D66-58DA-E6B1-858E-234A0EDC1FF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8A574C-4495-19DC-FFCD-7A6F56ED54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55F94-20E6-7371-1895-07541C6FFAE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6791A9F-FC0E-11E9-2C4A-0F23621BB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B4176D-D13B-CD99-5673-DF8C6110CD4D}"/>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3967436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BA06C-0E19-E726-90D0-3E6D45A53C6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BA003F-67E1-D671-DE23-DB309F9F99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12E6EF-5BDA-A20D-9BB4-E6155D860CB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4BE69B-7CB2-DCE6-AA94-F019F6CA572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86F9E-CE93-B7A7-B713-740A6AFE362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156A7C-553F-1440-EC2E-18FA628D56E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6574E6A-13BA-AECB-FD62-1CFB417E2B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50029A-4B59-BD67-0340-F8A4F38E832C}"/>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1802565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EEE6-5D8C-93D8-C4E7-16A66AD7E9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79445D2-D806-3908-73F8-41E42C7F1C0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03A7BDA7-1F53-FBDA-2412-0FAD9490F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DD93060-8D18-32E8-9F33-E48D3CA2C531}"/>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3970572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12D9C-6E46-2A70-6378-FA8969BFA29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62405399-F6BB-A7B5-8907-9586EB9904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D558E6-DCDA-C148-E0D9-51460F7D8C4C}"/>
              </a:ext>
            </a:extLst>
          </p:cNvPr>
          <p:cNvSpPr>
            <a:spLocks noGrp="1"/>
          </p:cNvSpPr>
          <p:nvPr>
            <p:ph type="sldNum" sz="quarter" idx="12"/>
          </p:nvPr>
        </p:nvSpPr>
        <p:spPr>
          <a:xfrm>
            <a:off x="8610600" y="6356350"/>
            <a:ext cx="2743200" cy="365125"/>
          </a:xfrm>
          <a:prstGeom prst="rect">
            <a:avLst/>
          </a:prstGeom>
        </p:spPr>
        <p:txBody>
          <a:bodyPr/>
          <a:lstStyle/>
          <a:p>
            <a:fld id="{36E01CB7-B787-C24B-984D-A418F34F307B}" type="slidenum">
              <a:rPr lang="en-US" smtClean="0"/>
              <a:t>‹#›</a:t>
            </a:fld>
            <a:endParaRPr lang="en-US"/>
          </a:p>
        </p:txBody>
      </p:sp>
    </p:spTree>
    <p:extLst>
      <p:ext uri="{BB962C8B-B14F-4D97-AF65-F5344CB8AC3E}">
        <p14:creationId xmlns:p14="http://schemas.microsoft.com/office/powerpoint/2010/main" val="1535804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E1D5D5F-77D2-5D8D-AD6B-860A3D537143}"/>
              </a:ext>
            </a:extLst>
          </p:cNvPr>
          <p:cNvSpPr>
            <a:spLocks noGrp="1"/>
          </p:cNvSpPr>
          <p:nvPr>
            <p:ph type="sldNum" sz="quarter" idx="4"/>
          </p:nvPr>
        </p:nvSpPr>
        <p:spPr>
          <a:xfrm>
            <a:off x="11636347" y="6656917"/>
            <a:ext cx="555652" cy="297221"/>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51839CB6-43E1-9145-9E4A-C1E96B162272}" type="slidenum">
              <a:rPr lang="en-US" smtClean="0"/>
              <a:pPr/>
              <a:t>‹#›</a:t>
            </a:fld>
            <a:endParaRPr lang="en-US" dirty="0"/>
          </a:p>
        </p:txBody>
      </p:sp>
    </p:spTree>
    <p:extLst>
      <p:ext uri="{BB962C8B-B14F-4D97-AF65-F5344CB8AC3E}">
        <p14:creationId xmlns:p14="http://schemas.microsoft.com/office/powerpoint/2010/main" val="2395569412"/>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jpg"/></Relationships>
</file>

<file path=ppt/slides/_rels/slide1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1.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52.png"/><Relationship Id="rId4" Type="http://schemas.openxmlformats.org/officeDocument/2006/relationships/image" Target="../media/image66.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00.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1.pn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gif"/><Relationship Id="rId9"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0.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13" Type="http://schemas.openxmlformats.org/officeDocument/2006/relationships/image" Target="../media/image61.png"/><Relationship Id="rId3" Type="http://schemas.openxmlformats.org/officeDocument/2006/relationships/image" Target="../media/image83.png"/><Relationship Id="rId12"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11" Type="http://schemas.openxmlformats.org/officeDocument/2006/relationships/image" Target="../media/image78.png"/><Relationship Id="rId10"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10.png"/><Relationship Id="rId1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1.png"/><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90.png"/><Relationship Id="rId4" Type="http://schemas.openxmlformats.org/officeDocument/2006/relationships/image" Target="../media/image80.png"/><Relationship Id="rId9"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1.png"/><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5.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103.png"/><Relationship Id="rId5" Type="http://schemas.openxmlformats.org/officeDocument/2006/relationships/image" Target="../media/image61.png"/><Relationship Id="rId10" Type="http://schemas.openxmlformats.org/officeDocument/2006/relationships/image" Target="../media/image102.png"/><Relationship Id="rId4" Type="http://schemas.openxmlformats.org/officeDocument/2006/relationships/image" Target="../media/image880.png"/><Relationship Id="rId9" Type="http://schemas.openxmlformats.org/officeDocument/2006/relationships/image" Target="../media/image10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00.png"/><Relationship Id="rId7" Type="http://schemas.openxmlformats.org/officeDocument/2006/relationships/image" Target="../media/image106.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0.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08.png"/></Relationships>
</file>

<file path=ppt/slides/_rels/slide2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1.png"/><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6.png"/><Relationship Id="rId7"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0.png"/><Relationship Id="rId9" Type="http://schemas.openxmlformats.org/officeDocument/2006/relationships/image" Target="../media/image120.png"/></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7.png"/><Relationship Id="rId4" Type="http://schemas.openxmlformats.org/officeDocument/2006/relationships/image" Target="../media/image126.png"/></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29.png"/><Relationship Id="rId4"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70.png"/><Relationship Id="rId5" Type="http://schemas.openxmlformats.org/officeDocument/2006/relationships/image" Target="../media/image135.png"/><Relationship Id="rId4" Type="http://schemas.openxmlformats.org/officeDocument/2006/relationships/image" Target="../media/image134.png"/></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2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jpe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jpeg"/><Relationship Id="rId2" Type="http://schemas.openxmlformats.org/officeDocument/2006/relationships/image" Target="../media/image26.jpe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jpe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png"/><Relationship Id="rId22"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927" y="208033"/>
            <a:ext cx="10312296" cy="3220967"/>
          </a:xfrm>
        </p:spPr>
        <p:txBody>
          <a:bodyPr>
            <a:noAutofit/>
          </a:bodyPr>
          <a:lstStyle/>
          <a:p>
            <a:pPr algn="r"/>
            <a:r>
              <a:rPr lang="en-US" sz="4267" dirty="0"/>
              <a:t>Search for </a:t>
            </a:r>
            <a:r>
              <a:rPr lang="en-US" sz="4267" dirty="0" err="1"/>
              <a:t>Neutrinoless</a:t>
            </a:r>
            <a:r>
              <a:rPr lang="en-US" sz="4267" dirty="0"/>
              <a:t> Double Beta Decay and Tests of Fundamental Physics with the </a:t>
            </a:r>
            <a:r>
              <a:rPr lang="en-US" sz="4300" dirty="0"/>
              <a:t>M</a:t>
            </a:r>
            <a:r>
              <a:rPr lang="en-US" sz="3600" dirty="0"/>
              <a:t>AJORANA</a:t>
            </a:r>
            <a:r>
              <a:rPr lang="en-US" sz="4300" dirty="0"/>
              <a:t> D</a:t>
            </a:r>
            <a:r>
              <a:rPr lang="en-US" sz="3600" dirty="0"/>
              <a:t>EMONSTRATOR</a:t>
            </a:r>
            <a:endParaRPr lang="en-US" sz="4300" dirty="0"/>
          </a:p>
        </p:txBody>
      </p:sp>
      <p:sp>
        <p:nvSpPr>
          <p:cNvPr id="5" name="Text Placeholder 3">
            <a:extLst>
              <a:ext uri="{FF2B5EF4-FFF2-40B4-BE49-F238E27FC236}">
                <a16:creationId xmlns:a16="http://schemas.microsoft.com/office/drawing/2014/main" id="{252F6D26-517A-6247-A20A-042152494BF6}"/>
              </a:ext>
            </a:extLst>
          </p:cNvPr>
          <p:cNvSpPr txBox="1">
            <a:spLocks/>
          </p:cNvSpPr>
          <p:nvPr/>
        </p:nvSpPr>
        <p:spPr>
          <a:xfrm>
            <a:off x="150878" y="4281631"/>
            <a:ext cx="10312296" cy="1822194"/>
          </a:xfrm>
          <a:prstGeom prst="rect">
            <a:avLst/>
          </a:prstGeom>
        </p:spPr>
        <p:txBody>
          <a:bodyPr vert="horz" lIns="121920" tIns="60960" rIns="121920" bIns="60960" rtlCol="0" anchor="ctr">
            <a:noAutofit/>
          </a:bodyPr>
          <a:lstStyle>
            <a:lvl1pPr marL="0" indent="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None/>
              <a:defRPr sz="1800" b="0" kern="1200" spc="0" baseline="0">
                <a:solidFill>
                  <a:srgbClr val="A6A6A6"/>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800"/>
              </a:spcAft>
            </a:pPr>
            <a:r>
              <a:rPr lang="en-US" sz="2400" dirty="0"/>
              <a:t>Nafis Fuad</a:t>
            </a:r>
          </a:p>
          <a:p>
            <a:pPr>
              <a:spcAft>
                <a:spcPts val="800"/>
              </a:spcAft>
            </a:pPr>
            <a:r>
              <a:rPr lang="en-US" sz="2400" dirty="0"/>
              <a:t>On behalf of the M</a:t>
            </a:r>
            <a:r>
              <a:rPr lang="en-US" sz="2000" dirty="0"/>
              <a:t>AJORANA</a:t>
            </a:r>
            <a:r>
              <a:rPr lang="en-US" sz="2400" dirty="0"/>
              <a:t> Collaboration</a:t>
            </a:r>
          </a:p>
          <a:p>
            <a:pPr>
              <a:spcAft>
                <a:spcPts val="800"/>
              </a:spcAft>
            </a:pPr>
            <a:r>
              <a:rPr lang="en-US" sz="2400" dirty="0"/>
              <a:t>CIPANP 2025</a:t>
            </a:r>
          </a:p>
          <a:p>
            <a:pPr>
              <a:spcAft>
                <a:spcPts val="800"/>
              </a:spcAft>
            </a:pPr>
            <a:r>
              <a:rPr lang="en-US" sz="2400" dirty="0"/>
              <a:t>June 10, 2025</a:t>
            </a:r>
          </a:p>
        </p:txBody>
      </p:sp>
      <p:pic>
        <p:nvPicPr>
          <p:cNvPr id="8" name="Picture 2">
            <a:extLst>
              <a:ext uri="{FF2B5EF4-FFF2-40B4-BE49-F238E27FC236}">
                <a16:creationId xmlns:a16="http://schemas.microsoft.com/office/drawing/2014/main" id="{D4AE67CB-497E-2046-F4CD-89BAE66F3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599" y="5931086"/>
            <a:ext cx="4256523" cy="718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EECE66B9-FB92-9F03-6941-B74867192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6331" y="4392735"/>
            <a:ext cx="1314791" cy="13333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0873BB61-5F81-C897-795C-383B990B45BD}"/>
              </a:ext>
            </a:extLst>
          </p:cNvPr>
          <p:cNvSpPr>
            <a:spLocks noGrp="1"/>
          </p:cNvSpPr>
          <p:nvPr>
            <p:ph type="body" sz="quarter" idx="10"/>
          </p:nvPr>
        </p:nvSpPr>
        <p:spPr>
          <a:xfrm>
            <a:off x="150878" y="6439346"/>
            <a:ext cx="2754368" cy="370205"/>
          </a:xfrm>
        </p:spPr>
        <p:txBody>
          <a:bodyPr/>
          <a:lstStyle/>
          <a:p>
            <a:endParaRPr lang="en-US" dirty="0"/>
          </a:p>
        </p:txBody>
      </p:sp>
      <p:pic>
        <p:nvPicPr>
          <p:cNvPr id="13" name="Picture 12">
            <a:extLst>
              <a:ext uri="{FF2B5EF4-FFF2-40B4-BE49-F238E27FC236}">
                <a16:creationId xmlns:a16="http://schemas.microsoft.com/office/drawing/2014/main" id="{78D7D3BB-586B-8987-4A69-6FA444878B59}"/>
              </a:ext>
            </a:extLst>
          </p:cNvPr>
          <p:cNvPicPr>
            <a:picLocks noChangeAspect="1"/>
          </p:cNvPicPr>
          <p:nvPr/>
        </p:nvPicPr>
        <p:blipFill>
          <a:blip r:embed="rId5"/>
          <a:stretch>
            <a:fillRect/>
          </a:stretch>
        </p:blipFill>
        <p:spPr>
          <a:xfrm>
            <a:off x="368942" y="1575283"/>
            <a:ext cx="952863" cy="1294917"/>
          </a:xfrm>
          <a:prstGeom prst="rect">
            <a:avLst/>
          </a:prstGeom>
        </p:spPr>
      </p:pic>
      <p:pic>
        <p:nvPicPr>
          <p:cNvPr id="4" name="Picture 3">
            <a:extLst>
              <a:ext uri="{FF2B5EF4-FFF2-40B4-BE49-F238E27FC236}">
                <a16:creationId xmlns:a16="http://schemas.microsoft.com/office/drawing/2014/main" id="{722ADF71-25D1-F1A9-63F7-9A80480FC771}"/>
              </a:ext>
            </a:extLst>
          </p:cNvPr>
          <p:cNvPicPr>
            <a:picLocks noChangeAspect="1"/>
          </p:cNvPicPr>
          <p:nvPr/>
        </p:nvPicPr>
        <p:blipFill>
          <a:blip r:embed="rId6"/>
          <a:stretch>
            <a:fillRect/>
          </a:stretch>
        </p:blipFill>
        <p:spPr>
          <a:xfrm>
            <a:off x="7784599" y="4863225"/>
            <a:ext cx="2810153" cy="862819"/>
          </a:xfrm>
          <a:prstGeom prst="rect">
            <a:avLst/>
          </a:prstGeom>
        </p:spPr>
      </p:pic>
    </p:spTree>
    <p:extLst>
      <p:ext uri="{BB962C8B-B14F-4D97-AF65-F5344CB8AC3E}">
        <p14:creationId xmlns:p14="http://schemas.microsoft.com/office/powerpoint/2010/main" val="919017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3A874D-4E55-2FD8-61BA-8438513B7E2B}"/>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Material Acquisition</a:t>
            </a:r>
          </a:p>
        </p:txBody>
      </p:sp>
      <p:sp>
        <p:nvSpPr>
          <p:cNvPr id="7" name="Content Placeholder 2">
            <a:extLst>
              <a:ext uri="{FF2B5EF4-FFF2-40B4-BE49-F238E27FC236}">
                <a16:creationId xmlns:a16="http://schemas.microsoft.com/office/drawing/2014/main" id="{BF8AF2B0-054D-3AEE-CD84-5A8DE299C976}"/>
              </a:ext>
            </a:extLst>
          </p:cNvPr>
          <p:cNvSpPr>
            <a:spLocks noGrp="1"/>
          </p:cNvSpPr>
          <p:nvPr>
            <p:ph idx="1"/>
          </p:nvPr>
        </p:nvSpPr>
        <p:spPr>
          <a:xfrm>
            <a:off x="9779" y="716661"/>
            <a:ext cx="12182221" cy="3812477"/>
          </a:xfrm>
        </p:spPr>
        <p:txBody>
          <a:bodyPr>
            <a:normAutofit/>
          </a:bodyPr>
          <a:lstStyle/>
          <a:p>
            <a:pPr marL="0" indent="0">
              <a:buNone/>
            </a:pPr>
            <a:r>
              <a:rPr lang="en-US" sz="2000" b="1" dirty="0">
                <a:solidFill>
                  <a:schemeClr val="tx1"/>
                </a:solidFill>
                <a:latin typeface="+mj-lt"/>
                <a:cs typeface="Arial" panose="020B0604020202020204" pitchFamily="34" charset="0"/>
              </a:rPr>
              <a:t>Structural Components</a:t>
            </a:r>
          </a:p>
          <a:p>
            <a:pPr marL="0" indent="0">
              <a:buNone/>
            </a:pPr>
            <a:r>
              <a:rPr lang="en-US" sz="2000" dirty="0">
                <a:solidFill>
                  <a:schemeClr val="tx1"/>
                </a:solidFill>
                <a:latin typeface="+mj-lt"/>
                <a:cs typeface="Arial" panose="020B0604020202020204" pitchFamily="34" charset="0"/>
              </a:rPr>
              <a:t>Electroformed Cu produced completely underground</a:t>
            </a:r>
          </a:p>
          <a:p>
            <a:pPr marL="0" indent="0">
              <a:buNone/>
            </a:pPr>
            <a:r>
              <a:rPr lang="en-US" sz="2000" dirty="0">
                <a:solidFill>
                  <a:schemeClr val="tx1"/>
                </a:solidFill>
                <a:latin typeface="+mj-lt"/>
                <a:cs typeface="Arial" panose="020B0604020202020204" pitchFamily="34" charset="0"/>
              </a:rPr>
              <a:t>	Ultra-radiopure due to no above-ground exposure</a:t>
            </a:r>
          </a:p>
          <a:p>
            <a:pPr marL="0" indent="0">
              <a:buNone/>
            </a:pPr>
            <a:r>
              <a:rPr lang="en-US" sz="2000" dirty="0">
                <a:solidFill>
                  <a:schemeClr val="tx1"/>
                </a:solidFill>
                <a:latin typeface="+mj-lt"/>
                <a:cs typeface="Arial" panose="020B0604020202020204" pitchFamily="34" charset="0"/>
              </a:rPr>
              <a:t>	Low electronic noise</a:t>
            </a:r>
          </a:p>
          <a:p>
            <a:pPr marL="0" indent="0">
              <a:buNone/>
            </a:pPr>
            <a:r>
              <a:rPr lang="en-US" sz="2000" dirty="0">
                <a:solidFill>
                  <a:schemeClr val="tx1"/>
                </a:solidFill>
                <a:latin typeface="+mj-lt"/>
                <a:cs typeface="Arial" panose="020B0604020202020204" pitchFamily="34" charset="0"/>
              </a:rPr>
              <a:t>	</a:t>
            </a:r>
          </a:p>
        </p:txBody>
      </p:sp>
      <p:pic>
        <p:nvPicPr>
          <p:cNvPr id="8" name="IMG_0542.JPG" descr="IMG_0542.JPG">
            <a:extLst>
              <a:ext uri="{FF2B5EF4-FFF2-40B4-BE49-F238E27FC236}">
                <a16:creationId xmlns:a16="http://schemas.microsoft.com/office/drawing/2014/main" id="{1452340A-AB95-3113-5A11-6FD83EF324FC}"/>
              </a:ext>
            </a:extLst>
          </p:cNvPr>
          <p:cNvPicPr>
            <a:picLocks noChangeAspect="1"/>
          </p:cNvPicPr>
          <p:nvPr/>
        </p:nvPicPr>
        <p:blipFill>
          <a:blip r:embed="rId3"/>
          <a:srcRect l="3425" r="11989"/>
          <a:stretch>
            <a:fillRect/>
          </a:stretch>
        </p:blipFill>
        <p:spPr>
          <a:xfrm>
            <a:off x="2192417" y="2576737"/>
            <a:ext cx="1933517" cy="1714414"/>
          </a:xfrm>
          <a:prstGeom prst="rect">
            <a:avLst/>
          </a:prstGeom>
          <a:ln w="12700">
            <a:miter lim="400000"/>
          </a:ln>
        </p:spPr>
      </p:pic>
      <p:pic>
        <p:nvPicPr>
          <p:cNvPr id="9" name="Image" descr="Image">
            <a:extLst>
              <a:ext uri="{FF2B5EF4-FFF2-40B4-BE49-F238E27FC236}">
                <a16:creationId xmlns:a16="http://schemas.microsoft.com/office/drawing/2014/main" id="{720E3F07-6B41-8AB0-7DDE-B98B3F7AD021}"/>
              </a:ext>
            </a:extLst>
          </p:cNvPr>
          <p:cNvPicPr>
            <a:picLocks noChangeAspect="1"/>
          </p:cNvPicPr>
          <p:nvPr/>
        </p:nvPicPr>
        <p:blipFill>
          <a:blip r:embed="rId4"/>
          <a:stretch>
            <a:fillRect/>
          </a:stretch>
        </p:blipFill>
        <p:spPr>
          <a:xfrm>
            <a:off x="8879834" y="2577079"/>
            <a:ext cx="2667866" cy="1500155"/>
          </a:xfrm>
          <a:prstGeom prst="rect">
            <a:avLst/>
          </a:prstGeom>
          <a:ln w="12700">
            <a:miter lim="400000"/>
          </a:ln>
        </p:spPr>
      </p:pic>
      <p:sp>
        <p:nvSpPr>
          <p:cNvPr id="10" name="NIM A 828 22 (2016)">
            <a:extLst>
              <a:ext uri="{FF2B5EF4-FFF2-40B4-BE49-F238E27FC236}">
                <a16:creationId xmlns:a16="http://schemas.microsoft.com/office/drawing/2014/main" id="{F078DE0E-93FD-29E4-5B6E-BD0E14657894}"/>
              </a:ext>
            </a:extLst>
          </p:cNvPr>
          <p:cNvSpPr txBox="1"/>
          <p:nvPr/>
        </p:nvSpPr>
        <p:spPr>
          <a:xfrm>
            <a:off x="8610769" y="799383"/>
            <a:ext cx="1860586" cy="348813"/>
          </a:xfrm>
          <a:prstGeom prst="rect">
            <a:avLst/>
          </a:prstGeom>
          <a:ln w="25400">
            <a:solidFill>
              <a:srgbClr val="0D4D7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defRPr sz="2400">
                <a:solidFill>
                  <a:srgbClr val="000000"/>
                </a:solidFill>
              </a:defRPr>
            </a:pPr>
            <a:r>
              <a:rPr sz="1600" dirty="0"/>
              <a:t>NIM A </a:t>
            </a:r>
            <a:r>
              <a:rPr sz="1600" b="1" dirty="0"/>
              <a:t>828 </a:t>
            </a:r>
            <a:r>
              <a:rPr sz="1600" dirty="0"/>
              <a:t>22 (2016) </a:t>
            </a:r>
          </a:p>
        </p:txBody>
      </p:sp>
      <p:pic>
        <p:nvPicPr>
          <p:cNvPr id="11" name="Google Shape;316;p15" descr="Image">
            <a:extLst>
              <a:ext uri="{FF2B5EF4-FFF2-40B4-BE49-F238E27FC236}">
                <a16:creationId xmlns:a16="http://schemas.microsoft.com/office/drawing/2014/main" id="{5FA46D01-7E53-4B9D-822F-21143AC86D62}"/>
              </a:ext>
            </a:extLst>
          </p:cNvPr>
          <p:cNvPicPr preferRelativeResize="0"/>
          <p:nvPr/>
        </p:nvPicPr>
        <p:blipFill rotWithShape="1">
          <a:blip r:embed="rId5">
            <a:alphaModFix/>
          </a:blip>
          <a:srcRect/>
          <a:stretch/>
        </p:blipFill>
        <p:spPr>
          <a:xfrm>
            <a:off x="20494914" y="-2363763"/>
            <a:ext cx="1958927" cy="1105848"/>
          </a:xfrm>
          <a:prstGeom prst="rect">
            <a:avLst/>
          </a:prstGeom>
          <a:noFill/>
          <a:ln>
            <a:noFill/>
          </a:ln>
        </p:spPr>
      </p:pic>
      <p:pic>
        <p:nvPicPr>
          <p:cNvPr id="12" name="Google Shape;295;p13" descr="image50.jpeg">
            <a:extLst>
              <a:ext uri="{FF2B5EF4-FFF2-40B4-BE49-F238E27FC236}">
                <a16:creationId xmlns:a16="http://schemas.microsoft.com/office/drawing/2014/main" id="{833F120B-DCB5-271A-9260-662A213FA2E6}"/>
              </a:ext>
            </a:extLst>
          </p:cNvPr>
          <p:cNvPicPr preferRelativeResize="0"/>
          <p:nvPr/>
        </p:nvPicPr>
        <p:blipFill rotWithShape="1">
          <a:blip r:embed="rId6">
            <a:alphaModFix/>
          </a:blip>
          <a:srcRect/>
          <a:stretch/>
        </p:blipFill>
        <p:spPr>
          <a:xfrm>
            <a:off x="8827420" y="4587051"/>
            <a:ext cx="2791135" cy="1554288"/>
          </a:xfrm>
          <a:prstGeom prst="rect">
            <a:avLst/>
          </a:prstGeom>
          <a:noFill/>
          <a:ln>
            <a:noFill/>
          </a:ln>
        </p:spPr>
      </p:pic>
      <p:pic>
        <p:nvPicPr>
          <p:cNvPr id="13" name="Google Shape;408;p19" descr="IMG_0434.JPG">
            <a:extLst>
              <a:ext uri="{FF2B5EF4-FFF2-40B4-BE49-F238E27FC236}">
                <a16:creationId xmlns:a16="http://schemas.microsoft.com/office/drawing/2014/main" id="{1D447784-3699-404D-6450-A8431E5125DF}"/>
              </a:ext>
            </a:extLst>
          </p:cNvPr>
          <p:cNvPicPr preferRelativeResize="0"/>
          <p:nvPr/>
        </p:nvPicPr>
        <p:blipFill rotWithShape="1">
          <a:blip r:embed="rId7">
            <a:alphaModFix/>
          </a:blip>
          <a:srcRect/>
          <a:stretch/>
        </p:blipFill>
        <p:spPr>
          <a:xfrm>
            <a:off x="5700144" y="4612046"/>
            <a:ext cx="2326643" cy="1554288"/>
          </a:xfrm>
          <a:prstGeom prst="rect">
            <a:avLst/>
          </a:prstGeom>
          <a:noFill/>
          <a:ln>
            <a:noFill/>
          </a:ln>
        </p:spPr>
      </p:pic>
      <p:grpSp>
        <p:nvGrpSpPr>
          <p:cNvPr id="14" name="Google Shape;410;p19">
            <a:extLst>
              <a:ext uri="{FF2B5EF4-FFF2-40B4-BE49-F238E27FC236}">
                <a16:creationId xmlns:a16="http://schemas.microsoft.com/office/drawing/2014/main" id="{882ADB10-226E-43B8-CF38-675EB2AF15BE}"/>
              </a:ext>
            </a:extLst>
          </p:cNvPr>
          <p:cNvGrpSpPr/>
          <p:nvPr/>
        </p:nvGrpSpPr>
        <p:grpSpPr>
          <a:xfrm>
            <a:off x="4776039" y="2577079"/>
            <a:ext cx="3453690" cy="1729479"/>
            <a:chOff x="70616" y="462859"/>
            <a:chExt cx="8627158" cy="5021085"/>
          </a:xfrm>
        </p:grpSpPr>
        <p:pic>
          <p:nvPicPr>
            <p:cNvPr id="15" name="Google Shape;411;p19" descr="image67.png">
              <a:extLst>
                <a:ext uri="{FF2B5EF4-FFF2-40B4-BE49-F238E27FC236}">
                  <a16:creationId xmlns:a16="http://schemas.microsoft.com/office/drawing/2014/main" id="{C8CDF09E-3DDC-43C3-F2F6-5FA7B421AADC}"/>
                </a:ext>
              </a:extLst>
            </p:cNvPr>
            <p:cNvPicPr preferRelativeResize="0"/>
            <p:nvPr/>
          </p:nvPicPr>
          <p:blipFill rotWithShape="1">
            <a:blip r:embed="rId8">
              <a:alphaModFix/>
            </a:blip>
            <a:srcRect r="2166"/>
            <a:stretch/>
          </p:blipFill>
          <p:spPr>
            <a:xfrm>
              <a:off x="188525" y="462859"/>
              <a:ext cx="8509249" cy="5021085"/>
            </a:xfrm>
            <a:prstGeom prst="rect">
              <a:avLst/>
            </a:prstGeom>
            <a:noFill/>
            <a:ln>
              <a:noFill/>
            </a:ln>
          </p:spPr>
        </p:pic>
        <p:sp>
          <p:nvSpPr>
            <p:cNvPr id="16" name="Google Shape;412;p19">
              <a:extLst>
                <a:ext uri="{FF2B5EF4-FFF2-40B4-BE49-F238E27FC236}">
                  <a16:creationId xmlns:a16="http://schemas.microsoft.com/office/drawing/2014/main" id="{FB0EAF76-4702-C33E-C621-E79E29F38BBE}"/>
                </a:ext>
              </a:extLst>
            </p:cNvPr>
            <p:cNvSpPr txBox="1"/>
            <p:nvPr/>
          </p:nvSpPr>
          <p:spPr>
            <a:xfrm>
              <a:off x="70616" y="505604"/>
              <a:ext cx="1929645" cy="1250401"/>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1100" b="0" i="0" u="none" strike="noStrike" cap="none" dirty="0">
                  <a:solidFill>
                    <a:srgbClr val="000000"/>
                  </a:solidFill>
                  <a:latin typeface="Arial"/>
                  <a:ea typeface="Arial"/>
                  <a:cs typeface="Arial"/>
                  <a:sym typeface="Arial"/>
                </a:rPr>
                <a:t>Shipping</a:t>
              </a:r>
              <a:endParaRPr sz="1100" dirty="0"/>
            </a:p>
            <a:p>
              <a:pPr marL="0" marR="0" lvl="0" indent="0" algn="l" rtl="0">
                <a:lnSpc>
                  <a:spcPct val="100000"/>
                </a:lnSpc>
                <a:spcBef>
                  <a:spcPts val="0"/>
                </a:spcBef>
                <a:spcAft>
                  <a:spcPts val="0"/>
                </a:spcAft>
                <a:buClr>
                  <a:srgbClr val="000000"/>
                </a:buClr>
                <a:buSzPts val="3200"/>
                <a:buFont typeface="Arial"/>
                <a:buNone/>
              </a:pPr>
              <a:r>
                <a:rPr lang="en-US" sz="1100" b="0" i="0" u="none" strike="noStrike" cap="none" dirty="0">
                  <a:solidFill>
                    <a:srgbClr val="000000"/>
                  </a:solidFill>
                  <a:latin typeface="Arial"/>
                  <a:ea typeface="Arial"/>
                  <a:cs typeface="Arial"/>
                  <a:sym typeface="Arial"/>
                </a:rPr>
                <a:t>Restraint</a:t>
              </a:r>
              <a:endParaRPr sz="1100" dirty="0"/>
            </a:p>
          </p:txBody>
        </p:sp>
        <p:sp>
          <p:nvSpPr>
            <p:cNvPr id="17" name="Google Shape;413;p19">
              <a:extLst>
                <a:ext uri="{FF2B5EF4-FFF2-40B4-BE49-F238E27FC236}">
                  <a16:creationId xmlns:a16="http://schemas.microsoft.com/office/drawing/2014/main" id="{8790353D-1E47-5E54-4F0F-11AD1EB11524}"/>
                </a:ext>
              </a:extLst>
            </p:cNvPr>
            <p:cNvSpPr txBox="1"/>
            <p:nvPr/>
          </p:nvSpPr>
          <p:spPr>
            <a:xfrm>
              <a:off x="4792926" y="473216"/>
              <a:ext cx="3412281" cy="657589"/>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1400" b="0" i="0" u="none" strike="noStrike" cap="none" dirty="0">
                  <a:solidFill>
                    <a:srgbClr val="000000"/>
                  </a:solidFill>
                  <a:latin typeface="Arial"/>
                  <a:ea typeface="Arial"/>
                  <a:cs typeface="Arial"/>
                  <a:sym typeface="Arial"/>
                </a:rPr>
                <a:t>Feedback Resistor</a:t>
              </a:r>
              <a:endParaRPr sz="1400" dirty="0"/>
            </a:p>
          </p:txBody>
        </p:sp>
        <p:sp>
          <p:nvSpPr>
            <p:cNvPr id="18" name="Google Shape;414;p19">
              <a:extLst>
                <a:ext uri="{FF2B5EF4-FFF2-40B4-BE49-F238E27FC236}">
                  <a16:creationId xmlns:a16="http://schemas.microsoft.com/office/drawing/2014/main" id="{2F4181E8-F1EA-56EA-EFE4-CE31BD22F646}"/>
                </a:ext>
              </a:extLst>
            </p:cNvPr>
            <p:cNvSpPr txBox="1"/>
            <p:nvPr/>
          </p:nvSpPr>
          <p:spPr>
            <a:xfrm>
              <a:off x="2989650" y="4268073"/>
              <a:ext cx="2805286" cy="1215867"/>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1400" b="0" i="0" u="none" strike="noStrike" cap="none" dirty="0">
                  <a:solidFill>
                    <a:srgbClr val="000000"/>
                  </a:solidFill>
                  <a:latin typeface="Arial"/>
                  <a:ea typeface="Arial"/>
                  <a:cs typeface="Arial"/>
                  <a:sym typeface="Arial"/>
                </a:rPr>
                <a:t>FET</a:t>
              </a:r>
              <a:endParaRPr sz="1400" dirty="0"/>
            </a:p>
          </p:txBody>
        </p:sp>
        <p:sp>
          <p:nvSpPr>
            <p:cNvPr id="19" name="Google Shape;415;p19">
              <a:extLst>
                <a:ext uri="{FF2B5EF4-FFF2-40B4-BE49-F238E27FC236}">
                  <a16:creationId xmlns:a16="http://schemas.microsoft.com/office/drawing/2014/main" id="{F24649E0-C5E7-48DE-8739-82F23004FF7F}"/>
                </a:ext>
              </a:extLst>
            </p:cNvPr>
            <p:cNvSpPr txBox="1"/>
            <p:nvPr/>
          </p:nvSpPr>
          <p:spPr>
            <a:xfrm>
              <a:off x="2015417" y="876554"/>
              <a:ext cx="1472799" cy="75549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1100" b="0" i="0" u="none" strike="noStrike" cap="none" dirty="0">
                  <a:solidFill>
                    <a:srgbClr val="000000"/>
                  </a:solidFill>
                  <a:latin typeface="Arial"/>
                  <a:ea typeface="Arial"/>
                  <a:cs typeface="Arial"/>
                  <a:sym typeface="Arial"/>
                </a:rPr>
                <a:t>Epoxy</a:t>
              </a:r>
              <a:endParaRPr sz="1100" dirty="0"/>
            </a:p>
          </p:txBody>
        </p:sp>
      </p:grpSp>
      <p:pic>
        <p:nvPicPr>
          <p:cNvPr id="20" name="Google Shape;453;p21" descr="2016-04-21 11.37.06.jpg">
            <a:extLst>
              <a:ext uri="{FF2B5EF4-FFF2-40B4-BE49-F238E27FC236}">
                <a16:creationId xmlns:a16="http://schemas.microsoft.com/office/drawing/2014/main" id="{C166CB92-2BD2-844B-E2B5-0FFC80834764}"/>
              </a:ext>
            </a:extLst>
          </p:cNvPr>
          <p:cNvPicPr preferRelativeResize="0"/>
          <p:nvPr/>
        </p:nvPicPr>
        <p:blipFill rotWithShape="1">
          <a:blip r:embed="rId9">
            <a:alphaModFix/>
          </a:blip>
          <a:srcRect r="6658" b="18675"/>
          <a:stretch/>
        </p:blipFill>
        <p:spPr>
          <a:xfrm>
            <a:off x="2192417" y="4647647"/>
            <a:ext cx="2792162" cy="1554288"/>
          </a:xfrm>
          <a:prstGeom prst="rect">
            <a:avLst/>
          </a:prstGeom>
          <a:noFill/>
          <a:ln>
            <a:noFill/>
          </a:ln>
        </p:spPr>
      </p:pic>
      <p:sp>
        <p:nvSpPr>
          <p:cNvPr id="21" name="Slide Number Placeholder 20">
            <a:extLst>
              <a:ext uri="{FF2B5EF4-FFF2-40B4-BE49-F238E27FC236}">
                <a16:creationId xmlns:a16="http://schemas.microsoft.com/office/drawing/2014/main" id="{98EF9FD0-5424-8287-1A80-4DAC675DEA63}"/>
              </a:ext>
            </a:extLst>
          </p:cNvPr>
          <p:cNvSpPr>
            <a:spLocks noGrp="1"/>
          </p:cNvSpPr>
          <p:nvPr>
            <p:ph type="sldNum" sz="quarter" idx="4"/>
          </p:nvPr>
        </p:nvSpPr>
        <p:spPr/>
        <p:txBody>
          <a:bodyPr/>
          <a:lstStyle/>
          <a:p>
            <a:fld id="{51839CB6-43E1-9145-9E4A-C1E96B162272}" type="slidenum">
              <a:rPr lang="en-US" smtClean="0"/>
              <a:pPr/>
              <a:t>10</a:t>
            </a:fld>
            <a:endParaRPr lang="en-US" dirty="0"/>
          </a:p>
        </p:txBody>
      </p:sp>
      <p:sp>
        <p:nvSpPr>
          <p:cNvPr id="2" name="TextBox 1">
            <a:extLst>
              <a:ext uri="{FF2B5EF4-FFF2-40B4-BE49-F238E27FC236}">
                <a16:creationId xmlns:a16="http://schemas.microsoft.com/office/drawing/2014/main" id="{A039B59E-85DB-337A-6F61-41CA1DAE6B19}"/>
              </a:ext>
            </a:extLst>
          </p:cNvPr>
          <p:cNvSpPr txBox="1"/>
          <p:nvPr/>
        </p:nvSpPr>
        <p:spPr>
          <a:xfrm>
            <a:off x="8610768" y="1385260"/>
            <a:ext cx="2667865" cy="338554"/>
          </a:xfrm>
          <a:prstGeom prst="rect">
            <a:avLst/>
          </a:prstGeom>
          <a:noFill/>
          <a:ln w="25400">
            <a:solidFill>
              <a:schemeClr val="tx1"/>
            </a:solidFill>
          </a:ln>
        </p:spPr>
        <p:txBody>
          <a:bodyPr wrap="square" rtlCol="0">
            <a:spAutoFit/>
          </a:bodyPr>
          <a:lstStyle/>
          <a:p>
            <a:pPr algn="l"/>
            <a:r>
              <a:rPr lang="en-US" sz="1600" dirty="0"/>
              <a:t>JINST </a:t>
            </a:r>
            <a:r>
              <a:rPr lang="en-US" sz="1600" b="1" dirty="0"/>
              <a:t>17</a:t>
            </a:r>
            <a:r>
              <a:rPr lang="en-US" sz="1600" dirty="0"/>
              <a:t> T05003 (2022)</a:t>
            </a:r>
          </a:p>
        </p:txBody>
      </p:sp>
    </p:spTree>
    <p:extLst>
      <p:ext uri="{BB962C8B-B14F-4D97-AF65-F5344CB8AC3E}">
        <p14:creationId xmlns:p14="http://schemas.microsoft.com/office/powerpoint/2010/main" val="242365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A4888-33C8-EF07-E0F5-7870D062043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BF26131-0A6D-69C4-9D3E-B7CBA477EA8B}"/>
              </a:ext>
            </a:extLst>
          </p:cNvPr>
          <p:cNvSpPr txBox="1">
            <a:spLocks/>
          </p:cNvSpPr>
          <p:nvPr/>
        </p:nvSpPr>
        <p:spPr>
          <a:xfrm>
            <a:off x="475223" y="192545"/>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Run Configurations &amp; Timeline</a:t>
            </a:r>
          </a:p>
        </p:txBody>
      </p:sp>
      <p:pic>
        <p:nvPicPr>
          <p:cNvPr id="11" name="Google Shape;316;p15" descr="Image">
            <a:extLst>
              <a:ext uri="{FF2B5EF4-FFF2-40B4-BE49-F238E27FC236}">
                <a16:creationId xmlns:a16="http://schemas.microsoft.com/office/drawing/2014/main" id="{760B5031-FF72-6EC2-255D-3331A1A68391}"/>
              </a:ext>
            </a:extLst>
          </p:cNvPr>
          <p:cNvPicPr preferRelativeResize="0"/>
          <p:nvPr/>
        </p:nvPicPr>
        <p:blipFill rotWithShape="1">
          <a:blip r:embed="rId3">
            <a:alphaModFix/>
          </a:blip>
          <a:srcRect/>
          <a:stretch/>
        </p:blipFill>
        <p:spPr>
          <a:xfrm>
            <a:off x="20494914" y="-2363763"/>
            <a:ext cx="1958927" cy="1105848"/>
          </a:xfrm>
          <a:prstGeom prst="rect">
            <a:avLst/>
          </a:prstGeom>
          <a:noFill/>
          <a:ln>
            <a:noFill/>
          </a:ln>
        </p:spPr>
      </p:pic>
      <p:pic>
        <p:nvPicPr>
          <p:cNvPr id="4" name="Google Shape;93;p3" descr="Google Shape;93;p3">
            <a:extLst>
              <a:ext uri="{FF2B5EF4-FFF2-40B4-BE49-F238E27FC236}">
                <a16:creationId xmlns:a16="http://schemas.microsoft.com/office/drawing/2014/main" id="{C44F9F8F-667B-FE0E-6F57-B4DA52A086E5}"/>
              </a:ext>
            </a:extLst>
          </p:cNvPr>
          <p:cNvPicPr>
            <a:picLocks noChangeAspect="1"/>
          </p:cNvPicPr>
          <p:nvPr/>
        </p:nvPicPr>
        <p:blipFill>
          <a:blip r:embed="rId4"/>
          <a:stretch>
            <a:fillRect/>
          </a:stretch>
        </p:blipFill>
        <p:spPr>
          <a:xfrm>
            <a:off x="2327325" y="796613"/>
            <a:ext cx="1951664" cy="871745"/>
          </a:xfrm>
          <a:prstGeom prst="rect">
            <a:avLst/>
          </a:prstGeom>
          <a:ln w="12700">
            <a:miter lim="400000"/>
          </a:ln>
        </p:spPr>
      </p:pic>
      <p:pic>
        <p:nvPicPr>
          <p:cNvPr id="5" name="Google Shape;96;p3" descr="Google Shape;96;p3">
            <a:extLst>
              <a:ext uri="{FF2B5EF4-FFF2-40B4-BE49-F238E27FC236}">
                <a16:creationId xmlns:a16="http://schemas.microsoft.com/office/drawing/2014/main" id="{E82F4EA7-3343-C277-A0E5-61A91BF90EE2}"/>
              </a:ext>
            </a:extLst>
          </p:cNvPr>
          <p:cNvPicPr>
            <a:picLocks noChangeAspect="1"/>
          </p:cNvPicPr>
          <p:nvPr/>
        </p:nvPicPr>
        <p:blipFill>
          <a:blip r:embed="rId5"/>
          <a:stretch>
            <a:fillRect/>
          </a:stretch>
        </p:blipFill>
        <p:spPr>
          <a:xfrm>
            <a:off x="2593866" y="2657803"/>
            <a:ext cx="1968195" cy="847419"/>
          </a:xfrm>
          <a:prstGeom prst="rect">
            <a:avLst/>
          </a:prstGeom>
          <a:ln w="12700">
            <a:miter lim="400000"/>
          </a:ln>
        </p:spPr>
      </p:pic>
      <p:grpSp>
        <p:nvGrpSpPr>
          <p:cNvPr id="21" name="Google Shape;99;p3">
            <a:extLst>
              <a:ext uri="{FF2B5EF4-FFF2-40B4-BE49-F238E27FC236}">
                <a16:creationId xmlns:a16="http://schemas.microsoft.com/office/drawing/2014/main" id="{D419014F-4B58-72A2-52D5-DBC8D0A4BBE5}"/>
              </a:ext>
            </a:extLst>
          </p:cNvPr>
          <p:cNvGrpSpPr/>
          <p:nvPr/>
        </p:nvGrpSpPr>
        <p:grpSpPr>
          <a:xfrm>
            <a:off x="7562306" y="2596263"/>
            <a:ext cx="2143123" cy="1128168"/>
            <a:chOff x="0" y="0"/>
            <a:chExt cx="2974051" cy="1801982"/>
          </a:xfrm>
        </p:grpSpPr>
        <p:pic>
          <p:nvPicPr>
            <p:cNvPr id="22" name="Google Shape;100;p3" descr="Google Shape;100;p3">
              <a:extLst>
                <a:ext uri="{FF2B5EF4-FFF2-40B4-BE49-F238E27FC236}">
                  <a16:creationId xmlns:a16="http://schemas.microsoft.com/office/drawing/2014/main" id="{E0A58C13-876F-0053-F16E-950C6FED397D}"/>
                </a:ext>
              </a:extLst>
            </p:cNvPr>
            <p:cNvPicPr>
              <a:picLocks noChangeAspect="1"/>
            </p:cNvPicPr>
            <p:nvPr/>
          </p:nvPicPr>
          <p:blipFill>
            <a:blip r:embed="rId5"/>
            <a:srcRect l="42933" r="42934" b="20959"/>
            <a:stretch>
              <a:fillRect/>
            </a:stretch>
          </p:blipFill>
          <p:spPr>
            <a:xfrm>
              <a:off x="0" y="7543"/>
              <a:ext cx="591450" cy="1424274"/>
            </a:xfrm>
            <a:prstGeom prst="rect">
              <a:avLst/>
            </a:prstGeom>
            <a:ln w="12700" cap="flat">
              <a:noFill/>
              <a:miter lim="400000"/>
            </a:ln>
            <a:effectLst/>
          </p:spPr>
        </p:pic>
        <p:pic>
          <p:nvPicPr>
            <p:cNvPr id="23" name="Google Shape;101;p3" descr="Google Shape;101;p3">
              <a:extLst>
                <a:ext uri="{FF2B5EF4-FFF2-40B4-BE49-F238E27FC236}">
                  <a16:creationId xmlns:a16="http://schemas.microsoft.com/office/drawing/2014/main" id="{E274C8D4-9592-99FE-64F6-5B613811722D}"/>
                </a:ext>
              </a:extLst>
            </p:cNvPr>
            <p:cNvPicPr>
              <a:picLocks noChangeAspect="1"/>
            </p:cNvPicPr>
            <p:nvPr/>
          </p:nvPicPr>
          <p:blipFill>
            <a:blip r:embed="rId5"/>
            <a:srcRect l="42933" r="42934"/>
            <a:stretch>
              <a:fillRect/>
            </a:stretch>
          </p:blipFill>
          <p:spPr>
            <a:xfrm>
              <a:off x="1184071" y="0"/>
              <a:ext cx="591451" cy="1801983"/>
            </a:xfrm>
            <a:prstGeom prst="rect">
              <a:avLst/>
            </a:prstGeom>
            <a:ln w="12700" cap="flat">
              <a:noFill/>
              <a:miter lim="400000"/>
            </a:ln>
            <a:effectLst/>
          </p:spPr>
        </p:pic>
        <p:pic>
          <p:nvPicPr>
            <p:cNvPr id="24" name="Google Shape;102;p3" descr="Google Shape;102;p3">
              <a:extLst>
                <a:ext uri="{FF2B5EF4-FFF2-40B4-BE49-F238E27FC236}">
                  <a16:creationId xmlns:a16="http://schemas.microsoft.com/office/drawing/2014/main" id="{909E95BE-CB00-51AF-70AD-617D5BB1AFAE}"/>
                </a:ext>
              </a:extLst>
            </p:cNvPr>
            <p:cNvPicPr>
              <a:picLocks noChangeAspect="1"/>
            </p:cNvPicPr>
            <p:nvPr/>
          </p:nvPicPr>
          <p:blipFill>
            <a:blip r:embed="rId5"/>
            <a:srcRect l="42933" r="42934"/>
            <a:stretch>
              <a:fillRect/>
            </a:stretch>
          </p:blipFill>
          <p:spPr>
            <a:xfrm>
              <a:off x="584806" y="0"/>
              <a:ext cx="591450" cy="1801983"/>
            </a:xfrm>
            <a:prstGeom prst="rect">
              <a:avLst/>
            </a:prstGeom>
            <a:ln w="12700" cap="flat">
              <a:noFill/>
              <a:miter lim="400000"/>
            </a:ln>
            <a:effectLst/>
          </p:spPr>
        </p:pic>
        <p:pic>
          <p:nvPicPr>
            <p:cNvPr id="25" name="Google Shape;103;p3" descr="Google Shape;103;p3">
              <a:extLst>
                <a:ext uri="{FF2B5EF4-FFF2-40B4-BE49-F238E27FC236}">
                  <a16:creationId xmlns:a16="http://schemas.microsoft.com/office/drawing/2014/main" id="{18766635-E3FF-EFBB-1D3D-2A9B64104B35}"/>
                </a:ext>
              </a:extLst>
            </p:cNvPr>
            <p:cNvPicPr>
              <a:picLocks noChangeAspect="1"/>
            </p:cNvPicPr>
            <p:nvPr/>
          </p:nvPicPr>
          <p:blipFill>
            <a:blip r:embed="rId5"/>
            <a:srcRect l="42933" r="42934" b="20959"/>
            <a:stretch>
              <a:fillRect/>
            </a:stretch>
          </p:blipFill>
          <p:spPr>
            <a:xfrm>
              <a:off x="1783337" y="7543"/>
              <a:ext cx="591450" cy="1424274"/>
            </a:xfrm>
            <a:prstGeom prst="rect">
              <a:avLst/>
            </a:prstGeom>
            <a:ln w="12700" cap="flat">
              <a:noFill/>
              <a:miter lim="400000"/>
            </a:ln>
            <a:effectLst/>
          </p:spPr>
        </p:pic>
        <p:pic>
          <p:nvPicPr>
            <p:cNvPr id="26" name="Google Shape;104;p3" descr="Google Shape;104;p3">
              <a:extLst>
                <a:ext uri="{FF2B5EF4-FFF2-40B4-BE49-F238E27FC236}">
                  <a16:creationId xmlns:a16="http://schemas.microsoft.com/office/drawing/2014/main" id="{1D10DF3D-3F70-FFA3-BA95-363C400FACD5}"/>
                </a:ext>
              </a:extLst>
            </p:cNvPr>
            <p:cNvPicPr>
              <a:picLocks noChangeAspect="1"/>
            </p:cNvPicPr>
            <p:nvPr/>
          </p:nvPicPr>
          <p:blipFill>
            <a:blip r:embed="rId5"/>
            <a:srcRect l="42933" r="42934"/>
            <a:stretch>
              <a:fillRect/>
            </a:stretch>
          </p:blipFill>
          <p:spPr>
            <a:xfrm>
              <a:off x="2382601" y="0"/>
              <a:ext cx="591451" cy="1801983"/>
            </a:xfrm>
            <a:prstGeom prst="rect">
              <a:avLst/>
            </a:prstGeom>
            <a:ln w="12700" cap="flat">
              <a:noFill/>
              <a:miter lim="400000"/>
            </a:ln>
            <a:effectLst/>
          </p:spPr>
        </p:pic>
      </p:grpSp>
      <p:grpSp>
        <p:nvGrpSpPr>
          <p:cNvPr id="27" name="Google Shape;107;p3">
            <a:extLst>
              <a:ext uri="{FF2B5EF4-FFF2-40B4-BE49-F238E27FC236}">
                <a16:creationId xmlns:a16="http://schemas.microsoft.com/office/drawing/2014/main" id="{8FEE5E5C-2FD9-6ED2-2B64-407B63901C03}"/>
              </a:ext>
            </a:extLst>
          </p:cNvPr>
          <p:cNvGrpSpPr/>
          <p:nvPr/>
        </p:nvGrpSpPr>
        <p:grpSpPr>
          <a:xfrm>
            <a:off x="5295283" y="2579103"/>
            <a:ext cx="1742195" cy="1128169"/>
            <a:chOff x="0" y="0"/>
            <a:chExt cx="4166212" cy="2259086"/>
          </a:xfrm>
        </p:grpSpPr>
        <p:pic>
          <p:nvPicPr>
            <p:cNvPr id="28" name="Google Shape;108;p3" descr="Google Shape;108;p3">
              <a:extLst>
                <a:ext uri="{FF2B5EF4-FFF2-40B4-BE49-F238E27FC236}">
                  <a16:creationId xmlns:a16="http://schemas.microsoft.com/office/drawing/2014/main" id="{21C38E82-8ECA-3F3C-B6E2-F01F4683CCCC}"/>
                </a:ext>
              </a:extLst>
            </p:cNvPr>
            <p:cNvPicPr>
              <a:picLocks noChangeAspect="1"/>
            </p:cNvPicPr>
            <p:nvPr/>
          </p:nvPicPr>
          <p:blipFill>
            <a:blip r:embed="rId5"/>
            <a:srcRect r="71498"/>
            <a:stretch>
              <a:fillRect/>
            </a:stretch>
          </p:blipFill>
          <p:spPr>
            <a:xfrm>
              <a:off x="-1" y="258222"/>
              <a:ext cx="1196808" cy="1807977"/>
            </a:xfrm>
            <a:prstGeom prst="rect">
              <a:avLst/>
            </a:prstGeom>
            <a:ln w="12700" cap="flat">
              <a:noFill/>
              <a:miter lim="400000"/>
            </a:ln>
            <a:effectLst/>
          </p:spPr>
        </p:pic>
        <p:pic>
          <p:nvPicPr>
            <p:cNvPr id="29" name="Google Shape;109;p3" descr="Google Shape;109;p3">
              <a:extLst>
                <a:ext uri="{FF2B5EF4-FFF2-40B4-BE49-F238E27FC236}">
                  <a16:creationId xmlns:a16="http://schemas.microsoft.com/office/drawing/2014/main" id="{06756C87-5201-1A12-27A9-EFE5D3E8823B}"/>
                </a:ext>
              </a:extLst>
            </p:cNvPr>
            <p:cNvPicPr>
              <a:picLocks noChangeAspect="1"/>
            </p:cNvPicPr>
            <p:nvPr/>
          </p:nvPicPr>
          <p:blipFill>
            <a:blip r:embed="rId5"/>
            <a:srcRect l="42933" r="42934"/>
            <a:stretch>
              <a:fillRect/>
            </a:stretch>
          </p:blipFill>
          <p:spPr>
            <a:xfrm>
              <a:off x="3572795" y="258656"/>
              <a:ext cx="593418" cy="1807977"/>
            </a:xfrm>
            <a:prstGeom prst="rect">
              <a:avLst/>
            </a:prstGeom>
            <a:ln w="12700" cap="flat">
              <a:noFill/>
              <a:miter lim="400000"/>
            </a:ln>
            <a:effectLst/>
          </p:spPr>
        </p:pic>
        <p:pic>
          <p:nvPicPr>
            <p:cNvPr id="30" name="Google Shape;110;p3" descr="Google Shape;110;p3">
              <a:extLst>
                <a:ext uri="{FF2B5EF4-FFF2-40B4-BE49-F238E27FC236}">
                  <a16:creationId xmlns:a16="http://schemas.microsoft.com/office/drawing/2014/main" id="{62DEE0F0-AF2B-77FB-4434-C4043934071F}"/>
                </a:ext>
              </a:extLst>
            </p:cNvPr>
            <p:cNvPicPr>
              <a:picLocks noChangeAspect="1"/>
            </p:cNvPicPr>
            <p:nvPr/>
          </p:nvPicPr>
          <p:blipFill>
            <a:blip r:embed="rId5"/>
            <a:srcRect l="56984" r="28196"/>
            <a:stretch>
              <a:fillRect/>
            </a:stretch>
          </p:blipFill>
          <p:spPr>
            <a:xfrm>
              <a:off x="1175242" y="256310"/>
              <a:ext cx="622312" cy="1807977"/>
            </a:xfrm>
            <a:prstGeom prst="rect">
              <a:avLst/>
            </a:prstGeom>
            <a:ln w="12700" cap="flat">
              <a:noFill/>
              <a:miter lim="400000"/>
            </a:ln>
            <a:effectLst/>
          </p:spPr>
        </p:pic>
        <p:grpSp>
          <p:nvGrpSpPr>
            <p:cNvPr id="31" name="Google Shape;111;p3">
              <a:extLst>
                <a:ext uri="{FF2B5EF4-FFF2-40B4-BE49-F238E27FC236}">
                  <a16:creationId xmlns:a16="http://schemas.microsoft.com/office/drawing/2014/main" id="{CE885037-2612-F56F-173A-B281C4640EF5}"/>
                </a:ext>
              </a:extLst>
            </p:cNvPr>
            <p:cNvGrpSpPr/>
            <p:nvPr/>
          </p:nvGrpSpPr>
          <p:grpSpPr>
            <a:xfrm>
              <a:off x="2971713" y="273410"/>
              <a:ext cx="615608" cy="1421365"/>
              <a:chOff x="0" y="0"/>
              <a:chExt cx="615607" cy="1421363"/>
            </a:xfrm>
          </p:grpSpPr>
          <p:pic>
            <p:nvPicPr>
              <p:cNvPr id="34" name="Google Shape;112;p3" descr="Google Shape;112;p3">
                <a:extLst>
                  <a:ext uri="{FF2B5EF4-FFF2-40B4-BE49-F238E27FC236}">
                    <a16:creationId xmlns:a16="http://schemas.microsoft.com/office/drawing/2014/main" id="{C72A57B9-09F4-E94E-23DC-3978DDCA364A}"/>
                  </a:ext>
                </a:extLst>
              </p:cNvPr>
              <p:cNvPicPr>
                <a:picLocks noChangeAspect="1"/>
              </p:cNvPicPr>
              <p:nvPr/>
            </p:nvPicPr>
            <p:blipFill>
              <a:blip r:embed="rId5"/>
              <a:srcRect l="71611" r="13726" b="48229"/>
              <a:stretch>
                <a:fillRect/>
              </a:stretch>
            </p:blipFill>
            <p:spPr>
              <a:xfrm>
                <a:off x="0" y="0"/>
                <a:ext cx="615608" cy="935997"/>
              </a:xfrm>
              <a:prstGeom prst="rect">
                <a:avLst/>
              </a:prstGeom>
              <a:ln w="12700" cap="flat">
                <a:noFill/>
                <a:miter lim="400000"/>
              </a:ln>
              <a:effectLst/>
            </p:spPr>
          </p:pic>
          <p:pic>
            <p:nvPicPr>
              <p:cNvPr id="35" name="Google Shape;113;p3" descr="Google Shape;113;p3">
                <a:extLst>
                  <a:ext uri="{FF2B5EF4-FFF2-40B4-BE49-F238E27FC236}">
                    <a16:creationId xmlns:a16="http://schemas.microsoft.com/office/drawing/2014/main" id="{F9363D89-065C-DB7D-88CD-D8C127AD0440}"/>
                  </a:ext>
                </a:extLst>
              </p:cNvPr>
              <p:cNvPicPr>
                <a:picLocks noChangeAspect="1"/>
              </p:cNvPicPr>
              <p:nvPr/>
            </p:nvPicPr>
            <p:blipFill>
              <a:blip r:embed="rId5"/>
              <a:srcRect l="71611" t="72385" r="13726"/>
              <a:stretch>
                <a:fillRect/>
              </a:stretch>
            </p:blipFill>
            <p:spPr>
              <a:xfrm>
                <a:off x="0" y="922099"/>
                <a:ext cx="615608" cy="499265"/>
              </a:xfrm>
              <a:prstGeom prst="rect">
                <a:avLst/>
              </a:prstGeom>
              <a:ln w="12700" cap="flat">
                <a:noFill/>
                <a:miter lim="400000"/>
              </a:ln>
              <a:effectLst/>
            </p:spPr>
          </p:pic>
        </p:grpSp>
        <p:pic>
          <p:nvPicPr>
            <p:cNvPr id="32" name="Google Shape;114;p3" descr="Google Shape;114;p3">
              <a:extLst>
                <a:ext uri="{FF2B5EF4-FFF2-40B4-BE49-F238E27FC236}">
                  <a16:creationId xmlns:a16="http://schemas.microsoft.com/office/drawing/2014/main" id="{28891D9E-3924-727B-AD37-5B1BB078F5A5}"/>
                </a:ext>
              </a:extLst>
            </p:cNvPr>
            <p:cNvPicPr>
              <a:picLocks noChangeAspect="1"/>
            </p:cNvPicPr>
            <p:nvPr/>
          </p:nvPicPr>
          <p:blipFill>
            <a:blip r:embed="rId6"/>
            <a:srcRect l="29288" r="48894"/>
            <a:stretch>
              <a:fillRect/>
            </a:stretch>
          </p:blipFill>
          <p:spPr>
            <a:xfrm flipH="1">
              <a:off x="1780251" y="0"/>
              <a:ext cx="637817" cy="2259087"/>
            </a:xfrm>
            <a:prstGeom prst="rect">
              <a:avLst/>
            </a:prstGeom>
            <a:ln w="12700" cap="flat">
              <a:noFill/>
              <a:miter lim="400000"/>
            </a:ln>
            <a:effectLst/>
          </p:spPr>
        </p:pic>
        <p:pic>
          <p:nvPicPr>
            <p:cNvPr id="33" name="Google Shape;115;p3" descr="Google Shape;115;p3">
              <a:extLst>
                <a:ext uri="{FF2B5EF4-FFF2-40B4-BE49-F238E27FC236}">
                  <a16:creationId xmlns:a16="http://schemas.microsoft.com/office/drawing/2014/main" id="{1224A98F-94CA-4BFE-92AE-FFDB29B8DA6B}"/>
                </a:ext>
              </a:extLst>
            </p:cNvPr>
            <p:cNvPicPr>
              <a:picLocks noChangeAspect="1"/>
            </p:cNvPicPr>
            <p:nvPr/>
          </p:nvPicPr>
          <p:blipFill>
            <a:blip r:embed="rId7"/>
            <a:srcRect l="7844" t="8921" r="68722" b="4263"/>
            <a:stretch>
              <a:fillRect/>
            </a:stretch>
          </p:blipFill>
          <p:spPr>
            <a:xfrm>
              <a:off x="2358948" y="238812"/>
              <a:ext cx="622270" cy="1781517"/>
            </a:xfrm>
            <a:prstGeom prst="rect">
              <a:avLst/>
            </a:prstGeom>
            <a:ln w="12700" cap="flat">
              <a:noFill/>
              <a:miter lim="400000"/>
            </a:ln>
            <a:effectLst/>
          </p:spPr>
        </p:pic>
      </p:grpSp>
      <p:sp>
        <p:nvSpPr>
          <p:cNvPr id="38" name="Google Shape;120;p3">
            <a:extLst>
              <a:ext uri="{FF2B5EF4-FFF2-40B4-BE49-F238E27FC236}">
                <a16:creationId xmlns:a16="http://schemas.microsoft.com/office/drawing/2014/main" id="{0DC2BAF6-35FD-66B4-0129-2ADB3237950D}"/>
              </a:ext>
            </a:extLst>
          </p:cNvPr>
          <p:cNvSpPr txBox="1"/>
          <p:nvPr/>
        </p:nvSpPr>
        <p:spPr>
          <a:xfrm>
            <a:off x="2577704" y="3599396"/>
            <a:ext cx="2156966" cy="328911"/>
          </a:xfrm>
          <a:prstGeom prst="rect">
            <a:avLst/>
          </a:prstGeom>
          <a:ln w="50800">
            <a:solidFill>
              <a:srgbClr val="6464B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25" tIns="71425" rIns="71425" bIns="71425" anchor="ctr">
            <a:spAutoFit/>
          </a:bodyPr>
          <a:lstStyle>
            <a:lvl1pPr defTabSz="1828800">
              <a:defRPr sz="2800"/>
            </a:lvl1pPr>
          </a:lstStyle>
          <a:p>
            <a:r>
              <a:rPr lang="en-US" sz="1200" dirty="0">
                <a:solidFill>
                  <a:schemeClr val="accent1">
                    <a:lumMod val="75000"/>
                  </a:schemeClr>
                </a:solidFill>
                <a:latin typeface="+mj-lt"/>
              </a:rPr>
              <a:t>Module 2 deployed in shield</a:t>
            </a:r>
            <a:endParaRPr sz="1200" dirty="0">
              <a:solidFill>
                <a:schemeClr val="accent1">
                  <a:lumMod val="75000"/>
                </a:schemeClr>
              </a:solidFill>
              <a:latin typeface="+mj-lt"/>
            </a:endParaRPr>
          </a:p>
        </p:txBody>
      </p:sp>
      <p:sp>
        <p:nvSpPr>
          <p:cNvPr id="39" name="Google Shape;121;p3">
            <a:extLst>
              <a:ext uri="{FF2B5EF4-FFF2-40B4-BE49-F238E27FC236}">
                <a16:creationId xmlns:a16="http://schemas.microsoft.com/office/drawing/2014/main" id="{7FD5447D-C287-D27D-E27E-33BCBCA53FFB}"/>
              </a:ext>
            </a:extLst>
          </p:cNvPr>
          <p:cNvSpPr txBox="1"/>
          <p:nvPr/>
        </p:nvSpPr>
        <p:spPr>
          <a:xfrm>
            <a:off x="2327325" y="1700597"/>
            <a:ext cx="2156966" cy="328911"/>
          </a:xfrm>
          <a:prstGeom prst="rect">
            <a:avLst/>
          </a:prstGeom>
          <a:ln w="50800">
            <a:solidFill>
              <a:srgbClr val="6464B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25" tIns="71425" rIns="71425" bIns="71425" anchor="ctr">
            <a:spAutoFit/>
          </a:bodyPr>
          <a:lstStyle>
            <a:lvl1pPr defTabSz="1828800">
              <a:defRPr sz="2800"/>
            </a:lvl1pPr>
          </a:lstStyle>
          <a:p>
            <a:r>
              <a:rPr sz="1200" dirty="0">
                <a:latin typeface="+mj-lt"/>
              </a:rPr>
              <a:t>Module 1 </a:t>
            </a:r>
            <a:r>
              <a:rPr lang="en-US" sz="1200" dirty="0">
                <a:latin typeface="+mj-lt"/>
              </a:rPr>
              <a:t>deployed </a:t>
            </a:r>
            <a:r>
              <a:rPr sz="1200" dirty="0">
                <a:latin typeface="+mj-lt"/>
              </a:rPr>
              <a:t>in shield</a:t>
            </a:r>
          </a:p>
        </p:txBody>
      </p:sp>
      <p:sp>
        <p:nvSpPr>
          <p:cNvPr id="41" name="Google Shape;123;p3">
            <a:extLst>
              <a:ext uri="{FF2B5EF4-FFF2-40B4-BE49-F238E27FC236}">
                <a16:creationId xmlns:a16="http://schemas.microsoft.com/office/drawing/2014/main" id="{7E054B53-A5A4-8DDE-EB10-B6D887497FDC}"/>
              </a:ext>
            </a:extLst>
          </p:cNvPr>
          <p:cNvSpPr txBox="1"/>
          <p:nvPr/>
        </p:nvSpPr>
        <p:spPr>
          <a:xfrm>
            <a:off x="5305926" y="3656231"/>
            <a:ext cx="2639622" cy="1036797"/>
          </a:xfrm>
          <a:prstGeom prst="rect">
            <a:avLst/>
          </a:prstGeom>
          <a:ln w="50800">
            <a:solidFill>
              <a:srgbClr val="6464B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25" tIns="71425" rIns="71425" bIns="71425" anchor="ctr">
            <a:spAutoFit/>
          </a:bodyPr>
          <a:lstStyle/>
          <a:p>
            <a:pPr defTabSz="1828800">
              <a:defRPr sz="2800"/>
            </a:pPr>
            <a:r>
              <a:rPr sz="1200" dirty="0">
                <a:latin typeface="+mj-lt"/>
              </a:rPr>
              <a:t>Cable/Connector Upgrade of Module 2</a:t>
            </a:r>
          </a:p>
          <a:p>
            <a:pPr defTabSz="1828800">
              <a:spcBef>
                <a:spcPts val="600"/>
              </a:spcBef>
              <a:defRPr sz="2800"/>
            </a:pPr>
            <a:r>
              <a:rPr sz="1200" dirty="0">
                <a:latin typeface="+mj-lt"/>
              </a:rPr>
              <a:t>Removed 5 PPC detectors for LEGEND Testing</a:t>
            </a:r>
          </a:p>
          <a:p>
            <a:pPr defTabSz="1828800">
              <a:spcBef>
                <a:spcPts val="600"/>
              </a:spcBef>
              <a:defRPr sz="2800"/>
            </a:pPr>
            <a:r>
              <a:rPr sz="1200" dirty="0">
                <a:latin typeface="+mj-lt"/>
              </a:rPr>
              <a:t>Installed 4 LEGEND ICPC Detectors</a:t>
            </a:r>
          </a:p>
        </p:txBody>
      </p:sp>
      <p:sp>
        <p:nvSpPr>
          <p:cNvPr id="42" name="Google Shape;124;p3">
            <a:extLst>
              <a:ext uri="{FF2B5EF4-FFF2-40B4-BE49-F238E27FC236}">
                <a16:creationId xmlns:a16="http://schemas.microsoft.com/office/drawing/2014/main" id="{082650A8-89FF-2C6C-CD23-C58D928BF808}"/>
              </a:ext>
            </a:extLst>
          </p:cNvPr>
          <p:cNvSpPr txBox="1"/>
          <p:nvPr/>
        </p:nvSpPr>
        <p:spPr>
          <a:xfrm>
            <a:off x="7562306" y="796613"/>
            <a:ext cx="2273843" cy="1283018"/>
          </a:xfrm>
          <a:prstGeom prst="rect">
            <a:avLst/>
          </a:prstGeom>
          <a:ln w="50800">
            <a:solidFill>
              <a:srgbClr val="6464B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25" tIns="71425" rIns="71425" bIns="71425" anchor="ctr">
            <a:spAutoFit/>
          </a:bodyPr>
          <a:lstStyle/>
          <a:p>
            <a:pPr defTabSz="1828800">
              <a:defRPr sz="2800" b="1">
                <a:solidFill>
                  <a:srgbClr val="000000"/>
                </a:solidFill>
                <a:latin typeface="Helvetica Neue"/>
                <a:ea typeface="Helvetica Neue"/>
                <a:cs typeface="Helvetica Neue"/>
                <a:sym typeface="Helvetica Neue"/>
              </a:defRPr>
            </a:pPr>
            <a:r>
              <a:rPr sz="1600" dirty="0">
                <a:latin typeface="+mj-lt"/>
              </a:rPr>
              <a:t>Mar. 2021:</a:t>
            </a:r>
          </a:p>
          <a:p>
            <a:pPr defTabSz="1828800">
              <a:spcBef>
                <a:spcPts val="600"/>
              </a:spcBef>
              <a:defRPr sz="2800"/>
            </a:pPr>
            <a:r>
              <a:rPr sz="1600" dirty="0">
                <a:latin typeface="+mj-lt"/>
              </a:rPr>
              <a:t>Stopped </a:t>
            </a:r>
            <a:r>
              <a:rPr sz="1600" baseline="31000" dirty="0" err="1">
                <a:latin typeface="+mj-lt"/>
              </a:rPr>
              <a:t>enr</a:t>
            </a:r>
            <a:r>
              <a:rPr sz="1600" dirty="0" err="1">
                <a:latin typeface="+mj-lt"/>
              </a:rPr>
              <a:t>Ge</a:t>
            </a:r>
            <a:r>
              <a:rPr sz="1600" dirty="0">
                <a:latin typeface="+mj-lt"/>
              </a:rPr>
              <a:t> Operation</a:t>
            </a:r>
          </a:p>
          <a:p>
            <a:pPr defTabSz="1828800">
              <a:spcBef>
                <a:spcPts val="600"/>
              </a:spcBef>
              <a:defRPr sz="2800"/>
            </a:pPr>
            <a:r>
              <a:rPr sz="1600" dirty="0">
                <a:latin typeface="+mj-lt"/>
              </a:rPr>
              <a:t>Removed all </a:t>
            </a:r>
            <a:r>
              <a:rPr sz="1600" baseline="31000" dirty="0" err="1">
                <a:latin typeface="+mj-lt"/>
              </a:rPr>
              <a:t>enr</a:t>
            </a:r>
            <a:r>
              <a:rPr sz="1600" dirty="0" err="1">
                <a:latin typeface="+mj-lt"/>
              </a:rPr>
              <a:t>Ge</a:t>
            </a:r>
            <a:r>
              <a:rPr sz="1600" dirty="0">
                <a:latin typeface="+mj-lt"/>
              </a:rPr>
              <a:t> for LEGEND-200</a:t>
            </a:r>
          </a:p>
        </p:txBody>
      </p:sp>
      <p:sp>
        <p:nvSpPr>
          <p:cNvPr id="43" name="Google Shape;125;p3">
            <a:extLst>
              <a:ext uri="{FF2B5EF4-FFF2-40B4-BE49-F238E27FC236}">
                <a16:creationId xmlns:a16="http://schemas.microsoft.com/office/drawing/2014/main" id="{30BBD924-2574-47B8-78CD-A93E19AF82E1}"/>
              </a:ext>
            </a:extLst>
          </p:cNvPr>
          <p:cNvSpPr txBox="1"/>
          <p:nvPr/>
        </p:nvSpPr>
        <p:spPr>
          <a:xfrm>
            <a:off x="8375446" y="3724432"/>
            <a:ext cx="2921406" cy="698243"/>
          </a:xfrm>
          <a:prstGeom prst="rect">
            <a:avLst/>
          </a:prstGeom>
          <a:ln w="50800">
            <a:solidFill>
              <a:srgbClr val="6464B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25" tIns="71425" rIns="71425" bIns="71425" anchor="ctr">
            <a:spAutoFit/>
          </a:bodyPr>
          <a:lstStyle>
            <a:lvl1pPr defTabSz="1828800">
              <a:defRPr sz="2800"/>
            </a:lvl1pPr>
          </a:lstStyle>
          <a:p>
            <a:r>
              <a:rPr sz="1200" dirty="0">
                <a:latin typeface="+mj-lt"/>
              </a:rPr>
              <a:t>Continuing operation of Module 2 only with </a:t>
            </a:r>
            <a:r>
              <a:rPr lang="en-US" sz="1200" baseline="30000" dirty="0" err="1">
                <a:latin typeface="+mj-lt"/>
              </a:rPr>
              <a:t>nat</a:t>
            </a:r>
            <a:r>
              <a:rPr sz="1200" dirty="0" err="1">
                <a:latin typeface="+mj-lt"/>
              </a:rPr>
              <a:t>Ge</a:t>
            </a:r>
            <a:r>
              <a:rPr sz="1200" dirty="0">
                <a:latin typeface="+mj-lt"/>
              </a:rPr>
              <a:t> detectors</a:t>
            </a:r>
            <a:endParaRPr lang="en-US" sz="1200" dirty="0">
              <a:latin typeface="+mj-lt"/>
            </a:endParaRPr>
          </a:p>
          <a:p>
            <a:r>
              <a:rPr lang="en-US" sz="1200" dirty="0">
                <a:latin typeface="+mj-lt"/>
              </a:rPr>
              <a:t>17 kg Ta disks deployed</a:t>
            </a:r>
            <a:endParaRPr sz="1200" baseline="30000" dirty="0">
              <a:latin typeface="+mj-lt"/>
            </a:endParaRPr>
          </a:p>
        </p:txBody>
      </p:sp>
      <p:sp>
        <p:nvSpPr>
          <p:cNvPr id="51" name="TextBox 2">
            <a:extLst>
              <a:ext uri="{FF2B5EF4-FFF2-40B4-BE49-F238E27FC236}">
                <a16:creationId xmlns:a16="http://schemas.microsoft.com/office/drawing/2014/main" id="{50618E1D-EE2B-767A-5EA7-56EF7DFC42DD}"/>
              </a:ext>
            </a:extLst>
          </p:cNvPr>
          <p:cNvSpPr txBox="1"/>
          <p:nvPr/>
        </p:nvSpPr>
        <p:spPr>
          <a:xfrm>
            <a:off x="1558601" y="2153116"/>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a:t>2015</a:t>
            </a:r>
          </a:p>
        </p:txBody>
      </p:sp>
      <p:sp>
        <p:nvSpPr>
          <p:cNvPr id="52" name="TextBox 48">
            <a:extLst>
              <a:ext uri="{FF2B5EF4-FFF2-40B4-BE49-F238E27FC236}">
                <a16:creationId xmlns:a16="http://schemas.microsoft.com/office/drawing/2014/main" id="{C36C1B71-8BF6-7BA5-4B20-443D56483554}"/>
              </a:ext>
            </a:extLst>
          </p:cNvPr>
          <p:cNvSpPr txBox="1"/>
          <p:nvPr/>
        </p:nvSpPr>
        <p:spPr>
          <a:xfrm>
            <a:off x="2526649" y="2147357"/>
            <a:ext cx="868590"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a:t>2016</a:t>
            </a:r>
          </a:p>
        </p:txBody>
      </p:sp>
      <p:sp>
        <p:nvSpPr>
          <p:cNvPr id="53" name="TextBox 49">
            <a:extLst>
              <a:ext uri="{FF2B5EF4-FFF2-40B4-BE49-F238E27FC236}">
                <a16:creationId xmlns:a16="http://schemas.microsoft.com/office/drawing/2014/main" id="{B8E7920F-130D-5918-C639-F56892A6F4E2}"/>
              </a:ext>
            </a:extLst>
          </p:cNvPr>
          <p:cNvSpPr txBox="1"/>
          <p:nvPr/>
        </p:nvSpPr>
        <p:spPr>
          <a:xfrm>
            <a:off x="3494698" y="2137755"/>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a:t>2017</a:t>
            </a:r>
          </a:p>
        </p:txBody>
      </p:sp>
      <p:sp>
        <p:nvSpPr>
          <p:cNvPr id="54" name="TextBox 50">
            <a:extLst>
              <a:ext uri="{FF2B5EF4-FFF2-40B4-BE49-F238E27FC236}">
                <a16:creationId xmlns:a16="http://schemas.microsoft.com/office/drawing/2014/main" id="{568B284A-5CD9-A4EB-AEBC-BC23B505A101}"/>
              </a:ext>
            </a:extLst>
          </p:cNvPr>
          <p:cNvSpPr txBox="1"/>
          <p:nvPr/>
        </p:nvSpPr>
        <p:spPr>
          <a:xfrm>
            <a:off x="4437337" y="2137754"/>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a:t>2018</a:t>
            </a:r>
          </a:p>
        </p:txBody>
      </p:sp>
      <p:sp>
        <p:nvSpPr>
          <p:cNvPr id="55" name="TextBox 51">
            <a:extLst>
              <a:ext uri="{FF2B5EF4-FFF2-40B4-BE49-F238E27FC236}">
                <a16:creationId xmlns:a16="http://schemas.microsoft.com/office/drawing/2014/main" id="{88748FB3-ECCE-E2F4-489D-62F00935AB0F}"/>
              </a:ext>
            </a:extLst>
          </p:cNvPr>
          <p:cNvSpPr txBox="1"/>
          <p:nvPr/>
        </p:nvSpPr>
        <p:spPr>
          <a:xfrm>
            <a:off x="5386865" y="2143158"/>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a:t>2019</a:t>
            </a:r>
          </a:p>
        </p:txBody>
      </p:sp>
      <p:sp>
        <p:nvSpPr>
          <p:cNvPr id="67" name="TextBox 2">
            <a:extLst>
              <a:ext uri="{FF2B5EF4-FFF2-40B4-BE49-F238E27FC236}">
                <a16:creationId xmlns:a16="http://schemas.microsoft.com/office/drawing/2014/main" id="{2FFD36EF-6C40-DE2E-3076-29F55E2743C9}"/>
              </a:ext>
            </a:extLst>
          </p:cNvPr>
          <p:cNvSpPr txBox="1"/>
          <p:nvPr/>
        </p:nvSpPr>
        <p:spPr>
          <a:xfrm>
            <a:off x="294729" y="2153118"/>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dirty="0"/>
              <a:t>20</a:t>
            </a:r>
            <a:r>
              <a:rPr lang="en-US" sz="1600" dirty="0"/>
              <a:t>09</a:t>
            </a:r>
            <a:endParaRPr sz="1600" dirty="0"/>
          </a:p>
        </p:txBody>
      </p:sp>
      <p:sp>
        <p:nvSpPr>
          <p:cNvPr id="68" name="TextBox 67">
            <a:extLst>
              <a:ext uri="{FF2B5EF4-FFF2-40B4-BE49-F238E27FC236}">
                <a16:creationId xmlns:a16="http://schemas.microsoft.com/office/drawing/2014/main" id="{36EEF77D-43E1-DC42-0D63-509216E5B32F}"/>
              </a:ext>
            </a:extLst>
          </p:cNvPr>
          <p:cNvSpPr txBox="1"/>
          <p:nvPr/>
        </p:nvSpPr>
        <p:spPr>
          <a:xfrm>
            <a:off x="1166480" y="2050100"/>
            <a:ext cx="277626" cy="461665"/>
          </a:xfrm>
          <a:prstGeom prst="rect">
            <a:avLst/>
          </a:prstGeom>
          <a:noFill/>
        </p:spPr>
        <p:txBody>
          <a:bodyPr wrap="square" rtlCol="0">
            <a:spAutoFit/>
          </a:bodyPr>
          <a:lstStyle/>
          <a:p>
            <a:r>
              <a:rPr lang="en-US" sz="2400" dirty="0">
                <a:solidFill>
                  <a:srgbClr val="FF0000"/>
                </a:solidFill>
              </a:rPr>
              <a:t>…</a:t>
            </a:r>
          </a:p>
        </p:txBody>
      </p:sp>
      <p:sp>
        <p:nvSpPr>
          <p:cNvPr id="70" name="TextBox 51">
            <a:extLst>
              <a:ext uri="{FF2B5EF4-FFF2-40B4-BE49-F238E27FC236}">
                <a16:creationId xmlns:a16="http://schemas.microsoft.com/office/drawing/2014/main" id="{6694AAD0-9A9D-1CBE-9CBB-03D4BE33585B}"/>
              </a:ext>
            </a:extLst>
          </p:cNvPr>
          <p:cNvSpPr txBox="1"/>
          <p:nvPr/>
        </p:nvSpPr>
        <p:spPr>
          <a:xfrm>
            <a:off x="6336393" y="2137754"/>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dirty="0"/>
              <a:t>20</a:t>
            </a:r>
            <a:r>
              <a:rPr lang="en-US" sz="1600" dirty="0"/>
              <a:t>20</a:t>
            </a:r>
            <a:endParaRPr sz="1600" dirty="0"/>
          </a:p>
        </p:txBody>
      </p:sp>
      <p:sp>
        <p:nvSpPr>
          <p:cNvPr id="71" name="TextBox 51">
            <a:extLst>
              <a:ext uri="{FF2B5EF4-FFF2-40B4-BE49-F238E27FC236}">
                <a16:creationId xmlns:a16="http://schemas.microsoft.com/office/drawing/2014/main" id="{8E2AE35C-C629-C614-5320-2DB928BB9D39}"/>
              </a:ext>
            </a:extLst>
          </p:cNvPr>
          <p:cNvSpPr txBox="1"/>
          <p:nvPr/>
        </p:nvSpPr>
        <p:spPr>
          <a:xfrm>
            <a:off x="7276924" y="2135098"/>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dirty="0"/>
              <a:t>20</a:t>
            </a:r>
            <a:r>
              <a:rPr lang="en-US" sz="1600" dirty="0"/>
              <a:t>21</a:t>
            </a:r>
            <a:endParaRPr sz="1600" dirty="0"/>
          </a:p>
        </p:txBody>
      </p:sp>
      <p:sp>
        <p:nvSpPr>
          <p:cNvPr id="72" name="TextBox 51">
            <a:extLst>
              <a:ext uri="{FF2B5EF4-FFF2-40B4-BE49-F238E27FC236}">
                <a16:creationId xmlns:a16="http://schemas.microsoft.com/office/drawing/2014/main" id="{1AD3DCC4-61EE-AC0E-B219-AC915F60B18E}"/>
              </a:ext>
            </a:extLst>
          </p:cNvPr>
          <p:cNvSpPr txBox="1"/>
          <p:nvPr/>
        </p:nvSpPr>
        <p:spPr>
          <a:xfrm>
            <a:off x="8199574" y="2130254"/>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dirty="0"/>
              <a:t>20</a:t>
            </a:r>
            <a:r>
              <a:rPr lang="en-US" sz="1600" dirty="0"/>
              <a:t>22</a:t>
            </a:r>
            <a:endParaRPr sz="1600" dirty="0"/>
          </a:p>
        </p:txBody>
      </p:sp>
      <p:sp>
        <p:nvSpPr>
          <p:cNvPr id="73" name="TextBox 51">
            <a:extLst>
              <a:ext uri="{FF2B5EF4-FFF2-40B4-BE49-F238E27FC236}">
                <a16:creationId xmlns:a16="http://schemas.microsoft.com/office/drawing/2014/main" id="{DB1BEDE5-B4AA-DEDB-2ACC-BB47C83A0E73}"/>
              </a:ext>
            </a:extLst>
          </p:cNvPr>
          <p:cNvSpPr txBox="1"/>
          <p:nvPr/>
        </p:nvSpPr>
        <p:spPr>
          <a:xfrm>
            <a:off x="9139143" y="2127458"/>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dirty="0"/>
              <a:t>20</a:t>
            </a:r>
            <a:r>
              <a:rPr lang="en-US" sz="1600" dirty="0"/>
              <a:t>23</a:t>
            </a:r>
            <a:endParaRPr sz="1600" dirty="0"/>
          </a:p>
        </p:txBody>
      </p:sp>
      <p:sp>
        <p:nvSpPr>
          <p:cNvPr id="74" name="TextBox 51">
            <a:extLst>
              <a:ext uri="{FF2B5EF4-FFF2-40B4-BE49-F238E27FC236}">
                <a16:creationId xmlns:a16="http://schemas.microsoft.com/office/drawing/2014/main" id="{90C8FE33-80A9-37C9-BAA6-1BD767C075A1}"/>
              </a:ext>
            </a:extLst>
          </p:cNvPr>
          <p:cNvSpPr txBox="1"/>
          <p:nvPr/>
        </p:nvSpPr>
        <p:spPr>
          <a:xfrm>
            <a:off x="10088671" y="2126497"/>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dirty="0"/>
              <a:t>20</a:t>
            </a:r>
            <a:r>
              <a:rPr lang="en-US" sz="1600" dirty="0"/>
              <a:t>24</a:t>
            </a:r>
            <a:endParaRPr sz="1600" dirty="0"/>
          </a:p>
        </p:txBody>
      </p:sp>
      <p:sp>
        <p:nvSpPr>
          <p:cNvPr id="76" name="TextBox 51">
            <a:extLst>
              <a:ext uri="{FF2B5EF4-FFF2-40B4-BE49-F238E27FC236}">
                <a16:creationId xmlns:a16="http://schemas.microsoft.com/office/drawing/2014/main" id="{64866AB3-3A7D-0925-B246-E337B5D23940}"/>
              </a:ext>
            </a:extLst>
          </p:cNvPr>
          <p:cNvSpPr txBox="1"/>
          <p:nvPr/>
        </p:nvSpPr>
        <p:spPr>
          <a:xfrm>
            <a:off x="11028240" y="2119322"/>
            <a:ext cx="868589" cy="430885"/>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1828800">
              <a:defRPr sz="3600">
                <a:solidFill>
                  <a:schemeClr val="accent3">
                    <a:lumOff val="44000"/>
                  </a:schemeClr>
                </a:solidFill>
              </a:defRPr>
            </a:lvl1pPr>
          </a:lstStyle>
          <a:p>
            <a:r>
              <a:rPr sz="1600" dirty="0"/>
              <a:t>20</a:t>
            </a:r>
            <a:r>
              <a:rPr lang="en-US" sz="1600" dirty="0"/>
              <a:t>25</a:t>
            </a:r>
            <a:endParaRPr sz="1600" dirty="0"/>
          </a:p>
        </p:txBody>
      </p:sp>
      <p:pic>
        <p:nvPicPr>
          <p:cNvPr id="77" name="Picture 2" descr="Massarczyk and Meijer modified the Majorana Demonstrator, adding tantalum plates inside the strings of the detector, where 23 high-purity germanium detectors will detect minute signals emanating from within the tantalum plates. Photo by Ralph Massarczyk ">
            <a:extLst>
              <a:ext uri="{FF2B5EF4-FFF2-40B4-BE49-F238E27FC236}">
                <a16:creationId xmlns:a16="http://schemas.microsoft.com/office/drawing/2014/main" id="{6DE6724E-34A1-6D13-7C6B-4B5D82A33E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5238"/>
          <a:stretch/>
        </p:blipFill>
        <p:spPr bwMode="auto">
          <a:xfrm>
            <a:off x="9198947" y="4466696"/>
            <a:ext cx="1855877" cy="1602535"/>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Straight Arrow Connector 94">
            <a:extLst>
              <a:ext uri="{FF2B5EF4-FFF2-40B4-BE49-F238E27FC236}">
                <a16:creationId xmlns:a16="http://schemas.microsoft.com/office/drawing/2014/main" id="{3E607723-5769-4F0E-E237-2AA6AD28A27E}"/>
              </a:ext>
            </a:extLst>
          </p:cNvPr>
          <p:cNvCxnSpPr>
            <a:cxnSpLocks/>
          </p:cNvCxnSpPr>
          <p:nvPr/>
        </p:nvCxnSpPr>
        <p:spPr>
          <a:xfrm flipV="1">
            <a:off x="9836149" y="5608216"/>
            <a:ext cx="252522" cy="6272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0D80E9EE-1850-F1C5-83D1-481531A86B02}"/>
              </a:ext>
            </a:extLst>
          </p:cNvPr>
          <p:cNvSpPr txBox="1"/>
          <p:nvPr/>
        </p:nvSpPr>
        <p:spPr>
          <a:xfrm>
            <a:off x="9475630" y="6157337"/>
            <a:ext cx="672748" cy="276999"/>
          </a:xfrm>
          <a:prstGeom prst="rect">
            <a:avLst/>
          </a:prstGeom>
          <a:noFill/>
        </p:spPr>
        <p:txBody>
          <a:bodyPr wrap="none" rtlCol="0">
            <a:spAutoFit/>
          </a:bodyPr>
          <a:lstStyle/>
          <a:p>
            <a:r>
              <a:rPr lang="en-US" sz="1200" dirty="0">
                <a:solidFill>
                  <a:schemeClr val="accent1">
                    <a:lumMod val="75000"/>
                  </a:schemeClr>
                </a:solidFill>
                <a:latin typeface="+mj-lt"/>
              </a:rPr>
              <a:t>Ta disks</a:t>
            </a:r>
          </a:p>
        </p:txBody>
      </p:sp>
      <p:sp>
        <p:nvSpPr>
          <p:cNvPr id="98" name="Google Shape;121;p3">
            <a:extLst>
              <a:ext uri="{FF2B5EF4-FFF2-40B4-BE49-F238E27FC236}">
                <a16:creationId xmlns:a16="http://schemas.microsoft.com/office/drawing/2014/main" id="{C6400A8B-5D4E-0F8B-5BC8-AED45E81123B}"/>
              </a:ext>
            </a:extLst>
          </p:cNvPr>
          <p:cNvSpPr txBox="1"/>
          <p:nvPr/>
        </p:nvSpPr>
        <p:spPr>
          <a:xfrm>
            <a:off x="280043" y="1337619"/>
            <a:ext cx="1951665" cy="698243"/>
          </a:xfrm>
          <a:prstGeom prst="rect">
            <a:avLst/>
          </a:prstGeom>
          <a:ln w="50800">
            <a:solidFill>
              <a:srgbClr val="6464B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25" tIns="71425" rIns="71425" bIns="71425" anchor="ctr">
            <a:spAutoFit/>
          </a:bodyPr>
          <a:lstStyle>
            <a:lvl1pPr defTabSz="1828800">
              <a:defRPr sz="2800"/>
            </a:lvl1pPr>
          </a:lstStyle>
          <a:p>
            <a:pPr algn="ctr"/>
            <a:r>
              <a:rPr lang="en-US" sz="1200" dirty="0">
                <a:latin typeface="+mj-lt"/>
              </a:rPr>
              <a:t>Material Acquisition</a:t>
            </a:r>
          </a:p>
          <a:p>
            <a:pPr algn="ctr"/>
            <a:r>
              <a:rPr lang="en-US" sz="1200" dirty="0">
                <a:latin typeface="+mj-lt"/>
              </a:rPr>
              <a:t>&amp;</a:t>
            </a:r>
          </a:p>
          <a:p>
            <a:pPr algn="ctr"/>
            <a:r>
              <a:rPr lang="en-US" sz="1200" dirty="0" err="1">
                <a:latin typeface="+mj-lt"/>
              </a:rPr>
              <a:t>HPGe</a:t>
            </a:r>
            <a:r>
              <a:rPr lang="en-US" sz="1200" dirty="0">
                <a:latin typeface="+mj-lt"/>
              </a:rPr>
              <a:t> processing</a:t>
            </a:r>
          </a:p>
        </p:txBody>
      </p:sp>
      <p:sp>
        <p:nvSpPr>
          <p:cNvPr id="99" name="Slide Number Placeholder 98">
            <a:extLst>
              <a:ext uri="{FF2B5EF4-FFF2-40B4-BE49-F238E27FC236}">
                <a16:creationId xmlns:a16="http://schemas.microsoft.com/office/drawing/2014/main" id="{AC3BAD95-9263-2F6C-65F0-31C204CD22BE}"/>
              </a:ext>
            </a:extLst>
          </p:cNvPr>
          <p:cNvSpPr>
            <a:spLocks noGrp="1"/>
          </p:cNvSpPr>
          <p:nvPr>
            <p:ph type="sldNum" sz="quarter" idx="4"/>
          </p:nvPr>
        </p:nvSpPr>
        <p:spPr/>
        <p:txBody>
          <a:bodyPr/>
          <a:lstStyle/>
          <a:p>
            <a:fld id="{51839CB6-43E1-9145-9E4A-C1E96B162272}" type="slidenum">
              <a:rPr lang="en-US" smtClean="0"/>
              <a:pPr/>
              <a:t>11</a:t>
            </a:fld>
            <a:endParaRPr lang="en-US" dirty="0"/>
          </a:p>
        </p:txBody>
      </p:sp>
      <p:grpSp>
        <p:nvGrpSpPr>
          <p:cNvPr id="7" name="Group 6">
            <a:extLst>
              <a:ext uri="{FF2B5EF4-FFF2-40B4-BE49-F238E27FC236}">
                <a16:creationId xmlns:a16="http://schemas.microsoft.com/office/drawing/2014/main" id="{B1C70D8E-7305-7169-1D2B-9ED47C0623B3}"/>
              </a:ext>
            </a:extLst>
          </p:cNvPr>
          <p:cNvGrpSpPr/>
          <p:nvPr/>
        </p:nvGrpSpPr>
        <p:grpSpPr>
          <a:xfrm>
            <a:off x="0" y="4147735"/>
            <a:ext cx="3684874" cy="2414624"/>
            <a:chOff x="163925" y="4079570"/>
            <a:chExt cx="3684874" cy="2414624"/>
          </a:xfrm>
        </p:grpSpPr>
        <p:pic>
          <p:nvPicPr>
            <p:cNvPr id="2" name="Picture 1">
              <a:extLst>
                <a:ext uri="{FF2B5EF4-FFF2-40B4-BE49-F238E27FC236}">
                  <a16:creationId xmlns:a16="http://schemas.microsoft.com/office/drawing/2014/main" id="{3329999B-419A-2767-DF8D-B40A349BC88B}"/>
                </a:ext>
              </a:extLst>
            </p:cNvPr>
            <p:cNvPicPr>
              <a:picLocks noChangeAspect="1"/>
            </p:cNvPicPr>
            <p:nvPr/>
          </p:nvPicPr>
          <p:blipFill>
            <a:blip r:embed="rId9"/>
            <a:stretch>
              <a:fillRect/>
            </a:stretch>
          </p:blipFill>
          <p:spPr>
            <a:xfrm>
              <a:off x="449051" y="4079570"/>
              <a:ext cx="3399748" cy="2414624"/>
            </a:xfrm>
            <a:prstGeom prst="rect">
              <a:avLst/>
            </a:prstGeom>
          </p:spPr>
        </p:pic>
        <p:sp>
          <p:nvSpPr>
            <p:cNvPr id="3" name="TextBox 2">
              <a:extLst>
                <a:ext uri="{FF2B5EF4-FFF2-40B4-BE49-F238E27FC236}">
                  <a16:creationId xmlns:a16="http://schemas.microsoft.com/office/drawing/2014/main" id="{F1098E7B-C057-017A-E9C0-E4BBB792884D}"/>
                </a:ext>
              </a:extLst>
            </p:cNvPr>
            <p:cNvSpPr txBox="1"/>
            <p:nvPr/>
          </p:nvSpPr>
          <p:spPr>
            <a:xfrm rot="16200000">
              <a:off x="-452430" y="4903978"/>
              <a:ext cx="1494320" cy="261610"/>
            </a:xfrm>
            <a:prstGeom prst="rect">
              <a:avLst/>
            </a:prstGeom>
            <a:noFill/>
            <a:ln w="25400">
              <a:noFill/>
            </a:ln>
          </p:spPr>
          <p:txBody>
            <a:bodyPr wrap="none" rtlCol="0">
              <a:spAutoFit/>
            </a:bodyPr>
            <a:lstStyle/>
            <a:p>
              <a:pPr algn="l"/>
              <a:r>
                <a:rPr lang="en-US" sz="1100" dirty="0"/>
                <a:t>MJD physics datasets</a:t>
              </a:r>
            </a:p>
          </p:txBody>
        </p:sp>
      </p:grpSp>
    </p:spTree>
    <p:extLst>
      <p:ext uri="{BB962C8B-B14F-4D97-AF65-F5344CB8AC3E}">
        <p14:creationId xmlns:p14="http://schemas.microsoft.com/office/powerpoint/2010/main" val="70788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F3BA1-7E82-95BF-0AB5-BC56F9D8691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6389904-4F4F-2867-5997-E8D9B9FF604E}"/>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Energy Performance</a:t>
            </a:r>
          </a:p>
        </p:txBody>
      </p:sp>
      <p:pic>
        <p:nvPicPr>
          <p:cNvPr id="11" name="Google Shape;316;p15" descr="Image">
            <a:extLst>
              <a:ext uri="{FF2B5EF4-FFF2-40B4-BE49-F238E27FC236}">
                <a16:creationId xmlns:a16="http://schemas.microsoft.com/office/drawing/2014/main" id="{B604A9D7-717F-F82A-A8D5-FF42AC34E0AE}"/>
              </a:ext>
            </a:extLst>
          </p:cNvPr>
          <p:cNvPicPr preferRelativeResize="0"/>
          <p:nvPr/>
        </p:nvPicPr>
        <p:blipFill rotWithShape="1">
          <a:blip r:embed="rId3">
            <a:alphaModFix/>
          </a:blip>
          <a:srcRect/>
          <a:stretch/>
        </p:blipFill>
        <p:spPr>
          <a:xfrm>
            <a:off x="20494914" y="-2363763"/>
            <a:ext cx="1958927" cy="1105848"/>
          </a:xfrm>
          <a:prstGeom prst="rect">
            <a:avLst/>
          </a:prstGeom>
          <a:noFill/>
          <a:ln>
            <a:noFill/>
          </a:ln>
        </p:spPr>
      </p:pic>
      <p:grpSp>
        <p:nvGrpSpPr>
          <p:cNvPr id="4" name="Group 28">
            <a:extLst>
              <a:ext uri="{FF2B5EF4-FFF2-40B4-BE49-F238E27FC236}">
                <a16:creationId xmlns:a16="http://schemas.microsoft.com/office/drawing/2014/main" id="{19CB1BA3-5B66-6369-227B-B58F69B118B5}"/>
              </a:ext>
            </a:extLst>
          </p:cNvPr>
          <p:cNvGrpSpPr/>
          <p:nvPr/>
        </p:nvGrpSpPr>
        <p:grpSpPr>
          <a:xfrm>
            <a:off x="6223000" y="627888"/>
            <a:ext cx="5638800" cy="3530600"/>
            <a:chOff x="0" y="-1"/>
            <a:chExt cx="12837041" cy="7584496"/>
          </a:xfrm>
        </p:grpSpPr>
        <p:pic>
          <p:nvPicPr>
            <p:cNvPr id="5" name="Google Shape;606;p31" descr="Google Shape;606;p31">
              <a:extLst>
                <a:ext uri="{FF2B5EF4-FFF2-40B4-BE49-F238E27FC236}">
                  <a16:creationId xmlns:a16="http://schemas.microsoft.com/office/drawing/2014/main" id="{02FA07BC-1E13-8E17-622B-EF2B74500ED2}"/>
                </a:ext>
              </a:extLst>
            </p:cNvPr>
            <p:cNvPicPr>
              <a:picLocks noChangeAspect="1"/>
            </p:cNvPicPr>
            <p:nvPr/>
          </p:nvPicPr>
          <p:blipFill>
            <a:blip r:embed="rId4"/>
            <a:stretch>
              <a:fillRect/>
            </a:stretch>
          </p:blipFill>
          <p:spPr>
            <a:xfrm>
              <a:off x="0" y="-1"/>
              <a:ext cx="12837041" cy="7584496"/>
            </a:xfrm>
            <a:prstGeom prst="rect">
              <a:avLst/>
            </a:prstGeom>
            <a:ln w="12700" cap="flat">
              <a:noFill/>
              <a:miter lim="400000"/>
            </a:ln>
            <a:effectLst/>
          </p:spPr>
        </p:pic>
        <p:sp>
          <p:nvSpPr>
            <p:cNvPr id="21" name="TextBox 26">
              <a:extLst>
                <a:ext uri="{FF2B5EF4-FFF2-40B4-BE49-F238E27FC236}">
                  <a16:creationId xmlns:a16="http://schemas.microsoft.com/office/drawing/2014/main" id="{5E7B0F33-622F-5D35-EBA4-13F604AD6CE0}"/>
                </a:ext>
              </a:extLst>
            </p:cNvPr>
            <p:cNvSpPr txBox="1"/>
            <p:nvPr/>
          </p:nvSpPr>
          <p:spPr>
            <a:xfrm>
              <a:off x="4469570" y="896576"/>
              <a:ext cx="6184367" cy="7059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defTabSz="914400">
                <a:defRPr sz="2800" baseline="30857">
                  <a:solidFill>
                    <a:srgbClr val="000000"/>
                  </a:solidFill>
                </a:defRPr>
              </a:pPr>
              <a:r>
                <a:rPr sz="1400" dirty="0">
                  <a:latin typeface="+mj-lt"/>
                </a:rPr>
                <a:t>228</a:t>
              </a:r>
              <a:r>
                <a:rPr sz="1400" baseline="0" dirty="0">
                  <a:latin typeface="+mj-lt"/>
                </a:rPr>
                <a:t>Th Calibration Spectrum</a:t>
              </a:r>
            </a:p>
          </p:txBody>
        </p:sp>
      </p:grpSp>
      <p:pic>
        <p:nvPicPr>
          <p:cNvPr id="22" name="Picture 10" descr="Picture 10">
            <a:extLst>
              <a:ext uri="{FF2B5EF4-FFF2-40B4-BE49-F238E27FC236}">
                <a16:creationId xmlns:a16="http://schemas.microsoft.com/office/drawing/2014/main" id="{2B81E048-B913-22F7-EC7E-FB055F104890}"/>
              </a:ext>
            </a:extLst>
          </p:cNvPr>
          <p:cNvPicPr>
            <a:picLocks noChangeAspect="1"/>
          </p:cNvPicPr>
          <p:nvPr/>
        </p:nvPicPr>
        <p:blipFill>
          <a:blip r:embed="rId5"/>
          <a:stretch>
            <a:fillRect/>
          </a:stretch>
        </p:blipFill>
        <p:spPr>
          <a:xfrm>
            <a:off x="7775667" y="4315872"/>
            <a:ext cx="4138507" cy="2210393"/>
          </a:xfrm>
          <a:prstGeom prst="rect">
            <a:avLst/>
          </a:prstGeom>
          <a:ln w="12700">
            <a:miter lim="400000"/>
          </a:ln>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3272FB0-FE8D-0879-0A73-7C8E58EE76FF}"/>
                  </a:ext>
                </a:extLst>
              </p:cNvPr>
              <p:cNvSpPr txBox="1"/>
              <p:nvPr/>
            </p:nvSpPr>
            <p:spPr>
              <a:xfrm>
                <a:off x="9969500" y="5580759"/>
                <a:ext cx="479747" cy="2934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𝑄</m:t>
                          </m:r>
                        </m:e>
                        <m:sub>
                          <m:r>
                            <a:rPr lang="en-US" sz="1200" b="0" i="1" smtClean="0">
                              <a:latin typeface="Cambria Math" panose="02040503050406030204" pitchFamily="18" charset="0"/>
                            </a:rPr>
                            <m:t>𝛽𝛽</m:t>
                          </m:r>
                        </m:sub>
                      </m:sSub>
                    </m:oMath>
                  </m:oMathPara>
                </a14:m>
                <a:endParaRPr lang="en-US" sz="1200" dirty="0"/>
              </a:p>
            </p:txBody>
          </p:sp>
        </mc:Choice>
        <mc:Fallback xmlns="">
          <p:sp>
            <p:nvSpPr>
              <p:cNvPr id="23" name="TextBox 22">
                <a:extLst>
                  <a:ext uri="{FF2B5EF4-FFF2-40B4-BE49-F238E27FC236}">
                    <a16:creationId xmlns:a16="http://schemas.microsoft.com/office/drawing/2014/main" id="{63272FB0-FE8D-0879-0A73-7C8E58EE76FF}"/>
                  </a:ext>
                </a:extLst>
              </p:cNvPr>
              <p:cNvSpPr txBox="1">
                <a:spLocks noRot="1" noChangeAspect="1" noMove="1" noResize="1" noEditPoints="1" noAdjustHandles="1" noChangeArrowheads="1" noChangeShapeType="1" noTextEdit="1"/>
              </p:cNvSpPr>
              <p:nvPr/>
            </p:nvSpPr>
            <p:spPr>
              <a:xfrm>
                <a:off x="9969500" y="5580759"/>
                <a:ext cx="479747" cy="2934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44D8646-451D-0BA8-FC9C-5FF29B8DEFAF}"/>
                  </a:ext>
                </a:extLst>
              </p:cNvPr>
              <p:cNvSpPr txBox="1"/>
              <p:nvPr/>
            </p:nvSpPr>
            <p:spPr>
              <a:xfrm>
                <a:off x="9969499" y="2974856"/>
                <a:ext cx="479747" cy="2934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𝑄</m:t>
                          </m:r>
                        </m:e>
                        <m:sub>
                          <m:r>
                            <a:rPr lang="en-US" sz="1200" b="0" i="1" smtClean="0">
                              <a:latin typeface="Cambria Math" panose="02040503050406030204" pitchFamily="18" charset="0"/>
                            </a:rPr>
                            <m:t>𝛽𝛽</m:t>
                          </m:r>
                        </m:sub>
                      </m:sSub>
                    </m:oMath>
                  </m:oMathPara>
                </a14:m>
                <a:endParaRPr lang="en-US" sz="1200" dirty="0"/>
              </a:p>
            </p:txBody>
          </p:sp>
        </mc:Choice>
        <mc:Fallback xmlns="">
          <p:sp>
            <p:nvSpPr>
              <p:cNvPr id="24" name="TextBox 23">
                <a:extLst>
                  <a:ext uri="{FF2B5EF4-FFF2-40B4-BE49-F238E27FC236}">
                    <a16:creationId xmlns:a16="http://schemas.microsoft.com/office/drawing/2014/main" id="{E44D8646-451D-0BA8-FC9C-5FF29B8DEFAF}"/>
                  </a:ext>
                </a:extLst>
              </p:cNvPr>
              <p:cNvSpPr txBox="1">
                <a:spLocks noRot="1" noChangeAspect="1" noMove="1" noResize="1" noEditPoints="1" noAdjustHandles="1" noChangeArrowheads="1" noChangeShapeType="1" noTextEdit="1"/>
              </p:cNvSpPr>
              <p:nvPr/>
            </p:nvSpPr>
            <p:spPr>
              <a:xfrm>
                <a:off x="9969499" y="2974856"/>
                <a:ext cx="479747" cy="2934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732406E-25D9-57E9-BDAF-AE5F523DAEF1}"/>
                  </a:ext>
                </a:extLst>
              </p:cNvPr>
              <p:cNvSpPr txBox="1"/>
              <p:nvPr/>
            </p:nvSpPr>
            <p:spPr>
              <a:xfrm>
                <a:off x="40820" y="744078"/>
                <a:ext cx="6273800" cy="3622402"/>
              </a:xfrm>
              <a:prstGeom prst="rect">
                <a:avLst/>
              </a:prstGeom>
              <a:noFill/>
            </p:spPr>
            <p:txBody>
              <a:bodyPr wrap="square" rtlCol="0">
                <a:spAutoFit/>
              </a:bodyPr>
              <a:lstStyle/>
              <a:p>
                <a:r>
                  <a:rPr lang="en-US" sz="1600" dirty="0"/>
                  <a:t>Calibration done with </a:t>
                </a:r>
                <a:r>
                  <a:rPr lang="en-US" sz="1600" baseline="30000" dirty="0"/>
                  <a:t>228</a:t>
                </a:r>
                <a:r>
                  <a:rPr lang="en-US" sz="1600" dirty="0"/>
                  <a:t>Th on weekly basis</a:t>
                </a:r>
              </a:p>
              <a:p>
                <a:endParaRPr lang="en-US" sz="1600" dirty="0">
                  <a:solidFill>
                    <a:schemeClr val="tx1"/>
                  </a:solidFill>
                  <a:latin typeface="+mj-lt"/>
                </a:endParaRPr>
              </a:p>
              <a:p>
                <a:r>
                  <a:rPr lang="en-US" sz="1600" dirty="0">
                    <a:solidFill>
                      <a:schemeClr val="tx1"/>
                    </a:solidFill>
                    <a:latin typeface="+mj-lt"/>
                  </a:rPr>
                  <a:t>FWHM = 2.52 keV (0.12%) at </a:t>
                </a:r>
                <a14:m>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𝑄</m:t>
                        </m:r>
                      </m:e>
                      <m:sub>
                        <m:r>
                          <a:rPr lang="en-US" sz="1600" b="0" i="1" smtClean="0">
                            <a:solidFill>
                              <a:schemeClr val="tx1"/>
                            </a:solidFill>
                            <a:latin typeface="Cambria Math" panose="02040503050406030204" pitchFamily="18" charset="0"/>
                          </a:rPr>
                          <m:t>𝛽𝛽</m:t>
                        </m:r>
                      </m:sub>
                      <m:sup>
                        <m:sSup>
                          <m:sSupPr>
                            <m:ctrlPr>
                              <a:rPr lang="en-US" sz="1600" b="0" i="1" smtClean="0">
                                <a:solidFill>
                                  <a:schemeClr val="tx1"/>
                                </a:solidFill>
                                <a:latin typeface="Cambria Math" panose="02040503050406030204" pitchFamily="18" charset="0"/>
                              </a:rPr>
                            </m:ctrlPr>
                          </m:sSupPr>
                          <m:e>
                            <m:r>
                              <a:rPr lang="en-US" sz="1600" b="0" i="1" smtClean="0">
                                <a:solidFill>
                                  <a:schemeClr val="bg1"/>
                                </a:solidFill>
                                <a:latin typeface="Cambria Math" panose="02040503050406030204" pitchFamily="18" charset="0"/>
                              </a:rPr>
                              <m:t>.</m:t>
                            </m:r>
                          </m:e>
                          <m:sup>
                            <m:r>
                              <a:rPr lang="en-US" sz="1600" b="0" i="1" smtClean="0">
                                <a:solidFill>
                                  <a:schemeClr val="tx1"/>
                                </a:solidFill>
                                <a:latin typeface="Cambria Math" panose="02040503050406030204" pitchFamily="18" charset="0"/>
                              </a:rPr>
                              <m:t>76</m:t>
                            </m:r>
                          </m:sup>
                        </m:sSup>
                        <m:r>
                          <a:rPr lang="en-US" sz="1600" b="0" i="1" smtClean="0">
                            <a:solidFill>
                              <a:schemeClr val="tx1"/>
                            </a:solidFill>
                            <a:latin typeface="Cambria Math" panose="02040503050406030204" pitchFamily="18" charset="0"/>
                          </a:rPr>
                          <m:t>𝐺𝑒</m:t>
                        </m:r>
                      </m:sup>
                    </m:sSubSup>
                  </m:oMath>
                </a14:m>
                <a:r>
                  <a:rPr lang="en-US" sz="1600" dirty="0">
                    <a:solidFill>
                      <a:schemeClr val="tx1"/>
                    </a:solidFill>
                    <a:latin typeface="+mj-lt"/>
                  </a:rPr>
                  <a:t> (2.039 MeV)</a:t>
                </a:r>
              </a:p>
              <a:p>
                <a:r>
                  <a:rPr lang="en-US" sz="1600" dirty="0">
                    <a:solidFill>
                      <a:schemeClr val="tx1"/>
                    </a:solidFill>
                    <a:latin typeface="+mj-lt"/>
                  </a:rPr>
                  <a:t>                = ~0.15 keV (1.5%) at ~10 keV</a:t>
                </a:r>
              </a:p>
              <a:p>
                <a:endParaRPr lang="en-US" sz="1600" dirty="0">
                  <a:solidFill>
                    <a:schemeClr val="tx1"/>
                  </a:solidFill>
                  <a:latin typeface="+mj-lt"/>
                </a:endParaRPr>
              </a:p>
              <a:p>
                <a:r>
                  <a:rPr lang="en-US" sz="1600" dirty="0">
                    <a:solidFill>
                      <a:srgbClr val="C00000"/>
                    </a:solidFill>
                    <a:latin typeface="+mj-lt"/>
                  </a:rPr>
                  <a:t>Linearity in calibration (shift&lt;0.2 keV up to 3 MeV)</a:t>
                </a:r>
              </a:p>
              <a:p>
                <a:endParaRPr lang="en-US" sz="1600" dirty="0">
                  <a:solidFill>
                    <a:srgbClr val="C00000"/>
                  </a:solidFill>
                  <a:latin typeface="+mj-lt"/>
                </a:endParaRPr>
              </a:p>
              <a:p>
                <a:r>
                  <a:rPr lang="en-US" sz="1600" dirty="0">
                    <a:solidFill>
                      <a:srgbClr val="C00000"/>
                    </a:solidFill>
                    <a:latin typeface="+mj-lt"/>
                  </a:rPr>
                  <a:t>Low energy (~10 keV) offset:</a:t>
                </a:r>
              </a:p>
              <a:p>
                <a:r>
                  <a:rPr lang="en-US" sz="1600" baseline="30000" dirty="0">
                    <a:solidFill>
                      <a:srgbClr val="C00000"/>
                    </a:solidFill>
                    <a:latin typeface="+mj-lt"/>
                  </a:rPr>
                  <a:t>        </a:t>
                </a:r>
                <a:r>
                  <a:rPr lang="en-US" sz="1600" baseline="30000" dirty="0" err="1">
                    <a:solidFill>
                      <a:srgbClr val="C00000"/>
                    </a:solidFill>
                    <a:latin typeface="+mj-lt"/>
                  </a:rPr>
                  <a:t>nat</a:t>
                </a:r>
                <a:r>
                  <a:rPr lang="en-US" sz="1600" dirty="0" err="1">
                    <a:solidFill>
                      <a:srgbClr val="C00000"/>
                    </a:solidFill>
                    <a:latin typeface="+mj-lt"/>
                  </a:rPr>
                  <a:t>Ge</a:t>
                </a:r>
                <a:r>
                  <a:rPr lang="en-US" sz="1600" dirty="0">
                    <a:solidFill>
                      <a:srgbClr val="C00000"/>
                    </a:solidFill>
                    <a:latin typeface="+mj-lt"/>
                  </a:rPr>
                  <a:t> &lt;0.2 keV, </a:t>
                </a:r>
                <a:r>
                  <a:rPr lang="en-US" sz="1600" baseline="30000" dirty="0" err="1">
                    <a:solidFill>
                      <a:srgbClr val="C00000"/>
                    </a:solidFill>
                    <a:latin typeface="+mj-lt"/>
                  </a:rPr>
                  <a:t>enr</a:t>
                </a:r>
                <a:r>
                  <a:rPr lang="en-US" sz="1600" dirty="0" err="1">
                    <a:solidFill>
                      <a:srgbClr val="C00000"/>
                    </a:solidFill>
                    <a:latin typeface="+mj-lt"/>
                  </a:rPr>
                  <a:t>Ge</a:t>
                </a:r>
                <a:r>
                  <a:rPr lang="en-US" sz="1600" dirty="0">
                    <a:solidFill>
                      <a:srgbClr val="C00000"/>
                    </a:solidFill>
                    <a:latin typeface="+mj-lt"/>
                  </a:rPr>
                  <a:t> &lt;0.1 keV</a:t>
                </a:r>
              </a:p>
              <a:p>
                <a:endParaRPr lang="en-US" sz="1600" dirty="0">
                  <a:solidFill>
                    <a:schemeClr val="tx1"/>
                  </a:solidFill>
                  <a:latin typeface="+mj-lt"/>
                </a:endParaRPr>
              </a:p>
              <a:p>
                <a:r>
                  <a:rPr lang="en-US" sz="1600" dirty="0">
                    <a:solidFill>
                      <a:schemeClr val="tx1"/>
                    </a:solidFill>
                    <a:latin typeface="+mj-lt"/>
                  </a:rPr>
                  <a:t>Comparable resolution among different types of detectors</a:t>
                </a:r>
              </a:p>
              <a:p>
                <a:endParaRPr lang="en-US" sz="1600" dirty="0">
                  <a:solidFill>
                    <a:schemeClr val="tx1"/>
                  </a:solidFill>
                  <a:latin typeface="+mj-lt"/>
                </a:endParaRPr>
              </a:p>
              <a:p>
                <a:r>
                  <a:rPr lang="en-US" sz="1600" dirty="0">
                    <a:solidFill>
                      <a:schemeClr val="tx1"/>
                    </a:solidFill>
                    <a:latin typeface="+mj-lt"/>
                  </a:rPr>
                  <a:t>Energy estimated via optimized trapezoidal filter with ADC non-linearity correction</a:t>
                </a:r>
                <a:r>
                  <a:rPr lang="en-US" sz="1600" baseline="30000" dirty="0">
                    <a:solidFill>
                      <a:schemeClr val="tx1"/>
                    </a:solidFill>
                    <a:latin typeface="+mj-lt"/>
                  </a:rPr>
                  <a:t>*</a:t>
                </a:r>
                <a:r>
                  <a:rPr lang="en-US" sz="1600" dirty="0">
                    <a:solidFill>
                      <a:schemeClr val="tx1"/>
                    </a:solidFill>
                    <a:latin typeface="+mj-lt"/>
                  </a:rPr>
                  <a:t> and charge trapping correction</a:t>
                </a:r>
                <a:r>
                  <a:rPr lang="en-US" sz="1600" baseline="30000" dirty="0">
                    <a:solidFill>
                      <a:schemeClr val="tx1"/>
                    </a:solidFill>
                    <a:latin typeface="+mj-lt"/>
                  </a:rPr>
                  <a:t>#</a:t>
                </a:r>
                <a:endParaRPr lang="en-US" sz="1600" dirty="0">
                  <a:solidFill>
                    <a:schemeClr val="tx1"/>
                  </a:solidFill>
                  <a:latin typeface="+mj-lt"/>
                </a:endParaRPr>
              </a:p>
            </p:txBody>
          </p:sp>
        </mc:Choice>
        <mc:Fallback xmlns="">
          <p:sp>
            <p:nvSpPr>
              <p:cNvPr id="25" name="TextBox 24">
                <a:extLst>
                  <a:ext uri="{FF2B5EF4-FFF2-40B4-BE49-F238E27FC236}">
                    <a16:creationId xmlns:a16="http://schemas.microsoft.com/office/drawing/2014/main" id="{E732406E-25D9-57E9-BDAF-AE5F523DAEF1}"/>
                  </a:ext>
                </a:extLst>
              </p:cNvPr>
              <p:cNvSpPr txBox="1">
                <a:spLocks noRot="1" noChangeAspect="1" noMove="1" noResize="1" noEditPoints="1" noAdjustHandles="1" noChangeArrowheads="1" noChangeShapeType="1" noTextEdit="1"/>
              </p:cNvSpPr>
              <p:nvPr/>
            </p:nvSpPr>
            <p:spPr>
              <a:xfrm>
                <a:off x="40820" y="744078"/>
                <a:ext cx="6273800" cy="3622402"/>
              </a:xfrm>
              <a:prstGeom prst="rect">
                <a:avLst/>
              </a:prstGeom>
              <a:blipFill>
                <a:blip r:embed="rId7"/>
                <a:stretch>
                  <a:fillRect l="-606" t="-350" b="-1399"/>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D9E3A74B-5608-4381-19DC-950D1B6023AA}"/>
              </a:ext>
            </a:extLst>
          </p:cNvPr>
          <p:cNvPicPr>
            <a:picLocks noChangeAspect="1"/>
          </p:cNvPicPr>
          <p:nvPr/>
        </p:nvPicPr>
        <p:blipFill>
          <a:blip r:embed="rId8"/>
          <a:stretch>
            <a:fillRect/>
          </a:stretch>
        </p:blipFill>
        <p:spPr>
          <a:xfrm>
            <a:off x="4905947" y="4495303"/>
            <a:ext cx="2817346" cy="195872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478B9F-ED59-9F5B-A101-DE907648E2EB}"/>
                  </a:ext>
                </a:extLst>
              </p:cNvPr>
              <p:cNvSpPr txBox="1"/>
              <p:nvPr/>
            </p:nvSpPr>
            <p:spPr>
              <a:xfrm>
                <a:off x="5160732" y="6365230"/>
                <a:ext cx="2562561" cy="276999"/>
              </a:xfrm>
              <a:prstGeom prst="rect">
                <a:avLst/>
              </a:prstGeom>
              <a:noFill/>
            </p:spPr>
            <p:txBody>
              <a:bodyPr wrap="none" rtlCol="0">
                <a:spAutoFit/>
              </a:bodyPr>
              <a:lstStyle/>
              <a:p>
                <a:r>
                  <a:rPr lang="en-US" sz="1200" baseline="30000" dirty="0"/>
                  <a:t>68</a:t>
                </a:r>
                <a:r>
                  <a:rPr lang="en-US" sz="1200" dirty="0"/>
                  <a:t>Ge</a:t>
                </a:r>
                <a14:m>
                  <m:oMath xmlns:m="http://schemas.openxmlformats.org/officeDocument/2006/math">
                    <m:r>
                      <a:rPr lang="en-US" sz="1200" b="0" i="1" smtClean="0">
                        <a:latin typeface="Cambria Math" panose="02040503050406030204" pitchFamily="18" charset="0"/>
                      </a:rPr>
                      <m:t>→</m:t>
                    </m:r>
                  </m:oMath>
                </a14:m>
                <a:r>
                  <a:rPr lang="en-US" sz="1200" baseline="30000" dirty="0"/>
                  <a:t>68</a:t>
                </a:r>
                <a:r>
                  <a:rPr lang="en-US" sz="1200" dirty="0"/>
                  <a:t>Ga x-rays in MJD (10.37 keV)</a:t>
                </a:r>
                <a:endParaRPr lang="en-US" sz="1200" baseline="30000" dirty="0"/>
              </a:p>
            </p:txBody>
          </p:sp>
        </mc:Choice>
        <mc:Fallback xmlns="">
          <p:sp>
            <p:nvSpPr>
              <p:cNvPr id="27" name="TextBox 26">
                <a:extLst>
                  <a:ext uri="{FF2B5EF4-FFF2-40B4-BE49-F238E27FC236}">
                    <a16:creationId xmlns:a16="http://schemas.microsoft.com/office/drawing/2014/main" id="{F1478B9F-ED59-9F5B-A101-DE907648E2EB}"/>
                  </a:ext>
                </a:extLst>
              </p:cNvPr>
              <p:cNvSpPr txBox="1">
                <a:spLocks noRot="1" noChangeAspect="1" noMove="1" noResize="1" noEditPoints="1" noAdjustHandles="1" noChangeArrowheads="1" noChangeShapeType="1" noTextEdit="1"/>
              </p:cNvSpPr>
              <p:nvPr/>
            </p:nvSpPr>
            <p:spPr>
              <a:xfrm>
                <a:off x="5160732" y="6365230"/>
                <a:ext cx="2562561" cy="276999"/>
              </a:xfrm>
              <a:prstGeom prst="rect">
                <a:avLst/>
              </a:prstGeom>
              <a:blipFill>
                <a:blip r:embed="rId9"/>
                <a:stretch>
                  <a:fillRect b="-13043"/>
                </a:stretch>
              </a:blipFill>
            </p:spPr>
            <p:txBody>
              <a:bodyPr/>
              <a:lstStyle/>
              <a:p>
                <a:r>
                  <a:rPr lang="en-US">
                    <a:noFill/>
                  </a:rPr>
                  <a:t> </a:t>
                </a:r>
              </a:p>
            </p:txBody>
          </p:sp>
        </mc:Fallback>
      </mc:AlternateContent>
      <p:sp>
        <p:nvSpPr>
          <p:cNvPr id="28" name="TextBox 26">
            <a:extLst>
              <a:ext uri="{FF2B5EF4-FFF2-40B4-BE49-F238E27FC236}">
                <a16:creationId xmlns:a16="http://schemas.microsoft.com/office/drawing/2014/main" id="{3F572BF8-B5A1-E828-DDBC-A716DE0EF142}"/>
              </a:ext>
            </a:extLst>
          </p:cNvPr>
          <p:cNvSpPr txBox="1"/>
          <p:nvPr/>
        </p:nvSpPr>
        <p:spPr>
          <a:xfrm>
            <a:off x="9844920" y="4315872"/>
            <a:ext cx="2716546" cy="3286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defTabSz="914400">
              <a:defRPr sz="2800" baseline="30857">
                <a:solidFill>
                  <a:srgbClr val="000000"/>
                </a:solidFill>
              </a:defRPr>
            </a:pPr>
            <a:r>
              <a:rPr lang="en-US" sz="1200" baseline="0" dirty="0">
                <a:latin typeface="+mj-lt"/>
              </a:rPr>
              <a:t>(Single detector of different types)</a:t>
            </a:r>
            <a:endParaRPr sz="1200" baseline="0" dirty="0">
              <a:latin typeface="+mj-lt"/>
            </a:endParaRPr>
          </a:p>
        </p:txBody>
      </p:sp>
      <p:sp>
        <p:nvSpPr>
          <p:cNvPr id="31" name="* IEEE Trans. on Nuc Sci…">
            <a:extLst>
              <a:ext uri="{FF2B5EF4-FFF2-40B4-BE49-F238E27FC236}">
                <a16:creationId xmlns:a16="http://schemas.microsoft.com/office/drawing/2014/main" id="{7AB1F6E1-766D-3D5B-0042-69D71E352438}"/>
              </a:ext>
            </a:extLst>
          </p:cNvPr>
          <p:cNvSpPr txBox="1"/>
          <p:nvPr/>
        </p:nvSpPr>
        <p:spPr>
          <a:xfrm>
            <a:off x="277826" y="4644492"/>
            <a:ext cx="2103401" cy="287258"/>
          </a:xfrm>
          <a:prstGeom prst="rect">
            <a:avLst/>
          </a:prstGeom>
          <a:ln w="25400">
            <a:solidFill>
              <a:srgbClr val="0D4D7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825500">
              <a:defRPr sz="2400">
                <a:solidFill>
                  <a:srgbClr val="000000"/>
                </a:solidFill>
              </a:defRPr>
            </a:pPr>
            <a:r>
              <a:rPr sz="1200" dirty="0">
                <a:latin typeface="+mj-lt"/>
              </a:rPr>
              <a:t>* IEEE TNS</a:t>
            </a:r>
            <a:r>
              <a:rPr lang="en-US" sz="1200" dirty="0">
                <a:latin typeface="+mj-lt"/>
              </a:rPr>
              <a:t> </a:t>
            </a:r>
            <a:r>
              <a:rPr lang="en-US" sz="1200" b="1" dirty="0">
                <a:latin typeface="+mj-lt"/>
              </a:rPr>
              <a:t>68</a:t>
            </a:r>
            <a:r>
              <a:rPr lang="en-US" sz="1200" dirty="0">
                <a:latin typeface="+mj-lt"/>
              </a:rPr>
              <a:t> 359 (2021)</a:t>
            </a:r>
            <a:endParaRPr sz="1200" dirty="0">
              <a:latin typeface="+mj-lt"/>
            </a:endParaRPr>
          </a:p>
        </p:txBody>
      </p:sp>
      <p:sp>
        <p:nvSpPr>
          <p:cNvPr id="32" name="* IEEE Trans. on Nuc Sci…">
            <a:extLst>
              <a:ext uri="{FF2B5EF4-FFF2-40B4-BE49-F238E27FC236}">
                <a16:creationId xmlns:a16="http://schemas.microsoft.com/office/drawing/2014/main" id="{A811AD11-FFA7-20D0-659B-C961A2C67F0D}"/>
              </a:ext>
            </a:extLst>
          </p:cNvPr>
          <p:cNvSpPr txBox="1"/>
          <p:nvPr/>
        </p:nvSpPr>
        <p:spPr>
          <a:xfrm>
            <a:off x="2647040" y="4664936"/>
            <a:ext cx="1742100" cy="287258"/>
          </a:xfrm>
          <a:prstGeom prst="rect">
            <a:avLst/>
          </a:prstGeom>
          <a:ln w="25400">
            <a:solidFill>
              <a:srgbClr val="0D4D7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825500">
              <a:defRPr sz="2400">
                <a:solidFill>
                  <a:srgbClr val="000000"/>
                </a:solidFill>
              </a:defRPr>
            </a:pPr>
            <a:r>
              <a:rPr lang="en-US" sz="1200" baseline="30000" dirty="0">
                <a:latin typeface="+mj-lt"/>
              </a:rPr>
              <a:t>#</a:t>
            </a:r>
            <a:r>
              <a:rPr sz="1200" dirty="0">
                <a:latin typeface="+mj-lt"/>
              </a:rPr>
              <a:t> </a:t>
            </a:r>
            <a:r>
              <a:rPr lang="en-US" sz="1200" dirty="0">
                <a:latin typeface="+mj-lt"/>
              </a:rPr>
              <a:t>PRC </a:t>
            </a:r>
            <a:r>
              <a:rPr lang="en-US" sz="1200" b="1" dirty="0">
                <a:latin typeface="+mj-lt"/>
              </a:rPr>
              <a:t>107</a:t>
            </a:r>
            <a:r>
              <a:rPr lang="en-US" sz="1200" dirty="0">
                <a:latin typeface="+mj-lt"/>
              </a:rPr>
              <a:t> 045503 (2023)</a:t>
            </a:r>
            <a:endParaRPr sz="1200" dirty="0">
              <a:latin typeface="+mj-lt"/>
            </a:endParaRPr>
          </a:p>
        </p:txBody>
      </p:sp>
      <p:sp>
        <p:nvSpPr>
          <p:cNvPr id="33" name="Slide Number Placeholder 32">
            <a:extLst>
              <a:ext uri="{FF2B5EF4-FFF2-40B4-BE49-F238E27FC236}">
                <a16:creationId xmlns:a16="http://schemas.microsoft.com/office/drawing/2014/main" id="{CF3813BC-D811-CE65-10EC-FCC388DE6704}"/>
              </a:ext>
            </a:extLst>
          </p:cNvPr>
          <p:cNvSpPr>
            <a:spLocks noGrp="1"/>
          </p:cNvSpPr>
          <p:nvPr>
            <p:ph type="sldNum" sz="quarter" idx="4"/>
          </p:nvPr>
        </p:nvSpPr>
        <p:spPr/>
        <p:txBody>
          <a:bodyPr/>
          <a:lstStyle/>
          <a:p>
            <a:fld id="{51839CB6-43E1-9145-9E4A-C1E96B162272}" type="slidenum">
              <a:rPr lang="en-US" smtClean="0"/>
              <a:pPr/>
              <a:t>12</a:t>
            </a:fld>
            <a:endParaRPr lang="en-US" dirty="0"/>
          </a:p>
        </p:txBody>
      </p:sp>
      <p:sp>
        <p:nvSpPr>
          <p:cNvPr id="12" name="TextBox 11">
            <a:extLst>
              <a:ext uri="{FF2B5EF4-FFF2-40B4-BE49-F238E27FC236}">
                <a16:creationId xmlns:a16="http://schemas.microsoft.com/office/drawing/2014/main" id="{78F87452-A03E-124A-C107-46C75EBD29A9}"/>
              </a:ext>
            </a:extLst>
          </p:cNvPr>
          <p:cNvSpPr txBox="1"/>
          <p:nvPr/>
        </p:nvSpPr>
        <p:spPr>
          <a:xfrm>
            <a:off x="10112409" y="287586"/>
            <a:ext cx="1580882" cy="261610"/>
          </a:xfrm>
          <a:prstGeom prst="rect">
            <a:avLst/>
          </a:prstGeom>
          <a:noFill/>
          <a:ln w="25400">
            <a:solidFill>
              <a:schemeClr val="tx1"/>
            </a:solidFill>
          </a:ln>
        </p:spPr>
        <p:txBody>
          <a:bodyPr wrap="none" rtlCol="0">
            <a:spAutoFit/>
          </a:bodyPr>
          <a:lstStyle/>
          <a:p>
            <a:pPr algn="l"/>
            <a:r>
              <a:rPr lang="en-US" sz="1100" dirty="0"/>
              <a:t>JINST </a:t>
            </a:r>
            <a:r>
              <a:rPr lang="en-US" sz="1100" b="1" dirty="0"/>
              <a:t>17</a:t>
            </a:r>
            <a:r>
              <a:rPr lang="en-US" sz="1100" dirty="0"/>
              <a:t> T05003 (2022)</a:t>
            </a:r>
          </a:p>
        </p:txBody>
      </p:sp>
    </p:spTree>
    <p:extLst>
      <p:ext uri="{BB962C8B-B14F-4D97-AF65-F5344CB8AC3E}">
        <p14:creationId xmlns:p14="http://schemas.microsoft.com/office/powerpoint/2010/main" val="309624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0495-C55B-9679-FE96-0706E8444E4C}"/>
            </a:ext>
          </a:extLst>
        </p:cNvPr>
        <p:cNvGrpSpPr/>
        <p:nvPr/>
      </p:nvGrpSpPr>
      <p:grpSpPr>
        <a:xfrm>
          <a:off x="0" y="0"/>
          <a:ext cx="0" cy="0"/>
          <a:chOff x="0" y="0"/>
          <a:chExt cx="0" cy="0"/>
        </a:xfrm>
      </p:grpSpPr>
      <p:pic>
        <p:nvPicPr>
          <p:cNvPr id="11" name="Google Shape;316;p15" descr="Image">
            <a:extLst>
              <a:ext uri="{FF2B5EF4-FFF2-40B4-BE49-F238E27FC236}">
                <a16:creationId xmlns:a16="http://schemas.microsoft.com/office/drawing/2014/main" id="{7489545F-DC90-4AD9-1119-F85693B0C246}"/>
              </a:ext>
            </a:extLst>
          </p:cNvPr>
          <p:cNvPicPr preferRelativeResize="0"/>
          <p:nvPr/>
        </p:nvPicPr>
        <p:blipFill rotWithShape="1">
          <a:blip r:embed="rId3">
            <a:alphaModFix/>
          </a:blip>
          <a:srcRect/>
          <a:stretch/>
        </p:blipFill>
        <p:spPr>
          <a:xfrm>
            <a:off x="20494914" y="-2363763"/>
            <a:ext cx="1958927" cy="1105848"/>
          </a:xfrm>
          <a:prstGeom prst="rect">
            <a:avLst/>
          </a:prstGeom>
          <a:noFill/>
          <a:ln>
            <a:noFill/>
          </a:ln>
        </p:spPr>
      </p:pic>
      <p:sp>
        <p:nvSpPr>
          <p:cNvPr id="99" name="Slide Number Placeholder 98">
            <a:extLst>
              <a:ext uri="{FF2B5EF4-FFF2-40B4-BE49-F238E27FC236}">
                <a16:creationId xmlns:a16="http://schemas.microsoft.com/office/drawing/2014/main" id="{23930CD2-4C04-D5B1-3D79-CF6D777A2B0E}"/>
              </a:ext>
            </a:extLst>
          </p:cNvPr>
          <p:cNvSpPr>
            <a:spLocks noGrp="1"/>
          </p:cNvSpPr>
          <p:nvPr>
            <p:ph type="sldNum" sz="quarter" idx="4"/>
          </p:nvPr>
        </p:nvSpPr>
        <p:spPr/>
        <p:txBody>
          <a:bodyPr/>
          <a:lstStyle/>
          <a:p>
            <a:fld id="{51839CB6-43E1-9145-9E4A-C1E96B162272}" type="slidenum">
              <a:rPr lang="en-US" smtClean="0"/>
              <a:pPr/>
              <a:t>13</a:t>
            </a:fld>
            <a:endParaRPr lang="en-US" dirty="0"/>
          </a:p>
        </p:txBody>
      </p:sp>
      <p:pic>
        <p:nvPicPr>
          <p:cNvPr id="2" name="Picture 13" descr="Picture 13">
            <a:extLst>
              <a:ext uri="{FF2B5EF4-FFF2-40B4-BE49-F238E27FC236}">
                <a16:creationId xmlns:a16="http://schemas.microsoft.com/office/drawing/2014/main" id="{8C2FA1AF-AA09-14A2-642D-FA9E1F17176F}"/>
              </a:ext>
            </a:extLst>
          </p:cNvPr>
          <p:cNvPicPr>
            <a:picLocks noChangeAspect="1"/>
          </p:cNvPicPr>
          <p:nvPr/>
        </p:nvPicPr>
        <p:blipFill>
          <a:blip r:embed="rId4"/>
          <a:stretch>
            <a:fillRect/>
          </a:stretch>
        </p:blipFill>
        <p:spPr>
          <a:xfrm>
            <a:off x="9041781" y="4029501"/>
            <a:ext cx="2997161" cy="1999705"/>
          </a:xfrm>
          <a:prstGeom prst="rect">
            <a:avLst/>
          </a:prstGeom>
          <a:ln w="12700">
            <a:miter lim="400000"/>
          </a:ln>
        </p:spPr>
      </p:pic>
      <p:pic>
        <p:nvPicPr>
          <p:cNvPr id="3" name="Picture 12" descr="Picture 12">
            <a:extLst>
              <a:ext uri="{FF2B5EF4-FFF2-40B4-BE49-F238E27FC236}">
                <a16:creationId xmlns:a16="http://schemas.microsoft.com/office/drawing/2014/main" id="{C344C687-59A5-8529-58E8-851469E6B6AF}"/>
              </a:ext>
            </a:extLst>
          </p:cNvPr>
          <p:cNvPicPr>
            <a:picLocks noChangeAspect="1"/>
          </p:cNvPicPr>
          <p:nvPr/>
        </p:nvPicPr>
        <p:blipFill>
          <a:blip r:embed="rId5"/>
          <a:stretch>
            <a:fillRect/>
          </a:stretch>
        </p:blipFill>
        <p:spPr>
          <a:xfrm rot="10800000">
            <a:off x="8870920" y="707398"/>
            <a:ext cx="3321080" cy="3321081"/>
          </a:xfrm>
          <a:prstGeom prst="rect">
            <a:avLst/>
          </a:prstGeom>
          <a:ln w="12700">
            <a:miter lim="400000"/>
          </a:ln>
        </p:spPr>
      </p:pic>
      <p:sp>
        <p:nvSpPr>
          <p:cNvPr id="5" name="TextBox 4">
            <a:extLst>
              <a:ext uri="{FF2B5EF4-FFF2-40B4-BE49-F238E27FC236}">
                <a16:creationId xmlns:a16="http://schemas.microsoft.com/office/drawing/2014/main" id="{721BA4A3-0681-6C5E-A3B3-8A3D2CE64E44}"/>
              </a:ext>
            </a:extLst>
          </p:cNvPr>
          <p:cNvSpPr txBox="1"/>
          <p:nvPr/>
        </p:nvSpPr>
        <p:spPr>
          <a:xfrm>
            <a:off x="2870633" y="2197167"/>
            <a:ext cx="6144283" cy="4524315"/>
          </a:xfrm>
          <a:prstGeom prst="rect">
            <a:avLst/>
          </a:prstGeom>
          <a:noFill/>
        </p:spPr>
        <p:txBody>
          <a:bodyPr wrap="square" rtlCol="0">
            <a:spAutoFit/>
          </a:bodyPr>
          <a:lstStyle/>
          <a:p>
            <a:r>
              <a:rPr lang="en-US" dirty="0">
                <a:latin typeface="+mj-lt"/>
              </a:rPr>
              <a:t>A crystal of </a:t>
            </a:r>
            <a:r>
              <a:rPr lang="en-US" dirty="0" err="1">
                <a:latin typeface="+mj-lt"/>
              </a:rPr>
              <a:t>HPGe</a:t>
            </a:r>
            <a:r>
              <a:rPr lang="en-US" dirty="0">
                <a:latin typeface="+mj-lt"/>
              </a:rPr>
              <a:t> is coated/diffused with Li on all surfaces but one, creates the outer layer (~ 1 mm thick, called n</a:t>
            </a:r>
            <a:r>
              <a:rPr lang="en-US" baseline="30000" dirty="0">
                <a:latin typeface="+mj-lt"/>
              </a:rPr>
              <a:t>+</a:t>
            </a:r>
            <a:r>
              <a:rPr lang="en-US" dirty="0">
                <a:latin typeface="+mj-lt"/>
              </a:rPr>
              <a:t> layer)</a:t>
            </a:r>
          </a:p>
          <a:p>
            <a:r>
              <a:rPr lang="en-US" dirty="0">
                <a:latin typeface="+mj-lt"/>
              </a:rPr>
              <a:t>Boron implanted p</a:t>
            </a:r>
            <a:r>
              <a:rPr lang="en-US" baseline="30000" dirty="0">
                <a:latin typeface="+mj-lt"/>
              </a:rPr>
              <a:t>+</a:t>
            </a:r>
            <a:r>
              <a:rPr lang="en-US" dirty="0">
                <a:latin typeface="+mj-lt"/>
              </a:rPr>
              <a:t> contact point</a:t>
            </a:r>
          </a:p>
          <a:p>
            <a:r>
              <a:rPr lang="en-US" dirty="0">
                <a:latin typeface="+mj-lt"/>
              </a:rPr>
              <a:t>Passivation surface made of non-crystalline Ge</a:t>
            </a:r>
          </a:p>
          <a:p>
            <a:endParaRPr lang="en-US" dirty="0">
              <a:latin typeface="+mj-lt"/>
            </a:endParaRPr>
          </a:p>
          <a:p>
            <a:r>
              <a:rPr lang="en-US" dirty="0">
                <a:solidFill>
                  <a:srgbClr val="7030A0"/>
                </a:solidFill>
                <a:latin typeface="+mj-lt"/>
              </a:rPr>
              <a:t>Works as a diode – </a:t>
            </a:r>
          </a:p>
          <a:p>
            <a:r>
              <a:rPr lang="en-US" dirty="0">
                <a:solidFill>
                  <a:srgbClr val="7030A0"/>
                </a:solidFill>
                <a:latin typeface="+mj-lt"/>
              </a:rPr>
              <a:t>          n</a:t>
            </a:r>
            <a:r>
              <a:rPr lang="en-US" baseline="30000" dirty="0">
                <a:solidFill>
                  <a:srgbClr val="7030A0"/>
                </a:solidFill>
                <a:latin typeface="+mj-lt"/>
              </a:rPr>
              <a:t>+</a:t>
            </a:r>
            <a:r>
              <a:rPr lang="en-US" dirty="0">
                <a:solidFill>
                  <a:srgbClr val="7030A0"/>
                </a:solidFill>
                <a:latin typeface="+mj-lt"/>
              </a:rPr>
              <a:t> Li</a:t>
            </a:r>
            <a:r>
              <a:rPr lang="en-US" baseline="30000" dirty="0">
                <a:solidFill>
                  <a:srgbClr val="7030A0"/>
                </a:solidFill>
                <a:latin typeface="+mj-lt"/>
              </a:rPr>
              <a:t>+</a:t>
            </a:r>
            <a:r>
              <a:rPr lang="en-US" dirty="0">
                <a:solidFill>
                  <a:srgbClr val="7030A0"/>
                </a:solidFill>
                <a:latin typeface="+mj-lt"/>
              </a:rPr>
              <a:t> layer at +O(kV)</a:t>
            </a:r>
          </a:p>
          <a:p>
            <a:r>
              <a:rPr lang="en-US" dirty="0">
                <a:solidFill>
                  <a:srgbClr val="7030A0"/>
                </a:solidFill>
                <a:latin typeface="+mj-lt"/>
              </a:rPr>
              <a:t>          p</a:t>
            </a:r>
            <a:r>
              <a:rPr lang="en-US" baseline="30000" dirty="0">
                <a:solidFill>
                  <a:srgbClr val="7030A0"/>
                </a:solidFill>
                <a:latin typeface="+mj-lt"/>
              </a:rPr>
              <a:t>+</a:t>
            </a:r>
            <a:r>
              <a:rPr lang="en-US" dirty="0">
                <a:solidFill>
                  <a:srgbClr val="7030A0"/>
                </a:solidFill>
                <a:latin typeface="+mj-lt"/>
              </a:rPr>
              <a:t> type point contact grounded</a:t>
            </a:r>
          </a:p>
          <a:p>
            <a:endParaRPr lang="en-US" dirty="0">
              <a:latin typeface="+mj-lt"/>
            </a:endParaRPr>
          </a:p>
          <a:p>
            <a:r>
              <a:rPr lang="en-US" dirty="0">
                <a:solidFill>
                  <a:schemeClr val="tx2">
                    <a:lumMod val="75000"/>
                    <a:lumOff val="25000"/>
                  </a:schemeClr>
                </a:solidFill>
                <a:latin typeface="+mj-lt"/>
              </a:rPr>
              <a:t>Signal generation</a:t>
            </a:r>
          </a:p>
          <a:p>
            <a:r>
              <a:rPr lang="en-US" dirty="0">
                <a:solidFill>
                  <a:schemeClr val="tx2">
                    <a:lumMod val="75000"/>
                    <a:lumOff val="25000"/>
                  </a:schemeClr>
                </a:solidFill>
                <a:latin typeface="+mj-lt"/>
              </a:rPr>
              <a:t>         </a:t>
            </a:r>
            <a:r>
              <a:rPr lang="en-US" dirty="0">
                <a:solidFill>
                  <a:schemeClr val="tx2">
                    <a:lumMod val="75000"/>
                    <a:lumOff val="25000"/>
                  </a:schemeClr>
                </a:solidFill>
              </a:rPr>
              <a:t>Energy depositions create cloud of electron-hole pairs</a:t>
            </a:r>
          </a:p>
          <a:p>
            <a:r>
              <a:rPr lang="en-US" dirty="0">
                <a:solidFill>
                  <a:schemeClr val="tx2">
                    <a:lumMod val="75000"/>
                    <a:lumOff val="25000"/>
                  </a:schemeClr>
                </a:solidFill>
              </a:rPr>
              <a:t>         Holes drift to p</a:t>
            </a:r>
            <a:r>
              <a:rPr lang="en-US" baseline="30000" dirty="0">
                <a:solidFill>
                  <a:schemeClr val="tx2">
                    <a:lumMod val="75000"/>
                    <a:lumOff val="25000"/>
                  </a:schemeClr>
                </a:solidFill>
              </a:rPr>
              <a:t>+</a:t>
            </a:r>
            <a:r>
              <a:rPr lang="en-US" dirty="0">
                <a:solidFill>
                  <a:schemeClr val="tx2">
                    <a:lumMod val="75000"/>
                    <a:lumOff val="25000"/>
                  </a:schemeClr>
                </a:solidFill>
              </a:rPr>
              <a:t> point contact and makes up the majority</a:t>
            </a:r>
            <a:br>
              <a:rPr lang="en-US" dirty="0">
                <a:solidFill>
                  <a:schemeClr val="tx2">
                    <a:lumMod val="75000"/>
                    <a:lumOff val="25000"/>
                  </a:schemeClr>
                </a:solidFill>
              </a:rPr>
            </a:br>
            <a:r>
              <a:rPr lang="en-US" dirty="0">
                <a:solidFill>
                  <a:schemeClr val="tx2">
                    <a:lumMod val="75000"/>
                    <a:lumOff val="25000"/>
                  </a:schemeClr>
                </a:solidFill>
              </a:rPr>
              <a:t>         of the signal, electrons move to n</a:t>
            </a:r>
            <a:r>
              <a:rPr lang="en-US" baseline="30000" dirty="0">
                <a:solidFill>
                  <a:schemeClr val="tx2">
                    <a:lumMod val="75000"/>
                    <a:lumOff val="25000"/>
                  </a:schemeClr>
                </a:solidFill>
              </a:rPr>
              <a:t>+</a:t>
            </a:r>
            <a:r>
              <a:rPr lang="en-US" dirty="0">
                <a:solidFill>
                  <a:schemeClr val="tx2">
                    <a:lumMod val="75000"/>
                    <a:lumOff val="25000"/>
                  </a:schemeClr>
                </a:solidFill>
              </a:rPr>
              <a:t> layer</a:t>
            </a:r>
          </a:p>
          <a:p>
            <a:r>
              <a:rPr lang="en-US" dirty="0">
                <a:solidFill>
                  <a:schemeClr val="tx2">
                    <a:lumMod val="75000"/>
                    <a:lumOff val="25000"/>
                  </a:schemeClr>
                </a:solidFill>
              </a:rPr>
              <a:t>         </a:t>
            </a:r>
          </a:p>
          <a:p>
            <a:endParaRPr lang="en-US" dirty="0">
              <a:latin typeface="+mj-lt"/>
            </a:endParaRPr>
          </a:p>
          <a:p>
            <a:pPr lvl="1"/>
            <a:endParaRPr lang="en-US" dirty="0">
              <a:latin typeface="+mj-lt"/>
            </a:endParaRPr>
          </a:p>
        </p:txBody>
      </p:sp>
      <p:grpSp>
        <p:nvGrpSpPr>
          <p:cNvPr id="8" name="Group 7">
            <a:extLst>
              <a:ext uri="{FF2B5EF4-FFF2-40B4-BE49-F238E27FC236}">
                <a16:creationId xmlns:a16="http://schemas.microsoft.com/office/drawing/2014/main" id="{A9468BB0-E03E-BDF5-A9EF-79ED667C3F57}"/>
              </a:ext>
            </a:extLst>
          </p:cNvPr>
          <p:cNvGrpSpPr/>
          <p:nvPr/>
        </p:nvGrpSpPr>
        <p:grpSpPr>
          <a:xfrm>
            <a:off x="9779" y="853439"/>
            <a:ext cx="2526330" cy="5723927"/>
            <a:chOff x="9779" y="853439"/>
            <a:chExt cx="2526330" cy="5723927"/>
          </a:xfrm>
        </p:grpSpPr>
        <p:grpSp>
          <p:nvGrpSpPr>
            <p:cNvPr id="9" name="Group 8">
              <a:extLst>
                <a:ext uri="{FF2B5EF4-FFF2-40B4-BE49-F238E27FC236}">
                  <a16:creationId xmlns:a16="http://schemas.microsoft.com/office/drawing/2014/main" id="{2D3117A9-333B-93F7-64CC-799452EA1BE3}"/>
                </a:ext>
              </a:extLst>
            </p:cNvPr>
            <p:cNvGrpSpPr/>
            <p:nvPr/>
          </p:nvGrpSpPr>
          <p:grpSpPr>
            <a:xfrm>
              <a:off x="9779" y="853439"/>
              <a:ext cx="2355469" cy="5723927"/>
              <a:chOff x="6887675" y="72333"/>
              <a:chExt cx="2051108" cy="4653204"/>
            </a:xfrm>
          </p:grpSpPr>
          <p:pic>
            <p:nvPicPr>
              <p:cNvPr id="10" name="Picture 9">
                <a:extLst>
                  <a:ext uri="{FF2B5EF4-FFF2-40B4-BE49-F238E27FC236}">
                    <a16:creationId xmlns:a16="http://schemas.microsoft.com/office/drawing/2014/main" id="{1EF86154-1701-4D5C-C857-2AF19411DD12}"/>
                  </a:ext>
                </a:extLst>
              </p:cNvPr>
              <p:cNvPicPr>
                <a:picLocks noChangeAspect="1"/>
              </p:cNvPicPr>
              <p:nvPr/>
            </p:nvPicPr>
            <p:blipFill>
              <a:blip r:embed="rId6"/>
              <a:stretch>
                <a:fillRect/>
              </a:stretch>
            </p:blipFill>
            <p:spPr>
              <a:xfrm>
                <a:off x="6887675" y="1507044"/>
                <a:ext cx="2051108" cy="3218493"/>
              </a:xfrm>
              <a:prstGeom prst="rect">
                <a:avLst/>
              </a:prstGeom>
            </p:spPr>
          </p:pic>
          <p:pic>
            <p:nvPicPr>
              <p:cNvPr id="12" name="Picture 11">
                <a:extLst>
                  <a:ext uri="{FF2B5EF4-FFF2-40B4-BE49-F238E27FC236}">
                    <a16:creationId xmlns:a16="http://schemas.microsoft.com/office/drawing/2014/main" id="{BCAE70F3-D12F-50F4-F5A5-1342E146FE63}"/>
                  </a:ext>
                </a:extLst>
              </p:cNvPr>
              <p:cNvPicPr>
                <a:picLocks noChangeAspect="1"/>
              </p:cNvPicPr>
              <p:nvPr/>
            </p:nvPicPr>
            <p:blipFill>
              <a:blip r:embed="rId7"/>
              <a:stretch>
                <a:fillRect/>
              </a:stretch>
            </p:blipFill>
            <p:spPr>
              <a:xfrm>
                <a:off x="6887675" y="72333"/>
                <a:ext cx="1836164" cy="1496133"/>
              </a:xfrm>
              <a:prstGeom prst="rect">
                <a:avLst/>
              </a:prstGeom>
            </p:spPr>
          </p:pic>
        </p:grpSp>
        <p:pic>
          <p:nvPicPr>
            <p:cNvPr id="7" name="Picture 6">
              <a:extLst>
                <a:ext uri="{FF2B5EF4-FFF2-40B4-BE49-F238E27FC236}">
                  <a16:creationId xmlns:a16="http://schemas.microsoft.com/office/drawing/2014/main" id="{421A1504-A23F-B32E-9AF1-61E9F2EB4A94}"/>
                </a:ext>
              </a:extLst>
            </p:cNvPr>
            <p:cNvPicPr>
              <a:picLocks noChangeAspect="1"/>
            </p:cNvPicPr>
            <p:nvPr/>
          </p:nvPicPr>
          <p:blipFill>
            <a:blip r:embed="rId8"/>
            <a:stretch>
              <a:fillRect/>
            </a:stretch>
          </p:blipFill>
          <p:spPr>
            <a:xfrm>
              <a:off x="2294809" y="3674386"/>
              <a:ext cx="241300" cy="558800"/>
            </a:xfrm>
            <a:prstGeom prst="rect">
              <a:avLst/>
            </a:prstGeom>
          </p:spPr>
        </p:pic>
      </p:grpSp>
      <p:sp>
        <p:nvSpPr>
          <p:cNvPr id="13" name="Title 1">
            <a:extLst>
              <a:ext uri="{FF2B5EF4-FFF2-40B4-BE49-F238E27FC236}">
                <a16:creationId xmlns:a16="http://schemas.microsoft.com/office/drawing/2014/main" id="{07782DAD-1B68-AA6A-A0D0-9DEBA7AF80BC}"/>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Background Rejection</a:t>
            </a:r>
          </a:p>
        </p:txBody>
      </p:sp>
      <p:sp>
        <p:nvSpPr>
          <p:cNvPr id="14" name="TextBox 13">
            <a:extLst>
              <a:ext uri="{FF2B5EF4-FFF2-40B4-BE49-F238E27FC236}">
                <a16:creationId xmlns:a16="http://schemas.microsoft.com/office/drawing/2014/main" id="{74504328-A4EB-C5A9-5957-D3161D8A8AD5}"/>
              </a:ext>
            </a:extLst>
          </p:cNvPr>
          <p:cNvSpPr txBox="1"/>
          <p:nvPr/>
        </p:nvSpPr>
        <p:spPr>
          <a:xfrm>
            <a:off x="3321081" y="1573584"/>
            <a:ext cx="4431470" cy="400110"/>
          </a:xfrm>
          <a:prstGeom prst="rect">
            <a:avLst/>
          </a:prstGeom>
          <a:noFill/>
        </p:spPr>
        <p:txBody>
          <a:bodyPr wrap="none" rtlCol="0">
            <a:spAutoFit/>
          </a:bodyPr>
          <a:lstStyle/>
          <a:p>
            <a:r>
              <a:rPr lang="en-US" sz="2000" b="1" dirty="0">
                <a:solidFill>
                  <a:schemeClr val="accent1">
                    <a:lumMod val="75000"/>
                  </a:schemeClr>
                </a:solidFill>
              </a:rPr>
              <a:t>Working principle of </a:t>
            </a:r>
            <a:r>
              <a:rPr lang="en-US" sz="2000" b="1" dirty="0" err="1">
                <a:solidFill>
                  <a:schemeClr val="accent1">
                    <a:lumMod val="75000"/>
                  </a:schemeClr>
                </a:solidFill>
              </a:rPr>
              <a:t>HPGe</a:t>
            </a:r>
            <a:r>
              <a:rPr lang="en-US" sz="2000" b="1" dirty="0">
                <a:solidFill>
                  <a:schemeClr val="accent1">
                    <a:lumMod val="75000"/>
                  </a:schemeClr>
                </a:solidFill>
              </a:rPr>
              <a:t> detectors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CABF39E-AC5A-B15E-53DC-5BF7AC4E3557}"/>
                  </a:ext>
                </a:extLst>
              </p:cNvPr>
              <p:cNvSpPr txBox="1"/>
              <p:nvPr/>
            </p:nvSpPr>
            <p:spPr>
              <a:xfrm>
                <a:off x="2933700" y="812800"/>
                <a:ext cx="6081217" cy="369332"/>
              </a:xfrm>
              <a:prstGeom prst="rect">
                <a:avLst/>
              </a:prstGeom>
              <a:noFill/>
              <a:ln w="25400">
                <a:noFill/>
              </a:ln>
            </p:spPr>
            <p:txBody>
              <a:bodyPr wrap="none" rtlCol="0">
                <a:spAutoFit/>
              </a:bodyPr>
              <a:lstStyle/>
              <a:p>
                <a:pPr algn="l"/>
                <a:r>
                  <a:rPr lang="en-US" dirty="0"/>
                  <a:t>Two major backgrounds for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𝜈𝛽𝛽</m:t>
                    </m:r>
                  </m:oMath>
                </a14:m>
                <a:r>
                  <a:rPr lang="en-US" dirty="0"/>
                  <a:t> – multi-site events, alphas</a:t>
                </a:r>
              </a:p>
            </p:txBody>
          </p:sp>
        </mc:Choice>
        <mc:Fallback xmlns="">
          <p:sp>
            <p:nvSpPr>
              <p:cNvPr id="15" name="TextBox 14">
                <a:extLst>
                  <a:ext uri="{FF2B5EF4-FFF2-40B4-BE49-F238E27FC236}">
                    <a16:creationId xmlns:a16="http://schemas.microsoft.com/office/drawing/2014/main" id="{FCABF39E-AC5A-B15E-53DC-5BF7AC4E3557}"/>
                  </a:ext>
                </a:extLst>
              </p:cNvPr>
              <p:cNvSpPr txBox="1">
                <a:spLocks noRot="1" noChangeAspect="1" noMove="1" noResize="1" noEditPoints="1" noAdjustHandles="1" noChangeArrowheads="1" noChangeShapeType="1" noTextEdit="1"/>
              </p:cNvSpPr>
              <p:nvPr/>
            </p:nvSpPr>
            <p:spPr>
              <a:xfrm>
                <a:off x="2933700" y="812800"/>
                <a:ext cx="6081217" cy="369332"/>
              </a:xfrm>
              <a:prstGeom prst="rect">
                <a:avLst/>
              </a:prstGeom>
              <a:blipFill>
                <a:blip r:embed="rId9"/>
                <a:stretch>
                  <a:fillRect l="-625" t="-6452" b="-22581"/>
                </a:stretch>
              </a:blipFill>
              <a:ln w="25400">
                <a:noFill/>
              </a:ln>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0C2E7D0D-4DAE-948B-6EC2-AB3C68B5D48B}"/>
              </a:ext>
            </a:extLst>
          </p:cNvPr>
          <p:cNvCxnSpPr>
            <a:cxnSpLocks/>
          </p:cNvCxnSpPr>
          <p:nvPr/>
        </p:nvCxnSpPr>
        <p:spPr>
          <a:xfrm flipH="1">
            <a:off x="8794161" y="660668"/>
            <a:ext cx="247620" cy="2413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34EAF0C-D5BA-08A0-C832-32D54F9EA761}"/>
              </a:ext>
            </a:extLst>
          </p:cNvPr>
          <p:cNvSpPr txBox="1"/>
          <p:nvPr/>
        </p:nvSpPr>
        <p:spPr>
          <a:xfrm>
            <a:off x="8745282" y="228512"/>
            <a:ext cx="2781531" cy="430887"/>
          </a:xfrm>
          <a:prstGeom prst="rect">
            <a:avLst/>
          </a:prstGeom>
          <a:noFill/>
          <a:ln w="25400">
            <a:noFill/>
          </a:ln>
        </p:spPr>
        <p:txBody>
          <a:bodyPr wrap="none" rtlCol="0">
            <a:spAutoFit/>
          </a:bodyPr>
          <a:lstStyle/>
          <a:p>
            <a:pPr algn="l"/>
            <a:r>
              <a:rPr lang="en-US" sz="1100" dirty="0"/>
              <a:t>~5 MeV alphas can get degraded to ~2 MeV</a:t>
            </a:r>
            <a:br>
              <a:rPr lang="en-US" sz="1100" dirty="0"/>
            </a:br>
            <a:r>
              <a:rPr lang="en-US" sz="1100" dirty="0"/>
              <a:t>in </a:t>
            </a:r>
            <a:r>
              <a:rPr lang="en-US" sz="1100" dirty="0" err="1"/>
              <a:t>HPGe</a:t>
            </a:r>
            <a:r>
              <a:rPr lang="en-US" sz="1100" dirty="0"/>
              <a:t> detector surfaces</a:t>
            </a:r>
          </a:p>
        </p:txBody>
      </p:sp>
    </p:spTree>
    <p:extLst>
      <p:ext uri="{BB962C8B-B14F-4D97-AF65-F5344CB8AC3E}">
        <p14:creationId xmlns:p14="http://schemas.microsoft.com/office/powerpoint/2010/main" val="4241391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BFE92-A1DF-A139-A75A-95E8138575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773744-0AA2-0E85-C541-94B3D5DF705D}"/>
              </a:ext>
            </a:extLst>
          </p:cNvPr>
          <p:cNvPicPr>
            <a:picLocks noChangeAspect="1"/>
          </p:cNvPicPr>
          <p:nvPr/>
        </p:nvPicPr>
        <p:blipFill>
          <a:blip r:embed="rId3"/>
          <a:stretch>
            <a:fillRect/>
          </a:stretch>
        </p:blipFill>
        <p:spPr>
          <a:xfrm>
            <a:off x="275286" y="1100100"/>
            <a:ext cx="2998818" cy="2816457"/>
          </a:xfrm>
          <a:prstGeom prst="rect">
            <a:avLst/>
          </a:prstGeom>
        </p:spPr>
      </p:pic>
      <p:sp>
        <p:nvSpPr>
          <p:cNvPr id="6" name="Title 1">
            <a:extLst>
              <a:ext uri="{FF2B5EF4-FFF2-40B4-BE49-F238E27FC236}">
                <a16:creationId xmlns:a16="http://schemas.microsoft.com/office/drawing/2014/main" id="{C0BAA1EE-1007-F2C7-864C-9681D92D9D9B}"/>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Background Rejection</a:t>
            </a:r>
          </a:p>
        </p:txBody>
      </p:sp>
      <p:pic>
        <p:nvPicPr>
          <p:cNvPr id="11" name="Google Shape;316;p15" descr="Image">
            <a:extLst>
              <a:ext uri="{FF2B5EF4-FFF2-40B4-BE49-F238E27FC236}">
                <a16:creationId xmlns:a16="http://schemas.microsoft.com/office/drawing/2014/main" id="{0C7C1D27-F45D-3B80-0E82-51F071B39D00}"/>
              </a:ext>
            </a:extLst>
          </p:cNvPr>
          <p:cNvPicPr preferRelativeResize="0"/>
          <p:nvPr/>
        </p:nvPicPr>
        <p:blipFill rotWithShape="1">
          <a:blip r:embed="rId4">
            <a:alphaModFix/>
          </a:blip>
          <a:srcRect/>
          <a:stretch/>
        </p:blipFill>
        <p:spPr>
          <a:xfrm>
            <a:off x="20494914" y="-2363763"/>
            <a:ext cx="1958927" cy="1105848"/>
          </a:xfrm>
          <a:prstGeom prst="rect">
            <a:avLst/>
          </a:prstGeom>
          <a:noFill/>
          <a:ln>
            <a:noFill/>
          </a:ln>
        </p:spPr>
      </p:pic>
      <p:sp>
        <p:nvSpPr>
          <p:cNvPr id="74" name="TextBox 10">
            <a:extLst>
              <a:ext uri="{FF2B5EF4-FFF2-40B4-BE49-F238E27FC236}">
                <a16:creationId xmlns:a16="http://schemas.microsoft.com/office/drawing/2014/main" id="{0A668EA3-16DE-21B3-2229-D5055FDB7BB9}"/>
              </a:ext>
            </a:extLst>
          </p:cNvPr>
          <p:cNvSpPr txBox="1"/>
          <p:nvPr/>
        </p:nvSpPr>
        <p:spPr>
          <a:xfrm>
            <a:off x="-115044" y="12192297"/>
            <a:ext cx="5931510" cy="1661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r" defTabSz="1828800">
              <a:defRPr sz="3200">
                <a:solidFill>
                  <a:srgbClr val="00B050"/>
                </a:solidFill>
              </a:defRPr>
            </a:pPr>
            <a:r>
              <a:rPr dirty="0"/>
              <a:t>Detector surface - for particle incident on passivated surface:</a:t>
            </a:r>
          </a:p>
          <a:p>
            <a:pPr algn="r" defTabSz="1828800">
              <a:defRPr sz="3200" b="1">
                <a:solidFill>
                  <a:srgbClr val="00B050"/>
                </a:solidFill>
              </a:defRPr>
            </a:pPr>
            <a:r>
              <a:rPr dirty="0"/>
              <a:t>DCR cut</a:t>
            </a:r>
          </a:p>
        </p:txBody>
      </p:sp>
      <p:sp>
        <p:nvSpPr>
          <p:cNvPr id="75" name="TextBox 11">
            <a:extLst>
              <a:ext uri="{FF2B5EF4-FFF2-40B4-BE49-F238E27FC236}">
                <a16:creationId xmlns:a16="http://schemas.microsoft.com/office/drawing/2014/main" id="{D5A48CD6-ACAE-16CA-8221-786BAF7AF376}"/>
              </a:ext>
            </a:extLst>
          </p:cNvPr>
          <p:cNvSpPr txBox="1"/>
          <p:nvPr/>
        </p:nvSpPr>
        <p:spPr>
          <a:xfrm>
            <a:off x="7638161" y="12099572"/>
            <a:ext cx="7252407" cy="1579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3200">
                <a:solidFill>
                  <a:srgbClr val="4A66AC"/>
                </a:solidFill>
              </a:defRPr>
            </a:pPr>
            <a:r>
              <a:rPr dirty="0"/>
              <a:t>Detector surface - for particle incident on surface near point contact: </a:t>
            </a:r>
          </a:p>
          <a:p>
            <a:pPr defTabSz="1828800">
              <a:defRPr sz="3200">
                <a:solidFill>
                  <a:srgbClr val="4A66AC"/>
                </a:solidFill>
              </a:defRPr>
            </a:pPr>
            <a:r>
              <a:rPr b="1" dirty="0"/>
              <a:t>high </a:t>
            </a:r>
            <a:r>
              <a:rPr b="1" dirty="0" err="1"/>
              <a:t>AvsE</a:t>
            </a:r>
            <a:r>
              <a:rPr b="1" dirty="0"/>
              <a:t> cut</a:t>
            </a:r>
          </a:p>
        </p:txBody>
      </p:sp>
      <p:grpSp>
        <p:nvGrpSpPr>
          <p:cNvPr id="82" name="Google Shape;679;p35">
            <a:extLst>
              <a:ext uri="{FF2B5EF4-FFF2-40B4-BE49-F238E27FC236}">
                <a16:creationId xmlns:a16="http://schemas.microsoft.com/office/drawing/2014/main" id="{68B3BC6F-1AE5-3680-94AB-B5BEBD2E6C7F}"/>
              </a:ext>
            </a:extLst>
          </p:cNvPr>
          <p:cNvGrpSpPr/>
          <p:nvPr/>
        </p:nvGrpSpPr>
        <p:grpSpPr>
          <a:xfrm>
            <a:off x="275285" y="4441379"/>
            <a:ext cx="2435297" cy="1640288"/>
            <a:chOff x="-8016143" y="4068184"/>
            <a:chExt cx="5555791" cy="3566895"/>
          </a:xfrm>
        </p:grpSpPr>
        <p:sp>
          <p:nvSpPr>
            <p:cNvPr id="83" name="Google Shape;680;p35">
              <a:extLst>
                <a:ext uri="{FF2B5EF4-FFF2-40B4-BE49-F238E27FC236}">
                  <a16:creationId xmlns:a16="http://schemas.microsoft.com/office/drawing/2014/main" id="{23C6C580-73AB-5F7B-A7C2-FF9334E07C6D}"/>
                </a:ext>
              </a:extLst>
            </p:cNvPr>
            <p:cNvSpPr/>
            <p:nvPr/>
          </p:nvSpPr>
          <p:spPr>
            <a:xfrm>
              <a:off x="-7569213" y="4068184"/>
              <a:ext cx="5108861" cy="356689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9999" tIns="129999" rIns="129999" bIns="129999" numCol="1" anchor="t">
              <a:spAutoFit/>
            </a:bodyPr>
            <a:lstStyle/>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p</a:t>
              </a:r>
              <a:r>
                <a:rPr sz="1400" baseline="31000" dirty="0">
                  <a:latin typeface="+mj-lt"/>
                </a:rPr>
                <a:t>+</a:t>
              </a:r>
              <a:r>
                <a:rPr sz="1400" dirty="0">
                  <a:latin typeface="+mj-lt"/>
                </a:rPr>
                <a:t> Point Contact (Ge)</a:t>
              </a:r>
            </a:p>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n</a:t>
              </a:r>
              <a:r>
                <a:rPr sz="1400" baseline="31000" dirty="0">
                  <a:latin typeface="+mj-lt"/>
                </a:rPr>
                <a:t>+ </a:t>
              </a:r>
              <a:r>
                <a:rPr sz="1400" dirty="0">
                  <a:latin typeface="+mj-lt"/>
                </a:rPr>
                <a:t>Outer Contact (Li)</a:t>
              </a:r>
            </a:p>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Active (Intrinsic) Volume</a:t>
              </a:r>
            </a:p>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Transition Region (~1 mm)</a:t>
              </a:r>
            </a:p>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Passivated Surface (~1 </a:t>
              </a:r>
              <a:r>
                <a:rPr sz="1400" dirty="0" err="1">
                  <a:latin typeface="+mj-lt"/>
                </a:rPr>
                <a:t>μm</a:t>
              </a:r>
              <a:r>
                <a:rPr sz="1400" dirty="0">
                  <a:latin typeface="+mj-lt"/>
                </a:rPr>
                <a:t>)</a:t>
              </a:r>
            </a:p>
          </p:txBody>
        </p:sp>
        <p:sp>
          <p:nvSpPr>
            <p:cNvPr id="84" name="Google Shape;681;p35">
              <a:extLst>
                <a:ext uri="{FF2B5EF4-FFF2-40B4-BE49-F238E27FC236}">
                  <a16:creationId xmlns:a16="http://schemas.microsoft.com/office/drawing/2014/main" id="{2E7A62FA-71A5-7627-E421-8E7146D106FF}"/>
                </a:ext>
              </a:extLst>
            </p:cNvPr>
            <p:cNvSpPr/>
            <p:nvPr/>
          </p:nvSpPr>
          <p:spPr>
            <a:xfrm>
              <a:off x="-8016143" y="4380724"/>
              <a:ext cx="366165" cy="366167"/>
            </a:xfrm>
            <a:prstGeom prst="rect">
              <a:avLst/>
            </a:prstGeom>
            <a:solidFill>
              <a:srgbClr val="FF00FF"/>
            </a:solidFill>
            <a:ln w="254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sp>
          <p:nvSpPr>
            <p:cNvPr id="85" name="Google Shape;682;p35">
              <a:extLst>
                <a:ext uri="{FF2B5EF4-FFF2-40B4-BE49-F238E27FC236}">
                  <a16:creationId xmlns:a16="http://schemas.microsoft.com/office/drawing/2014/main" id="{F449E4D1-210A-99B3-BD57-016BAD53A1C0}"/>
                </a:ext>
              </a:extLst>
            </p:cNvPr>
            <p:cNvSpPr/>
            <p:nvPr/>
          </p:nvSpPr>
          <p:spPr>
            <a:xfrm>
              <a:off x="-8016143" y="5634800"/>
              <a:ext cx="366165" cy="366167"/>
            </a:xfrm>
            <a:prstGeom prst="rect">
              <a:avLst/>
            </a:prstGeom>
            <a:solidFill>
              <a:srgbClr val="0E58C4"/>
            </a:solidFill>
            <a:ln w="127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sp>
          <p:nvSpPr>
            <p:cNvPr id="86" name="Google Shape;683;p35">
              <a:extLst>
                <a:ext uri="{FF2B5EF4-FFF2-40B4-BE49-F238E27FC236}">
                  <a16:creationId xmlns:a16="http://schemas.microsoft.com/office/drawing/2014/main" id="{6AD20420-D998-BD31-5CE9-0467A7B33305}"/>
                </a:ext>
              </a:extLst>
            </p:cNvPr>
            <p:cNvSpPr/>
            <p:nvPr/>
          </p:nvSpPr>
          <p:spPr>
            <a:xfrm>
              <a:off x="-8016143" y="5008907"/>
              <a:ext cx="366165" cy="366167"/>
            </a:xfrm>
            <a:prstGeom prst="rect">
              <a:avLst/>
            </a:prstGeom>
            <a:solidFill>
              <a:srgbClr val="01B700"/>
            </a:solidFill>
            <a:ln w="127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sp>
          <p:nvSpPr>
            <p:cNvPr id="87" name="Google Shape;684;p35">
              <a:extLst>
                <a:ext uri="{FF2B5EF4-FFF2-40B4-BE49-F238E27FC236}">
                  <a16:creationId xmlns:a16="http://schemas.microsoft.com/office/drawing/2014/main" id="{17655EA3-6EAC-FE37-6BA2-48D70A21EF93}"/>
                </a:ext>
              </a:extLst>
            </p:cNvPr>
            <p:cNvSpPr/>
            <p:nvPr/>
          </p:nvSpPr>
          <p:spPr>
            <a:xfrm>
              <a:off x="-8016143" y="6260694"/>
              <a:ext cx="366165" cy="366167"/>
            </a:xfrm>
            <a:prstGeom prst="rect">
              <a:avLst/>
            </a:prstGeom>
            <a:solidFill>
              <a:srgbClr val="B31A02"/>
            </a:solidFill>
            <a:ln w="127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sp>
          <p:nvSpPr>
            <p:cNvPr id="88" name="Google Shape;685;p35">
              <a:extLst>
                <a:ext uri="{FF2B5EF4-FFF2-40B4-BE49-F238E27FC236}">
                  <a16:creationId xmlns:a16="http://schemas.microsoft.com/office/drawing/2014/main" id="{2FD93AF9-6D4D-BFFF-B774-61B4BBE20B1E}"/>
                </a:ext>
              </a:extLst>
            </p:cNvPr>
            <p:cNvSpPr/>
            <p:nvPr/>
          </p:nvSpPr>
          <p:spPr>
            <a:xfrm>
              <a:off x="-8016143" y="6886587"/>
              <a:ext cx="366165" cy="366167"/>
            </a:xfrm>
            <a:prstGeom prst="rect">
              <a:avLst/>
            </a:prstGeom>
            <a:solidFill>
              <a:srgbClr val="000000"/>
            </a:solidFill>
            <a:ln w="127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grpSp>
      <p:grpSp>
        <p:nvGrpSpPr>
          <p:cNvPr id="77" name="Group 19">
            <a:extLst>
              <a:ext uri="{FF2B5EF4-FFF2-40B4-BE49-F238E27FC236}">
                <a16:creationId xmlns:a16="http://schemas.microsoft.com/office/drawing/2014/main" id="{663FE749-4BB8-D0F4-3CEF-C02C8CFD7D3D}"/>
              </a:ext>
            </a:extLst>
          </p:cNvPr>
          <p:cNvGrpSpPr/>
          <p:nvPr/>
        </p:nvGrpSpPr>
        <p:grpSpPr>
          <a:xfrm rot="10800000">
            <a:off x="2150603" y="2512042"/>
            <a:ext cx="418265" cy="1125766"/>
            <a:chOff x="0" y="0"/>
            <a:chExt cx="954211" cy="2448038"/>
          </a:xfrm>
        </p:grpSpPr>
        <p:sp>
          <p:nvSpPr>
            <p:cNvPr id="78" name="Explosion: 8 Points 9">
              <a:extLst>
                <a:ext uri="{FF2B5EF4-FFF2-40B4-BE49-F238E27FC236}">
                  <a16:creationId xmlns:a16="http://schemas.microsoft.com/office/drawing/2014/main" id="{70A8946A-49F4-8C71-7D9D-C0407282612A}"/>
                </a:ext>
              </a:extLst>
            </p:cNvPr>
            <p:cNvSpPr/>
            <p:nvPr/>
          </p:nvSpPr>
          <p:spPr>
            <a:xfrm>
              <a:off x="0" y="748913"/>
              <a:ext cx="433494" cy="361554"/>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79" name="Explosion: 8 Points 14">
              <a:extLst>
                <a:ext uri="{FF2B5EF4-FFF2-40B4-BE49-F238E27FC236}">
                  <a16:creationId xmlns:a16="http://schemas.microsoft.com/office/drawing/2014/main" id="{4908E6BE-550F-4F78-803B-D2FD3E6B2A68}"/>
                </a:ext>
              </a:extLst>
            </p:cNvPr>
            <p:cNvSpPr/>
            <p:nvPr/>
          </p:nvSpPr>
          <p:spPr>
            <a:xfrm>
              <a:off x="520718" y="2086486"/>
              <a:ext cx="433495" cy="361553"/>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80" name="Straight Arrow Connector 15">
              <a:extLst>
                <a:ext uri="{FF2B5EF4-FFF2-40B4-BE49-F238E27FC236}">
                  <a16:creationId xmlns:a16="http://schemas.microsoft.com/office/drawing/2014/main" id="{9A2317A8-2068-C802-95EE-687A5F0C6F13}"/>
                </a:ext>
              </a:extLst>
            </p:cNvPr>
            <p:cNvSpPr/>
            <p:nvPr/>
          </p:nvSpPr>
          <p:spPr>
            <a:xfrm flipH="1">
              <a:off x="299935" y="-1"/>
              <a:ext cx="450724" cy="813675"/>
            </a:xfrm>
            <a:prstGeom prst="line">
              <a:avLst/>
            </a:prstGeom>
            <a:noFill/>
            <a:ln w="50800" cap="flat">
              <a:solidFill>
                <a:srgbClr val="FFFF00"/>
              </a:solidFill>
              <a:prstDash val="solid"/>
              <a:round/>
              <a:tailEnd type="triangle" w="med" len="me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81" name="Straight Arrow Connector 17">
              <a:extLst>
                <a:ext uri="{FF2B5EF4-FFF2-40B4-BE49-F238E27FC236}">
                  <a16:creationId xmlns:a16="http://schemas.microsoft.com/office/drawing/2014/main" id="{C593AEE1-6BB9-1EC8-142B-947EDE8FB5A5}"/>
                </a:ext>
              </a:extLst>
            </p:cNvPr>
            <p:cNvSpPr/>
            <p:nvPr/>
          </p:nvSpPr>
          <p:spPr>
            <a:xfrm>
              <a:off x="189814" y="1238063"/>
              <a:ext cx="450520" cy="837926"/>
            </a:xfrm>
            <a:prstGeom prst="line">
              <a:avLst/>
            </a:prstGeom>
            <a:noFill/>
            <a:ln w="50800" cap="flat">
              <a:solidFill>
                <a:srgbClr val="FFFF00"/>
              </a:solidFill>
              <a:prstDash val="solid"/>
              <a:round/>
              <a:tailEnd type="triangle" w="med" len="me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grpSp>
      <p:sp>
        <p:nvSpPr>
          <p:cNvPr id="89" name="TextBox 48">
            <a:extLst>
              <a:ext uri="{FF2B5EF4-FFF2-40B4-BE49-F238E27FC236}">
                <a16:creationId xmlns:a16="http://schemas.microsoft.com/office/drawing/2014/main" id="{D11DAFE7-72B0-125B-36D7-63856643CFD3}"/>
              </a:ext>
            </a:extLst>
          </p:cNvPr>
          <p:cNvSpPr txBox="1"/>
          <p:nvPr/>
        </p:nvSpPr>
        <p:spPr>
          <a:xfrm>
            <a:off x="2032445" y="3390817"/>
            <a:ext cx="246427" cy="322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600" b="1">
                <a:solidFill>
                  <a:srgbClr val="7030A2"/>
                </a:solidFill>
              </a:defRPr>
            </a:lvl1pPr>
          </a:lstStyle>
          <a:p>
            <a:r>
              <a:rPr dirty="0" err="1"/>
              <a:t>γ</a:t>
            </a:r>
            <a:endParaRPr dirty="0"/>
          </a:p>
        </p:txBody>
      </p:sp>
      <p:grpSp>
        <p:nvGrpSpPr>
          <p:cNvPr id="90" name="Group 37">
            <a:extLst>
              <a:ext uri="{FF2B5EF4-FFF2-40B4-BE49-F238E27FC236}">
                <a16:creationId xmlns:a16="http://schemas.microsoft.com/office/drawing/2014/main" id="{ECD02806-E92F-88BA-2F4B-F46A29E4464E}"/>
              </a:ext>
            </a:extLst>
          </p:cNvPr>
          <p:cNvGrpSpPr/>
          <p:nvPr/>
        </p:nvGrpSpPr>
        <p:grpSpPr>
          <a:xfrm>
            <a:off x="-6104574" y="8550475"/>
            <a:ext cx="1381581" cy="514957"/>
            <a:chOff x="0" y="0"/>
            <a:chExt cx="1381580" cy="514955"/>
          </a:xfrm>
        </p:grpSpPr>
        <p:sp>
          <p:nvSpPr>
            <p:cNvPr id="91" name="Explosion: 8 Points 49">
              <a:extLst>
                <a:ext uri="{FF2B5EF4-FFF2-40B4-BE49-F238E27FC236}">
                  <a16:creationId xmlns:a16="http://schemas.microsoft.com/office/drawing/2014/main" id="{C159C4E6-38E3-997F-A4D9-FD065DB3AB3D}"/>
                </a:ext>
              </a:extLst>
            </p:cNvPr>
            <p:cNvSpPr/>
            <p:nvPr/>
          </p:nvSpPr>
          <p:spPr>
            <a:xfrm>
              <a:off x="948086" y="0"/>
              <a:ext cx="433495" cy="361552"/>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92" name="TextBox 50">
              <a:extLst>
                <a:ext uri="{FF2B5EF4-FFF2-40B4-BE49-F238E27FC236}">
                  <a16:creationId xmlns:a16="http://schemas.microsoft.com/office/drawing/2014/main" id="{F227D9A6-C16E-C2C4-01DA-2E1B56855C65}"/>
                </a:ext>
              </a:extLst>
            </p:cNvPr>
            <p:cNvSpPr/>
            <p:nvPr/>
          </p:nvSpPr>
          <p:spPr>
            <a:xfrm>
              <a:off x="0" y="311603"/>
              <a:ext cx="56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02B050"/>
                  </a:solidFill>
                </a:defRPr>
              </a:lvl1pPr>
            </a:lstStyle>
            <a:p>
              <a:r>
                <a:t>α</a:t>
              </a:r>
            </a:p>
          </p:txBody>
        </p:sp>
        <p:sp>
          <p:nvSpPr>
            <p:cNvPr id="93" name="Straight Arrow Connector 51">
              <a:extLst>
                <a:ext uri="{FF2B5EF4-FFF2-40B4-BE49-F238E27FC236}">
                  <a16:creationId xmlns:a16="http://schemas.microsoft.com/office/drawing/2014/main" id="{AFE5D408-5D0F-C762-72CE-AA6D5526A53E}"/>
                </a:ext>
              </a:extLst>
            </p:cNvPr>
            <p:cNvSpPr/>
            <p:nvPr/>
          </p:nvSpPr>
          <p:spPr>
            <a:xfrm flipV="1">
              <a:off x="401397" y="169847"/>
              <a:ext cx="535288" cy="345109"/>
            </a:xfrm>
            <a:prstGeom prst="line">
              <a:avLst/>
            </a:prstGeom>
            <a:noFill/>
            <a:ln w="76200" cap="flat">
              <a:solidFill>
                <a:srgbClr val="FFFF00"/>
              </a:solidFill>
              <a:prstDash val="solid"/>
              <a:round/>
              <a:tailEnd type="triangle" w="med" len="me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grpSp>
      <p:sp>
        <p:nvSpPr>
          <p:cNvPr id="94" name="Explosion: 8 Points 53">
            <a:extLst>
              <a:ext uri="{FF2B5EF4-FFF2-40B4-BE49-F238E27FC236}">
                <a16:creationId xmlns:a16="http://schemas.microsoft.com/office/drawing/2014/main" id="{9D2683F9-1AED-947A-5462-312D5BB49EDF}"/>
              </a:ext>
            </a:extLst>
          </p:cNvPr>
          <p:cNvSpPr/>
          <p:nvPr/>
        </p:nvSpPr>
        <p:spPr>
          <a:xfrm>
            <a:off x="4937381" y="10806516"/>
            <a:ext cx="433495" cy="361553"/>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a:miter lim="400000"/>
          </a:ln>
        </p:spPr>
        <p:txBody>
          <a:bodyPr lIns="365759" tIns="365759" rIns="365759" bIns="365759" anchor="ct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95" name="TextBox 54">
            <a:extLst>
              <a:ext uri="{FF2B5EF4-FFF2-40B4-BE49-F238E27FC236}">
                <a16:creationId xmlns:a16="http://schemas.microsoft.com/office/drawing/2014/main" id="{60A38443-7F58-D2B1-772F-6560CD0C4C7E}"/>
              </a:ext>
            </a:extLst>
          </p:cNvPr>
          <p:cNvSpPr txBox="1"/>
          <p:nvPr/>
        </p:nvSpPr>
        <p:spPr>
          <a:xfrm>
            <a:off x="12262078" y="12488266"/>
            <a:ext cx="562187" cy="701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600" b="1">
                <a:solidFill>
                  <a:srgbClr val="4A65AB"/>
                </a:solidFill>
              </a:defRPr>
            </a:lvl1pPr>
          </a:lstStyle>
          <a:p>
            <a:r>
              <a:t>α</a:t>
            </a:r>
          </a:p>
        </p:txBody>
      </p:sp>
      <p:sp>
        <p:nvSpPr>
          <p:cNvPr id="96" name="Straight Arrow Connector 55">
            <a:extLst>
              <a:ext uri="{FF2B5EF4-FFF2-40B4-BE49-F238E27FC236}">
                <a16:creationId xmlns:a16="http://schemas.microsoft.com/office/drawing/2014/main" id="{DC572295-AEFD-4DD6-5153-2B777C2E8A9E}"/>
              </a:ext>
            </a:extLst>
          </p:cNvPr>
          <p:cNvSpPr/>
          <p:nvPr/>
        </p:nvSpPr>
        <p:spPr>
          <a:xfrm flipH="1" flipV="1">
            <a:off x="7917893" y="10715582"/>
            <a:ext cx="927272" cy="927272"/>
          </a:xfrm>
          <a:prstGeom prst="line">
            <a:avLst/>
          </a:prstGeom>
          <a:ln w="76200">
            <a:solidFill>
              <a:srgbClr val="FFFF00"/>
            </a:solidFill>
            <a:tailEnd type="triangle"/>
          </a:ln>
        </p:spPr>
        <p:txBody>
          <a:bodyPr tIns="91439" bIns="91439"/>
          <a:lstStyle/>
          <a:p>
            <a:pPr defTabSz="1828800">
              <a:defRPr sz="3600">
                <a:solidFill>
                  <a:srgbClr val="000000"/>
                </a:solidFill>
                <a:latin typeface="Century Gothic"/>
                <a:ea typeface="Century Gothic"/>
                <a:cs typeface="Century Gothic"/>
                <a:sym typeface="Century Gothic"/>
              </a:defRPr>
            </a:pPr>
            <a:endParaRPr/>
          </a:p>
        </p:txBody>
      </p:sp>
      <p:grpSp>
        <p:nvGrpSpPr>
          <p:cNvPr id="97" name="Group 2057">
            <a:extLst>
              <a:ext uri="{FF2B5EF4-FFF2-40B4-BE49-F238E27FC236}">
                <a16:creationId xmlns:a16="http://schemas.microsoft.com/office/drawing/2014/main" id="{94B7A53B-D9B8-2538-B3B2-5ADBE6B07898}"/>
              </a:ext>
            </a:extLst>
          </p:cNvPr>
          <p:cNvGrpSpPr/>
          <p:nvPr/>
        </p:nvGrpSpPr>
        <p:grpSpPr>
          <a:xfrm>
            <a:off x="7917893" y="-5891202"/>
            <a:ext cx="8360486" cy="2059252"/>
            <a:chOff x="0" y="0"/>
            <a:chExt cx="8360485" cy="2059250"/>
          </a:xfrm>
        </p:grpSpPr>
        <p:sp>
          <p:nvSpPr>
            <p:cNvPr id="98" name="Explosion: 8 Points 59">
              <a:extLst>
                <a:ext uri="{FF2B5EF4-FFF2-40B4-BE49-F238E27FC236}">
                  <a16:creationId xmlns:a16="http://schemas.microsoft.com/office/drawing/2014/main" id="{91FAA93C-F35C-DEC6-534A-7CD95E82C2E9}"/>
                </a:ext>
              </a:extLst>
            </p:cNvPr>
            <p:cNvSpPr/>
            <p:nvPr/>
          </p:nvSpPr>
          <p:spPr>
            <a:xfrm>
              <a:off x="0" y="1782338"/>
              <a:ext cx="332013" cy="276913"/>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pic>
          <p:nvPicPr>
            <p:cNvPr id="99" name="Picture 60" descr="Picture 60">
              <a:extLst>
                <a:ext uri="{FF2B5EF4-FFF2-40B4-BE49-F238E27FC236}">
                  <a16:creationId xmlns:a16="http://schemas.microsoft.com/office/drawing/2014/main" id="{FBB25F17-5D36-8BDE-2676-57CF0EAC8BDD}"/>
                </a:ext>
              </a:extLst>
            </p:cNvPr>
            <p:cNvPicPr>
              <a:picLocks noChangeAspect="1"/>
            </p:cNvPicPr>
            <p:nvPr/>
          </p:nvPicPr>
          <p:blipFill>
            <a:blip r:embed="rId5"/>
            <a:stretch>
              <a:fillRect/>
            </a:stretch>
          </p:blipFill>
          <p:spPr>
            <a:xfrm>
              <a:off x="4712401" y="275570"/>
              <a:ext cx="1417216" cy="1492289"/>
            </a:xfrm>
            <a:prstGeom prst="rect">
              <a:avLst/>
            </a:prstGeom>
            <a:ln w="12700" cap="flat">
              <a:noFill/>
              <a:miter lim="400000"/>
            </a:ln>
            <a:effectLst/>
          </p:spPr>
        </p:pic>
        <p:sp>
          <p:nvSpPr>
            <p:cNvPr id="100" name="Straight Connector 2050">
              <a:extLst>
                <a:ext uri="{FF2B5EF4-FFF2-40B4-BE49-F238E27FC236}">
                  <a16:creationId xmlns:a16="http://schemas.microsoft.com/office/drawing/2014/main" id="{3ABE2923-0D85-9D4E-6817-9989E503E3B2}"/>
                </a:ext>
              </a:extLst>
            </p:cNvPr>
            <p:cNvSpPr/>
            <p:nvPr/>
          </p:nvSpPr>
          <p:spPr>
            <a:xfrm flipV="1">
              <a:off x="247078" y="574974"/>
              <a:ext cx="4289055" cy="130444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1" name="Straight Connector 68">
              <a:extLst>
                <a:ext uri="{FF2B5EF4-FFF2-40B4-BE49-F238E27FC236}">
                  <a16:creationId xmlns:a16="http://schemas.microsoft.com/office/drawing/2014/main" id="{DB95E410-9414-DF96-2717-6A5146BD44DD}"/>
                </a:ext>
              </a:extLst>
            </p:cNvPr>
            <p:cNvSpPr/>
            <p:nvPr/>
          </p:nvSpPr>
          <p:spPr>
            <a:xfrm flipV="1">
              <a:off x="247077" y="1616755"/>
              <a:ext cx="4378201" cy="40376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2" name="Oval 2055">
              <a:extLst>
                <a:ext uri="{FF2B5EF4-FFF2-40B4-BE49-F238E27FC236}">
                  <a16:creationId xmlns:a16="http://schemas.microsoft.com/office/drawing/2014/main" id="{789A5837-FFDA-F381-C2A0-4B6B5111DE92}"/>
                </a:ext>
              </a:extLst>
            </p:cNvPr>
            <p:cNvSpPr/>
            <p:nvPr/>
          </p:nvSpPr>
          <p:spPr>
            <a:xfrm>
              <a:off x="4443500" y="0"/>
              <a:ext cx="2168605" cy="2043433"/>
            </a:xfrm>
            <a:prstGeom prst="ellipse">
              <a:avLst/>
            </a:prstGeom>
            <a:noFill/>
            <a:ln w="25400" cap="flat">
              <a:solidFill>
                <a:srgbClr val="011993"/>
              </a:solidFill>
              <a:prstDash val="solid"/>
              <a:round/>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103" name="TextBox 74">
              <a:extLst>
                <a:ext uri="{FF2B5EF4-FFF2-40B4-BE49-F238E27FC236}">
                  <a16:creationId xmlns:a16="http://schemas.microsoft.com/office/drawing/2014/main" id="{75CE0EFD-7D97-79F8-43D7-E48206C8736F}"/>
                </a:ext>
              </a:extLst>
            </p:cNvPr>
            <p:cNvSpPr txBox="1"/>
            <p:nvPr/>
          </p:nvSpPr>
          <p:spPr>
            <a:xfrm>
              <a:off x="6001716" y="1182146"/>
              <a:ext cx="387763" cy="74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4" name="TextBox 75">
              <a:extLst>
                <a:ext uri="{FF2B5EF4-FFF2-40B4-BE49-F238E27FC236}">
                  <a16:creationId xmlns:a16="http://schemas.microsoft.com/office/drawing/2014/main" id="{726FBB51-4404-4B7F-5302-B51D7B56D06B}"/>
                </a:ext>
              </a:extLst>
            </p:cNvPr>
            <p:cNvSpPr txBox="1"/>
            <p:nvPr/>
          </p:nvSpPr>
          <p:spPr>
            <a:xfrm>
              <a:off x="6051350" y="250443"/>
              <a:ext cx="387763" cy="74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5" name="TextBox 76">
              <a:extLst>
                <a:ext uri="{FF2B5EF4-FFF2-40B4-BE49-F238E27FC236}">
                  <a16:creationId xmlns:a16="http://schemas.microsoft.com/office/drawing/2014/main" id="{71140779-8390-1383-9C32-B5A1C1E4F24A}"/>
                </a:ext>
              </a:extLst>
            </p:cNvPr>
            <p:cNvSpPr txBox="1"/>
            <p:nvPr/>
          </p:nvSpPr>
          <p:spPr>
            <a:xfrm>
              <a:off x="6734433" y="667400"/>
              <a:ext cx="1626053" cy="640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a:latin typeface="Calibri Light"/>
                  <a:ea typeface="Calibri Light"/>
                  <a:cs typeface="Calibri Light"/>
                  <a:sym typeface="Calibri Light"/>
                </a:defRPr>
              </a:lvl1pPr>
            </a:lstStyle>
            <a:p>
              <a:r>
                <a:t>~1mm</a:t>
              </a:r>
            </a:p>
          </p:txBody>
        </p:sp>
      </p:grpSp>
      <p:sp>
        <p:nvSpPr>
          <p:cNvPr id="111" name="Google Shape;359;p9">
            <a:extLst>
              <a:ext uri="{FF2B5EF4-FFF2-40B4-BE49-F238E27FC236}">
                <a16:creationId xmlns:a16="http://schemas.microsoft.com/office/drawing/2014/main" id="{953D939D-B9B8-A9A2-8591-1706FD648806}"/>
              </a:ext>
            </a:extLst>
          </p:cNvPr>
          <p:cNvSpPr txBox="1"/>
          <p:nvPr/>
        </p:nvSpPr>
        <p:spPr>
          <a:xfrm>
            <a:off x="42731" y="11715725"/>
            <a:ext cx="3200400" cy="574516"/>
          </a:xfrm>
          <a:prstGeom prst="rect">
            <a:avLst/>
          </a:prstGeom>
          <a:ln w="25400">
            <a:solidFill>
              <a:schemeClr val="accent2">
                <a:lumOff val="-8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nchor="ctr">
            <a:spAutoFit/>
          </a:bodyPr>
          <a:lstStyle>
            <a:lvl1pPr defTabSz="1828800">
              <a:defRPr sz="2800">
                <a:solidFill>
                  <a:srgbClr val="000000"/>
                </a:solidFill>
              </a:defRPr>
            </a:lvl1pPr>
          </a:lstStyle>
          <a:p>
            <a:pPr algn="ctr"/>
            <a:r>
              <a:rPr sz="2400" dirty="0"/>
              <a:t>EPJC 82 (2022) 226</a:t>
            </a:r>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104D165A-6437-7B5B-4A8C-92CBEE240F0F}"/>
                  </a:ext>
                </a:extLst>
              </p:cNvPr>
              <p:cNvSpPr txBox="1"/>
              <p:nvPr/>
            </p:nvSpPr>
            <p:spPr>
              <a:xfrm>
                <a:off x="3846560" y="1357682"/>
                <a:ext cx="7139775" cy="1477328"/>
              </a:xfrm>
              <a:prstGeom prst="rect">
                <a:avLst/>
              </a:prstGeom>
              <a:noFill/>
            </p:spPr>
            <p:txBody>
              <a:bodyPr wrap="none" rtlCol="0">
                <a:spAutoFit/>
              </a:bodyPr>
              <a:lstStyle/>
              <a:p>
                <a14:m>
                  <m:oMath xmlns:m="http://schemas.openxmlformats.org/officeDocument/2006/math">
                    <m:r>
                      <a:rPr lang="en-US" b="0" i="1" dirty="0" smtClean="0">
                        <a:solidFill>
                          <a:schemeClr val="tx1"/>
                        </a:solidFill>
                        <a:latin typeface="Cambria Math" panose="02040503050406030204" pitchFamily="18" charset="0"/>
                      </a:rPr>
                      <m:t>0</m:t>
                    </m:r>
                    <m:r>
                      <a:rPr lang="en-US" b="0" i="1" dirty="0" smtClean="0">
                        <a:solidFill>
                          <a:schemeClr val="tx1"/>
                        </a:solidFill>
                        <a:latin typeface="Cambria Math" panose="02040503050406030204" pitchFamily="18" charset="0"/>
                      </a:rPr>
                      <m:t>𝜈𝛽𝛽</m:t>
                    </m:r>
                  </m:oMath>
                </a14:m>
                <a:r>
                  <a:rPr lang="en-US" dirty="0">
                    <a:solidFill>
                      <a:schemeClr val="tx1"/>
                    </a:solidFill>
                    <a:latin typeface="+mj-lt"/>
                  </a:rPr>
                  <a:t> events are single-site and located in the bulk of the detector</a:t>
                </a:r>
              </a:p>
              <a:p>
                <a:endParaRPr lang="en-US" dirty="0">
                  <a:solidFill>
                    <a:schemeClr val="tx1"/>
                  </a:solidFill>
                  <a:latin typeface="+mj-lt"/>
                </a:endParaRPr>
              </a:p>
              <a:p>
                <a:r>
                  <a:rPr lang="en-US" dirty="0">
                    <a:solidFill>
                      <a:schemeClr val="tx1"/>
                    </a:solidFill>
                    <a:latin typeface="+mj-lt"/>
                  </a:rPr>
                  <a:t>The current of the waveforms are used to reject multi-site events (</a:t>
                </a:r>
                <a:r>
                  <a:rPr lang="en-US" dirty="0" err="1">
                    <a:solidFill>
                      <a:schemeClr val="tx1"/>
                    </a:solidFill>
                    <a:latin typeface="+mj-lt"/>
                  </a:rPr>
                  <a:t>AvsE</a:t>
                </a:r>
                <a:r>
                  <a:rPr lang="en-US" dirty="0">
                    <a:solidFill>
                      <a:schemeClr val="tx1"/>
                    </a:solidFill>
                    <a:latin typeface="+mj-lt"/>
                  </a:rPr>
                  <a:t> cut)</a:t>
                </a:r>
              </a:p>
              <a:p>
                <a:r>
                  <a:rPr lang="en-US" dirty="0">
                    <a:solidFill>
                      <a:schemeClr val="tx1"/>
                    </a:solidFill>
                    <a:latin typeface="+mj-lt"/>
                  </a:rPr>
                  <a:t>        Cut removes &gt;90% of true multi-site events</a:t>
                </a:r>
              </a:p>
              <a:p>
                <a:r>
                  <a:rPr lang="en-US" dirty="0">
                    <a:solidFill>
                      <a:schemeClr val="tx1"/>
                    </a:solidFill>
                    <a:latin typeface="+mj-lt"/>
                  </a:rPr>
                  <a:t>        Cut removes &gt;50% of ROI Compton background </a:t>
                </a:r>
              </a:p>
            </p:txBody>
          </p:sp>
        </mc:Choice>
        <mc:Fallback xmlns="">
          <p:sp>
            <p:nvSpPr>
              <p:cNvPr id="115" name="TextBox 114">
                <a:extLst>
                  <a:ext uri="{FF2B5EF4-FFF2-40B4-BE49-F238E27FC236}">
                    <a16:creationId xmlns:a16="http://schemas.microsoft.com/office/drawing/2014/main" id="{104D165A-6437-7B5B-4A8C-92CBEE240F0F}"/>
                  </a:ext>
                </a:extLst>
              </p:cNvPr>
              <p:cNvSpPr txBox="1">
                <a:spLocks noRot="1" noChangeAspect="1" noMove="1" noResize="1" noEditPoints="1" noAdjustHandles="1" noChangeArrowheads="1" noChangeShapeType="1" noTextEdit="1"/>
              </p:cNvSpPr>
              <p:nvPr/>
            </p:nvSpPr>
            <p:spPr>
              <a:xfrm>
                <a:off x="3846560" y="1357682"/>
                <a:ext cx="7139775" cy="1477328"/>
              </a:xfrm>
              <a:prstGeom prst="rect">
                <a:avLst/>
              </a:prstGeom>
              <a:blipFill>
                <a:blip r:embed="rId6"/>
                <a:stretch>
                  <a:fillRect l="-533" t="-2564" b="-5128"/>
                </a:stretch>
              </a:blipFill>
            </p:spPr>
            <p:txBody>
              <a:bodyPr/>
              <a:lstStyle/>
              <a:p>
                <a:r>
                  <a:rPr lang="en-US">
                    <a:noFill/>
                  </a:rPr>
                  <a:t> </a:t>
                </a:r>
              </a:p>
            </p:txBody>
          </p:sp>
        </mc:Fallback>
      </mc:AlternateContent>
      <p:pic>
        <p:nvPicPr>
          <p:cNvPr id="116" name="Picture 115">
            <a:extLst>
              <a:ext uri="{FF2B5EF4-FFF2-40B4-BE49-F238E27FC236}">
                <a16:creationId xmlns:a16="http://schemas.microsoft.com/office/drawing/2014/main" id="{914E3DA0-8F91-AFBB-77C8-9E0173046B11}"/>
              </a:ext>
            </a:extLst>
          </p:cNvPr>
          <p:cNvPicPr>
            <a:picLocks noChangeAspect="1"/>
          </p:cNvPicPr>
          <p:nvPr/>
        </p:nvPicPr>
        <p:blipFill>
          <a:blip r:embed="rId7"/>
          <a:stretch>
            <a:fillRect/>
          </a:stretch>
        </p:blipFill>
        <p:spPr>
          <a:xfrm>
            <a:off x="4176022" y="3777892"/>
            <a:ext cx="7252407" cy="2421240"/>
          </a:xfrm>
          <a:prstGeom prst="rect">
            <a:avLst/>
          </a:prstGeom>
        </p:spPr>
      </p:pic>
      <p:sp>
        <p:nvSpPr>
          <p:cNvPr id="117" name="TextBox 116">
            <a:extLst>
              <a:ext uri="{FF2B5EF4-FFF2-40B4-BE49-F238E27FC236}">
                <a16:creationId xmlns:a16="http://schemas.microsoft.com/office/drawing/2014/main" id="{BA6B6255-0241-FB60-9484-CC52487FC2A3}"/>
              </a:ext>
            </a:extLst>
          </p:cNvPr>
          <p:cNvSpPr txBox="1"/>
          <p:nvPr/>
        </p:nvSpPr>
        <p:spPr>
          <a:xfrm>
            <a:off x="6088472" y="801427"/>
            <a:ext cx="3099375" cy="400110"/>
          </a:xfrm>
          <a:prstGeom prst="rect">
            <a:avLst/>
          </a:prstGeom>
          <a:noFill/>
        </p:spPr>
        <p:txBody>
          <a:bodyPr wrap="none" rtlCol="0">
            <a:spAutoFit/>
          </a:bodyPr>
          <a:lstStyle/>
          <a:p>
            <a:r>
              <a:rPr lang="en-US" sz="2000" b="1" dirty="0">
                <a:solidFill>
                  <a:schemeClr val="accent1">
                    <a:lumMod val="75000"/>
                  </a:schemeClr>
                </a:solidFill>
              </a:rPr>
              <a:t>Multi-site event rejection</a:t>
            </a:r>
          </a:p>
        </p:txBody>
      </p:sp>
      <p:sp>
        <p:nvSpPr>
          <p:cNvPr id="120" name="Slide Number Placeholder 119">
            <a:extLst>
              <a:ext uri="{FF2B5EF4-FFF2-40B4-BE49-F238E27FC236}">
                <a16:creationId xmlns:a16="http://schemas.microsoft.com/office/drawing/2014/main" id="{17FAA70B-80FD-FBD3-BE47-800EFD3B8A32}"/>
              </a:ext>
            </a:extLst>
          </p:cNvPr>
          <p:cNvSpPr>
            <a:spLocks noGrp="1"/>
          </p:cNvSpPr>
          <p:nvPr>
            <p:ph type="sldNum" sz="quarter" idx="4"/>
          </p:nvPr>
        </p:nvSpPr>
        <p:spPr/>
        <p:txBody>
          <a:bodyPr/>
          <a:lstStyle/>
          <a:p>
            <a:fld id="{51839CB6-43E1-9145-9E4A-C1E96B162272}" type="slidenum">
              <a:rPr lang="en-US" smtClean="0"/>
              <a:pPr/>
              <a:t>14</a:t>
            </a:fld>
            <a:endParaRPr lang="en-US" dirty="0"/>
          </a:p>
        </p:txBody>
      </p:sp>
      <p:sp>
        <p:nvSpPr>
          <p:cNvPr id="2" name="TextBox 1">
            <a:extLst>
              <a:ext uri="{FF2B5EF4-FFF2-40B4-BE49-F238E27FC236}">
                <a16:creationId xmlns:a16="http://schemas.microsoft.com/office/drawing/2014/main" id="{4BF9EEFE-D2F0-5D15-CA00-4330AB10A54B}"/>
              </a:ext>
            </a:extLst>
          </p:cNvPr>
          <p:cNvSpPr txBox="1"/>
          <p:nvPr/>
        </p:nvSpPr>
        <p:spPr>
          <a:xfrm>
            <a:off x="10277444" y="3044175"/>
            <a:ext cx="1636730" cy="276999"/>
          </a:xfrm>
          <a:prstGeom prst="rect">
            <a:avLst/>
          </a:prstGeom>
          <a:noFill/>
          <a:ln w="25400">
            <a:solidFill>
              <a:schemeClr val="tx1"/>
            </a:solidFill>
          </a:ln>
        </p:spPr>
        <p:txBody>
          <a:bodyPr wrap="none" rtlCol="0">
            <a:spAutoFit/>
          </a:bodyPr>
          <a:lstStyle/>
          <a:p>
            <a:r>
              <a:rPr lang="en-US" sz="1200" dirty="0"/>
              <a:t>PRC </a:t>
            </a:r>
            <a:r>
              <a:rPr lang="en-US" sz="1200" b="1" dirty="0"/>
              <a:t>99</a:t>
            </a:r>
            <a:r>
              <a:rPr lang="en-US" sz="1200" dirty="0"/>
              <a:t> 065501 (2019)</a:t>
            </a:r>
          </a:p>
        </p:txBody>
      </p:sp>
    </p:spTree>
    <p:extLst>
      <p:ext uri="{BB962C8B-B14F-4D97-AF65-F5344CB8AC3E}">
        <p14:creationId xmlns:p14="http://schemas.microsoft.com/office/powerpoint/2010/main" val="4020572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E49C9-6F1D-8D4A-532A-02FD7600E1EA}"/>
            </a:ext>
          </a:extLst>
        </p:cNvPr>
        <p:cNvGrpSpPr/>
        <p:nvPr/>
      </p:nvGrpSpPr>
      <p:grpSpPr>
        <a:xfrm>
          <a:off x="0" y="0"/>
          <a:ext cx="0" cy="0"/>
          <a:chOff x="0" y="0"/>
          <a:chExt cx="0" cy="0"/>
        </a:xfrm>
      </p:grpSpPr>
      <p:grpSp>
        <p:nvGrpSpPr>
          <p:cNvPr id="10" name="Group">
            <a:extLst>
              <a:ext uri="{FF2B5EF4-FFF2-40B4-BE49-F238E27FC236}">
                <a16:creationId xmlns:a16="http://schemas.microsoft.com/office/drawing/2014/main" id="{A84895B7-9E99-AC37-F059-37698897084B}"/>
              </a:ext>
            </a:extLst>
          </p:cNvPr>
          <p:cNvGrpSpPr>
            <a:grpSpLocks noChangeAspect="1"/>
          </p:cNvGrpSpPr>
          <p:nvPr/>
        </p:nvGrpSpPr>
        <p:grpSpPr>
          <a:xfrm>
            <a:off x="9095835" y="1566952"/>
            <a:ext cx="2540513" cy="1927029"/>
            <a:chOff x="0" y="0"/>
            <a:chExt cx="12176577" cy="8783457"/>
          </a:xfrm>
        </p:grpSpPr>
        <p:pic>
          <p:nvPicPr>
            <p:cNvPr id="12" name="MJD-1803-01.pdf" descr="MJD-1803-01.pdf">
              <a:extLst>
                <a:ext uri="{FF2B5EF4-FFF2-40B4-BE49-F238E27FC236}">
                  <a16:creationId xmlns:a16="http://schemas.microsoft.com/office/drawing/2014/main" id="{DBF96A3A-32FC-A094-6AB5-7E59E86209CE}"/>
                </a:ext>
              </a:extLst>
            </p:cNvPr>
            <p:cNvPicPr>
              <a:picLocks noChangeAspect="1"/>
            </p:cNvPicPr>
            <p:nvPr/>
          </p:nvPicPr>
          <p:blipFill>
            <a:blip r:embed="rId3"/>
            <a:stretch>
              <a:fillRect/>
            </a:stretch>
          </p:blipFill>
          <p:spPr>
            <a:xfrm>
              <a:off x="0" y="0"/>
              <a:ext cx="12176577" cy="8783457"/>
            </a:xfrm>
            <a:prstGeom prst="rect">
              <a:avLst/>
            </a:prstGeom>
            <a:ln w="12700" cap="flat">
              <a:noFill/>
              <a:miter lim="400000"/>
            </a:ln>
            <a:effectLst/>
          </p:spPr>
        </p:pic>
        <p:sp>
          <p:nvSpPr>
            <p:cNvPr id="13" name="Line">
              <a:extLst>
                <a:ext uri="{FF2B5EF4-FFF2-40B4-BE49-F238E27FC236}">
                  <a16:creationId xmlns:a16="http://schemas.microsoft.com/office/drawing/2014/main" id="{43DB2AC2-20EB-C887-39DA-4E4A4BCFF581}"/>
                </a:ext>
              </a:extLst>
            </p:cNvPr>
            <p:cNvSpPr/>
            <p:nvPr/>
          </p:nvSpPr>
          <p:spPr>
            <a:xfrm>
              <a:off x="5162819" y="1954188"/>
              <a:ext cx="655493" cy="1071914"/>
            </a:xfrm>
            <a:prstGeom prst="line">
              <a:avLst/>
            </a:prstGeom>
            <a:noFill/>
            <a:ln w="25400" cap="flat">
              <a:solidFill>
                <a:srgbClr val="0B5D18"/>
              </a:solidFill>
              <a:prstDash val="solid"/>
              <a:miter lim="400000"/>
              <a:tailEnd type="triangle" w="med" len="med"/>
            </a:ln>
            <a:effectLst/>
          </p:spPr>
          <p:txBody>
            <a:bodyPr wrap="square" lIns="71437" tIns="71437" rIns="71437" bIns="71437" numCol="1" anchor="ctr">
              <a:noAutofit/>
            </a:bodyPr>
            <a:lstStyle/>
            <a:p>
              <a:pPr algn="ctr" defTabSz="821531">
                <a:defRPr sz="5600">
                  <a:solidFill>
                    <a:schemeClr val="accent3">
                      <a:lumOff val="44000"/>
                    </a:schemeClr>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14" name="Rectangle">
              <a:extLst>
                <a:ext uri="{FF2B5EF4-FFF2-40B4-BE49-F238E27FC236}">
                  <a16:creationId xmlns:a16="http://schemas.microsoft.com/office/drawing/2014/main" id="{08D3FE31-D7DE-FA82-8321-5B4E7939E89B}"/>
                </a:ext>
              </a:extLst>
            </p:cNvPr>
            <p:cNvSpPr/>
            <p:nvPr/>
          </p:nvSpPr>
          <p:spPr>
            <a:xfrm>
              <a:off x="4383943" y="974127"/>
              <a:ext cx="3214461" cy="920655"/>
            </a:xfrm>
            <a:prstGeom prst="rect">
              <a:avLst/>
            </a:prstGeom>
            <a:noFill/>
            <a:ln w="19050" cap="flat">
              <a:solidFill>
                <a:srgbClr val="00882B"/>
              </a:solidFill>
              <a:prstDash val="solid"/>
              <a:miter lim="400000"/>
            </a:ln>
            <a:effectLst/>
          </p:spPr>
          <p:txBody>
            <a:bodyPr wrap="square" lIns="71437" tIns="71437" rIns="71437" bIns="71437" numCol="1" anchor="ctr">
              <a:noAutofit/>
            </a:bodyPr>
            <a:lstStyle/>
            <a:p>
              <a:pPr algn="ctr" defTabSz="821531">
                <a:defRPr sz="5600">
                  <a:solidFill>
                    <a:schemeClr val="accent3">
                      <a:lumOff val="44000"/>
                    </a:schemeClr>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5" name="Group">
              <a:extLst>
                <a:ext uri="{FF2B5EF4-FFF2-40B4-BE49-F238E27FC236}">
                  <a16:creationId xmlns:a16="http://schemas.microsoft.com/office/drawing/2014/main" id="{092568D0-826E-1A0A-CFDA-73574DB01CF6}"/>
                </a:ext>
              </a:extLst>
            </p:cNvPr>
            <p:cNvGrpSpPr/>
            <p:nvPr/>
          </p:nvGrpSpPr>
          <p:grpSpPr>
            <a:xfrm>
              <a:off x="6434203" y="2059394"/>
              <a:ext cx="5742374" cy="1071915"/>
              <a:chOff x="0" y="3"/>
              <a:chExt cx="5742371" cy="1071914"/>
            </a:xfrm>
          </p:grpSpPr>
          <p:sp>
            <p:nvSpPr>
              <p:cNvPr id="16" name="Bulk event…">
                <a:extLst>
                  <a:ext uri="{FF2B5EF4-FFF2-40B4-BE49-F238E27FC236}">
                    <a16:creationId xmlns:a16="http://schemas.microsoft.com/office/drawing/2014/main" id="{9017F2CD-3AE9-EC66-A970-39DFFB211F1E}"/>
                  </a:ext>
                </a:extLst>
              </p:cNvPr>
              <p:cNvSpPr txBox="1"/>
              <p:nvPr/>
            </p:nvSpPr>
            <p:spPr>
              <a:xfrm>
                <a:off x="662588" y="3"/>
                <a:ext cx="5079783" cy="10719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p>
                <a:pPr>
                  <a:defRPr sz="2000">
                    <a:solidFill>
                      <a:srgbClr val="000000"/>
                    </a:solidFill>
                    <a:latin typeface="+mn-lt"/>
                    <a:ea typeface="+mn-ea"/>
                    <a:cs typeface="+mn-cs"/>
                    <a:sym typeface="Helvetica"/>
                  </a:defRPr>
                </a:pPr>
                <a:r>
                  <a:rPr sz="800" dirty="0"/>
                  <a:t>Bulk event</a:t>
                </a:r>
              </a:p>
              <a:p>
                <a:pPr>
                  <a:defRPr sz="2000">
                    <a:solidFill>
                      <a:srgbClr val="000000"/>
                    </a:solidFill>
                    <a:latin typeface="+mn-lt"/>
                    <a:ea typeface="+mn-ea"/>
                    <a:cs typeface="+mn-cs"/>
                    <a:sym typeface="Helvetica"/>
                  </a:defRPr>
                </a:pPr>
                <a:r>
                  <a:rPr sz="800" dirty="0"/>
                  <a:t>Surface alpha event</a:t>
                </a:r>
              </a:p>
            </p:txBody>
          </p:sp>
          <p:sp>
            <p:nvSpPr>
              <p:cNvPr id="17" name="Line">
                <a:extLst>
                  <a:ext uri="{FF2B5EF4-FFF2-40B4-BE49-F238E27FC236}">
                    <a16:creationId xmlns:a16="http://schemas.microsoft.com/office/drawing/2014/main" id="{F8FAEBEC-78FF-35DF-7A4B-B585BFEF81F6}"/>
                  </a:ext>
                </a:extLst>
              </p:cNvPr>
              <p:cNvSpPr/>
              <p:nvPr/>
            </p:nvSpPr>
            <p:spPr>
              <a:xfrm>
                <a:off x="0" y="326158"/>
                <a:ext cx="659473" cy="1"/>
              </a:xfrm>
              <a:prstGeom prst="line">
                <a:avLst/>
              </a:prstGeom>
              <a:noFill/>
              <a:ln w="50800" cap="flat">
                <a:solidFill>
                  <a:srgbClr val="0010FF"/>
                </a:solidFill>
                <a:prstDash val="solid"/>
                <a:round/>
              </a:ln>
              <a:effectLst/>
            </p:spPr>
            <p:txBody>
              <a:bodyPr wrap="square" lIns="91439" tIns="91439" rIns="91439" bIns="91439" numCol="1" anchor="t">
                <a:noAutofit/>
              </a:bodyPr>
              <a:lstStyle/>
              <a:p>
                <a:pPr defTabSz="1828800">
                  <a:defRPr sz="4600">
                    <a:solidFill>
                      <a:srgbClr val="000000"/>
                    </a:solidFill>
                  </a:defRPr>
                </a:pPr>
                <a:endParaRPr/>
              </a:p>
            </p:txBody>
          </p:sp>
          <p:sp>
            <p:nvSpPr>
              <p:cNvPr id="18" name="Line">
                <a:extLst>
                  <a:ext uri="{FF2B5EF4-FFF2-40B4-BE49-F238E27FC236}">
                    <a16:creationId xmlns:a16="http://schemas.microsoft.com/office/drawing/2014/main" id="{9EB0F12C-4FE4-9AA7-01AE-A51327437648}"/>
                  </a:ext>
                </a:extLst>
              </p:cNvPr>
              <p:cNvSpPr/>
              <p:nvPr/>
            </p:nvSpPr>
            <p:spPr>
              <a:xfrm>
                <a:off x="0" y="757344"/>
                <a:ext cx="659473" cy="1"/>
              </a:xfrm>
              <a:prstGeom prst="line">
                <a:avLst/>
              </a:prstGeom>
              <a:noFill/>
              <a:ln w="50800" cap="flat">
                <a:solidFill>
                  <a:srgbClr val="FF5656"/>
                </a:solidFill>
                <a:prstDash val="solid"/>
                <a:round/>
              </a:ln>
              <a:effectLst/>
            </p:spPr>
            <p:txBody>
              <a:bodyPr wrap="square" lIns="91439" tIns="91439" rIns="91439" bIns="91439" numCol="1" anchor="t">
                <a:noAutofit/>
              </a:bodyPr>
              <a:lstStyle/>
              <a:p>
                <a:pPr defTabSz="1828800">
                  <a:defRPr sz="4600">
                    <a:solidFill>
                      <a:srgbClr val="000000"/>
                    </a:solidFill>
                  </a:defRPr>
                </a:pPr>
                <a:endParaRPr/>
              </a:p>
            </p:txBody>
          </p:sp>
        </p:grpSp>
      </p:grpSp>
      <p:grpSp>
        <p:nvGrpSpPr>
          <p:cNvPr id="22" name="Group 21">
            <a:extLst>
              <a:ext uri="{FF2B5EF4-FFF2-40B4-BE49-F238E27FC236}">
                <a16:creationId xmlns:a16="http://schemas.microsoft.com/office/drawing/2014/main" id="{DCABA6C1-FAFE-A3FF-E350-68ACDE1BFB7B}"/>
              </a:ext>
            </a:extLst>
          </p:cNvPr>
          <p:cNvGrpSpPr/>
          <p:nvPr/>
        </p:nvGrpSpPr>
        <p:grpSpPr>
          <a:xfrm>
            <a:off x="9246396" y="3497980"/>
            <a:ext cx="2239392" cy="1316541"/>
            <a:chOff x="8950360" y="5192733"/>
            <a:chExt cx="2440838" cy="1424282"/>
          </a:xfrm>
        </p:grpSpPr>
        <p:pic>
          <p:nvPicPr>
            <p:cNvPr id="19" name="Picture 12" descr="Picture 12">
              <a:extLst>
                <a:ext uri="{FF2B5EF4-FFF2-40B4-BE49-F238E27FC236}">
                  <a16:creationId xmlns:a16="http://schemas.microsoft.com/office/drawing/2014/main" id="{794E215B-FF41-5FDB-B993-3BC63CFEBA4E}"/>
                </a:ext>
              </a:extLst>
            </p:cNvPr>
            <p:cNvPicPr>
              <a:picLocks noChangeAspect="1"/>
            </p:cNvPicPr>
            <p:nvPr/>
          </p:nvPicPr>
          <p:blipFill>
            <a:blip r:embed="rId4"/>
            <a:stretch>
              <a:fillRect/>
            </a:stretch>
          </p:blipFill>
          <p:spPr>
            <a:xfrm>
              <a:off x="8950360" y="5192733"/>
              <a:ext cx="2440838" cy="1424282"/>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3DE1AF1-3DCF-6888-3693-E537A7CC8BFA}"/>
                    </a:ext>
                  </a:extLst>
                </p:cNvPr>
                <p:cNvSpPr txBox="1"/>
                <p:nvPr/>
              </p:nvSpPr>
              <p:spPr>
                <a:xfrm>
                  <a:off x="9560217" y="5201384"/>
                  <a:ext cx="729687" cy="338554"/>
                </a:xfrm>
                <a:prstGeom prst="rect">
                  <a:avLst/>
                </a:prstGeom>
                <a:noFill/>
              </p:spPr>
              <p:txBody>
                <a:bodyPr wrap="none" rtlCol="0">
                  <a:spAutoFit/>
                </a:bodyPr>
                <a:lstStyle/>
                <a:p>
                  <a14:m>
                    <m:oMath xmlns:m="http://schemas.openxmlformats.org/officeDocument/2006/math">
                      <m:r>
                        <a:rPr lang="en-US" sz="800" b="0" i="1" smtClean="0">
                          <a:solidFill>
                            <a:schemeClr val="tx1"/>
                          </a:solidFill>
                          <a:latin typeface="Cambria Math" panose="02040503050406030204" pitchFamily="18" charset="0"/>
                        </a:rPr>
                        <m:t>𝛼</m:t>
                      </m:r>
                    </m:oMath>
                  </a14:m>
                  <a:r>
                    <a:rPr lang="en-US" sz="800" dirty="0">
                      <a:solidFill>
                        <a:schemeClr val="tx1"/>
                      </a:solidFill>
                      <a:latin typeface="+mj-lt"/>
                    </a:rPr>
                    <a:t> event near </a:t>
                  </a:r>
                  <a:br>
                    <a:rPr lang="en-US" sz="800" dirty="0">
                      <a:solidFill>
                        <a:schemeClr val="tx1"/>
                      </a:solidFill>
                      <a:latin typeface="+mj-lt"/>
                    </a:rPr>
                  </a:br>
                  <a:r>
                    <a:rPr lang="en-US" sz="800" dirty="0">
                      <a:solidFill>
                        <a:schemeClr val="tx1"/>
                      </a:solidFill>
                      <a:latin typeface="+mj-lt"/>
                    </a:rPr>
                    <a:t>point contact</a:t>
                  </a:r>
                  <a:endParaRPr lang="en-US" sz="800" dirty="0">
                    <a:solidFill>
                      <a:schemeClr val="tx1"/>
                    </a:solidFill>
                  </a:endParaRPr>
                </a:p>
              </p:txBody>
            </p:sp>
          </mc:Choice>
          <mc:Fallback xmlns="">
            <p:sp>
              <p:nvSpPr>
                <p:cNvPr id="21" name="TextBox 20">
                  <a:extLst>
                    <a:ext uri="{FF2B5EF4-FFF2-40B4-BE49-F238E27FC236}">
                      <a16:creationId xmlns:a16="http://schemas.microsoft.com/office/drawing/2014/main" id="{23DE1AF1-3DCF-6888-3693-E537A7CC8BFA}"/>
                    </a:ext>
                  </a:extLst>
                </p:cNvPr>
                <p:cNvSpPr txBox="1">
                  <a:spLocks noRot="1" noChangeAspect="1" noMove="1" noResize="1" noEditPoints="1" noAdjustHandles="1" noChangeArrowheads="1" noChangeShapeType="1" noTextEdit="1"/>
                </p:cNvSpPr>
                <p:nvPr/>
              </p:nvSpPr>
              <p:spPr>
                <a:xfrm>
                  <a:off x="9560217" y="5201384"/>
                  <a:ext cx="729687" cy="338554"/>
                </a:xfrm>
                <a:prstGeom prst="rect">
                  <a:avLst/>
                </a:prstGeom>
                <a:blipFill>
                  <a:blip r:embed="rId9"/>
                  <a:stretch>
                    <a:fillRect b="-3571"/>
                  </a:stretch>
                </a:blipFill>
              </p:spPr>
              <p:txBody>
                <a:bodyPr/>
                <a:lstStyle/>
                <a:p>
                  <a:r>
                    <a:rPr lang="en-US">
                      <a:noFill/>
                    </a:rPr>
                    <a:t> </a:t>
                  </a:r>
                </a:p>
              </p:txBody>
            </p:sp>
          </mc:Fallback>
        </mc:AlternateContent>
      </p:grpSp>
      <p:grpSp>
        <p:nvGrpSpPr>
          <p:cNvPr id="23" name="Group 36">
            <a:extLst>
              <a:ext uri="{FF2B5EF4-FFF2-40B4-BE49-F238E27FC236}">
                <a16:creationId xmlns:a16="http://schemas.microsoft.com/office/drawing/2014/main" id="{5C2938FD-EB2F-7D05-8848-2275DAB2EA3C}"/>
              </a:ext>
            </a:extLst>
          </p:cNvPr>
          <p:cNvGrpSpPr>
            <a:grpSpLocks noChangeAspect="1"/>
          </p:cNvGrpSpPr>
          <p:nvPr/>
        </p:nvGrpSpPr>
        <p:grpSpPr>
          <a:xfrm>
            <a:off x="9265396" y="4804108"/>
            <a:ext cx="2295672" cy="1754781"/>
            <a:chOff x="0" y="-5"/>
            <a:chExt cx="9949689" cy="7605410"/>
          </a:xfrm>
        </p:grpSpPr>
        <p:grpSp>
          <p:nvGrpSpPr>
            <p:cNvPr id="24" name="Group 9">
              <a:extLst>
                <a:ext uri="{FF2B5EF4-FFF2-40B4-BE49-F238E27FC236}">
                  <a16:creationId xmlns:a16="http://schemas.microsoft.com/office/drawing/2014/main" id="{6AA6C798-7888-0BF8-F640-0C180A37BCF2}"/>
                </a:ext>
              </a:extLst>
            </p:cNvPr>
            <p:cNvGrpSpPr/>
            <p:nvPr/>
          </p:nvGrpSpPr>
          <p:grpSpPr>
            <a:xfrm>
              <a:off x="0" y="-5"/>
              <a:ext cx="9949689" cy="7605410"/>
              <a:chOff x="0" y="-5"/>
              <a:chExt cx="9949688" cy="7605409"/>
            </a:xfrm>
          </p:grpSpPr>
          <p:pic>
            <p:nvPicPr>
              <p:cNvPr id="27" name="Picture 2" descr="Picture 2">
                <a:extLst>
                  <a:ext uri="{FF2B5EF4-FFF2-40B4-BE49-F238E27FC236}">
                    <a16:creationId xmlns:a16="http://schemas.microsoft.com/office/drawing/2014/main" id="{0BE8D1BA-1805-98B7-2472-9C68FF767189}"/>
                  </a:ext>
                </a:extLst>
              </p:cNvPr>
              <p:cNvPicPr>
                <a:picLocks noChangeAspect="1"/>
              </p:cNvPicPr>
              <p:nvPr/>
            </p:nvPicPr>
            <p:blipFill rotWithShape="1">
              <a:blip r:embed="rId10"/>
              <a:srcRect r="5571"/>
              <a:stretch/>
            </p:blipFill>
            <p:spPr>
              <a:xfrm>
                <a:off x="0" y="-5"/>
                <a:ext cx="9949688" cy="7605409"/>
              </a:xfrm>
              <a:prstGeom prst="rect">
                <a:avLst/>
              </a:prstGeom>
              <a:ln w="12700" cap="flat">
                <a:noFill/>
                <a:miter lim="400000"/>
              </a:ln>
              <a:effectLst/>
            </p:spPr>
          </p:pic>
          <p:sp>
            <p:nvSpPr>
              <p:cNvPr id="28" name="TextBox 3">
                <a:extLst>
                  <a:ext uri="{FF2B5EF4-FFF2-40B4-BE49-F238E27FC236}">
                    <a16:creationId xmlns:a16="http://schemas.microsoft.com/office/drawing/2014/main" id="{0C818BCC-8866-C572-2B2F-608CFEEEF7B0}"/>
                  </a:ext>
                </a:extLst>
              </p:cNvPr>
              <p:cNvSpPr txBox="1"/>
              <p:nvPr/>
            </p:nvSpPr>
            <p:spPr>
              <a:xfrm>
                <a:off x="5618362" y="2064817"/>
                <a:ext cx="4239140" cy="1976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algn="ctr" defTabSz="1828800">
                  <a:defRPr sz="3200">
                    <a:latin typeface="Calibri Light"/>
                    <a:ea typeface="Calibri Light"/>
                    <a:cs typeface="Calibri Light"/>
                    <a:sym typeface="Calibri Light"/>
                  </a:defRPr>
                </a:lvl1pPr>
              </a:lstStyle>
              <a:p>
                <a:r>
                  <a:rPr sz="600" dirty="0"/>
                  <a:t>Slow Component</a:t>
                </a:r>
              </a:p>
            </p:txBody>
          </p:sp>
          <p:sp>
            <p:nvSpPr>
              <p:cNvPr id="29" name="Right Brace 8">
                <a:extLst>
                  <a:ext uri="{FF2B5EF4-FFF2-40B4-BE49-F238E27FC236}">
                    <a16:creationId xmlns:a16="http://schemas.microsoft.com/office/drawing/2014/main" id="{54FDCEAA-115B-CECF-4539-49A55369D9A4}"/>
                  </a:ext>
                </a:extLst>
              </p:cNvPr>
              <p:cNvSpPr/>
              <p:nvPr/>
            </p:nvSpPr>
            <p:spPr>
              <a:xfrm rot="5400000">
                <a:off x="7066284" y="3222930"/>
                <a:ext cx="357780" cy="17955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61"/>
                      <a:pt x="10800" y="359"/>
                    </a:cubicBezTo>
                    <a:lnTo>
                      <a:pt x="10800" y="10441"/>
                    </a:lnTo>
                    <a:cubicBezTo>
                      <a:pt x="10800" y="10639"/>
                      <a:pt x="15635" y="10800"/>
                      <a:pt x="21600" y="10800"/>
                    </a:cubicBezTo>
                    <a:cubicBezTo>
                      <a:pt x="15635" y="10800"/>
                      <a:pt x="10800" y="10961"/>
                      <a:pt x="10800" y="11159"/>
                    </a:cubicBezTo>
                    <a:lnTo>
                      <a:pt x="10800" y="21241"/>
                    </a:lnTo>
                    <a:cubicBezTo>
                      <a:pt x="10800" y="21439"/>
                      <a:pt x="5965" y="21600"/>
                      <a:pt x="0" y="21600"/>
                    </a:cubicBezTo>
                  </a:path>
                </a:pathLst>
              </a:custGeom>
              <a:noFill/>
              <a:ln w="76200" cap="flat">
                <a:solidFill>
                  <a:srgbClr val="011993"/>
                </a:solidFill>
                <a:prstDash val="solid"/>
                <a:miter lim="800000"/>
              </a:ln>
              <a:effectLst/>
            </p:spPr>
            <p:txBody>
              <a:bodyPr wrap="square" lIns="91439" tIns="91439" rIns="91439" bIns="91439" numCol="1" anchor="ctr">
                <a:noAutofit/>
              </a:bodyPr>
              <a:lstStyle/>
              <a:p>
                <a:pPr algn="ctr" defTabSz="1828800">
                  <a:defRPr sz="3600">
                    <a:solidFill>
                      <a:srgbClr val="000000"/>
                    </a:solidFill>
                    <a:latin typeface="Calibri"/>
                    <a:ea typeface="Calibri"/>
                    <a:cs typeface="Calibri"/>
                    <a:sym typeface="Calibri"/>
                  </a:defRPr>
                </a:pPr>
                <a:endParaRPr/>
              </a:p>
            </p:txBody>
          </p:sp>
        </p:grpSp>
        <p:sp>
          <p:nvSpPr>
            <p:cNvPr id="25" name="Google Shape;337;p9">
              <a:extLst>
                <a:ext uri="{FF2B5EF4-FFF2-40B4-BE49-F238E27FC236}">
                  <a16:creationId xmlns:a16="http://schemas.microsoft.com/office/drawing/2014/main" id="{8D7DD556-5AE7-17C7-471A-4D750E7DC0EA}"/>
                </a:ext>
              </a:extLst>
            </p:cNvPr>
            <p:cNvSpPr/>
            <p:nvPr/>
          </p:nvSpPr>
          <p:spPr>
            <a:xfrm>
              <a:off x="5896305" y="2717645"/>
              <a:ext cx="467860" cy="335244"/>
            </a:xfrm>
            <a:prstGeom prst="line">
              <a:avLst/>
            </a:prstGeom>
            <a:noFill/>
            <a:ln w="76200" cap="flat">
              <a:solidFill>
                <a:srgbClr val="00882B"/>
              </a:solidFill>
              <a:prstDash val="solid"/>
              <a:miter lim="400000"/>
              <a:tailEnd type="triangle" w="med" len="med"/>
            </a:ln>
            <a:effectLst/>
          </p:spPr>
          <p:txBody>
            <a:bodyPr wrap="square" lIns="91439" tIns="91439" rIns="91439" bIns="91439" numCol="1" anchor="t">
              <a:noAutofit/>
            </a:bodyPr>
            <a:lstStyle/>
            <a:p>
              <a:pPr defTabSz="1828800">
                <a:defRPr sz="3600">
                  <a:solidFill>
                    <a:srgbClr val="000000"/>
                  </a:solidFill>
                  <a:latin typeface="Calibri"/>
                  <a:ea typeface="Calibri"/>
                  <a:cs typeface="Calibri"/>
                  <a:sym typeface="Calibri"/>
                </a:defRPr>
              </a:pPr>
              <a:endParaRPr/>
            </a:p>
          </p:txBody>
        </p:sp>
      </p:grpSp>
      <p:pic>
        <p:nvPicPr>
          <p:cNvPr id="2" name="Picture 1">
            <a:extLst>
              <a:ext uri="{FF2B5EF4-FFF2-40B4-BE49-F238E27FC236}">
                <a16:creationId xmlns:a16="http://schemas.microsoft.com/office/drawing/2014/main" id="{B9708DA0-938E-BA51-11EA-5451F873AC39}"/>
              </a:ext>
            </a:extLst>
          </p:cNvPr>
          <p:cNvPicPr>
            <a:picLocks noChangeAspect="1"/>
          </p:cNvPicPr>
          <p:nvPr/>
        </p:nvPicPr>
        <p:blipFill>
          <a:blip r:embed="rId11"/>
          <a:stretch>
            <a:fillRect/>
          </a:stretch>
        </p:blipFill>
        <p:spPr>
          <a:xfrm>
            <a:off x="275286" y="1100100"/>
            <a:ext cx="2998818" cy="2816457"/>
          </a:xfrm>
          <a:prstGeom prst="rect">
            <a:avLst/>
          </a:prstGeom>
        </p:spPr>
      </p:pic>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4A8F2D7E-759C-9ED6-4683-BE0DB7872916}"/>
                  </a:ext>
                </a:extLst>
              </p:cNvPr>
              <p:cNvSpPr txBox="1"/>
              <p:nvPr/>
            </p:nvSpPr>
            <p:spPr>
              <a:xfrm>
                <a:off x="3634416" y="1166842"/>
                <a:ext cx="8345440" cy="5078313"/>
              </a:xfrm>
              <a:prstGeom prst="rect">
                <a:avLst/>
              </a:prstGeom>
              <a:noFill/>
            </p:spPr>
            <p:txBody>
              <a:bodyPr wrap="square" rtlCol="0">
                <a:spAutoFit/>
              </a:bodyPr>
              <a:lstStyle/>
              <a:p>
                <a14:m>
                  <m:oMath xmlns:m="http://schemas.openxmlformats.org/officeDocument/2006/math">
                    <m:r>
                      <a:rPr lang="en-US" b="0" i="1" smtClean="0">
                        <a:solidFill>
                          <a:schemeClr val="tx1"/>
                        </a:solidFill>
                        <a:latin typeface="Cambria Math" panose="02040503050406030204" pitchFamily="18" charset="0"/>
                      </a:rPr>
                      <m:t>𝛼</m:t>
                    </m:r>
                  </m:oMath>
                </a14:m>
                <a:r>
                  <a:rPr lang="en-US" dirty="0">
                    <a:solidFill>
                      <a:schemeClr val="tx1"/>
                    </a:solidFill>
                    <a:latin typeface="+mj-lt"/>
                  </a:rPr>
                  <a:t> events on transition layer, passivated surface and near point contact</a:t>
                </a:r>
              </a:p>
              <a:p>
                <a:r>
                  <a:rPr lang="en-US" dirty="0">
                    <a:solidFill>
                      <a:schemeClr val="tx1"/>
                    </a:solidFill>
                    <a:latin typeface="+mj-lt"/>
                  </a:rPr>
                  <a:t>Cuts are optimized with 2615 DEP peak and Compton continuum of </a:t>
                </a:r>
                <a:r>
                  <a:rPr lang="en-US" baseline="30000" dirty="0">
                    <a:solidFill>
                      <a:schemeClr val="tx1"/>
                    </a:solidFill>
                    <a:latin typeface="+mj-lt"/>
                  </a:rPr>
                  <a:t>228</a:t>
                </a:r>
                <a:r>
                  <a:rPr lang="en-US" dirty="0">
                    <a:solidFill>
                      <a:schemeClr val="tx1"/>
                    </a:solidFill>
                    <a:latin typeface="+mj-lt"/>
                  </a:rPr>
                  <a:t>Th weekly calibration data</a:t>
                </a:r>
              </a:p>
              <a:p>
                <a:endParaRPr lang="en-US" dirty="0">
                  <a:solidFill>
                    <a:schemeClr val="tx1"/>
                  </a:solidFill>
                  <a:latin typeface="+mj-lt"/>
                </a:endParaRPr>
              </a:p>
              <a:p>
                <a:r>
                  <a:rPr lang="en-US" dirty="0">
                    <a:solidFill>
                      <a:srgbClr val="0070C0"/>
                    </a:solidFill>
                    <a:latin typeface="+mj-lt"/>
                  </a:rPr>
                  <a:t>If </a:t>
                </a:r>
                <a14:m>
                  <m:oMath xmlns:m="http://schemas.openxmlformats.org/officeDocument/2006/math">
                    <m:r>
                      <a:rPr lang="en-US" b="0" i="1" smtClean="0">
                        <a:solidFill>
                          <a:srgbClr val="0070C0"/>
                        </a:solidFill>
                        <a:latin typeface="Cambria Math" panose="02040503050406030204" pitchFamily="18" charset="0"/>
                      </a:rPr>
                      <m:t>𝛼</m:t>
                    </m:r>
                  </m:oMath>
                </a14:m>
                <a:r>
                  <a:rPr lang="en-US" dirty="0">
                    <a:solidFill>
                      <a:srgbClr val="0070C0"/>
                    </a:solidFill>
                    <a:latin typeface="+mj-lt"/>
                  </a:rPr>
                  <a:t> event is on passivated surface far from point-contact</a:t>
                </a:r>
              </a:p>
              <a:p>
                <a:r>
                  <a:rPr lang="en-US" dirty="0">
                    <a:solidFill>
                      <a:srgbClr val="0070C0"/>
                    </a:solidFill>
                    <a:latin typeface="+mj-lt"/>
                  </a:rPr>
                  <a:t>        waveforms becomes 10-100 times slow</a:t>
                </a:r>
              </a:p>
              <a:p>
                <a:r>
                  <a:rPr lang="en-US" dirty="0">
                    <a:solidFill>
                      <a:srgbClr val="0070C0"/>
                    </a:solidFill>
                    <a:latin typeface="+mj-lt"/>
                  </a:rPr>
                  <a:t>        cut based on mean rise time (DCR cut) (</a:t>
                </a:r>
                <a14:m>
                  <m:oMath xmlns:m="http://schemas.openxmlformats.org/officeDocument/2006/math">
                    <m:r>
                      <a:rPr lang="en-US" b="0" i="1" smtClean="0">
                        <a:solidFill>
                          <a:srgbClr val="0070C0"/>
                        </a:solidFill>
                        <a:latin typeface="Cambria Math" panose="02040503050406030204" pitchFamily="18" charset="0"/>
                      </a:rPr>
                      <m:t>𝜖</m:t>
                    </m:r>
                    <m:r>
                      <a:rPr lang="en-US" b="0" i="1" smtClean="0">
                        <a:solidFill>
                          <a:srgbClr val="0070C0"/>
                        </a:solidFill>
                        <a:latin typeface="Cambria Math" panose="02040503050406030204" pitchFamily="18" charset="0"/>
                      </a:rPr>
                      <m:t>=0.99)</m:t>
                    </m:r>
                  </m:oMath>
                </a14:m>
                <a:endParaRPr lang="en-US" dirty="0">
                  <a:solidFill>
                    <a:srgbClr val="0070C0"/>
                  </a:solidFill>
                  <a:latin typeface="+mj-lt"/>
                </a:endParaRPr>
              </a:p>
              <a:p>
                <a:endParaRPr lang="en-US" dirty="0">
                  <a:solidFill>
                    <a:schemeClr val="tx1"/>
                  </a:solidFill>
                  <a:latin typeface="+mj-lt"/>
                </a:endParaRPr>
              </a:p>
              <a:p>
                <a:r>
                  <a:rPr lang="en-US" dirty="0">
                    <a:solidFill>
                      <a:schemeClr val="accent6">
                        <a:lumMod val="50000"/>
                      </a:schemeClr>
                    </a:solidFill>
                    <a:latin typeface="+mj-lt"/>
                  </a:rPr>
                  <a:t>If </a:t>
                </a:r>
                <a14:m>
                  <m:oMath xmlns:m="http://schemas.openxmlformats.org/officeDocument/2006/math">
                    <m:r>
                      <a:rPr lang="en-US" b="0" i="1" smtClean="0">
                        <a:solidFill>
                          <a:schemeClr val="accent6">
                            <a:lumMod val="50000"/>
                          </a:schemeClr>
                        </a:solidFill>
                        <a:latin typeface="Cambria Math" panose="02040503050406030204" pitchFamily="18" charset="0"/>
                      </a:rPr>
                      <m:t>𝛼</m:t>
                    </m:r>
                  </m:oMath>
                </a14:m>
                <a:r>
                  <a:rPr lang="en-US" dirty="0">
                    <a:solidFill>
                      <a:schemeClr val="accent6">
                        <a:lumMod val="50000"/>
                      </a:schemeClr>
                    </a:solidFill>
                    <a:latin typeface="+mj-lt"/>
                  </a:rPr>
                  <a:t> event is near point-contact</a:t>
                </a:r>
              </a:p>
              <a:p>
                <a:r>
                  <a:rPr lang="en-US" dirty="0">
                    <a:solidFill>
                      <a:schemeClr val="accent6">
                        <a:lumMod val="50000"/>
                      </a:schemeClr>
                    </a:solidFill>
                    <a:latin typeface="+mj-lt"/>
                  </a:rPr>
                  <a:t>        fast risetime of the waveform</a:t>
                </a:r>
              </a:p>
              <a:p>
                <a:r>
                  <a:rPr lang="en-US" dirty="0">
                    <a:solidFill>
                      <a:schemeClr val="accent6">
                        <a:lumMod val="50000"/>
                      </a:schemeClr>
                    </a:solidFill>
                    <a:latin typeface="+mj-lt"/>
                  </a:rPr>
                  <a:t>        cut based on current during the risetime (high </a:t>
                </a:r>
                <a:r>
                  <a:rPr lang="en-US" dirty="0" err="1">
                    <a:solidFill>
                      <a:schemeClr val="accent6">
                        <a:lumMod val="50000"/>
                      </a:schemeClr>
                    </a:solidFill>
                    <a:latin typeface="+mj-lt"/>
                  </a:rPr>
                  <a:t>AvsE</a:t>
                </a:r>
                <a:r>
                  <a:rPr lang="en-US" dirty="0">
                    <a:solidFill>
                      <a:schemeClr val="accent6">
                        <a:lumMod val="50000"/>
                      </a:schemeClr>
                    </a:solidFill>
                    <a:latin typeface="+mj-lt"/>
                  </a:rPr>
                  <a:t> cut)</a:t>
                </a:r>
                <a:br>
                  <a:rPr lang="en-US" dirty="0">
                    <a:solidFill>
                      <a:schemeClr val="accent6">
                        <a:lumMod val="50000"/>
                      </a:schemeClr>
                    </a:solidFill>
                    <a:latin typeface="+mj-lt"/>
                  </a:rPr>
                </a:br>
                <a:r>
                  <a:rPr lang="en-US" dirty="0">
                    <a:solidFill>
                      <a:schemeClr val="accent6">
                        <a:lumMod val="50000"/>
                      </a:schemeClr>
                    </a:solidFill>
                    <a:latin typeface="+mj-lt"/>
                  </a:rPr>
                  <a:t> (</a:t>
                </a:r>
                <a14:m>
                  <m:oMath xmlns:m="http://schemas.openxmlformats.org/officeDocument/2006/math">
                    <m:r>
                      <a:rPr lang="en-US" b="0" i="1" smtClean="0">
                        <a:solidFill>
                          <a:schemeClr val="accent6">
                            <a:lumMod val="50000"/>
                          </a:schemeClr>
                        </a:solidFill>
                        <a:latin typeface="Cambria Math" panose="02040503050406030204" pitchFamily="18" charset="0"/>
                      </a:rPr>
                      <m:t>𝜖</m:t>
                    </m:r>
                    <m:r>
                      <a:rPr lang="en-US" b="0" i="1" smtClean="0">
                        <a:solidFill>
                          <a:schemeClr val="accent6">
                            <a:lumMod val="50000"/>
                          </a:schemeClr>
                        </a:solidFill>
                        <a:latin typeface="Cambria Math" panose="02040503050406030204" pitchFamily="18" charset="0"/>
                      </a:rPr>
                      <m:t>=0.98)</m:t>
                    </m:r>
                  </m:oMath>
                </a14:m>
                <a:endParaRPr lang="en-US" dirty="0">
                  <a:solidFill>
                    <a:schemeClr val="accent6">
                      <a:lumMod val="50000"/>
                    </a:schemeClr>
                  </a:solidFill>
                  <a:latin typeface="+mj-lt"/>
                </a:endParaRPr>
              </a:p>
              <a:p>
                <a:endParaRPr lang="en-US" dirty="0">
                  <a:solidFill>
                    <a:schemeClr val="accent6">
                      <a:lumMod val="50000"/>
                    </a:schemeClr>
                  </a:solidFill>
                  <a:latin typeface="+mj-lt"/>
                </a:endParaRPr>
              </a:p>
              <a:p>
                <a:r>
                  <a:rPr lang="en-US" dirty="0">
                    <a:solidFill>
                      <a:srgbClr val="C00000"/>
                    </a:solidFill>
                    <a:latin typeface="+mj-lt"/>
                  </a:rPr>
                  <a:t>If </a:t>
                </a:r>
                <a14:m>
                  <m:oMath xmlns:m="http://schemas.openxmlformats.org/officeDocument/2006/math">
                    <m:r>
                      <a:rPr lang="en-US" b="0" i="1" smtClean="0">
                        <a:solidFill>
                          <a:srgbClr val="C00000"/>
                        </a:solidFill>
                        <a:latin typeface="Cambria Math" panose="02040503050406030204" pitchFamily="18" charset="0"/>
                      </a:rPr>
                      <m:t>𝛼</m:t>
                    </m:r>
                  </m:oMath>
                </a14:m>
                <a:r>
                  <a:rPr lang="en-US" dirty="0">
                    <a:solidFill>
                      <a:srgbClr val="C00000"/>
                    </a:solidFill>
                    <a:latin typeface="+mj-lt"/>
                  </a:rPr>
                  <a:t> event is on transition layer</a:t>
                </a:r>
              </a:p>
              <a:p>
                <a:r>
                  <a:rPr lang="en-US" dirty="0">
                    <a:solidFill>
                      <a:srgbClr val="C00000"/>
                    </a:solidFill>
                    <a:latin typeface="+mj-lt"/>
                  </a:rPr>
                  <a:t>         energy lost in the layer</a:t>
                </a:r>
              </a:p>
              <a:p>
                <a:r>
                  <a:rPr lang="en-US" dirty="0">
                    <a:solidFill>
                      <a:srgbClr val="C00000"/>
                    </a:solidFill>
                    <a:latin typeface="+mj-lt"/>
                  </a:rPr>
                  <a:t>         cut based on estimation of uncollected charge </a:t>
                </a:r>
                <a:br>
                  <a:rPr lang="en-US" dirty="0">
                    <a:solidFill>
                      <a:srgbClr val="C00000"/>
                    </a:solidFill>
                    <a:latin typeface="+mj-lt"/>
                  </a:rPr>
                </a:br>
                <a:r>
                  <a:rPr lang="en-US" dirty="0">
                    <a:solidFill>
                      <a:srgbClr val="C00000"/>
                    </a:solidFill>
                    <a:latin typeface="+mj-lt"/>
                  </a:rPr>
                  <a:t>for each event (LQ cut) (</a:t>
                </a:r>
                <a14:m>
                  <m:oMath xmlns:m="http://schemas.openxmlformats.org/officeDocument/2006/math">
                    <m:r>
                      <a:rPr lang="en-US" b="0" i="1" smtClean="0">
                        <a:solidFill>
                          <a:srgbClr val="C00000"/>
                        </a:solidFill>
                        <a:latin typeface="Cambria Math" panose="02040503050406030204" pitchFamily="18" charset="0"/>
                      </a:rPr>
                      <m:t>𝜖</m:t>
                    </m:r>
                    <m:r>
                      <a:rPr lang="en-US" b="0" i="1" smtClean="0">
                        <a:solidFill>
                          <a:srgbClr val="C00000"/>
                        </a:solidFill>
                        <a:latin typeface="Cambria Math" panose="02040503050406030204" pitchFamily="18" charset="0"/>
                      </a:rPr>
                      <m:t>=0.993)</m:t>
                    </m:r>
                  </m:oMath>
                </a14:m>
                <a:endParaRPr lang="en-US" dirty="0">
                  <a:solidFill>
                    <a:srgbClr val="C00000"/>
                  </a:solidFill>
                  <a:latin typeface="+mj-lt"/>
                </a:endParaRPr>
              </a:p>
              <a:p>
                <a:endParaRPr lang="en-US" dirty="0">
                  <a:solidFill>
                    <a:schemeClr val="accent6">
                      <a:lumMod val="50000"/>
                    </a:schemeClr>
                  </a:solidFill>
                  <a:latin typeface="+mj-lt"/>
                </a:endParaRPr>
              </a:p>
            </p:txBody>
          </p:sp>
        </mc:Choice>
        <mc:Fallback xmlns="">
          <p:sp>
            <p:nvSpPr>
              <p:cNvPr id="115" name="TextBox 114">
                <a:extLst>
                  <a:ext uri="{FF2B5EF4-FFF2-40B4-BE49-F238E27FC236}">
                    <a16:creationId xmlns:a16="http://schemas.microsoft.com/office/drawing/2014/main" id="{4A8F2D7E-759C-9ED6-4683-BE0DB7872916}"/>
                  </a:ext>
                </a:extLst>
              </p:cNvPr>
              <p:cNvSpPr txBox="1">
                <a:spLocks noRot="1" noChangeAspect="1" noMove="1" noResize="1" noEditPoints="1" noAdjustHandles="1" noChangeArrowheads="1" noChangeShapeType="1" noTextEdit="1"/>
              </p:cNvSpPr>
              <p:nvPr/>
            </p:nvSpPr>
            <p:spPr>
              <a:xfrm>
                <a:off x="3634416" y="1166842"/>
                <a:ext cx="8345440" cy="5078313"/>
              </a:xfrm>
              <a:prstGeom prst="rect">
                <a:avLst/>
              </a:prstGeom>
              <a:blipFill>
                <a:blip r:embed="rId12"/>
                <a:stretch>
                  <a:fillRect l="-608" t="-499"/>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47F68B03-2480-6273-EB94-8195F286C580}"/>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Background Rejection</a:t>
            </a:r>
          </a:p>
        </p:txBody>
      </p:sp>
      <p:pic>
        <p:nvPicPr>
          <p:cNvPr id="11" name="Google Shape;316;p15" descr="Image">
            <a:extLst>
              <a:ext uri="{FF2B5EF4-FFF2-40B4-BE49-F238E27FC236}">
                <a16:creationId xmlns:a16="http://schemas.microsoft.com/office/drawing/2014/main" id="{21724B7D-3BB0-C7C5-0FC6-181AAA31FB88}"/>
              </a:ext>
            </a:extLst>
          </p:cNvPr>
          <p:cNvPicPr preferRelativeResize="0"/>
          <p:nvPr/>
        </p:nvPicPr>
        <p:blipFill rotWithShape="1">
          <a:blip r:embed="rId13">
            <a:alphaModFix/>
          </a:blip>
          <a:srcRect/>
          <a:stretch/>
        </p:blipFill>
        <p:spPr>
          <a:xfrm>
            <a:off x="20494914" y="-2363763"/>
            <a:ext cx="1958927" cy="1105848"/>
          </a:xfrm>
          <a:prstGeom prst="rect">
            <a:avLst/>
          </a:prstGeom>
          <a:noFill/>
          <a:ln>
            <a:noFill/>
          </a:ln>
        </p:spPr>
      </p:pic>
      <p:sp>
        <p:nvSpPr>
          <p:cNvPr id="73" name="TextBox 6">
            <a:extLst>
              <a:ext uri="{FF2B5EF4-FFF2-40B4-BE49-F238E27FC236}">
                <a16:creationId xmlns:a16="http://schemas.microsoft.com/office/drawing/2014/main" id="{3DB1F3A9-6CD5-C358-3C3B-DD59D87F40F0}"/>
              </a:ext>
            </a:extLst>
          </p:cNvPr>
          <p:cNvSpPr txBox="1"/>
          <p:nvPr/>
        </p:nvSpPr>
        <p:spPr>
          <a:xfrm>
            <a:off x="7802227" y="-2175812"/>
            <a:ext cx="4737105" cy="1109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r" defTabSz="1828800">
              <a:defRPr sz="3200">
                <a:solidFill>
                  <a:srgbClr val="7030A0"/>
                </a:solidFill>
              </a:defRPr>
            </a:pPr>
            <a:r>
              <a:t>Multi-site events in active volume: </a:t>
            </a:r>
            <a:r>
              <a:rPr b="1"/>
              <a:t>AvsE cut</a:t>
            </a:r>
          </a:p>
        </p:txBody>
      </p:sp>
      <p:grpSp>
        <p:nvGrpSpPr>
          <p:cNvPr id="82" name="Google Shape;679;p35">
            <a:extLst>
              <a:ext uri="{FF2B5EF4-FFF2-40B4-BE49-F238E27FC236}">
                <a16:creationId xmlns:a16="http://schemas.microsoft.com/office/drawing/2014/main" id="{E6364F3E-2BE4-13C8-8107-C7DB99DDA2BF}"/>
              </a:ext>
            </a:extLst>
          </p:cNvPr>
          <p:cNvGrpSpPr/>
          <p:nvPr/>
        </p:nvGrpSpPr>
        <p:grpSpPr>
          <a:xfrm>
            <a:off x="275285" y="4441379"/>
            <a:ext cx="2435297" cy="1640288"/>
            <a:chOff x="-8016143" y="4068184"/>
            <a:chExt cx="5555791" cy="3566895"/>
          </a:xfrm>
        </p:grpSpPr>
        <p:sp>
          <p:nvSpPr>
            <p:cNvPr id="83" name="Google Shape;680;p35">
              <a:extLst>
                <a:ext uri="{FF2B5EF4-FFF2-40B4-BE49-F238E27FC236}">
                  <a16:creationId xmlns:a16="http://schemas.microsoft.com/office/drawing/2014/main" id="{7112D983-CA2F-A2F0-B962-B8BF9FA9A477}"/>
                </a:ext>
              </a:extLst>
            </p:cNvPr>
            <p:cNvSpPr/>
            <p:nvPr/>
          </p:nvSpPr>
          <p:spPr>
            <a:xfrm>
              <a:off x="-7569213" y="4068184"/>
              <a:ext cx="5108861" cy="356689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9999" tIns="129999" rIns="129999" bIns="129999" numCol="1" anchor="t">
              <a:spAutoFit/>
            </a:bodyPr>
            <a:lstStyle/>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p</a:t>
              </a:r>
              <a:r>
                <a:rPr sz="1400" baseline="31000" dirty="0">
                  <a:latin typeface="+mj-lt"/>
                </a:rPr>
                <a:t>+</a:t>
              </a:r>
              <a:r>
                <a:rPr sz="1400" dirty="0">
                  <a:latin typeface="+mj-lt"/>
                </a:rPr>
                <a:t> Point Contact (Ge)</a:t>
              </a:r>
            </a:p>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n</a:t>
              </a:r>
              <a:r>
                <a:rPr sz="1400" baseline="31000" dirty="0">
                  <a:latin typeface="+mj-lt"/>
                </a:rPr>
                <a:t>+ </a:t>
              </a:r>
              <a:r>
                <a:rPr sz="1400" dirty="0">
                  <a:latin typeface="+mj-lt"/>
                </a:rPr>
                <a:t>Outer Contact (Li)</a:t>
              </a:r>
            </a:p>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Active (Intrinsic) Volume</a:t>
              </a:r>
            </a:p>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Transition Region (~1 mm)</a:t>
              </a:r>
            </a:p>
            <a:p>
              <a:pPr defTabSz="1828800">
                <a:lnSpc>
                  <a:spcPct val="130000"/>
                </a:lnSpc>
                <a:defRPr sz="3200">
                  <a:solidFill>
                    <a:srgbClr val="000000"/>
                  </a:solidFill>
                  <a:latin typeface="Calibri Light"/>
                  <a:ea typeface="Calibri Light"/>
                  <a:cs typeface="Calibri Light"/>
                  <a:sym typeface="Calibri Light"/>
                </a:defRPr>
              </a:pPr>
              <a:r>
                <a:rPr sz="1400" dirty="0">
                  <a:latin typeface="+mj-lt"/>
                </a:rPr>
                <a:t>Passivated Surface (~1 </a:t>
              </a:r>
              <a:r>
                <a:rPr sz="1400" dirty="0" err="1">
                  <a:latin typeface="+mj-lt"/>
                </a:rPr>
                <a:t>μm</a:t>
              </a:r>
              <a:r>
                <a:rPr sz="1400" dirty="0">
                  <a:latin typeface="+mj-lt"/>
                </a:rPr>
                <a:t>)</a:t>
              </a:r>
            </a:p>
          </p:txBody>
        </p:sp>
        <p:sp>
          <p:nvSpPr>
            <p:cNvPr id="84" name="Google Shape;681;p35">
              <a:extLst>
                <a:ext uri="{FF2B5EF4-FFF2-40B4-BE49-F238E27FC236}">
                  <a16:creationId xmlns:a16="http://schemas.microsoft.com/office/drawing/2014/main" id="{5AC14DAA-F24C-F031-4BAE-F6D8DA9A1E1F}"/>
                </a:ext>
              </a:extLst>
            </p:cNvPr>
            <p:cNvSpPr/>
            <p:nvPr/>
          </p:nvSpPr>
          <p:spPr>
            <a:xfrm>
              <a:off x="-8016143" y="4380724"/>
              <a:ext cx="366165" cy="366167"/>
            </a:xfrm>
            <a:prstGeom prst="rect">
              <a:avLst/>
            </a:prstGeom>
            <a:solidFill>
              <a:srgbClr val="FF00FF"/>
            </a:solidFill>
            <a:ln w="254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sp>
          <p:nvSpPr>
            <p:cNvPr id="85" name="Google Shape;682;p35">
              <a:extLst>
                <a:ext uri="{FF2B5EF4-FFF2-40B4-BE49-F238E27FC236}">
                  <a16:creationId xmlns:a16="http://schemas.microsoft.com/office/drawing/2014/main" id="{2A615F35-A5A3-1A32-2C87-4A2930624F56}"/>
                </a:ext>
              </a:extLst>
            </p:cNvPr>
            <p:cNvSpPr/>
            <p:nvPr/>
          </p:nvSpPr>
          <p:spPr>
            <a:xfrm>
              <a:off x="-8016143" y="5634800"/>
              <a:ext cx="366165" cy="366167"/>
            </a:xfrm>
            <a:prstGeom prst="rect">
              <a:avLst/>
            </a:prstGeom>
            <a:solidFill>
              <a:srgbClr val="0E58C4"/>
            </a:solidFill>
            <a:ln w="127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sp>
          <p:nvSpPr>
            <p:cNvPr id="86" name="Google Shape;683;p35">
              <a:extLst>
                <a:ext uri="{FF2B5EF4-FFF2-40B4-BE49-F238E27FC236}">
                  <a16:creationId xmlns:a16="http://schemas.microsoft.com/office/drawing/2014/main" id="{F271F17F-5F54-44E0-7980-D175B30793B3}"/>
                </a:ext>
              </a:extLst>
            </p:cNvPr>
            <p:cNvSpPr/>
            <p:nvPr/>
          </p:nvSpPr>
          <p:spPr>
            <a:xfrm>
              <a:off x="-8016143" y="5008907"/>
              <a:ext cx="366165" cy="366167"/>
            </a:xfrm>
            <a:prstGeom prst="rect">
              <a:avLst/>
            </a:prstGeom>
            <a:solidFill>
              <a:srgbClr val="01B700"/>
            </a:solidFill>
            <a:ln w="127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sp>
          <p:nvSpPr>
            <p:cNvPr id="87" name="Google Shape;684;p35">
              <a:extLst>
                <a:ext uri="{FF2B5EF4-FFF2-40B4-BE49-F238E27FC236}">
                  <a16:creationId xmlns:a16="http://schemas.microsoft.com/office/drawing/2014/main" id="{81D7FBD7-6191-5D42-0667-536D586A340A}"/>
                </a:ext>
              </a:extLst>
            </p:cNvPr>
            <p:cNvSpPr/>
            <p:nvPr/>
          </p:nvSpPr>
          <p:spPr>
            <a:xfrm>
              <a:off x="-8016143" y="6260694"/>
              <a:ext cx="366165" cy="366167"/>
            </a:xfrm>
            <a:prstGeom prst="rect">
              <a:avLst/>
            </a:prstGeom>
            <a:solidFill>
              <a:srgbClr val="B31A02"/>
            </a:solidFill>
            <a:ln w="127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sp>
          <p:nvSpPr>
            <p:cNvPr id="88" name="Google Shape;685;p35">
              <a:extLst>
                <a:ext uri="{FF2B5EF4-FFF2-40B4-BE49-F238E27FC236}">
                  <a16:creationId xmlns:a16="http://schemas.microsoft.com/office/drawing/2014/main" id="{6767F706-3407-B14A-EDFC-2498B51B7984}"/>
                </a:ext>
              </a:extLst>
            </p:cNvPr>
            <p:cNvSpPr/>
            <p:nvPr/>
          </p:nvSpPr>
          <p:spPr>
            <a:xfrm>
              <a:off x="-8016143" y="6886587"/>
              <a:ext cx="366165" cy="366167"/>
            </a:xfrm>
            <a:prstGeom prst="rect">
              <a:avLst/>
            </a:prstGeom>
            <a:solidFill>
              <a:srgbClr val="000000"/>
            </a:solidFill>
            <a:ln w="12700" cap="flat">
              <a:solidFill>
                <a:srgbClr val="000000"/>
              </a:solidFill>
              <a:prstDash val="solid"/>
              <a:miter lim="400000"/>
            </a:ln>
            <a:effectLst/>
          </p:spPr>
          <p:txBody>
            <a:bodyPr wrap="square" lIns="365759" tIns="365759" rIns="365759" bIns="365759" numCol="1" anchor="ctr">
              <a:noAutofit/>
            </a:bodyPr>
            <a:lstStyle/>
            <a:p>
              <a:pPr defTabSz="1828800">
                <a:defRPr sz="5200">
                  <a:solidFill>
                    <a:srgbClr val="000000"/>
                  </a:solidFill>
                </a:defRPr>
              </a:pPr>
              <a:endParaRPr/>
            </a:p>
          </p:txBody>
        </p:sp>
      </p:grpSp>
      <p:grpSp>
        <p:nvGrpSpPr>
          <p:cNvPr id="90" name="Group 37">
            <a:extLst>
              <a:ext uri="{FF2B5EF4-FFF2-40B4-BE49-F238E27FC236}">
                <a16:creationId xmlns:a16="http://schemas.microsoft.com/office/drawing/2014/main" id="{75A2E15C-3A1B-3438-51AA-5CCF6A7CEF56}"/>
              </a:ext>
            </a:extLst>
          </p:cNvPr>
          <p:cNvGrpSpPr/>
          <p:nvPr/>
        </p:nvGrpSpPr>
        <p:grpSpPr>
          <a:xfrm>
            <a:off x="-6104574" y="8550475"/>
            <a:ext cx="1381581" cy="514957"/>
            <a:chOff x="0" y="0"/>
            <a:chExt cx="1381580" cy="514955"/>
          </a:xfrm>
        </p:grpSpPr>
        <p:sp>
          <p:nvSpPr>
            <p:cNvPr id="91" name="Explosion: 8 Points 49">
              <a:extLst>
                <a:ext uri="{FF2B5EF4-FFF2-40B4-BE49-F238E27FC236}">
                  <a16:creationId xmlns:a16="http://schemas.microsoft.com/office/drawing/2014/main" id="{9E7A0393-521F-6CA7-DD72-B8C2C7DF3CC7}"/>
                </a:ext>
              </a:extLst>
            </p:cNvPr>
            <p:cNvSpPr/>
            <p:nvPr/>
          </p:nvSpPr>
          <p:spPr>
            <a:xfrm>
              <a:off x="948086" y="0"/>
              <a:ext cx="433495" cy="361552"/>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92" name="TextBox 50">
              <a:extLst>
                <a:ext uri="{FF2B5EF4-FFF2-40B4-BE49-F238E27FC236}">
                  <a16:creationId xmlns:a16="http://schemas.microsoft.com/office/drawing/2014/main" id="{08264D38-82F3-C05D-F058-01E6471B39B4}"/>
                </a:ext>
              </a:extLst>
            </p:cNvPr>
            <p:cNvSpPr/>
            <p:nvPr/>
          </p:nvSpPr>
          <p:spPr>
            <a:xfrm>
              <a:off x="0" y="311603"/>
              <a:ext cx="56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02B050"/>
                  </a:solidFill>
                </a:defRPr>
              </a:lvl1pPr>
            </a:lstStyle>
            <a:p>
              <a:r>
                <a:t>α</a:t>
              </a:r>
            </a:p>
          </p:txBody>
        </p:sp>
        <p:sp>
          <p:nvSpPr>
            <p:cNvPr id="93" name="Straight Arrow Connector 51">
              <a:extLst>
                <a:ext uri="{FF2B5EF4-FFF2-40B4-BE49-F238E27FC236}">
                  <a16:creationId xmlns:a16="http://schemas.microsoft.com/office/drawing/2014/main" id="{75C3788E-903B-FD32-072B-E33C4677B776}"/>
                </a:ext>
              </a:extLst>
            </p:cNvPr>
            <p:cNvSpPr/>
            <p:nvPr/>
          </p:nvSpPr>
          <p:spPr>
            <a:xfrm flipV="1">
              <a:off x="401397" y="169847"/>
              <a:ext cx="535288" cy="345109"/>
            </a:xfrm>
            <a:prstGeom prst="line">
              <a:avLst/>
            </a:prstGeom>
            <a:noFill/>
            <a:ln w="76200" cap="flat">
              <a:solidFill>
                <a:srgbClr val="FFFF00"/>
              </a:solidFill>
              <a:prstDash val="solid"/>
              <a:round/>
              <a:tailEnd type="triangle" w="med" len="me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grpSp>
      <p:grpSp>
        <p:nvGrpSpPr>
          <p:cNvPr id="97" name="Group 2057">
            <a:extLst>
              <a:ext uri="{FF2B5EF4-FFF2-40B4-BE49-F238E27FC236}">
                <a16:creationId xmlns:a16="http://schemas.microsoft.com/office/drawing/2014/main" id="{6195AF4F-1704-F12E-7250-45B5D76976E6}"/>
              </a:ext>
            </a:extLst>
          </p:cNvPr>
          <p:cNvGrpSpPr/>
          <p:nvPr/>
        </p:nvGrpSpPr>
        <p:grpSpPr>
          <a:xfrm>
            <a:off x="7917893" y="-5891202"/>
            <a:ext cx="8360486" cy="2059252"/>
            <a:chOff x="0" y="0"/>
            <a:chExt cx="8360485" cy="2059250"/>
          </a:xfrm>
        </p:grpSpPr>
        <p:sp>
          <p:nvSpPr>
            <p:cNvPr id="98" name="Explosion: 8 Points 59">
              <a:extLst>
                <a:ext uri="{FF2B5EF4-FFF2-40B4-BE49-F238E27FC236}">
                  <a16:creationId xmlns:a16="http://schemas.microsoft.com/office/drawing/2014/main" id="{E604A665-4D65-8743-270B-736B4DD87004}"/>
                </a:ext>
              </a:extLst>
            </p:cNvPr>
            <p:cNvSpPr/>
            <p:nvPr/>
          </p:nvSpPr>
          <p:spPr>
            <a:xfrm>
              <a:off x="0" y="1782338"/>
              <a:ext cx="332013" cy="276913"/>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pic>
          <p:nvPicPr>
            <p:cNvPr id="99" name="Picture 60" descr="Picture 60">
              <a:extLst>
                <a:ext uri="{FF2B5EF4-FFF2-40B4-BE49-F238E27FC236}">
                  <a16:creationId xmlns:a16="http://schemas.microsoft.com/office/drawing/2014/main" id="{BA06C2D1-B625-421A-94A2-6C944B6251F9}"/>
                </a:ext>
              </a:extLst>
            </p:cNvPr>
            <p:cNvPicPr>
              <a:picLocks noChangeAspect="1"/>
            </p:cNvPicPr>
            <p:nvPr/>
          </p:nvPicPr>
          <p:blipFill>
            <a:blip r:embed="rId14"/>
            <a:stretch>
              <a:fillRect/>
            </a:stretch>
          </p:blipFill>
          <p:spPr>
            <a:xfrm>
              <a:off x="4712401" y="275570"/>
              <a:ext cx="1417216" cy="1492289"/>
            </a:xfrm>
            <a:prstGeom prst="rect">
              <a:avLst/>
            </a:prstGeom>
            <a:ln w="12700" cap="flat">
              <a:noFill/>
              <a:miter lim="400000"/>
            </a:ln>
            <a:effectLst/>
          </p:spPr>
        </p:pic>
        <p:sp>
          <p:nvSpPr>
            <p:cNvPr id="100" name="Straight Connector 2050">
              <a:extLst>
                <a:ext uri="{FF2B5EF4-FFF2-40B4-BE49-F238E27FC236}">
                  <a16:creationId xmlns:a16="http://schemas.microsoft.com/office/drawing/2014/main" id="{CD31436E-0059-ADF6-9097-ED6EF3806E65}"/>
                </a:ext>
              </a:extLst>
            </p:cNvPr>
            <p:cNvSpPr/>
            <p:nvPr/>
          </p:nvSpPr>
          <p:spPr>
            <a:xfrm flipV="1">
              <a:off x="247078" y="574974"/>
              <a:ext cx="4289055" cy="130444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1" name="Straight Connector 68">
              <a:extLst>
                <a:ext uri="{FF2B5EF4-FFF2-40B4-BE49-F238E27FC236}">
                  <a16:creationId xmlns:a16="http://schemas.microsoft.com/office/drawing/2014/main" id="{33DCE665-2D7C-F4B4-853D-D6855BFB93AA}"/>
                </a:ext>
              </a:extLst>
            </p:cNvPr>
            <p:cNvSpPr/>
            <p:nvPr/>
          </p:nvSpPr>
          <p:spPr>
            <a:xfrm flipV="1">
              <a:off x="247077" y="1616755"/>
              <a:ext cx="4378201" cy="40376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2" name="Oval 2055">
              <a:extLst>
                <a:ext uri="{FF2B5EF4-FFF2-40B4-BE49-F238E27FC236}">
                  <a16:creationId xmlns:a16="http://schemas.microsoft.com/office/drawing/2014/main" id="{7054A11B-4FE0-7940-1FE5-2BAE4CCF3DE2}"/>
                </a:ext>
              </a:extLst>
            </p:cNvPr>
            <p:cNvSpPr/>
            <p:nvPr/>
          </p:nvSpPr>
          <p:spPr>
            <a:xfrm>
              <a:off x="4443500" y="0"/>
              <a:ext cx="2168605" cy="2043433"/>
            </a:xfrm>
            <a:prstGeom prst="ellipse">
              <a:avLst/>
            </a:prstGeom>
            <a:noFill/>
            <a:ln w="25400" cap="flat">
              <a:solidFill>
                <a:srgbClr val="011993"/>
              </a:solidFill>
              <a:prstDash val="solid"/>
              <a:round/>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103" name="TextBox 74">
              <a:extLst>
                <a:ext uri="{FF2B5EF4-FFF2-40B4-BE49-F238E27FC236}">
                  <a16:creationId xmlns:a16="http://schemas.microsoft.com/office/drawing/2014/main" id="{1270AB57-DB42-7546-88EF-A6C2793FA4E2}"/>
                </a:ext>
              </a:extLst>
            </p:cNvPr>
            <p:cNvSpPr txBox="1"/>
            <p:nvPr/>
          </p:nvSpPr>
          <p:spPr>
            <a:xfrm>
              <a:off x="6001716" y="1182146"/>
              <a:ext cx="387763" cy="74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4" name="TextBox 75">
              <a:extLst>
                <a:ext uri="{FF2B5EF4-FFF2-40B4-BE49-F238E27FC236}">
                  <a16:creationId xmlns:a16="http://schemas.microsoft.com/office/drawing/2014/main" id="{3CACF01B-7118-C300-ED5F-E0C462B4AC89}"/>
                </a:ext>
              </a:extLst>
            </p:cNvPr>
            <p:cNvSpPr txBox="1"/>
            <p:nvPr/>
          </p:nvSpPr>
          <p:spPr>
            <a:xfrm>
              <a:off x="6051350" y="250443"/>
              <a:ext cx="387763" cy="74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5" name="TextBox 76">
              <a:extLst>
                <a:ext uri="{FF2B5EF4-FFF2-40B4-BE49-F238E27FC236}">
                  <a16:creationId xmlns:a16="http://schemas.microsoft.com/office/drawing/2014/main" id="{8DAB031B-60D3-E998-3FE7-BFE7CB7A20FA}"/>
                </a:ext>
              </a:extLst>
            </p:cNvPr>
            <p:cNvSpPr txBox="1"/>
            <p:nvPr/>
          </p:nvSpPr>
          <p:spPr>
            <a:xfrm>
              <a:off x="6734433" y="667400"/>
              <a:ext cx="1626053" cy="640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a:latin typeface="Calibri Light"/>
                  <a:ea typeface="Calibri Light"/>
                  <a:cs typeface="Calibri Light"/>
                  <a:sym typeface="Calibri Light"/>
                </a:defRPr>
              </a:lvl1pPr>
            </a:lstStyle>
            <a:p>
              <a:r>
                <a:t>~1mm</a:t>
              </a:r>
            </a:p>
          </p:txBody>
        </p:sp>
      </p:grpSp>
      <p:sp>
        <p:nvSpPr>
          <p:cNvPr id="117" name="TextBox 116">
            <a:extLst>
              <a:ext uri="{FF2B5EF4-FFF2-40B4-BE49-F238E27FC236}">
                <a16:creationId xmlns:a16="http://schemas.microsoft.com/office/drawing/2014/main" id="{7ED87306-3A4C-065E-AA46-1679D455EDC8}"/>
              </a:ext>
            </a:extLst>
          </p:cNvPr>
          <p:cNvSpPr txBox="1"/>
          <p:nvPr/>
        </p:nvSpPr>
        <p:spPr>
          <a:xfrm>
            <a:off x="6088472" y="801427"/>
            <a:ext cx="3021596" cy="400110"/>
          </a:xfrm>
          <a:prstGeom prst="rect">
            <a:avLst/>
          </a:prstGeom>
          <a:noFill/>
        </p:spPr>
        <p:txBody>
          <a:bodyPr wrap="none" rtlCol="0">
            <a:spAutoFit/>
          </a:bodyPr>
          <a:lstStyle/>
          <a:p>
            <a:r>
              <a:rPr lang="en-US" sz="2000" b="1" dirty="0">
                <a:solidFill>
                  <a:schemeClr val="accent1">
                    <a:lumMod val="75000"/>
                  </a:schemeClr>
                </a:solidFill>
              </a:rPr>
              <a:t>Surface events rejection</a:t>
            </a:r>
          </a:p>
        </p:txBody>
      </p:sp>
      <p:sp>
        <p:nvSpPr>
          <p:cNvPr id="94" name="Explosion: 8 Points 53">
            <a:extLst>
              <a:ext uri="{FF2B5EF4-FFF2-40B4-BE49-F238E27FC236}">
                <a16:creationId xmlns:a16="http://schemas.microsoft.com/office/drawing/2014/main" id="{C5486F6E-AE9F-4F17-85EB-83E0DBBAA152}"/>
              </a:ext>
            </a:extLst>
          </p:cNvPr>
          <p:cNvSpPr/>
          <p:nvPr/>
        </p:nvSpPr>
        <p:spPr>
          <a:xfrm rot="10800000">
            <a:off x="1349574" y="1583454"/>
            <a:ext cx="239648" cy="211104"/>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a:miter lim="400000"/>
          </a:ln>
        </p:spPr>
        <p:txBody>
          <a:bodyPr lIns="365759" tIns="365759" rIns="365759" bIns="365759" anchor="ct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95" name="TextBox 54">
            <a:extLst>
              <a:ext uri="{FF2B5EF4-FFF2-40B4-BE49-F238E27FC236}">
                <a16:creationId xmlns:a16="http://schemas.microsoft.com/office/drawing/2014/main" id="{24298406-1750-731B-F95E-28CDBF86C2AA}"/>
              </a:ext>
            </a:extLst>
          </p:cNvPr>
          <p:cNvSpPr txBox="1"/>
          <p:nvPr/>
        </p:nvSpPr>
        <p:spPr>
          <a:xfrm>
            <a:off x="645440" y="728126"/>
            <a:ext cx="310793"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3600" b="1">
                <a:solidFill>
                  <a:srgbClr val="4A65AB"/>
                </a:solidFill>
              </a:defRPr>
            </a:lvl1pPr>
          </a:lstStyle>
          <a:p>
            <a:r>
              <a:rPr sz="2400" dirty="0"/>
              <a:t>α</a:t>
            </a:r>
          </a:p>
        </p:txBody>
      </p:sp>
      <p:sp>
        <p:nvSpPr>
          <p:cNvPr id="96" name="Straight Arrow Connector 55">
            <a:extLst>
              <a:ext uri="{FF2B5EF4-FFF2-40B4-BE49-F238E27FC236}">
                <a16:creationId xmlns:a16="http://schemas.microsoft.com/office/drawing/2014/main" id="{B1DDD040-3AAD-9A84-AF72-59C84AA7E186}"/>
              </a:ext>
            </a:extLst>
          </p:cNvPr>
          <p:cNvSpPr/>
          <p:nvPr/>
        </p:nvSpPr>
        <p:spPr>
          <a:xfrm rot="10800000" flipH="1" flipV="1">
            <a:off x="910879" y="1083287"/>
            <a:ext cx="512622" cy="541415"/>
          </a:xfrm>
          <a:prstGeom prst="line">
            <a:avLst/>
          </a:prstGeom>
          <a:ln w="38100">
            <a:solidFill>
              <a:srgbClr val="FFFF00"/>
            </a:solidFill>
            <a:tailEnd type="triangle"/>
          </a:ln>
        </p:spPr>
        <p:txBody>
          <a:bodyPr tIns="91439" bIns="91439"/>
          <a:lstStyle/>
          <a:p>
            <a:pPr defTabSz="1828800">
              <a:defRPr sz="3600">
                <a:solidFill>
                  <a:srgbClr val="000000"/>
                </a:solidFill>
                <a:latin typeface="Century Gothic"/>
                <a:ea typeface="Century Gothic"/>
                <a:cs typeface="Century Gothic"/>
                <a:sym typeface="Century Gothic"/>
              </a:defRPr>
            </a:pPr>
            <a:endParaRPr dirty="0"/>
          </a:p>
        </p:txBody>
      </p:sp>
      <p:sp>
        <p:nvSpPr>
          <p:cNvPr id="3" name="Explosion: 8 Points 53">
            <a:extLst>
              <a:ext uri="{FF2B5EF4-FFF2-40B4-BE49-F238E27FC236}">
                <a16:creationId xmlns:a16="http://schemas.microsoft.com/office/drawing/2014/main" id="{C1E31251-7CE7-0CF1-59FD-A37176A5EA8D}"/>
              </a:ext>
            </a:extLst>
          </p:cNvPr>
          <p:cNvSpPr/>
          <p:nvPr/>
        </p:nvSpPr>
        <p:spPr>
          <a:xfrm rot="10800000">
            <a:off x="1884872" y="1571762"/>
            <a:ext cx="239648" cy="211104"/>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a:miter lim="400000"/>
          </a:ln>
        </p:spPr>
        <p:txBody>
          <a:bodyPr lIns="365759" tIns="365759" rIns="365759" bIns="365759" anchor="ct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4" name="TextBox 54">
            <a:extLst>
              <a:ext uri="{FF2B5EF4-FFF2-40B4-BE49-F238E27FC236}">
                <a16:creationId xmlns:a16="http://schemas.microsoft.com/office/drawing/2014/main" id="{4B5F3F43-1209-E7B3-776C-0D471585EFD7}"/>
              </a:ext>
            </a:extLst>
          </p:cNvPr>
          <p:cNvSpPr txBox="1"/>
          <p:nvPr/>
        </p:nvSpPr>
        <p:spPr>
          <a:xfrm>
            <a:off x="2430013" y="678416"/>
            <a:ext cx="310793"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3600" b="1">
                <a:solidFill>
                  <a:srgbClr val="4A65AB"/>
                </a:solidFill>
              </a:defRPr>
            </a:lvl1pPr>
          </a:lstStyle>
          <a:p>
            <a:r>
              <a:rPr sz="2400" dirty="0"/>
              <a:t>α</a:t>
            </a:r>
          </a:p>
        </p:txBody>
      </p:sp>
      <p:sp>
        <p:nvSpPr>
          <p:cNvPr id="5" name="Straight Arrow Connector 55">
            <a:extLst>
              <a:ext uri="{FF2B5EF4-FFF2-40B4-BE49-F238E27FC236}">
                <a16:creationId xmlns:a16="http://schemas.microsoft.com/office/drawing/2014/main" id="{BE75FB1E-555D-E74C-B3C6-D4432E9CD06D}"/>
              </a:ext>
            </a:extLst>
          </p:cNvPr>
          <p:cNvSpPr/>
          <p:nvPr/>
        </p:nvSpPr>
        <p:spPr>
          <a:xfrm rot="10800000" flipV="1">
            <a:off x="2067188" y="1030208"/>
            <a:ext cx="458367" cy="589815"/>
          </a:xfrm>
          <a:prstGeom prst="line">
            <a:avLst/>
          </a:prstGeom>
          <a:ln w="38100">
            <a:solidFill>
              <a:srgbClr val="FFFF00"/>
            </a:solidFill>
            <a:tailEnd type="triangle"/>
          </a:ln>
        </p:spPr>
        <p:txBody>
          <a:bodyPr tIns="91439" bIns="91439"/>
          <a:lstStyle/>
          <a:p>
            <a:pPr defTabSz="1828800">
              <a:defRPr sz="3600">
                <a:solidFill>
                  <a:srgbClr val="000000"/>
                </a:solidFill>
                <a:latin typeface="Century Gothic"/>
                <a:ea typeface="Century Gothic"/>
                <a:cs typeface="Century Gothic"/>
                <a:sym typeface="Century Gothic"/>
              </a:defRPr>
            </a:pPr>
            <a:endParaRPr dirty="0"/>
          </a:p>
        </p:txBody>
      </p:sp>
      <p:sp>
        <p:nvSpPr>
          <p:cNvPr id="7" name="Explosion: 8 Points 53">
            <a:extLst>
              <a:ext uri="{FF2B5EF4-FFF2-40B4-BE49-F238E27FC236}">
                <a16:creationId xmlns:a16="http://schemas.microsoft.com/office/drawing/2014/main" id="{1058F82E-8FBF-BF96-0EFE-55B5D4B02784}"/>
              </a:ext>
            </a:extLst>
          </p:cNvPr>
          <p:cNvSpPr/>
          <p:nvPr/>
        </p:nvSpPr>
        <p:spPr>
          <a:xfrm rot="10800000">
            <a:off x="1098256" y="3242472"/>
            <a:ext cx="239648" cy="211104"/>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a:miter lim="400000"/>
          </a:ln>
        </p:spPr>
        <p:txBody>
          <a:bodyPr lIns="365759" tIns="365759" rIns="365759" bIns="365759" anchor="ct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8" name="TextBox 54">
            <a:extLst>
              <a:ext uri="{FF2B5EF4-FFF2-40B4-BE49-F238E27FC236}">
                <a16:creationId xmlns:a16="http://schemas.microsoft.com/office/drawing/2014/main" id="{6786A6D5-2A48-6EF9-E73A-A2942D8B4B99}"/>
              </a:ext>
            </a:extLst>
          </p:cNvPr>
          <p:cNvSpPr txBox="1"/>
          <p:nvPr/>
        </p:nvSpPr>
        <p:spPr>
          <a:xfrm>
            <a:off x="702813" y="3891921"/>
            <a:ext cx="310793"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3600" b="1">
                <a:solidFill>
                  <a:srgbClr val="4A65AB"/>
                </a:solidFill>
              </a:defRPr>
            </a:lvl1pPr>
          </a:lstStyle>
          <a:p>
            <a:r>
              <a:rPr sz="2400" dirty="0"/>
              <a:t>α</a:t>
            </a:r>
          </a:p>
        </p:txBody>
      </p:sp>
      <p:sp>
        <p:nvSpPr>
          <p:cNvPr id="9" name="Straight Arrow Connector 55">
            <a:extLst>
              <a:ext uri="{FF2B5EF4-FFF2-40B4-BE49-F238E27FC236}">
                <a16:creationId xmlns:a16="http://schemas.microsoft.com/office/drawing/2014/main" id="{02E0EFE7-58D9-1854-3E1B-7F966E41D246}"/>
              </a:ext>
            </a:extLst>
          </p:cNvPr>
          <p:cNvSpPr/>
          <p:nvPr/>
        </p:nvSpPr>
        <p:spPr>
          <a:xfrm rot="10800000" flipH="1">
            <a:off x="910878" y="3429000"/>
            <a:ext cx="296683" cy="629348"/>
          </a:xfrm>
          <a:prstGeom prst="line">
            <a:avLst/>
          </a:prstGeom>
          <a:ln w="38100">
            <a:solidFill>
              <a:srgbClr val="FFFF00"/>
            </a:solidFill>
            <a:tailEnd type="triangle"/>
          </a:ln>
        </p:spPr>
        <p:txBody>
          <a:bodyPr tIns="91439" bIns="91439"/>
          <a:lstStyle/>
          <a:p>
            <a:pPr defTabSz="1828800">
              <a:defRPr sz="3600">
                <a:solidFill>
                  <a:srgbClr val="000000"/>
                </a:solidFill>
                <a:latin typeface="Century Gothic"/>
                <a:ea typeface="Century Gothic"/>
                <a:cs typeface="Century Gothic"/>
                <a:sym typeface="Century Gothic"/>
              </a:defRPr>
            </a:pPr>
            <a:endParaRPr dirty="0"/>
          </a:p>
        </p:txBody>
      </p:sp>
      <p:sp>
        <p:nvSpPr>
          <p:cNvPr id="30" name="Slide Number Placeholder 29">
            <a:extLst>
              <a:ext uri="{FF2B5EF4-FFF2-40B4-BE49-F238E27FC236}">
                <a16:creationId xmlns:a16="http://schemas.microsoft.com/office/drawing/2014/main" id="{401FDE51-1847-4C82-D86A-918B7E9CD023}"/>
              </a:ext>
            </a:extLst>
          </p:cNvPr>
          <p:cNvSpPr>
            <a:spLocks noGrp="1"/>
          </p:cNvSpPr>
          <p:nvPr>
            <p:ph type="sldNum" sz="quarter" idx="4"/>
          </p:nvPr>
        </p:nvSpPr>
        <p:spPr/>
        <p:txBody>
          <a:bodyPr/>
          <a:lstStyle/>
          <a:p>
            <a:fld id="{51839CB6-43E1-9145-9E4A-C1E96B162272}" type="slidenum">
              <a:rPr lang="en-US" smtClean="0"/>
              <a:pPr/>
              <a:t>15</a:t>
            </a:fld>
            <a:endParaRPr lang="en-US" dirty="0"/>
          </a:p>
        </p:txBody>
      </p:sp>
      <p:sp>
        <p:nvSpPr>
          <p:cNvPr id="32" name="TextBox 31">
            <a:extLst>
              <a:ext uri="{FF2B5EF4-FFF2-40B4-BE49-F238E27FC236}">
                <a16:creationId xmlns:a16="http://schemas.microsoft.com/office/drawing/2014/main" id="{9F671699-1F2F-A028-CD3B-F374A1C00B24}"/>
              </a:ext>
            </a:extLst>
          </p:cNvPr>
          <p:cNvSpPr txBox="1"/>
          <p:nvPr/>
        </p:nvSpPr>
        <p:spPr>
          <a:xfrm>
            <a:off x="3517900" y="5905500"/>
            <a:ext cx="1523174" cy="261610"/>
          </a:xfrm>
          <a:prstGeom prst="rect">
            <a:avLst/>
          </a:prstGeom>
          <a:noFill/>
          <a:ln w="25400">
            <a:solidFill>
              <a:schemeClr val="tx1"/>
            </a:solidFill>
          </a:ln>
        </p:spPr>
        <p:txBody>
          <a:bodyPr wrap="none" rtlCol="0">
            <a:spAutoFit/>
          </a:bodyPr>
          <a:lstStyle/>
          <a:p>
            <a:pPr algn="l"/>
            <a:r>
              <a:rPr lang="en-US" sz="1100" dirty="0"/>
              <a:t>PRC </a:t>
            </a:r>
            <a:r>
              <a:rPr lang="en-US" sz="1100" b="1" dirty="0"/>
              <a:t>99 </a:t>
            </a:r>
            <a:r>
              <a:rPr lang="en-US" sz="1100" dirty="0"/>
              <a:t>065501 (2019)</a:t>
            </a:r>
          </a:p>
        </p:txBody>
      </p:sp>
      <p:sp>
        <p:nvSpPr>
          <p:cNvPr id="33" name="TextBox 32">
            <a:extLst>
              <a:ext uri="{FF2B5EF4-FFF2-40B4-BE49-F238E27FC236}">
                <a16:creationId xmlns:a16="http://schemas.microsoft.com/office/drawing/2014/main" id="{AB7CA399-A187-8388-DACE-D4BF5C4FE610}"/>
              </a:ext>
            </a:extLst>
          </p:cNvPr>
          <p:cNvSpPr txBox="1"/>
          <p:nvPr/>
        </p:nvSpPr>
        <p:spPr>
          <a:xfrm>
            <a:off x="3517900" y="6230111"/>
            <a:ext cx="1348446" cy="261610"/>
          </a:xfrm>
          <a:prstGeom prst="rect">
            <a:avLst/>
          </a:prstGeom>
          <a:noFill/>
          <a:ln w="25400">
            <a:solidFill>
              <a:schemeClr val="tx1"/>
            </a:solidFill>
          </a:ln>
        </p:spPr>
        <p:txBody>
          <a:bodyPr wrap="none" rtlCol="0">
            <a:spAutoFit/>
          </a:bodyPr>
          <a:lstStyle/>
          <a:p>
            <a:pPr algn="l"/>
            <a:r>
              <a:rPr lang="en-US" sz="1100" dirty="0"/>
              <a:t>EPJC 82:226 (2022)</a:t>
            </a:r>
          </a:p>
        </p:txBody>
      </p:sp>
    </p:spTree>
    <p:extLst>
      <p:ext uri="{BB962C8B-B14F-4D97-AF65-F5344CB8AC3E}">
        <p14:creationId xmlns:p14="http://schemas.microsoft.com/office/powerpoint/2010/main" val="1508909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4BBA7-DAA1-7621-4F05-716B1793AEA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85A267A-3C08-26F1-407C-F1B6D4712B98}"/>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Final MJD Spectrum</a:t>
            </a:r>
          </a:p>
        </p:txBody>
      </p:sp>
      <p:pic>
        <p:nvPicPr>
          <p:cNvPr id="11" name="Google Shape;316;p15" descr="Image">
            <a:extLst>
              <a:ext uri="{FF2B5EF4-FFF2-40B4-BE49-F238E27FC236}">
                <a16:creationId xmlns:a16="http://schemas.microsoft.com/office/drawing/2014/main" id="{A9BFC095-F2F3-EA12-2D18-068F553E9BAB}"/>
              </a:ext>
            </a:extLst>
          </p:cNvPr>
          <p:cNvPicPr preferRelativeResize="0"/>
          <p:nvPr/>
        </p:nvPicPr>
        <p:blipFill rotWithShape="1">
          <a:blip r:embed="rId3">
            <a:alphaModFix/>
          </a:blip>
          <a:srcRect/>
          <a:stretch/>
        </p:blipFill>
        <p:spPr>
          <a:xfrm>
            <a:off x="20494914" y="-2363763"/>
            <a:ext cx="1958927" cy="1105848"/>
          </a:xfrm>
          <a:prstGeom prst="rect">
            <a:avLst/>
          </a:prstGeom>
          <a:noFill/>
          <a:ln>
            <a:noFill/>
          </a:ln>
        </p:spPr>
      </p:pic>
      <p:sp>
        <p:nvSpPr>
          <p:cNvPr id="76" name="TextBox 12">
            <a:extLst>
              <a:ext uri="{FF2B5EF4-FFF2-40B4-BE49-F238E27FC236}">
                <a16:creationId xmlns:a16="http://schemas.microsoft.com/office/drawing/2014/main" id="{2FD84296-225C-2A28-FA68-0C0673F8E625}"/>
              </a:ext>
            </a:extLst>
          </p:cNvPr>
          <p:cNvSpPr txBox="1"/>
          <p:nvPr/>
        </p:nvSpPr>
        <p:spPr>
          <a:xfrm>
            <a:off x="-9552175" y="-1661991"/>
            <a:ext cx="6622913" cy="1661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algn="r" defTabSz="1828800">
              <a:defRPr sz="3200">
                <a:solidFill>
                  <a:srgbClr val="C00000"/>
                </a:solidFill>
              </a:defRPr>
            </a:lvl1pPr>
          </a:lstStyle>
          <a:p>
            <a:r>
              <a:rPr dirty="0"/>
              <a:t>Detector surface: for partial charge deposition in transition dead layer: </a:t>
            </a:r>
            <a:r>
              <a:rPr b="1" dirty="0"/>
              <a:t>LQ cut</a:t>
            </a:r>
          </a:p>
        </p:txBody>
      </p:sp>
      <p:grpSp>
        <p:nvGrpSpPr>
          <p:cNvPr id="90" name="Group 37">
            <a:extLst>
              <a:ext uri="{FF2B5EF4-FFF2-40B4-BE49-F238E27FC236}">
                <a16:creationId xmlns:a16="http://schemas.microsoft.com/office/drawing/2014/main" id="{78C27306-4F57-FD7A-F5DD-7CECDEF998DF}"/>
              </a:ext>
            </a:extLst>
          </p:cNvPr>
          <p:cNvGrpSpPr/>
          <p:nvPr/>
        </p:nvGrpSpPr>
        <p:grpSpPr>
          <a:xfrm>
            <a:off x="-6104574" y="8550475"/>
            <a:ext cx="1381581" cy="514957"/>
            <a:chOff x="0" y="0"/>
            <a:chExt cx="1381580" cy="514955"/>
          </a:xfrm>
        </p:grpSpPr>
        <p:sp>
          <p:nvSpPr>
            <p:cNvPr id="91" name="Explosion: 8 Points 49">
              <a:extLst>
                <a:ext uri="{FF2B5EF4-FFF2-40B4-BE49-F238E27FC236}">
                  <a16:creationId xmlns:a16="http://schemas.microsoft.com/office/drawing/2014/main" id="{C755D4E2-30FC-9FC1-B8A2-636A331F6FBC}"/>
                </a:ext>
              </a:extLst>
            </p:cNvPr>
            <p:cNvSpPr/>
            <p:nvPr/>
          </p:nvSpPr>
          <p:spPr>
            <a:xfrm>
              <a:off x="948086" y="0"/>
              <a:ext cx="433495" cy="361552"/>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92" name="TextBox 50">
              <a:extLst>
                <a:ext uri="{FF2B5EF4-FFF2-40B4-BE49-F238E27FC236}">
                  <a16:creationId xmlns:a16="http://schemas.microsoft.com/office/drawing/2014/main" id="{7CBF0EC0-E223-418C-D65A-D006912344B9}"/>
                </a:ext>
              </a:extLst>
            </p:cNvPr>
            <p:cNvSpPr/>
            <p:nvPr/>
          </p:nvSpPr>
          <p:spPr>
            <a:xfrm>
              <a:off x="0" y="311603"/>
              <a:ext cx="56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3600" b="1">
                  <a:solidFill>
                    <a:srgbClr val="02B050"/>
                  </a:solidFill>
                </a:defRPr>
              </a:lvl1pPr>
            </a:lstStyle>
            <a:p>
              <a:r>
                <a:t>α</a:t>
              </a:r>
            </a:p>
          </p:txBody>
        </p:sp>
        <p:sp>
          <p:nvSpPr>
            <p:cNvPr id="93" name="Straight Arrow Connector 51">
              <a:extLst>
                <a:ext uri="{FF2B5EF4-FFF2-40B4-BE49-F238E27FC236}">
                  <a16:creationId xmlns:a16="http://schemas.microsoft.com/office/drawing/2014/main" id="{26BD17B7-AEA7-16BF-06C3-3ADFBF674DFB}"/>
                </a:ext>
              </a:extLst>
            </p:cNvPr>
            <p:cNvSpPr/>
            <p:nvPr/>
          </p:nvSpPr>
          <p:spPr>
            <a:xfrm flipV="1">
              <a:off x="401397" y="169847"/>
              <a:ext cx="535288" cy="345109"/>
            </a:xfrm>
            <a:prstGeom prst="line">
              <a:avLst/>
            </a:prstGeom>
            <a:noFill/>
            <a:ln w="76200" cap="flat">
              <a:solidFill>
                <a:srgbClr val="FFFF00"/>
              </a:solidFill>
              <a:prstDash val="solid"/>
              <a:round/>
              <a:tailEnd type="triangle" w="med" len="me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grpSp>
      <p:grpSp>
        <p:nvGrpSpPr>
          <p:cNvPr id="97" name="Group 2057">
            <a:extLst>
              <a:ext uri="{FF2B5EF4-FFF2-40B4-BE49-F238E27FC236}">
                <a16:creationId xmlns:a16="http://schemas.microsoft.com/office/drawing/2014/main" id="{36BFB65E-7804-DE87-D791-FCBBE7CD7864}"/>
              </a:ext>
            </a:extLst>
          </p:cNvPr>
          <p:cNvGrpSpPr/>
          <p:nvPr/>
        </p:nvGrpSpPr>
        <p:grpSpPr>
          <a:xfrm>
            <a:off x="7917893" y="-5891202"/>
            <a:ext cx="8360486" cy="2059252"/>
            <a:chOff x="0" y="0"/>
            <a:chExt cx="8360485" cy="2059250"/>
          </a:xfrm>
        </p:grpSpPr>
        <p:sp>
          <p:nvSpPr>
            <p:cNvPr id="98" name="Explosion: 8 Points 59">
              <a:extLst>
                <a:ext uri="{FF2B5EF4-FFF2-40B4-BE49-F238E27FC236}">
                  <a16:creationId xmlns:a16="http://schemas.microsoft.com/office/drawing/2014/main" id="{08E609A0-3385-36F8-C41D-40DB5A5C73E5}"/>
                </a:ext>
              </a:extLst>
            </p:cNvPr>
            <p:cNvSpPr/>
            <p:nvPr/>
          </p:nvSpPr>
          <p:spPr>
            <a:xfrm>
              <a:off x="0" y="1782338"/>
              <a:ext cx="332013" cy="276913"/>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pic>
          <p:nvPicPr>
            <p:cNvPr id="99" name="Picture 60" descr="Picture 60">
              <a:extLst>
                <a:ext uri="{FF2B5EF4-FFF2-40B4-BE49-F238E27FC236}">
                  <a16:creationId xmlns:a16="http://schemas.microsoft.com/office/drawing/2014/main" id="{42A54742-2878-9677-7ADD-A9AF7D0B2B8D}"/>
                </a:ext>
              </a:extLst>
            </p:cNvPr>
            <p:cNvPicPr>
              <a:picLocks noChangeAspect="1"/>
            </p:cNvPicPr>
            <p:nvPr/>
          </p:nvPicPr>
          <p:blipFill>
            <a:blip r:embed="rId4"/>
            <a:stretch>
              <a:fillRect/>
            </a:stretch>
          </p:blipFill>
          <p:spPr>
            <a:xfrm>
              <a:off x="4712401" y="275570"/>
              <a:ext cx="1417216" cy="1492289"/>
            </a:xfrm>
            <a:prstGeom prst="rect">
              <a:avLst/>
            </a:prstGeom>
            <a:ln w="12700" cap="flat">
              <a:noFill/>
              <a:miter lim="400000"/>
            </a:ln>
            <a:effectLst/>
          </p:spPr>
        </p:pic>
        <p:sp>
          <p:nvSpPr>
            <p:cNvPr id="100" name="Straight Connector 2050">
              <a:extLst>
                <a:ext uri="{FF2B5EF4-FFF2-40B4-BE49-F238E27FC236}">
                  <a16:creationId xmlns:a16="http://schemas.microsoft.com/office/drawing/2014/main" id="{98F6A0E3-F72E-E467-A3DB-48C2D7938DF7}"/>
                </a:ext>
              </a:extLst>
            </p:cNvPr>
            <p:cNvSpPr/>
            <p:nvPr/>
          </p:nvSpPr>
          <p:spPr>
            <a:xfrm flipV="1">
              <a:off x="247078" y="574974"/>
              <a:ext cx="4289055" cy="130444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1" name="Straight Connector 68">
              <a:extLst>
                <a:ext uri="{FF2B5EF4-FFF2-40B4-BE49-F238E27FC236}">
                  <a16:creationId xmlns:a16="http://schemas.microsoft.com/office/drawing/2014/main" id="{E0B75D6F-A136-16C4-D7F4-F24969C9AF10}"/>
                </a:ext>
              </a:extLst>
            </p:cNvPr>
            <p:cNvSpPr/>
            <p:nvPr/>
          </p:nvSpPr>
          <p:spPr>
            <a:xfrm flipV="1">
              <a:off x="247077" y="1616755"/>
              <a:ext cx="4378201" cy="40376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2" name="Oval 2055">
              <a:extLst>
                <a:ext uri="{FF2B5EF4-FFF2-40B4-BE49-F238E27FC236}">
                  <a16:creationId xmlns:a16="http://schemas.microsoft.com/office/drawing/2014/main" id="{90FE5223-0B93-4FC3-8A7E-AA5C0E424091}"/>
                </a:ext>
              </a:extLst>
            </p:cNvPr>
            <p:cNvSpPr/>
            <p:nvPr/>
          </p:nvSpPr>
          <p:spPr>
            <a:xfrm>
              <a:off x="4443500" y="0"/>
              <a:ext cx="2168605" cy="2043433"/>
            </a:xfrm>
            <a:prstGeom prst="ellipse">
              <a:avLst/>
            </a:prstGeom>
            <a:noFill/>
            <a:ln w="25400" cap="flat">
              <a:solidFill>
                <a:srgbClr val="011993"/>
              </a:solidFill>
              <a:prstDash val="solid"/>
              <a:round/>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103" name="TextBox 74">
              <a:extLst>
                <a:ext uri="{FF2B5EF4-FFF2-40B4-BE49-F238E27FC236}">
                  <a16:creationId xmlns:a16="http://schemas.microsoft.com/office/drawing/2014/main" id="{62006314-AF00-DD80-616E-39FA21B82084}"/>
                </a:ext>
              </a:extLst>
            </p:cNvPr>
            <p:cNvSpPr txBox="1"/>
            <p:nvPr/>
          </p:nvSpPr>
          <p:spPr>
            <a:xfrm>
              <a:off x="6001716" y="1182146"/>
              <a:ext cx="387763" cy="741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4" name="TextBox 75">
              <a:extLst>
                <a:ext uri="{FF2B5EF4-FFF2-40B4-BE49-F238E27FC236}">
                  <a16:creationId xmlns:a16="http://schemas.microsoft.com/office/drawing/2014/main" id="{DA56066A-587B-265C-7437-C63CE2389863}"/>
                </a:ext>
              </a:extLst>
            </p:cNvPr>
            <p:cNvSpPr txBox="1"/>
            <p:nvPr/>
          </p:nvSpPr>
          <p:spPr>
            <a:xfrm>
              <a:off x="6051350" y="250443"/>
              <a:ext cx="387763" cy="741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5" name="TextBox 76">
              <a:extLst>
                <a:ext uri="{FF2B5EF4-FFF2-40B4-BE49-F238E27FC236}">
                  <a16:creationId xmlns:a16="http://schemas.microsoft.com/office/drawing/2014/main" id="{FB892FF5-5A64-8191-5C4B-D48B223959E3}"/>
                </a:ext>
              </a:extLst>
            </p:cNvPr>
            <p:cNvSpPr txBox="1"/>
            <p:nvPr/>
          </p:nvSpPr>
          <p:spPr>
            <a:xfrm>
              <a:off x="6734433" y="667400"/>
              <a:ext cx="1626053" cy="640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3600">
                  <a:latin typeface="Calibri Light"/>
                  <a:ea typeface="Calibri Light"/>
                  <a:cs typeface="Calibri Light"/>
                  <a:sym typeface="Calibri Light"/>
                </a:defRPr>
              </a:lvl1pPr>
            </a:lstStyle>
            <a:p>
              <a:r>
                <a:t>~1mm</a:t>
              </a:r>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1AC5AAD-E200-A2E0-6AA3-DA4936F2C2C5}"/>
                  </a:ext>
                </a:extLst>
              </p:cNvPr>
              <p:cNvSpPr txBox="1"/>
              <p:nvPr/>
            </p:nvSpPr>
            <p:spPr>
              <a:xfrm>
                <a:off x="961190" y="4012572"/>
                <a:ext cx="3800354" cy="2226507"/>
              </a:xfrm>
              <a:prstGeom prst="rect">
                <a:avLst/>
              </a:prstGeom>
              <a:noFill/>
            </p:spPr>
            <p:txBody>
              <a:bodyPr wrap="square" rtlCol="0">
                <a:spAutoFit/>
              </a:bodyPr>
              <a:lstStyle/>
              <a:p>
                <a:pPr defTabSz="821531">
                  <a:spcBef>
                    <a:spcPts val="2100"/>
                  </a:spcBef>
                  <a:defRPr sz="3400"/>
                </a:pPr>
                <a:r>
                  <a:rPr lang="en-US" sz="1600" dirty="0">
                    <a:latin typeface="+mj-lt"/>
                  </a:rPr>
                  <a:t>Final enriched detector active exposure:</a:t>
                </a:r>
              </a:p>
              <a:p>
                <a:pPr lvl="1" indent="635000" defTabSz="821531">
                  <a:spcBef>
                    <a:spcPts val="700"/>
                  </a:spcBef>
                  <a:defRPr sz="3400">
                    <a:solidFill>
                      <a:srgbClr val="941100"/>
                    </a:solidFill>
                  </a:defRPr>
                </a:pPr>
                <a:r>
                  <a:rPr lang="en-US" sz="1600" dirty="0">
                    <a:latin typeface="+mj-lt"/>
                  </a:rPr>
                  <a:t>64.5 ± 0.9 kg-</a:t>
                </a:r>
                <a:r>
                  <a:rPr lang="en-US" sz="1600" dirty="0" err="1">
                    <a:latin typeface="+mj-lt"/>
                  </a:rPr>
                  <a:t>yr</a:t>
                </a:r>
                <a:endParaRPr lang="en-US" sz="1600" dirty="0">
                  <a:latin typeface="+mj-lt"/>
                </a:endParaRPr>
              </a:p>
              <a:p>
                <a:pPr defTabSz="821531">
                  <a:spcBef>
                    <a:spcPts val="3000"/>
                  </a:spcBef>
                  <a:defRPr sz="3400"/>
                </a:pPr>
                <a:r>
                  <a:rPr lang="en-US" sz="1600" dirty="0">
                    <a:latin typeface="+mj-lt"/>
                  </a:rPr>
                  <a:t>Background region: 360 keV around ROI, excluding ±5 keV around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𝛽𝛽</m:t>
                        </m:r>
                      </m:sub>
                    </m:sSub>
                  </m:oMath>
                </a14:m>
                <a:endParaRPr lang="en-US" sz="1600" dirty="0">
                  <a:latin typeface="+mj-lt"/>
                </a:endParaRPr>
              </a:p>
              <a:p>
                <a:pPr defTabSz="821531">
                  <a:spcBef>
                    <a:spcPts val="3000"/>
                  </a:spcBef>
                  <a:defRPr sz="3400"/>
                </a:pPr>
                <a:r>
                  <a:rPr lang="en-US" sz="1600" dirty="0">
                    <a:latin typeface="+mj-lt"/>
                  </a:rPr>
                  <a:t>Cut efficiency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𝛽𝛽</m:t>
                        </m:r>
                      </m:sub>
                    </m:sSub>
                    <m:r>
                      <a:rPr lang="en-US" sz="1600" b="0" i="1" smtClean="0">
                        <a:latin typeface="Cambria Math" panose="02040503050406030204" pitchFamily="18" charset="0"/>
                      </a:rPr>
                      <m:t>=0.863±0.011</m:t>
                    </m:r>
                  </m:oMath>
                </a14:m>
                <a:r>
                  <a:rPr lang="en-US" sz="1600" dirty="0">
                    <a:latin typeface="+mj-lt"/>
                  </a:rPr>
                  <a:t> </a:t>
                </a:r>
              </a:p>
            </p:txBody>
          </p:sp>
        </mc:Choice>
        <mc:Fallback xmlns="">
          <p:sp>
            <p:nvSpPr>
              <p:cNvPr id="32" name="TextBox 31">
                <a:extLst>
                  <a:ext uri="{FF2B5EF4-FFF2-40B4-BE49-F238E27FC236}">
                    <a16:creationId xmlns:a16="http://schemas.microsoft.com/office/drawing/2014/main" id="{B1AC5AAD-E200-A2E0-6AA3-DA4936F2C2C5}"/>
                  </a:ext>
                </a:extLst>
              </p:cNvPr>
              <p:cNvSpPr txBox="1">
                <a:spLocks noRot="1" noChangeAspect="1" noMove="1" noResize="1" noEditPoints="1" noAdjustHandles="1" noChangeArrowheads="1" noChangeShapeType="1" noTextEdit="1"/>
              </p:cNvSpPr>
              <p:nvPr/>
            </p:nvSpPr>
            <p:spPr>
              <a:xfrm>
                <a:off x="961190" y="4012572"/>
                <a:ext cx="3800354" cy="2226507"/>
              </a:xfrm>
              <a:prstGeom prst="rect">
                <a:avLst/>
              </a:prstGeom>
              <a:blipFill>
                <a:blip r:embed="rId5"/>
                <a:stretch>
                  <a:fillRect l="-1000" t="-565" b="-1695"/>
                </a:stretch>
              </a:blipFill>
            </p:spPr>
            <p:txBody>
              <a:bodyPr/>
              <a:lstStyle/>
              <a:p>
                <a:r>
                  <a:rPr lang="en-US">
                    <a:noFill/>
                  </a:rPr>
                  <a:t> </a:t>
                </a:r>
              </a:p>
            </p:txBody>
          </p:sp>
        </mc:Fallback>
      </mc:AlternateContent>
      <p:sp>
        <p:nvSpPr>
          <p:cNvPr id="36" name="Slide Number Placeholder 35">
            <a:extLst>
              <a:ext uri="{FF2B5EF4-FFF2-40B4-BE49-F238E27FC236}">
                <a16:creationId xmlns:a16="http://schemas.microsoft.com/office/drawing/2014/main" id="{7CD2AAB3-5D75-C22C-9A7F-A5148E052E3D}"/>
              </a:ext>
            </a:extLst>
          </p:cNvPr>
          <p:cNvSpPr>
            <a:spLocks noGrp="1"/>
          </p:cNvSpPr>
          <p:nvPr>
            <p:ph type="sldNum" sz="quarter" idx="4"/>
          </p:nvPr>
        </p:nvSpPr>
        <p:spPr/>
        <p:txBody>
          <a:bodyPr/>
          <a:lstStyle/>
          <a:p>
            <a:fld id="{51839CB6-43E1-9145-9E4A-C1E96B162272}" type="slidenum">
              <a:rPr lang="en-US" smtClean="0"/>
              <a:pPr/>
              <a:t>16</a:t>
            </a:fld>
            <a:endParaRPr lang="en-US" dirty="0"/>
          </a:p>
        </p:txBody>
      </p:sp>
      <p:sp>
        <p:nvSpPr>
          <p:cNvPr id="2" name="arXiv:2207.07638 (2022)">
            <a:extLst>
              <a:ext uri="{FF2B5EF4-FFF2-40B4-BE49-F238E27FC236}">
                <a16:creationId xmlns:a16="http://schemas.microsoft.com/office/drawing/2014/main" id="{3BB232CD-DD69-FCDB-6293-4B7A15B1A310}"/>
              </a:ext>
            </a:extLst>
          </p:cNvPr>
          <p:cNvSpPr txBox="1"/>
          <p:nvPr/>
        </p:nvSpPr>
        <p:spPr>
          <a:xfrm>
            <a:off x="4494385" y="6015661"/>
            <a:ext cx="2172069" cy="348813"/>
          </a:xfrm>
          <a:prstGeom prst="rect">
            <a:avLst/>
          </a:prstGeom>
          <a:ln w="25400">
            <a:solidFill>
              <a:srgbClr val="0D4D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2800">
                <a:solidFill>
                  <a:srgbClr val="000000"/>
                </a:solidFill>
              </a:defRPr>
            </a:lvl1pPr>
          </a:lstStyle>
          <a:p>
            <a:r>
              <a:rPr lang="en-US" sz="1600" dirty="0"/>
              <a:t>PRL </a:t>
            </a:r>
            <a:r>
              <a:rPr lang="en-US" sz="1600" b="1" dirty="0"/>
              <a:t>130</a:t>
            </a:r>
            <a:r>
              <a:rPr lang="en-US" sz="1600" dirty="0"/>
              <a:t> 062501 (2023)</a:t>
            </a:r>
            <a:endParaRPr sz="1600" dirty="0"/>
          </a:p>
        </p:txBody>
      </p:sp>
      <p:grpSp>
        <p:nvGrpSpPr>
          <p:cNvPr id="5" name="Group 4">
            <a:extLst>
              <a:ext uri="{FF2B5EF4-FFF2-40B4-BE49-F238E27FC236}">
                <a16:creationId xmlns:a16="http://schemas.microsoft.com/office/drawing/2014/main" id="{136E33B2-B4F5-2114-4554-D8C1775103C5}"/>
              </a:ext>
            </a:extLst>
          </p:cNvPr>
          <p:cNvGrpSpPr/>
          <p:nvPr/>
        </p:nvGrpSpPr>
        <p:grpSpPr>
          <a:xfrm>
            <a:off x="8527412" y="1219200"/>
            <a:ext cx="3447493" cy="2069472"/>
            <a:chOff x="7917893" y="4012572"/>
            <a:chExt cx="4114800" cy="2501900"/>
          </a:xfrm>
        </p:grpSpPr>
        <p:pic>
          <p:nvPicPr>
            <p:cNvPr id="4" name="Picture 3">
              <a:extLst>
                <a:ext uri="{FF2B5EF4-FFF2-40B4-BE49-F238E27FC236}">
                  <a16:creationId xmlns:a16="http://schemas.microsoft.com/office/drawing/2014/main" id="{2C80B180-0799-394E-AB88-5CC005928F53}"/>
                </a:ext>
              </a:extLst>
            </p:cNvPr>
            <p:cNvPicPr>
              <a:picLocks noChangeAspect="1"/>
            </p:cNvPicPr>
            <p:nvPr/>
          </p:nvPicPr>
          <p:blipFill>
            <a:blip r:embed="rId6"/>
            <a:stretch>
              <a:fillRect/>
            </a:stretch>
          </p:blipFill>
          <p:spPr>
            <a:xfrm>
              <a:off x="7917893" y="4012572"/>
              <a:ext cx="4114800" cy="2501900"/>
            </a:xfrm>
            <a:prstGeom prst="rect">
              <a:avLst/>
            </a:prstGeom>
          </p:spPr>
        </p:pic>
        <p:sp>
          <p:nvSpPr>
            <p:cNvPr id="3" name="Rectangle 2">
              <a:extLst>
                <a:ext uri="{FF2B5EF4-FFF2-40B4-BE49-F238E27FC236}">
                  <a16:creationId xmlns:a16="http://schemas.microsoft.com/office/drawing/2014/main" id="{ACEA7806-1F67-E95D-93EB-95B5697DFC56}"/>
                </a:ext>
              </a:extLst>
            </p:cNvPr>
            <p:cNvSpPr/>
            <p:nvPr/>
          </p:nvSpPr>
          <p:spPr>
            <a:xfrm>
              <a:off x="7917893" y="6210300"/>
              <a:ext cx="3982007" cy="253071"/>
            </a:xfrm>
            <a:prstGeom prst="rect">
              <a:avLst/>
            </a:prstGeom>
            <a:solidFill>
              <a:srgbClr val="FFFF00">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a:extLst>
              <a:ext uri="{FF2B5EF4-FFF2-40B4-BE49-F238E27FC236}">
                <a16:creationId xmlns:a16="http://schemas.microsoft.com/office/drawing/2014/main" id="{778E5AAC-554C-DC4B-D61A-8A48833905AE}"/>
              </a:ext>
            </a:extLst>
          </p:cNvPr>
          <p:cNvGrpSpPr/>
          <p:nvPr/>
        </p:nvGrpSpPr>
        <p:grpSpPr>
          <a:xfrm>
            <a:off x="6906891" y="3980006"/>
            <a:ext cx="5275330" cy="3013519"/>
            <a:chOff x="0" y="0"/>
            <a:chExt cx="19392900" cy="10783291"/>
          </a:xfrm>
        </p:grpSpPr>
        <p:pic>
          <p:nvPicPr>
            <p:cNvPr id="8" name="exp-vs-time_2022-08_bands_both.pdf" descr="exp-vs-time_2022-08_bands_both.pdf">
              <a:extLst>
                <a:ext uri="{FF2B5EF4-FFF2-40B4-BE49-F238E27FC236}">
                  <a16:creationId xmlns:a16="http://schemas.microsoft.com/office/drawing/2014/main" id="{AADE0E7C-DB1D-967C-A2CA-5E1616478ECE}"/>
                </a:ext>
              </a:extLst>
            </p:cNvPr>
            <p:cNvPicPr>
              <a:picLocks noChangeAspect="1"/>
            </p:cNvPicPr>
            <p:nvPr/>
          </p:nvPicPr>
          <p:blipFill>
            <a:blip r:embed="rId7"/>
            <a:srcRect/>
            <a:stretch>
              <a:fillRect/>
            </a:stretch>
          </p:blipFill>
          <p:spPr>
            <a:xfrm>
              <a:off x="0" y="0"/>
              <a:ext cx="19392900" cy="9696450"/>
            </a:xfrm>
            <a:prstGeom prst="rect">
              <a:avLst/>
            </a:prstGeom>
            <a:ln w="12700" cap="flat">
              <a:noFill/>
              <a:miter lim="400000"/>
            </a:ln>
            <a:effectLst/>
          </p:spPr>
        </p:pic>
        <p:grpSp>
          <p:nvGrpSpPr>
            <p:cNvPr id="9" name="Group">
              <a:extLst>
                <a:ext uri="{FF2B5EF4-FFF2-40B4-BE49-F238E27FC236}">
                  <a16:creationId xmlns:a16="http://schemas.microsoft.com/office/drawing/2014/main" id="{3AA719C2-C4DF-2107-FFCE-949AE606F47B}"/>
                </a:ext>
              </a:extLst>
            </p:cNvPr>
            <p:cNvGrpSpPr/>
            <p:nvPr/>
          </p:nvGrpSpPr>
          <p:grpSpPr>
            <a:xfrm>
              <a:off x="1304169" y="2614990"/>
              <a:ext cx="15259845" cy="8168301"/>
              <a:chOff x="-369473" y="269812"/>
              <a:chExt cx="15259842" cy="8168299"/>
            </a:xfrm>
          </p:grpSpPr>
          <p:sp>
            <p:nvSpPr>
              <p:cNvPr id="10" name="Start with Module 1">
                <a:extLst>
                  <a:ext uri="{FF2B5EF4-FFF2-40B4-BE49-F238E27FC236}">
                    <a16:creationId xmlns:a16="http://schemas.microsoft.com/office/drawing/2014/main" id="{1B04EE69-0BAE-CF83-417B-D000A92CE768}"/>
                  </a:ext>
                </a:extLst>
              </p:cNvPr>
              <p:cNvSpPr/>
              <p:nvPr/>
            </p:nvSpPr>
            <p:spPr>
              <a:xfrm>
                <a:off x="-369473" y="4799729"/>
                <a:ext cx="3239267" cy="119490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defRPr sz="2600"/>
                </a:lvl1pPr>
              </a:lstStyle>
              <a:p>
                <a:r>
                  <a:rPr sz="1200" dirty="0"/>
                  <a:t>Module 1</a:t>
                </a:r>
              </a:p>
            </p:txBody>
          </p:sp>
          <p:sp>
            <p:nvSpPr>
              <p:cNvPr id="12" name="Line">
                <a:extLst>
                  <a:ext uri="{FF2B5EF4-FFF2-40B4-BE49-F238E27FC236}">
                    <a16:creationId xmlns:a16="http://schemas.microsoft.com/office/drawing/2014/main" id="{7825A464-A8C5-8183-68BF-F7676F02F7C2}"/>
                  </a:ext>
                </a:extLst>
              </p:cNvPr>
              <p:cNvSpPr/>
              <p:nvPr/>
            </p:nvSpPr>
            <p:spPr>
              <a:xfrm flipV="1">
                <a:off x="3268925" y="4039267"/>
                <a:ext cx="1" cy="1686164"/>
              </a:xfrm>
              <a:prstGeom prst="line">
                <a:avLst/>
              </a:prstGeom>
              <a:noFill/>
              <a:ln w="25400" cap="flat">
                <a:solidFill>
                  <a:srgbClr val="000000"/>
                </a:solidFill>
                <a:custDash>
                  <a:ds d="600000" sp="600000"/>
                </a:custDash>
                <a:miter lim="400000"/>
              </a:ln>
              <a:effectLst>
                <a:outerShdw blurRad="63500" dist="25400" dir="5400000" rotWithShape="0">
                  <a:srgbClr val="000000">
                    <a:alpha val="38000"/>
                  </a:srgbClr>
                </a:outerShdw>
              </a:effectLst>
            </p:spPr>
            <p:txBody>
              <a:bodyPr wrap="square" lIns="91439" tIns="91439" rIns="91439" bIns="91439" numCol="1" anchor="t">
                <a:noAutofit/>
              </a:bodyPr>
              <a:lstStyle/>
              <a:p>
                <a:pPr defTabSz="1828800">
                  <a:defRPr sz="4600">
                    <a:solidFill>
                      <a:srgbClr val="000000"/>
                    </a:solidFill>
                  </a:defRPr>
                </a:pPr>
                <a:endParaRPr/>
              </a:p>
            </p:txBody>
          </p:sp>
          <p:sp>
            <p:nvSpPr>
              <p:cNvPr id="13" name="Line">
                <a:extLst>
                  <a:ext uri="{FF2B5EF4-FFF2-40B4-BE49-F238E27FC236}">
                    <a16:creationId xmlns:a16="http://schemas.microsoft.com/office/drawing/2014/main" id="{1CB98688-63FF-FA89-455D-A81A8FAF9D48}"/>
                  </a:ext>
                </a:extLst>
              </p:cNvPr>
              <p:cNvSpPr/>
              <p:nvPr/>
            </p:nvSpPr>
            <p:spPr>
              <a:xfrm flipV="1">
                <a:off x="7991057" y="2263578"/>
                <a:ext cx="1" cy="834667"/>
              </a:xfrm>
              <a:prstGeom prst="line">
                <a:avLst/>
              </a:prstGeom>
              <a:noFill/>
              <a:ln w="25400" cap="flat">
                <a:solidFill>
                  <a:srgbClr val="000000"/>
                </a:solidFill>
                <a:custDash>
                  <a:ds d="600000" sp="600000"/>
                </a:custDash>
                <a:miter lim="400000"/>
              </a:ln>
              <a:effectLst>
                <a:outerShdw blurRad="63500" dist="25400" dir="5400000" rotWithShape="0">
                  <a:srgbClr val="000000">
                    <a:alpha val="38000"/>
                  </a:srgbClr>
                </a:outerShdw>
              </a:effectLst>
            </p:spPr>
            <p:txBody>
              <a:bodyPr wrap="square" lIns="91439" tIns="91439" rIns="91439" bIns="91439" numCol="1" anchor="t">
                <a:noAutofit/>
              </a:bodyPr>
              <a:lstStyle/>
              <a:p>
                <a:pPr defTabSz="1828800">
                  <a:defRPr sz="4600">
                    <a:solidFill>
                      <a:srgbClr val="000000"/>
                    </a:solidFill>
                  </a:defRPr>
                </a:pPr>
                <a:endParaRPr/>
              </a:p>
            </p:txBody>
          </p:sp>
          <p:sp>
            <p:nvSpPr>
              <p:cNvPr id="14" name="Line">
                <a:extLst>
                  <a:ext uri="{FF2B5EF4-FFF2-40B4-BE49-F238E27FC236}">
                    <a16:creationId xmlns:a16="http://schemas.microsoft.com/office/drawing/2014/main" id="{A46A52A8-C599-89BC-01C8-DAEF974BE126}"/>
                  </a:ext>
                </a:extLst>
              </p:cNvPr>
              <p:cNvSpPr/>
              <p:nvPr/>
            </p:nvSpPr>
            <p:spPr>
              <a:xfrm flipV="1">
                <a:off x="12548197" y="529619"/>
                <a:ext cx="1" cy="1346108"/>
              </a:xfrm>
              <a:prstGeom prst="line">
                <a:avLst/>
              </a:prstGeom>
              <a:noFill/>
              <a:ln w="25400" cap="flat">
                <a:solidFill>
                  <a:srgbClr val="000000"/>
                </a:solidFill>
                <a:custDash>
                  <a:ds d="600000" sp="600000"/>
                </a:custDash>
                <a:miter lim="400000"/>
              </a:ln>
              <a:effectLst>
                <a:outerShdw blurRad="63500" dist="25400" dir="5400000" rotWithShape="0">
                  <a:srgbClr val="000000">
                    <a:alpha val="38000"/>
                  </a:srgbClr>
                </a:outerShdw>
              </a:effectLst>
            </p:spPr>
            <p:txBody>
              <a:bodyPr wrap="square" lIns="91439" tIns="91439" rIns="91439" bIns="91439" numCol="1" anchor="t">
                <a:noAutofit/>
              </a:bodyPr>
              <a:lstStyle/>
              <a:p>
                <a:pPr defTabSz="1828800">
                  <a:defRPr sz="4600">
                    <a:solidFill>
                      <a:srgbClr val="000000"/>
                    </a:solidFill>
                  </a:defRPr>
                </a:pPr>
                <a:endParaRPr/>
              </a:p>
            </p:txBody>
          </p:sp>
          <p:sp>
            <p:nvSpPr>
              <p:cNvPr id="15" name="Add Inner Cu Shield">
                <a:extLst>
                  <a:ext uri="{FF2B5EF4-FFF2-40B4-BE49-F238E27FC236}">
                    <a16:creationId xmlns:a16="http://schemas.microsoft.com/office/drawing/2014/main" id="{F7A43265-12D2-AD30-6E23-B1D9F906411F}"/>
                  </a:ext>
                </a:extLst>
              </p:cNvPr>
              <p:cNvSpPr/>
              <p:nvPr/>
            </p:nvSpPr>
            <p:spPr>
              <a:xfrm>
                <a:off x="1599793" y="716811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2800"/>
                </a:lvl1pPr>
              </a:lstStyle>
              <a:p>
                <a:endParaRPr sz="1600" dirty="0"/>
              </a:p>
            </p:txBody>
          </p:sp>
          <p:sp>
            <p:nvSpPr>
              <p:cNvPr id="16" name="Add Module 2">
                <a:extLst>
                  <a:ext uri="{FF2B5EF4-FFF2-40B4-BE49-F238E27FC236}">
                    <a16:creationId xmlns:a16="http://schemas.microsoft.com/office/drawing/2014/main" id="{80D2B2C2-6825-4872-4802-2FA715993D43}"/>
                  </a:ext>
                </a:extLst>
              </p:cNvPr>
              <p:cNvSpPr/>
              <p:nvPr/>
            </p:nvSpPr>
            <p:spPr>
              <a:xfrm>
                <a:off x="3381598" y="430401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2600"/>
                </a:lvl1pPr>
              </a:lstStyle>
              <a:p>
                <a:r>
                  <a:rPr sz="1200" dirty="0"/>
                  <a:t>Module 2</a:t>
                </a:r>
                <a:br>
                  <a:rPr lang="en-US" sz="1200" dirty="0"/>
                </a:br>
                <a:r>
                  <a:rPr lang="en-US" sz="1200" dirty="0"/>
                  <a:t>online</a:t>
                </a:r>
                <a:endParaRPr sz="1200" dirty="0"/>
              </a:p>
            </p:txBody>
          </p:sp>
          <p:sp>
            <p:nvSpPr>
              <p:cNvPr id="17" name="Previous Data Release:…">
                <a:extLst>
                  <a:ext uri="{FF2B5EF4-FFF2-40B4-BE49-F238E27FC236}">
                    <a16:creationId xmlns:a16="http://schemas.microsoft.com/office/drawing/2014/main" id="{452C2B3C-EB17-68CE-82D0-11649164A00F}"/>
                  </a:ext>
                </a:extLst>
              </p:cNvPr>
              <p:cNvSpPr/>
              <p:nvPr/>
            </p:nvSpPr>
            <p:spPr>
              <a:xfrm>
                <a:off x="7927256" y="275711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algn="r">
                  <a:defRPr sz="2800"/>
                </a:pPr>
                <a:r>
                  <a:rPr lang="en-US" sz="1200" dirty="0"/>
                  <a:t>First</a:t>
                </a:r>
                <a:r>
                  <a:rPr sz="1200" dirty="0"/>
                  <a:t> Data Release: </a:t>
                </a:r>
              </a:p>
              <a:p>
                <a:pPr algn="r">
                  <a:defRPr sz="2800"/>
                </a:pPr>
                <a:r>
                  <a:rPr sz="1200" dirty="0"/>
                  <a:t>26 kg-</a:t>
                </a:r>
                <a:r>
                  <a:rPr sz="1200" dirty="0" err="1"/>
                  <a:t>yr</a:t>
                </a:r>
                <a:endParaRPr sz="1200" dirty="0"/>
              </a:p>
            </p:txBody>
          </p:sp>
          <p:sp>
            <p:nvSpPr>
              <p:cNvPr id="18" name="Module 2 Upgrade">
                <a:extLst>
                  <a:ext uri="{FF2B5EF4-FFF2-40B4-BE49-F238E27FC236}">
                    <a16:creationId xmlns:a16="http://schemas.microsoft.com/office/drawing/2014/main" id="{8D4E7AD5-B3AC-7E04-5F0D-8013F3DD1A19}"/>
                  </a:ext>
                </a:extLst>
              </p:cNvPr>
              <p:cNvSpPr/>
              <p:nvPr/>
            </p:nvSpPr>
            <p:spPr>
              <a:xfrm>
                <a:off x="11234052" y="269812"/>
                <a:ext cx="3656317" cy="186572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a:defRPr sz="2800"/>
                </a:lvl1pPr>
              </a:lstStyle>
              <a:p>
                <a:r>
                  <a:rPr sz="1200" dirty="0"/>
                  <a:t>Module 2 Upgrade</a:t>
                </a:r>
              </a:p>
            </p:txBody>
          </p:sp>
          <p:sp>
            <p:nvSpPr>
              <p:cNvPr id="19" name="Line">
                <a:extLst>
                  <a:ext uri="{FF2B5EF4-FFF2-40B4-BE49-F238E27FC236}">
                    <a16:creationId xmlns:a16="http://schemas.microsoft.com/office/drawing/2014/main" id="{4AA66816-474B-F230-AE47-9BBF361678C3}"/>
                  </a:ext>
                </a:extLst>
              </p:cNvPr>
              <p:cNvSpPr/>
              <p:nvPr/>
            </p:nvSpPr>
            <p:spPr>
              <a:xfrm flipV="1">
                <a:off x="-1" y="4602947"/>
                <a:ext cx="2" cy="1686165"/>
              </a:xfrm>
              <a:prstGeom prst="line">
                <a:avLst/>
              </a:prstGeom>
              <a:noFill/>
              <a:ln w="25400" cap="flat">
                <a:solidFill>
                  <a:srgbClr val="000000"/>
                </a:solidFill>
                <a:custDash>
                  <a:ds d="600000" sp="600000"/>
                </a:custDash>
                <a:miter lim="400000"/>
              </a:ln>
              <a:effectLst>
                <a:outerShdw blurRad="63500" dist="25400" dir="5400000" rotWithShape="0">
                  <a:srgbClr val="000000">
                    <a:alpha val="38000"/>
                  </a:srgbClr>
                </a:outerShdw>
              </a:effectLst>
            </p:spPr>
            <p:txBody>
              <a:bodyPr wrap="square" lIns="91439" tIns="91439" rIns="91439" bIns="91439" numCol="1" anchor="t">
                <a:noAutofit/>
              </a:bodyPr>
              <a:lstStyle/>
              <a:p>
                <a:pPr defTabSz="1828800">
                  <a:defRPr sz="4600">
                    <a:solidFill>
                      <a:srgbClr val="000000"/>
                    </a:solidFill>
                  </a:defRPr>
                </a:pPr>
                <a:endParaRPr/>
              </a:p>
            </p:txBody>
          </p:sp>
        </p:grpSp>
      </p:grpSp>
      <p:grpSp>
        <p:nvGrpSpPr>
          <p:cNvPr id="34" name="Group 33">
            <a:extLst>
              <a:ext uri="{FF2B5EF4-FFF2-40B4-BE49-F238E27FC236}">
                <a16:creationId xmlns:a16="http://schemas.microsoft.com/office/drawing/2014/main" id="{457A24E8-16E7-C72B-CA6F-79D105EB001C}"/>
              </a:ext>
            </a:extLst>
          </p:cNvPr>
          <p:cNvGrpSpPr/>
          <p:nvPr/>
        </p:nvGrpSpPr>
        <p:grpSpPr>
          <a:xfrm>
            <a:off x="9779" y="878441"/>
            <a:ext cx="8448710" cy="3101565"/>
            <a:chOff x="9779" y="878441"/>
            <a:chExt cx="8448710" cy="3101565"/>
          </a:xfrm>
        </p:grpSpPr>
        <p:pic>
          <p:nvPicPr>
            <p:cNvPr id="20" name="Picture 19">
              <a:extLst>
                <a:ext uri="{FF2B5EF4-FFF2-40B4-BE49-F238E27FC236}">
                  <a16:creationId xmlns:a16="http://schemas.microsoft.com/office/drawing/2014/main" id="{A646F3B9-463B-A1F4-4A93-949B2F6DCDE4}"/>
                </a:ext>
              </a:extLst>
            </p:cNvPr>
            <p:cNvPicPr>
              <a:picLocks noChangeAspect="1"/>
            </p:cNvPicPr>
            <p:nvPr/>
          </p:nvPicPr>
          <p:blipFill>
            <a:blip r:embed="rId8"/>
            <a:stretch>
              <a:fillRect/>
            </a:stretch>
          </p:blipFill>
          <p:spPr>
            <a:xfrm>
              <a:off x="9779" y="878441"/>
              <a:ext cx="8448710" cy="3101565"/>
            </a:xfrm>
            <a:prstGeom prst="rect">
              <a:avLst/>
            </a:prstGeom>
          </p:spPr>
        </p:pic>
        <p:sp>
          <p:nvSpPr>
            <p:cNvPr id="21" name="Rectangle 20">
              <a:extLst>
                <a:ext uri="{FF2B5EF4-FFF2-40B4-BE49-F238E27FC236}">
                  <a16:creationId xmlns:a16="http://schemas.microsoft.com/office/drawing/2014/main" id="{2500DB10-B4B1-0919-D718-66B6875D3F14}"/>
                </a:ext>
              </a:extLst>
            </p:cNvPr>
            <p:cNvSpPr/>
            <p:nvPr/>
          </p:nvSpPr>
          <p:spPr>
            <a:xfrm>
              <a:off x="3213100" y="2233718"/>
              <a:ext cx="88900" cy="1302064"/>
            </a:xfrm>
            <a:prstGeom prst="rect">
              <a:avLst/>
            </a:prstGeom>
            <a:solidFill>
              <a:schemeClr val="tx2">
                <a:lumMod val="50000"/>
                <a:lumOff val="50000"/>
                <a:alpha val="36005"/>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26FD509-CEFA-3F15-4D90-3D9482DC2A5C}"/>
                    </a:ext>
                  </a:extLst>
                </p:cNvPr>
                <p:cNvSpPr txBox="1"/>
                <p:nvPr/>
              </p:nvSpPr>
              <p:spPr>
                <a:xfrm>
                  <a:off x="3030658" y="1515181"/>
                  <a:ext cx="1423147" cy="445956"/>
                </a:xfrm>
                <a:prstGeom prst="rect">
                  <a:avLst/>
                </a:prstGeom>
                <a:noFill/>
                <a:ln w="25400">
                  <a:noFill/>
                </a:ln>
              </p:spPr>
              <p:txBody>
                <a:bodyPr wrap="square" rtlCol="0">
                  <a:spAutoFit/>
                </a:bodyPr>
                <a:lstStyle/>
                <a:p>
                  <a:pPr algn="l"/>
                  <a14:m>
                    <m:oMath xmlns:m="http://schemas.openxmlformats.org/officeDocument/2006/math">
                      <m:r>
                        <a:rPr lang="en-US" sz="1100" b="0" i="1" smtClean="0">
                          <a:latin typeface="Cambria Math" panose="02040503050406030204" pitchFamily="18" charset="0"/>
                        </a:rPr>
                        <m:t>0</m:t>
                      </m:r>
                      <m:r>
                        <a:rPr lang="en-US" sz="1100" b="0" i="1" smtClean="0">
                          <a:latin typeface="Cambria Math" panose="02040503050406030204" pitchFamily="18" charset="0"/>
                        </a:rPr>
                        <m:t>𝜈𝛽𝛽</m:t>
                      </m:r>
                    </m:oMath>
                  </a14:m>
                  <a:r>
                    <a:rPr lang="en-US" sz="1100" dirty="0"/>
                    <a:t> region</a:t>
                  </a:r>
                </a:p>
                <a:p>
                  <a14:m>
                    <m:oMath xmlns:m="http://schemas.openxmlformats.org/officeDocument/2006/math">
                      <m:r>
                        <a:rPr lang="en-US" sz="1100" b="0" i="1" smtClean="0">
                          <a:latin typeface="Cambria Math" panose="02040503050406030204" pitchFamily="18" charset="0"/>
                        </a:rPr>
                        <m:t>±5 </m:t>
                      </m:r>
                    </m:oMath>
                  </a14:m>
                  <a:r>
                    <a:rPr lang="en-US" sz="1100" dirty="0"/>
                    <a:t>keV around </a:t>
                  </a:r>
                  <a14:m>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𝑄</m:t>
                          </m:r>
                        </m:e>
                        <m:sub>
                          <m:r>
                            <a:rPr lang="en-US" sz="1100" b="0" i="1" smtClean="0">
                              <a:latin typeface="Cambria Math" panose="02040503050406030204" pitchFamily="18" charset="0"/>
                            </a:rPr>
                            <m:t>𝛽𝛽</m:t>
                          </m:r>
                        </m:sub>
                      </m:sSub>
                    </m:oMath>
                  </a14:m>
                  <a:endParaRPr lang="en-US" sz="1100" dirty="0"/>
                </a:p>
              </p:txBody>
            </p:sp>
          </mc:Choice>
          <mc:Fallback xmlns="">
            <p:sp>
              <p:nvSpPr>
                <p:cNvPr id="22" name="TextBox 21">
                  <a:extLst>
                    <a:ext uri="{FF2B5EF4-FFF2-40B4-BE49-F238E27FC236}">
                      <a16:creationId xmlns:a16="http://schemas.microsoft.com/office/drawing/2014/main" id="{626FD509-CEFA-3F15-4D90-3D9482DC2A5C}"/>
                    </a:ext>
                  </a:extLst>
                </p:cNvPr>
                <p:cNvSpPr txBox="1">
                  <a:spLocks noRot="1" noChangeAspect="1" noMove="1" noResize="1" noEditPoints="1" noAdjustHandles="1" noChangeArrowheads="1" noChangeShapeType="1" noTextEdit="1"/>
                </p:cNvSpPr>
                <p:nvPr/>
              </p:nvSpPr>
              <p:spPr>
                <a:xfrm>
                  <a:off x="3030658" y="1515181"/>
                  <a:ext cx="1423147" cy="445956"/>
                </a:xfrm>
                <a:prstGeom prst="rect">
                  <a:avLst/>
                </a:prstGeom>
                <a:blipFill>
                  <a:blip r:embed="rId9"/>
                  <a:stretch>
                    <a:fillRect b="-5556"/>
                  </a:stretch>
                </a:blipFill>
                <a:ln w="25400">
                  <a:noFill/>
                </a:ln>
              </p:spPr>
              <p:txBody>
                <a:bodyPr/>
                <a:lstStyle/>
                <a:p>
                  <a:r>
                    <a:rPr lang="en-US">
                      <a:noFill/>
                    </a:rPr>
                    <a:t> </a:t>
                  </a:r>
                </a:p>
              </p:txBody>
            </p:sp>
          </mc:Fallback>
        </mc:AlternateContent>
        <p:sp>
          <p:nvSpPr>
            <p:cNvPr id="23" name="Rectangle 22">
              <a:extLst>
                <a:ext uri="{FF2B5EF4-FFF2-40B4-BE49-F238E27FC236}">
                  <a16:creationId xmlns:a16="http://schemas.microsoft.com/office/drawing/2014/main" id="{F9EB8E66-11E7-8903-DB76-209190958B03}"/>
                </a:ext>
              </a:extLst>
            </p:cNvPr>
            <p:cNvSpPr/>
            <p:nvPr/>
          </p:nvSpPr>
          <p:spPr>
            <a:xfrm>
              <a:off x="3009153" y="2228389"/>
              <a:ext cx="584947" cy="1302064"/>
            </a:xfrm>
            <a:prstGeom prst="rect">
              <a:avLst/>
            </a:prstGeom>
            <a:solidFill>
              <a:schemeClr val="tx2">
                <a:lumMod val="50000"/>
                <a:lumOff val="50000"/>
                <a:alpha val="36005"/>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8737EA6-C700-BF18-5686-D0156540377E}"/>
                </a:ext>
              </a:extLst>
            </p:cNvPr>
            <p:cNvCxnSpPr>
              <a:cxnSpLocks/>
            </p:cNvCxnSpPr>
            <p:nvPr/>
          </p:nvCxnSpPr>
          <p:spPr>
            <a:xfrm flipH="1">
              <a:off x="3250826" y="1942325"/>
              <a:ext cx="227810" cy="4833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81A0DA03-C801-1970-33BC-7459FE2EDD1F}"/>
                </a:ext>
              </a:extLst>
            </p:cNvPr>
            <p:cNvSpPr txBox="1"/>
            <p:nvPr/>
          </p:nvSpPr>
          <p:spPr>
            <a:xfrm>
              <a:off x="2394423" y="1858901"/>
              <a:ext cx="918322" cy="430887"/>
            </a:xfrm>
            <a:prstGeom prst="rect">
              <a:avLst/>
            </a:prstGeom>
            <a:noFill/>
            <a:ln w="25400">
              <a:noFill/>
            </a:ln>
          </p:spPr>
          <p:txBody>
            <a:bodyPr wrap="square" rtlCol="0">
              <a:spAutoFit/>
            </a:bodyPr>
            <a:lstStyle/>
            <a:p>
              <a:pPr algn="l"/>
              <a:r>
                <a:rPr lang="en-US" sz="1100" dirty="0"/>
                <a:t>Background region</a:t>
              </a:r>
            </a:p>
          </p:txBody>
        </p:sp>
        <p:cxnSp>
          <p:nvCxnSpPr>
            <p:cNvPr id="30" name="Straight Arrow Connector 29">
              <a:extLst>
                <a:ext uri="{FF2B5EF4-FFF2-40B4-BE49-F238E27FC236}">
                  <a16:creationId xmlns:a16="http://schemas.microsoft.com/office/drawing/2014/main" id="{5B90BE1E-8FCC-88A8-5785-B681ADAE6930}"/>
                </a:ext>
              </a:extLst>
            </p:cNvPr>
            <p:cNvCxnSpPr>
              <a:cxnSpLocks/>
            </p:cNvCxnSpPr>
            <p:nvPr/>
          </p:nvCxnSpPr>
          <p:spPr>
            <a:xfrm>
              <a:off x="2921000" y="2186298"/>
              <a:ext cx="88153" cy="2394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6818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7D3B-5D45-0CC7-9D77-BE65727E87E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6B6F3B3-1B88-5E4B-C65E-195771BBA800}"/>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Background Index Estimation</a:t>
            </a:r>
          </a:p>
        </p:txBody>
      </p:sp>
      <p:pic>
        <p:nvPicPr>
          <p:cNvPr id="11" name="Google Shape;316;p15" descr="Image">
            <a:extLst>
              <a:ext uri="{FF2B5EF4-FFF2-40B4-BE49-F238E27FC236}">
                <a16:creationId xmlns:a16="http://schemas.microsoft.com/office/drawing/2014/main" id="{0D20359E-3609-9E83-F5A7-CB03396939AF}"/>
              </a:ext>
            </a:extLst>
          </p:cNvPr>
          <p:cNvPicPr preferRelativeResize="0"/>
          <p:nvPr/>
        </p:nvPicPr>
        <p:blipFill rotWithShape="1">
          <a:blip r:embed="rId3">
            <a:alphaModFix/>
          </a:blip>
          <a:srcRect/>
          <a:stretch/>
        </p:blipFill>
        <p:spPr>
          <a:xfrm>
            <a:off x="20494914" y="-2363763"/>
            <a:ext cx="1958927" cy="1105848"/>
          </a:xfrm>
          <a:prstGeom prst="rect">
            <a:avLst/>
          </a:prstGeom>
          <a:noFill/>
          <a:ln>
            <a:noFill/>
          </a:ln>
        </p:spPr>
      </p:pic>
      <p:sp>
        <p:nvSpPr>
          <p:cNvPr id="73" name="TextBox 6">
            <a:extLst>
              <a:ext uri="{FF2B5EF4-FFF2-40B4-BE49-F238E27FC236}">
                <a16:creationId xmlns:a16="http://schemas.microsoft.com/office/drawing/2014/main" id="{75582ACF-4F56-B848-D730-BBCCFBBE25B6}"/>
              </a:ext>
            </a:extLst>
          </p:cNvPr>
          <p:cNvSpPr txBox="1"/>
          <p:nvPr/>
        </p:nvSpPr>
        <p:spPr>
          <a:xfrm>
            <a:off x="7802227" y="-2175812"/>
            <a:ext cx="4737105" cy="1109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r" defTabSz="1828800">
              <a:defRPr sz="3200">
                <a:solidFill>
                  <a:srgbClr val="7030A0"/>
                </a:solidFill>
              </a:defRPr>
            </a:pPr>
            <a:r>
              <a:t>Multi-site events in active volume: </a:t>
            </a:r>
            <a:r>
              <a:rPr b="1"/>
              <a:t>AvsE cut</a:t>
            </a:r>
          </a:p>
        </p:txBody>
      </p:sp>
      <p:sp>
        <p:nvSpPr>
          <p:cNvPr id="76" name="TextBox 12">
            <a:extLst>
              <a:ext uri="{FF2B5EF4-FFF2-40B4-BE49-F238E27FC236}">
                <a16:creationId xmlns:a16="http://schemas.microsoft.com/office/drawing/2014/main" id="{8B561B43-7BFF-B866-8D8E-DF70572C3047}"/>
              </a:ext>
            </a:extLst>
          </p:cNvPr>
          <p:cNvSpPr txBox="1"/>
          <p:nvPr/>
        </p:nvSpPr>
        <p:spPr>
          <a:xfrm>
            <a:off x="-9552175" y="-1661991"/>
            <a:ext cx="6622913" cy="1661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r" defTabSz="1828800">
              <a:defRPr sz="3200">
                <a:solidFill>
                  <a:srgbClr val="C00000"/>
                </a:solidFill>
              </a:defRPr>
            </a:lvl1pPr>
          </a:lstStyle>
          <a:p>
            <a:r>
              <a:rPr dirty="0"/>
              <a:t>Detector surface: for partial charge deposition in transition dead layer: </a:t>
            </a:r>
            <a:r>
              <a:rPr b="1" dirty="0"/>
              <a:t>LQ cut</a:t>
            </a:r>
          </a:p>
        </p:txBody>
      </p:sp>
      <p:grpSp>
        <p:nvGrpSpPr>
          <p:cNvPr id="90" name="Group 37">
            <a:extLst>
              <a:ext uri="{FF2B5EF4-FFF2-40B4-BE49-F238E27FC236}">
                <a16:creationId xmlns:a16="http://schemas.microsoft.com/office/drawing/2014/main" id="{4AA81744-71AD-6A7C-8E6C-80438E646C00}"/>
              </a:ext>
            </a:extLst>
          </p:cNvPr>
          <p:cNvGrpSpPr/>
          <p:nvPr/>
        </p:nvGrpSpPr>
        <p:grpSpPr>
          <a:xfrm>
            <a:off x="-6104574" y="8550475"/>
            <a:ext cx="1381581" cy="514957"/>
            <a:chOff x="0" y="0"/>
            <a:chExt cx="1381580" cy="514955"/>
          </a:xfrm>
        </p:grpSpPr>
        <p:sp>
          <p:nvSpPr>
            <p:cNvPr id="91" name="Explosion: 8 Points 49">
              <a:extLst>
                <a:ext uri="{FF2B5EF4-FFF2-40B4-BE49-F238E27FC236}">
                  <a16:creationId xmlns:a16="http://schemas.microsoft.com/office/drawing/2014/main" id="{C848FE34-FABF-D8B1-271E-515E1931919B}"/>
                </a:ext>
              </a:extLst>
            </p:cNvPr>
            <p:cNvSpPr/>
            <p:nvPr/>
          </p:nvSpPr>
          <p:spPr>
            <a:xfrm>
              <a:off x="948086" y="0"/>
              <a:ext cx="433495" cy="361552"/>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92" name="TextBox 50">
              <a:extLst>
                <a:ext uri="{FF2B5EF4-FFF2-40B4-BE49-F238E27FC236}">
                  <a16:creationId xmlns:a16="http://schemas.microsoft.com/office/drawing/2014/main" id="{4B1AA09E-9B8A-ECA6-7103-AD642FB914BD}"/>
                </a:ext>
              </a:extLst>
            </p:cNvPr>
            <p:cNvSpPr/>
            <p:nvPr/>
          </p:nvSpPr>
          <p:spPr>
            <a:xfrm>
              <a:off x="0" y="311603"/>
              <a:ext cx="56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02B050"/>
                  </a:solidFill>
                </a:defRPr>
              </a:lvl1pPr>
            </a:lstStyle>
            <a:p>
              <a:r>
                <a:t>α</a:t>
              </a:r>
            </a:p>
          </p:txBody>
        </p:sp>
        <p:sp>
          <p:nvSpPr>
            <p:cNvPr id="93" name="Straight Arrow Connector 51">
              <a:extLst>
                <a:ext uri="{FF2B5EF4-FFF2-40B4-BE49-F238E27FC236}">
                  <a16:creationId xmlns:a16="http://schemas.microsoft.com/office/drawing/2014/main" id="{DA514604-327F-329A-0F6D-EDA222BBA5BE}"/>
                </a:ext>
              </a:extLst>
            </p:cNvPr>
            <p:cNvSpPr/>
            <p:nvPr/>
          </p:nvSpPr>
          <p:spPr>
            <a:xfrm flipV="1">
              <a:off x="401397" y="169847"/>
              <a:ext cx="535288" cy="345109"/>
            </a:xfrm>
            <a:prstGeom prst="line">
              <a:avLst/>
            </a:prstGeom>
            <a:noFill/>
            <a:ln w="76200" cap="flat">
              <a:solidFill>
                <a:srgbClr val="FFFF00"/>
              </a:solidFill>
              <a:prstDash val="solid"/>
              <a:round/>
              <a:tailEnd type="triangle" w="med" len="me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grpSp>
      <p:grpSp>
        <p:nvGrpSpPr>
          <p:cNvPr id="97" name="Group 2057">
            <a:extLst>
              <a:ext uri="{FF2B5EF4-FFF2-40B4-BE49-F238E27FC236}">
                <a16:creationId xmlns:a16="http://schemas.microsoft.com/office/drawing/2014/main" id="{A9FB94B8-D39C-43A8-0337-FA811D89C90F}"/>
              </a:ext>
            </a:extLst>
          </p:cNvPr>
          <p:cNvGrpSpPr/>
          <p:nvPr/>
        </p:nvGrpSpPr>
        <p:grpSpPr>
          <a:xfrm>
            <a:off x="7917893" y="-5891202"/>
            <a:ext cx="8360486" cy="2059252"/>
            <a:chOff x="0" y="0"/>
            <a:chExt cx="8360485" cy="2059250"/>
          </a:xfrm>
        </p:grpSpPr>
        <p:sp>
          <p:nvSpPr>
            <p:cNvPr id="98" name="Explosion: 8 Points 59">
              <a:extLst>
                <a:ext uri="{FF2B5EF4-FFF2-40B4-BE49-F238E27FC236}">
                  <a16:creationId xmlns:a16="http://schemas.microsoft.com/office/drawing/2014/main" id="{C7949A0B-4CB9-8C69-87EC-067865245516}"/>
                </a:ext>
              </a:extLst>
            </p:cNvPr>
            <p:cNvSpPr/>
            <p:nvPr/>
          </p:nvSpPr>
          <p:spPr>
            <a:xfrm>
              <a:off x="0" y="1782338"/>
              <a:ext cx="332013" cy="276913"/>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pic>
          <p:nvPicPr>
            <p:cNvPr id="99" name="Picture 60" descr="Picture 60">
              <a:extLst>
                <a:ext uri="{FF2B5EF4-FFF2-40B4-BE49-F238E27FC236}">
                  <a16:creationId xmlns:a16="http://schemas.microsoft.com/office/drawing/2014/main" id="{FB747098-1620-8E5C-E6BC-3F39C3EE9199}"/>
                </a:ext>
              </a:extLst>
            </p:cNvPr>
            <p:cNvPicPr>
              <a:picLocks noChangeAspect="1"/>
            </p:cNvPicPr>
            <p:nvPr/>
          </p:nvPicPr>
          <p:blipFill>
            <a:blip r:embed="rId4"/>
            <a:stretch>
              <a:fillRect/>
            </a:stretch>
          </p:blipFill>
          <p:spPr>
            <a:xfrm>
              <a:off x="4712401" y="275570"/>
              <a:ext cx="1417216" cy="1492289"/>
            </a:xfrm>
            <a:prstGeom prst="rect">
              <a:avLst/>
            </a:prstGeom>
            <a:ln w="12700" cap="flat">
              <a:noFill/>
              <a:miter lim="400000"/>
            </a:ln>
            <a:effectLst/>
          </p:spPr>
        </p:pic>
        <p:sp>
          <p:nvSpPr>
            <p:cNvPr id="100" name="Straight Connector 2050">
              <a:extLst>
                <a:ext uri="{FF2B5EF4-FFF2-40B4-BE49-F238E27FC236}">
                  <a16:creationId xmlns:a16="http://schemas.microsoft.com/office/drawing/2014/main" id="{4FF1777D-8A46-B056-9866-C290659AB24C}"/>
                </a:ext>
              </a:extLst>
            </p:cNvPr>
            <p:cNvSpPr/>
            <p:nvPr/>
          </p:nvSpPr>
          <p:spPr>
            <a:xfrm flipV="1">
              <a:off x="247078" y="574974"/>
              <a:ext cx="4289055" cy="130444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1" name="Straight Connector 68">
              <a:extLst>
                <a:ext uri="{FF2B5EF4-FFF2-40B4-BE49-F238E27FC236}">
                  <a16:creationId xmlns:a16="http://schemas.microsoft.com/office/drawing/2014/main" id="{27A803FE-1092-805B-EC0B-6F9BD42725EC}"/>
                </a:ext>
              </a:extLst>
            </p:cNvPr>
            <p:cNvSpPr/>
            <p:nvPr/>
          </p:nvSpPr>
          <p:spPr>
            <a:xfrm flipV="1">
              <a:off x="247077" y="1616755"/>
              <a:ext cx="4378201" cy="40376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2" name="Oval 2055">
              <a:extLst>
                <a:ext uri="{FF2B5EF4-FFF2-40B4-BE49-F238E27FC236}">
                  <a16:creationId xmlns:a16="http://schemas.microsoft.com/office/drawing/2014/main" id="{29A49C1B-0A4A-E332-4024-E2AF6AC80A84}"/>
                </a:ext>
              </a:extLst>
            </p:cNvPr>
            <p:cNvSpPr/>
            <p:nvPr/>
          </p:nvSpPr>
          <p:spPr>
            <a:xfrm>
              <a:off x="4443500" y="0"/>
              <a:ext cx="2168605" cy="2043433"/>
            </a:xfrm>
            <a:prstGeom prst="ellipse">
              <a:avLst/>
            </a:prstGeom>
            <a:noFill/>
            <a:ln w="25400" cap="flat">
              <a:solidFill>
                <a:srgbClr val="011993"/>
              </a:solidFill>
              <a:prstDash val="solid"/>
              <a:round/>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103" name="TextBox 74">
              <a:extLst>
                <a:ext uri="{FF2B5EF4-FFF2-40B4-BE49-F238E27FC236}">
                  <a16:creationId xmlns:a16="http://schemas.microsoft.com/office/drawing/2014/main" id="{28268920-D57F-5CAA-541E-9551584B0BA5}"/>
                </a:ext>
              </a:extLst>
            </p:cNvPr>
            <p:cNvSpPr txBox="1"/>
            <p:nvPr/>
          </p:nvSpPr>
          <p:spPr>
            <a:xfrm>
              <a:off x="6001716" y="1182146"/>
              <a:ext cx="387763" cy="74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4" name="TextBox 75">
              <a:extLst>
                <a:ext uri="{FF2B5EF4-FFF2-40B4-BE49-F238E27FC236}">
                  <a16:creationId xmlns:a16="http://schemas.microsoft.com/office/drawing/2014/main" id="{51EE4A51-0798-8783-59A7-339E46ED65F3}"/>
                </a:ext>
              </a:extLst>
            </p:cNvPr>
            <p:cNvSpPr txBox="1"/>
            <p:nvPr/>
          </p:nvSpPr>
          <p:spPr>
            <a:xfrm>
              <a:off x="6051350" y="250443"/>
              <a:ext cx="387763" cy="74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5" name="TextBox 76">
              <a:extLst>
                <a:ext uri="{FF2B5EF4-FFF2-40B4-BE49-F238E27FC236}">
                  <a16:creationId xmlns:a16="http://schemas.microsoft.com/office/drawing/2014/main" id="{71A77792-56E1-57AF-796E-1AB2F5D1C711}"/>
                </a:ext>
              </a:extLst>
            </p:cNvPr>
            <p:cNvSpPr txBox="1"/>
            <p:nvPr/>
          </p:nvSpPr>
          <p:spPr>
            <a:xfrm>
              <a:off x="6734433" y="667400"/>
              <a:ext cx="1626053" cy="640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a:latin typeface="Calibri Light"/>
                  <a:ea typeface="Calibri Light"/>
                  <a:cs typeface="Calibri Light"/>
                  <a:sym typeface="Calibri Light"/>
                </a:defRPr>
              </a:lvl1pPr>
            </a:lstStyle>
            <a:p>
              <a:r>
                <a:t>~1mm</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BA60753-9398-4479-0156-9F56A9F8F580}"/>
                  </a:ext>
                </a:extLst>
              </p:cNvPr>
              <p:cNvSpPr txBox="1"/>
              <p:nvPr/>
            </p:nvSpPr>
            <p:spPr>
              <a:xfrm>
                <a:off x="233870" y="949234"/>
                <a:ext cx="4488216" cy="3129062"/>
              </a:xfrm>
              <a:prstGeom prst="rect">
                <a:avLst/>
              </a:prstGeom>
              <a:noFill/>
            </p:spPr>
            <p:txBody>
              <a:bodyPr wrap="none" rtlCol="0">
                <a:spAutoFit/>
              </a:bodyPr>
              <a:lstStyle/>
              <a:p>
                <a:endParaRPr lang="en-US" sz="1600" baseline="30000" dirty="0">
                  <a:solidFill>
                    <a:srgbClr val="C00000"/>
                  </a:solidFill>
                  <a:latin typeface="+mj-lt"/>
                </a:endParaRPr>
              </a:p>
              <a:p>
                <a:r>
                  <a:rPr lang="en-US" sz="1600" dirty="0">
                    <a:solidFill>
                      <a:schemeClr val="tx2">
                        <a:lumMod val="75000"/>
                        <a:lumOff val="25000"/>
                      </a:schemeClr>
                    </a:solidFill>
                    <a:latin typeface="+mj-lt"/>
                  </a:rPr>
                  <a:t>An extensive radio-assay program was undertaken</a:t>
                </a:r>
              </a:p>
              <a:p>
                <a:r>
                  <a:rPr lang="en-US" sz="1600" dirty="0">
                    <a:solidFill>
                      <a:schemeClr val="tx2">
                        <a:lumMod val="75000"/>
                        <a:lumOff val="25000"/>
                      </a:schemeClr>
                    </a:solidFill>
                    <a:latin typeface="+mj-lt"/>
                  </a:rPr>
                  <a:t>Methods: ICPMS, </a:t>
                </a:r>
                <a14:m>
                  <m:oMath xmlns:m="http://schemas.openxmlformats.org/officeDocument/2006/math">
                    <m:r>
                      <a:rPr lang="en-US" sz="1600" b="0" i="1" smtClean="0">
                        <a:solidFill>
                          <a:schemeClr val="tx2">
                            <a:lumMod val="75000"/>
                            <a:lumOff val="25000"/>
                          </a:schemeClr>
                        </a:solidFill>
                        <a:latin typeface="Cambria Math" panose="02040503050406030204" pitchFamily="18" charset="0"/>
                      </a:rPr>
                      <m:t>𝛾</m:t>
                    </m:r>
                  </m:oMath>
                </a14:m>
                <a:r>
                  <a:rPr lang="en-US" sz="1600" dirty="0">
                    <a:solidFill>
                      <a:schemeClr val="tx2">
                        <a:lumMod val="75000"/>
                        <a:lumOff val="25000"/>
                      </a:schemeClr>
                    </a:solidFill>
                    <a:latin typeface="+mj-lt"/>
                  </a:rPr>
                  <a:t>-ray counting, GDMS, NAA</a:t>
                </a:r>
              </a:p>
              <a:p>
                <a:endParaRPr lang="en-US" sz="1600" baseline="30000" dirty="0">
                  <a:latin typeface="+mj-lt"/>
                </a:endParaRPr>
              </a:p>
              <a:p>
                <a:r>
                  <a:rPr lang="en-US" sz="1600" baseline="30000" dirty="0">
                    <a:latin typeface="+mj-lt"/>
                  </a:rPr>
                  <a:t>232</a:t>
                </a:r>
                <a:r>
                  <a:rPr lang="en-US" sz="1600" dirty="0">
                    <a:latin typeface="+mj-lt"/>
                  </a:rPr>
                  <a:t>Th and </a:t>
                </a:r>
                <a:r>
                  <a:rPr lang="en-US" sz="1600" baseline="30000" dirty="0">
                    <a:latin typeface="+mj-lt"/>
                  </a:rPr>
                  <a:t>238</a:t>
                </a:r>
                <a:r>
                  <a:rPr lang="en-US" sz="1600" dirty="0">
                    <a:latin typeface="+mj-lt"/>
                  </a:rPr>
                  <a:t>U chain were measured</a:t>
                </a:r>
              </a:p>
              <a:p>
                <a:endParaRPr lang="en-US" sz="1600" dirty="0">
                  <a:latin typeface="+mj-lt"/>
                </a:endParaRPr>
              </a:p>
              <a:p>
                <a:r>
                  <a:rPr lang="en-US" sz="1600" dirty="0">
                    <a:solidFill>
                      <a:srgbClr val="7030A0"/>
                    </a:solidFill>
                    <a:latin typeface="+mj-lt"/>
                  </a:rPr>
                  <a:t>MJD already had significantly low background than </a:t>
                </a:r>
              </a:p>
              <a:p>
                <a:r>
                  <a:rPr lang="en-US" sz="1600" dirty="0">
                    <a:solidFill>
                      <a:srgbClr val="7030A0"/>
                    </a:solidFill>
                    <a:latin typeface="+mj-lt"/>
                  </a:rPr>
                  <a:t>previous generations</a:t>
                </a:r>
              </a:p>
              <a:p>
                <a:r>
                  <a:rPr lang="en-US" sz="1600" dirty="0">
                    <a:solidFill>
                      <a:srgbClr val="7030A0"/>
                    </a:solidFill>
                    <a:latin typeface="+mj-lt"/>
                  </a:rPr>
                  <a:t>         operating in vacuum cryostat</a:t>
                </a:r>
              </a:p>
              <a:p>
                <a:r>
                  <a:rPr lang="en-US" sz="1600" dirty="0">
                    <a:solidFill>
                      <a:srgbClr val="7030A0"/>
                    </a:solidFill>
                    <a:latin typeface="+mj-lt"/>
                  </a:rPr>
                  <a:t>         material cleanliness</a:t>
                </a:r>
              </a:p>
              <a:p>
                <a:r>
                  <a:rPr lang="en-US" sz="1600" dirty="0">
                    <a:solidFill>
                      <a:srgbClr val="7030A0"/>
                    </a:solidFill>
                    <a:latin typeface="+mj-lt"/>
                  </a:rPr>
                  <a:t>         shielding during transportation</a:t>
                </a:r>
              </a:p>
              <a:p>
                <a:endParaRPr lang="en-US" sz="1600" dirty="0">
                  <a:latin typeface="+mj-lt"/>
                </a:endParaRPr>
              </a:p>
              <a:p>
                <a:r>
                  <a:rPr lang="en-US" sz="1600" dirty="0">
                    <a:solidFill>
                      <a:schemeClr val="accent2">
                        <a:lumMod val="50000"/>
                      </a:schemeClr>
                    </a:solidFill>
                    <a:latin typeface="+mj-lt"/>
                  </a:rPr>
                  <a:t>Background Index (BI) = </a:t>
                </a:r>
                <a14:m>
                  <m:oMath xmlns:m="http://schemas.openxmlformats.org/officeDocument/2006/math">
                    <m:r>
                      <a:rPr lang="en-US" sz="1600" i="1" dirty="0" smtClean="0">
                        <a:solidFill>
                          <a:schemeClr val="accent2">
                            <a:lumMod val="50000"/>
                          </a:schemeClr>
                        </a:solidFill>
                        <a:latin typeface="Cambria Math" panose="02040503050406030204" pitchFamily="18" charset="0"/>
                      </a:rPr>
                      <m:t>0</m:t>
                    </m:r>
                    <m:r>
                      <a:rPr lang="en-US" sz="1600" b="0" i="1" dirty="0" smtClean="0">
                        <a:solidFill>
                          <a:schemeClr val="accent2">
                            <a:lumMod val="50000"/>
                          </a:schemeClr>
                        </a:solidFill>
                        <a:latin typeface="Cambria Math" panose="02040503050406030204" pitchFamily="18" charset="0"/>
                      </a:rPr>
                      <m:t>.9</m:t>
                    </m:r>
                    <m:r>
                      <a:rPr lang="en-US" sz="1600" b="0" i="1" smtClean="0">
                        <a:solidFill>
                          <a:schemeClr val="accent2">
                            <a:lumMod val="50000"/>
                          </a:schemeClr>
                        </a:solidFill>
                        <a:latin typeface="Cambria Math" panose="02040503050406030204" pitchFamily="18" charset="0"/>
                      </a:rPr>
                      <m:t>±0.36</m:t>
                    </m:r>
                  </m:oMath>
                </a14:m>
                <a:r>
                  <a:rPr lang="en-US" sz="1600" dirty="0">
                    <a:solidFill>
                      <a:schemeClr val="accent2">
                        <a:lumMod val="50000"/>
                      </a:schemeClr>
                    </a:solidFill>
                    <a:latin typeface="+mj-lt"/>
                  </a:rPr>
                  <a:t> </a:t>
                </a:r>
                <a:r>
                  <a:rPr lang="en-US" sz="1600" dirty="0" err="1">
                    <a:solidFill>
                      <a:schemeClr val="accent2">
                        <a:lumMod val="50000"/>
                      </a:schemeClr>
                    </a:solidFill>
                    <a:latin typeface="+mj-lt"/>
                  </a:rPr>
                  <a:t>cts</a:t>
                </a:r>
                <a:r>
                  <a:rPr lang="en-US" sz="1600" dirty="0">
                    <a:solidFill>
                      <a:schemeClr val="accent2">
                        <a:lumMod val="50000"/>
                      </a:schemeClr>
                    </a:solidFill>
                    <a:latin typeface="+mj-lt"/>
                  </a:rPr>
                  <a:t>/keV/t/y</a:t>
                </a:r>
              </a:p>
            </p:txBody>
          </p:sp>
        </mc:Choice>
        <mc:Fallback xmlns="">
          <p:sp>
            <p:nvSpPr>
              <p:cNvPr id="3" name="TextBox 2">
                <a:extLst>
                  <a:ext uri="{FF2B5EF4-FFF2-40B4-BE49-F238E27FC236}">
                    <a16:creationId xmlns:a16="http://schemas.microsoft.com/office/drawing/2014/main" id="{0BA60753-9398-4479-0156-9F56A9F8F580}"/>
                  </a:ext>
                </a:extLst>
              </p:cNvPr>
              <p:cNvSpPr txBox="1">
                <a:spLocks noRot="1" noChangeAspect="1" noMove="1" noResize="1" noEditPoints="1" noAdjustHandles="1" noChangeArrowheads="1" noChangeShapeType="1" noTextEdit="1"/>
              </p:cNvSpPr>
              <p:nvPr/>
            </p:nvSpPr>
            <p:spPr>
              <a:xfrm>
                <a:off x="233870" y="949234"/>
                <a:ext cx="4488216" cy="3129062"/>
              </a:xfrm>
              <a:prstGeom prst="rect">
                <a:avLst/>
              </a:prstGeom>
              <a:blipFill>
                <a:blip r:embed="rId5"/>
                <a:stretch>
                  <a:fillRect l="-847" b="-80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56480513-97E0-C528-6AAF-D22579CD2D18}"/>
              </a:ext>
            </a:extLst>
          </p:cNvPr>
          <p:cNvSpPr txBox="1"/>
          <p:nvPr/>
        </p:nvSpPr>
        <p:spPr>
          <a:xfrm>
            <a:off x="8703372" y="6083386"/>
            <a:ext cx="1305165" cy="276999"/>
          </a:xfrm>
          <a:prstGeom prst="rect">
            <a:avLst/>
          </a:prstGeom>
          <a:noFill/>
          <a:ln>
            <a:solidFill>
              <a:schemeClr val="tx1"/>
            </a:solidFill>
          </a:ln>
        </p:spPr>
        <p:txBody>
          <a:bodyPr wrap="none" rtlCol="0">
            <a:spAutoFit/>
          </a:bodyPr>
          <a:lstStyle/>
          <a:p>
            <a:r>
              <a:rPr lang="en-US" sz="1200" dirty="0"/>
              <a:t>NIM A </a:t>
            </a:r>
            <a:r>
              <a:rPr lang="en-US" sz="1200" b="1" dirty="0"/>
              <a:t>828</a:t>
            </a:r>
            <a:r>
              <a:rPr lang="en-US" sz="1200" dirty="0"/>
              <a:t> (2016)</a:t>
            </a:r>
          </a:p>
        </p:txBody>
      </p:sp>
      <p:grpSp>
        <p:nvGrpSpPr>
          <p:cNvPr id="2" name="Group 1">
            <a:extLst>
              <a:ext uri="{FF2B5EF4-FFF2-40B4-BE49-F238E27FC236}">
                <a16:creationId xmlns:a16="http://schemas.microsoft.com/office/drawing/2014/main" id="{553395DC-CC28-66D0-973D-5C54D2FA7510}"/>
              </a:ext>
            </a:extLst>
          </p:cNvPr>
          <p:cNvGrpSpPr/>
          <p:nvPr/>
        </p:nvGrpSpPr>
        <p:grpSpPr>
          <a:xfrm>
            <a:off x="5066236" y="7392708"/>
            <a:ext cx="3435428" cy="2655230"/>
            <a:chOff x="6743500" y="3799939"/>
            <a:chExt cx="3435428" cy="2655230"/>
          </a:xfrm>
        </p:grpSpPr>
        <p:pic>
          <p:nvPicPr>
            <p:cNvPr id="5" name="Picture 4">
              <a:extLst>
                <a:ext uri="{FF2B5EF4-FFF2-40B4-BE49-F238E27FC236}">
                  <a16:creationId xmlns:a16="http://schemas.microsoft.com/office/drawing/2014/main" id="{1C6B62AA-6489-DE87-4E28-71C10D731823}"/>
                </a:ext>
              </a:extLst>
            </p:cNvPr>
            <p:cNvPicPr>
              <a:picLocks noChangeAspect="1"/>
            </p:cNvPicPr>
            <p:nvPr/>
          </p:nvPicPr>
          <p:blipFill>
            <a:blip r:embed="rId6"/>
            <a:stretch>
              <a:fillRect/>
            </a:stretch>
          </p:blipFill>
          <p:spPr>
            <a:xfrm>
              <a:off x="6789777" y="3799939"/>
              <a:ext cx="3381002" cy="2167885"/>
            </a:xfrm>
            <a:prstGeom prst="rect">
              <a:avLst/>
            </a:prstGeom>
          </p:spPr>
        </p:pic>
        <p:sp>
          <p:nvSpPr>
            <p:cNvPr id="7" name="TextBox 6">
              <a:extLst>
                <a:ext uri="{FF2B5EF4-FFF2-40B4-BE49-F238E27FC236}">
                  <a16:creationId xmlns:a16="http://schemas.microsoft.com/office/drawing/2014/main" id="{DDA48A06-5DFF-0255-7FB2-4A8E8BB4F479}"/>
                </a:ext>
              </a:extLst>
            </p:cNvPr>
            <p:cNvSpPr txBox="1"/>
            <p:nvPr/>
          </p:nvSpPr>
          <p:spPr>
            <a:xfrm>
              <a:off x="6743500" y="5993504"/>
              <a:ext cx="3435428" cy="461665"/>
            </a:xfrm>
            <a:prstGeom prst="rect">
              <a:avLst/>
            </a:prstGeom>
            <a:noFill/>
          </p:spPr>
          <p:txBody>
            <a:bodyPr wrap="none" rtlCol="0">
              <a:spAutoFit/>
            </a:bodyPr>
            <a:lstStyle/>
            <a:p>
              <a:r>
                <a:rPr lang="en-US" sz="1200" dirty="0">
                  <a:latin typeface="+mj-lt"/>
                </a:rPr>
                <a:t>Heatmap of 2615 keV peak of </a:t>
              </a:r>
              <a:r>
                <a:rPr lang="en-US" sz="1200" baseline="30000" dirty="0">
                  <a:latin typeface="+mj-lt"/>
                </a:rPr>
                <a:t>232</a:t>
              </a:r>
              <a:r>
                <a:rPr lang="en-US" sz="1200" dirty="0">
                  <a:latin typeface="+mj-lt"/>
                </a:rPr>
                <a:t>Th in MJD apparatus</a:t>
              </a:r>
            </a:p>
            <a:p>
              <a:r>
                <a:rPr lang="en-US" sz="1200" dirty="0">
                  <a:latin typeface="+mj-lt"/>
                </a:rPr>
                <a:t>Gray detectors are turned off</a:t>
              </a:r>
            </a:p>
          </p:txBody>
        </p:sp>
      </p:grpSp>
      <p:sp>
        <p:nvSpPr>
          <p:cNvPr id="10" name="TextBox 9">
            <a:extLst>
              <a:ext uri="{FF2B5EF4-FFF2-40B4-BE49-F238E27FC236}">
                <a16:creationId xmlns:a16="http://schemas.microsoft.com/office/drawing/2014/main" id="{945C0D0E-C5E7-39F0-D311-63D6F8DC1176}"/>
              </a:ext>
            </a:extLst>
          </p:cNvPr>
          <p:cNvSpPr txBox="1"/>
          <p:nvPr/>
        </p:nvSpPr>
        <p:spPr>
          <a:xfrm>
            <a:off x="8703372" y="5617852"/>
            <a:ext cx="1718484" cy="276999"/>
          </a:xfrm>
          <a:prstGeom prst="rect">
            <a:avLst/>
          </a:prstGeom>
          <a:noFill/>
          <a:ln>
            <a:solidFill>
              <a:schemeClr val="tx1"/>
            </a:solidFill>
          </a:ln>
        </p:spPr>
        <p:txBody>
          <a:bodyPr wrap="none" rtlCol="0">
            <a:spAutoFit/>
          </a:bodyPr>
          <a:lstStyle/>
          <a:p>
            <a:r>
              <a:rPr lang="en-US" sz="1200" dirty="0"/>
              <a:t>PRC </a:t>
            </a:r>
            <a:r>
              <a:rPr lang="en-US" sz="1200" b="1" dirty="0"/>
              <a:t>110</a:t>
            </a:r>
            <a:r>
              <a:rPr lang="en-US" sz="1200" dirty="0"/>
              <a:t> 055804 (2024)</a:t>
            </a:r>
          </a:p>
        </p:txBody>
      </p:sp>
      <p:sp>
        <p:nvSpPr>
          <p:cNvPr id="12" name="Slide Number Placeholder 11">
            <a:extLst>
              <a:ext uri="{FF2B5EF4-FFF2-40B4-BE49-F238E27FC236}">
                <a16:creationId xmlns:a16="http://schemas.microsoft.com/office/drawing/2014/main" id="{ED1DFFC8-4DEF-05F5-5B8A-0393E5D17F2C}"/>
              </a:ext>
            </a:extLst>
          </p:cNvPr>
          <p:cNvSpPr>
            <a:spLocks noGrp="1"/>
          </p:cNvSpPr>
          <p:nvPr>
            <p:ph type="sldNum" sz="quarter" idx="4"/>
          </p:nvPr>
        </p:nvSpPr>
        <p:spPr/>
        <p:txBody>
          <a:bodyPr/>
          <a:lstStyle/>
          <a:p>
            <a:fld id="{51839CB6-43E1-9145-9E4A-C1E96B162272}" type="slidenum">
              <a:rPr lang="en-US" smtClean="0"/>
              <a:pPr/>
              <a:t>17</a:t>
            </a:fld>
            <a:endParaRPr lang="en-US" dirty="0"/>
          </a:p>
        </p:txBody>
      </p:sp>
      <p:sp>
        <p:nvSpPr>
          <p:cNvPr id="13" name="TextBox 12">
            <a:extLst>
              <a:ext uri="{FF2B5EF4-FFF2-40B4-BE49-F238E27FC236}">
                <a16:creationId xmlns:a16="http://schemas.microsoft.com/office/drawing/2014/main" id="{7DF52361-4099-4253-D096-8D3F821AB8F0}"/>
              </a:ext>
            </a:extLst>
          </p:cNvPr>
          <p:cNvSpPr txBox="1"/>
          <p:nvPr/>
        </p:nvSpPr>
        <p:spPr>
          <a:xfrm>
            <a:off x="1902468" y="644021"/>
            <a:ext cx="1942391" cy="461665"/>
          </a:xfrm>
          <a:prstGeom prst="rect">
            <a:avLst/>
          </a:prstGeom>
          <a:noFill/>
        </p:spPr>
        <p:txBody>
          <a:bodyPr wrap="none" rtlCol="0">
            <a:spAutoFit/>
          </a:bodyPr>
          <a:lstStyle/>
          <a:p>
            <a:r>
              <a:rPr lang="en-US" sz="2400" b="1" dirty="0"/>
              <a:t>Assay based</a:t>
            </a:r>
          </a:p>
        </p:txBody>
      </p:sp>
      <p:sp>
        <p:nvSpPr>
          <p:cNvPr id="14" name="TextBox 13">
            <a:extLst>
              <a:ext uri="{FF2B5EF4-FFF2-40B4-BE49-F238E27FC236}">
                <a16:creationId xmlns:a16="http://schemas.microsoft.com/office/drawing/2014/main" id="{25615DCE-5821-AED3-94A9-8BB4C92849A1}"/>
              </a:ext>
            </a:extLst>
          </p:cNvPr>
          <p:cNvSpPr txBox="1"/>
          <p:nvPr/>
        </p:nvSpPr>
        <p:spPr>
          <a:xfrm>
            <a:off x="8703372" y="636114"/>
            <a:ext cx="1773049" cy="461665"/>
          </a:xfrm>
          <a:prstGeom prst="rect">
            <a:avLst/>
          </a:prstGeom>
          <a:noFill/>
        </p:spPr>
        <p:txBody>
          <a:bodyPr wrap="none" rtlCol="0">
            <a:spAutoFit/>
          </a:bodyPr>
          <a:lstStyle/>
          <a:p>
            <a:r>
              <a:rPr lang="en-US" sz="2400" b="1" dirty="0"/>
              <a:t>Data based</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5BA0F39-957B-D8E4-4EEA-96B4E6CE6FAD}"/>
                  </a:ext>
                </a:extLst>
              </p:cNvPr>
              <p:cNvSpPr txBox="1"/>
              <p:nvPr/>
            </p:nvSpPr>
            <p:spPr>
              <a:xfrm>
                <a:off x="7099300" y="1380785"/>
                <a:ext cx="4406900" cy="3016210"/>
              </a:xfrm>
              <a:prstGeom prst="rect">
                <a:avLst/>
              </a:prstGeom>
              <a:noFill/>
            </p:spPr>
            <p:txBody>
              <a:bodyPr wrap="square" rtlCol="0">
                <a:spAutoFit/>
              </a:bodyPr>
              <a:lstStyle/>
              <a:p>
                <a:pPr defTabSz="821531">
                  <a:spcBef>
                    <a:spcPts val="3000"/>
                  </a:spcBef>
                  <a:defRPr sz="3400"/>
                </a:pPr>
                <a:r>
                  <a:rPr lang="en-US" sz="2000" dirty="0">
                    <a:latin typeface="+mj-lt"/>
                  </a:rPr>
                  <a:t>Background window: 360 keV region around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a:rPr lang="en-US" sz="2000" b="0" i="1" smtClean="0">
                            <a:latin typeface="Cambria Math" panose="02040503050406030204" pitchFamily="18" charset="0"/>
                          </a:rPr>
                          <m:t>𝛽𝛽</m:t>
                        </m:r>
                      </m:sub>
                    </m:sSub>
                  </m:oMath>
                </a14:m>
                <a:endParaRPr lang="en-US" sz="2000" dirty="0">
                  <a:latin typeface="+mj-lt"/>
                </a:endParaRPr>
              </a:p>
              <a:p>
                <a:pPr defTabSz="821531">
                  <a:spcBef>
                    <a:spcPts val="3000"/>
                  </a:spcBef>
                  <a:defRPr sz="3400"/>
                </a:pPr>
                <a:r>
                  <a:rPr lang="en-US" sz="2000" u="sng" dirty="0">
                    <a:latin typeface="+mj-lt"/>
                  </a:rPr>
                  <a:t>Background index at 2.039 MeV</a:t>
                </a:r>
              </a:p>
              <a:p>
                <a:pPr defTabSz="821531">
                  <a:spcBef>
                    <a:spcPts val="3000"/>
                  </a:spcBef>
                  <a:defRPr sz="3400"/>
                </a:pPr>
                <a:r>
                  <a:rPr lang="en-US" sz="2000" dirty="0">
                    <a:latin typeface="+mj-lt"/>
                  </a:rPr>
                  <a:t>Module 1: </a:t>
                </a:r>
                <a:r>
                  <a:rPr lang="en-US" sz="2000" dirty="0">
                    <a:solidFill>
                      <a:schemeClr val="accent2">
                        <a:lumMod val="50000"/>
                      </a:schemeClr>
                    </a:solidFill>
                    <a:latin typeface="+mj-lt"/>
                  </a:rPr>
                  <a:t>7.4 ± 0.7 </a:t>
                </a:r>
                <a:r>
                  <a:rPr lang="en-US" sz="2000" dirty="0" err="1">
                    <a:solidFill>
                      <a:schemeClr val="accent2">
                        <a:lumMod val="50000"/>
                      </a:schemeClr>
                    </a:solidFill>
                    <a:latin typeface="+mj-lt"/>
                  </a:rPr>
                  <a:t>cts</a:t>
                </a:r>
                <a:r>
                  <a:rPr lang="en-US" sz="2000" dirty="0">
                    <a:solidFill>
                      <a:schemeClr val="accent2">
                        <a:lumMod val="50000"/>
                      </a:schemeClr>
                    </a:solidFill>
                    <a:latin typeface="+mj-lt"/>
                  </a:rPr>
                  <a:t>/keV/t/y</a:t>
                </a:r>
                <a:br>
                  <a:rPr lang="en-US" sz="2000" dirty="0">
                    <a:solidFill>
                      <a:schemeClr val="accent2">
                        <a:lumMod val="50000"/>
                      </a:schemeClr>
                    </a:solidFill>
                    <a:latin typeface="+mj-lt"/>
                  </a:rPr>
                </a:br>
                <a:r>
                  <a:rPr lang="en-US" sz="2000" dirty="0">
                    <a:latin typeface="+mj-lt"/>
                  </a:rPr>
                  <a:t>Module 2: </a:t>
                </a:r>
                <a:r>
                  <a:rPr lang="en-US" sz="2000" dirty="0">
                    <a:solidFill>
                      <a:schemeClr val="accent2">
                        <a:lumMod val="50000"/>
                      </a:schemeClr>
                    </a:solidFill>
                    <a:latin typeface="+mj-lt"/>
                  </a:rPr>
                  <a:t>3.4 ± 0.8    </a:t>
                </a:r>
                <a:r>
                  <a:rPr lang="en-US" sz="2000" dirty="0" err="1">
                    <a:solidFill>
                      <a:schemeClr val="accent2">
                        <a:lumMod val="50000"/>
                      </a:schemeClr>
                    </a:solidFill>
                    <a:latin typeface="+mj-lt"/>
                  </a:rPr>
                  <a:t>cts</a:t>
                </a:r>
                <a:r>
                  <a:rPr lang="en-US" sz="2000" dirty="0">
                    <a:solidFill>
                      <a:schemeClr val="accent2">
                        <a:lumMod val="50000"/>
                      </a:schemeClr>
                    </a:solidFill>
                    <a:latin typeface="+mj-lt"/>
                  </a:rPr>
                  <a:t>/keV/t/y</a:t>
                </a:r>
                <a:endParaRPr lang="en-US" sz="2000" dirty="0"/>
              </a:p>
              <a:p>
                <a:r>
                  <a:rPr lang="en-US" sz="2000" dirty="0"/>
                  <a:t>At low BG configuration: </a:t>
                </a:r>
              </a:p>
              <a:p>
                <a:r>
                  <a:rPr lang="en-US" sz="2000" dirty="0">
                    <a:solidFill>
                      <a:schemeClr val="accent2">
                        <a:lumMod val="50000"/>
                      </a:schemeClr>
                    </a:solidFill>
                    <a:latin typeface="+mj-lt"/>
                  </a:rPr>
                  <a:t>6.2 ± 0.6 </a:t>
                </a:r>
                <a:r>
                  <a:rPr lang="en-US" sz="2000" dirty="0" err="1">
                    <a:solidFill>
                      <a:schemeClr val="accent2">
                        <a:lumMod val="50000"/>
                      </a:schemeClr>
                    </a:solidFill>
                    <a:latin typeface="+mj-lt"/>
                  </a:rPr>
                  <a:t>cts</a:t>
                </a:r>
                <a:r>
                  <a:rPr lang="en-US" sz="2000" dirty="0">
                    <a:solidFill>
                      <a:schemeClr val="accent2">
                        <a:lumMod val="50000"/>
                      </a:schemeClr>
                    </a:solidFill>
                    <a:latin typeface="+mj-lt"/>
                  </a:rPr>
                  <a:t>/keV/t/y</a:t>
                </a:r>
              </a:p>
            </p:txBody>
          </p:sp>
        </mc:Choice>
        <mc:Fallback xmlns="">
          <p:sp>
            <p:nvSpPr>
              <p:cNvPr id="18" name="TextBox 17">
                <a:extLst>
                  <a:ext uri="{FF2B5EF4-FFF2-40B4-BE49-F238E27FC236}">
                    <a16:creationId xmlns:a16="http://schemas.microsoft.com/office/drawing/2014/main" id="{C5BA0F39-957B-D8E4-4EEA-96B4E6CE6FAD}"/>
                  </a:ext>
                </a:extLst>
              </p:cNvPr>
              <p:cNvSpPr txBox="1">
                <a:spLocks noRot="1" noChangeAspect="1" noMove="1" noResize="1" noEditPoints="1" noAdjustHandles="1" noChangeArrowheads="1" noChangeShapeType="1" noTextEdit="1"/>
              </p:cNvSpPr>
              <p:nvPr/>
            </p:nvSpPr>
            <p:spPr>
              <a:xfrm>
                <a:off x="7099300" y="1380785"/>
                <a:ext cx="4406900" cy="3016210"/>
              </a:xfrm>
              <a:prstGeom prst="rect">
                <a:avLst/>
              </a:prstGeom>
              <a:blipFill>
                <a:blip r:embed="rId7"/>
                <a:stretch>
                  <a:fillRect l="-1724" t="-837" b="-376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D6FB9D45-34BB-FF7B-AE2D-5238DC4977F3}"/>
              </a:ext>
            </a:extLst>
          </p:cNvPr>
          <p:cNvPicPr>
            <a:picLocks noChangeAspect="1"/>
          </p:cNvPicPr>
          <p:nvPr/>
        </p:nvPicPr>
        <p:blipFill>
          <a:blip r:embed="rId8"/>
          <a:stretch>
            <a:fillRect/>
          </a:stretch>
        </p:blipFill>
        <p:spPr>
          <a:xfrm>
            <a:off x="233870" y="4261646"/>
            <a:ext cx="6097130" cy="1871219"/>
          </a:xfrm>
          <a:prstGeom prst="rect">
            <a:avLst/>
          </a:prstGeom>
        </p:spPr>
      </p:pic>
      <p:sp>
        <p:nvSpPr>
          <p:cNvPr id="15" name="Rectangle 14">
            <a:extLst>
              <a:ext uri="{FF2B5EF4-FFF2-40B4-BE49-F238E27FC236}">
                <a16:creationId xmlns:a16="http://schemas.microsoft.com/office/drawing/2014/main" id="{40CD7C3A-5E4F-4857-9F90-64F19519A314}"/>
              </a:ext>
            </a:extLst>
          </p:cNvPr>
          <p:cNvSpPr/>
          <p:nvPr/>
        </p:nvSpPr>
        <p:spPr>
          <a:xfrm>
            <a:off x="4119401" y="5920815"/>
            <a:ext cx="993112" cy="212050"/>
          </a:xfrm>
          <a:prstGeom prst="rect">
            <a:avLst/>
          </a:prstGeom>
          <a:solidFill>
            <a:srgbClr val="FFFF00">
              <a:alpha val="38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264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EFC33-DEAE-25E7-B90F-1C18C4A3A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40A0D-4B16-0BCD-E81A-6AFBADDE3258}"/>
              </a:ext>
            </a:extLst>
          </p:cNvPr>
          <p:cNvSpPr>
            <a:spLocks noGrp="1"/>
          </p:cNvSpPr>
          <p:nvPr>
            <p:ph type="ctrTitle"/>
          </p:nvPr>
        </p:nvSpPr>
        <p:spPr>
          <a:xfrm>
            <a:off x="759739" y="2496913"/>
            <a:ext cx="10672521" cy="2506887"/>
          </a:xfrm>
        </p:spPr>
        <p:txBody>
          <a:bodyPr>
            <a:normAutofit/>
          </a:bodyPr>
          <a:lstStyle/>
          <a:p>
            <a:pPr algn="ctr"/>
            <a:r>
              <a:rPr lang="en-US" b="1" dirty="0">
                <a:latin typeface="+mj-lt"/>
              </a:rPr>
              <a:t>Results From The</a:t>
            </a:r>
            <a:br>
              <a:rPr lang="en-US" b="1" dirty="0">
                <a:latin typeface="+mj-lt"/>
              </a:rPr>
            </a:br>
            <a:r>
              <a:rPr lang="en-US" sz="4400" b="1" dirty="0">
                <a:latin typeface="+mj-lt"/>
              </a:rPr>
              <a:t>M</a:t>
            </a:r>
            <a:r>
              <a:rPr lang="en-US" sz="3600" b="1" dirty="0">
                <a:latin typeface="+mj-lt"/>
              </a:rPr>
              <a:t>AJORANA </a:t>
            </a:r>
            <a:r>
              <a:rPr lang="en-US" sz="4400" b="1" dirty="0">
                <a:latin typeface="+mj-lt"/>
              </a:rPr>
              <a:t>D</a:t>
            </a:r>
            <a:r>
              <a:rPr lang="en-US" sz="3600" b="1" dirty="0">
                <a:latin typeface="+mj-lt"/>
              </a:rPr>
              <a:t>EMONSTRATOR</a:t>
            </a:r>
            <a:endParaRPr lang="en-US" b="1" dirty="0">
              <a:latin typeface="+mj-lt"/>
            </a:endParaRPr>
          </a:p>
        </p:txBody>
      </p:sp>
      <p:sp>
        <p:nvSpPr>
          <p:cNvPr id="4" name="Slide Number Placeholder 3">
            <a:extLst>
              <a:ext uri="{FF2B5EF4-FFF2-40B4-BE49-F238E27FC236}">
                <a16:creationId xmlns:a16="http://schemas.microsoft.com/office/drawing/2014/main" id="{C98DE026-FC53-E50B-9341-9A905142DA38}"/>
              </a:ext>
            </a:extLst>
          </p:cNvPr>
          <p:cNvSpPr>
            <a:spLocks noGrp="1"/>
          </p:cNvSpPr>
          <p:nvPr>
            <p:ph type="sldNum" sz="quarter" idx="4"/>
          </p:nvPr>
        </p:nvSpPr>
        <p:spPr/>
        <p:txBody>
          <a:bodyPr/>
          <a:lstStyle/>
          <a:p>
            <a:fld id="{36E01CB7-B787-C24B-984D-A418F34F307B}" type="slidenum">
              <a:rPr lang="en-US" smtClean="0"/>
              <a:t>18</a:t>
            </a:fld>
            <a:endParaRPr lang="en-US"/>
          </a:p>
        </p:txBody>
      </p:sp>
    </p:spTree>
    <p:extLst>
      <p:ext uri="{BB962C8B-B14F-4D97-AF65-F5344CB8AC3E}">
        <p14:creationId xmlns:p14="http://schemas.microsoft.com/office/powerpoint/2010/main" val="3286480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35B21-0118-50F2-91AD-CF9984169D6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6438842-F962-3973-78AD-E7B0CBA2C820}"/>
              </a:ext>
            </a:extLst>
          </p:cNvPr>
          <p:cNvPicPr>
            <a:picLocks noChangeAspect="1"/>
          </p:cNvPicPr>
          <p:nvPr/>
        </p:nvPicPr>
        <p:blipFill>
          <a:blip r:embed="rId3"/>
          <a:stretch>
            <a:fillRect/>
          </a:stretch>
        </p:blipFill>
        <p:spPr>
          <a:xfrm>
            <a:off x="6986220" y="3180588"/>
            <a:ext cx="4434198" cy="3395947"/>
          </a:xfrm>
          <a:prstGeom prst="rect">
            <a:avLst/>
          </a:prstGeom>
        </p:spPr>
      </p:pic>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3C39C25F-FF29-88BE-D553-E401FED64406}"/>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14:m>
                  <m:oMath xmlns:m="http://schemas.openxmlformats.org/officeDocument/2006/math">
                    <m:r>
                      <a:rPr lang="en-US" b="1" i="1" smtClean="0">
                        <a:latin typeface="Cambria Math" panose="02040503050406030204" pitchFamily="18" charset="0"/>
                      </a:rPr>
                      <m:t>𝟎</m:t>
                    </m:r>
                    <m:r>
                      <a:rPr lang="en-US" b="1" i="1" smtClean="0">
                        <a:latin typeface="Cambria Math" panose="02040503050406030204" pitchFamily="18" charset="0"/>
                      </a:rPr>
                      <m:t>𝝂𝜷𝜷</m:t>
                    </m:r>
                  </m:oMath>
                </a14:m>
                <a:r>
                  <a:rPr lang="en-US" dirty="0">
                    <a:latin typeface="+mj-lt"/>
                  </a:rPr>
                  <a:t> Decay Final Result</a:t>
                </a:r>
              </a:p>
            </p:txBody>
          </p:sp>
        </mc:Choice>
        <mc:Fallback xmlns="">
          <p:sp>
            <p:nvSpPr>
              <p:cNvPr id="6" name="Title 1">
                <a:extLst>
                  <a:ext uri="{FF2B5EF4-FFF2-40B4-BE49-F238E27FC236}">
                    <a16:creationId xmlns:a16="http://schemas.microsoft.com/office/drawing/2014/main" id="{3C39C25F-FF29-88BE-D553-E401FED64406}"/>
                  </a:ext>
                </a:extLst>
              </p:cNvPr>
              <p:cNvSpPr txBox="1">
                <a:spLocks noRot="1" noChangeAspect="1" noMove="1" noResize="1" noEditPoints="1" noAdjustHandles="1" noChangeArrowheads="1" noChangeShapeType="1" noTextEdit="1"/>
              </p:cNvSpPr>
              <p:nvPr/>
            </p:nvSpPr>
            <p:spPr>
              <a:xfrm>
                <a:off x="9779" y="115824"/>
                <a:ext cx="12182221" cy="512064"/>
              </a:xfrm>
              <a:prstGeom prst="rect">
                <a:avLst/>
              </a:prstGeom>
              <a:blipFill>
                <a:blip r:embed="rId4"/>
                <a:stretch>
                  <a:fillRect t="-43902" b="-43902"/>
                </a:stretch>
              </a:blipFill>
            </p:spPr>
            <p:txBody>
              <a:bodyPr/>
              <a:lstStyle/>
              <a:p>
                <a:r>
                  <a:rPr lang="en-US">
                    <a:noFill/>
                  </a:rPr>
                  <a:t> </a:t>
                </a:r>
              </a:p>
            </p:txBody>
          </p:sp>
        </mc:Fallback>
      </mc:AlternateContent>
      <p:pic>
        <p:nvPicPr>
          <p:cNvPr id="11" name="Google Shape;316;p15" descr="Image">
            <a:extLst>
              <a:ext uri="{FF2B5EF4-FFF2-40B4-BE49-F238E27FC236}">
                <a16:creationId xmlns:a16="http://schemas.microsoft.com/office/drawing/2014/main" id="{CDEB72BB-1E20-764D-CC24-F63298310815}"/>
              </a:ext>
            </a:extLst>
          </p:cNvPr>
          <p:cNvPicPr preferRelativeResize="0"/>
          <p:nvPr/>
        </p:nvPicPr>
        <p:blipFill rotWithShape="1">
          <a:blip r:embed="rId5">
            <a:alphaModFix/>
          </a:blip>
          <a:srcRect/>
          <a:stretch/>
        </p:blipFill>
        <p:spPr>
          <a:xfrm>
            <a:off x="20494914" y="-2363763"/>
            <a:ext cx="1958927" cy="1105848"/>
          </a:xfrm>
          <a:prstGeom prst="rect">
            <a:avLst/>
          </a:prstGeom>
          <a:noFill/>
          <a:ln>
            <a:noFill/>
          </a:ln>
        </p:spPr>
      </p:pic>
      <p:sp>
        <p:nvSpPr>
          <p:cNvPr id="73" name="TextBox 6">
            <a:extLst>
              <a:ext uri="{FF2B5EF4-FFF2-40B4-BE49-F238E27FC236}">
                <a16:creationId xmlns:a16="http://schemas.microsoft.com/office/drawing/2014/main" id="{6B5DF858-34C8-48CC-B5A7-1CCE73E29032}"/>
              </a:ext>
            </a:extLst>
          </p:cNvPr>
          <p:cNvSpPr txBox="1"/>
          <p:nvPr/>
        </p:nvSpPr>
        <p:spPr>
          <a:xfrm>
            <a:off x="7802227" y="-2175812"/>
            <a:ext cx="4737105" cy="1109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r" defTabSz="1828800">
              <a:defRPr sz="3200">
                <a:solidFill>
                  <a:srgbClr val="7030A0"/>
                </a:solidFill>
              </a:defRPr>
            </a:pPr>
            <a:r>
              <a:t>Multi-site events in active volume: </a:t>
            </a:r>
            <a:r>
              <a:rPr b="1"/>
              <a:t>AvsE cut</a:t>
            </a:r>
          </a:p>
        </p:txBody>
      </p:sp>
      <p:sp>
        <p:nvSpPr>
          <p:cNvPr id="76" name="TextBox 12">
            <a:extLst>
              <a:ext uri="{FF2B5EF4-FFF2-40B4-BE49-F238E27FC236}">
                <a16:creationId xmlns:a16="http://schemas.microsoft.com/office/drawing/2014/main" id="{20AE237A-D278-E161-7BF9-B7CE052EC4B7}"/>
              </a:ext>
            </a:extLst>
          </p:cNvPr>
          <p:cNvSpPr txBox="1"/>
          <p:nvPr/>
        </p:nvSpPr>
        <p:spPr>
          <a:xfrm>
            <a:off x="-9552175" y="-1661991"/>
            <a:ext cx="6622913" cy="1661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algn="r" defTabSz="1828800">
              <a:defRPr sz="3200">
                <a:solidFill>
                  <a:srgbClr val="C00000"/>
                </a:solidFill>
              </a:defRPr>
            </a:lvl1pPr>
          </a:lstStyle>
          <a:p>
            <a:r>
              <a:rPr dirty="0"/>
              <a:t>Detector surface: for partial charge deposition in transition dead layer: </a:t>
            </a:r>
            <a:r>
              <a:rPr b="1" dirty="0"/>
              <a:t>LQ cut</a:t>
            </a:r>
          </a:p>
        </p:txBody>
      </p:sp>
      <p:grpSp>
        <p:nvGrpSpPr>
          <p:cNvPr id="90" name="Group 37">
            <a:extLst>
              <a:ext uri="{FF2B5EF4-FFF2-40B4-BE49-F238E27FC236}">
                <a16:creationId xmlns:a16="http://schemas.microsoft.com/office/drawing/2014/main" id="{729F179A-3827-08D1-47EA-B0E20B0F3230}"/>
              </a:ext>
            </a:extLst>
          </p:cNvPr>
          <p:cNvGrpSpPr/>
          <p:nvPr/>
        </p:nvGrpSpPr>
        <p:grpSpPr>
          <a:xfrm>
            <a:off x="-6104574" y="8550475"/>
            <a:ext cx="1381581" cy="514957"/>
            <a:chOff x="0" y="0"/>
            <a:chExt cx="1381580" cy="514955"/>
          </a:xfrm>
        </p:grpSpPr>
        <p:sp>
          <p:nvSpPr>
            <p:cNvPr id="91" name="Explosion: 8 Points 49">
              <a:extLst>
                <a:ext uri="{FF2B5EF4-FFF2-40B4-BE49-F238E27FC236}">
                  <a16:creationId xmlns:a16="http://schemas.microsoft.com/office/drawing/2014/main" id="{8650BC9F-76B7-DF8D-2B7F-218EDC7AED90}"/>
                </a:ext>
              </a:extLst>
            </p:cNvPr>
            <p:cNvSpPr/>
            <p:nvPr/>
          </p:nvSpPr>
          <p:spPr>
            <a:xfrm>
              <a:off x="948086" y="0"/>
              <a:ext cx="433495" cy="361552"/>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92" name="TextBox 50">
              <a:extLst>
                <a:ext uri="{FF2B5EF4-FFF2-40B4-BE49-F238E27FC236}">
                  <a16:creationId xmlns:a16="http://schemas.microsoft.com/office/drawing/2014/main" id="{9E4272C7-1D01-2EC9-3A10-23120267FF8F}"/>
                </a:ext>
              </a:extLst>
            </p:cNvPr>
            <p:cNvSpPr/>
            <p:nvPr/>
          </p:nvSpPr>
          <p:spPr>
            <a:xfrm>
              <a:off x="0" y="311603"/>
              <a:ext cx="56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3600" b="1">
                  <a:solidFill>
                    <a:srgbClr val="02B050"/>
                  </a:solidFill>
                </a:defRPr>
              </a:lvl1pPr>
            </a:lstStyle>
            <a:p>
              <a:r>
                <a:t>α</a:t>
              </a:r>
            </a:p>
          </p:txBody>
        </p:sp>
        <p:sp>
          <p:nvSpPr>
            <p:cNvPr id="93" name="Straight Arrow Connector 51">
              <a:extLst>
                <a:ext uri="{FF2B5EF4-FFF2-40B4-BE49-F238E27FC236}">
                  <a16:creationId xmlns:a16="http://schemas.microsoft.com/office/drawing/2014/main" id="{386253A1-48CE-7758-335A-825F191B0855}"/>
                </a:ext>
              </a:extLst>
            </p:cNvPr>
            <p:cNvSpPr/>
            <p:nvPr/>
          </p:nvSpPr>
          <p:spPr>
            <a:xfrm flipV="1">
              <a:off x="401397" y="169847"/>
              <a:ext cx="535288" cy="345109"/>
            </a:xfrm>
            <a:prstGeom prst="line">
              <a:avLst/>
            </a:prstGeom>
            <a:noFill/>
            <a:ln w="76200" cap="flat">
              <a:solidFill>
                <a:srgbClr val="FFFF00"/>
              </a:solidFill>
              <a:prstDash val="solid"/>
              <a:round/>
              <a:tailEnd type="triangle" w="med" len="me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grpSp>
      <p:grpSp>
        <p:nvGrpSpPr>
          <p:cNvPr id="97" name="Group 2057">
            <a:extLst>
              <a:ext uri="{FF2B5EF4-FFF2-40B4-BE49-F238E27FC236}">
                <a16:creationId xmlns:a16="http://schemas.microsoft.com/office/drawing/2014/main" id="{CBC0C8DF-AEE4-6535-4523-DDA6F0EC05B5}"/>
              </a:ext>
            </a:extLst>
          </p:cNvPr>
          <p:cNvGrpSpPr/>
          <p:nvPr/>
        </p:nvGrpSpPr>
        <p:grpSpPr>
          <a:xfrm>
            <a:off x="7917893" y="-5891202"/>
            <a:ext cx="8360486" cy="2059252"/>
            <a:chOff x="0" y="0"/>
            <a:chExt cx="8360485" cy="2059250"/>
          </a:xfrm>
        </p:grpSpPr>
        <p:sp>
          <p:nvSpPr>
            <p:cNvPr id="98" name="Explosion: 8 Points 59">
              <a:extLst>
                <a:ext uri="{FF2B5EF4-FFF2-40B4-BE49-F238E27FC236}">
                  <a16:creationId xmlns:a16="http://schemas.microsoft.com/office/drawing/2014/main" id="{5C18B361-AD15-2E52-41BB-BB8B649D1C68}"/>
                </a:ext>
              </a:extLst>
            </p:cNvPr>
            <p:cNvSpPr/>
            <p:nvPr/>
          </p:nvSpPr>
          <p:spPr>
            <a:xfrm>
              <a:off x="0" y="1782338"/>
              <a:ext cx="332013" cy="276913"/>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pic>
          <p:nvPicPr>
            <p:cNvPr id="99" name="Picture 60" descr="Picture 60">
              <a:extLst>
                <a:ext uri="{FF2B5EF4-FFF2-40B4-BE49-F238E27FC236}">
                  <a16:creationId xmlns:a16="http://schemas.microsoft.com/office/drawing/2014/main" id="{58923AEA-B0D4-4DF6-0FB1-6EA0150415E7}"/>
                </a:ext>
              </a:extLst>
            </p:cNvPr>
            <p:cNvPicPr>
              <a:picLocks noChangeAspect="1"/>
            </p:cNvPicPr>
            <p:nvPr/>
          </p:nvPicPr>
          <p:blipFill>
            <a:blip r:embed="rId6"/>
            <a:stretch>
              <a:fillRect/>
            </a:stretch>
          </p:blipFill>
          <p:spPr>
            <a:xfrm>
              <a:off x="4712401" y="275570"/>
              <a:ext cx="1417216" cy="1492289"/>
            </a:xfrm>
            <a:prstGeom prst="rect">
              <a:avLst/>
            </a:prstGeom>
            <a:ln w="12700" cap="flat">
              <a:noFill/>
              <a:miter lim="400000"/>
            </a:ln>
            <a:effectLst/>
          </p:spPr>
        </p:pic>
        <p:sp>
          <p:nvSpPr>
            <p:cNvPr id="100" name="Straight Connector 2050">
              <a:extLst>
                <a:ext uri="{FF2B5EF4-FFF2-40B4-BE49-F238E27FC236}">
                  <a16:creationId xmlns:a16="http://schemas.microsoft.com/office/drawing/2014/main" id="{59F919DB-DA0F-7613-DA57-C6DDEC199DDF}"/>
                </a:ext>
              </a:extLst>
            </p:cNvPr>
            <p:cNvSpPr/>
            <p:nvPr/>
          </p:nvSpPr>
          <p:spPr>
            <a:xfrm flipV="1">
              <a:off x="247078" y="574974"/>
              <a:ext cx="4289055" cy="130444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1" name="Straight Connector 68">
              <a:extLst>
                <a:ext uri="{FF2B5EF4-FFF2-40B4-BE49-F238E27FC236}">
                  <a16:creationId xmlns:a16="http://schemas.microsoft.com/office/drawing/2014/main" id="{D7C42787-DD60-0AB3-114B-C8F4FCF86BD4}"/>
                </a:ext>
              </a:extLst>
            </p:cNvPr>
            <p:cNvSpPr/>
            <p:nvPr/>
          </p:nvSpPr>
          <p:spPr>
            <a:xfrm flipV="1">
              <a:off x="247077" y="1616755"/>
              <a:ext cx="4378201" cy="40376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2" name="Oval 2055">
              <a:extLst>
                <a:ext uri="{FF2B5EF4-FFF2-40B4-BE49-F238E27FC236}">
                  <a16:creationId xmlns:a16="http://schemas.microsoft.com/office/drawing/2014/main" id="{1FC286F8-15F2-7F44-2722-F291605C24F5}"/>
                </a:ext>
              </a:extLst>
            </p:cNvPr>
            <p:cNvSpPr/>
            <p:nvPr/>
          </p:nvSpPr>
          <p:spPr>
            <a:xfrm>
              <a:off x="4443500" y="0"/>
              <a:ext cx="2168605" cy="2043433"/>
            </a:xfrm>
            <a:prstGeom prst="ellipse">
              <a:avLst/>
            </a:prstGeom>
            <a:noFill/>
            <a:ln w="25400" cap="flat">
              <a:solidFill>
                <a:srgbClr val="011993"/>
              </a:solidFill>
              <a:prstDash val="solid"/>
              <a:round/>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103" name="TextBox 74">
              <a:extLst>
                <a:ext uri="{FF2B5EF4-FFF2-40B4-BE49-F238E27FC236}">
                  <a16:creationId xmlns:a16="http://schemas.microsoft.com/office/drawing/2014/main" id="{99DC479E-1FB3-3A4C-EF78-648834AA4A75}"/>
                </a:ext>
              </a:extLst>
            </p:cNvPr>
            <p:cNvSpPr txBox="1"/>
            <p:nvPr/>
          </p:nvSpPr>
          <p:spPr>
            <a:xfrm>
              <a:off x="6001716" y="1182146"/>
              <a:ext cx="387763" cy="741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4" name="TextBox 75">
              <a:extLst>
                <a:ext uri="{FF2B5EF4-FFF2-40B4-BE49-F238E27FC236}">
                  <a16:creationId xmlns:a16="http://schemas.microsoft.com/office/drawing/2014/main" id="{43BAB2CE-4783-D967-184B-CE4C8142FD82}"/>
                </a:ext>
              </a:extLst>
            </p:cNvPr>
            <p:cNvSpPr txBox="1"/>
            <p:nvPr/>
          </p:nvSpPr>
          <p:spPr>
            <a:xfrm>
              <a:off x="6051350" y="250443"/>
              <a:ext cx="387763" cy="741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5" name="TextBox 76">
              <a:extLst>
                <a:ext uri="{FF2B5EF4-FFF2-40B4-BE49-F238E27FC236}">
                  <a16:creationId xmlns:a16="http://schemas.microsoft.com/office/drawing/2014/main" id="{F5234B22-AE5A-EDD7-5836-DBAAB9F48B88}"/>
                </a:ext>
              </a:extLst>
            </p:cNvPr>
            <p:cNvSpPr txBox="1"/>
            <p:nvPr/>
          </p:nvSpPr>
          <p:spPr>
            <a:xfrm>
              <a:off x="6734433" y="667400"/>
              <a:ext cx="1626053" cy="640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3600">
                  <a:latin typeface="Calibri Light"/>
                  <a:ea typeface="Calibri Light"/>
                  <a:cs typeface="Calibri Light"/>
                  <a:sym typeface="Calibri Light"/>
                </a:defRPr>
              </a:lvl1pPr>
            </a:lstStyle>
            <a:p>
              <a:r>
                <a:t>~1mm</a:t>
              </a:r>
            </a:p>
          </p:txBody>
        </p:sp>
      </p:grpSp>
      <p:pic>
        <p:nvPicPr>
          <p:cNvPr id="2" name="Picture 1">
            <a:extLst>
              <a:ext uri="{FF2B5EF4-FFF2-40B4-BE49-F238E27FC236}">
                <a16:creationId xmlns:a16="http://schemas.microsoft.com/office/drawing/2014/main" id="{59164A75-E393-3C8E-56A2-7956D850AF61}"/>
              </a:ext>
            </a:extLst>
          </p:cNvPr>
          <p:cNvPicPr>
            <a:picLocks noChangeAspect="1"/>
          </p:cNvPicPr>
          <p:nvPr/>
        </p:nvPicPr>
        <p:blipFill>
          <a:blip r:embed="rId7"/>
          <a:stretch>
            <a:fillRect/>
          </a:stretch>
        </p:blipFill>
        <p:spPr>
          <a:xfrm>
            <a:off x="9779" y="627888"/>
            <a:ext cx="5270500" cy="25527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B7FBF70-B815-F503-4BC9-07B33A417EA9}"/>
                  </a:ext>
                </a:extLst>
              </p:cNvPr>
              <p:cNvSpPr txBox="1"/>
              <p:nvPr/>
            </p:nvSpPr>
            <p:spPr>
              <a:xfrm>
                <a:off x="2081734" y="2995922"/>
                <a:ext cx="1126590"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𝜈𝛽𝛽</m:t>
                    </m:r>
                  </m:oMath>
                </a14:m>
                <a:r>
                  <a:rPr lang="en-US" dirty="0">
                    <a:latin typeface="+mj-lt"/>
                  </a:rPr>
                  <a:t> ROI</a:t>
                </a:r>
              </a:p>
            </p:txBody>
          </p:sp>
        </mc:Choice>
        <mc:Fallback xmlns="">
          <p:sp>
            <p:nvSpPr>
              <p:cNvPr id="3" name="TextBox 2">
                <a:extLst>
                  <a:ext uri="{FF2B5EF4-FFF2-40B4-BE49-F238E27FC236}">
                    <a16:creationId xmlns:a16="http://schemas.microsoft.com/office/drawing/2014/main" id="{AB7FBF70-B815-F503-4BC9-07B33A417EA9}"/>
                  </a:ext>
                </a:extLst>
              </p:cNvPr>
              <p:cNvSpPr txBox="1">
                <a:spLocks noRot="1" noChangeAspect="1" noMove="1" noResize="1" noEditPoints="1" noAdjustHandles="1" noChangeArrowheads="1" noChangeShapeType="1" noTextEdit="1"/>
              </p:cNvSpPr>
              <p:nvPr/>
            </p:nvSpPr>
            <p:spPr>
              <a:xfrm>
                <a:off x="2081734" y="2995922"/>
                <a:ext cx="1126590" cy="369332"/>
              </a:xfrm>
              <a:prstGeom prst="rect">
                <a:avLst/>
              </a:prstGeom>
              <a:blipFill>
                <a:blip r:embed="rId8"/>
                <a:stretch>
                  <a:fillRect l="-1111" t="-6667" r="-222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5C684E8-6E23-45AD-D7C9-A4C84F3ECCA0}"/>
                  </a:ext>
                </a:extLst>
              </p:cNvPr>
              <p:cNvSpPr txBox="1"/>
              <p:nvPr/>
            </p:nvSpPr>
            <p:spPr>
              <a:xfrm>
                <a:off x="408972" y="3271093"/>
                <a:ext cx="5270500" cy="606705"/>
              </a:xfrm>
              <a:prstGeom prst="rect">
                <a:avLst/>
              </a:prstGeom>
              <a:noFill/>
            </p:spPr>
            <p:txBody>
              <a:bodyPr wrap="square" rtlCol="0">
                <a:spAutoFit/>
              </a:bodyPr>
              <a:lstStyle/>
              <a:p>
                <a:r>
                  <a:rPr lang="en-US" sz="1600" dirty="0">
                    <a:latin typeface="+mj-lt"/>
                  </a:rPr>
                  <a:t>Events found in the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𝛽𝛽</m:t>
                        </m:r>
                      </m:sub>
                    </m:sSub>
                  </m:oMath>
                </a14:m>
                <a:r>
                  <a:rPr lang="en-US" sz="1600" dirty="0">
                    <a:latin typeface="+mj-lt"/>
                  </a:rPr>
                  <a:t> region = 1 </a:t>
                </a:r>
              </a:p>
              <a:p>
                <a:r>
                  <a:rPr lang="en-US" sz="1600" dirty="0">
                    <a:latin typeface="+mj-lt"/>
                  </a:rPr>
                  <a:t>Expected background count = 1.52</a:t>
                </a:r>
              </a:p>
            </p:txBody>
          </p:sp>
        </mc:Choice>
        <mc:Fallback xmlns="">
          <p:sp>
            <p:nvSpPr>
              <p:cNvPr id="4" name="TextBox 3">
                <a:extLst>
                  <a:ext uri="{FF2B5EF4-FFF2-40B4-BE49-F238E27FC236}">
                    <a16:creationId xmlns:a16="http://schemas.microsoft.com/office/drawing/2014/main" id="{75C684E8-6E23-45AD-D7C9-A4C84F3ECCA0}"/>
                  </a:ext>
                </a:extLst>
              </p:cNvPr>
              <p:cNvSpPr txBox="1">
                <a:spLocks noRot="1" noChangeAspect="1" noMove="1" noResize="1" noEditPoints="1" noAdjustHandles="1" noChangeArrowheads="1" noChangeShapeType="1" noTextEdit="1"/>
              </p:cNvSpPr>
              <p:nvPr/>
            </p:nvSpPr>
            <p:spPr>
              <a:xfrm>
                <a:off x="408972" y="3271093"/>
                <a:ext cx="5270500" cy="606705"/>
              </a:xfrm>
              <a:prstGeom prst="rect">
                <a:avLst/>
              </a:prstGeom>
              <a:blipFill>
                <a:blip r:embed="rId9"/>
                <a:stretch>
                  <a:fillRect l="-721" t="-2041" b="-12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33FA00E-E405-E7D1-D825-6A0ED64DE73C}"/>
                  </a:ext>
                </a:extLst>
              </p:cNvPr>
              <p:cNvSpPr txBox="1"/>
              <p:nvPr/>
            </p:nvSpPr>
            <p:spPr>
              <a:xfrm>
                <a:off x="168416" y="3770326"/>
                <a:ext cx="6134582" cy="2836739"/>
              </a:xfrm>
              <a:prstGeom prst="rect">
                <a:avLst/>
              </a:prstGeom>
              <a:noFill/>
            </p:spPr>
            <p:txBody>
              <a:bodyPr wrap="square" rtlCol="0">
                <a:spAutoFit/>
              </a:bodyPr>
              <a:lstStyle/>
              <a:p>
                <a:pPr algn="ctr"/>
                <a14:m>
                  <m:oMath xmlns:m="http://schemas.openxmlformats.org/officeDocument/2006/math">
                    <m:r>
                      <a:rPr lang="en-US" b="1" i="1" smtClean="0">
                        <a:latin typeface="Cambria Math" panose="02040503050406030204" pitchFamily="18" charset="0"/>
                      </a:rPr>
                      <m:t>𝟎</m:t>
                    </m:r>
                    <m:r>
                      <a:rPr lang="en-US" b="1" i="1" smtClean="0">
                        <a:latin typeface="Cambria Math" panose="02040503050406030204" pitchFamily="18" charset="0"/>
                      </a:rPr>
                      <m:t>𝝂𝜷𝜷</m:t>
                    </m:r>
                  </m:oMath>
                </a14:m>
                <a:r>
                  <a:rPr lang="en-US" b="1" dirty="0">
                    <a:latin typeface="+mj-lt"/>
                  </a:rPr>
                  <a:t> half-life results</a:t>
                </a:r>
              </a:p>
              <a:p>
                <a14:m>
                  <m:oMath xmlns:m="http://schemas.openxmlformats.org/officeDocument/2006/math">
                    <m:r>
                      <a:rPr lang="en-US" b="0" i="1" smtClean="0">
                        <a:solidFill>
                          <a:srgbClr val="C00000"/>
                        </a:solidFill>
                        <a:latin typeface="Cambria Math" panose="02040503050406030204" pitchFamily="18" charset="0"/>
                      </a:rPr>
                      <m:t>0</m:t>
                    </m:r>
                    <m:r>
                      <a:rPr lang="en-US" b="0" i="1" smtClean="0">
                        <a:solidFill>
                          <a:srgbClr val="C00000"/>
                        </a:solidFill>
                        <a:latin typeface="Cambria Math" panose="02040503050406030204" pitchFamily="18" charset="0"/>
                      </a:rPr>
                      <m:t>𝜈𝛽𝛽</m:t>
                    </m:r>
                  </m:oMath>
                </a14:m>
                <a:r>
                  <a:rPr lang="en-US" dirty="0">
                    <a:solidFill>
                      <a:srgbClr val="C00000"/>
                    </a:solidFill>
                    <a:latin typeface="+mj-lt"/>
                  </a:rPr>
                  <a:t> in </a:t>
                </a:r>
                <a:r>
                  <a:rPr lang="en-US" baseline="30000" dirty="0">
                    <a:solidFill>
                      <a:srgbClr val="C00000"/>
                    </a:solidFill>
                    <a:latin typeface="+mj-lt"/>
                  </a:rPr>
                  <a:t>76</a:t>
                </a:r>
                <a:r>
                  <a:rPr lang="en-US" dirty="0">
                    <a:solidFill>
                      <a:srgbClr val="C00000"/>
                    </a:solidFill>
                    <a:latin typeface="+mj-lt"/>
                  </a:rPr>
                  <a:t>Ge not observed</a:t>
                </a:r>
              </a:p>
              <a:p>
                <a:r>
                  <a:rPr lang="en-US" sz="1600" b="1" dirty="0">
                    <a:latin typeface="+mj-lt"/>
                  </a:rPr>
                  <a:t>Frequentists limits</a:t>
                </a:r>
              </a:p>
              <a:p>
                <a:r>
                  <a:rPr lang="en-US" sz="1600" dirty="0">
                    <a:latin typeface="+mj-lt"/>
                  </a:rPr>
                  <a:t>90% C.L. median sensitivity :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sub>
                    </m:sSub>
                    <m:r>
                      <a:rPr lang="en-US" sz="1600" b="0" i="0" smtClean="0">
                        <a:latin typeface="Cambria Math" panose="02040503050406030204" pitchFamily="18" charset="0"/>
                      </a:rPr>
                      <m:t>&gt;8.</m:t>
                    </m:r>
                    <m:r>
                      <a:rPr lang="en-US" sz="1600" b="0" i="1" smtClean="0">
                        <a:latin typeface="Cambria Math" panose="02040503050406030204" pitchFamily="18" charset="0"/>
                      </a:rPr>
                      <m:t>3×</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25</m:t>
                        </m:r>
                      </m:sup>
                    </m:sSup>
                    <m:r>
                      <a:rPr lang="en-US" sz="1600" b="0" i="1" smtClean="0">
                        <a:latin typeface="Cambria Math" panose="02040503050406030204" pitchFamily="18" charset="0"/>
                      </a:rPr>
                      <m:t> </m:t>
                    </m:r>
                    <m:r>
                      <a:rPr lang="en-US" sz="1600" b="0" i="1" smtClean="0">
                        <a:latin typeface="Cambria Math" panose="02040503050406030204" pitchFamily="18" charset="0"/>
                      </a:rPr>
                      <m:t>𝑦</m:t>
                    </m:r>
                  </m:oMath>
                </a14:m>
                <a:endParaRPr lang="en-US" sz="1600" dirty="0">
                  <a:latin typeface="+mj-lt"/>
                </a:endParaRPr>
              </a:p>
              <a:p>
                <a:r>
                  <a:rPr lang="en-US" sz="1600" dirty="0">
                    <a:latin typeface="+mj-lt"/>
                  </a:rPr>
                  <a:t>Feldman-Cousins limit at 90% C.L. :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sub>
                    </m:sSub>
                    <m:r>
                      <a:rPr lang="en-US" sz="1600" b="0" i="0" smtClean="0">
                        <a:latin typeface="Cambria Math" panose="02040503050406030204" pitchFamily="18" charset="0"/>
                      </a:rPr>
                      <m:t>&gt;</m:t>
                    </m:r>
                    <m:r>
                      <a:rPr lang="en-US" sz="1600" b="0" i="1" smtClean="0">
                        <a:latin typeface="Cambria Math" panose="02040503050406030204" pitchFamily="18" charset="0"/>
                      </a:rPr>
                      <m:t>7.2×</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25</m:t>
                        </m:r>
                      </m:sup>
                    </m:sSup>
                    <m:r>
                      <a:rPr lang="en-US" sz="1600" b="0" i="1" smtClean="0">
                        <a:latin typeface="Cambria Math" panose="02040503050406030204" pitchFamily="18" charset="0"/>
                      </a:rPr>
                      <m:t> </m:t>
                    </m:r>
                    <m:r>
                      <a:rPr lang="en-US" sz="1600" b="0" i="1" smtClean="0">
                        <a:latin typeface="Cambria Math" panose="02040503050406030204" pitchFamily="18" charset="0"/>
                      </a:rPr>
                      <m:t>𝑦</m:t>
                    </m:r>
                  </m:oMath>
                </a14:m>
                <a:endParaRPr lang="en-US" sz="1600" dirty="0">
                  <a:latin typeface="+mj-lt"/>
                </a:endParaRPr>
              </a:p>
              <a:p>
                <a:r>
                  <a:rPr lang="en-US" sz="1600" b="1" dirty="0">
                    <a:latin typeface="+mj-lt"/>
                  </a:rPr>
                  <a:t>Bayesian limits</a:t>
                </a:r>
              </a:p>
              <a:p>
                <a:r>
                  <a:rPr lang="en-US" sz="1600" dirty="0">
                    <a:latin typeface="+mj-lt"/>
                  </a:rPr>
                  <a:t>90% C.I. </a:t>
                </a:r>
              </a:p>
              <a:p>
                <a:r>
                  <a:rPr lang="en-US" sz="1600" dirty="0">
                    <a:latin typeface="+mj-lt"/>
                  </a:rPr>
                  <a:t>flat prior: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sub>
                    </m:sSub>
                    <m:r>
                      <a:rPr lang="en-US" sz="1600" b="0" i="0" smtClean="0">
                        <a:latin typeface="Cambria Math" panose="02040503050406030204" pitchFamily="18" charset="0"/>
                      </a:rPr>
                      <m:t>&gt;</m:t>
                    </m:r>
                    <m:r>
                      <a:rPr lang="en-US" sz="1600" b="0" i="1" smtClean="0">
                        <a:latin typeface="Cambria Math" panose="02040503050406030204" pitchFamily="18" charset="0"/>
                      </a:rPr>
                      <m:t>7.0×</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25</m:t>
                        </m:r>
                      </m:sup>
                    </m:sSup>
                    <m:r>
                      <a:rPr lang="en-US" sz="1600" b="0" i="1" smtClean="0">
                        <a:latin typeface="Cambria Math" panose="02040503050406030204" pitchFamily="18" charset="0"/>
                      </a:rPr>
                      <m:t> </m:t>
                    </m:r>
                    <m:r>
                      <a:rPr lang="en-US" sz="1600" b="0" i="1" smtClean="0">
                        <a:latin typeface="Cambria Math" panose="02040503050406030204" pitchFamily="18" charset="0"/>
                      </a:rPr>
                      <m:t>𝑦</m:t>
                    </m:r>
                  </m:oMath>
                </a14:m>
                <a:endParaRPr lang="en-US" sz="1600" dirty="0">
                  <a:latin typeface="+mj-lt"/>
                </a:endParaRPr>
              </a:p>
              <a:p>
                <a:r>
                  <a:rPr lang="en-US" sz="1600" dirty="0">
                    <a:latin typeface="+mj-lt"/>
                  </a:rPr>
                  <a:t>Jeffrey’s prior: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sub>
                    </m:sSub>
                    <m:r>
                      <a:rPr lang="en-US" sz="1600" b="0" i="0" smtClean="0">
                        <a:latin typeface="Cambria Math" panose="02040503050406030204" pitchFamily="18" charset="0"/>
                      </a:rPr>
                      <m:t>&gt;</m:t>
                    </m:r>
                    <m:r>
                      <a:rPr lang="en-US" sz="1600" b="0" i="1" smtClean="0">
                        <a:latin typeface="Cambria Math" panose="02040503050406030204" pitchFamily="18" charset="0"/>
                      </a:rPr>
                      <m:t>1.1×</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26</m:t>
                        </m:r>
                      </m:sup>
                    </m:sSup>
                    <m:r>
                      <a:rPr lang="en-US" sz="1600" b="0" i="1" smtClean="0">
                        <a:latin typeface="Cambria Math" panose="02040503050406030204" pitchFamily="18" charset="0"/>
                      </a:rPr>
                      <m:t> </m:t>
                    </m:r>
                    <m:r>
                      <a:rPr lang="en-US" sz="1600" b="0" i="1" smtClean="0">
                        <a:latin typeface="Cambria Math" panose="02040503050406030204" pitchFamily="18" charset="0"/>
                      </a:rPr>
                      <m:t>𝑦</m:t>
                    </m:r>
                  </m:oMath>
                </a14:m>
                <a:endParaRPr lang="en-US" sz="1600" dirty="0">
                  <a:latin typeface="+mj-lt"/>
                </a:endParaRPr>
              </a:p>
            </p:txBody>
          </p:sp>
        </mc:Choice>
        <mc:Fallback xmlns="">
          <p:sp>
            <p:nvSpPr>
              <p:cNvPr id="5" name="TextBox 4">
                <a:extLst>
                  <a:ext uri="{FF2B5EF4-FFF2-40B4-BE49-F238E27FC236}">
                    <a16:creationId xmlns:a16="http://schemas.microsoft.com/office/drawing/2014/main" id="{333FA00E-E405-E7D1-D825-6A0ED64DE73C}"/>
                  </a:ext>
                </a:extLst>
              </p:cNvPr>
              <p:cNvSpPr txBox="1">
                <a:spLocks noRot="1" noChangeAspect="1" noMove="1" noResize="1" noEditPoints="1" noAdjustHandles="1" noChangeArrowheads="1" noChangeShapeType="1" noTextEdit="1"/>
              </p:cNvSpPr>
              <p:nvPr/>
            </p:nvSpPr>
            <p:spPr>
              <a:xfrm>
                <a:off x="168416" y="3770326"/>
                <a:ext cx="6134582" cy="2836739"/>
              </a:xfrm>
              <a:prstGeom prst="rect">
                <a:avLst/>
              </a:prstGeom>
              <a:blipFill>
                <a:blip r:embed="rId10"/>
                <a:stretch>
                  <a:fillRect l="-620" t="-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12570D2-49A4-897E-B7A0-B6B569CD8C97}"/>
                  </a:ext>
                </a:extLst>
              </p:cNvPr>
              <p:cNvSpPr txBox="1"/>
              <p:nvPr/>
            </p:nvSpPr>
            <p:spPr>
              <a:xfrm>
                <a:off x="5779592" y="687020"/>
                <a:ext cx="6134582" cy="2678234"/>
              </a:xfrm>
              <a:prstGeom prst="rect">
                <a:avLst/>
              </a:prstGeom>
              <a:noFill/>
            </p:spPr>
            <p:txBody>
              <a:bodyPr wrap="square" rtlCol="0">
                <a:spAutoFit/>
              </a:bodyPr>
              <a:lstStyle/>
              <a:p>
                <a:pPr algn="ctr"/>
                <a:r>
                  <a:rPr lang="en-US" b="1" dirty="0">
                    <a:latin typeface="+mj-lt"/>
                  </a:rPr>
                  <a:t>Effective Majorana mass of neutrinos</a:t>
                </a:r>
              </a:p>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𝛽𝛽</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Σ</m:t>
                          </m:r>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3</m:t>
                          </m:r>
                        </m:sup>
                      </m:sSubSup>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𝑒𝑖</m:t>
                                  </m:r>
                                </m:sub>
                              </m:sSub>
                            </m:e>
                          </m:d>
                        </m:e>
                        <m:sup>
                          <m:r>
                            <a:rPr lang="en-US" b="0" i="1" smtClean="0">
                              <a:latin typeface="Cambria Math" panose="02040503050406030204" pitchFamily="18" charset="0"/>
                            </a:rPr>
                            <m:t>2</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oMath>
                  </m:oMathPara>
                </a14:m>
                <a:endParaRPr lang="en-US"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113&lt;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𝑚</m:t>
                          </m:r>
                        </m:e>
                        <m:sub>
                          <m:r>
                            <a:rPr lang="en-US" sz="1600" b="0" i="1" smtClean="0">
                              <a:latin typeface="Cambria Math" panose="02040503050406030204" pitchFamily="18" charset="0"/>
                            </a:rPr>
                            <m:t>𝛽𝛽</m:t>
                          </m:r>
                        </m:sub>
                      </m:sSub>
                      <m:r>
                        <a:rPr lang="en-US" sz="1600" b="0" i="1" smtClean="0">
                          <a:latin typeface="Cambria Math" panose="02040503050406030204" pitchFamily="18" charset="0"/>
                        </a:rPr>
                        <m:t>&lt;239 </m:t>
                      </m:r>
                      <m:r>
                        <a:rPr lang="en-US" sz="1600" b="0" i="1" smtClean="0">
                          <a:latin typeface="Cambria Math" panose="02040503050406030204" pitchFamily="18" charset="0"/>
                        </a:rPr>
                        <m:t>𝑒𝑉</m:t>
                      </m:r>
                    </m:oMath>
                  </m:oMathPara>
                </a14:m>
                <a:endParaRPr lang="en-US" sz="1600" dirty="0">
                  <a:latin typeface="+mj-lt"/>
                </a:endParaRPr>
              </a:p>
              <a:p>
                <a:pPr lvl="3"/>
                <a:endParaRPr lang="en-US" sz="1600" dirty="0">
                  <a:latin typeface="+mj-lt"/>
                </a:endParaRPr>
              </a:p>
              <a:p>
                <a:pPr lvl="3"/>
                <a:r>
                  <a:rPr lang="en-US" sz="1600" dirty="0">
                    <a:latin typeface="+mj-lt"/>
                  </a:rPr>
                  <a:t>Nuclear matrix models </a:t>
                </a:r>
              </a:p>
              <a:p>
                <a:pPr lvl="3"/>
                <a:r>
                  <a:rPr lang="en-US" sz="1600" dirty="0">
                    <a:latin typeface="+mj-lt"/>
                  </a:rPr>
                  <a:t>     QRPA</a:t>
                </a:r>
              </a:p>
              <a:p>
                <a:pPr lvl="3"/>
                <a:r>
                  <a:rPr lang="en-US" sz="1600" dirty="0">
                    <a:latin typeface="+mj-lt"/>
                  </a:rPr>
                  <a:t>     Shell Model</a:t>
                </a:r>
              </a:p>
              <a:p>
                <a:pPr lvl="3"/>
                <a:r>
                  <a:rPr lang="en-US" sz="1600" dirty="0">
                    <a:latin typeface="+mj-lt"/>
                  </a:rPr>
                  <a:t>     Interacting Boson Model</a:t>
                </a:r>
              </a:p>
              <a:p>
                <a:pPr lvl="3"/>
                <a:r>
                  <a:rPr lang="en-US" sz="1600" dirty="0">
                    <a:latin typeface="+mj-lt"/>
                  </a:rPr>
                  <a:t>     Energy Density Functional Model</a:t>
                </a:r>
              </a:p>
              <a:p>
                <a:pPr lvl="3"/>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2.66&lt;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𝑀</m:t>
                          </m:r>
                        </m:e>
                        <m:sub>
                          <m:r>
                            <a:rPr lang="en-US" sz="1600" b="0" i="1" smtClean="0">
                              <a:latin typeface="Cambria Math" panose="02040503050406030204" pitchFamily="18" charset="0"/>
                            </a:rPr>
                            <m:t>0</m:t>
                          </m:r>
                          <m:r>
                            <a:rPr lang="en-US" sz="1600" b="0" i="1" smtClean="0">
                              <a:latin typeface="Cambria Math" panose="02040503050406030204" pitchFamily="18" charset="0"/>
                            </a:rPr>
                            <m:t>𝜈</m:t>
                          </m:r>
                        </m:sub>
                      </m:sSub>
                      <m:r>
                        <a:rPr lang="en-US" sz="1600" b="0" i="1" smtClean="0">
                          <a:latin typeface="Cambria Math" panose="02040503050406030204" pitchFamily="18" charset="0"/>
                        </a:rPr>
                        <m:t>&lt;6.34</m:t>
                      </m:r>
                    </m:oMath>
                  </m:oMathPara>
                </a14:m>
                <a:endParaRPr lang="en-US" sz="1600" dirty="0">
                  <a:latin typeface="+mj-lt"/>
                </a:endParaRPr>
              </a:p>
            </p:txBody>
          </p:sp>
        </mc:Choice>
        <mc:Fallback xmlns="">
          <p:sp>
            <p:nvSpPr>
              <p:cNvPr id="7" name="TextBox 6">
                <a:extLst>
                  <a:ext uri="{FF2B5EF4-FFF2-40B4-BE49-F238E27FC236}">
                    <a16:creationId xmlns:a16="http://schemas.microsoft.com/office/drawing/2014/main" id="{012570D2-49A4-897E-B7A0-B6B569CD8C97}"/>
                  </a:ext>
                </a:extLst>
              </p:cNvPr>
              <p:cNvSpPr txBox="1">
                <a:spLocks noRot="1" noChangeAspect="1" noMove="1" noResize="1" noEditPoints="1" noAdjustHandles="1" noChangeArrowheads="1" noChangeShapeType="1" noTextEdit="1"/>
              </p:cNvSpPr>
              <p:nvPr/>
            </p:nvSpPr>
            <p:spPr>
              <a:xfrm>
                <a:off x="5779592" y="687020"/>
                <a:ext cx="6134582" cy="2678234"/>
              </a:xfrm>
              <a:prstGeom prst="rect">
                <a:avLst/>
              </a:prstGeom>
              <a:blipFill>
                <a:blip r:embed="rId11"/>
                <a:stretch>
                  <a:fillRect t="-1422"/>
                </a:stretch>
              </a:blipFill>
            </p:spPr>
            <p:txBody>
              <a:bodyPr/>
              <a:lstStyle/>
              <a:p>
                <a:r>
                  <a:rPr lang="en-US">
                    <a:noFill/>
                  </a:rPr>
                  <a:t> </a:t>
                </a:r>
              </a:p>
            </p:txBody>
          </p:sp>
        </mc:Fallback>
      </mc:AlternateContent>
      <p:sp>
        <p:nvSpPr>
          <p:cNvPr id="10" name="Slide Number Placeholder 9">
            <a:extLst>
              <a:ext uri="{FF2B5EF4-FFF2-40B4-BE49-F238E27FC236}">
                <a16:creationId xmlns:a16="http://schemas.microsoft.com/office/drawing/2014/main" id="{154FDD8F-785F-45D3-9EF0-15C769AD63B9}"/>
              </a:ext>
            </a:extLst>
          </p:cNvPr>
          <p:cNvSpPr>
            <a:spLocks noGrp="1"/>
          </p:cNvSpPr>
          <p:nvPr>
            <p:ph type="sldNum" sz="quarter" idx="4"/>
          </p:nvPr>
        </p:nvSpPr>
        <p:spPr/>
        <p:txBody>
          <a:bodyPr/>
          <a:lstStyle/>
          <a:p>
            <a:fld id="{51839CB6-43E1-9145-9E4A-C1E96B162272}" type="slidenum">
              <a:rPr lang="en-US" smtClean="0"/>
              <a:pPr/>
              <a:t>19</a:t>
            </a:fld>
            <a:endParaRPr lang="en-US" dirty="0"/>
          </a:p>
        </p:txBody>
      </p:sp>
    </p:spTree>
    <p:extLst>
      <p:ext uri="{BB962C8B-B14F-4D97-AF65-F5344CB8AC3E}">
        <p14:creationId xmlns:p14="http://schemas.microsoft.com/office/powerpoint/2010/main" val="783724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EA7D9F-1A9F-C31F-05FF-A194BCC2330D}"/>
              </a:ext>
            </a:extLst>
          </p:cNvPr>
          <p:cNvSpPr>
            <a:spLocks noGrp="1"/>
          </p:cNvSpPr>
          <p:nvPr>
            <p:ph type="sldNum" sz="quarter" idx="4"/>
          </p:nvPr>
        </p:nvSpPr>
        <p:spPr/>
        <p:txBody>
          <a:bodyPr/>
          <a:lstStyle/>
          <a:p>
            <a:fld id="{51839CB6-43E1-9145-9E4A-C1E96B162272}" type="slidenum">
              <a:rPr lang="en-US" smtClean="0"/>
              <a:pPr/>
              <a:t>2</a:t>
            </a:fld>
            <a:endParaRPr lang="en-US" dirty="0"/>
          </a:p>
        </p:txBody>
      </p:sp>
      <p:pic>
        <p:nvPicPr>
          <p:cNvPr id="5" name="Picture 4">
            <a:extLst>
              <a:ext uri="{FF2B5EF4-FFF2-40B4-BE49-F238E27FC236}">
                <a16:creationId xmlns:a16="http://schemas.microsoft.com/office/drawing/2014/main" id="{4A41F232-7D85-47AB-E0F2-48B754C5C66E}"/>
              </a:ext>
            </a:extLst>
          </p:cNvPr>
          <p:cNvPicPr>
            <a:picLocks noChangeAspect="1"/>
          </p:cNvPicPr>
          <p:nvPr/>
        </p:nvPicPr>
        <p:blipFill>
          <a:blip r:embed="rId2"/>
          <a:stretch>
            <a:fillRect/>
          </a:stretch>
        </p:blipFill>
        <p:spPr>
          <a:xfrm>
            <a:off x="1526504" y="873181"/>
            <a:ext cx="9138991" cy="5111638"/>
          </a:xfrm>
          <a:prstGeom prst="rect">
            <a:avLst/>
          </a:prstGeom>
        </p:spPr>
      </p:pic>
    </p:spTree>
    <p:extLst>
      <p:ext uri="{BB962C8B-B14F-4D97-AF65-F5344CB8AC3E}">
        <p14:creationId xmlns:p14="http://schemas.microsoft.com/office/powerpoint/2010/main" val="4179291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A7C3D-17D3-F042-BB0F-62D1656E8A25}"/>
            </a:ext>
          </a:extLst>
        </p:cNvPr>
        <p:cNvGrpSpPr/>
        <p:nvPr/>
      </p:nvGrpSpPr>
      <p:grpSpPr>
        <a:xfrm>
          <a:off x="0" y="0"/>
          <a:ext cx="0" cy="0"/>
          <a:chOff x="0" y="0"/>
          <a:chExt cx="0" cy="0"/>
        </a:xfrm>
      </p:grpSpPr>
      <p:pic>
        <p:nvPicPr>
          <p:cNvPr id="22" name="Image">
            <a:extLst>
              <a:ext uri="{FF2B5EF4-FFF2-40B4-BE49-F238E27FC236}">
                <a16:creationId xmlns:a16="http://schemas.microsoft.com/office/drawing/2014/main" id="{F33A48B9-59B1-7FAC-D1FF-3181F7FE36D5}"/>
              </a:ext>
            </a:extLst>
          </p:cNvPr>
          <p:cNvPicPr>
            <a:picLocks noChangeAspect="1"/>
          </p:cNvPicPr>
          <p:nvPr/>
        </p:nvPicPr>
        <p:blipFill>
          <a:blip r:embed="rId2"/>
          <a:srcRect/>
          <a:stretch/>
        </p:blipFill>
        <p:spPr>
          <a:xfrm>
            <a:off x="1949825" y="3517335"/>
            <a:ext cx="3745822" cy="2644854"/>
          </a:xfrm>
          <a:prstGeom prst="rect">
            <a:avLst/>
          </a:prstGeom>
          <a:ln w="12700">
            <a:miter lim="400000"/>
          </a:ln>
        </p:spPr>
      </p:pic>
      <mc:AlternateContent xmlns:mc="http://schemas.openxmlformats.org/markup-compatibility/2006" xmlns:a14="http://schemas.microsoft.com/office/drawing/2010/main">
        <mc:Choice Requires="a14">
          <p:sp>
            <p:nvSpPr>
              <p:cNvPr id="9" name="Title 1">
                <a:extLst>
                  <a:ext uri="{FF2B5EF4-FFF2-40B4-BE49-F238E27FC236}">
                    <a16:creationId xmlns:a16="http://schemas.microsoft.com/office/drawing/2014/main" id="{972AB8D7-2DFC-CDB6-A3DF-5859E5A810AE}"/>
                  </a:ext>
                </a:extLst>
              </p:cNvPr>
              <p:cNvSpPr txBox="1">
                <a:spLocks/>
              </p:cNvSpPr>
              <p:nvPr/>
            </p:nvSpPr>
            <p:spPr>
              <a:xfrm>
                <a:off x="9780" y="115823"/>
                <a:ext cx="12009564" cy="8262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Excited State Decays of </a:t>
                </a:r>
                <a:r>
                  <a:rPr lang="en-US" baseline="30000" dirty="0">
                    <a:latin typeface="+mj-lt"/>
                  </a:rPr>
                  <a:t>76</a:t>
                </a:r>
                <a:r>
                  <a:rPr lang="en-US" dirty="0">
                    <a:latin typeface="+mj-lt"/>
                  </a:rPr>
                  <a:t>Ge </a:t>
                </a:r>
                <a14:m>
                  <m:oMath xmlns:m="http://schemas.openxmlformats.org/officeDocument/2006/math">
                    <m:r>
                      <a:rPr lang="en-US" b="1" i="1" smtClean="0">
                        <a:latin typeface="Cambria Math" panose="02040503050406030204" pitchFamily="18" charset="0"/>
                      </a:rPr>
                      <m:t>→</m:t>
                    </m:r>
                  </m:oMath>
                </a14:m>
                <a:r>
                  <a:rPr lang="en-US" baseline="30000" dirty="0">
                    <a:latin typeface="+mj-lt"/>
                  </a:rPr>
                  <a:t>76</a:t>
                </a:r>
                <a:r>
                  <a:rPr lang="en-US" dirty="0">
                    <a:latin typeface="+mj-lt"/>
                  </a:rPr>
                  <a:t>Se*</a:t>
                </a:r>
              </a:p>
            </p:txBody>
          </p:sp>
        </mc:Choice>
        <mc:Fallback xmlns="">
          <p:sp>
            <p:nvSpPr>
              <p:cNvPr id="9" name="Title 1">
                <a:extLst>
                  <a:ext uri="{FF2B5EF4-FFF2-40B4-BE49-F238E27FC236}">
                    <a16:creationId xmlns:a16="http://schemas.microsoft.com/office/drawing/2014/main" id="{972AB8D7-2DFC-CDB6-A3DF-5859E5A810AE}"/>
                  </a:ext>
                </a:extLst>
              </p:cNvPr>
              <p:cNvSpPr txBox="1">
                <a:spLocks noRot="1" noChangeAspect="1" noMove="1" noResize="1" noEditPoints="1" noAdjustHandles="1" noChangeArrowheads="1" noChangeShapeType="1" noTextEdit="1"/>
              </p:cNvSpPr>
              <p:nvPr/>
            </p:nvSpPr>
            <p:spPr>
              <a:xfrm>
                <a:off x="9780" y="115823"/>
                <a:ext cx="12009564" cy="826293"/>
              </a:xfrm>
              <a:prstGeom prst="rect">
                <a:avLst/>
              </a:prstGeom>
              <a:blipFill>
                <a:blip r:embed="rId3"/>
                <a:stretch>
                  <a:fillRect t="-7576" b="-196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88055F8-357F-B785-69DE-D87A90540399}"/>
                  </a:ext>
                </a:extLst>
              </p:cNvPr>
              <p:cNvSpPr txBox="1"/>
              <p:nvPr/>
            </p:nvSpPr>
            <p:spPr>
              <a:xfrm>
                <a:off x="261003" y="1241041"/>
                <a:ext cx="5660986" cy="2546851"/>
              </a:xfrm>
              <a:prstGeom prst="rect">
                <a:avLst/>
              </a:prstGeom>
              <a:noFill/>
            </p:spPr>
            <p:txBody>
              <a:bodyPr wrap="square" rtlCol="0">
                <a:spAutoFit/>
              </a:bodyPr>
              <a:lstStyle/>
              <a:p>
                <a:r>
                  <a:rPr lang="en-US" dirty="0">
                    <a:latin typeface="+mj-lt"/>
                  </a:rPr>
                  <a:t>3 possible final states : </a:t>
                </a:r>
                <a14:m>
                  <m:oMath xmlns:m="http://schemas.openxmlformats.org/officeDocument/2006/math">
                    <m:sSubSup>
                      <m:sSubSupPr>
                        <m:ctrlPr>
                          <a:rPr lang="en-US" b="0" i="1" smtClean="0">
                            <a:latin typeface="Cambria Math" panose="02040503050406030204" pitchFamily="18" charset="0"/>
                          </a:rPr>
                        </m:ctrlPr>
                      </m:sSub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𝐽</m:t>
                            </m:r>
                          </m:e>
                          <m:sub>
                            <m:r>
                              <a:rPr lang="en-US" b="0" i="1" smtClean="0">
                                <a:latin typeface="Cambria Math" panose="02040503050406030204" pitchFamily="18" charset="0"/>
                              </a:rPr>
                              <m:t>𝑛</m:t>
                            </m:r>
                          </m:sub>
                          <m:sup>
                            <m:r>
                              <a:rPr lang="en-US" b="0" i="1" smtClean="0">
                                <a:latin typeface="Cambria Math" panose="02040503050406030204" pitchFamily="18" charset="0"/>
                              </a:rPr>
                              <m:t>𝜋</m:t>
                            </m:r>
                          </m:sup>
                        </m:sSubSup>
                        <m:r>
                          <a:rPr lang="en-US" b="0" i="1" smtClean="0">
                            <a:latin typeface="Cambria Math" panose="02040503050406030204" pitchFamily="18" charset="0"/>
                          </a:rPr>
                          <m:t>=2</m:t>
                        </m:r>
                      </m:e>
                      <m:sub>
                        <m:r>
                          <a:rPr lang="en-US" b="0" i="1" smtClean="0">
                            <a:latin typeface="Cambria Math" panose="02040503050406030204" pitchFamily="18" charset="0"/>
                          </a:rPr>
                          <m:t>1</m:t>
                        </m:r>
                      </m:sub>
                      <m:sup>
                        <m:r>
                          <a:rPr lang="en-US" b="0" i="1" smtClean="0">
                            <a:latin typeface="Cambria Math" panose="02040503050406030204" pitchFamily="18" charset="0"/>
                          </a:rPr>
                          <m:t>+</m:t>
                        </m:r>
                      </m:sup>
                    </m:sSubSup>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0</m:t>
                        </m:r>
                      </m:e>
                      <m:sub>
                        <m:r>
                          <a:rPr lang="en-US" b="0" i="1" smtClean="0">
                            <a:latin typeface="Cambria Math" panose="02040503050406030204" pitchFamily="18" charset="0"/>
                          </a:rPr>
                          <m:t>1</m:t>
                        </m:r>
                      </m:sub>
                      <m:sup>
                        <m:r>
                          <a:rPr lang="en-US" b="0" i="1" smtClean="0">
                            <a:latin typeface="Cambria Math" panose="02040503050406030204" pitchFamily="18" charset="0"/>
                          </a:rPr>
                          <m:t>+</m:t>
                        </m:r>
                      </m:sup>
                    </m:sSubSup>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2</m:t>
                        </m:r>
                      </m:e>
                      <m:sub>
                        <m:r>
                          <a:rPr lang="en-US" b="0" i="1" smtClean="0">
                            <a:latin typeface="Cambria Math" panose="02040503050406030204" pitchFamily="18" charset="0"/>
                          </a:rPr>
                          <m:t>2</m:t>
                        </m:r>
                      </m:sub>
                      <m:sup>
                        <m:r>
                          <a:rPr lang="en-US" b="0" i="1" smtClean="0">
                            <a:latin typeface="Cambria Math" panose="02040503050406030204" pitchFamily="18" charset="0"/>
                          </a:rPr>
                          <m:t>+</m:t>
                        </m:r>
                      </m:sup>
                    </m:sSubSup>
                  </m:oMath>
                </a14:m>
                <a:endParaRPr lang="en-US" dirty="0">
                  <a:latin typeface="+mj-lt"/>
                </a:endParaRPr>
              </a:p>
              <a:p>
                <a:r>
                  <a:rPr lang="en-US" dirty="0">
                    <a:latin typeface="+mj-lt"/>
                  </a:rPr>
                  <a:t>2 decay modes :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𝜈𝛽𝛽</m:t>
                    </m:r>
                    <m:r>
                      <a:rPr lang="en-US" b="0" i="1" smtClean="0">
                        <a:latin typeface="Cambria Math" panose="02040503050406030204" pitchFamily="18" charset="0"/>
                      </a:rPr>
                      <m:t>, 2</m:t>
                    </m:r>
                    <m:r>
                      <a:rPr lang="en-US" b="0" i="1" smtClean="0">
                        <a:latin typeface="Cambria Math" panose="02040503050406030204" pitchFamily="18" charset="0"/>
                      </a:rPr>
                      <m:t>𝜈𝛽𝛽</m:t>
                    </m:r>
                  </m:oMath>
                </a14:m>
                <a:endParaRPr lang="en-US" dirty="0">
                  <a:latin typeface="+mj-lt"/>
                </a:endParaRPr>
              </a:p>
              <a:p>
                <a:endParaRPr lang="en-US" dirty="0">
                  <a:latin typeface="+mj-lt"/>
                </a:endParaRPr>
              </a:p>
              <a:p>
                <a:r>
                  <a:rPr lang="en-US" dirty="0">
                    <a:latin typeface="+mj-lt"/>
                  </a:rPr>
                  <a:t>Signature: </a:t>
                </a:r>
                <a14:m>
                  <m:oMath xmlns:m="http://schemas.openxmlformats.org/officeDocument/2006/math">
                    <m:r>
                      <a:rPr lang="en-US" b="0" i="1" smtClean="0">
                        <a:latin typeface="Cambria Math" panose="02040503050406030204" pitchFamily="18" charset="0"/>
                      </a:rPr>
                      <m:t>𝛾</m:t>
                    </m:r>
                  </m:oMath>
                </a14:m>
                <a:r>
                  <a:rPr lang="en-US" dirty="0">
                    <a:latin typeface="+mj-lt"/>
                  </a:rPr>
                  <a:t>-rays at 559.1, 563.2, 657.0, 1216.1 keV promptly after the </a:t>
                </a:r>
                <a14:m>
                  <m:oMath xmlns:m="http://schemas.openxmlformats.org/officeDocument/2006/math">
                    <m:r>
                      <a:rPr lang="en-US" b="0" i="1" smtClean="0">
                        <a:latin typeface="Cambria Math" panose="02040503050406030204" pitchFamily="18" charset="0"/>
                      </a:rPr>
                      <m:t>𝛽𝛽</m:t>
                    </m:r>
                  </m:oMath>
                </a14:m>
                <a:r>
                  <a:rPr lang="en-US" dirty="0">
                    <a:latin typeface="+mj-lt"/>
                  </a:rPr>
                  <a:t> decay</a:t>
                </a:r>
              </a:p>
              <a:p>
                <a:r>
                  <a:rPr lang="en-US" dirty="0">
                    <a:latin typeface="+mj-lt"/>
                  </a:rPr>
                  <a:t>         Inherently multi-site events</a:t>
                </a:r>
              </a:p>
              <a:p>
                <a:pPr defTabSz="821531">
                  <a:spcBef>
                    <a:spcPts val="2100"/>
                  </a:spcBef>
                  <a:defRPr sz="3200"/>
                </a:pPr>
                <a:r>
                  <a:rPr lang="en-US" sz="1700" b="1" dirty="0">
                    <a:solidFill>
                      <a:srgbClr val="C00000"/>
                    </a:solidFill>
                  </a:rPr>
                  <a:t>The most stringent limits</a:t>
                </a:r>
                <a:r>
                  <a:rPr lang="en-US" sz="1700" dirty="0">
                    <a:solidFill>
                      <a:srgbClr val="C00000"/>
                    </a:solidFill>
                  </a:rPr>
                  <a:t> to date for </a:t>
                </a:r>
                <a:r>
                  <a:rPr lang="el-GR" sz="1700" dirty="0" err="1">
                    <a:solidFill>
                      <a:srgbClr val="C00000"/>
                    </a:solidFill>
                  </a:rPr>
                  <a:t>ββ</a:t>
                </a:r>
                <a:r>
                  <a:rPr lang="el-GR" sz="1700" dirty="0">
                    <a:solidFill>
                      <a:srgbClr val="C00000"/>
                    </a:solidFill>
                  </a:rPr>
                  <a:t> </a:t>
                </a:r>
                <a:r>
                  <a:rPr lang="en-US" sz="1700" dirty="0">
                    <a:solidFill>
                      <a:srgbClr val="C00000"/>
                    </a:solidFill>
                  </a:rPr>
                  <a:t>to each excited state of </a:t>
                </a:r>
                <a:r>
                  <a:rPr lang="en-US" sz="1700" baseline="31999" dirty="0">
                    <a:solidFill>
                      <a:srgbClr val="C00000"/>
                    </a:solidFill>
                  </a:rPr>
                  <a:t>76</a:t>
                </a:r>
                <a:r>
                  <a:rPr lang="en-US" sz="1700" dirty="0">
                    <a:solidFill>
                      <a:srgbClr val="C00000"/>
                    </a:solidFill>
                  </a:rPr>
                  <a:t>Se</a:t>
                </a:r>
              </a:p>
            </p:txBody>
          </p:sp>
        </mc:Choice>
        <mc:Fallback xmlns="">
          <p:sp>
            <p:nvSpPr>
              <p:cNvPr id="10" name="TextBox 9">
                <a:extLst>
                  <a:ext uri="{FF2B5EF4-FFF2-40B4-BE49-F238E27FC236}">
                    <a16:creationId xmlns:a16="http://schemas.microsoft.com/office/drawing/2014/main" id="{488055F8-357F-B785-69DE-D87A90540399}"/>
                  </a:ext>
                </a:extLst>
              </p:cNvPr>
              <p:cNvSpPr txBox="1">
                <a:spLocks noRot="1" noChangeAspect="1" noMove="1" noResize="1" noEditPoints="1" noAdjustHandles="1" noChangeArrowheads="1" noChangeShapeType="1" noTextEdit="1"/>
              </p:cNvSpPr>
              <p:nvPr/>
            </p:nvSpPr>
            <p:spPr>
              <a:xfrm>
                <a:off x="261003" y="1241041"/>
                <a:ext cx="5660986" cy="2546851"/>
              </a:xfrm>
              <a:prstGeom prst="rect">
                <a:avLst/>
              </a:prstGeom>
              <a:blipFill>
                <a:blip r:embed="rId4"/>
                <a:stretch>
                  <a:fillRect l="-895" t="-990" b="-2475"/>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C427545B-6BB7-5FC4-A9D7-55F3C8BEFB8E}"/>
              </a:ext>
            </a:extLst>
          </p:cNvPr>
          <p:cNvGrpSpPr/>
          <p:nvPr/>
        </p:nvGrpSpPr>
        <p:grpSpPr>
          <a:xfrm>
            <a:off x="6203950" y="3854058"/>
            <a:ext cx="5660986" cy="2585323"/>
            <a:chOff x="7397527" y="3935723"/>
            <a:chExt cx="4479938" cy="1996227"/>
          </a:xfrm>
        </p:grpSpPr>
        <p:pic>
          <p:nvPicPr>
            <p:cNvPr id="3" name="Picture 2">
              <a:extLst>
                <a:ext uri="{FF2B5EF4-FFF2-40B4-BE49-F238E27FC236}">
                  <a16:creationId xmlns:a16="http://schemas.microsoft.com/office/drawing/2014/main" id="{009113B0-1511-814C-A058-5982271B923D}"/>
                </a:ext>
              </a:extLst>
            </p:cNvPr>
            <p:cNvPicPr>
              <a:picLocks noChangeAspect="1"/>
            </p:cNvPicPr>
            <p:nvPr/>
          </p:nvPicPr>
          <p:blipFill>
            <a:blip r:embed="rId5"/>
            <a:stretch>
              <a:fillRect/>
            </a:stretch>
          </p:blipFill>
          <p:spPr>
            <a:xfrm>
              <a:off x="7397527" y="3935723"/>
              <a:ext cx="4479938" cy="1929385"/>
            </a:xfrm>
            <a:prstGeom prst="rect">
              <a:avLst/>
            </a:prstGeom>
          </p:spPr>
        </p:pic>
        <p:pic>
          <p:nvPicPr>
            <p:cNvPr id="4" name="Picture 3">
              <a:extLst>
                <a:ext uri="{FF2B5EF4-FFF2-40B4-BE49-F238E27FC236}">
                  <a16:creationId xmlns:a16="http://schemas.microsoft.com/office/drawing/2014/main" id="{DDC0050A-EB0A-88EF-FF97-B947D1DD8613}"/>
                </a:ext>
              </a:extLst>
            </p:cNvPr>
            <p:cNvPicPr>
              <a:picLocks noChangeAspect="1"/>
            </p:cNvPicPr>
            <p:nvPr/>
          </p:nvPicPr>
          <p:blipFill>
            <a:blip r:embed="rId6"/>
            <a:stretch>
              <a:fillRect/>
            </a:stretch>
          </p:blipFill>
          <p:spPr>
            <a:xfrm>
              <a:off x="9920790" y="4287778"/>
              <a:ext cx="406400" cy="1644172"/>
            </a:xfrm>
            <a:prstGeom prst="rect">
              <a:avLst/>
            </a:prstGeom>
          </p:spPr>
        </p:pic>
        <p:pic>
          <p:nvPicPr>
            <p:cNvPr id="6" name="Picture 5">
              <a:extLst>
                <a:ext uri="{FF2B5EF4-FFF2-40B4-BE49-F238E27FC236}">
                  <a16:creationId xmlns:a16="http://schemas.microsoft.com/office/drawing/2014/main" id="{7D543D33-F574-2D6F-6A6A-D6408F95AFDF}"/>
                </a:ext>
              </a:extLst>
            </p:cNvPr>
            <p:cNvPicPr>
              <a:picLocks noChangeAspect="1"/>
            </p:cNvPicPr>
            <p:nvPr/>
          </p:nvPicPr>
          <p:blipFill>
            <a:blip r:embed="rId7"/>
            <a:stretch>
              <a:fillRect/>
            </a:stretch>
          </p:blipFill>
          <p:spPr>
            <a:xfrm>
              <a:off x="8860581" y="4287778"/>
              <a:ext cx="1232543" cy="1534865"/>
            </a:xfrm>
            <a:prstGeom prst="rect">
              <a:avLst/>
            </a:prstGeom>
          </p:spPr>
        </p:pic>
      </p:grpSp>
      <p:sp>
        <p:nvSpPr>
          <p:cNvPr id="8" name="Slide Number Placeholder 7">
            <a:extLst>
              <a:ext uri="{FF2B5EF4-FFF2-40B4-BE49-F238E27FC236}">
                <a16:creationId xmlns:a16="http://schemas.microsoft.com/office/drawing/2014/main" id="{948C6895-84B0-BB4B-4B13-205C5C569C63}"/>
              </a:ext>
            </a:extLst>
          </p:cNvPr>
          <p:cNvSpPr>
            <a:spLocks noGrp="1"/>
          </p:cNvSpPr>
          <p:nvPr>
            <p:ph type="sldNum" sz="quarter" idx="4"/>
          </p:nvPr>
        </p:nvSpPr>
        <p:spPr/>
        <p:txBody>
          <a:bodyPr/>
          <a:lstStyle/>
          <a:p>
            <a:fld id="{36E01CB7-B787-C24B-984D-A418F34F307B}" type="slidenum">
              <a:rPr lang="en-US" smtClean="0"/>
              <a:t>20</a:t>
            </a:fld>
            <a:endParaRPr lang="en-US"/>
          </a:p>
        </p:txBody>
      </p:sp>
      <p:sp>
        <p:nvSpPr>
          <p:cNvPr id="5" name="TextBox 4">
            <a:extLst>
              <a:ext uri="{FF2B5EF4-FFF2-40B4-BE49-F238E27FC236}">
                <a16:creationId xmlns:a16="http://schemas.microsoft.com/office/drawing/2014/main" id="{227C575A-DDB7-22E9-12FB-54E245BE262A}"/>
              </a:ext>
            </a:extLst>
          </p:cNvPr>
          <p:cNvSpPr txBox="1"/>
          <p:nvPr/>
        </p:nvSpPr>
        <p:spPr>
          <a:xfrm>
            <a:off x="89016" y="6183537"/>
            <a:ext cx="1702710" cy="338554"/>
          </a:xfrm>
          <a:prstGeom prst="rect">
            <a:avLst/>
          </a:prstGeom>
          <a:noFill/>
          <a:ln w="25400">
            <a:solidFill>
              <a:schemeClr val="tx1"/>
            </a:solidFill>
          </a:ln>
        </p:spPr>
        <p:txBody>
          <a:bodyPr wrap="none" rtlCol="0">
            <a:spAutoFit/>
          </a:bodyPr>
          <a:lstStyle/>
          <a:p>
            <a:r>
              <a:rPr lang="en-US" sz="1600" dirty="0" err="1">
                <a:latin typeface="+mj-lt"/>
              </a:rPr>
              <a:t>arXiv</a:t>
            </a:r>
            <a:r>
              <a:rPr lang="en-US" sz="1600" dirty="0">
                <a:latin typeface="+mj-lt"/>
              </a:rPr>
              <a:t>: 2410:03995</a:t>
            </a:r>
          </a:p>
        </p:txBody>
      </p:sp>
      <p:grpSp>
        <p:nvGrpSpPr>
          <p:cNvPr id="21" name="Group 20">
            <a:extLst>
              <a:ext uri="{FF2B5EF4-FFF2-40B4-BE49-F238E27FC236}">
                <a16:creationId xmlns:a16="http://schemas.microsoft.com/office/drawing/2014/main" id="{F167400B-6E48-223B-0C7B-0729C83C6745}"/>
              </a:ext>
            </a:extLst>
          </p:cNvPr>
          <p:cNvGrpSpPr/>
          <p:nvPr/>
        </p:nvGrpSpPr>
        <p:grpSpPr>
          <a:xfrm>
            <a:off x="7281816" y="1241041"/>
            <a:ext cx="4649181" cy="2035183"/>
            <a:chOff x="7281816" y="1241041"/>
            <a:chExt cx="4649181" cy="2035183"/>
          </a:xfrm>
        </p:grpSpPr>
        <p:pic>
          <p:nvPicPr>
            <p:cNvPr id="2" name="Picture 1">
              <a:extLst>
                <a:ext uri="{FF2B5EF4-FFF2-40B4-BE49-F238E27FC236}">
                  <a16:creationId xmlns:a16="http://schemas.microsoft.com/office/drawing/2014/main" id="{A5A93D25-22BF-A14B-424E-D5E009EF6162}"/>
                </a:ext>
              </a:extLst>
            </p:cNvPr>
            <p:cNvPicPr>
              <a:picLocks noChangeAspect="1"/>
            </p:cNvPicPr>
            <p:nvPr/>
          </p:nvPicPr>
          <p:blipFill>
            <a:blip r:embed="rId8"/>
            <a:stretch>
              <a:fillRect/>
            </a:stretch>
          </p:blipFill>
          <p:spPr>
            <a:xfrm>
              <a:off x="7281816" y="1241041"/>
              <a:ext cx="4649181" cy="2035183"/>
            </a:xfrm>
            <a:prstGeom prst="rect">
              <a:avLst/>
            </a:prstGeom>
          </p:spPr>
        </p:pic>
        <p:cxnSp>
          <p:nvCxnSpPr>
            <p:cNvPr id="13" name="Straight Arrow Connector 12">
              <a:extLst>
                <a:ext uri="{FF2B5EF4-FFF2-40B4-BE49-F238E27FC236}">
                  <a16:creationId xmlns:a16="http://schemas.microsoft.com/office/drawing/2014/main" id="{70459219-3047-F21B-15C6-874EAED59080}"/>
                </a:ext>
              </a:extLst>
            </p:cNvPr>
            <p:cNvCxnSpPr/>
            <p:nvPr/>
          </p:nvCxnSpPr>
          <p:spPr>
            <a:xfrm>
              <a:off x="7900416" y="1682496"/>
              <a:ext cx="1705990" cy="14157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292AA79-CE5D-8096-E429-F2F1CB719DF0}"/>
                </a:ext>
              </a:extLst>
            </p:cNvPr>
            <p:cNvCxnSpPr>
              <a:cxnSpLocks/>
            </p:cNvCxnSpPr>
            <p:nvPr/>
          </p:nvCxnSpPr>
          <p:spPr>
            <a:xfrm>
              <a:off x="7900416" y="1675828"/>
              <a:ext cx="1705990" cy="10096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DACB201-70A8-E01E-D848-933BD3F38492}"/>
                </a:ext>
              </a:extLst>
            </p:cNvPr>
            <p:cNvCxnSpPr>
              <a:cxnSpLocks/>
            </p:cNvCxnSpPr>
            <p:nvPr/>
          </p:nvCxnSpPr>
          <p:spPr>
            <a:xfrm>
              <a:off x="7900416" y="1675827"/>
              <a:ext cx="1748775" cy="59071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79A2EF3-3A3C-66DE-CA99-7D432C0AC38C}"/>
                </a:ext>
              </a:extLst>
            </p:cNvPr>
            <p:cNvCxnSpPr>
              <a:cxnSpLocks/>
            </p:cNvCxnSpPr>
            <p:nvPr/>
          </p:nvCxnSpPr>
          <p:spPr>
            <a:xfrm>
              <a:off x="7900416" y="1682496"/>
              <a:ext cx="1748775" cy="3776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pic>
        <p:nvPicPr>
          <p:cNvPr id="11" name="Image" descr="Image">
            <a:extLst>
              <a:ext uri="{FF2B5EF4-FFF2-40B4-BE49-F238E27FC236}">
                <a16:creationId xmlns:a16="http://schemas.microsoft.com/office/drawing/2014/main" id="{F0357F38-0D9A-C56D-5424-703B71BF6A66}"/>
              </a:ext>
            </a:extLst>
          </p:cNvPr>
          <p:cNvPicPr>
            <a:picLocks noChangeAspect="1"/>
          </p:cNvPicPr>
          <p:nvPr/>
        </p:nvPicPr>
        <p:blipFill>
          <a:blip r:embed="rId9"/>
          <a:stretch>
            <a:fillRect/>
          </a:stretch>
        </p:blipFill>
        <p:spPr>
          <a:xfrm>
            <a:off x="5286176" y="2166636"/>
            <a:ext cx="2048027" cy="931652"/>
          </a:xfrm>
          <a:prstGeom prst="rect">
            <a:avLst/>
          </a:prstGeom>
          <a:ln w="12700">
            <a:miter lim="400000"/>
          </a:ln>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1ADF95A-37E9-1513-B0D6-A16156DA116A}"/>
                  </a:ext>
                </a:extLst>
              </p:cNvPr>
              <p:cNvSpPr txBox="1"/>
              <p:nvPr/>
            </p:nvSpPr>
            <p:spPr>
              <a:xfrm>
                <a:off x="10626797" y="4279877"/>
                <a:ext cx="1373325" cy="2185214"/>
              </a:xfrm>
              <a:prstGeom prst="rect">
                <a:avLst/>
              </a:prstGeom>
              <a:solidFill>
                <a:schemeClr val="bg1"/>
              </a:solidFill>
              <a:ln w="25400">
                <a:noFill/>
              </a:ln>
            </p:spPr>
            <p:txBody>
              <a:bodyPr wrap="none" rtlCol="0">
                <a:spAutoFit/>
              </a:bodyPr>
              <a:lstStyle/>
              <a:p>
                <a:pPr algn="l">
                  <a:spcAft>
                    <a:spcPts val="8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1.5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 10</m:t>
                          </m:r>
                        </m:e>
                        <m:sup>
                          <m:r>
                            <a:rPr lang="en-US" sz="1600" b="0" i="1" smtClean="0">
                              <a:latin typeface="Cambria Math" panose="02040503050406030204" pitchFamily="18" charset="0"/>
                            </a:rPr>
                            <m:t>24</m:t>
                          </m:r>
                        </m:sup>
                      </m:sSup>
                      <m:r>
                        <a:rPr lang="en-US" sz="1600" b="0" i="1" smtClean="0">
                          <a:latin typeface="Cambria Math" panose="02040503050406030204" pitchFamily="18" charset="0"/>
                        </a:rPr>
                        <m:t>𝑦</m:t>
                      </m:r>
                    </m:oMath>
                  </m:oMathPara>
                </a14:m>
                <a:endParaRPr lang="en-US" sz="1600" b="0" dirty="0"/>
              </a:p>
              <a:p>
                <a:pPr algn="l">
                  <a:spcAft>
                    <a:spcPts val="8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3</m:t>
                      </m:r>
                      <m:r>
                        <a:rPr lang="en-US" sz="1600" b="0" i="1" smtClean="0">
                          <a:latin typeface="Cambria Math" panose="02040503050406030204" pitchFamily="18" charset="0"/>
                        </a:rPr>
                        <m:t>.0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 10</m:t>
                          </m:r>
                        </m:e>
                        <m:sup>
                          <m:r>
                            <a:rPr lang="en-US" sz="1600" b="0" i="1" smtClean="0">
                              <a:latin typeface="Cambria Math" panose="02040503050406030204" pitchFamily="18" charset="0"/>
                            </a:rPr>
                            <m:t>24</m:t>
                          </m:r>
                        </m:sup>
                      </m:sSup>
                      <m:r>
                        <a:rPr lang="en-US" sz="1600" b="0" i="1" smtClean="0">
                          <a:latin typeface="Cambria Math" panose="02040503050406030204" pitchFamily="18" charset="0"/>
                        </a:rPr>
                        <m:t>𝑦</m:t>
                      </m:r>
                    </m:oMath>
                  </m:oMathPara>
                </a14:m>
                <a:endParaRPr lang="en-US" sz="1600" dirty="0"/>
              </a:p>
              <a:p>
                <a:pPr algn="l">
                  <a:spcAft>
                    <a:spcPts val="8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0</m:t>
                      </m:r>
                      <m:r>
                        <a:rPr lang="en-US" sz="1600" b="0" i="1" smtClean="0">
                          <a:latin typeface="Cambria Math" panose="02040503050406030204" pitchFamily="18" charset="0"/>
                        </a:rPr>
                        <m:t>.88 ×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24</m:t>
                          </m:r>
                        </m:sup>
                      </m:sSup>
                      <m:r>
                        <a:rPr lang="en-US" sz="1600" b="0" i="1" smtClean="0">
                          <a:latin typeface="Cambria Math" panose="02040503050406030204" pitchFamily="18" charset="0"/>
                        </a:rPr>
                        <m:t>𝑦</m:t>
                      </m:r>
                    </m:oMath>
                  </m:oMathPara>
                </a14:m>
                <a:endParaRPr lang="en-US" sz="1600" dirty="0"/>
              </a:p>
              <a:p>
                <a:pPr algn="l">
                  <a:spcAft>
                    <a:spcPts val="8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7</m:t>
                      </m:r>
                      <m:r>
                        <a:rPr lang="en-US" sz="1600" b="0" i="1" smtClean="0">
                          <a:latin typeface="Cambria Math" panose="02040503050406030204" pitchFamily="18" charset="0"/>
                        </a:rPr>
                        <m:t>.6 ×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24</m:t>
                          </m:r>
                        </m:sup>
                      </m:sSup>
                      <m:r>
                        <a:rPr lang="en-US" sz="1600" b="0" i="1" smtClean="0">
                          <a:latin typeface="Cambria Math" panose="02040503050406030204" pitchFamily="18" charset="0"/>
                        </a:rPr>
                        <m:t>𝑦</m:t>
                      </m:r>
                    </m:oMath>
                  </m:oMathPara>
                </a14:m>
                <a:endParaRPr lang="en-US" sz="1600" dirty="0"/>
              </a:p>
              <a:p>
                <a:pPr algn="l">
                  <a:spcAft>
                    <a:spcPts val="8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3</m:t>
                      </m:r>
                      <m:r>
                        <a:rPr lang="en-US" sz="1600" b="0" i="1" smtClean="0">
                          <a:latin typeface="Cambria Math" panose="02040503050406030204" pitchFamily="18" charset="0"/>
                        </a:rPr>
                        <m:t>.5 ×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24</m:t>
                          </m:r>
                        </m:sup>
                      </m:sSup>
                      <m:r>
                        <a:rPr lang="en-US" sz="1600" b="0" i="1" smtClean="0">
                          <a:latin typeface="Cambria Math" panose="02040503050406030204" pitchFamily="18" charset="0"/>
                        </a:rPr>
                        <m:t>𝑦</m:t>
                      </m:r>
                    </m:oMath>
                  </m:oMathPara>
                </a14:m>
                <a:endParaRPr lang="en-US" sz="1600" dirty="0"/>
              </a:p>
              <a:p>
                <a:pPr algn="l">
                  <a:spcAft>
                    <a:spcPts val="8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6</m:t>
                      </m:r>
                      <m:r>
                        <a:rPr lang="en-US" sz="1600" b="0" i="1" smtClean="0">
                          <a:latin typeface="Cambria Math" panose="02040503050406030204" pitchFamily="18" charset="0"/>
                        </a:rPr>
                        <m:t>.6 ×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24</m:t>
                          </m:r>
                        </m:sup>
                      </m:sSup>
                      <m:r>
                        <a:rPr lang="en-US" sz="1600" b="0" i="1" smtClean="0">
                          <a:latin typeface="Cambria Math" panose="02040503050406030204" pitchFamily="18" charset="0"/>
                        </a:rPr>
                        <m:t>𝑦</m:t>
                      </m:r>
                    </m:oMath>
                  </m:oMathPara>
                </a14:m>
                <a:endParaRPr lang="en-US" sz="1600" dirty="0"/>
              </a:p>
            </p:txBody>
          </p:sp>
        </mc:Choice>
        <mc:Fallback xmlns="">
          <p:sp>
            <p:nvSpPr>
              <p:cNvPr id="12" name="TextBox 11">
                <a:extLst>
                  <a:ext uri="{FF2B5EF4-FFF2-40B4-BE49-F238E27FC236}">
                    <a16:creationId xmlns:a16="http://schemas.microsoft.com/office/drawing/2014/main" id="{21ADF95A-37E9-1513-B0D6-A16156DA116A}"/>
                  </a:ext>
                </a:extLst>
              </p:cNvPr>
              <p:cNvSpPr txBox="1">
                <a:spLocks noRot="1" noChangeAspect="1" noMove="1" noResize="1" noEditPoints="1" noAdjustHandles="1" noChangeArrowheads="1" noChangeShapeType="1" noTextEdit="1"/>
              </p:cNvSpPr>
              <p:nvPr/>
            </p:nvSpPr>
            <p:spPr>
              <a:xfrm>
                <a:off x="10626797" y="4279877"/>
                <a:ext cx="1373325" cy="2185214"/>
              </a:xfrm>
              <a:prstGeom prst="rect">
                <a:avLst/>
              </a:prstGeom>
              <a:blipFill>
                <a:blip r:embed="rId10"/>
                <a:stretch>
                  <a:fillRect/>
                </a:stretch>
              </a:blipFill>
              <a:ln w="25400">
                <a:noFill/>
              </a:ln>
            </p:spPr>
            <p:txBody>
              <a:bodyPr/>
              <a:lstStyle/>
              <a:p>
                <a:r>
                  <a:rPr lang="en-US">
                    <a:noFill/>
                  </a:rPr>
                  <a:t> </a:t>
                </a:r>
              </a:p>
            </p:txBody>
          </p:sp>
        </mc:Fallback>
      </mc:AlternateContent>
    </p:spTree>
    <p:extLst>
      <p:ext uri="{BB962C8B-B14F-4D97-AF65-F5344CB8AC3E}">
        <p14:creationId xmlns:p14="http://schemas.microsoft.com/office/powerpoint/2010/main" val="3841252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D5216-E7A6-63D5-FF46-87B17E197743}"/>
            </a:ext>
          </a:extLst>
        </p:cNvPr>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DDF97BE-967B-8E04-DA2C-0A6E9FC83518}"/>
              </a:ext>
            </a:extLst>
          </p:cNvPr>
          <p:cNvSpPr>
            <a:spLocks noGrp="1"/>
          </p:cNvSpPr>
          <p:nvPr>
            <p:ph type="sldNum" sz="quarter" idx="4"/>
          </p:nvPr>
        </p:nvSpPr>
        <p:spPr/>
        <p:txBody>
          <a:bodyPr/>
          <a:lstStyle/>
          <a:p>
            <a:fld id="{51839CB6-43E1-9145-9E4A-C1E96B162272}" type="slidenum">
              <a:rPr lang="en-US" smtClean="0"/>
              <a:pPr/>
              <a:t>21</a:t>
            </a:fld>
            <a:endParaRPr lang="en-US" dirty="0"/>
          </a:p>
        </p:txBody>
      </p:sp>
      <p:grpSp>
        <p:nvGrpSpPr>
          <p:cNvPr id="3" name="Group 2">
            <a:extLst>
              <a:ext uri="{FF2B5EF4-FFF2-40B4-BE49-F238E27FC236}">
                <a16:creationId xmlns:a16="http://schemas.microsoft.com/office/drawing/2014/main" id="{8BF348B9-55D2-AA75-1E19-63437849BE55}"/>
              </a:ext>
            </a:extLst>
          </p:cNvPr>
          <p:cNvGrpSpPr/>
          <p:nvPr/>
        </p:nvGrpSpPr>
        <p:grpSpPr>
          <a:xfrm>
            <a:off x="146050" y="636142"/>
            <a:ext cx="11899900" cy="3279813"/>
            <a:chOff x="139700" y="3297554"/>
            <a:chExt cx="11899900" cy="3279813"/>
          </a:xfrm>
        </p:grpSpPr>
        <p:sp>
          <p:nvSpPr>
            <p:cNvPr id="2" name="Rounded Rectangle 1">
              <a:extLst>
                <a:ext uri="{FF2B5EF4-FFF2-40B4-BE49-F238E27FC236}">
                  <a16:creationId xmlns:a16="http://schemas.microsoft.com/office/drawing/2014/main" id="{CF552EDD-7C29-C038-D454-F9FDF032A2C0}"/>
                </a:ext>
              </a:extLst>
            </p:cNvPr>
            <p:cNvSpPr/>
            <p:nvPr/>
          </p:nvSpPr>
          <p:spPr>
            <a:xfrm>
              <a:off x="139700" y="3297554"/>
              <a:ext cx="11899900" cy="3279813"/>
            </a:xfrm>
            <a:prstGeom prst="roundRect">
              <a:avLst/>
            </a:prstGeom>
            <a:solidFill>
              <a:schemeClr val="accent4">
                <a:lumMod val="20000"/>
                <a:lumOff val="80000"/>
                <a:alpha val="29000"/>
              </a:schemeClr>
            </a:solid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223DD7B2-F17C-76A7-29AE-0B55C0DF4EC6}"/>
                </a:ext>
              </a:extLst>
            </p:cNvPr>
            <p:cNvGrpSpPr/>
            <p:nvPr/>
          </p:nvGrpSpPr>
          <p:grpSpPr>
            <a:xfrm>
              <a:off x="273492" y="3297554"/>
              <a:ext cx="11645015" cy="3170998"/>
              <a:chOff x="354428" y="2596313"/>
              <a:chExt cx="11645015" cy="3170998"/>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DD65F9-2C1C-69A8-8C09-CBA347B56488}"/>
                      </a:ext>
                    </a:extLst>
                  </p:cNvPr>
                  <p:cNvSpPr txBox="1"/>
                  <p:nvPr/>
                </p:nvSpPr>
                <p:spPr>
                  <a:xfrm>
                    <a:off x="2271364" y="2596313"/>
                    <a:ext cx="2093330" cy="1877437"/>
                  </a:xfrm>
                  <a:prstGeom prst="rect">
                    <a:avLst/>
                  </a:prstGeom>
                  <a:noFill/>
                </p:spPr>
                <p:txBody>
                  <a:bodyPr wrap="none" rtlCol="0">
                    <a:spAutoFit/>
                  </a:bodyPr>
                  <a:lstStyle/>
                  <a:p>
                    <a:pPr algn="ctr"/>
                    <a:r>
                      <a:rPr lang="en-US" sz="2000" b="1" dirty="0">
                        <a:solidFill>
                          <a:schemeClr val="accent4">
                            <a:lumMod val="75000"/>
                          </a:schemeClr>
                        </a:solidFill>
                      </a:rPr>
                      <a:t>Backgrounds</a:t>
                    </a:r>
                  </a:p>
                  <a:p>
                    <a:endParaRPr lang="en-US" sz="1600" dirty="0">
                      <a:solidFill>
                        <a:schemeClr val="accent4">
                          <a:lumMod val="75000"/>
                        </a:schemeClr>
                      </a:solidFill>
                    </a:endParaRPr>
                  </a:p>
                  <a:p>
                    <a:r>
                      <a:rPr lang="en-US" sz="1600" dirty="0" err="1">
                        <a:solidFill>
                          <a:schemeClr val="accent4">
                            <a:lumMod val="75000"/>
                          </a:schemeClr>
                        </a:solidFill>
                      </a:rPr>
                      <a:t>Cosmogenics</a:t>
                    </a:r>
                    <a:endParaRPr lang="en-US" sz="1600" dirty="0">
                      <a:solidFill>
                        <a:schemeClr val="accent4">
                          <a:lumMod val="75000"/>
                        </a:schemeClr>
                      </a:solidFill>
                    </a:endParaRPr>
                  </a:p>
                  <a:p>
                    <a:r>
                      <a:rPr lang="en-US" sz="1600" dirty="0">
                        <a:solidFill>
                          <a:schemeClr val="accent4">
                            <a:lumMod val="75000"/>
                          </a:schemeClr>
                        </a:solidFill>
                      </a:rPr>
                      <a:t>    (</a:t>
                    </a:r>
                    <a14:m>
                      <m:oMath xmlns:m="http://schemas.openxmlformats.org/officeDocument/2006/math">
                        <m:r>
                          <a:rPr lang="en-US" sz="1600" b="0" i="1" smtClean="0">
                            <a:solidFill>
                              <a:schemeClr val="accent4">
                                <a:lumMod val="75000"/>
                              </a:schemeClr>
                            </a:solidFill>
                            <a:latin typeface="Cambria Math" panose="02040503050406030204" pitchFamily="18" charset="0"/>
                          </a:rPr>
                          <m:t>𝛼</m:t>
                        </m:r>
                        <m:r>
                          <a:rPr lang="en-US" sz="1600" b="0" i="1" smtClean="0">
                            <a:solidFill>
                              <a:schemeClr val="accent4">
                                <a:lumMod val="75000"/>
                              </a:schemeClr>
                            </a:solidFill>
                            <a:latin typeface="Cambria Math" panose="02040503050406030204" pitchFamily="18" charset="0"/>
                          </a:rPr>
                          <m:t>,</m:t>
                        </m:r>
                        <m:r>
                          <a:rPr lang="en-US" sz="1600" b="0" i="1" smtClean="0">
                            <a:solidFill>
                              <a:schemeClr val="accent4">
                                <a:lumMod val="75000"/>
                              </a:schemeClr>
                            </a:solidFill>
                            <a:latin typeface="Cambria Math" panose="02040503050406030204" pitchFamily="18" charset="0"/>
                          </a:rPr>
                          <m:t>𝑛</m:t>
                        </m:r>
                        <m:r>
                          <a:rPr lang="en-US" sz="1600" b="0" i="1" smtClean="0">
                            <a:solidFill>
                              <a:schemeClr val="accent4">
                                <a:lumMod val="75000"/>
                              </a:schemeClr>
                            </a:solidFill>
                            <a:latin typeface="Cambria Math" panose="02040503050406030204" pitchFamily="18" charset="0"/>
                          </a:rPr>
                          <m:t>)</m:t>
                        </m:r>
                      </m:oMath>
                    </a14:m>
                    <a:r>
                      <a:rPr lang="en-US" sz="1600" dirty="0">
                        <a:solidFill>
                          <a:schemeClr val="accent4">
                            <a:lumMod val="75000"/>
                          </a:schemeClr>
                        </a:solidFill>
                      </a:rPr>
                      <a:t> activations</a:t>
                    </a:r>
                  </a:p>
                  <a:p>
                    <a:r>
                      <a:rPr lang="en-US" sz="1600" dirty="0">
                        <a:solidFill>
                          <a:schemeClr val="accent4">
                            <a:lumMod val="75000"/>
                          </a:schemeClr>
                        </a:solidFill>
                      </a:rPr>
                      <a:t>    Muonic activations</a:t>
                    </a:r>
                  </a:p>
                  <a:p>
                    <a:r>
                      <a:rPr lang="en-US" sz="1600" dirty="0">
                        <a:solidFill>
                          <a:schemeClr val="accent4">
                            <a:lumMod val="75000"/>
                          </a:schemeClr>
                        </a:solidFill>
                      </a:rPr>
                      <a:t>    Neutron activations</a:t>
                    </a:r>
                  </a:p>
                  <a:p>
                    <a:r>
                      <a:rPr lang="en-US" sz="1600" baseline="30000" dirty="0">
                        <a:solidFill>
                          <a:schemeClr val="accent4">
                            <a:lumMod val="75000"/>
                          </a:schemeClr>
                        </a:solidFill>
                      </a:rPr>
                      <a:t>180m</a:t>
                    </a:r>
                    <a:r>
                      <a:rPr lang="en-US" sz="1600" dirty="0">
                        <a:solidFill>
                          <a:schemeClr val="accent4">
                            <a:lumMod val="75000"/>
                          </a:schemeClr>
                        </a:solidFill>
                      </a:rPr>
                      <a:t>Ta decay</a:t>
                    </a:r>
                  </a:p>
                </p:txBody>
              </p:sp>
            </mc:Choice>
            <mc:Fallback xmlns="">
              <p:sp>
                <p:nvSpPr>
                  <p:cNvPr id="9" name="TextBox 8">
                    <a:extLst>
                      <a:ext uri="{FF2B5EF4-FFF2-40B4-BE49-F238E27FC236}">
                        <a16:creationId xmlns:a16="http://schemas.microsoft.com/office/drawing/2014/main" id="{66DD65F9-2C1C-69A8-8C09-CBA347B56488}"/>
                      </a:ext>
                    </a:extLst>
                  </p:cNvPr>
                  <p:cNvSpPr txBox="1">
                    <a:spLocks noRot="1" noChangeAspect="1" noMove="1" noResize="1" noEditPoints="1" noAdjustHandles="1" noChangeArrowheads="1" noChangeShapeType="1" noTextEdit="1"/>
                  </p:cNvSpPr>
                  <p:nvPr/>
                </p:nvSpPr>
                <p:spPr>
                  <a:xfrm>
                    <a:off x="2271364" y="2596313"/>
                    <a:ext cx="2093330" cy="1877437"/>
                  </a:xfrm>
                  <a:prstGeom prst="rect">
                    <a:avLst/>
                  </a:prstGeom>
                  <a:blipFill>
                    <a:blip r:embed="rId3"/>
                    <a:stretch>
                      <a:fillRect l="-1205" t="-1342" r="-602" b="-335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E6E10ACB-1BF9-4B5C-A2C0-E1BD53891626}"/>
                  </a:ext>
                </a:extLst>
              </p:cNvPr>
              <p:cNvSpPr txBox="1"/>
              <p:nvPr/>
            </p:nvSpPr>
            <p:spPr>
              <a:xfrm>
                <a:off x="4499792" y="2596313"/>
                <a:ext cx="2845138" cy="1938992"/>
              </a:xfrm>
              <a:prstGeom prst="rect">
                <a:avLst/>
              </a:prstGeom>
              <a:noFill/>
            </p:spPr>
            <p:txBody>
              <a:bodyPr wrap="none" rtlCol="0">
                <a:spAutoFit/>
              </a:bodyPr>
              <a:lstStyle/>
              <a:p>
                <a:pPr algn="ctr"/>
                <a:r>
                  <a:rPr lang="en-US" sz="2000" b="1" dirty="0">
                    <a:solidFill>
                      <a:srgbClr val="C00000"/>
                    </a:solidFill>
                  </a:rPr>
                  <a:t>Tests of fundamental </a:t>
                </a:r>
                <a:br>
                  <a:rPr lang="en-US" sz="2000" b="1" dirty="0">
                    <a:solidFill>
                      <a:srgbClr val="C00000"/>
                    </a:solidFill>
                  </a:rPr>
                </a:br>
                <a:r>
                  <a:rPr lang="en-US" sz="2000" b="1" dirty="0">
                    <a:solidFill>
                      <a:srgbClr val="C00000"/>
                    </a:solidFill>
                  </a:rPr>
                  <a:t>laws</a:t>
                </a:r>
              </a:p>
              <a:p>
                <a:endParaRPr lang="en-US" sz="1600" dirty="0">
                  <a:solidFill>
                    <a:srgbClr val="C00000"/>
                  </a:solidFill>
                </a:endParaRPr>
              </a:p>
              <a:p>
                <a:r>
                  <a:rPr lang="en-US" sz="1600" dirty="0">
                    <a:solidFill>
                      <a:srgbClr val="C00000"/>
                    </a:solidFill>
                  </a:rPr>
                  <a:t>Baryon number violation</a:t>
                </a:r>
              </a:p>
              <a:p>
                <a:r>
                  <a:rPr lang="en-US" sz="1600" dirty="0">
                    <a:solidFill>
                      <a:srgbClr val="C00000"/>
                    </a:solidFill>
                  </a:rPr>
                  <a:t>LNV through Majorons</a:t>
                </a:r>
              </a:p>
              <a:p>
                <a:r>
                  <a:rPr lang="en-US" sz="1600" dirty="0">
                    <a:solidFill>
                      <a:srgbClr val="C00000"/>
                    </a:solidFill>
                  </a:rPr>
                  <a:t>Charge non-conservation</a:t>
                </a:r>
              </a:p>
              <a:p>
                <a:r>
                  <a:rPr lang="en-US" sz="1600" dirty="0">
                    <a:solidFill>
                      <a:srgbClr val="C00000"/>
                    </a:solidFill>
                  </a:rPr>
                  <a:t>PEP violation</a:t>
                </a:r>
              </a:p>
            </p:txBody>
          </p:sp>
          <p:sp>
            <p:nvSpPr>
              <p:cNvPr id="15" name="TextBox 14">
                <a:extLst>
                  <a:ext uri="{FF2B5EF4-FFF2-40B4-BE49-F238E27FC236}">
                    <a16:creationId xmlns:a16="http://schemas.microsoft.com/office/drawing/2014/main" id="{6BFFB475-FA8D-03EB-6D2B-2FAA9DDF37F6}"/>
                  </a:ext>
                </a:extLst>
              </p:cNvPr>
              <p:cNvSpPr txBox="1"/>
              <p:nvPr/>
            </p:nvSpPr>
            <p:spPr>
              <a:xfrm>
                <a:off x="7550051" y="2596313"/>
                <a:ext cx="2529539" cy="2185214"/>
              </a:xfrm>
              <a:prstGeom prst="rect">
                <a:avLst/>
              </a:prstGeom>
              <a:noFill/>
            </p:spPr>
            <p:txBody>
              <a:bodyPr wrap="none" rtlCol="0">
                <a:spAutoFit/>
              </a:bodyPr>
              <a:lstStyle/>
              <a:p>
                <a:pPr algn="ctr"/>
                <a:r>
                  <a:rPr lang="en-US" sz="2000" b="1" dirty="0"/>
                  <a:t>Dark matter </a:t>
                </a:r>
              </a:p>
              <a:p>
                <a:pPr algn="ctr"/>
                <a:r>
                  <a:rPr lang="en-US" sz="2000" b="1" dirty="0"/>
                  <a:t>searches</a:t>
                </a:r>
              </a:p>
              <a:p>
                <a:endParaRPr lang="en-US" sz="1600" dirty="0"/>
              </a:p>
              <a:p>
                <a:r>
                  <a:rPr lang="en-US" sz="1600" dirty="0"/>
                  <a:t>Pseudo-scalar dark matter</a:t>
                </a:r>
              </a:p>
              <a:p>
                <a:r>
                  <a:rPr lang="en-US" sz="1600" dirty="0"/>
                  <a:t>Vector dark matter</a:t>
                </a:r>
              </a:p>
              <a:p>
                <a:r>
                  <a:rPr lang="en-US" sz="1600" dirty="0"/>
                  <a:t>Fermionic dark matter</a:t>
                </a:r>
              </a:p>
              <a:p>
                <a:r>
                  <a:rPr lang="en-US" sz="1600" dirty="0"/>
                  <a:t>Sterile neutrino</a:t>
                </a:r>
              </a:p>
              <a:p>
                <a:r>
                  <a:rPr lang="en-US" sz="1600" dirty="0"/>
                  <a:t>Solar axions</a:t>
                </a:r>
              </a:p>
            </p:txBody>
          </p:sp>
          <p:sp>
            <p:nvSpPr>
              <p:cNvPr id="16" name="TextBox 15">
                <a:extLst>
                  <a:ext uri="{FF2B5EF4-FFF2-40B4-BE49-F238E27FC236}">
                    <a16:creationId xmlns:a16="http://schemas.microsoft.com/office/drawing/2014/main" id="{995F88BB-7942-E7CD-C581-50ADF657657D}"/>
                  </a:ext>
                </a:extLst>
              </p:cNvPr>
              <p:cNvSpPr txBox="1"/>
              <p:nvPr/>
            </p:nvSpPr>
            <p:spPr>
              <a:xfrm>
                <a:off x="10138484" y="2596313"/>
                <a:ext cx="1860959" cy="2123658"/>
              </a:xfrm>
              <a:prstGeom prst="rect">
                <a:avLst/>
              </a:prstGeom>
              <a:noFill/>
            </p:spPr>
            <p:txBody>
              <a:bodyPr wrap="none" rtlCol="0">
                <a:spAutoFit/>
              </a:bodyPr>
              <a:lstStyle/>
              <a:p>
                <a:pPr algn="ctr"/>
                <a:r>
                  <a:rPr lang="en-US" sz="2000" b="1" dirty="0">
                    <a:solidFill>
                      <a:srgbClr val="7030A0"/>
                    </a:solidFill>
                  </a:rPr>
                  <a:t>Exotic Physics</a:t>
                </a:r>
              </a:p>
              <a:p>
                <a:endParaRPr lang="en-US" sz="1600" dirty="0">
                  <a:solidFill>
                    <a:srgbClr val="7030A0"/>
                  </a:solidFill>
                </a:endParaRPr>
              </a:p>
              <a:p>
                <a:r>
                  <a:rPr lang="en-US" sz="1600" dirty="0">
                    <a:solidFill>
                      <a:srgbClr val="7030A0"/>
                    </a:solidFill>
                  </a:rPr>
                  <a:t>Lightly ionizing </a:t>
                </a:r>
                <a:br>
                  <a:rPr lang="en-US" sz="1600" dirty="0">
                    <a:solidFill>
                      <a:srgbClr val="7030A0"/>
                    </a:solidFill>
                  </a:rPr>
                </a:br>
                <a:r>
                  <a:rPr lang="en-US" sz="1600" dirty="0">
                    <a:solidFill>
                      <a:srgbClr val="7030A0"/>
                    </a:solidFill>
                  </a:rPr>
                  <a:t>particles</a:t>
                </a:r>
              </a:p>
              <a:p>
                <a:endParaRPr lang="en-US" sz="1600" dirty="0">
                  <a:solidFill>
                    <a:srgbClr val="7030A0"/>
                  </a:solidFill>
                </a:endParaRPr>
              </a:p>
              <a:p>
                <a:r>
                  <a:rPr lang="en-US" sz="1600" dirty="0">
                    <a:solidFill>
                      <a:srgbClr val="7030A0"/>
                    </a:solidFill>
                  </a:rPr>
                  <a:t>Wave function </a:t>
                </a:r>
              </a:p>
              <a:p>
                <a:r>
                  <a:rPr lang="en-US" sz="1600" dirty="0">
                    <a:solidFill>
                      <a:srgbClr val="7030A0"/>
                    </a:solidFill>
                  </a:rPr>
                  <a:t>collapse</a:t>
                </a:r>
              </a:p>
              <a:p>
                <a:endParaRPr lang="en-US" sz="1600" dirty="0">
                  <a:solidFill>
                    <a:srgbClr val="7030A0"/>
                  </a:solidFill>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E8A5072-725B-7822-965B-A73654507300}"/>
                      </a:ext>
                    </a:extLst>
                  </p:cNvPr>
                  <p:cNvSpPr txBox="1"/>
                  <p:nvPr/>
                </p:nvSpPr>
                <p:spPr>
                  <a:xfrm>
                    <a:off x="354428" y="2596313"/>
                    <a:ext cx="1733167" cy="1138773"/>
                  </a:xfrm>
                  <a:prstGeom prst="rect">
                    <a:avLst/>
                  </a:prstGeom>
                  <a:noFill/>
                </p:spPr>
                <p:txBody>
                  <a:bodyPr wrap="none" rtlCol="0">
                    <a:spAutoFit/>
                  </a:bodyPr>
                  <a:lstStyle/>
                  <a:p>
                    <a:pPr algn="ctr"/>
                    <a14:m>
                      <m:oMath xmlns:m="http://schemas.openxmlformats.org/officeDocument/2006/math">
                        <m:r>
                          <a:rPr lang="en-US" sz="2000" b="1" i="1" smtClean="0">
                            <a:solidFill>
                              <a:schemeClr val="accent2"/>
                            </a:solidFill>
                            <a:latin typeface="Cambria Math" panose="02040503050406030204" pitchFamily="18" charset="0"/>
                          </a:rPr>
                          <m:t>𝜷𝜷</m:t>
                        </m:r>
                      </m:oMath>
                    </a14:m>
                    <a:r>
                      <a:rPr lang="en-US" sz="2000" b="1" dirty="0">
                        <a:solidFill>
                          <a:schemeClr val="accent2"/>
                        </a:solidFill>
                      </a:rPr>
                      <a:t> searches</a:t>
                    </a:r>
                  </a:p>
                  <a:p>
                    <a:endParaRPr lang="en-US" sz="1600" dirty="0">
                      <a:solidFill>
                        <a:schemeClr val="accent2"/>
                      </a:solidFill>
                    </a:endParaRPr>
                  </a:p>
                  <a:p>
                    <a:r>
                      <a:rPr lang="en-US" sz="1600" baseline="30000" dirty="0">
                        <a:solidFill>
                          <a:schemeClr val="accent2"/>
                        </a:solidFill>
                      </a:rPr>
                      <a:t>76</a:t>
                    </a:r>
                    <a:r>
                      <a:rPr lang="en-US" sz="1600" dirty="0">
                        <a:solidFill>
                          <a:schemeClr val="accent2"/>
                        </a:solidFill>
                      </a:rPr>
                      <a:t>Ge GS</a:t>
                    </a:r>
                    <a14:m>
                      <m:oMath xmlns:m="http://schemas.openxmlformats.org/officeDocument/2006/math">
                        <m:r>
                          <a:rPr lang="en-US" sz="1600" b="0" i="1" smtClean="0">
                            <a:solidFill>
                              <a:schemeClr val="accent2"/>
                            </a:solidFill>
                            <a:latin typeface="Cambria Math" panose="02040503050406030204" pitchFamily="18" charset="0"/>
                          </a:rPr>
                          <m:t>→</m:t>
                        </m:r>
                      </m:oMath>
                    </a14:m>
                    <a:r>
                      <a:rPr lang="en-US" sz="1600" baseline="30000" dirty="0">
                        <a:solidFill>
                          <a:schemeClr val="accent2"/>
                        </a:solidFill>
                      </a:rPr>
                      <a:t>76</a:t>
                    </a:r>
                    <a:r>
                      <a:rPr lang="en-US" sz="1600" dirty="0">
                        <a:solidFill>
                          <a:schemeClr val="accent2"/>
                        </a:solidFill>
                      </a:rPr>
                      <a:t>Se GS</a:t>
                    </a:r>
                  </a:p>
                  <a:p>
                    <a:r>
                      <a:rPr lang="en-US" sz="1600" baseline="30000" dirty="0">
                        <a:solidFill>
                          <a:schemeClr val="accent2"/>
                        </a:solidFill>
                      </a:rPr>
                      <a:t>76</a:t>
                    </a:r>
                    <a:r>
                      <a:rPr lang="en-US" sz="1600" dirty="0">
                        <a:solidFill>
                          <a:schemeClr val="accent2"/>
                        </a:solidFill>
                      </a:rPr>
                      <a:t>Ge GS</a:t>
                    </a:r>
                    <a14:m>
                      <m:oMath xmlns:m="http://schemas.openxmlformats.org/officeDocument/2006/math">
                        <m:r>
                          <a:rPr lang="en-US" sz="1600" b="0" i="1" smtClean="0">
                            <a:solidFill>
                              <a:schemeClr val="accent2"/>
                            </a:solidFill>
                            <a:latin typeface="Cambria Math" panose="02040503050406030204" pitchFamily="18" charset="0"/>
                          </a:rPr>
                          <m:t>→</m:t>
                        </m:r>
                      </m:oMath>
                    </a14:m>
                    <a:r>
                      <a:rPr lang="en-US" sz="1600" baseline="30000" dirty="0">
                        <a:solidFill>
                          <a:schemeClr val="accent2"/>
                        </a:solidFill>
                      </a:rPr>
                      <a:t>76</a:t>
                    </a:r>
                    <a:r>
                      <a:rPr lang="en-US" sz="1600" dirty="0">
                        <a:solidFill>
                          <a:schemeClr val="accent2"/>
                        </a:solidFill>
                      </a:rPr>
                      <a:t>Se ES</a:t>
                    </a:r>
                  </a:p>
                </p:txBody>
              </p:sp>
            </mc:Choice>
            <mc:Fallback xmlns="">
              <p:sp>
                <p:nvSpPr>
                  <p:cNvPr id="18" name="TextBox 17">
                    <a:extLst>
                      <a:ext uri="{FF2B5EF4-FFF2-40B4-BE49-F238E27FC236}">
                        <a16:creationId xmlns:a16="http://schemas.microsoft.com/office/drawing/2014/main" id="{CE8A5072-725B-7822-965B-A73654507300}"/>
                      </a:ext>
                    </a:extLst>
                  </p:cNvPr>
                  <p:cNvSpPr txBox="1">
                    <a:spLocks noRot="1" noChangeAspect="1" noMove="1" noResize="1" noEditPoints="1" noAdjustHandles="1" noChangeArrowheads="1" noChangeShapeType="1" noTextEdit="1"/>
                  </p:cNvSpPr>
                  <p:nvPr/>
                </p:nvSpPr>
                <p:spPr>
                  <a:xfrm>
                    <a:off x="354428" y="2596313"/>
                    <a:ext cx="1733167" cy="1138773"/>
                  </a:xfrm>
                  <a:prstGeom prst="rect">
                    <a:avLst/>
                  </a:prstGeom>
                  <a:blipFill>
                    <a:blip r:embed="rId4"/>
                    <a:stretch>
                      <a:fillRect t="-1099" r="-730" b="-549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7DF8740B-C395-B6E3-A8F5-E7655E734A87}"/>
                  </a:ext>
                </a:extLst>
              </p:cNvPr>
              <p:cNvSpPr txBox="1"/>
              <p:nvPr/>
            </p:nvSpPr>
            <p:spPr>
              <a:xfrm>
                <a:off x="386506" y="3763044"/>
                <a:ext cx="1622560" cy="261610"/>
              </a:xfrm>
              <a:prstGeom prst="rect">
                <a:avLst/>
              </a:prstGeom>
              <a:noFill/>
              <a:ln w="25400">
                <a:solidFill>
                  <a:schemeClr val="accent2"/>
                </a:solidFill>
              </a:ln>
            </p:spPr>
            <p:txBody>
              <a:bodyPr wrap="none" rtlCol="0">
                <a:spAutoFit/>
              </a:bodyPr>
              <a:lstStyle/>
              <a:p>
                <a:pPr algn="l"/>
                <a:r>
                  <a:rPr lang="en-US" sz="1100" dirty="0">
                    <a:solidFill>
                      <a:schemeClr val="accent2"/>
                    </a:solidFill>
                  </a:rPr>
                  <a:t>PRL </a:t>
                </a:r>
                <a:r>
                  <a:rPr lang="en-US" sz="1100" b="1" dirty="0">
                    <a:solidFill>
                      <a:schemeClr val="accent2"/>
                    </a:solidFill>
                  </a:rPr>
                  <a:t>130</a:t>
                </a:r>
                <a:r>
                  <a:rPr lang="en-US" sz="1100" dirty="0">
                    <a:solidFill>
                      <a:schemeClr val="accent2"/>
                    </a:solidFill>
                  </a:rPr>
                  <a:t> 062501 (2023)</a:t>
                </a:r>
              </a:p>
            </p:txBody>
          </p:sp>
          <p:sp>
            <p:nvSpPr>
              <p:cNvPr id="22" name="TextBox 21">
                <a:extLst>
                  <a:ext uri="{FF2B5EF4-FFF2-40B4-BE49-F238E27FC236}">
                    <a16:creationId xmlns:a16="http://schemas.microsoft.com/office/drawing/2014/main" id="{5BF44838-F701-A756-DFE1-C9AC6A354175}"/>
                  </a:ext>
                </a:extLst>
              </p:cNvPr>
              <p:cNvSpPr txBox="1"/>
              <p:nvPr/>
            </p:nvSpPr>
            <p:spPr>
              <a:xfrm>
                <a:off x="386506" y="4066946"/>
                <a:ext cx="1622560" cy="261610"/>
              </a:xfrm>
              <a:prstGeom prst="rect">
                <a:avLst/>
              </a:prstGeom>
              <a:noFill/>
              <a:ln w="25400">
                <a:solidFill>
                  <a:schemeClr val="accent2"/>
                </a:solidFill>
              </a:ln>
            </p:spPr>
            <p:txBody>
              <a:bodyPr wrap="square" rtlCol="0">
                <a:spAutoFit/>
              </a:bodyPr>
              <a:lstStyle/>
              <a:p>
                <a:r>
                  <a:rPr lang="en-US" sz="1100" dirty="0">
                    <a:solidFill>
                      <a:schemeClr val="accent2"/>
                    </a:solidFill>
                    <a:latin typeface="+mj-lt"/>
                  </a:rPr>
                  <a:t>PRC </a:t>
                </a:r>
                <a:r>
                  <a:rPr lang="en-US" sz="1100" b="1" dirty="0">
                    <a:solidFill>
                      <a:schemeClr val="accent2"/>
                    </a:solidFill>
                    <a:latin typeface="+mj-lt"/>
                  </a:rPr>
                  <a:t>103</a:t>
                </a:r>
                <a:r>
                  <a:rPr lang="en-US" sz="1100" dirty="0">
                    <a:solidFill>
                      <a:schemeClr val="accent2"/>
                    </a:solidFill>
                    <a:latin typeface="+mj-lt"/>
                  </a:rPr>
                  <a:t> 015501 (2021)</a:t>
                </a:r>
                <a:r>
                  <a:rPr lang="en-US" sz="1100" b="1" dirty="0">
                    <a:solidFill>
                      <a:schemeClr val="accent2"/>
                    </a:solidFill>
                  </a:rPr>
                  <a:t> </a:t>
                </a:r>
              </a:p>
            </p:txBody>
          </p:sp>
          <p:sp>
            <p:nvSpPr>
              <p:cNvPr id="24" name="TextBox 23">
                <a:extLst>
                  <a:ext uri="{FF2B5EF4-FFF2-40B4-BE49-F238E27FC236}">
                    <a16:creationId xmlns:a16="http://schemas.microsoft.com/office/drawing/2014/main" id="{A291B55F-7500-EB23-CB53-7D4A13900CA9}"/>
                  </a:ext>
                </a:extLst>
              </p:cNvPr>
              <p:cNvSpPr txBox="1"/>
              <p:nvPr/>
            </p:nvSpPr>
            <p:spPr>
              <a:xfrm>
                <a:off x="2362200" y="4796243"/>
                <a:ext cx="1598515" cy="261610"/>
              </a:xfrm>
              <a:prstGeom prst="rect">
                <a:avLst/>
              </a:prstGeom>
              <a:noFill/>
              <a:ln w="25400">
                <a:solidFill>
                  <a:schemeClr val="tx2">
                    <a:lumMod val="75000"/>
                    <a:lumOff val="25000"/>
                  </a:schemeClr>
                </a:solidFill>
              </a:ln>
            </p:spPr>
            <p:txBody>
              <a:bodyPr wrap="none" rtlCol="0">
                <a:spAutoFit/>
              </a:bodyPr>
              <a:lstStyle/>
              <a:p>
                <a:pPr algn="l"/>
                <a:r>
                  <a:rPr lang="en-US" sz="1100" dirty="0">
                    <a:solidFill>
                      <a:schemeClr val="tx2">
                        <a:lumMod val="75000"/>
                        <a:lumOff val="25000"/>
                      </a:schemeClr>
                    </a:solidFill>
                  </a:rPr>
                  <a:t>PRC </a:t>
                </a:r>
                <a:r>
                  <a:rPr lang="en-US" sz="1100" b="1" dirty="0">
                    <a:solidFill>
                      <a:schemeClr val="tx2">
                        <a:lumMod val="75000"/>
                        <a:lumOff val="25000"/>
                      </a:schemeClr>
                    </a:solidFill>
                  </a:rPr>
                  <a:t>105 </a:t>
                </a:r>
                <a:r>
                  <a:rPr lang="en-US" sz="1100" dirty="0">
                    <a:solidFill>
                      <a:schemeClr val="tx2">
                        <a:lumMod val="75000"/>
                        <a:lumOff val="25000"/>
                      </a:schemeClr>
                    </a:solidFill>
                  </a:rPr>
                  <a:t>014617 (2022)</a:t>
                </a:r>
              </a:p>
            </p:txBody>
          </p:sp>
          <p:sp>
            <p:nvSpPr>
              <p:cNvPr id="25" name="TextBox 24">
                <a:extLst>
                  <a:ext uri="{FF2B5EF4-FFF2-40B4-BE49-F238E27FC236}">
                    <a16:creationId xmlns:a16="http://schemas.microsoft.com/office/drawing/2014/main" id="{D9B3BA91-F430-40AE-DC4D-563D23430C37}"/>
                  </a:ext>
                </a:extLst>
              </p:cNvPr>
              <p:cNvSpPr txBox="1"/>
              <p:nvPr/>
            </p:nvSpPr>
            <p:spPr>
              <a:xfrm>
                <a:off x="2362200" y="4473414"/>
                <a:ext cx="1598515" cy="261610"/>
              </a:xfrm>
              <a:prstGeom prst="rect">
                <a:avLst/>
              </a:prstGeom>
              <a:noFill/>
              <a:ln w="25400">
                <a:solidFill>
                  <a:schemeClr val="tx2">
                    <a:lumMod val="75000"/>
                    <a:lumOff val="25000"/>
                  </a:schemeClr>
                </a:solidFill>
              </a:ln>
            </p:spPr>
            <p:txBody>
              <a:bodyPr wrap="none" rtlCol="0">
                <a:spAutoFit/>
              </a:bodyPr>
              <a:lstStyle/>
              <a:p>
                <a:pPr algn="l"/>
                <a:r>
                  <a:rPr lang="en-US" sz="1100" dirty="0">
                    <a:solidFill>
                      <a:schemeClr val="tx2">
                        <a:lumMod val="75000"/>
                        <a:lumOff val="25000"/>
                      </a:schemeClr>
                    </a:solidFill>
                  </a:rPr>
                  <a:t>PRC </a:t>
                </a:r>
                <a:r>
                  <a:rPr lang="en-US" sz="1100" b="1" dirty="0">
                    <a:solidFill>
                      <a:schemeClr val="tx2">
                        <a:lumMod val="75000"/>
                        <a:lumOff val="25000"/>
                      </a:schemeClr>
                    </a:solidFill>
                  </a:rPr>
                  <a:t>105 </a:t>
                </a:r>
                <a:r>
                  <a:rPr lang="en-US" sz="1100" dirty="0">
                    <a:solidFill>
                      <a:schemeClr val="tx2">
                        <a:lumMod val="75000"/>
                        <a:lumOff val="25000"/>
                      </a:schemeClr>
                    </a:solidFill>
                  </a:rPr>
                  <a:t>064617 (2022)</a:t>
                </a:r>
              </a:p>
            </p:txBody>
          </p:sp>
          <p:sp>
            <p:nvSpPr>
              <p:cNvPr id="26" name="TextBox 25">
                <a:extLst>
                  <a:ext uri="{FF2B5EF4-FFF2-40B4-BE49-F238E27FC236}">
                    <a16:creationId xmlns:a16="http://schemas.microsoft.com/office/drawing/2014/main" id="{76110A3F-3A04-F518-E09D-35F95E658B7A}"/>
                  </a:ext>
                </a:extLst>
              </p:cNvPr>
              <p:cNvSpPr txBox="1"/>
              <p:nvPr/>
            </p:nvSpPr>
            <p:spPr>
              <a:xfrm>
                <a:off x="2362200" y="5119072"/>
                <a:ext cx="1598514" cy="261610"/>
              </a:xfrm>
              <a:prstGeom prst="rect">
                <a:avLst/>
              </a:prstGeom>
              <a:noFill/>
              <a:ln w="25400">
                <a:solidFill>
                  <a:schemeClr val="tx2">
                    <a:lumMod val="75000"/>
                    <a:lumOff val="25000"/>
                  </a:schemeClr>
                </a:solidFill>
              </a:ln>
            </p:spPr>
            <p:txBody>
              <a:bodyPr wrap="square" rtlCol="0">
                <a:spAutoFit/>
              </a:bodyPr>
              <a:lstStyle/>
              <a:p>
                <a:pPr algn="l"/>
                <a:r>
                  <a:rPr lang="en-US" sz="1100" dirty="0">
                    <a:solidFill>
                      <a:schemeClr val="tx2">
                        <a:lumMod val="75000"/>
                        <a:lumOff val="25000"/>
                      </a:schemeClr>
                    </a:solidFill>
                  </a:rPr>
                  <a:t>PRL </a:t>
                </a:r>
                <a:r>
                  <a:rPr lang="en-US" sz="1100" b="1" dirty="0">
                    <a:solidFill>
                      <a:schemeClr val="tx2">
                        <a:lumMod val="75000"/>
                        <a:lumOff val="25000"/>
                      </a:schemeClr>
                    </a:solidFill>
                  </a:rPr>
                  <a:t>131 </a:t>
                </a:r>
                <a:r>
                  <a:rPr lang="en-US" sz="1100" dirty="0">
                    <a:solidFill>
                      <a:schemeClr val="tx2">
                        <a:lumMod val="75000"/>
                        <a:lumOff val="25000"/>
                      </a:schemeClr>
                    </a:solidFill>
                  </a:rPr>
                  <a:t>152501 (2023)</a:t>
                </a:r>
              </a:p>
            </p:txBody>
          </p:sp>
          <p:sp>
            <p:nvSpPr>
              <p:cNvPr id="27" name="TextBox 26">
                <a:extLst>
                  <a:ext uri="{FF2B5EF4-FFF2-40B4-BE49-F238E27FC236}">
                    <a16:creationId xmlns:a16="http://schemas.microsoft.com/office/drawing/2014/main" id="{0278E1BE-E310-2C34-E615-B75564F33302}"/>
                  </a:ext>
                </a:extLst>
              </p:cNvPr>
              <p:cNvSpPr txBox="1"/>
              <p:nvPr/>
            </p:nvSpPr>
            <p:spPr>
              <a:xfrm>
                <a:off x="4529336" y="4609957"/>
                <a:ext cx="1521570" cy="261610"/>
              </a:xfrm>
              <a:prstGeom prst="rect">
                <a:avLst/>
              </a:prstGeom>
              <a:noFill/>
              <a:ln w="25400">
                <a:solidFill>
                  <a:srgbClr val="C00000"/>
                </a:solidFill>
              </a:ln>
            </p:spPr>
            <p:txBody>
              <a:bodyPr wrap="none" rtlCol="0">
                <a:spAutoFit/>
              </a:bodyPr>
              <a:lstStyle/>
              <a:p>
                <a:pPr algn="l"/>
                <a:r>
                  <a:rPr lang="en-US" sz="1100" dirty="0">
                    <a:solidFill>
                      <a:srgbClr val="C00000"/>
                    </a:solidFill>
                  </a:rPr>
                  <a:t>PRD </a:t>
                </a:r>
                <a:r>
                  <a:rPr lang="en-US" sz="1100" b="1" dirty="0">
                    <a:solidFill>
                      <a:srgbClr val="C00000"/>
                    </a:solidFill>
                  </a:rPr>
                  <a:t>99</a:t>
                </a:r>
                <a:r>
                  <a:rPr lang="en-US" sz="1100" dirty="0">
                    <a:solidFill>
                      <a:srgbClr val="C00000"/>
                    </a:solidFill>
                  </a:rPr>
                  <a:t> 072004 (2019)</a:t>
                </a:r>
              </a:p>
            </p:txBody>
          </p:sp>
          <p:sp>
            <p:nvSpPr>
              <p:cNvPr id="28" name="TextBox 27">
                <a:extLst>
                  <a:ext uri="{FF2B5EF4-FFF2-40B4-BE49-F238E27FC236}">
                    <a16:creationId xmlns:a16="http://schemas.microsoft.com/office/drawing/2014/main" id="{87CC3512-ABB3-717E-1B33-CA19BC36C319}"/>
                  </a:ext>
                </a:extLst>
              </p:cNvPr>
              <p:cNvSpPr txBox="1"/>
              <p:nvPr/>
            </p:nvSpPr>
            <p:spPr>
              <a:xfrm>
                <a:off x="4529336" y="4925765"/>
                <a:ext cx="2079415" cy="261610"/>
              </a:xfrm>
              <a:prstGeom prst="rect">
                <a:avLst/>
              </a:prstGeom>
              <a:noFill/>
              <a:ln w="25400">
                <a:solidFill>
                  <a:srgbClr val="C00000"/>
                </a:solidFill>
              </a:ln>
            </p:spPr>
            <p:txBody>
              <a:bodyPr wrap="none" rtlCol="0">
                <a:spAutoFit/>
              </a:bodyPr>
              <a:lstStyle/>
              <a:p>
                <a:pPr algn="l"/>
                <a:r>
                  <a:rPr lang="en-US" sz="1100" dirty="0">
                    <a:solidFill>
                      <a:srgbClr val="C00000"/>
                    </a:solidFill>
                  </a:rPr>
                  <a:t>Nat. Phys. </a:t>
                </a:r>
                <a:r>
                  <a:rPr lang="en-US" sz="1100" b="1" dirty="0">
                    <a:solidFill>
                      <a:srgbClr val="C00000"/>
                    </a:solidFill>
                  </a:rPr>
                  <a:t>20 </a:t>
                </a:r>
                <a:r>
                  <a:rPr lang="en-US" sz="1100" dirty="0">
                    <a:solidFill>
                      <a:srgbClr val="C00000"/>
                    </a:solidFill>
                  </a:rPr>
                  <a:t>1078-1083 (2024)</a:t>
                </a:r>
              </a:p>
            </p:txBody>
          </p:sp>
          <p:sp>
            <p:nvSpPr>
              <p:cNvPr id="29" name="TextBox 28">
                <a:extLst>
                  <a:ext uri="{FF2B5EF4-FFF2-40B4-BE49-F238E27FC236}">
                    <a16:creationId xmlns:a16="http://schemas.microsoft.com/office/drawing/2014/main" id="{7378EE7F-FC42-5E05-6528-746A066F145D}"/>
                  </a:ext>
                </a:extLst>
              </p:cNvPr>
              <p:cNvSpPr txBox="1"/>
              <p:nvPr/>
            </p:nvSpPr>
            <p:spPr>
              <a:xfrm>
                <a:off x="7662665" y="4871567"/>
                <a:ext cx="1571264" cy="261610"/>
              </a:xfrm>
              <a:prstGeom prst="rect">
                <a:avLst/>
              </a:prstGeom>
              <a:noFill/>
              <a:ln w="25400">
                <a:solidFill>
                  <a:schemeClr val="tx1"/>
                </a:solidFill>
              </a:ln>
            </p:spPr>
            <p:txBody>
              <a:bodyPr wrap="none" rtlCol="0">
                <a:spAutoFit/>
              </a:bodyPr>
              <a:lstStyle/>
              <a:p>
                <a:pPr algn="l"/>
                <a:r>
                  <a:rPr lang="en-US" sz="1100" dirty="0"/>
                  <a:t>PRL </a:t>
                </a:r>
                <a:r>
                  <a:rPr lang="en-US" sz="1100" b="1" dirty="0"/>
                  <a:t>118 </a:t>
                </a:r>
                <a:r>
                  <a:rPr lang="en-US" sz="1100" dirty="0"/>
                  <a:t>161801 (2017)</a:t>
                </a:r>
              </a:p>
            </p:txBody>
          </p:sp>
          <p:sp>
            <p:nvSpPr>
              <p:cNvPr id="30" name="TextBox 29">
                <a:extLst>
                  <a:ext uri="{FF2B5EF4-FFF2-40B4-BE49-F238E27FC236}">
                    <a16:creationId xmlns:a16="http://schemas.microsoft.com/office/drawing/2014/main" id="{847AAEE1-CB35-839A-32A2-7792A6C456D7}"/>
                  </a:ext>
                </a:extLst>
              </p:cNvPr>
              <p:cNvSpPr txBox="1"/>
              <p:nvPr/>
            </p:nvSpPr>
            <p:spPr>
              <a:xfrm>
                <a:off x="7662665" y="5188634"/>
                <a:ext cx="1571264" cy="261610"/>
              </a:xfrm>
              <a:prstGeom prst="rect">
                <a:avLst/>
              </a:prstGeom>
              <a:noFill/>
              <a:ln w="25400">
                <a:solidFill>
                  <a:schemeClr val="tx1"/>
                </a:solidFill>
              </a:ln>
            </p:spPr>
            <p:txBody>
              <a:bodyPr wrap="none" rtlCol="0">
                <a:spAutoFit/>
              </a:bodyPr>
              <a:lstStyle/>
              <a:p>
                <a:pPr algn="l"/>
                <a:r>
                  <a:rPr lang="en-US" sz="1100" dirty="0"/>
                  <a:t>PRL </a:t>
                </a:r>
                <a:r>
                  <a:rPr lang="en-US" sz="1100" b="1" dirty="0"/>
                  <a:t>129 </a:t>
                </a:r>
                <a:r>
                  <a:rPr lang="en-US" sz="1100" dirty="0"/>
                  <a:t>081803 (2022)</a:t>
                </a:r>
              </a:p>
            </p:txBody>
          </p:sp>
          <p:sp>
            <p:nvSpPr>
              <p:cNvPr id="31" name="TextBox 30">
                <a:extLst>
                  <a:ext uri="{FF2B5EF4-FFF2-40B4-BE49-F238E27FC236}">
                    <a16:creationId xmlns:a16="http://schemas.microsoft.com/office/drawing/2014/main" id="{FF16D170-232C-CD09-41DE-2ED44E7C00BE}"/>
                  </a:ext>
                </a:extLst>
              </p:cNvPr>
              <p:cNvSpPr txBox="1"/>
              <p:nvPr/>
            </p:nvSpPr>
            <p:spPr>
              <a:xfrm>
                <a:off x="7662665" y="5505701"/>
                <a:ext cx="1571264" cy="261610"/>
              </a:xfrm>
              <a:prstGeom prst="rect">
                <a:avLst/>
              </a:prstGeom>
              <a:noFill/>
              <a:ln w="25400">
                <a:solidFill>
                  <a:schemeClr val="tx1"/>
                </a:solidFill>
              </a:ln>
            </p:spPr>
            <p:txBody>
              <a:bodyPr wrap="none" rtlCol="0">
                <a:spAutoFit/>
              </a:bodyPr>
              <a:lstStyle/>
              <a:p>
                <a:pPr algn="l"/>
                <a:r>
                  <a:rPr lang="en-US" sz="1100" dirty="0"/>
                  <a:t>PRL </a:t>
                </a:r>
                <a:r>
                  <a:rPr lang="en-US" sz="1100" b="1" dirty="0"/>
                  <a:t>132 </a:t>
                </a:r>
                <a:r>
                  <a:rPr lang="en-US" sz="1100" dirty="0"/>
                  <a:t>041001 (2024)</a:t>
                </a:r>
              </a:p>
            </p:txBody>
          </p:sp>
          <p:sp>
            <p:nvSpPr>
              <p:cNvPr id="32" name="TextBox 31">
                <a:extLst>
                  <a:ext uri="{FF2B5EF4-FFF2-40B4-BE49-F238E27FC236}">
                    <a16:creationId xmlns:a16="http://schemas.microsoft.com/office/drawing/2014/main" id="{EDC4EDA1-598C-D423-6068-0FE322ADC4D3}"/>
                  </a:ext>
                </a:extLst>
              </p:cNvPr>
              <p:cNvSpPr txBox="1"/>
              <p:nvPr/>
            </p:nvSpPr>
            <p:spPr>
              <a:xfrm>
                <a:off x="10169779" y="4650722"/>
                <a:ext cx="1571264" cy="261610"/>
              </a:xfrm>
              <a:prstGeom prst="rect">
                <a:avLst/>
              </a:prstGeom>
              <a:noFill/>
              <a:ln w="25400">
                <a:solidFill>
                  <a:srgbClr val="7030A0"/>
                </a:solidFill>
              </a:ln>
            </p:spPr>
            <p:txBody>
              <a:bodyPr wrap="none" rtlCol="0">
                <a:spAutoFit/>
              </a:bodyPr>
              <a:lstStyle/>
              <a:p>
                <a:r>
                  <a:rPr lang="en-US" sz="1100" dirty="0">
                    <a:solidFill>
                      <a:srgbClr val="7030A0"/>
                    </a:solidFill>
                  </a:rPr>
                  <a:t>PRL </a:t>
                </a:r>
                <a:r>
                  <a:rPr lang="en-US" sz="1100" b="1" dirty="0">
                    <a:solidFill>
                      <a:srgbClr val="7030A0"/>
                    </a:solidFill>
                  </a:rPr>
                  <a:t>120</a:t>
                </a:r>
                <a:r>
                  <a:rPr lang="en-US" sz="1100" dirty="0">
                    <a:solidFill>
                      <a:srgbClr val="7030A0"/>
                    </a:solidFill>
                  </a:rPr>
                  <a:t> 211804 (2018)</a:t>
                </a:r>
              </a:p>
            </p:txBody>
          </p:sp>
          <p:sp>
            <p:nvSpPr>
              <p:cNvPr id="33" name="TextBox 32">
                <a:extLst>
                  <a:ext uri="{FF2B5EF4-FFF2-40B4-BE49-F238E27FC236}">
                    <a16:creationId xmlns:a16="http://schemas.microsoft.com/office/drawing/2014/main" id="{1F6E2992-6963-0C14-795C-D7DDB63C36D2}"/>
                  </a:ext>
                </a:extLst>
              </p:cNvPr>
              <p:cNvSpPr txBox="1"/>
              <p:nvPr/>
            </p:nvSpPr>
            <p:spPr>
              <a:xfrm>
                <a:off x="10169779" y="5002372"/>
                <a:ext cx="1571264" cy="261610"/>
              </a:xfrm>
              <a:prstGeom prst="rect">
                <a:avLst/>
              </a:prstGeom>
              <a:noFill/>
              <a:ln w="25400">
                <a:solidFill>
                  <a:srgbClr val="7030A0"/>
                </a:solidFill>
              </a:ln>
            </p:spPr>
            <p:txBody>
              <a:bodyPr wrap="none" rtlCol="0">
                <a:spAutoFit/>
              </a:bodyPr>
              <a:lstStyle/>
              <a:p>
                <a:r>
                  <a:rPr lang="en-US" sz="1100" dirty="0">
                    <a:solidFill>
                      <a:srgbClr val="7030A0"/>
                    </a:solidFill>
                  </a:rPr>
                  <a:t>PRL </a:t>
                </a:r>
                <a:r>
                  <a:rPr lang="en-US" sz="1100" b="1" dirty="0">
                    <a:solidFill>
                      <a:srgbClr val="7030A0"/>
                    </a:solidFill>
                  </a:rPr>
                  <a:t>129</a:t>
                </a:r>
                <a:r>
                  <a:rPr lang="en-US" sz="1100" dirty="0">
                    <a:solidFill>
                      <a:srgbClr val="7030A0"/>
                    </a:solidFill>
                  </a:rPr>
                  <a:t> 239902 (2023)</a:t>
                </a:r>
              </a:p>
            </p:txBody>
          </p:sp>
        </p:grpSp>
      </p:grpSp>
      <p:sp>
        <p:nvSpPr>
          <p:cNvPr id="6" name="Title 1">
            <a:extLst>
              <a:ext uri="{FF2B5EF4-FFF2-40B4-BE49-F238E27FC236}">
                <a16:creationId xmlns:a16="http://schemas.microsoft.com/office/drawing/2014/main" id="{69D3BC2F-67D3-C8F3-334C-599B2D67A39E}"/>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Broad Physics Program of the M</a:t>
            </a:r>
            <a:r>
              <a:rPr lang="en-US" sz="3600" dirty="0">
                <a:latin typeface="+mj-lt"/>
              </a:rPr>
              <a:t>AJORANA</a:t>
            </a:r>
            <a:r>
              <a:rPr lang="en-US" dirty="0">
                <a:latin typeface="+mj-lt"/>
              </a:rPr>
              <a:t> D</a:t>
            </a:r>
            <a:r>
              <a:rPr lang="en-US" sz="3600" dirty="0">
                <a:latin typeface="+mj-lt"/>
              </a:rPr>
              <a:t>EMNSTRATOR</a:t>
            </a:r>
            <a:endParaRPr lang="en-US" dirty="0">
              <a:latin typeface="+mj-lt"/>
            </a:endParaRPr>
          </a:p>
        </p:txBody>
      </p:sp>
      <p:pic>
        <p:nvPicPr>
          <p:cNvPr id="11" name="Google Shape;316;p15" descr="Image">
            <a:extLst>
              <a:ext uri="{FF2B5EF4-FFF2-40B4-BE49-F238E27FC236}">
                <a16:creationId xmlns:a16="http://schemas.microsoft.com/office/drawing/2014/main" id="{5B2D9E26-3D60-20A6-4A43-5FA5EF505896}"/>
              </a:ext>
            </a:extLst>
          </p:cNvPr>
          <p:cNvPicPr preferRelativeResize="0"/>
          <p:nvPr/>
        </p:nvPicPr>
        <p:blipFill rotWithShape="1">
          <a:blip r:embed="rId5">
            <a:alphaModFix/>
          </a:blip>
          <a:srcRect/>
          <a:stretch/>
        </p:blipFill>
        <p:spPr>
          <a:xfrm>
            <a:off x="20494914" y="-2363763"/>
            <a:ext cx="1958927" cy="1105848"/>
          </a:xfrm>
          <a:prstGeom prst="rect">
            <a:avLst/>
          </a:prstGeom>
          <a:noFill/>
          <a:ln>
            <a:noFill/>
          </a:ln>
        </p:spPr>
      </p:pic>
      <p:sp>
        <p:nvSpPr>
          <p:cNvPr id="73" name="TextBox 6">
            <a:extLst>
              <a:ext uri="{FF2B5EF4-FFF2-40B4-BE49-F238E27FC236}">
                <a16:creationId xmlns:a16="http://schemas.microsoft.com/office/drawing/2014/main" id="{367A0A60-D3B7-61F0-6187-56EB46CFBC2E}"/>
              </a:ext>
            </a:extLst>
          </p:cNvPr>
          <p:cNvSpPr txBox="1"/>
          <p:nvPr/>
        </p:nvSpPr>
        <p:spPr>
          <a:xfrm>
            <a:off x="7802227" y="-2175812"/>
            <a:ext cx="4737105" cy="1109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r" defTabSz="1828800">
              <a:defRPr sz="3200">
                <a:solidFill>
                  <a:srgbClr val="7030A0"/>
                </a:solidFill>
              </a:defRPr>
            </a:pPr>
            <a:r>
              <a:t>Multi-site events in active volume: </a:t>
            </a:r>
            <a:r>
              <a:rPr b="1"/>
              <a:t>AvsE cut</a:t>
            </a:r>
          </a:p>
        </p:txBody>
      </p:sp>
      <p:sp>
        <p:nvSpPr>
          <p:cNvPr id="76" name="TextBox 12">
            <a:extLst>
              <a:ext uri="{FF2B5EF4-FFF2-40B4-BE49-F238E27FC236}">
                <a16:creationId xmlns:a16="http://schemas.microsoft.com/office/drawing/2014/main" id="{CC16879D-6E42-3416-D58E-B76D5098FC4F}"/>
              </a:ext>
            </a:extLst>
          </p:cNvPr>
          <p:cNvSpPr txBox="1"/>
          <p:nvPr/>
        </p:nvSpPr>
        <p:spPr>
          <a:xfrm>
            <a:off x="-9552175" y="-1661991"/>
            <a:ext cx="6622913" cy="1661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r" defTabSz="1828800">
              <a:defRPr sz="3200">
                <a:solidFill>
                  <a:srgbClr val="C00000"/>
                </a:solidFill>
              </a:defRPr>
            </a:lvl1pPr>
          </a:lstStyle>
          <a:p>
            <a:r>
              <a:rPr dirty="0"/>
              <a:t>Detector surface: for partial charge deposition in transition dead layer: </a:t>
            </a:r>
            <a:r>
              <a:rPr b="1" dirty="0"/>
              <a:t>LQ cut</a:t>
            </a:r>
          </a:p>
        </p:txBody>
      </p:sp>
      <p:grpSp>
        <p:nvGrpSpPr>
          <p:cNvPr id="90" name="Group 37">
            <a:extLst>
              <a:ext uri="{FF2B5EF4-FFF2-40B4-BE49-F238E27FC236}">
                <a16:creationId xmlns:a16="http://schemas.microsoft.com/office/drawing/2014/main" id="{A9A2E763-6650-026F-1892-67CD64710EF1}"/>
              </a:ext>
            </a:extLst>
          </p:cNvPr>
          <p:cNvGrpSpPr/>
          <p:nvPr/>
        </p:nvGrpSpPr>
        <p:grpSpPr>
          <a:xfrm>
            <a:off x="-6104574" y="8550475"/>
            <a:ext cx="1381581" cy="514957"/>
            <a:chOff x="0" y="0"/>
            <a:chExt cx="1381580" cy="514955"/>
          </a:xfrm>
        </p:grpSpPr>
        <p:sp>
          <p:nvSpPr>
            <p:cNvPr id="91" name="Explosion: 8 Points 49">
              <a:extLst>
                <a:ext uri="{FF2B5EF4-FFF2-40B4-BE49-F238E27FC236}">
                  <a16:creationId xmlns:a16="http://schemas.microsoft.com/office/drawing/2014/main" id="{859C3500-3252-DE9B-69E1-964CB51353C8}"/>
                </a:ext>
              </a:extLst>
            </p:cNvPr>
            <p:cNvSpPr/>
            <p:nvPr/>
          </p:nvSpPr>
          <p:spPr>
            <a:xfrm>
              <a:off x="948086" y="0"/>
              <a:ext cx="433495" cy="361552"/>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92" name="TextBox 50">
              <a:extLst>
                <a:ext uri="{FF2B5EF4-FFF2-40B4-BE49-F238E27FC236}">
                  <a16:creationId xmlns:a16="http://schemas.microsoft.com/office/drawing/2014/main" id="{571B8AA3-638F-DC71-3721-17B571222C7B}"/>
                </a:ext>
              </a:extLst>
            </p:cNvPr>
            <p:cNvSpPr/>
            <p:nvPr/>
          </p:nvSpPr>
          <p:spPr>
            <a:xfrm>
              <a:off x="0" y="311603"/>
              <a:ext cx="56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02B050"/>
                  </a:solidFill>
                </a:defRPr>
              </a:lvl1pPr>
            </a:lstStyle>
            <a:p>
              <a:r>
                <a:t>α</a:t>
              </a:r>
            </a:p>
          </p:txBody>
        </p:sp>
        <p:sp>
          <p:nvSpPr>
            <p:cNvPr id="93" name="Straight Arrow Connector 51">
              <a:extLst>
                <a:ext uri="{FF2B5EF4-FFF2-40B4-BE49-F238E27FC236}">
                  <a16:creationId xmlns:a16="http://schemas.microsoft.com/office/drawing/2014/main" id="{C3197831-B61B-A588-3FC4-3BD7B9F08EBF}"/>
                </a:ext>
              </a:extLst>
            </p:cNvPr>
            <p:cNvSpPr/>
            <p:nvPr/>
          </p:nvSpPr>
          <p:spPr>
            <a:xfrm flipV="1">
              <a:off x="401397" y="169847"/>
              <a:ext cx="535288" cy="345109"/>
            </a:xfrm>
            <a:prstGeom prst="line">
              <a:avLst/>
            </a:prstGeom>
            <a:noFill/>
            <a:ln w="76200" cap="flat">
              <a:solidFill>
                <a:srgbClr val="FFFF00"/>
              </a:solidFill>
              <a:prstDash val="solid"/>
              <a:round/>
              <a:tailEnd type="triangle" w="med" len="me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grpSp>
      <p:grpSp>
        <p:nvGrpSpPr>
          <p:cNvPr id="97" name="Group 2057">
            <a:extLst>
              <a:ext uri="{FF2B5EF4-FFF2-40B4-BE49-F238E27FC236}">
                <a16:creationId xmlns:a16="http://schemas.microsoft.com/office/drawing/2014/main" id="{5B47BE89-9083-6C1D-FC6C-FF16B8BD004E}"/>
              </a:ext>
            </a:extLst>
          </p:cNvPr>
          <p:cNvGrpSpPr/>
          <p:nvPr/>
        </p:nvGrpSpPr>
        <p:grpSpPr>
          <a:xfrm>
            <a:off x="7917893" y="-5891202"/>
            <a:ext cx="8360486" cy="2059252"/>
            <a:chOff x="0" y="0"/>
            <a:chExt cx="8360485" cy="2059250"/>
          </a:xfrm>
        </p:grpSpPr>
        <p:sp>
          <p:nvSpPr>
            <p:cNvPr id="98" name="Explosion: 8 Points 59">
              <a:extLst>
                <a:ext uri="{FF2B5EF4-FFF2-40B4-BE49-F238E27FC236}">
                  <a16:creationId xmlns:a16="http://schemas.microsoft.com/office/drawing/2014/main" id="{38CF290D-7151-6DDF-085E-A8748906AD37}"/>
                </a:ext>
              </a:extLst>
            </p:cNvPr>
            <p:cNvSpPr/>
            <p:nvPr/>
          </p:nvSpPr>
          <p:spPr>
            <a:xfrm>
              <a:off x="0" y="1782338"/>
              <a:ext cx="332013" cy="276913"/>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F00"/>
            </a:solidFill>
            <a:ln w="12700" cap="flat">
              <a:noFill/>
              <a:miter lim="400000"/>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pic>
          <p:nvPicPr>
            <p:cNvPr id="99" name="Picture 60" descr="Picture 60">
              <a:extLst>
                <a:ext uri="{FF2B5EF4-FFF2-40B4-BE49-F238E27FC236}">
                  <a16:creationId xmlns:a16="http://schemas.microsoft.com/office/drawing/2014/main" id="{3634C34D-6936-BF79-CA3F-D17BD08A5489}"/>
                </a:ext>
              </a:extLst>
            </p:cNvPr>
            <p:cNvPicPr>
              <a:picLocks noChangeAspect="1"/>
            </p:cNvPicPr>
            <p:nvPr/>
          </p:nvPicPr>
          <p:blipFill>
            <a:blip r:embed="rId6"/>
            <a:stretch>
              <a:fillRect/>
            </a:stretch>
          </p:blipFill>
          <p:spPr>
            <a:xfrm>
              <a:off x="4712401" y="275570"/>
              <a:ext cx="1417216" cy="1492289"/>
            </a:xfrm>
            <a:prstGeom prst="rect">
              <a:avLst/>
            </a:prstGeom>
            <a:ln w="12700" cap="flat">
              <a:noFill/>
              <a:miter lim="400000"/>
            </a:ln>
            <a:effectLst/>
          </p:spPr>
        </p:pic>
        <p:sp>
          <p:nvSpPr>
            <p:cNvPr id="100" name="Straight Connector 2050">
              <a:extLst>
                <a:ext uri="{FF2B5EF4-FFF2-40B4-BE49-F238E27FC236}">
                  <a16:creationId xmlns:a16="http://schemas.microsoft.com/office/drawing/2014/main" id="{0389AE08-9F28-B697-AF27-7C170946DFCA}"/>
                </a:ext>
              </a:extLst>
            </p:cNvPr>
            <p:cNvSpPr/>
            <p:nvPr/>
          </p:nvSpPr>
          <p:spPr>
            <a:xfrm flipV="1">
              <a:off x="247078" y="574974"/>
              <a:ext cx="4289055" cy="130444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1" name="Straight Connector 68">
              <a:extLst>
                <a:ext uri="{FF2B5EF4-FFF2-40B4-BE49-F238E27FC236}">
                  <a16:creationId xmlns:a16="http://schemas.microsoft.com/office/drawing/2014/main" id="{A32C168F-00A6-C284-DBE7-4CBA4F89A432}"/>
                </a:ext>
              </a:extLst>
            </p:cNvPr>
            <p:cNvSpPr/>
            <p:nvPr/>
          </p:nvSpPr>
          <p:spPr>
            <a:xfrm flipV="1">
              <a:off x="247077" y="1616755"/>
              <a:ext cx="4378201" cy="403763"/>
            </a:xfrm>
            <a:prstGeom prst="line">
              <a:avLst/>
            </a:prstGeom>
            <a:noFill/>
            <a:ln w="25400" cap="flat">
              <a:solidFill>
                <a:srgbClr val="011993"/>
              </a:solidFill>
              <a:prstDash val="solid"/>
              <a:round/>
            </a:ln>
            <a:effectLst/>
          </p:spPr>
          <p:txBody>
            <a:bodyPr wrap="square" lIns="91439" tIns="91439" rIns="91439" bIns="91439" numCol="1" anchor="t">
              <a:noAutofit/>
            </a:bodyPr>
            <a:lstStyle/>
            <a:p>
              <a:pPr defTabSz="1828800">
                <a:defRPr sz="3600">
                  <a:solidFill>
                    <a:srgbClr val="000000"/>
                  </a:solidFill>
                  <a:latin typeface="Century Gothic"/>
                  <a:ea typeface="Century Gothic"/>
                  <a:cs typeface="Century Gothic"/>
                  <a:sym typeface="Century Gothic"/>
                </a:defRPr>
              </a:pPr>
              <a:endParaRPr/>
            </a:p>
          </p:txBody>
        </p:sp>
        <p:sp>
          <p:nvSpPr>
            <p:cNvPr id="102" name="Oval 2055">
              <a:extLst>
                <a:ext uri="{FF2B5EF4-FFF2-40B4-BE49-F238E27FC236}">
                  <a16:creationId xmlns:a16="http://schemas.microsoft.com/office/drawing/2014/main" id="{95BC65FC-3D39-9241-744E-3DE7A5125E3B}"/>
                </a:ext>
              </a:extLst>
            </p:cNvPr>
            <p:cNvSpPr/>
            <p:nvPr/>
          </p:nvSpPr>
          <p:spPr>
            <a:xfrm>
              <a:off x="4443500" y="0"/>
              <a:ext cx="2168605" cy="2043433"/>
            </a:xfrm>
            <a:prstGeom prst="ellipse">
              <a:avLst/>
            </a:prstGeom>
            <a:noFill/>
            <a:ln w="25400" cap="flat">
              <a:solidFill>
                <a:srgbClr val="011993"/>
              </a:solidFill>
              <a:prstDash val="solid"/>
              <a:round/>
            </a:ln>
            <a:effectLst/>
          </p:spPr>
          <p:txBody>
            <a:bodyPr wrap="square" lIns="365759" tIns="365759" rIns="365759" bIns="365759" numCol="1" anchor="ctr">
              <a:noAutofit/>
            </a:bodyPr>
            <a:lstStyle/>
            <a:p>
              <a:pPr algn="ctr" defTabSz="1828800">
                <a:defRPr sz="3600">
                  <a:solidFill>
                    <a:schemeClr val="accent3">
                      <a:lumOff val="44000"/>
                    </a:schemeClr>
                  </a:solidFill>
                  <a:latin typeface="Century Gothic"/>
                  <a:ea typeface="Century Gothic"/>
                  <a:cs typeface="Century Gothic"/>
                  <a:sym typeface="Century Gothic"/>
                </a:defRPr>
              </a:pPr>
              <a:endParaRPr/>
            </a:p>
          </p:txBody>
        </p:sp>
        <p:sp>
          <p:nvSpPr>
            <p:cNvPr id="103" name="TextBox 74">
              <a:extLst>
                <a:ext uri="{FF2B5EF4-FFF2-40B4-BE49-F238E27FC236}">
                  <a16:creationId xmlns:a16="http://schemas.microsoft.com/office/drawing/2014/main" id="{4443ED9F-0850-B898-7E38-1B5FE86249F0}"/>
                </a:ext>
              </a:extLst>
            </p:cNvPr>
            <p:cNvSpPr txBox="1"/>
            <p:nvPr/>
          </p:nvSpPr>
          <p:spPr>
            <a:xfrm>
              <a:off x="6001716" y="1182146"/>
              <a:ext cx="387763" cy="74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4" name="TextBox 75">
              <a:extLst>
                <a:ext uri="{FF2B5EF4-FFF2-40B4-BE49-F238E27FC236}">
                  <a16:creationId xmlns:a16="http://schemas.microsoft.com/office/drawing/2014/main" id="{A010402E-55BC-B15A-53D2-BAE3B0C37D07}"/>
                </a:ext>
              </a:extLst>
            </p:cNvPr>
            <p:cNvSpPr txBox="1"/>
            <p:nvPr/>
          </p:nvSpPr>
          <p:spPr>
            <a:xfrm>
              <a:off x="6051350" y="250443"/>
              <a:ext cx="387763" cy="741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b="1">
                  <a:solidFill>
                    <a:srgbClr val="9AC604"/>
                  </a:solidFill>
                  <a:latin typeface="Century Gothic"/>
                  <a:ea typeface="Century Gothic"/>
                  <a:cs typeface="Century Gothic"/>
                  <a:sym typeface="Century Gothic"/>
                </a:defRPr>
              </a:lvl1pPr>
            </a:lstStyle>
            <a:p>
              <a:r>
                <a:t>e</a:t>
              </a:r>
            </a:p>
          </p:txBody>
        </p:sp>
        <p:sp>
          <p:nvSpPr>
            <p:cNvPr id="105" name="TextBox 76">
              <a:extLst>
                <a:ext uri="{FF2B5EF4-FFF2-40B4-BE49-F238E27FC236}">
                  <a16:creationId xmlns:a16="http://schemas.microsoft.com/office/drawing/2014/main" id="{648A4D3B-B2D7-FAE0-B635-7961BA09BE50}"/>
                </a:ext>
              </a:extLst>
            </p:cNvPr>
            <p:cNvSpPr txBox="1"/>
            <p:nvPr/>
          </p:nvSpPr>
          <p:spPr>
            <a:xfrm>
              <a:off x="6734433" y="667400"/>
              <a:ext cx="1626053" cy="640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a:latin typeface="Calibri Light"/>
                  <a:ea typeface="Calibri Light"/>
                  <a:cs typeface="Calibri Light"/>
                  <a:sym typeface="Calibri Light"/>
                </a:defRPr>
              </a:lvl1pPr>
            </a:lstStyle>
            <a:p>
              <a:r>
                <a:t>~1mm</a:t>
              </a: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0A11106-6DBB-5C0A-9EF9-F57448E52194}"/>
                  </a:ext>
                </a:extLst>
              </p:cNvPr>
              <p:cNvSpPr txBox="1"/>
              <p:nvPr/>
            </p:nvSpPr>
            <p:spPr>
              <a:xfrm>
                <a:off x="349012" y="3990607"/>
                <a:ext cx="6499108" cy="2343206"/>
              </a:xfrm>
              <a:prstGeom prst="rect">
                <a:avLst/>
              </a:prstGeom>
              <a:noFill/>
            </p:spPr>
            <p:txBody>
              <a:bodyPr wrap="square" rtlCol="0">
                <a:spAutoFit/>
              </a:bodyPr>
              <a:lstStyle/>
              <a:p>
                <a:r>
                  <a:rPr lang="en-US" dirty="0"/>
                  <a:t>Low noise components around the detector</a:t>
                </a:r>
              </a:p>
              <a:p>
                <a:endParaRPr lang="en-US" dirty="0"/>
              </a:p>
              <a:p>
                <a:r>
                  <a:rPr lang="en-US" dirty="0"/>
                  <a:t>Low threshold of the detectors (~1 keV)</a:t>
                </a:r>
                <a:br>
                  <a:rPr lang="en-US" dirty="0"/>
                </a:br>
                <a:endParaRPr lang="en-US" dirty="0"/>
              </a:p>
              <a:p>
                <a:r>
                  <a:rPr lang="en-US" dirty="0">
                    <a:solidFill>
                      <a:srgbClr val="C00000"/>
                    </a:solidFill>
                  </a:rPr>
                  <a:t>Low background and excellent energy resolution</a:t>
                </a:r>
                <a:br>
                  <a:rPr lang="en-US" dirty="0">
                    <a:solidFill>
                      <a:srgbClr val="C00000"/>
                    </a:solidFill>
                  </a:rPr>
                </a:br>
                <a:r>
                  <a:rPr lang="en-US" dirty="0">
                    <a:solidFill>
                      <a:srgbClr val="C00000"/>
                    </a:solidFill>
                  </a:rPr>
                  <a:t>across broad energy region</a:t>
                </a:r>
              </a:p>
              <a:p>
                <a:endParaRPr lang="en-US" dirty="0">
                  <a:solidFill>
                    <a:srgbClr val="C00000"/>
                  </a:solidFill>
                </a:endParaRPr>
              </a:p>
              <a:p>
                <a:r>
                  <a:rPr lang="en-US" dirty="0">
                    <a:solidFill>
                      <a:srgbClr val="C00000"/>
                    </a:solidFill>
                  </a:rPr>
                  <a:t>Signal efficiency reaches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𝜖</m:t>
                        </m:r>
                      </m:e>
                      <m:sub>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𝑄</m:t>
                            </m:r>
                          </m:e>
                          <m:sub>
                            <m:r>
                              <a:rPr lang="en-US" b="0" i="1" smtClean="0">
                                <a:solidFill>
                                  <a:srgbClr val="C00000"/>
                                </a:solidFill>
                                <a:latin typeface="Cambria Math" panose="02040503050406030204" pitchFamily="18" charset="0"/>
                              </a:rPr>
                              <m:t>𝛽𝛽</m:t>
                            </m:r>
                          </m:sub>
                        </m:sSub>
                      </m:sub>
                    </m:sSub>
                  </m:oMath>
                </a14:m>
                <a:r>
                  <a:rPr lang="en-US" dirty="0">
                    <a:solidFill>
                      <a:srgbClr val="C00000"/>
                    </a:solidFill>
                  </a:rPr>
                  <a:t>(=0.863) within 10-15 keV</a:t>
                </a:r>
              </a:p>
            </p:txBody>
          </p:sp>
        </mc:Choice>
        <mc:Fallback xmlns="">
          <p:sp>
            <p:nvSpPr>
              <p:cNvPr id="17" name="TextBox 16">
                <a:extLst>
                  <a:ext uri="{FF2B5EF4-FFF2-40B4-BE49-F238E27FC236}">
                    <a16:creationId xmlns:a16="http://schemas.microsoft.com/office/drawing/2014/main" id="{B0A11106-6DBB-5C0A-9EF9-F57448E52194}"/>
                  </a:ext>
                </a:extLst>
              </p:cNvPr>
              <p:cNvSpPr txBox="1">
                <a:spLocks noRot="1" noChangeAspect="1" noMove="1" noResize="1" noEditPoints="1" noAdjustHandles="1" noChangeArrowheads="1" noChangeShapeType="1" noTextEdit="1"/>
              </p:cNvSpPr>
              <p:nvPr/>
            </p:nvSpPr>
            <p:spPr>
              <a:xfrm>
                <a:off x="349012" y="3990607"/>
                <a:ext cx="6499108" cy="2343206"/>
              </a:xfrm>
              <a:prstGeom prst="rect">
                <a:avLst/>
              </a:prstGeom>
              <a:blipFill>
                <a:blip r:embed="rId7"/>
                <a:stretch>
                  <a:fillRect l="-780" t="-1081" b="-2162"/>
                </a:stretch>
              </a:blipFill>
            </p:spPr>
            <p:txBody>
              <a:bodyPr/>
              <a:lstStyle/>
              <a:p>
                <a:r>
                  <a:rPr lang="en-US">
                    <a:noFill/>
                  </a:rPr>
                  <a:t> </a:t>
                </a:r>
              </a:p>
            </p:txBody>
          </p:sp>
        </mc:Fallback>
      </mc:AlternateContent>
      <p:pic>
        <p:nvPicPr>
          <p:cNvPr id="36" name="Picture 35">
            <a:extLst>
              <a:ext uri="{FF2B5EF4-FFF2-40B4-BE49-F238E27FC236}">
                <a16:creationId xmlns:a16="http://schemas.microsoft.com/office/drawing/2014/main" id="{68707207-7DA8-FA00-900E-88C6E6CD0244}"/>
              </a:ext>
            </a:extLst>
          </p:cNvPr>
          <p:cNvPicPr>
            <a:picLocks noChangeAspect="1"/>
          </p:cNvPicPr>
          <p:nvPr/>
        </p:nvPicPr>
        <p:blipFill>
          <a:blip r:embed="rId8"/>
          <a:stretch>
            <a:fillRect/>
          </a:stretch>
        </p:blipFill>
        <p:spPr>
          <a:xfrm>
            <a:off x="7475465" y="4082764"/>
            <a:ext cx="3958506" cy="2436955"/>
          </a:xfrm>
          <a:prstGeom prst="rect">
            <a:avLst/>
          </a:prstGeom>
        </p:spPr>
      </p:pic>
    </p:spTree>
    <p:extLst>
      <p:ext uri="{BB962C8B-B14F-4D97-AF65-F5344CB8AC3E}">
        <p14:creationId xmlns:p14="http://schemas.microsoft.com/office/powerpoint/2010/main" val="2173668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A837A-3023-D95B-4A15-BBE7E3658ED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92A5AC3-BB90-14F3-7798-F46EB5E752E6}"/>
              </a:ext>
            </a:extLst>
          </p:cNvPr>
          <p:cNvSpPr txBox="1">
            <a:spLocks/>
          </p:cNvSpPr>
          <p:nvPr/>
        </p:nvSpPr>
        <p:spPr>
          <a:xfrm>
            <a:off x="-239631" y="-16588"/>
            <a:ext cx="6325851" cy="8262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sz="3200" dirty="0">
                <a:latin typeface="+mj-lt"/>
              </a:rPr>
              <a:t>Fractional Charge With LIPs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C0FBB74-73D4-E464-E64A-5C6816035977}"/>
                  </a:ext>
                </a:extLst>
              </p:cNvPr>
              <p:cNvSpPr txBox="1"/>
              <p:nvPr/>
            </p:nvSpPr>
            <p:spPr>
              <a:xfrm>
                <a:off x="0" y="930042"/>
                <a:ext cx="6086220" cy="2554545"/>
              </a:xfrm>
              <a:prstGeom prst="rect">
                <a:avLst/>
              </a:prstGeom>
              <a:noFill/>
            </p:spPr>
            <p:txBody>
              <a:bodyPr wrap="square" rtlCol="0">
                <a:spAutoFit/>
              </a:bodyPr>
              <a:lstStyle/>
              <a:p>
                <a:r>
                  <a:rPr lang="en-US" sz="1600" dirty="0"/>
                  <a:t>Free fractional charge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r>
                          <a:rPr lang="en-US" sz="1600" b="0" i="1" smtClean="0">
                            <a:latin typeface="Cambria Math" panose="02040503050406030204" pitchFamily="18" charset="0"/>
                          </a:rPr>
                          <m:t>′</m:t>
                        </m:r>
                      </m:sup>
                    </m:sSup>
                    <m:r>
                      <a:rPr lang="en-US" sz="1600" b="0" i="1" smtClean="0">
                        <a:latin typeface="Cambria Math" panose="02040503050406030204" pitchFamily="18" charset="0"/>
                      </a:rPr>
                      <m:t>=</m:t>
                    </m:r>
                    <m:r>
                      <a:rPr lang="en-US" sz="1600" b="0" i="1" smtClean="0">
                        <a:latin typeface="Cambria Math" panose="02040503050406030204" pitchFamily="18" charset="0"/>
                      </a:rPr>
                      <m:t>𝑒</m:t>
                    </m:r>
                    <m:r>
                      <a:rPr lang="en-US" sz="1600" b="0" i="1" smtClean="0">
                        <a:latin typeface="Cambria Math" panose="02040503050406030204" pitchFamily="18" charset="0"/>
                      </a:rPr>
                      <m:t>/</m:t>
                    </m:r>
                    <m:r>
                      <a:rPr lang="en-US" sz="1600" b="0" i="1" smtClean="0">
                        <a:latin typeface="Cambria Math" panose="02040503050406030204" pitchFamily="18" charset="0"/>
                      </a:rPr>
                      <m:t>𝑓</m:t>
                    </m:r>
                  </m:oMath>
                </a14:m>
                <a:r>
                  <a:rPr lang="en-US" sz="1600" dirty="0"/>
                  <a:t>) forbidden in SM</a:t>
                </a:r>
              </a:p>
              <a:p>
                <a:endParaRPr lang="en-US" sz="1600" dirty="0"/>
              </a:p>
              <a:p>
                <a:r>
                  <a:rPr lang="en-US" sz="1600" dirty="0"/>
                  <a:t>Existence of such fractional charge would have different magnitude of electro-magnetic interaction (and hence ionization)</a:t>
                </a:r>
              </a:p>
              <a:p>
                <a:endParaRPr lang="en-US" sz="1600" dirty="0"/>
              </a:p>
              <a:p>
                <a:r>
                  <a:rPr lang="en-US" sz="1600" dirty="0"/>
                  <a:t>First limit set by MJD for any non-accelerator based experiment for electron charge fraction below e/200 and as low as e/1000</a:t>
                </a:r>
              </a:p>
              <a:p>
                <a:r>
                  <a:rPr lang="en-US" sz="1600" i="1" dirty="0"/>
                  <a:t>P</a:t>
                </a:r>
                <a:r>
                  <a:rPr lang="en-US" sz="1600" dirty="0"/>
                  <a:t>(free fractional charge down to </a:t>
                </a:r>
                <a:r>
                  <a:rPr lang="en-US" sz="1600" i="1" dirty="0"/>
                  <a:t>e</a:t>
                </a:r>
                <a:r>
                  <a:rPr lang="en-US" sz="1600" dirty="0"/>
                  <a:t>/1000)&lt;10</a:t>
                </a:r>
                <a:r>
                  <a:rPr lang="en-US" sz="1600" baseline="30000" dirty="0"/>
                  <a:t>-3</a:t>
                </a:r>
                <a:endParaRPr lang="en-US" sz="1600" dirty="0"/>
              </a:p>
              <a:p>
                <a:endParaRPr lang="en-US" sz="1600" dirty="0"/>
              </a:p>
              <a:p>
                <a:endParaRPr lang="en-US" sz="1600" dirty="0"/>
              </a:p>
            </p:txBody>
          </p:sp>
        </mc:Choice>
        <mc:Fallback xmlns="">
          <p:sp>
            <p:nvSpPr>
              <p:cNvPr id="19" name="TextBox 18">
                <a:extLst>
                  <a:ext uri="{FF2B5EF4-FFF2-40B4-BE49-F238E27FC236}">
                    <a16:creationId xmlns:a16="http://schemas.microsoft.com/office/drawing/2014/main" id="{7C0FBB74-73D4-E464-E64A-5C6816035977}"/>
                  </a:ext>
                </a:extLst>
              </p:cNvPr>
              <p:cNvSpPr txBox="1">
                <a:spLocks noRot="1" noChangeAspect="1" noMove="1" noResize="1" noEditPoints="1" noAdjustHandles="1" noChangeArrowheads="1" noChangeShapeType="1" noTextEdit="1"/>
              </p:cNvSpPr>
              <p:nvPr/>
            </p:nvSpPr>
            <p:spPr>
              <a:xfrm>
                <a:off x="0" y="930042"/>
                <a:ext cx="6086220" cy="2554545"/>
              </a:xfrm>
              <a:prstGeom prst="rect">
                <a:avLst/>
              </a:prstGeom>
              <a:blipFill>
                <a:blip r:embed="rId3"/>
                <a:stretch>
                  <a:fillRect l="-625" t="-495" r="-208"/>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065575A0-6748-54E6-D32D-DEA0C3CF7DFA}"/>
              </a:ext>
            </a:extLst>
          </p:cNvPr>
          <p:cNvPicPr>
            <a:picLocks noChangeAspect="1"/>
          </p:cNvPicPr>
          <p:nvPr/>
        </p:nvPicPr>
        <p:blipFill>
          <a:blip r:embed="rId4"/>
          <a:stretch>
            <a:fillRect/>
          </a:stretch>
        </p:blipFill>
        <p:spPr>
          <a:xfrm>
            <a:off x="1166327" y="3023380"/>
            <a:ext cx="4738649" cy="3553987"/>
          </a:xfrm>
          <a:prstGeom prst="rect">
            <a:avLst/>
          </a:prstGeom>
        </p:spPr>
      </p:pic>
      <p:sp>
        <p:nvSpPr>
          <p:cNvPr id="21" name="TextBox 20">
            <a:extLst>
              <a:ext uri="{FF2B5EF4-FFF2-40B4-BE49-F238E27FC236}">
                <a16:creationId xmlns:a16="http://schemas.microsoft.com/office/drawing/2014/main" id="{516556E4-8789-CA3B-DD74-5675549E832B}"/>
              </a:ext>
            </a:extLst>
          </p:cNvPr>
          <p:cNvSpPr txBox="1"/>
          <p:nvPr/>
        </p:nvSpPr>
        <p:spPr>
          <a:xfrm>
            <a:off x="108786" y="6215903"/>
            <a:ext cx="1691489" cy="276999"/>
          </a:xfrm>
          <a:prstGeom prst="rect">
            <a:avLst/>
          </a:prstGeom>
          <a:noFill/>
          <a:ln w="25400">
            <a:solidFill>
              <a:schemeClr val="tx1"/>
            </a:solidFill>
          </a:ln>
        </p:spPr>
        <p:txBody>
          <a:bodyPr wrap="none" rtlCol="0">
            <a:spAutoFit/>
          </a:bodyPr>
          <a:lstStyle/>
          <a:p>
            <a:r>
              <a:rPr lang="en-US" sz="1200" dirty="0"/>
              <a:t>PRL </a:t>
            </a:r>
            <a:r>
              <a:rPr lang="en-US" sz="1200" b="1" dirty="0"/>
              <a:t>120</a:t>
            </a:r>
            <a:r>
              <a:rPr lang="en-US" sz="1200" dirty="0"/>
              <a:t> 211804 (2018)</a:t>
            </a:r>
          </a:p>
        </p:txBody>
      </p:sp>
      <mc:AlternateContent xmlns:mc="http://schemas.openxmlformats.org/markup-compatibility/2006" xmlns:a14="http://schemas.microsoft.com/office/drawing/2010/main">
        <mc:Choice Requires="a14">
          <p:sp>
            <p:nvSpPr>
              <p:cNvPr id="26" name="The 90% UL for two tri-nucleon decay-specific modes">
                <a:extLst>
                  <a:ext uri="{FF2B5EF4-FFF2-40B4-BE49-F238E27FC236}">
                    <a16:creationId xmlns:a16="http://schemas.microsoft.com/office/drawing/2014/main" id="{10A6585C-D25C-D341-5E54-C219D992D1C6}"/>
                  </a:ext>
                </a:extLst>
              </p:cNvPr>
              <p:cNvSpPr txBox="1"/>
              <p:nvPr/>
            </p:nvSpPr>
            <p:spPr>
              <a:xfrm>
                <a:off x="4665682" y="4959177"/>
                <a:ext cx="1161847" cy="41036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lvl1pPr defTabSz="457200">
                  <a:defRPr sz="2800">
                    <a:solidFill>
                      <a:srgbClr val="000000"/>
                    </a:solidFill>
                  </a:defRPr>
                </a:lvl1pPr>
              </a:lstStyle>
              <a:p>
                <a:r>
                  <a:rPr lang="en-US" sz="1000" dirty="0"/>
                  <a:t>90% UL of LIP flux </a:t>
                </a:r>
              </a:p>
              <a:p>
                <a:r>
                  <a:rPr lang="en-US" sz="1000" dirty="0"/>
                  <a:t>with 1</a:t>
                </a:r>
                <a14:m>
                  <m:oMath xmlns:m="http://schemas.openxmlformats.org/officeDocument/2006/math">
                    <m:r>
                      <a:rPr lang="en-US" sz="1000" b="0" i="1" smtClean="0">
                        <a:latin typeface="Cambria Math" panose="02040503050406030204" pitchFamily="18" charset="0"/>
                      </a:rPr>
                      <m:t>𝜎</m:t>
                    </m:r>
                  </m:oMath>
                </a14:m>
                <a:r>
                  <a:rPr lang="en-US" sz="1000" dirty="0"/>
                  <a:t> band</a:t>
                </a:r>
                <a:endParaRPr sz="1000" dirty="0"/>
              </a:p>
            </p:txBody>
          </p:sp>
        </mc:Choice>
        <mc:Fallback xmlns="">
          <p:sp>
            <p:nvSpPr>
              <p:cNvPr id="26" name="The 90% UL for two tri-nucleon decay-specific modes">
                <a:extLst>
                  <a:ext uri="{FF2B5EF4-FFF2-40B4-BE49-F238E27FC236}">
                    <a16:creationId xmlns:a16="http://schemas.microsoft.com/office/drawing/2014/main" id="{10A6585C-D25C-D341-5E54-C219D992D1C6}"/>
                  </a:ext>
                </a:extLst>
              </p:cNvPr>
              <p:cNvSpPr txBox="1">
                <a:spLocks noRot="1" noChangeAspect="1" noMove="1" noResize="1" noEditPoints="1" noAdjustHandles="1" noChangeArrowheads="1" noChangeShapeType="1" noTextEdit="1"/>
              </p:cNvSpPr>
              <p:nvPr/>
            </p:nvSpPr>
            <p:spPr>
              <a:xfrm>
                <a:off x="4665682" y="4959177"/>
                <a:ext cx="1161847" cy="410369"/>
              </a:xfrm>
              <a:prstGeom prst="rect">
                <a:avLst/>
              </a:prstGeom>
              <a:blipFill>
                <a:blip r:embed="rId5"/>
                <a:stretch>
                  <a:fillRect l="-2174" b="-6061"/>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
        <p:nvSpPr>
          <p:cNvPr id="27" name="Title 1">
            <a:extLst>
              <a:ext uri="{FF2B5EF4-FFF2-40B4-BE49-F238E27FC236}">
                <a16:creationId xmlns:a16="http://schemas.microsoft.com/office/drawing/2014/main" id="{F063A4F6-81BE-EAA9-0EC6-4EF56A840B0F}"/>
              </a:ext>
            </a:extLst>
          </p:cNvPr>
          <p:cNvSpPr txBox="1">
            <a:spLocks/>
          </p:cNvSpPr>
          <p:nvPr/>
        </p:nvSpPr>
        <p:spPr>
          <a:xfrm>
            <a:off x="6465950" y="-16588"/>
            <a:ext cx="6325851" cy="10452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sz="2400" dirty="0">
                <a:latin typeface="+mj-lt"/>
              </a:rPr>
              <a:t>Baryon Number Violation </a:t>
            </a:r>
          </a:p>
          <a:p>
            <a:pPr algn="ctr"/>
            <a:r>
              <a:rPr lang="en-US" sz="2400" dirty="0">
                <a:latin typeface="+mj-lt"/>
              </a:rPr>
              <a:t>With Tri-nucleon Decay</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6726489-C85E-C599-46DF-A22AFF730AAF}"/>
                  </a:ext>
                </a:extLst>
              </p:cNvPr>
              <p:cNvSpPr txBox="1"/>
              <p:nvPr/>
            </p:nvSpPr>
            <p:spPr>
              <a:xfrm>
                <a:off x="6465950" y="925528"/>
                <a:ext cx="6086220" cy="1929952"/>
              </a:xfrm>
              <a:prstGeom prst="rect">
                <a:avLst/>
              </a:prstGeom>
              <a:noFill/>
            </p:spPr>
            <p:txBody>
              <a:bodyPr wrap="square" rtlCol="0">
                <a:spAutoFit/>
              </a:bodyPr>
              <a:lstStyle/>
              <a:p>
                <a:r>
                  <a:rPr lang="en-US" sz="1600" dirty="0"/>
                  <a:t>Baryon number violation is one of three Sakharov Conditions</a:t>
                </a:r>
              </a:p>
              <a:p>
                <a:endParaRPr lang="en-US" sz="1600" dirty="0"/>
              </a:p>
              <a:p>
                <a:r>
                  <a:rPr lang="en-US" sz="1600" dirty="0"/>
                  <a:t>Tri-nucleon decays have </a:t>
                </a:r>
                <a14:m>
                  <m:oMath xmlns:m="http://schemas.openxmlformats.org/officeDocument/2006/math">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𝐵</m:t>
                    </m:r>
                    <m:r>
                      <a:rPr lang="en-US" sz="1600" b="0" i="1" smtClean="0">
                        <a:latin typeface="Cambria Math" panose="02040503050406030204" pitchFamily="18" charset="0"/>
                      </a:rPr>
                      <m:t>=3</m:t>
                    </m:r>
                  </m:oMath>
                </a14:m>
                <a:endParaRPr lang="en-US" sz="1600" b="0" dirty="0"/>
              </a:p>
              <a:p>
                <a:endParaRPr lang="en-US" sz="1600" dirty="0"/>
              </a:p>
              <a:p>
                <a:r>
                  <a:rPr lang="en-US" sz="1600" dirty="0">
                    <a:solidFill>
                      <a:srgbClr val="C00000"/>
                    </a:solidFill>
                  </a:rPr>
                  <a:t>Fourteen processes (including two </a:t>
                </a:r>
                <a14:m>
                  <m:oMath xmlns:m="http://schemas.openxmlformats.org/officeDocument/2006/math">
                    <m:r>
                      <m:rPr>
                        <m:sty m:val="p"/>
                      </m:rPr>
                      <a:rPr lang="en-US" sz="1600">
                        <a:solidFill>
                          <a:srgbClr val="C00000"/>
                        </a:solidFill>
                        <a:latin typeface="Cambria Math" panose="02040503050406030204" pitchFamily="18" charset="0"/>
                      </a:rPr>
                      <m:t>Δ</m:t>
                    </m:r>
                    <m:r>
                      <a:rPr lang="en-US" sz="1600" i="1">
                        <a:solidFill>
                          <a:srgbClr val="C00000"/>
                        </a:solidFill>
                        <a:latin typeface="Cambria Math" panose="02040503050406030204" pitchFamily="18" charset="0"/>
                      </a:rPr>
                      <m:t>𝐵</m:t>
                    </m:r>
                    <m:r>
                      <a:rPr lang="en-US" sz="1600" i="1">
                        <a:solidFill>
                          <a:srgbClr val="C00000"/>
                        </a:solidFill>
                        <a:latin typeface="Cambria Math" panose="02040503050406030204" pitchFamily="18" charset="0"/>
                      </a:rPr>
                      <m:t>=2</m:t>
                    </m:r>
                  </m:oMath>
                </a14:m>
                <a:r>
                  <a:rPr lang="en-US" sz="1600" dirty="0">
                    <a:solidFill>
                      <a:srgbClr val="C00000"/>
                    </a:solidFill>
                  </a:rPr>
                  <a:t> processes) measured</a:t>
                </a:r>
              </a:p>
              <a:p>
                <a:endParaRPr lang="en-US" sz="1600" dirty="0">
                  <a:solidFill>
                    <a:srgbClr val="C00000"/>
                  </a:solidFill>
                </a:endParaRPr>
              </a:p>
              <a:p>
                <a:r>
                  <a:rPr lang="en-US" sz="1600" dirty="0">
                    <a:solidFill>
                      <a:srgbClr val="C00000"/>
                    </a:solidFill>
                  </a:rPr>
                  <a:t> None observed, UL of upper limit for all set to be </a:t>
                </a:r>
                <a14:m>
                  <m:oMath xmlns:m="http://schemas.openxmlformats.org/officeDocument/2006/math">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𝑇</m:t>
                        </m:r>
                      </m:e>
                      <m:sub>
                        <m:f>
                          <m:fPr>
                            <m:ctrlPr>
                              <a:rPr lang="en-US" sz="1600" b="0" i="1" smtClean="0">
                                <a:solidFill>
                                  <a:srgbClr val="C00000"/>
                                </a:solidFill>
                                <a:latin typeface="Cambria Math" panose="02040503050406030204" pitchFamily="18" charset="0"/>
                              </a:rPr>
                            </m:ctrlPr>
                          </m:fPr>
                          <m:num>
                            <m:r>
                              <a:rPr lang="en-US" sz="1600" b="0" i="1" smtClean="0">
                                <a:solidFill>
                                  <a:srgbClr val="C00000"/>
                                </a:solidFill>
                                <a:latin typeface="Cambria Math" panose="02040503050406030204" pitchFamily="18" charset="0"/>
                              </a:rPr>
                              <m:t>1</m:t>
                            </m:r>
                          </m:num>
                          <m:den>
                            <m:r>
                              <a:rPr lang="en-US" sz="1600" b="0" i="1" smtClean="0">
                                <a:solidFill>
                                  <a:srgbClr val="C00000"/>
                                </a:solidFill>
                                <a:latin typeface="Cambria Math" panose="02040503050406030204" pitchFamily="18" charset="0"/>
                              </a:rPr>
                              <m:t>2</m:t>
                            </m:r>
                          </m:den>
                        </m:f>
                      </m:sub>
                    </m:sSub>
                    <m:r>
                      <a:rPr lang="en-US" sz="1600" b="0" i="1" smtClean="0">
                        <a:solidFill>
                          <a:srgbClr val="C00000"/>
                        </a:solidFill>
                        <a:latin typeface="Cambria Math" panose="02040503050406030204" pitchFamily="18" charset="0"/>
                      </a:rPr>
                      <m:t>&gt;</m:t>
                    </m:r>
                    <m:sSup>
                      <m:sSupPr>
                        <m:ctrlPr>
                          <a:rPr lang="en-US" sz="1600" b="0" i="1" smtClean="0">
                            <a:solidFill>
                              <a:srgbClr val="C00000"/>
                            </a:solidFill>
                            <a:latin typeface="Cambria Math" panose="02040503050406030204" pitchFamily="18" charset="0"/>
                          </a:rPr>
                        </m:ctrlPr>
                      </m:sSupPr>
                      <m:e>
                        <m:r>
                          <a:rPr lang="en-US" sz="1600" b="0" i="1" smtClean="0">
                            <a:solidFill>
                              <a:srgbClr val="C00000"/>
                            </a:solidFill>
                            <a:latin typeface="Cambria Math" panose="02040503050406030204" pitchFamily="18" charset="0"/>
                          </a:rPr>
                          <m:t>10</m:t>
                        </m:r>
                      </m:e>
                      <m:sup>
                        <m:r>
                          <a:rPr lang="en-US" sz="1600" b="0" i="1" smtClean="0">
                            <a:solidFill>
                              <a:srgbClr val="C00000"/>
                            </a:solidFill>
                            <a:latin typeface="Cambria Math" panose="02040503050406030204" pitchFamily="18" charset="0"/>
                          </a:rPr>
                          <m:t>24</m:t>
                        </m:r>
                      </m:sup>
                    </m:sSup>
                    <m:r>
                      <a:rPr lang="en-US" sz="1600" b="0" i="1" smtClean="0">
                        <a:solidFill>
                          <a:srgbClr val="C00000"/>
                        </a:solidFill>
                        <a:latin typeface="Cambria Math" panose="02040503050406030204" pitchFamily="18" charset="0"/>
                      </a:rPr>
                      <m:t>𝑦</m:t>
                    </m:r>
                  </m:oMath>
                </a14:m>
                <a:endParaRPr lang="en-US" sz="1600" dirty="0">
                  <a:solidFill>
                    <a:srgbClr val="C00000"/>
                  </a:solidFill>
                </a:endParaRPr>
              </a:p>
            </p:txBody>
          </p:sp>
        </mc:Choice>
        <mc:Fallback xmlns="">
          <p:sp>
            <p:nvSpPr>
              <p:cNvPr id="28" name="TextBox 27">
                <a:extLst>
                  <a:ext uri="{FF2B5EF4-FFF2-40B4-BE49-F238E27FC236}">
                    <a16:creationId xmlns:a16="http://schemas.microsoft.com/office/drawing/2014/main" id="{86726489-C85E-C599-46DF-A22AFF730AAF}"/>
                  </a:ext>
                </a:extLst>
              </p:cNvPr>
              <p:cNvSpPr txBox="1">
                <a:spLocks noRot="1" noChangeAspect="1" noMove="1" noResize="1" noEditPoints="1" noAdjustHandles="1" noChangeArrowheads="1" noChangeShapeType="1" noTextEdit="1"/>
              </p:cNvSpPr>
              <p:nvPr/>
            </p:nvSpPr>
            <p:spPr>
              <a:xfrm>
                <a:off x="6465950" y="925528"/>
                <a:ext cx="6086220" cy="1929952"/>
              </a:xfrm>
              <a:prstGeom prst="rect">
                <a:avLst/>
              </a:prstGeom>
              <a:blipFill>
                <a:blip r:embed="rId6"/>
                <a:stretch>
                  <a:fillRect l="-625" t="-654"/>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E1F72F75-73BE-3A68-3BD5-41A02E597AF7}"/>
              </a:ext>
            </a:extLst>
          </p:cNvPr>
          <p:cNvGrpSpPr/>
          <p:nvPr/>
        </p:nvGrpSpPr>
        <p:grpSpPr>
          <a:xfrm>
            <a:off x="6555721" y="2889581"/>
            <a:ext cx="2094104" cy="3519886"/>
            <a:chOff x="7451725" y="1389460"/>
            <a:chExt cx="2717990" cy="4465240"/>
          </a:xfrm>
        </p:grpSpPr>
        <p:pic>
          <p:nvPicPr>
            <p:cNvPr id="30" name="Picture 29">
              <a:extLst>
                <a:ext uri="{FF2B5EF4-FFF2-40B4-BE49-F238E27FC236}">
                  <a16:creationId xmlns:a16="http://schemas.microsoft.com/office/drawing/2014/main" id="{DC7CAC35-A954-31F9-EFC1-030F534208E4}"/>
                </a:ext>
              </a:extLst>
            </p:cNvPr>
            <p:cNvPicPr>
              <a:picLocks noChangeAspect="1"/>
            </p:cNvPicPr>
            <p:nvPr/>
          </p:nvPicPr>
          <p:blipFill>
            <a:blip r:embed="rId7"/>
            <a:srcRect/>
            <a:stretch/>
          </p:blipFill>
          <p:spPr>
            <a:xfrm>
              <a:off x="7451725" y="1389460"/>
              <a:ext cx="2032000" cy="4465240"/>
            </a:xfrm>
            <a:prstGeom prst="rect">
              <a:avLst/>
            </a:prstGeom>
          </p:spPr>
        </p:pic>
        <p:pic>
          <p:nvPicPr>
            <p:cNvPr id="31" name="Picture 30">
              <a:extLst>
                <a:ext uri="{FF2B5EF4-FFF2-40B4-BE49-F238E27FC236}">
                  <a16:creationId xmlns:a16="http://schemas.microsoft.com/office/drawing/2014/main" id="{795D8088-2ACF-C478-E1CC-CC325A120910}"/>
                </a:ext>
              </a:extLst>
            </p:cNvPr>
            <p:cNvPicPr>
              <a:picLocks noChangeAspect="1"/>
            </p:cNvPicPr>
            <p:nvPr/>
          </p:nvPicPr>
          <p:blipFill>
            <a:blip r:embed="rId8"/>
            <a:srcRect/>
            <a:stretch/>
          </p:blipFill>
          <p:spPr>
            <a:xfrm>
              <a:off x="9448606" y="1389460"/>
              <a:ext cx="721109" cy="4465240"/>
            </a:xfrm>
            <a:prstGeom prst="rect">
              <a:avLst/>
            </a:prstGeom>
          </p:spPr>
        </p:pic>
      </p:grpSp>
      <p:sp>
        <p:nvSpPr>
          <p:cNvPr id="32" name="TextBox 31">
            <a:extLst>
              <a:ext uri="{FF2B5EF4-FFF2-40B4-BE49-F238E27FC236}">
                <a16:creationId xmlns:a16="http://schemas.microsoft.com/office/drawing/2014/main" id="{2EB4828E-C675-54E6-C3E6-9FB14D79B6FD}"/>
              </a:ext>
            </a:extLst>
          </p:cNvPr>
          <p:cNvSpPr txBox="1"/>
          <p:nvPr/>
        </p:nvSpPr>
        <p:spPr>
          <a:xfrm>
            <a:off x="10095726" y="6132468"/>
            <a:ext cx="1811714" cy="276999"/>
          </a:xfrm>
          <a:prstGeom prst="rect">
            <a:avLst/>
          </a:prstGeom>
          <a:noFill/>
          <a:ln w="25400">
            <a:solidFill>
              <a:schemeClr val="tx1"/>
            </a:solidFill>
          </a:ln>
        </p:spPr>
        <p:txBody>
          <a:bodyPr wrap="none" rtlCol="0">
            <a:spAutoFit/>
          </a:bodyPr>
          <a:lstStyle/>
          <a:p>
            <a:r>
              <a:rPr lang="en-US" sz="1200" dirty="0" err="1"/>
              <a:t>arXiv</a:t>
            </a:r>
            <a:r>
              <a:rPr lang="en-US" sz="1200" dirty="0"/>
              <a:t>: 2412.16047 (2025)</a:t>
            </a:r>
          </a:p>
        </p:txBody>
      </p:sp>
      <p:grpSp>
        <p:nvGrpSpPr>
          <p:cNvPr id="37" name="Group 36">
            <a:extLst>
              <a:ext uri="{FF2B5EF4-FFF2-40B4-BE49-F238E27FC236}">
                <a16:creationId xmlns:a16="http://schemas.microsoft.com/office/drawing/2014/main" id="{BBC689A4-54C0-7E3C-617B-22E25028A7DA}"/>
              </a:ext>
            </a:extLst>
          </p:cNvPr>
          <p:cNvGrpSpPr/>
          <p:nvPr/>
        </p:nvGrpSpPr>
        <p:grpSpPr>
          <a:xfrm>
            <a:off x="8664696" y="3069559"/>
            <a:ext cx="3527304" cy="2631583"/>
            <a:chOff x="6332400" y="3107612"/>
            <a:chExt cx="3527304" cy="2631583"/>
          </a:xfrm>
        </p:grpSpPr>
        <p:pic>
          <p:nvPicPr>
            <p:cNvPr id="33" name="Image" descr="Image">
              <a:extLst>
                <a:ext uri="{FF2B5EF4-FFF2-40B4-BE49-F238E27FC236}">
                  <a16:creationId xmlns:a16="http://schemas.microsoft.com/office/drawing/2014/main" id="{10EFF393-73E9-61CD-6167-251CC9DCBE67}"/>
                </a:ext>
              </a:extLst>
            </p:cNvPr>
            <p:cNvPicPr>
              <a:picLocks noChangeAspect="1"/>
            </p:cNvPicPr>
            <p:nvPr/>
          </p:nvPicPr>
          <p:blipFill>
            <a:blip r:embed="rId9"/>
            <a:stretch>
              <a:fillRect/>
            </a:stretch>
          </p:blipFill>
          <p:spPr>
            <a:xfrm>
              <a:off x="7365059" y="3107612"/>
              <a:ext cx="2494645" cy="2631583"/>
            </a:xfrm>
            <a:prstGeom prst="rect">
              <a:avLst/>
            </a:prstGeom>
            <a:ln w="12700">
              <a:miter lim="400000"/>
            </a:ln>
          </p:spPr>
        </p:pic>
        <p:sp>
          <p:nvSpPr>
            <p:cNvPr id="34" name="The 90% UL for two tri-nucleon decay-specific modes">
              <a:extLst>
                <a:ext uri="{FF2B5EF4-FFF2-40B4-BE49-F238E27FC236}">
                  <a16:creationId xmlns:a16="http://schemas.microsoft.com/office/drawing/2014/main" id="{ECC9D063-8FA9-ABC7-9B56-D7B315D5404E}"/>
                </a:ext>
              </a:extLst>
            </p:cNvPr>
            <p:cNvSpPr txBox="1"/>
            <p:nvPr/>
          </p:nvSpPr>
          <p:spPr>
            <a:xfrm>
              <a:off x="6332400" y="4586861"/>
              <a:ext cx="2218189"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defRPr sz="2800">
                  <a:solidFill>
                    <a:srgbClr val="000000"/>
                  </a:solidFill>
                </a:defRPr>
              </a:lvl1pPr>
            </a:lstStyle>
            <a:p>
              <a:r>
                <a:rPr sz="1000" dirty="0"/>
                <a:t>The 90% UL for two tri-nucleon </a:t>
              </a:r>
              <a:endParaRPr lang="en-US" sz="1000" dirty="0"/>
            </a:p>
            <a:p>
              <a:r>
                <a:rPr sz="1000" dirty="0"/>
                <a:t>decay-specific modes</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4C5EC52-44F7-AC36-F662-F29257B31FD4}"/>
                    </a:ext>
                  </a:extLst>
                </p:cNvPr>
                <p:cNvSpPr txBox="1"/>
                <p:nvPr/>
              </p:nvSpPr>
              <p:spPr>
                <a:xfrm>
                  <a:off x="6766983" y="3615539"/>
                  <a:ext cx="1349024" cy="377989"/>
                </a:xfrm>
                <a:prstGeom prst="rect">
                  <a:avLst/>
                </a:prstGeom>
                <a:noFill/>
                <a:ln w="25400">
                  <a:noFill/>
                </a:ln>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m:rPr>
                                <m:sty m:val="p"/>
                              </m:rPr>
                              <a:rPr lang="en-US" sz="1200" b="0" i="0" smtClean="0">
                                <a:latin typeface="Cambria Math" panose="02040503050406030204" pitchFamily="18" charset="0"/>
                              </a:rPr>
                              <m:t>T</m:t>
                            </m:r>
                          </m:e>
                          <m:sub>
                            <m:f>
                              <m:fPr>
                                <m:ctrlPr>
                                  <a:rPr lang="en-US" sz="1200" i="1" smtClean="0">
                                    <a:latin typeface="Cambria Math" panose="02040503050406030204" pitchFamily="18" charset="0"/>
                                  </a:rPr>
                                </m:ctrlPr>
                              </m:fPr>
                              <m:num>
                                <m:r>
                                  <a:rPr lang="en-US" sz="1200" b="0" i="0" smtClean="0">
                                    <a:latin typeface="Cambria Math" panose="02040503050406030204" pitchFamily="18" charset="0"/>
                                  </a:rPr>
                                  <m:t>1</m:t>
                                </m:r>
                              </m:num>
                              <m:den>
                                <m:r>
                                  <a:rPr lang="en-US" sz="1200" b="0" i="0" smtClean="0">
                                    <a:latin typeface="Cambria Math" panose="02040503050406030204" pitchFamily="18" charset="0"/>
                                  </a:rPr>
                                  <m:t>2</m:t>
                                </m:r>
                              </m:den>
                            </m:f>
                          </m:sub>
                        </m:sSub>
                        <m:r>
                          <a:rPr lang="en-US" sz="1200" b="0" i="0" smtClean="0">
                            <a:latin typeface="Cambria Math" panose="02040503050406030204" pitchFamily="18" charset="0"/>
                          </a:rPr>
                          <m:t>&gt;1.84×1</m:t>
                        </m:r>
                        <m:sSup>
                          <m:sSupPr>
                            <m:ctrlPr>
                              <a:rPr lang="en-US" sz="1200" i="1" smtClean="0">
                                <a:latin typeface="Cambria Math" panose="02040503050406030204" pitchFamily="18" charset="0"/>
                              </a:rPr>
                            </m:ctrlPr>
                          </m:sSupPr>
                          <m:e>
                            <m:r>
                              <a:rPr lang="en-US" sz="1200" b="0" i="0" smtClean="0">
                                <a:latin typeface="Cambria Math" panose="02040503050406030204" pitchFamily="18" charset="0"/>
                              </a:rPr>
                              <m:t>0</m:t>
                            </m:r>
                          </m:e>
                          <m:sup>
                            <m:r>
                              <a:rPr lang="en-US" sz="1200" b="0" i="0" smtClean="0">
                                <a:latin typeface="Cambria Math" panose="02040503050406030204" pitchFamily="18" charset="0"/>
                              </a:rPr>
                              <m:t>26</m:t>
                            </m:r>
                          </m:sup>
                        </m:sSup>
                        <m:r>
                          <m:rPr>
                            <m:sty m:val="p"/>
                          </m:rPr>
                          <a:rPr lang="en-US" sz="1200" b="0" i="0" smtClean="0">
                            <a:latin typeface="Cambria Math" panose="02040503050406030204" pitchFamily="18" charset="0"/>
                          </a:rPr>
                          <m:t>y</m:t>
                        </m:r>
                      </m:oMath>
                    </m:oMathPara>
                  </a14:m>
                  <a:endParaRPr lang="en-US" sz="1200" dirty="0"/>
                </a:p>
              </p:txBody>
            </p:sp>
          </mc:Choice>
          <mc:Fallback xmlns="">
            <p:sp>
              <p:nvSpPr>
                <p:cNvPr id="35" name="TextBox 34">
                  <a:extLst>
                    <a:ext uri="{FF2B5EF4-FFF2-40B4-BE49-F238E27FC236}">
                      <a16:creationId xmlns:a16="http://schemas.microsoft.com/office/drawing/2014/main" id="{64C5EC52-44F7-AC36-F662-F29257B31FD4}"/>
                    </a:ext>
                  </a:extLst>
                </p:cNvPr>
                <p:cNvSpPr txBox="1">
                  <a:spLocks noRot="1" noChangeAspect="1" noMove="1" noResize="1" noEditPoints="1" noAdjustHandles="1" noChangeArrowheads="1" noChangeShapeType="1" noTextEdit="1"/>
                </p:cNvSpPr>
                <p:nvPr/>
              </p:nvSpPr>
              <p:spPr>
                <a:xfrm>
                  <a:off x="6766983" y="3615539"/>
                  <a:ext cx="1349024" cy="377989"/>
                </a:xfrm>
                <a:prstGeom prst="rect">
                  <a:avLst/>
                </a:prstGeom>
                <a:blipFill>
                  <a:blip r:embed="rId10"/>
                  <a:stretch>
                    <a:fillRect/>
                  </a:stretch>
                </a:blipFill>
                <a:ln w="254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8FAD627-0CD7-029C-27F1-6B9C4433F056}"/>
                    </a:ext>
                  </a:extLst>
                </p:cNvPr>
                <p:cNvSpPr txBox="1"/>
                <p:nvPr/>
              </p:nvSpPr>
              <p:spPr>
                <a:xfrm>
                  <a:off x="6895558" y="4254484"/>
                  <a:ext cx="1349024" cy="377989"/>
                </a:xfrm>
                <a:prstGeom prst="rect">
                  <a:avLst/>
                </a:prstGeom>
                <a:noFill/>
                <a:ln w="25400">
                  <a:noFill/>
                </a:ln>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m:rPr>
                                <m:sty m:val="p"/>
                              </m:rPr>
                              <a:rPr lang="en-US" sz="1200" b="0" i="0" smtClean="0">
                                <a:latin typeface="Cambria Math" panose="02040503050406030204" pitchFamily="18" charset="0"/>
                              </a:rPr>
                              <m:t>T</m:t>
                            </m:r>
                          </m:e>
                          <m:sub>
                            <m:f>
                              <m:fPr>
                                <m:ctrlPr>
                                  <a:rPr lang="en-US" sz="1200" i="1" smtClean="0">
                                    <a:latin typeface="Cambria Math" panose="02040503050406030204" pitchFamily="18" charset="0"/>
                                  </a:rPr>
                                </m:ctrlPr>
                              </m:fPr>
                              <m:num>
                                <m:r>
                                  <a:rPr lang="en-US" sz="1200" b="0" i="0" smtClean="0">
                                    <a:latin typeface="Cambria Math" panose="02040503050406030204" pitchFamily="18" charset="0"/>
                                  </a:rPr>
                                  <m:t>1</m:t>
                                </m:r>
                              </m:num>
                              <m:den>
                                <m:r>
                                  <a:rPr lang="en-US" sz="1200" b="0" i="0" smtClean="0">
                                    <a:latin typeface="Cambria Math" panose="02040503050406030204" pitchFamily="18" charset="0"/>
                                  </a:rPr>
                                  <m:t>2</m:t>
                                </m:r>
                              </m:den>
                            </m:f>
                          </m:sub>
                        </m:sSub>
                        <m:r>
                          <a:rPr lang="en-US" sz="1200" b="0" i="0" smtClean="0">
                            <a:latin typeface="Cambria Math" panose="02040503050406030204" pitchFamily="18" charset="0"/>
                          </a:rPr>
                          <m:t>&gt;1.82×1</m:t>
                        </m:r>
                        <m:sSup>
                          <m:sSupPr>
                            <m:ctrlPr>
                              <a:rPr lang="en-US" sz="1200" i="1" smtClean="0">
                                <a:latin typeface="Cambria Math" panose="02040503050406030204" pitchFamily="18" charset="0"/>
                              </a:rPr>
                            </m:ctrlPr>
                          </m:sSupPr>
                          <m:e>
                            <m:r>
                              <a:rPr lang="en-US" sz="1200" b="0" i="0" smtClean="0">
                                <a:latin typeface="Cambria Math" panose="02040503050406030204" pitchFamily="18" charset="0"/>
                              </a:rPr>
                              <m:t>0</m:t>
                            </m:r>
                          </m:e>
                          <m:sup>
                            <m:r>
                              <a:rPr lang="en-US" sz="1200" b="0" i="0" smtClean="0">
                                <a:latin typeface="Cambria Math" panose="02040503050406030204" pitchFamily="18" charset="0"/>
                              </a:rPr>
                              <m:t>26</m:t>
                            </m:r>
                          </m:sup>
                        </m:sSup>
                        <m:r>
                          <m:rPr>
                            <m:sty m:val="p"/>
                          </m:rPr>
                          <a:rPr lang="en-US" sz="1200" b="0" i="0" smtClean="0">
                            <a:latin typeface="Cambria Math" panose="02040503050406030204" pitchFamily="18" charset="0"/>
                          </a:rPr>
                          <m:t>y</m:t>
                        </m:r>
                      </m:oMath>
                    </m:oMathPara>
                  </a14:m>
                  <a:endParaRPr lang="en-US" sz="1200" dirty="0"/>
                </a:p>
              </p:txBody>
            </p:sp>
          </mc:Choice>
          <mc:Fallback xmlns="">
            <p:sp>
              <p:nvSpPr>
                <p:cNvPr id="36" name="TextBox 35">
                  <a:extLst>
                    <a:ext uri="{FF2B5EF4-FFF2-40B4-BE49-F238E27FC236}">
                      <a16:creationId xmlns:a16="http://schemas.microsoft.com/office/drawing/2014/main" id="{88FAD627-0CD7-029C-27F1-6B9C4433F056}"/>
                    </a:ext>
                  </a:extLst>
                </p:cNvPr>
                <p:cNvSpPr txBox="1">
                  <a:spLocks noRot="1" noChangeAspect="1" noMove="1" noResize="1" noEditPoints="1" noAdjustHandles="1" noChangeArrowheads="1" noChangeShapeType="1" noTextEdit="1"/>
                </p:cNvSpPr>
                <p:nvPr/>
              </p:nvSpPr>
              <p:spPr>
                <a:xfrm>
                  <a:off x="6895558" y="4254484"/>
                  <a:ext cx="1349024" cy="377989"/>
                </a:xfrm>
                <a:prstGeom prst="rect">
                  <a:avLst/>
                </a:prstGeom>
                <a:blipFill>
                  <a:blip r:embed="rId11"/>
                  <a:stretch>
                    <a:fillRect/>
                  </a:stretch>
                </a:blipFill>
                <a:ln w="25400">
                  <a:noFill/>
                </a:ln>
              </p:spPr>
              <p:txBody>
                <a:bodyPr/>
                <a:lstStyle/>
                <a:p>
                  <a:r>
                    <a:rPr lang="en-US">
                      <a:noFill/>
                    </a:rPr>
                    <a:t> </a:t>
                  </a:r>
                </a:p>
              </p:txBody>
            </p:sp>
          </mc:Fallback>
        </mc:AlternateContent>
      </p:grpSp>
      <p:sp>
        <p:nvSpPr>
          <p:cNvPr id="2" name="Slide Number Placeholder 18">
            <a:extLst>
              <a:ext uri="{FF2B5EF4-FFF2-40B4-BE49-F238E27FC236}">
                <a16:creationId xmlns:a16="http://schemas.microsoft.com/office/drawing/2014/main" id="{54765A84-3B51-327A-CE0E-EA807AF7C239}"/>
              </a:ext>
            </a:extLst>
          </p:cNvPr>
          <p:cNvSpPr>
            <a:spLocks noGrp="1"/>
          </p:cNvSpPr>
          <p:nvPr>
            <p:ph type="sldNum" sz="quarter" idx="4"/>
          </p:nvPr>
        </p:nvSpPr>
        <p:spPr>
          <a:xfrm>
            <a:off x="11636348" y="6577367"/>
            <a:ext cx="555652" cy="297221"/>
          </a:xfrm>
        </p:spPr>
        <p:txBody>
          <a:bodyPr/>
          <a:lstStyle/>
          <a:p>
            <a:fld id="{36E01CB7-B787-C24B-984D-A418F34F307B}" type="slidenum">
              <a:rPr lang="en-US" smtClean="0"/>
              <a:t>22</a:t>
            </a:fld>
            <a:endParaRPr lang="en-US"/>
          </a:p>
        </p:txBody>
      </p:sp>
    </p:spTree>
    <p:extLst>
      <p:ext uri="{BB962C8B-B14F-4D97-AF65-F5344CB8AC3E}">
        <p14:creationId xmlns:p14="http://schemas.microsoft.com/office/powerpoint/2010/main" val="1053868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7F7D0-5EB9-29A9-C8FB-1F6514919C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09AB59-4EB3-675B-8167-D20F8FD39BC7}"/>
              </a:ext>
            </a:extLst>
          </p:cNvPr>
          <p:cNvPicPr>
            <a:picLocks noChangeAspect="1"/>
          </p:cNvPicPr>
          <p:nvPr/>
        </p:nvPicPr>
        <p:blipFill>
          <a:blip r:embed="rId3"/>
          <a:stretch>
            <a:fillRect/>
          </a:stretch>
        </p:blipFill>
        <p:spPr>
          <a:xfrm>
            <a:off x="197453" y="600063"/>
            <a:ext cx="6270168" cy="1973942"/>
          </a:xfrm>
          <a:prstGeom prst="rect">
            <a:avLst/>
          </a:prstGeom>
        </p:spPr>
      </p:pic>
      <p:sp>
        <p:nvSpPr>
          <p:cNvPr id="9" name="Title 1">
            <a:extLst>
              <a:ext uri="{FF2B5EF4-FFF2-40B4-BE49-F238E27FC236}">
                <a16:creationId xmlns:a16="http://schemas.microsoft.com/office/drawing/2014/main" id="{E5902F58-C48C-1317-225B-13972C6A5B20}"/>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Charge non-conservation and PEP violation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F0A3E5-5BAA-2E37-9D58-DB7A584C80C4}"/>
                  </a:ext>
                </a:extLst>
              </p:cNvPr>
              <p:cNvSpPr txBox="1"/>
              <p:nvPr/>
            </p:nvSpPr>
            <p:spPr>
              <a:xfrm>
                <a:off x="64871" y="2760777"/>
                <a:ext cx="5923345" cy="2717475"/>
              </a:xfrm>
              <a:prstGeom prst="rect">
                <a:avLst/>
              </a:prstGeom>
              <a:noFill/>
            </p:spPr>
            <p:txBody>
              <a:bodyPr wrap="square" rtlCol="0">
                <a:spAutoFit/>
              </a:bodyPr>
              <a:lstStyle/>
              <a:p>
                <a:pPr algn="ctr"/>
                <a:r>
                  <a:rPr lang="en-US" b="1" dirty="0"/>
                  <a:t>Charge non-conservation</a:t>
                </a:r>
              </a:p>
              <a:p>
                <a:pPr algn="ctr"/>
                <a:r>
                  <a:rPr lang="en-US" b="1" dirty="0">
                    <a:latin typeface="+mj-lt"/>
                  </a:rPr>
                  <a:t>(Invisible mode)</a:t>
                </a:r>
                <a:endParaRPr lang="en-US" dirty="0">
                  <a:latin typeface="+mj-lt"/>
                </a:endParaRPr>
              </a:p>
              <a:p>
                <a:r>
                  <a:rPr lang="en-US" b="0" i="1" dirty="0">
                    <a:latin typeface="Cambria Math" panose="02040503050406030204" pitchFamily="18" charset="0"/>
                  </a:rPr>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𝜈</m:t>
                        </m:r>
                      </m:e>
                      <m:sub>
                        <m:r>
                          <a:rPr lang="en-US" b="0" i="1" smtClean="0">
                            <a:latin typeface="Cambria Math" panose="02040503050406030204" pitchFamily="18" charset="0"/>
                          </a:rPr>
                          <m:t>𝑒</m:t>
                        </m:r>
                      </m:sub>
                    </m:sSub>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𝜈</m:t>
                            </m:r>
                          </m:e>
                          <m:sub>
                            <m:r>
                              <a:rPr lang="en-US" b="0" i="1" smtClean="0">
                                <a:latin typeface="Cambria Math" panose="02040503050406030204" pitchFamily="18" charset="0"/>
                              </a:rPr>
                              <m:t>𝑒</m:t>
                            </m:r>
                          </m:sub>
                        </m:sSub>
                      </m:e>
                    </m:acc>
                    <m:sSub>
                      <m:sSubPr>
                        <m:ctrlPr>
                          <a:rPr lang="en-US" b="0" i="1" smtClean="0">
                            <a:latin typeface="Cambria Math" panose="02040503050406030204" pitchFamily="18" charset="0"/>
                          </a:rPr>
                        </m:ctrlPr>
                      </m:sSubPr>
                      <m:e>
                        <m:r>
                          <a:rPr lang="en-US" b="0" i="1" smtClean="0">
                            <a:latin typeface="Cambria Math" panose="02040503050406030204" pitchFamily="18" charset="0"/>
                          </a:rPr>
                          <m:t>𝜈</m:t>
                        </m:r>
                      </m:e>
                      <m:sub>
                        <m:r>
                          <a:rPr lang="en-US" b="0" i="1" smtClean="0">
                            <a:latin typeface="Cambria Math" panose="02040503050406030204" pitchFamily="18" charset="0"/>
                          </a:rPr>
                          <m:t>𝑒</m:t>
                        </m:r>
                      </m:sub>
                    </m:sSub>
                  </m:oMath>
                </a14:m>
                <a:r>
                  <a:rPr lang="en-US" dirty="0">
                    <a:latin typeface="+mj-lt"/>
                  </a:rPr>
                  <a:t> </a:t>
                </a:r>
              </a:p>
              <a:p>
                <a:endParaRPr lang="en-US" dirty="0">
                  <a:latin typeface="+mj-lt"/>
                </a:endParaRPr>
              </a:p>
              <a:p>
                <a:r>
                  <a:rPr lang="en-US" dirty="0">
                    <a:solidFill>
                      <a:srgbClr val="0070C0"/>
                    </a:solidFill>
                    <a:latin typeface="+mj-lt"/>
                  </a:rPr>
                  <a:t>Signature: 11.1 keV peak (K-shell x-ray of Ge, most prominent)</a:t>
                </a:r>
              </a:p>
              <a:p>
                <a:r>
                  <a:rPr lang="en-US" dirty="0">
                    <a:solidFill>
                      <a:srgbClr val="C00000"/>
                    </a:solidFill>
                    <a:latin typeface="+mj-lt"/>
                  </a:rPr>
                  <a:t>Result: Not observed (</a:t>
                </a:r>
                <a14:m>
                  <m:oMath xmlns:m="http://schemas.openxmlformats.org/officeDocument/2006/math">
                    <m:sSub>
                      <m:sSubPr>
                        <m:ctrlPr>
                          <a:rPr lang="en-US" b="0" i="1" smtClean="0">
                            <a:solidFill>
                              <a:srgbClr val="C00000"/>
                            </a:solidFill>
                            <a:latin typeface="Cambria Math" panose="02040503050406030204" pitchFamily="18" charset="0"/>
                          </a:rPr>
                        </m:ctrlPr>
                      </m:sSubPr>
                      <m:e>
                        <m:r>
                          <m:rPr>
                            <m:sty m:val="p"/>
                          </m:rPr>
                          <a:rPr lang="en-US" b="0" i="0" smtClean="0">
                            <a:solidFill>
                              <a:srgbClr val="C00000"/>
                            </a:solidFill>
                            <a:latin typeface="Cambria Math" panose="02040503050406030204" pitchFamily="18" charset="0"/>
                          </a:rPr>
                          <m:t>T</m:t>
                        </m:r>
                      </m:e>
                      <m:sub>
                        <m:f>
                          <m:fPr>
                            <m:ctrlPr>
                              <a:rPr lang="en-US" b="0" i="1" smtClean="0">
                                <a:solidFill>
                                  <a:srgbClr val="C00000"/>
                                </a:solidFill>
                                <a:latin typeface="Cambria Math" panose="02040503050406030204" pitchFamily="18" charset="0"/>
                              </a:rPr>
                            </m:ctrlPr>
                          </m:fPr>
                          <m:num>
                            <m:r>
                              <a:rPr lang="en-US" b="0" i="0" smtClean="0">
                                <a:solidFill>
                                  <a:srgbClr val="C00000"/>
                                </a:solidFill>
                                <a:latin typeface="Cambria Math" panose="02040503050406030204" pitchFamily="18" charset="0"/>
                              </a:rPr>
                              <m:t>1</m:t>
                            </m:r>
                          </m:num>
                          <m:den>
                            <m:r>
                              <a:rPr lang="en-US" b="0" i="0" smtClean="0">
                                <a:solidFill>
                                  <a:srgbClr val="C00000"/>
                                </a:solidFill>
                                <a:latin typeface="Cambria Math" panose="02040503050406030204" pitchFamily="18" charset="0"/>
                              </a:rPr>
                              <m:t>2</m:t>
                            </m:r>
                          </m:den>
                        </m:f>
                      </m:sub>
                    </m:sSub>
                    <m:r>
                      <a:rPr lang="en-US" b="0" i="1" smtClean="0">
                        <a:solidFill>
                          <a:srgbClr val="C00000"/>
                        </a:solidFill>
                        <a:latin typeface="Cambria Math" panose="02040503050406030204" pitchFamily="18" charset="0"/>
                      </a:rPr>
                      <m:t>&gt;2.83×</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10</m:t>
                        </m:r>
                      </m:e>
                      <m:sup>
                        <m:r>
                          <a:rPr lang="en-US" b="0" i="1" smtClean="0">
                            <a:solidFill>
                              <a:srgbClr val="C00000"/>
                            </a:solidFill>
                            <a:latin typeface="Cambria Math" panose="02040503050406030204" pitchFamily="18" charset="0"/>
                          </a:rPr>
                          <m:t>25</m:t>
                        </m:r>
                      </m:sup>
                    </m:sSup>
                    <m:r>
                      <a:rPr lang="en-US" b="0" i="1" smtClean="0">
                        <a:solidFill>
                          <a:srgbClr val="C00000"/>
                        </a:solidFill>
                        <a:latin typeface="Cambria Math" panose="02040503050406030204" pitchFamily="18" charset="0"/>
                      </a:rPr>
                      <m:t>𝑦</m:t>
                    </m:r>
                  </m:oMath>
                </a14:m>
                <a:r>
                  <a:rPr lang="en-US" dirty="0">
                    <a:solidFill>
                      <a:srgbClr val="C00000"/>
                    </a:solidFill>
                    <a:latin typeface="+mj-lt"/>
                  </a:rPr>
                  <a:t>) </a:t>
                </a:r>
              </a:p>
              <a:p>
                <a:r>
                  <a:rPr lang="en-US" dirty="0">
                    <a:solidFill>
                      <a:srgbClr val="C00000"/>
                    </a:solidFill>
                    <a:latin typeface="+mj-lt"/>
                  </a:rPr>
                  <a:t>(~10x improvement </a:t>
                </a:r>
              </a:p>
              <a:p>
                <a:r>
                  <a:rPr lang="en-US" dirty="0">
                    <a:solidFill>
                      <a:srgbClr val="C00000"/>
                    </a:solidFill>
                    <a:latin typeface="+mj-lt"/>
                  </a:rPr>
                  <a:t>over previous</a:t>
                </a:r>
                <a:br>
                  <a:rPr lang="en-US" dirty="0">
                    <a:solidFill>
                      <a:srgbClr val="C00000"/>
                    </a:solidFill>
                    <a:latin typeface="+mj-lt"/>
                  </a:rPr>
                </a:br>
                <a:r>
                  <a:rPr lang="en-US" dirty="0">
                    <a:solidFill>
                      <a:srgbClr val="C00000"/>
                    </a:solidFill>
                    <a:latin typeface="+mj-lt"/>
                  </a:rPr>
                  <a:t>limit)</a:t>
                </a:r>
              </a:p>
            </p:txBody>
          </p:sp>
        </mc:Choice>
        <mc:Fallback xmlns="">
          <p:sp>
            <p:nvSpPr>
              <p:cNvPr id="10" name="TextBox 9">
                <a:extLst>
                  <a:ext uri="{FF2B5EF4-FFF2-40B4-BE49-F238E27FC236}">
                    <a16:creationId xmlns:a16="http://schemas.microsoft.com/office/drawing/2014/main" id="{24F0A3E5-5BAA-2E37-9D58-DB7A584C80C4}"/>
                  </a:ext>
                </a:extLst>
              </p:cNvPr>
              <p:cNvSpPr txBox="1">
                <a:spLocks noRot="1" noChangeAspect="1" noMove="1" noResize="1" noEditPoints="1" noAdjustHandles="1" noChangeArrowheads="1" noChangeShapeType="1" noTextEdit="1"/>
              </p:cNvSpPr>
              <p:nvPr/>
            </p:nvSpPr>
            <p:spPr>
              <a:xfrm>
                <a:off x="64871" y="2760777"/>
                <a:ext cx="5923345" cy="2717475"/>
              </a:xfrm>
              <a:prstGeom prst="rect">
                <a:avLst/>
              </a:prstGeom>
              <a:blipFill>
                <a:blip r:embed="rId4"/>
                <a:stretch>
                  <a:fillRect l="-1071" t="-930" b="-2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469C902-9816-CCE3-2360-69BB1B82C30E}"/>
                  </a:ext>
                </a:extLst>
              </p:cNvPr>
              <p:cNvSpPr txBox="1"/>
              <p:nvPr/>
            </p:nvSpPr>
            <p:spPr>
              <a:xfrm>
                <a:off x="6734284" y="650658"/>
                <a:ext cx="5577710" cy="4000069"/>
              </a:xfrm>
              <a:prstGeom prst="rect">
                <a:avLst/>
              </a:prstGeom>
              <a:noFill/>
            </p:spPr>
            <p:txBody>
              <a:bodyPr wrap="square" rtlCol="0">
                <a:spAutoFit/>
              </a:bodyPr>
              <a:lstStyle/>
              <a:p>
                <a:pPr algn="ctr"/>
                <a:r>
                  <a:rPr lang="en-US" b="1" dirty="0"/>
                  <a:t>PEP violation</a:t>
                </a:r>
                <a:endParaRPr lang="en-US" dirty="0">
                  <a:latin typeface="Cambria Math" panose="02040503050406030204" pitchFamily="18" charset="0"/>
                </a:endParaRPr>
              </a:p>
              <a:p>
                <a:r>
                  <a:rPr lang="en-US" dirty="0">
                    <a:latin typeface="+mj-lt"/>
                  </a:rPr>
                  <a:t>PEP violation through –</a:t>
                </a:r>
              </a:p>
              <a:p>
                <a:r>
                  <a:rPr lang="en-US" dirty="0">
                    <a:latin typeface="+mj-lt"/>
                  </a:rPr>
                  <a:t>     External electron (e.g. by pair production) transition to atomic shell</a:t>
                </a:r>
              </a:p>
              <a:p>
                <a:r>
                  <a:rPr lang="en-US" dirty="0">
                    <a:latin typeface="+mj-lt"/>
                  </a:rPr>
                  <a:t>     Already existing electron transition to a lower state</a:t>
                </a:r>
              </a:p>
              <a:p>
                <a:endParaRPr lang="en-US" dirty="0">
                  <a:latin typeface="+mj-lt"/>
                </a:endParaRPr>
              </a:p>
              <a:p>
                <a:r>
                  <a:rPr lang="en-US" dirty="0">
                    <a:solidFill>
                      <a:srgbClr val="0070C0"/>
                    </a:solidFill>
                    <a:latin typeface="+mj-lt"/>
                  </a:rPr>
                  <a:t>Signature: Slightly energy degraded x-rays due to existence of a new electron in the shell (e.g. K-shell x-ray of </a:t>
                </a:r>
                <a:r>
                  <a:rPr lang="en-US" baseline="30000" dirty="0">
                    <a:solidFill>
                      <a:srgbClr val="0070C0"/>
                    </a:solidFill>
                    <a:latin typeface="+mj-lt"/>
                  </a:rPr>
                  <a:t>76</a:t>
                </a:r>
                <a:r>
                  <a:rPr lang="en-US" dirty="0">
                    <a:solidFill>
                      <a:srgbClr val="0070C0"/>
                    </a:solidFill>
                    <a:latin typeface="+mj-lt"/>
                  </a:rPr>
                  <a:t>Ge shifts to 10.6 keV from 11.1 keV)</a:t>
                </a:r>
              </a:p>
              <a:p>
                <a:endParaRPr lang="en-US" dirty="0">
                  <a:solidFill>
                    <a:srgbClr val="C00000"/>
                  </a:solidFill>
                  <a:latin typeface="+mj-lt"/>
                </a:endParaRPr>
              </a:p>
              <a:p>
                <a:r>
                  <a:rPr lang="en-US" dirty="0">
                    <a:solidFill>
                      <a:srgbClr val="C00000"/>
                    </a:solidFill>
                    <a:latin typeface="+mj-lt"/>
                  </a:rPr>
                  <a:t>Result: Not observed</a:t>
                </a:r>
              </a:p>
              <a:p>
                <a:r>
                  <a:rPr lang="en-US" dirty="0">
                    <a:solidFill>
                      <a:srgbClr val="C00000"/>
                    </a:solidFill>
                    <a:latin typeface="+mj-lt"/>
                  </a:rPr>
                  <a:t>External </a:t>
                </a:r>
                <a:r>
                  <a:rPr lang="en-US" i="1" dirty="0">
                    <a:solidFill>
                      <a:srgbClr val="C00000"/>
                    </a:solidFill>
                    <a:latin typeface="+mj-lt"/>
                  </a:rPr>
                  <a:t>e</a:t>
                </a:r>
                <a:r>
                  <a:rPr lang="en-US" i="1" baseline="30000" dirty="0">
                    <a:solidFill>
                      <a:srgbClr val="C00000"/>
                    </a:solidFill>
                    <a:latin typeface="+mj-lt"/>
                  </a:rPr>
                  <a:t>-</a:t>
                </a:r>
                <a:r>
                  <a:rPr lang="en-US" i="1" dirty="0">
                    <a:solidFill>
                      <a:srgbClr val="C00000"/>
                    </a:solidFill>
                    <a:latin typeface="+mj-lt"/>
                  </a:rPr>
                  <a:t>: </a:t>
                </a:r>
                <a:r>
                  <a:rPr lang="en-US" dirty="0">
                    <a:solidFill>
                      <a:srgbClr val="C00000"/>
                    </a:solidFill>
                    <a:latin typeface="+mj-lt"/>
                  </a:rPr>
                  <a:t> </a:t>
                </a:r>
                <a14:m>
                  <m:oMath xmlns:m="http://schemas.openxmlformats.org/officeDocument/2006/math">
                    <m:f>
                      <m:fPr>
                        <m:ctrlPr>
                          <a:rPr lang="en-US" b="0" i="1" smtClean="0">
                            <a:solidFill>
                              <a:srgbClr val="C00000"/>
                            </a:solidFill>
                            <a:latin typeface="Cambria Math" panose="02040503050406030204" pitchFamily="18" charset="0"/>
                          </a:rPr>
                        </m:ctrlPr>
                      </m:fPr>
                      <m:num>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𝛽</m:t>
                            </m:r>
                          </m:e>
                          <m:sup>
                            <m:r>
                              <a:rPr lang="en-US" b="0" i="1" smtClean="0">
                                <a:solidFill>
                                  <a:srgbClr val="C00000"/>
                                </a:solidFill>
                                <a:latin typeface="Cambria Math" panose="02040503050406030204" pitchFamily="18" charset="0"/>
                              </a:rPr>
                              <m:t>2</m:t>
                            </m:r>
                          </m:sup>
                        </m:sSup>
                      </m:num>
                      <m:den>
                        <m:r>
                          <a:rPr lang="en-US" b="0" i="1" smtClean="0">
                            <a:solidFill>
                              <a:srgbClr val="C00000"/>
                            </a:solidFill>
                            <a:latin typeface="Cambria Math" panose="02040503050406030204" pitchFamily="18" charset="0"/>
                          </a:rPr>
                          <m:t>2</m:t>
                        </m:r>
                      </m:den>
                    </m:f>
                    <m:r>
                      <a:rPr lang="en-US" b="0" i="1" smtClean="0">
                        <a:solidFill>
                          <a:srgbClr val="C00000"/>
                        </a:solidFill>
                        <a:latin typeface="Cambria Math" panose="02040503050406030204" pitchFamily="18" charset="0"/>
                      </a:rPr>
                      <m:t>&lt;3.69×</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10</m:t>
                        </m:r>
                      </m:e>
                      <m:sup>
                        <m:r>
                          <a:rPr lang="en-US" b="0" i="1" smtClean="0">
                            <a:solidFill>
                              <a:srgbClr val="C00000"/>
                            </a:solidFill>
                            <a:latin typeface="Cambria Math" panose="02040503050406030204" pitchFamily="18" charset="0"/>
                          </a:rPr>
                          <m:t>−4</m:t>
                        </m:r>
                      </m:sup>
                    </m:sSup>
                  </m:oMath>
                </a14:m>
                <a:r>
                  <a:rPr lang="en-US" dirty="0">
                    <a:solidFill>
                      <a:srgbClr val="C00000"/>
                    </a:solidFill>
                    <a:latin typeface="+mj-lt"/>
                  </a:rPr>
                  <a:t>, ~1.7x improvement</a:t>
                </a:r>
              </a:p>
              <a:p>
                <a:r>
                  <a:rPr lang="en-US" dirty="0">
                    <a:solidFill>
                      <a:srgbClr val="C00000"/>
                    </a:solidFill>
                    <a:latin typeface="+mj-lt"/>
                  </a:rPr>
                  <a:t>Internal </a:t>
                </a:r>
                <a:r>
                  <a:rPr lang="en-US" i="1" dirty="0">
                    <a:solidFill>
                      <a:srgbClr val="C00000"/>
                    </a:solidFill>
                    <a:latin typeface="+mj-lt"/>
                  </a:rPr>
                  <a:t>e</a:t>
                </a:r>
                <a:r>
                  <a:rPr lang="en-US" i="1" baseline="30000" dirty="0">
                    <a:solidFill>
                      <a:srgbClr val="C00000"/>
                    </a:solidFill>
                    <a:latin typeface="+mj-lt"/>
                  </a:rPr>
                  <a:t>-</a:t>
                </a:r>
                <a:r>
                  <a:rPr lang="en-US" i="1" dirty="0">
                    <a:solidFill>
                      <a:srgbClr val="C00000"/>
                    </a:solidFill>
                    <a:latin typeface="+mj-lt"/>
                  </a:rPr>
                  <a:t>: </a:t>
                </a:r>
                <a:r>
                  <a:rPr lang="en-US" dirty="0">
                    <a:solidFill>
                      <a:srgbClr val="C00000"/>
                    </a:solidFill>
                    <a:latin typeface="+mj-lt"/>
                  </a:rPr>
                  <a:t> </a:t>
                </a:r>
                <a14:m>
                  <m:oMath xmlns:m="http://schemas.openxmlformats.org/officeDocument/2006/math">
                    <m:f>
                      <m:fPr>
                        <m:ctrlPr>
                          <a:rPr lang="en-US" b="0" i="1" smtClean="0">
                            <a:solidFill>
                              <a:srgbClr val="C00000"/>
                            </a:solidFill>
                            <a:latin typeface="Cambria Math" panose="02040503050406030204" pitchFamily="18" charset="0"/>
                          </a:rPr>
                        </m:ctrlPr>
                      </m:fPr>
                      <m:num>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𝛽</m:t>
                            </m:r>
                          </m:e>
                          <m:sup>
                            <m:r>
                              <a:rPr lang="en-US" b="0" i="1" smtClean="0">
                                <a:solidFill>
                                  <a:srgbClr val="C00000"/>
                                </a:solidFill>
                                <a:latin typeface="Cambria Math" panose="02040503050406030204" pitchFamily="18" charset="0"/>
                              </a:rPr>
                              <m:t>2</m:t>
                            </m:r>
                          </m:sup>
                        </m:sSup>
                      </m:num>
                      <m:den>
                        <m:r>
                          <a:rPr lang="en-US" b="0" i="1" smtClean="0">
                            <a:solidFill>
                              <a:srgbClr val="C00000"/>
                            </a:solidFill>
                            <a:latin typeface="Cambria Math" panose="02040503050406030204" pitchFamily="18" charset="0"/>
                          </a:rPr>
                          <m:t>2</m:t>
                        </m:r>
                      </m:den>
                    </m:f>
                    <m:r>
                      <a:rPr lang="en-US" b="0" i="1" smtClean="0">
                        <a:solidFill>
                          <a:srgbClr val="C00000"/>
                        </a:solidFill>
                        <a:latin typeface="Cambria Math" panose="02040503050406030204" pitchFamily="18" charset="0"/>
                      </a:rPr>
                      <m:t>&lt;1.03×</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10</m:t>
                        </m:r>
                      </m:e>
                      <m:sup>
                        <m:r>
                          <a:rPr lang="en-US" b="0" i="1" smtClean="0">
                            <a:solidFill>
                              <a:srgbClr val="C00000"/>
                            </a:solidFill>
                            <a:latin typeface="Cambria Math" panose="02040503050406030204" pitchFamily="18" charset="0"/>
                          </a:rPr>
                          <m:t>−48</m:t>
                        </m:r>
                      </m:sup>
                    </m:sSup>
                  </m:oMath>
                </a14:m>
                <a:r>
                  <a:rPr lang="en-US" dirty="0">
                    <a:solidFill>
                      <a:srgbClr val="C00000"/>
                    </a:solidFill>
                    <a:latin typeface="+mj-lt"/>
                  </a:rPr>
                  <a:t>, ~8x improvement</a:t>
                </a:r>
              </a:p>
            </p:txBody>
          </p:sp>
        </mc:Choice>
        <mc:Fallback xmlns="">
          <p:sp>
            <p:nvSpPr>
              <p:cNvPr id="8" name="TextBox 7">
                <a:extLst>
                  <a:ext uri="{FF2B5EF4-FFF2-40B4-BE49-F238E27FC236}">
                    <a16:creationId xmlns:a16="http://schemas.microsoft.com/office/drawing/2014/main" id="{C469C902-9816-CCE3-2360-69BB1B82C30E}"/>
                  </a:ext>
                </a:extLst>
              </p:cNvPr>
              <p:cNvSpPr txBox="1">
                <a:spLocks noRot="1" noChangeAspect="1" noMove="1" noResize="1" noEditPoints="1" noAdjustHandles="1" noChangeArrowheads="1" noChangeShapeType="1" noTextEdit="1"/>
              </p:cNvSpPr>
              <p:nvPr/>
            </p:nvSpPr>
            <p:spPr>
              <a:xfrm>
                <a:off x="6734284" y="650658"/>
                <a:ext cx="5577710" cy="4000069"/>
              </a:xfrm>
              <a:prstGeom prst="rect">
                <a:avLst/>
              </a:prstGeom>
              <a:blipFill>
                <a:blip r:embed="rId5"/>
                <a:stretch>
                  <a:fillRect l="-909" t="-949" r="-682" b="-316"/>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841E87C8-0AD6-DB24-7EF1-A146286A86F7}"/>
              </a:ext>
            </a:extLst>
          </p:cNvPr>
          <p:cNvGrpSpPr/>
          <p:nvPr/>
        </p:nvGrpSpPr>
        <p:grpSpPr>
          <a:xfrm>
            <a:off x="2110485" y="4614976"/>
            <a:ext cx="3441387" cy="1940987"/>
            <a:chOff x="923724" y="4105955"/>
            <a:chExt cx="3902919" cy="2399335"/>
          </a:xfrm>
        </p:grpSpPr>
        <p:pic>
          <p:nvPicPr>
            <p:cNvPr id="5" name="Picture 4">
              <a:extLst>
                <a:ext uri="{FF2B5EF4-FFF2-40B4-BE49-F238E27FC236}">
                  <a16:creationId xmlns:a16="http://schemas.microsoft.com/office/drawing/2014/main" id="{ED3FED24-5F5C-B345-8FDC-BF8B9C408555}"/>
                </a:ext>
              </a:extLst>
            </p:cNvPr>
            <p:cNvPicPr>
              <a:picLocks noChangeAspect="1"/>
            </p:cNvPicPr>
            <p:nvPr/>
          </p:nvPicPr>
          <p:blipFill>
            <a:blip r:embed="rId6"/>
            <a:stretch>
              <a:fillRect/>
            </a:stretch>
          </p:blipFill>
          <p:spPr>
            <a:xfrm>
              <a:off x="923724" y="4105955"/>
              <a:ext cx="3902919" cy="2399335"/>
            </a:xfrm>
            <a:prstGeom prst="rect">
              <a:avLst/>
            </a:prstGeom>
          </p:spPr>
        </p:pic>
        <p:cxnSp>
          <p:nvCxnSpPr>
            <p:cNvPr id="13" name="Straight Connector 12">
              <a:extLst>
                <a:ext uri="{FF2B5EF4-FFF2-40B4-BE49-F238E27FC236}">
                  <a16:creationId xmlns:a16="http://schemas.microsoft.com/office/drawing/2014/main" id="{7EAE29F0-EF39-A139-DE0B-A1CEB5E692AC}"/>
                </a:ext>
              </a:extLst>
            </p:cNvPr>
            <p:cNvCxnSpPr>
              <a:cxnSpLocks/>
            </p:cNvCxnSpPr>
            <p:nvPr/>
          </p:nvCxnSpPr>
          <p:spPr>
            <a:xfrm flipV="1">
              <a:off x="3113590" y="4190035"/>
              <a:ext cx="0" cy="1990845"/>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925DF069-9E9D-BBBF-1D20-A064A9D10509}"/>
              </a:ext>
            </a:extLst>
          </p:cNvPr>
          <p:cNvGrpSpPr/>
          <p:nvPr/>
        </p:nvGrpSpPr>
        <p:grpSpPr>
          <a:xfrm>
            <a:off x="8194961" y="4641160"/>
            <a:ext cx="3441387" cy="1936207"/>
            <a:chOff x="7843442" y="4271135"/>
            <a:chExt cx="3535516" cy="2170175"/>
          </a:xfrm>
        </p:grpSpPr>
        <p:pic>
          <p:nvPicPr>
            <p:cNvPr id="16" name="Picture 15">
              <a:extLst>
                <a:ext uri="{FF2B5EF4-FFF2-40B4-BE49-F238E27FC236}">
                  <a16:creationId xmlns:a16="http://schemas.microsoft.com/office/drawing/2014/main" id="{ADB6BA0C-0901-871F-0E20-7A528CAA5317}"/>
                </a:ext>
              </a:extLst>
            </p:cNvPr>
            <p:cNvPicPr>
              <a:picLocks noChangeAspect="1"/>
            </p:cNvPicPr>
            <p:nvPr/>
          </p:nvPicPr>
          <p:blipFill>
            <a:blip r:embed="rId7"/>
            <a:stretch>
              <a:fillRect/>
            </a:stretch>
          </p:blipFill>
          <p:spPr>
            <a:xfrm>
              <a:off x="7843442" y="4271135"/>
              <a:ext cx="3535516" cy="2170175"/>
            </a:xfrm>
            <a:prstGeom prst="rect">
              <a:avLst/>
            </a:prstGeom>
          </p:spPr>
        </p:pic>
        <p:cxnSp>
          <p:nvCxnSpPr>
            <p:cNvPr id="17" name="Straight Connector 16">
              <a:extLst>
                <a:ext uri="{FF2B5EF4-FFF2-40B4-BE49-F238E27FC236}">
                  <a16:creationId xmlns:a16="http://schemas.microsoft.com/office/drawing/2014/main" id="{4F8900B8-30F9-32DA-7C6E-BAFF0E7F58C2}"/>
                </a:ext>
              </a:extLst>
            </p:cNvPr>
            <p:cNvCxnSpPr>
              <a:cxnSpLocks/>
            </p:cNvCxnSpPr>
            <p:nvPr/>
          </p:nvCxnSpPr>
          <p:spPr>
            <a:xfrm flipV="1">
              <a:off x="9805686" y="4350658"/>
              <a:ext cx="0" cy="1807072"/>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19" name="Slide Number Placeholder 18">
            <a:extLst>
              <a:ext uri="{FF2B5EF4-FFF2-40B4-BE49-F238E27FC236}">
                <a16:creationId xmlns:a16="http://schemas.microsoft.com/office/drawing/2014/main" id="{B130F023-ED0F-FCAE-36CC-E1882862EFCA}"/>
              </a:ext>
            </a:extLst>
          </p:cNvPr>
          <p:cNvSpPr>
            <a:spLocks noGrp="1"/>
          </p:cNvSpPr>
          <p:nvPr>
            <p:ph type="sldNum" sz="quarter" idx="4"/>
          </p:nvPr>
        </p:nvSpPr>
        <p:spPr/>
        <p:txBody>
          <a:bodyPr/>
          <a:lstStyle/>
          <a:p>
            <a:fld id="{36E01CB7-B787-C24B-984D-A418F34F307B}" type="slidenum">
              <a:rPr lang="en-US" smtClean="0"/>
              <a:t>23</a:t>
            </a:fld>
            <a:endParaRPr lang="en-US"/>
          </a:p>
        </p:txBody>
      </p:sp>
      <p:sp>
        <p:nvSpPr>
          <p:cNvPr id="2" name="TextBox 1">
            <a:extLst>
              <a:ext uri="{FF2B5EF4-FFF2-40B4-BE49-F238E27FC236}">
                <a16:creationId xmlns:a16="http://schemas.microsoft.com/office/drawing/2014/main" id="{9328F9C6-E410-FB09-D167-5CB84E6E3F33}"/>
              </a:ext>
            </a:extLst>
          </p:cNvPr>
          <p:cNvSpPr txBox="1"/>
          <p:nvPr/>
        </p:nvSpPr>
        <p:spPr>
          <a:xfrm>
            <a:off x="6655245" y="5504972"/>
            <a:ext cx="1328890" cy="461665"/>
          </a:xfrm>
          <a:prstGeom prst="rect">
            <a:avLst/>
          </a:prstGeom>
          <a:noFill/>
          <a:ln w="25400">
            <a:solidFill>
              <a:schemeClr val="tx1"/>
            </a:solidFill>
          </a:ln>
        </p:spPr>
        <p:txBody>
          <a:bodyPr wrap="none" rtlCol="0">
            <a:spAutoFit/>
          </a:bodyPr>
          <a:lstStyle/>
          <a:p>
            <a:pPr algn="l"/>
            <a:r>
              <a:rPr lang="en-US" sz="1200" dirty="0"/>
              <a:t>Nat. Phys. </a:t>
            </a:r>
            <a:r>
              <a:rPr lang="en-US" sz="1200" b="1" dirty="0"/>
              <a:t>20 </a:t>
            </a:r>
          </a:p>
          <a:p>
            <a:pPr algn="l"/>
            <a:r>
              <a:rPr lang="en-US" sz="1200" dirty="0"/>
              <a:t>1078-1083 (2024)</a:t>
            </a:r>
          </a:p>
        </p:txBody>
      </p:sp>
    </p:spTree>
    <p:extLst>
      <p:ext uri="{BB962C8B-B14F-4D97-AF65-F5344CB8AC3E}">
        <p14:creationId xmlns:p14="http://schemas.microsoft.com/office/powerpoint/2010/main" val="110536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67968-51F4-76EB-AAD9-D11C54644C1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20447AB-3500-EA0C-B178-574BEF4AC046}"/>
              </a:ext>
            </a:extLst>
          </p:cNvPr>
          <p:cNvSpPr txBox="1">
            <a:spLocks/>
          </p:cNvSpPr>
          <p:nvPr/>
        </p:nvSpPr>
        <p:spPr>
          <a:xfrm>
            <a:off x="0" y="0"/>
            <a:ext cx="12192000" cy="8262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Wave Function Collapse Rate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5FB4252-41B0-6CE3-6FA1-66747B820990}"/>
                  </a:ext>
                </a:extLst>
              </p:cNvPr>
              <p:cNvSpPr txBox="1"/>
              <p:nvPr/>
            </p:nvSpPr>
            <p:spPr>
              <a:xfrm>
                <a:off x="261003" y="1241041"/>
                <a:ext cx="5660986" cy="3416320"/>
              </a:xfrm>
              <a:prstGeom prst="rect">
                <a:avLst/>
              </a:prstGeom>
              <a:noFill/>
            </p:spPr>
            <p:txBody>
              <a:bodyPr wrap="square" rtlCol="0">
                <a:spAutoFit/>
              </a:bodyPr>
              <a:lstStyle/>
              <a:p>
                <a:r>
                  <a:rPr lang="en-US" dirty="0">
                    <a:latin typeface="+mj-lt"/>
                  </a:rPr>
                  <a:t>Models explored – </a:t>
                </a:r>
              </a:p>
              <a:p>
                <a:r>
                  <a:rPr lang="en-US" dirty="0">
                    <a:latin typeface="+mj-lt"/>
                  </a:rPr>
                  <a:t>     Continuous Spontaneous Localization (CSL) model</a:t>
                </a:r>
              </a:p>
              <a:p>
                <a:r>
                  <a:rPr lang="en-US" dirty="0">
                    <a:latin typeface="+mj-lt"/>
                  </a:rPr>
                  <a:t>     </a:t>
                </a:r>
                <a:r>
                  <a:rPr lang="en-US" dirty="0" err="1">
                    <a:latin typeface="+mj-lt"/>
                  </a:rPr>
                  <a:t>Diosi</a:t>
                </a:r>
                <a:r>
                  <a:rPr lang="en-US" dirty="0">
                    <a:latin typeface="+mj-lt"/>
                  </a:rPr>
                  <a:t>-Penrose (DP) model</a:t>
                </a:r>
              </a:p>
              <a:p>
                <a:r>
                  <a:rPr lang="en-US" dirty="0">
                    <a:latin typeface="+mj-lt"/>
                  </a:rPr>
                  <a:t>Both involves random process, independent/dependent on particle mass</a:t>
                </a:r>
              </a:p>
              <a:p>
                <a:endParaRPr lang="en-US" dirty="0">
                  <a:latin typeface="+mj-lt"/>
                </a:endParaRPr>
              </a:p>
              <a:p>
                <a:r>
                  <a:rPr lang="en-US" dirty="0">
                    <a:solidFill>
                      <a:srgbClr val="0070C0"/>
                    </a:solidFill>
                    <a:latin typeface="+mj-lt"/>
                  </a:rPr>
                  <a:t>Signature: 1/E fall of energy spectrum</a:t>
                </a:r>
              </a:p>
              <a:p>
                <a:endParaRPr lang="en-US" dirty="0">
                  <a:solidFill>
                    <a:srgbClr val="C00000"/>
                  </a:solidFill>
                  <a:latin typeface="+mj-lt"/>
                </a:endParaRPr>
              </a:p>
              <a:p>
                <a:r>
                  <a:rPr lang="en-US" dirty="0">
                    <a:solidFill>
                      <a:srgbClr val="C00000"/>
                    </a:solidFill>
                    <a:latin typeface="+mj-lt"/>
                  </a:rPr>
                  <a:t>For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𝑟</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10</m:t>
                        </m:r>
                      </m:e>
                      <m:sup>
                        <m:r>
                          <a:rPr lang="en-US" b="0" i="1" smtClean="0">
                            <a:solidFill>
                              <a:srgbClr val="C00000"/>
                            </a:solidFill>
                            <a:latin typeface="Cambria Math" panose="02040503050406030204" pitchFamily="18" charset="0"/>
                          </a:rPr>
                          <m:t>−7</m:t>
                        </m:r>
                      </m:sup>
                    </m:sSup>
                    <m:r>
                      <a:rPr lang="en-US" b="0" i="1" smtClean="0">
                        <a:solidFill>
                          <a:srgbClr val="C00000"/>
                        </a:solidFill>
                        <a:latin typeface="Cambria Math" panose="02040503050406030204" pitchFamily="18" charset="0"/>
                      </a:rPr>
                      <m:t>𝑚</m:t>
                    </m:r>
                  </m:oMath>
                </a14:m>
                <a:r>
                  <a:rPr lang="en-US" dirty="0">
                    <a:solidFill>
                      <a:srgbClr val="C00000"/>
                    </a:solidFill>
                    <a:latin typeface="+mj-lt"/>
                  </a:rPr>
                  <a:t>, </a:t>
                </a:r>
                <a14:m>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&lt;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10</m:t>
                        </m:r>
                      </m:e>
                      <m:sup>
                        <m:r>
                          <a:rPr lang="en-US" b="0" i="1" smtClean="0">
                            <a:solidFill>
                              <a:srgbClr val="C00000"/>
                            </a:solidFill>
                            <a:latin typeface="Cambria Math" panose="02040503050406030204" pitchFamily="18" charset="0"/>
                          </a:rPr>
                          <m:t>−19</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10</m:t>
                        </m:r>
                      </m:e>
                      <m:sup>
                        <m:r>
                          <a:rPr lang="en-US" b="0" i="1" smtClean="0">
                            <a:solidFill>
                              <a:srgbClr val="C00000"/>
                            </a:solidFill>
                            <a:latin typeface="Cambria Math" panose="02040503050406030204" pitchFamily="18" charset="0"/>
                          </a:rPr>
                          <m:t>−12</m:t>
                        </m:r>
                      </m:sup>
                    </m:sSup>
                    <m:r>
                      <a:rPr lang="en-US" b="0" i="1" smtClean="0">
                        <a:solidFill>
                          <a:srgbClr val="C00000"/>
                        </a:solidFill>
                        <a:latin typeface="Cambria Math" panose="02040503050406030204" pitchFamily="18" charset="0"/>
                      </a:rPr>
                      <m:t> 1/</m:t>
                    </m:r>
                    <m:r>
                      <a:rPr lang="en-US" b="0" i="1" smtClean="0">
                        <a:solidFill>
                          <a:srgbClr val="C00000"/>
                        </a:solidFill>
                        <a:latin typeface="Cambria Math" panose="02040503050406030204" pitchFamily="18" charset="0"/>
                      </a:rPr>
                      <m:t>𝑠</m:t>
                    </m:r>
                  </m:oMath>
                </a14:m>
                <a:endParaRPr lang="en-US" dirty="0">
                  <a:solidFill>
                    <a:srgbClr val="C00000"/>
                  </a:solidFill>
                  <a:latin typeface="+mj-lt"/>
                </a:endParaRPr>
              </a:p>
              <a:p>
                <a:endParaRPr lang="en-US" dirty="0">
                  <a:solidFill>
                    <a:srgbClr val="C00000"/>
                  </a:solidFill>
                  <a:latin typeface="+mj-lt"/>
                </a:endParaRPr>
              </a:p>
              <a:p>
                <a:r>
                  <a:rPr lang="en-US" dirty="0">
                    <a:solidFill>
                      <a:srgbClr val="C00000"/>
                    </a:solidFill>
                    <a:latin typeface="+mj-lt"/>
                  </a:rPr>
                  <a:t>40-100 times improvement over previous </a:t>
                </a:r>
              </a:p>
              <a:p>
                <a:r>
                  <a:rPr lang="en-US" dirty="0">
                    <a:solidFill>
                      <a:srgbClr val="C00000"/>
                    </a:solidFill>
                    <a:latin typeface="+mj-lt"/>
                  </a:rPr>
                  <a:t>results</a:t>
                </a:r>
              </a:p>
            </p:txBody>
          </p:sp>
        </mc:Choice>
        <mc:Fallback xmlns="">
          <p:sp>
            <p:nvSpPr>
              <p:cNvPr id="10" name="TextBox 9">
                <a:extLst>
                  <a:ext uri="{FF2B5EF4-FFF2-40B4-BE49-F238E27FC236}">
                    <a16:creationId xmlns:a16="http://schemas.microsoft.com/office/drawing/2014/main" id="{F5FB4252-41B0-6CE3-6FA1-66747B820990}"/>
                  </a:ext>
                </a:extLst>
              </p:cNvPr>
              <p:cNvSpPr txBox="1">
                <a:spLocks noRot="1" noChangeAspect="1" noMove="1" noResize="1" noEditPoints="1" noAdjustHandles="1" noChangeArrowheads="1" noChangeShapeType="1" noTextEdit="1"/>
              </p:cNvSpPr>
              <p:nvPr/>
            </p:nvSpPr>
            <p:spPr>
              <a:xfrm>
                <a:off x="261003" y="1241041"/>
                <a:ext cx="5660986" cy="3416320"/>
              </a:xfrm>
              <a:prstGeom prst="rect">
                <a:avLst/>
              </a:prstGeom>
              <a:blipFill>
                <a:blip r:embed="rId3"/>
                <a:stretch>
                  <a:fillRect l="-895" t="-741" b="-185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57DF646-A1F6-AEB1-A302-CC7265BCBF80}"/>
              </a:ext>
            </a:extLst>
          </p:cNvPr>
          <p:cNvPicPr>
            <a:picLocks noChangeAspect="1"/>
          </p:cNvPicPr>
          <p:nvPr/>
        </p:nvPicPr>
        <p:blipFill>
          <a:blip r:embed="rId4"/>
          <a:stretch>
            <a:fillRect/>
          </a:stretch>
        </p:blipFill>
        <p:spPr>
          <a:xfrm>
            <a:off x="4342111" y="3527153"/>
            <a:ext cx="3411427" cy="3005970"/>
          </a:xfrm>
          <a:prstGeom prst="rect">
            <a:avLst/>
          </a:prstGeom>
        </p:spPr>
      </p:pic>
      <p:sp>
        <p:nvSpPr>
          <p:cNvPr id="12" name="Slide Number Placeholder 11">
            <a:extLst>
              <a:ext uri="{FF2B5EF4-FFF2-40B4-BE49-F238E27FC236}">
                <a16:creationId xmlns:a16="http://schemas.microsoft.com/office/drawing/2014/main" id="{6C39B5BC-CC06-AB55-6735-043A02294DEB}"/>
              </a:ext>
            </a:extLst>
          </p:cNvPr>
          <p:cNvSpPr>
            <a:spLocks noGrp="1"/>
          </p:cNvSpPr>
          <p:nvPr>
            <p:ph type="sldNum" sz="quarter" idx="4"/>
          </p:nvPr>
        </p:nvSpPr>
        <p:spPr/>
        <p:txBody>
          <a:bodyPr/>
          <a:lstStyle/>
          <a:p>
            <a:fld id="{36E01CB7-B787-C24B-984D-A418F34F307B}" type="slidenum">
              <a:rPr lang="en-US" smtClean="0"/>
              <a:t>24</a:t>
            </a:fld>
            <a:endParaRPr lang="en-US"/>
          </a:p>
        </p:txBody>
      </p:sp>
      <p:grpSp>
        <p:nvGrpSpPr>
          <p:cNvPr id="2" name="Group 1">
            <a:extLst>
              <a:ext uri="{FF2B5EF4-FFF2-40B4-BE49-F238E27FC236}">
                <a16:creationId xmlns:a16="http://schemas.microsoft.com/office/drawing/2014/main" id="{D6A49B07-25E6-5843-6EF0-E8438B10768E}"/>
              </a:ext>
            </a:extLst>
          </p:cNvPr>
          <p:cNvGrpSpPr/>
          <p:nvPr/>
        </p:nvGrpSpPr>
        <p:grpSpPr>
          <a:xfrm>
            <a:off x="6783880" y="1019982"/>
            <a:ext cx="4852468" cy="1363483"/>
            <a:chOff x="1220647" y="1600751"/>
            <a:chExt cx="10769600" cy="3191732"/>
          </a:xfrm>
        </p:grpSpPr>
        <p:pic>
          <p:nvPicPr>
            <p:cNvPr id="3" name="Picture 2" descr="A picture containing text, clipart&#10;&#10;Description automatically generated">
              <a:extLst>
                <a:ext uri="{FF2B5EF4-FFF2-40B4-BE49-F238E27FC236}">
                  <a16:creationId xmlns:a16="http://schemas.microsoft.com/office/drawing/2014/main" id="{94DDC5A8-5276-8164-A4B1-F624A12B3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647" y="1600751"/>
              <a:ext cx="6438900" cy="1028700"/>
            </a:xfrm>
            <a:prstGeom prst="rect">
              <a:avLst/>
            </a:prstGeom>
          </p:spPr>
        </p:pic>
        <p:pic>
          <p:nvPicPr>
            <p:cNvPr id="4" name="Picture 3" descr="Text&#10;&#10;Description automatically generated">
              <a:extLst>
                <a:ext uri="{FF2B5EF4-FFF2-40B4-BE49-F238E27FC236}">
                  <a16:creationId xmlns:a16="http://schemas.microsoft.com/office/drawing/2014/main" id="{6159B5FE-DA66-C94E-4371-3728813DEF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0647" y="2519183"/>
              <a:ext cx="10769600" cy="2273300"/>
            </a:xfrm>
            <a:prstGeom prst="rect">
              <a:avLst/>
            </a:prstGeom>
          </p:spPr>
        </p:pic>
      </p:grpSp>
      <p:sp>
        <p:nvSpPr>
          <p:cNvPr id="6" name="TextBox 5">
            <a:extLst>
              <a:ext uri="{FF2B5EF4-FFF2-40B4-BE49-F238E27FC236}">
                <a16:creationId xmlns:a16="http://schemas.microsoft.com/office/drawing/2014/main" id="{9CC8A266-0D2A-7932-E951-540A8D698ED1}"/>
              </a:ext>
            </a:extLst>
          </p:cNvPr>
          <p:cNvSpPr txBox="1"/>
          <p:nvPr/>
        </p:nvSpPr>
        <p:spPr>
          <a:xfrm>
            <a:off x="0" y="6213995"/>
            <a:ext cx="1691148" cy="276999"/>
          </a:xfrm>
          <a:prstGeom prst="rect">
            <a:avLst/>
          </a:prstGeom>
          <a:noFill/>
          <a:ln w="25400">
            <a:solidFill>
              <a:schemeClr val="tx1"/>
            </a:solidFill>
          </a:ln>
        </p:spPr>
        <p:txBody>
          <a:bodyPr wrap="square" rtlCol="0">
            <a:spAutoFit/>
          </a:bodyPr>
          <a:lstStyle/>
          <a:p>
            <a:pPr algn="l"/>
            <a:r>
              <a:rPr lang="en-US" sz="1200" dirty="0"/>
              <a:t>PRL </a:t>
            </a:r>
            <a:r>
              <a:rPr lang="en-US" sz="1200" b="1" dirty="0"/>
              <a:t>130 </a:t>
            </a:r>
            <a:r>
              <a:rPr lang="en-US" sz="1200" dirty="0"/>
              <a:t>239902 (2023)</a:t>
            </a:r>
          </a:p>
        </p:txBody>
      </p:sp>
      <p:grpSp>
        <p:nvGrpSpPr>
          <p:cNvPr id="36" name="Group 35">
            <a:extLst>
              <a:ext uri="{FF2B5EF4-FFF2-40B4-BE49-F238E27FC236}">
                <a16:creationId xmlns:a16="http://schemas.microsoft.com/office/drawing/2014/main" id="{8BE46F28-B1BB-49C9-9C9B-2C4D24CB7ABB}"/>
              </a:ext>
            </a:extLst>
          </p:cNvPr>
          <p:cNvGrpSpPr/>
          <p:nvPr/>
        </p:nvGrpSpPr>
        <p:grpSpPr>
          <a:xfrm>
            <a:off x="7841734" y="2427708"/>
            <a:ext cx="4072440" cy="4105415"/>
            <a:chOff x="5921989" y="2471952"/>
            <a:chExt cx="4072440" cy="4105415"/>
          </a:xfrm>
        </p:grpSpPr>
        <p:pic>
          <p:nvPicPr>
            <p:cNvPr id="8" name="Picture 7">
              <a:extLst>
                <a:ext uri="{FF2B5EF4-FFF2-40B4-BE49-F238E27FC236}">
                  <a16:creationId xmlns:a16="http://schemas.microsoft.com/office/drawing/2014/main" id="{3ED3B43D-EE55-4DBD-727D-4749CE13A948}"/>
                </a:ext>
              </a:extLst>
            </p:cNvPr>
            <p:cNvPicPr>
              <a:picLocks noChangeAspect="1"/>
            </p:cNvPicPr>
            <p:nvPr/>
          </p:nvPicPr>
          <p:blipFill>
            <a:blip r:embed="rId7"/>
            <a:stretch>
              <a:fillRect/>
            </a:stretch>
          </p:blipFill>
          <p:spPr>
            <a:xfrm>
              <a:off x="5921989" y="2471952"/>
              <a:ext cx="4072440" cy="4105415"/>
            </a:xfrm>
            <a:prstGeom prst="rect">
              <a:avLst/>
            </a:prstGeom>
          </p:spPr>
        </p:pic>
        <p:grpSp>
          <p:nvGrpSpPr>
            <p:cNvPr id="25" name="Group 24">
              <a:extLst>
                <a:ext uri="{FF2B5EF4-FFF2-40B4-BE49-F238E27FC236}">
                  <a16:creationId xmlns:a16="http://schemas.microsoft.com/office/drawing/2014/main" id="{1D164F13-14D4-0E54-52AE-623D2EA47080}"/>
                </a:ext>
              </a:extLst>
            </p:cNvPr>
            <p:cNvGrpSpPr/>
            <p:nvPr/>
          </p:nvGrpSpPr>
          <p:grpSpPr>
            <a:xfrm>
              <a:off x="6509801" y="5195423"/>
              <a:ext cx="1048239" cy="1000673"/>
              <a:chOff x="6509801" y="5195423"/>
              <a:chExt cx="1048239" cy="1000673"/>
            </a:xfrm>
          </p:grpSpPr>
          <p:cxnSp>
            <p:nvCxnSpPr>
              <p:cNvPr id="18" name="Straight Connector 17">
                <a:extLst>
                  <a:ext uri="{FF2B5EF4-FFF2-40B4-BE49-F238E27FC236}">
                    <a16:creationId xmlns:a16="http://schemas.microsoft.com/office/drawing/2014/main" id="{1D8C650C-7A3B-1C30-C0F1-7589A43768E9}"/>
                  </a:ext>
                </a:extLst>
              </p:cNvPr>
              <p:cNvCxnSpPr>
                <a:cxnSpLocks/>
              </p:cNvCxnSpPr>
              <p:nvPr/>
            </p:nvCxnSpPr>
            <p:spPr>
              <a:xfrm flipH="1" flipV="1">
                <a:off x="6509801" y="5195423"/>
                <a:ext cx="1048239" cy="605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C97C0BB-0418-F14C-60EF-F8F26E7B0614}"/>
                  </a:ext>
                </a:extLst>
              </p:cNvPr>
              <p:cNvCxnSpPr>
                <a:cxnSpLocks/>
              </p:cNvCxnSpPr>
              <p:nvPr/>
            </p:nvCxnSpPr>
            <p:spPr>
              <a:xfrm>
                <a:off x="7555796" y="5195423"/>
                <a:ext cx="0" cy="100067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63FA0491-F879-5854-925D-3D2D6E53F5BD}"/>
                </a:ext>
              </a:extLst>
            </p:cNvPr>
            <p:cNvGrpSpPr/>
            <p:nvPr/>
          </p:nvGrpSpPr>
          <p:grpSpPr>
            <a:xfrm>
              <a:off x="6509801" y="5413309"/>
              <a:ext cx="1049807" cy="782787"/>
              <a:chOff x="6512045" y="5413309"/>
              <a:chExt cx="1049807" cy="782787"/>
            </a:xfrm>
          </p:grpSpPr>
          <p:cxnSp>
            <p:nvCxnSpPr>
              <p:cNvPr id="27" name="Straight Connector 26">
                <a:extLst>
                  <a:ext uri="{FF2B5EF4-FFF2-40B4-BE49-F238E27FC236}">
                    <a16:creationId xmlns:a16="http://schemas.microsoft.com/office/drawing/2014/main" id="{F6D40829-BCE1-3C62-AB4C-1189A55D0458}"/>
                  </a:ext>
                </a:extLst>
              </p:cNvPr>
              <p:cNvCxnSpPr>
                <a:cxnSpLocks/>
              </p:cNvCxnSpPr>
              <p:nvPr/>
            </p:nvCxnSpPr>
            <p:spPr>
              <a:xfrm flipH="1" flipV="1">
                <a:off x="6512045" y="5413309"/>
                <a:ext cx="1047564" cy="6054"/>
              </a:xfrm>
              <a:prstGeom prst="line">
                <a:avLst/>
              </a:prstGeom>
              <a:ln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EB4924C-E5CC-FC58-3D02-57E752713461}"/>
                  </a:ext>
                </a:extLst>
              </p:cNvPr>
              <p:cNvCxnSpPr>
                <a:cxnSpLocks/>
              </p:cNvCxnSpPr>
              <p:nvPr/>
            </p:nvCxnSpPr>
            <p:spPr>
              <a:xfrm>
                <a:off x="7559609" y="5413309"/>
                <a:ext cx="2243" cy="782787"/>
              </a:xfrm>
              <a:prstGeom prst="line">
                <a:avLst/>
              </a:prstGeom>
              <a:ln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47D7489B-2760-963F-6CE0-C4D26E2D3B4D}"/>
                </a:ext>
              </a:extLst>
            </p:cNvPr>
            <p:cNvGrpSpPr/>
            <p:nvPr/>
          </p:nvGrpSpPr>
          <p:grpSpPr>
            <a:xfrm>
              <a:off x="6491942" y="6115493"/>
              <a:ext cx="1063854" cy="98501"/>
              <a:chOff x="6497998" y="6097595"/>
              <a:chExt cx="1063854" cy="98501"/>
            </a:xfrm>
          </p:grpSpPr>
          <p:cxnSp>
            <p:nvCxnSpPr>
              <p:cNvPr id="32" name="Straight Connector 31">
                <a:extLst>
                  <a:ext uri="{FF2B5EF4-FFF2-40B4-BE49-F238E27FC236}">
                    <a16:creationId xmlns:a16="http://schemas.microsoft.com/office/drawing/2014/main" id="{03988E3C-7818-7E4E-FE89-379DF2247FE9}"/>
                  </a:ext>
                </a:extLst>
              </p:cNvPr>
              <p:cNvCxnSpPr>
                <a:cxnSpLocks/>
              </p:cNvCxnSpPr>
              <p:nvPr/>
            </p:nvCxnSpPr>
            <p:spPr>
              <a:xfrm flipH="1" flipV="1">
                <a:off x="6497998" y="6097595"/>
                <a:ext cx="1047564" cy="6054"/>
              </a:xfrm>
              <a:prstGeom prst="line">
                <a:avLst/>
              </a:prstGeom>
              <a:ln cmpd="sng">
                <a:solidFill>
                  <a:srgbClr val="FF0000"/>
                </a:solidFill>
                <a:prstDash val="dashDot"/>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C9A5FC6A-D32E-079B-9858-B5BBC60DA7AC}"/>
                  </a:ext>
                </a:extLst>
              </p:cNvPr>
              <p:cNvCxnSpPr>
                <a:cxnSpLocks/>
              </p:cNvCxnSpPr>
              <p:nvPr/>
            </p:nvCxnSpPr>
            <p:spPr>
              <a:xfrm>
                <a:off x="7561516" y="6097595"/>
                <a:ext cx="336" cy="98501"/>
              </a:xfrm>
              <a:prstGeom prst="line">
                <a:avLst/>
              </a:prstGeom>
              <a:ln cmpd="sng">
                <a:solidFill>
                  <a:srgbClr val="FF0000"/>
                </a:solidFill>
                <a:prstDash val="dashDot"/>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447699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67A21-0B2E-5B58-37DD-65BF005E01E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38C9FF4-7E2F-1304-65DF-B23C0C1B8411}"/>
              </a:ext>
            </a:extLst>
          </p:cNvPr>
          <p:cNvSpPr txBox="1">
            <a:spLocks/>
          </p:cNvSpPr>
          <p:nvPr/>
        </p:nvSpPr>
        <p:spPr>
          <a:xfrm>
            <a:off x="0" y="0"/>
            <a:ext cx="12009564" cy="8262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Solar Axion</a:t>
            </a:r>
          </a:p>
        </p:txBody>
      </p:sp>
      <p:sp>
        <p:nvSpPr>
          <p:cNvPr id="12" name="Slide Number Placeholder 11">
            <a:extLst>
              <a:ext uri="{FF2B5EF4-FFF2-40B4-BE49-F238E27FC236}">
                <a16:creationId xmlns:a16="http://schemas.microsoft.com/office/drawing/2014/main" id="{08A2EAD6-0C1F-86A3-5099-1202AB2171B8}"/>
              </a:ext>
            </a:extLst>
          </p:cNvPr>
          <p:cNvSpPr>
            <a:spLocks noGrp="1"/>
          </p:cNvSpPr>
          <p:nvPr>
            <p:ph type="sldNum" sz="quarter" idx="4"/>
          </p:nvPr>
        </p:nvSpPr>
        <p:spPr/>
        <p:txBody>
          <a:bodyPr/>
          <a:lstStyle/>
          <a:p>
            <a:fld id="{36E01CB7-B787-C24B-984D-A418F34F307B}" type="slidenum">
              <a:rPr lang="en-US" smtClean="0"/>
              <a:t>25</a:t>
            </a:fld>
            <a:endParaRPr lang="en-US"/>
          </a:p>
        </p:txBody>
      </p:sp>
      <p:pic>
        <p:nvPicPr>
          <p:cNvPr id="7" name="Image" descr="Image">
            <a:extLst>
              <a:ext uri="{FF2B5EF4-FFF2-40B4-BE49-F238E27FC236}">
                <a16:creationId xmlns:a16="http://schemas.microsoft.com/office/drawing/2014/main" id="{D801A82E-CA65-F7CB-5999-F72575E307CD}"/>
              </a:ext>
            </a:extLst>
          </p:cNvPr>
          <p:cNvPicPr>
            <a:picLocks noChangeAspect="1"/>
          </p:cNvPicPr>
          <p:nvPr/>
        </p:nvPicPr>
        <p:blipFill rotWithShape="1">
          <a:blip r:embed="rId3"/>
          <a:srcRect l="25636" t="9364" r="4251" b="7588"/>
          <a:stretch/>
        </p:blipFill>
        <p:spPr>
          <a:xfrm>
            <a:off x="0" y="782407"/>
            <a:ext cx="4647256" cy="1336449"/>
          </a:xfrm>
          <a:prstGeom prst="rect">
            <a:avLst/>
          </a:prstGeom>
          <a:ln w="12700">
            <a:miter lim="400000"/>
          </a:ln>
        </p:spPr>
      </p:pic>
      <p:pic>
        <p:nvPicPr>
          <p:cNvPr id="11" name="PRLv129i8-front-cover-print.pdf" descr="PRLv129i8-front-cover-print.pdf">
            <a:extLst>
              <a:ext uri="{FF2B5EF4-FFF2-40B4-BE49-F238E27FC236}">
                <a16:creationId xmlns:a16="http://schemas.microsoft.com/office/drawing/2014/main" id="{37AADEF8-8A5C-42D7-FF58-5A86CFA577FC}"/>
              </a:ext>
            </a:extLst>
          </p:cNvPr>
          <p:cNvPicPr>
            <a:picLocks noChangeAspect="1"/>
          </p:cNvPicPr>
          <p:nvPr/>
        </p:nvPicPr>
        <p:blipFill>
          <a:blip r:embed="rId4"/>
          <a:srcRect t="3215" r="4402" b="5112"/>
          <a:stretch>
            <a:fillRect/>
          </a:stretch>
        </p:blipFill>
        <p:spPr>
          <a:xfrm>
            <a:off x="27665" y="2056346"/>
            <a:ext cx="3784687" cy="4521021"/>
          </a:xfrm>
          <a:prstGeom prst="rect">
            <a:avLst/>
          </a:prstGeom>
          <a:ln w="12700">
            <a:miter lim="400000"/>
          </a:ln>
        </p:spPr>
      </p:pic>
      <p:sp>
        <p:nvSpPr>
          <p:cNvPr id="13" name="Rectangle 12">
            <a:extLst>
              <a:ext uri="{FF2B5EF4-FFF2-40B4-BE49-F238E27FC236}">
                <a16:creationId xmlns:a16="http://schemas.microsoft.com/office/drawing/2014/main" id="{2D82ED52-9F95-CF3A-E8BF-C481B6178C9A}"/>
              </a:ext>
            </a:extLst>
          </p:cNvPr>
          <p:cNvSpPr/>
          <p:nvPr/>
        </p:nvSpPr>
        <p:spPr>
          <a:xfrm>
            <a:off x="0" y="1848691"/>
            <a:ext cx="2055778" cy="20765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5680B8F-7AC3-123A-85A8-2D5B39BF3D70}"/>
              </a:ext>
            </a:extLst>
          </p:cNvPr>
          <p:cNvPicPr>
            <a:picLocks noChangeAspect="1"/>
          </p:cNvPicPr>
          <p:nvPr/>
        </p:nvPicPr>
        <p:blipFill>
          <a:blip r:embed="rId5"/>
          <a:stretch>
            <a:fillRect/>
          </a:stretch>
        </p:blipFill>
        <p:spPr>
          <a:xfrm>
            <a:off x="8559799" y="3981217"/>
            <a:ext cx="3604535" cy="2596149"/>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91EA845-4A7C-1ECD-261B-3174328C01D1}"/>
                  </a:ext>
                </a:extLst>
              </p:cNvPr>
              <p:cNvSpPr txBox="1"/>
              <p:nvPr/>
            </p:nvSpPr>
            <p:spPr>
              <a:xfrm>
                <a:off x="4936096" y="839111"/>
                <a:ext cx="5425970" cy="2613023"/>
              </a:xfrm>
              <a:prstGeom prst="rect">
                <a:avLst/>
              </a:prstGeom>
              <a:noFill/>
            </p:spPr>
            <p:txBody>
              <a:bodyPr wrap="square" rtlCol="0">
                <a:spAutoFit/>
              </a:bodyPr>
              <a:lstStyle/>
              <a:p>
                <a:r>
                  <a:rPr lang="en-US" dirty="0">
                    <a:solidFill>
                      <a:schemeClr val="tx2">
                        <a:lumMod val="90000"/>
                        <a:lumOff val="10000"/>
                      </a:schemeClr>
                    </a:solidFill>
                    <a:latin typeface="+mj-lt"/>
                  </a:rPr>
                  <a:t>Axions produced by reverse-</a:t>
                </a:r>
                <a:r>
                  <a:rPr lang="en-US" dirty="0" err="1">
                    <a:solidFill>
                      <a:schemeClr val="tx2">
                        <a:lumMod val="90000"/>
                        <a:lumOff val="10000"/>
                      </a:schemeClr>
                    </a:solidFill>
                    <a:latin typeface="+mj-lt"/>
                  </a:rPr>
                  <a:t>Primakoff</a:t>
                </a:r>
                <a:r>
                  <a:rPr lang="en-US" dirty="0">
                    <a:solidFill>
                      <a:schemeClr val="tx2">
                        <a:lumMod val="90000"/>
                        <a:lumOff val="10000"/>
                      </a:schemeClr>
                    </a:solidFill>
                    <a:latin typeface="+mj-lt"/>
                  </a:rPr>
                  <a:t> </a:t>
                </a:r>
              </a:p>
              <a:p>
                <a:r>
                  <a:rPr lang="en-US" dirty="0">
                    <a:solidFill>
                      <a:schemeClr val="tx2">
                        <a:lumMod val="90000"/>
                        <a:lumOff val="10000"/>
                      </a:schemeClr>
                    </a:solidFill>
                    <a:latin typeface="+mj-lt"/>
                  </a:rPr>
                  <a:t>effect in Sun</a:t>
                </a:r>
              </a:p>
              <a:p>
                <a:endParaRPr lang="en-US" dirty="0">
                  <a:solidFill>
                    <a:srgbClr val="C00000"/>
                  </a:solidFill>
                  <a:latin typeface="+mj-lt"/>
                </a:endParaRPr>
              </a:p>
              <a:p>
                <a:r>
                  <a:rPr lang="en-US" dirty="0">
                    <a:latin typeface="+mj-lt"/>
                  </a:rPr>
                  <a:t>Axion-photon coupling constant</a:t>
                </a:r>
                <a:br>
                  <a:rPr lang="en-US" dirty="0">
                    <a:latin typeface="+mj-lt"/>
                  </a:rPr>
                </a:br>
                <a:r>
                  <a:rPr lang="en-US" dirty="0">
                    <a:latin typeface="+mj-lt"/>
                  </a:rPr>
                  <a:t>measured</a:t>
                </a:r>
                <a:r>
                  <a:rPr lang="en-US" b="0" dirty="0">
                    <a:solidFill>
                      <a:srgbClr val="C00000"/>
                    </a:solidFill>
                    <a:latin typeface="+mj-lt"/>
                  </a:rPr>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𝑎</m:t>
                        </m:r>
                        <m:r>
                          <a:rPr lang="en-US" b="0" i="1" smtClean="0">
                            <a:latin typeface="Cambria Math" panose="02040503050406030204" pitchFamily="18" charset="0"/>
                          </a:rPr>
                          <m:t>𝛾</m:t>
                        </m:r>
                      </m:sub>
                    </m:sSub>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𝑎</m:t>
                        </m:r>
                        <m:r>
                          <a:rPr lang="en-US" b="0" i="1" smtClean="0">
                            <a:latin typeface="Cambria Math" panose="02040503050406030204" pitchFamily="18" charset="0"/>
                          </a:rPr>
                          <m:t>𝛾</m:t>
                        </m:r>
                      </m:sub>
                    </m:sSub>
                    <m:r>
                      <a:rPr lang="en-US" b="0" i="1" smtClean="0">
                        <a:latin typeface="Cambria Math" panose="02040503050406030204" pitchFamily="18" charset="0"/>
                      </a:rPr>
                      <m:t>&lt;1.45×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r>
                      <a:rPr lang="en-US" b="0" i="1" smtClean="0">
                        <a:latin typeface="Cambria Math" panose="02040503050406030204" pitchFamily="18" charset="0"/>
                      </a:rPr>
                      <m:t>𝐺𝑒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−1</m:t>
                        </m:r>
                      </m:sup>
                    </m:sSup>
                  </m:oMath>
                </a14:m>
                <a:r>
                  <a:rPr lang="en-US" dirty="0">
                    <a:latin typeface="+mj-lt"/>
                  </a:rPr>
                  <a:t> at 95% CL</a:t>
                </a:r>
              </a:p>
              <a:p>
                <a:endParaRPr lang="en-US" dirty="0">
                  <a:latin typeface="+mj-lt"/>
                </a:endParaRPr>
              </a:p>
              <a:p>
                <a:r>
                  <a:rPr lang="en-US" dirty="0">
                    <a:solidFill>
                      <a:srgbClr val="C00000"/>
                    </a:solidFill>
                    <a:latin typeface="+mj-lt"/>
                  </a:rPr>
                  <a:t>Improvement upon DAMA limit from</a:t>
                </a:r>
              </a:p>
              <a:p>
                <a:r>
                  <a:rPr lang="en-US" dirty="0">
                    <a:solidFill>
                      <a:srgbClr val="C00000"/>
                    </a:solidFill>
                    <a:latin typeface="+mj-lt"/>
                  </a:rPr>
                  <a:t>2001</a:t>
                </a:r>
              </a:p>
            </p:txBody>
          </p:sp>
        </mc:Choice>
        <mc:Fallback xmlns="">
          <p:sp>
            <p:nvSpPr>
              <p:cNvPr id="15" name="TextBox 14">
                <a:extLst>
                  <a:ext uri="{FF2B5EF4-FFF2-40B4-BE49-F238E27FC236}">
                    <a16:creationId xmlns:a16="http://schemas.microsoft.com/office/drawing/2014/main" id="{391EA845-4A7C-1ECD-261B-3174328C01D1}"/>
                  </a:ext>
                </a:extLst>
              </p:cNvPr>
              <p:cNvSpPr txBox="1">
                <a:spLocks noRot="1" noChangeAspect="1" noMove="1" noResize="1" noEditPoints="1" noAdjustHandles="1" noChangeArrowheads="1" noChangeShapeType="1" noTextEdit="1"/>
              </p:cNvSpPr>
              <p:nvPr/>
            </p:nvSpPr>
            <p:spPr>
              <a:xfrm>
                <a:off x="4936096" y="839111"/>
                <a:ext cx="5425970" cy="2613023"/>
              </a:xfrm>
              <a:prstGeom prst="rect">
                <a:avLst/>
              </a:prstGeom>
              <a:blipFill>
                <a:blip r:embed="rId6"/>
                <a:stretch>
                  <a:fillRect l="-932" t="-1456" b="-3398"/>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4004500D-DAAE-BC6E-6109-708AEE53053D}"/>
              </a:ext>
            </a:extLst>
          </p:cNvPr>
          <p:cNvPicPr>
            <a:picLocks noChangeAspect="1"/>
          </p:cNvPicPr>
          <p:nvPr/>
        </p:nvPicPr>
        <p:blipFill>
          <a:blip r:embed="rId7"/>
          <a:stretch>
            <a:fillRect/>
          </a:stretch>
        </p:blipFill>
        <p:spPr>
          <a:xfrm>
            <a:off x="8801732" y="782407"/>
            <a:ext cx="3235497" cy="3145064"/>
          </a:xfrm>
          <a:prstGeom prst="rect">
            <a:avLst/>
          </a:prstGeom>
        </p:spPr>
      </p:pic>
      <p:cxnSp>
        <p:nvCxnSpPr>
          <p:cNvPr id="18" name="Straight Arrow Connector 17">
            <a:extLst>
              <a:ext uri="{FF2B5EF4-FFF2-40B4-BE49-F238E27FC236}">
                <a16:creationId xmlns:a16="http://schemas.microsoft.com/office/drawing/2014/main" id="{7DFA4DE8-F8A2-3AA4-9F25-59868FC9E294}"/>
              </a:ext>
            </a:extLst>
          </p:cNvPr>
          <p:cNvCxnSpPr/>
          <p:nvPr/>
        </p:nvCxnSpPr>
        <p:spPr>
          <a:xfrm flipH="1" flipV="1">
            <a:off x="3265076" y="5314990"/>
            <a:ext cx="901700" cy="3722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D392498-1295-2240-83E8-1F41C2E9ABA2}"/>
              </a:ext>
            </a:extLst>
          </p:cNvPr>
          <p:cNvSpPr txBox="1"/>
          <p:nvPr/>
        </p:nvSpPr>
        <p:spPr>
          <a:xfrm>
            <a:off x="4166776" y="5515788"/>
            <a:ext cx="2185022" cy="954107"/>
          </a:xfrm>
          <a:prstGeom prst="rect">
            <a:avLst/>
          </a:prstGeom>
          <a:noFill/>
          <a:ln w="25400">
            <a:noFill/>
          </a:ln>
        </p:spPr>
        <p:txBody>
          <a:bodyPr wrap="none" rtlCol="0">
            <a:spAutoFit/>
          </a:bodyPr>
          <a:lstStyle/>
          <a:p>
            <a:pPr algn="l"/>
            <a:r>
              <a:rPr lang="en-US" sz="1400" dirty="0">
                <a:latin typeface="+mj-lt"/>
              </a:rPr>
              <a:t>Signature of solar axion</a:t>
            </a:r>
          </a:p>
          <a:p>
            <a:pPr algn="l"/>
            <a:r>
              <a:rPr lang="en-US" sz="1400" dirty="0">
                <a:latin typeface="+mj-lt"/>
              </a:rPr>
              <a:t>X axis: Time of day (0-24 </a:t>
            </a:r>
            <a:r>
              <a:rPr lang="en-US" sz="1400" dirty="0" err="1">
                <a:latin typeface="+mj-lt"/>
              </a:rPr>
              <a:t>hr</a:t>
            </a:r>
            <a:r>
              <a:rPr lang="en-US" sz="1400" dirty="0">
                <a:latin typeface="+mj-lt"/>
              </a:rPr>
              <a:t>)</a:t>
            </a:r>
          </a:p>
          <a:p>
            <a:pPr algn="l"/>
            <a:r>
              <a:rPr lang="en-US" sz="1400" dirty="0">
                <a:latin typeface="+mj-lt"/>
              </a:rPr>
              <a:t>Y axis: Energy (0-12 keV)</a:t>
            </a:r>
          </a:p>
          <a:p>
            <a:pPr algn="l"/>
            <a:r>
              <a:rPr lang="en-US" sz="1400" dirty="0">
                <a:latin typeface="+mj-lt"/>
              </a:rPr>
              <a:t>Z axis: Event rate</a:t>
            </a:r>
          </a:p>
        </p:txBody>
      </p:sp>
    </p:spTree>
    <p:extLst>
      <p:ext uri="{BB962C8B-B14F-4D97-AF65-F5344CB8AC3E}">
        <p14:creationId xmlns:p14="http://schemas.microsoft.com/office/powerpoint/2010/main" val="683301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F333-4B7A-17C7-5A99-BE3A57ECC2A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B765A0C-6F55-7D5F-C9F0-7737E95D88D0}"/>
              </a:ext>
            </a:extLst>
          </p:cNvPr>
          <p:cNvSpPr txBox="1">
            <a:spLocks/>
          </p:cNvSpPr>
          <p:nvPr/>
        </p:nvSpPr>
        <p:spPr>
          <a:xfrm>
            <a:off x="9780" y="115823"/>
            <a:ext cx="12009564" cy="8262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baseline="30000" dirty="0">
                <a:latin typeface="+mj-lt"/>
              </a:rPr>
              <a:t>180m</a:t>
            </a:r>
            <a:r>
              <a:rPr lang="en-US" dirty="0">
                <a:latin typeface="+mj-lt"/>
              </a:rPr>
              <a:t>Ta Half-life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5CA57C-FF34-EE37-C602-0C9CA133C369}"/>
                  </a:ext>
                </a:extLst>
              </p:cNvPr>
              <p:cNvSpPr txBox="1"/>
              <p:nvPr/>
            </p:nvSpPr>
            <p:spPr>
              <a:xfrm>
                <a:off x="578734" y="1099595"/>
                <a:ext cx="6449073" cy="4652556"/>
              </a:xfrm>
              <a:prstGeom prst="rect">
                <a:avLst/>
              </a:prstGeom>
              <a:noFill/>
            </p:spPr>
            <p:txBody>
              <a:bodyPr wrap="none" rtlCol="0">
                <a:spAutoFit/>
              </a:bodyPr>
              <a:lstStyle/>
              <a:p>
                <a:r>
                  <a:rPr lang="en-US" baseline="30000" dirty="0"/>
                  <a:t>180m</a:t>
                </a:r>
                <a:r>
                  <a:rPr lang="en-US" dirty="0"/>
                  <a:t>Ta is nature’s longest lived isomer</a:t>
                </a:r>
              </a:p>
              <a:p>
                <a:r>
                  <a:rPr lang="en-US" dirty="0"/>
                  <a:t>             GS is observed to decay with only 8.5 hour half-life</a:t>
                </a:r>
              </a:p>
              <a:p>
                <a:endParaRPr lang="en-US" dirty="0">
                  <a:solidFill>
                    <a:schemeClr val="tx2">
                      <a:lumMod val="75000"/>
                      <a:lumOff val="25000"/>
                    </a:schemeClr>
                  </a:solidFill>
                </a:endParaRPr>
              </a:p>
              <a:p>
                <a:r>
                  <a:rPr lang="en-US" dirty="0"/>
                  <a:t>17 kg Ta disks were inserted inside Module 2</a:t>
                </a:r>
              </a:p>
              <a:p>
                <a:endParaRPr lang="en-US" dirty="0">
                  <a:solidFill>
                    <a:srgbClr val="C00000"/>
                  </a:solidFill>
                </a:endParaRPr>
              </a:p>
              <a:p>
                <a:r>
                  <a:rPr lang="en-US" dirty="0">
                    <a:solidFill>
                      <a:srgbClr val="C00000"/>
                    </a:solidFill>
                  </a:rPr>
                  <a:t>Signature: Many </a:t>
                </a:r>
                <a14:m>
                  <m:oMath xmlns:m="http://schemas.openxmlformats.org/officeDocument/2006/math">
                    <m:r>
                      <a:rPr lang="en-US" b="0" i="1" smtClean="0">
                        <a:solidFill>
                          <a:srgbClr val="C00000"/>
                        </a:solidFill>
                        <a:latin typeface="Cambria Math" panose="02040503050406030204" pitchFamily="18" charset="0"/>
                      </a:rPr>
                      <m:t>𝛾</m:t>
                    </m:r>
                  </m:oMath>
                </a14:m>
                <a:r>
                  <a:rPr lang="en-US" dirty="0">
                    <a:solidFill>
                      <a:srgbClr val="C00000"/>
                    </a:solidFill>
                  </a:rPr>
                  <a:t>-rays possible based on the daughter nucleus</a:t>
                </a:r>
              </a:p>
              <a:p>
                <a:endParaRPr lang="en-US" dirty="0"/>
              </a:p>
              <a:p>
                <a:endParaRPr lang="en-US" dirty="0"/>
              </a:p>
              <a:p>
                <a:r>
                  <a:rPr lang="en-US" dirty="0">
                    <a:solidFill>
                      <a:srgbClr val="0070C0"/>
                    </a:solidFill>
                  </a:rPr>
                  <a:t>1 year of data analyzed and published</a:t>
                </a:r>
              </a:p>
              <a:p>
                <a:r>
                  <a:rPr lang="en-US" dirty="0">
                    <a:solidFill>
                      <a:srgbClr val="0070C0"/>
                    </a:solidFill>
                  </a:rPr>
                  <a:t>Result: No observation of </a:t>
                </a:r>
                <a:r>
                  <a:rPr lang="en-US" baseline="30000" dirty="0">
                    <a:solidFill>
                      <a:srgbClr val="0070C0"/>
                    </a:solidFill>
                  </a:rPr>
                  <a:t>180m</a:t>
                </a:r>
                <a:r>
                  <a:rPr lang="en-US" dirty="0">
                    <a:solidFill>
                      <a:srgbClr val="0070C0"/>
                    </a:solidFill>
                  </a:rPr>
                  <a:t>Ta decay</a:t>
                </a:r>
              </a:p>
              <a:p>
                <a:r>
                  <a:rPr lang="en-US" dirty="0">
                    <a:solidFill>
                      <a:srgbClr val="0070C0"/>
                    </a:solidFill>
                  </a:rPr>
                  <a:t>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𝑇</m:t>
                        </m:r>
                      </m:e>
                      <m:sub>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1</m:t>
                            </m:r>
                          </m:num>
                          <m:den>
                            <m:r>
                              <a:rPr lang="en-US" b="0" i="1" smtClean="0">
                                <a:solidFill>
                                  <a:srgbClr val="0070C0"/>
                                </a:solidFill>
                                <a:latin typeface="Cambria Math" panose="02040503050406030204" pitchFamily="18" charset="0"/>
                              </a:rPr>
                              <m:t>2</m:t>
                            </m:r>
                          </m:den>
                        </m:f>
                      </m:sub>
                    </m:sSub>
                    <m:r>
                      <a:rPr lang="en-US" b="0" i="1" smtClean="0">
                        <a:solidFill>
                          <a:srgbClr val="0070C0"/>
                        </a:solidFill>
                        <a:latin typeface="Cambria Math" panose="02040503050406030204" pitchFamily="18" charset="0"/>
                      </a:rPr>
                      <m:t>&gt;0.29×</m:t>
                    </m:r>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10</m:t>
                        </m:r>
                      </m:e>
                      <m:sup>
                        <m:r>
                          <a:rPr lang="en-US" b="0" i="1" smtClean="0">
                            <a:solidFill>
                              <a:srgbClr val="0070C0"/>
                            </a:solidFill>
                            <a:latin typeface="Cambria Math" panose="02040503050406030204" pitchFamily="18" charset="0"/>
                          </a:rPr>
                          <m:t>18</m:t>
                        </m:r>
                      </m:sup>
                    </m:sSup>
                    <m:r>
                      <a:rPr lang="en-US" b="0" i="1" smtClean="0">
                        <a:solidFill>
                          <a:srgbClr val="0070C0"/>
                        </a:solidFill>
                        <a:latin typeface="Cambria Math" panose="02040503050406030204" pitchFamily="18" charset="0"/>
                      </a:rPr>
                      <m:t>𝑦</m:t>
                    </m:r>
                  </m:oMath>
                </a14:m>
                <a:endParaRPr lang="en-US" dirty="0">
                  <a:solidFill>
                    <a:srgbClr val="0070C0"/>
                  </a:solidFill>
                </a:endParaRPr>
              </a:p>
              <a:p>
                <a:r>
                  <a:rPr lang="en-US" dirty="0">
                    <a:solidFill>
                      <a:srgbClr val="0070C0"/>
                    </a:solidFill>
                  </a:rPr>
                  <a:t>1-3 orders of magnitude improvement over previous</a:t>
                </a:r>
                <a:br>
                  <a:rPr lang="en-US" dirty="0">
                    <a:solidFill>
                      <a:srgbClr val="0070C0"/>
                    </a:solidFill>
                  </a:rPr>
                </a:br>
                <a:r>
                  <a:rPr lang="en-US" dirty="0">
                    <a:solidFill>
                      <a:srgbClr val="0070C0"/>
                    </a:solidFill>
                  </a:rPr>
                  <a:t>results</a:t>
                </a:r>
              </a:p>
              <a:p>
                <a:endParaRPr lang="en-US" dirty="0">
                  <a:solidFill>
                    <a:schemeClr val="accent3">
                      <a:lumMod val="75000"/>
                    </a:schemeClr>
                  </a:solidFill>
                </a:endParaRPr>
              </a:p>
              <a:p>
                <a:r>
                  <a:rPr lang="en-US" dirty="0">
                    <a:solidFill>
                      <a:srgbClr val="C00000"/>
                    </a:solidFill>
                  </a:rPr>
                  <a:t>Next phase analysis with 3 times more exposure</a:t>
                </a:r>
                <a:br>
                  <a:rPr lang="en-US" dirty="0">
                    <a:solidFill>
                      <a:srgbClr val="C00000"/>
                    </a:solidFill>
                  </a:rPr>
                </a:br>
                <a:r>
                  <a:rPr lang="en-US" dirty="0">
                    <a:solidFill>
                      <a:srgbClr val="C00000"/>
                    </a:solidFill>
                  </a:rPr>
                  <a:t>currently on-going</a:t>
                </a:r>
              </a:p>
            </p:txBody>
          </p:sp>
        </mc:Choice>
        <mc:Fallback xmlns="">
          <p:sp>
            <p:nvSpPr>
              <p:cNvPr id="5" name="TextBox 4">
                <a:extLst>
                  <a:ext uri="{FF2B5EF4-FFF2-40B4-BE49-F238E27FC236}">
                    <a16:creationId xmlns:a16="http://schemas.microsoft.com/office/drawing/2014/main" id="{F15CA57C-FF34-EE37-C602-0C9CA133C369}"/>
                  </a:ext>
                </a:extLst>
              </p:cNvPr>
              <p:cNvSpPr txBox="1">
                <a:spLocks noRot="1" noChangeAspect="1" noMove="1" noResize="1" noEditPoints="1" noAdjustHandles="1" noChangeArrowheads="1" noChangeShapeType="1" noTextEdit="1"/>
              </p:cNvSpPr>
              <p:nvPr/>
            </p:nvSpPr>
            <p:spPr>
              <a:xfrm>
                <a:off x="578734" y="1099595"/>
                <a:ext cx="6449073" cy="4652556"/>
              </a:xfrm>
              <a:prstGeom prst="rect">
                <a:avLst/>
              </a:prstGeom>
              <a:blipFill>
                <a:blip r:embed="rId2"/>
                <a:stretch>
                  <a:fillRect l="-786" t="-543" b="-108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094D61C-313B-778A-ECDC-F944E61D3CF7}"/>
              </a:ext>
            </a:extLst>
          </p:cNvPr>
          <p:cNvPicPr>
            <a:picLocks noChangeAspect="1"/>
          </p:cNvPicPr>
          <p:nvPr/>
        </p:nvPicPr>
        <p:blipFill>
          <a:blip r:embed="rId3"/>
          <a:srcRect/>
          <a:stretch/>
        </p:blipFill>
        <p:spPr>
          <a:xfrm>
            <a:off x="8212047" y="942116"/>
            <a:ext cx="3684346" cy="3321494"/>
          </a:xfrm>
          <a:prstGeom prst="rect">
            <a:avLst/>
          </a:prstGeom>
        </p:spPr>
      </p:pic>
      <p:pic>
        <p:nvPicPr>
          <p:cNvPr id="11" name="Picture 10">
            <a:extLst>
              <a:ext uri="{FF2B5EF4-FFF2-40B4-BE49-F238E27FC236}">
                <a16:creationId xmlns:a16="http://schemas.microsoft.com/office/drawing/2014/main" id="{F6A5C72B-7A30-D02C-09B7-24892CF21823}"/>
              </a:ext>
            </a:extLst>
          </p:cNvPr>
          <p:cNvPicPr>
            <a:picLocks noChangeAspect="1"/>
          </p:cNvPicPr>
          <p:nvPr/>
        </p:nvPicPr>
        <p:blipFill>
          <a:blip r:embed="rId4"/>
          <a:srcRect/>
          <a:stretch/>
        </p:blipFill>
        <p:spPr>
          <a:xfrm>
            <a:off x="5863443" y="4421089"/>
            <a:ext cx="2943260" cy="1950897"/>
          </a:xfrm>
          <a:prstGeom prst="rect">
            <a:avLst/>
          </a:prstGeom>
        </p:spPr>
      </p:pic>
      <p:pic>
        <p:nvPicPr>
          <p:cNvPr id="12" name="Picture 11">
            <a:extLst>
              <a:ext uri="{FF2B5EF4-FFF2-40B4-BE49-F238E27FC236}">
                <a16:creationId xmlns:a16="http://schemas.microsoft.com/office/drawing/2014/main" id="{BBE1D2A7-0B02-E0E0-8CC5-275E6BFCDA78}"/>
              </a:ext>
            </a:extLst>
          </p:cNvPr>
          <p:cNvPicPr>
            <a:picLocks noChangeAspect="1"/>
          </p:cNvPicPr>
          <p:nvPr/>
        </p:nvPicPr>
        <p:blipFill>
          <a:blip r:embed="rId5"/>
          <a:stretch>
            <a:fillRect/>
          </a:stretch>
        </p:blipFill>
        <p:spPr>
          <a:xfrm>
            <a:off x="8806703" y="4421088"/>
            <a:ext cx="2949030" cy="1950897"/>
          </a:xfrm>
          <a:prstGeom prst="rect">
            <a:avLst/>
          </a:prstGeom>
        </p:spPr>
      </p:pic>
      <p:sp>
        <p:nvSpPr>
          <p:cNvPr id="14" name="Slide Number Placeholder 13">
            <a:extLst>
              <a:ext uri="{FF2B5EF4-FFF2-40B4-BE49-F238E27FC236}">
                <a16:creationId xmlns:a16="http://schemas.microsoft.com/office/drawing/2014/main" id="{825BD3B1-12D0-E3C9-2648-F48B0E25F65C}"/>
              </a:ext>
            </a:extLst>
          </p:cNvPr>
          <p:cNvSpPr>
            <a:spLocks noGrp="1"/>
          </p:cNvSpPr>
          <p:nvPr>
            <p:ph type="sldNum" sz="quarter" idx="4"/>
          </p:nvPr>
        </p:nvSpPr>
        <p:spPr/>
        <p:txBody>
          <a:bodyPr/>
          <a:lstStyle/>
          <a:p>
            <a:fld id="{36E01CB7-B787-C24B-984D-A418F34F307B}" type="slidenum">
              <a:rPr lang="en-US" smtClean="0"/>
              <a:t>26</a:t>
            </a:fld>
            <a:endParaRPr lang="en-US"/>
          </a:p>
        </p:txBody>
      </p:sp>
      <p:sp>
        <p:nvSpPr>
          <p:cNvPr id="2" name="TextBox 1">
            <a:extLst>
              <a:ext uri="{FF2B5EF4-FFF2-40B4-BE49-F238E27FC236}">
                <a16:creationId xmlns:a16="http://schemas.microsoft.com/office/drawing/2014/main" id="{77FF07A7-BCC3-5BC8-89AC-0EE9C13CE275}"/>
              </a:ext>
            </a:extLst>
          </p:cNvPr>
          <p:cNvSpPr txBox="1"/>
          <p:nvPr/>
        </p:nvSpPr>
        <p:spPr>
          <a:xfrm>
            <a:off x="597293" y="5969000"/>
            <a:ext cx="1691489" cy="276999"/>
          </a:xfrm>
          <a:prstGeom prst="rect">
            <a:avLst/>
          </a:prstGeom>
          <a:noFill/>
          <a:ln w="25400">
            <a:solidFill>
              <a:schemeClr val="tx1"/>
            </a:solidFill>
          </a:ln>
        </p:spPr>
        <p:txBody>
          <a:bodyPr wrap="none" rtlCol="0">
            <a:spAutoFit/>
          </a:bodyPr>
          <a:lstStyle/>
          <a:p>
            <a:pPr algn="l"/>
            <a:r>
              <a:rPr lang="en-US" sz="1200" dirty="0"/>
              <a:t>PRL</a:t>
            </a:r>
            <a:r>
              <a:rPr lang="en-US" sz="1200" b="1" dirty="0"/>
              <a:t> 131 </a:t>
            </a:r>
            <a:r>
              <a:rPr lang="en-US" sz="1200" dirty="0"/>
              <a:t>152501 (2023)</a:t>
            </a:r>
          </a:p>
        </p:txBody>
      </p:sp>
    </p:spTree>
    <p:extLst>
      <p:ext uri="{BB962C8B-B14F-4D97-AF65-F5344CB8AC3E}">
        <p14:creationId xmlns:p14="http://schemas.microsoft.com/office/powerpoint/2010/main" val="3627861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AA15C-F024-F2CA-B808-4DBECE1EF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750F6-9232-9980-2058-12A42BFBA5A0}"/>
              </a:ext>
            </a:extLst>
          </p:cNvPr>
          <p:cNvSpPr>
            <a:spLocks noGrp="1"/>
          </p:cNvSpPr>
          <p:nvPr>
            <p:ph type="ctrTitle"/>
          </p:nvPr>
        </p:nvSpPr>
        <p:spPr>
          <a:xfrm>
            <a:off x="759739" y="2496913"/>
            <a:ext cx="10672521" cy="2506887"/>
          </a:xfrm>
        </p:spPr>
        <p:txBody>
          <a:bodyPr>
            <a:normAutofit/>
          </a:bodyPr>
          <a:lstStyle/>
          <a:p>
            <a:pPr algn="ctr"/>
            <a:r>
              <a:rPr lang="en-US" b="1" dirty="0">
                <a:latin typeface="+mj-lt"/>
              </a:rPr>
              <a:t>On-going Analyses</a:t>
            </a:r>
          </a:p>
        </p:txBody>
      </p:sp>
      <p:sp>
        <p:nvSpPr>
          <p:cNvPr id="4" name="Slide Number Placeholder 3">
            <a:extLst>
              <a:ext uri="{FF2B5EF4-FFF2-40B4-BE49-F238E27FC236}">
                <a16:creationId xmlns:a16="http://schemas.microsoft.com/office/drawing/2014/main" id="{4F156051-A8A3-0DAB-D7CA-48D2D54249A7}"/>
              </a:ext>
            </a:extLst>
          </p:cNvPr>
          <p:cNvSpPr>
            <a:spLocks noGrp="1"/>
          </p:cNvSpPr>
          <p:nvPr>
            <p:ph type="sldNum" sz="quarter" idx="4"/>
          </p:nvPr>
        </p:nvSpPr>
        <p:spPr/>
        <p:txBody>
          <a:bodyPr/>
          <a:lstStyle/>
          <a:p>
            <a:fld id="{36E01CB7-B787-C24B-984D-A418F34F307B}" type="slidenum">
              <a:rPr lang="en-US" smtClean="0"/>
              <a:t>27</a:t>
            </a:fld>
            <a:endParaRPr lang="en-US"/>
          </a:p>
        </p:txBody>
      </p:sp>
    </p:spTree>
    <p:extLst>
      <p:ext uri="{BB962C8B-B14F-4D97-AF65-F5344CB8AC3E}">
        <p14:creationId xmlns:p14="http://schemas.microsoft.com/office/powerpoint/2010/main" val="3055493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DE89-01C7-DC4A-A6CE-A1CCDB645E5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FF41699-93EB-843F-694C-F9CB706CE78F}"/>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Cosmogenic Neutron Activations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0082AC9-6461-CD15-977C-E3E9735777A5}"/>
                  </a:ext>
                </a:extLst>
              </p:cNvPr>
              <p:cNvSpPr txBox="1"/>
              <p:nvPr/>
            </p:nvSpPr>
            <p:spPr>
              <a:xfrm>
                <a:off x="855953" y="776498"/>
                <a:ext cx="4835163" cy="4801314"/>
              </a:xfrm>
              <a:prstGeom prst="rect">
                <a:avLst/>
              </a:prstGeom>
              <a:noFill/>
            </p:spPr>
            <p:txBody>
              <a:bodyPr wrap="square" rtlCol="0">
                <a:spAutoFit/>
              </a:bodyPr>
              <a:lstStyle/>
              <a:p>
                <a:r>
                  <a:rPr lang="en-US" dirty="0">
                    <a:latin typeface="+mj-lt"/>
                  </a:rPr>
                  <a:t>Neutron activations during transportation and processing</a:t>
                </a:r>
              </a:p>
              <a:p>
                <a:endParaRPr lang="en-US" dirty="0">
                  <a:latin typeface="+mj-lt"/>
                </a:endParaRPr>
              </a:p>
              <a:p>
                <a:r>
                  <a:rPr lang="en-US" dirty="0">
                    <a:latin typeface="+mj-lt"/>
                  </a:rPr>
                  <a:t>Isotopes produced: </a:t>
                </a:r>
                <a:r>
                  <a:rPr lang="en-US" baseline="30000" dirty="0">
                    <a:latin typeface="+mj-lt"/>
                  </a:rPr>
                  <a:t>49</a:t>
                </a:r>
                <a:r>
                  <a:rPr lang="en-US" dirty="0">
                    <a:latin typeface="+mj-lt"/>
                  </a:rPr>
                  <a:t>V, </a:t>
                </a:r>
                <a:r>
                  <a:rPr lang="en-US" baseline="30000" dirty="0">
                    <a:latin typeface="+mj-lt"/>
                  </a:rPr>
                  <a:t>55</a:t>
                </a:r>
                <a:r>
                  <a:rPr lang="en-US" dirty="0">
                    <a:latin typeface="+mj-lt"/>
                  </a:rPr>
                  <a:t>Fe, </a:t>
                </a:r>
                <a:r>
                  <a:rPr lang="en-US" baseline="30000" dirty="0">
                    <a:latin typeface="+mj-lt"/>
                  </a:rPr>
                  <a:t>65</a:t>
                </a:r>
                <a:r>
                  <a:rPr lang="en-US" dirty="0">
                    <a:latin typeface="+mj-lt"/>
                  </a:rPr>
                  <a:t>Zn, </a:t>
                </a:r>
                <a:r>
                  <a:rPr lang="en-US" baseline="30000" dirty="0">
                    <a:latin typeface="+mj-lt"/>
                  </a:rPr>
                  <a:t>68</a:t>
                </a:r>
                <a:r>
                  <a:rPr lang="en-US" dirty="0">
                    <a:latin typeface="+mj-lt"/>
                  </a:rPr>
                  <a:t>Ge, </a:t>
                </a:r>
                <a:r>
                  <a:rPr lang="en-US" baseline="30000" dirty="0">
                    <a:latin typeface="+mj-lt"/>
                  </a:rPr>
                  <a:t>3</a:t>
                </a:r>
                <a:r>
                  <a:rPr lang="en-US" dirty="0">
                    <a:latin typeface="+mj-lt"/>
                  </a:rPr>
                  <a:t>H etc.</a:t>
                </a:r>
              </a:p>
              <a:p>
                <a:r>
                  <a:rPr lang="en-US" dirty="0">
                    <a:latin typeface="+mj-lt"/>
                  </a:rPr>
                  <a:t>	Negligible effect in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𝜈𝛽𝛽</m:t>
                    </m:r>
                  </m:oMath>
                </a14:m>
                <a:r>
                  <a:rPr lang="en-US" dirty="0">
                    <a:latin typeface="+mj-lt"/>
                  </a:rPr>
                  <a:t> ROI</a:t>
                </a:r>
              </a:p>
              <a:p>
                <a:endParaRPr lang="en-US" dirty="0">
                  <a:latin typeface="+mj-lt"/>
                </a:endParaRPr>
              </a:p>
              <a:p>
                <a:r>
                  <a:rPr lang="en-US" dirty="0">
                    <a:solidFill>
                      <a:schemeClr val="tx2">
                        <a:lumMod val="75000"/>
                        <a:lumOff val="25000"/>
                      </a:schemeClr>
                    </a:solidFill>
                    <a:latin typeface="+mj-lt"/>
                  </a:rPr>
                  <a:t>Signature: activated isotopes’ x-rays</a:t>
                </a:r>
              </a:p>
              <a:p>
                <a:r>
                  <a:rPr lang="en-US" dirty="0">
                    <a:solidFill>
                      <a:schemeClr val="tx2">
                        <a:lumMod val="75000"/>
                        <a:lumOff val="25000"/>
                      </a:schemeClr>
                    </a:solidFill>
                    <a:latin typeface="+mj-lt"/>
                  </a:rPr>
                  <a:t>      Peaks around and below 10 keV </a:t>
                </a:r>
              </a:p>
              <a:p>
                <a:endParaRPr lang="en-US" dirty="0">
                  <a:latin typeface="+mj-lt"/>
                </a:endParaRPr>
              </a:p>
              <a:p>
                <a:r>
                  <a:rPr lang="en-US" dirty="0">
                    <a:solidFill>
                      <a:srgbClr val="C00000"/>
                    </a:solidFill>
                    <a:latin typeface="+mj-lt"/>
                  </a:rPr>
                  <a:t>Noise dominated low energy spectrum and extreme low activations of most desired isotopes make it particularly difficult to probe this part of the MJD spectrum</a:t>
                </a:r>
              </a:p>
              <a:p>
                <a:endParaRPr lang="en-US" dirty="0">
                  <a:solidFill>
                    <a:srgbClr val="C00000"/>
                  </a:solidFill>
                  <a:latin typeface="+mj-lt"/>
                </a:endParaRPr>
              </a:p>
              <a:p>
                <a:r>
                  <a:rPr lang="en-US" dirty="0">
                    <a:solidFill>
                      <a:srgbClr val="002060"/>
                    </a:solidFill>
                    <a:latin typeface="+mj-lt"/>
                  </a:rPr>
                  <a:t>MJD’s extensive </a:t>
                </a:r>
                <a:r>
                  <a:rPr lang="en-US" baseline="30000" dirty="0" err="1">
                    <a:solidFill>
                      <a:srgbClr val="002060"/>
                    </a:solidFill>
                    <a:latin typeface="+mj-lt"/>
                  </a:rPr>
                  <a:t>enr</a:t>
                </a:r>
                <a:r>
                  <a:rPr lang="en-US" dirty="0" err="1">
                    <a:solidFill>
                      <a:srgbClr val="002060"/>
                    </a:solidFill>
                    <a:latin typeface="+mj-lt"/>
                  </a:rPr>
                  <a:t>Ge</a:t>
                </a:r>
                <a:r>
                  <a:rPr lang="en-US" dirty="0">
                    <a:solidFill>
                      <a:srgbClr val="002060"/>
                    </a:solidFill>
                    <a:latin typeface="+mj-lt"/>
                  </a:rPr>
                  <a:t> tracking database being utilized</a:t>
                </a:r>
              </a:p>
              <a:p>
                <a:endParaRPr lang="en-US" dirty="0">
                  <a:latin typeface="+mj-lt"/>
                </a:endParaRPr>
              </a:p>
            </p:txBody>
          </p:sp>
        </mc:Choice>
        <mc:Fallback xmlns="">
          <p:sp>
            <p:nvSpPr>
              <p:cNvPr id="5" name="TextBox 4">
                <a:extLst>
                  <a:ext uri="{FF2B5EF4-FFF2-40B4-BE49-F238E27FC236}">
                    <a16:creationId xmlns:a16="http://schemas.microsoft.com/office/drawing/2014/main" id="{80082AC9-6461-CD15-977C-E3E9735777A5}"/>
                  </a:ext>
                </a:extLst>
              </p:cNvPr>
              <p:cNvSpPr txBox="1">
                <a:spLocks noRot="1" noChangeAspect="1" noMove="1" noResize="1" noEditPoints="1" noAdjustHandles="1" noChangeArrowheads="1" noChangeShapeType="1" noTextEdit="1"/>
              </p:cNvSpPr>
              <p:nvPr/>
            </p:nvSpPr>
            <p:spPr>
              <a:xfrm>
                <a:off x="855953" y="776498"/>
                <a:ext cx="4835163" cy="4801314"/>
              </a:xfrm>
              <a:prstGeom prst="rect">
                <a:avLst/>
              </a:prstGeom>
              <a:blipFill>
                <a:blip r:embed="rId2"/>
                <a:stretch>
                  <a:fillRect l="-1047" t="-26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2B86D80E-6220-67D3-F954-1ADB0E786C37}"/>
              </a:ext>
            </a:extLst>
          </p:cNvPr>
          <p:cNvPicPr>
            <a:picLocks noChangeAspect="1"/>
          </p:cNvPicPr>
          <p:nvPr/>
        </p:nvPicPr>
        <p:blipFill>
          <a:blip r:embed="rId3"/>
          <a:stretch>
            <a:fillRect/>
          </a:stretch>
        </p:blipFill>
        <p:spPr>
          <a:xfrm>
            <a:off x="7327901" y="839934"/>
            <a:ext cx="3962400" cy="2529841"/>
          </a:xfrm>
          <a:prstGeom prst="rect">
            <a:avLst/>
          </a:prstGeom>
        </p:spPr>
      </p:pic>
      <p:sp>
        <p:nvSpPr>
          <p:cNvPr id="16" name="TextBox 15">
            <a:extLst>
              <a:ext uri="{FF2B5EF4-FFF2-40B4-BE49-F238E27FC236}">
                <a16:creationId xmlns:a16="http://schemas.microsoft.com/office/drawing/2014/main" id="{57DA8861-ADC0-43B3-2F7F-208AFC2707FC}"/>
              </a:ext>
            </a:extLst>
          </p:cNvPr>
          <p:cNvSpPr txBox="1"/>
          <p:nvPr/>
        </p:nvSpPr>
        <p:spPr>
          <a:xfrm>
            <a:off x="8893469" y="468721"/>
            <a:ext cx="593432" cy="307777"/>
          </a:xfrm>
          <a:prstGeom prst="rect">
            <a:avLst/>
          </a:prstGeom>
          <a:noFill/>
        </p:spPr>
        <p:txBody>
          <a:bodyPr wrap="square" rtlCol="0">
            <a:spAutoFit/>
          </a:bodyPr>
          <a:lstStyle/>
          <a:p>
            <a:r>
              <a:rPr lang="en-US" sz="1400" b="1" baseline="30000" dirty="0" err="1"/>
              <a:t>enr</a:t>
            </a:r>
            <a:r>
              <a:rPr lang="en-US" sz="1400" b="1" dirty="0" err="1"/>
              <a:t>Ge</a:t>
            </a:r>
            <a:endParaRPr lang="en-US" sz="1400" b="1" baseline="30000" dirty="0"/>
          </a:p>
        </p:txBody>
      </p:sp>
      <p:sp>
        <p:nvSpPr>
          <p:cNvPr id="17" name="TextBox 16">
            <a:extLst>
              <a:ext uri="{FF2B5EF4-FFF2-40B4-BE49-F238E27FC236}">
                <a16:creationId xmlns:a16="http://schemas.microsoft.com/office/drawing/2014/main" id="{C8332F03-0A9C-CDE8-1BFA-0D56A9D72ED5}"/>
              </a:ext>
            </a:extLst>
          </p:cNvPr>
          <p:cNvSpPr txBox="1"/>
          <p:nvPr/>
        </p:nvSpPr>
        <p:spPr>
          <a:xfrm>
            <a:off x="8893469" y="3426616"/>
            <a:ext cx="589457" cy="307777"/>
          </a:xfrm>
          <a:prstGeom prst="rect">
            <a:avLst/>
          </a:prstGeom>
          <a:noFill/>
        </p:spPr>
        <p:txBody>
          <a:bodyPr wrap="none" rtlCol="0">
            <a:spAutoFit/>
          </a:bodyPr>
          <a:lstStyle/>
          <a:p>
            <a:r>
              <a:rPr lang="en-US" sz="1400" b="1" baseline="30000" dirty="0" err="1"/>
              <a:t>nat</a:t>
            </a:r>
            <a:r>
              <a:rPr lang="en-US" sz="1400" b="1" dirty="0" err="1"/>
              <a:t>Ge</a:t>
            </a:r>
            <a:endParaRPr lang="en-US" sz="1400" b="1" baseline="30000" dirty="0"/>
          </a:p>
        </p:txBody>
      </p:sp>
      <p:sp>
        <p:nvSpPr>
          <p:cNvPr id="21" name="Slide Number Placeholder 20">
            <a:extLst>
              <a:ext uri="{FF2B5EF4-FFF2-40B4-BE49-F238E27FC236}">
                <a16:creationId xmlns:a16="http://schemas.microsoft.com/office/drawing/2014/main" id="{12FF3A74-60C2-2C37-BB8A-EE75B3F3BE4C}"/>
              </a:ext>
            </a:extLst>
          </p:cNvPr>
          <p:cNvSpPr>
            <a:spLocks noGrp="1"/>
          </p:cNvSpPr>
          <p:nvPr>
            <p:ph type="sldNum" sz="quarter" idx="4"/>
          </p:nvPr>
        </p:nvSpPr>
        <p:spPr/>
        <p:txBody>
          <a:bodyPr/>
          <a:lstStyle/>
          <a:p>
            <a:fld id="{36E01CB7-B787-C24B-984D-A418F34F307B}" type="slidenum">
              <a:rPr lang="en-US" smtClean="0"/>
              <a:t>28</a:t>
            </a:fld>
            <a:endParaRPr lang="en-US"/>
          </a:p>
        </p:txBody>
      </p:sp>
      <p:pic>
        <p:nvPicPr>
          <p:cNvPr id="3" name="Picture 2">
            <a:extLst>
              <a:ext uri="{FF2B5EF4-FFF2-40B4-BE49-F238E27FC236}">
                <a16:creationId xmlns:a16="http://schemas.microsoft.com/office/drawing/2014/main" id="{19C456E0-71BA-282E-6D4D-32BEBB0158F6}"/>
              </a:ext>
            </a:extLst>
          </p:cNvPr>
          <p:cNvPicPr>
            <a:picLocks noChangeAspect="1"/>
          </p:cNvPicPr>
          <p:nvPr/>
        </p:nvPicPr>
        <p:blipFill>
          <a:blip r:embed="rId4"/>
          <a:srcRect/>
          <a:stretch/>
        </p:blipFill>
        <p:spPr>
          <a:xfrm>
            <a:off x="7327901" y="3664356"/>
            <a:ext cx="3962400" cy="2487038"/>
          </a:xfrm>
          <a:prstGeom prst="rect">
            <a:avLst/>
          </a:prstGeom>
        </p:spPr>
      </p:pic>
      <p:sp>
        <p:nvSpPr>
          <p:cNvPr id="8" name="TextBox 7">
            <a:extLst>
              <a:ext uri="{FF2B5EF4-FFF2-40B4-BE49-F238E27FC236}">
                <a16:creationId xmlns:a16="http://schemas.microsoft.com/office/drawing/2014/main" id="{39391265-30AE-76C6-8853-D476C8F777C4}"/>
              </a:ext>
            </a:extLst>
          </p:cNvPr>
          <p:cNvSpPr txBox="1"/>
          <p:nvPr/>
        </p:nvSpPr>
        <p:spPr>
          <a:xfrm>
            <a:off x="7784484" y="6127669"/>
            <a:ext cx="3049233" cy="261610"/>
          </a:xfrm>
          <a:prstGeom prst="rect">
            <a:avLst/>
          </a:prstGeom>
          <a:noFill/>
          <a:ln w="25400">
            <a:noFill/>
          </a:ln>
        </p:spPr>
        <p:txBody>
          <a:bodyPr wrap="none" rtlCol="0">
            <a:spAutoFit/>
          </a:bodyPr>
          <a:lstStyle/>
          <a:p>
            <a:pPr algn="l"/>
            <a:r>
              <a:rPr lang="en-US" sz="1100" dirty="0"/>
              <a:t>Neutron activated </a:t>
            </a:r>
            <a:r>
              <a:rPr lang="en-US" sz="1100" dirty="0" err="1"/>
              <a:t>cosmogenics</a:t>
            </a:r>
            <a:r>
              <a:rPr lang="en-US" sz="1100" dirty="0"/>
              <a:t> spectra of MJD</a:t>
            </a:r>
          </a:p>
        </p:txBody>
      </p:sp>
      <p:sp>
        <p:nvSpPr>
          <p:cNvPr id="2" name="TextBox 1">
            <a:extLst>
              <a:ext uri="{FF2B5EF4-FFF2-40B4-BE49-F238E27FC236}">
                <a16:creationId xmlns:a16="http://schemas.microsoft.com/office/drawing/2014/main" id="{85250736-34E9-901B-4F06-38E6D82E600E}"/>
              </a:ext>
            </a:extLst>
          </p:cNvPr>
          <p:cNvSpPr txBox="1"/>
          <p:nvPr/>
        </p:nvSpPr>
        <p:spPr>
          <a:xfrm>
            <a:off x="8893469" y="1316695"/>
            <a:ext cx="1569148" cy="338554"/>
          </a:xfrm>
          <a:prstGeom prst="rect">
            <a:avLst/>
          </a:prstGeom>
          <a:noFill/>
          <a:ln w="25400">
            <a:noFill/>
          </a:ln>
        </p:spPr>
        <p:txBody>
          <a:bodyPr wrap="none" rtlCol="0">
            <a:spAutoFit/>
          </a:bodyPr>
          <a:lstStyle/>
          <a:p>
            <a:pPr algn="l"/>
            <a:r>
              <a:rPr lang="en-US" sz="1600" dirty="0">
                <a:solidFill>
                  <a:srgbClr val="FF0000"/>
                </a:solidFill>
                <a:latin typeface="Arial" panose="020B0604020202020204" pitchFamily="34" charset="0"/>
                <a:cs typeface="Arial" panose="020B0604020202020204" pitchFamily="34" charset="0"/>
              </a:rPr>
              <a:t>PRELIMINARY</a:t>
            </a:r>
          </a:p>
        </p:txBody>
      </p:sp>
      <p:sp>
        <p:nvSpPr>
          <p:cNvPr id="4" name="TextBox 3">
            <a:extLst>
              <a:ext uri="{FF2B5EF4-FFF2-40B4-BE49-F238E27FC236}">
                <a16:creationId xmlns:a16="http://schemas.microsoft.com/office/drawing/2014/main" id="{CFCFDB17-6345-7301-C18C-43BAABCD2A83}"/>
              </a:ext>
            </a:extLst>
          </p:cNvPr>
          <p:cNvSpPr txBox="1"/>
          <p:nvPr/>
        </p:nvSpPr>
        <p:spPr>
          <a:xfrm>
            <a:off x="8893469" y="4118562"/>
            <a:ext cx="1569148" cy="338554"/>
          </a:xfrm>
          <a:prstGeom prst="rect">
            <a:avLst/>
          </a:prstGeom>
          <a:noFill/>
          <a:ln w="25400">
            <a:noFill/>
          </a:ln>
        </p:spPr>
        <p:txBody>
          <a:bodyPr wrap="none" rtlCol="0">
            <a:spAutoFit/>
          </a:bodyPr>
          <a:lstStyle/>
          <a:p>
            <a:pPr algn="l"/>
            <a:r>
              <a:rPr lang="en-US" sz="1600" dirty="0">
                <a:solidFill>
                  <a:srgbClr val="FF0000"/>
                </a:solidFill>
                <a:latin typeface="Arial" panose="020B0604020202020204" pitchFamily="34" charset="0"/>
                <a:cs typeface="Arial" panose="020B0604020202020204" pitchFamily="34" charset="0"/>
              </a:rPr>
              <a:t>PRELIMINARY</a:t>
            </a:r>
          </a:p>
        </p:txBody>
      </p:sp>
    </p:spTree>
    <p:extLst>
      <p:ext uri="{BB962C8B-B14F-4D97-AF65-F5344CB8AC3E}">
        <p14:creationId xmlns:p14="http://schemas.microsoft.com/office/powerpoint/2010/main" val="210970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2D220-86D1-AC25-8C3D-53CC6597ACF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8949F38-7F63-EFBC-02C3-0DD4E37C25BA}"/>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Background Modeling &amp; BSM Physics Search</a:t>
            </a:r>
          </a:p>
        </p:txBody>
      </p:sp>
      <p:sp>
        <p:nvSpPr>
          <p:cNvPr id="21" name="Slide Number Placeholder 20">
            <a:extLst>
              <a:ext uri="{FF2B5EF4-FFF2-40B4-BE49-F238E27FC236}">
                <a16:creationId xmlns:a16="http://schemas.microsoft.com/office/drawing/2014/main" id="{85EF399A-7551-DB32-0125-59371ABA5195}"/>
              </a:ext>
            </a:extLst>
          </p:cNvPr>
          <p:cNvSpPr>
            <a:spLocks noGrp="1"/>
          </p:cNvSpPr>
          <p:nvPr>
            <p:ph type="sldNum" sz="quarter" idx="4"/>
          </p:nvPr>
        </p:nvSpPr>
        <p:spPr/>
        <p:txBody>
          <a:bodyPr/>
          <a:lstStyle/>
          <a:p>
            <a:fld id="{36E01CB7-B787-C24B-984D-A418F34F307B}" type="slidenum">
              <a:rPr lang="en-US" smtClean="0"/>
              <a:t>29</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88531CF-B3BA-6BE6-9B0E-823002493051}"/>
                  </a:ext>
                </a:extLst>
              </p:cNvPr>
              <p:cNvSpPr txBox="1"/>
              <p:nvPr/>
            </p:nvSpPr>
            <p:spPr>
              <a:xfrm>
                <a:off x="28938" y="655352"/>
                <a:ext cx="7893496" cy="4524315"/>
              </a:xfrm>
              <a:prstGeom prst="rect">
                <a:avLst/>
              </a:prstGeom>
              <a:noFill/>
            </p:spPr>
            <p:txBody>
              <a:bodyPr wrap="square" rtlCol="0">
                <a:spAutoFit/>
              </a:bodyPr>
              <a:lstStyle/>
              <a:p>
                <a:r>
                  <a:rPr lang="en-US" sz="1600" dirty="0">
                    <a:latin typeface="+mj-lt"/>
                  </a:rPr>
                  <a:t>Detailed background modelling nearly done, paper coming out soon</a:t>
                </a:r>
              </a:p>
              <a:p>
                <a:endParaRPr lang="en-US" sz="1600" dirty="0">
                  <a:latin typeface="+mj-lt"/>
                </a:endParaRPr>
              </a:p>
              <a:p>
                <a:r>
                  <a:rPr lang="en-US" sz="1600" dirty="0">
                    <a:solidFill>
                      <a:srgbClr val="C00000"/>
                    </a:solidFill>
                    <a:latin typeface="+mj-lt"/>
                  </a:rPr>
                  <a:t>BI differ by multiple factors between assay-based projection and MC based analysis</a:t>
                </a:r>
              </a:p>
              <a:p>
                <a:r>
                  <a:rPr lang="en-US" sz="1600" dirty="0">
                    <a:solidFill>
                      <a:srgbClr val="C00000"/>
                    </a:solidFill>
                    <a:latin typeface="+mj-lt"/>
                  </a:rPr>
                  <a:t>Assay based: 0.9 </a:t>
                </a:r>
                <a:r>
                  <a:rPr lang="en-US" sz="1600" dirty="0" err="1">
                    <a:solidFill>
                      <a:srgbClr val="C00000"/>
                    </a:solidFill>
                    <a:latin typeface="+mj-lt"/>
                  </a:rPr>
                  <a:t>cts</a:t>
                </a:r>
                <a:r>
                  <a:rPr lang="en-US" sz="1600" dirty="0">
                    <a:solidFill>
                      <a:srgbClr val="C00000"/>
                    </a:solidFill>
                    <a:latin typeface="+mj-lt"/>
                  </a:rPr>
                  <a:t>/keV/t/y, Data based: 3.4 – 7.4 </a:t>
                </a:r>
                <a:r>
                  <a:rPr lang="en-US" sz="1600" dirty="0" err="1">
                    <a:solidFill>
                      <a:srgbClr val="C00000"/>
                    </a:solidFill>
                    <a:latin typeface="+mj-lt"/>
                  </a:rPr>
                  <a:t>cts</a:t>
                </a:r>
                <a:r>
                  <a:rPr lang="en-US" sz="1600" dirty="0">
                    <a:solidFill>
                      <a:srgbClr val="C00000"/>
                    </a:solidFill>
                    <a:latin typeface="+mj-lt"/>
                  </a:rPr>
                  <a:t>/FWHM/t/y</a:t>
                </a:r>
              </a:p>
              <a:p>
                <a:endParaRPr lang="en-US" sz="1600" dirty="0">
                  <a:latin typeface="+mj-lt"/>
                </a:endParaRPr>
              </a:p>
              <a:p>
                <a:r>
                  <a:rPr lang="en-US" sz="1600" b="1" dirty="0">
                    <a:latin typeface="+mj-lt"/>
                  </a:rPr>
                  <a:t>Excess ruled out to be coming from near detector components</a:t>
                </a:r>
              </a:p>
              <a:p>
                <a:endParaRPr lang="en-US" sz="1600" dirty="0">
                  <a:latin typeface="+mj-lt"/>
                </a:endParaRPr>
              </a:p>
              <a:p>
                <a:r>
                  <a:rPr lang="en-US" sz="1600" dirty="0">
                    <a:solidFill>
                      <a:schemeClr val="tx2">
                        <a:lumMod val="75000"/>
                        <a:lumOff val="25000"/>
                      </a:schemeClr>
                    </a:solidFill>
                    <a:latin typeface="+mj-lt"/>
                  </a:rPr>
                  <a:t>Improved Frequentist and Bayesian fitting process underway to precisely locate source of excess background</a:t>
                </a:r>
              </a:p>
              <a:p>
                <a:endParaRPr lang="en-US" sz="1600" dirty="0">
                  <a:latin typeface="+mj-lt"/>
                </a:endParaRPr>
              </a:p>
              <a:p>
                <a:r>
                  <a:rPr lang="en-US" sz="1600" dirty="0">
                    <a:solidFill>
                      <a:schemeClr val="tx2">
                        <a:lumMod val="90000"/>
                        <a:lumOff val="10000"/>
                      </a:schemeClr>
                    </a:solidFill>
                    <a:latin typeface="+mj-lt"/>
                  </a:rPr>
                  <a:t>pdfs generated with </a:t>
                </a:r>
                <a:r>
                  <a:rPr lang="en-US" sz="1600" dirty="0" err="1">
                    <a:solidFill>
                      <a:schemeClr val="tx2">
                        <a:lumMod val="90000"/>
                        <a:lumOff val="10000"/>
                      </a:schemeClr>
                    </a:solidFill>
                    <a:latin typeface="+mj-lt"/>
                  </a:rPr>
                  <a:t>MaGe</a:t>
                </a:r>
                <a:r>
                  <a:rPr lang="en-US" sz="1600" dirty="0">
                    <a:solidFill>
                      <a:schemeClr val="tx2">
                        <a:lumMod val="90000"/>
                        <a:lumOff val="10000"/>
                      </a:schemeClr>
                    </a:solidFill>
                    <a:latin typeface="+mj-lt"/>
                  </a:rPr>
                  <a:t>, a GEANT-4</a:t>
                </a:r>
                <a:br>
                  <a:rPr lang="en-US" sz="1600" dirty="0">
                    <a:solidFill>
                      <a:schemeClr val="tx2">
                        <a:lumMod val="90000"/>
                        <a:lumOff val="10000"/>
                      </a:schemeClr>
                    </a:solidFill>
                    <a:latin typeface="+mj-lt"/>
                  </a:rPr>
                </a:br>
                <a:r>
                  <a:rPr lang="en-US" sz="1600" dirty="0">
                    <a:solidFill>
                      <a:schemeClr val="tx2">
                        <a:lumMod val="90000"/>
                        <a:lumOff val="10000"/>
                      </a:schemeClr>
                    </a:solidFill>
                    <a:latin typeface="+mj-lt"/>
                  </a:rPr>
                  <a:t>based simulation package</a:t>
                </a:r>
              </a:p>
              <a:p>
                <a:endParaRPr lang="en-US" sz="1600" dirty="0">
                  <a:latin typeface="+mj-lt"/>
                </a:endParaRPr>
              </a:p>
              <a:p>
                <a:r>
                  <a:rPr lang="en-US" sz="1600" b="1" dirty="0">
                    <a:solidFill>
                      <a:srgbClr val="002060"/>
                    </a:solidFill>
                    <a:latin typeface="+mj-lt"/>
                  </a:rPr>
                  <a:t>Will impact-</a:t>
                </a:r>
              </a:p>
              <a:p>
                <a14:m>
                  <m:oMath xmlns:m="http://schemas.openxmlformats.org/officeDocument/2006/math">
                    <m:r>
                      <a:rPr lang="en-US" sz="1600" b="0" i="1" smtClean="0">
                        <a:solidFill>
                          <a:srgbClr val="002060"/>
                        </a:solidFill>
                        <a:latin typeface="Cambria Math" panose="02040503050406030204" pitchFamily="18" charset="0"/>
                      </a:rPr>
                      <m:t>2</m:t>
                    </m:r>
                    <m:r>
                      <a:rPr lang="en-US" sz="1600" b="0" i="1" smtClean="0">
                        <a:solidFill>
                          <a:srgbClr val="002060"/>
                        </a:solidFill>
                        <a:latin typeface="Cambria Math" panose="02040503050406030204" pitchFamily="18" charset="0"/>
                      </a:rPr>
                      <m:t>𝜈𝛽𝛽</m:t>
                    </m:r>
                  </m:oMath>
                </a14:m>
                <a:r>
                  <a:rPr lang="en-US" sz="1600" dirty="0">
                    <a:solidFill>
                      <a:srgbClr val="002060"/>
                    </a:solidFill>
                    <a:latin typeface="+mj-lt"/>
                  </a:rPr>
                  <a:t> result</a:t>
                </a:r>
              </a:p>
              <a:p>
                <a:r>
                  <a:rPr lang="en-US" sz="1600" dirty="0">
                    <a:solidFill>
                      <a:srgbClr val="002060"/>
                    </a:solidFill>
                    <a:latin typeface="+mj-lt"/>
                  </a:rPr>
                  <a:t>BSM searches (e.g. phase space</a:t>
                </a:r>
                <a:br>
                  <a:rPr lang="en-US" sz="1600" dirty="0">
                    <a:solidFill>
                      <a:srgbClr val="002060"/>
                    </a:solidFill>
                    <a:latin typeface="+mj-lt"/>
                  </a:rPr>
                </a:br>
                <a:r>
                  <a:rPr lang="en-US" sz="1600" dirty="0">
                    <a:solidFill>
                      <a:srgbClr val="002060"/>
                    </a:solidFill>
                    <a:latin typeface="+mj-lt"/>
                  </a:rPr>
                  <a:t>configurations of Majoron, LIV)</a:t>
                </a:r>
              </a:p>
              <a:p>
                <a:endParaRPr lang="en-US" sz="1600" dirty="0">
                  <a:latin typeface="+mj-lt"/>
                </a:endParaRPr>
              </a:p>
            </p:txBody>
          </p:sp>
        </mc:Choice>
        <mc:Fallback xmlns="">
          <p:sp>
            <p:nvSpPr>
              <p:cNvPr id="11" name="TextBox 10">
                <a:extLst>
                  <a:ext uri="{FF2B5EF4-FFF2-40B4-BE49-F238E27FC236}">
                    <a16:creationId xmlns:a16="http://schemas.microsoft.com/office/drawing/2014/main" id="{988531CF-B3BA-6BE6-9B0E-823002493051}"/>
                  </a:ext>
                </a:extLst>
              </p:cNvPr>
              <p:cNvSpPr txBox="1">
                <a:spLocks noRot="1" noChangeAspect="1" noMove="1" noResize="1" noEditPoints="1" noAdjustHandles="1" noChangeArrowheads="1" noChangeShapeType="1" noTextEdit="1"/>
              </p:cNvSpPr>
              <p:nvPr/>
            </p:nvSpPr>
            <p:spPr>
              <a:xfrm>
                <a:off x="28938" y="655352"/>
                <a:ext cx="7893496" cy="4524315"/>
              </a:xfrm>
              <a:prstGeom prst="rect">
                <a:avLst/>
              </a:prstGeom>
              <a:blipFill>
                <a:blip r:embed="rId3"/>
                <a:stretch>
                  <a:fillRect l="-482" t="-279"/>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62A15C79-2782-A198-CE88-AAF6B4092E6C}"/>
              </a:ext>
            </a:extLst>
          </p:cNvPr>
          <p:cNvPicPr>
            <a:picLocks noChangeAspect="1"/>
          </p:cNvPicPr>
          <p:nvPr/>
        </p:nvPicPr>
        <p:blipFill>
          <a:blip r:embed="rId4"/>
          <a:stretch>
            <a:fillRect/>
          </a:stretch>
        </p:blipFill>
        <p:spPr>
          <a:xfrm>
            <a:off x="3439640" y="2852236"/>
            <a:ext cx="6491330" cy="3704992"/>
          </a:xfrm>
          <a:prstGeom prst="rect">
            <a:avLst/>
          </a:prstGeom>
        </p:spPr>
      </p:pic>
      <p:grpSp>
        <p:nvGrpSpPr>
          <p:cNvPr id="2" name="Group 1">
            <a:extLst>
              <a:ext uri="{FF2B5EF4-FFF2-40B4-BE49-F238E27FC236}">
                <a16:creationId xmlns:a16="http://schemas.microsoft.com/office/drawing/2014/main" id="{D151F774-593E-9930-D3F7-E5864D1E8952}"/>
              </a:ext>
            </a:extLst>
          </p:cNvPr>
          <p:cNvGrpSpPr/>
          <p:nvPr/>
        </p:nvGrpSpPr>
        <p:grpSpPr>
          <a:xfrm>
            <a:off x="8478746" y="576649"/>
            <a:ext cx="3435428" cy="2167885"/>
            <a:chOff x="8057022" y="627888"/>
            <a:chExt cx="3991740" cy="2612787"/>
          </a:xfrm>
        </p:grpSpPr>
        <p:pic>
          <p:nvPicPr>
            <p:cNvPr id="3" name="Picture 2">
              <a:extLst>
                <a:ext uri="{FF2B5EF4-FFF2-40B4-BE49-F238E27FC236}">
                  <a16:creationId xmlns:a16="http://schemas.microsoft.com/office/drawing/2014/main" id="{4AB77C70-B701-6ED7-BD51-62DE9047899A}"/>
                </a:ext>
              </a:extLst>
            </p:cNvPr>
            <p:cNvPicPr>
              <a:picLocks noChangeAspect="1"/>
            </p:cNvPicPr>
            <p:nvPr/>
          </p:nvPicPr>
          <p:blipFill>
            <a:blip r:embed="rId5"/>
            <a:stretch>
              <a:fillRect/>
            </a:stretch>
          </p:blipFill>
          <p:spPr>
            <a:xfrm>
              <a:off x="8057022" y="655352"/>
              <a:ext cx="3991740" cy="2585323"/>
            </a:xfrm>
            <a:prstGeom prst="rect">
              <a:avLst/>
            </a:prstGeom>
          </p:spPr>
        </p:pic>
        <p:sp>
          <p:nvSpPr>
            <p:cNvPr id="4" name="TextBox 3">
              <a:extLst>
                <a:ext uri="{FF2B5EF4-FFF2-40B4-BE49-F238E27FC236}">
                  <a16:creationId xmlns:a16="http://schemas.microsoft.com/office/drawing/2014/main" id="{BE0C6521-CD5B-8C8C-A257-550811C0D4E4}"/>
                </a:ext>
              </a:extLst>
            </p:cNvPr>
            <p:cNvSpPr txBox="1"/>
            <p:nvPr/>
          </p:nvSpPr>
          <p:spPr>
            <a:xfrm>
              <a:off x="9570689" y="627888"/>
              <a:ext cx="2478073" cy="430887"/>
            </a:xfrm>
            <a:prstGeom prst="rect">
              <a:avLst/>
            </a:prstGeom>
            <a:noFill/>
            <a:ln w="25400">
              <a:noFill/>
            </a:ln>
          </p:spPr>
          <p:txBody>
            <a:bodyPr wrap="square" rtlCol="0">
              <a:spAutoFit/>
            </a:bodyPr>
            <a:lstStyle/>
            <a:p>
              <a:pPr algn="l"/>
              <a:r>
                <a:rPr lang="en-US" sz="1100" b="1" dirty="0">
                  <a:solidFill>
                    <a:schemeClr val="bg1"/>
                  </a:solidFill>
                </a:rPr>
                <a:t>Heatmap of 2615 keV peak from </a:t>
              </a:r>
              <a:r>
                <a:rPr lang="en-US" sz="1100" b="1" baseline="30000" dirty="0">
                  <a:solidFill>
                    <a:schemeClr val="bg1"/>
                  </a:solidFill>
                </a:rPr>
                <a:t>232</a:t>
              </a:r>
              <a:r>
                <a:rPr lang="en-US" sz="1100" b="1" dirty="0">
                  <a:solidFill>
                    <a:schemeClr val="bg1"/>
                  </a:solidFill>
                </a:rPr>
                <a:t>Th in MJD array</a:t>
              </a:r>
            </a:p>
          </p:txBody>
        </p:sp>
      </p:grpSp>
      <p:sp>
        <p:nvSpPr>
          <p:cNvPr id="5" name="TextBox 4">
            <a:extLst>
              <a:ext uri="{FF2B5EF4-FFF2-40B4-BE49-F238E27FC236}">
                <a16:creationId xmlns:a16="http://schemas.microsoft.com/office/drawing/2014/main" id="{2E90FD54-EA98-4114-43F6-7637B50F8F09}"/>
              </a:ext>
            </a:extLst>
          </p:cNvPr>
          <p:cNvSpPr txBox="1"/>
          <p:nvPr/>
        </p:nvSpPr>
        <p:spPr>
          <a:xfrm>
            <a:off x="6096000" y="3429000"/>
            <a:ext cx="1920910" cy="400110"/>
          </a:xfrm>
          <a:prstGeom prst="rect">
            <a:avLst/>
          </a:prstGeom>
          <a:noFill/>
          <a:ln w="25400">
            <a:noFill/>
          </a:ln>
        </p:spPr>
        <p:txBody>
          <a:bodyPr wrap="none" rtlCol="0">
            <a:spAutoFit/>
          </a:bodyPr>
          <a:lstStyle/>
          <a:p>
            <a:pPr algn="l"/>
            <a:r>
              <a:rPr lang="en-US" sz="2000" dirty="0">
                <a:solidFill>
                  <a:srgbClr val="FF0000"/>
                </a:solidFill>
                <a:latin typeface="Arial" panose="020B0604020202020204" pitchFamily="34" charset="0"/>
                <a:cs typeface="Arial" panose="020B0604020202020204" pitchFamily="34" charset="0"/>
              </a:rPr>
              <a:t>PRELIMINARY</a:t>
            </a:r>
          </a:p>
        </p:txBody>
      </p:sp>
    </p:spTree>
    <p:extLst>
      <p:ext uri="{BB962C8B-B14F-4D97-AF65-F5344CB8AC3E}">
        <p14:creationId xmlns:p14="http://schemas.microsoft.com/office/powerpoint/2010/main" val="194034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B1D5978D-B019-C6FD-62A5-8AAE7FDA6EFF}"/>
                  </a:ext>
                </a:extLst>
              </p:cNvPr>
              <p:cNvSpPr>
                <a:spLocks noGrp="1"/>
              </p:cNvSpPr>
              <p:nvPr>
                <p:ph type="ctrTitle"/>
              </p:nvPr>
            </p:nvSpPr>
            <p:spPr>
              <a:xfrm>
                <a:off x="963826" y="2199692"/>
                <a:ext cx="10672521" cy="3197808"/>
              </a:xfrm>
            </p:spPr>
            <p:txBody>
              <a:bodyPr>
                <a:normAutofit/>
              </a:bodyPr>
              <a:lstStyle/>
              <a:p>
                <a:pPr algn="ctr"/>
                <a:br>
                  <a:rPr lang="en-US" b="1" dirty="0">
                    <a:latin typeface="+mj-lt"/>
                  </a:rPr>
                </a:br>
                <a:r>
                  <a:rPr lang="en-US" b="1" dirty="0" err="1">
                    <a:latin typeface="+mj-lt"/>
                  </a:rPr>
                  <a:t>Neutrinoless</a:t>
                </a:r>
                <a:r>
                  <a:rPr lang="en-US" b="1" dirty="0">
                    <a:latin typeface="+mj-lt"/>
                  </a:rPr>
                  <a:t> Double Beta (</a:t>
                </a:r>
                <a14:m>
                  <m:oMath xmlns:m="http://schemas.openxmlformats.org/officeDocument/2006/math">
                    <m:r>
                      <a:rPr lang="en-US" b="1" i="1" smtClean="0">
                        <a:latin typeface="Cambria Math" panose="02040503050406030204" pitchFamily="18" charset="0"/>
                      </a:rPr>
                      <m:t>𝟎</m:t>
                    </m:r>
                    <m:r>
                      <a:rPr lang="en-US" b="1" i="1" smtClean="0">
                        <a:latin typeface="Cambria Math" panose="02040503050406030204" pitchFamily="18" charset="0"/>
                      </a:rPr>
                      <m:t>𝝂𝜷𝜷</m:t>
                    </m:r>
                  </m:oMath>
                </a14:m>
                <a:r>
                  <a:rPr lang="en-US" b="1" dirty="0">
                    <a:latin typeface="+mj-lt"/>
                  </a:rPr>
                  <a:t>) Decay</a:t>
                </a:r>
              </a:p>
            </p:txBody>
          </p:sp>
        </mc:Choice>
        <mc:Fallback xmlns="">
          <p:sp>
            <p:nvSpPr>
              <p:cNvPr id="6" name="Title 1">
                <a:extLst>
                  <a:ext uri="{FF2B5EF4-FFF2-40B4-BE49-F238E27FC236}">
                    <a16:creationId xmlns:a16="http://schemas.microsoft.com/office/drawing/2014/main" id="{B1D5978D-B019-C6FD-62A5-8AAE7FDA6EFF}"/>
                  </a:ext>
                </a:extLst>
              </p:cNvPr>
              <p:cNvSpPr>
                <a:spLocks noGrp="1" noRot="1" noChangeAspect="1" noMove="1" noResize="1" noEditPoints="1" noAdjustHandles="1" noChangeArrowheads="1" noChangeShapeType="1" noTextEdit="1"/>
              </p:cNvSpPr>
              <p:nvPr>
                <p:ph type="ctrTitle"/>
              </p:nvPr>
            </p:nvSpPr>
            <p:spPr>
              <a:xfrm>
                <a:off x="963826" y="2199692"/>
                <a:ext cx="10672521" cy="3197808"/>
              </a:xfrm>
              <a:blipFill>
                <a:blip r:embed="rId2"/>
                <a:stretch>
                  <a:fillRect/>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9A7F2F3B-F831-BD7B-27FE-A1176D786445}"/>
              </a:ext>
            </a:extLst>
          </p:cNvPr>
          <p:cNvSpPr>
            <a:spLocks noGrp="1"/>
          </p:cNvSpPr>
          <p:nvPr>
            <p:ph type="sldNum" sz="quarter" idx="4"/>
          </p:nvPr>
        </p:nvSpPr>
        <p:spPr/>
        <p:txBody>
          <a:bodyPr/>
          <a:lstStyle/>
          <a:p>
            <a:fld id="{36E01CB7-B787-C24B-984D-A418F34F307B}" type="slidenum">
              <a:rPr lang="en-US" smtClean="0"/>
              <a:t>3</a:t>
            </a:fld>
            <a:endParaRPr lang="en-US"/>
          </a:p>
        </p:txBody>
      </p:sp>
    </p:spTree>
    <p:extLst>
      <p:ext uri="{BB962C8B-B14F-4D97-AF65-F5344CB8AC3E}">
        <p14:creationId xmlns:p14="http://schemas.microsoft.com/office/powerpoint/2010/main" val="120017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E4C37-8219-B77A-BB47-D1288185EB6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A618501-44BD-FFC9-437E-73A2868C654F}"/>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Summary &amp; Outlook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19EF2E-946B-9994-8C9B-3FBD6E54B9F2}"/>
                  </a:ext>
                </a:extLst>
              </p:cNvPr>
              <p:cNvSpPr txBox="1"/>
              <p:nvPr/>
            </p:nvSpPr>
            <p:spPr>
              <a:xfrm>
                <a:off x="127321" y="972273"/>
                <a:ext cx="7488717" cy="4804392"/>
              </a:xfrm>
              <a:prstGeom prst="rect">
                <a:avLst/>
              </a:prstGeom>
              <a:noFill/>
            </p:spPr>
            <p:txBody>
              <a:bodyPr wrap="none" rtlCol="0">
                <a:spAutoFit/>
              </a:bodyPr>
              <a:lstStyle/>
              <a:p>
                <a:r>
                  <a:rPr lang="en-US" dirty="0"/>
                  <a:t>The MAJORANA DEMONSTRATOR, a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𝜈𝛽𝛽</m:t>
                    </m:r>
                  </m:oMath>
                </a14:m>
                <a:r>
                  <a:rPr lang="en-US" dirty="0"/>
                  <a:t> experiment in </a:t>
                </a:r>
                <a:r>
                  <a:rPr lang="en-US" baseline="30000" dirty="0"/>
                  <a:t>76</a:t>
                </a:r>
                <a:r>
                  <a:rPr lang="en-US" dirty="0"/>
                  <a:t>Ge– </a:t>
                </a:r>
              </a:p>
              <a:p>
                <a:endParaRPr lang="en-US" dirty="0"/>
              </a:p>
              <a:p>
                <a:r>
                  <a:rPr lang="en-US" dirty="0"/>
                  <a:t>     Started data taking in 2015 and still continues to do so</a:t>
                </a:r>
              </a:p>
              <a:p>
                <a:r>
                  <a:rPr lang="en-US" dirty="0"/>
                  <a:t>	2015-2022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𝜈𝛽𝛽</m:t>
                    </m:r>
                  </m:oMath>
                </a14:m>
                <a:r>
                  <a:rPr lang="en-US" dirty="0"/>
                  <a:t> data, 2022-present Ta data</a:t>
                </a:r>
              </a:p>
              <a:p>
                <a:endParaRPr lang="en-US" b="0" dirty="0"/>
              </a:p>
              <a:p>
                <a:r>
                  <a:rPr lang="en-US" dirty="0"/>
                  <a:t>     Best energy resolution among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𝜈𝛽𝛽</m:t>
                    </m:r>
                  </m:oMath>
                </a14:m>
                <a:r>
                  <a:rPr lang="en-US" b="0" dirty="0"/>
                  <a:t> experiments</a:t>
                </a:r>
              </a:p>
              <a:p>
                <a:r>
                  <a:rPr lang="en-US" b="0" dirty="0"/>
                  <a:t> </a:t>
                </a:r>
              </a:p>
              <a:p>
                <a:r>
                  <a:rPr lang="en-US" dirty="0"/>
                  <a:t>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𝜈𝛽𝛽</m:t>
                    </m:r>
                  </m:oMath>
                </a14:m>
                <a:r>
                  <a:rPr lang="en-US" dirty="0"/>
                  <a:t> half-life lower limit set to be </a:t>
                </a:r>
                <a14:m>
                  <m:oMath xmlns:m="http://schemas.openxmlformats.org/officeDocument/2006/math">
                    <m:r>
                      <a:rPr lang="en-US" b="0" i="1" smtClean="0">
                        <a:latin typeface="Cambria Math" panose="02040503050406030204" pitchFamily="18" charset="0"/>
                      </a:rPr>
                      <m:t>&gt;8.3×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25</m:t>
                        </m:r>
                      </m:sup>
                    </m:sSup>
                    <m:r>
                      <a:rPr lang="en-US" b="0" i="1" smtClean="0">
                        <a:latin typeface="Cambria Math" panose="02040503050406030204" pitchFamily="18" charset="0"/>
                      </a:rPr>
                      <m:t>𝑦</m:t>
                    </m:r>
                  </m:oMath>
                </a14:m>
                <a:r>
                  <a:rPr lang="en-US" dirty="0"/>
                  <a:t> from 64.9 kg-y exposure</a:t>
                </a:r>
              </a:p>
              <a:p>
                <a:endParaRPr lang="en-US" dirty="0"/>
              </a:p>
              <a:p>
                <a:r>
                  <a:rPr lang="en-US" dirty="0"/>
                  <a:t>     Improved half-life limit for </a:t>
                </a:r>
                <a:r>
                  <a:rPr lang="en-US" baseline="30000" dirty="0"/>
                  <a:t>180m</a:t>
                </a:r>
                <a:r>
                  <a:rPr lang="en-US" dirty="0"/>
                  <a:t>Ta (</a:t>
                </a:r>
                <a14:m>
                  <m:oMath xmlns:m="http://schemas.openxmlformats.org/officeDocument/2006/math">
                    <m:r>
                      <a:rPr lang="en-US" b="0" i="0" smtClean="0">
                        <a:latin typeface="Cambria Math" panose="02040503050406030204" pitchFamily="18" charset="0"/>
                      </a:rPr>
                      <m:t>&gt;</m:t>
                    </m:r>
                    <m:r>
                      <a:rPr lang="en-US" b="0" i="1" smtClean="0">
                        <a:latin typeface="Cambria Math" panose="02040503050406030204" pitchFamily="18" charset="0"/>
                      </a:rPr>
                      <m:t>0.29×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18</m:t>
                        </m:r>
                      </m:sup>
                    </m:sSup>
                    <m:r>
                      <a:rPr lang="en-US" b="0" i="1" smtClean="0">
                        <a:latin typeface="Cambria Math" panose="02040503050406030204" pitchFamily="18" charset="0"/>
                      </a:rPr>
                      <m:t>𝑦</m:t>
                    </m:r>
                    <m:r>
                      <a:rPr lang="en-US" b="0" i="1" smtClean="0">
                        <a:latin typeface="Cambria Math" panose="02040503050406030204" pitchFamily="18" charset="0"/>
                      </a:rPr>
                      <m:t>)</m:t>
                    </m:r>
                  </m:oMath>
                </a14:m>
                <a:endParaRPr lang="en-US" dirty="0"/>
              </a:p>
              <a:p>
                <a:endParaRPr lang="en-US" dirty="0"/>
              </a:p>
              <a:p>
                <a:r>
                  <a:rPr lang="en-US" dirty="0"/>
                  <a:t>     35+ journal articles published on broad range of physics</a:t>
                </a:r>
              </a:p>
              <a:p>
                <a:endParaRPr lang="en-US" dirty="0"/>
              </a:p>
              <a:p>
                <a:r>
                  <a:rPr lang="en-US" dirty="0"/>
                  <a:t>     Late stage analyses currently on-going</a:t>
                </a:r>
              </a:p>
              <a:p>
                <a:r>
                  <a:rPr lang="en-US" dirty="0"/>
                  <a:t>	Background modeling, BSM searches, </a:t>
                </a:r>
                <a:r>
                  <a:rPr lang="en-US" dirty="0" err="1"/>
                  <a:t>cosmogenics</a:t>
                </a:r>
                <a:r>
                  <a:rPr lang="en-US" dirty="0"/>
                  <a:t> </a:t>
                </a:r>
              </a:p>
              <a:p>
                <a:endParaRPr lang="en-US" dirty="0"/>
              </a:p>
              <a:p>
                <a:r>
                  <a:rPr lang="en-US" dirty="0"/>
                  <a:t>     Next-gen experiment LEGEND currently on-going</a:t>
                </a:r>
              </a:p>
            </p:txBody>
          </p:sp>
        </mc:Choice>
        <mc:Fallback xmlns="">
          <p:sp>
            <p:nvSpPr>
              <p:cNvPr id="2" name="TextBox 1">
                <a:extLst>
                  <a:ext uri="{FF2B5EF4-FFF2-40B4-BE49-F238E27FC236}">
                    <a16:creationId xmlns:a16="http://schemas.microsoft.com/office/drawing/2014/main" id="{1819EF2E-946B-9994-8C9B-3FBD6E54B9F2}"/>
                  </a:ext>
                </a:extLst>
              </p:cNvPr>
              <p:cNvSpPr txBox="1">
                <a:spLocks noRot="1" noChangeAspect="1" noMove="1" noResize="1" noEditPoints="1" noAdjustHandles="1" noChangeArrowheads="1" noChangeShapeType="1" noTextEdit="1"/>
              </p:cNvSpPr>
              <p:nvPr/>
            </p:nvSpPr>
            <p:spPr>
              <a:xfrm>
                <a:off x="127321" y="972273"/>
                <a:ext cx="7488717" cy="4804392"/>
              </a:xfrm>
              <a:prstGeom prst="rect">
                <a:avLst/>
              </a:prstGeom>
              <a:blipFill>
                <a:blip r:embed="rId3"/>
                <a:stretch>
                  <a:fillRect l="-847" t="-526" b="-7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1FAECD-0753-E0C4-FC6F-9E15742FBB38}"/>
              </a:ext>
            </a:extLst>
          </p:cNvPr>
          <p:cNvSpPr>
            <a:spLocks noGrp="1"/>
          </p:cNvSpPr>
          <p:nvPr>
            <p:ph type="sldNum" sz="quarter" idx="4"/>
          </p:nvPr>
        </p:nvSpPr>
        <p:spPr/>
        <p:txBody>
          <a:bodyPr/>
          <a:lstStyle/>
          <a:p>
            <a:fld id="{36E01CB7-B787-C24B-984D-A418F34F307B}" type="slidenum">
              <a:rPr lang="en-US" smtClean="0"/>
              <a:t>30</a:t>
            </a:fld>
            <a:endParaRPr lang="en-US"/>
          </a:p>
        </p:txBody>
      </p:sp>
      <p:sp>
        <p:nvSpPr>
          <p:cNvPr id="3" name="This material is supported by the U.S. Department of Energy, Office of Science, Office of Nuclear Physics, the Particle Astrophysics and Nuclear Physics Programs of the National Science Foundation, and the Sanford Underground Research Facility.">
            <a:extLst>
              <a:ext uri="{FF2B5EF4-FFF2-40B4-BE49-F238E27FC236}">
                <a16:creationId xmlns:a16="http://schemas.microsoft.com/office/drawing/2014/main" id="{B76A879F-8BB0-209D-C3E5-6321218E4EB0}"/>
              </a:ext>
            </a:extLst>
          </p:cNvPr>
          <p:cNvSpPr txBox="1"/>
          <p:nvPr/>
        </p:nvSpPr>
        <p:spPr>
          <a:xfrm>
            <a:off x="7833340" y="5548651"/>
            <a:ext cx="4231339" cy="821378"/>
          </a:xfrm>
          <a:prstGeom prst="rect">
            <a:avLst/>
          </a:prstGeom>
          <a:ln w="25400">
            <a:solidFill>
              <a:srgbClr val="9411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gn="ctr">
              <a:defRPr sz="2600">
                <a:solidFill>
                  <a:srgbClr val="000000"/>
                </a:solidFill>
              </a:defRPr>
            </a:lvl1pPr>
          </a:lstStyle>
          <a:p>
            <a:r>
              <a:rPr sz="1100" dirty="0"/>
              <a:t>This material is supported by the U.S. Department of Energy, Office of Science, Office of Nuclear Physics, the Particle Astrophysics and Nuclear Physics Programs of the National Science Foundation, and the Sanford Underground Research Facility.</a:t>
            </a:r>
          </a:p>
        </p:txBody>
      </p:sp>
    </p:spTree>
    <p:extLst>
      <p:ext uri="{BB962C8B-B14F-4D97-AF65-F5344CB8AC3E}">
        <p14:creationId xmlns:p14="http://schemas.microsoft.com/office/powerpoint/2010/main" val="106614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BE0BA-542E-4590-DB03-1239A77F0CE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EC21BE-BCCB-1AFB-6639-137B825E1CBF}"/>
              </a:ext>
            </a:extLst>
          </p:cNvPr>
          <p:cNvSpPr>
            <a:spLocks noGrp="1"/>
          </p:cNvSpPr>
          <p:nvPr>
            <p:ph type="sldNum" sz="quarter" idx="4"/>
          </p:nvPr>
        </p:nvSpPr>
        <p:spPr/>
        <p:txBody>
          <a:bodyPr/>
          <a:lstStyle/>
          <a:p>
            <a:fld id="{51839CB6-43E1-9145-9E4A-C1E96B162272}" type="slidenum">
              <a:rPr lang="en-US" smtClean="0"/>
              <a:pPr/>
              <a:t>4</a:t>
            </a:fld>
            <a:endParaRPr lang="en-US" dirty="0"/>
          </a:p>
        </p:txBody>
      </p:sp>
      <mc:AlternateContent xmlns:mc="http://schemas.openxmlformats.org/markup-compatibility/2006" xmlns:a14="http://schemas.microsoft.com/office/drawing/2010/main">
        <mc:Choice Requires="a14">
          <p:sp>
            <p:nvSpPr>
              <p:cNvPr id="15" name="Title 1">
                <a:extLst>
                  <a:ext uri="{FF2B5EF4-FFF2-40B4-BE49-F238E27FC236}">
                    <a16:creationId xmlns:a16="http://schemas.microsoft.com/office/drawing/2014/main" id="{BD7B8AF7-7F15-6615-B4AF-C6FB315226AE}"/>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Double Beta (</a:t>
                </a:r>
                <a14:m>
                  <m:oMath xmlns:m="http://schemas.openxmlformats.org/officeDocument/2006/math">
                    <m:r>
                      <a:rPr lang="en-US" b="1" i="1" smtClean="0">
                        <a:latin typeface="Cambria Math" panose="02040503050406030204" pitchFamily="18" charset="0"/>
                      </a:rPr>
                      <m:t>𝜷𝜷</m:t>
                    </m:r>
                    <m:r>
                      <a:rPr lang="en-US" b="1" i="1" smtClean="0">
                        <a:latin typeface="Cambria Math" panose="02040503050406030204" pitchFamily="18" charset="0"/>
                      </a:rPr>
                      <m:t>)</m:t>
                    </m:r>
                  </m:oMath>
                </a14:m>
                <a:r>
                  <a:rPr lang="en-US" dirty="0">
                    <a:latin typeface="+mj-lt"/>
                  </a:rPr>
                  <a:t> decays</a:t>
                </a:r>
              </a:p>
            </p:txBody>
          </p:sp>
        </mc:Choice>
        <mc:Fallback xmlns="">
          <p:sp>
            <p:nvSpPr>
              <p:cNvPr id="15" name="Title 1">
                <a:extLst>
                  <a:ext uri="{FF2B5EF4-FFF2-40B4-BE49-F238E27FC236}">
                    <a16:creationId xmlns:a16="http://schemas.microsoft.com/office/drawing/2014/main" id="{BD7B8AF7-7F15-6615-B4AF-C6FB315226AE}"/>
                  </a:ext>
                </a:extLst>
              </p:cNvPr>
              <p:cNvSpPr txBox="1">
                <a:spLocks noRot="1" noChangeAspect="1" noMove="1" noResize="1" noEditPoints="1" noAdjustHandles="1" noChangeArrowheads="1" noChangeShapeType="1" noTextEdit="1"/>
              </p:cNvSpPr>
              <p:nvPr/>
            </p:nvSpPr>
            <p:spPr>
              <a:xfrm>
                <a:off x="9779" y="115824"/>
                <a:ext cx="12182221" cy="512064"/>
              </a:xfrm>
              <a:prstGeom prst="rect">
                <a:avLst/>
              </a:prstGeom>
              <a:blipFill>
                <a:blip r:embed="rId3"/>
                <a:stretch>
                  <a:fillRect t="-43902" b="-43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2A53D7A-EDF4-B1E0-201E-BF8F5BEA392F}"/>
                  </a:ext>
                </a:extLst>
              </p:cNvPr>
              <p:cNvSpPr txBox="1"/>
              <p:nvPr/>
            </p:nvSpPr>
            <p:spPr>
              <a:xfrm>
                <a:off x="-8874" y="2289441"/>
                <a:ext cx="4541371" cy="4436536"/>
              </a:xfrm>
              <a:prstGeom prst="rect">
                <a:avLst/>
              </a:prstGeom>
              <a:noFill/>
            </p:spPr>
            <p:txBody>
              <a:bodyPr wrap="none" rtlCol="0">
                <a:spAutoFit/>
              </a:bodyPr>
              <a:lstStyle/>
              <a:p>
                <a:pPr algn="ctr"/>
                <a:r>
                  <a:rPr lang="en-US" sz="2000" b="1" dirty="0">
                    <a:solidFill>
                      <a:schemeClr val="tx1"/>
                    </a:solidFill>
                    <a:latin typeface="+mj-lt"/>
                  </a:rPr>
                  <a:t>Two neutrino double beta (</a:t>
                </a:r>
                <a14:m>
                  <m:oMath xmlns:m="http://schemas.openxmlformats.org/officeDocument/2006/math">
                    <m:r>
                      <a:rPr lang="en-US" sz="2000" b="1" i="1" smtClean="0">
                        <a:solidFill>
                          <a:schemeClr val="tx1"/>
                        </a:solidFill>
                        <a:latin typeface="Cambria Math" panose="02040503050406030204" pitchFamily="18" charset="0"/>
                      </a:rPr>
                      <m:t>𝟐</m:t>
                    </m:r>
                    <m:r>
                      <a:rPr lang="en-US" sz="2000" b="1" i="1" smtClean="0">
                        <a:solidFill>
                          <a:schemeClr val="tx1"/>
                        </a:solidFill>
                        <a:latin typeface="Cambria Math" panose="02040503050406030204" pitchFamily="18" charset="0"/>
                      </a:rPr>
                      <m:t>𝝂𝜷𝜷</m:t>
                    </m:r>
                  </m:oMath>
                </a14:m>
                <a:r>
                  <a:rPr lang="en-US" sz="2000" b="1" dirty="0">
                    <a:solidFill>
                      <a:schemeClr val="tx1"/>
                    </a:solidFill>
                    <a:latin typeface="+mj-lt"/>
                  </a:rPr>
                  <a:t>) decay</a:t>
                </a:r>
              </a:p>
              <a:p>
                <a:endParaRPr lang="en-US"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𝑍</m:t>
                          </m:r>
                        </m:e>
                      </m:d>
                      <m:r>
                        <a:rPr lang="en-US" b="0" i="1" smtClean="0">
                          <a:solidFill>
                            <a:schemeClr val="tx1"/>
                          </a:solidFill>
                          <a:latin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𝑍</m:t>
                          </m:r>
                          <m:r>
                            <a:rPr lang="en-US" b="0" i="1" smtClean="0">
                              <a:solidFill>
                                <a:schemeClr val="tx1"/>
                              </a:solidFill>
                              <a:latin typeface="Cambria Math" panose="02040503050406030204" pitchFamily="18" charset="0"/>
                            </a:rPr>
                            <m:t>+2</m:t>
                          </m:r>
                        </m:e>
                      </m:d>
                      <m:r>
                        <a:rPr lang="en-US" b="0" i="1" smtClean="0">
                          <a:solidFill>
                            <a:schemeClr val="tx1"/>
                          </a:solidFill>
                          <a:latin typeface="Cambria Math" panose="02040503050406030204" pitchFamily="18" charset="0"/>
                        </a:rPr>
                        <m:t>+2</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𝑒</m:t>
                          </m:r>
                        </m:e>
                        <m:sup>
                          <m:r>
                            <a:rPr lang="en-US" b="0" i="1" smtClean="0">
                              <a:solidFill>
                                <a:schemeClr val="tx1"/>
                              </a:solidFill>
                              <a:latin typeface="Cambria Math" panose="02040503050406030204" pitchFamily="18" charset="0"/>
                            </a:rPr>
                            <m:t>−</m:t>
                          </m:r>
                        </m:sup>
                      </m:sSup>
                      <m:r>
                        <a:rPr lang="en-US" b="0" i="1" smtClean="0">
                          <a:solidFill>
                            <a:schemeClr val="tx1"/>
                          </a:solidFill>
                          <a:latin typeface="Cambria Math" panose="02040503050406030204" pitchFamily="18" charset="0"/>
                        </a:rPr>
                        <m:t>+2</m:t>
                      </m:r>
                      <m:sSub>
                        <m:sSubPr>
                          <m:ctrlPr>
                            <a:rPr lang="en-US" b="0" i="1" smtClean="0">
                              <a:solidFill>
                                <a:schemeClr val="tx1"/>
                              </a:solidFill>
                              <a:latin typeface="Cambria Math" panose="02040503050406030204" pitchFamily="18" charset="0"/>
                            </a:rPr>
                          </m:ctrlPr>
                        </m:sSubPr>
                        <m:e>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𝜈</m:t>
                              </m:r>
                            </m:e>
                          </m:acc>
                        </m:e>
                        <m:sub>
                          <m:r>
                            <a:rPr lang="en-US" b="0" i="1" smtClean="0">
                              <a:solidFill>
                                <a:schemeClr val="tx1"/>
                              </a:solidFill>
                              <a:latin typeface="Cambria Math" panose="02040503050406030204" pitchFamily="18" charset="0"/>
                            </a:rPr>
                            <m:t>𝑒</m:t>
                          </m:r>
                        </m:sub>
                      </m:sSub>
                    </m:oMath>
                  </m:oMathPara>
                </a14:m>
                <a:endParaRPr lang="en-US" dirty="0">
                  <a:solidFill>
                    <a:schemeClr val="tx1"/>
                  </a:solidFill>
                  <a:latin typeface="+mj-lt"/>
                </a:endParaRPr>
              </a:p>
              <a:p>
                <a:endParaRPr lang="en-US" dirty="0">
                  <a:solidFill>
                    <a:schemeClr val="tx1"/>
                  </a:solidFill>
                  <a:latin typeface="+mj-lt"/>
                </a:endParaRPr>
              </a:p>
              <a:p>
                <a:r>
                  <a:rPr lang="en-US" dirty="0">
                    <a:solidFill>
                      <a:srgbClr val="0070C0"/>
                    </a:solidFill>
                    <a:latin typeface="+mj-lt"/>
                  </a:rPr>
                  <a:t>Conserves lepton number</a:t>
                </a:r>
              </a:p>
              <a:p>
                <a:endParaRPr lang="en-US" dirty="0">
                  <a:solidFill>
                    <a:schemeClr val="tx1"/>
                  </a:solidFill>
                  <a:latin typeface="+mj-lt"/>
                </a:endParaRPr>
              </a:p>
              <a:p>
                <a:r>
                  <a:rPr lang="en-US" dirty="0">
                    <a:solidFill>
                      <a:schemeClr val="accent5">
                        <a:lumMod val="75000"/>
                      </a:schemeClr>
                    </a:solidFill>
                    <a:latin typeface="+mj-lt"/>
                  </a:rPr>
                  <a:t>First predicted – </a:t>
                </a:r>
                <a14:m>
                  <m:oMath xmlns:m="http://schemas.openxmlformats.org/officeDocument/2006/math">
                    <m:sSub>
                      <m:sSubPr>
                        <m:ctrlPr>
                          <a:rPr lang="en-US" b="0" i="1" smtClean="0">
                            <a:solidFill>
                              <a:schemeClr val="accent5">
                                <a:lumMod val="75000"/>
                              </a:schemeClr>
                            </a:solidFill>
                            <a:latin typeface="Cambria Math" panose="02040503050406030204" pitchFamily="18" charset="0"/>
                          </a:rPr>
                        </m:ctrlPr>
                      </m:sSubPr>
                      <m:e>
                        <m:r>
                          <a:rPr lang="en-US" b="0" i="1" smtClean="0">
                            <a:solidFill>
                              <a:schemeClr val="accent5">
                                <a:lumMod val="75000"/>
                              </a:schemeClr>
                            </a:solidFill>
                            <a:latin typeface="Cambria Math" panose="02040503050406030204" pitchFamily="18" charset="0"/>
                          </a:rPr>
                          <m:t>𝑇</m:t>
                        </m:r>
                      </m:e>
                      <m:sub>
                        <m:f>
                          <m:fPr>
                            <m:ctrlPr>
                              <a:rPr lang="en-US" b="0" i="1" smtClean="0">
                                <a:solidFill>
                                  <a:schemeClr val="accent5">
                                    <a:lumMod val="75000"/>
                                  </a:schemeClr>
                                </a:solidFill>
                                <a:latin typeface="Cambria Math" panose="02040503050406030204" pitchFamily="18" charset="0"/>
                              </a:rPr>
                            </m:ctrlPr>
                          </m:fPr>
                          <m:num>
                            <m:r>
                              <a:rPr lang="en-US" b="0" i="1" smtClean="0">
                                <a:solidFill>
                                  <a:schemeClr val="accent5">
                                    <a:lumMod val="75000"/>
                                  </a:schemeClr>
                                </a:solidFill>
                                <a:latin typeface="Cambria Math" panose="02040503050406030204" pitchFamily="18" charset="0"/>
                              </a:rPr>
                              <m:t>1</m:t>
                            </m:r>
                          </m:num>
                          <m:den>
                            <m:r>
                              <a:rPr lang="en-US" b="0" i="1" smtClean="0">
                                <a:solidFill>
                                  <a:schemeClr val="accent5">
                                    <a:lumMod val="75000"/>
                                  </a:schemeClr>
                                </a:solidFill>
                                <a:latin typeface="Cambria Math" panose="02040503050406030204" pitchFamily="18" charset="0"/>
                              </a:rPr>
                              <m:t>2</m:t>
                            </m:r>
                          </m:den>
                        </m:f>
                      </m:sub>
                    </m:sSub>
                    <m:r>
                      <a:rPr lang="en-US" b="0" i="1" smtClean="0">
                        <a:solidFill>
                          <a:schemeClr val="accent5">
                            <a:lumMod val="75000"/>
                          </a:schemeClr>
                        </a:solidFill>
                        <a:latin typeface="Cambria Math" panose="02040503050406030204" pitchFamily="18" charset="0"/>
                      </a:rPr>
                      <m:t>~</m:t>
                    </m:r>
                    <m:sSup>
                      <m:sSupPr>
                        <m:ctrlPr>
                          <a:rPr lang="en-US" b="0" i="1" smtClean="0">
                            <a:solidFill>
                              <a:schemeClr val="accent5">
                                <a:lumMod val="75000"/>
                              </a:schemeClr>
                            </a:solidFill>
                            <a:latin typeface="Cambria Math" panose="02040503050406030204" pitchFamily="18" charset="0"/>
                          </a:rPr>
                        </m:ctrlPr>
                      </m:sSupPr>
                      <m:e>
                        <m:r>
                          <a:rPr lang="en-US" b="0" i="1" smtClean="0">
                            <a:solidFill>
                              <a:schemeClr val="accent5">
                                <a:lumMod val="75000"/>
                              </a:schemeClr>
                            </a:solidFill>
                            <a:latin typeface="Cambria Math" panose="02040503050406030204" pitchFamily="18" charset="0"/>
                          </a:rPr>
                          <m:t>10</m:t>
                        </m:r>
                      </m:e>
                      <m:sup>
                        <m:r>
                          <a:rPr lang="en-US" b="0" i="1" smtClean="0">
                            <a:solidFill>
                              <a:schemeClr val="accent5">
                                <a:lumMod val="75000"/>
                              </a:schemeClr>
                            </a:solidFill>
                            <a:latin typeface="Cambria Math" panose="02040503050406030204" pitchFamily="18" charset="0"/>
                          </a:rPr>
                          <m:t>17</m:t>
                        </m:r>
                      </m:sup>
                    </m:sSup>
                    <m:r>
                      <a:rPr lang="en-US" b="0" i="1" smtClean="0">
                        <a:solidFill>
                          <a:schemeClr val="accent5">
                            <a:lumMod val="75000"/>
                          </a:schemeClr>
                        </a:solidFill>
                        <a:latin typeface="Cambria Math" panose="02040503050406030204" pitchFamily="18" charset="0"/>
                      </a:rPr>
                      <m:t>𝑦</m:t>
                    </m:r>
                  </m:oMath>
                </a14:m>
                <a:r>
                  <a:rPr lang="en-US" baseline="30000" dirty="0">
                    <a:solidFill>
                      <a:schemeClr val="accent5">
                        <a:lumMod val="75000"/>
                      </a:schemeClr>
                    </a:solidFill>
                    <a:latin typeface="+mj-lt"/>
                  </a:rPr>
                  <a:t>1</a:t>
                </a:r>
                <a:endParaRPr lang="en-US" dirty="0">
                  <a:solidFill>
                    <a:schemeClr val="accent5">
                      <a:lumMod val="75000"/>
                    </a:schemeClr>
                  </a:solidFill>
                  <a:latin typeface="+mj-lt"/>
                </a:endParaRPr>
              </a:p>
              <a:p>
                <a:r>
                  <a:rPr lang="en-US" dirty="0">
                    <a:solidFill>
                      <a:schemeClr val="accent5">
                        <a:lumMod val="75000"/>
                      </a:schemeClr>
                    </a:solidFill>
                    <a:latin typeface="+mj-lt"/>
                  </a:rPr>
                  <a:t>First detected – </a:t>
                </a:r>
              </a:p>
              <a:p>
                <a14:m>
                  <m:oMath xmlns:m="http://schemas.openxmlformats.org/officeDocument/2006/math">
                    <m:sSup>
                      <m:sSupPr>
                        <m:ctrlPr>
                          <a:rPr lang="en-US" b="0" i="1" smtClean="0">
                            <a:solidFill>
                              <a:schemeClr val="accent5">
                                <a:lumMod val="75000"/>
                              </a:schemeClr>
                            </a:solidFill>
                            <a:latin typeface="Cambria Math" panose="02040503050406030204" pitchFamily="18" charset="0"/>
                          </a:rPr>
                        </m:ctrlPr>
                      </m:sSupPr>
                      <m:e>
                        <m:r>
                          <a:rPr lang="en-US" b="0" i="1" smtClean="0">
                            <a:solidFill>
                              <a:schemeClr val="accent5">
                                <a:lumMod val="75000"/>
                              </a:schemeClr>
                            </a:solidFill>
                            <a:latin typeface="Cambria Math" panose="02040503050406030204" pitchFamily="18" charset="0"/>
                          </a:rPr>
                          <m:t>1.1×10</m:t>
                        </m:r>
                      </m:e>
                      <m:sup>
                        <m:r>
                          <a:rPr lang="en-US" b="0" i="1" smtClean="0">
                            <a:solidFill>
                              <a:schemeClr val="accent5">
                                <a:lumMod val="75000"/>
                              </a:schemeClr>
                            </a:solidFill>
                            <a:latin typeface="Cambria Math" panose="02040503050406030204" pitchFamily="18" charset="0"/>
                          </a:rPr>
                          <m:t>20</m:t>
                        </m:r>
                      </m:sup>
                    </m:sSup>
                    <m:r>
                      <a:rPr lang="en-US" b="0" i="1" smtClean="0">
                        <a:solidFill>
                          <a:schemeClr val="accent5">
                            <a:lumMod val="75000"/>
                          </a:schemeClr>
                        </a:solidFill>
                        <a:latin typeface="Cambria Math" panose="02040503050406030204" pitchFamily="18" charset="0"/>
                      </a:rPr>
                      <m:t>𝑦</m:t>
                    </m:r>
                  </m:oMath>
                </a14:m>
                <a:r>
                  <a:rPr lang="en-US" dirty="0">
                    <a:solidFill>
                      <a:schemeClr val="accent5">
                        <a:lumMod val="75000"/>
                      </a:schemeClr>
                    </a:solidFill>
                    <a:latin typeface="+mj-lt"/>
                  </a:rPr>
                  <a:t>, in </a:t>
                </a:r>
                <a:r>
                  <a:rPr lang="en-US" baseline="30000" dirty="0">
                    <a:solidFill>
                      <a:schemeClr val="accent5">
                        <a:lumMod val="75000"/>
                      </a:schemeClr>
                    </a:solidFill>
                    <a:latin typeface="+mj-lt"/>
                  </a:rPr>
                  <a:t>82</a:t>
                </a:r>
                <a:r>
                  <a:rPr lang="en-US" dirty="0">
                    <a:solidFill>
                      <a:schemeClr val="accent5">
                        <a:lumMod val="75000"/>
                      </a:schemeClr>
                    </a:solidFill>
                    <a:latin typeface="+mj-lt"/>
                  </a:rPr>
                  <a:t>Se</a:t>
                </a:r>
                <a:r>
                  <a:rPr lang="en-US" baseline="30000" dirty="0">
                    <a:solidFill>
                      <a:schemeClr val="accent5">
                        <a:lumMod val="75000"/>
                      </a:schemeClr>
                    </a:solidFill>
                    <a:latin typeface="+mj-lt"/>
                  </a:rPr>
                  <a:t>2</a:t>
                </a:r>
                <a:r>
                  <a:rPr lang="en-US" i="1" dirty="0">
                    <a:solidFill>
                      <a:schemeClr val="accent5">
                        <a:lumMod val="75000"/>
                      </a:schemeClr>
                    </a:solidFill>
                    <a:latin typeface="+mj-lt"/>
                  </a:rPr>
                  <a:t> </a:t>
                </a:r>
              </a:p>
              <a:p>
                <a14:m>
                  <m:oMath xmlns:m="http://schemas.openxmlformats.org/officeDocument/2006/math">
                    <m:sSup>
                      <m:sSupPr>
                        <m:ctrlPr>
                          <a:rPr lang="en-US" b="0" i="1" smtClean="0">
                            <a:solidFill>
                              <a:schemeClr val="accent5">
                                <a:lumMod val="75000"/>
                              </a:schemeClr>
                            </a:solidFill>
                            <a:latin typeface="Cambria Math" panose="02040503050406030204" pitchFamily="18" charset="0"/>
                          </a:rPr>
                        </m:ctrlPr>
                      </m:sSupPr>
                      <m:e>
                        <m:r>
                          <a:rPr lang="en-US" b="0" i="1" smtClean="0">
                            <a:solidFill>
                              <a:schemeClr val="accent5">
                                <a:lumMod val="75000"/>
                              </a:schemeClr>
                            </a:solidFill>
                            <a:latin typeface="Cambria Math" panose="02040503050406030204" pitchFamily="18" charset="0"/>
                          </a:rPr>
                          <m:t>9.0×10</m:t>
                        </m:r>
                      </m:e>
                      <m:sup>
                        <m:r>
                          <a:rPr lang="en-US" b="0" i="1" smtClean="0">
                            <a:solidFill>
                              <a:schemeClr val="accent5">
                                <a:lumMod val="75000"/>
                              </a:schemeClr>
                            </a:solidFill>
                            <a:latin typeface="Cambria Math" panose="02040503050406030204" pitchFamily="18" charset="0"/>
                          </a:rPr>
                          <m:t>20</m:t>
                        </m:r>
                      </m:sup>
                    </m:sSup>
                    <m:r>
                      <a:rPr lang="en-US" b="0" i="1" smtClean="0">
                        <a:solidFill>
                          <a:schemeClr val="accent5">
                            <a:lumMod val="75000"/>
                          </a:schemeClr>
                        </a:solidFill>
                        <a:latin typeface="Cambria Math" panose="02040503050406030204" pitchFamily="18" charset="0"/>
                      </a:rPr>
                      <m:t>𝑦</m:t>
                    </m:r>
                  </m:oMath>
                </a14:m>
                <a:r>
                  <a:rPr lang="en-US" dirty="0">
                    <a:solidFill>
                      <a:schemeClr val="accent5">
                        <a:lumMod val="75000"/>
                      </a:schemeClr>
                    </a:solidFill>
                    <a:latin typeface="+mj-lt"/>
                  </a:rPr>
                  <a:t>, in </a:t>
                </a:r>
                <a:r>
                  <a:rPr lang="en-US" baseline="30000" dirty="0">
                    <a:solidFill>
                      <a:schemeClr val="accent5">
                        <a:lumMod val="75000"/>
                      </a:schemeClr>
                    </a:solidFill>
                    <a:latin typeface="+mj-lt"/>
                  </a:rPr>
                  <a:t>76</a:t>
                </a:r>
                <a:r>
                  <a:rPr lang="en-US" dirty="0">
                    <a:solidFill>
                      <a:schemeClr val="accent5">
                        <a:lumMod val="75000"/>
                      </a:schemeClr>
                    </a:solidFill>
                    <a:latin typeface="+mj-lt"/>
                  </a:rPr>
                  <a:t>Ge</a:t>
                </a:r>
                <a:r>
                  <a:rPr lang="en-US" baseline="30000" dirty="0">
                    <a:solidFill>
                      <a:schemeClr val="accent5">
                        <a:lumMod val="75000"/>
                      </a:schemeClr>
                    </a:solidFill>
                    <a:latin typeface="+mj-lt"/>
                  </a:rPr>
                  <a:t>3</a:t>
                </a:r>
              </a:p>
              <a:p>
                <a:endParaRPr lang="en-US" dirty="0">
                  <a:solidFill>
                    <a:schemeClr val="accent5">
                      <a:lumMod val="75000"/>
                    </a:schemeClr>
                  </a:solidFill>
                  <a:latin typeface="+mj-lt"/>
                </a:endParaRPr>
              </a:p>
              <a:p>
                <a:r>
                  <a:rPr lang="en-US" dirty="0">
                    <a:solidFill>
                      <a:schemeClr val="accent5">
                        <a:lumMod val="75000"/>
                      </a:schemeClr>
                    </a:solidFill>
                    <a:latin typeface="+mj-lt"/>
                  </a:rPr>
                  <a:t>Current measurements</a:t>
                </a:r>
              </a:p>
              <a:p>
                <a14:m>
                  <m:oMath xmlns:m="http://schemas.openxmlformats.org/officeDocument/2006/math">
                    <m:r>
                      <a:rPr lang="en-US" i="1">
                        <a:solidFill>
                          <a:schemeClr val="accent5">
                            <a:lumMod val="75000"/>
                          </a:schemeClr>
                        </a:solidFill>
                        <a:latin typeface="Cambria Math" panose="02040503050406030204" pitchFamily="18" charset="0"/>
                      </a:rPr>
                      <m:t>2</m:t>
                    </m:r>
                    <m:r>
                      <a:rPr lang="en-US" b="0" i="1" smtClean="0">
                        <a:solidFill>
                          <a:schemeClr val="accent5">
                            <a:lumMod val="75000"/>
                          </a:schemeClr>
                        </a:solidFill>
                        <a:latin typeface="Cambria Math" panose="02040503050406030204" pitchFamily="18" charset="0"/>
                      </a:rPr>
                      <m:t>.38×</m:t>
                    </m:r>
                    <m:sSup>
                      <m:sSupPr>
                        <m:ctrlPr>
                          <a:rPr lang="en-US" b="0" i="1" smtClean="0">
                            <a:solidFill>
                              <a:schemeClr val="accent5">
                                <a:lumMod val="75000"/>
                              </a:schemeClr>
                            </a:solidFill>
                            <a:latin typeface="Cambria Math" panose="02040503050406030204" pitchFamily="18" charset="0"/>
                          </a:rPr>
                        </m:ctrlPr>
                      </m:sSupPr>
                      <m:e>
                        <m:r>
                          <a:rPr lang="en-US" b="0" i="1" smtClean="0">
                            <a:solidFill>
                              <a:schemeClr val="accent5">
                                <a:lumMod val="75000"/>
                              </a:schemeClr>
                            </a:solidFill>
                            <a:latin typeface="Cambria Math" panose="02040503050406030204" pitchFamily="18" charset="0"/>
                          </a:rPr>
                          <m:t>10</m:t>
                        </m:r>
                      </m:e>
                      <m:sup>
                        <m:r>
                          <a:rPr lang="en-US" b="0" i="1" smtClean="0">
                            <a:solidFill>
                              <a:schemeClr val="accent5">
                                <a:lumMod val="75000"/>
                              </a:schemeClr>
                            </a:solidFill>
                            <a:latin typeface="Cambria Math" panose="02040503050406030204" pitchFamily="18" charset="0"/>
                          </a:rPr>
                          <m:t>21</m:t>
                        </m:r>
                      </m:sup>
                    </m:sSup>
                    <m:r>
                      <a:rPr lang="en-US" b="0" i="1" smtClean="0">
                        <a:solidFill>
                          <a:schemeClr val="accent5">
                            <a:lumMod val="75000"/>
                          </a:schemeClr>
                        </a:solidFill>
                        <a:latin typeface="Cambria Math" panose="02040503050406030204" pitchFamily="18" charset="0"/>
                      </a:rPr>
                      <m:t> </m:t>
                    </m:r>
                    <m:r>
                      <a:rPr lang="en-US" b="0" i="1" smtClean="0">
                        <a:solidFill>
                          <a:schemeClr val="accent5">
                            <a:lumMod val="75000"/>
                          </a:schemeClr>
                        </a:solidFill>
                        <a:latin typeface="Cambria Math" panose="02040503050406030204" pitchFamily="18" charset="0"/>
                      </a:rPr>
                      <m:t>𝑦</m:t>
                    </m:r>
                  </m:oMath>
                </a14:m>
                <a:r>
                  <a:rPr lang="en-US" dirty="0">
                    <a:solidFill>
                      <a:schemeClr val="accent5">
                        <a:lumMod val="75000"/>
                      </a:schemeClr>
                    </a:solidFill>
                  </a:rPr>
                  <a:t>, in </a:t>
                </a:r>
                <a:r>
                  <a:rPr lang="en-US" baseline="30000" dirty="0">
                    <a:solidFill>
                      <a:schemeClr val="accent5">
                        <a:lumMod val="75000"/>
                      </a:schemeClr>
                    </a:solidFill>
                  </a:rPr>
                  <a:t>136</a:t>
                </a:r>
                <a:r>
                  <a:rPr lang="en-US" dirty="0">
                    <a:solidFill>
                      <a:schemeClr val="accent5">
                        <a:lumMod val="75000"/>
                      </a:schemeClr>
                    </a:solidFill>
                  </a:rPr>
                  <a:t>Xe</a:t>
                </a:r>
                <a:r>
                  <a:rPr lang="en-US" baseline="30000" dirty="0">
                    <a:solidFill>
                      <a:schemeClr val="accent5">
                        <a:lumMod val="75000"/>
                      </a:schemeClr>
                    </a:solidFill>
                  </a:rPr>
                  <a:t>4</a:t>
                </a:r>
              </a:p>
              <a:p>
                <a14:m>
                  <m:oMath xmlns:m="http://schemas.openxmlformats.org/officeDocument/2006/math">
                    <m:r>
                      <a:rPr lang="en-US" b="0" i="1" smtClean="0">
                        <a:solidFill>
                          <a:schemeClr val="accent5">
                            <a:lumMod val="75000"/>
                          </a:schemeClr>
                        </a:solidFill>
                        <a:latin typeface="Cambria Math" panose="02040503050406030204" pitchFamily="18" charset="0"/>
                      </a:rPr>
                      <m:t>2.02×</m:t>
                    </m:r>
                    <m:sSup>
                      <m:sSupPr>
                        <m:ctrlPr>
                          <a:rPr lang="en-US" b="0" i="1" smtClean="0">
                            <a:solidFill>
                              <a:schemeClr val="accent5">
                                <a:lumMod val="75000"/>
                              </a:schemeClr>
                            </a:solidFill>
                            <a:latin typeface="Cambria Math" panose="02040503050406030204" pitchFamily="18" charset="0"/>
                          </a:rPr>
                        </m:ctrlPr>
                      </m:sSupPr>
                      <m:e>
                        <m:r>
                          <a:rPr lang="en-US" b="0" i="1" smtClean="0">
                            <a:solidFill>
                              <a:schemeClr val="accent5">
                                <a:lumMod val="75000"/>
                              </a:schemeClr>
                            </a:solidFill>
                            <a:latin typeface="Cambria Math" panose="02040503050406030204" pitchFamily="18" charset="0"/>
                          </a:rPr>
                          <m:t>10</m:t>
                        </m:r>
                      </m:e>
                      <m:sup>
                        <m:r>
                          <a:rPr lang="en-US" b="0" i="1" smtClean="0">
                            <a:solidFill>
                              <a:schemeClr val="accent5">
                                <a:lumMod val="75000"/>
                              </a:schemeClr>
                            </a:solidFill>
                            <a:latin typeface="Cambria Math" panose="02040503050406030204" pitchFamily="18" charset="0"/>
                          </a:rPr>
                          <m:t>21</m:t>
                        </m:r>
                      </m:sup>
                    </m:sSup>
                    <m:r>
                      <a:rPr lang="en-US" b="0" i="0" smtClean="0">
                        <a:solidFill>
                          <a:schemeClr val="accent5">
                            <a:lumMod val="75000"/>
                          </a:schemeClr>
                        </a:solidFill>
                        <a:latin typeface="Cambria Math" panose="02040503050406030204" pitchFamily="18" charset="0"/>
                      </a:rPr>
                      <m:t> </m:t>
                    </m:r>
                    <m:r>
                      <m:rPr>
                        <m:sty m:val="p"/>
                      </m:rPr>
                      <a:rPr lang="en-US" b="0" i="0" smtClean="0">
                        <a:solidFill>
                          <a:schemeClr val="accent5">
                            <a:lumMod val="75000"/>
                          </a:schemeClr>
                        </a:solidFill>
                        <a:latin typeface="Cambria Math" panose="02040503050406030204" pitchFamily="18" charset="0"/>
                      </a:rPr>
                      <m:t>y</m:t>
                    </m:r>
                  </m:oMath>
                </a14:m>
                <a:r>
                  <a:rPr lang="en-US" dirty="0">
                    <a:solidFill>
                      <a:schemeClr val="accent5">
                        <a:lumMod val="75000"/>
                      </a:schemeClr>
                    </a:solidFill>
                    <a:latin typeface="+mj-lt"/>
                  </a:rPr>
                  <a:t> , in </a:t>
                </a:r>
                <a:r>
                  <a:rPr lang="en-US" baseline="30000" dirty="0">
                    <a:solidFill>
                      <a:schemeClr val="accent5">
                        <a:lumMod val="75000"/>
                      </a:schemeClr>
                    </a:solidFill>
                    <a:latin typeface="+mj-lt"/>
                  </a:rPr>
                  <a:t>76</a:t>
                </a:r>
                <a:r>
                  <a:rPr lang="en-US" dirty="0">
                    <a:solidFill>
                      <a:schemeClr val="accent5">
                        <a:lumMod val="75000"/>
                      </a:schemeClr>
                    </a:solidFill>
                    <a:latin typeface="+mj-lt"/>
                  </a:rPr>
                  <a:t>Ge</a:t>
                </a:r>
                <a:r>
                  <a:rPr lang="en-US" baseline="30000" dirty="0">
                    <a:solidFill>
                      <a:schemeClr val="accent5">
                        <a:lumMod val="75000"/>
                      </a:schemeClr>
                    </a:solidFill>
                    <a:latin typeface="+mj-lt"/>
                  </a:rPr>
                  <a:t>5</a:t>
                </a:r>
              </a:p>
              <a:p>
                <a:pPr marL="342900" indent="-342900">
                  <a:buFont typeface="Arial" panose="020B0604020202020204" pitchFamily="34" charset="0"/>
                  <a:buChar char="•"/>
                </a:pPr>
                <a:endParaRPr lang="en-US" sz="2000" dirty="0">
                  <a:solidFill>
                    <a:schemeClr val="tx1"/>
                  </a:solidFill>
                  <a:latin typeface="+mj-lt"/>
                </a:endParaRPr>
              </a:p>
            </p:txBody>
          </p:sp>
        </mc:Choice>
        <mc:Fallback xmlns="">
          <p:sp>
            <p:nvSpPr>
              <p:cNvPr id="16" name="TextBox 15">
                <a:extLst>
                  <a:ext uri="{FF2B5EF4-FFF2-40B4-BE49-F238E27FC236}">
                    <a16:creationId xmlns:a16="http://schemas.microsoft.com/office/drawing/2014/main" id="{E2A53D7A-EDF4-B1E0-201E-BF8F5BEA392F}"/>
                  </a:ext>
                </a:extLst>
              </p:cNvPr>
              <p:cNvSpPr txBox="1">
                <a:spLocks noRot="1" noChangeAspect="1" noMove="1" noResize="1" noEditPoints="1" noAdjustHandles="1" noChangeArrowheads="1" noChangeShapeType="1" noTextEdit="1"/>
              </p:cNvSpPr>
              <p:nvPr/>
            </p:nvSpPr>
            <p:spPr>
              <a:xfrm>
                <a:off x="-8874" y="2289441"/>
                <a:ext cx="4541371" cy="4436536"/>
              </a:xfrm>
              <a:prstGeom prst="rect">
                <a:avLst/>
              </a:prstGeom>
              <a:blipFill>
                <a:blip r:embed="rId4"/>
                <a:stretch>
                  <a:fillRect l="-1114" t="-571" r="-27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44CE3870-96EB-7D21-247C-833196DAF362}"/>
              </a:ext>
            </a:extLst>
          </p:cNvPr>
          <p:cNvSpPr txBox="1"/>
          <p:nvPr/>
        </p:nvSpPr>
        <p:spPr>
          <a:xfrm>
            <a:off x="2468344" y="5561704"/>
            <a:ext cx="3058209" cy="1015663"/>
          </a:xfrm>
          <a:prstGeom prst="rect">
            <a:avLst/>
          </a:prstGeom>
          <a:noFill/>
        </p:spPr>
        <p:txBody>
          <a:bodyPr wrap="none" rtlCol="0">
            <a:spAutoFit/>
          </a:bodyPr>
          <a:lstStyle/>
          <a:p>
            <a:pPr marL="342900" indent="-342900">
              <a:buAutoNum type="arabicPeriod"/>
            </a:pPr>
            <a:r>
              <a:rPr lang="en-US" sz="1200" dirty="0"/>
              <a:t>M. Goeppert-Mayer, 1935 (PRL </a:t>
            </a:r>
            <a:r>
              <a:rPr lang="en-US" sz="1200" b="1" dirty="0"/>
              <a:t>48</a:t>
            </a:r>
            <a:r>
              <a:rPr lang="en-US" sz="1200" dirty="0"/>
              <a:t> 512)</a:t>
            </a:r>
          </a:p>
          <a:p>
            <a:pPr marL="342900" indent="-342900">
              <a:buAutoNum type="arabicPeriod"/>
            </a:pPr>
            <a:r>
              <a:rPr lang="en-US" sz="1200" dirty="0"/>
              <a:t>S. Elliott et. al., 1987 (PRL </a:t>
            </a:r>
            <a:r>
              <a:rPr lang="en-US" sz="1200" b="1" dirty="0"/>
              <a:t>56</a:t>
            </a:r>
            <a:r>
              <a:rPr lang="en-US" sz="1200" dirty="0"/>
              <a:t> 2582)</a:t>
            </a:r>
          </a:p>
          <a:p>
            <a:pPr marL="342900" indent="-342900">
              <a:buAutoNum type="arabicPeriod"/>
            </a:pPr>
            <a:r>
              <a:rPr lang="en-US" sz="1200" dirty="0"/>
              <a:t>Heidelberg-Moscow experiment, 1987</a:t>
            </a:r>
          </a:p>
          <a:p>
            <a:pPr marL="342900" indent="-342900">
              <a:buAutoNum type="arabicPeriod"/>
            </a:pPr>
            <a:r>
              <a:rPr lang="en-US" sz="1200" dirty="0"/>
              <a:t>KAMLAND-Zen, 2012 (PRC </a:t>
            </a:r>
            <a:r>
              <a:rPr lang="en-US" sz="1200" b="1" dirty="0"/>
              <a:t>85</a:t>
            </a:r>
            <a:r>
              <a:rPr lang="en-US" sz="1200" dirty="0"/>
              <a:t> 045504)</a:t>
            </a:r>
          </a:p>
          <a:p>
            <a:pPr marL="342900" indent="-342900">
              <a:buAutoNum type="arabicPeriod"/>
            </a:pPr>
            <a:r>
              <a:rPr lang="en-US" sz="1200" dirty="0"/>
              <a:t>GERDA, 2023 (PRL </a:t>
            </a:r>
            <a:r>
              <a:rPr lang="en-US" sz="1200" b="1" dirty="0"/>
              <a:t>131</a:t>
            </a:r>
            <a:r>
              <a:rPr lang="en-US" sz="1200" dirty="0"/>
              <a:t> 142501)</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92CC0BC-5761-5094-9F1D-D03015218437}"/>
                  </a:ext>
                </a:extLst>
              </p:cNvPr>
              <p:cNvSpPr txBox="1"/>
              <p:nvPr/>
            </p:nvSpPr>
            <p:spPr>
              <a:xfrm>
                <a:off x="5398067" y="707646"/>
                <a:ext cx="5347671" cy="2062103"/>
              </a:xfrm>
              <a:prstGeom prst="rect">
                <a:avLst/>
              </a:prstGeom>
              <a:noFill/>
            </p:spPr>
            <p:txBody>
              <a:bodyPr wrap="square" rtlCol="0">
                <a:spAutoFit/>
              </a:bodyPr>
              <a:lstStyle/>
              <a:p>
                <a:pPr algn="ctr"/>
                <a:r>
                  <a:rPr lang="en-US" sz="2000" b="1" dirty="0">
                    <a:solidFill>
                      <a:schemeClr val="tx1"/>
                    </a:solidFill>
                    <a:latin typeface="+mj-lt"/>
                  </a:rPr>
                  <a:t>Neutrinoless double beta (</a:t>
                </a:r>
                <a14:m>
                  <m:oMath xmlns:m="http://schemas.openxmlformats.org/officeDocument/2006/math">
                    <m:r>
                      <a:rPr lang="en-US" sz="2000" b="1" i="1">
                        <a:solidFill>
                          <a:schemeClr val="tx1"/>
                        </a:solidFill>
                        <a:latin typeface="Cambria Math" panose="02040503050406030204" pitchFamily="18" charset="0"/>
                      </a:rPr>
                      <m:t>𝟎</m:t>
                    </m:r>
                    <m:r>
                      <a:rPr lang="en-US" sz="2000" b="1" i="1" smtClean="0">
                        <a:solidFill>
                          <a:schemeClr val="tx1"/>
                        </a:solidFill>
                        <a:latin typeface="Cambria Math" panose="02040503050406030204" pitchFamily="18" charset="0"/>
                      </a:rPr>
                      <m:t>𝝂𝜷𝜷</m:t>
                    </m:r>
                  </m:oMath>
                </a14:m>
                <a:r>
                  <a:rPr lang="en-US" sz="2000" b="1" dirty="0">
                    <a:solidFill>
                      <a:schemeClr val="tx1"/>
                    </a:solidFill>
                    <a:latin typeface="+mj-lt"/>
                  </a:rPr>
                  <a:t>) decay</a:t>
                </a:r>
              </a:p>
              <a:p>
                <a:endParaRPr lang="en-US"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𝑍</m:t>
                          </m:r>
                        </m:e>
                      </m:d>
                      <m:r>
                        <a:rPr lang="en-US" b="0" i="1" smtClean="0">
                          <a:solidFill>
                            <a:schemeClr val="tx1"/>
                          </a:solidFill>
                          <a:latin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𝑍</m:t>
                          </m:r>
                          <m:r>
                            <a:rPr lang="en-US" b="0" i="1" smtClean="0">
                              <a:solidFill>
                                <a:schemeClr val="tx1"/>
                              </a:solidFill>
                              <a:latin typeface="Cambria Math" panose="02040503050406030204" pitchFamily="18" charset="0"/>
                            </a:rPr>
                            <m:t>+2</m:t>
                          </m:r>
                        </m:e>
                      </m:d>
                      <m:r>
                        <a:rPr lang="en-US" b="0" i="1" smtClean="0">
                          <a:solidFill>
                            <a:schemeClr val="tx1"/>
                          </a:solidFill>
                          <a:latin typeface="Cambria Math" panose="02040503050406030204" pitchFamily="18" charset="0"/>
                        </a:rPr>
                        <m:t>+2</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𝑒</m:t>
                          </m:r>
                        </m:e>
                        <m:sup>
                          <m:r>
                            <a:rPr lang="en-US" b="0" i="1" smtClean="0">
                              <a:solidFill>
                                <a:schemeClr val="tx1"/>
                              </a:solidFill>
                              <a:latin typeface="Cambria Math" panose="02040503050406030204" pitchFamily="18" charset="0"/>
                            </a:rPr>
                            <m:t>−</m:t>
                          </m:r>
                        </m:sup>
                      </m:sSup>
                    </m:oMath>
                  </m:oMathPara>
                </a14:m>
                <a:endParaRPr lang="en-US" dirty="0">
                  <a:solidFill>
                    <a:schemeClr val="tx1"/>
                  </a:solidFill>
                  <a:latin typeface="+mj-lt"/>
                </a:endParaRPr>
              </a:p>
              <a:p>
                <a:endParaRPr lang="en-US" dirty="0">
                  <a:solidFill>
                    <a:schemeClr val="tx1"/>
                  </a:solidFill>
                  <a:latin typeface="+mj-lt"/>
                </a:endParaRPr>
              </a:p>
              <a:p>
                <a:r>
                  <a:rPr lang="en-US" dirty="0">
                    <a:solidFill>
                      <a:schemeClr val="tx1"/>
                    </a:solidFill>
                    <a:latin typeface="+mj-lt"/>
                  </a:rPr>
                  <a:t>No (anti-)neutrinos to carry away electron energy</a:t>
                </a:r>
              </a:p>
              <a:p>
                <a:endParaRPr lang="en-US" dirty="0">
                  <a:solidFill>
                    <a:srgbClr val="C00000"/>
                  </a:solidFill>
                  <a:latin typeface="+mj-lt"/>
                </a:endParaRPr>
              </a:p>
              <a:p>
                <a:r>
                  <a:rPr lang="en-US" dirty="0">
                    <a:solidFill>
                      <a:srgbClr val="C00000"/>
                    </a:solidFill>
                    <a:latin typeface="+mj-lt"/>
                  </a:rPr>
                  <a:t>Violates lepton number by </a:t>
                </a:r>
                <a14:m>
                  <m:oMath xmlns:m="http://schemas.openxmlformats.org/officeDocument/2006/math">
                    <m:r>
                      <m:rPr>
                        <m:sty m:val="p"/>
                      </m:rPr>
                      <a:rPr lang="en-US" b="0" i="0" smtClean="0">
                        <a:solidFill>
                          <a:srgbClr val="C00000"/>
                        </a:solidFill>
                        <a:latin typeface="Cambria Math" panose="02040503050406030204" pitchFamily="18" charset="0"/>
                      </a:rPr>
                      <m:t>Δ</m:t>
                    </m:r>
                    <m:r>
                      <a:rPr lang="en-US" b="0" i="1" smtClean="0">
                        <a:solidFill>
                          <a:srgbClr val="C00000"/>
                        </a:solidFill>
                        <a:latin typeface="Cambria Math" panose="02040503050406030204" pitchFamily="18" charset="0"/>
                      </a:rPr>
                      <m:t>𝐿</m:t>
                    </m:r>
                    <m:r>
                      <a:rPr lang="en-US" b="0" i="1" smtClean="0">
                        <a:solidFill>
                          <a:srgbClr val="C00000"/>
                        </a:solidFill>
                        <a:latin typeface="Cambria Math" panose="02040503050406030204" pitchFamily="18" charset="0"/>
                      </a:rPr>
                      <m:t>=2</m:t>
                    </m:r>
                  </m:oMath>
                </a14:m>
                <a:endParaRPr lang="en-US" dirty="0">
                  <a:solidFill>
                    <a:srgbClr val="C00000"/>
                  </a:solidFill>
                  <a:latin typeface="+mj-lt"/>
                </a:endParaRPr>
              </a:p>
            </p:txBody>
          </p:sp>
        </mc:Choice>
        <mc:Fallback xmlns="">
          <p:sp>
            <p:nvSpPr>
              <p:cNvPr id="21" name="TextBox 20">
                <a:extLst>
                  <a:ext uri="{FF2B5EF4-FFF2-40B4-BE49-F238E27FC236}">
                    <a16:creationId xmlns:a16="http://schemas.microsoft.com/office/drawing/2014/main" id="{592CC0BC-5761-5094-9F1D-D03015218437}"/>
                  </a:ext>
                </a:extLst>
              </p:cNvPr>
              <p:cNvSpPr txBox="1">
                <a:spLocks noRot="1" noChangeAspect="1" noMove="1" noResize="1" noEditPoints="1" noAdjustHandles="1" noChangeArrowheads="1" noChangeShapeType="1" noTextEdit="1"/>
              </p:cNvSpPr>
              <p:nvPr/>
            </p:nvSpPr>
            <p:spPr>
              <a:xfrm>
                <a:off x="5398067" y="707646"/>
                <a:ext cx="5347671" cy="2062103"/>
              </a:xfrm>
              <a:prstGeom prst="rect">
                <a:avLst/>
              </a:prstGeom>
              <a:blipFill>
                <a:blip r:embed="rId5"/>
                <a:stretch>
                  <a:fillRect l="-1185" t="-613" b="-4294"/>
                </a:stretch>
              </a:blipFill>
            </p:spPr>
            <p:txBody>
              <a:bodyPr/>
              <a:lstStyle/>
              <a:p>
                <a:r>
                  <a:rPr lang="en-US">
                    <a:noFill/>
                  </a:rPr>
                  <a:t> </a:t>
                </a:r>
              </a:p>
            </p:txBody>
          </p:sp>
        </mc:Fallback>
      </mc:AlternateContent>
      <p:pic>
        <p:nvPicPr>
          <p:cNvPr id="30" name="Picture 29" descr="bbSpec.png">
            <a:extLst>
              <a:ext uri="{FF2B5EF4-FFF2-40B4-BE49-F238E27FC236}">
                <a16:creationId xmlns:a16="http://schemas.microsoft.com/office/drawing/2014/main" id="{79CAB89A-FD78-C719-3EB6-06284BDBACD1}"/>
              </a:ext>
            </a:extLst>
          </p:cNvPr>
          <p:cNvPicPr>
            <a:picLocks noChangeAspect="1"/>
          </p:cNvPicPr>
          <p:nvPr/>
        </p:nvPicPr>
        <p:blipFill rotWithShape="1">
          <a:blip r:embed="rId6">
            <a:extLst>
              <a:ext uri="{28A0092B-C50C-407E-A947-70E740481C1C}">
                <a14:useLocalDpi xmlns:a14="http://schemas.microsoft.com/office/drawing/2010/main"/>
              </a:ext>
            </a:extLst>
          </a:blip>
          <a:srcRect t="7256"/>
          <a:stretch/>
        </p:blipFill>
        <p:spPr>
          <a:xfrm>
            <a:off x="8339039" y="3461131"/>
            <a:ext cx="3670087" cy="2308324"/>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C69F813-575B-FE20-00CD-1FFF36A02B02}"/>
                  </a:ext>
                </a:extLst>
              </p:cNvPr>
              <p:cNvSpPr txBox="1"/>
              <p:nvPr/>
            </p:nvSpPr>
            <p:spPr>
              <a:xfrm>
                <a:off x="9299477" y="7480176"/>
                <a:ext cx="2892523" cy="9741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𝑇</m:t>
                          </m:r>
                        </m:e>
                        <m:sub>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ub>
                        <m:sup>
                          <m:r>
                            <a:rPr lang="en-US" b="0" i="1" smtClean="0">
                              <a:latin typeface="Cambria Math" panose="02040503050406030204" pitchFamily="18" charset="0"/>
                            </a:rPr>
                            <m:t>0</m:t>
                          </m:r>
                          <m:r>
                            <a:rPr lang="en-US" b="0" i="1" smtClean="0">
                              <a:latin typeface="Cambria Math" panose="02040503050406030204" pitchFamily="18" charset="0"/>
                            </a:rPr>
                            <m:t>𝜈</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𝐺</m:t>
                              </m:r>
                            </m:e>
                            <m:sup>
                              <m:r>
                                <a:rPr lang="en-US" b="0" i="1" smtClean="0">
                                  <a:latin typeface="Cambria Math" panose="02040503050406030204" pitchFamily="18" charset="0"/>
                                </a:rPr>
                                <m:t>0</m:t>
                              </m:r>
                              <m:r>
                                <a:rPr lang="en-US" b="0" i="1" smtClean="0">
                                  <a:latin typeface="Cambria Math" panose="02040503050406030204" pitchFamily="18" charset="0"/>
                                </a:rPr>
                                <m:t>𝜈</m:t>
                              </m:r>
                            </m:sup>
                          </m:sSup>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0</m:t>
                                      </m:r>
                                      <m:r>
                                        <a:rPr lang="en-US" b="0" i="1" smtClean="0">
                                          <a:latin typeface="Cambria Math" panose="02040503050406030204" pitchFamily="18" charset="0"/>
                                        </a:rPr>
                                        <m:t>𝜈</m:t>
                                      </m:r>
                                    </m:sup>
                                  </m:sSup>
                                </m:e>
                              </m:d>
                            </m:e>
                            <m:sup>
                              <m:r>
                                <a:rPr lang="en-US" b="0" i="1" smtClean="0">
                                  <a:latin typeface="Cambria Math" panose="02040503050406030204" pitchFamily="18" charset="0"/>
                                </a:rPr>
                                <m:t>2</m:t>
                              </m:r>
                            </m:sup>
                          </m:sSup>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𝛽𝛽</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𝑒</m:t>
                                      </m:r>
                                    </m:sub>
                                  </m:sSub>
                                </m:den>
                              </m:f>
                            </m:e>
                          </m:d>
                        </m:e>
                        <m:sup>
                          <m:r>
                            <a:rPr lang="en-US" b="0" i="1" smtClean="0">
                              <a:latin typeface="Cambria Math" panose="02040503050406030204" pitchFamily="18" charset="0"/>
                            </a:rPr>
                            <m:t>2</m:t>
                          </m:r>
                        </m:sup>
                      </m:sSup>
                    </m:oMath>
                  </m:oMathPara>
                </a14:m>
                <a:endParaRPr lang="en-US" dirty="0"/>
              </a:p>
              <a:p>
                <a:endParaRPr lang="en-US" dirty="0"/>
              </a:p>
            </p:txBody>
          </p:sp>
        </mc:Choice>
        <mc:Fallback xmlns="">
          <p:sp>
            <p:nvSpPr>
              <p:cNvPr id="32" name="TextBox 31">
                <a:extLst>
                  <a:ext uri="{FF2B5EF4-FFF2-40B4-BE49-F238E27FC236}">
                    <a16:creationId xmlns:a16="http://schemas.microsoft.com/office/drawing/2014/main" id="{FC69F813-575B-FE20-00CD-1FFF36A02B02}"/>
                  </a:ext>
                </a:extLst>
              </p:cNvPr>
              <p:cNvSpPr txBox="1">
                <a:spLocks noRot="1" noChangeAspect="1" noMove="1" noResize="1" noEditPoints="1" noAdjustHandles="1" noChangeArrowheads="1" noChangeShapeType="1" noTextEdit="1"/>
              </p:cNvSpPr>
              <p:nvPr/>
            </p:nvSpPr>
            <p:spPr>
              <a:xfrm>
                <a:off x="9299477" y="7480176"/>
                <a:ext cx="2892523" cy="9741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2090C6A-B1C1-27AF-6D15-222E8C6C414D}"/>
                  </a:ext>
                </a:extLst>
              </p:cNvPr>
              <p:cNvSpPr txBox="1"/>
              <p:nvPr/>
            </p:nvSpPr>
            <p:spPr>
              <a:xfrm>
                <a:off x="5816070" y="3461131"/>
                <a:ext cx="2522970" cy="2308324"/>
              </a:xfrm>
              <a:prstGeom prst="rect">
                <a:avLst/>
              </a:prstGeom>
              <a:noFill/>
              <a:ln w="25400">
                <a:solidFill>
                  <a:schemeClr val="tx1"/>
                </a:solidFill>
              </a:ln>
            </p:spPr>
            <p:txBody>
              <a:bodyPr wrap="square" rtlCol="0">
                <a:spAutoFit/>
              </a:bodyPr>
              <a:lstStyle/>
              <a:p>
                <a:r>
                  <a:rPr lang="en-US" sz="1600" b="1" dirty="0">
                    <a:solidFill>
                      <a:schemeClr val="tx1"/>
                    </a:solidFill>
                    <a:latin typeface="+mj-lt"/>
                  </a:rPr>
                  <a:t>Experimental signature:</a:t>
                </a:r>
              </a:p>
              <a:p>
                <a:r>
                  <a:rPr lang="en-US" sz="1600" dirty="0">
                    <a:solidFill>
                      <a:schemeClr val="tx1"/>
                    </a:solidFill>
                    <a:latin typeface="+mj-lt"/>
                  </a:rPr>
                  <a:t>Sum energy of two </a:t>
                </a:r>
                <a:br>
                  <a:rPr lang="en-US" sz="1600" dirty="0">
                    <a:solidFill>
                      <a:schemeClr val="tx1"/>
                    </a:solidFill>
                    <a:latin typeface="+mj-lt"/>
                  </a:rPr>
                </a:br>
                <a:r>
                  <a:rPr lang="en-US" sz="1600" dirty="0">
                    <a:solidFill>
                      <a:schemeClr val="tx1"/>
                    </a:solidFill>
                    <a:latin typeface="+mj-lt"/>
                  </a:rPr>
                  <a:t>electrons</a:t>
                </a:r>
                <a:endParaRPr lang="en-US" sz="1600" b="1" dirty="0">
                  <a:solidFill>
                    <a:schemeClr val="tx1"/>
                  </a:solidFill>
                  <a:latin typeface="+mj-lt"/>
                </a:endParaRPr>
              </a:p>
              <a:p>
                <a:pPr marL="342900" indent="-342900">
                  <a:buFont typeface="Arial" panose="020B0604020202020204" pitchFamily="34" charset="0"/>
                  <a:buChar char="•"/>
                </a:pPr>
                <a:r>
                  <a:rPr lang="en-US" sz="1600" dirty="0">
                    <a:solidFill>
                      <a:schemeClr val="tx1"/>
                    </a:solidFill>
                    <a:latin typeface="+mj-lt"/>
                  </a:rPr>
                  <a:t>Continuous</a:t>
                </a:r>
                <a:br>
                  <a:rPr lang="en-US" sz="1600" dirty="0">
                    <a:solidFill>
                      <a:schemeClr val="tx1"/>
                    </a:solidFill>
                    <a:latin typeface="+mj-lt"/>
                  </a:rPr>
                </a:br>
                <a:r>
                  <a:rPr lang="en-US" sz="1600" dirty="0">
                    <a:solidFill>
                      <a:schemeClr val="tx1"/>
                    </a:solidFill>
                    <a:latin typeface="+mj-lt"/>
                  </a:rPr>
                  <a:t>spectrum for </a:t>
                </a:r>
                <a14:m>
                  <m:oMath xmlns:m="http://schemas.openxmlformats.org/officeDocument/2006/math">
                    <m:r>
                      <a:rPr lang="en-US" sz="1600" b="0" i="1" smtClean="0">
                        <a:solidFill>
                          <a:schemeClr val="tx1"/>
                        </a:solidFill>
                        <a:latin typeface="Cambria Math" panose="02040503050406030204" pitchFamily="18" charset="0"/>
                      </a:rPr>
                      <m:t>2</m:t>
                    </m:r>
                    <m:r>
                      <a:rPr lang="en-US" sz="1600" b="0" i="1" smtClean="0">
                        <a:solidFill>
                          <a:schemeClr val="tx1"/>
                        </a:solidFill>
                        <a:latin typeface="Cambria Math" panose="02040503050406030204" pitchFamily="18" charset="0"/>
                      </a:rPr>
                      <m:t>𝜈𝛽𝛽</m:t>
                    </m:r>
                  </m:oMath>
                </a14:m>
                <a:endParaRPr lang="en-US" sz="1600" b="0" dirty="0">
                  <a:solidFill>
                    <a:schemeClr val="tx1"/>
                  </a:solidFill>
                  <a:latin typeface="+mj-lt"/>
                </a:endParaRPr>
              </a:p>
              <a:p>
                <a:pPr marL="342900" indent="-342900">
                  <a:buFont typeface="Arial" panose="020B0604020202020204" pitchFamily="34" charset="0"/>
                  <a:buChar char="•"/>
                </a:pPr>
                <a:r>
                  <a:rPr lang="en-US" sz="1600" dirty="0">
                    <a:solidFill>
                      <a:schemeClr val="tx1"/>
                    </a:solidFill>
                    <a:latin typeface="+mj-lt"/>
                  </a:rPr>
                  <a:t>Mono-energetic</a:t>
                </a:r>
                <a:br>
                  <a:rPr lang="en-US" sz="1600" dirty="0">
                    <a:solidFill>
                      <a:schemeClr val="tx1"/>
                    </a:solidFill>
                    <a:latin typeface="+mj-lt"/>
                  </a:rPr>
                </a:br>
                <a:r>
                  <a:rPr lang="en-US" sz="1600" dirty="0">
                    <a:solidFill>
                      <a:schemeClr val="tx1"/>
                    </a:solidFill>
                    <a:latin typeface="+mj-lt"/>
                  </a:rPr>
                  <a:t>peak at end-point</a:t>
                </a:r>
                <a:br>
                  <a:rPr lang="en-US" sz="1600" dirty="0">
                    <a:solidFill>
                      <a:schemeClr val="tx1"/>
                    </a:solidFill>
                    <a:latin typeface="+mj-lt"/>
                  </a:rPr>
                </a:br>
                <a:r>
                  <a:rPr lang="en-US" sz="1600" dirty="0">
                    <a:solidFill>
                      <a:schemeClr val="tx1"/>
                    </a:solidFill>
                    <a:latin typeface="+mj-lt"/>
                  </a:rPr>
                  <a:t>of </a:t>
                </a:r>
                <a14:m>
                  <m:oMath xmlns:m="http://schemas.openxmlformats.org/officeDocument/2006/math">
                    <m:r>
                      <a:rPr lang="en-US" sz="1600" b="0" i="1" smtClean="0">
                        <a:solidFill>
                          <a:schemeClr val="tx1"/>
                        </a:solidFill>
                        <a:latin typeface="Cambria Math" panose="02040503050406030204" pitchFamily="18" charset="0"/>
                      </a:rPr>
                      <m:t>2</m:t>
                    </m:r>
                    <m:r>
                      <a:rPr lang="en-US" sz="1600" b="0" i="1" smtClean="0">
                        <a:solidFill>
                          <a:schemeClr val="tx1"/>
                        </a:solidFill>
                        <a:latin typeface="Cambria Math" panose="02040503050406030204" pitchFamily="18" charset="0"/>
                      </a:rPr>
                      <m:t>𝜈𝛽𝛽</m:t>
                    </m:r>
                  </m:oMath>
                </a14:m>
                <a:r>
                  <a:rPr lang="en-US" sz="1600" dirty="0">
                    <a:solidFill>
                      <a:schemeClr val="tx1"/>
                    </a:solidFill>
                    <a:latin typeface="+mj-lt"/>
                  </a:rPr>
                  <a:t> spectrum for </a:t>
                </a:r>
                <a14:m>
                  <m:oMath xmlns:m="http://schemas.openxmlformats.org/officeDocument/2006/math">
                    <m:r>
                      <a:rPr lang="en-US" sz="1600" i="1">
                        <a:solidFill>
                          <a:schemeClr val="tx1"/>
                        </a:solidFill>
                        <a:latin typeface="Cambria Math" panose="02040503050406030204" pitchFamily="18" charset="0"/>
                      </a:rPr>
                      <m:t>0</m:t>
                    </m:r>
                    <m:r>
                      <a:rPr lang="en-US" sz="1600" b="0" i="1" smtClean="0">
                        <a:solidFill>
                          <a:schemeClr val="tx1"/>
                        </a:solidFill>
                        <a:latin typeface="Cambria Math" panose="02040503050406030204" pitchFamily="18" charset="0"/>
                      </a:rPr>
                      <m:t>𝜈𝛽𝛽</m:t>
                    </m:r>
                  </m:oMath>
                </a14:m>
                <a:endParaRPr lang="en-US" sz="1600" dirty="0">
                  <a:solidFill>
                    <a:schemeClr val="tx1"/>
                  </a:solidFill>
                  <a:latin typeface="+mj-lt"/>
                </a:endParaRPr>
              </a:p>
            </p:txBody>
          </p:sp>
        </mc:Choice>
        <mc:Fallback xmlns="">
          <p:sp>
            <p:nvSpPr>
              <p:cNvPr id="3" name="TextBox 2">
                <a:extLst>
                  <a:ext uri="{FF2B5EF4-FFF2-40B4-BE49-F238E27FC236}">
                    <a16:creationId xmlns:a16="http://schemas.microsoft.com/office/drawing/2014/main" id="{A2090C6A-B1C1-27AF-6D15-222E8C6C414D}"/>
                  </a:ext>
                </a:extLst>
              </p:cNvPr>
              <p:cNvSpPr txBox="1">
                <a:spLocks noRot="1" noChangeAspect="1" noMove="1" noResize="1" noEditPoints="1" noAdjustHandles="1" noChangeArrowheads="1" noChangeShapeType="1" noTextEdit="1"/>
              </p:cNvSpPr>
              <p:nvPr/>
            </p:nvSpPr>
            <p:spPr>
              <a:xfrm>
                <a:off x="5816070" y="3461131"/>
                <a:ext cx="2522970" cy="2308324"/>
              </a:xfrm>
              <a:prstGeom prst="rect">
                <a:avLst/>
              </a:prstGeom>
              <a:blipFill>
                <a:blip r:embed="rId8"/>
                <a:stretch>
                  <a:fillRect l="-495"/>
                </a:stretch>
              </a:blipFill>
              <a:ln w="25400">
                <a:solidFill>
                  <a:schemeClr val="tx1"/>
                </a:solid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5E2120B3-5D72-22A1-C170-4621429C87B6}"/>
              </a:ext>
            </a:extLst>
          </p:cNvPr>
          <p:cNvPicPr>
            <a:picLocks noChangeAspect="1"/>
          </p:cNvPicPr>
          <p:nvPr/>
        </p:nvPicPr>
        <p:blipFill>
          <a:blip r:embed="rId9"/>
          <a:stretch>
            <a:fillRect/>
          </a:stretch>
        </p:blipFill>
        <p:spPr>
          <a:xfrm>
            <a:off x="3144669" y="3461131"/>
            <a:ext cx="1820613" cy="169607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48954B0-0330-C5D2-5150-A3069560F213}"/>
                  </a:ext>
                </a:extLst>
              </p:cNvPr>
              <p:cNvSpPr txBox="1"/>
              <p:nvPr/>
            </p:nvSpPr>
            <p:spPr>
              <a:xfrm>
                <a:off x="8194552" y="5931270"/>
                <a:ext cx="4015843" cy="261610"/>
              </a:xfrm>
              <a:prstGeom prst="rect">
                <a:avLst/>
              </a:prstGeom>
              <a:noFill/>
              <a:ln w="25400">
                <a:noFill/>
              </a:ln>
            </p:spPr>
            <p:txBody>
              <a:bodyPr wrap="none" rtlCol="0">
                <a:spAutoFit/>
              </a:bodyPr>
              <a:lstStyle/>
              <a:p>
                <a:pPr algn="l"/>
                <a:r>
                  <a:rPr lang="en-US" sz="1100" dirty="0"/>
                  <a:t>End-point = </a:t>
                </a:r>
                <a14:m>
                  <m:oMath xmlns:m="http://schemas.openxmlformats.org/officeDocument/2006/math">
                    <m:r>
                      <m:rPr>
                        <m:sty m:val="p"/>
                      </m:rPr>
                      <a:rPr lang="en-US" sz="1100" b="0" i="0" smtClean="0">
                        <a:latin typeface="Cambria Math" panose="02040503050406030204" pitchFamily="18" charset="0"/>
                      </a:rPr>
                      <m:t>Δ</m:t>
                    </m:r>
                  </m:oMath>
                </a14:m>
                <a:r>
                  <a:rPr lang="en-US" sz="1100" dirty="0"/>
                  <a:t>(Binding energies of parent and daughter nucleus)</a:t>
                </a:r>
              </a:p>
            </p:txBody>
          </p:sp>
        </mc:Choice>
        <mc:Fallback xmlns="">
          <p:sp>
            <p:nvSpPr>
              <p:cNvPr id="8" name="TextBox 7">
                <a:extLst>
                  <a:ext uri="{FF2B5EF4-FFF2-40B4-BE49-F238E27FC236}">
                    <a16:creationId xmlns:a16="http://schemas.microsoft.com/office/drawing/2014/main" id="{548954B0-0330-C5D2-5150-A3069560F213}"/>
                  </a:ext>
                </a:extLst>
              </p:cNvPr>
              <p:cNvSpPr txBox="1">
                <a:spLocks noRot="1" noChangeAspect="1" noMove="1" noResize="1" noEditPoints="1" noAdjustHandles="1" noChangeArrowheads="1" noChangeShapeType="1" noTextEdit="1"/>
              </p:cNvSpPr>
              <p:nvPr/>
            </p:nvSpPr>
            <p:spPr>
              <a:xfrm>
                <a:off x="8194552" y="5931270"/>
                <a:ext cx="4015843" cy="261610"/>
              </a:xfrm>
              <a:prstGeom prst="rect">
                <a:avLst/>
              </a:prstGeom>
              <a:blipFill>
                <a:blip r:embed="rId10"/>
                <a:stretch>
                  <a:fillRect b="-14286"/>
                </a:stretch>
              </a:blipFill>
              <a:ln w="25400">
                <a:noFill/>
              </a:ln>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8DC52F74-79A5-99FB-C9DE-50F43F674597}"/>
              </a:ext>
            </a:extLst>
          </p:cNvPr>
          <p:cNvGrpSpPr/>
          <p:nvPr/>
        </p:nvGrpSpPr>
        <p:grpSpPr>
          <a:xfrm>
            <a:off x="10202473" y="1219625"/>
            <a:ext cx="1820612" cy="1629882"/>
            <a:chOff x="10202473" y="1219625"/>
            <a:chExt cx="1820612" cy="1629882"/>
          </a:xfrm>
        </p:grpSpPr>
        <p:pic>
          <p:nvPicPr>
            <p:cNvPr id="5" name="Picture 4">
              <a:extLst>
                <a:ext uri="{FF2B5EF4-FFF2-40B4-BE49-F238E27FC236}">
                  <a16:creationId xmlns:a16="http://schemas.microsoft.com/office/drawing/2014/main" id="{C13BF33F-782F-45F6-AC20-42B66A4EEB6D}"/>
                </a:ext>
              </a:extLst>
            </p:cNvPr>
            <p:cNvPicPr>
              <a:picLocks noChangeAspect="1"/>
            </p:cNvPicPr>
            <p:nvPr/>
          </p:nvPicPr>
          <p:blipFill>
            <a:blip r:embed="rId11"/>
            <a:srcRect/>
            <a:stretch/>
          </p:blipFill>
          <p:spPr>
            <a:xfrm>
              <a:off x="10202473" y="1219625"/>
              <a:ext cx="1820612" cy="162988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073E499-5199-206C-750B-F9AA91DAA239}"/>
                    </a:ext>
                  </a:extLst>
                </p:cNvPr>
                <p:cNvSpPr txBox="1"/>
                <p:nvPr/>
              </p:nvSpPr>
              <p:spPr>
                <a:xfrm>
                  <a:off x="11432492" y="1903761"/>
                  <a:ext cx="576633" cy="261610"/>
                </a:xfrm>
                <a:prstGeom prst="rect">
                  <a:avLst/>
                </a:prstGeom>
                <a:noFill/>
                <a:ln w="25400">
                  <a:noFill/>
                </a:ln>
              </p:spPr>
              <p:txBody>
                <a:bodyPr wrap="none" rtlCol="0">
                  <a:spAutoFit/>
                </a:bodyPr>
                <a:lstStyle/>
                <a:p>
                  <a:pPr algn="l"/>
                  <a14:m>
                    <m:oMathPara xmlns:m="http://schemas.openxmlformats.org/officeDocument/2006/math">
                      <m:oMathParaPr>
                        <m:jc m:val="centerGroup"/>
                      </m:oMathParaPr>
                      <m:oMath xmlns:m="http://schemas.openxmlformats.org/officeDocument/2006/math">
                        <m:r>
                          <m:rPr>
                            <m:sty m:val="p"/>
                          </m:rPr>
                          <a:rPr lang="en-US" sz="1100" b="0" i="0" smtClean="0">
                            <a:latin typeface="Cambria Math" panose="02040503050406030204" pitchFamily="18" charset="0"/>
                          </a:rPr>
                          <m:t>Γ</m:t>
                        </m:r>
                        <m:r>
                          <a:rPr lang="en-US" sz="1100" b="0" i="0" smtClean="0">
                            <a:latin typeface="Cambria Math" panose="02040503050406030204" pitchFamily="18" charset="0"/>
                          </a:rPr>
                          <m:t>~</m:t>
                        </m:r>
                        <m:sSubSup>
                          <m:sSubSupPr>
                            <m:ctrlPr>
                              <a:rPr lang="en-US" sz="1100" b="0" i="1" smtClean="0">
                                <a:latin typeface="Cambria Math" panose="02040503050406030204" pitchFamily="18" charset="0"/>
                              </a:rPr>
                            </m:ctrlPr>
                          </m:sSubSupPr>
                          <m:e>
                            <m:r>
                              <a:rPr lang="en-US" sz="1100" b="0" i="1" smtClean="0">
                                <a:latin typeface="Cambria Math" panose="02040503050406030204" pitchFamily="18" charset="0"/>
                              </a:rPr>
                              <m:t>𝑚</m:t>
                            </m:r>
                          </m:e>
                          <m:sub>
                            <m:r>
                              <a:rPr lang="en-US" sz="1100" b="0" i="1" smtClean="0">
                                <a:latin typeface="Cambria Math" panose="02040503050406030204" pitchFamily="18" charset="0"/>
                              </a:rPr>
                              <m:t>𝜈</m:t>
                            </m:r>
                          </m:sub>
                          <m:sup>
                            <m:r>
                              <a:rPr lang="en-US" sz="1100" b="0" i="1" smtClean="0">
                                <a:latin typeface="Cambria Math" panose="02040503050406030204" pitchFamily="18" charset="0"/>
                              </a:rPr>
                              <m:t>2</m:t>
                            </m:r>
                          </m:sup>
                        </m:sSubSup>
                      </m:oMath>
                    </m:oMathPara>
                  </a14:m>
                  <a:endParaRPr lang="en-US" sz="1100" dirty="0"/>
                </a:p>
              </p:txBody>
            </p:sp>
          </mc:Choice>
          <mc:Fallback xmlns="">
            <p:sp>
              <p:nvSpPr>
                <p:cNvPr id="10" name="TextBox 9">
                  <a:extLst>
                    <a:ext uri="{FF2B5EF4-FFF2-40B4-BE49-F238E27FC236}">
                      <a16:creationId xmlns:a16="http://schemas.microsoft.com/office/drawing/2014/main" id="{8073E499-5199-206C-750B-F9AA91DAA239}"/>
                    </a:ext>
                  </a:extLst>
                </p:cNvPr>
                <p:cNvSpPr txBox="1">
                  <a:spLocks noRot="1" noChangeAspect="1" noMove="1" noResize="1" noEditPoints="1" noAdjustHandles="1" noChangeArrowheads="1" noChangeShapeType="1" noTextEdit="1"/>
                </p:cNvSpPr>
                <p:nvPr/>
              </p:nvSpPr>
              <p:spPr>
                <a:xfrm>
                  <a:off x="11432492" y="1903761"/>
                  <a:ext cx="576633" cy="261610"/>
                </a:xfrm>
                <a:prstGeom prst="rect">
                  <a:avLst/>
                </a:prstGeom>
                <a:blipFill>
                  <a:blip r:embed="rId12"/>
                  <a:stretch>
                    <a:fillRect/>
                  </a:stretch>
                </a:blipFill>
                <a:ln w="2540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6C842DB-286A-67B3-4D1A-77C47F0327E8}"/>
                  </a:ext>
                </a:extLst>
              </p:cNvPr>
              <p:cNvSpPr txBox="1"/>
              <p:nvPr/>
            </p:nvSpPr>
            <p:spPr>
              <a:xfrm>
                <a:off x="9779" y="749489"/>
                <a:ext cx="4988482" cy="1754326"/>
              </a:xfrm>
              <a:prstGeom prst="rect">
                <a:avLst/>
              </a:prstGeom>
              <a:noFill/>
            </p:spPr>
            <p:txBody>
              <a:bodyPr wrap="none" rtlCol="0">
                <a:spAutoFit/>
              </a:bodyPr>
              <a:lstStyle/>
              <a:p>
                <a:r>
                  <a:rPr lang="en-US" dirty="0">
                    <a:solidFill>
                      <a:schemeClr val="tx1"/>
                    </a:solidFill>
                    <a:latin typeface="+mj-lt"/>
                  </a:rPr>
                  <a:t>Only even-even nuclei can go through </a:t>
                </a:r>
                <a14:m>
                  <m:oMath xmlns:m="http://schemas.openxmlformats.org/officeDocument/2006/math">
                    <m:r>
                      <a:rPr lang="en-US" b="0" i="1" smtClean="0">
                        <a:solidFill>
                          <a:schemeClr val="tx1"/>
                        </a:solidFill>
                        <a:latin typeface="Cambria Math" panose="02040503050406030204" pitchFamily="18" charset="0"/>
                      </a:rPr>
                      <m:t>𝛽𝛽</m:t>
                    </m:r>
                  </m:oMath>
                </a14:m>
                <a:r>
                  <a:rPr lang="en-US" dirty="0">
                    <a:solidFill>
                      <a:schemeClr val="tx1"/>
                    </a:solidFill>
                    <a:latin typeface="+mj-lt"/>
                  </a:rPr>
                  <a:t> decays</a:t>
                </a:r>
                <a:endParaRPr lang="en-US" dirty="0">
                  <a:latin typeface="+mj-lt"/>
                </a:endParaRPr>
              </a:p>
              <a:p>
                <a:pPr marL="285750" indent="-285750">
                  <a:buFont typeface="Arial" panose="020B0604020202020204" pitchFamily="34" charset="0"/>
                  <a:buChar char="•"/>
                </a:pPr>
                <a14:m>
                  <m:oMath xmlns:m="http://schemas.openxmlformats.org/officeDocument/2006/math">
                    <m:r>
                      <a:rPr lang="en-US" b="0" i="1" smtClean="0">
                        <a:solidFill>
                          <a:schemeClr val="tx1"/>
                        </a:solidFill>
                        <a:latin typeface="Cambria Math" panose="02040503050406030204" pitchFamily="18" charset="0"/>
                      </a:rPr>
                      <m:t>𝛽</m:t>
                    </m:r>
                  </m:oMath>
                </a14:m>
                <a:r>
                  <a:rPr lang="en-US" dirty="0">
                    <a:solidFill>
                      <a:schemeClr val="tx1"/>
                    </a:solidFill>
                    <a:latin typeface="+mj-lt"/>
                  </a:rPr>
                  <a:t> decay needs to be energetically prohibited</a:t>
                </a:r>
                <a:endParaRPr lang="en-US" dirty="0">
                  <a:latin typeface="+mj-lt"/>
                </a:endParaRPr>
              </a:p>
              <a:p>
                <a:r>
                  <a:rPr lang="en-US" dirty="0">
                    <a:latin typeface="+mj-lt"/>
                  </a:rPr>
                  <a:t>~100 isotopes predicted to be able to go through </a:t>
                </a:r>
                <a14:m>
                  <m:oMath xmlns:m="http://schemas.openxmlformats.org/officeDocument/2006/math">
                    <m:r>
                      <a:rPr lang="en-US" b="0" i="1" smtClean="0">
                        <a:latin typeface="Cambria Math" panose="02040503050406030204" pitchFamily="18" charset="0"/>
                      </a:rPr>
                      <m:t>𝛽𝛽</m:t>
                    </m:r>
                  </m:oMath>
                </a14:m>
                <a:endParaRPr lang="en-US" dirty="0">
                  <a:latin typeface="+mj-lt"/>
                </a:endParaRPr>
              </a:p>
              <a:p>
                <a:r>
                  <a:rPr lang="en-US" dirty="0">
                    <a:latin typeface="+mj-lt"/>
                  </a:rPr>
                  <a:t>~10 isotopes observed to do so</a:t>
                </a:r>
              </a:p>
              <a:p>
                <a:r>
                  <a:rPr lang="en-US" dirty="0">
                    <a:latin typeface="+mj-lt"/>
                  </a:rPr>
                  <a:t>		         	</a:t>
                </a:r>
                <a:r>
                  <a:rPr lang="en-US" sz="1400" dirty="0">
                    <a:latin typeface="+mj-lt"/>
                  </a:rPr>
                  <a:t>[A. </a:t>
                </a:r>
                <a:r>
                  <a:rPr lang="en-US" sz="1400" dirty="0" err="1">
                    <a:latin typeface="+mj-lt"/>
                  </a:rPr>
                  <a:t>Barabash</a:t>
                </a:r>
                <a:r>
                  <a:rPr lang="en-US" sz="1400" dirty="0">
                    <a:latin typeface="+mj-lt"/>
                  </a:rPr>
                  <a:t>, 2020]</a:t>
                </a:r>
                <a:endParaRPr lang="en-US" dirty="0">
                  <a:latin typeface="+mj-lt"/>
                </a:endParaRPr>
              </a:p>
              <a:p>
                <a:pPr marL="285750" indent="-285750">
                  <a:buFont typeface="Arial" panose="020B0604020202020204" pitchFamily="34" charset="0"/>
                  <a:buChar char="•"/>
                </a:pPr>
                <a:endParaRPr lang="en-US" dirty="0">
                  <a:solidFill>
                    <a:schemeClr val="tx1"/>
                  </a:solidFill>
                  <a:latin typeface="+mj-lt"/>
                </a:endParaRPr>
              </a:p>
            </p:txBody>
          </p:sp>
        </mc:Choice>
        <mc:Fallback xmlns="">
          <p:sp>
            <p:nvSpPr>
              <p:cNvPr id="12" name="TextBox 11">
                <a:extLst>
                  <a:ext uri="{FF2B5EF4-FFF2-40B4-BE49-F238E27FC236}">
                    <a16:creationId xmlns:a16="http://schemas.microsoft.com/office/drawing/2014/main" id="{46C842DB-286A-67B3-4D1A-77C47F0327E8}"/>
                  </a:ext>
                </a:extLst>
              </p:cNvPr>
              <p:cNvSpPr txBox="1">
                <a:spLocks noRot="1" noChangeAspect="1" noMove="1" noResize="1" noEditPoints="1" noAdjustHandles="1" noChangeArrowheads="1" noChangeShapeType="1" noTextEdit="1"/>
              </p:cNvSpPr>
              <p:nvPr/>
            </p:nvSpPr>
            <p:spPr>
              <a:xfrm>
                <a:off x="9779" y="749489"/>
                <a:ext cx="4988482" cy="1754326"/>
              </a:xfrm>
              <a:prstGeom prst="rect">
                <a:avLst/>
              </a:prstGeom>
              <a:blipFill>
                <a:blip r:embed="rId13"/>
                <a:stretch>
                  <a:fillRect l="-1015" t="-2158"/>
                </a:stretch>
              </a:blipFill>
            </p:spPr>
            <p:txBody>
              <a:bodyPr/>
              <a:lstStyle/>
              <a:p>
                <a:r>
                  <a:rPr lang="en-US">
                    <a:noFill/>
                  </a:rPr>
                  <a:t> </a:t>
                </a:r>
              </a:p>
            </p:txBody>
          </p:sp>
        </mc:Fallback>
      </mc:AlternateContent>
    </p:spTree>
    <p:extLst>
      <p:ext uri="{BB962C8B-B14F-4D97-AF65-F5344CB8AC3E}">
        <p14:creationId xmlns:p14="http://schemas.microsoft.com/office/powerpoint/2010/main" val="459199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16F24-DD9F-040C-2D25-09742071B6A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98E74B-898F-084E-D1C9-ED8C237F58BC}"/>
              </a:ext>
            </a:extLst>
          </p:cNvPr>
          <p:cNvSpPr>
            <a:spLocks noGrp="1"/>
          </p:cNvSpPr>
          <p:nvPr>
            <p:ph type="sldNum" sz="quarter" idx="4"/>
          </p:nvPr>
        </p:nvSpPr>
        <p:spPr/>
        <p:txBody>
          <a:bodyPr/>
          <a:lstStyle/>
          <a:p>
            <a:fld id="{51839CB6-43E1-9145-9E4A-C1E96B162272}" type="slidenum">
              <a:rPr lang="en-US" smtClean="0"/>
              <a:pPr/>
              <a:t>5</a:t>
            </a:fld>
            <a:endParaRPr lang="en-US" dirty="0"/>
          </a:p>
        </p:txBody>
      </p:sp>
      <mc:AlternateContent xmlns:mc="http://schemas.openxmlformats.org/markup-compatibility/2006" xmlns:a14="http://schemas.microsoft.com/office/drawing/2010/main">
        <mc:Choice Requires="a14">
          <p:sp>
            <p:nvSpPr>
              <p:cNvPr id="23" name="Title 1">
                <a:extLst>
                  <a:ext uri="{FF2B5EF4-FFF2-40B4-BE49-F238E27FC236}">
                    <a16:creationId xmlns:a16="http://schemas.microsoft.com/office/drawing/2014/main" id="{4E659981-07F6-ED43-8D5D-C89A99AB4179}"/>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14:m>
                  <m:oMath xmlns:m="http://schemas.openxmlformats.org/officeDocument/2006/math">
                    <m:r>
                      <a:rPr lang="en-US" b="1" i="1" smtClean="0">
                        <a:latin typeface="Cambria Math" panose="02040503050406030204" pitchFamily="18" charset="0"/>
                      </a:rPr>
                      <m:t>𝜷𝜷</m:t>
                    </m:r>
                  </m:oMath>
                </a14:m>
                <a:r>
                  <a:rPr lang="en-US" dirty="0">
                    <a:latin typeface="+mj-lt"/>
                  </a:rPr>
                  <a:t> decay in Ge</a:t>
                </a:r>
              </a:p>
            </p:txBody>
          </p:sp>
        </mc:Choice>
        <mc:Fallback xmlns="">
          <p:sp>
            <p:nvSpPr>
              <p:cNvPr id="23" name="Title 1">
                <a:extLst>
                  <a:ext uri="{FF2B5EF4-FFF2-40B4-BE49-F238E27FC236}">
                    <a16:creationId xmlns:a16="http://schemas.microsoft.com/office/drawing/2014/main" id="{4E659981-07F6-ED43-8D5D-C89A99AB4179}"/>
                  </a:ext>
                </a:extLst>
              </p:cNvPr>
              <p:cNvSpPr txBox="1">
                <a:spLocks noRot="1" noChangeAspect="1" noMove="1" noResize="1" noEditPoints="1" noAdjustHandles="1" noChangeArrowheads="1" noChangeShapeType="1" noTextEdit="1"/>
              </p:cNvSpPr>
              <p:nvPr/>
            </p:nvSpPr>
            <p:spPr>
              <a:xfrm>
                <a:off x="9779" y="115824"/>
                <a:ext cx="12182221" cy="512064"/>
              </a:xfrm>
              <a:prstGeom prst="rect">
                <a:avLst/>
              </a:prstGeom>
              <a:blipFill>
                <a:blip r:embed="rId3"/>
                <a:stretch>
                  <a:fillRect t="-43902" b="-43902"/>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EEEF57CD-9ACA-8928-1644-8AD5D456CE51}"/>
              </a:ext>
            </a:extLst>
          </p:cNvPr>
          <p:cNvSpPr txBox="1"/>
          <p:nvPr/>
        </p:nvSpPr>
        <p:spPr>
          <a:xfrm>
            <a:off x="9108438" y="3669596"/>
            <a:ext cx="2765478" cy="2031325"/>
          </a:xfrm>
          <a:prstGeom prst="rect">
            <a:avLst/>
          </a:prstGeom>
          <a:noFill/>
        </p:spPr>
        <p:txBody>
          <a:bodyPr wrap="square">
            <a:spAutoFit/>
          </a:bodyPr>
          <a:lstStyle/>
          <a:p>
            <a:pPr algn="ctr"/>
            <a:r>
              <a:rPr lang="en-US" b="1" dirty="0">
                <a:latin typeface="+mj-lt"/>
              </a:rPr>
              <a:t>Major experimental </a:t>
            </a:r>
          </a:p>
          <a:p>
            <a:pPr algn="ctr"/>
            <a:r>
              <a:rPr lang="en-US" b="1" dirty="0">
                <a:latin typeface="+mj-lt"/>
              </a:rPr>
              <a:t>challenges</a:t>
            </a:r>
            <a:endParaRPr lang="en-US" sz="1600" dirty="0">
              <a:latin typeface="+mj-lt"/>
            </a:endParaRPr>
          </a:p>
          <a:p>
            <a:r>
              <a:rPr lang="en-US" sz="1500" dirty="0">
                <a:latin typeface="+mj-lt"/>
              </a:rPr>
              <a:t>Detector mass scaling</a:t>
            </a:r>
          </a:p>
          <a:p>
            <a:r>
              <a:rPr lang="en-US" sz="1500" dirty="0">
                <a:latin typeface="+mj-lt"/>
              </a:rPr>
              <a:t>Detection efficiency</a:t>
            </a:r>
          </a:p>
          <a:p>
            <a:r>
              <a:rPr lang="en-US" sz="1500" dirty="0">
                <a:latin typeface="+mj-lt"/>
              </a:rPr>
              <a:t>Background rejection</a:t>
            </a:r>
          </a:p>
          <a:p>
            <a:pPr lvl="1"/>
            <a:r>
              <a:rPr lang="en-US" sz="1500" dirty="0">
                <a:latin typeface="+mj-lt"/>
              </a:rPr>
              <a:t>Material cleanliness</a:t>
            </a:r>
          </a:p>
          <a:p>
            <a:pPr lvl="1"/>
            <a:r>
              <a:rPr lang="en-US" sz="1500" dirty="0">
                <a:latin typeface="+mj-lt"/>
              </a:rPr>
              <a:t>Analysis techniques</a:t>
            </a:r>
          </a:p>
          <a:p>
            <a:r>
              <a:rPr lang="en-US" sz="1500" dirty="0">
                <a:latin typeface="+mj-lt"/>
              </a:rPr>
              <a:t>Energy resolution</a:t>
            </a:r>
            <a:endParaRPr lang="en-US" sz="15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4FAF177-8647-F021-5721-724D1E056F9F}"/>
                  </a:ext>
                </a:extLst>
              </p:cNvPr>
              <p:cNvSpPr txBox="1"/>
              <p:nvPr/>
            </p:nvSpPr>
            <p:spPr>
              <a:xfrm>
                <a:off x="9108438" y="270629"/>
                <a:ext cx="2765478" cy="3404715"/>
              </a:xfrm>
              <a:prstGeom prst="rect">
                <a:avLst/>
              </a:prstGeom>
              <a:noFill/>
            </p:spPr>
            <p:txBody>
              <a:bodyPr wrap="square">
                <a:spAutoFit/>
              </a:bodyPr>
              <a:lstStyle/>
              <a:p>
                <a:pPr algn="ctr"/>
                <a:r>
                  <a:rPr lang="en-US" b="1" dirty="0">
                    <a:latin typeface="+mj-lt"/>
                  </a:rPr>
                  <a:t>Why Ge?</a:t>
                </a:r>
                <a:endParaRPr lang="en-US" sz="1600" dirty="0">
                  <a:latin typeface="+mj-lt"/>
                </a:endParaRPr>
              </a:p>
              <a:p>
                <a:r>
                  <a:rPr lang="en-US" sz="1400" dirty="0">
                    <a:latin typeface="+mj-lt"/>
                  </a:rPr>
                  <a:t>Ge is a semi-conductor, well understood signal transportation</a:t>
                </a:r>
              </a:p>
              <a:p>
                <a:endParaRPr lang="en-US" sz="1400" dirty="0">
                  <a:latin typeface="+mj-lt"/>
                </a:endParaRPr>
              </a:p>
              <a:p>
                <a:r>
                  <a:rPr lang="en-US" sz="1400" dirty="0">
                    <a:latin typeface="+mj-lt"/>
                  </a:rPr>
                  <a:t>Small energy deposition create many signal carriers</a:t>
                </a:r>
              </a:p>
              <a:p>
                <a:endParaRPr lang="en-US" sz="1400" dirty="0">
                  <a:latin typeface="+mj-lt"/>
                </a:endParaRPr>
              </a:p>
              <a:p>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𝛽𝛽</m:t>
                        </m:r>
                      </m:sub>
                    </m:sSub>
                  </m:oMath>
                </a14:m>
                <a:r>
                  <a:rPr lang="en-US" sz="1400" dirty="0">
                    <a:latin typeface="+mj-lt"/>
                  </a:rPr>
                  <a:t> at low noise region (threshold of Ge detectors ~1 keV)</a:t>
                </a:r>
              </a:p>
              <a:p>
                <a:endParaRPr lang="en-US" sz="1400" dirty="0">
                  <a:latin typeface="+mj-lt"/>
                </a:endParaRPr>
              </a:p>
              <a:p>
                <a:r>
                  <a:rPr lang="en-US" sz="1400" dirty="0">
                    <a:latin typeface="+mj-lt"/>
                  </a:rPr>
                  <a:t>Well established enrichment and detector manufacturing procedure</a:t>
                </a:r>
              </a:p>
              <a:p>
                <a:endParaRPr lang="en-US" sz="1400" dirty="0">
                  <a:latin typeface="+mj-lt"/>
                </a:endParaRPr>
              </a:p>
              <a:p>
                <a:r>
                  <a:rPr lang="en-US" sz="1400" dirty="0">
                    <a:latin typeface="+mj-lt"/>
                  </a:rPr>
                  <a:t>Scalable, since modular design possible</a:t>
                </a:r>
              </a:p>
            </p:txBody>
          </p:sp>
        </mc:Choice>
        <mc:Fallback xmlns="">
          <p:sp>
            <p:nvSpPr>
              <p:cNvPr id="2" name="TextBox 1">
                <a:extLst>
                  <a:ext uri="{FF2B5EF4-FFF2-40B4-BE49-F238E27FC236}">
                    <a16:creationId xmlns:a16="http://schemas.microsoft.com/office/drawing/2014/main" id="{64FAF177-8647-F021-5721-724D1E056F9F}"/>
                  </a:ext>
                </a:extLst>
              </p:cNvPr>
              <p:cNvSpPr txBox="1">
                <a:spLocks noRot="1" noChangeAspect="1" noMove="1" noResize="1" noEditPoints="1" noAdjustHandles="1" noChangeArrowheads="1" noChangeShapeType="1" noTextEdit="1"/>
              </p:cNvSpPr>
              <p:nvPr/>
            </p:nvSpPr>
            <p:spPr>
              <a:xfrm>
                <a:off x="9108438" y="270629"/>
                <a:ext cx="2765478" cy="3404715"/>
              </a:xfrm>
              <a:prstGeom prst="rect">
                <a:avLst/>
              </a:prstGeom>
              <a:blipFill>
                <a:blip r:embed="rId4"/>
                <a:stretch>
                  <a:fillRect l="-913" t="-743" b="-743"/>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983497C6-8EE8-723E-D831-2661D6391E3D}"/>
              </a:ext>
            </a:extLst>
          </p:cNvPr>
          <p:cNvGrpSpPr/>
          <p:nvPr/>
        </p:nvGrpSpPr>
        <p:grpSpPr>
          <a:xfrm>
            <a:off x="8930979" y="5740857"/>
            <a:ext cx="3261021" cy="846514"/>
            <a:chOff x="9017000" y="5686361"/>
            <a:chExt cx="3261021" cy="846514"/>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F5F85D8-FC16-B1B8-85A7-B4710CE57379}"/>
                    </a:ext>
                  </a:extLst>
                </p:cNvPr>
                <p:cNvSpPr txBox="1"/>
                <p:nvPr/>
              </p:nvSpPr>
              <p:spPr>
                <a:xfrm>
                  <a:off x="9017000" y="5686361"/>
                  <a:ext cx="3261021" cy="846514"/>
                </a:xfrm>
                <a:prstGeom prst="rect">
                  <a:avLst/>
                </a:prstGeom>
                <a:noFill/>
                <a:ln w="25400">
                  <a:noFill/>
                </a:ln>
              </p:spPr>
              <p:txBody>
                <a:bodyPr wrap="none" rtlCol="0">
                  <a:spAutoFit/>
                </a:bodyPr>
                <a:lstStyle/>
                <a:p>
                  <a:pPr algn="l"/>
                  <a:r>
                    <a:rPr lang="en-US" sz="1100" dirty="0"/>
                    <a:t>GERDA: BI=</a:t>
                  </a:r>
                  <a:r>
                    <a:rPr lang="en-US" sz="1100" b="1" dirty="0"/>
                    <a:t>0.52</a:t>
                  </a:r>
                  <a:r>
                    <a:rPr lang="en-US" sz="1100" dirty="0"/>
                    <a:t> </a:t>
                  </a:r>
                  <a:r>
                    <a:rPr lang="en-US" sz="1100" dirty="0" err="1"/>
                    <a:t>cts</a:t>
                  </a:r>
                  <a:r>
                    <a:rPr lang="en-US" sz="1100" dirty="0"/>
                    <a:t>/keV/t/y </a:t>
                  </a:r>
                  <a14:m>
                    <m:oMath xmlns:m="http://schemas.openxmlformats.org/officeDocument/2006/math">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𝑇</m:t>
                          </m:r>
                        </m:e>
                        <m:sub>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1</m:t>
                              </m:r>
                            </m:num>
                            <m:den>
                              <m:r>
                                <a:rPr lang="en-US" sz="1100" b="0" i="1" smtClean="0">
                                  <a:latin typeface="Cambria Math" panose="02040503050406030204" pitchFamily="18" charset="0"/>
                                </a:rPr>
                                <m:t>2</m:t>
                              </m:r>
                            </m:den>
                          </m:f>
                        </m:sub>
                      </m:sSub>
                      <m:r>
                        <a:rPr lang="en-US" sz="1100" b="0" i="0" smtClean="0">
                          <a:latin typeface="Cambria Math" panose="02040503050406030204" pitchFamily="18" charset="0"/>
                        </a:rPr>
                        <m:t>&gt;1.8</m:t>
                      </m:r>
                      <m:r>
                        <a:rPr lang="en-US" sz="1100" b="0" i="1" smtClean="0">
                          <a:latin typeface="Cambria Math" panose="02040503050406030204" pitchFamily="18" charset="0"/>
                        </a:rPr>
                        <m:t>×</m:t>
                      </m:r>
                      <m:sSup>
                        <m:sSupPr>
                          <m:ctrlPr>
                            <a:rPr lang="en-US" sz="1100" b="1" i="1" smtClean="0">
                              <a:latin typeface="Cambria Math" panose="02040503050406030204" pitchFamily="18" charset="0"/>
                            </a:rPr>
                          </m:ctrlPr>
                        </m:sSupPr>
                        <m:e>
                          <m:r>
                            <a:rPr lang="en-US" sz="1100" b="1" i="1" smtClean="0">
                              <a:latin typeface="Cambria Math" panose="02040503050406030204" pitchFamily="18" charset="0"/>
                            </a:rPr>
                            <m:t>𝟏𝟎</m:t>
                          </m:r>
                        </m:e>
                        <m:sup>
                          <m:r>
                            <a:rPr lang="en-US" sz="1100" b="1" i="1" smtClean="0">
                              <a:latin typeface="Cambria Math" panose="02040503050406030204" pitchFamily="18" charset="0"/>
                            </a:rPr>
                            <m:t>𝟐𝟔</m:t>
                          </m:r>
                        </m:sup>
                      </m:sSup>
                      <m:r>
                        <a:rPr lang="en-US" sz="1100" b="0" i="1" smtClean="0">
                          <a:latin typeface="Cambria Math" panose="02040503050406030204" pitchFamily="18" charset="0"/>
                        </a:rPr>
                        <m:t>𝑦</m:t>
                      </m:r>
                    </m:oMath>
                  </a14:m>
                  <a:endParaRPr lang="en-US" sz="1100" b="0" dirty="0"/>
                </a:p>
                <a:p>
                  <a:pPr algn="l"/>
                  <a:r>
                    <a:rPr lang="en-US" sz="1100" dirty="0"/>
                    <a:t>MJD: BI = </a:t>
                  </a:r>
                  <a:r>
                    <a:rPr lang="en-US" sz="1100" b="1" dirty="0"/>
                    <a:t>6.6</a:t>
                  </a:r>
                  <a:r>
                    <a:rPr lang="en-US" sz="1100" dirty="0"/>
                    <a:t> </a:t>
                  </a:r>
                  <a:r>
                    <a:rPr lang="en-US" sz="1100" dirty="0" err="1"/>
                    <a:t>cts</a:t>
                  </a:r>
                  <a:r>
                    <a:rPr lang="en-US" sz="1100" dirty="0"/>
                    <a:t>/keV/t/y</a:t>
                  </a:r>
                  <a:r>
                    <a:rPr lang="en-US" sz="1100" b="0" dirty="0"/>
                    <a:t> </a:t>
                  </a:r>
                  <a14:m>
                    <m:oMath xmlns:m="http://schemas.openxmlformats.org/officeDocument/2006/math">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𝑇</m:t>
                          </m:r>
                        </m:e>
                        <m:sub>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1</m:t>
                              </m:r>
                            </m:num>
                            <m:den>
                              <m:r>
                                <a:rPr lang="en-US" sz="1100" b="0" i="1" smtClean="0">
                                  <a:latin typeface="Cambria Math" panose="02040503050406030204" pitchFamily="18" charset="0"/>
                                </a:rPr>
                                <m:t>2</m:t>
                              </m:r>
                            </m:den>
                          </m:f>
                        </m:sub>
                      </m:sSub>
                      <m:r>
                        <a:rPr lang="en-US" sz="1100" b="0" i="0" smtClean="0">
                          <a:latin typeface="Cambria Math" panose="02040503050406030204" pitchFamily="18" charset="0"/>
                        </a:rPr>
                        <m:t>&gt;</m:t>
                      </m:r>
                      <m:r>
                        <a:rPr lang="en-US" sz="1100" b="0" i="1" smtClean="0">
                          <a:latin typeface="Cambria Math" panose="02040503050406030204" pitchFamily="18" charset="0"/>
                        </a:rPr>
                        <m:t>8.3×</m:t>
                      </m:r>
                      <m:sSup>
                        <m:sSupPr>
                          <m:ctrlPr>
                            <a:rPr lang="en-US" sz="1100" b="1" i="1" smtClean="0">
                              <a:latin typeface="Cambria Math" panose="02040503050406030204" pitchFamily="18" charset="0"/>
                            </a:rPr>
                          </m:ctrlPr>
                        </m:sSupPr>
                        <m:e>
                          <m:r>
                            <a:rPr lang="en-US" sz="1100" b="1" i="1" smtClean="0">
                              <a:latin typeface="Cambria Math" panose="02040503050406030204" pitchFamily="18" charset="0"/>
                            </a:rPr>
                            <m:t>𝟏𝟎</m:t>
                          </m:r>
                        </m:e>
                        <m:sup>
                          <m:r>
                            <a:rPr lang="en-US" sz="1100" b="1" i="1" smtClean="0">
                              <a:latin typeface="Cambria Math" panose="02040503050406030204" pitchFamily="18" charset="0"/>
                            </a:rPr>
                            <m:t>𝟐𝟓</m:t>
                          </m:r>
                        </m:sup>
                      </m:sSup>
                      <m:r>
                        <a:rPr lang="en-US" sz="1100" b="0" i="1" smtClean="0">
                          <a:latin typeface="Cambria Math" panose="02040503050406030204" pitchFamily="18" charset="0"/>
                        </a:rPr>
                        <m:t>𝑦</m:t>
                      </m:r>
                    </m:oMath>
                  </a14:m>
                  <a:r>
                    <a:rPr lang="en-US" sz="1100" dirty="0"/>
                    <a:t> </a:t>
                  </a:r>
                </a:p>
                <a:p>
                  <a:pPr algn="l"/>
                  <a:r>
                    <a:rPr lang="en-US" sz="1100" dirty="0"/>
                    <a:t>LEGEND projection: </a:t>
                  </a:r>
                  <a:r>
                    <a:rPr lang="en-US" sz="1100" b="1" dirty="0"/>
                    <a:t>0.01</a:t>
                  </a:r>
                  <a:r>
                    <a:rPr lang="en-US" sz="1100" dirty="0"/>
                    <a:t> </a:t>
                  </a:r>
                  <a:r>
                    <a:rPr lang="en-US" sz="1100" dirty="0" err="1"/>
                    <a:t>cts</a:t>
                  </a:r>
                  <a:r>
                    <a:rPr lang="en-US" sz="1100" dirty="0"/>
                    <a:t>/keV/t/y </a:t>
                  </a:r>
                  <a14:m>
                    <m:oMath xmlns:m="http://schemas.openxmlformats.org/officeDocument/2006/math">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𝑇</m:t>
                          </m:r>
                        </m:e>
                        <m:sub>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1</m:t>
                              </m:r>
                            </m:num>
                            <m:den>
                              <m:r>
                                <a:rPr lang="en-US" sz="1100" b="0" i="1" smtClean="0">
                                  <a:latin typeface="Cambria Math" panose="02040503050406030204" pitchFamily="18" charset="0"/>
                                </a:rPr>
                                <m:t>2</m:t>
                              </m:r>
                            </m:den>
                          </m:f>
                        </m:sub>
                      </m:sSub>
                      <m:r>
                        <a:rPr lang="en-US" sz="1100" b="0" i="0" smtClean="0">
                          <a:latin typeface="Cambria Math" panose="02040503050406030204" pitchFamily="18" charset="0"/>
                        </a:rPr>
                        <m:t>&gt;</m:t>
                      </m:r>
                      <m:sSup>
                        <m:sSupPr>
                          <m:ctrlPr>
                            <a:rPr lang="en-US" sz="1100" b="1" i="1" smtClean="0">
                              <a:latin typeface="Cambria Math" panose="02040503050406030204" pitchFamily="18" charset="0"/>
                            </a:rPr>
                          </m:ctrlPr>
                        </m:sSupPr>
                        <m:e>
                          <m:r>
                            <a:rPr lang="en-US" sz="1100" b="1" i="1" smtClean="0">
                              <a:latin typeface="Cambria Math" panose="02040503050406030204" pitchFamily="18" charset="0"/>
                            </a:rPr>
                            <m:t>𝟏𝟎</m:t>
                          </m:r>
                        </m:e>
                        <m:sup>
                          <m:r>
                            <a:rPr lang="en-US" sz="1100" b="1" i="1" smtClean="0">
                              <a:latin typeface="Cambria Math" panose="02040503050406030204" pitchFamily="18" charset="0"/>
                            </a:rPr>
                            <m:t>𝟐𝟖</m:t>
                          </m:r>
                        </m:sup>
                      </m:sSup>
                      <m:r>
                        <a:rPr lang="en-US" sz="1100" b="0" i="1" smtClean="0">
                          <a:latin typeface="Cambria Math" panose="02040503050406030204" pitchFamily="18" charset="0"/>
                        </a:rPr>
                        <m:t>𝑦</m:t>
                      </m:r>
                    </m:oMath>
                  </a14:m>
                  <a:endParaRPr lang="en-US" sz="1100" dirty="0"/>
                </a:p>
              </p:txBody>
            </p:sp>
          </mc:Choice>
          <mc:Fallback xmlns="">
            <p:sp>
              <p:nvSpPr>
                <p:cNvPr id="9" name="TextBox 8">
                  <a:extLst>
                    <a:ext uri="{FF2B5EF4-FFF2-40B4-BE49-F238E27FC236}">
                      <a16:creationId xmlns:a16="http://schemas.microsoft.com/office/drawing/2014/main" id="{CF5F85D8-FC16-B1B8-85A7-B4710CE57379}"/>
                    </a:ext>
                  </a:extLst>
                </p:cNvPr>
                <p:cNvSpPr txBox="1">
                  <a:spLocks noRot="1" noChangeAspect="1" noMove="1" noResize="1" noEditPoints="1" noAdjustHandles="1" noChangeArrowheads="1" noChangeShapeType="1" noTextEdit="1"/>
                </p:cNvSpPr>
                <p:nvPr/>
              </p:nvSpPr>
              <p:spPr>
                <a:xfrm>
                  <a:off x="9017000" y="5686361"/>
                  <a:ext cx="3261021" cy="846514"/>
                </a:xfrm>
                <a:prstGeom prst="rect">
                  <a:avLst/>
                </a:prstGeom>
                <a:blipFill>
                  <a:blip r:embed="rId5"/>
                  <a:stretch>
                    <a:fillRect/>
                  </a:stretch>
                </a:blipFill>
                <a:ln w="25400">
                  <a:no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0CC539CD-4FB0-20F5-094C-171157F52841}"/>
                </a:ext>
              </a:extLst>
            </p:cNvPr>
            <p:cNvSpPr/>
            <p:nvPr/>
          </p:nvSpPr>
          <p:spPr>
            <a:xfrm>
              <a:off x="9067800" y="5969000"/>
              <a:ext cx="2721459" cy="241300"/>
            </a:xfrm>
            <a:prstGeom prst="rect">
              <a:avLst/>
            </a:prstGeom>
            <a:solidFill>
              <a:srgbClr val="FFFF00">
                <a:alpha val="37000"/>
              </a:srgbClr>
            </a:solidFill>
            <a:ln w="38100">
              <a:solidFill>
                <a:srgbClr val="FFFF00">
                  <a:alpha val="1421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492B365-60C1-21FE-7BC7-382328290022}"/>
                  </a:ext>
                </a:extLst>
              </p:cNvPr>
              <p:cNvSpPr txBox="1"/>
              <p:nvPr/>
            </p:nvSpPr>
            <p:spPr>
              <a:xfrm>
                <a:off x="3278779" y="885534"/>
                <a:ext cx="2450158" cy="737510"/>
              </a:xfrm>
              <a:prstGeom prst="rect">
                <a:avLst/>
              </a:prstGeom>
              <a:noFill/>
              <a:ln w="25400">
                <a:solidFill>
                  <a:schemeClr val="tx1"/>
                </a:solidFill>
              </a:ln>
            </p:spPr>
            <p:txBody>
              <a:bodyPr wrap="none" rtlCol="0">
                <a:spAutoFit/>
              </a:bodyPr>
              <a:lstStyle/>
              <a:p>
                <a:pPr algn="ctr"/>
                <a:r>
                  <a:rPr lang="en-US" b="1" baseline="30000" dirty="0"/>
                  <a:t>76</a:t>
                </a:r>
                <a:r>
                  <a:rPr lang="en-US" b="1" dirty="0"/>
                  <a:t>Ge</a:t>
                </a:r>
                <a14:m>
                  <m:oMath xmlns:m="http://schemas.openxmlformats.org/officeDocument/2006/math">
                    <m:r>
                      <a:rPr lang="en-US" b="1" i="1">
                        <a:latin typeface="Cambria Math" panose="02040503050406030204" pitchFamily="18" charset="0"/>
                      </a:rPr>
                      <m:t>→</m:t>
                    </m:r>
                  </m:oMath>
                </a14:m>
                <a:r>
                  <a:rPr lang="en-US" b="1" baseline="30000" dirty="0"/>
                  <a:t>76</a:t>
                </a:r>
                <a:r>
                  <a:rPr lang="en-US" b="1" dirty="0"/>
                  <a:t>Se</a:t>
                </a:r>
                <a14:m>
                  <m:oMath xmlns:m="http://schemas.openxmlformats.org/officeDocument/2006/math">
                    <m:r>
                      <a:rPr lang="en-US" b="1" i="0" smtClean="0">
                        <a:latin typeface="Cambria Math" panose="02040503050406030204" pitchFamily="18" charset="0"/>
                      </a:rPr>
                      <m:t>+</m:t>
                    </m:r>
                    <m:r>
                      <a:rPr lang="en-US" b="1" i="0" smtClean="0">
                        <a:latin typeface="Cambria Math" panose="02040503050406030204" pitchFamily="18" charset="0"/>
                      </a:rPr>
                      <m:t>𝟐</m:t>
                    </m:r>
                    <m:sSup>
                      <m:sSupPr>
                        <m:ctrlPr>
                          <a:rPr lang="en-US" b="1" i="1" smtClean="0">
                            <a:latin typeface="Cambria Math" panose="02040503050406030204" pitchFamily="18" charset="0"/>
                          </a:rPr>
                        </m:ctrlPr>
                      </m:sSupPr>
                      <m:e>
                        <m:r>
                          <a:rPr lang="en-US" b="1" i="0" smtClean="0">
                            <a:latin typeface="Cambria Math" panose="02040503050406030204" pitchFamily="18" charset="0"/>
                          </a:rPr>
                          <m:t>𝐞</m:t>
                        </m:r>
                      </m:e>
                      <m:sup>
                        <m:r>
                          <a:rPr lang="en-US" b="1" i="1" smtClean="0">
                            <a:latin typeface="Cambria Math" panose="02040503050406030204" pitchFamily="18" charset="0"/>
                          </a:rPr>
                          <m:t>−</m:t>
                        </m:r>
                      </m:sup>
                    </m:sSup>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 </m:t>
                        </m:r>
                      </m:e>
                      <m:sub>
                        <m:r>
                          <a:rPr lang="en-US" b="1" i="1" smtClean="0">
                            <a:latin typeface="Cambria Math" panose="02040503050406030204" pitchFamily="18" charset="0"/>
                          </a:rPr>
                          <m:t>𝟎</m:t>
                        </m:r>
                        <m:r>
                          <a:rPr lang="en-US" b="1" i="1" smtClean="0">
                            <a:latin typeface="Cambria Math" panose="02040503050406030204" pitchFamily="18" charset="0"/>
                          </a:rPr>
                          <m:t>𝝂</m:t>
                        </m:r>
                      </m:sub>
                      <m:sup>
                        <m:r>
                          <a:rPr lang="en-US" b="1" i="1" smtClean="0">
                            <a:latin typeface="Cambria Math" panose="02040503050406030204" pitchFamily="18" charset="0"/>
                          </a:rPr>
                          <m:t>𝟐</m:t>
                        </m:r>
                        <m:acc>
                          <m:accPr>
                            <m:chr m:val="̅"/>
                            <m:ctrlPr>
                              <a:rPr lang="en-US" b="1" i="1" smtClean="0">
                                <a:latin typeface="Cambria Math" panose="02040503050406030204" pitchFamily="18" charset="0"/>
                              </a:rPr>
                            </m:ctrlPr>
                          </m:acc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𝝂</m:t>
                                </m:r>
                              </m:e>
                              <m:sub>
                                <m:r>
                                  <a:rPr lang="en-US" b="1" i="1" smtClean="0">
                                    <a:latin typeface="Cambria Math" panose="02040503050406030204" pitchFamily="18" charset="0"/>
                                  </a:rPr>
                                  <m:t>𝒆</m:t>
                                </m:r>
                              </m:sub>
                            </m:sSub>
                          </m:e>
                        </m:acc>
                      </m:sup>
                    </m:sSubSup>
                  </m:oMath>
                </a14:m>
                <a:endParaRPr lang="en-US" b="1" dirty="0"/>
              </a:p>
              <a:p>
                <a:pPr algn="ct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𝑸</m:t>
                        </m:r>
                      </m:e>
                      <m:sub>
                        <m:r>
                          <a:rPr lang="en-US" b="1" i="1" smtClean="0">
                            <a:latin typeface="Cambria Math" panose="02040503050406030204" pitchFamily="18" charset="0"/>
                          </a:rPr>
                          <m:t>𝜷𝜷</m:t>
                        </m:r>
                      </m:sub>
                    </m:sSub>
                  </m:oMath>
                </a14:m>
                <a:r>
                  <a:rPr lang="en-US" b="1" dirty="0"/>
                  <a:t> = 2.039 MeV</a:t>
                </a:r>
              </a:p>
            </p:txBody>
          </p:sp>
        </mc:Choice>
        <mc:Fallback xmlns="">
          <p:sp>
            <p:nvSpPr>
              <p:cNvPr id="40" name="TextBox 39">
                <a:extLst>
                  <a:ext uri="{FF2B5EF4-FFF2-40B4-BE49-F238E27FC236}">
                    <a16:creationId xmlns:a16="http://schemas.microsoft.com/office/drawing/2014/main" id="{7492B365-60C1-21FE-7BC7-382328290022}"/>
                  </a:ext>
                </a:extLst>
              </p:cNvPr>
              <p:cNvSpPr txBox="1">
                <a:spLocks noRot="1" noChangeAspect="1" noMove="1" noResize="1" noEditPoints="1" noAdjustHandles="1" noChangeArrowheads="1" noChangeShapeType="1" noTextEdit="1"/>
              </p:cNvSpPr>
              <p:nvPr/>
            </p:nvSpPr>
            <p:spPr>
              <a:xfrm>
                <a:off x="3278779" y="885534"/>
                <a:ext cx="2450158" cy="737510"/>
              </a:xfrm>
              <a:prstGeom prst="rect">
                <a:avLst/>
              </a:prstGeom>
              <a:blipFill>
                <a:blip r:embed="rId6"/>
                <a:stretch>
                  <a:fillRect b="-8197"/>
                </a:stretch>
              </a:blipFill>
              <a:ln w="25400">
                <a:solidFill>
                  <a:schemeClr val="tx1"/>
                </a:solidFill>
              </a:ln>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B62B0D9A-9EEC-A627-0C02-C6ADACD2F2C2}"/>
              </a:ext>
            </a:extLst>
          </p:cNvPr>
          <p:cNvGrpSpPr/>
          <p:nvPr/>
        </p:nvGrpSpPr>
        <p:grpSpPr>
          <a:xfrm>
            <a:off x="113697" y="2546950"/>
            <a:ext cx="6661749" cy="3954840"/>
            <a:chOff x="113697" y="2546950"/>
            <a:chExt cx="6661749" cy="3954840"/>
          </a:xfrm>
        </p:grpSpPr>
        <p:pic>
          <p:nvPicPr>
            <p:cNvPr id="41" name="Picture 40">
              <a:extLst>
                <a:ext uri="{FF2B5EF4-FFF2-40B4-BE49-F238E27FC236}">
                  <a16:creationId xmlns:a16="http://schemas.microsoft.com/office/drawing/2014/main" id="{B27324A7-0D80-371A-5093-8E42304CBD5C}"/>
                </a:ext>
              </a:extLst>
            </p:cNvPr>
            <p:cNvPicPr>
              <a:picLocks noChangeAspect="1"/>
            </p:cNvPicPr>
            <p:nvPr/>
          </p:nvPicPr>
          <p:blipFill>
            <a:blip r:embed="rId7"/>
            <a:stretch>
              <a:fillRect/>
            </a:stretch>
          </p:blipFill>
          <p:spPr>
            <a:xfrm>
              <a:off x="113697" y="2546950"/>
              <a:ext cx="6661749" cy="3954840"/>
            </a:xfrm>
            <a:prstGeom prst="rect">
              <a:avLst/>
            </a:prstGeom>
          </p:spPr>
        </p:pic>
        <p:sp>
          <p:nvSpPr>
            <p:cNvPr id="43" name="Rectangle 42">
              <a:extLst>
                <a:ext uri="{FF2B5EF4-FFF2-40B4-BE49-F238E27FC236}">
                  <a16:creationId xmlns:a16="http://schemas.microsoft.com/office/drawing/2014/main" id="{E6C511EF-84CD-6ACD-EAE9-0E598584239B}"/>
                </a:ext>
              </a:extLst>
            </p:cNvPr>
            <p:cNvSpPr/>
            <p:nvPr/>
          </p:nvSpPr>
          <p:spPr>
            <a:xfrm>
              <a:off x="4894997" y="3941117"/>
              <a:ext cx="400334" cy="439813"/>
            </a:xfrm>
            <a:prstGeom prst="rect">
              <a:avLst/>
            </a:prstGeom>
            <a:noFill/>
            <a:ln w="603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5EC7397A-5D4E-E989-9479-FFCAF2E35D05}"/>
                </a:ext>
              </a:extLst>
            </p:cNvPr>
            <p:cNvPicPr>
              <a:picLocks noChangeAspect="1"/>
            </p:cNvPicPr>
            <p:nvPr/>
          </p:nvPicPr>
          <p:blipFill>
            <a:blip r:embed="rId8"/>
            <a:stretch>
              <a:fillRect/>
            </a:stretch>
          </p:blipFill>
          <p:spPr>
            <a:xfrm>
              <a:off x="995082" y="2591230"/>
              <a:ext cx="3507593" cy="1094870"/>
            </a:xfrm>
            <a:prstGeom prst="rect">
              <a:avLst/>
            </a:prstGeom>
          </p:spPr>
        </p:pic>
      </p:grpSp>
      <p:grpSp>
        <p:nvGrpSpPr>
          <p:cNvPr id="17" name="Group 16">
            <a:extLst>
              <a:ext uri="{FF2B5EF4-FFF2-40B4-BE49-F238E27FC236}">
                <a16:creationId xmlns:a16="http://schemas.microsoft.com/office/drawing/2014/main" id="{BDE4AAB2-8CE0-1478-759C-236BDC7D265C}"/>
              </a:ext>
            </a:extLst>
          </p:cNvPr>
          <p:cNvGrpSpPr/>
          <p:nvPr/>
        </p:nvGrpSpPr>
        <p:grpSpPr>
          <a:xfrm>
            <a:off x="5894689" y="811151"/>
            <a:ext cx="2804810" cy="2628577"/>
            <a:chOff x="887917" y="3325452"/>
            <a:chExt cx="2804810" cy="2628577"/>
          </a:xfrm>
        </p:grpSpPr>
        <p:grpSp>
          <p:nvGrpSpPr>
            <p:cNvPr id="18" name="Group 17">
              <a:extLst>
                <a:ext uri="{FF2B5EF4-FFF2-40B4-BE49-F238E27FC236}">
                  <a16:creationId xmlns:a16="http://schemas.microsoft.com/office/drawing/2014/main" id="{6AB41F23-D850-09D8-C0DD-858537FA961C}"/>
                </a:ext>
              </a:extLst>
            </p:cNvPr>
            <p:cNvGrpSpPr/>
            <p:nvPr/>
          </p:nvGrpSpPr>
          <p:grpSpPr>
            <a:xfrm>
              <a:off x="1016352" y="3325452"/>
              <a:ext cx="2676375" cy="2628577"/>
              <a:chOff x="6079061" y="1512479"/>
              <a:chExt cx="2409471" cy="1998245"/>
            </a:xfrm>
          </p:grpSpPr>
          <p:pic>
            <p:nvPicPr>
              <p:cNvPr id="22" name="Picture 21">
                <a:extLst>
                  <a:ext uri="{FF2B5EF4-FFF2-40B4-BE49-F238E27FC236}">
                    <a16:creationId xmlns:a16="http://schemas.microsoft.com/office/drawing/2014/main" id="{3F129575-4B16-ECD7-D27A-17940F5C340D}"/>
                  </a:ext>
                </a:extLst>
              </p:cNvPr>
              <p:cNvPicPr>
                <a:picLocks noChangeAspect="1"/>
              </p:cNvPicPr>
              <p:nvPr/>
            </p:nvPicPr>
            <p:blipFill>
              <a:blip r:embed="rId9"/>
              <a:srcRect/>
              <a:stretch/>
            </p:blipFill>
            <p:spPr>
              <a:xfrm>
                <a:off x="6079061" y="1512479"/>
                <a:ext cx="2409471" cy="1998245"/>
              </a:xfrm>
              <a:prstGeom prst="rect">
                <a:avLst/>
              </a:prstGeom>
            </p:spPr>
          </p:pic>
          <p:cxnSp>
            <p:nvCxnSpPr>
              <p:cNvPr id="24" name="Straight Connector 23">
                <a:extLst>
                  <a:ext uri="{FF2B5EF4-FFF2-40B4-BE49-F238E27FC236}">
                    <a16:creationId xmlns:a16="http://schemas.microsoft.com/office/drawing/2014/main" id="{D2739650-3BC0-ACD9-9274-B63688E5CD91}"/>
                  </a:ext>
                </a:extLst>
              </p:cNvPr>
              <p:cNvCxnSpPr>
                <a:cxnSpLocks/>
              </p:cNvCxnSpPr>
              <p:nvPr/>
            </p:nvCxnSpPr>
            <p:spPr>
              <a:xfrm>
                <a:off x="6778431" y="3093538"/>
                <a:ext cx="0" cy="362984"/>
              </a:xfrm>
              <a:prstGeom prst="line">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C9AF067-F108-D387-291F-1A68B1EC0CEF}"/>
                  </a:ext>
                </a:extLst>
              </p:cNvPr>
              <p:cNvCxnSpPr>
                <a:cxnSpLocks/>
              </p:cNvCxnSpPr>
              <p:nvPr/>
            </p:nvCxnSpPr>
            <p:spPr>
              <a:xfrm>
                <a:off x="7412128" y="3126014"/>
                <a:ext cx="0" cy="314339"/>
              </a:xfrm>
              <a:prstGeom prst="line">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E788915-2EE8-1D19-68EE-22E40A3A3456}"/>
                  </a:ext>
                </a:extLst>
              </p:cNvPr>
              <p:cNvCxnSpPr>
                <a:cxnSpLocks/>
              </p:cNvCxnSpPr>
              <p:nvPr/>
            </p:nvCxnSpPr>
            <p:spPr>
              <a:xfrm flipH="1">
                <a:off x="6778431" y="3274272"/>
                <a:ext cx="123514" cy="0"/>
              </a:xfrm>
              <a:prstGeom prst="line">
                <a:avLst/>
              </a:prstGeom>
              <a:ln w="9525">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6CA8855-2E8D-4CDD-888E-F4EA14A07F45}"/>
                  </a:ext>
                </a:extLst>
              </p:cNvPr>
              <p:cNvCxnSpPr>
                <a:cxnSpLocks/>
              </p:cNvCxnSpPr>
              <p:nvPr/>
            </p:nvCxnSpPr>
            <p:spPr>
              <a:xfrm>
                <a:off x="7207624" y="3274272"/>
                <a:ext cx="199215" cy="0"/>
              </a:xfrm>
              <a:prstGeom prst="line">
                <a:avLst/>
              </a:prstGeom>
              <a:ln w="9525">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5625256-CD91-D4DE-A324-F076A9D2DA12}"/>
                      </a:ext>
                    </a:extLst>
                  </p:cNvPr>
                  <p:cNvSpPr txBox="1"/>
                  <p:nvPr/>
                </p:nvSpPr>
                <p:spPr>
                  <a:xfrm>
                    <a:off x="6849611" y="3181893"/>
                    <a:ext cx="412462" cy="1458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800">
                              <a:latin typeface="Cambria Math" panose="02040503050406030204" pitchFamily="18" charset="0"/>
                            </a:rPr>
                            <m:t>Δ</m:t>
                          </m:r>
                          <m:r>
                            <a:rPr lang="en-US" sz="800" i="1">
                              <a:latin typeface="Cambria Math" panose="02040503050406030204" pitchFamily="18" charset="0"/>
                            </a:rPr>
                            <m:t>𝑍</m:t>
                          </m:r>
                          <m:r>
                            <a:rPr lang="en-US" sz="800" i="1">
                              <a:latin typeface="Cambria Math" panose="02040503050406030204" pitchFamily="18" charset="0"/>
                            </a:rPr>
                            <m:t>=2</m:t>
                          </m:r>
                        </m:oMath>
                      </m:oMathPara>
                    </a14:m>
                    <a:endParaRPr lang="en-US" sz="800" dirty="0"/>
                  </a:p>
                </p:txBody>
              </p:sp>
            </mc:Choice>
            <mc:Fallback xmlns="">
              <p:sp>
                <p:nvSpPr>
                  <p:cNvPr id="37" name="TextBox 36">
                    <a:extLst>
                      <a:ext uri="{FF2B5EF4-FFF2-40B4-BE49-F238E27FC236}">
                        <a16:creationId xmlns:a16="http://schemas.microsoft.com/office/drawing/2014/main" id="{E5625256-CD91-D4DE-A324-F076A9D2DA12}"/>
                      </a:ext>
                    </a:extLst>
                  </p:cNvPr>
                  <p:cNvSpPr txBox="1">
                    <a:spLocks noRot="1" noChangeAspect="1" noMove="1" noResize="1" noEditPoints="1" noAdjustHandles="1" noChangeArrowheads="1" noChangeShapeType="1" noTextEdit="1"/>
                  </p:cNvSpPr>
                  <p:nvPr/>
                </p:nvSpPr>
                <p:spPr>
                  <a:xfrm>
                    <a:off x="6849611" y="3181893"/>
                    <a:ext cx="412462" cy="145854"/>
                  </a:xfrm>
                  <a:prstGeom prst="rect">
                    <a:avLst/>
                  </a:prstGeom>
                  <a:blipFill>
                    <a:blip r:embed="rId10"/>
                    <a:stretch>
                      <a:fillRect/>
                    </a:stretch>
                  </a:blipFill>
                </p:spPr>
                <p:txBody>
                  <a:bodyPr/>
                  <a:lstStyle/>
                  <a:p>
                    <a:r>
                      <a:rPr lang="en-US">
                        <a:noFill/>
                      </a:rPr>
                      <a:t> </a:t>
                    </a:r>
                  </a:p>
                </p:txBody>
              </p:sp>
            </mc:Fallback>
          </mc:AlternateContent>
          <p:sp>
            <p:nvSpPr>
              <p:cNvPr id="38" name="Oval 37">
                <a:extLst>
                  <a:ext uri="{FF2B5EF4-FFF2-40B4-BE49-F238E27FC236}">
                    <a16:creationId xmlns:a16="http://schemas.microsoft.com/office/drawing/2014/main" id="{D86CF9A6-236C-12E7-F350-4827C3A95FD8}"/>
                  </a:ext>
                </a:extLst>
              </p:cNvPr>
              <p:cNvSpPr/>
              <p:nvPr/>
            </p:nvSpPr>
            <p:spPr>
              <a:xfrm>
                <a:off x="7036466" y="2764243"/>
                <a:ext cx="198872" cy="184666"/>
              </a:xfrm>
              <a:prstGeom prst="ellipse">
                <a:avLst/>
              </a:prstGeom>
              <a:noFill/>
              <a:ln w="12700">
                <a:solidFill>
                  <a:srgbClr val="FF0000"/>
                </a:solidFill>
                <a:extLst>
                  <a:ext uri="{C807C97D-BFC1-408E-A445-0C87EB9F89A2}">
                    <ask:lineSketchStyleProps xmlns:ask="http://schemas.microsoft.com/office/drawing/2018/sketchyshapes" sd="1219033472">
                      <a:custGeom>
                        <a:avLst/>
                        <a:gdLst>
                          <a:gd name="connsiteX0" fmla="*/ 0 w 543208"/>
                          <a:gd name="connsiteY0" fmla="*/ 235390 h 470780"/>
                          <a:gd name="connsiteX1" fmla="*/ 271604 w 543208"/>
                          <a:gd name="connsiteY1" fmla="*/ 0 h 470780"/>
                          <a:gd name="connsiteX2" fmla="*/ 543208 w 543208"/>
                          <a:gd name="connsiteY2" fmla="*/ 235390 h 470780"/>
                          <a:gd name="connsiteX3" fmla="*/ 271604 w 543208"/>
                          <a:gd name="connsiteY3" fmla="*/ 470780 h 470780"/>
                          <a:gd name="connsiteX4" fmla="*/ 0 w 543208"/>
                          <a:gd name="connsiteY4" fmla="*/ 235390 h 47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208" h="470780" extrusionOk="0">
                            <a:moveTo>
                              <a:pt x="0" y="235390"/>
                            </a:moveTo>
                            <a:cubicBezTo>
                              <a:pt x="-3979" y="102934"/>
                              <a:pt x="92762" y="10824"/>
                              <a:pt x="271604" y="0"/>
                            </a:cubicBezTo>
                            <a:cubicBezTo>
                              <a:pt x="426672" y="1066"/>
                              <a:pt x="519701" y="106135"/>
                              <a:pt x="543208" y="235390"/>
                            </a:cubicBezTo>
                            <a:cubicBezTo>
                              <a:pt x="517020" y="390966"/>
                              <a:pt x="418714" y="486768"/>
                              <a:pt x="271604" y="470780"/>
                            </a:cubicBezTo>
                            <a:cubicBezTo>
                              <a:pt x="104413" y="461376"/>
                              <a:pt x="16750" y="373395"/>
                              <a:pt x="0" y="23539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80E8D6C-4B42-EFBB-5000-99070725BF57}"/>
                    </a:ext>
                  </a:extLst>
                </p:cNvPr>
                <p:cNvSpPr txBox="1"/>
                <p:nvPr/>
              </p:nvSpPr>
              <p:spPr>
                <a:xfrm rot="16200000">
                  <a:off x="88981" y="4428472"/>
                  <a:ext cx="1905650" cy="307777"/>
                </a:xfrm>
                <a:prstGeom prst="rect">
                  <a:avLst/>
                </a:prstGeom>
                <a:solidFill>
                  <a:schemeClr val="bg1"/>
                </a:solidFill>
              </p:spPr>
              <p:txBody>
                <a:bodyPr wrap="none" rtlCol="0">
                  <a:spAutoFit/>
                </a:bodyPr>
                <a:lstStyle/>
                <a:p>
                  <a14:m>
                    <m:oMath xmlns:m="http://schemas.openxmlformats.org/officeDocument/2006/math">
                      <m:r>
                        <m:rPr>
                          <m:sty m:val="p"/>
                        </m:rPr>
                        <a:rPr lang="en-US" sz="1400" b="0" i="0" smtClean="0">
                          <a:latin typeface="Cambria Math" panose="02040503050406030204" pitchFamily="18" charset="0"/>
                        </a:rPr>
                        <m:t>ΔB</m:t>
                      </m:r>
                    </m:oMath>
                  </a14:m>
                  <a:r>
                    <a:rPr lang="en-US" sz="1400" dirty="0"/>
                    <a:t>inding energy (MeV)</a:t>
                  </a:r>
                </a:p>
              </p:txBody>
            </p:sp>
          </mc:Choice>
          <mc:Fallback xmlns="">
            <p:sp>
              <p:nvSpPr>
                <p:cNvPr id="20" name="TextBox 19">
                  <a:extLst>
                    <a:ext uri="{FF2B5EF4-FFF2-40B4-BE49-F238E27FC236}">
                      <a16:creationId xmlns:a16="http://schemas.microsoft.com/office/drawing/2014/main" id="{680E8D6C-4B42-EFBB-5000-99070725BF57}"/>
                    </a:ext>
                  </a:extLst>
                </p:cNvPr>
                <p:cNvSpPr txBox="1">
                  <a:spLocks noRot="1" noChangeAspect="1" noMove="1" noResize="1" noEditPoints="1" noAdjustHandles="1" noChangeArrowheads="1" noChangeShapeType="1" noTextEdit="1"/>
                </p:cNvSpPr>
                <p:nvPr/>
              </p:nvSpPr>
              <p:spPr>
                <a:xfrm rot="16200000">
                  <a:off x="88981" y="4428472"/>
                  <a:ext cx="1905650" cy="307777"/>
                </a:xfrm>
                <a:prstGeom prst="rect">
                  <a:avLst/>
                </a:prstGeom>
                <a:blipFill>
                  <a:blip r:embed="rId11"/>
                  <a:stretch>
                    <a:fillRect l="-4000" r="-2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C28DE0B-5826-CA3D-B0BE-4B5AE3A50E8C}"/>
                  </a:ext>
                </a:extLst>
              </p:cNvPr>
              <p:cNvSpPr txBox="1"/>
              <p:nvPr/>
            </p:nvSpPr>
            <p:spPr>
              <a:xfrm>
                <a:off x="113697" y="792624"/>
                <a:ext cx="5118837" cy="1754326"/>
              </a:xfrm>
              <a:prstGeom prst="rect">
                <a:avLst/>
              </a:prstGeom>
              <a:noFill/>
              <a:ln w="25400">
                <a:noFill/>
              </a:ln>
            </p:spPr>
            <p:txBody>
              <a:bodyPr wrap="none" rtlCol="0">
                <a:spAutoFit/>
              </a:bodyPr>
              <a:lstStyle/>
              <a:p>
                <a:pPr algn="l"/>
                <a:r>
                  <a:rPr lang="en-US" dirty="0"/>
                  <a:t>Source = Detector</a:t>
                </a:r>
              </a:p>
              <a:p>
                <a:pPr algn="l"/>
                <a:r>
                  <a:rPr lang="en-US" dirty="0"/>
                  <a:t>Many isotopes exist : </a:t>
                </a:r>
                <a:r>
                  <a:rPr lang="en-US" baseline="30000" dirty="0"/>
                  <a:t>51-92</a:t>
                </a:r>
                <a:r>
                  <a:rPr lang="en-US" dirty="0"/>
                  <a:t>Ge</a:t>
                </a:r>
              </a:p>
              <a:p>
                <a:pPr algn="l"/>
                <a:r>
                  <a:rPr lang="en-US" dirty="0"/>
                  <a:t>      Only </a:t>
                </a:r>
                <a:r>
                  <a:rPr lang="en-US" baseline="30000" dirty="0"/>
                  <a:t>76</a:t>
                </a:r>
                <a:r>
                  <a:rPr lang="en-US" dirty="0"/>
                  <a:t>Ge go through </a:t>
                </a:r>
                <a14:m>
                  <m:oMath xmlns:m="http://schemas.openxmlformats.org/officeDocument/2006/math">
                    <m:r>
                      <a:rPr lang="en-US" b="0" i="1" smtClean="0">
                        <a:latin typeface="Cambria Math" panose="02040503050406030204" pitchFamily="18" charset="0"/>
                      </a:rPr>
                      <m:t>𝛽𝛽</m:t>
                    </m:r>
                  </m:oMath>
                </a14:m>
                <a:endParaRPr lang="en-US" dirty="0"/>
              </a:p>
              <a:p>
                <a:pPr algn="l"/>
                <a:r>
                  <a:rPr lang="en-US" dirty="0"/>
                  <a:t>Detectors made of high-purity Ge (</a:t>
                </a:r>
                <a:r>
                  <a:rPr lang="en-US" dirty="0" err="1"/>
                  <a:t>HPGe</a:t>
                </a:r>
                <a:r>
                  <a:rPr lang="en-US" dirty="0"/>
                  <a:t>) crystals </a:t>
                </a:r>
                <a:br>
                  <a:rPr lang="en-US" dirty="0"/>
                </a:br>
                <a:r>
                  <a:rPr lang="en-US" dirty="0"/>
                  <a:t>(&lt;0.1% impurity)</a:t>
                </a:r>
              </a:p>
              <a:p>
                <a:pPr algn="l"/>
                <a:r>
                  <a:rPr lang="en-US" dirty="0"/>
                  <a:t>Natural abundance of </a:t>
                </a:r>
                <a:r>
                  <a:rPr lang="en-US" baseline="30000" dirty="0"/>
                  <a:t>76</a:t>
                </a:r>
                <a:r>
                  <a:rPr lang="en-US" dirty="0"/>
                  <a:t>Ge = 7.75%</a:t>
                </a:r>
              </a:p>
            </p:txBody>
          </p:sp>
        </mc:Choice>
        <mc:Fallback xmlns="">
          <p:sp>
            <p:nvSpPr>
              <p:cNvPr id="42" name="TextBox 41">
                <a:extLst>
                  <a:ext uri="{FF2B5EF4-FFF2-40B4-BE49-F238E27FC236}">
                    <a16:creationId xmlns:a16="http://schemas.microsoft.com/office/drawing/2014/main" id="{DC28DE0B-5826-CA3D-B0BE-4B5AE3A50E8C}"/>
                  </a:ext>
                </a:extLst>
              </p:cNvPr>
              <p:cNvSpPr txBox="1">
                <a:spLocks noRot="1" noChangeAspect="1" noMove="1" noResize="1" noEditPoints="1" noAdjustHandles="1" noChangeArrowheads="1" noChangeShapeType="1" noTextEdit="1"/>
              </p:cNvSpPr>
              <p:nvPr/>
            </p:nvSpPr>
            <p:spPr>
              <a:xfrm>
                <a:off x="113697" y="792624"/>
                <a:ext cx="5118837" cy="1754326"/>
              </a:xfrm>
              <a:prstGeom prst="rect">
                <a:avLst/>
              </a:prstGeom>
              <a:blipFill>
                <a:blip r:embed="rId12"/>
                <a:stretch>
                  <a:fillRect l="-1241" t="-1439" r="-248" b="-5036"/>
                </a:stretch>
              </a:blipFill>
              <a:ln w="25400">
                <a:noFill/>
              </a:ln>
            </p:spPr>
            <p:txBody>
              <a:bodyPr/>
              <a:lstStyle/>
              <a:p>
                <a:r>
                  <a:rPr lang="en-US">
                    <a:noFill/>
                  </a:rPr>
                  <a:t> </a:t>
                </a:r>
              </a:p>
            </p:txBody>
          </p:sp>
        </mc:Fallback>
      </mc:AlternateContent>
    </p:spTree>
    <p:extLst>
      <p:ext uri="{BB962C8B-B14F-4D97-AF65-F5344CB8AC3E}">
        <p14:creationId xmlns:p14="http://schemas.microsoft.com/office/powerpoint/2010/main" val="279540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19D4-93DF-ADF6-7EAD-0A7C6D63D871}"/>
              </a:ext>
            </a:extLst>
          </p:cNvPr>
          <p:cNvSpPr>
            <a:spLocks noGrp="1"/>
          </p:cNvSpPr>
          <p:nvPr>
            <p:ph type="ctrTitle"/>
          </p:nvPr>
        </p:nvSpPr>
        <p:spPr>
          <a:xfrm>
            <a:off x="584517" y="2438383"/>
            <a:ext cx="10672521" cy="1981233"/>
          </a:xfrm>
        </p:spPr>
        <p:txBody>
          <a:bodyPr>
            <a:normAutofit fontScale="90000"/>
          </a:bodyPr>
          <a:lstStyle/>
          <a:p>
            <a:pPr algn="ctr"/>
            <a:r>
              <a:rPr lang="en-US" sz="4800" b="1" dirty="0">
                <a:latin typeface="+mj-lt"/>
              </a:rPr>
              <a:t>The M</a:t>
            </a:r>
            <a:r>
              <a:rPr lang="en-US" b="1" dirty="0">
                <a:latin typeface="+mj-lt"/>
              </a:rPr>
              <a:t>AJORANA</a:t>
            </a:r>
            <a:r>
              <a:rPr lang="en-US" sz="4800" b="1" dirty="0">
                <a:latin typeface="+mj-lt"/>
              </a:rPr>
              <a:t> D</a:t>
            </a:r>
            <a:r>
              <a:rPr lang="en-US" b="1" dirty="0">
                <a:latin typeface="+mj-lt"/>
              </a:rPr>
              <a:t>EMONSTRATOR</a:t>
            </a:r>
            <a:r>
              <a:rPr lang="en-US" sz="4800" b="1" dirty="0">
                <a:latin typeface="+mj-lt"/>
              </a:rPr>
              <a:t> </a:t>
            </a:r>
            <a:br>
              <a:rPr lang="en-US" sz="4800" b="1" dirty="0">
                <a:latin typeface="+mj-lt"/>
              </a:rPr>
            </a:br>
            <a:r>
              <a:rPr lang="en-US" sz="4800" b="1" dirty="0">
                <a:latin typeface="+mj-lt"/>
              </a:rPr>
              <a:t>Experiment</a:t>
            </a:r>
            <a:br>
              <a:rPr lang="en-US" sz="4800" b="1" dirty="0">
                <a:latin typeface="+mj-lt"/>
              </a:rPr>
            </a:br>
            <a:r>
              <a:rPr lang="en-US" sz="4800" b="1" dirty="0">
                <a:latin typeface="+mj-lt"/>
              </a:rPr>
              <a:t>(MJD)</a:t>
            </a:r>
          </a:p>
        </p:txBody>
      </p:sp>
      <p:sp>
        <p:nvSpPr>
          <p:cNvPr id="6" name="Slide Number Placeholder 5">
            <a:extLst>
              <a:ext uri="{FF2B5EF4-FFF2-40B4-BE49-F238E27FC236}">
                <a16:creationId xmlns:a16="http://schemas.microsoft.com/office/drawing/2014/main" id="{9ABC9E86-0602-8886-145F-1A16D9E0E7E6}"/>
              </a:ext>
            </a:extLst>
          </p:cNvPr>
          <p:cNvSpPr>
            <a:spLocks noGrp="1"/>
          </p:cNvSpPr>
          <p:nvPr>
            <p:ph type="sldNum" sz="quarter" idx="4"/>
          </p:nvPr>
        </p:nvSpPr>
        <p:spPr/>
        <p:txBody>
          <a:bodyPr/>
          <a:lstStyle/>
          <a:p>
            <a:fld id="{36E01CB7-B787-C24B-984D-A418F34F307B}" type="slidenum">
              <a:rPr lang="en-US" smtClean="0"/>
              <a:t>6</a:t>
            </a:fld>
            <a:endParaRPr lang="en-US"/>
          </a:p>
        </p:txBody>
      </p:sp>
    </p:spTree>
    <p:extLst>
      <p:ext uri="{BB962C8B-B14F-4D97-AF65-F5344CB8AC3E}">
        <p14:creationId xmlns:p14="http://schemas.microsoft.com/office/powerpoint/2010/main" val="3346334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1236.jpg" descr="IMG_1236.jpg">
            <a:extLst>
              <a:ext uri="{FF2B5EF4-FFF2-40B4-BE49-F238E27FC236}">
                <a16:creationId xmlns:a16="http://schemas.microsoft.com/office/drawing/2014/main" id="{5EB8B96E-1B78-6747-49D6-B7FE531DFA45}"/>
              </a:ext>
            </a:extLst>
          </p:cNvPr>
          <p:cNvPicPr>
            <a:picLocks noChangeAspect="1"/>
          </p:cNvPicPr>
          <p:nvPr/>
        </p:nvPicPr>
        <p:blipFill>
          <a:blip r:embed="rId2"/>
          <a:srcRect t="25061" b="8131"/>
          <a:stretch>
            <a:fillRect/>
          </a:stretch>
        </p:blipFill>
        <p:spPr>
          <a:xfrm>
            <a:off x="1768461" y="710246"/>
            <a:ext cx="8655077" cy="4336611"/>
          </a:xfrm>
          <a:prstGeom prst="rect">
            <a:avLst/>
          </a:prstGeom>
          <a:ln w="12700">
            <a:miter lim="400000"/>
          </a:ln>
        </p:spPr>
      </p:pic>
      <p:grpSp>
        <p:nvGrpSpPr>
          <p:cNvPr id="5" name="Group">
            <a:extLst>
              <a:ext uri="{FF2B5EF4-FFF2-40B4-BE49-F238E27FC236}">
                <a16:creationId xmlns:a16="http://schemas.microsoft.com/office/drawing/2014/main" id="{33BFD51E-8888-015C-5B44-FDA9932D1A6E}"/>
              </a:ext>
            </a:extLst>
          </p:cNvPr>
          <p:cNvGrpSpPr/>
          <p:nvPr/>
        </p:nvGrpSpPr>
        <p:grpSpPr>
          <a:xfrm>
            <a:off x="240631" y="5140140"/>
            <a:ext cx="11951369" cy="1435470"/>
            <a:chOff x="0" y="0"/>
            <a:chExt cx="23037679" cy="2646002"/>
          </a:xfrm>
        </p:grpSpPr>
        <p:grpSp>
          <p:nvGrpSpPr>
            <p:cNvPr id="6" name="Group">
              <a:extLst>
                <a:ext uri="{FF2B5EF4-FFF2-40B4-BE49-F238E27FC236}">
                  <a16:creationId xmlns:a16="http://schemas.microsoft.com/office/drawing/2014/main" id="{89307A5B-C2C0-3AD2-6AD2-2E946C4C2C64}"/>
                </a:ext>
              </a:extLst>
            </p:cNvPr>
            <p:cNvGrpSpPr/>
            <p:nvPr/>
          </p:nvGrpSpPr>
          <p:grpSpPr>
            <a:xfrm>
              <a:off x="38665" y="1519549"/>
              <a:ext cx="22803593" cy="1126453"/>
              <a:chOff x="0" y="0"/>
              <a:chExt cx="22803591" cy="1126452"/>
            </a:xfrm>
          </p:grpSpPr>
          <p:pic>
            <p:nvPicPr>
              <p:cNvPr id="21" name="blue_cmyk.tif" descr="blue_cmyk.tif">
                <a:extLst>
                  <a:ext uri="{FF2B5EF4-FFF2-40B4-BE49-F238E27FC236}">
                    <a16:creationId xmlns:a16="http://schemas.microsoft.com/office/drawing/2014/main" id="{6C66FEAF-B52C-2EEC-498F-91A12D76B78E}"/>
                  </a:ext>
                </a:extLst>
              </p:cNvPr>
              <p:cNvPicPr>
                <a:picLocks noChangeAspect="1"/>
              </p:cNvPicPr>
              <p:nvPr/>
            </p:nvPicPr>
            <p:blipFill>
              <a:blip r:embed="rId3"/>
              <a:stretch>
                <a:fillRect/>
              </a:stretch>
            </p:blipFill>
            <p:spPr>
              <a:xfrm>
                <a:off x="9193903" y="91368"/>
                <a:ext cx="2815117" cy="788058"/>
              </a:xfrm>
              <a:prstGeom prst="rect">
                <a:avLst/>
              </a:prstGeom>
              <a:ln w="12700" cap="flat">
                <a:noFill/>
                <a:miter lim="400000"/>
              </a:ln>
              <a:effectLst/>
            </p:spPr>
          </p:pic>
          <p:pic>
            <p:nvPicPr>
              <p:cNvPr id="22" name="TECH_Logo_Horizontal_TransparentBkgd_Purple.png" descr="TECH_Logo_Horizontal_TransparentBkgd_Purple.png">
                <a:extLst>
                  <a:ext uri="{FF2B5EF4-FFF2-40B4-BE49-F238E27FC236}">
                    <a16:creationId xmlns:a16="http://schemas.microsoft.com/office/drawing/2014/main" id="{07A1841E-2869-4694-CA53-72A2923B5DE9}"/>
                  </a:ext>
                </a:extLst>
              </p:cNvPr>
              <p:cNvPicPr>
                <a:picLocks noChangeAspect="1"/>
              </p:cNvPicPr>
              <p:nvPr/>
            </p:nvPicPr>
            <p:blipFill>
              <a:blip r:embed="rId4"/>
              <a:srcRect l="6956" t="18933" r="8552" b="20855"/>
              <a:stretch>
                <a:fillRect/>
              </a:stretch>
            </p:blipFill>
            <p:spPr>
              <a:xfrm>
                <a:off x="4480128" y="165119"/>
                <a:ext cx="2472010" cy="640676"/>
              </a:xfrm>
              <a:prstGeom prst="rect">
                <a:avLst/>
              </a:prstGeom>
              <a:ln w="12700" cap="flat">
                <a:noFill/>
                <a:miter lim="400000"/>
              </a:ln>
              <a:effectLst/>
            </p:spPr>
          </p:pic>
          <p:pic>
            <p:nvPicPr>
              <p:cNvPr id="23" name="2000px-TU_Muenchen_Logo.svg.png" descr="2000px-TU_Muenchen_Logo.svg.png">
                <a:extLst>
                  <a:ext uri="{FF2B5EF4-FFF2-40B4-BE49-F238E27FC236}">
                    <a16:creationId xmlns:a16="http://schemas.microsoft.com/office/drawing/2014/main" id="{965E5357-2E5F-7865-579E-4E3D3948D063}"/>
                  </a:ext>
                </a:extLst>
              </p:cNvPr>
              <p:cNvPicPr>
                <a:picLocks noChangeAspect="1"/>
              </p:cNvPicPr>
              <p:nvPr/>
            </p:nvPicPr>
            <p:blipFill>
              <a:blip r:embed="rId5"/>
              <a:stretch>
                <a:fillRect/>
              </a:stretch>
            </p:blipFill>
            <p:spPr>
              <a:xfrm>
                <a:off x="2395631" y="185947"/>
                <a:ext cx="1813055" cy="598900"/>
              </a:xfrm>
              <a:prstGeom prst="rect">
                <a:avLst/>
              </a:prstGeom>
              <a:ln w="12700" cap="flat">
                <a:noFill/>
                <a:miter lim="400000"/>
              </a:ln>
              <a:effectLst/>
            </p:spPr>
          </p:pic>
          <p:pic>
            <p:nvPicPr>
              <p:cNvPr id="24" name="Image" descr="Image">
                <a:extLst>
                  <a:ext uri="{FF2B5EF4-FFF2-40B4-BE49-F238E27FC236}">
                    <a16:creationId xmlns:a16="http://schemas.microsoft.com/office/drawing/2014/main" id="{47F76A63-8EF9-4988-2E41-1E0A2D12341B}"/>
                  </a:ext>
                </a:extLst>
              </p:cNvPr>
              <p:cNvPicPr>
                <a:picLocks noChangeAspect="1"/>
              </p:cNvPicPr>
              <p:nvPr/>
            </p:nvPicPr>
            <p:blipFill>
              <a:blip r:embed="rId6"/>
              <a:srcRect/>
              <a:stretch>
                <a:fillRect/>
              </a:stretch>
            </p:blipFill>
            <p:spPr>
              <a:xfrm>
                <a:off x="7236406" y="59286"/>
                <a:ext cx="1665577" cy="1067166"/>
              </a:xfrm>
              <a:prstGeom prst="rect">
                <a:avLst/>
              </a:prstGeom>
              <a:ln w="12700" cap="flat">
                <a:noFill/>
                <a:miter lim="400000"/>
              </a:ln>
              <a:effectLst/>
            </p:spPr>
          </p:pic>
          <p:pic>
            <p:nvPicPr>
              <p:cNvPr id="25" name="USC_Linear.jpg" descr="USC_Linear.jpg">
                <a:extLst>
                  <a:ext uri="{FF2B5EF4-FFF2-40B4-BE49-F238E27FC236}">
                    <a16:creationId xmlns:a16="http://schemas.microsoft.com/office/drawing/2014/main" id="{390872AE-12E1-483C-573B-C83079D96CF8}"/>
                  </a:ext>
                </a:extLst>
              </p:cNvPr>
              <p:cNvPicPr>
                <a:picLocks noChangeAspect="1"/>
              </p:cNvPicPr>
              <p:nvPr/>
            </p:nvPicPr>
            <p:blipFill rotWithShape="1">
              <a:blip r:embed="rId7"/>
              <a:srcRect r="591" b="212"/>
              <a:stretch/>
            </p:blipFill>
            <p:spPr>
              <a:xfrm>
                <a:off x="12313649" y="91368"/>
                <a:ext cx="2834640" cy="786383"/>
              </a:xfrm>
              <a:prstGeom prst="rect">
                <a:avLst/>
              </a:prstGeom>
              <a:ln w="12700" cap="flat">
                <a:noFill/>
                <a:miter lim="400000"/>
              </a:ln>
              <a:effectLst/>
            </p:spPr>
          </p:pic>
          <p:pic>
            <p:nvPicPr>
              <p:cNvPr id="26" name="W-Logo_Purple_RGB.png" descr="W-Logo_Purple_RGB.png">
                <a:extLst>
                  <a:ext uri="{FF2B5EF4-FFF2-40B4-BE49-F238E27FC236}">
                    <a16:creationId xmlns:a16="http://schemas.microsoft.com/office/drawing/2014/main" id="{F345A976-1212-BE4E-4616-82CFC0B07121}"/>
                  </a:ext>
                </a:extLst>
              </p:cNvPr>
              <p:cNvPicPr>
                <a:picLocks noChangeAspect="1"/>
              </p:cNvPicPr>
              <p:nvPr/>
            </p:nvPicPr>
            <p:blipFill>
              <a:blip r:embed="rId8"/>
              <a:stretch>
                <a:fillRect/>
              </a:stretch>
            </p:blipFill>
            <p:spPr>
              <a:xfrm>
                <a:off x="19520588" y="125473"/>
                <a:ext cx="1050225" cy="719848"/>
              </a:xfrm>
              <a:prstGeom prst="rect">
                <a:avLst/>
              </a:prstGeom>
              <a:ln w="12700" cap="flat">
                <a:noFill/>
                <a:miter lim="400000"/>
              </a:ln>
              <a:effectLst/>
            </p:spPr>
          </p:pic>
          <p:pic>
            <p:nvPicPr>
              <p:cNvPr id="27" name="UTK.JPG" descr="UTK.JPG">
                <a:extLst>
                  <a:ext uri="{FF2B5EF4-FFF2-40B4-BE49-F238E27FC236}">
                    <a16:creationId xmlns:a16="http://schemas.microsoft.com/office/drawing/2014/main" id="{22193E31-4193-8448-DA8C-73D59EDCCAAD}"/>
                  </a:ext>
                </a:extLst>
              </p:cNvPr>
              <p:cNvPicPr>
                <a:picLocks noChangeAspect="1"/>
              </p:cNvPicPr>
              <p:nvPr/>
            </p:nvPicPr>
            <p:blipFill>
              <a:blip r:embed="rId9"/>
              <a:srcRect l="6596" t="15098" r="4876" b="14317"/>
              <a:stretch>
                <a:fillRect/>
              </a:stretch>
            </p:blipFill>
            <p:spPr>
              <a:xfrm>
                <a:off x="16911153" y="91300"/>
                <a:ext cx="2388640" cy="788084"/>
              </a:xfrm>
              <a:prstGeom prst="rect">
                <a:avLst/>
              </a:prstGeom>
              <a:ln w="12700" cap="flat">
                <a:noFill/>
                <a:miter lim="400000"/>
              </a:ln>
              <a:effectLst/>
            </p:spPr>
          </p:pic>
          <p:pic>
            <p:nvPicPr>
              <p:cNvPr id="28" name="USD_logo_V_4C.pdf" descr="USD_logo_V_4C.pdf">
                <a:extLst>
                  <a:ext uri="{FF2B5EF4-FFF2-40B4-BE49-F238E27FC236}">
                    <a16:creationId xmlns:a16="http://schemas.microsoft.com/office/drawing/2014/main" id="{DE67F0A4-7B3D-F040-D97A-DE1F264EAFA1}"/>
                  </a:ext>
                </a:extLst>
              </p:cNvPr>
              <p:cNvPicPr>
                <a:picLocks noChangeAspect="1"/>
              </p:cNvPicPr>
              <p:nvPr/>
            </p:nvPicPr>
            <p:blipFill>
              <a:blip r:embed="rId10"/>
              <a:stretch>
                <a:fillRect/>
              </a:stretch>
            </p:blipFill>
            <p:spPr>
              <a:xfrm>
                <a:off x="15287301" y="0"/>
                <a:ext cx="1502908" cy="970795"/>
              </a:xfrm>
              <a:prstGeom prst="rect">
                <a:avLst/>
              </a:prstGeom>
              <a:ln w="12700" cap="flat">
                <a:noFill/>
                <a:miter lim="400000"/>
              </a:ln>
              <a:effectLst/>
            </p:spPr>
          </p:pic>
          <p:pic>
            <p:nvPicPr>
              <p:cNvPr id="29" name="Williams_wordmark_48in_purple.pdf" descr="Williams_wordmark_48in_purple.pdf">
                <a:extLst>
                  <a:ext uri="{FF2B5EF4-FFF2-40B4-BE49-F238E27FC236}">
                    <a16:creationId xmlns:a16="http://schemas.microsoft.com/office/drawing/2014/main" id="{DEB47EFD-5B63-3238-6B56-C4F3AED7A674}"/>
                  </a:ext>
                </a:extLst>
              </p:cNvPr>
              <p:cNvPicPr>
                <a:picLocks noChangeAspect="1"/>
              </p:cNvPicPr>
              <p:nvPr/>
            </p:nvPicPr>
            <p:blipFill>
              <a:blip r:embed="rId11"/>
              <a:stretch>
                <a:fillRect/>
              </a:stretch>
            </p:blipFill>
            <p:spPr>
              <a:xfrm>
                <a:off x="20725532" y="314941"/>
                <a:ext cx="2078059" cy="340913"/>
              </a:xfrm>
              <a:prstGeom prst="rect">
                <a:avLst/>
              </a:prstGeom>
              <a:ln w="12700" cap="flat">
                <a:noFill/>
                <a:miter lim="400000"/>
              </a:ln>
              <a:effectLst/>
            </p:spPr>
          </p:pic>
          <p:pic>
            <p:nvPicPr>
              <p:cNvPr id="30" name="SouthDakotaMinesLogo_Secondary_StackedCenter_Blue_CMYK.pdf" descr="SouthDakotaMinesLogo_Secondary_StackedCenter_Blue_CMYK.pdf">
                <a:extLst>
                  <a:ext uri="{FF2B5EF4-FFF2-40B4-BE49-F238E27FC236}">
                    <a16:creationId xmlns:a16="http://schemas.microsoft.com/office/drawing/2014/main" id="{4281CFBB-A230-3814-9787-AD91300EA589}"/>
                  </a:ext>
                </a:extLst>
              </p:cNvPr>
              <p:cNvPicPr>
                <a:picLocks noChangeAspect="1"/>
              </p:cNvPicPr>
              <p:nvPr/>
            </p:nvPicPr>
            <p:blipFill>
              <a:blip r:embed="rId12"/>
              <a:stretch>
                <a:fillRect/>
              </a:stretch>
            </p:blipFill>
            <p:spPr>
              <a:xfrm>
                <a:off x="0" y="154106"/>
                <a:ext cx="2213088" cy="662584"/>
              </a:xfrm>
              <a:prstGeom prst="rect">
                <a:avLst/>
              </a:prstGeom>
              <a:ln w="12700" cap="flat">
                <a:noFill/>
                <a:miter lim="400000"/>
              </a:ln>
              <a:effectLst/>
            </p:spPr>
          </p:pic>
        </p:grpSp>
        <p:grpSp>
          <p:nvGrpSpPr>
            <p:cNvPr id="7" name="Group">
              <a:extLst>
                <a:ext uri="{FF2B5EF4-FFF2-40B4-BE49-F238E27FC236}">
                  <a16:creationId xmlns:a16="http://schemas.microsoft.com/office/drawing/2014/main" id="{484280B6-F50C-B535-DBB7-B8CEEC21B026}"/>
                </a:ext>
              </a:extLst>
            </p:cNvPr>
            <p:cNvGrpSpPr/>
            <p:nvPr/>
          </p:nvGrpSpPr>
          <p:grpSpPr>
            <a:xfrm>
              <a:off x="0" y="0"/>
              <a:ext cx="23037679" cy="1438112"/>
              <a:chOff x="0" y="0"/>
              <a:chExt cx="23037678" cy="1438111"/>
            </a:xfrm>
          </p:grpSpPr>
          <p:pic>
            <p:nvPicPr>
              <p:cNvPr id="8" name="PNNL_Color_Logo_Horizontal.jpg" descr="PNNL_Color_Logo_Horizontal.jpg">
                <a:extLst>
                  <a:ext uri="{FF2B5EF4-FFF2-40B4-BE49-F238E27FC236}">
                    <a16:creationId xmlns:a16="http://schemas.microsoft.com/office/drawing/2014/main" id="{06FA03F8-0544-D710-A739-5906A9E3F68C}"/>
                  </a:ext>
                </a:extLst>
              </p:cNvPr>
              <p:cNvPicPr>
                <a:picLocks noChangeAspect="1"/>
              </p:cNvPicPr>
              <p:nvPr/>
            </p:nvPicPr>
            <p:blipFill>
              <a:blip r:embed="rId13"/>
              <a:srcRect t="8753" b="9544"/>
              <a:stretch>
                <a:fillRect/>
              </a:stretch>
            </p:blipFill>
            <p:spPr>
              <a:xfrm>
                <a:off x="19124910" y="89611"/>
                <a:ext cx="2487607" cy="1258854"/>
              </a:xfrm>
              <a:prstGeom prst="rect">
                <a:avLst/>
              </a:prstGeom>
              <a:ln w="12700" cap="flat">
                <a:noFill/>
                <a:miter lim="400000"/>
              </a:ln>
              <a:effectLst/>
            </p:spPr>
          </p:pic>
          <p:pic>
            <p:nvPicPr>
              <p:cNvPr id="9" name="ncstate-brick-2x2-red.png" descr="ncstate-brick-2x2-red.png">
                <a:extLst>
                  <a:ext uri="{FF2B5EF4-FFF2-40B4-BE49-F238E27FC236}">
                    <a16:creationId xmlns:a16="http://schemas.microsoft.com/office/drawing/2014/main" id="{2887ECE1-0428-8D74-98E4-49DE023BF12B}"/>
                  </a:ext>
                </a:extLst>
              </p:cNvPr>
              <p:cNvPicPr>
                <a:picLocks noChangeAspect="1"/>
              </p:cNvPicPr>
              <p:nvPr/>
            </p:nvPicPr>
            <p:blipFill>
              <a:blip r:embed="rId14"/>
              <a:stretch>
                <a:fillRect/>
              </a:stretch>
            </p:blipFill>
            <p:spPr>
              <a:xfrm>
                <a:off x="13756068" y="296879"/>
                <a:ext cx="1722722" cy="844352"/>
              </a:xfrm>
              <a:prstGeom prst="rect">
                <a:avLst/>
              </a:prstGeom>
              <a:ln w="12700" cap="flat">
                <a:noFill/>
                <a:miter lim="400000"/>
              </a:ln>
              <a:effectLst/>
            </p:spPr>
          </p:pic>
          <p:pic>
            <p:nvPicPr>
              <p:cNvPr id="10" name="QueensLogo_colour.png" descr="QueensLogo_colour.png">
                <a:extLst>
                  <a:ext uri="{FF2B5EF4-FFF2-40B4-BE49-F238E27FC236}">
                    <a16:creationId xmlns:a16="http://schemas.microsoft.com/office/drawing/2014/main" id="{53642F67-9A77-3AE1-74B5-3D20ED513618}"/>
                  </a:ext>
                </a:extLst>
              </p:cNvPr>
              <p:cNvPicPr>
                <a:picLocks noChangeAspect="1"/>
              </p:cNvPicPr>
              <p:nvPr/>
            </p:nvPicPr>
            <p:blipFill>
              <a:blip r:embed="rId15"/>
              <a:stretch>
                <a:fillRect/>
              </a:stretch>
            </p:blipFill>
            <p:spPr>
              <a:xfrm>
                <a:off x="21188556" y="3381"/>
                <a:ext cx="1849122" cy="1431348"/>
              </a:xfrm>
              <a:prstGeom prst="rect">
                <a:avLst/>
              </a:prstGeom>
              <a:ln w="12700" cap="flat">
                <a:noFill/>
                <a:miter lim="400000"/>
              </a:ln>
              <a:effectLst/>
            </p:spPr>
          </p:pic>
          <p:pic>
            <p:nvPicPr>
              <p:cNvPr id="11" name="ORNL Two-line_color.png" descr="ORNL Two-line_color.png">
                <a:extLst>
                  <a:ext uri="{FF2B5EF4-FFF2-40B4-BE49-F238E27FC236}">
                    <a16:creationId xmlns:a16="http://schemas.microsoft.com/office/drawing/2014/main" id="{9FDC2633-CE3C-C3C8-50D9-C7ABA1452019}"/>
                  </a:ext>
                </a:extLst>
              </p:cNvPr>
              <p:cNvPicPr>
                <a:picLocks noChangeAspect="1"/>
              </p:cNvPicPr>
              <p:nvPr/>
            </p:nvPicPr>
            <p:blipFill>
              <a:blip r:embed="rId16"/>
              <a:stretch>
                <a:fillRect/>
              </a:stretch>
            </p:blipFill>
            <p:spPr>
              <a:xfrm>
                <a:off x="15713461" y="441677"/>
                <a:ext cx="2264582" cy="554756"/>
              </a:xfrm>
              <a:prstGeom prst="rect">
                <a:avLst/>
              </a:prstGeom>
              <a:ln w="12700" cap="flat">
                <a:noFill/>
                <a:miter lim="400000"/>
              </a:ln>
              <a:effectLst/>
            </p:spPr>
          </p:pic>
          <p:pic>
            <p:nvPicPr>
              <p:cNvPr id="12" name="Osaka Univ..pptx.pdf" descr="Osaka Univ..pptx.pdf">
                <a:extLst>
                  <a:ext uri="{FF2B5EF4-FFF2-40B4-BE49-F238E27FC236}">
                    <a16:creationId xmlns:a16="http://schemas.microsoft.com/office/drawing/2014/main" id="{BAE08DA9-9FFE-1B82-0AAA-CDBFB970FEC0}"/>
                  </a:ext>
                </a:extLst>
              </p:cNvPr>
              <p:cNvPicPr>
                <a:picLocks noChangeAspect="1"/>
              </p:cNvPicPr>
              <p:nvPr/>
            </p:nvPicPr>
            <p:blipFill>
              <a:blip r:embed="rId17"/>
              <a:stretch>
                <a:fillRect/>
              </a:stretch>
            </p:blipFill>
            <p:spPr>
              <a:xfrm>
                <a:off x="18260022" y="185545"/>
                <a:ext cx="785513" cy="1067020"/>
              </a:xfrm>
              <a:prstGeom prst="rect">
                <a:avLst/>
              </a:prstGeom>
              <a:ln w="12700" cap="flat">
                <a:noFill/>
                <a:miter lim="400000"/>
              </a:ln>
              <a:effectLst/>
            </p:spPr>
          </p:pic>
          <p:pic>
            <p:nvPicPr>
              <p:cNvPr id="13" name="ITEP_logo1.jpg" descr="ITEP_logo1.jpg">
                <a:extLst>
                  <a:ext uri="{FF2B5EF4-FFF2-40B4-BE49-F238E27FC236}">
                    <a16:creationId xmlns:a16="http://schemas.microsoft.com/office/drawing/2014/main" id="{C303E23B-93D7-2C35-CA73-BC5D3D0C4947}"/>
                  </a:ext>
                </a:extLst>
              </p:cNvPr>
              <p:cNvPicPr>
                <a:picLocks noChangeAspect="1"/>
              </p:cNvPicPr>
              <p:nvPr/>
            </p:nvPicPr>
            <p:blipFill>
              <a:blip r:embed="rId18"/>
              <a:stretch>
                <a:fillRect/>
              </a:stretch>
            </p:blipFill>
            <p:spPr>
              <a:xfrm>
                <a:off x="12476204" y="0"/>
                <a:ext cx="1086729" cy="1438111"/>
              </a:xfrm>
              <a:prstGeom prst="rect">
                <a:avLst/>
              </a:prstGeom>
              <a:ln w="12700" cap="flat">
                <a:noFill/>
                <a:miter lim="400000"/>
              </a:ln>
              <a:effectLst/>
            </p:spPr>
          </p:pic>
          <p:pic>
            <p:nvPicPr>
              <p:cNvPr id="14" name="Berkeley_Lab_Logo_Small.jpg" descr="Berkeley_Lab_Logo_Small.jpg">
                <a:extLst>
                  <a:ext uri="{FF2B5EF4-FFF2-40B4-BE49-F238E27FC236}">
                    <a16:creationId xmlns:a16="http://schemas.microsoft.com/office/drawing/2014/main" id="{EF90B443-2778-0DC6-8587-C426B76C447E}"/>
                  </a:ext>
                </a:extLst>
              </p:cNvPr>
              <p:cNvPicPr>
                <a:picLocks noChangeAspect="1"/>
              </p:cNvPicPr>
              <p:nvPr/>
            </p:nvPicPr>
            <p:blipFill>
              <a:blip r:embed="rId19"/>
              <a:stretch>
                <a:fillRect/>
              </a:stretch>
            </p:blipFill>
            <p:spPr>
              <a:xfrm>
                <a:off x="6647895" y="137329"/>
                <a:ext cx="1502909" cy="1163452"/>
              </a:xfrm>
              <a:prstGeom prst="rect">
                <a:avLst/>
              </a:prstGeom>
              <a:ln w="12700" cap="flat">
                <a:noFill/>
                <a:miter lim="400000"/>
              </a:ln>
              <a:effectLst/>
            </p:spPr>
          </p:pic>
          <p:pic>
            <p:nvPicPr>
              <p:cNvPr id="15" name="Max-Planck-Gesellschaft.svg.png" descr="Max-Planck-Gesellschaft.svg.png">
                <a:extLst>
                  <a:ext uri="{FF2B5EF4-FFF2-40B4-BE49-F238E27FC236}">
                    <a16:creationId xmlns:a16="http://schemas.microsoft.com/office/drawing/2014/main" id="{EE321919-6DEF-59B1-7C5E-761B291BDEFB}"/>
                  </a:ext>
                </a:extLst>
              </p:cNvPr>
              <p:cNvPicPr>
                <a:picLocks noChangeAspect="1"/>
              </p:cNvPicPr>
              <p:nvPr/>
            </p:nvPicPr>
            <p:blipFill>
              <a:blip r:embed="rId20"/>
              <a:stretch>
                <a:fillRect/>
              </a:stretch>
            </p:blipFill>
            <p:spPr>
              <a:xfrm>
                <a:off x="11198628" y="185545"/>
                <a:ext cx="1290800" cy="1067020"/>
              </a:xfrm>
              <a:prstGeom prst="rect">
                <a:avLst/>
              </a:prstGeom>
              <a:ln w="12700" cap="flat">
                <a:noFill/>
                <a:miter lim="400000"/>
              </a:ln>
              <a:effectLst/>
            </p:spPr>
          </p:pic>
          <p:pic>
            <p:nvPicPr>
              <p:cNvPr id="16" name="Image" descr="Image">
                <a:extLst>
                  <a:ext uri="{FF2B5EF4-FFF2-40B4-BE49-F238E27FC236}">
                    <a16:creationId xmlns:a16="http://schemas.microsoft.com/office/drawing/2014/main" id="{5AFA05DB-BF49-05DC-0E13-50E7BB696768}"/>
                  </a:ext>
                </a:extLst>
              </p:cNvPr>
              <p:cNvPicPr>
                <a:picLocks noChangeAspect="1"/>
              </p:cNvPicPr>
              <p:nvPr/>
            </p:nvPicPr>
            <p:blipFill>
              <a:blip r:embed="rId21"/>
              <a:stretch>
                <a:fillRect/>
              </a:stretch>
            </p:blipFill>
            <p:spPr>
              <a:xfrm>
                <a:off x="1897853" y="371601"/>
                <a:ext cx="1608213" cy="694908"/>
              </a:xfrm>
              <a:prstGeom prst="rect">
                <a:avLst/>
              </a:prstGeom>
              <a:ln w="12700" cap="flat">
                <a:noFill/>
                <a:miter lim="400000"/>
              </a:ln>
              <a:effectLst/>
            </p:spPr>
          </p:pic>
          <p:pic>
            <p:nvPicPr>
              <p:cNvPr id="17" name="image.jpeg" descr="image.jpeg">
                <a:extLst>
                  <a:ext uri="{FF2B5EF4-FFF2-40B4-BE49-F238E27FC236}">
                    <a16:creationId xmlns:a16="http://schemas.microsoft.com/office/drawing/2014/main" id="{725F5AF2-0AE5-1D5F-4797-27CDAE863A90}"/>
                  </a:ext>
                </a:extLst>
              </p:cNvPr>
              <p:cNvPicPr>
                <a:picLocks noChangeAspect="1"/>
              </p:cNvPicPr>
              <p:nvPr/>
            </p:nvPicPr>
            <p:blipFill>
              <a:blip r:embed="rId22"/>
              <a:stretch>
                <a:fillRect/>
              </a:stretch>
            </p:blipFill>
            <p:spPr>
              <a:xfrm>
                <a:off x="5205242" y="76125"/>
                <a:ext cx="1158254" cy="1285861"/>
              </a:xfrm>
              <a:prstGeom prst="rect">
                <a:avLst/>
              </a:prstGeom>
              <a:ln w="12700" cap="flat">
                <a:noFill/>
                <a:miter lim="400000"/>
              </a:ln>
              <a:effectLst/>
            </p:spPr>
          </p:pic>
          <p:pic>
            <p:nvPicPr>
              <p:cNvPr id="18" name="IU.png" descr="IU.png">
                <a:extLst>
                  <a:ext uri="{FF2B5EF4-FFF2-40B4-BE49-F238E27FC236}">
                    <a16:creationId xmlns:a16="http://schemas.microsoft.com/office/drawing/2014/main" id="{AE7FA1E2-E23D-F23D-8A35-825E4C2A7EB4}"/>
                  </a:ext>
                </a:extLst>
              </p:cNvPr>
              <p:cNvPicPr>
                <a:picLocks noChangeAspect="1"/>
              </p:cNvPicPr>
              <p:nvPr/>
            </p:nvPicPr>
            <p:blipFill>
              <a:blip r:embed="rId23"/>
              <a:stretch>
                <a:fillRect/>
              </a:stretch>
            </p:blipFill>
            <p:spPr>
              <a:xfrm>
                <a:off x="3688950" y="46001"/>
                <a:ext cx="1346108" cy="1346108"/>
              </a:xfrm>
              <a:prstGeom prst="rect">
                <a:avLst/>
              </a:prstGeom>
              <a:ln w="12700" cap="flat">
                <a:noFill/>
                <a:miter lim="400000"/>
              </a:ln>
              <a:effectLst/>
            </p:spPr>
          </p:pic>
          <p:pic>
            <p:nvPicPr>
              <p:cNvPr id="19" name="LANL.pdf" descr="LANL.pdf">
                <a:extLst>
                  <a:ext uri="{FF2B5EF4-FFF2-40B4-BE49-F238E27FC236}">
                    <a16:creationId xmlns:a16="http://schemas.microsoft.com/office/drawing/2014/main" id="{9E041C1D-E6AA-2380-9E24-A200104F3708}"/>
                  </a:ext>
                </a:extLst>
              </p:cNvPr>
              <p:cNvPicPr>
                <a:picLocks noChangeAspect="1"/>
              </p:cNvPicPr>
              <p:nvPr/>
            </p:nvPicPr>
            <p:blipFill>
              <a:blip r:embed="rId24"/>
              <a:stretch>
                <a:fillRect/>
              </a:stretch>
            </p:blipFill>
            <p:spPr>
              <a:xfrm>
                <a:off x="8290415" y="433305"/>
                <a:ext cx="2870201" cy="571501"/>
              </a:xfrm>
              <a:prstGeom prst="rect">
                <a:avLst/>
              </a:prstGeom>
              <a:ln w="12700" cap="flat">
                <a:noFill/>
                <a:miter lim="400000"/>
              </a:ln>
              <a:effectLst/>
            </p:spPr>
          </p:pic>
          <p:pic>
            <p:nvPicPr>
              <p:cNvPr id="20" name="Logotipo_del_CIEMAT.jpg" descr="Logotipo_del_CIEMAT.jpg">
                <a:extLst>
                  <a:ext uri="{FF2B5EF4-FFF2-40B4-BE49-F238E27FC236}">
                    <a16:creationId xmlns:a16="http://schemas.microsoft.com/office/drawing/2014/main" id="{A3A85534-947D-016C-E22C-F5B94CF621F4}"/>
                  </a:ext>
                </a:extLst>
              </p:cNvPr>
              <p:cNvPicPr>
                <a:picLocks noChangeAspect="1"/>
              </p:cNvPicPr>
              <p:nvPr/>
            </p:nvPicPr>
            <p:blipFill>
              <a:blip r:embed="rId25"/>
              <a:stretch>
                <a:fillRect/>
              </a:stretch>
            </p:blipFill>
            <p:spPr>
              <a:xfrm>
                <a:off x="0" y="233658"/>
                <a:ext cx="1911013" cy="970795"/>
              </a:xfrm>
              <a:prstGeom prst="rect">
                <a:avLst/>
              </a:prstGeom>
              <a:ln w="12700" cap="flat">
                <a:noFill/>
                <a:miter lim="400000"/>
              </a:ln>
              <a:effectLst/>
            </p:spPr>
          </p:pic>
        </p:grpSp>
      </p:grpSp>
      <p:sp>
        <p:nvSpPr>
          <p:cNvPr id="33" name="Title 1">
            <a:extLst>
              <a:ext uri="{FF2B5EF4-FFF2-40B4-BE49-F238E27FC236}">
                <a16:creationId xmlns:a16="http://schemas.microsoft.com/office/drawing/2014/main" id="{B41FA120-4DEC-7B8E-9E80-7EFF642935A9}"/>
              </a:ext>
            </a:extLst>
          </p:cNvPr>
          <p:cNvSpPr txBox="1">
            <a:spLocks/>
          </p:cNvSpPr>
          <p:nvPr/>
        </p:nvSpPr>
        <p:spPr>
          <a:xfrm>
            <a:off x="9779" y="115824"/>
            <a:ext cx="12182221" cy="512064"/>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The </a:t>
            </a:r>
            <a:r>
              <a:rPr lang="en-US" sz="4300" dirty="0">
                <a:latin typeface="+mj-lt"/>
              </a:rPr>
              <a:t>M</a:t>
            </a:r>
            <a:r>
              <a:rPr lang="en-US" sz="3200" dirty="0">
                <a:latin typeface="+mj-lt"/>
              </a:rPr>
              <a:t>AJORANA</a:t>
            </a:r>
            <a:r>
              <a:rPr lang="en-US" dirty="0">
                <a:latin typeface="+mj-lt"/>
              </a:rPr>
              <a:t> Collaboration</a:t>
            </a:r>
          </a:p>
        </p:txBody>
      </p:sp>
      <p:sp>
        <p:nvSpPr>
          <p:cNvPr id="41" name="Slide Number Placeholder 40">
            <a:extLst>
              <a:ext uri="{FF2B5EF4-FFF2-40B4-BE49-F238E27FC236}">
                <a16:creationId xmlns:a16="http://schemas.microsoft.com/office/drawing/2014/main" id="{0BEE0F6A-A217-F36A-6298-5FD8DDAAEC30}"/>
              </a:ext>
            </a:extLst>
          </p:cNvPr>
          <p:cNvSpPr>
            <a:spLocks noGrp="1"/>
          </p:cNvSpPr>
          <p:nvPr>
            <p:ph type="sldNum" sz="quarter" idx="4"/>
          </p:nvPr>
        </p:nvSpPr>
        <p:spPr/>
        <p:txBody>
          <a:bodyPr/>
          <a:lstStyle/>
          <a:p>
            <a:fld id="{51839CB6-43E1-9145-9E4A-C1E96B162272}" type="slidenum">
              <a:rPr lang="en-US" smtClean="0"/>
              <a:pPr/>
              <a:t>7</a:t>
            </a:fld>
            <a:endParaRPr lang="en-US" dirty="0"/>
          </a:p>
        </p:txBody>
      </p:sp>
    </p:spTree>
    <p:extLst>
      <p:ext uri="{BB962C8B-B14F-4D97-AF65-F5344CB8AC3E}">
        <p14:creationId xmlns:p14="http://schemas.microsoft.com/office/powerpoint/2010/main" val="270721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9ABC9-6E79-FB25-A47B-0C10C0E16C7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5892E2-CDF6-EB88-B1A7-92AC9CDC22B4}"/>
                  </a:ext>
                </a:extLst>
              </p:cNvPr>
              <p:cNvSpPr>
                <a:spLocks noGrp="1"/>
              </p:cNvSpPr>
              <p:nvPr>
                <p:ph idx="1"/>
              </p:nvPr>
            </p:nvSpPr>
            <p:spPr>
              <a:xfrm>
                <a:off x="146335" y="627888"/>
                <a:ext cx="8297578" cy="3956304"/>
              </a:xfrm>
            </p:spPr>
            <p:txBody>
              <a:bodyPr>
                <a:normAutofit/>
              </a:bodyPr>
              <a:lstStyle/>
              <a:p>
                <a:pPr marL="0" indent="0">
                  <a:buNone/>
                </a:pPr>
                <a:r>
                  <a:rPr lang="en-US" sz="1800" dirty="0">
                    <a:solidFill>
                      <a:schemeClr val="tx1"/>
                    </a:solidFill>
                    <a:latin typeface="+mj-lt"/>
                  </a:rPr>
                  <a:t>Location: Sanford Underground Research Facility (SURF), Lead, SD, USA</a:t>
                </a:r>
              </a:p>
              <a:p>
                <a:pPr marL="0" indent="0">
                  <a:buNone/>
                </a:pPr>
                <a:r>
                  <a:rPr lang="en-US" sz="1800" dirty="0">
                    <a:solidFill>
                      <a:schemeClr val="tx1"/>
                    </a:solidFill>
                    <a:latin typeface="+mj-lt"/>
                  </a:rPr>
                  <a:t>4850 feet underground</a:t>
                </a:r>
              </a:p>
              <a:p>
                <a:pPr marL="0" indent="0">
                  <a:buNone/>
                </a:pPr>
                <a:endParaRPr lang="en-US" sz="1800" dirty="0">
                  <a:solidFill>
                    <a:srgbClr val="C00000"/>
                  </a:solidFill>
                  <a:latin typeface="+mj-lt"/>
                </a:endParaRPr>
              </a:p>
              <a:p>
                <a:pPr marL="0" indent="0">
                  <a:buNone/>
                </a:pPr>
                <a:r>
                  <a:rPr lang="en-US" sz="1800" dirty="0">
                    <a:solidFill>
                      <a:srgbClr val="C00000"/>
                    </a:solidFill>
                    <a:latin typeface="+mj-lt"/>
                  </a:rPr>
                  <a:t>Source &amp; Detector: Modular array  of high-purity Ge crystals</a:t>
                </a:r>
              </a:p>
              <a:p>
                <a:pPr marL="342900" indent="-342900">
                  <a:buFontTx/>
                  <a:buChar char="-"/>
                </a:pPr>
                <a:r>
                  <a:rPr lang="en-US" sz="1800" dirty="0">
                    <a:solidFill>
                      <a:srgbClr val="C00000"/>
                    </a:solidFill>
                    <a:latin typeface="+mj-lt"/>
                  </a:rPr>
                  <a:t>27.2 kg Ge 88% enriched in </a:t>
                </a:r>
                <a:r>
                  <a:rPr lang="en-US" sz="1800" baseline="30000" dirty="0">
                    <a:solidFill>
                      <a:srgbClr val="C00000"/>
                    </a:solidFill>
                    <a:latin typeface="+mj-lt"/>
                  </a:rPr>
                  <a:t>76</a:t>
                </a:r>
                <a:r>
                  <a:rPr lang="en-US" sz="1800" dirty="0">
                    <a:solidFill>
                      <a:srgbClr val="C00000"/>
                    </a:solidFill>
                    <a:latin typeface="+mj-lt"/>
                  </a:rPr>
                  <a:t>Ge, 13.2 kg natural Ge (7% </a:t>
                </a:r>
                <a:r>
                  <a:rPr lang="en-US" sz="1800" baseline="30000" dirty="0">
                    <a:solidFill>
                      <a:srgbClr val="C00000"/>
                    </a:solidFill>
                    <a:latin typeface="+mj-lt"/>
                  </a:rPr>
                  <a:t>76</a:t>
                </a:r>
                <a:r>
                  <a:rPr lang="en-US" sz="1800" dirty="0">
                    <a:solidFill>
                      <a:srgbClr val="C00000"/>
                    </a:solidFill>
                    <a:latin typeface="+mj-lt"/>
                  </a:rPr>
                  <a:t>Ge)</a:t>
                </a:r>
                <a:endParaRPr lang="en-US" sz="1800" dirty="0">
                  <a:solidFill>
                    <a:schemeClr val="tx1"/>
                  </a:solidFill>
                  <a:latin typeface="+mj-lt"/>
                  <a:cs typeface="Arial" panose="020B0604020202020204" pitchFamily="34" charset="0"/>
                </a:endParaRPr>
              </a:p>
              <a:p>
                <a:pPr marL="0" indent="0">
                  <a:buNone/>
                </a:pPr>
                <a:endParaRPr lang="en-US" sz="1800" dirty="0">
                  <a:solidFill>
                    <a:schemeClr val="tx1"/>
                  </a:solidFill>
                  <a:latin typeface="+mj-lt"/>
                  <a:cs typeface="Arial" panose="020B0604020202020204" pitchFamily="34" charset="0"/>
                </a:endParaRPr>
              </a:p>
              <a:p>
                <a:pPr marL="0" indent="0">
                  <a:buNone/>
                </a:pPr>
                <a:r>
                  <a:rPr lang="en-US" sz="1800" dirty="0">
                    <a:solidFill>
                      <a:schemeClr val="tx1"/>
                    </a:solidFill>
                    <a:latin typeface="+mj-lt"/>
                    <a:cs typeface="Arial" panose="020B0604020202020204" pitchFamily="34" charset="0"/>
                  </a:rPr>
                  <a:t>3 types of </a:t>
                </a:r>
                <a:r>
                  <a:rPr lang="en-US" sz="1800" dirty="0" err="1">
                    <a:solidFill>
                      <a:schemeClr val="tx1"/>
                    </a:solidFill>
                    <a:latin typeface="+mj-lt"/>
                    <a:cs typeface="Arial" panose="020B0604020202020204" pitchFamily="34" charset="0"/>
                  </a:rPr>
                  <a:t>HPGe</a:t>
                </a:r>
                <a:r>
                  <a:rPr lang="en-US" sz="1800" dirty="0">
                    <a:solidFill>
                      <a:schemeClr val="tx1"/>
                    </a:solidFill>
                    <a:latin typeface="+mj-lt"/>
                    <a:cs typeface="Arial" panose="020B0604020202020204" pitchFamily="34" charset="0"/>
                  </a:rPr>
                  <a:t> detectors</a:t>
                </a:r>
              </a:p>
              <a:p>
                <a:pPr marL="0" indent="0">
                  <a:buNone/>
                </a:pPr>
                <a:r>
                  <a:rPr lang="en-US" sz="1800" dirty="0">
                    <a:solidFill>
                      <a:schemeClr val="tx1"/>
                    </a:solidFill>
                    <a:latin typeface="+mj-lt"/>
                    <a:cs typeface="Arial" panose="020B0604020202020204" pitchFamily="34" charset="0"/>
                  </a:rPr>
                  <a:t>2 vacuum cryostats (modules) within compact graded shield</a:t>
                </a:r>
              </a:p>
              <a:p>
                <a:pPr marL="0" indent="0">
                  <a:buNone/>
                </a:pPr>
                <a:r>
                  <a:rPr lang="en-US" sz="1800" dirty="0">
                    <a:solidFill>
                      <a:schemeClr val="tx1"/>
                    </a:solidFill>
                    <a:latin typeface="+mj-lt"/>
                    <a:cs typeface="Arial" panose="020B0604020202020204" pitchFamily="34" charset="0"/>
                  </a:rPr>
                  <a:t>7 strings in each cryostat, cooled with liquid Nitrogen (~80K)</a:t>
                </a:r>
              </a:p>
              <a:p>
                <a:pPr marL="0" indent="0">
                  <a:buNone/>
                </a:pPr>
                <a:endParaRPr lang="en-US" sz="1800" dirty="0">
                  <a:solidFill>
                    <a:schemeClr val="tx1"/>
                  </a:solidFill>
                  <a:latin typeface="+mj-lt"/>
                  <a:cs typeface="Arial" panose="020B0604020202020204" pitchFamily="34" charset="0"/>
                </a:endParaRPr>
              </a:p>
              <a:p>
                <a:pPr marL="0" indent="0">
                  <a:buNone/>
                </a:pPr>
                <a:r>
                  <a:rPr lang="en-US" sz="1800" dirty="0">
                    <a:solidFill>
                      <a:schemeClr val="tx2">
                        <a:lumMod val="75000"/>
                        <a:lumOff val="25000"/>
                      </a:schemeClr>
                    </a:solidFill>
                    <a:latin typeface="+mj-lt"/>
                    <a:cs typeface="Arial" panose="020B0604020202020204" pitchFamily="34" charset="0"/>
                  </a:rPr>
                  <a:t>Additional shielding for </a:t>
                </a:r>
                <a14:m>
                  <m:oMath xmlns:m="http://schemas.openxmlformats.org/officeDocument/2006/math">
                    <m:r>
                      <a:rPr lang="en-US" sz="1800" b="0" i="1" smtClean="0">
                        <a:solidFill>
                          <a:schemeClr val="tx2">
                            <a:lumMod val="75000"/>
                            <a:lumOff val="25000"/>
                          </a:schemeClr>
                        </a:solidFill>
                        <a:latin typeface="Cambria Math" panose="02040503050406030204" pitchFamily="18" charset="0"/>
                        <a:cs typeface="Arial" panose="020B0604020202020204" pitchFamily="34" charset="0"/>
                      </a:rPr>
                      <m:t>𝛾</m:t>
                    </m:r>
                  </m:oMath>
                </a14:m>
                <a:r>
                  <a:rPr lang="en-US" sz="1800" dirty="0">
                    <a:solidFill>
                      <a:schemeClr val="tx2">
                        <a:lumMod val="75000"/>
                        <a:lumOff val="25000"/>
                      </a:schemeClr>
                    </a:solidFill>
                    <a:latin typeface="+mj-lt"/>
                    <a:cs typeface="Arial" panose="020B0604020202020204" pitchFamily="34" charset="0"/>
                  </a:rPr>
                  <a:t>-rays, neutrons, muons and </a:t>
                </a:r>
                <a:r>
                  <a:rPr lang="en-US" sz="1800" dirty="0" err="1">
                    <a:solidFill>
                      <a:schemeClr val="tx2">
                        <a:lumMod val="75000"/>
                        <a:lumOff val="25000"/>
                      </a:schemeClr>
                    </a:solidFill>
                    <a:latin typeface="+mj-lt"/>
                    <a:cs typeface="Arial" panose="020B0604020202020204" pitchFamily="34" charset="0"/>
                  </a:rPr>
                  <a:t>radons</a:t>
                </a:r>
                <a:endParaRPr lang="en-US" sz="1800" dirty="0">
                  <a:solidFill>
                    <a:schemeClr val="tx2">
                      <a:lumMod val="75000"/>
                      <a:lumOff val="25000"/>
                    </a:schemeClr>
                  </a:solidFill>
                  <a:latin typeface="+mj-lt"/>
                  <a:cs typeface="Arial" panose="020B0604020202020204" pitchFamily="34" charset="0"/>
                </a:endParaRPr>
              </a:p>
              <a:p>
                <a:pPr marL="0" indent="0">
                  <a:buNone/>
                </a:pPr>
                <a:endParaRPr lang="en-US" sz="1800" dirty="0">
                  <a:solidFill>
                    <a:schemeClr val="tx2">
                      <a:lumMod val="75000"/>
                      <a:lumOff val="25000"/>
                    </a:schemeClr>
                  </a:solidFill>
                  <a:latin typeface="+mj-lt"/>
                  <a:cs typeface="Arial" panose="020B0604020202020204" pitchFamily="34" charset="0"/>
                </a:endParaRPr>
              </a:p>
              <a:p>
                <a:pPr marL="0" indent="0">
                  <a:buNone/>
                </a:pPr>
                <a:endParaRPr lang="en-US" sz="1800" dirty="0">
                  <a:solidFill>
                    <a:schemeClr val="tx2">
                      <a:lumMod val="75000"/>
                      <a:lumOff val="25000"/>
                    </a:schemeClr>
                  </a:solidFill>
                  <a:latin typeface="+mj-lt"/>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3C5892E2-CDF6-EB88-B1A7-92AC9CDC22B4}"/>
                  </a:ext>
                </a:extLst>
              </p:cNvPr>
              <p:cNvSpPr>
                <a:spLocks noGrp="1" noRot="1" noChangeAspect="1" noMove="1" noResize="1" noEditPoints="1" noAdjustHandles="1" noChangeArrowheads="1" noChangeShapeType="1" noTextEdit="1"/>
              </p:cNvSpPr>
              <p:nvPr>
                <p:ph idx="1"/>
              </p:nvPr>
            </p:nvSpPr>
            <p:spPr>
              <a:xfrm>
                <a:off x="146335" y="627888"/>
                <a:ext cx="8297578" cy="3956304"/>
              </a:xfrm>
              <a:blipFill>
                <a:blip r:embed="rId3"/>
                <a:stretch>
                  <a:fillRect l="-612" t="-641"/>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16A24D99-ABD5-6958-22B1-2BFB5C690FF9}"/>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Experimental Set-up</a:t>
            </a:r>
          </a:p>
        </p:txBody>
      </p:sp>
      <p:pic>
        <p:nvPicPr>
          <p:cNvPr id="12" name="Google Shape;128;p3" descr="Google Shape;128;p3">
            <a:extLst>
              <a:ext uri="{FF2B5EF4-FFF2-40B4-BE49-F238E27FC236}">
                <a16:creationId xmlns:a16="http://schemas.microsoft.com/office/drawing/2014/main" id="{B6C456A8-0F57-7CCB-03F4-D24B34758EB7}"/>
              </a:ext>
            </a:extLst>
          </p:cNvPr>
          <p:cNvPicPr>
            <a:picLocks noChangeAspect="1"/>
          </p:cNvPicPr>
          <p:nvPr/>
        </p:nvPicPr>
        <p:blipFill>
          <a:blip r:embed="rId4"/>
          <a:srcRect l="56984" t="72435" r="28196"/>
          <a:stretch>
            <a:fillRect/>
          </a:stretch>
        </p:blipFill>
        <p:spPr>
          <a:xfrm>
            <a:off x="1577895" y="4167678"/>
            <a:ext cx="969104" cy="776090"/>
          </a:xfrm>
          <a:prstGeom prst="rect">
            <a:avLst/>
          </a:prstGeom>
          <a:ln w="12700">
            <a:miter lim="400000"/>
          </a:ln>
        </p:spPr>
      </p:pic>
      <p:pic>
        <p:nvPicPr>
          <p:cNvPr id="13" name="Google Shape;129;p3" descr="Google Shape;129;p3">
            <a:extLst>
              <a:ext uri="{FF2B5EF4-FFF2-40B4-BE49-F238E27FC236}">
                <a16:creationId xmlns:a16="http://schemas.microsoft.com/office/drawing/2014/main" id="{B5539703-264A-6FAF-10CA-7858636F056E}"/>
              </a:ext>
            </a:extLst>
          </p:cNvPr>
          <p:cNvPicPr>
            <a:picLocks noChangeAspect="1"/>
          </p:cNvPicPr>
          <p:nvPr/>
        </p:nvPicPr>
        <p:blipFill>
          <a:blip r:embed="rId5"/>
          <a:srcRect l="7844" t="63153" r="68722" b="8920"/>
          <a:stretch>
            <a:fillRect/>
          </a:stretch>
        </p:blipFill>
        <p:spPr>
          <a:xfrm>
            <a:off x="274564" y="5705191"/>
            <a:ext cx="736045" cy="677845"/>
          </a:xfrm>
          <a:prstGeom prst="rect">
            <a:avLst/>
          </a:prstGeom>
          <a:ln w="12700">
            <a:miter lim="400000"/>
          </a:ln>
        </p:spPr>
      </p:pic>
      <p:sp>
        <p:nvSpPr>
          <p:cNvPr id="17" name="TextBox 16">
            <a:extLst>
              <a:ext uri="{FF2B5EF4-FFF2-40B4-BE49-F238E27FC236}">
                <a16:creationId xmlns:a16="http://schemas.microsoft.com/office/drawing/2014/main" id="{11CDD0A7-DD86-5BB7-0A42-D60AB9A5B2E6}"/>
              </a:ext>
            </a:extLst>
          </p:cNvPr>
          <p:cNvSpPr txBox="1"/>
          <p:nvPr/>
        </p:nvSpPr>
        <p:spPr>
          <a:xfrm>
            <a:off x="1577895" y="5080034"/>
            <a:ext cx="735458" cy="646331"/>
          </a:xfrm>
          <a:prstGeom prst="rect">
            <a:avLst/>
          </a:prstGeom>
          <a:noFill/>
        </p:spPr>
        <p:txBody>
          <a:bodyPr wrap="none" rtlCol="0">
            <a:spAutoFit/>
          </a:bodyPr>
          <a:lstStyle/>
          <a:p>
            <a:pPr algn="ctr"/>
            <a:r>
              <a:rPr lang="en-US" dirty="0" err="1"/>
              <a:t>BEGe</a:t>
            </a:r>
            <a:endParaRPr lang="en-US" dirty="0"/>
          </a:p>
          <a:p>
            <a:pPr algn="ctr"/>
            <a:r>
              <a:rPr lang="en-US" baseline="30000" dirty="0" err="1"/>
              <a:t>nat</a:t>
            </a:r>
            <a:r>
              <a:rPr lang="en-US" dirty="0" err="1"/>
              <a:t>Ge</a:t>
            </a:r>
            <a:endParaRPr lang="en-US" baseline="30000" dirty="0"/>
          </a:p>
        </p:txBody>
      </p:sp>
      <p:sp>
        <p:nvSpPr>
          <p:cNvPr id="18" name="TextBox 17">
            <a:extLst>
              <a:ext uri="{FF2B5EF4-FFF2-40B4-BE49-F238E27FC236}">
                <a16:creationId xmlns:a16="http://schemas.microsoft.com/office/drawing/2014/main" id="{0CC3961C-CF02-92C8-674A-19348FBFEC67}"/>
              </a:ext>
            </a:extLst>
          </p:cNvPr>
          <p:cNvSpPr txBox="1"/>
          <p:nvPr/>
        </p:nvSpPr>
        <p:spPr>
          <a:xfrm>
            <a:off x="871665" y="4167678"/>
            <a:ext cx="688009" cy="646331"/>
          </a:xfrm>
          <a:prstGeom prst="rect">
            <a:avLst/>
          </a:prstGeom>
          <a:noFill/>
        </p:spPr>
        <p:txBody>
          <a:bodyPr wrap="none" rtlCol="0">
            <a:spAutoFit/>
          </a:bodyPr>
          <a:lstStyle/>
          <a:p>
            <a:pPr algn="ctr"/>
            <a:r>
              <a:rPr lang="en-US" dirty="0"/>
              <a:t>PPC</a:t>
            </a:r>
          </a:p>
          <a:p>
            <a:pPr algn="ctr"/>
            <a:r>
              <a:rPr lang="en-US" baseline="30000" dirty="0" err="1"/>
              <a:t>enr</a:t>
            </a:r>
            <a:r>
              <a:rPr lang="en-US" dirty="0" err="1"/>
              <a:t>Ge</a:t>
            </a:r>
            <a:endParaRPr lang="en-US" baseline="30000" dirty="0"/>
          </a:p>
        </p:txBody>
      </p:sp>
      <p:sp>
        <p:nvSpPr>
          <p:cNvPr id="19" name="TextBox 18">
            <a:extLst>
              <a:ext uri="{FF2B5EF4-FFF2-40B4-BE49-F238E27FC236}">
                <a16:creationId xmlns:a16="http://schemas.microsoft.com/office/drawing/2014/main" id="{8AAFEE38-0BE4-D083-6977-6EEB75766772}"/>
              </a:ext>
            </a:extLst>
          </p:cNvPr>
          <p:cNvSpPr txBox="1"/>
          <p:nvPr/>
        </p:nvSpPr>
        <p:spPr>
          <a:xfrm>
            <a:off x="291259" y="4992468"/>
            <a:ext cx="697627" cy="646331"/>
          </a:xfrm>
          <a:prstGeom prst="rect">
            <a:avLst/>
          </a:prstGeom>
          <a:noFill/>
        </p:spPr>
        <p:txBody>
          <a:bodyPr wrap="none" rtlCol="0">
            <a:spAutoFit/>
          </a:bodyPr>
          <a:lstStyle/>
          <a:p>
            <a:pPr algn="ctr"/>
            <a:r>
              <a:rPr lang="en-US" dirty="0"/>
              <a:t>ICPC</a:t>
            </a:r>
          </a:p>
          <a:p>
            <a:pPr algn="ctr"/>
            <a:r>
              <a:rPr lang="en-US" baseline="30000" dirty="0" err="1"/>
              <a:t>enr</a:t>
            </a:r>
            <a:r>
              <a:rPr lang="en-US" dirty="0" err="1"/>
              <a:t>Ge</a:t>
            </a:r>
            <a:endParaRPr lang="en-US" baseline="30000" dirty="0"/>
          </a:p>
        </p:txBody>
      </p:sp>
      <p:sp>
        <p:nvSpPr>
          <p:cNvPr id="20" name="Slide Number Placeholder 19">
            <a:extLst>
              <a:ext uri="{FF2B5EF4-FFF2-40B4-BE49-F238E27FC236}">
                <a16:creationId xmlns:a16="http://schemas.microsoft.com/office/drawing/2014/main" id="{D9397979-ED1D-ECF6-F892-EA6D67F0D6AE}"/>
              </a:ext>
            </a:extLst>
          </p:cNvPr>
          <p:cNvSpPr>
            <a:spLocks noGrp="1"/>
          </p:cNvSpPr>
          <p:nvPr>
            <p:ph type="sldNum" sz="quarter" idx="4"/>
          </p:nvPr>
        </p:nvSpPr>
        <p:spPr/>
        <p:txBody>
          <a:bodyPr/>
          <a:lstStyle/>
          <a:p>
            <a:fld id="{51839CB6-43E1-9145-9E4A-C1E96B162272}" type="slidenum">
              <a:rPr lang="en-US" smtClean="0"/>
              <a:pPr/>
              <a:t>8</a:t>
            </a:fld>
            <a:endParaRPr lang="en-US" dirty="0"/>
          </a:p>
        </p:txBody>
      </p:sp>
      <p:pic>
        <p:nvPicPr>
          <p:cNvPr id="21" name="MJD-fig.jpg" descr="MJD-fig.jpg">
            <a:extLst>
              <a:ext uri="{FF2B5EF4-FFF2-40B4-BE49-F238E27FC236}">
                <a16:creationId xmlns:a16="http://schemas.microsoft.com/office/drawing/2014/main" id="{6189EA31-7314-B8E2-E8B2-E6FA57F80849}"/>
              </a:ext>
            </a:extLst>
          </p:cNvPr>
          <p:cNvPicPr>
            <a:picLocks noChangeAspect="1"/>
          </p:cNvPicPr>
          <p:nvPr/>
        </p:nvPicPr>
        <p:blipFill>
          <a:blip r:embed="rId6"/>
          <a:stretch>
            <a:fillRect/>
          </a:stretch>
        </p:blipFill>
        <p:spPr>
          <a:xfrm>
            <a:off x="7499805" y="756954"/>
            <a:ext cx="4604203" cy="2800844"/>
          </a:xfrm>
          <a:prstGeom prst="rect">
            <a:avLst/>
          </a:prstGeom>
          <a:ln w="12700">
            <a:miter lim="400000"/>
          </a:ln>
        </p:spPr>
      </p:pic>
      <p:pic>
        <p:nvPicPr>
          <p:cNvPr id="22" name="Google Shape;127;p3" descr="Google Shape;127;p3">
            <a:extLst>
              <a:ext uri="{FF2B5EF4-FFF2-40B4-BE49-F238E27FC236}">
                <a16:creationId xmlns:a16="http://schemas.microsoft.com/office/drawing/2014/main" id="{8E0E2ABA-D641-CC70-C487-10900C992C08}"/>
              </a:ext>
            </a:extLst>
          </p:cNvPr>
          <p:cNvPicPr>
            <a:picLocks noChangeAspect="1"/>
          </p:cNvPicPr>
          <p:nvPr/>
        </p:nvPicPr>
        <p:blipFill>
          <a:blip r:embed="rId4"/>
          <a:srcRect l="56984" t="9632" r="28196" b="72016"/>
          <a:stretch>
            <a:fillRect/>
          </a:stretch>
        </p:blipFill>
        <p:spPr>
          <a:xfrm>
            <a:off x="1633455" y="5672907"/>
            <a:ext cx="862744" cy="710129"/>
          </a:xfrm>
          <a:prstGeom prst="rect">
            <a:avLst/>
          </a:prstGeom>
          <a:ln w="12700">
            <a:miter lim="400000"/>
          </a:ln>
        </p:spPr>
      </p:pic>
      <p:pic>
        <p:nvPicPr>
          <p:cNvPr id="23" name="Picture 22">
            <a:extLst>
              <a:ext uri="{FF2B5EF4-FFF2-40B4-BE49-F238E27FC236}">
                <a16:creationId xmlns:a16="http://schemas.microsoft.com/office/drawing/2014/main" id="{AC2AB1F8-AF46-C59E-C8C5-C8AB4194006A}"/>
              </a:ext>
            </a:extLst>
          </p:cNvPr>
          <p:cNvPicPr>
            <a:picLocks noChangeAspect="1"/>
          </p:cNvPicPr>
          <p:nvPr/>
        </p:nvPicPr>
        <p:blipFill>
          <a:blip r:embed="rId7"/>
          <a:stretch>
            <a:fillRect/>
          </a:stretch>
        </p:blipFill>
        <p:spPr>
          <a:xfrm>
            <a:off x="3327400" y="3924805"/>
            <a:ext cx="8826082" cy="2652561"/>
          </a:xfrm>
          <a:prstGeom prst="rect">
            <a:avLst/>
          </a:prstGeom>
        </p:spPr>
      </p:pic>
      <p:cxnSp>
        <p:nvCxnSpPr>
          <p:cNvPr id="5" name="Straight Arrow Connector 4">
            <a:extLst>
              <a:ext uri="{FF2B5EF4-FFF2-40B4-BE49-F238E27FC236}">
                <a16:creationId xmlns:a16="http://schemas.microsoft.com/office/drawing/2014/main" id="{400AA8F7-BD16-823A-513A-CBEEB4A9D472}"/>
              </a:ext>
            </a:extLst>
          </p:cNvPr>
          <p:cNvCxnSpPr>
            <a:cxnSpLocks/>
          </p:cNvCxnSpPr>
          <p:nvPr/>
        </p:nvCxnSpPr>
        <p:spPr>
          <a:xfrm>
            <a:off x="5071518" y="4501161"/>
            <a:ext cx="319559" cy="6071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57914322-032D-68AF-13D8-76C618B43FD1}"/>
              </a:ext>
            </a:extLst>
          </p:cNvPr>
          <p:cNvSpPr txBox="1"/>
          <p:nvPr/>
        </p:nvSpPr>
        <p:spPr>
          <a:xfrm>
            <a:off x="4262415" y="4307527"/>
            <a:ext cx="1410964" cy="261610"/>
          </a:xfrm>
          <a:prstGeom prst="rect">
            <a:avLst/>
          </a:prstGeom>
          <a:noFill/>
          <a:ln w="25400">
            <a:noFill/>
          </a:ln>
        </p:spPr>
        <p:txBody>
          <a:bodyPr wrap="none" rtlCol="0">
            <a:spAutoFit/>
          </a:bodyPr>
          <a:lstStyle/>
          <a:p>
            <a:pPr algn="l"/>
            <a:r>
              <a:rPr lang="en-US" sz="1100" dirty="0"/>
              <a:t>Readout electronics</a:t>
            </a:r>
          </a:p>
        </p:txBody>
      </p:sp>
    </p:spTree>
    <p:extLst>
      <p:ext uri="{BB962C8B-B14F-4D97-AF65-F5344CB8AC3E}">
        <p14:creationId xmlns:p14="http://schemas.microsoft.com/office/powerpoint/2010/main" val="4215492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858586-CD9D-5BF7-67E8-4D228757E417}"/>
              </a:ext>
            </a:extLst>
          </p:cNvPr>
          <p:cNvPicPr>
            <a:picLocks noChangeAspect="1"/>
          </p:cNvPicPr>
          <p:nvPr/>
        </p:nvPicPr>
        <p:blipFill>
          <a:blip r:embed="rId2"/>
          <a:stretch>
            <a:fillRect/>
          </a:stretch>
        </p:blipFill>
        <p:spPr>
          <a:xfrm>
            <a:off x="9779" y="3843338"/>
            <a:ext cx="11980233" cy="2712338"/>
          </a:xfrm>
          <a:prstGeom prst="rect">
            <a:avLst/>
          </a:prstGeom>
        </p:spPr>
      </p:pic>
      <p:sp>
        <p:nvSpPr>
          <p:cNvPr id="6" name="Title 1">
            <a:extLst>
              <a:ext uri="{FF2B5EF4-FFF2-40B4-BE49-F238E27FC236}">
                <a16:creationId xmlns:a16="http://schemas.microsoft.com/office/drawing/2014/main" id="{AB39A0A9-6121-99E5-6917-3F188364A883}"/>
              </a:ext>
            </a:extLst>
          </p:cNvPr>
          <p:cNvSpPr txBox="1">
            <a:spLocks/>
          </p:cNvSpPr>
          <p:nvPr/>
        </p:nvSpPr>
        <p:spPr>
          <a:xfrm>
            <a:off x="9779" y="115824"/>
            <a:ext cx="12182221" cy="512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pPr algn="ctr"/>
            <a:r>
              <a:rPr lang="en-US" dirty="0">
                <a:latin typeface="+mj-lt"/>
              </a:rPr>
              <a:t>Material Acquisition</a:t>
            </a:r>
          </a:p>
        </p:txBody>
      </p:sp>
      <p:sp>
        <p:nvSpPr>
          <p:cNvPr id="7" name="Content Placeholder 2">
            <a:extLst>
              <a:ext uri="{FF2B5EF4-FFF2-40B4-BE49-F238E27FC236}">
                <a16:creationId xmlns:a16="http://schemas.microsoft.com/office/drawing/2014/main" id="{FBC9DE98-399B-6789-1E19-9FABDC767CE0}"/>
              </a:ext>
            </a:extLst>
          </p:cNvPr>
          <p:cNvSpPr>
            <a:spLocks noGrp="1"/>
          </p:cNvSpPr>
          <p:nvPr>
            <p:ph idx="1"/>
          </p:nvPr>
        </p:nvSpPr>
        <p:spPr>
          <a:xfrm>
            <a:off x="9779" y="716661"/>
            <a:ext cx="12182221" cy="3812477"/>
          </a:xfrm>
        </p:spPr>
        <p:txBody>
          <a:bodyPr>
            <a:normAutofit/>
          </a:bodyPr>
          <a:lstStyle/>
          <a:p>
            <a:pPr marL="0" indent="0">
              <a:buNone/>
            </a:pPr>
            <a:r>
              <a:rPr lang="en-US" sz="2000" b="1" dirty="0">
                <a:solidFill>
                  <a:schemeClr val="tx1"/>
                </a:solidFill>
                <a:latin typeface="+mj-lt"/>
                <a:cs typeface="Arial" panose="020B0604020202020204" pitchFamily="34" charset="0"/>
              </a:rPr>
              <a:t>Natural Ge</a:t>
            </a:r>
          </a:p>
          <a:p>
            <a:pPr marL="0" indent="0">
              <a:buNone/>
            </a:pPr>
            <a:r>
              <a:rPr lang="en-US" sz="2000" dirty="0">
                <a:solidFill>
                  <a:schemeClr val="tx1"/>
                </a:solidFill>
                <a:latin typeface="+mj-lt"/>
                <a:cs typeface="Arial" panose="020B0604020202020204" pitchFamily="34" charset="0"/>
              </a:rPr>
              <a:t>	Detectors directly purchased from </a:t>
            </a:r>
            <a:r>
              <a:rPr lang="en-US" sz="2000" dirty="0" err="1">
                <a:solidFill>
                  <a:schemeClr val="tx1"/>
                </a:solidFill>
                <a:latin typeface="+mj-lt"/>
                <a:cs typeface="Arial" panose="020B0604020202020204" pitchFamily="34" charset="0"/>
              </a:rPr>
              <a:t>Mirion</a:t>
            </a:r>
            <a:endParaRPr lang="en-US" sz="2000" dirty="0">
              <a:solidFill>
                <a:schemeClr val="tx1"/>
              </a:solidFill>
              <a:latin typeface="+mj-lt"/>
              <a:cs typeface="Arial" panose="020B0604020202020204" pitchFamily="34" charset="0"/>
            </a:endParaRPr>
          </a:p>
          <a:p>
            <a:pPr marL="0" indent="0">
              <a:buNone/>
            </a:pPr>
            <a:endParaRPr lang="en-US" sz="2000" b="1" dirty="0">
              <a:solidFill>
                <a:schemeClr val="tx1"/>
              </a:solidFill>
              <a:latin typeface="+mj-lt"/>
              <a:cs typeface="Arial" panose="020B0604020202020204" pitchFamily="34" charset="0"/>
            </a:endParaRPr>
          </a:p>
          <a:p>
            <a:pPr marL="0" indent="0">
              <a:buNone/>
            </a:pPr>
            <a:r>
              <a:rPr lang="en-US" sz="2000" b="1" dirty="0">
                <a:solidFill>
                  <a:schemeClr val="tx1"/>
                </a:solidFill>
                <a:latin typeface="+mj-lt"/>
                <a:cs typeface="Arial" panose="020B0604020202020204" pitchFamily="34" charset="0"/>
              </a:rPr>
              <a:t>Enriched Ge</a:t>
            </a:r>
          </a:p>
          <a:p>
            <a:pPr marL="0" indent="0">
              <a:buNone/>
            </a:pPr>
            <a:r>
              <a:rPr lang="en-US" sz="2000" dirty="0">
                <a:solidFill>
                  <a:schemeClr val="tx1"/>
                </a:solidFill>
                <a:latin typeface="+mj-lt"/>
                <a:cs typeface="Arial" panose="020B0604020202020204" pitchFamily="34" charset="0"/>
              </a:rPr>
              <a:t>	GeO</a:t>
            </a:r>
            <a:r>
              <a:rPr lang="en-US" sz="2000" baseline="-25000" dirty="0">
                <a:solidFill>
                  <a:schemeClr val="tx1"/>
                </a:solidFill>
                <a:latin typeface="+mj-lt"/>
                <a:cs typeface="Arial" panose="020B0604020202020204" pitchFamily="34" charset="0"/>
              </a:rPr>
              <a:t>2</a:t>
            </a:r>
            <a:r>
              <a:rPr lang="en-US" sz="2000" dirty="0">
                <a:solidFill>
                  <a:schemeClr val="tx1"/>
                </a:solidFill>
                <a:latin typeface="+mj-lt"/>
                <a:cs typeface="Arial" panose="020B0604020202020204" pitchFamily="34" charset="0"/>
              </a:rPr>
              <a:t> powder with ~88% enriched in </a:t>
            </a:r>
            <a:r>
              <a:rPr lang="en-US" sz="2000" baseline="30000" dirty="0">
                <a:solidFill>
                  <a:schemeClr val="tx1"/>
                </a:solidFill>
                <a:latin typeface="+mj-lt"/>
                <a:cs typeface="Arial" panose="020B0604020202020204" pitchFamily="34" charset="0"/>
              </a:rPr>
              <a:t>76</a:t>
            </a:r>
            <a:r>
              <a:rPr lang="en-US" sz="2000" dirty="0">
                <a:solidFill>
                  <a:schemeClr val="tx1"/>
                </a:solidFill>
                <a:latin typeface="+mj-lt"/>
                <a:cs typeface="Arial" panose="020B0604020202020204" pitchFamily="34" charset="0"/>
              </a:rPr>
              <a:t>Ge purchased from ECP</a:t>
            </a:r>
          </a:p>
          <a:p>
            <a:pPr marL="0" indent="0">
              <a:buNone/>
            </a:pPr>
            <a:r>
              <a:rPr lang="en-US" sz="2000" dirty="0">
                <a:solidFill>
                  <a:schemeClr val="tx1"/>
                </a:solidFill>
                <a:latin typeface="+mj-lt"/>
                <a:cs typeface="Arial" panose="020B0604020202020204" pitchFamily="34" charset="0"/>
              </a:rPr>
              <a:t>	Ge bar extraction, zone-refinement, crystal pulling performed</a:t>
            </a:r>
            <a:br>
              <a:rPr lang="en-US" sz="2000" dirty="0">
                <a:solidFill>
                  <a:schemeClr val="tx1"/>
                </a:solidFill>
                <a:latin typeface="+mj-lt"/>
                <a:cs typeface="Arial" panose="020B0604020202020204" pitchFamily="34" charset="0"/>
              </a:rPr>
            </a:br>
            <a:r>
              <a:rPr lang="en-US" sz="2000" dirty="0">
                <a:solidFill>
                  <a:schemeClr val="tx1"/>
                </a:solidFill>
                <a:latin typeface="+mj-lt"/>
                <a:cs typeface="Arial" panose="020B0604020202020204" pitchFamily="34" charset="0"/>
              </a:rPr>
              <a:t>		at MJD’s Ge processing plant ESI at Oak Ridge, TN</a:t>
            </a:r>
            <a:r>
              <a:rPr lang="en-US" sz="2000" baseline="30000" dirty="0">
                <a:solidFill>
                  <a:schemeClr val="tx1"/>
                </a:solidFill>
                <a:latin typeface="+mj-lt"/>
                <a:cs typeface="Arial" panose="020B0604020202020204" pitchFamily="34" charset="0"/>
              </a:rPr>
              <a:t> </a:t>
            </a:r>
            <a:br>
              <a:rPr lang="en-US" sz="2000" baseline="30000" dirty="0">
                <a:solidFill>
                  <a:schemeClr val="tx1"/>
                </a:solidFill>
                <a:latin typeface="+mj-lt"/>
                <a:cs typeface="Arial" panose="020B0604020202020204" pitchFamily="34" charset="0"/>
              </a:rPr>
            </a:br>
            <a:r>
              <a:rPr lang="en-US" sz="2000" baseline="30000" dirty="0">
                <a:solidFill>
                  <a:schemeClr val="tx1"/>
                </a:solidFill>
                <a:latin typeface="+mj-lt"/>
                <a:cs typeface="Arial" panose="020B0604020202020204" pitchFamily="34" charset="0"/>
              </a:rPr>
              <a:t>		</a:t>
            </a:r>
            <a:r>
              <a:rPr lang="en-US" sz="2000" dirty="0">
                <a:solidFill>
                  <a:schemeClr val="tx1"/>
                </a:solidFill>
                <a:latin typeface="+mj-lt"/>
                <a:cs typeface="Arial" panose="020B0604020202020204" pitchFamily="34" charset="0"/>
              </a:rPr>
              <a:t>(leads to impurity &lt;0.1%)</a:t>
            </a:r>
          </a:p>
          <a:p>
            <a:pPr marL="0" indent="0">
              <a:buNone/>
            </a:pPr>
            <a:r>
              <a:rPr lang="en-US" sz="2000" dirty="0">
                <a:solidFill>
                  <a:schemeClr val="tx1"/>
                </a:solidFill>
                <a:latin typeface="+mj-lt"/>
                <a:cs typeface="Arial" panose="020B0604020202020204" pitchFamily="34" charset="0"/>
              </a:rPr>
              <a:t>	Detector manufacturing from the crystals done at ORTEC</a:t>
            </a:r>
          </a:p>
          <a:p>
            <a:pPr marL="0" indent="0">
              <a:buNone/>
            </a:pPr>
            <a:r>
              <a:rPr lang="en-US" sz="2000" dirty="0">
                <a:solidFill>
                  <a:schemeClr val="tx1"/>
                </a:solidFill>
                <a:latin typeface="+mj-lt"/>
                <a:cs typeface="Arial" panose="020B0604020202020204" pitchFamily="34" charset="0"/>
              </a:rPr>
              <a:t>	</a:t>
            </a:r>
            <a:r>
              <a:rPr lang="en-US" sz="2000" dirty="0">
                <a:solidFill>
                  <a:schemeClr val="tx2">
                    <a:lumMod val="75000"/>
                    <a:lumOff val="25000"/>
                  </a:schemeClr>
                </a:solidFill>
                <a:latin typeface="+mj-lt"/>
                <a:cs typeface="Arial" panose="020B0604020202020204" pitchFamily="34" charset="0"/>
              </a:rPr>
              <a:t>Shielded with thick iron during transportation</a:t>
            </a:r>
          </a:p>
          <a:p>
            <a:pPr marL="0" indent="0">
              <a:buNone/>
            </a:pPr>
            <a:r>
              <a:rPr lang="en-US" sz="2000" dirty="0">
                <a:solidFill>
                  <a:schemeClr val="tx2">
                    <a:lumMod val="75000"/>
                    <a:lumOff val="25000"/>
                  </a:schemeClr>
                </a:solidFill>
                <a:latin typeface="+mj-lt"/>
                <a:cs typeface="Arial" panose="020B0604020202020204" pitchFamily="34" charset="0"/>
              </a:rPr>
              <a:t>	Details of each step meticulously tracked</a:t>
            </a:r>
          </a:p>
        </p:txBody>
      </p:sp>
      <p:sp>
        <p:nvSpPr>
          <p:cNvPr id="11" name="NIM A 877 314 (2018)">
            <a:extLst>
              <a:ext uri="{FF2B5EF4-FFF2-40B4-BE49-F238E27FC236}">
                <a16:creationId xmlns:a16="http://schemas.microsoft.com/office/drawing/2014/main" id="{696EA1EF-3EC2-6DEB-A239-5CDD8F128F4A}"/>
              </a:ext>
            </a:extLst>
          </p:cNvPr>
          <p:cNvSpPr txBox="1"/>
          <p:nvPr/>
        </p:nvSpPr>
        <p:spPr>
          <a:xfrm>
            <a:off x="10301043" y="282801"/>
            <a:ext cx="1774525" cy="318036"/>
          </a:xfrm>
          <a:prstGeom prst="rect">
            <a:avLst/>
          </a:prstGeom>
          <a:ln w="25400">
            <a:solidFill>
              <a:srgbClr val="0D4D7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2400">
                <a:solidFill>
                  <a:srgbClr val="000000"/>
                </a:solidFill>
              </a:defRPr>
            </a:pPr>
            <a:r>
              <a:rPr sz="1400" dirty="0"/>
              <a:t>NIM A </a:t>
            </a:r>
            <a:r>
              <a:rPr sz="1400" b="1" dirty="0"/>
              <a:t>877</a:t>
            </a:r>
            <a:r>
              <a:rPr sz="1400" dirty="0"/>
              <a:t> 314 (2018) </a:t>
            </a:r>
          </a:p>
        </p:txBody>
      </p:sp>
      <p:pic>
        <p:nvPicPr>
          <p:cNvPr id="13" name="Picture 12">
            <a:extLst>
              <a:ext uri="{FF2B5EF4-FFF2-40B4-BE49-F238E27FC236}">
                <a16:creationId xmlns:a16="http://schemas.microsoft.com/office/drawing/2014/main" id="{4471055D-79B0-D6E1-DD61-1FFF442F2DD7}"/>
              </a:ext>
            </a:extLst>
          </p:cNvPr>
          <p:cNvPicPr>
            <a:picLocks noChangeAspect="1"/>
          </p:cNvPicPr>
          <p:nvPr/>
        </p:nvPicPr>
        <p:blipFill>
          <a:blip r:embed="rId3"/>
          <a:stretch>
            <a:fillRect/>
          </a:stretch>
        </p:blipFill>
        <p:spPr>
          <a:xfrm>
            <a:off x="7327392" y="1064851"/>
            <a:ext cx="4662620" cy="3393953"/>
          </a:xfrm>
          <a:prstGeom prst="rect">
            <a:avLst/>
          </a:prstGeom>
        </p:spPr>
      </p:pic>
      <p:sp>
        <p:nvSpPr>
          <p:cNvPr id="14" name="Slide Number Placeholder 13">
            <a:extLst>
              <a:ext uri="{FF2B5EF4-FFF2-40B4-BE49-F238E27FC236}">
                <a16:creationId xmlns:a16="http://schemas.microsoft.com/office/drawing/2014/main" id="{B52DEF19-5C23-A926-21B9-6CA0E761829D}"/>
              </a:ext>
            </a:extLst>
          </p:cNvPr>
          <p:cNvSpPr>
            <a:spLocks noGrp="1"/>
          </p:cNvSpPr>
          <p:nvPr>
            <p:ph type="sldNum" sz="quarter" idx="4"/>
          </p:nvPr>
        </p:nvSpPr>
        <p:spPr/>
        <p:txBody>
          <a:bodyPr/>
          <a:lstStyle/>
          <a:p>
            <a:fld id="{51839CB6-43E1-9145-9E4A-C1E96B162272}" type="slidenum">
              <a:rPr lang="en-US" smtClean="0"/>
              <a:pPr/>
              <a:t>9</a:t>
            </a:fld>
            <a:endParaRPr lang="en-US" dirty="0"/>
          </a:p>
        </p:txBody>
      </p:sp>
      <p:sp>
        <p:nvSpPr>
          <p:cNvPr id="2" name="TextBox 1">
            <a:extLst>
              <a:ext uri="{FF2B5EF4-FFF2-40B4-BE49-F238E27FC236}">
                <a16:creationId xmlns:a16="http://schemas.microsoft.com/office/drawing/2014/main" id="{28F534BD-9F1D-7312-5704-141D902693FB}"/>
              </a:ext>
            </a:extLst>
          </p:cNvPr>
          <p:cNvSpPr txBox="1"/>
          <p:nvPr/>
        </p:nvSpPr>
        <p:spPr>
          <a:xfrm>
            <a:off x="7109261" y="6141339"/>
            <a:ext cx="4880751" cy="461665"/>
          </a:xfrm>
          <a:prstGeom prst="rect">
            <a:avLst/>
          </a:prstGeom>
          <a:noFill/>
        </p:spPr>
        <p:txBody>
          <a:bodyPr wrap="square" rtlCol="0">
            <a:spAutoFit/>
          </a:bodyPr>
          <a:lstStyle/>
          <a:p>
            <a:r>
              <a:rPr lang="en-US" sz="1200" dirty="0"/>
              <a:t>Tracking network of various Ge inputs for ONE detector</a:t>
            </a:r>
          </a:p>
          <a:p>
            <a:r>
              <a:rPr lang="en-US" sz="1200" dirty="0"/>
              <a:t>Created by: S. </a:t>
            </a:r>
            <a:r>
              <a:rPr lang="en-US" sz="1200" dirty="0" err="1"/>
              <a:t>Schleich</a:t>
            </a:r>
            <a:r>
              <a:rPr lang="en-US" sz="1200" dirty="0"/>
              <a:t>, IU</a:t>
            </a:r>
          </a:p>
        </p:txBody>
      </p:sp>
    </p:spTree>
    <p:extLst>
      <p:ext uri="{BB962C8B-B14F-4D97-AF65-F5344CB8AC3E}">
        <p14:creationId xmlns:p14="http://schemas.microsoft.com/office/powerpoint/2010/main" val="1917018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tx2">
              <a:lumMod val="75000"/>
              <a:lumOff val="25000"/>
            </a:schemeClr>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w="25400">
          <a:noFill/>
        </a:ln>
      </a:spPr>
      <a:bodyPr wrap="none" rtlCol="0">
        <a:spAutoFit/>
      </a:bodyPr>
      <a:lstStyle>
        <a:defPPr algn="l">
          <a:defRPr sz="110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35887</TotalTime>
  <Words>3318</Words>
  <Application>Microsoft Macintosh PowerPoint</Application>
  <PresentationFormat>Widescreen</PresentationFormat>
  <Paragraphs>614</Paragraphs>
  <Slides>30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Arial</vt:lpstr>
      <vt:lpstr>Cambria Math</vt:lpstr>
      <vt:lpstr>Office Theme</vt:lpstr>
      <vt:lpstr>Search for Neutrinoless Double Beta Decay and Tests of Fundamental Physics with the MAJORANA DEMONSTRATOR</vt:lpstr>
      <vt:lpstr>PowerPoint Presentation</vt:lpstr>
      <vt:lpstr> Neutrinoless Double Beta (0νββ) Decay</vt:lpstr>
      <vt:lpstr>PowerPoint Presentation</vt:lpstr>
      <vt:lpstr>PowerPoint Presentation</vt:lpstr>
      <vt:lpstr>The MAJORANA DEMONSTRATOR  Experiment (MJD)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From The MAJORANA DEMONSTRATOR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On-going Analyses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Fuad, Nafis</dc:creator>
  <cp:lastModifiedBy>Fuad, Nafis</cp:lastModifiedBy>
  <cp:revision>58</cp:revision>
  <cp:lastPrinted>2025-06-09T22:08:57Z</cp:lastPrinted>
  <dcterms:created xsi:type="dcterms:W3CDTF">2025-05-14T18:28:20Z</dcterms:created>
  <dcterms:modified xsi:type="dcterms:W3CDTF">2025-06-10T17:59:20Z</dcterms:modified>
</cp:coreProperties>
</file>