
<file path=[Content_Types].xml><?xml version="1.0" encoding="utf-8"?>
<Types xmlns="http://schemas.openxmlformats.org/package/2006/content-types">
  <Default Extension="bin" ContentType="application/vnd.openxmlformats-officedocument.oleObject"/>
  <Default Extension="emf" ContentType="image/x-emf"/>
  <Default Extension="gif" ContentType="image/gif"/>
  <Default Extension="jpeg" ContentType="image/jpeg"/>
  <Default Extension="jpg" ContentType="image/jpeg"/>
  <Default Extension="png" ContentType="image/png"/>
  <Default Extension="rels" ContentType="application/vnd.openxmlformats-package.relationships+xml"/>
  <Default Extension="svg" ContentType="image/svg+xml"/>
  <Default Extension="tiff" ContentType="image/tiff"/>
  <Default Extension="wdp" ContentType="image/vnd.ms-photo"/>
  <Default Extension="wmf" ContentType="image/x-wmf"/>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48" r:id="rId4"/>
    <p:sldMasterId id="2147483661" r:id="rId5"/>
  </p:sldMasterIdLst>
  <p:notesMasterIdLst>
    <p:notesMasterId r:id="rId44"/>
  </p:notesMasterIdLst>
  <p:sldIdLst>
    <p:sldId id="256" r:id="rId6"/>
    <p:sldId id="937" r:id="rId7"/>
    <p:sldId id="941" r:id="rId8"/>
    <p:sldId id="945" r:id="rId9"/>
    <p:sldId id="260" r:id="rId10"/>
    <p:sldId id="262" r:id="rId11"/>
    <p:sldId id="948" r:id="rId12"/>
    <p:sldId id="946" r:id="rId13"/>
    <p:sldId id="962" r:id="rId14"/>
    <p:sldId id="308" r:id="rId15"/>
    <p:sldId id="996" r:id="rId16"/>
    <p:sldId id="1044" r:id="rId17"/>
    <p:sldId id="1033" r:id="rId18"/>
    <p:sldId id="293" r:id="rId19"/>
    <p:sldId id="1045" r:id="rId20"/>
    <p:sldId id="1047" r:id="rId21"/>
    <p:sldId id="1016" r:id="rId22"/>
    <p:sldId id="1004" r:id="rId23"/>
    <p:sldId id="1046" r:id="rId24"/>
    <p:sldId id="311" r:id="rId25"/>
    <p:sldId id="313" r:id="rId26"/>
    <p:sldId id="1007" r:id="rId27"/>
    <p:sldId id="1042" r:id="rId28"/>
    <p:sldId id="1048" r:id="rId29"/>
    <p:sldId id="995" r:id="rId30"/>
    <p:sldId id="1017" r:id="rId31"/>
    <p:sldId id="1028" r:id="rId32"/>
    <p:sldId id="1029" r:id="rId33"/>
    <p:sldId id="1015" r:id="rId34"/>
    <p:sldId id="1035" r:id="rId35"/>
    <p:sldId id="280" r:id="rId36"/>
    <p:sldId id="289" r:id="rId37"/>
    <p:sldId id="269" r:id="rId38"/>
    <p:sldId id="301" r:id="rId39"/>
    <p:sldId id="310" r:id="rId40"/>
    <p:sldId id="368" r:id="rId41"/>
    <p:sldId id="300" r:id="rId42"/>
    <p:sldId id="1043" r:id="rId43"/>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3333FF"/>
    <a:srgbClr val="C7C7FF"/>
    <a:srgbClr val="FF9900"/>
    <a:srgbClr val="0000CC"/>
    <a:srgbClr val="7F7FFF"/>
    <a:srgbClr val="FF7C80"/>
    <a:srgbClr val="CC0000"/>
    <a:srgbClr val="FF5050"/>
    <a:srgbClr val="FF000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1925" autoAdjust="0"/>
    <p:restoredTop sz="82793" autoAdjust="0"/>
  </p:normalViewPr>
  <p:slideViewPr>
    <p:cSldViewPr snapToGrid="0">
      <p:cViewPr varScale="1">
        <p:scale>
          <a:sx n="91" d="100"/>
          <a:sy n="91" d="100"/>
        </p:scale>
        <p:origin x="384" y="192"/>
      </p:cViewPr>
      <p:guideLst/>
    </p:cSldViewPr>
  </p:slideViewPr>
  <p:notesTextViewPr>
    <p:cViewPr>
      <p:scale>
        <a:sx n="165" d="100"/>
        <a:sy n="165" d="100"/>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slide" Target="slides/slide21.xml"/><Relationship Id="rId39" Type="http://schemas.openxmlformats.org/officeDocument/2006/relationships/slide" Target="slides/slide34.xml"/><Relationship Id="rId21" Type="http://schemas.openxmlformats.org/officeDocument/2006/relationships/slide" Target="slides/slide16.xml"/><Relationship Id="rId34" Type="http://schemas.openxmlformats.org/officeDocument/2006/relationships/slide" Target="slides/slide29.xml"/><Relationship Id="rId42" Type="http://schemas.openxmlformats.org/officeDocument/2006/relationships/slide" Target="slides/slide37.xml"/><Relationship Id="rId47" Type="http://schemas.openxmlformats.org/officeDocument/2006/relationships/theme" Target="theme/theme1.xml"/><Relationship Id="rId7" Type="http://schemas.openxmlformats.org/officeDocument/2006/relationships/slide" Target="slides/slide2.xml"/><Relationship Id="rId2" Type="http://schemas.openxmlformats.org/officeDocument/2006/relationships/customXml" Target="../customXml/item2.xml"/><Relationship Id="rId16" Type="http://schemas.openxmlformats.org/officeDocument/2006/relationships/slide" Target="slides/slide11.xml"/><Relationship Id="rId29" Type="http://schemas.openxmlformats.org/officeDocument/2006/relationships/slide" Target="slides/slide24.xml"/><Relationship Id="rId1" Type="http://schemas.openxmlformats.org/officeDocument/2006/relationships/customXml" Target="../customXml/item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slide" Target="slides/slide19.xml"/><Relationship Id="rId32" Type="http://schemas.openxmlformats.org/officeDocument/2006/relationships/slide" Target="slides/slide27.xml"/><Relationship Id="rId37" Type="http://schemas.openxmlformats.org/officeDocument/2006/relationships/slide" Target="slides/slide32.xml"/><Relationship Id="rId40" Type="http://schemas.openxmlformats.org/officeDocument/2006/relationships/slide" Target="slides/slide35.xml"/><Relationship Id="rId45" Type="http://schemas.openxmlformats.org/officeDocument/2006/relationships/presProps" Target="presProps.xml"/><Relationship Id="rId5" Type="http://schemas.openxmlformats.org/officeDocument/2006/relationships/slideMaster" Target="slideMasters/slideMaster2.xml"/><Relationship Id="rId15" Type="http://schemas.openxmlformats.org/officeDocument/2006/relationships/slide" Target="slides/slide10.xml"/><Relationship Id="rId23" Type="http://schemas.openxmlformats.org/officeDocument/2006/relationships/slide" Target="slides/slide18.xml"/><Relationship Id="rId28" Type="http://schemas.openxmlformats.org/officeDocument/2006/relationships/slide" Target="slides/slide23.xml"/><Relationship Id="rId36" Type="http://schemas.openxmlformats.org/officeDocument/2006/relationships/slide" Target="slides/slide31.xml"/><Relationship Id="rId10" Type="http://schemas.openxmlformats.org/officeDocument/2006/relationships/slide" Target="slides/slide5.xml"/><Relationship Id="rId19" Type="http://schemas.openxmlformats.org/officeDocument/2006/relationships/slide" Target="slides/slide14.xml"/><Relationship Id="rId31" Type="http://schemas.openxmlformats.org/officeDocument/2006/relationships/slide" Target="slides/slide26.xml"/><Relationship Id="rId44" Type="http://schemas.openxmlformats.org/officeDocument/2006/relationships/notesMaster" Target="notesMasters/notesMaster1.xml"/><Relationship Id="rId4" Type="http://schemas.openxmlformats.org/officeDocument/2006/relationships/slideMaster" Target="slideMasters/slideMaster1.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slide" Target="slides/slide22.xml"/><Relationship Id="rId30" Type="http://schemas.openxmlformats.org/officeDocument/2006/relationships/slide" Target="slides/slide25.xml"/><Relationship Id="rId35" Type="http://schemas.openxmlformats.org/officeDocument/2006/relationships/slide" Target="slides/slide30.xml"/><Relationship Id="rId43" Type="http://schemas.openxmlformats.org/officeDocument/2006/relationships/slide" Target="slides/slide38.xml"/><Relationship Id="rId48" Type="http://schemas.openxmlformats.org/officeDocument/2006/relationships/tableStyles" Target="tableStyles.xml"/><Relationship Id="rId8" Type="http://schemas.openxmlformats.org/officeDocument/2006/relationships/slide" Target="slides/slide3.xml"/><Relationship Id="rId3" Type="http://schemas.openxmlformats.org/officeDocument/2006/relationships/customXml" Target="../customXml/item3.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slide" Target="slides/slide20.xml"/><Relationship Id="rId33" Type="http://schemas.openxmlformats.org/officeDocument/2006/relationships/slide" Target="slides/slide28.xml"/><Relationship Id="rId38" Type="http://schemas.openxmlformats.org/officeDocument/2006/relationships/slide" Target="slides/slide33.xml"/><Relationship Id="rId46" Type="http://schemas.openxmlformats.org/officeDocument/2006/relationships/viewProps" Target="viewProps.xml"/><Relationship Id="rId20" Type="http://schemas.openxmlformats.org/officeDocument/2006/relationships/slide" Target="slides/slide15.xml"/><Relationship Id="rId41" Type="http://schemas.openxmlformats.org/officeDocument/2006/relationships/slide" Target="slides/slide36.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4F0D23F4-4743-4FF1-A258-628012B18063}" type="datetimeFigureOut">
              <a:rPr lang="en-US" smtClean="0"/>
              <a:t>6/8/25</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29A8C19E-561D-4EA8-BFAA-A869D34130CA}" type="slidenum">
              <a:rPr lang="en-US" smtClean="0"/>
              <a:t>‹#›</a:t>
            </a:fld>
            <a:endParaRPr lang="en-US"/>
          </a:p>
        </p:txBody>
      </p:sp>
    </p:spTree>
    <p:extLst>
      <p:ext uri="{BB962C8B-B14F-4D97-AF65-F5344CB8AC3E}">
        <p14:creationId xmlns:p14="http://schemas.microsoft.com/office/powerpoint/2010/main" val="406915202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29A8C19E-561D-4EA8-BFAA-A869D34130CA}" type="slidenum">
              <a:rPr lang="en-US" smtClean="0"/>
              <a:t>1</a:t>
            </a:fld>
            <a:endParaRPr lang="en-US"/>
          </a:p>
        </p:txBody>
      </p:sp>
    </p:spTree>
    <p:extLst>
      <p:ext uri="{BB962C8B-B14F-4D97-AF65-F5344CB8AC3E}">
        <p14:creationId xmlns:p14="http://schemas.microsoft.com/office/powerpoint/2010/main" val="139822715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absolute mass of the lightest one remains unknown.</a:t>
            </a:r>
          </a:p>
          <a:p>
            <a:r>
              <a:rPr lang="en-US" dirty="0"/>
              <a:t>We will hear from our upcoming speaker about how they can gain their mass theoretically.</a:t>
            </a:r>
          </a:p>
          <a:p>
            <a:r>
              <a:rPr lang="en-US" dirty="0"/>
              <a:t>And I will focus on the experimental progress on the direct mass measurement.</a:t>
            </a:r>
          </a:p>
          <a:p>
            <a:endParaRPr lang="en-US" dirty="0"/>
          </a:p>
        </p:txBody>
      </p:sp>
      <p:sp>
        <p:nvSpPr>
          <p:cNvPr id="4" name="Slide Number Placeholder 3"/>
          <p:cNvSpPr>
            <a:spLocks noGrp="1"/>
          </p:cNvSpPr>
          <p:nvPr>
            <p:ph type="sldNum" sz="quarter" idx="5"/>
          </p:nvPr>
        </p:nvSpPr>
        <p:spPr/>
        <p:txBody>
          <a:bodyPr/>
          <a:lstStyle/>
          <a:p>
            <a:fld id="{F7BEBCF5-35D0-AA40-9172-6D7C01DCDA7E}" type="slidenum">
              <a:rPr lang="en-US" smtClean="0"/>
              <a:t>2</a:t>
            </a:fld>
            <a:endParaRPr lang="en-US"/>
          </a:p>
        </p:txBody>
      </p:sp>
    </p:spTree>
    <p:extLst>
      <p:ext uri="{BB962C8B-B14F-4D97-AF65-F5344CB8AC3E}">
        <p14:creationId xmlns:p14="http://schemas.microsoft.com/office/powerpoint/2010/main" val="7400744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effectLst/>
                <a:latin typeface="SFRM1095"/>
              </a:rPr>
              <a:t>Cosmological constrain on the sum of their masses depend on the analysis framework, or Standard Model of cosmology, the </a:t>
            </a:r>
            <a:r>
              <a:rPr lang="el-GR" sz="1200" dirty="0">
                <a:effectLst/>
                <a:latin typeface="CMR10"/>
              </a:rPr>
              <a:t>Λ</a:t>
            </a:r>
            <a:r>
              <a:rPr lang="en-US" sz="1200" dirty="0">
                <a:effectLst/>
                <a:latin typeface="SFRM1095"/>
              </a:rPr>
              <a:t>CDM model.</a:t>
            </a:r>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0vbb constrain depends on the Majorana nature and nuclear matrix element calculations.</a:t>
            </a:r>
          </a:p>
          <a:p>
            <a:r>
              <a:rPr lang="en-US" dirty="0"/>
              <a:t>These methods access the neutrino mass scale indirectly.</a:t>
            </a:r>
          </a:p>
          <a:p>
            <a:r>
              <a:rPr lang="en-US" dirty="0"/>
              <a:t>A direct, model-independent method is needed to determine the neutrino mass.</a:t>
            </a:r>
          </a:p>
          <a:p>
            <a:r>
              <a:rPr lang="en-US" dirty="0"/>
              <a:t>And we must use just kinematics.</a:t>
            </a:r>
          </a:p>
          <a:p>
            <a:endParaRPr lang="en-US" dirty="0"/>
          </a:p>
          <a:p>
            <a:r>
              <a:rPr lang="en-US" dirty="0" err="1"/>
              <a:t>Snomass</a:t>
            </a:r>
            <a:r>
              <a:rPr lang="en-US" dirty="0"/>
              <a:t>: https://</a:t>
            </a:r>
            <a:r>
              <a:rPr lang="en-US" dirty="0" err="1"/>
              <a:t>arxiv.org</a:t>
            </a:r>
            <a:r>
              <a:rPr lang="en-US" dirty="0"/>
              <a:t>/pdf/2209.03340.pdf</a:t>
            </a:r>
          </a:p>
          <a:p>
            <a:r>
              <a:rPr lang="en-US" dirty="0"/>
              <a:t>Simulation: https://</a:t>
            </a:r>
            <a:r>
              <a:rPr lang="en-US" dirty="0" err="1"/>
              <a:t>physics.aps.org</a:t>
            </a:r>
            <a:r>
              <a:rPr lang="en-US" dirty="0"/>
              <a:t>/articles/v3/57</a:t>
            </a:r>
          </a:p>
          <a:p>
            <a:endParaRPr lang="en-US" dirty="0"/>
          </a:p>
        </p:txBody>
      </p:sp>
      <p:sp>
        <p:nvSpPr>
          <p:cNvPr id="4" name="Slide Number Placeholder 3"/>
          <p:cNvSpPr>
            <a:spLocks noGrp="1"/>
          </p:cNvSpPr>
          <p:nvPr>
            <p:ph type="sldNum" sz="quarter" idx="5"/>
          </p:nvPr>
        </p:nvSpPr>
        <p:spPr/>
        <p:txBody>
          <a:bodyPr/>
          <a:lstStyle/>
          <a:p>
            <a:fld id="{F7BEBCF5-35D0-AA40-9172-6D7C01DCDA7E}" type="slidenum">
              <a:rPr lang="en-US" smtClean="0"/>
              <a:t>3</a:t>
            </a:fld>
            <a:endParaRPr lang="en-US"/>
          </a:p>
        </p:txBody>
      </p:sp>
    </p:spTree>
    <p:extLst>
      <p:ext uri="{BB962C8B-B14F-4D97-AF65-F5344CB8AC3E}">
        <p14:creationId xmlns:p14="http://schemas.microsoft.com/office/powerpoint/2010/main" val="258740641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On the other hand, neutrinos are not just the portal to new physics from particle physics.</a:t>
            </a:r>
          </a:p>
          <a:p>
            <a:r>
              <a:rPr lang="en-US" dirty="0"/>
              <a:t>It played an important to role in the early Universe and throughout its evolution.</a:t>
            </a:r>
          </a:p>
          <a:p>
            <a:r>
              <a:rPr lang="en-US" dirty="0"/>
              <a:t>This is a 1965 paper by Bob </a:t>
            </a:r>
            <a:r>
              <a:rPr lang="en-US" dirty="0" err="1"/>
              <a:t>Dicke</a:t>
            </a:r>
            <a:r>
              <a:rPr lang="en-US" dirty="0"/>
              <a:t>, Jim Peebles, Peter Roll and David Wilkinson called the “Cosmic Black-Body Radiation”.</a:t>
            </a:r>
          </a:p>
          <a:p>
            <a:r>
              <a:rPr lang="en-US" dirty="0"/>
              <a:t>This is a back-to-back paper with the Penzias &amp; Wilson which discovered the CMB.</a:t>
            </a:r>
          </a:p>
          <a:p>
            <a:r>
              <a:rPr lang="en-US" dirty="0"/>
              <a:t>In this paper, they proposed the thermal history of the Universe which condensed in this plot with three curves.</a:t>
            </a:r>
          </a:p>
          <a:p>
            <a:r>
              <a:rPr lang="en-US" dirty="0"/>
              <a:t>We have the radius of the Universe on the bottom and the corresponding time (its age) on the top.</a:t>
            </a:r>
          </a:p>
          <a:p>
            <a:r>
              <a:rPr lang="en-US" dirty="0"/>
              <a:t>Two curves of matter and radiation density with their axes on the right and the temperature curve with its axis on the right.</a:t>
            </a:r>
          </a:p>
          <a:p>
            <a:r>
              <a:rPr lang="en-US" dirty="0"/>
              <a:t>Follow the milestones below and tracing back in the history of the Universe, the first dash line indicates the recombination of the plasma and the produce of the CMB, before that, the matter and radiation are in equilibrium. </a:t>
            </a:r>
          </a:p>
          <a:p>
            <a:r>
              <a:rPr lang="en-US" dirty="0"/>
              <a:t>The 2</a:t>
            </a:r>
            <a:r>
              <a:rPr lang="en-US" baseline="30000" dirty="0"/>
              <a:t>nd</a:t>
            </a:r>
            <a:r>
              <a:rPr lang="en-US" dirty="0"/>
              <a:t> dash line shows the matter-radiation equality where the Universe transitioned from a radiation-dominated to a matter-dominated one.</a:t>
            </a:r>
          </a:p>
          <a:p>
            <a:endParaRPr lang="en-US" dirty="0"/>
          </a:p>
          <a:p>
            <a:r>
              <a:rPr lang="en-US" dirty="0"/>
              <a:t>We are interested in the even early milestone here it says, “opaque to Neutrinos”.</a:t>
            </a:r>
          </a:p>
          <a:p>
            <a:r>
              <a:rPr lang="en-US" dirty="0"/>
              <a:t>At about 1 sec, the neutrino fireball decoupled from the rest of the Universe and propagate and expend independently.</a:t>
            </a:r>
          </a:p>
          <a:p>
            <a:r>
              <a:rPr lang="en-US" dirty="0"/>
              <a:t>If you look at the kink in the temperature curve, short after the neutrino freeze-out, the detailed balance between electron-positron pair production-annihilation breaks. </a:t>
            </a:r>
          </a:p>
          <a:p>
            <a:r>
              <a:rPr lang="en-US" dirty="0"/>
              <a:t>Therefore, their entropy transferred to the photons which slows down the cooling of the photons.</a:t>
            </a:r>
          </a:p>
          <a:p>
            <a:r>
              <a:rPr lang="en-US" dirty="0"/>
              <a:t>Through this connection and based on the precise measurement of the CMB, we know that the temperature is about 1.95K (kT~0.168 </a:t>
            </a:r>
            <a:r>
              <a:rPr lang="en-US" dirty="0" err="1"/>
              <a:t>meV</a:t>
            </a:r>
            <a:r>
              <a:rPr lang="en-US" dirty="0"/>
              <a:t>);</a:t>
            </a:r>
          </a:p>
          <a:p>
            <a:r>
              <a:rPr lang="en-US" dirty="0"/>
              <a:t>The number density is 112/cm3 per flavor.</a:t>
            </a:r>
          </a:p>
          <a:p>
            <a:r>
              <a:rPr lang="en-US" dirty="0"/>
              <a:t>Momentum is still F-D </a:t>
            </a:r>
            <a:r>
              <a:rPr lang="en-US" dirty="0" err="1"/>
              <a:t>wih</a:t>
            </a:r>
            <a:r>
              <a:rPr lang="en-US" dirty="0"/>
              <a:t> T~0.168 </a:t>
            </a:r>
            <a:r>
              <a:rPr lang="en-US" dirty="0" err="1"/>
              <a:t>meV</a:t>
            </a:r>
            <a:r>
              <a:rPr lang="en-US" dirty="0"/>
              <a:t> so the average velocity is inversely proportional to the mass.</a:t>
            </a:r>
          </a:p>
          <a:p>
            <a:r>
              <a:rPr lang="en-US" dirty="0"/>
              <a:t>For mass 50meV, v/c is 1.4 percent and thus they are nonrelativistic.</a:t>
            </a:r>
          </a:p>
        </p:txBody>
      </p:sp>
      <p:sp>
        <p:nvSpPr>
          <p:cNvPr id="4" name="Slide Number Placeholder 3"/>
          <p:cNvSpPr>
            <a:spLocks noGrp="1"/>
          </p:cNvSpPr>
          <p:nvPr>
            <p:ph type="sldNum" sz="quarter" idx="5"/>
          </p:nvPr>
        </p:nvSpPr>
        <p:spPr/>
        <p:txBody>
          <a:bodyPr/>
          <a:lstStyle/>
          <a:p>
            <a:fld id="{29A8C19E-561D-4EA8-BFAA-A869D34130CA}" type="slidenum">
              <a:rPr lang="en-US" smtClean="0"/>
              <a:t>4</a:t>
            </a:fld>
            <a:endParaRPr lang="en-US"/>
          </a:p>
        </p:txBody>
      </p:sp>
    </p:spTree>
    <p:extLst>
      <p:ext uri="{BB962C8B-B14F-4D97-AF65-F5344CB8AC3E}">
        <p14:creationId xmlns:p14="http://schemas.microsoft.com/office/powerpoint/2010/main" val="141650735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800" b="0" dirty="0">
                <a:solidFill>
                  <a:srgbClr val="FCFFFC"/>
                </a:solidFill>
                <a:effectLst/>
                <a:latin typeface="Futura" panose="020B0602020204020303" pitchFamily="34" charset="-79"/>
                <a:cs typeface="Futura" panose="020B0602020204020303" pitchFamily="34" charset="-79"/>
              </a:rPr>
              <a:t>Back to Fermi’s 1933 seminal paper, he had already shown how one can do this.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800" b="0" dirty="0">
                <a:solidFill>
                  <a:srgbClr val="FCFFFC"/>
                </a:solidFill>
                <a:effectLst/>
                <a:latin typeface="Futura" panose="020B0602020204020303" pitchFamily="34" charset="-79"/>
                <a:cs typeface="Futura" panose="020B0602020204020303" pitchFamily="34" charset="-79"/>
              </a:rPr>
              <a:t>This is an English translation. In Fig.1, he showed that the end point of the electron spectrum bears the information of the neutrino mass.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800" b="0" dirty="0">
                <a:solidFill>
                  <a:srgbClr val="FCFFFC"/>
                </a:solidFill>
                <a:effectLst/>
                <a:latin typeface="Futura" panose="020B0602020204020303" pitchFamily="34" charset="-79"/>
                <a:cs typeface="Futura" panose="020B0602020204020303" pitchFamily="34" charset="-79"/>
              </a:rPr>
              <a:t>In his notation, E0 is not Q value but the max energy of beta ray and mu is the neutrino mass, not its magnetic moment.</a:t>
            </a:r>
            <a:endParaRPr lang="en-US" dirty="0"/>
          </a:p>
          <a:p>
            <a:endParaRPr lang="en-US" dirty="0"/>
          </a:p>
        </p:txBody>
      </p:sp>
      <p:sp>
        <p:nvSpPr>
          <p:cNvPr id="4" name="Slide Number Placeholder 3"/>
          <p:cNvSpPr>
            <a:spLocks noGrp="1"/>
          </p:cNvSpPr>
          <p:nvPr>
            <p:ph type="sldNum" sz="quarter" idx="5"/>
          </p:nvPr>
        </p:nvSpPr>
        <p:spPr/>
        <p:txBody>
          <a:bodyPr/>
          <a:lstStyle/>
          <a:p>
            <a:fld id="{F7BEBCF5-35D0-AA40-9172-6D7C01DCDA7E}" type="slidenum">
              <a:rPr lang="en-US" smtClean="0"/>
              <a:t>5</a:t>
            </a:fld>
            <a:endParaRPr lang="en-US"/>
          </a:p>
        </p:txBody>
      </p:sp>
    </p:spTree>
    <p:extLst>
      <p:ext uri="{BB962C8B-B14F-4D97-AF65-F5344CB8AC3E}">
        <p14:creationId xmlns:p14="http://schemas.microsoft.com/office/powerpoint/2010/main" val="233137231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dirty="0"/>
              <a:t>Basic concepts for relic neutrino detection were laid out in a paper by Steven Weinberg in 1962 and applied for the first time to massive neutrinos in 2007 by Cocco, Mangano, and Messina.</a:t>
            </a:r>
          </a:p>
          <a:p>
            <a:r>
              <a:rPr lang="en-US" sz="1200" dirty="0"/>
              <a:t>If you have a beta emitter, say tritium, it decays into helium and emits an electron and an anti-electron-neutrino.</a:t>
            </a:r>
          </a:p>
          <a:p>
            <a:r>
              <a:rPr lang="en-US" sz="1200" dirty="0"/>
              <a:t>Now, we apply crossing symmetry to this reaction. These beta nuclei can act as targets for capturing incoming electron neutrinos.</a:t>
            </a:r>
          </a:p>
          <a:p>
            <a:r>
              <a:rPr lang="en-US" sz="1200" dirty="0"/>
              <a:t>In this case, it becomes a two-body decay.</a:t>
            </a:r>
          </a:p>
          <a:p>
            <a:r>
              <a:rPr lang="en-US" sz="1200" dirty="0"/>
              <a:t>The electron emitted will have higher energy than those electrons from the reaction on the left.</a:t>
            </a:r>
          </a:p>
          <a:p>
            <a:r>
              <a:rPr lang="en-US" sz="1200" dirty="0"/>
              <a:t>It turns out that tritium is the most promising target candidate because of its </a:t>
            </a:r>
          </a:p>
          <a:p>
            <a:r>
              <a:rPr lang="en-US" sz="1200" dirty="0"/>
              <a:t>availability, lifetime, high neutrino capture cross-section, and low Q-value.</a:t>
            </a:r>
          </a:p>
          <a:p>
            <a:r>
              <a:rPr lang="en-US" sz="1200" dirty="0"/>
              <a:t>There are many recent studies about the capture target, and I will come back to this later.</a:t>
            </a:r>
          </a:p>
          <a:p>
            <a:endParaRPr lang="en-US" dirty="0"/>
          </a:p>
        </p:txBody>
      </p:sp>
      <p:sp>
        <p:nvSpPr>
          <p:cNvPr id="4" name="Slide Number Placeholder 3"/>
          <p:cNvSpPr>
            <a:spLocks noGrp="1"/>
          </p:cNvSpPr>
          <p:nvPr>
            <p:ph type="sldNum" sz="quarter" idx="5"/>
          </p:nvPr>
        </p:nvSpPr>
        <p:spPr/>
        <p:txBody>
          <a:bodyPr/>
          <a:lstStyle/>
          <a:p>
            <a:fld id="{29A8C19E-561D-4EA8-BFAA-A869D34130CA}" type="slidenum">
              <a:rPr lang="en-US" smtClean="0"/>
              <a:t>6</a:t>
            </a:fld>
            <a:endParaRPr lang="en-US"/>
          </a:p>
        </p:txBody>
      </p:sp>
    </p:spTree>
    <p:extLst>
      <p:ext uri="{BB962C8B-B14F-4D97-AF65-F5344CB8AC3E}">
        <p14:creationId xmlns:p14="http://schemas.microsoft.com/office/powerpoint/2010/main" val="1854949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mc:AlternateContent xmlns:mc="http://schemas.openxmlformats.org/markup-compatibility/2006" xmlns:a14="http://schemas.microsoft.com/office/drawing/2010/main">
        <mc:Choice Requires="a14">
          <p:sp>
            <p:nvSpPr>
              <p:cNvPr id="3" name="Notes Placeholder 2"/>
              <p:cNvSpPr>
                <a:spLocks noGrp="1"/>
              </p:cNvSpPr>
              <p:nvPr>
                <p:ph type="body" idx="1"/>
              </p:nvPr>
            </p:nvSpPr>
            <p:spPr/>
            <p:txBody>
              <a:bodyPr/>
              <a:lstStyle/>
              <a:p>
                <a:r>
                  <a:rPr lang="en-US" dirty="0"/>
                  <a:t>So, this is sort of a rare event search experiment.</a:t>
                </a:r>
              </a:p>
              <a:p>
                <a:r>
                  <a:rPr lang="en-US" dirty="0"/>
                  <a:t>S/N ratio becomes the figure of merit.</a:t>
                </a:r>
              </a:p>
              <a:p>
                <a:r>
                  <a:rPr lang="en-US" dirty="0"/>
                  <a:t>We hope to increase the sensitivity by</a:t>
                </a:r>
              </a:p>
              <a:p>
                <a:endParaRPr lang="en-US" dirty="0"/>
              </a:p>
              <a:p>
                <a:r>
                  <a:rPr lang="en-US" dirty="0"/>
                  <a:t>1. Filter away the low energy ones to the last 1eV window</a:t>
                </a:r>
              </a:p>
              <a:p>
                <a:r>
                  <a:rPr lang="en-US" dirty="0"/>
                  <a:t>increase </a:t>
                </a:r>
                <a14:m>
                  <m:oMath xmlns:m="http://schemas.openxmlformats.org/officeDocument/2006/math">
                    <m:f>
                      <m:fPr>
                        <m:type m:val="lin"/>
                        <m:ctrlPr>
                          <a:rPr lang="en-US" sz="1800" i="1" smtClean="0">
                            <a:solidFill>
                              <a:schemeClr val="tx1"/>
                            </a:solidFill>
                            <a:latin typeface="Cambria Math" panose="02040503050406030204" pitchFamily="18" charset="0"/>
                            <a:ea typeface="Cambria Math" panose="02040503050406030204" pitchFamily="18" charset="0"/>
                          </a:rPr>
                        </m:ctrlPr>
                      </m:fPr>
                      <m:num>
                        <m:sSub>
                          <m:sSubPr>
                            <m:ctrlPr>
                              <a:rPr lang="en-US" i="1">
                                <a:latin typeface="Cambria Math" panose="02040503050406030204" pitchFamily="18" charset="0"/>
                              </a:rPr>
                            </m:ctrlPr>
                          </m:sSubPr>
                          <m:e>
                            <m:r>
                              <a:rPr lang="en-US" i="1">
                                <a:latin typeface="Cambria Math" panose="02040503050406030204" pitchFamily="18" charset="0"/>
                                <a:ea typeface="Cambria Math" panose="02040503050406030204" pitchFamily="18" charset="0"/>
                              </a:rPr>
                              <m:t>𝜆</m:t>
                            </m:r>
                          </m:e>
                          <m:sub>
                            <m:r>
                              <a:rPr lang="en-US" i="1">
                                <a:latin typeface="Cambria Math" panose="02040503050406030204" pitchFamily="18" charset="0"/>
                                <a:ea typeface="Cambria Math" panose="02040503050406030204" pitchFamily="18" charset="0"/>
                              </a:rPr>
                              <m:t>𝜈</m:t>
                            </m:r>
                          </m:sub>
                        </m:sSub>
                      </m:num>
                      <m:den>
                        <m:sSub>
                          <m:sSubPr>
                            <m:ctrlPr>
                              <a:rPr lang="en-US" i="1">
                                <a:latin typeface="Cambria Math" panose="02040503050406030204" pitchFamily="18" charset="0"/>
                              </a:rPr>
                            </m:ctrlPr>
                          </m:sSubPr>
                          <m:e>
                            <m:r>
                              <a:rPr lang="en-US" i="1">
                                <a:latin typeface="Cambria Math" panose="02040503050406030204" pitchFamily="18" charset="0"/>
                                <a:ea typeface="Cambria Math" panose="02040503050406030204" pitchFamily="18" charset="0"/>
                              </a:rPr>
                              <m:t>𝜆</m:t>
                            </m:r>
                          </m:e>
                          <m:sub>
                            <m:r>
                              <a:rPr lang="en-US" i="1" smtClean="0">
                                <a:latin typeface="Cambria Math" panose="02040503050406030204" pitchFamily="18" charset="0"/>
                                <a:ea typeface="Cambria Math" panose="02040503050406030204" pitchFamily="18" charset="0"/>
                              </a:rPr>
                              <m:t>𝛽</m:t>
                            </m:r>
                          </m:sub>
                        </m:sSub>
                      </m:den>
                    </m:f>
                  </m:oMath>
                </a14:m>
                <a:r>
                  <a:rPr lang="en-US" dirty="0"/>
                  <a:t> by 13 orders of magnitude from </a:t>
                </a:r>
                <a14:m>
                  <m:oMath xmlns:m="http://schemas.openxmlformats.org/officeDocument/2006/math">
                    <m:r>
                      <a:rPr lang="en-US" i="1">
                        <a:latin typeface="Cambria Math" panose="02040503050406030204" pitchFamily="18" charset="0"/>
                        <a:ea typeface="Cambria Math" panose="02040503050406030204" pitchFamily="18" charset="0"/>
                      </a:rPr>
                      <m:t>0.66×</m:t>
                    </m:r>
                    <m:sSup>
                      <m:sSupPr>
                        <m:ctrlPr>
                          <a:rPr lang="en-US" i="1">
                            <a:latin typeface="Cambria Math" panose="02040503050406030204" pitchFamily="18" charset="0"/>
                            <a:ea typeface="Cambria Math" panose="02040503050406030204" pitchFamily="18" charset="0"/>
                          </a:rPr>
                        </m:ctrlPr>
                      </m:sSupPr>
                      <m:e>
                        <m:r>
                          <a:rPr lang="en-US" i="1">
                            <a:latin typeface="Cambria Math" panose="02040503050406030204" pitchFamily="18" charset="0"/>
                            <a:ea typeface="Cambria Math" panose="02040503050406030204" pitchFamily="18" charset="0"/>
                          </a:rPr>
                          <m:t>10</m:t>
                        </m:r>
                      </m:e>
                      <m:sup>
                        <m:r>
                          <a:rPr lang="en-US" i="1">
                            <a:latin typeface="Cambria Math" panose="02040503050406030204" pitchFamily="18" charset="0"/>
                            <a:ea typeface="Cambria Math" panose="02040503050406030204" pitchFamily="18" charset="0"/>
                          </a:rPr>
                          <m:t>−23</m:t>
                        </m:r>
                      </m:sup>
                    </m:sSup>
                  </m:oMath>
                </a14:m>
                <a:r>
                  <a:rPr lang="en-US" dirty="0"/>
                  <a:t> to </a:t>
                </a:r>
                <a14:m>
                  <m:oMath xmlns:m="http://schemas.openxmlformats.org/officeDocument/2006/math">
                    <m:r>
                      <a:rPr lang="en-US" i="1" dirty="0" smtClean="0">
                        <a:latin typeface="Cambria Math" panose="02040503050406030204" pitchFamily="18" charset="0"/>
                        <a:ea typeface="Cambria Math" panose="02040503050406030204" pitchFamily="18" charset="0"/>
                      </a:rPr>
                      <m:t>3</m:t>
                    </m:r>
                    <m:r>
                      <a:rPr lang="en-US" b="0" i="1" dirty="0" smtClean="0">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m:t>
                    </m:r>
                    <m:sSup>
                      <m:sSupPr>
                        <m:ctrlPr>
                          <a:rPr lang="en-US" i="1">
                            <a:latin typeface="Cambria Math" panose="02040503050406030204" pitchFamily="18" charset="0"/>
                            <a:ea typeface="Cambria Math" panose="02040503050406030204" pitchFamily="18" charset="0"/>
                          </a:rPr>
                        </m:ctrlPr>
                      </m:sSupPr>
                      <m:e>
                        <m:r>
                          <a:rPr lang="en-US" i="1">
                            <a:latin typeface="Cambria Math" panose="02040503050406030204" pitchFamily="18" charset="0"/>
                            <a:ea typeface="Cambria Math" panose="02040503050406030204" pitchFamily="18" charset="0"/>
                          </a:rPr>
                          <m:t>10</m:t>
                        </m:r>
                      </m:e>
                      <m:sup>
                        <m:r>
                          <a:rPr lang="en-US" i="1">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11</m:t>
                        </m:r>
                      </m:sup>
                    </m:sSup>
                  </m:oMath>
                </a14:m>
                <a:r>
                  <a:rPr lang="en-US" dirty="0"/>
                  <a:t>;</a:t>
                </a:r>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2. After those electrons slow done to sub eV level, measure their energy precisely.</a:t>
                </a:r>
              </a:p>
            </p:txBody>
          </p:sp>
        </mc:Choice>
        <mc:Fallback xmlns="">
          <p:sp>
            <p:nvSpPr>
              <p:cNvPr id="3" name="Notes Placeholder 2"/>
              <p:cNvSpPr>
                <a:spLocks noGrp="1"/>
              </p:cNvSpPr>
              <p:nvPr>
                <p:ph type="body" idx="1"/>
              </p:nvPr>
            </p:nvSpPr>
            <p:spPr/>
            <p:txBody>
              <a:bodyPr/>
              <a:lstStyle/>
              <a:p>
                <a:r>
                  <a:rPr lang="en-US" dirty="0"/>
                  <a:t>increase </a:t>
                </a:r>
                <a:r>
                  <a:rPr lang="en-US" i="0">
                    <a:latin typeface="Cambria Math" panose="02040503050406030204" pitchFamily="18" charset="0"/>
                    <a:ea typeface="Cambria Math" panose="02040503050406030204" pitchFamily="18" charset="0"/>
                  </a:rPr>
                  <a:t>𝜆_𝜈</a:t>
                </a:r>
                <a:r>
                  <a:rPr lang="en-US" sz="1800" i="0">
                    <a:solidFill>
                      <a:schemeClr val="tx1"/>
                    </a:solidFill>
                    <a:latin typeface="Cambria Math" panose="02040503050406030204" pitchFamily="18" charset="0"/>
                    <a:ea typeface="Cambria Math" panose="02040503050406030204" pitchFamily="18" charset="0"/>
                  </a:rPr>
                  <a:t>∕</a:t>
                </a:r>
                <a:r>
                  <a:rPr lang="en-US" i="0">
                    <a:latin typeface="Cambria Math" panose="02040503050406030204" pitchFamily="18" charset="0"/>
                    <a:ea typeface="Cambria Math" panose="02040503050406030204" pitchFamily="18" charset="0"/>
                  </a:rPr>
                  <a:t>𝜆_𝛽 </a:t>
                </a:r>
                <a:r>
                  <a:rPr lang="en-US" dirty="0"/>
                  <a:t> by 13 orders of magnitude from </a:t>
                </a:r>
                <a:r>
                  <a:rPr lang="en-US" i="0">
                    <a:latin typeface="Cambria Math" panose="02040503050406030204" pitchFamily="18" charset="0"/>
                    <a:ea typeface="Cambria Math" panose="02040503050406030204" pitchFamily="18" charset="0"/>
                  </a:rPr>
                  <a:t>0.66×10^(−23)</a:t>
                </a:r>
                <a:r>
                  <a:rPr lang="en-US" dirty="0"/>
                  <a:t> to </a:t>
                </a:r>
                <a:r>
                  <a:rPr lang="en-US" i="0" dirty="0">
                    <a:latin typeface="Cambria Math" panose="02040503050406030204" pitchFamily="18" charset="0"/>
                    <a:ea typeface="Cambria Math" panose="02040503050406030204" pitchFamily="18" charset="0"/>
                  </a:rPr>
                  <a:t>3</a:t>
                </a:r>
                <a:r>
                  <a:rPr lang="en-US" b="0" i="0" dirty="0">
                    <a:latin typeface="Cambria Math" panose="02040503050406030204" pitchFamily="18" charset="0"/>
                    <a:ea typeface="Cambria Math" panose="02040503050406030204" pitchFamily="18" charset="0"/>
                  </a:rPr>
                  <a:t>.</a:t>
                </a:r>
                <a:r>
                  <a:rPr lang="en-US" i="0">
                    <a:latin typeface="Cambria Math" panose="02040503050406030204" pitchFamily="18" charset="0"/>
                    <a:ea typeface="Cambria Math" panose="02040503050406030204" pitchFamily="18" charset="0"/>
                  </a:rPr>
                  <a:t>×10^(−</a:t>
                </a:r>
                <a:r>
                  <a:rPr lang="en-US" b="0" i="0">
                    <a:latin typeface="Cambria Math" panose="02040503050406030204" pitchFamily="18" charset="0"/>
                    <a:ea typeface="Cambria Math" panose="02040503050406030204" pitchFamily="18" charset="0"/>
                  </a:rPr>
                  <a:t>11)</a:t>
                </a:r>
                <a:r>
                  <a:rPr lang="en-US" dirty="0"/>
                  <a:t>;</a:t>
                </a:r>
              </a:p>
            </p:txBody>
          </p:sp>
        </mc:Fallback>
      </mc:AlternateContent>
      <p:sp>
        <p:nvSpPr>
          <p:cNvPr id="4" name="Slide Number Placeholder 3"/>
          <p:cNvSpPr>
            <a:spLocks noGrp="1"/>
          </p:cNvSpPr>
          <p:nvPr>
            <p:ph type="sldNum" sz="quarter" idx="5"/>
          </p:nvPr>
        </p:nvSpPr>
        <p:spPr/>
        <p:txBody>
          <a:bodyPr/>
          <a:lstStyle/>
          <a:p>
            <a:fld id="{29A8C19E-561D-4EA8-BFAA-A869D34130CA}" type="slidenum">
              <a:rPr lang="en-US" smtClean="0"/>
              <a:t>7</a:t>
            </a:fld>
            <a:endParaRPr lang="en-US"/>
          </a:p>
        </p:txBody>
      </p:sp>
    </p:spTree>
    <p:extLst>
      <p:ext uri="{BB962C8B-B14F-4D97-AF65-F5344CB8AC3E}">
        <p14:creationId xmlns:p14="http://schemas.microsoft.com/office/powerpoint/2010/main" val="994415915"/>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 will review three methods in this field.</a:t>
            </a:r>
          </a:p>
          <a:p>
            <a:r>
              <a:rPr lang="en-US" dirty="0"/>
              <a:t>On the left, one can do it with an electromagnetic field where we trap the electrons in the B field and push them up to an electric potential hill.</a:t>
            </a:r>
          </a:p>
          <a:p>
            <a:r>
              <a:rPr lang="en-US" dirty="0"/>
              <a:t>Only those electrons with high enough kinetic energy can reach the other side of the hill.</a:t>
            </a:r>
          </a:p>
          <a:p>
            <a:r>
              <a:rPr lang="en-US" dirty="0"/>
              <a:t>By adjusting this hill, we can perform a cut-and-count measurement.</a:t>
            </a:r>
          </a:p>
          <a:p>
            <a:r>
              <a:rPr lang="en-US" dirty="0"/>
              <a:t>In the middle, recent developments on the frequency-based technique had emerged in this field.</a:t>
            </a:r>
          </a:p>
          <a:p>
            <a:r>
              <a:rPr lang="en-US" dirty="0"/>
              <a:t>By measuring the faint radio-frequency emitted from gyrating electrons precisely, one can extract its kinetic energy.</a:t>
            </a:r>
          </a:p>
          <a:p>
            <a:r>
              <a:rPr lang="en-US" dirty="0"/>
              <a:t>On the right, micro-calorimeters has been used to measure the de-excitation spectrum of the </a:t>
            </a:r>
            <a:r>
              <a:rPr lang="en-US" sz="1200" b="0" dirty="0">
                <a:solidFill>
                  <a:srgbClr val="FCFFFC"/>
                </a:solidFill>
                <a:effectLst/>
                <a:latin typeface="Futura" panose="020B0602020204020303" pitchFamily="34" charset="-79"/>
                <a:cs typeface="Futura" panose="020B0602020204020303" pitchFamily="34" charset="-79"/>
              </a:rPr>
              <a:t>Dysprosium-163.</a:t>
            </a:r>
          </a:p>
          <a:p>
            <a:r>
              <a:rPr lang="en-US" sz="1200" b="0" dirty="0">
                <a:solidFill>
                  <a:srgbClr val="FCFFFC"/>
                </a:solidFill>
                <a:effectLst/>
                <a:latin typeface="Futura" panose="020B0602020204020303" pitchFamily="34" charset="-79"/>
                <a:cs typeface="Futura" panose="020B0602020204020303" pitchFamily="34" charset="-79"/>
              </a:rPr>
              <a:t>The cascade decay products dump their energies to heat up the absorber and cryogenic thermometers are used to measure the temperature rise.</a:t>
            </a:r>
            <a:endParaRPr lang="en-US" dirty="0"/>
          </a:p>
        </p:txBody>
      </p:sp>
      <p:sp>
        <p:nvSpPr>
          <p:cNvPr id="4" name="Slide Number Placeholder 3"/>
          <p:cNvSpPr>
            <a:spLocks noGrp="1"/>
          </p:cNvSpPr>
          <p:nvPr>
            <p:ph type="sldNum" sz="quarter" idx="5"/>
          </p:nvPr>
        </p:nvSpPr>
        <p:spPr/>
        <p:txBody>
          <a:bodyPr/>
          <a:lstStyle/>
          <a:p>
            <a:fld id="{F7BEBCF5-35D0-AA40-9172-6D7C01DCDA7E}" type="slidenum">
              <a:rPr lang="en-US" smtClean="0"/>
              <a:t>8</a:t>
            </a:fld>
            <a:endParaRPr lang="en-US"/>
          </a:p>
        </p:txBody>
      </p:sp>
    </p:spTree>
    <p:extLst>
      <p:ext uri="{BB962C8B-B14F-4D97-AF65-F5344CB8AC3E}">
        <p14:creationId xmlns:p14="http://schemas.microsoft.com/office/powerpoint/2010/main" val="120082398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F7BEBCF5-35D0-AA40-9172-6D7C01DCDA7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9</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22923127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block diagram of our experiment is the following.</a:t>
            </a:r>
          </a:p>
          <a:p>
            <a:r>
              <a:rPr lang="en-US" dirty="0"/>
              <a:t>We first have a target surface that holds beta-decaying nuclei which relic neutrino capture.</a:t>
            </a:r>
          </a:p>
          <a:p>
            <a:r>
              <a:rPr lang="en-US" dirty="0"/>
              <a:t>We then have a tracking system. It assesses whether the electrons are near the endpoint of the spectrum we are measuring and the pitch angle.</a:t>
            </a:r>
          </a:p>
          <a:p>
            <a:r>
              <a:rPr lang="en-US" dirty="0"/>
              <a:t>The angle between the electron momentum and the direction of the magnetic field. </a:t>
            </a:r>
          </a:p>
          <a:p>
            <a:r>
              <a:rPr lang="en-US" dirty="0"/>
              <a:t>With that dynamic information, we can transfer the electron through a slow drift process from the target to the filter region.</a:t>
            </a:r>
          </a:p>
          <a:p>
            <a:r>
              <a:rPr lang="en-US" dirty="0"/>
              <a:t>We configure a precision electromagnetic filter that is extremely compact.</a:t>
            </a:r>
          </a:p>
          <a:p>
            <a:r>
              <a:rPr lang="en-US" dirty="0"/>
              <a:t>The electrons go through bouncing and cyclotron motions in the filter.</a:t>
            </a:r>
          </a:p>
          <a:p>
            <a:r>
              <a:rPr lang="en-US" dirty="0"/>
              <a:t>It pushes the electrons from 18.6 keV endpoint energy up an electric potential so the electrons finally have down to a few eV which can be measured by a calorimeter.</a:t>
            </a:r>
          </a:p>
          <a:p>
            <a:r>
              <a:rPr lang="en-US" dirty="0"/>
              <a:t>We use micro-calorimeter transition-edge-sensors (TES) with a dynamic range of a few eV to measure the kinetic energy to achieve 10E-2 eV energy resolution. </a:t>
            </a:r>
          </a:p>
          <a:p>
            <a:endParaRPr lang="en-US" dirty="0"/>
          </a:p>
        </p:txBody>
      </p:sp>
      <p:sp>
        <p:nvSpPr>
          <p:cNvPr id="4" name="Slide Number Placeholder 3"/>
          <p:cNvSpPr>
            <a:spLocks noGrp="1"/>
          </p:cNvSpPr>
          <p:nvPr>
            <p:ph type="sldNum" sz="quarter" idx="5"/>
          </p:nvPr>
        </p:nvSpPr>
        <p:spPr/>
        <p:txBody>
          <a:bodyPr/>
          <a:lstStyle/>
          <a:p>
            <a:fld id="{29A8C19E-561D-4EA8-BFAA-A869D34130CA}" type="slidenum">
              <a:rPr lang="en-US" smtClean="0"/>
              <a:t>10</a:t>
            </a:fld>
            <a:endParaRPr lang="en-US"/>
          </a:p>
        </p:txBody>
      </p:sp>
    </p:spTree>
    <p:extLst>
      <p:ext uri="{BB962C8B-B14F-4D97-AF65-F5344CB8AC3E}">
        <p14:creationId xmlns:p14="http://schemas.microsoft.com/office/powerpoint/2010/main" val="346779701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a:extLst>
            <a:ext uri="{FF2B5EF4-FFF2-40B4-BE49-F238E27FC236}">
              <a16:creationId xmlns:a16="http://schemas.microsoft.com/office/drawing/2014/main" id="{6D6F38A7-0194-A428-8F05-EB26140C6BF1}"/>
            </a:ext>
          </a:extLst>
        </p:cNvPr>
        <p:cNvGrpSpPr/>
        <p:nvPr/>
      </p:nvGrpSpPr>
      <p:grpSpPr>
        <a:xfrm>
          <a:off x="0" y="0"/>
          <a:ext cx="0" cy="0"/>
          <a:chOff x="0" y="0"/>
          <a:chExt cx="0" cy="0"/>
        </a:xfrm>
      </p:grpSpPr>
      <p:sp>
        <p:nvSpPr>
          <p:cNvPr id="16386" name="Rectangle 21">
            <a:extLst>
              <a:ext uri="{FF2B5EF4-FFF2-40B4-BE49-F238E27FC236}">
                <a16:creationId xmlns:a16="http://schemas.microsoft.com/office/drawing/2014/main" id="{B38D3736-BD4D-CC0E-ED04-58E4D0F4CAB9}"/>
              </a:ext>
            </a:extLst>
          </p:cNvPr>
          <p:cNvSpPr>
            <a:spLocks noGrp="1" noChangeArrowheads="1"/>
          </p:cNvSpPr>
          <p:nvPr>
            <p:ph type="sldNum" sz="quarter"/>
          </p:nvPr>
        </p:nvSpPr>
        <p:spPr>
          <a:noFill/>
          <a:extLst>
            <a:ext uri="{91240B29-F687-4F45-9708-019B960494DF}">
              <a14:hiddenLine xmlns:a14="http://schemas.microsoft.com/office/drawing/2010/main" w="9525">
                <a:solidFill>
                  <a:srgbClr val="808080"/>
                </a:solidFill>
                <a:round/>
                <a:headEnd/>
                <a:tailEnd/>
              </a14:hiddenLine>
            </a:ext>
          </a:extLst>
        </p:spPr>
        <p:txBody>
          <a:bodyPr/>
          <a:lstStyle>
            <a:lvl1pPr marL="215900" indent="-215900">
              <a:spcBef>
                <a:spcPct val="300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1200">
                <a:solidFill>
                  <a:srgbClr val="000000"/>
                </a:solidFill>
                <a:latin typeface="Times New Roman" panose="02020603050405020304" pitchFamily="18" charset="0"/>
              </a:defRPr>
            </a:lvl1pPr>
            <a:lvl2pPr>
              <a:spcBef>
                <a:spcPct val="300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1200">
                <a:solidFill>
                  <a:srgbClr val="000000"/>
                </a:solidFill>
                <a:latin typeface="Times New Roman" panose="02020603050405020304" pitchFamily="18" charset="0"/>
              </a:defRPr>
            </a:lvl2pPr>
            <a:lvl3pPr>
              <a:spcBef>
                <a:spcPct val="300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1200">
                <a:solidFill>
                  <a:srgbClr val="000000"/>
                </a:solidFill>
                <a:latin typeface="Times New Roman" panose="02020603050405020304" pitchFamily="18" charset="0"/>
              </a:defRPr>
            </a:lvl3pPr>
            <a:lvl4pPr>
              <a:spcBef>
                <a:spcPct val="300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1200">
                <a:solidFill>
                  <a:srgbClr val="000000"/>
                </a:solidFill>
                <a:latin typeface="Times New Roman" panose="02020603050405020304" pitchFamily="18" charset="0"/>
              </a:defRPr>
            </a:lvl4pPr>
            <a:lvl5pPr>
              <a:spcBef>
                <a:spcPct val="300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1200">
                <a:solidFill>
                  <a:srgbClr val="000000"/>
                </a:solidFill>
                <a:latin typeface="Times New Roman" panose="02020603050405020304" pitchFamily="18" charset="0"/>
              </a:defRPr>
            </a:lvl5pPr>
            <a:lvl6pPr marL="2514600" indent="-228600" defTabSz="457200" eaLnBrk="0" fontAlgn="base" hangingPunct="0">
              <a:spcBef>
                <a:spcPct val="30000"/>
              </a:spcBef>
              <a:spcAft>
                <a:spcPct val="0"/>
              </a:spcAft>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1200">
                <a:solidFill>
                  <a:srgbClr val="000000"/>
                </a:solidFill>
                <a:latin typeface="Times New Roman" panose="02020603050405020304" pitchFamily="18" charset="0"/>
              </a:defRPr>
            </a:lvl6pPr>
            <a:lvl7pPr marL="2971800" indent="-228600" defTabSz="457200" eaLnBrk="0" fontAlgn="base" hangingPunct="0">
              <a:spcBef>
                <a:spcPct val="30000"/>
              </a:spcBef>
              <a:spcAft>
                <a:spcPct val="0"/>
              </a:spcAft>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1200">
                <a:solidFill>
                  <a:srgbClr val="000000"/>
                </a:solidFill>
                <a:latin typeface="Times New Roman" panose="02020603050405020304" pitchFamily="18" charset="0"/>
              </a:defRPr>
            </a:lvl7pPr>
            <a:lvl8pPr marL="3429000" indent="-228600" defTabSz="457200" eaLnBrk="0" fontAlgn="base" hangingPunct="0">
              <a:spcBef>
                <a:spcPct val="30000"/>
              </a:spcBef>
              <a:spcAft>
                <a:spcPct val="0"/>
              </a:spcAft>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1200">
                <a:solidFill>
                  <a:srgbClr val="000000"/>
                </a:solidFill>
                <a:latin typeface="Times New Roman" panose="02020603050405020304" pitchFamily="18" charset="0"/>
              </a:defRPr>
            </a:lvl8pPr>
            <a:lvl9pPr marL="3886200" indent="-228600" defTabSz="457200" eaLnBrk="0" fontAlgn="base" hangingPunct="0">
              <a:spcBef>
                <a:spcPct val="30000"/>
              </a:spcBef>
              <a:spcAft>
                <a:spcPct val="0"/>
              </a:spcAft>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1200">
                <a:solidFill>
                  <a:srgbClr val="000000"/>
                </a:solidFill>
                <a:latin typeface="Times New Roman" panose="02020603050405020304" pitchFamily="18" charset="0"/>
              </a:defRPr>
            </a:lvl9pPr>
          </a:lstStyle>
          <a:p>
            <a:pPr>
              <a:spcBef>
                <a:spcPct val="0"/>
              </a:spcBef>
              <a:buClrTx/>
              <a:buFontTx/>
              <a:buNone/>
            </a:pPr>
            <a:fld id="{9F892585-3CEB-4107-8004-A4496B2468A5}" type="slidenum">
              <a:rPr lang="it-IT" altLang="it-IT"/>
              <a:pPr>
                <a:spcBef>
                  <a:spcPct val="0"/>
                </a:spcBef>
                <a:buClrTx/>
                <a:buFontTx/>
                <a:buNone/>
              </a:pPr>
              <a:t>11</a:t>
            </a:fld>
            <a:endParaRPr lang="it-IT" altLang="it-IT"/>
          </a:p>
        </p:txBody>
      </p:sp>
      <p:sp>
        <p:nvSpPr>
          <p:cNvPr id="16387" name="Text Box 1">
            <a:extLst>
              <a:ext uri="{FF2B5EF4-FFF2-40B4-BE49-F238E27FC236}">
                <a16:creationId xmlns:a16="http://schemas.microsoft.com/office/drawing/2014/main" id="{E4D31223-738A-F241-9AF2-D3698EBA62E2}"/>
              </a:ext>
            </a:extLst>
          </p:cNvPr>
          <p:cNvSpPr txBox="1">
            <a:spLocks noChangeArrowheads="1"/>
          </p:cNvSpPr>
          <p:nvPr/>
        </p:nvSpPr>
        <p:spPr bwMode="auto">
          <a:xfrm>
            <a:off x="3886200" y="8837613"/>
            <a:ext cx="2949575" cy="434975"/>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80808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lIns="90000" tIns="46800" rIns="90000" bIns="46800" anchor="b"/>
          <a:lstStyle>
            <a:lvl1pPr>
              <a:spcBef>
                <a:spcPct val="300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1200">
                <a:solidFill>
                  <a:srgbClr val="000000"/>
                </a:solidFill>
                <a:latin typeface="Times New Roman" panose="02020603050405020304" pitchFamily="18" charset="0"/>
              </a:defRPr>
            </a:lvl1pPr>
            <a:lvl2pPr>
              <a:spcBef>
                <a:spcPct val="300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1200">
                <a:solidFill>
                  <a:srgbClr val="000000"/>
                </a:solidFill>
                <a:latin typeface="Times New Roman" panose="02020603050405020304" pitchFamily="18" charset="0"/>
              </a:defRPr>
            </a:lvl2pPr>
            <a:lvl3pPr>
              <a:spcBef>
                <a:spcPct val="300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1200">
                <a:solidFill>
                  <a:srgbClr val="000000"/>
                </a:solidFill>
                <a:latin typeface="Times New Roman" panose="02020603050405020304" pitchFamily="18" charset="0"/>
              </a:defRPr>
            </a:lvl3pPr>
            <a:lvl4pPr>
              <a:spcBef>
                <a:spcPct val="300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1200">
                <a:solidFill>
                  <a:srgbClr val="000000"/>
                </a:solidFill>
                <a:latin typeface="Times New Roman" panose="02020603050405020304" pitchFamily="18" charset="0"/>
              </a:defRPr>
            </a:lvl4pPr>
            <a:lvl5pPr>
              <a:spcBef>
                <a:spcPct val="300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1200">
                <a:solidFill>
                  <a:srgbClr val="000000"/>
                </a:solidFill>
                <a:latin typeface="Times New Roman" panose="02020603050405020304" pitchFamily="18" charset="0"/>
              </a:defRPr>
            </a:lvl5pPr>
            <a:lvl6pPr marL="2514600" indent="-228600" defTabSz="457200" eaLnBrk="0" fontAlgn="base" hangingPunct="0">
              <a:spcBef>
                <a:spcPct val="30000"/>
              </a:spcBef>
              <a:spcAft>
                <a:spcPct val="0"/>
              </a:spcAft>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1200">
                <a:solidFill>
                  <a:srgbClr val="000000"/>
                </a:solidFill>
                <a:latin typeface="Times New Roman" panose="02020603050405020304" pitchFamily="18" charset="0"/>
              </a:defRPr>
            </a:lvl6pPr>
            <a:lvl7pPr marL="2971800" indent="-228600" defTabSz="457200" eaLnBrk="0" fontAlgn="base" hangingPunct="0">
              <a:spcBef>
                <a:spcPct val="30000"/>
              </a:spcBef>
              <a:spcAft>
                <a:spcPct val="0"/>
              </a:spcAft>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1200">
                <a:solidFill>
                  <a:srgbClr val="000000"/>
                </a:solidFill>
                <a:latin typeface="Times New Roman" panose="02020603050405020304" pitchFamily="18" charset="0"/>
              </a:defRPr>
            </a:lvl7pPr>
            <a:lvl8pPr marL="3429000" indent="-228600" defTabSz="457200" eaLnBrk="0" fontAlgn="base" hangingPunct="0">
              <a:spcBef>
                <a:spcPct val="30000"/>
              </a:spcBef>
              <a:spcAft>
                <a:spcPct val="0"/>
              </a:spcAft>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1200">
                <a:solidFill>
                  <a:srgbClr val="000000"/>
                </a:solidFill>
                <a:latin typeface="Times New Roman" panose="02020603050405020304" pitchFamily="18" charset="0"/>
              </a:defRPr>
            </a:lvl8pPr>
            <a:lvl9pPr marL="3886200" indent="-228600" defTabSz="457200" eaLnBrk="0" fontAlgn="base" hangingPunct="0">
              <a:spcBef>
                <a:spcPct val="30000"/>
              </a:spcBef>
              <a:spcAft>
                <a:spcPct val="0"/>
              </a:spcAft>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1200">
                <a:solidFill>
                  <a:srgbClr val="000000"/>
                </a:solidFill>
                <a:latin typeface="Times New Roman" panose="02020603050405020304" pitchFamily="18" charset="0"/>
              </a:defRPr>
            </a:lvl9pPr>
          </a:lstStyle>
          <a:p>
            <a:pPr algn="r">
              <a:spcBef>
                <a:spcPct val="0"/>
              </a:spcBef>
              <a:buClrTx/>
              <a:buFontTx/>
              <a:buNone/>
            </a:pPr>
            <a:fld id="{4ACFBD6C-3A64-4CC4-8499-ADE34FEF26DA}" type="slidenum">
              <a:rPr lang="it-IT" altLang="it-IT">
                <a:cs typeface="Arial Unicode MS" charset="0"/>
              </a:rPr>
              <a:pPr algn="r">
                <a:spcBef>
                  <a:spcPct val="0"/>
                </a:spcBef>
                <a:buClrTx/>
                <a:buFontTx/>
                <a:buNone/>
              </a:pPr>
              <a:t>11</a:t>
            </a:fld>
            <a:endParaRPr lang="it-IT" altLang="it-IT">
              <a:cs typeface="Arial Unicode MS" charset="0"/>
            </a:endParaRPr>
          </a:p>
        </p:txBody>
      </p:sp>
      <p:sp>
        <p:nvSpPr>
          <p:cNvPr id="16388" name="Rectangle 2">
            <a:extLst>
              <a:ext uri="{FF2B5EF4-FFF2-40B4-BE49-F238E27FC236}">
                <a16:creationId xmlns:a16="http://schemas.microsoft.com/office/drawing/2014/main" id="{94E5089E-B16C-98D3-2EC9-111453EDA893}"/>
              </a:ext>
            </a:extLst>
          </p:cNvPr>
          <p:cNvSpPr>
            <a:spLocks noGrp="1" noRot="1" noChangeAspect="1" noChangeArrowheads="1" noTextEdit="1"/>
          </p:cNvSpPr>
          <p:nvPr>
            <p:ph type="sldImg"/>
          </p:nvPr>
        </p:nvSpPr>
        <p:spPr>
          <a:xfrm>
            <a:off x="2765425" y="533400"/>
            <a:ext cx="4603750" cy="2590800"/>
          </a:xfrm>
          <a:ln/>
          <a:extLst>
            <a:ext uri="{AF507438-7753-43E0-B8FC-AC1667EBCBE1}">
              <a14:hiddenEffects xmlns:a14="http://schemas.microsoft.com/office/drawing/2010/main">
                <a:effectLst>
                  <a:outerShdw dist="35921" dir="2700000" algn="ctr" rotWithShape="0">
                    <a:srgbClr val="808080"/>
                  </a:outerShdw>
                </a:effectLst>
              </a14:hiddenEffects>
            </a:ext>
          </a:extLst>
        </p:spPr>
      </p:sp>
      <p:sp>
        <p:nvSpPr>
          <p:cNvPr id="16389" name="Rectangle 3">
            <a:extLst>
              <a:ext uri="{FF2B5EF4-FFF2-40B4-BE49-F238E27FC236}">
                <a16:creationId xmlns:a16="http://schemas.microsoft.com/office/drawing/2014/main" id="{5B9E5A2F-171B-91FC-66B6-A8D9797CB052}"/>
              </a:ext>
            </a:extLst>
          </p:cNvPr>
          <p:cNvSpPr>
            <a:spLocks noGrp="1" noChangeArrowheads="1"/>
          </p:cNvSpPr>
          <p:nvPr>
            <p:ph type="body" idx="1"/>
          </p:nvPr>
        </p:nvSpPr>
        <p:spPr>
          <a:xfrm>
            <a:off x="1371600" y="3276600"/>
            <a:ext cx="7389813" cy="3198813"/>
          </a:xfrm>
          <a:noFill/>
          <a:extLst>
            <a:ext uri="{91240B29-F687-4F45-9708-019B960494DF}">
              <a14:hiddenLine xmlns:a14="http://schemas.microsoft.com/office/drawing/2010/main" w="9525">
                <a:solidFill>
                  <a:srgbClr val="80808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wrap="none" anchor="ctr"/>
          <a:lstStyle/>
          <a:p>
            <a:endParaRPr lang="it-IT" altLang="it-IT" dirty="0"/>
          </a:p>
        </p:txBody>
      </p:sp>
    </p:spTree>
    <p:extLst>
      <p:ext uri="{BB962C8B-B14F-4D97-AF65-F5344CB8AC3E}">
        <p14:creationId xmlns:p14="http://schemas.microsoft.com/office/powerpoint/2010/main" val="4229424799"/>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29A8C19E-561D-4EA8-BFAA-A869D34130CA}" type="slidenum">
              <a:rPr lang="en-US" smtClean="0"/>
              <a:t>13</a:t>
            </a:fld>
            <a:endParaRPr lang="en-US"/>
          </a:p>
        </p:txBody>
      </p:sp>
    </p:spTree>
    <p:extLst>
      <p:ext uri="{BB962C8B-B14F-4D97-AF65-F5344CB8AC3E}">
        <p14:creationId xmlns:p14="http://schemas.microsoft.com/office/powerpoint/2010/main" val="331771879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mc:AlternateContent xmlns:mc="http://schemas.openxmlformats.org/markup-compatibility/2006" xmlns:a14="http://schemas.microsoft.com/office/drawing/2010/main">
        <mc:Choice Requires="a14">
          <p:sp>
            <p:nvSpPr>
              <p:cNvPr id="3" name="Notes Placeholder 2"/>
              <p:cNvSpPr>
                <a:spLocks noGrp="1"/>
              </p:cNvSpPr>
              <p:nvPr>
                <p:ph type="body" idx="1"/>
              </p:nvPr>
            </p:nvSpPr>
            <p:spPr/>
            <p:txBody>
              <a:bodyPr/>
              <a:lstStyle/>
              <a:p>
                <a:pPr marL="0" indent="0">
                  <a:buNone/>
                </a:pPr>
                <a:r>
                  <a:rPr lang="en-US" dirty="0"/>
                  <a:t>This is our design of a demonstrator to produce the B and E fields we want.</a:t>
                </a:r>
              </a:p>
              <a:p>
                <a:pPr marL="0" indent="0">
                  <a:buNone/>
                </a:pPr>
                <a:r>
                  <a:rPr lang="en-US" dirty="0"/>
                  <a:t>The idea is to use the fringe field of an existing C-type dipole magnet.</a:t>
                </a:r>
              </a:p>
              <a:p>
                <a:pPr marL="0" indent="0">
                  <a:buNone/>
                </a:pPr>
                <a:r>
                  <a:rPr lang="en-US" dirty="0"/>
                  <a:t>We used a trick to attach iron extensions to the main return yoke.</a:t>
                </a:r>
              </a:p>
              <a:p>
                <a:pPr marL="0" indent="0">
                  <a:buNone/>
                </a:pPr>
                <a:r>
                  <a:rPr lang="en-US" dirty="0"/>
                  <a:t>The extensions “steal” some flux from the main yoke and short-circuited it to the poles.</a:t>
                </a:r>
              </a:p>
              <a:p>
                <a:pPr marL="0" indent="0">
                  <a:buNone/>
                </a:pPr>
                <a:r>
                  <a:rPr lang="en-US" dirty="0"/>
                  <a:t>These fluxes then create a magnetic pressure that pinches the fringe field.</a:t>
                </a:r>
              </a:p>
              <a:p>
                <a:pPr marL="0" indent="0">
                  <a:buNone/>
                </a:pPr>
                <a:r>
                  <a:rPr lang="en-US" dirty="0"/>
                  <a:t>With a longer extension, some flux actually just hops over the air from one arm and enters the other arm.</a:t>
                </a:r>
              </a:p>
              <a:p>
                <a:pPr marL="0" indent="0">
                  <a:buNone/>
                </a:pPr>
                <a:r>
                  <a:rPr lang="en-US" dirty="0"/>
                  <a:t>Which creates a quadrupole point with a zero B field where we can place our calorimeters.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In this way, we can have an exponentially decaying Bx field with constant curvature.</a:t>
                </a:r>
              </a:p>
              <a:p>
                <a:pPr marL="0" indent="0">
                  <a:buNone/>
                </a:pPr>
                <a:r>
                  <a:rPr lang="en-US" dirty="0"/>
                  <a:t>We also design a vacuum system and an electric field cage with it.</a:t>
                </a:r>
              </a:p>
            </p:txBody>
          </p:sp>
        </mc:Choice>
        <mc:Fallback xmlns="">
          <p:sp>
            <p:nvSpPr>
              <p:cNvPr id="3" name="Notes Placeholder 2"/>
              <p:cNvSpPr>
                <a:spLocks noGrp="1"/>
              </p:cNvSpPr>
              <p:nvPr>
                <p:ph type="body" idx="1"/>
              </p:nvPr>
            </p:nvSpPr>
            <p:spPr/>
            <p:txBody>
              <a:bodyPr/>
              <a:lstStyle/>
              <a:p>
                <a:pPr marL="0" indent="0">
                  <a:buNone/>
                </a:pPr>
                <a:r>
                  <a:rPr lang="en-US" dirty="0"/>
                  <a:t>We design a demonstrator with an electromagnet, a vacuum system, and an electric field cage.</a:t>
                </a:r>
              </a:p>
              <a:p>
                <a:pPr marL="0" indent="0">
                  <a:buNone/>
                </a:pPr>
                <a:r>
                  <a:rPr lang="en-US" dirty="0"/>
                  <a:t>A C-type magnet with iron extensions is built to produce </a:t>
                </a:r>
                <a:r>
                  <a:rPr lang="en-US" i="0">
                    <a:latin typeface="Cambria Math" panose="02040503050406030204" pitchFamily="18" charset="0"/>
                  </a:rPr>
                  <a:t>𝐵_𝑥</a:t>
                </a:r>
                <a:r>
                  <a:rPr lang="en-US" dirty="0"/>
                  <a:t> field with</a:t>
                </a:r>
              </a:p>
              <a:p>
                <a:r>
                  <a:rPr lang="en-US" dirty="0"/>
                  <a:t>a strong, uniform field between poles,</a:t>
                </a:r>
              </a:p>
              <a:p>
                <a:r>
                  <a:rPr lang="en-US" dirty="0"/>
                  <a:t>an exponential decay </a:t>
                </a:r>
                <a:r>
                  <a:rPr lang="en-US" b="0" i="0">
                    <a:latin typeface="Cambria Math" panose="02040503050406030204" pitchFamily="18" charset="0"/>
                  </a:rPr>
                  <a:t>𝐵_𝑥</a:t>
                </a:r>
                <a:r>
                  <a:rPr lang="en-US" dirty="0"/>
                  <a:t> field along +z,</a:t>
                </a:r>
              </a:p>
              <a:p>
                <a:r>
                  <a:rPr lang="en-US" dirty="0"/>
                  <a:t>constant curvature.</a:t>
                </a:r>
              </a:p>
            </p:txBody>
          </p:sp>
        </mc:Fallback>
      </mc:AlternateContent>
      <p:sp>
        <p:nvSpPr>
          <p:cNvPr id="4" name="Slide Number Placeholder 3"/>
          <p:cNvSpPr>
            <a:spLocks noGrp="1"/>
          </p:cNvSpPr>
          <p:nvPr>
            <p:ph type="sldNum" sz="quarter" idx="5"/>
          </p:nvPr>
        </p:nvSpPr>
        <p:spPr/>
        <p:txBody>
          <a:bodyPr/>
          <a:lstStyle/>
          <a:p>
            <a:fld id="{29A8C19E-561D-4EA8-BFAA-A869D34130CA}" type="slidenum">
              <a:rPr lang="en-US" smtClean="0"/>
              <a:t>14</a:t>
            </a:fld>
            <a:endParaRPr lang="en-US"/>
          </a:p>
        </p:txBody>
      </p:sp>
    </p:spTree>
    <p:extLst>
      <p:ext uri="{BB962C8B-B14F-4D97-AF65-F5344CB8AC3E}">
        <p14:creationId xmlns:p14="http://schemas.microsoft.com/office/powerpoint/2010/main" val="380661880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29A8C19E-561D-4EA8-BFAA-A869D34130CA}" type="slidenum">
              <a:rPr lang="en-US" smtClean="0"/>
              <a:t>15</a:t>
            </a:fld>
            <a:endParaRPr lang="en-US"/>
          </a:p>
        </p:txBody>
      </p:sp>
    </p:spTree>
    <p:extLst>
      <p:ext uri="{BB962C8B-B14F-4D97-AF65-F5344CB8AC3E}">
        <p14:creationId xmlns:p14="http://schemas.microsoft.com/office/powerpoint/2010/main" val="97874737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559E998-3905-5448-5FBF-E9C7AB12355F}"/>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66CE4B25-74BA-69A8-45AF-812D65B120DD}"/>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7B897EAF-B796-1F4C-9931-CED459F2C819}"/>
              </a:ext>
            </a:extLst>
          </p:cNvPr>
          <p:cNvSpPr>
            <a:spLocks noGrp="1"/>
          </p:cNvSpPr>
          <p:nvPr>
            <p:ph type="body" idx="1"/>
          </p:nvPr>
        </p:nvSpPr>
        <p:spPr/>
        <p:txBody>
          <a:bodyPr/>
          <a:lstStyle/>
          <a:p>
            <a:endParaRPr lang="en-US" dirty="0"/>
          </a:p>
        </p:txBody>
      </p:sp>
      <p:sp>
        <p:nvSpPr>
          <p:cNvPr id="4" name="Slide Number Placeholder 3">
            <a:extLst>
              <a:ext uri="{FF2B5EF4-FFF2-40B4-BE49-F238E27FC236}">
                <a16:creationId xmlns:a16="http://schemas.microsoft.com/office/drawing/2014/main" id="{FC8578A9-00C2-1681-A3C7-150FFA93C4B4}"/>
              </a:ext>
            </a:extLst>
          </p:cNvPr>
          <p:cNvSpPr>
            <a:spLocks noGrp="1"/>
          </p:cNvSpPr>
          <p:nvPr>
            <p:ph type="sldNum" sz="quarter" idx="5"/>
          </p:nvPr>
        </p:nvSpPr>
        <p:spPr/>
        <p:txBody>
          <a:bodyPr/>
          <a:lstStyle/>
          <a:p>
            <a:fld id="{29A8C19E-561D-4EA8-BFAA-A869D34130CA}" type="slidenum">
              <a:rPr lang="en-US" smtClean="0"/>
              <a:t>16</a:t>
            </a:fld>
            <a:endParaRPr lang="en-US"/>
          </a:p>
        </p:txBody>
      </p:sp>
    </p:spTree>
    <p:extLst>
      <p:ext uri="{BB962C8B-B14F-4D97-AF65-F5344CB8AC3E}">
        <p14:creationId xmlns:p14="http://schemas.microsoft.com/office/powerpoint/2010/main" val="295606316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29A8C19E-561D-4EA8-BFAA-A869D34130CA}" type="slidenum">
              <a:rPr lang="en-US" smtClean="0"/>
              <a:t>17</a:t>
            </a:fld>
            <a:endParaRPr lang="en-US"/>
          </a:p>
        </p:txBody>
      </p:sp>
    </p:spTree>
    <p:extLst>
      <p:ext uri="{BB962C8B-B14F-4D97-AF65-F5344CB8AC3E}">
        <p14:creationId xmlns:p14="http://schemas.microsoft.com/office/powerpoint/2010/main" val="242817140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29A8C19E-561D-4EA8-BFAA-A869D34130CA}" type="slidenum">
              <a:rPr lang="en-US" smtClean="0"/>
              <a:t>18</a:t>
            </a:fld>
            <a:endParaRPr lang="en-US"/>
          </a:p>
        </p:txBody>
      </p:sp>
    </p:spTree>
    <p:extLst>
      <p:ext uri="{BB962C8B-B14F-4D97-AF65-F5344CB8AC3E}">
        <p14:creationId xmlns:p14="http://schemas.microsoft.com/office/powerpoint/2010/main" val="289557491"/>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29A8C19E-561D-4EA8-BFAA-A869D34130CA}" type="slidenum">
              <a:rPr lang="en-US" smtClean="0"/>
              <a:t>19</a:t>
            </a:fld>
            <a:endParaRPr lang="en-US"/>
          </a:p>
        </p:txBody>
      </p:sp>
    </p:spTree>
    <p:extLst>
      <p:ext uri="{BB962C8B-B14F-4D97-AF65-F5344CB8AC3E}">
        <p14:creationId xmlns:p14="http://schemas.microsoft.com/office/powerpoint/2010/main" val="2417184766"/>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state-of-art experiment of beta spectrum endpoint measurement is the KATRIN experiment.</a:t>
            </a:r>
          </a:p>
          <a:p>
            <a:r>
              <a:rPr lang="en-US" dirty="0"/>
              <a:t>They use an electromagnetic filter based on the conservation of magnetic adiabatic invariances called the MAC-E filter.</a:t>
            </a:r>
          </a:p>
          <a:p>
            <a:r>
              <a:rPr lang="en-US" dirty="0"/>
              <a:t>The basic idea is to first create a magnetic “mirror” machine, or a magnetic bottle,  as in Jackson’s textbook.</a:t>
            </a:r>
          </a:p>
          <a:p>
            <a:r>
              <a:rPr lang="en-US" dirty="0"/>
              <a:t>The schematic on the left show half of the geometry with a strong magnetic field on the bottom left, typically created by coils.</a:t>
            </a:r>
          </a:p>
          <a:p>
            <a:r>
              <a:rPr lang="en-US" dirty="0"/>
              <a:t>The magnetic field lines splay out to a vast region and thus the B field decrease which has a gradient parallel to the B.</a:t>
            </a:r>
          </a:p>
          <a:p>
            <a:r>
              <a:rPr lang="en-US" dirty="0"/>
              <a:t>Then, if you apply an electric field along the B field, it becomes a filter.</a:t>
            </a:r>
          </a:p>
          <a:p>
            <a:r>
              <a:rPr lang="en-US" dirty="0"/>
              <a:t>It aligns the momentum of the electrons and collimates them.</a:t>
            </a:r>
          </a:p>
          <a:p>
            <a:r>
              <a:rPr lang="en-US" dirty="0"/>
              <a:t>Those with kinetic energy less than the filter threshold will bounce back and forth in the bottle </a:t>
            </a:r>
          </a:p>
          <a:p>
            <a:r>
              <a:rPr lang="en-US" dirty="0"/>
              <a:t>And those with excessive kinetic energies can pass.</a:t>
            </a:r>
          </a:p>
          <a:p>
            <a:r>
              <a:rPr lang="en-US" dirty="0"/>
              <a:t>So, it’s a high-pass energy filter, and then you can perform a cut-and-count measurement.</a:t>
            </a:r>
          </a:p>
          <a:p>
            <a:r>
              <a:rPr lang="en-US" dirty="0"/>
              <a:t>On the right picture is their famous 5-story high main filter with a sheer volume of about 1200 cubic meters.</a:t>
            </a:r>
          </a:p>
          <a:p>
            <a:r>
              <a:rPr lang="en-US" dirty="0"/>
              <a:t>Their current result is 0.8 eV/c2 90% C.L., and with more statistics, they may reach their goal of 0.2 eV/c2.</a:t>
            </a:r>
          </a:p>
          <a:p>
            <a:endParaRPr lang="en-US" dirty="0"/>
          </a:p>
          <a:p>
            <a:r>
              <a:rPr lang="en-US" dirty="0"/>
              <a:t>However, this filter can only reach about 1eV energy resolution.</a:t>
            </a:r>
          </a:p>
        </p:txBody>
      </p:sp>
      <p:sp>
        <p:nvSpPr>
          <p:cNvPr id="4" name="Slide Number Placeholder 3"/>
          <p:cNvSpPr>
            <a:spLocks noGrp="1"/>
          </p:cNvSpPr>
          <p:nvPr>
            <p:ph type="sldNum" sz="quarter" idx="5"/>
          </p:nvPr>
        </p:nvSpPr>
        <p:spPr/>
        <p:txBody>
          <a:bodyPr/>
          <a:lstStyle/>
          <a:p>
            <a:fld id="{29A8C19E-561D-4EA8-BFAA-A869D34130CA}" type="slidenum">
              <a:rPr lang="en-US" smtClean="0"/>
              <a:t>20</a:t>
            </a:fld>
            <a:endParaRPr lang="en-US"/>
          </a:p>
        </p:txBody>
      </p:sp>
    </p:spTree>
    <p:extLst>
      <p:ext uri="{BB962C8B-B14F-4D97-AF65-F5344CB8AC3E}">
        <p14:creationId xmlns:p14="http://schemas.microsoft.com/office/powerpoint/2010/main" val="81600525"/>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 propose a new type of filter, a much COMPACT one, dubbed transverse drift filter.</a:t>
            </a:r>
          </a:p>
          <a:p>
            <a:r>
              <a:rPr lang="en-US" dirty="0"/>
              <a:t>We also exploit the adiabatic invariance by looking for a magnetic gradient.</a:t>
            </a:r>
          </a:p>
          <a:p>
            <a:r>
              <a:rPr lang="en-US" dirty="0"/>
              <a:t>Instead of having a gradient parallel to the B field, we look for a gradient perpendicular to the B field.</a:t>
            </a:r>
          </a:p>
          <a:p>
            <a:r>
              <a:rPr lang="en-US" dirty="0"/>
              <a:t>We can use the fringe field between a pair of separated coils with a much faster decaying B field.</a:t>
            </a:r>
          </a:p>
          <a:p>
            <a:r>
              <a:rPr lang="en-US" dirty="0"/>
              <a:t>But this introduces the </a:t>
            </a:r>
            <a:r>
              <a:rPr lang="en-US" sz="1200" b="1" dirty="0"/>
              <a:t>𝛻</a:t>
            </a:r>
            <a:r>
              <a:rPr lang="en-US" dirty="0"/>
              <a:t>B drift.</a:t>
            </a:r>
          </a:p>
          <a:p>
            <a:r>
              <a:rPr lang="en-US" dirty="0"/>
              <a:t>Then we create an E field, to balance the </a:t>
            </a:r>
            <a:r>
              <a:rPr lang="en-US" sz="1200" b="1" dirty="0"/>
              <a:t>𝛻</a:t>
            </a:r>
            <a:r>
              <a:rPr lang="en-US" dirty="0"/>
              <a:t>B drift and also push the electron climbing a potential hill and loss its kinetic energy.</a:t>
            </a:r>
          </a:p>
          <a:p>
            <a:r>
              <a:rPr lang="en-US" dirty="0"/>
              <a:t>This is a magnet I built to generate a B field with the traits we need.</a:t>
            </a:r>
          </a:p>
          <a:p>
            <a:r>
              <a:rPr lang="en-US" dirty="0"/>
              <a:t>And its active volume is only about 1 cubic meter.</a:t>
            </a:r>
          </a:p>
          <a:p>
            <a:r>
              <a:rPr lang="en-US" dirty="0"/>
              <a:t>This allows scalability for our future experiment design.</a:t>
            </a:r>
          </a:p>
        </p:txBody>
      </p:sp>
      <p:sp>
        <p:nvSpPr>
          <p:cNvPr id="4" name="Slide Number Placeholder 3"/>
          <p:cNvSpPr>
            <a:spLocks noGrp="1"/>
          </p:cNvSpPr>
          <p:nvPr>
            <p:ph type="sldNum" sz="quarter" idx="5"/>
          </p:nvPr>
        </p:nvSpPr>
        <p:spPr/>
        <p:txBody>
          <a:bodyPr/>
          <a:lstStyle/>
          <a:p>
            <a:fld id="{29A8C19E-561D-4EA8-BFAA-A869D34130CA}" type="slidenum">
              <a:rPr lang="en-US" smtClean="0"/>
              <a:t>21</a:t>
            </a:fld>
            <a:endParaRPr lang="en-US"/>
          </a:p>
        </p:txBody>
      </p:sp>
    </p:spTree>
    <p:extLst>
      <p:ext uri="{BB962C8B-B14F-4D97-AF65-F5344CB8AC3E}">
        <p14:creationId xmlns:p14="http://schemas.microsoft.com/office/powerpoint/2010/main" val="6541896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C9EEF9E-1E94-6BD5-999C-434D58220F92}"/>
            </a:ext>
          </a:extLst>
        </p:cNvPr>
        <p:cNvGrpSpPr/>
        <p:nvPr/>
      </p:nvGrpSpPr>
      <p:grpSpPr>
        <a:xfrm>
          <a:off x="0" y="0"/>
          <a:ext cx="0" cy="0"/>
          <a:chOff x="0" y="0"/>
          <a:chExt cx="0" cy="0"/>
        </a:xfrm>
      </p:grpSpPr>
      <p:sp>
        <p:nvSpPr>
          <p:cNvPr id="2" name="Segnaposto immagine diapositiva 1">
            <a:extLst>
              <a:ext uri="{FF2B5EF4-FFF2-40B4-BE49-F238E27FC236}">
                <a16:creationId xmlns:a16="http://schemas.microsoft.com/office/drawing/2014/main" id="{61F7AC13-F96C-081A-18C8-5A1498C2A795}"/>
              </a:ext>
            </a:extLst>
          </p:cNvPr>
          <p:cNvSpPr>
            <a:spLocks noGrp="1" noRot="1" noChangeAspect="1"/>
          </p:cNvSpPr>
          <p:nvPr>
            <p:ph type="sldImg"/>
          </p:nvPr>
        </p:nvSpPr>
        <p:spPr/>
      </p:sp>
      <p:sp>
        <p:nvSpPr>
          <p:cNvPr id="3" name="Segnaposto note 2">
            <a:extLst>
              <a:ext uri="{FF2B5EF4-FFF2-40B4-BE49-F238E27FC236}">
                <a16:creationId xmlns:a16="http://schemas.microsoft.com/office/drawing/2014/main" id="{5BC3748B-D20C-6489-308E-314398786770}"/>
              </a:ext>
            </a:extLst>
          </p:cNvPr>
          <p:cNvSpPr>
            <a:spLocks noGrp="1"/>
          </p:cNvSpPr>
          <p:nvPr>
            <p:ph type="body" idx="1"/>
          </p:nvPr>
        </p:nvSpPr>
        <p:spPr/>
        <p:txBody>
          <a:bodyPr/>
          <a:lstStyle/>
          <a:p>
            <a:endParaRPr lang="it-IT" dirty="0"/>
          </a:p>
        </p:txBody>
      </p:sp>
      <p:sp>
        <p:nvSpPr>
          <p:cNvPr id="4" name="Segnaposto numero diapositiva 3">
            <a:extLst>
              <a:ext uri="{FF2B5EF4-FFF2-40B4-BE49-F238E27FC236}">
                <a16:creationId xmlns:a16="http://schemas.microsoft.com/office/drawing/2014/main" id="{9213A4E2-7745-CF70-6CF6-81481F0787C1}"/>
              </a:ext>
            </a:extLst>
          </p:cNvPr>
          <p:cNvSpPr>
            <a:spLocks noGrp="1"/>
          </p:cNvSpPr>
          <p:nvPr>
            <p:ph type="sldNum" sz="quarter" idx="5"/>
          </p:nvPr>
        </p:nvSpPr>
        <p:spPr/>
        <p:txBody>
          <a:bodyPr/>
          <a:lstStyle/>
          <a:p>
            <a:fld id="{B5149E9D-8D42-4148-9B37-195363E6F958}" type="slidenum">
              <a:rPr lang="en-IT" smtClean="0"/>
              <a:t>24</a:t>
            </a:fld>
            <a:endParaRPr lang="en-IT"/>
          </a:p>
        </p:txBody>
      </p:sp>
    </p:spTree>
    <p:extLst>
      <p:ext uri="{BB962C8B-B14F-4D97-AF65-F5344CB8AC3E}">
        <p14:creationId xmlns:p14="http://schemas.microsoft.com/office/powerpoint/2010/main" val="812426896"/>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8EC9321-934C-748E-A9C3-8D2B544F717E}"/>
            </a:ext>
          </a:extLst>
        </p:cNvPr>
        <p:cNvGrpSpPr/>
        <p:nvPr/>
      </p:nvGrpSpPr>
      <p:grpSpPr>
        <a:xfrm>
          <a:off x="0" y="0"/>
          <a:ext cx="0" cy="0"/>
          <a:chOff x="0" y="0"/>
          <a:chExt cx="0" cy="0"/>
        </a:xfrm>
      </p:grpSpPr>
      <p:sp>
        <p:nvSpPr>
          <p:cNvPr id="2" name="Segnaposto immagine diapositiva 1">
            <a:extLst>
              <a:ext uri="{FF2B5EF4-FFF2-40B4-BE49-F238E27FC236}">
                <a16:creationId xmlns:a16="http://schemas.microsoft.com/office/drawing/2014/main" id="{688FDAB8-3E0D-B633-6FC3-5B7A07C67364}"/>
              </a:ext>
            </a:extLst>
          </p:cNvPr>
          <p:cNvSpPr>
            <a:spLocks noGrp="1" noRot="1" noChangeAspect="1"/>
          </p:cNvSpPr>
          <p:nvPr>
            <p:ph type="sldImg"/>
          </p:nvPr>
        </p:nvSpPr>
        <p:spPr/>
      </p:sp>
      <p:sp>
        <p:nvSpPr>
          <p:cNvPr id="3" name="Segnaposto note 2">
            <a:extLst>
              <a:ext uri="{FF2B5EF4-FFF2-40B4-BE49-F238E27FC236}">
                <a16:creationId xmlns:a16="http://schemas.microsoft.com/office/drawing/2014/main" id="{834ACD90-6FEB-8CE2-F51D-167A5FD8E808}"/>
              </a:ext>
            </a:extLst>
          </p:cNvPr>
          <p:cNvSpPr>
            <a:spLocks noGrp="1"/>
          </p:cNvSpPr>
          <p:nvPr>
            <p:ph type="body" idx="1"/>
          </p:nvPr>
        </p:nvSpPr>
        <p:spPr/>
        <p:txBody>
          <a:bodyPr/>
          <a:lstStyle/>
          <a:p>
            <a:endParaRPr lang="it-IT" dirty="0"/>
          </a:p>
        </p:txBody>
      </p:sp>
      <p:sp>
        <p:nvSpPr>
          <p:cNvPr id="4" name="Segnaposto numero diapositiva 3">
            <a:extLst>
              <a:ext uri="{FF2B5EF4-FFF2-40B4-BE49-F238E27FC236}">
                <a16:creationId xmlns:a16="http://schemas.microsoft.com/office/drawing/2014/main" id="{657504B7-EA41-90F4-8605-E8C96760718F}"/>
              </a:ext>
            </a:extLst>
          </p:cNvPr>
          <p:cNvSpPr>
            <a:spLocks noGrp="1"/>
          </p:cNvSpPr>
          <p:nvPr>
            <p:ph type="sldNum" sz="quarter" idx="5"/>
          </p:nvPr>
        </p:nvSpPr>
        <p:spPr/>
        <p:txBody>
          <a:bodyPr/>
          <a:lstStyle/>
          <a:p>
            <a:fld id="{B5149E9D-8D42-4148-9B37-195363E6F958}" type="slidenum">
              <a:rPr lang="en-IT" smtClean="0"/>
              <a:t>25</a:t>
            </a:fld>
            <a:endParaRPr lang="en-IT"/>
          </a:p>
        </p:txBody>
      </p:sp>
    </p:spTree>
    <p:extLst>
      <p:ext uri="{BB962C8B-B14F-4D97-AF65-F5344CB8AC3E}">
        <p14:creationId xmlns:p14="http://schemas.microsoft.com/office/powerpoint/2010/main" val="3545597087"/>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p:sp>
      <p:sp>
        <p:nvSpPr>
          <p:cNvPr id="3" name="Segnaposto note 2"/>
          <p:cNvSpPr>
            <a:spLocks noGrp="1"/>
          </p:cNvSpPr>
          <p:nvPr>
            <p:ph type="body" idx="1"/>
          </p:nvPr>
        </p:nvSpPr>
        <p:spPr/>
        <p:txBody>
          <a:bodyPr/>
          <a:lstStyle/>
          <a:p>
            <a:endParaRPr lang="it-IT" dirty="0"/>
          </a:p>
        </p:txBody>
      </p:sp>
      <p:sp>
        <p:nvSpPr>
          <p:cNvPr id="4" name="Segnaposto numero diapositiva 3"/>
          <p:cNvSpPr>
            <a:spLocks noGrp="1"/>
          </p:cNvSpPr>
          <p:nvPr>
            <p:ph type="sldNum" sz="quarter" idx="5"/>
          </p:nvPr>
        </p:nvSpPr>
        <p:spPr/>
        <p:txBody>
          <a:bodyPr/>
          <a:lstStyle/>
          <a:p>
            <a:fld id="{B5149E9D-8D42-4148-9B37-195363E6F958}" type="slidenum">
              <a:rPr lang="en-IT" smtClean="0"/>
              <a:t>27</a:t>
            </a:fld>
            <a:endParaRPr lang="en-IT"/>
          </a:p>
        </p:txBody>
      </p:sp>
    </p:spTree>
    <p:extLst>
      <p:ext uri="{BB962C8B-B14F-4D97-AF65-F5344CB8AC3E}">
        <p14:creationId xmlns:p14="http://schemas.microsoft.com/office/powerpoint/2010/main" val="3991547052"/>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29A8C19E-561D-4EA8-BFAA-A869D34130CA}" type="slidenum">
              <a:rPr lang="en-US" smtClean="0"/>
              <a:t>28</a:t>
            </a:fld>
            <a:endParaRPr lang="en-US"/>
          </a:p>
        </p:txBody>
      </p:sp>
    </p:spTree>
    <p:extLst>
      <p:ext uri="{BB962C8B-B14F-4D97-AF65-F5344CB8AC3E}">
        <p14:creationId xmlns:p14="http://schemas.microsoft.com/office/powerpoint/2010/main" val="826871542"/>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But we are on the most left part of the spectrum.</a:t>
            </a:r>
          </a:p>
          <a:p>
            <a:r>
              <a:rPr lang="en-US" dirty="0"/>
              <a:t>The two lines are the spectrum of reference masses of 8.6 meV and 50 meV.</a:t>
            </a:r>
          </a:p>
          <a:p>
            <a:r>
              <a:rPr lang="en-US" dirty="0"/>
              <a:t>We need some novel techniques to detect those low-energy neutrinos.</a:t>
            </a:r>
          </a:p>
        </p:txBody>
      </p:sp>
      <p:sp>
        <p:nvSpPr>
          <p:cNvPr id="4" name="Slide Number Placeholder 3"/>
          <p:cNvSpPr>
            <a:spLocks noGrp="1"/>
          </p:cNvSpPr>
          <p:nvPr>
            <p:ph type="sldNum" sz="quarter" idx="5"/>
          </p:nvPr>
        </p:nvSpPr>
        <p:spPr/>
        <p:txBody>
          <a:bodyPr/>
          <a:lstStyle/>
          <a:p>
            <a:fld id="{29A8C19E-561D-4EA8-BFAA-A869D34130CA}" type="slidenum">
              <a:rPr lang="en-US" smtClean="0"/>
              <a:t>31</a:t>
            </a:fld>
            <a:endParaRPr lang="en-US"/>
          </a:p>
        </p:txBody>
      </p:sp>
    </p:spTree>
    <p:extLst>
      <p:ext uri="{BB962C8B-B14F-4D97-AF65-F5344CB8AC3E}">
        <p14:creationId xmlns:p14="http://schemas.microsoft.com/office/powerpoint/2010/main" val="2784725636"/>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But the electrons emitted in every direction, we need to use B and E to confine them and guide them to the calorimeter.</a:t>
            </a:r>
          </a:p>
          <a:p>
            <a:r>
              <a:rPr lang="en-US" dirty="0"/>
              <a:t>By applying a B field and a bouncing potential, the electrons with different pitch angles will be trapped in the EM field and move in harmonic oscillation, helical oscillation and a circle;</a:t>
            </a:r>
          </a:p>
        </p:txBody>
      </p:sp>
      <p:sp>
        <p:nvSpPr>
          <p:cNvPr id="4" name="Slide Number Placeholder 3"/>
          <p:cNvSpPr>
            <a:spLocks noGrp="1"/>
          </p:cNvSpPr>
          <p:nvPr>
            <p:ph type="sldNum" sz="quarter" idx="5"/>
          </p:nvPr>
        </p:nvSpPr>
        <p:spPr/>
        <p:txBody>
          <a:bodyPr/>
          <a:lstStyle/>
          <a:p>
            <a:fld id="{29A8C19E-561D-4EA8-BFAA-A869D34130CA}" type="slidenum">
              <a:rPr lang="en-US" smtClean="0"/>
              <a:t>32</a:t>
            </a:fld>
            <a:endParaRPr lang="en-US"/>
          </a:p>
        </p:txBody>
      </p:sp>
    </p:spTree>
    <p:extLst>
      <p:ext uri="{BB962C8B-B14F-4D97-AF65-F5344CB8AC3E}">
        <p14:creationId xmlns:p14="http://schemas.microsoft.com/office/powerpoint/2010/main" val="3322419233"/>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mc:AlternateContent xmlns:mc="http://schemas.openxmlformats.org/markup-compatibility/2006" xmlns:a14="http://schemas.microsoft.com/office/drawing/2010/main">
        <mc:Choice Requires="a14">
          <p:sp>
            <p:nvSpPr>
              <p:cNvPr id="3" name="Notes Placeholder 2"/>
              <p:cNvSpPr>
                <a:spLocks noGrp="1"/>
              </p:cNvSpPr>
              <p:nvPr>
                <p:ph type="body" idx="1"/>
              </p:nvPr>
            </p:nvSpPr>
            <p:spPr/>
            <p:txBody>
              <a:bodyPr/>
              <a:lstStyle/>
              <a:p>
                <a:r>
                  <a:rPr lang="en-US" dirty="0"/>
                  <a:t>Transition-edge-sensors are thin film metals that were configured in the transition edge between its superconducting phase and normal phase.</a:t>
                </a:r>
              </a:p>
              <a:p>
                <a:r>
                  <a:rPr lang="en-US" dirty="0"/>
                  <a:t>This is a plot showing the resistance of a TES. You can see a very sharp transition between the two states.</a:t>
                </a:r>
              </a:p>
              <a:p>
                <a:r>
                  <a:rPr lang="en-US" dirty="0"/>
                  <a:t>When the incident electron dumps its energy in the thin film with a small heat capacity, it produces a huge temperature pulse as indicated on the top right.</a:t>
                </a:r>
              </a:p>
              <a:p>
                <a:r>
                  <a:rPr lang="en-US" dirty="0"/>
                  <a:t>The fast response time is achieved by design with large thermal conductance between the film and the bath refrigerator.</a:t>
                </a:r>
              </a:p>
              <a:p>
                <a:r>
                  <a:rPr lang="en-US" dirty="0"/>
                  <a:t>The temperature change causes the resistance change. Then it will be connected with an inductor coupled with a SQUID which enables the read-out.</a:t>
                </a:r>
              </a:p>
              <a:p>
                <a:endParaRPr lang="en-US" dirty="0"/>
              </a:p>
              <a:p>
                <a:r>
                  <a:rPr lang="en-US" dirty="0"/>
                  <a:t>TES for UV/NIR is a good candidate for detecting also electrons</a:t>
                </a:r>
              </a:p>
              <a:p>
                <a:r>
                  <a:rPr lang="en-US" dirty="0"/>
                  <a:t>Thin sensors: ~1 eV electron can be stopped few nanometer absorbers with very small C</a:t>
                </a:r>
              </a:p>
              <a:p>
                <a:r>
                  <a:rPr lang="en-US" dirty="0"/>
                  <a:t>Fast response time </a:t>
                </a:r>
                <a:r>
                  <a:rPr lang="en-US" sz="1400" dirty="0">
                    <a:latin typeface="Symbol" charset="2"/>
                    <a:ea typeface="Symbol" charset="2"/>
                    <a:cs typeface="Symbol" charset="2"/>
                  </a:rPr>
                  <a:t>(t </a:t>
                </a:r>
                <a:r>
                  <a:rPr lang="en-US" dirty="0"/>
                  <a:t>&lt;1 </a:t>
                </a:r>
                <a:r>
                  <a:rPr lang="en-US" dirty="0" err="1">
                    <a:latin typeface="Symbol" charset="2"/>
                  </a:rPr>
                  <a:t>u</a:t>
                </a:r>
                <a:r>
                  <a:rPr lang="en-US" dirty="0" err="1"/>
                  <a:t>sec</a:t>
                </a:r>
                <a:r>
                  <a:rPr lang="en-US" dirty="0"/>
                  <a:t>)</a:t>
                </a:r>
              </a:p>
              <a:p>
                <a:r>
                  <a:rPr lang="en-US" sz="1200" dirty="0"/>
                  <a:t>Optimize TES for low-energy electrons with an energy resolution,</a:t>
                </a:r>
              </a:p>
              <a:p>
                <a:pPr/>
                <a14:m>
                  <m:oMathPara xmlns:m="http://schemas.openxmlformats.org/officeDocument/2006/math">
                    <m:oMathParaPr>
                      <m:jc m:val="centerGroup"/>
                    </m:oMathParaPr>
                    <m:oMath xmlns:m="http://schemas.openxmlformats.org/officeDocument/2006/math">
                      <m:r>
                        <a:rPr lang="en-US"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=2.35</m:t>
                      </m:r>
                      <m:rad>
                        <m:radPr>
                          <m:degHide m:val="on"/>
                          <m:ctrlPr>
                            <a:rPr lang="en-US" b="0" i="1" smtClean="0">
                              <a:latin typeface="Cambria Math" panose="02040503050406030204" pitchFamily="18" charset="0"/>
                              <a:ea typeface="Cambria Math" panose="02040503050406030204" pitchFamily="18" charset="0"/>
                            </a:rPr>
                          </m:ctrlPr>
                        </m:radPr>
                        <m:deg/>
                        <m:e>
                          <m:f>
                            <m:fPr>
                              <m:type m:val="lin"/>
                              <m:ctrlPr>
                                <a:rPr lang="en-US" b="0" i="1" smtClean="0">
                                  <a:latin typeface="Cambria Math" panose="02040503050406030204" pitchFamily="18" charset="0"/>
                                  <a:ea typeface="Cambria Math" panose="02040503050406030204" pitchFamily="18" charset="0"/>
                                </a:rPr>
                              </m:ctrlPr>
                            </m:fPr>
                            <m:num>
                              <m:r>
                                <a:rPr lang="en-US" i="1">
                                  <a:latin typeface="Cambria Math" panose="02040503050406030204" pitchFamily="18" charset="0"/>
                                  <a:ea typeface="Cambria Math" panose="02040503050406030204" pitchFamily="18" charset="0"/>
                                </a:rPr>
                                <m:t>4</m:t>
                              </m:r>
                              <m:r>
                                <a:rPr lang="en-US" i="1">
                                  <a:latin typeface="Cambria Math" panose="02040503050406030204" pitchFamily="18" charset="0"/>
                                  <a:ea typeface="Cambria Math" panose="02040503050406030204" pitchFamily="18" charset="0"/>
                                </a:rPr>
                                <m:t>𝑘</m:t>
                              </m:r>
                              <m:sSubSup>
                                <m:sSubSupPr>
                                  <m:ctrlPr>
                                    <a:rPr lang="en-US" i="1">
                                      <a:latin typeface="Cambria Math" panose="02040503050406030204" pitchFamily="18" charset="0"/>
                                      <a:ea typeface="Cambria Math" panose="02040503050406030204" pitchFamily="18" charset="0"/>
                                    </a:rPr>
                                  </m:ctrlPr>
                                </m:sSubSupPr>
                                <m:e>
                                  <m:r>
                                    <a:rPr lang="en-US" i="1">
                                      <a:latin typeface="Cambria Math" panose="02040503050406030204" pitchFamily="18" charset="0"/>
                                      <a:ea typeface="Cambria Math" panose="02040503050406030204" pitchFamily="18" charset="0"/>
                                    </a:rPr>
                                    <m:t>𝑇</m:t>
                                  </m:r>
                                </m:e>
                                <m:sub>
                                  <m:r>
                                    <a:rPr lang="en-US" i="1">
                                      <a:latin typeface="Cambria Math" panose="02040503050406030204" pitchFamily="18" charset="0"/>
                                      <a:ea typeface="Cambria Math" panose="02040503050406030204" pitchFamily="18" charset="0"/>
                                    </a:rPr>
                                    <m:t>0</m:t>
                                  </m:r>
                                </m:sub>
                                <m:sup>
                                  <m:r>
                                    <a:rPr lang="en-US" i="1">
                                      <a:latin typeface="Cambria Math" panose="02040503050406030204" pitchFamily="18" charset="0"/>
                                      <a:ea typeface="Cambria Math" panose="02040503050406030204" pitchFamily="18" charset="0"/>
                                    </a:rPr>
                                    <m:t>2</m:t>
                                  </m:r>
                                </m:sup>
                              </m:sSubSup>
                              <m:r>
                                <a:rPr lang="en-US" i="1">
                                  <a:latin typeface="Cambria Math" panose="02040503050406030204" pitchFamily="18" charset="0"/>
                                  <a:ea typeface="Cambria Math" panose="02040503050406030204" pitchFamily="18" charset="0"/>
                                </a:rPr>
                                <m:t>𝐶</m:t>
                              </m:r>
                            </m:num>
                            <m:den>
                              <m:r>
                                <a:rPr lang="en-US" i="1">
                                  <a:latin typeface="Cambria Math" panose="02040503050406030204" pitchFamily="18" charset="0"/>
                                  <a:ea typeface="Cambria Math" panose="02040503050406030204" pitchFamily="18" charset="0"/>
                                </a:rPr>
                                <m:t>𝛼</m:t>
                              </m:r>
                            </m:den>
                          </m:f>
                          <m:rad>
                            <m:radPr>
                              <m:degHide m:val="on"/>
                              <m:ctrlPr>
                                <a:rPr lang="en-US" b="0" i="1" smtClean="0">
                                  <a:latin typeface="Cambria Math" panose="02040503050406030204" pitchFamily="18" charset="0"/>
                                  <a:ea typeface="Cambria Math" panose="02040503050406030204" pitchFamily="18" charset="0"/>
                                </a:rPr>
                              </m:ctrlPr>
                            </m:radPr>
                            <m:deg/>
                            <m:e>
                              <m:f>
                                <m:fPr>
                                  <m:type m:val="lin"/>
                                  <m:ctrlPr>
                                    <a:rPr lang="en-US" b="0" i="1" smtClean="0">
                                      <a:latin typeface="Cambria Math" panose="02040503050406030204" pitchFamily="18" charset="0"/>
                                      <a:ea typeface="Cambria Math" panose="02040503050406030204" pitchFamily="18" charset="0"/>
                                    </a:rPr>
                                  </m:ctrlPr>
                                </m:fPr>
                                <m:num>
                                  <m:r>
                                    <a:rPr lang="en-US" b="0" i="1" smtClean="0">
                                      <a:latin typeface="Cambria Math" panose="02040503050406030204" pitchFamily="18" charset="0"/>
                                      <a:ea typeface="Cambria Math" panose="02040503050406030204" pitchFamily="18" charset="0"/>
                                    </a:rPr>
                                    <m:t>𝑛</m:t>
                                  </m:r>
                                </m:num>
                                <m:den>
                                  <m:r>
                                    <a:rPr lang="en-US" b="0" i="1" smtClean="0">
                                      <a:latin typeface="Cambria Math" panose="02040503050406030204" pitchFamily="18" charset="0"/>
                                      <a:ea typeface="Cambria Math" panose="02040503050406030204" pitchFamily="18" charset="0"/>
                                    </a:rPr>
                                    <m:t>2</m:t>
                                  </m:r>
                                </m:den>
                              </m:f>
                            </m:e>
                          </m:rad>
                        </m:e>
                      </m:rad>
                      <m:r>
                        <a:rPr lang="en-US" i="1">
                          <a:latin typeface="Cambria Math" panose="02040503050406030204" pitchFamily="18" charset="0"/>
                          <a:ea typeface="Cambria Math" panose="02040503050406030204" pitchFamily="18" charset="0"/>
                        </a:rPr>
                        <m:t>∝</m:t>
                      </m:r>
                      <m:sSup>
                        <m:sSupPr>
                          <m:ctrlPr>
                            <a:rPr lang="en-US" i="1" smtClean="0">
                              <a:latin typeface="Cambria Math" panose="02040503050406030204" pitchFamily="18" charset="0"/>
                              <a:ea typeface="Cambria Math" panose="02040503050406030204" pitchFamily="18" charset="0"/>
                            </a:rPr>
                          </m:ctrlPr>
                        </m:sSupPr>
                        <m:e>
                          <m:r>
                            <a:rPr lang="en-US" b="0" i="1" smtClean="0">
                              <a:latin typeface="Cambria Math" panose="02040503050406030204" pitchFamily="18" charset="0"/>
                              <a:ea typeface="Cambria Math" panose="02040503050406030204" pitchFamily="18" charset="0"/>
                            </a:rPr>
                            <m:t>𝐸</m:t>
                          </m:r>
                        </m:e>
                        <m:sup>
                          <m:box>
                            <m:boxPr>
                              <m:ctrlPr>
                                <a:rPr lang="en-US" i="1" smtClean="0">
                                  <a:latin typeface="Cambria Math" panose="02040503050406030204" pitchFamily="18" charset="0"/>
                                  <a:ea typeface="Cambria Math" panose="02040503050406030204" pitchFamily="18" charset="0"/>
                                </a:rPr>
                              </m:ctrlPr>
                            </m:boxPr>
                            <m:e>
                              <m:argPr>
                                <m:argSz m:val="-1"/>
                              </m:argPr>
                              <m:f>
                                <m:fPr>
                                  <m:type m:val="lin"/>
                                  <m:ctrlPr>
                                    <a:rPr lang="en-US" i="1" smtClean="0">
                                      <a:latin typeface="Cambria Math" panose="02040503050406030204" pitchFamily="18" charset="0"/>
                                      <a:ea typeface="Cambria Math" panose="02040503050406030204" pitchFamily="18" charset="0"/>
                                    </a:rPr>
                                  </m:ctrlPr>
                                </m:fPr>
                                <m:num>
                                  <m:r>
                                    <a:rPr lang="en-US" b="0" i="1" smtClean="0">
                                      <a:latin typeface="Cambria Math" panose="02040503050406030204" pitchFamily="18" charset="0"/>
                                      <a:ea typeface="Cambria Math" panose="02040503050406030204" pitchFamily="18" charset="0"/>
                                    </a:rPr>
                                    <m:t>1</m:t>
                                  </m:r>
                                </m:num>
                                <m:den>
                                  <m:r>
                                    <a:rPr lang="en-US" b="0" i="1" smtClean="0">
                                      <a:latin typeface="Cambria Math" panose="02040503050406030204" pitchFamily="18" charset="0"/>
                                      <a:ea typeface="Cambria Math" panose="02040503050406030204" pitchFamily="18" charset="0"/>
                                    </a:rPr>
                                    <m:t>3</m:t>
                                  </m:r>
                                </m:den>
                              </m:f>
                            </m:e>
                          </m:box>
                        </m:sup>
                      </m:sSup>
                    </m:oMath>
                  </m:oMathPara>
                </a14:m>
                <a:endParaRPr lang="en-US" sz="1200" dirty="0"/>
              </a:p>
              <a:p>
                <a:r>
                  <a:rPr lang="en-US" dirty="0">
                    <a:ea typeface="Cambria Math" panose="02040503050406030204" pitchFamily="18" charset="0"/>
                  </a:rPr>
                  <a:t>Goal: </a:t>
                </a:r>
                <a14:m>
                  <m:oMath xmlns:m="http://schemas.openxmlformats.org/officeDocument/2006/math">
                    <m:r>
                      <a:rPr lang="en-US" i="1">
                        <a:latin typeface="Cambria Math" panose="02040503050406030204" pitchFamily="18" charset="0"/>
                        <a:ea typeface="Cambria Math" panose="02040503050406030204" pitchFamily="18" charset="0"/>
                      </a:rPr>
                      <m:t>∆~50</m:t>
                    </m:r>
                    <m:r>
                      <a:rPr lang="en-US" b="0" i="1" smtClean="0">
                        <a:latin typeface="Cambria Math" panose="02040503050406030204" pitchFamily="18" charset="0"/>
                        <a:ea typeface="Cambria Math" panose="02040503050406030204" pitchFamily="18" charset="0"/>
                      </a:rPr>
                      <m:t>(22) </m:t>
                    </m:r>
                    <m:r>
                      <m:rPr>
                        <m:sty m:val="p"/>
                      </m:rPr>
                      <a:rPr lang="en-US">
                        <a:latin typeface="Cambria Math" panose="02040503050406030204" pitchFamily="18" charset="0"/>
                        <a:ea typeface="Cambria Math" panose="02040503050406030204" pitchFamily="18" charset="0"/>
                      </a:rPr>
                      <m:t>meV</m:t>
                    </m:r>
                  </m:oMath>
                </a14:m>
                <a:r>
                  <a:rPr lang="en-US" sz="1200" dirty="0"/>
                  <a:t> @ </a:t>
                </a:r>
                <a14:m>
                  <m:oMath xmlns:m="http://schemas.openxmlformats.org/officeDocument/2006/math">
                    <m:r>
                      <a:rPr lang="en-US" i="1" dirty="0" smtClean="0">
                        <a:latin typeface="Cambria Math" panose="02040503050406030204" pitchFamily="18" charset="0"/>
                        <a:ea typeface="Cambria Math" panose="02040503050406030204" pitchFamily="18" charset="0"/>
                      </a:rPr>
                      <m:t>1</m:t>
                    </m:r>
                    <m:r>
                      <a:rPr lang="en-US" i="1">
                        <a:latin typeface="Cambria Math" panose="02040503050406030204" pitchFamily="18" charset="0"/>
                        <a:ea typeface="Cambria Math" panose="02040503050406030204" pitchFamily="18" charset="0"/>
                      </a:rPr>
                      <m:t>0</m:t>
                    </m:r>
                    <m:r>
                      <a:rPr lang="en-US" b="0" i="1" smtClean="0">
                        <a:latin typeface="Cambria Math" panose="02040503050406030204" pitchFamily="18" charset="0"/>
                        <a:ea typeface="Cambria Math" panose="02040503050406030204" pitchFamily="18" charset="0"/>
                      </a:rPr>
                      <m:t>(0.8) </m:t>
                    </m:r>
                    <m:r>
                      <m:rPr>
                        <m:sty m:val="p"/>
                      </m:rPr>
                      <a:rPr lang="en-US">
                        <a:latin typeface="Cambria Math" panose="02040503050406030204" pitchFamily="18" charset="0"/>
                        <a:ea typeface="Cambria Math" panose="02040503050406030204" pitchFamily="18" charset="0"/>
                      </a:rPr>
                      <m:t>eV</m:t>
                    </m:r>
                  </m:oMath>
                </a14:m>
                <a:endParaRPr lang="en-US" sz="1200" dirty="0"/>
              </a:p>
              <a:p>
                <a:endParaRPr lang="en-US" dirty="0"/>
              </a:p>
              <a:p>
                <a:endParaRPr lang="en-US" dirty="0"/>
              </a:p>
            </p:txBody>
          </p:sp>
        </mc:Choice>
        <mc:Fallback xmlns="">
          <p:sp>
            <p:nvSpPr>
              <p:cNvPr id="3" name="Notes Placeholder 2"/>
              <p:cNvSpPr>
                <a:spLocks noGrp="1"/>
              </p:cNvSpPr>
              <p:nvPr>
                <p:ph type="body" idx="1"/>
              </p:nvPr>
            </p:nvSpPr>
            <p:spPr/>
            <p:txBody>
              <a:bodyPr/>
              <a:lstStyle/>
              <a:p>
                <a:r>
                  <a:rPr lang="en-US" dirty="0"/>
                  <a:t>TESs for UV/NIR good candidate to detect also electrons</a:t>
                </a:r>
              </a:p>
              <a:p>
                <a:r>
                  <a:rPr lang="en-US" dirty="0"/>
                  <a:t>Thin sensors: ~1 eV electron can be stopped few nanometer absorber with very small C</a:t>
                </a:r>
              </a:p>
              <a:p>
                <a:r>
                  <a:rPr lang="en-US" dirty="0"/>
                  <a:t>Fast response time </a:t>
                </a:r>
                <a:r>
                  <a:rPr lang="en-US" sz="1400" dirty="0">
                    <a:latin typeface="Symbol" charset="2"/>
                    <a:ea typeface="Symbol" charset="2"/>
                    <a:cs typeface="Symbol" charset="2"/>
                  </a:rPr>
                  <a:t>(t </a:t>
                </a:r>
                <a:r>
                  <a:rPr lang="en-US" dirty="0"/>
                  <a:t>&lt;1 </a:t>
                </a:r>
                <a:r>
                  <a:rPr lang="en-US" dirty="0" err="1">
                    <a:latin typeface="Symbol" charset="2"/>
                  </a:rPr>
                  <a:t>u</a:t>
                </a:r>
                <a:r>
                  <a:rPr lang="en-US" dirty="0" err="1"/>
                  <a:t>sec</a:t>
                </a:r>
                <a:r>
                  <a:rPr lang="en-US" dirty="0"/>
                  <a:t>)</a:t>
                </a:r>
              </a:p>
              <a:p>
                <a:r>
                  <a:rPr lang="en-US" sz="1200" dirty="0"/>
                  <a:t>Optimize TES for low energy electron with an energy resolution </a:t>
                </a:r>
              </a:p>
              <a:p>
                <a:r>
                  <a:rPr lang="en-US" sz="1200" baseline="0" dirty="0">
                    <a:ea typeface="Cambria Math" panose="02040503050406030204" pitchFamily="18" charset="0"/>
                  </a:rPr>
                  <a:t> </a:t>
                </a:r>
                <a:r>
                  <a:rPr lang="en-US" i="0">
                    <a:latin typeface="Cambria Math" panose="02040503050406030204" pitchFamily="18" charset="0"/>
                    <a:ea typeface="Cambria Math" panose="02040503050406030204" pitchFamily="18" charset="0"/>
                  </a:rPr>
                  <a:t>∆</a:t>
                </a:r>
                <a:r>
                  <a:rPr lang="en-US" b="0" i="0">
                    <a:latin typeface="Cambria Math" panose="02040503050406030204" pitchFamily="18" charset="0"/>
                    <a:ea typeface="Cambria Math" panose="02040503050406030204" pitchFamily="18" charset="0"/>
                  </a:rPr>
                  <a:t>=2.35√(〖</a:t>
                </a:r>
                <a:r>
                  <a:rPr lang="en-US" i="0">
                    <a:latin typeface="Cambria Math" panose="02040503050406030204" pitchFamily="18" charset="0"/>
                    <a:ea typeface="Cambria Math" panose="02040503050406030204" pitchFamily="18" charset="0"/>
                  </a:rPr>
                  <a:t>4𝑘𝑇_0^2 𝐶</a:t>
                </a:r>
                <a:r>
                  <a:rPr lang="en-US" b="0" i="0">
                    <a:latin typeface="Cambria Math" panose="02040503050406030204" pitchFamily="18" charset="0"/>
                    <a:ea typeface="Cambria Math" panose="02040503050406030204" pitchFamily="18" charset="0"/>
                  </a:rPr>
                  <a:t>〗∕</a:t>
                </a:r>
                <a:r>
                  <a:rPr lang="en-US" i="0">
                    <a:latin typeface="Cambria Math" panose="02040503050406030204" pitchFamily="18" charset="0"/>
                    <a:ea typeface="Cambria Math" panose="02040503050406030204" pitchFamily="18" charset="0"/>
                  </a:rPr>
                  <a:t>𝛼</a:t>
                </a:r>
                <a:r>
                  <a:rPr lang="en-US" b="0" i="0">
                    <a:latin typeface="Cambria Math" panose="02040503050406030204" pitchFamily="18" charset="0"/>
                    <a:ea typeface="Cambria Math" panose="02040503050406030204" pitchFamily="18" charset="0"/>
                  </a:rPr>
                  <a:t> √(𝑛∕2)) </a:t>
                </a:r>
                <a:r>
                  <a:rPr lang="en-US" i="0">
                    <a:latin typeface="Cambria Math" panose="02040503050406030204" pitchFamily="18" charset="0"/>
                    <a:ea typeface="Cambria Math" panose="02040503050406030204" pitchFamily="18" charset="0"/>
                  </a:rPr>
                  <a:t>∝</a:t>
                </a:r>
                <a:r>
                  <a:rPr lang="en-US" b="0" i="0">
                    <a:latin typeface="Cambria Math" panose="02040503050406030204" pitchFamily="18" charset="0"/>
                    <a:ea typeface="Cambria Math" panose="02040503050406030204" pitchFamily="18" charset="0"/>
                  </a:rPr>
                  <a:t>𝐸^□(64&amp;1∕3)</a:t>
                </a:r>
                <a:endParaRPr lang="en-US" sz="1200" dirty="0"/>
              </a:p>
              <a:p>
                <a:r>
                  <a:rPr lang="en-US" dirty="0">
                    <a:ea typeface="Cambria Math" panose="02040503050406030204" pitchFamily="18" charset="0"/>
                  </a:rPr>
                  <a:t>Goal: </a:t>
                </a:r>
                <a:r>
                  <a:rPr lang="en-US" i="0">
                    <a:latin typeface="Cambria Math" panose="02040503050406030204" pitchFamily="18" charset="0"/>
                    <a:ea typeface="Cambria Math" panose="02040503050406030204" pitchFamily="18" charset="0"/>
                  </a:rPr>
                  <a:t>∆~50</a:t>
                </a:r>
                <a:r>
                  <a:rPr lang="en-US" b="0" i="0">
                    <a:latin typeface="Cambria Math" panose="02040503050406030204" pitchFamily="18" charset="0"/>
                    <a:ea typeface="Cambria Math" panose="02040503050406030204" pitchFamily="18" charset="0"/>
                  </a:rPr>
                  <a:t>(22) </a:t>
                </a:r>
                <a:r>
                  <a:rPr lang="en-US" i="0">
                    <a:latin typeface="Cambria Math" panose="02040503050406030204" pitchFamily="18" charset="0"/>
                    <a:ea typeface="Cambria Math" panose="02040503050406030204" pitchFamily="18" charset="0"/>
                  </a:rPr>
                  <a:t>meV</a:t>
                </a:r>
                <a:r>
                  <a:rPr lang="en-US" sz="1200" dirty="0"/>
                  <a:t> @ </a:t>
                </a:r>
                <a:r>
                  <a:rPr lang="en-US" i="0" dirty="0">
                    <a:latin typeface="Cambria Math" panose="02040503050406030204" pitchFamily="18" charset="0"/>
                    <a:ea typeface="Cambria Math" panose="02040503050406030204" pitchFamily="18" charset="0"/>
                  </a:rPr>
                  <a:t>1</a:t>
                </a:r>
                <a:r>
                  <a:rPr lang="en-US" i="0">
                    <a:latin typeface="Cambria Math" panose="02040503050406030204" pitchFamily="18" charset="0"/>
                    <a:ea typeface="Cambria Math" panose="02040503050406030204" pitchFamily="18" charset="0"/>
                  </a:rPr>
                  <a:t>0</a:t>
                </a:r>
                <a:r>
                  <a:rPr lang="en-US" b="0" i="0">
                    <a:latin typeface="Cambria Math" panose="02040503050406030204" pitchFamily="18" charset="0"/>
                    <a:ea typeface="Cambria Math" panose="02040503050406030204" pitchFamily="18" charset="0"/>
                  </a:rPr>
                  <a:t>(0.8) </a:t>
                </a:r>
                <a:r>
                  <a:rPr lang="en-US" i="0">
                    <a:latin typeface="Cambria Math" panose="02040503050406030204" pitchFamily="18" charset="0"/>
                    <a:ea typeface="Cambria Math" panose="02040503050406030204" pitchFamily="18" charset="0"/>
                  </a:rPr>
                  <a:t>eV</a:t>
                </a:r>
                <a:endParaRPr lang="en-US" sz="1200" dirty="0"/>
              </a:p>
              <a:p>
                <a:endParaRPr lang="en-US" dirty="0"/>
              </a:p>
            </p:txBody>
          </p:sp>
        </mc:Fallback>
      </mc:AlternateContent>
      <p:sp>
        <p:nvSpPr>
          <p:cNvPr id="4" name="Slide Number Placeholder 3"/>
          <p:cNvSpPr>
            <a:spLocks noGrp="1"/>
          </p:cNvSpPr>
          <p:nvPr>
            <p:ph type="sldNum" sz="quarter" idx="5"/>
          </p:nvPr>
        </p:nvSpPr>
        <p:spPr/>
        <p:txBody>
          <a:bodyPr/>
          <a:lstStyle/>
          <a:p>
            <a:fld id="{29A8C19E-561D-4EA8-BFAA-A869D34130CA}" type="slidenum">
              <a:rPr lang="en-US" smtClean="0"/>
              <a:t>33</a:t>
            </a:fld>
            <a:endParaRPr lang="en-US"/>
          </a:p>
        </p:txBody>
      </p:sp>
    </p:spTree>
    <p:extLst>
      <p:ext uri="{BB962C8B-B14F-4D97-AF65-F5344CB8AC3E}">
        <p14:creationId xmlns:p14="http://schemas.microsoft.com/office/powerpoint/2010/main" val="4024316220"/>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our design, a 30 nm gold layer on the top will act as absorber to stop the incoming electron.</a:t>
            </a:r>
          </a:p>
          <a:p>
            <a:r>
              <a:rPr lang="en-US" dirty="0"/>
              <a:t>It has a very small heat capacity. A </a:t>
            </a:r>
            <a:r>
              <a:rPr lang="en-US" dirty="0" err="1"/>
              <a:t>Ti</a:t>
            </a:r>
            <a:r>
              <a:rPr lang="en-US" dirty="0"/>
              <a:t> layer goes superconducting.</a:t>
            </a:r>
          </a:p>
          <a:p>
            <a:r>
              <a:rPr lang="en-US" dirty="0"/>
              <a:t>This was done at INRIM institute at Torino, Italy.</a:t>
            </a:r>
          </a:p>
          <a:p>
            <a:r>
              <a:rPr lang="en-US" dirty="0"/>
              <a:t>This is one chip with four TES sensors. </a:t>
            </a:r>
          </a:p>
          <a:p>
            <a:r>
              <a:rPr lang="en-US" dirty="0"/>
              <a:t>We are optimizing the thickness of </a:t>
            </a:r>
            <a:r>
              <a:rPr lang="en-US" dirty="0" err="1"/>
              <a:t>Ti</a:t>
            </a:r>
            <a:r>
              <a:rPr lang="en-US" dirty="0"/>
              <a:t>/Au layer to tune the critical temperature and energy resolution.</a:t>
            </a:r>
          </a:p>
          <a:p>
            <a:r>
              <a:rPr lang="en-US" dirty="0"/>
              <a:t>The TES are evaluated initially by Infer-red photons in an ADR setup.</a:t>
            </a:r>
          </a:p>
          <a:p>
            <a:endParaRPr lang="en-US" dirty="0"/>
          </a:p>
          <a:p>
            <a:r>
              <a:rPr lang="en-US" dirty="0"/>
              <a:t>JTF</a:t>
            </a:r>
          </a:p>
        </p:txBody>
      </p:sp>
      <p:sp>
        <p:nvSpPr>
          <p:cNvPr id="4" name="Slide Number Placeholder 3"/>
          <p:cNvSpPr>
            <a:spLocks noGrp="1"/>
          </p:cNvSpPr>
          <p:nvPr>
            <p:ph type="sldNum" sz="quarter" idx="5"/>
          </p:nvPr>
        </p:nvSpPr>
        <p:spPr/>
        <p:txBody>
          <a:bodyPr/>
          <a:lstStyle/>
          <a:p>
            <a:fld id="{29A8C19E-561D-4EA8-BFAA-A869D34130CA}" type="slidenum">
              <a:rPr lang="en-US" smtClean="0"/>
              <a:t>34</a:t>
            </a:fld>
            <a:endParaRPr lang="en-US"/>
          </a:p>
        </p:txBody>
      </p:sp>
    </p:spTree>
    <p:extLst>
      <p:ext uri="{BB962C8B-B14F-4D97-AF65-F5344CB8AC3E}">
        <p14:creationId xmlns:p14="http://schemas.microsoft.com/office/powerpoint/2010/main" val="3627632668"/>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is an IR counting spectrum of one TES fabricated last month.</a:t>
            </a:r>
          </a:p>
          <a:p>
            <a:r>
              <a:rPr lang="en-US" dirty="0"/>
              <a:t>1540nm photons were used with 0.8eV.</a:t>
            </a:r>
          </a:p>
          <a:p>
            <a:r>
              <a:rPr lang="en-US" dirty="0"/>
              <a:t>We achieved 0.114 eV resolution for this device. </a:t>
            </a:r>
          </a:p>
          <a:p>
            <a:r>
              <a:rPr lang="en-US" dirty="0"/>
              <a:t>From this spectrum, you can see this device already has a dynamic rage of about 10 eV.</a:t>
            </a:r>
          </a:p>
          <a:p>
            <a:r>
              <a:rPr lang="en-US" dirty="0"/>
              <a:t>If we take this thickness parameter and scale its resolution with its dimension.</a:t>
            </a:r>
          </a:p>
          <a:p>
            <a:r>
              <a:rPr lang="en-US" dirty="0"/>
              <a:t>The optimal area for our required resolution at 50meV will be 15 by 15 um.</a:t>
            </a:r>
          </a:p>
          <a:p>
            <a:r>
              <a:rPr lang="en-US" dirty="0"/>
              <a:t>We are fabricating devices to demonstrate this resolution with IR and then demonstrate with electrons.</a:t>
            </a:r>
          </a:p>
          <a:p>
            <a:endParaRPr lang="en-US" dirty="0"/>
          </a:p>
          <a:p>
            <a:r>
              <a:rPr lang="en-US" dirty="0"/>
              <a:t>So, this is a very exciting step for us to keep pushing and have this ultra-precise calorimeter for the energy measure.</a:t>
            </a:r>
          </a:p>
          <a:p>
            <a:r>
              <a:rPr lang="en-US" dirty="0"/>
              <a:t>Now, we need to really understand whether we can transport the electron to the calorimeter. </a:t>
            </a:r>
          </a:p>
        </p:txBody>
      </p:sp>
      <p:sp>
        <p:nvSpPr>
          <p:cNvPr id="4" name="Slide Number Placeholder 3"/>
          <p:cNvSpPr>
            <a:spLocks noGrp="1"/>
          </p:cNvSpPr>
          <p:nvPr>
            <p:ph type="sldNum" sz="quarter" idx="5"/>
          </p:nvPr>
        </p:nvSpPr>
        <p:spPr/>
        <p:txBody>
          <a:bodyPr/>
          <a:lstStyle/>
          <a:p>
            <a:fld id="{29A8C19E-561D-4EA8-BFAA-A869D34130CA}" type="slidenum">
              <a:rPr lang="en-US" smtClean="0"/>
              <a:t>35</a:t>
            </a:fld>
            <a:endParaRPr lang="en-US"/>
          </a:p>
        </p:txBody>
      </p:sp>
    </p:spTree>
    <p:extLst>
      <p:ext uri="{BB962C8B-B14F-4D97-AF65-F5344CB8AC3E}">
        <p14:creationId xmlns:p14="http://schemas.microsoft.com/office/powerpoint/2010/main" val="3438624790"/>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PTOLEMY is a worldwide collaboration with ~50 scientists from various institutes across the States,</a:t>
            </a:r>
          </a:p>
          <a:p>
            <a:r>
              <a:rPr lang="en-US" dirty="0"/>
              <a:t>many collaborators from Netherlands, Italy, and other countries as well.</a:t>
            </a:r>
          </a:p>
          <a:p>
            <a:endParaRPr lang="en-US" dirty="0"/>
          </a:p>
          <a:p>
            <a:r>
              <a:rPr lang="en-US" dirty="0"/>
              <a:t>At Princeton, I work closely with our PI, Prof. Tully, grad student </a:t>
            </a:r>
            <a:r>
              <a:rPr lang="en-US" dirty="0" err="1"/>
              <a:t>Wonyong</a:t>
            </a:r>
            <a:r>
              <a:rPr lang="en-US" dirty="0"/>
              <a:t> Chung, Mark </a:t>
            </a:r>
            <a:r>
              <a:rPr lang="en-US" dirty="0" err="1"/>
              <a:t>Farino</a:t>
            </a:r>
            <a:r>
              <a:rPr lang="en-US" dirty="0"/>
              <a:t>, and undergrad student </a:t>
            </a:r>
            <a:r>
              <a:rPr lang="en-US" dirty="0" err="1"/>
              <a:t>Yuno</a:t>
            </a:r>
            <a:r>
              <a:rPr lang="en-US" dirty="0"/>
              <a:t> Iwasaki.</a:t>
            </a:r>
          </a:p>
        </p:txBody>
      </p:sp>
      <p:sp>
        <p:nvSpPr>
          <p:cNvPr id="4" name="Slide Number Placeholder 3"/>
          <p:cNvSpPr>
            <a:spLocks noGrp="1"/>
          </p:cNvSpPr>
          <p:nvPr>
            <p:ph type="sldNum" sz="quarter" idx="5"/>
          </p:nvPr>
        </p:nvSpPr>
        <p:spPr/>
        <p:txBody>
          <a:bodyPr/>
          <a:lstStyle/>
          <a:p>
            <a:fld id="{29A8C19E-561D-4EA8-BFAA-A869D34130CA}" type="slidenum">
              <a:rPr lang="en-US" smtClean="0"/>
              <a:t>37</a:t>
            </a:fld>
            <a:endParaRPr lang="en-US"/>
          </a:p>
        </p:txBody>
      </p:sp>
    </p:spTree>
    <p:extLst>
      <p:ext uri="{BB962C8B-B14F-4D97-AF65-F5344CB8AC3E}">
        <p14:creationId xmlns:p14="http://schemas.microsoft.com/office/powerpoint/2010/main" val="244169418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F300C7E-157D-4D8C-8E7B-8142F0DDF344}"/>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E42D3F5D-B661-469E-94C1-F8B2F0368DF7}"/>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F2E081DC-504C-4856-BDD1-DAC2DE12F230}"/>
              </a:ext>
            </a:extLst>
          </p:cNvPr>
          <p:cNvSpPr>
            <a:spLocks noGrp="1"/>
          </p:cNvSpPr>
          <p:nvPr>
            <p:ph type="dt" sz="half" idx="10"/>
          </p:nvPr>
        </p:nvSpPr>
        <p:spPr/>
        <p:txBody>
          <a:bodyPr/>
          <a:lstStyle/>
          <a:p>
            <a:r>
              <a:rPr lang="en-US"/>
              <a:t>6/11/25</a:t>
            </a:r>
          </a:p>
        </p:txBody>
      </p:sp>
      <p:sp>
        <p:nvSpPr>
          <p:cNvPr id="5" name="Footer Placeholder 4">
            <a:extLst>
              <a:ext uri="{FF2B5EF4-FFF2-40B4-BE49-F238E27FC236}">
                <a16:creationId xmlns:a16="http://schemas.microsoft.com/office/drawing/2014/main" id="{982258C0-78E4-48F9-BF2C-41ABA42C37FC}"/>
              </a:ext>
            </a:extLst>
          </p:cNvPr>
          <p:cNvSpPr>
            <a:spLocks noGrp="1"/>
          </p:cNvSpPr>
          <p:nvPr>
            <p:ph type="ftr" sz="quarter" idx="11"/>
          </p:nvPr>
        </p:nvSpPr>
        <p:spPr/>
        <p:txBody>
          <a:bodyPr/>
          <a:lstStyle/>
          <a:p>
            <a:r>
              <a:rPr lang="en-US"/>
              <a:t>A. Tan, CIPANP 2025, Madison</a:t>
            </a:r>
          </a:p>
        </p:txBody>
      </p:sp>
      <p:sp>
        <p:nvSpPr>
          <p:cNvPr id="6" name="Slide Number Placeholder 5">
            <a:extLst>
              <a:ext uri="{FF2B5EF4-FFF2-40B4-BE49-F238E27FC236}">
                <a16:creationId xmlns:a16="http://schemas.microsoft.com/office/drawing/2014/main" id="{80EE33D6-7A43-45E1-8428-8E0C40878E06}"/>
              </a:ext>
            </a:extLst>
          </p:cNvPr>
          <p:cNvSpPr>
            <a:spLocks noGrp="1"/>
          </p:cNvSpPr>
          <p:nvPr>
            <p:ph type="sldNum" sz="quarter" idx="12"/>
          </p:nvPr>
        </p:nvSpPr>
        <p:spPr/>
        <p:txBody>
          <a:bodyPr/>
          <a:lstStyle/>
          <a:p>
            <a:fld id="{B454DE4D-9F42-46A6-BE1E-66ED6526DB4B}" type="slidenum">
              <a:rPr lang="en-US" smtClean="0"/>
              <a:t>‹#›</a:t>
            </a:fld>
            <a:endParaRPr lang="en-US"/>
          </a:p>
        </p:txBody>
      </p:sp>
    </p:spTree>
    <p:extLst>
      <p:ext uri="{BB962C8B-B14F-4D97-AF65-F5344CB8AC3E}">
        <p14:creationId xmlns:p14="http://schemas.microsoft.com/office/powerpoint/2010/main" val="88685518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510E66C-4372-45D4-A9F9-11A40962571E}"/>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8E05F9E3-108E-4C45-86FC-F6711B329978}"/>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6C1D7400-1B6C-4FEA-BEFE-F62E3F5E7715}"/>
              </a:ext>
            </a:extLst>
          </p:cNvPr>
          <p:cNvSpPr>
            <a:spLocks noGrp="1"/>
          </p:cNvSpPr>
          <p:nvPr>
            <p:ph type="dt" sz="half" idx="10"/>
          </p:nvPr>
        </p:nvSpPr>
        <p:spPr/>
        <p:txBody>
          <a:bodyPr/>
          <a:lstStyle/>
          <a:p>
            <a:r>
              <a:rPr lang="en-US"/>
              <a:t>6/11/25</a:t>
            </a:r>
          </a:p>
        </p:txBody>
      </p:sp>
      <p:sp>
        <p:nvSpPr>
          <p:cNvPr id="5" name="Footer Placeholder 4">
            <a:extLst>
              <a:ext uri="{FF2B5EF4-FFF2-40B4-BE49-F238E27FC236}">
                <a16:creationId xmlns:a16="http://schemas.microsoft.com/office/drawing/2014/main" id="{71A677F9-8088-423C-A923-041CCD9B8F9B}"/>
              </a:ext>
            </a:extLst>
          </p:cNvPr>
          <p:cNvSpPr>
            <a:spLocks noGrp="1"/>
          </p:cNvSpPr>
          <p:nvPr>
            <p:ph type="ftr" sz="quarter" idx="11"/>
          </p:nvPr>
        </p:nvSpPr>
        <p:spPr/>
        <p:txBody>
          <a:bodyPr/>
          <a:lstStyle/>
          <a:p>
            <a:r>
              <a:rPr lang="en-US"/>
              <a:t>A. Tan, CIPANP 2025, Madison</a:t>
            </a:r>
          </a:p>
        </p:txBody>
      </p:sp>
      <p:sp>
        <p:nvSpPr>
          <p:cNvPr id="6" name="Slide Number Placeholder 5">
            <a:extLst>
              <a:ext uri="{FF2B5EF4-FFF2-40B4-BE49-F238E27FC236}">
                <a16:creationId xmlns:a16="http://schemas.microsoft.com/office/drawing/2014/main" id="{246834FC-5020-4FE1-B5B6-E11444683D70}"/>
              </a:ext>
            </a:extLst>
          </p:cNvPr>
          <p:cNvSpPr>
            <a:spLocks noGrp="1"/>
          </p:cNvSpPr>
          <p:nvPr>
            <p:ph type="sldNum" sz="quarter" idx="12"/>
          </p:nvPr>
        </p:nvSpPr>
        <p:spPr/>
        <p:txBody>
          <a:bodyPr/>
          <a:lstStyle/>
          <a:p>
            <a:fld id="{B454DE4D-9F42-46A6-BE1E-66ED6526DB4B}" type="slidenum">
              <a:rPr lang="en-US" smtClean="0"/>
              <a:t>‹#›</a:t>
            </a:fld>
            <a:endParaRPr lang="en-US"/>
          </a:p>
        </p:txBody>
      </p:sp>
    </p:spTree>
    <p:extLst>
      <p:ext uri="{BB962C8B-B14F-4D97-AF65-F5344CB8AC3E}">
        <p14:creationId xmlns:p14="http://schemas.microsoft.com/office/powerpoint/2010/main" val="258455080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99C0D8-D1D4-4469-9F8A-A6DE066B6028}"/>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5DA354EC-CAAC-4CA0-834F-9CCCDD51072B}"/>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C10C2FE8-1307-4EF9-8025-81B7AEA7AE23}"/>
              </a:ext>
            </a:extLst>
          </p:cNvPr>
          <p:cNvSpPr>
            <a:spLocks noGrp="1"/>
          </p:cNvSpPr>
          <p:nvPr>
            <p:ph type="dt" sz="half" idx="10"/>
          </p:nvPr>
        </p:nvSpPr>
        <p:spPr/>
        <p:txBody>
          <a:bodyPr/>
          <a:lstStyle/>
          <a:p>
            <a:r>
              <a:rPr lang="en-US"/>
              <a:t>6/11/25</a:t>
            </a:r>
          </a:p>
        </p:txBody>
      </p:sp>
      <p:sp>
        <p:nvSpPr>
          <p:cNvPr id="5" name="Footer Placeholder 4">
            <a:extLst>
              <a:ext uri="{FF2B5EF4-FFF2-40B4-BE49-F238E27FC236}">
                <a16:creationId xmlns:a16="http://schemas.microsoft.com/office/drawing/2014/main" id="{E014F10E-8D78-4182-9F10-1C9490037EDF}"/>
              </a:ext>
            </a:extLst>
          </p:cNvPr>
          <p:cNvSpPr>
            <a:spLocks noGrp="1"/>
          </p:cNvSpPr>
          <p:nvPr>
            <p:ph type="ftr" sz="quarter" idx="11"/>
          </p:nvPr>
        </p:nvSpPr>
        <p:spPr/>
        <p:txBody>
          <a:bodyPr/>
          <a:lstStyle/>
          <a:p>
            <a:r>
              <a:rPr lang="en-US"/>
              <a:t>A. Tan, CIPANP 2025, Madison</a:t>
            </a:r>
          </a:p>
        </p:txBody>
      </p:sp>
      <p:sp>
        <p:nvSpPr>
          <p:cNvPr id="6" name="Slide Number Placeholder 5">
            <a:extLst>
              <a:ext uri="{FF2B5EF4-FFF2-40B4-BE49-F238E27FC236}">
                <a16:creationId xmlns:a16="http://schemas.microsoft.com/office/drawing/2014/main" id="{63D8399A-010F-4CB9-8562-FB0CF3C777A9}"/>
              </a:ext>
            </a:extLst>
          </p:cNvPr>
          <p:cNvSpPr>
            <a:spLocks noGrp="1"/>
          </p:cNvSpPr>
          <p:nvPr>
            <p:ph type="sldNum" sz="quarter" idx="12"/>
          </p:nvPr>
        </p:nvSpPr>
        <p:spPr/>
        <p:txBody>
          <a:bodyPr/>
          <a:lstStyle/>
          <a:p>
            <a:fld id="{B454DE4D-9F42-46A6-BE1E-66ED6526DB4B}" type="slidenum">
              <a:rPr lang="en-US" smtClean="0"/>
              <a:t>‹#›</a:t>
            </a:fld>
            <a:endParaRPr lang="en-US"/>
          </a:p>
        </p:txBody>
      </p:sp>
    </p:spTree>
    <p:extLst>
      <p:ext uri="{BB962C8B-B14F-4D97-AF65-F5344CB8AC3E}">
        <p14:creationId xmlns:p14="http://schemas.microsoft.com/office/powerpoint/2010/main" val="303629289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showMasterSp="0"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C077A63-7B99-468B-8230-044D645447DE}"/>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48A42942-1C8A-465C-BAE1-97E058890576}"/>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DC930431-F563-482F-B033-BF111BC47899}"/>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AD96B977-1CFD-43C0-8243-BC0A2DA8FA21}"/>
              </a:ext>
            </a:extLst>
          </p:cNvPr>
          <p:cNvSpPr>
            <a:spLocks noGrp="1"/>
          </p:cNvSpPr>
          <p:nvPr>
            <p:ph type="dt" sz="half" idx="10"/>
          </p:nvPr>
        </p:nvSpPr>
        <p:spPr/>
        <p:txBody>
          <a:bodyPr/>
          <a:lstStyle/>
          <a:p>
            <a:r>
              <a:rPr lang="en-US"/>
              <a:t>6/11/25</a:t>
            </a:r>
          </a:p>
        </p:txBody>
      </p:sp>
      <p:sp>
        <p:nvSpPr>
          <p:cNvPr id="6" name="Footer Placeholder 5">
            <a:extLst>
              <a:ext uri="{FF2B5EF4-FFF2-40B4-BE49-F238E27FC236}">
                <a16:creationId xmlns:a16="http://schemas.microsoft.com/office/drawing/2014/main" id="{CA4556EF-74CE-4B60-8E2E-9194B468D67B}"/>
              </a:ext>
            </a:extLst>
          </p:cNvPr>
          <p:cNvSpPr>
            <a:spLocks noGrp="1"/>
          </p:cNvSpPr>
          <p:nvPr>
            <p:ph type="ftr" sz="quarter" idx="11"/>
          </p:nvPr>
        </p:nvSpPr>
        <p:spPr/>
        <p:txBody>
          <a:bodyPr/>
          <a:lstStyle/>
          <a:p>
            <a:r>
              <a:rPr lang="en-US"/>
              <a:t>A. Tan, CIPANP 2025, Madison</a:t>
            </a:r>
          </a:p>
        </p:txBody>
      </p:sp>
      <p:sp>
        <p:nvSpPr>
          <p:cNvPr id="7" name="Slide Number Placeholder 6">
            <a:extLst>
              <a:ext uri="{FF2B5EF4-FFF2-40B4-BE49-F238E27FC236}">
                <a16:creationId xmlns:a16="http://schemas.microsoft.com/office/drawing/2014/main" id="{656EA88A-2091-44CA-9B10-0276820468BE}"/>
              </a:ext>
            </a:extLst>
          </p:cNvPr>
          <p:cNvSpPr>
            <a:spLocks noGrp="1"/>
          </p:cNvSpPr>
          <p:nvPr>
            <p:ph type="sldNum" sz="quarter" idx="12"/>
          </p:nvPr>
        </p:nvSpPr>
        <p:spPr/>
        <p:txBody>
          <a:bodyPr/>
          <a:lstStyle/>
          <a:p>
            <a:fld id="{B454DE4D-9F42-46A6-BE1E-66ED6526DB4B}" type="slidenum">
              <a:rPr lang="en-US" smtClean="0"/>
              <a:t>‹#›</a:t>
            </a:fld>
            <a:endParaRPr lang="en-US"/>
          </a:p>
        </p:txBody>
      </p:sp>
    </p:spTree>
    <p:extLst>
      <p:ext uri="{BB962C8B-B14F-4D97-AF65-F5344CB8AC3E}">
        <p14:creationId xmlns:p14="http://schemas.microsoft.com/office/powerpoint/2010/main" val="51168388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25FEA1F-9A13-44EF-BDD7-0003415F9F23}"/>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FB7E86E6-79AA-4D55-9651-7B11E9A9E371}"/>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8019F852-39C3-48E0-B478-C82D39F5D762}"/>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2FCD7C7F-3E37-48F9-9EBE-97F9C2B70D0E}"/>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B2B283EB-5E12-4E0F-85D5-000F7DF26787}"/>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9B0D30B7-372C-467D-90A7-A889C15FDF66}"/>
              </a:ext>
            </a:extLst>
          </p:cNvPr>
          <p:cNvSpPr>
            <a:spLocks noGrp="1"/>
          </p:cNvSpPr>
          <p:nvPr>
            <p:ph type="dt" sz="half" idx="10"/>
          </p:nvPr>
        </p:nvSpPr>
        <p:spPr/>
        <p:txBody>
          <a:bodyPr/>
          <a:lstStyle/>
          <a:p>
            <a:r>
              <a:rPr lang="en-US"/>
              <a:t>6/11/25</a:t>
            </a:r>
          </a:p>
        </p:txBody>
      </p:sp>
      <p:sp>
        <p:nvSpPr>
          <p:cNvPr id="8" name="Footer Placeholder 7">
            <a:extLst>
              <a:ext uri="{FF2B5EF4-FFF2-40B4-BE49-F238E27FC236}">
                <a16:creationId xmlns:a16="http://schemas.microsoft.com/office/drawing/2014/main" id="{19471BF2-5BFF-4710-81DF-75A5DDF52EE4}"/>
              </a:ext>
            </a:extLst>
          </p:cNvPr>
          <p:cNvSpPr>
            <a:spLocks noGrp="1"/>
          </p:cNvSpPr>
          <p:nvPr>
            <p:ph type="ftr" sz="quarter" idx="11"/>
          </p:nvPr>
        </p:nvSpPr>
        <p:spPr/>
        <p:txBody>
          <a:bodyPr/>
          <a:lstStyle/>
          <a:p>
            <a:r>
              <a:rPr lang="en-US"/>
              <a:t>A. Tan, CIPANP 2025, Madison</a:t>
            </a:r>
          </a:p>
        </p:txBody>
      </p:sp>
      <p:sp>
        <p:nvSpPr>
          <p:cNvPr id="9" name="Slide Number Placeholder 8">
            <a:extLst>
              <a:ext uri="{FF2B5EF4-FFF2-40B4-BE49-F238E27FC236}">
                <a16:creationId xmlns:a16="http://schemas.microsoft.com/office/drawing/2014/main" id="{3FA65CA0-569B-459A-AB7F-F6A45B0BD940}"/>
              </a:ext>
            </a:extLst>
          </p:cNvPr>
          <p:cNvSpPr>
            <a:spLocks noGrp="1"/>
          </p:cNvSpPr>
          <p:nvPr>
            <p:ph type="sldNum" sz="quarter" idx="12"/>
          </p:nvPr>
        </p:nvSpPr>
        <p:spPr/>
        <p:txBody>
          <a:bodyPr/>
          <a:lstStyle/>
          <a:p>
            <a:fld id="{B454DE4D-9F42-46A6-BE1E-66ED6526DB4B}" type="slidenum">
              <a:rPr lang="en-US" smtClean="0"/>
              <a:t>‹#›</a:t>
            </a:fld>
            <a:endParaRPr lang="en-US"/>
          </a:p>
        </p:txBody>
      </p:sp>
    </p:spTree>
    <p:extLst>
      <p:ext uri="{BB962C8B-B14F-4D97-AF65-F5344CB8AC3E}">
        <p14:creationId xmlns:p14="http://schemas.microsoft.com/office/powerpoint/2010/main" val="300241720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showMasterSp="0"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7465454-EBAC-4EC8-B85F-6371A0C657E7}"/>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D9519314-D48B-48E7-857E-02EC2BEBB6FC}"/>
              </a:ext>
            </a:extLst>
          </p:cNvPr>
          <p:cNvSpPr>
            <a:spLocks noGrp="1"/>
          </p:cNvSpPr>
          <p:nvPr>
            <p:ph type="dt" sz="half" idx="10"/>
          </p:nvPr>
        </p:nvSpPr>
        <p:spPr/>
        <p:txBody>
          <a:bodyPr/>
          <a:lstStyle/>
          <a:p>
            <a:r>
              <a:rPr lang="en-US"/>
              <a:t>6/11/25</a:t>
            </a:r>
          </a:p>
        </p:txBody>
      </p:sp>
      <p:sp>
        <p:nvSpPr>
          <p:cNvPr id="4" name="Footer Placeholder 3">
            <a:extLst>
              <a:ext uri="{FF2B5EF4-FFF2-40B4-BE49-F238E27FC236}">
                <a16:creationId xmlns:a16="http://schemas.microsoft.com/office/drawing/2014/main" id="{2F3EB0E8-AE6D-4051-9C88-E0A5DC545CE9}"/>
              </a:ext>
            </a:extLst>
          </p:cNvPr>
          <p:cNvSpPr>
            <a:spLocks noGrp="1"/>
          </p:cNvSpPr>
          <p:nvPr>
            <p:ph type="ftr" sz="quarter" idx="11"/>
          </p:nvPr>
        </p:nvSpPr>
        <p:spPr/>
        <p:txBody>
          <a:bodyPr/>
          <a:lstStyle/>
          <a:p>
            <a:r>
              <a:rPr lang="en-US"/>
              <a:t>A. Tan, CIPANP 2025, Madison</a:t>
            </a:r>
          </a:p>
        </p:txBody>
      </p:sp>
      <p:sp>
        <p:nvSpPr>
          <p:cNvPr id="5" name="Slide Number Placeholder 4">
            <a:extLst>
              <a:ext uri="{FF2B5EF4-FFF2-40B4-BE49-F238E27FC236}">
                <a16:creationId xmlns:a16="http://schemas.microsoft.com/office/drawing/2014/main" id="{512B6A8C-9F22-4227-977F-905867784B42}"/>
              </a:ext>
            </a:extLst>
          </p:cNvPr>
          <p:cNvSpPr>
            <a:spLocks noGrp="1"/>
          </p:cNvSpPr>
          <p:nvPr>
            <p:ph type="sldNum" sz="quarter" idx="12"/>
          </p:nvPr>
        </p:nvSpPr>
        <p:spPr/>
        <p:txBody>
          <a:bodyPr/>
          <a:lstStyle/>
          <a:p>
            <a:fld id="{B454DE4D-9F42-46A6-BE1E-66ED6526DB4B}" type="slidenum">
              <a:rPr lang="en-US" smtClean="0"/>
              <a:t>‹#›</a:t>
            </a:fld>
            <a:endParaRPr lang="en-US"/>
          </a:p>
        </p:txBody>
      </p:sp>
    </p:spTree>
    <p:extLst>
      <p:ext uri="{BB962C8B-B14F-4D97-AF65-F5344CB8AC3E}">
        <p14:creationId xmlns:p14="http://schemas.microsoft.com/office/powerpoint/2010/main" val="88297984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61A704A3-8513-472B-AB58-9F9A0DB50A8C}"/>
              </a:ext>
            </a:extLst>
          </p:cNvPr>
          <p:cNvSpPr>
            <a:spLocks noGrp="1"/>
          </p:cNvSpPr>
          <p:nvPr>
            <p:ph type="dt" sz="half" idx="10"/>
          </p:nvPr>
        </p:nvSpPr>
        <p:spPr/>
        <p:txBody>
          <a:bodyPr/>
          <a:lstStyle/>
          <a:p>
            <a:r>
              <a:rPr lang="en-US"/>
              <a:t>6/11/25</a:t>
            </a:r>
          </a:p>
        </p:txBody>
      </p:sp>
      <p:sp>
        <p:nvSpPr>
          <p:cNvPr id="3" name="Footer Placeholder 2">
            <a:extLst>
              <a:ext uri="{FF2B5EF4-FFF2-40B4-BE49-F238E27FC236}">
                <a16:creationId xmlns:a16="http://schemas.microsoft.com/office/drawing/2014/main" id="{0C26323C-82B8-4B6F-ABF0-B7381766A57A}"/>
              </a:ext>
            </a:extLst>
          </p:cNvPr>
          <p:cNvSpPr>
            <a:spLocks noGrp="1"/>
          </p:cNvSpPr>
          <p:nvPr>
            <p:ph type="ftr" sz="quarter" idx="11"/>
          </p:nvPr>
        </p:nvSpPr>
        <p:spPr/>
        <p:txBody>
          <a:bodyPr/>
          <a:lstStyle/>
          <a:p>
            <a:r>
              <a:rPr lang="en-US"/>
              <a:t>A. Tan, CIPANP 2025, Madison</a:t>
            </a:r>
          </a:p>
        </p:txBody>
      </p:sp>
      <p:sp>
        <p:nvSpPr>
          <p:cNvPr id="4" name="Slide Number Placeholder 3">
            <a:extLst>
              <a:ext uri="{FF2B5EF4-FFF2-40B4-BE49-F238E27FC236}">
                <a16:creationId xmlns:a16="http://schemas.microsoft.com/office/drawing/2014/main" id="{E45C7084-2CC6-473C-A1B2-CDA2C4559FBB}"/>
              </a:ext>
            </a:extLst>
          </p:cNvPr>
          <p:cNvSpPr>
            <a:spLocks noGrp="1"/>
          </p:cNvSpPr>
          <p:nvPr>
            <p:ph type="sldNum" sz="quarter" idx="12"/>
          </p:nvPr>
        </p:nvSpPr>
        <p:spPr/>
        <p:txBody>
          <a:bodyPr/>
          <a:lstStyle/>
          <a:p>
            <a:fld id="{B454DE4D-9F42-46A6-BE1E-66ED6526DB4B}" type="slidenum">
              <a:rPr lang="en-US" smtClean="0"/>
              <a:t>‹#›</a:t>
            </a:fld>
            <a:endParaRPr lang="en-US"/>
          </a:p>
        </p:txBody>
      </p:sp>
    </p:spTree>
    <p:extLst>
      <p:ext uri="{BB962C8B-B14F-4D97-AF65-F5344CB8AC3E}">
        <p14:creationId xmlns:p14="http://schemas.microsoft.com/office/powerpoint/2010/main" val="427025924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0946723-35BF-4F3C-8DEA-82CDCF69DF44}"/>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7B0A0267-C1A7-4B1C-85F1-A35085904EA8}"/>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2CF8C3EE-165F-4473-978A-C851014776E1}"/>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3BE9BFFA-97D5-4CF4-BE06-276CBF71E5FF}"/>
              </a:ext>
            </a:extLst>
          </p:cNvPr>
          <p:cNvSpPr>
            <a:spLocks noGrp="1"/>
          </p:cNvSpPr>
          <p:nvPr>
            <p:ph type="dt" sz="half" idx="10"/>
          </p:nvPr>
        </p:nvSpPr>
        <p:spPr/>
        <p:txBody>
          <a:bodyPr/>
          <a:lstStyle/>
          <a:p>
            <a:r>
              <a:rPr lang="en-US"/>
              <a:t>6/11/25</a:t>
            </a:r>
          </a:p>
        </p:txBody>
      </p:sp>
      <p:sp>
        <p:nvSpPr>
          <p:cNvPr id="6" name="Footer Placeholder 5">
            <a:extLst>
              <a:ext uri="{FF2B5EF4-FFF2-40B4-BE49-F238E27FC236}">
                <a16:creationId xmlns:a16="http://schemas.microsoft.com/office/drawing/2014/main" id="{638FA7EE-84A7-46C7-A7AE-3D4DE6090038}"/>
              </a:ext>
            </a:extLst>
          </p:cNvPr>
          <p:cNvSpPr>
            <a:spLocks noGrp="1"/>
          </p:cNvSpPr>
          <p:nvPr>
            <p:ph type="ftr" sz="quarter" idx="11"/>
          </p:nvPr>
        </p:nvSpPr>
        <p:spPr/>
        <p:txBody>
          <a:bodyPr/>
          <a:lstStyle/>
          <a:p>
            <a:r>
              <a:rPr lang="en-US"/>
              <a:t>A. Tan, CIPANP 2025, Madison</a:t>
            </a:r>
          </a:p>
        </p:txBody>
      </p:sp>
      <p:sp>
        <p:nvSpPr>
          <p:cNvPr id="7" name="Slide Number Placeholder 6">
            <a:extLst>
              <a:ext uri="{FF2B5EF4-FFF2-40B4-BE49-F238E27FC236}">
                <a16:creationId xmlns:a16="http://schemas.microsoft.com/office/drawing/2014/main" id="{EA5864EC-6ED7-4765-925C-B63D094EDED3}"/>
              </a:ext>
            </a:extLst>
          </p:cNvPr>
          <p:cNvSpPr>
            <a:spLocks noGrp="1"/>
          </p:cNvSpPr>
          <p:nvPr>
            <p:ph type="sldNum" sz="quarter" idx="12"/>
          </p:nvPr>
        </p:nvSpPr>
        <p:spPr/>
        <p:txBody>
          <a:bodyPr/>
          <a:lstStyle/>
          <a:p>
            <a:fld id="{B454DE4D-9F42-46A6-BE1E-66ED6526DB4B}" type="slidenum">
              <a:rPr lang="en-US" smtClean="0"/>
              <a:t>‹#›</a:t>
            </a:fld>
            <a:endParaRPr lang="en-US"/>
          </a:p>
        </p:txBody>
      </p:sp>
    </p:spTree>
    <p:extLst>
      <p:ext uri="{BB962C8B-B14F-4D97-AF65-F5344CB8AC3E}">
        <p14:creationId xmlns:p14="http://schemas.microsoft.com/office/powerpoint/2010/main" val="288123600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E740209-7783-47F7-93A6-DFCFC16CB151}"/>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0CDC7FEF-185F-47CC-970A-A097FD33E3E4}"/>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170D6E4C-A881-45BB-890E-4CEEC131F804}"/>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36F18022-B61C-4808-965A-981D33268C06}"/>
              </a:ext>
            </a:extLst>
          </p:cNvPr>
          <p:cNvSpPr>
            <a:spLocks noGrp="1"/>
          </p:cNvSpPr>
          <p:nvPr>
            <p:ph type="dt" sz="half" idx="10"/>
          </p:nvPr>
        </p:nvSpPr>
        <p:spPr/>
        <p:txBody>
          <a:bodyPr/>
          <a:lstStyle/>
          <a:p>
            <a:r>
              <a:rPr lang="en-US"/>
              <a:t>6/11/25</a:t>
            </a:r>
          </a:p>
        </p:txBody>
      </p:sp>
      <p:sp>
        <p:nvSpPr>
          <p:cNvPr id="6" name="Footer Placeholder 5">
            <a:extLst>
              <a:ext uri="{FF2B5EF4-FFF2-40B4-BE49-F238E27FC236}">
                <a16:creationId xmlns:a16="http://schemas.microsoft.com/office/drawing/2014/main" id="{F7835EFD-46FD-4AD2-960D-A5B9E35791E4}"/>
              </a:ext>
            </a:extLst>
          </p:cNvPr>
          <p:cNvSpPr>
            <a:spLocks noGrp="1"/>
          </p:cNvSpPr>
          <p:nvPr>
            <p:ph type="ftr" sz="quarter" idx="11"/>
          </p:nvPr>
        </p:nvSpPr>
        <p:spPr/>
        <p:txBody>
          <a:bodyPr/>
          <a:lstStyle/>
          <a:p>
            <a:r>
              <a:rPr lang="en-US"/>
              <a:t>A. Tan, CIPANP 2025, Madison</a:t>
            </a:r>
          </a:p>
        </p:txBody>
      </p:sp>
      <p:sp>
        <p:nvSpPr>
          <p:cNvPr id="7" name="Slide Number Placeholder 6">
            <a:extLst>
              <a:ext uri="{FF2B5EF4-FFF2-40B4-BE49-F238E27FC236}">
                <a16:creationId xmlns:a16="http://schemas.microsoft.com/office/drawing/2014/main" id="{4C47D8C9-0BA8-42E3-A72A-A400FC264DF9}"/>
              </a:ext>
            </a:extLst>
          </p:cNvPr>
          <p:cNvSpPr>
            <a:spLocks noGrp="1"/>
          </p:cNvSpPr>
          <p:nvPr>
            <p:ph type="sldNum" sz="quarter" idx="12"/>
          </p:nvPr>
        </p:nvSpPr>
        <p:spPr/>
        <p:txBody>
          <a:bodyPr/>
          <a:lstStyle/>
          <a:p>
            <a:fld id="{B454DE4D-9F42-46A6-BE1E-66ED6526DB4B}" type="slidenum">
              <a:rPr lang="en-US" smtClean="0"/>
              <a:t>‹#›</a:t>
            </a:fld>
            <a:endParaRPr lang="en-US"/>
          </a:p>
        </p:txBody>
      </p:sp>
    </p:spTree>
    <p:extLst>
      <p:ext uri="{BB962C8B-B14F-4D97-AF65-F5344CB8AC3E}">
        <p14:creationId xmlns:p14="http://schemas.microsoft.com/office/powerpoint/2010/main" val="364293256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showMasterSp="0"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4F5F798-2B4F-4474-8088-EABE7B6F7B9E}"/>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CED2C0FE-56EF-4FDD-98B3-9C06F2993608}"/>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BF5F6554-A82F-4BB8-B92A-2171561F9F58}"/>
              </a:ext>
            </a:extLst>
          </p:cNvPr>
          <p:cNvSpPr>
            <a:spLocks noGrp="1"/>
          </p:cNvSpPr>
          <p:nvPr>
            <p:ph type="dt" sz="half" idx="10"/>
          </p:nvPr>
        </p:nvSpPr>
        <p:spPr/>
        <p:txBody>
          <a:bodyPr/>
          <a:lstStyle/>
          <a:p>
            <a:r>
              <a:rPr lang="en-US"/>
              <a:t>6/11/25</a:t>
            </a:r>
          </a:p>
        </p:txBody>
      </p:sp>
      <p:sp>
        <p:nvSpPr>
          <p:cNvPr id="5" name="Footer Placeholder 4">
            <a:extLst>
              <a:ext uri="{FF2B5EF4-FFF2-40B4-BE49-F238E27FC236}">
                <a16:creationId xmlns:a16="http://schemas.microsoft.com/office/drawing/2014/main" id="{151745E7-E2BD-49D3-9E28-596B2D3799AA}"/>
              </a:ext>
            </a:extLst>
          </p:cNvPr>
          <p:cNvSpPr>
            <a:spLocks noGrp="1"/>
          </p:cNvSpPr>
          <p:nvPr>
            <p:ph type="ftr" sz="quarter" idx="11"/>
          </p:nvPr>
        </p:nvSpPr>
        <p:spPr/>
        <p:txBody>
          <a:bodyPr/>
          <a:lstStyle/>
          <a:p>
            <a:r>
              <a:rPr lang="en-US"/>
              <a:t>A. Tan, CIPANP 2025, Madison</a:t>
            </a:r>
          </a:p>
        </p:txBody>
      </p:sp>
      <p:sp>
        <p:nvSpPr>
          <p:cNvPr id="6" name="Slide Number Placeholder 5">
            <a:extLst>
              <a:ext uri="{FF2B5EF4-FFF2-40B4-BE49-F238E27FC236}">
                <a16:creationId xmlns:a16="http://schemas.microsoft.com/office/drawing/2014/main" id="{B70D5009-0EA9-4D79-ADFC-7BA88B2DC5C3}"/>
              </a:ext>
            </a:extLst>
          </p:cNvPr>
          <p:cNvSpPr>
            <a:spLocks noGrp="1"/>
          </p:cNvSpPr>
          <p:nvPr>
            <p:ph type="sldNum" sz="quarter" idx="12"/>
          </p:nvPr>
        </p:nvSpPr>
        <p:spPr/>
        <p:txBody>
          <a:bodyPr/>
          <a:lstStyle/>
          <a:p>
            <a:fld id="{B454DE4D-9F42-46A6-BE1E-66ED6526DB4B}" type="slidenum">
              <a:rPr lang="en-US" smtClean="0"/>
              <a:t>‹#›</a:t>
            </a:fld>
            <a:endParaRPr lang="en-US"/>
          </a:p>
        </p:txBody>
      </p:sp>
    </p:spTree>
    <p:extLst>
      <p:ext uri="{BB962C8B-B14F-4D97-AF65-F5344CB8AC3E}">
        <p14:creationId xmlns:p14="http://schemas.microsoft.com/office/powerpoint/2010/main" val="371143651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10931E79-A5C8-4349-9AB6-4C1E075E4039}"/>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C9F246F7-0DD6-46D4-BEC6-09A5B334A60A}"/>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877B1CD4-E26F-401D-B470-5B359A20448F}"/>
              </a:ext>
            </a:extLst>
          </p:cNvPr>
          <p:cNvSpPr>
            <a:spLocks noGrp="1"/>
          </p:cNvSpPr>
          <p:nvPr>
            <p:ph type="dt" sz="half" idx="10"/>
          </p:nvPr>
        </p:nvSpPr>
        <p:spPr/>
        <p:txBody>
          <a:bodyPr/>
          <a:lstStyle/>
          <a:p>
            <a:r>
              <a:rPr lang="en-US"/>
              <a:t>6/11/25</a:t>
            </a:r>
          </a:p>
        </p:txBody>
      </p:sp>
      <p:sp>
        <p:nvSpPr>
          <p:cNvPr id="5" name="Footer Placeholder 4">
            <a:extLst>
              <a:ext uri="{FF2B5EF4-FFF2-40B4-BE49-F238E27FC236}">
                <a16:creationId xmlns:a16="http://schemas.microsoft.com/office/drawing/2014/main" id="{CC51FB08-AC4B-4365-97C4-67085A8602F1}"/>
              </a:ext>
            </a:extLst>
          </p:cNvPr>
          <p:cNvSpPr>
            <a:spLocks noGrp="1"/>
          </p:cNvSpPr>
          <p:nvPr>
            <p:ph type="ftr" sz="quarter" idx="11"/>
          </p:nvPr>
        </p:nvSpPr>
        <p:spPr/>
        <p:txBody>
          <a:bodyPr/>
          <a:lstStyle/>
          <a:p>
            <a:r>
              <a:rPr lang="en-US"/>
              <a:t>A. Tan, CIPANP 2025, Madison</a:t>
            </a:r>
          </a:p>
        </p:txBody>
      </p:sp>
      <p:sp>
        <p:nvSpPr>
          <p:cNvPr id="6" name="Slide Number Placeholder 5">
            <a:extLst>
              <a:ext uri="{FF2B5EF4-FFF2-40B4-BE49-F238E27FC236}">
                <a16:creationId xmlns:a16="http://schemas.microsoft.com/office/drawing/2014/main" id="{9602C97A-68D4-47E2-A578-62165801F2C3}"/>
              </a:ext>
            </a:extLst>
          </p:cNvPr>
          <p:cNvSpPr>
            <a:spLocks noGrp="1"/>
          </p:cNvSpPr>
          <p:nvPr>
            <p:ph type="sldNum" sz="quarter" idx="12"/>
          </p:nvPr>
        </p:nvSpPr>
        <p:spPr/>
        <p:txBody>
          <a:bodyPr/>
          <a:lstStyle/>
          <a:p>
            <a:fld id="{B454DE4D-9F42-46A6-BE1E-66ED6526DB4B}" type="slidenum">
              <a:rPr lang="en-US" smtClean="0"/>
              <a:t>‹#›</a:t>
            </a:fld>
            <a:endParaRPr lang="en-US"/>
          </a:p>
        </p:txBody>
      </p:sp>
    </p:spTree>
    <p:extLst>
      <p:ext uri="{BB962C8B-B14F-4D97-AF65-F5344CB8AC3E}">
        <p14:creationId xmlns:p14="http://schemas.microsoft.com/office/powerpoint/2010/main" val="1779417213"/>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type="tx">
  <p:cSld name="Vuoto">
    <p:spTree>
      <p:nvGrpSpPr>
        <p:cNvPr id="1" name=""/>
        <p:cNvGrpSpPr/>
        <p:nvPr/>
      </p:nvGrpSpPr>
      <p:grpSpPr>
        <a:xfrm>
          <a:off x="0" y="0"/>
          <a:ext cx="0" cy="0"/>
          <a:chOff x="0" y="0"/>
          <a:chExt cx="0" cy="0"/>
        </a:xfrm>
      </p:grpSpPr>
      <p:sp>
        <p:nvSpPr>
          <p:cNvPr id="2" name="Date Placeholder 3">
            <a:extLst>
              <a:ext uri="{FF2B5EF4-FFF2-40B4-BE49-F238E27FC236}">
                <a16:creationId xmlns:a16="http://schemas.microsoft.com/office/drawing/2014/main" id="{A11654A3-6165-4ACD-8548-087AB37CCE7F}"/>
              </a:ext>
            </a:extLst>
          </p:cNvPr>
          <p:cNvSpPr>
            <a:spLocks noGrp="1"/>
          </p:cNvSpPr>
          <p:nvPr>
            <p:ph type="dt" sz="half" idx="10"/>
          </p:nvPr>
        </p:nvSpPr>
        <p:spPr>
          <a:xfrm>
            <a:off x="838200" y="6356350"/>
            <a:ext cx="2743200" cy="365125"/>
          </a:xfrm>
        </p:spPr>
        <p:txBody>
          <a:bodyPr/>
          <a:lstStyle/>
          <a:p>
            <a:r>
              <a:rPr lang="en-US"/>
              <a:t>6/11/25</a:t>
            </a:r>
          </a:p>
        </p:txBody>
      </p:sp>
      <p:sp>
        <p:nvSpPr>
          <p:cNvPr id="3" name="Footer Placeholder 4">
            <a:extLst>
              <a:ext uri="{FF2B5EF4-FFF2-40B4-BE49-F238E27FC236}">
                <a16:creationId xmlns:a16="http://schemas.microsoft.com/office/drawing/2014/main" id="{9E9DAB38-A554-DC0B-D235-921E90D95ECD}"/>
              </a:ext>
            </a:extLst>
          </p:cNvPr>
          <p:cNvSpPr>
            <a:spLocks noGrp="1"/>
          </p:cNvSpPr>
          <p:nvPr>
            <p:ph type="ftr" sz="quarter" idx="11"/>
          </p:nvPr>
        </p:nvSpPr>
        <p:spPr>
          <a:xfrm>
            <a:off x="4038600" y="6356350"/>
            <a:ext cx="4114800" cy="365125"/>
          </a:xfrm>
        </p:spPr>
        <p:txBody>
          <a:bodyPr/>
          <a:lstStyle/>
          <a:p>
            <a:r>
              <a:rPr lang="en-US"/>
              <a:t>A. Tan, CIPANP 2025, Madison</a:t>
            </a:r>
          </a:p>
        </p:txBody>
      </p:sp>
      <p:sp>
        <p:nvSpPr>
          <p:cNvPr id="4" name="Slide Number Placeholder 5">
            <a:extLst>
              <a:ext uri="{FF2B5EF4-FFF2-40B4-BE49-F238E27FC236}">
                <a16:creationId xmlns:a16="http://schemas.microsoft.com/office/drawing/2014/main" id="{33AC6E34-8EEE-4813-3ACC-C0EA123B9C03}"/>
              </a:ext>
            </a:extLst>
          </p:cNvPr>
          <p:cNvSpPr>
            <a:spLocks noGrp="1"/>
          </p:cNvSpPr>
          <p:nvPr>
            <p:ph type="sldNum" sz="quarter" idx="12"/>
          </p:nvPr>
        </p:nvSpPr>
        <p:spPr>
          <a:xfrm>
            <a:off x="8610600" y="6356350"/>
            <a:ext cx="2743200" cy="365125"/>
          </a:xfrm>
        </p:spPr>
        <p:txBody>
          <a:bodyPr/>
          <a:lstStyle/>
          <a:p>
            <a:fld id="{B454DE4D-9F42-46A6-BE1E-66ED6526DB4B}" type="slidenum">
              <a:rPr lang="en-US" smtClean="0"/>
              <a:t>‹#›</a:t>
            </a:fld>
            <a:endParaRPr lang="en-US"/>
          </a:p>
        </p:txBody>
      </p:sp>
    </p:spTree>
    <p:extLst>
      <p:ext uri="{BB962C8B-B14F-4D97-AF65-F5344CB8AC3E}">
        <p14:creationId xmlns:p14="http://schemas.microsoft.com/office/powerpoint/2010/main" val="158929269"/>
      </p:ext>
    </p:extLst>
  </p:cSld>
  <p:clrMapOvr>
    <a:masterClrMapping/>
  </p:clrMapOvr>
  <p:transition spd="med"/>
  <p:extLst>
    <p:ext uri="{DCECCB84-F9BA-43D5-87BE-67443E8EF086}">
      <p15:sldGuideLst xmlns:p15="http://schemas.microsoft.com/office/powerpoint/2012/main">
        <p15:guide id="1" orient="horz" pos="3072">
          <p15:clr>
            <a:srgbClr val="FBAE40"/>
          </p15:clr>
        </p15:guide>
        <p15:guide id="2" pos="4096">
          <p15:clr>
            <a:srgbClr val="FBAE40"/>
          </p15:clr>
        </p15:guide>
      </p15:sldGuideLst>
    </p:ext>
  </p:extLst>
</p:sldLayout>
</file>

<file path=ppt/slideLayouts/slideLayout13.xml><?xml version="1.0" encoding="utf-8"?>
<p:sldLayout xmlns:a="http://schemas.openxmlformats.org/drawingml/2006/main" xmlns:r="http://schemas.openxmlformats.org/officeDocument/2006/relationships" xmlns:p="http://schemas.openxmlformats.org/presentationml/2006/main" showMasterSp="0">
  <p:cSld name="Layout personalizzato">
    <p:spTree>
      <p:nvGrpSpPr>
        <p:cNvPr id="1" name=""/>
        <p:cNvGrpSpPr/>
        <p:nvPr/>
      </p:nvGrpSpPr>
      <p:grpSpPr>
        <a:xfrm>
          <a:off x="0" y="0"/>
          <a:ext cx="0" cy="0"/>
          <a:chOff x="0" y="0"/>
          <a:chExt cx="0" cy="0"/>
        </a:xfrm>
      </p:grpSpPr>
      <p:sp>
        <p:nvSpPr>
          <p:cNvPr id="2" name="Titolo 1"/>
          <p:cNvSpPr>
            <a:spLocks noGrp="1"/>
          </p:cNvSpPr>
          <p:nvPr>
            <p:ph type="title"/>
          </p:nvPr>
        </p:nvSpPr>
        <p:spPr>
          <a:xfrm>
            <a:off x="608929" y="260558"/>
            <a:ext cx="10935725" cy="1128605"/>
          </a:xfrm>
        </p:spPr>
        <p:txBody>
          <a:bodyPr/>
          <a:lstStyle/>
          <a:p>
            <a:r>
              <a:rPr lang="it-IT"/>
              <a:t>Fare clic per modificare lo stile del titolo dello schema</a:t>
            </a:r>
          </a:p>
        </p:txBody>
      </p:sp>
      <p:sp>
        <p:nvSpPr>
          <p:cNvPr id="3" name="Rectangle 3">
            <a:extLst>
              <a:ext uri="{FF2B5EF4-FFF2-40B4-BE49-F238E27FC236}">
                <a16:creationId xmlns:a16="http://schemas.microsoft.com/office/drawing/2014/main" id="{FA5799A3-70A0-4AEE-A469-A1EDC98BE9BA}"/>
              </a:ext>
            </a:extLst>
          </p:cNvPr>
          <p:cNvSpPr>
            <a:spLocks noGrp="1" noChangeArrowheads="1"/>
          </p:cNvSpPr>
          <p:nvPr>
            <p:ph type="dt" idx="10"/>
          </p:nvPr>
        </p:nvSpPr>
        <p:spPr>
          <a:ln/>
        </p:spPr>
        <p:txBody>
          <a:bodyPr/>
          <a:lstStyle>
            <a:lvl1pPr>
              <a:defRPr/>
            </a:lvl1pPr>
          </a:lstStyle>
          <a:p>
            <a:pPr>
              <a:defRPr/>
            </a:pPr>
            <a:r>
              <a:rPr lang="en-US" altLang="it-IT"/>
              <a:t>6/11/25</a:t>
            </a:r>
            <a:endParaRPr lang="it-IT" altLang="it-IT"/>
          </a:p>
        </p:txBody>
      </p:sp>
      <p:sp>
        <p:nvSpPr>
          <p:cNvPr id="4" name="Rectangle 4">
            <a:extLst>
              <a:ext uri="{FF2B5EF4-FFF2-40B4-BE49-F238E27FC236}">
                <a16:creationId xmlns:a16="http://schemas.microsoft.com/office/drawing/2014/main" id="{505A7521-2131-48F5-9B80-3298F91ECBA3}"/>
              </a:ext>
            </a:extLst>
          </p:cNvPr>
          <p:cNvSpPr>
            <a:spLocks noGrp="1" noChangeArrowheads="1"/>
          </p:cNvSpPr>
          <p:nvPr>
            <p:ph type="ftr" idx="11"/>
          </p:nvPr>
        </p:nvSpPr>
        <p:spPr>
          <a:ln/>
        </p:spPr>
        <p:txBody>
          <a:bodyPr/>
          <a:lstStyle>
            <a:lvl1pPr>
              <a:defRPr/>
            </a:lvl1pPr>
          </a:lstStyle>
          <a:p>
            <a:pPr>
              <a:defRPr/>
            </a:pPr>
            <a:r>
              <a:rPr lang="it-IT" altLang="it-IT"/>
              <a:t>A. Tan, CIPANP 2025, Madison</a:t>
            </a:r>
          </a:p>
        </p:txBody>
      </p:sp>
      <p:sp>
        <p:nvSpPr>
          <p:cNvPr id="5" name="Rectangle 5">
            <a:extLst>
              <a:ext uri="{FF2B5EF4-FFF2-40B4-BE49-F238E27FC236}">
                <a16:creationId xmlns:a16="http://schemas.microsoft.com/office/drawing/2014/main" id="{2166C845-C38F-43A6-9D7E-C66D99B61015}"/>
              </a:ext>
            </a:extLst>
          </p:cNvPr>
          <p:cNvSpPr>
            <a:spLocks noGrp="1" noChangeArrowheads="1"/>
          </p:cNvSpPr>
          <p:nvPr>
            <p:ph type="sldNum" idx="12"/>
          </p:nvPr>
        </p:nvSpPr>
        <p:spPr>
          <a:ln/>
        </p:spPr>
        <p:txBody>
          <a:bodyPr/>
          <a:lstStyle>
            <a:lvl1pPr>
              <a:defRPr/>
            </a:lvl1pPr>
          </a:lstStyle>
          <a:p>
            <a:pPr>
              <a:defRPr/>
            </a:pPr>
            <a:fld id="{16B8843F-4AB0-41C6-A1B5-66132F8E45FB}" type="slidenum">
              <a:rPr lang="it-IT" altLang="it-IT"/>
              <a:pPr>
                <a:defRPr/>
              </a:pPr>
              <a:t>‹#›</a:t>
            </a:fld>
            <a:endParaRPr lang="it-IT" altLang="it-IT"/>
          </a:p>
        </p:txBody>
      </p:sp>
    </p:spTree>
    <p:extLst>
      <p:ext uri="{BB962C8B-B14F-4D97-AF65-F5344CB8AC3E}">
        <p14:creationId xmlns:p14="http://schemas.microsoft.com/office/powerpoint/2010/main" val="2973398891"/>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showMasterSp="0" type="tx">
  <p:cSld name="Titolo e punti elenco">
    <p:spTree>
      <p:nvGrpSpPr>
        <p:cNvPr id="1" name=""/>
        <p:cNvGrpSpPr/>
        <p:nvPr/>
      </p:nvGrpSpPr>
      <p:grpSpPr>
        <a:xfrm>
          <a:off x="0" y="0"/>
          <a:ext cx="0" cy="0"/>
          <a:chOff x="0" y="0"/>
          <a:chExt cx="0" cy="0"/>
        </a:xfrm>
      </p:grpSpPr>
      <p:sp>
        <p:nvSpPr>
          <p:cNvPr id="56" name="Title Text"/>
          <p:cNvSpPr txBox="1">
            <a:spLocks noGrp="1"/>
          </p:cNvSpPr>
          <p:nvPr>
            <p:ph type="title"/>
          </p:nvPr>
        </p:nvSpPr>
        <p:spPr>
          <a:prstGeom prst="rect">
            <a:avLst/>
          </a:prstGeom>
        </p:spPr>
        <p:txBody>
          <a:bodyPr/>
          <a:lstStyle/>
          <a:p>
            <a:r>
              <a:t>Title Text</a:t>
            </a:r>
          </a:p>
        </p:txBody>
      </p:sp>
      <p:sp>
        <p:nvSpPr>
          <p:cNvPr id="57" name="Body Level One…"/>
          <p:cNvSpPr txBox="1">
            <a:spLocks noGrp="1"/>
          </p:cNvSpPr>
          <p:nvPr>
            <p:ph type="body" idx="1"/>
          </p:nvPr>
        </p:nvSpPr>
        <p:spPr>
          <a:prstGeom prst="rect">
            <a:avLst/>
          </a:prstGeom>
        </p:spPr>
        <p:txBody>
          <a:bodyPr/>
          <a:lstStyle>
            <a:lvl1pPr marL="366104" indent="-366104">
              <a:lnSpc>
                <a:spcPct val="120000"/>
              </a:lnSpc>
              <a:spcBef>
                <a:spcPts val="3234"/>
              </a:spcBef>
              <a:defRPr sz="3234"/>
            </a:lvl1pPr>
            <a:lvl2pPr marL="732208" indent="-366104">
              <a:lnSpc>
                <a:spcPct val="120000"/>
              </a:lnSpc>
              <a:spcBef>
                <a:spcPts val="3234"/>
              </a:spcBef>
              <a:defRPr sz="3234"/>
            </a:lvl2pPr>
            <a:lvl3pPr marL="1098313" indent="-366104">
              <a:lnSpc>
                <a:spcPct val="120000"/>
              </a:lnSpc>
              <a:spcBef>
                <a:spcPts val="3234"/>
              </a:spcBef>
              <a:defRPr sz="3234"/>
            </a:lvl3pPr>
            <a:lvl4pPr marL="1464417" indent="-366104">
              <a:lnSpc>
                <a:spcPct val="120000"/>
              </a:lnSpc>
              <a:spcBef>
                <a:spcPts val="3234"/>
              </a:spcBef>
              <a:defRPr sz="3234"/>
            </a:lvl4pPr>
            <a:lvl5pPr marL="1830521" indent="-366104">
              <a:lnSpc>
                <a:spcPct val="120000"/>
              </a:lnSpc>
              <a:spcBef>
                <a:spcPts val="3234"/>
              </a:spcBef>
              <a:defRPr sz="3234"/>
            </a:lvl5pPr>
          </a:lstStyle>
          <a:p>
            <a:r>
              <a:t>Body Level One</a:t>
            </a:r>
          </a:p>
          <a:p>
            <a:pPr lvl="1"/>
            <a:r>
              <a:t>Body Level Two</a:t>
            </a:r>
          </a:p>
          <a:p>
            <a:pPr lvl="2"/>
            <a:r>
              <a:t>Body Level Three</a:t>
            </a:r>
          </a:p>
          <a:p>
            <a:pPr lvl="3"/>
            <a:r>
              <a:t>Body Level Four</a:t>
            </a:r>
          </a:p>
          <a:p>
            <a:pPr lvl="4"/>
            <a:r>
              <a:t>Body Level Five</a:t>
            </a:r>
          </a:p>
        </p:txBody>
      </p:sp>
      <p:sp>
        <p:nvSpPr>
          <p:cNvPr id="2" name="Date Placeholder 3">
            <a:extLst>
              <a:ext uri="{FF2B5EF4-FFF2-40B4-BE49-F238E27FC236}">
                <a16:creationId xmlns:a16="http://schemas.microsoft.com/office/drawing/2014/main" id="{BE5F760F-3000-287E-50D8-844A9ACFC3CB}"/>
              </a:ext>
            </a:extLst>
          </p:cNvPr>
          <p:cNvSpPr>
            <a:spLocks noGrp="1"/>
          </p:cNvSpPr>
          <p:nvPr>
            <p:ph type="dt" sz="half" idx="10"/>
          </p:nvPr>
        </p:nvSpPr>
        <p:spPr>
          <a:xfrm>
            <a:off x="990600" y="6508750"/>
            <a:ext cx="2743200" cy="365125"/>
          </a:xfrm>
        </p:spPr>
        <p:txBody>
          <a:bodyPr/>
          <a:lstStyle/>
          <a:p>
            <a:r>
              <a:rPr lang="en-US"/>
              <a:t>6/11/25</a:t>
            </a:r>
          </a:p>
        </p:txBody>
      </p:sp>
      <p:sp>
        <p:nvSpPr>
          <p:cNvPr id="3" name="Footer Placeholder 4">
            <a:extLst>
              <a:ext uri="{FF2B5EF4-FFF2-40B4-BE49-F238E27FC236}">
                <a16:creationId xmlns:a16="http://schemas.microsoft.com/office/drawing/2014/main" id="{C4F20AFE-D304-DD11-9163-4D1F9057E635}"/>
              </a:ext>
            </a:extLst>
          </p:cNvPr>
          <p:cNvSpPr>
            <a:spLocks noGrp="1"/>
          </p:cNvSpPr>
          <p:nvPr>
            <p:ph type="ftr" sz="quarter" idx="11"/>
          </p:nvPr>
        </p:nvSpPr>
        <p:spPr>
          <a:xfrm>
            <a:off x="4191000" y="6508750"/>
            <a:ext cx="4114800" cy="365125"/>
          </a:xfrm>
        </p:spPr>
        <p:txBody>
          <a:bodyPr/>
          <a:lstStyle/>
          <a:p>
            <a:r>
              <a:rPr lang="en-US"/>
              <a:t>A. Tan, CIPANP 2025, Madison</a:t>
            </a:r>
          </a:p>
        </p:txBody>
      </p:sp>
      <p:sp>
        <p:nvSpPr>
          <p:cNvPr id="4" name="Slide Number Placeholder 5">
            <a:extLst>
              <a:ext uri="{FF2B5EF4-FFF2-40B4-BE49-F238E27FC236}">
                <a16:creationId xmlns:a16="http://schemas.microsoft.com/office/drawing/2014/main" id="{3AF40B2B-8E75-B11F-30B5-7645FB81AC30}"/>
              </a:ext>
            </a:extLst>
          </p:cNvPr>
          <p:cNvSpPr txBox="1">
            <a:spLocks/>
          </p:cNvSpPr>
          <p:nvPr userDrawn="1"/>
        </p:nvSpPr>
        <p:spPr>
          <a:xfrm>
            <a:off x="8763000" y="6508750"/>
            <a:ext cx="2743200" cy="365125"/>
          </a:xfrm>
          <a:prstGeom prst="rect">
            <a:avLst/>
          </a:prstGeom>
        </p:spPr>
        <p:txBody>
          <a:bodyPr vert="horz" lIns="91440" tIns="45720" rIns="91440" bIns="45720" rtlCol="0" anchor="ctr"/>
          <a:lstStyle>
            <a:defPPr>
              <a:defRPr lang="en-US"/>
            </a:defPPr>
            <a:lvl1pPr marL="0" algn="r" defTabSz="914400" rtl="0" eaLnBrk="1" latinLnBrk="0" hangingPunct="1">
              <a:defRPr sz="1200" kern="1200">
                <a:solidFill>
                  <a:schemeClr val="tx1">
                    <a:tint val="7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B454DE4D-9F42-46A6-BE1E-66ED6526DB4B}" type="slidenum">
              <a:rPr lang="en-US" smtClean="0"/>
              <a:pPr/>
              <a:t>‹#›</a:t>
            </a:fld>
            <a:endParaRPr lang="en-US" dirty="0"/>
          </a:p>
        </p:txBody>
      </p:sp>
    </p:spTree>
    <p:extLst>
      <p:ext uri="{BB962C8B-B14F-4D97-AF65-F5344CB8AC3E}">
        <p14:creationId xmlns:p14="http://schemas.microsoft.com/office/powerpoint/2010/main" val="2612298688"/>
      </p:ext>
    </p:extLst>
  </p:cSld>
  <p:clrMapOvr>
    <a:masterClrMapping/>
  </p:clrMapOvr>
  <p:transition spd="med"/>
</p:sldLayout>
</file>

<file path=ppt/slideLayouts/slideLayout15.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885743-0A22-E010-13EA-7884106F5201}"/>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D27EE2D6-47CA-0EC9-7181-AC6F295D769D}"/>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61CC116C-E452-91C2-6F88-DDF29FA502E5}"/>
              </a:ext>
            </a:extLst>
          </p:cNvPr>
          <p:cNvSpPr>
            <a:spLocks noGrp="1"/>
          </p:cNvSpPr>
          <p:nvPr>
            <p:ph type="dt" sz="half" idx="10"/>
          </p:nvPr>
        </p:nvSpPr>
        <p:spPr/>
        <p:txBody>
          <a:bodyPr/>
          <a:lstStyle/>
          <a:p>
            <a:r>
              <a:rPr lang="en-US"/>
              <a:t>6/11/25</a:t>
            </a:r>
          </a:p>
        </p:txBody>
      </p:sp>
      <p:sp>
        <p:nvSpPr>
          <p:cNvPr id="5" name="Footer Placeholder 4">
            <a:extLst>
              <a:ext uri="{FF2B5EF4-FFF2-40B4-BE49-F238E27FC236}">
                <a16:creationId xmlns:a16="http://schemas.microsoft.com/office/drawing/2014/main" id="{22293A73-5311-0534-6AA3-0BDF592750E0}"/>
              </a:ext>
            </a:extLst>
          </p:cNvPr>
          <p:cNvSpPr>
            <a:spLocks noGrp="1"/>
          </p:cNvSpPr>
          <p:nvPr>
            <p:ph type="ftr" sz="quarter" idx="11"/>
          </p:nvPr>
        </p:nvSpPr>
        <p:spPr/>
        <p:txBody>
          <a:bodyPr/>
          <a:lstStyle/>
          <a:p>
            <a:r>
              <a:rPr lang="en-US"/>
              <a:t>A. Tan, CIPANP 2025, Madison</a:t>
            </a:r>
          </a:p>
        </p:txBody>
      </p:sp>
      <p:sp>
        <p:nvSpPr>
          <p:cNvPr id="6" name="Slide Number Placeholder 5">
            <a:extLst>
              <a:ext uri="{FF2B5EF4-FFF2-40B4-BE49-F238E27FC236}">
                <a16:creationId xmlns:a16="http://schemas.microsoft.com/office/drawing/2014/main" id="{BD81066C-2737-99A1-A1A1-BD4F0CCA5B91}"/>
              </a:ext>
            </a:extLst>
          </p:cNvPr>
          <p:cNvSpPr>
            <a:spLocks noGrp="1"/>
          </p:cNvSpPr>
          <p:nvPr>
            <p:ph type="sldNum" sz="quarter" idx="12"/>
          </p:nvPr>
        </p:nvSpPr>
        <p:spPr/>
        <p:txBody>
          <a:bodyPr/>
          <a:lstStyle/>
          <a:p>
            <a:fld id="{634930EE-9A76-EF46-BE4E-F5F9AD327350}" type="slidenum">
              <a:rPr lang="en-US" smtClean="0"/>
              <a:t>‹#›</a:t>
            </a:fld>
            <a:endParaRPr lang="en-US"/>
          </a:p>
        </p:txBody>
      </p:sp>
    </p:spTree>
    <p:extLst>
      <p:ext uri="{BB962C8B-B14F-4D97-AF65-F5344CB8AC3E}">
        <p14:creationId xmlns:p14="http://schemas.microsoft.com/office/powerpoint/2010/main" val="2591618023"/>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showMasterSp="0"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3148114-D01F-5171-05C2-ED7ACE8DC513}"/>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7ABAFEE9-4F1C-A1D8-1667-BD7F3685F221}"/>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F5921D80-3D72-E7A7-07D4-57480D2C67B1}"/>
              </a:ext>
            </a:extLst>
          </p:cNvPr>
          <p:cNvSpPr>
            <a:spLocks noGrp="1"/>
          </p:cNvSpPr>
          <p:nvPr>
            <p:ph type="dt" sz="half" idx="10"/>
          </p:nvPr>
        </p:nvSpPr>
        <p:spPr/>
        <p:txBody>
          <a:bodyPr/>
          <a:lstStyle/>
          <a:p>
            <a:r>
              <a:rPr lang="en-US"/>
              <a:t>6/11/25</a:t>
            </a:r>
          </a:p>
        </p:txBody>
      </p:sp>
      <p:sp>
        <p:nvSpPr>
          <p:cNvPr id="5" name="Footer Placeholder 4">
            <a:extLst>
              <a:ext uri="{FF2B5EF4-FFF2-40B4-BE49-F238E27FC236}">
                <a16:creationId xmlns:a16="http://schemas.microsoft.com/office/drawing/2014/main" id="{C5543C9E-0B43-7A2D-94A6-D297EFF8C1B9}"/>
              </a:ext>
            </a:extLst>
          </p:cNvPr>
          <p:cNvSpPr>
            <a:spLocks noGrp="1"/>
          </p:cNvSpPr>
          <p:nvPr>
            <p:ph type="ftr" sz="quarter" idx="11"/>
          </p:nvPr>
        </p:nvSpPr>
        <p:spPr/>
        <p:txBody>
          <a:bodyPr/>
          <a:lstStyle/>
          <a:p>
            <a:r>
              <a:rPr lang="en-US"/>
              <a:t>A. Tan, CIPANP 2025, Madison</a:t>
            </a:r>
          </a:p>
        </p:txBody>
      </p:sp>
      <p:sp>
        <p:nvSpPr>
          <p:cNvPr id="6" name="Slide Number Placeholder 5">
            <a:extLst>
              <a:ext uri="{FF2B5EF4-FFF2-40B4-BE49-F238E27FC236}">
                <a16:creationId xmlns:a16="http://schemas.microsoft.com/office/drawing/2014/main" id="{16A17C95-2FD0-6A09-226A-E85E236BAA1B}"/>
              </a:ext>
            </a:extLst>
          </p:cNvPr>
          <p:cNvSpPr>
            <a:spLocks noGrp="1"/>
          </p:cNvSpPr>
          <p:nvPr>
            <p:ph type="sldNum" sz="quarter" idx="12"/>
          </p:nvPr>
        </p:nvSpPr>
        <p:spPr/>
        <p:txBody>
          <a:bodyPr/>
          <a:lstStyle/>
          <a:p>
            <a:fld id="{634930EE-9A76-EF46-BE4E-F5F9AD327350}" type="slidenum">
              <a:rPr lang="en-US" smtClean="0"/>
              <a:t>‹#›</a:t>
            </a:fld>
            <a:endParaRPr lang="en-US"/>
          </a:p>
        </p:txBody>
      </p:sp>
    </p:spTree>
    <p:extLst>
      <p:ext uri="{BB962C8B-B14F-4D97-AF65-F5344CB8AC3E}">
        <p14:creationId xmlns:p14="http://schemas.microsoft.com/office/powerpoint/2010/main" val="564903542"/>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91BCE1A-9DFA-A664-E3D7-C48A056D9FA1}"/>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0390AE05-D93F-C0A3-859D-DA5B330C0EF7}"/>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8C45F737-D854-29C7-194A-51E833622867}"/>
              </a:ext>
            </a:extLst>
          </p:cNvPr>
          <p:cNvSpPr>
            <a:spLocks noGrp="1"/>
          </p:cNvSpPr>
          <p:nvPr>
            <p:ph type="dt" sz="half" idx="10"/>
          </p:nvPr>
        </p:nvSpPr>
        <p:spPr/>
        <p:txBody>
          <a:bodyPr/>
          <a:lstStyle/>
          <a:p>
            <a:r>
              <a:rPr lang="en-US"/>
              <a:t>6/11/25</a:t>
            </a:r>
          </a:p>
        </p:txBody>
      </p:sp>
      <p:sp>
        <p:nvSpPr>
          <p:cNvPr id="5" name="Footer Placeholder 4">
            <a:extLst>
              <a:ext uri="{FF2B5EF4-FFF2-40B4-BE49-F238E27FC236}">
                <a16:creationId xmlns:a16="http://schemas.microsoft.com/office/drawing/2014/main" id="{FEAE3156-337A-AC3E-C847-12E89D68BB0F}"/>
              </a:ext>
            </a:extLst>
          </p:cNvPr>
          <p:cNvSpPr>
            <a:spLocks noGrp="1"/>
          </p:cNvSpPr>
          <p:nvPr>
            <p:ph type="ftr" sz="quarter" idx="11"/>
          </p:nvPr>
        </p:nvSpPr>
        <p:spPr/>
        <p:txBody>
          <a:bodyPr/>
          <a:lstStyle/>
          <a:p>
            <a:r>
              <a:rPr lang="en-US"/>
              <a:t>A. Tan, CIPANP 2025, Madison</a:t>
            </a:r>
          </a:p>
        </p:txBody>
      </p:sp>
      <p:sp>
        <p:nvSpPr>
          <p:cNvPr id="6" name="Slide Number Placeholder 5">
            <a:extLst>
              <a:ext uri="{FF2B5EF4-FFF2-40B4-BE49-F238E27FC236}">
                <a16:creationId xmlns:a16="http://schemas.microsoft.com/office/drawing/2014/main" id="{615D4DD3-5677-FCC6-28D6-017B8081F5A6}"/>
              </a:ext>
            </a:extLst>
          </p:cNvPr>
          <p:cNvSpPr>
            <a:spLocks noGrp="1"/>
          </p:cNvSpPr>
          <p:nvPr>
            <p:ph type="sldNum" sz="quarter" idx="12"/>
          </p:nvPr>
        </p:nvSpPr>
        <p:spPr/>
        <p:txBody>
          <a:bodyPr/>
          <a:lstStyle/>
          <a:p>
            <a:fld id="{634930EE-9A76-EF46-BE4E-F5F9AD327350}" type="slidenum">
              <a:rPr lang="en-US" smtClean="0"/>
              <a:t>‹#›</a:t>
            </a:fld>
            <a:endParaRPr lang="en-US"/>
          </a:p>
        </p:txBody>
      </p:sp>
    </p:spTree>
    <p:extLst>
      <p:ext uri="{BB962C8B-B14F-4D97-AF65-F5344CB8AC3E}">
        <p14:creationId xmlns:p14="http://schemas.microsoft.com/office/powerpoint/2010/main" val="1950996912"/>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showMasterSp="0"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B0F74CD-3C1D-D644-BBAD-F8F9C5E8007C}"/>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101F9FB3-1DB2-97B6-E5B4-2AF0DF3263A8}"/>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DDC6608B-4E4F-28DB-F72F-369ADBD73C8A}"/>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380828C6-9C30-5A63-E3DD-18C73A12E116}"/>
              </a:ext>
            </a:extLst>
          </p:cNvPr>
          <p:cNvSpPr>
            <a:spLocks noGrp="1"/>
          </p:cNvSpPr>
          <p:nvPr>
            <p:ph type="dt" sz="half" idx="10"/>
          </p:nvPr>
        </p:nvSpPr>
        <p:spPr/>
        <p:txBody>
          <a:bodyPr/>
          <a:lstStyle/>
          <a:p>
            <a:r>
              <a:rPr lang="en-US"/>
              <a:t>6/11/25</a:t>
            </a:r>
          </a:p>
        </p:txBody>
      </p:sp>
      <p:sp>
        <p:nvSpPr>
          <p:cNvPr id="6" name="Footer Placeholder 5">
            <a:extLst>
              <a:ext uri="{FF2B5EF4-FFF2-40B4-BE49-F238E27FC236}">
                <a16:creationId xmlns:a16="http://schemas.microsoft.com/office/drawing/2014/main" id="{E36B91A3-C819-AE7B-6C72-8C2A8DBD71AA}"/>
              </a:ext>
            </a:extLst>
          </p:cNvPr>
          <p:cNvSpPr>
            <a:spLocks noGrp="1"/>
          </p:cNvSpPr>
          <p:nvPr>
            <p:ph type="ftr" sz="quarter" idx="11"/>
          </p:nvPr>
        </p:nvSpPr>
        <p:spPr/>
        <p:txBody>
          <a:bodyPr/>
          <a:lstStyle/>
          <a:p>
            <a:r>
              <a:rPr lang="en-US"/>
              <a:t>A. Tan, CIPANP 2025, Madison</a:t>
            </a:r>
          </a:p>
        </p:txBody>
      </p:sp>
      <p:sp>
        <p:nvSpPr>
          <p:cNvPr id="7" name="Slide Number Placeholder 6">
            <a:extLst>
              <a:ext uri="{FF2B5EF4-FFF2-40B4-BE49-F238E27FC236}">
                <a16:creationId xmlns:a16="http://schemas.microsoft.com/office/drawing/2014/main" id="{56A1179E-5524-3021-EFB7-84AD4A082E95}"/>
              </a:ext>
            </a:extLst>
          </p:cNvPr>
          <p:cNvSpPr>
            <a:spLocks noGrp="1"/>
          </p:cNvSpPr>
          <p:nvPr>
            <p:ph type="sldNum" sz="quarter" idx="12"/>
          </p:nvPr>
        </p:nvSpPr>
        <p:spPr/>
        <p:txBody>
          <a:bodyPr/>
          <a:lstStyle/>
          <a:p>
            <a:fld id="{634930EE-9A76-EF46-BE4E-F5F9AD327350}" type="slidenum">
              <a:rPr lang="en-US" smtClean="0"/>
              <a:t>‹#›</a:t>
            </a:fld>
            <a:endParaRPr lang="en-US"/>
          </a:p>
        </p:txBody>
      </p:sp>
    </p:spTree>
    <p:extLst>
      <p:ext uri="{BB962C8B-B14F-4D97-AF65-F5344CB8AC3E}">
        <p14:creationId xmlns:p14="http://schemas.microsoft.com/office/powerpoint/2010/main" val="1872585830"/>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showMasterSp="0"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D775D1D-A531-D04A-E04C-71D2BECC0516}"/>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63859BC4-3F8D-065E-3D57-A682FCDDDD23}"/>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D8035ECE-3199-7FD5-F619-B03ED35446DF}"/>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4F0E0D74-780D-055B-E1A5-D6A302CE3BDC}"/>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04A928CB-766A-382D-1222-51C331FC34ED}"/>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D2D68CC8-15F4-4B4B-3C8A-E57547795D25}"/>
              </a:ext>
            </a:extLst>
          </p:cNvPr>
          <p:cNvSpPr>
            <a:spLocks noGrp="1"/>
          </p:cNvSpPr>
          <p:nvPr>
            <p:ph type="dt" sz="half" idx="10"/>
          </p:nvPr>
        </p:nvSpPr>
        <p:spPr/>
        <p:txBody>
          <a:bodyPr/>
          <a:lstStyle/>
          <a:p>
            <a:r>
              <a:rPr lang="en-US"/>
              <a:t>6/11/25</a:t>
            </a:r>
          </a:p>
        </p:txBody>
      </p:sp>
      <p:sp>
        <p:nvSpPr>
          <p:cNvPr id="8" name="Footer Placeholder 7">
            <a:extLst>
              <a:ext uri="{FF2B5EF4-FFF2-40B4-BE49-F238E27FC236}">
                <a16:creationId xmlns:a16="http://schemas.microsoft.com/office/drawing/2014/main" id="{28F20C8A-B761-8243-8D6E-2B1CB6E035AD}"/>
              </a:ext>
            </a:extLst>
          </p:cNvPr>
          <p:cNvSpPr>
            <a:spLocks noGrp="1"/>
          </p:cNvSpPr>
          <p:nvPr>
            <p:ph type="ftr" sz="quarter" idx="11"/>
          </p:nvPr>
        </p:nvSpPr>
        <p:spPr/>
        <p:txBody>
          <a:bodyPr/>
          <a:lstStyle/>
          <a:p>
            <a:r>
              <a:rPr lang="en-US"/>
              <a:t>A. Tan, CIPANP 2025, Madison</a:t>
            </a:r>
          </a:p>
        </p:txBody>
      </p:sp>
      <p:sp>
        <p:nvSpPr>
          <p:cNvPr id="9" name="Slide Number Placeholder 8">
            <a:extLst>
              <a:ext uri="{FF2B5EF4-FFF2-40B4-BE49-F238E27FC236}">
                <a16:creationId xmlns:a16="http://schemas.microsoft.com/office/drawing/2014/main" id="{4FF94DC5-6656-FD45-2A66-2EBF0E4996F6}"/>
              </a:ext>
            </a:extLst>
          </p:cNvPr>
          <p:cNvSpPr>
            <a:spLocks noGrp="1"/>
          </p:cNvSpPr>
          <p:nvPr>
            <p:ph type="sldNum" sz="quarter" idx="12"/>
          </p:nvPr>
        </p:nvSpPr>
        <p:spPr/>
        <p:txBody>
          <a:bodyPr/>
          <a:lstStyle/>
          <a:p>
            <a:fld id="{634930EE-9A76-EF46-BE4E-F5F9AD327350}" type="slidenum">
              <a:rPr lang="en-US" smtClean="0"/>
              <a:t>‹#›</a:t>
            </a:fld>
            <a:endParaRPr lang="en-US"/>
          </a:p>
        </p:txBody>
      </p:sp>
    </p:spTree>
    <p:extLst>
      <p:ext uri="{BB962C8B-B14F-4D97-AF65-F5344CB8AC3E}">
        <p14:creationId xmlns:p14="http://schemas.microsoft.com/office/powerpoint/2010/main" val="495537737"/>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showMasterSp="0"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AD7BC4-03B9-6FA1-D095-234CCB486B1E}"/>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BA1F213F-AF87-EB29-A828-99694E1D4C2D}"/>
              </a:ext>
            </a:extLst>
          </p:cNvPr>
          <p:cNvSpPr>
            <a:spLocks noGrp="1"/>
          </p:cNvSpPr>
          <p:nvPr>
            <p:ph type="dt" sz="half" idx="10"/>
          </p:nvPr>
        </p:nvSpPr>
        <p:spPr/>
        <p:txBody>
          <a:bodyPr/>
          <a:lstStyle/>
          <a:p>
            <a:r>
              <a:rPr lang="en-US"/>
              <a:t>6/11/25</a:t>
            </a:r>
          </a:p>
        </p:txBody>
      </p:sp>
      <p:sp>
        <p:nvSpPr>
          <p:cNvPr id="4" name="Footer Placeholder 3">
            <a:extLst>
              <a:ext uri="{FF2B5EF4-FFF2-40B4-BE49-F238E27FC236}">
                <a16:creationId xmlns:a16="http://schemas.microsoft.com/office/drawing/2014/main" id="{CF54F31B-E574-8447-0F4A-FF1755FEB94B}"/>
              </a:ext>
            </a:extLst>
          </p:cNvPr>
          <p:cNvSpPr>
            <a:spLocks noGrp="1"/>
          </p:cNvSpPr>
          <p:nvPr>
            <p:ph type="ftr" sz="quarter" idx="11"/>
          </p:nvPr>
        </p:nvSpPr>
        <p:spPr/>
        <p:txBody>
          <a:bodyPr/>
          <a:lstStyle/>
          <a:p>
            <a:r>
              <a:rPr lang="en-US"/>
              <a:t>A. Tan, CIPANP 2025, Madison</a:t>
            </a:r>
          </a:p>
        </p:txBody>
      </p:sp>
      <p:sp>
        <p:nvSpPr>
          <p:cNvPr id="5" name="Slide Number Placeholder 4">
            <a:extLst>
              <a:ext uri="{FF2B5EF4-FFF2-40B4-BE49-F238E27FC236}">
                <a16:creationId xmlns:a16="http://schemas.microsoft.com/office/drawing/2014/main" id="{5697A48C-D1E4-897E-93AB-A7F55A18C100}"/>
              </a:ext>
            </a:extLst>
          </p:cNvPr>
          <p:cNvSpPr>
            <a:spLocks noGrp="1"/>
          </p:cNvSpPr>
          <p:nvPr>
            <p:ph type="sldNum" sz="quarter" idx="12"/>
          </p:nvPr>
        </p:nvSpPr>
        <p:spPr/>
        <p:txBody>
          <a:bodyPr/>
          <a:lstStyle/>
          <a:p>
            <a:fld id="{634930EE-9A76-EF46-BE4E-F5F9AD327350}" type="slidenum">
              <a:rPr lang="en-US" smtClean="0"/>
              <a:t>‹#›</a:t>
            </a:fld>
            <a:endParaRPr lang="en-US"/>
          </a:p>
        </p:txBody>
      </p:sp>
    </p:spTree>
    <p:extLst>
      <p:ext uri="{BB962C8B-B14F-4D97-AF65-F5344CB8AC3E}">
        <p14:creationId xmlns:p14="http://schemas.microsoft.com/office/powerpoint/2010/main" val="1350977529"/>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6C82FC63-2051-01BA-C655-34289429AE53}"/>
              </a:ext>
            </a:extLst>
          </p:cNvPr>
          <p:cNvSpPr>
            <a:spLocks noGrp="1"/>
          </p:cNvSpPr>
          <p:nvPr>
            <p:ph type="dt" sz="half" idx="10"/>
          </p:nvPr>
        </p:nvSpPr>
        <p:spPr/>
        <p:txBody>
          <a:bodyPr/>
          <a:lstStyle/>
          <a:p>
            <a:r>
              <a:rPr lang="en-US"/>
              <a:t>6/11/25</a:t>
            </a:r>
          </a:p>
        </p:txBody>
      </p:sp>
      <p:sp>
        <p:nvSpPr>
          <p:cNvPr id="3" name="Footer Placeholder 2">
            <a:extLst>
              <a:ext uri="{FF2B5EF4-FFF2-40B4-BE49-F238E27FC236}">
                <a16:creationId xmlns:a16="http://schemas.microsoft.com/office/drawing/2014/main" id="{AE03C841-9F84-B490-F55E-8EBF73193EC4}"/>
              </a:ext>
            </a:extLst>
          </p:cNvPr>
          <p:cNvSpPr>
            <a:spLocks noGrp="1"/>
          </p:cNvSpPr>
          <p:nvPr>
            <p:ph type="ftr" sz="quarter" idx="11"/>
          </p:nvPr>
        </p:nvSpPr>
        <p:spPr/>
        <p:txBody>
          <a:bodyPr/>
          <a:lstStyle/>
          <a:p>
            <a:r>
              <a:rPr lang="en-US"/>
              <a:t>A. Tan, CIPANP 2025, Madison</a:t>
            </a:r>
          </a:p>
        </p:txBody>
      </p:sp>
      <p:sp>
        <p:nvSpPr>
          <p:cNvPr id="4" name="Slide Number Placeholder 3">
            <a:extLst>
              <a:ext uri="{FF2B5EF4-FFF2-40B4-BE49-F238E27FC236}">
                <a16:creationId xmlns:a16="http://schemas.microsoft.com/office/drawing/2014/main" id="{A1BDFE6B-592B-C960-2B24-6D2A747972E4}"/>
              </a:ext>
            </a:extLst>
          </p:cNvPr>
          <p:cNvSpPr>
            <a:spLocks noGrp="1"/>
          </p:cNvSpPr>
          <p:nvPr>
            <p:ph type="sldNum" sz="quarter" idx="12"/>
          </p:nvPr>
        </p:nvSpPr>
        <p:spPr/>
        <p:txBody>
          <a:bodyPr/>
          <a:lstStyle/>
          <a:p>
            <a:fld id="{634930EE-9A76-EF46-BE4E-F5F9AD327350}" type="slidenum">
              <a:rPr lang="en-US" smtClean="0"/>
              <a:t>‹#›</a:t>
            </a:fld>
            <a:endParaRPr lang="en-US"/>
          </a:p>
        </p:txBody>
      </p:sp>
    </p:spTree>
    <p:extLst>
      <p:ext uri="{BB962C8B-B14F-4D97-AF65-F5344CB8AC3E}">
        <p14:creationId xmlns:p14="http://schemas.microsoft.com/office/powerpoint/2010/main" val="529539247"/>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EAC565-1E88-19E5-3F47-96D9589090E3}"/>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6C1A0334-30D7-1DCD-2092-43106E435E6D}"/>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EAEAB1D9-9BBB-DD37-8B08-AB7DA4DCED1D}"/>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8D2337A1-C0E8-FC1B-025A-EC3A9652D218}"/>
              </a:ext>
            </a:extLst>
          </p:cNvPr>
          <p:cNvSpPr>
            <a:spLocks noGrp="1"/>
          </p:cNvSpPr>
          <p:nvPr>
            <p:ph type="dt" sz="half" idx="10"/>
          </p:nvPr>
        </p:nvSpPr>
        <p:spPr/>
        <p:txBody>
          <a:bodyPr/>
          <a:lstStyle/>
          <a:p>
            <a:r>
              <a:rPr lang="en-US"/>
              <a:t>6/11/25</a:t>
            </a:r>
          </a:p>
        </p:txBody>
      </p:sp>
      <p:sp>
        <p:nvSpPr>
          <p:cNvPr id="6" name="Footer Placeholder 5">
            <a:extLst>
              <a:ext uri="{FF2B5EF4-FFF2-40B4-BE49-F238E27FC236}">
                <a16:creationId xmlns:a16="http://schemas.microsoft.com/office/drawing/2014/main" id="{30D92CA2-2492-7B32-DBA4-0376EEADC339}"/>
              </a:ext>
            </a:extLst>
          </p:cNvPr>
          <p:cNvSpPr>
            <a:spLocks noGrp="1"/>
          </p:cNvSpPr>
          <p:nvPr>
            <p:ph type="ftr" sz="quarter" idx="11"/>
          </p:nvPr>
        </p:nvSpPr>
        <p:spPr/>
        <p:txBody>
          <a:bodyPr/>
          <a:lstStyle/>
          <a:p>
            <a:r>
              <a:rPr lang="en-US"/>
              <a:t>A. Tan, CIPANP 2025, Madison</a:t>
            </a:r>
          </a:p>
        </p:txBody>
      </p:sp>
      <p:sp>
        <p:nvSpPr>
          <p:cNvPr id="7" name="Slide Number Placeholder 6">
            <a:extLst>
              <a:ext uri="{FF2B5EF4-FFF2-40B4-BE49-F238E27FC236}">
                <a16:creationId xmlns:a16="http://schemas.microsoft.com/office/drawing/2014/main" id="{5785B394-D4A9-11CA-C53A-4FC64E2E7892}"/>
              </a:ext>
            </a:extLst>
          </p:cNvPr>
          <p:cNvSpPr>
            <a:spLocks noGrp="1"/>
          </p:cNvSpPr>
          <p:nvPr>
            <p:ph type="sldNum" sz="quarter" idx="12"/>
          </p:nvPr>
        </p:nvSpPr>
        <p:spPr/>
        <p:txBody>
          <a:bodyPr/>
          <a:lstStyle/>
          <a:p>
            <a:fld id="{634930EE-9A76-EF46-BE4E-F5F9AD327350}" type="slidenum">
              <a:rPr lang="en-US" smtClean="0"/>
              <a:t>‹#›</a:t>
            </a:fld>
            <a:endParaRPr lang="en-US"/>
          </a:p>
        </p:txBody>
      </p:sp>
    </p:spTree>
    <p:extLst>
      <p:ext uri="{BB962C8B-B14F-4D97-AF65-F5344CB8AC3E}">
        <p14:creationId xmlns:p14="http://schemas.microsoft.com/office/powerpoint/2010/main" val="2963970129"/>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7245A1D-E936-CF2F-F384-A6A6C42EDFF5}"/>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09419D00-59BA-BBFE-A85A-1003F80CE60A}"/>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07D3C5A2-B2B1-BE4E-3F75-FF78DE3DC2C1}"/>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DE2665CF-C130-4C1A-B66C-F1B2614D2EBF}"/>
              </a:ext>
            </a:extLst>
          </p:cNvPr>
          <p:cNvSpPr>
            <a:spLocks noGrp="1"/>
          </p:cNvSpPr>
          <p:nvPr>
            <p:ph type="dt" sz="half" idx="10"/>
          </p:nvPr>
        </p:nvSpPr>
        <p:spPr/>
        <p:txBody>
          <a:bodyPr/>
          <a:lstStyle/>
          <a:p>
            <a:r>
              <a:rPr lang="en-US"/>
              <a:t>6/11/25</a:t>
            </a:r>
          </a:p>
        </p:txBody>
      </p:sp>
      <p:sp>
        <p:nvSpPr>
          <p:cNvPr id="6" name="Footer Placeholder 5">
            <a:extLst>
              <a:ext uri="{FF2B5EF4-FFF2-40B4-BE49-F238E27FC236}">
                <a16:creationId xmlns:a16="http://schemas.microsoft.com/office/drawing/2014/main" id="{6F039D8B-C5AE-8B92-AAAD-C084489CE24F}"/>
              </a:ext>
            </a:extLst>
          </p:cNvPr>
          <p:cNvSpPr>
            <a:spLocks noGrp="1"/>
          </p:cNvSpPr>
          <p:nvPr>
            <p:ph type="ftr" sz="quarter" idx="11"/>
          </p:nvPr>
        </p:nvSpPr>
        <p:spPr/>
        <p:txBody>
          <a:bodyPr/>
          <a:lstStyle/>
          <a:p>
            <a:r>
              <a:rPr lang="en-US"/>
              <a:t>A. Tan, CIPANP 2025, Madison</a:t>
            </a:r>
          </a:p>
        </p:txBody>
      </p:sp>
      <p:sp>
        <p:nvSpPr>
          <p:cNvPr id="7" name="Slide Number Placeholder 6">
            <a:extLst>
              <a:ext uri="{FF2B5EF4-FFF2-40B4-BE49-F238E27FC236}">
                <a16:creationId xmlns:a16="http://schemas.microsoft.com/office/drawing/2014/main" id="{45C70C88-A70D-A95F-DC11-940FBC462D8C}"/>
              </a:ext>
            </a:extLst>
          </p:cNvPr>
          <p:cNvSpPr>
            <a:spLocks noGrp="1"/>
          </p:cNvSpPr>
          <p:nvPr>
            <p:ph type="sldNum" sz="quarter" idx="12"/>
          </p:nvPr>
        </p:nvSpPr>
        <p:spPr/>
        <p:txBody>
          <a:bodyPr/>
          <a:lstStyle/>
          <a:p>
            <a:fld id="{634930EE-9A76-EF46-BE4E-F5F9AD327350}" type="slidenum">
              <a:rPr lang="en-US" smtClean="0"/>
              <a:t>‹#›</a:t>
            </a:fld>
            <a:endParaRPr lang="en-US"/>
          </a:p>
        </p:txBody>
      </p:sp>
    </p:spTree>
    <p:extLst>
      <p:ext uri="{BB962C8B-B14F-4D97-AF65-F5344CB8AC3E}">
        <p14:creationId xmlns:p14="http://schemas.microsoft.com/office/powerpoint/2010/main" val="181792256"/>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showMasterSp="0"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B4AC072-CA21-055B-2637-49E57175D228}"/>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F5B6CB59-5EA8-D736-2DDA-4922A8461EA4}"/>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7E6E2FCA-A90F-A24B-FB0A-AB65D4C3F1F8}"/>
              </a:ext>
            </a:extLst>
          </p:cNvPr>
          <p:cNvSpPr>
            <a:spLocks noGrp="1"/>
          </p:cNvSpPr>
          <p:nvPr>
            <p:ph type="dt" sz="half" idx="10"/>
          </p:nvPr>
        </p:nvSpPr>
        <p:spPr/>
        <p:txBody>
          <a:bodyPr/>
          <a:lstStyle/>
          <a:p>
            <a:r>
              <a:rPr lang="en-US"/>
              <a:t>6/11/25</a:t>
            </a:r>
          </a:p>
        </p:txBody>
      </p:sp>
      <p:sp>
        <p:nvSpPr>
          <p:cNvPr id="5" name="Footer Placeholder 4">
            <a:extLst>
              <a:ext uri="{FF2B5EF4-FFF2-40B4-BE49-F238E27FC236}">
                <a16:creationId xmlns:a16="http://schemas.microsoft.com/office/drawing/2014/main" id="{35FEC621-548A-EA99-1FBF-CD1FCF45913C}"/>
              </a:ext>
            </a:extLst>
          </p:cNvPr>
          <p:cNvSpPr>
            <a:spLocks noGrp="1"/>
          </p:cNvSpPr>
          <p:nvPr>
            <p:ph type="ftr" sz="quarter" idx="11"/>
          </p:nvPr>
        </p:nvSpPr>
        <p:spPr/>
        <p:txBody>
          <a:bodyPr/>
          <a:lstStyle/>
          <a:p>
            <a:r>
              <a:rPr lang="en-US"/>
              <a:t>A. Tan, CIPANP 2025, Madison</a:t>
            </a:r>
          </a:p>
        </p:txBody>
      </p:sp>
      <p:sp>
        <p:nvSpPr>
          <p:cNvPr id="6" name="Slide Number Placeholder 5">
            <a:extLst>
              <a:ext uri="{FF2B5EF4-FFF2-40B4-BE49-F238E27FC236}">
                <a16:creationId xmlns:a16="http://schemas.microsoft.com/office/drawing/2014/main" id="{12122936-F11C-0872-E2F7-DAA6ADF8148C}"/>
              </a:ext>
            </a:extLst>
          </p:cNvPr>
          <p:cNvSpPr>
            <a:spLocks noGrp="1"/>
          </p:cNvSpPr>
          <p:nvPr>
            <p:ph type="sldNum" sz="quarter" idx="12"/>
          </p:nvPr>
        </p:nvSpPr>
        <p:spPr/>
        <p:txBody>
          <a:bodyPr/>
          <a:lstStyle/>
          <a:p>
            <a:fld id="{634930EE-9A76-EF46-BE4E-F5F9AD327350}" type="slidenum">
              <a:rPr lang="en-US" smtClean="0"/>
              <a:t>‹#›</a:t>
            </a:fld>
            <a:endParaRPr lang="en-US"/>
          </a:p>
        </p:txBody>
      </p:sp>
    </p:spTree>
    <p:extLst>
      <p:ext uri="{BB962C8B-B14F-4D97-AF65-F5344CB8AC3E}">
        <p14:creationId xmlns:p14="http://schemas.microsoft.com/office/powerpoint/2010/main" val="2356289333"/>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0A34A2E0-D158-073A-A2A1-997AD67CE413}"/>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C4E30E02-12A5-1628-A1A6-04B793F43E5D}"/>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89AAD8A-2F95-EA58-5D8D-D5310CF4028B}"/>
              </a:ext>
            </a:extLst>
          </p:cNvPr>
          <p:cNvSpPr>
            <a:spLocks noGrp="1"/>
          </p:cNvSpPr>
          <p:nvPr>
            <p:ph type="dt" sz="half" idx="10"/>
          </p:nvPr>
        </p:nvSpPr>
        <p:spPr/>
        <p:txBody>
          <a:bodyPr/>
          <a:lstStyle/>
          <a:p>
            <a:r>
              <a:rPr lang="en-US"/>
              <a:t>6/11/25</a:t>
            </a:r>
          </a:p>
        </p:txBody>
      </p:sp>
      <p:sp>
        <p:nvSpPr>
          <p:cNvPr id="5" name="Footer Placeholder 4">
            <a:extLst>
              <a:ext uri="{FF2B5EF4-FFF2-40B4-BE49-F238E27FC236}">
                <a16:creationId xmlns:a16="http://schemas.microsoft.com/office/drawing/2014/main" id="{7EA6E85D-3377-3712-8C95-EECA0EDD82D7}"/>
              </a:ext>
            </a:extLst>
          </p:cNvPr>
          <p:cNvSpPr>
            <a:spLocks noGrp="1"/>
          </p:cNvSpPr>
          <p:nvPr>
            <p:ph type="ftr" sz="quarter" idx="11"/>
          </p:nvPr>
        </p:nvSpPr>
        <p:spPr/>
        <p:txBody>
          <a:bodyPr/>
          <a:lstStyle/>
          <a:p>
            <a:r>
              <a:rPr lang="en-US"/>
              <a:t>A. Tan, CIPANP 2025, Madison</a:t>
            </a:r>
          </a:p>
        </p:txBody>
      </p:sp>
      <p:sp>
        <p:nvSpPr>
          <p:cNvPr id="6" name="Slide Number Placeholder 5">
            <a:extLst>
              <a:ext uri="{FF2B5EF4-FFF2-40B4-BE49-F238E27FC236}">
                <a16:creationId xmlns:a16="http://schemas.microsoft.com/office/drawing/2014/main" id="{C9BF669C-5526-48FE-2601-43DD93797892}"/>
              </a:ext>
            </a:extLst>
          </p:cNvPr>
          <p:cNvSpPr>
            <a:spLocks noGrp="1"/>
          </p:cNvSpPr>
          <p:nvPr>
            <p:ph type="sldNum" sz="quarter" idx="12"/>
          </p:nvPr>
        </p:nvSpPr>
        <p:spPr/>
        <p:txBody>
          <a:bodyPr/>
          <a:lstStyle/>
          <a:p>
            <a:fld id="{634930EE-9A76-EF46-BE4E-F5F9AD327350}" type="slidenum">
              <a:rPr lang="en-US" smtClean="0"/>
              <a:t>‹#›</a:t>
            </a:fld>
            <a:endParaRPr lang="en-US"/>
          </a:p>
        </p:txBody>
      </p:sp>
    </p:spTree>
    <p:extLst>
      <p:ext uri="{BB962C8B-B14F-4D97-AF65-F5344CB8AC3E}">
        <p14:creationId xmlns:p14="http://schemas.microsoft.com/office/powerpoint/2010/main" val="6807823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theme" Target="../theme/theme1.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2.xml"/><Relationship Id="rId3" Type="http://schemas.openxmlformats.org/officeDocument/2006/relationships/slideLayout" Target="../slideLayouts/slideLayout17.xml"/><Relationship Id="rId7" Type="http://schemas.openxmlformats.org/officeDocument/2006/relationships/slideLayout" Target="../slideLayouts/slideLayout21.xml"/><Relationship Id="rId12" Type="http://schemas.openxmlformats.org/officeDocument/2006/relationships/theme" Target="../theme/theme2.xml"/><Relationship Id="rId2" Type="http://schemas.openxmlformats.org/officeDocument/2006/relationships/slideLayout" Target="../slideLayouts/slideLayout16.xml"/><Relationship Id="rId1" Type="http://schemas.openxmlformats.org/officeDocument/2006/relationships/slideLayout" Target="../slideLayouts/slideLayout15.xml"/><Relationship Id="rId6" Type="http://schemas.openxmlformats.org/officeDocument/2006/relationships/slideLayout" Target="../slideLayouts/slideLayout20.xml"/><Relationship Id="rId11" Type="http://schemas.openxmlformats.org/officeDocument/2006/relationships/slideLayout" Target="../slideLayouts/slideLayout25.xml"/><Relationship Id="rId5" Type="http://schemas.openxmlformats.org/officeDocument/2006/relationships/slideLayout" Target="../slideLayouts/slideLayout19.xml"/><Relationship Id="rId10" Type="http://schemas.openxmlformats.org/officeDocument/2006/relationships/slideLayout" Target="../slideLayouts/slideLayout24.xml"/><Relationship Id="rId4" Type="http://schemas.openxmlformats.org/officeDocument/2006/relationships/slideLayout" Target="../slideLayouts/slideLayout18.xml"/><Relationship Id="rId9" Type="http://schemas.openxmlformats.org/officeDocument/2006/relationships/slideLayout" Target="../slideLayouts/slideLayout23.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40837479-B256-49D4-AE42-C92C251E2A29}"/>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09C299DC-A450-4CB8-B3C8-6CFBA58785A7}"/>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C725CDC7-F4A3-4178-B4D1-5F04FEEE44FE}"/>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r>
              <a:rPr lang="en-US"/>
              <a:t>6/11/25</a:t>
            </a:r>
          </a:p>
        </p:txBody>
      </p:sp>
      <p:sp>
        <p:nvSpPr>
          <p:cNvPr id="5" name="Footer Placeholder 4">
            <a:extLst>
              <a:ext uri="{FF2B5EF4-FFF2-40B4-BE49-F238E27FC236}">
                <a16:creationId xmlns:a16="http://schemas.microsoft.com/office/drawing/2014/main" id="{72522341-21A5-4F23-9172-B94CEC7466F2}"/>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r>
              <a:rPr lang="en-US"/>
              <a:t>A. Tan, CIPANP 2025, Madison</a:t>
            </a:r>
            <a:endParaRPr lang="en-US" dirty="0"/>
          </a:p>
        </p:txBody>
      </p:sp>
      <p:sp>
        <p:nvSpPr>
          <p:cNvPr id="6" name="Slide Number Placeholder 5">
            <a:extLst>
              <a:ext uri="{FF2B5EF4-FFF2-40B4-BE49-F238E27FC236}">
                <a16:creationId xmlns:a16="http://schemas.microsoft.com/office/drawing/2014/main" id="{1217C0CA-FAF6-4DB0-A741-17CE0DFE54A7}"/>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454DE4D-9F42-46A6-BE1E-66ED6526DB4B}" type="slidenum">
              <a:rPr lang="en-US" smtClean="0"/>
              <a:t>‹#›</a:t>
            </a:fld>
            <a:endParaRPr lang="en-US"/>
          </a:p>
        </p:txBody>
      </p:sp>
    </p:spTree>
    <p:extLst>
      <p:ext uri="{BB962C8B-B14F-4D97-AF65-F5344CB8AC3E}">
        <p14:creationId xmlns:p14="http://schemas.microsoft.com/office/powerpoint/2010/main" val="3847883174"/>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73" r:id="rId12"/>
    <p:sldLayoutId id="2147483674" r:id="rId13"/>
    <p:sldLayoutId id="2147483675" r:id="rId14"/>
  </p:sldLayoutIdLst>
  <p:hf hdr="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3A773B4F-DD14-74DE-8650-96ED84598DE1}"/>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DA4AA093-4784-D816-0B7A-D0779B698281}"/>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694CDE3B-D550-9BB2-13EF-EC4AD539944B}"/>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r>
              <a:rPr lang="en-US"/>
              <a:t>6/11/25</a:t>
            </a:r>
          </a:p>
        </p:txBody>
      </p:sp>
      <p:sp>
        <p:nvSpPr>
          <p:cNvPr id="5" name="Footer Placeholder 4">
            <a:extLst>
              <a:ext uri="{FF2B5EF4-FFF2-40B4-BE49-F238E27FC236}">
                <a16:creationId xmlns:a16="http://schemas.microsoft.com/office/drawing/2014/main" id="{56551FD4-D4C9-8624-F6F3-8B77FDD25A44}"/>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r>
              <a:rPr lang="en-US"/>
              <a:t>A. Tan, CIPANP 2025, Madison</a:t>
            </a:r>
          </a:p>
        </p:txBody>
      </p:sp>
      <p:sp>
        <p:nvSpPr>
          <p:cNvPr id="6" name="Slide Number Placeholder 5">
            <a:extLst>
              <a:ext uri="{FF2B5EF4-FFF2-40B4-BE49-F238E27FC236}">
                <a16:creationId xmlns:a16="http://schemas.microsoft.com/office/drawing/2014/main" id="{2A5C66FA-BD61-0E57-7E90-2E836DA922B9}"/>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634930EE-9A76-EF46-BE4E-F5F9AD327350}" type="slidenum">
              <a:rPr lang="en-US" smtClean="0"/>
              <a:t>‹#›</a:t>
            </a:fld>
            <a:endParaRPr lang="en-US"/>
          </a:p>
        </p:txBody>
      </p:sp>
    </p:spTree>
    <p:extLst>
      <p:ext uri="{BB962C8B-B14F-4D97-AF65-F5344CB8AC3E}">
        <p14:creationId xmlns:p14="http://schemas.microsoft.com/office/powerpoint/2010/main" val="2968582145"/>
      </p:ext>
    </p:extLst>
  </p:cSld>
  <p:clrMap bg1="lt1" tx1="dk1" bg2="lt2" tx2="dk2" accent1="accent1" accent2="accent2" accent3="accent3" accent4="accent4" accent5="accent5" accent6="accent6" hlink="hlink" folHlink="folHlink"/>
  <p:sldLayoutIdLst>
    <p:sldLayoutId id="2147483662" r:id="rId1"/>
    <p:sldLayoutId id="2147483663" r:id="rId2"/>
    <p:sldLayoutId id="2147483664" r:id="rId3"/>
    <p:sldLayoutId id="2147483665" r:id="rId4"/>
    <p:sldLayoutId id="2147483666" r:id="rId5"/>
    <p:sldLayoutId id="2147483667" r:id="rId6"/>
    <p:sldLayoutId id="2147483668" r:id="rId7"/>
    <p:sldLayoutId id="2147483669" r:id="rId8"/>
    <p:sldLayoutId id="2147483670" r:id="rId9"/>
    <p:sldLayoutId id="2147483671" r:id="rId10"/>
    <p:sldLayoutId id="2147483672" r:id="rId11"/>
  </p:sldLayoutIdLst>
  <p:hf hdr="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microsoft.com/office/2007/relationships/hdphoto" Target="../media/hdphoto1.wdp"/><Relationship Id="rId4" Type="http://schemas.openxmlformats.org/officeDocument/2006/relationships/image" Target="../media/image2.png"/></Relationships>
</file>

<file path=ppt/slides/_rels/slide2.xml.rels><?xml version="1.0" encoding="UTF-8" standalone="yes"?>
<Relationships xmlns="http://schemas.openxmlformats.org/package/2006/relationships"><Relationship Id="rId3" Type="http://schemas.openxmlformats.org/officeDocument/2006/relationships/image" Target="../media/image3.emf"/><Relationship Id="rId7" Type="http://schemas.openxmlformats.org/officeDocument/2006/relationships/image" Target="../media/image7.png"/><Relationship Id="rId2" Type="http://schemas.openxmlformats.org/officeDocument/2006/relationships/notesSlide" Target="../notesSlides/notesSlide2.xml"/><Relationship Id="rId1" Type="http://schemas.openxmlformats.org/officeDocument/2006/relationships/slideLayout" Target="../slideLayouts/slideLayout2.xml"/><Relationship Id="rId6" Type="http://schemas.openxmlformats.org/officeDocument/2006/relationships/image" Target="../media/image5.jpeg"/><Relationship Id="rId5" Type="http://schemas.openxmlformats.org/officeDocument/2006/relationships/image" Target="../media/image4.png"/><Relationship Id="rId4" Type="http://schemas.openxmlformats.org/officeDocument/2006/relationships/image" Target="../media/image6.png"/></Relationships>
</file>

<file path=ppt/slides/_rels/slide3.xml.rels><?xml version="1.0" encoding="UTF-8" standalone="yes"?>
<Relationships xmlns="http://schemas.openxmlformats.org/package/2006/relationships"><Relationship Id="rId8" Type="http://schemas.openxmlformats.org/officeDocument/2006/relationships/image" Target="../media/image13.png"/><Relationship Id="rId3" Type="http://schemas.openxmlformats.org/officeDocument/2006/relationships/image" Target="../media/image8.png"/><Relationship Id="rId7" Type="http://schemas.openxmlformats.org/officeDocument/2006/relationships/image" Target="../media/image12.png"/><Relationship Id="rId2" Type="http://schemas.openxmlformats.org/officeDocument/2006/relationships/notesSlide" Target="../notesSlides/notesSlide3.xml"/><Relationship Id="rId1" Type="http://schemas.openxmlformats.org/officeDocument/2006/relationships/slideLayout" Target="../slideLayouts/slideLayout2.xml"/><Relationship Id="rId6" Type="http://schemas.openxmlformats.org/officeDocument/2006/relationships/image" Target="../media/image11.png"/><Relationship Id="rId5" Type="http://schemas.openxmlformats.org/officeDocument/2006/relationships/image" Target="../media/image10.png"/><Relationship Id="rId4" Type="http://schemas.openxmlformats.org/officeDocument/2006/relationships/image" Target="../media/image9.png"/><Relationship Id="rId9" Type="http://schemas.openxmlformats.org/officeDocument/2006/relationships/image" Target="../media/image14.png"/></Relationships>
</file>

<file path=ppt/slides/_rels/slide4.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4.xml"/><Relationship Id="rId1" Type="http://schemas.openxmlformats.org/officeDocument/2006/relationships/slideLayout" Target="../slideLayouts/slideLayout2.xml"/><Relationship Id="rId4" Type="http://schemas.openxmlformats.org/officeDocument/2006/relationships/image" Target="../media/image51.png"/></Relationships>
</file>

<file path=ppt/slides/_rels/slide5.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5.xml"/><Relationship Id="rId1" Type="http://schemas.openxmlformats.org/officeDocument/2006/relationships/slideLayout" Target="../slideLayouts/slideLayout2.xml"/><Relationship Id="rId6" Type="http://schemas.openxmlformats.org/officeDocument/2006/relationships/image" Target="../media/image19.png"/><Relationship Id="rId5" Type="http://schemas.openxmlformats.org/officeDocument/2006/relationships/image" Target="../media/image18.png"/><Relationship Id="rId4" Type="http://schemas.openxmlformats.org/officeDocument/2006/relationships/image" Target="../media/image17.png"/></Relationships>
</file>

<file path=ppt/slides/_rels/slide6.xml.rels><?xml version="1.0" encoding="UTF-8" standalone="yes"?>
<Relationships xmlns="http://schemas.openxmlformats.org/package/2006/relationships"><Relationship Id="rId8" Type="http://schemas.openxmlformats.org/officeDocument/2006/relationships/image" Target="../media/image101.png"/><Relationship Id="rId3" Type="http://schemas.openxmlformats.org/officeDocument/2006/relationships/image" Target="../media/image20.png"/><Relationship Id="rId7" Type="http://schemas.openxmlformats.org/officeDocument/2006/relationships/image" Target="../media/image43.png"/><Relationship Id="rId2" Type="http://schemas.openxmlformats.org/officeDocument/2006/relationships/notesSlide" Target="../notesSlides/notesSlide6.xml"/><Relationship Id="rId1" Type="http://schemas.openxmlformats.org/officeDocument/2006/relationships/slideLayout" Target="../slideLayouts/slideLayout2.xml"/><Relationship Id="rId6" Type="http://schemas.openxmlformats.org/officeDocument/2006/relationships/image" Target="../media/image42.png"/><Relationship Id="rId5" Type="http://schemas.openxmlformats.org/officeDocument/2006/relationships/image" Target="../media/image41.png"/><Relationship Id="rId4" Type="http://schemas.openxmlformats.org/officeDocument/2006/relationships/image" Target="../media/image40.png"/><Relationship Id="rId9" Type="http://schemas.openxmlformats.org/officeDocument/2006/relationships/image" Target="../media/image180.png"/></Relationships>
</file>

<file path=ppt/slides/_rels/slide7.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7.xml"/><Relationship Id="rId1" Type="http://schemas.openxmlformats.org/officeDocument/2006/relationships/slideLayout" Target="../slideLayouts/slideLayout2.xml"/><Relationship Id="rId6" Type="http://schemas.openxmlformats.org/officeDocument/2006/relationships/image" Target="../media/image170.png"/><Relationship Id="rId5" Type="http://schemas.openxmlformats.org/officeDocument/2006/relationships/image" Target="../media/image20.png"/><Relationship Id="rId4" Type="http://schemas.openxmlformats.org/officeDocument/2006/relationships/image" Target="../media/image22.png"/></Relationships>
</file>

<file path=ppt/slides/_rels/slide8.xml.rels><?xml version="1.0" encoding="UTF-8" standalone="yes"?>
<Relationships xmlns="http://schemas.openxmlformats.org/package/2006/relationships"><Relationship Id="rId3" Type="http://schemas.openxmlformats.org/officeDocument/2006/relationships/image" Target="../media/image23.png"/><Relationship Id="rId7" Type="http://schemas.openxmlformats.org/officeDocument/2006/relationships/hyperlink" Target="https://www.joerg-enderlein.de/relativistic-charge" TargetMode="External"/><Relationship Id="rId2" Type="http://schemas.openxmlformats.org/officeDocument/2006/relationships/notesSlide" Target="../notesSlides/notesSlide8.xml"/><Relationship Id="rId1" Type="http://schemas.openxmlformats.org/officeDocument/2006/relationships/slideLayout" Target="../slideLayouts/slideLayout2.xml"/><Relationship Id="rId6" Type="http://schemas.openxmlformats.org/officeDocument/2006/relationships/image" Target="../media/image26.gif"/><Relationship Id="rId5" Type="http://schemas.openxmlformats.org/officeDocument/2006/relationships/image" Target="../media/image25.png"/><Relationship Id="rId4" Type="http://schemas.openxmlformats.org/officeDocument/2006/relationships/image" Target="../media/image24.png"/></Relationships>
</file>

<file path=ppt/slides/_rels/slide9.xml.rels><?xml version="1.0" encoding="UTF-8" standalone="yes"?>
<Relationships xmlns="http://schemas.openxmlformats.org/package/2006/relationships"><Relationship Id="rId8" Type="http://schemas.openxmlformats.org/officeDocument/2006/relationships/image" Target="../media/image29.png"/><Relationship Id="rId3" Type="http://schemas.openxmlformats.org/officeDocument/2006/relationships/image" Target="../media/image74.png"/><Relationship Id="rId7" Type="http://schemas.openxmlformats.org/officeDocument/2006/relationships/image" Target="../media/image28.png"/><Relationship Id="rId2" Type="http://schemas.openxmlformats.org/officeDocument/2006/relationships/notesSlide" Target="../notesSlides/notesSlide9.xml"/><Relationship Id="rId1" Type="http://schemas.openxmlformats.org/officeDocument/2006/relationships/slideLayout" Target="../slideLayouts/slideLayout16.xml"/><Relationship Id="rId6" Type="http://schemas.openxmlformats.org/officeDocument/2006/relationships/image" Target="../media/image27.jpeg"/><Relationship Id="rId5" Type="http://schemas.openxmlformats.org/officeDocument/2006/relationships/image" Target="../media/image76.png"/><Relationship Id="rId4" Type="http://schemas.openxmlformats.org/officeDocument/2006/relationships/image" Target="../media/image75.png"/><Relationship Id="rId9" Type="http://schemas.openxmlformats.org/officeDocument/2006/relationships/image" Target="../media/image30.png"/></Relationships>
</file>

<file path=ppt/slides/_rels/slide10.xml.rels><?xml version="1.0" encoding="UTF-8" standalone="yes"?>
<Relationships xmlns="http://schemas.openxmlformats.org/package/2006/relationships"><Relationship Id="rId8" Type="http://schemas.openxmlformats.org/officeDocument/2006/relationships/image" Target="../media/image35.png"/><Relationship Id="rId3" Type="http://schemas.openxmlformats.org/officeDocument/2006/relationships/image" Target="../media/image31.png"/><Relationship Id="rId7" Type="http://schemas.openxmlformats.org/officeDocument/2006/relationships/image" Target="../media/image34.png"/><Relationship Id="rId2" Type="http://schemas.openxmlformats.org/officeDocument/2006/relationships/notesSlide" Target="../notesSlides/notesSlide10.xml"/><Relationship Id="rId1" Type="http://schemas.openxmlformats.org/officeDocument/2006/relationships/slideLayout" Target="../slideLayouts/slideLayout2.xml"/><Relationship Id="rId6" Type="http://schemas.openxmlformats.org/officeDocument/2006/relationships/image" Target="../media/image33.png"/><Relationship Id="rId5" Type="http://schemas.openxmlformats.org/officeDocument/2006/relationships/image" Target="../media/image150.png"/><Relationship Id="rId4" Type="http://schemas.openxmlformats.org/officeDocument/2006/relationships/image" Target="../media/image32.png"/><Relationship Id="rId9" Type="http://schemas.openxmlformats.org/officeDocument/2006/relationships/image" Target="../media/image36.png"/></Relationships>
</file>

<file path=ppt/slides/_rels/slide11.xml.rels><?xml version="1.0" encoding="UTF-8" standalone="yes"?>
<Relationships xmlns="http://schemas.openxmlformats.org/package/2006/relationships"><Relationship Id="rId3" Type="http://schemas.openxmlformats.org/officeDocument/2006/relationships/image" Target="../media/image37.emf"/><Relationship Id="rId2" Type="http://schemas.openxmlformats.org/officeDocument/2006/relationships/notesSlide" Target="../notesSlides/notesSlide11.xml"/><Relationship Id="rId1" Type="http://schemas.openxmlformats.org/officeDocument/2006/relationships/slideLayout" Target="../slideLayouts/slideLayout7.xml"/><Relationship Id="rId6" Type="http://schemas.openxmlformats.org/officeDocument/2006/relationships/hyperlink" Target="https://pubs.acs.org/doi/10.1021/acs.nanolett.2c00162" TargetMode="External"/><Relationship Id="rId5" Type="http://schemas.openxmlformats.org/officeDocument/2006/relationships/image" Target="../media/image39.emf"/><Relationship Id="rId4" Type="http://schemas.openxmlformats.org/officeDocument/2006/relationships/image" Target="../media/image38.png"/></Relationships>
</file>

<file path=ppt/slides/_rels/slide12.xml.rels><?xml version="1.0" encoding="UTF-8" standalone="yes"?>
<Relationships xmlns="http://schemas.openxmlformats.org/package/2006/relationships"><Relationship Id="rId3" Type="http://schemas.openxmlformats.org/officeDocument/2006/relationships/image" Target="../media/image45.png"/><Relationship Id="rId2" Type="http://schemas.openxmlformats.org/officeDocument/2006/relationships/image" Target="../media/image44.png"/><Relationship Id="rId1" Type="http://schemas.openxmlformats.org/officeDocument/2006/relationships/slideLayout" Target="../slideLayouts/slideLayout14.xml"/></Relationships>
</file>

<file path=ppt/slides/_rels/slide13.xml.rels><?xml version="1.0" encoding="UTF-8" standalone="yes"?>
<Relationships xmlns="http://schemas.openxmlformats.org/package/2006/relationships"><Relationship Id="rId3" Type="http://schemas.openxmlformats.org/officeDocument/2006/relationships/image" Target="../media/image46.png"/><Relationship Id="rId2" Type="http://schemas.openxmlformats.org/officeDocument/2006/relationships/notesSlide" Target="../notesSlides/notesSlide12.xml"/><Relationship Id="rId1" Type="http://schemas.openxmlformats.org/officeDocument/2006/relationships/slideLayout" Target="../slideLayouts/slideLayout14.xml"/><Relationship Id="rId4" Type="http://schemas.openxmlformats.org/officeDocument/2006/relationships/image" Target="../media/image47.png"/></Relationships>
</file>

<file path=ppt/slides/_rels/slide14.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notesSlide" Target="../notesSlides/notesSlide13.xml"/><Relationship Id="rId1" Type="http://schemas.openxmlformats.org/officeDocument/2006/relationships/slideLayout" Target="../slideLayouts/slideLayout2.xml"/><Relationship Id="rId5" Type="http://schemas.openxmlformats.org/officeDocument/2006/relationships/image" Target="../media/image49.png"/><Relationship Id="rId4" Type="http://schemas.openxmlformats.org/officeDocument/2006/relationships/image" Target="../media/image48.png"/></Relationships>
</file>

<file path=ppt/slides/_rels/slide15.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notesSlide" Target="../notesSlides/notesSlide14.xml"/><Relationship Id="rId1" Type="http://schemas.openxmlformats.org/officeDocument/2006/relationships/slideLayout" Target="../slideLayouts/slideLayout2.xml"/><Relationship Id="rId5" Type="http://schemas.openxmlformats.org/officeDocument/2006/relationships/image" Target="../media/image53.png"/><Relationship Id="rId4" Type="http://schemas.openxmlformats.org/officeDocument/2006/relationships/image" Target="../media/image52.png"/></Relationships>
</file>

<file path=ppt/slides/_rels/slide16.xml.rels><?xml version="1.0" encoding="UTF-8" standalone="yes"?>
<Relationships xmlns="http://schemas.openxmlformats.org/package/2006/relationships"><Relationship Id="rId3" Type="http://schemas.openxmlformats.org/officeDocument/2006/relationships/image" Target="../media/image54.png"/><Relationship Id="rId2" Type="http://schemas.openxmlformats.org/officeDocument/2006/relationships/notesSlide" Target="../notesSlides/notesSlide15.xml"/><Relationship Id="rId1" Type="http://schemas.openxmlformats.org/officeDocument/2006/relationships/slideLayout" Target="../slideLayouts/slideLayout2.xml"/><Relationship Id="rId4" Type="http://schemas.openxmlformats.org/officeDocument/2006/relationships/image" Target="../media/image55.png"/></Relationships>
</file>

<file path=ppt/slides/_rels/slide17.xml.rels><?xml version="1.0" encoding="UTF-8" standalone="yes"?>
<Relationships xmlns="http://schemas.openxmlformats.org/package/2006/relationships"><Relationship Id="rId3" Type="http://schemas.openxmlformats.org/officeDocument/2006/relationships/image" Target="../media/image56.png"/><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57.png"/><Relationship Id="rId2" Type="http://schemas.openxmlformats.org/officeDocument/2006/relationships/notesSlide" Target="../notesSlides/notesSlide17.xml"/><Relationship Id="rId1" Type="http://schemas.openxmlformats.org/officeDocument/2006/relationships/slideLayout" Target="../slideLayouts/slideLayout1.xml"/></Relationships>
</file>

<file path=ppt/slides/_rels/slide19.xml.rels><?xml version="1.0" encoding="UTF-8" standalone="yes"?>
<Relationships xmlns="http://schemas.openxmlformats.org/package/2006/relationships"><Relationship Id="rId3" Type="http://schemas.openxmlformats.org/officeDocument/2006/relationships/image" Target="../media/image58.png"/><Relationship Id="rId2" Type="http://schemas.openxmlformats.org/officeDocument/2006/relationships/notesSlide" Target="../notesSlides/notesSlide18.xml"/><Relationship Id="rId1" Type="http://schemas.openxmlformats.org/officeDocument/2006/relationships/slideLayout" Target="../slideLayouts/slideLayout1.xml"/></Relationships>
</file>

<file path=ppt/slides/_rels/slide20.xml.rels><?xml version="1.0" encoding="UTF-8" standalone="yes"?>
<Relationships xmlns="http://schemas.openxmlformats.org/package/2006/relationships"><Relationship Id="rId8" Type="http://schemas.openxmlformats.org/officeDocument/2006/relationships/oleObject" Target="../embeddings/oleObject1.bin"/><Relationship Id="rId3" Type="http://schemas.openxmlformats.org/officeDocument/2006/relationships/image" Target="../media/image59.png"/><Relationship Id="rId7" Type="http://schemas.openxmlformats.org/officeDocument/2006/relationships/hyperlink" Target="https://arxiv.org/abs/2105.08533" TargetMode="External"/><Relationship Id="rId2" Type="http://schemas.openxmlformats.org/officeDocument/2006/relationships/notesSlide" Target="../notesSlides/notesSlide19.xml"/><Relationship Id="rId1" Type="http://schemas.openxmlformats.org/officeDocument/2006/relationships/slideLayout" Target="../slideLayouts/slideLayout2.xml"/><Relationship Id="rId6" Type="http://schemas.openxmlformats.org/officeDocument/2006/relationships/hyperlink" Target="https://www.nature.com/nphys" TargetMode="External"/><Relationship Id="rId5" Type="http://schemas.openxmlformats.org/officeDocument/2006/relationships/image" Target="../media/image27.jpeg"/><Relationship Id="rId4" Type="http://schemas.openxmlformats.org/officeDocument/2006/relationships/image" Target="../media/image60.svg"/><Relationship Id="rId9" Type="http://schemas.openxmlformats.org/officeDocument/2006/relationships/image" Target="../media/image61.png"/></Relationships>
</file>

<file path=ppt/slides/_rels/slide21.xml.rels><?xml version="1.0" encoding="UTF-8" standalone="yes"?>
<Relationships xmlns="http://schemas.openxmlformats.org/package/2006/relationships"><Relationship Id="rId8" Type="http://schemas.openxmlformats.org/officeDocument/2006/relationships/image" Target="../media/image65.emf"/><Relationship Id="rId3" Type="http://schemas.openxmlformats.org/officeDocument/2006/relationships/image" Target="../media/image62.png"/><Relationship Id="rId7" Type="http://schemas.openxmlformats.org/officeDocument/2006/relationships/image" Target="../media/image61.png"/><Relationship Id="rId2" Type="http://schemas.openxmlformats.org/officeDocument/2006/relationships/notesSlide" Target="../notesSlides/notesSlide20.xml"/><Relationship Id="rId1" Type="http://schemas.openxmlformats.org/officeDocument/2006/relationships/slideLayout" Target="../slideLayouts/slideLayout2.xml"/><Relationship Id="rId6" Type="http://schemas.openxmlformats.org/officeDocument/2006/relationships/oleObject" Target="../embeddings/oleObject1.bin"/><Relationship Id="rId5" Type="http://schemas.openxmlformats.org/officeDocument/2006/relationships/image" Target="../media/image64.jpg"/><Relationship Id="rId4" Type="http://schemas.openxmlformats.org/officeDocument/2006/relationships/image" Target="../media/image63.svg"/></Relationships>
</file>

<file path=ppt/slides/_rels/slide22.xml.rels><?xml version="1.0" encoding="UTF-8" standalone="yes"?>
<Relationships xmlns="http://schemas.openxmlformats.org/package/2006/relationships"><Relationship Id="rId3" Type="http://schemas.openxmlformats.org/officeDocument/2006/relationships/image" Target="../media/image67.png"/><Relationship Id="rId2" Type="http://schemas.openxmlformats.org/officeDocument/2006/relationships/image" Target="../media/image66.png"/><Relationship Id="rId1" Type="http://schemas.openxmlformats.org/officeDocument/2006/relationships/slideLayout" Target="../slideLayouts/slideLayout2.xml"/><Relationship Id="rId4" Type="http://schemas.openxmlformats.org/officeDocument/2006/relationships/image" Target="../media/image68.png"/></Relationships>
</file>

<file path=ppt/slides/_rels/slide23.xml.rels><?xml version="1.0" encoding="UTF-8" standalone="yes"?>
<Relationships xmlns="http://schemas.openxmlformats.org/package/2006/relationships"><Relationship Id="rId2" Type="http://schemas.openxmlformats.org/officeDocument/2006/relationships/image" Target="../media/image69.png"/><Relationship Id="rId1" Type="http://schemas.openxmlformats.org/officeDocument/2006/relationships/slideLayout" Target="../slideLayouts/slideLayout1.xml"/></Relationships>
</file>

<file path=ppt/slides/_rels/slide24.xml.rels><?xml version="1.0" encoding="UTF-8" standalone="yes"?>
<Relationships xmlns="http://schemas.openxmlformats.org/package/2006/relationships"><Relationship Id="rId8" Type="http://schemas.openxmlformats.org/officeDocument/2006/relationships/image" Target="../media/image74.jpg"/><Relationship Id="rId3" Type="http://schemas.openxmlformats.org/officeDocument/2006/relationships/hyperlink" Target="https://journals.aps.org/prapplied/abstract/10.1103/PhysRevApplied.22.L041007" TargetMode="External"/><Relationship Id="rId7" Type="http://schemas.openxmlformats.org/officeDocument/2006/relationships/image" Target="../media/image73.png"/><Relationship Id="rId2" Type="http://schemas.openxmlformats.org/officeDocument/2006/relationships/notesSlide" Target="../notesSlides/notesSlide21.xml"/><Relationship Id="rId1" Type="http://schemas.openxmlformats.org/officeDocument/2006/relationships/slideLayout" Target="../slideLayouts/slideLayout12.xml"/><Relationship Id="rId6" Type="http://schemas.openxmlformats.org/officeDocument/2006/relationships/image" Target="../media/image72.jpg"/><Relationship Id="rId5" Type="http://schemas.openxmlformats.org/officeDocument/2006/relationships/image" Target="../media/image71.jpg"/><Relationship Id="rId4" Type="http://schemas.openxmlformats.org/officeDocument/2006/relationships/image" Target="../media/image70.png"/><Relationship Id="rId9" Type="http://schemas.openxmlformats.org/officeDocument/2006/relationships/image" Target="../media/image77.png"/></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78.png"/><Relationship Id="rId1" Type="http://schemas.openxmlformats.org/officeDocument/2006/relationships/slideLayout" Target="../slideLayouts/slideLayout12.xml"/></Relationships>
</file>

<file path=ppt/slides/_rels/slide27.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notesSlide" Target="../notesSlides/notesSlide23.xml"/><Relationship Id="rId1" Type="http://schemas.openxmlformats.org/officeDocument/2006/relationships/slideLayout" Target="../slideLayouts/slideLayout6.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13.xml"/></Relationships>
</file>

<file path=ppt/slides/_rels/slide29.xml.rels><?xml version="1.0" encoding="UTF-8" standalone="yes"?>
<Relationships xmlns="http://schemas.openxmlformats.org/package/2006/relationships"><Relationship Id="rId3" Type="http://schemas.openxmlformats.org/officeDocument/2006/relationships/image" Target="../media/image81.JPG"/><Relationship Id="rId2" Type="http://schemas.openxmlformats.org/officeDocument/2006/relationships/image" Target="../media/image80.png"/><Relationship Id="rId1" Type="http://schemas.openxmlformats.org/officeDocument/2006/relationships/slideLayout" Target="../slideLayouts/slideLayout12.xml"/><Relationship Id="rId5" Type="http://schemas.openxmlformats.org/officeDocument/2006/relationships/image" Target="../media/image83.png"/><Relationship Id="rId4" Type="http://schemas.openxmlformats.org/officeDocument/2006/relationships/image" Target="../media/image82.png"/></Relationships>
</file>

<file path=ppt/slides/_rels/slide30.xml.rels><?xml version="1.0" encoding="UTF-8" standalone="yes"?>
<Relationships xmlns="http://schemas.openxmlformats.org/package/2006/relationships"><Relationship Id="rId2" Type="http://schemas.openxmlformats.org/officeDocument/2006/relationships/image" Target="../media/image84.pn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image" Target="../media/image85.png"/><Relationship Id="rId2" Type="http://schemas.openxmlformats.org/officeDocument/2006/relationships/notesSlide" Target="../notesSlides/notesSlide25.xml"/><Relationship Id="rId1" Type="http://schemas.openxmlformats.org/officeDocument/2006/relationships/slideLayout" Target="../slideLayouts/slideLayout2.xml"/><Relationship Id="rId4" Type="http://schemas.openxmlformats.org/officeDocument/2006/relationships/image" Target="../media/image86.svg"/></Relationships>
</file>

<file path=ppt/slides/_rels/slide32.xml.rels><?xml version="1.0" encoding="UTF-8" standalone="yes"?>
<Relationships xmlns="http://schemas.openxmlformats.org/package/2006/relationships"><Relationship Id="rId8" Type="http://schemas.openxmlformats.org/officeDocument/2006/relationships/image" Target="../media/image680.png"/><Relationship Id="rId13" Type="http://schemas.openxmlformats.org/officeDocument/2006/relationships/image" Target="../media/image92.png"/><Relationship Id="rId18" Type="http://schemas.openxmlformats.org/officeDocument/2006/relationships/image" Target="../media/image800.png"/><Relationship Id="rId26" Type="http://schemas.openxmlformats.org/officeDocument/2006/relationships/image" Target="../media/image331.png"/><Relationship Id="rId3" Type="http://schemas.openxmlformats.org/officeDocument/2006/relationships/image" Target="../media/image87.png"/><Relationship Id="rId21" Type="http://schemas.openxmlformats.org/officeDocument/2006/relationships/image" Target="../media/image95.png"/><Relationship Id="rId12" Type="http://schemas.openxmlformats.org/officeDocument/2006/relationships/image" Target="../media/image91.svg"/><Relationship Id="rId17" Type="http://schemas.openxmlformats.org/officeDocument/2006/relationships/image" Target="../media/image790.png"/><Relationship Id="rId25" Type="http://schemas.openxmlformats.org/officeDocument/2006/relationships/image" Target="../media/image321.png"/><Relationship Id="rId2" Type="http://schemas.openxmlformats.org/officeDocument/2006/relationships/notesSlide" Target="../notesSlides/notesSlide26.xml"/><Relationship Id="rId16" Type="http://schemas.openxmlformats.org/officeDocument/2006/relationships/image" Target="../media/image780.png"/><Relationship Id="rId20" Type="http://schemas.openxmlformats.org/officeDocument/2006/relationships/image" Target="../media/image94.png"/><Relationship Id="rId1" Type="http://schemas.openxmlformats.org/officeDocument/2006/relationships/slideLayout" Target="../slideLayouts/slideLayout2.xml"/><Relationship Id="rId11" Type="http://schemas.openxmlformats.org/officeDocument/2006/relationships/image" Target="../media/image90.png"/><Relationship Id="rId24" Type="http://schemas.openxmlformats.org/officeDocument/2006/relationships/image" Target="../media/image550.png"/><Relationship Id="rId5" Type="http://schemas.openxmlformats.org/officeDocument/2006/relationships/image" Target="../media/image630.png"/><Relationship Id="rId23" Type="http://schemas.openxmlformats.org/officeDocument/2006/relationships/image" Target="../media/image97.png"/><Relationship Id="rId10" Type="http://schemas.openxmlformats.org/officeDocument/2006/relationships/image" Target="../media/image89.svg"/><Relationship Id="rId19" Type="http://schemas.openxmlformats.org/officeDocument/2006/relationships/image" Target="../media/image81.png"/><Relationship Id="rId9" Type="http://schemas.openxmlformats.org/officeDocument/2006/relationships/image" Target="../media/image88.png"/><Relationship Id="rId14" Type="http://schemas.openxmlformats.org/officeDocument/2006/relationships/image" Target="../media/image93.svg"/><Relationship Id="rId22" Type="http://schemas.openxmlformats.org/officeDocument/2006/relationships/image" Target="../media/image96.png"/></Relationships>
</file>

<file path=ppt/slides/_rels/slide33.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27.xml"/><Relationship Id="rId1" Type="http://schemas.openxmlformats.org/officeDocument/2006/relationships/slideLayout" Target="../slideLayouts/slideLayout2.xml"/><Relationship Id="rId6" Type="http://schemas.openxmlformats.org/officeDocument/2006/relationships/image" Target="../media/image99.png"/><Relationship Id="rId5" Type="http://schemas.openxmlformats.org/officeDocument/2006/relationships/image" Target="../media/image98.png"/><Relationship Id="rId4" Type="http://schemas.openxmlformats.org/officeDocument/2006/relationships/hyperlink" Target="https://doi.org/10.1007/s10909-019-02271-x" TargetMode="External"/></Relationships>
</file>

<file path=ppt/slides/_rels/slide34.xml.rels><?xml version="1.0" encoding="UTF-8" standalone="yes"?>
<Relationships xmlns="http://schemas.openxmlformats.org/package/2006/relationships"><Relationship Id="rId8" Type="http://schemas.microsoft.com/office/2007/relationships/hdphoto" Target="../media/hdphoto3.wdp"/><Relationship Id="rId13" Type="http://schemas.openxmlformats.org/officeDocument/2006/relationships/image" Target="../media/image107.png"/><Relationship Id="rId3" Type="http://schemas.openxmlformats.org/officeDocument/2006/relationships/image" Target="../media/image100.tiff"/><Relationship Id="rId7" Type="http://schemas.openxmlformats.org/officeDocument/2006/relationships/image" Target="../media/image104.png"/><Relationship Id="rId12" Type="http://schemas.microsoft.com/office/2007/relationships/hdphoto" Target="../media/hdphoto5.wdp"/><Relationship Id="rId17" Type="http://schemas.openxmlformats.org/officeDocument/2006/relationships/image" Target="../media/image360.png"/><Relationship Id="rId2" Type="http://schemas.openxmlformats.org/officeDocument/2006/relationships/notesSlide" Target="../notesSlides/notesSlide28.xml"/><Relationship Id="rId16" Type="http://schemas.openxmlformats.org/officeDocument/2006/relationships/image" Target="../media/image109.svg"/><Relationship Id="rId1" Type="http://schemas.openxmlformats.org/officeDocument/2006/relationships/slideLayout" Target="../slideLayouts/slideLayout2.xml"/><Relationship Id="rId6" Type="http://schemas.microsoft.com/office/2007/relationships/hdphoto" Target="../media/hdphoto2.wdp"/><Relationship Id="rId11" Type="http://schemas.openxmlformats.org/officeDocument/2006/relationships/image" Target="../media/image106.png"/><Relationship Id="rId5" Type="http://schemas.openxmlformats.org/officeDocument/2006/relationships/image" Target="../media/image103.png"/><Relationship Id="rId15" Type="http://schemas.openxmlformats.org/officeDocument/2006/relationships/image" Target="../media/image108.png"/><Relationship Id="rId10" Type="http://schemas.microsoft.com/office/2007/relationships/hdphoto" Target="../media/hdphoto4.wdp"/><Relationship Id="rId4" Type="http://schemas.openxmlformats.org/officeDocument/2006/relationships/image" Target="../media/image102.png"/><Relationship Id="rId9" Type="http://schemas.openxmlformats.org/officeDocument/2006/relationships/image" Target="../media/image105.png"/><Relationship Id="rId14" Type="http://schemas.microsoft.com/office/2007/relationships/hdphoto" Target="../media/hdphoto6.wdp"/></Relationships>
</file>

<file path=ppt/slides/_rels/slide35.xml.rels><?xml version="1.0" encoding="UTF-8" standalone="yes"?>
<Relationships xmlns="http://schemas.openxmlformats.org/package/2006/relationships"><Relationship Id="rId3" Type="http://schemas.openxmlformats.org/officeDocument/2006/relationships/oleObject" Target="../embeddings/oleObject2.bin"/><Relationship Id="rId2" Type="http://schemas.openxmlformats.org/officeDocument/2006/relationships/notesSlide" Target="../notesSlides/notesSlide29.xml"/><Relationship Id="rId1" Type="http://schemas.openxmlformats.org/officeDocument/2006/relationships/slideLayout" Target="../slideLayouts/slideLayout2.xml"/><Relationship Id="rId6" Type="http://schemas.openxmlformats.org/officeDocument/2006/relationships/image" Target="../media/image111.wmf"/><Relationship Id="rId5" Type="http://schemas.openxmlformats.org/officeDocument/2006/relationships/oleObject" Target="../embeddings/oleObject3.bin"/><Relationship Id="rId4" Type="http://schemas.openxmlformats.org/officeDocument/2006/relationships/image" Target="../media/image110.wmf"/></Relationships>
</file>

<file path=ppt/slides/_rels/slide36.xml.rels><?xml version="1.0" encoding="UTF-8" standalone="yes"?>
<Relationships xmlns="http://schemas.openxmlformats.org/package/2006/relationships"><Relationship Id="rId8" Type="http://schemas.openxmlformats.org/officeDocument/2006/relationships/image" Target="NULL"/><Relationship Id="rId13" Type="http://schemas.openxmlformats.org/officeDocument/2006/relationships/image" Target="../media/image480.png"/><Relationship Id="rId18" Type="http://schemas.openxmlformats.org/officeDocument/2006/relationships/image" Target="../media/image117.png"/><Relationship Id="rId3" Type="http://schemas.openxmlformats.org/officeDocument/2006/relationships/image" Target="../media/image113.png"/><Relationship Id="rId7" Type="http://schemas.openxmlformats.org/officeDocument/2006/relationships/image" Target="NULL"/><Relationship Id="rId12" Type="http://schemas.openxmlformats.org/officeDocument/2006/relationships/image" Target="NULL"/><Relationship Id="rId17" Type="http://schemas.openxmlformats.org/officeDocument/2006/relationships/image" Target="../media/image520.png"/><Relationship Id="rId2" Type="http://schemas.openxmlformats.org/officeDocument/2006/relationships/image" Target="../media/image112.emf"/><Relationship Id="rId16" Type="http://schemas.openxmlformats.org/officeDocument/2006/relationships/image" Target="../media/image116.png"/><Relationship Id="rId1" Type="http://schemas.openxmlformats.org/officeDocument/2006/relationships/slideLayout" Target="../slideLayouts/slideLayout7.xml"/><Relationship Id="rId6" Type="http://schemas.openxmlformats.org/officeDocument/2006/relationships/image" Target="NULL"/><Relationship Id="rId11" Type="http://schemas.openxmlformats.org/officeDocument/2006/relationships/image" Target="NULL"/><Relationship Id="rId15" Type="http://schemas.openxmlformats.org/officeDocument/2006/relationships/image" Target="../media/image115.png"/><Relationship Id="rId10" Type="http://schemas.openxmlformats.org/officeDocument/2006/relationships/image" Target="../media/image540.png"/><Relationship Id="rId9" Type="http://schemas.openxmlformats.org/officeDocument/2006/relationships/image" Target="NULL"/><Relationship Id="rId14" Type="http://schemas.openxmlformats.org/officeDocument/2006/relationships/image" Target="../media/image114.png"/></Relationships>
</file>

<file path=ppt/slides/_rels/slide37.xml.rels><?xml version="1.0" encoding="UTF-8" standalone="yes"?>
<Relationships xmlns="http://schemas.openxmlformats.org/package/2006/relationships"><Relationship Id="rId8" Type="http://schemas.openxmlformats.org/officeDocument/2006/relationships/image" Target="../media/image123.png"/><Relationship Id="rId3" Type="http://schemas.openxmlformats.org/officeDocument/2006/relationships/image" Target="../media/image118.emf"/><Relationship Id="rId7" Type="http://schemas.openxmlformats.org/officeDocument/2006/relationships/image" Target="../media/image122.png"/><Relationship Id="rId2" Type="http://schemas.openxmlformats.org/officeDocument/2006/relationships/notesSlide" Target="../notesSlides/notesSlide30.xml"/><Relationship Id="rId1" Type="http://schemas.openxmlformats.org/officeDocument/2006/relationships/slideLayout" Target="../slideLayouts/slideLayout2.xml"/><Relationship Id="rId6" Type="http://schemas.openxmlformats.org/officeDocument/2006/relationships/image" Target="../media/image121.jpeg"/><Relationship Id="rId5" Type="http://schemas.openxmlformats.org/officeDocument/2006/relationships/image" Target="../media/image120.jpeg"/><Relationship Id="rId4" Type="http://schemas.openxmlformats.org/officeDocument/2006/relationships/image" Target="../media/image119.png"/></Relationships>
</file>

<file path=ppt/slides/_rels/slide38.xml.rels><?xml version="1.0" encoding="UTF-8" standalone="yes"?>
<Relationships xmlns="http://schemas.openxmlformats.org/package/2006/relationships"><Relationship Id="rId3" Type="http://schemas.openxmlformats.org/officeDocument/2006/relationships/image" Target="../media/image125.png"/><Relationship Id="rId2" Type="http://schemas.openxmlformats.org/officeDocument/2006/relationships/image" Target="../media/image124.png"/><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4C7A3BD-7E00-4B5D-B0BA-476E6019B52A}"/>
              </a:ext>
            </a:extLst>
          </p:cNvPr>
          <p:cNvSpPr>
            <a:spLocks noGrp="1"/>
          </p:cNvSpPr>
          <p:nvPr>
            <p:ph type="ctrTitle"/>
          </p:nvPr>
        </p:nvSpPr>
        <p:spPr>
          <a:xfrm>
            <a:off x="1609930" y="1080578"/>
            <a:ext cx="8972140" cy="2387600"/>
          </a:xfrm>
        </p:spPr>
        <p:txBody>
          <a:bodyPr>
            <a:normAutofit/>
          </a:bodyPr>
          <a:lstStyle/>
          <a:p>
            <a:r>
              <a:rPr lang="en-US" b="1" dirty="0"/>
              <a:t>Probing the Neutrino Mass with PTOLEMY</a:t>
            </a:r>
            <a:endParaRPr lang="en-US" b="1" dirty="0">
              <a:effectLst/>
            </a:endParaRPr>
          </a:p>
        </p:txBody>
      </p:sp>
      <p:sp>
        <p:nvSpPr>
          <p:cNvPr id="3" name="Subtitle 2">
            <a:extLst>
              <a:ext uri="{FF2B5EF4-FFF2-40B4-BE49-F238E27FC236}">
                <a16:creationId xmlns:a16="http://schemas.microsoft.com/office/drawing/2014/main" id="{43FA5835-B793-45D2-A85A-5FEEA5E2084D}"/>
              </a:ext>
            </a:extLst>
          </p:cNvPr>
          <p:cNvSpPr>
            <a:spLocks noGrp="1"/>
          </p:cNvSpPr>
          <p:nvPr>
            <p:ph type="subTitle" idx="1"/>
          </p:nvPr>
        </p:nvSpPr>
        <p:spPr/>
        <p:txBody>
          <a:bodyPr>
            <a:normAutofit fontScale="92500" lnSpcReduction="20000"/>
          </a:bodyPr>
          <a:lstStyle/>
          <a:p>
            <a:r>
              <a:rPr lang="en-US" sz="2000" dirty="0"/>
              <a:t>Andi Tan</a:t>
            </a:r>
          </a:p>
          <a:p>
            <a:r>
              <a:rPr lang="en-US" sz="2000" dirty="0"/>
              <a:t>Princeton University</a:t>
            </a:r>
          </a:p>
          <a:p>
            <a:endParaRPr lang="en-US" sz="2000" dirty="0"/>
          </a:p>
          <a:p>
            <a:r>
              <a:rPr lang="en-US" sz="2000" dirty="0"/>
              <a:t>CIPANP</a:t>
            </a:r>
            <a:r>
              <a:rPr lang="zh-CN" altLang="en-US" sz="2000" dirty="0"/>
              <a:t> </a:t>
            </a:r>
            <a:r>
              <a:rPr lang="en-US" altLang="zh-CN" sz="2000" dirty="0"/>
              <a:t>2025</a:t>
            </a:r>
            <a:r>
              <a:rPr lang="en-US" sz="2000" dirty="0"/>
              <a:t> @ UW–Madison</a:t>
            </a:r>
          </a:p>
          <a:p>
            <a:r>
              <a:rPr lang="en-US" sz="2000" dirty="0"/>
              <a:t>June </a:t>
            </a:r>
            <a:r>
              <a:rPr lang="en-US" altLang="zh-CN" sz="2000" dirty="0"/>
              <a:t>11</a:t>
            </a:r>
            <a:r>
              <a:rPr lang="en-US" sz="2000" dirty="0"/>
              <a:t>, 2025</a:t>
            </a:r>
          </a:p>
        </p:txBody>
      </p:sp>
      <p:sp>
        <p:nvSpPr>
          <p:cNvPr id="5" name="TextBox 4">
            <a:extLst>
              <a:ext uri="{FF2B5EF4-FFF2-40B4-BE49-F238E27FC236}">
                <a16:creationId xmlns:a16="http://schemas.microsoft.com/office/drawing/2014/main" id="{93657EAE-6182-4FC5-8533-5364C555D886}"/>
              </a:ext>
            </a:extLst>
          </p:cNvPr>
          <p:cNvSpPr txBox="1"/>
          <p:nvPr/>
        </p:nvSpPr>
        <p:spPr>
          <a:xfrm>
            <a:off x="2416062" y="4914874"/>
            <a:ext cx="2298112" cy="1846659"/>
          </a:xfrm>
          <a:prstGeom prst="rect">
            <a:avLst/>
          </a:prstGeom>
          <a:noFill/>
        </p:spPr>
        <p:txBody>
          <a:bodyPr wrap="square" rtlCol="0">
            <a:spAutoFit/>
          </a:bodyPr>
          <a:lstStyle/>
          <a:p>
            <a:pPr fontAlgn="auto">
              <a:spcBef>
                <a:spcPts val="0"/>
              </a:spcBef>
              <a:spcAft>
                <a:spcPts val="0"/>
              </a:spcAft>
            </a:pPr>
            <a:r>
              <a:rPr lang="en-US" sz="1600" b="1" dirty="0"/>
              <a:t>P</a:t>
            </a:r>
            <a:r>
              <a:rPr lang="en-US" sz="1600" dirty="0">
                <a:solidFill>
                  <a:schemeClr val="bg1">
                    <a:lumMod val="50000"/>
                  </a:schemeClr>
                </a:solidFill>
              </a:rPr>
              <a:t>rinceton</a:t>
            </a:r>
          </a:p>
          <a:p>
            <a:pPr fontAlgn="auto">
              <a:spcBef>
                <a:spcPts val="0"/>
              </a:spcBef>
              <a:spcAft>
                <a:spcPts val="0"/>
              </a:spcAft>
            </a:pPr>
            <a:r>
              <a:rPr lang="en-US" sz="1600" b="1" dirty="0"/>
              <a:t>T</a:t>
            </a:r>
            <a:r>
              <a:rPr lang="en-US" sz="1600" dirty="0">
                <a:solidFill>
                  <a:schemeClr val="bg1">
                    <a:lumMod val="50000"/>
                  </a:schemeClr>
                </a:solidFill>
              </a:rPr>
              <a:t>ritium </a:t>
            </a:r>
          </a:p>
          <a:p>
            <a:pPr fontAlgn="auto">
              <a:spcBef>
                <a:spcPts val="0"/>
              </a:spcBef>
              <a:spcAft>
                <a:spcPts val="0"/>
              </a:spcAft>
            </a:pPr>
            <a:r>
              <a:rPr lang="en-US" sz="1600" b="1" dirty="0"/>
              <a:t>O</a:t>
            </a:r>
            <a:r>
              <a:rPr lang="en-US" sz="1600" dirty="0">
                <a:solidFill>
                  <a:schemeClr val="bg1">
                    <a:lumMod val="50000"/>
                  </a:schemeClr>
                </a:solidFill>
              </a:rPr>
              <a:t>bservatory for </a:t>
            </a:r>
          </a:p>
          <a:p>
            <a:pPr fontAlgn="auto">
              <a:spcBef>
                <a:spcPts val="0"/>
              </a:spcBef>
              <a:spcAft>
                <a:spcPts val="0"/>
              </a:spcAft>
            </a:pPr>
            <a:r>
              <a:rPr lang="en-US" sz="1600" b="1" dirty="0"/>
              <a:t>L</a:t>
            </a:r>
            <a:r>
              <a:rPr lang="en-US" sz="1600" dirty="0">
                <a:solidFill>
                  <a:schemeClr val="bg1">
                    <a:lumMod val="50000"/>
                  </a:schemeClr>
                </a:solidFill>
              </a:rPr>
              <a:t>ight, </a:t>
            </a:r>
          </a:p>
          <a:p>
            <a:pPr fontAlgn="auto">
              <a:spcBef>
                <a:spcPts val="0"/>
              </a:spcBef>
              <a:spcAft>
                <a:spcPts val="0"/>
              </a:spcAft>
            </a:pPr>
            <a:r>
              <a:rPr lang="en-US" sz="1600" b="1" dirty="0"/>
              <a:t>E</a:t>
            </a:r>
            <a:r>
              <a:rPr lang="en-US" sz="1600" dirty="0">
                <a:solidFill>
                  <a:schemeClr val="bg1">
                    <a:lumMod val="50000"/>
                  </a:schemeClr>
                </a:solidFill>
              </a:rPr>
              <a:t>arly-universe, </a:t>
            </a:r>
          </a:p>
          <a:p>
            <a:pPr fontAlgn="auto">
              <a:spcBef>
                <a:spcPts val="0"/>
              </a:spcBef>
              <a:spcAft>
                <a:spcPts val="0"/>
              </a:spcAft>
            </a:pPr>
            <a:r>
              <a:rPr lang="en-US" sz="1600" b="1" dirty="0"/>
              <a:t>M</a:t>
            </a:r>
            <a:r>
              <a:rPr lang="en-US" sz="1600" dirty="0">
                <a:solidFill>
                  <a:schemeClr val="bg1">
                    <a:lumMod val="50000"/>
                  </a:schemeClr>
                </a:solidFill>
              </a:rPr>
              <a:t>assive-neutrino</a:t>
            </a:r>
            <a:r>
              <a:rPr lang="en-US" sz="1600" dirty="0"/>
              <a:t> </a:t>
            </a:r>
          </a:p>
          <a:p>
            <a:pPr fontAlgn="auto">
              <a:spcBef>
                <a:spcPts val="0"/>
              </a:spcBef>
              <a:spcAft>
                <a:spcPts val="0"/>
              </a:spcAft>
            </a:pPr>
            <a:r>
              <a:rPr lang="en-US" sz="1600" b="1" dirty="0"/>
              <a:t>Y</a:t>
            </a:r>
            <a:r>
              <a:rPr lang="en-US" sz="1600" dirty="0">
                <a:solidFill>
                  <a:schemeClr val="bg1">
                    <a:lumMod val="50000"/>
                  </a:schemeClr>
                </a:solidFill>
              </a:rPr>
              <a:t>ield</a:t>
            </a:r>
            <a:endParaRPr lang="en-US" sz="2000" dirty="0">
              <a:solidFill>
                <a:schemeClr val="bg1">
                  <a:lumMod val="50000"/>
                </a:schemeClr>
              </a:solidFill>
              <a:latin typeface="Calibri"/>
            </a:endParaRPr>
          </a:p>
        </p:txBody>
      </p:sp>
      <p:pic>
        <p:nvPicPr>
          <p:cNvPr id="6" name="Picture 5" descr="Text&#10;&#10;Description automatically generated with medium confidence">
            <a:extLst>
              <a:ext uri="{FF2B5EF4-FFF2-40B4-BE49-F238E27FC236}">
                <a16:creationId xmlns:a16="http://schemas.microsoft.com/office/drawing/2014/main" id="{6020B872-2B9B-7577-34DF-9353C20124C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036904" y="6076992"/>
            <a:ext cx="2118192" cy="781008"/>
          </a:xfrm>
          <a:prstGeom prst="rect">
            <a:avLst/>
          </a:prstGeom>
        </p:spPr>
      </p:pic>
      <p:pic>
        <p:nvPicPr>
          <p:cNvPr id="7" name="Picture 6" descr="Icon&#10;&#10;Description automatically generated with medium confidence">
            <a:extLst>
              <a:ext uri="{FF2B5EF4-FFF2-40B4-BE49-F238E27FC236}">
                <a16:creationId xmlns:a16="http://schemas.microsoft.com/office/drawing/2014/main" id="{9E7897A8-7FED-D7FE-2207-55D084DDD89B}"/>
              </a:ext>
            </a:extLst>
          </p:cNvPr>
          <p:cNvPicPr>
            <a:picLocks noChangeAspect="1"/>
          </p:cNvPicPr>
          <p:nvPr/>
        </p:nvPicPr>
        <p:blipFill rotWithShape="1">
          <a:blip r:embed="rId4">
            <a:alphaModFix/>
            <a:extLst>
              <a:ext uri="{BEBA8EAE-BF5A-486C-A8C5-ECC9F3942E4B}">
                <a14:imgProps xmlns:a14="http://schemas.microsoft.com/office/drawing/2010/main">
                  <a14:imgLayer r:embed="rId5">
                    <a14:imgEffect>
                      <a14:brightnessContrast bright="-100000" contrast="100000"/>
                    </a14:imgEffect>
                  </a14:imgLayer>
                </a14:imgProps>
              </a:ext>
              <a:ext uri="{28A0092B-C50C-407E-A947-70E740481C1C}">
                <a14:useLocalDpi xmlns:a14="http://schemas.microsoft.com/office/drawing/2010/main" val="0"/>
              </a:ext>
            </a:extLst>
          </a:blip>
          <a:srcRect t="1757" b="3142"/>
          <a:stretch/>
        </p:blipFill>
        <p:spPr>
          <a:xfrm>
            <a:off x="-1" y="4929698"/>
            <a:ext cx="2937697" cy="1655762"/>
          </a:xfrm>
          <a:prstGeom prst="rect">
            <a:avLst/>
          </a:prstGeom>
        </p:spPr>
      </p:pic>
    </p:spTree>
    <p:extLst>
      <p:ext uri="{BB962C8B-B14F-4D97-AF65-F5344CB8AC3E}">
        <p14:creationId xmlns:p14="http://schemas.microsoft.com/office/powerpoint/2010/main" val="108797656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Footer Placeholder 4">
            <a:extLst>
              <a:ext uri="{FF2B5EF4-FFF2-40B4-BE49-F238E27FC236}">
                <a16:creationId xmlns:a16="http://schemas.microsoft.com/office/drawing/2014/main" id="{D812CC11-0F43-1CB4-6B47-226E42B0B534}"/>
              </a:ext>
            </a:extLst>
          </p:cNvPr>
          <p:cNvSpPr>
            <a:spLocks noGrp="1"/>
          </p:cNvSpPr>
          <p:nvPr>
            <p:ph type="ftr" sz="quarter" idx="11"/>
          </p:nvPr>
        </p:nvSpPr>
        <p:spPr/>
        <p:txBody>
          <a:bodyPr/>
          <a:lstStyle/>
          <a:p>
            <a:r>
              <a:rPr lang="en-US"/>
              <a:t>A. Tan, CIPANP 2025, Madison</a:t>
            </a:r>
            <a:endParaRPr lang="en-US" dirty="0"/>
          </a:p>
        </p:txBody>
      </p:sp>
      <p:pic>
        <p:nvPicPr>
          <p:cNvPr id="9" name="Picture 8" descr="neutrinomassheir.pdf">
            <a:extLst>
              <a:ext uri="{FF2B5EF4-FFF2-40B4-BE49-F238E27FC236}">
                <a16:creationId xmlns:a16="http://schemas.microsoft.com/office/drawing/2014/main" id="{E479FAF4-D141-3E23-0734-587DBB13D186}"/>
              </a:ext>
            </a:extLst>
          </p:cNvPr>
          <p:cNvPicPr>
            <a:picLocks noChangeAspect="1"/>
          </p:cNvPicPr>
          <p:nvPr/>
        </p:nvPicPr>
        <p:blipFill>
          <a:blip r:embed="rId3"/>
          <a:stretch>
            <a:fillRect/>
          </a:stretch>
        </p:blipFill>
        <p:spPr>
          <a:xfrm>
            <a:off x="3797625" y="1079052"/>
            <a:ext cx="4596750" cy="3409008"/>
          </a:xfrm>
          <a:prstGeom prst="rect">
            <a:avLst/>
          </a:prstGeom>
        </p:spPr>
      </p:pic>
      <p:cxnSp>
        <p:nvCxnSpPr>
          <p:cNvPr id="10" name="Straight Arrow Connector 9">
            <a:extLst>
              <a:ext uri="{FF2B5EF4-FFF2-40B4-BE49-F238E27FC236}">
                <a16:creationId xmlns:a16="http://schemas.microsoft.com/office/drawing/2014/main" id="{4578DB7E-9152-E0DA-D925-D62A19B94077}"/>
              </a:ext>
            </a:extLst>
          </p:cNvPr>
          <p:cNvCxnSpPr>
            <a:cxnSpLocks/>
          </p:cNvCxnSpPr>
          <p:nvPr/>
        </p:nvCxnSpPr>
        <p:spPr>
          <a:xfrm>
            <a:off x="5620827" y="3165819"/>
            <a:ext cx="0" cy="992834"/>
          </a:xfrm>
          <a:prstGeom prst="straightConnector1">
            <a:avLst/>
          </a:prstGeom>
          <a:ln w="38100" cap="flat" cmpd="sng" algn="ctr">
            <a:solidFill>
              <a:schemeClr val="tx1"/>
            </a:solidFill>
            <a:prstDash val="solid"/>
            <a:round/>
            <a:headEnd type="none" w="med" len="med"/>
            <a:tailEnd type="arrow" w="med" len="med"/>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1" name="TextBox 10">
                <a:extLst>
                  <a:ext uri="{FF2B5EF4-FFF2-40B4-BE49-F238E27FC236}">
                    <a16:creationId xmlns:a16="http://schemas.microsoft.com/office/drawing/2014/main" id="{621FDEE8-48E8-885A-25A2-93DBA9A22487}"/>
                  </a:ext>
                </a:extLst>
              </p:cNvPr>
              <p:cNvSpPr txBox="1"/>
              <p:nvPr/>
            </p:nvSpPr>
            <p:spPr>
              <a:xfrm>
                <a:off x="5627074" y="3429000"/>
                <a:ext cx="1352903" cy="470209"/>
              </a:xfrm>
              <a:prstGeom prst="rect">
                <a:avLst/>
              </a:prstGeom>
              <a:noFill/>
            </p:spPr>
            <p:txBody>
              <a:bodyPr wrap="none" lIns="101870" tIns="50935" rIns="101870" bIns="50935" rtlCol="0">
                <a:spAutoFit/>
              </a:bodyPr>
              <a:lstStyle/>
              <a:p>
                <a14:m>
                  <m:oMath xmlns:m="http://schemas.openxmlformats.org/officeDocument/2006/math">
                    <m:sSubSup>
                      <m:sSubSupPr>
                        <m:ctrlPr>
                          <a:rPr lang="en-US" sz="2000" i="1" smtClean="0">
                            <a:latin typeface="Cambria Math" panose="02040503050406030204" pitchFamily="18" charset="0"/>
                          </a:rPr>
                        </m:ctrlPr>
                      </m:sSubSupPr>
                      <m:e>
                        <m:r>
                          <a:rPr lang="en-US" sz="2000" b="0" i="1" smtClean="0">
                            <a:latin typeface="Cambria Math" panose="02040503050406030204" pitchFamily="18" charset="0"/>
                          </a:rPr>
                          <m:t>𝑚</m:t>
                        </m:r>
                      </m:e>
                      <m:sub>
                        <m:r>
                          <m:rPr>
                            <m:sty m:val="p"/>
                          </m:rPr>
                          <a:rPr lang="en-US" sz="2000" b="0" i="0" smtClean="0">
                            <a:latin typeface="Cambria Math" panose="02040503050406030204" pitchFamily="18" charset="0"/>
                          </a:rPr>
                          <m:t>lightest</m:t>
                        </m:r>
                      </m:sub>
                      <m:sup>
                        <m:r>
                          <a:rPr lang="en-US" sz="2000" b="0" i="1" smtClean="0">
                            <a:latin typeface="Cambria Math" panose="02040503050406030204" pitchFamily="18" charset="0"/>
                          </a:rPr>
                          <m:t>2</m:t>
                        </m:r>
                      </m:sup>
                    </m:sSubSup>
                  </m:oMath>
                </a14:m>
                <a:r>
                  <a:rPr lang="en-US" sz="2000" dirty="0"/>
                  <a:t>??</a:t>
                </a:r>
              </a:p>
            </p:txBody>
          </p:sp>
        </mc:Choice>
        <mc:Fallback xmlns="">
          <p:sp>
            <p:nvSpPr>
              <p:cNvPr id="11" name="TextBox 10">
                <a:extLst>
                  <a:ext uri="{FF2B5EF4-FFF2-40B4-BE49-F238E27FC236}">
                    <a16:creationId xmlns:a16="http://schemas.microsoft.com/office/drawing/2014/main" id="{621FDEE8-48E8-885A-25A2-93DBA9A22487}"/>
                  </a:ext>
                </a:extLst>
              </p:cNvPr>
              <p:cNvSpPr txBox="1">
                <a:spLocks noRot="1" noChangeAspect="1" noMove="1" noResize="1" noEditPoints="1" noAdjustHandles="1" noChangeArrowheads="1" noChangeShapeType="1" noTextEdit="1"/>
              </p:cNvSpPr>
              <p:nvPr/>
            </p:nvSpPr>
            <p:spPr>
              <a:xfrm>
                <a:off x="5627074" y="3429000"/>
                <a:ext cx="1352903" cy="470209"/>
              </a:xfrm>
              <a:prstGeom prst="rect">
                <a:avLst/>
              </a:prstGeom>
              <a:blipFill>
                <a:blip r:embed="rId4"/>
                <a:stretch>
                  <a:fillRect t="-5263" r="-2804" b="-10526"/>
                </a:stretch>
              </a:blipFill>
            </p:spPr>
            <p:txBody>
              <a:bodyPr/>
              <a:lstStyle/>
              <a:p>
                <a:r>
                  <a:rPr lang="en-US">
                    <a:noFill/>
                  </a:rPr>
                  <a:t> </a:t>
                </a:r>
              </a:p>
            </p:txBody>
          </p:sp>
        </mc:Fallback>
      </mc:AlternateContent>
      <p:cxnSp>
        <p:nvCxnSpPr>
          <p:cNvPr id="12" name="Straight Connector 11">
            <a:extLst>
              <a:ext uri="{FF2B5EF4-FFF2-40B4-BE49-F238E27FC236}">
                <a16:creationId xmlns:a16="http://schemas.microsoft.com/office/drawing/2014/main" id="{B16F755F-B27C-C41A-F344-64D4C4DC3300}"/>
              </a:ext>
            </a:extLst>
          </p:cNvPr>
          <p:cNvCxnSpPr>
            <a:cxnSpLocks/>
          </p:cNvCxnSpPr>
          <p:nvPr/>
        </p:nvCxnSpPr>
        <p:spPr>
          <a:xfrm>
            <a:off x="4332251" y="4158653"/>
            <a:ext cx="3645853" cy="0"/>
          </a:xfrm>
          <a:prstGeom prst="line">
            <a:avLst/>
          </a:prstGeom>
          <a:ln w="19050">
            <a:solidFill>
              <a:srgbClr val="000000"/>
            </a:solidFill>
          </a:ln>
        </p:spPr>
        <p:style>
          <a:lnRef idx="2">
            <a:schemeClr val="accent1"/>
          </a:lnRef>
          <a:fillRef idx="0">
            <a:schemeClr val="accent1"/>
          </a:fillRef>
          <a:effectRef idx="1">
            <a:schemeClr val="accent1"/>
          </a:effectRef>
          <a:fontRef idx="minor">
            <a:schemeClr val="tx1"/>
          </a:fontRef>
        </p:style>
      </p:cxnSp>
      <p:sp>
        <p:nvSpPr>
          <p:cNvPr id="13" name="TextBox 12">
            <a:extLst>
              <a:ext uri="{FF2B5EF4-FFF2-40B4-BE49-F238E27FC236}">
                <a16:creationId xmlns:a16="http://schemas.microsoft.com/office/drawing/2014/main" id="{8127A902-845C-015F-A047-8F19568E8583}"/>
              </a:ext>
            </a:extLst>
          </p:cNvPr>
          <p:cNvSpPr txBox="1"/>
          <p:nvPr/>
        </p:nvSpPr>
        <p:spPr>
          <a:xfrm>
            <a:off x="4038600" y="3966555"/>
            <a:ext cx="309925" cy="349086"/>
          </a:xfrm>
          <a:prstGeom prst="rect">
            <a:avLst/>
          </a:prstGeom>
          <a:noFill/>
        </p:spPr>
        <p:txBody>
          <a:bodyPr wrap="none" lIns="101870" tIns="50935" rIns="101870" bIns="50935" rtlCol="0">
            <a:spAutoFit/>
          </a:bodyPr>
          <a:lstStyle/>
          <a:p>
            <a:r>
              <a:rPr lang="en-US" sz="1600" dirty="0"/>
              <a:t>0</a:t>
            </a:r>
          </a:p>
        </p:txBody>
      </p:sp>
      <p:pic>
        <p:nvPicPr>
          <p:cNvPr id="2050" name="Picture 2" descr="Super Kamiokande">
            <a:extLst>
              <a:ext uri="{FF2B5EF4-FFF2-40B4-BE49-F238E27FC236}">
                <a16:creationId xmlns:a16="http://schemas.microsoft.com/office/drawing/2014/main" id="{E0C21775-8A74-42CA-DDD6-C9F565BABF8D}"/>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l="8346" r="23505"/>
          <a:stretch/>
        </p:blipFill>
        <p:spPr bwMode="auto">
          <a:xfrm>
            <a:off x="476994" y="820633"/>
            <a:ext cx="3332367" cy="3667427"/>
          </a:xfrm>
          <a:prstGeom prst="round2SameRect">
            <a:avLst>
              <a:gd name="adj1" fmla="val 16667"/>
              <a:gd name="adj2" fmla="val 19579"/>
            </a:avLst>
          </a:prstGeom>
          <a:noFill/>
          <a:extLst>
            <a:ext uri="{909E8E84-426E-40DD-AFC4-6F175D3DCCD1}">
              <a14:hiddenFill xmlns:a14="http://schemas.microsoft.com/office/drawing/2010/main">
                <a:solidFill>
                  <a:srgbClr val="FFFFFF"/>
                </a:solidFill>
              </a14:hiddenFill>
            </a:ext>
          </a:extLst>
        </p:spPr>
      </p:pic>
      <p:pic>
        <p:nvPicPr>
          <p:cNvPr id="2052" name="Picture 4">
            <a:extLst>
              <a:ext uri="{FF2B5EF4-FFF2-40B4-BE49-F238E27FC236}">
                <a16:creationId xmlns:a16="http://schemas.microsoft.com/office/drawing/2014/main" id="{204DEDC6-6273-F130-A97E-02056767140E}"/>
              </a:ext>
            </a:extLst>
          </p:cNvPr>
          <p:cNvPicPr>
            <a:picLocks noChangeAspect="1" noChangeArrowheads="1"/>
          </p:cNvPicPr>
          <p:nvPr/>
        </p:nvPicPr>
        <p:blipFill rotWithShape="1">
          <a:blip r:embed="rId6">
            <a:extLst>
              <a:ext uri="{28A0092B-C50C-407E-A947-70E740481C1C}">
                <a14:useLocalDpi xmlns:a14="http://schemas.microsoft.com/office/drawing/2010/main" val="0"/>
              </a:ext>
            </a:extLst>
          </a:blip>
          <a:srcRect t="7168" b="1990"/>
          <a:stretch/>
        </p:blipFill>
        <p:spPr bwMode="auto">
          <a:xfrm>
            <a:off x="8406111" y="743261"/>
            <a:ext cx="2947689" cy="3744799"/>
          </a:xfrm>
          <a:prstGeom prst="roundRect">
            <a:avLst/>
          </a:prstGeom>
          <a:noFill/>
          <a:extLst>
            <a:ext uri="{909E8E84-426E-40DD-AFC4-6F175D3DCCD1}">
              <a14:hiddenFill xmlns:a14="http://schemas.microsoft.com/office/drawing/2010/main">
                <a:solidFill>
                  <a:srgbClr val="FFFFFF"/>
                </a:solidFill>
              </a14:hiddenFill>
            </a:ext>
          </a:extLst>
        </p:spPr>
      </p:pic>
      <p:sp>
        <p:nvSpPr>
          <p:cNvPr id="17" name="TextBox 16">
            <a:extLst>
              <a:ext uri="{FF2B5EF4-FFF2-40B4-BE49-F238E27FC236}">
                <a16:creationId xmlns:a16="http://schemas.microsoft.com/office/drawing/2014/main" id="{42772DF6-FAF5-1EAA-2560-B5034B341086}"/>
              </a:ext>
            </a:extLst>
          </p:cNvPr>
          <p:cNvSpPr txBox="1"/>
          <p:nvPr/>
        </p:nvSpPr>
        <p:spPr>
          <a:xfrm>
            <a:off x="1137197" y="4488060"/>
            <a:ext cx="2000225" cy="369332"/>
          </a:xfrm>
          <a:prstGeom prst="rect">
            <a:avLst/>
          </a:prstGeom>
          <a:noFill/>
        </p:spPr>
        <p:txBody>
          <a:bodyPr wrap="square">
            <a:spAutoFit/>
          </a:bodyPr>
          <a:lstStyle/>
          <a:p>
            <a:r>
              <a:rPr lang="en-US" b="0" i="0" dirty="0">
                <a:solidFill>
                  <a:schemeClr val="accent1"/>
                </a:solidFill>
                <a:effectLst/>
              </a:rPr>
              <a:t>Super-</a:t>
            </a:r>
            <a:r>
              <a:rPr lang="en-US" b="0" i="0" dirty="0" err="1">
                <a:solidFill>
                  <a:schemeClr val="accent1"/>
                </a:solidFill>
                <a:effectLst/>
              </a:rPr>
              <a:t>Kamiokande</a:t>
            </a:r>
            <a:endParaRPr lang="en-US" dirty="0">
              <a:solidFill>
                <a:schemeClr val="accent1"/>
              </a:solidFill>
            </a:endParaRPr>
          </a:p>
        </p:txBody>
      </p:sp>
      <p:sp>
        <p:nvSpPr>
          <p:cNvPr id="21" name="TextBox 20">
            <a:extLst>
              <a:ext uri="{FF2B5EF4-FFF2-40B4-BE49-F238E27FC236}">
                <a16:creationId xmlns:a16="http://schemas.microsoft.com/office/drawing/2014/main" id="{E7C68571-B1C9-1C4F-333B-FDF0A0F81DCE}"/>
              </a:ext>
            </a:extLst>
          </p:cNvPr>
          <p:cNvSpPr txBox="1"/>
          <p:nvPr/>
        </p:nvSpPr>
        <p:spPr>
          <a:xfrm>
            <a:off x="8153400" y="4500779"/>
            <a:ext cx="3679638" cy="369332"/>
          </a:xfrm>
          <a:prstGeom prst="rect">
            <a:avLst/>
          </a:prstGeom>
          <a:noFill/>
        </p:spPr>
        <p:txBody>
          <a:bodyPr wrap="square">
            <a:spAutoFit/>
          </a:bodyPr>
          <a:lstStyle/>
          <a:p>
            <a:r>
              <a:rPr lang="en-US" dirty="0">
                <a:solidFill>
                  <a:schemeClr val="accent1"/>
                </a:solidFill>
              </a:rPr>
              <a:t>Sudbury</a:t>
            </a:r>
            <a:r>
              <a:rPr lang="en-US" dirty="0"/>
              <a:t> </a:t>
            </a:r>
            <a:r>
              <a:rPr lang="en-US" dirty="0">
                <a:solidFill>
                  <a:schemeClr val="accent1"/>
                </a:solidFill>
              </a:rPr>
              <a:t>Neutrino Observatory (SNO)</a:t>
            </a:r>
          </a:p>
        </p:txBody>
      </p:sp>
      <mc:AlternateContent xmlns:mc="http://schemas.openxmlformats.org/markup-compatibility/2006" xmlns:a14="http://schemas.microsoft.com/office/drawing/2010/main">
        <mc:Choice Requires="a14">
          <p:sp>
            <p:nvSpPr>
              <p:cNvPr id="23" name="TextBox 22">
                <a:extLst>
                  <a:ext uri="{FF2B5EF4-FFF2-40B4-BE49-F238E27FC236}">
                    <a16:creationId xmlns:a16="http://schemas.microsoft.com/office/drawing/2014/main" id="{EE0CAB4F-8145-EFB7-765F-011C70449F36}"/>
                  </a:ext>
                </a:extLst>
              </p:cNvPr>
              <p:cNvSpPr txBox="1"/>
              <p:nvPr/>
            </p:nvSpPr>
            <p:spPr>
              <a:xfrm>
                <a:off x="1137197" y="4882830"/>
                <a:ext cx="9845114" cy="1218667"/>
              </a:xfrm>
              <a:prstGeom prst="rect">
                <a:avLst/>
              </a:prstGeom>
              <a:noFill/>
            </p:spPr>
            <p:txBody>
              <a:bodyPr wrap="square">
                <a:spAutoFit/>
              </a:bodyPr>
              <a:lstStyle/>
              <a:p>
                <a:pPr marL="0" indent="0">
                  <a:buNone/>
                </a:pPr>
                <a:r>
                  <a:rPr lang="en-US" dirty="0"/>
                  <a:t>Neutrinos are produced or detected in flavor eigenstates but propagate in mass eigenstates which causes the oscillation.</a:t>
                </a:r>
              </a:p>
              <a:p>
                <a:pPr marL="0" indent="0">
                  <a:buNone/>
                </a:pPr>
                <a:r>
                  <a:rPr lang="en-US" dirty="0"/>
                  <a:t>Oscillation gives the </a:t>
                </a:r>
                <a14:m>
                  <m:oMath xmlns:m="http://schemas.openxmlformats.org/officeDocument/2006/math">
                    <m:r>
                      <a:rPr lang="en-US" i="1" smtClean="0">
                        <a:latin typeface="Cambria Math" panose="02040503050406030204" pitchFamily="18" charset="0"/>
                        <a:ea typeface="Cambria Math" panose="02040503050406030204" pitchFamily="18" charset="0"/>
                      </a:rPr>
                      <m:t>∆</m:t>
                    </m:r>
                    <m:sSubSup>
                      <m:sSubSupPr>
                        <m:ctrlPr>
                          <a:rPr lang="en-US" i="1" smtClean="0">
                            <a:latin typeface="Cambria Math" panose="02040503050406030204" pitchFamily="18" charset="0"/>
                            <a:ea typeface="Cambria Math" panose="02040503050406030204" pitchFamily="18" charset="0"/>
                          </a:rPr>
                        </m:ctrlPr>
                      </m:sSubSupPr>
                      <m:e>
                        <m:r>
                          <a:rPr lang="en-US" b="0" i="1" smtClean="0">
                            <a:latin typeface="Cambria Math" panose="02040503050406030204" pitchFamily="18" charset="0"/>
                            <a:ea typeface="Cambria Math" panose="02040503050406030204" pitchFamily="18" charset="0"/>
                          </a:rPr>
                          <m:t>𝑚</m:t>
                        </m:r>
                      </m:e>
                      <m:sub>
                        <m:r>
                          <m:rPr>
                            <m:sty m:val="p"/>
                          </m:rPr>
                          <a:rPr lang="en-US" b="0" i="0" smtClean="0">
                            <a:latin typeface="Cambria Math" panose="02040503050406030204" pitchFamily="18" charset="0"/>
                            <a:ea typeface="Cambria Math" panose="02040503050406030204" pitchFamily="18" charset="0"/>
                          </a:rPr>
                          <m:t>sol</m:t>
                        </m:r>
                      </m:sub>
                      <m:sup>
                        <m:r>
                          <a:rPr lang="en-US" b="0" i="1" smtClean="0">
                            <a:latin typeface="Cambria Math" panose="02040503050406030204" pitchFamily="18" charset="0"/>
                            <a:ea typeface="Cambria Math" panose="02040503050406030204" pitchFamily="18" charset="0"/>
                          </a:rPr>
                          <m:t>2</m:t>
                        </m:r>
                      </m:sup>
                    </m:sSubSup>
                  </m:oMath>
                </a14:m>
                <a:r>
                  <a:rPr lang="en-US" dirty="0"/>
                  <a:t> and </a:t>
                </a:r>
                <a14:m>
                  <m:oMath xmlns:m="http://schemas.openxmlformats.org/officeDocument/2006/math">
                    <m:d>
                      <m:dPr>
                        <m:begChr m:val="|"/>
                        <m:endChr m:val="|"/>
                        <m:ctrlPr>
                          <a:rPr lang="en-US" i="1" smtClean="0">
                            <a:latin typeface="Cambria Math" panose="02040503050406030204" pitchFamily="18" charset="0"/>
                            <a:ea typeface="Cambria Math" panose="02040503050406030204" pitchFamily="18" charset="0"/>
                          </a:rPr>
                        </m:ctrlPr>
                      </m:dPr>
                      <m:e>
                        <m:r>
                          <a:rPr lang="en-US" i="1">
                            <a:latin typeface="Cambria Math" panose="02040503050406030204" pitchFamily="18" charset="0"/>
                            <a:ea typeface="Cambria Math" panose="02040503050406030204" pitchFamily="18" charset="0"/>
                          </a:rPr>
                          <m:t>∆</m:t>
                        </m:r>
                        <m:sSubSup>
                          <m:sSubSupPr>
                            <m:ctrlPr>
                              <a:rPr lang="en-US" i="1">
                                <a:latin typeface="Cambria Math" panose="02040503050406030204" pitchFamily="18" charset="0"/>
                                <a:ea typeface="Cambria Math" panose="02040503050406030204" pitchFamily="18" charset="0"/>
                              </a:rPr>
                            </m:ctrlPr>
                          </m:sSubSupPr>
                          <m:e>
                            <m:r>
                              <a:rPr lang="en-US" i="1">
                                <a:latin typeface="Cambria Math" panose="02040503050406030204" pitchFamily="18" charset="0"/>
                                <a:ea typeface="Cambria Math" panose="02040503050406030204" pitchFamily="18" charset="0"/>
                              </a:rPr>
                              <m:t>𝑚</m:t>
                            </m:r>
                          </m:e>
                          <m:sub>
                            <m:r>
                              <m:rPr>
                                <m:sty m:val="p"/>
                              </m:rPr>
                              <a:rPr lang="en-US">
                                <a:latin typeface="Cambria Math" panose="02040503050406030204" pitchFamily="18" charset="0"/>
                                <a:ea typeface="Cambria Math" panose="02040503050406030204" pitchFamily="18" charset="0"/>
                              </a:rPr>
                              <m:t>atm</m:t>
                            </m:r>
                          </m:sub>
                          <m:sup>
                            <m:r>
                              <a:rPr lang="en-US" i="1">
                                <a:latin typeface="Cambria Math" panose="02040503050406030204" pitchFamily="18" charset="0"/>
                                <a:ea typeface="Cambria Math" panose="02040503050406030204" pitchFamily="18" charset="0"/>
                              </a:rPr>
                              <m:t>2</m:t>
                            </m:r>
                          </m:sup>
                        </m:sSubSup>
                      </m:e>
                    </m:d>
                  </m:oMath>
                </a14:m>
                <a:r>
                  <a:rPr lang="en-US" dirty="0"/>
                  <a:t>. Therefore, 2 possible mass hierarchies exist.</a:t>
                </a:r>
              </a:p>
              <a:p>
                <a:pPr marL="0" indent="0">
                  <a:buNone/>
                </a:pPr>
                <a:r>
                  <a:rPr lang="en-US" dirty="0"/>
                  <a:t>The absolute mass of the lightest mass eigenstates is unknown.</a:t>
                </a:r>
              </a:p>
            </p:txBody>
          </p:sp>
        </mc:Choice>
        <mc:Fallback xmlns="">
          <p:sp>
            <p:nvSpPr>
              <p:cNvPr id="23" name="TextBox 22">
                <a:extLst>
                  <a:ext uri="{FF2B5EF4-FFF2-40B4-BE49-F238E27FC236}">
                    <a16:creationId xmlns:a16="http://schemas.microsoft.com/office/drawing/2014/main" id="{EE0CAB4F-8145-EFB7-765F-011C70449F36}"/>
                  </a:ext>
                </a:extLst>
              </p:cNvPr>
              <p:cNvSpPr txBox="1">
                <a:spLocks noRot="1" noChangeAspect="1" noMove="1" noResize="1" noEditPoints="1" noAdjustHandles="1" noChangeArrowheads="1" noChangeShapeType="1" noTextEdit="1"/>
              </p:cNvSpPr>
              <p:nvPr/>
            </p:nvSpPr>
            <p:spPr>
              <a:xfrm>
                <a:off x="1137197" y="4882830"/>
                <a:ext cx="9845114" cy="1218667"/>
              </a:xfrm>
              <a:prstGeom prst="rect">
                <a:avLst/>
              </a:prstGeom>
              <a:blipFill>
                <a:blip r:embed="rId7"/>
                <a:stretch>
                  <a:fillRect l="-515" t="-2062" b="-7216"/>
                </a:stretch>
              </a:blipFill>
            </p:spPr>
            <p:txBody>
              <a:bodyPr/>
              <a:lstStyle/>
              <a:p>
                <a:r>
                  <a:rPr lang="en-US">
                    <a:noFill/>
                  </a:rPr>
                  <a:t> </a:t>
                </a:r>
              </a:p>
            </p:txBody>
          </p:sp>
        </mc:Fallback>
      </mc:AlternateContent>
      <p:sp>
        <p:nvSpPr>
          <p:cNvPr id="2" name="Slide Number Placeholder 1">
            <a:extLst>
              <a:ext uri="{FF2B5EF4-FFF2-40B4-BE49-F238E27FC236}">
                <a16:creationId xmlns:a16="http://schemas.microsoft.com/office/drawing/2014/main" id="{D230BDC5-D481-C7D9-B98B-86F320DC5509}"/>
              </a:ext>
            </a:extLst>
          </p:cNvPr>
          <p:cNvSpPr>
            <a:spLocks noGrp="1"/>
          </p:cNvSpPr>
          <p:nvPr>
            <p:ph type="sldNum" sz="quarter" idx="12"/>
          </p:nvPr>
        </p:nvSpPr>
        <p:spPr/>
        <p:txBody>
          <a:bodyPr/>
          <a:lstStyle/>
          <a:p>
            <a:fld id="{B454DE4D-9F42-46A6-BE1E-66ED6526DB4B}" type="slidenum">
              <a:rPr lang="en-US" smtClean="0"/>
              <a:t>2</a:t>
            </a:fld>
            <a:endParaRPr lang="en-US"/>
          </a:p>
        </p:txBody>
      </p:sp>
      <p:sp>
        <p:nvSpPr>
          <p:cNvPr id="3" name="Date Placeholder 2">
            <a:extLst>
              <a:ext uri="{FF2B5EF4-FFF2-40B4-BE49-F238E27FC236}">
                <a16:creationId xmlns:a16="http://schemas.microsoft.com/office/drawing/2014/main" id="{A27AC25F-75EC-57DB-356A-18F2BBC89C6E}"/>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123659407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mc:AlternateContent xmlns:mc="http://schemas.openxmlformats.org/markup-compatibility/2006">
        <mc:Choice xmlns:a14="http://schemas.microsoft.com/office/drawing/2010/main" Requires="a14">
          <p:sp>
            <p:nvSpPr>
              <p:cNvPr id="3" name="Content Placeholder 2">
                <a:extLst>
                  <a:ext uri="{FF2B5EF4-FFF2-40B4-BE49-F238E27FC236}">
                    <a16:creationId xmlns:a16="http://schemas.microsoft.com/office/drawing/2014/main" id="{17CA9EF4-CEDA-851D-40D8-0948400A81E8}"/>
                  </a:ext>
                </a:extLst>
              </p:cNvPr>
              <p:cNvSpPr>
                <a:spLocks noGrp="1"/>
              </p:cNvSpPr>
              <p:nvPr>
                <p:ph idx="1"/>
              </p:nvPr>
            </p:nvSpPr>
            <p:spPr>
              <a:xfrm>
                <a:off x="838199" y="3713630"/>
                <a:ext cx="4254189" cy="1544169"/>
              </a:xfrm>
            </p:spPr>
            <p:txBody>
              <a:bodyPr>
                <a:noAutofit/>
              </a:bodyPr>
              <a:lstStyle/>
              <a:p>
                <a:pPr marL="0" indent="0">
                  <a:buNone/>
                </a:pPr>
                <a:r>
                  <a:rPr lang="en-US" sz="2200" dirty="0"/>
                  <a:t>Observable </a:t>
                </a:r>
                <a14:m>
                  <m:oMath xmlns:m="http://schemas.openxmlformats.org/officeDocument/2006/math">
                    <m:d>
                      <m:dPr>
                        <m:begChr m:val="⟨"/>
                        <m:endChr m:val="⟩"/>
                        <m:ctrlPr>
                          <a:rPr lang="en-US" sz="2200" i="1" smtClean="0">
                            <a:latin typeface="Cambria Math" panose="02040503050406030204" pitchFamily="18" charset="0"/>
                          </a:rPr>
                        </m:ctrlPr>
                      </m:dPr>
                      <m:e>
                        <m:sSub>
                          <m:sSubPr>
                            <m:ctrlPr>
                              <a:rPr lang="en-US" sz="2200" i="1" smtClean="0">
                                <a:latin typeface="Cambria Math" panose="02040503050406030204" pitchFamily="18" charset="0"/>
                              </a:rPr>
                            </m:ctrlPr>
                          </m:sSubPr>
                          <m:e>
                            <m:r>
                              <a:rPr lang="en-US" sz="2200" b="0" i="1" smtClean="0">
                                <a:latin typeface="Cambria Math" panose="02040503050406030204" pitchFamily="18" charset="0"/>
                              </a:rPr>
                              <m:t>𝑚</m:t>
                            </m:r>
                          </m:e>
                          <m:sub>
                            <m:r>
                              <a:rPr lang="en-US" sz="2200" i="1" smtClean="0">
                                <a:latin typeface="Cambria Math" panose="02040503050406030204" pitchFamily="18" charset="0"/>
                                <a:ea typeface="Cambria Math" panose="02040503050406030204" pitchFamily="18" charset="0"/>
                              </a:rPr>
                              <m:t>𝛽𝛽</m:t>
                            </m:r>
                          </m:sub>
                        </m:sSub>
                      </m:e>
                    </m:d>
                    <m:r>
                      <a:rPr lang="en-US" sz="2200" b="0" i="1" smtClean="0">
                        <a:latin typeface="Cambria Math" panose="02040503050406030204" pitchFamily="18" charset="0"/>
                      </a:rPr>
                      <m:t>=</m:t>
                    </m:r>
                    <m:d>
                      <m:dPr>
                        <m:begChr m:val="|"/>
                        <m:endChr m:val="|"/>
                        <m:ctrlPr>
                          <a:rPr lang="en-US" sz="2200" b="0" i="1" smtClean="0">
                            <a:latin typeface="Cambria Math" panose="02040503050406030204" pitchFamily="18" charset="0"/>
                          </a:rPr>
                        </m:ctrlPr>
                      </m:dPr>
                      <m:e>
                        <m:r>
                          <m:rPr>
                            <m:sty m:val="p"/>
                          </m:rPr>
                          <a:rPr lang="el-GR" sz="2200" b="0" i="1" smtClean="0">
                            <a:latin typeface="Cambria Math" panose="02040503050406030204" pitchFamily="18" charset="0"/>
                            <a:ea typeface="Cambria Math" panose="02040503050406030204" pitchFamily="18" charset="0"/>
                          </a:rPr>
                          <m:t>Σ</m:t>
                        </m:r>
                        <m:sSubSup>
                          <m:sSubSupPr>
                            <m:ctrlPr>
                              <a:rPr lang="el-GR" sz="2200" b="0" i="1" smtClean="0">
                                <a:latin typeface="Cambria Math" panose="02040503050406030204" pitchFamily="18" charset="0"/>
                                <a:ea typeface="Cambria Math" panose="02040503050406030204" pitchFamily="18" charset="0"/>
                              </a:rPr>
                            </m:ctrlPr>
                          </m:sSubSupPr>
                          <m:e>
                            <m:r>
                              <a:rPr lang="en-US" sz="2200" b="0" i="1" smtClean="0">
                                <a:latin typeface="Cambria Math" panose="02040503050406030204" pitchFamily="18" charset="0"/>
                                <a:ea typeface="Cambria Math" panose="02040503050406030204" pitchFamily="18" charset="0"/>
                              </a:rPr>
                              <m:t>𝑈</m:t>
                            </m:r>
                          </m:e>
                          <m:sub>
                            <m:r>
                              <a:rPr lang="en-US" sz="2200" b="0" i="1" smtClean="0">
                                <a:latin typeface="Cambria Math" panose="02040503050406030204" pitchFamily="18" charset="0"/>
                                <a:ea typeface="Cambria Math" panose="02040503050406030204" pitchFamily="18" charset="0"/>
                              </a:rPr>
                              <m:t>𝑒𝑖</m:t>
                            </m:r>
                          </m:sub>
                          <m:sup>
                            <m:r>
                              <a:rPr lang="en-US" sz="2200" b="0" i="1" smtClean="0">
                                <a:latin typeface="Cambria Math" panose="02040503050406030204" pitchFamily="18" charset="0"/>
                                <a:ea typeface="Cambria Math" panose="02040503050406030204" pitchFamily="18" charset="0"/>
                              </a:rPr>
                              <m:t>2</m:t>
                            </m:r>
                          </m:sup>
                        </m:sSubSup>
                        <m:sSub>
                          <m:sSubPr>
                            <m:ctrlPr>
                              <a:rPr lang="en-US" sz="2200" i="1">
                                <a:latin typeface="Cambria Math" panose="02040503050406030204" pitchFamily="18" charset="0"/>
                              </a:rPr>
                            </m:ctrlPr>
                          </m:sSubPr>
                          <m:e>
                            <m:r>
                              <a:rPr lang="en-US" sz="2200" i="1">
                                <a:latin typeface="Cambria Math" panose="02040503050406030204" pitchFamily="18" charset="0"/>
                              </a:rPr>
                              <m:t>𝑚</m:t>
                            </m:r>
                          </m:e>
                          <m:sub>
                            <m:r>
                              <a:rPr lang="en-US" sz="2200" i="1">
                                <a:latin typeface="Cambria Math" panose="02040503050406030204" pitchFamily="18" charset="0"/>
                              </a:rPr>
                              <m:t>𝑖</m:t>
                            </m:r>
                          </m:sub>
                        </m:sSub>
                      </m:e>
                    </m:d>
                  </m:oMath>
                </a14:m>
                <a:endParaRPr lang="en-US" sz="2200" b="0" dirty="0"/>
              </a:p>
              <a:p>
                <a:pPr marL="0" indent="0">
                  <a:buNone/>
                </a:pPr>
                <a:r>
                  <a:rPr lang="en-US" sz="2200" b="0" i="0" u="none" strike="noStrike" dirty="0">
                    <a:solidFill>
                      <a:srgbClr val="000000"/>
                    </a:solidFill>
                    <a:effectLst/>
                  </a:rPr>
                  <a:t>0.0</a:t>
                </a:r>
                <a:r>
                  <a:rPr lang="en-US" altLang="zh-CN" sz="2200" b="0" i="0" u="none" strike="noStrike" dirty="0">
                    <a:solidFill>
                      <a:srgbClr val="000000"/>
                    </a:solidFill>
                    <a:effectLst/>
                  </a:rPr>
                  <a:t>28</a:t>
                </a:r>
                <a:r>
                  <a:rPr lang="en-US" sz="2200" b="0" i="0" u="none" strike="noStrike" dirty="0">
                    <a:solidFill>
                      <a:srgbClr val="000000"/>
                    </a:solidFill>
                    <a:effectLst/>
                  </a:rPr>
                  <a:t>-0.1</a:t>
                </a:r>
                <a:r>
                  <a:rPr lang="en-US" altLang="zh-CN" sz="2200" b="0" i="0" u="none" strike="noStrike" dirty="0">
                    <a:solidFill>
                      <a:srgbClr val="000000"/>
                    </a:solidFill>
                    <a:effectLst/>
                  </a:rPr>
                  <a:t>22</a:t>
                </a:r>
                <a:r>
                  <a:rPr lang="en-US" sz="2200" b="0" i="0" u="none" strike="noStrike" dirty="0">
                    <a:solidFill>
                      <a:srgbClr val="000000"/>
                    </a:solidFill>
                    <a:effectLst/>
                  </a:rPr>
                  <a:t> eV from </a:t>
                </a:r>
                <a:r>
                  <a:rPr lang="en-US" sz="2200" b="0" i="0" u="none" strike="noStrike" dirty="0" err="1">
                    <a:solidFill>
                      <a:srgbClr val="000000"/>
                    </a:solidFill>
                    <a:effectLst/>
                  </a:rPr>
                  <a:t>KamLAND</a:t>
                </a:r>
                <a:r>
                  <a:rPr lang="en-US" sz="2200" b="0" i="0" u="none" strike="noStrike" dirty="0">
                    <a:solidFill>
                      <a:srgbClr val="000000"/>
                    </a:solidFill>
                    <a:effectLst/>
                  </a:rPr>
                  <a:t>-Zen</a:t>
                </a:r>
                <a:endParaRPr lang="en-US" sz="2200" dirty="0"/>
              </a:p>
              <a:p>
                <a:pPr marL="0" indent="0">
                  <a:buNone/>
                </a:pPr>
                <a:r>
                  <a:rPr lang="en-US" sz="2200" dirty="0"/>
                  <a:t>Depend on Majorana nature and nuclear matrix element </a:t>
                </a:r>
              </a:p>
            </p:txBody>
          </p:sp>
        </mc:Choice>
        <mc:Fallback>
          <p:sp>
            <p:nvSpPr>
              <p:cNvPr id="3" name="Content Placeholder 2">
                <a:extLst>
                  <a:ext uri="{FF2B5EF4-FFF2-40B4-BE49-F238E27FC236}">
                    <a16:creationId xmlns:a16="http://schemas.microsoft.com/office/drawing/2014/main" id="{17CA9EF4-CEDA-851D-40D8-0948400A81E8}"/>
                  </a:ext>
                </a:extLst>
              </p:cNvPr>
              <p:cNvSpPr>
                <a:spLocks noGrp="1" noRot="1" noChangeAspect="1" noMove="1" noResize="1" noEditPoints="1" noAdjustHandles="1" noChangeArrowheads="1" noChangeShapeType="1" noTextEdit="1"/>
              </p:cNvSpPr>
              <p:nvPr>
                <p:ph idx="1"/>
              </p:nvPr>
            </p:nvSpPr>
            <p:spPr>
              <a:xfrm>
                <a:off x="838199" y="3713630"/>
                <a:ext cx="4254189" cy="1544169"/>
              </a:xfrm>
              <a:blipFill>
                <a:blip r:embed="rId3"/>
                <a:stretch>
                  <a:fillRect l="-1488" t="-3279" r="-893" b="-12295"/>
                </a:stretch>
              </a:blipFill>
            </p:spPr>
            <p:txBody>
              <a:bodyPr/>
              <a:lstStyle/>
              <a:p>
                <a:r>
                  <a:rPr lang="en-US">
                    <a:noFill/>
                  </a:rPr>
                  <a:t> </a:t>
                </a:r>
              </a:p>
            </p:txBody>
          </p:sp>
        </mc:Fallback>
      </mc:AlternateContent>
      <p:sp>
        <p:nvSpPr>
          <p:cNvPr id="5" name="Footer Placeholder 4">
            <a:extLst>
              <a:ext uri="{FF2B5EF4-FFF2-40B4-BE49-F238E27FC236}">
                <a16:creationId xmlns:a16="http://schemas.microsoft.com/office/drawing/2014/main" id="{9CE4DF54-B5A2-F96D-900F-89C13965E223}"/>
              </a:ext>
            </a:extLst>
          </p:cNvPr>
          <p:cNvSpPr>
            <a:spLocks noGrp="1"/>
          </p:cNvSpPr>
          <p:nvPr>
            <p:ph type="ftr" sz="quarter" idx="11"/>
          </p:nvPr>
        </p:nvSpPr>
        <p:spPr/>
        <p:txBody>
          <a:bodyPr/>
          <a:lstStyle/>
          <a:p>
            <a:r>
              <a:rPr lang="en-US"/>
              <a:t>A. Tan, CIPANP 2025, Madison</a:t>
            </a:r>
          </a:p>
        </p:txBody>
      </p:sp>
      <p:pic>
        <p:nvPicPr>
          <p:cNvPr id="7" name="Picture 6">
            <a:extLst>
              <a:ext uri="{FF2B5EF4-FFF2-40B4-BE49-F238E27FC236}">
                <a16:creationId xmlns:a16="http://schemas.microsoft.com/office/drawing/2014/main" id="{FAC9B2E8-93AB-4116-0AB6-C90F25C321DA}"/>
              </a:ext>
            </a:extLst>
          </p:cNvPr>
          <p:cNvPicPr>
            <a:picLocks noChangeAspect="1"/>
          </p:cNvPicPr>
          <p:nvPr/>
        </p:nvPicPr>
        <p:blipFill>
          <a:blip r:embed="rId4"/>
          <a:stretch>
            <a:fillRect/>
          </a:stretch>
        </p:blipFill>
        <p:spPr>
          <a:xfrm>
            <a:off x="1278358" y="552904"/>
            <a:ext cx="3437770" cy="3105713"/>
          </a:xfrm>
          <a:prstGeom prst="rect">
            <a:avLst/>
          </a:prstGeom>
        </p:spPr>
      </p:pic>
      <p:pic>
        <p:nvPicPr>
          <p:cNvPr id="1026" name="Picture 2" descr="Figure caption">
            <a:extLst>
              <a:ext uri="{FF2B5EF4-FFF2-40B4-BE49-F238E27FC236}">
                <a16:creationId xmlns:a16="http://schemas.microsoft.com/office/drawing/2014/main" id="{5C3B109B-71D5-A973-A086-2584D05F56CF}"/>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968036" y="390943"/>
            <a:ext cx="5257800" cy="2348484"/>
          </a:xfrm>
          <a:prstGeom prst="rect">
            <a:avLst/>
          </a:prstGeom>
          <a:noFill/>
          <a:extLst>
            <a:ext uri="{909E8E84-426E-40DD-AFC4-6F175D3DCCD1}">
              <a14:hiddenFill xmlns:a14="http://schemas.microsoft.com/office/drawing/2010/main">
                <a:solidFill>
                  <a:srgbClr val="FFFFFF"/>
                </a:solidFill>
              </a14:hiddenFill>
            </a:ext>
          </a:extLst>
        </p:spPr>
      </p:pic>
      <mc:AlternateContent xmlns:mc="http://schemas.openxmlformats.org/markup-compatibility/2006">
        <mc:Choice xmlns:a14="http://schemas.microsoft.com/office/drawing/2010/main" Requires="a14">
          <p:sp>
            <p:nvSpPr>
              <p:cNvPr id="16" name="TextBox 15">
                <a:extLst>
                  <a:ext uri="{FF2B5EF4-FFF2-40B4-BE49-F238E27FC236}">
                    <a16:creationId xmlns:a16="http://schemas.microsoft.com/office/drawing/2014/main" id="{4397F8FE-FB8E-4E31-D2FE-102F2484F48F}"/>
                  </a:ext>
                </a:extLst>
              </p:cNvPr>
              <p:cNvSpPr txBox="1"/>
              <p:nvPr/>
            </p:nvSpPr>
            <p:spPr>
              <a:xfrm>
                <a:off x="6952350" y="36415"/>
                <a:ext cx="1395055" cy="369332"/>
              </a:xfrm>
              <a:prstGeom prst="rect">
                <a:avLst/>
              </a:prstGeom>
              <a:noFill/>
            </p:spPr>
            <p:txBody>
              <a:bodyPr wrap="square">
                <a:spAutoFit/>
              </a:bodyPr>
              <a:lstStyle/>
              <a:p>
                <a14:m>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𝑚</m:t>
                        </m:r>
                      </m:e>
                      <m:sub>
                        <m:r>
                          <a:rPr lang="en-US" i="1" smtClean="0">
                            <a:latin typeface="Cambria Math" panose="02040503050406030204" pitchFamily="18" charset="0"/>
                            <a:ea typeface="Cambria Math" panose="02040503050406030204" pitchFamily="18" charset="0"/>
                          </a:rPr>
                          <m:t>𝜈</m:t>
                        </m:r>
                      </m:sub>
                    </m:sSub>
                    <m:r>
                      <a:rPr lang="en-US" b="0" i="1" smtClean="0">
                        <a:latin typeface="Cambria Math" panose="02040503050406030204" pitchFamily="18" charset="0"/>
                        <a:ea typeface="Cambria Math" panose="02040503050406030204" pitchFamily="18" charset="0"/>
                      </a:rPr>
                      <m:t>=</m:t>
                    </m:r>
                    <m:r>
                      <a:rPr lang="en-US" b="0" i="0" smtClean="0">
                        <a:latin typeface="Cambria Math" panose="02040503050406030204" pitchFamily="18" charset="0"/>
                        <a:ea typeface="Cambria Math" panose="02040503050406030204" pitchFamily="18" charset="0"/>
                      </a:rPr>
                      <m:t>1.9 </m:t>
                    </m:r>
                    <m:r>
                      <m:rPr>
                        <m:sty m:val="p"/>
                      </m:rPr>
                      <a:rPr lang="en-US" b="0" i="0" smtClean="0">
                        <a:latin typeface="Cambria Math" panose="02040503050406030204" pitchFamily="18" charset="0"/>
                        <a:ea typeface="Cambria Math" panose="02040503050406030204" pitchFamily="18" charset="0"/>
                      </a:rPr>
                      <m:t>eV</m:t>
                    </m:r>
                  </m:oMath>
                </a14:m>
                <a:r>
                  <a:rPr lang="en-US" dirty="0"/>
                  <a:t> </a:t>
                </a:r>
              </a:p>
            </p:txBody>
          </p:sp>
        </mc:Choice>
        <mc:Fallback>
          <p:sp>
            <p:nvSpPr>
              <p:cNvPr id="16" name="TextBox 15">
                <a:extLst>
                  <a:ext uri="{FF2B5EF4-FFF2-40B4-BE49-F238E27FC236}">
                    <a16:creationId xmlns:a16="http://schemas.microsoft.com/office/drawing/2014/main" id="{4397F8FE-FB8E-4E31-D2FE-102F2484F48F}"/>
                  </a:ext>
                </a:extLst>
              </p:cNvPr>
              <p:cNvSpPr txBox="1">
                <a:spLocks noRot="1" noChangeAspect="1" noMove="1" noResize="1" noEditPoints="1" noAdjustHandles="1" noChangeArrowheads="1" noChangeShapeType="1" noTextEdit="1"/>
              </p:cNvSpPr>
              <p:nvPr/>
            </p:nvSpPr>
            <p:spPr>
              <a:xfrm>
                <a:off x="6952350" y="36415"/>
                <a:ext cx="1395055" cy="369332"/>
              </a:xfrm>
              <a:prstGeom prst="rect">
                <a:avLst/>
              </a:prstGeom>
              <a:blipFill>
                <a:blip r:embed="rId6"/>
                <a:stretch>
                  <a:fillRect b="-12903"/>
                </a:stretch>
              </a:blipFill>
            </p:spPr>
            <p:txBody>
              <a:bodyPr/>
              <a:lstStyle/>
              <a:p>
                <a:r>
                  <a:rPr lang="en-US">
                    <a:noFill/>
                  </a:rPr>
                  <a:t> </a:t>
                </a:r>
              </a:p>
            </p:txBody>
          </p:sp>
        </mc:Fallback>
      </mc:AlternateContent>
      <mc:AlternateContent xmlns:mc="http://schemas.openxmlformats.org/markup-compatibility/2006">
        <mc:Choice xmlns:a14="http://schemas.microsoft.com/office/drawing/2010/main" Requires="a14">
          <p:sp>
            <p:nvSpPr>
              <p:cNvPr id="17" name="TextBox 16">
                <a:extLst>
                  <a:ext uri="{FF2B5EF4-FFF2-40B4-BE49-F238E27FC236}">
                    <a16:creationId xmlns:a16="http://schemas.microsoft.com/office/drawing/2014/main" id="{87CC5605-9E1B-67EC-2228-832013036917}"/>
                  </a:ext>
                </a:extLst>
              </p:cNvPr>
              <p:cNvSpPr txBox="1"/>
              <p:nvPr/>
            </p:nvSpPr>
            <p:spPr>
              <a:xfrm>
                <a:off x="9627578" y="36415"/>
                <a:ext cx="1272133" cy="369332"/>
              </a:xfrm>
              <a:prstGeom prst="rect">
                <a:avLst/>
              </a:prstGeom>
              <a:noFill/>
            </p:spPr>
            <p:txBody>
              <a:bodyPr wrap="square">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𝑚</m:t>
                          </m:r>
                        </m:e>
                        <m:sub>
                          <m:r>
                            <a:rPr lang="en-US" i="1" smtClean="0">
                              <a:latin typeface="Cambria Math" panose="02040503050406030204" pitchFamily="18" charset="0"/>
                              <a:ea typeface="Cambria Math" panose="02040503050406030204" pitchFamily="18" charset="0"/>
                            </a:rPr>
                            <m:t>𝜈</m:t>
                          </m:r>
                        </m:sub>
                      </m:sSub>
                      <m:r>
                        <a:rPr lang="en-US" b="0" i="1" smtClean="0">
                          <a:latin typeface="Cambria Math" panose="02040503050406030204" pitchFamily="18" charset="0"/>
                          <a:ea typeface="Cambria Math" panose="02040503050406030204" pitchFamily="18" charset="0"/>
                        </a:rPr>
                        <m:t>=0</m:t>
                      </m:r>
                    </m:oMath>
                  </m:oMathPara>
                </a14:m>
                <a:endParaRPr lang="en-US" dirty="0"/>
              </a:p>
            </p:txBody>
          </p:sp>
        </mc:Choice>
        <mc:Fallback>
          <p:sp>
            <p:nvSpPr>
              <p:cNvPr id="17" name="TextBox 16">
                <a:extLst>
                  <a:ext uri="{FF2B5EF4-FFF2-40B4-BE49-F238E27FC236}">
                    <a16:creationId xmlns:a16="http://schemas.microsoft.com/office/drawing/2014/main" id="{87CC5605-9E1B-67EC-2228-832013036917}"/>
                  </a:ext>
                </a:extLst>
              </p:cNvPr>
              <p:cNvSpPr txBox="1">
                <a:spLocks noRot="1" noChangeAspect="1" noMove="1" noResize="1" noEditPoints="1" noAdjustHandles="1" noChangeArrowheads="1" noChangeShapeType="1" noTextEdit="1"/>
              </p:cNvSpPr>
              <p:nvPr/>
            </p:nvSpPr>
            <p:spPr>
              <a:xfrm>
                <a:off x="9627578" y="36415"/>
                <a:ext cx="1272133" cy="369332"/>
              </a:xfrm>
              <a:prstGeom prst="rect">
                <a:avLst/>
              </a:prstGeom>
              <a:blipFill>
                <a:blip r:embed="rId7"/>
                <a:stretch>
                  <a:fillRect/>
                </a:stretch>
              </a:blipFill>
            </p:spPr>
            <p:txBody>
              <a:bodyPr/>
              <a:lstStyle/>
              <a:p>
                <a:r>
                  <a:rPr lang="en-US">
                    <a:noFill/>
                  </a:rPr>
                  <a:t> </a:t>
                </a:r>
              </a:p>
            </p:txBody>
          </p:sp>
        </mc:Fallback>
      </mc:AlternateContent>
      <p:sp>
        <p:nvSpPr>
          <p:cNvPr id="21" name="TextBox 20">
            <a:extLst>
              <a:ext uri="{FF2B5EF4-FFF2-40B4-BE49-F238E27FC236}">
                <a16:creationId xmlns:a16="http://schemas.microsoft.com/office/drawing/2014/main" id="{3FF5940C-171F-4755-3042-A78340C11EBB}"/>
              </a:ext>
            </a:extLst>
          </p:cNvPr>
          <p:cNvSpPr txBox="1"/>
          <p:nvPr/>
        </p:nvSpPr>
        <p:spPr>
          <a:xfrm>
            <a:off x="9838431" y="2681109"/>
            <a:ext cx="1244279" cy="276999"/>
          </a:xfrm>
          <a:prstGeom prst="rect">
            <a:avLst/>
          </a:prstGeom>
          <a:noFill/>
        </p:spPr>
        <p:txBody>
          <a:bodyPr wrap="square">
            <a:spAutoFit/>
          </a:bodyPr>
          <a:lstStyle/>
          <a:p>
            <a:r>
              <a:rPr lang="en-US" sz="1200" dirty="0"/>
              <a:t>arXiv:1006.0689</a:t>
            </a:r>
          </a:p>
        </p:txBody>
      </p:sp>
      <p:pic>
        <p:nvPicPr>
          <p:cNvPr id="9" name="Picture 8">
            <a:extLst>
              <a:ext uri="{FF2B5EF4-FFF2-40B4-BE49-F238E27FC236}">
                <a16:creationId xmlns:a16="http://schemas.microsoft.com/office/drawing/2014/main" id="{739F7B3D-1E60-DC09-6D8A-2185B44B57F5}"/>
              </a:ext>
            </a:extLst>
          </p:cNvPr>
          <p:cNvPicPr>
            <a:picLocks noChangeAspect="1"/>
          </p:cNvPicPr>
          <p:nvPr/>
        </p:nvPicPr>
        <p:blipFill>
          <a:blip r:embed="rId8"/>
          <a:stretch>
            <a:fillRect/>
          </a:stretch>
        </p:blipFill>
        <p:spPr>
          <a:xfrm>
            <a:off x="6436895" y="2918597"/>
            <a:ext cx="4462816" cy="3226244"/>
          </a:xfrm>
          <a:prstGeom prst="rect">
            <a:avLst/>
          </a:prstGeom>
        </p:spPr>
      </p:pic>
      <p:sp>
        <p:nvSpPr>
          <p:cNvPr id="23" name="TextBox 22">
            <a:extLst>
              <a:ext uri="{FF2B5EF4-FFF2-40B4-BE49-F238E27FC236}">
                <a16:creationId xmlns:a16="http://schemas.microsoft.com/office/drawing/2014/main" id="{67376713-EF00-6B36-A326-043E278590F1}"/>
              </a:ext>
            </a:extLst>
          </p:cNvPr>
          <p:cNvSpPr txBox="1"/>
          <p:nvPr/>
        </p:nvSpPr>
        <p:spPr>
          <a:xfrm>
            <a:off x="5968036" y="2780098"/>
            <a:ext cx="2702688" cy="276999"/>
          </a:xfrm>
          <a:prstGeom prst="rect">
            <a:avLst/>
          </a:prstGeom>
          <a:noFill/>
        </p:spPr>
        <p:txBody>
          <a:bodyPr wrap="square">
            <a:spAutoFit/>
          </a:bodyPr>
          <a:lstStyle/>
          <a:p>
            <a:r>
              <a:rPr lang="en-US" sz="1200" dirty="0"/>
              <a:t>arXiv:2504.20038</a:t>
            </a:r>
          </a:p>
        </p:txBody>
      </p:sp>
      <p:sp>
        <p:nvSpPr>
          <p:cNvPr id="25" name="TextBox 24">
            <a:extLst>
              <a:ext uri="{FF2B5EF4-FFF2-40B4-BE49-F238E27FC236}">
                <a16:creationId xmlns:a16="http://schemas.microsoft.com/office/drawing/2014/main" id="{67DA3201-ED77-400F-1F58-35305C52C421}"/>
              </a:ext>
            </a:extLst>
          </p:cNvPr>
          <p:cNvSpPr txBox="1"/>
          <p:nvPr/>
        </p:nvSpPr>
        <p:spPr>
          <a:xfrm>
            <a:off x="3581400" y="390943"/>
            <a:ext cx="1290577" cy="276999"/>
          </a:xfrm>
          <a:prstGeom prst="rect">
            <a:avLst/>
          </a:prstGeom>
          <a:noFill/>
        </p:spPr>
        <p:txBody>
          <a:bodyPr wrap="square">
            <a:spAutoFit/>
          </a:bodyPr>
          <a:lstStyle/>
          <a:p>
            <a:r>
              <a:rPr lang="en-US" sz="1200" dirty="0"/>
              <a:t>arXiv:2203.02139</a:t>
            </a:r>
          </a:p>
        </p:txBody>
      </p:sp>
      <mc:AlternateContent xmlns:mc="http://schemas.openxmlformats.org/markup-compatibility/2006">
        <mc:Choice xmlns:a14="http://schemas.microsoft.com/office/drawing/2010/main" Requires="a14">
          <p:sp>
            <p:nvSpPr>
              <p:cNvPr id="28" name="Content Placeholder 2">
                <a:extLst>
                  <a:ext uri="{FF2B5EF4-FFF2-40B4-BE49-F238E27FC236}">
                    <a16:creationId xmlns:a16="http://schemas.microsoft.com/office/drawing/2014/main" id="{795A28F3-CB98-31FE-082B-F406278C9456}"/>
                  </a:ext>
                </a:extLst>
              </p:cNvPr>
              <p:cNvSpPr txBox="1">
                <a:spLocks/>
              </p:cNvSpPr>
              <p:nvPr/>
            </p:nvSpPr>
            <p:spPr>
              <a:xfrm>
                <a:off x="7319380" y="6027003"/>
                <a:ext cx="3530428" cy="830997"/>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None/>
                </a:pPr>
                <a:r>
                  <a:rPr lang="en-US" sz="2000" dirty="0"/>
                  <a:t>Observable </a:t>
                </a:r>
                <a14:m>
                  <m:oMath xmlns:m="http://schemas.openxmlformats.org/officeDocument/2006/math">
                    <m:r>
                      <a:rPr lang="en-US" sz="2000" b="0" i="1" smtClean="0">
                        <a:latin typeface="Cambria Math" panose="02040503050406030204" pitchFamily="18" charset="0"/>
                      </a:rPr>
                      <m:t>∑</m:t>
                    </m:r>
                    <m:sSub>
                      <m:sSubPr>
                        <m:ctrlPr>
                          <a:rPr lang="en-US" sz="2000" i="1" smtClean="0">
                            <a:latin typeface="Cambria Math" panose="02040503050406030204" pitchFamily="18" charset="0"/>
                          </a:rPr>
                        </m:ctrlPr>
                      </m:sSubPr>
                      <m:e>
                        <m:r>
                          <a:rPr lang="en-US" sz="2000" b="0" i="1" smtClean="0">
                            <a:latin typeface="Cambria Math" panose="02040503050406030204" pitchFamily="18" charset="0"/>
                          </a:rPr>
                          <m:t>𝑚</m:t>
                        </m:r>
                      </m:e>
                      <m:sub>
                        <m:r>
                          <a:rPr lang="en-US" sz="2000" b="0" i="1" smtClean="0">
                            <a:latin typeface="Cambria Math" panose="02040503050406030204" pitchFamily="18" charset="0"/>
                          </a:rPr>
                          <m:t>𝑖</m:t>
                        </m:r>
                      </m:sub>
                    </m:sSub>
                  </m:oMath>
                </a14:m>
                <a:r>
                  <a:rPr lang="en-US" sz="2000" dirty="0"/>
                  <a:t> &lt; 0.062 eV Depend on </a:t>
                </a:r>
                <a:r>
                  <a:rPr lang="el-GR" sz="2000" dirty="0">
                    <a:effectLst/>
                    <a:latin typeface="CMR10"/>
                  </a:rPr>
                  <a:t>Λ</a:t>
                </a:r>
                <a:r>
                  <a:rPr lang="en-US" sz="2000" dirty="0">
                    <a:effectLst/>
                    <a:latin typeface="SFRM1095"/>
                  </a:rPr>
                  <a:t>CDM </a:t>
                </a:r>
                <a:r>
                  <a:rPr lang="en-US" sz="2000" dirty="0"/>
                  <a:t> </a:t>
                </a:r>
              </a:p>
            </p:txBody>
          </p:sp>
        </mc:Choice>
        <mc:Fallback>
          <p:sp>
            <p:nvSpPr>
              <p:cNvPr id="28" name="Content Placeholder 2">
                <a:extLst>
                  <a:ext uri="{FF2B5EF4-FFF2-40B4-BE49-F238E27FC236}">
                    <a16:creationId xmlns:a16="http://schemas.microsoft.com/office/drawing/2014/main" id="{795A28F3-CB98-31FE-082B-F406278C9456}"/>
                  </a:ext>
                </a:extLst>
              </p:cNvPr>
              <p:cNvSpPr txBox="1">
                <a:spLocks noRot="1" noChangeAspect="1" noMove="1" noResize="1" noEditPoints="1" noAdjustHandles="1" noChangeArrowheads="1" noChangeShapeType="1" noTextEdit="1"/>
              </p:cNvSpPr>
              <p:nvPr/>
            </p:nvSpPr>
            <p:spPr>
              <a:xfrm>
                <a:off x="7319380" y="6027003"/>
                <a:ext cx="3530428" cy="830997"/>
              </a:xfrm>
              <a:prstGeom prst="rect">
                <a:avLst/>
              </a:prstGeom>
              <a:blipFill>
                <a:blip r:embed="rId9"/>
                <a:stretch>
                  <a:fillRect l="-1792" t="-9091"/>
                </a:stretch>
              </a:blipFill>
            </p:spPr>
            <p:txBody>
              <a:bodyPr/>
              <a:lstStyle/>
              <a:p>
                <a:r>
                  <a:rPr lang="en-US">
                    <a:noFill/>
                  </a:rPr>
                  <a:t> </a:t>
                </a:r>
              </a:p>
            </p:txBody>
          </p:sp>
        </mc:Fallback>
      </mc:AlternateContent>
      <p:sp>
        <p:nvSpPr>
          <p:cNvPr id="31" name="TextBox 30">
            <a:extLst>
              <a:ext uri="{FF2B5EF4-FFF2-40B4-BE49-F238E27FC236}">
                <a16:creationId xmlns:a16="http://schemas.microsoft.com/office/drawing/2014/main" id="{2A44C12F-436B-D676-ADCD-A54E365FB57E}"/>
              </a:ext>
            </a:extLst>
          </p:cNvPr>
          <p:cNvSpPr txBox="1"/>
          <p:nvPr/>
        </p:nvSpPr>
        <p:spPr>
          <a:xfrm>
            <a:off x="838199" y="5345409"/>
            <a:ext cx="5598696" cy="830997"/>
          </a:xfrm>
          <a:prstGeom prst="rect">
            <a:avLst/>
          </a:prstGeom>
          <a:noFill/>
        </p:spPr>
        <p:txBody>
          <a:bodyPr wrap="square">
            <a:spAutoFit/>
          </a:bodyPr>
          <a:lstStyle/>
          <a:p>
            <a:r>
              <a:rPr lang="en-US" sz="2400" dirty="0"/>
              <a:t>Kinematic determination of neutrino mass is a </a:t>
            </a:r>
            <a:r>
              <a:rPr lang="en-US" sz="2400" dirty="0">
                <a:solidFill>
                  <a:srgbClr val="FF0000"/>
                </a:solidFill>
              </a:rPr>
              <a:t>direct</a:t>
            </a:r>
            <a:r>
              <a:rPr lang="en-US" sz="2400" dirty="0"/>
              <a:t>, </a:t>
            </a:r>
            <a:r>
              <a:rPr lang="en-US" sz="2400" dirty="0">
                <a:solidFill>
                  <a:srgbClr val="FF0000"/>
                </a:solidFill>
              </a:rPr>
              <a:t>model-independent</a:t>
            </a:r>
            <a:r>
              <a:rPr lang="en-US" sz="2400" dirty="0"/>
              <a:t> method. </a:t>
            </a:r>
          </a:p>
        </p:txBody>
      </p:sp>
      <p:sp>
        <p:nvSpPr>
          <p:cNvPr id="2" name="Slide Number Placeholder 1">
            <a:extLst>
              <a:ext uri="{FF2B5EF4-FFF2-40B4-BE49-F238E27FC236}">
                <a16:creationId xmlns:a16="http://schemas.microsoft.com/office/drawing/2014/main" id="{0622BF5E-9E28-F51F-F5C4-FFFC0EC377DB}"/>
              </a:ext>
            </a:extLst>
          </p:cNvPr>
          <p:cNvSpPr>
            <a:spLocks noGrp="1"/>
          </p:cNvSpPr>
          <p:nvPr>
            <p:ph type="sldNum" sz="quarter" idx="12"/>
          </p:nvPr>
        </p:nvSpPr>
        <p:spPr/>
        <p:txBody>
          <a:bodyPr/>
          <a:lstStyle/>
          <a:p>
            <a:fld id="{B454DE4D-9F42-46A6-BE1E-66ED6526DB4B}" type="slidenum">
              <a:rPr lang="en-US" smtClean="0"/>
              <a:t>3</a:t>
            </a:fld>
            <a:endParaRPr lang="en-US"/>
          </a:p>
        </p:txBody>
      </p:sp>
      <p:sp>
        <p:nvSpPr>
          <p:cNvPr id="10" name="Date Placeholder 9">
            <a:extLst>
              <a:ext uri="{FF2B5EF4-FFF2-40B4-BE49-F238E27FC236}">
                <a16:creationId xmlns:a16="http://schemas.microsoft.com/office/drawing/2014/main" id="{D9F50A01-D8BE-1AFE-CD57-5218DC93ACB2}"/>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1651232584"/>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5" name="Picture 4" descr="Diagram&#10;&#10;Description automatically generated">
            <a:extLst>
              <a:ext uri="{FF2B5EF4-FFF2-40B4-BE49-F238E27FC236}">
                <a16:creationId xmlns:a16="http://schemas.microsoft.com/office/drawing/2014/main" id="{98A4E190-5624-4C4D-A1D8-CBEE49EDD2D3}"/>
              </a:ext>
            </a:extLst>
          </p:cNvPr>
          <p:cNvPicPr>
            <a:picLocks noChangeAspect="1"/>
          </p:cNvPicPr>
          <p:nvPr/>
        </p:nvPicPr>
        <p:blipFill>
          <a:blip r:embed="rId3"/>
          <a:stretch>
            <a:fillRect/>
          </a:stretch>
        </p:blipFill>
        <p:spPr>
          <a:xfrm>
            <a:off x="7047524" y="425754"/>
            <a:ext cx="5031616" cy="6006492"/>
          </a:xfrm>
          <a:prstGeom prst="rect">
            <a:avLst/>
          </a:prstGeom>
        </p:spPr>
      </p:pic>
      <p:sp>
        <p:nvSpPr>
          <p:cNvPr id="2" name="Title 1">
            <a:extLst>
              <a:ext uri="{FF2B5EF4-FFF2-40B4-BE49-F238E27FC236}">
                <a16:creationId xmlns:a16="http://schemas.microsoft.com/office/drawing/2014/main" id="{503D150D-3378-4EF7-A418-4762EE230B8A}"/>
              </a:ext>
            </a:extLst>
          </p:cNvPr>
          <p:cNvSpPr>
            <a:spLocks noGrp="1"/>
          </p:cNvSpPr>
          <p:nvPr>
            <p:ph type="title"/>
          </p:nvPr>
        </p:nvSpPr>
        <p:spPr>
          <a:xfrm>
            <a:off x="542778" y="153158"/>
            <a:ext cx="10515600" cy="1325563"/>
          </a:xfrm>
        </p:spPr>
        <p:txBody>
          <a:bodyPr/>
          <a:lstStyle/>
          <a:p>
            <a:r>
              <a:rPr lang="en-US" dirty="0"/>
              <a:t>Cosmic Neutrino Background</a:t>
            </a:r>
          </a:p>
        </p:txBody>
      </p:sp>
      <mc:AlternateContent xmlns:mc="http://schemas.openxmlformats.org/markup-compatibility/2006" xmlns:a14="http://schemas.microsoft.com/office/drawing/2010/main">
        <mc:Choice Requires="a14">
          <p:sp>
            <p:nvSpPr>
              <p:cNvPr id="3" name="Content Placeholder 2">
                <a:extLst>
                  <a:ext uri="{FF2B5EF4-FFF2-40B4-BE49-F238E27FC236}">
                    <a16:creationId xmlns:a16="http://schemas.microsoft.com/office/drawing/2014/main" id="{20C25507-1102-43D1-A0D0-0C5898826B23}"/>
                  </a:ext>
                </a:extLst>
              </p:cNvPr>
              <p:cNvSpPr>
                <a:spLocks noGrp="1"/>
              </p:cNvSpPr>
              <p:nvPr>
                <p:ph idx="1"/>
              </p:nvPr>
            </p:nvSpPr>
            <p:spPr>
              <a:xfrm>
                <a:off x="838200" y="1508760"/>
                <a:ext cx="6209324" cy="4711065"/>
              </a:xfrm>
            </p:spPr>
            <p:txBody>
              <a:bodyPr>
                <a:normAutofit lnSpcReduction="10000"/>
              </a:bodyPr>
              <a:lstStyle/>
              <a:p>
                <a:pPr marL="0" indent="0">
                  <a:buNone/>
                </a:pPr>
                <a:r>
                  <a:rPr lang="en-US" dirty="0"/>
                  <a:t>Frozen-out at  </a:t>
                </a:r>
                <a14:m>
                  <m:oMath xmlns:m="http://schemas.openxmlformats.org/officeDocument/2006/math">
                    <m:r>
                      <a:rPr lang="en-US" i="1" dirty="0" smtClean="0">
                        <a:latin typeface="Cambria Math" panose="02040503050406030204" pitchFamily="18" charset="0"/>
                        <a:ea typeface="Cambria Math" panose="02040503050406030204" pitchFamily="18" charset="0"/>
                      </a:rPr>
                      <m:t>~</m:t>
                    </m:r>
                    <m:r>
                      <a:rPr lang="en-US" i="1" dirty="0" smtClean="0">
                        <a:latin typeface="Cambria Math" panose="02040503050406030204" pitchFamily="18" charset="0"/>
                      </a:rPr>
                      <m:t>1</m:t>
                    </m:r>
                  </m:oMath>
                </a14:m>
                <a:r>
                  <a:rPr lang="en-US" dirty="0"/>
                  <a:t> s</a:t>
                </a:r>
              </a:p>
              <a:p>
                <a:pPr marL="0" indent="0">
                  <a:buNone/>
                </a:pPr>
                <a:r>
                  <a:rPr lang="en-US" dirty="0"/>
                  <a:t>Temperature</a:t>
                </a:r>
              </a:p>
              <a:p>
                <a:pPr marL="0" indent="0">
                  <a:buNone/>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i="1" smtClean="0">
                              <a:latin typeface="Cambria Math" panose="02040503050406030204" pitchFamily="18" charset="0"/>
                              <a:ea typeface="Cambria Math" panose="02040503050406030204" pitchFamily="18" charset="0"/>
                            </a:rPr>
                            <m:t>𝜈</m:t>
                          </m:r>
                        </m:sub>
                      </m:sSub>
                      <m:r>
                        <a:rPr lang="en-US" b="0" i="1" smtClean="0">
                          <a:latin typeface="Cambria Math" panose="02040503050406030204" pitchFamily="18" charset="0"/>
                        </a:rPr>
                        <m:t>=</m:t>
                      </m:r>
                      <m:sSup>
                        <m:sSupPr>
                          <m:ctrlPr>
                            <a:rPr lang="en-US" b="0" i="1" smtClean="0">
                              <a:latin typeface="Cambria Math" panose="02040503050406030204" pitchFamily="18" charset="0"/>
                            </a:rPr>
                          </m:ctrlPr>
                        </m:sSupPr>
                        <m:e>
                          <m:d>
                            <m:dPr>
                              <m:ctrlPr>
                                <a:rPr lang="en-US" b="0" i="1" smtClean="0">
                                  <a:latin typeface="Cambria Math" panose="02040503050406030204" pitchFamily="18" charset="0"/>
                                </a:rPr>
                              </m:ctrlPr>
                            </m:dPr>
                            <m:e>
                              <m:f>
                                <m:fPr>
                                  <m:ctrlPr>
                                    <a:rPr lang="en-US" b="0" i="1" smtClean="0">
                                      <a:latin typeface="Cambria Math" panose="02040503050406030204" pitchFamily="18" charset="0"/>
                                    </a:rPr>
                                  </m:ctrlPr>
                                </m:fPr>
                                <m:num>
                                  <m:r>
                                    <a:rPr lang="en-US" b="0" i="1" smtClean="0">
                                      <a:latin typeface="Cambria Math" panose="02040503050406030204" pitchFamily="18" charset="0"/>
                                    </a:rPr>
                                    <m:t>4</m:t>
                                  </m:r>
                                </m:num>
                                <m:den>
                                  <m:r>
                                    <a:rPr lang="en-US" b="0" i="1" smtClean="0">
                                      <a:latin typeface="Cambria Math" panose="02040503050406030204" pitchFamily="18" charset="0"/>
                                    </a:rPr>
                                    <m:t>11</m:t>
                                  </m:r>
                                </m:den>
                              </m:f>
                            </m:e>
                          </m:d>
                        </m:e>
                        <m:sup>
                          <m:f>
                            <m:fPr>
                              <m:ctrlPr>
                                <a:rPr lang="en-US" b="0" i="1" smtClean="0">
                                  <a:latin typeface="Cambria Math" panose="02040503050406030204" pitchFamily="18" charset="0"/>
                                </a:rPr>
                              </m:ctrlPr>
                            </m:fPr>
                            <m:num>
                              <m:r>
                                <a:rPr lang="en-US" b="0" i="1" smtClean="0">
                                  <a:latin typeface="Cambria Math" panose="02040503050406030204" pitchFamily="18" charset="0"/>
                                </a:rPr>
                                <m:t>1</m:t>
                              </m:r>
                            </m:num>
                            <m:den>
                              <m:r>
                                <a:rPr lang="en-US" b="0" i="1" smtClean="0">
                                  <a:latin typeface="Cambria Math" panose="02040503050406030204" pitchFamily="18" charset="0"/>
                                </a:rPr>
                                <m:t>3</m:t>
                              </m:r>
                            </m:den>
                          </m:f>
                        </m:sup>
                      </m:sSup>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ea typeface="Cambria Math" panose="02040503050406030204" pitchFamily="18" charset="0"/>
                            </a:rPr>
                            <m:t>𝛾</m:t>
                          </m:r>
                        </m:sub>
                      </m:sSub>
                      <m:r>
                        <a:rPr lang="en-US" b="0" i="1" smtClean="0">
                          <a:latin typeface="Cambria Math" panose="02040503050406030204" pitchFamily="18" charset="0"/>
                          <a:ea typeface="Cambria Math" panose="02040503050406030204" pitchFamily="18" charset="0"/>
                        </a:rPr>
                        <m:t> </m:t>
                      </m:r>
                      <m:r>
                        <a:rPr lang="en-US"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1.95</m:t>
                      </m:r>
                      <m:r>
                        <a:rPr lang="en-US" b="0" i="0" smtClean="0">
                          <a:latin typeface="Cambria Math" panose="02040503050406030204" pitchFamily="18" charset="0"/>
                          <a:ea typeface="Cambria Math" panose="02040503050406030204" pitchFamily="18" charset="0"/>
                        </a:rPr>
                        <m:t> </m:t>
                      </m:r>
                      <m:r>
                        <m:rPr>
                          <m:sty m:val="p"/>
                        </m:rPr>
                        <a:rPr lang="en-US" b="0" i="0" smtClean="0">
                          <a:latin typeface="Cambria Math" panose="02040503050406030204" pitchFamily="18" charset="0"/>
                          <a:ea typeface="Cambria Math" panose="02040503050406030204" pitchFamily="18" charset="0"/>
                        </a:rPr>
                        <m:t>K</m:t>
                      </m:r>
                      <m:r>
                        <a:rPr lang="en-US" b="0" i="0" smtClean="0">
                          <a:latin typeface="Cambria Math" panose="02040503050406030204" pitchFamily="18" charset="0"/>
                          <a:ea typeface="Cambria Math" panose="02040503050406030204" pitchFamily="18" charset="0"/>
                        </a:rPr>
                        <m:t> </m:t>
                      </m:r>
                      <m:r>
                        <m:rPr>
                          <m:sty m:val="p"/>
                        </m:rPr>
                        <a:rPr lang="en-US" b="0" i="0" smtClean="0">
                          <a:latin typeface="Cambria Math" panose="02040503050406030204" pitchFamily="18" charset="0"/>
                          <a:ea typeface="Cambria Math" panose="02040503050406030204" pitchFamily="18" charset="0"/>
                        </a:rPr>
                        <m:t>or</m:t>
                      </m:r>
                      <m:r>
                        <a:rPr lang="en-US" b="0" i="0" smtClean="0">
                          <a:latin typeface="Cambria Math" panose="02040503050406030204" pitchFamily="18" charset="0"/>
                          <a:ea typeface="Cambria Math" panose="02040503050406030204" pitchFamily="18" charset="0"/>
                        </a:rPr>
                        <m:t> 0.168 </m:t>
                      </m:r>
                      <m:r>
                        <m:rPr>
                          <m:sty m:val="p"/>
                        </m:rPr>
                        <a:rPr lang="en-US" b="0" i="0" smtClean="0">
                          <a:latin typeface="Cambria Math" panose="02040503050406030204" pitchFamily="18" charset="0"/>
                          <a:ea typeface="Cambria Math" panose="02040503050406030204" pitchFamily="18" charset="0"/>
                        </a:rPr>
                        <m:t>meV</m:t>
                      </m:r>
                    </m:oMath>
                  </m:oMathPara>
                </a14:m>
                <a:endParaRPr lang="en-US" dirty="0"/>
              </a:p>
              <a:p>
                <a:pPr marL="0" indent="0">
                  <a:buNone/>
                </a:pPr>
                <a:r>
                  <a:rPr lang="en-US" dirty="0"/>
                  <a:t>Number Density</a:t>
                </a:r>
              </a:p>
              <a:p>
                <a:pPr marL="0" indent="0" algn="ctr">
                  <a:buNone/>
                </a:pPr>
                <a14:m>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𝑛</m:t>
                        </m:r>
                      </m:e>
                      <m:sub>
                        <m:r>
                          <a:rPr lang="en-US" i="1" smtClean="0">
                            <a:latin typeface="Cambria Math" panose="02040503050406030204" pitchFamily="18" charset="0"/>
                            <a:ea typeface="Cambria Math" panose="02040503050406030204" pitchFamily="18" charset="0"/>
                          </a:rPr>
                          <m:t>𝜈</m:t>
                        </m:r>
                      </m:sub>
                    </m:sSub>
                    <m:r>
                      <a:rPr lang="en-US" i="1">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112</m:t>
                    </m:r>
                    <m:r>
                      <a:rPr lang="en-US" b="0" i="0" smtClean="0">
                        <a:latin typeface="Cambria Math" panose="02040503050406030204" pitchFamily="18" charset="0"/>
                        <a:ea typeface="Cambria Math" panose="02040503050406030204" pitchFamily="18" charset="0"/>
                      </a:rPr>
                      <m:t> /</m:t>
                    </m:r>
                    <m:r>
                      <m:rPr>
                        <m:sty m:val="p"/>
                      </m:rPr>
                      <a:rPr lang="en-US" b="0" i="0" smtClean="0">
                        <a:latin typeface="Cambria Math" panose="02040503050406030204" pitchFamily="18" charset="0"/>
                        <a:ea typeface="Cambria Math" panose="02040503050406030204" pitchFamily="18" charset="0"/>
                      </a:rPr>
                      <m:t>cm</m:t>
                    </m:r>
                    <m:r>
                      <a:rPr lang="en-US" b="0" i="0" baseline="30000" smtClean="0">
                        <a:latin typeface="Cambria Math" panose="02040503050406030204" pitchFamily="18" charset="0"/>
                        <a:ea typeface="Cambria Math" panose="02040503050406030204" pitchFamily="18" charset="0"/>
                      </a:rPr>
                      <m:t>3</m:t>
                    </m:r>
                  </m:oMath>
                </a14:m>
                <a:r>
                  <a:rPr lang="en-US" dirty="0"/>
                  <a:t> per flavor</a:t>
                </a:r>
              </a:p>
              <a:p>
                <a:pPr marL="0" indent="0">
                  <a:buNone/>
                </a:pPr>
                <a:r>
                  <a:rPr lang="en-US" dirty="0"/>
                  <a:t>Momentum/Velocity Distribution</a:t>
                </a:r>
              </a:p>
              <a:p>
                <a:pPr marL="0" indent="0">
                  <a:buNone/>
                </a:pPr>
                <a14:m>
                  <m:oMathPara xmlns:m="http://schemas.openxmlformats.org/officeDocument/2006/math">
                    <m:oMathParaPr>
                      <m:jc m:val="centerGroup"/>
                    </m:oMathParaPr>
                    <m:oMath xmlns:m="http://schemas.openxmlformats.org/officeDocument/2006/math">
                      <m:d>
                        <m:dPr>
                          <m:begChr m:val="⟨"/>
                          <m:endChr m:val="⟩"/>
                          <m:ctrlPr>
                            <a:rPr lang="en-US" i="1" smtClean="0">
                              <a:latin typeface="Cambria Math" panose="02040503050406030204" pitchFamily="18" charset="0"/>
                            </a:rPr>
                          </m:ctrlPr>
                        </m:dPr>
                        <m:e>
                          <m:r>
                            <a:rPr lang="en-US" b="0" i="1" smtClean="0">
                              <a:latin typeface="Cambria Math" panose="02040503050406030204" pitchFamily="18" charset="0"/>
                            </a:rPr>
                            <m:t>𝑣</m:t>
                          </m:r>
                        </m:e>
                      </m:d>
                      <m:r>
                        <a:rPr lang="en-US" i="1">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4.106</m:t>
                      </m:r>
                      <m:f>
                        <m:fPr>
                          <m:ctrlPr>
                            <a:rPr lang="en-US" b="0" i="1" smtClean="0">
                              <a:latin typeface="Cambria Math" panose="02040503050406030204" pitchFamily="18" charset="0"/>
                              <a:ea typeface="Cambria Math" panose="02040503050406030204" pitchFamily="18" charset="0"/>
                            </a:rPr>
                          </m:ctrlPr>
                        </m:fPr>
                        <m:num>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i="1" smtClean="0">
                                  <a:latin typeface="Cambria Math" panose="02040503050406030204" pitchFamily="18" charset="0"/>
                                  <a:ea typeface="Cambria Math" panose="02040503050406030204" pitchFamily="18" charset="0"/>
                                </a:rPr>
                                <m:t>𝜈</m:t>
                              </m:r>
                            </m:sub>
                          </m:sSub>
                        </m:num>
                        <m:den>
                          <m:sSub>
                            <m:sSubPr>
                              <m:ctrlPr>
                                <a:rPr lang="en-US" i="1" smtClean="0">
                                  <a:latin typeface="Cambria Math" panose="02040503050406030204" pitchFamily="18" charset="0"/>
                                </a:rPr>
                              </m:ctrlPr>
                            </m:sSubPr>
                            <m:e>
                              <m:r>
                                <a:rPr lang="en-US" b="0" i="1" smtClean="0">
                                  <a:latin typeface="Cambria Math" panose="02040503050406030204" pitchFamily="18" charset="0"/>
                                </a:rPr>
                                <m:t>𝑚</m:t>
                              </m:r>
                            </m:e>
                            <m:sub>
                              <m:r>
                                <a:rPr lang="en-US" i="1" smtClean="0">
                                  <a:latin typeface="Cambria Math" panose="02040503050406030204" pitchFamily="18" charset="0"/>
                                  <a:ea typeface="Cambria Math" panose="02040503050406030204" pitchFamily="18" charset="0"/>
                                </a:rPr>
                                <m:t>𝜈</m:t>
                              </m:r>
                            </m:sub>
                          </m:sSub>
                        </m:den>
                      </m:f>
                    </m:oMath>
                  </m:oMathPara>
                </a14:m>
                <a:endParaRPr lang="en-US" dirty="0"/>
              </a:p>
              <a:p>
                <a:pPr marL="0" indent="0">
                  <a:buNone/>
                </a:pPr>
                <a:r>
                  <a:rPr lang="en-US" dirty="0"/>
                  <a:t>   For </a:t>
                </a:r>
                <a14:m>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𝑚</m:t>
                        </m:r>
                      </m:e>
                      <m:sub>
                        <m:r>
                          <a:rPr lang="en-US" i="1" smtClean="0">
                            <a:latin typeface="Cambria Math" panose="02040503050406030204" pitchFamily="18" charset="0"/>
                            <a:ea typeface="Cambria Math" panose="02040503050406030204" pitchFamily="18" charset="0"/>
                          </a:rPr>
                          <m:t>𝜈</m:t>
                        </m:r>
                      </m:sub>
                    </m:sSub>
                    <m:r>
                      <a:rPr lang="en-US" b="0" i="1" smtClean="0">
                        <a:latin typeface="Cambria Math" panose="02040503050406030204" pitchFamily="18" charset="0"/>
                        <a:ea typeface="Cambria Math" panose="02040503050406030204" pitchFamily="18" charset="0"/>
                      </a:rPr>
                      <m:t>=50</m:t>
                    </m:r>
                  </m:oMath>
                </a14:m>
                <a:r>
                  <a:rPr lang="en-US" dirty="0"/>
                  <a:t> </a:t>
                </a:r>
                <a:r>
                  <a:rPr lang="en-US" dirty="0" err="1"/>
                  <a:t>meV</a:t>
                </a:r>
                <a:r>
                  <a:rPr lang="en-US" dirty="0"/>
                  <a:t>, </a:t>
                </a:r>
                <a14:m>
                  <m:oMath xmlns:m="http://schemas.openxmlformats.org/officeDocument/2006/math">
                    <m:d>
                      <m:dPr>
                        <m:begChr m:val="⟨"/>
                        <m:endChr m:val="⟩"/>
                        <m:ctrlPr>
                          <a:rPr lang="en-US" i="1" smtClean="0">
                            <a:latin typeface="Cambria Math" panose="02040503050406030204" pitchFamily="18" charset="0"/>
                          </a:rPr>
                        </m:ctrlPr>
                      </m:dPr>
                      <m:e>
                        <m:r>
                          <a:rPr lang="en-US" b="0" i="1" smtClean="0">
                            <a:latin typeface="Cambria Math" panose="02040503050406030204" pitchFamily="18" charset="0"/>
                          </a:rPr>
                          <m:t>𝑣</m:t>
                        </m:r>
                      </m:e>
                    </m:d>
                    <m:r>
                      <a:rPr lang="en-US" b="0" i="1" smtClean="0">
                        <a:latin typeface="Cambria Math" panose="02040503050406030204" pitchFamily="18" charset="0"/>
                      </a:rPr>
                      <m:t>/</m:t>
                    </m:r>
                    <m:r>
                      <m:rPr>
                        <m:sty m:val="p"/>
                      </m:rPr>
                      <a:rPr lang="en-US" b="0" i="0" smtClean="0">
                        <a:latin typeface="Cambria Math" panose="02040503050406030204" pitchFamily="18" charset="0"/>
                      </a:rPr>
                      <m:t>c</m:t>
                    </m:r>
                    <m:r>
                      <a:rPr lang="en-US" i="1">
                        <a:latin typeface="Cambria Math" panose="02040503050406030204" pitchFamily="18" charset="0"/>
                        <a:ea typeface="Cambria Math" panose="02040503050406030204" pitchFamily="18" charset="0"/>
                      </a:rPr>
                      <m:t>~</m:t>
                    </m:r>
                    <m:r>
                      <a:rPr lang="en-US" b="0" i="0" smtClean="0">
                        <a:latin typeface="Cambria Math" panose="02040503050406030204" pitchFamily="18" charset="0"/>
                        <a:ea typeface="Cambria Math" panose="02040503050406030204" pitchFamily="18" charset="0"/>
                      </a:rPr>
                      <m:t>0.014</m:t>
                    </m:r>
                  </m:oMath>
                </a14:m>
                <a:endParaRPr lang="en-US" dirty="0"/>
              </a:p>
            </p:txBody>
          </p:sp>
        </mc:Choice>
        <mc:Fallback xmlns="">
          <p:sp>
            <p:nvSpPr>
              <p:cNvPr id="3" name="Content Placeholder 2">
                <a:extLst>
                  <a:ext uri="{FF2B5EF4-FFF2-40B4-BE49-F238E27FC236}">
                    <a16:creationId xmlns:a16="http://schemas.microsoft.com/office/drawing/2014/main" id="{20C25507-1102-43D1-A0D0-0C5898826B23}"/>
                  </a:ext>
                </a:extLst>
              </p:cNvPr>
              <p:cNvSpPr>
                <a:spLocks noGrp="1" noRot="1" noChangeAspect="1" noMove="1" noResize="1" noEditPoints="1" noAdjustHandles="1" noChangeArrowheads="1" noChangeShapeType="1" noTextEdit="1"/>
              </p:cNvSpPr>
              <p:nvPr>
                <p:ph idx="1"/>
              </p:nvPr>
            </p:nvSpPr>
            <p:spPr>
              <a:xfrm>
                <a:off x="838200" y="1508760"/>
                <a:ext cx="6209324" cy="4711065"/>
              </a:xfrm>
              <a:blipFill>
                <a:blip r:embed="rId4"/>
                <a:stretch>
                  <a:fillRect l="-2063" t="-2979" b="-2202"/>
                </a:stretch>
              </a:blipFill>
            </p:spPr>
            <p:txBody>
              <a:bodyPr/>
              <a:lstStyle/>
              <a:p>
                <a:r>
                  <a:rPr lang="en-US">
                    <a:noFill/>
                  </a:rPr>
                  <a:t> </a:t>
                </a:r>
              </a:p>
            </p:txBody>
          </p:sp>
        </mc:Fallback>
      </mc:AlternateContent>
      <p:sp>
        <p:nvSpPr>
          <p:cNvPr id="10" name="TextBox 9">
            <a:extLst>
              <a:ext uri="{FF2B5EF4-FFF2-40B4-BE49-F238E27FC236}">
                <a16:creationId xmlns:a16="http://schemas.microsoft.com/office/drawing/2014/main" id="{02E96DB1-AF3A-4391-B68E-8DED1AE2CBE9}"/>
              </a:ext>
            </a:extLst>
          </p:cNvPr>
          <p:cNvSpPr txBox="1"/>
          <p:nvPr/>
        </p:nvSpPr>
        <p:spPr>
          <a:xfrm>
            <a:off x="7636193" y="6396335"/>
            <a:ext cx="3717607" cy="461665"/>
          </a:xfrm>
          <a:prstGeom prst="rect">
            <a:avLst/>
          </a:prstGeom>
          <a:noFill/>
        </p:spPr>
        <p:txBody>
          <a:bodyPr wrap="square">
            <a:spAutoFit/>
          </a:bodyPr>
          <a:lstStyle/>
          <a:p>
            <a:r>
              <a:rPr lang="en-US" sz="1200" dirty="0" err="1"/>
              <a:t>Dicke</a:t>
            </a:r>
            <a:r>
              <a:rPr lang="en-US" sz="1200" dirty="0"/>
              <a:t>, Peebles, Roll, and Wilkinson, 1965, </a:t>
            </a:r>
          </a:p>
          <a:p>
            <a:r>
              <a:rPr lang="en-US" sz="1200" dirty="0"/>
              <a:t>“Cosmic Black-Body Radiation.,” Astrophysical J </a:t>
            </a:r>
            <a:r>
              <a:rPr lang="en-US" sz="1200" b="1" dirty="0"/>
              <a:t>142</a:t>
            </a:r>
            <a:r>
              <a:rPr lang="en-US" sz="1200" dirty="0"/>
              <a:t>, 414.</a:t>
            </a:r>
          </a:p>
        </p:txBody>
      </p:sp>
      <p:cxnSp>
        <p:nvCxnSpPr>
          <p:cNvPr id="15" name="Straight Arrow Connector 14">
            <a:extLst>
              <a:ext uri="{FF2B5EF4-FFF2-40B4-BE49-F238E27FC236}">
                <a16:creationId xmlns:a16="http://schemas.microsoft.com/office/drawing/2014/main" id="{152D14DA-BE40-449D-83BA-EB9CA76F2BCF}"/>
              </a:ext>
            </a:extLst>
          </p:cNvPr>
          <p:cNvCxnSpPr>
            <a:cxnSpLocks/>
          </p:cNvCxnSpPr>
          <p:nvPr/>
        </p:nvCxnSpPr>
        <p:spPr>
          <a:xfrm>
            <a:off x="8366760" y="1142048"/>
            <a:ext cx="0" cy="548640"/>
          </a:xfrm>
          <a:prstGeom prst="straightConnector1">
            <a:avLst/>
          </a:prstGeom>
          <a:ln w="38100">
            <a:solidFill>
              <a:srgbClr val="FF9900"/>
            </a:solidFill>
            <a:tailEnd type="triangle"/>
          </a:ln>
        </p:spPr>
        <p:style>
          <a:lnRef idx="1">
            <a:schemeClr val="accent1"/>
          </a:lnRef>
          <a:fillRef idx="0">
            <a:schemeClr val="accent1"/>
          </a:fillRef>
          <a:effectRef idx="0">
            <a:schemeClr val="accent1"/>
          </a:effectRef>
          <a:fontRef idx="minor">
            <a:schemeClr val="tx1"/>
          </a:fontRef>
        </p:style>
      </p:cxnSp>
      <p:sp>
        <p:nvSpPr>
          <p:cNvPr id="6" name="Footer Placeholder 5">
            <a:extLst>
              <a:ext uri="{FF2B5EF4-FFF2-40B4-BE49-F238E27FC236}">
                <a16:creationId xmlns:a16="http://schemas.microsoft.com/office/drawing/2014/main" id="{5B51FACC-9E8C-ADDA-BBAD-22099F9B53CF}"/>
              </a:ext>
            </a:extLst>
          </p:cNvPr>
          <p:cNvSpPr>
            <a:spLocks noGrp="1"/>
          </p:cNvSpPr>
          <p:nvPr>
            <p:ph type="ftr" sz="quarter" idx="11"/>
          </p:nvPr>
        </p:nvSpPr>
        <p:spPr/>
        <p:txBody>
          <a:bodyPr/>
          <a:lstStyle/>
          <a:p>
            <a:r>
              <a:rPr lang="en-US"/>
              <a:t>A. Tan, CIPANP 2025, Madison</a:t>
            </a:r>
          </a:p>
        </p:txBody>
      </p:sp>
      <p:sp>
        <p:nvSpPr>
          <p:cNvPr id="7" name="Slide Number Placeholder 6">
            <a:extLst>
              <a:ext uri="{FF2B5EF4-FFF2-40B4-BE49-F238E27FC236}">
                <a16:creationId xmlns:a16="http://schemas.microsoft.com/office/drawing/2014/main" id="{E895E4B5-855B-BE14-8370-6B268B458F08}"/>
              </a:ext>
            </a:extLst>
          </p:cNvPr>
          <p:cNvSpPr>
            <a:spLocks noGrp="1"/>
          </p:cNvSpPr>
          <p:nvPr>
            <p:ph type="sldNum" sz="quarter" idx="12"/>
          </p:nvPr>
        </p:nvSpPr>
        <p:spPr/>
        <p:txBody>
          <a:bodyPr/>
          <a:lstStyle/>
          <a:p>
            <a:fld id="{B454DE4D-9F42-46A6-BE1E-66ED6526DB4B}" type="slidenum">
              <a:rPr lang="en-US" smtClean="0"/>
              <a:t>4</a:t>
            </a:fld>
            <a:endParaRPr lang="en-US"/>
          </a:p>
        </p:txBody>
      </p:sp>
      <p:sp>
        <p:nvSpPr>
          <p:cNvPr id="9" name="Date Placeholder 8">
            <a:extLst>
              <a:ext uri="{FF2B5EF4-FFF2-40B4-BE49-F238E27FC236}">
                <a16:creationId xmlns:a16="http://schemas.microsoft.com/office/drawing/2014/main" id="{7FBE8298-7A99-DA33-833E-0195752BF1ED}"/>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63942470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1" fill="hold" nodeType="clickEffect">
                                  <p:stCondLst>
                                    <p:cond delay="0"/>
                                  </p:stCondLst>
                                  <p:childTnLst>
                                    <p:set>
                                      <p:cBhvr>
                                        <p:cTn id="6" dur="1" fill="hold">
                                          <p:stCondLst>
                                            <p:cond delay="0"/>
                                          </p:stCondLst>
                                        </p:cTn>
                                        <p:tgtEl>
                                          <p:spTgt spid="15"/>
                                        </p:tgtEl>
                                        <p:attrNameLst>
                                          <p:attrName>style.visibility</p:attrName>
                                        </p:attrNameLst>
                                      </p:cBhvr>
                                      <p:to>
                                        <p:strVal val="visible"/>
                                      </p:to>
                                    </p:set>
                                    <p:anim calcmode="lin" valueType="num">
                                      <p:cBhvr additive="base">
                                        <p:cTn id="7" dur="500" fill="hold"/>
                                        <p:tgtEl>
                                          <p:spTgt spid="15"/>
                                        </p:tgtEl>
                                        <p:attrNameLst>
                                          <p:attrName>ppt_x</p:attrName>
                                        </p:attrNameLst>
                                      </p:cBhvr>
                                      <p:tavLst>
                                        <p:tav tm="0">
                                          <p:val>
                                            <p:strVal val="#ppt_x"/>
                                          </p:val>
                                        </p:tav>
                                        <p:tav tm="100000">
                                          <p:val>
                                            <p:strVal val="#ppt_x"/>
                                          </p:val>
                                        </p:tav>
                                      </p:tavLst>
                                    </p:anim>
                                    <p:anim calcmode="lin" valueType="num">
                                      <p:cBhvr additive="base">
                                        <p:cTn id="8" dur="500" fill="hold"/>
                                        <p:tgtEl>
                                          <p:spTgt spid="15"/>
                                        </p:tgtEl>
                                        <p:attrNameLst>
                                          <p:attrName>ppt_y</p:attrName>
                                        </p:attrNameLst>
                                      </p:cBhvr>
                                      <p:tavLst>
                                        <p:tav tm="0">
                                          <p:val>
                                            <p:strVal val="0-#ppt_h/2"/>
                                          </p:val>
                                        </p:tav>
                                        <p:tav tm="100000">
                                          <p:val>
                                            <p:strVal val="#ppt_y"/>
                                          </p:val>
                                        </p:tav>
                                      </p:tavLst>
                                    </p:anim>
                                  </p:childTnLst>
                                </p:cTn>
                              </p:par>
                              <p:par>
                                <p:cTn id="9" presetID="1" presetClass="entr" presetSubtype="0" fill="hold" grpId="0" nodeType="withEffect">
                                  <p:stCondLst>
                                    <p:cond delay="0"/>
                                  </p:stCondLst>
                                  <p:childTnLst>
                                    <p:set>
                                      <p:cBhvr>
                                        <p:cTn id="10"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1" end="1"/>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3">
                                            <p:txEl>
                                              <p:pRg st="3" end="3"/>
                                            </p:txEl>
                                          </p:spTgt>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3">
                                            <p:txEl>
                                              <p:pRg st="6" end="6"/>
                                            </p:txEl>
                                          </p:spTgt>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4E0E73-0AE2-233B-B4DF-F42653632E0B}"/>
              </a:ext>
            </a:extLst>
          </p:cNvPr>
          <p:cNvSpPr>
            <a:spLocks noGrp="1"/>
          </p:cNvSpPr>
          <p:nvPr>
            <p:ph type="title"/>
          </p:nvPr>
        </p:nvSpPr>
        <p:spPr/>
        <p:txBody>
          <a:bodyPr/>
          <a:lstStyle/>
          <a:p>
            <a:r>
              <a:rPr lang="en-US" dirty="0"/>
              <a:t>In Fermi’s 1933 seminal paper (English Trans.)</a:t>
            </a:r>
          </a:p>
        </p:txBody>
      </p:sp>
      <p:sp>
        <p:nvSpPr>
          <p:cNvPr id="5" name="Footer Placeholder 4">
            <a:extLst>
              <a:ext uri="{FF2B5EF4-FFF2-40B4-BE49-F238E27FC236}">
                <a16:creationId xmlns:a16="http://schemas.microsoft.com/office/drawing/2014/main" id="{B46103CE-C4A8-7E87-72EC-ABE1466F49B5}"/>
              </a:ext>
            </a:extLst>
          </p:cNvPr>
          <p:cNvSpPr>
            <a:spLocks noGrp="1"/>
          </p:cNvSpPr>
          <p:nvPr>
            <p:ph type="ftr" sz="quarter" idx="11"/>
          </p:nvPr>
        </p:nvSpPr>
        <p:spPr/>
        <p:txBody>
          <a:bodyPr/>
          <a:lstStyle/>
          <a:p>
            <a:r>
              <a:rPr lang="en-US"/>
              <a:t>A. Tan, CIPANP 2025, Madison</a:t>
            </a:r>
          </a:p>
        </p:txBody>
      </p:sp>
      <p:sp>
        <p:nvSpPr>
          <p:cNvPr id="6" name="Slide Number Placeholder 5">
            <a:extLst>
              <a:ext uri="{FF2B5EF4-FFF2-40B4-BE49-F238E27FC236}">
                <a16:creationId xmlns:a16="http://schemas.microsoft.com/office/drawing/2014/main" id="{86F5972C-C409-5117-E3CB-F2BBA14084D7}"/>
              </a:ext>
            </a:extLst>
          </p:cNvPr>
          <p:cNvSpPr>
            <a:spLocks noGrp="1"/>
          </p:cNvSpPr>
          <p:nvPr>
            <p:ph type="sldNum" sz="quarter" idx="12"/>
          </p:nvPr>
        </p:nvSpPr>
        <p:spPr/>
        <p:txBody>
          <a:bodyPr/>
          <a:lstStyle/>
          <a:p>
            <a:fld id="{634930EE-9A76-EF46-BE4E-F5F9AD327350}" type="slidenum">
              <a:rPr lang="en-US" smtClean="0"/>
              <a:t>5</a:t>
            </a:fld>
            <a:endParaRPr lang="en-US"/>
          </a:p>
        </p:txBody>
      </p:sp>
      <p:pic>
        <p:nvPicPr>
          <p:cNvPr id="11" name="Content Placeholder 10">
            <a:extLst>
              <a:ext uri="{FF2B5EF4-FFF2-40B4-BE49-F238E27FC236}">
                <a16:creationId xmlns:a16="http://schemas.microsoft.com/office/drawing/2014/main" id="{23121F58-3A63-7DC8-71CA-0D392F3A48E3}"/>
              </a:ext>
            </a:extLst>
          </p:cNvPr>
          <p:cNvPicPr>
            <a:picLocks noGrp="1" noChangeAspect="1"/>
          </p:cNvPicPr>
          <p:nvPr>
            <p:ph idx="1"/>
          </p:nvPr>
        </p:nvPicPr>
        <p:blipFill>
          <a:blip r:embed="rId3"/>
          <a:stretch>
            <a:fillRect/>
          </a:stretch>
        </p:blipFill>
        <p:spPr>
          <a:xfrm rot="60000">
            <a:off x="1648585" y="1731897"/>
            <a:ext cx="4760363" cy="4351338"/>
          </a:xfrm>
          <a:prstGeom prst="rect">
            <a:avLst/>
          </a:prstGeom>
        </p:spPr>
      </p:pic>
      <p:pic>
        <p:nvPicPr>
          <p:cNvPr id="12" name="Picture 11">
            <a:extLst>
              <a:ext uri="{FF2B5EF4-FFF2-40B4-BE49-F238E27FC236}">
                <a16:creationId xmlns:a16="http://schemas.microsoft.com/office/drawing/2014/main" id="{83A6F550-7E5D-D1D5-5CA9-63D07DAECBAD}"/>
              </a:ext>
            </a:extLst>
          </p:cNvPr>
          <p:cNvPicPr>
            <a:picLocks noChangeAspect="1"/>
          </p:cNvPicPr>
          <p:nvPr/>
        </p:nvPicPr>
        <p:blipFill>
          <a:blip r:embed="rId4"/>
          <a:stretch>
            <a:fillRect/>
          </a:stretch>
        </p:blipFill>
        <p:spPr>
          <a:xfrm>
            <a:off x="6713216" y="2957831"/>
            <a:ext cx="3733040" cy="3352390"/>
          </a:xfrm>
          <a:prstGeom prst="rect">
            <a:avLst/>
          </a:prstGeom>
        </p:spPr>
      </p:pic>
      <p:pic>
        <p:nvPicPr>
          <p:cNvPr id="13" name="Picture 12">
            <a:extLst>
              <a:ext uri="{FF2B5EF4-FFF2-40B4-BE49-F238E27FC236}">
                <a16:creationId xmlns:a16="http://schemas.microsoft.com/office/drawing/2014/main" id="{8F4B5AB2-7A54-6394-0B60-66441C9FDE51}"/>
              </a:ext>
            </a:extLst>
          </p:cNvPr>
          <p:cNvPicPr>
            <a:picLocks noChangeAspect="1"/>
          </p:cNvPicPr>
          <p:nvPr/>
        </p:nvPicPr>
        <p:blipFill>
          <a:blip r:embed="rId5"/>
          <a:stretch>
            <a:fillRect/>
          </a:stretch>
        </p:blipFill>
        <p:spPr>
          <a:xfrm rot="60000">
            <a:off x="6786953" y="1539754"/>
            <a:ext cx="3647295" cy="1407963"/>
          </a:xfrm>
          <a:prstGeom prst="rect">
            <a:avLst/>
          </a:prstGeom>
        </p:spPr>
      </p:pic>
      <p:pic>
        <p:nvPicPr>
          <p:cNvPr id="10242" name="Picture 2">
            <a:extLst>
              <a:ext uri="{FF2B5EF4-FFF2-40B4-BE49-F238E27FC236}">
                <a16:creationId xmlns:a16="http://schemas.microsoft.com/office/drawing/2014/main" id="{58CF6AB5-36BB-A0F3-C0FB-F6090C9DFD5F}"/>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881648" y="1922594"/>
            <a:ext cx="1197425" cy="1677874"/>
          </a:xfrm>
          <a:prstGeom prst="ellipse">
            <a:avLst/>
          </a:prstGeom>
          <a:noFill/>
          <a:extLst>
            <a:ext uri="{909E8E84-426E-40DD-AFC4-6F175D3DCCD1}">
              <a14:hiddenFill xmlns:a14="http://schemas.microsoft.com/office/drawing/2010/main">
                <a:solidFill>
                  <a:srgbClr val="FFFFFF"/>
                </a:solidFill>
              </a14:hiddenFill>
            </a:ext>
          </a:extLst>
        </p:spPr>
      </p:pic>
      <p:sp>
        <p:nvSpPr>
          <p:cNvPr id="3" name="Date Placeholder 2">
            <a:extLst>
              <a:ext uri="{FF2B5EF4-FFF2-40B4-BE49-F238E27FC236}">
                <a16:creationId xmlns:a16="http://schemas.microsoft.com/office/drawing/2014/main" id="{E5C7DDFD-DBAC-D3A1-C632-EC47D0BAFFF2}"/>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327790105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mc:AlternateContent xmlns:mc="http://schemas.openxmlformats.org/markup-compatibility/2006">
        <mc:Choice xmlns:a14="http://schemas.microsoft.com/office/drawing/2010/main" Requires="a14">
          <p:sp>
            <p:nvSpPr>
              <p:cNvPr id="2" name="Title 1">
                <a:extLst>
                  <a:ext uri="{FF2B5EF4-FFF2-40B4-BE49-F238E27FC236}">
                    <a16:creationId xmlns:a16="http://schemas.microsoft.com/office/drawing/2014/main" id="{70D2E1B7-D9A7-4FEE-BCAF-6E17D0467522}"/>
                  </a:ext>
                </a:extLst>
              </p:cNvPr>
              <p:cNvSpPr>
                <a:spLocks noGrp="1"/>
              </p:cNvSpPr>
              <p:nvPr>
                <p:ph type="title"/>
              </p:nvPr>
            </p:nvSpPr>
            <p:spPr/>
            <p:txBody>
              <a:bodyPr/>
              <a:lstStyle/>
              <a:p>
                <a14:m>
                  <m:oMath xmlns:m="http://schemas.openxmlformats.org/officeDocument/2006/math">
                    <m:sSub>
                      <m:sSubPr>
                        <m:ctrlPr>
                          <a:rPr lang="en-US" i="1">
                            <a:latin typeface="Cambria Math" panose="02040503050406030204" pitchFamily="18" charset="0"/>
                          </a:rPr>
                        </m:ctrlPr>
                      </m:sSubPr>
                      <m:e>
                        <m:r>
                          <a:rPr lang="en-US" i="1">
                            <a:latin typeface="Cambria Math" panose="02040503050406030204" pitchFamily="18" charset="0"/>
                          </a:rPr>
                          <m:t>𝑚</m:t>
                        </m:r>
                      </m:e>
                      <m:sub>
                        <m:r>
                          <a:rPr lang="en-US" i="1">
                            <a:latin typeface="Cambria Math" panose="02040503050406030204" pitchFamily="18" charset="0"/>
                            <a:ea typeface="Cambria Math" panose="02040503050406030204" pitchFamily="18" charset="0"/>
                          </a:rPr>
                          <m:t>𝜐</m:t>
                        </m:r>
                      </m:sub>
                    </m:sSub>
                  </m:oMath>
                </a14:m>
                <a:r>
                  <a:rPr lang="en-US" dirty="0"/>
                  <a:t> and CNB with Tritium</a:t>
                </a:r>
              </a:p>
            </p:txBody>
          </p:sp>
        </mc:Choice>
        <mc:Fallback>
          <p:sp>
            <p:nvSpPr>
              <p:cNvPr id="2" name="Title 1">
                <a:extLst>
                  <a:ext uri="{FF2B5EF4-FFF2-40B4-BE49-F238E27FC236}">
                    <a16:creationId xmlns:a16="http://schemas.microsoft.com/office/drawing/2014/main" id="{70D2E1B7-D9A7-4FEE-BCAF-6E17D0467522}"/>
                  </a:ext>
                </a:extLst>
              </p:cNvPr>
              <p:cNvSpPr>
                <a:spLocks noGrp="1" noRot="1" noChangeAspect="1" noMove="1" noResize="1" noEditPoints="1" noAdjustHandles="1" noChangeArrowheads="1" noChangeShapeType="1" noTextEdit="1"/>
              </p:cNvSpPr>
              <p:nvPr>
                <p:ph type="title"/>
              </p:nvPr>
            </p:nvSpPr>
            <p:spPr>
              <a:blipFill>
                <a:blip r:embed="rId3"/>
                <a:stretch>
                  <a:fillRect l="-483"/>
                </a:stretch>
              </a:blipFill>
            </p:spPr>
            <p:txBody>
              <a:bodyPr/>
              <a:lstStyle/>
              <a:p>
                <a:r>
                  <a:rPr lang="en-US">
                    <a:noFill/>
                  </a:rPr>
                  <a:t> </a:t>
                </a:r>
              </a:p>
            </p:txBody>
          </p:sp>
        </mc:Fallback>
      </mc:AlternateContent>
      <p:sp>
        <p:nvSpPr>
          <p:cNvPr id="11" name="TextBox 10">
            <a:extLst>
              <a:ext uri="{FF2B5EF4-FFF2-40B4-BE49-F238E27FC236}">
                <a16:creationId xmlns:a16="http://schemas.microsoft.com/office/drawing/2014/main" id="{08FC30B2-B97F-40A9-AF8D-3DEB8FA83348}"/>
              </a:ext>
            </a:extLst>
          </p:cNvPr>
          <p:cNvSpPr txBox="1"/>
          <p:nvPr/>
        </p:nvSpPr>
        <p:spPr>
          <a:xfrm>
            <a:off x="838200" y="6215876"/>
            <a:ext cx="10776917" cy="276999"/>
          </a:xfrm>
          <a:prstGeom prst="rect">
            <a:avLst/>
          </a:prstGeom>
          <a:noFill/>
        </p:spPr>
        <p:txBody>
          <a:bodyPr wrap="square">
            <a:spAutoFit/>
          </a:bodyPr>
          <a:lstStyle/>
          <a:p>
            <a:r>
              <a:rPr lang="pt-BR" sz="1200" dirty="0"/>
              <a:t>* Weinberg,. </a:t>
            </a:r>
            <a:r>
              <a:rPr lang="pt-BR" sz="1200" i="1" dirty="0"/>
              <a:t>Phys Rev</a:t>
            </a:r>
            <a:r>
              <a:rPr lang="pt-BR" sz="1200" dirty="0"/>
              <a:t> </a:t>
            </a:r>
            <a:r>
              <a:rPr lang="pt-BR" sz="1200" b="1" dirty="0"/>
              <a:t>128</a:t>
            </a:r>
            <a:r>
              <a:rPr lang="pt-BR" sz="1200" dirty="0"/>
              <a:t>, 1457–1473 (1962). 	 **</a:t>
            </a:r>
            <a:r>
              <a:rPr lang="en-US" sz="1200" dirty="0"/>
              <a:t>Cocco, Mangano &amp; Messina, </a:t>
            </a:r>
            <a:r>
              <a:rPr lang="en-US" sz="1200" i="1" dirty="0"/>
              <a:t>J Phys Conf Ser</a:t>
            </a:r>
            <a:r>
              <a:rPr lang="en-US" sz="1200" dirty="0"/>
              <a:t> </a:t>
            </a:r>
            <a:r>
              <a:rPr lang="en-US" sz="1200" b="1" dirty="0"/>
              <a:t>110</a:t>
            </a:r>
            <a:r>
              <a:rPr lang="en-US" sz="1200" dirty="0"/>
              <a:t>, 082014 (2008). </a:t>
            </a:r>
          </a:p>
        </p:txBody>
      </p:sp>
      <p:grpSp>
        <p:nvGrpSpPr>
          <p:cNvPr id="105" name="Group 104">
            <a:extLst>
              <a:ext uri="{FF2B5EF4-FFF2-40B4-BE49-F238E27FC236}">
                <a16:creationId xmlns:a16="http://schemas.microsoft.com/office/drawing/2014/main" id="{35BF010B-6704-472D-A369-53B95B2C5351}"/>
              </a:ext>
            </a:extLst>
          </p:cNvPr>
          <p:cNvGrpSpPr/>
          <p:nvPr/>
        </p:nvGrpSpPr>
        <p:grpSpPr>
          <a:xfrm>
            <a:off x="838200" y="3525068"/>
            <a:ext cx="4082185" cy="2727389"/>
            <a:chOff x="1219402" y="4183380"/>
            <a:chExt cx="4082185" cy="2727389"/>
          </a:xfrm>
        </p:grpSpPr>
        <p:cxnSp>
          <p:nvCxnSpPr>
            <p:cNvPr id="21" name="Straight Connector 20">
              <a:extLst>
                <a:ext uri="{FF2B5EF4-FFF2-40B4-BE49-F238E27FC236}">
                  <a16:creationId xmlns:a16="http://schemas.microsoft.com/office/drawing/2014/main" id="{B5095081-C56F-4BFC-A98C-F4E88F9CFE87}"/>
                </a:ext>
              </a:extLst>
            </p:cNvPr>
            <p:cNvCxnSpPr/>
            <p:nvPr/>
          </p:nvCxnSpPr>
          <p:spPr>
            <a:xfrm rot="322483">
              <a:off x="3283943" y="5061353"/>
              <a:ext cx="2017644" cy="0"/>
            </a:xfrm>
            <a:prstGeom prst="line">
              <a:avLst/>
            </a:prstGeom>
            <a:ln w="25400">
              <a:tailEnd type="triangle"/>
            </a:ln>
          </p:spPr>
          <p:style>
            <a:lnRef idx="1">
              <a:schemeClr val="dk1"/>
            </a:lnRef>
            <a:fillRef idx="0">
              <a:schemeClr val="dk1"/>
            </a:fillRef>
            <a:effectRef idx="0">
              <a:schemeClr val="dk1"/>
            </a:effectRef>
            <a:fontRef idx="minor">
              <a:schemeClr val="tx1"/>
            </a:fontRef>
          </p:style>
        </p:cxnSp>
        <p:cxnSp>
          <p:nvCxnSpPr>
            <p:cNvPr id="23" name="Straight Connector 22">
              <a:extLst>
                <a:ext uri="{FF2B5EF4-FFF2-40B4-BE49-F238E27FC236}">
                  <a16:creationId xmlns:a16="http://schemas.microsoft.com/office/drawing/2014/main" id="{350DB8B7-8B47-458C-BEA3-D501F19B3184}"/>
                </a:ext>
              </a:extLst>
            </p:cNvPr>
            <p:cNvCxnSpPr/>
            <p:nvPr/>
          </p:nvCxnSpPr>
          <p:spPr>
            <a:xfrm>
              <a:off x="1219402" y="4967660"/>
              <a:ext cx="2017644" cy="0"/>
            </a:xfrm>
            <a:prstGeom prst="line">
              <a:avLst/>
            </a:prstGeom>
            <a:ln w="25400">
              <a:tailEnd type="triangle"/>
            </a:ln>
          </p:spPr>
          <p:style>
            <a:lnRef idx="1">
              <a:schemeClr val="dk1"/>
            </a:lnRef>
            <a:fillRef idx="0">
              <a:schemeClr val="dk1"/>
            </a:fillRef>
            <a:effectRef idx="0">
              <a:schemeClr val="dk1"/>
            </a:effectRef>
            <a:fontRef idx="minor">
              <a:schemeClr val="tx1"/>
            </a:fontRef>
          </p:style>
        </p:cxnSp>
        <p:grpSp>
          <p:nvGrpSpPr>
            <p:cNvPr id="15" name="Group 14">
              <a:extLst>
                <a:ext uri="{FF2B5EF4-FFF2-40B4-BE49-F238E27FC236}">
                  <a16:creationId xmlns:a16="http://schemas.microsoft.com/office/drawing/2014/main" id="{CA793E6D-FC23-4795-9CCC-CBE692A18BC4}"/>
                </a:ext>
              </a:extLst>
            </p:cNvPr>
            <p:cNvGrpSpPr/>
            <p:nvPr/>
          </p:nvGrpSpPr>
          <p:grpSpPr>
            <a:xfrm rot="19621000">
              <a:off x="3121315" y="4183380"/>
              <a:ext cx="2017644" cy="365760"/>
              <a:chOff x="4888395" y="4274866"/>
              <a:chExt cx="2017644" cy="365760"/>
            </a:xfrm>
          </p:grpSpPr>
          <p:cxnSp>
            <p:nvCxnSpPr>
              <p:cNvPr id="19" name="Straight Connector 18">
                <a:extLst>
                  <a:ext uri="{FF2B5EF4-FFF2-40B4-BE49-F238E27FC236}">
                    <a16:creationId xmlns:a16="http://schemas.microsoft.com/office/drawing/2014/main" id="{28D2B80E-99C6-411D-87E2-ADD69419E7B1}"/>
                  </a:ext>
                </a:extLst>
              </p:cNvPr>
              <p:cNvCxnSpPr/>
              <p:nvPr/>
            </p:nvCxnSpPr>
            <p:spPr>
              <a:xfrm>
                <a:off x="4888395" y="4468432"/>
                <a:ext cx="2017644" cy="0"/>
              </a:xfrm>
              <a:prstGeom prst="line">
                <a:avLst/>
              </a:prstGeom>
              <a:ln w="25400">
                <a:tailEnd type="triangle"/>
              </a:ln>
            </p:spPr>
            <p:style>
              <a:lnRef idx="1">
                <a:schemeClr val="dk1"/>
              </a:lnRef>
              <a:fillRef idx="0">
                <a:schemeClr val="dk1"/>
              </a:fillRef>
              <a:effectRef idx="0">
                <a:schemeClr val="dk1"/>
              </a:effectRef>
              <a:fontRef idx="minor">
                <a:schemeClr val="tx1"/>
              </a:fontRef>
            </p:style>
          </p:cxnSp>
          <mc:AlternateContent xmlns:mc="http://schemas.openxmlformats.org/markup-compatibility/2006" xmlns:a14="http://schemas.microsoft.com/office/drawing/2010/main">
            <mc:Choice Requires="a14">
              <p:sp>
                <p:nvSpPr>
                  <p:cNvPr id="20" name="Oval 19">
                    <a:extLst>
                      <a:ext uri="{FF2B5EF4-FFF2-40B4-BE49-F238E27FC236}">
                        <a16:creationId xmlns:a16="http://schemas.microsoft.com/office/drawing/2014/main" id="{5790A590-B011-4D2B-89D3-174E9D09A0C6}"/>
                      </a:ext>
                    </a:extLst>
                  </p:cNvPr>
                  <p:cNvSpPr/>
                  <p:nvPr/>
                </p:nvSpPr>
                <p:spPr>
                  <a:xfrm>
                    <a:off x="5680877" y="4274866"/>
                    <a:ext cx="365760" cy="365760"/>
                  </a:xfrm>
                  <a:prstGeom prst="ellipse">
                    <a:avLst/>
                  </a:prstGeom>
                  <a:gradFill>
                    <a:gsLst>
                      <a:gs pos="0">
                        <a:srgbClr val="FF7C80"/>
                      </a:gs>
                      <a:gs pos="50000">
                        <a:srgbClr val="FF0000"/>
                      </a:gs>
                      <a:gs pos="100000">
                        <a:srgbClr val="CC0000"/>
                      </a:gs>
                    </a:gsLst>
                    <a:lin ang="5400000" scaled="0"/>
                  </a:gradFill>
                  <a:ln>
                    <a:noFill/>
                  </a:ln>
                  <a:effectLst>
                    <a:outerShdw blurRad="127000" dist="63500" dir="2700000" algn="tl" rotWithShape="0">
                      <a:prstClr val="black">
                        <a:alpha val="40000"/>
                      </a:prstClr>
                    </a:outerShdw>
                  </a:effectLst>
                  <a:scene3d>
                    <a:camera prst="orthographicFront">
                      <a:rot lat="0" lon="0" rev="0"/>
                    </a:camera>
                    <a:lightRig rig="contrasting" dir="t">
                      <a:rot lat="0" lon="0" rev="7800000"/>
                    </a:lightRig>
                  </a:scene3d>
                  <a:sp3d>
                    <a:bevelT w="139700" h="139700"/>
                  </a:sp3d>
                </p:spPr>
                <p:style>
                  <a:lnRef idx="0">
                    <a:schemeClr val="accent5"/>
                  </a:lnRef>
                  <a:fillRef idx="3">
                    <a:schemeClr val="accent5"/>
                  </a:fillRef>
                  <a:effectRef idx="3">
                    <a:schemeClr val="accent5"/>
                  </a:effectRef>
                  <a:fontRef idx="minor">
                    <a:schemeClr val="lt1"/>
                  </a:fontRef>
                </p:style>
                <p:txBody>
                  <a:bodyPr rtlCol="0" anchor="ctr"/>
                  <a:lstStyle/>
                  <a:p>
                    <a:pPr algn="ctr"/>
                    <a14:m>
                      <m:oMathPara xmlns:m="http://schemas.openxmlformats.org/officeDocument/2006/math">
                        <m:oMathParaPr>
                          <m:jc m:val="centerGroup"/>
                        </m:oMathParaPr>
                        <m:oMath xmlns:m="http://schemas.openxmlformats.org/officeDocument/2006/math">
                          <m:sSup>
                            <m:sSupPr>
                              <m:ctrlPr>
                                <a:rPr lang="en-US" b="0" i="1" smtClean="0">
                                  <a:solidFill>
                                    <a:schemeClr val="tx1"/>
                                  </a:solidFill>
                                  <a:latin typeface="Cambria Math" panose="02040503050406030204" pitchFamily="18" charset="0"/>
                                </a:rPr>
                              </m:ctrlPr>
                            </m:sSupPr>
                            <m:e>
                              <m:r>
                                <a:rPr lang="en-US" b="0" i="1" smtClean="0">
                                  <a:solidFill>
                                    <a:schemeClr val="tx1"/>
                                  </a:solidFill>
                                  <a:latin typeface="Cambria Math" panose="02040503050406030204" pitchFamily="18" charset="0"/>
                                </a:rPr>
                                <m:t>  </m:t>
                              </m:r>
                              <m:r>
                                <a:rPr lang="en-US" b="0" i="1" smtClean="0">
                                  <a:solidFill>
                                    <a:schemeClr val="tx1"/>
                                  </a:solidFill>
                                  <a:latin typeface="Cambria Math" panose="02040503050406030204" pitchFamily="18" charset="0"/>
                                </a:rPr>
                                <m:t>𝑒</m:t>
                              </m:r>
                            </m:e>
                            <m:sup>
                              <m:r>
                                <a:rPr lang="en-US" b="0" i="1" smtClean="0">
                                  <a:solidFill>
                                    <a:schemeClr val="tx1"/>
                                  </a:solidFill>
                                  <a:latin typeface="Cambria Math" panose="02040503050406030204" pitchFamily="18" charset="0"/>
                                </a:rPr>
                                <m:t>−</m:t>
                              </m:r>
                            </m:sup>
                          </m:sSup>
                        </m:oMath>
                      </m:oMathPara>
                    </a14:m>
                    <a:endParaRPr lang="en-US" dirty="0">
                      <a:solidFill>
                        <a:schemeClr val="tx1"/>
                      </a:solidFill>
                    </a:endParaRPr>
                  </a:p>
                </p:txBody>
              </p:sp>
            </mc:Choice>
            <mc:Fallback xmlns="">
              <p:sp>
                <p:nvSpPr>
                  <p:cNvPr id="20" name="Oval 19">
                    <a:extLst>
                      <a:ext uri="{FF2B5EF4-FFF2-40B4-BE49-F238E27FC236}">
                        <a16:creationId xmlns:a16="http://schemas.microsoft.com/office/drawing/2014/main" id="{5790A590-B011-4D2B-89D3-174E9D09A0C6}"/>
                      </a:ext>
                    </a:extLst>
                  </p:cNvPr>
                  <p:cNvSpPr>
                    <a:spLocks noRot="1" noChangeAspect="1" noMove="1" noResize="1" noEditPoints="1" noAdjustHandles="1" noChangeArrowheads="1" noChangeShapeType="1" noTextEdit="1"/>
                  </p:cNvSpPr>
                  <p:nvPr/>
                </p:nvSpPr>
                <p:spPr>
                  <a:xfrm>
                    <a:off x="5680877" y="4274866"/>
                    <a:ext cx="365760" cy="365760"/>
                  </a:xfrm>
                  <a:prstGeom prst="ellipse">
                    <a:avLst/>
                  </a:prstGeom>
                  <a:blipFill>
                    <a:blip r:embed="rId4"/>
                    <a:stretch>
                      <a:fillRect/>
                    </a:stretch>
                  </a:blipFill>
                  <a:ln>
                    <a:noFill/>
                  </a:ln>
                  <a:effectLst>
                    <a:outerShdw blurRad="127000" dist="63500" dir="2700000" algn="tl" rotWithShape="0">
                      <a:prstClr val="black">
                        <a:alpha val="40000"/>
                      </a:prstClr>
                    </a:outerShdw>
                  </a:effectLst>
                </p:spPr>
                <p:txBody>
                  <a:bodyPr/>
                  <a:lstStyle/>
                  <a:p>
                    <a:r>
                      <a:rPr lang="en-US">
                        <a:noFill/>
                      </a:rPr>
                      <a:t> </a:t>
                    </a:r>
                  </a:p>
                </p:txBody>
              </p:sp>
            </mc:Fallback>
          </mc:AlternateContent>
        </p:grpSp>
        <p:grpSp>
          <p:nvGrpSpPr>
            <p:cNvPr id="16" name="Group 15">
              <a:extLst>
                <a:ext uri="{FF2B5EF4-FFF2-40B4-BE49-F238E27FC236}">
                  <a16:creationId xmlns:a16="http://schemas.microsoft.com/office/drawing/2014/main" id="{1071FE01-8CCB-4A08-83AA-3980139A9D13}"/>
                </a:ext>
              </a:extLst>
            </p:cNvPr>
            <p:cNvGrpSpPr/>
            <p:nvPr/>
          </p:nvGrpSpPr>
          <p:grpSpPr>
            <a:xfrm rot="3592103">
              <a:off x="2809560" y="5719067"/>
              <a:ext cx="2017644" cy="365760"/>
              <a:chOff x="4888395" y="4283598"/>
              <a:chExt cx="2017644" cy="365760"/>
            </a:xfrm>
          </p:grpSpPr>
          <p:cxnSp>
            <p:nvCxnSpPr>
              <p:cNvPr id="17" name="Straight Connector 16">
                <a:extLst>
                  <a:ext uri="{FF2B5EF4-FFF2-40B4-BE49-F238E27FC236}">
                    <a16:creationId xmlns:a16="http://schemas.microsoft.com/office/drawing/2014/main" id="{CEEB4F0F-69E6-407F-BA7A-A6393C653402}"/>
                  </a:ext>
                </a:extLst>
              </p:cNvPr>
              <p:cNvCxnSpPr/>
              <p:nvPr/>
            </p:nvCxnSpPr>
            <p:spPr>
              <a:xfrm>
                <a:off x="4888395" y="4468432"/>
                <a:ext cx="2017644" cy="0"/>
              </a:xfrm>
              <a:prstGeom prst="line">
                <a:avLst/>
              </a:prstGeom>
              <a:ln w="25400">
                <a:tailEnd type="triangle"/>
              </a:ln>
            </p:spPr>
            <p:style>
              <a:lnRef idx="1">
                <a:schemeClr val="dk1"/>
              </a:lnRef>
              <a:fillRef idx="0">
                <a:schemeClr val="dk1"/>
              </a:fillRef>
              <a:effectRef idx="0">
                <a:schemeClr val="dk1"/>
              </a:effectRef>
              <a:fontRef idx="minor">
                <a:schemeClr val="tx1"/>
              </a:fontRef>
            </p:style>
          </p:cxnSp>
          <mc:AlternateContent xmlns:mc="http://schemas.openxmlformats.org/markup-compatibility/2006" xmlns:a14="http://schemas.microsoft.com/office/drawing/2010/main">
            <mc:Choice Requires="a14">
              <p:sp>
                <p:nvSpPr>
                  <p:cNvPr id="18" name="Oval 17">
                    <a:extLst>
                      <a:ext uri="{FF2B5EF4-FFF2-40B4-BE49-F238E27FC236}">
                        <a16:creationId xmlns:a16="http://schemas.microsoft.com/office/drawing/2014/main" id="{2982FE4A-4606-4097-9839-5F58C5DDA369}"/>
                      </a:ext>
                    </a:extLst>
                  </p:cNvPr>
                  <p:cNvSpPr/>
                  <p:nvPr/>
                </p:nvSpPr>
                <p:spPr>
                  <a:xfrm>
                    <a:off x="5729751" y="4283598"/>
                    <a:ext cx="365760" cy="365760"/>
                  </a:xfrm>
                  <a:prstGeom prst="ellipse">
                    <a:avLst/>
                  </a:prstGeom>
                  <a:gradFill>
                    <a:gsLst>
                      <a:gs pos="0">
                        <a:schemeClr val="accent4">
                          <a:lumMod val="60000"/>
                          <a:lumOff val="40000"/>
                        </a:schemeClr>
                      </a:gs>
                      <a:gs pos="50000">
                        <a:srgbClr val="FFC000"/>
                      </a:gs>
                      <a:gs pos="100000">
                        <a:srgbClr val="FF9900"/>
                      </a:gs>
                    </a:gsLst>
                    <a:lin ang="5400000" scaled="0"/>
                  </a:gradFill>
                  <a:ln>
                    <a:noFill/>
                  </a:ln>
                  <a:effectLst>
                    <a:outerShdw blurRad="127000" dist="63500" dir="2700000" algn="tl" rotWithShape="0">
                      <a:prstClr val="black">
                        <a:alpha val="40000"/>
                      </a:prstClr>
                    </a:outerShdw>
                  </a:effectLst>
                  <a:scene3d>
                    <a:camera prst="orthographicFront">
                      <a:rot lat="0" lon="0" rev="0"/>
                    </a:camera>
                    <a:lightRig rig="contrasting" dir="t">
                      <a:rot lat="0" lon="0" rev="7800000"/>
                    </a:lightRig>
                  </a:scene3d>
                  <a:sp3d>
                    <a:bevelT w="139700" h="139700"/>
                  </a:sp3d>
                </p:spPr>
                <p:style>
                  <a:lnRef idx="0">
                    <a:schemeClr val="accent5"/>
                  </a:lnRef>
                  <a:fillRef idx="3">
                    <a:schemeClr val="accent5"/>
                  </a:fillRef>
                  <a:effectRef idx="3">
                    <a:schemeClr val="accent5"/>
                  </a:effectRef>
                  <a:fontRef idx="minor">
                    <a:schemeClr val="lt1"/>
                  </a:fontRef>
                </p:style>
                <p:txBody>
                  <a:bodyPr rtlCol="0" anchor="ctr"/>
                  <a:lstStyle/>
                  <a:p>
                    <a:pPr algn="ctr"/>
                    <a14:m>
                      <m:oMathPara xmlns:m="http://schemas.openxmlformats.org/officeDocument/2006/math">
                        <m:oMathParaPr>
                          <m:jc m:val="centerGroup"/>
                        </m:oMathParaPr>
                        <m:oMath xmlns:m="http://schemas.openxmlformats.org/officeDocument/2006/math">
                          <m:acc>
                            <m:accPr>
                              <m:chr m:val="̅"/>
                              <m:ctrlPr>
                                <a:rPr lang="en-US" b="0" i="1" smtClean="0">
                                  <a:solidFill>
                                    <a:schemeClr val="tx1"/>
                                  </a:solidFill>
                                  <a:latin typeface="Cambria Math" panose="02040503050406030204" pitchFamily="18" charset="0"/>
                                </a:rPr>
                              </m:ctrlPr>
                            </m:accPr>
                            <m:e>
                              <m:sSub>
                                <m:sSubPr>
                                  <m:ctrlPr>
                                    <a:rPr lang="en-US" b="0" i="1" smtClean="0">
                                      <a:solidFill>
                                        <a:schemeClr val="tx1"/>
                                      </a:solidFill>
                                      <a:latin typeface="Cambria Math" panose="02040503050406030204" pitchFamily="18" charset="0"/>
                                    </a:rPr>
                                  </m:ctrlPr>
                                </m:sSubPr>
                                <m:e>
                                  <m:r>
                                    <a:rPr lang="en-US" b="0" i="1" smtClean="0">
                                      <a:solidFill>
                                        <a:schemeClr val="tx1"/>
                                      </a:solidFill>
                                      <a:latin typeface="Cambria Math" panose="02040503050406030204" pitchFamily="18" charset="0"/>
                                      <a:ea typeface="Cambria Math" panose="02040503050406030204" pitchFamily="18" charset="0"/>
                                    </a:rPr>
                                    <m:t>𝜈</m:t>
                                  </m:r>
                                </m:e>
                                <m:sub>
                                  <m:r>
                                    <a:rPr lang="en-US" b="0" i="1" smtClean="0">
                                      <a:solidFill>
                                        <a:schemeClr val="tx1"/>
                                      </a:solidFill>
                                      <a:latin typeface="Cambria Math" panose="02040503050406030204" pitchFamily="18" charset="0"/>
                                    </a:rPr>
                                    <m:t>𝑒</m:t>
                                  </m:r>
                                </m:sub>
                              </m:sSub>
                            </m:e>
                          </m:acc>
                        </m:oMath>
                      </m:oMathPara>
                    </a14:m>
                    <a:endParaRPr lang="en-US" dirty="0">
                      <a:solidFill>
                        <a:schemeClr val="tx1"/>
                      </a:solidFill>
                    </a:endParaRPr>
                  </a:p>
                </p:txBody>
              </p:sp>
            </mc:Choice>
            <mc:Fallback xmlns="">
              <p:sp>
                <p:nvSpPr>
                  <p:cNvPr id="18" name="Oval 17">
                    <a:extLst>
                      <a:ext uri="{FF2B5EF4-FFF2-40B4-BE49-F238E27FC236}">
                        <a16:creationId xmlns:a16="http://schemas.microsoft.com/office/drawing/2014/main" id="{2982FE4A-4606-4097-9839-5F58C5DDA369}"/>
                      </a:ext>
                    </a:extLst>
                  </p:cNvPr>
                  <p:cNvSpPr>
                    <a:spLocks noRot="1" noChangeAspect="1" noMove="1" noResize="1" noEditPoints="1" noAdjustHandles="1" noChangeArrowheads="1" noChangeShapeType="1" noTextEdit="1"/>
                  </p:cNvSpPr>
                  <p:nvPr/>
                </p:nvSpPr>
                <p:spPr>
                  <a:xfrm>
                    <a:off x="5729751" y="4283598"/>
                    <a:ext cx="365760" cy="365760"/>
                  </a:xfrm>
                  <a:prstGeom prst="ellipse">
                    <a:avLst/>
                  </a:prstGeom>
                  <a:blipFill>
                    <a:blip r:embed="rId5"/>
                    <a:stretch>
                      <a:fillRect/>
                    </a:stretch>
                  </a:blipFill>
                  <a:ln>
                    <a:noFill/>
                  </a:ln>
                  <a:effectLst>
                    <a:outerShdw blurRad="127000" dist="63500" dir="2700000" algn="tl" rotWithShape="0">
                      <a:prstClr val="black">
                        <a:alpha val="40000"/>
                      </a:prstClr>
                    </a:outerShdw>
                  </a:effectLst>
                </p:spPr>
                <p:txBody>
                  <a:bodyPr/>
                  <a:lstStyle/>
                  <a:p>
                    <a:r>
                      <a:rPr lang="en-US">
                        <a:noFill/>
                      </a:rPr>
                      <a:t> </a:t>
                    </a:r>
                  </a:p>
                </p:txBody>
              </p:sp>
            </mc:Fallback>
          </mc:AlternateContent>
        </p:grpSp>
        <p:grpSp>
          <p:nvGrpSpPr>
            <p:cNvPr id="88" name="Group 87">
              <a:extLst>
                <a:ext uri="{FF2B5EF4-FFF2-40B4-BE49-F238E27FC236}">
                  <a16:creationId xmlns:a16="http://schemas.microsoft.com/office/drawing/2014/main" id="{6315CBAA-92B2-4396-AEEC-860FCBEF3F83}"/>
                </a:ext>
              </a:extLst>
            </p:cNvPr>
            <p:cNvGrpSpPr/>
            <p:nvPr/>
          </p:nvGrpSpPr>
          <p:grpSpPr>
            <a:xfrm>
              <a:off x="4089539" y="4712499"/>
              <a:ext cx="737173" cy="800900"/>
              <a:chOff x="4089539" y="4712499"/>
              <a:chExt cx="737173" cy="800900"/>
            </a:xfrm>
          </p:grpSpPr>
          <p:sp>
            <p:nvSpPr>
              <p:cNvPr id="85" name="Oval 84">
                <a:extLst>
                  <a:ext uri="{FF2B5EF4-FFF2-40B4-BE49-F238E27FC236}">
                    <a16:creationId xmlns:a16="http://schemas.microsoft.com/office/drawing/2014/main" id="{89B580E6-03C8-4D10-942D-C419C896F40C}"/>
                  </a:ext>
                </a:extLst>
              </p:cNvPr>
              <p:cNvSpPr/>
              <p:nvPr/>
            </p:nvSpPr>
            <p:spPr>
              <a:xfrm>
                <a:off x="4359428" y="5056199"/>
                <a:ext cx="457200" cy="457200"/>
              </a:xfrm>
              <a:prstGeom prst="ellipse">
                <a:avLst/>
              </a:prstGeom>
              <a:ln>
                <a:noFill/>
              </a:ln>
              <a:effectLst>
                <a:outerShdw blurRad="127000" dist="63500" dir="2700000" algn="tl" rotWithShape="0">
                  <a:prstClr val="black">
                    <a:alpha val="40000"/>
                  </a:prstClr>
                </a:outerShdw>
              </a:effectLst>
              <a:scene3d>
                <a:camera prst="orthographicFront">
                  <a:rot lat="0" lon="0" rev="0"/>
                </a:camera>
                <a:lightRig rig="contrasting" dir="t">
                  <a:rot lat="0" lon="0" rev="7800000"/>
                </a:lightRig>
              </a:scene3d>
              <a:sp3d>
                <a:bevelT w="139700" h="139700"/>
              </a:sp3d>
            </p:spPr>
            <p:style>
              <a:lnRef idx="0">
                <a:schemeClr val="accent6"/>
              </a:lnRef>
              <a:fillRef idx="3">
                <a:schemeClr val="accent6"/>
              </a:fillRef>
              <a:effectRef idx="3">
                <a:schemeClr val="accent6"/>
              </a:effectRef>
              <a:fontRef idx="minor">
                <a:schemeClr val="lt1"/>
              </a:fontRef>
            </p:style>
            <p:txBody>
              <a:bodyPr rtlCol="0" anchor="ctr"/>
              <a:lstStyle/>
              <a:p>
                <a:pPr algn="ctr"/>
                <a:r>
                  <a:rPr lang="en-US" dirty="0">
                    <a:solidFill>
                      <a:schemeClr val="tx1"/>
                    </a:solidFill>
                  </a:rPr>
                  <a:t>n</a:t>
                </a:r>
              </a:p>
            </p:txBody>
          </p:sp>
          <p:sp>
            <p:nvSpPr>
              <p:cNvPr id="86" name="Oval 85">
                <a:extLst>
                  <a:ext uri="{FF2B5EF4-FFF2-40B4-BE49-F238E27FC236}">
                    <a16:creationId xmlns:a16="http://schemas.microsoft.com/office/drawing/2014/main" id="{A581A988-CE51-47AB-82BC-76857381E7F6}"/>
                  </a:ext>
                </a:extLst>
              </p:cNvPr>
              <p:cNvSpPr/>
              <p:nvPr/>
            </p:nvSpPr>
            <p:spPr>
              <a:xfrm>
                <a:off x="4369512" y="4712499"/>
                <a:ext cx="457200" cy="457200"/>
              </a:xfrm>
              <a:prstGeom prst="ellipse">
                <a:avLst/>
              </a:prstGeom>
              <a:ln>
                <a:noFill/>
              </a:ln>
              <a:effectLst>
                <a:outerShdw blurRad="127000" dist="63500" dir="2700000" algn="tl" rotWithShape="0">
                  <a:prstClr val="black">
                    <a:alpha val="40000"/>
                  </a:prstClr>
                </a:outerShdw>
              </a:effectLst>
              <a:scene3d>
                <a:camera prst="orthographicFront">
                  <a:rot lat="0" lon="0" rev="0"/>
                </a:camera>
                <a:lightRig rig="contrasting" dir="t">
                  <a:rot lat="0" lon="0" rev="7800000"/>
                </a:lightRig>
              </a:scene3d>
              <a:sp3d>
                <a:bevelT w="139700" h="139700"/>
              </a:sp3d>
            </p:spPr>
            <p:style>
              <a:lnRef idx="0">
                <a:schemeClr val="accent5"/>
              </a:lnRef>
              <a:fillRef idx="3">
                <a:schemeClr val="accent5"/>
              </a:fillRef>
              <a:effectRef idx="3">
                <a:schemeClr val="accent5"/>
              </a:effectRef>
              <a:fontRef idx="minor">
                <a:schemeClr val="lt1"/>
              </a:fontRef>
            </p:style>
            <p:txBody>
              <a:bodyPr rtlCol="0" anchor="ctr"/>
              <a:lstStyle/>
              <a:p>
                <a:pPr algn="ctr"/>
                <a:r>
                  <a:rPr lang="en-US" dirty="0">
                    <a:solidFill>
                      <a:schemeClr val="tx1"/>
                    </a:solidFill>
                  </a:rPr>
                  <a:t>p</a:t>
                </a:r>
              </a:p>
            </p:txBody>
          </p:sp>
          <p:sp>
            <p:nvSpPr>
              <p:cNvPr id="22" name="Oval 21">
                <a:extLst>
                  <a:ext uri="{FF2B5EF4-FFF2-40B4-BE49-F238E27FC236}">
                    <a16:creationId xmlns:a16="http://schemas.microsoft.com/office/drawing/2014/main" id="{03C51E48-53A1-414E-BDD0-3144DD284BE4}"/>
                  </a:ext>
                </a:extLst>
              </p:cNvPr>
              <p:cNvSpPr/>
              <p:nvPr/>
            </p:nvSpPr>
            <p:spPr>
              <a:xfrm rot="322483">
                <a:off x="4089539" y="4881381"/>
                <a:ext cx="457200" cy="457200"/>
              </a:xfrm>
              <a:prstGeom prst="ellipse">
                <a:avLst/>
              </a:prstGeom>
              <a:ln>
                <a:noFill/>
              </a:ln>
              <a:effectLst>
                <a:outerShdw blurRad="127000" dist="63500" dir="2700000" algn="tl" rotWithShape="0">
                  <a:prstClr val="black">
                    <a:alpha val="40000"/>
                  </a:prstClr>
                </a:outerShdw>
              </a:effectLst>
              <a:scene3d>
                <a:camera prst="orthographicFront">
                  <a:rot lat="0" lon="0" rev="0"/>
                </a:camera>
                <a:lightRig rig="contrasting" dir="t">
                  <a:rot lat="0" lon="0" rev="7800000"/>
                </a:lightRig>
              </a:scene3d>
              <a:sp3d>
                <a:bevelT w="139700" h="139700"/>
              </a:sp3d>
            </p:spPr>
            <p:style>
              <a:lnRef idx="0">
                <a:schemeClr val="accent5"/>
              </a:lnRef>
              <a:fillRef idx="3">
                <a:schemeClr val="accent5"/>
              </a:fillRef>
              <a:effectRef idx="3">
                <a:schemeClr val="accent5"/>
              </a:effectRef>
              <a:fontRef idx="minor">
                <a:schemeClr val="lt1"/>
              </a:fontRef>
            </p:style>
            <p:txBody>
              <a:bodyPr rtlCol="0" anchor="ctr"/>
              <a:lstStyle/>
              <a:p>
                <a:pPr algn="ctr"/>
                <a:r>
                  <a:rPr lang="en-US" dirty="0">
                    <a:solidFill>
                      <a:schemeClr val="tx1"/>
                    </a:solidFill>
                  </a:rPr>
                  <a:t>p</a:t>
                </a:r>
              </a:p>
            </p:txBody>
          </p:sp>
        </p:grpSp>
        <p:grpSp>
          <p:nvGrpSpPr>
            <p:cNvPr id="87" name="Group 86">
              <a:extLst>
                <a:ext uri="{FF2B5EF4-FFF2-40B4-BE49-F238E27FC236}">
                  <a16:creationId xmlns:a16="http://schemas.microsoft.com/office/drawing/2014/main" id="{B27083EA-BCC4-477E-9BB1-CD0196B70178}"/>
                </a:ext>
              </a:extLst>
            </p:cNvPr>
            <p:cNvGrpSpPr/>
            <p:nvPr/>
          </p:nvGrpSpPr>
          <p:grpSpPr>
            <a:xfrm>
              <a:off x="2029441" y="4604153"/>
              <a:ext cx="724358" cy="800900"/>
              <a:chOff x="2029441" y="4604153"/>
              <a:chExt cx="724358" cy="800900"/>
            </a:xfrm>
          </p:grpSpPr>
          <p:sp>
            <p:nvSpPr>
              <p:cNvPr id="83" name="Oval 82">
                <a:extLst>
                  <a:ext uri="{FF2B5EF4-FFF2-40B4-BE49-F238E27FC236}">
                    <a16:creationId xmlns:a16="http://schemas.microsoft.com/office/drawing/2014/main" id="{5D163E23-2310-4174-8095-11BDD158911C}"/>
                  </a:ext>
                </a:extLst>
              </p:cNvPr>
              <p:cNvSpPr/>
              <p:nvPr/>
            </p:nvSpPr>
            <p:spPr>
              <a:xfrm>
                <a:off x="2286515" y="4947853"/>
                <a:ext cx="457200" cy="457200"/>
              </a:xfrm>
              <a:prstGeom prst="ellipse">
                <a:avLst/>
              </a:prstGeom>
              <a:ln>
                <a:noFill/>
              </a:ln>
              <a:effectLst>
                <a:outerShdw blurRad="127000" dist="63500" dir="2700000" algn="tl" rotWithShape="0">
                  <a:prstClr val="black">
                    <a:alpha val="40000"/>
                  </a:prstClr>
                </a:outerShdw>
              </a:effectLst>
              <a:scene3d>
                <a:camera prst="orthographicFront">
                  <a:rot lat="0" lon="0" rev="0"/>
                </a:camera>
                <a:lightRig rig="contrasting" dir="t">
                  <a:rot lat="0" lon="0" rev="7800000"/>
                </a:lightRig>
              </a:scene3d>
              <a:sp3d>
                <a:bevelT w="139700" h="139700"/>
              </a:sp3d>
            </p:spPr>
            <p:style>
              <a:lnRef idx="0">
                <a:schemeClr val="accent6"/>
              </a:lnRef>
              <a:fillRef idx="3">
                <a:schemeClr val="accent6"/>
              </a:fillRef>
              <a:effectRef idx="3">
                <a:schemeClr val="accent6"/>
              </a:effectRef>
              <a:fontRef idx="minor">
                <a:schemeClr val="lt1"/>
              </a:fontRef>
            </p:style>
            <p:txBody>
              <a:bodyPr rtlCol="0" anchor="ctr"/>
              <a:lstStyle/>
              <a:p>
                <a:pPr algn="ctr"/>
                <a:r>
                  <a:rPr lang="en-US" dirty="0">
                    <a:solidFill>
                      <a:schemeClr val="tx1"/>
                    </a:solidFill>
                  </a:rPr>
                  <a:t>n</a:t>
                </a:r>
              </a:p>
            </p:txBody>
          </p:sp>
          <p:sp>
            <p:nvSpPr>
              <p:cNvPr id="84" name="Oval 83">
                <a:extLst>
                  <a:ext uri="{FF2B5EF4-FFF2-40B4-BE49-F238E27FC236}">
                    <a16:creationId xmlns:a16="http://schemas.microsoft.com/office/drawing/2014/main" id="{C8EE076E-2560-434D-8C43-99F69ACB9101}"/>
                  </a:ext>
                </a:extLst>
              </p:cNvPr>
              <p:cNvSpPr/>
              <p:nvPr/>
            </p:nvSpPr>
            <p:spPr>
              <a:xfrm>
                <a:off x="2296599" y="4604153"/>
                <a:ext cx="457200" cy="457200"/>
              </a:xfrm>
              <a:prstGeom prst="ellipse">
                <a:avLst/>
              </a:prstGeom>
              <a:ln>
                <a:noFill/>
              </a:ln>
              <a:effectLst>
                <a:outerShdw blurRad="127000" dist="63500" dir="2700000" algn="tl" rotWithShape="0">
                  <a:prstClr val="black">
                    <a:alpha val="40000"/>
                  </a:prstClr>
                </a:outerShdw>
              </a:effectLst>
              <a:scene3d>
                <a:camera prst="orthographicFront">
                  <a:rot lat="0" lon="0" rev="0"/>
                </a:camera>
                <a:lightRig rig="contrasting" dir="t">
                  <a:rot lat="0" lon="0" rev="7800000"/>
                </a:lightRig>
              </a:scene3d>
              <a:sp3d>
                <a:bevelT w="139700" h="139700"/>
              </a:sp3d>
            </p:spPr>
            <p:style>
              <a:lnRef idx="0">
                <a:schemeClr val="accent5"/>
              </a:lnRef>
              <a:fillRef idx="3">
                <a:schemeClr val="accent5"/>
              </a:fillRef>
              <a:effectRef idx="3">
                <a:schemeClr val="accent5"/>
              </a:effectRef>
              <a:fontRef idx="minor">
                <a:schemeClr val="lt1"/>
              </a:fontRef>
            </p:style>
            <p:txBody>
              <a:bodyPr rtlCol="0" anchor="ctr"/>
              <a:lstStyle/>
              <a:p>
                <a:pPr algn="ctr"/>
                <a:r>
                  <a:rPr lang="en-US" dirty="0">
                    <a:solidFill>
                      <a:schemeClr val="tx1"/>
                    </a:solidFill>
                  </a:rPr>
                  <a:t>p</a:t>
                </a:r>
              </a:p>
            </p:txBody>
          </p:sp>
          <p:sp>
            <p:nvSpPr>
              <p:cNvPr id="24" name="Oval 23">
                <a:extLst>
                  <a:ext uri="{FF2B5EF4-FFF2-40B4-BE49-F238E27FC236}">
                    <a16:creationId xmlns:a16="http://schemas.microsoft.com/office/drawing/2014/main" id="{4EB9EFE5-ADD2-4DCA-AC66-3F20C27ED386}"/>
                  </a:ext>
                </a:extLst>
              </p:cNvPr>
              <p:cNvSpPr/>
              <p:nvPr/>
            </p:nvSpPr>
            <p:spPr>
              <a:xfrm>
                <a:off x="2029441" y="4785097"/>
                <a:ext cx="457200" cy="457200"/>
              </a:xfrm>
              <a:prstGeom prst="ellipse">
                <a:avLst/>
              </a:prstGeom>
              <a:ln>
                <a:noFill/>
              </a:ln>
              <a:effectLst>
                <a:outerShdw blurRad="127000" dist="63500" dir="2700000" algn="tl" rotWithShape="0">
                  <a:prstClr val="black">
                    <a:alpha val="40000"/>
                  </a:prstClr>
                </a:outerShdw>
              </a:effectLst>
              <a:scene3d>
                <a:camera prst="orthographicFront">
                  <a:rot lat="0" lon="0" rev="0"/>
                </a:camera>
                <a:lightRig rig="contrasting" dir="t">
                  <a:rot lat="0" lon="0" rev="7800000"/>
                </a:lightRig>
              </a:scene3d>
              <a:sp3d>
                <a:bevelT w="139700" h="139700"/>
              </a:sp3d>
            </p:spPr>
            <p:style>
              <a:lnRef idx="0">
                <a:schemeClr val="accent6"/>
              </a:lnRef>
              <a:fillRef idx="3">
                <a:schemeClr val="accent6"/>
              </a:fillRef>
              <a:effectRef idx="3">
                <a:schemeClr val="accent6"/>
              </a:effectRef>
              <a:fontRef idx="minor">
                <a:schemeClr val="lt1"/>
              </a:fontRef>
            </p:style>
            <p:txBody>
              <a:bodyPr rtlCol="0" anchor="ctr"/>
              <a:lstStyle/>
              <a:p>
                <a:pPr algn="ctr"/>
                <a:r>
                  <a:rPr lang="en-US" dirty="0">
                    <a:solidFill>
                      <a:schemeClr val="tx1"/>
                    </a:solidFill>
                  </a:rPr>
                  <a:t>n</a:t>
                </a:r>
              </a:p>
            </p:txBody>
          </p:sp>
        </p:grpSp>
      </p:grpSp>
      <p:grpSp>
        <p:nvGrpSpPr>
          <p:cNvPr id="106" name="Group 105">
            <a:extLst>
              <a:ext uri="{FF2B5EF4-FFF2-40B4-BE49-F238E27FC236}">
                <a16:creationId xmlns:a16="http://schemas.microsoft.com/office/drawing/2014/main" id="{611780EA-93F4-42C4-B2FA-02FFB250FF11}"/>
              </a:ext>
            </a:extLst>
          </p:cNvPr>
          <p:cNvGrpSpPr/>
          <p:nvPr/>
        </p:nvGrpSpPr>
        <p:grpSpPr>
          <a:xfrm>
            <a:off x="5053621" y="2965750"/>
            <a:ext cx="4081601" cy="2332152"/>
            <a:chOff x="6566766" y="3767524"/>
            <a:chExt cx="4081601" cy="2332152"/>
          </a:xfrm>
        </p:grpSpPr>
        <p:grpSp>
          <p:nvGrpSpPr>
            <p:cNvPr id="25" name="Group 24">
              <a:extLst>
                <a:ext uri="{FF2B5EF4-FFF2-40B4-BE49-F238E27FC236}">
                  <a16:creationId xmlns:a16="http://schemas.microsoft.com/office/drawing/2014/main" id="{8DDB45E6-29C2-45FD-8A2B-33F136CB6AEC}"/>
                </a:ext>
              </a:extLst>
            </p:cNvPr>
            <p:cNvGrpSpPr/>
            <p:nvPr/>
          </p:nvGrpSpPr>
          <p:grpSpPr>
            <a:xfrm rot="19621000">
              <a:off x="8460139" y="4907214"/>
              <a:ext cx="2017644" cy="365760"/>
              <a:chOff x="4888395" y="4274866"/>
              <a:chExt cx="2017644" cy="365760"/>
            </a:xfrm>
          </p:grpSpPr>
          <p:cxnSp>
            <p:nvCxnSpPr>
              <p:cNvPr id="26" name="Straight Connector 25">
                <a:extLst>
                  <a:ext uri="{FF2B5EF4-FFF2-40B4-BE49-F238E27FC236}">
                    <a16:creationId xmlns:a16="http://schemas.microsoft.com/office/drawing/2014/main" id="{60799E4F-FA8C-4501-B80A-73F6C2ABF0E2}"/>
                  </a:ext>
                </a:extLst>
              </p:cNvPr>
              <p:cNvCxnSpPr/>
              <p:nvPr/>
            </p:nvCxnSpPr>
            <p:spPr>
              <a:xfrm>
                <a:off x="4888395" y="4468432"/>
                <a:ext cx="2017644" cy="0"/>
              </a:xfrm>
              <a:prstGeom prst="line">
                <a:avLst/>
              </a:prstGeom>
              <a:ln w="25400">
                <a:tailEnd type="triangle"/>
              </a:ln>
            </p:spPr>
            <p:style>
              <a:lnRef idx="1">
                <a:schemeClr val="dk1"/>
              </a:lnRef>
              <a:fillRef idx="0">
                <a:schemeClr val="dk1"/>
              </a:fillRef>
              <a:effectRef idx="0">
                <a:schemeClr val="dk1"/>
              </a:effectRef>
              <a:fontRef idx="minor">
                <a:schemeClr val="tx1"/>
              </a:fontRef>
            </p:style>
          </p:cxnSp>
          <mc:AlternateContent xmlns:mc="http://schemas.openxmlformats.org/markup-compatibility/2006" xmlns:a14="http://schemas.microsoft.com/office/drawing/2010/main">
            <mc:Choice Requires="a14">
              <p:sp>
                <p:nvSpPr>
                  <p:cNvPr id="27" name="Oval 26">
                    <a:extLst>
                      <a:ext uri="{FF2B5EF4-FFF2-40B4-BE49-F238E27FC236}">
                        <a16:creationId xmlns:a16="http://schemas.microsoft.com/office/drawing/2014/main" id="{6741B4BD-991E-450F-9134-7009A9B87230}"/>
                      </a:ext>
                    </a:extLst>
                  </p:cNvPr>
                  <p:cNvSpPr/>
                  <p:nvPr/>
                </p:nvSpPr>
                <p:spPr>
                  <a:xfrm>
                    <a:off x="5680877" y="4274866"/>
                    <a:ext cx="365760" cy="365760"/>
                  </a:xfrm>
                  <a:prstGeom prst="ellipse">
                    <a:avLst/>
                  </a:prstGeom>
                  <a:gradFill>
                    <a:gsLst>
                      <a:gs pos="0">
                        <a:srgbClr val="FF7C80"/>
                      </a:gs>
                      <a:gs pos="50000">
                        <a:srgbClr val="FF0000"/>
                      </a:gs>
                      <a:gs pos="100000">
                        <a:srgbClr val="CC0000"/>
                      </a:gs>
                    </a:gsLst>
                    <a:lin ang="5400000" scaled="0"/>
                  </a:gradFill>
                  <a:ln>
                    <a:noFill/>
                  </a:ln>
                  <a:effectLst>
                    <a:outerShdw blurRad="127000" dist="63500" dir="2700000" algn="tl" rotWithShape="0">
                      <a:prstClr val="black">
                        <a:alpha val="40000"/>
                      </a:prstClr>
                    </a:outerShdw>
                  </a:effectLst>
                  <a:scene3d>
                    <a:camera prst="orthographicFront">
                      <a:rot lat="0" lon="0" rev="0"/>
                    </a:camera>
                    <a:lightRig rig="contrasting" dir="t">
                      <a:rot lat="0" lon="0" rev="7800000"/>
                    </a:lightRig>
                  </a:scene3d>
                  <a:sp3d>
                    <a:bevelT w="139700" h="139700"/>
                  </a:sp3d>
                </p:spPr>
                <p:style>
                  <a:lnRef idx="0">
                    <a:schemeClr val="accent5"/>
                  </a:lnRef>
                  <a:fillRef idx="3">
                    <a:schemeClr val="accent5"/>
                  </a:fillRef>
                  <a:effectRef idx="3">
                    <a:schemeClr val="accent5"/>
                  </a:effectRef>
                  <a:fontRef idx="minor">
                    <a:schemeClr val="lt1"/>
                  </a:fontRef>
                </p:style>
                <p:txBody>
                  <a:bodyPr rtlCol="0" anchor="ctr"/>
                  <a:lstStyle/>
                  <a:p>
                    <a:pPr algn="ctr"/>
                    <a14:m>
                      <m:oMathPara xmlns:m="http://schemas.openxmlformats.org/officeDocument/2006/math">
                        <m:oMathParaPr>
                          <m:jc m:val="centerGroup"/>
                        </m:oMathParaPr>
                        <m:oMath xmlns:m="http://schemas.openxmlformats.org/officeDocument/2006/math">
                          <m:sSup>
                            <m:sSupPr>
                              <m:ctrlPr>
                                <a:rPr lang="en-US" b="0" i="1" smtClean="0">
                                  <a:solidFill>
                                    <a:schemeClr val="tx1"/>
                                  </a:solidFill>
                                  <a:latin typeface="Cambria Math" panose="02040503050406030204" pitchFamily="18" charset="0"/>
                                </a:rPr>
                              </m:ctrlPr>
                            </m:sSupPr>
                            <m:e>
                              <m:r>
                                <a:rPr lang="en-US" b="0" i="1" smtClean="0">
                                  <a:solidFill>
                                    <a:schemeClr val="tx1"/>
                                  </a:solidFill>
                                  <a:latin typeface="Cambria Math" panose="02040503050406030204" pitchFamily="18" charset="0"/>
                                </a:rPr>
                                <m:t>  </m:t>
                              </m:r>
                              <m:r>
                                <a:rPr lang="en-US" b="0" i="1" smtClean="0">
                                  <a:solidFill>
                                    <a:schemeClr val="tx1"/>
                                  </a:solidFill>
                                  <a:latin typeface="Cambria Math" panose="02040503050406030204" pitchFamily="18" charset="0"/>
                                </a:rPr>
                                <m:t>𝑒</m:t>
                              </m:r>
                            </m:e>
                            <m:sup>
                              <m:r>
                                <a:rPr lang="en-US" b="0" i="1" smtClean="0">
                                  <a:solidFill>
                                    <a:schemeClr val="tx1"/>
                                  </a:solidFill>
                                  <a:latin typeface="Cambria Math" panose="02040503050406030204" pitchFamily="18" charset="0"/>
                                </a:rPr>
                                <m:t>−</m:t>
                              </m:r>
                            </m:sup>
                          </m:sSup>
                        </m:oMath>
                      </m:oMathPara>
                    </a14:m>
                    <a:endParaRPr lang="en-US" dirty="0">
                      <a:solidFill>
                        <a:schemeClr val="tx1"/>
                      </a:solidFill>
                    </a:endParaRPr>
                  </a:p>
                </p:txBody>
              </p:sp>
            </mc:Choice>
            <mc:Fallback xmlns="">
              <p:sp>
                <p:nvSpPr>
                  <p:cNvPr id="27" name="Oval 26">
                    <a:extLst>
                      <a:ext uri="{FF2B5EF4-FFF2-40B4-BE49-F238E27FC236}">
                        <a16:creationId xmlns:a16="http://schemas.microsoft.com/office/drawing/2014/main" id="{6741B4BD-991E-450F-9134-7009A9B87230}"/>
                      </a:ext>
                    </a:extLst>
                  </p:cNvPr>
                  <p:cNvSpPr>
                    <a:spLocks noRot="1" noChangeAspect="1" noMove="1" noResize="1" noEditPoints="1" noAdjustHandles="1" noChangeArrowheads="1" noChangeShapeType="1" noTextEdit="1"/>
                  </p:cNvSpPr>
                  <p:nvPr/>
                </p:nvSpPr>
                <p:spPr>
                  <a:xfrm>
                    <a:off x="5680877" y="4274866"/>
                    <a:ext cx="365760" cy="365760"/>
                  </a:xfrm>
                  <a:prstGeom prst="ellipse">
                    <a:avLst/>
                  </a:prstGeom>
                  <a:blipFill>
                    <a:blip r:embed="rId6"/>
                    <a:stretch>
                      <a:fillRect/>
                    </a:stretch>
                  </a:blipFill>
                  <a:ln>
                    <a:noFill/>
                  </a:ln>
                  <a:effectLst>
                    <a:outerShdw blurRad="127000" dist="63500" dir="2700000" algn="tl" rotWithShape="0">
                      <a:prstClr val="black">
                        <a:alpha val="40000"/>
                      </a:prstClr>
                    </a:outerShdw>
                  </a:effectLst>
                </p:spPr>
                <p:txBody>
                  <a:bodyPr/>
                  <a:lstStyle/>
                  <a:p>
                    <a:r>
                      <a:rPr lang="en-US">
                        <a:noFill/>
                      </a:rPr>
                      <a:t> </a:t>
                    </a:r>
                  </a:p>
                </p:txBody>
              </p:sp>
            </mc:Fallback>
          </mc:AlternateContent>
        </p:grpSp>
        <p:cxnSp>
          <p:nvCxnSpPr>
            <p:cNvPr id="28" name="Straight Connector 27">
              <a:extLst>
                <a:ext uri="{FF2B5EF4-FFF2-40B4-BE49-F238E27FC236}">
                  <a16:creationId xmlns:a16="http://schemas.microsoft.com/office/drawing/2014/main" id="{F66D28E1-1AD3-4386-8EBA-BE647D793695}"/>
                </a:ext>
              </a:extLst>
            </p:cNvPr>
            <p:cNvCxnSpPr/>
            <p:nvPr/>
          </p:nvCxnSpPr>
          <p:spPr>
            <a:xfrm>
              <a:off x="8630723" y="5683020"/>
              <a:ext cx="2017644" cy="0"/>
            </a:xfrm>
            <a:prstGeom prst="line">
              <a:avLst/>
            </a:prstGeom>
            <a:ln w="25400">
              <a:tailEnd type="triangle"/>
            </a:ln>
          </p:spPr>
          <p:style>
            <a:lnRef idx="1">
              <a:schemeClr val="dk1"/>
            </a:lnRef>
            <a:fillRef idx="0">
              <a:schemeClr val="dk1"/>
            </a:fillRef>
            <a:effectRef idx="0">
              <a:schemeClr val="dk1"/>
            </a:effectRef>
            <a:fontRef idx="minor">
              <a:schemeClr val="tx1"/>
            </a:fontRef>
          </p:style>
        </p:cxnSp>
        <p:cxnSp>
          <p:nvCxnSpPr>
            <p:cNvPr id="29" name="Straight Connector 28">
              <a:extLst>
                <a:ext uri="{FF2B5EF4-FFF2-40B4-BE49-F238E27FC236}">
                  <a16:creationId xmlns:a16="http://schemas.microsoft.com/office/drawing/2014/main" id="{BAC11571-377A-45DD-A0FF-5B47FE6D73FF}"/>
                </a:ext>
              </a:extLst>
            </p:cNvPr>
            <p:cNvCxnSpPr/>
            <p:nvPr/>
          </p:nvCxnSpPr>
          <p:spPr>
            <a:xfrm rot="322483">
              <a:off x="6566766" y="5586998"/>
              <a:ext cx="2017644" cy="0"/>
            </a:xfrm>
            <a:prstGeom prst="line">
              <a:avLst/>
            </a:prstGeom>
            <a:ln w="25400">
              <a:tailEnd type="triangle"/>
            </a:ln>
          </p:spPr>
          <p:style>
            <a:lnRef idx="1">
              <a:schemeClr val="dk1"/>
            </a:lnRef>
            <a:fillRef idx="0">
              <a:schemeClr val="dk1"/>
            </a:fillRef>
            <a:effectRef idx="0">
              <a:schemeClr val="dk1"/>
            </a:effectRef>
            <a:fontRef idx="minor">
              <a:schemeClr val="tx1"/>
            </a:fontRef>
          </p:style>
        </p:cxnSp>
        <p:grpSp>
          <p:nvGrpSpPr>
            <p:cNvPr id="30" name="Group 29">
              <a:extLst>
                <a:ext uri="{FF2B5EF4-FFF2-40B4-BE49-F238E27FC236}">
                  <a16:creationId xmlns:a16="http://schemas.microsoft.com/office/drawing/2014/main" id="{D4371615-D9A2-4605-BE50-5AEDB91B7FDC}"/>
                </a:ext>
              </a:extLst>
            </p:cNvPr>
            <p:cNvGrpSpPr/>
            <p:nvPr/>
          </p:nvGrpSpPr>
          <p:grpSpPr>
            <a:xfrm rot="3592103">
              <a:off x="7070561" y="4593466"/>
              <a:ext cx="2017644" cy="365760"/>
              <a:chOff x="4888395" y="4283598"/>
              <a:chExt cx="2017644" cy="365760"/>
            </a:xfrm>
          </p:grpSpPr>
          <p:cxnSp>
            <p:nvCxnSpPr>
              <p:cNvPr id="31" name="Straight Connector 30">
                <a:extLst>
                  <a:ext uri="{FF2B5EF4-FFF2-40B4-BE49-F238E27FC236}">
                    <a16:creationId xmlns:a16="http://schemas.microsoft.com/office/drawing/2014/main" id="{4D155F3D-D8DF-4DEF-923F-24EEA45EDA0E}"/>
                  </a:ext>
                </a:extLst>
              </p:cNvPr>
              <p:cNvCxnSpPr/>
              <p:nvPr/>
            </p:nvCxnSpPr>
            <p:spPr>
              <a:xfrm>
                <a:off x="4888395" y="4468432"/>
                <a:ext cx="2017644" cy="0"/>
              </a:xfrm>
              <a:prstGeom prst="line">
                <a:avLst/>
              </a:prstGeom>
              <a:ln w="25400">
                <a:tailEnd type="triangle"/>
              </a:ln>
            </p:spPr>
            <p:style>
              <a:lnRef idx="1">
                <a:schemeClr val="dk1"/>
              </a:lnRef>
              <a:fillRef idx="0">
                <a:schemeClr val="dk1"/>
              </a:fillRef>
              <a:effectRef idx="0">
                <a:schemeClr val="dk1"/>
              </a:effectRef>
              <a:fontRef idx="minor">
                <a:schemeClr val="tx1"/>
              </a:fontRef>
            </p:style>
          </p:cxnSp>
          <mc:AlternateContent xmlns:mc="http://schemas.openxmlformats.org/markup-compatibility/2006" xmlns:a14="http://schemas.microsoft.com/office/drawing/2010/main">
            <mc:Choice Requires="a14">
              <p:sp>
                <p:nvSpPr>
                  <p:cNvPr id="32" name="Oval 31">
                    <a:extLst>
                      <a:ext uri="{FF2B5EF4-FFF2-40B4-BE49-F238E27FC236}">
                        <a16:creationId xmlns:a16="http://schemas.microsoft.com/office/drawing/2014/main" id="{75D01461-FB88-47B3-B69C-96C9BC4610E5}"/>
                      </a:ext>
                    </a:extLst>
                  </p:cNvPr>
                  <p:cNvSpPr/>
                  <p:nvPr/>
                </p:nvSpPr>
                <p:spPr>
                  <a:xfrm>
                    <a:off x="5729751" y="4283598"/>
                    <a:ext cx="365760" cy="365760"/>
                  </a:xfrm>
                  <a:prstGeom prst="ellipse">
                    <a:avLst/>
                  </a:prstGeom>
                  <a:gradFill>
                    <a:gsLst>
                      <a:gs pos="0">
                        <a:schemeClr val="accent2">
                          <a:lumMod val="20000"/>
                          <a:lumOff val="80000"/>
                        </a:schemeClr>
                      </a:gs>
                      <a:gs pos="50000">
                        <a:schemeClr val="accent2">
                          <a:lumMod val="40000"/>
                          <a:lumOff val="60000"/>
                        </a:schemeClr>
                      </a:gs>
                      <a:gs pos="100000">
                        <a:schemeClr val="accent2">
                          <a:lumMod val="60000"/>
                          <a:lumOff val="40000"/>
                        </a:schemeClr>
                      </a:gs>
                    </a:gsLst>
                    <a:lin ang="5400000" scaled="0"/>
                  </a:gradFill>
                  <a:ln>
                    <a:noFill/>
                  </a:ln>
                  <a:effectLst>
                    <a:outerShdw blurRad="127000" dist="63500" dir="2700000" algn="tl" rotWithShape="0">
                      <a:prstClr val="black">
                        <a:alpha val="40000"/>
                      </a:prstClr>
                    </a:outerShdw>
                  </a:effectLst>
                  <a:scene3d>
                    <a:camera prst="orthographicFront">
                      <a:rot lat="0" lon="0" rev="0"/>
                    </a:camera>
                    <a:lightRig rig="contrasting" dir="t">
                      <a:rot lat="0" lon="0" rev="7800000"/>
                    </a:lightRig>
                  </a:scene3d>
                  <a:sp3d>
                    <a:bevelT w="139700" h="139700"/>
                  </a:sp3d>
                </p:spPr>
                <p:style>
                  <a:lnRef idx="0">
                    <a:schemeClr val="accent5"/>
                  </a:lnRef>
                  <a:fillRef idx="3">
                    <a:schemeClr val="accent5"/>
                  </a:fillRef>
                  <a:effectRef idx="3">
                    <a:schemeClr val="accent5"/>
                  </a:effectRef>
                  <a:fontRef idx="minor">
                    <a:schemeClr val="lt1"/>
                  </a:fontRef>
                </p:style>
                <p:txBody>
                  <a:bodyPr rtlCol="0" anchor="ctr"/>
                  <a:lstStyle/>
                  <a:p>
                    <a:pPr algn="ctr"/>
                    <a14:m>
                      <m:oMathPara xmlns:m="http://schemas.openxmlformats.org/officeDocument/2006/math">
                        <m:oMathParaPr>
                          <m:jc m:val="centerGroup"/>
                        </m:oMathParaPr>
                        <m:oMath xmlns:m="http://schemas.openxmlformats.org/officeDocument/2006/math">
                          <m:sSub>
                            <m:sSubPr>
                              <m:ctrlPr>
                                <a:rPr lang="en-US" b="0" i="1" smtClean="0">
                                  <a:solidFill>
                                    <a:schemeClr val="tx1"/>
                                  </a:solidFill>
                                  <a:latin typeface="Cambria Math" panose="02040503050406030204" pitchFamily="18" charset="0"/>
                                </a:rPr>
                              </m:ctrlPr>
                            </m:sSubPr>
                            <m:e>
                              <m:r>
                                <a:rPr lang="en-US" b="0" i="1" smtClean="0">
                                  <a:solidFill>
                                    <a:schemeClr val="tx1"/>
                                  </a:solidFill>
                                  <a:latin typeface="Cambria Math" panose="02040503050406030204" pitchFamily="18" charset="0"/>
                                  <a:ea typeface="Cambria Math" panose="02040503050406030204" pitchFamily="18" charset="0"/>
                                </a:rPr>
                                <m:t>𝜈</m:t>
                              </m:r>
                            </m:e>
                            <m:sub>
                              <m:r>
                                <a:rPr lang="en-US" b="0" i="1" smtClean="0">
                                  <a:solidFill>
                                    <a:schemeClr val="tx1"/>
                                  </a:solidFill>
                                  <a:latin typeface="Cambria Math" panose="02040503050406030204" pitchFamily="18" charset="0"/>
                                </a:rPr>
                                <m:t>𝑒</m:t>
                              </m:r>
                            </m:sub>
                          </m:sSub>
                        </m:oMath>
                      </m:oMathPara>
                    </a14:m>
                    <a:endParaRPr lang="en-US" dirty="0">
                      <a:solidFill>
                        <a:schemeClr val="tx1"/>
                      </a:solidFill>
                    </a:endParaRPr>
                  </a:p>
                </p:txBody>
              </p:sp>
            </mc:Choice>
            <mc:Fallback xmlns="">
              <p:sp>
                <p:nvSpPr>
                  <p:cNvPr id="32" name="Oval 31">
                    <a:extLst>
                      <a:ext uri="{FF2B5EF4-FFF2-40B4-BE49-F238E27FC236}">
                        <a16:creationId xmlns:a16="http://schemas.microsoft.com/office/drawing/2014/main" id="{75D01461-FB88-47B3-B69C-96C9BC4610E5}"/>
                      </a:ext>
                    </a:extLst>
                  </p:cNvPr>
                  <p:cNvSpPr>
                    <a:spLocks noRot="1" noChangeAspect="1" noMove="1" noResize="1" noEditPoints="1" noAdjustHandles="1" noChangeArrowheads="1" noChangeShapeType="1" noTextEdit="1"/>
                  </p:cNvSpPr>
                  <p:nvPr/>
                </p:nvSpPr>
                <p:spPr>
                  <a:xfrm>
                    <a:off x="5729751" y="4283598"/>
                    <a:ext cx="365760" cy="365760"/>
                  </a:xfrm>
                  <a:prstGeom prst="ellipse">
                    <a:avLst/>
                  </a:prstGeom>
                  <a:blipFill>
                    <a:blip r:embed="rId7"/>
                    <a:stretch>
                      <a:fillRect/>
                    </a:stretch>
                  </a:blipFill>
                  <a:ln>
                    <a:noFill/>
                  </a:ln>
                  <a:effectLst>
                    <a:outerShdw blurRad="127000" dist="63500" dir="2700000" algn="tl" rotWithShape="0">
                      <a:prstClr val="black">
                        <a:alpha val="40000"/>
                      </a:prstClr>
                    </a:outerShdw>
                  </a:effectLst>
                </p:spPr>
                <p:txBody>
                  <a:bodyPr/>
                  <a:lstStyle/>
                  <a:p>
                    <a:r>
                      <a:rPr lang="en-US">
                        <a:noFill/>
                      </a:rPr>
                      <a:t> </a:t>
                    </a:r>
                  </a:p>
                </p:txBody>
              </p:sp>
            </mc:Fallback>
          </mc:AlternateContent>
        </p:grpSp>
        <p:grpSp>
          <p:nvGrpSpPr>
            <p:cNvPr id="97" name="Group 96">
              <a:extLst>
                <a:ext uri="{FF2B5EF4-FFF2-40B4-BE49-F238E27FC236}">
                  <a16:creationId xmlns:a16="http://schemas.microsoft.com/office/drawing/2014/main" id="{D6F4323A-79FA-47BB-A8B8-ADA078044C54}"/>
                </a:ext>
              </a:extLst>
            </p:cNvPr>
            <p:cNvGrpSpPr/>
            <p:nvPr/>
          </p:nvGrpSpPr>
          <p:grpSpPr>
            <a:xfrm>
              <a:off x="9325272" y="5298776"/>
              <a:ext cx="737173" cy="800900"/>
              <a:chOff x="4089539" y="4712499"/>
              <a:chExt cx="737173" cy="800900"/>
            </a:xfrm>
          </p:grpSpPr>
          <p:sp>
            <p:nvSpPr>
              <p:cNvPr id="98" name="Oval 97">
                <a:extLst>
                  <a:ext uri="{FF2B5EF4-FFF2-40B4-BE49-F238E27FC236}">
                    <a16:creationId xmlns:a16="http://schemas.microsoft.com/office/drawing/2014/main" id="{F9BC4FB9-14A2-41F3-938D-099B6CFCF8F5}"/>
                  </a:ext>
                </a:extLst>
              </p:cNvPr>
              <p:cNvSpPr/>
              <p:nvPr/>
            </p:nvSpPr>
            <p:spPr>
              <a:xfrm>
                <a:off x="4359428" y="5056199"/>
                <a:ext cx="457200" cy="457200"/>
              </a:xfrm>
              <a:prstGeom prst="ellipse">
                <a:avLst/>
              </a:prstGeom>
              <a:ln>
                <a:noFill/>
              </a:ln>
              <a:effectLst>
                <a:outerShdw blurRad="127000" dist="63500" dir="2700000" algn="tl" rotWithShape="0">
                  <a:prstClr val="black">
                    <a:alpha val="40000"/>
                  </a:prstClr>
                </a:outerShdw>
              </a:effectLst>
              <a:scene3d>
                <a:camera prst="orthographicFront">
                  <a:rot lat="0" lon="0" rev="0"/>
                </a:camera>
                <a:lightRig rig="contrasting" dir="t">
                  <a:rot lat="0" lon="0" rev="7800000"/>
                </a:lightRig>
              </a:scene3d>
              <a:sp3d>
                <a:bevelT w="139700" h="139700"/>
              </a:sp3d>
            </p:spPr>
            <p:style>
              <a:lnRef idx="0">
                <a:schemeClr val="accent6"/>
              </a:lnRef>
              <a:fillRef idx="3">
                <a:schemeClr val="accent6"/>
              </a:fillRef>
              <a:effectRef idx="3">
                <a:schemeClr val="accent6"/>
              </a:effectRef>
              <a:fontRef idx="minor">
                <a:schemeClr val="lt1"/>
              </a:fontRef>
            </p:style>
            <p:txBody>
              <a:bodyPr rtlCol="0" anchor="ctr"/>
              <a:lstStyle/>
              <a:p>
                <a:pPr algn="ctr"/>
                <a:r>
                  <a:rPr lang="en-US" dirty="0">
                    <a:solidFill>
                      <a:schemeClr val="tx1"/>
                    </a:solidFill>
                  </a:rPr>
                  <a:t>n</a:t>
                </a:r>
              </a:p>
            </p:txBody>
          </p:sp>
          <p:sp>
            <p:nvSpPr>
              <p:cNvPr id="99" name="Oval 98">
                <a:extLst>
                  <a:ext uri="{FF2B5EF4-FFF2-40B4-BE49-F238E27FC236}">
                    <a16:creationId xmlns:a16="http://schemas.microsoft.com/office/drawing/2014/main" id="{D35703E5-5631-46E0-A4C6-83E03738B758}"/>
                  </a:ext>
                </a:extLst>
              </p:cNvPr>
              <p:cNvSpPr/>
              <p:nvPr/>
            </p:nvSpPr>
            <p:spPr>
              <a:xfrm>
                <a:off x="4369512" y="4712499"/>
                <a:ext cx="457200" cy="457200"/>
              </a:xfrm>
              <a:prstGeom prst="ellipse">
                <a:avLst/>
              </a:prstGeom>
              <a:ln>
                <a:noFill/>
              </a:ln>
              <a:effectLst>
                <a:outerShdw blurRad="127000" dist="63500" dir="2700000" algn="tl" rotWithShape="0">
                  <a:prstClr val="black">
                    <a:alpha val="40000"/>
                  </a:prstClr>
                </a:outerShdw>
              </a:effectLst>
              <a:scene3d>
                <a:camera prst="orthographicFront">
                  <a:rot lat="0" lon="0" rev="0"/>
                </a:camera>
                <a:lightRig rig="contrasting" dir="t">
                  <a:rot lat="0" lon="0" rev="7800000"/>
                </a:lightRig>
              </a:scene3d>
              <a:sp3d>
                <a:bevelT w="139700" h="139700"/>
              </a:sp3d>
            </p:spPr>
            <p:style>
              <a:lnRef idx="0">
                <a:schemeClr val="accent5"/>
              </a:lnRef>
              <a:fillRef idx="3">
                <a:schemeClr val="accent5"/>
              </a:fillRef>
              <a:effectRef idx="3">
                <a:schemeClr val="accent5"/>
              </a:effectRef>
              <a:fontRef idx="minor">
                <a:schemeClr val="lt1"/>
              </a:fontRef>
            </p:style>
            <p:txBody>
              <a:bodyPr rtlCol="0" anchor="ctr"/>
              <a:lstStyle/>
              <a:p>
                <a:pPr algn="ctr"/>
                <a:r>
                  <a:rPr lang="en-US" dirty="0">
                    <a:solidFill>
                      <a:schemeClr val="tx1"/>
                    </a:solidFill>
                  </a:rPr>
                  <a:t>p</a:t>
                </a:r>
              </a:p>
            </p:txBody>
          </p:sp>
          <p:sp>
            <p:nvSpPr>
              <p:cNvPr id="100" name="Oval 99">
                <a:extLst>
                  <a:ext uri="{FF2B5EF4-FFF2-40B4-BE49-F238E27FC236}">
                    <a16:creationId xmlns:a16="http://schemas.microsoft.com/office/drawing/2014/main" id="{7B14A296-350A-4C52-A160-0775C04AF863}"/>
                  </a:ext>
                </a:extLst>
              </p:cNvPr>
              <p:cNvSpPr/>
              <p:nvPr/>
            </p:nvSpPr>
            <p:spPr>
              <a:xfrm rot="322483">
                <a:off x="4089539" y="4881381"/>
                <a:ext cx="457200" cy="457200"/>
              </a:xfrm>
              <a:prstGeom prst="ellipse">
                <a:avLst/>
              </a:prstGeom>
              <a:ln>
                <a:noFill/>
              </a:ln>
              <a:effectLst>
                <a:outerShdw blurRad="127000" dist="63500" dir="2700000" algn="tl" rotWithShape="0">
                  <a:prstClr val="black">
                    <a:alpha val="40000"/>
                  </a:prstClr>
                </a:outerShdw>
              </a:effectLst>
              <a:scene3d>
                <a:camera prst="orthographicFront">
                  <a:rot lat="0" lon="0" rev="0"/>
                </a:camera>
                <a:lightRig rig="contrasting" dir="t">
                  <a:rot lat="0" lon="0" rev="7800000"/>
                </a:lightRig>
              </a:scene3d>
              <a:sp3d>
                <a:bevelT w="139700" h="139700"/>
              </a:sp3d>
            </p:spPr>
            <p:style>
              <a:lnRef idx="0">
                <a:schemeClr val="accent5"/>
              </a:lnRef>
              <a:fillRef idx="3">
                <a:schemeClr val="accent5"/>
              </a:fillRef>
              <a:effectRef idx="3">
                <a:schemeClr val="accent5"/>
              </a:effectRef>
              <a:fontRef idx="minor">
                <a:schemeClr val="lt1"/>
              </a:fontRef>
            </p:style>
            <p:txBody>
              <a:bodyPr rtlCol="0" anchor="ctr"/>
              <a:lstStyle/>
              <a:p>
                <a:pPr algn="ctr"/>
                <a:r>
                  <a:rPr lang="en-US" dirty="0">
                    <a:solidFill>
                      <a:schemeClr val="tx1"/>
                    </a:solidFill>
                  </a:rPr>
                  <a:t>p</a:t>
                </a:r>
              </a:p>
            </p:txBody>
          </p:sp>
        </p:grpSp>
        <p:grpSp>
          <p:nvGrpSpPr>
            <p:cNvPr id="101" name="Group 100">
              <a:extLst>
                <a:ext uri="{FF2B5EF4-FFF2-40B4-BE49-F238E27FC236}">
                  <a16:creationId xmlns:a16="http://schemas.microsoft.com/office/drawing/2014/main" id="{90ABC577-379F-40D4-8450-F2567A863037}"/>
                </a:ext>
              </a:extLst>
            </p:cNvPr>
            <p:cNvGrpSpPr/>
            <p:nvPr/>
          </p:nvGrpSpPr>
          <p:grpSpPr>
            <a:xfrm>
              <a:off x="7265174" y="5190430"/>
              <a:ext cx="724358" cy="800900"/>
              <a:chOff x="2029441" y="4604153"/>
              <a:chExt cx="724358" cy="800900"/>
            </a:xfrm>
          </p:grpSpPr>
          <p:sp>
            <p:nvSpPr>
              <p:cNvPr id="102" name="Oval 101">
                <a:extLst>
                  <a:ext uri="{FF2B5EF4-FFF2-40B4-BE49-F238E27FC236}">
                    <a16:creationId xmlns:a16="http://schemas.microsoft.com/office/drawing/2014/main" id="{B5AED5C9-E1B4-4699-A802-02E3BE7D471A}"/>
                  </a:ext>
                </a:extLst>
              </p:cNvPr>
              <p:cNvSpPr/>
              <p:nvPr/>
            </p:nvSpPr>
            <p:spPr>
              <a:xfrm>
                <a:off x="2286515" y="4947853"/>
                <a:ext cx="457200" cy="457200"/>
              </a:xfrm>
              <a:prstGeom prst="ellipse">
                <a:avLst/>
              </a:prstGeom>
              <a:ln>
                <a:noFill/>
              </a:ln>
              <a:effectLst>
                <a:outerShdw blurRad="127000" dist="63500" dir="2700000" algn="tl" rotWithShape="0">
                  <a:prstClr val="black">
                    <a:alpha val="40000"/>
                  </a:prstClr>
                </a:outerShdw>
              </a:effectLst>
              <a:scene3d>
                <a:camera prst="orthographicFront">
                  <a:rot lat="0" lon="0" rev="0"/>
                </a:camera>
                <a:lightRig rig="contrasting" dir="t">
                  <a:rot lat="0" lon="0" rev="7800000"/>
                </a:lightRig>
              </a:scene3d>
              <a:sp3d>
                <a:bevelT w="139700" h="139700"/>
              </a:sp3d>
            </p:spPr>
            <p:style>
              <a:lnRef idx="0">
                <a:schemeClr val="accent6"/>
              </a:lnRef>
              <a:fillRef idx="3">
                <a:schemeClr val="accent6"/>
              </a:fillRef>
              <a:effectRef idx="3">
                <a:schemeClr val="accent6"/>
              </a:effectRef>
              <a:fontRef idx="minor">
                <a:schemeClr val="lt1"/>
              </a:fontRef>
            </p:style>
            <p:txBody>
              <a:bodyPr rtlCol="0" anchor="ctr"/>
              <a:lstStyle/>
              <a:p>
                <a:pPr algn="ctr"/>
                <a:r>
                  <a:rPr lang="en-US" dirty="0">
                    <a:solidFill>
                      <a:schemeClr val="tx1"/>
                    </a:solidFill>
                  </a:rPr>
                  <a:t>n</a:t>
                </a:r>
              </a:p>
            </p:txBody>
          </p:sp>
          <p:sp>
            <p:nvSpPr>
              <p:cNvPr id="103" name="Oval 102">
                <a:extLst>
                  <a:ext uri="{FF2B5EF4-FFF2-40B4-BE49-F238E27FC236}">
                    <a16:creationId xmlns:a16="http://schemas.microsoft.com/office/drawing/2014/main" id="{931D1648-9BB2-4315-9CFC-0714DD09984C}"/>
                  </a:ext>
                </a:extLst>
              </p:cNvPr>
              <p:cNvSpPr/>
              <p:nvPr/>
            </p:nvSpPr>
            <p:spPr>
              <a:xfrm>
                <a:off x="2296599" y="4604153"/>
                <a:ext cx="457200" cy="457200"/>
              </a:xfrm>
              <a:prstGeom prst="ellipse">
                <a:avLst/>
              </a:prstGeom>
              <a:ln>
                <a:noFill/>
              </a:ln>
              <a:effectLst>
                <a:outerShdw blurRad="127000" dist="63500" dir="2700000" algn="tl" rotWithShape="0">
                  <a:prstClr val="black">
                    <a:alpha val="40000"/>
                  </a:prstClr>
                </a:outerShdw>
              </a:effectLst>
              <a:scene3d>
                <a:camera prst="orthographicFront">
                  <a:rot lat="0" lon="0" rev="0"/>
                </a:camera>
                <a:lightRig rig="contrasting" dir="t">
                  <a:rot lat="0" lon="0" rev="7800000"/>
                </a:lightRig>
              </a:scene3d>
              <a:sp3d>
                <a:bevelT w="139700" h="139700"/>
              </a:sp3d>
            </p:spPr>
            <p:style>
              <a:lnRef idx="0">
                <a:schemeClr val="accent5"/>
              </a:lnRef>
              <a:fillRef idx="3">
                <a:schemeClr val="accent5"/>
              </a:fillRef>
              <a:effectRef idx="3">
                <a:schemeClr val="accent5"/>
              </a:effectRef>
              <a:fontRef idx="minor">
                <a:schemeClr val="lt1"/>
              </a:fontRef>
            </p:style>
            <p:txBody>
              <a:bodyPr rtlCol="0" anchor="ctr"/>
              <a:lstStyle/>
              <a:p>
                <a:pPr algn="ctr"/>
                <a:r>
                  <a:rPr lang="en-US" dirty="0">
                    <a:solidFill>
                      <a:schemeClr val="tx1"/>
                    </a:solidFill>
                  </a:rPr>
                  <a:t>p</a:t>
                </a:r>
              </a:p>
            </p:txBody>
          </p:sp>
          <p:sp>
            <p:nvSpPr>
              <p:cNvPr id="104" name="Oval 103">
                <a:extLst>
                  <a:ext uri="{FF2B5EF4-FFF2-40B4-BE49-F238E27FC236}">
                    <a16:creationId xmlns:a16="http://schemas.microsoft.com/office/drawing/2014/main" id="{503117EB-D6E5-4177-BBEE-0E7AB690D378}"/>
                  </a:ext>
                </a:extLst>
              </p:cNvPr>
              <p:cNvSpPr/>
              <p:nvPr/>
            </p:nvSpPr>
            <p:spPr>
              <a:xfrm>
                <a:off x="2029441" y="4785097"/>
                <a:ext cx="457200" cy="457200"/>
              </a:xfrm>
              <a:prstGeom prst="ellipse">
                <a:avLst/>
              </a:prstGeom>
              <a:ln>
                <a:noFill/>
              </a:ln>
              <a:effectLst>
                <a:outerShdw blurRad="127000" dist="63500" dir="2700000" algn="tl" rotWithShape="0">
                  <a:prstClr val="black">
                    <a:alpha val="40000"/>
                  </a:prstClr>
                </a:outerShdw>
              </a:effectLst>
              <a:scene3d>
                <a:camera prst="orthographicFront">
                  <a:rot lat="0" lon="0" rev="0"/>
                </a:camera>
                <a:lightRig rig="contrasting" dir="t">
                  <a:rot lat="0" lon="0" rev="7800000"/>
                </a:lightRig>
              </a:scene3d>
              <a:sp3d>
                <a:bevelT w="139700" h="139700"/>
              </a:sp3d>
            </p:spPr>
            <p:style>
              <a:lnRef idx="0">
                <a:schemeClr val="accent6"/>
              </a:lnRef>
              <a:fillRef idx="3">
                <a:schemeClr val="accent6"/>
              </a:fillRef>
              <a:effectRef idx="3">
                <a:schemeClr val="accent6"/>
              </a:effectRef>
              <a:fontRef idx="minor">
                <a:schemeClr val="lt1"/>
              </a:fontRef>
            </p:style>
            <p:txBody>
              <a:bodyPr rtlCol="0" anchor="ctr"/>
              <a:lstStyle/>
              <a:p>
                <a:pPr algn="ctr"/>
                <a:r>
                  <a:rPr lang="en-US" dirty="0">
                    <a:solidFill>
                      <a:schemeClr val="tx1"/>
                    </a:solidFill>
                  </a:rPr>
                  <a:t>n</a:t>
                </a:r>
              </a:p>
            </p:txBody>
          </p:sp>
        </p:grpSp>
      </p:grpSp>
      <mc:AlternateContent xmlns:mc="http://schemas.openxmlformats.org/markup-compatibility/2006" xmlns:a14="http://schemas.microsoft.com/office/drawing/2010/main">
        <mc:Choice Requires="a14">
          <p:sp>
            <p:nvSpPr>
              <p:cNvPr id="109" name="Content Placeholder 2">
                <a:extLst>
                  <a:ext uri="{FF2B5EF4-FFF2-40B4-BE49-F238E27FC236}">
                    <a16:creationId xmlns:a16="http://schemas.microsoft.com/office/drawing/2014/main" id="{C787AA5F-7DE9-4DE7-B6D6-172EA459D705}"/>
                  </a:ext>
                </a:extLst>
              </p:cNvPr>
              <p:cNvSpPr txBox="1">
                <a:spLocks/>
              </p:cNvSpPr>
              <p:nvPr/>
            </p:nvSpPr>
            <p:spPr>
              <a:xfrm>
                <a:off x="838200" y="1605420"/>
                <a:ext cx="10515600" cy="2357755"/>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US" dirty="0"/>
                  <a:t>Steven Weinberg laid out basic concepts for CNB detection in 1962</a:t>
                </a:r>
                <a:endParaRPr lang="en-US" baseline="30000" dirty="0"/>
              </a:p>
              <a:p>
                <a:r>
                  <a:rPr lang="en-US" dirty="0"/>
                  <a:t>Cocco, Mangano, Messina applied to massive neutrinos in 2007</a:t>
                </a:r>
                <a:endParaRPr lang="en-US" baseline="30000" dirty="0"/>
              </a:p>
              <a:p>
                <a:pPr marL="0" indent="0">
                  <a:buFont typeface="Arial" panose="020B0604020202020204" pitchFamily="34" charset="0"/>
                  <a:buNone/>
                </a:pPr>
                <a14:m>
                  <m:oMath xmlns:m="http://schemas.openxmlformats.org/officeDocument/2006/math">
                    <m:sPre>
                      <m:sPrePr>
                        <m:ctrlPr>
                          <a:rPr lang="en-US" i="1">
                            <a:latin typeface="Cambria Math" panose="02040503050406030204" pitchFamily="18" charset="0"/>
                          </a:rPr>
                        </m:ctrlPr>
                      </m:sPrePr>
                      <m:sub>
                        <m:r>
                          <a:rPr lang="en-US" i="1">
                            <a:latin typeface="Cambria Math" panose="02040503050406030204" pitchFamily="18" charset="0"/>
                          </a:rPr>
                          <m:t> </m:t>
                        </m:r>
                      </m:sub>
                      <m:sup>
                        <m:r>
                          <a:rPr lang="en-US" i="1">
                            <a:latin typeface="Cambria Math" panose="02040503050406030204" pitchFamily="18" charset="0"/>
                          </a:rPr>
                          <m:t>3</m:t>
                        </m:r>
                      </m:sup>
                      <m:e>
                        <m:r>
                          <m:rPr>
                            <m:sty m:val="p"/>
                          </m:rPr>
                          <a:rPr lang="en-US">
                            <a:latin typeface="Cambria Math" panose="02040503050406030204" pitchFamily="18" charset="0"/>
                          </a:rPr>
                          <m:t>H</m:t>
                        </m:r>
                      </m:e>
                    </m:sPre>
                    <m:r>
                      <a:rPr lang="en-US" i="1">
                        <a:latin typeface="Cambria Math" panose="02040503050406030204" pitchFamily="18" charset="0"/>
                        <a:ea typeface="Cambria Math" panose="02040503050406030204" pitchFamily="18" charset="0"/>
                      </a:rPr>
                      <m:t>→</m:t>
                    </m:r>
                    <m:sPre>
                      <m:sPrePr>
                        <m:ctrlPr>
                          <a:rPr lang="en-US" i="1">
                            <a:latin typeface="Cambria Math" panose="02040503050406030204" pitchFamily="18" charset="0"/>
                          </a:rPr>
                        </m:ctrlPr>
                      </m:sPrePr>
                      <m:sub>
                        <m:r>
                          <a:rPr lang="en-US" i="1">
                            <a:latin typeface="Cambria Math" panose="02040503050406030204" pitchFamily="18" charset="0"/>
                          </a:rPr>
                          <m:t> </m:t>
                        </m:r>
                      </m:sub>
                      <m:sup>
                        <m:r>
                          <a:rPr lang="en-US" i="1">
                            <a:latin typeface="Cambria Math" panose="02040503050406030204" pitchFamily="18" charset="0"/>
                          </a:rPr>
                          <m:t>3</m:t>
                        </m:r>
                      </m:sup>
                      <m:e>
                        <m:r>
                          <m:rPr>
                            <m:sty m:val="p"/>
                          </m:rPr>
                          <a:rPr lang="en-US">
                            <a:latin typeface="Cambria Math" panose="02040503050406030204" pitchFamily="18" charset="0"/>
                          </a:rPr>
                          <m:t>He</m:t>
                        </m:r>
                      </m:e>
                    </m:sPre>
                    <m:r>
                      <a:rPr lang="en-US" i="1">
                        <a:latin typeface="Cambria Math" panose="02040503050406030204" pitchFamily="18" charset="0"/>
                      </a:rPr>
                      <m:t>+</m:t>
                    </m:r>
                    <m:sSup>
                      <m:sSupPr>
                        <m:ctrlPr>
                          <a:rPr lang="en-US" i="1">
                            <a:latin typeface="Cambria Math" panose="02040503050406030204" pitchFamily="18" charset="0"/>
                          </a:rPr>
                        </m:ctrlPr>
                      </m:sSupPr>
                      <m:e>
                        <m:r>
                          <a:rPr lang="en-US" i="1">
                            <a:latin typeface="Cambria Math" panose="02040503050406030204" pitchFamily="18" charset="0"/>
                          </a:rPr>
                          <m:t>𝑒</m:t>
                        </m:r>
                      </m:e>
                      <m:sup>
                        <m:r>
                          <a:rPr lang="en-US" i="1">
                            <a:latin typeface="Cambria Math" panose="02040503050406030204" pitchFamily="18" charset="0"/>
                          </a:rPr>
                          <m:t>−</m:t>
                        </m:r>
                      </m:sup>
                    </m:sSup>
                    <m:r>
                      <a:rPr lang="en-US" i="1">
                        <a:latin typeface="Cambria Math" panose="02040503050406030204" pitchFamily="18" charset="0"/>
                      </a:rPr>
                      <m:t>+</m:t>
                    </m:r>
                    <m:acc>
                      <m:accPr>
                        <m:chr m:val="̅"/>
                        <m:ctrlPr>
                          <a:rPr lang="en-US" i="1">
                            <a:latin typeface="Cambria Math" panose="02040503050406030204" pitchFamily="18" charset="0"/>
                          </a:rPr>
                        </m:ctrlPr>
                      </m:accPr>
                      <m:e>
                        <m:sSub>
                          <m:sSubPr>
                            <m:ctrlPr>
                              <a:rPr lang="en-US" i="1">
                                <a:latin typeface="Cambria Math" panose="02040503050406030204" pitchFamily="18" charset="0"/>
                              </a:rPr>
                            </m:ctrlPr>
                          </m:sSubPr>
                          <m:e>
                            <m:r>
                              <a:rPr lang="en-US" i="1">
                                <a:latin typeface="Cambria Math" panose="02040503050406030204" pitchFamily="18" charset="0"/>
                                <a:ea typeface="Cambria Math" panose="02040503050406030204" pitchFamily="18" charset="0"/>
                              </a:rPr>
                              <m:t>𝜈</m:t>
                            </m:r>
                          </m:e>
                          <m:sub>
                            <m:r>
                              <a:rPr lang="en-US" i="1">
                                <a:latin typeface="Cambria Math" panose="02040503050406030204" pitchFamily="18" charset="0"/>
                              </a:rPr>
                              <m:t>𝑒</m:t>
                            </m:r>
                          </m:sub>
                        </m:sSub>
                      </m:e>
                    </m:acc>
                  </m:oMath>
                </a14:m>
                <a:r>
                  <a:rPr lang="en-US" baseline="30000" dirty="0"/>
                  <a:t> 		</a:t>
                </a:r>
                <a14:m>
                  <m:oMath xmlns:m="http://schemas.openxmlformats.org/officeDocument/2006/math">
                    <m:sPre>
                      <m:sPrePr>
                        <m:ctrlPr>
                          <a:rPr lang="en-US" i="1">
                            <a:latin typeface="Cambria Math" panose="02040503050406030204" pitchFamily="18" charset="0"/>
                          </a:rPr>
                        </m:ctrlPr>
                      </m:sPrePr>
                      <m:sub>
                        <m:r>
                          <a:rPr lang="en-US" i="1">
                            <a:latin typeface="Cambria Math" panose="02040503050406030204" pitchFamily="18" charset="0"/>
                          </a:rPr>
                          <m:t> </m:t>
                        </m:r>
                      </m:sub>
                      <m:sup>
                        <m:r>
                          <a:rPr lang="en-US" i="1">
                            <a:latin typeface="Cambria Math" panose="02040503050406030204" pitchFamily="18" charset="0"/>
                          </a:rPr>
                          <m:t>3</m:t>
                        </m:r>
                      </m:sup>
                      <m:e>
                        <m:r>
                          <m:rPr>
                            <m:sty m:val="p"/>
                          </m:rPr>
                          <a:rPr lang="en-US">
                            <a:latin typeface="Cambria Math" panose="02040503050406030204" pitchFamily="18" charset="0"/>
                          </a:rPr>
                          <m:t>H</m:t>
                        </m:r>
                      </m:e>
                    </m:sPre>
                    <m:r>
                      <a:rPr lang="en-US" i="1">
                        <a:latin typeface="Cambria Math" panose="02040503050406030204" pitchFamily="18" charset="0"/>
                      </a:rPr>
                      <m:t>+</m:t>
                    </m:r>
                    <m:sSub>
                      <m:sSubPr>
                        <m:ctrlPr>
                          <a:rPr lang="en-US" i="1">
                            <a:latin typeface="Cambria Math" panose="02040503050406030204" pitchFamily="18" charset="0"/>
                          </a:rPr>
                        </m:ctrlPr>
                      </m:sSubPr>
                      <m:e>
                        <m:r>
                          <a:rPr lang="en-US" i="1">
                            <a:latin typeface="Cambria Math" panose="02040503050406030204" pitchFamily="18" charset="0"/>
                            <a:ea typeface="Cambria Math" panose="02040503050406030204" pitchFamily="18" charset="0"/>
                          </a:rPr>
                          <m:t>𝜈</m:t>
                        </m:r>
                      </m:e>
                      <m:sub>
                        <m:r>
                          <a:rPr lang="en-US" i="1">
                            <a:latin typeface="Cambria Math" panose="02040503050406030204" pitchFamily="18" charset="0"/>
                          </a:rPr>
                          <m:t>𝑒</m:t>
                        </m:r>
                      </m:sub>
                    </m:sSub>
                    <m:r>
                      <a:rPr lang="en-US" i="1">
                        <a:latin typeface="Cambria Math" panose="02040503050406030204" pitchFamily="18" charset="0"/>
                        <a:ea typeface="Cambria Math" panose="02040503050406030204" pitchFamily="18" charset="0"/>
                      </a:rPr>
                      <m:t>→</m:t>
                    </m:r>
                    <m:sPre>
                      <m:sPrePr>
                        <m:ctrlPr>
                          <a:rPr lang="en-US" i="1">
                            <a:latin typeface="Cambria Math" panose="02040503050406030204" pitchFamily="18" charset="0"/>
                          </a:rPr>
                        </m:ctrlPr>
                      </m:sPrePr>
                      <m:sub>
                        <m:r>
                          <a:rPr lang="en-US" i="1">
                            <a:latin typeface="Cambria Math" panose="02040503050406030204" pitchFamily="18" charset="0"/>
                          </a:rPr>
                          <m:t> </m:t>
                        </m:r>
                      </m:sub>
                      <m:sup>
                        <m:r>
                          <a:rPr lang="en-US" i="1">
                            <a:latin typeface="Cambria Math" panose="02040503050406030204" pitchFamily="18" charset="0"/>
                          </a:rPr>
                          <m:t>3</m:t>
                        </m:r>
                      </m:sup>
                      <m:e>
                        <m:r>
                          <m:rPr>
                            <m:sty m:val="p"/>
                          </m:rPr>
                          <a:rPr lang="en-US">
                            <a:latin typeface="Cambria Math" panose="02040503050406030204" pitchFamily="18" charset="0"/>
                          </a:rPr>
                          <m:t>He</m:t>
                        </m:r>
                      </m:e>
                    </m:sPre>
                    <m:r>
                      <a:rPr lang="en-US" i="1">
                        <a:latin typeface="Cambria Math" panose="02040503050406030204" pitchFamily="18" charset="0"/>
                      </a:rPr>
                      <m:t>+</m:t>
                    </m:r>
                    <m:sSup>
                      <m:sSupPr>
                        <m:ctrlPr>
                          <a:rPr lang="en-US" i="1">
                            <a:latin typeface="Cambria Math" panose="02040503050406030204" pitchFamily="18" charset="0"/>
                          </a:rPr>
                        </m:ctrlPr>
                      </m:sSupPr>
                      <m:e>
                        <m:r>
                          <a:rPr lang="en-US" i="1">
                            <a:latin typeface="Cambria Math" panose="02040503050406030204" pitchFamily="18" charset="0"/>
                          </a:rPr>
                          <m:t>𝑒</m:t>
                        </m:r>
                      </m:e>
                      <m:sup>
                        <m:r>
                          <a:rPr lang="en-US" i="1">
                            <a:latin typeface="Cambria Math" panose="02040503050406030204" pitchFamily="18" charset="0"/>
                          </a:rPr>
                          <m:t>−</m:t>
                        </m:r>
                      </m:sup>
                    </m:sSup>
                  </m:oMath>
                </a14:m>
                <a:endParaRPr lang="en-US" dirty="0"/>
              </a:p>
            </p:txBody>
          </p:sp>
        </mc:Choice>
        <mc:Fallback xmlns="">
          <p:sp>
            <p:nvSpPr>
              <p:cNvPr id="109" name="Content Placeholder 2">
                <a:extLst>
                  <a:ext uri="{FF2B5EF4-FFF2-40B4-BE49-F238E27FC236}">
                    <a16:creationId xmlns:a16="http://schemas.microsoft.com/office/drawing/2014/main" id="{C787AA5F-7DE9-4DE7-B6D6-172EA459D705}"/>
                  </a:ext>
                </a:extLst>
              </p:cNvPr>
              <p:cNvSpPr txBox="1">
                <a:spLocks noRot="1" noChangeAspect="1" noMove="1" noResize="1" noEditPoints="1" noAdjustHandles="1" noChangeArrowheads="1" noChangeShapeType="1" noTextEdit="1"/>
              </p:cNvSpPr>
              <p:nvPr/>
            </p:nvSpPr>
            <p:spPr>
              <a:xfrm>
                <a:off x="838200" y="1605420"/>
                <a:ext cx="10515600" cy="2357755"/>
              </a:xfrm>
              <a:prstGeom prst="rect">
                <a:avLst/>
              </a:prstGeom>
              <a:blipFill>
                <a:blip r:embed="rId8"/>
                <a:stretch>
                  <a:fillRect l="-1043" t="-4134"/>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42" name="Content Placeholder 12">
                <a:extLst>
                  <a:ext uri="{FF2B5EF4-FFF2-40B4-BE49-F238E27FC236}">
                    <a16:creationId xmlns:a16="http://schemas.microsoft.com/office/drawing/2014/main" id="{CD521468-3963-4644-AED9-0AC7AD942531}"/>
                  </a:ext>
                </a:extLst>
              </p:cNvPr>
              <p:cNvSpPr>
                <a:spLocks noGrp="1"/>
              </p:cNvSpPr>
              <p:nvPr>
                <p:ph idx="1"/>
              </p:nvPr>
            </p:nvSpPr>
            <p:spPr>
              <a:xfrm>
                <a:off x="9367244" y="2717007"/>
                <a:ext cx="2115308" cy="3498869"/>
              </a:xfrm>
            </p:spPr>
            <p:txBody>
              <a:bodyPr>
                <a:normAutofit/>
              </a:bodyPr>
              <a:lstStyle/>
              <a:p>
                <a:pPr marL="0" indent="0">
                  <a:buNone/>
                </a:pPr>
                <a:r>
                  <a:rPr lang="en-US" dirty="0"/>
                  <a:t>Tritium as target:</a:t>
                </a:r>
              </a:p>
              <a:p>
                <a:r>
                  <a:rPr lang="en-US" dirty="0"/>
                  <a:t>High </a:t>
                </a:r>
                <a14:m>
                  <m:oMath xmlns:m="http://schemas.openxmlformats.org/officeDocument/2006/math">
                    <m:sSub>
                      <m:sSubPr>
                        <m:ctrlPr>
                          <a:rPr lang="en-US" i="1" dirty="0">
                            <a:latin typeface="Cambria Math" panose="02040503050406030204" pitchFamily="18" charset="0"/>
                          </a:rPr>
                        </m:ctrlPr>
                      </m:sSubPr>
                      <m:e>
                        <m:r>
                          <a:rPr lang="en-US" i="1" dirty="0">
                            <a:latin typeface="Cambria Math" panose="02040503050406030204" pitchFamily="18" charset="0"/>
                            <a:ea typeface="Cambria Math" panose="02040503050406030204" pitchFamily="18" charset="0"/>
                          </a:rPr>
                          <m:t>𝜎</m:t>
                        </m:r>
                      </m:e>
                      <m:sub>
                        <m:r>
                          <m:rPr>
                            <m:sty m:val="p"/>
                          </m:rPr>
                          <a:rPr lang="en-US" dirty="0">
                            <a:latin typeface="Cambria Math" panose="02040503050406030204" pitchFamily="18" charset="0"/>
                          </a:rPr>
                          <m:t>NCB</m:t>
                        </m:r>
                      </m:sub>
                    </m:sSub>
                  </m:oMath>
                </a14:m>
                <a:r>
                  <a:rPr lang="en-US" dirty="0"/>
                  <a:t>,</a:t>
                </a:r>
              </a:p>
              <a:p>
                <a:r>
                  <a:rPr lang="en-US" dirty="0"/>
                  <a:t>Availability,</a:t>
                </a:r>
              </a:p>
              <a:p>
                <a:r>
                  <a:rPr lang="en-US" dirty="0"/>
                  <a:t>Lifetime,</a:t>
                </a:r>
              </a:p>
              <a:p>
                <a:r>
                  <a:rPr lang="en-US" dirty="0"/>
                  <a:t>Low </a:t>
                </a:r>
                <a14:m>
                  <m:oMath xmlns:m="http://schemas.openxmlformats.org/officeDocument/2006/math">
                    <m:r>
                      <a:rPr lang="en-US" sz="2800" b="0" i="1" dirty="0" smtClean="0">
                        <a:solidFill>
                          <a:schemeClr val="tx1"/>
                        </a:solidFill>
                        <a:latin typeface="Cambria Math" panose="02040503050406030204" pitchFamily="18" charset="0"/>
                      </a:rPr>
                      <m:t>𝑄</m:t>
                    </m:r>
                  </m:oMath>
                </a14:m>
                <a:r>
                  <a:rPr lang="en-US" dirty="0"/>
                  <a:t>.</a:t>
                </a:r>
              </a:p>
            </p:txBody>
          </p:sp>
        </mc:Choice>
        <mc:Fallback xmlns="">
          <p:sp>
            <p:nvSpPr>
              <p:cNvPr id="42" name="Content Placeholder 12">
                <a:extLst>
                  <a:ext uri="{FF2B5EF4-FFF2-40B4-BE49-F238E27FC236}">
                    <a16:creationId xmlns:a16="http://schemas.microsoft.com/office/drawing/2014/main" id="{CD521468-3963-4644-AED9-0AC7AD942531}"/>
                  </a:ext>
                </a:extLst>
              </p:cNvPr>
              <p:cNvSpPr>
                <a:spLocks noGrp="1" noRot="1" noChangeAspect="1" noMove="1" noResize="1" noEditPoints="1" noAdjustHandles="1" noChangeArrowheads="1" noChangeShapeType="1" noTextEdit="1"/>
              </p:cNvSpPr>
              <p:nvPr>
                <p:ph idx="1"/>
              </p:nvPr>
            </p:nvSpPr>
            <p:spPr>
              <a:xfrm>
                <a:off x="9367244" y="2717007"/>
                <a:ext cx="2115308" cy="3498869"/>
              </a:xfrm>
              <a:blipFill>
                <a:blip r:embed="rId9"/>
                <a:stretch>
                  <a:fillRect l="-5952" t="-3261" r="-2381"/>
                </a:stretch>
              </a:blipFill>
            </p:spPr>
            <p:txBody>
              <a:bodyPr/>
              <a:lstStyle/>
              <a:p>
                <a:r>
                  <a:rPr lang="en-US">
                    <a:noFill/>
                  </a:rPr>
                  <a:t> </a:t>
                </a:r>
              </a:p>
            </p:txBody>
          </p:sp>
        </mc:Fallback>
      </mc:AlternateContent>
      <p:sp>
        <p:nvSpPr>
          <p:cNvPr id="4" name="Footer Placeholder 3">
            <a:extLst>
              <a:ext uri="{FF2B5EF4-FFF2-40B4-BE49-F238E27FC236}">
                <a16:creationId xmlns:a16="http://schemas.microsoft.com/office/drawing/2014/main" id="{0BC51538-DB11-7924-34CD-6682DC655759}"/>
              </a:ext>
            </a:extLst>
          </p:cNvPr>
          <p:cNvSpPr>
            <a:spLocks noGrp="1"/>
          </p:cNvSpPr>
          <p:nvPr>
            <p:ph type="ftr" sz="quarter" idx="11"/>
          </p:nvPr>
        </p:nvSpPr>
        <p:spPr/>
        <p:txBody>
          <a:bodyPr/>
          <a:lstStyle/>
          <a:p>
            <a:r>
              <a:rPr lang="en-US"/>
              <a:t>A. Tan, CIPANP 2025, Madison</a:t>
            </a:r>
          </a:p>
        </p:txBody>
      </p:sp>
      <p:sp>
        <p:nvSpPr>
          <p:cNvPr id="5" name="Slide Number Placeholder 4">
            <a:extLst>
              <a:ext uri="{FF2B5EF4-FFF2-40B4-BE49-F238E27FC236}">
                <a16:creationId xmlns:a16="http://schemas.microsoft.com/office/drawing/2014/main" id="{214B2134-3303-3A89-C6DA-CB52F8683304}"/>
              </a:ext>
            </a:extLst>
          </p:cNvPr>
          <p:cNvSpPr>
            <a:spLocks noGrp="1"/>
          </p:cNvSpPr>
          <p:nvPr>
            <p:ph type="sldNum" sz="quarter" idx="12"/>
          </p:nvPr>
        </p:nvSpPr>
        <p:spPr/>
        <p:txBody>
          <a:bodyPr/>
          <a:lstStyle/>
          <a:p>
            <a:fld id="{B454DE4D-9F42-46A6-BE1E-66ED6526DB4B}" type="slidenum">
              <a:rPr lang="en-US" smtClean="0"/>
              <a:t>6</a:t>
            </a:fld>
            <a:endParaRPr lang="en-US"/>
          </a:p>
        </p:txBody>
      </p:sp>
      <p:sp>
        <p:nvSpPr>
          <p:cNvPr id="7" name="Date Placeholder 6">
            <a:extLst>
              <a:ext uri="{FF2B5EF4-FFF2-40B4-BE49-F238E27FC236}">
                <a16:creationId xmlns:a16="http://schemas.microsoft.com/office/drawing/2014/main" id="{71CA3DD8-F801-F777-CDF3-626963077AE9}"/>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1585975572"/>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5" name="Content Placeholder 10">
            <a:extLst>
              <a:ext uri="{FF2B5EF4-FFF2-40B4-BE49-F238E27FC236}">
                <a16:creationId xmlns:a16="http://schemas.microsoft.com/office/drawing/2014/main" id="{D02B3853-305C-001F-2036-730F0F261189}"/>
              </a:ext>
            </a:extLst>
          </p:cNvPr>
          <p:cNvPicPr>
            <a:picLocks noChangeAspect="1"/>
          </p:cNvPicPr>
          <p:nvPr/>
        </p:nvPicPr>
        <p:blipFill>
          <a:blip r:embed="rId3"/>
          <a:stretch>
            <a:fillRect/>
          </a:stretch>
        </p:blipFill>
        <p:spPr>
          <a:xfrm>
            <a:off x="691859" y="3244097"/>
            <a:ext cx="5010281" cy="3329940"/>
          </a:xfrm>
          <a:prstGeom prst="rect">
            <a:avLst/>
          </a:prstGeom>
        </p:spPr>
      </p:pic>
      <p:pic>
        <p:nvPicPr>
          <p:cNvPr id="75" name="Picture 74" descr="Chart, histogram&#10;&#10;Description automatically generated">
            <a:extLst>
              <a:ext uri="{FF2B5EF4-FFF2-40B4-BE49-F238E27FC236}">
                <a16:creationId xmlns:a16="http://schemas.microsoft.com/office/drawing/2014/main" id="{0CA00F26-2BE8-4186-8C30-5D54BB425430}"/>
              </a:ext>
            </a:extLst>
          </p:cNvPr>
          <p:cNvPicPr>
            <a:picLocks noChangeAspect="1"/>
          </p:cNvPicPr>
          <p:nvPr/>
        </p:nvPicPr>
        <p:blipFill rotWithShape="1">
          <a:blip r:embed="rId4"/>
          <a:srcRect t="1769" b="49676"/>
          <a:stretch/>
        </p:blipFill>
        <p:spPr>
          <a:xfrm>
            <a:off x="5959293" y="3251004"/>
            <a:ext cx="5190739" cy="3329940"/>
          </a:xfrm>
          <a:prstGeom prst="rect">
            <a:avLst/>
          </a:prstGeom>
        </p:spPr>
      </p:pic>
      <mc:AlternateContent xmlns:mc="http://schemas.openxmlformats.org/markup-compatibility/2006">
        <mc:Choice xmlns:a14="http://schemas.microsoft.com/office/drawing/2010/main" Requires="a14">
          <p:sp>
            <p:nvSpPr>
              <p:cNvPr id="2" name="Title 1">
                <a:extLst>
                  <a:ext uri="{FF2B5EF4-FFF2-40B4-BE49-F238E27FC236}">
                    <a16:creationId xmlns:a16="http://schemas.microsoft.com/office/drawing/2014/main" id="{70D2E1B7-D9A7-4FEE-BCAF-6E17D0467522}"/>
                  </a:ext>
                </a:extLst>
              </p:cNvPr>
              <p:cNvSpPr>
                <a:spLocks noGrp="1"/>
              </p:cNvSpPr>
              <p:nvPr>
                <p:ph type="title"/>
              </p:nvPr>
            </p:nvSpPr>
            <p:spPr/>
            <p:txBody>
              <a:bodyPr/>
              <a:lstStyle/>
              <a:p>
                <a14:m>
                  <m:oMath xmlns:m="http://schemas.openxmlformats.org/officeDocument/2006/math">
                    <m:sSub>
                      <m:sSubPr>
                        <m:ctrlPr>
                          <a:rPr lang="en-US" i="1">
                            <a:latin typeface="Cambria Math" panose="02040503050406030204" pitchFamily="18" charset="0"/>
                          </a:rPr>
                        </m:ctrlPr>
                      </m:sSubPr>
                      <m:e>
                        <m:r>
                          <a:rPr lang="en-US" i="1">
                            <a:latin typeface="Cambria Math" panose="02040503050406030204" pitchFamily="18" charset="0"/>
                          </a:rPr>
                          <m:t>𝑚</m:t>
                        </m:r>
                      </m:e>
                      <m:sub>
                        <m:r>
                          <a:rPr lang="en-US" i="1">
                            <a:latin typeface="Cambria Math" panose="02040503050406030204" pitchFamily="18" charset="0"/>
                            <a:ea typeface="Cambria Math" panose="02040503050406030204" pitchFamily="18" charset="0"/>
                          </a:rPr>
                          <m:t>𝜐</m:t>
                        </m:r>
                      </m:sub>
                    </m:sSub>
                  </m:oMath>
                </a14:m>
                <a:r>
                  <a:rPr lang="en-US" dirty="0"/>
                  <a:t> and CNB with Tritium</a:t>
                </a:r>
              </a:p>
            </p:txBody>
          </p:sp>
        </mc:Choice>
        <mc:Fallback>
          <p:sp>
            <p:nvSpPr>
              <p:cNvPr id="2" name="Title 1">
                <a:extLst>
                  <a:ext uri="{FF2B5EF4-FFF2-40B4-BE49-F238E27FC236}">
                    <a16:creationId xmlns:a16="http://schemas.microsoft.com/office/drawing/2014/main" id="{70D2E1B7-D9A7-4FEE-BCAF-6E17D0467522}"/>
                  </a:ext>
                </a:extLst>
              </p:cNvPr>
              <p:cNvSpPr>
                <a:spLocks noGrp="1" noRot="1" noChangeAspect="1" noMove="1" noResize="1" noEditPoints="1" noAdjustHandles="1" noChangeArrowheads="1" noChangeShapeType="1" noTextEdit="1"/>
              </p:cNvSpPr>
              <p:nvPr>
                <p:ph type="title"/>
              </p:nvPr>
            </p:nvSpPr>
            <p:spPr>
              <a:blipFill>
                <a:blip r:embed="rId5"/>
                <a:stretch>
                  <a:fillRect l="-483"/>
                </a:stretch>
              </a:blipFill>
            </p:spPr>
            <p:txBody>
              <a:bodyPr/>
              <a:lstStyle/>
              <a:p>
                <a:r>
                  <a:rPr lang="en-US">
                    <a:noFill/>
                  </a:rPr>
                  <a:t> </a:t>
                </a:r>
              </a:p>
            </p:txBody>
          </p:sp>
        </mc:Fallback>
      </mc:AlternateContent>
      <p:sp>
        <p:nvSpPr>
          <p:cNvPr id="6" name="Slide Number Placeholder 5">
            <a:extLst>
              <a:ext uri="{FF2B5EF4-FFF2-40B4-BE49-F238E27FC236}">
                <a16:creationId xmlns:a16="http://schemas.microsoft.com/office/drawing/2014/main" id="{D257E107-8A56-4906-80A9-EF88E1BC3410}"/>
              </a:ext>
            </a:extLst>
          </p:cNvPr>
          <p:cNvSpPr>
            <a:spLocks noGrp="1"/>
          </p:cNvSpPr>
          <p:nvPr>
            <p:ph type="sldNum" sz="quarter" idx="12"/>
          </p:nvPr>
        </p:nvSpPr>
        <p:spPr/>
        <p:txBody>
          <a:bodyPr/>
          <a:lstStyle/>
          <a:p>
            <a:fld id="{B454DE4D-9F42-46A6-BE1E-66ED6526DB4B}" type="slidenum">
              <a:rPr lang="en-US" smtClean="0"/>
              <a:t>7</a:t>
            </a:fld>
            <a:endParaRPr lang="en-US"/>
          </a:p>
        </p:txBody>
      </p:sp>
      <p:sp>
        <p:nvSpPr>
          <p:cNvPr id="7" name="Rectangle 6">
            <a:extLst>
              <a:ext uri="{FF2B5EF4-FFF2-40B4-BE49-F238E27FC236}">
                <a16:creationId xmlns:a16="http://schemas.microsoft.com/office/drawing/2014/main" id="{CC432E5E-031D-406E-AE6E-D5D8E168A7B0}"/>
              </a:ext>
            </a:extLst>
          </p:cNvPr>
          <p:cNvSpPr/>
          <p:nvPr/>
        </p:nvSpPr>
        <p:spPr>
          <a:xfrm>
            <a:off x="5055798" y="5721668"/>
            <a:ext cx="354402" cy="365125"/>
          </a:xfrm>
          <a:prstGeom prst="rect">
            <a:avLst/>
          </a:prstGeom>
          <a:noFill/>
          <a:ln w="1905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9" name="Straight Connector 8">
            <a:extLst>
              <a:ext uri="{FF2B5EF4-FFF2-40B4-BE49-F238E27FC236}">
                <a16:creationId xmlns:a16="http://schemas.microsoft.com/office/drawing/2014/main" id="{2FD5DCE1-DB83-4D1F-AC02-BFADCE6BEA8D}"/>
              </a:ext>
            </a:extLst>
          </p:cNvPr>
          <p:cNvCxnSpPr>
            <a:cxnSpLocks/>
          </p:cNvCxnSpPr>
          <p:nvPr/>
        </p:nvCxnSpPr>
        <p:spPr>
          <a:xfrm flipV="1">
            <a:off x="5410200" y="6024245"/>
            <a:ext cx="1460257" cy="62548"/>
          </a:xfrm>
          <a:prstGeom prst="line">
            <a:avLst/>
          </a:prstGeom>
          <a:ln w="190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48" name="Straight Connector 47">
            <a:extLst>
              <a:ext uri="{FF2B5EF4-FFF2-40B4-BE49-F238E27FC236}">
                <a16:creationId xmlns:a16="http://schemas.microsoft.com/office/drawing/2014/main" id="{495B571E-CC5A-44EF-B3F4-FBD88D36846D}"/>
              </a:ext>
            </a:extLst>
          </p:cNvPr>
          <p:cNvCxnSpPr>
            <a:cxnSpLocks/>
          </p:cNvCxnSpPr>
          <p:nvPr/>
        </p:nvCxnSpPr>
        <p:spPr>
          <a:xfrm flipV="1">
            <a:off x="5410200" y="3314700"/>
            <a:ext cx="1403182" cy="2406968"/>
          </a:xfrm>
          <a:prstGeom prst="line">
            <a:avLst/>
          </a:prstGeom>
          <a:ln w="19050">
            <a:solidFill>
              <a:srgbClr val="FF0000"/>
            </a:solidFill>
          </a:ln>
        </p:spPr>
        <p:style>
          <a:lnRef idx="1">
            <a:schemeClr val="accent1"/>
          </a:lnRef>
          <a:fillRef idx="0">
            <a:schemeClr val="accent1"/>
          </a:fillRef>
          <a:effectRef idx="0">
            <a:schemeClr val="accent1"/>
          </a:effectRef>
          <a:fontRef idx="minor">
            <a:schemeClr val="tx1"/>
          </a:fontRef>
        </p:style>
      </p:cxnSp>
      <p:sp>
        <p:nvSpPr>
          <p:cNvPr id="72" name="TextBox 71">
            <a:extLst>
              <a:ext uri="{FF2B5EF4-FFF2-40B4-BE49-F238E27FC236}">
                <a16:creationId xmlns:a16="http://schemas.microsoft.com/office/drawing/2014/main" id="{1CA3064A-6523-4658-AB4C-D893187BA194}"/>
              </a:ext>
            </a:extLst>
          </p:cNvPr>
          <p:cNvSpPr txBox="1"/>
          <p:nvPr/>
        </p:nvSpPr>
        <p:spPr>
          <a:xfrm>
            <a:off x="7963376" y="6565161"/>
            <a:ext cx="4037647" cy="276999"/>
          </a:xfrm>
          <a:prstGeom prst="rect">
            <a:avLst/>
          </a:prstGeom>
          <a:noFill/>
        </p:spPr>
        <p:txBody>
          <a:bodyPr wrap="square">
            <a:spAutoFit/>
          </a:bodyPr>
          <a:lstStyle/>
          <a:p>
            <a:r>
              <a:rPr lang="en-US" sz="1200" i="1" dirty="0"/>
              <a:t>JCAP</a:t>
            </a:r>
            <a:r>
              <a:rPr lang="en-US" sz="1200" dirty="0"/>
              <a:t> </a:t>
            </a:r>
            <a:r>
              <a:rPr lang="en-US" sz="1200" b="1" dirty="0"/>
              <a:t>2019</a:t>
            </a:r>
            <a:r>
              <a:rPr lang="en-US" sz="1200" dirty="0"/>
              <a:t>, 047–047 (2019). </a:t>
            </a:r>
          </a:p>
        </p:txBody>
      </p:sp>
      <mc:AlternateContent xmlns:mc="http://schemas.openxmlformats.org/markup-compatibility/2006" xmlns:a14="http://schemas.microsoft.com/office/drawing/2010/main">
        <mc:Choice Requires="a14">
          <p:sp>
            <p:nvSpPr>
              <p:cNvPr id="15" name="Content Placeholder 2">
                <a:extLst>
                  <a:ext uri="{FF2B5EF4-FFF2-40B4-BE49-F238E27FC236}">
                    <a16:creationId xmlns:a16="http://schemas.microsoft.com/office/drawing/2014/main" id="{B99FE668-406C-4A76-B2EF-EB3292E7829C}"/>
                  </a:ext>
                </a:extLst>
              </p:cNvPr>
              <p:cNvSpPr txBox="1">
                <a:spLocks/>
              </p:cNvSpPr>
              <p:nvPr/>
            </p:nvSpPr>
            <p:spPr>
              <a:xfrm>
                <a:off x="838200" y="1605421"/>
                <a:ext cx="10515600" cy="1684710"/>
              </a:xfrm>
              <a:prstGeom prst="rect">
                <a:avLst/>
              </a:prstGeom>
            </p:spPr>
            <p:txBody>
              <a:bodyPr vert="horz" lIns="91440" tIns="45720" rIns="91440" bIns="45720" rtlCol="0">
                <a:normAutofit fontScale="92500" lnSpcReduction="20000"/>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None/>
                </a:pPr>
                <a:r>
                  <a:rPr lang="en-US" dirty="0"/>
                  <a:t>Increase S/N ratio by </a:t>
                </a:r>
              </a:p>
              <a:p>
                <a:r>
                  <a:rPr lang="en-US" dirty="0"/>
                  <a:t>filtering away the low energy electrons to the last 1eV window, which increases </a:t>
                </a:r>
                <a14:m>
                  <m:oMath xmlns:m="http://schemas.openxmlformats.org/officeDocument/2006/math">
                    <m:f>
                      <m:fPr>
                        <m:type m:val="lin"/>
                        <m:ctrlPr>
                          <a:rPr lang="en-US" sz="2800" i="1" smtClean="0">
                            <a:solidFill>
                              <a:schemeClr val="tx1"/>
                            </a:solidFill>
                            <a:latin typeface="Cambria Math" panose="02040503050406030204" pitchFamily="18" charset="0"/>
                            <a:ea typeface="Cambria Math" panose="02040503050406030204" pitchFamily="18" charset="0"/>
                          </a:rPr>
                        </m:ctrlPr>
                      </m:fPr>
                      <m:num>
                        <m:sSub>
                          <m:sSubPr>
                            <m:ctrlPr>
                              <a:rPr lang="en-US" i="1">
                                <a:latin typeface="Cambria Math" panose="02040503050406030204" pitchFamily="18" charset="0"/>
                              </a:rPr>
                            </m:ctrlPr>
                          </m:sSubPr>
                          <m:e>
                            <m:r>
                              <a:rPr lang="en-US" i="1">
                                <a:latin typeface="Cambria Math" panose="02040503050406030204" pitchFamily="18" charset="0"/>
                                <a:ea typeface="Cambria Math" panose="02040503050406030204" pitchFamily="18" charset="0"/>
                              </a:rPr>
                              <m:t>𝜆</m:t>
                            </m:r>
                          </m:e>
                          <m:sub>
                            <m:r>
                              <a:rPr lang="en-US" i="1">
                                <a:latin typeface="Cambria Math" panose="02040503050406030204" pitchFamily="18" charset="0"/>
                                <a:ea typeface="Cambria Math" panose="02040503050406030204" pitchFamily="18" charset="0"/>
                              </a:rPr>
                              <m:t>𝜈</m:t>
                            </m:r>
                          </m:sub>
                        </m:sSub>
                      </m:num>
                      <m:den>
                        <m:sSub>
                          <m:sSubPr>
                            <m:ctrlPr>
                              <a:rPr lang="en-US" i="1">
                                <a:latin typeface="Cambria Math" panose="02040503050406030204" pitchFamily="18" charset="0"/>
                              </a:rPr>
                            </m:ctrlPr>
                          </m:sSubPr>
                          <m:e>
                            <m:r>
                              <a:rPr lang="en-US" i="1">
                                <a:latin typeface="Cambria Math" panose="02040503050406030204" pitchFamily="18" charset="0"/>
                                <a:ea typeface="Cambria Math" panose="02040503050406030204" pitchFamily="18" charset="0"/>
                              </a:rPr>
                              <m:t>𝜆</m:t>
                            </m:r>
                          </m:e>
                          <m:sub>
                            <m:r>
                              <a:rPr lang="en-US" i="1" smtClean="0">
                                <a:latin typeface="Cambria Math" panose="02040503050406030204" pitchFamily="18" charset="0"/>
                                <a:ea typeface="Cambria Math" panose="02040503050406030204" pitchFamily="18" charset="0"/>
                              </a:rPr>
                              <m:t>𝛽</m:t>
                            </m:r>
                          </m:sub>
                        </m:sSub>
                      </m:den>
                    </m:f>
                  </m:oMath>
                </a14:m>
                <a:r>
                  <a:rPr lang="en-US" dirty="0"/>
                  <a:t> by </a:t>
                </a:r>
                <a14:m>
                  <m:oMath xmlns:m="http://schemas.openxmlformats.org/officeDocument/2006/math">
                    <m:sSup>
                      <m:sSupPr>
                        <m:ctrlPr>
                          <a:rPr lang="en-US" i="1">
                            <a:latin typeface="Cambria Math" panose="02040503050406030204" pitchFamily="18" charset="0"/>
                            <a:ea typeface="Cambria Math" panose="02040503050406030204" pitchFamily="18" charset="0"/>
                          </a:rPr>
                        </m:ctrlPr>
                      </m:sSupPr>
                      <m:e>
                        <m:r>
                          <a:rPr lang="en-US" i="1">
                            <a:latin typeface="Cambria Math" panose="02040503050406030204" pitchFamily="18" charset="0"/>
                            <a:ea typeface="Cambria Math" panose="02040503050406030204" pitchFamily="18" charset="0"/>
                          </a:rPr>
                          <m:t>10</m:t>
                        </m:r>
                      </m:e>
                      <m:sup>
                        <m:r>
                          <a:rPr lang="en-US" b="0" i="1" smtClean="0">
                            <a:latin typeface="Cambria Math" panose="02040503050406030204" pitchFamily="18" charset="0"/>
                            <a:ea typeface="Cambria Math" panose="02040503050406030204" pitchFamily="18" charset="0"/>
                          </a:rPr>
                          <m:t>13</m:t>
                        </m:r>
                      </m:sup>
                    </m:sSup>
                  </m:oMath>
                </a14:m>
                <a:r>
                  <a:rPr lang="en-US" dirty="0"/>
                  <a:t>;</a:t>
                </a:r>
              </a:p>
              <a:p>
                <a:r>
                  <a:rPr lang="en-US" dirty="0"/>
                  <a:t>cutting-edge energy resolution </a:t>
                </a:r>
                <a14:m>
                  <m:oMath xmlns:m="http://schemas.openxmlformats.org/officeDocument/2006/math">
                    <m:r>
                      <a:rPr lang="en-US" i="1" smtClean="0">
                        <a:latin typeface="Cambria Math" panose="02040503050406030204" pitchFamily="18" charset="0"/>
                        <a:ea typeface="Cambria Math" panose="02040503050406030204" pitchFamily="18" charset="0"/>
                      </a:rPr>
                      <m:t>∆~</m:t>
                    </m:r>
                    <m:r>
                      <a:rPr lang="en-US" i="1" smtClean="0">
                        <a:latin typeface="Cambria Math" panose="02040503050406030204" pitchFamily="18" charset="0"/>
                        <a:ea typeface="Cambria Math" panose="02040503050406030204" pitchFamily="18" charset="0"/>
                      </a:rPr>
                      <m:t>𝒪</m:t>
                    </m:r>
                    <m:d>
                      <m:dPr>
                        <m:ctrlPr>
                          <a:rPr lang="en-US" i="1" smtClean="0">
                            <a:latin typeface="Cambria Math" panose="02040503050406030204" pitchFamily="18" charset="0"/>
                            <a:ea typeface="Cambria Math" panose="02040503050406030204" pitchFamily="18" charset="0"/>
                          </a:rPr>
                        </m:ctrlPr>
                      </m:dPr>
                      <m:e>
                        <m:r>
                          <a:rPr lang="en-US" b="0" i="1" smtClean="0">
                            <a:latin typeface="Cambria Math" panose="02040503050406030204" pitchFamily="18" charset="0"/>
                            <a:ea typeface="Cambria Math" panose="02040503050406030204" pitchFamily="18" charset="0"/>
                          </a:rPr>
                          <m:t>10 </m:t>
                        </m:r>
                        <m:r>
                          <m:rPr>
                            <m:sty m:val="p"/>
                          </m:rPr>
                          <a:rPr lang="en-US" b="0" i="0" smtClean="0">
                            <a:latin typeface="Cambria Math" panose="02040503050406030204" pitchFamily="18" charset="0"/>
                            <a:ea typeface="Cambria Math" panose="02040503050406030204" pitchFamily="18" charset="0"/>
                          </a:rPr>
                          <m:t>meV</m:t>
                        </m:r>
                      </m:e>
                    </m:d>
                  </m:oMath>
                </a14:m>
                <a:r>
                  <a:rPr lang="en-US" dirty="0"/>
                  <a:t>, i.e., </a:t>
                </a:r>
                <a14:m>
                  <m:oMath xmlns:m="http://schemas.openxmlformats.org/officeDocument/2006/math">
                    <m:f>
                      <m:fPr>
                        <m:type m:val="lin"/>
                        <m:ctrlPr>
                          <a:rPr lang="en-US" sz="4000" i="1">
                            <a:latin typeface="Cambria Math" panose="02040503050406030204" pitchFamily="18" charset="0"/>
                            <a:ea typeface="Cambria Math" panose="02040503050406030204" pitchFamily="18" charset="0"/>
                          </a:rPr>
                        </m:ctrlPr>
                      </m:fPr>
                      <m:num>
                        <m:r>
                          <a:rPr lang="en-US" i="1">
                            <a:latin typeface="Cambria Math" panose="02040503050406030204" pitchFamily="18" charset="0"/>
                            <a:ea typeface="Cambria Math" panose="02040503050406030204" pitchFamily="18" charset="0"/>
                          </a:rPr>
                          <m:t>∆</m:t>
                        </m:r>
                      </m:num>
                      <m:den>
                        <m:r>
                          <a:rPr lang="en-US" b="0" i="1" smtClean="0">
                            <a:latin typeface="Cambria Math" panose="02040503050406030204" pitchFamily="18" charset="0"/>
                          </a:rPr>
                          <m:t>𝑄</m:t>
                        </m:r>
                      </m:den>
                    </m:f>
                    <m:r>
                      <a:rPr lang="en-US" dirty="0">
                        <a:latin typeface="Cambria Math" panose="02040503050406030204" pitchFamily="18" charset="0"/>
                      </a:rPr>
                      <m:t>~</m:t>
                    </m:r>
                    <m:sSup>
                      <m:sSupPr>
                        <m:ctrlPr>
                          <a:rPr lang="en-US" i="1">
                            <a:latin typeface="Cambria Math" panose="02040503050406030204" pitchFamily="18" charset="0"/>
                            <a:ea typeface="Cambria Math" panose="02040503050406030204" pitchFamily="18" charset="0"/>
                          </a:rPr>
                        </m:ctrlPr>
                      </m:sSupPr>
                      <m:e>
                        <m:r>
                          <a:rPr lang="en-US" i="1">
                            <a:latin typeface="Cambria Math" panose="02040503050406030204" pitchFamily="18" charset="0"/>
                            <a:ea typeface="Cambria Math" panose="02040503050406030204" pitchFamily="18" charset="0"/>
                          </a:rPr>
                          <m:t>10</m:t>
                        </m:r>
                      </m:e>
                      <m:sup>
                        <m:r>
                          <a:rPr lang="en-US" b="0" i="1" smtClean="0">
                            <a:latin typeface="Cambria Math" panose="02040503050406030204" pitchFamily="18" charset="0"/>
                            <a:ea typeface="Cambria Math" panose="02040503050406030204" pitchFamily="18" charset="0"/>
                          </a:rPr>
                          <m:t>−6</m:t>
                        </m:r>
                      </m:sup>
                    </m:sSup>
                  </m:oMath>
                </a14:m>
                <a:r>
                  <a:rPr lang="en-US" dirty="0"/>
                  <a:t>.</a:t>
                </a:r>
              </a:p>
            </p:txBody>
          </p:sp>
        </mc:Choice>
        <mc:Fallback xmlns="">
          <p:sp>
            <p:nvSpPr>
              <p:cNvPr id="15" name="Content Placeholder 2">
                <a:extLst>
                  <a:ext uri="{FF2B5EF4-FFF2-40B4-BE49-F238E27FC236}">
                    <a16:creationId xmlns:a16="http://schemas.microsoft.com/office/drawing/2014/main" id="{B99FE668-406C-4A76-B2EF-EB3292E7829C}"/>
                  </a:ext>
                </a:extLst>
              </p:cNvPr>
              <p:cNvSpPr txBox="1">
                <a:spLocks noRot="1" noChangeAspect="1" noMove="1" noResize="1" noEditPoints="1" noAdjustHandles="1" noChangeArrowheads="1" noChangeShapeType="1" noTextEdit="1"/>
              </p:cNvSpPr>
              <p:nvPr/>
            </p:nvSpPr>
            <p:spPr>
              <a:xfrm>
                <a:off x="838200" y="1605421"/>
                <a:ext cx="10515600" cy="1684710"/>
              </a:xfrm>
              <a:prstGeom prst="rect">
                <a:avLst/>
              </a:prstGeom>
              <a:blipFill>
                <a:blip r:embed="rId6"/>
                <a:stretch>
                  <a:fillRect l="-1043" t="-9025" b="-3249"/>
                </a:stretch>
              </a:blipFill>
            </p:spPr>
            <p:txBody>
              <a:bodyPr/>
              <a:lstStyle/>
              <a:p>
                <a:r>
                  <a:rPr lang="en-US">
                    <a:noFill/>
                  </a:rPr>
                  <a:t> </a:t>
                </a:r>
              </a:p>
            </p:txBody>
          </p:sp>
        </mc:Fallback>
      </mc:AlternateContent>
      <p:sp>
        <p:nvSpPr>
          <p:cNvPr id="4" name="Footer Placeholder 3">
            <a:extLst>
              <a:ext uri="{FF2B5EF4-FFF2-40B4-BE49-F238E27FC236}">
                <a16:creationId xmlns:a16="http://schemas.microsoft.com/office/drawing/2014/main" id="{2BD3723B-F27D-4146-B53B-5D6F608586B2}"/>
              </a:ext>
            </a:extLst>
          </p:cNvPr>
          <p:cNvSpPr>
            <a:spLocks noGrp="1"/>
          </p:cNvSpPr>
          <p:nvPr>
            <p:ph type="ftr" sz="quarter" idx="11"/>
          </p:nvPr>
        </p:nvSpPr>
        <p:spPr/>
        <p:txBody>
          <a:bodyPr/>
          <a:lstStyle/>
          <a:p>
            <a:r>
              <a:rPr lang="en-US"/>
              <a:t>A. Tan, CIPANP 2025, Madison</a:t>
            </a:r>
          </a:p>
        </p:txBody>
      </p:sp>
      <p:sp>
        <p:nvSpPr>
          <p:cNvPr id="8" name="Date Placeholder 7">
            <a:extLst>
              <a:ext uri="{FF2B5EF4-FFF2-40B4-BE49-F238E27FC236}">
                <a16:creationId xmlns:a16="http://schemas.microsoft.com/office/drawing/2014/main" id="{C5AAFD9E-02F4-EA43-6832-69D6DCFBD1A8}"/>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285668267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5D1311C4-CB02-1E4A-9C87-F66D303E5848}"/>
              </a:ext>
            </a:extLst>
          </p:cNvPr>
          <p:cNvSpPr>
            <a:spLocks noGrp="1"/>
          </p:cNvSpPr>
          <p:nvPr>
            <p:ph idx="1"/>
          </p:nvPr>
        </p:nvSpPr>
        <p:spPr>
          <a:xfrm>
            <a:off x="7941298" y="684647"/>
            <a:ext cx="3655142" cy="5488705"/>
          </a:xfrm>
          <a:ln>
            <a:solidFill>
              <a:schemeClr val="accent5">
                <a:lumMod val="20000"/>
                <a:lumOff val="80000"/>
              </a:schemeClr>
            </a:solidFill>
          </a:ln>
        </p:spPr>
        <p:txBody>
          <a:bodyPr/>
          <a:lstStyle/>
          <a:p>
            <a:pPr marL="0" indent="0" algn="ctr">
              <a:buNone/>
            </a:pPr>
            <a:r>
              <a:rPr lang="en-US" dirty="0"/>
              <a:t>Micro-calorimetry</a:t>
            </a:r>
          </a:p>
          <a:p>
            <a:pPr marL="0" indent="0" algn="ctr">
              <a:buNone/>
            </a:pPr>
            <a:endParaRPr lang="en-US" dirty="0"/>
          </a:p>
          <a:p>
            <a:pPr marL="0" indent="0" algn="ctr">
              <a:buNone/>
            </a:pPr>
            <a:endParaRPr lang="en-US" dirty="0"/>
          </a:p>
          <a:p>
            <a:pPr marL="0" indent="0" algn="ctr">
              <a:buNone/>
            </a:pPr>
            <a:endParaRPr lang="en-US" dirty="0"/>
          </a:p>
          <a:p>
            <a:pPr marL="0" indent="0" algn="ctr">
              <a:buNone/>
            </a:pPr>
            <a:endParaRPr lang="en-US" dirty="0"/>
          </a:p>
          <a:p>
            <a:pPr marL="0" indent="0" algn="ctr">
              <a:buNone/>
            </a:pPr>
            <a:endParaRPr lang="en-US" dirty="0"/>
          </a:p>
          <a:p>
            <a:pPr marL="0" indent="0" algn="ctr">
              <a:buNone/>
            </a:pPr>
            <a:endParaRPr lang="en-US" dirty="0"/>
          </a:p>
          <a:p>
            <a:pPr marL="0" indent="0" algn="ctr">
              <a:buNone/>
            </a:pPr>
            <a:endParaRPr lang="en-US" dirty="0"/>
          </a:p>
          <a:p>
            <a:pPr marL="0" indent="0">
              <a:buNone/>
            </a:pPr>
            <a:r>
              <a:rPr lang="en-US" sz="2000" dirty="0"/>
              <a:t>Decay products dump energies to heat up the absorber.</a:t>
            </a:r>
          </a:p>
          <a:p>
            <a:pPr marL="0" indent="0">
              <a:buNone/>
            </a:pPr>
            <a:r>
              <a:rPr lang="en-US" sz="2000" dirty="0"/>
              <a:t>Measure ΔT.</a:t>
            </a:r>
          </a:p>
          <a:p>
            <a:pPr marL="0" indent="0">
              <a:buNone/>
            </a:pPr>
            <a:endParaRPr lang="en-US" dirty="0"/>
          </a:p>
        </p:txBody>
      </p:sp>
      <p:sp>
        <p:nvSpPr>
          <p:cNvPr id="5" name="Footer Placeholder 4">
            <a:extLst>
              <a:ext uri="{FF2B5EF4-FFF2-40B4-BE49-F238E27FC236}">
                <a16:creationId xmlns:a16="http://schemas.microsoft.com/office/drawing/2014/main" id="{A592FF46-84EF-A5AD-A9F2-E7501BB89D19}"/>
              </a:ext>
            </a:extLst>
          </p:cNvPr>
          <p:cNvSpPr>
            <a:spLocks noGrp="1"/>
          </p:cNvSpPr>
          <p:nvPr>
            <p:ph type="ftr" sz="quarter" idx="11"/>
          </p:nvPr>
        </p:nvSpPr>
        <p:spPr/>
        <p:txBody>
          <a:bodyPr/>
          <a:lstStyle/>
          <a:p>
            <a:r>
              <a:rPr lang="en-US"/>
              <a:t>A. Tan, CIPANP 2025, Madison</a:t>
            </a:r>
            <a:endParaRPr lang="en-US" dirty="0"/>
          </a:p>
        </p:txBody>
      </p:sp>
      <p:sp>
        <p:nvSpPr>
          <p:cNvPr id="6" name="Slide Number Placeholder 5">
            <a:extLst>
              <a:ext uri="{FF2B5EF4-FFF2-40B4-BE49-F238E27FC236}">
                <a16:creationId xmlns:a16="http://schemas.microsoft.com/office/drawing/2014/main" id="{E0A61C56-FC3C-0767-4C25-DCE289F09072}"/>
              </a:ext>
            </a:extLst>
          </p:cNvPr>
          <p:cNvSpPr>
            <a:spLocks noGrp="1"/>
          </p:cNvSpPr>
          <p:nvPr>
            <p:ph type="sldNum" sz="quarter" idx="12"/>
          </p:nvPr>
        </p:nvSpPr>
        <p:spPr/>
        <p:txBody>
          <a:bodyPr/>
          <a:lstStyle/>
          <a:p>
            <a:fld id="{634930EE-9A76-EF46-BE4E-F5F9AD327350}" type="slidenum">
              <a:rPr lang="en-US" smtClean="0"/>
              <a:t>8</a:t>
            </a:fld>
            <a:endParaRPr lang="en-US" dirty="0"/>
          </a:p>
        </p:txBody>
      </p:sp>
      <p:sp>
        <p:nvSpPr>
          <p:cNvPr id="9" name="Content Placeholder 2">
            <a:extLst>
              <a:ext uri="{FF2B5EF4-FFF2-40B4-BE49-F238E27FC236}">
                <a16:creationId xmlns:a16="http://schemas.microsoft.com/office/drawing/2014/main" id="{5270A4AC-B17F-C603-C43B-C327D492153A}"/>
              </a:ext>
            </a:extLst>
          </p:cNvPr>
          <p:cNvSpPr txBox="1">
            <a:spLocks/>
          </p:cNvSpPr>
          <p:nvPr/>
        </p:nvSpPr>
        <p:spPr>
          <a:xfrm>
            <a:off x="622404" y="684647"/>
            <a:ext cx="3655142" cy="5488705"/>
          </a:xfrm>
          <a:prstGeom prst="rect">
            <a:avLst/>
          </a:prstGeom>
          <a:ln>
            <a:solidFill>
              <a:schemeClr val="accent5">
                <a:lumMod val="20000"/>
                <a:lumOff val="80000"/>
              </a:schemeClr>
            </a:solidFill>
          </a:ln>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gn="ctr">
              <a:buNone/>
            </a:pPr>
            <a:r>
              <a:rPr lang="en-US" dirty="0"/>
              <a:t>Electromagnetic spectrometry</a:t>
            </a:r>
          </a:p>
          <a:p>
            <a:pPr marL="0" indent="0" algn="ctr">
              <a:buNone/>
            </a:pPr>
            <a:endParaRPr lang="en-US" dirty="0"/>
          </a:p>
          <a:p>
            <a:pPr marL="0" indent="0" algn="ctr">
              <a:buNone/>
            </a:pPr>
            <a:endParaRPr lang="en-US" dirty="0"/>
          </a:p>
          <a:p>
            <a:pPr marL="0" indent="0" algn="ctr">
              <a:buNone/>
            </a:pPr>
            <a:endParaRPr lang="en-US" dirty="0"/>
          </a:p>
          <a:p>
            <a:pPr marL="0" indent="0" algn="ctr">
              <a:buNone/>
            </a:pPr>
            <a:endParaRPr lang="en-US" dirty="0"/>
          </a:p>
          <a:p>
            <a:pPr marL="0" indent="0" algn="ctr">
              <a:buNone/>
            </a:pPr>
            <a:endParaRPr lang="en-US" dirty="0"/>
          </a:p>
          <a:p>
            <a:pPr marL="0" indent="0" algn="ctr">
              <a:buNone/>
            </a:pPr>
            <a:endParaRPr lang="en-US" sz="1600" dirty="0"/>
          </a:p>
          <a:p>
            <a:pPr marL="0" indent="0" algn="ctr">
              <a:buNone/>
            </a:pPr>
            <a:endParaRPr lang="en-US" sz="1200" dirty="0"/>
          </a:p>
          <a:p>
            <a:pPr marL="0" indent="0">
              <a:buNone/>
            </a:pPr>
            <a:r>
              <a:rPr lang="en-US" sz="2000" dirty="0"/>
              <a:t>Trap electrons in B field and adjust electric potential hill to filter.</a:t>
            </a:r>
          </a:p>
          <a:p>
            <a:pPr marL="0" indent="0">
              <a:buNone/>
            </a:pPr>
            <a:r>
              <a:rPr lang="en-US" sz="2000" dirty="0"/>
              <a:t>Cut-and-count</a:t>
            </a:r>
          </a:p>
        </p:txBody>
      </p:sp>
      <p:sp>
        <p:nvSpPr>
          <p:cNvPr id="10" name="Content Placeholder 2">
            <a:extLst>
              <a:ext uri="{FF2B5EF4-FFF2-40B4-BE49-F238E27FC236}">
                <a16:creationId xmlns:a16="http://schemas.microsoft.com/office/drawing/2014/main" id="{BB9489D9-7CCA-1416-ACAD-1417F97EFA04}"/>
              </a:ext>
            </a:extLst>
          </p:cNvPr>
          <p:cNvSpPr txBox="1">
            <a:spLocks/>
          </p:cNvSpPr>
          <p:nvPr/>
        </p:nvSpPr>
        <p:spPr>
          <a:xfrm>
            <a:off x="4277546" y="684647"/>
            <a:ext cx="3655142" cy="5488705"/>
          </a:xfrm>
          <a:prstGeom prst="rect">
            <a:avLst/>
          </a:prstGeom>
          <a:ln>
            <a:solidFill>
              <a:schemeClr val="accent5">
                <a:lumMod val="20000"/>
                <a:lumOff val="80000"/>
              </a:schemeClr>
            </a:solidFill>
          </a:ln>
        </p:spPr>
        <p:txBody>
          <a:bodyPr vert="horz" lIns="91440" tIns="45720" rIns="91440" bIns="45720" rtlCol="0">
            <a:normAutofit lnSpcReduction="10000"/>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gn="ctr">
              <a:buNone/>
            </a:pPr>
            <a:r>
              <a:rPr lang="en-US" dirty="0"/>
              <a:t>Cyclotron Frequency Spectroscopy</a:t>
            </a:r>
          </a:p>
          <a:p>
            <a:pPr marL="0" indent="0" algn="ctr">
              <a:buNone/>
            </a:pPr>
            <a:endParaRPr lang="en-US" dirty="0"/>
          </a:p>
          <a:p>
            <a:pPr marL="0" indent="0" algn="ctr">
              <a:buNone/>
            </a:pPr>
            <a:endParaRPr lang="en-US" dirty="0"/>
          </a:p>
          <a:p>
            <a:pPr marL="0" indent="0" algn="ctr">
              <a:buNone/>
            </a:pPr>
            <a:endParaRPr lang="en-US" dirty="0"/>
          </a:p>
          <a:p>
            <a:pPr marL="0" indent="0" algn="ctr">
              <a:buNone/>
            </a:pPr>
            <a:endParaRPr lang="en-US" dirty="0"/>
          </a:p>
          <a:p>
            <a:pPr marL="0" indent="0" algn="ctr">
              <a:buNone/>
            </a:pPr>
            <a:endParaRPr lang="en-US" dirty="0"/>
          </a:p>
          <a:p>
            <a:pPr marL="0" indent="0" algn="ctr">
              <a:buNone/>
            </a:pPr>
            <a:endParaRPr lang="en-US" dirty="0"/>
          </a:p>
          <a:p>
            <a:pPr marL="0" indent="0" algn="ctr">
              <a:buNone/>
            </a:pPr>
            <a:endParaRPr lang="en-US" dirty="0"/>
          </a:p>
          <a:p>
            <a:pPr marL="0" indent="0">
              <a:buNone/>
            </a:pPr>
            <a:r>
              <a:rPr lang="en-US" sz="2000" dirty="0"/>
              <a:t>Accelerating electrons radiate photon – cyclotron emission</a:t>
            </a:r>
          </a:p>
          <a:p>
            <a:pPr marL="0" indent="0">
              <a:buNone/>
            </a:pPr>
            <a:r>
              <a:rPr lang="en-US" sz="2000" dirty="0"/>
              <a:t>Measure frequency.</a:t>
            </a:r>
          </a:p>
        </p:txBody>
      </p:sp>
      <p:pic>
        <p:nvPicPr>
          <p:cNvPr id="1025" name="Picture 1" descr="page1image914197936">
            <a:extLst>
              <a:ext uri="{FF2B5EF4-FFF2-40B4-BE49-F238E27FC236}">
                <a16:creationId xmlns:a16="http://schemas.microsoft.com/office/drawing/2014/main" id="{A4689FAA-BB7C-7359-AED3-20E0376C706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936993" y="1371763"/>
            <a:ext cx="3655142" cy="3411466"/>
          </a:xfrm>
          <a:prstGeom prst="rect">
            <a:avLst/>
          </a:prstGeom>
          <a:noFill/>
          <a:extLst>
            <a:ext uri="{909E8E84-426E-40DD-AFC4-6F175D3DCCD1}">
              <a14:hiddenFill xmlns:a14="http://schemas.microsoft.com/office/drawing/2010/main">
                <a:solidFill>
                  <a:srgbClr val="FFFFFF"/>
                </a:solidFill>
              </a14:hiddenFill>
            </a:ext>
          </a:extLst>
        </p:spPr>
      </p:pic>
      <p:pic>
        <p:nvPicPr>
          <p:cNvPr id="12" name="Picture 11">
            <a:extLst>
              <a:ext uri="{FF2B5EF4-FFF2-40B4-BE49-F238E27FC236}">
                <a16:creationId xmlns:a16="http://schemas.microsoft.com/office/drawing/2014/main" id="{0201BA67-8051-082E-04DE-3BC75565C2AE}"/>
              </a:ext>
            </a:extLst>
          </p:cNvPr>
          <p:cNvPicPr>
            <a:picLocks noChangeAspect="1"/>
          </p:cNvPicPr>
          <p:nvPr/>
        </p:nvPicPr>
        <p:blipFill>
          <a:blip r:embed="rId4"/>
          <a:stretch>
            <a:fillRect/>
          </a:stretch>
        </p:blipFill>
        <p:spPr>
          <a:xfrm>
            <a:off x="619328" y="2427664"/>
            <a:ext cx="3660676" cy="1918194"/>
          </a:xfrm>
          <a:prstGeom prst="rect">
            <a:avLst/>
          </a:prstGeom>
        </p:spPr>
      </p:pic>
      <p:pic>
        <p:nvPicPr>
          <p:cNvPr id="13" name="Picture 12">
            <a:extLst>
              <a:ext uri="{FF2B5EF4-FFF2-40B4-BE49-F238E27FC236}">
                <a16:creationId xmlns:a16="http://schemas.microsoft.com/office/drawing/2014/main" id="{9577CABF-B50D-D7B3-887C-D754B6295CCD}"/>
              </a:ext>
            </a:extLst>
          </p:cNvPr>
          <p:cNvPicPr>
            <a:picLocks noChangeAspect="1"/>
          </p:cNvPicPr>
          <p:nvPr/>
        </p:nvPicPr>
        <p:blipFill rotWithShape="1">
          <a:blip r:embed="rId5"/>
          <a:srcRect l="28914" t="24658" r="32485" b="27254"/>
          <a:stretch/>
        </p:blipFill>
        <p:spPr>
          <a:xfrm>
            <a:off x="6967286" y="3536728"/>
            <a:ext cx="969707" cy="1208062"/>
          </a:xfrm>
          <a:prstGeom prst="rect">
            <a:avLst/>
          </a:prstGeom>
        </p:spPr>
      </p:pic>
      <p:pic>
        <p:nvPicPr>
          <p:cNvPr id="14" name="Picture 10">
            <a:extLst>
              <a:ext uri="{FF2B5EF4-FFF2-40B4-BE49-F238E27FC236}">
                <a16:creationId xmlns:a16="http://schemas.microsoft.com/office/drawing/2014/main" id="{CC71A052-2D02-3D65-2448-B5B1042A7B99}"/>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658322" y="1630702"/>
            <a:ext cx="2893589" cy="2893589"/>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16" name="TextBox 15">
            <a:extLst>
              <a:ext uri="{FF2B5EF4-FFF2-40B4-BE49-F238E27FC236}">
                <a16:creationId xmlns:a16="http://schemas.microsoft.com/office/drawing/2014/main" id="{C0F8BA42-3417-8D02-B766-D5D053BADEB1}"/>
              </a:ext>
            </a:extLst>
          </p:cNvPr>
          <p:cNvSpPr txBox="1"/>
          <p:nvPr/>
        </p:nvSpPr>
        <p:spPr>
          <a:xfrm>
            <a:off x="5614429" y="4424263"/>
            <a:ext cx="1063417" cy="200055"/>
          </a:xfrm>
          <a:prstGeom prst="rect">
            <a:avLst/>
          </a:prstGeom>
          <a:noFill/>
        </p:spPr>
        <p:txBody>
          <a:bodyPr wrap="square">
            <a:spAutoFit/>
          </a:bodyPr>
          <a:lstStyle/>
          <a:p>
            <a:r>
              <a:rPr lang="en-US" sz="700" dirty="0"/>
              <a:t>Credit: </a:t>
            </a:r>
            <a:r>
              <a:rPr lang="en-US" sz="700" dirty="0">
                <a:hlinkClick r:id="rId7"/>
              </a:rPr>
              <a:t> Jörg Enderlein </a:t>
            </a:r>
            <a:endParaRPr lang="en-US" sz="700" dirty="0"/>
          </a:p>
        </p:txBody>
      </p:sp>
      <p:sp>
        <p:nvSpPr>
          <p:cNvPr id="2" name="Date Placeholder 1">
            <a:extLst>
              <a:ext uri="{FF2B5EF4-FFF2-40B4-BE49-F238E27FC236}">
                <a16:creationId xmlns:a16="http://schemas.microsoft.com/office/drawing/2014/main" id="{C821F37F-CD34-8776-B740-C34AB6FBD6A8}"/>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3198993423"/>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3" name="Content Placeholder 2">
                <a:extLst>
                  <a:ext uri="{FF2B5EF4-FFF2-40B4-BE49-F238E27FC236}">
                    <a16:creationId xmlns:a16="http://schemas.microsoft.com/office/drawing/2014/main" id="{5D1311C4-CB02-1E4A-9C87-F66D303E5848}"/>
                  </a:ext>
                </a:extLst>
              </p:cNvPr>
              <p:cNvSpPr>
                <a:spLocks noGrp="1"/>
              </p:cNvSpPr>
              <p:nvPr>
                <p:ph idx="1"/>
              </p:nvPr>
            </p:nvSpPr>
            <p:spPr>
              <a:xfrm>
                <a:off x="7941298" y="684647"/>
                <a:ext cx="3655142" cy="5488705"/>
              </a:xfrm>
              <a:ln>
                <a:solidFill>
                  <a:schemeClr val="accent5">
                    <a:lumMod val="20000"/>
                    <a:lumOff val="80000"/>
                  </a:schemeClr>
                </a:solidFill>
              </a:ln>
            </p:spPr>
            <p:txBody>
              <a:bodyPr>
                <a:normAutofit lnSpcReduction="10000"/>
              </a:bodyPr>
              <a:lstStyle/>
              <a:p>
                <a:pPr marL="0" indent="0" algn="ctr">
                  <a:buNone/>
                </a:pPr>
                <a:r>
                  <a:rPr lang="en-US" dirty="0"/>
                  <a:t>Micro-calorimetry</a:t>
                </a:r>
              </a:p>
              <a:p>
                <a:pPr marL="0" indent="0" algn="ctr">
                  <a:buNone/>
                </a:pPr>
                <a:endParaRPr lang="en-US" dirty="0"/>
              </a:p>
              <a:p>
                <a:pPr marL="0" indent="0" algn="ctr">
                  <a:buNone/>
                </a:pPr>
                <a:endParaRPr lang="en-US" dirty="0"/>
              </a:p>
              <a:p>
                <a:pPr marL="0" indent="0" algn="ctr">
                  <a:buNone/>
                </a:pPr>
                <a:endParaRPr lang="en-US" dirty="0"/>
              </a:p>
              <a:p>
                <a:pPr marL="0" indent="0" algn="ctr">
                  <a:buNone/>
                </a:pPr>
                <a:endParaRPr lang="en-US" dirty="0"/>
              </a:p>
              <a:p>
                <a:pPr marL="0" indent="0" algn="ctr">
                  <a:buNone/>
                </a:pPr>
                <a:endParaRPr lang="en-US" dirty="0"/>
              </a:p>
              <a:p>
                <a:pPr marL="0" indent="0" algn="ctr">
                  <a:buNone/>
                </a:pPr>
                <a:endParaRPr lang="en-US" dirty="0"/>
              </a:p>
              <a:p>
                <a:pPr marL="0" indent="0" algn="ctr">
                  <a:buNone/>
                </a:pPr>
                <a:endParaRPr lang="en-US" dirty="0"/>
              </a:p>
              <a:p>
                <a:pPr marL="0" indent="0">
                  <a:buNone/>
                </a:pPr>
                <a:endParaRPr lang="en-US" sz="2000" dirty="0"/>
              </a:p>
              <a:p>
                <a:pPr marL="0" indent="0">
                  <a:buNone/>
                </a:pPr>
                <a:r>
                  <a:rPr lang="en-US" sz="2000" dirty="0"/>
                  <a:t>Measure ΔT</a:t>
                </a:r>
              </a:p>
              <a:p>
                <a:pPr marL="0" indent="0">
                  <a:buNone/>
                </a:pPr>
                <a:r>
                  <a:rPr lang="en-US" sz="2000" dirty="0"/>
                  <a:t>Energy resolution </a:t>
                </a:r>
                <a14:m>
                  <m:oMath xmlns:m="http://schemas.openxmlformats.org/officeDocument/2006/math">
                    <m:r>
                      <a:rPr lang="en-US" sz="2000" i="1" dirty="0" smtClean="0">
                        <a:latin typeface="Cambria Math" panose="02040503050406030204" pitchFamily="18" charset="0"/>
                        <a:ea typeface="Cambria Math" panose="02040503050406030204" pitchFamily="18" charset="0"/>
                      </a:rPr>
                      <m:t>~</m:t>
                    </m:r>
                    <m:r>
                      <a:rPr lang="en-US" sz="2000" b="0" i="1" dirty="0" smtClean="0">
                        <a:latin typeface="Cambria Math" panose="02040503050406030204" pitchFamily="18" charset="0"/>
                        <a:ea typeface="Cambria Math" panose="02040503050406030204" pitchFamily="18" charset="0"/>
                      </a:rPr>
                      <m:t>2</m:t>
                    </m:r>
                  </m:oMath>
                </a14:m>
                <a:r>
                  <a:rPr lang="en-US" sz="2000" dirty="0"/>
                  <a:t> eV</a:t>
                </a:r>
              </a:p>
              <a:p>
                <a:pPr marL="0" indent="0">
                  <a:buNone/>
                </a:pPr>
                <a:r>
                  <a:rPr lang="en-US" sz="2000" dirty="0"/>
                  <a:t>Sensitivity Goal: 1 eV</a:t>
                </a:r>
              </a:p>
              <a:p>
                <a:pPr marL="0" indent="0">
                  <a:buNone/>
                </a:pPr>
                <a:endParaRPr lang="en-US" sz="2000" dirty="0"/>
              </a:p>
              <a:p>
                <a:pPr marL="0" indent="0">
                  <a:buNone/>
                </a:pPr>
                <a:endParaRPr lang="en-US" dirty="0"/>
              </a:p>
            </p:txBody>
          </p:sp>
        </mc:Choice>
        <mc:Fallback xmlns="">
          <p:sp>
            <p:nvSpPr>
              <p:cNvPr id="3" name="Content Placeholder 2">
                <a:extLst>
                  <a:ext uri="{FF2B5EF4-FFF2-40B4-BE49-F238E27FC236}">
                    <a16:creationId xmlns:a16="http://schemas.microsoft.com/office/drawing/2014/main" id="{5D1311C4-CB02-1E4A-9C87-F66D303E5848}"/>
                  </a:ext>
                </a:extLst>
              </p:cNvPr>
              <p:cNvSpPr>
                <a:spLocks noGrp="1" noRot="1" noChangeAspect="1" noMove="1" noResize="1" noEditPoints="1" noAdjustHandles="1" noChangeArrowheads="1" noChangeShapeType="1" noTextEdit="1"/>
              </p:cNvSpPr>
              <p:nvPr>
                <p:ph idx="1"/>
              </p:nvPr>
            </p:nvSpPr>
            <p:spPr>
              <a:xfrm>
                <a:off x="7941298" y="684647"/>
                <a:ext cx="3655142" cy="5488705"/>
              </a:xfrm>
              <a:blipFill>
                <a:blip r:embed="rId3"/>
                <a:stretch>
                  <a:fillRect l="-1379" t="-2535"/>
                </a:stretch>
              </a:blipFill>
              <a:ln>
                <a:solidFill>
                  <a:schemeClr val="accent5">
                    <a:lumMod val="20000"/>
                    <a:lumOff val="80000"/>
                  </a:schemeClr>
                </a:solidFill>
              </a:ln>
            </p:spPr>
            <p:txBody>
              <a:bodyPr/>
              <a:lstStyle/>
              <a:p>
                <a:r>
                  <a:rPr lang="en-US">
                    <a:noFill/>
                  </a:rPr>
                  <a:t> </a:t>
                </a:r>
              </a:p>
            </p:txBody>
          </p:sp>
        </mc:Fallback>
      </mc:AlternateContent>
      <p:sp>
        <p:nvSpPr>
          <p:cNvPr id="5" name="Footer Placeholder 4">
            <a:extLst>
              <a:ext uri="{FF2B5EF4-FFF2-40B4-BE49-F238E27FC236}">
                <a16:creationId xmlns:a16="http://schemas.microsoft.com/office/drawing/2014/main" id="{A592FF46-84EF-A5AD-A9F2-E7501BB89D19}"/>
              </a:ext>
            </a:extLst>
          </p:cNvPr>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rPr>
              <a:t>A. Tan, CIPANP 2025, Madison</a:t>
            </a:r>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
        <p:nvSpPr>
          <p:cNvPr id="6" name="Slide Number Placeholder 5">
            <a:extLst>
              <a:ext uri="{FF2B5EF4-FFF2-40B4-BE49-F238E27FC236}">
                <a16:creationId xmlns:a16="http://schemas.microsoft.com/office/drawing/2014/main" id="{E0A61C56-FC3C-0767-4C25-DCE289F09072}"/>
              </a:ext>
            </a:extLst>
          </p:cNvPr>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634930EE-9A76-EF46-BE4E-F5F9AD327350}"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9</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mc:AlternateContent xmlns:mc="http://schemas.openxmlformats.org/markup-compatibility/2006" xmlns:a14="http://schemas.microsoft.com/office/drawing/2010/main">
        <mc:Choice Requires="a14">
          <p:sp>
            <p:nvSpPr>
              <p:cNvPr id="9" name="Content Placeholder 2">
                <a:extLst>
                  <a:ext uri="{FF2B5EF4-FFF2-40B4-BE49-F238E27FC236}">
                    <a16:creationId xmlns:a16="http://schemas.microsoft.com/office/drawing/2014/main" id="{5270A4AC-B17F-C603-C43B-C327D492153A}"/>
                  </a:ext>
                </a:extLst>
              </p:cNvPr>
              <p:cNvSpPr txBox="1">
                <a:spLocks/>
              </p:cNvSpPr>
              <p:nvPr/>
            </p:nvSpPr>
            <p:spPr>
              <a:xfrm>
                <a:off x="622404" y="684647"/>
                <a:ext cx="3655142" cy="5488705"/>
              </a:xfrm>
              <a:prstGeom prst="rect">
                <a:avLst/>
              </a:prstGeom>
              <a:ln>
                <a:solidFill>
                  <a:schemeClr val="accent5">
                    <a:lumMod val="20000"/>
                    <a:lumOff val="80000"/>
                  </a:schemeClr>
                </a:solidFill>
              </a:ln>
            </p:spPr>
            <p:txBody>
              <a:bodyPr vert="horz" lIns="91440" tIns="45720" rIns="91440" bIns="45720" rtlCol="0">
                <a:normAutofit lnSpcReduction="10000"/>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Electromagnetic spectrometry</a:t>
                </a:r>
              </a:p>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endParaRPr kumimoji="0" lang="en-US" sz="16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endParaRPr kumimoji="0" lang="en-US" sz="20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kumimoji="0" lang="en-US" sz="2000" b="0" i="0" u="none" strike="noStrike" kern="1200" cap="none" spc="0" normalizeH="0" baseline="0" noProof="0" dirty="0">
                    <a:ln>
                      <a:noFill/>
                    </a:ln>
                    <a:solidFill>
                      <a:prstClr val="black"/>
                    </a:solidFill>
                    <a:effectLst/>
                    <a:uLnTx/>
                    <a:uFillTx/>
                    <a:latin typeface="Calibri" panose="020F0502020204030204"/>
                    <a:ea typeface="+mn-ea"/>
                    <a:cs typeface="+mn-cs"/>
                  </a:rPr>
                  <a:t>Cut-and-count</a:t>
                </a:r>
              </a:p>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kumimoji="0" lang="en-US" sz="2000" b="0" i="0" u="none" strike="noStrike" kern="1200" cap="none" spc="0" normalizeH="0" baseline="0" noProof="0" dirty="0">
                    <a:ln>
                      <a:noFill/>
                    </a:ln>
                    <a:solidFill>
                      <a:prstClr val="black"/>
                    </a:solidFill>
                    <a:effectLst/>
                    <a:uLnTx/>
                    <a:uFillTx/>
                    <a:latin typeface="Calibri" panose="020F0502020204030204"/>
                    <a:ea typeface="+mn-ea"/>
                    <a:cs typeface="+mn-cs"/>
                  </a:rPr>
                  <a:t>Energy resolution </a:t>
                </a:r>
                <a14:m>
                  <m:oMath xmlns:m="http://schemas.openxmlformats.org/officeDocument/2006/math">
                    <m:r>
                      <a:rPr kumimoji="0" lang="en-US" sz="2000" b="0" i="1" u="none" strike="noStrike" kern="1200" cap="none" spc="0" normalizeH="0" baseline="0" noProof="0" dirty="0" smtClean="0">
                        <a:ln>
                          <a:noFill/>
                        </a:ln>
                        <a:solidFill>
                          <a:prstClr val="black"/>
                        </a:solidFill>
                        <a:effectLst/>
                        <a:uLnTx/>
                        <a:uFillTx/>
                        <a:latin typeface="Cambria Math" panose="02040503050406030204" pitchFamily="18" charset="0"/>
                        <a:ea typeface="Cambria Math" panose="02040503050406030204" pitchFamily="18" charset="0"/>
                        <a:cs typeface="+mn-cs"/>
                      </a:rPr>
                      <m:t>~1</m:t>
                    </m:r>
                  </m:oMath>
                </a14:m>
                <a:r>
                  <a:rPr kumimoji="0" lang="en-US" sz="2000" b="0" i="0" u="none" strike="noStrike" kern="1200" cap="none" spc="0" normalizeH="0" baseline="0" noProof="0" dirty="0">
                    <a:ln>
                      <a:noFill/>
                    </a:ln>
                    <a:solidFill>
                      <a:prstClr val="black"/>
                    </a:solidFill>
                    <a:effectLst/>
                    <a:uLnTx/>
                    <a:uFillTx/>
                    <a:latin typeface="Calibri" panose="020F0502020204030204"/>
                    <a:ea typeface="+mn-ea"/>
                    <a:cs typeface="+mn-cs"/>
                  </a:rPr>
                  <a:t> eV</a:t>
                </a:r>
              </a:p>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kumimoji="0" lang="en-US" sz="2000" b="0" i="0" u="none" strike="noStrike" kern="1200" cap="none" spc="0" normalizeH="0" baseline="0" noProof="0" dirty="0">
                    <a:ln>
                      <a:noFill/>
                    </a:ln>
                    <a:solidFill>
                      <a:prstClr val="black"/>
                    </a:solidFill>
                    <a:effectLst/>
                    <a:uLnTx/>
                    <a:uFillTx/>
                    <a:latin typeface="Calibri" panose="020F0502020204030204"/>
                    <a:ea typeface="+mn-ea"/>
                    <a:cs typeface="+mn-cs"/>
                  </a:rPr>
                  <a:t>Sensitivity Goal: 0.2 eV</a:t>
                </a:r>
              </a:p>
            </p:txBody>
          </p:sp>
        </mc:Choice>
        <mc:Fallback xmlns="">
          <p:sp>
            <p:nvSpPr>
              <p:cNvPr id="9" name="Content Placeholder 2">
                <a:extLst>
                  <a:ext uri="{FF2B5EF4-FFF2-40B4-BE49-F238E27FC236}">
                    <a16:creationId xmlns:a16="http://schemas.microsoft.com/office/drawing/2014/main" id="{5270A4AC-B17F-C603-C43B-C327D492153A}"/>
                  </a:ext>
                </a:extLst>
              </p:cNvPr>
              <p:cNvSpPr txBox="1">
                <a:spLocks noRot="1" noChangeAspect="1" noMove="1" noResize="1" noEditPoints="1" noAdjustHandles="1" noChangeArrowheads="1" noChangeShapeType="1" noTextEdit="1"/>
              </p:cNvSpPr>
              <p:nvPr/>
            </p:nvSpPr>
            <p:spPr>
              <a:xfrm>
                <a:off x="622404" y="684647"/>
                <a:ext cx="3655142" cy="5488705"/>
              </a:xfrm>
              <a:prstGeom prst="rect">
                <a:avLst/>
              </a:prstGeom>
              <a:blipFill>
                <a:blip r:embed="rId4"/>
                <a:stretch>
                  <a:fillRect l="-1379" t="-2535"/>
                </a:stretch>
              </a:blipFill>
              <a:ln>
                <a:solidFill>
                  <a:schemeClr val="accent5">
                    <a:lumMod val="20000"/>
                    <a:lumOff val="80000"/>
                  </a:schemeClr>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0" name="Content Placeholder 2">
                <a:extLst>
                  <a:ext uri="{FF2B5EF4-FFF2-40B4-BE49-F238E27FC236}">
                    <a16:creationId xmlns:a16="http://schemas.microsoft.com/office/drawing/2014/main" id="{BB9489D9-7CCA-1416-ACAD-1417F97EFA04}"/>
                  </a:ext>
                </a:extLst>
              </p:cNvPr>
              <p:cNvSpPr txBox="1">
                <a:spLocks/>
              </p:cNvSpPr>
              <p:nvPr/>
            </p:nvSpPr>
            <p:spPr>
              <a:xfrm>
                <a:off x="4277546" y="684647"/>
                <a:ext cx="3655142" cy="5488705"/>
              </a:xfrm>
              <a:prstGeom prst="rect">
                <a:avLst/>
              </a:prstGeom>
              <a:ln>
                <a:solidFill>
                  <a:schemeClr val="accent5">
                    <a:lumMod val="20000"/>
                    <a:lumOff val="80000"/>
                  </a:schemeClr>
                </a:solidFill>
              </a:ln>
            </p:spPr>
            <p:txBody>
              <a:bodyPr vert="horz" lIns="91440" tIns="45720" rIns="91440" bIns="45720" rtlCol="0">
                <a:normAutofit lnSpcReduction="10000"/>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Cyclotron Frequency Spectroscopy</a:t>
                </a:r>
              </a:p>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kumimoji="0" lang="en-US" sz="2000" b="0" i="0" u="none" strike="noStrike" kern="1200" cap="none" spc="0" normalizeH="0" baseline="0" noProof="0" dirty="0">
                    <a:ln>
                      <a:noFill/>
                    </a:ln>
                    <a:solidFill>
                      <a:prstClr val="black"/>
                    </a:solidFill>
                    <a:effectLst/>
                    <a:uLnTx/>
                    <a:uFillTx/>
                    <a:latin typeface="Calibri" panose="020F0502020204030204"/>
                    <a:ea typeface="+mn-ea"/>
                    <a:cs typeface="+mn-cs"/>
                  </a:rPr>
                  <a:t>Measure frequency</a:t>
                </a:r>
              </a:p>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kumimoji="0" lang="en-US" sz="2000" b="0" i="0" u="none" strike="noStrike" kern="1200" cap="none" spc="0" normalizeH="0" baseline="0" noProof="0" dirty="0">
                    <a:ln>
                      <a:noFill/>
                    </a:ln>
                    <a:solidFill>
                      <a:prstClr val="black"/>
                    </a:solidFill>
                    <a:effectLst/>
                    <a:uLnTx/>
                    <a:uFillTx/>
                    <a:latin typeface="Calibri" panose="020F0502020204030204"/>
                    <a:ea typeface="+mn-ea"/>
                    <a:cs typeface="+mn-cs"/>
                  </a:rPr>
                  <a:t>Energy resolution </a:t>
                </a:r>
                <a14:m>
                  <m:oMath xmlns:m="http://schemas.openxmlformats.org/officeDocument/2006/math">
                    <m:r>
                      <a:rPr kumimoji="0" lang="en-US" sz="2000" b="0" i="1" u="none" strike="noStrike" kern="1200" cap="none" spc="0" normalizeH="0" baseline="0" noProof="0" dirty="0" smtClean="0">
                        <a:ln>
                          <a:noFill/>
                        </a:ln>
                        <a:solidFill>
                          <a:prstClr val="black"/>
                        </a:solidFill>
                        <a:effectLst/>
                        <a:uLnTx/>
                        <a:uFillTx/>
                        <a:latin typeface="Cambria Math" panose="02040503050406030204" pitchFamily="18" charset="0"/>
                        <a:ea typeface="Cambria Math" panose="02040503050406030204" pitchFamily="18" charset="0"/>
                        <a:cs typeface="+mn-cs"/>
                      </a:rPr>
                      <m:t>~2</m:t>
                    </m:r>
                  </m:oMath>
                </a14:m>
                <a:r>
                  <a:rPr kumimoji="0" lang="en-US" sz="2000" b="0" i="0" u="none" strike="noStrike" kern="1200" cap="none" spc="0" normalizeH="0" baseline="0" noProof="0" dirty="0">
                    <a:ln>
                      <a:noFill/>
                    </a:ln>
                    <a:solidFill>
                      <a:prstClr val="black"/>
                    </a:solidFill>
                    <a:effectLst/>
                    <a:uLnTx/>
                    <a:uFillTx/>
                    <a:latin typeface="Calibri" panose="020F0502020204030204"/>
                    <a:ea typeface="+mn-ea"/>
                    <a:cs typeface="+mn-cs"/>
                  </a:rPr>
                  <a:t> eV</a:t>
                </a:r>
              </a:p>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kumimoji="0" lang="en-US" sz="2000" b="0" i="0" u="none" strike="noStrike" kern="1200" cap="none" spc="0" normalizeH="0" baseline="0" noProof="0" dirty="0">
                    <a:ln>
                      <a:noFill/>
                    </a:ln>
                    <a:solidFill>
                      <a:prstClr val="black"/>
                    </a:solidFill>
                    <a:effectLst/>
                    <a:uLnTx/>
                    <a:uFillTx/>
                    <a:latin typeface="Calibri" panose="020F0502020204030204"/>
                    <a:ea typeface="+mn-ea"/>
                    <a:cs typeface="+mn-cs"/>
                  </a:rPr>
                  <a:t>Sensitivity Goal: 40 </a:t>
                </a:r>
                <a:r>
                  <a:rPr kumimoji="0" lang="en-US" sz="2000" b="0" i="0" u="none" strike="noStrike" kern="1200" cap="none" spc="0" normalizeH="0" baseline="0" noProof="0" dirty="0" err="1">
                    <a:ln>
                      <a:noFill/>
                    </a:ln>
                    <a:solidFill>
                      <a:prstClr val="black"/>
                    </a:solidFill>
                    <a:effectLst/>
                    <a:uLnTx/>
                    <a:uFillTx/>
                    <a:latin typeface="Calibri" panose="020F0502020204030204"/>
                    <a:ea typeface="+mn-ea"/>
                    <a:cs typeface="+mn-cs"/>
                  </a:rPr>
                  <a:t>meV</a:t>
                </a:r>
                <a:r>
                  <a:rPr kumimoji="0" lang="en-US" sz="2000" b="0" i="0" u="none" strike="noStrike" kern="1200" cap="none" spc="0" normalizeH="0" baseline="0" noProof="0" dirty="0">
                    <a:ln>
                      <a:noFill/>
                    </a:ln>
                    <a:solidFill>
                      <a:prstClr val="black"/>
                    </a:solidFill>
                    <a:effectLst/>
                    <a:uLnTx/>
                    <a:uFillTx/>
                    <a:latin typeface="Calibri" panose="020F0502020204030204"/>
                    <a:ea typeface="+mn-ea"/>
                    <a:cs typeface="+mn-cs"/>
                  </a:rPr>
                  <a:t> with atomic source.</a:t>
                </a:r>
              </a:p>
            </p:txBody>
          </p:sp>
        </mc:Choice>
        <mc:Fallback xmlns="">
          <p:sp>
            <p:nvSpPr>
              <p:cNvPr id="10" name="Content Placeholder 2">
                <a:extLst>
                  <a:ext uri="{FF2B5EF4-FFF2-40B4-BE49-F238E27FC236}">
                    <a16:creationId xmlns:a16="http://schemas.microsoft.com/office/drawing/2014/main" id="{BB9489D9-7CCA-1416-ACAD-1417F97EFA04}"/>
                  </a:ext>
                </a:extLst>
              </p:cNvPr>
              <p:cNvSpPr txBox="1">
                <a:spLocks noRot="1" noChangeAspect="1" noMove="1" noResize="1" noEditPoints="1" noAdjustHandles="1" noChangeArrowheads="1" noChangeShapeType="1" noTextEdit="1"/>
              </p:cNvSpPr>
              <p:nvPr/>
            </p:nvSpPr>
            <p:spPr>
              <a:xfrm>
                <a:off x="4277546" y="684647"/>
                <a:ext cx="3655142" cy="5488705"/>
              </a:xfrm>
              <a:prstGeom prst="rect">
                <a:avLst/>
              </a:prstGeom>
              <a:blipFill>
                <a:blip r:embed="rId5"/>
                <a:stretch>
                  <a:fillRect l="-1730" t="-2535" b="-461"/>
                </a:stretch>
              </a:blipFill>
              <a:ln>
                <a:solidFill>
                  <a:schemeClr val="accent5">
                    <a:lumMod val="20000"/>
                    <a:lumOff val="80000"/>
                  </a:schemeClr>
                </a:solidFill>
              </a:ln>
            </p:spPr>
            <p:txBody>
              <a:bodyPr/>
              <a:lstStyle/>
              <a:p>
                <a:r>
                  <a:rPr lang="en-US">
                    <a:noFill/>
                  </a:rPr>
                  <a:t> </a:t>
                </a:r>
              </a:p>
            </p:txBody>
          </p:sp>
        </mc:Fallback>
      </mc:AlternateContent>
      <p:pic>
        <p:nvPicPr>
          <p:cNvPr id="2" name="Picture 5" descr=":Neuig3.jpeg">
            <a:extLst>
              <a:ext uri="{FF2B5EF4-FFF2-40B4-BE49-F238E27FC236}">
                <a16:creationId xmlns:a16="http://schemas.microsoft.com/office/drawing/2014/main" id="{0B476F3E-3715-FF55-4924-BB6FEA4E70AA}"/>
              </a:ext>
            </a:extLst>
          </p:cNvPr>
          <p:cNvPicPr>
            <a:picLocks noChangeAspect="1" noChangeArrowheads="1"/>
          </p:cNvPicPr>
          <p:nvPr/>
        </p:nvPicPr>
        <p:blipFill>
          <a:blip r:embed="rId6"/>
          <a:srcRect/>
          <a:stretch>
            <a:fillRect/>
          </a:stretch>
        </p:blipFill>
        <p:spPr bwMode="auto">
          <a:xfrm>
            <a:off x="715280" y="1668051"/>
            <a:ext cx="3469390" cy="2601159"/>
          </a:xfrm>
          <a:prstGeom prst="rect">
            <a:avLst/>
          </a:prstGeom>
          <a:noFill/>
          <a:ln w="9525">
            <a:noFill/>
            <a:miter lim="800000"/>
            <a:headEnd/>
            <a:tailEnd/>
          </a:ln>
        </p:spPr>
      </p:pic>
      <p:grpSp>
        <p:nvGrpSpPr>
          <p:cNvPr id="7" name="Group 6">
            <a:extLst>
              <a:ext uri="{FF2B5EF4-FFF2-40B4-BE49-F238E27FC236}">
                <a16:creationId xmlns:a16="http://schemas.microsoft.com/office/drawing/2014/main" id="{4B7A5A1E-290E-760F-5921-87129CD88DB8}"/>
              </a:ext>
            </a:extLst>
          </p:cNvPr>
          <p:cNvGrpSpPr>
            <a:grpSpLocks noChangeAspect="1"/>
          </p:cNvGrpSpPr>
          <p:nvPr/>
        </p:nvGrpSpPr>
        <p:grpSpPr>
          <a:xfrm>
            <a:off x="7971924" y="1802346"/>
            <a:ext cx="3624516" cy="2466864"/>
            <a:chOff x="-36735" y="4001372"/>
            <a:chExt cx="5218824" cy="3344650"/>
          </a:xfrm>
        </p:grpSpPr>
        <p:pic>
          <p:nvPicPr>
            <p:cNvPr id="8" name="Picture 7" descr="microCal2.png">
              <a:extLst>
                <a:ext uri="{FF2B5EF4-FFF2-40B4-BE49-F238E27FC236}">
                  <a16:creationId xmlns:a16="http://schemas.microsoft.com/office/drawing/2014/main" id="{1262B62C-26C2-61E0-5DFA-56D931D3D272}"/>
                </a:ext>
              </a:extLst>
            </p:cNvPr>
            <p:cNvPicPr>
              <a:picLocks noChangeAspect="1"/>
            </p:cNvPicPr>
            <p:nvPr/>
          </p:nvPicPr>
          <p:blipFill>
            <a:blip r:embed="rId7"/>
            <a:srcRect/>
            <a:stretch>
              <a:fillRect/>
            </a:stretch>
          </p:blipFill>
          <p:spPr bwMode="auto">
            <a:xfrm>
              <a:off x="-36735" y="4001372"/>
              <a:ext cx="5218824" cy="3344650"/>
            </a:xfrm>
            <a:prstGeom prst="rect">
              <a:avLst/>
            </a:prstGeom>
            <a:noFill/>
            <a:ln w="9525">
              <a:noFill/>
              <a:miter lim="800000"/>
              <a:headEnd/>
              <a:tailEnd/>
            </a:ln>
          </p:spPr>
        </p:pic>
        <p:sp>
          <p:nvSpPr>
            <p:cNvPr id="11" name="TextBox 10">
              <a:extLst>
                <a:ext uri="{FF2B5EF4-FFF2-40B4-BE49-F238E27FC236}">
                  <a16:creationId xmlns:a16="http://schemas.microsoft.com/office/drawing/2014/main" id="{97B982A4-16C7-C160-EBED-898791073DEE}"/>
                </a:ext>
              </a:extLst>
            </p:cNvPr>
            <p:cNvSpPr txBox="1">
              <a:spLocks noChangeArrowheads="1"/>
            </p:cNvSpPr>
            <p:nvPr/>
          </p:nvSpPr>
          <p:spPr bwMode="auto">
            <a:xfrm>
              <a:off x="3444964" y="4848113"/>
              <a:ext cx="304557" cy="502428"/>
            </a:xfrm>
            <a:prstGeom prst="rect">
              <a:avLst/>
            </a:prstGeom>
            <a:noFill/>
            <a:ln w="9525">
              <a:noFill/>
              <a:miter lim="800000"/>
              <a:headEnd/>
              <a:tailEnd/>
            </a:ln>
          </p:spPr>
          <p:txBody>
            <a:bodyPr wrap="square" lIns="101870" tIns="50935" rIns="101870" bIns="50935">
              <a:prstTxWarp prst="textNoShape">
                <a:avLst/>
              </a:prstTxWarp>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prstClr val="black"/>
                  </a:solidFill>
                  <a:effectLst/>
                  <a:uLnTx/>
                  <a:uFillTx/>
                  <a:latin typeface="Calibri" panose="020F0502020204030204"/>
                  <a:ea typeface="+mn-ea"/>
                  <a:cs typeface="+mn-cs"/>
                </a:rPr>
                <a:t>E</a:t>
              </a:r>
            </a:p>
          </p:txBody>
        </p:sp>
        <p:sp>
          <p:nvSpPr>
            <p:cNvPr id="15" name="TextBox 14">
              <a:extLst>
                <a:ext uri="{FF2B5EF4-FFF2-40B4-BE49-F238E27FC236}">
                  <a16:creationId xmlns:a16="http://schemas.microsoft.com/office/drawing/2014/main" id="{6FBD0BAC-016D-B8B5-5946-CC3F25616ED8}"/>
                </a:ext>
              </a:extLst>
            </p:cNvPr>
            <p:cNvSpPr txBox="1">
              <a:spLocks noChangeArrowheads="1"/>
            </p:cNvSpPr>
            <p:nvPr/>
          </p:nvSpPr>
          <p:spPr bwMode="auto">
            <a:xfrm>
              <a:off x="3444964" y="5171268"/>
              <a:ext cx="314889" cy="502428"/>
            </a:xfrm>
            <a:prstGeom prst="rect">
              <a:avLst/>
            </a:prstGeom>
            <a:noFill/>
            <a:ln w="9525">
              <a:noFill/>
              <a:miter lim="800000"/>
              <a:headEnd/>
              <a:tailEnd/>
            </a:ln>
          </p:spPr>
          <p:txBody>
            <a:bodyPr wrap="square" lIns="101870" tIns="50935" rIns="101870" bIns="50935">
              <a:prstTxWarp prst="textNoShape">
                <a:avLst/>
              </a:prstTxWarp>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prstClr val="black"/>
                  </a:solidFill>
                  <a:effectLst/>
                  <a:uLnTx/>
                  <a:uFillTx/>
                  <a:latin typeface="Calibri" panose="020F0502020204030204"/>
                  <a:ea typeface="+mn-ea"/>
                  <a:cs typeface="+mn-cs"/>
                </a:rPr>
                <a:t>C</a:t>
              </a:r>
            </a:p>
          </p:txBody>
        </p:sp>
        <p:sp>
          <p:nvSpPr>
            <p:cNvPr id="17" name="TextBox 16">
              <a:extLst>
                <a:ext uri="{FF2B5EF4-FFF2-40B4-BE49-F238E27FC236}">
                  <a16:creationId xmlns:a16="http://schemas.microsoft.com/office/drawing/2014/main" id="{EF92814A-834F-2CA5-A3BD-053DEC926D32}"/>
                </a:ext>
              </a:extLst>
            </p:cNvPr>
            <p:cNvSpPr txBox="1">
              <a:spLocks noChangeArrowheads="1"/>
            </p:cNvSpPr>
            <p:nvPr/>
          </p:nvSpPr>
          <p:spPr bwMode="auto">
            <a:xfrm>
              <a:off x="4547491" y="5002976"/>
              <a:ext cx="338505" cy="502428"/>
            </a:xfrm>
            <a:prstGeom prst="rect">
              <a:avLst/>
            </a:prstGeom>
            <a:noFill/>
            <a:ln w="9525">
              <a:noFill/>
              <a:miter lim="800000"/>
              <a:headEnd/>
              <a:tailEnd/>
            </a:ln>
          </p:spPr>
          <p:txBody>
            <a:bodyPr wrap="square" lIns="101870" tIns="50935" rIns="101870" bIns="50935">
              <a:prstTxWarp prst="textNoShape">
                <a:avLst/>
              </a:prstTxWarp>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prstClr val="black"/>
                  </a:solidFill>
                  <a:effectLst/>
                  <a:uLnTx/>
                  <a:uFillTx/>
                  <a:latin typeface="Calibri" panose="020F0502020204030204"/>
                  <a:ea typeface="+mn-ea"/>
                  <a:cs typeface="+mn-cs"/>
                </a:rPr>
                <a:t>G</a:t>
              </a:r>
              <a:endParaRPr kumimoji="0" lang="en-US" sz="14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
          <p:nvSpPr>
            <p:cNvPr id="18" name="TextBox 17">
              <a:extLst>
                <a:ext uri="{FF2B5EF4-FFF2-40B4-BE49-F238E27FC236}">
                  <a16:creationId xmlns:a16="http://schemas.microsoft.com/office/drawing/2014/main" id="{B3089862-26B4-4D25-7086-1B89FF12565E}"/>
                </a:ext>
              </a:extLst>
            </p:cNvPr>
            <p:cNvSpPr txBox="1">
              <a:spLocks noChangeArrowheads="1"/>
            </p:cNvSpPr>
            <p:nvPr/>
          </p:nvSpPr>
          <p:spPr bwMode="auto">
            <a:xfrm>
              <a:off x="4156712" y="4805686"/>
              <a:ext cx="650308" cy="515031"/>
            </a:xfrm>
            <a:prstGeom prst="rect">
              <a:avLst/>
            </a:prstGeom>
            <a:noFill/>
            <a:ln w="9525">
              <a:noFill/>
              <a:miter lim="800000"/>
              <a:headEnd/>
              <a:tailEnd/>
            </a:ln>
          </p:spPr>
          <p:txBody>
            <a:bodyPr wrap="square" lIns="101870" tIns="50935" rIns="101870" bIns="50935">
              <a:prstTxWarp prst="textNoShape">
                <a:avLst/>
              </a:prstTxWarp>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prstClr val="black"/>
                  </a:solidFill>
                  <a:effectLst/>
                  <a:uLnTx/>
                  <a:uFillTx/>
                  <a:latin typeface="Symbol" pitchFamily="-107" charset="2"/>
                  <a:ea typeface="Symbol" pitchFamily="-107" charset="2"/>
                  <a:cs typeface="Symbol" pitchFamily="-107" charset="2"/>
                </a:rPr>
                <a:t>t</a:t>
              </a:r>
              <a:r>
                <a:rPr kumimoji="0" lang="en-US" sz="1800" b="0" i="0" u="none" strike="noStrike" kern="1200" cap="none" spc="0" normalizeH="0" baseline="0" noProof="0" dirty="0">
                  <a:ln>
                    <a:noFill/>
                  </a:ln>
                  <a:solidFill>
                    <a:prstClr val="black"/>
                  </a:solidFill>
                  <a:effectLst/>
                  <a:uLnTx/>
                  <a:uFillTx/>
                  <a:latin typeface="Calibri" panose="020F0502020204030204"/>
                  <a:ea typeface="+mn-ea"/>
                  <a:cs typeface="+mn-cs"/>
                </a:rPr>
                <a:t>=</a:t>
              </a:r>
            </a:p>
          </p:txBody>
        </p:sp>
        <p:sp>
          <p:nvSpPr>
            <p:cNvPr id="19" name="TextBox 18">
              <a:extLst>
                <a:ext uri="{FF2B5EF4-FFF2-40B4-BE49-F238E27FC236}">
                  <a16:creationId xmlns:a16="http://schemas.microsoft.com/office/drawing/2014/main" id="{AED202A6-0179-237B-2B1F-1E36D1ADA984}"/>
                </a:ext>
              </a:extLst>
            </p:cNvPr>
            <p:cNvSpPr txBox="1">
              <a:spLocks noChangeArrowheads="1"/>
            </p:cNvSpPr>
            <p:nvPr/>
          </p:nvSpPr>
          <p:spPr bwMode="auto">
            <a:xfrm>
              <a:off x="4547491" y="4670530"/>
              <a:ext cx="314889" cy="502428"/>
            </a:xfrm>
            <a:prstGeom prst="rect">
              <a:avLst/>
            </a:prstGeom>
            <a:noFill/>
            <a:ln w="9525">
              <a:noFill/>
              <a:miter lim="800000"/>
              <a:headEnd/>
              <a:tailEnd/>
            </a:ln>
          </p:spPr>
          <p:txBody>
            <a:bodyPr wrap="square" lIns="101870" tIns="50935" rIns="101870" bIns="50935">
              <a:prstTxWarp prst="textNoShape">
                <a:avLst/>
              </a:prstTxWarp>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prstClr val="black"/>
                  </a:solidFill>
                  <a:effectLst/>
                  <a:uLnTx/>
                  <a:uFillTx/>
                  <a:latin typeface="Calibri" panose="020F0502020204030204"/>
                  <a:ea typeface="+mn-ea"/>
                  <a:cs typeface="+mn-cs"/>
                </a:rPr>
                <a:t>C</a:t>
              </a:r>
            </a:p>
          </p:txBody>
        </p:sp>
      </p:grpSp>
      <p:pic>
        <p:nvPicPr>
          <p:cNvPr id="20" name="Picture 19">
            <a:extLst>
              <a:ext uri="{FF2B5EF4-FFF2-40B4-BE49-F238E27FC236}">
                <a16:creationId xmlns:a16="http://schemas.microsoft.com/office/drawing/2014/main" id="{DEC331A7-645B-7454-04A4-02A353F92E52}"/>
              </a:ext>
            </a:extLst>
          </p:cNvPr>
          <p:cNvPicPr>
            <a:picLocks noChangeAspect="1"/>
          </p:cNvPicPr>
          <p:nvPr/>
        </p:nvPicPr>
        <p:blipFill>
          <a:blip r:embed="rId8"/>
          <a:stretch>
            <a:fillRect/>
          </a:stretch>
        </p:blipFill>
        <p:spPr>
          <a:xfrm>
            <a:off x="4686001" y="1574170"/>
            <a:ext cx="2743200" cy="1394460"/>
          </a:xfrm>
          <a:prstGeom prst="rect">
            <a:avLst/>
          </a:prstGeom>
        </p:spPr>
      </p:pic>
      <p:pic>
        <p:nvPicPr>
          <p:cNvPr id="21" name="Picture 20">
            <a:extLst>
              <a:ext uri="{FF2B5EF4-FFF2-40B4-BE49-F238E27FC236}">
                <a16:creationId xmlns:a16="http://schemas.microsoft.com/office/drawing/2014/main" id="{2484A75B-CBAA-38CE-15F6-0FE16EF9E5D4}"/>
              </a:ext>
            </a:extLst>
          </p:cNvPr>
          <p:cNvPicPr>
            <a:picLocks noChangeAspect="1"/>
          </p:cNvPicPr>
          <p:nvPr/>
        </p:nvPicPr>
        <p:blipFill>
          <a:blip r:embed="rId9"/>
          <a:stretch>
            <a:fillRect/>
          </a:stretch>
        </p:blipFill>
        <p:spPr>
          <a:xfrm>
            <a:off x="4412863" y="3151628"/>
            <a:ext cx="3401416" cy="1431289"/>
          </a:xfrm>
          <a:prstGeom prst="rect">
            <a:avLst/>
          </a:prstGeom>
        </p:spPr>
      </p:pic>
      <p:sp>
        <p:nvSpPr>
          <p:cNvPr id="12" name="Date Placeholder 11">
            <a:extLst>
              <a:ext uri="{FF2B5EF4-FFF2-40B4-BE49-F238E27FC236}">
                <a16:creationId xmlns:a16="http://schemas.microsoft.com/office/drawing/2014/main" id="{D0560221-2E83-90E9-7AEE-3ED2ED5A8F6F}"/>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171643505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15" name="Picture 14" descr="A picture containing text&#10;&#10;Description automatically generated">
            <a:extLst>
              <a:ext uri="{FF2B5EF4-FFF2-40B4-BE49-F238E27FC236}">
                <a16:creationId xmlns:a16="http://schemas.microsoft.com/office/drawing/2014/main" id="{89BA6404-EA15-417B-9852-7CD29E4334D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rot="16200000">
            <a:off x="9222095" y="3097320"/>
            <a:ext cx="1596831" cy="582739"/>
          </a:xfrm>
          <a:prstGeom prst="rect">
            <a:avLst/>
          </a:prstGeom>
        </p:spPr>
      </p:pic>
      <p:grpSp>
        <p:nvGrpSpPr>
          <p:cNvPr id="84" name="Group 83">
            <a:extLst>
              <a:ext uri="{FF2B5EF4-FFF2-40B4-BE49-F238E27FC236}">
                <a16:creationId xmlns:a16="http://schemas.microsoft.com/office/drawing/2014/main" id="{FD80EE45-9C63-4213-8BBA-E76EC4B334E8}"/>
              </a:ext>
            </a:extLst>
          </p:cNvPr>
          <p:cNvGrpSpPr/>
          <p:nvPr/>
        </p:nvGrpSpPr>
        <p:grpSpPr>
          <a:xfrm>
            <a:off x="1653613" y="4284591"/>
            <a:ext cx="8536137" cy="1297796"/>
            <a:chOff x="1653613" y="4284591"/>
            <a:chExt cx="8536137" cy="1297796"/>
          </a:xfrm>
        </p:grpSpPr>
        <p:pic>
          <p:nvPicPr>
            <p:cNvPr id="83" name="image7.png">
              <a:extLst>
                <a:ext uri="{FF2B5EF4-FFF2-40B4-BE49-F238E27FC236}">
                  <a16:creationId xmlns:a16="http://schemas.microsoft.com/office/drawing/2014/main" id="{DEFBFD10-4BD6-4DC1-84D3-62C08CFF347A}"/>
                </a:ext>
              </a:extLst>
            </p:cNvPr>
            <p:cNvPicPr/>
            <p:nvPr/>
          </p:nvPicPr>
          <p:blipFill rotWithShape="1">
            <a:blip r:embed="rId4"/>
            <a:srcRect l="5027" t="81067" r="11888" b="4085"/>
            <a:stretch/>
          </p:blipFill>
          <p:spPr>
            <a:xfrm>
              <a:off x="1653613" y="4556426"/>
              <a:ext cx="8197658" cy="846589"/>
            </a:xfrm>
            <a:prstGeom prst="rect">
              <a:avLst/>
            </a:prstGeom>
            <a:ln/>
          </p:spPr>
        </p:pic>
        <p:sp>
          <p:nvSpPr>
            <p:cNvPr id="26" name="TextBox 25">
              <a:extLst>
                <a:ext uri="{FF2B5EF4-FFF2-40B4-BE49-F238E27FC236}">
                  <a16:creationId xmlns:a16="http://schemas.microsoft.com/office/drawing/2014/main" id="{4B7986A9-C77E-4B89-B8DD-5062FD3CB413}"/>
                </a:ext>
              </a:extLst>
            </p:cNvPr>
            <p:cNvSpPr txBox="1"/>
            <p:nvPr/>
          </p:nvSpPr>
          <p:spPr>
            <a:xfrm>
              <a:off x="7052499" y="5087066"/>
              <a:ext cx="3137251" cy="495321"/>
            </a:xfrm>
            <a:prstGeom prst="rect">
              <a:avLst/>
            </a:prstGeom>
            <a:solidFill>
              <a:schemeClr val="bg1"/>
            </a:solidFill>
            <a:effectLst/>
          </p:spPr>
          <p:txBody>
            <a:bodyPr wrap="square" rtlCol="0">
              <a:spAutoFit/>
            </a:bodyPr>
            <a:lstStyle/>
            <a:p>
              <a:endParaRPr lang="en-US" sz="1588" dirty="0"/>
            </a:p>
          </p:txBody>
        </p:sp>
        <p:sp>
          <p:nvSpPr>
            <p:cNvPr id="38" name="TextBox 37">
              <a:extLst>
                <a:ext uri="{FF2B5EF4-FFF2-40B4-BE49-F238E27FC236}">
                  <a16:creationId xmlns:a16="http://schemas.microsoft.com/office/drawing/2014/main" id="{872625E4-CA28-4B75-A647-3451EAD7C539}"/>
                </a:ext>
              </a:extLst>
            </p:cNvPr>
            <p:cNvSpPr txBox="1"/>
            <p:nvPr/>
          </p:nvSpPr>
          <p:spPr>
            <a:xfrm>
              <a:off x="6544560" y="4284591"/>
              <a:ext cx="3630075" cy="410686"/>
            </a:xfrm>
            <a:prstGeom prst="rect">
              <a:avLst/>
            </a:prstGeom>
            <a:solidFill>
              <a:schemeClr val="bg1"/>
            </a:solidFill>
            <a:effectLst/>
          </p:spPr>
          <p:txBody>
            <a:bodyPr wrap="square" rtlCol="0">
              <a:spAutoFit/>
            </a:bodyPr>
            <a:lstStyle/>
            <a:p>
              <a:endParaRPr lang="en-US" sz="1588" dirty="0"/>
            </a:p>
          </p:txBody>
        </p:sp>
      </p:grpSp>
      <mc:AlternateContent xmlns:mc="http://schemas.openxmlformats.org/markup-compatibility/2006" xmlns:a14="http://schemas.microsoft.com/office/drawing/2010/main">
        <mc:Choice Requires="a14">
          <p:sp>
            <p:nvSpPr>
              <p:cNvPr id="39" name="TextBox 38">
                <a:extLst>
                  <a:ext uri="{FF2B5EF4-FFF2-40B4-BE49-F238E27FC236}">
                    <a16:creationId xmlns:a16="http://schemas.microsoft.com/office/drawing/2014/main" id="{0FC86160-0E9A-450C-A5B5-5A50B528A12A}"/>
                  </a:ext>
                </a:extLst>
              </p:cNvPr>
              <p:cNvSpPr txBox="1"/>
              <p:nvPr/>
            </p:nvSpPr>
            <p:spPr>
              <a:xfrm>
                <a:off x="4038601" y="5403014"/>
                <a:ext cx="5981910" cy="354841"/>
              </a:xfrm>
              <a:prstGeom prst="rect">
                <a:avLst/>
              </a:prstGeom>
              <a:noFill/>
            </p:spPr>
            <p:txBody>
              <a:bodyPr wrap="squar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en-US" sz="2000" i="1">
                              <a:latin typeface="Cambria Math" panose="02040503050406030204" pitchFamily="18" charset="0"/>
                            </a:rPr>
                          </m:ctrlPr>
                        </m:sSubPr>
                        <m:e>
                          <m:r>
                            <a:rPr lang="en-US" sz="2000" i="1">
                              <a:latin typeface="Cambria Math" panose="02040503050406030204" pitchFamily="18" charset="0"/>
                            </a:rPr>
                            <m:t>𝐸</m:t>
                          </m:r>
                        </m:e>
                        <m:sub>
                          <m:r>
                            <a:rPr lang="en-US" sz="2000" i="1">
                              <a:latin typeface="Cambria Math" panose="02040503050406030204" pitchFamily="18" charset="0"/>
                            </a:rPr>
                            <m:t>𝑇𝑜𝑡𝑎𝑙</m:t>
                          </m:r>
                        </m:sub>
                      </m:sSub>
                      <m:r>
                        <a:rPr lang="en-US" sz="2000" i="1">
                          <a:latin typeface="Cambria Math" panose="02040503050406030204" pitchFamily="18" charset="0"/>
                        </a:rPr>
                        <m:t>=</m:t>
                      </m:r>
                      <m:r>
                        <a:rPr lang="en-US" sz="2000" i="1">
                          <a:latin typeface="Cambria Math" panose="02040503050406030204" pitchFamily="18" charset="0"/>
                        </a:rPr>
                        <m:t>𝑞</m:t>
                      </m:r>
                      <m:d>
                        <m:dPr>
                          <m:ctrlPr>
                            <a:rPr lang="en-US" sz="2000" i="1">
                              <a:latin typeface="Cambria Math" panose="02040503050406030204" pitchFamily="18" charset="0"/>
                            </a:rPr>
                          </m:ctrlPr>
                        </m:dPr>
                        <m:e>
                          <m:sSub>
                            <m:sSubPr>
                              <m:ctrlPr>
                                <a:rPr lang="en-US" sz="2000" i="1">
                                  <a:latin typeface="Cambria Math" panose="02040503050406030204" pitchFamily="18" charset="0"/>
                                </a:rPr>
                              </m:ctrlPr>
                            </m:sSubPr>
                            <m:e>
                              <m:r>
                                <a:rPr lang="en-US" sz="2000" i="1">
                                  <a:latin typeface="Cambria Math" panose="02040503050406030204" pitchFamily="18" charset="0"/>
                                </a:rPr>
                                <m:t>𝑉</m:t>
                              </m:r>
                            </m:e>
                            <m:sub>
                              <m:r>
                                <a:rPr lang="en-US" sz="2000" i="1">
                                  <a:latin typeface="Cambria Math" panose="02040503050406030204" pitchFamily="18" charset="0"/>
                                </a:rPr>
                                <m:t>𝑇𝐸𝑆</m:t>
                              </m:r>
                            </m:sub>
                          </m:sSub>
                          <m:r>
                            <a:rPr lang="en-US" sz="2000" i="1">
                              <a:latin typeface="Cambria Math" panose="02040503050406030204" pitchFamily="18" charset="0"/>
                            </a:rPr>
                            <m:t>−</m:t>
                          </m:r>
                          <m:sSub>
                            <m:sSubPr>
                              <m:ctrlPr>
                                <a:rPr lang="en-US" sz="2000" i="1">
                                  <a:latin typeface="Cambria Math" panose="02040503050406030204" pitchFamily="18" charset="0"/>
                                </a:rPr>
                              </m:ctrlPr>
                            </m:sSubPr>
                            <m:e>
                              <m:r>
                                <a:rPr lang="en-US" sz="2000" i="1">
                                  <a:latin typeface="Cambria Math" panose="02040503050406030204" pitchFamily="18" charset="0"/>
                                </a:rPr>
                                <m:t>𝑉</m:t>
                              </m:r>
                            </m:e>
                            <m:sub>
                              <m:r>
                                <a:rPr lang="en-US" sz="2000" i="1">
                                  <a:latin typeface="Cambria Math" panose="02040503050406030204" pitchFamily="18" charset="0"/>
                                </a:rPr>
                                <m:t>𝑇𝑎𝑟𝑔𝑒𝑡</m:t>
                              </m:r>
                            </m:sub>
                          </m:sSub>
                        </m:e>
                      </m:d>
                      <m:r>
                        <a:rPr lang="en-US" sz="2000" i="1">
                          <a:latin typeface="Cambria Math" panose="02040503050406030204" pitchFamily="18" charset="0"/>
                        </a:rPr>
                        <m:t>+</m:t>
                      </m:r>
                      <m:sSub>
                        <m:sSubPr>
                          <m:ctrlPr>
                            <a:rPr lang="en-US" sz="2000" i="1">
                              <a:latin typeface="Cambria Math" panose="02040503050406030204" pitchFamily="18" charset="0"/>
                            </a:rPr>
                          </m:ctrlPr>
                        </m:sSubPr>
                        <m:e>
                          <m:r>
                            <a:rPr lang="en-US" sz="2000" i="1">
                              <a:latin typeface="Cambria Math" panose="02040503050406030204" pitchFamily="18" charset="0"/>
                            </a:rPr>
                            <m:t>𝐸</m:t>
                          </m:r>
                        </m:e>
                        <m:sub>
                          <m:r>
                            <a:rPr lang="en-US" sz="2000" i="1">
                              <a:latin typeface="Cambria Math" panose="02040503050406030204" pitchFamily="18" charset="0"/>
                            </a:rPr>
                            <m:t>𝑅𝐹𝑐𝑜𝑟𝑟</m:t>
                          </m:r>
                        </m:sub>
                      </m:sSub>
                      <m:r>
                        <a:rPr lang="en-US" sz="2000" i="1">
                          <a:latin typeface="Cambria Math" panose="02040503050406030204" pitchFamily="18" charset="0"/>
                        </a:rPr>
                        <m:t>+</m:t>
                      </m:r>
                      <m:sSub>
                        <m:sSubPr>
                          <m:ctrlPr>
                            <a:rPr lang="en-US" sz="2000" i="1">
                              <a:latin typeface="Cambria Math" panose="02040503050406030204" pitchFamily="18" charset="0"/>
                            </a:rPr>
                          </m:ctrlPr>
                        </m:sSubPr>
                        <m:e>
                          <m:r>
                            <a:rPr lang="en-US" sz="2000" i="1">
                              <a:latin typeface="Cambria Math" panose="02040503050406030204" pitchFamily="18" charset="0"/>
                            </a:rPr>
                            <m:t>𝐸</m:t>
                          </m:r>
                        </m:e>
                        <m:sub>
                          <m:r>
                            <a:rPr lang="en-US" sz="2000" i="1">
                              <a:latin typeface="Cambria Math" panose="02040503050406030204" pitchFamily="18" charset="0"/>
                            </a:rPr>
                            <m:t>𝑐𝑎𝑙</m:t>
                          </m:r>
                        </m:sub>
                      </m:sSub>
                    </m:oMath>
                  </m:oMathPara>
                </a14:m>
                <a:endParaRPr lang="en-US" sz="1400" dirty="0"/>
              </a:p>
            </p:txBody>
          </p:sp>
        </mc:Choice>
        <mc:Fallback xmlns="">
          <p:sp>
            <p:nvSpPr>
              <p:cNvPr id="39" name="TextBox 38">
                <a:extLst>
                  <a:ext uri="{FF2B5EF4-FFF2-40B4-BE49-F238E27FC236}">
                    <a16:creationId xmlns:a16="http://schemas.microsoft.com/office/drawing/2014/main" id="{0FC86160-0E9A-450C-A5B5-5A50B528A12A}"/>
                  </a:ext>
                </a:extLst>
              </p:cNvPr>
              <p:cNvSpPr txBox="1">
                <a:spLocks noRot="1" noChangeAspect="1" noMove="1" noResize="1" noEditPoints="1" noAdjustHandles="1" noChangeArrowheads="1" noChangeShapeType="1" noTextEdit="1"/>
              </p:cNvSpPr>
              <p:nvPr/>
            </p:nvSpPr>
            <p:spPr>
              <a:xfrm>
                <a:off x="4038601" y="5403014"/>
                <a:ext cx="5981910" cy="354841"/>
              </a:xfrm>
              <a:prstGeom prst="rect">
                <a:avLst/>
              </a:prstGeom>
              <a:blipFill>
                <a:blip r:embed="rId5"/>
                <a:stretch>
                  <a:fillRect b="-22034"/>
                </a:stretch>
              </a:blipFill>
            </p:spPr>
            <p:txBody>
              <a:bodyPr/>
              <a:lstStyle/>
              <a:p>
                <a:r>
                  <a:rPr lang="en-US">
                    <a:noFill/>
                  </a:rPr>
                  <a:t> </a:t>
                </a:r>
              </a:p>
            </p:txBody>
          </p:sp>
        </mc:Fallback>
      </mc:AlternateContent>
      <p:sp>
        <p:nvSpPr>
          <p:cNvPr id="40" name="TextBox 39">
            <a:extLst>
              <a:ext uri="{FF2B5EF4-FFF2-40B4-BE49-F238E27FC236}">
                <a16:creationId xmlns:a16="http://schemas.microsoft.com/office/drawing/2014/main" id="{9E4EB3F2-EB9B-451E-A085-EFEC36E9AAD2}"/>
              </a:ext>
            </a:extLst>
          </p:cNvPr>
          <p:cNvSpPr txBox="1"/>
          <p:nvPr/>
        </p:nvSpPr>
        <p:spPr>
          <a:xfrm>
            <a:off x="1301442" y="5420995"/>
            <a:ext cx="590529" cy="551698"/>
          </a:xfrm>
          <a:prstGeom prst="rect">
            <a:avLst/>
          </a:prstGeom>
          <a:noFill/>
        </p:spPr>
        <p:txBody>
          <a:bodyPr wrap="none" rtlCol="0">
            <a:spAutoFit/>
          </a:bodyPr>
          <a:lstStyle/>
          <a:p>
            <a:pPr algn="ctr"/>
            <a:r>
              <a:rPr lang="en-US" sz="1412" dirty="0"/>
              <a:t>HV</a:t>
            </a:r>
          </a:p>
          <a:p>
            <a:pPr algn="ctr"/>
            <a:r>
              <a:rPr lang="en-US" sz="927" dirty="0"/>
              <a:t>18.6kV</a:t>
            </a:r>
            <a:endParaRPr lang="en-US" sz="1235" dirty="0"/>
          </a:p>
        </p:txBody>
      </p:sp>
      <p:pic>
        <p:nvPicPr>
          <p:cNvPr id="43" name="Picture 42" descr="A picture containing athletic game, basketball&#10;&#10;Description automatically generated">
            <a:extLst>
              <a:ext uri="{FF2B5EF4-FFF2-40B4-BE49-F238E27FC236}">
                <a16:creationId xmlns:a16="http://schemas.microsoft.com/office/drawing/2014/main" id="{7935899B-24C6-41D5-B665-CB129AD2125F}"/>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39247" y="2354266"/>
            <a:ext cx="2735195" cy="2113394"/>
          </a:xfrm>
          <a:prstGeom prst="rect">
            <a:avLst/>
          </a:prstGeom>
        </p:spPr>
      </p:pic>
      <p:sp>
        <p:nvSpPr>
          <p:cNvPr id="44" name="TextBox 43">
            <a:extLst>
              <a:ext uri="{FF2B5EF4-FFF2-40B4-BE49-F238E27FC236}">
                <a16:creationId xmlns:a16="http://schemas.microsoft.com/office/drawing/2014/main" id="{F7A589E4-79E6-422D-B65B-8C4354CBF97D}"/>
              </a:ext>
            </a:extLst>
          </p:cNvPr>
          <p:cNvSpPr txBox="1"/>
          <p:nvPr/>
        </p:nvSpPr>
        <p:spPr>
          <a:xfrm>
            <a:off x="871986" y="999771"/>
            <a:ext cx="1666162" cy="1015663"/>
          </a:xfrm>
          <a:prstGeom prst="rect">
            <a:avLst/>
          </a:prstGeom>
          <a:ln w="19050"/>
        </p:spPr>
        <p:style>
          <a:lnRef idx="2">
            <a:schemeClr val="dk1"/>
          </a:lnRef>
          <a:fillRef idx="1">
            <a:schemeClr val="lt1"/>
          </a:fillRef>
          <a:effectRef idx="0">
            <a:schemeClr val="dk1"/>
          </a:effectRef>
          <a:fontRef idx="minor">
            <a:schemeClr val="dk1"/>
          </a:fontRef>
        </p:style>
        <p:txBody>
          <a:bodyPr wrap="square" rtlCol="0">
            <a:spAutoFit/>
          </a:bodyPr>
          <a:lstStyle/>
          <a:p>
            <a:pPr algn="ctr"/>
            <a:r>
              <a:rPr lang="en-US" sz="2000" dirty="0">
                <a:ln w="0"/>
                <a:solidFill>
                  <a:schemeClr val="tx1"/>
                </a:solidFill>
                <a:effectLst>
                  <a:outerShdw blurRad="38100" dist="19050" dir="2700000" algn="tl" rotWithShape="0">
                    <a:schemeClr val="dk1">
                      <a:alpha val="40000"/>
                    </a:schemeClr>
                  </a:outerShdw>
                </a:effectLst>
              </a:rPr>
              <a:t>Target:</a:t>
            </a:r>
          </a:p>
          <a:p>
            <a:pPr algn="ctr"/>
            <a:r>
              <a:rPr lang="en-US" sz="2000" dirty="0">
                <a:ln w="0"/>
                <a:solidFill>
                  <a:schemeClr val="tx1"/>
                </a:solidFill>
                <a:effectLst>
                  <a:outerShdw blurRad="38100" dist="19050" dir="2700000" algn="tl" rotWithShape="0">
                    <a:schemeClr val="dk1">
                      <a:alpha val="40000"/>
                    </a:schemeClr>
                  </a:outerShdw>
                </a:effectLst>
              </a:rPr>
              <a:t>Relic Neutrino</a:t>
            </a:r>
          </a:p>
          <a:p>
            <a:pPr algn="ctr"/>
            <a:r>
              <a:rPr lang="en-US" sz="2000" dirty="0">
                <a:ln w="0"/>
                <a:solidFill>
                  <a:schemeClr val="tx1"/>
                </a:solidFill>
                <a:effectLst>
                  <a:outerShdw blurRad="38100" dist="19050" dir="2700000" algn="tl" rotWithShape="0">
                    <a:schemeClr val="dk1">
                      <a:alpha val="40000"/>
                    </a:schemeClr>
                  </a:outerShdw>
                </a:effectLst>
              </a:rPr>
              <a:t>Capture</a:t>
            </a:r>
          </a:p>
        </p:txBody>
      </p:sp>
      <p:sp>
        <p:nvSpPr>
          <p:cNvPr id="46" name="TextBox 45">
            <a:extLst>
              <a:ext uri="{FF2B5EF4-FFF2-40B4-BE49-F238E27FC236}">
                <a16:creationId xmlns:a16="http://schemas.microsoft.com/office/drawing/2014/main" id="{80476374-F80C-4732-B9AB-EF8497A4354D}"/>
              </a:ext>
            </a:extLst>
          </p:cNvPr>
          <p:cNvSpPr txBox="1"/>
          <p:nvPr/>
        </p:nvSpPr>
        <p:spPr>
          <a:xfrm>
            <a:off x="3084366" y="999771"/>
            <a:ext cx="1700006" cy="1015663"/>
          </a:xfrm>
          <a:prstGeom prst="rect">
            <a:avLst/>
          </a:prstGeom>
          <a:ln w="19050"/>
        </p:spPr>
        <p:style>
          <a:lnRef idx="2">
            <a:schemeClr val="dk1"/>
          </a:lnRef>
          <a:fillRef idx="1">
            <a:schemeClr val="lt1"/>
          </a:fillRef>
          <a:effectRef idx="0">
            <a:schemeClr val="dk1"/>
          </a:effectRef>
          <a:fontRef idx="minor">
            <a:schemeClr val="dk1"/>
          </a:fontRef>
        </p:style>
        <p:txBody>
          <a:bodyPr wrap="square" rtlCol="0">
            <a:spAutoFit/>
          </a:bodyPr>
          <a:lstStyle/>
          <a:p>
            <a:pPr algn="ctr"/>
            <a:r>
              <a:rPr lang="en-US" sz="2000" dirty="0">
                <a:ln w="0"/>
                <a:solidFill>
                  <a:schemeClr val="tx1"/>
                </a:solidFill>
                <a:effectLst>
                  <a:outerShdw blurRad="38100" dist="19050" dir="2700000" algn="tl" rotWithShape="0">
                    <a:schemeClr val="dk1">
                      <a:alpha val="40000"/>
                    </a:schemeClr>
                  </a:outerShdw>
                </a:effectLst>
              </a:rPr>
              <a:t>RF Tracker:</a:t>
            </a:r>
          </a:p>
          <a:p>
            <a:pPr algn="ctr"/>
            <a:r>
              <a:rPr lang="en-US" sz="2000" dirty="0">
                <a:ln w="0"/>
                <a:solidFill>
                  <a:schemeClr val="tx1"/>
                </a:solidFill>
                <a:effectLst>
                  <a:outerShdw blurRad="38100" dist="19050" dir="2700000" algn="tl" rotWithShape="0">
                    <a:schemeClr val="dk1">
                      <a:alpha val="40000"/>
                    </a:schemeClr>
                  </a:outerShdw>
                </a:effectLst>
              </a:rPr>
              <a:t>Electron Pre-Measurement</a:t>
            </a:r>
          </a:p>
        </p:txBody>
      </p:sp>
      <p:cxnSp>
        <p:nvCxnSpPr>
          <p:cNvPr id="47" name="Straight Arrow Connector 46">
            <a:extLst>
              <a:ext uri="{FF2B5EF4-FFF2-40B4-BE49-F238E27FC236}">
                <a16:creationId xmlns:a16="http://schemas.microsoft.com/office/drawing/2014/main" id="{9D8B8DA7-C1D5-4A05-9BAC-E6CCAB56F3AD}"/>
              </a:ext>
            </a:extLst>
          </p:cNvPr>
          <p:cNvCxnSpPr>
            <a:cxnSpLocks/>
            <a:stCxn id="44" idx="3"/>
            <a:endCxn id="46" idx="1"/>
          </p:cNvCxnSpPr>
          <p:nvPr/>
        </p:nvCxnSpPr>
        <p:spPr>
          <a:xfrm>
            <a:off x="2538148" y="1507603"/>
            <a:ext cx="546218" cy="0"/>
          </a:xfrm>
          <a:prstGeom prst="straightConnector1">
            <a:avLst/>
          </a:prstGeom>
          <a:ln w="38100">
            <a:tailEnd type="triangle"/>
          </a:ln>
        </p:spPr>
        <p:style>
          <a:lnRef idx="2">
            <a:schemeClr val="dk1"/>
          </a:lnRef>
          <a:fillRef idx="1">
            <a:schemeClr val="lt1"/>
          </a:fillRef>
          <a:effectRef idx="0">
            <a:schemeClr val="dk1"/>
          </a:effectRef>
          <a:fontRef idx="minor">
            <a:schemeClr val="dk1"/>
          </a:fontRef>
        </p:style>
      </p:cxnSp>
      <p:sp>
        <p:nvSpPr>
          <p:cNvPr id="49" name="TextBox 48">
            <a:extLst>
              <a:ext uri="{FF2B5EF4-FFF2-40B4-BE49-F238E27FC236}">
                <a16:creationId xmlns:a16="http://schemas.microsoft.com/office/drawing/2014/main" id="{3177D3E5-331C-444A-A912-B6D5D221D588}"/>
              </a:ext>
            </a:extLst>
          </p:cNvPr>
          <p:cNvSpPr txBox="1"/>
          <p:nvPr/>
        </p:nvSpPr>
        <p:spPr>
          <a:xfrm>
            <a:off x="5402148" y="845882"/>
            <a:ext cx="2284824" cy="1323439"/>
          </a:xfrm>
          <a:prstGeom prst="rect">
            <a:avLst/>
          </a:prstGeom>
          <a:ln w="19050"/>
        </p:spPr>
        <p:style>
          <a:lnRef idx="2">
            <a:schemeClr val="dk1"/>
          </a:lnRef>
          <a:fillRef idx="1">
            <a:schemeClr val="lt1"/>
          </a:fillRef>
          <a:effectRef idx="0">
            <a:schemeClr val="dk1"/>
          </a:effectRef>
          <a:fontRef idx="minor">
            <a:schemeClr val="dk1"/>
          </a:fontRef>
        </p:style>
        <p:txBody>
          <a:bodyPr wrap="square" rtlCol="0">
            <a:spAutoFit/>
          </a:bodyPr>
          <a:lstStyle/>
          <a:p>
            <a:pPr algn="ctr"/>
            <a:r>
              <a:rPr lang="en-US" sz="2000" dirty="0">
                <a:ln w="0"/>
                <a:solidFill>
                  <a:schemeClr val="tx1"/>
                </a:solidFill>
                <a:effectLst>
                  <a:outerShdw blurRad="38100" dist="19050" dir="2700000" algn="tl" rotWithShape="0">
                    <a:schemeClr val="dk1">
                      <a:alpha val="40000"/>
                    </a:schemeClr>
                  </a:outerShdw>
                </a:effectLst>
              </a:rPr>
              <a:t>Dynamic Filter:</a:t>
            </a:r>
          </a:p>
          <a:p>
            <a:pPr algn="ctr"/>
            <a:r>
              <a:rPr lang="en-US" sz="2000" dirty="0">
                <a:ln w="0"/>
                <a:solidFill>
                  <a:schemeClr val="tx1"/>
                </a:solidFill>
                <a:effectLst>
                  <a:outerShdw blurRad="38100" dist="19050" dir="2700000" algn="tl" rotWithShape="0">
                    <a:schemeClr val="dk1">
                      <a:alpha val="40000"/>
                    </a:schemeClr>
                  </a:outerShdw>
                </a:effectLst>
              </a:rPr>
              <a:t>Selects endpoint electron in narrow 10</a:t>
            </a:r>
            <a:r>
              <a:rPr lang="en-US" sz="2000" baseline="30000" dirty="0">
                <a:ln w="0"/>
                <a:solidFill>
                  <a:schemeClr val="tx1"/>
                </a:solidFill>
                <a:effectLst>
                  <a:outerShdw blurRad="38100" dist="19050" dir="2700000" algn="tl" rotWithShape="0">
                    <a:schemeClr val="dk1">
                      <a:alpha val="40000"/>
                    </a:schemeClr>
                  </a:outerShdw>
                </a:effectLst>
              </a:rPr>
              <a:t>-4</a:t>
            </a:r>
            <a:r>
              <a:rPr lang="en-US" sz="2000" dirty="0">
                <a:ln w="0"/>
                <a:solidFill>
                  <a:schemeClr val="tx1"/>
                </a:solidFill>
                <a:effectLst>
                  <a:outerShdw blurRad="38100" dist="19050" dir="2700000" algn="tl" rotWithShape="0">
                    <a:schemeClr val="dk1">
                      <a:alpha val="40000"/>
                    </a:schemeClr>
                  </a:outerShdw>
                </a:effectLst>
              </a:rPr>
              <a:t> energy window</a:t>
            </a:r>
          </a:p>
        </p:txBody>
      </p:sp>
      <p:sp>
        <p:nvSpPr>
          <p:cNvPr id="52" name="TextBox 51">
            <a:extLst>
              <a:ext uri="{FF2B5EF4-FFF2-40B4-BE49-F238E27FC236}">
                <a16:creationId xmlns:a16="http://schemas.microsoft.com/office/drawing/2014/main" id="{996A68E5-C21D-470B-96E2-D8581665BE3C}"/>
              </a:ext>
            </a:extLst>
          </p:cNvPr>
          <p:cNvSpPr txBox="1"/>
          <p:nvPr/>
        </p:nvSpPr>
        <p:spPr>
          <a:xfrm>
            <a:off x="8304748" y="845498"/>
            <a:ext cx="2284824" cy="1323439"/>
          </a:xfrm>
          <a:prstGeom prst="rect">
            <a:avLst/>
          </a:prstGeom>
          <a:ln w="19050"/>
        </p:spPr>
        <p:style>
          <a:lnRef idx="2">
            <a:schemeClr val="dk1"/>
          </a:lnRef>
          <a:fillRef idx="1">
            <a:schemeClr val="lt1"/>
          </a:fillRef>
          <a:effectRef idx="0">
            <a:schemeClr val="dk1"/>
          </a:effectRef>
          <a:fontRef idx="minor">
            <a:schemeClr val="dk1"/>
          </a:fontRef>
        </p:style>
        <p:txBody>
          <a:bodyPr wrap="square" rtlCol="0">
            <a:spAutoFit/>
          </a:bodyPr>
          <a:lstStyle/>
          <a:p>
            <a:pPr algn="ctr"/>
            <a:r>
              <a:rPr lang="en-US" sz="2000" dirty="0">
                <a:ln w="0"/>
                <a:solidFill>
                  <a:schemeClr val="tx1"/>
                </a:solidFill>
                <a:effectLst>
                  <a:outerShdw blurRad="38100" dist="19050" dir="2700000" algn="tl" rotWithShape="0">
                    <a:schemeClr val="dk1">
                      <a:alpha val="40000"/>
                    </a:schemeClr>
                  </a:outerShdw>
                </a:effectLst>
              </a:rPr>
              <a:t>Micro-calorimeter:</a:t>
            </a:r>
          </a:p>
          <a:p>
            <a:pPr algn="ctr"/>
            <a:r>
              <a:rPr lang="en-US" sz="2000" dirty="0">
                <a:ln w="0"/>
                <a:solidFill>
                  <a:schemeClr val="tx1"/>
                </a:solidFill>
                <a:effectLst>
                  <a:outerShdw blurRad="38100" dist="19050" dir="2700000" algn="tl" rotWithShape="0">
                    <a:schemeClr val="dk1">
                      <a:alpha val="40000"/>
                    </a:schemeClr>
                  </a:outerShdw>
                </a:effectLst>
              </a:rPr>
              <a:t>Measures few eV electron to 10</a:t>
            </a:r>
            <a:r>
              <a:rPr lang="en-US" sz="2000" baseline="30000" dirty="0">
                <a:ln w="0"/>
                <a:solidFill>
                  <a:schemeClr val="tx1"/>
                </a:solidFill>
                <a:effectLst>
                  <a:outerShdw blurRad="38100" dist="19050" dir="2700000" algn="tl" rotWithShape="0">
                    <a:schemeClr val="dk1">
                      <a:alpha val="40000"/>
                    </a:schemeClr>
                  </a:outerShdw>
                </a:effectLst>
              </a:rPr>
              <a:t>-2</a:t>
            </a:r>
            <a:r>
              <a:rPr lang="en-US" sz="2000" dirty="0">
                <a:ln w="0"/>
                <a:solidFill>
                  <a:schemeClr val="tx1"/>
                </a:solidFill>
                <a:effectLst>
                  <a:outerShdw blurRad="38100" dist="19050" dir="2700000" algn="tl" rotWithShape="0">
                    <a:schemeClr val="dk1">
                      <a:alpha val="40000"/>
                    </a:schemeClr>
                  </a:outerShdw>
                </a:effectLst>
              </a:rPr>
              <a:t> energy resolution</a:t>
            </a:r>
          </a:p>
        </p:txBody>
      </p:sp>
      <p:cxnSp>
        <p:nvCxnSpPr>
          <p:cNvPr id="56" name="Straight Arrow Connector 55">
            <a:extLst>
              <a:ext uri="{FF2B5EF4-FFF2-40B4-BE49-F238E27FC236}">
                <a16:creationId xmlns:a16="http://schemas.microsoft.com/office/drawing/2014/main" id="{41B5370E-7F21-449B-91F0-7449C2C18920}"/>
              </a:ext>
            </a:extLst>
          </p:cNvPr>
          <p:cNvCxnSpPr>
            <a:cxnSpLocks/>
            <a:stCxn id="46" idx="3"/>
            <a:endCxn id="49" idx="1"/>
          </p:cNvCxnSpPr>
          <p:nvPr/>
        </p:nvCxnSpPr>
        <p:spPr>
          <a:xfrm flipV="1">
            <a:off x="4784372" y="1507602"/>
            <a:ext cx="617776" cy="1"/>
          </a:xfrm>
          <a:prstGeom prst="straightConnector1">
            <a:avLst/>
          </a:prstGeom>
          <a:ln w="38100">
            <a:tailEnd type="triangle"/>
          </a:ln>
        </p:spPr>
        <p:style>
          <a:lnRef idx="2">
            <a:schemeClr val="dk1"/>
          </a:lnRef>
          <a:fillRef idx="1">
            <a:schemeClr val="lt1"/>
          </a:fillRef>
          <a:effectRef idx="0">
            <a:schemeClr val="dk1"/>
          </a:effectRef>
          <a:fontRef idx="minor">
            <a:schemeClr val="dk1"/>
          </a:fontRef>
        </p:style>
      </p:cxnSp>
      <p:cxnSp>
        <p:nvCxnSpPr>
          <p:cNvPr id="57" name="Straight Arrow Connector 56">
            <a:extLst>
              <a:ext uri="{FF2B5EF4-FFF2-40B4-BE49-F238E27FC236}">
                <a16:creationId xmlns:a16="http://schemas.microsoft.com/office/drawing/2014/main" id="{5D47D4F8-1B08-4030-93A7-DF35DDB156FA}"/>
              </a:ext>
            </a:extLst>
          </p:cNvPr>
          <p:cNvCxnSpPr>
            <a:cxnSpLocks/>
            <a:stCxn id="49" idx="3"/>
            <a:endCxn id="52" idx="1"/>
          </p:cNvCxnSpPr>
          <p:nvPr/>
        </p:nvCxnSpPr>
        <p:spPr>
          <a:xfrm flipV="1">
            <a:off x="7686972" y="1507218"/>
            <a:ext cx="617776" cy="384"/>
          </a:xfrm>
          <a:prstGeom prst="straightConnector1">
            <a:avLst/>
          </a:prstGeom>
          <a:ln w="38100">
            <a:tailEnd type="triangle"/>
          </a:ln>
        </p:spPr>
        <p:style>
          <a:lnRef idx="2">
            <a:schemeClr val="dk1"/>
          </a:lnRef>
          <a:fillRef idx="1">
            <a:schemeClr val="lt1"/>
          </a:fillRef>
          <a:effectRef idx="0">
            <a:schemeClr val="dk1"/>
          </a:effectRef>
          <a:fontRef idx="minor">
            <a:schemeClr val="dk1"/>
          </a:fontRef>
        </p:style>
      </p:cxnSp>
      <p:pic>
        <p:nvPicPr>
          <p:cNvPr id="68" name="Picture 67" descr="A picture containing toy&#10;&#10;Description automatically generated">
            <a:extLst>
              <a:ext uri="{FF2B5EF4-FFF2-40B4-BE49-F238E27FC236}">
                <a16:creationId xmlns:a16="http://schemas.microsoft.com/office/drawing/2014/main" id="{758ACCAC-43AC-49AA-A7C1-2CE88CFC9D49}"/>
              </a:ext>
            </a:extLst>
          </p:cNvPr>
          <p:cNvPicPr>
            <a:picLocks noChangeAspect="1"/>
          </p:cNvPicPr>
          <p:nvPr/>
        </p:nvPicPr>
        <p:blipFill rotWithShape="1">
          <a:blip r:embed="rId7">
            <a:extLst>
              <a:ext uri="{28A0092B-C50C-407E-A947-70E740481C1C}">
                <a14:useLocalDpi xmlns:a14="http://schemas.microsoft.com/office/drawing/2010/main" val="0"/>
              </a:ext>
            </a:extLst>
          </a:blip>
          <a:srcRect l="20048" t="33796" r="9817" b="3694"/>
          <a:stretch/>
        </p:blipFill>
        <p:spPr>
          <a:xfrm>
            <a:off x="3021569" y="2635609"/>
            <a:ext cx="2065727" cy="1828648"/>
          </a:xfrm>
          <a:prstGeom prst="rect">
            <a:avLst/>
          </a:prstGeom>
        </p:spPr>
      </p:pic>
      <p:pic>
        <p:nvPicPr>
          <p:cNvPr id="11" name="Picture 10" descr="A close-up of a circuit board&#10;&#10;Description automatically generated with medium confidence">
            <a:extLst>
              <a:ext uri="{FF2B5EF4-FFF2-40B4-BE49-F238E27FC236}">
                <a16:creationId xmlns:a16="http://schemas.microsoft.com/office/drawing/2014/main" id="{0FC6E272-7240-4420-BB03-24371E5C550E}"/>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1810124" y="4979720"/>
            <a:ext cx="1928175" cy="1368681"/>
          </a:xfrm>
          <a:prstGeom prst="rect">
            <a:avLst/>
          </a:prstGeom>
        </p:spPr>
      </p:pic>
      <p:pic>
        <p:nvPicPr>
          <p:cNvPr id="13" name="Picture 12">
            <a:extLst>
              <a:ext uri="{FF2B5EF4-FFF2-40B4-BE49-F238E27FC236}">
                <a16:creationId xmlns:a16="http://schemas.microsoft.com/office/drawing/2014/main" id="{355A4FA2-AAA1-459F-8EA6-9CBD2910BCBB}"/>
              </a:ext>
            </a:extLst>
          </p:cNvPr>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3662150" y="2817637"/>
            <a:ext cx="6099798" cy="1792762"/>
          </a:xfrm>
          <a:prstGeom prst="rect">
            <a:avLst/>
          </a:prstGeom>
        </p:spPr>
      </p:pic>
      <p:sp>
        <p:nvSpPr>
          <p:cNvPr id="3" name="Footer Placeholder 2">
            <a:extLst>
              <a:ext uri="{FF2B5EF4-FFF2-40B4-BE49-F238E27FC236}">
                <a16:creationId xmlns:a16="http://schemas.microsoft.com/office/drawing/2014/main" id="{DEF9988D-0755-BFFC-2C62-47A19023F216}"/>
              </a:ext>
            </a:extLst>
          </p:cNvPr>
          <p:cNvSpPr>
            <a:spLocks noGrp="1"/>
          </p:cNvSpPr>
          <p:nvPr>
            <p:ph type="ftr" sz="quarter" idx="11"/>
          </p:nvPr>
        </p:nvSpPr>
        <p:spPr/>
        <p:txBody>
          <a:bodyPr/>
          <a:lstStyle/>
          <a:p>
            <a:r>
              <a:rPr lang="en-US"/>
              <a:t>A. Tan, CIPANP 2025, Madison</a:t>
            </a:r>
          </a:p>
        </p:txBody>
      </p:sp>
      <p:sp>
        <p:nvSpPr>
          <p:cNvPr id="4" name="Slide Number Placeholder 3">
            <a:extLst>
              <a:ext uri="{FF2B5EF4-FFF2-40B4-BE49-F238E27FC236}">
                <a16:creationId xmlns:a16="http://schemas.microsoft.com/office/drawing/2014/main" id="{DF23816C-3958-9EC4-595F-8BC4A123B265}"/>
              </a:ext>
            </a:extLst>
          </p:cNvPr>
          <p:cNvSpPr>
            <a:spLocks noGrp="1"/>
          </p:cNvSpPr>
          <p:nvPr>
            <p:ph type="sldNum" sz="quarter" idx="12"/>
          </p:nvPr>
        </p:nvSpPr>
        <p:spPr/>
        <p:txBody>
          <a:bodyPr/>
          <a:lstStyle/>
          <a:p>
            <a:fld id="{B454DE4D-9F42-46A6-BE1E-66ED6526DB4B}" type="slidenum">
              <a:rPr lang="en-US" smtClean="0"/>
              <a:t>10</a:t>
            </a:fld>
            <a:endParaRPr lang="en-US"/>
          </a:p>
        </p:txBody>
      </p:sp>
      <p:sp>
        <p:nvSpPr>
          <p:cNvPr id="5" name="Date Placeholder 4">
            <a:extLst>
              <a:ext uri="{FF2B5EF4-FFF2-40B4-BE49-F238E27FC236}">
                <a16:creationId xmlns:a16="http://schemas.microsoft.com/office/drawing/2014/main" id="{BCD9C478-CD3B-C729-CD9F-E538518C8A59}"/>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118329068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A4AD28AC-3698-4E6F-AA80-DF0DFDEBF21D}"/>
            </a:ext>
          </a:extLst>
        </p:cNvPr>
        <p:cNvGrpSpPr/>
        <p:nvPr/>
      </p:nvGrpSpPr>
      <p:grpSpPr>
        <a:xfrm>
          <a:off x="0" y="0"/>
          <a:ext cx="0" cy="0"/>
          <a:chOff x="0" y="0"/>
          <a:chExt cx="0" cy="0"/>
        </a:xfrm>
      </p:grpSpPr>
      <p:sp>
        <p:nvSpPr>
          <p:cNvPr id="15363" name="Text Box 2">
            <a:extLst>
              <a:ext uri="{FF2B5EF4-FFF2-40B4-BE49-F238E27FC236}">
                <a16:creationId xmlns:a16="http://schemas.microsoft.com/office/drawing/2014/main" id="{46B1345D-59EA-7A0C-2429-EF616E7DFD78}"/>
              </a:ext>
            </a:extLst>
          </p:cNvPr>
          <p:cNvSpPr txBox="1">
            <a:spLocks noChangeArrowheads="1"/>
          </p:cNvSpPr>
          <p:nvPr/>
        </p:nvSpPr>
        <p:spPr bwMode="auto">
          <a:xfrm>
            <a:off x="1397319" y="601299"/>
            <a:ext cx="9136803" cy="639258"/>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80808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lIns="89929" tIns="44965" rIns="89929" bIns="44965"/>
          <a:lstStyle>
            <a:lvl1pPr>
              <a:spcBef>
                <a:spcPts val="8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3200">
                <a:solidFill>
                  <a:srgbClr val="000000"/>
                </a:solidFill>
                <a:latin typeface="Calibri" panose="020F0502020204030204" pitchFamily="34" charset="0"/>
                <a:ea typeface="Microsoft YaHei" panose="020B0503020204020204" pitchFamily="34" charset="-122"/>
              </a:defRPr>
            </a:lvl1pPr>
            <a:lvl2pPr>
              <a:spcBef>
                <a:spcPts val="7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800">
                <a:solidFill>
                  <a:srgbClr val="000000"/>
                </a:solidFill>
                <a:latin typeface="Calibri" panose="020F0502020204030204" pitchFamily="34" charset="0"/>
                <a:ea typeface="Microsoft YaHei" panose="020B0503020204020204" pitchFamily="34" charset="-122"/>
              </a:defRPr>
            </a:lvl2pPr>
            <a:lvl3pPr>
              <a:spcBef>
                <a:spcPts val="6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400">
                <a:solidFill>
                  <a:srgbClr val="000000"/>
                </a:solidFill>
                <a:latin typeface="Calibri" panose="020F0502020204030204" pitchFamily="34" charset="0"/>
                <a:ea typeface="Microsoft YaHei" panose="020B0503020204020204" pitchFamily="34" charset="-122"/>
              </a:defRPr>
            </a:lvl3pPr>
            <a:lvl4pPr>
              <a:spcBef>
                <a:spcPts val="5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000">
                <a:solidFill>
                  <a:srgbClr val="000000"/>
                </a:solidFill>
                <a:latin typeface="Calibri" panose="020F0502020204030204" pitchFamily="34" charset="0"/>
                <a:ea typeface="Microsoft YaHei" panose="020B0503020204020204" pitchFamily="34" charset="-122"/>
              </a:defRPr>
            </a:lvl4pPr>
            <a:lvl5pPr>
              <a:spcBef>
                <a:spcPts val="5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000">
                <a:solidFill>
                  <a:srgbClr val="000000"/>
                </a:solidFill>
                <a:latin typeface="Calibri" panose="020F0502020204030204" pitchFamily="34" charset="0"/>
                <a:ea typeface="Microsoft YaHei" panose="020B0503020204020204" pitchFamily="34" charset="-122"/>
              </a:defRPr>
            </a:lvl5pPr>
            <a:lvl6pPr marL="2514600" indent="-228600" defTabSz="457200" eaLnBrk="0" fontAlgn="base" hangingPunct="0">
              <a:spcBef>
                <a:spcPts val="500"/>
              </a:spcBef>
              <a:spcAft>
                <a:spcPct val="0"/>
              </a:spcAft>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000">
                <a:solidFill>
                  <a:srgbClr val="000000"/>
                </a:solidFill>
                <a:latin typeface="Calibri" panose="020F0502020204030204" pitchFamily="34" charset="0"/>
                <a:ea typeface="Microsoft YaHei" panose="020B0503020204020204" pitchFamily="34" charset="-122"/>
              </a:defRPr>
            </a:lvl6pPr>
            <a:lvl7pPr marL="2971800" indent="-228600" defTabSz="457200" eaLnBrk="0" fontAlgn="base" hangingPunct="0">
              <a:spcBef>
                <a:spcPts val="500"/>
              </a:spcBef>
              <a:spcAft>
                <a:spcPct val="0"/>
              </a:spcAft>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000">
                <a:solidFill>
                  <a:srgbClr val="000000"/>
                </a:solidFill>
                <a:latin typeface="Calibri" panose="020F0502020204030204" pitchFamily="34" charset="0"/>
                <a:ea typeface="Microsoft YaHei" panose="020B0503020204020204" pitchFamily="34" charset="-122"/>
              </a:defRPr>
            </a:lvl7pPr>
            <a:lvl8pPr marL="3429000" indent="-228600" defTabSz="457200" eaLnBrk="0" fontAlgn="base" hangingPunct="0">
              <a:spcBef>
                <a:spcPts val="500"/>
              </a:spcBef>
              <a:spcAft>
                <a:spcPct val="0"/>
              </a:spcAft>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000">
                <a:solidFill>
                  <a:srgbClr val="000000"/>
                </a:solidFill>
                <a:latin typeface="Calibri" panose="020F0502020204030204" pitchFamily="34" charset="0"/>
                <a:ea typeface="Microsoft YaHei" panose="020B0503020204020204" pitchFamily="34" charset="-122"/>
              </a:defRPr>
            </a:lvl8pPr>
            <a:lvl9pPr marL="3886200" indent="-228600" defTabSz="457200" eaLnBrk="0" fontAlgn="base" hangingPunct="0">
              <a:spcBef>
                <a:spcPts val="500"/>
              </a:spcBef>
              <a:spcAft>
                <a:spcPct val="0"/>
              </a:spcAft>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000">
                <a:solidFill>
                  <a:srgbClr val="000000"/>
                </a:solidFill>
                <a:latin typeface="Calibri" panose="020F0502020204030204" pitchFamily="34" charset="0"/>
                <a:ea typeface="Microsoft YaHei" panose="020B0503020204020204" pitchFamily="34" charset="-122"/>
              </a:defRPr>
            </a:lvl9pPr>
          </a:lstStyle>
          <a:p>
            <a:pPr algn="ctr" eaLnBrk="1" hangingPunct="1">
              <a:spcBef>
                <a:spcPct val="0"/>
              </a:spcBef>
              <a:buClrTx/>
              <a:buFontTx/>
              <a:buNone/>
            </a:pPr>
            <a:r>
              <a:rPr lang="en-US" altLang="it-IT" sz="2000" dirty="0">
                <a:solidFill>
                  <a:srgbClr val="0000A4"/>
                </a:solidFill>
                <a:latin typeface="+mn-lt"/>
              </a:rPr>
              <a:t>atomic H as a tool to ‘</a:t>
            </a:r>
            <a:r>
              <a:rPr lang="en-US" altLang="it-IT" sz="2000" i="1" dirty="0">
                <a:solidFill>
                  <a:srgbClr val="0000A4"/>
                </a:solidFill>
                <a:latin typeface="+mn-lt"/>
              </a:rPr>
              <a:t>pinch</a:t>
            </a:r>
            <a:r>
              <a:rPr lang="en-US" altLang="it-IT" sz="2000" dirty="0">
                <a:solidFill>
                  <a:srgbClr val="0000A4"/>
                </a:solidFill>
                <a:latin typeface="+mn-lt"/>
              </a:rPr>
              <a:t>’ the sp</a:t>
            </a:r>
            <a:r>
              <a:rPr lang="en-US" altLang="it-IT" sz="2000" baseline="30000" dirty="0">
                <a:solidFill>
                  <a:srgbClr val="0000A4"/>
                </a:solidFill>
                <a:latin typeface="+mn-lt"/>
              </a:rPr>
              <a:t>2</a:t>
            </a:r>
            <a:r>
              <a:rPr lang="en-US" altLang="it-IT" sz="2000" dirty="0">
                <a:solidFill>
                  <a:srgbClr val="0000A4"/>
                </a:solidFill>
                <a:latin typeface="+mn-lt"/>
              </a:rPr>
              <a:t> bonds towards a sp</a:t>
            </a:r>
            <a:r>
              <a:rPr lang="en-US" altLang="it-IT" sz="2000" baseline="30000" dirty="0">
                <a:solidFill>
                  <a:srgbClr val="0000A4"/>
                </a:solidFill>
                <a:latin typeface="+mn-lt"/>
              </a:rPr>
              <a:t>3</a:t>
            </a:r>
            <a:r>
              <a:rPr lang="en-US" altLang="it-IT" sz="2000" dirty="0">
                <a:solidFill>
                  <a:srgbClr val="0000A4"/>
                </a:solidFill>
                <a:latin typeface="+mn-lt"/>
              </a:rPr>
              <a:t> configuration </a:t>
            </a:r>
            <a:br>
              <a:rPr lang="en-US" altLang="it-IT" sz="2000" dirty="0">
                <a:solidFill>
                  <a:srgbClr val="0000A4"/>
                </a:solidFill>
                <a:latin typeface="+mn-lt"/>
              </a:rPr>
            </a:br>
            <a:r>
              <a:rPr lang="en-US" altLang="it-IT" sz="2000" dirty="0">
                <a:solidFill>
                  <a:srgbClr val="0000A4"/>
                </a:solidFill>
                <a:latin typeface="+mn-lt"/>
              </a:rPr>
              <a:t>while maintaining the planar nature of graphene</a:t>
            </a:r>
          </a:p>
        </p:txBody>
      </p:sp>
      <p:pic>
        <p:nvPicPr>
          <p:cNvPr id="15364" name="Picture 5">
            <a:extLst>
              <a:ext uri="{FF2B5EF4-FFF2-40B4-BE49-F238E27FC236}">
                <a16:creationId xmlns:a16="http://schemas.microsoft.com/office/drawing/2014/main" id="{A8C8D9C7-E6A1-8A20-9136-F6A449FDEB9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133793" y="1222371"/>
            <a:ext cx="2697452" cy="2026086"/>
          </a:xfrm>
          <a:prstGeom prst="rect">
            <a:avLst/>
          </a:prstGeom>
          <a:noFill/>
          <a:ln>
            <a:noFill/>
          </a:ln>
          <a:effectLst/>
          <a:extLst>
            <a:ext uri="{909E8E84-426E-40DD-AFC4-6F175D3DCCD1}">
              <a14:hiddenFill xmlns:a14="http://schemas.microsoft.com/office/drawing/2010/main">
                <a:blipFill dpi="0" rotWithShape="0">
                  <a:blip/>
                  <a:srcRect/>
                  <a:stretch>
                    <a:fillRect/>
                  </a:stretch>
                </a:blipFill>
              </a14:hiddenFill>
            </a:ext>
            <a:ext uri="{91240B29-F687-4F45-9708-019B960494DF}">
              <a14:hiddenLine xmlns:a14="http://schemas.microsoft.com/office/drawing/2010/main" w="9525">
                <a:solidFill>
                  <a:srgbClr val="80808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cxnSp>
        <p:nvCxnSpPr>
          <p:cNvPr id="7" name="Straight Arrow Connector 6">
            <a:extLst>
              <a:ext uri="{FF2B5EF4-FFF2-40B4-BE49-F238E27FC236}">
                <a16:creationId xmlns:a16="http://schemas.microsoft.com/office/drawing/2014/main" id="{87702105-F549-6A3D-0DC7-32479A42B521}"/>
              </a:ext>
            </a:extLst>
          </p:cNvPr>
          <p:cNvCxnSpPr>
            <a:stCxn id="9" idx="1"/>
          </p:cNvCxnSpPr>
          <p:nvPr/>
        </p:nvCxnSpPr>
        <p:spPr bwMode="auto">
          <a:xfrm flipH="1">
            <a:off x="2847330" y="2235414"/>
            <a:ext cx="1211840" cy="360870"/>
          </a:xfrm>
          <a:prstGeom prst="straightConnector1">
            <a:avLst/>
          </a:prstGeom>
          <a:solidFill>
            <a:srgbClr val="00B8FF"/>
          </a:solidFill>
          <a:ln w="31750" cap="flat" cmpd="sng" algn="ctr">
            <a:solidFill>
              <a:srgbClr val="FF0000"/>
            </a:solidFill>
            <a:prstDash val="solid"/>
            <a:round/>
            <a:headEnd type="none" w="med" len="med"/>
            <a:tailEnd type="triangle"/>
          </a:ln>
          <a:effectLst/>
          <a:extLs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9" name="TextBox 8">
            <a:extLst>
              <a:ext uri="{FF2B5EF4-FFF2-40B4-BE49-F238E27FC236}">
                <a16:creationId xmlns:a16="http://schemas.microsoft.com/office/drawing/2014/main" id="{23A65DFE-5707-1BF9-4ECA-CF98FBF6C45B}"/>
              </a:ext>
            </a:extLst>
          </p:cNvPr>
          <p:cNvSpPr txBox="1"/>
          <p:nvPr/>
        </p:nvSpPr>
        <p:spPr>
          <a:xfrm>
            <a:off x="4059170" y="2035359"/>
            <a:ext cx="2971224" cy="400110"/>
          </a:xfrm>
          <a:prstGeom prst="rect">
            <a:avLst/>
          </a:prstGeom>
          <a:noFill/>
        </p:spPr>
        <p:txBody>
          <a:bodyPr wrap="square">
            <a:spAutoFit/>
          </a:bodyPr>
          <a:lstStyle/>
          <a:p>
            <a:r>
              <a:rPr lang="en-US" altLang="it-IT" sz="2000" b="1" i="1" dirty="0">
                <a:solidFill>
                  <a:srgbClr val="FF0000"/>
                </a:solidFill>
              </a:rPr>
              <a:t>sp</a:t>
            </a:r>
            <a:r>
              <a:rPr lang="en-US" altLang="it-IT" sz="2000" b="1" i="1" baseline="30000" dirty="0">
                <a:solidFill>
                  <a:srgbClr val="FF0000"/>
                </a:solidFill>
              </a:rPr>
              <a:t>3 </a:t>
            </a:r>
            <a:r>
              <a:rPr lang="en-US" altLang="it-IT" sz="2000" b="1" i="1" dirty="0">
                <a:solidFill>
                  <a:srgbClr val="FF0000"/>
                </a:solidFill>
              </a:rPr>
              <a:t>C-H bond</a:t>
            </a:r>
            <a:endParaRPr lang="en-US" sz="2000" i="1" dirty="0">
              <a:solidFill>
                <a:srgbClr val="FF0000"/>
              </a:solidFill>
            </a:endParaRPr>
          </a:p>
        </p:txBody>
      </p:sp>
      <p:sp>
        <p:nvSpPr>
          <p:cNvPr id="2" name="TextBox 1">
            <a:extLst>
              <a:ext uri="{FF2B5EF4-FFF2-40B4-BE49-F238E27FC236}">
                <a16:creationId xmlns:a16="http://schemas.microsoft.com/office/drawing/2014/main" id="{408F0425-BE8B-DB8A-7883-12C42CE7CD35}"/>
              </a:ext>
            </a:extLst>
          </p:cNvPr>
          <p:cNvSpPr txBox="1"/>
          <p:nvPr/>
        </p:nvSpPr>
        <p:spPr>
          <a:xfrm>
            <a:off x="444709" y="82673"/>
            <a:ext cx="11302581" cy="553998"/>
          </a:xfrm>
          <a:prstGeom prst="rect">
            <a:avLst/>
          </a:prstGeom>
          <a:noFill/>
        </p:spPr>
        <p:txBody>
          <a:bodyPr wrap="none" rtlCol="0">
            <a:spAutoFit/>
          </a:bodyPr>
          <a:lstStyle/>
          <a:p>
            <a:r>
              <a:rPr lang="en-US" sz="3000" b="1" dirty="0">
                <a:latin typeface="+mj-lt"/>
              </a:rPr>
              <a:t>Hydrogen and Deuterium loading on graphene at Roma1 and Roma3  </a:t>
            </a:r>
          </a:p>
        </p:txBody>
      </p:sp>
      <p:pic>
        <p:nvPicPr>
          <p:cNvPr id="3" name="Picture 2" descr="A machine with text on it&#10;&#10;Description automatically generated">
            <a:extLst>
              <a:ext uri="{FF2B5EF4-FFF2-40B4-BE49-F238E27FC236}">
                <a16:creationId xmlns:a16="http://schemas.microsoft.com/office/drawing/2014/main" id="{3B848542-3A4A-3445-6899-F8D9B6EAB892}"/>
              </a:ext>
            </a:extLst>
          </p:cNvPr>
          <p:cNvPicPr>
            <a:picLocks noChangeAspect="1"/>
          </p:cNvPicPr>
          <p:nvPr/>
        </p:nvPicPr>
        <p:blipFill rotWithShape="1">
          <a:blip r:embed="rId4"/>
          <a:srcRect l="3266" t="13192" r="3092" b="3225"/>
          <a:stretch/>
        </p:blipFill>
        <p:spPr>
          <a:xfrm>
            <a:off x="186402" y="3559630"/>
            <a:ext cx="5345145" cy="3048000"/>
          </a:xfrm>
          <a:prstGeom prst="rect">
            <a:avLst/>
          </a:prstGeom>
        </p:spPr>
      </p:pic>
      <p:pic>
        <p:nvPicPr>
          <p:cNvPr id="5" name="Picture 4">
            <a:extLst>
              <a:ext uri="{FF2B5EF4-FFF2-40B4-BE49-F238E27FC236}">
                <a16:creationId xmlns:a16="http://schemas.microsoft.com/office/drawing/2014/main" id="{2AD67CC7-0664-55C8-C902-6011F53EF8CD}"/>
              </a:ext>
            </a:extLst>
          </p:cNvPr>
          <p:cNvPicPr>
            <a:picLocks noChangeAspect="1"/>
          </p:cNvPicPr>
          <p:nvPr/>
        </p:nvPicPr>
        <p:blipFill>
          <a:blip r:embed="rId5"/>
          <a:srcRect t="6732"/>
          <a:stretch/>
        </p:blipFill>
        <p:spPr>
          <a:xfrm>
            <a:off x="6025859" y="1552526"/>
            <a:ext cx="5509871" cy="3641095"/>
          </a:xfrm>
          <a:prstGeom prst="rect">
            <a:avLst/>
          </a:prstGeom>
        </p:spPr>
      </p:pic>
      <p:sp>
        <p:nvSpPr>
          <p:cNvPr id="8" name="Text Box 3">
            <a:extLst>
              <a:ext uri="{FF2B5EF4-FFF2-40B4-BE49-F238E27FC236}">
                <a16:creationId xmlns:a16="http://schemas.microsoft.com/office/drawing/2014/main" id="{279DF3ED-52CB-9378-3494-B98E4F008DDD}"/>
              </a:ext>
            </a:extLst>
          </p:cNvPr>
          <p:cNvSpPr txBox="1">
            <a:spLocks noChangeArrowheads="1"/>
          </p:cNvSpPr>
          <p:nvPr/>
        </p:nvSpPr>
        <p:spPr bwMode="auto">
          <a:xfrm rot="16200000">
            <a:off x="10189886" y="3170804"/>
            <a:ext cx="3222536" cy="457776"/>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80808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lIns="89929" tIns="44965" rIns="89929" bIns="44965"/>
          <a:lstStyle>
            <a:lvl1pPr>
              <a:spcBef>
                <a:spcPts val="8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3200">
                <a:solidFill>
                  <a:srgbClr val="000000"/>
                </a:solidFill>
                <a:latin typeface="Calibri" panose="020F0502020204030204" pitchFamily="34" charset="0"/>
                <a:ea typeface="Microsoft YaHei" panose="020B0503020204020204" pitchFamily="34" charset="-122"/>
              </a:defRPr>
            </a:lvl1pPr>
            <a:lvl2pPr>
              <a:spcBef>
                <a:spcPts val="7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800">
                <a:solidFill>
                  <a:srgbClr val="000000"/>
                </a:solidFill>
                <a:latin typeface="Calibri" panose="020F0502020204030204" pitchFamily="34" charset="0"/>
                <a:ea typeface="Microsoft YaHei" panose="020B0503020204020204" pitchFamily="34" charset="-122"/>
              </a:defRPr>
            </a:lvl2pPr>
            <a:lvl3pPr>
              <a:spcBef>
                <a:spcPts val="6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400">
                <a:solidFill>
                  <a:srgbClr val="000000"/>
                </a:solidFill>
                <a:latin typeface="Calibri" panose="020F0502020204030204" pitchFamily="34" charset="0"/>
                <a:ea typeface="Microsoft YaHei" panose="020B0503020204020204" pitchFamily="34" charset="-122"/>
              </a:defRPr>
            </a:lvl3pPr>
            <a:lvl4pPr>
              <a:spcBef>
                <a:spcPts val="5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000">
                <a:solidFill>
                  <a:srgbClr val="000000"/>
                </a:solidFill>
                <a:latin typeface="Calibri" panose="020F0502020204030204" pitchFamily="34" charset="0"/>
                <a:ea typeface="Microsoft YaHei" panose="020B0503020204020204" pitchFamily="34" charset="-122"/>
              </a:defRPr>
            </a:lvl4pPr>
            <a:lvl5pPr>
              <a:spcBef>
                <a:spcPts val="5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000">
                <a:solidFill>
                  <a:srgbClr val="000000"/>
                </a:solidFill>
                <a:latin typeface="Calibri" panose="020F0502020204030204" pitchFamily="34" charset="0"/>
                <a:ea typeface="Microsoft YaHei" panose="020B0503020204020204" pitchFamily="34" charset="-122"/>
              </a:defRPr>
            </a:lvl5pPr>
            <a:lvl6pPr marL="2514600" indent="-228600" defTabSz="457200" eaLnBrk="0" fontAlgn="base" hangingPunct="0">
              <a:spcBef>
                <a:spcPts val="500"/>
              </a:spcBef>
              <a:spcAft>
                <a:spcPct val="0"/>
              </a:spcAft>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000">
                <a:solidFill>
                  <a:srgbClr val="000000"/>
                </a:solidFill>
                <a:latin typeface="Calibri" panose="020F0502020204030204" pitchFamily="34" charset="0"/>
                <a:ea typeface="Microsoft YaHei" panose="020B0503020204020204" pitchFamily="34" charset="-122"/>
              </a:defRPr>
            </a:lvl6pPr>
            <a:lvl7pPr marL="2971800" indent="-228600" defTabSz="457200" eaLnBrk="0" fontAlgn="base" hangingPunct="0">
              <a:spcBef>
                <a:spcPts val="500"/>
              </a:spcBef>
              <a:spcAft>
                <a:spcPct val="0"/>
              </a:spcAft>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000">
                <a:solidFill>
                  <a:srgbClr val="000000"/>
                </a:solidFill>
                <a:latin typeface="Calibri" panose="020F0502020204030204" pitchFamily="34" charset="0"/>
                <a:ea typeface="Microsoft YaHei" panose="020B0503020204020204" pitchFamily="34" charset="-122"/>
              </a:defRPr>
            </a:lvl7pPr>
            <a:lvl8pPr marL="3429000" indent="-228600" defTabSz="457200" eaLnBrk="0" fontAlgn="base" hangingPunct="0">
              <a:spcBef>
                <a:spcPts val="500"/>
              </a:spcBef>
              <a:spcAft>
                <a:spcPct val="0"/>
              </a:spcAft>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000">
                <a:solidFill>
                  <a:srgbClr val="000000"/>
                </a:solidFill>
                <a:latin typeface="Calibri" panose="020F0502020204030204" pitchFamily="34" charset="0"/>
                <a:ea typeface="Microsoft YaHei" panose="020B0503020204020204" pitchFamily="34" charset="-122"/>
              </a:defRPr>
            </a:lvl8pPr>
            <a:lvl9pPr marL="3886200" indent="-228600" defTabSz="457200" eaLnBrk="0" fontAlgn="base" hangingPunct="0">
              <a:spcBef>
                <a:spcPts val="500"/>
              </a:spcBef>
              <a:spcAft>
                <a:spcPct val="0"/>
              </a:spcAft>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000">
                <a:solidFill>
                  <a:srgbClr val="000000"/>
                </a:solidFill>
                <a:latin typeface="Calibri" panose="020F0502020204030204" pitchFamily="34" charset="0"/>
                <a:ea typeface="Microsoft YaHei" panose="020B0503020204020204" pitchFamily="34" charset="-122"/>
              </a:defRPr>
            </a:lvl9pPr>
          </a:lstStyle>
          <a:p>
            <a:pPr eaLnBrk="1" hangingPunct="1">
              <a:spcBef>
                <a:spcPct val="0"/>
              </a:spcBef>
              <a:buClrTx/>
              <a:buFontTx/>
              <a:buNone/>
            </a:pPr>
            <a:r>
              <a:rPr lang="en-US" altLang="it-IT" sz="1400" dirty="0">
                <a:latin typeface="Arial" panose="020B0604020202020204" pitchFamily="34" charset="0"/>
                <a:hlinkClick r:id="rId6"/>
              </a:rPr>
              <a:t>Betti et all, Nano Lett. </a:t>
            </a:r>
            <a:r>
              <a:rPr lang="en-US" altLang="it-IT" sz="1400" b="1" dirty="0">
                <a:latin typeface="Arial" panose="020B0604020202020204" pitchFamily="34" charset="0"/>
                <a:hlinkClick r:id="rId6"/>
              </a:rPr>
              <a:t>22</a:t>
            </a:r>
            <a:r>
              <a:rPr lang="en-US" altLang="it-IT" sz="1400" dirty="0">
                <a:latin typeface="Arial" panose="020B0604020202020204" pitchFamily="34" charset="0"/>
                <a:hlinkClick r:id="rId6"/>
              </a:rPr>
              <a:t>, 2971 (2022)</a:t>
            </a:r>
            <a:endParaRPr lang="en-US" altLang="it-IT" sz="1400" dirty="0">
              <a:latin typeface="Arial" panose="020B0604020202020204" pitchFamily="34" charset="0"/>
            </a:endParaRPr>
          </a:p>
        </p:txBody>
      </p:sp>
      <p:sp>
        <p:nvSpPr>
          <p:cNvPr id="10" name="TextBox 9">
            <a:extLst>
              <a:ext uri="{FF2B5EF4-FFF2-40B4-BE49-F238E27FC236}">
                <a16:creationId xmlns:a16="http://schemas.microsoft.com/office/drawing/2014/main" id="{4F93A5EF-D2D3-6290-1E20-88070D18B4A1}"/>
              </a:ext>
            </a:extLst>
          </p:cNvPr>
          <p:cNvSpPr txBox="1"/>
          <p:nvPr/>
        </p:nvSpPr>
        <p:spPr>
          <a:xfrm>
            <a:off x="6447293" y="5125925"/>
            <a:ext cx="5509871" cy="1316130"/>
          </a:xfrm>
          <a:prstGeom prst="rect">
            <a:avLst/>
          </a:prstGeom>
          <a:noFill/>
          <a:ln w="63500">
            <a:solidFill>
              <a:srgbClr val="ED2323"/>
            </a:solidFill>
          </a:ln>
        </p:spPr>
        <p:txBody>
          <a:bodyPr wrap="square" rtlCol="0">
            <a:spAutoFit/>
          </a:bodyPr>
          <a:lstStyle/>
          <a:p>
            <a:pPr marL="225364" indent="-225364" defTabSz="813816">
              <a:spcBef>
                <a:spcPts val="500"/>
              </a:spcBef>
              <a:defRPr sz="2136"/>
            </a:pPr>
            <a:r>
              <a:rPr lang="en-GB" sz="1800" dirty="0"/>
              <a:t>    UKAEA’s Active Gas Handling System 		   (tritium for JET, EU Tokamak) for </a:t>
            </a:r>
            <a:r>
              <a:rPr lang="en-GB" sz="1800" b="1" dirty="0"/>
              <a:t>feasibility study &amp;  design requirement </a:t>
            </a:r>
            <a:r>
              <a:rPr lang="en-GB" sz="1800" dirty="0"/>
              <a:t>of a</a:t>
            </a:r>
            <a:r>
              <a:rPr lang="en-GB" sz="1800" b="1" dirty="0"/>
              <a:t> new T loading chamber</a:t>
            </a:r>
            <a:endParaRPr lang="en-GB" b="1" dirty="0"/>
          </a:p>
          <a:p>
            <a:pPr marL="225364" indent="-225364" defTabSz="813816">
              <a:spcBef>
                <a:spcPts val="500"/>
              </a:spcBef>
              <a:defRPr sz="2136"/>
            </a:pPr>
            <a:r>
              <a:rPr lang="en-GB" b="1" dirty="0"/>
              <a:t>   </a:t>
            </a:r>
            <a:r>
              <a:rPr lang="en-GB" sz="2000" b="1" dirty="0"/>
              <a:t>Quote received</a:t>
            </a:r>
          </a:p>
        </p:txBody>
      </p:sp>
      <p:sp>
        <p:nvSpPr>
          <p:cNvPr id="4" name="TextBox 3">
            <a:extLst>
              <a:ext uri="{FF2B5EF4-FFF2-40B4-BE49-F238E27FC236}">
                <a16:creationId xmlns:a16="http://schemas.microsoft.com/office/drawing/2014/main" id="{62F78AC3-7DBA-BD34-55D6-A7A9CBDB4AEA}"/>
              </a:ext>
            </a:extLst>
          </p:cNvPr>
          <p:cNvSpPr txBox="1"/>
          <p:nvPr/>
        </p:nvSpPr>
        <p:spPr>
          <a:xfrm>
            <a:off x="5947576" y="1214670"/>
            <a:ext cx="3850758" cy="369332"/>
          </a:xfrm>
          <a:prstGeom prst="rect">
            <a:avLst/>
          </a:prstGeom>
          <a:noFill/>
        </p:spPr>
        <p:txBody>
          <a:bodyPr wrap="square" rtlCol="0">
            <a:spAutoFit/>
          </a:bodyPr>
          <a:lstStyle/>
          <a:p>
            <a:r>
              <a:rPr lang="en-GB" b="1" dirty="0"/>
              <a:t>H on N</a:t>
            </a:r>
            <a:r>
              <a:rPr lang="en-IT" b="1"/>
              <a:t>anoporous</a:t>
            </a:r>
            <a:r>
              <a:rPr lang="it-IT" b="1" dirty="0"/>
              <a:t> G</a:t>
            </a:r>
            <a:r>
              <a:rPr lang="en-IT" b="1"/>
              <a:t>raphene</a:t>
            </a:r>
            <a:r>
              <a:rPr lang="it-IT" b="1" dirty="0"/>
              <a:t> (NPG):</a:t>
            </a:r>
            <a:endParaRPr lang="en-IT" b="1"/>
          </a:p>
        </p:txBody>
      </p:sp>
      <p:sp>
        <p:nvSpPr>
          <p:cNvPr id="6" name="Text Box 2">
            <a:extLst>
              <a:ext uri="{FF2B5EF4-FFF2-40B4-BE49-F238E27FC236}">
                <a16:creationId xmlns:a16="http://schemas.microsoft.com/office/drawing/2014/main" id="{69A78725-9066-0EF3-BAD3-45CF62148B42}"/>
              </a:ext>
            </a:extLst>
          </p:cNvPr>
          <p:cNvSpPr txBox="1">
            <a:spLocks noChangeArrowheads="1"/>
          </p:cNvSpPr>
          <p:nvPr/>
        </p:nvSpPr>
        <p:spPr bwMode="auto">
          <a:xfrm>
            <a:off x="108985" y="3230271"/>
            <a:ext cx="3519593" cy="639258"/>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80808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lIns="89929" tIns="44965" rIns="89929" bIns="44965"/>
          <a:lstStyle>
            <a:lvl1pPr>
              <a:spcBef>
                <a:spcPts val="8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3200">
                <a:solidFill>
                  <a:srgbClr val="000000"/>
                </a:solidFill>
                <a:latin typeface="Calibri" panose="020F0502020204030204" pitchFamily="34" charset="0"/>
                <a:ea typeface="Microsoft YaHei" panose="020B0503020204020204" pitchFamily="34" charset="-122"/>
              </a:defRPr>
            </a:lvl1pPr>
            <a:lvl2pPr>
              <a:spcBef>
                <a:spcPts val="7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800">
                <a:solidFill>
                  <a:srgbClr val="000000"/>
                </a:solidFill>
                <a:latin typeface="Calibri" panose="020F0502020204030204" pitchFamily="34" charset="0"/>
                <a:ea typeface="Microsoft YaHei" panose="020B0503020204020204" pitchFamily="34" charset="-122"/>
              </a:defRPr>
            </a:lvl2pPr>
            <a:lvl3pPr>
              <a:spcBef>
                <a:spcPts val="6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400">
                <a:solidFill>
                  <a:srgbClr val="000000"/>
                </a:solidFill>
                <a:latin typeface="Calibri" panose="020F0502020204030204" pitchFamily="34" charset="0"/>
                <a:ea typeface="Microsoft YaHei" panose="020B0503020204020204" pitchFamily="34" charset="-122"/>
              </a:defRPr>
            </a:lvl3pPr>
            <a:lvl4pPr>
              <a:spcBef>
                <a:spcPts val="5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000">
                <a:solidFill>
                  <a:srgbClr val="000000"/>
                </a:solidFill>
                <a:latin typeface="Calibri" panose="020F0502020204030204" pitchFamily="34" charset="0"/>
                <a:ea typeface="Microsoft YaHei" panose="020B0503020204020204" pitchFamily="34" charset="-122"/>
              </a:defRPr>
            </a:lvl4pPr>
            <a:lvl5pPr>
              <a:spcBef>
                <a:spcPts val="500"/>
              </a:spcBef>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000">
                <a:solidFill>
                  <a:srgbClr val="000000"/>
                </a:solidFill>
                <a:latin typeface="Calibri" panose="020F0502020204030204" pitchFamily="34" charset="0"/>
                <a:ea typeface="Microsoft YaHei" panose="020B0503020204020204" pitchFamily="34" charset="-122"/>
              </a:defRPr>
            </a:lvl5pPr>
            <a:lvl6pPr marL="2514600" indent="-228600" defTabSz="457200" eaLnBrk="0" fontAlgn="base" hangingPunct="0">
              <a:spcBef>
                <a:spcPts val="500"/>
              </a:spcBef>
              <a:spcAft>
                <a:spcPct val="0"/>
              </a:spcAft>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000">
                <a:solidFill>
                  <a:srgbClr val="000000"/>
                </a:solidFill>
                <a:latin typeface="Calibri" panose="020F0502020204030204" pitchFamily="34" charset="0"/>
                <a:ea typeface="Microsoft YaHei" panose="020B0503020204020204" pitchFamily="34" charset="-122"/>
              </a:defRPr>
            </a:lvl6pPr>
            <a:lvl7pPr marL="2971800" indent="-228600" defTabSz="457200" eaLnBrk="0" fontAlgn="base" hangingPunct="0">
              <a:spcBef>
                <a:spcPts val="500"/>
              </a:spcBef>
              <a:spcAft>
                <a:spcPct val="0"/>
              </a:spcAft>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000">
                <a:solidFill>
                  <a:srgbClr val="000000"/>
                </a:solidFill>
                <a:latin typeface="Calibri" panose="020F0502020204030204" pitchFamily="34" charset="0"/>
                <a:ea typeface="Microsoft YaHei" panose="020B0503020204020204" pitchFamily="34" charset="-122"/>
              </a:defRPr>
            </a:lvl7pPr>
            <a:lvl8pPr marL="3429000" indent="-228600" defTabSz="457200" eaLnBrk="0" fontAlgn="base" hangingPunct="0">
              <a:spcBef>
                <a:spcPts val="500"/>
              </a:spcBef>
              <a:spcAft>
                <a:spcPct val="0"/>
              </a:spcAft>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000">
                <a:solidFill>
                  <a:srgbClr val="000000"/>
                </a:solidFill>
                <a:latin typeface="Calibri" panose="020F0502020204030204" pitchFamily="34" charset="0"/>
                <a:ea typeface="Microsoft YaHei" panose="020B0503020204020204" pitchFamily="34" charset="-122"/>
              </a:defRPr>
            </a:lvl8pPr>
            <a:lvl9pPr marL="3886200" indent="-228600" defTabSz="457200" eaLnBrk="0" fontAlgn="base" hangingPunct="0">
              <a:spcBef>
                <a:spcPts val="500"/>
              </a:spcBef>
              <a:spcAft>
                <a:spcPct val="0"/>
              </a:spcAft>
              <a:buClr>
                <a:srgbClr val="000000"/>
              </a:buClr>
              <a:buSzPct val="100000"/>
              <a:buFont typeface="Times New Roman" panose="02020603050405020304"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sz="2000">
                <a:solidFill>
                  <a:srgbClr val="000000"/>
                </a:solidFill>
                <a:latin typeface="Calibri" panose="020F0502020204030204" pitchFamily="34" charset="0"/>
                <a:ea typeface="Microsoft YaHei" panose="020B0503020204020204" pitchFamily="34" charset="-122"/>
              </a:defRPr>
            </a:lvl9pPr>
          </a:lstStyle>
          <a:p>
            <a:pPr eaLnBrk="1" hangingPunct="1">
              <a:spcBef>
                <a:spcPct val="0"/>
              </a:spcBef>
              <a:buClrTx/>
              <a:buFontTx/>
              <a:buNone/>
            </a:pPr>
            <a:r>
              <a:rPr lang="en-US" altLang="it-IT" sz="1798" b="1" dirty="0">
                <a:solidFill>
                  <a:schemeClr val="tx1"/>
                </a:solidFill>
                <a:latin typeface="+mn-lt"/>
              </a:rPr>
              <a:t>T-chamber in Rome side view:</a:t>
            </a:r>
          </a:p>
        </p:txBody>
      </p:sp>
      <p:sp>
        <p:nvSpPr>
          <p:cNvPr id="12" name="Segnaposto numero diapositiva 2">
            <a:extLst>
              <a:ext uri="{FF2B5EF4-FFF2-40B4-BE49-F238E27FC236}">
                <a16:creationId xmlns:a16="http://schemas.microsoft.com/office/drawing/2014/main" id="{7E0A11B8-43A9-818E-19E1-28125560A381}"/>
              </a:ext>
            </a:extLst>
          </p:cNvPr>
          <p:cNvSpPr>
            <a:spLocks noGrp="1"/>
          </p:cNvSpPr>
          <p:nvPr>
            <p:ph type="sldNum" sz="quarter" idx="12"/>
          </p:nvPr>
        </p:nvSpPr>
        <p:spPr>
          <a:xfrm>
            <a:off x="9048000" y="6417000"/>
            <a:ext cx="2743200" cy="365125"/>
          </a:xfrm>
        </p:spPr>
        <p:txBody>
          <a:bodyPr/>
          <a:lstStyle/>
          <a:p>
            <a:fld id="{23C7CB26-C4AD-E24C-99F4-9278FBEB9685}" type="slidenum">
              <a:rPr lang="en-IT" sz="1600" smtClean="0">
                <a:solidFill>
                  <a:schemeClr val="bg1"/>
                </a:solidFill>
              </a:rPr>
              <a:t>11</a:t>
            </a:fld>
            <a:endParaRPr lang="en-IT" sz="1600">
              <a:solidFill>
                <a:schemeClr val="bg1"/>
              </a:solidFill>
            </a:endParaRPr>
          </a:p>
        </p:txBody>
      </p:sp>
      <p:sp>
        <p:nvSpPr>
          <p:cNvPr id="13" name="Footer Placeholder 12">
            <a:extLst>
              <a:ext uri="{FF2B5EF4-FFF2-40B4-BE49-F238E27FC236}">
                <a16:creationId xmlns:a16="http://schemas.microsoft.com/office/drawing/2014/main" id="{9FB51C7E-2246-8D38-9ED1-838CE838F360}"/>
              </a:ext>
            </a:extLst>
          </p:cNvPr>
          <p:cNvSpPr>
            <a:spLocks noGrp="1"/>
          </p:cNvSpPr>
          <p:nvPr>
            <p:ph type="ftr" sz="quarter" idx="11"/>
          </p:nvPr>
        </p:nvSpPr>
        <p:spPr/>
        <p:txBody>
          <a:bodyPr/>
          <a:lstStyle/>
          <a:p>
            <a:r>
              <a:rPr lang="en-US"/>
              <a:t>A. Tan, CIPANP 2025, Madison</a:t>
            </a:r>
          </a:p>
        </p:txBody>
      </p:sp>
      <p:sp>
        <p:nvSpPr>
          <p:cNvPr id="14" name="Date Placeholder 13">
            <a:extLst>
              <a:ext uri="{FF2B5EF4-FFF2-40B4-BE49-F238E27FC236}">
                <a16:creationId xmlns:a16="http://schemas.microsoft.com/office/drawing/2014/main" id="{41947842-2FC2-D72A-DB73-B4BE47AF4A3D}"/>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1449103744"/>
      </p:ext>
    </p:extLst>
  </p:cSld>
  <p:clrMapOvr>
    <a:masterClrMapping/>
  </p:clrMapOvr>
  <p:timing>
    <p:tnLst>
      <p:par>
        <p:cTn id="1" dur="indefinite" restart="never" nodeType="tmRoot">
          <p:childTnLst>
            <p:seq concurrent="1" nextAc="seek">
              <p:cTn id="2" dur="indefinite" nodeType="mainSeq"/>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59F2EB41-715A-E034-925F-68BD32081D06}"/>
            </a:ext>
          </a:extLst>
        </p:cNvPr>
        <p:cNvGrpSpPr/>
        <p:nvPr/>
      </p:nvGrpSpPr>
      <p:grpSpPr>
        <a:xfrm>
          <a:off x="0" y="0"/>
          <a:ext cx="0" cy="0"/>
          <a:chOff x="0" y="0"/>
          <a:chExt cx="0" cy="0"/>
        </a:xfrm>
      </p:grpSpPr>
      <mc:AlternateContent xmlns:mc="http://schemas.openxmlformats.org/markup-compatibility/2006">
        <mc:Choice xmlns:a14="http://schemas.microsoft.com/office/drawing/2010/main" Requires="a14">
          <p:sp>
            <p:nvSpPr>
              <p:cNvPr id="141" name="Various final states of   induce features in the electron spectrum…">
                <a:extLst>
                  <a:ext uri="{FF2B5EF4-FFF2-40B4-BE49-F238E27FC236}">
                    <a16:creationId xmlns:a16="http://schemas.microsoft.com/office/drawing/2014/main" id="{7B7E3CDD-8501-9388-468B-439AE8160577}"/>
                  </a:ext>
                </a:extLst>
              </p:cNvPr>
              <p:cNvSpPr txBox="1">
                <a:spLocks noGrp="1"/>
              </p:cNvSpPr>
              <p:nvPr>
                <p:ph type="body" idx="1"/>
              </p:nvPr>
            </p:nvSpPr>
            <p:spPr>
              <a:xfrm>
                <a:off x="506438" y="1383318"/>
                <a:ext cx="11368564" cy="1444288"/>
              </a:xfrm>
              <a:prstGeom prst="rect">
                <a:avLst/>
              </a:prstGeom>
            </p:spPr>
            <p:txBody>
              <a:bodyPr anchor="t">
                <a:normAutofit fontScale="92500"/>
              </a:bodyPr>
              <a:lstStyle/>
              <a:p>
                <a:pPr marL="318351" indent="-318351">
                  <a:spcBef>
                    <a:spcPts val="1758"/>
                  </a:spcBef>
                  <a:buClr>
                    <a:srgbClr val="535353"/>
                  </a:buClr>
                  <a:defRPr sz="3400"/>
                </a:pPr>
                <a:r>
                  <a:rPr dirty="0"/>
                  <a:t>Various final states of </a:t>
                </a:r>
                <a14:m>
                  <m:oMath xmlns:m="http://schemas.openxmlformats.org/officeDocument/2006/math">
                    <m:sSup>
                      <m:sSupPr>
                        <m:ctrlPr>
                          <a:rPr sz="3400"/>
                        </m:ctrlPr>
                      </m:sSupPr>
                      <m:e>
                        <m:r>
                          <m:rPr>
                            <m:nor/>
                          </m:rPr>
                          <a:rPr sz="3400"/>
                          <m:t>He</m:t>
                        </m:r>
                      </m:e>
                      <m:sup>
                        <m:r>
                          <a:rPr sz="3400"/>
                          <m:t>++</m:t>
                        </m:r>
                      </m:sup>
                    </m:sSup>
                  </m:oMath>
                </a14:m>
                <a:r>
                  <a:rPr sz="3400" dirty="0"/>
                  <a:t> </a:t>
                </a:r>
                <a:r>
                  <a:rPr dirty="0"/>
                  <a:t>induce </a:t>
                </a:r>
                <a:r>
                  <a:rPr i="1" dirty="0">
                    <a:solidFill>
                      <a:srgbClr val="2B85DF"/>
                    </a:solidFill>
                    <a:latin typeface="Gill Sans"/>
                    <a:ea typeface="Gill Sans"/>
                    <a:cs typeface="Gill Sans"/>
                    <a:sym typeface="Gill Sans"/>
                  </a:rPr>
                  <a:t>features</a:t>
                </a:r>
                <a:r>
                  <a:rPr dirty="0">
                    <a:solidFill>
                      <a:srgbClr val="2B85DF"/>
                    </a:solidFill>
                  </a:rPr>
                  <a:t> in the electron spectrum</a:t>
                </a:r>
              </a:p>
              <a:p>
                <a:pPr marL="318351" indent="-318351">
                  <a:spcBef>
                    <a:spcPts val="703"/>
                  </a:spcBef>
                  <a:buClr>
                    <a:srgbClr val="535353"/>
                  </a:buClr>
                  <a:defRPr sz="3400"/>
                </a:pPr>
                <a:r>
                  <a:rPr dirty="0"/>
                  <a:t>To determine the final helium binding potential is very subtle</a:t>
                </a:r>
              </a:p>
            </p:txBody>
          </p:sp>
        </mc:Choice>
        <mc:Fallback>
          <p:sp>
            <p:nvSpPr>
              <p:cNvPr id="141" name="Various final states of   induce features in the electron spectrum…">
                <a:extLst>
                  <a:ext uri="{FF2B5EF4-FFF2-40B4-BE49-F238E27FC236}">
                    <a16:creationId xmlns:a16="http://schemas.microsoft.com/office/drawing/2014/main" id="{7B7E3CDD-8501-9388-468B-439AE8160577}"/>
                  </a:ext>
                </a:extLst>
              </p:cNvPr>
              <p:cNvSpPr txBox="1">
                <a:spLocks noGrp="1" noRot="1" noChangeAspect="1" noMove="1" noResize="1" noEditPoints="1" noAdjustHandles="1" noChangeArrowheads="1" noChangeShapeType="1" noTextEdit="1"/>
              </p:cNvSpPr>
              <p:nvPr>
                <p:ph type="body" idx="1"/>
              </p:nvPr>
            </p:nvSpPr>
            <p:spPr>
              <a:xfrm>
                <a:off x="506438" y="1383318"/>
                <a:ext cx="11368564" cy="1444288"/>
              </a:xfrm>
              <a:prstGeom prst="rect">
                <a:avLst/>
              </a:prstGeom>
              <a:blipFill>
                <a:blip r:embed="rId2"/>
                <a:stretch>
                  <a:fillRect l="-1115" t="-1739" r="-1003" b="-1739"/>
                </a:stretch>
              </a:blipFill>
            </p:spPr>
            <p:txBody>
              <a:bodyPr/>
              <a:lstStyle/>
              <a:p>
                <a:r>
                  <a:rPr lang="en-US">
                    <a:noFill/>
                  </a:rPr>
                  <a:t> </a:t>
                </a:r>
              </a:p>
            </p:txBody>
          </p:sp>
        </mc:Fallback>
      </mc:AlternateContent>
      <p:sp>
        <p:nvSpPr>
          <p:cNvPr id="142" name="solid state effects on decay (Casale, esposito, menichetti, tozzini)">
            <a:extLst>
              <a:ext uri="{FF2B5EF4-FFF2-40B4-BE49-F238E27FC236}">
                <a16:creationId xmlns:a16="http://schemas.microsoft.com/office/drawing/2014/main" id="{75DDC9D4-18E3-0DCE-E4C7-BBB3B5B0BC4E}"/>
              </a:ext>
            </a:extLst>
          </p:cNvPr>
          <p:cNvSpPr txBox="1">
            <a:spLocks noGrp="1"/>
          </p:cNvSpPr>
          <p:nvPr>
            <p:ph type="title"/>
          </p:nvPr>
        </p:nvSpPr>
        <p:spPr>
          <a:xfrm>
            <a:off x="1041009" y="-2977"/>
            <a:ext cx="10156874" cy="1221098"/>
          </a:xfrm>
          <a:prstGeom prst="rect">
            <a:avLst/>
          </a:prstGeom>
        </p:spPr>
        <p:txBody>
          <a:bodyPr>
            <a:normAutofit fontScale="90000"/>
          </a:bodyPr>
          <a:lstStyle>
            <a:lvl1pPr defTabSz="414781">
              <a:defRPr sz="5112">
                <a:solidFill>
                  <a:srgbClr val="000000"/>
                </a:solidFill>
              </a:defRPr>
            </a:lvl1pPr>
          </a:lstStyle>
          <a:p>
            <a:r>
              <a:rPr lang="en-US" dirty="0"/>
              <a:t>S</a:t>
            </a:r>
            <a:r>
              <a:rPr dirty="0"/>
              <a:t>olid </a:t>
            </a:r>
            <a:r>
              <a:rPr lang="en-US" dirty="0"/>
              <a:t>S</a:t>
            </a:r>
            <a:r>
              <a:rPr dirty="0"/>
              <a:t>tate </a:t>
            </a:r>
            <a:r>
              <a:rPr lang="en-US" dirty="0"/>
              <a:t>E</a:t>
            </a:r>
            <a:r>
              <a:rPr dirty="0"/>
              <a:t>ffects on </a:t>
            </a:r>
            <a:r>
              <a:rPr lang="en-US" dirty="0"/>
              <a:t>Tritiated Graphene</a:t>
            </a:r>
            <a:endParaRPr dirty="0"/>
          </a:p>
        </p:txBody>
      </p:sp>
      <p:pic>
        <p:nvPicPr>
          <p:cNvPr id="4" name="Picture 3">
            <a:extLst>
              <a:ext uri="{FF2B5EF4-FFF2-40B4-BE49-F238E27FC236}">
                <a16:creationId xmlns:a16="http://schemas.microsoft.com/office/drawing/2014/main" id="{DF939756-8748-3205-34AB-5741D57827F3}"/>
              </a:ext>
            </a:extLst>
          </p:cNvPr>
          <p:cNvPicPr>
            <a:picLocks noChangeAspect="1"/>
          </p:cNvPicPr>
          <p:nvPr/>
        </p:nvPicPr>
        <p:blipFill>
          <a:blip r:embed="rId3"/>
          <a:stretch>
            <a:fillRect/>
          </a:stretch>
        </p:blipFill>
        <p:spPr>
          <a:xfrm>
            <a:off x="1273237" y="2576145"/>
            <a:ext cx="9523828" cy="3659457"/>
          </a:xfrm>
          <a:prstGeom prst="rect">
            <a:avLst/>
          </a:prstGeom>
        </p:spPr>
      </p:pic>
      <p:sp>
        <p:nvSpPr>
          <p:cNvPr id="3" name="TextBox 2">
            <a:extLst>
              <a:ext uri="{FF2B5EF4-FFF2-40B4-BE49-F238E27FC236}">
                <a16:creationId xmlns:a16="http://schemas.microsoft.com/office/drawing/2014/main" id="{558677D3-B83D-0369-65F6-CF20B17E2376}"/>
              </a:ext>
            </a:extLst>
          </p:cNvPr>
          <p:cNvSpPr txBox="1"/>
          <p:nvPr/>
        </p:nvSpPr>
        <p:spPr>
          <a:xfrm>
            <a:off x="9719129" y="6116009"/>
            <a:ext cx="2155873" cy="369332"/>
          </a:xfrm>
          <a:prstGeom prst="rect">
            <a:avLst/>
          </a:prstGeom>
          <a:noFill/>
        </p:spPr>
        <p:txBody>
          <a:bodyPr wrap="square">
            <a:spAutoFit/>
          </a:bodyPr>
          <a:lstStyle/>
          <a:p>
            <a:r>
              <a:rPr lang="en-US" dirty="0" err="1"/>
              <a:t>arXiv</a:t>
            </a:r>
            <a:r>
              <a:rPr lang="en-US" dirty="0"/>
              <a:t>: 2504.13259v1</a:t>
            </a:r>
          </a:p>
        </p:txBody>
      </p:sp>
      <p:sp>
        <p:nvSpPr>
          <p:cNvPr id="2" name="Footer Placeholder 4">
            <a:extLst>
              <a:ext uri="{FF2B5EF4-FFF2-40B4-BE49-F238E27FC236}">
                <a16:creationId xmlns:a16="http://schemas.microsoft.com/office/drawing/2014/main" id="{D4A98469-CE84-1DC3-9D13-31E2FD2129EF}"/>
              </a:ext>
            </a:extLst>
          </p:cNvPr>
          <p:cNvSpPr>
            <a:spLocks noGrp="1"/>
          </p:cNvSpPr>
          <p:nvPr>
            <p:ph type="ftr" sz="quarter" idx="11"/>
          </p:nvPr>
        </p:nvSpPr>
        <p:spPr>
          <a:xfrm>
            <a:off x="4038600" y="6356350"/>
            <a:ext cx="4114800" cy="365125"/>
          </a:xfrm>
        </p:spPr>
        <p:txBody>
          <a:bodyPr/>
          <a:lstStyle/>
          <a:p>
            <a:r>
              <a:rPr lang="en-US" dirty="0"/>
              <a:t>A. Tan, CIPANP 2025, Madison</a:t>
            </a:r>
          </a:p>
        </p:txBody>
      </p:sp>
      <p:sp>
        <p:nvSpPr>
          <p:cNvPr id="5" name="Slide Number Placeholder 6">
            <a:extLst>
              <a:ext uri="{FF2B5EF4-FFF2-40B4-BE49-F238E27FC236}">
                <a16:creationId xmlns:a16="http://schemas.microsoft.com/office/drawing/2014/main" id="{19B50FAC-878B-490E-1FD9-6244F7DD0833}"/>
              </a:ext>
            </a:extLst>
          </p:cNvPr>
          <p:cNvSpPr txBox="1">
            <a:spLocks/>
          </p:cNvSpPr>
          <p:nvPr/>
        </p:nvSpPr>
        <p:spPr>
          <a:xfrm>
            <a:off x="10797064" y="6356350"/>
            <a:ext cx="556735" cy="365125"/>
          </a:xfrm>
          <a:prstGeom prst="rect">
            <a:avLst/>
          </a:prstGeom>
        </p:spPr>
        <p:txBody>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B454DE4D-9F42-46A6-BE1E-66ED6526DB4B}" type="slidenum">
              <a:rPr lang="en-US" sz="1200" smtClean="0">
                <a:solidFill>
                  <a:schemeClr val="bg1">
                    <a:lumMod val="50000"/>
                  </a:schemeClr>
                </a:solidFill>
              </a:rPr>
              <a:pPr/>
              <a:t>12</a:t>
            </a:fld>
            <a:endParaRPr lang="en-US" sz="1400" dirty="0">
              <a:solidFill>
                <a:schemeClr val="bg1">
                  <a:lumMod val="50000"/>
                </a:schemeClr>
              </a:solidFill>
            </a:endParaRPr>
          </a:p>
        </p:txBody>
      </p:sp>
      <p:sp>
        <p:nvSpPr>
          <p:cNvPr id="6" name="Date Placeholder 9">
            <a:extLst>
              <a:ext uri="{FF2B5EF4-FFF2-40B4-BE49-F238E27FC236}">
                <a16:creationId xmlns:a16="http://schemas.microsoft.com/office/drawing/2014/main" id="{EC82726F-7F7A-F37B-6B5B-6E32C2C5ADA4}"/>
              </a:ext>
            </a:extLst>
          </p:cNvPr>
          <p:cNvSpPr>
            <a:spLocks noGrp="1"/>
          </p:cNvSpPr>
          <p:nvPr>
            <p:ph type="dt" sz="half" idx="10"/>
          </p:nvPr>
        </p:nvSpPr>
        <p:spPr>
          <a:xfrm>
            <a:off x="838200" y="6356350"/>
            <a:ext cx="2743200" cy="365125"/>
          </a:xfrm>
        </p:spPr>
        <p:txBody>
          <a:bodyPr/>
          <a:lstStyle/>
          <a:p>
            <a:r>
              <a:rPr lang="en-US" dirty="0"/>
              <a:t>6/11/25</a:t>
            </a:r>
          </a:p>
        </p:txBody>
      </p:sp>
    </p:spTree>
    <p:extLst>
      <p:ext uri="{BB962C8B-B14F-4D97-AF65-F5344CB8AC3E}">
        <p14:creationId xmlns:p14="http://schemas.microsoft.com/office/powerpoint/2010/main" val="731272861"/>
      </p:ext>
    </p:extLst>
  </p:cSld>
  <p:clrMapOvr>
    <a:masterClrMapping/>
  </p:clrMapOvr>
  <p:transition spd="med"/>
</p:sld>
</file>

<file path=ppt/slides/slide1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mc:AlternateContent xmlns:mc="http://schemas.openxmlformats.org/markup-compatibility/2006">
        <mc:Choice xmlns:a14="http://schemas.microsoft.com/office/drawing/2010/main" Requires="a14">
          <p:sp>
            <p:nvSpPr>
              <p:cNvPr id="141" name="Various final states of   induce features in the electron spectrum…"/>
              <p:cNvSpPr txBox="1">
                <a:spLocks noGrp="1"/>
              </p:cNvSpPr>
              <p:nvPr>
                <p:ph type="body" idx="1"/>
              </p:nvPr>
            </p:nvSpPr>
            <p:spPr>
              <a:xfrm>
                <a:off x="506438" y="1383318"/>
                <a:ext cx="11368564" cy="2045682"/>
              </a:xfrm>
              <a:prstGeom prst="rect">
                <a:avLst/>
              </a:prstGeom>
            </p:spPr>
            <p:txBody>
              <a:bodyPr anchor="t">
                <a:normAutofit fontScale="85000" lnSpcReduction="20000"/>
              </a:bodyPr>
              <a:lstStyle/>
              <a:p>
                <a:pPr marL="318351" indent="-318351">
                  <a:spcBef>
                    <a:spcPts val="703"/>
                  </a:spcBef>
                  <a:buClr>
                    <a:srgbClr val="535353"/>
                  </a:buClr>
                  <a:defRPr sz="3400"/>
                </a:pPr>
                <a:r>
                  <a:rPr dirty="0"/>
                  <a:t>Different ways of implementing the sudden approximation </a:t>
                </a:r>
                <a:r>
                  <a:rPr lang="en-US" dirty="0"/>
                  <a:t>led</a:t>
                </a:r>
                <a:r>
                  <a:rPr dirty="0"/>
                  <a:t> to </a:t>
                </a:r>
                <a:r>
                  <a:rPr dirty="0">
                    <a:solidFill>
                      <a:srgbClr val="2B85DF"/>
                    </a:solidFill>
                  </a:rPr>
                  <a:t>different predicted rates</a:t>
                </a:r>
                <a:endParaRPr lang="en-US" dirty="0">
                  <a:solidFill>
                    <a:srgbClr val="2B85DF"/>
                  </a:solidFill>
                </a:endParaRPr>
              </a:p>
              <a:p>
                <a:pPr marL="318351" indent="-318351">
                  <a:spcBef>
                    <a:spcPts val="703"/>
                  </a:spcBef>
                  <a:buClr>
                    <a:srgbClr val="535353"/>
                  </a:buClr>
                  <a:defRPr sz="3400"/>
                </a:pPr>
                <a:r>
                  <a:rPr dirty="0"/>
                  <a:t>The paper </a:t>
                </a:r>
                <a:r>
                  <a:rPr dirty="0">
                    <a:solidFill>
                      <a:srgbClr val="2B85DF"/>
                    </a:solidFill>
                  </a:rPr>
                  <a:t>studies this and other </a:t>
                </a:r>
                <a:r>
                  <a:rPr lang="en-US" dirty="0">
                    <a:solidFill>
                      <a:srgbClr val="2B85DF"/>
                    </a:solidFill>
                  </a:rPr>
                  <a:t>solid-state</a:t>
                </a:r>
                <a:r>
                  <a:rPr dirty="0">
                    <a:solidFill>
                      <a:srgbClr val="2B85DF"/>
                    </a:solidFill>
                  </a:rPr>
                  <a:t> effects</a:t>
                </a:r>
                <a:r>
                  <a:rPr dirty="0"/>
                  <a:t>. It also provides a </a:t>
                </a:r>
                <a:r>
                  <a:rPr dirty="0">
                    <a:solidFill>
                      <a:srgbClr val="B92423"/>
                    </a:solidFill>
                  </a:rPr>
                  <a:t>first rough rule of thumb to determine the theory systematics on </a:t>
                </a:r>
                <a14:m>
                  <m:oMath xmlns:m="http://schemas.openxmlformats.org/officeDocument/2006/math">
                    <m:sSub>
                      <m:sSubPr>
                        <m:ctrlPr>
                          <a:rPr sz="2531" i="1">
                            <a:solidFill>
                              <a:srgbClr val="B82322"/>
                            </a:solidFill>
                            <a:latin typeface="Cambria Math" panose="02040503050406030204" pitchFamily="18" charset="0"/>
                          </a:rPr>
                        </m:ctrlPr>
                      </m:sSubPr>
                      <m:e>
                        <m:r>
                          <a:rPr sz="2531" i="1">
                            <a:solidFill>
                              <a:srgbClr val="B82322"/>
                            </a:solidFill>
                            <a:latin typeface="Cambria Math" panose="02040503050406030204" pitchFamily="18" charset="0"/>
                          </a:rPr>
                          <m:t>𝑚</m:t>
                        </m:r>
                      </m:e>
                      <m:sub>
                        <m:r>
                          <a:rPr sz="2531" i="1">
                            <a:solidFill>
                              <a:srgbClr val="B82322"/>
                            </a:solidFill>
                            <a:latin typeface="Cambria Math" panose="02040503050406030204" pitchFamily="18" charset="0"/>
                          </a:rPr>
                          <m:t>𝜈</m:t>
                        </m:r>
                      </m:sub>
                    </m:sSub>
                  </m:oMath>
                </a14:m>
                <a:endParaRPr dirty="0">
                  <a:solidFill>
                    <a:srgbClr val="B92423"/>
                  </a:solidFill>
                </a:endParaRPr>
              </a:p>
            </p:txBody>
          </p:sp>
        </mc:Choice>
        <mc:Fallback>
          <p:sp>
            <p:nvSpPr>
              <p:cNvPr id="141" name="Various final states of   induce features in the electron spectrum…"/>
              <p:cNvSpPr txBox="1">
                <a:spLocks noGrp="1" noRot="1" noChangeAspect="1" noMove="1" noResize="1" noEditPoints="1" noAdjustHandles="1" noChangeArrowheads="1" noChangeShapeType="1" noTextEdit="1"/>
              </p:cNvSpPr>
              <p:nvPr>
                <p:ph type="body" idx="1"/>
              </p:nvPr>
            </p:nvSpPr>
            <p:spPr>
              <a:xfrm>
                <a:off x="506438" y="1383318"/>
                <a:ext cx="11368564" cy="2045682"/>
              </a:xfrm>
              <a:prstGeom prst="rect">
                <a:avLst/>
              </a:prstGeom>
              <a:blipFill>
                <a:blip r:embed="rId3"/>
                <a:stretch>
                  <a:fillRect l="-1003" t="-3067" b="-4294"/>
                </a:stretch>
              </a:blipFill>
            </p:spPr>
            <p:txBody>
              <a:bodyPr/>
              <a:lstStyle/>
              <a:p>
                <a:r>
                  <a:rPr lang="en-US">
                    <a:noFill/>
                  </a:rPr>
                  <a:t> </a:t>
                </a:r>
              </a:p>
            </p:txBody>
          </p:sp>
        </mc:Fallback>
      </mc:AlternateContent>
      <p:sp>
        <p:nvSpPr>
          <p:cNvPr id="142" name="solid state effects on decay (Casale, esposito, menichetti, tozzini)"/>
          <p:cNvSpPr txBox="1">
            <a:spLocks noGrp="1"/>
          </p:cNvSpPr>
          <p:nvPr>
            <p:ph type="title"/>
          </p:nvPr>
        </p:nvSpPr>
        <p:spPr>
          <a:xfrm>
            <a:off x="1041009" y="-2977"/>
            <a:ext cx="10156874" cy="1221098"/>
          </a:xfrm>
          <a:prstGeom prst="rect">
            <a:avLst/>
          </a:prstGeom>
        </p:spPr>
        <p:txBody>
          <a:bodyPr>
            <a:normAutofit fontScale="90000"/>
          </a:bodyPr>
          <a:lstStyle>
            <a:lvl1pPr defTabSz="414781">
              <a:defRPr sz="5112">
                <a:solidFill>
                  <a:srgbClr val="000000"/>
                </a:solidFill>
              </a:defRPr>
            </a:lvl1pPr>
          </a:lstStyle>
          <a:p>
            <a:r>
              <a:rPr lang="en-US" dirty="0"/>
              <a:t>S</a:t>
            </a:r>
            <a:r>
              <a:rPr dirty="0"/>
              <a:t>olid </a:t>
            </a:r>
            <a:r>
              <a:rPr lang="en-US" dirty="0"/>
              <a:t>S</a:t>
            </a:r>
            <a:r>
              <a:rPr dirty="0"/>
              <a:t>tate </a:t>
            </a:r>
            <a:r>
              <a:rPr lang="en-US" dirty="0"/>
              <a:t>E</a:t>
            </a:r>
            <a:r>
              <a:rPr dirty="0"/>
              <a:t>ffects on </a:t>
            </a:r>
            <a:r>
              <a:rPr lang="en-US" dirty="0"/>
              <a:t>Tritiated Graphene</a:t>
            </a:r>
            <a:endParaRPr dirty="0"/>
          </a:p>
        </p:txBody>
      </p:sp>
      <p:sp>
        <p:nvSpPr>
          <p:cNvPr id="3" name="TextBox 2">
            <a:extLst>
              <a:ext uri="{FF2B5EF4-FFF2-40B4-BE49-F238E27FC236}">
                <a16:creationId xmlns:a16="http://schemas.microsoft.com/office/drawing/2014/main" id="{2D4ED2CD-488F-EE21-A5D7-973247D8E3EE}"/>
              </a:ext>
            </a:extLst>
          </p:cNvPr>
          <p:cNvSpPr txBox="1"/>
          <p:nvPr/>
        </p:nvSpPr>
        <p:spPr>
          <a:xfrm>
            <a:off x="9719129" y="5984140"/>
            <a:ext cx="2155873" cy="369332"/>
          </a:xfrm>
          <a:prstGeom prst="rect">
            <a:avLst/>
          </a:prstGeom>
          <a:noFill/>
        </p:spPr>
        <p:txBody>
          <a:bodyPr wrap="square">
            <a:spAutoFit/>
          </a:bodyPr>
          <a:lstStyle/>
          <a:p>
            <a:r>
              <a:rPr lang="en-US" dirty="0" err="1"/>
              <a:t>arXiv</a:t>
            </a:r>
            <a:r>
              <a:rPr lang="en-US" dirty="0"/>
              <a:t>: 2504.13259v1</a:t>
            </a:r>
          </a:p>
        </p:txBody>
      </p:sp>
      <p:pic>
        <p:nvPicPr>
          <p:cNvPr id="5" name="Picture 4">
            <a:extLst>
              <a:ext uri="{FF2B5EF4-FFF2-40B4-BE49-F238E27FC236}">
                <a16:creationId xmlns:a16="http://schemas.microsoft.com/office/drawing/2014/main" id="{04BF21F3-C085-F60A-0E57-BAF3EE161872}"/>
              </a:ext>
            </a:extLst>
          </p:cNvPr>
          <p:cNvPicPr>
            <a:picLocks noChangeAspect="1"/>
          </p:cNvPicPr>
          <p:nvPr/>
        </p:nvPicPr>
        <p:blipFill>
          <a:blip r:embed="rId4"/>
          <a:stretch>
            <a:fillRect/>
          </a:stretch>
        </p:blipFill>
        <p:spPr>
          <a:xfrm>
            <a:off x="663295" y="3275941"/>
            <a:ext cx="10856480" cy="2766261"/>
          </a:xfrm>
          <a:prstGeom prst="rect">
            <a:avLst/>
          </a:prstGeom>
        </p:spPr>
      </p:pic>
      <p:sp>
        <p:nvSpPr>
          <p:cNvPr id="6" name="Footer Placeholder 4">
            <a:extLst>
              <a:ext uri="{FF2B5EF4-FFF2-40B4-BE49-F238E27FC236}">
                <a16:creationId xmlns:a16="http://schemas.microsoft.com/office/drawing/2014/main" id="{42BD2F10-39E4-81BA-E25B-B1EF4705CD53}"/>
              </a:ext>
            </a:extLst>
          </p:cNvPr>
          <p:cNvSpPr>
            <a:spLocks noGrp="1"/>
          </p:cNvSpPr>
          <p:nvPr>
            <p:ph type="ftr" sz="quarter" idx="11"/>
          </p:nvPr>
        </p:nvSpPr>
        <p:spPr>
          <a:xfrm>
            <a:off x="4038600" y="6356350"/>
            <a:ext cx="4114800" cy="365125"/>
          </a:xfrm>
        </p:spPr>
        <p:txBody>
          <a:bodyPr/>
          <a:lstStyle/>
          <a:p>
            <a:r>
              <a:rPr lang="en-US" dirty="0"/>
              <a:t>A. Tan, CIPANP 2025, Madison</a:t>
            </a:r>
          </a:p>
        </p:txBody>
      </p:sp>
      <p:sp>
        <p:nvSpPr>
          <p:cNvPr id="7" name="Slide Number Placeholder 6">
            <a:extLst>
              <a:ext uri="{FF2B5EF4-FFF2-40B4-BE49-F238E27FC236}">
                <a16:creationId xmlns:a16="http://schemas.microsoft.com/office/drawing/2014/main" id="{A24350C2-471F-9CAA-F360-C22421CC52BC}"/>
              </a:ext>
            </a:extLst>
          </p:cNvPr>
          <p:cNvSpPr txBox="1">
            <a:spLocks/>
          </p:cNvSpPr>
          <p:nvPr/>
        </p:nvSpPr>
        <p:spPr>
          <a:xfrm>
            <a:off x="10818054" y="6352144"/>
            <a:ext cx="535745" cy="369332"/>
          </a:xfrm>
          <a:prstGeom prst="rect">
            <a:avLst/>
          </a:prstGeom>
        </p:spPr>
        <p:txBody>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B454DE4D-9F42-46A6-BE1E-66ED6526DB4B}" type="slidenum">
              <a:rPr lang="en-US" sz="1200" smtClean="0">
                <a:solidFill>
                  <a:schemeClr val="bg1">
                    <a:lumMod val="50000"/>
                  </a:schemeClr>
                </a:solidFill>
              </a:rPr>
              <a:pPr/>
              <a:t>13</a:t>
            </a:fld>
            <a:endParaRPr lang="en-US" sz="1200" dirty="0">
              <a:solidFill>
                <a:schemeClr val="bg1">
                  <a:lumMod val="50000"/>
                </a:schemeClr>
              </a:solidFill>
            </a:endParaRPr>
          </a:p>
        </p:txBody>
      </p:sp>
      <p:sp>
        <p:nvSpPr>
          <p:cNvPr id="8" name="Date Placeholder 9">
            <a:extLst>
              <a:ext uri="{FF2B5EF4-FFF2-40B4-BE49-F238E27FC236}">
                <a16:creationId xmlns:a16="http://schemas.microsoft.com/office/drawing/2014/main" id="{27F7D971-85F6-4C7A-778A-3A6333A87CCA}"/>
              </a:ext>
            </a:extLst>
          </p:cNvPr>
          <p:cNvSpPr>
            <a:spLocks noGrp="1"/>
          </p:cNvSpPr>
          <p:nvPr>
            <p:ph type="dt" sz="half" idx="10"/>
          </p:nvPr>
        </p:nvSpPr>
        <p:spPr>
          <a:xfrm>
            <a:off x="838200" y="6356350"/>
            <a:ext cx="2743200" cy="365125"/>
          </a:xfrm>
        </p:spPr>
        <p:txBody>
          <a:bodyPr/>
          <a:lstStyle/>
          <a:p>
            <a:r>
              <a:rPr lang="en-US" dirty="0"/>
              <a:t>6/11/25</a:t>
            </a:r>
          </a:p>
        </p:txBody>
      </p:sp>
    </p:spTree>
  </p:cSld>
  <p:clrMapOvr>
    <a:masterClrMapping/>
  </p:clrMapOvr>
  <p:transition spd="med"/>
</p:sld>
</file>

<file path=ppt/slides/slide1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3" name="Content Placeholder 2">
                <a:extLst>
                  <a:ext uri="{FF2B5EF4-FFF2-40B4-BE49-F238E27FC236}">
                    <a16:creationId xmlns:a16="http://schemas.microsoft.com/office/drawing/2014/main" id="{940FDAE3-5E3C-4A40-88E2-C50178DC88DE}"/>
                  </a:ext>
                </a:extLst>
              </p:cNvPr>
              <p:cNvSpPr>
                <a:spLocks noGrp="1"/>
              </p:cNvSpPr>
              <p:nvPr>
                <p:ph idx="1"/>
              </p:nvPr>
            </p:nvSpPr>
            <p:spPr>
              <a:xfrm>
                <a:off x="8309511" y="1825625"/>
                <a:ext cx="3125743" cy="4351338"/>
              </a:xfrm>
            </p:spPr>
            <p:txBody>
              <a:bodyPr>
                <a:normAutofit fontScale="85000" lnSpcReduction="20000"/>
              </a:bodyPr>
              <a:lstStyle/>
              <a:p>
                <a:pPr marL="0" indent="0">
                  <a:buNone/>
                </a:pPr>
                <a:r>
                  <a:rPr lang="en-US" dirty="0"/>
                  <a:t>We design a demonstrator with an electromagnet, a vacuum system, and an electric field cage.</a:t>
                </a:r>
              </a:p>
              <a:p>
                <a:pPr marL="0" indent="0">
                  <a:buNone/>
                </a:pPr>
                <a:r>
                  <a:rPr lang="en-US" dirty="0"/>
                  <a:t>A C-type magnet with iron extensions is built to produce </a:t>
                </a:r>
                <a14:m>
                  <m:oMath xmlns:m="http://schemas.openxmlformats.org/officeDocument/2006/math">
                    <m:sSub>
                      <m:sSubPr>
                        <m:ctrlPr>
                          <a:rPr lang="en-US" i="1">
                            <a:latin typeface="Cambria Math" panose="02040503050406030204" pitchFamily="18" charset="0"/>
                          </a:rPr>
                        </m:ctrlPr>
                      </m:sSubPr>
                      <m:e>
                        <m:r>
                          <a:rPr lang="en-US" i="1">
                            <a:latin typeface="Cambria Math" panose="02040503050406030204" pitchFamily="18" charset="0"/>
                          </a:rPr>
                          <m:t>𝐵</m:t>
                        </m:r>
                      </m:e>
                      <m:sub>
                        <m:r>
                          <a:rPr lang="en-US" i="1">
                            <a:latin typeface="Cambria Math" panose="02040503050406030204" pitchFamily="18" charset="0"/>
                          </a:rPr>
                          <m:t>𝑥</m:t>
                        </m:r>
                      </m:sub>
                    </m:sSub>
                  </m:oMath>
                </a14:m>
                <a:r>
                  <a:rPr lang="en-US" dirty="0"/>
                  <a:t> field with</a:t>
                </a:r>
              </a:p>
              <a:p>
                <a:r>
                  <a:rPr lang="en-US" dirty="0"/>
                  <a:t>a strong, uniform field between poles,</a:t>
                </a:r>
              </a:p>
              <a:p>
                <a:r>
                  <a:rPr lang="en-US" dirty="0"/>
                  <a:t>an exponential decay </a:t>
                </a:r>
                <a14:m>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𝐵</m:t>
                        </m:r>
                      </m:e>
                      <m:sub>
                        <m:r>
                          <a:rPr lang="en-US" b="0" i="1" smtClean="0">
                            <a:latin typeface="Cambria Math" panose="02040503050406030204" pitchFamily="18" charset="0"/>
                          </a:rPr>
                          <m:t>𝑥</m:t>
                        </m:r>
                      </m:sub>
                    </m:sSub>
                  </m:oMath>
                </a14:m>
                <a:r>
                  <a:rPr lang="en-US" dirty="0"/>
                  <a:t> field along +z,</a:t>
                </a:r>
              </a:p>
              <a:p>
                <a:r>
                  <a:rPr lang="en-US" dirty="0"/>
                  <a:t>constant curvature.</a:t>
                </a:r>
              </a:p>
            </p:txBody>
          </p:sp>
        </mc:Choice>
        <mc:Fallback xmlns="">
          <p:sp>
            <p:nvSpPr>
              <p:cNvPr id="3" name="Content Placeholder 2">
                <a:extLst>
                  <a:ext uri="{FF2B5EF4-FFF2-40B4-BE49-F238E27FC236}">
                    <a16:creationId xmlns:a16="http://schemas.microsoft.com/office/drawing/2014/main" id="{940FDAE3-5E3C-4A40-88E2-C50178DC88DE}"/>
                  </a:ext>
                </a:extLst>
              </p:cNvPr>
              <p:cNvSpPr>
                <a:spLocks noGrp="1" noRot="1" noChangeAspect="1" noMove="1" noResize="1" noEditPoints="1" noAdjustHandles="1" noChangeArrowheads="1" noChangeShapeType="1" noTextEdit="1"/>
              </p:cNvSpPr>
              <p:nvPr>
                <p:ph idx="1"/>
              </p:nvPr>
            </p:nvSpPr>
            <p:spPr>
              <a:xfrm>
                <a:off x="8309511" y="1825625"/>
                <a:ext cx="3125743" cy="4351338"/>
              </a:xfrm>
              <a:blipFill>
                <a:blip r:embed="rId3"/>
                <a:stretch>
                  <a:fillRect l="-2924" t="-3221" r="-3314"/>
                </a:stretch>
              </a:blipFill>
            </p:spPr>
            <p:txBody>
              <a:bodyPr/>
              <a:lstStyle/>
              <a:p>
                <a:r>
                  <a:rPr lang="en-US">
                    <a:noFill/>
                  </a:rPr>
                  <a:t> </a:t>
                </a:r>
              </a:p>
            </p:txBody>
          </p:sp>
        </mc:Fallback>
      </mc:AlternateContent>
      <p:pic>
        <p:nvPicPr>
          <p:cNvPr id="8" name="Picture 7">
            <a:extLst>
              <a:ext uri="{FF2B5EF4-FFF2-40B4-BE49-F238E27FC236}">
                <a16:creationId xmlns:a16="http://schemas.microsoft.com/office/drawing/2014/main" id="{C6249C9E-BC35-4CE7-AB48-A6E7680E875A}"/>
              </a:ext>
            </a:extLst>
          </p:cNvPr>
          <p:cNvPicPr>
            <a:picLocks noChangeAspect="1"/>
          </p:cNvPicPr>
          <p:nvPr/>
        </p:nvPicPr>
        <p:blipFill>
          <a:blip r:embed="rId4"/>
          <a:stretch>
            <a:fillRect/>
          </a:stretch>
        </p:blipFill>
        <p:spPr>
          <a:xfrm>
            <a:off x="838200" y="1690688"/>
            <a:ext cx="7471312" cy="4665662"/>
          </a:xfrm>
          <a:prstGeom prst="rect">
            <a:avLst/>
          </a:prstGeom>
        </p:spPr>
      </p:pic>
      <p:sp>
        <p:nvSpPr>
          <p:cNvPr id="2" name="Title 1">
            <a:extLst>
              <a:ext uri="{FF2B5EF4-FFF2-40B4-BE49-F238E27FC236}">
                <a16:creationId xmlns:a16="http://schemas.microsoft.com/office/drawing/2014/main" id="{299243B1-6E68-4801-BAD7-8A8A77510306}"/>
              </a:ext>
            </a:extLst>
          </p:cNvPr>
          <p:cNvSpPr>
            <a:spLocks noGrp="1"/>
          </p:cNvSpPr>
          <p:nvPr>
            <p:ph type="title"/>
          </p:nvPr>
        </p:nvSpPr>
        <p:spPr/>
        <p:txBody>
          <a:bodyPr/>
          <a:lstStyle/>
          <a:p>
            <a:r>
              <a:rPr lang="en-US" dirty="0"/>
              <a:t>EXB Drift in the RF Region</a:t>
            </a:r>
          </a:p>
        </p:txBody>
      </p:sp>
      <p:pic>
        <p:nvPicPr>
          <p:cNvPr id="9" name="Picture 8">
            <a:extLst>
              <a:ext uri="{FF2B5EF4-FFF2-40B4-BE49-F238E27FC236}">
                <a16:creationId xmlns:a16="http://schemas.microsoft.com/office/drawing/2014/main" id="{1A23E90A-DE90-4D4F-9515-822365CED3AD}"/>
              </a:ext>
            </a:extLst>
          </p:cNvPr>
          <p:cNvPicPr>
            <a:picLocks noChangeAspect="1"/>
          </p:cNvPicPr>
          <p:nvPr/>
        </p:nvPicPr>
        <p:blipFill>
          <a:blip r:embed="rId5"/>
          <a:stretch>
            <a:fillRect/>
          </a:stretch>
        </p:blipFill>
        <p:spPr>
          <a:xfrm>
            <a:off x="5538954" y="1809020"/>
            <a:ext cx="6489976" cy="4547329"/>
          </a:xfrm>
          <a:prstGeom prst="rect">
            <a:avLst/>
          </a:prstGeom>
        </p:spPr>
      </p:pic>
      <p:sp>
        <p:nvSpPr>
          <p:cNvPr id="5" name="Footer Placeholder 4">
            <a:extLst>
              <a:ext uri="{FF2B5EF4-FFF2-40B4-BE49-F238E27FC236}">
                <a16:creationId xmlns:a16="http://schemas.microsoft.com/office/drawing/2014/main" id="{ED9432FB-CA03-F747-AD52-57C88B8B554F}"/>
              </a:ext>
            </a:extLst>
          </p:cNvPr>
          <p:cNvSpPr>
            <a:spLocks noGrp="1"/>
          </p:cNvSpPr>
          <p:nvPr>
            <p:ph type="ftr" sz="quarter" idx="11"/>
          </p:nvPr>
        </p:nvSpPr>
        <p:spPr/>
        <p:txBody>
          <a:bodyPr/>
          <a:lstStyle/>
          <a:p>
            <a:r>
              <a:rPr lang="en-US"/>
              <a:t>A. Tan, CIPANP 2025, Madison</a:t>
            </a:r>
          </a:p>
        </p:txBody>
      </p:sp>
      <p:sp>
        <p:nvSpPr>
          <p:cNvPr id="7" name="Slide Number Placeholder 6">
            <a:extLst>
              <a:ext uri="{FF2B5EF4-FFF2-40B4-BE49-F238E27FC236}">
                <a16:creationId xmlns:a16="http://schemas.microsoft.com/office/drawing/2014/main" id="{3A4B78DE-E9ED-94B1-87B1-C6FB3BD8E133}"/>
              </a:ext>
            </a:extLst>
          </p:cNvPr>
          <p:cNvSpPr>
            <a:spLocks noGrp="1"/>
          </p:cNvSpPr>
          <p:nvPr>
            <p:ph type="sldNum" sz="quarter" idx="12"/>
          </p:nvPr>
        </p:nvSpPr>
        <p:spPr/>
        <p:txBody>
          <a:bodyPr/>
          <a:lstStyle/>
          <a:p>
            <a:fld id="{B454DE4D-9F42-46A6-BE1E-66ED6526DB4B}" type="slidenum">
              <a:rPr lang="en-US" smtClean="0"/>
              <a:t>14</a:t>
            </a:fld>
            <a:endParaRPr lang="en-US"/>
          </a:p>
        </p:txBody>
      </p:sp>
      <p:sp>
        <p:nvSpPr>
          <p:cNvPr id="10" name="Date Placeholder 9">
            <a:extLst>
              <a:ext uri="{FF2B5EF4-FFF2-40B4-BE49-F238E27FC236}">
                <a16:creationId xmlns:a16="http://schemas.microsoft.com/office/drawing/2014/main" id="{693CA60E-095A-9B72-0EA7-ACC7EF33AE8D}"/>
              </a:ext>
            </a:extLst>
          </p:cNvPr>
          <p:cNvSpPr>
            <a:spLocks noGrp="1"/>
          </p:cNvSpPr>
          <p:nvPr>
            <p:ph type="dt" sz="half" idx="10"/>
          </p:nvPr>
        </p:nvSpPr>
        <p:spPr/>
        <p:txBody>
          <a:bodyPr/>
          <a:lstStyle/>
          <a:p>
            <a:r>
              <a:rPr lang="en-US" dirty="0"/>
              <a:t>6/11/25</a:t>
            </a:r>
          </a:p>
        </p:txBody>
      </p:sp>
    </p:spTree>
    <p:extLst>
      <p:ext uri="{BB962C8B-B14F-4D97-AF65-F5344CB8AC3E}">
        <p14:creationId xmlns:p14="http://schemas.microsoft.com/office/powerpoint/2010/main" val="269012742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9"/>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xit" presetSubtype="0" fill="hold" nodeType="clickEffect">
                                  <p:stCondLst>
                                    <p:cond delay="0"/>
                                  </p:stCondLst>
                                  <p:childTnLst>
                                    <p:set>
                                      <p:cBhvr>
                                        <p:cTn id="10" dur="1" fill="hold">
                                          <p:stCondLst>
                                            <p:cond delay="0"/>
                                          </p:stCondLst>
                                        </p:cTn>
                                        <p:tgtEl>
                                          <p:spTgt spid="9"/>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EA45BDE-19A8-E038-096D-CD3BD108FB8C}"/>
              </a:ext>
            </a:extLst>
          </p:cNvPr>
          <p:cNvSpPr>
            <a:spLocks noGrp="1"/>
          </p:cNvSpPr>
          <p:nvPr>
            <p:ph type="title"/>
          </p:nvPr>
        </p:nvSpPr>
        <p:spPr>
          <a:xfrm>
            <a:off x="359898" y="0"/>
            <a:ext cx="10515600" cy="1325563"/>
          </a:xfrm>
        </p:spPr>
        <p:txBody>
          <a:bodyPr/>
          <a:lstStyle/>
          <a:p>
            <a:r>
              <a:rPr lang="en-US" dirty="0"/>
              <a:t>EXB Drift in the RF Region</a:t>
            </a:r>
          </a:p>
        </p:txBody>
      </p:sp>
      <p:sp>
        <p:nvSpPr>
          <p:cNvPr id="3" name="Content Placeholder 2">
            <a:extLst>
              <a:ext uri="{FF2B5EF4-FFF2-40B4-BE49-F238E27FC236}">
                <a16:creationId xmlns:a16="http://schemas.microsoft.com/office/drawing/2014/main" id="{0F3FBAF8-7A17-0EAB-4022-050A9E48564D}"/>
              </a:ext>
            </a:extLst>
          </p:cNvPr>
          <p:cNvSpPr>
            <a:spLocks noGrp="1"/>
          </p:cNvSpPr>
          <p:nvPr>
            <p:ph idx="1"/>
          </p:nvPr>
        </p:nvSpPr>
        <p:spPr>
          <a:xfrm>
            <a:off x="219221" y="1035618"/>
            <a:ext cx="6016282" cy="2199951"/>
          </a:xfrm>
        </p:spPr>
        <p:txBody>
          <a:bodyPr/>
          <a:lstStyle/>
          <a:p>
            <a:pPr marL="0" indent="0">
              <a:buNone/>
            </a:pPr>
            <a:r>
              <a:rPr lang="en-US" dirty="0"/>
              <a:t>With a C-14 source, we have demonstrated the control of the EXB drift velocity (slowing by X5)* by manipulating the voltage on electrodes.</a:t>
            </a:r>
          </a:p>
        </p:txBody>
      </p:sp>
      <p:sp>
        <p:nvSpPr>
          <p:cNvPr id="5" name="Footer Placeholder 4">
            <a:extLst>
              <a:ext uri="{FF2B5EF4-FFF2-40B4-BE49-F238E27FC236}">
                <a16:creationId xmlns:a16="http://schemas.microsoft.com/office/drawing/2014/main" id="{992A71EC-AA9E-56D1-D518-832A8FD7085C}"/>
              </a:ext>
            </a:extLst>
          </p:cNvPr>
          <p:cNvSpPr>
            <a:spLocks noGrp="1"/>
          </p:cNvSpPr>
          <p:nvPr>
            <p:ph type="ftr" sz="quarter" idx="11"/>
          </p:nvPr>
        </p:nvSpPr>
        <p:spPr/>
        <p:txBody>
          <a:bodyPr/>
          <a:lstStyle/>
          <a:p>
            <a:r>
              <a:rPr lang="en-US"/>
              <a:t>A. Tan, CIPANP 2025, Madison</a:t>
            </a:r>
          </a:p>
        </p:txBody>
      </p:sp>
      <p:sp>
        <p:nvSpPr>
          <p:cNvPr id="6" name="Slide Number Placeholder 5">
            <a:extLst>
              <a:ext uri="{FF2B5EF4-FFF2-40B4-BE49-F238E27FC236}">
                <a16:creationId xmlns:a16="http://schemas.microsoft.com/office/drawing/2014/main" id="{FB4E3CB3-E05C-A1E0-74FB-82F50CBE7617}"/>
              </a:ext>
            </a:extLst>
          </p:cNvPr>
          <p:cNvSpPr>
            <a:spLocks noGrp="1"/>
          </p:cNvSpPr>
          <p:nvPr>
            <p:ph type="sldNum" sz="quarter" idx="12"/>
          </p:nvPr>
        </p:nvSpPr>
        <p:spPr/>
        <p:txBody>
          <a:bodyPr/>
          <a:lstStyle/>
          <a:p>
            <a:fld id="{B454DE4D-9F42-46A6-BE1E-66ED6526DB4B}" type="slidenum">
              <a:rPr lang="en-US" smtClean="0"/>
              <a:t>15</a:t>
            </a:fld>
            <a:endParaRPr lang="en-US"/>
          </a:p>
        </p:txBody>
      </p:sp>
      <p:pic>
        <p:nvPicPr>
          <p:cNvPr id="9" name="Picture 8">
            <a:extLst>
              <a:ext uri="{FF2B5EF4-FFF2-40B4-BE49-F238E27FC236}">
                <a16:creationId xmlns:a16="http://schemas.microsoft.com/office/drawing/2014/main" id="{C1646769-DA20-F1BA-1788-BCFE12790659}"/>
              </a:ext>
            </a:extLst>
          </p:cNvPr>
          <p:cNvPicPr>
            <a:picLocks noChangeAspect="1"/>
          </p:cNvPicPr>
          <p:nvPr/>
        </p:nvPicPr>
        <p:blipFill>
          <a:blip r:embed="rId3"/>
          <a:stretch>
            <a:fillRect/>
          </a:stretch>
        </p:blipFill>
        <p:spPr>
          <a:xfrm>
            <a:off x="4256063" y="3429000"/>
            <a:ext cx="7794673" cy="2842352"/>
          </a:xfrm>
          <a:prstGeom prst="rect">
            <a:avLst/>
          </a:prstGeom>
        </p:spPr>
      </p:pic>
      <p:pic>
        <p:nvPicPr>
          <p:cNvPr id="10" name="Picture 9">
            <a:extLst>
              <a:ext uri="{FF2B5EF4-FFF2-40B4-BE49-F238E27FC236}">
                <a16:creationId xmlns:a16="http://schemas.microsoft.com/office/drawing/2014/main" id="{EA24357C-A378-022C-2500-AE0491883BA3}"/>
              </a:ext>
            </a:extLst>
          </p:cNvPr>
          <p:cNvPicPr>
            <a:picLocks noChangeAspect="1"/>
          </p:cNvPicPr>
          <p:nvPr/>
        </p:nvPicPr>
        <p:blipFill>
          <a:blip r:embed="rId4"/>
          <a:stretch>
            <a:fillRect/>
          </a:stretch>
        </p:blipFill>
        <p:spPr>
          <a:xfrm>
            <a:off x="199348" y="3235569"/>
            <a:ext cx="3839252" cy="2586813"/>
          </a:xfrm>
          <a:prstGeom prst="rect">
            <a:avLst/>
          </a:prstGeom>
        </p:spPr>
      </p:pic>
      <p:pic>
        <p:nvPicPr>
          <p:cNvPr id="11" name="Picture 10">
            <a:extLst>
              <a:ext uri="{FF2B5EF4-FFF2-40B4-BE49-F238E27FC236}">
                <a16:creationId xmlns:a16="http://schemas.microsoft.com/office/drawing/2014/main" id="{78FC7620-2BAA-B3C3-1FEF-F798300E1EB7}"/>
              </a:ext>
            </a:extLst>
          </p:cNvPr>
          <p:cNvPicPr>
            <a:picLocks noChangeAspect="1"/>
          </p:cNvPicPr>
          <p:nvPr/>
        </p:nvPicPr>
        <p:blipFill>
          <a:blip r:embed="rId5"/>
          <a:stretch>
            <a:fillRect/>
          </a:stretch>
        </p:blipFill>
        <p:spPr>
          <a:xfrm>
            <a:off x="6235503" y="19620"/>
            <a:ext cx="5948083" cy="3215949"/>
          </a:xfrm>
          <a:prstGeom prst="rect">
            <a:avLst/>
          </a:prstGeom>
        </p:spPr>
      </p:pic>
      <p:sp>
        <p:nvSpPr>
          <p:cNvPr id="13" name="TextBox 12">
            <a:extLst>
              <a:ext uri="{FF2B5EF4-FFF2-40B4-BE49-F238E27FC236}">
                <a16:creationId xmlns:a16="http://schemas.microsoft.com/office/drawing/2014/main" id="{61D179E5-4C9B-7203-E281-8233F1214AC9}"/>
              </a:ext>
            </a:extLst>
          </p:cNvPr>
          <p:cNvSpPr txBox="1"/>
          <p:nvPr/>
        </p:nvSpPr>
        <p:spPr>
          <a:xfrm>
            <a:off x="219221" y="6079351"/>
            <a:ext cx="6098344" cy="276999"/>
          </a:xfrm>
          <a:prstGeom prst="rect">
            <a:avLst/>
          </a:prstGeom>
          <a:noFill/>
        </p:spPr>
        <p:txBody>
          <a:bodyPr wrap="square">
            <a:spAutoFit/>
          </a:bodyPr>
          <a:lstStyle/>
          <a:p>
            <a:r>
              <a:rPr lang="en-US" sz="1200" dirty="0"/>
              <a:t>*limited by the size of the electrode in this demonstrator</a:t>
            </a:r>
          </a:p>
        </p:txBody>
      </p:sp>
      <p:sp>
        <p:nvSpPr>
          <p:cNvPr id="14" name="TextBox 13">
            <a:extLst>
              <a:ext uri="{FF2B5EF4-FFF2-40B4-BE49-F238E27FC236}">
                <a16:creationId xmlns:a16="http://schemas.microsoft.com/office/drawing/2014/main" id="{5D8EDD64-EE26-151F-0592-370A856C5271}"/>
              </a:ext>
            </a:extLst>
          </p:cNvPr>
          <p:cNvSpPr txBox="1"/>
          <p:nvPr/>
        </p:nvSpPr>
        <p:spPr>
          <a:xfrm>
            <a:off x="6718495" y="2981732"/>
            <a:ext cx="2152506" cy="276999"/>
          </a:xfrm>
          <a:prstGeom prst="rect">
            <a:avLst/>
          </a:prstGeom>
          <a:noFill/>
        </p:spPr>
        <p:txBody>
          <a:bodyPr wrap="square">
            <a:spAutoFit/>
          </a:bodyPr>
          <a:lstStyle/>
          <a:p>
            <a:r>
              <a:rPr lang="en-US" sz="1200" dirty="0" err="1"/>
              <a:t>arXiv</a:t>
            </a:r>
            <a:r>
              <a:rPr lang="en-US" sz="1200" dirty="0"/>
              <a:t> 2503.10025</a:t>
            </a:r>
          </a:p>
        </p:txBody>
      </p:sp>
      <p:sp>
        <p:nvSpPr>
          <p:cNvPr id="15" name="Date Placeholder 14">
            <a:extLst>
              <a:ext uri="{FF2B5EF4-FFF2-40B4-BE49-F238E27FC236}">
                <a16:creationId xmlns:a16="http://schemas.microsoft.com/office/drawing/2014/main" id="{2D5C3415-AD77-ADE4-024A-3B4C3272ACB6}"/>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2389927533"/>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6DFA80D8-A076-A4A0-D20A-9ABFB9F8511B}"/>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D9CCBAFE-9CB5-BB5E-E344-CA175EE23238}"/>
              </a:ext>
            </a:extLst>
          </p:cNvPr>
          <p:cNvSpPr>
            <a:spLocks noGrp="1"/>
          </p:cNvSpPr>
          <p:nvPr>
            <p:ph type="title"/>
          </p:nvPr>
        </p:nvSpPr>
        <p:spPr>
          <a:xfrm>
            <a:off x="599049" y="321364"/>
            <a:ext cx="10515600" cy="1325563"/>
          </a:xfrm>
        </p:spPr>
        <p:txBody>
          <a:bodyPr/>
          <a:lstStyle/>
          <a:p>
            <a:r>
              <a:rPr lang="en-US" dirty="0"/>
              <a:t>EXB Drift in the RF Region</a:t>
            </a:r>
          </a:p>
        </p:txBody>
      </p:sp>
      <p:sp>
        <p:nvSpPr>
          <p:cNvPr id="3" name="Content Placeholder 2">
            <a:extLst>
              <a:ext uri="{FF2B5EF4-FFF2-40B4-BE49-F238E27FC236}">
                <a16:creationId xmlns:a16="http://schemas.microsoft.com/office/drawing/2014/main" id="{B452E649-9800-DBD1-BE4F-F959AD619CC9}"/>
              </a:ext>
            </a:extLst>
          </p:cNvPr>
          <p:cNvSpPr>
            <a:spLocks noGrp="1"/>
          </p:cNvSpPr>
          <p:nvPr>
            <p:ph idx="1"/>
          </p:nvPr>
        </p:nvSpPr>
        <p:spPr>
          <a:xfrm>
            <a:off x="1030459" y="1322363"/>
            <a:ext cx="6016282" cy="1870998"/>
          </a:xfrm>
        </p:spPr>
        <p:txBody>
          <a:bodyPr>
            <a:normAutofit fontScale="92500" lnSpcReduction="10000"/>
          </a:bodyPr>
          <a:lstStyle/>
          <a:p>
            <a:pPr marL="0" indent="0">
              <a:buNone/>
            </a:pPr>
            <a:r>
              <a:rPr lang="en-US" dirty="0"/>
              <a:t>The event rates agree with simulation by changing the drift speed.</a:t>
            </a:r>
          </a:p>
          <a:p>
            <a:pPr marL="0" indent="0">
              <a:buNone/>
            </a:pPr>
            <a:r>
              <a:rPr lang="en-US" dirty="0"/>
              <a:t>We can also measure the 1D activity profile of the source disk by shifting the y acceptance region.</a:t>
            </a:r>
          </a:p>
        </p:txBody>
      </p:sp>
      <p:sp>
        <p:nvSpPr>
          <p:cNvPr id="5" name="Footer Placeholder 4">
            <a:extLst>
              <a:ext uri="{FF2B5EF4-FFF2-40B4-BE49-F238E27FC236}">
                <a16:creationId xmlns:a16="http://schemas.microsoft.com/office/drawing/2014/main" id="{40C0D3F4-ADB9-B164-0FAD-153B087539F1}"/>
              </a:ext>
            </a:extLst>
          </p:cNvPr>
          <p:cNvSpPr>
            <a:spLocks noGrp="1"/>
          </p:cNvSpPr>
          <p:nvPr>
            <p:ph type="ftr" sz="quarter" idx="11"/>
          </p:nvPr>
        </p:nvSpPr>
        <p:spPr/>
        <p:txBody>
          <a:bodyPr/>
          <a:lstStyle/>
          <a:p>
            <a:r>
              <a:rPr lang="en-US"/>
              <a:t>A. Tan, CIPANP 2025, Madison</a:t>
            </a:r>
          </a:p>
        </p:txBody>
      </p:sp>
      <p:sp>
        <p:nvSpPr>
          <p:cNvPr id="6" name="Slide Number Placeholder 5">
            <a:extLst>
              <a:ext uri="{FF2B5EF4-FFF2-40B4-BE49-F238E27FC236}">
                <a16:creationId xmlns:a16="http://schemas.microsoft.com/office/drawing/2014/main" id="{F4E48DBA-F000-76DA-1D03-71F5760041F5}"/>
              </a:ext>
            </a:extLst>
          </p:cNvPr>
          <p:cNvSpPr>
            <a:spLocks noGrp="1"/>
          </p:cNvSpPr>
          <p:nvPr>
            <p:ph type="sldNum" sz="quarter" idx="12"/>
          </p:nvPr>
        </p:nvSpPr>
        <p:spPr/>
        <p:txBody>
          <a:bodyPr/>
          <a:lstStyle/>
          <a:p>
            <a:fld id="{B454DE4D-9F42-46A6-BE1E-66ED6526DB4B}" type="slidenum">
              <a:rPr lang="en-US" smtClean="0"/>
              <a:t>16</a:t>
            </a:fld>
            <a:endParaRPr lang="en-US"/>
          </a:p>
        </p:txBody>
      </p:sp>
      <p:sp>
        <p:nvSpPr>
          <p:cNvPr id="13" name="TextBox 12">
            <a:extLst>
              <a:ext uri="{FF2B5EF4-FFF2-40B4-BE49-F238E27FC236}">
                <a16:creationId xmlns:a16="http://schemas.microsoft.com/office/drawing/2014/main" id="{36332299-D257-46F6-5193-7370A18CD098}"/>
              </a:ext>
            </a:extLst>
          </p:cNvPr>
          <p:cNvSpPr txBox="1"/>
          <p:nvPr/>
        </p:nvSpPr>
        <p:spPr>
          <a:xfrm>
            <a:off x="0" y="6015813"/>
            <a:ext cx="6098344" cy="369332"/>
          </a:xfrm>
          <a:prstGeom prst="rect">
            <a:avLst/>
          </a:prstGeom>
          <a:noFill/>
        </p:spPr>
        <p:txBody>
          <a:bodyPr wrap="square">
            <a:spAutoFit/>
          </a:bodyPr>
          <a:lstStyle/>
          <a:p>
            <a:r>
              <a:rPr lang="en-US" dirty="0"/>
              <a:t>*limited by the size of the electrode in this demonstrator</a:t>
            </a:r>
          </a:p>
        </p:txBody>
      </p:sp>
      <p:sp>
        <p:nvSpPr>
          <p:cNvPr id="14" name="TextBox 13">
            <a:extLst>
              <a:ext uri="{FF2B5EF4-FFF2-40B4-BE49-F238E27FC236}">
                <a16:creationId xmlns:a16="http://schemas.microsoft.com/office/drawing/2014/main" id="{636F486B-8DB9-9988-5EF0-6B3BBDC53297}"/>
              </a:ext>
            </a:extLst>
          </p:cNvPr>
          <p:cNvSpPr txBox="1"/>
          <p:nvPr/>
        </p:nvSpPr>
        <p:spPr>
          <a:xfrm>
            <a:off x="6718495" y="2981732"/>
            <a:ext cx="2152506" cy="276999"/>
          </a:xfrm>
          <a:prstGeom prst="rect">
            <a:avLst/>
          </a:prstGeom>
          <a:noFill/>
        </p:spPr>
        <p:txBody>
          <a:bodyPr wrap="square">
            <a:spAutoFit/>
          </a:bodyPr>
          <a:lstStyle/>
          <a:p>
            <a:r>
              <a:rPr lang="en-US" sz="1200" dirty="0" err="1"/>
              <a:t>arXiv</a:t>
            </a:r>
            <a:r>
              <a:rPr lang="en-US" sz="1200" dirty="0"/>
              <a:t> 2503.10025</a:t>
            </a:r>
          </a:p>
        </p:txBody>
      </p:sp>
      <p:pic>
        <p:nvPicPr>
          <p:cNvPr id="7" name="Picture 6">
            <a:extLst>
              <a:ext uri="{FF2B5EF4-FFF2-40B4-BE49-F238E27FC236}">
                <a16:creationId xmlns:a16="http://schemas.microsoft.com/office/drawing/2014/main" id="{39ADD76E-BE83-89DF-44E4-704548758AD7}"/>
              </a:ext>
            </a:extLst>
          </p:cNvPr>
          <p:cNvPicPr>
            <a:picLocks noChangeAspect="1"/>
          </p:cNvPicPr>
          <p:nvPr/>
        </p:nvPicPr>
        <p:blipFill>
          <a:blip r:embed="rId3"/>
          <a:stretch>
            <a:fillRect/>
          </a:stretch>
        </p:blipFill>
        <p:spPr>
          <a:xfrm>
            <a:off x="381000" y="3193361"/>
            <a:ext cx="11407726" cy="2928322"/>
          </a:xfrm>
          <a:prstGeom prst="rect">
            <a:avLst/>
          </a:prstGeom>
        </p:spPr>
      </p:pic>
      <p:sp>
        <p:nvSpPr>
          <p:cNvPr id="8" name="Date Placeholder 7">
            <a:extLst>
              <a:ext uri="{FF2B5EF4-FFF2-40B4-BE49-F238E27FC236}">
                <a16:creationId xmlns:a16="http://schemas.microsoft.com/office/drawing/2014/main" id="{7CBCC3E7-6360-D705-0027-5D6CE48C8A4C}"/>
              </a:ext>
            </a:extLst>
          </p:cNvPr>
          <p:cNvSpPr>
            <a:spLocks noGrp="1"/>
          </p:cNvSpPr>
          <p:nvPr>
            <p:ph type="dt" sz="half" idx="10"/>
          </p:nvPr>
        </p:nvSpPr>
        <p:spPr/>
        <p:txBody>
          <a:bodyPr/>
          <a:lstStyle/>
          <a:p>
            <a:r>
              <a:rPr lang="en-US"/>
              <a:t>6/11/25</a:t>
            </a:r>
          </a:p>
        </p:txBody>
      </p:sp>
      <p:pic>
        <p:nvPicPr>
          <p:cNvPr id="12" name="Google Shape;63;p13">
            <a:extLst>
              <a:ext uri="{FF2B5EF4-FFF2-40B4-BE49-F238E27FC236}">
                <a16:creationId xmlns:a16="http://schemas.microsoft.com/office/drawing/2014/main" id="{2C42F412-C59E-A043-965F-6C2A13E83766}"/>
              </a:ext>
            </a:extLst>
          </p:cNvPr>
          <p:cNvPicPr preferRelativeResize="0"/>
          <p:nvPr/>
        </p:nvPicPr>
        <p:blipFill>
          <a:blip r:embed="rId4">
            <a:alphaModFix/>
          </a:blip>
          <a:stretch>
            <a:fillRect/>
          </a:stretch>
        </p:blipFill>
        <p:spPr>
          <a:xfrm>
            <a:off x="7491666" y="85132"/>
            <a:ext cx="3862134" cy="2896600"/>
          </a:xfrm>
          <a:prstGeom prst="rect">
            <a:avLst/>
          </a:prstGeom>
          <a:noFill/>
          <a:ln>
            <a:noFill/>
          </a:ln>
        </p:spPr>
      </p:pic>
    </p:spTree>
    <p:extLst>
      <p:ext uri="{BB962C8B-B14F-4D97-AF65-F5344CB8AC3E}">
        <p14:creationId xmlns:p14="http://schemas.microsoft.com/office/powerpoint/2010/main" val="3648580699"/>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14" name="TextBox 13">
            <a:extLst>
              <a:ext uri="{FF2B5EF4-FFF2-40B4-BE49-F238E27FC236}">
                <a16:creationId xmlns:a16="http://schemas.microsoft.com/office/drawing/2014/main" id="{C344F23E-B1C8-43ED-1E23-D792D205D482}"/>
              </a:ext>
            </a:extLst>
          </p:cNvPr>
          <p:cNvSpPr txBox="1"/>
          <p:nvPr/>
        </p:nvSpPr>
        <p:spPr>
          <a:xfrm>
            <a:off x="1705663" y="158112"/>
            <a:ext cx="8780673" cy="707886"/>
          </a:xfrm>
          <a:prstGeom prst="rect">
            <a:avLst/>
          </a:prstGeom>
          <a:noFill/>
        </p:spPr>
        <p:txBody>
          <a:bodyPr wrap="none" rtlCol="0">
            <a:spAutoFit/>
          </a:bodyPr>
          <a:lstStyle/>
          <a:p>
            <a:r>
              <a:rPr lang="en-US" sz="4000" dirty="0">
                <a:latin typeface="+mj-lt"/>
              </a:rPr>
              <a:t>RF detection setup at LNGS: electron trap</a:t>
            </a:r>
          </a:p>
        </p:txBody>
      </p:sp>
      <p:sp>
        <p:nvSpPr>
          <p:cNvPr id="3" name="Segnaposto numero diapositiva 2">
            <a:extLst>
              <a:ext uri="{FF2B5EF4-FFF2-40B4-BE49-F238E27FC236}">
                <a16:creationId xmlns:a16="http://schemas.microsoft.com/office/drawing/2014/main" id="{E564564E-AFE1-291D-7330-5239BE280BBE}"/>
              </a:ext>
            </a:extLst>
          </p:cNvPr>
          <p:cNvSpPr>
            <a:spLocks noGrp="1"/>
          </p:cNvSpPr>
          <p:nvPr>
            <p:ph type="sldNum" sz="quarter" idx="12"/>
          </p:nvPr>
        </p:nvSpPr>
        <p:spPr>
          <a:xfrm>
            <a:off x="9048000" y="6417000"/>
            <a:ext cx="2743200" cy="365125"/>
          </a:xfrm>
        </p:spPr>
        <p:txBody>
          <a:bodyPr/>
          <a:lstStyle/>
          <a:p>
            <a:fld id="{23C7CB26-C4AD-E24C-99F4-9278FBEB9685}" type="slidenum">
              <a:rPr lang="en-IT" sz="1600" smtClean="0">
                <a:solidFill>
                  <a:schemeClr val="bg1"/>
                </a:solidFill>
              </a:rPr>
              <a:t>17</a:t>
            </a:fld>
            <a:endParaRPr lang="en-IT" sz="1600">
              <a:solidFill>
                <a:schemeClr val="bg1"/>
              </a:solidFill>
            </a:endParaRPr>
          </a:p>
        </p:txBody>
      </p:sp>
      <p:sp>
        <p:nvSpPr>
          <p:cNvPr id="4" name="Footer Placeholder 3">
            <a:extLst>
              <a:ext uri="{FF2B5EF4-FFF2-40B4-BE49-F238E27FC236}">
                <a16:creationId xmlns:a16="http://schemas.microsoft.com/office/drawing/2014/main" id="{1C5882D2-66D0-0BCA-7856-74334D6DDF61}"/>
              </a:ext>
            </a:extLst>
          </p:cNvPr>
          <p:cNvSpPr>
            <a:spLocks noGrp="1"/>
          </p:cNvSpPr>
          <p:nvPr>
            <p:ph type="ftr" sz="quarter" idx="11"/>
          </p:nvPr>
        </p:nvSpPr>
        <p:spPr/>
        <p:txBody>
          <a:bodyPr/>
          <a:lstStyle/>
          <a:p>
            <a:r>
              <a:rPr lang="en-US"/>
              <a:t>A. Tan, CIPANP 2025, Madison</a:t>
            </a:r>
          </a:p>
        </p:txBody>
      </p:sp>
      <p:sp>
        <p:nvSpPr>
          <p:cNvPr id="5" name="Date Placeholder 4">
            <a:extLst>
              <a:ext uri="{FF2B5EF4-FFF2-40B4-BE49-F238E27FC236}">
                <a16:creationId xmlns:a16="http://schemas.microsoft.com/office/drawing/2014/main" id="{B3DDAF23-09AF-EEB5-C514-499374E25441}"/>
              </a:ext>
            </a:extLst>
          </p:cNvPr>
          <p:cNvSpPr>
            <a:spLocks noGrp="1"/>
          </p:cNvSpPr>
          <p:nvPr>
            <p:ph type="dt" sz="half" idx="10"/>
          </p:nvPr>
        </p:nvSpPr>
        <p:spPr/>
        <p:txBody>
          <a:bodyPr/>
          <a:lstStyle/>
          <a:p>
            <a:r>
              <a:rPr lang="en-US"/>
              <a:t>6/11/25</a:t>
            </a:r>
          </a:p>
        </p:txBody>
      </p:sp>
      <p:pic>
        <p:nvPicPr>
          <p:cNvPr id="6" name="Picture 5">
            <a:extLst>
              <a:ext uri="{FF2B5EF4-FFF2-40B4-BE49-F238E27FC236}">
                <a16:creationId xmlns:a16="http://schemas.microsoft.com/office/drawing/2014/main" id="{5BDAF3A2-0E11-35B0-E8D5-724E8DA0E0FC}"/>
              </a:ext>
            </a:extLst>
          </p:cNvPr>
          <p:cNvPicPr>
            <a:picLocks noChangeAspect="1"/>
          </p:cNvPicPr>
          <p:nvPr/>
        </p:nvPicPr>
        <p:blipFill>
          <a:blip r:embed="rId3"/>
          <a:stretch>
            <a:fillRect/>
          </a:stretch>
        </p:blipFill>
        <p:spPr>
          <a:xfrm>
            <a:off x="1338839" y="1007927"/>
            <a:ext cx="9514320" cy="5348423"/>
          </a:xfrm>
          <a:prstGeom prst="rect">
            <a:avLst/>
          </a:prstGeom>
        </p:spPr>
      </p:pic>
      <p:sp>
        <p:nvSpPr>
          <p:cNvPr id="7" name="Slide Number Placeholder 5">
            <a:extLst>
              <a:ext uri="{FF2B5EF4-FFF2-40B4-BE49-F238E27FC236}">
                <a16:creationId xmlns:a16="http://schemas.microsoft.com/office/drawing/2014/main" id="{DB52605D-4D62-73E2-BBAA-48CB9BA4189D}"/>
              </a:ext>
            </a:extLst>
          </p:cNvPr>
          <p:cNvSpPr txBox="1">
            <a:spLocks/>
          </p:cNvSpPr>
          <p:nvPr/>
        </p:nvSpPr>
        <p:spPr>
          <a:xfrm>
            <a:off x="8610600" y="6356350"/>
            <a:ext cx="2743200" cy="365125"/>
          </a:xfrm>
          <a:prstGeom prst="rect">
            <a:avLst/>
          </a:prstGeom>
        </p:spPr>
        <p:txBody>
          <a:bodyPr vert="horz" lIns="91440" tIns="45720" rIns="91440" bIns="45720" rtlCol="0" anchor="ctr"/>
          <a:lstStyle>
            <a:defPPr>
              <a:defRPr lang="en-US"/>
            </a:defPPr>
            <a:lvl1pPr marL="0" algn="r" defTabSz="914400" rtl="0" eaLnBrk="1" latinLnBrk="0" hangingPunct="1">
              <a:defRPr sz="1200" kern="1200">
                <a:solidFill>
                  <a:schemeClr val="tx1">
                    <a:tint val="7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B454DE4D-9F42-46A6-BE1E-66ED6526DB4B}" type="slidenum">
              <a:rPr lang="en-US" smtClean="0"/>
              <a:pPr/>
              <a:t>17</a:t>
            </a:fld>
            <a:endParaRPr lang="en-US"/>
          </a:p>
        </p:txBody>
      </p:sp>
    </p:spTree>
    <p:extLst>
      <p:ext uri="{BB962C8B-B14F-4D97-AF65-F5344CB8AC3E}">
        <p14:creationId xmlns:p14="http://schemas.microsoft.com/office/powerpoint/2010/main" val="1616023917"/>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1C896465-BB3C-34D9-91A5-43C571771B35}"/>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D964A3FF-AF39-839D-B21D-B12326900599}"/>
              </a:ext>
            </a:extLst>
          </p:cNvPr>
          <p:cNvSpPr txBox="1"/>
          <p:nvPr/>
        </p:nvSpPr>
        <p:spPr>
          <a:xfrm>
            <a:off x="1190244" y="47378"/>
            <a:ext cx="9811512" cy="1046440"/>
          </a:xfrm>
          <a:prstGeom prst="rect">
            <a:avLst/>
          </a:prstGeom>
          <a:noFill/>
        </p:spPr>
        <p:txBody>
          <a:bodyPr wrap="square" rtlCol="0">
            <a:spAutoFit/>
          </a:bodyPr>
          <a:lstStyle/>
          <a:p>
            <a:pPr algn="ctr"/>
            <a:r>
              <a:rPr lang="it-IT" sz="4000" b="1" dirty="0">
                <a:latin typeface="+mj-lt"/>
              </a:rPr>
              <a:t>Candidate electron events</a:t>
            </a:r>
          </a:p>
          <a:p>
            <a:pPr algn="ctr"/>
            <a:r>
              <a:rPr lang="it-IT" sz="2200" dirty="0"/>
              <a:t>RF </a:t>
            </a:r>
            <a:r>
              <a:rPr lang="en-US" sz="2200" noProof="0" dirty="0"/>
              <a:t>emission</a:t>
            </a:r>
            <a:r>
              <a:rPr lang="it-IT" sz="2200" dirty="0"/>
              <a:t> frequency vs time of single electron in the </a:t>
            </a:r>
            <a:r>
              <a:rPr lang="en-US" sz="2200" noProof="0" dirty="0"/>
              <a:t>permanent magnet</a:t>
            </a:r>
            <a:endParaRPr lang="it-IT" sz="3600" dirty="0"/>
          </a:p>
        </p:txBody>
      </p:sp>
      <p:pic>
        <p:nvPicPr>
          <p:cNvPr id="2" name="Immagine 7" descr="Immagine che contiene schermata, testo, Policromia&#10;&#10;Descrizione generata automaticamente">
            <a:extLst>
              <a:ext uri="{FF2B5EF4-FFF2-40B4-BE49-F238E27FC236}">
                <a16:creationId xmlns:a16="http://schemas.microsoft.com/office/drawing/2014/main" id="{26E3ED5B-0FBB-FC53-F325-B28E903A53A1}"/>
              </a:ext>
            </a:extLst>
          </p:cNvPr>
          <p:cNvPicPr>
            <a:picLocks noChangeAspect="1"/>
          </p:cNvPicPr>
          <p:nvPr/>
        </p:nvPicPr>
        <p:blipFill rotWithShape="1">
          <a:blip r:embed="rId3">
            <a:extLst>
              <a:ext uri="{28A0092B-C50C-407E-A947-70E740481C1C}">
                <a14:useLocalDpi xmlns:a14="http://schemas.microsoft.com/office/drawing/2010/main" val="0"/>
              </a:ext>
            </a:extLst>
          </a:blip>
          <a:srcRect t="5696" r="625"/>
          <a:stretch/>
        </p:blipFill>
        <p:spPr>
          <a:xfrm>
            <a:off x="764767" y="1310952"/>
            <a:ext cx="10421655" cy="5339066"/>
          </a:xfrm>
          <a:prstGeom prst="rect">
            <a:avLst/>
          </a:prstGeom>
        </p:spPr>
      </p:pic>
      <p:sp>
        <p:nvSpPr>
          <p:cNvPr id="3" name="CasellaDiTesto 8">
            <a:extLst>
              <a:ext uri="{FF2B5EF4-FFF2-40B4-BE49-F238E27FC236}">
                <a16:creationId xmlns:a16="http://schemas.microsoft.com/office/drawing/2014/main" id="{25E8F7F4-7230-5F47-8634-C2156AA3EE16}"/>
              </a:ext>
            </a:extLst>
          </p:cNvPr>
          <p:cNvSpPr txBox="1"/>
          <p:nvPr/>
        </p:nvSpPr>
        <p:spPr>
          <a:xfrm>
            <a:off x="5559267" y="1927075"/>
            <a:ext cx="1306286" cy="369332"/>
          </a:xfrm>
          <a:prstGeom prst="rect">
            <a:avLst/>
          </a:prstGeom>
          <a:noFill/>
        </p:spPr>
        <p:txBody>
          <a:bodyPr wrap="square" rtlCol="0">
            <a:spAutoFit/>
          </a:bodyPr>
          <a:lstStyle/>
          <a:p>
            <a:r>
              <a:rPr lang="it-IT">
                <a:solidFill>
                  <a:schemeClr val="bg1"/>
                </a:solidFill>
              </a:rPr>
              <a:t>Carrier</a:t>
            </a:r>
          </a:p>
        </p:txBody>
      </p:sp>
      <p:sp>
        <p:nvSpPr>
          <p:cNvPr id="5" name="CasellaDiTesto 9">
            <a:extLst>
              <a:ext uri="{FF2B5EF4-FFF2-40B4-BE49-F238E27FC236}">
                <a16:creationId xmlns:a16="http://schemas.microsoft.com/office/drawing/2014/main" id="{49EA500E-BEB9-76ED-0C72-A5F2D8D1A580}"/>
              </a:ext>
            </a:extLst>
          </p:cNvPr>
          <p:cNvSpPr txBox="1"/>
          <p:nvPr/>
        </p:nvSpPr>
        <p:spPr>
          <a:xfrm>
            <a:off x="5975594" y="4065375"/>
            <a:ext cx="1306286" cy="369332"/>
          </a:xfrm>
          <a:prstGeom prst="rect">
            <a:avLst/>
          </a:prstGeom>
          <a:noFill/>
        </p:spPr>
        <p:txBody>
          <a:bodyPr wrap="square" rtlCol="0">
            <a:spAutoFit/>
          </a:bodyPr>
          <a:lstStyle/>
          <a:p>
            <a:r>
              <a:rPr lang="it-IT" err="1">
                <a:solidFill>
                  <a:schemeClr val="bg1"/>
                </a:solidFill>
              </a:rPr>
              <a:t>Secondary</a:t>
            </a:r>
            <a:endParaRPr lang="it-IT">
              <a:solidFill>
                <a:schemeClr val="bg1"/>
              </a:solidFill>
            </a:endParaRPr>
          </a:p>
        </p:txBody>
      </p:sp>
      <p:sp>
        <p:nvSpPr>
          <p:cNvPr id="6" name="TextBox 5">
            <a:extLst>
              <a:ext uri="{FF2B5EF4-FFF2-40B4-BE49-F238E27FC236}">
                <a16:creationId xmlns:a16="http://schemas.microsoft.com/office/drawing/2014/main" id="{5B6C5245-78A5-3065-8369-A6171E41BF6A}"/>
              </a:ext>
            </a:extLst>
          </p:cNvPr>
          <p:cNvSpPr txBox="1"/>
          <p:nvPr/>
        </p:nvSpPr>
        <p:spPr>
          <a:xfrm rot="16200000">
            <a:off x="8674770" y="3795819"/>
            <a:ext cx="5339066" cy="369332"/>
          </a:xfrm>
          <a:prstGeom prst="rect">
            <a:avLst/>
          </a:prstGeom>
          <a:solidFill>
            <a:schemeClr val="bg1"/>
          </a:solidFill>
        </p:spPr>
        <p:txBody>
          <a:bodyPr wrap="square" rtlCol="0">
            <a:spAutoFit/>
          </a:bodyPr>
          <a:lstStyle/>
          <a:p>
            <a:pPr algn="r"/>
            <a:r>
              <a:rPr lang="it-IT"/>
              <a:t>P[W]</a:t>
            </a:r>
          </a:p>
        </p:txBody>
      </p:sp>
      <p:sp>
        <p:nvSpPr>
          <p:cNvPr id="9" name="Footer Placeholder 4">
            <a:extLst>
              <a:ext uri="{FF2B5EF4-FFF2-40B4-BE49-F238E27FC236}">
                <a16:creationId xmlns:a16="http://schemas.microsoft.com/office/drawing/2014/main" id="{6D6CA7D0-EFF9-F314-6F76-D2E8B03F108E}"/>
              </a:ext>
            </a:extLst>
          </p:cNvPr>
          <p:cNvSpPr>
            <a:spLocks noGrp="1"/>
          </p:cNvSpPr>
          <p:nvPr>
            <p:ph type="ftr" sz="quarter" idx="11"/>
          </p:nvPr>
        </p:nvSpPr>
        <p:spPr>
          <a:xfrm>
            <a:off x="4038600" y="6356350"/>
            <a:ext cx="4114800" cy="365125"/>
          </a:xfrm>
        </p:spPr>
        <p:txBody>
          <a:bodyPr/>
          <a:lstStyle/>
          <a:p>
            <a:r>
              <a:rPr lang="en-US"/>
              <a:t>A. Tan, CIPANP 2025, Madison</a:t>
            </a:r>
          </a:p>
        </p:txBody>
      </p:sp>
      <p:sp>
        <p:nvSpPr>
          <p:cNvPr id="10" name="Slide Number Placeholder 6">
            <a:extLst>
              <a:ext uri="{FF2B5EF4-FFF2-40B4-BE49-F238E27FC236}">
                <a16:creationId xmlns:a16="http://schemas.microsoft.com/office/drawing/2014/main" id="{AE3FDAAB-7E36-F7AE-5C7A-66DC0C429A69}"/>
              </a:ext>
            </a:extLst>
          </p:cNvPr>
          <p:cNvSpPr>
            <a:spLocks noGrp="1"/>
          </p:cNvSpPr>
          <p:nvPr>
            <p:ph type="sldNum" sz="quarter" idx="12"/>
          </p:nvPr>
        </p:nvSpPr>
        <p:spPr>
          <a:xfrm>
            <a:off x="8610600" y="6356350"/>
            <a:ext cx="2743200" cy="365125"/>
          </a:xfrm>
        </p:spPr>
        <p:txBody>
          <a:bodyPr/>
          <a:lstStyle/>
          <a:p>
            <a:fld id="{B454DE4D-9F42-46A6-BE1E-66ED6526DB4B}" type="slidenum">
              <a:rPr lang="en-US" smtClean="0"/>
              <a:t>18</a:t>
            </a:fld>
            <a:endParaRPr lang="en-US"/>
          </a:p>
        </p:txBody>
      </p:sp>
      <p:sp>
        <p:nvSpPr>
          <p:cNvPr id="11" name="Date Placeholder 9">
            <a:extLst>
              <a:ext uri="{FF2B5EF4-FFF2-40B4-BE49-F238E27FC236}">
                <a16:creationId xmlns:a16="http://schemas.microsoft.com/office/drawing/2014/main" id="{930F54A3-2DB9-721D-92E6-17D948537D75}"/>
              </a:ext>
            </a:extLst>
          </p:cNvPr>
          <p:cNvSpPr>
            <a:spLocks noGrp="1"/>
          </p:cNvSpPr>
          <p:nvPr>
            <p:ph type="dt" sz="half" idx="10"/>
          </p:nvPr>
        </p:nvSpPr>
        <p:spPr>
          <a:xfrm>
            <a:off x="838200" y="6356350"/>
            <a:ext cx="2743200" cy="365125"/>
          </a:xfrm>
        </p:spPr>
        <p:txBody>
          <a:bodyPr/>
          <a:lstStyle/>
          <a:p>
            <a:r>
              <a:rPr lang="en-US" dirty="0"/>
              <a:t>6/11/25</a:t>
            </a:r>
          </a:p>
        </p:txBody>
      </p:sp>
    </p:spTree>
    <p:extLst>
      <p:ext uri="{BB962C8B-B14F-4D97-AF65-F5344CB8AC3E}">
        <p14:creationId xmlns:p14="http://schemas.microsoft.com/office/powerpoint/2010/main" val="4166816184"/>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63B98AAD-D22C-6481-42D5-55028DDF3425}"/>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66F391CB-FC19-C1AC-62DF-52CECD511BA7}"/>
              </a:ext>
            </a:extLst>
          </p:cNvPr>
          <p:cNvSpPr txBox="1"/>
          <p:nvPr/>
        </p:nvSpPr>
        <p:spPr>
          <a:xfrm>
            <a:off x="1190244" y="47378"/>
            <a:ext cx="9811512" cy="1046440"/>
          </a:xfrm>
          <a:prstGeom prst="rect">
            <a:avLst/>
          </a:prstGeom>
          <a:noFill/>
        </p:spPr>
        <p:txBody>
          <a:bodyPr wrap="square" rtlCol="0">
            <a:spAutoFit/>
          </a:bodyPr>
          <a:lstStyle/>
          <a:p>
            <a:pPr algn="ctr"/>
            <a:r>
              <a:rPr lang="it-IT" sz="4000" b="1" dirty="0">
                <a:latin typeface="+mj-lt"/>
              </a:rPr>
              <a:t>Candidate electron events</a:t>
            </a:r>
          </a:p>
          <a:p>
            <a:pPr algn="ctr"/>
            <a:r>
              <a:rPr lang="it-IT" sz="2200" dirty="0"/>
              <a:t>RF </a:t>
            </a:r>
            <a:r>
              <a:rPr lang="en-US" sz="2200" noProof="0" dirty="0"/>
              <a:t>emission</a:t>
            </a:r>
            <a:r>
              <a:rPr lang="it-IT" sz="2200" dirty="0"/>
              <a:t> frequency vs time of single electron in the </a:t>
            </a:r>
            <a:r>
              <a:rPr lang="en-US" sz="2200" noProof="0" dirty="0"/>
              <a:t>permanent magnet</a:t>
            </a:r>
            <a:endParaRPr lang="it-IT" sz="3600" dirty="0"/>
          </a:p>
        </p:txBody>
      </p:sp>
      <p:sp>
        <p:nvSpPr>
          <p:cNvPr id="3" name="CasellaDiTesto 8">
            <a:extLst>
              <a:ext uri="{FF2B5EF4-FFF2-40B4-BE49-F238E27FC236}">
                <a16:creationId xmlns:a16="http://schemas.microsoft.com/office/drawing/2014/main" id="{C24A7E73-4F12-823B-7EBD-05CCBB93D709}"/>
              </a:ext>
            </a:extLst>
          </p:cNvPr>
          <p:cNvSpPr txBox="1"/>
          <p:nvPr/>
        </p:nvSpPr>
        <p:spPr>
          <a:xfrm>
            <a:off x="5559267" y="1927075"/>
            <a:ext cx="1306286" cy="369332"/>
          </a:xfrm>
          <a:prstGeom prst="rect">
            <a:avLst/>
          </a:prstGeom>
          <a:noFill/>
        </p:spPr>
        <p:txBody>
          <a:bodyPr wrap="square" rtlCol="0">
            <a:spAutoFit/>
          </a:bodyPr>
          <a:lstStyle/>
          <a:p>
            <a:r>
              <a:rPr lang="it-IT">
                <a:solidFill>
                  <a:schemeClr val="bg1"/>
                </a:solidFill>
              </a:rPr>
              <a:t>Carrier</a:t>
            </a:r>
          </a:p>
        </p:txBody>
      </p:sp>
      <p:sp>
        <p:nvSpPr>
          <p:cNvPr id="5" name="CasellaDiTesto 9">
            <a:extLst>
              <a:ext uri="{FF2B5EF4-FFF2-40B4-BE49-F238E27FC236}">
                <a16:creationId xmlns:a16="http://schemas.microsoft.com/office/drawing/2014/main" id="{DB54F841-FDE9-4054-9DC1-333F9150F366}"/>
              </a:ext>
            </a:extLst>
          </p:cNvPr>
          <p:cNvSpPr txBox="1"/>
          <p:nvPr/>
        </p:nvSpPr>
        <p:spPr>
          <a:xfrm>
            <a:off x="5975594" y="4065375"/>
            <a:ext cx="1306286" cy="369332"/>
          </a:xfrm>
          <a:prstGeom prst="rect">
            <a:avLst/>
          </a:prstGeom>
          <a:noFill/>
        </p:spPr>
        <p:txBody>
          <a:bodyPr wrap="square" rtlCol="0">
            <a:spAutoFit/>
          </a:bodyPr>
          <a:lstStyle/>
          <a:p>
            <a:r>
              <a:rPr lang="it-IT" err="1">
                <a:solidFill>
                  <a:schemeClr val="bg1"/>
                </a:solidFill>
              </a:rPr>
              <a:t>Secondary</a:t>
            </a:r>
            <a:endParaRPr lang="it-IT">
              <a:solidFill>
                <a:schemeClr val="bg1"/>
              </a:solidFill>
            </a:endParaRPr>
          </a:p>
        </p:txBody>
      </p:sp>
      <p:pic>
        <p:nvPicPr>
          <p:cNvPr id="7" name="Immagine 5" descr="Immagine che contiene testo, diagramma, linea, Diagramma&#10;&#10;Descrizione generata automaticamente">
            <a:extLst>
              <a:ext uri="{FF2B5EF4-FFF2-40B4-BE49-F238E27FC236}">
                <a16:creationId xmlns:a16="http://schemas.microsoft.com/office/drawing/2014/main" id="{609CAB72-8D95-F65B-5195-FF842BC09B02}"/>
              </a:ext>
            </a:extLst>
          </p:cNvPr>
          <p:cNvPicPr>
            <a:picLocks noChangeAspect="1"/>
          </p:cNvPicPr>
          <p:nvPr/>
        </p:nvPicPr>
        <p:blipFill>
          <a:blip r:embed="rId3">
            <a:extLst>
              <a:ext uri="{28A0092B-C50C-407E-A947-70E740481C1C}">
                <a14:useLocalDpi xmlns:a14="http://schemas.microsoft.com/office/drawing/2010/main" val="0"/>
              </a:ext>
            </a:extLst>
          </a:blip>
          <a:srcRect l="1510" t="7527" r="8043"/>
          <a:stretch/>
        </p:blipFill>
        <p:spPr>
          <a:xfrm>
            <a:off x="1839692" y="1218985"/>
            <a:ext cx="8271803" cy="4634252"/>
          </a:xfrm>
          <a:prstGeom prst="rect">
            <a:avLst/>
          </a:prstGeom>
        </p:spPr>
      </p:pic>
      <p:sp>
        <p:nvSpPr>
          <p:cNvPr id="8" name="TextBox 7">
            <a:extLst>
              <a:ext uri="{FF2B5EF4-FFF2-40B4-BE49-F238E27FC236}">
                <a16:creationId xmlns:a16="http://schemas.microsoft.com/office/drawing/2014/main" id="{8236D473-83A4-10E4-BD6F-85B336B3EE10}"/>
              </a:ext>
            </a:extLst>
          </p:cNvPr>
          <p:cNvSpPr txBox="1"/>
          <p:nvPr/>
        </p:nvSpPr>
        <p:spPr>
          <a:xfrm>
            <a:off x="3026823" y="5962337"/>
            <a:ext cx="5897539" cy="400110"/>
          </a:xfrm>
          <a:prstGeom prst="rect">
            <a:avLst/>
          </a:prstGeom>
          <a:noFill/>
          <a:ln w="38100">
            <a:solidFill>
              <a:srgbClr val="FF0000"/>
            </a:solidFill>
          </a:ln>
        </p:spPr>
        <p:txBody>
          <a:bodyPr wrap="square" rtlCol="0">
            <a:spAutoFit/>
          </a:bodyPr>
          <a:lstStyle/>
          <a:p>
            <a:r>
              <a:rPr lang="it-IT" sz="2000" dirty="0"/>
              <a:t>Source: </a:t>
            </a:r>
            <a:r>
              <a:rPr lang="it-IT" sz="2000" baseline="30000" dirty="0"/>
              <a:t>85</a:t>
            </a:r>
            <a:r>
              <a:rPr lang="it-IT" sz="2000" dirty="0"/>
              <a:t>Rb → </a:t>
            </a:r>
            <a:r>
              <a:rPr lang="it-IT" sz="2000" baseline="30000" dirty="0"/>
              <a:t>83m</a:t>
            </a:r>
            <a:r>
              <a:rPr lang="it-IT" sz="2000" dirty="0"/>
              <a:t>Kr      Life time Kr = 158.1 min</a:t>
            </a:r>
          </a:p>
        </p:txBody>
      </p:sp>
      <p:sp>
        <p:nvSpPr>
          <p:cNvPr id="9" name="Footer Placeholder 4">
            <a:extLst>
              <a:ext uri="{FF2B5EF4-FFF2-40B4-BE49-F238E27FC236}">
                <a16:creationId xmlns:a16="http://schemas.microsoft.com/office/drawing/2014/main" id="{DDD892D2-F4E5-4BAE-E01E-660FC8943D0A}"/>
              </a:ext>
            </a:extLst>
          </p:cNvPr>
          <p:cNvSpPr>
            <a:spLocks noGrp="1"/>
          </p:cNvSpPr>
          <p:nvPr>
            <p:ph type="ftr" sz="quarter" idx="11"/>
          </p:nvPr>
        </p:nvSpPr>
        <p:spPr>
          <a:xfrm>
            <a:off x="4038600" y="6356350"/>
            <a:ext cx="4114800" cy="365125"/>
          </a:xfrm>
        </p:spPr>
        <p:txBody>
          <a:bodyPr/>
          <a:lstStyle/>
          <a:p>
            <a:r>
              <a:rPr lang="en-US"/>
              <a:t>A. Tan, CIPANP 2025, Madison</a:t>
            </a:r>
          </a:p>
        </p:txBody>
      </p:sp>
      <p:sp>
        <p:nvSpPr>
          <p:cNvPr id="10" name="Slide Number Placeholder 6">
            <a:extLst>
              <a:ext uri="{FF2B5EF4-FFF2-40B4-BE49-F238E27FC236}">
                <a16:creationId xmlns:a16="http://schemas.microsoft.com/office/drawing/2014/main" id="{B419CFDC-919A-6FA6-51BE-E2D385B65E03}"/>
              </a:ext>
            </a:extLst>
          </p:cNvPr>
          <p:cNvSpPr>
            <a:spLocks noGrp="1"/>
          </p:cNvSpPr>
          <p:nvPr>
            <p:ph type="sldNum" sz="quarter" idx="12"/>
          </p:nvPr>
        </p:nvSpPr>
        <p:spPr>
          <a:xfrm>
            <a:off x="8610600" y="6356350"/>
            <a:ext cx="2743200" cy="365125"/>
          </a:xfrm>
        </p:spPr>
        <p:txBody>
          <a:bodyPr/>
          <a:lstStyle/>
          <a:p>
            <a:fld id="{B454DE4D-9F42-46A6-BE1E-66ED6526DB4B}" type="slidenum">
              <a:rPr lang="en-US" smtClean="0"/>
              <a:t>19</a:t>
            </a:fld>
            <a:endParaRPr lang="en-US"/>
          </a:p>
        </p:txBody>
      </p:sp>
      <p:sp>
        <p:nvSpPr>
          <p:cNvPr id="11" name="Date Placeholder 9">
            <a:extLst>
              <a:ext uri="{FF2B5EF4-FFF2-40B4-BE49-F238E27FC236}">
                <a16:creationId xmlns:a16="http://schemas.microsoft.com/office/drawing/2014/main" id="{93C935F7-82D4-4D0B-36DB-B2A47873FFA1}"/>
              </a:ext>
            </a:extLst>
          </p:cNvPr>
          <p:cNvSpPr>
            <a:spLocks noGrp="1"/>
          </p:cNvSpPr>
          <p:nvPr>
            <p:ph type="dt" sz="half" idx="10"/>
          </p:nvPr>
        </p:nvSpPr>
        <p:spPr>
          <a:xfrm>
            <a:off x="838200" y="6356350"/>
            <a:ext cx="2743200" cy="365125"/>
          </a:xfrm>
        </p:spPr>
        <p:txBody>
          <a:bodyPr/>
          <a:lstStyle/>
          <a:p>
            <a:r>
              <a:rPr lang="en-US" dirty="0"/>
              <a:t>6/11/25</a:t>
            </a:r>
          </a:p>
        </p:txBody>
      </p:sp>
    </p:spTree>
    <p:extLst>
      <p:ext uri="{BB962C8B-B14F-4D97-AF65-F5344CB8AC3E}">
        <p14:creationId xmlns:p14="http://schemas.microsoft.com/office/powerpoint/2010/main" val="769103208"/>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1F91CDA-36B1-4AE1-82AD-8408575AF70E}"/>
              </a:ext>
            </a:extLst>
          </p:cNvPr>
          <p:cNvSpPr>
            <a:spLocks noGrp="1"/>
          </p:cNvSpPr>
          <p:nvPr>
            <p:ph type="title"/>
          </p:nvPr>
        </p:nvSpPr>
        <p:spPr/>
        <p:txBody>
          <a:bodyPr/>
          <a:lstStyle/>
          <a:p>
            <a:r>
              <a:rPr lang="en-US" dirty="0"/>
              <a:t>Electromagnetic Filters</a:t>
            </a:r>
          </a:p>
        </p:txBody>
      </p:sp>
      <p:pic>
        <p:nvPicPr>
          <p:cNvPr id="8" name="Content Placeholder 7">
            <a:extLst>
              <a:ext uri="{FF2B5EF4-FFF2-40B4-BE49-F238E27FC236}">
                <a16:creationId xmlns:a16="http://schemas.microsoft.com/office/drawing/2014/main" id="{265AB8B0-3DBE-4CCB-8909-1B3BA26993EF}"/>
              </a:ext>
            </a:extLst>
          </p:cNvPr>
          <p:cNvPicPr>
            <a:picLocks noGrp="1" noChangeAspect="1"/>
          </p:cNvPicPr>
          <p:nvPr>
            <p:ph idx="1"/>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838200" y="1690688"/>
            <a:ext cx="8003645" cy="4802187"/>
          </a:xfrm>
        </p:spPr>
      </p:pic>
      <p:pic>
        <p:nvPicPr>
          <p:cNvPr id="9" name="Picture 5" descr=":Neuig3.jpeg">
            <a:extLst>
              <a:ext uri="{FF2B5EF4-FFF2-40B4-BE49-F238E27FC236}">
                <a16:creationId xmlns:a16="http://schemas.microsoft.com/office/drawing/2014/main" id="{FF48627E-0956-49D8-8C03-1A6516E52A10}"/>
              </a:ext>
            </a:extLst>
          </p:cNvPr>
          <p:cNvPicPr>
            <a:picLocks noChangeAspect="1" noChangeArrowheads="1"/>
          </p:cNvPicPr>
          <p:nvPr/>
        </p:nvPicPr>
        <p:blipFill>
          <a:blip r:embed="rId5"/>
          <a:srcRect/>
          <a:stretch>
            <a:fillRect/>
          </a:stretch>
        </p:blipFill>
        <p:spPr bwMode="auto">
          <a:xfrm>
            <a:off x="7639375" y="1872335"/>
            <a:ext cx="4152517" cy="3113330"/>
          </a:xfrm>
          <a:prstGeom prst="rect">
            <a:avLst/>
          </a:prstGeom>
          <a:noFill/>
          <a:ln w="9525">
            <a:noFill/>
            <a:miter lim="800000"/>
            <a:headEnd/>
            <a:tailEnd/>
          </a:ln>
        </p:spPr>
      </p:pic>
      <p:sp>
        <p:nvSpPr>
          <p:cNvPr id="10" name="TextBox 9">
            <a:extLst>
              <a:ext uri="{FF2B5EF4-FFF2-40B4-BE49-F238E27FC236}">
                <a16:creationId xmlns:a16="http://schemas.microsoft.com/office/drawing/2014/main" id="{4A278DC8-FBE3-4EA4-8C6F-196D65856E5B}"/>
              </a:ext>
            </a:extLst>
          </p:cNvPr>
          <p:cNvSpPr txBox="1"/>
          <p:nvPr/>
        </p:nvSpPr>
        <p:spPr>
          <a:xfrm>
            <a:off x="6096000" y="4272958"/>
            <a:ext cx="1515864" cy="523220"/>
          </a:xfrm>
          <a:prstGeom prst="rect">
            <a:avLst/>
          </a:prstGeom>
          <a:noFill/>
        </p:spPr>
        <p:txBody>
          <a:bodyPr wrap="none" rtlCol="0">
            <a:spAutoFit/>
          </a:bodyPr>
          <a:lstStyle/>
          <a:p>
            <a:r>
              <a:rPr lang="en-US" sz="2800" b="1" dirty="0"/>
              <a:t>KATRIN</a:t>
            </a:r>
          </a:p>
        </p:txBody>
      </p:sp>
      <p:sp>
        <p:nvSpPr>
          <p:cNvPr id="11" name="TextBox 10">
            <a:extLst>
              <a:ext uri="{FF2B5EF4-FFF2-40B4-BE49-F238E27FC236}">
                <a16:creationId xmlns:a16="http://schemas.microsoft.com/office/drawing/2014/main" id="{E5CCCC0B-5CD1-4AEA-99D7-BD3EF62A65DE}"/>
              </a:ext>
            </a:extLst>
          </p:cNvPr>
          <p:cNvSpPr txBox="1"/>
          <p:nvPr/>
        </p:nvSpPr>
        <p:spPr>
          <a:xfrm>
            <a:off x="6110748" y="4765924"/>
            <a:ext cx="1420582" cy="461665"/>
          </a:xfrm>
          <a:prstGeom prst="rect">
            <a:avLst/>
          </a:prstGeom>
          <a:noFill/>
        </p:spPr>
        <p:txBody>
          <a:bodyPr wrap="none" rtlCol="0">
            <a:spAutoFit/>
          </a:bodyPr>
          <a:lstStyle/>
          <a:p>
            <a:r>
              <a:rPr lang="en-US" sz="2400" dirty="0"/>
              <a:t>~1200m</a:t>
            </a:r>
            <a:r>
              <a:rPr lang="en-US" sz="2400" baseline="30000" dirty="0"/>
              <a:t>3</a:t>
            </a:r>
            <a:endParaRPr lang="en-US" sz="2400" dirty="0"/>
          </a:p>
        </p:txBody>
      </p:sp>
      <p:sp>
        <p:nvSpPr>
          <p:cNvPr id="12" name="TextBox 11">
            <a:extLst>
              <a:ext uri="{FF2B5EF4-FFF2-40B4-BE49-F238E27FC236}">
                <a16:creationId xmlns:a16="http://schemas.microsoft.com/office/drawing/2014/main" id="{7C33D1A9-9144-4802-A6B1-013F75BC3E33}"/>
              </a:ext>
            </a:extLst>
          </p:cNvPr>
          <p:cNvSpPr txBox="1"/>
          <p:nvPr/>
        </p:nvSpPr>
        <p:spPr>
          <a:xfrm>
            <a:off x="4391907" y="5413055"/>
            <a:ext cx="3378489" cy="1015663"/>
          </a:xfrm>
          <a:prstGeom prst="rect">
            <a:avLst/>
          </a:prstGeom>
          <a:solidFill>
            <a:schemeClr val="bg1"/>
          </a:solidFill>
        </p:spPr>
        <p:txBody>
          <a:bodyPr wrap="none" rtlCol="0">
            <a:spAutoFit/>
          </a:bodyPr>
          <a:lstStyle/>
          <a:p>
            <a:r>
              <a:rPr lang="en-US" sz="2400" dirty="0" err="1"/>
              <a:t>m</a:t>
            </a:r>
            <a:r>
              <a:rPr lang="en-US" sz="2400" baseline="-25000" dirty="0" err="1">
                <a:latin typeface="Symbol" pitchFamily="2" charset="2"/>
              </a:rPr>
              <a:t>n</a:t>
            </a:r>
            <a:r>
              <a:rPr lang="en-US" sz="2400" dirty="0"/>
              <a:t> &lt; 0.8 eV/c</a:t>
            </a:r>
            <a:r>
              <a:rPr lang="en-US" sz="2400" baseline="30000" dirty="0"/>
              <a:t>2</a:t>
            </a:r>
            <a:r>
              <a:rPr lang="en-US" sz="2400" dirty="0"/>
              <a:t> (90% CL)</a:t>
            </a:r>
          </a:p>
          <a:p>
            <a:r>
              <a:rPr lang="fr-FR" b="0" i="1" dirty="0">
                <a:solidFill>
                  <a:srgbClr val="006699"/>
                </a:solidFill>
                <a:effectLst/>
                <a:latin typeface="-apple-system"/>
                <a:hlinkClick r:id="rId6"/>
              </a:rPr>
              <a:t>Nature </a:t>
            </a:r>
            <a:r>
              <a:rPr lang="fr-FR" b="0" i="1" dirty="0" err="1">
                <a:solidFill>
                  <a:srgbClr val="006699"/>
                </a:solidFill>
                <a:effectLst/>
                <a:latin typeface="-apple-system"/>
                <a:hlinkClick r:id="rId6"/>
              </a:rPr>
              <a:t>Physics</a:t>
            </a:r>
            <a:r>
              <a:rPr lang="fr-FR" b="0" i="0" dirty="0">
                <a:solidFill>
                  <a:srgbClr val="222222"/>
                </a:solidFill>
                <a:effectLst/>
                <a:latin typeface="-apple-system"/>
              </a:rPr>
              <a:t> </a:t>
            </a:r>
            <a:r>
              <a:rPr lang="fr-FR" b="1" i="0" dirty="0">
                <a:solidFill>
                  <a:srgbClr val="222222"/>
                </a:solidFill>
                <a:effectLst/>
                <a:latin typeface="-apple-system"/>
              </a:rPr>
              <a:t>18</a:t>
            </a:r>
            <a:r>
              <a:rPr lang="fr-FR" b="0" i="0" dirty="0">
                <a:solidFill>
                  <a:srgbClr val="222222"/>
                </a:solidFill>
                <a:effectLst/>
                <a:latin typeface="-apple-system"/>
              </a:rPr>
              <a:t>,160–166 (2022)</a:t>
            </a:r>
            <a:endParaRPr lang="en-US" dirty="0">
              <a:hlinkClick r:id="rId7"/>
            </a:endParaRPr>
          </a:p>
          <a:p>
            <a:r>
              <a:rPr lang="en-US" dirty="0" err="1">
                <a:hlinkClick r:id="rId7"/>
              </a:rPr>
              <a:t>arxiv</a:t>
            </a:r>
            <a:r>
              <a:rPr lang="en-US" dirty="0">
                <a:hlinkClick r:id="rId7"/>
              </a:rPr>
              <a:t> 2105.08533</a:t>
            </a:r>
            <a:endParaRPr lang="en-US" dirty="0"/>
          </a:p>
        </p:txBody>
      </p:sp>
      <p:sp>
        <p:nvSpPr>
          <p:cNvPr id="13" name="TextBox 12">
            <a:extLst>
              <a:ext uri="{FF2B5EF4-FFF2-40B4-BE49-F238E27FC236}">
                <a16:creationId xmlns:a16="http://schemas.microsoft.com/office/drawing/2014/main" id="{25E16BE7-0B29-4112-BC08-1E37B97890D6}"/>
              </a:ext>
            </a:extLst>
          </p:cNvPr>
          <p:cNvSpPr txBox="1"/>
          <p:nvPr/>
        </p:nvSpPr>
        <p:spPr>
          <a:xfrm>
            <a:off x="7800094" y="5323771"/>
            <a:ext cx="3991798" cy="830997"/>
          </a:xfrm>
          <a:prstGeom prst="rect">
            <a:avLst/>
          </a:prstGeom>
          <a:noFill/>
        </p:spPr>
        <p:txBody>
          <a:bodyPr wrap="none" rtlCol="0">
            <a:spAutoFit/>
          </a:bodyPr>
          <a:lstStyle/>
          <a:p>
            <a:pPr marL="342900" indent="-342900">
              <a:buFont typeface="Wingdings" pitchFamily="2" charset="2"/>
              <a:buChar char="à"/>
            </a:pPr>
            <a:r>
              <a:rPr lang="en-US" sz="2400" dirty="0">
                <a:sym typeface="Wingdings" pitchFamily="2" charset="2"/>
              </a:rPr>
              <a:t>0.2 eV/c</a:t>
            </a:r>
            <a:r>
              <a:rPr lang="en-US" sz="2400" baseline="30000" dirty="0">
                <a:sym typeface="Wingdings" pitchFamily="2" charset="2"/>
              </a:rPr>
              <a:t>2</a:t>
            </a:r>
            <a:r>
              <a:rPr lang="en-US" sz="2400" dirty="0">
                <a:sym typeface="Wingdings" pitchFamily="2" charset="2"/>
              </a:rPr>
              <a:t> Sensitivity Goal</a:t>
            </a:r>
          </a:p>
          <a:p>
            <a:r>
              <a:rPr lang="en-US" sz="2400" dirty="0">
                <a:sym typeface="Wingdings" pitchFamily="2" charset="2"/>
              </a:rPr>
              <a:t>  (~1 eV energy resolution)</a:t>
            </a:r>
            <a:endParaRPr lang="en-US" sz="2400" dirty="0"/>
          </a:p>
        </p:txBody>
      </p:sp>
      <p:grpSp>
        <p:nvGrpSpPr>
          <p:cNvPr id="14" name="Group 13">
            <a:extLst>
              <a:ext uri="{FF2B5EF4-FFF2-40B4-BE49-F238E27FC236}">
                <a16:creationId xmlns:a16="http://schemas.microsoft.com/office/drawing/2014/main" id="{7AF298A9-D7C9-49E6-BC31-CA6E976D9A62}"/>
              </a:ext>
            </a:extLst>
          </p:cNvPr>
          <p:cNvGrpSpPr/>
          <p:nvPr/>
        </p:nvGrpSpPr>
        <p:grpSpPr>
          <a:xfrm>
            <a:off x="838200" y="1696335"/>
            <a:ext cx="3894070" cy="2278342"/>
            <a:chOff x="446123" y="2055163"/>
            <a:chExt cx="3894070" cy="2278342"/>
          </a:xfrm>
        </p:grpSpPr>
        <p:sp>
          <p:nvSpPr>
            <p:cNvPr id="15" name="TextBox 14">
              <a:extLst>
                <a:ext uri="{FF2B5EF4-FFF2-40B4-BE49-F238E27FC236}">
                  <a16:creationId xmlns:a16="http://schemas.microsoft.com/office/drawing/2014/main" id="{3EFD7F69-C9EB-446E-9533-4EDF62DFB245}"/>
                </a:ext>
              </a:extLst>
            </p:cNvPr>
            <p:cNvSpPr txBox="1"/>
            <p:nvPr/>
          </p:nvSpPr>
          <p:spPr>
            <a:xfrm>
              <a:off x="490934" y="2055163"/>
              <a:ext cx="3849259" cy="400110"/>
            </a:xfrm>
            <a:prstGeom prst="rect">
              <a:avLst/>
            </a:prstGeom>
            <a:noFill/>
          </p:spPr>
          <p:txBody>
            <a:bodyPr wrap="none" rtlCol="0">
              <a:spAutoFit/>
            </a:bodyPr>
            <a:lstStyle/>
            <a:p>
              <a:r>
                <a:rPr lang="en-US" sz="2000" b="1" dirty="0"/>
                <a:t>Magnetic Adiabatic Invariance</a:t>
              </a:r>
            </a:p>
          </p:txBody>
        </p:sp>
        <p:graphicFrame>
          <p:nvGraphicFramePr>
            <p:cNvPr id="16" name="Object 15">
              <a:extLst>
                <a:ext uri="{FF2B5EF4-FFF2-40B4-BE49-F238E27FC236}">
                  <a16:creationId xmlns:a16="http://schemas.microsoft.com/office/drawing/2014/main" id="{73A7FDCB-FF4E-4C70-944F-28A896AA9B3C}"/>
                </a:ext>
              </a:extLst>
            </p:cNvPr>
            <p:cNvGraphicFramePr>
              <a:graphicFrameLocks noChangeAspect="1"/>
            </p:cNvGraphicFramePr>
            <p:nvPr>
              <p:extLst>
                <p:ext uri="{D42A27DB-BD31-4B8C-83A1-F6EECF244321}">
                  <p14:modId xmlns:p14="http://schemas.microsoft.com/office/powerpoint/2010/main" val="1932124091"/>
                </p:ext>
              </p:extLst>
            </p:nvPr>
          </p:nvGraphicFramePr>
          <p:xfrm>
            <a:off x="498726" y="2431962"/>
            <a:ext cx="1800255" cy="1886232"/>
          </p:xfrm>
          <a:graphic>
            <a:graphicData uri="http://schemas.openxmlformats.org/presentationml/2006/ole">
              <mc:AlternateContent xmlns:mc="http://schemas.openxmlformats.org/markup-compatibility/2006">
                <mc:Choice xmlns:v="urn:schemas-microsoft-com:vml" Requires="v">
                  <p:oleObj name="Equation" r:id="rId8" imgW="1143000" imgH="1104900" progId="Equation.3">
                    <p:embed/>
                  </p:oleObj>
                </mc:Choice>
                <mc:Fallback>
                  <p:oleObj name="Equation" r:id="rId8" imgW="1143000" imgH="1104900" progId="Equation.3">
                    <p:embed/>
                    <p:pic>
                      <p:nvPicPr>
                        <p:cNvPr id="9" name="Object 8">
                          <a:extLst>
                            <a:ext uri="{FF2B5EF4-FFF2-40B4-BE49-F238E27FC236}">
                              <a16:creationId xmlns:a16="http://schemas.microsoft.com/office/drawing/2014/main" id="{34F5B667-64C0-8A45-9A92-E14129D3C5C2}"/>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498726" y="2431962"/>
                          <a:ext cx="1800255" cy="1886232"/>
                        </a:xfrm>
                        <a:prstGeom prst="rect">
                          <a:avLst/>
                        </a:prstGeom>
                        <a:solidFill>
                          <a:schemeClr val="bg1"/>
                        </a:solidFill>
                      </p:spPr>
                    </p:pic>
                  </p:oleObj>
                </mc:Fallback>
              </mc:AlternateContent>
            </a:graphicData>
          </a:graphic>
        </p:graphicFrame>
        <p:sp>
          <p:nvSpPr>
            <p:cNvPr id="17" name="TextBox 16">
              <a:extLst>
                <a:ext uri="{FF2B5EF4-FFF2-40B4-BE49-F238E27FC236}">
                  <a16:creationId xmlns:a16="http://schemas.microsoft.com/office/drawing/2014/main" id="{27245631-DFDD-4E77-8319-5DC5CDDFC610}"/>
                </a:ext>
              </a:extLst>
            </p:cNvPr>
            <p:cNvSpPr txBox="1"/>
            <p:nvPr/>
          </p:nvSpPr>
          <p:spPr>
            <a:xfrm>
              <a:off x="1324155" y="3200137"/>
              <a:ext cx="2492990" cy="400110"/>
            </a:xfrm>
            <a:prstGeom prst="rect">
              <a:avLst/>
            </a:prstGeom>
            <a:noFill/>
          </p:spPr>
          <p:txBody>
            <a:bodyPr wrap="none" rtlCol="0">
              <a:spAutoFit/>
            </a:bodyPr>
            <a:lstStyle/>
            <a:p>
              <a:r>
                <a:rPr lang="en-US" sz="2000" b="1" dirty="0"/>
                <a:t>Collimation: -𝛻B||B</a:t>
              </a:r>
            </a:p>
          </p:txBody>
        </p:sp>
        <p:sp>
          <p:nvSpPr>
            <p:cNvPr id="18" name="Rectangle 17">
              <a:extLst>
                <a:ext uri="{FF2B5EF4-FFF2-40B4-BE49-F238E27FC236}">
                  <a16:creationId xmlns:a16="http://schemas.microsoft.com/office/drawing/2014/main" id="{9AE701E2-8A2C-49FB-92AA-D79B35A8A917}"/>
                </a:ext>
              </a:extLst>
            </p:cNvPr>
            <p:cNvSpPr/>
            <p:nvPr/>
          </p:nvSpPr>
          <p:spPr>
            <a:xfrm>
              <a:off x="446123" y="4046792"/>
              <a:ext cx="2297077" cy="286713"/>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r>
                <a:rPr lang="en-US" dirty="0">
                  <a:solidFill>
                    <a:schemeClr val="tx1"/>
                  </a:solidFill>
                </a:rPr>
                <a:t>Reflect for E&lt;</a:t>
              </a:r>
              <a:r>
                <a:rPr lang="en-US" dirty="0" err="1">
                  <a:solidFill>
                    <a:schemeClr val="tx1"/>
                  </a:solidFill>
                </a:rPr>
                <a:t>E</a:t>
              </a:r>
              <a:r>
                <a:rPr lang="en-US" baseline="-25000" dirty="0" err="1">
                  <a:solidFill>
                    <a:schemeClr val="tx1"/>
                  </a:solidFill>
                </a:rPr>
                <a:t>filter</a:t>
              </a:r>
              <a:endParaRPr lang="en-US" dirty="0">
                <a:solidFill>
                  <a:schemeClr val="tx1"/>
                </a:solidFill>
              </a:endParaRPr>
            </a:p>
            <a:p>
              <a:r>
                <a:rPr lang="en-US" dirty="0">
                  <a:solidFill>
                    <a:schemeClr val="tx1"/>
                  </a:solidFill>
                </a:rPr>
                <a:t>Pass for E&gt;</a:t>
              </a:r>
              <a:r>
                <a:rPr lang="en-US" dirty="0" err="1">
                  <a:solidFill>
                    <a:schemeClr val="tx1"/>
                  </a:solidFill>
                </a:rPr>
                <a:t>E</a:t>
              </a:r>
              <a:r>
                <a:rPr lang="en-US" baseline="-25000" dirty="0" err="1">
                  <a:solidFill>
                    <a:schemeClr val="tx1"/>
                  </a:solidFill>
                </a:rPr>
                <a:t>filter</a:t>
              </a:r>
              <a:endParaRPr lang="en-US" dirty="0">
                <a:solidFill>
                  <a:schemeClr val="tx1"/>
                </a:solidFill>
              </a:endParaRPr>
            </a:p>
          </p:txBody>
        </p:sp>
      </p:grpSp>
      <p:sp>
        <p:nvSpPr>
          <p:cNvPr id="4" name="Footer Placeholder 3">
            <a:extLst>
              <a:ext uri="{FF2B5EF4-FFF2-40B4-BE49-F238E27FC236}">
                <a16:creationId xmlns:a16="http://schemas.microsoft.com/office/drawing/2014/main" id="{5143F71E-144E-A8EA-7D3D-C3D707CE4F75}"/>
              </a:ext>
            </a:extLst>
          </p:cNvPr>
          <p:cNvSpPr>
            <a:spLocks noGrp="1"/>
          </p:cNvSpPr>
          <p:nvPr>
            <p:ph type="ftr" sz="quarter" idx="11"/>
          </p:nvPr>
        </p:nvSpPr>
        <p:spPr/>
        <p:txBody>
          <a:bodyPr/>
          <a:lstStyle/>
          <a:p>
            <a:r>
              <a:rPr lang="en-US"/>
              <a:t>A. Tan, CIPANP 2025, Madison</a:t>
            </a:r>
          </a:p>
        </p:txBody>
      </p:sp>
      <p:sp>
        <p:nvSpPr>
          <p:cNvPr id="5" name="Slide Number Placeholder 4">
            <a:extLst>
              <a:ext uri="{FF2B5EF4-FFF2-40B4-BE49-F238E27FC236}">
                <a16:creationId xmlns:a16="http://schemas.microsoft.com/office/drawing/2014/main" id="{2F2D7E11-87CF-9616-2E43-9040EBF6B6CD}"/>
              </a:ext>
            </a:extLst>
          </p:cNvPr>
          <p:cNvSpPr>
            <a:spLocks noGrp="1"/>
          </p:cNvSpPr>
          <p:nvPr>
            <p:ph type="sldNum" sz="quarter" idx="12"/>
          </p:nvPr>
        </p:nvSpPr>
        <p:spPr/>
        <p:txBody>
          <a:bodyPr/>
          <a:lstStyle/>
          <a:p>
            <a:fld id="{B454DE4D-9F42-46A6-BE1E-66ED6526DB4B}" type="slidenum">
              <a:rPr lang="en-US" smtClean="0"/>
              <a:t>20</a:t>
            </a:fld>
            <a:endParaRPr lang="en-US"/>
          </a:p>
        </p:txBody>
      </p:sp>
      <p:sp>
        <p:nvSpPr>
          <p:cNvPr id="7" name="Date Placeholder 6">
            <a:extLst>
              <a:ext uri="{FF2B5EF4-FFF2-40B4-BE49-F238E27FC236}">
                <a16:creationId xmlns:a16="http://schemas.microsoft.com/office/drawing/2014/main" id="{80F2EF42-B938-536F-77EC-9D508AF86A07}"/>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2522935738"/>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1F91CDA-36B1-4AE1-82AD-8408575AF70E}"/>
              </a:ext>
            </a:extLst>
          </p:cNvPr>
          <p:cNvSpPr>
            <a:spLocks noGrp="1"/>
          </p:cNvSpPr>
          <p:nvPr>
            <p:ph type="title"/>
          </p:nvPr>
        </p:nvSpPr>
        <p:spPr/>
        <p:txBody>
          <a:bodyPr/>
          <a:lstStyle/>
          <a:p>
            <a:r>
              <a:rPr lang="en-US" dirty="0"/>
              <a:t>Electromagnetic Filters</a:t>
            </a:r>
          </a:p>
        </p:txBody>
      </p:sp>
      <p:pic>
        <p:nvPicPr>
          <p:cNvPr id="8" name="Content Placeholder 7">
            <a:extLst>
              <a:ext uri="{FF2B5EF4-FFF2-40B4-BE49-F238E27FC236}">
                <a16:creationId xmlns:a16="http://schemas.microsoft.com/office/drawing/2014/main" id="{265AB8B0-3DBE-4CCB-8909-1B3BA26993EF}"/>
              </a:ext>
            </a:extLst>
          </p:cNvPr>
          <p:cNvPicPr>
            <a:picLocks noGrp="1" noChangeAspect="1"/>
          </p:cNvPicPr>
          <p:nvPr>
            <p:ph idx="1"/>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rcRect/>
          <a:stretch/>
        </p:blipFill>
        <p:spPr>
          <a:xfrm>
            <a:off x="838200" y="1690688"/>
            <a:ext cx="8003645" cy="4802187"/>
          </a:xfrm>
        </p:spPr>
      </p:pic>
      <p:sp>
        <p:nvSpPr>
          <p:cNvPr id="19" name="TextBox 18">
            <a:extLst>
              <a:ext uri="{FF2B5EF4-FFF2-40B4-BE49-F238E27FC236}">
                <a16:creationId xmlns:a16="http://schemas.microsoft.com/office/drawing/2014/main" id="{38736256-427A-41B9-9FAE-EC76048E5607}"/>
              </a:ext>
            </a:extLst>
          </p:cNvPr>
          <p:cNvSpPr txBox="1"/>
          <p:nvPr/>
        </p:nvSpPr>
        <p:spPr>
          <a:xfrm>
            <a:off x="9483715" y="4960432"/>
            <a:ext cx="1912639" cy="523220"/>
          </a:xfrm>
          <a:prstGeom prst="rect">
            <a:avLst/>
          </a:prstGeom>
          <a:noFill/>
        </p:spPr>
        <p:txBody>
          <a:bodyPr wrap="none" rtlCol="0">
            <a:spAutoFit/>
          </a:bodyPr>
          <a:lstStyle/>
          <a:p>
            <a:r>
              <a:rPr lang="en-US" sz="2800" b="1" dirty="0"/>
              <a:t>PTOLEMY</a:t>
            </a:r>
          </a:p>
        </p:txBody>
      </p:sp>
      <p:sp>
        <p:nvSpPr>
          <p:cNvPr id="20" name="TextBox 19">
            <a:extLst>
              <a:ext uri="{FF2B5EF4-FFF2-40B4-BE49-F238E27FC236}">
                <a16:creationId xmlns:a16="http://schemas.microsoft.com/office/drawing/2014/main" id="{0F933C06-492D-4B16-BF3B-4A97368F6F75}"/>
              </a:ext>
            </a:extLst>
          </p:cNvPr>
          <p:cNvSpPr txBox="1"/>
          <p:nvPr/>
        </p:nvSpPr>
        <p:spPr>
          <a:xfrm>
            <a:off x="9896310" y="5483652"/>
            <a:ext cx="906017" cy="461665"/>
          </a:xfrm>
          <a:prstGeom prst="rect">
            <a:avLst/>
          </a:prstGeom>
          <a:noFill/>
        </p:spPr>
        <p:txBody>
          <a:bodyPr wrap="none" rtlCol="0">
            <a:spAutoFit/>
          </a:bodyPr>
          <a:lstStyle/>
          <a:p>
            <a:r>
              <a:rPr lang="en-US" sz="2400" dirty="0"/>
              <a:t>~1m</a:t>
            </a:r>
            <a:r>
              <a:rPr lang="en-US" sz="2400" baseline="30000" dirty="0"/>
              <a:t>3</a:t>
            </a:r>
            <a:endParaRPr lang="en-US" sz="2400" dirty="0"/>
          </a:p>
        </p:txBody>
      </p:sp>
      <p:pic>
        <p:nvPicPr>
          <p:cNvPr id="21" name="Picture 20">
            <a:extLst>
              <a:ext uri="{FF2B5EF4-FFF2-40B4-BE49-F238E27FC236}">
                <a16:creationId xmlns:a16="http://schemas.microsoft.com/office/drawing/2014/main" id="{C79A2A6B-BE71-46CA-8695-31F9E4FCB897}"/>
              </a:ext>
            </a:extLst>
          </p:cNvPr>
          <p:cNvPicPr>
            <a:picLocks noChangeAspect="1"/>
          </p:cNvPicPr>
          <p:nvPr/>
        </p:nvPicPr>
        <p:blipFill>
          <a:blip r:embed="rId5"/>
          <a:stretch>
            <a:fillRect/>
          </a:stretch>
        </p:blipFill>
        <p:spPr>
          <a:xfrm>
            <a:off x="7860544" y="1506879"/>
            <a:ext cx="4056694" cy="3042521"/>
          </a:xfrm>
          <a:prstGeom prst="rect">
            <a:avLst/>
          </a:prstGeom>
        </p:spPr>
      </p:pic>
      <p:grpSp>
        <p:nvGrpSpPr>
          <p:cNvPr id="22" name="Group 21">
            <a:extLst>
              <a:ext uri="{FF2B5EF4-FFF2-40B4-BE49-F238E27FC236}">
                <a16:creationId xmlns:a16="http://schemas.microsoft.com/office/drawing/2014/main" id="{078249CD-5D48-48BB-B476-6CCECFB706B9}"/>
              </a:ext>
            </a:extLst>
          </p:cNvPr>
          <p:cNvGrpSpPr/>
          <p:nvPr/>
        </p:nvGrpSpPr>
        <p:grpSpPr>
          <a:xfrm>
            <a:off x="807496" y="1874497"/>
            <a:ext cx="3863461" cy="2270466"/>
            <a:chOff x="476732" y="2055163"/>
            <a:chExt cx="3863461" cy="2270466"/>
          </a:xfrm>
          <a:noFill/>
        </p:grpSpPr>
        <p:sp>
          <p:nvSpPr>
            <p:cNvPr id="23" name="TextBox 22">
              <a:extLst>
                <a:ext uri="{FF2B5EF4-FFF2-40B4-BE49-F238E27FC236}">
                  <a16:creationId xmlns:a16="http://schemas.microsoft.com/office/drawing/2014/main" id="{06869F43-508D-4A32-A689-05C8762F6839}"/>
                </a:ext>
              </a:extLst>
            </p:cNvPr>
            <p:cNvSpPr txBox="1"/>
            <p:nvPr/>
          </p:nvSpPr>
          <p:spPr>
            <a:xfrm>
              <a:off x="490934" y="2055163"/>
              <a:ext cx="3849259" cy="400110"/>
            </a:xfrm>
            <a:prstGeom prst="rect">
              <a:avLst/>
            </a:prstGeom>
            <a:grpFill/>
          </p:spPr>
          <p:txBody>
            <a:bodyPr wrap="none" rtlCol="0">
              <a:spAutoFit/>
            </a:bodyPr>
            <a:lstStyle/>
            <a:p>
              <a:r>
                <a:rPr lang="en-US" sz="2000" b="1" dirty="0"/>
                <a:t>Magnetic Adiabatic Invariance</a:t>
              </a:r>
            </a:p>
          </p:txBody>
        </p:sp>
        <p:graphicFrame>
          <p:nvGraphicFramePr>
            <p:cNvPr id="24" name="Object 23">
              <a:extLst>
                <a:ext uri="{FF2B5EF4-FFF2-40B4-BE49-F238E27FC236}">
                  <a16:creationId xmlns:a16="http://schemas.microsoft.com/office/drawing/2014/main" id="{66E95798-C946-4B5D-BDF9-4AB8C2E2E33C}"/>
                </a:ext>
              </a:extLst>
            </p:cNvPr>
            <p:cNvGraphicFramePr>
              <a:graphicFrameLocks noChangeAspect="1"/>
            </p:cNvGraphicFramePr>
            <p:nvPr>
              <p:extLst>
                <p:ext uri="{D42A27DB-BD31-4B8C-83A1-F6EECF244321}">
                  <p14:modId xmlns:p14="http://schemas.microsoft.com/office/powerpoint/2010/main" val="2809064976"/>
                </p:ext>
              </p:extLst>
            </p:nvPr>
          </p:nvGraphicFramePr>
          <p:xfrm>
            <a:off x="537599" y="2439679"/>
            <a:ext cx="1800225" cy="1885950"/>
          </p:xfrm>
          <a:graphic>
            <a:graphicData uri="http://schemas.openxmlformats.org/presentationml/2006/ole">
              <mc:AlternateContent xmlns:mc="http://schemas.openxmlformats.org/markup-compatibility/2006">
                <mc:Choice xmlns:v="urn:schemas-microsoft-com:vml" Requires="v">
                  <p:oleObj name="Equation" r:id="rId6" imgW="1143000" imgH="1104900" progId="Equation.3">
                    <p:embed/>
                  </p:oleObj>
                </mc:Choice>
                <mc:Fallback>
                  <p:oleObj name="Equation" r:id="rId6" imgW="1143000" imgH="1104900" progId="Equation.3">
                    <p:embed/>
                    <p:pic>
                      <p:nvPicPr>
                        <p:cNvPr id="25" name="Object 24">
                          <a:extLst>
                            <a:ext uri="{FF2B5EF4-FFF2-40B4-BE49-F238E27FC236}">
                              <a16:creationId xmlns:a16="http://schemas.microsoft.com/office/drawing/2014/main" id="{614097C6-FB84-EA45-96BF-E0127F69FA7F}"/>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537599" y="2439679"/>
                          <a:ext cx="1800225" cy="1885950"/>
                        </a:xfrm>
                        <a:prstGeom prst="rect">
                          <a:avLst/>
                        </a:prstGeom>
                        <a:solidFill>
                          <a:schemeClr val="bg1"/>
                        </a:solidFill>
                      </p:spPr>
                    </p:pic>
                  </p:oleObj>
                </mc:Fallback>
              </mc:AlternateContent>
            </a:graphicData>
          </a:graphic>
        </p:graphicFrame>
        <p:sp>
          <p:nvSpPr>
            <p:cNvPr id="25" name="TextBox 24">
              <a:extLst>
                <a:ext uri="{FF2B5EF4-FFF2-40B4-BE49-F238E27FC236}">
                  <a16:creationId xmlns:a16="http://schemas.microsoft.com/office/drawing/2014/main" id="{B9069891-0541-4A55-8FB6-4BD12AF7B7FE}"/>
                </a:ext>
              </a:extLst>
            </p:cNvPr>
            <p:cNvSpPr txBox="1"/>
            <p:nvPr/>
          </p:nvSpPr>
          <p:spPr>
            <a:xfrm>
              <a:off x="476732" y="3192231"/>
              <a:ext cx="3039615" cy="400110"/>
            </a:xfrm>
            <a:prstGeom prst="rect">
              <a:avLst/>
            </a:prstGeom>
            <a:solidFill>
              <a:schemeClr val="bg1"/>
            </a:solidFill>
          </p:spPr>
          <p:txBody>
            <a:bodyPr wrap="none" rtlCol="0">
              <a:spAutoFit/>
            </a:bodyPr>
            <a:lstStyle/>
            <a:p>
              <a:r>
                <a:rPr lang="en-US" sz="2000" b="1" dirty="0"/>
                <a:t>No Collimation: -𝛻B⟂B </a:t>
              </a:r>
            </a:p>
          </p:txBody>
        </p:sp>
      </p:grpSp>
      <p:sp>
        <p:nvSpPr>
          <p:cNvPr id="26" name="TextBox 25">
            <a:extLst>
              <a:ext uri="{FF2B5EF4-FFF2-40B4-BE49-F238E27FC236}">
                <a16:creationId xmlns:a16="http://schemas.microsoft.com/office/drawing/2014/main" id="{F4D05FD3-2C71-4830-AB1D-9DB3DE7554E2}"/>
              </a:ext>
            </a:extLst>
          </p:cNvPr>
          <p:cNvSpPr txBox="1"/>
          <p:nvPr/>
        </p:nvSpPr>
        <p:spPr>
          <a:xfrm>
            <a:off x="809594" y="1488290"/>
            <a:ext cx="2759345" cy="400110"/>
          </a:xfrm>
          <a:prstGeom prst="rect">
            <a:avLst/>
          </a:prstGeom>
          <a:noFill/>
        </p:spPr>
        <p:txBody>
          <a:bodyPr wrap="none" rtlCol="0">
            <a:spAutoFit/>
          </a:bodyPr>
          <a:lstStyle/>
          <a:p>
            <a:r>
              <a:rPr lang="en-US" sz="2000" b="1" u="sng" dirty="0"/>
              <a:t>Transverse Drift filter</a:t>
            </a:r>
          </a:p>
        </p:txBody>
      </p:sp>
      <p:grpSp>
        <p:nvGrpSpPr>
          <p:cNvPr id="27" name="Group 26">
            <a:extLst>
              <a:ext uri="{FF2B5EF4-FFF2-40B4-BE49-F238E27FC236}">
                <a16:creationId xmlns:a16="http://schemas.microsoft.com/office/drawing/2014/main" id="{6FD51D90-1394-4711-9870-CC7A9732CFF2}"/>
              </a:ext>
            </a:extLst>
          </p:cNvPr>
          <p:cNvGrpSpPr/>
          <p:nvPr/>
        </p:nvGrpSpPr>
        <p:grpSpPr>
          <a:xfrm>
            <a:off x="768574" y="4144724"/>
            <a:ext cx="2441837" cy="707062"/>
            <a:chOff x="4381041" y="5576280"/>
            <a:chExt cx="3593124" cy="911024"/>
          </a:xfrm>
          <a:noFill/>
        </p:grpSpPr>
        <p:pic>
          <p:nvPicPr>
            <p:cNvPr id="28" name="Picture 27">
              <a:extLst>
                <a:ext uri="{FF2B5EF4-FFF2-40B4-BE49-F238E27FC236}">
                  <a16:creationId xmlns:a16="http://schemas.microsoft.com/office/drawing/2014/main" id="{9590816A-F7F9-47BF-B65D-0532D62120AF}"/>
                </a:ext>
              </a:extLst>
            </p:cNvPr>
            <p:cNvPicPr>
              <a:picLocks noChangeAspect="1"/>
            </p:cNvPicPr>
            <p:nvPr/>
          </p:nvPicPr>
          <p:blipFill rotWithShape="1">
            <a:blip r:embed="rId8">
              <a:extLst>
                <a:ext uri="{28A0092B-C50C-407E-A947-70E740481C1C}">
                  <a14:useLocalDpi xmlns:a14="http://schemas.microsoft.com/office/drawing/2010/main" val="0"/>
                </a:ext>
              </a:extLst>
            </a:blip>
            <a:srcRect r="91410"/>
            <a:stretch/>
          </p:blipFill>
          <p:spPr>
            <a:xfrm>
              <a:off x="4381041" y="5576280"/>
              <a:ext cx="800858" cy="911024"/>
            </a:xfrm>
            <a:prstGeom prst="rect">
              <a:avLst/>
            </a:prstGeom>
            <a:grpFill/>
          </p:spPr>
        </p:pic>
        <p:pic>
          <p:nvPicPr>
            <p:cNvPr id="29" name="Picture 28">
              <a:extLst>
                <a:ext uri="{FF2B5EF4-FFF2-40B4-BE49-F238E27FC236}">
                  <a16:creationId xmlns:a16="http://schemas.microsoft.com/office/drawing/2014/main" id="{8D15DDB5-51BD-49E5-B568-146671B0BC20}"/>
                </a:ext>
              </a:extLst>
            </p:cNvPr>
            <p:cNvPicPr>
              <a:picLocks noChangeAspect="1"/>
            </p:cNvPicPr>
            <p:nvPr/>
          </p:nvPicPr>
          <p:blipFill rotWithShape="1">
            <a:blip r:embed="rId8">
              <a:extLst>
                <a:ext uri="{28A0092B-C50C-407E-A947-70E740481C1C}">
                  <a14:useLocalDpi xmlns:a14="http://schemas.microsoft.com/office/drawing/2010/main" val="0"/>
                </a:ext>
              </a:extLst>
            </a:blip>
            <a:srcRect l="69115"/>
            <a:stretch/>
          </p:blipFill>
          <p:spPr>
            <a:xfrm>
              <a:off x="5094790" y="5576280"/>
              <a:ext cx="2879375" cy="911024"/>
            </a:xfrm>
            <a:prstGeom prst="rect">
              <a:avLst/>
            </a:prstGeom>
            <a:grpFill/>
          </p:spPr>
        </p:pic>
      </p:grpSp>
      <p:sp>
        <p:nvSpPr>
          <p:cNvPr id="4" name="Footer Placeholder 3">
            <a:extLst>
              <a:ext uri="{FF2B5EF4-FFF2-40B4-BE49-F238E27FC236}">
                <a16:creationId xmlns:a16="http://schemas.microsoft.com/office/drawing/2014/main" id="{17CBD138-8B4F-0520-7576-FBAA35C4BA19}"/>
              </a:ext>
            </a:extLst>
          </p:cNvPr>
          <p:cNvSpPr>
            <a:spLocks noGrp="1"/>
          </p:cNvSpPr>
          <p:nvPr>
            <p:ph type="ftr" sz="quarter" idx="11"/>
          </p:nvPr>
        </p:nvSpPr>
        <p:spPr/>
        <p:txBody>
          <a:bodyPr/>
          <a:lstStyle/>
          <a:p>
            <a:r>
              <a:rPr lang="en-US"/>
              <a:t>A. Tan, CIPANP 2025, Madison</a:t>
            </a:r>
          </a:p>
        </p:txBody>
      </p:sp>
      <p:sp>
        <p:nvSpPr>
          <p:cNvPr id="5" name="Slide Number Placeholder 4">
            <a:extLst>
              <a:ext uri="{FF2B5EF4-FFF2-40B4-BE49-F238E27FC236}">
                <a16:creationId xmlns:a16="http://schemas.microsoft.com/office/drawing/2014/main" id="{8403F1ED-35B1-5C14-7BEA-08ACDC58688C}"/>
              </a:ext>
            </a:extLst>
          </p:cNvPr>
          <p:cNvSpPr>
            <a:spLocks noGrp="1"/>
          </p:cNvSpPr>
          <p:nvPr>
            <p:ph type="sldNum" sz="quarter" idx="12"/>
          </p:nvPr>
        </p:nvSpPr>
        <p:spPr/>
        <p:txBody>
          <a:bodyPr/>
          <a:lstStyle/>
          <a:p>
            <a:fld id="{B454DE4D-9F42-46A6-BE1E-66ED6526DB4B}" type="slidenum">
              <a:rPr lang="en-US" smtClean="0"/>
              <a:t>21</a:t>
            </a:fld>
            <a:endParaRPr lang="en-US"/>
          </a:p>
        </p:txBody>
      </p:sp>
      <p:sp>
        <p:nvSpPr>
          <p:cNvPr id="7" name="Date Placeholder 6">
            <a:extLst>
              <a:ext uri="{FF2B5EF4-FFF2-40B4-BE49-F238E27FC236}">
                <a16:creationId xmlns:a16="http://schemas.microsoft.com/office/drawing/2014/main" id="{FA26E3FF-2E4D-71CE-9CFE-650C82747464}"/>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247245752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8F2E64B-E972-2DC0-3DF1-7FF8BD7CCBE8}"/>
              </a:ext>
            </a:extLst>
          </p:cNvPr>
          <p:cNvSpPr>
            <a:spLocks noGrp="1"/>
          </p:cNvSpPr>
          <p:nvPr>
            <p:ph type="title"/>
          </p:nvPr>
        </p:nvSpPr>
        <p:spPr>
          <a:xfrm>
            <a:off x="838200" y="-365641"/>
            <a:ext cx="10515600" cy="1325563"/>
          </a:xfrm>
        </p:spPr>
        <p:txBody>
          <a:bodyPr/>
          <a:lstStyle/>
          <a:p>
            <a:pPr algn="ctr"/>
            <a:r>
              <a:rPr lang="en-US" dirty="0"/>
              <a:t>Full Demonstrator Simulation</a:t>
            </a:r>
          </a:p>
        </p:txBody>
      </p:sp>
      <p:pic>
        <p:nvPicPr>
          <p:cNvPr id="9" name="Picture 8" descr="A computer screen shot of a computer screen&#10;&#10;AI-generated content may be incorrect.">
            <a:extLst>
              <a:ext uri="{FF2B5EF4-FFF2-40B4-BE49-F238E27FC236}">
                <a16:creationId xmlns:a16="http://schemas.microsoft.com/office/drawing/2014/main" id="{A6D1B4F8-4ADE-E34D-7F06-7E8F65D38116}"/>
              </a:ext>
            </a:extLst>
          </p:cNvPr>
          <p:cNvPicPr>
            <a:picLocks noChangeAspect="1"/>
          </p:cNvPicPr>
          <p:nvPr/>
        </p:nvPicPr>
        <p:blipFill>
          <a:blip r:embed="rId2"/>
          <a:srcRect l="487" r="-1"/>
          <a:stretch/>
        </p:blipFill>
        <p:spPr>
          <a:xfrm>
            <a:off x="-48000" y="598924"/>
            <a:ext cx="12240000" cy="2545179"/>
          </a:xfrm>
          <a:prstGeom prst="rect">
            <a:avLst/>
          </a:prstGeom>
        </p:spPr>
      </p:pic>
      <p:pic>
        <p:nvPicPr>
          <p:cNvPr id="5" name="Picture 4">
            <a:extLst>
              <a:ext uri="{FF2B5EF4-FFF2-40B4-BE49-F238E27FC236}">
                <a16:creationId xmlns:a16="http://schemas.microsoft.com/office/drawing/2014/main" id="{F0B104C6-6823-2946-6523-6A0DE4BA4F6C}"/>
              </a:ext>
            </a:extLst>
          </p:cNvPr>
          <p:cNvPicPr>
            <a:picLocks noChangeAspect="1"/>
          </p:cNvPicPr>
          <p:nvPr/>
        </p:nvPicPr>
        <p:blipFill>
          <a:blip r:embed="rId3"/>
          <a:srcRect l="-614"/>
          <a:stretch/>
        </p:blipFill>
        <p:spPr>
          <a:xfrm>
            <a:off x="-88138" y="3134883"/>
            <a:ext cx="12280138" cy="976401"/>
          </a:xfrm>
          <a:prstGeom prst="rect">
            <a:avLst/>
          </a:prstGeom>
        </p:spPr>
      </p:pic>
      <p:pic>
        <p:nvPicPr>
          <p:cNvPr id="3" name="Picture 2" descr="A colorful lines on a white background&#10;&#10;AI-generated content may be incorrect.">
            <a:extLst>
              <a:ext uri="{FF2B5EF4-FFF2-40B4-BE49-F238E27FC236}">
                <a16:creationId xmlns:a16="http://schemas.microsoft.com/office/drawing/2014/main" id="{10DCDA31-6194-4971-2727-C74196E6CE36}"/>
              </a:ext>
            </a:extLst>
          </p:cNvPr>
          <p:cNvPicPr>
            <a:picLocks noChangeAspect="1"/>
          </p:cNvPicPr>
          <p:nvPr/>
        </p:nvPicPr>
        <p:blipFill>
          <a:blip r:embed="rId4"/>
          <a:srcRect l="2340" t="-1" b="6776"/>
          <a:stretch/>
        </p:blipFill>
        <p:spPr>
          <a:xfrm>
            <a:off x="566056" y="4235069"/>
            <a:ext cx="11132457" cy="2519583"/>
          </a:xfrm>
          <a:prstGeom prst="rect">
            <a:avLst/>
          </a:prstGeom>
          <a:ln>
            <a:solidFill>
              <a:schemeClr val="tx1"/>
            </a:solidFill>
          </a:ln>
        </p:spPr>
      </p:pic>
      <p:sp>
        <p:nvSpPr>
          <p:cNvPr id="6" name="Segnaposto numero diapositiva 2">
            <a:extLst>
              <a:ext uri="{FF2B5EF4-FFF2-40B4-BE49-F238E27FC236}">
                <a16:creationId xmlns:a16="http://schemas.microsoft.com/office/drawing/2014/main" id="{79697761-4714-D66A-69F0-15CD4E87CFA9}"/>
              </a:ext>
            </a:extLst>
          </p:cNvPr>
          <p:cNvSpPr>
            <a:spLocks noGrp="1"/>
          </p:cNvSpPr>
          <p:nvPr>
            <p:ph type="sldNum" sz="quarter" idx="12"/>
          </p:nvPr>
        </p:nvSpPr>
        <p:spPr>
          <a:xfrm>
            <a:off x="9048000" y="6417000"/>
            <a:ext cx="2743200" cy="365125"/>
          </a:xfrm>
        </p:spPr>
        <p:txBody>
          <a:bodyPr/>
          <a:lstStyle/>
          <a:p>
            <a:fld id="{23C7CB26-C4AD-E24C-99F4-9278FBEB9685}" type="slidenum">
              <a:rPr lang="en-IT" sz="1600" smtClean="0">
                <a:solidFill>
                  <a:schemeClr val="tx1"/>
                </a:solidFill>
              </a:rPr>
              <a:t>22</a:t>
            </a:fld>
            <a:endParaRPr lang="en-IT" sz="1600">
              <a:solidFill>
                <a:schemeClr val="tx1"/>
              </a:solidFill>
            </a:endParaRPr>
          </a:p>
        </p:txBody>
      </p:sp>
      <p:sp>
        <p:nvSpPr>
          <p:cNvPr id="7" name="Footer Placeholder 6">
            <a:extLst>
              <a:ext uri="{FF2B5EF4-FFF2-40B4-BE49-F238E27FC236}">
                <a16:creationId xmlns:a16="http://schemas.microsoft.com/office/drawing/2014/main" id="{415FE53F-64CE-ADF9-356F-8CD071DA06A4}"/>
              </a:ext>
            </a:extLst>
          </p:cNvPr>
          <p:cNvSpPr>
            <a:spLocks noGrp="1"/>
          </p:cNvSpPr>
          <p:nvPr>
            <p:ph type="ftr" sz="quarter" idx="11"/>
          </p:nvPr>
        </p:nvSpPr>
        <p:spPr/>
        <p:txBody>
          <a:bodyPr/>
          <a:lstStyle/>
          <a:p>
            <a:r>
              <a:rPr lang="en-US"/>
              <a:t>A. Tan, CIPANP 2025, Madison</a:t>
            </a:r>
          </a:p>
        </p:txBody>
      </p:sp>
      <p:sp>
        <p:nvSpPr>
          <p:cNvPr id="8" name="Date Placeholder 7">
            <a:extLst>
              <a:ext uri="{FF2B5EF4-FFF2-40B4-BE49-F238E27FC236}">
                <a16:creationId xmlns:a16="http://schemas.microsoft.com/office/drawing/2014/main" id="{1ECCF12D-5369-DF76-6D32-67303345D73B}"/>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1307786734"/>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EB6B2DD4-EC25-220C-81F5-20A5A71B314C}"/>
            </a:ext>
          </a:extLst>
        </p:cNvPr>
        <p:cNvGrpSpPr/>
        <p:nvPr/>
      </p:nvGrpSpPr>
      <p:grpSpPr>
        <a:xfrm>
          <a:off x="0" y="0"/>
          <a:ext cx="0" cy="0"/>
          <a:chOff x="0" y="0"/>
          <a:chExt cx="0" cy="0"/>
        </a:xfrm>
      </p:grpSpPr>
      <p:pic>
        <p:nvPicPr>
          <p:cNvPr id="3" name="Picture 2">
            <a:extLst>
              <a:ext uri="{FF2B5EF4-FFF2-40B4-BE49-F238E27FC236}">
                <a16:creationId xmlns:a16="http://schemas.microsoft.com/office/drawing/2014/main" id="{E39A3678-E631-E5E7-73A5-F32B92F63DA2}"/>
              </a:ext>
            </a:extLst>
          </p:cNvPr>
          <p:cNvPicPr>
            <a:picLocks noChangeAspect="1"/>
          </p:cNvPicPr>
          <p:nvPr/>
        </p:nvPicPr>
        <p:blipFill>
          <a:blip r:embed="rId2"/>
          <a:stretch>
            <a:fillRect/>
          </a:stretch>
        </p:blipFill>
        <p:spPr>
          <a:xfrm>
            <a:off x="0" y="1093385"/>
            <a:ext cx="12192000" cy="4886672"/>
          </a:xfrm>
          <a:prstGeom prst="rect">
            <a:avLst/>
          </a:prstGeom>
        </p:spPr>
      </p:pic>
      <p:sp>
        <p:nvSpPr>
          <p:cNvPr id="6" name="TextBox 5">
            <a:extLst>
              <a:ext uri="{FF2B5EF4-FFF2-40B4-BE49-F238E27FC236}">
                <a16:creationId xmlns:a16="http://schemas.microsoft.com/office/drawing/2014/main" id="{63115D3A-7EAE-1190-EFEF-80C215FEDDA2}"/>
              </a:ext>
            </a:extLst>
          </p:cNvPr>
          <p:cNvSpPr txBox="1"/>
          <p:nvPr/>
        </p:nvSpPr>
        <p:spPr>
          <a:xfrm>
            <a:off x="471947" y="294968"/>
            <a:ext cx="11080275" cy="584775"/>
          </a:xfrm>
          <a:prstGeom prst="rect">
            <a:avLst/>
          </a:prstGeom>
          <a:noFill/>
        </p:spPr>
        <p:txBody>
          <a:bodyPr wrap="square" rtlCol="0">
            <a:spAutoFit/>
          </a:bodyPr>
          <a:lstStyle/>
          <a:p>
            <a:pPr algn="ctr"/>
            <a:r>
              <a:rPr lang="en-US" sz="3200" dirty="0">
                <a:latin typeface="Arial" panose="020B0604020202020204" pitchFamily="34" charset="0"/>
                <a:cs typeface="Arial" panose="020B0604020202020204" pitchFamily="34" charset="0"/>
              </a:rPr>
              <a:t>Filter Acceptance</a:t>
            </a:r>
          </a:p>
        </p:txBody>
      </p:sp>
      <p:sp>
        <p:nvSpPr>
          <p:cNvPr id="4" name="TextBox 3">
            <a:extLst>
              <a:ext uri="{FF2B5EF4-FFF2-40B4-BE49-F238E27FC236}">
                <a16:creationId xmlns:a16="http://schemas.microsoft.com/office/drawing/2014/main" id="{41978BF6-529E-E074-3F91-9B47B3BF47BD}"/>
              </a:ext>
            </a:extLst>
          </p:cNvPr>
          <p:cNvSpPr txBox="1"/>
          <p:nvPr/>
        </p:nvSpPr>
        <p:spPr>
          <a:xfrm>
            <a:off x="1797146" y="5980057"/>
            <a:ext cx="8823961" cy="369332"/>
          </a:xfrm>
          <a:prstGeom prst="rect">
            <a:avLst/>
          </a:prstGeom>
          <a:noFill/>
        </p:spPr>
        <p:txBody>
          <a:bodyPr wrap="square">
            <a:spAutoFit/>
          </a:bodyPr>
          <a:lstStyle/>
          <a:p>
            <a:pPr algn="ctr"/>
            <a:r>
              <a:rPr lang="en-US" sz="1800" dirty="0">
                <a:latin typeface="Arial" panose="020B0604020202020204" pitchFamily="34" charset="0"/>
                <a:cs typeface="Arial" panose="020B0604020202020204" pitchFamily="34" charset="0"/>
              </a:rPr>
              <a:t>Showing </a:t>
            </a:r>
            <a:r>
              <a:rPr lang="el-GR" sz="1800" dirty="0">
                <a:latin typeface="Arial" panose="020B0604020202020204" pitchFamily="34" charset="0"/>
                <a:cs typeface="Arial" panose="020B0604020202020204" pitchFamily="34" charset="0"/>
              </a:rPr>
              <a:t>θ</a:t>
            </a:r>
            <a:r>
              <a:rPr lang="en-US" sz="1800" dirty="0">
                <a:latin typeface="Arial" panose="020B0604020202020204" pitchFamily="34" charset="0"/>
                <a:cs typeface="Arial" panose="020B0604020202020204" pitchFamily="34" charset="0"/>
              </a:rPr>
              <a:t> = 20±5, 30±5, 40±5 degrees averaged over </a:t>
            </a:r>
            <a:r>
              <a:rPr lang="el-GR" sz="1800" dirty="0">
                <a:latin typeface="Arial" panose="020B0604020202020204" pitchFamily="34" charset="0"/>
                <a:cs typeface="Arial" panose="020B0604020202020204" pitchFamily="34" charset="0"/>
              </a:rPr>
              <a:t>Φ</a:t>
            </a:r>
            <a:r>
              <a:rPr lang="en-US" sz="1800" dirty="0">
                <a:latin typeface="Arial" panose="020B0604020202020204" pitchFamily="34" charset="0"/>
                <a:cs typeface="Arial" panose="020B0604020202020204" pitchFamily="34" charset="0"/>
              </a:rPr>
              <a:t> bins</a:t>
            </a:r>
          </a:p>
        </p:txBody>
      </p:sp>
      <p:sp>
        <p:nvSpPr>
          <p:cNvPr id="5" name="Footer Placeholder 4">
            <a:extLst>
              <a:ext uri="{FF2B5EF4-FFF2-40B4-BE49-F238E27FC236}">
                <a16:creationId xmlns:a16="http://schemas.microsoft.com/office/drawing/2014/main" id="{98AF81F5-41DB-524C-3A11-3D92D0F30B2B}"/>
              </a:ext>
            </a:extLst>
          </p:cNvPr>
          <p:cNvSpPr>
            <a:spLocks noGrp="1"/>
          </p:cNvSpPr>
          <p:nvPr>
            <p:ph type="ftr" sz="quarter" idx="11"/>
          </p:nvPr>
        </p:nvSpPr>
        <p:spPr>
          <a:xfrm>
            <a:off x="4038600" y="6356350"/>
            <a:ext cx="4114800" cy="365125"/>
          </a:xfrm>
        </p:spPr>
        <p:txBody>
          <a:bodyPr/>
          <a:lstStyle/>
          <a:p>
            <a:r>
              <a:rPr lang="en-US"/>
              <a:t>A. Tan, CIPANP 2025, Madison</a:t>
            </a:r>
          </a:p>
        </p:txBody>
      </p:sp>
      <p:sp>
        <p:nvSpPr>
          <p:cNvPr id="7" name="Slide Number Placeholder 6">
            <a:extLst>
              <a:ext uri="{FF2B5EF4-FFF2-40B4-BE49-F238E27FC236}">
                <a16:creationId xmlns:a16="http://schemas.microsoft.com/office/drawing/2014/main" id="{4E6E26D2-EFCE-4F25-7A2F-22DAE185F6F4}"/>
              </a:ext>
            </a:extLst>
          </p:cNvPr>
          <p:cNvSpPr>
            <a:spLocks noGrp="1"/>
          </p:cNvSpPr>
          <p:nvPr>
            <p:ph type="sldNum" sz="quarter" idx="12"/>
          </p:nvPr>
        </p:nvSpPr>
        <p:spPr>
          <a:xfrm>
            <a:off x="8610600" y="6356350"/>
            <a:ext cx="2743200" cy="365125"/>
          </a:xfrm>
        </p:spPr>
        <p:txBody>
          <a:bodyPr/>
          <a:lstStyle/>
          <a:p>
            <a:fld id="{B454DE4D-9F42-46A6-BE1E-66ED6526DB4B}" type="slidenum">
              <a:rPr lang="en-US" smtClean="0"/>
              <a:t>23</a:t>
            </a:fld>
            <a:endParaRPr lang="en-US"/>
          </a:p>
        </p:txBody>
      </p:sp>
      <p:sp>
        <p:nvSpPr>
          <p:cNvPr id="8" name="Date Placeholder 9">
            <a:extLst>
              <a:ext uri="{FF2B5EF4-FFF2-40B4-BE49-F238E27FC236}">
                <a16:creationId xmlns:a16="http://schemas.microsoft.com/office/drawing/2014/main" id="{D67EB999-74DF-51D2-54CE-EAC8DB011E61}"/>
              </a:ext>
            </a:extLst>
          </p:cNvPr>
          <p:cNvSpPr>
            <a:spLocks noGrp="1"/>
          </p:cNvSpPr>
          <p:nvPr>
            <p:ph type="dt" sz="half" idx="10"/>
          </p:nvPr>
        </p:nvSpPr>
        <p:spPr>
          <a:xfrm>
            <a:off x="838200" y="6356350"/>
            <a:ext cx="2743200" cy="365125"/>
          </a:xfrm>
        </p:spPr>
        <p:txBody>
          <a:bodyPr/>
          <a:lstStyle/>
          <a:p>
            <a:r>
              <a:rPr lang="en-US" dirty="0"/>
              <a:t>6/11/25</a:t>
            </a:r>
          </a:p>
        </p:txBody>
      </p:sp>
    </p:spTree>
    <p:extLst>
      <p:ext uri="{BB962C8B-B14F-4D97-AF65-F5344CB8AC3E}">
        <p14:creationId xmlns:p14="http://schemas.microsoft.com/office/powerpoint/2010/main" val="2955390024"/>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35463F8E-FA0F-80D3-823F-5610E2FE4323}"/>
            </a:ext>
          </a:extLst>
        </p:cNvPr>
        <p:cNvGrpSpPr/>
        <p:nvPr/>
      </p:nvGrpSpPr>
      <p:grpSpPr>
        <a:xfrm>
          <a:off x="0" y="0"/>
          <a:ext cx="0" cy="0"/>
          <a:chOff x="0" y="0"/>
          <a:chExt cx="0" cy="0"/>
        </a:xfrm>
      </p:grpSpPr>
      <p:sp>
        <p:nvSpPr>
          <p:cNvPr id="313" name="Text">
            <a:extLst>
              <a:ext uri="{FF2B5EF4-FFF2-40B4-BE49-F238E27FC236}">
                <a16:creationId xmlns:a16="http://schemas.microsoft.com/office/drawing/2014/main" id="{9E085957-49A1-D025-9675-09DAF6B3F760}"/>
              </a:ext>
            </a:extLst>
          </p:cNvPr>
          <p:cNvSpPr txBox="1"/>
          <p:nvPr/>
        </p:nvSpPr>
        <p:spPr>
          <a:xfrm>
            <a:off x="4190677" y="3165609"/>
            <a:ext cx="72200" cy="245260"/>
          </a:xfrm>
          <a:prstGeom prst="rect">
            <a:avLst/>
          </a:prstGeom>
          <a:ln w="12700">
            <a:miter lim="400000"/>
          </a:ln>
        </p:spPr>
        <p:txBody>
          <a:bodyPr wrap="none" lIns="35719" tIns="35719" rIns="35719" bIns="35719" anchor="ctr">
            <a:spAutoFit/>
          </a:bodyPr>
          <a:lstStyle/>
          <a:p>
            <a:pPr>
              <a:defRPr sz="1600">
                <a:solidFill>
                  <a:srgbClr val="000000"/>
                </a:solidFill>
              </a:defRPr>
            </a:pPr>
            <a:endParaRPr sz="1125"/>
          </a:p>
        </p:txBody>
      </p:sp>
      <p:sp>
        <p:nvSpPr>
          <p:cNvPr id="2" name="TextBox 1">
            <a:extLst>
              <a:ext uri="{FF2B5EF4-FFF2-40B4-BE49-F238E27FC236}">
                <a16:creationId xmlns:a16="http://schemas.microsoft.com/office/drawing/2014/main" id="{7EC4435A-0817-132D-294F-67C6A2E4F269}"/>
              </a:ext>
            </a:extLst>
          </p:cNvPr>
          <p:cNvSpPr txBox="1"/>
          <p:nvPr/>
        </p:nvSpPr>
        <p:spPr>
          <a:xfrm>
            <a:off x="476627" y="830814"/>
            <a:ext cx="5533173" cy="1457130"/>
          </a:xfrm>
          <a:prstGeom prst="rect">
            <a:avLst/>
          </a:prstGeom>
          <a:noFill/>
          <a:ln w="12700" cap="flat">
            <a:noFill/>
            <a:miter lim="400000"/>
          </a:ln>
          <a:effectLst/>
          <a:sp3d/>
        </p:spPr>
        <p:style>
          <a:lnRef idx="0">
            <a:scrgbClr r="0" g="0" b="0"/>
          </a:lnRef>
          <a:fillRef idx="0">
            <a:scrgbClr r="0" g="0" b="0"/>
          </a:fillRef>
          <a:effectRef idx="0">
            <a:scrgbClr r="0" g="0" b="0"/>
          </a:effectRef>
          <a:fontRef idx="none"/>
        </p:style>
        <p:txBody>
          <a:bodyPr rot="0" spcFirstLastPara="1" vertOverflow="overflow" horzOverflow="overflow" vert="horz" wrap="square" lIns="35719" tIns="35719" rIns="35719" bIns="35719" numCol="1" spcCol="38100" rtlCol="0" anchor="ctr">
            <a:spAutoFit/>
          </a:bodyPr>
          <a:lstStyle/>
          <a:p>
            <a:pPr defTabSz="410751" hangingPunct="0">
              <a:lnSpc>
                <a:spcPts val="2360"/>
              </a:lnSpc>
              <a:spcBef>
                <a:spcPts val="600"/>
              </a:spcBef>
              <a:spcAft>
                <a:spcPts val="600"/>
              </a:spcAft>
            </a:pPr>
            <a:r>
              <a:rPr lang="en-US" b="1" dirty="0">
                <a:solidFill>
                  <a:srgbClr val="002060"/>
                </a:solidFill>
                <a:sym typeface="Gill Sans Light"/>
              </a:rPr>
              <a:t>Based on the expertise of the </a:t>
            </a:r>
            <a:r>
              <a:rPr lang="en-US" b="1" dirty="0" err="1">
                <a:solidFill>
                  <a:srgbClr val="002060"/>
                </a:solidFill>
                <a:sym typeface="Gill Sans Light"/>
              </a:rPr>
              <a:t>INRiM</a:t>
            </a:r>
            <a:r>
              <a:rPr lang="en-US" b="1" dirty="0">
                <a:solidFill>
                  <a:srgbClr val="002060"/>
                </a:solidFill>
                <a:sym typeface="Gill Sans Light"/>
              </a:rPr>
              <a:t>                          </a:t>
            </a:r>
            <a:r>
              <a:rPr lang="en-US" b="1" dirty="0">
                <a:solidFill>
                  <a:srgbClr val="002060"/>
                </a:solidFill>
              </a:rPr>
              <a:t>electron detection with TES!</a:t>
            </a:r>
            <a:br>
              <a:rPr lang="en-US" b="1" dirty="0">
                <a:solidFill>
                  <a:srgbClr val="002060"/>
                </a:solidFill>
              </a:rPr>
            </a:br>
            <a:r>
              <a:rPr lang="en-US" b="1" dirty="0">
                <a:solidFill>
                  <a:srgbClr val="002060"/>
                </a:solidFill>
                <a:sym typeface="Gill Sans Light"/>
              </a:rPr>
              <a:t>Key elements:  high quality TES and new e-source based on </a:t>
            </a:r>
            <a:r>
              <a:rPr lang="en-US" b="1" dirty="0">
                <a:solidFill>
                  <a:srgbClr val="002060"/>
                </a:solidFill>
              </a:rPr>
              <a:t>nanostructures </a:t>
            </a:r>
            <a:endParaRPr lang="en-US" b="1" dirty="0">
              <a:solidFill>
                <a:srgbClr val="002060"/>
              </a:solidFill>
              <a:sym typeface="Gill Sans Light"/>
            </a:endParaRPr>
          </a:p>
        </p:txBody>
      </p:sp>
      <p:sp>
        <p:nvSpPr>
          <p:cNvPr id="8" name="TextBox 7">
            <a:extLst>
              <a:ext uri="{FF2B5EF4-FFF2-40B4-BE49-F238E27FC236}">
                <a16:creationId xmlns:a16="http://schemas.microsoft.com/office/drawing/2014/main" id="{61C73A37-66F6-94CF-9A45-7029184CCDEC}"/>
              </a:ext>
            </a:extLst>
          </p:cNvPr>
          <p:cNvSpPr txBox="1"/>
          <p:nvPr/>
        </p:nvSpPr>
        <p:spPr>
          <a:xfrm rot="16200000">
            <a:off x="-1304783" y="4970583"/>
            <a:ext cx="2886565" cy="276999"/>
          </a:xfrm>
          <a:prstGeom prst="rect">
            <a:avLst/>
          </a:prstGeom>
          <a:noFill/>
          <a:ln w="12700" cap="flat">
            <a:noFill/>
            <a:miter lim="400000"/>
          </a:ln>
          <a:effectLst/>
          <a:sp3d/>
        </p:spPr>
        <p:style>
          <a:lnRef idx="0">
            <a:scrgbClr r="0" g="0" b="0"/>
          </a:lnRef>
          <a:fillRef idx="0">
            <a:scrgbClr r="0" g="0" b="0"/>
          </a:fillRef>
          <a:effectRef idx="0">
            <a:scrgbClr r="0" g="0" b="0"/>
          </a:effectRef>
          <a:fontRef idx="none"/>
        </p:style>
        <p:txBody>
          <a:bodyPr wrap="square">
            <a:spAutoFit/>
          </a:bodyPr>
          <a:lstStyle/>
          <a:p>
            <a:pPr algn="l"/>
            <a:r>
              <a:rPr lang="en-GB" sz="1200" b="0" i="1" dirty="0">
                <a:effectLst/>
                <a:latin typeface="-apple-system"/>
                <a:hlinkClick r:id="rId3"/>
              </a:rPr>
              <a:t>Phys.Rev.Applied</a:t>
            </a:r>
            <a:r>
              <a:rPr lang="en-GB" sz="1200" b="0" i="0" dirty="0">
                <a:effectLst/>
                <a:latin typeface="-apple-system"/>
                <a:hlinkClick r:id="rId3"/>
              </a:rPr>
              <a:t> 22 (2024) 4, L041007</a:t>
            </a:r>
            <a:endParaRPr lang="en-GB" sz="1200" b="0" i="0" dirty="0">
              <a:effectLst/>
              <a:latin typeface="-apple-system"/>
            </a:endParaRPr>
          </a:p>
        </p:txBody>
      </p:sp>
      <p:sp>
        <p:nvSpPr>
          <p:cNvPr id="10" name="TextBox 9">
            <a:extLst>
              <a:ext uri="{FF2B5EF4-FFF2-40B4-BE49-F238E27FC236}">
                <a16:creationId xmlns:a16="http://schemas.microsoft.com/office/drawing/2014/main" id="{7176DF67-3784-36E5-C076-78A9A2BB7764}"/>
              </a:ext>
            </a:extLst>
          </p:cNvPr>
          <p:cNvSpPr txBox="1"/>
          <p:nvPr/>
        </p:nvSpPr>
        <p:spPr>
          <a:xfrm>
            <a:off x="1982598" y="141676"/>
            <a:ext cx="8226804" cy="646331"/>
          </a:xfrm>
          <a:prstGeom prst="rect">
            <a:avLst/>
          </a:prstGeom>
          <a:noFill/>
        </p:spPr>
        <p:txBody>
          <a:bodyPr wrap="none" rtlCol="0">
            <a:spAutoFit/>
          </a:bodyPr>
          <a:lstStyle/>
          <a:p>
            <a:r>
              <a:rPr lang="en-US" sz="3600" b="1" dirty="0">
                <a:latin typeface="+mj-lt"/>
              </a:rPr>
              <a:t>Measuring Low-energy Electrons with TES</a:t>
            </a:r>
          </a:p>
        </p:txBody>
      </p:sp>
      <p:sp>
        <p:nvSpPr>
          <p:cNvPr id="14" name="Segnaposto numero diapositiva 2">
            <a:extLst>
              <a:ext uri="{FF2B5EF4-FFF2-40B4-BE49-F238E27FC236}">
                <a16:creationId xmlns:a16="http://schemas.microsoft.com/office/drawing/2014/main" id="{D5779212-E7F1-ACA7-E787-CDD805AF2BA1}"/>
              </a:ext>
            </a:extLst>
          </p:cNvPr>
          <p:cNvSpPr txBox="1">
            <a:spLocks/>
          </p:cNvSpPr>
          <p:nvPr/>
        </p:nvSpPr>
        <p:spPr>
          <a:xfrm>
            <a:off x="9048000" y="6417000"/>
            <a:ext cx="2743200" cy="365125"/>
          </a:xfrm>
          <a:prstGeom prst="rect">
            <a:avLst/>
          </a:prstGeom>
        </p:spPr>
        <p:txBody>
          <a:bodyPr/>
          <a:ls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algn="r"/>
            <a:fld id="{23C7CB26-C4AD-E24C-99F4-9278FBEB9685}" type="slidenum">
              <a:rPr lang="en-IT" sz="1600" smtClean="0">
                <a:solidFill>
                  <a:schemeClr val="bg1"/>
                </a:solidFill>
              </a:rPr>
              <a:pPr algn="r"/>
              <a:t>24</a:t>
            </a:fld>
            <a:endParaRPr lang="en-IT" sz="1600">
              <a:solidFill>
                <a:schemeClr val="bg1"/>
              </a:solidFill>
            </a:endParaRPr>
          </a:p>
        </p:txBody>
      </p:sp>
      <p:pic>
        <p:nvPicPr>
          <p:cNvPr id="5" name="Picture 4" descr="A graph of a number of people&#10;&#10;AI-generated content may be incorrect.">
            <a:extLst>
              <a:ext uri="{FF2B5EF4-FFF2-40B4-BE49-F238E27FC236}">
                <a16:creationId xmlns:a16="http://schemas.microsoft.com/office/drawing/2014/main" id="{0FF25E0D-5A83-4564-20B1-30715F3536B9}"/>
              </a:ext>
            </a:extLst>
          </p:cNvPr>
          <p:cNvPicPr>
            <a:picLocks noChangeAspect="1"/>
          </p:cNvPicPr>
          <p:nvPr/>
        </p:nvPicPr>
        <p:blipFill>
          <a:blip r:embed="rId4"/>
          <a:stretch>
            <a:fillRect/>
          </a:stretch>
        </p:blipFill>
        <p:spPr>
          <a:xfrm>
            <a:off x="476627" y="2239245"/>
            <a:ext cx="5087740" cy="4271368"/>
          </a:xfrm>
          <a:prstGeom prst="rect">
            <a:avLst/>
          </a:prstGeom>
        </p:spPr>
      </p:pic>
      <p:cxnSp>
        <p:nvCxnSpPr>
          <p:cNvPr id="7" name="Straight Arrow Connector 6">
            <a:extLst>
              <a:ext uri="{FF2B5EF4-FFF2-40B4-BE49-F238E27FC236}">
                <a16:creationId xmlns:a16="http://schemas.microsoft.com/office/drawing/2014/main" id="{B496E7BC-6C31-6784-47AD-66B1588423FA}"/>
              </a:ext>
            </a:extLst>
          </p:cNvPr>
          <p:cNvCxnSpPr>
            <a:cxnSpLocks/>
          </p:cNvCxnSpPr>
          <p:nvPr/>
        </p:nvCxnSpPr>
        <p:spPr>
          <a:xfrm flipV="1">
            <a:off x="216774" y="4234375"/>
            <a:ext cx="2113010" cy="727211"/>
          </a:xfrm>
          <a:prstGeom prst="straightConnector1">
            <a:avLst/>
          </a:prstGeom>
          <a:noFill/>
          <a:ln w="25400" cap="flat">
            <a:solidFill>
              <a:srgbClr val="5A5F5E"/>
            </a:solidFill>
            <a:prstDash val="solid"/>
            <a:miter lim="400000"/>
            <a:tailEnd type="triangle"/>
          </a:ln>
          <a:effectLst/>
          <a:sp3d/>
        </p:spPr>
        <p:style>
          <a:lnRef idx="0">
            <a:scrgbClr r="0" g="0" b="0"/>
          </a:lnRef>
          <a:fillRef idx="0">
            <a:scrgbClr r="0" g="0" b="0"/>
          </a:fillRef>
          <a:effectRef idx="0">
            <a:scrgbClr r="0" g="0" b="0"/>
          </a:effectRef>
          <a:fontRef idx="none"/>
        </p:style>
      </p:cxnSp>
      <p:cxnSp>
        <p:nvCxnSpPr>
          <p:cNvPr id="11" name="Straight Arrow Connector 10">
            <a:extLst>
              <a:ext uri="{FF2B5EF4-FFF2-40B4-BE49-F238E27FC236}">
                <a16:creationId xmlns:a16="http://schemas.microsoft.com/office/drawing/2014/main" id="{2F306497-5915-2946-2306-CE2341C1836A}"/>
              </a:ext>
            </a:extLst>
          </p:cNvPr>
          <p:cNvCxnSpPr>
            <a:cxnSpLocks/>
          </p:cNvCxnSpPr>
          <p:nvPr/>
        </p:nvCxnSpPr>
        <p:spPr>
          <a:xfrm flipH="1" flipV="1">
            <a:off x="4622280" y="4448602"/>
            <a:ext cx="1091616" cy="811823"/>
          </a:xfrm>
          <a:prstGeom prst="straightConnector1">
            <a:avLst/>
          </a:prstGeom>
          <a:noFill/>
          <a:ln w="25400" cap="flat">
            <a:solidFill>
              <a:srgbClr val="5A5F5E"/>
            </a:solidFill>
            <a:prstDash val="solid"/>
            <a:miter lim="400000"/>
            <a:tailEnd type="triangle"/>
          </a:ln>
          <a:effectLst/>
          <a:sp3d/>
        </p:spPr>
        <p:style>
          <a:lnRef idx="0">
            <a:scrgbClr r="0" g="0" b="0"/>
          </a:lnRef>
          <a:fillRef idx="0">
            <a:scrgbClr r="0" g="0" b="0"/>
          </a:fillRef>
          <a:effectRef idx="0">
            <a:scrgbClr r="0" g="0" b="0"/>
          </a:effectRef>
          <a:fontRef idx="none"/>
        </p:style>
      </p:cxnSp>
      <p:pic>
        <p:nvPicPr>
          <p:cNvPr id="4" name="Google Shape;111;p2">
            <a:extLst>
              <a:ext uri="{FF2B5EF4-FFF2-40B4-BE49-F238E27FC236}">
                <a16:creationId xmlns:a16="http://schemas.microsoft.com/office/drawing/2014/main" id="{40E274F6-9066-3BC4-0359-54C017D43BE0}"/>
              </a:ext>
            </a:extLst>
          </p:cNvPr>
          <p:cNvPicPr preferRelativeResize="0"/>
          <p:nvPr/>
        </p:nvPicPr>
        <p:blipFill rotWithShape="1">
          <a:blip r:embed="rId5">
            <a:alphaModFix/>
          </a:blip>
          <a:srcRect l="12070" r="2245"/>
          <a:stretch/>
        </p:blipFill>
        <p:spPr>
          <a:xfrm>
            <a:off x="7766681" y="3575709"/>
            <a:ext cx="4261162" cy="2798484"/>
          </a:xfrm>
          <a:prstGeom prst="roundRect">
            <a:avLst>
              <a:gd name="adj" fmla="val 6376"/>
            </a:avLst>
          </a:prstGeom>
          <a:noFill/>
          <a:ln>
            <a:noFill/>
          </a:ln>
          <a:effectLst>
            <a:outerShdw blurRad="76200" dist="38100" dir="7800000" algn="tl" rotWithShape="0">
              <a:srgbClr val="000000">
                <a:alpha val="40000"/>
              </a:srgbClr>
            </a:outerShdw>
          </a:effectLst>
        </p:spPr>
      </p:pic>
      <p:sp>
        <p:nvSpPr>
          <p:cNvPr id="9" name="TextBox 8">
            <a:extLst>
              <a:ext uri="{FF2B5EF4-FFF2-40B4-BE49-F238E27FC236}">
                <a16:creationId xmlns:a16="http://schemas.microsoft.com/office/drawing/2014/main" id="{8405B84F-F97D-4B0C-147F-6F324CCC32DA}"/>
              </a:ext>
            </a:extLst>
          </p:cNvPr>
          <p:cNvSpPr txBox="1"/>
          <p:nvPr/>
        </p:nvSpPr>
        <p:spPr>
          <a:xfrm>
            <a:off x="5037897" y="5260425"/>
            <a:ext cx="2429727" cy="564578"/>
          </a:xfrm>
          <a:prstGeom prst="rect">
            <a:avLst/>
          </a:prstGeom>
          <a:noFill/>
          <a:ln w="12700" cap="flat">
            <a:noFill/>
            <a:miter lim="400000"/>
          </a:ln>
          <a:effectLst/>
          <a:sp3d/>
        </p:spPr>
        <p:style>
          <a:lnRef idx="0">
            <a:scrgbClr r="0" g="0" b="0"/>
          </a:lnRef>
          <a:fillRef idx="0">
            <a:scrgbClr r="0" g="0" b="0"/>
          </a:fillRef>
          <a:effectRef idx="0">
            <a:scrgbClr r="0" g="0" b="0"/>
          </a:effectRef>
          <a:fontRef idx="none"/>
        </p:style>
        <p:txBody>
          <a:bodyPr rot="0" spcFirstLastPara="1" vertOverflow="overflow" horzOverflow="overflow" vert="horz" wrap="square" lIns="35719" tIns="35719" rIns="35719" bIns="35719" numCol="1" spcCol="38100" rtlCol="0" anchor="ctr">
            <a:spAutoFit/>
          </a:bodyPr>
          <a:lstStyle/>
          <a:p>
            <a:pPr algn="ctr" defTabSz="410751" hangingPunct="0"/>
            <a:r>
              <a:rPr lang="en-US" sz="1600" b="1" dirty="0">
                <a:solidFill>
                  <a:schemeClr val="tx1">
                    <a:lumMod val="50000"/>
                  </a:schemeClr>
                </a:solidFill>
                <a:sym typeface="Gill Sans Light"/>
              </a:rPr>
              <a:t>Full absorption peak @ 101 eV with a sigma of 0.3 </a:t>
            </a:r>
            <a:r>
              <a:rPr lang="en-US" sz="1600" b="1" dirty="0">
                <a:solidFill>
                  <a:schemeClr val="tx1">
                    <a:lumMod val="50000"/>
                  </a:schemeClr>
                </a:solidFill>
              </a:rPr>
              <a:t>eV</a:t>
            </a:r>
            <a:endParaRPr lang="en-US" sz="1600" b="1" dirty="0">
              <a:solidFill>
                <a:schemeClr val="tx1">
                  <a:lumMod val="50000"/>
                </a:schemeClr>
              </a:solidFill>
              <a:sym typeface="Gill Sans Light"/>
            </a:endParaRPr>
          </a:p>
        </p:txBody>
      </p:sp>
      <p:pic>
        <p:nvPicPr>
          <p:cNvPr id="6" name="Google Shape;112;p2" descr="Immagine che contiene interni&#10;&#10;Descrizione generata automaticamente">
            <a:extLst>
              <a:ext uri="{FF2B5EF4-FFF2-40B4-BE49-F238E27FC236}">
                <a16:creationId xmlns:a16="http://schemas.microsoft.com/office/drawing/2014/main" id="{5D5E19DC-40C5-26D5-D9EB-952EDB200262}"/>
              </a:ext>
            </a:extLst>
          </p:cNvPr>
          <p:cNvPicPr preferRelativeResize="0"/>
          <p:nvPr/>
        </p:nvPicPr>
        <p:blipFill rotWithShape="1">
          <a:blip r:embed="rId6">
            <a:alphaModFix/>
          </a:blip>
          <a:srcRect t="27854" r="26385" b="25018"/>
          <a:stretch/>
        </p:blipFill>
        <p:spPr>
          <a:xfrm>
            <a:off x="9672461" y="2211525"/>
            <a:ext cx="2275749" cy="1801575"/>
          </a:xfrm>
          <a:prstGeom prst="roundRect">
            <a:avLst>
              <a:gd name="adj" fmla="val 8126"/>
            </a:avLst>
          </a:prstGeom>
          <a:noFill/>
          <a:ln w="28575">
            <a:solidFill>
              <a:schemeClr val="bg1"/>
            </a:solidFill>
          </a:ln>
          <a:effectLst>
            <a:outerShdw blurRad="76200" dist="38100" dir="7800000" algn="tl" rotWithShape="0">
              <a:srgbClr val="000000">
                <a:alpha val="40000"/>
              </a:srgbClr>
            </a:outerShdw>
          </a:effectLst>
        </p:spPr>
      </p:pic>
      <p:sp>
        <p:nvSpPr>
          <p:cNvPr id="12" name="Google Shape;114;p2">
            <a:extLst>
              <a:ext uri="{FF2B5EF4-FFF2-40B4-BE49-F238E27FC236}">
                <a16:creationId xmlns:a16="http://schemas.microsoft.com/office/drawing/2014/main" id="{F29FD1F6-A339-F9F8-01B3-3807A97EAC7B}"/>
              </a:ext>
            </a:extLst>
          </p:cNvPr>
          <p:cNvSpPr txBox="1"/>
          <p:nvPr/>
        </p:nvSpPr>
        <p:spPr>
          <a:xfrm>
            <a:off x="8556309" y="1562033"/>
            <a:ext cx="3284115" cy="582836"/>
          </a:xfrm>
          <a:prstGeom prst="rect">
            <a:avLst/>
          </a:prstGeom>
          <a:noFill/>
          <a:ln>
            <a:noFill/>
          </a:ln>
        </p:spPr>
        <p:txBody>
          <a:bodyPr spcFirstLastPara="1" wrap="square" lIns="91425" tIns="45700" rIns="91425" bIns="45700" anchor="b" anchorCtr="0">
            <a:noAutofit/>
          </a:bodyPr>
          <a:lstStyle/>
          <a:p>
            <a:pPr marL="0" marR="0" lvl="0" indent="0" algn="ctr" rtl="0">
              <a:lnSpc>
                <a:spcPct val="90000"/>
              </a:lnSpc>
              <a:spcBef>
                <a:spcPts val="0"/>
              </a:spcBef>
              <a:spcAft>
                <a:spcPts val="0"/>
              </a:spcAft>
              <a:buClr>
                <a:schemeClr val="dk1"/>
              </a:buClr>
              <a:buSzPts val="3200"/>
              <a:buFont typeface="Palatino Linotype"/>
              <a:buNone/>
            </a:pPr>
            <a:r>
              <a:rPr lang="en-GB" sz="2800" b="1" u="none" dirty="0">
                <a:solidFill>
                  <a:schemeClr val="dk1"/>
                </a:solidFill>
                <a:latin typeface="Palatino Linotype"/>
                <a:ea typeface="Palatino Linotype"/>
                <a:cs typeface="Palatino Linotype"/>
                <a:sym typeface="Palatino Linotype"/>
              </a:rPr>
              <a:t>Characterization</a:t>
            </a:r>
          </a:p>
        </p:txBody>
      </p:sp>
      <p:sp>
        <p:nvSpPr>
          <p:cNvPr id="13" name="Google Shape;115;p2">
            <a:extLst>
              <a:ext uri="{FF2B5EF4-FFF2-40B4-BE49-F238E27FC236}">
                <a16:creationId xmlns:a16="http://schemas.microsoft.com/office/drawing/2014/main" id="{1BEEF16F-709A-EC35-BDF5-F130394E3AC0}"/>
              </a:ext>
            </a:extLst>
          </p:cNvPr>
          <p:cNvSpPr/>
          <p:nvPr/>
        </p:nvSpPr>
        <p:spPr>
          <a:xfrm>
            <a:off x="10029355" y="5830740"/>
            <a:ext cx="1918855" cy="459321"/>
          </a:xfrm>
          <a:prstGeom prst="roundRect">
            <a:avLst>
              <a:gd name="adj" fmla="val 22040"/>
            </a:avLst>
          </a:prstGeom>
          <a:solidFill>
            <a:schemeClr val="lt1"/>
          </a:solidFill>
          <a:ln>
            <a:noFill/>
          </a:ln>
        </p:spPr>
        <p:txBody>
          <a:bodyPr spcFirstLastPara="1" wrap="square" lIns="91425" tIns="45700" rIns="91425" bIns="45700" anchor="ctr" anchorCtr="0">
            <a:noAutofit/>
          </a:bodyPr>
          <a:lstStyle/>
          <a:p>
            <a:pPr marL="0" marR="0" lvl="0" indent="0" algn="l" rtl="0">
              <a:spcBef>
                <a:spcPts val="0"/>
              </a:spcBef>
              <a:spcAft>
                <a:spcPts val="0"/>
              </a:spcAft>
              <a:buNone/>
            </a:pPr>
            <a:r>
              <a:rPr lang="it-IT" sz="2000" b="1" dirty="0">
                <a:solidFill>
                  <a:schemeClr val="dk1"/>
                </a:solidFill>
                <a:latin typeface="Palatino Linotype"/>
                <a:ea typeface="Palatino Linotype"/>
                <a:cs typeface="Palatino Linotype"/>
                <a:sym typeface="Palatino Linotype"/>
              </a:rPr>
              <a:t>ADR </a:t>
            </a:r>
            <a:r>
              <a:rPr lang="it-IT" sz="2000" b="1" dirty="0" err="1">
                <a:solidFill>
                  <a:schemeClr val="dk1"/>
                </a:solidFill>
                <a:latin typeface="Palatino Linotype"/>
                <a:ea typeface="Palatino Linotype"/>
                <a:cs typeface="Palatino Linotype"/>
                <a:sym typeface="Palatino Linotype"/>
              </a:rPr>
              <a:t>cryostat</a:t>
            </a:r>
            <a:endParaRPr sz="2000" b="1" dirty="0">
              <a:solidFill>
                <a:schemeClr val="dk1"/>
              </a:solidFill>
              <a:latin typeface="Palatino Linotype"/>
              <a:ea typeface="Palatino Linotype"/>
              <a:cs typeface="Palatino Linotype"/>
              <a:sym typeface="Palatino Linotype"/>
            </a:endParaRPr>
          </a:p>
        </p:txBody>
      </p:sp>
      <p:pic>
        <p:nvPicPr>
          <p:cNvPr id="15" name="Google Shape;125;p3">
            <a:extLst>
              <a:ext uri="{FF2B5EF4-FFF2-40B4-BE49-F238E27FC236}">
                <a16:creationId xmlns:a16="http://schemas.microsoft.com/office/drawing/2014/main" id="{3BF29500-663C-5AA2-C5C7-9AE98A2993CB}"/>
              </a:ext>
            </a:extLst>
          </p:cNvPr>
          <p:cNvPicPr preferRelativeResize="0"/>
          <p:nvPr/>
        </p:nvPicPr>
        <p:blipFill rotWithShape="1">
          <a:blip r:embed="rId7">
            <a:alphaModFix/>
          </a:blip>
          <a:srcRect/>
          <a:stretch/>
        </p:blipFill>
        <p:spPr>
          <a:xfrm>
            <a:off x="6366166" y="733728"/>
            <a:ext cx="3191902" cy="1153699"/>
          </a:xfrm>
          <a:prstGeom prst="rect">
            <a:avLst/>
          </a:prstGeom>
          <a:noFill/>
          <a:ln>
            <a:noFill/>
          </a:ln>
        </p:spPr>
      </p:pic>
      <p:pic>
        <p:nvPicPr>
          <p:cNvPr id="16" name="Google Shape;128;p3">
            <a:extLst>
              <a:ext uri="{FF2B5EF4-FFF2-40B4-BE49-F238E27FC236}">
                <a16:creationId xmlns:a16="http://schemas.microsoft.com/office/drawing/2014/main" id="{564FD495-4E5B-A09F-31D3-25249D7F6C84}"/>
              </a:ext>
            </a:extLst>
          </p:cNvPr>
          <p:cNvPicPr preferRelativeResize="0"/>
          <p:nvPr/>
        </p:nvPicPr>
        <p:blipFill rotWithShape="1">
          <a:blip r:embed="rId8">
            <a:alphaModFix/>
          </a:blip>
          <a:srcRect l="45559" t="32916" r="28878" b="39034"/>
          <a:stretch/>
        </p:blipFill>
        <p:spPr>
          <a:xfrm rot="5400000">
            <a:off x="7121802" y="1885258"/>
            <a:ext cx="1659354" cy="1391868"/>
          </a:xfrm>
          <a:prstGeom prst="rect">
            <a:avLst/>
          </a:prstGeom>
          <a:noFill/>
          <a:ln>
            <a:noFill/>
          </a:ln>
        </p:spPr>
      </p:pic>
      <p:cxnSp>
        <p:nvCxnSpPr>
          <p:cNvPr id="17" name="Google Shape;661;p17">
            <a:extLst>
              <a:ext uri="{FF2B5EF4-FFF2-40B4-BE49-F238E27FC236}">
                <a16:creationId xmlns:a16="http://schemas.microsoft.com/office/drawing/2014/main" id="{9F5E8736-091C-C503-E83F-930887832F80}"/>
              </a:ext>
            </a:extLst>
          </p:cNvPr>
          <p:cNvCxnSpPr>
            <a:cxnSpLocks/>
          </p:cNvCxnSpPr>
          <p:nvPr/>
        </p:nvCxnSpPr>
        <p:spPr>
          <a:xfrm flipH="1">
            <a:off x="9657231" y="4013100"/>
            <a:ext cx="1082272" cy="1846385"/>
          </a:xfrm>
          <a:prstGeom prst="straightConnector1">
            <a:avLst/>
          </a:prstGeom>
          <a:noFill/>
          <a:ln w="57150" cap="flat" cmpd="sng">
            <a:solidFill>
              <a:schemeClr val="bg1"/>
            </a:solidFill>
            <a:prstDash val="solid"/>
            <a:miter lim="800000"/>
            <a:headEnd type="none" w="sm" len="sm"/>
            <a:tailEnd type="triangle" w="med" len="med"/>
          </a:ln>
        </p:spPr>
      </p:cxnSp>
      <p:pic>
        <p:nvPicPr>
          <p:cNvPr id="18" name="Picture 17">
            <a:extLst>
              <a:ext uri="{FF2B5EF4-FFF2-40B4-BE49-F238E27FC236}">
                <a16:creationId xmlns:a16="http://schemas.microsoft.com/office/drawing/2014/main" id="{AE6D05C9-FCBD-746F-8631-D44721564A3A}"/>
              </a:ext>
            </a:extLst>
          </p:cNvPr>
          <p:cNvPicPr>
            <a:picLocks noChangeAspect="1"/>
          </p:cNvPicPr>
          <p:nvPr/>
        </p:nvPicPr>
        <p:blipFill>
          <a:blip r:embed="rId9"/>
          <a:stretch>
            <a:fillRect/>
          </a:stretch>
        </p:blipFill>
        <p:spPr>
          <a:xfrm>
            <a:off x="6019832" y="1780522"/>
            <a:ext cx="1235713" cy="1215003"/>
          </a:xfrm>
          <a:prstGeom prst="rect">
            <a:avLst/>
          </a:prstGeom>
        </p:spPr>
      </p:pic>
      <p:sp>
        <p:nvSpPr>
          <p:cNvPr id="20" name="Footer Placeholder 4">
            <a:extLst>
              <a:ext uri="{FF2B5EF4-FFF2-40B4-BE49-F238E27FC236}">
                <a16:creationId xmlns:a16="http://schemas.microsoft.com/office/drawing/2014/main" id="{9FAB5F05-8C06-78D6-AB42-7A165806A554}"/>
              </a:ext>
            </a:extLst>
          </p:cNvPr>
          <p:cNvSpPr>
            <a:spLocks noGrp="1"/>
          </p:cNvSpPr>
          <p:nvPr>
            <p:ph type="ftr" sz="quarter" idx="11"/>
          </p:nvPr>
        </p:nvSpPr>
        <p:spPr>
          <a:xfrm>
            <a:off x="4038600" y="6356350"/>
            <a:ext cx="4114800" cy="365125"/>
          </a:xfrm>
        </p:spPr>
        <p:txBody>
          <a:bodyPr/>
          <a:lstStyle/>
          <a:p>
            <a:r>
              <a:rPr lang="en-US"/>
              <a:t>A. Tan, CIPANP 2025, Madison</a:t>
            </a:r>
          </a:p>
        </p:txBody>
      </p:sp>
      <p:sp>
        <p:nvSpPr>
          <p:cNvPr id="21" name="Slide Number Placeholder 6">
            <a:extLst>
              <a:ext uri="{FF2B5EF4-FFF2-40B4-BE49-F238E27FC236}">
                <a16:creationId xmlns:a16="http://schemas.microsoft.com/office/drawing/2014/main" id="{0D564DBC-BBF0-6AF5-9A42-3E422FD37D7F}"/>
              </a:ext>
            </a:extLst>
          </p:cNvPr>
          <p:cNvSpPr>
            <a:spLocks noGrp="1"/>
          </p:cNvSpPr>
          <p:nvPr>
            <p:ph type="sldNum" sz="quarter" idx="12"/>
          </p:nvPr>
        </p:nvSpPr>
        <p:spPr>
          <a:xfrm>
            <a:off x="8610600" y="6356350"/>
            <a:ext cx="2743200" cy="365125"/>
          </a:xfrm>
        </p:spPr>
        <p:txBody>
          <a:bodyPr/>
          <a:lstStyle/>
          <a:p>
            <a:fld id="{B454DE4D-9F42-46A6-BE1E-66ED6526DB4B}" type="slidenum">
              <a:rPr lang="en-US" smtClean="0"/>
              <a:t>24</a:t>
            </a:fld>
            <a:endParaRPr lang="en-US"/>
          </a:p>
        </p:txBody>
      </p:sp>
      <p:sp>
        <p:nvSpPr>
          <p:cNvPr id="22" name="Date Placeholder 9">
            <a:extLst>
              <a:ext uri="{FF2B5EF4-FFF2-40B4-BE49-F238E27FC236}">
                <a16:creationId xmlns:a16="http://schemas.microsoft.com/office/drawing/2014/main" id="{DE593CF5-473F-6C69-70AF-9AC24181534B}"/>
              </a:ext>
            </a:extLst>
          </p:cNvPr>
          <p:cNvSpPr>
            <a:spLocks noGrp="1"/>
          </p:cNvSpPr>
          <p:nvPr>
            <p:ph type="dt" sz="half" idx="10"/>
          </p:nvPr>
        </p:nvSpPr>
        <p:spPr>
          <a:xfrm>
            <a:off x="838200" y="6356350"/>
            <a:ext cx="2743200" cy="365125"/>
          </a:xfrm>
        </p:spPr>
        <p:txBody>
          <a:bodyPr/>
          <a:lstStyle/>
          <a:p>
            <a:r>
              <a:rPr lang="en-US" dirty="0"/>
              <a:t>6/11/25</a:t>
            </a:r>
          </a:p>
        </p:txBody>
      </p:sp>
    </p:spTree>
    <p:extLst>
      <p:ext uri="{BB962C8B-B14F-4D97-AF65-F5344CB8AC3E}">
        <p14:creationId xmlns:p14="http://schemas.microsoft.com/office/powerpoint/2010/main" val="2436268131"/>
      </p:ext>
    </p:extLst>
  </p:cSld>
  <p:clrMapOvr>
    <a:masterClrMapping/>
  </p:clrMapOvr>
  <p:transition spd="med"/>
</p:sld>
</file>

<file path=ppt/slides/slide25.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D2C262EC-9828-8B1B-65EE-4C1F1ED26018}"/>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B39C4FEF-134D-317E-A360-4A74E00A2AC6}"/>
              </a:ext>
            </a:extLst>
          </p:cNvPr>
          <p:cNvSpPr>
            <a:spLocks noGrp="1"/>
          </p:cNvSpPr>
          <p:nvPr>
            <p:ph type="title"/>
          </p:nvPr>
        </p:nvSpPr>
        <p:spPr>
          <a:xfrm>
            <a:off x="838200" y="227338"/>
            <a:ext cx="10515600" cy="1325563"/>
          </a:xfrm>
        </p:spPr>
        <p:txBody>
          <a:bodyPr>
            <a:normAutofit/>
          </a:bodyPr>
          <a:lstStyle/>
          <a:p>
            <a:pPr algn="ctr"/>
            <a:r>
              <a:rPr lang="en-US" b="1" dirty="0"/>
              <a:t>PTOLEMY first physics goal: neutrino mass</a:t>
            </a:r>
          </a:p>
        </p:txBody>
      </p:sp>
      <p:sp>
        <p:nvSpPr>
          <p:cNvPr id="3" name="Content Placeholder 2">
            <a:extLst>
              <a:ext uri="{FF2B5EF4-FFF2-40B4-BE49-F238E27FC236}">
                <a16:creationId xmlns:a16="http://schemas.microsoft.com/office/drawing/2014/main" id="{BD140A31-1FB3-2406-DA39-49EE6F059C0A}"/>
              </a:ext>
            </a:extLst>
          </p:cNvPr>
          <p:cNvSpPr>
            <a:spLocks noGrp="1"/>
          </p:cNvSpPr>
          <p:nvPr>
            <p:ph idx="1"/>
          </p:nvPr>
        </p:nvSpPr>
        <p:spPr>
          <a:xfrm>
            <a:off x="436418" y="1994092"/>
            <a:ext cx="11319164" cy="3221590"/>
          </a:xfrm>
        </p:spPr>
        <p:txBody>
          <a:bodyPr>
            <a:normAutofit/>
          </a:bodyPr>
          <a:lstStyle/>
          <a:p>
            <a:pPr>
              <a:lnSpc>
                <a:spcPct val="150000"/>
              </a:lnSpc>
            </a:pPr>
            <a:r>
              <a:rPr lang="en-US" dirty="0"/>
              <a:t>We plan to reach neutrino mass sensitivity of below 150 </a:t>
            </a:r>
            <a:r>
              <a:rPr lang="en-US" dirty="0" err="1"/>
              <a:t>meV</a:t>
            </a:r>
            <a:r>
              <a:rPr lang="en-US" dirty="0"/>
              <a:t> in 5 years </a:t>
            </a:r>
          </a:p>
          <a:p>
            <a:pPr lvl="1">
              <a:lnSpc>
                <a:spcPct val="150000"/>
              </a:lnSpc>
              <a:buFont typeface="Wingdings" pitchFamily="2" charset="2"/>
              <a:buChar char="Ø"/>
            </a:pPr>
            <a:r>
              <a:rPr lang="en-US" sz="2600" dirty="0"/>
              <a:t>Exploiting a novel concept of a </a:t>
            </a:r>
            <a:r>
              <a:rPr lang="en-US" sz="2600" b="1" dirty="0"/>
              <a:t>compact dynamic electromagnetic filter</a:t>
            </a:r>
          </a:p>
          <a:p>
            <a:pPr lvl="1">
              <a:lnSpc>
                <a:spcPct val="150000"/>
              </a:lnSpc>
              <a:buFont typeface="Wingdings" pitchFamily="2" charset="2"/>
              <a:buChar char="Ø"/>
            </a:pPr>
            <a:r>
              <a:rPr lang="en-US" sz="2600" dirty="0"/>
              <a:t>Using O(10 </a:t>
            </a:r>
            <a:r>
              <a:rPr lang="en-US" sz="2600" dirty="0">
                <a:latin typeface="Symbol" pitchFamily="2" charset="2"/>
              </a:rPr>
              <a:t>m</a:t>
            </a:r>
            <a:r>
              <a:rPr lang="en-US" sz="2600" dirty="0"/>
              <a:t>g) of atomic T </a:t>
            </a:r>
            <a:r>
              <a:rPr lang="en-US" sz="2800" dirty="0"/>
              <a:t>to measure the tritium spectrum endpoint</a:t>
            </a:r>
            <a:endParaRPr lang="en-US" sz="2600" dirty="0"/>
          </a:p>
          <a:p>
            <a:pPr marL="0" indent="0">
              <a:buNone/>
            </a:pPr>
            <a:endParaRPr lang="en-US" dirty="0"/>
          </a:p>
          <a:p>
            <a:pPr marL="0" indent="0">
              <a:buNone/>
            </a:pPr>
            <a:endParaRPr lang="en-US" dirty="0"/>
          </a:p>
        </p:txBody>
      </p:sp>
      <p:sp>
        <p:nvSpPr>
          <p:cNvPr id="6" name="Segnaposto numero diapositiva 2">
            <a:extLst>
              <a:ext uri="{FF2B5EF4-FFF2-40B4-BE49-F238E27FC236}">
                <a16:creationId xmlns:a16="http://schemas.microsoft.com/office/drawing/2014/main" id="{795151FD-E280-0CE1-012F-9F0EA6A9FB47}"/>
              </a:ext>
            </a:extLst>
          </p:cNvPr>
          <p:cNvSpPr>
            <a:spLocks noGrp="1"/>
          </p:cNvSpPr>
          <p:nvPr>
            <p:ph type="sldNum" sz="quarter" idx="12"/>
          </p:nvPr>
        </p:nvSpPr>
        <p:spPr>
          <a:xfrm>
            <a:off x="9048000" y="6417000"/>
            <a:ext cx="2743200" cy="365125"/>
          </a:xfrm>
        </p:spPr>
        <p:txBody>
          <a:bodyPr/>
          <a:lstStyle/>
          <a:p>
            <a:fld id="{23C7CB26-C4AD-E24C-99F4-9278FBEB9685}" type="slidenum">
              <a:rPr lang="en-IT" sz="1600" smtClean="0">
                <a:solidFill>
                  <a:schemeClr val="bg1"/>
                </a:solidFill>
              </a:rPr>
              <a:t>25</a:t>
            </a:fld>
            <a:endParaRPr lang="en-IT" sz="1600">
              <a:solidFill>
                <a:schemeClr val="bg1"/>
              </a:solidFill>
            </a:endParaRPr>
          </a:p>
        </p:txBody>
      </p:sp>
      <p:sp>
        <p:nvSpPr>
          <p:cNvPr id="11" name="Footer Placeholder 4">
            <a:extLst>
              <a:ext uri="{FF2B5EF4-FFF2-40B4-BE49-F238E27FC236}">
                <a16:creationId xmlns:a16="http://schemas.microsoft.com/office/drawing/2014/main" id="{05358627-B7A3-7C76-E96A-2F2B056C2FA3}"/>
              </a:ext>
            </a:extLst>
          </p:cNvPr>
          <p:cNvSpPr>
            <a:spLocks noGrp="1"/>
          </p:cNvSpPr>
          <p:nvPr>
            <p:ph type="ftr" sz="quarter" idx="11"/>
          </p:nvPr>
        </p:nvSpPr>
        <p:spPr>
          <a:xfrm>
            <a:off x="4038600" y="6356350"/>
            <a:ext cx="4114800" cy="365125"/>
          </a:xfrm>
        </p:spPr>
        <p:txBody>
          <a:bodyPr/>
          <a:lstStyle/>
          <a:p>
            <a:r>
              <a:rPr lang="en-US"/>
              <a:t>A. Tan, CIPANP 2025, Madison</a:t>
            </a:r>
          </a:p>
        </p:txBody>
      </p:sp>
      <p:sp>
        <p:nvSpPr>
          <p:cNvPr id="12" name="Slide Number Placeholder 6">
            <a:extLst>
              <a:ext uri="{FF2B5EF4-FFF2-40B4-BE49-F238E27FC236}">
                <a16:creationId xmlns:a16="http://schemas.microsoft.com/office/drawing/2014/main" id="{E80203EB-519B-2846-E82D-D8D699C9A6F8}"/>
              </a:ext>
            </a:extLst>
          </p:cNvPr>
          <p:cNvSpPr txBox="1">
            <a:spLocks/>
          </p:cNvSpPr>
          <p:nvPr/>
        </p:nvSpPr>
        <p:spPr>
          <a:xfrm>
            <a:off x="8610600" y="6356350"/>
            <a:ext cx="2743200" cy="365125"/>
          </a:xfrm>
          <a:prstGeom prst="rect">
            <a:avLst/>
          </a:prstGeom>
        </p:spPr>
        <p:txBody>
          <a:bodyPr vert="horz" lIns="91440" tIns="45720" rIns="91440" bIns="45720" rtlCol="0" anchor="ctr"/>
          <a:lstStyle>
            <a:defPPr>
              <a:defRPr lang="en-US"/>
            </a:defPPr>
            <a:lvl1pPr marL="0" algn="r" defTabSz="914400" rtl="0" eaLnBrk="1" latinLnBrk="0" hangingPunct="1">
              <a:defRPr sz="1200" kern="1200">
                <a:solidFill>
                  <a:schemeClr val="tx1">
                    <a:tint val="7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B454DE4D-9F42-46A6-BE1E-66ED6526DB4B}" type="slidenum">
              <a:rPr lang="en-US" smtClean="0"/>
              <a:pPr/>
              <a:t>25</a:t>
            </a:fld>
            <a:endParaRPr lang="en-US"/>
          </a:p>
        </p:txBody>
      </p:sp>
      <p:sp>
        <p:nvSpPr>
          <p:cNvPr id="13" name="Date Placeholder 9">
            <a:extLst>
              <a:ext uri="{FF2B5EF4-FFF2-40B4-BE49-F238E27FC236}">
                <a16:creationId xmlns:a16="http://schemas.microsoft.com/office/drawing/2014/main" id="{5B48984C-0B15-960D-2999-F94F7B69C903}"/>
              </a:ext>
            </a:extLst>
          </p:cNvPr>
          <p:cNvSpPr>
            <a:spLocks noGrp="1"/>
          </p:cNvSpPr>
          <p:nvPr>
            <p:ph type="dt" sz="half" idx="10"/>
          </p:nvPr>
        </p:nvSpPr>
        <p:spPr>
          <a:xfrm>
            <a:off x="838200" y="6356350"/>
            <a:ext cx="2743200" cy="365125"/>
          </a:xfrm>
        </p:spPr>
        <p:txBody>
          <a:bodyPr/>
          <a:lstStyle/>
          <a:p>
            <a:r>
              <a:rPr lang="en-US" dirty="0"/>
              <a:t>6/11/25</a:t>
            </a:r>
          </a:p>
        </p:txBody>
      </p:sp>
    </p:spTree>
    <p:extLst>
      <p:ext uri="{BB962C8B-B14F-4D97-AF65-F5344CB8AC3E}">
        <p14:creationId xmlns:p14="http://schemas.microsoft.com/office/powerpoint/2010/main" val="3128149549"/>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AEBA1712-3F3E-A907-E09D-49C061A484D8}"/>
              </a:ext>
            </a:extLst>
          </p:cNvPr>
          <p:cNvSpPr txBox="1"/>
          <p:nvPr/>
        </p:nvSpPr>
        <p:spPr>
          <a:xfrm>
            <a:off x="1196036" y="75875"/>
            <a:ext cx="9799927" cy="1077218"/>
          </a:xfrm>
          <a:prstGeom prst="rect">
            <a:avLst/>
          </a:prstGeom>
          <a:noFill/>
        </p:spPr>
        <p:txBody>
          <a:bodyPr wrap="none" rtlCol="0">
            <a:spAutoFit/>
          </a:bodyPr>
          <a:lstStyle/>
          <a:p>
            <a:pPr algn="ctr"/>
            <a:r>
              <a:rPr lang="en-US" sz="4200" b="1" dirty="0">
                <a:latin typeface="+mj-lt"/>
              </a:rPr>
              <a:t>PTOLEMY Demonstrator</a:t>
            </a:r>
          </a:p>
          <a:p>
            <a:pPr algn="ctr"/>
            <a:r>
              <a:rPr lang="en-US" sz="2200" dirty="0"/>
              <a:t>aims at showing the capability of the PTOLEMY collaboration to master technologies</a:t>
            </a:r>
          </a:p>
        </p:txBody>
      </p:sp>
      <p:sp>
        <p:nvSpPr>
          <p:cNvPr id="3" name="TextBox 2">
            <a:extLst>
              <a:ext uri="{FF2B5EF4-FFF2-40B4-BE49-F238E27FC236}">
                <a16:creationId xmlns:a16="http://schemas.microsoft.com/office/drawing/2014/main" id="{886310BE-3D25-99E6-D85E-FEBE4CC88A58}"/>
              </a:ext>
            </a:extLst>
          </p:cNvPr>
          <p:cNvSpPr txBox="1"/>
          <p:nvPr/>
        </p:nvSpPr>
        <p:spPr>
          <a:xfrm>
            <a:off x="0" y="1482634"/>
            <a:ext cx="7142533" cy="3892732"/>
          </a:xfrm>
          <a:prstGeom prst="rect">
            <a:avLst/>
          </a:prstGeom>
          <a:noFill/>
        </p:spPr>
        <p:txBody>
          <a:bodyPr wrap="none" rtlCol="0">
            <a:spAutoFit/>
          </a:bodyPr>
          <a:lstStyle/>
          <a:p>
            <a:pPr marL="457200" indent="-457200">
              <a:lnSpc>
                <a:spcPct val="200000"/>
              </a:lnSpc>
              <a:buFont typeface="+mj-lt"/>
              <a:buAutoNum type="arabicPeriod"/>
            </a:pPr>
            <a:r>
              <a:rPr lang="en-US" dirty="0"/>
              <a:t>Integration of all sub-components to achieve full electron transport</a:t>
            </a:r>
          </a:p>
          <a:p>
            <a:pPr marL="457200" indent="-457200">
              <a:lnSpc>
                <a:spcPct val="200000"/>
              </a:lnSpc>
              <a:buFont typeface="+mj-lt"/>
              <a:buAutoNum type="arabicPeriod"/>
            </a:pPr>
            <a:r>
              <a:rPr lang="en-US" dirty="0"/>
              <a:t>Spectrum measurement of tritium electrons</a:t>
            </a:r>
          </a:p>
          <a:p>
            <a:pPr marL="457200" indent="-457200">
              <a:lnSpc>
                <a:spcPct val="200000"/>
              </a:lnSpc>
              <a:buFont typeface="+mj-lt"/>
              <a:buAutoNum type="arabicPeriod"/>
            </a:pPr>
            <a:r>
              <a:rPr lang="en-US" dirty="0"/>
              <a:t>Measurement with O(eV) resolution</a:t>
            </a:r>
          </a:p>
          <a:p>
            <a:pPr marL="457200" indent="-457200">
              <a:lnSpc>
                <a:spcPct val="200000"/>
              </a:lnSpc>
              <a:buFont typeface="+mj-lt"/>
              <a:buAutoNum type="arabicPeriod"/>
            </a:pPr>
            <a:r>
              <a:rPr lang="en-US" dirty="0"/>
              <a:t>New option for first e-measurement in low magnetic field </a:t>
            </a:r>
          </a:p>
          <a:p>
            <a:pPr>
              <a:lnSpc>
                <a:spcPct val="200000"/>
              </a:lnSpc>
            </a:pPr>
            <a:r>
              <a:rPr lang="en-US" dirty="0"/>
              <a:t>	are under investigation: modified Skipper/CCD </a:t>
            </a:r>
          </a:p>
          <a:p>
            <a:pPr marL="457200" indent="-457200">
              <a:lnSpc>
                <a:spcPct val="200000"/>
              </a:lnSpc>
              <a:buFont typeface="+mj-lt"/>
              <a:buAutoNum type="arabicPeriod" startAt="5"/>
            </a:pPr>
            <a:r>
              <a:rPr lang="en-US" dirty="0"/>
              <a:t>Final mass sensitivity goal by using about 10 </a:t>
            </a:r>
            <a:r>
              <a:rPr lang="en-US" dirty="0">
                <a:latin typeface="Symbol" pitchFamily="2" charset="2"/>
              </a:rPr>
              <a:t>m</a:t>
            </a:r>
            <a:r>
              <a:rPr lang="en-US" dirty="0"/>
              <a:t>g of tritium </a:t>
            </a:r>
          </a:p>
          <a:p>
            <a:pPr>
              <a:lnSpc>
                <a:spcPct val="200000"/>
              </a:lnSpc>
            </a:pPr>
            <a:r>
              <a:rPr lang="en-US" dirty="0"/>
              <a:t>on graphene</a:t>
            </a:r>
          </a:p>
        </p:txBody>
      </p:sp>
      <p:sp>
        <p:nvSpPr>
          <p:cNvPr id="5" name="Segnaposto numero diapositiva 2">
            <a:extLst>
              <a:ext uri="{FF2B5EF4-FFF2-40B4-BE49-F238E27FC236}">
                <a16:creationId xmlns:a16="http://schemas.microsoft.com/office/drawing/2014/main" id="{7DB76522-233B-94A3-1E5E-561CC0EA8887}"/>
              </a:ext>
            </a:extLst>
          </p:cNvPr>
          <p:cNvSpPr txBox="1">
            <a:spLocks/>
          </p:cNvSpPr>
          <p:nvPr/>
        </p:nvSpPr>
        <p:spPr>
          <a:xfrm>
            <a:off x="9048000" y="6417000"/>
            <a:ext cx="2743200" cy="365125"/>
          </a:xfrm>
          <a:prstGeom prst="rect">
            <a:avLst/>
          </a:prstGeom>
        </p:spPr>
        <p:txBody>
          <a:bodyPr/>
          <a:ls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algn="r"/>
            <a:fld id="{23C7CB26-C4AD-E24C-99F4-9278FBEB9685}" type="slidenum">
              <a:rPr lang="en-IT" sz="1600" smtClean="0">
                <a:solidFill>
                  <a:schemeClr val="bg1"/>
                </a:solidFill>
              </a:rPr>
              <a:pPr algn="r"/>
              <a:t>26</a:t>
            </a:fld>
            <a:endParaRPr lang="en-IT" sz="1600">
              <a:solidFill>
                <a:schemeClr val="bg1"/>
              </a:solidFill>
            </a:endParaRPr>
          </a:p>
        </p:txBody>
      </p:sp>
      <p:pic>
        <p:nvPicPr>
          <p:cNvPr id="4" name="Picture 3" descr="A computer generated image of a machine&#10;&#10;AI-generated content may be incorrect.">
            <a:extLst>
              <a:ext uri="{FF2B5EF4-FFF2-40B4-BE49-F238E27FC236}">
                <a16:creationId xmlns:a16="http://schemas.microsoft.com/office/drawing/2014/main" id="{E36B9EF6-291E-63E9-CDCF-5940CF045A89}"/>
              </a:ext>
            </a:extLst>
          </p:cNvPr>
          <p:cNvPicPr>
            <a:picLocks noChangeAspect="1"/>
          </p:cNvPicPr>
          <p:nvPr/>
        </p:nvPicPr>
        <p:blipFill>
          <a:blip r:embed="rId2"/>
          <a:stretch>
            <a:fillRect/>
          </a:stretch>
        </p:blipFill>
        <p:spPr>
          <a:xfrm>
            <a:off x="6325849" y="2183582"/>
            <a:ext cx="5866151" cy="4674418"/>
          </a:xfrm>
          <a:prstGeom prst="rect">
            <a:avLst/>
          </a:prstGeom>
        </p:spPr>
      </p:pic>
      <p:sp>
        <p:nvSpPr>
          <p:cNvPr id="7" name="Footer Placeholder 4">
            <a:extLst>
              <a:ext uri="{FF2B5EF4-FFF2-40B4-BE49-F238E27FC236}">
                <a16:creationId xmlns:a16="http://schemas.microsoft.com/office/drawing/2014/main" id="{3727F139-EF56-6F74-600F-010EB8B3728C}"/>
              </a:ext>
            </a:extLst>
          </p:cNvPr>
          <p:cNvSpPr>
            <a:spLocks noGrp="1"/>
          </p:cNvSpPr>
          <p:nvPr>
            <p:ph type="ftr" sz="quarter" idx="11"/>
          </p:nvPr>
        </p:nvSpPr>
        <p:spPr>
          <a:xfrm>
            <a:off x="4038600" y="6356350"/>
            <a:ext cx="4114800" cy="365125"/>
          </a:xfrm>
        </p:spPr>
        <p:txBody>
          <a:bodyPr/>
          <a:lstStyle/>
          <a:p>
            <a:r>
              <a:rPr lang="en-US"/>
              <a:t>A. Tan, CIPANP 2025, Madison</a:t>
            </a:r>
          </a:p>
        </p:txBody>
      </p:sp>
      <p:sp>
        <p:nvSpPr>
          <p:cNvPr id="8" name="Slide Number Placeholder 6">
            <a:extLst>
              <a:ext uri="{FF2B5EF4-FFF2-40B4-BE49-F238E27FC236}">
                <a16:creationId xmlns:a16="http://schemas.microsoft.com/office/drawing/2014/main" id="{B924D993-1931-DF80-E0C6-5944A593CAAC}"/>
              </a:ext>
            </a:extLst>
          </p:cNvPr>
          <p:cNvSpPr>
            <a:spLocks noGrp="1"/>
          </p:cNvSpPr>
          <p:nvPr>
            <p:ph type="sldNum" sz="quarter" idx="12"/>
          </p:nvPr>
        </p:nvSpPr>
        <p:spPr>
          <a:xfrm>
            <a:off x="8610600" y="6356350"/>
            <a:ext cx="2743200" cy="365125"/>
          </a:xfrm>
        </p:spPr>
        <p:txBody>
          <a:bodyPr/>
          <a:lstStyle/>
          <a:p>
            <a:fld id="{B454DE4D-9F42-46A6-BE1E-66ED6526DB4B}" type="slidenum">
              <a:rPr lang="en-US" smtClean="0"/>
              <a:t>26</a:t>
            </a:fld>
            <a:endParaRPr lang="en-US"/>
          </a:p>
        </p:txBody>
      </p:sp>
      <p:sp>
        <p:nvSpPr>
          <p:cNvPr id="9" name="Date Placeholder 9">
            <a:extLst>
              <a:ext uri="{FF2B5EF4-FFF2-40B4-BE49-F238E27FC236}">
                <a16:creationId xmlns:a16="http://schemas.microsoft.com/office/drawing/2014/main" id="{F89C06C5-8809-2800-B128-E6F17A469F2A}"/>
              </a:ext>
            </a:extLst>
          </p:cNvPr>
          <p:cNvSpPr>
            <a:spLocks noGrp="1"/>
          </p:cNvSpPr>
          <p:nvPr>
            <p:ph type="dt" sz="half" idx="10"/>
          </p:nvPr>
        </p:nvSpPr>
        <p:spPr>
          <a:xfrm>
            <a:off x="838200" y="6356350"/>
            <a:ext cx="2743200" cy="365125"/>
          </a:xfrm>
        </p:spPr>
        <p:txBody>
          <a:bodyPr/>
          <a:lstStyle/>
          <a:p>
            <a:r>
              <a:rPr lang="en-US" dirty="0"/>
              <a:t>6/11/25</a:t>
            </a:r>
          </a:p>
        </p:txBody>
      </p:sp>
    </p:spTree>
    <p:extLst>
      <p:ext uri="{BB962C8B-B14F-4D97-AF65-F5344CB8AC3E}">
        <p14:creationId xmlns:p14="http://schemas.microsoft.com/office/powerpoint/2010/main" val="3848484380"/>
      </p:ext>
    </p:extLst>
  </p:cSld>
  <p:clrMapOvr>
    <a:masterClrMapping/>
  </p:clrMapOvr>
  <p:transition spd="med"/>
</p:sld>
</file>

<file path=ppt/slides/slide27.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475358E0-D2A4-1589-1476-D92B6FD6FF9F}"/>
            </a:ext>
          </a:extLst>
        </p:cNvPr>
        <p:cNvGrpSpPr/>
        <p:nvPr/>
      </p:nvGrpSpPr>
      <p:grpSpPr>
        <a:xfrm>
          <a:off x="0" y="0"/>
          <a:ext cx="0" cy="0"/>
          <a:chOff x="0" y="0"/>
          <a:chExt cx="0" cy="0"/>
        </a:xfrm>
      </p:grpSpPr>
      <p:sp>
        <p:nvSpPr>
          <p:cNvPr id="235" name="PlaceHolder 1">
            <a:extLst>
              <a:ext uri="{FF2B5EF4-FFF2-40B4-BE49-F238E27FC236}">
                <a16:creationId xmlns:a16="http://schemas.microsoft.com/office/drawing/2014/main" id="{1326A479-CACC-8F8E-26F3-79E391A8325F}"/>
              </a:ext>
            </a:extLst>
          </p:cNvPr>
          <p:cNvSpPr>
            <a:spLocks noGrp="1"/>
          </p:cNvSpPr>
          <p:nvPr>
            <p:ph type="title"/>
          </p:nvPr>
        </p:nvSpPr>
        <p:spPr>
          <a:xfrm>
            <a:off x="609755" y="-31348"/>
            <a:ext cx="10971300" cy="1144631"/>
          </a:xfrm>
          <a:prstGeom prst="rect">
            <a:avLst/>
          </a:prstGeom>
          <a:noFill/>
          <a:ln w="0">
            <a:noFill/>
          </a:ln>
        </p:spPr>
        <p:txBody>
          <a:bodyPr vert="horz" lIns="0" tIns="0" rIns="0" bIns="0" rtlCol="0" anchor="ctr">
            <a:noAutofit/>
          </a:bodyPr>
          <a:lstStyle/>
          <a:p>
            <a:pPr algn="ctr">
              <a:buNone/>
            </a:pPr>
            <a:r>
              <a:rPr lang="en-US" sz="4354" b="1" spc="-1" dirty="0"/>
              <a:t>Sensitivity as a function of tritium mass</a:t>
            </a:r>
          </a:p>
        </p:txBody>
      </p:sp>
      <p:pic>
        <p:nvPicPr>
          <p:cNvPr id="236" name="Picture 235">
            <a:extLst>
              <a:ext uri="{FF2B5EF4-FFF2-40B4-BE49-F238E27FC236}">
                <a16:creationId xmlns:a16="http://schemas.microsoft.com/office/drawing/2014/main" id="{AD95ED5C-CAE9-51B0-AF67-9F21929962DC}"/>
              </a:ext>
            </a:extLst>
          </p:cNvPr>
          <p:cNvPicPr/>
          <p:nvPr/>
        </p:nvPicPr>
        <p:blipFill>
          <a:blip r:embed="rId3"/>
          <a:stretch/>
        </p:blipFill>
        <p:spPr>
          <a:xfrm>
            <a:off x="192616" y="939093"/>
            <a:ext cx="7132064" cy="5193724"/>
          </a:xfrm>
          <a:prstGeom prst="rect">
            <a:avLst/>
          </a:prstGeom>
          <a:ln w="0">
            <a:noFill/>
          </a:ln>
        </p:spPr>
      </p:pic>
      <p:sp>
        <p:nvSpPr>
          <p:cNvPr id="237" name="TextBox 236">
            <a:extLst>
              <a:ext uri="{FF2B5EF4-FFF2-40B4-BE49-F238E27FC236}">
                <a16:creationId xmlns:a16="http://schemas.microsoft.com/office/drawing/2014/main" id="{42BBEB31-FE69-4799-21A5-7AAC6143AC3D}"/>
              </a:ext>
            </a:extLst>
          </p:cNvPr>
          <p:cNvSpPr txBox="1"/>
          <p:nvPr/>
        </p:nvSpPr>
        <p:spPr>
          <a:xfrm>
            <a:off x="7341019" y="1081662"/>
            <a:ext cx="4450181" cy="5302456"/>
          </a:xfrm>
          <a:prstGeom prst="rect">
            <a:avLst/>
          </a:prstGeom>
          <a:noFill/>
          <a:ln w="0">
            <a:noFill/>
          </a:ln>
        </p:spPr>
        <p:txBody>
          <a:bodyPr lIns="108847" tIns="54423" rIns="108847" bIns="54423" anchor="t">
            <a:noAutofit/>
          </a:bodyPr>
          <a:lstStyle/>
          <a:p>
            <a:r>
              <a:rPr lang="en-US" sz="2177" b="1" spc="-1" dirty="0">
                <a:latin typeface="Arial"/>
              </a:rPr>
              <a:t>Remarks:</a:t>
            </a:r>
            <a:endParaRPr lang="en-US" sz="2177" spc="-1" dirty="0">
              <a:latin typeface="Arial"/>
            </a:endParaRPr>
          </a:p>
          <a:p>
            <a:endParaRPr lang="en-US" sz="2177" spc="-1" dirty="0">
              <a:latin typeface="Arial"/>
            </a:endParaRPr>
          </a:p>
          <a:p>
            <a:r>
              <a:rPr lang="en-US" sz="2177" spc="-1" dirty="0">
                <a:latin typeface="Arial"/>
              </a:rPr>
              <a:t>- the sensitivity is weakly dependent upon the energy resolution (500 </a:t>
            </a:r>
            <a:r>
              <a:rPr lang="en-US" sz="2177" spc="-1" dirty="0" err="1">
                <a:latin typeface="Arial"/>
              </a:rPr>
              <a:t>meV</a:t>
            </a:r>
            <a:r>
              <a:rPr lang="en-US" sz="2177" spc="-1" dirty="0">
                <a:latin typeface="Arial"/>
              </a:rPr>
              <a:t> is already a good starting point)</a:t>
            </a:r>
          </a:p>
          <a:p>
            <a:endParaRPr lang="en-US" sz="2177" spc="-1" dirty="0">
              <a:latin typeface="Arial"/>
            </a:endParaRPr>
          </a:p>
          <a:p>
            <a:pPr marL="342900" indent="-342900">
              <a:buFontTx/>
              <a:buChar char="-"/>
            </a:pPr>
            <a:r>
              <a:rPr lang="en-US" sz="2177" spc="-1" dirty="0">
                <a:latin typeface="Arial"/>
              </a:rPr>
              <a:t>1 </a:t>
            </a:r>
            <a:r>
              <a:rPr lang="en-US" sz="2177" spc="-1" dirty="0" err="1">
                <a:latin typeface="Arial"/>
                <a:ea typeface="Arial"/>
              </a:rPr>
              <a:t>μg</a:t>
            </a:r>
            <a:r>
              <a:rPr lang="en-US" sz="2177" spc="-1" dirty="0">
                <a:latin typeface="Arial"/>
                <a:ea typeface="Arial"/>
              </a:rPr>
              <a:t> (</a:t>
            </a:r>
            <a:r>
              <a:rPr lang="en-US" sz="2177" spc="-1" dirty="0">
                <a:latin typeface="Arial"/>
              </a:rPr>
              <a:t>7x7 cm</a:t>
            </a:r>
            <a:r>
              <a:rPr lang="en-US" sz="2177" spc="-1" baseline="30000" dirty="0">
                <a:latin typeface="Arial"/>
              </a:rPr>
              <a:t>2</a:t>
            </a:r>
            <a:r>
              <a:rPr lang="en-US" sz="2177" spc="-1" dirty="0">
                <a:latin typeface="Arial"/>
              </a:rPr>
              <a:t>) </a:t>
            </a:r>
            <a:r>
              <a:rPr lang="en-US" sz="2177" spc="-1" dirty="0">
                <a:latin typeface="Arial"/>
                <a:ea typeface="Arial"/>
              </a:rPr>
              <a:t>already provides competitive sensitivity</a:t>
            </a:r>
          </a:p>
          <a:p>
            <a:endParaRPr lang="en-US" sz="2177" spc="-1" dirty="0">
              <a:latin typeface="Arial"/>
            </a:endParaRPr>
          </a:p>
          <a:p>
            <a:r>
              <a:rPr lang="en-US" sz="2177" spc="-1" dirty="0">
                <a:latin typeface="Arial"/>
                <a:ea typeface="Arial"/>
              </a:rPr>
              <a:t>- 100</a:t>
            </a:r>
            <a:r>
              <a:rPr lang="en-US" sz="2177" spc="-1" dirty="0">
                <a:latin typeface="Arial"/>
                <a:ea typeface="Noto Sans CJK SC"/>
              </a:rPr>
              <a:t> </a:t>
            </a:r>
            <a:r>
              <a:rPr lang="en-US" sz="2177" spc="-1" dirty="0" err="1">
                <a:latin typeface="Arial"/>
                <a:ea typeface="Arial"/>
              </a:rPr>
              <a:t>μg</a:t>
            </a:r>
            <a:r>
              <a:rPr lang="en-US" sz="2177" spc="-1" dirty="0">
                <a:latin typeface="Arial"/>
                <a:ea typeface="Arial"/>
              </a:rPr>
              <a:t> (0.5 m</a:t>
            </a:r>
            <a:r>
              <a:rPr lang="en-US" sz="2177" spc="-1" baseline="33000" dirty="0">
                <a:latin typeface="Arial"/>
                <a:ea typeface="Arial"/>
              </a:rPr>
              <a:t>2</a:t>
            </a:r>
            <a:r>
              <a:rPr lang="en-US" sz="2177" spc="-1" dirty="0">
                <a:latin typeface="Arial"/>
                <a:ea typeface="Arial"/>
              </a:rPr>
              <a:t>) can potentially probe the neutrino mass down to the IO scenario</a:t>
            </a:r>
            <a:endParaRPr lang="en-US" sz="2177" spc="-1" dirty="0">
              <a:latin typeface="Arial"/>
            </a:endParaRPr>
          </a:p>
        </p:txBody>
      </p:sp>
      <p:sp>
        <p:nvSpPr>
          <p:cNvPr id="4" name="Segnaposto numero diapositiva 2">
            <a:extLst>
              <a:ext uri="{FF2B5EF4-FFF2-40B4-BE49-F238E27FC236}">
                <a16:creationId xmlns:a16="http://schemas.microsoft.com/office/drawing/2014/main" id="{338160C8-0B43-58DB-FA94-9A43A9E204DE}"/>
              </a:ext>
            </a:extLst>
          </p:cNvPr>
          <p:cNvSpPr>
            <a:spLocks noGrp="1"/>
          </p:cNvSpPr>
          <p:nvPr>
            <p:ph type="sldNum" sz="quarter" idx="12"/>
          </p:nvPr>
        </p:nvSpPr>
        <p:spPr>
          <a:xfrm>
            <a:off x="9048000" y="6417000"/>
            <a:ext cx="2743200" cy="365125"/>
          </a:xfrm>
        </p:spPr>
        <p:txBody>
          <a:bodyPr/>
          <a:lstStyle/>
          <a:p>
            <a:fld id="{23C7CB26-C4AD-E24C-99F4-9278FBEB9685}" type="slidenum">
              <a:rPr lang="en-IT" sz="1600" smtClean="0">
                <a:solidFill>
                  <a:schemeClr val="bg1"/>
                </a:solidFill>
              </a:rPr>
              <a:t>27</a:t>
            </a:fld>
            <a:endParaRPr lang="en-IT" sz="1600">
              <a:solidFill>
                <a:schemeClr val="bg1"/>
              </a:solidFill>
            </a:endParaRPr>
          </a:p>
        </p:txBody>
      </p:sp>
      <p:sp>
        <p:nvSpPr>
          <p:cNvPr id="5" name="TextBox 4">
            <a:extLst>
              <a:ext uri="{FF2B5EF4-FFF2-40B4-BE49-F238E27FC236}">
                <a16:creationId xmlns:a16="http://schemas.microsoft.com/office/drawing/2014/main" id="{3A6152E3-B3BC-5842-1A95-F5DE83447F08}"/>
              </a:ext>
            </a:extLst>
          </p:cNvPr>
          <p:cNvSpPr txBox="1"/>
          <p:nvPr/>
        </p:nvSpPr>
        <p:spPr>
          <a:xfrm>
            <a:off x="3581400" y="5860898"/>
            <a:ext cx="1975338" cy="523220"/>
          </a:xfrm>
          <a:prstGeom prst="rect">
            <a:avLst/>
          </a:prstGeom>
          <a:noFill/>
        </p:spPr>
        <p:txBody>
          <a:bodyPr wrap="square" rtlCol="0">
            <a:spAutoFit/>
          </a:bodyPr>
          <a:lstStyle/>
          <a:p>
            <a:r>
              <a:rPr lang="en-US" sz="1400" dirty="0"/>
              <a:t>(No systematic uncertainty included)</a:t>
            </a:r>
          </a:p>
        </p:txBody>
      </p:sp>
      <p:sp>
        <p:nvSpPr>
          <p:cNvPr id="8" name="Footer Placeholder 4">
            <a:extLst>
              <a:ext uri="{FF2B5EF4-FFF2-40B4-BE49-F238E27FC236}">
                <a16:creationId xmlns:a16="http://schemas.microsoft.com/office/drawing/2014/main" id="{767CCC67-BD7D-BFF5-10AA-D62D5E3087AE}"/>
              </a:ext>
            </a:extLst>
          </p:cNvPr>
          <p:cNvSpPr>
            <a:spLocks noGrp="1"/>
          </p:cNvSpPr>
          <p:nvPr>
            <p:ph type="ftr" sz="quarter" idx="11"/>
          </p:nvPr>
        </p:nvSpPr>
        <p:spPr>
          <a:xfrm>
            <a:off x="4038600" y="6356350"/>
            <a:ext cx="4114800" cy="365125"/>
          </a:xfrm>
        </p:spPr>
        <p:txBody>
          <a:bodyPr/>
          <a:lstStyle/>
          <a:p>
            <a:r>
              <a:rPr lang="en-US"/>
              <a:t>A. Tan, CIPANP 2025, Madison</a:t>
            </a:r>
          </a:p>
        </p:txBody>
      </p:sp>
      <p:sp>
        <p:nvSpPr>
          <p:cNvPr id="9" name="Slide Number Placeholder 6">
            <a:extLst>
              <a:ext uri="{FF2B5EF4-FFF2-40B4-BE49-F238E27FC236}">
                <a16:creationId xmlns:a16="http://schemas.microsoft.com/office/drawing/2014/main" id="{C46A374B-84FA-3505-D34D-CC53D47577B8}"/>
              </a:ext>
            </a:extLst>
          </p:cNvPr>
          <p:cNvSpPr txBox="1">
            <a:spLocks/>
          </p:cNvSpPr>
          <p:nvPr/>
        </p:nvSpPr>
        <p:spPr>
          <a:xfrm>
            <a:off x="8610600" y="6356350"/>
            <a:ext cx="2743200" cy="365125"/>
          </a:xfrm>
          <a:prstGeom prst="rect">
            <a:avLst/>
          </a:prstGeom>
        </p:spPr>
        <p:txBody>
          <a:bodyPr vert="horz" lIns="91440" tIns="45720" rIns="91440" bIns="45720" rtlCol="0" anchor="ctr"/>
          <a:lstStyle>
            <a:defPPr>
              <a:defRPr lang="en-US"/>
            </a:defPPr>
            <a:lvl1pPr marL="0" algn="r" defTabSz="914400" rtl="0" eaLnBrk="1" latinLnBrk="0" hangingPunct="1">
              <a:defRPr sz="1200" kern="1200">
                <a:solidFill>
                  <a:schemeClr val="tx1">
                    <a:tint val="7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B454DE4D-9F42-46A6-BE1E-66ED6526DB4B}" type="slidenum">
              <a:rPr lang="en-US" smtClean="0"/>
              <a:pPr/>
              <a:t>27</a:t>
            </a:fld>
            <a:endParaRPr lang="en-US"/>
          </a:p>
        </p:txBody>
      </p:sp>
      <p:sp>
        <p:nvSpPr>
          <p:cNvPr id="10" name="Date Placeholder 9">
            <a:extLst>
              <a:ext uri="{FF2B5EF4-FFF2-40B4-BE49-F238E27FC236}">
                <a16:creationId xmlns:a16="http://schemas.microsoft.com/office/drawing/2014/main" id="{92E470E2-3D4D-8464-B852-D65900732404}"/>
              </a:ext>
            </a:extLst>
          </p:cNvPr>
          <p:cNvSpPr>
            <a:spLocks noGrp="1"/>
          </p:cNvSpPr>
          <p:nvPr>
            <p:ph type="dt" sz="half" idx="10"/>
          </p:nvPr>
        </p:nvSpPr>
        <p:spPr>
          <a:xfrm>
            <a:off x="838200" y="6356350"/>
            <a:ext cx="2743200" cy="365125"/>
          </a:xfrm>
        </p:spPr>
        <p:txBody>
          <a:bodyPr/>
          <a:lstStyle/>
          <a:p>
            <a:r>
              <a:rPr lang="en-US" dirty="0"/>
              <a:t>6/11/25</a:t>
            </a:r>
          </a:p>
        </p:txBody>
      </p:sp>
    </p:spTree>
    <p:extLst>
      <p:ext uri="{BB962C8B-B14F-4D97-AF65-F5344CB8AC3E}">
        <p14:creationId xmlns:p14="http://schemas.microsoft.com/office/powerpoint/2010/main" val="625252175"/>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A98030F-3631-8EE0-FFC9-53B3A06976B3}"/>
              </a:ext>
            </a:extLst>
          </p:cNvPr>
          <p:cNvSpPr>
            <a:spLocks noGrp="1"/>
          </p:cNvSpPr>
          <p:nvPr>
            <p:ph type="title"/>
          </p:nvPr>
        </p:nvSpPr>
        <p:spPr/>
        <p:txBody>
          <a:bodyPr>
            <a:normAutofit/>
          </a:bodyPr>
          <a:lstStyle/>
          <a:p>
            <a:pPr algn="ctr"/>
            <a:r>
              <a:rPr lang="en-US" b="1" dirty="0"/>
              <a:t>To conclude:</a:t>
            </a:r>
          </a:p>
        </p:txBody>
      </p:sp>
      <p:sp>
        <p:nvSpPr>
          <p:cNvPr id="3" name="TextBox 2">
            <a:extLst>
              <a:ext uri="{FF2B5EF4-FFF2-40B4-BE49-F238E27FC236}">
                <a16:creationId xmlns:a16="http://schemas.microsoft.com/office/drawing/2014/main" id="{A957B690-FE2D-4BD5-D408-DA5949555333}"/>
              </a:ext>
            </a:extLst>
          </p:cNvPr>
          <p:cNvSpPr txBox="1"/>
          <p:nvPr/>
        </p:nvSpPr>
        <p:spPr>
          <a:xfrm>
            <a:off x="323673" y="1389163"/>
            <a:ext cx="11544653" cy="4924425"/>
          </a:xfrm>
          <a:prstGeom prst="rect">
            <a:avLst/>
          </a:prstGeom>
          <a:noFill/>
        </p:spPr>
        <p:txBody>
          <a:bodyPr wrap="square" rtlCol="0">
            <a:spAutoFit/>
          </a:bodyPr>
          <a:lstStyle/>
          <a:p>
            <a:pPr marL="342900" indent="-342900">
              <a:buFontTx/>
              <a:buAutoNum type="arabicParenR"/>
            </a:pPr>
            <a:r>
              <a:rPr lang="en-GB" sz="2200" b="0" i="0" u="none" strike="noStrike" dirty="0">
                <a:solidFill>
                  <a:srgbClr val="000000"/>
                </a:solidFill>
                <a:effectLst/>
                <a:latin typeface="Helvetica" pitchFamily="2" charset="0"/>
              </a:rPr>
              <a:t>Graphene hydrogenation demonstrated, to be </a:t>
            </a:r>
            <a:r>
              <a:rPr lang="en-US" sz="2400" dirty="0"/>
              <a:t>implemented</a:t>
            </a:r>
            <a:r>
              <a:rPr lang="en-GB" sz="2200" b="0" i="0" u="none" strike="noStrike" dirty="0">
                <a:solidFill>
                  <a:srgbClr val="000000"/>
                </a:solidFill>
                <a:effectLst/>
                <a:latin typeface="Helvetica" pitchFamily="2" charset="0"/>
              </a:rPr>
              <a:t> with tritium loading</a:t>
            </a:r>
          </a:p>
          <a:p>
            <a:pPr marL="342900" indent="-342900">
              <a:buAutoNum type="arabicParenR"/>
            </a:pPr>
            <a:endParaRPr lang="en-GB" sz="2200" dirty="0">
              <a:solidFill>
                <a:srgbClr val="000000"/>
              </a:solidFill>
              <a:latin typeface="Helvetica" pitchFamily="2" charset="0"/>
            </a:endParaRPr>
          </a:p>
          <a:p>
            <a:pPr marL="342900" indent="-342900">
              <a:buAutoNum type="arabicParenR"/>
            </a:pPr>
            <a:r>
              <a:rPr lang="en-GB" sz="2200" b="0" i="0" u="none" strike="noStrike" dirty="0">
                <a:solidFill>
                  <a:srgbClr val="000000"/>
                </a:solidFill>
                <a:effectLst/>
                <a:latin typeface="Helvetica" pitchFamily="2" charset="0"/>
              </a:rPr>
              <a:t>Conductive-cooling MgB</a:t>
            </a:r>
            <a:r>
              <a:rPr lang="en-GB" sz="2200" b="0" i="0" u="none" strike="noStrike" baseline="-25000" dirty="0">
                <a:solidFill>
                  <a:srgbClr val="000000"/>
                </a:solidFill>
                <a:effectLst/>
                <a:latin typeface="Helvetica" pitchFamily="2" charset="0"/>
              </a:rPr>
              <a:t>2</a:t>
            </a:r>
            <a:r>
              <a:rPr lang="en-GB" sz="2200" b="0" i="0" u="none" strike="noStrike" dirty="0">
                <a:solidFill>
                  <a:srgbClr val="000000"/>
                </a:solidFill>
                <a:effectLst/>
                <a:latin typeface="Helvetica" pitchFamily="2" charset="0"/>
              </a:rPr>
              <a:t> Superconducting Magnet ready at LNGS </a:t>
            </a:r>
            <a:r>
              <a:rPr lang="en-GB" sz="2200" dirty="0">
                <a:solidFill>
                  <a:srgbClr val="000000"/>
                </a:solidFill>
                <a:latin typeface="Helvetica" pitchFamily="2" charset="0"/>
              </a:rPr>
              <a:t>by the end of </a:t>
            </a:r>
            <a:r>
              <a:rPr lang="en-GB" sz="2200" b="0" i="0" u="none" strike="noStrike" dirty="0">
                <a:solidFill>
                  <a:srgbClr val="000000"/>
                </a:solidFill>
                <a:effectLst/>
                <a:latin typeface="Helvetica" pitchFamily="2" charset="0"/>
              </a:rPr>
              <a:t>2025, electrodes design ongoing</a:t>
            </a:r>
          </a:p>
          <a:p>
            <a:pPr marL="342900" indent="-342900">
              <a:buAutoNum type="arabicParenR"/>
            </a:pPr>
            <a:endParaRPr lang="en-GB" sz="2200" b="0" i="0" u="none" strike="noStrike" dirty="0">
              <a:solidFill>
                <a:srgbClr val="000000"/>
              </a:solidFill>
              <a:effectLst/>
              <a:latin typeface="Helvetica" pitchFamily="2" charset="0"/>
            </a:endParaRPr>
          </a:p>
          <a:p>
            <a:pPr marL="342900" indent="-342900">
              <a:buAutoNum type="arabicParenR"/>
            </a:pPr>
            <a:r>
              <a:rPr lang="en-GB" sz="2200" b="0" i="0" u="none" strike="noStrike" dirty="0">
                <a:solidFill>
                  <a:srgbClr val="000000"/>
                </a:solidFill>
                <a:effectLst/>
                <a:latin typeface="Helvetica" pitchFamily="2" charset="0"/>
              </a:rPr>
              <a:t>RF radiation detection well advanced - to be integrated in the demonstrator</a:t>
            </a:r>
          </a:p>
          <a:p>
            <a:pPr marL="342900" indent="-342900">
              <a:buAutoNum type="arabicParenR"/>
            </a:pPr>
            <a:endParaRPr lang="en-GB" sz="2200" dirty="0">
              <a:solidFill>
                <a:srgbClr val="000000"/>
              </a:solidFill>
              <a:latin typeface="Helvetica" pitchFamily="2" charset="0"/>
            </a:endParaRPr>
          </a:p>
          <a:p>
            <a:pPr marL="342900" indent="-342900">
              <a:buFontTx/>
              <a:buAutoNum type="arabicParenR"/>
            </a:pPr>
            <a:r>
              <a:rPr lang="en-GB" sz="2200" b="0" i="0" u="none" strike="noStrike" dirty="0">
                <a:solidFill>
                  <a:srgbClr val="000000"/>
                </a:solidFill>
                <a:effectLst/>
                <a:latin typeface="Helvetica" pitchFamily="2" charset="0"/>
              </a:rPr>
              <a:t>Several electron source for calibration, HV stability </a:t>
            </a:r>
            <a:r>
              <a:rPr lang="en-US" sz="2400" dirty="0"/>
              <a:t>approaches</a:t>
            </a:r>
            <a:r>
              <a:rPr lang="en-GB" sz="2200" b="0" i="0" u="none" strike="noStrike" dirty="0">
                <a:solidFill>
                  <a:srgbClr val="000000"/>
                </a:solidFill>
                <a:effectLst/>
                <a:latin typeface="Helvetica" pitchFamily="2" charset="0"/>
              </a:rPr>
              <a:t> requirements.</a:t>
            </a:r>
          </a:p>
          <a:p>
            <a:pPr marL="342900" indent="-342900">
              <a:buAutoNum type="arabicParenR"/>
            </a:pPr>
            <a:endParaRPr lang="en-GB" sz="2200" b="0" i="0" u="none" strike="noStrike" dirty="0">
              <a:solidFill>
                <a:srgbClr val="000000"/>
              </a:solidFill>
              <a:effectLst/>
              <a:latin typeface="Helvetica" pitchFamily="2" charset="0"/>
            </a:endParaRPr>
          </a:p>
          <a:p>
            <a:pPr marL="342900" indent="-342900">
              <a:buAutoNum type="arabicParenR"/>
            </a:pPr>
            <a:r>
              <a:rPr lang="en-GB" sz="2200" b="0" i="0" u="none" strike="noStrike" dirty="0">
                <a:solidFill>
                  <a:srgbClr val="000000"/>
                </a:solidFill>
                <a:effectLst/>
                <a:latin typeface="Helvetica" pitchFamily="2" charset="0"/>
              </a:rPr>
              <a:t>First detection of  100 eV electron  with TES, under consideration a warm detector based on electrostatic analyser commercially available with 50 </a:t>
            </a:r>
            <a:r>
              <a:rPr lang="en-GB" sz="2200" b="0" i="0" u="none" strike="noStrike" dirty="0" err="1">
                <a:solidFill>
                  <a:srgbClr val="000000"/>
                </a:solidFill>
                <a:effectLst/>
                <a:latin typeface="Helvetica" pitchFamily="2" charset="0"/>
              </a:rPr>
              <a:t>meV</a:t>
            </a:r>
            <a:r>
              <a:rPr lang="en-GB" sz="2200" b="0" i="0" u="none" strike="noStrike" dirty="0">
                <a:solidFill>
                  <a:srgbClr val="000000"/>
                </a:solidFill>
                <a:effectLst/>
                <a:latin typeface="Helvetica" pitchFamily="2" charset="0"/>
              </a:rPr>
              <a:t> resolution </a:t>
            </a:r>
          </a:p>
          <a:p>
            <a:pPr marL="342900" indent="-342900">
              <a:buAutoNum type="arabicParenR"/>
            </a:pPr>
            <a:endParaRPr lang="en-GB" sz="2200" b="0" i="0" u="none" strike="noStrike" dirty="0">
              <a:solidFill>
                <a:srgbClr val="000000"/>
              </a:solidFill>
              <a:effectLst/>
              <a:latin typeface="Helvetica" pitchFamily="2" charset="0"/>
            </a:endParaRPr>
          </a:p>
          <a:p>
            <a:pPr marL="342900" indent="-342900">
              <a:buAutoNum type="arabicParenR"/>
            </a:pPr>
            <a:r>
              <a:rPr lang="en-US" sz="2400" dirty="0"/>
              <a:t>Aim for reaching neutrino mass sensitivity of below 150 </a:t>
            </a:r>
            <a:r>
              <a:rPr lang="en-US" sz="2400" dirty="0" err="1"/>
              <a:t>meV</a:t>
            </a:r>
            <a:r>
              <a:rPr lang="en-US" sz="2400" dirty="0"/>
              <a:t> in 5 years</a:t>
            </a:r>
            <a:br>
              <a:rPr lang="en-GB" sz="2200" dirty="0"/>
            </a:br>
            <a:endParaRPr lang="en-US" sz="2200" dirty="0"/>
          </a:p>
        </p:txBody>
      </p:sp>
      <p:sp>
        <p:nvSpPr>
          <p:cNvPr id="5" name="Segnaposto numero diapositiva 2">
            <a:extLst>
              <a:ext uri="{FF2B5EF4-FFF2-40B4-BE49-F238E27FC236}">
                <a16:creationId xmlns:a16="http://schemas.microsoft.com/office/drawing/2014/main" id="{8434775F-4DFB-2053-CC9E-7EB5ADC333D7}"/>
              </a:ext>
            </a:extLst>
          </p:cNvPr>
          <p:cNvSpPr>
            <a:spLocks noGrp="1"/>
          </p:cNvSpPr>
          <p:nvPr>
            <p:ph type="sldNum" sz="quarter" idx="12"/>
          </p:nvPr>
        </p:nvSpPr>
        <p:spPr>
          <a:xfrm>
            <a:off x="9048000" y="6417000"/>
            <a:ext cx="2743200" cy="365125"/>
          </a:xfrm>
        </p:spPr>
        <p:txBody>
          <a:bodyPr/>
          <a:lstStyle/>
          <a:p>
            <a:fld id="{23C7CB26-C4AD-E24C-99F4-9278FBEB9685}" type="slidenum">
              <a:rPr lang="en-IT" sz="1600" smtClean="0">
                <a:solidFill>
                  <a:schemeClr val="bg1"/>
                </a:solidFill>
              </a:rPr>
              <a:t>28</a:t>
            </a:fld>
            <a:endParaRPr lang="en-IT" sz="1600">
              <a:solidFill>
                <a:schemeClr val="bg1"/>
              </a:solidFill>
            </a:endParaRPr>
          </a:p>
        </p:txBody>
      </p:sp>
      <p:sp>
        <p:nvSpPr>
          <p:cNvPr id="8" name="Footer Placeholder 4">
            <a:extLst>
              <a:ext uri="{FF2B5EF4-FFF2-40B4-BE49-F238E27FC236}">
                <a16:creationId xmlns:a16="http://schemas.microsoft.com/office/drawing/2014/main" id="{191937B3-EB8A-C44C-D4C6-D77E1B770D4E}"/>
              </a:ext>
            </a:extLst>
          </p:cNvPr>
          <p:cNvSpPr>
            <a:spLocks noGrp="1"/>
          </p:cNvSpPr>
          <p:nvPr>
            <p:ph type="ftr" sz="quarter" idx="11"/>
          </p:nvPr>
        </p:nvSpPr>
        <p:spPr>
          <a:xfrm>
            <a:off x="4038600" y="6356350"/>
            <a:ext cx="4114800" cy="365125"/>
          </a:xfrm>
        </p:spPr>
        <p:txBody>
          <a:bodyPr/>
          <a:lstStyle/>
          <a:p>
            <a:r>
              <a:rPr lang="en-US"/>
              <a:t>A. Tan, CIPANP 2025, Madison</a:t>
            </a:r>
          </a:p>
        </p:txBody>
      </p:sp>
      <p:sp>
        <p:nvSpPr>
          <p:cNvPr id="9" name="Slide Number Placeholder 6">
            <a:extLst>
              <a:ext uri="{FF2B5EF4-FFF2-40B4-BE49-F238E27FC236}">
                <a16:creationId xmlns:a16="http://schemas.microsoft.com/office/drawing/2014/main" id="{72B7DEA7-0B3B-1CDD-5DAF-FB2E9B3CB3BE}"/>
              </a:ext>
            </a:extLst>
          </p:cNvPr>
          <p:cNvSpPr txBox="1">
            <a:spLocks/>
          </p:cNvSpPr>
          <p:nvPr/>
        </p:nvSpPr>
        <p:spPr>
          <a:xfrm>
            <a:off x="8610600" y="6356350"/>
            <a:ext cx="2743200" cy="365125"/>
          </a:xfrm>
          <a:prstGeom prst="rect">
            <a:avLst/>
          </a:prstGeom>
          <a:ln/>
        </p:spPr>
        <p:txBody>
          <a:bodyPr vert="horz" lIns="91440" tIns="45720" rIns="91440" bIns="45720" rtlCol="0" anchor="ctr"/>
          <a:lstStyle>
            <a:defPPr>
              <a:defRPr lang="en-US"/>
            </a:defPPr>
            <a:lvl1pPr marL="0" algn="r" defTabSz="914400" rtl="0" eaLnBrk="1" latinLnBrk="0" hangingPunct="1">
              <a:defRPr sz="1200" kern="1200">
                <a:solidFill>
                  <a:schemeClr val="tx1">
                    <a:tint val="7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B454DE4D-9F42-46A6-BE1E-66ED6526DB4B}" type="slidenum">
              <a:rPr lang="en-US" smtClean="0"/>
              <a:pPr/>
              <a:t>28</a:t>
            </a:fld>
            <a:endParaRPr lang="en-US"/>
          </a:p>
        </p:txBody>
      </p:sp>
      <p:sp>
        <p:nvSpPr>
          <p:cNvPr id="10" name="Date Placeholder 9">
            <a:extLst>
              <a:ext uri="{FF2B5EF4-FFF2-40B4-BE49-F238E27FC236}">
                <a16:creationId xmlns:a16="http://schemas.microsoft.com/office/drawing/2014/main" id="{F5938FC1-08B1-4206-46D1-F60F49A3C78C}"/>
              </a:ext>
            </a:extLst>
          </p:cNvPr>
          <p:cNvSpPr>
            <a:spLocks noGrp="1"/>
          </p:cNvSpPr>
          <p:nvPr>
            <p:ph type="dt" sz="half" idx="10"/>
          </p:nvPr>
        </p:nvSpPr>
        <p:spPr>
          <a:xfrm>
            <a:off x="838200" y="6356350"/>
            <a:ext cx="2743200" cy="365125"/>
          </a:xfrm>
        </p:spPr>
        <p:txBody>
          <a:bodyPr/>
          <a:lstStyle/>
          <a:p>
            <a:r>
              <a:rPr lang="en-US" dirty="0"/>
              <a:t>6/11/25</a:t>
            </a:r>
          </a:p>
        </p:txBody>
      </p:sp>
    </p:spTree>
    <p:extLst>
      <p:ext uri="{BB962C8B-B14F-4D97-AF65-F5344CB8AC3E}">
        <p14:creationId xmlns:p14="http://schemas.microsoft.com/office/powerpoint/2010/main" val="1645644648"/>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662DAC0-CF49-4E4A-9293-6E6E44682CAD}"/>
              </a:ext>
            </a:extLst>
          </p:cNvPr>
          <p:cNvSpPr txBox="1"/>
          <p:nvPr/>
        </p:nvSpPr>
        <p:spPr>
          <a:xfrm>
            <a:off x="976769" y="-38331"/>
            <a:ext cx="10950755" cy="584775"/>
          </a:xfrm>
          <a:prstGeom prst="rect">
            <a:avLst/>
          </a:prstGeom>
          <a:noFill/>
        </p:spPr>
        <p:txBody>
          <a:bodyPr wrap="none" rtlCol="0">
            <a:spAutoFit/>
          </a:bodyPr>
          <a:lstStyle/>
          <a:p>
            <a:r>
              <a:rPr lang="en-US" sz="3200" b="1" dirty="0">
                <a:latin typeface="+mj-lt"/>
              </a:rPr>
              <a:t>Demonstrator parts under constructions: magnet, order issued</a:t>
            </a:r>
          </a:p>
        </p:txBody>
      </p:sp>
      <p:pic>
        <p:nvPicPr>
          <p:cNvPr id="5" name="Picture 4" descr="A drawing of a machine&#10;&#10;AI-generated content may be incorrect.">
            <a:extLst>
              <a:ext uri="{FF2B5EF4-FFF2-40B4-BE49-F238E27FC236}">
                <a16:creationId xmlns:a16="http://schemas.microsoft.com/office/drawing/2014/main" id="{98B2C402-32A8-0580-2946-FCF528B41FA7}"/>
              </a:ext>
            </a:extLst>
          </p:cNvPr>
          <p:cNvPicPr>
            <a:picLocks noChangeAspect="1"/>
          </p:cNvPicPr>
          <p:nvPr/>
        </p:nvPicPr>
        <p:blipFill>
          <a:blip r:embed="rId2"/>
          <a:srcRect l="1651" r="17448"/>
          <a:stretch/>
        </p:blipFill>
        <p:spPr>
          <a:xfrm rot="5400000">
            <a:off x="-878341" y="1707952"/>
            <a:ext cx="5944850" cy="3810000"/>
          </a:xfrm>
          <a:prstGeom prst="rect">
            <a:avLst/>
          </a:prstGeom>
        </p:spPr>
      </p:pic>
      <p:sp>
        <p:nvSpPr>
          <p:cNvPr id="3" name="TextBox 2">
            <a:extLst>
              <a:ext uri="{FF2B5EF4-FFF2-40B4-BE49-F238E27FC236}">
                <a16:creationId xmlns:a16="http://schemas.microsoft.com/office/drawing/2014/main" id="{EE61162B-2F2D-6818-8223-59987F67B1D1}"/>
              </a:ext>
            </a:extLst>
          </p:cNvPr>
          <p:cNvSpPr txBox="1"/>
          <p:nvPr/>
        </p:nvSpPr>
        <p:spPr>
          <a:xfrm>
            <a:off x="805330" y="543784"/>
            <a:ext cx="2446375" cy="369332"/>
          </a:xfrm>
          <a:prstGeom prst="rect">
            <a:avLst/>
          </a:prstGeom>
          <a:noFill/>
        </p:spPr>
        <p:txBody>
          <a:bodyPr wrap="none" rtlCol="0">
            <a:spAutoFit/>
          </a:bodyPr>
          <a:lstStyle/>
          <a:p>
            <a:r>
              <a:rPr lang="en-US" dirty="0"/>
              <a:t>Magnet: Key subsystem </a:t>
            </a:r>
          </a:p>
        </p:txBody>
      </p:sp>
      <p:pic>
        <p:nvPicPr>
          <p:cNvPr id="12" name="Picture 11" descr="A group of people standing around a table&#10;&#10;AI-generated content may be incorrect.">
            <a:extLst>
              <a:ext uri="{FF2B5EF4-FFF2-40B4-BE49-F238E27FC236}">
                <a16:creationId xmlns:a16="http://schemas.microsoft.com/office/drawing/2014/main" id="{13E35BD2-9677-BB04-CC4A-6710B28088BF}"/>
              </a:ext>
            </a:extLst>
          </p:cNvPr>
          <p:cNvPicPr>
            <a:picLocks noChangeAspect="1"/>
          </p:cNvPicPr>
          <p:nvPr/>
        </p:nvPicPr>
        <p:blipFill>
          <a:blip r:embed="rId3"/>
          <a:stretch>
            <a:fillRect/>
          </a:stretch>
        </p:blipFill>
        <p:spPr>
          <a:xfrm>
            <a:off x="8797679" y="1355137"/>
            <a:ext cx="3261684" cy="4334464"/>
          </a:xfrm>
          <a:prstGeom prst="rect">
            <a:avLst/>
          </a:prstGeom>
        </p:spPr>
      </p:pic>
      <p:sp>
        <p:nvSpPr>
          <p:cNvPr id="13" name="Rectangle 12">
            <a:extLst>
              <a:ext uri="{FF2B5EF4-FFF2-40B4-BE49-F238E27FC236}">
                <a16:creationId xmlns:a16="http://schemas.microsoft.com/office/drawing/2014/main" id="{06742644-BE40-2C07-AD13-C133FC8AB3CC}"/>
              </a:ext>
            </a:extLst>
          </p:cNvPr>
          <p:cNvSpPr/>
          <p:nvPr/>
        </p:nvSpPr>
        <p:spPr>
          <a:xfrm>
            <a:off x="3496806" y="728450"/>
            <a:ext cx="466652" cy="1731739"/>
          </a:xfrm>
          <a:prstGeom prst="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5" name="Immagine 4">
            <a:extLst>
              <a:ext uri="{FF2B5EF4-FFF2-40B4-BE49-F238E27FC236}">
                <a16:creationId xmlns:a16="http://schemas.microsoft.com/office/drawing/2014/main" id="{B229B69F-3E42-BDAC-432C-C9044CA3F82F}"/>
              </a:ext>
            </a:extLst>
          </p:cNvPr>
          <p:cNvPicPr>
            <a:picLocks noChangeAspect="1"/>
          </p:cNvPicPr>
          <p:nvPr/>
        </p:nvPicPr>
        <p:blipFill>
          <a:blip r:embed="rId4"/>
          <a:srcRect t="17878" r="25156" b="4506"/>
          <a:stretch/>
        </p:blipFill>
        <p:spPr>
          <a:xfrm>
            <a:off x="4118458" y="636138"/>
            <a:ext cx="4541269" cy="2531355"/>
          </a:xfrm>
          <a:prstGeom prst="rect">
            <a:avLst/>
          </a:prstGeom>
        </p:spPr>
      </p:pic>
      <p:pic>
        <p:nvPicPr>
          <p:cNvPr id="4" name="Immagine 4">
            <a:extLst>
              <a:ext uri="{FF2B5EF4-FFF2-40B4-BE49-F238E27FC236}">
                <a16:creationId xmlns:a16="http://schemas.microsoft.com/office/drawing/2014/main" id="{D6385083-C1EF-753B-70FF-26F26394CFD9}"/>
              </a:ext>
            </a:extLst>
          </p:cNvPr>
          <p:cNvPicPr>
            <a:picLocks noChangeAspect="1"/>
          </p:cNvPicPr>
          <p:nvPr/>
        </p:nvPicPr>
        <p:blipFill>
          <a:blip r:embed="rId5"/>
          <a:srcRect l="17266" t="19477" r="32548" b="11192"/>
          <a:stretch/>
        </p:blipFill>
        <p:spPr>
          <a:xfrm>
            <a:off x="4241846" y="3391128"/>
            <a:ext cx="4301769" cy="3194249"/>
          </a:xfrm>
          <a:prstGeom prst="rect">
            <a:avLst/>
          </a:prstGeom>
        </p:spPr>
      </p:pic>
      <p:sp>
        <p:nvSpPr>
          <p:cNvPr id="8" name="TextBox 7">
            <a:extLst>
              <a:ext uri="{FF2B5EF4-FFF2-40B4-BE49-F238E27FC236}">
                <a16:creationId xmlns:a16="http://schemas.microsoft.com/office/drawing/2014/main" id="{C8BFA2EE-895F-3A6F-664A-5F8BC4ADE960}"/>
              </a:ext>
            </a:extLst>
          </p:cNvPr>
          <p:cNvSpPr txBox="1"/>
          <p:nvPr/>
        </p:nvSpPr>
        <p:spPr>
          <a:xfrm>
            <a:off x="411719" y="916742"/>
            <a:ext cx="3107517" cy="369332"/>
          </a:xfrm>
          <a:prstGeom prst="rect">
            <a:avLst/>
          </a:prstGeom>
          <a:noFill/>
          <a:ln w="38100">
            <a:solidFill>
              <a:srgbClr val="ED2300"/>
            </a:solidFill>
          </a:ln>
        </p:spPr>
        <p:txBody>
          <a:bodyPr wrap="none" rtlCol="0">
            <a:spAutoFit/>
          </a:bodyPr>
          <a:lstStyle/>
          <a:p>
            <a:pPr algn="ctr"/>
            <a:r>
              <a:rPr lang="en-US" dirty="0"/>
              <a:t>ASG (Genova)/</a:t>
            </a:r>
            <a:r>
              <a:rPr lang="en-US" dirty="0" err="1"/>
              <a:t>Suprasys</a:t>
            </a:r>
            <a:r>
              <a:rPr lang="en-US" dirty="0"/>
              <a:t>(Bilbao)</a:t>
            </a:r>
          </a:p>
        </p:txBody>
      </p:sp>
      <p:sp>
        <p:nvSpPr>
          <p:cNvPr id="7" name="Segnaposto numero diapositiva 2">
            <a:extLst>
              <a:ext uri="{FF2B5EF4-FFF2-40B4-BE49-F238E27FC236}">
                <a16:creationId xmlns:a16="http://schemas.microsoft.com/office/drawing/2014/main" id="{D7C36A2E-D581-D5E7-1DE8-F19B8B4CB6F5}"/>
              </a:ext>
            </a:extLst>
          </p:cNvPr>
          <p:cNvSpPr txBox="1">
            <a:spLocks/>
          </p:cNvSpPr>
          <p:nvPr/>
        </p:nvSpPr>
        <p:spPr>
          <a:xfrm>
            <a:off x="9048000" y="6417000"/>
            <a:ext cx="2743200" cy="365125"/>
          </a:xfrm>
          <a:prstGeom prst="rect">
            <a:avLst/>
          </a:prstGeom>
        </p:spPr>
        <p:txBody>
          <a:bodyPr/>
          <a:ls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algn="r"/>
            <a:fld id="{23C7CB26-C4AD-E24C-99F4-9278FBEB9685}" type="slidenum">
              <a:rPr lang="en-IT" sz="1600" smtClean="0">
                <a:solidFill>
                  <a:schemeClr val="bg1"/>
                </a:solidFill>
              </a:rPr>
              <a:pPr algn="r"/>
              <a:t>29</a:t>
            </a:fld>
            <a:endParaRPr lang="en-IT" sz="1600">
              <a:solidFill>
                <a:schemeClr val="bg1"/>
              </a:solidFill>
            </a:endParaRPr>
          </a:p>
        </p:txBody>
      </p:sp>
      <p:sp>
        <p:nvSpPr>
          <p:cNvPr id="6" name="Slide Number Placeholder 5">
            <a:extLst>
              <a:ext uri="{FF2B5EF4-FFF2-40B4-BE49-F238E27FC236}">
                <a16:creationId xmlns:a16="http://schemas.microsoft.com/office/drawing/2014/main" id="{B3D53EA4-43B0-E2A9-4A50-4926FB779A05}"/>
              </a:ext>
            </a:extLst>
          </p:cNvPr>
          <p:cNvSpPr>
            <a:spLocks noGrp="1"/>
          </p:cNvSpPr>
          <p:nvPr>
            <p:ph type="sldNum" sz="quarter" idx="12"/>
          </p:nvPr>
        </p:nvSpPr>
        <p:spPr>
          <a:xfrm>
            <a:off x="8610600" y="6356350"/>
            <a:ext cx="2743200" cy="365125"/>
          </a:xfrm>
        </p:spPr>
        <p:txBody>
          <a:bodyPr/>
          <a:lstStyle/>
          <a:p>
            <a:fld id="{86CB4B4D-7CA3-9044-876B-883B54F8677D}" type="slidenum">
              <a:rPr lang="en-US" smtClean="0"/>
              <a:t>29</a:t>
            </a:fld>
            <a:endParaRPr lang="en-US"/>
          </a:p>
        </p:txBody>
      </p:sp>
    </p:spTree>
    <p:extLst>
      <p:ext uri="{BB962C8B-B14F-4D97-AF65-F5344CB8AC3E}">
        <p14:creationId xmlns:p14="http://schemas.microsoft.com/office/powerpoint/2010/main" val="2425181386"/>
      </p:ext>
    </p:extLst>
  </p:cSld>
  <p:clrMapOvr>
    <a:masterClrMapping/>
  </p:clrMapOvr>
  <p:transition spd="med"/>
</p:sld>
</file>

<file path=ppt/slides/slide3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3" name="Picture 2" descr="A long pipe with valves&#10;&#10;Description automatically generated with medium confidence">
            <a:extLst>
              <a:ext uri="{FF2B5EF4-FFF2-40B4-BE49-F238E27FC236}">
                <a16:creationId xmlns:a16="http://schemas.microsoft.com/office/drawing/2014/main" id="{17AB71A6-8323-0777-1373-8ADEA47643C6}"/>
              </a:ext>
            </a:extLst>
          </p:cNvPr>
          <p:cNvPicPr>
            <a:picLocks noChangeAspect="1"/>
          </p:cNvPicPr>
          <p:nvPr/>
        </p:nvPicPr>
        <p:blipFill>
          <a:blip r:embed="rId2"/>
          <a:srcRect t="10925" b="3726"/>
          <a:stretch/>
        </p:blipFill>
        <p:spPr>
          <a:xfrm>
            <a:off x="970974" y="1059019"/>
            <a:ext cx="10010436" cy="5661095"/>
          </a:xfrm>
          <a:prstGeom prst="rect">
            <a:avLst/>
          </a:prstGeom>
          <a:effectLst>
            <a:softEdge rad="131515"/>
          </a:effectLst>
        </p:spPr>
      </p:pic>
      <p:sp>
        <p:nvSpPr>
          <p:cNvPr id="6" name="TextBox 5">
            <a:extLst>
              <a:ext uri="{FF2B5EF4-FFF2-40B4-BE49-F238E27FC236}">
                <a16:creationId xmlns:a16="http://schemas.microsoft.com/office/drawing/2014/main" id="{A0AF6143-01EF-05FA-1383-1F09860D3BC0}"/>
              </a:ext>
            </a:extLst>
          </p:cNvPr>
          <p:cNvSpPr txBox="1"/>
          <p:nvPr/>
        </p:nvSpPr>
        <p:spPr>
          <a:xfrm>
            <a:off x="2605106" y="885444"/>
            <a:ext cx="2902857" cy="584775"/>
          </a:xfrm>
          <a:prstGeom prst="rect">
            <a:avLst/>
          </a:prstGeom>
          <a:noFill/>
        </p:spPr>
        <p:txBody>
          <a:bodyPr wrap="square" rtlCol="0">
            <a:spAutoFit/>
          </a:bodyPr>
          <a:lstStyle/>
          <a:p>
            <a:r>
              <a:rPr lang="en-US" sz="1600" dirty="0"/>
              <a:t>HV filter electrodes feedthrough </a:t>
            </a:r>
          </a:p>
        </p:txBody>
      </p:sp>
      <p:cxnSp>
        <p:nvCxnSpPr>
          <p:cNvPr id="8" name="Straight Arrow Connector 7">
            <a:extLst>
              <a:ext uri="{FF2B5EF4-FFF2-40B4-BE49-F238E27FC236}">
                <a16:creationId xmlns:a16="http://schemas.microsoft.com/office/drawing/2014/main" id="{EA436E11-716E-1BE3-81E8-1EAD9EC667C8}"/>
              </a:ext>
            </a:extLst>
          </p:cNvPr>
          <p:cNvCxnSpPr>
            <a:cxnSpLocks/>
          </p:cNvCxnSpPr>
          <p:nvPr/>
        </p:nvCxnSpPr>
        <p:spPr>
          <a:xfrm flipH="1">
            <a:off x="2945294" y="1191922"/>
            <a:ext cx="1152029" cy="174929"/>
          </a:xfrm>
          <a:prstGeom prst="straightConnector1">
            <a:avLst/>
          </a:prstGeom>
          <a:ln>
            <a:tailEnd type="triangle"/>
          </a:ln>
        </p:spPr>
        <p:style>
          <a:lnRef idx="2">
            <a:schemeClr val="accent1"/>
          </a:lnRef>
          <a:fillRef idx="0">
            <a:schemeClr val="accent1"/>
          </a:fillRef>
          <a:effectRef idx="1">
            <a:schemeClr val="accent1"/>
          </a:effectRef>
          <a:fontRef idx="minor">
            <a:schemeClr val="tx1"/>
          </a:fontRef>
        </p:style>
      </p:cxnSp>
      <p:cxnSp>
        <p:nvCxnSpPr>
          <p:cNvPr id="10" name="Straight Arrow Connector 9">
            <a:extLst>
              <a:ext uri="{FF2B5EF4-FFF2-40B4-BE49-F238E27FC236}">
                <a16:creationId xmlns:a16="http://schemas.microsoft.com/office/drawing/2014/main" id="{2CE72CAF-F23A-DD68-677C-C228358912F4}"/>
              </a:ext>
            </a:extLst>
          </p:cNvPr>
          <p:cNvCxnSpPr>
            <a:cxnSpLocks/>
          </p:cNvCxnSpPr>
          <p:nvPr/>
        </p:nvCxnSpPr>
        <p:spPr>
          <a:xfrm flipH="1">
            <a:off x="3812962" y="1207642"/>
            <a:ext cx="337106" cy="560732"/>
          </a:xfrm>
          <a:prstGeom prst="straightConnector1">
            <a:avLst/>
          </a:prstGeom>
          <a:ln>
            <a:tailEnd type="triangle"/>
          </a:ln>
        </p:spPr>
        <p:style>
          <a:lnRef idx="2">
            <a:schemeClr val="accent1"/>
          </a:lnRef>
          <a:fillRef idx="0">
            <a:schemeClr val="accent1"/>
          </a:fillRef>
          <a:effectRef idx="1">
            <a:schemeClr val="accent1"/>
          </a:effectRef>
          <a:fontRef idx="minor">
            <a:schemeClr val="tx1"/>
          </a:fontRef>
        </p:style>
      </p:cxnSp>
      <p:sp>
        <p:nvSpPr>
          <p:cNvPr id="12" name="TextBox 11">
            <a:extLst>
              <a:ext uri="{FF2B5EF4-FFF2-40B4-BE49-F238E27FC236}">
                <a16:creationId xmlns:a16="http://schemas.microsoft.com/office/drawing/2014/main" id="{A536E178-CE2C-6E22-18DC-E7CF3835A863}"/>
              </a:ext>
            </a:extLst>
          </p:cNvPr>
          <p:cNvSpPr txBox="1"/>
          <p:nvPr/>
        </p:nvSpPr>
        <p:spPr>
          <a:xfrm>
            <a:off x="2365890" y="4074967"/>
            <a:ext cx="916341" cy="584775"/>
          </a:xfrm>
          <a:prstGeom prst="rect">
            <a:avLst/>
          </a:prstGeom>
          <a:noFill/>
        </p:spPr>
        <p:txBody>
          <a:bodyPr wrap="none" rtlCol="0">
            <a:spAutoFit/>
          </a:bodyPr>
          <a:lstStyle/>
          <a:p>
            <a:r>
              <a:rPr lang="en-US" sz="1600" dirty="0"/>
              <a:t>Vacuum</a:t>
            </a:r>
          </a:p>
          <a:p>
            <a:r>
              <a:rPr lang="en-US" sz="1600" dirty="0"/>
              <a:t>station</a:t>
            </a:r>
          </a:p>
        </p:txBody>
      </p:sp>
      <p:cxnSp>
        <p:nvCxnSpPr>
          <p:cNvPr id="13" name="Straight Arrow Connector 12">
            <a:extLst>
              <a:ext uri="{FF2B5EF4-FFF2-40B4-BE49-F238E27FC236}">
                <a16:creationId xmlns:a16="http://schemas.microsoft.com/office/drawing/2014/main" id="{393DE40B-B732-3E3A-4AE7-AAE4A1AE9DD9}"/>
              </a:ext>
            </a:extLst>
          </p:cNvPr>
          <p:cNvCxnSpPr>
            <a:cxnSpLocks/>
          </p:cNvCxnSpPr>
          <p:nvPr/>
        </p:nvCxnSpPr>
        <p:spPr>
          <a:xfrm flipV="1">
            <a:off x="3167522" y="3827920"/>
            <a:ext cx="1594493" cy="551215"/>
          </a:xfrm>
          <a:prstGeom prst="straightConnector1">
            <a:avLst/>
          </a:prstGeom>
          <a:ln>
            <a:tailEnd type="triangle"/>
          </a:ln>
        </p:spPr>
        <p:style>
          <a:lnRef idx="2">
            <a:schemeClr val="accent1"/>
          </a:lnRef>
          <a:fillRef idx="0">
            <a:schemeClr val="accent1"/>
          </a:fillRef>
          <a:effectRef idx="1">
            <a:schemeClr val="accent1"/>
          </a:effectRef>
          <a:fontRef idx="minor">
            <a:schemeClr val="tx1"/>
          </a:fontRef>
        </p:style>
      </p:cxnSp>
      <p:cxnSp>
        <p:nvCxnSpPr>
          <p:cNvPr id="17" name="Straight Arrow Connector 16">
            <a:extLst>
              <a:ext uri="{FF2B5EF4-FFF2-40B4-BE49-F238E27FC236}">
                <a16:creationId xmlns:a16="http://schemas.microsoft.com/office/drawing/2014/main" id="{C45F3692-813B-7D4A-A7D5-35D4D0EA994C}"/>
              </a:ext>
            </a:extLst>
          </p:cNvPr>
          <p:cNvCxnSpPr>
            <a:cxnSpLocks/>
          </p:cNvCxnSpPr>
          <p:nvPr/>
        </p:nvCxnSpPr>
        <p:spPr>
          <a:xfrm flipH="1">
            <a:off x="6975989" y="2340167"/>
            <a:ext cx="248050" cy="1445538"/>
          </a:xfrm>
          <a:prstGeom prst="straightConnector1">
            <a:avLst/>
          </a:prstGeom>
          <a:ln>
            <a:tailEnd type="triangle"/>
          </a:ln>
        </p:spPr>
        <p:style>
          <a:lnRef idx="2">
            <a:schemeClr val="accent1"/>
          </a:lnRef>
          <a:fillRef idx="0">
            <a:schemeClr val="accent1"/>
          </a:fillRef>
          <a:effectRef idx="1">
            <a:schemeClr val="accent1"/>
          </a:effectRef>
          <a:fontRef idx="minor">
            <a:schemeClr val="tx1"/>
          </a:fontRef>
        </p:style>
      </p:cxnSp>
      <p:sp>
        <p:nvSpPr>
          <p:cNvPr id="20" name="TextBox 19">
            <a:extLst>
              <a:ext uri="{FF2B5EF4-FFF2-40B4-BE49-F238E27FC236}">
                <a16:creationId xmlns:a16="http://schemas.microsoft.com/office/drawing/2014/main" id="{66EA5460-442D-CF3D-C86F-86D6A409E4CD}"/>
              </a:ext>
            </a:extLst>
          </p:cNvPr>
          <p:cNvSpPr txBox="1"/>
          <p:nvPr/>
        </p:nvSpPr>
        <p:spPr>
          <a:xfrm>
            <a:off x="6190166" y="1732761"/>
            <a:ext cx="2067746" cy="584775"/>
          </a:xfrm>
          <a:prstGeom prst="rect">
            <a:avLst/>
          </a:prstGeom>
          <a:noFill/>
        </p:spPr>
        <p:txBody>
          <a:bodyPr wrap="none" rtlCol="0">
            <a:spAutoFit/>
          </a:bodyPr>
          <a:lstStyle/>
          <a:p>
            <a:r>
              <a:rPr lang="en-US" sz="1600" dirty="0"/>
              <a:t>Antenna signal FT</a:t>
            </a:r>
          </a:p>
          <a:p>
            <a:r>
              <a:rPr lang="en-US" sz="1600" dirty="0"/>
              <a:t>top or bottom or both</a:t>
            </a:r>
          </a:p>
        </p:txBody>
      </p:sp>
      <p:sp>
        <p:nvSpPr>
          <p:cNvPr id="21" name="TextBox 20">
            <a:extLst>
              <a:ext uri="{FF2B5EF4-FFF2-40B4-BE49-F238E27FC236}">
                <a16:creationId xmlns:a16="http://schemas.microsoft.com/office/drawing/2014/main" id="{AA8279E9-A39D-09BC-4D5C-C3D342D881D4}"/>
              </a:ext>
            </a:extLst>
          </p:cNvPr>
          <p:cNvSpPr txBox="1"/>
          <p:nvPr/>
        </p:nvSpPr>
        <p:spPr>
          <a:xfrm>
            <a:off x="8316739" y="1622782"/>
            <a:ext cx="1302921" cy="830997"/>
          </a:xfrm>
          <a:prstGeom prst="rect">
            <a:avLst/>
          </a:prstGeom>
          <a:noFill/>
        </p:spPr>
        <p:txBody>
          <a:bodyPr wrap="none" rtlCol="0">
            <a:spAutoFit/>
          </a:bodyPr>
          <a:lstStyle/>
          <a:p>
            <a:r>
              <a:rPr lang="en-US" sz="1600" dirty="0"/>
              <a:t>Cold source</a:t>
            </a:r>
          </a:p>
          <a:p>
            <a:r>
              <a:rPr lang="en-US" sz="1600" dirty="0"/>
              <a:t>For vacuum </a:t>
            </a:r>
          </a:p>
          <a:p>
            <a:r>
              <a:rPr lang="en-US" sz="1600" dirty="0"/>
              <a:t>environment</a:t>
            </a:r>
          </a:p>
        </p:txBody>
      </p:sp>
      <p:cxnSp>
        <p:nvCxnSpPr>
          <p:cNvPr id="22" name="Straight Arrow Connector 21">
            <a:extLst>
              <a:ext uri="{FF2B5EF4-FFF2-40B4-BE49-F238E27FC236}">
                <a16:creationId xmlns:a16="http://schemas.microsoft.com/office/drawing/2014/main" id="{2EA2858B-BD35-0627-EF7E-B1216CD7D958}"/>
              </a:ext>
            </a:extLst>
          </p:cNvPr>
          <p:cNvCxnSpPr>
            <a:cxnSpLocks/>
          </p:cNvCxnSpPr>
          <p:nvPr/>
        </p:nvCxnSpPr>
        <p:spPr>
          <a:xfrm>
            <a:off x="8534665" y="2474715"/>
            <a:ext cx="0" cy="426499"/>
          </a:xfrm>
          <a:prstGeom prst="straightConnector1">
            <a:avLst/>
          </a:prstGeom>
          <a:ln>
            <a:tailEnd type="triangle"/>
          </a:ln>
        </p:spPr>
        <p:style>
          <a:lnRef idx="2">
            <a:schemeClr val="accent1"/>
          </a:lnRef>
          <a:fillRef idx="0">
            <a:schemeClr val="accent1"/>
          </a:fillRef>
          <a:effectRef idx="1">
            <a:schemeClr val="accent1"/>
          </a:effectRef>
          <a:fontRef idx="minor">
            <a:schemeClr val="tx1"/>
          </a:fontRef>
        </p:style>
      </p:cxnSp>
      <p:sp>
        <p:nvSpPr>
          <p:cNvPr id="24" name="Oval 23">
            <a:extLst>
              <a:ext uri="{FF2B5EF4-FFF2-40B4-BE49-F238E27FC236}">
                <a16:creationId xmlns:a16="http://schemas.microsoft.com/office/drawing/2014/main" id="{86057054-E4A7-3A8B-9CC7-978946C22865}"/>
              </a:ext>
            </a:extLst>
          </p:cNvPr>
          <p:cNvSpPr/>
          <p:nvPr/>
        </p:nvSpPr>
        <p:spPr>
          <a:xfrm>
            <a:off x="8885962" y="5048656"/>
            <a:ext cx="1293944" cy="1440843"/>
          </a:xfrm>
          <a:prstGeom prst="ellipse">
            <a:avLst/>
          </a:prstGeom>
          <a:noFill/>
          <a:ln>
            <a:solidFill>
              <a:srgbClr val="FF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 name="TextBox 24">
            <a:extLst>
              <a:ext uri="{FF2B5EF4-FFF2-40B4-BE49-F238E27FC236}">
                <a16:creationId xmlns:a16="http://schemas.microsoft.com/office/drawing/2014/main" id="{0E73574E-AB57-D21B-8F54-F7EB41172260}"/>
              </a:ext>
            </a:extLst>
          </p:cNvPr>
          <p:cNvSpPr txBox="1"/>
          <p:nvPr/>
        </p:nvSpPr>
        <p:spPr>
          <a:xfrm>
            <a:off x="9260566" y="2866492"/>
            <a:ext cx="2955505" cy="1569660"/>
          </a:xfrm>
          <a:prstGeom prst="rect">
            <a:avLst/>
          </a:prstGeom>
          <a:noFill/>
        </p:spPr>
        <p:txBody>
          <a:bodyPr wrap="square" rtlCol="0">
            <a:spAutoFit/>
          </a:bodyPr>
          <a:lstStyle/>
          <a:p>
            <a:r>
              <a:rPr lang="en-US" sz="1600" dirty="0"/>
              <a:t>Volume hosting G-T sample</a:t>
            </a:r>
          </a:p>
          <a:p>
            <a:r>
              <a:rPr lang="en-US" sz="1600" dirty="0"/>
              <a:t>with standard CF flanges with </a:t>
            </a:r>
          </a:p>
          <a:p>
            <a:r>
              <a:rPr lang="en-US" sz="1600" dirty="0"/>
              <a:t>possibility to make it longer and</a:t>
            </a:r>
          </a:p>
          <a:p>
            <a:r>
              <a:rPr lang="en-US" sz="1600" dirty="0"/>
              <a:t>connected to vacuum suitcase</a:t>
            </a:r>
          </a:p>
          <a:p>
            <a:r>
              <a:rPr lang="en-US" sz="1600" dirty="0"/>
              <a:t>for G-T transfer. Possible adapter to be added afterword </a:t>
            </a:r>
          </a:p>
        </p:txBody>
      </p:sp>
      <p:sp>
        <p:nvSpPr>
          <p:cNvPr id="26" name="TextBox 25">
            <a:extLst>
              <a:ext uri="{FF2B5EF4-FFF2-40B4-BE49-F238E27FC236}">
                <a16:creationId xmlns:a16="http://schemas.microsoft.com/office/drawing/2014/main" id="{090FA1A1-7E83-6FA7-90CD-6BC9513AA0B3}"/>
              </a:ext>
            </a:extLst>
          </p:cNvPr>
          <p:cNvSpPr txBox="1"/>
          <p:nvPr/>
        </p:nvSpPr>
        <p:spPr>
          <a:xfrm>
            <a:off x="4595898" y="1290889"/>
            <a:ext cx="1485663" cy="338554"/>
          </a:xfrm>
          <a:prstGeom prst="rect">
            <a:avLst/>
          </a:prstGeom>
          <a:noFill/>
        </p:spPr>
        <p:txBody>
          <a:bodyPr wrap="none" rtlCol="0">
            <a:spAutoFit/>
          </a:bodyPr>
          <a:lstStyle/>
          <a:p>
            <a:r>
              <a:rPr lang="en-US" sz="1600" dirty="0"/>
              <a:t>Vacuum gauge</a:t>
            </a:r>
          </a:p>
        </p:txBody>
      </p:sp>
      <p:cxnSp>
        <p:nvCxnSpPr>
          <p:cNvPr id="27" name="Straight Arrow Connector 26">
            <a:extLst>
              <a:ext uri="{FF2B5EF4-FFF2-40B4-BE49-F238E27FC236}">
                <a16:creationId xmlns:a16="http://schemas.microsoft.com/office/drawing/2014/main" id="{4414DC92-2174-E2A6-06E1-FB5CF0C66504}"/>
              </a:ext>
            </a:extLst>
          </p:cNvPr>
          <p:cNvCxnSpPr>
            <a:cxnSpLocks/>
            <a:stCxn id="26" idx="1"/>
          </p:cNvCxnSpPr>
          <p:nvPr/>
        </p:nvCxnSpPr>
        <p:spPr>
          <a:xfrm flipH="1">
            <a:off x="3267959" y="1460166"/>
            <a:ext cx="1327939" cy="345814"/>
          </a:xfrm>
          <a:prstGeom prst="straightConnector1">
            <a:avLst/>
          </a:prstGeom>
          <a:ln>
            <a:tailEnd type="triangle"/>
          </a:ln>
        </p:spPr>
        <p:style>
          <a:lnRef idx="2">
            <a:schemeClr val="accent1"/>
          </a:lnRef>
          <a:fillRef idx="0">
            <a:schemeClr val="accent1"/>
          </a:fillRef>
          <a:effectRef idx="1">
            <a:schemeClr val="accent1"/>
          </a:effectRef>
          <a:fontRef idx="minor">
            <a:schemeClr val="tx1"/>
          </a:fontRef>
        </p:style>
      </p:cxnSp>
      <p:cxnSp>
        <p:nvCxnSpPr>
          <p:cNvPr id="29" name="Straight Arrow Connector 28">
            <a:extLst>
              <a:ext uri="{FF2B5EF4-FFF2-40B4-BE49-F238E27FC236}">
                <a16:creationId xmlns:a16="http://schemas.microsoft.com/office/drawing/2014/main" id="{44D647A2-52A7-15B8-2618-A9B353EB585E}"/>
              </a:ext>
            </a:extLst>
          </p:cNvPr>
          <p:cNvCxnSpPr>
            <a:cxnSpLocks/>
            <a:stCxn id="31" idx="1"/>
          </p:cNvCxnSpPr>
          <p:nvPr/>
        </p:nvCxnSpPr>
        <p:spPr>
          <a:xfrm flipH="1">
            <a:off x="9782629" y="6212839"/>
            <a:ext cx="794554" cy="189756"/>
          </a:xfrm>
          <a:prstGeom prst="straightConnector1">
            <a:avLst/>
          </a:prstGeom>
          <a:ln>
            <a:tailEnd type="triangle"/>
          </a:ln>
        </p:spPr>
        <p:style>
          <a:lnRef idx="2">
            <a:schemeClr val="accent1"/>
          </a:lnRef>
          <a:fillRef idx="0">
            <a:schemeClr val="accent1"/>
          </a:fillRef>
          <a:effectRef idx="1">
            <a:schemeClr val="accent1"/>
          </a:effectRef>
          <a:fontRef idx="minor">
            <a:schemeClr val="tx1"/>
          </a:fontRef>
        </p:style>
      </p:cxnSp>
      <p:sp>
        <p:nvSpPr>
          <p:cNvPr id="31" name="TextBox 30">
            <a:extLst>
              <a:ext uri="{FF2B5EF4-FFF2-40B4-BE49-F238E27FC236}">
                <a16:creationId xmlns:a16="http://schemas.microsoft.com/office/drawing/2014/main" id="{7F27A3B4-5058-1A7B-2E0B-600E016EE9B7}"/>
              </a:ext>
            </a:extLst>
          </p:cNvPr>
          <p:cNvSpPr txBox="1"/>
          <p:nvPr/>
        </p:nvSpPr>
        <p:spPr>
          <a:xfrm>
            <a:off x="10577183" y="5920451"/>
            <a:ext cx="1394036" cy="584775"/>
          </a:xfrm>
          <a:prstGeom prst="rect">
            <a:avLst/>
          </a:prstGeom>
          <a:noFill/>
        </p:spPr>
        <p:txBody>
          <a:bodyPr wrap="none" rtlCol="0">
            <a:spAutoFit/>
          </a:bodyPr>
          <a:lstStyle/>
          <a:p>
            <a:r>
              <a:rPr lang="en-US" sz="1600" dirty="0"/>
              <a:t>Vacuum gauge</a:t>
            </a:r>
          </a:p>
          <a:p>
            <a:r>
              <a:rPr lang="en-US" sz="1600" dirty="0"/>
              <a:t>(not visible)</a:t>
            </a:r>
          </a:p>
        </p:txBody>
      </p:sp>
      <p:sp>
        <p:nvSpPr>
          <p:cNvPr id="33" name="TextBox 32">
            <a:extLst>
              <a:ext uri="{FF2B5EF4-FFF2-40B4-BE49-F238E27FC236}">
                <a16:creationId xmlns:a16="http://schemas.microsoft.com/office/drawing/2014/main" id="{6CEB5FBA-A528-86EB-7C71-D6D118E52B9A}"/>
              </a:ext>
            </a:extLst>
          </p:cNvPr>
          <p:cNvSpPr txBox="1"/>
          <p:nvPr/>
        </p:nvSpPr>
        <p:spPr>
          <a:xfrm>
            <a:off x="115723" y="614696"/>
            <a:ext cx="2807911" cy="830997"/>
          </a:xfrm>
          <a:prstGeom prst="rect">
            <a:avLst/>
          </a:prstGeom>
          <a:noFill/>
        </p:spPr>
        <p:txBody>
          <a:bodyPr wrap="square" rtlCol="0">
            <a:spAutoFit/>
          </a:bodyPr>
          <a:lstStyle/>
          <a:p>
            <a:r>
              <a:rPr lang="en-US" sz="1600" dirty="0"/>
              <a:t>Cylindrical volume hosting  future electron detector</a:t>
            </a:r>
          </a:p>
          <a:p>
            <a:r>
              <a:rPr lang="en-US" sz="1600" dirty="0"/>
              <a:t>(not drawn)</a:t>
            </a:r>
          </a:p>
        </p:txBody>
      </p:sp>
      <p:cxnSp>
        <p:nvCxnSpPr>
          <p:cNvPr id="35" name="Straight Arrow Connector 34">
            <a:extLst>
              <a:ext uri="{FF2B5EF4-FFF2-40B4-BE49-F238E27FC236}">
                <a16:creationId xmlns:a16="http://schemas.microsoft.com/office/drawing/2014/main" id="{77DA8EEA-A5EB-4187-A5CB-F2159E362C79}"/>
              </a:ext>
            </a:extLst>
          </p:cNvPr>
          <p:cNvCxnSpPr>
            <a:cxnSpLocks/>
          </p:cNvCxnSpPr>
          <p:nvPr/>
        </p:nvCxnSpPr>
        <p:spPr>
          <a:xfrm>
            <a:off x="1326578" y="1207642"/>
            <a:ext cx="444259" cy="166494"/>
          </a:xfrm>
          <a:prstGeom prst="straightConnector1">
            <a:avLst/>
          </a:prstGeom>
          <a:ln>
            <a:tailEnd type="triangle"/>
          </a:ln>
        </p:spPr>
        <p:style>
          <a:lnRef idx="2">
            <a:schemeClr val="accent1"/>
          </a:lnRef>
          <a:fillRef idx="0">
            <a:schemeClr val="accent1"/>
          </a:fillRef>
          <a:effectRef idx="1">
            <a:schemeClr val="accent1"/>
          </a:effectRef>
          <a:fontRef idx="minor">
            <a:schemeClr val="tx1"/>
          </a:fontRef>
        </p:style>
      </p:cxnSp>
      <p:sp>
        <p:nvSpPr>
          <p:cNvPr id="39" name="TextBox 38">
            <a:extLst>
              <a:ext uri="{FF2B5EF4-FFF2-40B4-BE49-F238E27FC236}">
                <a16:creationId xmlns:a16="http://schemas.microsoft.com/office/drawing/2014/main" id="{04CFDF50-CC64-C269-C973-99C77EE29CF2}"/>
              </a:ext>
            </a:extLst>
          </p:cNvPr>
          <p:cNvSpPr txBox="1"/>
          <p:nvPr/>
        </p:nvSpPr>
        <p:spPr>
          <a:xfrm>
            <a:off x="2663080" y="5441480"/>
            <a:ext cx="1168910" cy="338554"/>
          </a:xfrm>
          <a:prstGeom prst="rect">
            <a:avLst/>
          </a:prstGeom>
          <a:noFill/>
        </p:spPr>
        <p:txBody>
          <a:bodyPr wrap="none" rtlCol="0">
            <a:spAutoFit/>
          </a:bodyPr>
          <a:lstStyle/>
          <a:p>
            <a:r>
              <a:rPr lang="en-US" sz="1600" dirty="0"/>
              <a:t>120 cm OD</a:t>
            </a:r>
          </a:p>
        </p:txBody>
      </p:sp>
      <p:cxnSp>
        <p:nvCxnSpPr>
          <p:cNvPr id="40" name="Straight Arrow Connector 39">
            <a:extLst>
              <a:ext uri="{FF2B5EF4-FFF2-40B4-BE49-F238E27FC236}">
                <a16:creationId xmlns:a16="http://schemas.microsoft.com/office/drawing/2014/main" id="{CF592758-6A83-95B4-CDFD-72422946BEE4}"/>
              </a:ext>
            </a:extLst>
          </p:cNvPr>
          <p:cNvCxnSpPr>
            <a:cxnSpLocks/>
          </p:cNvCxnSpPr>
          <p:nvPr/>
        </p:nvCxnSpPr>
        <p:spPr>
          <a:xfrm flipV="1">
            <a:off x="3511257" y="4220613"/>
            <a:ext cx="2464935" cy="1191057"/>
          </a:xfrm>
          <a:prstGeom prst="straightConnector1">
            <a:avLst/>
          </a:prstGeom>
          <a:ln>
            <a:tailEnd type="triangle"/>
          </a:ln>
        </p:spPr>
        <p:style>
          <a:lnRef idx="2">
            <a:schemeClr val="accent1"/>
          </a:lnRef>
          <a:fillRef idx="0">
            <a:schemeClr val="accent1"/>
          </a:fillRef>
          <a:effectRef idx="1">
            <a:schemeClr val="accent1"/>
          </a:effectRef>
          <a:fontRef idx="minor">
            <a:schemeClr val="tx1"/>
          </a:fontRef>
        </p:style>
      </p:cxnSp>
      <p:cxnSp>
        <p:nvCxnSpPr>
          <p:cNvPr id="43" name="Straight Arrow Connector 42">
            <a:extLst>
              <a:ext uri="{FF2B5EF4-FFF2-40B4-BE49-F238E27FC236}">
                <a16:creationId xmlns:a16="http://schemas.microsoft.com/office/drawing/2014/main" id="{46C05E53-B4B4-B66C-D2DA-3FF2008D2850}"/>
              </a:ext>
            </a:extLst>
          </p:cNvPr>
          <p:cNvCxnSpPr>
            <a:cxnSpLocks/>
          </p:cNvCxnSpPr>
          <p:nvPr/>
        </p:nvCxnSpPr>
        <p:spPr>
          <a:xfrm flipV="1">
            <a:off x="1278337" y="2175148"/>
            <a:ext cx="824424" cy="887788"/>
          </a:xfrm>
          <a:prstGeom prst="straightConnector1">
            <a:avLst/>
          </a:prstGeom>
          <a:ln>
            <a:tailEnd type="triangle"/>
          </a:ln>
        </p:spPr>
        <p:style>
          <a:lnRef idx="2">
            <a:schemeClr val="accent1"/>
          </a:lnRef>
          <a:fillRef idx="0">
            <a:schemeClr val="accent1"/>
          </a:fillRef>
          <a:effectRef idx="1">
            <a:schemeClr val="accent1"/>
          </a:effectRef>
          <a:fontRef idx="minor">
            <a:schemeClr val="tx1"/>
          </a:fontRef>
        </p:style>
      </p:cxnSp>
      <p:sp>
        <p:nvSpPr>
          <p:cNvPr id="46" name="TextBox 45">
            <a:extLst>
              <a:ext uri="{FF2B5EF4-FFF2-40B4-BE49-F238E27FC236}">
                <a16:creationId xmlns:a16="http://schemas.microsoft.com/office/drawing/2014/main" id="{7E5DF9BE-00C8-7474-31F5-CFB0B3250270}"/>
              </a:ext>
            </a:extLst>
          </p:cNvPr>
          <p:cNvSpPr txBox="1"/>
          <p:nvPr/>
        </p:nvSpPr>
        <p:spPr>
          <a:xfrm>
            <a:off x="596979" y="3051176"/>
            <a:ext cx="1236236" cy="338554"/>
          </a:xfrm>
          <a:prstGeom prst="rect">
            <a:avLst/>
          </a:prstGeom>
          <a:noFill/>
        </p:spPr>
        <p:txBody>
          <a:bodyPr wrap="none" rtlCol="0">
            <a:spAutoFit/>
          </a:bodyPr>
          <a:lstStyle/>
          <a:p>
            <a:r>
              <a:rPr lang="en-US" sz="1600" dirty="0"/>
              <a:t>200 mm OD</a:t>
            </a:r>
          </a:p>
        </p:txBody>
      </p:sp>
      <p:cxnSp>
        <p:nvCxnSpPr>
          <p:cNvPr id="48" name="Straight Arrow Connector 47">
            <a:extLst>
              <a:ext uri="{FF2B5EF4-FFF2-40B4-BE49-F238E27FC236}">
                <a16:creationId xmlns:a16="http://schemas.microsoft.com/office/drawing/2014/main" id="{E322DDB1-0BD2-065D-17C8-D2E338021E50}"/>
              </a:ext>
            </a:extLst>
          </p:cNvPr>
          <p:cNvCxnSpPr>
            <a:cxnSpLocks/>
          </p:cNvCxnSpPr>
          <p:nvPr/>
        </p:nvCxnSpPr>
        <p:spPr>
          <a:xfrm flipH="1">
            <a:off x="9722950" y="4450944"/>
            <a:ext cx="103160" cy="510070"/>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p:sp>
        <p:nvSpPr>
          <p:cNvPr id="2" name="TextBox 1">
            <a:extLst>
              <a:ext uri="{FF2B5EF4-FFF2-40B4-BE49-F238E27FC236}">
                <a16:creationId xmlns:a16="http://schemas.microsoft.com/office/drawing/2014/main" id="{EED670BF-508E-9865-08EB-947AFD503168}"/>
              </a:ext>
            </a:extLst>
          </p:cNvPr>
          <p:cNvSpPr txBox="1"/>
          <p:nvPr/>
        </p:nvSpPr>
        <p:spPr>
          <a:xfrm>
            <a:off x="6171544" y="735904"/>
            <a:ext cx="3836669" cy="646331"/>
          </a:xfrm>
          <a:prstGeom prst="rect">
            <a:avLst/>
          </a:prstGeom>
          <a:noFill/>
          <a:ln w="38100">
            <a:solidFill>
              <a:srgbClr val="ED2300"/>
            </a:solidFill>
          </a:ln>
        </p:spPr>
        <p:txBody>
          <a:bodyPr wrap="square" rtlCol="0">
            <a:spAutoFit/>
          </a:bodyPr>
          <a:lstStyle/>
          <a:p>
            <a:pPr algn="ctr"/>
            <a:r>
              <a:rPr lang="en-US" dirty="0"/>
              <a:t>ALCA technology (Vicenza) </a:t>
            </a:r>
          </a:p>
          <a:p>
            <a:pPr algn="ctr"/>
            <a:r>
              <a:rPr lang="en-US" b="1" dirty="0"/>
              <a:t>order issued</a:t>
            </a:r>
          </a:p>
        </p:txBody>
      </p:sp>
      <p:sp>
        <p:nvSpPr>
          <p:cNvPr id="18" name="TextBox 17">
            <a:extLst>
              <a:ext uri="{FF2B5EF4-FFF2-40B4-BE49-F238E27FC236}">
                <a16:creationId xmlns:a16="http://schemas.microsoft.com/office/drawing/2014/main" id="{ADE5E52E-36DE-0C51-EA22-8A188046BAC0}"/>
              </a:ext>
            </a:extLst>
          </p:cNvPr>
          <p:cNvSpPr txBox="1"/>
          <p:nvPr/>
        </p:nvSpPr>
        <p:spPr>
          <a:xfrm>
            <a:off x="263835" y="-18494"/>
            <a:ext cx="11512639" cy="646331"/>
          </a:xfrm>
          <a:prstGeom prst="rect">
            <a:avLst/>
          </a:prstGeom>
          <a:noFill/>
        </p:spPr>
        <p:txBody>
          <a:bodyPr wrap="none" rtlCol="0">
            <a:spAutoFit/>
          </a:bodyPr>
          <a:lstStyle/>
          <a:p>
            <a:r>
              <a:rPr lang="en-US" sz="3600" b="1" dirty="0">
                <a:latin typeface="+mj-lt"/>
              </a:rPr>
              <a:t>Demonstrator parts under constructions: vacuum chamber</a:t>
            </a:r>
          </a:p>
        </p:txBody>
      </p:sp>
      <p:sp>
        <p:nvSpPr>
          <p:cNvPr id="11" name="Segnaposto numero diapositiva 2">
            <a:extLst>
              <a:ext uri="{FF2B5EF4-FFF2-40B4-BE49-F238E27FC236}">
                <a16:creationId xmlns:a16="http://schemas.microsoft.com/office/drawing/2014/main" id="{F9213ED9-C4E2-B878-A7C8-43BBC8D5B8A3}"/>
              </a:ext>
            </a:extLst>
          </p:cNvPr>
          <p:cNvSpPr>
            <a:spLocks noGrp="1"/>
          </p:cNvSpPr>
          <p:nvPr>
            <p:ph type="sldNum" sz="quarter" idx="12"/>
          </p:nvPr>
        </p:nvSpPr>
        <p:spPr>
          <a:xfrm>
            <a:off x="9048000" y="6417000"/>
            <a:ext cx="2743200" cy="365125"/>
          </a:xfrm>
        </p:spPr>
        <p:txBody>
          <a:bodyPr/>
          <a:lstStyle/>
          <a:p>
            <a:fld id="{23C7CB26-C4AD-E24C-99F4-9278FBEB9685}" type="slidenum">
              <a:rPr lang="en-IT" sz="1600" smtClean="0">
                <a:solidFill>
                  <a:schemeClr val="bg1"/>
                </a:solidFill>
              </a:rPr>
              <a:t>30</a:t>
            </a:fld>
            <a:endParaRPr lang="en-IT" sz="1600">
              <a:solidFill>
                <a:schemeClr val="bg1"/>
              </a:solidFill>
            </a:endParaRPr>
          </a:p>
        </p:txBody>
      </p:sp>
      <p:sp>
        <p:nvSpPr>
          <p:cNvPr id="5" name="Footer Placeholder 4">
            <a:extLst>
              <a:ext uri="{FF2B5EF4-FFF2-40B4-BE49-F238E27FC236}">
                <a16:creationId xmlns:a16="http://schemas.microsoft.com/office/drawing/2014/main" id="{88990869-BD5E-B283-F7EC-B66B5ED18B31}"/>
              </a:ext>
            </a:extLst>
          </p:cNvPr>
          <p:cNvSpPr>
            <a:spLocks noGrp="1"/>
          </p:cNvSpPr>
          <p:nvPr>
            <p:ph type="ftr" sz="quarter" idx="11"/>
          </p:nvPr>
        </p:nvSpPr>
        <p:spPr/>
        <p:txBody>
          <a:bodyPr/>
          <a:lstStyle/>
          <a:p>
            <a:r>
              <a:rPr lang="en-US"/>
              <a:t>A. Tan, CIPANP 2025, Madison</a:t>
            </a:r>
          </a:p>
        </p:txBody>
      </p:sp>
      <p:sp>
        <p:nvSpPr>
          <p:cNvPr id="7" name="Date Placeholder 6">
            <a:extLst>
              <a:ext uri="{FF2B5EF4-FFF2-40B4-BE49-F238E27FC236}">
                <a16:creationId xmlns:a16="http://schemas.microsoft.com/office/drawing/2014/main" id="{140BBFE0-7FA1-0DD4-9361-9FA553151806}"/>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500772728"/>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7" name="Graphic 6">
            <a:extLst>
              <a:ext uri="{FF2B5EF4-FFF2-40B4-BE49-F238E27FC236}">
                <a16:creationId xmlns:a16="http://schemas.microsoft.com/office/drawing/2014/main" id="{AF12C982-EE43-48AF-95F7-8DB5DB661438}"/>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609600" y="1964951"/>
            <a:ext cx="6858000" cy="4572000"/>
          </a:xfrm>
          <a:prstGeom prst="rect">
            <a:avLst/>
          </a:prstGeom>
        </p:spPr>
      </p:pic>
      <p:sp>
        <p:nvSpPr>
          <p:cNvPr id="2" name="Title 1">
            <a:extLst>
              <a:ext uri="{FF2B5EF4-FFF2-40B4-BE49-F238E27FC236}">
                <a16:creationId xmlns:a16="http://schemas.microsoft.com/office/drawing/2014/main" id="{001AC8C7-3051-4AC3-A20C-5B5AE7E4059F}"/>
              </a:ext>
            </a:extLst>
          </p:cNvPr>
          <p:cNvSpPr>
            <a:spLocks noGrp="1"/>
          </p:cNvSpPr>
          <p:nvPr>
            <p:ph type="title"/>
          </p:nvPr>
        </p:nvSpPr>
        <p:spPr/>
        <p:txBody>
          <a:bodyPr/>
          <a:lstStyle/>
          <a:p>
            <a:r>
              <a:rPr lang="en-US" dirty="0"/>
              <a:t>Cosmic Neutrino Background</a:t>
            </a:r>
          </a:p>
        </p:txBody>
      </p:sp>
      <p:grpSp>
        <p:nvGrpSpPr>
          <p:cNvPr id="76" name="Group 75">
            <a:extLst>
              <a:ext uri="{FF2B5EF4-FFF2-40B4-BE49-F238E27FC236}">
                <a16:creationId xmlns:a16="http://schemas.microsoft.com/office/drawing/2014/main" id="{F5C13E3F-5BD3-40AB-872C-B3EAF158E0DA}"/>
              </a:ext>
            </a:extLst>
          </p:cNvPr>
          <p:cNvGrpSpPr/>
          <p:nvPr/>
        </p:nvGrpSpPr>
        <p:grpSpPr>
          <a:xfrm>
            <a:off x="4414208" y="2073422"/>
            <a:ext cx="2746156" cy="369332"/>
            <a:chOff x="4414208" y="2073422"/>
            <a:chExt cx="2746156" cy="369332"/>
          </a:xfrm>
        </p:grpSpPr>
        <p:cxnSp>
          <p:nvCxnSpPr>
            <p:cNvPr id="98" name="Straight Arrow Connector 97">
              <a:extLst>
                <a:ext uri="{FF2B5EF4-FFF2-40B4-BE49-F238E27FC236}">
                  <a16:creationId xmlns:a16="http://schemas.microsoft.com/office/drawing/2014/main" id="{2B5FE9BB-43B4-4BCB-86C3-F47D298BA143}"/>
                </a:ext>
              </a:extLst>
            </p:cNvPr>
            <p:cNvCxnSpPr>
              <a:cxnSpLocks/>
            </p:cNvCxnSpPr>
            <p:nvPr/>
          </p:nvCxnSpPr>
          <p:spPr>
            <a:xfrm>
              <a:off x="4414208" y="2258088"/>
              <a:ext cx="1331844" cy="0"/>
            </a:xfrm>
            <a:prstGeom prst="straightConnector1">
              <a:avLst/>
            </a:prstGeom>
            <a:ln w="38100">
              <a:solidFill>
                <a:srgbClr val="7F7FFF"/>
              </a:solidFill>
              <a:tailEnd type="triangle"/>
            </a:ln>
          </p:spPr>
          <p:style>
            <a:lnRef idx="1">
              <a:schemeClr val="accent1"/>
            </a:lnRef>
            <a:fillRef idx="0">
              <a:schemeClr val="accent1"/>
            </a:fillRef>
            <a:effectRef idx="0">
              <a:schemeClr val="accent1"/>
            </a:effectRef>
            <a:fontRef idx="minor">
              <a:schemeClr val="tx1"/>
            </a:fontRef>
          </p:style>
        </p:cxnSp>
        <p:sp>
          <p:nvSpPr>
            <p:cNvPr id="99" name="TextBox 98">
              <a:extLst>
                <a:ext uri="{FF2B5EF4-FFF2-40B4-BE49-F238E27FC236}">
                  <a16:creationId xmlns:a16="http://schemas.microsoft.com/office/drawing/2014/main" id="{4CD7BA90-7882-4244-BCC9-53847F3B429E}"/>
                </a:ext>
              </a:extLst>
            </p:cNvPr>
            <p:cNvSpPr txBox="1"/>
            <p:nvPr/>
          </p:nvSpPr>
          <p:spPr>
            <a:xfrm>
              <a:off x="5746052" y="2073422"/>
              <a:ext cx="1414312" cy="369332"/>
            </a:xfrm>
            <a:prstGeom prst="rect">
              <a:avLst/>
            </a:prstGeom>
            <a:noFill/>
          </p:spPr>
          <p:txBody>
            <a:bodyPr wrap="square" rtlCol="0">
              <a:spAutoFit/>
            </a:bodyPr>
            <a:lstStyle/>
            <a:p>
              <a:r>
                <a:rPr lang="en-US" dirty="0">
                  <a:solidFill>
                    <a:srgbClr val="7F7FFF"/>
                  </a:solidFill>
                </a:rPr>
                <a:t>Hydrogen</a:t>
              </a:r>
            </a:p>
          </p:txBody>
        </p:sp>
        <p:cxnSp>
          <p:nvCxnSpPr>
            <p:cNvPr id="100" name="Straight Arrow Connector 99">
              <a:extLst>
                <a:ext uri="{FF2B5EF4-FFF2-40B4-BE49-F238E27FC236}">
                  <a16:creationId xmlns:a16="http://schemas.microsoft.com/office/drawing/2014/main" id="{3A35302B-531F-4CD9-A461-F7A94B17287C}"/>
                </a:ext>
              </a:extLst>
            </p:cNvPr>
            <p:cNvCxnSpPr>
              <a:cxnSpLocks/>
            </p:cNvCxnSpPr>
            <p:nvPr/>
          </p:nvCxnSpPr>
          <p:spPr>
            <a:xfrm>
              <a:off x="4414208" y="2117948"/>
              <a:ext cx="0" cy="268520"/>
            </a:xfrm>
            <a:prstGeom prst="straightConnector1">
              <a:avLst/>
            </a:prstGeom>
            <a:ln w="19050">
              <a:solidFill>
                <a:srgbClr val="7F7FFF"/>
              </a:solidFill>
              <a:tailEnd type="none"/>
            </a:ln>
          </p:spPr>
          <p:style>
            <a:lnRef idx="1">
              <a:schemeClr val="accent1"/>
            </a:lnRef>
            <a:fillRef idx="0">
              <a:schemeClr val="accent1"/>
            </a:fillRef>
            <a:effectRef idx="0">
              <a:schemeClr val="accent1"/>
            </a:effectRef>
            <a:fontRef idx="minor">
              <a:schemeClr val="tx1"/>
            </a:fontRef>
          </p:style>
        </p:cxnSp>
      </p:grpSp>
      <p:cxnSp>
        <p:nvCxnSpPr>
          <p:cNvPr id="102" name="Straight Arrow Connector 101">
            <a:extLst>
              <a:ext uri="{FF2B5EF4-FFF2-40B4-BE49-F238E27FC236}">
                <a16:creationId xmlns:a16="http://schemas.microsoft.com/office/drawing/2014/main" id="{4CD03F70-F003-472F-B56F-F4A3A9331751}"/>
              </a:ext>
            </a:extLst>
          </p:cNvPr>
          <p:cNvCxnSpPr>
            <a:cxnSpLocks/>
          </p:cNvCxnSpPr>
          <p:nvPr/>
        </p:nvCxnSpPr>
        <p:spPr>
          <a:xfrm>
            <a:off x="4326032" y="1982506"/>
            <a:ext cx="1331844" cy="0"/>
          </a:xfrm>
          <a:prstGeom prst="straightConnector1">
            <a:avLst/>
          </a:prstGeom>
          <a:ln w="38100">
            <a:solidFill>
              <a:srgbClr val="3333FF"/>
            </a:solidFill>
            <a:tailEnd type="triangle"/>
          </a:ln>
        </p:spPr>
        <p:style>
          <a:lnRef idx="1">
            <a:schemeClr val="accent1"/>
          </a:lnRef>
          <a:fillRef idx="0">
            <a:schemeClr val="accent1"/>
          </a:fillRef>
          <a:effectRef idx="0">
            <a:schemeClr val="accent1"/>
          </a:effectRef>
          <a:fontRef idx="minor">
            <a:schemeClr val="tx1"/>
          </a:fontRef>
        </p:style>
      </p:cxnSp>
      <p:sp>
        <p:nvSpPr>
          <p:cNvPr id="103" name="TextBox 102">
            <a:extLst>
              <a:ext uri="{FF2B5EF4-FFF2-40B4-BE49-F238E27FC236}">
                <a16:creationId xmlns:a16="http://schemas.microsoft.com/office/drawing/2014/main" id="{101D9858-CA0B-4E6E-B0CE-34A33B4A01FB}"/>
              </a:ext>
            </a:extLst>
          </p:cNvPr>
          <p:cNvSpPr txBox="1"/>
          <p:nvPr/>
        </p:nvSpPr>
        <p:spPr>
          <a:xfrm>
            <a:off x="5666504" y="1797840"/>
            <a:ext cx="1414312" cy="369332"/>
          </a:xfrm>
          <a:prstGeom prst="rect">
            <a:avLst/>
          </a:prstGeom>
          <a:noFill/>
        </p:spPr>
        <p:txBody>
          <a:bodyPr wrap="square" rtlCol="0">
            <a:spAutoFit/>
          </a:bodyPr>
          <a:lstStyle/>
          <a:p>
            <a:r>
              <a:rPr lang="en-US" dirty="0">
                <a:solidFill>
                  <a:srgbClr val="3333FF"/>
                </a:solidFill>
              </a:rPr>
              <a:t>Chlorine</a:t>
            </a:r>
          </a:p>
        </p:txBody>
      </p:sp>
      <p:cxnSp>
        <p:nvCxnSpPr>
          <p:cNvPr id="104" name="Straight Arrow Connector 103">
            <a:extLst>
              <a:ext uri="{FF2B5EF4-FFF2-40B4-BE49-F238E27FC236}">
                <a16:creationId xmlns:a16="http://schemas.microsoft.com/office/drawing/2014/main" id="{F006C41A-6416-4ECB-A5F0-9D45D7AA348D}"/>
              </a:ext>
            </a:extLst>
          </p:cNvPr>
          <p:cNvCxnSpPr>
            <a:cxnSpLocks/>
          </p:cNvCxnSpPr>
          <p:nvPr/>
        </p:nvCxnSpPr>
        <p:spPr>
          <a:xfrm>
            <a:off x="4326032" y="1842366"/>
            <a:ext cx="0" cy="544102"/>
          </a:xfrm>
          <a:prstGeom prst="straightConnector1">
            <a:avLst/>
          </a:prstGeom>
          <a:ln w="19050">
            <a:solidFill>
              <a:srgbClr val="3333FF"/>
            </a:solidFill>
            <a:tailEnd type="none"/>
          </a:ln>
        </p:spPr>
        <p:style>
          <a:lnRef idx="1">
            <a:schemeClr val="accent1"/>
          </a:lnRef>
          <a:fillRef idx="0">
            <a:schemeClr val="accent1"/>
          </a:fillRef>
          <a:effectRef idx="0">
            <a:schemeClr val="accent1"/>
          </a:effectRef>
          <a:fontRef idx="minor">
            <a:schemeClr val="tx1"/>
          </a:fontRef>
        </p:style>
      </p:cxnSp>
      <p:cxnSp>
        <p:nvCxnSpPr>
          <p:cNvPr id="101" name="Straight Arrow Connector 100">
            <a:extLst>
              <a:ext uri="{FF2B5EF4-FFF2-40B4-BE49-F238E27FC236}">
                <a16:creationId xmlns:a16="http://schemas.microsoft.com/office/drawing/2014/main" id="{4AD8F296-0A20-4382-BBE3-94FE04B077B2}"/>
              </a:ext>
            </a:extLst>
          </p:cNvPr>
          <p:cNvCxnSpPr>
            <a:cxnSpLocks/>
          </p:cNvCxnSpPr>
          <p:nvPr/>
        </p:nvCxnSpPr>
        <p:spPr>
          <a:xfrm>
            <a:off x="4198693" y="1551329"/>
            <a:ext cx="669593" cy="0"/>
          </a:xfrm>
          <a:prstGeom prst="straightConnector1">
            <a:avLst/>
          </a:prstGeom>
          <a:ln w="38100">
            <a:solidFill>
              <a:srgbClr val="0000CC"/>
            </a:solidFill>
            <a:tailEnd type="triangle"/>
          </a:ln>
        </p:spPr>
        <p:style>
          <a:lnRef idx="1">
            <a:schemeClr val="accent1"/>
          </a:lnRef>
          <a:fillRef idx="0">
            <a:schemeClr val="accent1"/>
          </a:fillRef>
          <a:effectRef idx="0">
            <a:schemeClr val="accent1"/>
          </a:effectRef>
          <a:fontRef idx="minor">
            <a:schemeClr val="tx1"/>
          </a:fontRef>
        </p:style>
      </p:cxnSp>
      <p:sp>
        <p:nvSpPr>
          <p:cNvPr id="105" name="TextBox 104">
            <a:extLst>
              <a:ext uri="{FF2B5EF4-FFF2-40B4-BE49-F238E27FC236}">
                <a16:creationId xmlns:a16="http://schemas.microsoft.com/office/drawing/2014/main" id="{B1292DCC-3667-4840-9D41-B25CE06BCFD3}"/>
              </a:ext>
            </a:extLst>
          </p:cNvPr>
          <p:cNvSpPr txBox="1"/>
          <p:nvPr/>
        </p:nvSpPr>
        <p:spPr>
          <a:xfrm>
            <a:off x="3334007" y="1363828"/>
            <a:ext cx="1097684" cy="369332"/>
          </a:xfrm>
          <a:prstGeom prst="rect">
            <a:avLst/>
          </a:prstGeom>
          <a:noFill/>
        </p:spPr>
        <p:txBody>
          <a:bodyPr wrap="square" rtlCol="0">
            <a:spAutoFit/>
          </a:bodyPr>
          <a:lstStyle/>
          <a:p>
            <a:r>
              <a:rPr lang="en-US" dirty="0">
                <a:solidFill>
                  <a:srgbClr val="0000CC"/>
                </a:solidFill>
              </a:rPr>
              <a:t>Gallium</a:t>
            </a:r>
          </a:p>
        </p:txBody>
      </p:sp>
      <p:cxnSp>
        <p:nvCxnSpPr>
          <p:cNvPr id="106" name="Straight Arrow Connector 105">
            <a:extLst>
              <a:ext uri="{FF2B5EF4-FFF2-40B4-BE49-F238E27FC236}">
                <a16:creationId xmlns:a16="http://schemas.microsoft.com/office/drawing/2014/main" id="{F2F89883-EB1D-4FF0-9371-8A95D4B8981A}"/>
              </a:ext>
            </a:extLst>
          </p:cNvPr>
          <p:cNvCxnSpPr>
            <a:cxnSpLocks/>
          </p:cNvCxnSpPr>
          <p:nvPr/>
        </p:nvCxnSpPr>
        <p:spPr>
          <a:xfrm>
            <a:off x="4198693" y="1529321"/>
            <a:ext cx="0" cy="857220"/>
          </a:xfrm>
          <a:prstGeom prst="straightConnector1">
            <a:avLst/>
          </a:prstGeom>
          <a:ln w="19050">
            <a:solidFill>
              <a:srgbClr val="0000CC"/>
            </a:solidFill>
            <a:tailEnd type="none"/>
          </a:ln>
        </p:spPr>
        <p:style>
          <a:lnRef idx="1">
            <a:schemeClr val="accent1"/>
          </a:lnRef>
          <a:fillRef idx="0">
            <a:schemeClr val="accent1"/>
          </a:fillRef>
          <a:effectRef idx="0">
            <a:schemeClr val="accent1"/>
          </a:effectRef>
          <a:fontRef idx="minor">
            <a:schemeClr val="tx1"/>
          </a:fontRef>
        </p:style>
      </p:cxnSp>
      <p:cxnSp>
        <p:nvCxnSpPr>
          <p:cNvPr id="107" name="Straight Arrow Connector 106">
            <a:extLst>
              <a:ext uri="{FF2B5EF4-FFF2-40B4-BE49-F238E27FC236}">
                <a16:creationId xmlns:a16="http://schemas.microsoft.com/office/drawing/2014/main" id="{52BBC82B-A4F1-4D37-8E1F-88145A45E784}"/>
              </a:ext>
            </a:extLst>
          </p:cNvPr>
          <p:cNvCxnSpPr>
            <a:cxnSpLocks/>
          </p:cNvCxnSpPr>
          <p:nvPr/>
        </p:nvCxnSpPr>
        <p:spPr>
          <a:xfrm>
            <a:off x="4512609" y="1751195"/>
            <a:ext cx="759239" cy="0"/>
          </a:xfrm>
          <a:prstGeom prst="straightConnector1">
            <a:avLst/>
          </a:prstGeom>
          <a:ln w="38100">
            <a:solidFill>
              <a:srgbClr val="0000CC"/>
            </a:solidFill>
            <a:tailEnd type="triangle"/>
          </a:ln>
        </p:spPr>
        <p:style>
          <a:lnRef idx="1">
            <a:schemeClr val="accent1"/>
          </a:lnRef>
          <a:fillRef idx="0">
            <a:schemeClr val="accent1"/>
          </a:fillRef>
          <a:effectRef idx="0">
            <a:schemeClr val="accent1"/>
          </a:effectRef>
          <a:fontRef idx="minor">
            <a:schemeClr val="tx1"/>
          </a:fontRef>
        </p:style>
      </p:cxnSp>
      <p:cxnSp>
        <p:nvCxnSpPr>
          <p:cNvPr id="108" name="Straight Arrow Connector 107">
            <a:extLst>
              <a:ext uri="{FF2B5EF4-FFF2-40B4-BE49-F238E27FC236}">
                <a16:creationId xmlns:a16="http://schemas.microsoft.com/office/drawing/2014/main" id="{D3CDE9EA-F6ED-4F33-B847-45575C7F537E}"/>
              </a:ext>
            </a:extLst>
          </p:cNvPr>
          <p:cNvCxnSpPr>
            <a:cxnSpLocks/>
          </p:cNvCxnSpPr>
          <p:nvPr/>
        </p:nvCxnSpPr>
        <p:spPr>
          <a:xfrm>
            <a:off x="4516139" y="1669461"/>
            <a:ext cx="0" cy="717080"/>
          </a:xfrm>
          <a:prstGeom prst="straightConnector1">
            <a:avLst/>
          </a:prstGeom>
          <a:ln w="19050">
            <a:solidFill>
              <a:srgbClr val="0000CC"/>
            </a:solidFill>
            <a:tailEnd type="none"/>
          </a:ln>
        </p:spPr>
        <p:style>
          <a:lnRef idx="1">
            <a:schemeClr val="accent1"/>
          </a:lnRef>
          <a:fillRef idx="0">
            <a:schemeClr val="accent1"/>
          </a:fillRef>
          <a:effectRef idx="0">
            <a:schemeClr val="accent1"/>
          </a:effectRef>
          <a:fontRef idx="minor">
            <a:schemeClr val="tx1"/>
          </a:fontRef>
        </p:style>
      </p:cxnSp>
      <p:sp>
        <p:nvSpPr>
          <p:cNvPr id="109" name="TextBox 108">
            <a:extLst>
              <a:ext uri="{FF2B5EF4-FFF2-40B4-BE49-F238E27FC236}">
                <a16:creationId xmlns:a16="http://schemas.microsoft.com/office/drawing/2014/main" id="{08B9C5E9-85B6-451F-9A9B-74DE0F77A468}"/>
              </a:ext>
            </a:extLst>
          </p:cNvPr>
          <p:cNvSpPr txBox="1"/>
          <p:nvPr/>
        </p:nvSpPr>
        <p:spPr>
          <a:xfrm>
            <a:off x="5197209" y="1529321"/>
            <a:ext cx="2458835" cy="369332"/>
          </a:xfrm>
          <a:prstGeom prst="rect">
            <a:avLst/>
          </a:prstGeom>
          <a:noFill/>
        </p:spPr>
        <p:txBody>
          <a:bodyPr wrap="square" rtlCol="0">
            <a:spAutoFit/>
          </a:bodyPr>
          <a:lstStyle/>
          <a:p>
            <a:r>
              <a:rPr lang="en-US" dirty="0">
                <a:solidFill>
                  <a:srgbClr val="0000CC"/>
                </a:solidFill>
              </a:rPr>
              <a:t>Deuterium + Cherenkov</a:t>
            </a:r>
          </a:p>
        </p:txBody>
      </p:sp>
      <p:sp>
        <p:nvSpPr>
          <p:cNvPr id="13" name="Content Placeholder 12">
            <a:extLst>
              <a:ext uri="{FF2B5EF4-FFF2-40B4-BE49-F238E27FC236}">
                <a16:creationId xmlns:a16="http://schemas.microsoft.com/office/drawing/2014/main" id="{218FAB94-850F-457E-A4BD-F2226AD3DBE6}"/>
              </a:ext>
            </a:extLst>
          </p:cNvPr>
          <p:cNvSpPr>
            <a:spLocks noGrp="1"/>
          </p:cNvSpPr>
          <p:nvPr>
            <p:ph idx="1"/>
          </p:nvPr>
        </p:nvSpPr>
        <p:spPr>
          <a:xfrm>
            <a:off x="7595250" y="1825625"/>
            <a:ext cx="3758549" cy="4351338"/>
          </a:xfrm>
        </p:spPr>
        <p:txBody>
          <a:bodyPr>
            <a:normAutofit fontScale="92500" lnSpcReduction="10000"/>
          </a:bodyPr>
          <a:lstStyle/>
          <a:p>
            <a:r>
              <a:rPr lang="en-US" dirty="0"/>
              <a:t>The CNB is shown for a minimal mass spectrum here for 0, 8.6, and 50 meV, producing a blackbody spectrum plus two monochromatic lines for nonrelativistic neutrinos with energies corresponding to their masses.</a:t>
            </a:r>
          </a:p>
          <a:p>
            <a:r>
              <a:rPr lang="en-US" dirty="0"/>
              <a:t>Detection requires a reaction with no threshold.</a:t>
            </a:r>
          </a:p>
        </p:txBody>
      </p:sp>
      <p:sp>
        <p:nvSpPr>
          <p:cNvPr id="22" name="TextBox 21">
            <a:extLst>
              <a:ext uri="{FF2B5EF4-FFF2-40B4-BE49-F238E27FC236}">
                <a16:creationId xmlns:a16="http://schemas.microsoft.com/office/drawing/2014/main" id="{76B0368A-5531-4F69-B902-29E89548C5EF}"/>
              </a:ext>
            </a:extLst>
          </p:cNvPr>
          <p:cNvSpPr txBox="1"/>
          <p:nvPr/>
        </p:nvSpPr>
        <p:spPr>
          <a:xfrm>
            <a:off x="838200" y="6082087"/>
            <a:ext cx="2152506" cy="276999"/>
          </a:xfrm>
          <a:prstGeom prst="rect">
            <a:avLst/>
          </a:prstGeom>
          <a:noFill/>
        </p:spPr>
        <p:txBody>
          <a:bodyPr wrap="square">
            <a:spAutoFit/>
          </a:bodyPr>
          <a:lstStyle/>
          <a:p>
            <a:r>
              <a:rPr lang="en-US" sz="1200" dirty="0"/>
              <a:t>Produce from RMP </a:t>
            </a:r>
            <a:r>
              <a:rPr lang="en-US" sz="1200" b="1" dirty="0"/>
              <a:t>92</a:t>
            </a:r>
            <a:r>
              <a:rPr lang="en-US" sz="1200" dirty="0"/>
              <a:t>, 045006.</a:t>
            </a:r>
          </a:p>
        </p:txBody>
      </p:sp>
      <p:sp>
        <p:nvSpPr>
          <p:cNvPr id="4" name="Footer Placeholder 3">
            <a:extLst>
              <a:ext uri="{FF2B5EF4-FFF2-40B4-BE49-F238E27FC236}">
                <a16:creationId xmlns:a16="http://schemas.microsoft.com/office/drawing/2014/main" id="{7BA9B5A9-DA93-6298-B6D4-32EA00526197}"/>
              </a:ext>
            </a:extLst>
          </p:cNvPr>
          <p:cNvSpPr>
            <a:spLocks noGrp="1"/>
          </p:cNvSpPr>
          <p:nvPr>
            <p:ph type="ftr" sz="quarter" idx="11"/>
          </p:nvPr>
        </p:nvSpPr>
        <p:spPr/>
        <p:txBody>
          <a:bodyPr/>
          <a:lstStyle/>
          <a:p>
            <a:r>
              <a:rPr lang="en-US"/>
              <a:t>A. Tan, CIPANP 2025, Madison</a:t>
            </a:r>
          </a:p>
        </p:txBody>
      </p:sp>
      <p:sp>
        <p:nvSpPr>
          <p:cNvPr id="5" name="Slide Number Placeholder 4">
            <a:extLst>
              <a:ext uri="{FF2B5EF4-FFF2-40B4-BE49-F238E27FC236}">
                <a16:creationId xmlns:a16="http://schemas.microsoft.com/office/drawing/2014/main" id="{186DB86E-AE90-B747-F1AE-C12E34155EE7}"/>
              </a:ext>
            </a:extLst>
          </p:cNvPr>
          <p:cNvSpPr>
            <a:spLocks noGrp="1"/>
          </p:cNvSpPr>
          <p:nvPr>
            <p:ph type="sldNum" sz="quarter" idx="12"/>
          </p:nvPr>
        </p:nvSpPr>
        <p:spPr/>
        <p:txBody>
          <a:bodyPr/>
          <a:lstStyle/>
          <a:p>
            <a:fld id="{B454DE4D-9F42-46A6-BE1E-66ED6526DB4B}" type="slidenum">
              <a:rPr lang="en-US" smtClean="0"/>
              <a:t>31</a:t>
            </a:fld>
            <a:endParaRPr lang="en-US"/>
          </a:p>
        </p:txBody>
      </p:sp>
      <p:sp>
        <p:nvSpPr>
          <p:cNvPr id="8" name="Date Placeholder 7">
            <a:extLst>
              <a:ext uri="{FF2B5EF4-FFF2-40B4-BE49-F238E27FC236}">
                <a16:creationId xmlns:a16="http://schemas.microsoft.com/office/drawing/2014/main" id="{01768A3B-7B9D-D9B0-63A2-1C02E728DDBF}"/>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1848494095"/>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21" name="Picture 20">
            <a:extLst>
              <a:ext uri="{FF2B5EF4-FFF2-40B4-BE49-F238E27FC236}">
                <a16:creationId xmlns:a16="http://schemas.microsoft.com/office/drawing/2014/main" id="{9FCDDDBF-8D0F-4F2A-90C9-C5885F8AB272}"/>
              </a:ext>
            </a:extLst>
          </p:cNvPr>
          <p:cNvPicPr>
            <a:picLocks noChangeAspect="1"/>
          </p:cNvPicPr>
          <p:nvPr/>
        </p:nvPicPr>
        <p:blipFill rotWithShape="1">
          <a:blip r:embed="rId3"/>
          <a:srcRect t="4764"/>
          <a:stretch/>
        </p:blipFill>
        <p:spPr>
          <a:xfrm>
            <a:off x="1423029" y="3146008"/>
            <a:ext cx="8058028" cy="2216523"/>
          </a:xfrm>
          <a:prstGeom prst="rect">
            <a:avLst/>
          </a:prstGeom>
        </p:spPr>
      </p:pic>
      <p:sp>
        <p:nvSpPr>
          <p:cNvPr id="2" name="Title 1">
            <a:extLst>
              <a:ext uri="{FF2B5EF4-FFF2-40B4-BE49-F238E27FC236}">
                <a16:creationId xmlns:a16="http://schemas.microsoft.com/office/drawing/2014/main" id="{72306B51-BFE3-4F89-ABF7-26842681840F}"/>
              </a:ext>
            </a:extLst>
          </p:cNvPr>
          <p:cNvSpPr>
            <a:spLocks noGrp="1"/>
          </p:cNvSpPr>
          <p:nvPr>
            <p:ph type="title"/>
          </p:nvPr>
        </p:nvSpPr>
        <p:spPr/>
        <p:txBody>
          <a:bodyPr/>
          <a:lstStyle/>
          <a:p>
            <a:r>
              <a:rPr lang="en-US" dirty="0"/>
              <a:t>PTOLEMY Electromagnetic Filter</a:t>
            </a:r>
          </a:p>
        </p:txBody>
      </p:sp>
      <p:grpSp>
        <p:nvGrpSpPr>
          <p:cNvPr id="25" name="Group 24">
            <a:extLst>
              <a:ext uri="{FF2B5EF4-FFF2-40B4-BE49-F238E27FC236}">
                <a16:creationId xmlns:a16="http://schemas.microsoft.com/office/drawing/2014/main" id="{B2926933-6B93-49F5-8389-AE5E257F77F1}"/>
              </a:ext>
            </a:extLst>
          </p:cNvPr>
          <p:cNvGrpSpPr/>
          <p:nvPr/>
        </p:nvGrpSpPr>
        <p:grpSpPr>
          <a:xfrm>
            <a:off x="925066" y="4069664"/>
            <a:ext cx="1442085" cy="365760"/>
            <a:chOff x="5463954" y="4274522"/>
            <a:chExt cx="1442085" cy="365760"/>
          </a:xfrm>
        </p:grpSpPr>
        <p:cxnSp>
          <p:nvCxnSpPr>
            <p:cNvPr id="26" name="Straight Connector 25">
              <a:extLst>
                <a:ext uri="{FF2B5EF4-FFF2-40B4-BE49-F238E27FC236}">
                  <a16:creationId xmlns:a16="http://schemas.microsoft.com/office/drawing/2014/main" id="{5DF2B392-A5DA-4F4A-A674-6F0037F39883}"/>
                </a:ext>
              </a:extLst>
            </p:cNvPr>
            <p:cNvCxnSpPr>
              <a:cxnSpLocks/>
            </p:cNvCxnSpPr>
            <p:nvPr/>
          </p:nvCxnSpPr>
          <p:spPr>
            <a:xfrm flipV="1">
              <a:off x="5463954" y="4468432"/>
              <a:ext cx="1442085" cy="1704"/>
            </a:xfrm>
            <a:prstGeom prst="line">
              <a:avLst/>
            </a:prstGeom>
            <a:ln w="25400">
              <a:tailEnd type="triangle"/>
            </a:ln>
          </p:spPr>
          <p:style>
            <a:lnRef idx="1">
              <a:schemeClr val="dk1"/>
            </a:lnRef>
            <a:fillRef idx="0">
              <a:schemeClr val="dk1"/>
            </a:fillRef>
            <a:effectRef idx="0">
              <a:schemeClr val="dk1"/>
            </a:effectRef>
            <a:fontRef idx="minor">
              <a:schemeClr val="tx1"/>
            </a:fontRef>
          </p:style>
        </p:cxnSp>
        <mc:AlternateContent xmlns:mc="http://schemas.openxmlformats.org/markup-compatibility/2006" xmlns:a14="http://schemas.microsoft.com/office/drawing/2010/main">
          <mc:Choice Requires="a14">
            <p:sp>
              <p:nvSpPr>
                <p:cNvPr id="27" name="Oval 26">
                  <a:extLst>
                    <a:ext uri="{FF2B5EF4-FFF2-40B4-BE49-F238E27FC236}">
                      <a16:creationId xmlns:a16="http://schemas.microsoft.com/office/drawing/2014/main" id="{054C4F6E-E636-405D-BBB6-EB0D428919FC}"/>
                    </a:ext>
                  </a:extLst>
                </p:cNvPr>
                <p:cNvSpPr/>
                <p:nvPr/>
              </p:nvSpPr>
              <p:spPr>
                <a:xfrm>
                  <a:off x="6002116" y="4274522"/>
                  <a:ext cx="365760" cy="365760"/>
                </a:xfrm>
                <a:prstGeom prst="ellipse">
                  <a:avLst/>
                </a:prstGeom>
                <a:gradFill>
                  <a:gsLst>
                    <a:gs pos="0">
                      <a:srgbClr val="FF7C80"/>
                    </a:gs>
                    <a:gs pos="50000">
                      <a:srgbClr val="FF0000"/>
                    </a:gs>
                    <a:gs pos="100000">
                      <a:srgbClr val="CC0000"/>
                    </a:gs>
                  </a:gsLst>
                  <a:lin ang="5400000" scaled="0"/>
                </a:gradFill>
                <a:ln>
                  <a:noFill/>
                </a:ln>
                <a:effectLst>
                  <a:outerShdw blurRad="127000" dist="63500" dir="2700000" algn="tl" rotWithShape="0">
                    <a:prstClr val="black">
                      <a:alpha val="40000"/>
                    </a:prstClr>
                  </a:outerShdw>
                </a:effectLst>
                <a:scene3d>
                  <a:camera prst="orthographicFront">
                    <a:rot lat="0" lon="0" rev="0"/>
                  </a:camera>
                  <a:lightRig rig="contrasting" dir="t">
                    <a:rot lat="0" lon="0" rev="7800000"/>
                  </a:lightRig>
                </a:scene3d>
                <a:sp3d>
                  <a:bevelT w="139700" h="139700"/>
                </a:sp3d>
              </p:spPr>
              <p:style>
                <a:lnRef idx="0">
                  <a:schemeClr val="accent5"/>
                </a:lnRef>
                <a:fillRef idx="3">
                  <a:schemeClr val="accent5"/>
                </a:fillRef>
                <a:effectRef idx="3">
                  <a:schemeClr val="accent5"/>
                </a:effectRef>
                <a:fontRef idx="minor">
                  <a:schemeClr val="lt1"/>
                </a:fontRef>
              </p:style>
              <p:txBody>
                <a:bodyPr rtlCol="0" anchor="ctr"/>
                <a:lstStyle/>
                <a:p>
                  <a:pPr algn="ctr"/>
                  <a14:m>
                    <m:oMathPara xmlns:m="http://schemas.openxmlformats.org/officeDocument/2006/math">
                      <m:oMathParaPr>
                        <m:jc m:val="centerGroup"/>
                      </m:oMathParaPr>
                      <m:oMath xmlns:m="http://schemas.openxmlformats.org/officeDocument/2006/math">
                        <m:sSup>
                          <m:sSupPr>
                            <m:ctrlPr>
                              <a:rPr lang="en-US" b="0" i="1" smtClean="0">
                                <a:solidFill>
                                  <a:schemeClr val="tx1"/>
                                </a:solidFill>
                                <a:latin typeface="Cambria Math" panose="02040503050406030204" pitchFamily="18" charset="0"/>
                              </a:rPr>
                            </m:ctrlPr>
                          </m:sSupPr>
                          <m:e>
                            <m:r>
                              <a:rPr lang="en-US" b="0" i="1" smtClean="0">
                                <a:solidFill>
                                  <a:schemeClr val="tx1"/>
                                </a:solidFill>
                                <a:latin typeface="Cambria Math" panose="02040503050406030204" pitchFamily="18" charset="0"/>
                              </a:rPr>
                              <m:t>  </m:t>
                            </m:r>
                            <m:r>
                              <a:rPr lang="en-US" b="0" i="1" smtClean="0">
                                <a:solidFill>
                                  <a:schemeClr val="tx1"/>
                                </a:solidFill>
                                <a:latin typeface="Cambria Math" panose="02040503050406030204" pitchFamily="18" charset="0"/>
                              </a:rPr>
                              <m:t>𝑒</m:t>
                            </m:r>
                          </m:e>
                          <m:sup>
                            <m:r>
                              <a:rPr lang="en-US" b="0" i="1" smtClean="0">
                                <a:solidFill>
                                  <a:schemeClr val="tx1"/>
                                </a:solidFill>
                                <a:latin typeface="Cambria Math" panose="02040503050406030204" pitchFamily="18" charset="0"/>
                              </a:rPr>
                              <m:t>−</m:t>
                            </m:r>
                          </m:sup>
                        </m:sSup>
                      </m:oMath>
                    </m:oMathPara>
                  </a14:m>
                  <a:endParaRPr lang="en-US" dirty="0">
                    <a:solidFill>
                      <a:schemeClr val="tx1"/>
                    </a:solidFill>
                  </a:endParaRPr>
                </a:p>
              </p:txBody>
            </p:sp>
          </mc:Choice>
          <mc:Fallback xmlns="">
            <p:sp>
              <p:nvSpPr>
                <p:cNvPr id="27" name="Oval 26">
                  <a:extLst>
                    <a:ext uri="{FF2B5EF4-FFF2-40B4-BE49-F238E27FC236}">
                      <a16:creationId xmlns:a16="http://schemas.microsoft.com/office/drawing/2014/main" id="{054C4F6E-E636-405D-BBB6-EB0D428919FC}"/>
                    </a:ext>
                  </a:extLst>
                </p:cNvPr>
                <p:cNvSpPr>
                  <a:spLocks noRot="1" noChangeAspect="1" noMove="1" noResize="1" noEditPoints="1" noAdjustHandles="1" noChangeArrowheads="1" noChangeShapeType="1" noTextEdit="1"/>
                </p:cNvSpPr>
                <p:nvPr/>
              </p:nvSpPr>
              <p:spPr>
                <a:xfrm>
                  <a:off x="6002116" y="4274522"/>
                  <a:ext cx="365760" cy="365760"/>
                </a:xfrm>
                <a:prstGeom prst="ellipse">
                  <a:avLst/>
                </a:prstGeom>
                <a:blipFill>
                  <a:blip r:embed="rId5"/>
                  <a:stretch>
                    <a:fillRect/>
                  </a:stretch>
                </a:blipFill>
                <a:ln>
                  <a:noFill/>
                </a:ln>
                <a:effectLst>
                  <a:outerShdw blurRad="127000" dist="63500" dir="2700000" algn="tl" rotWithShape="0">
                    <a:prstClr val="black">
                      <a:alpha val="40000"/>
                    </a:prstClr>
                  </a:outerShdw>
                </a:effectLst>
              </p:spPr>
              <p:txBody>
                <a:bodyPr/>
                <a:lstStyle/>
                <a:p>
                  <a:r>
                    <a:rPr lang="en-US">
                      <a:noFill/>
                    </a:rPr>
                    <a:t> </a:t>
                  </a:r>
                </a:p>
              </p:txBody>
            </p:sp>
          </mc:Fallback>
        </mc:AlternateContent>
      </p:grpSp>
      <p:cxnSp>
        <p:nvCxnSpPr>
          <p:cNvPr id="12" name="Straight Arrow Connector 11">
            <a:extLst>
              <a:ext uri="{FF2B5EF4-FFF2-40B4-BE49-F238E27FC236}">
                <a16:creationId xmlns:a16="http://schemas.microsoft.com/office/drawing/2014/main" id="{B3D7F3D6-50A1-434E-BA0F-C980C4CE0929}"/>
              </a:ext>
            </a:extLst>
          </p:cNvPr>
          <p:cNvCxnSpPr>
            <a:cxnSpLocks/>
          </p:cNvCxnSpPr>
          <p:nvPr/>
        </p:nvCxnSpPr>
        <p:spPr>
          <a:xfrm flipV="1">
            <a:off x="2428063" y="4963480"/>
            <a:ext cx="111520" cy="102859"/>
          </a:xfrm>
          <a:prstGeom prst="straightConnector1">
            <a:avLst/>
          </a:prstGeom>
          <a:ln w="38100">
            <a:tailEnd type="triangle"/>
          </a:ln>
        </p:spPr>
        <p:style>
          <a:lnRef idx="3">
            <a:schemeClr val="accent2"/>
          </a:lnRef>
          <a:fillRef idx="0">
            <a:schemeClr val="accent2"/>
          </a:fillRef>
          <a:effectRef idx="2">
            <a:schemeClr val="accent2"/>
          </a:effectRef>
          <a:fontRef idx="minor">
            <a:schemeClr val="tx1"/>
          </a:fontRef>
        </p:style>
      </p:cxnSp>
      <p:cxnSp>
        <p:nvCxnSpPr>
          <p:cNvPr id="47" name="Straight Arrow Connector 46">
            <a:extLst>
              <a:ext uri="{FF2B5EF4-FFF2-40B4-BE49-F238E27FC236}">
                <a16:creationId xmlns:a16="http://schemas.microsoft.com/office/drawing/2014/main" id="{106FDAA1-56C0-4DAA-8023-0D1826E85195}"/>
              </a:ext>
            </a:extLst>
          </p:cNvPr>
          <p:cNvCxnSpPr>
            <a:cxnSpLocks/>
          </p:cNvCxnSpPr>
          <p:nvPr/>
        </p:nvCxnSpPr>
        <p:spPr>
          <a:xfrm flipV="1">
            <a:off x="3972829" y="4986314"/>
            <a:ext cx="111520" cy="102043"/>
          </a:xfrm>
          <a:prstGeom prst="straightConnector1">
            <a:avLst/>
          </a:prstGeom>
          <a:ln w="38100">
            <a:tailEnd type="triangle"/>
          </a:ln>
        </p:spPr>
        <p:style>
          <a:lnRef idx="3">
            <a:schemeClr val="accent2"/>
          </a:lnRef>
          <a:fillRef idx="0">
            <a:schemeClr val="accent2"/>
          </a:fillRef>
          <a:effectRef idx="2">
            <a:schemeClr val="accent2"/>
          </a:effectRef>
          <a:fontRef idx="minor">
            <a:schemeClr val="tx1"/>
          </a:fontRef>
        </p:style>
      </p:cxnSp>
      <p:cxnSp>
        <p:nvCxnSpPr>
          <p:cNvPr id="51" name="Straight Arrow Connector 50">
            <a:extLst>
              <a:ext uri="{FF2B5EF4-FFF2-40B4-BE49-F238E27FC236}">
                <a16:creationId xmlns:a16="http://schemas.microsoft.com/office/drawing/2014/main" id="{B6AA10ED-38AC-4111-B108-D6F88BD81822}"/>
              </a:ext>
            </a:extLst>
          </p:cNvPr>
          <p:cNvCxnSpPr>
            <a:cxnSpLocks/>
          </p:cNvCxnSpPr>
          <p:nvPr/>
        </p:nvCxnSpPr>
        <p:spPr>
          <a:xfrm flipV="1">
            <a:off x="2426875" y="3400161"/>
            <a:ext cx="140167" cy="93186"/>
          </a:xfrm>
          <a:prstGeom prst="straightConnector1">
            <a:avLst/>
          </a:prstGeom>
          <a:ln w="38100">
            <a:tailEnd type="triangle"/>
          </a:ln>
        </p:spPr>
        <p:style>
          <a:lnRef idx="3">
            <a:schemeClr val="accent2"/>
          </a:lnRef>
          <a:fillRef idx="0">
            <a:schemeClr val="accent2"/>
          </a:fillRef>
          <a:effectRef idx="2">
            <a:schemeClr val="accent2"/>
          </a:effectRef>
          <a:fontRef idx="minor">
            <a:schemeClr val="tx1"/>
          </a:fontRef>
        </p:style>
      </p:cxnSp>
      <p:cxnSp>
        <p:nvCxnSpPr>
          <p:cNvPr id="53" name="Straight Arrow Connector 52">
            <a:extLst>
              <a:ext uri="{FF2B5EF4-FFF2-40B4-BE49-F238E27FC236}">
                <a16:creationId xmlns:a16="http://schemas.microsoft.com/office/drawing/2014/main" id="{943837B2-2FF6-4B31-A210-E0D45A28EA8D}"/>
              </a:ext>
            </a:extLst>
          </p:cNvPr>
          <p:cNvCxnSpPr>
            <a:cxnSpLocks/>
          </p:cNvCxnSpPr>
          <p:nvPr/>
        </p:nvCxnSpPr>
        <p:spPr>
          <a:xfrm flipV="1">
            <a:off x="3971641" y="3400161"/>
            <a:ext cx="87645" cy="115204"/>
          </a:xfrm>
          <a:prstGeom prst="straightConnector1">
            <a:avLst/>
          </a:prstGeom>
          <a:ln w="38100">
            <a:tailEnd type="triangle"/>
          </a:ln>
        </p:spPr>
        <p:style>
          <a:lnRef idx="3">
            <a:schemeClr val="accent2"/>
          </a:lnRef>
          <a:fillRef idx="0">
            <a:schemeClr val="accent2"/>
          </a:fillRef>
          <a:effectRef idx="2">
            <a:schemeClr val="accent2"/>
          </a:effectRef>
          <a:fontRef idx="minor">
            <a:schemeClr val="tx1"/>
          </a:fontRef>
        </p:style>
      </p:cxnSp>
      <mc:AlternateContent xmlns:mc="http://schemas.openxmlformats.org/markup-compatibility/2006" xmlns:a14="http://schemas.microsoft.com/office/drawing/2010/main">
        <mc:Choice Requires="a14">
          <p:sp>
            <p:nvSpPr>
              <p:cNvPr id="24" name="TextBox 23">
                <a:extLst>
                  <a:ext uri="{FF2B5EF4-FFF2-40B4-BE49-F238E27FC236}">
                    <a16:creationId xmlns:a16="http://schemas.microsoft.com/office/drawing/2014/main" id="{5804F3D8-B6AC-4E86-9836-061AA86C0C4D}"/>
                  </a:ext>
                </a:extLst>
              </p:cNvPr>
              <p:cNvSpPr txBox="1"/>
              <p:nvPr/>
            </p:nvSpPr>
            <p:spPr>
              <a:xfrm>
                <a:off x="2615636" y="1368857"/>
                <a:ext cx="279179" cy="414088"/>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acc>
                        <m:accPr>
                          <m:chr m:val="⃗"/>
                          <m:ctrlPr>
                            <a:rPr lang="en-US" sz="2400" b="0" i="1" smtClean="0">
                              <a:solidFill>
                                <a:schemeClr val="accent2"/>
                              </a:solidFill>
                              <a:latin typeface="Cambria Math" panose="02040503050406030204" pitchFamily="18" charset="0"/>
                            </a:rPr>
                          </m:ctrlPr>
                        </m:accPr>
                        <m:e>
                          <m:r>
                            <a:rPr lang="en-US" sz="2400" b="0" i="1" smtClean="0">
                              <a:solidFill>
                                <a:schemeClr val="accent2"/>
                              </a:solidFill>
                              <a:latin typeface="Cambria Math" panose="02040503050406030204" pitchFamily="18" charset="0"/>
                            </a:rPr>
                            <m:t>𝐵</m:t>
                          </m:r>
                        </m:e>
                      </m:acc>
                    </m:oMath>
                  </m:oMathPara>
                </a14:m>
                <a:endParaRPr lang="en-US" sz="2400" dirty="0">
                  <a:solidFill>
                    <a:schemeClr val="accent2"/>
                  </a:solidFill>
                </a:endParaRPr>
              </a:p>
            </p:txBody>
          </p:sp>
        </mc:Choice>
        <mc:Fallback xmlns="">
          <p:sp>
            <p:nvSpPr>
              <p:cNvPr id="24" name="TextBox 23">
                <a:extLst>
                  <a:ext uri="{FF2B5EF4-FFF2-40B4-BE49-F238E27FC236}">
                    <a16:creationId xmlns:a16="http://schemas.microsoft.com/office/drawing/2014/main" id="{5804F3D8-B6AC-4E86-9836-061AA86C0C4D}"/>
                  </a:ext>
                </a:extLst>
              </p:cNvPr>
              <p:cNvSpPr txBox="1">
                <a:spLocks noRot="1" noChangeAspect="1" noMove="1" noResize="1" noEditPoints="1" noAdjustHandles="1" noChangeArrowheads="1" noChangeShapeType="1" noTextEdit="1"/>
              </p:cNvSpPr>
              <p:nvPr/>
            </p:nvSpPr>
            <p:spPr>
              <a:xfrm>
                <a:off x="2615636" y="1368857"/>
                <a:ext cx="279179" cy="414088"/>
              </a:xfrm>
              <a:prstGeom prst="rect">
                <a:avLst/>
              </a:prstGeom>
              <a:blipFill>
                <a:blip r:embed="rId8"/>
                <a:stretch>
                  <a:fillRect/>
                </a:stretch>
              </a:blipFill>
            </p:spPr>
            <p:txBody>
              <a:bodyPr/>
              <a:lstStyle/>
              <a:p>
                <a:r>
                  <a:rPr lang="en-US">
                    <a:noFill/>
                  </a:rPr>
                  <a:t> </a:t>
                </a:r>
              </a:p>
            </p:txBody>
          </p:sp>
        </mc:Fallback>
      </mc:AlternateContent>
      <p:cxnSp>
        <p:nvCxnSpPr>
          <p:cNvPr id="32" name="Straight Arrow Connector 31">
            <a:extLst>
              <a:ext uri="{FF2B5EF4-FFF2-40B4-BE49-F238E27FC236}">
                <a16:creationId xmlns:a16="http://schemas.microsoft.com/office/drawing/2014/main" id="{0321FAF7-3E73-4426-ADE4-0C98B3B0ADFE}"/>
              </a:ext>
            </a:extLst>
          </p:cNvPr>
          <p:cNvCxnSpPr>
            <a:cxnSpLocks/>
          </p:cNvCxnSpPr>
          <p:nvPr/>
        </p:nvCxnSpPr>
        <p:spPr>
          <a:xfrm flipV="1">
            <a:off x="6692254" y="4986314"/>
            <a:ext cx="111520" cy="102043"/>
          </a:xfrm>
          <a:prstGeom prst="straightConnector1">
            <a:avLst/>
          </a:prstGeom>
          <a:ln w="38100">
            <a:tailEnd type="triangle"/>
          </a:ln>
        </p:spPr>
        <p:style>
          <a:lnRef idx="3">
            <a:schemeClr val="accent2"/>
          </a:lnRef>
          <a:fillRef idx="0">
            <a:schemeClr val="accent2"/>
          </a:fillRef>
          <a:effectRef idx="2">
            <a:schemeClr val="accent2"/>
          </a:effectRef>
          <a:fontRef idx="minor">
            <a:schemeClr val="tx1"/>
          </a:fontRef>
        </p:style>
      </p:cxnSp>
      <p:cxnSp>
        <p:nvCxnSpPr>
          <p:cNvPr id="33" name="Straight Arrow Connector 32">
            <a:extLst>
              <a:ext uri="{FF2B5EF4-FFF2-40B4-BE49-F238E27FC236}">
                <a16:creationId xmlns:a16="http://schemas.microsoft.com/office/drawing/2014/main" id="{BF96C7AD-5148-4B9C-8CEC-2C48A32B0F34}"/>
              </a:ext>
            </a:extLst>
          </p:cNvPr>
          <p:cNvCxnSpPr>
            <a:cxnSpLocks/>
          </p:cNvCxnSpPr>
          <p:nvPr/>
        </p:nvCxnSpPr>
        <p:spPr>
          <a:xfrm flipV="1">
            <a:off x="6691066" y="3400161"/>
            <a:ext cx="87645" cy="115204"/>
          </a:xfrm>
          <a:prstGeom prst="straightConnector1">
            <a:avLst/>
          </a:prstGeom>
          <a:ln w="38100">
            <a:tailEnd type="triangle"/>
          </a:ln>
        </p:spPr>
        <p:style>
          <a:lnRef idx="3">
            <a:schemeClr val="accent2"/>
          </a:lnRef>
          <a:fillRef idx="0">
            <a:schemeClr val="accent2"/>
          </a:fillRef>
          <a:effectRef idx="2">
            <a:schemeClr val="accent2"/>
          </a:effectRef>
          <a:fontRef idx="minor">
            <a:schemeClr val="tx1"/>
          </a:fontRef>
        </p:style>
      </p:cxnSp>
      <p:pic>
        <p:nvPicPr>
          <p:cNvPr id="7" name="Graphic 6" descr="Badge Cross outline">
            <a:extLst>
              <a:ext uri="{FF2B5EF4-FFF2-40B4-BE49-F238E27FC236}">
                <a16:creationId xmlns:a16="http://schemas.microsoft.com/office/drawing/2014/main" id="{9945A0C7-47C5-4F03-96A4-963E221FD40D}"/>
              </a:ext>
            </a:extLst>
          </p:cNvPr>
          <p:cNvPicPr>
            <a:picLocks noChangeAspect="1"/>
          </p:cNvPicPr>
          <p:nvPr/>
        </p:nvPicPr>
        <p:blipFill>
          <a:blip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p:blipFill>
        <p:spPr>
          <a:xfrm>
            <a:off x="2300943" y="1749905"/>
            <a:ext cx="365759" cy="365759"/>
          </a:xfrm>
          <a:prstGeom prst="rect">
            <a:avLst/>
          </a:prstGeom>
        </p:spPr>
      </p:pic>
      <p:pic>
        <p:nvPicPr>
          <p:cNvPr id="28" name="Graphic 27" descr="Badge Cross outline">
            <a:extLst>
              <a:ext uri="{FF2B5EF4-FFF2-40B4-BE49-F238E27FC236}">
                <a16:creationId xmlns:a16="http://schemas.microsoft.com/office/drawing/2014/main" id="{93BE61C6-200E-42A3-99A9-75BC94179791}"/>
              </a:ext>
            </a:extLst>
          </p:cNvPr>
          <p:cNvPicPr>
            <a:picLocks noChangeAspect="1"/>
          </p:cNvPicPr>
          <p:nvPr/>
        </p:nvPicPr>
        <p:blipFill>
          <a:blip r:embed="rId11">
            <a:extLst>
              <a:ext uri="{28A0092B-C50C-407E-A947-70E740481C1C}">
                <a14:useLocalDpi xmlns:a14="http://schemas.microsoft.com/office/drawing/2010/main" val="0"/>
              </a:ext>
              <a:ext uri="{96DAC541-7B7A-43D3-8B79-37D633B846F1}">
                <asvg:svgBlip xmlns:asvg="http://schemas.microsoft.com/office/drawing/2016/SVG/main" r:embed="rId12"/>
              </a:ext>
            </a:extLst>
          </a:blip>
          <a:stretch>
            <a:fillRect/>
          </a:stretch>
        </p:blipFill>
        <p:spPr>
          <a:xfrm>
            <a:off x="3828604" y="1750619"/>
            <a:ext cx="365759" cy="365759"/>
          </a:xfrm>
          <a:prstGeom prst="rect">
            <a:avLst/>
          </a:prstGeom>
        </p:spPr>
      </p:pic>
      <p:pic>
        <p:nvPicPr>
          <p:cNvPr id="30" name="Graphic 29" descr="Badge Cross outline">
            <a:extLst>
              <a:ext uri="{FF2B5EF4-FFF2-40B4-BE49-F238E27FC236}">
                <a16:creationId xmlns:a16="http://schemas.microsoft.com/office/drawing/2014/main" id="{EB587E9D-0B3F-4628-8C06-2ABB73BAA366}"/>
              </a:ext>
            </a:extLst>
          </p:cNvPr>
          <p:cNvPicPr>
            <a:picLocks noChangeAspect="1"/>
          </p:cNvPicPr>
          <p:nvPr/>
        </p:nvPicPr>
        <p:blipFill>
          <a:blip r:embed="rId13">
            <a:extLst>
              <a:ext uri="{28A0092B-C50C-407E-A947-70E740481C1C}">
                <a14:useLocalDpi xmlns:a14="http://schemas.microsoft.com/office/drawing/2010/main" val="0"/>
              </a:ext>
              <a:ext uri="{96DAC541-7B7A-43D3-8B79-37D633B846F1}">
                <asvg:svgBlip xmlns:asvg="http://schemas.microsoft.com/office/drawing/2016/SVG/main" r:embed="rId14"/>
              </a:ext>
            </a:extLst>
          </a:blip>
          <a:stretch>
            <a:fillRect/>
          </a:stretch>
        </p:blipFill>
        <p:spPr>
          <a:xfrm>
            <a:off x="6565134" y="1780912"/>
            <a:ext cx="365759" cy="365759"/>
          </a:xfrm>
          <a:prstGeom prst="rect">
            <a:avLst/>
          </a:prstGeom>
        </p:spPr>
      </p:pic>
      <p:cxnSp>
        <p:nvCxnSpPr>
          <p:cNvPr id="9" name="Straight Arrow Connector 8">
            <a:extLst>
              <a:ext uri="{FF2B5EF4-FFF2-40B4-BE49-F238E27FC236}">
                <a16:creationId xmlns:a16="http://schemas.microsoft.com/office/drawing/2014/main" id="{2A10858B-2C7E-4DB6-BDBA-F3612D14CA53}"/>
              </a:ext>
            </a:extLst>
          </p:cNvPr>
          <p:cNvCxnSpPr>
            <a:cxnSpLocks/>
          </p:cNvCxnSpPr>
          <p:nvPr/>
        </p:nvCxnSpPr>
        <p:spPr>
          <a:xfrm flipH="1" flipV="1">
            <a:off x="1623294" y="1933900"/>
            <a:ext cx="712600" cy="1"/>
          </a:xfrm>
          <a:prstGeom prst="straightConnector1">
            <a:avLst/>
          </a:prstGeom>
          <a:ln w="38100">
            <a:tailEnd type="triangle"/>
          </a:ln>
        </p:spPr>
        <p:style>
          <a:lnRef idx="1">
            <a:schemeClr val="accent2"/>
          </a:lnRef>
          <a:fillRef idx="0">
            <a:schemeClr val="accent2"/>
          </a:fillRef>
          <a:effectRef idx="0">
            <a:schemeClr val="accent2"/>
          </a:effectRef>
          <a:fontRef idx="minor">
            <a:schemeClr val="tx1"/>
          </a:fontRef>
        </p:style>
      </p:cxnSp>
      <p:cxnSp>
        <p:nvCxnSpPr>
          <p:cNvPr id="31" name="Straight Arrow Connector 30">
            <a:extLst>
              <a:ext uri="{FF2B5EF4-FFF2-40B4-BE49-F238E27FC236}">
                <a16:creationId xmlns:a16="http://schemas.microsoft.com/office/drawing/2014/main" id="{77A8DA46-4B83-41DE-AF9A-2CD128646305}"/>
              </a:ext>
            </a:extLst>
          </p:cNvPr>
          <p:cNvCxnSpPr>
            <a:cxnSpLocks/>
          </p:cNvCxnSpPr>
          <p:nvPr/>
        </p:nvCxnSpPr>
        <p:spPr>
          <a:xfrm flipH="1" flipV="1">
            <a:off x="3376904" y="1936407"/>
            <a:ext cx="500839" cy="1"/>
          </a:xfrm>
          <a:prstGeom prst="straightConnector1">
            <a:avLst/>
          </a:prstGeom>
          <a:ln w="19050">
            <a:tailEnd type="triangle"/>
          </a:ln>
        </p:spPr>
        <p:style>
          <a:lnRef idx="1">
            <a:schemeClr val="accent2"/>
          </a:lnRef>
          <a:fillRef idx="0">
            <a:schemeClr val="accent2"/>
          </a:fillRef>
          <a:effectRef idx="0">
            <a:schemeClr val="accent2"/>
          </a:effectRef>
          <a:fontRef idx="minor">
            <a:schemeClr val="tx1"/>
          </a:fontRef>
        </p:style>
      </p:cxnSp>
      <p:cxnSp>
        <p:nvCxnSpPr>
          <p:cNvPr id="34" name="Straight Arrow Connector 33">
            <a:extLst>
              <a:ext uri="{FF2B5EF4-FFF2-40B4-BE49-F238E27FC236}">
                <a16:creationId xmlns:a16="http://schemas.microsoft.com/office/drawing/2014/main" id="{D6F8620A-CAC8-447B-8860-394F65819F8B}"/>
              </a:ext>
            </a:extLst>
          </p:cNvPr>
          <p:cNvCxnSpPr>
            <a:cxnSpLocks/>
          </p:cNvCxnSpPr>
          <p:nvPr/>
        </p:nvCxnSpPr>
        <p:spPr>
          <a:xfrm flipH="1" flipV="1">
            <a:off x="6341120" y="1963792"/>
            <a:ext cx="255944" cy="1"/>
          </a:xfrm>
          <a:prstGeom prst="straightConnector1">
            <a:avLst/>
          </a:prstGeom>
          <a:ln w="12700">
            <a:tailEnd type="triangle"/>
          </a:ln>
        </p:spPr>
        <p:style>
          <a:lnRef idx="1">
            <a:schemeClr val="accent2"/>
          </a:lnRef>
          <a:fillRef idx="0">
            <a:schemeClr val="accent2"/>
          </a:fillRef>
          <a:effectRef idx="0">
            <a:schemeClr val="accent2"/>
          </a:effectRef>
          <a:fontRef idx="minor">
            <a:schemeClr val="tx1"/>
          </a:fontRef>
        </p:style>
      </p:cxnSp>
      <mc:AlternateContent xmlns:mc="http://schemas.openxmlformats.org/markup-compatibility/2006" xmlns:a14="http://schemas.microsoft.com/office/drawing/2010/main">
        <mc:Choice Requires="a14">
          <p:sp>
            <p:nvSpPr>
              <p:cNvPr id="36" name="TextBox 35">
                <a:extLst>
                  <a:ext uri="{FF2B5EF4-FFF2-40B4-BE49-F238E27FC236}">
                    <a16:creationId xmlns:a16="http://schemas.microsoft.com/office/drawing/2014/main" id="{574898D3-CF72-4130-9DA5-E3495655A1FC}"/>
                  </a:ext>
                </a:extLst>
              </p:cNvPr>
              <p:cNvSpPr txBox="1"/>
              <p:nvPr/>
            </p:nvSpPr>
            <p:spPr>
              <a:xfrm>
                <a:off x="1760510" y="1497081"/>
                <a:ext cx="461921" cy="414088"/>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acc>
                        <m:accPr>
                          <m:chr m:val="⃗"/>
                          <m:ctrlPr>
                            <a:rPr lang="en-US" sz="2400" b="0" i="1" smtClean="0">
                              <a:solidFill>
                                <a:schemeClr val="accent2"/>
                              </a:solidFill>
                              <a:latin typeface="Cambria Math" panose="02040503050406030204" pitchFamily="18" charset="0"/>
                            </a:rPr>
                          </m:ctrlPr>
                        </m:accPr>
                        <m:e>
                          <m:r>
                            <m:rPr>
                              <m:sty m:val="p"/>
                            </m:rPr>
                            <a:rPr lang="en-US" sz="2400" b="0" i="1" smtClean="0">
                              <a:solidFill>
                                <a:schemeClr val="accent2"/>
                              </a:solidFill>
                              <a:latin typeface="Cambria Math" panose="02040503050406030204" pitchFamily="18" charset="0"/>
                              <a:ea typeface="Cambria Math" panose="02040503050406030204" pitchFamily="18" charset="0"/>
                            </a:rPr>
                            <m:t>∇</m:t>
                          </m:r>
                        </m:e>
                      </m:acc>
                      <m:r>
                        <a:rPr lang="en-US" sz="2400" b="0" i="1" smtClean="0">
                          <a:solidFill>
                            <a:schemeClr val="accent2"/>
                          </a:solidFill>
                          <a:latin typeface="Cambria Math" panose="02040503050406030204" pitchFamily="18" charset="0"/>
                        </a:rPr>
                        <m:t>𝐵</m:t>
                      </m:r>
                    </m:oMath>
                  </m:oMathPara>
                </a14:m>
                <a:endParaRPr lang="en-US" sz="2400" dirty="0">
                  <a:solidFill>
                    <a:schemeClr val="accent2"/>
                  </a:solidFill>
                </a:endParaRPr>
              </a:p>
            </p:txBody>
          </p:sp>
        </mc:Choice>
        <mc:Fallback xmlns="">
          <p:sp>
            <p:nvSpPr>
              <p:cNvPr id="36" name="TextBox 35">
                <a:extLst>
                  <a:ext uri="{FF2B5EF4-FFF2-40B4-BE49-F238E27FC236}">
                    <a16:creationId xmlns:a16="http://schemas.microsoft.com/office/drawing/2014/main" id="{574898D3-CF72-4130-9DA5-E3495655A1FC}"/>
                  </a:ext>
                </a:extLst>
              </p:cNvPr>
              <p:cNvSpPr txBox="1">
                <a:spLocks noRot="1" noChangeAspect="1" noMove="1" noResize="1" noEditPoints="1" noAdjustHandles="1" noChangeArrowheads="1" noChangeShapeType="1" noTextEdit="1"/>
              </p:cNvSpPr>
              <p:nvPr/>
            </p:nvSpPr>
            <p:spPr>
              <a:xfrm>
                <a:off x="1760510" y="1497081"/>
                <a:ext cx="461921" cy="414088"/>
              </a:xfrm>
              <a:prstGeom prst="rect">
                <a:avLst/>
              </a:prstGeom>
              <a:blipFill>
                <a:blip r:embed="rId16"/>
                <a:stretch>
                  <a:fillRect/>
                </a:stretch>
              </a:blipFill>
            </p:spPr>
            <p:txBody>
              <a:bodyPr/>
              <a:lstStyle/>
              <a:p>
                <a:r>
                  <a:rPr lang="en-US">
                    <a:noFill/>
                  </a:rPr>
                  <a:t> </a:t>
                </a:r>
              </a:p>
            </p:txBody>
          </p:sp>
        </mc:Fallback>
      </mc:AlternateContent>
      <p:cxnSp>
        <p:nvCxnSpPr>
          <p:cNvPr id="37" name="Straight Arrow Connector 36">
            <a:extLst>
              <a:ext uri="{FF2B5EF4-FFF2-40B4-BE49-F238E27FC236}">
                <a16:creationId xmlns:a16="http://schemas.microsoft.com/office/drawing/2014/main" id="{24F2ACA0-4E5F-4558-B888-9246A2520DD4}"/>
              </a:ext>
            </a:extLst>
          </p:cNvPr>
          <p:cNvCxnSpPr>
            <a:cxnSpLocks/>
          </p:cNvCxnSpPr>
          <p:nvPr/>
        </p:nvCxnSpPr>
        <p:spPr>
          <a:xfrm flipH="1">
            <a:off x="2483822" y="2072950"/>
            <a:ext cx="5480" cy="391726"/>
          </a:xfrm>
          <a:prstGeom prst="straightConnector1">
            <a:avLst/>
          </a:prstGeom>
          <a:ln w="38100">
            <a:prstDash val="sysDash"/>
            <a:tailEnd type="triangle"/>
          </a:ln>
        </p:spPr>
        <p:style>
          <a:lnRef idx="1">
            <a:schemeClr val="accent2"/>
          </a:lnRef>
          <a:fillRef idx="0">
            <a:schemeClr val="accent2"/>
          </a:fillRef>
          <a:effectRef idx="0">
            <a:schemeClr val="accent2"/>
          </a:effectRef>
          <a:fontRef idx="minor">
            <a:schemeClr val="tx1"/>
          </a:fontRef>
        </p:style>
      </p:cxnSp>
      <p:cxnSp>
        <p:nvCxnSpPr>
          <p:cNvPr id="43" name="Straight Arrow Connector 42">
            <a:extLst>
              <a:ext uri="{FF2B5EF4-FFF2-40B4-BE49-F238E27FC236}">
                <a16:creationId xmlns:a16="http://schemas.microsoft.com/office/drawing/2014/main" id="{7D6570FB-948E-4D2C-83F9-D5DEAA10EA9C}"/>
              </a:ext>
            </a:extLst>
          </p:cNvPr>
          <p:cNvCxnSpPr>
            <a:cxnSpLocks/>
          </p:cNvCxnSpPr>
          <p:nvPr/>
        </p:nvCxnSpPr>
        <p:spPr>
          <a:xfrm flipH="1">
            <a:off x="4011483" y="2072950"/>
            <a:ext cx="2" cy="330692"/>
          </a:xfrm>
          <a:prstGeom prst="straightConnector1">
            <a:avLst/>
          </a:prstGeom>
          <a:ln w="19050">
            <a:prstDash val="sysDash"/>
            <a:tailEnd type="triangle"/>
          </a:ln>
        </p:spPr>
        <p:style>
          <a:lnRef idx="1">
            <a:schemeClr val="accent2"/>
          </a:lnRef>
          <a:fillRef idx="0">
            <a:schemeClr val="accent2"/>
          </a:fillRef>
          <a:effectRef idx="0">
            <a:schemeClr val="accent2"/>
          </a:effectRef>
          <a:fontRef idx="minor">
            <a:schemeClr val="tx1"/>
          </a:fontRef>
        </p:style>
      </p:cxnSp>
      <p:cxnSp>
        <p:nvCxnSpPr>
          <p:cNvPr id="46" name="Straight Arrow Connector 45">
            <a:extLst>
              <a:ext uri="{FF2B5EF4-FFF2-40B4-BE49-F238E27FC236}">
                <a16:creationId xmlns:a16="http://schemas.microsoft.com/office/drawing/2014/main" id="{63E18F30-9ED2-4B61-9510-431C7FFF518F}"/>
              </a:ext>
            </a:extLst>
          </p:cNvPr>
          <p:cNvCxnSpPr>
            <a:cxnSpLocks/>
          </p:cNvCxnSpPr>
          <p:nvPr/>
        </p:nvCxnSpPr>
        <p:spPr>
          <a:xfrm>
            <a:off x="6749711" y="2112505"/>
            <a:ext cx="0" cy="213230"/>
          </a:xfrm>
          <a:prstGeom prst="straightConnector1">
            <a:avLst/>
          </a:prstGeom>
          <a:ln w="12700">
            <a:prstDash val="sysDash"/>
            <a:tailEnd type="triangle"/>
          </a:ln>
        </p:spPr>
        <p:style>
          <a:lnRef idx="1">
            <a:schemeClr val="accent2"/>
          </a:lnRef>
          <a:fillRef idx="0">
            <a:schemeClr val="accent2"/>
          </a:fillRef>
          <a:effectRef idx="0">
            <a:schemeClr val="accent2"/>
          </a:effectRef>
          <a:fontRef idx="minor">
            <a:schemeClr val="tx1"/>
          </a:fontRef>
        </p:style>
      </p:cxnSp>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B49F90A5-3211-4581-9C49-2CA16BBFAC7B}"/>
                  </a:ext>
                </a:extLst>
              </p:cNvPr>
              <p:cNvSpPr txBox="1"/>
              <p:nvPr/>
            </p:nvSpPr>
            <p:spPr>
              <a:xfrm>
                <a:off x="2368606" y="2403642"/>
                <a:ext cx="2497554" cy="1061573"/>
              </a:xfrm>
              <a:prstGeom prst="rect">
                <a:avLst/>
              </a:prstGeom>
              <a:noFill/>
            </p:spPr>
            <p:txBody>
              <a:bodyPr wrap="squar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en-US" sz="2400" b="0" i="1" smtClean="0">
                              <a:solidFill>
                                <a:schemeClr val="accent2"/>
                              </a:solidFill>
                              <a:latin typeface="Cambria Math" panose="02040503050406030204" pitchFamily="18" charset="0"/>
                            </a:rPr>
                          </m:ctrlPr>
                        </m:sSubPr>
                        <m:e>
                          <m:r>
                            <a:rPr lang="en-US" sz="2400" b="0" i="1" smtClean="0">
                              <a:solidFill>
                                <a:schemeClr val="accent2"/>
                              </a:solidFill>
                              <a:latin typeface="Cambria Math" panose="02040503050406030204" pitchFamily="18" charset="0"/>
                            </a:rPr>
                            <m:t>𝑉</m:t>
                          </m:r>
                        </m:e>
                        <m:sub>
                          <m:r>
                            <a:rPr lang="en-US" sz="2400" b="0" i="1" smtClean="0">
                              <a:solidFill>
                                <a:schemeClr val="accent2"/>
                              </a:solidFill>
                              <a:latin typeface="Cambria Math" panose="02040503050406030204" pitchFamily="18" charset="0"/>
                            </a:rPr>
                            <m:t>𝐺</m:t>
                          </m:r>
                        </m:sub>
                      </m:sSub>
                      <m:r>
                        <a:rPr lang="en-US" sz="2400" i="1">
                          <a:solidFill>
                            <a:schemeClr val="accent2"/>
                          </a:solidFill>
                          <a:latin typeface="Cambria Math" panose="02040503050406030204" pitchFamily="18" charset="0"/>
                        </a:rPr>
                        <m:t>=</m:t>
                      </m:r>
                      <m:f>
                        <m:fPr>
                          <m:ctrlPr>
                            <a:rPr lang="en-US" sz="2400" i="1">
                              <a:solidFill>
                                <a:schemeClr val="accent2"/>
                              </a:solidFill>
                              <a:latin typeface="Cambria Math" panose="02040503050406030204" pitchFamily="18" charset="0"/>
                            </a:rPr>
                          </m:ctrlPr>
                        </m:fPr>
                        <m:num>
                          <m:r>
                            <a:rPr lang="en-US" sz="2400" i="1">
                              <a:solidFill>
                                <a:schemeClr val="accent2"/>
                              </a:solidFill>
                              <a:latin typeface="Cambria Math" panose="02040503050406030204" pitchFamily="18" charset="0"/>
                              <a:ea typeface="Cambria Math" panose="02040503050406030204" pitchFamily="18" charset="0"/>
                            </a:rPr>
                            <m:t>𝜇</m:t>
                          </m:r>
                        </m:num>
                        <m:den>
                          <m:r>
                            <a:rPr lang="en-US" sz="2400" i="1">
                              <a:solidFill>
                                <a:schemeClr val="accent2"/>
                              </a:solidFill>
                              <a:latin typeface="Cambria Math" panose="02040503050406030204" pitchFamily="18" charset="0"/>
                            </a:rPr>
                            <m:t>𝑞𝐵</m:t>
                          </m:r>
                        </m:den>
                      </m:f>
                      <m:acc>
                        <m:accPr>
                          <m:chr m:val="⃗"/>
                          <m:ctrlPr>
                            <a:rPr lang="en-US" sz="2400" b="0" i="1" smtClean="0">
                              <a:solidFill>
                                <a:schemeClr val="accent2"/>
                              </a:solidFill>
                              <a:latin typeface="Cambria Math" panose="02040503050406030204" pitchFamily="18" charset="0"/>
                            </a:rPr>
                          </m:ctrlPr>
                        </m:accPr>
                        <m:e>
                          <m:r>
                            <a:rPr lang="en-US" sz="2400" b="0" i="1" smtClean="0">
                              <a:solidFill>
                                <a:schemeClr val="accent2"/>
                              </a:solidFill>
                              <a:latin typeface="Cambria Math" panose="02040503050406030204" pitchFamily="18" charset="0"/>
                            </a:rPr>
                            <m:t>𝐵</m:t>
                          </m:r>
                        </m:e>
                      </m:acc>
                      <m:r>
                        <a:rPr lang="en-US" sz="2400" b="0" i="1" smtClean="0">
                          <a:solidFill>
                            <a:schemeClr val="accent2"/>
                          </a:solidFill>
                          <a:latin typeface="Cambria Math" panose="02040503050406030204" pitchFamily="18" charset="0"/>
                          <a:ea typeface="Cambria Math" panose="02040503050406030204" pitchFamily="18" charset="0"/>
                        </a:rPr>
                        <m:t>×</m:t>
                      </m:r>
                      <m:acc>
                        <m:accPr>
                          <m:chr m:val="⃗"/>
                          <m:ctrlPr>
                            <a:rPr lang="en-US" sz="2400" i="1">
                              <a:solidFill>
                                <a:schemeClr val="accent2"/>
                              </a:solidFill>
                              <a:latin typeface="Cambria Math" panose="02040503050406030204" pitchFamily="18" charset="0"/>
                            </a:rPr>
                          </m:ctrlPr>
                        </m:accPr>
                        <m:e>
                          <m:r>
                            <m:rPr>
                              <m:sty m:val="p"/>
                            </m:rPr>
                            <a:rPr lang="en-US" sz="2400" i="1">
                              <a:solidFill>
                                <a:schemeClr val="accent2"/>
                              </a:solidFill>
                              <a:latin typeface="Cambria Math" panose="02040503050406030204" pitchFamily="18" charset="0"/>
                              <a:ea typeface="Cambria Math" panose="02040503050406030204" pitchFamily="18" charset="0"/>
                            </a:rPr>
                            <m:t>∇</m:t>
                          </m:r>
                        </m:e>
                      </m:acc>
                      <m:r>
                        <a:rPr lang="en-US" sz="2400" i="1">
                          <a:solidFill>
                            <a:schemeClr val="accent2"/>
                          </a:solidFill>
                          <a:latin typeface="Cambria Math" panose="02040503050406030204" pitchFamily="18" charset="0"/>
                        </a:rPr>
                        <m:t>𝐵</m:t>
                      </m:r>
                    </m:oMath>
                  </m:oMathPara>
                </a14:m>
                <a:endParaRPr lang="en-US" sz="2400" dirty="0">
                  <a:solidFill>
                    <a:schemeClr val="accent2"/>
                  </a:solidFill>
                </a:endParaRPr>
              </a:p>
              <a:p>
                <a:endParaRPr lang="en-US" sz="2400" dirty="0">
                  <a:solidFill>
                    <a:schemeClr val="accent2"/>
                  </a:solidFill>
                </a:endParaRPr>
              </a:p>
            </p:txBody>
          </p:sp>
        </mc:Choice>
        <mc:Fallback xmlns="">
          <p:sp>
            <p:nvSpPr>
              <p:cNvPr id="50" name="TextBox 49">
                <a:extLst>
                  <a:ext uri="{FF2B5EF4-FFF2-40B4-BE49-F238E27FC236}">
                    <a16:creationId xmlns:a16="http://schemas.microsoft.com/office/drawing/2014/main" id="{B49F90A5-3211-4581-9C49-2CA16BBFAC7B}"/>
                  </a:ext>
                </a:extLst>
              </p:cNvPr>
              <p:cNvSpPr txBox="1">
                <a:spLocks noRot="1" noChangeAspect="1" noMove="1" noResize="1" noEditPoints="1" noAdjustHandles="1" noChangeArrowheads="1" noChangeShapeType="1" noTextEdit="1"/>
              </p:cNvSpPr>
              <p:nvPr/>
            </p:nvSpPr>
            <p:spPr>
              <a:xfrm>
                <a:off x="2368606" y="2403642"/>
                <a:ext cx="2497554" cy="1061573"/>
              </a:xfrm>
              <a:prstGeom prst="rect">
                <a:avLst/>
              </a:prstGeom>
              <a:blipFill>
                <a:blip r:embed="rId17"/>
                <a:stretch>
                  <a:fillRect/>
                </a:stretch>
              </a:blipFill>
            </p:spPr>
            <p:txBody>
              <a:bodyPr/>
              <a:lstStyle/>
              <a:p>
                <a:r>
                  <a:rPr lang="en-US">
                    <a:noFill/>
                  </a:rPr>
                  <a:t> </a:t>
                </a:r>
              </a:p>
            </p:txBody>
          </p:sp>
        </mc:Fallback>
      </mc:AlternateContent>
      <p:cxnSp>
        <p:nvCxnSpPr>
          <p:cNvPr id="52" name="Straight Arrow Connector 51">
            <a:extLst>
              <a:ext uri="{FF2B5EF4-FFF2-40B4-BE49-F238E27FC236}">
                <a16:creationId xmlns:a16="http://schemas.microsoft.com/office/drawing/2014/main" id="{E610ACF4-18A6-477C-916B-E4432C9ADB1F}"/>
              </a:ext>
            </a:extLst>
          </p:cNvPr>
          <p:cNvCxnSpPr>
            <a:cxnSpLocks/>
          </p:cNvCxnSpPr>
          <p:nvPr/>
        </p:nvCxnSpPr>
        <p:spPr>
          <a:xfrm>
            <a:off x="2500371" y="4232586"/>
            <a:ext cx="102609" cy="833753"/>
          </a:xfrm>
          <a:prstGeom prst="straightConnector1">
            <a:avLst/>
          </a:prstGeom>
          <a:ln w="38100">
            <a:solidFill>
              <a:schemeClr val="accent1"/>
            </a:solidFill>
            <a:tailEnd type="triangle"/>
          </a:ln>
        </p:spPr>
        <p:style>
          <a:lnRef idx="1">
            <a:schemeClr val="accent2"/>
          </a:lnRef>
          <a:fillRef idx="0">
            <a:schemeClr val="accent2"/>
          </a:fillRef>
          <a:effectRef idx="0">
            <a:schemeClr val="accent2"/>
          </a:effectRef>
          <a:fontRef idx="minor">
            <a:schemeClr val="tx1"/>
          </a:fontRef>
        </p:style>
      </p:cxnSp>
      <p:cxnSp>
        <p:nvCxnSpPr>
          <p:cNvPr id="54" name="Straight Arrow Connector 53">
            <a:extLst>
              <a:ext uri="{FF2B5EF4-FFF2-40B4-BE49-F238E27FC236}">
                <a16:creationId xmlns:a16="http://schemas.microsoft.com/office/drawing/2014/main" id="{893AAE63-E283-437F-A64F-1B7573B17396}"/>
              </a:ext>
            </a:extLst>
          </p:cNvPr>
          <p:cNvCxnSpPr>
            <a:cxnSpLocks/>
          </p:cNvCxnSpPr>
          <p:nvPr/>
        </p:nvCxnSpPr>
        <p:spPr>
          <a:xfrm>
            <a:off x="3988921" y="4277671"/>
            <a:ext cx="89892" cy="598389"/>
          </a:xfrm>
          <a:prstGeom prst="straightConnector1">
            <a:avLst/>
          </a:prstGeom>
          <a:ln w="19050">
            <a:solidFill>
              <a:schemeClr val="accent1"/>
            </a:solidFill>
            <a:tailEnd type="triangle"/>
          </a:ln>
        </p:spPr>
        <p:style>
          <a:lnRef idx="1">
            <a:schemeClr val="accent2"/>
          </a:lnRef>
          <a:fillRef idx="0">
            <a:schemeClr val="accent2"/>
          </a:fillRef>
          <a:effectRef idx="0">
            <a:schemeClr val="accent2"/>
          </a:effectRef>
          <a:fontRef idx="minor">
            <a:schemeClr val="tx1"/>
          </a:fontRef>
        </p:style>
      </p:cxnSp>
      <p:cxnSp>
        <p:nvCxnSpPr>
          <p:cNvPr id="57" name="Straight Arrow Connector 56">
            <a:extLst>
              <a:ext uri="{FF2B5EF4-FFF2-40B4-BE49-F238E27FC236}">
                <a16:creationId xmlns:a16="http://schemas.microsoft.com/office/drawing/2014/main" id="{1C6F082D-763F-4D13-9730-BD5E5788510D}"/>
              </a:ext>
            </a:extLst>
          </p:cNvPr>
          <p:cNvCxnSpPr>
            <a:cxnSpLocks/>
          </p:cNvCxnSpPr>
          <p:nvPr/>
        </p:nvCxnSpPr>
        <p:spPr>
          <a:xfrm>
            <a:off x="6749464" y="4299324"/>
            <a:ext cx="65879" cy="389416"/>
          </a:xfrm>
          <a:prstGeom prst="straightConnector1">
            <a:avLst/>
          </a:prstGeom>
          <a:ln w="12700">
            <a:solidFill>
              <a:schemeClr val="accent1"/>
            </a:solidFill>
            <a:tailEnd type="triangle"/>
          </a:ln>
        </p:spPr>
        <p:style>
          <a:lnRef idx="1">
            <a:schemeClr val="accent2"/>
          </a:lnRef>
          <a:fillRef idx="0">
            <a:schemeClr val="accent2"/>
          </a:fillRef>
          <a:effectRef idx="0">
            <a:schemeClr val="accent2"/>
          </a:effectRef>
          <a:fontRef idx="minor">
            <a:schemeClr val="tx1"/>
          </a:fontRef>
        </p:style>
      </p:cxnSp>
      <p:cxnSp>
        <p:nvCxnSpPr>
          <p:cNvPr id="60" name="Straight Arrow Connector 59">
            <a:extLst>
              <a:ext uri="{FF2B5EF4-FFF2-40B4-BE49-F238E27FC236}">
                <a16:creationId xmlns:a16="http://schemas.microsoft.com/office/drawing/2014/main" id="{88887465-A05C-407D-B961-27357E15D12E}"/>
              </a:ext>
            </a:extLst>
          </p:cNvPr>
          <p:cNvCxnSpPr>
            <a:cxnSpLocks/>
          </p:cNvCxnSpPr>
          <p:nvPr/>
        </p:nvCxnSpPr>
        <p:spPr>
          <a:xfrm flipV="1">
            <a:off x="2483822" y="3836151"/>
            <a:ext cx="2237553" cy="396440"/>
          </a:xfrm>
          <a:prstGeom prst="straightConnector1">
            <a:avLst/>
          </a:prstGeom>
          <a:ln w="38100">
            <a:solidFill>
              <a:schemeClr val="accent1"/>
            </a:solidFill>
            <a:prstDash val="sysDash"/>
            <a:tailEnd type="triangle"/>
          </a:ln>
        </p:spPr>
        <p:style>
          <a:lnRef idx="1">
            <a:schemeClr val="accent2"/>
          </a:lnRef>
          <a:fillRef idx="0">
            <a:schemeClr val="accent2"/>
          </a:fillRef>
          <a:effectRef idx="0">
            <a:schemeClr val="accent2"/>
          </a:effectRef>
          <a:fontRef idx="minor">
            <a:schemeClr val="tx1"/>
          </a:fontRef>
        </p:style>
      </p:cxnSp>
      <mc:AlternateContent xmlns:mc="http://schemas.openxmlformats.org/markup-compatibility/2006" xmlns:a14="http://schemas.microsoft.com/office/drawing/2010/main">
        <mc:Choice Requires="a14">
          <p:sp>
            <p:nvSpPr>
              <p:cNvPr id="69" name="TextBox 68">
                <a:extLst>
                  <a:ext uri="{FF2B5EF4-FFF2-40B4-BE49-F238E27FC236}">
                    <a16:creationId xmlns:a16="http://schemas.microsoft.com/office/drawing/2014/main" id="{A8A128B6-B2B1-4F3C-9B17-89C353BDAD87}"/>
                  </a:ext>
                </a:extLst>
              </p:cNvPr>
              <p:cNvSpPr txBox="1"/>
              <p:nvPr/>
            </p:nvSpPr>
            <p:spPr>
              <a:xfrm>
                <a:off x="2594978" y="4357260"/>
                <a:ext cx="273345" cy="414088"/>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acc>
                        <m:accPr>
                          <m:chr m:val="⃗"/>
                          <m:ctrlPr>
                            <a:rPr lang="en-US" sz="2400" b="0" i="1" smtClean="0">
                              <a:solidFill>
                                <a:schemeClr val="accent1"/>
                              </a:solidFill>
                              <a:latin typeface="Cambria Math" panose="02040503050406030204" pitchFamily="18" charset="0"/>
                            </a:rPr>
                          </m:ctrlPr>
                        </m:accPr>
                        <m:e>
                          <m:r>
                            <a:rPr lang="en-US" sz="2400" b="0" i="1" smtClean="0">
                              <a:solidFill>
                                <a:schemeClr val="accent1"/>
                              </a:solidFill>
                              <a:latin typeface="Cambria Math" panose="02040503050406030204" pitchFamily="18" charset="0"/>
                            </a:rPr>
                            <m:t>𝐸</m:t>
                          </m:r>
                        </m:e>
                      </m:acc>
                    </m:oMath>
                  </m:oMathPara>
                </a14:m>
                <a:endParaRPr lang="en-US" sz="2400" dirty="0">
                  <a:solidFill>
                    <a:schemeClr val="accent1"/>
                  </a:solidFill>
                </a:endParaRPr>
              </a:p>
            </p:txBody>
          </p:sp>
        </mc:Choice>
        <mc:Fallback xmlns="">
          <p:sp>
            <p:nvSpPr>
              <p:cNvPr id="69" name="TextBox 68">
                <a:extLst>
                  <a:ext uri="{FF2B5EF4-FFF2-40B4-BE49-F238E27FC236}">
                    <a16:creationId xmlns:a16="http://schemas.microsoft.com/office/drawing/2014/main" id="{A8A128B6-B2B1-4F3C-9B17-89C353BDAD87}"/>
                  </a:ext>
                </a:extLst>
              </p:cNvPr>
              <p:cNvSpPr txBox="1">
                <a:spLocks noRot="1" noChangeAspect="1" noMove="1" noResize="1" noEditPoints="1" noAdjustHandles="1" noChangeArrowheads="1" noChangeShapeType="1" noTextEdit="1"/>
              </p:cNvSpPr>
              <p:nvPr/>
            </p:nvSpPr>
            <p:spPr>
              <a:xfrm>
                <a:off x="2594978" y="4357260"/>
                <a:ext cx="273345" cy="414088"/>
              </a:xfrm>
              <a:prstGeom prst="rect">
                <a:avLst/>
              </a:prstGeom>
              <a:blipFill>
                <a:blip r:embed="rId18"/>
                <a:stretch>
                  <a:fillRect/>
                </a:stretch>
              </a:blipFill>
            </p:spPr>
            <p:txBody>
              <a:bodyPr/>
              <a:lstStyle/>
              <a:p>
                <a:r>
                  <a:rPr lang="en-US">
                    <a:noFill/>
                  </a:rPr>
                  <a:t> </a:t>
                </a:r>
              </a:p>
            </p:txBody>
          </p:sp>
        </mc:Fallback>
      </mc:AlternateContent>
      <p:cxnSp>
        <p:nvCxnSpPr>
          <p:cNvPr id="71" name="Straight Arrow Connector 70">
            <a:extLst>
              <a:ext uri="{FF2B5EF4-FFF2-40B4-BE49-F238E27FC236}">
                <a16:creationId xmlns:a16="http://schemas.microsoft.com/office/drawing/2014/main" id="{0376E88E-CD47-4209-8F0D-6574496A722F}"/>
              </a:ext>
            </a:extLst>
          </p:cNvPr>
          <p:cNvCxnSpPr>
            <a:cxnSpLocks/>
          </p:cNvCxnSpPr>
          <p:nvPr/>
        </p:nvCxnSpPr>
        <p:spPr>
          <a:xfrm flipV="1">
            <a:off x="3971641" y="4001287"/>
            <a:ext cx="1503762" cy="263299"/>
          </a:xfrm>
          <a:prstGeom prst="straightConnector1">
            <a:avLst/>
          </a:prstGeom>
          <a:ln w="19050">
            <a:solidFill>
              <a:schemeClr val="accent1"/>
            </a:solidFill>
            <a:prstDash val="sysDash"/>
            <a:tailEnd type="triangle"/>
          </a:ln>
        </p:spPr>
        <p:style>
          <a:lnRef idx="1">
            <a:schemeClr val="accent2"/>
          </a:lnRef>
          <a:fillRef idx="0">
            <a:schemeClr val="accent2"/>
          </a:fillRef>
          <a:effectRef idx="0">
            <a:schemeClr val="accent2"/>
          </a:effectRef>
          <a:fontRef idx="minor">
            <a:schemeClr val="tx1"/>
          </a:fontRef>
        </p:style>
      </p:cxnSp>
      <p:cxnSp>
        <p:nvCxnSpPr>
          <p:cNvPr id="74" name="Straight Arrow Connector 73">
            <a:extLst>
              <a:ext uri="{FF2B5EF4-FFF2-40B4-BE49-F238E27FC236}">
                <a16:creationId xmlns:a16="http://schemas.microsoft.com/office/drawing/2014/main" id="{7221293F-FAC1-426A-9D84-E668EDF567B0}"/>
              </a:ext>
            </a:extLst>
          </p:cNvPr>
          <p:cNvCxnSpPr>
            <a:cxnSpLocks/>
          </p:cNvCxnSpPr>
          <p:nvPr/>
        </p:nvCxnSpPr>
        <p:spPr>
          <a:xfrm flipV="1">
            <a:off x="6716598" y="4126839"/>
            <a:ext cx="911539" cy="161666"/>
          </a:xfrm>
          <a:prstGeom prst="straightConnector1">
            <a:avLst/>
          </a:prstGeom>
          <a:ln w="12700">
            <a:solidFill>
              <a:schemeClr val="accent1"/>
            </a:solidFill>
            <a:prstDash val="sysDash"/>
            <a:tailEnd type="triangle"/>
          </a:ln>
        </p:spPr>
        <p:style>
          <a:lnRef idx="1">
            <a:schemeClr val="accent2"/>
          </a:lnRef>
          <a:fillRef idx="0">
            <a:schemeClr val="accent2"/>
          </a:fillRef>
          <a:effectRef idx="0">
            <a:schemeClr val="accent2"/>
          </a:effectRef>
          <a:fontRef idx="minor">
            <a:schemeClr val="tx1"/>
          </a:fontRef>
        </p:style>
      </p:cxnSp>
      <mc:AlternateContent xmlns:mc="http://schemas.openxmlformats.org/markup-compatibility/2006" xmlns:a14="http://schemas.microsoft.com/office/drawing/2010/main">
        <mc:Choice Requires="a14">
          <p:sp>
            <p:nvSpPr>
              <p:cNvPr id="92" name="TextBox 91">
                <a:extLst>
                  <a:ext uri="{FF2B5EF4-FFF2-40B4-BE49-F238E27FC236}">
                    <a16:creationId xmlns:a16="http://schemas.microsoft.com/office/drawing/2014/main" id="{857F794B-7C29-4B7F-98E0-790EF0E7523C}"/>
                  </a:ext>
                </a:extLst>
              </p:cNvPr>
              <p:cNvSpPr txBox="1"/>
              <p:nvPr/>
            </p:nvSpPr>
            <p:spPr>
              <a:xfrm>
                <a:off x="4317789" y="3265897"/>
                <a:ext cx="2497554" cy="1153906"/>
              </a:xfrm>
              <a:prstGeom prst="rect">
                <a:avLst/>
              </a:prstGeom>
              <a:noFill/>
            </p:spPr>
            <p:txBody>
              <a:bodyPr wrap="squar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en-US" sz="2400" b="0" i="1" smtClean="0">
                              <a:solidFill>
                                <a:schemeClr val="accent1"/>
                              </a:solidFill>
                              <a:latin typeface="Cambria Math" panose="02040503050406030204" pitchFamily="18" charset="0"/>
                            </a:rPr>
                          </m:ctrlPr>
                        </m:sSubPr>
                        <m:e>
                          <m:r>
                            <a:rPr lang="en-US" sz="2400" b="0" i="1" smtClean="0">
                              <a:solidFill>
                                <a:schemeClr val="accent1"/>
                              </a:solidFill>
                              <a:latin typeface="Cambria Math" panose="02040503050406030204" pitchFamily="18" charset="0"/>
                            </a:rPr>
                            <m:t>𝑉</m:t>
                          </m:r>
                        </m:e>
                        <m:sub>
                          <m:r>
                            <a:rPr lang="en-US" sz="2400" b="0" i="1" smtClean="0">
                              <a:solidFill>
                                <a:schemeClr val="accent1"/>
                              </a:solidFill>
                              <a:latin typeface="Cambria Math" panose="02040503050406030204" pitchFamily="18" charset="0"/>
                            </a:rPr>
                            <m:t>𝐸</m:t>
                          </m:r>
                        </m:sub>
                      </m:sSub>
                      <m:r>
                        <a:rPr lang="en-US" sz="2400" i="1">
                          <a:solidFill>
                            <a:schemeClr val="accent1"/>
                          </a:solidFill>
                          <a:latin typeface="Cambria Math" panose="02040503050406030204" pitchFamily="18" charset="0"/>
                        </a:rPr>
                        <m:t>=</m:t>
                      </m:r>
                      <m:f>
                        <m:fPr>
                          <m:ctrlPr>
                            <a:rPr lang="en-US" sz="2400" i="1">
                              <a:solidFill>
                                <a:schemeClr val="accent1"/>
                              </a:solidFill>
                              <a:latin typeface="Cambria Math" panose="02040503050406030204" pitchFamily="18" charset="0"/>
                            </a:rPr>
                          </m:ctrlPr>
                        </m:fPr>
                        <m:num>
                          <m:acc>
                            <m:accPr>
                              <m:chr m:val="⃗"/>
                              <m:ctrlPr>
                                <a:rPr lang="en-US" sz="2400" i="1">
                                  <a:solidFill>
                                    <a:schemeClr val="accent1"/>
                                  </a:solidFill>
                                  <a:latin typeface="Cambria Math" panose="02040503050406030204" pitchFamily="18" charset="0"/>
                                </a:rPr>
                              </m:ctrlPr>
                            </m:accPr>
                            <m:e>
                              <m:r>
                                <a:rPr lang="en-US" sz="2400" b="0" i="1" smtClean="0">
                                  <a:solidFill>
                                    <a:schemeClr val="accent1"/>
                                  </a:solidFill>
                                  <a:latin typeface="Cambria Math" panose="02040503050406030204" pitchFamily="18" charset="0"/>
                                </a:rPr>
                                <m:t>𝐸</m:t>
                              </m:r>
                            </m:e>
                          </m:acc>
                          <m:r>
                            <a:rPr lang="en-US" sz="2400" i="1">
                              <a:solidFill>
                                <a:schemeClr val="accent1"/>
                              </a:solidFill>
                              <a:latin typeface="Cambria Math" panose="02040503050406030204" pitchFamily="18" charset="0"/>
                              <a:ea typeface="Cambria Math" panose="02040503050406030204" pitchFamily="18" charset="0"/>
                            </a:rPr>
                            <m:t>×</m:t>
                          </m:r>
                          <m:acc>
                            <m:accPr>
                              <m:chr m:val="⃗"/>
                              <m:ctrlPr>
                                <a:rPr lang="en-US" sz="2400" i="1">
                                  <a:solidFill>
                                    <a:schemeClr val="accent1"/>
                                  </a:solidFill>
                                  <a:latin typeface="Cambria Math" panose="02040503050406030204" pitchFamily="18" charset="0"/>
                                </a:rPr>
                              </m:ctrlPr>
                            </m:accPr>
                            <m:e>
                              <m:r>
                                <a:rPr lang="en-US" sz="2400" b="0" i="1" smtClean="0">
                                  <a:solidFill>
                                    <a:schemeClr val="accent1"/>
                                  </a:solidFill>
                                  <a:latin typeface="Cambria Math" panose="02040503050406030204" pitchFamily="18" charset="0"/>
                                </a:rPr>
                                <m:t>𝐵</m:t>
                              </m:r>
                            </m:e>
                          </m:acc>
                        </m:num>
                        <m:den>
                          <m:sSup>
                            <m:sSupPr>
                              <m:ctrlPr>
                                <a:rPr lang="en-US" sz="2400" i="1" smtClean="0">
                                  <a:solidFill>
                                    <a:schemeClr val="accent1"/>
                                  </a:solidFill>
                                  <a:latin typeface="Cambria Math" panose="02040503050406030204" pitchFamily="18" charset="0"/>
                                  <a:ea typeface="Cambria Math" panose="02040503050406030204" pitchFamily="18" charset="0"/>
                                </a:rPr>
                              </m:ctrlPr>
                            </m:sSupPr>
                            <m:e>
                              <m:r>
                                <a:rPr lang="en-US" sz="2400" b="0" i="1" smtClean="0">
                                  <a:solidFill>
                                    <a:schemeClr val="accent1"/>
                                  </a:solidFill>
                                  <a:latin typeface="Cambria Math" panose="02040503050406030204" pitchFamily="18" charset="0"/>
                                  <a:ea typeface="Cambria Math" panose="02040503050406030204" pitchFamily="18" charset="0"/>
                                </a:rPr>
                                <m:t>𝐵</m:t>
                              </m:r>
                            </m:e>
                            <m:sup>
                              <m:r>
                                <a:rPr lang="en-US" sz="2400" b="0" i="1" smtClean="0">
                                  <a:solidFill>
                                    <a:schemeClr val="accent1"/>
                                  </a:solidFill>
                                  <a:latin typeface="Cambria Math" panose="02040503050406030204" pitchFamily="18" charset="0"/>
                                  <a:ea typeface="Cambria Math" panose="02040503050406030204" pitchFamily="18" charset="0"/>
                                </a:rPr>
                                <m:t>2</m:t>
                              </m:r>
                            </m:sup>
                          </m:sSup>
                        </m:den>
                      </m:f>
                    </m:oMath>
                  </m:oMathPara>
                </a14:m>
                <a:endParaRPr lang="en-US" sz="2400" dirty="0">
                  <a:solidFill>
                    <a:schemeClr val="accent1"/>
                  </a:solidFill>
                </a:endParaRPr>
              </a:p>
              <a:p>
                <a:endParaRPr lang="en-US" sz="2400" dirty="0">
                  <a:solidFill>
                    <a:schemeClr val="accent1"/>
                  </a:solidFill>
                </a:endParaRPr>
              </a:p>
            </p:txBody>
          </p:sp>
        </mc:Choice>
        <mc:Fallback xmlns="">
          <p:sp>
            <p:nvSpPr>
              <p:cNvPr id="92" name="TextBox 91">
                <a:extLst>
                  <a:ext uri="{FF2B5EF4-FFF2-40B4-BE49-F238E27FC236}">
                    <a16:creationId xmlns:a16="http://schemas.microsoft.com/office/drawing/2014/main" id="{857F794B-7C29-4B7F-98E0-790EF0E7523C}"/>
                  </a:ext>
                </a:extLst>
              </p:cNvPr>
              <p:cNvSpPr txBox="1">
                <a:spLocks noRot="1" noChangeAspect="1" noMove="1" noResize="1" noEditPoints="1" noAdjustHandles="1" noChangeArrowheads="1" noChangeShapeType="1" noTextEdit="1"/>
              </p:cNvSpPr>
              <p:nvPr/>
            </p:nvSpPr>
            <p:spPr>
              <a:xfrm>
                <a:off x="4317789" y="3265897"/>
                <a:ext cx="2497554" cy="1153906"/>
              </a:xfrm>
              <a:prstGeom prst="rect">
                <a:avLst/>
              </a:prstGeom>
              <a:blipFill>
                <a:blip r:embed="rId19"/>
                <a:stretch>
                  <a:fillRect/>
                </a:stretch>
              </a:blipFill>
            </p:spPr>
            <p:txBody>
              <a:bodyPr/>
              <a:lstStyle/>
              <a:p>
                <a:r>
                  <a:rPr lang="en-US">
                    <a:noFill/>
                  </a:rPr>
                  <a:t> </a:t>
                </a:r>
              </a:p>
            </p:txBody>
          </p:sp>
        </mc:Fallback>
      </mc:AlternateContent>
      <p:cxnSp>
        <p:nvCxnSpPr>
          <p:cNvPr id="95" name="Straight Arrow Connector 94">
            <a:extLst>
              <a:ext uri="{FF2B5EF4-FFF2-40B4-BE49-F238E27FC236}">
                <a16:creationId xmlns:a16="http://schemas.microsoft.com/office/drawing/2014/main" id="{55295067-23A9-4726-BF29-53DF227ED825}"/>
              </a:ext>
            </a:extLst>
          </p:cNvPr>
          <p:cNvCxnSpPr>
            <a:cxnSpLocks/>
          </p:cNvCxnSpPr>
          <p:nvPr/>
        </p:nvCxnSpPr>
        <p:spPr>
          <a:xfrm flipV="1">
            <a:off x="2499395" y="3803099"/>
            <a:ext cx="0" cy="404573"/>
          </a:xfrm>
          <a:prstGeom prst="straightConnector1">
            <a:avLst/>
          </a:prstGeom>
          <a:ln w="38100">
            <a:solidFill>
              <a:schemeClr val="accent1"/>
            </a:solidFill>
            <a:prstDash val="sysDash"/>
            <a:tailEnd type="triangle"/>
          </a:ln>
        </p:spPr>
        <p:style>
          <a:lnRef idx="1">
            <a:schemeClr val="accent2"/>
          </a:lnRef>
          <a:fillRef idx="0">
            <a:schemeClr val="accent2"/>
          </a:fillRef>
          <a:effectRef idx="0">
            <a:schemeClr val="accent2"/>
          </a:effectRef>
          <a:fontRef idx="minor">
            <a:schemeClr val="tx1"/>
          </a:fontRef>
        </p:style>
      </p:cxnSp>
      <p:cxnSp>
        <p:nvCxnSpPr>
          <p:cNvPr id="97" name="Straight Arrow Connector 96">
            <a:extLst>
              <a:ext uri="{FF2B5EF4-FFF2-40B4-BE49-F238E27FC236}">
                <a16:creationId xmlns:a16="http://schemas.microsoft.com/office/drawing/2014/main" id="{81ED9139-4927-4DC6-B6DB-16901A6F220C}"/>
              </a:ext>
            </a:extLst>
          </p:cNvPr>
          <p:cNvCxnSpPr>
            <a:cxnSpLocks/>
          </p:cNvCxnSpPr>
          <p:nvPr/>
        </p:nvCxnSpPr>
        <p:spPr>
          <a:xfrm flipV="1">
            <a:off x="2496958" y="4220757"/>
            <a:ext cx="2203063" cy="0"/>
          </a:xfrm>
          <a:prstGeom prst="straightConnector1">
            <a:avLst/>
          </a:prstGeom>
          <a:ln w="38100">
            <a:solidFill>
              <a:schemeClr val="accent1"/>
            </a:solidFill>
            <a:prstDash val="sysDash"/>
            <a:tailEnd type="triangle"/>
          </a:ln>
        </p:spPr>
        <p:style>
          <a:lnRef idx="1">
            <a:schemeClr val="accent2"/>
          </a:lnRef>
          <a:fillRef idx="0">
            <a:schemeClr val="accent2"/>
          </a:fillRef>
          <a:effectRef idx="0">
            <a:schemeClr val="accent2"/>
          </a:effectRef>
          <a:fontRef idx="minor">
            <a:schemeClr val="tx1"/>
          </a:fontRef>
        </p:style>
      </p:cxnSp>
      <p:cxnSp>
        <p:nvCxnSpPr>
          <p:cNvPr id="101" name="Straight Arrow Connector 100">
            <a:extLst>
              <a:ext uri="{FF2B5EF4-FFF2-40B4-BE49-F238E27FC236}">
                <a16:creationId xmlns:a16="http://schemas.microsoft.com/office/drawing/2014/main" id="{7A7DB169-BB8D-472B-B262-9742972CE0E9}"/>
              </a:ext>
            </a:extLst>
          </p:cNvPr>
          <p:cNvCxnSpPr>
            <a:cxnSpLocks/>
          </p:cNvCxnSpPr>
          <p:nvPr/>
        </p:nvCxnSpPr>
        <p:spPr>
          <a:xfrm flipV="1">
            <a:off x="2497833" y="3832122"/>
            <a:ext cx="2213886" cy="17397"/>
          </a:xfrm>
          <a:prstGeom prst="straightConnector1">
            <a:avLst/>
          </a:prstGeom>
          <a:ln w="6350">
            <a:solidFill>
              <a:schemeClr val="accent1"/>
            </a:solidFill>
            <a:prstDash val="sysDash"/>
            <a:headEnd type="none" w="med" len="med"/>
            <a:tailEnd type="none" w="med" len="med"/>
          </a:ln>
        </p:spPr>
        <p:style>
          <a:lnRef idx="1">
            <a:schemeClr val="accent2"/>
          </a:lnRef>
          <a:fillRef idx="0">
            <a:schemeClr val="accent2"/>
          </a:fillRef>
          <a:effectRef idx="0">
            <a:schemeClr val="accent2"/>
          </a:effectRef>
          <a:fontRef idx="minor">
            <a:schemeClr val="tx1"/>
          </a:fontRef>
        </p:style>
      </p:cxnSp>
      <p:cxnSp>
        <p:nvCxnSpPr>
          <p:cNvPr id="102" name="Straight Arrow Connector 101">
            <a:extLst>
              <a:ext uri="{FF2B5EF4-FFF2-40B4-BE49-F238E27FC236}">
                <a16:creationId xmlns:a16="http://schemas.microsoft.com/office/drawing/2014/main" id="{268CB108-51A5-4101-97A4-E9554027ED37}"/>
              </a:ext>
            </a:extLst>
          </p:cNvPr>
          <p:cNvCxnSpPr>
            <a:cxnSpLocks/>
          </p:cNvCxnSpPr>
          <p:nvPr/>
        </p:nvCxnSpPr>
        <p:spPr>
          <a:xfrm flipV="1">
            <a:off x="4711719" y="3860014"/>
            <a:ext cx="1931" cy="360743"/>
          </a:xfrm>
          <a:prstGeom prst="straightConnector1">
            <a:avLst/>
          </a:prstGeom>
          <a:ln w="6350">
            <a:solidFill>
              <a:schemeClr val="accent1"/>
            </a:solidFill>
            <a:prstDash val="sysDash"/>
            <a:headEnd type="none" w="med" len="med"/>
            <a:tailEnd type="none" w="med" len="med"/>
          </a:ln>
        </p:spPr>
        <p:style>
          <a:lnRef idx="1">
            <a:schemeClr val="accent2"/>
          </a:lnRef>
          <a:fillRef idx="0">
            <a:schemeClr val="accent2"/>
          </a:fillRef>
          <a:effectRef idx="0">
            <a:schemeClr val="accent2"/>
          </a:effectRef>
          <a:fontRef idx="minor">
            <a:schemeClr val="tx1"/>
          </a:fontRef>
        </p:style>
      </p:cxnSp>
      <p:grpSp>
        <p:nvGrpSpPr>
          <p:cNvPr id="116" name="Group 115">
            <a:extLst>
              <a:ext uri="{FF2B5EF4-FFF2-40B4-BE49-F238E27FC236}">
                <a16:creationId xmlns:a16="http://schemas.microsoft.com/office/drawing/2014/main" id="{06BE0BA1-7302-4264-A35D-E066911DEC99}"/>
              </a:ext>
            </a:extLst>
          </p:cNvPr>
          <p:cNvGrpSpPr/>
          <p:nvPr/>
        </p:nvGrpSpPr>
        <p:grpSpPr>
          <a:xfrm>
            <a:off x="481623" y="4608854"/>
            <a:ext cx="8062301" cy="1869390"/>
            <a:chOff x="481623" y="4650497"/>
            <a:chExt cx="8062301" cy="1869390"/>
          </a:xfrm>
        </p:grpSpPr>
        <p:pic>
          <p:nvPicPr>
            <p:cNvPr id="109" name="Picture 108">
              <a:extLst>
                <a:ext uri="{FF2B5EF4-FFF2-40B4-BE49-F238E27FC236}">
                  <a16:creationId xmlns:a16="http://schemas.microsoft.com/office/drawing/2014/main" id="{554A91DE-3A62-4AE8-9368-5795D004ED0B}"/>
                </a:ext>
              </a:extLst>
            </p:cNvPr>
            <p:cNvPicPr>
              <a:picLocks noChangeAspect="1"/>
            </p:cNvPicPr>
            <p:nvPr/>
          </p:nvPicPr>
          <p:blipFill>
            <a:blip r:embed="rId20"/>
            <a:stretch>
              <a:fillRect/>
            </a:stretch>
          </p:blipFill>
          <p:spPr>
            <a:xfrm>
              <a:off x="1548549" y="5366636"/>
              <a:ext cx="6879072" cy="772365"/>
            </a:xfrm>
            <a:prstGeom prst="rect">
              <a:avLst/>
            </a:prstGeom>
          </p:spPr>
        </p:pic>
        <p:pic>
          <p:nvPicPr>
            <p:cNvPr id="111" name="Picture 110">
              <a:extLst>
                <a:ext uri="{FF2B5EF4-FFF2-40B4-BE49-F238E27FC236}">
                  <a16:creationId xmlns:a16="http://schemas.microsoft.com/office/drawing/2014/main" id="{A750C2B0-5D29-4FE5-A932-0549BA1A117D}"/>
                </a:ext>
              </a:extLst>
            </p:cNvPr>
            <p:cNvPicPr>
              <a:picLocks noChangeAspect="1"/>
            </p:cNvPicPr>
            <p:nvPr/>
          </p:nvPicPr>
          <p:blipFill>
            <a:blip r:embed="rId21"/>
            <a:stretch>
              <a:fillRect/>
            </a:stretch>
          </p:blipFill>
          <p:spPr>
            <a:xfrm>
              <a:off x="1297508" y="5703309"/>
              <a:ext cx="271282" cy="502110"/>
            </a:xfrm>
            <a:prstGeom prst="rect">
              <a:avLst/>
            </a:prstGeom>
          </p:spPr>
        </p:pic>
        <p:pic>
          <p:nvPicPr>
            <p:cNvPr id="113" name="Picture 112">
              <a:extLst>
                <a:ext uri="{FF2B5EF4-FFF2-40B4-BE49-F238E27FC236}">
                  <a16:creationId xmlns:a16="http://schemas.microsoft.com/office/drawing/2014/main" id="{FBB2A215-2BD7-4DF6-B6DF-FE208CCFDB52}"/>
                </a:ext>
              </a:extLst>
            </p:cNvPr>
            <p:cNvPicPr>
              <a:picLocks noChangeAspect="1"/>
            </p:cNvPicPr>
            <p:nvPr/>
          </p:nvPicPr>
          <p:blipFill>
            <a:blip r:embed="rId22"/>
            <a:stretch>
              <a:fillRect/>
            </a:stretch>
          </p:blipFill>
          <p:spPr>
            <a:xfrm>
              <a:off x="1552955" y="5970529"/>
              <a:ext cx="6990969" cy="549358"/>
            </a:xfrm>
            <a:prstGeom prst="rect">
              <a:avLst/>
            </a:prstGeom>
          </p:spPr>
        </p:pic>
        <p:pic>
          <p:nvPicPr>
            <p:cNvPr id="115" name="Picture 114">
              <a:extLst>
                <a:ext uri="{FF2B5EF4-FFF2-40B4-BE49-F238E27FC236}">
                  <a16:creationId xmlns:a16="http://schemas.microsoft.com/office/drawing/2014/main" id="{70728ED7-6DFF-4F6E-8AB1-8A1457D03BCE}"/>
                </a:ext>
              </a:extLst>
            </p:cNvPr>
            <p:cNvPicPr>
              <a:picLocks noChangeAspect="1"/>
            </p:cNvPicPr>
            <p:nvPr/>
          </p:nvPicPr>
          <p:blipFill>
            <a:blip r:embed="rId23"/>
            <a:stretch>
              <a:fillRect/>
            </a:stretch>
          </p:blipFill>
          <p:spPr>
            <a:xfrm>
              <a:off x="481623" y="4650497"/>
              <a:ext cx="822654" cy="1603562"/>
            </a:xfrm>
            <a:prstGeom prst="rect">
              <a:avLst/>
            </a:prstGeom>
          </p:spPr>
        </p:pic>
      </p:grpSp>
      <mc:AlternateContent xmlns:mc="http://schemas.openxmlformats.org/markup-compatibility/2006" xmlns:a14="http://schemas.microsoft.com/office/drawing/2010/main">
        <mc:Choice Requires="a14">
          <p:sp>
            <p:nvSpPr>
              <p:cNvPr id="55" name="Content Placeholder 9">
                <a:extLst>
                  <a:ext uri="{FF2B5EF4-FFF2-40B4-BE49-F238E27FC236}">
                    <a16:creationId xmlns:a16="http://schemas.microsoft.com/office/drawing/2014/main" id="{8CDB908F-E39A-4F5E-8647-CA28AFEBF685}"/>
                  </a:ext>
                </a:extLst>
              </p:cNvPr>
              <p:cNvSpPr>
                <a:spLocks noGrp="1"/>
              </p:cNvSpPr>
              <p:nvPr>
                <p:ph idx="1"/>
              </p:nvPr>
            </p:nvSpPr>
            <p:spPr>
              <a:xfrm>
                <a:off x="8442664" y="1690688"/>
                <a:ext cx="3407750" cy="4665662"/>
              </a:xfrm>
              <a:solidFill>
                <a:schemeClr val="bg1"/>
              </a:solidFill>
            </p:spPr>
            <p:txBody>
              <a:bodyPr>
                <a:normAutofit fontScale="85000" lnSpcReduction="20000"/>
              </a:bodyPr>
              <a:lstStyle/>
              <a:p>
                <a:pPr marL="0" indent="0">
                  <a:buNone/>
                </a:pPr>
                <a:r>
                  <a:rPr lang="en-US" dirty="0"/>
                  <a:t>Control electrons by:</a:t>
                </a:r>
              </a:p>
              <a:p>
                <a14:m>
                  <m:oMath xmlns:m="http://schemas.openxmlformats.org/officeDocument/2006/math">
                    <m:r>
                      <a:rPr lang="en-US" i="1">
                        <a:latin typeface="Cambria Math" panose="02040503050406030204" pitchFamily="18" charset="0"/>
                        <a:ea typeface="Cambria Math" panose="02040503050406030204" pitchFamily="18" charset="0"/>
                      </a:rPr>
                      <m:t>𝐵</m:t>
                    </m:r>
                  </m:oMath>
                </a14:m>
                <a:r>
                  <a:rPr lang="en-US" i="1" dirty="0">
                    <a:latin typeface="Cambria Math" panose="02040503050406030204" pitchFamily="18" charset="0"/>
                    <a:ea typeface="Cambria Math" panose="02040503050406030204" pitchFamily="18" charset="0"/>
                  </a:rPr>
                  <a:t> </a:t>
                </a:r>
                <a:r>
                  <a:rPr lang="en-US" dirty="0">
                    <a:latin typeface="Cambria Math" panose="02040503050406030204" pitchFamily="18" charset="0"/>
                    <a:ea typeface="Cambria Math" panose="02040503050406030204" pitchFamily="18" charset="0"/>
                  </a:rPr>
                  <a:t>field</a:t>
                </a:r>
              </a:p>
              <a:p>
                <a:r>
                  <a:rPr lang="en-US" dirty="0">
                    <a:latin typeface="Cambria Math" panose="02040503050406030204" pitchFamily="18" charset="0"/>
                    <a:ea typeface="Cambria Math" panose="02040503050406030204" pitchFamily="18" charset="0"/>
                  </a:rPr>
                  <a:t>Bounce potential</a:t>
                </a:r>
              </a:p>
              <a:p>
                <a:pPr marL="0" indent="0">
                  <a:buNone/>
                </a:pPr>
                <a:r>
                  <a:rPr lang="en-US" dirty="0">
                    <a:latin typeface="Cambria Math" panose="02040503050406030204" pitchFamily="18" charset="0"/>
                    <a:ea typeface="Cambria Math" panose="02040503050406030204" pitchFamily="18" charset="0"/>
                  </a:rPr>
                  <a:t>Filter (push them up the potential hill) &amp; Guide them to the colorimeter by:</a:t>
                </a:r>
              </a:p>
              <a:p>
                <a14:m>
                  <m:oMath xmlns:m="http://schemas.openxmlformats.org/officeDocument/2006/math">
                    <m:r>
                      <a:rPr lang="en-US" i="1">
                        <a:latin typeface="Cambria Math" panose="02040503050406030204" pitchFamily="18" charset="0"/>
                      </a:rPr>
                      <m:t>𝐸</m:t>
                    </m:r>
                    <m:r>
                      <a:rPr lang="en-US"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𝐵</m:t>
                    </m:r>
                  </m:oMath>
                </a14:m>
                <a:r>
                  <a:rPr lang="en-US" dirty="0">
                    <a:ea typeface="Cambria Math" panose="02040503050406030204" pitchFamily="18" charset="0"/>
                  </a:rPr>
                  <a:t> drift</a:t>
                </a:r>
              </a:p>
              <a:p>
                <a14:m>
                  <m:oMath xmlns:m="http://schemas.openxmlformats.org/officeDocument/2006/math">
                    <m:r>
                      <a:rPr lang="en-US" i="1">
                        <a:latin typeface="Cambria Math" panose="02040503050406030204" pitchFamily="18" charset="0"/>
                        <a:ea typeface="Cambria Math" panose="02040503050406030204" pitchFamily="18" charset="0"/>
                      </a:rPr>
                      <m:t>𝐵</m:t>
                    </m:r>
                    <m:r>
                      <a:rPr lang="en-US" i="1">
                        <a:latin typeface="Cambria Math" panose="02040503050406030204" pitchFamily="18" charset="0"/>
                        <a:ea typeface="Cambria Math" panose="02040503050406030204" pitchFamily="18" charset="0"/>
                      </a:rPr>
                      <m:t>×</m:t>
                    </m:r>
                    <m:r>
                      <m:rPr>
                        <m:sty m:val="p"/>
                      </m:rPr>
                      <a:rPr lang="en-US"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𝐵</m:t>
                    </m:r>
                  </m:oMath>
                </a14:m>
                <a:r>
                  <a:rPr lang="en-US" dirty="0"/>
                  <a:t> drift</a:t>
                </a:r>
              </a:p>
              <a:p>
                <a:r>
                  <a:rPr lang="en-US" dirty="0"/>
                  <a:t>Curvature</a:t>
                </a:r>
              </a:p>
              <a:p>
                <a:pPr marL="0" indent="0">
                  <a:buNone/>
                </a:pPr>
                <a14:m>
                  <m:oMath xmlns:m="http://schemas.openxmlformats.org/officeDocument/2006/math">
                    <m:r>
                      <a:rPr lang="en-US" i="1">
                        <a:latin typeface="Cambria Math" panose="02040503050406030204" pitchFamily="18" charset="0"/>
                      </a:rPr>
                      <m:t>𝐸</m:t>
                    </m:r>
                    <m:r>
                      <a:rPr lang="en-US"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𝐵</m:t>
                    </m:r>
                  </m:oMath>
                </a14:m>
                <a:r>
                  <a:rPr lang="en-US" dirty="0">
                    <a:ea typeface="Cambria Math" panose="02040503050406030204" pitchFamily="18" charset="0"/>
                  </a:rPr>
                  <a:t> term drifts</a:t>
                </a:r>
                <a:r>
                  <a:rPr lang="en-US" dirty="0">
                    <a:latin typeface="Cambria Math" panose="02040503050406030204" pitchFamily="18" charset="0"/>
                    <a:ea typeface="Cambria Math" panose="02040503050406030204" pitchFamily="18" charset="0"/>
                  </a:rPr>
                  <a:t> along the equal potential lines. Therefore, combine it with </a:t>
                </a:r>
                <a14:m>
                  <m:oMath xmlns:m="http://schemas.openxmlformats.org/officeDocument/2006/math">
                    <m:r>
                      <a:rPr lang="en-US" i="1">
                        <a:latin typeface="Cambria Math" panose="02040503050406030204" pitchFamily="18" charset="0"/>
                        <a:ea typeface="Cambria Math" panose="02040503050406030204" pitchFamily="18" charset="0"/>
                      </a:rPr>
                      <m:t>𝐵</m:t>
                    </m:r>
                    <m:r>
                      <a:rPr lang="en-US" i="1">
                        <a:latin typeface="Cambria Math" panose="02040503050406030204" pitchFamily="18" charset="0"/>
                        <a:ea typeface="Cambria Math" panose="02040503050406030204" pitchFamily="18" charset="0"/>
                      </a:rPr>
                      <m:t>×</m:t>
                    </m:r>
                    <m:r>
                      <m:rPr>
                        <m:sty m:val="p"/>
                      </m:rPr>
                      <a:rPr lang="en-US"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𝐵</m:t>
                    </m:r>
                  </m:oMath>
                </a14:m>
                <a:r>
                  <a:rPr lang="en-US" dirty="0">
                    <a:ea typeface="Cambria Math" panose="02040503050406030204" pitchFamily="18" charset="0"/>
                  </a:rPr>
                  <a:t> term.</a:t>
                </a:r>
              </a:p>
            </p:txBody>
          </p:sp>
        </mc:Choice>
        <mc:Fallback xmlns="">
          <p:sp>
            <p:nvSpPr>
              <p:cNvPr id="55" name="Content Placeholder 9">
                <a:extLst>
                  <a:ext uri="{FF2B5EF4-FFF2-40B4-BE49-F238E27FC236}">
                    <a16:creationId xmlns:a16="http://schemas.microsoft.com/office/drawing/2014/main" id="{8CDB908F-E39A-4F5E-8647-CA28AFEBF685}"/>
                  </a:ext>
                </a:extLst>
              </p:cNvPr>
              <p:cNvSpPr>
                <a:spLocks noGrp="1" noRot="1" noChangeAspect="1" noMove="1" noResize="1" noEditPoints="1" noAdjustHandles="1" noChangeArrowheads="1" noChangeShapeType="1" noTextEdit="1"/>
              </p:cNvSpPr>
              <p:nvPr>
                <p:ph idx="1"/>
              </p:nvPr>
            </p:nvSpPr>
            <p:spPr>
              <a:xfrm>
                <a:off x="8442664" y="1690688"/>
                <a:ext cx="3407750" cy="4665662"/>
              </a:xfrm>
              <a:blipFill>
                <a:blip r:embed="rId24"/>
                <a:stretch>
                  <a:fillRect l="-2862" t="-3003" r="-3578" b="-1044"/>
                </a:stretch>
              </a:blipFill>
            </p:spPr>
            <p:txBody>
              <a:bodyPr/>
              <a:lstStyle/>
              <a:p>
                <a:r>
                  <a:rPr lang="en-US">
                    <a:noFill/>
                  </a:rPr>
                  <a:t> </a:t>
                </a:r>
              </a:p>
            </p:txBody>
          </p:sp>
        </mc:Fallback>
      </mc:AlternateContent>
      <p:sp>
        <p:nvSpPr>
          <p:cNvPr id="8" name="TextBox 7">
            <a:extLst>
              <a:ext uri="{FF2B5EF4-FFF2-40B4-BE49-F238E27FC236}">
                <a16:creationId xmlns:a16="http://schemas.microsoft.com/office/drawing/2014/main" id="{707F2EE2-8148-4DC6-9CEF-0A3CF925D008}"/>
              </a:ext>
            </a:extLst>
          </p:cNvPr>
          <p:cNvSpPr txBox="1"/>
          <p:nvPr/>
        </p:nvSpPr>
        <p:spPr>
          <a:xfrm>
            <a:off x="248440" y="3240307"/>
            <a:ext cx="758017" cy="646331"/>
          </a:xfrm>
          <a:prstGeom prst="rect">
            <a:avLst/>
          </a:prstGeom>
          <a:noFill/>
        </p:spPr>
        <p:txBody>
          <a:bodyPr wrap="square" rtlCol="0">
            <a:spAutoFit/>
          </a:bodyPr>
          <a:lstStyle/>
          <a:p>
            <a:r>
              <a:rPr lang="en-US" dirty="0"/>
              <a:t>Side</a:t>
            </a:r>
          </a:p>
          <a:p>
            <a:r>
              <a:rPr lang="en-US" dirty="0"/>
              <a:t>View</a:t>
            </a:r>
          </a:p>
        </p:txBody>
      </p:sp>
      <mc:AlternateContent xmlns:mc="http://schemas.openxmlformats.org/markup-compatibility/2006" xmlns:a14="http://schemas.microsoft.com/office/drawing/2010/main">
        <mc:Choice Requires="a14">
          <p:sp>
            <p:nvSpPr>
              <p:cNvPr id="3" name="Rectangle 2">
                <a:extLst>
                  <a:ext uri="{FF2B5EF4-FFF2-40B4-BE49-F238E27FC236}">
                    <a16:creationId xmlns:a16="http://schemas.microsoft.com/office/drawing/2014/main" id="{2613C799-B001-FC41-8D63-281B66A28567}"/>
                  </a:ext>
                </a:extLst>
              </p:cNvPr>
              <p:cNvSpPr/>
              <p:nvPr/>
            </p:nvSpPr>
            <p:spPr>
              <a:xfrm>
                <a:off x="1646108" y="6239957"/>
                <a:ext cx="913006" cy="609077"/>
              </a:xfrm>
              <a:prstGeom prst="rect">
                <a:avLst/>
              </a:prstGeom>
            </p:spPr>
            <p:txBody>
              <a:bodyPr wrap="none">
                <a:spAutoFit/>
              </a:bodyPr>
              <a:lstStyle/>
              <a:p>
                <a:pPr/>
                <a14:m>
                  <m:oMathPara xmlns:m="http://schemas.openxmlformats.org/officeDocument/2006/math">
                    <m:oMathParaPr>
                      <m:jc m:val="centerGroup"/>
                    </m:oMathParaPr>
                    <m:oMath xmlns:m="http://schemas.openxmlformats.org/officeDocument/2006/math">
                      <m:r>
                        <a:rPr lang="en-US" i="1">
                          <a:latin typeface="Cambria Math" panose="02040503050406030204" pitchFamily="18" charset="0"/>
                          <a:ea typeface="Cambria Math" panose="02040503050406030204" pitchFamily="18" charset="0"/>
                        </a:rPr>
                        <m:t>𝜇</m:t>
                      </m:r>
                      <m:r>
                        <a:rPr lang="en-US" i="1">
                          <a:latin typeface="Cambria Math" panose="02040503050406030204" pitchFamily="18" charset="0"/>
                          <a:ea typeface="Cambria Math" panose="02040503050406030204" pitchFamily="18" charset="0"/>
                        </a:rPr>
                        <m:t>=</m:t>
                      </m:r>
                      <m:f>
                        <m:fPr>
                          <m:ctrlPr>
                            <a:rPr lang="en-US" i="1">
                              <a:latin typeface="Cambria Math" panose="02040503050406030204" pitchFamily="18" charset="0"/>
                              <a:ea typeface="Cambria Math" panose="02040503050406030204" pitchFamily="18" charset="0"/>
                            </a:rPr>
                          </m:ctrlPr>
                        </m:fPr>
                        <m:num>
                          <m:sSub>
                            <m:sSubPr>
                              <m:ctrlPr>
                                <a:rPr lang="en-US" i="1">
                                  <a:latin typeface="Cambria Math" panose="02040503050406030204" pitchFamily="18" charset="0"/>
                                  <a:ea typeface="Cambria Math" panose="02040503050406030204" pitchFamily="18" charset="0"/>
                                </a:rPr>
                              </m:ctrlPr>
                            </m:sSubPr>
                            <m:e>
                              <m:r>
                                <a:rPr lang="en-US" i="1">
                                  <a:latin typeface="Cambria Math" panose="02040503050406030204" pitchFamily="18" charset="0"/>
                                  <a:ea typeface="Cambria Math" panose="02040503050406030204" pitchFamily="18" charset="0"/>
                                </a:rPr>
                                <m:t>𝑇</m:t>
                              </m:r>
                            </m:e>
                            <m:sub>
                              <m:r>
                                <a:rPr lang="en-US" i="1">
                                  <a:latin typeface="Cambria Math" panose="02040503050406030204" pitchFamily="18" charset="0"/>
                                  <a:ea typeface="Cambria Math" panose="02040503050406030204" pitchFamily="18" charset="0"/>
                                </a:rPr>
                                <m:t>⊥</m:t>
                              </m:r>
                            </m:sub>
                          </m:sSub>
                        </m:num>
                        <m:den>
                          <m:r>
                            <a:rPr lang="en-US" i="1">
                              <a:latin typeface="Cambria Math" panose="02040503050406030204" pitchFamily="18" charset="0"/>
                              <a:ea typeface="Cambria Math" panose="02040503050406030204" pitchFamily="18" charset="0"/>
                            </a:rPr>
                            <m:t>𝐵</m:t>
                          </m:r>
                        </m:den>
                      </m:f>
                    </m:oMath>
                  </m:oMathPara>
                </a14:m>
                <a:endParaRPr lang="en-US" dirty="0"/>
              </a:p>
            </p:txBody>
          </p:sp>
        </mc:Choice>
        <mc:Fallback xmlns="">
          <p:sp>
            <p:nvSpPr>
              <p:cNvPr id="3" name="Rectangle 2">
                <a:extLst>
                  <a:ext uri="{FF2B5EF4-FFF2-40B4-BE49-F238E27FC236}">
                    <a16:creationId xmlns:a16="http://schemas.microsoft.com/office/drawing/2014/main" id="{2613C799-B001-FC41-8D63-281B66A28567}"/>
                  </a:ext>
                </a:extLst>
              </p:cNvPr>
              <p:cNvSpPr>
                <a:spLocks noRot="1" noChangeAspect="1" noMove="1" noResize="1" noEditPoints="1" noAdjustHandles="1" noChangeArrowheads="1" noChangeShapeType="1" noTextEdit="1"/>
              </p:cNvSpPr>
              <p:nvPr/>
            </p:nvSpPr>
            <p:spPr>
              <a:xfrm>
                <a:off x="1646108" y="6239957"/>
                <a:ext cx="913006" cy="609077"/>
              </a:xfrm>
              <a:prstGeom prst="rect">
                <a:avLst/>
              </a:prstGeom>
              <a:blipFill>
                <a:blip r:embed="rId25"/>
                <a:stretch>
                  <a:fillRect b="-4082"/>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0" name="Rectangle 9">
                <a:extLst>
                  <a:ext uri="{FF2B5EF4-FFF2-40B4-BE49-F238E27FC236}">
                    <a16:creationId xmlns:a16="http://schemas.microsoft.com/office/drawing/2014/main" id="{0601806F-169C-074D-B3DE-A17EC7F4FBE9}"/>
                  </a:ext>
                </a:extLst>
              </p:cNvPr>
              <p:cNvSpPr/>
              <p:nvPr/>
            </p:nvSpPr>
            <p:spPr>
              <a:xfrm>
                <a:off x="2687829" y="6203147"/>
                <a:ext cx="1883208" cy="676724"/>
              </a:xfrm>
              <a:prstGeom prst="rect">
                <a:avLst/>
              </a:prstGeom>
            </p:spPr>
            <p:txBody>
              <a:bodyPr wrap="none">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i="1">
                              <a:latin typeface="Cambria Math" panose="02040503050406030204" pitchFamily="18" charset="0"/>
                              <a:ea typeface="Cambria Math" panose="02040503050406030204" pitchFamily="18" charset="0"/>
                            </a:rPr>
                            <m:t>𝜌</m:t>
                          </m:r>
                        </m:e>
                        <m:sub>
                          <m:r>
                            <a:rPr lang="en-US" i="1">
                              <a:latin typeface="Cambria Math" panose="02040503050406030204" pitchFamily="18" charset="0"/>
                            </a:rPr>
                            <m:t>𝐶</m:t>
                          </m:r>
                        </m:sub>
                      </m:sSub>
                      <m:r>
                        <a:rPr lang="en-US" i="1">
                          <a:latin typeface="Cambria Math" panose="02040503050406030204" pitchFamily="18" charset="0"/>
                        </a:rPr>
                        <m:t>=</m:t>
                      </m:r>
                      <m:f>
                        <m:fPr>
                          <m:ctrlPr>
                            <a:rPr lang="en-US" i="1">
                              <a:latin typeface="Cambria Math" panose="02040503050406030204" pitchFamily="18" charset="0"/>
                            </a:rPr>
                          </m:ctrlPr>
                        </m:fPr>
                        <m:num>
                          <m:r>
                            <a:rPr lang="en-US" i="1">
                              <a:latin typeface="Cambria Math" panose="02040503050406030204" pitchFamily="18" charset="0"/>
                            </a:rPr>
                            <m:t>𝑚</m:t>
                          </m:r>
                          <m:sSubSup>
                            <m:sSubSupPr>
                              <m:ctrlPr>
                                <a:rPr lang="en-US" i="1">
                                  <a:latin typeface="Cambria Math" panose="02040503050406030204" pitchFamily="18" charset="0"/>
                                </a:rPr>
                              </m:ctrlPr>
                            </m:sSubSupPr>
                            <m:e>
                              <m:r>
                                <a:rPr lang="en-US" i="1">
                                  <a:latin typeface="Cambria Math" panose="02040503050406030204" pitchFamily="18" charset="0"/>
                                </a:rPr>
                                <m:t>𝑣</m:t>
                              </m:r>
                            </m:e>
                            <m:sub>
                              <m:r>
                                <a:rPr lang="en-US" i="1">
                                  <a:latin typeface="Cambria Math" panose="02040503050406030204" pitchFamily="18" charset="0"/>
                                  <a:ea typeface="Cambria Math" panose="02040503050406030204" pitchFamily="18" charset="0"/>
                                </a:rPr>
                                <m:t>⊥</m:t>
                              </m:r>
                            </m:sub>
                            <m:sup>
                              <m:r>
                                <a:rPr lang="en-US" i="1">
                                  <a:latin typeface="Cambria Math" panose="02040503050406030204" pitchFamily="18" charset="0"/>
                                </a:rPr>
                                <m:t>∗</m:t>
                              </m:r>
                            </m:sup>
                          </m:sSubSup>
                        </m:num>
                        <m:den>
                          <m:r>
                            <a:rPr lang="en-US" i="1">
                              <a:latin typeface="Cambria Math" panose="02040503050406030204" pitchFamily="18" charset="0"/>
                            </a:rPr>
                            <m:t>𝑞𝐵</m:t>
                          </m:r>
                        </m:den>
                      </m:f>
                      <m:r>
                        <a:rPr lang="en-US" i="1">
                          <a:latin typeface="Cambria Math" panose="02040503050406030204" pitchFamily="18" charset="0"/>
                          <a:ea typeface="Cambria Math" panose="02040503050406030204" pitchFamily="18" charset="0"/>
                        </a:rPr>
                        <m:t>∝</m:t>
                      </m:r>
                      <m:f>
                        <m:fPr>
                          <m:ctrlPr>
                            <a:rPr lang="en-US" i="1" smtClean="0">
                              <a:latin typeface="Cambria Math" panose="02040503050406030204" pitchFamily="18" charset="0"/>
                              <a:ea typeface="Cambria Math" panose="02040503050406030204" pitchFamily="18" charset="0"/>
                            </a:rPr>
                          </m:ctrlPr>
                        </m:fPr>
                        <m:num>
                          <m:r>
                            <a:rPr lang="en-US" b="0" i="1" smtClean="0">
                              <a:latin typeface="Cambria Math" panose="02040503050406030204" pitchFamily="18" charset="0"/>
                              <a:ea typeface="Cambria Math" panose="02040503050406030204" pitchFamily="18" charset="0"/>
                            </a:rPr>
                            <m:t>1</m:t>
                          </m:r>
                        </m:num>
                        <m:den>
                          <m:rad>
                            <m:radPr>
                              <m:degHide m:val="on"/>
                              <m:ctrlPr>
                                <a:rPr lang="en-US" i="1" smtClean="0">
                                  <a:latin typeface="Cambria Math" panose="02040503050406030204" pitchFamily="18" charset="0"/>
                                  <a:ea typeface="Cambria Math" panose="02040503050406030204" pitchFamily="18" charset="0"/>
                                </a:rPr>
                              </m:ctrlPr>
                            </m:radPr>
                            <m:deg/>
                            <m:e>
                              <m:r>
                                <a:rPr lang="en-US" b="0" i="1" smtClean="0">
                                  <a:latin typeface="Cambria Math" panose="02040503050406030204" pitchFamily="18" charset="0"/>
                                  <a:ea typeface="Cambria Math" panose="02040503050406030204" pitchFamily="18" charset="0"/>
                                </a:rPr>
                                <m:t>𝐵</m:t>
                              </m:r>
                            </m:e>
                          </m:rad>
                        </m:den>
                      </m:f>
                    </m:oMath>
                  </m:oMathPara>
                </a14:m>
                <a:endParaRPr lang="en-US" dirty="0"/>
              </a:p>
            </p:txBody>
          </p:sp>
        </mc:Choice>
        <mc:Fallback xmlns="">
          <p:sp>
            <p:nvSpPr>
              <p:cNvPr id="10" name="Rectangle 9">
                <a:extLst>
                  <a:ext uri="{FF2B5EF4-FFF2-40B4-BE49-F238E27FC236}">
                    <a16:creationId xmlns:a16="http://schemas.microsoft.com/office/drawing/2014/main" id="{0601806F-169C-074D-B3DE-A17EC7F4FBE9}"/>
                  </a:ext>
                </a:extLst>
              </p:cNvPr>
              <p:cNvSpPr>
                <a:spLocks noRot="1" noChangeAspect="1" noMove="1" noResize="1" noEditPoints="1" noAdjustHandles="1" noChangeArrowheads="1" noChangeShapeType="1" noTextEdit="1"/>
              </p:cNvSpPr>
              <p:nvPr/>
            </p:nvSpPr>
            <p:spPr>
              <a:xfrm>
                <a:off x="2687829" y="6203147"/>
                <a:ext cx="1883208" cy="676724"/>
              </a:xfrm>
              <a:prstGeom prst="rect">
                <a:avLst/>
              </a:prstGeom>
              <a:blipFill>
                <a:blip r:embed="rId26"/>
                <a:stretch>
                  <a:fillRect b="-7407"/>
                </a:stretch>
              </a:blipFill>
            </p:spPr>
            <p:txBody>
              <a:bodyPr/>
              <a:lstStyle/>
              <a:p>
                <a:r>
                  <a:rPr lang="en-US">
                    <a:noFill/>
                  </a:rPr>
                  <a:t> </a:t>
                </a:r>
              </a:p>
            </p:txBody>
          </p:sp>
        </mc:Fallback>
      </mc:AlternateContent>
      <p:sp>
        <p:nvSpPr>
          <p:cNvPr id="5" name="Footer Placeholder 4">
            <a:extLst>
              <a:ext uri="{FF2B5EF4-FFF2-40B4-BE49-F238E27FC236}">
                <a16:creationId xmlns:a16="http://schemas.microsoft.com/office/drawing/2014/main" id="{17962AC7-2E1B-F1F8-7A1E-F7E6676475BB}"/>
              </a:ext>
            </a:extLst>
          </p:cNvPr>
          <p:cNvSpPr>
            <a:spLocks noGrp="1"/>
          </p:cNvSpPr>
          <p:nvPr>
            <p:ph type="ftr" sz="quarter" idx="11"/>
          </p:nvPr>
        </p:nvSpPr>
        <p:spPr/>
        <p:txBody>
          <a:bodyPr/>
          <a:lstStyle/>
          <a:p>
            <a:r>
              <a:rPr lang="en-US"/>
              <a:t>A. Tan, CIPANP 2025, Madison</a:t>
            </a:r>
          </a:p>
        </p:txBody>
      </p:sp>
      <p:sp>
        <p:nvSpPr>
          <p:cNvPr id="11" name="Slide Number Placeholder 10">
            <a:extLst>
              <a:ext uri="{FF2B5EF4-FFF2-40B4-BE49-F238E27FC236}">
                <a16:creationId xmlns:a16="http://schemas.microsoft.com/office/drawing/2014/main" id="{BCBA9FF3-7846-8BAD-1535-1DD7CB3D6913}"/>
              </a:ext>
            </a:extLst>
          </p:cNvPr>
          <p:cNvSpPr>
            <a:spLocks noGrp="1"/>
          </p:cNvSpPr>
          <p:nvPr>
            <p:ph type="sldNum" sz="quarter" idx="12"/>
          </p:nvPr>
        </p:nvSpPr>
        <p:spPr/>
        <p:txBody>
          <a:bodyPr/>
          <a:lstStyle/>
          <a:p>
            <a:fld id="{B454DE4D-9F42-46A6-BE1E-66ED6526DB4B}" type="slidenum">
              <a:rPr lang="en-US" smtClean="0"/>
              <a:t>32</a:t>
            </a:fld>
            <a:endParaRPr lang="en-US"/>
          </a:p>
        </p:txBody>
      </p:sp>
      <p:sp>
        <p:nvSpPr>
          <p:cNvPr id="13" name="Date Placeholder 12">
            <a:extLst>
              <a:ext uri="{FF2B5EF4-FFF2-40B4-BE49-F238E27FC236}">
                <a16:creationId xmlns:a16="http://schemas.microsoft.com/office/drawing/2014/main" id="{82D0A3C2-EA91-D7BE-5558-B89DD9C363C5}"/>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7124895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9"/>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6"/>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31"/>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4"/>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50"/>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37"/>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43"/>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46"/>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21"/>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52"/>
                                        </p:tgtEl>
                                        <p:attrNameLst>
                                          <p:attrName>style.visibility</p:attrName>
                                        </p:attrNameLst>
                                      </p:cBhvr>
                                      <p:to>
                                        <p:strVal val="visible"/>
                                      </p:to>
                                    </p:set>
                                  </p:childTnLst>
                                </p:cTn>
                              </p:par>
                              <p:par>
                                <p:cTn id="31" presetID="1" presetClass="entr" presetSubtype="0" fill="hold" nodeType="withEffect">
                                  <p:stCondLst>
                                    <p:cond delay="0"/>
                                  </p:stCondLst>
                                  <p:childTnLst>
                                    <p:set>
                                      <p:cBhvr>
                                        <p:cTn id="32" dur="1" fill="hold">
                                          <p:stCondLst>
                                            <p:cond delay="0"/>
                                          </p:stCondLst>
                                        </p:cTn>
                                        <p:tgtEl>
                                          <p:spTgt spid="54"/>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57"/>
                                        </p:tgtEl>
                                        <p:attrNameLst>
                                          <p:attrName>style.visibility</p:attrName>
                                        </p:attrNameLst>
                                      </p:cBhvr>
                                      <p:to>
                                        <p:strVal val="visible"/>
                                      </p:to>
                                    </p:set>
                                  </p:childTnLst>
                                </p:cTn>
                              </p:par>
                              <p:par>
                                <p:cTn id="35" presetID="1" presetClass="entr" presetSubtype="0" fill="hold" grpId="0" nodeType="withEffect">
                                  <p:stCondLst>
                                    <p:cond delay="0"/>
                                  </p:stCondLst>
                                  <p:childTnLst>
                                    <p:set>
                                      <p:cBhvr>
                                        <p:cTn id="36" dur="1" fill="hold">
                                          <p:stCondLst>
                                            <p:cond delay="0"/>
                                          </p:stCondLst>
                                        </p:cTn>
                                        <p:tgtEl>
                                          <p:spTgt spid="69"/>
                                        </p:tgtEl>
                                        <p:attrNameLst>
                                          <p:attrName>style.visibility</p:attrName>
                                        </p:attrNameLst>
                                      </p:cBhvr>
                                      <p:to>
                                        <p:strVal val="visible"/>
                                      </p:to>
                                    </p:set>
                                  </p:childTnLst>
                                </p:cTn>
                              </p:par>
                            </p:childTnLst>
                          </p:cTn>
                        </p:par>
                      </p:childTnLst>
                    </p:cTn>
                  </p:par>
                  <p:par>
                    <p:cTn id="37" fill="hold">
                      <p:stCondLst>
                        <p:cond delay="indefinite"/>
                      </p:stCondLst>
                      <p:childTnLst>
                        <p:par>
                          <p:cTn id="38" fill="hold">
                            <p:stCondLst>
                              <p:cond delay="0"/>
                            </p:stCondLst>
                            <p:childTnLst>
                              <p:par>
                                <p:cTn id="39" presetID="1" presetClass="entr" presetSubtype="0" fill="hold" nodeType="clickEffect">
                                  <p:stCondLst>
                                    <p:cond delay="0"/>
                                  </p:stCondLst>
                                  <p:childTnLst>
                                    <p:set>
                                      <p:cBhvr>
                                        <p:cTn id="40" dur="1" fill="hold">
                                          <p:stCondLst>
                                            <p:cond delay="0"/>
                                          </p:stCondLst>
                                        </p:cTn>
                                        <p:tgtEl>
                                          <p:spTgt spid="60"/>
                                        </p:tgtEl>
                                        <p:attrNameLst>
                                          <p:attrName>style.visibility</p:attrName>
                                        </p:attrNameLst>
                                      </p:cBhvr>
                                      <p:to>
                                        <p:strVal val="visible"/>
                                      </p:to>
                                    </p:set>
                                  </p:childTnLst>
                                </p:cTn>
                              </p:par>
                              <p:par>
                                <p:cTn id="41" presetID="1" presetClass="entr" presetSubtype="0" fill="hold" nodeType="withEffect">
                                  <p:stCondLst>
                                    <p:cond delay="0"/>
                                  </p:stCondLst>
                                  <p:childTnLst>
                                    <p:set>
                                      <p:cBhvr>
                                        <p:cTn id="42" dur="1" fill="hold">
                                          <p:stCondLst>
                                            <p:cond delay="0"/>
                                          </p:stCondLst>
                                        </p:cTn>
                                        <p:tgtEl>
                                          <p:spTgt spid="71"/>
                                        </p:tgtEl>
                                        <p:attrNameLst>
                                          <p:attrName>style.visibility</p:attrName>
                                        </p:attrNameLst>
                                      </p:cBhvr>
                                      <p:to>
                                        <p:strVal val="visible"/>
                                      </p:to>
                                    </p:set>
                                  </p:childTnLst>
                                </p:cTn>
                              </p:par>
                              <p:par>
                                <p:cTn id="43" presetID="1" presetClass="entr" presetSubtype="0" fill="hold" nodeType="withEffect">
                                  <p:stCondLst>
                                    <p:cond delay="0"/>
                                  </p:stCondLst>
                                  <p:childTnLst>
                                    <p:set>
                                      <p:cBhvr>
                                        <p:cTn id="44" dur="1" fill="hold">
                                          <p:stCondLst>
                                            <p:cond delay="0"/>
                                          </p:stCondLst>
                                        </p:cTn>
                                        <p:tgtEl>
                                          <p:spTgt spid="74"/>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92"/>
                                        </p:tgtEl>
                                        <p:attrNameLst>
                                          <p:attrName>style.visibility</p:attrName>
                                        </p:attrNameLst>
                                      </p:cBhvr>
                                      <p:to>
                                        <p:strVal val="visible"/>
                                      </p:to>
                                    </p:set>
                                  </p:childTnLst>
                                </p:cTn>
                              </p:par>
                              <p:par>
                                <p:cTn id="47" presetID="1" presetClass="entr" presetSubtype="0" fill="hold" nodeType="withEffect">
                                  <p:stCondLst>
                                    <p:cond delay="0"/>
                                  </p:stCondLst>
                                  <p:childTnLst>
                                    <p:set>
                                      <p:cBhvr>
                                        <p:cTn id="48" dur="1" fill="hold">
                                          <p:stCondLst>
                                            <p:cond delay="0"/>
                                          </p:stCondLst>
                                        </p:cTn>
                                        <p:tgtEl>
                                          <p:spTgt spid="95"/>
                                        </p:tgtEl>
                                        <p:attrNameLst>
                                          <p:attrName>style.visibility</p:attrName>
                                        </p:attrNameLst>
                                      </p:cBhvr>
                                      <p:to>
                                        <p:strVal val="visible"/>
                                      </p:to>
                                    </p:set>
                                  </p:childTnLst>
                                </p:cTn>
                              </p:par>
                              <p:par>
                                <p:cTn id="49" presetID="1" presetClass="entr" presetSubtype="0" fill="hold" nodeType="withEffect">
                                  <p:stCondLst>
                                    <p:cond delay="0"/>
                                  </p:stCondLst>
                                  <p:childTnLst>
                                    <p:set>
                                      <p:cBhvr>
                                        <p:cTn id="50" dur="1" fill="hold">
                                          <p:stCondLst>
                                            <p:cond delay="0"/>
                                          </p:stCondLst>
                                        </p:cTn>
                                        <p:tgtEl>
                                          <p:spTgt spid="97"/>
                                        </p:tgtEl>
                                        <p:attrNameLst>
                                          <p:attrName>style.visibility</p:attrName>
                                        </p:attrNameLst>
                                      </p:cBhvr>
                                      <p:to>
                                        <p:strVal val="visible"/>
                                      </p:to>
                                    </p:set>
                                  </p:childTnLst>
                                </p:cTn>
                              </p:par>
                              <p:par>
                                <p:cTn id="51" presetID="1" presetClass="entr" presetSubtype="0" fill="hold" nodeType="withEffect">
                                  <p:stCondLst>
                                    <p:cond delay="0"/>
                                  </p:stCondLst>
                                  <p:childTnLst>
                                    <p:set>
                                      <p:cBhvr>
                                        <p:cTn id="52" dur="1" fill="hold">
                                          <p:stCondLst>
                                            <p:cond delay="0"/>
                                          </p:stCondLst>
                                        </p:cTn>
                                        <p:tgtEl>
                                          <p:spTgt spid="101"/>
                                        </p:tgtEl>
                                        <p:attrNameLst>
                                          <p:attrName>style.visibility</p:attrName>
                                        </p:attrNameLst>
                                      </p:cBhvr>
                                      <p:to>
                                        <p:strVal val="visible"/>
                                      </p:to>
                                    </p:set>
                                  </p:childTnLst>
                                </p:cTn>
                              </p:par>
                              <p:par>
                                <p:cTn id="53" presetID="1" presetClass="entr" presetSubtype="0" fill="hold" nodeType="withEffect">
                                  <p:stCondLst>
                                    <p:cond delay="0"/>
                                  </p:stCondLst>
                                  <p:childTnLst>
                                    <p:set>
                                      <p:cBhvr>
                                        <p:cTn id="54" dur="1" fill="hold">
                                          <p:stCondLst>
                                            <p:cond delay="0"/>
                                          </p:stCondLst>
                                        </p:cTn>
                                        <p:tgtEl>
                                          <p:spTgt spid="102"/>
                                        </p:tgtEl>
                                        <p:attrNameLst>
                                          <p:attrName>style.visibility</p:attrName>
                                        </p:attrNameLst>
                                      </p:cBhvr>
                                      <p:to>
                                        <p:strVal val="visible"/>
                                      </p:to>
                                    </p:set>
                                  </p:childTnLst>
                                </p:cTn>
                              </p:par>
                            </p:childTnLst>
                          </p:cTn>
                        </p:par>
                      </p:childTnLst>
                    </p:cTn>
                  </p:par>
                  <p:par>
                    <p:cTn id="55" fill="hold">
                      <p:stCondLst>
                        <p:cond delay="indefinite"/>
                      </p:stCondLst>
                      <p:childTnLst>
                        <p:par>
                          <p:cTn id="56" fill="hold">
                            <p:stCondLst>
                              <p:cond delay="0"/>
                            </p:stCondLst>
                            <p:childTnLst>
                              <p:par>
                                <p:cTn id="57" presetID="1" presetClass="entr" presetSubtype="0" fill="hold" nodeType="clickEffect">
                                  <p:stCondLst>
                                    <p:cond delay="0"/>
                                  </p:stCondLst>
                                  <p:childTnLst>
                                    <p:set>
                                      <p:cBhvr>
                                        <p:cTn id="58" dur="1" fill="hold">
                                          <p:stCondLst>
                                            <p:cond delay="0"/>
                                          </p:stCondLst>
                                        </p:cTn>
                                        <p:tgtEl>
                                          <p:spTgt spid="116"/>
                                        </p:tgtEl>
                                        <p:attrNameLst>
                                          <p:attrName>style.visibility</p:attrName>
                                        </p:attrNameLst>
                                      </p:cBhvr>
                                      <p:to>
                                        <p:strVal val="visible"/>
                                      </p:to>
                                    </p:set>
                                  </p:childTnLst>
                                </p:cTn>
                              </p:par>
                              <p:par>
                                <p:cTn id="59" presetID="1" presetClass="entr" presetSubtype="0" fill="hold" grpId="0" nodeType="withEffect">
                                  <p:stCondLst>
                                    <p:cond delay="0"/>
                                  </p:stCondLst>
                                  <p:childTnLst>
                                    <p:set>
                                      <p:cBhvr>
                                        <p:cTn id="60" dur="1" fill="hold">
                                          <p:stCondLst>
                                            <p:cond delay="0"/>
                                          </p:stCondLst>
                                        </p:cTn>
                                        <p:tgtEl>
                                          <p:spTgt spid="3"/>
                                        </p:tgtEl>
                                        <p:attrNameLst>
                                          <p:attrName>style.visibility</p:attrName>
                                        </p:attrNameLst>
                                      </p:cBhvr>
                                      <p:to>
                                        <p:strVal val="visible"/>
                                      </p:to>
                                    </p:set>
                                  </p:childTnLst>
                                </p:cTn>
                              </p:par>
                              <p:par>
                                <p:cTn id="61" presetID="1" presetClass="entr" presetSubtype="0" fill="hold" grpId="0" nodeType="withEffect">
                                  <p:stCondLst>
                                    <p:cond delay="0"/>
                                  </p:stCondLst>
                                  <p:childTnLst>
                                    <p:set>
                                      <p:cBhvr>
                                        <p:cTn id="62"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6" grpId="0"/>
      <p:bldP spid="50" grpId="0"/>
      <p:bldP spid="69" grpId="0"/>
      <p:bldP spid="92" grpId="0"/>
      <p:bldP spid="3" grpId="0"/>
      <p:bldP spid="10" grpId="0"/>
    </p:bldLst>
  </p:timing>
</p:sld>
</file>

<file path=ppt/slides/slide3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BCFF325-AAC1-426B-B25F-99E763F5258A}"/>
              </a:ext>
            </a:extLst>
          </p:cNvPr>
          <p:cNvSpPr>
            <a:spLocks noGrp="1"/>
          </p:cNvSpPr>
          <p:nvPr>
            <p:ph type="title"/>
          </p:nvPr>
        </p:nvSpPr>
        <p:spPr/>
        <p:txBody>
          <a:bodyPr/>
          <a:lstStyle/>
          <a:p>
            <a:r>
              <a:rPr lang="en-US" dirty="0" err="1">
                <a:latin typeface="Symbol" pitchFamily="2" charset="2"/>
              </a:rPr>
              <a:t>m</a:t>
            </a:r>
            <a:r>
              <a:rPr lang="en-US" dirty="0" err="1"/>
              <a:t>Cal</a:t>
            </a:r>
            <a:r>
              <a:rPr lang="en-US" dirty="0"/>
              <a:t> - </a:t>
            </a:r>
            <a:r>
              <a:rPr lang="en-US" sz="4400" dirty="0"/>
              <a:t>Transition-Edge Sensors</a:t>
            </a:r>
            <a:endParaRPr lang="en-US" dirty="0"/>
          </a:p>
        </p:txBody>
      </p:sp>
      <p:sp>
        <p:nvSpPr>
          <p:cNvPr id="3" name="Content Placeholder 2">
            <a:extLst>
              <a:ext uri="{FF2B5EF4-FFF2-40B4-BE49-F238E27FC236}">
                <a16:creationId xmlns:a16="http://schemas.microsoft.com/office/drawing/2014/main" id="{083A4B6E-8740-45B8-B495-CC14F051C615}"/>
              </a:ext>
            </a:extLst>
          </p:cNvPr>
          <p:cNvSpPr>
            <a:spLocks noGrp="1"/>
          </p:cNvSpPr>
          <p:nvPr>
            <p:ph idx="1"/>
          </p:nvPr>
        </p:nvSpPr>
        <p:spPr>
          <a:xfrm>
            <a:off x="783836" y="1671684"/>
            <a:ext cx="5783722" cy="782951"/>
          </a:xfrm>
        </p:spPr>
        <p:txBody>
          <a:bodyPr>
            <a:normAutofit fontScale="85000" lnSpcReduction="10000"/>
          </a:bodyPr>
          <a:lstStyle/>
          <a:p>
            <a:pPr marL="0" indent="0">
              <a:buNone/>
            </a:pPr>
            <a:r>
              <a:rPr lang="en-US" dirty="0"/>
              <a:t>Thin sensors: ~1 eV electron can be stopped few nanometer absorber with very small C</a:t>
            </a:r>
          </a:p>
        </p:txBody>
      </p:sp>
      <p:grpSp>
        <p:nvGrpSpPr>
          <p:cNvPr id="7" name="Group 6">
            <a:extLst>
              <a:ext uri="{FF2B5EF4-FFF2-40B4-BE49-F238E27FC236}">
                <a16:creationId xmlns:a16="http://schemas.microsoft.com/office/drawing/2014/main" id="{A91F5446-D8D6-4DB5-AE98-34918A12726C}"/>
              </a:ext>
            </a:extLst>
          </p:cNvPr>
          <p:cNvGrpSpPr>
            <a:grpSpLocks noChangeAspect="1"/>
          </p:cNvGrpSpPr>
          <p:nvPr/>
        </p:nvGrpSpPr>
        <p:grpSpPr>
          <a:xfrm>
            <a:off x="6513194" y="1353505"/>
            <a:ext cx="4399127" cy="2994068"/>
            <a:chOff x="-36735" y="4001372"/>
            <a:chExt cx="5218824" cy="3344650"/>
          </a:xfrm>
        </p:grpSpPr>
        <p:pic>
          <p:nvPicPr>
            <p:cNvPr id="8" name="Picture 7" descr="microCal2.png">
              <a:extLst>
                <a:ext uri="{FF2B5EF4-FFF2-40B4-BE49-F238E27FC236}">
                  <a16:creationId xmlns:a16="http://schemas.microsoft.com/office/drawing/2014/main" id="{9AFAA723-A5AA-4BDB-B224-7E024348BB4A}"/>
                </a:ext>
              </a:extLst>
            </p:cNvPr>
            <p:cNvPicPr>
              <a:picLocks noChangeAspect="1"/>
            </p:cNvPicPr>
            <p:nvPr/>
          </p:nvPicPr>
          <p:blipFill>
            <a:blip r:embed="rId3"/>
            <a:srcRect/>
            <a:stretch>
              <a:fillRect/>
            </a:stretch>
          </p:blipFill>
          <p:spPr bwMode="auto">
            <a:xfrm>
              <a:off x="-36735" y="4001372"/>
              <a:ext cx="5218824" cy="3344650"/>
            </a:xfrm>
            <a:prstGeom prst="rect">
              <a:avLst/>
            </a:prstGeom>
            <a:noFill/>
            <a:ln w="9525">
              <a:noFill/>
              <a:miter lim="800000"/>
              <a:headEnd/>
              <a:tailEnd/>
            </a:ln>
          </p:spPr>
        </p:pic>
        <p:sp>
          <p:nvSpPr>
            <p:cNvPr id="10" name="TextBox 9">
              <a:extLst>
                <a:ext uri="{FF2B5EF4-FFF2-40B4-BE49-F238E27FC236}">
                  <a16:creationId xmlns:a16="http://schemas.microsoft.com/office/drawing/2014/main" id="{0BA3E251-7FBF-4EA0-87D3-DEFC7D059FAD}"/>
                </a:ext>
              </a:extLst>
            </p:cNvPr>
            <p:cNvSpPr txBox="1">
              <a:spLocks noChangeArrowheads="1"/>
            </p:cNvSpPr>
            <p:nvPr/>
          </p:nvSpPr>
          <p:spPr bwMode="auto">
            <a:xfrm>
              <a:off x="3557492" y="4965828"/>
              <a:ext cx="304557" cy="356037"/>
            </a:xfrm>
            <a:prstGeom prst="rect">
              <a:avLst/>
            </a:prstGeom>
            <a:noFill/>
            <a:ln w="9525">
              <a:noFill/>
              <a:miter lim="800000"/>
              <a:headEnd/>
              <a:tailEnd/>
            </a:ln>
          </p:spPr>
          <p:txBody>
            <a:bodyPr wrap="none" lIns="101870" tIns="50935" rIns="101870" bIns="50935">
              <a:prstTxWarp prst="textNoShape">
                <a:avLst/>
              </a:prstTxWarp>
              <a:spAutoFit/>
            </a:bodyPr>
            <a:lstStyle/>
            <a:p>
              <a:r>
                <a:rPr lang="en-US" sz="2000" dirty="0"/>
                <a:t>E</a:t>
              </a:r>
            </a:p>
          </p:txBody>
        </p:sp>
        <p:sp>
          <p:nvSpPr>
            <p:cNvPr id="11" name="TextBox 10">
              <a:extLst>
                <a:ext uri="{FF2B5EF4-FFF2-40B4-BE49-F238E27FC236}">
                  <a16:creationId xmlns:a16="http://schemas.microsoft.com/office/drawing/2014/main" id="{E74A796F-8FBC-49C0-89F3-ECFFB35DA3E0}"/>
                </a:ext>
              </a:extLst>
            </p:cNvPr>
            <p:cNvSpPr txBox="1">
              <a:spLocks noChangeArrowheads="1"/>
            </p:cNvSpPr>
            <p:nvPr/>
          </p:nvSpPr>
          <p:spPr bwMode="auto">
            <a:xfrm>
              <a:off x="3560608" y="5266805"/>
              <a:ext cx="314889" cy="356037"/>
            </a:xfrm>
            <a:prstGeom prst="rect">
              <a:avLst/>
            </a:prstGeom>
            <a:noFill/>
            <a:ln w="9525">
              <a:noFill/>
              <a:miter lim="800000"/>
              <a:headEnd/>
              <a:tailEnd/>
            </a:ln>
          </p:spPr>
          <p:txBody>
            <a:bodyPr wrap="none" lIns="101870" tIns="50935" rIns="101870" bIns="50935">
              <a:prstTxWarp prst="textNoShape">
                <a:avLst/>
              </a:prstTxWarp>
              <a:spAutoFit/>
            </a:bodyPr>
            <a:lstStyle/>
            <a:p>
              <a:r>
                <a:rPr lang="en-US" sz="2000"/>
                <a:t>C</a:t>
              </a:r>
            </a:p>
          </p:txBody>
        </p:sp>
        <p:sp>
          <p:nvSpPr>
            <p:cNvPr id="12" name="TextBox 11">
              <a:extLst>
                <a:ext uri="{FF2B5EF4-FFF2-40B4-BE49-F238E27FC236}">
                  <a16:creationId xmlns:a16="http://schemas.microsoft.com/office/drawing/2014/main" id="{02ECB639-D2E4-4E06-923D-5F8E0164B3D3}"/>
                </a:ext>
              </a:extLst>
            </p:cNvPr>
            <p:cNvSpPr txBox="1">
              <a:spLocks noChangeArrowheads="1"/>
            </p:cNvSpPr>
            <p:nvPr/>
          </p:nvSpPr>
          <p:spPr bwMode="auto">
            <a:xfrm>
              <a:off x="4626167" y="5076873"/>
              <a:ext cx="338505" cy="356037"/>
            </a:xfrm>
            <a:prstGeom prst="rect">
              <a:avLst/>
            </a:prstGeom>
            <a:noFill/>
            <a:ln w="9525">
              <a:noFill/>
              <a:miter lim="800000"/>
              <a:headEnd/>
              <a:tailEnd/>
            </a:ln>
          </p:spPr>
          <p:txBody>
            <a:bodyPr wrap="none" lIns="101870" tIns="50935" rIns="101870" bIns="50935">
              <a:prstTxWarp prst="textNoShape">
                <a:avLst/>
              </a:prstTxWarp>
              <a:spAutoFit/>
            </a:bodyPr>
            <a:lstStyle/>
            <a:p>
              <a:r>
                <a:rPr lang="en-US" sz="2000"/>
                <a:t>G</a:t>
              </a:r>
            </a:p>
          </p:txBody>
        </p:sp>
        <p:sp>
          <p:nvSpPr>
            <p:cNvPr id="13" name="TextBox 12">
              <a:extLst>
                <a:ext uri="{FF2B5EF4-FFF2-40B4-BE49-F238E27FC236}">
                  <a16:creationId xmlns:a16="http://schemas.microsoft.com/office/drawing/2014/main" id="{551766C0-73D7-4508-8C7F-6A5A24D08AC5}"/>
                </a:ext>
              </a:extLst>
            </p:cNvPr>
            <p:cNvSpPr txBox="1">
              <a:spLocks noChangeArrowheads="1"/>
            </p:cNvSpPr>
            <p:nvPr/>
          </p:nvSpPr>
          <p:spPr bwMode="auto">
            <a:xfrm>
              <a:off x="4198697" y="4862396"/>
              <a:ext cx="525956" cy="516148"/>
            </a:xfrm>
            <a:prstGeom prst="rect">
              <a:avLst/>
            </a:prstGeom>
            <a:noFill/>
            <a:ln w="9525">
              <a:noFill/>
              <a:miter lim="800000"/>
              <a:headEnd/>
              <a:tailEnd/>
            </a:ln>
          </p:spPr>
          <p:txBody>
            <a:bodyPr wrap="none" lIns="101870" tIns="50935" rIns="101870" bIns="50935">
              <a:prstTxWarp prst="textNoShape">
                <a:avLst/>
              </a:prstTxWarp>
              <a:spAutoFit/>
            </a:bodyPr>
            <a:lstStyle/>
            <a:p>
              <a:r>
                <a:rPr lang="en-US" sz="3200" dirty="0" err="1">
                  <a:latin typeface="Symbol" pitchFamily="-107" charset="2"/>
                  <a:ea typeface="Symbol" pitchFamily="-107" charset="2"/>
                  <a:cs typeface="Symbol" pitchFamily="-107" charset="2"/>
                </a:rPr>
                <a:t>t</a:t>
              </a:r>
              <a:r>
                <a:rPr lang="en-US" sz="2000" dirty="0"/>
                <a:t> =</a:t>
              </a:r>
            </a:p>
          </p:txBody>
        </p:sp>
        <p:sp>
          <p:nvSpPr>
            <p:cNvPr id="14" name="TextBox 13">
              <a:extLst>
                <a:ext uri="{FF2B5EF4-FFF2-40B4-BE49-F238E27FC236}">
                  <a16:creationId xmlns:a16="http://schemas.microsoft.com/office/drawing/2014/main" id="{36C341BE-5658-4C68-91D5-9874F100713A}"/>
                </a:ext>
              </a:extLst>
            </p:cNvPr>
            <p:cNvSpPr txBox="1">
              <a:spLocks noChangeArrowheads="1"/>
            </p:cNvSpPr>
            <p:nvPr/>
          </p:nvSpPr>
          <p:spPr bwMode="auto">
            <a:xfrm>
              <a:off x="4637974" y="4744847"/>
              <a:ext cx="314889" cy="356037"/>
            </a:xfrm>
            <a:prstGeom prst="rect">
              <a:avLst/>
            </a:prstGeom>
            <a:noFill/>
            <a:ln w="9525">
              <a:noFill/>
              <a:miter lim="800000"/>
              <a:headEnd/>
              <a:tailEnd/>
            </a:ln>
          </p:spPr>
          <p:txBody>
            <a:bodyPr wrap="none" lIns="101870" tIns="50935" rIns="101870" bIns="50935">
              <a:prstTxWarp prst="textNoShape">
                <a:avLst/>
              </a:prstTxWarp>
              <a:spAutoFit/>
            </a:bodyPr>
            <a:lstStyle/>
            <a:p>
              <a:r>
                <a:rPr lang="en-US" sz="2000" dirty="0"/>
                <a:t>C</a:t>
              </a:r>
            </a:p>
          </p:txBody>
        </p:sp>
      </p:grpSp>
      <p:sp>
        <p:nvSpPr>
          <p:cNvPr id="84" name="TextBox 83">
            <a:extLst>
              <a:ext uri="{FF2B5EF4-FFF2-40B4-BE49-F238E27FC236}">
                <a16:creationId xmlns:a16="http://schemas.microsoft.com/office/drawing/2014/main" id="{66D39DAB-88DF-4461-8EDC-F6F563A9512F}"/>
              </a:ext>
            </a:extLst>
          </p:cNvPr>
          <p:cNvSpPr txBox="1"/>
          <p:nvPr/>
        </p:nvSpPr>
        <p:spPr>
          <a:xfrm>
            <a:off x="359671" y="5765481"/>
            <a:ext cx="4644507" cy="600164"/>
          </a:xfrm>
          <a:prstGeom prst="rect">
            <a:avLst/>
          </a:prstGeom>
          <a:noFill/>
        </p:spPr>
        <p:txBody>
          <a:bodyPr wrap="square">
            <a:spAutoFit/>
          </a:bodyPr>
          <a:lstStyle/>
          <a:p>
            <a:r>
              <a:rPr lang="en-US" sz="1100" dirty="0"/>
              <a:t>Mauro Rajteri, Eugenio </a:t>
            </a:r>
            <a:r>
              <a:rPr lang="en-US" sz="1100" dirty="0" err="1"/>
              <a:t>Monticone</a:t>
            </a:r>
            <a:r>
              <a:rPr lang="en-US" sz="1100" dirty="0"/>
              <a:t> and others, </a:t>
            </a:r>
            <a:r>
              <a:rPr lang="en-US" sz="1100" u="sng" dirty="0">
                <a:hlinkClick r:id="rId4">
                  <a:extLst>
                    <a:ext uri="{A12FA001-AC4F-418D-AE19-62706E023703}">
                      <ahyp:hlinkClr xmlns:ahyp="http://schemas.microsoft.com/office/drawing/2018/hyperlinkcolor" val="tx"/>
                    </a:ext>
                  </a:extLst>
                </a:hlinkClick>
              </a:rPr>
              <a:t>https://doi.org/10.1007/s10909-019-02271-x</a:t>
            </a:r>
            <a:r>
              <a:rPr lang="en-US" sz="1100" dirty="0"/>
              <a:t> </a:t>
            </a:r>
          </a:p>
          <a:p>
            <a:r>
              <a:rPr lang="en-US" sz="1100" dirty="0"/>
              <a:t>“TES Microcalorimeter for PTOLEMY”, J. Low Temp. Phys. 199 (2020) 138-142.</a:t>
            </a:r>
          </a:p>
        </p:txBody>
      </p:sp>
      <p:pic>
        <p:nvPicPr>
          <p:cNvPr id="85" name="Picture 84">
            <a:extLst>
              <a:ext uri="{FF2B5EF4-FFF2-40B4-BE49-F238E27FC236}">
                <a16:creationId xmlns:a16="http://schemas.microsoft.com/office/drawing/2014/main" id="{73EC5365-E39C-48F6-8E32-5B8D4648B143}"/>
              </a:ext>
            </a:extLst>
          </p:cNvPr>
          <p:cNvPicPr>
            <a:picLocks noChangeAspect="1"/>
          </p:cNvPicPr>
          <p:nvPr/>
        </p:nvPicPr>
        <p:blipFill>
          <a:blip r:embed="rId5"/>
          <a:stretch>
            <a:fillRect/>
          </a:stretch>
        </p:blipFill>
        <p:spPr>
          <a:xfrm>
            <a:off x="1629413" y="2281557"/>
            <a:ext cx="4070412" cy="3395025"/>
          </a:xfrm>
          <a:prstGeom prst="rect">
            <a:avLst/>
          </a:prstGeom>
        </p:spPr>
      </p:pic>
      <p:pic>
        <p:nvPicPr>
          <p:cNvPr id="86" name="Immagine 164" descr="Immagine che contiene testo&#10;&#10;Descrizione generata automaticamente">
            <a:extLst>
              <a:ext uri="{FF2B5EF4-FFF2-40B4-BE49-F238E27FC236}">
                <a16:creationId xmlns:a16="http://schemas.microsoft.com/office/drawing/2014/main" id="{4A342A12-3C35-4C4D-B3E2-7F00EE86D6C5}"/>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6429794" y="4492032"/>
            <a:ext cx="4132793" cy="1719858"/>
          </a:xfrm>
          <a:prstGeom prst="rect">
            <a:avLst/>
          </a:prstGeom>
        </p:spPr>
      </p:pic>
      <p:sp>
        <p:nvSpPr>
          <p:cNvPr id="5" name="Footer Placeholder 4">
            <a:extLst>
              <a:ext uri="{FF2B5EF4-FFF2-40B4-BE49-F238E27FC236}">
                <a16:creationId xmlns:a16="http://schemas.microsoft.com/office/drawing/2014/main" id="{8C056935-DFE3-7B6C-A9D1-D3E8C5D6772E}"/>
              </a:ext>
            </a:extLst>
          </p:cNvPr>
          <p:cNvSpPr>
            <a:spLocks noGrp="1"/>
          </p:cNvSpPr>
          <p:nvPr>
            <p:ph type="ftr" sz="quarter" idx="11"/>
          </p:nvPr>
        </p:nvSpPr>
        <p:spPr/>
        <p:txBody>
          <a:bodyPr/>
          <a:lstStyle/>
          <a:p>
            <a:r>
              <a:rPr lang="en-US"/>
              <a:t>A. Tan, CIPANP 2025, Madison</a:t>
            </a:r>
          </a:p>
        </p:txBody>
      </p:sp>
      <p:sp>
        <p:nvSpPr>
          <p:cNvPr id="9" name="Slide Number Placeholder 8">
            <a:extLst>
              <a:ext uri="{FF2B5EF4-FFF2-40B4-BE49-F238E27FC236}">
                <a16:creationId xmlns:a16="http://schemas.microsoft.com/office/drawing/2014/main" id="{CE131E73-9B1D-AE9E-66B6-B22E57175997}"/>
              </a:ext>
            </a:extLst>
          </p:cNvPr>
          <p:cNvSpPr>
            <a:spLocks noGrp="1"/>
          </p:cNvSpPr>
          <p:nvPr>
            <p:ph type="sldNum" sz="quarter" idx="12"/>
          </p:nvPr>
        </p:nvSpPr>
        <p:spPr/>
        <p:txBody>
          <a:bodyPr/>
          <a:lstStyle/>
          <a:p>
            <a:fld id="{B454DE4D-9F42-46A6-BE1E-66ED6526DB4B}" type="slidenum">
              <a:rPr lang="en-US" smtClean="0"/>
              <a:t>33</a:t>
            </a:fld>
            <a:endParaRPr lang="en-US"/>
          </a:p>
        </p:txBody>
      </p:sp>
      <p:sp>
        <p:nvSpPr>
          <p:cNvPr id="15" name="Date Placeholder 14">
            <a:extLst>
              <a:ext uri="{FF2B5EF4-FFF2-40B4-BE49-F238E27FC236}">
                <a16:creationId xmlns:a16="http://schemas.microsoft.com/office/drawing/2014/main" id="{4FD38D0A-51D3-35E0-CAA2-6FC8C32FBA72}"/>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1919506926"/>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0E8E0A-F1BB-4C54-9249-4814F0B3B80D}"/>
              </a:ext>
            </a:extLst>
          </p:cNvPr>
          <p:cNvSpPr>
            <a:spLocks noGrp="1"/>
          </p:cNvSpPr>
          <p:nvPr>
            <p:ph type="title"/>
          </p:nvPr>
        </p:nvSpPr>
        <p:spPr/>
        <p:txBody>
          <a:bodyPr/>
          <a:lstStyle/>
          <a:p>
            <a:r>
              <a:rPr lang="en-US" dirty="0"/>
              <a:t>TES development</a:t>
            </a:r>
          </a:p>
        </p:txBody>
      </p:sp>
      <p:sp>
        <p:nvSpPr>
          <p:cNvPr id="3" name="Content Placeholder 2">
            <a:extLst>
              <a:ext uri="{FF2B5EF4-FFF2-40B4-BE49-F238E27FC236}">
                <a16:creationId xmlns:a16="http://schemas.microsoft.com/office/drawing/2014/main" id="{09634FBA-84E4-4F34-8C1E-58D6088C82AD}"/>
              </a:ext>
            </a:extLst>
          </p:cNvPr>
          <p:cNvSpPr>
            <a:spLocks noGrp="1"/>
          </p:cNvSpPr>
          <p:nvPr>
            <p:ph idx="1"/>
          </p:nvPr>
        </p:nvSpPr>
        <p:spPr>
          <a:xfrm>
            <a:off x="772511" y="4706914"/>
            <a:ext cx="6964794" cy="464322"/>
          </a:xfrm>
        </p:spPr>
        <p:txBody>
          <a:bodyPr>
            <a:normAutofit/>
          </a:bodyPr>
          <a:lstStyle/>
          <a:p>
            <a:pPr marL="0" indent="0">
              <a:buNone/>
            </a:pPr>
            <a:r>
              <a:rPr lang="en-US" sz="2000" dirty="0">
                <a:latin typeface="Cambria Math" panose="02040503050406030204" pitchFamily="18" charset="0"/>
                <a:ea typeface="Cambria Math" panose="02040503050406030204" pitchFamily="18" charset="0"/>
              </a:rPr>
              <a:t>TES evaluated initially by IR photons in ADR setup at </a:t>
            </a:r>
            <a:r>
              <a:rPr lang="en-US" sz="2000" dirty="0" err="1">
                <a:latin typeface="Cambria Math" panose="02040503050406030204" pitchFamily="18" charset="0"/>
                <a:ea typeface="Cambria Math" panose="02040503050406030204" pitchFamily="18" charset="0"/>
              </a:rPr>
              <a:t>INRiM</a:t>
            </a:r>
            <a:endParaRPr lang="en-US" sz="2000" dirty="0">
              <a:latin typeface="Cambria Math" panose="02040503050406030204" pitchFamily="18" charset="0"/>
              <a:ea typeface="Cambria Math" panose="02040503050406030204" pitchFamily="18" charset="0"/>
            </a:endParaRPr>
          </a:p>
        </p:txBody>
      </p:sp>
      <p:pic>
        <p:nvPicPr>
          <p:cNvPr id="7" name="Picture 6">
            <a:extLst>
              <a:ext uri="{FF2B5EF4-FFF2-40B4-BE49-F238E27FC236}">
                <a16:creationId xmlns:a16="http://schemas.microsoft.com/office/drawing/2014/main" id="{224DB6DA-E9C4-4210-B39E-EA1458646920}"/>
              </a:ext>
            </a:extLst>
          </p:cNvPr>
          <p:cNvPicPr>
            <a:picLocks noChangeAspect="1"/>
          </p:cNvPicPr>
          <p:nvPr/>
        </p:nvPicPr>
        <p:blipFill>
          <a:blip r:embed="rId3"/>
          <a:stretch>
            <a:fillRect/>
          </a:stretch>
        </p:blipFill>
        <p:spPr>
          <a:xfrm>
            <a:off x="9187767" y="225387"/>
            <a:ext cx="2821926" cy="921703"/>
          </a:xfrm>
          <a:prstGeom prst="rect">
            <a:avLst/>
          </a:prstGeom>
        </p:spPr>
      </p:pic>
      <p:pic>
        <p:nvPicPr>
          <p:cNvPr id="19" name="Picture 18">
            <a:extLst>
              <a:ext uri="{FF2B5EF4-FFF2-40B4-BE49-F238E27FC236}">
                <a16:creationId xmlns:a16="http://schemas.microsoft.com/office/drawing/2014/main" id="{324E257B-71DE-40FF-A7A6-FACE57CDDD56}"/>
              </a:ext>
            </a:extLst>
          </p:cNvPr>
          <p:cNvPicPr>
            <a:picLocks noChangeAspect="1"/>
          </p:cNvPicPr>
          <p:nvPr/>
        </p:nvPicPr>
        <p:blipFill>
          <a:blip r:embed="rId4"/>
          <a:stretch>
            <a:fillRect/>
          </a:stretch>
        </p:blipFill>
        <p:spPr>
          <a:xfrm>
            <a:off x="7951037" y="3923691"/>
            <a:ext cx="2801161" cy="2774461"/>
          </a:xfrm>
          <a:prstGeom prst="rect">
            <a:avLst/>
          </a:prstGeom>
        </p:spPr>
      </p:pic>
      <p:sp>
        <p:nvSpPr>
          <p:cNvPr id="23" name="TextBox 22">
            <a:extLst>
              <a:ext uri="{FF2B5EF4-FFF2-40B4-BE49-F238E27FC236}">
                <a16:creationId xmlns:a16="http://schemas.microsoft.com/office/drawing/2014/main" id="{893D84A4-1FFF-4A93-88C1-97039484E4CC}"/>
              </a:ext>
            </a:extLst>
          </p:cNvPr>
          <p:cNvSpPr txBox="1"/>
          <p:nvPr/>
        </p:nvSpPr>
        <p:spPr>
          <a:xfrm>
            <a:off x="10772964" y="3923691"/>
            <a:ext cx="725315" cy="646331"/>
          </a:xfrm>
          <a:prstGeom prst="rect">
            <a:avLst/>
          </a:prstGeom>
          <a:noFill/>
        </p:spPr>
        <p:txBody>
          <a:bodyPr wrap="square" rtlCol="0">
            <a:spAutoFit/>
          </a:bodyPr>
          <a:lstStyle/>
          <a:p>
            <a:r>
              <a:rPr lang="en-US" dirty="0"/>
              <a:t>ADR</a:t>
            </a:r>
          </a:p>
          <a:p>
            <a:r>
              <a:rPr lang="en-US" dirty="0"/>
              <a:t>setup</a:t>
            </a:r>
          </a:p>
        </p:txBody>
      </p:sp>
      <p:sp>
        <p:nvSpPr>
          <p:cNvPr id="24" name="TextBox 23">
            <a:extLst>
              <a:ext uri="{FF2B5EF4-FFF2-40B4-BE49-F238E27FC236}">
                <a16:creationId xmlns:a16="http://schemas.microsoft.com/office/drawing/2014/main" id="{9C4EC6D6-879C-4C10-8770-42D338E7DB06}"/>
              </a:ext>
            </a:extLst>
          </p:cNvPr>
          <p:cNvSpPr txBox="1"/>
          <p:nvPr/>
        </p:nvSpPr>
        <p:spPr>
          <a:xfrm>
            <a:off x="10752198" y="4987755"/>
            <a:ext cx="859067" cy="646331"/>
          </a:xfrm>
          <a:prstGeom prst="rect">
            <a:avLst/>
          </a:prstGeom>
          <a:noFill/>
        </p:spPr>
        <p:txBody>
          <a:bodyPr wrap="square" rtlCol="0">
            <a:spAutoFit/>
          </a:bodyPr>
          <a:lstStyle/>
          <a:p>
            <a:r>
              <a:rPr lang="en-US" dirty="0"/>
              <a:t>Optical fiber</a:t>
            </a:r>
          </a:p>
        </p:txBody>
      </p:sp>
      <p:sp>
        <p:nvSpPr>
          <p:cNvPr id="25" name="TextBox 24">
            <a:extLst>
              <a:ext uri="{FF2B5EF4-FFF2-40B4-BE49-F238E27FC236}">
                <a16:creationId xmlns:a16="http://schemas.microsoft.com/office/drawing/2014/main" id="{E39BC73D-E6BE-4722-852A-6F7414692E49}"/>
              </a:ext>
            </a:extLst>
          </p:cNvPr>
          <p:cNvSpPr txBox="1"/>
          <p:nvPr/>
        </p:nvSpPr>
        <p:spPr>
          <a:xfrm>
            <a:off x="10752197" y="5794142"/>
            <a:ext cx="859067" cy="646331"/>
          </a:xfrm>
          <a:prstGeom prst="rect">
            <a:avLst/>
          </a:prstGeom>
          <a:noFill/>
        </p:spPr>
        <p:txBody>
          <a:bodyPr wrap="square" rtlCol="0">
            <a:spAutoFit/>
          </a:bodyPr>
          <a:lstStyle/>
          <a:p>
            <a:r>
              <a:rPr lang="en-US" dirty="0"/>
              <a:t>TES SQUID</a:t>
            </a:r>
          </a:p>
        </p:txBody>
      </p:sp>
      <p:cxnSp>
        <p:nvCxnSpPr>
          <p:cNvPr id="26" name="Straight Arrow Connector 25">
            <a:extLst>
              <a:ext uri="{FF2B5EF4-FFF2-40B4-BE49-F238E27FC236}">
                <a16:creationId xmlns:a16="http://schemas.microsoft.com/office/drawing/2014/main" id="{079752DD-A7CA-477B-AC15-5BC8307CE9F9}"/>
              </a:ext>
            </a:extLst>
          </p:cNvPr>
          <p:cNvCxnSpPr>
            <a:cxnSpLocks/>
          </p:cNvCxnSpPr>
          <p:nvPr/>
        </p:nvCxnSpPr>
        <p:spPr>
          <a:xfrm flipH="1">
            <a:off x="9661596" y="5294911"/>
            <a:ext cx="1111368" cy="283775"/>
          </a:xfrm>
          <a:prstGeom prst="straightConnector1">
            <a:avLst/>
          </a:prstGeom>
          <a:ln w="28575">
            <a:solidFill>
              <a:srgbClr val="FF0000"/>
            </a:solidFill>
            <a:tailEnd type="triangle"/>
          </a:ln>
        </p:spPr>
        <p:style>
          <a:lnRef idx="2">
            <a:schemeClr val="accent1"/>
          </a:lnRef>
          <a:fillRef idx="0">
            <a:schemeClr val="accent1"/>
          </a:fillRef>
          <a:effectRef idx="1">
            <a:schemeClr val="accent1"/>
          </a:effectRef>
          <a:fontRef idx="minor">
            <a:schemeClr val="tx1"/>
          </a:fontRef>
        </p:style>
      </p:cxnSp>
      <p:cxnSp>
        <p:nvCxnSpPr>
          <p:cNvPr id="28" name="Straight Arrow Connector 27">
            <a:extLst>
              <a:ext uri="{FF2B5EF4-FFF2-40B4-BE49-F238E27FC236}">
                <a16:creationId xmlns:a16="http://schemas.microsoft.com/office/drawing/2014/main" id="{10C89C64-6406-4DEC-909F-358E2E824A87}"/>
              </a:ext>
            </a:extLst>
          </p:cNvPr>
          <p:cNvCxnSpPr>
            <a:cxnSpLocks/>
            <a:stCxn id="25" idx="1"/>
          </p:cNvCxnSpPr>
          <p:nvPr/>
        </p:nvCxnSpPr>
        <p:spPr>
          <a:xfrm flipH="1" flipV="1">
            <a:off x="9256949" y="5996532"/>
            <a:ext cx="1495248" cy="120776"/>
          </a:xfrm>
          <a:prstGeom prst="straightConnector1">
            <a:avLst/>
          </a:prstGeom>
          <a:ln w="28575">
            <a:solidFill>
              <a:srgbClr val="FF0000"/>
            </a:solidFill>
            <a:tailEnd type="triangle"/>
          </a:ln>
        </p:spPr>
        <p:style>
          <a:lnRef idx="2">
            <a:schemeClr val="accent1"/>
          </a:lnRef>
          <a:fillRef idx="0">
            <a:schemeClr val="accent1"/>
          </a:fillRef>
          <a:effectRef idx="1">
            <a:schemeClr val="accent1"/>
          </a:effectRef>
          <a:fontRef idx="minor">
            <a:schemeClr val="tx1"/>
          </a:fontRef>
        </p:style>
      </p:cxnSp>
      <p:sp>
        <p:nvSpPr>
          <p:cNvPr id="31" name="TextBox 30">
            <a:extLst>
              <a:ext uri="{FF2B5EF4-FFF2-40B4-BE49-F238E27FC236}">
                <a16:creationId xmlns:a16="http://schemas.microsoft.com/office/drawing/2014/main" id="{BF1C74E4-0A0F-4AC6-96DA-D1CB57416EB1}"/>
              </a:ext>
            </a:extLst>
          </p:cNvPr>
          <p:cNvSpPr txBox="1"/>
          <p:nvPr/>
        </p:nvSpPr>
        <p:spPr>
          <a:xfrm>
            <a:off x="4246555" y="4114363"/>
            <a:ext cx="1910356" cy="369332"/>
          </a:xfrm>
          <a:prstGeom prst="rect">
            <a:avLst/>
          </a:prstGeom>
          <a:noFill/>
        </p:spPr>
        <p:txBody>
          <a:bodyPr wrap="square" rtlCol="0">
            <a:spAutoFit/>
          </a:bodyPr>
          <a:lstStyle/>
          <a:p>
            <a:r>
              <a:rPr lang="en-US" dirty="0"/>
              <a:t>TES Layout 2021</a:t>
            </a:r>
          </a:p>
        </p:txBody>
      </p:sp>
      <p:pic>
        <p:nvPicPr>
          <p:cNvPr id="27" name="Picture 26" descr="A picture containing text&#10;&#10;Description automatically generated">
            <a:extLst>
              <a:ext uri="{FF2B5EF4-FFF2-40B4-BE49-F238E27FC236}">
                <a16:creationId xmlns:a16="http://schemas.microsoft.com/office/drawing/2014/main" id="{C52EB9C6-EC0A-4344-BB49-5CFFA45AFF48}"/>
              </a:ext>
            </a:extLst>
          </p:cNvPr>
          <p:cNvPicPr>
            <a:picLocks noChangeAspect="1"/>
          </p:cNvPicPr>
          <p:nvPr/>
        </p:nvPicPr>
        <p:blipFill rotWithShape="1">
          <a:blip r:embed="rId5">
            <a:extLst>
              <a:ext uri="{BEBA8EAE-BF5A-486C-A8C5-ECC9F3942E4B}">
                <a14:imgProps xmlns:a14="http://schemas.microsoft.com/office/drawing/2010/main">
                  <a14:imgLayer r:embed="rId6">
                    <a14:imgEffect>
                      <a14:sharpenSoften amount="25000"/>
                    </a14:imgEffect>
                    <a14:imgEffect>
                      <a14:colorTemperature colorTemp="5300"/>
                    </a14:imgEffect>
                    <a14:imgEffect>
                      <a14:brightnessContrast bright="4000" contrast="21000"/>
                    </a14:imgEffect>
                  </a14:imgLayer>
                </a14:imgProps>
              </a:ext>
              <a:ext uri="{28A0092B-C50C-407E-A947-70E740481C1C}">
                <a14:useLocalDpi xmlns:a14="http://schemas.microsoft.com/office/drawing/2010/main" val="0"/>
              </a:ext>
            </a:extLst>
          </a:blip>
          <a:srcRect l="10806" r="8752"/>
          <a:stretch/>
        </p:blipFill>
        <p:spPr>
          <a:xfrm>
            <a:off x="4024502" y="1626775"/>
            <a:ext cx="2648725" cy="2469542"/>
          </a:xfrm>
          <a:prstGeom prst="rect">
            <a:avLst/>
          </a:prstGeom>
        </p:spPr>
      </p:pic>
      <p:grpSp>
        <p:nvGrpSpPr>
          <p:cNvPr id="29" name="Group 28">
            <a:extLst>
              <a:ext uri="{FF2B5EF4-FFF2-40B4-BE49-F238E27FC236}">
                <a16:creationId xmlns:a16="http://schemas.microsoft.com/office/drawing/2014/main" id="{6C8C056F-A180-4B19-8A80-D04C91C95A13}"/>
              </a:ext>
            </a:extLst>
          </p:cNvPr>
          <p:cNvGrpSpPr/>
          <p:nvPr/>
        </p:nvGrpSpPr>
        <p:grpSpPr>
          <a:xfrm>
            <a:off x="622798" y="1607163"/>
            <a:ext cx="3401704" cy="2624612"/>
            <a:chOff x="2486366" y="1388831"/>
            <a:chExt cx="6959297" cy="4466663"/>
          </a:xfrm>
        </p:grpSpPr>
        <p:sp>
          <p:nvSpPr>
            <p:cNvPr id="30" name="Rettangolo 28">
              <a:extLst>
                <a:ext uri="{FF2B5EF4-FFF2-40B4-BE49-F238E27FC236}">
                  <a16:creationId xmlns:a16="http://schemas.microsoft.com/office/drawing/2014/main" id="{36045F72-49B3-4F2A-8A9F-C5A299085E14}"/>
                </a:ext>
              </a:extLst>
            </p:cNvPr>
            <p:cNvSpPr/>
            <p:nvPr/>
          </p:nvSpPr>
          <p:spPr>
            <a:xfrm>
              <a:off x="3266743" y="4867935"/>
              <a:ext cx="5204255" cy="987559"/>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457200" rtl="0" eaLnBrk="1" latinLnBrk="0" hangingPunct="1">
                <a:defRPr sz="1800" kern="1200">
                  <a:solidFill>
                    <a:schemeClr val="lt1"/>
                  </a:solidFill>
                  <a:latin typeface="+mn-lt"/>
                  <a:ea typeface="+mn-ea"/>
                  <a:cs typeface="+mn-cs"/>
                </a:defRPr>
              </a:lvl1pPr>
              <a:lvl2pPr marL="457200" algn="l" defTabSz="457200" rtl="0" eaLnBrk="1" latinLnBrk="0" hangingPunct="1">
                <a:defRPr sz="1800" kern="1200">
                  <a:solidFill>
                    <a:schemeClr val="lt1"/>
                  </a:solidFill>
                  <a:latin typeface="+mn-lt"/>
                  <a:ea typeface="+mn-ea"/>
                  <a:cs typeface="+mn-cs"/>
                </a:defRPr>
              </a:lvl2pPr>
              <a:lvl3pPr marL="914400" algn="l" defTabSz="457200" rtl="0" eaLnBrk="1" latinLnBrk="0" hangingPunct="1">
                <a:defRPr sz="1800" kern="1200">
                  <a:solidFill>
                    <a:schemeClr val="lt1"/>
                  </a:solidFill>
                  <a:latin typeface="+mn-lt"/>
                  <a:ea typeface="+mn-ea"/>
                  <a:cs typeface="+mn-cs"/>
                </a:defRPr>
              </a:lvl3pPr>
              <a:lvl4pPr marL="1371600" algn="l" defTabSz="457200" rtl="0" eaLnBrk="1" latinLnBrk="0" hangingPunct="1">
                <a:defRPr sz="1800" kern="1200">
                  <a:solidFill>
                    <a:schemeClr val="lt1"/>
                  </a:solidFill>
                  <a:latin typeface="+mn-lt"/>
                  <a:ea typeface="+mn-ea"/>
                  <a:cs typeface="+mn-cs"/>
                </a:defRPr>
              </a:lvl4pPr>
              <a:lvl5pPr marL="1828800" algn="l" defTabSz="457200" rtl="0" eaLnBrk="1" latinLnBrk="0" hangingPunct="1">
                <a:defRPr sz="1800" kern="1200">
                  <a:solidFill>
                    <a:schemeClr val="lt1"/>
                  </a:solidFill>
                  <a:latin typeface="+mn-lt"/>
                  <a:ea typeface="+mn-ea"/>
                  <a:cs typeface="+mn-cs"/>
                </a:defRPr>
              </a:lvl5pPr>
              <a:lvl6pPr marL="2286000" algn="l" defTabSz="457200" rtl="0" eaLnBrk="1" latinLnBrk="0" hangingPunct="1">
                <a:defRPr sz="1800" kern="1200">
                  <a:solidFill>
                    <a:schemeClr val="lt1"/>
                  </a:solidFill>
                  <a:latin typeface="+mn-lt"/>
                  <a:ea typeface="+mn-ea"/>
                  <a:cs typeface="+mn-cs"/>
                </a:defRPr>
              </a:lvl6pPr>
              <a:lvl7pPr marL="2743200" algn="l" defTabSz="457200" rtl="0" eaLnBrk="1" latinLnBrk="0" hangingPunct="1">
                <a:defRPr sz="1800" kern="1200">
                  <a:solidFill>
                    <a:schemeClr val="lt1"/>
                  </a:solidFill>
                  <a:latin typeface="+mn-lt"/>
                  <a:ea typeface="+mn-ea"/>
                  <a:cs typeface="+mn-cs"/>
                </a:defRPr>
              </a:lvl7pPr>
              <a:lvl8pPr marL="3200400" algn="l" defTabSz="457200" rtl="0" eaLnBrk="1" latinLnBrk="0" hangingPunct="1">
                <a:defRPr sz="1800" kern="1200">
                  <a:solidFill>
                    <a:schemeClr val="lt1"/>
                  </a:solidFill>
                  <a:latin typeface="+mn-lt"/>
                  <a:ea typeface="+mn-ea"/>
                  <a:cs typeface="+mn-cs"/>
                </a:defRPr>
              </a:lvl8pPr>
              <a:lvl9pPr marL="3657600" algn="l" defTabSz="457200" rtl="0" eaLnBrk="1" latinLnBrk="0" hangingPunct="1">
                <a:defRPr sz="1800" kern="1200">
                  <a:solidFill>
                    <a:schemeClr val="lt1"/>
                  </a:solidFill>
                  <a:latin typeface="+mn-lt"/>
                  <a:ea typeface="+mn-ea"/>
                  <a:cs typeface="+mn-cs"/>
                </a:defRPr>
              </a:lvl9pPr>
            </a:lstStyle>
            <a:p>
              <a:pPr algn="ctr"/>
              <a:r>
                <a:rPr lang="it-IT" sz="2000" dirty="0">
                  <a:solidFill>
                    <a:schemeClr val="bg1"/>
                  </a:solidFill>
                </a:rPr>
                <a:t>Thermal </a:t>
              </a:r>
              <a:r>
                <a:rPr lang="it-IT" sz="2000" dirty="0" err="1">
                  <a:solidFill>
                    <a:schemeClr val="bg1"/>
                  </a:solidFill>
                </a:rPr>
                <a:t>bath</a:t>
              </a:r>
              <a:endParaRPr lang="it-IT" sz="2000" dirty="0">
                <a:solidFill>
                  <a:schemeClr val="bg1"/>
                </a:solidFill>
              </a:endParaRPr>
            </a:p>
          </p:txBody>
        </p:sp>
        <p:sp>
          <p:nvSpPr>
            <p:cNvPr id="32" name="Rettangolo 43">
              <a:extLst>
                <a:ext uri="{FF2B5EF4-FFF2-40B4-BE49-F238E27FC236}">
                  <a16:creationId xmlns:a16="http://schemas.microsoft.com/office/drawing/2014/main" id="{C731FCA6-31C7-4350-BD36-196EE7857E77}"/>
                </a:ext>
              </a:extLst>
            </p:cNvPr>
            <p:cNvSpPr/>
            <p:nvPr/>
          </p:nvSpPr>
          <p:spPr>
            <a:xfrm>
              <a:off x="3266743" y="2597139"/>
              <a:ext cx="5204255" cy="1879963"/>
            </a:xfrm>
            <a:prstGeom prst="rect">
              <a:avLst/>
            </a:prstGeom>
            <a:solidFill>
              <a:schemeClr val="tx2">
                <a:lumMod val="60000"/>
                <a:lumOff val="4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457200" rtl="0" eaLnBrk="1" latinLnBrk="0" hangingPunct="1">
                <a:defRPr sz="1800" kern="1200">
                  <a:solidFill>
                    <a:schemeClr val="lt1"/>
                  </a:solidFill>
                  <a:latin typeface="+mn-lt"/>
                  <a:ea typeface="+mn-ea"/>
                  <a:cs typeface="+mn-cs"/>
                </a:defRPr>
              </a:lvl1pPr>
              <a:lvl2pPr marL="457200" algn="l" defTabSz="457200" rtl="0" eaLnBrk="1" latinLnBrk="0" hangingPunct="1">
                <a:defRPr sz="1800" kern="1200">
                  <a:solidFill>
                    <a:schemeClr val="lt1"/>
                  </a:solidFill>
                  <a:latin typeface="+mn-lt"/>
                  <a:ea typeface="+mn-ea"/>
                  <a:cs typeface="+mn-cs"/>
                </a:defRPr>
              </a:lvl2pPr>
              <a:lvl3pPr marL="914400" algn="l" defTabSz="457200" rtl="0" eaLnBrk="1" latinLnBrk="0" hangingPunct="1">
                <a:defRPr sz="1800" kern="1200">
                  <a:solidFill>
                    <a:schemeClr val="lt1"/>
                  </a:solidFill>
                  <a:latin typeface="+mn-lt"/>
                  <a:ea typeface="+mn-ea"/>
                  <a:cs typeface="+mn-cs"/>
                </a:defRPr>
              </a:lvl3pPr>
              <a:lvl4pPr marL="1371600" algn="l" defTabSz="457200" rtl="0" eaLnBrk="1" latinLnBrk="0" hangingPunct="1">
                <a:defRPr sz="1800" kern="1200">
                  <a:solidFill>
                    <a:schemeClr val="lt1"/>
                  </a:solidFill>
                  <a:latin typeface="+mn-lt"/>
                  <a:ea typeface="+mn-ea"/>
                  <a:cs typeface="+mn-cs"/>
                </a:defRPr>
              </a:lvl4pPr>
              <a:lvl5pPr marL="1828800" algn="l" defTabSz="457200" rtl="0" eaLnBrk="1" latinLnBrk="0" hangingPunct="1">
                <a:defRPr sz="1800" kern="1200">
                  <a:solidFill>
                    <a:schemeClr val="lt1"/>
                  </a:solidFill>
                  <a:latin typeface="+mn-lt"/>
                  <a:ea typeface="+mn-ea"/>
                  <a:cs typeface="+mn-cs"/>
                </a:defRPr>
              </a:lvl5pPr>
              <a:lvl6pPr marL="2286000" algn="l" defTabSz="457200" rtl="0" eaLnBrk="1" latinLnBrk="0" hangingPunct="1">
                <a:defRPr sz="1800" kern="1200">
                  <a:solidFill>
                    <a:schemeClr val="lt1"/>
                  </a:solidFill>
                  <a:latin typeface="+mn-lt"/>
                  <a:ea typeface="+mn-ea"/>
                  <a:cs typeface="+mn-cs"/>
                </a:defRPr>
              </a:lvl6pPr>
              <a:lvl7pPr marL="2743200" algn="l" defTabSz="457200" rtl="0" eaLnBrk="1" latinLnBrk="0" hangingPunct="1">
                <a:defRPr sz="1800" kern="1200">
                  <a:solidFill>
                    <a:schemeClr val="lt1"/>
                  </a:solidFill>
                  <a:latin typeface="+mn-lt"/>
                  <a:ea typeface="+mn-ea"/>
                  <a:cs typeface="+mn-cs"/>
                </a:defRPr>
              </a:lvl7pPr>
              <a:lvl8pPr marL="3200400" algn="l" defTabSz="457200" rtl="0" eaLnBrk="1" latinLnBrk="0" hangingPunct="1">
                <a:defRPr sz="1800" kern="1200">
                  <a:solidFill>
                    <a:schemeClr val="lt1"/>
                  </a:solidFill>
                  <a:latin typeface="+mn-lt"/>
                  <a:ea typeface="+mn-ea"/>
                  <a:cs typeface="+mn-cs"/>
                </a:defRPr>
              </a:lvl8pPr>
              <a:lvl9pPr marL="3657600" algn="l" defTabSz="457200" rtl="0" eaLnBrk="1" latinLnBrk="0" hangingPunct="1">
                <a:defRPr sz="1800" kern="1200">
                  <a:solidFill>
                    <a:schemeClr val="lt1"/>
                  </a:solidFill>
                  <a:latin typeface="+mn-lt"/>
                  <a:ea typeface="+mn-ea"/>
                  <a:cs typeface="+mn-cs"/>
                </a:defRPr>
              </a:lvl9pPr>
            </a:lstStyle>
            <a:p>
              <a:pPr algn="ctr"/>
              <a:endParaRPr lang="it-IT" sz="2000" dirty="0">
                <a:solidFill>
                  <a:schemeClr val="tx1"/>
                </a:solidFill>
              </a:endParaRPr>
            </a:p>
          </p:txBody>
        </p:sp>
        <p:sp>
          <p:nvSpPr>
            <p:cNvPr id="33" name="Rettangolo 44">
              <a:extLst>
                <a:ext uri="{FF2B5EF4-FFF2-40B4-BE49-F238E27FC236}">
                  <a16:creationId xmlns:a16="http://schemas.microsoft.com/office/drawing/2014/main" id="{5D401057-5F0B-40CA-A79A-EDB17EF4CBB9}"/>
                </a:ext>
              </a:extLst>
            </p:cNvPr>
            <p:cNvSpPr/>
            <p:nvPr/>
          </p:nvSpPr>
          <p:spPr>
            <a:xfrm>
              <a:off x="3265272" y="4477103"/>
              <a:ext cx="5204256" cy="393573"/>
            </a:xfrm>
            <a:prstGeom prst="rect">
              <a:avLst/>
            </a:prstGeom>
            <a:solidFill>
              <a:schemeClr val="accent6">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457200" rtl="0" eaLnBrk="1" latinLnBrk="0" hangingPunct="1">
                <a:defRPr sz="1800" kern="1200">
                  <a:solidFill>
                    <a:schemeClr val="lt1"/>
                  </a:solidFill>
                  <a:latin typeface="+mn-lt"/>
                  <a:ea typeface="+mn-ea"/>
                  <a:cs typeface="+mn-cs"/>
                </a:defRPr>
              </a:lvl1pPr>
              <a:lvl2pPr marL="457200" algn="l" defTabSz="457200" rtl="0" eaLnBrk="1" latinLnBrk="0" hangingPunct="1">
                <a:defRPr sz="1800" kern="1200">
                  <a:solidFill>
                    <a:schemeClr val="lt1"/>
                  </a:solidFill>
                  <a:latin typeface="+mn-lt"/>
                  <a:ea typeface="+mn-ea"/>
                  <a:cs typeface="+mn-cs"/>
                </a:defRPr>
              </a:lvl2pPr>
              <a:lvl3pPr marL="914400" algn="l" defTabSz="457200" rtl="0" eaLnBrk="1" latinLnBrk="0" hangingPunct="1">
                <a:defRPr sz="1800" kern="1200">
                  <a:solidFill>
                    <a:schemeClr val="lt1"/>
                  </a:solidFill>
                  <a:latin typeface="+mn-lt"/>
                  <a:ea typeface="+mn-ea"/>
                  <a:cs typeface="+mn-cs"/>
                </a:defRPr>
              </a:lvl3pPr>
              <a:lvl4pPr marL="1371600" algn="l" defTabSz="457200" rtl="0" eaLnBrk="1" latinLnBrk="0" hangingPunct="1">
                <a:defRPr sz="1800" kern="1200">
                  <a:solidFill>
                    <a:schemeClr val="lt1"/>
                  </a:solidFill>
                  <a:latin typeface="+mn-lt"/>
                  <a:ea typeface="+mn-ea"/>
                  <a:cs typeface="+mn-cs"/>
                </a:defRPr>
              </a:lvl4pPr>
              <a:lvl5pPr marL="1828800" algn="l" defTabSz="457200" rtl="0" eaLnBrk="1" latinLnBrk="0" hangingPunct="1">
                <a:defRPr sz="1800" kern="1200">
                  <a:solidFill>
                    <a:schemeClr val="lt1"/>
                  </a:solidFill>
                  <a:latin typeface="+mn-lt"/>
                  <a:ea typeface="+mn-ea"/>
                  <a:cs typeface="+mn-cs"/>
                </a:defRPr>
              </a:lvl5pPr>
              <a:lvl6pPr marL="2286000" algn="l" defTabSz="457200" rtl="0" eaLnBrk="1" latinLnBrk="0" hangingPunct="1">
                <a:defRPr sz="1800" kern="1200">
                  <a:solidFill>
                    <a:schemeClr val="lt1"/>
                  </a:solidFill>
                  <a:latin typeface="+mn-lt"/>
                  <a:ea typeface="+mn-ea"/>
                  <a:cs typeface="+mn-cs"/>
                </a:defRPr>
              </a:lvl6pPr>
              <a:lvl7pPr marL="2743200" algn="l" defTabSz="457200" rtl="0" eaLnBrk="1" latinLnBrk="0" hangingPunct="1">
                <a:defRPr sz="1800" kern="1200">
                  <a:solidFill>
                    <a:schemeClr val="lt1"/>
                  </a:solidFill>
                  <a:latin typeface="+mn-lt"/>
                  <a:ea typeface="+mn-ea"/>
                  <a:cs typeface="+mn-cs"/>
                </a:defRPr>
              </a:lvl7pPr>
              <a:lvl8pPr marL="3200400" algn="l" defTabSz="457200" rtl="0" eaLnBrk="1" latinLnBrk="0" hangingPunct="1">
                <a:defRPr sz="1800" kern="1200">
                  <a:solidFill>
                    <a:schemeClr val="lt1"/>
                  </a:solidFill>
                  <a:latin typeface="+mn-lt"/>
                  <a:ea typeface="+mn-ea"/>
                  <a:cs typeface="+mn-cs"/>
                </a:defRPr>
              </a:lvl8pPr>
              <a:lvl9pPr marL="3657600" algn="l" defTabSz="457200" rtl="0" eaLnBrk="1" latinLnBrk="0" hangingPunct="1">
                <a:defRPr sz="1800" kern="1200">
                  <a:solidFill>
                    <a:schemeClr val="lt1"/>
                  </a:solidFill>
                  <a:latin typeface="+mn-lt"/>
                  <a:ea typeface="+mn-ea"/>
                  <a:cs typeface="+mn-cs"/>
                </a:defRPr>
              </a:lvl9pPr>
            </a:lstStyle>
            <a:p>
              <a:pPr algn="ctr"/>
              <a:endParaRPr lang="it-IT" sz="2000" dirty="0">
                <a:solidFill>
                  <a:schemeClr val="tx1"/>
                </a:solidFill>
              </a:endParaRPr>
            </a:p>
          </p:txBody>
        </p:sp>
        <p:sp>
          <p:nvSpPr>
            <p:cNvPr id="34" name="Rettangolo 45">
              <a:extLst>
                <a:ext uri="{FF2B5EF4-FFF2-40B4-BE49-F238E27FC236}">
                  <a16:creationId xmlns:a16="http://schemas.microsoft.com/office/drawing/2014/main" id="{ECCB4D74-7D30-4D40-B88F-A59E661E2F36}"/>
                </a:ext>
              </a:extLst>
            </p:cNvPr>
            <p:cNvSpPr/>
            <p:nvPr/>
          </p:nvSpPr>
          <p:spPr>
            <a:xfrm>
              <a:off x="4152285" y="2088519"/>
              <a:ext cx="3286806" cy="527137"/>
            </a:xfrm>
            <a:prstGeom prst="rect">
              <a:avLst/>
            </a:prstGeom>
            <a:solidFill>
              <a:schemeClr val="bg2">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457200" rtl="0" eaLnBrk="1" latinLnBrk="0" hangingPunct="1">
                <a:defRPr sz="1800" kern="1200">
                  <a:solidFill>
                    <a:schemeClr val="lt1"/>
                  </a:solidFill>
                  <a:latin typeface="+mn-lt"/>
                  <a:ea typeface="+mn-ea"/>
                  <a:cs typeface="+mn-cs"/>
                </a:defRPr>
              </a:lvl1pPr>
              <a:lvl2pPr marL="457200" algn="l" defTabSz="457200" rtl="0" eaLnBrk="1" latinLnBrk="0" hangingPunct="1">
                <a:defRPr sz="1800" kern="1200">
                  <a:solidFill>
                    <a:schemeClr val="lt1"/>
                  </a:solidFill>
                  <a:latin typeface="+mn-lt"/>
                  <a:ea typeface="+mn-ea"/>
                  <a:cs typeface="+mn-cs"/>
                </a:defRPr>
              </a:lvl2pPr>
              <a:lvl3pPr marL="914400" algn="l" defTabSz="457200" rtl="0" eaLnBrk="1" latinLnBrk="0" hangingPunct="1">
                <a:defRPr sz="1800" kern="1200">
                  <a:solidFill>
                    <a:schemeClr val="lt1"/>
                  </a:solidFill>
                  <a:latin typeface="+mn-lt"/>
                  <a:ea typeface="+mn-ea"/>
                  <a:cs typeface="+mn-cs"/>
                </a:defRPr>
              </a:lvl3pPr>
              <a:lvl4pPr marL="1371600" algn="l" defTabSz="457200" rtl="0" eaLnBrk="1" latinLnBrk="0" hangingPunct="1">
                <a:defRPr sz="1800" kern="1200">
                  <a:solidFill>
                    <a:schemeClr val="lt1"/>
                  </a:solidFill>
                  <a:latin typeface="+mn-lt"/>
                  <a:ea typeface="+mn-ea"/>
                  <a:cs typeface="+mn-cs"/>
                </a:defRPr>
              </a:lvl4pPr>
              <a:lvl5pPr marL="1828800" algn="l" defTabSz="457200" rtl="0" eaLnBrk="1" latinLnBrk="0" hangingPunct="1">
                <a:defRPr sz="1800" kern="1200">
                  <a:solidFill>
                    <a:schemeClr val="lt1"/>
                  </a:solidFill>
                  <a:latin typeface="+mn-lt"/>
                  <a:ea typeface="+mn-ea"/>
                  <a:cs typeface="+mn-cs"/>
                </a:defRPr>
              </a:lvl5pPr>
              <a:lvl6pPr marL="2286000" algn="l" defTabSz="457200" rtl="0" eaLnBrk="1" latinLnBrk="0" hangingPunct="1">
                <a:defRPr sz="1800" kern="1200">
                  <a:solidFill>
                    <a:schemeClr val="lt1"/>
                  </a:solidFill>
                  <a:latin typeface="+mn-lt"/>
                  <a:ea typeface="+mn-ea"/>
                  <a:cs typeface="+mn-cs"/>
                </a:defRPr>
              </a:lvl6pPr>
              <a:lvl7pPr marL="2743200" algn="l" defTabSz="457200" rtl="0" eaLnBrk="1" latinLnBrk="0" hangingPunct="1">
                <a:defRPr sz="1800" kern="1200">
                  <a:solidFill>
                    <a:schemeClr val="lt1"/>
                  </a:solidFill>
                  <a:latin typeface="+mn-lt"/>
                  <a:ea typeface="+mn-ea"/>
                  <a:cs typeface="+mn-cs"/>
                </a:defRPr>
              </a:lvl7pPr>
              <a:lvl8pPr marL="3200400" algn="l" defTabSz="457200" rtl="0" eaLnBrk="1" latinLnBrk="0" hangingPunct="1">
                <a:defRPr sz="1800" kern="1200">
                  <a:solidFill>
                    <a:schemeClr val="lt1"/>
                  </a:solidFill>
                  <a:latin typeface="+mn-lt"/>
                  <a:ea typeface="+mn-ea"/>
                  <a:cs typeface="+mn-cs"/>
                </a:defRPr>
              </a:lvl8pPr>
              <a:lvl9pPr marL="3657600" algn="l" defTabSz="457200" rtl="0" eaLnBrk="1" latinLnBrk="0" hangingPunct="1">
                <a:defRPr sz="1800" kern="1200">
                  <a:solidFill>
                    <a:schemeClr val="lt1"/>
                  </a:solidFill>
                  <a:latin typeface="+mn-lt"/>
                  <a:ea typeface="+mn-ea"/>
                  <a:cs typeface="+mn-cs"/>
                </a:defRPr>
              </a:lvl9pPr>
            </a:lstStyle>
            <a:p>
              <a:pPr algn="ctr"/>
              <a:endParaRPr lang="it-IT" sz="2000" dirty="0">
                <a:solidFill>
                  <a:schemeClr val="tx1"/>
                </a:solidFill>
              </a:endParaRPr>
            </a:p>
          </p:txBody>
        </p:sp>
        <p:sp>
          <p:nvSpPr>
            <p:cNvPr id="35" name="Rettangolo 46">
              <a:extLst>
                <a:ext uri="{FF2B5EF4-FFF2-40B4-BE49-F238E27FC236}">
                  <a16:creationId xmlns:a16="http://schemas.microsoft.com/office/drawing/2014/main" id="{9573F34A-CB9E-4298-A7BD-FE3D1D0F2CDB}"/>
                </a:ext>
              </a:extLst>
            </p:cNvPr>
            <p:cNvSpPr/>
            <p:nvPr/>
          </p:nvSpPr>
          <p:spPr>
            <a:xfrm>
              <a:off x="4152285" y="1553895"/>
              <a:ext cx="3286806" cy="534624"/>
            </a:xfrm>
            <a:prstGeom prst="rect">
              <a:avLst/>
            </a:prstGeom>
            <a:solidFill>
              <a:srgbClr val="FFC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457200" rtl="0" eaLnBrk="1" latinLnBrk="0" hangingPunct="1">
                <a:defRPr sz="1800" kern="1200">
                  <a:solidFill>
                    <a:schemeClr val="lt1"/>
                  </a:solidFill>
                  <a:latin typeface="+mn-lt"/>
                  <a:ea typeface="+mn-ea"/>
                  <a:cs typeface="+mn-cs"/>
                </a:defRPr>
              </a:lvl1pPr>
              <a:lvl2pPr marL="457200" algn="l" defTabSz="457200" rtl="0" eaLnBrk="1" latinLnBrk="0" hangingPunct="1">
                <a:defRPr sz="1800" kern="1200">
                  <a:solidFill>
                    <a:schemeClr val="lt1"/>
                  </a:solidFill>
                  <a:latin typeface="+mn-lt"/>
                  <a:ea typeface="+mn-ea"/>
                  <a:cs typeface="+mn-cs"/>
                </a:defRPr>
              </a:lvl2pPr>
              <a:lvl3pPr marL="914400" algn="l" defTabSz="457200" rtl="0" eaLnBrk="1" latinLnBrk="0" hangingPunct="1">
                <a:defRPr sz="1800" kern="1200">
                  <a:solidFill>
                    <a:schemeClr val="lt1"/>
                  </a:solidFill>
                  <a:latin typeface="+mn-lt"/>
                  <a:ea typeface="+mn-ea"/>
                  <a:cs typeface="+mn-cs"/>
                </a:defRPr>
              </a:lvl3pPr>
              <a:lvl4pPr marL="1371600" algn="l" defTabSz="457200" rtl="0" eaLnBrk="1" latinLnBrk="0" hangingPunct="1">
                <a:defRPr sz="1800" kern="1200">
                  <a:solidFill>
                    <a:schemeClr val="lt1"/>
                  </a:solidFill>
                  <a:latin typeface="+mn-lt"/>
                  <a:ea typeface="+mn-ea"/>
                  <a:cs typeface="+mn-cs"/>
                </a:defRPr>
              </a:lvl4pPr>
              <a:lvl5pPr marL="1828800" algn="l" defTabSz="457200" rtl="0" eaLnBrk="1" latinLnBrk="0" hangingPunct="1">
                <a:defRPr sz="1800" kern="1200">
                  <a:solidFill>
                    <a:schemeClr val="lt1"/>
                  </a:solidFill>
                  <a:latin typeface="+mn-lt"/>
                  <a:ea typeface="+mn-ea"/>
                  <a:cs typeface="+mn-cs"/>
                </a:defRPr>
              </a:lvl5pPr>
              <a:lvl6pPr marL="2286000" algn="l" defTabSz="457200" rtl="0" eaLnBrk="1" latinLnBrk="0" hangingPunct="1">
                <a:defRPr sz="1800" kern="1200">
                  <a:solidFill>
                    <a:schemeClr val="lt1"/>
                  </a:solidFill>
                  <a:latin typeface="+mn-lt"/>
                  <a:ea typeface="+mn-ea"/>
                  <a:cs typeface="+mn-cs"/>
                </a:defRPr>
              </a:lvl6pPr>
              <a:lvl7pPr marL="2743200" algn="l" defTabSz="457200" rtl="0" eaLnBrk="1" latinLnBrk="0" hangingPunct="1">
                <a:defRPr sz="1800" kern="1200">
                  <a:solidFill>
                    <a:schemeClr val="lt1"/>
                  </a:solidFill>
                  <a:latin typeface="+mn-lt"/>
                  <a:ea typeface="+mn-ea"/>
                  <a:cs typeface="+mn-cs"/>
                </a:defRPr>
              </a:lvl7pPr>
              <a:lvl8pPr marL="3200400" algn="l" defTabSz="457200" rtl="0" eaLnBrk="1" latinLnBrk="0" hangingPunct="1">
                <a:defRPr sz="1800" kern="1200">
                  <a:solidFill>
                    <a:schemeClr val="lt1"/>
                  </a:solidFill>
                  <a:latin typeface="+mn-lt"/>
                  <a:ea typeface="+mn-ea"/>
                  <a:cs typeface="+mn-cs"/>
                </a:defRPr>
              </a:lvl8pPr>
              <a:lvl9pPr marL="3657600" algn="l" defTabSz="457200" rtl="0" eaLnBrk="1" latinLnBrk="0" hangingPunct="1">
                <a:defRPr sz="1800" kern="1200">
                  <a:solidFill>
                    <a:schemeClr val="lt1"/>
                  </a:solidFill>
                  <a:latin typeface="+mn-lt"/>
                  <a:ea typeface="+mn-ea"/>
                  <a:cs typeface="+mn-cs"/>
                </a:defRPr>
              </a:lvl9pPr>
            </a:lstStyle>
            <a:p>
              <a:pPr algn="ctr"/>
              <a:endParaRPr lang="it-IT" sz="2000" dirty="0">
                <a:solidFill>
                  <a:schemeClr val="tx1"/>
                </a:solidFill>
              </a:endParaRPr>
            </a:p>
          </p:txBody>
        </p:sp>
        <p:sp>
          <p:nvSpPr>
            <p:cNvPr id="36" name="Rettangolo 47">
              <a:extLst>
                <a:ext uri="{FF2B5EF4-FFF2-40B4-BE49-F238E27FC236}">
                  <a16:creationId xmlns:a16="http://schemas.microsoft.com/office/drawing/2014/main" id="{53A6095C-D706-4E29-9F16-A7B6D2FF38E3}"/>
                </a:ext>
              </a:extLst>
            </p:cNvPr>
            <p:cNvSpPr/>
            <p:nvPr/>
          </p:nvSpPr>
          <p:spPr>
            <a:xfrm>
              <a:off x="7480027" y="2428324"/>
              <a:ext cx="997015" cy="187996"/>
            </a:xfrm>
            <a:prstGeom prst="rect">
              <a:avLst/>
            </a:prstGeom>
            <a:solidFill>
              <a:srgbClr val="00206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457200" rtl="0" eaLnBrk="1" latinLnBrk="0" hangingPunct="1">
                <a:defRPr sz="1800" kern="1200">
                  <a:solidFill>
                    <a:schemeClr val="lt1"/>
                  </a:solidFill>
                  <a:latin typeface="+mn-lt"/>
                  <a:ea typeface="+mn-ea"/>
                  <a:cs typeface="+mn-cs"/>
                </a:defRPr>
              </a:lvl1pPr>
              <a:lvl2pPr marL="457200" algn="l" defTabSz="457200" rtl="0" eaLnBrk="1" latinLnBrk="0" hangingPunct="1">
                <a:defRPr sz="1800" kern="1200">
                  <a:solidFill>
                    <a:schemeClr val="lt1"/>
                  </a:solidFill>
                  <a:latin typeface="+mn-lt"/>
                  <a:ea typeface="+mn-ea"/>
                  <a:cs typeface="+mn-cs"/>
                </a:defRPr>
              </a:lvl2pPr>
              <a:lvl3pPr marL="914400" algn="l" defTabSz="457200" rtl="0" eaLnBrk="1" latinLnBrk="0" hangingPunct="1">
                <a:defRPr sz="1800" kern="1200">
                  <a:solidFill>
                    <a:schemeClr val="lt1"/>
                  </a:solidFill>
                  <a:latin typeface="+mn-lt"/>
                  <a:ea typeface="+mn-ea"/>
                  <a:cs typeface="+mn-cs"/>
                </a:defRPr>
              </a:lvl3pPr>
              <a:lvl4pPr marL="1371600" algn="l" defTabSz="457200" rtl="0" eaLnBrk="1" latinLnBrk="0" hangingPunct="1">
                <a:defRPr sz="1800" kern="1200">
                  <a:solidFill>
                    <a:schemeClr val="lt1"/>
                  </a:solidFill>
                  <a:latin typeface="+mn-lt"/>
                  <a:ea typeface="+mn-ea"/>
                  <a:cs typeface="+mn-cs"/>
                </a:defRPr>
              </a:lvl4pPr>
              <a:lvl5pPr marL="1828800" algn="l" defTabSz="457200" rtl="0" eaLnBrk="1" latinLnBrk="0" hangingPunct="1">
                <a:defRPr sz="1800" kern="1200">
                  <a:solidFill>
                    <a:schemeClr val="lt1"/>
                  </a:solidFill>
                  <a:latin typeface="+mn-lt"/>
                  <a:ea typeface="+mn-ea"/>
                  <a:cs typeface="+mn-cs"/>
                </a:defRPr>
              </a:lvl5pPr>
              <a:lvl6pPr marL="2286000" algn="l" defTabSz="457200" rtl="0" eaLnBrk="1" latinLnBrk="0" hangingPunct="1">
                <a:defRPr sz="1800" kern="1200">
                  <a:solidFill>
                    <a:schemeClr val="lt1"/>
                  </a:solidFill>
                  <a:latin typeface="+mn-lt"/>
                  <a:ea typeface="+mn-ea"/>
                  <a:cs typeface="+mn-cs"/>
                </a:defRPr>
              </a:lvl6pPr>
              <a:lvl7pPr marL="2743200" algn="l" defTabSz="457200" rtl="0" eaLnBrk="1" latinLnBrk="0" hangingPunct="1">
                <a:defRPr sz="1800" kern="1200">
                  <a:solidFill>
                    <a:schemeClr val="lt1"/>
                  </a:solidFill>
                  <a:latin typeface="+mn-lt"/>
                  <a:ea typeface="+mn-ea"/>
                  <a:cs typeface="+mn-cs"/>
                </a:defRPr>
              </a:lvl7pPr>
              <a:lvl8pPr marL="3200400" algn="l" defTabSz="457200" rtl="0" eaLnBrk="1" latinLnBrk="0" hangingPunct="1">
                <a:defRPr sz="1800" kern="1200">
                  <a:solidFill>
                    <a:schemeClr val="lt1"/>
                  </a:solidFill>
                  <a:latin typeface="+mn-lt"/>
                  <a:ea typeface="+mn-ea"/>
                  <a:cs typeface="+mn-cs"/>
                </a:defRPr>
              </a:lvl8pPr>
              <a:lvl9pPr marL="3657600" algn="l" defTabSz="457200" rtl="0" eaLnBrk="1" latinLnBrk="0" hangingPunct="1">
                <a:defRPr sz="1800" kern="1200">
                  <a:solidFill>
                    <a:schemeClr val="lt1"/>
                  </a:solidFill>
                  <a:latin typeface="+mn-lt"/>
                  <a:ea typeface="+mn-ea"/>
                  <a:cs typeface="+mn-cs"/>
                </a:defRPr>
              </a:lvl9pPr>
            </a:lstStyle>
            <a:p>
              <a:pPr algn="ctr"/>
              <a:endParaRPr lang="it-IT" sz="2000" dirty="0">
                <a:solidFill>
                  <a:schemeClr val="tx1"/>
                </a:solidFill>
              </a:endParaRPr>
            </a:p>
          </p:txBody>
        </p:sp>
        <p:sp>
          <p:nvSpPr>
            <p:cNvPr id="37" name="Rettangolo 48">
              <a:extLst>
                <a:ext uri="{FF2B5EF4-FFF2-40B4-BE49-F238E27FC236}">
                  <a16:creationId xmlns:a16="http://schemas.microsoft.com/office/drawing/2014/main" id="{0D17807D-37AF-4DC8-BD13-42791CDA855F}"/>
                </a:ext>
              </a:extLst>
            </p:cNvPr>
            <p:cNvSpPr/>
            <p:nvPr/>
          </p:nvSpPr>
          <p:spPr>
            <a:xfrm>
              <a:off x="6827521" y="1428616"/>
              <a:ext cx="650992" cy="143662"/>
            </a:xfrm>
            <a:prstGeom prst="rect">
              <a:avLst/>
            </a:prstGeom>
            <a:solidFill>
              <a:srgbClr val="00206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457200" rtl="0" eaLnBrk="1" latinLnBrk="0" hangingPunct="1">
                <a:defRPr sz="1800" kern="1200">
                  <a:solidFill>
                    <a:schemeClr val="lt1"/>
                  </a:solidFill>
                  <a:latin typeface="+mn-lt"/>
                  <a:ea typeface="+mn-ea"/>
                  <a:cs typeface="+mn-cs"/>
                </a:defRPr>
              </a:lvl1pPr>
              <a:lvl2pPr marL="457200" algn="l" defTabSz="457200" rtl="0" eaLnBrk="1" latinLnBrk="0" hangingPunct="1">
                <a:defRPr sz="1800" kern="1200">
                  <a:solidFill>
                    <a:schemeClr val="lt1"/>
                  </a:solidFill>
                  <a:latin typeface="+mn-lt"/>
                  <a:ea typeface="+mn-ea"/>
                  <a:cs typeface="+mn-cs"/>
                </a:defRPr>
              </a:lvl2pPr>
              <a:lvl3pPr marL="914400" algn="l" defTabSz="457200" rtl="0" eaLnBrk="1" latinLnBrk="0" hangingPunct="1">
                <a:defRPr sz="1800" kern="1200">
                  <a:solidFill>
                    <a:schemeClr val="lt1"/>
                  </a:solidFill>
                  <a:latin typeface="+mn-lt"/>
                  <a:ea typeface="+mn-ea"/>
                  <a:cs typeface="+mn-cs"/>
                </a:defRPr>
              </a:lvl3pPr>
              <a:lvl4pPr marL="1371600" algn="l" defTabSz="457200" rtl="0" eaLnBrk="1" latinLnBrk="0" hangingPunct="1">
                <a:defRPr sz="1800" kern="1200">
                  <a:solidFill>
                    <a:schemeClr val="lt1"/>
                  </a:solidFill>
                  <a:latin typeface="+mn-lt"/>
                  <a:ea typeface="+mn-ea"/>
                  <a:cs typeface="+mn-cs"/>
                </a:defRPr>
              </a:lvl4pPr>
              <a:lvl5pPr marL="1828800" algn="l" defTabSz="457200" rtl="0" eaLnBrk="1" latinLnBrk="0" hangingPunct="1">
                <a:defRPr sz="1800" kern="1200">
                  <a:solidFill>
                    <a:schemeClr val="lt1"/>
                  </a:solidFill>
                  <a:latin typeface="+mn-lt"/>
                  <a:ea typeface="+mn-ea"/>
                  <a:cs typeface="+mn-cs"/>
                </a:defRPr>
              </a:lvl5pPr>
              <a:lvl6pPr marL="2286000" algn="l" defTabSz="457200" rtl="0" eaLnBrk="1" latinLnBrk="0" hangingPunct="1">
                <a:defRPr sz="1800" kern="1200">
                  <a:solidFill>
                    <a:schemeClr val="lt1"/>
                  </a:solidFill>
                  <a:latin typeface="+mn-lt"/>
                  <a:ea typeface="+mn-ea"/>
                  <a:cs typeface="+mn-cs"/>
                </a:defRPr>
              </a:lvl6pPr>
              <a:lvl7pPr marL="2743200" algn="l" defTabSz="457200" rtl="0" eaLnBrk="1" latinLnBrk="0" hangingPunct="1">
                <a:defRPr sz="1800" kern="1200">
                  <a:solidFill>
                    <a:schemeClr val="lt1"/>
                  </a:solidFill>
                  <a:latin typeface="+mn-lt"/>
                  <a:ea typeface="+mn-ea"/>
                  <a:cs typeface="+mn-cs"/>
                </a:defRPr>
              </a:lvl7pPr>
              <a:lvl8pPr marL="3200400" algn="l" defTabSz="457200" rtl="0" eaLnBrk="1" latinLnBrk="0" hangingPunct="1">
                <a:defRPr sz="1800" kern="1200">
                  <a:solidFill>
                    <a:schemeClr val="lt1"/>
                  </a:solidFill>
                  <a:latin typeface="+mn-lt"/>
                  <a:ea typeface="+mn-ea"/>
                  <a:cs typeface="+mn-cs"/>
                </a:defRPr>
              </a:lvl8pPr>
              <a:lvl9pPr marL="3657600" algn="l" defTabSz="457200" rtl="0" eaLnBrk="1" latinLnBrk="0" hangingPunct="1">
                <a:defRPr sz="1800" kern="1200">
                  <a:solidFill>
                    <a:schemeClr val="lt1"/>
                  </a:solidFill>
                  <a:latin typeface="+mn-lt"/>
                  <a:ea typeface="+mn-ea"/>
                  <a:cs typeface="+mn-cs"/>
                </a:defRPr>
              </a:lvl9pPr>
            </a:lstStyle>
            <a:p>
              <a:pPr algn="ctr"/>
              <a:endParaRPr lang="it-IT" sz="2000" dirty="0">
                <a:solidFill>
                  <a:schemeClr val="tx1"/>
                </a:solidFill>
              </a:endParaRPr>
            </a:p>
          </p:txBody>
        </p:sp>
        <p:sp>
          <p:nvSpPr>
            <p:cNvPr id="38" name="Rettangolo 49">
              <a:extLst>
                <a:ext uri="{FF2B5EF4-FFF2-40B4-BE49-F238E27FC236}">
                  <a16:creationId xmlns:a16="http://schemas.microsoft.com/office/drawing/2014/main" id="{2BB2BF21-B9C3-4027-855F-0B0D305F049A}"/>
                </a:ext>
              </a:extLst>
            </p:cNvPr>
            <p:cNvSpPr/>
            <p:nvPr/>
          </p:nvSpPr>
          <p:spPr>
            <a:xfrm>
              <a:off x="7440608" y="1424812"/>
              <a:ext cx="151582" cy="1174157"/>
            </a:xfrm>
            <a:prstGeom prst="rect">
              <a:avLst/>
            </a:prstGeom>
            <a:solidFill>
              <a:srgbClr val="00206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457200" rtl="0" eaLnBrk="1" latinLnBrk="0" hangingPunct="1">
                <a:defRPr sz="1800" kern="1200">
                  <a:solidFill>
                    <a:schemeClr val="lt1"/>
                  </a:solidFill>
                  <a:latin typeface="+mn-lt"/>
                  <a:ea typeface="+mn-ea"/>
                  <a:cs typeface="+mn-cs"/>
                </a:defRPr>
              </a:lvl1pPr>
              <a:lvl2pPr marL="457200" algn="l" defTabSz="457200" rtl="0" eaLnBrk="1" latinLnBrk="0" hangingPunct="1">
                <a:defRPr sz="1800" kern="1200">
                  <a:solidFill>
                    <a:schemeClr val="lt1"/>
                  </a:solidFill>
                  <a:latin typeface="+mn-lt"/>
                  <a:ea typeface="+mn-ea"/>
                  <a:cs typeface="+mn-cs"/>
                </a:defRPr>
              </a:lvl2pPr>
              <a:lvl3pPr marL="914400" algn="l" defTabSz="457200" rtl="0" eaLnBrk="1" latinLnBrk="0" hangingPunct="1">
                <a:defRPr sz="1800" kern="1200">
                  <a:solidFill>
                    <a:schemeClr val="lt1"/>
                  </a:solidFill>
                  <a:latin typeface="+mn-lt"/>
                  <a:ea typeface="+mn-ea"/>
                  <a:cs typeface="+mn-cs"/>
                </a:defRPr>
              </a:lvl3pPr>
              <a:lvl4pPr marL="1371600" algn="l" defTabSz="457200" rtl="0" eaLnBrk="1" latinLnBrk="0" hangingPunct="1">
                <a:defRPr sz="1800" kern="1200">
                  <a:solidFill>
                    <a:schemeClr val="lt1"/>
                  </a:solidFill>
                  <a:latin typeface="+mn-lt"/>
                  <a:ea typeface="+mn-ea"/>
                  <a:cs typeface="+mn-cs"/>
                </a:defRPr>
              </a:lvl4pPr>
              <a:lvl5pPr marL="1828800" algn="l" defTabSz="457200" rtl="0" eaLnBrk="1" latinLnBrk="0" hangingPunct="1">
                <a:defRPr sz="1800" kern="1200">
                  <a:solidFill>
                    <a:schemeClr val="lt1"/>
                  </a:solidFill>
                  <a:latin typeface="+mn-lt"/>
                  <a:ea typeface="+mn-ea"/>
                  <a:cs typeface="+mn-cs"/>
                </a:defRPr>
              </a:lvl5pPr>
              <a:lvl6pPr marL="2286000" algn="l" defTabSz="457200" rtl="0" eaLnBrk="1" latinLnBrk="0" hangingPunct="1">
                <a:defRPr sz="1800" kern="1200">
                  <a:solidFill>
                    <a:schemeClr val="lt1"/>
                  </a:solidFill>
                  <a:latin typeface="+mn-lt"/>
                  <a:ea typeface="+mn-ea"/>
                  <a:cs typeface="+mn-cs"/>
                </a:defRPr>
              </a:lvl6pPr>
              <a:lvl7pPr marL="2743200" algn="l" defTabSz="457200" rtl="0" eaLnBrk="1" latinLnBrk="0" hangingPunct="1">
                <a:defRPr sz="1800" kern="1200">
                  <a:solidFill>
                    <a:schemeClr val="lt1"/>
                  </a:solidFill>
                  <a:latin typeface="+mn-lt"/>
                  <a:ea typeface="+mn-ea"/>
                  <a:cs typeface="+mn-cs"/>
                </a:defRPr>
              </a:lvl7pPr>
              <a:lvl8pPr marL="3200400" algn="l" defTabSz="457200" rtl="0" eaLnBrk="1" latinLnBrk="0" hangingPunct="1">
                <a:defRPr sz="1800" kern="1200">
                  <a:solidFill>
                    <a:schemeClr val="lt1"/>
                  </a:solidFill>
                  <a:latin typeface="+mn-lt"/>
                  <a:ea typeface="+mn-ea"/>
                  <a:cs typeface="+mn-cs"/>
                </a:defRPr>
              </a:lvl8pPr>
              <a:lvl9pPr marL="3657600" algn="l" defTabSz="457200" rtl="0" eaLnBrk="1" latinLnBrk="0" hangingPunct="1">
                <a:defRPr sz="1800" kern="1200">
                  <a:solidFill>
                    <a:schemeClr val="lt1"/>
                  </a:solidFill>
                  <a:latin typeface="+mn-lt"/>
                  <a:ea typeface="+mn-ea"/>
                  <a:cs typeface="+mn-cs"/>
                </a:defRPr>
              </a:lvl9pPr>
            </a:lstStyle>
            <a:p>
              <a:pPr algn="ctr"/>
              <a:endParaRPr lang="it-IT" sz="2000" dirty="0">
                <a:solidFill>
                  <a:schemeClr val="tx1"/>
                </a:solidFill>
              </a:endParaRPr>
            </a:p>
          </p:txBody>
        </p:sp>
        <p:sp>
          <p:nvSpPr>
            <p:cNvPr id="39" name="CasellaDiTesto 227">
              <a:extLst>
                <a:ext uri="{FF2B5EF4-FFF2-40B4-BE49-F238E27FC236}">
                  <a16:creationId xmlns:a16="http://schemas.microsoft.com/office/drawing/2014/main" id="{5200FDD4-8F05-41A4-B7B5-C18CB130F14E}"/>
                </a:ext>
              </a:extLst>
            </p:cNvPr>
            <p:cNvSpPr txBox="1"/>
            <p:nvPr/>
          </p:nvSpPr>
          <p:spPr>
            <a:xfrm>
              <a:off x="4404175" y="3515132"/>
              <a:ext cx="2961160" cy="680922"/>
            </a:xfrm>
            <a:prstGeom prst="rect">
              <a:avLst/>
            </a:prstGeom>
            <a:noFill/>
          </p:spPr>
          <p:txBody>
            <a:bodyPr wrap="square" rtlCol="0">
              <a:spAutoFit/>
            </a:bodyPr>
            <a:ls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algn="ctr"/>
              <a:r>
                <a:rPr lang="it-IT" sz="2000" dirty="0">
                  <a:latin typeface="Tw Cen MT" panose="020B0602020104020603" pitchFamily="34" charset="0"/>
                </a:rPr>
                <a:t>Si</a:t>
              </a:r>
            </a:p>
          </p:txBody>
        </p:sp>
        <p:sp>
          <p:nvSpPr>
            <p:cNvPr id="40" name="CasellaDiTesto 227">
              <a:extLst>
                <a:ext uri="{FF2B5EF4-FFF2-40B4-BE49-F238E27FC236}">
                  <a16:creationId xmlns:a16="http://schemas.microsoft.com/office/drawing/2014/main" id="{0CC11519-05B6-4A2B-85EE-B71E226B46C9}"/>
                </a:ext>
              </a:extLst>
            </p:cNvPr>
            <p:cNvSpPr txBox="1"/>
            <p:nvPr/>
          </p:nvSpPr>
          <p:spPr>
            <a:xfrm>
              <a:off x="7014478" y="1388831"/>
              <a:ext cx="2431185" cy="1204707"/>
            </a:xfrm>
            <a:prstGeom prst="rect">
              <a:avLst/>
            </a:prstGeom>
            <a:noFill/>
          </p:spPr>
          <p:txBody>
            <a:bodyPr wrap="square" rtlCol="0">
              <a:spAutoFit/>
            </a:bodyPr>
            <a:ls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algn="ctr"/>
              <a:r>
                <a:rPr lang="it-IT" sz="2000" dirty="0">
                  <a:latin typeface="Tw Cen MT" panose="020B0602020104020603" pitchFamily="34" charset="0"/>
                </a:rPr>
                <a:t>Nb </a:t>
              </a:r>
            </a:p>
            <a:p>
              <a:pPr algn="ctr"/>
              <a:r>
                <a:rPr lang="it-IT" sz="2000" dirty="0" err="1">
                  <a:latin typeface="Tw Cen MT" panose="020B0602020104020603" pitchFamily="34" charset="0"/>
                </a:rPr>
                <a:t>wiring</a:t>
              </a:r>
              <a:endParaRPr lang="it-IT" sz="2000" dirty="0">
                <a:latin typeface="Tw Cen MT" panose="020B0602020104020603" pitchFamily="34" charset="0"/>
              </a:endParaRPr>
            </a:p>
          </p:txBody>
        </p:sp>
        <p:sp>
          <p:nvSpPr>
            <p:cNvPr id="41" name="CasellaDiTesto 227">
              <a:extLst>
                <a:ext uri="{FF2B5EF4-FFF2-40B4-BE49-F238E27FC236}">
                  <a16:creationId xmlns:a16="http://schemas.microsoft.com/office/drawing/2014/main" id="{211328EC-944E-4FC2-9A87-F0FE5A6B6728}"/>
                </a:ext>
              </a:extLst>
            </p:cNvPr>
            <p:cNvSpPr txBox="1"/>
            <p:nvPr/>
          </p:nvSpPr>
          <p:spPr>
            <a:xfrm>
              <a:off x="4818351" y="2040870"/>
              <a:ext cx="2431185" cy="680922"/>
            </a:xfrm>
            <a:prstGeom prst="rect">
              <a:avLst/>
            </a:prstGeom>
            <a:noFill/>
          </p:spPr>
          <p:txBody>
            <a:bodyPr wrap="square" rtlCol="0">
              <a:spAutoFit/>
            </a:bodyPr>
            <a:ls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algn="ctr"/>
              <a:r>
                <a:rPr lang="it-IT" sz="2000" dirty="0">
                  <a:latin typeface="Tw Cen MT" panose="020B0602020104020603" pitchFamily="34" charset="0"/>
                </a:rPr>
                <a:t>Ti 12 nm </a:t>
              </a:r>
            </a:p>
          </p:txBody>
        </p:sp>
        <p:sp>
          <p:nvSpPr>
            <p:cNvPr id="42" name="CasellaDiTesto 227">
              <a:extLst>
                <a:ext uri="{FF2B5EF4-FFF2-40B4-BE49-F238E27FC236}">
                  <a16:creationId xmlns:a16="http://schemas.microsoft.com/office/drawing/2014/main" id="{EF3E3CF6-0D9E-4F16-B158-118069ADE2B8}"/>
                </a:ext>
              </a:extLst>
            </p:cNvPr>
            <p:cNvSpPr txBox="1"/>
            <p:nvPr/>
          </p:nvSpPr>
          <p:spPr>
            <a:xfrm>
              <a:off x="2486366" y="1876200"/>
              <a:ext cx="2431185" cy="680922"/>
            </a:xfrm>
            <a:prstGeom prst="rect">
              <a:avLst/>
            </a:prstGeom>
            <a:noFill/>
          </p:spPr>
          <p:txBody>
            <a:bodyPr wrap="square" rtlCol="0">
              <a:spAutoFit/>
            </a:bodyPr>
            <a:ls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algn="ctr"/>
              <a:r>
                <a:rPr lang="it-IT" sz="2000" dirty="0">
                  <a:latin typeface="Tw Cen MT" panose="020B0602020104020603" pitchFamily="34" charset="0"/>
                </a:rPr>
                <a:t>TES</a:t>
              </a:r>
            </a:p>
          </p:txBody>
        </p:sp>
        <p:sp>
          <p:nvSpPr>
            <p:cNvPr id="43" name="Rettangolo 63">
              <a:extLst>
                <a:ext uri="{FF2B5EF4-FFF2-40B4-BE49-F238E27FC236}">
                  <a16:creationId xmlns:a16="http://schemas.microsoft.com/office/drawing/2014/main" id="{E9D34359-6C2B-4191-87A5-5F8F49952A9F}"/>
                </a:ext>
              </a:extLst>
            </p:cNvPr>
            <p:cNvSpPr/>
            <p:nvPr/>
          </p:nvSpPr>
          <p:spPr>
            <a:xfrm>
              <a:off x="3266742" y="2592662"/>
              <a:ext cx="5204256" cy="409698"/>
            </a:xfrm>
            <a:prstGeom prst="rect">
              <a:avLst/>
            </a:prstGeom>
            <a:solidFill>
              <a:schemeClr val="accent6">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457200" rtl="0" eaLnBrk="1" latinLnBrk="0" hangingPunct="1">
                <a:defRPr sz="1800" kern="1200">
                  <a:solidFill>
                    <a:schemeClr val="lt1"/>
                  </a:solidFill>
                  <a:latin typeface="+mn-lt"/>
                  <a:ea typeface="+mn-ea"/>
                  <a:cs typeface="+mn-cs"/>
                </a:defRPr>
              </a:lvl1pPr>
              <a:lvl2pPr marL="457200" algn="l" defTabSz="457200" rtl="0" eaLnBrk="1" latinLnBrk="0" hangingPunct="1">
                <a:defRPr sz="1800" kern="1200">
                  <a:solidFill>
                    <a:schemeClr val="lt1"/>
                  </a:solidFill>
                  <a:latin typeface="+mn-lt"/>
                  <a:ea typeface="+mn-ea"/>
                  <a:cs typeface="+mn-cs"/>
                </a:defRPr>
              </a:lvl2pPr>
              <a:lvl3pPr marL="914400" algn="l" defTabSz="457200" rtl="0" eaLnBrk="1" latinLnBrk="0" hangingPunct="1">
                <a:defRPr sz="1800" kern="1200">
                  <a:solidFill>
                    <a:schemeClr val="lt1"/>
                  </a:solidFill>
                  <a:latin typeface="+mn-lt"/>
                  <a:ea typeface="+mn-ea"/>
                  <a:cs typeface="+mn-cs"/>
                </a:defRPr>
              </a:lvl3pPr>
              <a:lvl4pPr marL="1371600" algn="l" defTabSz="457200" rtl="0" eaLnBrk="1" latinLnBrk="0" hangingPunct="1">
                <a:defRPr sz="1800" kern="1200">
                  <a:solidFill>
                    <a:schemeClr val="lt1"/>
                  </a:solidFill>
                  <a:latin typeface="+mn-lt"/>
                  <a:ea typeface="+mn-ea"/>
                  <a:cs typeface="+mn-cs"/>
                </a:defRPr>
              </a:lvl4pPr>
              <a:lvl5pPr marL="1828800" algn="l" defTabSz="457200" rtl="0" eaLnBrk="1" latinLnBrk="0" hangingPunct="1">
                <a:defRPr sz="1800" kern="1200">
                  <a:solidFill>
                    <a:schemeClr val="lt1"/>
                  </a:solidFill>
                  <a:latin typeface="+mn-lt"/>
                  <a:ea typeface="+mn-ea"/>
                  <a:cs typeface="+mn-cs"/>
                </a:defRPr>
              </a:lvl5pPr>
              <a:lvl6pPr marL="2286000" algn="l" defTabSz="457200" rtl="0" eaLnBrk="1" latinLnBrk="0" hangingPunct="1">
                <a:defRPr sz="1800" kern="1200">
                  <a:solidFill>
                    <a:schemeClr val="lt1"/>
                  </a:solidFill>
                  <a:latin typeface="+mn-lt"/>
                  <a:ea typeface="+mn-ea"/>
                  <a:cs typeface="+mn-cs"/>
                </a:defRPr>
              </a:lvl6pPr>
              <a:lvl7pPr marL="2743200" algn="l" defTabSz="457200" rtl="0" eaLnBrk="1" latinLnBrk="0" hangingPunct="1">
                <a:defRPr sz="1800" kern="1200">
                  <a:solidFill>
                    <a:schemeClr val="lt1"/>
                  </a:solidFill>
                  <a:latin typeface="+mn-lt"/>
                  <a:ea typeface="+mn-ea"/>
                  <a:cs typeface="+mn-cs"/>
                </a:defRPr>
              </a:lvl7pPr>
              <a:lvl8pPr marL="3200400" algn="l" defTabSz="457200" rtl="0" eaLnBrk="1" latinLnBrk="0" hangingPunct="1">
                <a:defRPr sz="1800" kern="1200">
                  <a:solidFill>
                    <a:schemeClr val="lt1"/>
                  </a:solidFill>
                  <a:latin typeface="+mn-lt"/>
                  <a:ea typeface="+mn-ea"/>
                  <a:cs typeface="+mn-cs"/>
                </a:defRPr>
              </a:lvl8pPr>
              <a:lvl9pPr marL="3657600" algn="l" defTabSz="457200" rtl="0" eaLnBrk="1" latinLnBrk="0" hangingPunct="1">
                <a:defRPr sz="1800" kern="1200">
                  <a:solidFill>
                    <a:schemeClr val="lt1"/>
                  </a:solidFill>
                  <a:latin typeface="+mn-lt"/>
                  <a:ea typeface="+mn-ea"/>
                  <a:cs typeface="+mn-cs"/>
                </a:defRPr>
              </a:lvl9pPr>
            </a:lstStyle>
            <a:p>
              <a:pPr algn="ctr"/>
              <a:endParaRPr lang="it-IT" sz="2000" dirty="0">
                <a:solidFill>
                  <a:schemeClr val="tx1"/>
                </a:solidFill>
              </a:endParaRPr>
            </a:p>
          </p:txBody>
        </p:sp>
        <p:sp>
          <p:nvSpPr>
            <p:cNvPr id="44" name="CasellaDiTesto 227">
              <a:extLst>
                <a:ext uri="{FF2B5EF4-FFF2-40B4-BE49-F238E27FC236}">
                  <a16:creationId xmlns:a16="http://schemas.microsoft.com/office/drawing/2014/main" id="{A560F7DD-7B79-4DE4-BFB1-3FE44A501126}"/>
                </a:ext>
              </a:extLst>
            </p:cNvPr>
            <p:cNvSpPr txBox="1"/>
            <p:nvPr/>
          </p:nvSpPr>
          <p:spPr>
            <a:xfrm>
              <a:off x="4735548" y="1525826"/>
              <a:ext cx="2431185" cy="680922"/>
            </a:xfrm>
            <a:prstGeom prst="rect">
              <a:avLst/>
            </a:prstGeom>
            <a:noFill/>
          </p:spPr>
          <p:txBody>
            <a:bodyPr wrap="square" rtlCol="0">
              <a:spAutoFit/>
            </a:bodyPr>
            <a:ls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algn="ctr"/>
              <a:r>
                <a:rPr lang="it-IT" sz="2000" dirty="0" err="1">
                  <a:latin typeface="Tw Cen MT" panose="020B0602020104020603" pitchFamily="34" charset="0"/>
                </a:rPr>
                <a:t>Au</a:t>
              </a:r>
              <a:r>
                <a:rPr lang="it-IT" sz="2000" dirty="0">
                  <a:latin typeface="Tw Cen MT" panose="020B0602020104020603" pitchFamily="34" charset="0"/>
                </a:rPr>
                <a:t> 30 nm </a:t>
              </a:r>
            </a:p>
          </p:txBody>
        </p:sp>
        <p:sp>
          <p:nvSpPr>
            <p:cNvPr id="45" name="CasellaDiTesto 227">
              <a:extLst>
                <a:ext uri="{FF2B5EF4-FFF2-40B4-BE49-F238E27FC236}">
                  <a16:creationId xmlns:a16="http://schemas.microsoft.com/office/drawing/2014/main" id="{9142923C-7CEA-4FE5-A478-EFBA7BC92226}"/>
                </a:ext>
              </a:extLst>
            </p:cNvPr>
            <p:cNvSpPr txBox="1"/>
            <p:nvPr/>
          </p:nvSpPr>
          <p:spPr>
            <a:xfrm>
              <a:off x="4090308" y="2469166"/>
              <a:ext cx="3887261" cy="680922"/>
            </a:xfrm>
            <a:prstGeom prst="rect">
              <a:avLst/>
            </a:prstGeom>
            <a:noFill/>
          </p:spPr>
          <p:txBody>
            <a:bodyPr wrap="square" rtlCol="0">
              <a:spAutoFit/>
            </a:bodyPr>
            <a:ls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algn="ctr"/>
              <a:r>
                <a:rPr lang="it-IT" sz="2000" dirty="0" err="1">
                  <a:solidFill>
                    <a:schemeClr val="bg1"/>
                  </a:solidFill>
                  <a:latin typeface="Tw Cen MT" panose="020B0602020104020603" pitchFamily="34" charset="0"/>
                </a:rPr>
                <a:t>SiN</a:t>
              </a:r>
              <a:r>
                <a:rPr lang="it-IT" sz="2000" baseline="-25000" dirty="0" err="1">
                  <a:solidFill>
                    <a:schemeClr val="bg1"/>
                  </a:solidFill>
                  <a:latin typeface="Tw Cen MT" panose="020B0602020104020603" pitchFamily="34" charset="0"/>
                </a:rPr>
                <a:t>X</a:t>
              </a:r>
              <a:r>
                <a:rPr lang="it-IT" sz="2000" dirty="0">
                  <a:solidFill>
                    <a:schemeClr val="bg1"/>
                  </a:solidFill>
                  <a:latin typeface="Tw Cen MT" panose="020B0602020104020603" pitchFamily="34" charset="0"/>
                </a:rPr>
                <a:t> 500 nm</a:t>
              </a:r>
            </a:p>
          </p:txBody>
        </p:sp>
        <p:sp>
          <p:nvSpPr>
            <p:cNvPr id="46" name="CasellaDiTesto 227">
              <a:extLst>
                <a:ext uri="{FF2B5EF4-FFF2-40B4-BE49-F238E27FC236}">
                  <a16:creationId xmlns:a16="http://schemas.microsoft.com/office/drawing/2014/main" id="{5567D707-0FF0-4A03-B664-04633BBEB3B5}"/>
                </a:ext>
              </a:extLst>
            </p:cNvPr>
            <p:cNvSpPr txBox="1"/>
            <p:nvPr/>
          </p:nvSpPr>
          <p:spPr>
            <a:xfrm>
              <a:off x="4007508" y="4319164"/>
              <a:ext cx="3887261" cy="680922"/>
            </a:xfrm>
            <a:prstGeom prst="rect">
              <a:avLst/>
            </a:prstGeom>
            <a:noFill/>
          </p:spPr>
          <p:txBody>
            <a:bodyPr wrap="square" rtlCol="0">
              <a:spAutoFit/>
            </a:bodyPr>
            <a:ls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algn="ctr"/>
              <a:r>
                <a:rPr lang="it-IT" sz="2000" dirty="0" err="1">
                  <a:solidFill>
                    <a:schemeClr val="bg1"/>
                  </a:solidFill>
                  <a:latin typeface="Tw Cen MT" panose="020B0602020104020603" pitchFamily="34" charset="0"/>
                </a:rPr>
                <a:t>SiN</a:t>
              </a:r>
              <a:r>
                <a:rPr lang="it-IT" sz="2000" baseline="-25000" dirty="0" err="1">
                  <a:solidFill>
                    <a:schemeClr val="bg1"/>
                  </a:solidFill>
                  <a:latin typeface="Tw Cen MT" panose="020B0602020104020603" pitchFamily="34" charset="0"/>
                </a:rPr>
                <a:t>X</a:t>
              </a:r>
              <a:r>
                <a:rPr lang="it-IT" sz="2000" dirty="0">
                  <a:solidFill>
                    <a:schemeClr val="bg1"/>
                  </a:solidFill>
                  <a:latin typeface="Tw Cen MT" panose="020B0602020104020603" pitchFamily="34" charset="0"/>
                </a:rPr>
                <a:t> 500 nm</a:t>
              </a:r>
            </a:p>
          </p:txBody>
        </p:sp>
      </p:grpSp>
      <p:sp>
        <p:nvSpPr>
          <p:cNvPr id="47" name="Titolo 1">
            <a:extLst>
              <a:ext uri="{FF2B5EF4-FFF2-40B4-BE49-F238E27FC236}">
                <a16:creationId xmlns:a16="http://schemas.microsoft.com/office/drawing/2014/main" id="{8E9092BB-B2D9-47FF-824D-8C1289A254A4}"/>
              </a:ext>
            </a:extLst>
          </p:cNvPr>
          <p:cNvSpPr txBox="1">
            <a:spLocks/>
          </p:cNvSpPr>
          <p:nvPr/>
        </p:nvSpPr>
        <p:spPr>
          <a:xfrm>
            <a:off x="10649215" y="3019122"/>
            <a:ext cx="1297150" cy="465335"/>
          </a:xfrm>
          <a:prstGeom prst="rect">
            <a:avLst/>
          </a:prstGeom>
        </p:spPr>
        <p:txBody>
          <a:bodyPr vert="horz" lIns="91440" tIns="45720" rIns="91440" bIns="45720" rtlCol="0" anchor="b">
            <a:normAutofit fontScale="97500"/>
          </a:bodyPr>
          <a:lstStyle>
            <a:lvl1pPr algn="ctr" defTabSz="914400" rtl="0" eaLnBrk="1" latinLnBrk="0" hangingPunct="1">
              <a:lnSpc>
                <a:spcPct val="90000"/>
              </a:lnSpc>
              <a:spcBef>
                <a:spcPct val="0"/>
              </a:spcBef>
              <a:buNone/>
              <a:defRPr sz="6000" kern="1200">
                <a:solidFill>
                  <a:schemeClr val="tx1"/>
                </a:solidFill>
                <a:latin typeface="+mj-lt"/>
                <a:ea typeface="+mj-ea"/>
                <a:cs typeface="+mj-cs"/>
              </a:defRPr>
            </a:lvl1pPr>
          </a:lstStyle>
          <a:p>
            <a:pPr algn="l"/>
            <a:r>
              <a:rPr lang="it-IT" sz="2000" dirty="0">
                <a:latin typeface="Palatino Linotype" panose="02040502050505030304" pitchFamily="18" charset="0"/>
              </a:rPr>
              <a:t>20x20 µm</a:t>
            </a:r>
          </a:p>
        </p:txBody>
      </p:sp>
      <p:sp>
        <p:nvSpPr>
          <p:cNvPr id="48" name="Titolo 1">
            <a:extLst>
              <a:ext uri="{FF2B5EF4-FFF2-40B4-BE49-F238E27FC236}">
                <a16:creationId xmlns:a16="http://schemas.microsoft.com/office/drawing/2014/main" id="{58AF32FF-E7CC-473B-9B0F-C288BA097F11}"/>
              </a:ext>
            </a:extLst>
          </p:cNvPr>
          <p:cNvSpPr txBox="1">
            <a:spLocks/>
          </p:cNvSpPr>
          <p:nvPr/>
        </p:nvSpPr>
        <p:spPr>
          <a:xfrm>
            <a:off x="9812276" y="3497882"/>
            <a:ext cx="1609788" cy="425809"/>
          </a:xfrm>
          <a:prstGeom prst="rect">
            <a:avLst/>
          </a:prstGeom>
        </p:spPr>
        <p:txBody>
          <a:bodyPr vert="horz" lIns="91440" tIns="45720" rIns="91440" bIns="45720" rtlCol="0" anchor="b">
            <a:normAutofit fontScale="97500"/>
          </a:bodyPr>
          <a:lstStyle>
            <a:lvl1pPr algn="ctr" defTabSz="914400" rtl="0" eaLnBrk="1" latinLnBrk="0" hangingPunct="1">
              <a:lnSpc>
                <a:spcPct val="90000"/>
              </a:lnSpc>
              <a:spcBef>
                <a:spcPct val="0"/>
              </a:spcBef>
              <a:buNone/>
              <a:defRPr sz="6000" kern="1200">
                <a:solidFill>
                  <a:schemeClr val="tx1"/>
                </a:solidFill>
                <a:latin typeface="+mj-lt"/>
                <a:ea typeface="+mj-ea"/>
                <a:cs typeface="+mj-cs"/>
              </a:defRPr>
            </a:lvl1pPr>
          </a:lstStyle>
          <a:p>
            <a:pPr algn="l"/>
            <a:r>
              <a:rPr lang="it-IT" sz="2000" dirty="0">
                <a:latin typeface="Palatino Linotype" panose="02040502050505030304" pitchFamily="18" charset="0"/>
              </a:rPr>
              <a:t>100x100 µm</a:t>
            </a:r>
          </a:p>
        </p:txBody>
      </p:sp>
      <p:sp>
        <p:nvSpPr>
          <p:cNvPr id="49" name="Titolo 1">
            <a:extLst>
              <a:ext uri="{FF2B5EF4-FFF2-40B4-BE49-F238E27FC236}">
                <a16:creationId xmlns:a16="http://schemas.microsoft.com/office/drawing/2014/main" id="{373807CD-486F-4ED5-9082-9F1E5A7D1293}"/>
              </a:ext>
            </a:extLst>
          </p:cNvPr>
          <p:cNvSpPr txBox="1">
            <a:spLocks/>
          </p:cNvSpPr>
          <p:nvPr/>
        </p:nvSpPr>
        <p:spPr>
          <a:xfrm>
            <a:off x="6708294" y="3023231"/>
            <a:ext cx="1297151" cy="379974"/>
          </a:xfrm>
          <a:prstGeom prst="rect">
            <a:avLst/>
          </a:prstGeom>
        </p:spPr>
        <p:txBody>
          <a:bodyPr vert="horz" lIns="91440" tIns="45720" rIns="91440" bIns="45720" rtlCol="0" anchor="b">
            <a:normAutofit fontScale="97500"/>
          </a:bodyPr>
          <a:lstStyle>
            <a:lvl1pPr algn="ctr" defTabSz="914400" rtl="0" eaLnBrk="1" latinLnBrk="0" hangingPunct="1">
              <a:lnSpc>
                <a:spcPct val="90000"/>
              </a:lnSpc>
              <a:spcBef>
                <a:spcPct val="0"/>
              </a:spcBef>
              <a:buNone/>
              <a:defRPr sz="6000" kern="1200">
                <a:solidFill>
                  <a:schemeClr val="tx1"/>
                </a:solidFill>
                <a:latin typeface="+mj-lt"/>
                <a:ea typeface="+mj-ea"/>
                <a:cs typeface="+mj-cs"/>
              </a:defRPr>
            </a:lvl1pPr>
          </a:lstStyle>
          <a:p>
            <a:pPr algn="l"/>
            <a:r>
              <a:rPr lang="it-IT" sz="2000" dirty="0">
                <a:latin typeface="Palatino Linotype" panose="02040502050505030304" pitchFamily="18" charset="0"/>
              </a:rPr>
              <a:t>10x10 µm</a:t>
            </a:r>
          </a:p>
        </p:txBody>
      </p:sp>
      <p:sp>
        <p:nvSpPr>
          <p:cNvPr id="50" name="Titolo 1">
            <a:extLst>
              <a:ext uri="{FF2B5EF4-FFF2-40B4-BE49-F238E27FC236}">
                <a16:creationId xmlns:a16="http://schemas.microsoft.com/office/drawing/2014/main" id="{39829C96-B90C-459B-8626-A00359A1B0BD}"/>
              </a:ext>
            </a:extLst>
          </p:cNvPr>
          <p:cNvSpPr txBox="1">
            <a:spLocks/>
          </p:cNvSpPr>
          <p:nvPr/>
        </p:nvSpPr>
        <p:spPr>
          <a:xfrm>
            <a:off x="9865058" y="1405087"/>
            <a:ext cx="1361666" cy="370887"/>
          </a:xfrm>
          <a:prstGeom prst="rect">
            <a:avLst/>
          </a:prstGeom>
        </p:spPr>
        <p:txBody>
          <a:bodyPr vert="horz" lIns="91440" tIns="45720" rIns="91440" bIns="45720" rtlCol="0" anchor="b">
            <a:normAutofit fontScale="97500"/>
          </a:bodyPr>
          <a:lstStyle>
            <a:lvl1pPr algn="ctr" defTabSz="914400" rtl="0" eaLnBrk="1" latinLnBrk="0" hangingPunct="1">
              <a:lnSpc>
                <a:spcPct val="90000"/>
              </a:lnSpc>
              <a:spcBef>
                <a:spcPct val="0"/>
              </a:spcBef>
              <a:buNone/>
              <a:defRPr sz="6000" kern="1200">
                <a:solidFill>
                  <a:schemeClr val="tx1"/>
                </a:solidFill>
                <a:latin typeface="+mj-lt"/>
                <a:ea typeface="+mj-ea"/>
                <a:cs typeface="+mj-cs"/>
              </a:defRPr>
            </a:lvl1pPr>
          </a:lstStyle>
          <a:p>
            <a:pPr algn="l"/>
            <a:r>
              <a:rPr lang="it-IT" sz="2000" dirty="0">
                <a:latin typeface="Palatino Linotype" panose="02040502050505030304" pitchFamily="18" charset="0"/>
              </a:rPr>
              <a:t>50x50 µm</a:t>
            </a:r>
          </a:p>
        </p:txBody>
      </p:sp>
      <p:pic>
        <p:nvPicPr>
          <p:cNvPr id="51" name="Picture 50" descr="A picture containing outdoor, dark, night&#10;&#10;Description automatically generated">
            <a:extLst>
              <a:ext uri="{FF2B5EF4-FFF2-40B4-BE49-F238E27FC236}">
                <a16:creationId xmlns:a16="http://schemas.microsoft.com/office/drawing/2014/main" id="{11960312-413A-417B-8534-8E4EFC194D81}"/>
              </a:ext>
            </a:extLst>
          </p:cNvPr>
          <p:cNvPicPr>
            <a:picLocks noChangeAspect="1"/>
          </p:cNvPicPr>
          <p:nvPr/>
        </p:nvPicPr>
        <p:blipFill rotWithShape="1">
          <a:blip r:embed="rId7" cstate="print">
            <a:extLst>
              <a:ext uri="{BEBA8EAE-BF5A-486C-A8C5-ECC9F3942E4B}">
                <a14:imgProps xmlns:a14="http://schemas.microsoft.com/office/drawing/2010/main">
                  <a14:imgLayer r:embed="rId8">
                    <a14:imgEffect>
                      <a14:brightnessContrast bright="20000" contrast="40000"/>
                    </a14:imgEffect>
                  </a14:imgLayer>
                </a14:imgProps>
              </a:ext>
              <a:ext uri="{28A0092B-C50C-407E-A947-70E740481C1C}">
                <a14:useLocalDpi xmlns:a14="http://schemas.microsoft.com/office/drawing/2010/main" val="0"/>
              </a:ext>
            </a:extLst>
          </a:blip>
          <a:srcRect l="40953" t="15328" r="19498" b="31872"/>
          <a:stretch/>
        </p:blipFill>
        <p:spPr>
          <a:xfrm>
            <a:off x="7478126" y="1964574"/>
            <a:ext cx="1234440" cy="1235967"/>
          </a:xfrm>
          <a:prstGeom prst="ellipse">
            <a:avLst/>
          </a:prstGeom>
        </p:spPr>
      </p:pic>
      <p:pic>
        <p:nvPicPr>
          <p:cNvPr id="52" name="Picture 51" descr="A picture containing dark, night sky&#10;&#10;Description automatically generated">
            <a:extLst>
              <a:ext uri="{FF2B5EF4-FFF2-40B4-BE49-F238E27FC236}">
                <a16:creationId xmlns:a16="http://schemas.microsoft.com/office/drawing/2014/main" id="{57D2C074-C515-467C-9452-520E355CFD27}"/>
              </a:ext>
            </a:extLst>
          </p:cNvPr>
          <p:cNvPicPr>
            <a:picLocks noChangeAspect="1"/>
          </p:cNvPicPr>
          <p:nvPr/>
        </p:nvPicPr>
        <p:blipFill rotWithShape="1">
          <a:blip r:embed="rId9" cstate="print">
            <a:extLst>
              <a:ext uri="{BEBA8EAE-BF5A-486C-A8C5-ECC9F3942E4B}">
                <a14:imgProps xmlns:a14="http://schemas.microsoft.com/office/drawing/2010/main">
                  <a14:imgLayer r:embed="rId10">
                    <a14:imgEffect>
                      <a14:brightnessContrast bright="20000" contrast="40000"/>
                    </a14:imgEffect>
                  </a14:imgLayer>
                </a14:imgProps>
              </a:ext>
              <a:ext uri="{28A0092B-C50C-407E-A947-70E740481C1C}">
                <a14:useLocalDpi xmlns:a14="http://schemas.microsoft.com/office/drawing/2010/main" val="0"/>
              </a:ext>
            </a:extLst>
          </a:blip>
          <a:srcRect l="29887" t="18256" r="30563" b="28944"/>
          <a:stretch/>
        </p:blipFill>
        <p:spPr>
          <a:xfrm>
            <a:off x="8755002" y="2656343"/>
            <a:ext cx="1234441" cy="1235967"/>
          </a:xfrm>
          <a:prstGeom prst="ellipse">
            <a:avLst/>
          </a:prstGeom>
        </p:spPr>
      </p:pic>
      <p:pic>
        <p:nvPicPr>
          <p:cNvPr id="53" name="Picture 52" descr="A picture containing dark, night sky&#10;&#10;Description automatically generated">
            <a:extLst>
              <a:ext uri="{FF2B5EF4-FFF2-40B4-BE49-F238E27FC236}">
                <a16:creationId xmlns:a16="http://schemas.microsoft.com/office/drawing/2014/main" id="{F9EE2D44-500F-4F9F-9EA7-ABED020C4DC6}"/>
              </a:ext>
            </a:extLst>
          </p:cNvPr>
          <p:cNvPicPr>
            <a:picLocks noChangeAspect="1"/>
          </p:cNvPicPr>
          <p:nvPr/>
        </p:nvPicPr>
        <p:blipFill rotWithShape="1">
          <a:blip r:embed="rId11" cstate="print">
            <a:extLst>
              <a:ext uri="{BEBA8EAE-BF5A-486C-A8C5-ECC9F3942E4B}">
                <a14:imgProps xmlns:a14="http://schemas.microsoft.com/office/drawing/2010/main">
                  <a14:imgLayer r:embed="rId12">
                    <a14:imgEffect>
                      <a14:brightnessContrast bright="20000" contrast="40000"/>
                    </a14:imgEffect>
                  </a14:imgLayer>
                </a14:imgProps>
              </a:ext>
              <a:ext uri="{28A0092B-C50C-407E-A947-70E740481C1C}">
                <a14:useLocalDpi xmlns:a14="http://schemas.microsoft.com/office/drawing/2010/main" val="0"/>
              </a:ext>
            </a:extLst>
          </a:blip>
          <a:srcRect l="26184" t="27503" r="34170" b="19831"/>
          <a:stretch/>
        </p:blipFill>
        <p:spPr>
          <a:xfrm>
            <a:off x="8701955" y="1324931"/>
            <a:ext cx="1237396" cy="1232800"/>
          </a:xfrm>
          <a:prstGeom prst="ellipse">
            <a:avLst/>
          </a:prstGeom>
        </p:spPr>
      </p:pic>
      <p:pic>
        <p:nvPicPr>
          <p:cNvPr id="54" name="Picture 53" descr="A picture containing outdoor, dark, light, night sky&#10;&#10;Description automatically generated">
            <a:extLst>
              <a:ext uri="{FF2B5EF4-FFF2-40B4-BE49-F238E27FC236}">
                <a16:creationId xmlns:a16="http://schemas.microsoft.com/office/drawing/2014/main" id="{CB11A36D-3576-41D9-BEAB-BF1BA417E37E}"/>
              </a:ext>
            </a:extLst>
          </p:cNvPr>
          <p:cNvPicPr>
            <a:picLocks noChangeAspect="1"/>
          </p:cNvPicPr>
          <p:nvPr/>
        </p:nvPicPr>
        <p:blipFill rotWithShape="1">
          <a:blip r:embed="rId13" cstate="print">
            <a:extLst>
              <a:ext uri="{BEBA8EAE-BF5A-486C-A8C5-ECC9F3942E4B}">
                <a14:imgProps xmlns:a14="http://schemas.microsoft.com/office/drawing/2010/main">
                  <a14:imgLayer r:embed="rId14">
                    <a14:imgEffect>
                      <a14:brightnessContrast bright="20000" contrast="40000"/>
                    </a14:imgEffect>
                  </a14:imgLayer>
                </a14:imgProps>
              </a:ext>
              <a:ext uri="{28A0092B-C50C-407E-A947-70E740481C1C}">
                <a14:useLocalDpi xmlns:a14="http://schemas.microsoft.com/office/drawing/2010/main" val="0"/>
              </a:ext>
            </a:extLst>
          </a:blip>
          <a:srcRect l="37191" t="22403" r="24184" b="26280"/>
          <a:stretch/>
        </p:blipFill>
        <p:spPr>
          <a:xfrm>
            <a:off x="10039535" y="1959105"/>
            <a:ext cx="1234440" cy="1230040"/>
          </a:xfrm>
          <a:prstGeom prst="ellipse">
            <a:avLst/>
          </a:prstGeom>
        </p:spPr>
      </p:pic>
      <p:pic>
        <p:nvPicPr>
          <p:cNvPr id="11" name="Graphic 10">
            <a:extLst>
              <a:ext uri="{FF2B5EF4-FFF2-40B4-BE49-F238E27FC236}">
                <a16:creationId xmlns:a16="http://schemas.microsoft.com/office/drawing/2014/main" id="{5EBC4A8F-F5A8-4BC6-B7EC-19643E7A48CE}"/>
              </a:ext>
            </a:extLst>
          </p:cNvPr>
          <p:cNvPicPr>
            <a:picLocks noChangeAspect="1"/>
          </p:cNvPicPr>
          <p:nvPr/>
        </p:nvPicPr>
        <p:blipFill>
          <a:blip r:embed="rId15">
            <a:extLst>
              <a:ext uri="{96DAC541-7B7A-43D3-8B79-37D633B846F1}">
                <asvg:svgBlip xmlns:asvg="http://schemas.microsoft.com/office/drawing/2016/SVG/main" r:embed="rId16"/>
              </a:ext>
            </a:extLst>
          </a:blip>
          <a:stretch>
            <a:fillRect/>
          </a:stretch>
        </p:blipFill>
        <p:spPr>
          <a:xfrm>
            <a:off x="4742345" y="5708980"/>
            <a:ext cx="3059004" cy="945779"/>
          </a:xfrm>
          <a:prstGeom prst="rect">
            <a:avLst/>
          </a:prstGeom>
        </p:spPr>
      </p:pic>
      <mc:AlternateContent xmlns:mc="http://schemas.openxmlformats.org/markup-compatibility/2006" xmlns:a14="http://schemas.microsoft.com/office/drawing/2010/main">
        <mc:Choice Requires="a14">
          <p:sp>
            <p:nvSpPr>
              <p:cNvPr id="55" name="TextBox 54">
                <a:extLst>
                  <a:ext uri="{FF2B5EF4-FFF2-40B4-BE49-F238E27FC236}">
                    <a16:creationId xmlns:a16="http://schemas.microsoft.com/office/drawing/2014/main" id="{4B263308-8CAB-421F-84F0-6AE6B4AB0208}"/>
                  </a:ext>
                </a:extLst>
              </p:cNvPr>
              <p:cNvSpPr txBox="1"/>
              <p:nvPr/>
            </p:nvSpPr>
            <p:spPr>
              <a:xfrm>
                <a:off x="772511" y="5170339"/>
                <a:ext cx="3969834" cy="1077283"/>
              </a:xfrm>
              <a:prstGeom prst="rect">
                <a:avLst/>
              </a:prstGeom>
              <a:noFill/>
            </p:spPr>
            <p:txBody>
              <a:bodyPr wrap="square">
                <a:spAutoFit/>
              </a:bodyPr>
              <a:lstStyle/>
              <a:p>
                <a:pPr marL="0" indent="0">
                  <a:buNone/>
                </a:pPr>
                <a:r>
                  <a:rPr lang="en-US" sz="2000" dirty="0">
                    <a:ea typeface="Cambria Math" panose="02040503050406030204" pitchFamily="18" charset="0"/>
                  </a:rPr>
                  <a:t>Optimize the thickness of </a:t>
                </a:r>
                <a:r>
                  <a:rPr lang="en-US" sz="2000" dirty="0" err="1">
                    <a:ea typeface="Cambria Math" panose="02040503050406030204" pitchFamily="18" charset="0"/>
                  </a:rPr>
                  <a:t>Ti</a:t>
                </a:r>
                <a:r>
                  <a:rPr lang="en-US" sz="2000" dirty="0">
                    <a:ea typeface="Cambria Math" panose="02040503050406030204" pitchFamily="18" charset="0"/>
                  </a:rPr>
                  <a:t>/Au to tune energy resolution </a:t>
                </a:r>
                <a14:m>
                  <m:oMath xmlns:m="http://schemas.openxmlformats.org/officeDocument/2006/math">
                    <m:r>
                      <a:rPr lang="en-US" sz="2000" i="1" smtClean="0">
                        <a:latin typeface="Cambria Math" panose="02040503050406030204" pitchFamily="18" charset="0"/>
                        <a:ea typeface="Cambria Math" panose="02040503050406030204" pitchFamily="18" charset="0"/>
                      </a:rPr>
                      <m:t>∆</m:t>
                    </m:r>
                    <m:r>
                      <a:rPr lang="en-US" sz="2000" i="1">
                        <a:latin typeface="Cambria Math" panose="02040503050406030204" pitchFamily="18" charset="0"/>
                        <a:ea typeface="Cambria Math" panose="02040503050406030204" pitchFamily="18" charset="0"/>
                      </a:rPr>
                      <m:t>∝</m:t>
                    </m:r>
                  </m:oMath>
                </a14:m>
                <a:r>
                  <a:rPr lang="en-US" sz="2000" dirty="0">
                    <a:ea typeface="Cambria Math" panose="02040503050406030204" pitchFamily="18" charset="0"/>
                  </a:rPr>
                  <a:t> </a:t>
                </a:r>
                <a14:m>
                  <m:oMath xmlns:m="http://schemas.openxmlformats.org/officeDocument/2006/math">
                    <m:sSubSup>
                      <m:sSubSupPr>
                        <m:ctrlPr>
                          <a:rPr lang="en-US" sz="2000" i="1">
                            <a:latin typeface="Cambria Math" panose="02040503050406030204" pitchFamily="18" charset="0"/>
                            <a:ea typeface="Cambria Math" panose="02040503050406030204" pitchFamily="18" charset="0"/>
                          </a:rPr>
                        </m:ctrlPr>
                      </m:sSubSupPr>
                      <m:e>
                        <m:r>
                          <a:rPr lang="en-US" sz="2000" i="1">
                            <a:latin typeface="Cambria Math" panose="02040503050406030204" pitchFamily="18" charset="0"/>
                            <a:ea typeface="Cambria Math" panose="02040503050406030204" pitchFamily="18" charset="0"/>
                          </a:rPr>
                          <m:t>𝑇</m:t>
                        </m:r>
                      </m:e>
                      <m:sub>
                        <m:r>
                          <a:rPr lang="en-US" sz="2000" b="0" i="1" smtClean="0">
                            <a:latin typeface="Cambria Math" panose="02040503050406030204" pitchFamily="18" charset="0"/>
                            <a:ea typeface="Cambria Math" panose="02040503050406030204" pitchFamily="18" charset="0"/>
                          </a:rPr>
                          <m:t>𝑐</m:t>
                        </m:r>
                      </m:sub>
                      <m:sup>
                        <m:r>
                          <a:rPr lang="en-US" sz="2000" b="0" i="1" smtClean="0">
                            <a:latin typeface="Cambria Math" panose="02040503050406030204" pitchFamily="18" charset="0"/>
                            <a:ea typeface="Cambria Math" panose="02040503050406030204" pitchFamily="18" charset="0"/>
                          </a:rPr>
                          <m:t>3/</m:t>
                        </m:r>
                        <m:r>
                          <a:rPr lang="en-US" sz="2000" i="1">
                            <a:latin typeface="Cambria Math" panose="02040503050406030204" pitchFamily="18" charset="0"/>
                            <a:ea typeface="Cambria Math" panose="02040503050406030204" pitchFamily="18" charset="0"/>
                          </a:rPr>
                          <m:t>2</m:t>
                        </m:r>
                      </m:sup>
                    </m:sSubSup>
                    <m:sSup>
                      <m:sSupPr>
                        <m:ctrlPr>
                          <a:rPr lang="en-US" sz="2000" i="1" smtClean="0">
                            <a:latin typeface="Cambria Math" panose="02040503050406030204" pitchFamily="18" charset="0"/>
                            <a:ea typeface="Cambria Math" panose="02040503050406030204" pitchFamily="18" charset="0"/>
                          </a:rPr>
                        </m:ctrlPr>
                      </m:sSupPr>
                      <m:e>
                        <m:r>
                          <a:rPr lang="en-US" sz="2000" b="0" i="1" smtClean="0">
                            <a:latin typeface="Cambria Math" panose="02040503050406030204" pitchFamily="18" charset="0"/>
                            <a:ea typeface="Cambria Math" panose="02040503050406030204" pitchFamily="18" charset="0"/>
                          </a:rPr>
                          <m:t>𝑡</m:t>
                        </m:r>
                      </m:e>
                      <m:sup>
                        <m:r>
                          <a:rPr lang="en-US" sz="2000" b="0" i="1" smtClean="0">
                            <a:latin typeface="Cambria Math" panose="02040503050406030204" pitchFamily="18" charset="0"/>
                            <a:ea typeface="Cambria Math" panose="02040503050406030204" pitchFamily="18" charset="0"/>
                          </a:rPr>
                          <m:t>1/2</m:t>
                        </m:r>
                      </m:sup>
                    </m:sSup>
                  </m:oMath>
                </a14:m>
                <a:r>
                  <a:rPr lang="en-US" sz="2000" dirty="0"/>
                  <a:t>, where t is </a:t>
                </a:r>
                <a:r>
                  <a:rPr lang="en-US" sz="2000" dirty="0" err="1"/>
                  <a:t>Ti</a:t>
                </a:r>
                <a:r>
                  <a:rPr lang="en-US" sz="2000" dirty="0"/>
                  <a:t> Thickness.</a:t>
                </a:r>
              </a:p>
            </p:txBody>
          </p:sp>
        </mc:Choice>
        <mc:Fallback xmlns="">
          <p:sp>
            <p:nvSpPr>
              <p:cNvPr id="55" name="TextBox 54">
                <a:extLst>
                  <a:ext uri="{FF2B5EF4-FFF2-40B4-BE49-F238E27FC236}">
                    <a16:creationId xmlns:a16="http://schemas.microsoft.com/office/drawing/2014/main" id="{4B263308-8CAB-421F-84F0-6AE6B4AB0208}"/>
                  </a:ext>
                </a:extLst>
              </p:cNvPr>
              <p:cNvSpPr txBox="1">
                <a:spLocks noRot="1" noChangeAspect="1" noMove="1" noResize="1" noEditPoints="1" noAdjustHandles="1" noChangeArrowheads="1" noChangeShapeType="1" noTextEdit="1"/>
              </p:cNvSpPr>
              <p:nvPr/>
            </p:nvSpPr>
            <p:spPr>
              <a:xfrm>
                <a:off x="772511" y="5170339"/>
                <a:ext cx="3969834" cy="1077283"/>
              </a:xfrm>
              <a:prstGeom prst="rect">
                <a:avLst/>
              </a:prstGeom>
              <a:blipFill>
                <a:blip r:embed="rId17"/>
                <a:stretch>
                  <a:fillRect l="-1690" t="-2825" r="-2458" b="-9040"/>
                </a:stretch>
              </a:blipFill>
            </p:spPr>
            <p:txBody>
              <a:bodyPr/>
              <a:lstStyle/>
              <a:p>
                <a:r>
                  <a:rPr lang="en-US">
                    <a:noFill/>
                  </a:rPr>
                  <a:t> </a:t>
                </a:r>
              </a:p>
            </p:txBody>
          </p:sp>
        </mc:Fallback>
      </mc:AlternateContent>
      <p:sp>
        <p:nvSpPr>
          <p:cNvPr id="13" name="TextBox 12">
            <a:extLst>
              <a:ext uri="{FF2B5EF4-FFF2-40B4-BE49-F238E27FC236}">
                <a16:creationId xmlns:a16="http://schemas.microsoft.com/office/drawing/2014/main" id="{0B6F6E2A-44B1-44FE-A494-F734E883E8FF}"/>
              </a:ext>
            </a:extLst>
          </p:cNvPr>
          <p:cNvSpPr txBox="1"/>
          <p:nvPr/>
        </p:nvSpPr>
        <p:spPr>
          <a:xfrm>
            <a:off x="4997669" y="5339648"/>
            <a:ext cx="1839310" cy="369332"/>
          </a:xfrm>
          <a:prstGeom prst="rect">
            <a:avLst/>
          </a:prstGeom>
          <a:noFill/>
        </p:spPr>
        <p:txBody>
          <a:bodyPr wrap="square" rtlCol="0">
            <a:spAutoFit/>
          </a:bodyPr>
          <a:lstStyle/>
          <a:p>
            <a:r>
              <a:rPr lang="en-US" dirty="0"/>
              <a:t>Supported by</a:t>
            </a:r>
          </a:p>
        </p:txBody>
      </p:sp>
      <p:sp>
        <p:nvSpPr>
          <p:cNvPr id="5" name="Footer Placeholder 4">
            <a:extLst>
              <a:ext uri="{FF2B5EF4-FFF2-40B4-BE49-F238E27FC236}">
                <a16:creationId xmlns:a16="http://schemas.microsoft.com/office/drawing/2014/main" id="{0AFD6EAF-1D4F-24D1-0BDE-1514EA17A8B3}"/>
              </a:ext>
            </a:extLst>
          </p:cNvPr>
          <p:cNvSpPr>
            <a:spLocks noGrp="1"/>
          </p:cNvSpPr>
          <p:nvPr>
            <p:ph type="ftr" sz="quarter" idx="11"/>
          </p:nvPr>
        </p:nvSpPr>
        <p:spPr/>
        <p:txBody>
          <a:bodyPr/>
          <a:lstStyle/>
          <a:p>
            <a:r>
              <a:rPr lang="en-US"/>
              <a:t>A. Tan, CIPANP 2025, Madison</a:t>
            </a:r>
          </a:p>
        </p:txBody>
      </p:sp>
      <p:sp>
        <p:nvSpPr>
          <p:cNvPr id="8" name="Slide Number Placeholder 7">
            <a:extLst>
              <a:ext uri="{FF2B5EF4-FFF2-40B4-BE49-F238E27FC236}">
                <a16:creationId xmlns:a16="http://schemas.microsoft.com/office/drawing/2014/main" id="{F4580742-9C6E-A4A2-E40F-7BE3A33A18FA}"/>
              </a:ext>
            </a:extLst>
          </p:cNvPr>
          <p:cNvSpPr>
            <a:spLocks noGrp="1"/>
          </p:cNvSpPr>
          <p:nvPr>
            <p:ph type="sldNum" sz="quarter" idx="12"/>
          </p:nvPr>
        </p:nvSpPr>
        <p:spPr/>
        <p:txBody>
          <a:bodyPr/>
          <a:lstStyle/>
          <a:p>
            <a:fld id="{B454DE4D-9F42-46A6-BE1E-66ED6526DB4B}" type="slidenum">
              <a:rPr lang="en-US" smtClean="0"/>
              <a:t>34</a:t>
            </a:fld>
            <a:endParaRPr lang="en-US"/>
          </a:p>
        </p:txBody>
      </p:sp>
      <p:sp>
        <p:nvSpPr>
          <p:cNvPr id="9" name="Date Placeholder 8">
            <a:extLst>
              <a:ext uri="{FF2B5EF4-FFF2-40B4-BE49-F238E27FC236}">
                <a16:creationId xmlns:a16="http://schemas.microsoft.com/office/drawing/2014/main" id="{BF3F9C97-7305-4CC5-8E11-3D9FC0ABA6F0}"/>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1330013533"/>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graphicFrame>
        <p:nvGraphicFramePr>
          <p:cNvPr id="5" name="Oggetto 3">
            <a:extLst>
              <a:ext uri="{FF2B5EF4-FFF2-40B4-BE49-F238E27FC236}">
                <a16:creationId xmlns:a16="http://schemas.microsoft.com/office/drawing/2014/main" id="{7C78C286-3F37-E673-1793-3C0FE3D44F44}"/>
              </a:ext>
            </a:extLst>
          </p:cNvPr>
          <p:cNvGraphicFramePr>
            <a:graphicFrameLocks noChangeAspect="1"/>
          </p:cNvGraphicFramePr>
          <p:nvPr>
            <p:extLst>
              <p:ext uri="{D42A27DB-BD31-4B8C-83A1-F6EECF244321}">
                <p14:modId xmlns:p14="http://schemas.microsoft.com/office/powerpoint/2010/main" val="3516131765"/>
              </p:ext>
            </p:extLst>
          </p:nvPr>
        </p:nvGraphicFramePr>
        <p:xfrm>
          <a:off x="5659195" y="638189"/>
          <a:ext cx="5919950" cy="4529841"/>
        </p:xfrm>
        <a:graphic>
          <a:graphicData uri="http://schemas.openxmlformats.org/presentationml/2006/ole">
            <mc:AlternateContent xmlns:mc="http://schemas.openxmlformats.org/markup-compatibility/2006">
              <mc:Choice xmlns:v="urn:schemas-microsoft-com:vml" Requires="v">
                <p:oleObj name="Graph" r:id="rId3" imgW="3920760" imgH="3000960" progId="Origin95.Graph">
                  <p:embed/>
                </p:oleObj>
              </mc:Choice>
              <mc:Fallback>
                <p:oleObj name="Graph" r:id="rId3" imgW="3920760" imgH="3000960" progId="Origin95.Graph">
                  <p:embed/>
                  <p:pic>
                    <p:nvPicPr>
                      <p:cNvPr id="2" name="Oggetto 3">
                        <a:extLst>
                          <a:ext uri="{FF2B5EF4-FFF2-40B4-BE49-F238E27FC236}">
                            <a16:creationId xmlns:a16="http://schemas.microsoft.com/office/drawing/2014/main" id="{3C5F2C6C-A076-5C29-D757-6F33238CA80F}"/>
                          </a:ext>
                        </a:extLst>
                      </p:cNvPr>
                      <p:cNvPicPr/>
                      <p:nvPr/>
                    </p:nvPicPr>
                    <p:blipFill>
                      <a:blip r:embed="rId4"/>
                      <a:stretch>
                        <a:fillRect/>
                      </a:stretch>
                    </p:blipFill>
                    <p:spPr>
                      <a:xfrm>
                        <a:off x="5659195" y="638189"/>
                        <a:ext cx="5919950" cy="4529841"/>
                      </a:xfrm>
                      <a:prstGeom prst="rect">
                        <a:avLst/>
                      </a:prstGeom>
                    </p:spPr>
                  </p:pic>
                </p:oleObj>
              </mc:Fallback>
            </mc:AlternateContent>
          </a:graphicData>
        </a:graphic>
      </p:graphicFrame>
      <p:sp>
        <p:nvSpPr>
          <p:cNvPr id="16" name="TextBox 15">
            <a:extLst>
              <a:ext uri="{FF2B5EF4-FFF2-40B4-BE49-F238E27FC236}">
                <a16:creationId xmlns:a16="http://schemas.microsoft.com/office/drawing/2014/main" id="{383AB9F4-6D15-4560-90E9-C5CAA0829F12}"/>
              </a:ext>
            </a:extLst>
          </p:cNvPr>
          <p:cNvSpPr txBox="1"/>
          <p:nvPr/>
        </p:nvSpPr>
        <p:spPr>
          <a:xfrm>
            <a:off x="1648306" y="5110347"/>
            <a:ext cx="3866187" cy="1077218"/>
          </a:xfrm>
          <a:prstGeom prst="rect">
            <a:avLst/>
          </a:prstGeom>
          <a:noFill/>
        </p:spPr>
        <p:txBody>
          <a:bodyPr wrap="none" rtlCol="0">
            <a:spAutoFit/>
          </a:bodyPr>
          <a:lstStyle/>
          <a:p>
            <a:r>
              <a:rPr lang="en-US" sz="3200" b="1" dirty="0"/>
              <a:t>Resolution of ~ </a:t>
            </a:r>
            <a:r>
              <a:rPr lang="en-US" sz="3200" b="1" dirty="0" err="1"/>
              <a:t>m</a:t>
            </a:r>
            <a:r>
              <a:rPr lang="en-US" sz="3200" b="1" baseline="-25000" dirty="0" err="1">
                <a:latin typeface="Symbol" pitchFamily="2" charset="2"/>
              </a:rPr>
              <a:t>n</a:t>
            </a:r>
            <a:r>
              <a:rPr lang="en-US" sz="3200" b="1" dirty="0">
                <a:latin typeface="Symbol" pitchFamily="2" charset="2"/>
              </a:rPr>
              <a:t> :</a:t>
            </a:r>
            <a:endParaRPr lang="en-US" sz="3200" b="1" dirty="0"/>
          </a:p>
          <a:p>
            <a:r>
              <a:rPr lang="en-US" sz="3200" dirty="0"/>
              <a:t>Area ~ 15 </a:t>
            </a:r>
            <a:r>
              <a:rPr lang="en-US" sz="3200" dirty="0">
                <a:latin typeface="Symbol" pitchFamily="2" charset="2"/>
              </a:rPr>
              <a:t>m</a:t>
            </a:r>
            <a:r>
              <a:rPr lang="en-US" sz="3200" dirty="0"/>
              <a:t>m x 15 </a:t>
            </a:r>
            <a:r>
              <a:rPr lang="en-US" sz="3200" dirty="0">
                <a:latin typeface="Symbol" pitchFamily="2" charset="2"/>
              </a:rPr>
              <a:t>m</a:t>
            </a:r>
            <a:r>
              <a:rPr lang="en-US" sz="3200" dirty="0"/>
              <a:t>m</a:t>
            </a:r>
          </a:p>
        </p:txBody>
      </p:sp>
      <p:sp>
        <p:nvSpPr>
          <p:cNvPr id="17" name="TextBox 16">
            <a:extLst>
              <a:ext uri="{FF2B5EF4-FFF2-40B4-BE49-F238E27FC236}">
                <a16:creationId xmlns:a16="http://schemas.microsoft.com/office/drawing/2014/main" id="{18DB0350-D642-487E-AAC7-8880E53F7ABE}"/>
              </a:ext>
            </a:extLst>
          </p:cNvPr>
          <p:cNvSpPr txBox="1"/>
          <p:nvPr/>
        </p:nvSpPr>
        <p:spPr>
          <a:xfrm>
            <a:off x="5659195" y="5324130"/>
            <a:ext cx="5326523" cy="584775"/>
          </a:xfrm>
          <a:prstGeom prst="rect">
            <a:avLst/>
          </a:prstGeom>
          <a:noFill/>
        </p:spPr>
        <p:txBody>
          <a:bodyPr wrap="none" rtlCol="0">
            <a:spAutoFit/>
          </a:bodyPr>
          <a:lstStyle/>
          <a:p>
            <a:r>
              <a:rPr lang="en-US" sz="3200" dirty="0">
                <a:sym typeface="Wingdings" pitchFamily="2" charset="2"/>
              </a:rPr>
              <a:t> Demonstrate with electrons</a:t>
            </a:r>
            <a:endParaRPr lang="en-US" sz="3200" dirty="0"/>
          </a:p>
        </p:txBody>
      </p:sp>
      <p:sp>
        <p:nvSpPr>
          <p:cNvPr id="9" name="CasellaDiTesto 20">
            <a:extLst>
              <a:ext uri="{FF2B5EF4-FFF2-40B4-BE49-F238E27FC236}">
                <a16:creationId xmlns:a16="http://schemas.microsoft.com/office/drawing/2014/main" id="{FA6A2EF6-6ECE-4C0B-8B98-149579EE7C79}"/>
              </a:ext>
            </a:extLst>
          </p:cNvPr>
          <p:cNvSpPr txBox="1"/>
          <p:nvPr/>
        </p:nvSpPr>
        <p:spPr>
          <a:xfrm>
            <a:off x="8083619" y="619484"/>
            <a:ext cx="1789154" cy="400110"/>
          </a:xfrm>
          <a:prstGeom prst="rect">
            <a:avLst/>
          </a:prstGeom>
          <a:solidFill>
            <a:schemeClr val="bg1"/>
          </a:solidFill>
        </p:spPr>
        <p:txBody>
          <a:bodyPr wrap="square">
            <a:spAutoFit/>
          </a:bodyPr>
          <a:ls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algn="ctr"/>
            <a:r>
              <a:rPr lang="it-IT" sz="2000" dirty="0">
                <a:cs typeface="Arial" panose="020B0604020202020204" pitchFamily="34" charset="0"/>
              </a:rPr>
              <a:t>Area</a:t>
            </a:r>
            <a:r>
              <a:rPr lang="it-IT" sz="2000" dirty="0"/>
              <a:t> (</a:t>
            </a:r>
            <a:r>
              <a:rPr lang="en-GB" sz="2000" dirty="0"/>
              <a:t>µm</a:t>
            </a:r>
            <a:r>
              <a:rPr lang="en-GB" sz="2000" baseline="30000" dirty="0"/>
              <a:t>2</a:t>
            </a:r>
            <a:r>
              <a:rPr lang="it-IT" sz="2000" dirty="0"/>
              <a:t>)</a:t>
            </a:r>
          </a:p>
        </p:txBody>
      </p:sp>
      <p:graphicFrame>
        <p:nvGraphicFramePr>
          <p:cNvPr id="4" name="Oggetto 4">
            <a:extLst>
              <a:ext uri="{FF2B5EF4-FFF2-40B4-BE49-F238E27FC236}">
                <a16:creationId xmlns:a16="http://schemas.microsoft.com/office/drawing/2014/main" id="{F50F73BE-023D-F9F5-FA44-DA94D15E3774}"/>
              </a:ext>
            </a:extLst>
          </p:cNvPr>
          <p:cNvGraphicFramePr>
            <a:graphicFrameLocks noGrp="1" noChangeAspect="1"/>
          </p:cNvGraphicFramePr>
          <p:nvPr>
            <p:ph idx="1"/>
            <p:extLst>
              <p:ext uri="{D42A27DB-BD31-4B8C-83A1-F6EECF244321}">
                <p14:modId xmlns:p14="http://schemas.microsoft.com/office/powerpoint/2010/main" val="32096047"/>
              </p:ext>
            </p:extLst>
          </p:nvPr>
        </p:nvGraphicFramePr>
        <p:xfrm>
          <a:off x="482225" y="1068983"/>
          <a:ext cx="5793065" cy="4048059"/>
        </p:xfrm>
        <a:graphic>
          <a:graphicData uri="http://schemas.openxmlformats.org/presentationml/2006/ole">
            <mc:AlternateContent xmlns:mc="http://schemas.openxmlformats.org/markup-compatibility/2006">
              <mc:Choice xmlns:v="urn:schemas-microsoft-com:vml" Requires="v">
                <p:oleObj name="Graph" r:id="rId5" imgW="4153680" imgH="2901600" progId="Origin95.Graph">
                  <p:embed/>
                </p:oleObj>
              </mc:Choice>
              <mc:Fallback>
                <p:oleObj name="Graph" r:id="rId5" imgW="4153680" imgH="2901600" progId="Origin95.Graph">
                  <p:embed/>
                  <p:pic>
                    <p:nvPicPr>
                      <p:cNvPr id="3" name="Oggetto 4">
                        <a:extLst>
                          <a:ext uri="{FF2B5EF4-FFF2-40B4-BE49-F238E27FC236}">
                            <a16:creationId xmlns:a16="http://schemas.microsoft.com/office/drawing/2014/main" id="{CB67F9EC-9A5D-600D-9CBE-4C262EAEFAD7}"/>
                          </a:ext>
                        </a:extLst>
                      </p:cNvPr>
                      <p:cNvPicPr/>
                      <p:nvPr/>
                    </p:nvPicPr>
                    <p:blipFill>
                      <a:blip r:embed="rId6"/>
                      <a:stretch>
                        <a:fillRect/>
                      </a:stretch>
                    </p:blipFill>
                    <p:spPr>
                      <a:xfrm>
                        <a:off x="482225" y="1068983"/>
                        <a:ext cx="5793065" cy="4048059"/>
                      </a:xfrm>
                      <a:prstGeom prst="rect">
                        <a:avLst/>
                      </a:prstGeom>
                    </p:spPr>
                  </p:pic>
                </p:oleObj>
              </mc:Fallback>
            </mc:AlternateContent>
          </a:graphicData>
        </a:graphic>
      </p:graphicFrame>
      <p:sp>
        <p:nvSpPr>
          <p:cNvPr id="10" name="CasellaDiTesto 20">
            <a:extLst>
              <a:ext uri="{FF2B5EF4-FFF2-40B4-BE49-F238E27FC236}">
                <a16:creationId xmlns:a16="http://schemas.microsoft.com/office/drawing/2014/main" id="{E0C37F1B-4B32-4B33-9948-97D67FB1186A}"/>
              </a:ext>
            </a:extLst>
          </p:cNvPr>
          <p:cNvSpPr txBox="1"/>
          <p:nvPr/>
        </p:nvSpPr>
        <p:spPr>
          <a:xfrm rot="16200000">
            <a:off x="4665425" y="2538098"/>
            <a:ext cx="3024037" cy="400110"/>
          </a:xfrm>
          <a:prstGeom prst="rect">
            <a:avLst/>
          </a:prstGeom>
          <a:solidFill>
            <a:schemeClr val="bg1"/>
          </a:solidFill>
        </p:spPr>
        <p:txBody>
          <a:bodyPr wrap="square">
            <a:spAutoFit/>
          </a:bodyPr>
          <a:ls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algn="ctr"/>
            <a:r>
              <a:rPr lang="el-GR" sz="2000" dirty="0">
                <a:cs typeface="Calibri Light" panose="020F0302020204030204" pitchFamily="34" charset="0"/>
              </a:rPr>
              <a:t>Δ</a:t>
            </a:r>
            <a:r>
              <a:rPr lang="it-IT" sz="2000" dirty="0">
                <a:cs typeface="Calibri Light" panose="020F0302020204030204" pitchFamily="34" charset="0"/>
              </a:rPr>
              <a:t>E (</a:t>
            </a:r>
            <a:r>
              <a:rPr lang="it-IT" sz="2000" dirty="0" err="1">
                <a:cs typeface="Calibri Light" panose="020F0302020204030204" pitchFamily="34" charset="0"/>
              </a:rPr>
              <a:t>meV</a:t>
            </a:r>
            <a:r>
              <a:rPr lang="it-IT" sz="2000" dirty="0">
                <a:cs typeface="Calibri Light" panose="020F0302020204030204" pitchFamily="34" charset="0"/>
              </a:rPr>
              <a:t>)</a:t>
            </a:r>
            <a:r>
              <a:rPr lang="it-IT" sz="2000" baseline="-25000" dirty="0">
                <a:cs typeface="Calibri Light" panose="020F0302020204030204" pitchFamily="34" charset="0"/>
              </a:rPr>
              <a:t> </a:t>
            </a:r>
            <a:r>
              <a:rPr lang="it-IT" sz="2000" dirty="0"/>
              <a:t> </a:t>
            </a:r>
          </a:p>
        </p:txBody>
      </p:sp>
      <p:sp>
        <p:nvSpPr>
          <p:cNvPr id="18" name="Rectangle 17">
            <a:extLst>
              <a:ext uri="{FF2B5EF4-FFF2-40B4-BE49-F238E27FC236}">
                <a16:creationId xmlns:a16="http://schemas.microsoft.com/office/drawing/2014/main" id="{EA75CE25-536D-4732-AE57-B1E8B45D34DD}"/>
              </a:ext>
            </a:extLst>
          </p:cNvPr>
          <p:cNvSpPr/>
          <p:nvPr/>
        </p:nvSpPr>
        <p:spPr>
          <a:xfrm>
            <a:off x="7020193" y="1788739"/>
            <a:ext cx="1873610" cy="380947"/>
          </a:xfrm>
          <a:prstGeom prst="rect">
            <a:avLst/>
          </a:prstGeom>
          <a:solidFill>
            <a:schemeClr val="bg1"/>
          </a:solidFill>
          <a:effectLst>
            <a:outerShdw blurRad="50800" dist="38100" dir="2700000" algn="tl" rotWithShape="0">
              <a:prstClr val="black">
                <a:alpha val="40000"/>
              </a:prstClr>
            </a:outerShdw>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dirty="0">
                <a:solidFill>
                  <a:schemeClr val="tx1"/>
                </a:solidFill>
                <a:latin typeface="Symbol" pitchFamily="2" charset="2"/>
              </a:rPr>
              <a:t>D</a:t>
            </a:r>
            <a:r>
              <a:rPr lang="en-US" baseline="-25000" dirty="0">
                <a:solidFill>
                  <a:schemeClr val="tx1"/>
                </a:solidFill>
              </a:rPr>
              <a:t>FWHM</a:t>
            </a:r>
            <a:r>
              <a:rPr lang="en-US" dirty="0">
                <a:solidFill>
                  <a:schemeClr val="tx1"/>
                </a:solidFill>
              </a:rPr>
              <a:t> = 0.114 eV</a:t>
            </a:r>
          </a:p>
        </p:txBody>
      </p:sp>
      <p:cxnSp>
        <p:nvCxnSpPr>
          <p:cNvPr id="19" name="Straight Arrow Connector 18">
            <a:extLst>
              <a:ext uri="{FF2B5EF4-FFF2-40B4-BE49-F238E27FC236}">
                <a16:creationId xmlns:a16="http://schemas.microsoft.com/office/drawing/2014/main" id="{88FE935B-5C91-41BD-A2ED-8D17E57B51DD}"/>
              </a:ext>
            </a:extLst>
          </p:cNvPr>
          <p:cNvCxnSpPr>
            <a:cxnSpLocks/>
          </p:cNvCxnSpPr>
          <p:nvPr/>
        </p:nvCxnSpPr>
        <p:spPr>
          <a:xfrm>
            <a:off x="8893803" y="2005686"/>
            <a:ext cx="312827" cy="261525"/>
          </a:xfrm>
          <a:prstGeom prst="straightConnector1">
            <a:avLst/>
          </a:prstGeom>
          <a:ln w="63500">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12" name="Rectangle 11">
            <a:extLst>
              <a:ext uri="{FF2B5EF4-FFF2-40B4-BE49-F238E27FC236}">
                <a16:creationId xmlns:a16="http://schemas.microsoft.com/office/drawing/2014/main" id="{2986A97C-346B-44B0-A40E-EA2D822AFA23}"/>
              </a:ext>
            </a:extLst>
          </p:cNvPr>
          <p:cNvSpPr/>
          <p:nvPr/>
        </p:nvSpPr>
        <p:spPr>
          <a:xfrm>
            <a:off x="3182259" y="1401435"/>
            <a:ext cx="2156024" cy="1466776"/>
          </a:xfrm>
          <a:prstGeom prst="rect">
            <a:avLst/>
          </a:prstGeom>
          <a:solidFill>
            <a:schemeClr val="bg1"/>
          </a:solidFill>
          <a:effectLst>
            <a:outerShdw blurRad="50800" dist="38100" dir="2700000" algn="tl" rotWithShape="0">
              <a:prstClr val="black">
                <a:alpha val="40000"/>
              </a:prstClr>
            </a:outerShdw>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dirty="0">
                <a:solidFill>
                  <a:schemeClr val="tx1"/>
                </a:solidFill>
              </a:rPr>
              <a:t>Area = 400 </a:t>
            </a:r>
            <a:r>
              <a:rPr lang="en-US" dirty="0">
                <a:solidFill>
                  <a:schemeClr val="tx1"/>
                </a:solidFill>
                <a:latin typeface="Symbol" pitchFamily="2" charset="2"/>
              </a:rPr>
              <a:t>m</a:t>
            </a:r>
            <a:r>
              <a:rPr lang="en-US" dirty="0">
                <a:solidFill>
                  <a:schemeClr val="tx1"/>
                </a:solidFill>
              </a:rPr>
              <a:t>m</a:t>
            </a:r>
            <a:r>
              <a:rPr lang="en-US" baseline="30000" dirty="0">
                <a:solidFill>
                  <a:schemeClr val="tx1"/>
                </a:solidFill>
              </a:rPr>
              <a:t>2</a:t>
            </a:r>
          </a:p>
          <a:p>
            <a:pPr algn="ctr"/>
            <a:r>
              <a:rPr lang="en-US" dirty="0">
                <a:solidFill>
                  <a:schemeClr val="tx1"/>
                </a:solidFill>
              </a:rPr>
              <a:t>T</a:t>
            </a:r>
            <a:r>
              <a:rPr lang="en-US" baseline="-25000" dirty="0">
                <a:solidFill>
                  <a:schemeClr val="tx1"/>
                </a:solidFill>
              </a:rPr>
              <a:t>c</a:t>
            </a:r>
            <a:r>
              <a:rPr lang="en-US" dirty="0">
                <a:solidFill>
                  <a:schemeClr val="tx1"/>
                </a:solidFill>
              </a:rPr>
              <a:t> = 40 </a:t>
            </a:r>
            <a:r>
              <a:rPr lang="en-US" dirty="0" err="1">
                <a:solidFill>
                  <a:schemeClr val="tx1"/>
                </a:solidFill>
              </a:rPr>
              <a:t>mK</a:t>
            </a:r>
            <a:endParaRPr lang="en-US" dirty="0">
              <a:solidFill>
                <a:schemeClr val="tx1"/>
              </a:solidFill>
            </a:endParaRPr>
          </a:p>
          <a:p>
            <a:pPr algn="ctr"/>
            <a:r>
              <a:rPr lang="en-US" dirty="0">
                <a:solidFill>
                  <a:schemeClr val="tx1"/>
                </a:solidFill>
              </a:rPr>
              <a:t>E</a:t>
            </a:r>
            <a:r>
              <a:rPr lang="en-US" baseline="-25000" dirty="0">
                <a:solidFill>
                  <a:schemeClr val="tx1"/>
                </a:solidFill>
              </a:rPr>
              <a:t>IR</a:t>
            </a:r>
            <a:r>
              <a:rPr lang="en-US" dirty="0">
                <a:solidFill>
                  <a:schemeClr val="tx1"/>
                </a:solidFill>
              </a:rPr>
              <a:t> = 0.8 eV</a:t>
            </a:r>
          </a:p>
          <a:p>
            <a:pPr algn="ctr"/>
            <a:r>
              <a:rPr lang="en-US" dirty="0">
                <a:solidFill>
                  <a:schemeClr val="tx1"/>
                </a:solidFill>
                <a:latin typeface="Symbol" pitchFamily="2" charset="2"/>
              </a:rPr>
              <a:t>D</a:t>
            </a:r>
            <a:r>
              <a:rPr lang="en-US" baseline="-25000" dirty="0">
                <a:solidFill>
                  <a:schemeClr val="tx1"/>
                </a:solidFill>
              </a:rPr>
              <a:t>FWHM</a:t>
            </a:r>
            <a:r>
              <a:rPr lang="en-US" dirty="0">
                <a:solidFill>
                  <a:schemeClr val="tx1"/>
                </a:solidFill>
              </a:rPr>
              <a:t> = 0.114 eV</a:t>
            </a:r>
          </a:p>
        </p:txBody>
      </p:sp>
      <p:sp>
        <p:nvSpPr>
          <p:cNvPr id="3" name="Footer Placeholder 2">
            <a:extLst>
              <a:ext uri="{FF2B5EF4-FFF2-40B4-BE49-F238E27FC236}">
                <a16:creationId xmlns:a16="http://schemas.microsoft.com/office/drawing/2014/main" id="{DBD725B5-3712-2304-BB0C-825AF0A59509}"/>
              </a:ext>
            </a:extLst>
          </p:cNvPr>
          <p:cNvSpPr>
            <a:spLocks noGrp="1"/>
          </p:cNvSpPr>
          <p:nvPr>
            <p:ph type="ftr" sz="quarter" idx="11"/>
          </p:nvPr>
        </p:nvSpPr>
        <p:spPr/>
        <p:txBody>
          <a:bodyPr/>
          <a:lstStyle/>
          <a:p>
            <a:r>
              <a:rPr lang="en-US"/>
              <a:t>A. Tan, CIPANP 2025, Madison</a:t>
            </a:r>
          </a:p>
        </p:txBody>
      </p:sp>
      <p:sp>
        <p:nvSpPr>
          <p:cNvPr id="7" name="Slide Number Placeholder 6">
            <a:extLst>
              <a:ext uri="{FF2B5EF4-FFF2-40B4-BE49-F238E27FC236}">
                <a16:creationId xmlns:a16="http://schemas.microsoft.com/office/drawing/2014/main" id="{AED2E690-2AF5-A66C-C880-6CB4AD267011}"/>
              </a:ext>
            </a:extLst>
          </p:cNvPr>
          <p:cNvSpPr>
            <a:spLocks noGrp="1"/>
          </p:cNvSpPr>
          <p:nvPr>
            <p:ph type="sldNum" sz="quarter" idx="12"/>
          </p:nvPr>
        </p:nvSpPr>
        <p:spPr/>
        <p:txBody>
          <a:bodyPr/>
          <a:lstStyle/>
          <a:p>
            <a:fld id="{B454DE4D-9F42-46A6-BE1E-66ED6526DB4B}" type="slidenum">
              <a:rPr lang="en-US" smtClean="0"/>
              <a:t>35</a:t>
            </a:fld>
            <a:endParaRPr lang="en-US"/>
          </a:p>
        </p:txBody>
      </p:sp>
      <p:sp>
        <p:nvSpPr>
          <p:cNvPr id="8" name="Date Placeholder 7">
            <a:extLst>
              <a:ext uri="{FF2B5EF4-FFF2-40B4-BE49-F238E27FC236}">
                <a16:creationId xmlns:a16="http://schemas.microsoft.com/office/drawing/2014/main" id="{692B9A99-EC3A-D28D-F106-DEFF473C7F59}"/>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3953334145"/>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9A8EB861-A254-42A1-E245-21E788E01164}"/>
            </a:ext>
          </a:extLst>
        </p:cNvPr>
        <p:cNvGrpSpPr/>
        <p:nvPr/>
      </p:nvGrpSpPr>
      <p:grpSpPr>
        <a:xfrm>
          <a:off x="0" y="0"/>
          <a:ext cx="0" cy="0"/>
          <a:chOff x="0" y="0"/>
          <a:chExt cx="0" cy="0"/>
        </a:xfrm>
      </p:grpSpPr>
      <p:sp>
        <p:nvSpPr>
          <p:cNvPr id="141" name="Rettangolo 140">
            <a:extLst>
              <a:ext uri="{FF2B5EF4-FFF2-40B4-BE49-F238E27FC236}">
                <a16:creationId xmlns:a16="http://schemas.microsoft.com/office/drawing/2014/main" id="{342719CA-9AFE-402F-3AD3-45801F917ED1}"/>
              </a:ext>
            </a:extLst>
          </p:cNvPr>
          <p:cNvSpPr/>
          <p:nvPr/>
        </p:nvSpPr>
        <p:spPr>
          <a:xfrm>
            <a:off x="393219" y="3903296"/>
            <a:ext cx="3888500" cy="829205"/>
          </a:xfrm>
          <a:prstGeom prst="rect">
            <a:avLst/>
          </a:prstGeom>
          <a:solidFill>
            <a:schemeClr val="accent2">
              <a:lumMod val="20000"/>
              <a:lumOff val="80000"/>
            </a:schemeClr>
          </a:solidFill>
          <a:ln w="25400">
            <a:solidFill>
              <a:schemeClr val="accent2">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sp>
        <p:nvSpPr>
          <p:cNvPr id="138" name="Rettangolo 137">
            <a:extLst>
              <a:ext uri="{FF2B5EF4-FFF2-40B4-BE49-F238E27FC236}">
                <a16:creationId xmlns:a16="http://schemas.microsoft.com/office/drawing/2014/main" id="{EA3950D3-F36F-401D-B361-61852E58A131}"/>
              </a:ext>
            </a:extLst>
          </p:cNvPr>
          <p:cNvSpPr/>
          <p:nvPr/>
        </p:nvSpPr>
        <p:spPr>
          <a:xfrm>
            <a:off x="9410048" y="2105658"/>
            <a:ext cx="2678921" cy="3895025"/>
          </a:xfrm>
          <a:prstGeom prst="rect">
            <a:avLst/>
          </a:prstGeom>
          <a:solidFill>
            <a:schemeClr val="accent2">
              <a:lumMod val="20000"/>
              <a:lumOff val="80000"/>
            </a:schemeClr>
          </a:solidFill>
          <a:ln w="25400">
            <a:solidFill>
              <a:schemeClr val="accent2">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sp>
        <p:nvSpPr>
          <p:cNvPr id="2" name="CasellaDiTesto 1">
            <a:extLst>
              <a:ext uri="{FF2B5EF4-FFF2-40B4-BE49-F238E27FC236}">
                <a16:creationId xmlns:a16="http://schemas.microsoft.com/office/drawing/2014/main" id="{ACB36601-59DB-E906-2B37-06B73221C694}"/>
              </a:ext>
            </a:extLst>
          </p:cNvPr>
          <p:cNvSpPr txBox="1"/>
          <p:nvPr/>
        </p:nvSpPr>
        <p:spPr>
          <a:xfrm>
            <a:off x="3244802" y="48972"/>
            <a:ext cx="5702395" cy="954107"/>
          </a:xfrm>
          <a:prstGeom prst="rect">
            <a:avLst/>
          </a:prstGeom>
          <a:noFill/>
        </p:spPr>
        <p:txBody>
          <a:bodyPr wrap="none" rtlCol="0">
            <a:spAutoFit/>
          </a:bodyPr>
          <a:lstStyle/>
          <a:p>
            <a:pPr algn="ctr"/>
            <a:r>
              <a:rPr lang="it-IT" sz="3200" dirty="0">
                <a:solidFill>
                  <a:prstClr val="black"/>
                </a:solidFill>
                <a:latin typeface="Calibri" panose="020F0502020204030204"/>
              </a:rPr>
              <a:t>Alternative Energy </a:t>
            </a:r>
            <a:r>
              <a:rPr lang="it-IT" sz="3200" dirty="0" err="1">
                <a:solidFill>
                  <a:prstClr val="black"/>
                </a:solidFill>
                <a:latin typeface="Calibri" panose="020F0502020204030204"/>
              </a:rPr>
              <a:t>Measurement</a:t>
            </a:r>
            <a:endParaRPr lang="it-IT" sz="3200" dirty="0">
              <a:solidFill>
                <a:prstClr val="black"/>
              </a:solidFill>
              <a:latin typeface="Calibri" panose="020F0502020204030204"/>
            </a:endParaRPr>
          </a:p>
          <a:p>
            <a:pPr algn="ctr"/>
            <a:r>
              <a:rPr lang="it-IT" sz="2400" dirty="0" err="1">
                <a:solidFill>
                  <a:prstClr val="black"/>
                </a:solidFill>
                <a:latin typeface="Calibri" panose="020F0502020204030204"/>
              </a:rPr>
              <a:t>Electorstatic</a:t>
            </a:r>
            <a:r>
              <a:rPr lang="it-IT" sz="2400" dirty="0">
                <a:solidFill>
                  <a:prstClr val="black"/>
                </a:solidFill>
                <a:latin typeface="Calibri" panose="020F0502020204030204"/>
              </a:rPr>
              <a:t> </a:t>
            </a:r>
            <a:r>
              <a:rPr lang="it-IT" sz="2400" dirty="0" err="1">
                <a:solidFill>
                  <a:prstClr val="black"/>
                </a:solidFill>
                <a:latin typeface="Calibri" panose="020F0502020204030204"/>
              </a:rPr>
              <a:t>analyser</a:t>
            </a:r>
            <a:r>
              <a:rPr lang="it-IT" sz="2400" dirty="0">
                <a:solidFill>
                  <a:prstClr val="black"/>
                </a:solidFill>
                <a:latin typeface="Calibri" panose="020F0502020204030204"/>
              </a:rPr>
              <a:t> </a:t>
            </a:r>
            <a:endParaRPr lang="it-IT" sz="2400" dirty="0">
              <a:solidFill>
                <a:srgbClr val="FF0000"/>
              </a:solidFill>
              <a:latin typeface="Calibri" panose="020F0502020204030204"/>
            </a:endParaRPr>
          </a:p>
        </p:txBody>
      </p:sp>
      <p:grpSp>
        <p:nvGrpSpPr>
          <p:cNvPr id="24" name="Gruppo 23">
            <a:extLst>
              <a:ext uri="{FF2B5EF4-FFF2-40B4-BE49-F238E27FC236}">
                <a16:creationId xmlns:a16="http://schemas.microsoft.com/office/drawing/2014/main" id="{30477DB9-149B-960F-9B57-81E060932CB2}"/>
              </a:ext>
            </a:extLst>
          </p:cNvPr>
          <p:cNvGrpSpPr/>
          <p:nvPr/>
        </p:nvGrpSpPr>
        <p:grpSpPr>
          <a:xfrm>
            <a:off x="123783" y="1306324"/>
            <a:ext cx="5257521" cy="1746751"/>
            <a:chOff x="411285" y="4338535"/>
            <a:chExt cx="6400801" cy="1999508"/>
          </a:xfrm>
        </p:grpSpPr>
        <p:pic>
          <p:nvPicPr>
            <p:cNvPr id="11" name="Immagine 10">
              <a:extLst>
                <a:ext uri="{FF2B5EF4-FFF2-40B4-BE49-F238E27FC236}">
                  <a16:creationId xmlns:a16="http://schemas.microsoft.com/office/drawing/2014/main" id="{80BA8C4D-D3B3-74CF-F74F-1916E0021190}"/>
                </a:ext>
              </a:extLst>
            </p:cNvPr>
            <p:cNvPicPr>
              <a:picLocks noChangeAspect="1"/>
            </p:cNvPicPr>
            <p:nvPr/>
          </p:nvPicPr>
          <p:blipFill>
            <a:blip r:embed="rId2"/>
            <a:stretch>
              <a:fillRect/>
            </a:stretch>
          </p:blipFill>
          <p:spPr>
            <a:xfrm>
              <a:off x="411285" y="4340460"/>
              <a:ext cx="6400801" cy="1997583"/>
            </a:xfrm>
            <a:prstGeom prst="rect">
              <a:avLst/>
            </a:prstGeom>
          </p:spPr>
        </p:pic>
        <p:sp>
          <p:nvSpPr>
            <p:cNvPr id="12" name="Rettangolo 11">
              <a:extLst>
                <a:ext uri="{FF2B5EF4-FFF2-40B4-BE49-F238E27FC236}">
                  <a16:creationId xmlns:a16="http://schemas.microsoft.com/office/drawing/2014/main" id="{88FEA1D1-0E39-04B5-5A20-1212A130E8C1}"/>
                </a:ext>
              </a:extLst>
            </p:cNvPr>
            <p:cNvSpPr/>
            <p:nvPr/>
          </p:nvSpPr>
          <p:spPr>
            <a:xfrm>
              <a:off x="4299625" y="4338535"/>
              <a:ext cx="2500008" cy="1994170"/>
            </a:xfrm>
            <a:prstGeom prst="rect">
              <a:avLst/>
            </a:prstGeom>
            <a:solidFill>
              <a:schemeClr val="bg1"/>
            </a:solidFill>
            <a:ln>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cxnSp>
          <p:nvCxnSpPr>
            <p:cNvPr id="23" name="Connettore diritto 22">
              <a:extLst>
                <a:ext uri="{FF2B5EF4-FFF2-40B4-BE49-F238E27FC236}">
                  <a16:creationId xmlns:a16="http://schemas.microsoft.com/office/drawing/2014/main" id="{7BEDA2D4-FA85-E006-93A3-9F70E613198D}"/>
                </a:ext>
              </a:extLst>
            </p:cNvPr>
            <p:cNvCxnSpPr/>
            <p:nvPr/>
          </p:nvCxnSpPr>
          <p:spPr>
            <a:xfrm>
              <a:off x="4270443" y="5019473"/>
              <a:ext cx="0" cy="612842"/>
            </a:xfrm>
            <a:prstGeom prst="line">
              <a:avLst/>
            </a:prstGeom>
            <a:ln w="57150">
              <a:solidFill>
                <a:schemeClr val="accent4">
                  <a:lumMod val="60000"/>
                  <a:lumOff val="40000"/>
                </a:schemeClr>
              </a:solidFill>
            </a:ln>
          </p:spPr>
          <p:style>
            <a:lnRef idx="1">
              <a:schemeClr val="accent1"/>
            </a:lnRef>
            <a:fillRef idx="0">
              <a:schemeClr val="accent1"/>
            </a:fillRef>
            <a:effectRef idx="0">
              <a:schemeClr val="accent1"/>
            </a:effectRef>
            <a:fontRef idx="minor">
              <a:schemeClr val="tx1"/>
            </a:fontRef>
          </p:style>
        </p:cxnSp>
      </p:grpSp>
      <p:sp>
        <p:nvSpPr>
          <p:cNvPr id="25" name="CasellaDiTesto 24">
            <a:extLst>
              <a:ext uri="{FF2B5EF4-FFF2-40B4-BE49-F238E27FC236}">
                <a16:creationId xmlns:a16="http://schemas.microsoft.com/office/drawing/2014/main" id="{3E20F2CB-2F60-137C-3DED-3704BF3661A1}"/>
              </a:ext>
            </a:extLst>
          </p:cNvPr>
          <p:cNvSpPr txBox="1"/>
          <p:nvPr/>
        </p:nvSpPr>
        <p:spPr>
          <a:xfrm>
            <a:off x="424028" y="3133796"/>
            <a:ext cx="2235740" cy="338554"/>
          </a:xfrm>
          <a:prstGeom prst="rect">
            <a:avLst/>
          </a:prstGeom>
          <a:noFill/>
        </p:spPr>
        <p:txBody>
          <a:bodyPr wrap="none" rtlCol="0">
            <a:spAutoFit/>
          </a:bodyPr>
          <a:lstStyle/>
          <a:p>
            <a:r>
              <a:rPr lang="it-IT" sz="1600" dirty="0"/>
              <a:t>PTOLEMY e.m. filter exit </a:t>
            </a:r>
          </a:p>
        </p:txBody>
      </p:sp>
      <p:grpSp>
        <p:nvGrpSpPr>
          <p:cNvPr id="4" name="Gruppo 3">
            <a:extLst>
              <a:ext uri="{FF2B5EF4-FFF2-40B4-BE49-F238E27FC236}">
                <a16:creationId xmlns:a16="http://schemas.microsoft.com/office/drawing/2014/main" id="{C6E354E6-484A-7C03-A4CA-DA68FAA7D958}"/>
              </a:ext>
            </a:extLst>
          </p:cNvPr>
          <p:cNvGrpSpPr>
            <a:grpSpLocks noChangeAspect="1"/>
          </p:cNvGrpSpPr>
          <p:nvPr/>
        </p:nvGrpSpPr>
        <p:grpSpPr>
          <a:xfrm>
            <a:off x="3602661" y="1257219"/>
            <a:ext cx="3630484" cy="2086055"/>
            <a:chOff x="1163813" y="988902"/>
            <a:chExt cx="4088945" cy="2349484"/>
          </a:xfrm>
        </p:grpSpPr>
        <p:pic>
          <p:nvPicPr>
            <p:cNvPr id="5" name="Immagine 4">
              <a:extLst>
                <a:ext uri="{FF2B5EF4-FFF2-40B4-BE49-F238E27FC236}">
                  <a16:creationId xmlns:a16="http://schemas.microsoft.com/office/drawing/2014/main" id="{EFF233A1-EB17-B487-66A1-98E19BCAF19F}"/>
                </a:ext>
              </a:extLst>
            </p:cNvPr>
            <p:cNvPicPr>
              <a:picLocks noChangeAspect="1"/>
            </p:cNvPicPr>
            <p:nvPr/>
          </p:nvPicPr>
          <p:blipFill>
            <a:blip r:embed="rId3"/>
            <a:stretch>
              <a:fillRect/>
            </a:stretch>
          </p:blipFill>
          <p:spPr>
            <a:xfrm>
              <a:off x="3159207" y="988902"/>
              <a:ext cx="951679" cy="2040951"/>
            </a:xfrm>
            <a:prstGeom prst="rect">
              <a:avLst/>
            </a:prstGeom>
          </p:spPr>
        </p:pic>
        <p:grpSp>
          <p:nvGrpSpPr>
            <p:cNvPr id="8" name="Gruppo 7">
              <a:extLst>
                <a:ext uri="{FF2B5EF4-FFF2-40B4-BE49-F238E27FC236}">
                  <a16:creationId xmlns:a16="http://schemas.microsoft.com/office/drawing/2014/main" id="{9C9F1537-0E53-8BAC-05D8-B71A5ED843A1}"/>
                </a:ext>
              </a:extLst>
            </p:cNvPr>
            <p:cNvGrpSpPr/>
            <p:nvPr/>
          </p:nvGrpSpPr>
          <p:grpSpPr>
            <a:xfrm rot="5400000">
              <a:off x="1835166" y="911521"/>
              <a:ext cx="1167896" cy="2301568"/>
              <a:chOff x="6676697" y="4059621"/>
              <a:chExt cx="717331" cy="1413642"/>
            </a:xfrm>
          </p:grpSpPr>
          <p:cxnSp>
            <p:nvCxnSpPr>
              <p:cNvPr id="42" name="Connettore diritto 41">
                <a:extLst>
                  <a:ext uri="{FF2B5EF4-FFF2-40B4-BE49-F238E27FC236}">
                    <a16:creationId xmlns:a16="http://schemas.microsoft.com/office/drawing/2014/main" id="{97B6DCE7-8631-9344-54A5-8D8CC17F68C7}"/>
                  </a:ext>
                </a:extLst>
              </p:cNvPr>
              <p:cNvCxnSpPr>
                <a:cxnSpLocks/>
              </p:cNvCxnSpPr>
              <p:nvPr/>
            </p:nvCxnSpPr>
            <p:spPr>
              <a:xfrm>
                <a:off x="6676697" y="4083269"/>
                <a:ext cx="349469" cy="1389994"/>
              </a:xfrm>
              <a:prstGeom prst="line">
                <a:avLst/>
              </a:prstGeom>
            </p:spPr>
            <p:style>
              <a:lnRef idx="1">
                <a:schemeClr val="accent1"/>
              </a:lnRef>
              <a:fillRef idx="0">
                <a:schemeClr val="accent1"/>
              </a:fillRef>
              <a:effectRef idx="0">
                <a:schemeClr val="accent1"/>
              </a:effectRef>
              <a:fontRef idx="minor">
                <a:schemeClr val="tx1"/>
              </a:fontRef>
            </p:style>
          </p:cxnSp>
          <p:cxnSp>
            <p:nvCxnSpPr>
              <p:cNvPr id="43" name="Connettore diritto 42">
                <a:extLst>
                  <a:ext uri="{FF2B5EF4-FFF2-40B4-BE49-F238E27FC236}">
                    <a16:creationId xmlns:a16="http://schemas.microsoft.com/office/drawing/2014/main" id="{33463E84-EBA3-5981-A99B-095CD93DE1C7}"/>
                  </a:ext>
                </a:extLst>
              </p:cNvPr>
              <p:cNvCxnSpPr>
                <a:cxnSpLocks/>
              </p:cNvCxnSpPr>
              <p:nvPr/>
            </p:nvCxnSpPr>
            <p:spPr>
              <a:xfrm flipV="1">
                <a:off x="7026166" y="4059621"/>
                <a:ext cx="367862" cy="1413642"/>
              </a:xfrm>
              <a:prstGeom prst="line">
                <a:avLst/>
              </a:prstGeom>
            </p:spPr>
            <p:style>
              <a:lnRef idx="1">
                <a:schemeClr val="accent1"/>
              </a:lnRef>
              <a:fillRef idx="0">
                <a:schemeClr val="accent1"/>
              </a:fillRef>
              <a:effectRef idx="0">
                <a:schemeClr val="accent1"/>
              </a:effectRef>
              <a:fontRef idx="minor">
                <a:schemeClr val="tx1"/>
              </a:fontRef>
            </p:style>
          </p:cxnSp>
        </p:grpSp>
        <p:cxnSp>
          <p:nvCxnSpPr>
            <p:cNvPr id="19" name="Connettore diritto 18">
              <a:extLst>
                <a:ext uri="{FF2B5EF4-FFF2-40B4-BE49-F238E27FC236}">
                  <a16:creationId xmlns:a16="http://schemas.microsoft.com/office/drawing/2014/main" id="{F2C92774-08D0-D98F-5723-F4E6661E9E89}"/>
                </a:ext>
              </a:extLst>
            </p:cNvPr>
            <p:cNvCxnSpPr>
              <a:cxnSpLocks/>
            </p:cNvCxnSpPr>
            <p:nvPr/>
          </p:nvCxnSpPr>
          <p:spPr>
            <a:xfrm flipH="1" flipV="1">
              <a:off x="3510004" y="1482635"/>
              <a:ext cx="1699305" cy="549365"/>
            </a:xfrm>
            <a:prstGeom prst="line">
              <a:avLst/>
            </a:prstGeom>
          </p:spPr>
          <p:style>
            <a:lnRef idx="1">
              <a:schemeClr val="accent1"/>
            </a:lnRef>
            <a:fillRef idx="0">
              <a:schemeClr val="accent1"/>
            </a:fillRef>
            <a:effectRef idx="0">
              <a:schemeClr val="accent1"/>
            </a:effectRef>
            <a:fontRef idx="minor">
              <a:schemeClr val="tx1"/>
            </a:fontRef>
          </p:style>
        </p:cxnSp>
        <p:cxnSp>
          <p:nvCxnSpPr>
            <p:cNvPr id="20" name="Connettore diritto 19">
              <a:extLst>
                <a:ext uri="{FF2B5EF4-FFF2-40B4-BE49-F238E27FC236}">
                  <a16:creationId xmlns:a16="http://schemas.microsoft.com/office/drawing/2014/main" id="{D42DA997-E8AD-B646-98E3-03CE31FB4D30}"/>
                </a:ext>
              </a:extLst>
            </p:cNvPr>
            <p:cNvCxnSpPr>
              <a:cxnSpLocks/>
            </p:cNvCxnSpPr>
            <p:nvPr/>
          </p:nvCxnSpPr>
          <p:spPr>
            <a:xfrm flipV="1">
              <a:off x="3548505" y="2057238"/>
              <a:ext cx="1661726" cy="554789"/>
            </a:xfrm>
            <a:prstGeom prst="line">
              <a:avLst/>
            </a:prstGeom>
          </p:spPr>
          <p:style>
            <a:lnRef idx="1">
              <a:schemeClr val="accent1"/>
            </a:lnRef>
            <a:fillRef idx="0">
              <a:schemeClr val="accent1"/>
            </a:fillRef>
            <a:effectRef idx="0">
              <a:schemeClr val="accent1"/>
            </a:effectRef>
            <a:fontRef idx="minor">
              <a:schemeClr val="tx1"/>
            </a:fontRef>
          </p:style>
        </p:cxnSp>
        <p:cxnSp>
          <p:nvCxnSpPr>
            <p:cNvPr id="26" name="Connettore diritto 25">
              <a:extLst>
                <a:ext uri="{FF2B5EF4-FFF2-40B4-BE49-F238E27FC236}">
                  <a16:creationId xmlns:a16="http://schemas.microsoft.com/office/drawing/2014/main" id="{09F512EF-014A-E1B5-895A-D3EE709AEC06}"/>
                </a:ext>
              </a:extLst>
            </p:cNvPr>
            <p:cNvCxnSpPr>
              <a:cxnSpLocks/>
            </p:cNvCxnSpPr>
            <p:nvPr/>
          </p:nvCxnSpPr>
          <p:spPr>
            <a:xfrm>
              <a:off x="1268329" y="2047331"/>
              <a:ext cx="3941903" cy="0"/>
            </a:xfrm>
            <a:prstGeom prst="line">
              <a:avLst/>
            </a:prstGeom>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p:nvSpPr>
                <p:cNvPr id="27" name="CasellaDiTesto 26">
                  <a:extLst>
                    <a:ext uri="{FF2B5EF4-FFF2-40B4-BE49-F238E27FC236}">
                      <a16:creationId xmlns:a16="http://schemas.microsoft.com/office/drawing/2014/main" id="{6B672B50-A4B2-47AF-A148-BCB6F0EB062B}"/>
                    </a:ext>
                  </a:extLst>
                </p:cNvPr>
                <p:cNvSpPr txBox="1"/>
                <p:nvPr/>
              </p:nvSpPr>
              <p:spPr>
                <a:xfrm>
                  <a:off x="3802240" y="1573481"/>
                  <a:ext cx="575992" cy="461665"/>
                </a:xfrm>
                <a:prstGeom prst="rect">
                  <a:avLst/>
                </a:prstGeom>
                <a:noFill/>
              </p:spPr>
              <p:txBody>
                <a:bodyPr wrap="none" rtlCol="0">
                  <a:spAutoFit/>
                </a:bodyPr>
                <a:lstStyle/>
                <a:p>
                  <a:pPr/>
                  <a14:m>
                    <m:oMathPara xmlns:m="http://schemas.openxmlformats.org/officeDocument/2006/math">
                      <m:oMathParaPr>
                        <m:jc m:val="centerGroup"/>
                      </m:oMathParaPr>
                      <m:oMath xmlns:m="http://schemas.openxmlformats.org/officeDocument/2006/math">
                        <m:sSub>
                          <m:sSubPr>
                            <m:ctrlPr>
                              <a:rPr lang="it-IT" sz="2400" i="1" smtClean="0">
                                <a:latin typeface="Cambria Math" panose="02040503050406030204" pitchFamily="18" charset="0"/>
                              </a:rPr>
                            </m:ctrlPr>
                          </m:sSubPr>
                          <m:e>
                            <m:r>
                              <a:rPr lang="it-IT" sz="2400" i="1">
                                <a:latin typeface="Cambria Math" panose="02040503050406030204" pitchFamily="18" charset="0"/>
                                <a:ea typeface="Cambria Math" panose="02040503050406030204" pitchFamily="18" charset="0"/>
                              </a:rPr>
                              <m:t>𝜗</m:t>
                            </m:r>
                          </m:e>
                          <m:sub>
                            <m:r>
                              <a:rPr lang="it-IT" sz="2400" i="1">
                                <a:latin typeface="Cambria Math" panose="02040503050406030204" pitchFamily="18" charset="0"/>
                                <a:ea typeface="Cambria Math" panose="02040503050406030204" pitchFamily="18" charset="0"/>
                              </a:rPr>
                              <m:t>𝑎</m:t>
                            </m:r>
                          </m:sub>
                        </m:sSub>
                      </m:oMath>
                    </m:oMathPara>
                  </a14:m>
                  <a:endParaRPr lang="it-IT" sz="2400"/>
                </a:p>
              </p:txBody>
            </p:sp>
          </mc:Choice>
          <mc:Fallback xmlns="">
            <p:sp>
              <p:nvSpPr>
                <p:cNvPr id="23" name="CasellaDiTesto 22">
                  <a:extLst>
                    <a:ext uri="{FF2B5EF4-FFF2-40B4-BE49-F238E27FC236}">
                      <a16:creationId xmlns:a16="http://schemas.microsoft.com/office/drawing/2014/main" id="{C6C82776-2190-96C1-9110-77B251F9569D}"/>
                    </a:ext>
                  </a:extLst>
                </p:cNvPr>
                <p:cNvSpPr txBox="1">
                  <a:spLocks noRot="1" noChangeAspect="1" noMove="1" noResize="1" noEditPoints="1" noAdjustHandles="1" noChangeArrowheads="1" noChangeShapeType="1" noTextEdit="1"/>
                </p:cNvSpPr>
                <p:nvPr/>
              </p:nvSpPr>
              <p:spPr>
                <a:xfrm>
                  <a:off x="3802240" y="1573481"/>
                  <a:ext cx="575992" cy="461665"/>
                </a:xfrm>
                <a:prstGeom prst="rect">
                  <a:avLst/>
                </a:prstGeom>
                <a:blipFill>
                  <a:blip r:embed="rId6"/>
                  <a:stretch>
                    <a:fillRect/>
                  </a:stretch>
                </a:blipFill>
              </p:spPr>
              <p:txBody>
                <a:bodyPr/>
                <a:lstStyle/>
                <a:p>
                  <a:r>
                    <a:rPr lang="en-US">
                      <a:noFill/>
                    </a:rPr>
                    <a:t> </a:t>
                  </a:r>
                </a:p>
              </p:txBody>
            </p:sp>
          </mc:Fallback>
        </mc:AlternateContent>
        <p:sp>
          <p:nvSpPr>
            <p:cNvPr id="28" name="Arco 27">
              <a:extLst>
                <a:ext uri="{FF2B5EF4-FFF2-40B4-BE49-F238E27FC236}">
                  <a16:creationId xmlns:a16="http://schemas.microsoft.com/office/drawing/2014/main" id="{4FDDED87-F6BA-AD74-9B18-974D5BC0856B}"/>
                </a:ext>
              </a:extLst>
            </p:cNvPr>
            <p:cNvSpPr/>
            <p:nvPr/>
          </p:nvSpPr>
          <p:spPr>
            <a:xfrm rot="3665687">
              <a:off x="2120213" y="1965459"/>
              <a:ext cx="468703" cy="391130"/>
            </a:xfrm>
            <a:prstGeom prst="arc">
              <a:avLst/>
            </a:prstGeom>
          </p:spPr>
          <p:style>
            <a:lnRef idx="1">
              <a:schemeClr val="accent1"/>
            </a:lnRef>
            <a:fillRef idx="0">
              <a:schemeClr val="accent1"/>
            </a:fillRef>
            <a:effectRef idx="0">
              <a:schemeClr val="accent1"/>
            </a:effectRef>
            <a:fontRef idx="minor">
              <a:schemeClr val="tx1"/>
            </a:fontRef>
          </p:style>
          <p:txBody>
            <a:bodyPr rtlCol="0" anchor="ctr"/>
            <a:lstStyle/>
            <a:p>
              <a:pPr algn="ctr"/>
              <a:endParaRPr lang="it-IT"/>
            </a:p>
          </p:txBody>
        </p:sp>
        <mc:AlternateContent xmlns:mc="http://schemas.openxmlformats.org/markup-compatibility/2006" xmlns:a14="http://schemas.microsoft.com/office/drawing/2010/main">
          <mc:Choice Requires="a14">
            <p:sp>
              <p:nvSpPr>
                <p:cNvPr id="29" name="CasellaDiTesto 28">
                  <a:extLst>
                    <a:ext uri="{FF2B5EF4-FFF2-40B4-BE49-F238E27FC236}">
                      <a16:creationId xmlns:a16="http://schemas.microsoft.com/office/drawing/2014/main" id="{90463124-6B31-553F-428C-71752B8A1A53}"/>
                    </a:ext>
                  </a:extLst>
                </p:cNvPr>
                <p:cNvSpPr txBox="1"/>
                <p:nvPr/>
              </p:nvSpPr>
              <p:spPr>
                <a:xfrm>
                  <a:off x="2532351" y="2005364"/>
                  <a:ext cx="542071" cy="461665"/>
                </a:xfrm>
                <a:prstGeom prst="rect">
                  <a:avLst/>
                </a:prstGeom>
                <a:noFill/>
              </p:spPr>
              <p:txBody>
                <a:bodyPr wrap="none" rtlCol="0">
                  <a:spAutoFit/>
                </a:bodyPr>
                <a:lstStyle/>
                <a:p>
                  <a:pPr/>
                  <a14:m>
                    <m:oMathPara xmlns:m="http://schemas.openxmlformats.org/officeDocument/2006/math">
                      <m:oMathParaPr>
                        <m:jc m:val="centerGroup"/>
                      </m:oMathParaPr>
                      <m:oMath xmlns:m="http://schemas.openxmlformats.org/officeDocument/2006/math">
                        <m:sSub>
                          <m:sSubPr>
                            <m:ctrlPr>
                              <a:rPr lang="it-IT" sz="2400" i="1" smtClean="0">
                                <a:latin typeface="Cambria Math" panose="02040503050406030204" pitchFamily="18" charset="0"/>
                              </a:rPr>
                            </m:ctrlPr>
                          </m:sSubPr>
                          <m:e>
                            <m:r>
                              <a:rPr lang="it-IT" sz="2400" i="1">
                                <a:latin typeface="Cambria Math" panose="02040503050406030204" pitchFamily="18" charset="0"/>
                                <a:ea typeface="Cambria Math" panose="02040503050406030204" pitchFamily="18" charset="0"/>
                              </a:rPr>
                              <m:t>𝜗</m:t>
                            </m:r>
                          </m:e>
                          <m:sub>
                            <m:r>
                              <a:rPr lang="it-IT" sz="2400" i="1">
                                <a:latin typeface="Cambria Math" panose="02040503050406030204" pitchFamily="18" charset="0"/>
                              </a:rPr>
                              <m:t>𝑡</m:t>
                            </m:r>
                          </m:sub>
                        </m:sSub>
                      </m:oMath>
                    </m:oMathPara>
                  </a14:m>
                  <a:endParaRPr lang="it-IT" sz="2400"/>
                </a:p>
              </p:txBody>
            </p:sp>
          </mc:Choice>
          <mc:Fallback xmlns="">
            <p:sp>
              <p:nvSpPr>
                <p:cNvPr id="33" name="CasellaDiTesto 32">
                  <a:extLst>
                    <a:ext uri="{FF2B5EF4-FFF2-40B4-BE49-F238E27FC236}">
                      <a16:creationId xmlns:a16="http://schemas.microsoft.com/office/drawing/2014/main" id="{8FC4D9FA-9742-0BAB-9E9D-C9DA9ECCF633}"/>
                    </a:ext>
                  </a:extLst>
                </p:cNvPr>
                <p:cNvSpPr txBox="1">
                  <a:spLocks noRot="1" noChangeAspect="1" noMove="1" noResize="1" noEditPoints="1" noAdjustHandles="1" noChangeArrowheads="1" noChangeShapeType="1" noTextEdit="1"/>
                </p:cNvSpPr>
                <p:nvPr/>
              </p:nvSpPr>
              <p:spPr>
                <a:xfrm>
                  <a:off x="2532351" y="2005364"/>
                  <a:ext cx="542071" cy="461665"/>
                </a:xfrm>
                <a:prstGeom prst="rect">
                  <a:avLst/>
                </a:prstGeom>
                <a:blipFill>
                  <a:blip r:embed="rId7"/>
                  <a:stretch>
                    <a:fillRect/>
                  </a:stretch>
                </a:blipFill>
              </p:spPr>
              <p:txBody>
                <a:bodyPr/>
                <a:lstStyle/>
                <a:p>
                  <a:r>
                    <a:rPr lang="en-US">
                      <a:noFill/>
                    </a:rPr>
                    <a:t> </a:t>
                  </a:r>
                </a:p>
              </p:txBody>
            </p:sp>
          </mc:Fallback>
        </mc:AlternateContent>
        <p:sp>
          <p:nvSpPr>
            <p:cNvPr id="30" name="Arco 29">
              <a:extLst>
                <a:ext uri="{FF2B5EF4-FFF2-40B4-BE49-F238E27FC236}">
                  <a16:creationId xmlns:a16="http://schemas.microsoft.com/office/drawing/2014/main" id="{A6005F5C-33FF-6DCE-D0F3-8A49249E8BD2}"/>
                </a:ext>
              </a:extLst>
            </p:cNvPr>
            <p:cNvSpPr/>
            <p:nvPr/>
          </p:nvSpPr>
          <p:spPr>
            <a:xfrm rot="14886856">
              <a:off x="4203602" y="1790064"/>
              <a:ext cx="468703" cy="391130"/>
            </a:xfrm>
            <a:prstGeom prst="arc">
              <a:avLst/>
            </a:prstGeom>
          </p:spPr>
          <p:style>
            <a:lnRef idx="1">
              <a:schemeClr val="accent1"/>
            </a:lnRef>
            <a:fillRef idx="0">
              <a:schemeClr val="accent1"/>
            </a:fillRef>
            <a:effectRef idx="0">
              <a:schemeClr val="accent1"/>
            </a:effectRef>
            <a:fontRef idx="minor">
              <a:schemeClr val="tx1"/>
            </a:fontRef>
          </p:style>
          <p:txBody>
            <a:bodyPr rtlCol="0" anchor="ctr"/>
            <a:lstStyle/>
            <a:p>
              <a:pPr algn="ctr"/>
              <a:endParaRPr lang="it-IT"/>
            </a:p>
          </p:txBody>
        </p:sp>
        <mc:AlternateContent xmlns:mc="http://schemas.openxmlformats.org/markup-compatibility/2006" xmlns:a14="http://schemas.microsoft.com/office/drawing/2010/main">
          <mc:Choice Requires="a14">
            <p:sp>
              <p:nvSpPr>
                <p:cNvPr id="34" name="CasellaDiTesto 33">
                  <a:extLst>
                    <a:ext uri="{FF2B5EF4-FFF2-40B4-BE49-F238E27FC236}">
                      <a16:creationId xmlns:a16="http://schemas.microsoft.com/office/drawing/2014/main" id="{3029A239-15E5-3966-B5C8-F065C5E1DCE8}"/>
                    </a:ext>
                  </a:extLst>
                </p:cNvPr>
                <p:cNvSpPr txBox="1"/>
                <p:nvPr/>
              </p:nvSpPr>
              <p:spPr>
                <a:xfrm>
                  <a:off x="1163813" y="1445672"/>
                  <a:ext cx="619241" cy="461665"/>
                </a:xfrm>
                <a:prstGeom prst="rect">
                  <a:avLst/>
                </a:prstGeom>
                <a:noFill/>
              </p:spPr>
              <p:txBody>
                <a:bodyPr wrap="square">
                  <a:spAutoFit/>
                </a:bodyPr>
                <a:lstStyle/>
                <a:p>
                  <a:pPr/>
                  <a14:m>
                    <m:oMathPara xmlns:m="http://schemas.openxmlformats.org/officeDocument/2006/math">
                      <m:oMathParaPr>
                        <m:jc m:val="centerGroup"/>
                      </m:oMathParaPr>
                      <m:oMath xmlns:m="http://schemas.openxmlformats.org/officeDocument/2006/math">
                        <m:sSub>
                          <m:sSubPr>
                            <m:ctrlPr>
                              <a:rPr lang="it-IT" sz="2400" i="1" smtClean="0">
                                <a:latin typeface="Cambria Math" panose="02040503050406030204" pitchFamily="18" charset="0"/>
                              </a:rPr>
                            </m:ctrlPr>
                          </m:sSubPr>
                          <m:e>
                            <m:r>
                              <a:rPr lang="it-IT" sz="2400" i="1">
                                <a:latin typeface="Cambria Math" panose="02040503050406030204" pitchFamily="18" charset="0"/>
                              </a:rPr>
                              <m:t>𝑥</m:t>
                            </m:r>
                          </m:e>
                          <m:sub>
                            <m:r>
                              <a:rPr lang="it-IT" sz="2400" i="1">
                                <a:latin typeface="Cambria Math" panose="02040503050406030204" pitchFamily="18" charset="0"/>
                              </a:rPr>
                              <m:t>𝑡</m:t>
                            </m:r>
                          </m:sub>
                        </m:sSub>
                      </m:oMath>
                    </m:oMathPara>
                  </a14:m>
                  <a:endParaRPr lang="en-US" sz="2400"/>
                </a:p>
              </p:txBody>
            </p:sp>
          </mc:Choice>
          <mc:Fallback xmlns="">
            <p:sp>
              <p:nvSpPr>
                <p:cNvPr id="34" name="CasellaDiTesto 33">
                  <a:extLst>
                    <a:ext uri="{FF2B5EF4-FFF2-40B4-BE49-F238E27FC236}">
                      <a16:creationId xmlns:a16="http://schemas.microsoft.com/office/drawing/2014/main" id="{3029A239-15E5-3966-B5C8-F065C5E1DCE8}"/>
                    </a:ext>
                  </a:extLst>
                </p:cNvPr>
                <p:cNvSpPr txBox="1">
                  <a:spLocks noRot="1" noChangeAspect="1" noMove="1" noResize="1" noEditPoints="1" noAdjustHandles="1" noChangeArrowheads="1" noChangeShapeType="1" noTextEdit="1"/>
                </p:cNvSpPr>
                <p:nvPr/>
              </p:nvSpPr>
              <p:spPr>
                <a:xfrm>
                  <a:off x="1163813" y="1445672"/>
                  <a:ext cx="619241" cy="461665"/>
                </a:xfrm>
                <a:prstGeom prst="rect">
                  <a:avLst/>
                </a:prstGeom>
                <a:blipFill>
                  <a:blip r:embed="rId8"/>
                  <a:stretch>
                    <a:fillRect b="-11765"/>
                  </a:stretch>
                </a:blipFill>
              </p:spPr>
              <p:txBody>
                <a:bodyPr/>
                <a:lstStyle/>
                <a:p>
                  <a:r>
                    <a:rPr lang="it-IT">
                      <a:noFill/>
                    </a:rPr>
                    <a:t> </a:t>
                  </a:r>
                </a:p>
              </p:txBody>
            </p:sp>
          </mc:Fallback>
        </mc:AlternateContent>
        <mc:AlternateContent xmlns:mc="http://schemas.openxmlformats.org/markup-compatibility/2006" xmlns:a14="http://schemas.microsoft.com/office/drawing/2010/main">
          <mc:Choice Requires="a14">
            <p:sp>
              <p:nvSpPr>
                <p:cNvPr id="35" name="CasellaDiTesto 34">
                  <a:extLst>
                    <a:ext uri="{FF2B5EF4-FFF2-40B4-BE49-F238E27FC236}">
                      <a16:creationId xmlns:a16="http://schemas.microsoft.com/office/drawing/2014/main" id="{15F184C0-A20E-0CB9-2AC9-5901AC544A95}"/>
                    </a:ext>
                  </a:extLst>
                </p:cNvPr>
                <p:cNvSpPr txBox="1"/>
                <p:nvPr/>
              </p:nvSpPr>
              <p:spPr>
                <a:xfrm>
                  <a:off x="4633517" y="1410886"/>
                  <a:ext cx="619241" cy="461665"/>
                </a:xfrm>
                <a:prstGeom prst="rect">
                  <a:avLst/>
                </a:prstGeom>
                <a:noFill/>
              </p:spPr>
              <p:txBody>
                <a:bodyPr wrap="square">
                  <a:spAutoFit/>
                </a:bodyPr>
                <a:lstStyle/>
                <a:p>
                  <a:pPr/>
                  <a14:m>
                    <m:oMathPara xmlns:m="http://schemas.openxmlformats.org/officeDocument/2006/math">
                      <m:oMathParaPr>
                        <m:jc m:val="centerGroup"/>
                      </m:oMathParaPr>
                      <m:oMath xmlns:m="http://schemas.openxmlformats.org/officeDocument/2006/math">
                        <m:sSub>
                          <m:sSubPr>
                            <m:ctrlPr>
                              <a:rPr lang="it-IT" sz="2400" i="1" smtClean="0">
                                <a:latin typeface="Cambria Math" panose="02040503050406030204" pitchFamily="18" charset="0"/>
                              </a:rPr>
                            </m:ctrlPr>
                          </m:sSubPr>
                          <m:e>
                            <m:r>
                              <a:rPr lang="it-IT" sz="2400" i="1">
                                <a:latin typeface="Cambria Math" panose="02040503050406030204" pitchFamily="18" charset="0"/>
                              </a:rPr>
                              <m:t>𝑥</m:t>
                            </m:r>
                          </m:e>
                          <m:sub>
                            <m:r>
                              <a:rPr lang="it-IT" sz="2400" i="1">
                                <a:latin typeface="Cambria Math" panose="02040503050406030204" pitchFamily="18" charset="0"/>
                              </a:rPr>
                              <m:t>𝑎</m:t>
                            </m:r>
                          </m:sub>
                        </m:sSub>
                      </m:oMath>
                    </m:oMathPara>
                  </a14:m>
                  <a:endParaRPr lang="en-US" sz="2400"/>
                </a:p>
              </p:txBody>
            </p:sp>
          </mc:Choice>
          <mc:Fallback xmlns="">
            <p:sp>
              <p:nvSpPr>
                <p:cNvPr id="35" name="CasellaDiTesto 34">
                  <a:extLst>
                    <a:ext uri="{FF2B5EF4-FFF2-40B4-BE49-F238E27FC236}">
                      <a16:creationId xmlns:a16="http://schemas.microsoft.com/office/drawing/2014/main" id="{15F184C0-A20E-0CB9-2AC9-5901AC544A95}"/>
                    </a:ext>
                  </a:extLst>
                </p:cNvPr>
                <p:cNvSpPr txBox="1">
                  <a:spLocks noRot="1" noChangeAspect="1" noMove="1" noResize="1" noEditPoints="1" noAdjustHandles="1" noChangeArrowheads="1" noChangeShapeType="1" noTextEdit="1"/>
                </p:cNvSpPr>
                <p:nvPr/>
              </p:nvSpPr>
              <p:spPr>
                <a:xfrm>
                  <a:off x="4633517" y="1410886"/>
                  <a:ext cx="619241" cy="461665"/>
                </a:xfrm>
                <a:prstGeom prst="rect">
                  <a:avLst/>
                </a:prstGeom>
                <a:blipFill>
                  <a:blip r:embed="rId9"/>
                  <a:stretch>
                    <a:fillRect b="-7353"/>
                  </a:stretch>
                </a:blipFill>
              </p:spPr>
              <p:txBody>
                <a:bodyPr/>
                <a:lstStyle/>
                <a:p>
                  <a:r>
                    <a:rPr lang="it-IT">
                      <a:noFill/>
                    </a:rPr>
                    <a:t> </a:t>
                  </a:r>
                </a:p>
              </p:txBody>
            </p:sp>
          </mc:Fallback>
        </mc:AlternateContent>
        <p:cxnSp>
          <p:nvCxnSpPr>
            <p:cNvPr id="36" name="Connettore diritto 35">
              <a:extLst>
                <a:ext uri="{FF2B5EF4-FFF2-40B4-BE49-F238E27FC236}">
                  <a16:creationId xmlns:a16="http://schemas.microsoft.com/office/drawing/2014/main" id="{6203F525-D490-4F28-04DC-21A8FF70C7A0}"/>
                </a:ext>
              </a:extLst>
            </p:cNvPr>
            <p:cNvCxnSpPr>
              <a:cxnSpLocks/>
            </p:cNvCxnSpPr>
            <p:nvPr/>
          </p:nvCxnSpPr>
          <p:spPr>
            <a:xfrm rot="5400000">
              <a:off x="4905217" y="1664729"/>
              <a:ext cx="496247" cy="0"/>
            </a:xfrm>
            <a:prstGeom prst="line">
              <a:avLst/>
            </a:prstGeom>
            <a:ln w="38100">
              <a:solidFill>
                <a:schemeClr val="bg1">
                  <a:lumMod val="50000"/>
                </a:schemeClr>
              </a:solidFill>
            </a:ln>
          </p:spPr>
          <p:style>
            <a:lnRef idx="1">
              <a:schemeClr val="accent1"/>
            </a:lnRef>
            <a:fillRef idx="0">
              <a:schemeClr val="accent1"/>
            </a:fillRef>
            <a:effectRef idx="0">
              <a:schemeClr val="accent1"/>
            </a:effectRef>
            <a:fontRef idx="minor">
              <a:schemeClr val="tx1"/>
            </a:fontRef>
          </p:style>
        </p:cxnSp>
        <p:cxnSp>
          <p:nvCxnSpPr>
            <p:cNvPr id="37" name="Connettore diritto 36">
              <a:extLst>
                <a:ext uri="{FF2B5EF4-FFF2-40B4-BE49-F238E27FC236}">
                  <a16:creationId xmlns:a16="http://schemas.microsoft.com/office/drawing/2014/main" id="{4C3D6B39-43D5-CF60-1F1C-3EA4D53422A6}"/>
                </a:ext>
              </a:extLst>
            </p:cNvPr>
            <p:cNvCxnSpPr>
              <a:cxnSpLocks/>
            </p:cNvCxnSpPr>
            <p:nvPr/>
          </p:nvCxnSpPr>
          <p:spPr>
            <a:xfrm rot="5400000">
              <a:off x="4897698" y="2450790"/>
              <a:ext cx="496247" cy="0"/>
            </a:xfrm>
            <a:prstGeom prst="line">
              <a:avLst/>
            </a:prstGeom>
            <a:ln w="38100">
              <a:solidFill>
                <a:schemeClr val="bg1">
                  <a:lumMod val="50000"/>
                </a:schemeClr>
              </a:solidFill>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p:nvSpPr>
                <p:cNvPr id="38" name="CasellaDiTesto 37">
                  <a:extLst>
                    <a:ext uri="{FF2B5EF4-FFF2-40B4-BE49-F238E27FC236}">
                      <a16:creationId xmlns:a16="http://schemas.microsoft.com/office/drawing/2014/main" id="{50CB3D51-81CC-B395-2A8C-F124FC75A443}"/>
                    </a:ext>
                  </a:extLst>
                </p:cNvPr>
                <p:cNvSpPr txBox="1"/>
                <p:nvPr/>
              </p:nvSpPr>
              <p:spPr>
                <a:xfrm>
                  <a:off x="2935133" y="2853086"/>
                  <a:ext cx="1273776" cy="485300"/>
                </a:xfrm>
                <a:prstGeom prst="rect">
                  <a:avLst/>
                </a:prstGeom>
                <a:noFill/>
              </p:spPr>
              <p:txBody>
                <a:bodyPr wrap="square">
                  <a:spAutoFit/>
                </a:bodyPr>
                <a:lstStyle/>
                <a:p>
                  <a:pPr/>
                  <a14:m>
                    <m:oMathPara xmlns:m="http://schemas.openxmlformats.org/officeDocument/2006/math">
                      <m:oMathParaPr>
                        <m:jc m:val="centerGroup"/>
                      </m:oMathParaPr>
                      <m:oMath xmlns:m="http://schemas.openxmlformats.org/officeDocument/2006/math">
                        <m:sSub>
                          <m:sSubPr>
                            <m:ctrlPr>
                              <a:rPr lang="it-IT" sz="2200" b="0" i="1" smtClean="0">
                                <a:latin typeface="Cambria Math" panose="02040503050406030204" pitchFamily="18" charset="0"/>
                              </a:rPr>
                            </m:ctrlPr>
                          </m:sSubPr>
                          <m:e>
                            <m:r>
                              <a:rPr lang="it-IT" sz="2200" b="0" i="1" smtClean="0">
                                <a:latin typeface="Cambria Math" panose="02040503050406030204" pitchFamily="18" charset="0"/>
                              </a:rPr>
                              <m:t>𝑀</m:t>
                            </m:r>
                          </m:e>
                          <m:sub>
                            <m:r>
                              <a:rPr lang="it-IT" sz="2200" b="0" i="1" smtClean="0">
                                <a:latin typeface="Cambria Math" panose="02040503050406030204" pitchFamily="18" charset="0"/>
                                <a:ea typeface="Cambria Math" panose="02040503050406030204" pitchFamily="18" charset="0"/>
                              </a:rPr>
                              <m:t>𝜗</m:t>
                            </m:r>
                          </m:sub>
                        </m:sSub>
                        <m:sSub>
                          <m:sSubPr>
                            <m:ctrlPr>
                              <a:rPr lang="it-IT" sz="2200" b="0" i="1" smtClean="0">
                                <a:latin typeface="Cambria Math" panose="02040503050406030204" pitchFamily="18" charset="0"/>
                              </a:rPr>
                            </m:ctrlPr>
                          </m:sSubPr>
                          <m:e>
                            <m:r>
                              <a:rPr lang="it-IT" sz="2200" b="0" i="1" smtClean="0">
                                <a:latin typeface="Cambria Math" panose="02040503050406030204" pitchFamily="18" charset="0"/>
                              </a:rPr>
                              <m:t>𝑀</m:t>
                            </m:r>
                          </m:e>
                          <m:sub>
                            <m:r>
                              <a:rPr lang="it-IT" sz="2200" b="0" i="1" smtClean="0">
                                <a:latin typeface="Cambria Math" panose="02040503050406030204" pitchFamily="18" charset="0"/>
                              </a:rPr>
                              <m:t>𝑙</m:t>
                            </m:r>
                          </m:sub>
                        </m:sSub>
                      </m:oMath>
                    </m:oMathPara>
                  </a14:m>
                  <a:endParaRPr lang="en-US" sz="2200"/>
                </a:p>
              </p:txBody>
            </p:sp>
          </mc:Choice>
          <mc:Fallback xmlns="">
            <p:sp>
              <p:nvSpPr>
                <p:cNvPr id="38" name="CasellaDiTesto 37">
                  <a:extLst>
                    <a:ext uri="{FF2B5EF4-FFF2-40B4-BE49-F238E27FC236}">
                      <a16:creationId xmlns:a16="http://schemas.microsoft.com/office/drawing/2014/main" id="{50CB3D51-81CC-B395-2A8C-F124FC75A443}"/>
                    </a:ext>
                  </a:extLst>
                </p:cNvPr>
                <p:cNvSpPr txBox="1">
                  <a:spLocks noRot="1" noChangeAspect="1" noMove="1" noResize="1" noEditPoints="1" noAdjustHandles="1" noChangeArrowheads="1" noChangeShapeType="1" noTextEdit="1"/>
                </p:cNvSpPr>
                <p:nvPr/>
              </p:nvSpPr>
              <p:spPr>
                <a:xfrm>
                  <a:off x="2935133" y="2853086"/>
                  <a:ext cx="1273776" cy="485300"/>
                </a:xfrm>
                <a:prstGeom prst="rect">
                  <a:avLst/>
                </a:prstGeom>
                <a:blipFill>
                  <a:blip r:embed="rId10"/>
                  <a:stretch>
                    <a:fillRect b="-2857"/>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9" name="CasellaDiTesto 38">
                  <a:extLst>
                    <a:ext uri="{FF2B5EF4-FFF2-40B4-BE49-F238E27FC236}">
                      <a16:creationId xmlns:a16="http://schemas.microsoft.com/office/drawing/2014/main" id="{40DC52C1-06DF-8601-EA1F-099A1D4918A0}"/>
                    </a:ext>
                  </a:extLst>
                </p:cNvPr>
                <p:cNvSpPr txBox="1"/>
                <p:nvPr/>
              </p:nvSpPr>
              <p:spPr>
                <a:xfrm>
                  <a:off x="1337693" y="2247797"/>
                  <a:ext cx="350982" cy="461665"/>
                </a:xfrm>
                <a:prstGeom prst="rect">
                  <a:avLst/>
                </a:prstGeom>
                <a:noFill/>
              </p:spPr>
              <p:txBody>
                <a:bodyPr wrap="square">
                  <a:spAutoFit/>
                </a:bodyPr>
                <a:lstStyle/>
                <a:p>
                  <a:pPr/>
                  <a14:m>
                    <m:oMathPara xmlns:m="http://schemas.openxmlformats.org/officeDocument/2006/math">
                      <m:oMathParaPr>
                        <m:jc m:val="centerGroup"/>
                      </m:oMathParaPr>
                      <m:oMath xmlns:m="http://schemas.openxmlformats.org/officeDocument/2006/math">
                        <m:sSub>
                          <m:sSubPr>
                            <m:ctrlPr>
                              <a:rPr lang="it-IT" sz="2400" b="0" i="1" smtClean="0">
                                <a:latin typeface="Cambria Math" panose="02040503050406030204" pitchFamily="18" charset="0"/>
                              </a:rPr>
                            </m:ctrlPr>
                          </m:sSubPr>
                          <m:e>
                            <m:r>
                              <a:rPr lang="it-IT" sz="2400" b="0" i="1" smtClean="0">
                                <a:latin typeface="Cambria Math" panose="02040503050406030204" pitchFamily="18" charset="0"/>
                              </a:rPr>
                              <m:t>𝐸</m:t>
                            </m:r>
                          </m:e>
                          <m:sub>
                            <m:r>
                              <a:rPr lang="it-IT" sz="2400" b="0" i="1" smtClean="0">
                                <a:latin typeface="Cambria Math" panose="02040503050406030204" pitchFamily="18" charset="0"/>
                              </a:rPr>
                              <m:t>𝑘</m:t>
                            </m:r>
                          </m:sub>
                        </m:sSub>
                      </m:oMath>
                    </m:oMathPara>
                  </a14:m>
                  <a:endParaRPr lang="en-US" sz="2400"/>
                </a:p>
              </p:txBody>
            </p:sp>
          </mc:Choice>
          <mc:Fallback xmlns="">
            <p:sp>
              <p:nvSpPr>
                <p:cNvPr id="39" name="CasellaDiTesto 38">
                  <a:extLst>
                    <a:ext uri="{FF2B5EF4-FFF2-40B4-BE49-F238E27FC236}">
                      <a16:creationId xmlns:a16="http://schemas.microsoft.com/office/drawing/2014/main" id="{40DC52C1-06DF-8601-EA1F-099A1D4918A0}"/>
                    </a:ext>
                  </a:extLst>
                </p:cNvPr>
                <p:cNvSpPr txBox="1">
                  <a:spLocks noRot="1" noChangeAspect="1" noMove="1" noResize="1" noEditPoints="1" noAdjustHandles="1" noChangeArrowheads="1" noChangeShapeType="1" noTextEdit="1"/>
                </p:cNvSpPr>
                <p:nvPr/>
              </p:nvSpPr>
              <p:spPr>
                <a:xfrm>
                  <a:off x="1337693" y="2247797"/>
                  <a:ext cx="350982" cy="461665"/>
                </a:xfrm>
                <a:prstGeom prst="rect">
                  <a:avLst/>
                </a:prstGeom>
                <a:blipFill>
                  <a:blip r:embed="rId11"/>
                  <a:stretch>
                    <a:fillRect l="-5882" r="-52941" b="-14925"/>
                  </a:stretch>
                </a:blipFill>
              </p:spPr>
              <p:txBody>
                <a:bodyPr/>
                <a:lstStyle/>
                <a:p>
                  <a:r>
                    <a:rPr lang="it-IT">
                      <a:noFill/>
                    </a:rPr>
                    <a:t> </a:t>
                  </a:r>
                </a:p>
              </p:txBody>
            </p:sp>
          </mc:Fallback>
        </mc:AlternateContent>
        <mc:AlternateContent xmlns:mc="http://schemas.openxmlformats.org/markup-compatibility/2006" xmlns:a14="http://schemas.microsoft.com/office/drawing/2010/main">
          <mc:Choice Requires="a14">
            <p:sp>
              <p:nvSpPr>
                <p:cNvPr id="40" name="CasellaDiTesto 39">
                  <a:extLst>
                    <a:ext uri="{FF2B5EF4-FFF2-40B4-BE49-F238E27FC236}">
                      <a16:creationId xmlns:a16="http://schemas.microsoft.com/office/drawing/2014/main" id="{F6B9D7BA-0200-B3B0-86E8-9B388A29D863}"/>
                    </a:ext>
                  </a:extLst>
                </p:cNvPr>
                <p:cNvSpPr txBox="1"/>
                <p:nvPr/>
              </p:nvSpPr>
              <p:spPr>
                <a:xfrm>
                  <a:off x="4542779" y="2395750"/>
                  <a:ext cx="480291" cy="490199"/>
                </a:xfrm>
                <a:prstGeom prst="rect">
                  <a:avLst/>
                </a:prstGeom>
                <a:noFill/>
              </p:spPr>
              <p:txBody>
                <a:bodyPr wrap="square">
                  <a:spAutoFit/>
                </a:bodyPr>
                <a:lstStyle/>
                <a:p>
                  <a:pPr/>
                  <a14:m>
                    <m:oMathPara xmlns:m="http://schemas.openxmlformats.org/officeDocument/2006/math">
                      <m:oMathParaPr>
                        <m:jc m:val="centerGroup"/>
                      </m:oMathParaPr>
                      <m:oMath xmlns:m="http://schemas.openxmlformats.org/officeDocument/2006/math">
                        <m:sSub>
                          <m:sSubPr>
                            <m:ctrlPr>
                              <a:rPr lang="it-IT" sz="2400" b="0" i="1" smtClean="0">
                                <a:latin typeface="Cambria Math" panose="02040503050406030204" pitchFamily="18" charset="0"/>
                              </a:rPr>
                            </m:ctrlPr>
                          </m:sSubPr>
                          <m:e>
                            <m:r>
                              <a:rPr lang="it-IT" sz="2400" b="0" i="1" smtClean="0">
                                <a:latin typeface="Cambria Math" panose="02040503050406030204" pitchFamily="18" charset="0"/>
                              </a:rPr>
                              <m:t>𝐸</m:t>
                            </m:r>
                          </m:e>
                          <m:sub>
                            <m:r>
                              <a:rPr lang="it-IT" sz="2400" b="0" i="1" smtClean="0">
                                <a:latin typeface="Cambria Math" panose="02040503050406030204" pitchFamily="18" charset="0"/>
                              </a:rPr>
                              <m:t>𝑝</m:t>
                            </m:r>
                          </m:sub>
                        </m:sSub>
                      </m:oMath>
                    </m:oMathPara>
                  </a14:m>
                  <a:endParaRPr lang="en-US" sz="2400"/>
                </a:p>
              </p:txBody>
            </p:sp>
          </mc:Choice>
          <mc:Fallback xmlns="">
            <p:sp>
              <p:nvSpPr>
                <p:cNvPr id="40" name="CasellaDiTesto 39">
                  <a:extLst>
                    <a:ext uri="{FF2B5EF4-FFF2-40B4-BE49-F238E27FC236}">
                      <a16:creationId xmlns:a16="http://schemas.microsoft.com/office/drawing/2014/main" id="{F6B9D7BA-0200-B3B0-86E8-9B388A29D863}"/>
                    </a:ext>
                  </a:extLst>
                </p:cNvPr>
                <p:cNvSpPr txBox="1">
                  <a:spLocks noRot="1" noChangeAspect="1" noMove="1" noResize="1" noEditPoints="1" noAdjustHandles="1" noChangeArrowheads="1" noChangeShapeType="1" noTextEdit="1"/>
                </p:cNvSpPr>
                <p:nvPr/>
              </p:nvSpPr>
              <p:spPr>
                <a:xfrm>
                  <a:off x="4542779" y="2395750"/>
                  <a:ext cx="480291" cy="490199"/>
                </a:xfrm>
                <a:prstGeom prst="rect">
                  <a:avLst/>
                </a:prstGeom>
                <a:blipFill>
                  <a:blip r:embed="rId12"/>
                  <a:stretch>
                    <a:fillRect l="-4286" r="-12857" b="-19718"/>
                  </a:stretch>
                </a:blipFill>
              </p:spPr>
              <p:txBody>
                <a:bodyPr/>
                <a:lstStyle/>
                <a:p>
                  <a:r>
                    <a:rPr lang="it-IT">
                      <a:noFill/>
                    </a:rPr>
                    <a:t> </a:t>
                  </a:r>
                </a:p>
              </p:txBody>
            </p:sp>
          </mc:Fallback>
        </mc:AlternateContent>
      </p:grpSp>
      <p:grpSp>
        <p:nvGrpSpPr>
          <p:cNvPr id="62" name="Gruppo 61">
            <a:extLst>
              <a:ext uri="{FF2B5EF4-FFF2-40B4-BE49-F238E27FC236}">
                <a16:creationId xmlns:a16="http://schemas.microsoft.com/office/drawing/2014/main" id="{2D53372B-FC54-8CEE-6CE3-5117AA2FD117}"/>
              </a:ext>
            </a:extLst>
          </p:cNvPr>
          <p:cNvGrpSpPr>
            <a:grpSpLocks noChangeAspect="1"/>
          </p:cNvGrpSpPr>
          <p:nvPr/>
        </p:nvGrpSpPr>
        <p:grpSpPr>
          <a:xfrm rot="5400000">
            <a:off x="5523252" y="1509772"/>
            <a:ext cx="3794934" cy="3638959"/>
            <a:chOff x="6687127" y="555780"/>
            <a:chExt cx="4211782" cy="4038674"/>
          </a:xfrm>
        </p:grpSpPr>
        <p:sp>
          <p:nvSpPr>
            <p:cNvPr id="71" name="Rettangolo 70">
              <a:extLst>
                <a:ext uri="{FF2B5EF4-FFF2-40B4-BE49-F238E27FC236}">
                  <a16:creationId xmlns:a16="http://schemas.microsoft.com/office/drawing/2014/main" id="{CA85423E-F73A-E5BA-4106-E104E086EE60}"/>
                </a:ext>
              </a:extLst>
            </p:cNvPr>
            <p:cNvSpPr/>
            <p:nvPr/>
          </p:nvSpPr>
          <p:spPr>
            <a:xfrm>
              <a:off x="6687127" y="886691"/>
              <a:ext cx="4211782" cy="1958108"/>
            </a:xfrm>
            <a:prstGeom prst="rect">
              <a:avLst/>
            </a:prstGeom>
            <a:solidFill>
              <a:schemeClr val="bg1">
                <a:lumMod val="85000"/>
              </a:schemeClr>
            </a:solidFill>
            <a:ln>
              <a:solidFill>
                <a:schemeClr val="bg1">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sp>
          <p:nvSpPr>
            <p:cNvPr id="72" name="Cerchio parziale 71">
              <a:extLst>
                <a:ext uri="{FF2B5EF4-FFF2-40B4-BE49-F238E27FC236}">
                  <a16:creationId xmlns:a16="http://schemas.microsoft.com/office/drawing/2014/main" id="{C68017AB-7E6D-4C50-4D21-AE0B6655D689}"/>
                </a:ext>
              </a:extLst>
            </p:cNvPr>
            <p:cNvSpPr>
              <a:spLocks noChangeAspect="1"/>
            </p:cNvSpPr>
            <p:nvPr/>
          </p:nvSpPr>
          <p:spPr>
            <a:xfrm rot="10800000">
              <a:off x="7056582" y="1110673"/>
              <a:ext cx="3483781" cy="3483781"/>
            </a:xfrm>
            <a:prstGeom prst="pie">
              <a:avLst>
                <a:gd name="adj1" fmla="val 0"/>
                <a:gd name="adj2" fmla="val 10773754"/>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solidFill>
                  <a:schemeClr val="tx1"/>
                </a:solidFill>
              </a:endParaRPr>
            </a:p>
          </p:txBody>
        </p:sp>
        <p:sp>
          <p:nvSpPr>
            <p:cNvPr id="73" name="Cerchio parziale 72">
              <a:extLst>
                <a:ext uri="{FF2B5EF4-FFF2-40B4-BE49-F238E27FC236}">
                  <a16:creationId xmlns:a16="http://schemas.microsoft.com/office/drawing/2014/main" id="{A9F1C20E-F7C9-1AAF-534C-CEE3E1CAB790}"/>
                </a:ext>
              </a:extLst>
            </p:cNvPr>
            <p:cNvSpPr>
              <a:spLocks noChangeAspect="1"/>
            </p:cNvSpPr>
            <p:nvPr/>
          </p:nvSpPr>
          <p:spPr>
            <a:xfrm rot="10800000">
              <a:off x="7897091" y="1941950"/>
              <a:ext cx="1800000" cy="1800000"/>
            </a:xfrm>
            <a:prstGeom prst="pie">
              <a:avLst>
                <a:gd name="adj1" fmla="val 0"/>
                <a:gd name="adj2" fmla="val 10773754"/>
              </a:avLst>
            </a:prstGeom>
            <a:solidFill>
              <a:schemeClr val="bg1">
                <a:lumMod val="85000"/>
              </a:schemeClr>
            </a:solidFill>
            <a:ln>
              <a:solidFill>
                <a:schemeClr val="bg1">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solidFill>
                  <a:schemeClr val="tx1"/>
                </a:solidFill>
              </a:endParaRPr>
            </a:p>
          </p:txBody>
        </p:sp>
        <p:sp>
          <p:nvSpPr>
            <p:cNvPr id="74" name="Arco 73">
              <a:extLst>
                <a:ext uri="{FF2B5EF4-FFF2-40B4-BE49-F238E27FC236}">
                  <a16:creationId xmlns:a16="http://schemas.microsoft.com/office/drawing/2014/main" id="{80DECB6F-AE13-14F6-A4CC-9B6DB90AABF7}"/>
                </a:ext>
              </a:extLst>
            </p:cNvPr>
            <p:cNvSpPr/>
            <p:nvPr/>
          </p:nvSpPr>
          <p:spPr>
            <a:xfrm>
              <a:off x="7490689" y="1523998"/>
              <a:ext cx="2635200" cy="2635200"/>
            </a:xfrm>
            <a:prstGeom prst="arc">
              <a:avLst>
                <a:gd name="adj1" fmla="val 10832740"/>
                <a:gd name="adj2" fmla="val 0"/>
              </a:avLst>
            </a:prstGeom>
            <a:ln w="28575">
              <a:solidFill>
                <a:schemeClr val="accent1">
                  <a:lumMod val="40000"/>
                  <a:lumOff val="6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it-IT"/>
            </a:p>
          </p:txBody>
        </p:sp>
        <p:sp>
          <p:nvSpPr>
            <p:cNvPr id="75" name="Arco 74">
              <a:extLst>
                <a:ext uri="{FF2B5EF4-FFF2-40B4-BE49-F238E27FC236}">
                  <a16:creationId xmlns:a16="http://schemas.microsoft.com/office/drawing/2014/main" id="{FF69BBF5-5776-6B3B-06DC-EFACF8DB18A7}"/>
                </a:ext>
              </a:extLst>
            </p:cNvPr>
            <p:cNvSpPr>
              <a:spLocks noChangeAspect="1"/>
            </p:cNvSpPr>
            <p:nvPr/>
          </p:nvSpPr>
          <p:spPr>
            <a:xfrm>
              <a:off x="7504544" y="1639452"/>
              <a:ext cx="2448000" cy="2448000"/>
            </a:xfrm>
            <a:prstGeom prst="arc">
              <a:avLst>
                <a:gd name="adj1" fmla="val 10832740"/>
                <a:gd name="adj2" fmla="val 0"/>
              </a:avLst>
            </a:prstGeom>
            <a:ln w="28575">
              <a:solidFill>
                <a:schemeClr val="accent1">
                  <a:lumMod val="20000"/>
                  <a:lumOff val="8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it-IT"/>
            </a:p>
          </p:txBody>
        </p:sp>
        <p:sp>
          <p:nvSpPr>
            <p:cNvPr id="76" name="Arco 75">
              <a:extLst>
                <a:ext uri="{FF2B5EF4-FFF2-40B4-BE49-F238E27FC236}">
                  <a16:creationId xmlns:a16="http://schemas.microsoft.com/office/drawing/2014/main" id="{D8784C3E-7BD0-3AA2-497E-9B3235807611}"/>
                </a:ext>
              </a:extLst>
            </p:cNvPr>
            <p:cNvSpPr>
              <a:spLocks noChangeAspect="1"/>
            </p:cNvSpPr>
            <p:nvPr/>
          </p:nvSpPr>
          <p:spPr>
            <a:xfrm>
              <a:off x="7486071" y="1343893"/>
              <a:ext cx="2815200" cy="3007495"/>
            </a:xfrm>
            <a:prstGeom prst="arc">
              <a:avLst>
                <a:gd name="adj1" fmla="val 10832740"/>
                <a:gd name="adj2" fmla="val 0"/>
              </a:avLst>
            </a:prstGeom>
            <a:ln w="28575">
              <a:solidFill>
                <a:schemeClr val="accent1">
                  <a:lumMod val="60000"/>
                  <a:lumOff val="4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it-IT"/>
            </a:p>
          </p:txBody>
        </p:sp>
        <p:cxnSp>
          <p:nvCxnSpPr>
            <p:cNvPr id="77" name="Connettore diritto 76">
              <a:extLst>
                <a:ext uri="{FF2B5EF4-FFF2-40B4-BE49-F238E27FC236}">
                  <a16:creationId xmlns:a16="http://schemas.microsoft.com/office/drawing/2014/main" id="{035567C0-17A8-183D-1D5D-F77C0F85C959}"/>
                </a:ext>
              </a:extLst>
            </p:cNvPr>
            <p:cNvCxnSpPr>
              <a:cxnSpLocks/>
            </p:cNvCxnSpPr>
            <p:nvPr/>
          </p:nvCxnSpPr>
          <p:spPr>
            <a:xfrm>
              <a:off x="7100138" y="2829473"/>
              <a:ext cx="304798" cy="0"/>
            </a:xfrm>
            <a:prstGeom prst="line">
              <a:avLst/>
            </a:prstGeom>
            <a:ln w="38100">
              <a:solidFill>
                <a:schemeClr val="bg1">
                  <a:lumMod val="50000"/>
                </a:schemeClr>
              </a:solidFill>
            </a:ln>
          </p:spPr>
          <p:style>
            <a:lnRef idx="1">
              <a:schemeClr val="accent1"/>
            </a:lnRef>
            <a:fillRef idx="0">
              <a:schemeClr val="accent1"/>
            </a:fillRef>
            <a:effectRef idx="0">
              <a:schemeClr val="accent1"/>
            </a:effectRef>
            <a:fontRef idx="minor">
              <a:schemeClr val="tx1"/>
            </a:fontRef>
          </p:style>
        </p:cxnSp>
        <p:cxnSp>
          <p:nvCxnSpPr>
            <p:cNvPr id="78" name="Connettore diritto 77">
              <a:extLst>
                <a:ext uri="{FF2B5EF4-FFF2-40B4-BE49-F238E27FC236}">
                  <a16:creationId xmlns:a16="http://schemas.microsoft.com/office/drawing/2014/main" id="{B60D02DD-3F1E-D576-E15E-A2C964BC2971}"/>
                </a:ext>
              </a:extLst>
            </p:cNvPr>
            <p:cNvCxnSpPr>
              <a:cxnSpLocks/>
            </p:cNvCxnSpPr>
            <p:nvPr/>
          </p:nvCxnSpPr>
          <p:spPr>
            <a:xfrm>
              <a:off x="7661801" y="2834091"/>
              <a:ext cx="304798" cy="0"/>
            </a:xfrm>
            <a:prstGeom prst="line">
              <a:avLst/>
            </a:prstGeom>
            <a:ln w="38100">
              <a:solidFill>
                <a:schemeClr val="bg1">
                  <a:lumMod val="50000"/>
                </a:schemeClr>
              </a:solidFill>
            </a:ln>
          </p:spPr>
          <p:style>
            <a:lnRef idx="1">
              <a:schemeClr val="accent1"/>
            </a:lnRef>
            <a:fillRef idx="0">
              <a:schemeClr val="accent1"/>
            </a:fillRef>
            <a:effectRef idx="0">
              <a:schemeClr val="accent1"/>
            </a:effectRef>
            <a:fontRef idx="minor">
              <a:schemeClr val="tx1"/>
            </a:fontRef>
          </p:style>
        </p:cxnSp>
        <p:cxnSp>
          <p:nvCxnSpPr>
            <p:cNvPr id="79" name="Connettore diritto 78">
              <a:extLst>
                <a:ext uri="{FF2B5EF4-FFF2-40B4-BE49-F238E27FC236}">
                  <a16:creationId xmlns:a16="http://schemas.microsoft.com/office/drawing/2014/main" id="{1C17358F-2192-FA06-83DC-6E30E11BAE96}"/>
                </a:ext>
              </a:extLst>
            </p:cNvPr>
            <p:cNvCxnSpPr>
              <a:cxnSpLocks/>
            </p:cNvCxnSpPr>
            <p:nvPr/>
          </p:nvCxnSpPr>
          <p:spPr>
            <a:xfrm>
              <a:off x="9699108" y="2830396"/>
              <a:ext cx="151475" cy="0"/>
            </a:xfrm>
            <a:prstGeom prst="line">
              <a:avLst/>
            </a:prstGeom>
            <a:ln w="38100">
              <a:solidFill>
                <a:schemeClr val="bg1">
                  <a:lumMod val="50000"/>
                </a:schemeClr>
              </a:solidFill>
            </a:ln>
          </p:spPr>
          <p:style>
            <a:lnRef idx="1">
              <a:schemeClr val="accent1"/>
            </a:lnRef>
            <a:fillRef idx="0">
              <a:schemeClr val="accent1"/>
            </a:fillRef>
            <a:effectRef idx="0">
              <a:schemeClr val="accent1"/>
            </a:effectRef>
            <a:fontRef idx="minor">
              <a:schemeClr val="tx1"/>
            </a:fontRef>
          </p:style>
        </p:cxnSp>
        <p:cxnSp>
          <p:nvCxnSpPr>
            <p:cNvPr id="80" name="Connettore diritto 79">
              <a:extLst>
                <a:ext uri="{FF2B5EF4-FFF2-40B4-BE49-F238E27FC236}">
                  <a16:creationId xmlns:a16="http://schemas.microsoft.com/office/drawing/2014/main" id="{E6A157A3-7295-F699-AB22-3FEC826413FB}"/>
                </a:ext>
              </a:extLst>
            </p:cNvPr>
            <p:cNvCxnSpPr>
              <a:cxnSpLocks/>
            </p:cNvCxnSpPr>
            <p:nvPr/>
          </p:nvCxnSpPr>
          <p:spPr>
            <a:xfrm>
              <a:off x="10399222" y="2835014"/>
              <a:ext cx="146859" cy="0"/>
            </a:xfrm>
            <a:prstGeom prst="line">
              <a:avLst/>
            </a:prstGeom>
            <a:ln w="38100">
              <a:solidFill>
                <a:schemeClr val="bg1">
                  <a:lumMod val="50000"/>
                </a:schemeClr>
              </a:solidFill>
            </a:ln>
          </p:spPr>
          <p:style>
            <a:lnRef idx="1">
              <a:schemeClr val="accent1"/>
            </a:lnRef>
            <a:fillRef idx="0">
              <a:schemeClr val="accent1"/>
            </a:fillRef>
            <a:effectRef idx="0">
              <a:schemeClr val="accent1"/>
            </a:effectRef>
            <a:fontRef idx="minor">
              <a:schemeClr val="tx1"/>
            </a:fontRef>
          </p:style>
        </p:cxnSp>
        <p:sp>
          <p:nvSpPr>
            <p:cNvPr id="81" name="CasellaDiTesto 80">
              <a:extLst>
                <a:ext uri="{FF2B5EF4-FFF2-40B4-BE49-F238E27FC236}">
                  <a16:creationId xmlns:a16="http://schemas.microsoft.com/office/drawing/2014/main" id="{C0D1C482-9D53-6903-3E26-FC6A6CEB6FE9}"/>
                </a:ext>
              </a:extLst>
            </p:cNvPr>
            <p:cNvSpPr txBox="1"/>
            <p:nvPr/>
          </p:nvSpPr>
          <p:spPr>
            <a:xfrm rot="16200000">
              <a:off x="10335491" y="1468583"/>
              <a:ext cx="357790" cy="338554"/>
            </a:xfrm>
            <a:prstGeom prst="rect">
              <a:avLst/>
            </a:prstGeom>
            <a:noFill/>
          </p:spPr>
          <p:txBody>
            <a:bodyPr wrap="none" rtlCol="0">
              <a:spAutoFit/>
            </a:bodyPr>
            <a:lstStyle/>
            <a:p>
              <a:r>
                <a:rPr lang="it-IT" sz="1600" err="1"/>
                <a:t>E</a:t>
              </a:r>
              <a:r>
                <a:rPr lang="it-IT" sz="1600" baseline="-25000" err="1"/>
                <a:t>p</a:t>
              </a:r>
              <a:endParaRPr lang="it-IT" sz="1600"/>
            </a:p>
          </p:txBody>
        </p:sp>
        <p:cxnSp>
          <p:nvCxnSpPr>
            <p:cNvPr id="82" name="Connettore curvo 81">
              <a:extLst>
                <a:ext uri="{FF2B5EF4-FFF2-40B4-BE49-F238E27FC236}">
                  <a16:creationId xmlns:a16="http://schemas.microsoft.com/office/drawing/2014/main" id="{0EA54C43-41B1-69CA-3FDC-E3F0B0D924D6}"/>
                </a:ext>
              </a:extLst>
            </p:cNvPr>
            <p:cNvCxnSpPr>
              <a:cxnSpLocks/>
            </p:cNvCxnSpPr>
            <p:nvPr/>
          </p:nvCxnSpPr>
          <p:spPr>
            <a:xfrm flipV="1">
              <a:off x="9818255" y="1690255"/>
              <a:ext cx="554182" cy="314036"/>
            </a:xfrm>
            <a:prstGeom prst="curvedConnector3">
              <a:avLst/>
            </a:prstGeom>
            <a:ln>
              <a:solidFill>
                <a:schemeClr val="accent2">
                  <a:lumMod val="75000"/>
                </a:schemeClr>
              </a:solidFill>
              <a:tailEnd type="triangle"/>
            </a:ln>
          </p:spPr>
          <p:style>
            <a:lnRef idx="1">
              <a:schemeClr val="accent1"/>
            </a:lnRef>
            <a:fillRef idx="0">
              <a:schemeClr val="accent1"/>
            </a:fillRef>
            <a:effectRef idx="0">
              <a:schemeClr val="accent1"/>
            </a:effectRef>
            <a:fontRef idx="minor">
              <a:schemeClr val="tx1"/>
            </a:fontRef>
          </p:style>
        </p:cxnSp>
        <p:sp>
          <p:nvSpPr>
            <p:cNvPr id="83" name="CasellaDiTesto 82">
              <a:extLst>
                <a:ext uri="{FF2B5EF4-FFF2-40B4-BE49-F238E27FC236}">
                  <a16:creationId xmlns:a16="http://schemas.microsoft.com/office/drawing/2014/main" id="{15FB730D-E34D-8352-1A22-35DBC8F0C160}"/>
                </a:ext>
              </a:extLst>
            </p:cNvPr>
            <p:cNvSpPr txBox="1"/>
            <p:nvPr/>
          </p:nvSpPr>
          <p:spPr>
            <a:xfrm rot="16200000">
              <a:off x="10364782" y="2067365"/>
              <a:ext cx="668773" cy="338554"/>
            </a:xfrm>
            <a:prstGeom prst="rect">
              <a:avLst/>
            </a:prstGeom>
            <a:noFill/>
          </p:spPr>
          <p:txBody>
            <a:bodyPr wrap="none" rtlCol="0">
              <a:spAutoFit/>
            </a:bodyPr>
            <a:lstStyle/>
            <a:p>
              <a:r>
                <a:rPr lang="it-IT" sz="1600" err="1"/>
                <a:t>E</a:t>
              </a:r>
              <a:r>
                <a:rPr lang="it-IT" sz="1600" baseline="-25000" err="1"/>
                <a:t>p</a:t>
              </a:r>
              <a:r>
                <a:rPr lang="it-IT" sz="1600"/>
                <a:t>- </a:t>
              </a:r>
              <a:r>
                <a:rPr lang="it-IT" sz="1600" err="1">
                  <a:latin typeface="Symbol" panose="05050102010706020507" pitchFamily="18" charset="2"/>
                </a:rPr>
                <a:t>d</a:t>
              </a:r>
              <a:r>
                <a:rPr lang="it-IT" sz="1600" err="1"/>
                <a:t>E</a:t>
              </a:r>
              <a:endParaRPr lang="it-IT" sz="1600">
                <a:latin typeface="MS Shell Dlg 2" panose="020B0604030504040204" pitchFamily="34" charset="0"/>
              </a:endParaRPr>
            </a:p>
          </p:txBody>
        </p:sp>
        <p:sp>
          <p:nvSpPr>
            <p:cNvPr id="84" name="CasellaDiTesto 83">
              <a:extLst>
                <a:ext uri="{FF2B5EF4-FFF2-40B4-BE49-F238E27FC236}">
                  <a16:creationId xmlns:a16="http://schemas.microsoft.com/office/drawing/2014/main" id="{CCBBC2C1-7612-EFE8-B9A8-9B61BE1731E5}"/>
                </a:ext>
              </a:extLst>
            </p:cNvPr>
            <p:cNvSpPr txBox="1"/>
            <p:nvPr/>
          </p:nvSpPr>
          <p:spPr>
            <a:xfrm rot="16200000">
              <a:off x="9740937" y="764171"/>
              <a:ext cx="755335" cy="338554"/>
            </a:xfrm>
            <a:prstGeom prst="rect">
              <a:avLst/>
            </a:prstGeom>
            <a:noFill/>
          </p:spPr>
          <p:txBody>
            <a:bodyPr wrap="none" rtlCol="0">
              <a:spAutoFit/>
            </a:bodyPr>
            <a:lstStyle/>
            <a:p>
              <a:r>
                <a:rPr lang="it-IT" sz="1600" err="1"/>
                <a:t>E</a:t>
              </a:r>
              <a:r>
                <a:rPr lang="it-IT" sz="1600" baseline="-25000" err="1"/>
                <a:t>p</a:t>
              </a:r>
              <a:r>
                <a:rPr lang="it-IT" sz="1600"/>
                <a:t> + </a:t>
              </a:r>
              <a:r>
                <a:rPr lang="it-IT" sz="1600" err="1">
                  <a:latin typeface="Symbol" panose="05050102010706020507" pitchFamily="18" charset="2"/>
                </a:rPr>
                <a:t>d</a:t>
              </a:r>
              <a:r>
                <a:rPr lang="it-IT" sz="1600" err="1"/>
                <a:t>E</a:t>
              </a:r>
              <a:endParaRPr lang="it-IT" sz="1600">
                <a:latin typeface="MS Shell Dlg 2" panose="020B0604030504040204" pitchFamily="34" charset="0"/>
              </a:endParaRPr>
            </a:p>
          </p:txBody>
        </p:sp>
        <p:cxnSp>
          <p:nvCxnSpPr>
            <p:cNvPr id="85" name="Connettore curvo 84">
              <a:extLst>
                <a:ext uri="{FF2B5EF4-FFF2-40B4-BE49-F238E27FC236}">
                  <a16:creationId xmlns:a16="http://schemas.microsoft.com/office/drawing/2014/main" id="{A848554C-2067-D6ED-5C04-4D6837F3C216}"/>
                </a:ext>
              </a:extLst>
            </p:cNvPr>
            <p:cNvCxnSpPr>
              <a:cxnSpLocks/>
            </p:cNvCxnSpPr>
            <p:nvPr/>
          </p:nvCxnSpPr>
          <p:spPr>
            <a:xfrm flipV="1">
              <a:off x="9924472" y="2115127"/>
              <a:ext cx="632692" cy="346363"/>
            </a:xfrm>
            <a:prstGeom prst="curvedConnector3">
              <a:avLst/>
            </a:prstGeom>
            <a:ln>
              <a:solidFill>
                <a:schemeClr val="accent2">
                  <a:lumMod val="75000"/>
                </a:schemeClr>
              </a:solidFill>
              <a:tailEnd type="triangle"/>
            </a:ln>
          </p:spPr>
          <p:style>
            <a:lnRef idx="1">
              <a:schemeClr val="accent1"/>
            </a:lnRef>
            <a:fillRef idx="0">
              <a:schemeClr val="accent1"/>
            </a:fillRef>
            <a:effectRef idx="0">
              <a:schemeClr val="accent1"/>
            </a:effectRef>
            <a:fontRef idx="minor">
              <a:schemeClr val="tx1"/>
            </a:fontRef>
          </p:style>
        </p:cxnSp>
        <p:cxnSp>
          <p:nvCxnSpPr>
            <p:cNvPr id="86" name="Connettore curvo 85">
              <a:extLst>
                <a:ext uri="{FF2B5EF4-FFF2-40B4-BE49-F238E27FC236}">
                  <a16:creationId xmlns:a16="http://schemas.microsoft.com/office/drawing/2014/main" id="{1AEA97A6-172C-81E6-F921-8B9F5B013862}"/>
                </a:ext>
              </a:extLst>
            </p:cNvPr>
            <p:cNvCxnSpPr>
              <a:cxnSpLocks/>
            </p:cNvCxnSpPr>
            <p:nvPr/>
          </p:nvCxnSpPr>
          <p:spPr>
            <a:xfrm rot="10800000" flipH="1">
              <a:off x="9559636" y="1194599"/>
              <a:ext cx="416419" cy="357111"/>
            </a:xfrm>
            <a:prstGeom prst="curvedConnector3">
              <a:avLst/>
            </a:prstGeom>
            <a:ln>
              <a:solidFill>
                <a:schemeClr val="accent2">
                  <a:lumMod val="75000"/>
                </a:schemeClr>
              </a:solidFill>
              <a:tailEnd type="triangle"/>
            </a:ln>
          </p:spPr>
          <p:style>
            <a:lnRef idx="1">
              <a:schemeClr val="accent1"/>
            </a:lnRef>
            <a:fillRef idx="0">
              <a:schemeClr val="accent1"/>
            </a:fillRef>
            <a:effectRef idx="0">
              <a:schemeClr val="accent1"/>
            </a:effectRef>
            <a:fontRef idx="minor">
              <a:schemeClr val="tx1"/>
            </a:fontRef>
          </p:style>
        </p:cxnSp>
      </p:grpSp>
      <p:grpSp>
        <p:nvGrpSpPr>
          <p:cNvPr id="63" name="Gruppo 62">
            <a:extLst>
              <a:ext uri="{FF2B5EF4-FFF2-40B4-BE49-F238E27FC236}">
                <a16:creationId xmlns:a16="http://schemas.microsoft.com/office/drawing/2014/main" id="{D038C152-734F-1084-04F8-EFBC53EA29A9}"/>
              </a:ext>
            </a:extLst>
          </p:cNvPr>
          <p:cNvGrpSpPr>
            <a:grpSpLocks noChangeAspect="1"/>
          </p:cNvGrpSpPr>
          <p:nvPr/>
        </p:nvGrpSpPr>
        <p:grpSpPr>
          <a:xfrm>
            <a:off x="6023691" y="3953507"/>
            <a:ext cx="1115430" cy="1064231"/>
            <a:chOff x="7153791" y="2837568"/>
            <a:chExt cx="659848" cy="564787"/>
          </a:xfrm>
        </p:grpSpPr>
        <p:sp>
          <p:nvSpPr>
            <p:cNvPr id="67" name="Rettangolo 66">
              <a:extLst>
                <a:ext uri="{FF2B5EF4-FFF2-40B4-BE49-F238E27FC236}">
                  <a16:creationId xmlns:a16="http://schemas.microsoft.com/office/drawing/2014/main" id="{CAAF1A33-AB58-4712-D48E-952ED30DAD84}"/>
                </a:ext>
              </a:extLst>
            </p:cNvPr>
            <p:cNvSpPr/>
            <p:nvPr/>
          </p:nvSpPr>
          <p:spPr>
            <a:xfrm>
              <a:off x="7636643" y="2850723"/>
              <a:ext cx="176996" cy="541974"/>
            </a:xfrm>
            <a:prstGeom prst="rect">
              <a:avLst/>
            </a:prstGeom>
            <a:pattFill prst="ltUpDiag">
              <a:fgClr>
                <a:schemeClr val="accent1"/>
              </a:fgClr>
              <a:bgClr>
                <a:schemeClr val="bg1"/>
              </a:bgClr>
            </a:pattFill>
            <a:ln w="1270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it-IT" sz="1200"/>
            </a:p>
          </p:txBody>
        </p:sp>
        <p:sp>
          <p:nvSpPr>
            <p:cNvPr id="68" name="Rettangolo 67">
              <a:extLst>
                <a:ext uri="{FF2B5EF4-FFF2-40B4-BE49-F238E27FC236}">
                  <a16:creationId xmlns:a16="http://schemas.microsoft.com/office/drawing/2014/main" id="{0FDE0447-2270-287D-F162-F940464EE1F2}"/>
                </a:ext>
              </a:extLst>
            </p:cNvPr>
            <p:cNvSpPr/>
            <p:nvPr/>
          </p:nvSpPr>
          <p:spPr>
            <a:xfrm>
              <a:off x="7459647" y="2850723"/>
              <a:ext cx="176996" cy="541974"/>
            </a:xfrm>
            <a:prstGeom prst="rect">
              <a:avLst/>
            </a:prstGeom>
            <a:pattFill prst="ltDnDiag">
              <a:fgClr>
                <a:schemeClr val="accent1"/>
              </a:fgClr>
              <a:bgClr>
                <a:schemeClr val="bg1"/>
              </a:bgClr>
            </a:pattFill>
            <a:ln w="1270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it-IT" sz="1200"/>
            </a:p>
          </p:txBody>
        </p:sp>
        <p:sp>
          <p:nvSpPr>
            <p:cNvPr id="69" name="Rettangolo 68">
              <a:extLst>
                <a:ext uri="{FF2B5EF4-FFF2-40B4-BE49-F238E27FC236}">
                  <a16:creationId xmlns:a16="http://schemas.microsoft.com/office/drawing/2014/main" id="{EF27A85D-4020-B14F-F4B8-BC9B7694F5A1}"/>
                </a:ext>
              </a:extLst>
            </p:cNvPr>
            <p:cNvSpPr/>
            <p:nvPr/>
          </p:nvSpPr>
          <p:spPr>
            <a:xfrm>
              <a:off x="7153791" y="2848974"/>
              <a:ext cx="176996" cy="541974"/>
            </a:xfrm>
            <a:prstGeom prst="rect">
              <a:avLst/>
            </a:prstGeom>
            <a:pattFill prst="shingle">
              <a:fgClr>
                <a:schemeClr val="accent1"/>
              </a:fgClr>
              <a:bgClr>
                <a:schemeClr val="bg1"/>
              </a:bgClr>
            </a:pattFill>
            <a:ln w="1270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it-IT" sz="1200"/>
            </a:p>
          </p:txBody>
        </p:sp>
        <p:sp>
          <p:nvSpPr>
            <p:cNvPr id="70" name="Rettangolo 69">
              <a:extLst>
                <a:ext uri="{FF2B5EF4-FFF2-40B4-BE49-F238E27FC236}">
                  <a16:creationId xmlns:a16="http://schemas.microsoft.com/office/drawing/2014/main" id="{166BA3BA-8A94-E74B-DED2-74D23CB69B2C}"/>
                </a:ext>
              </a:extLst>
            </p:cNvPr>
            <p:cNvSpPr/>
            <p:nvPr/>
          </p:nvSpPr>
          <p:spPr>
            <a:xfrm>
              <a:off x="7388897" y="2837568"/>
              <a:ext cx="33913" cy="564787"/>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it-IT" sz="1200"/>
            </a:p>
          </p:txBody>
        </p:sp>
      </p:grpSp>
      <p:sp>
        <p:nvSpPr>
          <p:cNvPr id="64" name="CasellaDiTesto 63">
            <a:extLst>
              <a:ext uri="{FF2B5EF4-FFF2-40B4-BE49-F238E27FC236}">
                <a16:creationId xmlns:a16="http://schemas.microsoft.com/office/drawing/2014/main" id="{C2632E4D-D59A-88AB-1D16-C747521EEA22}"/>
              </a:ext>
            </a:extLst>
          </p:cNvPr>
          <p:cNvSpPr txBox="1"/>
          <p:nvPr/>
        </p:nvSpPr>
        <p:spPr>
          <a:xfrm>
            <a:off x="6581406" y="3694889"/>
            <a:ext cx="527709" cy="307777"/>
          </a:xfrm>
          <a:prstGeom prst="rect">
            <a:avLst/>
          </a:prstGeom>
          <a:noFill/>
        </p:spPr>
        <p:txBody>
          <a:bodyPr wrap="none" rtlCol="0">
            <a:spAutoFit/>
          </a:bodyPr>
          <a:lstStyle/>
          <a:p>
            <a:r>
              <a:rPr lang="it-IT" sz="1400"/>
              <a:t>MCP</a:t>
            </a:r>
          </a:p>
        </p:txBody>
      </p:sp>
      <p:sp>
        <p:nvSpPr>
          <p:cNvPr id="65" name="CasellaDiTesto 64">
            <a:extLst>
              <a:ext uri="{FF2B5EF4-FFF2-40B4-BE49-F238E27FC236}">
                <a16:creationId xmlns:a16="http://schemas.microsoft.com/office/drawing/2014/main" id="{63C7A210-07B2-FD4B-3DAF-2FCFAEDE118E}"/>
              </a:ext>
            </a:extLst>
          </p:cNvPr>
          <p:cNvSpPr txBox="1"/>
          <p:nvPr/>
        </p:nvSpPr>
        <p:spPr>
          <a:xfrm>
            <a:off x="5917255" y="4937502"/>
            <a:ext cx="662361" cy="307777"/>
          </a:xfrm>
          <a:prstGeom prst="rect">
            <a:avLst/>
          </a:prstGeom>
          <a:noFill/>
        </p:spPr>
        <p:txBody>
          <a:bodyPr wrap="none" rtlCol="0">
            <a:spAutoFit/>
          </a:bodyPr>
          <a:lstStyle/>
          <a:p>
            <a:r>
              <a:rPr lang="it-IT" sz="1400" err="1"/>
              <a:t>Anode</a:t>
            </a:r>
            <a:endParaRPr lang="it-IT" sz="1400"/>
          </a:p>
        </p:txBody>
      </p:sp>
      <p:sp>
        <p:nvSpPr>
          <p:cNvPr id="66" name="CasellaDiTesto 65">
            <a:extLst>
              <a:ext uri="{FF2B5EF4-FFF2-40B4-BE49-F238E27FC236}">
                <a16:creationId xmlns:a16="http://schemas.microsoft.com/office/drawing/2014/main" id="{FB74D71C-3E5C-E8DB-5D7C-A14F9B4FC71C}"/>
              </a:ext>
            </a:extLst>
          </p:cNvPr>
          <p:cNvSpPr txBox="1"/>
          <p:nvPr/>
        </p:nvSpPr>
        <p:spPr>
          <a:xfrm>
            <a:off x="5388327" y="3694888"/>
            <a:ext cx="933141" cy="307777"/>
          </a:xfrm>
          <a:prstGeom prst="rect">
            <a:avLst/>
          </a:prstGeom>
          <a:noFill/>
        </p:spPr>
        <p:txBody>
          <a:bodyPr wrap="none" rtlCol="0">
            <a:spAutoFit/>
          </a:bodyPr>
          <a:lstStyle/>
          <a:p>
            <a:r>
              <a:rPr lang="it-IT" sz="1400"/>
              <a:t>Delay Line</a:t>
            </a:r>
          </a:p>
        </p:txBody>
      </p:sp>
      <p:sp>
        <p:nvSpPr>
          <p:cNvPr id="90" name="Rettangolo 89">
            <a:extLst>
              <a:ext uri="{FF2B5EF4-FFF2-40B4-BE49-F238E27FC236}">
                <a16:creationId xmlns:a16="http://schemas.microsoft.com/office/drawing/2014/main" id="{8CE78327-D45F-DBCF-915C-C25D27E7B2A3}"/>
              </a:ext>
            </a:extLst>
          </p:cNvPr>
          <p:cNvSpPr/>
          <p:nvPr/>
        </p:nvSpPr>
        <p:spPr>
          <a:xfrm>
            <a:off x="9367210" y="351756"/>
            <a:ext cx="2734285" cy="1512681"/>
          </a:xfrm>
          <a:prstGeom prst="rect">
            <a:avLst/>
          </a:prstGeom>
          <a:solidFill>
            <a:schemeClr val="accent2">
              <a:lumMod val="20000"/>
              <a:lumOff val="80000"/>
            </a:schemeClr>
          </a:solidFill>
          <a:ln w="25400">
            <a:solidFill>
              <a:schemeClr val="accent2">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sp>
        <p:nvSpPr>
          <p:cNvPr id="91" name="CasellaDiTesto 90">
            <a:extLst>
              <a:ext uri="{FF2B5EF4-FFF2-40B4-BE49-F238E27FC236}">
                <a16:creationId xmlns:a16="http://schemas.microsoft.com/office/drawing/2014/main" id="{94AD7B41-694F-B6A6-B847-1DD70A6CE7DD}"/>
              </a:ext>
            </a:extLst>
          </p:cNvPr>
          <p:cNvSpPr txBox="1"/>
          <p:nvPr/>
        </p:nvSpPr>
        <p:spPr>
          <a:xfrm>
            <a:off x="9535296" y="942639"/>
            <a:ext cx="2368597" cy="338554"/>
          </a:xfrm>
          <a:prstGeom prst="rect">
            <a:avLst/>
          </a:prstGeom>
          <a:noFill/>
        </p:spPr>
        <p:txBody>
          <a:bodyPr wrap="none" rtlCol="0">
            <a:spAutoFit/>
          </a:bodyPr>
          <a:lstStyle/>
          <a:p>
            <a:r>
              <a:rPr lang="it-IT" sz="1600" dirty="0"/>
              <a:t>Helmholtz – Lagrange </a:t>
            </a:r>
            <a:r>
              <a:rPr lang="it-IT" sz="1600" dirty="0" err="1"/>
              <a:t>law</a:t>
            </a:r>
            <a:endParaRPr lang="it-IT" sz="1600" dirty="0"/>
          </a:p>
        </p:txBody>
      </p:sp>
      <mc:AlternateContent xmlns:mc="http://schemas.openxmlformats.org/markup-compatibility/2006" xmlns:a14="http://schemas.microsoft.com/office/drawing/2010/main">
        <mc:Choice Requires="a14">
          <p:sp>
            <p:nvSpPr>
              <p:cNvPr id="92" name="CasellaDiTesto 91">
                <a:extLst>
                  <a:ext uri="{FF2B5EF4-FFF2-40B4-BE49-F238E27FC236}">
                    <a16:creationId xmlns:a16="http://schemas.microsoft.com/office/drawing/2014/main" id="{1963A90F-864B-3CE6-5B79-762ABAB7B0F5}"/>
                  </a:ext>
                </a:extLst>
              </p:cNvPr>
              <p:cNvSpPr txBox="1"/>
              <p:nvPr/>
            </p:nvSpPr>
            <p:spPr>
              <a:xfrm>
                <a:off x="9603456" y="1274663"/>
                <a:ext cx="2332177" cy="376385"/>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it-IT" sz="2000" i="1" smtClean="0">
                              <a:latin typeface="Cambria Math" panose="02040503050406030204" pitchFamily="18" charset="0"/>
                            </a:rPr>
                          </m:ctrlPr>
                        </m:sSubPr>
                        <m:e>
                          <m:r>
                            <a:rPr lang="it-IT" sz="2000" b="0" i="1" smtClean="0">
                              <a:latin typeface="Cambria Math" panose="02040503050406030204" pitchFamily="18" charset="0"/>
                            </a:rPr>
                            <m:t>𝑥</m:t>
                          </m:r>
                        </m:e>
                        <m:sub>
                          <m:r>
                            <a:rPr lang="it-IT" sz="2000" b="0" i="1" smtClean="0">
                              <a:latin typeface="Cambria Math" panose="02040503050406030204" pitchFamily="18" charset="0"/>
                            </a:rPr>
                            <m:t>𝑡</m:t>
                          </m:r>
                        </m:sub>
                      </m:sSub>
                      <m:sSub>
                        <m:sSubPr>
                          <m:ctrlPr>
                            <a:rPr lang="it-IT" sz="2000" i="1" smtClean="0">
                              <a:latin typeface="Cambria Math" panose="02040503050406030204" pitchFamily="18" charset="0"/>
                            </a:rPr>
                          </m:ctrlPr>
                        </m:sSubPr>
                        <m:e>
                          <m:r>
                            <a:rPr lang="it-IT" sz="2000" i="1" smtClean="0">
                              <a:latin typeface="Cambria Math" panose="02040503050406030204" pitchFamily="18" charset="0"/>
                              <a:ea typeface="Cambria Math" panose="02040503050406030204" pitchFamily="18" charset="0"/>
                            </a:rPr>
                            <m:t>𝜗</m:t>
                          </m:r>
                        </m:e>
                        <m:sub>
                          <m:r>
                            <a:rPr lang="it-IT" sz="2000" b="0" i="1" smtClean="0">
                              <a:latin typeface="Cambria Math" panose="02040503050406030204" pitchFamily="18" charset="0"/>
                            </a:rPr>
                            <m:t>𝑡</m:t>
                          </m:r>
                        </m:sub>
                      </m:sSub>
                      <m:rad>
                        <m:radPr>
                          <m:degHide m:val="on"/>
                          <m:ctrlPr>
                            <a:rPr lang="it-IT" sz="2000" i="1" smtClean="0">
                              <a:latin typeface="Cambria Math" panose="02040503050406030204" pitchFamily="18" charset="0"/>
                            </a:rPr>
                          </m:ctrlPr>
                        </m:radPr>
                        <m:deg/>
                        <m:e>
                          <m:sSub>
                            <m:sSubPr>
                              <m:ctrlPr>
                                <a:rPr lang="it-IT" sz="2000" i="1" smtClean="0">
                                  <a:latin typeface="Cambria Math" panose="02040503050406030204" pitchFamily="18" charset="0"/>
                                </a:rPr>
                              </m:ctrlPr>
                            </m:sSubPr>
                            <m:e>
                              <m:r>
                                <a:rPr lang="it-IT" sz="2000" b="0" i="1" smtClean="0">
                                  <a:latin typeface="Cambria Math" panose="02040503050406030204" pitchFamily="18" charset="0"/>
                                </a:rPr>
                                <m:t>𝐸</m:t>
                              </m:r>
                            </m:e>
                            <m:sub>
                              <m:r>
                                <a:rPr lang="it-IT" sz="2000" b="0" i="1" smtClean="0">
                                  <a:latin typeface="Cambria Math" panose="02040503050406030204" pitchFamily="18" charset="0"/>
                                </a:rPr>
                                <m:t>𝑘</m:t>
                              </m:r>
                            </m:sub>
                          </m:sSub>
                        </m:e>
                      </m:rad>
                      <m:r>
                        <a:rPr lang="it-IT" sz="2000" b="0" i="1" smtClean="0">
                          <a:latin typeface="Cambria Math" panose="02040503050406030204" pitchFamily="18" charset="0"/>
                        </a:rPr>
                        <m:t>=</m:t>
                      </m:r>
                      <m:sSub>
                        <m:sSubPr>
                          <m:ctrlPr>
                            <a:rPr lang="it-IT" sz="2000" i="1">
                              <a:latin typeface="Cambria Math" panose="02040503050406030204" pitchFamily="18" charset="0"/>
                            </a:rPr>
                          </m:ctrlPr>
                        </m:sSubPr>
                        <m:e>
                          <m:r>
                            <a:rPr lang="it-IT" sz="2000" i="1">
                              <a:latin typeface="Cambria Math" panose="02040503050406030204" pitchFamily="18" charset="0"/>
                            </a:rPr>
                            <m:t>𝑥</m:t>
                          </m:r>
                        </m:e>
                        <m:sub>
                          <m:r>
                            <a:rPr lang="it-IT" sz="2000" b="0" i="1" smtClean="0">
                              <a:latin typeface="Cambria Math" panose="02040503050406030204" pitchFamily="18" charset="0"/>
                            </a:rPr>
                            <m:t>𝑎</m:t>
                          </m:r>
                        </m:sub>
                      </m:sSub>
                      <m:sSub>
                        <m:sSubPr>
                          <m:ctrlPr>
                            <a:rPr lang="it-IT" sz="2000" i="1">
                              <a:latin typeface="Cambria Math" panose="02040503050406030204" pitchFamily="18" charset="0"/>
                            </a:rPr>
                          </m:ctrlPr>
                        </m:sSubPr>
                        <m:e>
                          <m:r>
                            <a:rPr lang="it-IT" sz="2000" i="1">
                              <a:latin typeface="Cambria Math" panose="02040503050406030204" pitchFamily="18" charset="0"/>
                              <a:ea typeface="Cambria Math" panose="02040503050406030204" pitchFamily="18" charset="0"/>
                            </a:rPr>
                            <m:t>𝜗</m:t>
                          </m:r>
                        </m:e>
                        <m:sub>
                          <m:r>
                            <a:rPr lang="it-IT" sz="2000" b="0" i="1" smtClean="0">
                              <a:latin typeface="Cambria Math" panose="02040503050406030204" pitchFamily="18" charset="0"/>
                              <a:ea typeface="Cambria Math" panose="02040503050406030204" pitchFamily="18" charset="0"/>
                            </a:rPr>
                            <m:t>𝑎</m:t>
                          </m:r>
                        </m:sub>
                      </m:sSub>
                      <m:rad>
                        <m:radPr>
                          <m:degHide m:val="on"/>
                          <m:ctrlPr>
                            <a:rPr lang="it-IT" sz="2000" i="1">
                              <a:latin typeface="Cambria Math" panose="02040503050406030204" pitchFamily="18" charset="0"/>
                            </a:rPr>
                          </m:ctrlPr>
                        </m:radPr>
                        <m:deg/>
                        <m:e>
                          <m:sSub>
                            <m:sSubPr>
                              <m:ctrlPr>
                                <a:rPr lang="it-IT" sz="2000" i="1">
                                  <a:latin typeface="Cambria Math" panose="02040503050406030204" pitchFamily="18" charset="0"/>
                                </a:rPr>
                              </m:ctrlPr>
                            </m:sSubPr>
                            <m:e>
                              <m:r>
                                <a:rPr lang="it-IT" sz="2000" i="1">
                                  <a:latin typeface="Cambria Math" panose="02040503050406030204" pitchFamily="18" charset="0"/>
                                </a:rPr>
                                <m:t>𝐸</m:t>
                              </m:r>
                            </m:e>
                            <m:sub>
                              <m:r>
                                <a:rPr lang="it-IT" sz="2000" b="0" i="1" smtClean="0">
                                  <a:latin typeface="Cambria Math" panose="02040503050406030204" pitchFamily="18" charset="0"/>
                                </a:rPr>
                                <m:t>𝑝</m:t>
                              </m:r>
                            </m:sub>
                          </m:sSub>
                        </m:e>
                      </m:rad>
                    </m:oMath>
                  </m:oMathPara>
                </a14:m>
                <a:endParaRPr lang="it-IT" sz="2000" dirty="0"/>
              </a:p>
            </p:txBody>
          </p:sp>
        </mc:Choice>
        <mc:Fallback xmlns="">
          <p:sp>
            <p:nvSpPr>
              <p:cNvPr id="92" name="CasellaDiTesto 91">
                <a:extLst>
                  <a:ext uri="{FF2B5EF4-FFF2-40B4-BE49-F238E27FC236}">
                    <a16:creationId xmlns:a16="http://schemas.microsoft.com/office/drawing/2014/main" id="{1963A90F-864B-3CE6-5B79-762ABAB7B0F5}"/>
                  </a:ext>
                </a:extLst>
              </p:cNvPr>
              <p:cNvSpPr txBox="1">
                <a:spLocks noRot="1" noChangeAspect="1" noMove="1" noResize="1" noEditPoints="1" noAdjustHandles="1" noChangeArrowheads="1" noChangeShapeType="1" noTextEdit="1"/>
              </p:cNvSpPr>
              <p:nvPr/>
            </p:nvSpPr>
            <p:spPr>
              <a:xfrm>
                <a:off x="9603456" y="1274663"/>
                <a:ext cx="2332177" cy="376385"/>
              </a:xfrm>
              <a:prstGeom prst="rect">
                <a:avLst/>
              </a:prstGeom>
              <a:blipFill>
                <a:blip r:embed="rId13"/>
                <a:stretch>
                  <a:fillRect l="-1087" r="-543" b="-16129"/>
                </a:stretch>
              </a:blipFill>
            </p:spPr>
            <p:txBody>
              <a:bodyPr/>
              <a:lstStyle/>
              <a:p>
                <a:r>
                  <a:rPr lang="en-US">
                    <a:noFill/>
                  </a:rPr>
                  <a:t> </a:t>
                </a:r>
              </a:p>
            </p:txBody>
          </p:sp>
        </mc:Fallback>
      </mc:AlternateContent>
      <p:pic>
        <p:nvPicPr>
          <p:cNvPr id="93" name="Immagine 92">
            <a:extLst>
              <a:ext uri="{FF2B5EF4-FFF2-40B4-BE49-F238E27FC236}">
                <a16:creationId xmlns:a16="http://schemas.microsoft.com/office/drawing/2014/main" id="{34C52FBA-E534-0008-A303-AE0FCE0197D5}"/>
              </a:ext>
            </a:extLst>
          </p:cNvPr>
          <p:cNvPicPr>
            <a:picLocks noChangeAspect="1"/>
          </p:cNvPicPr>
          <p:nvPr/>
        </p:nvPicPr>
        <p:blipFill>
          <a:blip r:embed="rId14"/>
          <a:stretch>
            <a:fillRect/>
          </a:stretch>
        </p:blipFill>
        <p:spPr>
          <a:xfrm>
            <a:off x="45339" y="5012499"/>
            <a:ext cx="2632787" cy="1728240"/>
          </a:xfrm>
          <a:prstGeom prst="rect">
            <a:avLst/>
          </a:prstGeom>
        </p:spPr>
      </p:pic>
      <p:pic>
        <p:nvPicPr>
          <p:cNvPr id="94" name="Immagine 93" descr="Immagine che contiene quadrato&#10;&#10;Descrizione generata automaticamente">
            <a:extLst>
              <a:ext uri="{FF2B5EF4-FFF2-40B4-BE49-F238E27FC236}">
                <a16:creationId xmlns:a16="http://schemas.microsoft.com/office/drawing/2014/main" id="{3787C343-6EAD-0759-3BA2-DCFC971A06D2}"/>
              </a:ext>
            </a:extLst>
          </p:cNvPr>
          <p:cNvPicPr>
            <a:picLocks noChangeAspect="1"/>
          </p:cNvPicPr>
          <p:nvPr/>
        </p:nvPicPr>
        <p:blipFill>
          <a:blip r:embed="rId15">
            <a:extLst>
              <a:ext uri="{28A0092B-C50C-407E-A947-70E740481C1C}">
                <a14:useLocalDpi xmlns:a14="http://schemas.microsoft.com/office/drawing/2010/main" val="0"/>
              </a:ext>
            </a:extLst>
          </a:blip>
          <a:stretch>
            <a:fillRect/>
          </a:stretch>
        </p:blipFill>
        <p:spPr>
          <a:xfrm>
            <a:off x="4962330" y="5267717"/>
            <a:ext cx="1539934" cy="1539934"/>
          </a:xfrm>
          <a:prstGeom prst="rect">
            <a:avLst/>
          </a:prstGeom>
        </p:spPr>
      </p:pic>
      <p:grpSp>
        <p:nvGrpSpPr>
          <p:cNvPr id="95" name="Gruppo 94">
            <a:extLst>
              <a:ext uri="{FF2B5EF4-FFF2-40B4-BE49-F238E27FC236}">
                <a16:creationId xmlns:a16="http://schemas.microsoft.com/office/drawing/2014/main" id="{64ECF48C-5C11-93E1-232A-B245E7270354}"/>
              </a:ext>
            </a:extLst>
          </p:cNvPr>
          <p:cNvGrpSpPr>
            <a:grpSpLocks noChangeAspect="1"/>
          </p:cNvGrpSpPr>
          <p:nvPr/>
        </p:nvGrpSpPr>
        <p:grpSpPr>
          <a:xfrm>
            <a:off x="2363172" y="4835793"/>
            <a:ext cx="2735368" cy="1787876"/>
            <a:chOff x="5849008" y="4564117"/>
            <a:chExt cx="3318640" cy="2169111"/>
          </a:xfrm>
        </p:grpSpPr>
        <p:sp>
          <p:nvSpPr>
            <p:cNvPr id="96" name="Rettangolo 95">
              <a:extLst>
                <a:ext uri="{FF2B5EF4-FFF2-40B4-BE49-F238E27FC236}">
                  <a16:creationId xmlns:a16="http://schemas.microsoft.com/office/drawing/2014/main" id="{20FCC370-49D6-424A-D909-8B126ACBE075}"/>
                </a:ext>
              </a:extLst>
            </p:cNvPr>
            <p:cNvSpPr/>
            <p:nvPr/>
          </p:nvSpPr>
          <p:spPr>
            <a:xfrm>
              <a:off x="6337738" y="5022671"/>
              <a:ext cx="472966" cy="307428"/>
            </a:xfrm>
            <a:prstGeom prst="rect">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sp>
          <p:nvSpPr>
            <p:cNvPr id="97" name="CasellaDiTesto 96">
              <a:extLst>
                <a:ext uri="{FF2B5EF4-FFF2-40B4-BE49-F238E27FC236}">
                  <a16:creationId xmlns:a16="http://schemas.microsoft.com/office/drawing/2014/main" id="{D59A0965-46C4-FBA4-466E-27BE60DBE9FE}"/>
                </a:ext>
              </a:extLst>
            </p:cNvPr>
            <p:cNvSpPr txBox="1"/>
            <p:nvPr/>
          </p:nvSpPr>
          <p:spPr>
            <a:xfrm>
              <a:off x="6251028" y="4564117"/>
              <a:ext cx="708399" cy="276999"/>
            </a:xfrm>
            <a:prstGeom prst="rect">
              <a:avLst/>
            </a:prstGeom>
            <a:noFill/>
          </p:spPr>
          <p:txBody>
            <a:bodyPr wrap="none" rtlCol="0">
              <a:spAutoFit/>
            </a:bodyPr>
            <a:lstStyle/>
            <a:p>
              <a:r>
                <a:rPr lang="it-IT" sz="1200" err="1"/>
                <a:t>preamp</a:t>
              </a:r>
              <a:r>
                <a:rPr lang="it-IT" sz="1200"/>
                <a:t>.</a:t>
              </a:r>
            </a:p>
          </p:txBody>
        </p:sp>
        <p:sp>
          <p:nvSpPr>
            <p:cNvPr id="98" name="CasellaDiTesto 97">
              <a:extLst>
                <a:ext uri="{FF2B5EF4-FFF2-40B4-BE49-F238E27FC236}">
                  <a16:creationId xmlns:a16="http://schemas.microsoft.com/office/drawing/2014/main" id="{A82BA84D-54D1-ACFF-3E49-4D55B97423FA}"/>
                </a:ext>
              </a:extLst>
            </p:cNvPr>
            <p:cNvSpPr txBox="1"/>
            <p:nvPr/>
          </p:nvSpPr>
          <p:spPr>
            <a:xfrm>
              <a:off x="7252138" y="4572000"/>
              <a:ext cx="431528" cy="276999"/>
            </a:xfrm>
            <a:prstGeom prst="rect">
              <a:avLst/>
            </a:prstGeom>
            <a:noFill/>
          </p:spPr>
          <p:txBody>
            <a:bodyPr wrap="none" rtlCol="0">
              <a:spAutoFit/>
            </a:bodyPr>
            <a:lstStyle/>
            <a:p>
              <a:r>
                <a:rPr lang="it-IT" sz="1200"/>
                <a:t>CFD</a:t>
              </a:r>
            </a:p>
          </p:txBody>
        </p:sp>
        <p:sp>
          <p:nvSpPr>
            <p:cNvPr id="99" name="CasellaDiTesto 98">
              <a:extLst>
                <a:ext uri="{FF2B5EF4-FFF2-40B4-BE49-F238E27FC236}">
                  <a16:creationId xmlns:a16="http://schemas.microsoft.com/office/drawing/2014/main" id="{AEC3F0CD-0A5B-1ECC-11F1-A10AEBCB9BFF}"/>
                </a:ext>
              </a:extLst>
            </p:cNvPr>
            <p:cNvSpPr txBox="1"/>
            <p:nvPr/>
          </p:nvSpPr>
          <p:spPr>
            <a:xfrm>
              <a:off x="8182304" y="4579882"/>
              <a:ext cx="436338" cy="276999"/>
            </a:xfrm>
            <a:prstGeom prst="rect">
              <a:avLst/>
            </a:prstGeom>
            <a:noFill/>
          </p:spPr>
          <p:txBody>
            <a:bodyPr wrap="none" rtlCol="0">
              <a:spAutoFit/>
            </a:bodyPr>
            <a:lstStyle/>
            <a:p>
              <a:r>
                <a:rPr lang="it-IT" sz="1200"/>
                <a:t>TDC</a:t>
              </a:r>
            </a:p>
          </p:txBody>
        </p:sp>
        <p:cxnSp>
          <p:nvCxnSpPr>
            <p:cNvPr id="100" name="Connettore diritto 99">
              <a:extLst>
                <a:ext uri="{FF2B5EF4-FFF2-40B4-BE49-F238E27FC236}">
                  <a16:creationId xmlns:a16="http://schemas.microsoft.com/office/drawing/2014/main" id="{42E2501F-DC50-DE85-1756-4E1475D60A9B}"/>
                </a:ext>
              </a:extLst>
            </p:cNvPr>
            <p:cNvCxnSpPr>
              <a:cxnSpLocks/>
              <a:stCxn id="96" idx="1"/>
            </p:cNvCxnSpPr>
            <p:nvPr/>
          </p:nvCxnSpPr>
          <p:spPr>
            <a:xfrm flipH="1">
              <a:off x="5856890" y="5176385"/>
              <a:ext cx="480848" cy="0"/>
            </a:xfrm>
            <a:prstGeom prst="line">
              <a:avLst/>
            </a:prstGeom>
            <a:ln w="190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01" name="Rettangolo 100">
              <a:extLst>
                <a:ext uri="{FF2B5EF4-FFF2-40B4-BE49-F238E27FC236}">
                  <a16:creationId xmlns:a16="http://schemas.microsoft.com/office/drawing/2014/main" id="{FB89136E-4410-242A-AD46-5B25A2D88A50}"/>
                </a:ext>
              </a:extLst>
            </p:cNvPr>
            <p:cNvSpPr/>
            <p:nvPr/>
          </p:nvSpPr>
          <p:spPr>
            <a:xfrm>
              <a:off x="6329856" y="5416809"/>
              <a:ext cx="472966" cy="307428"/>
            </a:xfrm>
            <a:prstGeom prst="rect">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cxnSp>
          <p:nvCxnSpPr>
            <p:cNvPr id="102" name="Connettore diritto 101">
              <a:extLst>
                <a:ext uri="{FF2B5EF4-FFF2-40B4-BE49-F238E27FC236}">
                  <a16:creationId xmlns:a16="http://schemas.microsoft.com/office/drawing/2014/main" id="{5B740F17-EA2B-EE0E-17AA-DF77D3D9BDC3}"/>
                </a:ext>
              </a:extLst>
            </p:cNvPr>
            <p:cNvCxnSpPr>
              <a:cxnSpLocks/>
              <a:stCxn id="101" idx="1"/>
            </p:cNvCxnSpPr>
            <p:nvPr/>
          </p:nvCxnSpPr>
          <p:spPr>
            <a:xfrm flipH="1">
              <a:off x="5849008" y="5570523"/>
              <a:ext cx="480848" cy="0"/>
            </a:xfrm>
            <a:prstGeom prst="line">
              <a:avLst/>
            </a:prstGeom>
            <a:ln w="190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03" name="Rettangolo 102">
              <a:extLst>
                <a:ext uri="{FF2B5EF4-FFF2-40B4-BE49-F238E27FC236}">
                  <a16:creationId xmlns:a16="http://schemas.microsoft.com/office/drawing/2014/main" id="{5B468BC6-83B5-2DF5-DFD2-D289301BDA22}"/>
                </a:ext>
              </a:extLst>
            </p:cNvPr>
            <p:cNvSpPr/>
            <p:nvPr/>
          </p:nvSpPr>
          <p:spPr>
            <a:xfrm>
              <a:off x="6353504" y="6015898"/>
              <a:ext cx="472966" cy="307428"/>
            </a:xfrm>
            <a:prstGeom prst="rect">
              <a:avLst/>
            </a:prstGeom>
            <a:solidFill>
              <a:schemeClr val="accent2">
                <a:lumMod val="75000"/>
              </a:scheme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cxnSp>
          <p:nvCxnSpPr>
            <p:cNvPr id="104" name="Connettore diritto 103">
              <a:extLst>
                <a:ext uri="{FF2B5EF4-FFF2-40B4-BE49-F238E27FC236}">
                  <a16:creationId xmlns:a16="http://schemas.microsoft.com/office/drawing/2014/main" id="{F6A81154-A76F-B0EE-6DE4-4AE3098948D3}"/>
                </a:ext>
              </a:extLst>
            </p:cNvPr>
            <p:cNvCxnSpPr>
              <a:cxnSpLocks/>
              <a:stCxn id="103" idx="1"/>
            </p:cNvCxnSpPr>
            <p:nvPr/>
          </p:nvCxnSpPr>
          <p:spPr>
            <a:xfrm flipH="1">
              <a:off x="5872656" y="6169612"/>
              <a:ext cx="480848" cy="0"/>
            </a:xfrm>
            <a:prstGeom prst="line">
              <a:avLst/>
            </a:prstGeom>
            <a:ln w="19050">
              <a:solidFill>
                <a:schemeClr val="accent2">
                  <a:lumMod val="75000"/>
                </a:schemeClr>
              </a:solidFill>
            </a:ln>
          </p:spPr>
          <p:style>
            <a:lnRef idx="1">
              <a:schemeClr val="accent1"/>
            </a:lnRef>
            <a:fillRef idx="0">
              <a:schemeClr val="accent1"/>
            </a:fillRef>
            <a:effectRef idx="0">
              <a:schemeClr val="accent1"/>
            </a:effectRef>
            <a:fontRef idx="minor">
              <a:schemeClr val="tx1"/>
            </a:fontRef>
          </p:style>
        </p:cxnSp>
        <p:sp>
          <p:nvSpPr>
            <p:cNvPr id="105" name="Rettangolo 104">
              <a:extLst>
                <a:ext uri="{FF2B5EF4-FFF2-40B4-BE49-F238E27FC236}">
                  <a16:creationId xmlns:a16="http://schemas.microsoft.com/office/drawing/2014/main" id="{5AF28F2E-5521-F217-FDA0-675959115622}"/>
                </a:ext>
              </a:extLst>
            </p:cNvPr>
            <p:cNvSpPr/>
            <p:nvPr/>
          </p:nvSpPr>
          <p:spPr>
            <a:xfrm>
              <a:off x="6353504" y="6417918"/>
              <a:ext cx="472966" cy="307428"/>
            </a:xfrm>
            <a:prstGeom prst="rect">
              <a:avLst/>
            </a:prstGeom>
            <a:solidFill>
              <a:schemeClr val="accent2">
                <a:lumMod val="75000"/>
              </a:scheme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cxnSp>
          <p:nvCxnSpPr>
            <p:cNvPr id="106" name="Connettore diritto 105">
              <a:extLst>
                <a:ext uri="{FF2B5EF4-FFF2-40B4-BE49-F238E27FC236}">
                  <a16:creationId xmlns:a16="http://schemas.microsoft.com/office/drawing/2014/main" id="{B582050E-FADD-7C47-9FFB-2E46B02D6FE8}"/>
                </a:ext>
              </a:extLst>
            </p:cNvPr>
            <p:cNvCxnSpPr>
              <a:cxnSpLocks/>
              <a:stCxn id="105" idx="1"/>
            </p:cNvCxnSpPr>
            <p:nvPr/>
          </p:nvCxnSpPr>
          <p:spPr>
            <a:xfrm flipH="1">
              <a:off x="5872656" y="6571632"/>
              <a:ext cx="480848" cy="0"/>
            </a:xfrm>
            <a:prstGeom prst="line">
              <a:avLst/>
            </a:prstGeom>
            <a:ln w="19050">
              <a:solidFill>
                <a:schemeClr val="accent2">
                  <a:lumMod val="75000"/>
                </a:schemeClr>
              </a:solidFill>
            </a:ln>
          </p:spPr>
          <p:style>
            <a:lnRef idx="1">
              <a:schemeClr val="accent1"/>
            </a:lnRef>
            <a:fillRef idx="0">
              <a:schemeClr val="accent1"/>
            </a:fillRef>
            <a:effectRef idx="0">
              <a:schemeClr val="accent1"/>
            </a:effectRef>
            <a:fontRef idx="minor">
              <a:schemeClr val="tx1"/>
            </a:fontRef>
          </p:style>
        </p:cxnSp>
        <p:sp>
          <p:nvSpPr>
            <p:cNvPr id="107" name="Rettangolo 106">
              <a:extLst>
                <a:ext uri="{FF2B5EF4-FFF2-40B4-BE49-F238E27FC236}">
                  <a16:creationId xmlns:a16="http://schemas.microsoft.com/office/drawing/2014/main" id="{A50EC9E2-C733-6BB0-E031-784135D795AF}"/>
                </a:ext>
              </a:extLst>
            </p:cNvPr>
            <p:cNvSpPr/>
            <p:nvPr/>
          </p:nvSpPr>
          <p:spPr>
            <a:xfrm>
              <a:off x="7275786" y="5030553"/>
              <a:ext cx="472966" cy="307428"/>
            </a:xfrm>
            <a:prstGeom prst="rect">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cxnSp>
          <p:nvCxnSpPr>
            <p:cNvPr id="108" name="Connettore diritto 107">
              <a:extLst>
                <a:ext uri="{FF2B5EF4-FFF2-40B4-BE49-F238E27FC236}">
                  <a16:creationId xmlns:a16="http://schemas.microsoft.com/office/drawing/2014/main" id="{C8C110E3-7D74-2164-0985-F264EEB712FD}"/>
                </a:ext>
              </a:extLst>
            </p:cNvPr>
            <p:cNvCxnSpPr>
              <a:cxnSpLocks/>
              <a:stCxn id="107" idx="1"/>
            </p:cNvCxnSpPr>
            <p:nvPr/>
          </p:nvCxnSpPr>
          <p:spPr>
            <a:xfrm flipH="1">
              <a:off x="6794938" y="5184267"/>
              <a:ext cx="480848" cy="0"/>
            </a:xfrm>
            <a:prstGeom prst="line">
              <a:avLst/>
            </a:prstGeom>
            <a:ln w="190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09" name="Rettangolo 108">
              <a:extLst>
                <a:ext uri="{FF2B5EF4-FFF2-40B4-BE49-F238E27FC236}">
                  <a16:creationId xmlns:a16="http://schemas.microsoft.com/office/drawing/2014/main" id="{3C336846-BE72-99D4-9ECC-56AE38764809}"/>
                </a:ext>
              </a:extLst>
            </p:cNvPr>
            <p:cNvSpPr/>
            <p:nvPr/>
          </p:nvSpPr>
          <p:spPr>
            <a:xfrm>
              <a:off x="7267904" y="5424691"/>
              <a:ext cx="472966" cy="307428"/>
            </a:xfrm>
            <a:prstGeom prst="rect">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cxnSp>
          <p:nvCxnSpPr>
            <p:cNvPr id="110" name="Connettore diritto 109">
              <a:extLst>
                <a:ext uri="{FF2B5EF4-FFF2-40B4-BE49-F238E27FC236}">
                  <a16:creationId xmlns:a16="http://schemas.microsoft.com/office/drawing/2014/main" id="{42CC118A-44BD-4127-6041-C1AFFA863D86}"/>
                </a:ext>
              </a:extLst>
            </p:cNvPr>
            <p:cNvCxnSpPr>
              <a:cxnSpLocks/>
              <a:stCxn id="109" idx="1"/>
            </p:cNvCxnSpPr>
            <p:nvPr/>
          </p:nvCxnSpPr>
          <p:spPr>
            <a:xfrm flipH="1">
              <a:off x="6787056" y="5578405"/>
              <a:ext cx="480848" cy="0"/>
            </a:xfrm>
            <a:prstGeom prst="line">
              <a:avLst/>
            </a:prstGeom>
            <a:ln w="190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11" name="Rettangolo 110">
              <a:extLst>
                <a:ext uri="{FF2B5EF4-FFF2-40B4-BE49-F238E27FC236}">
                  <a16:creationId xmlns:a16="http://schemas.microsoft.com/office/drawing/2014/main" id="{6137D8EC-B475-7189-5F7C-D491988C000F}"/>
                </a:ext>
              </a:extLst>
            </p:cNvPr>
            <p:cNvSpPr/>
            <p:nvPr/>
          </p:nvSpPr>
          <p:spPr>
            <a:xfrm>
              <a:off x="7291552" y="6023780"/>
              <a:ext cx="472966" cy="307428"/>
            </a:xfrm>
            <a:prstGeom prst="rect">
              <a:avLst/>
            </a:prstGeom>
            <a:solidFill>
              <a:schemeClr val="accent2">
                <a:lumMod val="75000"/>
              </a:scheme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cxnSp>
          <p:nvCxnSpPr>
            <p:cNvPr id="112" name="Connettore diritto 111">
              <a:extLst>
                <a:ext uri="{FF2B5EF4-FFF2-40B4-BE49-F238E27FC236}">
                  <a16:creationId xmlns:a16="http://schemas.microsoft.com/office/drawing/2014/main" id="{8AE8053F-1FDC-561A-9D9E-5DB7F91D8DF0}"/>
                </a:ext>
              </a:extLst>
            </p:cNvPr>
            <p:cNvCxnSpPr>
              <a:cxnSpLocks/>
              <a:stCxn id="111" idx="1"/>
            </p:cNvCxnSpPr>
            <p:nvPr/>
          </p:nvCxnSpPr>
          <p:spPr>
            <a:xfrm flipH="1">
              <a:off x="6810704" y="6177494"/>
              <a:ext cx="480848" cy="0"/>
            </a:xfrm>
            <a:prstGeom prst="line">
              <a:avLst/>
            </a:prstGeom>
            <a:ln w="19050">
              <a:solidFill>
                <a:schemeClr val="accent2">
                  <a:lumMod val="75000"/>
                </a:schemeClr>
              </a:solidFill>
            </a:ln>
          </p:spPr>
          <p:style>
            <a:lnRef idx="1">
              <a:schemeClr val="accent1"/>
            </a:lnRef>
            <a:fillRef idx="0">
              <a:schemeClr val="accent1"/>
            </a:fillRef>
            <a:effectRef idx="0">
              <a:schemeClr val="accent1"/>
            </a:effectRef>
            <a:fontRef idx="minor">
              <a:schemeClr val="tx1"/>
            </a:fontRef>
          </p:style>
        </p:cxnSp>
        <p:sp>
          <p:nvSpPr>
            <p:cNvPr id="113" name="Rettangolo 112">
              <a:extLst>
                <a:ext uri="{FF2B5EF4-FFF2-40B4-BE49-F238E27FC236}">
                  <a16:creationId xmlns:a16="http://schemas.microsoft.com/office/drawing/2014/main" id="{C8D4CB3F-0321-D2E5-18F4-18B3C178ED1E}"/>
                </a:ext>
              </a:extLst>
            </p:cNvPr>
            <p:cNvSpPr/>
            <p:nvPr/>
          </p:nvSpPr>
          <p:spPr>
            <a:xfrm>
              <a:off x="7291552" y="6425800"/>
              <a:ext cx="472966" cy="307428"/>
            </a:xfrm>
            <a:prstGeom prst="rect">
              <a:avLst/>
            </a:prstGeom>
            <a:solidFill>
              <a:schemeClr val="accent2">
                <a:lumMod val="75000"/>
              </a:scheme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cxnSp>
          <p:nvCxnSpPr>
            <p:cNvPr id="114" name="Connettore diritto 113">
              <a:extLst>
                <a:ext uri="{FF2B5EF4-FFF2-40B4-BE49-F238E27FC236}">
                  <a16:creationId xmlns:a16="http://schemas.microsoft.com/office/drawing/2014/main" id="{26377D8A-B868-6D0C-948B-B51ADF4AB367}"/>
                </a:ext>
              </a:extLst>
            </p:cNvPr>
            <p:cNvCxnSpPr>
              <a:cxnSpLocks/>
              <a:stCxn id="113" idx="1"/>
            </p:cNvCxnSpPr>
            <p:nvPr/>
          </p:nvCxnSpPr>
          <p:spPr>
            <a:xfrm flipH="1">
              <a:off x="6810704" y="6579514"/>
              <a:ext cx="480848" cy="0"/>
            </a:xfrm>
            <a:prstGeom prst="line">
              <a:avLst/>
            </a:prstGeom>
            <a:ln w="19050">
              <a:solidFill>
                <a:schemeClr val="accent2">
                  <a:lumMod val="75000"/>
                </a:schemeClr>
              </a:solidFill>
            </a:ln>
          </p:spPr>
          <p:style>
            <a:lnRef idx="1">
              <a:schemeClr val="accent1"/>
            </a:lnRef>
            <a:fillRef idx="0">
              <a:schemeClr val="accent1"/>
            </a:fillRef>
            <a:effectRef idx="0">
              <a:schemeClr val="accent1"/>
            </a:effectRef>
            <a:fontRef idx="minor">
              <a:schemeClr val="tx1"/>
            </a:fontRef>
          </p:style>
        </p:cxnSp>
        <p:sp>
          <p:nvSpPr>
            <p:cNvPr id="115" name="Rettangolo 114">
              <a:extLst>
                <a:ext uri="{FF2B5EF4-FFF2-40B4-BE49-F238E27FC236}">
                  <a16:creationId xmlns:a16="http://schemas.microsoft.com/office/drawing/2014/main" id="{96F1D5D0-9B1D-CF2F-B3EC-494B02288D84}"/>
                </a:ext>
              </a:extLst>
            </p:cNvPr>
            <p:cNvSpPr/>
            <p:nvPr/>
          </p:nvSpPr>
          <p:spPr>
            <a:xfrm>
              <a:off x="8221718" y="5022672"/>
              <a:ext cx="472966" cy="307428"/>
            </a:xfrm>
            <a:prstGeom prst="rect">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cxnSp>
          <p:nvCxnSpPr>
            <p:cNvPr id="116" name="Connettore diritto 115">
              <a:extLst>
                <a:ext uri="{FF2B5EF4-FFF2-40B4-BE49-F238E27FC236}">
                  <a16:creationId xmlns:a16="http://schemas.microsoft.com/office/drawing/2014/main" id="{7511D10D-F39C-A8AC-BC31-A760E384F809}"/>
                </a:ext>
              </a:extLst>
            </p:cNvPr>
            <p:cNvCxnSpPr>
              <a:cxnSpLocks/>
              <a:stCxn id="115" idx="1"/>
            </p:cNvCxnSpPr>
            <p:nvPr/>
          </p:nvCxnSpPr>
          <p:spPr>
            <a:xfrm flipH="1">
              <a:off x="7740870" y="5176386"/>
              <a:ext cx="480848" cy="0"/>
            </a:xfrm>
            <a:prstGeom prst="line">
              <a:avLst/>
            </a:prstGeom>
            <a:ln w="190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17" name="Rettangolo 116">
              <a:extLst>
                <a:ext uri="{FF2B5EF4-FFF2-40B4-BE49-F238E27FC236}">
                  <a16:creationId xmlns:a16="http://schemas.microsoft.com/office/drawing/2014/main" id="{7B630DCF-C210-5AE0-463F-96CFD91DD6C3}"/>
                </a:ext>
              </a:extLst>
            </p:cNvPr>
            <p:cNvSpPr/>
            <p:nvPr/>
          </p:nvSpPr>
          <p:spPr>
            <a:xfrm>
              <a:off x="8213836" y="5416810"/>
              <a:ext cx="472966" cy="307428"/>
            </a:xfrm>
            <a:prstGeom prst="rect">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cxnSp>
          <p:nvCxnSpPr>
            <p:cNvPr id="118" name="Connettore diritto 117">
              <a:extLst>
                <a:ext uri="{FF2B5EF4-FFF2-40B4-BE49-F238E27FC236}">
                  <a16:creationId xmlns:a16="http://schemas.microsoft.com/office/drawing/2014/main" id="{0F6D365A-8649-499E-CBB1-C9B9C87A244E}"/>
                </a:ext>
              </a:extLst>
            </p:cNvPr>
            <p:cNvCxnSpPr>
              <a:cxnSpLocks/>
              <a:stCxn id="117" idx="1"/>
            </p:cNvCxnSpPr>
            <p:nvPr/>
          </p:nvCxnSpPr>
          <p:spPr>
            <a:xfrm flipH="1">
              <a:off x="7732988" y="5570524"/>
              <a:ext cx="480848" cy="0"/>
            </a:xfrm>
            <a:prstGeom prst="line">
              <a:avLst/>
            </a:prstGeom>
            <a:ln w="190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19" name="Rettangolo 118">
              <a:extLst>
                <a:ext uri="{FF2B5EF4-FFF2-40B4-BE49-F238E27FC236}">
                  <a16:creationId xmlns:a16="http://schemas.microsoft.com/office/drawing/2014/main" id="{A431EBE2-E755-3F6F-3BAF-B2F19BE4D7FC}"/>
                </a:ext>
              </a:extLst>
            </p:cNvPr>
            <p:cNvSpPr/>
            <p:nvPr/>
          </p:nvSpPr>
          <p:spPr>
            <a:xfrm>
              <a:off x="8237484" y="6015899"/>
              <a:ext cx="472966" cy="307428"/>
            </a:xfrm>
            <a:prstGeom prst="rect">
              <a:avLst/>
            </a:prstGeom>
            <a:solidFill>
              <a:schemeClr val="accent2">
                <a:lumMod val="75000"/>
              </a:scheme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cxnSp>
          <p:nvCxnSpPr>
            <p:cNvPr id="120" name="Connettore diritto 119">
              <a:extLst>
                <a:ext uri="{FF2B5EF4-FFF2-40B4-BE49-F238E27FC236}">
                  <a16:creationId xmlns:a16="http://schemas.microsoft.com/office/drawing/2014/main" id="{93BED4A7-02CD-5916-26B3-9930DA9391C6}"/>
                </a:ext>
              </a:extLst>
            </p:cNvPr>
            <p:cNvCxnSpPr>
              <a:cxnSpLocks/>
              <a:stCxn id="119" idx="1"/>
            </p:cNvCxnSpPr>
            <p:nvPr/>
          </p:nvCxnSpPr>
          <p:spPr>
            <a:xfrm flipH="1">
              <a:off x="7756636" y="6169613"/>
              <a:ext cx="480848" cy="0"/>
            </a:xfrm>
            <a:prstGeom prst="line">
              <a:avLst/>
            </a:prstGeom>
            <a:ln w="19050">
              <a:solidFill>
                <a:schemeClr val="accent2">
                  <a:lumMod val="75000"/>
                </a:schemeClr>
              </a:solidFill>
            </a:ln>
          </p:spPr>
          <p:style>
            <a:lnRef idx="1">
              <a:schemeClr val="accent1"/>
            </a:lnRef>
            <a:fillRef idx="0">
              <a:schemeClr val="accent1"/>
            </a:fillRef>
            <a:effectRef idx="0">
              <a:schemeClr val="accent1"/>
            </a:effectRef>
            <a:fontRef idx="minor">
              <a:schemeClr val="tx1"/>
            </a:fontRef>
          </p:style>
        </p:cxnSp>
        <p:sp>
          <p:nvSpPr>
            <p:cNvPr id="121" name="Rettangolo 120">
              <a:extLst>
                <a:ext uri="{FF2B5EF4-FFF2-40B4-BE49-F238E27FC236}">
                  <a16:creationId xmlns:a16="http://schemas.microsoft.com/office/drawing/2014/main" id="{BF5F2D94-5157-74F0-D8A0-B3515C63115E}"/>
                </a:ext>
              </a:extLst>
            </p:cNvPr>
            <p:cNvSpPr/>
            <p:nvPr/>
          </p:nvSpPr>
          <p:spPr>
            <a:xfrm>
              <a:off x="8237484" y="6417919"/>
              <a:ext cx="472966" cy="307428"/>
            </a:xfrm>
            <a:prstGeom prst="rect">
              <a:avLst/>
            </a:prstGeom>
            <a:solidFill>
              <a:schemeClr val="accent2">
                <a:lumMod val="75000"/>
              </a:scheme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cxnSp>
          <p:nvCxnSpPr>
            <p:cNvPr id="122" name="Connettore diritto 121">
              <a:extLst>
                <a:ext uri="{FF2B5EF4-FFF2-40B4-BE49-F238E27FC236}">
                  <a16:creationId xmlns:a16="http://schemas.microsoft.com/office/drawing/2014/main" id="{FE576ECA-A1CE-F13B-4A38-DC21074851AF}"/>
                </a:ext>
              </a:extLst>
            </p:cNvPr>
            <p:cNvCxnSpPr>
              <a:cxnSpLocks/>
              <a:stCxn id="121" idx="1"/>
            </p:cNvCxnSpPr>
            <p:nvPr/>
          </p:nvCxnSpPr>
          <p:spPr>
            <a:xfrm flipH="1">
              <a:off x="7756636" y="6571633"/>
              <a:ext cx="480848" cy="0"/>
            </a:xfrm>
            <a:prstGeom prst="line">
              <a:avLst/>
            </a:prstGeom>
            <a:ln w="19050">
              <a:solidFill>
                <a:schemeClr val="accent2">
                  <a:lumMod val="75000"/>
                </a:schemeClr>
              </a:solidFill>
            </a:ln>
          </p:spPr>
          <p:style>
            <a:lnRef idx="1">
              <a:schemeClr val="accent1"/>
            </a:lnRef>
            <a:fillRef idx="0">
              <a:schemeClr val="accent1"/>
            </a:fillRef>
            <a:effectRef idx="0">
              <a:schemeClr val="accent1"/>
            </a:effectRef>
            <a:fontRef idx="minor">
              <a:schemeClr val="tx1"/>
            </a:fontRef>
          </p:style>
        </p:cxnSp>
        <p:cxnSp>
          <p:nvCxnSpPr>
            <p:cNvPr id="124" name="Connettore a gomito 123">
              <a:extLst>
                <a:ext uri="{FF2B5EF4-FFF2-40B4-BE49-F238E27FC236}">
                  <a16:creationId xmlns:a16="http://schemas.microsoft.com/office/drawing/2014/main" id="{26E0BBA6-4746-F223-9C3C-E96C4482E05F}"/>
                </a:ext>
              </a:extLst>
            </p:cNvPr>
            <p:cNvCxnSpPr>
              <a:stCxn id="115" idx="3"/>
            </p:cNvCxnSpPr>
            <p:nvPr/>
          </p:nvCxnSpPr>
          <p:spPr>
            <a:xfrm>
              <a:off x="8694684" y="5176386"/>
              <a:ext cx="465082" cy="303484"/>
            </a:xfrm>
            <a:prstGeom prst="bentConnector3">
              <a:avLst/>
            </a:prstGeom>
          </p:spPr>
          <p:style>
            <a:lnRef idx="1">
              <a:schemeClr val="accent1"/>
            </a:lnRef>
            <a:fillRef idx="0">
              <a:schemeClr val="accent1"/>
            </a:fillRef>
            <a:effectRef idx="0">
              <a:schemeClr val="accent1"/>
            </a:effectRef>
            <a:fontRef idx="minor">
              <a:schemeClr val="tx1"/>
            </a:fontRef>
          </p:style>
        </p:cxnSp>
        <p:cxnSp>
          <p:nvCxnSpPr>
            <p:cNvPr id="125" name="Connettore a gomito 124">
              <a:extLst>
                <a:ext uri="{FF2B5EF4-FFF2-40B4-BE49-F238E27FC236}">
                  <a16:creationId xmlns:a16="http://schemas.microsoft.com/office/drawing/2014/main" id="{A3A1D9AF-6496-A950-68F8-224E3E837E65}"/>
                </a:ext>
              </a:extLst>
            </p:cNvPr>
            <p:cNvCxnSpPr>
              <a:stCxn id="117" idx="3"/>
            </p:cNvCxnSpPr>
            <p:nvPr/>
          </p:nvCxnSpPr>
          <p:spPr>
            <a:xfrm>
              <a:off x="8686802" y="5570524"/>
              <a:ext cx="465081" cy="145829"/>
            </a:xfrm>
            <a:prstGeom prst="bentConnector3">
              <a:avLst/>
            </a:prstGeom>
          </p:spPr>
          <p:style>
            <a:lnRef idx="1">
              <a:schemeClr val="accent1"/>
            </a:lnRef>
            <a:fillRef idx="0">
              <a:schemeClr val="accent1"/>
            </a:fillRef>
            <a:effectRef idx="0">
              <a:schemeClr val="accent1"/>
            </a:effectRef>
            <a:fontRef idx="minor">
              <a:schemeClr val="tx1"/>
            </a:fontRef>
          </p:style>
        </p:cxnSp>
        <p:cxnSp>
          <p:nvCxnSpPr>
            <p:cNvPr id="126" name="Connettore a gomito 125">
              <a:extLst>
                <a:ext uri="{FF2B5EF4-FFF2-40B4-BE49-F238E27FC236}">
                  <a16:creationId xmlns:a16="http://schemas.microsoft.com/office/drawing/2014/main" id="{004FF8D4-BEF6-4D91-E11F-497CB9AC0006}"/>
                </a:ext>
              </a:extLst>
            </p:cNvPr>
            <p:cNvCxnSpPr>
              <a:stCxn id="119" idx="3"/>
            </p:cNvCxnSpPr>
            <p:nvPr/>
          </p:nvCxnSpPr>
          <p:spPr>
            <a:xfrm flipV="1">
              <a:off x="8710450" y="6015898"/>
              <a:ext cx="457198" cy="153715"/>
            </a:xfrm>
            <a:prstGeom prst="bentConnector3">
              <a:avLst/>
            </a:prstGeom>
            <a:ln>
              <a:solidFill>
                <a:schemeClr val="accent2">
                  <a:lumMod val="75000"/>
                </a:schemeClr>
              </a:solidFill>
            </a:ln>
          </p:spPr>
          <p:style>
            <a:lnRef idx="1">
              <a:schemeClr val="accent1"/>
            </a:lnRef>
            <a:fillRef idx="0">
              <a:schemeClr val="accent1"/>
            </a:fillRef>
            <a:effectRef idx="0">
              <a:schemeClr val="accent1"/>
            </a:effectRef>
            <a:fontRef idx="minor">
              <a:schemeClr val="tx1"/>
            </a:fontRef>
          </p:style>
        </p:cxnSp>
        <p:cxnSp>
          <p:nvCxnSpPr>
            <p:cNvPr id="127" name="Connettore a gomito 126">
              <a:extLst>
                <a:ext uri="{FF2B5EF4-FFF2-40B4-BE49-F238E27FC236}">
                  <a16:creationId xmlns:a16="http://schemas.microsoft.com/office/drawing/2014/main" id="{6E3B6811-6598-29DB-DA5E-A2F712857DB3}"/>
                </a:ext>
              </a:extLst>
            </p:cNvPr>
            <p:cNvCxnSpPr>
              <a:stCxn id="121" idx="3"/>
            </p:cNvCxnSpPr>
            <p:nvPr/>
          </p:nvCxnSpPr>
          <p:spPr>
            <a:xfrm flipV="1">
              <a:off x="8710450" y="6291795"/>
              <a:ext cx="449316" cy="279838"/>
            </a:xfrm>
            <a:prstGeom prst="bentConnector3">
              <a:avLst/>
            </a:prstGeom>
            <a:ln>
              <a:solidFill>
                <a:schemeClr val="accent2">
                  <a:lumMod val="75000"/>
                </a:schemeClr>
              </a:solidFill>
            </a:ln>
          </p:spPr>
          <p:style>
            <a:lnRef idx="1">
              <a:schemeClr val="accent1"/>
            </a:lnRef>
            <a:fillRef idx="0">
              <a:schemeClr val="accent1"/>
            </a:fillRef>
            <a:effectRef idx="0">
              <a:schemeClr val="accent1"/>
            </a:effectRef>
            <a:fontRef idx="minor">
              <a:schemeClr val="tx1"/>
            </a:fontRef>
          </p:style>
        </p:cxnSp>
      </p:grpSp>
      <p:pic>
        <p:nvPicPr>
          <p:cNvPr id="129" name="Immagine 128">
            <a:extLst>
              <a:ext uri="{FF2B5EF4-FFF2-40B4-BE49-F238E27FC236}">
                <a16:creationId xmlns:a16="http://schemas.microsoft.com/office/drawing/2014/main" id="{6DE399DC-1FA1-65E6-42FE-661AF98CAD5F}"/>
              </a:ext>
            </a:extLst>
          </p:cNvPr>
          <p:cNvPicPr preferRelativeResize="0">
            <a:picLocks noChangeAspect="1"/>
          </p:cNvPicPr>
          <p:nvPr/>
        </p:nvPicPr>
        <p:blipFill>
          <a:blip r:embed="rId16"/>
          <a:stretch>
            <a:fillRect/>
          </a:stretch>
        </p:blipFill>
        <p:spPr>
          <a:xfrm>
            <a:off x="5073865" y="5417780"/>
            <a:ext cx="1282073" cy="819903"/>
          </a:xfrm>
          <a:prstGeom prst="rect">
            <a:avLst/>
          </a:prstGeom>
        </p:spPr>
      </p:pic>
      <p:sp>
        <p:nvSpPr>
          <p:cNvPr id="130" name="CasellaDiTesto 129">
            <a:extLst>
              <a:ext uri="{FF2B5EF4-FFF2-40B4-BE49-F238E27FC236}">
                <a16:creationId xmlns:a16="http://schemas.microsoft.com/office/drawing/2014/main" id="{8F403545-F27F-64B3-B4E7-FA524CB37B31}"/>
              </a:ext>
            </a:extLst>
          </p:cNvPr>
          <p:cNvSpPr txBox="1"/>
          <p:nvPr/>
        </p:nvSpPr>
        <p:spPr>
          <a:xfrm>
            <a:off x="424028" y="3993686"/>
            <a:ext cx="3888500" cy="584775"/>
          </a:xfrm>
          <a:prstGeom prst="rect">
            <a:avLst/>
          </a:prstGeom>
          <a:noFill/>
        </p:spPr>
        <p:txBody>
          <a:bodyPr wrap="none" rtlCol="0">
            <a:spAutoFit/>
          </a:bodyPr>
          <a:lstStyle/>
          <a:p>
            <a:r>
              <a:rPr lang="it-IT" sz="1600"/>
              <a:t>Position sensitive detector (</a:t>
            </a:r>
            <a:r>
              <a:rPr lang="it-IT" sz="1600" err="1"/>
              <a:t>MCP+delay</a:t>
            </a:r>
            <a:r>
              <a:rPr lang="it-IT" sz="1600"/>
              <a:t> line) </a:t>
            </a:r>
          </a:p>
          <a:p>
            <a:r>
              <a:rPr lang="it-IT" sz="1600" err="1"/>
              <a:t>allows</a:t>
            </a:r>
            <a:r>
              <a:rPr lang="it-IT" sz="1600"/>
              <a:t> </a:t>
            </a:r>
            <a:r>
              <a:rPr lang="it-IT" sz="1600" err="1"/>
              <a:t>parallel</a:t>
            </a:r>
            <a:r>
              <a:rPr lang="it-IT" sz="1600"/>
              <a:t> </a:t>
            </a:r>
            <a:r>
              <a:rPr lang="it-IT" sz="1600" err="1"/>
              <a:t>acquisition</a:t>
            </a:r>
            <a:endParaRPr lang="it-IT" sz="1600"/>
          </a:p>
        </p:txBody>
      </p:sp>
      <p:sp>
        <p:nvSpPr>
          <p:cNvPr id="131" name="CasellaDiTesto 130">
            <a:extLst>
              <a:ext uri="{FF2B5EF4-FFF2-40B4-BE49-F238E27FC236}">
                <a16:creationId xmlns:a16="http://schemas.microsoft.com/office/drawing/2014/main" id="{937A706A-1D9C-D7FA-9139-6F5FA2372861}"/>
              </a:ext>
            </a:extLst>
          </p:cNvPr>
          <p:cNvSpPr txBox="1"/>
          <p:nvPr/>
        </p:nvSpPr>
        <p:spPr>
          <a:xfrm>
            <a:off x="4162621" y="1144212"/>
            <a:ext cx="1822487" cy="338554"/>
          </a:xfrm>
          <a:prstGeom prst="rect">
            <a:avLst/>
          </a:prstGeom>
          <a:noFill/>
        </p:spPr>
        <p:txBody>
          <a:bodyPr wrap="none" rtlCol="0">
            <a:spAutoFit/>
          </a:bodyPr>
          <a:lstStyle/>
          <a:p>
            <a:r>
              <a:rPr lang="it-IT" sz="1600" err="1"/>
              <a:t>Electrostatic</a:t>
            </a:r>
            <a:r>
              <a:rPr lang="it-IT" sz="1600"/>
              <a:t> </a:t>
            </a:r>
            <a:r>
              <a:rPr lang="it-IT" sz="1600" err="1"/>
              <a:t>lenses</a:t>
            </a:r>
            <a:r>
              <a:rPr lang="it-IT" sz="1600"/>
              <a:t> </a:t>
            </a:r>
          </a:p>
        </p:txBody>
      </p:sp>
      <p:sp>
        <p:nvSpPr>
          <p:cNvPr id="132" name="CasellaDiTesto 131">
            <a:extLst>
              <a:ext uri="{FF2B5EF4-FFF2-40B4-BE49-F238E27FC236}">
                <a16:creationId xmlns:a16="http://schemas.microsoft.com/office/drawing/2014/main" id="{4ECD0C76-53C0-48D3-8276-C957A962489D}"/>
              </a:ext>
            </a:extLst>
          </p:cNvPr>
          <p:cNvSpPr txBox="1"/>
          <p:nvPr/>
        </p:nvSpPr>
        <p:spPr>
          <a:xfrm>
            <a:off x="9408750" y="465830"/>
            <a:ext cx="2595839" cy="338554"/>
          </a:xfrm>
          <a:prstGeom prst="rect">
            <a:avLst/>
          </a:prstGeom>
          <a:noFill/>
        </p:spPr>
        <p:txBody>
          <a:bodyPr wrap="none" rtlCol="0">
            <a:spAutoFit/>
          </a:bodyPr>
          <a:lstStyle/>
          <a:p>
            <a:r>
              <a:rPr lang="it-IT" sz="1600"/>
              <a:t>Electron </a:t>
            </a:r>
            <a:r>
              <a:rPr lang="it-IT" sz="1600" err="1"/>
              <a:t>optic</a:t>
            </a:r>
            <a:r>
              <a:rPr lang="it-IT" sz="1600"/>
              <a:t> </a:t>
            </a:r>
            <a:r>
              <a:rPr lang="it-IT" sz="1600" err="1"/>
              <a:t>basic</a:t>
            </a:r>
            <a:r>
              <a:rPr lang="it-IT" sz="1600"/>
              <a:t> </a:t>
            </a:r>
            <a:r>
              <a:rPr lang="it-IT" sz="1600" err="1"/>
              <a:t>equation</a:t>
            </a:r>
            <a:endParaRPr lang="it-IT" sz="1600"/>
          </a:p>
        </p:txBody>
      </p:sp>
      <mc:AlternateContent xmlns:mc="http://schemas.openxmlformats.org/markup-compatibility/2006" xmlns:a14="http://schemas.microsoft.com/office/drawing/2010/main">
        <mc:Choice Requires="a14">
          <p:sp>
            <p:nvSpPr>
              <p:cNvPr id="135" name="CasellaDiTesto 134">
                <a:extLst>
                  <a:ext uri="{FF2B5EF4-FFF2-40B4-BE49-F238E27FC236}">
                    <a16:creationId xmlns:a16="http://schemas.microsoft.com/office/drawing/2014/main" id="{C0FDD5A5-D220-BED8-CC9B-8D71C8A40F75}"/>
                  </a:ext>
                </a:extLst>
              </p:cNvPr>
              <p:cNvSpPr txBox="1"/>
              <p:nvPr/>
            </p:nvSpPr>
            <p:spPr>
              <a:xfrm>
                <a:off x="9915765" y="3579926"/>
                <a:ext cx="1723933" cy="703334"/>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f>
                        <m:fPr>
                          <m:ctrlPr>
                            <a:rPr lang="it-IT" sz="2000" i="1" smtClean="0">
                              <a:latin typeface="Cambria Math" panose="02040503050406030204" pitchFamily="18" charset="0"/>
                            </a:rPr>
                          </m:ctrlPr>
                        </m:fPr>
                        <m:num>
                          <m:r>
                            <a:rPr lang="it-IT" sz="2000" i="1" smtClean="0">
                              <a:latin typeface="Cambria Math" panose="02040503050406030204" pitchFamily="18" charset="0"/>
                              <a:ea typeface="Cambria Math" panose="02040503050406030204" pitchFamily="18" charset="0"/>
                            </a:rPr>
                            <m:t>∆</m:t>
                          </m:r>
                          <m:r>
                            <a:rPr lang="it-IT" sz="2000" b="0" i="1" smtClean="0">
                              <a:latin typeface="Cambria Math" panose="02040503050406030204" pitchFamily="18" charset="0"/>
                              <a:ea typeface="Cambria Math" panose="02040503050406030204" pitchFamily="18" charset="0"/>
                            </a:rPr>
                            <m:t>𝐸</m:t>
                          </m:r>
                        </m:num>
                        <m:den>
                          <m:sSub>
                            <m:sSubPr>
                              <m:ctrlPr>
                                <a:rPr lang="it-IT" sz="2000" i="1" smtClean="0">
                                  <a:latin typeface="Cambria Math" panose="02040503050406030204" pitchFamily="18" charset="0"/>
                                </a:rPr>
                              </m:ctrlPr>
                            </m:sSubPr>
                            <m:e>
                              <m:r>
                                <a:rPr lang="it-IT" sz="2000" b="0" i="1" smtClean="0">
                                  <a:latin typeface="Cambria Math" panose="02040503050406030204" pitchFamily="18" charset="0"/>
                                </a:rPr>
                                <m:t>𝐸</m:t>
                              </m:r>
                            </m:e>
                            <m:sub>
                              <m:r>
                                <a:rPr lang="it-IT" sz="2000" b="0" i="1" smtClean="0">
                                  <a:latin typeface="Cambria Math" panose="02040503050406030204" pitchFamily="18" charset="0"/>
                                </a:rPr>
                                <m:t>𝑝</m:t>
                              </m:r>
                            </m:sub>
                          </m:sSub>
                        </m:den>
                      </m:f>
                      <m:r>
                        <a:rPr lang="it-IT" sz="2000" b="0" i="1" smtClean="0">
                          <a:latin typeface="Cambria Math" panose="02040503050406030204" pitchFamily="18" charset="0"/>
                        </a:rPr>
                        <m:t>=</m:t>
                      </m:r>
                      <m:f>
                        <m:fPr>
                          <m:ctrlPr>
                            <a:rPr lang="it-IT" sz="2000" b="0" i="1" smtClean="0">
                              <a:latin typeface="Cambria Math" panose="02040503050406030204" pitchFamily="18" charset="0"/>
                            </a:rPr>
                          </m:ctrlPr>
                        </m:fPr>
                        <m:num>
                          <m:r>
                            <a:rPr lang="it-IT" sz="2000" b="0" i="1" smtClean="0">
                              <a:latin typeface="Cambria Math" panose="02040503050406030204" pitchFamily="18" charset="0"/>
                            </a:rPr>
                            <m:t>𝑥</m:t>
                          </m:r>
                        </m:num>
                        <m:den>
                          <m:r>
                            <a:rPr lang="it-IT" sz="2000" b="0" i="1" smtClean="0">
                              <a:latin typeface="Cambria Math" panose="02040503050406030204" pitchFamily="18" charset="0"/>
                            </a:rPr>
                            <m:t>2</m:t>
                          </m:r>
                          <m:sSub>
                            <m:sSubPr>
                              <m:ctrlPr>
                                <a:rPr lang="it-IT" sz="2000" b="0" i="1" smtClean="0">
                                  <a:latin typeface="Cambria Math" panose="02040503050406030204" pitchFamily="18" charset="0"/>
                                </a:rPr>
                              </m:ctrlPr>
                            </m:sSubPr>
                            <m:e>
                              <m:r>
                                <a:rPr lang="it-IT" sz="2000" b="0" i="1" smtClean="0">
                                  <a:latin typeface="Cambria Math" panose="02040503050406030204" pitchFamily="18" charset="0"/>
                                </a:rPr>
                                <m:t>𝑅</m:t>
                              </m:r>
                            </m:e>
                            <m:sub>
                              <m:r>
                                <a:rPr lang="it-IT" sz="2000" b="0" i="1" smtClean="0">
                                  <a:latin typeface="Cambria Math" panose="02040503050406030204" pitchFamily="18" charset="0"/>
                                </a:rPr>
                                <m:t>0</m:t>
                              </m:r>
                            </m:sub>
                          </m:sSub>
                        </m:den>
                      </m:f>
                      <m:r>
                        <a:rPr lang="it-IT" sz="2000" b="0" i="1" smtClean="0">
                          <a:latin typeface="Cambria Math" panose="02040503050406030204" pitchFamily="18" charset="0"/>
                        </a:rPr>
                        <m:t>+</m:t>
                      </m:r>
                      <m:f>
                        <m:fPr>
                          <m:ctrlPr>
                            <a:rPr lang="it-IT" sz="2000" b="0" i="1" smtClean="0">
                              <a:latin typeface="Cambria Math" panose="02040503050406030204" pitchFamily="18" charset="0"/>
                            </a:rPr>
                          </m:ctrlPr>
                        </m:fPr>
                        <m:num>
                          <m:sSup>
                            <m:sSupPr>
                              <m:ctrlPr>
                                <a:rPr lang="it-IT" sz="2000" b="0" i="1" smtClean="0">
                                  <a:latin typeface="Cambria Math" panose="02040503050406030204" pitchFamily="18" charset="0"/>
                                </a:rPr>
                              </m:ctrlPr>
                            </m:sSupPr>
                            <m:e>
                              <m:r>
                                <a:rPr lang="it-IT" sz="2000" b="0" i="1" smtClean="0">
                                  <a:latin typeface="Cambria Math" panose="02040503050406030204" pitchFamily="18" charset="0"/>
                                  <a:ea typeface="Cambria Math" panose="02040503050406030204" pitchFamily="18" charset="0"/>
                                </a:rPr>
                                <m:t>𝜗</m:t>
                              </m:r>
                            </m:e>
                            <m:sup>
                              <m:r>
                                <a:rPr lang="it-IT" sz="2000" b="0" i="1" smtClean="0">
                                  <a:latin typeface="Cambria Math" panose="02040503050406030204" pitchFamily="18" charset="0"/>
                                </a:rPr>
                                <m:t>2</m:t>
                              </m:r>
                            </m:sup>
                          </m:sSup>
                        </m:num>
                        <m:den>
                          <m:r>
                            <a:rPr lang="it-IT" sz="2000" b="0" i="1" smtClean="0">
                              <a:latin typeface="Cambria Math" panose="02040503050406030204" pitchFamily="18" charset="0"/>
                            </a:rPr>
                            <m:t>4</m:t>
                          </m:r>
                        </m:den>
                      </m:f>
                    </m:oMath>
                  </m:oMathPara>
                </a14:m>
                <a:endParaRPr lang="it-IT" sz="2000" dirty="0"/>
              </a:p>
            </p:txBody>
          </p:sp>
        </mc:Choice>
        <mc:Fallback xmlns="">
          <p:sp>
            <p:nvSpPr>
              <p:cNvPr id="135" name="CasellaDiTesto 134">
                <a:extLst>
                  <a:ext uri="{FF2B5EF4-FFF2-40B4-BE49-F238E27FC236}">
                    <a16:creationId xmlns:a16="http://schemas.microsoft.com/office/drawing/2014/main" id="{C0FDD5A5-D220-BED8-CC9B-8D71C8A40F75}"/>
                  </a:ext>
                </a:extLst>
              </p:cNvPr>
              <p:cNvSpPr txBox="1">
                <a:spLocks noRot="1" noChangeAspect="1" noMove="1" noResize="1" noEditPoints="1" noAdjustHandles="1" noChangeArrowheads="1" noChangeShapeType="1" noTextEdit="1"/>
              </p:cNvSpPr>
              <p:nvPr/>
            </p:nvSpPr>
            <p:spPr>
              <a:xfrm>
                <a:off x="9915765" y="3579926"/>
                <a:ext cx="1723933" cy="703334"/>
              </a:xfrm>
              <a:prstGeom prst="rect">
                <a:avLst/>
              </a:prstGeom>
              <a:blipFill>
                <a:blip r:embed="rId17"/>
                <a:stretch>
                  <a:fillRect l="-2920" r="-730" b="-7018"/>
                </a:stretch>
              </a:blipFill>
            </p:spPr>
            <p:txBody>
              <a:bodyPr/>
              <a:lstStyle/>
              <a:p>
                <a:r>
                  <a:rPr lang="en-US">
                    <a:noFill/>
                  </a:rPr>
                  <a:t> </a:t>
                </a:r>
              </a:p>
            </p:txBody>
          </p:sp>
        </mc:Fallback>
      </mc:AlternateContent>
      <p:sp>
        <p:nvSpPr>
          <p:cNvPr id="136" name="CasellaDiTesto 135">
            <a:extLst>
              <a:ext uri="{FF2B5EF4-FFF2-40B4-BE49-F238E27FC236}">
                <a16:creationId xmlns:a16="http://schemas.microsoft.com/office/drawing/2014/main" id="{BCC355E0-9858-1ACB-1AA1-0EE573DD0174}"/>
              </a:ext>
            </a:extLst>
          </p:cNvPr>
          <p:cNvSpPr txBox="1"/>
          <p:nvPr/>
        </p:nvSpPr>
        <p:spPr>
          <a:xfrm>
            <a:off x="9570537" y="2860562"/>
            <a:ext cx="1738361" cy="584775"/>
          </a:xfrm>
          <a:prstGeom prst="rect">
            <a:avLst/>
          </a:prstGeom>
          <a:noFill/>
        </p:spPr>
        <p:txBody>
          <a:bodyPr wrap="none" rtlCol="0">
            <a:spAutoFit/>
          </a:bodyPr>
          <a:lstStyle/>
          <a:p>
            <a:r>
              <a:rPr lang="it-IT" sz="1600" dirty="0"/>
              <a:t>Energy </a:t>
            </a:r>
            <a:r>
              <a:rPr lang="it-IT" sz="1600" dirty="0" err="1"/>
              <a:t>resolution</a:t>
            </a:r>
            <a:r>
              <a:rPr lang="it-IT" sz="1600" dirty="0"/>
              <a:t> </a:t>
            </a:r>
          </a:p>
          <a:p>
            <a:r>
              <a:rPr lang="it-IT" sz="1400" dirty="0"/>
              <a:t>(</a:t>
            </a:r>
            <a:r>
              <a:rPr lang="it-IT" sz="1600" dirty="0" err="1"/>
              <a:t>bandpass</a:t>
            </a:r>
            <a:r>
              <a:rPr lang="it-IT" sz="1400" dirty="0"/>
              <a:t> </a:t>
            </a:r>
            <a:r>
              <a:rPr lang="it-IT" sz="1600" dirty="0"/>
              <a:t>energy</a:t>
            </a:r>
            <a:r>
              <a:rPr lang="it-IT" sz="1400" dirty="0"/>
              <a:t>):</a:t>
            </a:r>
          </a:p>
        </p:txBody>
      </p:sp>
      <p:sp>
        <p:nvSpPr>
          <p:cNvPr id="137" name="CasellaDiTesto 136">
            <a:extLst>
              <a:ext uri="{FF2B5EF4-FFF2-40B4-BE49-F238E27FC236}">
                <a16:creationId xmlns:a16="http://schemas.microsoft.com/office/drawing/2014/main" id="{3EA197F9-D72C-2658-1B3F-C8A5E574EA42}"/>
              </a:ext>
            </a:extLst>
          </p:cNvPr>
          <p:cNvSpPr txBox="1"/>
          <p:nvPr/>
        </p:nvSpPr>
        <p:spPr>
          <a:xfrm>
            <a:off x="9697135" y="4463917"/>
            <a:ext cx="1976118" cy="1323439"/>
          </a:xfrm>
          <a:prstGeom prst="rect">
            <a:avLst/>
          </a:prstGeom>
          <a:noFill/>
        </p:spPr>
        <p:txBody>
          <a:bodyPr wrap="none" rtlCol="0">
            <a:spAutoFit/>
          </a:bodyPr>
          <a:lstStyle/>
          <a:p>
            <a:r>
              <a:rPr lang="it-IT" sz="1600" dirty="0">
                <a:latin typeface="Symbol" panose="05050102010706020507" pitchFamily="18" charset="2"/>
              </a:rPr>
              <a:t>D</a:t>
            </a:r>
            <a:r>
              <a:rPr lang="it-IT" sz="1600" dirty="0"/>
              <a:t>E: energy </a:t>
            </a:r>
            <a:r>
              <a:rPr lang="it-IT" sz="1600" dirty="0" err="1"/>
              <a:t>resolution</a:t>
            </a:r>
            <a:endParaRPr lang="it-IT" sz="1600" dirty="0"/>
          </a:p>
          <a:p>
            <a:r>
              <a:rPr lang="it-IT" sz="1600" dirty="0" err="1"/>
              <a:t>E</a:t>
            </a:r>
            <a:r>
              <a:rPr lang="it-IT" sz="1600" baseline="-25000" dirty="0" err="1"/>
              <a:t>p</a:t>
            </a:r>
            <a:r>
              <a:rPr lang="it-IT" sz="1600" dirty="0"/>
              <a:t> : pass energy</a:t>
            </a:r>
          </a:p>
          <a:p>
            <a:r>
              <a:rPr lang="it-IT" sz="1600" dirty="0"/>
              <a:t>x: </a:t>
            </a:r>
            <a:r>
              <a:rPr lang="it-IT" sz="1600" dirty="0" err="1"/>
              <a:t>slit</a:t>
            </a:r>
            <a:r>
              <a:rPr lang="it-IT" sz="1600" dirty="0"/>
              <a:t> </a:t>
            </a:r>
            <a:r>
              <a:rPr lang="it-IT" sz="1600" dirty="0" err="1"/>
              <a:t>width</a:t>
            </a:r>
            <a:r>
              <a:rPr lang="it-IT" sz="1600" dirty="0"/>
              <a:t> </a:t>
            </a:r>
          </a:p>
          <a:p>
            <a:r>
              <a:rPr lang="it-IT" sz="1600" dirty="0"/>
              <a:t>R</a:t>
            </a:r>
            <a:r>
              <a:rPr lang="it-IT" sz="1600" baseline="-25000" dirty="0"/>
              <a:t>0</a:t>
            </a:r>
            <a:r>
              <a:rPr lang="it-IT" sz="1600" dirty="0"/>
              <a:t>: </a:t>
            </a:r>
            <a:r>
              <a:rPr lang="it-IT" sz="1600" dirty="0" err="1"/>
              <a:t>mean</a:t>
            </a:r>
            <a:r>
              <a:rPr lang="it-IT" sz="1600" dirty="0"/>
              <a:t> </a:t>
            </a:r>
            <a:r>
              <a:rPr lang="it-IT" sz="1600" dirty="0" err="1"/>
              <a:t>radius</a:t>
            </a:r>
            <a:endParaRPr lang="it-IT" sz="1600" dirty="0"/>
          </a:p>
          <a:p>
            <a:r>
              <a:rPr lang="it-IT" sz="1600" dirty="0" err="1">
                <a:latin typeface="Symbol" panose="05050102010706020507" pitchFamily="18" charset="2"/>
              </a:rPr>
              <a:t>q</a:t>
            </a:r>
            <a:r>
              <a:rPr lang="it-IT" sz="1600" dirty="0"/>
              <a:t>: </a:t>
            </a:r>
            <a:r>
              <a:rPr lang="it-IT" sz="1600" dirty="0" err="1"/>
              <a:t>accepted</a:t>
            </a:r>
            <a:r>
              <a:rPr lang="it-IT" sz="1600" dirty="0"/>
              <a:t> angle</a:t>
            </a:r>
          </a:p>
        </p:txBody>
      </p:sp>
      <p:sp>
        <p:nvSpPr>
          <p:cNvPr id="140" name="CasellaDiTesto 139">
            <a:extLst>
              <a:ext uri="{FF2B5EF4-FFF2-40B4-BE49-F238E27FC236}">
                <a16:creationId xmlns:a16="http://schemas.microsoft.com/office/drawing/2014/main" id="{975DAAFA-BC27-4FDF-D0A0-B6301231F71B}"/>
              </a:ext>
            </a:extLst>
          </p:cNvPr>
          <p:cNvSpPr txBox="1"/>
          <p:nvPr/>
        </p:nvSpPr>
        <p:spPr>
          <a:xfrm>
            <a:off x="9435101" y="2206893"/>
            <a:ext cx="2582014" cy="584775"/>
          </a:xfrm>
          <a:prstGeom prst="rect">
            <a:avLst/>
          </a:prstGeom>
          <a:noFill/>
        </p:spPr>
        <p:txBody>
          <a:bodyPr wrap="square">
            <a:spAutoFit/>
          </a:bodyPr>
          <a:lstStyle/>
          <a:p>
            <a:r>
              <a:rPr lang="it-IT" sz="1600" dirty="0">
                <a:solidFill>
                  <a:prstClr val="black"/>
                </a:solidFill>
                <a:latin typeface="Calibri" panose="020F0502020204030204" pitchFamily="34" charset="0"/>
                <a:ea typeface="Calibri" panose="020F0502020204030204" pitchFamily="34" charset="0"/>
                <a:cs typeface="Calibri" panose="020F0502020204030204" pitchFamily="34" charset="0"/>
              </a:rPr>
              <a:t>Two </a:t>
            </a:r>
            <a:r>
              <a:rPr lang="it-IT" sz="1600" dirty="0" err="1">
                <a:solidFill>
                  <a:prstClr val="black"/>
                </a:solidFill>
                <a:latin typeface="Calibri" panose="020F0502020204030204" pitchFamily="34" charset="0"/>
                <a:ea typeface="Calibri" panose="020F0502020204030204" pitchFamily="34" charset="0"/>
                <a:cs typeface="Calibri" panose="020F0502020204030204" pitchFamily="34" charset="0"/>
              </a:rPr>
              <a:t>concentric</a:t>
            </a:r>
            <a:r>
              <a:rPr lang="it-IT" sz="1600" dirty="0">
                <a:solidFill>
                  <a:prstClr val="black"/>
                </a:solidFill>
                <a:latin typeface="Calibri" panose="020F0502020204030204" pitchFamily="34" charset="0"/>
                <a:ea typeface="Calibri" panose="020F0502020204030204" pitchFamily="34" charset="0"/>
                <a:cs typeface="Calibri" panose="020F0502020204030204" pitchFamily="34" charset="0"/>
              </a:rPr>
              <a:t> </a:t>
            </a:r>
            <a:r>
              <a:rPr lang="it-IT" sz="1600" dirty="0" err="1">
                <a:solidFill>
                  <a:prstClr val="black"/>
                </a:solidFill>
                <a:latin typeface="Calibri" panose="020F0502020204030204" pitchFamily="34" charset="0"/>
                <a:ea typeface="Calibri" panose="020F0502020204030204" pitchFamily="34" charset="0"/>
                <a:cs typeface="Calibri" panose="020F0502020204030204" pitchFamily="34" charset="0"/>
              </a:rPr>
              <a:t>hemispheres</a:t>
            </a:r>
            <a:r>
              <a:rPr lang="it-IT" sz="1600" dirty="0">
                <a:solidFill>
                  <a:prstClr val="black"/>
                </a:solidFill>
                <a:latin typeface="Calibri" panose="020F0502020204030204" pitchFamily="34" charset="0"/>
                <a:ea typeface="Calibri" panose="020F0502020204030204" pitchFamily="34" charset="0"/>
                <a:cs typeface="Calibri" panose="020F0502020204030204" pitchFamily="34" charset="0"/>
              </a:rPr>
              <a:t> </a:t>
            </a:r>
          </a:p>
          <a:p>
            <a:r>
              <a:rPr lang="it-IT" sz="1600" dirty="0">
                <a:solidFill>
                  <a:prstClr val="black"/>
                </a:solidFill>
                <a:latin typeface="Calibri" panose="020F0502020204030204" pitchFamily="34" charset="0"/>
                <a:ea typeface="Calibri" panose="020F0502020204030204" pitchFamily="34" charset="0"/>
                <a:cs typeface="Calibri" panose="020F0502020204030204" pitchFamily="34" charset="0"/>
              </a:rPr>
              <a:t>for the energy </a:t>
            </a:r>
            <a:r>
              <a:rPr lang="it-IT" sz="1600" dirty="0" err="1">
                <a:solidFill>
                  <a:prstClr val="black"/>
                </a:solidFill>
                <a:latin typeface="Calibri" panose="020F0502020204030204" pitchFamily="34" charset="0"/>
                <a:ea typeface="Calibri" panose="020F0502020204030204" pitchFamily="34" charset="0"/>
                <a:cs typeface="Calibri" panose="020F0502020204030204" pitchFamily="34" charset="0"/>
              </a:rPr>
              <a:t>selection</a:t>
            </a:r>
            <a:endParaRPr lang="it-IT" sz="1600" dirty="0">
              <a:solidFill>
                <a:srgbClr val="FF0000"/>
              </a:solidFill>
              <a:latin typeface="Calibri" panose="020F0502020204030204" pitchFamily="34" charset="0"/>
              <a:ea typeface="Calibri" panose="020F0502020204030204" pitchFamily="34" charset="0"/>
              <a:cs typeface="Calibri" panose="020F0502020204030204" pitchFamily="34" charset="0"/>
            </a:endParaRPr>
          </a:p>
        </p:txBody>
      </p:sp>
      <p:sp>
        <p:nvSpPr>
          <p:cNvPr id="6" name="Segnaposto numero diapositiva 2">
            <a:extLst>
              <a:ext uri="{FF2B5EF4-FFF2-40B4-BE49-F238E27FC236}">
                <a16:creationId xmlns:a16="http://schemas.microsoft.com/office/drawing/2014/main" id="{DF4AED1C-4D09-F186-F2EB-20C25205F41B}"/>
              </a:ext>
            </a:extLst>
          </p:cNvPr>
          <p:cNvSpPr>
            <a:spLocks noGrp="1"/>
          </p:cNvSpPr>
          <p:nvPr>
            <p:ph type="sldNum" sz="quarter" idx="12"/>
          </p:nvPr>
        </p:nvSpPr>
        <p:spPr>
          <a:xfrm>
            <a:off x="9048000" y="6417000"/>
            <a:ext cx="2743200" cy="365125"/>
          </a:xfrm>
        </p:spPr>
        <p:txBody>
          <a:bodyPr/>
          <a:lstStyle/>
          <a:p>
            <a:fld id="{23C7CB26-C4AD-E24C-99F4-9278FBEB9685}" type="slidenum">
              <a:rPr lang="en-IT" sz="1600" smtClean="0">
                <a:solidFill>
                  <a:schemeClr val="bg1"/>
                </a:solidFill>
              </a:rPr>
              <a:t>36</a:t>
            </a:fld>
            <a:endParaRPr lang="en-IT" sz="1600">
              <a:solidFill>
                <a:schemeClr val="bg1"/>
              </a:solidFill>
            </a:endParaRPr>
          </a:p>
        </p:txBody>
      </p:sp>
      <p:pic>
        <p:nvPicPr>
          <p:cNvPr id="3" name="Immagine 80">
            <a:extLst>
              <a:ext uri="{FF2B5EF4-FFF2-40B4-BE49-F238E27FC236}">
                <a16:creationId xmlns:a16="http://schemas.microsoft.com/office/drawing/2014/main" id="{558B4674-9B4A-972F-E37E-75360BFB200C}"/>
              </a:ext>
            </a:extLst>
          </p:cNvPr>
          <p:cNvPicPr>
            <a:picLocks noChangeAspect="1"/>
          </p:cNvPicPr>
          <p:nvPr/>
        </p:nvPicPr>
        <p:blipFill>
          <a:blip r:embed="rId18"/>
          <a:stretch>
            <a:fillRect/>
          </a:stretch>
        </p:blipFill>
        <p:spPr>
          <a:xfrm>
            <a:off x="6686299" y="5374533"/>
            <a:ext cx="1686734" cy="1407592"/>
          </a:xfrm>
          <a:prstGeom prst="rect">
            <a:avLst/>
          </a:prstGeom>
        </p:spPr>
      </p:pic>
      <p:sp>
        <p:nvSpPr>
          <p:cNvPr id="7" name="CasellaDiTesto 81">
            <a:extLst>
              <a:ext uri="{FF2B5EF4-FFF2-40B4-BE49-F238E27FC236}">
                <a16:creationId xmlns:a16="http://schemas.microsoft.com/office/drawing/2014/main" id="{1E6B12AF-BB63-E7EF-0ABD-3DEB932EF401}"/>
              </a:ext>
            </a:extLst>
          </p:cNvPr>
          <p:cNvSpPr txBox="1"/>
          <p:nvPr/>
        </p:nvSpPr>
        <p:spPr>
          <a:xfrm>
            <a:off x="6613799" y="5267717"/>
            <a:ext cx="2226806" cy="307777"/>
          </a:xfrm>
          <a:prstGeom prst="rect">
            <a:avLst/>
          </a:prstGeom>
          <a:noFill/>
        </p:spPr>
        <p:txBody>
          <a:bodyPr wrap="square">
            <a:spAutoFit/>
          </a:bodyPr>
          <a:lstStyle/>
          <a:p>
            <a:r>
              <a:rPr lang="en-US" sz="1400" dirty="0"/>
              <a:t>Specs Phoibos 225</a:t>
            </a:r>
          </a:p>
        </p:txBody>
      </p:sp>
      <p:sp>
        <p:nvSpPr>
          <p:cNvPr id="10" name="Footer Placeholder 9">
            <a:extLst>
              <a:ext uri="{FF2B5EF4-FFF2-40B4-BE49-F238E27FC236}">
                <a16:creationId xmlns:a16="http://schemas.microsoft.com/office/drawing/2014/main" id="{E386112D-3D7D-93EB-4042-1FDE8606AA81}"/>
              </a:ext>
            </a:extLst>
          </p:cNvPr>
          <p:cNvSpPr>
            <a:spLocks noGrp="1"/>
          </p:cNvSpPr>
          <p:nvPr>
            <p:ph type="ftr" sz="quarter" idx="11"/>
          </p:nvPr>
        </p:nvSpPr>
        <p:spPr/>
        <p:txBody>
          <a:bodyPr/>
          <a:lstStyle/>
          <a:p>
            <a:r>
              <a:rPr lang="en-US"/>
              <a:t>A. Tan, CIPANP 2025, Madison</a:t>
            </a:r>
          </a:p>
        </p:txBody>
      </p:sp>
      <p:sp>
        <p:nvSpPr>
          <p:cNvPr id="13" name="Date Placeholder 12">
            <a:extLst>
              <a:ext uri="{FF2B5EF4-FFF2-40B4-BE49-F238E27FC236}">
                <a16:creationId xmlns:a16="http://schemas.microsoft.com/office/drawing/2014/main" id="{FB966A7B-E256-5048-07AD-8A8CE7EF30CF}"/>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594202132"/>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7" name="Picture 6">
            <a:extLst>
              <a:ext uri="{FF2B5EF4-FFF2-40B4-BE49-F238E27FC236}">
                <a16:creationId xmlns:a16="http://schemas.microsoft.com/office/drawing/2014/main" id="{1B6218C9-E2AB-472F-BE14-FB83C4A4BC5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135092" y="1169798"/>
            <a:ext cx="8007417" cy="4504172"/>
          </a:xfrm>
          <a:prstGeom prst="rect">
            <a:avLst/>
          </a:prstGeom>
        </p:spPr>
      </p:pic>
      <p:sp>
        <p:nvSpPr>
          <p:cNvPr id="2" name="Title 1">
            <a:extLst>
              <a:ext uri="{FF2B5EF4-FFF2-40B4-BE49-F238E27FC236}">
                <a16:creationId xmlns:a16="http://schemas.microsoft.com/office/drawing/2014/main" id="{148949B7-D628-4C1B-B46E-9D4D923580B8}"/>
              </a:ext>
            </a:extLst>
          </p:cNvPr>
          <p:cNvSpPr>
            <a:spLocks noGrp="1"/>
          </p:cNvSpPr>
          <p:nvPr>
            <p:ph type="title"/>
          </p:nvPr>
        </p:nvSpPr>
        <p:spPr/>
        <p:txBody>
          <a:bodyPr/>
          <a:lstStyle/>
          <a:p>
            <a:r>
              <a:rPr lang="en-US" sz="4400" dirty="0"/>
              <a:t>PTOLEMY World-Wide Collaboration</a:t>
            </a:r>
            <a:endParaRPr lang="en-US" dirty="0"/>
          </a:p>
        </p:txBody>
      </p:sp>
      <p:grpSp>
        <p:nvGrpSpPr>
          <p:cNvPr id="8" name="Group 7">
            <a:extLst>
              <a:ext uri="{FF2B5EF4-FFF2-40B4-BE49-F238E27FC236}">
                <a16:creationId xmlns:a16="http://schemas.microsoft.com/office/drawing/2014/main" id="{91AA4B17-48F0-4E53-AA65-22B278213431}"/>
              </a:ext>
            </a:extLst>
          </p:cNvPr>
          <p:cNvGrpSpPr/>
          <p:nvPr/>
        </p:nvGrpSpPr>
        <p:grpSpPr>
          <a:xfrm>
            <a:off x="4173439" y="3632471"/>
            <a:ext cx="5524285" cy="2587990"/>
            <a:chOff x="1874681" y="2701514"/>
            <a:chExt cx="6068393" cy="3158304"/>
          </a:xfrm>
        </p:grpSpPr>
        <p:sp>
          <p:nvSpPr>
            <p:cNvPr id="9" name="TextBox 8">
              <a:extLst>
                <a:ext uri="{FF2B5EF4-FFF2-40B4-BE49-F238E27FC236}">
                  <a16:creationId xmlns:a16="http://schemas.microsoft.com/office/drawing/2014/main" id="{CA23ACA4-6B2C-4ECB-92EB-147EC686949D}"/>
                </a:ext>
              </a:extLst>
            </p:cNvPr>
            <p:cNvSpPr txBox="1"/>
            <p:nvPr/>
          </p:nvSpPr>
          <p:spPr>
            <a:xfrm>
              <a:off x="1874681" y="3174346"/>
              <a:ext cx="6068393" cy="523220"/>
            </a:xfrm>
            <a:prstGeom prst="rect">
              <a:avLst/>
            </a:prstGeom>
            <a:noFill/>
            <a:effectLst>
              <a:outerShdw blurRad="50800" dist="76200" dir="5400000" algn="t" rotWithShape="0">
                <a:srgbClr val="0000FF">
                  <a:alpha val="40000"/>
                </a:srgbClr>
              </a:outerShdw>
            </a:effectLst>
          </p:spPr>
          <p:txBody>
            <a:bodyPr wrap="none" rtlCol="0">
              <a:spAutoFit/>
            </a:bodyPr>
            <a:lstStyle/>
            <a:p>
              <a:r>
                <a:rPr lang="en-US" sz="2800" b="1" dirty="0" err="1">
                  <a:solidFill>
                    <a:srgbClr val="002060"/>
                  </a:solidFill>
                </a:rPr>
                <a:t>Telescopio</a:t>
              </a:r>
              <a:r>
                <a:rPr lang="en-US" sz="2800" b="1" dirty="0">
                  <a:solidFill>
                    <a:srgbClr val="002060"/>
                  </a:solidFill>
                </a:rPr>
                <a:t> di </a:t>
              </a:r>
              <a:r>
                <a:rPr lang="en-US" sz="2800" b="1" dirty="0" err="1">
                  <a:solidFill>
                    <a:srgbClr val="002060"/>
                  </a:solidFill>
                </a:rPr>
                <a:t>neutrini</a:t>
              </a:r>
              <a:r>
                <a:rPr lang="en-US" sz="2800" b="1" dirty="0">
                  <a:solidFill>
                    <a:srgbClr val="002060"/>
                  </a:solidFill>
                </a:rPr>
                <a:t> </a:t>
              </a:r>
              <a:r>
                <a:rPr lang="en-US" sz="2800" b="1" dirty="0" err="1">
                  <a:solidFill>
                    <a:srgbClr val="002060"/>
                  </a:solidFill>
                </a:rPr>
                <a:t>cosmologici</a:t>
              </a:r>
              <a:endParaRPr lang="en-US" sz="2800" b="1" dirty="0">
                <a:solidFill>
                  <a:srgbClr val="002060"/>
                </a:solidFill>
              </a:endParaRPr>
            </a:p>
          </p:txBody>
        </p:sp>
        <p:sp>
          <p:nvSpPr>
            <p:cNvPr id="10" name="TextBox 9">
              <a:extLst>
                <a:ext uri="{FF2B5EF4-FFF2-40B4-BE49-F238E27FC236}">
                  <a16:creationId xmlns:a16="http://schemas.microsoft.com/office/drawing/2014/main" id="{564B298C-9E05-4EC1-B11E-FB556B35F605}"/>
                </a:ext>
              </a:extLst>
            </p:cNvPr>
            <p:cNvSpPr txBox="1"/>
            <p:nvPr/>
          </p:nvSpPr>
          <p:spPr>
            <a:xfrm>
              <a:off x="2480563" y="5336598"/>
              <a:ext cx="4780476" cy="523220"/>
            </a:xfrm>
            <a:prstGeom prst="rect">
              <a:avLst/>
            </a:prstGeom>
            <a:noFill/>
            <a:effectLst>
              <a:outerShdw blurRad="50800" dist="76200" dir="5400000" algn="t" rotWithShape="0">
                <a:srgbClr val="0000FF">
                  <a:alpha val="40000"/>
                </a:srgbClr>
              </a:outerShdw>
            </a:effectLst>
          </p:spPr>
          <p:txBody>
            <a:bodyPr wrap="none" rtlCol="0">
              <a:spAutoFit/>
            </a:bodyPr>
            <a:lstStyle/>
            <a:p>
              <a:r>
                <a:rPr lang="en-US" sz="2800" b="1" dirty="0">
                  <a:solidFill>
                    <a:srgbClr val="002060"/>
                  </a:solidFill>
                </a:rPr>
                <a:t>Cosmic neutrino telescope</a:t>
              </a:r>
            </a:p>
          </p:txBody>
        </p:sp>
        <p:sp>
          <p:nvSpPr>
            <p:cNvPr id="11" name="TextBox 10">
              <a:extLst>
                <a:ext uri="{FF2B5EF4-FFF2-40B4-BE49-F238E27FC236}">
                  <a16:creationId xmlns:a16="http://schemas.microsoft.com/office/drawing/2014/main" id="{6EDBCEEC-7D1B-484E-9FC7-F897BD99CD81}"/>
                </a:ext>
              </a:extLst>
            </p:cNvPr>
            <p:cNvSpPr txBox="1"/>
            <p:nvPr/>
          </p:nvSpPr>
          <p:spPr>
            <a:xfrm>
              <a:off x="1887207" y="4222385"/>
              <a:ext cx="6052362" cy="523220"/>
            </a:xfrm>
            <a:prstGeom prst="rect">
              <a:avLst/>
            </a:prstGeom>
            <a:noFill/>
            <a:effectLst>
              <a:outerShdw blurRad="50800" dist="76200" dir="5400000" algn="t" rotWithShape="0">
                <a:srgbClr val="0000FF">
                  <a:alpha val="40000"/>
                </a:srgbClr>
              </a:outerShdw>
            </a:effectLst>
          </p:spPr>
          <p:txBody>
            <a:bodyPr wrap="none" rtlCol="0">
              <a:spAutoFit/>
            </a:bodyPr>
            <a:lstStyle/>
            <a:p>
              <a:r>
                <a:rPr lang="en-US" sz="2800" b="1" dirty="0" err="1">
                  <a:solidFill>
                    <a:srgbClr val="002060"/>
                  </a:solidFill>
                </a:rPr>
                <a:t>Telescopio</a:t>
              </a:r>
              <a:r>
                <a:rPr lang="en-US" sz="2800" b="1" dirty="0">
                  <a:solidFill>
                    <a:srgbClr val="002060"/>
                  </a:solidFill>
                </a:rPr>
                <a:t> de neutrinos </a:t>
              </a:r>
              <a:r>
                <a:rPr lang="en-US" sz="2800" b="1" dirty="0" err="1">
                  <a:solidFill>
                    <a:srgbClr val="002060"/>
                  </a:solidFill>
                </a:rPr>
                <a:t>cósmicos</a:t>
              </a:r>
              <a:endParaRPr lang="en-US" sz="2800" b="1" dirty="0">
                <a:solidFill>
                  <a:srgbClr val="002060"/>
                </a:solidFill>
              </a:endParaRPr>
            </a:p>
          </p:txBody>
        </p:sp>
        <p:sp>
          <p:nvSpPr>
            <p:cNvPr id="12" name="TextBox 11">
              <a:extLst>
                <a:ext uri="{FF2B5EF4-FFF2-40B4-BE49-F238E27FC236}">
                  <a16:creationId xmlns:a16="http://schemas.microsoft.com/office/drawing/2014/main" id="{B640DC1F-2C66-4249-A41B-AB25DA909534}"/>
                </a:ext>
              </a:extLst>
            </p:cNvPr>
            <p:cNvSpPr txBox="1"/>
            <p:nvPr/>
          </p:nvSpPr>
          <p:spPr>
            <a:xfrm>
              <a:off x="2832812" y="2701514"/>
              <a:ext cx="4126451" cy="461665"/>
            </a:xfrm>
            <a:prstGeom prst="rect">
              <a:avLst/>
            </a:prstGeom>
            <a:noFill/>
            <a:effectLst>
              <a:outerShdw blurRad="50800" dist="76200" dir="5400000" algn="t" rotWithShape="0">
                <a:srgbClr val="0000FF">
                  <a:alpha val="40000"/>
                </a:srgbClr>
              </a:outerShdw>
            </a:effectLst>
          </p:spPr>
          <p:txBody>
            <a:bodyPr wrap="none" rtlCol="0">
              <a:spAutoFit/>
            </a:bodyPr>
            <a:lstStyle/>
            <a:p>
              <a:r>
                <a:rPr lang="he-IL" sz="2400" b="1" dirty="0">
                  <a:solidFill>
                    <a:srgbClr val="002060"/>
                  </a:solidFill>
                  <a:latin typeface="Helvetica" charset="0"/>
                  <a:ea typeface="Helvetica" charset="0"/>
                  <a:cs typeface="Helvetica" charset="0"/>
                </a:rPr>
                <a:t>טלסקופ </a:t>
              </a:r>
              <a:r>
                <a:rPr lang="he-IL" sz="2400" b="1" dirty="0" err="1">
                  <a:solidFill>
                    <a:srgbClr val="002060"/>
                  </a:solidFill>
                  <a:latin typeface="Helvetica" charset="0"/>
                  <a:ea typeface="Helvetica" charset="0"/>
                  <a:cs typeface="Helvetica" charset="0"/>
                </a:rPr>
                <a:t>ניטרינים</a:t>
              </a:r>
              <a:r>
                <a:rPr lang="he-IL" sz="2400" b="1" dirty="0">
                  <a:solidFill>
                    <a:srgbClr val="002060"/>
                  </a:solidFill>
                  <a:latin typeface="Helvetica" charset="0"/>
                  <a:ea typeface="Helvetica" charset="0"/>
                  <a:cs typeface="Helvetica" charset="0"/>
                </a:rPr>
                <a:t> קוסמיים</a:t>
              </a:r>
              <a:endParaRPr lang="en-US" sz="2400" b="1" dirty="0">
                <a:solidFill>
                  <a:srgbClr val="002060"/>
                </a:solidFill>
                <a:latin typeface="Helvetica" charset="0"/>
                <a:ea typeface="Helvetica" charset="0"/>
                <a:cs typeface="Helvetica" charset="0"/>
              </a:endParaRPr>
            </a:p>
          </p:txBody>
        </p:sp>
        <p:sp>
          <p:nvSpPr>
            <p:cNvPr id="13" name="TextBox 12">
              <a:extLst>
                <a:ext uri="{FF2B5EF4-FFF2-40B4-BE49-F238E27FC236}">
                  <a16:creationId xmlns:a16="http://schemas.microsoft.com/office/drawing/2014/main" id="{54E92D67-7F94-4C67-A838-342719609638}"/>
                </a:ext>
              </a:extLst>
            </p:cNvPr>
            <p:cNvSpPr txBox="1"/>
            <p:nvPr/>
          </p:nvSpPr>
          <p:spPr>
            <a:xfrm>
              <a:off x="2250461" y="3692442"/>
              <a:ext cx="5513754" cy="523220"/>
            </a:xfrm>
            <a:prstGeom prst="rect">
              <a:avLst/>
            </a:prstGeom>
            <a:noFill/>
            <a:effectLst>
              <a:outerShdw blurRad="50800" dist="76200" dir="5400000" algn="t" rotWithShape="0">
                <a:srgbClr val="0000FF">
                  <a:alpha val="40000"/>
                </a:srgbClr>
              </a:outerShdw>
            </a:effectLst>
          </p:spPr>
          <p:txBody>
            <a:bodyPr wrap="none" rtlCol="0">
              <a:spAutoFit/>
            </a:bodyPr>
            <a:lstStyle/>
            <a:p>
              <a:r>
                <a:rPr lang="en-US" sz="2800" b="1" dirty="0" err="1">
                  <a:solidFill>
                    <a:srgbClr val="002060"/>
                  </a:solidFill>
                </a:rPr>
                <a:t>Kosmische</a:t>
              </a:r>
              <a:r>
                <a:rPr lang="en-US" sz="2800" b="1" dirty="0">
                  <a:solidFill>
                    <a:srgbClr val="002060"/>
                  </a:solidFill>
                </a:rPr>
                <a:t> </a:t>
              </a:r>
              <a:r>
                <a:rPr lang="en-US" sz="2800" b="1" dirty="0" err="1">
                  <a:solidFill>
                    <a:srgbClr val="002060"/>
                  </a:solidFill>
                </a:rPr>
                <a:t>neutrinotelescoop</a:t>
              </a:r>
              <a:endParaRPr lang="en-US" sz="2800" b="1" dirty="0">
                <a:solidFill>
                  <a:srgbClr val="002060"/>
                </a:solidFill>
              </a:endParaRPr>
            </a:p>
          </p:txBody>
        </p:sp>
        <p:sp>
          <p:nvSpPr>
            <p:cNvPr id="14" name="TextBox 13">
              <a:extLst>
                <a:ext uri="{FF2B5EF4-FFF2-40B4-BE49-F238E27FC236}">
                  <a16:creationId xmlns:a16="http://schemas.microsoft.com/office/drawing/2014/main" id="{2533F3CE-E5ED-4B95-B4B5-535CCEA956CA}"/>
                </a:ext>
              </a:extLst>
            </p:cNvPr>
            <p:cNvSpPr txBox="1"/>
            <p:nvPr/>
          </p:nvSpPr>
          <p:spPr>
            <a:xfrm>
              <a:off x="2530256" y="4762108"/>
              <a:ext cx="4681090" cy="523220"/>
            </a:xfrm>
            <a:prstGeom prst="rect">
              <a:avLst/>
            </a:prstGeom>
            <a:noFill/>
            <a:effectLst>
              <a:outerShdw blurRad="50800" dist="76200" dir="5400000" algn="t" rotWithShape="0">
                <a:srgbClr val="0000FF">
                  <a:alpha val="40000"/>
                </a:srgbClr>
              </a:outerShdw>
            </a:effectLst>
          </p:spPr>
          <p:txBody>
            <a:bodyPr wrap="none" rtlCol="0">
              <a:spAutoFit/>
            </a:bodyPr>
            <a:lstStyle/>
            <a:p>
              <a:r>
                <a:rPr lang="en-US" sz="2800" b="1" dirty="0" err="1">
                  <a:solidFill>
                    <a:srgbClr val="002060"/>
                  </a:solidFill>
                </a:rPr>
                <a:t>Kosmisk</a:t>
              </a:r>
              <a:r>
                <a:rPr lang="en-US" sz="2800" b="1" dirty="0">
                  <a:solidFill>
                    <a:srgbClr val="002060"/>
                  </a:solidFill>
                </a:rPr>
                <a:t> </a:t>
              </a:r>
              <a:r>
                <a:rPr lang="en-US" sz="2800" b="1" dirty="0" err="1">
                  <a:solidFill>
                    <a:srgbClr val="002060"/>
                  </a:solidFill>
                </a:rPr>
                <a:t>neutrinoteleskop</a:t>
              </a:r>
              <a:endParaRPr lang="en-US" sz="2800" b="1" dirty="0">
                <a:solidFill>
                  <a:srgbClr val="002060"/>
                </a:solidFill>
              </a:endParaRPr>
            </a:p>
          </p:txBody>
        </p:sp>
      </p:grpSp>
      <p:pic>
        <p:nvPicPr>
          <p:cNvPr id="15" name="Picture 14">
            <a:extLst>
              <a:ext uri="{FF2B5EF4-FFF2-40B4-BE49-F238E27FC236}">
                <a16:creationId xmlns:a16="http://schemas.microsoft.com/office/drawing/2014/main" id="{F8F1A63A-B1D8-4651-87AF-6EF1A23FCDC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149824" y="5791762"/>
            <a:ext cx="3062136" cy="428699"/>
          </a:xfrm>
          <a:prstGeom prst="rect">
            <a:avLst/>
          </a:prstGeom>
        </p:spPr>
      </p:pic>
      <p:sp>
        <p:nvSpPr>
          <p:cNvPr id="16" name="TextBox 15">
            <a:extLst>
              <a:ext uri="{FF2B5EF4-FFF2-40B4-BE49-F238E27FC236}">
                <a16:creationId xmlns:a16="http://schemas.microsoft.com/office/drawing/2014/main" id="{623B10A4-901A-46F3-9127-357FAEDF21D2}"/>
              </a:ext>
            </a:extLst>
          </p:cNvPr>
          <p:cNvSpPr txBox="1"/>
          <p:nvPr/>
        </p:nvSpPr>
        <p:spPr>
          <a:xfrm>
            <a:off x="805533" y="5522944"/>
            <a:ext cx="3972626" cy="369332"/>
          </a:xfrm>
          <a:prstGeom prst="rect">
            <a:avLst/>
          </a:prstGeom>
          <a:noFill/>
        </p:spPr>
        <p:txBody>
          <a:bodyPr wrap="square" rtlCol="0">
            <a:spAutoFit/>
          </a:bodyPr>
          <a:lstStyle/>
          <a:p>
            <a:r>
              <a:rPr lang="en-US" dirty="0"/>
              <a:t>2015 Targeted Grant Award from the </a:t>
            </a:r>
          </a:p>
        </p:txBody>
      </p:sp>
      <p:pic>
        <p:nvPicPr>
          <p:cNvPr id="5122" name="Picture 2" descr="Chris Tully">
            <a:extLst>
              <a:ext uri="{FF2B5EF4-FFF2-40B4-BE49-F238E27FC236}">
                <a16:creationId xmlns:a16="http://schemas.microsoft.com/office/drawing/2014/main" id="{E8404F83-EF41-49B8-B3B0-AC21744A8480}"/>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723412" y="1500765"/>
            <a:ext cx="1084277" cy="1445703"/>
          </a:xfrm>
          <a:prstGeom prst="rect">
            <a:avLst/>
          </a:prstGeom>
          <a:noFill/>
          <a:extLst>
            <a:ext uri="{909E8E84-426E-40DD-AFC4-6F175D3DCCD1}">
              <a14:hiddenFill xmlns:a14="http://schemas.microsoft.com/office/drawing/2010/main">
                <a:solidFill>
                  <a:srgbClr val="FFFFFF"/>
                </a:solidFill>
              </a14:hiddenFill>
            </a:ext>
          </a:extLst>
        </p:spPr>
      </p:pic>
      <p:sp>
        <p:nvSpPr>
          <p:cNvPr id="17" name="TextBox 16">
            <a:extLst>
              <a:ext uri="{FF2B5EF4-FFF2-40B4-BE49-F238E27FC236}">
                <a16:creationId xmlns:a16="http://schemas.microsoft.com/office/drawing/2014/main" id="{C4AF937A-E09A-41FF-AE8C-2E3E836A86A8}"/>
              </a:ext>
            </a:extLst>
          </p:cNvPr>
          <p:cNvSpPr txBox="1"/>
          <p:nvPr/>
        </p:nvSpPr>
        <p:spPr>
          <a:xfrm>
            <a:off x="625564" y="2934954"/>
            <a:ext cx="1715883" cy="369332"/>
          </a:xfrm>
          <a:prstGeom prst="rect">
            <a:avLst/>
          </a:prstGeom>
          <a:noFill/>
        </p:spPr>
        <p:txBody>
          <a:bodyPr wrap="square">
            <a:spAutoFit/>
          </a:bodyPr>
          <a:lstStyle/>
          <a:p>
            <a:pPr algn="l"/>
            <a:r>
              <a:rPr lang="en-US" b="1" i="0" dirty="0">
                <a:solidFill>
                  <a:srgbClr val="333333"/>
                </a:solidFill>
                <a:effectLst/>
                <a:latin typeface="Open Sans" panose="020B0606030504020204" pitchFamily="34" charset="0"/>
              </a:rPr>
              <a:t>Chris Tully</a:t>
            </a:r>
          </a:p>
        </p:txBody>
      </p:sp>
      <p:pic>
        <p:nvPicPr>
          <p:cNvPr id="5124" name="Picture 4" descr="Wonyong Chung Physics graduate student">
            <a:extLst>
              <a:ext uri="{FF2B5EF4-FFF2-40B4-BE49-F238E27FC236}">
                <a16:creationId xmlns:a16="http://schemas.microsoft.com/office/drawing/2014/main" id="{E334E70D-2954-47E5-A130-3C7945C26647}"/>
              </a:ext>
            </a:extLst>
          </p:cNvPr>
          <p:cNvPicPr>
            <a:picLocks noChangeAspect="1" noChangeArrowheads="1"/>
          </p:cNvPicPr>
          <p:nvPr/>
        </p:nvPicPr>
        <p:blipFill rotWithShape="1">
          <a:blip r:embed="rId6">
            <a:extLst>
              <a:ext uri="{28A0092B-C50C-407E-A947-70E740481C1C}">
                <a14:useLocalDpi xmlns:a14="http://schemas.microsoft.com/office/drawing/2010/main" val="0"/>
              </a:ext>
            </a:extLst>
          </a:blip>
          <a:srcRect l="13768" t="12615" r="11822" b="9680"/>
          <a:stretch/>
        </p:blipFill>
        <p:spPr bwMode="auto">
          <a:xfrm>
            <a:off x="724913" y="3422064"/>
            <a:ext cx="1082776" cy="1507620"/>
          </a:xfrm>
          <a:prstGeom prst="rect">
            <a:avLst/>
          </a:prstGeom>
          <a:noFill/>
          <a:extLst>
            <a:ext uri="{909E8E84-426E-40DD-AFC4-6F175D3DCCD1}">
              <a14:hiddenFill xmlns:a14="http://schemas.microsoft.com/office/drawing/2010/main">
                <a:solidFill>
                  <a:srgbClr val="FFFFFF"/>
                </a:solidFill>
              </a14:hiddenFill>
            </a:ext>
          </a:extLst>
        </p:spPr>
      </p:pic>
      <p:sp>
        <p:nvSpPr>
          <p:cNvPr id="19" name="TextBox 18">
            <a:extLst>
              <a:ext uri="{FF2B5EF4-FFF2-40B4-BE49-F238E27FC236}">
                <a16:creationId xmlns:a16="http://schemas.microsoft.com/office/drawing/2014/main" id="{092F7E7D-8ACE-4CB6-9B4F-59744AF400A7}"/>
              </a:ext>
            </a:extLst>
          </p:cNvPr>
          <p:cNvSpPr txBox="1"/>
          <p:nvPr/>
        </p:nvSpPr>
        <p:spPr>
          <a:xfrm>
            <a:off x="231722" y="4931505"/>
            <a:ext cx="2067655" cy="369332"/>
          </a:xfrm>
          <a:prstGeom prst="rect">
            <a:avLst/>
          </a:prstGeom>
          <a:noFill/>
        </p:spPr>
        <p:txBody>
          <a:bodyPr wrap="square">
            <a:spAutoFit/>
          </a:bodyPr>
          <a:lstStyle/>
          <a:p>
            <a:pPr algn="l"/>
            <a:r>
              <a:rPr lang="en-US" b="1" i="0" dirty="0">
                <a:solidFill>
                  <a:srgbClr val="333333"/>
                </a:solidFill>
                <a:effectLst/>
                <a:latin typeface="Open Sans" panose="020B0606030504020204" pitchFamily="34" charset="0"/>
              </a:rPr>
              <a:t>Wonyong Chung</a:t>
            </a:r>
          </a:p>
        </p:txBody>
      </p:sp>
      <p:pic>
        <p:nvPicPr>
          <p:cNvPr id="3" name="Picture 2">
            <a:extLst>
              <a:ext uri="{FF2B5EF4-FFF2-40B4-BE49-F238E27FC236}">
                <a16:creationId xmlns:a16="http://schemas.microsoft.com/office/drawing/2014/main" id="{A25C4785-8C19-0CDE-DF11-3F78668CA3DF}"/>
              </a:ext>
            </a:extLst>
          </p:cNvPr>
          <p:cNvPicPr>
            <a:picLocks noChangeAspect="1"/>
          </p:cNvPicPr>
          <p:nvPr/>
        </p:nvPicPr>
        <p:blipFill>
          <a:blip r:embed="rId7"/>
          <a:stretch>
            <a:fillRect/>
          </a:stretch>
        </p:blipFill>
        <p:spPr>
          <a:xfrm>
            <a:off x="10469912" y="1472922"/>
            <a:ext cx="1096524" cy="1462032"/>
          </a:xfrm>
          <a:prstGeom prst="rect">
            <a:avLst/>
          </a:prstGeom>
        </p:spPr>
      </p:pic>
      <p:sp>
        <p:nvSpPr>
          <p:cNvPr id="4" name="TextBox 3">
            <a:extLst>
              <a:ext uri="{FF2B5EF4-FFF2-40B4-BE49-F238E27FC236}">
                <a16:creationId xmlns:a16="http://schemas.microsoft.com/office/drawing/2014/main" id="{A17C71A3-77A0-9E7C-274C-0F2A153E604F}"/>
              </a:ext>
            </a:extLst>
          </p:cNvPr>
          <p:cNvSpPr txBox="1"/>
          <p:nvPr/>
        </p:nvSpPr>
        <p:spPr>
          <a:xfrm>
            <a:off x="10303093" y="2946468"/>
            <a:ext cx="1699255" cy="369332"/>
          </a:xfrm>
          <a:prstGeom prst="rect">
            <a:avLst/>
          </a:prstGeom>
          <a:noFill/>
        </p:spPr>
        <p:txBody>
          <a:bodyPr wrap="square">
            <a:spAutoFit/>
          </a:bodyPr>
          <a:lstStyle/>
          <a:p>
            <a:pPr algn="l"/>
            <a:r>
              <a:rPr lang="en-US" b="1" i="0" dirty="0">
                <a:solidFill>
                  <a:srgbClr val="333333"/>
                </a:solidFill>
                <a:effectLst/>
                <a:latin typeface="Open Sans" panose="020B0606030504020204" pitchFamily="34" charset="0"/>
              </a:rPr>
              <a:t>Mark </a:t>
            </a:r>
            <a:r>
              <a:rPr lang="en-US" b="1" i="0" dirty="0" err="1">
                <a:solidFill>
                  <a:srgbClr val="333333"/>
                </a:solidFill>
                <a:effectLst/>
                <a:latin typeface="Open Sans" panose="020B0606030504020204" pitchFamily="34" charset="0"/>
              </a:rPr>
              <a:t>Farino</a:t>
            </a:r>
            <a:endParaRPr lang="en-US" b="1" i="0" dirty="0">
              <a:solidFill>
                <a:srgbClr val="333333"/>
              </a:solidFill>
              <a:effectLst/>
              <a:latin typeface="Open Sans" panose="020B0606030504020204" pitchFamily="34" charset="0"/>
            </a:endParaRPr>
          </a:p>
        </p:txBody>
      </p:sp>
      <p:pic>
        <p:nvPicPr>
          <p:cNvPr id="5" name="Picture 4">
            <a:extLst>
              <a:ext uri="{FF2B5EF4-FFF2-40B4-BE49-F238E27FC236}">
                <a16:creationId xmlns:a16="http://schemas.microsoft.com/office/drawing/2014/main" id="{CD4B141C-8463-2E00-08BC-E84C29B49FFF}"/>
              </a:ext>
            </a:extLst>
          </p:cNvPr>
          <p:cNvPicPr>
            <a:picLocks noChangeAspect="1"/>
          </p:cNvPicPr>
          <p:nvPr/>
        </p:nvPicPr>
        <p:blipFill rotWithShape="1">
          <a:blip r:embed="rId8"/>
          <a:srcRect l="24614" t="13608" r="22314" b="15072"/>
          <a:stretch/>
        </p:blipFill>
        <p:spPr>
          <a:xfrm flipH="1">
            <a:off x="10469911" y="3542201"/>
            <a:ext cx="1096525" cy="1473546"/>
          </a:xfrm>
          <a:prstGeom prst="rect">
            <a:avLst/>
          </a:prstGeom>
        </p:spPr>
      </p:pic>
      <p:sp>
        <p:nvSpPr>
          <p:cNvPr id="18" name="TextBox 17">
            <a:extLst>
              <a:ext uri="{FF2B5EF4-FFF2-40B4-BE49-F238E27FC236}">
                <a16:creationId xmlns:a16="http://schemas.microsoft.com/office/drawing/2014/main" id="{6FB0DEE4-48B4-6C26-2A80-416FFB1B992E}"/>
              </a:ext>
            </a:extLst>
          </p:cNvPr>
          <p:cNvSpPr txBox="1"/>
          <p:nvPr/>
        </p:nvSpPr>
        <p:spPr>
          <a:xfrm>
            <a:off x="10056909" y="5020851"/>
            <a:ext cx="2031040" cy="369332"/>
          </a:xfrm>
          <a:prstGeom prst="rect">
            <a:avLst/>
          </a:prstGeom>
          <a:noFill/>
        </p:spPr>
        <p:txBody>
          <a:bodyPr wrap="square">
            <a:spAutoFit/>
          </a:bodyPr>
          <a:lstStyle/>
          <a:p>
            <a:pPr algn="l"/>
            <a:r>
              <a:rPr lang="en-US" b="1" i="0" dirty="0" err="1">
                <a:solidFill>
                  <a:srgbClr val="333333"/>
                </a:solidFill>
                <a:effectLst/>
                <a:latin typeface="Open Sans" panose="020B0606030504020204" pitchFamily="34" charset="0"/>
              </a:rPr>
              <a:t>Yunona</a:t>
            </a:r>
            <a:r>
              <a:rPr lang="en-US" b="1" i="0" dirty="0">
                <a:solidFill>
                  <a:srgbClr val="333333"/>
                </a:solidFill>
                <a:effectLst/>
                <a:latin typeface="Open Sans" panose="020B0606030504020204" pitchFamily="34" charset="0"/>
              </a:rPr>
              <a:t> Iwasaki</a:t>
            </a:r>
          </a:p>
        </p:txBody>
      </p:sp>
      <p:sp>
        <p:nvSpPr>
          <p:cNvPr id="21" name="Footer Placeholder 20">
            <a:extLst>
              <a:ext uri="{FF2B5EF4-FFF2-40B4-BE49-F238E27FC236}">
                <a16:creationId xmlns:a16="http://schemas.microsoft.com/office/drawing/2014/main" id="{D3217790-C724-21EB-10FE-19EAE662097F}"/>
              </a:ext>
            </a:extLst>
          </p:cNvPr>
          <p:cNvSpPr>
            <a:spLocks noGrp="1"/>
          </p:cNvSpPr>
          <p:nvPr>
            <p:ph type="ftr" sz="quarter" idx="11"/>
          </p:nvPr>
        </p:nvSpPr>
        <p:spPr/>
        <p:txBody>
          <a:bodyPr/>
          <a:lstStyle/>
          <a:p>
            <a:r>
              <a:rPr lang="en-US"/>
              <a:t>A. Tan, CIPANP 2025, Madison</a:t>
            </a:r>
          </a:p>
        </p:txBody>
      </p:sp>
      <p:sp>
        <p:nvSpPr>
          <p:cNvPr id="22" name="Slide Number Placeholder 21">
            <a:extLst>
              <a:ext uri="{FF2B5EF4-FFF2-40B4-BE49-F238E27FC236}">
                <a16:creationId xmlns:a16="http://schemas.microsoft.com/office/drawing/2014/main" id="{A6948385-DDC0-62DB-AD18-13E36CA1F8C7}"/>
              </a:ext>
            </a:extLst>
          </p:cNvPr>
          <p:cNvSpPr>
            <a:spLocks noGrp="1"/>
          </p:cNvSpPr>
          <p:nvPr>
            <p:ph type="sldNum" sz="quarter" idx="12"/>
          </p:nvPr>
        </p:nvSpPr>
        <p:spPr/>
        <p:txBody>
          <a:bodyPr/>
          <a:lstStyle/>
          <a:p>
            <a:fld id="{B454DE4D-9F42-46A6-BE1E-66ED6526DB4B}" type="slidenum">
              <a:rPr lang="en-US" smtClean="0"/>
              <a:t>37</a:t>
            </a:fld>
            <a:endParaRPr lang="en-US"/>
          </a:p>
        </p:txBody>
      </p:sp>
      <p:sp>
        <p:nvSpPr>
          <p:cNvPr id="23" name="Date Placeholder 22">
            <a:extLst>
              <a:ext uri="{FF2B5EF4-FFF2-40B4-BE49-F238E27FC236}">
                <a16:creationId xmlns:a16="http://schemas.microsoft.com/office/drawing/2014/main" id="{6792BAEA-00C3-6128-D1B8-2FFCEDE04614}"/>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2938088645"/>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71C5F7A-AA4B-C300-A373-080D70555095}"/>
              </a:ext>
            </a:extLst>
          </p:cNvPr>
          <p:cNvSpPr>
            <a:spLocks noGrp="1"/>
          </p:cNvSpPr>
          <p:nvPr>
            <p:ph type="title"/>
          </p:nvPr>
        </p:nvSpPr>
        <p:spPr>
          <a:xfrm>
            <a:off x="838200" y="1"/>
            <a:ext cx="10515600" cy="1042988"/>
          </a:xfrm>
        </p:spPr>
        <p:txBody>
          <a:bodyPr/>
          <a:lstStyle/>
          <a:p>
            <a:pPr algn="ctr"/>
            <a:r>
              <a:rPr lang="en-US" dirty="0"/>
              <a:t>Papers in preparation</a:t>
            </a:r>
          </a:p>
        </p:txBody>
      </p:sp>
      <p:sp>
        <p:nvSpPr>
          <p:cNvPr id="3" name="Slide Number Placeholder 2">
            <a:extLst>
              <a:ext uri="{FF2B5EF4-FFF2-40B4-BE49-F238E27FC236}">
                <a16:creationId xmlns:a16="http://schemas.microsoft.com/office/drawing/2014/main" id="{B2C2B174-1C05-B151-15C9-0D5B50B75189}"/>
              </a:ext>
            </a:extLst>
          </p:cNvPr>
          <p:cNvSpPr>
            <a:spLocks noGrp="1"/>
          </p:cNvSpPr>
          <p:nvPr>
            <p:ph type="sldNum" sz="quarter" idx="12"/>
          </p:nvPr>
        </p:nvSpPr>
        <p:spPr/>
        <p:txBody>
          <a:bodyPr/>
          <a:lstStyle/>
          <a:p>
            <a:fld id="{23C7CB26-C4AD-E24C-99F4-9278FBEB9685}" type="slidenum">
              <a:rPr lang="en-IT" smtClean="0"/>
              <a:t>38</a:t>
            </a:fld>
            <a:endParaRPr lang="en-IT"/>
          </a:p>
        </p:txBody>
      </p:sp>
      <p:sp>
        <p:nvSpPr>
          <p:cNvPr id="4" name="TextBox 3">
            <a:extLst>
              <a:ext uri="{FF2B5EF4-FFF2-40B4-BE49-F238E27FC236}">
                <a16:creationId xmlns:a16="http://schemas.microsoft.com/office/drawing/2014/main" id="{5F263C4A-B425-ED60-3C94-5CAFBC110F08}"/>
              </a:ext>
            </a:extLst>
          </p:cNvPr>
          <p:cNvSpPr txBox="1"/>
          <p:nvPr/>
        </p:nvSpPr>
        <p:spPr>
          <a:xfrm>
            <a:off x="0" y="790357"/>
            <a:ext cx="11178145" cy="3086807"/>
          </a:xfrm>
          <a:prstGeom prst="rect">
            <a:avLst/>
          </a:prstGeom>
          <a:noFill/>
        </p:spPr>
        <p:txBody>
          <a:bodyPr wrap="square" rtlCol="0">
            <a:spAutoFit/>
          </a:bodyPr>
          <a:lstStyle/>
          <a:p>
            <a:pPr marL="457200" indent="-457200">
              <a:lnSpc>
                <a:spcPct val="150000"/>
              </a:lnSpc>
              <a:buFont typeface="+mj-lt"/>
              <a:buAutoNum type="arabicPeriod"/>
            </a:pPr>
            <a:r>
              <a:rPr lang="en-US" sz="2200" dirty="0"/>
              <a:t>Transmission of electrons through graphene layers</a:t>
            </a:r>
          </a:p>
          <a:p>
            <a:pPr marL="457200" indent="-457200">
              <a:lnSpc>
                <a:spcPct val="150000"/>
              </a:lnSpc>
              <a:buFont typeface="+mj-lt"/>
              <a:buAutoNum type="arabicPeriod"/>
            </a:pPr>
            <a:r>
              <a:rPr lang="en-US" sz="2200" dirty="0"/>
              <a:t>Measurement of stability of tritium on graphene holder</a:t>
            </a:r>
          </a:p>
          <a:p>
            <a:pPr marL="457200" indent="-457200">
              <a:lnSpc>
                <a:spcPct val="150000"/>
              </a:lnSpc>
              <a:buFont typeface="+mj-lt"/>
              <a:buAutoNum type="arabicPeriod"/>
            </a:pPr>
            <a:r>
              <a:rPr lang="en-US" sz="2200" dirty="0"/>
              <a:t>The beta-decay spectrum of Tritiated graphene: combining nuclear </a:t>
            </a:r>
          </a:p>
          <a:p>
            <a:pPr>
              <a:lnSpc>
                <a:spcPct val="150000"/>
              </a:lnSpc>
            </a:pPr>
            <a:r>
              <a:rPr lang="en-US" sz="2200" dirty="0"/>
              <a:t>and Quantum mechanics with Density Functional Theory</a:t>
            </a:r>
          </a:p>
          <a:p>
            <a:pPr marL="457200" indent="-457200">
              <a:lnSpc>
                <a:spcPct val="150000"/>
              </a:lnSpc>
              <a:buFont typeface="+mj-lt"/>
              <a:buAutoNum type="arabicPeriod"/>
            </a:pPr>
            <a:r>
              <a:rPr lang="en-US" sz="2200" dirty="0"/>
              <a:t>General voltage stability system for full energy scale</a:t>
            </a:r>
          </a:p>
          <a:p>
            <a:pPr marL="457200" indent="-457200">
              <a:lnSpc>
                <a:spcPct val="150000"/>
              </a:lnSpc>
              <a:buFont typeface="+mj-lt"/>
              <a:buAutoNum type="arabicPeriod"/>
            </a:pPr>
            <a:r>
              <a:rPr lang="en-US" sz="2200" dirty="0"/>
              <a:t>Further improvement on electron detection with TES</a:t>
            </a:r>
          </a:p>
        </p:txBody>
      </p:sp>
      <p:pic>
        <p:nvPicPr>
          <p:cNvPr id="6" name="Picture 5" descr="A diagram of a graph&#10;&#10;AI-generated content may be incorrect.">
            <a:extLst>
              <a:ext uri="{FF2B5EF4-FFF2-40B4-BE49-F238E27FC236}">
                <a16:creationId xmlns:a16="http://schemas.microsoft.com/office/drawing/2014/main" id="{F70D6F8B-5323-5658-427D-B4B15AD9BE01}"/>
              </a:ext>
            </a:extLst>
          </p:cNvPr>
          <p:cNvPicPr>
            <a:picLocks noChangeAspect="1"/>
          </p:cNvPicPr>
          <p:nvPr/>
        </p:nvPicPr>
        <p:blipFill>
          <a:blip r:embed="rId2"/>
          <a:stretch>
            <a:fillRect/>
          </a:stretch>
        </p:blipFill>
        <p:spPr>
          <a:xfrm>
            <a:off x="8495738" y="1951575"/>
            <a:ext cx="3690939" cy="2651373"/>
          </a:xfrm>
          <a:prstGeom prst="rect">
            <a:avLst/>
          </a:prstGeom>
        </p:spPr>
      </p:pic>
      <p:sp>
        <p:nvSpPr>
          <p:cNvPr id="7" name="TextBox 6">
            <a:extLst>
              <a:ext uri="{FF2B5EF4-FFF2-40B4-BE49-F238E27FC236}">
                <a16:creationId xmlns:a16="http://schemas.microsoft.com/office/drawing/2014/main" id="{23A46690-96CC-BE51-6A1F-4ED49FB900FE}"/>
              </a:ext>
            </a:extLst>
          </p:cNvPr>
          <p:cNvSpPr txBox="1"/>
          <p:nvPr/>
        </p:nvSpPr>
        <p:spPr>
          <a:xfrm>
            <a:off x="4105275" y="4010700"/>
            <a:ext cx="2559034" cy="769441"/>
          </a:xfrm>
          <a:prstGeom prst="rect">
            <a:avLst/>
          </a:prstGeom>
          <a:noFill/>
        </p:spPr>
        <p:txBody>
          <a:bodyPr wrap="none" rtlCol="0">
            <a:spAutoFit/>
          </a:bodyPr>
          <a:lstStyle/>
          <a:p>
            <a:r>
              <a:rPr lang="en-US" sz="4400" dirty="0">
                <a:latin typeface="+mj-lt"/>
              </a:rPr>
              <a:t>Submitted</a:t>
            </a:r>
          </a:p>
        </p:txBody>
      </p:sp>
      <p:sp>
        <p:nvSpPr>
          <p:cNvPr id="9" name="TextBox 8">
            <a:extLst>
              <a:ext uri="{FF2B5EF4-FFF2-40B4-BE49-F238E27FC236}">
                <a16:creationId xmlns:a16="http://schemas.microsoft.com/office/drawing/2014/main" id="{8209F2C1-D7C1-90BA-8825-F8421E90CB74}"/>
              </a:ext>
            </a:extLst>
          </p:cNvPr>
          <p:cNvSpPr txBox="1"/>
          <p:nvPr/>
        </p:nvSpPr>
        <p:spPr>
          <a:xfrm>
            <a:off x="528637" y="4877636"/>
            <a:ext cx="6329363" cy="1143070"/>
          </a:xfrm>
          <a:prstGeom prst="rect">
            <a:avLst/>
          </a:prstGeom>
          <a:noFill/>
        </p:spPr>
        <p:txBody>
          <a:bodyPr wrap="square">
            <a:spAutoFit/>
          </a:bodyPr>
          <a:lstStyle/>
          <a:p>
            <a:pPr>
              <a:lnSpc>
                <a:spcPct val="150000"/>
              </a:lnSpc>
            </a:pPr>
            <a:r>
              <a:rPr lang="en-GB" sz="2400" b="0" i="0" dirty="0">
                <a:effectLst/>
                <a:latin typeface="Calibri" panose="020F0502020204030204" pitchFamily="34" charset="0"/>
                <a:cs typeface="Calibri" panose="020F0502020204030204" pitchFamily="34" charset="0"/>
              </a:rPr>
              <a:t>A Demonstration of Slowed Electron </a:t>
            </a:r>
            <a:r>
              <a:rPr lang="en-GB" sz="2400" b="1" i="0" dirty="0">
                <a:effectLst/>
                <a:latin typeface="Calibri" panose="020F0502020204030204" pitchFamily="34" charset="0"/>
                <a:cs typeface="Calibri" panose="020F0502020204030204" pitchFamily="34" charset="0"/>
              </a:rPr>
              <a:t>E</a:t>
            </a:r>
            <a:r>
              <a:rPr lang="en-GB" sz="2400" b="0" i="0" dirty="0">
                <a:effectLst/>
                <a:latin typeface="Calibri" panose="020F0502020204030204" pitchFamily="34" charset="0"/>
                <a:cs typeface="Calibri" panose="020F0502020204030204" pitchFamily="34" charset="0"/>
              </a:rPr>
              <a:t>×</a:t>
            </a:r>
            <a:r>
              <a:rPr lang="en-GB" sz="2400" b="1" i="0" dirty="0">
                <a:effectLst/>
                <a:latin typeface="Calibri" panose="020F0502020204030204" pitchFamily="34" charset="0"/>
                <a:cs typeface="Calibri" panose="020F0502020204030204" pitchFamily="34" charset="0"/>
              </a:rPr>
              <a:t>B</a:t>
            </a:r>
            <a:r>
              <a:rPr lang="en-GB" sz="2400" b="0" i="0" dirty="0">
                <a:effectLst/>
                <a:latin typeface="Calibri" panose="020F0502020204030204" pitchFamily="34" charset="0"/>
                <a:cs typeface="Calibri" panose="020F0502020204030204" pitchFamily="34" charset="0"/>
              </a:rPr>
              <a:t> Drift for PTOLEMY (</a:t>
            </a:r>
            <a:r>
              <a:rPr lang="en-GB" sz="2400" i="0" dirty="0">
                <a:effectLst/>
                <a:latin typeface="Calibri" panose="020F0502020204030204" pitchFamily="34" charset="0"/>
                <a:cs typeface="Calibri" panose="020F0502020204030204" pitchFamily="34" charset="0"/>
              </a:rPr>
              <a:t>arXiv:2503.10025</a:t>
            </a:r>
            <a:r>
              <a:rPr lang="en-GB" sz="2400" b="0" i="0" dirty="0">
                <a:effectLst/>
                <a:latin typeface="Calibri" panose="020F0502020204030204" pitchFamily="34" charset="0"/>
                <a:cs typeface="Calibri" panose="020F0502020204030204" pitchFamily="34" charset="0"/>
              </a:rPr>
              <a:t>)</a:t>
            </a:r>
            <a:endParaRPr lang="en-GB" sz="2400" dirty="0">
              <a:latin typeface="Calibri" panose="020F0502020204030204" pitchFamily="34" charset="0"/>
              <a:cs typeface="Calibri" panose="020F0502020204030204" pitchFamily="34" charset="0"/>
            </a:endParaRPr>
          </a:p>
        </p:txBody>
      </p:sp>
      <p:pic>
        <p:nvPicPr>
          <p:cNvPr id="13" name="Picture 12">
            <a:extLst>
              <a:ext uri="{FF2B5EF4-FFF2-40B4-BE49-F238E27FC236}">
                <a16:creationId xmlns:a16="http://schemas.microsoft.com/office/drawing/2014/main" id="{49E7F591-89D4-614E-2CAF-8DA6315FCDD5}"/>
              </a:ext>
            </a:extLst>
          </p:cNvPr>
          <p:cNvPicPr>
            <a:picLocks noChangeAspect="1"/>
          </p:cNvPicPr>
          <p:nvPr/>
        </p:nvPicPr>
        <p:blipFill>
          <a:blip r:embed="rId3"/>
          <a:stretch>
            <a:fillRect/>
          </a:stretch>
        </p:blipFill>
        <p:spPr>
          <a:xfrm>
            <a:off x="7144311" y="4602948"/>
            <a:ext cx="5047689" cy="2200274"/>
          </a:xfrm>
          <a:prstGeom prst="rect">
            <a:avLst/>
          </a:prstGeom>
        </p:spPr>
      </p:pic>
      <p:sp>
        <p:nvSpPr>
          <p:cNvPr id="8" name="Footer Placeholder 7">
            <a:extLst>
              <a:ext uri="{FF2B5EF4-FFF2-40B4-BE49-F238E27FC236}">
                <a16:creationId xmlns:a16="http://schemas.microsoft.com/office/drawing/2014/main" id="{6E46C54A-4FEA-2137-72EC-A4659BE3FE0E}"/>
              </a:ext>
            </a:extLst>
          </p:cNvPr>
          <p:cNvSpPr>
            <a:spLocks noGrp="1"/>
          </p:cNvSpPr>
          <p:nvPr>
            <p:ph type="ftr" sz="quarter" idx="11"/>
          </p:nvPr>
        </p:nvSpPr>
        <p:spPr/>
        <p:txBody>
          <a:bodyPr/>
          <a:lstStyle/>
          <a:p>
            <a:r>
              <a:rPr lang="en-US"/>
              <a:t>A. Tan, CIPANP 2025, Madison</a:t>
            </a:r>
          </a:p>
        </p:txBody>
      </p:sp>
      <p:sp>
        <p:nvSpPr>
          <p:cNvPr id="10" name="Date Placeholder 9">
            <a:extLst>
              <a:ext uri="{FF2B5EF4-FFF2-40B4-BE49-F238E27FC236}">
                <a16:creationId xmlns:a16="http://schemas.microsoft.com/office/drawing/2014/main" id="{6F36FDBE-F461-931E-4D47-D5C2BA9F6ACB}"/>
              </a:ext>
            </a:extLst>
          </p:cNvPr>
          <p:cNvSpPr>
            <a:spLocks noGrp="1"/>
          </p:cNvSpPr>
          <p:nvPr>
            <p:ph type="dt" sz="half" idx="10"/>
          </p:nvPr>
        </p:nvSpPr>
        <p:spPr/>
        <p:txBody>
          <a:bodyPr/>
          <a:lstStyle/>
          <a:p>
            <a:r>
              <a:rPr lang="en-US"/>
              <a:t>6/11/25</a:t>
            </a:r>
          </a:p>
        </p:txBody>
      </p:sp>
    </p:spTree>
    <p:extLst>
      <p:ext uri="{BB962C8B-B14F-4D97-AF65-F5344CB8AC3E}">
        <p14:creationId xmlns:p14="http://schemas.microsoft.com/office/powerpoint/2010/main" val="2572427837"/>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1_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p:properties>
</file>

<file path=customXml/item2.xml><?xml version="1.0" encoding="utf-8"?>
<ct:contentTypeSchema xmlns:ct="http://schemas.microsoft.com/office/2006/metadata/contentType" xmlns:ma="http://schemas.microsoft.com/office/2006/metadata/properties/metaAttributes" ct:_="" ma:_="" ma:contentTypeName="Document" ma:contentTypeID="0x010100931C56A8355266458905AEACB89B5EA4" ma:contentTypeVersion="8" ma:contentTypeDescription="Create a new document." ma:contentTypeScope="" ma:versionID="1617e37ae57d8215c23ae6e9e5b21a32">
  <xsd:schema xmlns:xsd="http://www.w3.org/2001/XMLSchema" xmlns:xs="http://www.w3.org/2001/XMLSchema" xmlns:p="http://schemas.microsoft.com/office/2006/metadata/properties" xmlns:ns3="aad2ca89-a1a5-49ca-bfed-0e9e2d98cd5f" targetNamespace="http://schemas.microsoft.com/office/2006/metadata/properties" ma:root="true" ma:fieldsID="2d786372931a7a804aa9a54c758e78d3" ns3:_="">
    <xsd:import namespace="aad2ca89-a1a5-49ca-bfed-0e9e2d98cd5f"/>
    <xsd:element name="properties">
      <xsd:complexType>
        <xsd:sequence>
          <xsd:element name="documentManagement">
            <xsd:complexType>
              <xsd:all>
                <xsd:element ref="ns3:MediaServiceMetadata" minOccurs="0"/>
                <xsd:element ref="ns3:MediaServiceFastMetadata" minOccurs="0"/>
                <xsd:element ref="ns3:MediaServiceAutoTags" minOccurs="0"/>
                <xsd:element ref="ns3:MediaServiceGenerationTime" minOccurs="0"/>
                <xsd:element ref="ns3:MediaServiceEventHashCode" minOccurs="0"/>
                <xsd:element ref="ns3:MediaServiceOCR" minOccurs="0"/>
                <xsd:element ref="ns3:MediaServiceAutoKeyPoints" minOccurs="0"/>
                <xsd:element ref="ns3:MediaServiceKeyPoint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aad2ca89-a1a5-49ca-bfed-0e9e2d98cd5f"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Tags" ma:index="10" nillable="true" ma:displayName="Tags" ma:internalName="MediaServiceAutoTags" ma:readOnly="true">
      <xsd:simpleType>
        <xsd:restriction base="dms:Text"/>
      </xsd:simpleType>
    </xsd:element>
    <xsd:element name="MediaServiceGenerationTime" ma:index="11" nillable="true" ma:displayName="MediaServiceGenerationTime" ma:hidden="true" ma:internalName="MediaServiceGenerationTime" ma:readOnly="true">
      <xsd:simpleType>
        <xsd:restriction base="dms:Text"/>
      </xsd:simpleType>
    </xsd:element>
    <xsd:element name="MediaServiceEventHashCode" ma:index="12" nillable="true" ma:displayName="MediaServiceEventHashCode" ma:hidden="true" ma:internalName="MediaServiceEventHashCode" ma:readOnly="true">
      <xsd:simpleType>
        <xsd:restriction base="dms:Text"/>
      </xsd:simpleType>
    </xsd:element>
    <xsd:element name="MediaServiceOCR" ma:index="13" nillable="true" ma:displayName="Extracted Text" ma:internalName="MediaServiceOCR" ma:readOnly="true">
      <xsd:simpleType>
        <xsd:restriction base="dms:Note">
          <xsd:maxLength value="255"/>
        </xsd:restriction>
      </xsd:simpleType>
    </xsd:element>
    <xsd:element name="MediaServiceAutoKeyPoints" ma:index="14" nillable="true" ma:displayName="MediaServiceAutoKeyPoints" ma:hidden="true" ma:internalName="MediaServiceAutoKeyPoints" ma:readOnly="true">
      <xsd:simpleType>
        <xsd:restriction base="dms:Note"/>
      </xsd:simpleType>
    </xsd:element>
    <xsd:element name="MediaServiceKeyPoints" ma:index="15" nillable="true" ma:displayName="KeyPoints" ma:internalName="MediaServiceKeyPoints"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3CBAE391-CDA1-436F-A913-B9EDCD25833F}">
  <ds:schemaRefs>
    <ds:schemaRef ds:uri="http://schemas.microsoft.com/office/infopath/2007/PartnerControls"/>
    <ds:schemaRef ds:uri="http://schemas.openxmlformats.org/package/2006/metadata/core-properties"/>
    <ds:schemaRef ds:uri="http://purl.org/dc/dcmitype/"/>
    <ds:schemaRef ds:uri="http://schemas.microsoft.com/office/2006/documentManagement/types"/>
    <ds:schemaRef ds:uri="http://purl.org/dc/elements/1.1/"/>
    <ds:schemaRef ds:uri="http://purl.org/dc/terms/"/>
    <ds:schemaRef ds:uri="http://www.w3.org/XML/1998/namespace"/>
    <ds:schemaRef ds:uri="aad2ca89-a1a5-49ca-bfed-0e9e2d98cd5f"/>
    <ds:schemaRef ds:uri="http://schemas.microsoft.com/office/2006/metadata/properties"/>
  </ds:schemaRefs>
</ds:datastoreItem>
</file>

<file path=customXml/itemProps2.xml><?xml version="1.0" encoding="utf-8"?>
<ds:datastoreItem xmlns:ds="http://schemas.openxmlformats.org/officeDocument/2006/customXml" ds:itemID="{9285F189-4663-433A-BCA4-808C82996D46}">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aad2ca89-a1a5-49ca-bfed-0e9e2d98cd5f"/>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2A2D978C-6E1C-4476-8BFC-0B9D6F09D8C5}">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otalTime>25269</TotalTime>
  <Words>4551</Words>
  <Application>Microsoft Macintosh PowerPoint</Application>
  <PresentationFormat>Widescreen</PresentationFormat>
  <Paragraphs>692</Paragraphs>
  <Slides>38</Slides>
  <Notes>30</Notes>
  <HiddenSlides>0</HiddenSlides>
  <MMClips>0</MMClips>
  <ScaleCrop>false</ScaleCrop>
  <HeadingPairs>
    <vt:vector size="8" baseType="variant">
      <vt:variant>
        <vt:lpstr>Fonts Used</vt:lpstr>
      </vt:variant>
      <vt:variant>
        <vt:i4>18</vt:i4>
      </vt:variant>
      <vt:variant>
        <vt:lpstr>Theme</vt:lpstr>
      </vt:variant>
      <vt:variant>
        <vt:i4>2</vt:i4>
      </vt:variant>
      <vt:variant>
        <vt:lpstr>Embedded OLE Servers</vt:lpstr>
      </vt:variant>
      <vt:variant>
        <vt:i4>2</vt:i4>
      </vt:variant>
      <vt:variant>
        <vt:lpstr>Slide Titles</vt:lpstr>
      </vt:variant>
      <vt:variant>
        <vt:i4>38</vt:i4>
      </vt:variant>
    </vt:vector>
  </HeadingPairs>
  <TitlesOfParts>
    <vt:vector size="60" baseType="lpstr">
      <vt:lpstr>-apple-system</vt:lpstr>
      <vt:lpstr>Arial Unicode MS</vt:lpstr>
      <vt:lpstr>CMR10</vt:lpstr>
      <vt:lpstr>MS Shell Dlg 2</vt:lpstr>
      <vt:lpstr>SFRM1095</vt:lpstr>
      <vt:lpstr>Arial</vt:lpstr>
      <vt:lpstr>Calibri</vt:lpstr>
      <vt:lpstr>Calibri Light</vt:lpstr>
      <vt:lpstr>Cambria Math</vt:lpstr>
      <vt:lpstr>Futura</vt:lpstr>
      <vt:lpstr>Gill Sans</vt:lpstr>
      <vt:lpstr>Gill Sans Light</vt:lpstr>
      <vt:lpstr>Helvetica</vt:lpstr>
      <vt:lpstr>Open Sans</vt:lpstr>
      <vt:lpstr>Palatino Linotype</vt:lpstr>
      <vt:lpstr>Symbol</vt:lpstr>
      <vt:lpstr>Tw Cen MT</vt:lpstr>
      <vt:lpstr>Wingdings</vt:lpstr>
      <vt:lpstr>Office Theme</vt:lpstr>
      <vt:lpstr>1_Office Theme</vt:lpstr>
      <vt:lpstr>Equation</vt:lpstr>
      <vt:lpstr>Graph</vt:lpstr>
      <vt:lpstr>Probing the Neutrino Mass with PTOLEMY</vt:lpstr>
      <vt:lpstr>PowerPoint Presentation</vt:lpstr>
      <vt:lpstr>PowerPoint Presentation</vt:lpstr>
      <vt:lpstr>Cosmic Neutrino Background</vt:lpstr>
      <vt:lpstr>In Fermi’s 1933 seminal paper (English Trans.)</vt:lpstr>
      <vt:lpstr>m_υ and CNB with Tritium</vt:lpstr>
      <vt:lpstr>m_υ and CNB with Tritium</vt:lpstr>
      <vt:lpstr>PowerPoint Presentation</vt:lpstr>
      <vt:lpstr>PowerPoint Presentation</vt:lpstr>
      <vt:lpstr>PowerPoint Presentation</vt:lpstr>
      <vt:lpstr>PowerPoint Presentation</vt:lpstr>
      <vt:lpstr>Solid State Effects on Tritiated Graphene</vt:lpstr>
      <vt:lpstr>Solid State Effects on Tritiated Graphene</vt:lpstr>
      <vt:lpstr>EXB Drift in the RF Region</vt:lpstr>
      <vt:lpstr>EXB Drift in the RF Region</vt:lpstr>
      <vt:lpstr>EXB Drift in the RF Region</vt:lpstr>
      <vt:lpstr>PowerPoint Presentation</vt:lpstr>
      <vt:lpstr>PowerPoint Presentation</vt:lpstr>
      <vt:lpstr>PowerPoint Presentation</vt:lpstr>
      <vt:lpstr>Electromagnetic Filters</vt:lpstr>
      <vt:lpstr>Electromagnetic Filters</vt:lpstr>
      <vt:lpstr>Full Demonstrator Simulation</vt:lpstr>
      <vt:lpstr>PowerPoint Presentation</vt:lpstr>
      <vt:lpstr>PowerPoint Presentation</vt:lpstr>
      <vt:lpstr>PTOLEMY first physics goal: neutrino mass</vt:lpstr>
      <vt:lpstr>PowerPoint Presentation</vt:lpstr>
      <vt:lpstr>Sensitivity as a function of tritium mass</vt:lpstr>
      <vt:lpstr>To conclude:</vt:lpstr>
      <vt:lpstr>PowerPoint Presentation</vt:lpstr>
      <vt:lpstr>PowerPoint Presentation</vt:lpstr>
      <vt:lpstr>Cosmic Neutrino Background</vt:lpstr>
      <vt:lpstr>PTOLEMY Electromagnetic Filter</vt:lpstr>
      <vt:lpstr>mCal - Transition-Edge Sensors</vt:lpstr>
      <vt:lpstr>TES development</vt:lpstr>
      <vt:lpstr>PowerPoint Presentation</vt:lpstr>
      <vt:lpstr>PowerPoint Presentation</vt:lpstr>
      <vt:lpstr>PTOLEMY World-Wide Collaboration</vt:lpstr>
      <vt:lpstr>Papers in preparation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Andi Tan</dc:creator>
  <cp:lastModifiedBy>Andi Tan</cp:lastModifiedBy>
  <cp:revision>81</cp:revision>
  <dcterms:created xsi:type="dcterms:W3CDTF">2021-08-30T14:06:24Z</dcterms:created>
  <dcterms:modified xsi:type="dcterms:W3CDTF">2025-06-11T15:50:51Z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0x010100931C56A8355266458905AEACB89B5EA4</vt:lpwstr>
  </property>
</Properties>
</file>