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Corbel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B854DF-E0A3-4EE6-8583-5F1F04A79DF6}">
  <a:tblStyle styleId="{A3B854DF-E0A3-4EE6-8583-5F1F04A79D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BA3FFA0D-9A8F-4AD3-987B-94BC92FDA31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Corbel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Corbel-italic.fntdata"/><Relationship Id="rId14" Type="http://schemas.openxmlformats.org/officeDocument/2006/relationships/slide" Target="slides/slide8.xml"/><Relationship Id="rId36" Type="http://schemas.openxmlformats.org/officeDocument/2006/relationships/font" Target="fonts/Corbel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Corbel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e51600a5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e51600a5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6cc303f3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6cc303f3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66cc303f3b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66cc303f3b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15189a04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15189a04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8ac9a8be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8ac9a8be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01a96e36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601a96e36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 is not estimated. Some artifacts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f8ac9a8be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f8ac9a8be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will we go beyond the saturation energy?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fc009ddb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fc009ddb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Null signal hypothesis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147be303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6147be303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Null signal hypothesis. Page number.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11be9e7b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611be9e7b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611be9e7b1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611be9e7b1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15189a04d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15189a04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611be9e7b1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611be9e7b1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611be9e7b1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611be9e7b1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611be9e7b1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611be9e7b1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611be9e7b1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611be9e7b1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Finish conclusion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66cc303f3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66cc303f3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611be9e7b1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611be9e7b1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611be9e7b1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611be9e7b1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611be9e7b1_0_5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611be9e7b1_0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611be9e7b1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611be9e7b1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8ac9a8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8ac9a8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8ac9a8be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8ac9a8be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 read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f8ac9a8be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f8ac9a8be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fc009dd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fc009dd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 read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8ac9a8be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8ac9a8be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11be9e7b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11be9e7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6cc303f3b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6cc303f3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g"/><Relationship Id="rId4" Type="http://schemas.openxmlformats.org/officeDocument/2006/relationships/image" Target="../media/image22.png"/><Relationship Id="rId5" Type="http://schemas.openxmlformats.org/officeDocument/2006/relationships/image" Target="../media/image33.png"/><Relationship Id="rId6" Type="http://schemas.openxmlformats.org/officeDocument/2006/relationships/image" Target="../media/image21.png"/><Relationship Id="rId7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6.jpg"/><Relationship Id="rId4" Type="http://schemas.openxmlformats.org/officeDocument/2006/relationships/image" Target="../media/image22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Relationship Id="rId5" Type="http://schemas.openxmlformats.org/officeDocument/2006/relationships/image" Target="../media/image35.jpg"/><Relationship Id="rId6" Type="http://schemas.openxmlformats.org/officeDocument/2006/relationships/image" Target="../media/image43.png"/><Relationship Id="rId7" Type="http://schemas.openxmlformats.org/officeDocument/2006/relationships/image" Target="../media/image38.jpg"/><Relationship Id="rId8" Type="http://schemas.openxmlformats.org/officeDocument/2006/relationships/image" Target="../media/image4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jpg"/><Relationship Id="rId4" Type="http://schemas.openxmlformats.org/officeDocument/2006/relationships/image" Target="../media/image6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50.png"/><Relationship Id="rId5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6.jpg"/><Relationship Id="rId5" Type="http://schemas.openxmlformats.org/officeDocument/2006/relationships/image" Target="../media/image9.png"/><Relationship Id="rId6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hyperlink" Target="https://arxiv.org/pdf/1910.02080" TargetMode="External"/><Relationship Id="rId7" Type="http://schemas.openxmlformats.org/officeDocument/2006/relationships/hyperlink" Target="https://www.quantamagazine.org/axions-would-solve-another-major-problem-in-physics-20200317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13.png"/><Relationship Id="rId13" Type="http://schemas.openxmlformats.org/officeDocument/2006/relationships/image" Target="../media/image37.jpg"/><Relationship Id="rId1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4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3.png"/><Relationship Id="rId6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815550" y="130775"/>
            <a:ext cx="7656900" cy="1576500"/>
          </a:xfrm>
          <a:prstGeom prst="rect">
            <a:avLst/>
          </a:prstGeom>
          <a:solidFill>
            <a:srgbClr val="5B0F00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Search for new physics </a:t>
            </a:r>
            <a:endParaRPr sz="3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in MINER using </a:t>
            </a:r>
            <a:endParaRPr sz="33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Cryogenic and Non-cryogenic detectors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59375" y="1772188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CIPANP - 2025</a:t>
            </a:r>
            <a:endParaRPr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Speaker: </a:t>
            </a:r>
            <a:r>
              <a:rPr lang="en"/>
              <a:t>Sharada Sahoo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543525" y="3363750"/>
            <a:ext cx="3925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r>
              <a:rPr lang="en" sz="1600"/>
              <a:t>Supervisor:  Dr. Rupak Mahapatra 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738" y="3642425"/>
            <a:ext cx="3491875" cy="14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91425" y="2695200"/>
            <a:ext cx="6911100" cy="11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5"/>
                </a:solidFill>
              </a:rPr>
              <a:t>Contributors: </a:t>
            </a:r>
            <a:r>
              <a:rPr lang="en" sz="1700">
                <a:solidFill>
                  <a:schemeClr val="dk1"/>
                </a:solidFill>
              </a:rPr>
              <a:t>Mahdi Mirzakhani (TAMU),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                      Dipanwita Mondal (NISER)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MINER experimental set-up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air of leather wallets&#10;&#10;Description automatically generated with low confidence" id="182" name="Google Shape;182;p22"/>
          <p:cNvPicPr preferRelativeResize="0"/>
          <p:nvPr/>
        </p:nvPicPr>
        <p:blipFill rotWithShape="1">
          <a:blip r:embed="rId3">
            <a:alphaModFix/>
          </a:blip>
          <a:srcRect b="12450" l="0" r="0" t="15248"/>
          <a:stretch/>
        </p:blipFill>
        <p:spPr>
          <a:xfrm>
            <a:off x="65397" y="625150"/>
            <a:ext cx="3723632" cy="21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4">
            <a:alphaModFix/>
          </a:blip>
          <a:srcRect b="0" l="0" r="0" t="8441"/>
          <a:stretch/>
        </p:blipFill>
        <p:spPr>
          <a:xfrm>
            <a:off x="1963956" y="2782338"/>
            <a:ext cx="1842094" cy="198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 title="Screenshot 2025-06-09 at 9.29.54 PM.png"/>
          <p:cNvPicPr preferRelativeResize="0"/>
          <p:nvPr/>
        </p:nvPicPr>
        <p:blipFill rotWithShape="1">
          <a:blip r:embed="rId5">
            <a:alphaModFix/>
          </a:blip>
          <a:srcRect b="10896" l="66955" r="3104" t="13745"/>
          <a:stretch/>
        </p:blipFill>
        <p:spPr>
          <a:xfrm rot="-5400000">
            <a:off x="274959" y="2771160"/>
            <a:ext cx="1415014" cy="196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6">
            <a:alphaModFix/>
          </a:blip>
          <a:srcRect b="0" l="6410" r="0" t="0"/>
          <a:stretch/>
        </p:blipFill>
        <p:spPr>
          <a:xfrm>
            <a:off x="3873875" y="827925"/>
            <a:ext cx="3896550" cy="28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2"/>
          <p:cNvSpPr txBox="1"/>
          <p:nvPr/>
        </p:nvSpPr>
        <p:spPr>
          <a:xfrm>
            <a:off x="4352357" y="625150"/>
            <a:ext cx="2828700" cy="323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Energy transportation through phonons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4731236" y="2782357"/>
            <a:ext cx="11253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&lt; 30 meV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4170750" y="1300850"/>
            <a:ext cx="12039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</a:rPr>
              <a:t>2Δ</a:t>
            </a:r>
            <a:r>
              <a:rPr baseline="-25000" lang="en" sz="1100">
                <a:solidFill>
                  <a:srgbClr val="FF0000"/>
                </a:solidFill>
              </a:rPr>
              <a:t>Al</a:t>
            </a:r>
            <a:r>
              <a:rPr lang="en" sz="1100">
                <a:solidFill>
                  <a:srgbClr val="FF0000"/>
                </a:solidFill>
              </a:rPr>
              <a:t>~ 0.36 meV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5856524" y="1908692"/>
            <a:ext cx="13284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</a:rPr>
              <a:t>2Δ</a:t>
            </a:r>
            <a:r>
              <a:rPr baseline="-25000" lang="en" sz="1100">
                <a:solidFill>
                  <a:srgbClr val="FF0000"/>
                </a:solidFill>
              </a:rPr>
              <a:t>W </a:t>
            </a:r>
            <a:r>
              <a:rPr lang="en" sz="1100">
                <a:solidFill>
                  <a:srgbClr val="FF0000"/>
                </a:solidFill>
              </a:rPr>
              <a:t>~ 0.06 meV</a:t>
            </a:r>
            <a:endParaRPr sz="1100">
              <a:solidFill>
                <a:srgbClr val="FF0000"/>
              </a:solidFill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7463" y="1000698"/>
            <a:ext cx="2421887" cy="217137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6460575" y="3045138"/>
            <a:ext cx="10098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Sapphire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4261250" y="3695500"/>
            <a:ext cx="43113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External</a:t>
            </a:r>
            <a:r>
              <a:rPr lang="en" sz="1200">
                <a:solidFill>
                  <a:schemeClr val="dk1"/>
                </a:solidFill>
              </a:rPr>
              <a:t> particle </a:t>
            </a:r>
            <a:r>
              <a:rPr lang="en" sz="1200">
                <a:solidFill>
                  <a:schemeClr val="dk1"/>
                </a:solidFill>
              </a:rPr>
              <a:t>recoils with sapphire and produces phonons.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Phonon travels to W through Al and increases the temperature by a small amount.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Small change in temperature causes huge change in resistance in W.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MINER experimental set-up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98" name="Google Shape;198;p23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air of leather wallets&#10;&#10;Description automatically generated with low confidence" id="199" name="Google Shape;199;p23"/>
          <p:cNvPicPr preferRelativeResize="0"/>
          <p:nvPr/>
        </p:nvPicPr>
        <p:blipFill rotWithShape="1">
          <a:blip r:embed="rId3">
            <a:alphaModFix/>
          </a:blip>
          <a:srcRect b="12450" l="0" r="0" t="15248"/>
          <a:stretch/>
        </p:blipFill>
        <p:spPr>
          <a:xfrm>
            <a:off x="65397" y="625150"/>
            <a:ext cx="3723632" cy="21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 rotWithShape="1">
          <a:blip r:embed="rId4">
            <a:alphaModFix/>
          </a:blip>
          <a:srcRect b="0" l="0" r="0" t="8441"/>
          <a:stretch/>
        </p:blipFill>
        <p:spPr>
          <a:xfrm>
            <a:off x="1963956" y="2782338"/>
            <a:ext cx="1842094" cy="198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 title="Screenshot 2025-06-09 at 9.29.54 PM.png"/>
          <p:cNvPicPr preferRelativeResize="0"/>
          <p:nvPr/>
        </p:nvPicPr>
        <p:blipFill rotWithShape="1">
          <a:blip r:embed="rId5">
            <a:alphaModFix/>
          </a:blip>
          <a:srcRect b="10896" l="66955" r="3104" t="13745"/>
          <a:stretch/>
        </p:blipFill>
        <p:spPr>
          <a:xfrm rot="-5400000">
            <a:off x="274959" y="2771160"/>
            <a:ext cx="1415014" cy="196298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/>
        </p:nvSpPr>
        <p:spPr>
          <a:xfrm>
            <a:off x="4127000" y="3724625"/>
            <a:ext cx="46539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Small change in temperature causes huge change in resistance in W.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Causes change in current in the  voltage biased circuit.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Eventually the current gets amplified by SQUID and the op-amp. 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03" name="Google Shape;203;p23" title="phonon_detection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0800" y="1504165"/>
            <a:ext cx="2803199" cy="199136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6340800" y="915975"/>
            <a:ext cx="2157000" cy="359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Current amplification circuit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05" name="Google Shape;205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62475" y="1143160"/>
            <a:ext cx="2421887" cy="2171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/>
          <p:nvPr>
            <p:ph type="title"/>
          </p:nvPr>
        </p:nvSpPr>
        <p:spPr>
          <a:xfrm>
            <a:off x="0" y="0"/>
            <a:ext cx="9144000" cy="4869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Data analysis flow - Optimal Filter method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211" name="Google Shape;211;p24"/>
          <p:cNvSpPr txBox="1"/>
          <p:nvPr>
            <p:ph idx="12" type="sldNum"/>
          </p:nvPr>
        </p:nvSpPr>
        <p:spPr>
          <a:xfrm>
            <a:off x="8695998" y="4749900"/>
            <a:ext cx="448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13" name="Google Shape;213;p24"/>
          <p:cNvPicPr preferRelativeResize="0"/>
          <p:nvPr/>
        </p:nvPicPr>
        <p:blipFill rotWithShape="1">
          <a:blip r:embed="rId3">
            <a:alphaModFix/>
          </a:blip>
          <a:srcRect b="0" l="725" r="6303" t="0"/>
          <a:stretch/>
        </p:blipFill>
        <p:spPr>
          <a:xfrm>
            <a:off x="168450" y="854600"/>
            <a:ext cx="2524725" cy="16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 title="PSD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6974" y="2953188"/>
            <a:ext cx="2480175" cy="149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 title="PT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4799" y="1290997"/>
            <a:ext cx="2480161" cy="149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/>
          <p:nvPr/>
        </p:nvSpPr>
        <p:spPr>
          <a:xfrm>
            <a:off x="3043494" y="2844462"/>
            <a:ext cx="2542800" cy="10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4"/>
          <p:cNvSpPr/>
          <p:nvPr/>
        </p:nvSpPr>
        <p:spPr>
          <a:xfrm>
            <a:off x="3060675" y="1290999"/>
            <a:ext cx="2580900" cy="3215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4"/>
          <p:cNvSpPr txBox="1"/>
          <p:nvPr/>
        </p:nvSpPr>
        <p:spPr>
          <a:xfrm>
            <a:off x="3540713" y="833113"/>
            <a:ext cx="157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Optimal Filter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9" name="Google Shape;219;p24" title="unname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598" y="2574500"/>
            <a:ext cx="2710400" cy="20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7">
            <a:alphaModFix/>
          </a:blip>
          <a:srcRect b="0" l="0" r="0" t="11323"/>
          <a:stretch/>
        </p:blipFill>
        <p:spPr>
          <a:xfrm>
            <a:off x="117425" y="2866263"/>
            <a:ext cx="2830875" cy="16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817525" y="671325"/>
            <a:ext cx="13020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Pulse Samples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817525" y="2519563"/>
            <a:ext cx="13020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Noise</a:t>
            </a:r>
            <a:r>
              <a:rPr lang="en" sz="1200">
                <a:solidFill>
                  <a:schemeClr val="dk2"/>
                </a:solidFill>
              </a:rPr>
              <a:t> Samples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8">
            <a:alphaModFix/>
          </a:blip>
          <a:srcRect b="0" l="845" r="845" t="0"/>
          <a:stretch/>
        </p:blipFill>
        <p:spPr>
          <a:xfrm>
            <a:off x="5965363" y="982425"/>
            <a:ext cx="2750850" cy="167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6539025" y="642225"/>
            <a:ext cx="191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200">
                <a:solidFill>
                  <a:schemeClr val="dk1"/>
                </a:solidFill>
              </a:rPr>
              <a:t>55</a:t>
            </a:r>
            <a:r>
              <a:rPr lang="en" sz="1200">
                <a:solidFill>
                  <a:schemeClr val="dk1"/>
                </a:solidFill>
              </a:rPr>
              <a:t>Fe</a:t>
            </a:r>
            <a:r>
              <a:rPr lang="en" sz="1200">
                <a:solidFill>
                  <a:schemeClr val="dk1"/>
                </a:solidFill>
              </a:rPr>
              <a:t>: 5.89 keV, 6.49 keV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/>
          <p:nvPr>
            <p:ph type="title"/>
          </p:nvPr>
        </p:nvSpPr>
        <p:spPr>
          <a:xfrm>
            <a:off x="0" y="0"/>
            <a:ext cx="9144000" cy="4869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Experiment details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230" name="Google Shape;230;p25"/>
          <p:cNvSpPr txBox="1"/>
          <p:nvPr>
            <p:ph idx="12" type="sldNum"/>
          </p:nvPr>
        </p:nvSpPr>
        <p:spPr>
          <a:xfrm>
            <a:off x="8749200" y="4770592"/>
            <a:ext cx="394800" cy="3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25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32" name="Google Shape;232;p25" title="shield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150" y="557025"/>
            <a:ext cx="4250008" cy="448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 rotWithShape="1">
          <a:blip r:embed="rId4">
            <a:alphaModFix/>
          </a:blip>
          <a:srcRect b="0" l="-1092" r="37202" t="0"/>
          <a:stretch/>
        </p:blipFill>
        <p:spPr>
          <a:xfrm>
            <a:off x="2977060" y="1652479"/>
            <a:ext cx="1580188" cy="208970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34" name="Google Shape;234;p25"/>
          <p:cNvSpPr/>
          <p:nvPr/>
        </p:nvSpPr>
        <p:spPr>
          <a:xfrm>
            <a:off x="3748142" y="2244025"/>
            <a:ext cx="156546" cy="211896"/>
          </a:xfrm>
          <a:prstGeom prst="irregularSeal1">
            <a:avLst/>
          </a:prstGeom>
          <a:gradFill>
            <a:gsLst>
              <a:gs pos="0">
                <a:srgbClr val="FFEE93"/>
              </a:gs>
              <a:gs pos="50000">
                <a:srgbClr val="FFF3BC"/>
              </a:gs>
              <a:gs pos="100000">
                <a:srgbClr val="FFF8DE"/>
              </a:gs>
            </a:gsLst>
            <a:path path="circle">
              <a:fillToRect b="50%" l="50%" r="50%" t="50%"/>
            </a:path>
            <a:tileRect/>
          </a:gradFill>
          <a:ln cap="flat" cmpd="sng" w="10775">
            <a:solidFill>
              <a:srgbClr val="1B4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5" name="Google Shape;235;p25"/>
          <p:cNvSpPr/>
          <p:nvPr/>
        </p:nvSpPr>
        <p:spPr>
          <a:xfrm>
            <a:off x="3774480" y="2937573"/>
            <a:ext cx="156546" cy="211896"/>
          </a:xfrm>
          <a:prstGeom prst="irregularSeal1">
            <a:avLst/>
          </a:prstGeom>
          <a:gradFill>
            <a:gsLst>
              <a:gs pos="0">
                <a:srgbClr val="FFEE93"/>
              </a:gs>
              <a:gs pos="50000">
                <a:srgbClr val="FFF3BC"/>
              </a:gs>
              <a:gs pos="100000">
                <a:srgbClr val="FFF8DE"/>
              </a:gs>
            </a:gsLst>
            <a:path path="circle">
              <a:fillToRect b="50%" l="50%" r="50%" t="50%"/>
            </a:path>
            <a:tileRect/>
          </a:gradFill>
          <a:ln cap="flat" cmpd="sng" w="10775">
            <a:solidFill>
              <a:srgbClr val="1B4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3856878" y="2777950"/>
            <a:ext cx="447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E397"/>
                </a:solidFill>
                <a:latin typeface="Calibri"/>
                <a:ea typeface="Calibri"/>
                <a:cs typeface="Calibri"/>
                <a:sym typeface="Calibri"/>
              </a:rPr>
              <a:t>Fe</a:t>
            </a:r>
            <a:endParaRPr b="1" sz="1500">
              <a:solidFill>
                <a:srgbClr val="FFE3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3856877" y="2153625"/>
            <a:ext cx="394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E397"/>
                </a:solidFill>
                <a:latin typeface="Calibri"/>
                <a:ea typeface="Calibri"/>
                <a:cs typeface="Calibri"/>
                <a:sym typeface="Calibri"/>
              </a:rPr>
              <a:t>Fe</a:t>
            </a:r>
            <a:endParaRPr b="1" sz="1300">
              <a:solidFill>
                <a:srgbClr val="FFE3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 rotWithShape="1">
          <a:blip r:embed="rId5">
            <a:alphaModFix/>
          </a:blip>
          <a:srcRect b="0" l="0" r="21935" t="25020"/>
          <a:stretch/>
        </p:blipFill>
        <p:spPr>
          <a:xfrm>
            <a:off x="0" y="1970451"/>
            <a:ext cx="1128525" cy="144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151913" y="1597550"/>
            <a:ext cx="824700" cy="3729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EE93"/>
                </a:solidFill>
              </a:rPr>
              <a:t>Reactor</a:t>
            </a:r>
            <a:endParaRPr>
              <a:solidFill>
                <a:srgbClr val="FFEE93"/>
              </a:solidFill>
            </a:endParaRPr>
          </a:p>
        </p:txBody>
      </p:sp>
      <p:cxnSp>
        <p:nvCxnSpPr>
          <p:cNvPr id="240" name="Google Shape;240;p25"/>
          <p:cNvCxnSpPr/>
          <p:nvPr/>
        </p:nvCxnSpPr>
        <p:spPr>
          <a:xfrm>
            <a:off x="1157475" y="2712825"/>
            <a:ext cx="1497600" cy="2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" name="Google Shape;241;p25"/>
          <p:cNvSpPr txBox="1"/>
          <p:nvPr/>
        </p:nvSpPr>
        <p:spPr>
          <a:xfrm>
            <a:off x="1665775" y="2359950"/>
            <a:ext cx="774000" cy="2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4.5 m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5892150" y="585675"/>
            <a:ext cx="3240900" cy="42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❖"/>
            </a:pPr>
            <a:r>
              <a:rPr lang="en" sz="1200">
                <a:solidFill>
                  <a:schemeClr val="dk1"/>
                </a:solidFill>
              </a:rPr>
              <a:t>Source: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1 MW TRIGA reactor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NSC, TAMU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4.5 m from the detector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❖"/>
            </a:pPr>
            <a:r>
              <a:rPr lang="en" sz="1200">
                <a:solidFill>
                  <a:schemeClr val="dk1"/>
                </a:solidFill>
              </a:rPr>
              <a:t>Detector: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Sapphire (Al</a:t>
            </a:r>
            <a:r>
              <a:rPr baseline="-25000" lang="en" sz="1200">
                <a:solidFill>
                  <a:schemeClr val="dk1"/>
                </a:solidFill>
              </a:rPr>
              <a:t>2</a:t>
            </a:r>
            <a:r>
              <a:rPr lang="en" sz="1200">
                <a:solidFill>
                  <a:schemeClr val="dk1"/>
                </a:solidFill>
              </a:rPr>
              <a:t>O</a:t>
            </a:r>
            <a:r>
              <a:rPr baseline="-25000" lang="en" sz="1200">
                <a:solidFill>
                  <a:schemeClr val="dk1"/>
                </a:solidFill>
              </a:rPr>
              <a:t>3</a:t>
            </a:r>
            <a:r>
              <a:rPr lang="en" sz="1200">
                <a:solidFill>
                  <a:schemeClr val="dk1"/>
                </a:solidFill>
              </a:rPr>
              <a:t>)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1 Main (72 g), 2 Veto, 2 non-operational 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8mK operating temperature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❖"/>
            </a:pPr>
            <a:r>
              <a:rPr lang="en" sz="1200">
                <a:solidFill>
                  <a:schemeClr val="dk1"/>
                </a:solidFill>
              </a:rPr>
              <a:t>Calibration source: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baseline="30000" lang="en" sz="1200">
                <a:solidFill>
                  <a:schemeClr val="dk1"/>
                </a:solidFill>
              </a:rPr>
              <a:t>55</a:t>
            </a:r>
            <a:r>
              <a:rPr lang="en" sz="1200">
                <a:solidFill>
                  <a:schemeClr val="dk1"/>
                </a:solidFill>
              </a:rPr>
              <a:t>Fe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Energy: 5.89 keV, 6.49 keV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❖"/>
            </a:pPr>
            <a:r>
              <a:rPr lang="en" sz="1200">
                <a:solidFill>
                  <a:schemeClr val="dk1"/>
                </a:solidFill>
              </a:rPr>
              <a:t>DAQ: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Reactor ON: 2.5 Days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Reactor OFF: 5.5 days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❖"/>
            </a:pPr>
            <a:r>
              <a:rPr lang="en" sz="1200">
                <a:solidFill>
                  <a:schemeClr val="dk1"/>
                </a:solidFill>
              </a:rPr>
              <a:t>Shielding: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Copper: </a:t>
            </a:r>
            <a:r>
              <a:rPr lang="en" sz="1200">
                <a:solidFill>
                  <a:srgbClr val="45818E"/>
                </a:solidFill>
              </a:rPr>
              <a:t>X rays</a:t>
            </a:r>
            <a:endParaRPr sz="1200">
              <a:solidFill>
                <a:srgbClr val="45818E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Lead: </a:t>
            </a:r>
            <a:r>
              <a:rPr lang="en" sz="1200">
                <a:solidFill>
                  <a:srgbClr val="45818E"/>
                </a:solidFill>
              </a:rPr>
              <a:t>Gamma, Electrons</a:t>
            </a:r>
            <a:endParaRPr sz="1200">
              <a:solidFill>
                <a:srgbClr val="45818E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Borated rubber, water bricks: </a:t>
            </a:r>
            <a:r>
              <a:rPr lang="en" sz="1200">
                <a:solidFill>
                  <a:srgbClr val="45818E"/>
                </a:solidFill>
              </a:rPr>
              <a:t>Neutrons</a:t>
            </a:r>
            <a:endParaRPr sz="1200">
              <a:solidFill>
                <a:srgbClr val="45818E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" sz="1200">
                <a:solidFill>
                  <a:schemeClr val="dk1"/>
                </a:solidFill>
              </a:rPr>
              <a:t>Plastic scintillator: </a:t>
            </a:r>
            <a:r>
              <a:rPr lang="en" sz="1200">
                <a:solidFill>
                  <a:srgbClr val="45818E"/>
                </a:solidFill>
              </a:rPr>
              <a:t>Veto cosmic muons</a:t>
            </a:r>
            <a:endParaRPr sz="1200">
              <a:solidFill>
                <a:srgbClr val="45818E"/>
              </a:solidFill>
            </a:endParaRPr>
          </a:p>
        </p:txBody>
      </p:sp>
      <p:sp>
        <p:nvSpPr>
          <p:cNvPr id="243" name="Google Shape;243;p25"/>
          <p:cNvSpPr txBox="1"/>
          <p:nvPr/>
        </p:nvSpPr>
        <p:spPr>
          <a:xfrm>
            <a:off x="6063525" y="2868775"/>
            <a:ext cx="2685600" cy="572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Results - ALP search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249" name="Google Shape;249;p26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0" name="Google Shape;250;p26" title="DRU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" y="743634"/>
            <a:ext cx="6532648" cy="39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1151150" y="806650"/>
            <a:ext cx="42321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Single-scattered Reactor On and OFF spectrum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5802725" y="2720125"/>
            <a:ext cx="32685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DRU (O(10</a:t>
            </a:r>
            <a:r>
              <a:rPr baseline="30000" lang="en" sz="1100">
                <a:solidFill>
                  <a:schemeClr val="dk1"/>
                </a:solidFill>
              </a:rPr>
              <a:t>2</a:t>
            </a:r>
            <a:r>
              <a:rPr lang="en" sz="1100">
                <a:solidFill>
                  <a:schemeClr val="dk1"/>
                </a:solidFill>
              </a:rPr>
              <a:t>))</a:t>
            </a:r>
            <a:r>
              <a:rPr baseline="30000" lang="en" sz="1100">
                <a:solidFill>
                  <a:schemeClr val="dk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is </a:t>
            </a:r>
            <a:r>
              <a:rPr lang="en" sz="1100">
                <a:solidFill>
                  <a:schemeClr val="dk1"/>
                </a:solidFill>
              </a:rPr>
              <a:t>achieved</a:t>
            </a:r>
            <a:r>
              <a:rPr lang="en" sz="1100">
                <a:solidFill>
                  <a:schemeClr val="dk1"/>
                </a:solidFill>
              </a:rPr>
              <a:t> using the experiment.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Not </a:t>
            </a:r>
            <a:r>
              <a:rPr lang="en" sz="1100">
                <a:solidFill>
                  <a:schemeClr val="dk1"/>
                </a:solidFill>
              </a:rPr>
              <a:t>enough</a:t>
            </a:r>
            <a:r>
              <a:rPr lang="en" sz="1100">
                <a:solidFill>
                  <a:schemeClr val="dk1"/>
                </a:solidFill>
              </a:rPr>
              <a:t> ALP signal observed excess to reactor ON-OFF spectrum.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Sensitivity plot/ exclusion plots were drawn assuming null </a:t>
            </a:r>
            <a:r>
              <a:rPr lang="en" sz="1100">
                <a:solidFill>
                  <a:schemeClr val="dk1"/>
                </a:solidFill>
              </a:rPr>
              <a:t>hypothesis with 90 % confidence level. </a:t>
            </a:r>
            <a:endParaRPr sz="1100">
              <a:solidFill>
                <a:schemeClr val="dk1"/>
              </a:solidFill>
            </a:endParaRPr>
          </a:p>
        </p:txBody>
      </p:sp>
      <p:grpSp>
        <p:nvGrpSpPr>
          <p:cNvPr id="254" name="Google Shape;254;p26"/>
          <p:cNvGrpSpPr/>
          <p:nvPr/>
        </p:nvGrpSpPr>
        <p:grpSpPr>
          <a:xfrm>
            <a:off x="6235499" y="711269"/>
            <a:ext cx="1136764" cy="1824085"/>
            <a:chOff x="6017281" y="1802400"/>
            <a:chExt cx="1740300" cy="2312774"/>
          </a:xfrm>
        </p:grpSpPr>
        <p:grpSp>
          <p:nvGrpSpPr>
            <p:cNvPr id="255" name="Google Shape;255;p26"/>
            <p:cNvGrpSpPr/>
            <p:nvPr/>
          </p:nvGrpSpPr>
          <p:grpSpPr>
            <a:xfrm>
              <a:off x="6096000" y="1802400"/>
              <a:ext cx="1553919" cy="1839373"/>
              <a:chOff x="4672976" y="1928496"/>
              <a:chExt cx="1553919" cy="1839373"/>
            </a:xfrm>
          </p:grpSpPr>
          <p:sp>
            <p:nvSpPr>
              <p:cNvPr id="256" name="Google Shape;256;p26"/>
              <p:cNvSpPr/>
              <p:nvPr/>
            </p:nvSpPr>
            <p:spPr>
              <a:xfrm>
                <a:off x="4672976" y="2947023"/>
                <a:ext cx="1553919" cy="612648"/>
              </a:xfrm>
              <a:prstGeom prst="flowChartMagneticDisk">
                <a:avLst/>
              </a:prstGeom>
              <a:solidFill>
                <a:srgbClr val="40BAD2"/>
              </a:solidFill>
              <a:ln cap="flat" cmpd="sng" w="10775">
                <a:solidFill>
                  <a:srgbClr val="1B4E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43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903</a:t>
                </a:r>
                <a:endParaRPr sz="1715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7" name="Google Shape;257;p26"/>
              <p:cNvSpPr/>
              <p:nvPr/>
            </p:nvSpPr>
            <p:spPr>
              <a:xfrm>
                <a:off x="4672976" y="2670272"/>
                <a:ext cx="1553919" cy="370249"/>
              </a:xfrm>
              <a:prstGeom prst="flowChartMagneticDisk">
                <a:avLst/>
              </a:prstGeom>
              <a:solidFill>
                <a:srgbClr val="E58789"/>
              </a:solidFill>
              <a:ln cap="flat" cmpd="sng" w="10775">
                <a:solidFill>
                  <a:srgbClr val="1B4E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43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4mm2</a:t>
                </a:r>
                <a:endParaRPr sz="1715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8" name="Google Shape;258;p26"/>
              <p:cNvSpPr/>
              <p:nvPr/>
            </p:nvSpPr>
            <p:spPr>
              <a:xfrm>
                <a:off x="4672976" y="2126120"/>
                <a:ext cx="1553919" cy="612648"/>
              </a:xfrm>
              <a:prstGeom prst="flowChartMagneticDisk">
                <a:avLst/>
              </a:prstGeom>
              <a:solidFill>
                <a:srgbClr val="40BAD2"/>
              </a:solidFill>
              <a:ln cap="flat" cmpd="sng" w="10775">
                <a:solidFill>
                  <a:srgbClr val="1B4E5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43"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901</a:t>
                </a:r>
                <a:endParaRPr sz="1715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59" name="Google Shape;259;p26"/>
              <p:cNvCxnSpPr/>
              <p:nvPr/>
            </p:nvCxnSpPr>
            <p:spPr>
              <a:xfrm>
                <a:off x="5041353" y="1928496"/>
                <a:ext cx="914400" cy="914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lg" w="lg" type="stealth"/>
              </a:ln>
            </p:spPr>
          </p:cxnSp>
          <p:sp>
            <p:nvSpPr>
              <p:cNvPr id="260" name="Google Shape;260;p26"/>
              <p:cNvSpPr/>
              <p:nvPr/>
            </p:nvSpPr>
            <p:spPr>
              <a:xfrm>
                <a:off x="5891241" y="2839501"/>
                <a:ext cx="129006" cy="151470"/>
              </a:xfrm>
              <a:prstGeom prst="irregularSeal1">
                <a:avLst/>
              </a:prstGeom>
              <a:solidFill>
                <a:srgbClr val="FFD663"/>
              </a:solidFill>
              <a:ln cap="flat" cmpd="sng" w="10775">
                <a:solidFill>
                  <a:srgbClr val="BB8A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715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261" name="Google Shape;261;p26"/>
              <p:cNvCxnSpPr/>
              <p:nvPr/>
            </p:nvCxnSpPr>
            <p:spPr>
              <a:xfrm flipH="1">
                <a:off x="5576175" y="3006169"/>
                <a:ext cx="353400" cy="761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lg" w="lg" type="stealth"/>
              </a:ln>
            </p:spPr>
          </p:cxnSp>
        </p:grpSp>
        <p:sp>
          <p:nvSpPr>
            <p:cNvPr id="262" name="Google Shape;262;p26"/>
            <p:cNvSpPr txBox="1"/>
            <p:nvPr/>
          </p:nvSpPr>
          <p:spPr>
            <a:xfrm>
              <a:off x="6017281" y="3562874"/>
              <a:ext cx="1740300" cy="55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15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Single scattering</a:t>
              </a:r>
              <a:r>
                <a:rPr lang="en" sz="800"/>
                <a:t> </a:t>
              </a:r>
              <a:r>
                <a:rPr lang="en" sz="1115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(signal-like)</a:t>
              </a:r>
              <a:endParaRPr sz="800"/>
            </a:p>
          </p:txBody>
        </p:sp>
      </p:grpSp>
      <p:grpSp>
        <p:nvGrpSpPr>
          <p:cNvPr id="263" name="Google Shape;263;p26"/>
          <p:cNvGrpSpPr/>
          <p:nvPr/>
        </p:nvGrpSpPr>
        <p:grpSpPr>
          <a:xfrm>
            <a:off x="7686318" y="743624"/>
            <a:ext cx="1253680" cy="1943023"/>
            <a:chOff x="2800696" y="1900975"/>
            <a:chExt cx="1945500" cy="2417297"/>
          </a:xfrm>
        </p:grpSpPr>
        <p:sp>
          <p:nvSpPr>
            <p:cNvPr id="264" name="Google Shape;264;p26"/>
            <p:cNvSpPr txBox="1"/>
            <p:nvPr/>
          </p:nvSpPr>
          <p:spPr>
            <a:xfrm>
              <a:off x="2800696" y="3562872"/>
              <a:ext cx="1945500" cy="7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15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Multiple scattering</a:t>
              </a:r>
              <a:r>
                <a:rPr lang="en" sz="800"/>
                <a:t> </a:t>
              </a:r>
              <a:r>
                <a:rPr lang="en" sz="1115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(background-like)</a:t>
              </a:r>
              <a:endParaRPr sz="800"/>
            </a:p>
          </p:txBody>
        </p:sp>
        <p:grpSp>
          <p:nvGrpSpPr>
            <p:cNvPr id="265" name="Google Shape;265;p26"/>
            <p:cNvGrpSpPr/>
            <p:nvPr/>
          </p:nvGrpSpPr>
          <p:grpSpPr>
            <a:xfrm>
              <a:off x="2961982" y="1900975"/>
              <a:ext cx="1553919" cy="1550640"/>
              <a:chOff x="2562325" y="1465960"/>
              <a:chExt cx="1553919" cy="1550640"/>
            </a:xfrm>
          </p:grpSpPr>
          <p:grpSp>
            <p:nvGrpSpPr>
              <p:cNvPr id="266" name="Google Shape;266;p26"/>
              <p:cNvGrpSpPr/>
              <p:nvPr/>
            </p:nvGrpSpPr>
            <p:grpSpPr>
              <a:xfrm>
                <a:off x="2562325" y="1465960"/>
                <a:ext cx="1553919" cy="1550640"/>
                <a:chOff x="2766773" y="1853968"/>
                <a:chExt cx="1553919" cy="1550640"/>
              </a:xfrm>
            </p:grpSpPr>
            <p:grpSp>
              <p:nvGrpSpPr>
                <p:cNvPr id="267" name="Google Shape;267;p26"/>
                <p:cNvGrpSpPr/>
                <p:nvPr/>
              </p:nvGrpSpPr>
              <p:grpSpPr>
                <a:xfrm>
                  <a:off x="2766773" y="1971057"/>
                  <a:ext cx="1553919" cy="1433551"/>
                  <a:chOff x="4672976" y="2126120"/>
                  <a:chExt cx="1553919" cy="1433551"/>
                </a:xfrm>
              </p:grpSpPr>
              <p:sp>
                <p:nvSpPr>
                  <p:cNvPr id="268" name="Google Shape;268;p26"/>
                  <p:cNvSpPr/>
                  <p:nvPr/>
                </p:nvSpPr>
                <p:spPr>
                  <a:xfrm>
                    <a:off x="4672976" y="2947023"/>
                    <a:ext cx="1553919" cy="612648"/>
                  </a:xfrm>
                  <a:prstGeom prst="flowChartMagneticDisk">
                    <a:avLst/>
                  </a:prstGeom>
                  <a:solidFill>
                    <a:srgbClr val="40BAD2"/>
                  </a:solidFill>
                  <a:ln cap="flat" cmpd="sng" w="10775">
                    <a:solidFill>
                      <a:srgbClr val="1B4E5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143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903</a:t>
                    </a:r>
                    <a:endParaRPr sz="1715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269" name="Google Shape;269;p26"/>
                  <p:cNvSpPr/>
                  <p:nvPr/>
                </p:nvSpPr>
                <p:spPr>
                  <a:xfrm>
                    <a:off x="4672976" y="2670272"/>
                    <a:ext cx="1553919" cy="370249"/>
                  </a:xfrm>
                  <a:prstGeom prst="flowChartMagneticDisk">
                    <a:avLst/>
                  </a:prstGeom>
                  <a:solidFill>
                    <a:srgbClr val="E58789"/>
                  </a:solidFill>
                  <a:ln cap="flat" cmpd="sng" w="10775">
                    <a:solidFill>
                      <a:srgbClr val="1B4E5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143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4mm2</a:t>
                    </a:r>
                    <a:endParaRPr sz="1715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270" name="Google Shape;270;p26"/>
                  <p:cNvSpPr/>
                  <p:nvPr/>
                </p:nvSpPr>
                <p:spPr>
                  <a:xfrm>
                    <a:off x="4672976" y="2126120"/>
                    <a:ext cx="1553919" cy="612648"/>
                  </a:xfrm>
                  <a:prstGeom prst="flowChartMagneticDisk">
                    <a:avLst/>
                  </a:prstGeom>
                  <a:solidFill>
                    <a:srgbClr val="40BAD2"/>
                  </a:solidFill>
                  <a:ln cap="flat" cmpd="sng" w="10775">
                    <a:solidFill>
                      <a:srgbClr val="1B4E5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1143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901</a:t>
                    </a:r>
                    <a:endParaRPr sz="1334">
                      <a:solidFill>
                        <a:srgbClr val="FFFFFF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  <p:sp>
              <p:nvSpPr>
                <p:cNvPr id="271" name="Google Shape;271;p26"/>
                <p:cNvSpPr/>
                <p:nvPr/>
              </p:nvSpPr>
              <p:spPr>
                <a:xfrm>
                  <a:off x="3250143" y="2644286"/>
                  <a:ext cx="94500" cy="126738"/>
                </a:xfrm>
                <a:prstGeom prst="irregularSeal1">
                  <a:avLst/>
                </a:prstGeom>
                <a:solidFill>
                  <a:srgbClr val="FFD663"/>
                </a:solidFill>
                <a:ln cap="flat" cmpd="sng" w="10775">
                  <a:solidFill>
                    <a:srgbClr val="BB8A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715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2" name="Google Shape;272;p26"/>
                <p:cNvSpPr/>
                <p:nvPr/>
              </p:nvSpPr>
              <p:spPr>
                <a:xfrm>
                  <a:off x="3762133" y="3099769"/>
                  <a:ext cx="129006" cy="104220"/>
                </a:xfrm>
                <a:prstGeom prst="irregularSeal1">
                  <a:avLst/>
                </a:prstGeom>
                <a:solidFill>
                  <a:srgbClr val="FFD663"/>
                </a:solidFill>
                <a:ln cap="flat" cmpd="sng" w="10775">
                  <a:solidFill>
                    <a:srgbClr val="BB8A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715">
                    <a:solidFill>
                      <a:srgbClr val="FFFFFF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cxnSp>
              <p:nvCxnSpPr>
                <p:cNvPr id="273" name="Google Shape;273;p26"/>
                <p:cNvCxnSpPr/>
                <p:nvPr/>
              </p:nvCxnSpPr>
              <p:spPr>
                <a:xfrm>
                  <a:off x="3187340" y="1853968"/>
                  <a:ext cx="126600" cy="4719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  <p:cxnSp>
              <p:nvCxnSpPr>
                <p:cNvPr id="274" name="Google Shape;274;p26"/>
                <p:cNvCxnSpPr/>
                <p:nvPr/>
              </p:nvCxnSpPr>
              <p:spPr>
                <a:xfrm flipH="1">
                  <a:off x="3286715" y="2437131"/>
                  <a:ext cx="21300" cy="250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  <p:cxnSp>
              <p:nvCxnSpPr>
                <p:cNvPr id="275" name="Google Shape;275;p26"/>
                <p:cNvCxnSpPr/>
                <p:nvPr/>
              </p:nvCxnSpPr>
              <p:spPr>
                <a:xfrm>
                  <a:off x="3326266" y="2782197"/>
                  <a:ext cx="428400" cy="3189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med" w="med" type="triangle"/>
                </a:ln>
              </p:spPr>
            </p:cxnSp>
          </p:grpSp>
          <p:sp>
            <p:nvSpPr>
              <p:cNvPr id="276" name="Google Shape;276;p26"/>
              <p:cNvSpPr/>
              <p:nvPr/>
            </p:nvSpPr>
            <p:spPr>
              <a:xfrm>
                <a:off x="3063929" y="1941208"/>
                <a:ext cx="94500" cy="103518"/>
              </a:xfrm>
              <a:prstGeom prst="irregularSeal1">
                <a:avLst/>
              </a:prstGeom>
              <a:solidFill>
                <a:srgbClr val="FFD663"/>
              </a:solidFill>
              <a:ln cap="flat" cmpd="sng" w="10775">
                <a:solidFill>
                  <a:srgbClr val="BB8A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715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</p:grpSp>
      </p:grpSp>
      <p:sp>
        <p:nvSpPr>
          <p:cNvPr id="277" name="Google Shape;277;p26"/>
          <p:cNvSpPr txBox="1"/>
          <p:nvPr/>
        </p:nvSpPr>
        <p:spPr>
          <a:xfrm>
            <a:off x="3379550" y="4801950"/>
            <a:ext cx="1241700" cy="2907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FF"/>
                </a:solidFill>
              </a:rPr>
              <a:t>arxiv:2011.07054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ALP sensitivity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283" name="Google Shape;283;p27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27"/>
          <p:cNvSpPr txBox="1"/>
          <p:nvPr/>
        </p:nvSpPr>
        <p:spPr>
          <a:xfrm>
            <a:off x="152400" y="3740625"/>
            <a:ext cx="86817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ALP-gamma coupling and ALP-electron coupling: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Confirmed no detection of ALP through both types of coupling in the already explored parameter space.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MINER@HFIR will be sensitive to unexplored cosmological triangle space.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85" name="Google Shape;285;p27" title="S_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4484173" cy="26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7" title="gaee_S_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7875" y="725100"/>
            <a:ext cx="4223724" cy="25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3379550" y="4801950"/>
            <a:ext cx="1241700" cy="2907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FF"/>
                </a:solidFill>
              </a:rPr>
              <a:t>arxiv:2011.07054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 txBox="1"/>
          <p:nvPr>
            <p:ph type="title"/>
          </p:nvPr>
        </p:nvSpPr>
        <p:spPr>
          <a:xfrm>
            <a:off x="0" y="0"/>
            <a:ext cx="9144000" cy="4002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Results - CENNS search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294" name="Google Shape;294;p28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95" name="Google Shape;295;p28"/>
          <p:cNvSpPr/>
          <p:nvPr/>
        </p:nvSpPr>
        <p:spPr>
          <a:xfrm>
            <a:off x="2517800" y="4229875"/>
            <a:ext cx="3957300" cy="548100"/>
          </a:xfrm>
          <a:prstGeom prst="rect">
            <a:avLst/>
          </a:prstGeom>
          <a:solidFill>
            <a:srgbClr val="C8F7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Significance (Z)</a:t>
            </a:r>
            <a:r>
              <a:rPr lang="en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= N ⁄ √N</a:t>
            </a:r>
            <a:r>
              <a:rPr baseline="-25000" lang="en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s+b</a:t>
            </a:r>
            <a:r>
              <a:rPr lang="en" sz="1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= 0.0052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6" name="Google Shape;29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200" y="552600"/>
            <a:ext cx="6054150" cy="352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9"/>
          <p:cNvSpPr txBox="1"/>
          <p:nvPr>
            <p:ph type="title"/>
          </p:nvPr>
        </p:nvSpPr>
        <p:spPr>
          <a:xfrm>
            <a:off x="0" y="0"/>
            <a:ext cx="9144000" cy="4002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Future detection capability</a:t>
            </a:r>
            <a:r>
              <a:rPr lang="en" sz="2140">
                <a:solidFill>
                  <a:schemeClr val="lt1"/>
                </a:solidFill>
              </a:rPr>
              <a:t> - CENNS search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233600" y="3780200"/>
            <a:ext cx="85638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Current </a:t>
            </a:r>
            <a:r>
              <a:rPr lang="en" sz="1200">
                <a:solidFill>
                  <a:schemeClr val="dk1"/>
                </a:solidFill>
              </a:rPr>
              <a:t>background</a:t>
            </a:r>
            <a:r>
              <a:rPr lang="en" sz="1200">
                <a:solidFill>
                  <a:schemeClr val="dk1"/>
                </a:solidFill>
              </a:rPr>
              <a:t> 340/ Kg/Day background is very high for CENNS discovery at TAMU 1 MW reactor.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Background reduction is needed upto 20 / Kg/day is needed to see any evidence of CENNS at 10 Kg-yr exposure.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200">
                <a:solidFill>
                  <a:schemeClr val="dk1"/>
                </a:solidFill>
              </a:rPr>
              <a:t>But MINER@HFIR (85 MW) reactor would be helpful for discovery of CENNS at only 90 Kg-days of exposure.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5" name="Google Shape;30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29"/>
          <p:cNvSpPr/>
          <p:nvPr/>
        </p:nvSpPr>
        <p:spPr>
          <a:xfrm>
            <a:off x="431016" y="613850"/>
            <a:ext cx="3817800" cy="383700"/>
          </a:xfrm>
          <a:prstGeom prst="rect">
            <a:avLst/>
          </a:prstGeom>
          <a:solidFill>
            <a:srgbClr val="6F171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MINER@TAMU experiment: 1 MW reactor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275" y="1041150"/>
            <a:ext cx="3391299" cy="2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9"/>
          <p:cNvSpPr/>
          <p:nvPr/>
        </p:nvSpPr>
        <p:spPr>
          <a:xfrm>
            <a:off x="4434272" y="617760"/>
            <a:ext cx="3988500" cy="375900"/>
          </a:xfrm>
          <a:prstGeom prst="rect">
            <a:avLst/>
          </a:prstGeom>
          <a:solidFill>
            <a:srgbClr val="6F171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MINER@HFIR: 85 MW reactor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Google Shape;30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2877" y="997550"/>
            <a:ext cx="3391300" cy="25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 txBox="1"/>
          <p:nvPr>
            <p:ph type="title"/>
          </p:nvPr>
        </p:nvSpPr>
        <p:spPr>
          <a:xfrm>
            <a:off x="2607900" y="332075"/>
            <a:ext cx="3928200" cy="6003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40">
                <a:solidFill>
                  <a:schemeClr val="lt1"/>
                </a:solidFill>
              </a:rPr>
              <a:t>Non-Cryogenic detector</a:t>
            </a:r>
            <a:endParaRPr sz="26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315" name="Google Shape;315;p30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175" y="1019300"/>
            <a:ext cx="2114521" cy="30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3657" y="1019312"/>
            <a:ext cx="1995143" cy="30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Experimental set-up using CsI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323" name="Google Shape;323;p31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729100" y="2529613"/>
            <a:ext cx="759600" cy="2032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1767625" y="2942713"/>
            <a:ext cx="953700" cy="16191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793150" y="3149238"/>
            <a:ext cx="6315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HV power</a:t>
            </a:r>
            <a:endParaRPr sz="1200"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supply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1868300" y="3189313"/>
            <a:ext cx="759600" cy="1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Digitizer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328" name="Google Shape;328;p31"/>
          <p:cNvSpPr/>
          <p:nvPr/>
        </p:nvSpPr>
        <p:spPr>
          <a:xfrm>
            <a:off x="508217" y="979995"/>
            <a:ext cx="2477100" cy="416100"/>
          </a:xfrm>
          <a:prstGeom prst="cube">
            <a:avLst>
              <a:gd fmla="val 25000" name="adj"/>
            </a:avLst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lin ang="5400012" scaled="0"/>
          </a:gra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 rot="5400000">
            <a:off x="3155343" y="742514"/>
            <a:ext cx="337800" cy="8850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424242"/>
              </a:gs>
              <a:gs pos="100000">
                <a:srgbClr val="010101"/>
              </a:gs>
            </a:gsLst>
            <a:path path="circle">
              <a:fillToRect r="100%" t="100%"/>
            </a:path>
            <a:tileRect b="-100%" l="-100%"/>
          </a:gra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 rot="5400000">
            <a:off x="3837738" y="837637"/>
            <a:ext cx="353100" cy="6948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1"/>
          <p:cNvSpPr/>
          <p:nvPr/>
        </p:nvSpPr>
        <p:spPr>
          <a:xfrm rot="5400000">
            <a:off x="4320703" y="1057945"/>
            <a:ext cx="82200" cy="129900"/>
          </a:xfrm>
          <a:prstGeom prst="can">
            <a:avLst>
              <a:gd fmla="val 56222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/>
          <p:nvPr/>
        </p:nvSpPr>
        <p:spPr>
          <a:xfrm rot="5400000">
            <a:off x="4331628" y="1177601"/>
            <a:ext cx="69600" cy="115800"/>
          </a:xfrm>
          <a:prstGeom prst="can">
            <a:avLst>
              <a:gd fmla="val 56222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3" name="Google Shape;333;p31"/>
          <p:cNvCxnSpPr/>
          <p:nvPr/>
        </p:nvCxnSpPr>
        <p:spPr>
          <a:xfrm flipH="1" rot="10800000">
            <a:off x="4408169" y="781345"/>
            <a:ext cx="1233600" cy="333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1"/>
          <p:cNvCxnSpPr>
            <a:stCxn id="332" idx="1"/>
          </p:cNvCxnSpPr>
          <p:nvPr/>
        </p:nvCxnSpPr>
        <p:spPr>
          <a:xfrm flipH="1" rot="10800000">
            <a:off x="4424328" y="1017401"/>
            <a:ext cx="1234800" cy="218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1"/>
          <p:cNvCxnSpPr>
            <a:stCxn id="330" idx="4"/>
          </p:cNvCxnSpPr>
          <p:nvPr/>
        </p:nvCxnSpPr>
        <p:spPr>
          <a:xfrm flipH="1" rot="-5400000">
            <a:off x="4799988" y="575887"/>
            <a:ext cx="69300" cy="16407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31"/>
          <p:cNvCxnSpPr/>
          <p:nvPr/>
        </p:nvCxnSpPr>
        <p:spPr>
          <a:xfrm>
            <a:off x="3237974" y="1356489"/>
            <a:ext cx="2397000" cy="279900"/>
          </a:xfrm>
          <a:prstGeom prst="bentConnector3">
            <a:avLst>
              <a:gd fmla="val 17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1"/>
          <p:cNvCxnSpPr/>
          <p:nvPr/>
        </p:nvCxnSpPr>
        <p:spPr>
          <a:xfrm>
            <a:off x="1671464" y="1395985"/>
            <a:ext cx="3983400" cy="465900"/>
          </a:xfrm>
          <a:prstGeom prst="bentConnector3">
            <a:avLst>
              <a:gd fmla="val 33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8" name="Google Shape;338;p31"/>
          <p:cNvSpPr txBox="1"/>
          <p:nvPr/>
        </p:nvSpPr>
        <p:spPr>
          <a:xfrm>
            <a:off x="5440005" y="572700"/>
            <a:ext cx="3322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HV supply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Signal wire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PMT base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PMT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CsI (Tl) Crystal (54, 000 photons/MeV)</a:t>
            </a:r>
            <a:endParaRPr sz="1200"/>
          </a:p>
        </p:txBody>
      </p:sp>
      <p:sp>
        <p:nvSpPr>
          <p:cNvPr id="339" name="Google Shape;339;p31"/>
          <p:cNvSpPr txBox="1"/>
          <p:nvPr/>
        </p:nvSpPr>
        <p:spPr>
          <a:xfrm>
            <a:off x="4278975" y="4714875"/>
            <a:ext cx="631500" cy="14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3311625" y="2238300"/>
            <a:ext cx="15711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</a:rPr>
              <a:t>Detector Set-Up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341" name="Google Shape;341;p31"/>
          <p:cNvSpPr/>
          <p:nvPr/>
        </p:nvSpPr>
        <p:spPr>
          <a:xfrm>
            <a:off x="3483538" y="311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1"/>
          <p:cNvSpPr/>
          <p:nvPr/>
        </p:nvSpPr>
        <p:spPr>
          <a:xfrm>
            <a:off x="3763368" y="311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1"/>
          <p:cNvSpPr/>
          <p:nvPr/>
        </p:nvSpPr>
        <p:spPr>
          <a:xfrm>
            <a:off x="4043198" y="311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1"/>
          <p:cNvSpPr/>
          <p:nvPr/>
        </p:nvSpPr>
        <p:spPr>
          <a:xfrm>
            <a:off x="4323028" y="311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1"/>
          <p:cNvSpPr/>
          <p:nvPr/>
        </p:nvSpPr>
        <p:spPr>
          <a:xfrm>
            <a:off x="4602858" y="311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1"/>
          <p:cNvSpPr/>
          <p:nvPr/>
        </p:nvSpPr>
        <p:spPr>
          <a:xfrm>
            <a:off x="3483538" y="335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1"/>
          <p:cNvSpPr/>
          <p:nvPr/>
        </p:nvSpPr>
        <p:spPr>
          <a:xfrm>
            <a:off x="3763368" y="335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1"/>
          <p:cNvSpPr/>
          <p:nvPr/>
        </p:nvSpPr>
        <p:spPr>
          <a:xfrm>
            <a:off x="4043198" y="335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1"/>
          <p:cNvSpPr/>
          <p:nvPr/>
        </p:nvSpPr>
        <p:spPr>
          <a:xfrm>
            <a:off x="4323028" y="335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1"/>
          <p:cNvSpPr/>
          <p:nvPr/>
        </p:nvSpPr>
        <p:spPr>
          <a:xfrm>
            <a:off x="4602858" y="335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1"/>
          <p:cNvSpPr/>
          <p:nvPr/>
        </p:nvSpPr>
        <p:spPr>
          <a:xfrm>
            <a:off x="3483538" y="359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1"/>
          <p:cNvSpPr/>
          <p:nvPr/>
        </p:nvSpPr>
        <p:spPr>
          <a:xfrm>
            <a:off x="3763368" y="359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1"/>
          <p:cNvSpPr/>
          <p:nvPr/>
        </p:nvSpPr>
        <p:spPr>
          <a:xfrm>
            <a:off x="4043198" y="359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1"/>
          <p:cNvSpPr/>
          <p:nvPr/>
        </p:nvSpPr>
        <p:spPr>
          <a:xfrm>
            <a:off x="4323028" y="359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1"/>
          <p:cNvSpPr/>
          <p:nvPr/>
        </p:nvSpPr>
        <p:spPr>
          <a:xfrm>
            <a:off x="4602858" y="359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1"/>
          <p:cNvSpPr/>
          <p:nvPr/>
        </p:nvSpPr>
        <p:spPr>
          <a:xfrm>
            <a:off x="3483538" y="383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1"/>
          <p:cNvSpPr/>
          <p:nvPr/>
        </p:nvSpPr>
        <p:spPr>
          <a:xfrm>
            <a:off x="3763368" y="383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4043198" y="383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4323028" y="383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1"/>
          <p:cNvSpPr/>
          <p:nvPr/>
        </p:nvSpPr>
        <p:spPr>
          <a:xfrm>
            <a:off x="4602858" y="383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1"/>
          <p:cNvSpPr/>
          <p:nvPr/>
        </p:nvSpPr>
        <p:spPr>
          <a:xfrm>
            <a:off x="3483538" y="407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1"/>
          <p:cNvSpPr/>
          <p:nvPr/>
        </p:nvSpPr>
        <p:spPr>
          <a:xfrm>
            <a:off x="3763368" y="407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1"/>
          <p:cNvSpPr/>
          <p:nvPr/>
        </p:nvSpPr>
        <p:spPr>
          <a:xfrm>
            <a:off x="4043198" y="407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1"/>
          <p:cNvSpPr/>
          <p:nvPr/>
        </p:nvSpPr>
        <p:spPr>
          <a:xfrm>
            <a:off x="4323028" y="407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1"/>
          <p:cNvSpPr/>
          <p:nvPr/>
        </p:nvSpPr>
        <p:spPr>
          <a:xfrm>
            <a:off x="4602858" y="4073500"/>
            <a:ext cx="279900" cy="2400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1"/>
          <p:cNvSpPr/>
          <p:nvPr/>
        </p:nvSpPr>
        <p:spPr>
          <a:xfrm>
            <a:off x="3177875" y="2790525"/>
            <a:ext cx="2007000" cy="240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1"/>
          <p:cNvSpPr/>
          <p:nvPr/>
        </p:nvSpPr>
        <p:spPr>
          <a:xfrm>
            <a:off x="3177875" y="4396475"/>
            <a:ext cx="2007000" cy="240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1"/>
          <p:cNvSpPr/>
          <p:nvPr/>
        </p:nvSpPr>
        <p:spPr>
          <a:xfrm rot="5400000">
            <a:off x="2377325" y="3593550"/>
            <a:ext cx="1841100" cy="240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1"/>
          <p:cNvSpPr/>
          <p:nvPr/>
        </p:nvSpPr>
        <p:spPr>
          <a:xfrm rot="5400000">
            <a:off x="4138650" y="3579625"/>
            <a:ext cx="1852200" cy="240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0" name="Google Shape;370;p31"/>
          <p:cNvCxnSpPr/>
          <p:nvPr/>
        </p:nvCxnSpPr>
        <p:spPr>
          <a:xfrm flipH="1" rot="10800000">
            <a:off x="5293175" y="2783400"/>
            <a:ext cx="1024500" cy="9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31"/>
          <p:cNvSpPr txBox="1"/>
          <p:nvPr/>
        </p:nvSpPr>
        <p:spPr>
          <a:xfrm>
            <a:off x="6325650" y="2563925"/>
            <a:ext cx="19854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</a:rPr>
              <a:t>Thermal Enclosure</a:t>
            </a:r>
            <a:endParaRPr sz="1100">
              <a:solidFill>
                <a:srgbClr val="595959"/>
              </a:solidFill>
            </a:endParaRPr>
          </a:p>
        </p:txBody>
      </p:sp>
      <p:cxnSp>
        <p:nvCxnSpPr>
          <p:cNvPr id="372" name="Google Shape;372;p31"/>
          <p:cNvCxnSpPr/>
          <p:nvPr/>
        </p:nvCxnSpPr>
        <p:spPr>
          <a:xfrm flipH="1" rot="10800000">
            <a:off x="5163125" y="3060275"/>
            <a:ext cx="1173000" cy="63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3" name="Google Shape;373;p31"/>
          <p:cNvSpPr txBox="1"/>
          <p:nvPr/>
        </p:nvSpPr>
        <p:spPr>
          <a:xfrm>
            <a:off x="6366050" y="2896925"/>
            <a:ext cx="19854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</a:rPr>
              <a:t>Lead Shielding (4 inch)</a:t>
            </a:r>
            <a:endParaRPr sz="1100">
              <a:solidFill>
                <a:srgbClr val="595959"/>
              </a:solidFill>
            </a:endParaRPr>
          </a:p>
        </p:txBody>
      </p:sp>
      <p:cxnSp>
        <p:nvCxnSpPr>
          <p:cNvPr id="374" name="Google Shape;374;p31"/>
          <p:cNvCxnSpPr/>
          <p:nvPr/>
        </p:nvCxnSpPr>
        <p:spPr>
          <a:xfrm flipH="1" rot="10800000">
            <a:off x="4799825" y="3766963"/>
            <a:ext cx="1537200" cy="3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5" name="Google Shape;375;p31"/>
          <p:cNvSpPr txBox="1"/>
          <p:nvPr/>
        </p:nvSpPr>
        <p:spPr>
          <a:xfrm>
            <a:off x="6366050" y="3602425"/>
            <a:ext cx="19854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</a:rPr>
              <a:t>CsI crystal (12” * 2” *  2”)</a:t>
            </a:r>
            <a:endParaRPr sz="1100">
              <a:solidFill>
                <a:srgbClr val="595959"/>
              </a:solidFill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3064300" y="2666375"/>
            <a:ext cx="2220900" cy="2064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7" name="Google Shape;377;p31"/>
          <p:cNvCxnSpPr/>
          <p:nvPr/>
        </p:nvCxnSpPr>
        <p:spPr>
          <a:xfrm flipH="1">
            <a:off x="1141375" y="3875325"/>
            <a:ext cx="3322800" cy="149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31"/>
          <p:cNvCxnSpPr/>
          <p:nvPr/>
        </p:nvCxnSpPr>
        <p:spPr>
          <a:xfrm flipH="1">
            <a:off x="2400400" y="3966600"/>
            <a:ext cx="2082000" cy="501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5B0F00"/>
                </a:highlight>
              </a:rPr>
              <a:t>Outline</a:t>
            </a:r>
            <a:endParaRPr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1275" y="622150"/>
            <a:ext cx="8755800" cy="30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Introduction to Axion/ Axion Like Particles (ALP) and CENNS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ALP and CENNS expected signal from 1MW TRIGA reactor at Texas </a:t>
            </a:r>
            <a:r>
              <a:rPr lang="en">
                <a:solidFill>
                  <a:schemeClr val="dk1"/>
                </a:solidFill>
              </a:rPr>
              <a:t>A&amp;M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Cryogenic detector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Experimental setup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Data acquisition and data </a:t>
            </a:r>
            <a:r>
              <a:rPr lang="en">
                <a:solidFill>
                  <a:schemeClr val="dk1"/>
                </a:solidFill>
              </a:rPr>
              <a:t>analysis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Future projection at Miner 2.0 @ HFIR, Oak ridge national lab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Non-cryogenic detector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Experimental setup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Data acquisition and data analysis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Future projection at Miner 2.0 @ HFIR, Oak ridge national lab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Background rejection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384" name="Google Shape;384;p32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5" name="Google Shape;385;p32"/>
          <p:cNvPicPr preferRelativeResize="0"/>
          <p:nvPr/>
        </p:nvPicPr>
        <p:blipFill rotWithShape="1">
          <a:blip r:embed="rId3">
            <a:alphaModFix/>
          </a:blip>
          <a:srcRect b="0" l="0" r="51718" t="0"/>
          <a:stretch/>
        </p:blipFill>
        <p:spPr>
          <a:xfrm>
            <a:off x="108850" y="1299025"/>
            <a:ext cx="2550075" cy="22908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/>
        </p:nvSpPr>
        <p:spPr>
          <a:xfrm>
            <a:off x="1735225" y="691675"/>
            <a:ext cx="2223000" cy="3936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Active Veto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387" name="Google Shape;3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375" y="1231188"/>
            <a:ext cx="2477450" cy="257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2"/>
          <p:cNvSpPr txBox="1"/>
          <p:nvPr/>
        </p:nvSpPr>
        <p:spPr>
          <a:xfrm>
            <a:off x="6167700" y="705138"/>
            <a:ext cx="2223000" cy="3936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Passive Veto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89" name="Google Shape;389;p32"/>
          <p:cNvSpPr txBox="1"/>
          <p:nvPr/>
        </p:nvSpPr>
        <p:spPr>
          <a:xfrm>
            <a:off x="217375" y="4053325"/>
            <a:ext cx="51870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True Event: Single Scatter event inside the inner CsI(Tl) crystal, surrounding crystals used as veto.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0000"/>
                </a:solidFill>
              </a:rPr>
              <a:t>“Axions/ ALPs interact once with the </a:t>
            </a:r>
            <a:r>
              <a:rPr lang="en" sz="1200">
                <a:solidFill>
                  <a:srgbClr val="FF0000"/>
                </a:solidFill>
              </a:rPr>
              <a:t>detector</a:t>
            </a:r>
            <a:r>
              <a:rPr lang="en" sz="1200">
                <a:solidFill>
                  <a:srgbClr val="FF0000"/>
                </a:solidFill>
              </a:rPr>
              <a:t> whereas </a:t>
            </a:r>
            <a:r>
              <a:rPr lang="en" sz="1200">
                <a:solidFill>
                  <a:srgbClr val="FF0000"/>
                </a:solidFill>
              </a:rPr>
              <a:t>background</a:t>
            </a:r>
            <a:r>
              <a:rPr lang="en" sz="1200">
                <a:solidFill>
                  <a:srgbClr val="FF0000"/>
                </a:solidFill>
              </a:rPr>
              <a:t> events may interact multiple times in the </a:t>
            </a:r>
            <a:r>
              <a:rPr lang="en" sz="1200">
                <a:solidFill>
                  <a:srgbClr val="FF0000"/>
                </a:solidFill>
              </a:rPr>
              <a:t>detector</a:t>
            </a:r>
            <a:r>
              <a:rPr lang="en" sz="1200">
                <a:solidFill>
                  <a:srgbClr val="FF0000"/>
                </a:solidFill>
              </a:rPr>
              <a:t>. ”</a:t>
            </a:r>
            <a:endParaRPr sz="12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5840925" y="3821300"/>
            <a:ext cx="28551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4” </a:t>
            </a:r>
            <a:r>
              <a:rPr lang="en">
                <a:solidFill>
                  <a:schemeClr val="dk1"/>
                </a:solidFill>
              </a:rPr>
              <a:t>Pb for gamma shielding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Water bricks for neutron shielding from reactor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Copper for shielding X-rays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1" name="Google Shape;391;p32"/>
          <p:cNvSpPr/>
          <p:nvPr/>
        </p:nvSpPr>
        <p:spPr>
          <a:xfrm>
            <a:off x="2658925" y="120425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3252862" y="120425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3846799" y="120425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4440736" y="120425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5034673" y="120425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2658925" y="170031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3252862" y="1700310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3846799" y="1700310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399" name="Google Shape;399;p32"/>
          <p:cNvSpPr/>
          <p:nvPr/>
        </p:nvSpPr>
        <p:spPr>
          <a:xfrm>
            <a:off x="4440736" y="1700310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0" name="Google Shape;400;p32"/>
          <p:cNvSpPr/>
          <p:nvPr/>
        </p:nvSpPr>
        <p:spPr>
          <a:xfrm>
            <a:off x="5034673" y="1700310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1" name="Google Shape;401;p32"/>
          <p:cNvSpPr/>
          <p:nvPr/>
        </p:nvSpPr>
        <p:spPr>
          <a:xfrm>
            <a:off x="2658925" y="219636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3252862" y="2196369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3" name="Google Shape;403;p32"/>
          <p:cNvSpPr/>
          <p:nvPr/>
        </p:nvSpPr>
        <p:spPr>
          <a:xfrm>
            <a:off x="3846799" y="2196369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4" name="Google Shape;404;p32"/>
          <p:cNvSpPr/>
          <p:nvPr/>
        </p:nvSpPr>
        <p:spPr>
          <a:xfrm>
            <a:off x="4440736" y="2196369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5" name="Google Shape;405;p32"/>
          <p:cNvSpPr/>
          <p:nvPr/>
        </p:nvSpPr>
        <p:spPr>
          <a:xfrm>
            <a:off x="5034673" y="219636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2658925" y="269242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7" name="Google Shape;407;p32"/>
          <p:cNvSpPr/>
          <p:nvPr/>
        </p:nvSpPr>
        <p:spPr>
          <a:xfrm>
            <a:off x="3252862" y="2692429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3846799" y="2692429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4440736" y="2692429"/>
            <a:ext cx="593700" cy="4962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5034673" y="269242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2658925" y="318848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3252862" y="318848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3846799" y="318848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4440736" y="318848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5" name="Google Shape;415;p32"/>
          <p:cNvSpPr/>
          <p:nvPr/>
        </p:nvSpPr>
        <p:spPr>
          <a:xfrm>
            <a:off x="5034673" y="3188489"/>
            <a:ext cx="593700" cy="4962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CsI (Tl)</a:t>
            </a:r>
            <a:endParaRPr/>
          </a:p>
        </p:txBody>
      </p:sp>
      <p:sp>
        <p:nvSpPr>
          <p:cNvPr id="416" name="Google Shape;416;p32"/>
          <p:cNvSpPr/>
          <p:nvPr/>
        </p:nvSpPr>
        <p:spPr>
          <a:xfrm rot="-2305835">
            <a:off x="3276499" y="2005282"/>
            <a:ext cx="222503" cy="101015"/>
          </a:xfrm>
          <a:prstGeom prst="corner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2"/>
          <p:cNvSpPr/>
          <p:nvPr/>
        </p:nvSpPr>
        <p:spPr>
          <a:xfrm>
            <a:off x="3032238" y="14394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3642563" y="14394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4207813" y="14394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4806088" y="14394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32"/>
          <p:cNvSpPr/>
          <p:nvPr/>
        </p:nvSpPr>
        <p:spPr>
          <a:xfrm>
            <a:off x="5404363" y="14394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2"/>
          <p:cNvSpPr/>
          <p:nvPr/>
        </p:nvSpPr>
        <p:spPr>
          <a:xfrm>
            <a:off x="3021763" y="1909325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32"/>
          <p:cNvSpPr/>
          <p:nvPr/>
        </p:nvSpPr>
        <p:spPr>
          <a:xfrm>
            <a:off x="5393888" y="1909325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2"/>
          <p:cNvSpPr/>
          <p:nvPr/>
        </p:nvSpPr>
        <p:spPr>
          <a:xfrm>
            <a:off x="3021750" y="2425275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32"/>
          <p:cNvSpPr/>
          <p:nvPr/>
        </p:nvSpPr>
        <p:spPr>
          <a:xfrm>
            <a:off x="5393875" y="2425275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2"/>
          <p:cNvSpPr/>
          <p:nvPr/>
        </p:nvSpPr>
        <p:spPr>
          <a:xfrm>
            <a:off x="3021750" y="29150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5393875" y="291505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3021763" y="343100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3632088" y="343100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2"/>
          <p:cNvSpPr/>
          <p:nvPr/>
        </p:nvSpPr>
        <p:spPr>
          <a:xfrm>
            <a:off x="4197338" y="343100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2"/>
          <p:cNvSpPr/>
          <p:nvPr/>
        </p:nvSpPr>
        <p:spPr>
          <a:xfrm>
            <a:off x="4795613" y="343100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2"/>
          <p:cNvSpPr/>
          <p:nvPr/>
        </p:nvSpPr>
        <p:spPr>
          <a:xfrm>
            <a:off x="5393888" y="3431000"/>
            <a:ext cx="237000" cy="2610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2"/>
          <p:cNvSpPr txBox="1"/>
          <p:nvPr/>
        </p:nvSpPr>
        <p:spPr>
          <a:xfrm>
            <a:off x="0" y="3538888"/>
            <a:ext cx="4152300" cy="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Inner 9 crystals: Main detector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Outer 16 crystals: Veto detector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Reactor search using CsI - Result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439" name="Google Shape;439;p33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0" name="Google Shape;440;p33"/>
          <p:cNvPicPr preferRelativeResize="0"/>
          <p:nvPr/>
        </p:nvPicPr>
        <p:blipFill rotWithShape="1">
          <a:blip r:embed="rId3">
            <a:alphaModFix/>
          </a:blip>
          <a:srcRect b="-1060" l="0" r="0" t="6407"/>
          <a:stretch/>
        </p:blipFill>
        <p:spPr>
          <a:xfrm>
            <a:off x="1152675" y="572699"/>
            <a:ext cx="6838651" cy="32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3"/>
          <p:cNvSpPr txBox="1"/>
          <p:nvPr/>
        </p:nvSpPr>
        <p:spPr>
          <a:xfrm>
            <a:off x="1204800" y="3700800"/>
            <a:ext cx="6474000" cy="14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❏"/>
            </a:pPr>
            <a:r>
              <a:rPr lang="en" sz="1200">
                <a:solidFill>
                  <a:srgbClr val="000000"/>
                </a:solidFill>
              </a:rPr>
              <a:t>Reactor ON and OFF spectrum were obtained using the CsI (Tl) detector.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❏"/>
            </a:pPr>
            <a:r>
              <a:rPr lang="en" sz="1200"/>
              <a:t>Two prominent background; 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❏"/>
            </a:pPr>
            <a:r>
              <a:rPr lang="en" sz="1200"/>
              <a:t>667 keV - Internal radioactivity of </a:t>
            </a:r>
            <a:r>
              <a:rPr baseline="30000" lang="en" sz="1200"/>
              <a:t>137</a:t>
            </a:r>
            <a:r>
              <a:rPr lang="en" sz="1200"/>
              <a:t>Cs in CsI crystal 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❏"/>
            </a:pPr>
            <a:r>
              <a:rPr lang="en" sz="1200"/>
              <a:t>1460 keV - </a:t>
            </a:r>
            <a:r>
              <a:rPr baseline="30000" lang="en" sz="1200"/>
              <a:t>40</a:t>
            </a:r>
            <a:r>
              <a:rPr lang="en" sz="1200"/>
              <a:t>K radioactive background from environment 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❏"/>
            </a:pPr>
            <a:r>
              <a:rPr b="1" lang="en" sz="1200"/>
              <a:t>&lt;1 DRU</a:t>
            </a:r>
            <a:r>
              <a:rPr lang="en" sz="1200"/>
              <a:t> after 4 MeV gives enough space for ALP search in those energy regimes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442" name="Google Shape;442;p33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43" name="Google Shape;443;p33"/>
          <p:cNvSpPr txBox="1"/>
          <p:nvPr/>
        </p:nvSpPr>
        <p:spPr>
          <a:xfrm>
            <a:off x="7861175" y="636450"/>
            <a:ext cx="1241700" cy="2907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FF"/>
                </a:solidFill>
              </a:rPr>
              <a:t>arxiv:2407.14704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140">
                <a:solidFill>
                  <a:schemeClr val="lt1"/>
                </a:solidFill>
              </a:rPr>
              <a:t>Reactor search using CsI - Exclusion plot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449" name="Google Shape;449;p34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0" name="Google Shape;4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2100"/>
            <a:ext cx="4672599" cy="28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4"/>
          <p:cNvSpPr txBox="1"/>
          <p:nvPr/>
        </p:nvSpPr>
        <p:spPr>
          <a:xfrm>
            <a:off x="1857050" y="758000"/>
            <a:ext cx="16461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Current Exclusion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452" name="Google Shape;452;p34"/>
          <p:cNvSpPr txBox="1"/>
          <p:nvPr/>
        </p:nvSpPr>
        <p:spPr>
          <a:xfrm>
            <a:off x="6630050" y="757988"/>
            <a:ext cx="15204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Future Sensitivity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454" name="Google Shape;454;p34" title="HFIR gagamm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6625" y="1142813"/>
            <a:ext cx="3810500" cy="28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4"/>
          <p:cNvSpPr txBox="1"/>
          <p:nvPr/>
        </p:nvSpPr>
        <p:spPr>
          <a:xfrm>
            <a:off x="3734550" y="4809575"/>
            <a:ext cx="1241700" cy="2907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FF"/>
                </a:solidFill>
              </a:rPr>
              <a:t>arxiv:2407.14704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Conclusion</a:t>
            </a:r>
            <a:endParaRPr sz="2320">
              <a:solidFill>
                <a:schemeClr val="lt1"/>
              </a:solidFill>
            </a:endParaRPr>
          </a:p>
        </p:txBody>
      </p:sp>
      <p:sp>
        <p:nvSpPr>
          <p:cNvPr id="461" name="Google Shape;46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2" name="Google Shape;462;p35"/>
          <p:cNvSpPr txBox="1"/>
          <p:nvPr/>
        </p:nvSpPr>
        <p:spPr>
          <a:xfrm>
            <a:off x="224575" y="866400"/>
            <a:ext cx="8695200" cy="3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b="1" lang="en" sz="1100">
                <a:solidFill>
                  <a:schemeClr val="dk1"/>
                </a:solidFill>
              </a:rPr>
              <a:t>ALP and CEνNS (Coherent Elastic Neutrino-Nucleus Scattering) search analyses</a:t>
            </a:r>
            <a:r>
              <a:rPr lang="en" sz="1100">
                <a:solidFill>
                  <a:schemeClr val="dk1"/>
                </a:solidFill>
              </a:rPr>
              <a:t> were conducted individually; however, </a:t>
            </a:r>
            <a:r>
              <a:rPr b="1" lang="en" sz="1100">
                <a:solidFill>
                  <a:schemeClr val="dk1"/>
                </a:solidFill>
              </a:rPr>
              <a:t>no significant signal</a:t>
            </a:r>
            <a:r>
              <a:rPr lang="en" sz="1100">
                <a:solidFill>
                  <a:schemeClr val="dk1"/>
                </a:solidFill>
              </a:rPr>
              <a:t> was observed with the current background levels and exposure. (Both Cryogenic and Non-Cryogenic)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The successful operation of the prototype motivates expansion of the experiment at </a:t>
            </a:r>
            <a:r>
              <a:rPr b="1" lang="en" sz="1100">
                <a:solidFill>
                  <a:schemeClr val="dk1"/>
                </a:solidFill>
              </a:rPr>
              <a:t>HFIR (High Flux Isotope Reactor), Oak Ridge National Laboratory</a:t>
            </a:r>
            <a:r>
              <a:rPr lang="en" sz="1100">
                <a:solidFill>
                  <a:schemeClr val="dk1"/>
                </a:solidFill>
              </a:rPr>
              <a:t>, leveraging the </a:t>
            </a:r>
            <a:r>
              <a:rPr b="1" lang="en" sz="1100">
                <a:solidFill>
                  <a:schemeClr val="dk1"/>
                </a:solidFill>
              </a:rPr>
              <a:t>85 MW reactor power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Planned upgrades include: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Building a </a:t>
            </a:r>
            <a:r>
              <a:rPr b="1" lang="en" sz="1100">
                <a:solidFill>
                  <a:schemeClr val="dk1"/>
                </a:solidFill>
              </a:rPr>
              <a:t>1-ton scale CsI(Tl) detector</a:t>
            </a:r>
            <a:r>
              <a:rPr lang="en" sz="1100">
                <a:solidFill>
                  <a:schemeClr val="dk1"/>
                </a:solidFill>
              </a:rPr>
              <a:t> for enhanced sensitivity to rare events.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Developing a </a:t>
            </a:r>
            <a:r>
              <a:rPr b="1" lang="en" sz="1100">
                <a:solidFill>
                  <a:schemeClr val="dk1"/>
                </a:solidFill>
              </a:rPr>
              <a:t>1 kg-scale Sapphire detector</a:t>
            </a:r>
            <a:r>
              <a:rPr lang="en" sz="1100">
                <a:solidFill>
                  <a:schemeClr val="dk1"/>
                </a:solidFill>
              </a:rPr>
              <a:t> as a complementary detection technology.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Completed radioactive-source-based search for </a:t>
            </a:r>
            <a:r>
              <a:rPr b="1" lang="en" sz="1100">
                <a:solidFill>
                  <a:schemeClr val="dk1"/>
                </a:solidFill>
              </a:rPr>
              <a:t>Axion-Like Particles (ALPs)</a:t>
            </a:r>
            <a:r>
              <a:rPr lang="en" sz="1100">
                <a:solidFill>
                  <a:schemeClr val="dk1"/>
                </a:solidFill>
              </a:rPr>
              <a:t>, </a:t>
            </a:r>
            <a:r>
              <a:rPr b="1" lang="en" sz="1100">
                <a:solidFill>
                  <a:schemeClr val="dk1"/>
                </a:solidFill>
              </a:rPr>
              <a:t>dark photons</a:t>
            </a:r>
            <a:r>
              <a:rPr lang="en" sz="1100">
                <a:solidFill>
                  <a:schemeClr val="dk1"/>
                </a:solidFill>
              </a:rPr>
              <a:t>, and </a:t>
            </a:r>
            <a:r>
              <a:rPr b="1" lang="en" sz="1100">
                <a:solidFill>
                  <a:schemeClr val="dk1"/>
                </a:solidFill>
              </a:rPr>
              <a:t>dark scalars</a:t>
            </a:r>
            <a:r>
              <a:rPr lang="en" sz="1100">
                <a:solidFill>
                  <a:schemeClr val="dk1"/>
                </a:solidFill>
              </a:rPr>
              <a:t> using a </a:t>
            </a:r>
            <a:r>
              <a:rPr b="1" lang="en" sz="1100">
                <a:solidFill>
                  <a:schemeClr val="dk1"/>
                </a:solidFill>
              </a:rPr>
              <a:t>100 kg-scale CsI(Tl) detector</a:t>
            </a:r>
            <a:r>
              <a:rPr lang="en" sz="1100">
                <a:solidFill>
                  <a:schemeClr val="dk1"/>
                </a:solidFill>
              </a:rPr>
              <a:t> at Texas A&amp;M University. 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Demonstrated promising sensitivity and scalability toward </a:t>
            </a:r>
            <a:r>
              <a:rPr b="1" lang="en" sz="1100">
                <a:solidFill>
                  <a:schemeClr val="dk1"/>
                </a:solidFill>
              </a:rPr>
              <a:t>ton-scale detector development</a:t>
            </a:r>
            <a:r>
              <a:rPr lang="en" sz="1100">
                <a:solidFill>
                  <a:schemeClr val="dk1"/>
                </a:solidFill>
              </a:rPr>
              <a:t> for rare event searches.</a:t>
            </a:r>
            <a:endParaRPr sz="11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❏"/>
            </a:pPr>
            <a:r>
              <a:rPr lang="en" sz="1100">
                <a:solidFill>
                  <a:schemeClr val="dk1"/>
                </a:solidFill>
              </a:rPr>
              <a:t>Ongoing plans to </a:t>
            </a:r>
            <a:r>
              <a:rPr b="1" lang="en" sz="1100">
                <a:solidFill>
                  <a:schemeClr val="dk1"/>
                </a:solidFill>
              </a:rPr>
              <a:t>deploy the detector in a beam-based environment at LANL (Los Alamos National Laboratory)</a:t>
            </a:r>
            <a:r>
              <a:rPr lang="en" sz="1100">
                <a:solidFill>
                  <a:schemeClr val="dk1"/>
                </a:solidFill>
              </a:rPr>
              <a:t> to further probe these exotic particles with enhanced experimental reach.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6"/>
          <p:cNvSpPr txBox="1"/>
          <p:nvPr>
            <p:ph type="title"/>
          </p:nvPr>
        </p:nvSpPr>
        <p:spPr>
          <a:xfrm>
            <a:off x="3810450" y="2061725"/>
            <a:ext cx="1456200" cy="6003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40">
                <a:solidFill>
                  <a:schemeClr val="lt1"/>
                </a:solidFill>
              </a:rPr>
              <a:t>Backup</a:t>
            </a:r>
            <a:endParaRPr sz="26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468" name="Google Shape;468;p36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Radioactive based ALP search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474" name="Google Shape;474;p37"/>
          <p:cNvSpPr txBox="1"/>
          <p:nvPr/>
        </p:nvSpPr>
        <p:spPr>
          <a:xfrm>
            <a:off x="123325" y="1365363"/>
            <a:ext cx="400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Gamma can be decayed to Axion like particles by primakoff process. </a:t>
            </a:r>
            <a:endParaRPr/>
          </a:p>
        </p:txBody>
      </p:sp>
      <p:pic>
        <p:nvPicPr>
          <p:cNvPr id="475" name="Google Shape;475;p37"/>
          <p:cNvPicPr preferRelativeResize="0"/>
          <p:nvPr/>
        </p:nvPicPr>
        <p:blipFill rotWithShape="1">
          <a:blip r:embed="rId3">
            <a:alphaModFix/>
          </a:blip>
          <a:srcRect b="59987" l="73942" r="-1153" t="0"/>
          <a:stretch/>
        </p:blipFill>
        <p:spPr>
          <a:xfrm>
            <a:off x="7212725" y="947550"/>
            <a:ext cx="1931264" cy="12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7"/>
          <p:cNvPicPr preferRelativeResize="0"/>
          <p:nvPr/>
        </p:nvPicPr>
        <p:blipFill rotWithShape="1">
          <a:blip r:embed="rId3">
            <a:alphaModFix/>
          </a:blip>
          <a:srcRect b="0" l="0" r="41249" t="0"/>
          <a:stretch/>
        </p:blipFill>
        <p:spPr>
          <a:xfrm>
            <a:off x="4262695" y="572700"/>
            <a:ext cx="3194549" cy="24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07700"/>
            <a:ext cx="3431101" cy="22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7"/>
          <p:cNvSpPr txBox="1"/>
          <p:nvPr/>
        </p:nvSpPr>
        <p:spPr>
          <a:xfrm>
            <a:off x="4262700" y="3110650"/>
            <a:ext cx="4552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aseline="30000" lang="en"/>
              <a:t>46</a:t>
            </a:r>
            <a:r>
              <a:rPr lang="en"/>
              <a:t>Sc is used. One decay releases two gammas energy 889 keV and 1120 keV.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Focus will be to tag one gamma and identify the other gamma of the event. Unable to identify the gamma will be termed as “</a:t>
            </a:r>
            <a:r>
              <a:rPr b="1" lang="en"/>
              <a:t>Missing Gamma</a:t>
            </a:r>
            <a:r>
              <a:rPr lang="en"/>
              <a:t>”. </a:t>
            </a:r>
            <a:endParaRPr/>
          </a:p>
        </p:txBody>
      </p:sp>
      <p:pic>
        <p:nvPicPr>
          <p:cNvPr id="479" name="Google Shape;47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8893" y="2749050"/>
            <a:ext cx="1708183" cy="19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37"/>
          <p:cNvSpPr txBox="1"/>
          <p:nvPr/>
        </p:nvSpPr>
        <p:spPr>
          <a:xfrm>
            <a:off x="221500" y="617175"/>
            <a:ext cx="4479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Missing Gamma (Absence of 1 gamma)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8"/>
          <p:cNvSpPr txBox="1"/>
          <p:nvPr/>
        </p:nvSpPr>
        <p:spPr>
          <a:xfrm>
            <a:off x="4502250" y="3139625"/>
            <a:ext cx="4374000" cy="18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Inner 9 combined spectrum and All 25 combined spectrum are shown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3 different peaks</a:t>
            </a:r>
            <a:endParaRPr/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Combined 2 gamma - ~2000 keV</a:t>
            </a:r>
            <a:endParaRPr sz="1200"/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Single 889 keV and single 1120 keV</a:t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Containment increasing with detector volume. </a:t>
            </a:r>
            <a:endParaRPr/>
          </a:p>
        </p:txBody>
      </p:sp>
      <p:sp>
        <p:nvSpPr>
          <p:cNvPr id="487" name="Google Shape;487;p3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Results and Analysis - </a:t>
            </a:r>
            <a:r>
              <a:rPr baseline="30000" lang="en">
                <a:solidFill>
                  <a:schemeClr val="lt1"/>
                </a:solidFill>
              </a:rPr>
              <a:t>46</a:t>
            </a:r>
            <a:r>
              <a:rPr lang="en">
                <a:solidFill>
                  <a:schemeClr val="lt1"/>
                </a:solidFill>
              </a:rPr>
              <a:t>Sc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8" name="Google Shape;488;p38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89" name="Google Shape;48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0" name="Google Shape;4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72700"/>
            <a:ext cx="4593725" cy="229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814100"/>
            <a:ext cx="4658749" cy="2329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2" name="Google Shape;492;p38"/>
          <p:cNvGraphicFramePr/>
          <p:nvPr/>
        </p:nvGraphicFramePr>
        <p:xfrm>
          <a:off x="5463325" y="667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{A3B854DF-E0A3-4EE6-8583-5F1F04A79DF6}</a:tableStyleId>
              </a:tblPr>
              <a:tblGrid>
                <a:gridCol w="567100"/>
                <a:gridCol w="567100"/>
                <a:gridCol w="567100"/>
                <a:gridCol w="567100"/>
                <a:gridCol w="567100"/>
              </a:tblGrid>
              <a:tr h="48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</a:t>
                      </a:r>
                      <a:r>
                        <a:rPr baseline="30000" lang="en"/>
                        <a:t>25</a:t>
                      </a:r>
                      <a:endParaRPr baseline="30000"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18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</a:tr>
              <a:tr h="439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3C7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9"/>
          <p:cNvSpPr txBox="1"/>
          <p:nvPr/>
        </p:nvSpPr>
        <p:spPr>
          <a:xfrm>
            <a:off x="7965300" y="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Preliminary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498" name="Google Shape;498;p3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False Missing Gamma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9" name="Google Shape;499;p39"/>
          <p:cNvSpPr txBox="1"/>
          <p:nvPr/>
        </p:nvSpPr>
        <p:spPr>
          <a:xfrm>
            <a:off x="7892675" y="43600"/>
            <a:ext cx="117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Preliminary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500" name="Google Shape;50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1" name="Google Shape;501;p39"/>
          <p:cNvSpPr txBox="1"/>
          <p:nvPr/>
        </p:nvSpPr>
        <p:spPr>
          <a:xfrm>
            <a:off x="145300" y="1153425"/>
            <a:ext cx="41556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Possible sources of False Signal: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Containment inefficiency (Calculated from simulation)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Radioactive background falling in the region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Event miss due to DAQ pulse window. It is 10 us.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100">
                <a:solidFill>
                  <a:schemeClr val="dk1"/>
                </a:solidFill>
              </a:rPr>
              <a:t>Cosmics, Neutrons and neutrinos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Dead region in CsI</a:t>
            </a:r>
            <a:endParaRPr sz="1100">
              <a:solidFill>
                <a:schemeClr val="dk1"/>
              </a:solidFill>
            </a:endParaRPr>
          </a:p>
        </p:txBody>
      </p:sp>
      <p:graphicFrame>
        <p:nvGraphicFramePr>
          <p:cNvPr id="502" name="Google Shape;502;p39"/>
          <p:cNvGraphicFramePr/>
          <p:nvPr/>
        </p:nvGraphicFramePr>
        <p:xfrm>
          <a:off x="4511625" y="102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{BA3FFA0D-9A8F-4AD3-987B-94BC92FDA311}</a:tableStyleId>
              </a:tblPr>
              <a:tblGrid>
                <a:gridCol w="2200275"/>
                <a:gridCol w="896200"/>
                <a:gridCol w="11421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Percentage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Statistical Uncertainty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6D9EEB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Missing gamma events </a:t>
                      </a:r>
                      <a:endParaRPr sz="11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(Tag 1132 keV)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3.79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0.0032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Containment Inefficiency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(Simulation)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2.49 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0.0033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Pile-up 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(in the ROI (889 keV))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1.16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0.015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Radioactive background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0.137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</a:rPr>
                        <a:t>0.001</a:t>
                      </a:r>
                      <a:endParaRPr sz="11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Remaining excess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0.003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Future scope of the detector - CsI</a:t>
            </a:r>
            <a:endParaRPr sz="2320">
              <a:solidFill>
                <a:schemeClr val="lt1"/>
              </a:solidFill>
            </a:endParaRPr>
          </a:p>
        </p:txBody>
      </p:sp>
      <p:sp>
        <p:nvSpPr>
          <p:cNvPr id="508" name="Google Shape;50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9" name="Google Shape;509;p40"/>
          <p:cNvSpPr txBox="1"/>
          <p:nvPr/>
        </p:nvSpPr>
        <p:spPr>
          <a:xfrm>
            <a:off x="348700" y="719225"/>
            <a:ext cx="3719400" cy="3936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ALP search at beam, LANL using CsI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510" name="Google Shape;510;p40" title="Screenshot 2025-04-10 20592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8175" y="754175"/>
            <a:ext cx="4731359" cy="425419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0"/>
          <p:cNvSpPr txBox="1"/>
          <p:nvPr/>
        </p:nvSpPr>
        <p:spPr>
          <a:xfrm>
            <a:off x="282125" y="1273225"/>
            <a:ext cx="3819600" cy="24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Source: Accelerator producing 800 MeV protons at 100 µA rate - impinge on thick W target producing neutrons, 0.1 - 1000 MeV photons and other particles. 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Producing ~ 10</a:t>
            </a:r>
            <a:r>
              <a:rPr baseline="30000" lang="en" sz="1300">
                <a:solidFill>
                  <a:schemeClr val="dk1"/>
                </a:solidFill>
              </a:rPr>
              <a:t>23</a:t>
            </a:r>
            <a:r>
              <a:rPr lang="en" sz="1300">
                <a:solidFill>
                  <a:schemeClr val="dk1"/>
                </a:solidFill>
              </a:rPr>
              <a:t> 𝛾/ 6 weeks of operation. </a:t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Placing the Ton scale CsI detector we plan to search for some new physics including ALP, CENNS, WIMP etc..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512" name="Google Shape;512;p40"/>
          <p:cNvPicPr preferRelativeResize="0"/>
          <p:nvPr/>
        </p:nvPicPr>
        <p:blipFill rotWithShape="1">
          <a:blip r:embed="rId4">
            <a:alphaModFix/>
          </a:blip>
          <a:srcRect b="0" l="0" r="41249" t="0"/>
          <a:stretch/>
        </p:blipFill>
        <p:spPr>
          <a:xfrm>
            <a:off x="5200049" y="3906450"/>
            <a:ext cx="795851" cy="60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MINER experiment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13" y="2337113"/>
            <a:ext cx="1908050" cy="25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 title="PXL_20211117_170234202.MP.jpg"/>
          <p:cNvPicPr preferRelativeResize="0"/>
          <p:nvPr/>
        </p:nvPicPr>
        <p:blipFill rotWithShape="1">
          <a:blip r:embed="rId4">
            <a:alphaModFix/>
          </a:blip>
          <a:srcRect b="5867" l="0" r="0" t="27682"/>
          <a:stretch/>
        </p:blipFill>
        <p:spPr>
          <a:xfrm>
            <a:off x="6316125" y="2266527"/>
            <a:ext cx="2784649" cy="246729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3629425" y="922563"/>
            <a:ext cx="5244900" cy="10647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">
                <a:solidFill>
                  <a:schemeClr val="dk1"/>
                </a:solidFill>
              </a:rPr>
              <a:t>Mitchell Institute Neutrino Experiment at Reactor (</a:t>
            </a:r>
            <a:r>
              <a:rPr lang="en">
                <a:solidFill>
                  <a:srgbClr val="5B0F00"/>
                </a:solidFill>
              </a:rPr>
              <a:t>MINER</a:t>
            </a:r>
            <a:r>
              <a:rPr lang="en">
                <a:solidFill>
                  <a:schemeClr val="dk1"/>
                </a:solidFill>
              </a:rPr>
              <a:t>) collaboration from TAMU, UT- Austin, NISER and USD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">
                <a:solidFill>
                  <a:schemeClr val="dk1"/>
                </a:solidFill>
              </a:rPr>
              <a:t>Aimed to search for first ever CENNS at reactor.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❏"/>
            </a:pPr>
            <a:r>
              <a:rPr lang="en">
                <a:solidFill>
                  <a:schemeClr val="dk1"/>
                </a:solidFill>
              </a:rPr>
              <a:t>Also search for WIMP dark matter / axions/ ALP etc..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b="0" l="32581" r="22292" t="0"/>
          <a:stretch/>
        </p:blipFill>
        <p:spPr>
          <a:xfrm>
            <a:off x="195200" y="1087900"/>
            <a:ext cx="3210875" cy="115485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253325" y="637413"/>
            <a:ext cx="36396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1 MW TRIGA Reactor, TAMU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7" name="Google Shape;77;p15" title="Screenshot 2025-06-09 at 11.43.4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2912" y="2337125"/>
            <a:ext cx="4131651" cy="23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0" y="0"/>
            <a:ext cx="9144000" cy="4941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Introduction to Axion/ Axion Like Particles (ALP)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pic>
        <p:nvPicPr>
          <p:cNvPr id="83" name="Google Shape;83;p16" title="Axion_fiel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3706">
            <a:off x="5919905" y="2337510"/>
            <a:ext cx="2869966" cy="2288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7825" y="4540712"/>
            <a:ext cx="6128349" cy="6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6" title="Screenshot 2025-04-10 at 11.20.40 PM.png"/>
          <p:cNvPicPr preferRelativeResize="0"/>
          <p:nvPr/>
        </p:nvPicPr>
        <p:blipFill rotWithShape="1">
          <a:blip r:embed="rId5">
            <a:alphaModFix/>
          </a:blip>
          <a:srcRect b="0" l="0" r="62653" t="0"/>
          <a:stretch/>
        </p:blipFill>
        <p:spPr>
          <a:xfrm>
            <a:off x="157200" y="1471550"/>
            <a:ext cx="1927801" cy="6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120850" y="601500"/>
            <a:ext cx="58800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rabicPeriod"/>
            </a:pPr>
            <a:r>
              <a:rPr lang="en">
                <a:solidFill>
                  <a:srgbClr val="FF0000"/>
                </a:solidFill>
              </a:rPr>
              <a:t>Solves strong CP problem?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Conserving CP symmetry in strong interaction. Imposing </a:t>
            </a:r>
            <a:r>
              <a:rPr lang="en" sz="1100">
                <a:solidFill>
                  <a:schemeClr val="dk1"/>
                </a:solidFill>
              </a:rPr>
              <a:t>𝛩 </a:t>
            </a:r>
            <a:r>
              <a:rPr lang="en" sz="1200">
                <a:solidFill>
                  <a:schemeClr val="dk1"/>
                </a:solidFill>
              </a:rPr>
              <a:t>&lt; 10</a:t>
            </a:r>
            <a:r>
              <a:rPr baseline="30000" lang="en" sz="1200">
                <a:solidFill>
                  <a:schemeClr val="dk1"/>
                </a:solidFill>
              </a:rPr>
              <a:t>-11 </a:t>
            </a:r>
            <a:r>
              <a:rPr lang="en" sz="1200">
                <a:solidFill>
                  <a:schemeClr val="dk1"/>
                </a:solidFill>
              </a:rPr>
              <a:t>in the lagrangian of strong interactions and making CP non-conservation term to zero.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rabicPeriod"/>
            </a:pPr>
            <a:r>
              <a:rPr lang="en">
                <a:solidFill>
                  <a:srgbClr val="FF0000"/>
                </a:solidFill>
              </a:rPr>
              <a:t>What are ALPs?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Breaking of other BSM symmetry (string theory, super-gravity) leads to ALPs creation.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rabicPeriod"/>
            </a:pPr>
            <a:r>
              <a:rPr lang="en">
                <a:solidFill>
                  <a:srgbClr val="FF0000"/>
                </a:solidFill>
              </a:rPr>
              <a:t>Suitable candidates for dark matter?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Having low interaction cross-section. Also can explain the higher Dark Matter existence in the early universe.  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AutoNum type="arabicPeriod"/>
            </a:pPr>
            <a:r>
              <a:rPr lang="en">
                <a:solidFill>
                  <a:srgbClr val="FF0000"/>
                </a:solidFill>
              </a:rPr>
              <a:t>Could also explain matter-antimatter asymmetry?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Only counter-clockwise rotation of 0 &lt; 𝛩 &lt; 360 producing more matter than antimatter in the universe. Finally 𝛩 settling ~ 0 for energy favourable state.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https://arxiv.org/pdf/1910.02080</a:t>
            </a:r>
            <a:r>
              <a:rPr lang="en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https://www.quantamagazine.org/axions-would-solve-another-major-problem-in-physics-20200317/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D96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88" name="Google Shape;88;p16" title="Screenshot 2025-04-10 at 11.20.40 PM.png"/>
          <p:cNvPicPr preferRelativeResize="0"/>
          <p:nvPr/>
        </p:nvPicPr>
        <p:blipFill rotWithShape="1">
          <a:blip r:embed="rId5">
            <a:alphaModFix/>
          </a:blip>
          <a:srcRect b="0" l="39468" r="36190" t="0"/>
          <a:stretch/>
        </p:blipFill>
        <p:spPr>
          <a:xfrm>
            <a:off x="2666263" y="1471550"/>
            <a:ext cx="1126201" cy="53096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" name="Google Shape;89;p16"/>
          <p:cNvSpPr txBox="1"/>
          <p:nvPr/>
        </p:nvSpPr>
        <p:spPr>
          <a:xfrm>
            <a:off x="1990550" y="1576475"/>
            <a:ext cx="842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(𝜃 + 𝜀)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533163" y="1433975"/>
            <a:ext cx="1126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CP symmetry violation term</a:t>
            </a:r>
            <a:endParaRPr sz="1000">
              <a:solidFill>
                <a:srgbClr val="0B5394"/>
              </a:solidFill>
            </a:endParaRPr>
          </a:p>
        </p:txBody>
      </p:sp>
      <p:cxnSp>
        <p:nvCxnSpPr>
          <p:cNvPr id="91" name="Google Shape;91;p16"/>
          <p:cNvCxnSpPr>
            <a:stCxn id="90" idx="1"/>
            <a:endCxn id="88" idx="3"/>
          </p:cNvCxnSpPr>
          <p:nvPr/>
        </p:nvCxnSpPr>
        <p:spPr>
          <a:xfrm flipH="1">
            <a:off x="3792463" y="1630775"/>
            <a:ext cx="740700" cy="10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" name="Google Shape;92;p16"/>
          <p:cNvSpPr/>
          <p:nvPr/>
        </p:nvSpPr>
        <p:spPr>
          <a:xfrm rot="-5400000">
            <a:off x="2333700" y="1354625"/>
            <a:ext cx="54900" cy="552300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 rot="-407013">
            <a:off x="1962344" y="1310032"/>
            <a:ext cx="899094" cy="2685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 𝛩 &lt; 10</a:t>
            </a:r>
            <a:r>
              <a:rPr baseline="30000" lang="en" sz="1200">
                <a:solidFill>
                  <a:srgbClr val="FF0000"/>
                </a:solidFill>
              </a:rPr>
              <a:t>-11</a:t>
            </a:r>
            <a:endParaRPr baseline="30000" sz="1200">
              <a:solidFill>
                <a:srgbClr val="FF0000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6037200" y="687125"/>
            <a:ext cx="26934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</a:rPr>
              <a:t>Axion/ ALPs</a:t>
            </a:r>
            <a:r>
              <a:rPr lang="en" sz="1800">
                <a:solidFill>
                  <a:schemeClr val="dk1"/>
                </a:solidFill>
              </a:rPr>
              <a:t>:</a:t>
            </a:r>
            <a:endParaRPr sz="18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Mass: 10</a:t>
            </a:r>
            <a:r>
              <a:rPr baseline="30000" lang="en" sz="1200">
                <a:solidFill>
                  <a:schemeClr val="dk1"/>
                </a:solidFill>
              </a:rPr>
              <a:t>-12</a:t>
            </a:r>
            <a:r>
              <a:rPr lang="en" sz="1200">
                <a:solidFill>
                  <a:schemeClr val="dk1"/>
                </a:solidFill>
              </a:rPr>
              <a:t> - 10</a:t>
            </a:r>
            <a:r>
              <a:rPr baseline="30000" lang="en" sz="1200">
                <a:solidFill>
                  <a:schemeClr val="dk1"/>
                </a:solidFill>
              </a:rPr>
              <a:t>12 </a:t>
            </a:r>
            <a:r>
              <a:rPr lang="en" sz="1200">
                <a:solidFill>
                  <a:schemeClr val="dk1"/>
                </a:solidFill>
              </a:rPr>
              <a:t>eV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Charge: 0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Spin - 0 (pseudoscalar)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-"/>
            </a:pPr>
            <a:r>
              <a:rPr lang="en" sz="1200">
                <a:solidFill>
                  <a:schemeClr val="dk1"/>
                </a:solidFill>
              </a:rPr>
              <a:t>Interaction particles: gamma, electron, nucleon, gluon (QCD axion only)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Current ALP search result near the cosmological triangle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pic>
        <p:nvPicPr>
          <p:cNvPr id="100" name="Google Shape;100;p17" title="Axion_sensitiivty.png"/>
          <p:cNvPicPr preferRelativeResize="0"/>
          <p:nvPr/>
        </p:nvPicPr>
        <p:blipFill rotWithShape="1">
          <a:blip r:embed="rId3">
            <a:alphaModFix/>
          </a:blip>
          <a:srcRect b="0" l="3102" r="4003" t="0"/>
          <a:stretch/>
        </p:blipFill>
        <p:spPr>
          <a:xfrm>
            <a:off x="0" y="718638"/>
            <a:ext cx="4569601" cy="3878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4569600" y="743575"/>
            <a:ext cx="4569600" cy="3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Experiments looking for ALPs in the region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NEON detector</a:t>
            </a:r>
            <a:r>
              <a:rPr lang="en" sz="1100">
                <a:solidFill>
                  <a:schemeClr val="dk1"/>
                </a:solidFill>
              </a:rPr>
              <a:t>: 17 Kg NaI(Tl) located at 24 m from 2.8 GW reactor. 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rgbClr val="FF0000"/>
                </a:solidFill>
              </a:rPr>
              <a:t>Just probing</a:t>
            </a:r>
            <a:r>
              <a:rPr lang="en" sz="1100">
                <a:solidFill>
                  <a:schemeClr val="dk1"/>
                </a:solidFill>
              </a:rPr>
              <a:t> the region with ~ 100 days of reactor data.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DUNE-like detector:</a:t>
            </a:r>
            <a:r>
              <a:rPr lang="en" sz="1100">
                <a:solidFill>
                  <a:schemeClr val="dk1"/>
                </a:solidFill>
              </a:rPr>
              <a:t> (LAr and GAr) near 1.2 MW 120 GeV proton target on graphite. 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rgbClr val="FF0000"/>
                </a:solidFill>
              </a:rPr>
              <a:t>Plan to cover</a:t>
            </a:r>
            <a:r>
              <a:rPr lang="en" sz="1100">
                <a:solidFill>
                  <a:schemeClr val="dk1"/>
                </a:solidFill>
              </a:rPr>
              <a:t> the cosmological triangle with ~ 7 yr data.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Iso-DAR</a:t>
            </a:r>
            <a:r>
              <a:rPr lang="en" sz="1100">
                <a:solidFill>
                  <a:schemeClr val="dk1"/>
                </a:solidFill>
              </a:rPr>
              <a:t>: 2.26 kton liquid scintillator counter located 17 m from the gamma source. 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10 mA of 60 MeV proton produced from cyclotron target on beryllium.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rgbClr val="FF0000"/>
                </a:solidFill>
              </a:rPr>
              <a:t>Just probing</a:t>
            </a:r>
            <a:r>
              <a:rPr lang="en" sz="1100">
                <a:solidFill>
                  <a:schemeClr val="dk1"/>
                </a:solidFill>
              </a:rPr>
              <a:t> the region with ~ 10 yrs of data. </a:t>
            </a:r>
            <a:endParaRPr sz="11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100">
                <a:solidFill>
                  <a:schemeClr val="dk1"/>
                </a:solidFill>
              </a:rPr>
              <a:t>CCM - LANL</a:t>
            </a:r>
            <a:r>
              <a:rPr lang="en" sz="1100">
                <a:solidFill>
                  <a:schemeClr val="dk1"/>
                </a:solidFill>
              </a:rPr>
              <a:t>: 5 ton LAr located at 23 m from the source. </a:t>
            </a:r>
            <a:endParaRPr sz="11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000">
                <a:solidFill>
                  <a:schemeClr val="dk1"/>
                </a:solidFill>
              </a:rPr>
              <a:t>100 µA of 800 MeV proton impinge on thick W target producing 0.1 - 1000 MeV photons</a:t>
            </a:r>
            <a:r>
              <a:rPr lang="en" sz="1200">
                <a:solidFill>
                  <a:schemeClr val="dk2"/>
                </a:solidFill>
              </a:rPr>
              <a:t>. 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100">
                <a:solidFill>
                  <a:srgbClr val="FF0000"/>
                </a:solidFill>
              </a:rPr>
              <a:t>Expected to almost cover</a:t>
            </a:r>
            <a:r>
              <a:rPr lang="en" sz="1100">
                <a:solidFill>
                  <a:schemeClr val="dk1"/>
                </a:solidFill>
              </a:rPr>
              <a:t> the space with ~3 yrs of data</a:t>
            </a:r>
            <a:r>
              <a:rPr lang="en" sz="1200">
                <a:solidFill>
                  <a:schemeClr val="dk1"/>
                </a:solidFill>
              </a:rPr>
              <a:t>. 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3450125" y="1383375"/>
            <a:ext cx="369000" cy="4179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/>
        </p:nvSpPr>
        <p:spPr>
          <a:xfrm>
            <a:off x="0" y="4743300"/>
            <a:ext cx="1188000" cy="354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D85C6"/>
                </a:solidFill>
              </a:rPr>
              <a:t>arxiv:1205.2671</a:t>
            </a:r>
            <a:endParaRPr sz="1100">
              <a:solidFill>
                <a:srgbClr val="3D85C6"/>
              </a:solidFill>
            </a:endParaRPr>
          </a:p>
        </p:txBody>
      </p:sp>
      <p:cxnSp>
        <p:nvCxnSpPr>
          <p:cNvPr id="105" name="Google Shape;105;p17"/>
          <p:cNvCxnSpPr>
            <a:stCxn id="103" idx="6"/>
          </p:cNvCxnSpPr>
          <p:nvPr/>
        </p:nvCxnSpPr>
        <p:spPr>
          <a:xfrm flipH="1" rot="10800000">
            <a:off x="3819125" y="1128525"/>
            <a:ext cx="1027800" cy="463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0" y="0"/>
            <a:ext cx="9144000" cy="4941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Introduction to CENNS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11" name="Google Shape;11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575" y="610350"/>
            <a:ext cx="4247425" cy="41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0" y="494100"/>
            <a:ext cx="52086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CENNS:  </a:t>
            </a:r>
            <a:r>
              <a:rPr lang="en" sz="1600">
                <a:solidFill>
                  <a:schemeClr val="dk1"/>
                </a:solidFill>
              </a:rPr>
              <a:t>Coherent Elastic Neutrino Nucleus Scattering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151900" y="899050"/>
            <a:ext cx="5613600" cy="38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Neutrino interacts with the </a:t>
            </a:r>
            <a:r>
              <a:rPr lang="en" sz="1300">
                <a:solidFill>
                  <a:schemeClr val="dk1"/>
                </a:solidFill>
              </a:rPr>
              <a:t>nucleus</a:t>
            </a:r>
            <a:r>
              <a:rPr lang="en" sz="1300">
                <a:solidFill>
                  <a:schemeClr val="dk1"/>
                </a:solidFill>
              </a:rPr>
              <a:t> as a whole 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(Combined cross-section from all nucleons)</a:t>
            </a:r>
            <a:endParaRPr sz="13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Low momentum transfer : |q| &lt; 1/R</a:t>
            </a:r>
            <a:r>
              <a:rPr baseline="-25000" lang="en" sz="1100">
                <a:solidFill>
                  <a:schemeClr val="dk1"/>
                </a:solidFill>
              </a:rPr>
              <a:t>Nucleus</a:t>
            </a:r>
            <a:r>
              <a:rPr lang="en" sz="1100">
                <a:solidFill>
                  <a:schemeClr val="dk1"/>
                </a:solidFill>
              </a:rPr>
              <a:t> ( T &lt; 10 keV)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σ</a:t>
            </a:r>
            <a:r>
              <a:rPr baseline="-25000" lang="en" sz="1100">
                <a:solidFill>
                  <a:schemeClr val="dk1"/>
                </a:solidFill>
              </a:rPr>
              <a:t>Total</a:t>
            </a:r>
            <a:r>
              <a:rPr lang="en" sz="1100">
                <a:solidFill>
                  <a:schemeClr val="dk1"/>
                </a:solidFill>
              </a:rPr>
              <a:t> = (Σ</a:t>
            </a:r>
            <a:r>
              <a:rPr baseline="-25000" lang="en" sz="1100">
                <a:solidFill>
                  <a:schemeClr val="dk1"/>
                </a:solidFill>
              </a:rPr>
              <a:t>i = 1</a:t>
            </a:r>
            <a:r>
              <a:rPr baseline="30000" lang="en" sz="1100">
                <a:solidFill>
                  <a:schemeClr val="dk1"/>
                </a:solidFill>
              </a:rPr>
              <a:t>N</a:t>
            </a:r>
            <a:r>
              <a:rPr lang="en" sz="1100">
                <a:solidFill>
                  <a:schemeClr val="dk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σ</a:t>
            </a:r>
            <a:r>
              <a:rPr baseline="-25000" lang="en" sz="1100">
                <a:solidFill>
                  <a:schemeClr val="dk1"/>
                </a:solidFill>
              </a:rPr>
              <a:t>i</a:t>
            </a:r>
            <a:r>
              <a:rPr lang="en" sz="1100">
                <a:solidFill>
                  <a:schemeClr val="dk1"/>
                </a:solidFill>
              </a:rPr>
              <a:t>)</a:t>
            </a:r>
            <a:r>
              <a:rPr baseline="30000" lang="en" sz="1100">
                <a:solidFill>
                  <a:schemeClr val="dk1"/>
                </a:solidFill>
              </a:rPr>
              <a:t>2 </a:t>
            </a:r>
            <a:r>
              <a:rPr lang="en" sz="1100">
                <a:solidFill>
                  <a:schemeClr val="dk1"/>
                </a:solidFill>
              </a:rPr>
              <a:t> = N</a:t>
            </a:r>
            <a:r>
              <a:rPr baseline="30000" lang="en" sz="1100">
                <a:solidFill>
                  <a:schemeClr val="dk1"/>
                </a:solidFill>
              </a:rPr>
              <a:t>2</a:t>
            </a:r>
            <a:r>
              <a:rPr lang="en" sz="1100">
                <a:solidFill>
                  <a:schemeClr val="dk1"/>
                </a:solidFill>
              </a:rPr>
              <a:t>σ</a:t>
            </a:r>
            <a:r>
              <a:rPr baseline="30000" lang="en" sz="1100">
                <a:solidFill>
                  <a:schemeClr val="dk1"/>
                </a:solidFill>
              </a:rPr>
              <a:t>2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Weak interaction mediated by Z boson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Importance:</a:t>
            </a:r>
            <a:endParaRPr sz="13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Confirm the SM prediction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Understand neutrino background in WIMP search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Test for potential </a:t>
            </a:r>
            <a:r>
              <a:rPr lang="en" sz="1100">
                <a:solidFill>
                  <a:schemeClr val="dk1"/>
                </a:solidFill>
              </a:rPr>
              <a:t>sterile</a:t>
            </a:r>
            <a:r>
              <a:rPr lang="en" sz="1100">
                <a:solidFill>
                  <a:schemeClr val="dk1"/>
                </a:solidFill>
              </a:rPr>
              <a:t> neutrino (4th neutrino)</a:t>
            </a:r>
            <a:endParaRPr sz="11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❏"/>
            </a:pPr>
            <a:r>
              <a:rPr lang="en" sz="1300">
                <a:solidFill>
                  <a:schemeClr val="dk1"/>
                </a:solidFill>
              </a:rPr>
              <a:t>Detection:</a:t>
            </a:r>
            <a:endParaRPr sz="13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COHERENT: First CENNS detection 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❏"/>
            </a:pPr>
            <a:r>
              <a:rPr lang="en" sz="1100">
                <a:solidFill>
                  <a:schemeClr val="dk1"/>
                </a:solidFill>
              </a:rPr>
              <a:t>CONUS: Claiming 1st reactor CENNS detection with 3.7σ significance. </a:t>
            </a:r>
            <a:endParaRPr sz="11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FF"/>
                </a:solidFill>
              </a:rPr>
              <a:t>                                                                 Arxiv: 2501.05206</a:t>
            </a:r>
            <a:endParaRPr sz="1100">
              <a:solidFill>
                <a:srgbClr val="0000FF"/>
              </a:solidFill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3027875" y="1686800"/>
            <a:ext cx="1403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EPL, 143 (2023) 34001</a:t>
            </a:r>
            <a:endParaRPr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0" y="0"/>
            <a:ext cx="9144000" cy="428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Reactor ALP search - Expected signal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319" y="3732888"/>
            <a:ext cx="799621" cy="24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278" y="4040008"/>
            <a:ext cx="1161251" cy="53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25" y="4594257"/>
            <a:ext cx="1588451" cy="33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6824" y="3666662"/>
            <a:ext cx="948510" cy="31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19815" y="4063245"/>
            <a:ext cx="1274340" cy="5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11100" y="4702998"/>
            <a:ext cx="1853860" cy="35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78579" y="3838209"/>
            <a:ext cx="1108396" cy="8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19343" y="4647477"/>
            <a:ext cx="1564431" cy="39692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3482151" y="3987000"/>
            <a:ext cx="9348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Survival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130" name="Google Shape;130;p19" title="Screenshot 2025-04-10 094226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17525" y="4231672"/>
            <a:ext cx="1193950" cy="24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3379550" y="4801950"/>
            <a:ext cx="1241700" cy="2907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FF"/>
                </a:solidFill>
              </a:rPr>
              <a:t>arxiv:2011.07054</a:t>
            </a:r>
            <a:endParaRPr sz="1800">
              <a:solidFill>
                <a:srgbClr val="0000FF"/>
              </a:solidFill>
            </a:endParaRPr>
          </a:p>
        </p:txBody>
      </p:sp>
      <p:sp>
        <p:nvSpPr>
          <p:cNvPr id="132" name="Google Shape;132;p19"/>
          <p:cNvSpPr txBox="1"/>
          <p:nvPr>
            <p:ph idx="12" type="sldNum"/>
          </p:nvPr>
        </p:nvSpPr>
        <p:spPr>
          <a:xfrm>
            <a:off x="8715600" y="4897500"/>
            <a:ext cx="416700" cy="24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fld id="{00000000-1234-1234-1234-123412341234}" type="slidenum">
              <a:rPr lang="en" sz="1075"/>
              <a:t>‹#›</a:t>
            </a:fld>
            <a:endParaRPr sz="1075"/>
          </a:p>
        </p:txBody>
      </p:sp>
      <p:pic>
        <p:nvPicPr>
          <p:cNvPr id="133" name="Google Shape;133;p19" title="Photon_Flux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4725" y="1925409"/>
            <a:ext cx="2622602" cy="173390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1043338" y="1625723"/>
            <a:ext cx="1670700" cy="302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Reactor Gamma flux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35" name="Google Shape;135;p19" title="AXION_Flux_simulation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19837" y="1925428"/>
            <a:ext cx="2887977" cy="176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14">
            <a:alphaModFix/>
          </a:blip>
          <a:srcRect b="4516" l="0" r="0" t="0"/>
          <a:stretch/>
        </p:blipFill>
        <p:spPr>
          <a:xfrm>
            <a:off x="2231725" y="428700"/>
            <a:ext cx="4680548" cy="11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5875412" y="1637725"/>
            <a:ext cx="2732400" cy="278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Reactor ALP signal at the detector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8" name="Google Shape;138;p19"/>
          <p:cNvSpPr/>
          <p:nvPr/>
        </p:nvSpPr>
        <p:spPr>
          <a:xfrm rot="49033">
            <a:off x="3593759" y="2654577"/>
            <a:ext cx="1787882" cy="20672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39" name="Google Shape;139;p19"/>
          <p:cNvSpPr txBox="1"/>
          <p:nvPr/>
        </p:nvSpPr>
        <p:spPr>
          <a:xfrm rot="50384">
            <a:off x="4284132" y="2308629"/>
            <a:ext cx="1269136" cy="4083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g</a:t>
            </a:r>
            <a:r>
              <a:rPr baseline="-25000" lang="en" sz="1100">
                <a:solidFill>
                  <a:schemeClr val="dk2"/>
                </a:solidFill>
              </a:rPr>
              <a:t>a𝛾𝛾</a:t>
            </a:r>
            <a:r>
              <a:rPr lang="en" sz="1100">
                <a:solidFill>
                  <a:schemeClr val="dk2"/>
                </a:solidFill>
              </a:rPr>
              <a:t> = 10</a:t>
            </a:r>
            <a:r>
              <a:rPr baseline="30000" lang="en" sz="1100">
                <a:solidFill>
                  <a:schemeClr val="dk2"/>
                </a:solidFill>
              </a:rPr>
              <a:t>-3</a:t>
            </a:r>
            <a:endParaRPr baseline="30000" sz="1100">
              <a:solidFill>
                <a:schemeClr val="dk2"/>
              </a:solidFill>
            </a:endParaRPr>
          </a:p>
        </p:txBody>
      </p:sp>
      <p:sp>
        <p:nvSpPr>
          <p:cNvPr id="140" name="Google Shape;140;p19"/>
          <p:cNvSpPr txBox="1"/>
          <p:nvPr/>
        </p:nvSpPr>
        <p:spPr>
          <a:xfrm rot="48986">
            <a:off x="3768226" y="2798505"/>
            <a:ext cx="968498" cy="3675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g</a:t>
            </a:r>
            <a:r>
              <a:rPr baseline="-25000" lang="en" sz="1100">
                <a:solidFill>
                  <a:schemeClr val="dk2"/>
                </a:solidFill>
              </a:rPr>
              <a:t>aee</a:t>
            </a:r>
            <a:r>
              <a:rPr lang="en" sz="1100">
                <a:solidFill>
                  <a:schemeClr val="dk2"/>
                </a:solidFill>
              </a:rPr>
              <a:t> = 10</a:t>
            </a:r>
            <a:r>
              <a:rPr baseline="30000" lang="en" sz="1100">
                <a:solidFill>
                  <a:schemeClr val="dk2"/>
                </a:solidFill>
              </a:rPr>
              <a:t>-5</a:t>
            </a:r>
            <a:endParaRPr baseline="30000" sz="1100">
              <a:solidFill>
                <a:schemeClr val="dk2"/>
              </a:solidFill>
            </a:endParaRPr>
          </a:p>
        </p:txBody>
      </p:sp>
      <p:sp>
        <p:nvSpPr>
          <p:cNvPr id="141" name="Google Shape;141;p19"/>
          <p:cNvSpPr txBox="1"/>
          <p:nvPr/>
        </p:nvSpPr>
        <p:spPr>
          <a:xfrm rot="49294">
            <a:off x="3486432" y="2305029"/>
            <a:ext cx="1339038" cy="4155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m</a:t>
            </a:r>
            <a:r>
              <a:rPr baseline="-25000" lang="en" sz="1100">
                <a:solidFill>
                  <a:schemeClr val="dk2"/>
                </a:solidFill>
              </a:rPr>
              <a:t>a</a:t>
            </a:r>
            <a:r>
              <a:rPr lang="en" sz="1100">
                <a:solidFill>
                  <a:schemeClr val="dk2"/>
                </a:solidFill>
              </a:rPr>
              <a:t>= 1 keV</a:t>
            </a:r>
            <a:endParaRPr baseline="30000" sz="1100">
              <a:solidFill>
                <a:schemeClr val="dk2"/>
              </a:solidFill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7032375" y="1337425"/>
            <a:ext cx="20631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0000"/>
                </a:solidFill>
              </a:rPr>
              <a:t>DRU = Counts / (keV.kg.day)</a:t>
            </a:r>
            <a:endParaRPr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0" y="0"/>
            <a:ext cx="9144000" cy="4794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Reactor CENNS search - </a:t>
            </a:r>
            <a:r>
              <a:rPr lang="en" sz="2140">
                <a:solidFill>
                  <a:schemeClr val="lt1"/>
                </a:solidFill>
              </a:rPr>
              <a:t>Expected signal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48" name="Google Shape;148;p20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14886" r="0" t="7390"/>
          <a:stretch/>
        </p:blipFill>
        <p:spPr>
          <a:xfrm>
            <a:off x="2232725" y="501700"/>
            <a:ext cx="4516300" cy="13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150" y="2321725"/>
            <a:ext cx="2927725" cy="2177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1175238" y="2053411"/>
            <a:ext cx="1670700" cy="302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Reactor Neutrino flux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152" name="Google Shape;152;p20"/>
          <p:cNvGrpSpPr/>
          <p:nvPr/>
        </p:nvGrpSpPr>
        <p:grpSpPr>
          <a:xfrm>
            <a:off x="5238026" y="2440998"/>
            <a:ext cx="3205542" cy="2070360"/>
            <a:chOff x="3945663" y="1042520"/>
            <a:chExt cx="4737021" cy="3765660"/>
          </a:xfrm>
        </p:grpSpPr>
        <p:pic>
          <p:nvPicPr>
            <p:cNvPr id="153" name="Google Shape;153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945663" y="1042520"/>
              <a:ext cx="4737021" cy="3765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0"/>
            <p:cNvSpPr txBox="1"/>
            <p:nvPr/>
          </p:nvSpPr>
          <p:spPr>
            <a:xfrm>
              <a:off x="5313413" y="2705312"/>
              <a:ext cx="1394100" cy="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140 eV- 3 keV</a:t>
              </a:r>
              <a:endParaRPr b="1" sz="1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155" name="Google Shape;155;p20"/>
            <p:cNvCxnSpPr>
              <a:stCxn id="154" idx="1"/>
            </p:cNvCxnSpPr>
            <p:nvPr/>
          </p:nvCxnSpPr>
          <p:spPr>
            <a:xfrm rot="10800000">
              <a:off x="4685213" y="2929262"/>
              <a:ext cx="628200" cy="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solid"/>
              <a:round/>
              <a:headEnd len="sm" w="sm" type="none"/>
              <a:tailEnd len="lg" w="lg" type="stealth"/>
            </a:ln>
          </p:spPr>
        </p:cxnSp>
        <p:cxnSp>
          <p:nvCxnSpPr>
            <p:cNvPr id="156" name="Google Shape;156;p20"/>
            <p:cNvCxnSpPr>
              <a:stCxn id="154" idx="3"/>
            </p:cNvCxnSpPr>
            <p:nvPr/>
          </p:nvCxnSpPr>
          <p:spPr>
            <a:xfrm flipH="1" rot="10800000">
              <a:off x="6707513" y="2923262"/>
              <a:ext cx="590100" cy="60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solid"/>
              <a:round/>
              <a:headEnd len="sm" w="sm" type="none"/>
              <a:tailEnd len="lg" w="lg" type="stealth"/>
            </a:ln>
          </p:spPr>
        </p:cxnSp>
      </p:grpSp>
      <p:pic>
        <p:nvPicPr>
          <p:cNvPr id="157" name="Google Shape;15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9461" y="4577429"/>
            <a:ext cx="3462292" cy="4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/>
        </p:nvSpPr>
        <p:spPr>
          <a:xfrm>
            <a:off x="5533924" y="2065400"/>
            <a:ext cx="2987700" cy="278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Reactor Neutrino signal at the detector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1175250" y="4577425"/>
            <a:ext cx="2108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Reproduced from: JHEP04(2020)054 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7321400" y="1788500"/>
            <a:ext cx="1461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EPL, 143 (2023) 34001</a:t>
            </a:r>
            <a:endParaRPr sz="1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5B0F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lt1"/>
                </a:solidFill>
              </a:rPr>
              <a:t>MINER experimental set-up</a:t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14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66" name="Google Shape;166;p21"/>
          <p:cNvSpPr txBox="1"/>
          <p:nvPr>
            <p:ph idx="12" type="sldNum"/>
          </p:nvPr>
        </p:nvSpPr>
        <p:spPr>
          <a:xfrm>
            <a:off x="844340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floor, indoor, tiled&#10;&#10;Description automatically generated" id="167" name="Google Shape;167;p21"/>
          <p:cNvPicPr preferRelativeResize="0"/>
          <p:nvPr/>
        </p:nvPicPr>
        <p:blipFill rotWithShape="1">
          <a:blip r:embed="rId3">
            <a:alphaModFix/>
          </a:blip>
          <a:srcRect b="18287" l="0" r="0" t="0"/>
          <a:stretch/>
        </p:blipFill>
        <p:spPr>
          <a:xfrm>
            <a:off x="4685363" y="1321550"/>
            <a:ext cx="1950324" cy="350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 title="PXL_20250410_20141451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613" y="1632100"/>
            <a:ext cx="2292923" cy="30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7425" y="1548150"/>
            <a:ext cx="2114521" cy="30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607" y="1548150"/>
            <a:ext cx="1995143" cy="30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>
            <p:ph type="title"/>
          </p:nvPr>
        </p:nvSpPr>
        <p:spPr>
          <a:xfrm>
            <a:off x="343750" y="812775"/>
            <a:ext cx="3588600" cy="495300"/>
          </a:xfrm>
          <a:prstGeom prst="rect">
            <a:avLst/>
          </a:prstGeom>
          <a:solidFill>
            <a:srgbClr val="3D85C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accent6"/>
                </a:solidFill>
              </a:rPr>
              <a:t>Non-Cryogenic detectors</a:t>
            </a:r>
            <a:endParaRPr sz="214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72" name="Google Shape;172;p21"/>
          <p:cNvSpPr txBox="1"/>
          <p:nvPr>
            <p:ph type="title"/>
          </p:nvPr>
        </p:nvSpPr>
        <p:spPr>
          <a:xfrm>
            <a:off x="5385325" y="760275"/>
            <a:ext cx="3216000" cy="495300"/>
          </a:xfrm>
          <a:prstGeom prst="rect">
            <a:avLst/>
          </a:prstGeom>
          <a:solidFill>
            <a:srgbClr val="3D85C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40">
                <a:solidFill>
                  <a:schemeClr val="accent6"/>
                </a:solidFill>
              </a:rPr>
              <a:t>Cryogenic detectors</a:t>
            </a:r>
            <a:endParaRPr sz="214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FFFFFF"/>
              </a:solidFill>
              <a:highlight>
                <a:srgbClr val="5B0F00"/>
              </a:highlight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0" y="603975"/>
            <a:ext cx="1014228" cy="39841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ALPs</a:t>
            </a:r>
            <a:endParaRPr sz="1300"/>
          </a:p>
        </p:txBody>
      </p:sp>
      <p:sp>
        <p:nvSpPr>
          <p:cNvPr id="174" name="Google Shape;174;p21"/>
          <p:cNvSpPr/>
          <p:nvPr/>
        </p:nvSpPr>
        <p:spPr>
          <a:xfrm>
            <a:off x="8092250" y="572700"/>
            <a:ext cx="1014228" cy="39841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ALPs</a:t>
            </a:r>
            <a:endParaRPr sz="1300"/>
          </a:p>
        </p:txBody>
      </p:sp>
      <p:sp>
        <p:nvSpPr>
          <p:cNvPr id="175" name="Google Shape;175;p21"/>
          <p:cNvSpPr/>
          <p:nvPr/>
        </p:nvSpPr>
        <p:spPr>
          <a:xfrm>
            <a:off x="4572000" y="603975"/>
            <a:ext cx="1178064" cy="398412"/>
          </a:xfrm>
          <a:prstGeom prst="cloud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CENNS</a:t>
            </a:r>
            <a:endParaRPr sz="1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